
<file path=[Content_Types].xml><?xml version="1.0" encoding="utf-8"?>
<Types xmlns="http://schemas.openxmlformats.org/package/2006/content-types">
  <Default Extension="png" ContentType="image/png"/>
  <Default Extension="png&amp;ehk=h0ZU5fNSxhUAyyIhqYMREg&amp;r=0&amp;pid=OfficeInsert"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1.xml" ContentType="application/vnd.openxmlformats-officedocument.presentationml.tags+xml"/>
  <Override PartName="/ppt/notesSlides/notesSlide54.xml" ContentType="application/vnd.openxmlformats-officedocument.presentationml.notesSlide+xml"/>
  <Override PartName="/ppt/tags/tag2.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3.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4.xml" ContentType="application/vnd.openxmlformats-officedocument.presentationml.tags+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5.xml" ContentType="application/vnd.openxmlformats-officedocument.presentationml.tags+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 id="2147483751" r:id="rId5"/>
  </p:sldMasterIdLst>
  <p:notesMasterIdLst>
    <p:notesMasterId r:id="rId92"/>
  </p:notesMasterIdLst>
  <p:handoutMasterIdLst>
    <p:handoutMasterId r:id="rId93"/>
  </p:handoutMasterIdLst>
  <p:sldIdLst>
    <p:sldId id="281" r:id="rId6"/>
    <p:sldId id="411" r:id="rId7"/>
    <p:sldId id="284" r:id="rId8"/>
    <p:sldId id="283" r:id="rId9"/>
    <p:sldId id="514" r:id="rId10"/>
    <p:sldId id="317" r:id="rId11"/>
    <p:sldId id="515" r:id="rId12"/>
    <p:sldId id="516" r:id="rId13"/>
    <p:sldId id="298" r:id="rId14"/>
    <p:sldId id="517" r:id="rId15"/>
    <p:sldId id="518" r:id="rId16"/>
    <p:sldId id="519" r:id="rId17"/>
    <p:sldId id="520" r:id="rId18"/>
    <p:sldId id="385" r:id="rId19"/>
    <p:sldId id="369" r:id="rId20"/>
    <p:sldId id="370" r:id="rId21"/>
    <p:sldId id="405" r:id="rId22"/>
    <p:sldId id="416" r:id="rId23"/>
    <p:sldId id="366" r:id="rId24"/>
    <p:sldId id="301" r:id="rId25"/>
    <p:sldId id="521" r:id="rId26"/>
    <p:sldId id="313" r:id="rId27"/>
    <p:sldId id="312" r:id="rId28"/>
    <p:sldId id="522" r:id="rId29"/>
    <p:sldId id="409" r:id="rId30"/>
    <p:sldId id="401" r:id="rId31"/>
    <p:sldId id="523" r:id="rId32"/>
    <p:sldId id="417" r:id="rId33"/>
    <p:sldId id="303" r:id="rId34"/>
    <p:sldId id="410" r:id="rId35"/>
    <p:sldId id="304" r:id="rId36"/>
    <p:sldId id="316" r:id="rId37"/>
    <p:sldId id="524" r:id="rId38"/>
    <p:sldId id="525" r:id="rId39"/>
    <p:sldId id="292" r:id="rId40"/>
    <p:sldId id="427" r:id="rId41"/>
    <p:sldId id="426" r:id="rId42"/>
    <p:sldId id="429" r:id="rId43"/>
    <p:sldId id="428" r:id="rId44"/>
    <p:sldId id="419" r:id="rId45"/>
    <p:sldId id="421" r:id="rId46"/>
    <p:sldId id="422" r:id="rId47"/>
    <p:sldId id="423" r:id="rId48"/>
    <p:sldId id="337" r:id="rId49"/>
    <p:sldId id="338" r:id="rId50"/>
    <p:sldId id="378" r:id="rId51"/>
    <p:sldId id="380" r:id="rId52"/>
    <p:sldId id="425" r:id="rId53"/>
    <p:sldId id="387" r:id="rId54"/>
    <p:sldId id="388" r:id="rId55"/>
    <p:sldId id="424" r:id="rId56"/>
    <p:sldId id="432" r:id="rId57"/>
    <p:sldId id="431" r:id="rId58"/>
    <p:sldId id="433" r:id="rId59"/>
    <p:sldId id="435" r:id="rId60"/>
    <p:sldId id="513" r:id="rId61"/>
    <p:sldId id="436" r:id="rId62"/>
    <p:sldId id="437" r:id="rId63"/>
    <p:sldId id="443" r:id="rId64"/>
    <p:sldId id="449" r:id="rId65"/>
    <p:sldId id="451" r:id="rId66"/>
    <p:sldId id="452" r:id="rId67"/>
    <p:sldId id="453" r:id="rId68"/>
    <p:sldId id="454" r:id="rId69"/>
    <p:sldId id="458" r:id="rId70"/>
    <p:sldId id="459" r:id="rId71"/>
    <p:sldId id="461" r:id="rId72"/>
    <p:sldId id="462" r:id="rId73"/>
    <p:sldId id="463" r:id="rId74"/>
    <p:sldId id="464" r:id="rId75"/>
    <p:sldId id="465" r:id="rId76"/>
    <p:sldId id="467" r:id="rId77"/>
    <p:sldId id="468" r:id="rId78"/>
    <p:sldId id="471" r:id="rId79"/>
    <p:sldId id="478" r:id="rId80"/>
    <p:sldId id="479" r:id="rId81"/>
    <p:sldId id="480" r:id="rId82"/>
    <p:sldId id="481" r:id="rId83"/>
    <p:sldId id="483" r:id="rId84"/>
    <p:sldId id="484" r:id="rId85"/>
    <p:sldId id="485" r:id="rId86"/>
    <p:sldId id="487" r:id="rId87"/>
    <p:sldId id="512" r:id="rId88"/>
    <p:sldId id="287" r:id="rId89"/>
    <p:sldId id="408" r:id="rId90"/>
    <p:sldId id="320"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812F8C9-7A37-4197-B216-4E6F4629A20B}">
          <p14:sldIdLst>
            <p14:sldId id="281"/>
            <p14:sldId id="411"/>
            <p14:sldId id="284"/>
          </p14:sldIdLst>
        </p14:section>
        <p14:section name="Subscription Design" id="{606FDC7C-3E8A-4E34-B046-8E66BE84BC4C}">
          <p14:sldIdLst>
            <p14:sldId id="283"/>
            <p14:sldId id="514"/>
            <p14:sldId id="317"/>
            <p14:sldId id="515"/>
            <p14:sldId id="516"/>
            <p14:sldId id="298"/>
            <p14:sldId id="517"/>
            <p14:sldId id="518"/>
            <p14:sldId id="519"/>
            <p14:sldId id="520"/>
          </p14:sldIdLst>
        </p14:section>
        <p14:section name="Subscription management" id="{FA6417F3-979A-4604-9D11-13201B8C6DB0}">
          <p14:sldIdLst>
            <p14:sldId id="385"/>
            <p14:sldId id="369"/>
            <p14:sldId id="370"/>
            <p14:sldId id="405"/>
            <p14:sldId id="416"/>
            <p14:sldId id="366"/>
          </p14:sldIdLst>
        </p14:section>
        <p14:section name="Access Control, Billing, and Usage" id="{9D521961-A263-49E2-A9D2-E940F2ED4CB6}">
          <p14:sldIdLst>
            <p14:sldId id="301"/>
            <p14:sldId id="521"/>
            <p14:sldId id="313"/>
            <p14:sldId id="312"/>
            <p14:sldId id="522"/>
            <p14:sldId id="409"/>
            <p14:sldId id="401"/>
            <p14:sldId id="523"/>
            <p14:sldId id="417"/>
            <p14:sldId id="303"/>
            <p14:sldId id="410"/>
            <p14:sldId id="304"/>
            <p14:sldId id="316"/>
            <p14:sldId id="524"/>
            <p14:sldId id="525"/>
            <p14:sldId id="292"/>
            <p14:sldId id="427"/>
            <p14:sldId id="426"/>
            <p14:sldId id="429"/>
            <p14:sldId id="428"/>
          </p14:sldIdLst>
        </p14:section>
        <p14:section name="Azure Monitor" id="{5B31DE4E-BE20-42F4-8332-88249E825513}">
          <p14:sldIdLst>
            <p14:sldId id="419"/>
            <p14:sldId id="421"/>
            <p14:sldId id="422"/>
            <p14:sldId id="423"/>
          </p14:sldIdLst>
        </p14:section>
        <p14:section name="Naming conventions" id="{AA79D2DC-A0AC-44A0-A414-9A1CE16F894D}">
          <p14:sldIdLst>
            <p14:sldId id="337"/>
            <p14:sldId id="338"/>
            <p14:sldId id="378"/>
          </p14:sldIdLst>
        </p14:section>
        <p14:section name="Subscription governance" id="{49022EAD-2040-470F-B984-AB8DA9450D32}">
          <p14:sldIdLst>
            <p14:sldId id="380"/>
            <p14:sldId id="425"/>
            <p14:sldId id="387"/>
            <p14:sldId id="388"/>
          </p14:sldIdLst>
        </p14:section>
        <p14:section name="Network Isolation" id="{A2EDD834-428E-46AB-A53B-A7BC09772588}">
          <p14:sldIdLst>
            <p14:sldId id="424"/>
            <p14:sldId id="432"/>
            <p14:sldId id="431"/>
            <p14:sldId id="433"/>
            <p14:sldId id="435"/>
            <p14:sldId id="513"/>
            <p14:sldId id="436"/>
            <p14:sldId id="437"/>
            <p14:sldId id="443"/>
            <p14:sldId id="449"/>
            <p14:sldId id="451"/>
            <p14:sldId id="452"/>
            <p14:sldId id="453"/>
            <p14:sldId id="454"/>
            <p14:sldId id="458"/>
            <p14:sldId id="459"/>
            <p14:sldId id="461"/>
            <p14:sldId id="462"/>
            <p14:sldId id="463"/>
            <p14:sldId id="464"/>
            <p14:sldId id="465"/>
            <p14:sldId id="467"/>
            <p14:sldId id="468"/>
            <p14:sldId id="471"/>
            <p14:sldId id="478"/>
            <p14:sldId id="479"/>
            <p14:sldId id="480"/>
            <p14:sldId id="481"/>
            <p14:sldId id="483"/>
            <p14:sldId id="484"/>
            <p14:sldId id="485"/>
            <p14:sldId id="487"/>
            <p14:sldId id="512"/>
          </p14:sldIdLst>
        </p14:section>
        <p14:section name="Resources" id="{54B781D9-C16B-4CDA-A418-0E1D3BC510F3}">
          <p14:sldIdLst>
            <p14:sldId id="287"/>
            <p14:sldId id="408"/>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8DC63F"/>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89454" autoAdjust="0"/>
  </p:normalViewPr>
  <p:slideViewPr>
    <p:cSldViewPr snapToGrid="0">
      <p:cViewPr varScale="1">
        <p:scale>
          <a:sx n="92" d="100"/>
          <a:sy n="92" d="100"/>
        </p:scale>
        <p:origin x="60" y="132"/>
      </p:cViewPr>
      <p:guideLst/>
    </p:cSldViewPr>
  </p:slideViewPr>
  <p:outlineViewPr>
    <p:cViewPr>
      <p:scale>
        <a:sx n="33" d="100"/>
        <a:sy n="33" d="100"/>
      </p:scale>
      <p:origin x="0" y="-4446"/>
    </p:cViewPr>
  </p:outlineViewPr>
  <p:notesTextViewPr>
    <p:cViewPr>
      <p:scale>
        <a:sx n="3" d="2"/>
        <a:sy n="3" d="2"/>
      </p:scale>
      <p:origin x="0" y="0"/>
    </p:cViewPr>
  </p:notesTextViewPr>
  <p:sorterViewPr>
    <p:cViewPr>
      <p:scale>
        <a:sx n="66" d="100"/>
        <a:sy n="66" d="100"/>
      </p:scale>
      <p:origin x="0" y="-9546"/>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97"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handoutMaster" Target="handoutMasters/handoutMaster1.xml"/><Relationship Id="rId98"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amp;ehk=h0ZU5fNSxhUAyyIhqYMREg&amp;r=0&amp;pid=OfficeInsert"/><Relationship Id="rId4" Type="http://schemas.openxmlformats.org/officeDocument/2006/relationships/image" Target="../media/image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amp;ehk=h0ZU5fNSxhUAyyIhqYMREg&amp;r=0&amp;pid=OfficeInsert"/><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9B075-5B8D-41F0-B463-2391E4DAF5B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E1CBB-7813-44F4-B3D8-17FA20E63B3F}">
      <dgm:prSet phldrT="[Text]"/>
      <dgm:spPr/>
      <dgm:t>
        <a:bodyPr/>
        <a:lstStyle/>
        <a:p>
          <a:r>
            <a:rPr lang="en-US" dirty="0"/>
            <a:t>Manage access</a:t>
          </a:r>
        </a:p>
      </dgm:t>
    </dgm:pt>
    <dgm:pt modelId="{EA9BB675-0845-4246-A6FC-C09C9340CDB2}" type="parTrans" cxnId="{437A6FC3-D84C-40A2-A019-B9F212B0774B}">
      <dgm:prSet/>
      <dgm:spPr/>
      <dgm:t>
        <a:bodyPr/>
        <a:lstStyle/>
        <a:p>
          <a:endParaRPr lang="en-US"/>
        </a:p>
      </dgm:t>
    </dgm:pt>
    <dgm:pt modelId="{D825F73A-BC15-4801-B277-CE084C864DD4}" type="sibTrans" cxnId="{437A6FC3-D84C-40A2-A019-B9F212B0774B}">
      <dgm:prSet/>
      <dgm:spPr/>
      <dgm:t>
        <a:bodyPr/>
        <a:lstStyle/>
        <a:p>
          <a:endParaRPr lang="en-US"/>
        </a:p>
      </dgm:t>
    </dgm:pt>
    <dgm:pt modelId="{B04F25B9-E07B-4DB5-8E65-DE78A8B468CE}">
      <dgm:prSet/>
      <dgm:spPr/>
      <dgm:t>
        <a:bodyPr/>
        <a:lstStyle/>
        <a:p>
          <a:r>
            <a:rPr lang="en-US" dirty="0"/>
            <a:t>Manage accounts</a:t>
          </a:r>
        </a:p>
      </dgm:t>
    </dgm:pt>
    <dgm:pt modelId="{27B7B590-88F9-413B-840F-C670DF8F88FD}" type="parTrans" cxnId="{EA008D61-617C-4D4B-860F-B6A3F4136286}">
      <dgm:prSet/>
      <dgm:spPr/>
      <dgm:t>
        <a:bodyPr/>
        <a:lstStyle/>
        <a:p>
          <a:endParaRPr lang="en-US"/>
        </a:p>
      </dgm:t>
    </dgm:pt>
    <dgm:pt modelId="{E44F76D6-6930-4A58-8B13-114643E19C2A}" type="sibTrans" cxnId="{EA008D61-617C-4D4B-860F-B6A3F4136286}">
      <dgm:prSet/>
      <dgm:spPr/>
      <dgm:t>
        <a:bodyPr/>
        <a:lstStyle/>
        <a:p>
          <a:endParaRPr lang="en-US"/>
        </a:p>
      </dgm:t>
    </dgm:pt>
    <dgm:pt modelId="{7C9FE737-C85F-44D1-95F4-73F1A915E28F}">
      <dgm:prSet/>
      <dgm:spPr/>
      <dgm:t>
        <a:bodyPr/>
        <a:lstStyle/>
        <a:p>
          <a:r>
            <a:rPr lang="en-US" dirty="0"/>
            <a:t>Manage subscriptions</a:t>
          </a:r>
        </a:p>
      </dgm:t>
    </dgm:pt>
    <dgm:pt modelId="{CFCB3D5D-58E7-4444-AB17-ACD046B9494F}" type="parTrans" cxnId="{1124A44A-0CC2-41D4-A995-FE5FCFD5D238}">
      <dgm:prSet/>
      <dgm:spPr/>
      <dgm:t>
        <a:bodyPr/>
        <a:lstStyle/>
        <a:p>
          <a:endParaRPr lang="en-US"/>
        </a:p>
      </dgm:t>
    </dgm:pt>
    <dgm:pt modelId="{4902581D-0D57-407A-A2E6-2A5B546BE130}" type="sibTrans" cxnId="{1124A44A-0CC2-41D4-A995-FE5FCFD5D238}">
      <dgm:prSet/>
      <dgm:spPr/>
      <dgm:t>
        <a:bodyPr/>
        <a:lstStyle/>
        <a:p>
          <a:endParaRPr lang="en-US"/>
        </a:p>
      </dgm:t>
    </dgm:pt>
    <dgm:pt modelId="{815CA2D0-9F97-4AE0-B7DC-D7A26339BD12}">
      <dgm:prSet/>
      <dgm:spPr/>
      <dgm:t>
        <a:bodyPr/>
        <a:lstStyle/>
        <a:p>
          <a:r>
            <a:rPr lang="en-US" dirty="0"/>
            <a:t>View price sheet</a:t>
          </a:r>
        </a:p>
      </dgm:t>
    </dgm:pt>
    <dgm:pt modelId="{5559E3AE-085A-40DF-A72F-64B167C2A21C}" type="parTrans" cxnId="{8F3098E5-1678-4DA5-9A9C-78B3D0E0B0F8}">
      <dgm:prSet/>
      <dgm:spPr/>
      <dgm:t>
        <a:bodyPr/>
        <a:lstStyle/>
        <a:p>
          <a:endParaRPr lang="en-US"/>
        </a:p>
      </dgm:t>
    </dgm:pt>
    <dgm:pt modelId="{79D0E9CB-B192-40E8-99A8-5B66A3B55E22}" type="sibTrans" cxnId="{8F3098E5-1678-4DA5-9A9C-78B3D0E0B0F8}">
      <dgm:prSet/>
      <dgm:spPr/>
      <dgm:t>
        <a:bodyPr/>
        <a:lstStyle/>
        <a:p>
          <a:endParaRPr lang="en-US"/>
        </a:p>
      </dgm:t>
    </dgm:pt>
    <dgm:pt modelId="{6CA302D5-E71C-4B07-A956-A87A48FBE11E}">
      <dgm:prSet/>
      <dgm:spPr/>
      <dgm:t>
        <a:bodyPr/>
        <a:lstStyle/>
        <a:p>
          <a:r>
            <a:rPr lang="en-US" dirty="0"/>
            <a:t>View usage summary</a:t>
          </a:r>
        </a:p>
      </dgm:t>
    </dgm:pt>
    <dgm:pt modelId="{9A06DA32-4724-4F0D-9CD5-32EBD2C1BE74}" type="parTrans" cxnId="{85A50305-AF3C-4F0D-A180-BC83C6101C0B}">
      <dgm:prSet/>
      <dgm:spPr/>
      <dgm:t>
        <a:bodyPr/>
        <a:lstStyle/>
        <a:p>
          <a:endParaRPr lang="en-US"/>
        </a:p>
      </dgm:t>
    </dgm:pt>
    <dgm:pt modelId="{2BC4B70D-FAE0-4743-9365-421574CB135A}" type="sibTrans" cxnId="{85A50305-AF3C-4F0D-A180-BC83C6101C0B}">
      <dgm:prSet/>
      <dgm:spPr/>
      <dgm:t>
        <a:bodyPr/>
        <a:lstStyle/>
        <a:p>
          <a:endParaRPr lang="en-US"/>
        </a:p>
      </dgm:t>
    </dgm:pt>
    <dgm:pt modelId="{790DA81C-827F-49F3-B484-93867AA16FBF}">
      <dgm:prSet/>
      <dgm:spPr/>
      <dgm:t>
        <a:bodyPr/>
        <a:lstStyle/>
        <a:p>
          <a:r>
            <a:rPr lang="en-US" dirty="0"/>
            <a:t>Manage usage &amp; lifecycle email notifications</a:t>
          </a:r>
        </a:p>
      </dgm:t>
    </dgm:pt>
    <dgm:pt modelId="{BC59E756-AA71-4521-AE07-8DADE9EDFDB5}" type="parTrans" cxnId="{0AAA31D9-55CA-4D86-80FA-50427296F34E}">
      <dgm:prSet/>
      <dgm:spPr/>
      <dgm:t>
        <a:bodyPr/>
        <a:lstStyle/>
        <a:p>
          <a:endParaRPr lang="en-US"/>
        </a:p>
      </dgm:t>
    </dgm:pt>
    <dgm:pt modelId="{21717FCD-31BF-4820-9663-2B70FB1808B0}" type="sibTrans" cxnId="{0AAA31D9-55CA-4D86-80FA-50427296F34E}">
      <dgm:prSet/>
      <dgm:spPr/>
      <dgm:t>
        <a:bodyPr/>
        <a:lstStyle/>
        <a:p>
          <a:endParaRPr lang="en-US"/>
        </a:p>
      </dgm:t>
    </dgm:pt>
    <dgm:pt modelId="{F3EC264E-870D-488D-88C1-CFC5E4C109AE}">
      <dgm:prSet/>
      <dgm:spPr/>
      <dgm:t>
        <a:bodyPr/>
        <a:lstStyle/>
        <a:p>
          <a:r>
            <a:rPr lang="en-US" dirty="0"/>
            <a:t>Manage Authentication Types</a:t>
          </a:r>
        </a:p>
      </dgm:t>
    </dgm:pt>
    <dgm:pt modelId="{DF7564D6-E85F-4611-9CAA-3658A84D7A0F}" type="parTrans" cxnId="{8B4B8FEC-3F34-49A7-9B98-21C56333C94B}">
      <dgm:prSet/>
      <dgm:spPr/>
      <dgm:t>
        <a:bodyPr/>
        <a:lstStyle/>
        <a:p>
          <a:endParaRPr lang="en-US"/>
        </a:p>
      </dgm:t>
    </dgm:pt>
    <dgm:pt modelId="{863491DB-1946-42D7-8EF6-2CCB6DFAB983}" type="sibTrans" cxnId="{8B4B8FEC-3F34-49A7-9B98-21C56333C94B}">
      <dgm:prSet/>
      <dgm:spPr/>
      <dgm:t>
        <a:bodyPr/>
        <a:lstStyle/>
        <a:p>
          <a:endParaRPr lang="en-US"/>
        </a:p>
      </dgm:t>
    </dgm:pt>
    <dgm:pt modelId="{1ED607FF-3661-425A-AF4F-60A73BEB2917}">
      <dgm:prSet phldrT="[Text]"/>
      <dgm:spPr/>
      <dgm:t>
        <a:bodyPr/>
        <a:lstStyle/>
        <a:p>
          <a:r>
            <a:rPr lang="en-AU" dirty="0"/>
            <a:t>Account Portal (</a:t>
          </a:r>
          <a:r>
            <a:rPr lang="en-US" dirty="0"/>
            <a:t>https://account.windowsazure.com</a:t>
          </a:r>
        </a:p>
      </dgm:t>
    </dgm:pt>
    <dgm:pt modelId="{6A97A7A7-2E1B-4B7D-8B28-3C6A62AE2A0F}" type="parTrans" cxnId="{58B0588E-6BFA-41C6-AAC3-AD1EE63F1DF7}">
      <dgm:prSet/>
      <dgm:spPr/>
      <dgm:t>
        <a:bodyPr/>
        <a:lstStyle/>
        <a:p>
          <a:endParaRPr lang="en-US"/>
        </a:p>
      </dgm:t>
    </dgm:pt>
    <dgm:pt modelId="{AD29A381-936A-49C0-8401-9FAD2DC7DF61}" type="sibTrans" cxnId="{58B0588E-6BFA-41C6-AAC3-AD1EE63F1DF7}">
      <dgm:prSet/>
      <dgm:spPr/>
      <dgm:t>
        <a:bodyPr/>
        <a:lstStyle/>
        <a:p>
          <a:endParaRPr lang="en-US"/>
        </a:p>
      </dgm:t>
    </dgm:pt>
    <dgm:pt modelId="{1CEDE794-719B-4E58-80F7-48946D6F4C39}">
      <dgm:prSet phldrT="[Text]"/>
      <dgm:spPr/>
      <dgm:t>
        <a:bodyPr/>
        <a:lstStyle/>
        <a:p>
          <a:r>
            <a:rPr lang="en-US" dirty="0"/>
            <a:t>Enterprise Portal (https://ea.azure.com/</a:t>
          </a:r>
        </a:p>
      </dgm:t>
    </dgm:pt>
    <dgm:pt modelId="{E6B2A04F-1FBB-4F0E-8D11-C76E4E967A46}" type="parTrans" cxnId="{3B2A66A0-2D32-4255-8674-A9DD6D831E19}">
      <dgm:prSet/>
      <dgm:spPr/>
      <dgm:t>
        <a:bodyPr/>
        <a:lstStyle/>
        <a:p>
          <a:endParaRPr lang="en-US"/>
        </a:p>
      </dgm:t>
    </dgm:pt>
    <dgm:pt modelId="{714E514D-C7F4-490F-87EC-E3771695FDF5}" type="sibTrans" cxnId="{3B2A66A0-2D32-4255-8674-A9DD6D831E19}">
      <dgm:prSet/>
      <dgm:spPr/>
      <dgm:t>
        <a:bodyPr/>
        <a:lstStyle/>
        <a:p>
          <a:endParaRPr lang="en-US"/>
        </a:p>
      </dgm:t>
    </dgm:pt>
    <dgm:pt modelId="{CB9FB6F4-C873-40AE-93FD-447C34F4F608}">
      <dgm:prSet phldrT="[Text]"/>
      <dgm:spPr/>
      <dgm:t>
        <a:bodyPr/>
        <a:lstStyle/>
        <a:p>
          <a:r>
            <a:rPr lang="en-US" dirty="0"/>
            <a:t>Edit subscription details</a:t>
          </a:r>
        </a:p>
      </dgm:t>
    </dgm:pt>
    <dgm:pt modelId="{A1133099-BA20-41F6-BF63-B27632B83B87}" type="parTrans" cxnId="{E2D07DED-C8F4-43C4-91B2-CF06C8709043}">
      <dgm:prSet/>
      <dgm:spPr/>
      <dgm:t>
        <a:bodyPr/>
        <a:lstStyle/>
        <a:p>
          <a:endParaRPr lang="en-US"/>
        </a:p>
      </dgm:t>
    </dgm:pt>
    <dgm:pt modelId="{DA3A5BAC-2761-4922-A3F8-8071B2C32422}" type="sibTrans" cxnId="{E2D07DED-C8F4-43C4-91B2-CF06C8709043}">
      <dgm:prSet/>
      <dgm:spPr/>
      <dgm:t>
        <a:bodyPr/>
        <a:lstStyle/>
        <a:p>
          <a:endParaRPr lang="en-US"/>
        </a:p>
      </dgm:t>
    </dgm:pt>
    <dgm:pt modelId="{DB766A19-E0AE-49E9-84FD-3C5ACA46A5AD}">
      <dgm:prSet/>
      <dgm:spPr/>
      <dgm:t>
        <a:bodyPr/>
        <a:lstStyle/>
        <a:p>
          <a:r>
            <a:rPr lang="en-US" dirty="0"/>
            <a:t>Enroll in or enable Preview features</a:t>
          </a:r>
        </a:p>
      </dgm:t>
    </dgm:pt>
    <dgm:pt modelId="{E5813D5C-5983-4B83-A28D-6480A253EFD1}" type="parTrans" cxnId="{1CAD3395-6965-4892-B5E2-A84760532C60}">
      <dgm:prSet/>
      <dgm:spPr/>
      <dgm:t>
        <a:bodyPr/>
        <a:lstStyle/>
        <a:p>
          <a:endParaRPr lang="en-US"/>
        </a:p>
      </dgm:t>
    </dgm:pt>
    <dgm:pt modelId="{CAC688FD-8C2E-43F5-8E33-FB2064EE5751}" type="sibTrans" cxnId="{1CAD3395-6965-4892-B5E2-A84760532C60}">
      <dgm:prSet/>
      <dgm:spPr/>
      <dgm:t>
        <a:bodyPr/>
        <a:lstStyle/>
        <a:p>
          <a:endParaRPr lang="en-US"/>
        </a:p>
      </dgm:t>
    </dgm:pt>
    <dgm:pt modelId="{8E311BFE-FEA8-40AA-94AA-C531718B3C19}">
      <dgm:prSet/>
      <dgm:spPr/>
      <dgm:t>
        <a:bodyPr/>
        <a:lstStyle/>
        <a:p>
          <a:r>
            <a:rPr lang="en-AU" dirty="0"/>
            <a:t>Management Portal (</a:t>
          </a:r>
          <a:r>
            <a:rPr lang="en-US" dirty="0"/>
            <a:t>https://manage.windowsazure.com or https://portal.azure.com</a:t>
          </a:r>
        </a:p>
      </dgm:t>
    </dgm:pt>
    <dgm:pt modelId="{BEE7A90B-3BA5-489E-B4A6-38893BCD316A}" type="parTrans" cxnId="{12A91E2E-7633-4DB0-884C-9AC7796A22DE}">
      <dgm:prSet/>
      <dgm:spPr/>
      <dgm:t>
        <a:bodyPr/>
        <a:lstStyle/>
        <a:p>
          <a:endParaRPr lang="en-US"/>
        </a:p>
      </dgm:t>
    </dgm:pt>
    <dgm:pt modelId="{5AA8B9C9-042C-4A12-9907-69FA09412143}" type="sibTrans" cxnId="{12A91E2E-7633-4DB0-884C-9AC7796A22DE}">
      <dgm:prSet/>
      <dgm:spPr/>
      <dgm:t>
        <a:bodyPr/>
        <a:lstStyle/>
        <a:p>
          <a:endParaRPr lang="en-US"/>
        </a:p>
      </dgm:t>
    </dgm:pt>
    <dgm:pt modelId="{B62F930F-0EB8-4AF6-BDBD-A3BB9B2D50F0}">
      <dgm:prSet/>
      <dgm:spPr/>
      <dgm:t>
        <a:bodyPr/>
        <a:lstStyle/>
        <a:p>
          <a:r>
            <a:rPr lang="en-US" dirty="0"/>
            <a:t>Manage co-administrators on subscriptions</a:t>
          </a:r>
        </a:p>
      </dgm:t>
    </dgm:pt>
    <dgm:pt modelId="{9B4C9B65-9AB5-422A-8435-CE4A9D2F329C}" type="parTrans" cxnId="{C311A6C2-6F77-4DD7-AFFA-44A57AA556FE}">
      <dgm:prSet/>
      <dgm:spPr/>
      <dgm:t>
        <a:bodyPr/>
        <a:lstStyle/>
        <a:p>
          <a:endParaRPr lang="en-US"/>
        </a:p>
      </dgm:t>
    </dgm:pt>
    <dgm:pt modelId="{1DACF60F-8840-40E2-95A2-10739A847260}" type="sibTrans" cxnId="{C311A6C2-6F77-4DD7-AFFA-44A57AA556FE}">
      <dgm:prSet/>
      <dgm:spPr/>
      <dgm:t>
        <a:bodyPr/>
        <a:lstStyle/>
        <a:p>
          <a:endParaRPr lang="en-US"/>
        </a:p>
      </dgm:t>
    </dgm:pt>
    <dgm:pt modelId="{9FF610F0-8163-4E50-845C-D03669A1C672}">
      <dgm:prSet/>
      <dgm:spPr/>
      <dgm:t>
        <a:bodyPr/>
        <a:lstStyle/>
        <a:p>
          <a:r>
            <a:rPr lang="en-US" dirty="0"/>
            <a:t>Open support tickets for issues within the subscription</a:t>
          </a:r>
          <a:r>
            <a:rPr lang="en-AU" dirty="0"/>
            <a:t> </a:t>
          </a:r>
          <a:endParaRPr lang="en-US" dirty="0"/>
        </a:p>
      </dgm:t>
    </dgm:pt>
    <dgm:pt modelId="{AB59D3B1-DC7B-4B8F-B38E-5A19B6B9515E}" type="parTrans" cxnId="{C12E7C47-BD92-442A-9FCF-BB2DA309ADE2}">
      <dgm:prSet/>
      <dgm:spPr/>
      <dgm:t>
        <a:bodyPr/>
        <a:lstStyle/>
        <a:p>
          <a:endParaRPr lang="en-US"/>
        </a:p>
      </dgm:t>
    </dgm:pt>
    <dgm:pt modelId="{EE4766AD-C96B-430C-9E65-FB437C5EBE8A}" type="sibTrans" cxnId="{C12E7C47-BD92-442A-9FCF-BB2DA309ADE2}">
      <dgm:prSet/>
      <dgm:spPr/>
      <dgm:t>
        <a:bodyPr/>
        <a:lstStyle/>
        <a:p>
          <a:endParaRPr lang="en-US"/>
        </a:p>
      </dgm:t>
    </dgm:pt>
    <dgm:pt modelId="{07E516CC-E9E1-4692-A8CB-F52FBA9C761A}">
      <dgm:prSet/>
      <dgm:spPr/>
      <dgm:t>
        <a:bodyPr/>
        <a:lstStyle/>
        <a:p>
          <a:r>
            <a:rPr lang="en-US" dirty="0"/>
            <a:t>Provision/de-provision Azure services</a:t>
          </a:r>
        </a:p>
      </dgm:t>
    </dgm:pt>
    <dgm:pt modelId="{85D438C4-9C01-419B-8D65-B0114E3438BC}" type="parTrans" cxnId="{FEC3A669-C5E7-4732-BF61-BF3F1D15BBEA}">
      <dgm:prSet/>
      <dgm:spPr/>
      <dgm:t>
        <a:bodyPr/>
        <a:lstStyle/>
        <a:p>
          <a:endParaRPr lang="en-US"/>
        </a:p>
      </dgm:t>
    </dgm:pt>
    <dgm:pt modelId="{45C1FDB9-0E70-4932-848D-C5F2983BCF7A}" type="sibTrans" cxnId="{FEC3A669-C5E7-4732-BF61-BF3F1D15BBEA}">
      <dgm:prSet/>
      <dgm:spPr/>
      <dgm:t>
        <a:bodyPr/>
        <a:lstStyle/>
        <a:p>
          <a:endParaRPr lang="en-US"/>
        </a:p>
      </dgm:t>
    </dgm:pt>
    <dgm:pt modelId="{47FB3728-AA32-4818-9AF0-0E3769526CA9}">
      <dgm:prSet/>
      <dgm:spPr/>
      <dgm:t>
        <a:bodyPr/>
        <a:lstStyle/>
        <a:p>
          <a:r>
            <a:rPr lang="en-US" dirty="0"/>
            <a:t>Manage Market place access</a:t>
          </a:r>
        </a:p>
      </dgm:t>
    </dgm:pt>
    <dgm:pt modelId="{6AD6215E-47D8-4FFF-A4C2-9E91C60029A0}" type="parTrans" cxnId="{BC313005-6D08-4455-BB47-39907BB03881}">
      <dgm:prSet/>
      <dgm:spPr/>
      <dgm:t>
        <a:bodyPr/>
        <a:lstStyle/>
        <a:p>
          <a:endParaRPr lang="en-US"/>
        </a:p>
      </dgm:t>
    </dgm:pt>
    <dgm:pt modelId="{A8CFC310-3273-4CFC-90A8-B6F6DC85158E}" type="sibTrans" cxnId="{BC313005-6D08-4455-BB47-39907BB03881}">
      <dgm:prSet/>
      <dgm:spPr/>
      <dgm:t>
        <a:bodyPr/>
        <a:lstStyle/>
        <a:p>
          <a:endParaRPr lang="en-US"/>
        </a:p>
      </dgm:t>
    </dgm:pt>
    <dgm:pt modelId="{6853CB78-8BDB-4B63-81EA-4F520D881C0F}" type="pres">
      <dgm:prSet presAssocID="{4D99B075-5B8D-41F0-B463-2391E4DAF5BD}" presName="Name0" presStyleCnt="0">
        <dgm:presLayoutVars>
          <dgm:dir/>
          <dgm:animLvl val="lvl"/>
          <dgm:resizeHandles val="exact"/>
        </dgm:presLayoutVars>
      </dgm:prSet>
      <dgm:spPr/>
    </dgm:pt>
    <dgm:pt modelId="{30A9E795-98B0-44B0-919A-C881F858632B}" type="pres">
      <dgm:prSet presAssocID="{1CEDE794-719B-4E58-80F7-48946D6F4C39}" presName="composite" presStyleCnt="0"/>
      <dgm:spPr/>
    </dgm:pt>
    <dgm:pt modelId="{179A36A7-8940-4968-A15E-8BA9BFD2EADA}" type="pres">
      <dgm:prSet presAssocID="{1CEDE794-719B-4E58-80F7-48946D6F4C39}" presName="parTx" presStyleLbl="alignNode1" presStyleIdx="0" presStyleCnt="3">
        <dgm:presLayoutVars>
          <dgm:chMax val="0"/>
          <dgm:chPref val="0"/>
          <dgm:bulletEnabled val="1"/>
        </dgm:presLayoutVars>
      </dgm:prSet>
      <dgm:spPr/>
    </dgm:pt>
    <dgm:pt modelId="{EA3CD924-AA8D-4D40-801C-2CE03896AA08}" type="pres">
      <dgm:prSet presAssocID="{1CEDE794-719B-4E58-80F7-48946D6F4C39}" presName="desTx" presStyleLbl="alignAccFollowNode1" presStyleIdx="0" presStyleCnt="3">
        <dgm:presLayoutVars>
          <dgm:bulletEnabled val="1"/>
        </dgm:presLayoutVars>
      </dgm:prSet>
      <dgm:spPr/>
    </dgm:pt>
    <dgm:pt modelId="{87B31671-D068-4EEE-90CB-7C539FB9CCFD}" type="pres">
      <dgm:prSet presAssocID="{714E514D-C7F4-490F-87EC-E3771695FDF5}" presName="space" presStyleCnt="0"/>
      <dgm:spPr/>
    </dgm:pt>
    <dgm:pt modelId="{2C66A034-3E6A-413D-9096-503F37A385AE}" type="pres">
      <dgm:prSet presAssocID="{1ED607FF-3661-425A-AF4F-60A73BEB2917}" presName="composite" presStyleCnt="0"/>
      <dgm:spPr/>
    </dgm:pt>
    <dgm:pt modelId="{7A18D30B-EFAB-4DDD-BDBA-F0EFFC0400F4}" type="pres">
      <dgm:prSet presAssocID="{1ED607FF-3661-425A-AF4F-60A73BEB2917}" presName="parTx" presStyleLbl="alignNode1" presStyleIdx="1" presStyleCnt="3">
        <dgm:presLayoutVars>
          <dgm:chMax val="0"/>
          <dgm:chPref val="0"/>
          <dgm:bulletEnabled val="1"/>
        </dgm:presLayoutVars>
      </dgm:prSet>
      <dgm:spPr/>
    </dgm:pt>
    <dgm:pt modelId="{39243CDD-24B6-43FE-91F8-C6FA1DF5F73B}" type="pres">
      <dgm:prSet presAssocID="{1ED607FF-3661-425A-AF4F-60A73BEB2917}" presName="desTx" presStyleLbl="alignAccFollowNode1" presStyleIdx="1" presStyleCnt="3">
        <dgm:presLayoutVars>
          <dgm:bulletEnabled val="1"/>
        </dgm:presLayoutVars>
      </dgm:prSet>
      <dgm:spPr/>
    </dgm:pt>
    <dgm:pt modelId="{11AACA99-1B04-4630-8B13-D3F064C57890}" type="pres">
      <dgm:prSet presAssocID="{AD29A381-936A-49C0-8401-9FAD2DC7DF61}" presName="space" presStyleCnt="0"/>
      <dgm:spPr/>
    </dgm:pt>
    <dgm:pt modelId="{58F54573-779D-4A1D-9B88-F07828944EA8}" type="pres">
      <dgm:prSet presAssocID="{8E311BFE-FEA8-40AA-94AA-C531718B3C19}" presName="composite" presStyleCnt="0"/>
      <dgm:spPr/>
    </dgm:pt>
    <dgm:pt modelId="{0A2A7896-0AED-4118-8FE5-55798E312CE8}" type="pres">
      <dgm:prSet presAssocID="{8E311BFE-FEA8-40AA-94AA-C531718B3C19}" presName="parTx" presStyleLbl="alignNode1" presStyleIdx="2" presStyleCnt="3">
        <dgm:presLayoutVars>
          <dgm:chMax val="0"/>
          <dgm:chPref val="0"/>
          <dgm:bulletEnabled val="1"/>
        </dgm:presLayoutVars>
      </dgm:prSet>
      <dgm:spPr/>
    </dgm:pt>
    <dgm:pt modelId="{F4A56BDE-BD38-478E-8D2B-7EA702532799}" type="pres">
      <dgm:prSet presAssocID="{8E311BFE-FEA8-40AA-94AA-C531718B3C19}" presName="desTx" presStyleLbl="alignAccFollowNode1" presStyleIdx="2" presStyleCnt="3">
        <dgm:presLayoutVars>
          <dgm:bulletEnabled val="1"/>
        </dgm:presLayoutVars>
      </dgm:prSet>
      <dgm:spPr/>
    </dgm:pt>
  </dgm:ptLst>
  <dgm:cxnLst>
    <dgm:cxn modelId="{85A50305-AF3C-4F0D-A180-BC83C6101C0B}" srcId="{1CEDE794-719B-4E58-80F7-48946D6F4C39}" destId="{6CA302D5-E71C-4B07-A956-A87A48FBE11E}" srcOrd="4" destOrd="0" parTransId="{9A06DA32-4724-4F0D-9CD5-32EBD2C1BE74}" sibTransId="{2BC4B70D-FAE0-4743-9365-421574CB135A}"/>
    <dgm:cxn modelId="{BC313005-6D08-4455-BB47-39907BB03881}" srcId="{1CEDE794-719B-4E58-80F7-48946D6F4C39}" destId="{47FB3728-AA32-4818-9AF0-0E3769526CA9}" srcOrd="7" destOrd="0" parTransId="{6AD6215E-47D8-4FFF-A4C2-9E91C60029A0}" sibTransId="{A8CFC310-3273-4CFC-90A8-B6F6DC85158E}"/>
    <dgm:cxn modelId="{CAEB2122-24C6-4C04-9B66-BE264E9F76F8}" type="presOf" srcId="{B04F25B9-E07B-4DB5-8E65-DE78A8B468CE}" destId="{EA3CD924-AA8D-4D40-801C-2CE03896AA08}" srcOrd="0" destOrd="1" presId="urn:microsoft.com/office/officeart/2005/8/layout/hList1"/>
    <dgm:cxn modelId="{12A91E2E-7633-4DB0-884C-9AC7796A22DE}" srcId="{4D99B075-5B8D-41F0-B463-2391E4DAF5BD}" destId="{8E311BFE-FEA8-40AA-94AA-C531718B3C19}" srcOrd="2" destOrd="0" parTransId="{BEE7A90B-3BA5-489E-B4A6-38893BCD316A}" sibTransId="{5AA8B9C9-042C-4A12-9907-69FA09412143}"/>
    <dgm:cxn modelId="{EA008D61-617C-4D4B-860F-B6A3F4136286}" srcId="{1CEDE794-719B-4E58-80F7-48946D6F4C39}" destId="{B04F25B9-E07B-4DB5-8E65-DE78A8B468CE}" srcOrd="1" destOrd="0" parTransId="{27B7B590-88F9-413B-840F-C670DF8F88FD}" sibTransId="{E44F76D6-6930-4A58-8B13-114643E19C2A}"/>
    <dgm:cxn modelId="{CC191964-0BBD-4F2E-B393-AA1E82A2AC99}" type="presOf" srcId="{DB766A19-E0AE-49E9-84FD-3C5ACA46A5AD}" destId="{39243CDD-24B6-43FE-91F8-C6FA1DF5F73B}" srcOrd="0" destOrd="1" presId="urn:microsoft.com/office/officeart/2005/8/layout/hList1"/>
    <dgm:cxn modelId="{C12E7C47-BD92-442A-9FCF-BB2DA309ADE2}" srcId="{8E311BFE-FEA8-40AA-94AA-C531718B3C19}" destId="{9FF610F0-8163-4E50-845C-D03669A1C672}" srcOrd="2" destOrd="0" parTransId="{AB59D3B1-DC7B-4B8F-B38E-5A19B6B9515E}" sibTransId="{EE4766AD-C96B-430C-9E65-FB437C5EBE8A}"/>
    <dgm:cxn modelId="{6D0E1069-EC92-4D92-998B-B464A2A61462}" type="presOf" srcId="{CB9FB6F4-C873-40AE-93FD-447C34F4F608}" destId="{39243CDD-24B6-43FE-91F8-C6FA1DF5F73B}" srcOrd="0" destOrd="0" presId="urn:microsoft.com/office/officeart/2005/8/layout/hList1"/>
    <dgm:cxn modelId="{FEC3A669-C5E7-4732-BF61-BF3F1D15BBEA}" srcId="{8E311BFE-FEA8-40AA-94AA-C531718B3C19}" destId="{07E516CC-E9E1-4692-A8CB-F52FBA9C761A}" srcOrd="0" destOrd="0" parTransId="{85D438C4-9C01-419B-8D65-B0114E3438BC}" sibTransId="{45C1FDB9-0E70-4932-848D-C5F2983BCF7A}"/>
    <dgm:cxn modelId="{1124A44A-0CC2-41D4-A995-FE5FCFD5D238}" srcId="{1CEDE794-719B-4E58-80F7-48946D6F4C39}" destId="{7C9FE737-C85F-44D1-95F4-73F1A915E28F}" srcOrd="2" destOrd="0" parTransId="{CFCB3D5D-58E7-4444-AB17-ACD046B9494F}" sibTransId="{4902581D-0D57-407A-A2E6-2A5B546BE130}"/>
    <dgm:cxn modelId="{486C4677-DBC2-4883-8193-AB2528E35C78}" type="presOf" srcId="{815CA2D0-9F97-4AE0-B7DC-D7A26339BD12}" destId="{EA3CD924-AA8D-4D40-801C-2CE03896AA08}" srcOrd="0" destOrd="3" presId="urn:microsoft.com/office/officeart/2005/8/layout/hList1"/>
    <dgm:cxn modelId="{5ABD5F7F-01B3-4789-9C85-980185F4605C}" type="presOf" srcId="{1CEDE794-719B-4E58-80F7-48946D6F4C39}" destId="{179A36A7-8940-4968-A15E-8BA9BFD2EADA}" srcOrd="0" destOrd="0" presId="urn:microsoft.com/office/officeart/2005/8/layout/hList1"/>
    <dgm:cxn modelId="{B2EE5084-3141-4094-8FF7-7C550013DA43}" type="presOf" srcId="{F3EC264E-870D-488D-88C1-CFC5E4C109AE}" destId="{EA3CD924-AA8D-4D40-801C-2CE03896AA08}" srcOrd="0" destOrd="6" presId="urn:microsoft.com/office/officeart/2005/8/layout/hList1"/>
    <dgm:cxn modelId="{58B0588E-6BFA-41C6-AAC3-AD1EE63F1DF7}" srcId="{4D99B075-5B8D-41F0-B463-2391E4DAF5BD}" destId="{1ED607FF-3661-425A-AF4F-60A73BEB2917}" srcOrd="1" destOrd="0" parTransId="{6A97A7A7-2E1B-4B7D-8B28-3C6A62AE2A0F}" sibTransId="{AD29A381-936A-49C0-8401-9FAD2DC7DF61}"/>
    <dgm:cxn modelId="{1CAD3395-6965-4892-B5E2-A84760532C60}" srcId="{1ED607FF-3661-425A-AF4F-60A73BEB2917}" destId="{DB766A19-E0AE-49E9-84FD-3C5ACA46A5AD}" srcOrd="1" destOrd="0" parTransId="{E5813D5C-5983-4B83-A28D-6480A253EFD1}" sibTransId="{CAC688FD-8C2E-43F5-8E33-FB2064EE5751}"/>
    <dgm:cxn modelId="{B68B5B9F-BE4F-4C4F-AA7F-E64EE2901F6E}" type="presOf" srcId="{C47E1CBB-7813-44F4-B3D8-17FA20E63B3F}" destId="{EA3CD924-AA8D-4D40-801C-2CE03896AA08}" srcOrd="0" destOrd="0" presId="urn:microsoft.com/office/officeart/2005/8/layout/hList1"/>
    <dgm:cxn modelId="{3B2A66A0-2D32-4255-8674-A9DD6D831E19}" srcId="{4D99B075-5B8D-41F0-B463-2391E4DAF5BD}" destId="{1CEDE794-719B-4E58-80F7-48946D6F4C39}" srcOrd="0" destOrd="0" parTransId="{E6B2A04F-1FBB-4F0E-8D11-C76E4E967A46}" sibTransId="{714E514D-C7F4-490F-87EC-E3771695FDF5}"/>
    <dgm:cxn modelId="{B66EE2A1-2E3E-4E05-BF33-59B39762F6B8}" type="presOf" srcId="{9FF610F0-8163-4E50-845C-D03669A1C672}" destId="{F4A56BDE-BD38-478E-8D2B-7EA702532799}" srcOrd="0" destOrd="2" presId="urn:microsoft.com/office/officeart/2005/8/layout/hList1"/>
    <dgm:cxn modelId="{019A10A4-C311-449E-98E0-6610C9C23FC7}" type="presOf" srcId="{07E516CC-E9E1-4692-A8CB-F52FBA9C761A}" destId="{F4A56BDE-BD38-478E-8D2B-7EA702532799}" srcOrd="0" destOrd="0" presId="urn:microsoft.com/office/officeart/2005/8/layout/hList1"/>
    <dgm:cxn modelId="{1C3449AC-A28D-4F0D-ADFC-40DA9F8A2E54}" type="presOf" srcId="{7C9FE737-C85F-44D1-95F4-73F1A915E28F}" destId="{EA3CD924-AA8D-4D40-801C-2CE03896AA08}" srcOrd="0" destOrd="2" presId="urn:microsoft.com/office/officeart/2005/8/layout/hList1"/>
    <dgm:cxn modelId="{987D84AC-1995-46C2-AB6D-70C7D1C6D0E8}" type="presOf" srcId="{4D99B075-5B8D-41F0-B463-2391E4DAF5BD}" destId="{6853CB78-8BDB-4B63-81EA-4F520D881C0F}" srcOrd="0" destOrd="0" presId="urn:microsoft.com/office/officeart/2005/8/layout/hList1"/>
    <dgm:cxn modelId="{99BFCDB6-6749-4F06-8672-60F0BD61F889}" type="presOf" srcId="{6CA302D5-E71C-4B07-A956-A87A48FBE11E}" destId="{EA3CD924-AA8D-4D40-801C-2CE03896AA08}" srcOrd="0" destOrd="4" presId="urn:microsoft.com/office/officeart/2005/8/layout/hList1"/>
    <dgm:cxn modelId="{C311A6C2-6F77-4DD7-AFFA-44A57AA556FE}" srcId="{8E311BFE-FEA8-40AA-94AA-C531718B3C19}" destId="{B62F930F-0EB8-4AF6-BDBD-A3BB9B2D50F0}" srcOrd="1" destOrd="0" parTransId="{9B4C9B65-9AB5-422A-8435-CE4A9D2F329C}" sibTransId="{1DACF60F-8840-40E2-95A2-10739A847260}"/>
    <dgm:cxn modelId="{437A6FC3-D84C-40A2-A019-B9F212B0774B}" srcId="{1CEDE794-719B-4E58-80F7-48946D6F4C39}" destId="{C47E1CBB-7813-44F4-B3D8-17FA20E63B3F}" srcOrd="0" destOrd="0" parTransId="{EA9BB675-0845-4246-A6FC-C09C9340CDB2}" sibTransId="{D825F73A-BC15-4801-B277-CE084C864DD4}"/>
    <dgm:cxn modelId="{358D56CD-180C-42C0-81C8-EAE9FD7DEFCC}" type="presOf" srcId="{8E311BFE-FEA8-40AA-94AA-C531718B3C19}" destId="{0A2A7896-0AED-4118-8FE5-55798E312CE8}" srcOrd="0" destOrd="0" presId="urn:microsoft.com/office/officeart/2005/8/layout/hList1"/>
    <dgm:cxn modelId="{4A96B0CE-25AC-4674-A4E3-167B3BAA1E0D}" type="presOf" srcId="{790DA81C-827F-49F3-B484-93867AA16FBF}" destId="{EA3CD924-AA8D-4D40-801C-2CE03896AA08}" srcOrd="0" destOrd="5" presId="urn:microsoft.com/office/officeart/2005/8/layout/hList1"/>
    <dgm:cxn modelId="{7EBEEDD6-24B4-425A-A947-B4EA5AA2CB79}" type="presOf" srcId="{47FB3728-AA32-4818-9AF0-0E3769526CA9}" destId="{EA3CD924-AA8D-4D40-801C-2CE03896AA08}" srcOrd="0" destOrd="7" presId="urn:microsoft.com/office/officeart/2005/8/layout/hList1"/>
    <dgm:cxn modelId="{0AAA31D9-55CA-4D86-80FA-50427296F34E}" srcId="{1CEDE794-719B-4E58-80F7-48946D6F4C39}" destId="{790DA81C-827F-49F3-B484-93867AA16FBF}" srcOrd="5" destOrd="0" parTransId="{BC59E756-AA71-4521-AE07-8DADE9EDFDB5}" sibTransId="{21717FCD-31BF-4820-9663-2B70FB1808B0}"/>
    <dgm:cxn modelId="{E1FC8BD9-C7CD-4DD7-8EC4-14CE65DAA5A5}" type="presOf" srcId="{1ED607FF-3661-425A-AF4F-60A73BEB2917}" destId="{7A18D30B-EFAB-4DDD-BDBA-F0EFFC0400F4}" srcOrd="0" destOrd="0" presId="urn:microsoft.com/office/officeart/2005/8/layout/hList1"/>
    <dgm:cxn modelId="{8F3098E5-1678-4DA5-9A9C-78B3D0E0B0F8}" srcId="{1CEDE794-719B-4E58-80F7-48946D6F4C39}" destId="{815CA2D0-9F97-4AE0-B7DC-D7A26339BD12}" srcOrd="3" destOrd="0" parTransId="{5559E3AE-085A-40DF-A72F-64B167C2A21C}" sibTransId="{79D0E9CB-B192-40E8-99A8-5B66A3B55E22}"/>
    <dgm:cxn modelId="{8B4B8FEC-3F34-49A7-9B98-21C56333C94B}" srcId="{1CEDE794-719B-4E58-80F7-48946D6F4C39}" destId="{F3EC264E-870D-488D-88C1-CFC5E4C109AE}" srcOrd="6" destOrd="0" parTransId="{DF7564D6-E85F-4611-9CAA-3658A84D7A0F}" sibTransId="{863491DB-1946-42D7-8EF6-2CCB6DFAB983}"/>
    <dgm:cxn modelId="{E2D07DED-C8F4-43C4-91B2-CF06C8709043}" srcId="{1ED607FF-3661-425A-AF4F-60A73BEB2917}" destId="{CB9FB6F4-C873-40AE-93FD-447C34F4F608}" srcOrd="0" destOrd="0" parTransId="{A1133099-BA20-41F6-BF63-B27632B83B87}" sibTransId="{DA3A5BAC-2761-4922-A3F8-8071B2C32422}"/>
    <dgm:cxn modelId="{BB8F22F7-D8B3-49A0-80DD-37EFEAF14379}" type="presOf" srcId="{B62F930F-0EB8-4AF6-BDBD-A3BB9B2D50F0}" destId="{F4A56BDE-BD38-478E-8D2B-7EA702532799}" srcOrd="0" destOrd="1" presId="urn:microsoft.com/office/officeart/2005/8/layout/hList1"/>
    <dgm:cxn modelId="{BBEA0F7F-B49A-4752-A2FD-358ADCD95328}" type="presParOf" srcId="{6853CB78-8BDB-4B63-81EA-4F520D881C0F}" destId="{30A9E795-98B0-44B0-919A-C881F858632B}" srcOrd="0" destOrd="0" presId="urn:microsoft.com/office/officeart/2005/8/layout/hList1"/>
    <dgm:cxn modelId="{132F3788-31F2-43E0-8D56-BD5D38667E58}" type="presParOf" srcId="{30A9E795-98B0-44B0-919A-C881F858632B}" destId="{179A36A7-8940-4968-A15E-8BA9BFD2EADA}" srcOrd="0" destOrd="0" presId="urn:microsoft.com/office/officeart/2005/8/layout/hList1"/>
    <dgm:cxn modelId="{4DBBFE47-2C6D-412A-8599-0DC8D4868E62}" type="presParOf" srcId="{30A9E795-98B0-44B0-919A-C881F858632B}" destId="{EA3CD924-AA8D-4D40-801C-2CE03896AA08}" srcOrd="1" destOrd="0" presId="urn:microsoft.com/office/officeart/2005/8/layout/hList1"/>
    <dgm:cxn modelId="{1AF3801C-E8AB-4D70-B673-54F15CA48F83}" type="presParOf" srcId="{6853CB78-8BDB-4B63-81EA-4F520D881C0F}" destId="{87B31671-D068-4EEE-90CB-7C539FB9CCFD}" srcOrd="1" destOrd="0" presId="urn:microsoft.com/office/officeart/2005/8/layout/hList1"/>
    <dgm:cxn modelId="{E9A105AA-7082-44DD-B166-32F4257227CD}" type="presParOf" srcId="{6853CB78-8BDB-4B63-81EA-4F520D881C0F}" destId="{2C66A034-3E6A-413D-9096-503F37A385AE}" srcOrd="2" destOrd="0" presId="urn:microsoft.com/office/officeart/2005/8/layout/hList1"/>
    <dgm:cxn modelId="{4EEFC019-E0EC-4E0E-ABC5-460221658A8D}" type="presParOf" srcId="{2C66A034-3E6A-413D-9096-503F37A385AE}" destId="{7A18D30B-EFAB-4DDD-BDBA-F0EFFC0400F4}" srcOrd="0" destOrd="0" presId="urn:microsoft.com/office/officeart/2005/8/layout/hList1"/>
    <dgm:cxn modelId="{DF9D6D40-AC8D-4E08-970A-835E6950C44E}" type="presParOf" srcId="{2C66A034-3E6A-413D-9096-503F37A385AE}" destId="{39243CDD-24B6-43FE-91F8-C6FA1DF5F73B}" srcOrd="1" destOrd="0" presId="urn:microsoft.com/office/officeart/2005/8/layout/hList1"/>
    <dgm:cxn modelId="{44728A7E-0463-4732-9078-E2B6D871EE03}" type="presParOf" srcId="{6853CB78-8BDB-4B63-81EA-4F520D881C0F}" destId="{11AACA99-1B04-4630-8B13-D3F064C57890}" srcOrd="3" destOrd="0" presId="urn:microsoft.com/office/officeart/2005/8/layout/hList1"/>
    <dgm:cxn modelId="{356C6DB5-E335-42F3-93CA-FDDD1A79AB47}" type="presParOf" srcId="{6853CB78-8BDB-4B63-81EA-4F520D881C0F}" destId="{58F54573-779D-4A1D-9B88-F07828944EA8}" srcOrd="4" destOrd="0" presId="urn:microsoft.com/office/officeart/2005/8/layout/hList1"/>
    <dgm:cxn modelId="{58F64EC2-CFBB-478B-8BB0-961B5FFCCC7A}" type="presParOf" srcId="{58F54573-779D-4A1D-9B88-F07828944EA8}" destId="{0A2A7896-0AED-4118-8FE5-55798E312CE8}" srcOrd="0" destOrd="0" presId="urn:microsoft.com/office/officeart/2005/8/layout/hList1"/>
    <dgm:cxn modelId="{88DA9781-CE72-437D-BB84-1E91B62A83F5}" type="presParOf" srcId="{58F54573-779D-4A1D-9B88-F07828944EA8}" destId="{F4A56BDE-BD38-478E-8D2B-7EA7025327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E89BC-49AC-4EE7-8C81-B51A230E1D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38B0F7-FA98-493E-9119-B3A26DBDED5E}">
      <dgm:prSet phldrT="[Text]"/>
      <dgm:spPr/>
      <dgm:t>
        <a:bodyPr/>
        <a:lstStyle/>
        <a:p>
          <a:r>
            <a:rPr lang="en-US"/>
            <a:t>Management approach</a:t>
          </a:r>
        </a:p>
      </dgm:t>
    </dgm:pt>
    <dgm:pt modelId="{F2EAAB0F-5B5C-487F-A9FE-B7B7EB6BBCE4}" type="parTrans" cxnId="{5C2408EA-B1B0-4990-B0F0-94825C1FDB60}">
      <dgm:prSet/>
      <dgm:spPr/>
      <dgm:t>
        <a:bodyPr/>
        <a:lstStyle/>
        <a:p>
          <a:endParaRPr lang="en-US"/>
        </a:p>
      </dgm:t>
    </dgm:pt>
    <dgm:pt modelId="{61FEC3A7-9CBA-49D4-9D21-2CAE5D8E0709}" type="sibTrans" cxnId="{5C2408EA-B1B0-4990-B0F0-94825C1FDB60}">
      <dgm:prSet/>
      <dgm:spPr/>
      <dgm:t>
        <a:bodyPr/>
        <a:lstStyle/>
        <a:p>
          <a:endParaRPr lang="en-US"/>
        </a:p>
      </dgm:t>
    </dgm:pt>
    <dgm:pt modelId="{FEFF4BF2-9394-4E9E-A09B-86277F5BF5FB}">
      <dgm:prSet/>
      <dgm:spPr/>
      <dgm:t>
        <a:bodyPr/>
        <a:lstStyle/>
        <a:p>
          <a:r>
            <a:rPr lang="en-US" dirty="0"/>
            <a:t>Single team or cross-organizational</a:t>
          </a:r>
        </a:p>
      </dgm:t>
    </dgm:pt>
    <dgm:pt modelId="{CE35BB6A-4C13-4ED0-B0C8-6A509F18AF49}" type="parTrans" cxnId="{864843D8-294B-4D00-B9EF-11D00AD4A084}">
      <dgm:prSet/>
      <dgm:spPr/>
      <dgm:t>
        <a:bodyPr/>
        <a:lstStyle/>
        <a:p>
          <a:endParaRPr lang="en-US"/>
        </a:p>
      </dgm:t>
    </dgm:pt>
    <dgm:pt modelId="{41E7B2CE-5C2C-4BF3-8B7B-9BF80FDC8F16}" type="sibTrans" cxnId="{864843D8-294B-4D00-B9EF-11D00AD4A084}">
      <dgm:prSet/>
      <dgm:spPr/>
      <dgm:t>
        <a:bodyPr/>
        <a:lstStyle/>
        <a:p>
          <a:endParaRPr lang="en-US"/>
        </a:p>
      </dgm:t>
    </dgm:pt>
    <dgm:pt modelId="{D855B081-D3D9-435B-BCBA-BD7D6F116BF2}">
      <dgm:prSet/>
      <dgm:spPr/>
      <dgm:t>
        <a:bodyPr/>
        <a:lstStyle/>
        <a:p>
          <a:r>
            <a:rPr lang="en-US" dirty="0"/>
            <a:t>Role Based Access Control (RBAC)</a:t>
          </a:r>
        </a:p>
      </dgm:t>
    </dgm:pt>
    <dgm:pt modelId="{96DBAF01-0141-49FB-B11F-CF84A6E08303}" type="parTrans" cxnId="{5BFFF462-A7EF-4275-AA76-C099809F63A7}">
      <dgm:prSet/>
      <dgm:spPr/>
      <dgm:t>
        <a:bodyPr/>
        <a:lstStyle/>
        <a:p>
          <a:endParaRPr lang="en-US"/>
        </a:p>
      </dgm:t>
    </dgm:pt>
    <dgm:pt modelId="{0ECA2C40-05CC-40C6-90E7-ADE0ABC73246}" type="sibTrans" cxnId="{5BFFF462-A7EF-4275-AA76-C099809F63A7}">
      <dgm:prSet/>
      <dgm:spPr/>
      <dgm:t>
        <a:bodyPr/>
        <a:lstStyle/>
        <a:p>
          <a:endParaRPr lang="en-US"/>
        </a:p>
      </dgm:t>
    </dgm:pt>
    <dgm:pt modelId="{5D372827-7248-4288-8350-78403E20F2AD}">
      <dgm:prSet/>
      <dgm:spPr/>
      <dgm:t>
        <a:bodyPr/>
        <a:lstStyle/>
        <a:p>
          <a:r>
            <a:rPr lang="en-US"/>
            <a:t>Security requirements</a:t>
          </a:r>
        </a:p>
      </dgm:t>
    </dgm:pt>
    <dgm:pt modelId="{06D9456F-2CC7-4E01-BA33-95FBD8BF5063}" type="parTrans" cxnId="{54C07921-134A-4DB7-BA8F-868E0FF7D4D9}">
      <dgm:prSet/>
      <dgm:spPr/>
      <dgm:t>
        <a:bodyPr/>
        <a:lstStyle/>
        <a:p>
          <a:endParaRPr lang="en-US"/>
        </a:p>
      </dgm:t>
    </dgm:pt>
    <dgm:pt modelId="{C74C122E-7CC4-4531-A657-F21DF9F03FD6}" type="sibTrans" cxnId="{54C07921-134A-4DB7-BA8F-868E0FF7D4D9}">
      <dgm:prSet/>
      <dgm:spPr/>
      <dgm:t>
        <a:bodyPr/>
        <a:lstStyle/>
        <a:p>
          <a:endParaRPr lang="en-US"/>
        </a:p>
      </dgm:t>
    </dgm:pt>
    <dgm:pt modelId="{00FCB034-3F3C-46F8-92D2-2E46405BADDE}">
      <dgm:prSet/>
      <dgm:spPr/>
      <dgm:t>
        <a:bodyPr/>
        <a:lstStyle/>
        <a:p>
          <a:r>
            <a:rPr lang="en-US"/>
            <a:t>Data or network security</a:t>
          </a:r>
        </a:p>
      </dgm:t>
    </dgm:pt>
    <dgm:pt modelId="{08634250-A37C-401F-B6C7-B897B8497611}" type="parTrans" cxnId="{46F6EBDD-142D-4451-BD8A-3345D307A94F}">
      <dgm:prSet/>
      <dgm:spPr/>
      <dgm:t>
        <a:bodyPr/>
        <a:lstStyle/>
        <a:p>
          <a:endParaRPr lang="en-US"/>
        </a:p>
      </dgm:t>
    </dgm:pt>
    <dgm:pt modelId="{4B03CDF0-1918-40DA-B09C-CF6C053072C5}" type="sibTrans" cxnId="{46F6EBDD-142D-4451-BD8A-3345D307A94F}">
      <dgm:prSet/>
      <dgm:spPr/>
      <dgm:t>
        <a:bodyPr/>
        <a:lstStyle/>
        <a:p>
          <a:endParaRPr lang="en-US"/>
        </a:p>
      </dgm:t>
    </dgm:pt>
    <dgm:pt modelId="{B7B7E3B3-A584-4AC1-B3CE-44EF6AFAB336}">
      <dgm:prSet/>
      <dgm:spPr/>
      <dgm:t>
        <a:bodyPr/>
        <a:lstStyle/>
        <a:p>
          <a:r>
            <a:rPr lang="en-US" dirty="0"/>
            <a:t>Environments - Sandbox, Dev, Test, UAT, Pre-Prod, Prod</a:t>
          </a:r>
        </a:p>
      </dgm:t>
    </dgm:pt>
    <dgm:pt modelId="{11369280-404D-49C7-AA22-C77D63545AB1}" type="parTrans" cxnId="{F6D6F2BB-EF83-4454-81CB-7BC7C990B316}">
      <dgm:prSet/>
      <dgm:spPr/>
      <dgm:t>
        <a:bodyPr/>
        <a:lstStyle/>
        <a:p>
          <a:endParaRPr lang="en-US"/>
        </a:p>
      </dgm:t>
    </dgm:pt>
    <dgm:pt modelId="{925B93F6-F91C-4C22-9764-90D9E0A296A3}" type="sibTrans" cxnId="{F6D6F2BB-EF83-4454-81CB-7BC7C990B316}">
      <dgm:prSet/>
      <dgm:spPr/>
      <dgm:t>
        <a:bodyPr/>
        <a:lstStyle/>
        <a:p>
          <a:endParaRPr lang="en-US"/>
        </a:p>
      </dgm:t>
    </dgm:pt>
    <dgm:pt modelId="{3D804266-F0E5-4B11-8B77-59317CBB19AF}">
      <dgm:prSet/>
      <dgm:spPr/>
      <dgm:t>
        <a:bodyPr/>
        <a:lstStyle/>
        <a:p>
          <a:r>
            <a:rPr lang="en-US"/>
            <a:t>Connectivity requirements</a:t>
          </a:r>
        </a:p>
      </dgm:t>
    </dgm:pt>
    <dgm:pt modelId="{4AD79FA8-8D7C-4C1A-B804-7C08561D2DFC}" type="parTrans" cxnId="{52A9DF22-31AC-4E48-AD8F-AE0CCDE6D746}">
      <dgm:prSet/>
      <dgm:spPr/>
      <dgm:t>
        <a:bodyPr/>
        <a:lstStyle/>
        <a:p>
          <a:endParaRPr lang="en-US"/>
        </a:p>
      </dgm:t>
    </dgm:pt>
    <dgm:pt modelId="{C7CFFB5A-15DF-41E1-A7F6-569F3EE597EF}" type="sibTrans" cxnId="{52A9DF22-31AC-4E48-AD8F-AE0CCDE6D746}">
      <dgm:prSet/>
      <dgm:spPr/>
      <dgm:t>
        <a:bodyPr/>
        <a:lstStyle/>
        <a:p>
          <a:endParaRPr lang="en-US"/>
        </a:p>
      </dgm:t>
    </dgm:pt>
    <dgm:pt modelId="{3AC3511A-502E-4DD7-983E-D27660F6C1C2}">
      <dgm:prSet/>
      <dgm:spPr/>
      <dgm:t>
        <a:bodyPr/>
        <a:lstStyle/>
        <a:p>
          <a:r>
            <a:rPr lang="en-US"/>
            <a:t>Single point of ingress?</a:t>
          </a:r>
        </a:p>
      </dgm:t>
    </dgm:pt>
    <dgm:pt modelId="{58AD024F-FBE3-43F4-A77A-B83AA7231D89}" type="parTrans" cxnId="{D5A21B83-E0CC-4DFA-A679-083853968469}">
      <dgm:prSet/>
      <dgm:spPr/>
      <dgm:t>
        <a:bodyPr/>
        <a:lstStyle/>
        <a:p>
          <a:endParaRPr lang="en-US"/>
        </a:p>
      </dgm:t>
    </dgm:pt>
    <dgm:pt modelId="{793821F7-3092-4B27-8B74-6D95FFD79A60}" type="sibTrans" cxnId="{D5A21B83-E0CC-4DFA-A679-083853968469}">
      <dgm:prSet/>
      <dgm:spPr/>
      <dgm:t>
        <a:bodyPr/>
        <a:lstStyle/>
        <a:p>
          <a:endParaRPr lang="en-US"/>
        </a:p>
      </dgm:t>
    </dgm:pt>
    <dgm:pt modelId="{99D43127-0360-4098-90C5-927E048550BC}">
      <dgm:prSet/>
      <dgm:spPr/>
      <dgm:t>
        <a:bodyPr/>
        <a:lstStyle/>
        <a:p>
          <a:r>
            <a:rPr lang="en-US"/>
            <a:t>Multiple regions?</a:t>
          </a:r>
        </a:p>
      </dgm:t>
    </dgm:pt>
    <dgm:pt modelId="{E88B7B59-7383-4E9C-81DF-3F7000FA3C94}" type="parTrans" cxnId="{C61AB84D-5143-4B38-811A-F6997DE5B403}">
      <dgm:prSet/>
      <dgm:spPr/>
      <dgm:t>
        <a:bodyPr/>
        <a:lstStyle/>
        <a:p>
          <a:endParaRPr lang="en-US"/>
        </a:p>
      </dgm:t>
    </dgm:pt>
    <dgm:pt modelId="{82E3DE21-72CF-42B2-AB59-04DF6613CBAE}" type="sibTrans" cxnId="{C61AB84D-5143-4B38-811A-F6997DE5B403}">
      <dgm:prSet/>
      <dgm:spPr/>
      <dgm:t>
        <a:bodyPr/>
        <a:lstStyle/>
        <a:p>
          <a:endParaRPr lang="en-US"/>
        </a:p>
      </dgm:t>
    </dgm:pt>
    <dgm:pt modelId="{5E8423FD-171D-46C3-B3E2-78D3AAC03361}">
      <dgm:prSet/>
      <dgm:spPr/>
      <dgm:t>
        <a:bodyPr/>
        <a:lstStyle/>
        <a:p>
          <a:r>
            <a:rPr lang="en-US"/>
            <a:t>Application requirements</a:t>
          </a:r>
        </a:p>
      </dgm:t>
    </dgm:pt>
    <dgm:pt modelId="{4578F367-50E1-4219-BBBB-A409111AB8E5}" type="parTrans" cxnId="{2A264846-EE52-44DE-95A8-900351823CD0}">
      <dgm:prSet/>
      <dgm:spPr/>
      <dgm:t>
        <a:bodyPr/>
        <a:lstStyle/>
        <a:p>
          <a:endParaRPr lang="en-US"/>
        </a:p>
      </dgm:t>
    </dgm:pt>
    <dgm:pt modelId="{1A6F0FC0-7981-46AF-9262-7717844F0338}" type="sibTrans" cxnId="{2A264846-EE52-44DE-95A8-900351823CD0}">
      <dgm:prSet/>
      <dgm:spPr/>
      <dgm:t>
        <a:bodyPr/>
        <a:lstStyle/>
        <a:p>
          <a:endParaRPr lang="en-US"/>
        </a:p>
      </dgm:t>
    </dgm:pt>
    <dgm:pt modelId="{EB7F79BA-630C-4BC6-8E4D-F0EAEF271317}">
      <dgm:prSet/>
      <dgm:spPr/>
      <dgm:t>
        <a:bodyPr/>
        <a:lstStyle/>
        <a:p>
          <a:r>
            <a:rPr lang="en-US" dirty="0"/>
            <a:t>Compliance</a:t>
          </a:r>
        </a:p>
      </dgm:t>
    </dgm:pt>
    <dgm:pt modelId="{F166704C-02E3-4898-8502-B5BDA9360A8C}" type="parTrans" cxnId="{C63E43E9-CD6A-4366-81C5-E3A21949B548}">
      <dgm:prSet/>
      <dgm:spPr/>
      <dgm:t>
        <a:bodyPr/>
        <a:lstStyle/>
        <a:p>
          <a:endParaRPr lang="en-US"/>
        </a:p>
      </dgm:t>
    </dgm:pt>
    <dgm:pt modelId="{553FAD2D-6B86-491E-9D26-E9E6E74F6D1F}" type="sibTrans" cxnId="{C63E43E9-CD6A-4366-81C5-E3A21949B548}">
      <dgm:prSet/>
      <dgm:spPr/>
      <dgm:t>
        <a:bodyPr/>
        <a:lstStyle/>
        <a:p>
          <a:endParaRPr lang="en-US"/>
        </a:p>
      </dgm:t>
    </dgm:pt>
    <dgm:pt modelId="{E7208898-131E-4599-8D92-8DFF8878BCE0}" type="pres">
      <dgm:prSet presAssocID="{57BE89BC-49AC-4EE7-8C81-B51A230E1DBC}" presName="Name0" presStyleCnt="0">
        <dgm:presLayoutVars>
          <dgm:dir/>
          <dgm:animLvl val="lvl"/>
          <dgm:resizeHandles val="exact"/>
        </dgm:presLayoutVars>
      </dgm:prSet>
      <dgm:spPr/>
    </dgm:pt>
    <dgm:pt modelId="{B86085AA-C509-4CD3-A346-B4D3BF1FA8C0}" type="pres">
      <dgm:prSet presAssocID="{7138B0F7-FA98-493E-9119-B3A26DBDED5E}" presName="composite" presStyleCnt="0"/>
      <dgm:spPr/>
    </dgm:pt>
    <dgm:pt modelId="{3FC027FE-883D-4F2B-A316-CA07F63207E3}" type="pres">
      <dgm:prSet presAssocID="{7138B0F7-FA98-493E-9119-B3A26DBDED5E}" presName="parTx" presStyleLbl="alignNode1" presStyleIdx="0" presStyleCnt="4">
        <dgm:presLayoutVars>
          <dgm:chMax val="0"/>
          <dgm:chPref val="0"/>
          <dgm:bulletEnabled val="1"/>
        </dgm:presLayoutVars>
      </dgm:prSet>
      <dgm:spPr/>
    </dgm:pt>
    <dgm:pt modelId="{4A0A0FBA-CC62-4304-AD96-17DE27B3CAFA}" type="pres">
      <dgm:prSet presAssocID="{7138B0F7-FA98-493E-9119-B3A26DBDED5E}" presName="desTx" presStyleLbl="alignAccFollowNode1" presStyleIdx="0" presStyleCnt="4">
        <dgm:presLayoutVars>
          <dgm:bulletEnabled val="1"/>
        </dgm:presLayoutVars>
      </dgm:prSet>
      <dgm:spPr/>
    </dgm:pt>
    <dgm:pt modelId="{7518E258-0BFF-489F-AB2D-E126C0408C94}" type="pres">
      <dgm:prSet presAssocID="{61FEC3A7-9CBA-49D4-9D21-2CAE5D8E0709}" presName="space" presStyleCnt="0"/>
      <dgm:spPr/>
    </dgm:pt>
    <dgm:pt modelId="{91258CAE-5FFE-4E9C-AC07-F352FAB946D3}" type="pres">
      <dgm:prSet presAssocID="{5D372827-7248-4288-8350-78403E20F2AD}" presName="composite" presStyleCnt="0"/>
      <dgm:spPr/>
    </dgm:pt>
    <dgm:pt modelId="{55DD950F-2008-46FB-B449-5E4AB4122A8B}" type="pres">
      <dgm:prSet presAssocID="{5D372827-7248-4288-8350-78403E20F2AD}" presName="parTx" presStyleLbl="alignNode1" presStyleIdx="1" presStyleCnt="4">
        <dgm:presLayoutVars>
          <dgm:chMax val="0"/>
          <dgm:chPref val="0"/>
          <dgm:bulletEnabled val="1"/>
        </dgm:presLayoutVars>
      </dgm:prSet>
      <dgm:spPr/>
    </dgm:pt>
    <dgm:pt modelId="{4422171C-3718-4968-AE31-0D680C74BB32}" type="pres">
      <dgm:prSet presAssocID="{5D372827-7248-4288-8350-78403E20F2AD}" presName="desTx" presStyleLbl="alignAccFollowNode1" presStyleIdx="1" presStyleCnt="4">
        <dgm:presLayoutVars>
          <dgm:bulletEnabled val="1"/>
        </dgm:presLayoutVars>
      </dgm:prSet>
      <dgm:spPr/>
    </dgm:pt>
    <dgm:pt modelId="{6E256AE1-E293-4A91-B7E3-4DCD15420F05}" type="pres">
      <dgm:prSet presAssocID="{C74C122E-7CC4-4531-A657-F21DF9F03FD6}" presName="space" presStyleCnt="0"/>
      <dgm:spPr/>
    </dgm:pt>
    <dgm:pt modelId="{DADF24AB-A587-43F4-8C7A-E5D16C852665}" type="pres">
      <dgm:prSet presAssocID="{3D804266-F0E5-4B11-8B77-59317CBB19AF}" presName="composite" presStyleCnt="0"/>
      <dgm:spPr/>
    </dgm:pt>
    <dgm:pt modelId="{037E9C2D-C09B-419B-91E8-263F695D54B4}" type="pres">
      <dgm:prSet presAssocID="{3D804266-F0E5-4B11-8B77-59317CBB19AF}" presName="parTx" presStyleLbl="alignNode1" presStyleIdx="2" presStyleCnt="4">
        <dgm:presLayoutVars>
          <dgm:chMax val="0"/>
          <dgm:chPref val="0"/>
          <dgm:bulletEnabled val="1"/>
        </dgm:presLayoutVars>
      </dgm:prSet>
      <dgm:spPr/>
    </dgm:pt>
    <dgm:pt modelId="{F106F39A-5B93-4CB5-B42A-9C2E443E982F}" type="pres">
      <dgm:prSet presAssocID="{3D804266-F0E5-4B11-8B77-59317CBB19AF}" presName="desTx" presStyleLbl="alignAccFollowNode1" presStyleIdx="2" presStyleCnt="4">
        <dgm:presLayoutVars>
          <dgm:bulletEnabled val="1"/>
        </dgm:presLayoutVars>
      </dgm:prSet>
      <dgm:spPr/>
    </dgm:pt>
    <dgm:pt modelId="{88DCB086-BE1D-4AE0-8A3F-88AF72BB8BE8}" type="pres">
      <dgm:prSet presAssocID="{C7CFFB5A-15DF-41E1-A7F6-569F3EE597EF}" presName="space" presStyleCnt="0"/>
      <dgm:spPr/>
    </dgm:pt>
    <dgm:pt modelId="{8DB22C37-8A58-4D7C-9C33-F21B958E1F5E}" type="pres">
      <dgm:prSet presAssocID="{5E8423FD-171D-46C3-B3E2-78D3AAC03361}" presName="composite" presStyleCnt="0"/>
      <dgm:spPr/>
    </dgm:pt>
    <dgm:pt modelId="{513E6431-36D0-4E32-A6AE-AADACA012307}" type="pres">
      <dgm:prSet presAssocID="{5E8423FD-171D-46C3-B3E2-78D3AAC03361}" presName="parTx" presStyleLbl="alignNode1" presStyleIdx="3" presStyleCnt="4">
        <dgm:presLayoutVars>
          <dgm:chMax val="0"/>
          <dgm:chPref val="0"/>
          <dgm:bulletEnabled val="1"/>
        </dgm:presLayoutVars>
      </dgm:prSet>
      <dgm:spPr/>
    </dgm:pt>
    <dgm:pt modelId="{3EB310A1-A684-4F6F-A37F-5337CEB450C5}" type="pres">
      <dgm:prSet presAssocID="{5E8423FD-171D-46C3-B3E2-78D3AAC03361}" presName="desTx" presStyleLbl="alignAccFollowNode1" presStyleIdx="3" presStyleCnt="4">
        <dgm:presLayoutVars>
          <dgm:bulletEnabled val="1"/>
        </dgm:presLayoutVars>
      </dgm:prSet>
      <dgm:spPr/>
    </dgm:pt>
  </dgm:ptLst>
  <dgm:cxnLst>
    <dgm:cxn modelId="{73A41500-90E8-4309-91FD-F36FFD0E381A}" type="presOf" srcId="{FEFF4BF2-9394-4E9E-A09B-86277F5BF5FB}" destId="{4A0A0FBA-CC62-4304-AD96-17DE27B3CAFA}" srcOrd="0" destOrd="0" presId="urn:microsoft.com/office/officeart/2005/8/layout/hList1"/>
    <dgm:cxn modelId="{0CEC7D07-FAC8-4E35-A9DB-3EDE25B0B2F0}" type="presOf" srcId="{5E8423FD-171D-46C3-B3E2-78D3AAC03361}" destId="{513E6431-36D0-4E32-A6AE-AADACA012307}" srcOrd="0" destOrd="0" presId="urn:microsoft.com/office/officeart/2005/8/layout/hList1"/>
    <dgm:cxn modelId="{9E12C209-A301-4CC8-8C79-1F7753D9AF2D}" type="presOf" srcId="{3D804266-F0E5-4B11-8B77-59317CBB19AF}" destId="{037E9C2D-C09B-419B-91E8-263F695D54B4}" srcOrd="0" destOrd="0" presId="urn:microsoft.com/office/officeart/2005/8/layout/hList1"/>
    <dgm:cxn modelId="{54C07921-134A-4DB7-BA8F-868E0FF7D4D9}" srcId="{57BE89BC-49AC-4EE7-8C81-B51A230E1DBC}" destId="{5D372827-7248-4288-8350-78403E20F2AD}" srcOrd="1" destOrd="0" parTransId="{06D9456F-2CC7-4E01-BA33-95FBD8BF5063}" sibTransId="{C74C122E-7CC4-4531-A657-F21DF9F03FD6}"/>
    <dgm:cxn modelId="{52A9DF22-31AC-4E48-AD8F-AE0CCDE6D746}" srcId="{57BE89BC-49AC-4EE7-8C81-B51A230E1DBC}" destId="{3D804266-F0E5-4B11-8B77-59317CBB19AF}" srcOrd="2" destOrd="0" parTransId="{4AD79FA8-8D7C-4C1A-B804-7C08561D2DFC}" sibTransId="{C7CFFB5A-15DF-41E1-A7F6-569F3EE597EF}"/>
    <dgm:cxn modelId="{270DA761-818F-4528-BAE8-73057FC1D4A4}" type="presOf" srcId="{EB7F79BA-630C-4BC6-8E4D-F0EAEF271317}" destId="{3EB310A1-A684-4F6F-A37F-5337CEB450C5}" srcOrd="0" destOrd="0" presId="urn:microsoft.com/office/officeart/2005/8/layout/hList1"/>
    <dgm:cxn modelId="{5BFFF462-A7EF-4275-AA76-C099809F63A7}" srcId="{7138B0F7-FA98-493E-9119-B3A26DBDED5E}" destId="{D855B081-D3D9-435B-BCBA-BD7D6F116BF2}" srcOrd="1" destOrd="0" parTransId="{96DBAF01-0141-49FB-B11F-CF84A6E08303}" sibTransId="{0ECA2C40-05CC-40C6-90E7-ADE0ABC73246}"/>
    <dgm:cxn modelId="{2A264846-EE52-44DE-95A8-900351823CD0}" srcId="{57BE89BC-49AC-4EE7-8C81-B51A230E1DBC}" destId="{5E8423FD-171D-46C3-B3E2-78D3AAC03361}" srcOrd="3" destOrd="0" parTransId="{4578F367-50E1-4219-BBBB-A409111AB8E5}" sibTransId="{1A6F0FC0-7981-46AF-9262-7717844F0338}"/>
    <dgm:cxn modelId="{79D9196A-BD38-401B-85AE-AEDF1098FF45}" type="presOf" srcId="{57BE89BC-49AC-4EE7-8C81-B51A230E1DBC}" destId="{E7208898-131E-4599-8D92-8DFF8878BCE0}" srcOrd="0" destOrd="0" presId="urn:microsoft.com/office/officeart/2005/8/layout/hList1"/>
    <dgm:cxn modelId="{C61AB84D-5143-4B38-811A-F6997DE5B403}" srcId="{3D804266-F0E5-4B11-8B77-59317CBB19AF}" destId="{99D43127-0360-4098-90C5-927E048550BC}" srcOrd="1" destOrd="0" parTransId="{E88B7B59-7383-4E9C-81DF-3F7000FA3C94}" sibTransId="{82E3DE21-72CF-42B2-AB59-04DF6613CBAE}"/>
    <dgm:cxn modelId="{B7DE6870-2205-4F68-948A-C7FC93CCFC17}" type="presOf" srcId="{B7B7E3B3-A584-4AC1-B3CE-44EF6AFAB336}" destId="{4422171C-3718-4968-AE31-0D680C74BB32}" srcOrd="0" destOrd="1" presId="urn:microsoft.com/office/officeart/2005/8/layout/hList1"/>
    <dgm:cxn modelId="{BE248F7A-39B8-4198-9AA5-5F883D5D718C}" type="presOf" srcId="{5D372827-7248-4288-8350-78403E20F2AD}" destId="{55DD950F-2008-46FB-B449-5E4AB4122A8B}" srcOrd="0" destOrd="0" presId="urn:microsoft.com/office/officeart/2005/8/layout/hList1"/>
    <dgm:cxn modelId="{3A1E9F81-9E40-4DBE-9AAA-6C3470162955}" type="presOf" srcId="{3AC3511A-502E-4DD7-983E-D27660F6C1C2}" destId="{F106F39A-5B93-4CB5-B42A-9C2E443E982F}" srcOrd="0" destOrd="0" presId="urn:microsoft.com/office/officeart/2005/8/layout/hList1"/>
    <dgm:cxn modelId="{D5A21B83-E0CC-4DFA-A679-083853968469}" srcId="{3D804266-F0E5-4B11-8B77-59317CBB19AF}" destId="{3AC3511A-502E-4DD7-983E-D27660F6C1C2}" srcOrd="0" destOrd="0" parTransId="{58AD024F-FBE3-43F4-A77A-B83AA7231D89}" sibTransId="{793821F7-3092-4B27-8B74-6D95FFD79A60}"/>
    <dgm:cxn modelId="{83D52994-A26F-4B51-AD78-4C132B672B6B}" type="presOf" srcId="{7138B0F7-FA98-493E-9119-B3A26DBDED5E}" destId="{3FC027FE-883D-4F2B-A316-CA07F63207E3}" srcOrd="0" destOrd="0" presId="urn:microsoft.com/office/officeart/2005/8/layout/hList1"/>
    <dgm:cxn modelId="{71AE05A8-8BE0-4452-9370-CE5621DEF518}" type="presOf" srcId="{00FCB034-3F3C-46F8-92D2-2E46405BADDE}" destId="{4422171C-3718-4968-AE31-0D680C74BB32}" srcOrd="0" destOrd="0" presId="urn:microsoft.com/office/officeart/2005/8/layout/hList1"/>
    <dgm:cxn modelId="{935B78A8-8499-4511-8CD1-4A43F5B4604A}" type="presOf" srcId="{99D43127-0360-4098-90C5-927E048550BC}" destId="{F106F39A-5B93-4CB5-B42A-9C2E443E982F}" srcOrd="0" destOrd="1" presId="urn:microsoft.com/office/officeart/2005/8/layout/hList1"/>
    <dgm:cxn modelId="{F6D6F2BB-EF83-4454-81CB-7BC7C990B316}" srcId="{5D372827-7248-4288-8350-78403E20F2AD}" destId="{B7B7E3B3-A584-4AC1-B3CE-44EF6AFAB336}" srcOrd="1" destOrd="0" parTransId="{11369280-404D-49C7-AA22-C77D63545AB1}" sibTransId="{925B93F6-F91C-4C22-9764-90D9E0A296A3}"/>
    <dgm:cxn modelId="{4BA92CBD-54DD-41EB-AF24-3EE55D7F5CB8}" type="presOf" srcId="{D855B081-D3D9-435B-BCBA-BD7D6F116BF2}" destId="{4A0A0FBA-CC62-4304-AD96-17DE27B3CAFA}" srcOrd="0" destOrd="1" presId="urn:microsoft.com/office/officeart/2005/8/layout/hList1"/>
    <dgm:cxn modelId="{864843D8-294B-4D00-B9EF-11D00AD4A084}" srcId="{7138B0F7-FA98-493E-9119-B3A26DBDED5E}" destId="{FEFF4BF2-9394-4E9E-A09B-86277F5BF5FB}" srcOrd="0" destOrd="0" parTransId="{CE35BB6A-4C13-4ED0-B0C8-6A509F18AF49}" sibTransId="{41E7B2CE-5C2C-4BF3-8B7B-9BF80FDC8F16}"/>
    <dgm:cxn modelId="{46F6EBDD-142D-4451-BD8A-3345D307A94F}" srcId="{5D372827-7248-4288-8350-78403E20F2AD}" destId="{00FCB034-3F3C-46F8-92D2-2E46405BADDE}" srcOrd="0" destOrd="0" parTransId="{08634250-A37C-401F-B6C7-B897B8497611}" sibTransId="{4B03CDF0-1918-40DA-B09C-CF6C053072C5}"/>
    <dgm:cxn modelId="{C63E43E9-CD6A-4366-81C5-E3A21949B548}" srcId="{5E8423FD-171D-46C3-B3E2-78D3AAC03361}" destId="{EB7F79BA-630C-4BC6-8E4D-F0EAEF271317}" srcOrd="0" destOrd="0" parTransId="{F166704C-02E3-4898-8502-B5BDA9360A8C}" sibTransId="{553FAD2D-6B86-491E-9D26-E9E6E74F6D1F}"/>
    <dgm:cxn modelId="{5C2408EA-B1B0-4990-B0F0-94825C1FDB60}" srcId="{57BE89BC-49AC-4EE7-8C81-B51A230E1DBC}" destId="{7138B0F7-FA98-493E-9119-B3A26DBDED5E}" srcOrd="0" destOrd="0" parTransId="{F2EAAB0F-5B5C-487F-A9FE-B7B7EB6BBCE4}" sibTransId="{61FEC3A7-9CBA-49D4-9D21-2CAE5D8E0709}"/>
    <dgm:cxn modelId="{FCA0C107-B82C-4151-8A47-B1ADA57F281A}" type="presParOf" srcId="{E7208898-131E-4599-8D92-8DFF8878BCE0}" destId="{B86085AA-C509-4CD3-A346-B4D3BF1FA8C0}" srcOrd="0" destOrd="0" presId="urn:microsoft.com/office/officeart/2005/8/layout/hList1"/>
    <dgm:cxn modelId="{874A614C-5BAB-4B87-87A4-7BAE8B0EDF52}" type="presParOf" srcId="{B86085AA-C509-4CD3-A346-B4D3BF1FA8C0}" destId="{3FC027FE-883D-4F2B-A316-CA07F63207E3}" srcOrd="0" destOrd="0" presId="urn:microsoft.com/office/officeart/2005/8/layout/hList1"/>
    <dgm:cxn modelId="{935BC358-A3C9-4399-94C4-3DD96AC2C50A}" type="presParOf" srcId="{B86085AA-C509-4CD3-A346-B4D3BF1FA8C0}" destId="{4A0A0FBA-CC62-4304-AD96-17DE27B3CAFA}" srcOrd="1" destOrd="0" presId="urn:microsoft.com/office/officeart/2005/8/layout/hList1"/>
    <dgm:cxn modelId="{41E8C5E3-055B-4D40-A461-DCA0C0B98D7C}" type="presParOf" srcId="{E7208898-131E-4599-8D92-8DFF8878BCE0}" destId="{7518E258-0BFF-489F-AB2D-E126C0408C94}" srcOrd="1" destOrd="0" presId="urn:microsoft.com/office/officeart/2005/8/layout/hList1"/>
    <dgm:cxn modelId="{0109A12E-7A15-42D7-B847-44CC514AFE04}" type="presParOf" srcId="{E7208898-131E-4599-8D92-8DFF8878BCE0}" destId="{91258CAE-5FFE-4E9C-AC07-F352FAB946D3}" srcOrd="2" destOrd="0" presId="urn:microsoft.com/office/officeart/2005/8/layout/hList1"/>
    <dgm:cxn modelId="{F22E5153-4C06-4445-84D7-E420962DA1D4}" type="presParOf" srcId="{91258CAE-5FFE-4E9C-AC07-F352FAB946D3}" destId="{55DD950F-2008-46FB-B449-5E4AB4122A8B}" srcOrd="0" destOrd="0" presId="urn:microsoft.com/office/officeart/2005/8/layout/hList1"/>
    <dgm:cxn modelId="{AFEF9326-CEE6-4CB2-B58B-20A1C9F6B1A4}" type="presParOf" srcId="{91258CAE-5FFE-4E9C-AC07-F352FAB946D3}" destId="{4422171C-3718-4968-AE31-0D680C74BB32}" srcOrd="1" destOrd="0" presId="urn:microsoft.com/office/officeart/2005/8/layout/hList1"/>
    <dgm:cxn modelId="{502DCB72-1A14-4F7C-810C-45C19A5A06E4}" type="presParOf" srcId="{E7208898-131E-4599-8D92-8DFF8878BCE0}" destId="{6E256AE1-E293-4A91-B7E3-4DCD15420F05}" srcOrd="3" destOrd="0" presId="urn:microsoft.com/office/officeart/2005/8/layout/hList1"/>
    <dgm:cxn modelId="{D5D40B73-1460-499F-9C86-FEEB02839B49}" type="presParOf" srcId="{E7208898-131E-4599-8D92-8DFF8878BCE0}" destId="{DADF24AB-A587-43F4-8C7A-E5D16C852665}" srcOrd="4" destOrd="0" presId="urn:microsoft.com/office/officeart/2005/8/layout/hList1"/>
    <dgm:cxn modelId="{4F89D728-95ED-40EB-974A-0A9D43E2CB74}" type="presParOf" srcId="{DADF24AB-A587-43F4-8C7A-E5D16C852665}" destId="{037E9C2D-C09B-419B-91E8-263F695D54B4}" srcOrd="0" destOrd="0" presId="urn:microsoft.com/office/officeart/2005/8/layout/hList1"/>
    <dgm:cxn modelId="{9E4E5B5C-B3DF-4469-B827-B0310400AECC}" type="presParOf" srcId="{DADF24AB-A587-43F4-8C7A-E5D16C852665}" destId="{F106F39A-5B93-4CB5-B42A-9C2E443E982F}" srcOrd="1" destOrd="0" presId="urn:microsoft.com/office/officeart/2005/8/layout/hList1"/>
    <dgm:cxn modelId="{69ADBE34-6965-4618-8144-6AB884E453FC}" type="presParOf" srcId="{E7208898-131E-4599-8D92-8DFF8878BCE0}" destId="{88DCB086-BE1D-4AE0-8A3F-88AF72BB8BE8}" srcOrd="5" destOrd="0" presId="urn:microsoft.com/office/officeart/2005/8/layout/hList1"/>
    <dgm:cxn modelId="{9ADF60D9-F623-4AD7-A6BB-ED464AA159B0}" type="presParOf" srcId="{E7208898-131E-4599-8D92-8DFF8878BCE0}" destId="{8DB22C37-8A58-4D7C-9C33-F21B958E1F5E}" srcOrd="6" destOrd="0" presId="urn:microsoft.com/office/officeart/2005/8/layout/hList1"/>
    <dgm:cxn modelId="{E125413E-DE87-4BD4-9EAB-BF4949F75B64}" type="presParOf" srcId="{8DB22C37-8A58-4D7C-9C33-F21B958E1F5E}" destId="{513E6431-36D0-4E32-A6AE-AADACA012307}" srcOrd="0" destOrd="0" presId="urn:microsoft.com/office/officeart/2005/8/layout/hList1"/>
    <dgm:cxn modelId="{95C8B379-05BF-4EC9-A679-55F258495512}" type="presParOf" srcId="{8DB22C37-8A58-4D7C-9C33-F21B958E1F5E}" destId="{3EB310A1-A684-4F6F-A37F-5337CEB450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Central IT Prod</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56DD03F0-CA82-4F06-9F2D-3E1D07BD6FD3}">
      <dgm:prSet phldrT="[Text]"/>
      <dgm:spPr/>
      <dgm:t>
        <a:bodyPr/>
        <a:lstStyle/>
        <a:p>
          <a:r>
            <a:rPr lang="en-US" dirty="0"/>
            <a:t>Dev/Test Subscription</a:t>
          </a:r>
        </a:p>
      </dgm:t>
    </dgm:pt>
    <dgm:pt modelId="{E237F1AB-FC9C-4A09-81C5-8AC3D6B9D038}" type="parTrans" cxnId="{F175DAF5-9AC3-4469-9A39-F13E7DD4E1F2}">
      <dgm:prSet/>
      <dgm:spPr/>
      <dgm:t>
        <a:bodyPr/>
        <a:lstStyle/>
        <a:p>
          <a:endParaRPr lang="en-US"/>
        </a:p>
      </dgm:t>
    </dgm:pt>
    <dgm:pt modelId="{CBBEEE62-A319-43F4-8BD1-567C3F145142}" type="sibTrans" cxnId="{F175DAF5-9AC3-4469-9A39-F13E7DD4E1F2}">
      <dgm:prSet/>
      <dgm:spPr/>
      <dgm:t>
        <a:bodyPr/>
        <a:lstStyle/>
        <a:p>
          <a:endParaRPr lang="en-US"/>
        </a:p>
      </dgm:t>
    </dgm:pt>
    <dgm:pt modelId="{647B6127-314C-440A-9432-22160FA19863}">
      <dgm:prSet phldrT="[Text]"/>
      <dgm:spPr/>
      <dgm:t>
        <a:bodyPr/>
        <a:lstStyle/>
        <a:p>
          <a:r>
            <a:rPr lang="en-US" dirty="0"/>
            <a:t>Business Unit 01</a:t>
          </a:r>
        </a:p>
      </dgm:t>
    </dgm:pt>
    <dgm:pt modelId="{303910BD-FFF4-48F1-8CFB-6C9F6FE10B1B}" type="parTrans" cxnId="{143CA4E5-A81D-4A95-83D5-2026A0E6F9F5}">
      <dgm:prSet/>
      <dgm:spPr/>
      <dgm:t>
        <a:bodyPr/>
        <a:lstStyle/>
        <a:p>
          <a:endParaRPr lang="en-US"/>
        </a:p>
      </dgm:t>
    </dgm:pt>
    <dgm:pt modelId="{1FC831FE-AC15-4448-BABD-107763122059}" type="sibTrans" cxnId="{143CA4E5-A81D-4A95-83D5-2026A0E6F9F5}">
      <dgm:prSet/>
      <dgm:spPr/>
      <dgm:t>
        <a:bodyPr/>
        <a:lstStyle/>
        <a:p>
          <a:endParaRPr lang="en-US"/>
        </a:p>
      </dgm:t>
    </dgm:pt>
    <dgm:pt modelId="{AD467054-1CA3-4853-8565-5E776E537822}">
      <dgm:prSet phldrT="[Text]"/>
      <dgm:spPr/>
      <dgm:t>
        <a:bodyPr/>
        <a:lstStyle/>
        <a:p>
          <a:r>
            <a:rPr lang="en-US" dirty="0"/>
            <a:t>BU01 Acct</a:t>
          </a:r>
        </a:p>
      </dgm:t>
    </dgm:pt>
    <dgm:pt modelId="{1F5983A1-7EA3-4E73-9FFA-04D3DC71D693}" type="parTrans" cxnId="{5C6C7AC1-DC59-46D0-803D-DA8225F4A93A}">
      <dgm:prSet/>
      <dgm:spPr/>
      <dgm:t>
        <a:bodyPr/>
        <a:lstStyle/>
        <a:p>
          <a:endParaRPr lang="en-US"/>
        </a:p>
      </dgm:t>
    </dgm:pt>
    <dgm:pt modelId="{0D8C44F5-823A-4954-B7A1-2F404A80B786}" type="sibTrans" cxnId="{5C6C7AC1-DC59-46D0-803D-DA8225F4A93A}">
      <dgm:prSet/>
      <dgm:spPr/>
      <dgm:t>
        <a:bodyPr/>
        <a:lstStyle/>
        <a:p>
          <a:endParaRPr lang="en-US"/>
        </a:p>
      </dgm:t>
    </dgm:pt>
    <dgm:pt modelId="{1846C189-B06A-43FE-8C72-E4958A71B530}">
      <dgm:prSet phldrT="[Text]"/>
      <dgm:spPr/>
      <dgm:t>
        <a:bodyPr/>
        <a:lstStyle/>
        <a:p>
          <a:r>
            <a:rPr lang="en-US" dirty="0"/>
            <a:t>BU01 Subscription</a:t>
          </a:r>
        </a:p>
      </dgm:t>
    </dgm:pt>
    <dgm:pt modelId="{368A0FBA-8A99-430B-A1CF-76789D1BB696}" type="parTrans" cxnId="{B85623DF-359F-4BA7-8E7F-6E12369375D7}">
      <dgm:prSet/>
      <dgm:spPr/>
      <dgm:t>
        <a:bodyPr/>
        <a:lstStyle/>
        <a:p>
          <a:endParaRPr lang="en-US"/>
        </a:p>
      </dgm:t>
    </dgm:pt>
    <dgm:pt modelId="{7E7D11BE-4658-4C61-A544-5F2DC670C3E7}" type="sibTrans" cxnId="{B85623DF-359F-4BA7-8E7F-6E12369375D7}">
      <dgm:prSet/>
      <dgm:spPr/>
      <dgm:t>
        <a:bodyPr/>
        <a:lstStyle/>
        <a:p>
          <a:endParaRPr lang="en-US"/>
        </a:p>
      </dgm:t>
    </dgm:pt>
    <dgm:pt modelId="{10ED411D-E54C-455F-BBE8-88CC2986B0BB}">
      <dgm:prSet phldrT="[Text]"/>
      <dgm:spPr/>
      <dgm:t>
        <a:bodyPr/>
        <a:lstStyle/>
        <a:p>
          <a:r>
            <a:rPr lang="en-US" dirty="0"/>
            <a:t>Business Unit 02</a:t>
          </a:r>
        </a:p>
      </dgm:t>
    </dgm:pt>
    <dgm:pt modelId="{D5087C93-06D5-4E01-9028-CCA1267AB037}" type="parTrans" cxnId="{222B79DD-9BAF-453E-9121-F773F7F20B74}">
      <dgm:prSet/>
      <dgm:spPr/>
      <dgm:t>
        <a:bodyPr/>
        <a:lstStyle/>
        <a:p>
          <a:endParaRPr lang="en-US"/>
        </a:p>
      </dgm:t>
    </dgm:pt>
    <dgm:pt modelId="{ED3AA236-97A5-4867-8051-286AEB367F45}" type="sibTrans" cxnId="{222B79DD-9BAF-453E-9121-F773F7F20B74}">
      <dgm:prSet/>
      <dgm:spPr/>
      <dgm:t>
        <a:bodyPr/>
        <a:lstStyle/>
        <a:p>
          <a:endParaRPr lang="en-US"/>
        </a:p>
      </dgm:t>
    </dgm:pt>
    <dgm:pt modelId="{03E9DD32-0054-4C71-BE56-5B1D02B463CF}">
      <dgm:prSet phldrT="[Text]"/>
      <dgm:spPr/>
      <dgm:t>
        <a:bodyPr/>
        <a:lstStyle/>
        <a:p>
          <a:r>
            <a:rPr lang="en-US" dirty="0"/>
            <a:t>BU02 Acct</a:t>
          </a:r>
        </a:p>
      </dgm:t>
    </dgm:pt>
    <dgm:pt modelId="{69ED9960-139A-4B57-9981-81B1C884DAC7}" type="parTrans" cxnId="{463D5CA4-556F-4AC1-A1FD-63629BB02601}">
      <dgm:prSet/>
      <dgm:spPr/>
      <dgm:t>
        <a:bodyPr/>
        <a:lstStyle/>
        <a:p>
          <a:endParaRPr lang="en-US"/>
        </a:p>
      </dgm:t>
    </dgm:pt>
    <dgm:pt modelId="{7DD2164B-81AC-4D89-B856-76B547798BB4}" type="sibTrans" cxnId="{463D5CA4-556F-4AC1-A1FD-63629BB02601}">
      <dgm:prSet/>
      <dgm:spPr/>
      <dgm:t>
        <a:bodyPr/>
        <a:lstStyle/>
        <a:p>
          <a:endParaRPr lang="en-US"/>
        </a:p>
      </dgm:t>
    </dgm:pt>
    <dgm:pt modelId="{68429973-AFBE-4810-AB6F-741752B1EA31}">
      <dgm:prSet phldrT="[Text]"/>
      <dgm:spPr/>
      <dgm:t>
        <a:bodyPr/>
        <a:lstStyle/>
        <a:p>
          <a:r>
            <a:rPr lang="en-US" dirty="0"/>
            <a:t>BU02 Subscription</a:t>
          </a:r>
        </a:p>
      </dgm:t>
    </dgm:pt>
    <dgm:pt modelId="{6CCDF8FD-7703-4B30-BE52-A16D1F062839}" type="parTrans" cxnId="{45B20F8F-8DCE-435D-8A5C-2027F43690F7}">
      <dgm:prSet/>
      <dgm:spPr/>
      <dgm:t>
        <a:bodyPr/>
        <a:lstStyle/>
        <a:p>
          <a:endParaRPr lang="en-US"/>
        </a:p>
      </dgm:t>
    </dgm:pt>
    <dgm:pt modelId="{DE0D03CB-70D3-4947-9C1D-F90FBE2805DA}" type="sibTrans" cxnId="{45B20F8F-8DCE-435D-8A5C-2027F43690F7}">
      <dgm:prSet/>
      <dgm:spPr/>
      <dgm:t>
        <a:bodyPr/>
        <a:lstStyle/>
        <a:p>
          <a:endParaRPr lang="en-US"/>
        </a:p>
      </dgm:t>
    </dgm:pt>
    <dgm:pt modelId="{F68532B3-725B-4150-8967-4183899B5D58}">
      <dgm:prSet phldrT="[Text]"/>
      <dgm:spPr/>
      <dgm:t>
        <a:bodyPr/>
        <a:lstStyle/>
        <a:p>
          <a:r>
            <a:rPr lang="en-US" dirty="0"/>
            <a:t>Central IT Dev/Test</a:t>
          </a:r>
        </a:p>
      </dgm:t>
    </dgm:pt>
    <dgm:pt modelId="{CD5BF365-BA57-4283-AFA7-9898EDFBC996}" type="parTrans" cxnId="{48901FFF-1B0D-41BD-9E93-8391598F468A}">
      <dgm:prSet/>
      <dgm:spPr/>
      <dgm:t>
        <a:bodyPr/>
        <a:lstStyle/>
        <a:p>
          <a:endParaRPr lang="en-US"/>
        </a:p>
      </dgm:t>
    </dgm:pt>
    <dgm:pt modelId="{FFBBA999-F2ED-4D34-9DA0-B62A4698CB20}" type="sibTrans" cxnId="{48901FFF-1B0D-41BD-9E93-8391598F468A}">
      <dgm:prSet/>
      <dgm:spPr/>
      <dgm:t>
        <a:bodyPr/>
        <a:lstStyle/>
        <a:p>
          <a:endParaRPr lang="en-US"/>
        </a:p>
      </dgm:t>
    </dgm:pt>
    <dgm:pt modelId="{3EA35F9A-9AF8-498E-8C5F-A01DC7EF1BAD}">
      <dgm:prSet phldrT="[Text]"/>
      <dgm:spPr/>
      <dgm:t>
        <a:bodyPr/>
        <a:lstStyle/>
        <a:p>
          <a:r>
            <a:rPr lang="en-US"/>
            <a:t>Central IT Subscription</a:t>
          </a:r>
          <a:endParaRPr lang="en-US" dirty="0"/>
        </a:p>
      </dgm:t>
    </dgm:pt>
    <dgm:pt modelId="{B90308D2-4AA9-4904-BE65-90400C703069}" type="parTrans" cxnId="{92166133-276C-4816-84C2-5F1D1897BB2A}">
      <dgm:prSet/>
      <dgm:spPr/>
      <dgm:t>
        <a:bodyPr/>
        <a:lstStyle/>
        <a:p>
          <a:endParaRPr lang="en-US"/>
        </a:p>
      </dgm:t>
    </dgm:pt>
    <dgm:pt modelId="{1C417813-A8DF-4BD6-A76C-FE5B201284DC}" type="sibTrans" cxnId="{92166133-276C-4816-84C2-5F1D1897BB2A}">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12">
        <dgm:presLayoutVars>
          <dgm:chPref val="3"/>
        </dgm:presLayoutVars>
      </dgm:prSet>
      <dgm:spPr/>
    </dgm:pt>
    <dgm:pt modelId="{C332FB28-6259-4F12-AEB3-828751805A28}" type="pres">
      <dgm:prSet presAssocID="{48E23B8D-43A0-4133-89E8-92722CCDD336}" presName="hierChild2" presStyleCnt="0"/>
      <dgm:spPr/>
    </dgm:pt>
    <dgm:pt modelId="{1CB68D29-9101-4736-B0BB-5B6B0E77580C}" type="pres">
      <dgm:prSet presAssocID="{D5087C93-06D5-4E01-9028-CCA1267AB037}" presName="Name10" presStyleLbl="parChTrans1D2" presStyleIdx="0" presStyleCnt="3"/>
      <dgm:spPr/>
    </dgm:pt>
    <dgm:pt modelId="{F58E907B-1E25-4645-9DE2-B1852365BF00}" type="pres">
      <dgm:prSet presAssocID="{10ED411D-E54C-455F-BBE8-88CC2986B0BB}" presName="hierRoot2" presStyleCnt="0"/>
      <dgm:spPr/>
    </dgm:pt>
    <dgm:pt modelId="{628C463A-AD1F-4151-8F4B-31BEFE2DB0EC}" type="pres">
      <dgm:prSet presAssocID="{10ED411D-E54C-455F-BBE8-88CC2986B0BB}" presName="composite2" presStyleCnt="0"/>
      <dgm:spPr/>
    </dgm:pt>
    <dgm:pt modelId="{A1E0BC4C-9772-4503-87BF-2B83E73F98B4}" type="pres">
      <dgm:prSet presAssocID="{10ED411D-E54C-455F-BBE8-88CC2986B0BB}" presName="image2" presStyleLbl="node2" presStyleIdx="0"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8198904-BB2F-42E4-892A-724550E512E2}" type="pres">
      <dgm:prSet presAssocID="{10ED411D-E54C-455F-BBE8-88CC2986B0BB}" presName="text2" presStyleLbl="revTx" presStyleIdx="1" presStyleCnt="12">
        <dgm:presLayoutVars>
          <dgm:chPref val="3"/>
        </dgm:presLayoutVars>
      </dgm:prSet>
      <dgm:spPr/>
    </dgm:pt>
    <dgm:pt modelId="{9662FEDE-0D04-43C5-AD67-FD548F9C3F14}" type="pres">
      <dgm:prSet presAssocID="{10ED411D-E54C-455F-BBE8-88CC2986B0BB}" presName="hierChild3" presStyleCnt="0"/>
      <dgm:spPr/>
    </dgm:pt>
    <dgm:pt modelId="{2C0C0A58-304D-495B-A64E-DEFA4216A47F}" type="pres">
      <dgm:prSet presAssocID="{69ED9960-139A-4B57-9981-81B1C884DAC7}" presName="Name17" presStyleLbl="parChTrans1D3" presStyleIdx="0" presStyleCnt="4"/>
      <dgm:spPr/>
    </dgm:pt>
    <dgm:pt modelId="{6C1D8B99-51D3-4C87-9927-B546EFEC03B6}" type="pres">
      <dgm:prSet presAssocID="{03E9DD32-0054-4C71-BE56-5B1D02B463CF}" presName="hierRoot3" presStyleCnt="0"/>
      <dgm:spPr/>
    </dgm:pt>
    <dgm:pt modelId="{CD7BB46D-7E57-4BB4-974F-D8C4DD9B381B}" type="pres">
      <dgm:prSet presAssocID="{03E9DD32-0054-4C71-BE56-5B1D02B463CF}" presName="composite3" presStyleCnt="0"/>
      <dgm:spPr/>
    </dgm:pt>
    <dgm:pt modelId="{010A4C0F-31F9-4E7C-A87A-F6E48111FE3B}" type="pres">
      <dgm:prSet presAssocID="{03E9DD32-0054-4C71-BE56-5B1D02B463CF}" presName="image3" presStyleLbl="node3" presStyleIdx="0"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CE159C65-D3A1-490E-A6F2-3B0D824F8F43}" type="pres">
      <dgm:prSet presAssocID="{03E9DD32-0054-4C71-BE56-5B1D02B463CF}" presName="text3" presStyleLbl="revTx" presStyleIdx="2" presStyleCnt="12">
        <dgm:presLayoutVars>
          <dgm:chPref val="3"/>
        </dgm:presLayoutVars>
      </dgm:prSet>
      <dgm:spPr/>
    </dgm:pt>
    <dgm:pt modelId="{35B4167A-F1AC-4C94-ABC1-BFB40F7AB515}" type="pres">
      <dgm:prSet presAssocID="{03E9DD32-0054-4C71-BE56-5B1D02B463CF}" presName="hierChild4" presStyleCnt="0"/>
      <dgm:spPr/>
    </dgm:pt>
    <dgm:pt modelId="{15FD0203-F520-4BE8-AF34-EE872B7BB5FE}" type="pres">
      <dgm:prSet presAssocID="{6CCDF8FD-7703-4B30-BE52-A16D1F062839}" presName="Name23" presStyleLbl="parChTrans1D4" presStyleIdx="0" presStyleCnt="4"/>
      <dgm:spPr/>
    </dgm:pt>
    <dgm:pt modelId="{DA5D043B-EB54-475E-A305-EDE980955815}" type="pres">
      <dgm:prSet presAssocID="{68429973-AFBE-4810-AB6F-741752B1EA31}" presName="hierRoot4" presStyleCnt="0"/>
      <dgm:spPr/>
    </dgm:pt>
    <dgm:pt modelId="{DADFA46E-FB56-41AD-BB7C-38BC29F71C6D}" type="pres">
      <dgm:prSet presAssocID="{68429973-AFBE-4810-AB6F-741752B1EA31}" presName="composite4" presStyleCnt="0"/>
      <dgm:spPr/>
    </dgm:pt>
    <dgm:pt modelId="{B271FC63-2861-478C-9C7F-5769F536B39E}" type="pres">
      <dgm:prSet presAssocID="{68429973-AFBE-4810-AB6F-741752B1EA31}" presName="image4" presStyleLbl="node4" presStyleIdx="0" presStyleCnt="4"/>
      <dgm:spPr>
        <a:solidFill>
          <a:srgbClr val="002060"/>
        </a:solidFill>
      </dgm:spPr>
    </dgm:pt>
    <dgm:pt modelId="{7ECADCFA-C6C2-48B6-A8E2-CB0EF5D568C1}" type="pres">
      <dgm:prSet presAssocID="{68429973-AFBE-4810-AB6F-741752B1EA31}" presName="text4" presStyleLbl="revTx" presStyleIdx="3" presStyleCnt="12">
        <dgm:presLayoutVars>
          <dgm:chPref val="3"/>
        </dgm:presLayoutVars>
      </dgm:prSet>
      <dgm:spPr/>
    </dgm:pt>
    <dgm:pt modelId="{14ECFFAC-9EFC-4D66-9C6B-24B8744A84EB}" type="pres">
      <dgm:prSet presAssocID="{68429973-AFBE-4810-AB6F-741752B1EA31}" presName="hierChild5" presStyleCnt="0"/>
      <dgm:spPr/>
    </dgm:pt>
    <dgm:pt modelId="{03FEF2A0-F69E-4CAB-8134-6DCDB0420A87}" type="pres">
      <dgm:prSet presAssocID="{303910BD-FFF4-48F1-8CFB-6C9F6FE10B1B}" presName="Name10" presStyleLbl="parChTrans1D2" presStyleIdx="1" presStyleCnt="3"/>
      <dgm:spPr/>
    </dgm:pt>
    <dgm:pt modelId="{9C85312B-7C1D-4426-9146-F50C3AD0A356}" type="pres">
      <dgm:prSet presAssocID="{647B6127-314C-440A-9432-22160FA19863}" presName="hierRoot2" presStyleCnt="0"/>
      <dgm:spPr/>
    </dgm:pt>
    <dgm:pt modelId="{7DE0075C-E769-4EB0-A7DA-9A5D3C6165A3}" type="pres">
      <dgm:prSet presAssocID="{647B6127-314C-440A-9432-22160FA19863}" presName="composite2" presStyleCnt="0"/>
      <dgm:spPr/>
    </dgm:pt>
    <dgm:pt modelId="{81419056-C6DD-426D-BA00-C61461C677DE}" type="pres">
      <dgm:prSet presAssocID="{647B6127-314C-440A-9432-22160FA19863}" presName="image2" presStyleLbl="node2"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754781A-ED65-462C-ABDD-3ECE751AE64B}" type="pres">
      <dgm:prSet presAssocID="{647B6127-314C-440A-9432-22160FA19863}" presName="text2" presStyleLbl="revTx" presStyleIdx="4" presStyleCnt="12">
        <dgm:presLayoutVars>
          <dgm:chPref val="3"/>
        </dgm:presLayoutVars>
      </dgm:prSet>
      <dgm:spPr/>
    </dgm:pt>
    <dgm:pt modelId="{8A756202-D51B-4836-B2AA-B9B632033DB4}" type="pres">
      <dgm:prSet presAssocID="{647B6127-314C-440A-9432-22160FA19863}" presName="hierChild3" presStyleCnt="0"/>
      <dgm:spPr/>
    </dgm:pt>
    <dgm:pt modelId="{BCBFCDFF-246E-476E-AE52-7FF5C3BA3020}" type="pres">
      <dgm:prSet presAssocID="{1F5983A1-7EA3-4E73-9FFA-04D3DC71D693}" presName="Name17" presStyleLbl="parChTrans1D3" presStyleIdx="1" presStyleCnt="4"/>
      <dgm:spPr/>
    </dgm:pt>
    <dgm:pt modelId="{CF9B23B4-851F-43DF-836F-036C493DF2DF}" type="pres">
      <dgm:prSet presAssocID="{AD467054-1CA3-4853-8565-5E776E537822}" presName="hierRoot3" presStyleCnt="0"/>
      <dgm:spPr/>
    </dgm:pt>
    <dgm:pt modelId="{DDA41CFF-7770-4574-BEE8-D7FA3E4E01C3}" type="pres">
      <dgm:prSet presAssocID="{AD467054-1CA3-4853-8565-5E776E537822}" presName="composite3" presStyleCnt="0"/>
      <dgm:spPr/>
    </dgm:pt>
    <dgm:pt modelId="{704343D4-A952-4CCA-B759-B858C1614358}" type="pres">
      <dgm:prSet presAssocID="{AD467054-1CA3-4853-8565-5E776E537822}" presName="image3" presStyleLbl="node3"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FB99A33D-220B-42D8-85F1-F0A4C01BBCAB}" type="pres">
      <dgm:prSet presAssocID="{AD467054-1CA3-4853-8565-5E776E537822}" presName="text3" presStyleLbl="revTx" presStyleIdx="5" presStyleCnt="12">
        <dgm:presLayoutVars>
          <dgm:chPref val="3"/>
        </dgm:presLayoutVars>
      </dgm:prSet>
      <dgm:spPr/>
    </dgm:pt>
    <dgm:pt modelId="{94C24E2A-5FF1-4D59-84F8-218D412B87B8}" type="pres">
      <dgm:prSet presAssocID="{AD467054-1CA3-4853-8565-5E776E537822}" presName="hierChild4" presStyleCnt="0"/>
      <dgm:spPr/>
    </dgm:pt>
    <dgm:pt modelId="{B0525279-CEEF-4F9C-A9C1-512421D974D2}" type="pres">
      <dgm:prSet presAssocID="{368A0FBA-8A99-430B-A1CF-76789D1BB696}" presName="Name23" presStyleLbl="parChTrans1D4" presStyleIdx="1" presStyleCnt="4"/>
      <dgm:spPr/>
    </dgm:pt>
    <dgm:pt modelId="{02F2D734-E9DF-4DD9-83D2-36DE385043B4}" type="pres">
      <dgm:prSet presAssocID="{1846C189-B06A-43FE-8C72-E4958A71B530}" presName="hierRoot4" presStyleCnt="0"/>
      <dgm:spPr/>
    </dgm:pt>
    <dgm:pt modelId="{DE375971-2C3F-4C1E-B4BA-93C08F66A5DC}" type="pres">
      <dgm:prSet presAssocID="{1846C189-B06A-43FE-8C72-E4958A71B530}" presName="composite4" presStyleCnt="0"/>
      <dgm:spPr/>
    </dgm:pt>
    <dgm:pt modelId="{277C54FB-778D-4684-BBF6-5A6B0739CC1F}" type="pres">
      <dgm:prSet presAssocID="{1846C189-B06A-43FE-8C72-E4958A71B530}" presName="image4" presStyleLbl="node4" presStyleIdx="1" presStyleCnt="4"/>
      <dgm:spPr>
        <a:solidFill>
          <a:srgbClr val="002060"/>
        </a:solidFill>
      </dgm:spPr>
    </dgm:pt>
    <dgm:pt modelId="{87D3C5CD-FF0A-4CFC-92D4-0F1E0B95233E}" type="pres">
      <dgm:prSet presAssocID="{1846C189-B06A-43FE-8C72-E4958A71B530}" presName="text4" presStyleLbl="revTx" presStyleIdx="6" presStyleCnt="12">
        <dgm:presLayoutVars>
          <dgm:chPref val="3"/>
        </dgm:presLayoutVars>
      </dgm:prSet>
      <dgm:spPr/>
    </dgm:pt>
    <dgm:pt modelId="{9BC3C031-66BE-44D6-B62C-34ABE1C9DF23}" type="pres">
      <dgm:prSet presAssocID="{1846C189-B06A-43FE-8C72-E4958A71B530}" presName="hierChild5" presStyleCnt="0"/>
      <dgm:spPr/>
    </dgm:pt>
    <dgm:pt modelId="{AC0C1A45-E1D9-439A-B6F4-E764751FEDD8}" type="pres">
      <dgm:prSet presAssocID="{32FE35EE-5395-471F-B1C4-0D4F68F1078B}" presName="Name10" presStyleLbl="parChTrans1D2" presStyleIdx="2" presStyleCnt="3"/>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7" presStyleCnt="12">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2" presStyleCnt="4"/>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2"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dgm:spPr>
    </dgm:pt>
    <dgm:pt modelId="{9C09B3A0-4487-488A-A6C4-451BFBA354D9}" type="pres">
      <dgm:prSet presAssocID="{1A750830-D11D-4DAE-88DE-76EEB7BCAE9A}" presName="text3" presStyleLbl="revTx" presStyleIdx="8" presStyleCnt="12">
        <dgm:presLayoutVars>
          <dgm:chPref val="3"/>
        </dgm:presLayoutVars>
      </dgm:prSet>
      <dgm:spPr/>
    </dgm:pt>
    <dgm:pt modelId="{14C4044A-3B42-418B-A1A3-40ADFA870732}" type="pres">
      <dgm:prSet presAssocID="{1A750830-D11D-4DAE-88DE-76EEB7BCAE9A}" presName="hierChild4" presStyleCnt="0"/>
      <dgm:spPr/>
    </dgm:pt>
    <dgm:pt modelId="{5BA5895C-0E3F-4AF4-8B37-F990904E8BF1}" type="pres">
      <dgm:prSet presAssocID="{B90308D2-4AA9-4904-BE65-90400C703069}" presName="Name23" presStyleLbl="parChTrans1D4" presStyleIdx="2" presStyleCnt="4"/>
      <dgm:spPr/>
    </dgm:pt>
    <dgm:pt modelId="{2911C7B8-5733-40F9-A494-65884599126F}" type="pres">
      <dgm:prSet presAssocID="{3EA35F9A-9AF8-498E-8C5F-A01DC7EF1BAD}" presName="hierRoot4" presStyleCnt="0"/>
      <dgm:spPr/>
    </dgm:pt>
    <dgm:pt modelId="{983017D2-2D35-4CE2-BEA2-6F540F95DFB1}" type="pres">
      <dgm:prSet presAssocID="{3EA35F9A-9AF8-498E-8C5F-A01DC7EF1BAD}" presName="composite4" presStyleCnt="0"/>
      <dgm:spPr/>
    </dgm:pt>
    <dgm:pt modelId="{2E9BE656-CC3F-4AF0-AA25-4C9C124527CF}" type="pres">
      <dgm:prSet presAssocID="{3EA35F9A-9AF8-498E-8C5F-A01DC7EF1BAD}" presName="image4" presStyleLbl="node4" presStyleIdx="2" presStyleCnt="4"/>
      <dgm:spPr>
        <a:solidFill>
          <a:srgbClr val="FF0000"/>
        </a:solidFill>
      </dgm:spPr>
    </dgm:pt>
    <dgm:pt modelId="{DB39D3B6-B2A4-4FD0-8F4A-5E312C928E38}" type="pres">
      <dgm:prSet presAssocID="{3EA35F9A-9AF8-498E-8C5F-A01DC7EF1BAD}" presName="text4" presStyleLbl="revTx" presStyleIdx="9" presStyleCnt="12">
        <dgm:presLayoutVars>
          <dgm:chPref val="3"/>
        </dgm:presLayoutVars>
      </dgm:prSet>
      <dgm:spPr/>
    </dgm:pt>
    <dgm:pt modelId="{F3517459-5188-4505-B5FA-F201206A037D}" type="pres">
      <dgm:prSet presAssocID="{3EA35F9A-9AF8-498E-8C5F-A01DC7EF1BAD}" presName="hierChild5" presStyleCnt="0"/>
      <dgm:spPr/>
    </dgm:pt>
    <dgm:pt modelId="{2F04DC1C-909D-4786-B380-E3B74F99BCEC}" type="pres">
      <dgm:prSet presAssocID="{CD5BF365-BA57-4283-AFA7-9898EDFBC996}" presName="Name17" presStyleLbl="parChTrans1D3" presStyleIdx="3" presStyleCnt="4"/>
      <dgm:spPr/>
    </dgm:pt>
    <dgm:pt modelId="{613F65B2-10E6-46CD-B8D3-66304C939528}" type="pres">
      <dgm:prSet presAssocID="{F68532B3-725B-4150-8967-4183899B5D58}" presName="hierRoot3" presStyleCnt="0"/>
      <dgm:spPr/>
    </dgm:pt>
    <dgm:pt modelId="{4AD149B6-7201-4A7C-BFB7-9DA56442E1B0}" type="pres">
      <dgm:prSet presAssocID="{F68532B3-725B-4150-8967-4183899B5D58}" presName="composite3" presStyleCnt="0"/>
      <dgm:spPr/>
    </dgm:pt>
    <dgm:pt modelId="{34D8D572-B9AD-483A-B9BC-064748CDDDA2}" type="pres">
      <dgm:prSet presAssocID="{F68532B3-725B-4150-8967-4183899B5D58}" presName="image3" presStyleLbl="node3" presStyleIdx="3" presStyleCnt="4"/>
      <dgm:spPr>
        <a:blipFill>
          <a:blip xmlns:r="http://schemas.openxmlformats.org/officeDocument/2006/relationships" r:embed="rId5"/>
          <a:srcRect/>
          <a:stretch>
            <a:fillRect t="-9000" b="-9000"/>
          </a:stretch>
        </a:blipFill>
      </dgm:spPr>
    </dgm:pt>
    <dgm:pt modelId="{DBA71412-71DB-4719-AEA9-2E61FD6F3F4A}" type="pres">
      <dgm:prSet presAssocID="{F68532B3-725B-4150-8967-4183899B5D58}" presName="text3" presStyleLbl="revTx" presStyleIdx="10" presStyleCnt="12">
        <dgm:presLayoutVars>
          <dgm:chPref val="3"/>
        </dgm:presLayoutVars>
      </dgm:prSet>
      <dgm:spPr/>
    </dgm:pt>
    <dgm:pt modelId="{DC5B1097-8E64-4AA6-B01F-0DE042CAF165}" type="pres">
      <dgm:prSet presAssocID="{F68532B3-725B-4150-8967-4183899B5D58}" presName="hierChild4" presStyleCnt="0"/>
      <dgm:spPr/>
    </dgm:pt>
    <dgm:pt modelId="{C6B0BA5B-77F5-44D6-BA21-6EBB5E245C5E}" type="pres">
      <dgm:prSet presAssocID="{E237F1AB-FC9C-4A09-81C5-8AC3D6B9D038}" presName="Name23" presStyleLbl="parChTrans1D4" presStyleIdx="3" presStyleCnt="4"/>
      <dgm:spPr/>
    </dgm:pt>
    <dgm:pt modelId="{ADA03A03-0DDA-4349-B433-006C75012CA6}" type="pres">
      <dgm:prSet presAssocID="{56DD03F0-CA82-4F06-9F2D-3E1D07BD6FD3}" presName="hierRoot4" presStyleCnt="0"/>
      <dgm:spPr/>
    </dgm:pt>
    <dgm:pt modelId="{48DACE0D-C37D-48D4-A688-6E47FA825BAF}" type="pres">
      <dgm:prSet presAssocID="{56DD03F0-CA82-4F06-9F2D-3E1D07BD6FD3}" presName="composite4" presStyleCnt="0"/>
      <dgm:spPr/>
    </dgm:pt>
    <dgm:pt modelId="{D3B1FF90-585E-474A-8B02-C5C6A5370681}" type="pres">
      <dgm:prSet presAssocID="{56DD03F0-CA82-4F06-9F2D-3E1D07BD6FD3}" presName="image4" presStyleLbl="node4" presStyleIdx="3" presStyleCnt="4"/>
      <dgm:spPr>
        <a:solidFill>
          <a:srgbClr val="00B050"/>
        </a:solidFill>
      </dgm:spPr>
    </dgm:pt>
    <dgm:pt modelId="{02D597D7-C8F8-45D9-80B6-38A36EE52CF6}" type="pres">
      <dgm:prSet presAssocID="{56DD03F0-CA82-4F06-9F2D-3E1D07BD6FD3}" presName="text4" presStyleLbl="revTx" presStyleIdx="11" presStyleCnt="12">
        <dgm:presLayoutVars>
          <dgm:chPref val="3"/>
        </dgm:presLayoutVars>
      </dgm:prSet>
      <dgm:spPr/>
    </dgm:pt>
    <dgm:pt modelId="{3A3CD469-B6BE-4AD0-8C78-46B91F1A8BD7}" type="pres">
      <dgm:prSet presAssocID="{56DD03F0-CA82-4F06-9F2D-3E1D07BD6FD3}" presName="hierChild5" presStyleCnt="0"/>
      <dgm:spPr/>
    </dgm:pt>
  </dgm:ptLst>
  <dgm:cxnLst>
    <dgm:cxn modelId="{F890E607-F128-48F1-9DF9-94FEA49DC4DE}" type="presOf" srcId="{32FE35EE-5395-471F-B1C4-0D4F68F1078B}" destId="{AC0C1A45-E1D9-439A-B6F4-E764751FEDD8}" srcOrd="0" destOrd="0" presId="urn:microsoft.com/office/officeart/2009/layout/CirclePictureHierarchy"/>
    <dgm:cxn modelId="{43F6DB0A-6F0A-4865-ABEC-4881ED175A16}" type="presOf" srcId="{6CCDF8FD-7703-4B30-BE52-A16D1F062839}" destId="{15FD0203-F520-4BE8-AF34-EE872B7BB5FE}" srcOrd="0" destOrd="0" presId="urn:microsoft.com/office/officeart/2009/layout/CirclePictureHierarchy"/>
    <dgm:cxn modelId="{86C95D12-1193-44BE-BB95-A84E670BA321}" type="presOf" srcId="{F68532B3-725B-4150-8967-4183899B5D58}" destId="{DBA71412-71DB-4719-AEA9-2E61FD6F3F4A}" srcOrd="0" destOrd="0" presId="urn:microsoft.com/office/officeart/2009/layout/CirclePictureHierarchy"/>
    <dgm:cxn modelId="{935C9721-F92C-42A0-B4B3-E4C0529E1FBA}" type="presOf" srcId="{1846C189-B06A-43FE-8C72-E4958A71B530}" destId="{87D3C5CD-FF0A-4CFC-92D4-0F1E0B95233E}"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3D440A29-58C0-42D5-836E-8F5594D7A11E}" type="presOf" srcId="{647B6127-314C-440A-9432-22160FA19863}" destId="{9754781A-ED65-462C-ABDD-3ECE751AE64B}" srcOrd="0" destOrd="0" presId="urn:microsoft.com/office/officeart/2009/layout/CirclePictureHierarchy"/>
    <dgm:cxn modelId="{1AF04D2D-4DFE-4158-9643-4680CA7A3649}" type="presOf" srcId="{E237F1AB-FC9C-4A09-81C5-8AC3D6B9D038}" destId="{C6B0BA5B-77F5-44D6-BA21-6EBB5E245C5E}" srcOrd="0" destOrd="0" presId="urn:microsoft.com/office/officeart/2009/layout/CirclePictureHierarchy"/>
    <dgm:cxn modelId="{1B47F62E-5D37-4D56-9BFD-E444E4987BC6}" type="presOf" srcId="{03E9DD32-0054-4C71-BE56-5B1D02B463CF}" destId="{CE159C65-D3A1-490E-A6F2-3B0D824F8F43}" srcOrd="0" destOrd="0" presId="urn:microsoft.com/office/officeart/2009/layout/CirclePictureHierarchy"/>
    <dgm:cxn modelId="{92166133-276C-4816-84C2-5F1D1897BB2A}" srcId="{1A750830-D11D-4DAE-88DE-76EEB7BCAE9A}" destId="{3EA35F9A-9AF8-498E-8C5F-A01DC7EF1BAD}" srcOrd="0" destOrd="0" parTransId="{B90308D2-4AA9-4904-BE65-90400C703069}" sibTransId="{1C417813-A8DF-4BD6-A76C-FE5B201284DC}"/>
    <dgm:cxn modelId="{35B1D93F-48B3-4144-AE65-26E3420428FE}" type="presOf" srcId="{69ED9960-139A-4B57-9981-81B1C884DAC7}" destId="{2C0C0A58-304D-495B-A64E-DEFA4216A47F}" srcOrd="0" destOrd="0" presId="urn:microsoft.com/office/officeart/2009/layout/CirclePictureHierarchy"/>
    <dgm:cxn modelId="{0B97CE43-63F9-42CD-8D71-C8F9D9C9443C}" type="presOf" srcId="{B90308D2-4AA9-4904-BE65-90400C703069}" destId="{5BA5895C-0E3F-4AF4-8B37-F990904E8BF1}" srcOrd="0" destOrd="0" presId="urn:microsoft.com/office/officeart/2009/layout/CirclePictureHierarchy"/>
    <dgm:cxn modelId="{FEC61544-F4F7-49AC-904E-74F5F91F1DEA}" type="presOf" srcId="{CD5BF365-BA57-4283-AFA7-9898EDFBC996}" destId="{2F04DC1C-909D-4786-B380-E3B74F99BCEC}" srcOrd="0" destOrd="0" presId="urn:microsoft.com/office/officeart/2009/layout/CirclePictureHierarchy"/>
    <dgm:cxn modelId="{1941A46D-BFF7-43C4-A071-46689EB9E020}" type="presOf" srcId="{68429973-AFBE-4810-AB6F-741752B1EA31}" destId="{7ECADCFA-C6C2-48B6-A8E2-CB0EF5D568C1}"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2" destOrd="0" parTransId="{32FE35EE-5395-471F-B1C4-0D4F68F1078B}" sibTransId="{36756280-8EA0-4B60-A74F-72DF001879A7}"/>
    <dgm:cxn modelId="{CF5E0E77-60A9-4DC7-8182-EEDD8A87E84A}" type="presOf" srcId="{368A0FBA-8A99-430B-A1CF-76789D1BB696}" destId="{B0525279-CEEF-4F9C-A9C1-512421D974D2}" srcOrd="0" destOrd="0" presId="urn:microsoft.com/office/officeart/2009/layout/CirclePictureHierarchy"/>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C89F638D-404A-4B78-8C47-DD770C0D701D}" type="presOf" srcId="{303910BD-FFF4-48F1-8CFB-6C9F6FE10B1B}" destId="{03FEF2A0-F69E-4CAB-8134-6DCDB0420A87}" srcOrd="0" destOrd="0" presId="urn:microsoft.com/office/officeart/2009/layout/CirclePictureHierarchy"/>
    <dgm:cxn modelId="{45B20F8F-8DCE-435D-8A5C-2027F43690F7}" srcId="{03E9DD32-0054-4C71-BE56-5B1D02B463CF}" destId="{68429973-AFBE-4810-AB6F-741752B1EA31}" srcOrd="0" destOrd="0" parTransId="{6CCDF8FD-7703-4B30-BE52-A16D1F062839}" sibTransId="{DE0D03CB-70D3-4947-9C1D-F90FBE2805DA}"/>
    <dgm:cxn modelId="{345F339A-0B01-4BAF-B2CD-62B79F6879AA}" type="presOf" srcId="{56DD03F0-CA82-4F06-9F2D-3E1D07BD6FD3}" destId="{02D597D7-C8F8-45D9-80B6-38A36EE52CF6}" srcOrd="0" destOrd="0" presId="urn:microsoft.com/office/officeart/2009/layout/CirclePictureHierarchy"/>
    <dgm:cxn modelId="{A74C7CA1-719B-45DF-81C7-629CEC0B2F01}" type="presOf" srcId="{1F5983A1-7EA3-4E73-9FFA-04D3DC71D693}" destId="{BCBFCDFF-246E-476E-AE52-7FF5C3BA3020}" srcOrd="0" destOrd="0" presId="urn:microsoft.com/office/officeart/2009/layout/CirclePictureHierarchy"/>
    <dgm:cxn modelId="{1F9350A3-6C03-4028-8D4C-93BE85019B5C}" type="presOf" srcId="{D5087C93-06D5-4E01-9028-CCA1267AB037}" destId="{1CB68D29-9101-4736-B0BB-5B6B0E77580C}" srcOrd="0" destOrd="0" presId="urn:microsoft.com/office/officeart/2009/layout/CirclePictureHierarchy"/>
    <dgm:cxn modelId="{463D5CA4-556F-4AC1-A1FD-63629BB02601}" srcId="{10ED411D-E54C-455F-BBE8-88CC2986B0BB}" destId="{03E9DD32-0054-4C71-BE56-5B1D02B463CF}" srcOrd="0" destOrd="0" parTransId="{69ED9960-139A-4B57-9981-81B1C884DAC7}" sibTransId="{7DD2164B-81AC-4D89-B856-76B547798BB4}"/>
    <dgm:cxn modelId="{305824B7-7A2B-4724-891B-D658A2780898}" type="presOf" srcId="{AD467054-1CA3-4853-8565-5E776E537822}" destId="{FB99A33D-220B-42D8-85F1-F0A4C01BBCAB}" srcOrd="0" destOrd="0" presId="urn:microsoft.com/office/officeart/2009/layout/CirclePictureHierarchy"/>
    <dgm:cxn modelId="{24CB1FB9-AD78-4095-918E-761809254FF6}" type="presOf" srcId="{3EA35F9A-9AF8-498E-8C5F-A01DC7EF1BAD}" destId="{DB39D3B6-B2A4-4FD0-8F4A-5E312C928E38}" srcOrd="0" destOrd="0" presId="urn:microsoft.com/office/officeart/2009/layout/CirclePictureHierarchy"/>
    <dgm:cxn modelId="{6F8A4DC0-063E-4A54-AC20-18E91FDE3868}" type="presOf" srcId="{10ED411D-E54C-455F-BBE8-88CC2986B0BB}" destId="{D8198904-BB2F-42E4-892A-724550E512E2}" srcOrd="0" destOrd="0" presId="urn:microsoft.com/office/officeart/2009/layout/CirclePictureHierarchy"/>
    <dgm:cxn modelId="{5C6C7AC1-DC59-46D0-803D-DA8225F4A93A}" srcId="{647B6127-314C-440A-9432-22160FA19863}" destId="{AD467054-1CA3-4853-8565-5E776E537822}" srcOrd="0" destOrd="0" parTransId="{1F5983A1-7EA3-4E73-9FFA-04D3DC71D693}" sibTransId="{0D8C44F5-823A-4954-B7A1-2F404A80B786}"/>
    <dgm:cxn modelId="{222B79DD-9BAF-453E-9121-F773F7F20B74}" srcId="{48E23B8D-43A0-4133-89E8-92722CCDD336}" destId="{10ED411D-E54C-455F-BBE8-88CC2986B0BB}" srcOrd="0" destOrd="0" parTransId="{D5087C93-06D5-4E01-9028-CCA1267AB037}" sibTransId="{ED3AA236-97A5-4867-8051-286AEB367F45}"/>
    <dgm:cxn modelId="{B85623DF-359F-4BA7-8E7F-6E12369375D7}" srcId="{AD467054-1CA3-4853-8565-5E776E537822}" destId="{1846C189-B06A-43FE-8C72-E4958A71B530}" srcOrd="0" destOrd="0" parTransId="{368A0FBA-8A99-430B-A1CF-76789D1BB696}" sibTransId="{7E7D11BE-4658-4C61-A544-5F2DC670C3E7}"/>
    <dgm:cxn modelId="{143CA4E5-A81D-4A95-83D5-2026A0E6F9F5}" srcId="{48E23B8D-43A0-4133-89E8-92722CCDD336}" destId="{647B6127-314C-440A-9432-22160FA19863}" srcOrd="1" destOrd="0" parTransId="{303910BD-FFF4-48F1-8CFB-6C9F6FE10B1B}" sibTransId="{1FC831FE-AC15-4448-BABD-107763122059}"/>
    <dgm:cxn modelId="{1192B7ED-EC7E-4309-82E8-EE38B0A1FD87}" type="presOf" srcId="{6B246A5F-ED3A-4D73-A1C1-411A840A7DF2}" destId="{52BD78DD-0FCC-408E-91BE-BAC8689A68E9}" srcOrd="0" destOrd="0" presId="urn:microsoft.com/office/officeart/2009/layout/CirclePictureHierarchy"/>
    <dgm:cxn modelId="{F175DAF5-9AC3-4469-9A39-F13E7DD4E1F2}" srcId="{F68532B3-725B-4150-8967-4183899B5D58}" destId="{56DD03F0-CA82-4F06-9F2D-3E1D07BD6FD3}" srcOrd="0" destOrd="0" parTransId="{E237F1AB-FC9C-4A09-81C5-8AC3D6B9D038}" sibTransId="{CBBEEE62-A319-43F4-8BD1-567C3F145142}"/>
    <dgm:cxn modelId="{48901FFF-1B0D-41BD-9E93-8391598F468A}" srcId="{C1681C69-3A00-478B-BED0-D53E49CA7961}" destId="{F68532B3-725B-4150-8967-4183899B5D58}" srcOrd="1" destOrd="0" parTransId="{CD5BF365-BA57-4283-AFA7-9898EDFBC996}" sibTransId="{FFBBA999-F2ED-4D34-9DA0-B62A4698CB20}"/>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8F297263-BF8F-45F8-9CB4-008EDE30D919}" type="presParOf" srcId="{C332FB28-6259-4F12-AEB3-828751805A28}" destId="{1CB68D29-9101-4736-B0BB-5B6B0E77580C}" srcOrd="0" destOrd="0" presId="urn:microsoft.com/office/officeart/2009/layout/CirclePictureHierarchy"/>
    <dgm:cxn modelId="{2DD95CD0-4D0B-427B-AEC5-690ADCDF0687}" type="presParOf" srcId="{C332FB28-6259-4F12-AEB3-828751805A28}" destId="{F58E907B-1E25-4645-9DE2-B1852365BF00}" srcOrd="1" destOrd="0" presId="urn:microsoft.com/office/officeart/2009/layout/CirclePictureHierarchy"/>
    <dgm:cxn modelId="{42F86D4F-2773-44CF-A796-85DD62EDFDE7}" type="presParOf" srcId="{F58E907B-1E25-4645-9DE2-B1852365BF00}" destId="{628C463A-AD1F-4151-8F4B-31BEFE2DB0EC}" srcOrd="0" destOrd="0" presId="urn:microsoft.com/office/officeart/2009/layout/CirclePictureHierarchy"/>
    <dgm:cxn modelId="{ECB80606-B9AE-40D0-A8A1-79D8437FD78B}" type="presParOf" srcId="{628C463A-AD1F-4151-8F4B-31BEFE2DB0EC}" destId="{A1E0BC4C-9772-4503-87BF-2B83E73F98B4}" srcOrd="0" destOrd="0" presId="urn:microsoft.com/office/officeart/2009/layout/CirclePictureHierarchy"/>
    <dgm:cxn modelId="{57A439A6-05E5-4AE3-ADD5-EA649EF4B05E}" type="presParOf" srcId="{628C463A-AD1F-4151-8F4B-31BEFE2DB0EC}" destId="{D8198904-BB2F-42E4-892A-724550E512E2}" srcOrd="1" destOrd="0" presId="urn:microsoft.com/office/officeart/2009/layout/CirclePictureHierarchy"/>
    <dgm:cxn modelId="{20723736-B674-4DED-83CD-E85C00A0ECC3}" type="presParOf" srcId="{F58E907B-1E25-4645-9DE2-B1852365BF00}" destId="{9662FEDE-0D04-43C5-AD67-FD548F9C3F14}" srcOrd="1" destOrd="0" presId="urn:microsoft.com/office/officeart/2009/layout/CirclePictureHierarchy"/>
    <dgm:cxn modelId="{DC2C5E12-EB40-4B6F-A321-2CE3F32BAC3A}" type="presParOf" srcId="{9662FEDE-0D04-43C5-AD67-FD548F9C3F14}" destId="{2C0C0A58-304D-495B-A64E-DEFA4216A47F}" srcOrd="0" destOrd="0" presId="urn:microsoft.com/office/officeart/2009/layout/CirclePictureHierarchy"/>
    <dgm:cxn modelId="{CD7804CB-B2B2-4D5A-9E79-D5A563A327F6}" type="presParOf" srcId="{9662FEDE-0D04-43C5-AD67-FD548F9C3F14}" destId="{6C1D8B99-51D3-4C87-9927-B546EFEC03B6}" srcOrd="1" destOrd="0" presId="urn:microsoft.com/office/officeart/2009/layout/CirclePictureHierarchy"/>
    <dgm:cxn modelId="{5A6B1BEF-E8EE-47F0-B2DA-A4486FA5E38D}" type="presParOf" srcId="{6C1D8B99-51D3-4C87-9927-B546EFEC03B6}" destId="{CD7BB46D-7E57-4BB4-974F-D8C4DD9B381B}" srcOrd="0" destOrd="0" presId="urn:microsoft.com/office/officeart/2009/layout/CirclePictureHierarchy"/>
    <dgm:cxn modelId="{C2DB0CAE-BD80-45D9-97A3-D0F658190A02}" type="presParOf" srcId="{CD7BB46D-7E57-4BB4-974F-D8C4DD9B381B}" destId="{010A4C0F-31F9-4E7C-A87A-F6E48111FE3B}" srcOrd="0" destOrd="0" presId="urn:microsoft.com/office/officeart/2009/layout/CirclePictureHierarchy"/>
    <dgm:cxn modelId="{B553DE4E-C485-47D3-B1A6-DCD1373CA60D}" type="presParOf" srcId="{CD7BB46D-7E57-4BB4-974F-D8C4DD9B381B}" destId="{CE159C65-D3A1-490E-A6F2-3B0D824F8F43}" srcOrd="1" destOrd="0" presId="urn:microsoft.com/office/officeart/2009/layout/CirclePictureHierarchy"/>
    <dgm:cxn modelId="{70DF0548-26D7-4129-AD9A-433D9BAC0149}" type="presParOf" srcId="{6C1D8B99-51D3-4C87-9927-B546EFEC03B6}" destId="{35B4167A-F1AC-4C94-ABC1-BFB40F7AB515}" srcOrd="1" destOrd="0" presId="urn:microsoft.com/office/officeart/2009/layout/CirclePictureHierarchy"/>
    <dgm:cxn modelId="{02C578DF-2F1C-4781-B922-EBA4ECDE2E92}" type="presParOf" srcId="{35B4167A-F1AC-4C94-ABC1-BFB40F7AB515}" destId="{15FD0203-F520-4BE8-AF34-EE872B7BB5FE}" srcOrd="0" destOrd="0" presId="urn:microsoft.com/office/officeart/2009/layout/CirclePictureHierarchy"/>
    <dgm:cxn modelId="{5C123624-74BB-412A-908B-DA20EB53C041}" type="presParOf" srcId="{35B4167A-F1AC-4C94-ABC1-BFB40F7AB515}" destId="{DA5D043B-EB54-475E-A305-EDE980955815}" srcOrd="1" destOrd="0" presId="urn:microsoft.com/office/officeart/2009/layout/CirclePictureHierarchy"/>
    <dgm:cxn modelId="{3B8AC017-99F6-4949-B6ED-4BB3EDB50EC4}" type="presParOf" srcId="{DA5D043B-EB54-475E-A305-EDE980955815}" destId="{DADFA46E-FB56-41AD-BB7C-38BC29F71C6D}" srcOrd="0" destOrd="0" presId="urn:microsoft.com/office/officeart/2009/layout/CirclePictureHierarchy"/>
    <dgm:cxn modelId="{C2AF3AEC-E008-449A-90E6-BB9373A7C727}" type="presParOf" srcId="{DADFA46E-FB56-41AD-BB7C-38BC29F71C6D}" destId="{B271FC63-2861-478C-9C7F-5769F536B39E}" srcOrd="0" destOrd="0" presId="urn:microsoft.com/office/officeart/2009/layout/CirclePictureHierarchy"/>
    <dgm:cxn modelId="{A741B345-6ADC-45CB-8A64-539CC99BEFCC}" type="presParOf" srcId="{DADFA46E-FB56-41AD-BB7C-38BC29F71C6D}" destId="{7ECADCFA-C6C2-48B6-A8E2-CB0EF5D568C1}" srcOrd="1" destOrd="0" presId="urn:microsoft.com/office/officeart/2009/layout/CirclePictureHierarchy"/>
    <dgm:cxn modelId="{978B49BA-B1CA-40EE-A5E3-9CABC7EEBB7A}" type="presParOf" srcId="{DA5D043B-EB54-475E-A305-EDE980955815}" destId="{14ECFFAC-9EFC-4D66-9C6B-24B8744A84EB}" srcOrd="1" destOrd="0" presId="urn:microsoft.com/office/officeart/2009/layout/CirclePictureHierarchy"/>
    <dgm:cxn modelId="{702CF272-054D-44EA-8259-14413359629B}" type="presParOf" srcId="{C332FB28-6259-4F12-AEB3-828751805A28}" destId="{03FEF2A0-F69E-4CAB-8134-6DCDB0420A87}" srcOrd="2" destOrd="0" presId="urn:microsoft.com/office/officeart/2009/layout/CirclePictureHierarchy"/>
    <dgm:cxn modelId="{F179F796-3888-46B7-AF0A-704F1C432A32}" type="presParOf" srcId="{C332FB28-6259-4F12-AEB3-828751805A28}" destId="{9C85312B-7C1D-4426-9146-F50C3AD0A356}" srcOrd="3" destOrd="0" presId="urn:microsoft.com/office/officeart/2009/layout/CirclePictureHierarchy"/>
    <dgm:cxn modelId="{89A8D2A0-5195-4F02-AB55-25BD32B619E1}" type="presParOf" srcId="{9C85312B-7C1D-4426-9146-F50C3AD0A356}" destId="{7DE0075C-E769-4EB0-A7DA-9A5D3C6165A3}" srcOrd="0" destOrd="0" presId="urn:microsoft.com/office/officeart/2009/layout/CirclePictureHierarchy"/>
    <dgm:cxn modelId="{C6C4E983-BEA6-4E39-88ED-401722504CA8}" type="presParOf" srcId="{7DE0075C-E769-4EB0-A7DA-9A5D3C6165A3}" destId="{81419056-C6DD-426D-BA00-C61461C677DE}" srcOrd="0" destOrd="0" presId="urn:microsoft.com/office/officeart/2009/layout/CirclePictureHierarchy"/>
    <dgm:cxn modelId="{CA056685-8529-4417-9F28-9BA6DEC2C290}" type="presParOf" srcId="{7DE0075C-E769-4EB0-A7DA-9A5D3C6165A3}" destId="{9754781A-ED65-462C-ABDD-3ECE751AE64B}" srcOrd="1" destOrd="0" presId="urn:microsoft.com/office/officeart/2009/layout/CirclePictureHierarchy"/>
    <dgm:cxn modelId="{0C9F0E00-E136-41D4-8D28-71CE1D81782E}" type="presParOf" srcId="{9C85312B-7C1D-4426-9146-F50C3AD0A356}" destId="{8A756202-D51B-4836-B2AA-B9B632033DB4}" srcOrd="1" destOrd="0" presId="urn:microsoft.com/office/officeart/2009/layout/CirclePictureHierarchy"/>
    <dgm:cxn modelId="{292AC315-539C-457B-B0FA-DA9C42A12ED7}" type="presParOf" srcId="{8A756202-D51B-4836-B2AA-B9B632033DB4}" destId="{BCBFCDFF-246E-476E-AE52-7FF5C3BA3020}" srcOrd="0" destOrd="0" presId="urn:microsoft.com/office/officeart/2009/layout/CirclePictureHierarchy"/>
    <dgm:cxn modelId="{3765C8D5-7E79-4C87-BBA3-D3101F846FB9}" type="presParOf" srcId="{8A756202-D51B-4836-B2AA-B9B632033DB4}" destId="{CF9B23B4-851F-43DF-836F-036C493DF2DF}" srcOrd="1" destOrd="0" presId="urn:microsoft.com/office/officeart/2009/layout/CirclePictureHierarchy"/>
    <dgm:cxn modelId="{F7FBBE22-CC12-47E6-9FD6-6642B57C3C88}" type="presParOf" srcId="{CF9B23B4-851F-43DF-836F-036C493DF2DF}" destId="{DDA41CFF-7770-4574-BEE8-D7FA3E4E01C3}" srcOrd="0" destOrd="0" presId="urn:microsoft.com/office/officeart/2009/layout/CirclePictureHierarchy"/>
    <dgm:cxn modelId="{CD900432-DEA6-4649-A28A-52DC08C08EC8}" type="presParOf" srcId="{DDA41CFF-7770-4574-BEE8-D7FA3E4E01C3}" destId="{704343D4-A952-4CCA-B759-B858C1614358}" srcOrd="0" destOrd="0" presId="urn:microsoft.com/office/officeart/2009/layout/CirclePictureHierarchy"/>
    <dgm:cxn modelId="{9B6EB27D-C3DF-43E6-958E-D4C14649EC08}" type="presParOf" srcId="{DDA41CFF-7770-4574-BEE8-D7FA3E4E01C3}" destId="{FB99A33D-220B-42D8-85F1-F0A4C01BBCAB}" srcOrd="1" destOrd="0" presId="urn:microsoft.com/office/officeart/2009/layout/CirclePictureHierarchy"/>
    <dgm:cxn modelId="{9A25F198-B045-4F21-B821-C0BB4CCA0B51}" type="presParOf" srcId="{CF9B23B4-851F-43DF-836F-036C493DF2DF}" destId="{94C24E2A-5FF1-4D59-84F8-218D412B87B8}" srcOrd="1" destOrd="0" presId="urn:microsoft.com/office/officeart/2009/layout/CirclePictureHierarchy"/>
    <dgm:cxn modelId="{F244C28B-208D-4DD9-A161-12484C16969D}" type="presParOf" srcId="{94C24E2A-5FF1-4D59-84F8-218D412B87B8}" destId="{B0525279-CEEF-4F9C-A9C1-512421D974D2}" srcOrd="0" destOrd="0" presId="urn:microsoft.com/office/officeart/2009/layout/CirclePictureHierarchy"/>
    <dgm:cxn modelId="{81051644-15AE-422A-A83F-46BDB1DE8037}" type="presParOf" srcId="{94C24E2A-5FF1-4D59-84F8-218D412B87B8}" destId="{02F2D734-E9DF-4DD9-83D2-36DE385043B4}" srcOrd="1" destOrd="0" presId="urn:microsoft.com/office/officeart/2009/layout/CirclePictureHierarchy"/>
    <dgm:cxn modelId="{BE0B1ED5-C179-47F9-AFF7-38D1C14676ED}" type="presParOf" srcId="{02F2D734-E9DF-4DD9-83D2-36DE385043B4}" destId="{DE375971-2C3F-4C1E-B4BA-93C08F66A5DC}" srcOrd="0" destOrd="0" presId="urn:microsoft.com/office/officeart/2009/layout/CirclePictureHierarchy"/>
    <dgm:cxn modelId="{47D33306-0BE8-4F31-80BD-BA4A334B2636}" type="presParOf" srcId="{DE375971-2C3F-4C1E-B4BA-93C08F66A5DC}" destId="{277C54FB-778D-4684-BBF6-5A6B0739CC1F}" srcOrd="0" destOrd="0" presId="urn:microsoft.com/office/officeart/2009/layout/CirclePictureHierarchy"/>
    <dgm:cxn modelId="{632D05CC-7C21-493A-9CDB-090E3699962B}" type="presParOf" srcId="{DE375971-2C3F-4C1E-B4BA-93C08F66A5DC}" destId="{87D3C5CD-FF0A-4CFC-92D4-0F1E0B95233E}" srcOrd="1" destOrd="0" presId="urn:microsoft.com/office/officeart/2009/layout/CirclePictureHierarchy"/>
    <dgm:cxn modelId="{744443C4-F3EB-4C19-958F-4F780E49D207}" type="presParOf" srcId="{02F2D734-E9DF-4DD9-83D2-36DE385043B4}" destId="{9BC3C031-66BE-44D6-B62C-34ABE1C9DF23}" srcOrd="1" destOrd="0" presId="urn:microsoft.com/office/officeart/2009/layout/CirclePictureHierarchy"/>
    <dgm:cxn modelId="{3F9A3CE9-C0DA-4EBB-A197-FC8B575DF720}" type="presParOf" srcId="{C332FB28-6259-4F12-AEB3-828751805A28}" destId="{AC0C1A45-E1D9-439A-B6F4-E764751FEDD8}" srcOrd="4" destOrd="0" presId="urn:microsoft.com/office/officeart/2009/layout/CirclePictureHierarchy"/>
    <dgm:cxn modelId="{67818D92-C4F8-4B69-93FC-E24248180164}" type="presParOf" srcId="{C332FB28-6259-4F12-AEB3-828751805A28}" destId="{8ABC959B-64C2-44A6-9C58-CB50C4DB04F0}" srcOrd="5"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053E508B-AFBE-4737-9765-3E36F63B2E14}" type="presParOf" srcId="{14C4044A-3B42-418B-A1A3-40ADFA870732}" destId="{5BA5895C-0E3F-4AF4-8B37-F990904E8BF1}" srcOrd="0" destOrd="0" presId="urn:microsoft.com/office/officeart/2009/layout/CirclePictureHierarchy"/>
    <dgm:cxn modelId="{2DFB5134-D3F6-454B-B138-E722C997DEAA}" type="presParOf" srcId="{14C4044A-3B42-418B-A1A3-40ADFA870732}" destId="{2911C7B8-5733-40F9-A494-65884599126F}" srcOrd="1" destOrd="0" presId="urn:microsoft.com/office/officeart/2009/layout/CirclePictureHierarchy"/>
    <dgm:cxn modelId="{DB0B9341-66CE-4DD0-A2C8-514EEFD17A5C}" type="presParOf" srcId="{2911C7B8-5733-40F9-A494-65884599126F}" destId="{983017D2-2D35-4CE2-BEA2-6F540F95DFB1}" srcOrd="0" destOrd="0" presId="urn:microsoft.com/office/officeart/2009/layout/CirclePictureHierarchy"/>
    <dgm:cxn modelId="{47F4070A-71EF-4178-AE00-A019211F40E4}" type="presParOf" srcId="{983017D2-2D35-4CE2-BEA2-6F540F95DFB1}" destId="{2E9BE656-CC3F-4AF0-AA25-4C9C124527CF}" srcOrd="0" destOrd="0" presId="urn:microsoft.com/office/officeart/2009/layout/CirclePictureHierarchy"/>
    <dgm:cxn modelId="{4896634E-55E5-4EFE-948B-4B00E6D0F790}" type="presParOf" srcId="{983017D2-2D35-4CE2-BEA2-6F540F95DFB1}" destId="{DB39D3B6-B2A4-4FD0-8F4A-5E312C928E38}" srcOrd="1" destOrd="0" presId="urn:microsoft.com/office/officeart/2009/layout/CirclePictureHierarchy"/>
    <dgm:cxn modelId="{49C80143-F699-4198-8169-508A51B79687}" type="presParOf" srcId="{2911C7B8-5733-40F9-A494-65884599126F}" destId="{F3517459-5188-4505-B5FA-F201206A037D}" srcOrd="1" destOrd="0" presId="urn:microsoft.com/office/officeart/2009/layout/CirclePictureHierarchy"/>
    <dgm:cxn modelId="{7ABF5F99-9511-4EE4-BE5A-3D4B9E973AFC}" type="presParOf" srcId="{4745299F-88E2-456E-892D-58F668692BC1}" destId="{2F04DC1C-909D-4786-B380-E3B74F99BCEC}" srcOrd="2" destOrd="0" presId="urn:microsoft.com/office/officeart/2009/layout/CirclePictureHierarchy"/>
    <dgm:cxn modelId="{EB6CA8E6-662E-4B6A-892C-D969CD5E7CF8}" type="presParOf" srcId="{4745299F-88E2-456E-892D-58F668692BC1}" destId="{613F65B2-10E6-46CD-B8D3-66304C939528}" srcOrd="3" destOrd="0" presId="urn:microsoft.com/office/officeart/2009/layout/CirclePictureHierarchy"/>
    <dgm:cxn modelId="{12077F62-3C38-4874-8D89-17D72A15D7BD}" type="presParOf" srcId="{613F65B2-10E6-46CD-B8D3-66304C939528}" destId="{4AD149B6-7201-4A7C-BFB7-9DA56442E1B0}" srcOrd="0" destOrd="0" presId="urn:microsoft.com/office/officeart/2009/layout/CirclePictureHierarchy"/>
    <dgm:cxn modelId="{C846337C-6705-418B-81E7-7CB55267DE25}" type="presParOf" srcId="{4AD149B6-7201-4A7C-BFB7-9DA56442E1B0}" destId="{34D8D572-B9AD-483A-B9BC-064748CDDDA2}" srcOrd="0" destOrd="0" presId="urn:microsoft.com/office/officeart/2009/layout/CirclePictureHierarchy"/>
    <dgm:cxn modelId="{6090AFC9-FE63-4286-8E4A-8E87ED89A650}" type="presParOf" srcId="{4AD149B6-7201-4A7C-BFB7-9DA56442E1B0}" destId="{DBA71412-71DB-4719-AEA9-2E61FD6F3F4A}" srcOrd="1" destOrd="0" presId="urn:microsoft.com/office/officeart/2009/layout/CirclePictureHierarchy"/>
    <dgm:cxn modelId="{E3093624-265C-4940-BACC-119EB0F08421}" type="presParOf" srcId="{613F65B2-10E6-46CD-B8D3-66304C939528}" destId="{DC5B1097-8E64-4AA6-B01F-0DE042CAF165}" srcOrd="1" destOrd="0" presId="urn:microsoft.com/office/officeart/2009/layout/CirclePictureHierarchy"/>
    <dgm:cxn modelId="{3A69A451-FD7E-494C-AAA0-000A66CE6F43}" type="presParOf" srcId="{DC5B1097-8E64-4AA6-B01F-0DE042CAF165}" destId="{C6B0BA5B-77F5-44D6-BA21-6EBB5E245C5E}" srcOrd="0" destOrd="0" presId="urn:microsoft.com/office/officeart/2009/layout/CirclePictureHierarchy"/>
    <dgm:cxn modelId="{EBFA6BEC-E5D6-40EE-B304-87D3BFF54548}" type="presParOf" srcId="{DC5B1097-8E64-4AA6-B01F-0DE042CAF165}" destId="{ADA03A03-0DDA-4349-B433-006C75012CA6}" srcOrd="1" destOrd="0" presId="urn:microsoft.com/office/officeart/2009/layout/CirclePictureHierarchy"/>
    <dgm:cxn modelId="{2D0AE313-0D04-4069-B099-24644BAA4B77}" type="presParOf" srcId="{ADA03A03-0DDA-4349-B433-006C75012CA6}" destId="{48DACE0D-C37D-48D4-A688-6E47FA825BAF}" srcOrd="0" destOrd="0" presId="urn:microsoft.com/office/officeart/2009/layout/CirclePictureHierarchy"/>
    <dgm:cxn modelId="{AA3C8B20-13D8-429B-9C9D-04CC4D562669}" type="presParOf" srcId="{48DACE0D-C37D-48D4-A688-6E47FA825BAF}" destId="{D3B1FF90-585E-474A-8B02-C5C6A5370681}" srcOrd="0" destOrd="0" presId="urn:microsoft.com/office/officeart/2009/layout/CirclePictureHierarchy"/>
    <dgm:cxn modelId="{CD6096FC-5641-40B5-86B9-8F556ECDB738}" type="presParOf" srcId="{48DACE0D-C37D-48D4-A688-6E47FA825BAF}" destId="{02D597D7-C8F8-45D9-80B6-38A36EE52CF6}" srcOrd="1" destOrd="0" presId="urn:microsoft.com/office/officeart/2009/layout/CirclePictureHierarchy"/>
    <dgm:cxn modelId="{61A2B0AF-603D-48C0-AB86-BD241FF3B181}" type="presParOf" srcId="{ADA03A03-0DDA-4349-B433-006C75012CA6}" destId="{3A3CD469-B6BE-4AD0-8C78-46B91F1A8BD7}"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1DD059-24EF-4EFD-A631-347D856782B6}"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410A5818-4180-4CC3-AC21-BE0D02F20C2F}">
      <dgm:prSet phldrT="[Text]"/>
      <dgm:spPr/>
      <dgm:t>
        <a:bodyPr/>
        <a:lstStyle/>
        <a:p>
          <a:r>
            <a:rPr lang="en-US" dirty="0"/>
            <a:t>Service Manager Roles</a:t>
          </a:r>
        </a:p>
      </dgm:t>
    </dgm:pt>
    <dgm:pt modelId="{25FA0ADF-EF88-4993-A4C2-37EBA1533B48}" type="parTrans" cxnId="{A0A4147D-08C2-45A5-A761-2D0A154B2A18}">
      <dgm:prSet/>
      <dgm:spPr/>
      <dgm:t>
        <a:bodyPr/>
        <a:lstStyle/>
        <a:p>
          <a:endParaRPr lang="en-US"/>
        </a:p>
      </dgm:t>
    </dgm:pt>
    <dgm:pt modelId="{30E01269-978F-4FC4-BA75-2789D8A8C5CB}" type="sibTrans" cxnId="{A0A4147D-08C2-45A5-A761-2D0A154B2A18}">
      <dgm:prSet/>
      <dgm:spPr/>
      <dgm:t>
        <a:bodyPr/>
        <a:lstStyle/>
        <a:p>
          <a:endParaRPr lang="en-US"/>
        </a:p>
      </dgm:t>
    </dgm:pt>
    <dgm:pt modelId="{81EDAD43-6119-4F49-A5B4-C3045A7E6F51}">
      <dgm:prSet/>
      <dgm:spPr/>
      <dgm:t>
        <a:bodyPr/>
        <a:lstStyle/>
        <a:p>
          <a:r>
            <a:rPr lang="en-US" dirty="0"/>
            <a:t>Account administrator (create, cancel, billing)</a:t>
          </a:r>
        </a:p>
      </dgm:t>
    </dgm:pt>
    <dgm:pt modelId="{C78368E8-773C-4FBC-821F-8064910A590F}" type="parTrans" cxnId="{EA2834F1-5189-4336-9692-02E2EAAA2D0F}">
      <dgm:prSet/>
      <dgm:spPr/>
      <dgm:t>
        <a:bodyPr/>
        <a:lstStyle/>
        <a:p>
          <a:endParaRPr lang="en-US"/>
        </a:p>
      </dgm:t>
    </dgm:pt>
    <dgm:pt modelId="{C9B59B6A-C596-4719-B813-04C21CCC1B05}" type="sibTrans" cxnId="{EA2834F1-5189-4336-9692-02E2EAAA2D0F}">
      <dgm:prSet/>
      <dgm:spPr/>
      <dgm:t>
        <a:bodyPr/>
        <a:lstStyle/>
        <a:p>
          <a:endParaRPr lang="en-US"/>
        </a:p>
      </dgm:t>
    </dgm:pt>
    <dgm:pt modelId="{13A66C28-B839-41A7-AC98-407323095BE5}">
      <dgm:prSet/>
      <dgm:spPr/>
      <dgm:t>
        <a:bodyPr/>
        <a:lstStyle/>
        <a:p>
          <a:r>
            <a:rPr lang="en-US" dirty="0"/>
            <a:t>Service administrator (Same as account admin)</a:t>
          </a:r>
        </a:p>
      </dgm:t>
    </dgm:pt>
    <dgm:pt modelId="{6DC6EA28-79D1-4777-80A6-D629BAD7F7D8}" type="parTrans" cxnId="{51AC3403-1085-4D1C-B9E6-BA6AC82B83D5}">
      <dgm:prSet/>
      <dgm:spPr/>
      <dgm:t>
        <a:bodyPr/>
        <a:lstStyle/>
        <a:p>
          <a:endParaRPr lang="en-US"/>
        </a:p>
      </dgm:t>
    </dgm:pt>
    <dgm:pt modelId="{2EED67B7-7E1B-4902-B8AA-A382A6799ABF}" type="sibTrans" cxnId="{51AC3403-1085-4D1C-B9E6-BA6AC82B83D5}">
      <dgm:prSet/>
      <dgm:spPr/>
      <dgm:t>
        <a:bodyPr/>
        <a:lstStyle/>
        <a:p>
          <a:endParaRPr lang="en-US"/>
        </a:p>
      </dgm:t>
    </dgm:pt>
    <dgm:pt modelId="{C88FF542-7C95-4901-99D5-1BA014949587}">
      <dgm:prSet/>
      <dgm:spPr/>
      <dgm:t>
        <a:bodyPr/>
        <a:lstStyle/>
        <a:p>
          <a:r>
            <a:rPr lang="en-US" dirty="0"/>
            <a:t>Co-Administrator (Can’t change Azure AD, billing, create, etc.)</a:t>
          </a:r>
        </a:p>
      </dgm:t>
    </dgm:pt>
    <dgm:pt modelId="{FD5D5EA4-FDD6-4F2B-AE58-5C84EA7CB630}" type="parTrans" cxnId="{F1061146-9BE3-493E-BA75-064656325D88}">
      <dgm:prSet/>
      <dgm:spPr/>
      <dgm:t>
        <a:bodyPr/>
        <a:lstStyle/>
        <a:p>
          <a:endParaRPr lang="en-US"/>
        </a:p>
      </dgm:t>
    </dgm:pt>
    <dgm:pt modelId="{E164D379-477E-4D2F-9EEC-B3C65BB9F40D}" type="sibTrans" cxnId="{F1061146-9BE3-493E-BA75-064656325D88}">
      <dgm:prSet/>
      <dgm:spPr/>
      <dgm:t>
        <a:bodyPr/>
        <a:lstStyle/>
        <a:p>
          <a:endParaRPr lang="en-US"/>
        </a:p>
      </dgm:t>
    </dgm:pt>
    <dgm:pt modelId="{F9A02CB7-7A96-40AB-86C7-04C8CF8EEAAD}">
      <dgm:prSet/>
      <dgm:spPr/>
      <dgm:t>
        <a:bodyPr/>
        <a:lstStyle/>
        <a:p>
          <a:r>
            <a:rPr lang="en-US" dirty="0"/>
            <a:t>Account types</a:t>
          </a:r>
        </a:p>
      </dgm:t>
    </dgm:pt>
    <dgm:pt modelId="{467F7C1B-A2DC-4D1D-BCA7-757899BBBDEC}" type="parTrans" cxnId="{02D7A7CE-DC1F-4BDA-A682-FC3A2037DEB0}">
      <dgm:prSet/>
      <dgm:spPr/>
      <dgm:t>
        <a:bodyPr/>
        <a:lstStyle/>
        <a:p>
          <a:endParaRPr lang="en-US"/>
        </a:p>
      </dgm:t>
    </dgm:pt>
    <dgm:pt modelId="{D0FCB80B-20D1-4313-A78D-427AEBAB6C2A}" type="sibTrans" cxnId="{02D7A7CE-DC1F-4BDA-A682-FC3A2037DEB0}">
      <dgm:prSet/>
      <dgm:spPr/>
      <dgm:t>
        <a:bodyPr/>
        <a:lstStyle/>
        <a:p>
          <a:endParaRPr lang="en-US"/>
        </a:p>
      </dgm:t>
    </dgm:pt>
    <dgm:pt modelId="{E2571387-F975-43E2-9DE2-A659C0867851}">
      <dgm:prSet custT="1"/>
      <dgm:spPr/>
      <dgm:t>
        <a:bodyPr/>
        <a:lstStyle/>
        <a:p>
          <a:r>
            <a:rPr lang="en-US" sz="1900" strike="sngStrike" kern="1200" baseline="0" dirty="0">
              <a:solidFill>
                <a:prstClr val="white"/>
              </a:solidFill>
              <a:latin typeface="Segoe UI"/>
              <a:ea typeface="+mn-ea"/>
              <a:cs typeface="+mn-cs"/>
            </a:rPr>
            <a:t>Personal (Microsoft Accounts)</a:t>
          </a:r>
        </a:p>
      </dgm:t>
    </dgm:pt>
    <dgm:pt modelId="{3FB9E31A-1A8E-4118-B745-D82295154280}" type="parTrans" cxnId="{ADFEE7E1-B777-4084-A3FF-6E33305E6ECD}">
      <dgm:prSet/>
      <dgm:spPr/>
      <dgm:t>
        <a:bodyPr/>
        <a:lstStyle/>
        <a:p>
          <a:endParaRPr lang="en-US"/>
        </a:p>
      </dgm:t>
    </dgm:pt>
    <dgm:pt modelId="{6DA5E375-D837-488B-87E0-66A0425E4CFD}" type="sibTrans" cxnId="{ADFEE7E1-B777-4084-A3FF-6E33305E6ECD}">
      <dgm:prSet/>
      <dgm:spPr/>
      <dgm:t>
        <a:bodyPr/>
        <a:lstStyle/>
        <a:p>
          <a:endParaRPr lang="en-US"/>
        </a:p>
      </dgm:t>
    </dgm:pt>
    <dgm:pt modelId="{F055A1C1-F591-4B35-90F0-83E17AF505EE}">
      <dgm:prSet/>
      <dgm:spPr/>
      <dgm:t>
        <a:bodyPr/>
        <a:lstStyle/>
        <a:p>
          <a:r>
            <a:rPr lang="en-US" sz="1900" kern="1200" dirty="0"/>
            <a:t>Organizational Accounts (Azure AD)</a:t>
          </a:r>
        </a:p>
      </dgm:t>
    </dgm:pt>
    <dgm:pt modelId="{233BCC7B-A835-49D8-B5A0-521C49D524A5}" type="parTrans" cxnId="{BAB1D992-B570-4E0F-9449-4507C5440CC9}">
      <dgm:prSet/>
      <dgm:spPr/>
      <dgm:t>
        <a:bodyPr/>
        <a:lstStyle/>
        <a:p>
          <a:endParaRPr lang="en-US"/>
        </a:p>
      </dgm:t>
    </dgm:pt>
    <dgm:pt modelId="{059DC4CD-0DE4-4776-87B6-D6CC9432D4A3}" type="sibTrans" cxnId="{BAB1D992-B570-4E0F-9449-4507C5440CC9}">
      <dgm:prSet/>
      <dgm:spPr/>
      <dgm:t>
        <a:bodyPr/>
        <a:lstStyle/>
        <a:p>
          <a:endParaRPr lang="en-US"/>
        </a:p>
      </dgm:t>
    </dgm:pt>
    <dgm:pt modelId="{4C481E89-086A-4261-B1F5-09C8E85D0696}">
      <dgm:prSet/>
      <dgm:spPr/>
      <dgm:t>
        <a:bodyPr/>
        <a:lstStyle/>
        <a:p>
          <a:r>
            <a:rPr lang="en-US" dirty="0"/>
            <a:t>O365/Intune/CRM/EMS</a:t>
          </a:r>
        </a:p>
      </dgm:t>
    </dgm:pt>
    <dgm:pt modelId="{08D1C900-8BFD-4B4C-A4D8-DD804518155C}" type="parTrans" cxnId="{C10279A9-079D-4ED2-912B-920DB3ECD3AE}">
      <dgm:prSet/>
      <dgm:spPr/>
      <dgm:t>
        <a:bodyPr/>
        <a:lstStyle/>
        <a:p>
          <a:endParaRPr lang="en-US"/>
        </a:p>
      </dgm:t>
    </dgm:pt>
    <dgm:pt modelId="{70A0D149-3CBF-4C52-8C75-D76D85BF3F2D}" type="sibTrans" cxnId="{C10279A9-079D-4ED2-912B-920DB3ECD3AE}">
      <dgm:prSet/>
      <dgm:spPr/>
      <dgm:t>
        <a:bodyPr/>
        <a:lstStyle/>
        <a:p>
          <a:endParaRPr lang="en-US"/>
        </a:p>
      </dgm:t>
    </dgm:pt>
    <dgm:pt modelId="{E9CE404D-B099-47FC-9420-86F7267F1588}">
      <dgm:prSet/>
      <dgm:spPr/>
      <dgm:t>
        <a:bodyPr/>
        <a:lstStyle/>
        <a:p>
          <a:r>
            <a:rPr lang="en-US" dirty="0"/>
            <a:t>Azure AD created</a:t>
          </a:r>
        </a:p>
      </dgm:t>
    </dgm:pt>
    <dgm:pt modelId="{4D701FCA-7E99-403B-8E1E-B434B208549C}" type="parTrans" cxnId="{BAEDBC5E-5082-4F1E-BDE5-5F2C956E46C6}">
      <dgm:prSet/>
      <dgm:spPr/>
      <dgm:t>
        <a:bodyPr/>
        <a:lstStyle/>
        <a:p>
          <a:endParaRPr lang="en-US"/>
        </a:p>
      </dgm:t>
    </dgm:pt>
    <dgm:pt modelId="{B3E36B45-F682-4C4C-AAD8-8B9402F9F44E}" type="sibTrans" cxnId="{BAEDBC5E-5082-4F1E-BDE5-5F2C956E46C6}">
      <dgm:prSet/>
      <dgm:spPr/>
      <dgm:t>
        <a:bodyPr/>
        <a:lstStyle/>
        <a:p>
          <a:endParaRPr lang="en-US"/>
        </a:p>
      </dgm:t>
    </dgm:pt>
    <dgm:pt modelId="{8ACC8EE1-4822-412A-96F3-79B1141A9535}">
      <dgm:prSet/>
      <dgm:spPr/>
      <dgm:t>
        <a:bodyPr/>
        <a:lstStyle/>
        <a:p>
          <a:r>
            <a:rPr lang="en-US" dirty="0"/>
            <a:t>Can add additional services/subscriptions</a:t>
          </a:r>
        </a:p>
      </dgm:t>
    </dgm:pt>
    <dgm:pt modelId="{22F78713-DD1C-4F2D-B8B0-32EFBE3DB4A0}" type="parTrans" cxnId="{52E0EEB8-26DB-4208-9B57-223645D2A730}">
      <dgm:prSet/>
      <dgm:spPr/>
      <dgm:t>
        <a:bodyPr/>
        <a:lstStyle/>
        <a:p>
          <a:endParaRPr lang="en-US"/>
        </a:p>
      </dgm:t>
    </dgm:pt>
    <dgm:pt modelId="{ADF9F0D8-C8DB-4374-9DF2-90BA5FC622CE}" type="sibTrans" cxnId="{52E0EEB8-26DB-4208-9B57-223645D2A730}">
      <dgm:prSet/>
      <dgm:spPr/>
      <dgm:t>
        <a:bodyPr/>
        <a:lstStyle/>
        <a:p>
          <a:endParaRPr lang="en-US"/>
        </a:p>
      </dgm:t>
    </dgm:pt>
    <dgm:pt modelId="{DCE76B8C-5454-45A8-B5E9-423DFD182833}">
      <dgm:prSet/>
      <dgm:spPr/>
      <dgm:t>
        <a:bodyPr/>
        <a:lstStyle/>
        <a:p>
          <a:r>
            <a:rPr lang="en-US" dirty="0"/>
            <a:t>As a Partner</a:t>
          </a:r>
        </a:p>
      </dgm:t>
    </dgm:pt>
    <dgm:pt modelId="{7AE3AC02-5660-41B0-A1E6-00B34D26718D}" type="parTrans" cxnId="{64FDA830-C84E-4417-BEC6-F7A63C77FA63}">
      <dgm:prSet/>
      <dgm:spPr/>
      <dgm:t>
        <a:bodyPr/>
        <a:lstStyle/>
        <a:p>
          <a:endParaRPr lang="en-US"/>
        </a:p>
      </dgm:t>
    </dgm:pt>
    <dgm:pt modelId="{328EADF8-015B-4971-9525-3D692A2B6419}" type="sibTrans" cxnId="{64FDA830-C84E-4417-BEC6-F7A63C77FA63}">
      <dgm:prSet/>
      <dgm:spPr/>
      <dgm:t>
        <a:bodyPr/>
        <a:lstStyle/>
        <a:p>
          <a:endParaRPr lang="en-US"/>
        </a:p>
      </dgm:t>
    </dgm:pt>
    <dgm:pt modelId="{3500C572-DD82-4555-ADC2-C4110D6F9389}">
      <dgm:prSet/>
      <dgm:spPr/>
      <dgm:t>
        <a:bodyPr/>
        <a:lstStyle/>
        <a:p>
          <a:r>
            <a:rPr lang="en-US" dirty="0"/>
            <a:t>Partner manages (On behalf of)</a:t>
          </a:r>
        </a:p>
      </dgm:t>
    </dgm:pt>
    <dgm:pt modelId="{E25CBC09-1C1F-4D90-B932-C14146B0320B}" type="parTrans" cxnId="{6FF6D501-62E3-40F5-BB3C-38F777FC14B1}">
      <dgm:prSet/>
      <dgm:spPr/>
      <dgm:t>
        <a:bodyPr/>
        <a:lstStyle/>
        <a:p>
          <a:endParaRPr lang="en-US"/>
        </a:p>
      </dgm:t>
    </dgm:pt>
    <dgm:pt modelId="{21282713-A18B-4999-93C4-622D0DA067B1}" type="sibTrans" cxnId="{6FF6D501-62E3-40F5-BB3C-38F777FC14B1}">
      <dgm:prSet/>
      <dgm:spPr/>
      <dgm:t>
        <a:bodyPr/>
        <a:lstStyle/>
        <a:p>
          <a:endParaRPr lang="en-US"/>
        </a:p>
      </dgm:t>
    </dgm:pt>
    <dgm:pt modelId="{A7F76270-4ED8-4413-8607-0E71BD2ECC2A}">
      <dgm:prSet/>
      <dgm:spPr/>
      <dgm:t>
        <a:bodyPr/>
        <a:lstStyle/>
        <a:p>
          <a:r>
            <a:rPr lang="en-US" dirty="0"/>
            <a:t>Resource Manager Roles</a:t>
          </a:r>
        </a:p>
      </dgm:t>
    </dgm:pt>
    <dgm:pt modelId="{48C019F4-0F29-486F-A310-88815FA75023}" type="parTrans" cxnId="{4F6CD4D4-2CEB-4EEF-98BD-BDCF30861741}">
      <dgm:prSet/>
      <dgm:spPr/>
      <dgm:t>
        <a:bodyPr/>
        <a:lstStyle/>
        <a:p>
          <a:endParaRPr lang="en-US"/>
        </a:p>
      </dgm:t>
    </dgm:pt>
    <dgm:pt modelId="{C8C10789-B529-4864-9D92-7019C0A20B02}" type="sibTrans" cxnId="{4F6CD4D4-2CEB-4EEF-98BD-BDCF30861741}">
      <dgm:prSet/>
      <dgm:spPr/>
      <dgm:t>
        <a:bodyPr/>
        <a:lstStyle/>
        <a:p>
          <a:endParaRPr lang="en-US"/>
        </a:p>
      </dgm:t>
    </dgm:pt>
    <dgm:pt modelId="{076B833C-B004-4196-AF88-CFBFF0C777F4}">
      <dgm:prSet/>
      <dgm:spPr/>
      <dgm:t>
        <a:bodyPr/>
        <a:lstStyle/>
        <a:p>
          <a:r>
            <a:rPr lang="en-US" dirty="0"/>
            <a:t>Role based access via assignment</a:t>
          </a:r>
        </a:p>
      </dgm:t>
    </dgm:pt>
    <dgm:pt modelId="{3DAD5F22-920C-49A6-8AE1-4E0382C0BC96}" type="parTrans" cxnId="{93035B24-2630-49C3-BAB5-66F9DC21C81E}">
      <dgm:prSet/>
      <dgm:spPr/>
      <dgm:t>
        <a:bodyPr/>
        <a:lstStyle/>
        <a:p>
          <a:endParaRPr lang="en-US"/>
        </a:p>
      </dgm:t>
    </dgm:pt>
    <dgm:pt modelId="{9B5A92BF-DF4B-4B61-ADEA-12086AA4BA32}" type="sibTrans" cxnId="{93035B24-2630-49C3-BAB5-66F9DC21C81E}">
      <dgm:prSet/>
      <dgm:spPr/>
      <dgm:t>
        <a:bodyPr/>
        <a:lstStyle/>
        <a:p>
          <a:endParaRPr lang="en-US"/>
        </a:p>
      </dgm:t>
    </dgm:pt>
    <dgm:pt modelId="{3C7C24DB-8124-4600-8124-82CB97C612DE}">
      <dgm:prSet/>
      <dgm:spPr/>
      <dgm:t>
        <a:bodyPr/>
        <a:lstStyle/>
        <a:p>
          <a:r>
            <a:rPr lang="en-US" dirty="0"/>
            <a:t>Partner pays for (service provider model)</a:t>
          </a:r>
        </a:p>
      </dgm:t>
    </dgm:pt>
    <dgm:pt modelId="{6DE15085-69C1-4A66-A1A2-3636F1F7081B}" type="parTrans" cxnId="{9CF2E979-5CDD-46F1-9DA8-1DC6233F0C2C}">
      <dgm:prSet/>
      <dgm:spPr/>
      <dgm:t>
        <a:bodyPr/>
        <a:lstStyle/>
        <a:p>
          <a:endParaRPr lang="en-US"/>
        </a:p>
      </dgm:t>
    </dgm:pt>
    <dgm:pt modelId="{ABA8AB70-87E5-4CB4-A544-82577476AF29}" type="sibTrans" cxnId="{9CF2E979-5CDD-46F1-9DA8-1DC6233F0C2C}">
      <dgm:prSet/>
      <dgm:spPr/>
      <dgm:t>
        <a:bodyPr/>
        <a:lstStyle/>
        <a:p>
          <a:endParaRPr lang="en-US"/>
        </a:p>
      </dgm:t>
    </dgm:pt>
    <dgm:pt modelId="{425AC90C-0D8E-4A92-B494-300B64EB8BB8}" type="pres">
      <dgm:prSet presAssocID="{481DD059-24EF-4EFD-A631-347D856782B6}" presName="Name0" presStyleCnt="0">
        <dgm:presLayoutVars>
          <dgm:dir/>
          <dgm:animLvl val="lvl"/>
          <dgm:resizeHandles val="exact"/>
        </dgm:presLayoutVars>
      </dgm:prSet>
      <dgm:spPr/>
    </dgm:pt>
    <dgm:pt modelId="{2F4AD4DB-2DCC-46B8-95CA-DF8B36208F68}" type="pres">
      <dgm:prSet presAssocID="{410A5818-4180-4CC3-AC21-BE0D02F20C2F}" presName="linNode" presStyleCnt="0"/>
      <dgm:spPr/>
    </dgm:pt>
    <dgm:pt modelId="{3708892D-6F80-4055-9694-97DB0F312074}" type="pres">
      <dgm:prSet presAssocID="{410A5818-4180-4CC3-AC21-BE0D02F20C2F}" presName="parTx" presStyleLbl="revTx" presStyleIdx="0" presStyleCnt="5">
        <dgm:presLayoutVars>
          <dgm:chMax val="1"/>
          <dgm:bulletEnabled val="1"/>
        </dgm:presLayoutVars>
      </dgm:prSet>
      <dgm:spPr/>
    </dgm:pt>
    <dgm:pt modelId="{D5C5E418-8E8C-44CA-8046-C66B80EF4C7D}" type="pres">
      <dgm:prSet presAssocID="{410A5818-4180-4CC3-AC21-BE0D02F20C2F}" presName="bracket" presStyleLbl="parChTrans1D1" presStyleIdx="0" presStyleCnt="5"/>
      <dgm:spPr/>
    </dgm:pt>
    <dgm:pt modelId="{DF8DD99F-D199-46A6-B9B5-4ED78B5152F2}" type="pres">
      <dgm:prSet presAssocID="{410A5818-4180-4CC3-AC21-BE0D02F20C2F}" presName="spH" presStyleCnt="0"/>
      <dgm:spPr/>
    </dgm:pt>
    <dgm:pt modelId="{5F680636-8480-41FD-9846-F5F149D0E5F0}" type="pres">
      <dgm:prSet presAssocID="{410A5818-4180-4CC3-AC21-BE0D02F20C2F}" presName="desTx" presStyleLbl="node1" presStyleIdx="0" presStyleCnt="5">
        <dgm:presLayoutVars>
          <dgm:bulletEnabled val="1"/>
        </dgm:presLayoutVars>
      </dgm:prSet>
      <dgm:spPr/>
    </dgm:pt>
    <dgm:pt modelId="{45843DA1-DEF7-41D4-934D-900382B3E40C}" type="pres">
      <dgm:prSet presAssocID="{30E01269-978F-4FC4-BA75-2789D8A8C5CB}" presName="spV" presStyleCnt="0"/>
      <dgm:spPr/>
    </dgm:pt>
    <dgm:pt modelId="{370D20A7-F1AA-4139-9EBA-390F25EF12AB}" type="pres">
      <dgm:prSet presAssocID="{A7F76270-4ED8-4413-8607-0E71BD2ECC2A}" presName="linNode" presStyleCnt="0"/>
      <dgm:spPr/>
    </dgm:pt>
    <dgm:pt modelId="{E6C2D637-0766-4A70-B6DA-6023FDA31FA4}" type="pres">
      <dgm:prSet presAssocID="{A7F76270-4ED8-4413-8607-0E71BD2ECC2A}" presName="parTx" presStyleLbl="revTx" presStyleIdx="1" presStyleCnt="5">
        <dgm:presLayoutVars>
          <dgm:chMax val="1"/>
          <dgm:bulletEnabled val="1"/>
        </dgm:presLayoutVars>
      </dgm:prSet>
      <dgm:spPr/>
    </dgm:pt>
    <dgm:pt modelId="{19EE855B-C199-4054-9FA5-3BC96AAAA8AE}" type="pres">
      <dgm:prSet presAssocID="{A7F76270-4ED8-4413-8607-0E71BD2ECC2A}" presName="bracket" presStyleLbl="parChTrans1D1" presStyleIdx="1" presStyleCnt="5"/>
      <dgm:spPr/>
    </dgm:pt>
    <dgm:pt modelId="{CAFC0893-3AC4-4A70-8147-9B91A4F68E64}" type="pres">
      <dgm:prSet presAssocID="{A7F76270-4ED8-4413-8607-0E71BD2ECC2A}" presName="spH" presStyleCnt="0"/>
      <dgm:spPr/>
    </dgm:pt>
    <dgm:pt modelId="{39BF825C-954A-4B6A-BC31-26853ADF10B8}" type="pres">
      <dgm:prSet presAssocID="{A7F76270-4ED8-4413-8607-0E71BD2ECC2A}" presName="desTx" presStyleLbl="node1" presStyleIdx="1" presStyleCnt="5">
        <dgm:presLayoutVars>
          <dgm:bulletEnabled val="1"/>
        </dgm:presLayoutVars>
      </dgm:prSet>
      <dgm:spPr/>
    </dgm:pt>
    <dgm:pt modelId="{E24E95B8-45F4-4583-8EF3-D55E6F9101B7}" type="pres">
      <dgm:prSet presAssocID="{C8C10789-B529-4864-9D92-7019C0A20B02}" presName="spV" presStyleCnt="0"/>
      <dgm:spPr/>
    </dgm:pt>
    <dgm:pt modelId="{0E157BA6-21A4-4FF9-9226-8B1CB73773B6}" type="pres">
      <dgm:prSet presAssocID="{F9A02CB7-7A96-40AB-86C7-04C8CF8EEAAD}" presName="linNode" presStyleCnt="0"/>
      <dgm:spPr/>
    </dgm:pt>
    <dgm:pt modelId="{A53C0C4F-9D7A-46B1-9C64-1ACCCC9615B2}" type="pres">
      <dgm:prSet presAssocID="{F9A02CB7-7A96-40AB-86C7-04C8CF8EEAAD}" presName="parTx" presStyleLbl="revTx" presStyleIdx="2" presStyleCnt="5">
        <dgm:presLayoutVars>
          <dgm:chMax val="1"/>
          <dgm:bulletEnabled val="1"/>
        </dgm:presLayoutVars>
      </dgm:prSet>
      <dgm:spPr/>
    </dgm:pt>
    <dgm:pt modelId="{70B4B054-B621-458D-88DD-9D8E0D9C7E13}" type="pres">
      <dgm:prSet presAssocID="{F9A02CB7-7A96-40AB-86C7-04C8CF8EEAAD}" presName="bracket" presStyleLbl="parChTrans1D1" presStyleIdx="2" presStyleCnt="5"/>
      <dgm:spPr/>
    </dgm:pt>
    <dgm:pt modelId="{D93C28CD-88DA-4AAD-85AA-B518F2389F90}" type="pres">
      <dgm:prSet presAssocID="{F9A02CB7-7A96-40AB-86C7-04C8CF8EEAAD}" presName="spH" presStyleCnt="0"/>
      <dgm:spPr/>
    </dgm:pt>
    <dgm:pt modelId="{1D443035-A535-49B1-9726-960626182737}" type="pres">
      <dgm:prSet presAssocID="{F9A02CB7-7A96-40AB-86C7-04C8CF8EEAAD}" presName="desTx" presStyleLbl="node1" presStyleIdx="2" presStyleCnt="5">
        <dgm:presLayoutVars>
          <dgm:bulletEnabled val="1"/>
        </dgm:presLayoutVars>
      </dgm:prSet>
      <dgm:spPr/>
    </dgm:pt>
    <dgm:pt modelId="{1D8CD24E-5DFA-4760-976A-7A1BBB9158DC}" type="pres">
      <dgm:prSet presAssocID="{D0FCB80B-20D1-4313-A78D-427AEBAB6C2A}" presName="spV" presStyleCnt="0"/>
      <dgm:spPr/>
    </dgm:pt>
    <dgm:pt modelId="{BD335255-9C8A-4D3D-A5EF-2AD4132D60EB}" type="pres">
      <dgm:prSet presAssocID="{4C481E89-086A-4261-B1F5-09C8E85D0696}" presName="linNode" presStyleCnt="0"/>
      <dgm:spPr/>
    </dgm:pt>
    <dgm:pt modelId="{593322B1-E75B-421B-A055-49C1E6D19777}" type="pres">
      <dgm:prSet presAssocID="{4C481E89-086A-4261-B1F5-09C8E85D0696}" presName="parTx" presStyleLbl="revTx" presStyleIdx="3" presStyleCnt="5">
        <dgm:presLayoutVars>
          <dgm:chMax val="1"/>
          <dgm:bulletEnabled val="1"/>
        </dgm:presLayoutVars>
      </dgm:prSet>
      <dgm:spPr/>
    </dgm:pt>
    <dgm:pt modelId="{E7EF6D75-72E6-4167-B1B3-234BCE6EA185}" type="pres">
      <dgm:prSet presAssocID="{4C481E89-086A-4261-B1F5-09C8E85D0696}" presName="bracket" presStyleLbl="parChTrans1D1" presStyleIdx="3" presStyleCnt="5"/>
      <dgm:spPr/>
    </dgm:pt>
    <dgm:pt modelId="{F4218AE7-0D3D-4DCE-AD18-AFAFD10C69C5}" type="pres">
      <dgm:prSet presAssocID="{4C481E89-086A-4261-B1F5-09C8E85D0696}" presName="spH" presStyleCnt="0"/>
      <dgm:spPr/>
    </dgm:pt>
    <dgm:pt modelId="{2AC01722-AA7D-485A-8866-A853BC632BAC}" type="pres">
      <dgm:prSet presAssocID="{4C481E89-086A-4261-B1F5-09C8E85D0696}" presName="desTx" presStyleLbl="node1" presStyleIdx="3" presStyleCnt="5">
        <dgm:presLayoutVars>
          <dgm:bulletEnabled val="1"/>
        </dgm:presLayoutVars>
      </dgm:prSet>
      <dgm:spPr/>
    </dgm:pt>
    <dgm:pt modelId="{92688C03-F02B-4608-A07E-ED1356607569}" type="pres">
      <dgm:prSet presAssocID="{70A0D149-3CBF-4C52-8C75-D76D85BF3F2D}" presName="spV" presStyleCnt="0"/>
      <dgm:spPr/>
    </dgm:pt>
    <dgm:pt modelId="{9E2FD817-7489-4162-B663-C7A5293E9E0D}" type="pres">
      <dgm:prSet presAssocID="{DCE76B8C-5454-45A8-B5E9-423DFD182833}" presName="linNode" presStyleCnt="0"/>
      <dgm:spPr/>
    </dgm:pt>
    <dgm:pt modelId="{C4EC7EEE-E4F2-411A-A90E-82D177E5DAAD}" type="pres">
      <dgm:prSet presAssocID="{DCE76B8C-5454-45A8-B5E9-423DFD182833}" presName="parTx" presStyleLbl="revTx" presStyleIdx="4" presStyleCnt="5">
        <dgm:presLayoutVars>
          <dgm:chMax val="1"/>
          <dgm:bulletEnabled val="1"/>
        </dgm:presLayoutVars>
      </dgm:prSet>
      <dgm:spPr/>
    </dgm:pt>
    <dgm:pt modelId="{97036220-D694-4088-8546-51B7D7C500AC}" type="pres">
      <dgm:prSet presAssocID="{DCE76B8C-5454-45A8-B5E9-423DFD182833}" presName="bracket" presStyleLbl="parChTrans1D1" presStyleIdx="4" presStyleCnt="5"/>
      <dgm:spPr/>
    </dgm:pt>
    <dgm:pt modelId="{CBE2EC01-770A-481C-B47B-4E636141818F}" type="pres">
      <dgm:prSet presAssocID="{DCE76B8C-5454-45A8-B5E9-423DFD182833}" presName="spH" presStyleCnt="0"/>
      <dgm:spPr/>
    </dgm:pt>
    <dgm:pt modelId="{870B1C01-2E98-4DA0-9D60-E3C620B6847E}" type="pres">
      <dgm:prSet presAssocID="{DCE76B8C-5454-45A8-B5E9-423DFD182833}" presName="desTx" presStyleLbl="node1" presStyleIdx="4" presStyleCnt="5">
        <dgm:presLayoutVars>
          <dgm:bulletEnabled val="1"/>
        </dgm:presLayoutVars>
      </dgm:prSet>
      <dgm:spPr/>
    </dgm:pt>
  </dgm:ptLst>
  <dgm:cxnLst>
    <dgm:cxn modelId="{6FF6D501-62E3-40F5-BB3C-38F777FC14B1}" srcId="{DCE76B8C-5454-45A8-B5E9-423DFD182833}" destId="{3500C572-DD82-4555-ADC2-C4110D6F9389}" srcOrd="0" destOrd="0" parTransId="{E25CBC09-1C1F-4D90-B932-C14146B0320B}" sibTransId="{21282713-A18B-4999-93C4-622D0DA067B1}"/>
    <dgm:cxn modelId="{51AC3403-1085-4D1C-B9E6-BA6AC82B83D5}" srcId="{410A5818-4180-4CC3-AC21-BE0D02F20C2F}" destId="{13A66C28-B839-41A7-AC98-407323095BE5}" srcOrd="1" destOrd="0" parTransId="{6DC6EA28-79D1-4777-80A6-D629BAD7F7D8}" sibTransId="{2EED67B7-7E1B-4902-B8AA-A382A6799ABF}"/>
    <dgm:cxn modelId="{402E4C06-C26E-4F51-B9C3-AE683F3B42D9}" type="presOf" srcId="{F9A02CB7-7A96-40AB-86C7-04C8CF8EEAAD}" destId="{A53C0C4F-9D7A-46B1-9C64-1ACCCC9615B2}" srcOrd="0" destOrd="0" presId="urn:diagrams.loki3.com/BracketList"/>
    <dgm:cxn modelId="{93035B24-2630-49C3-BAB5-66F9DC21C81E}" srcId="{A7F76270-4ED8-4413-8607-0E71BD2ECC2A}" destId="{076B833C-B004-4196-AF88-CFBFF0C777F4}" srcOrd="0" destOrd="0" parTransId="{3DAD5F22-920C-49A6-8AE1-4E0382C0BC96}" sibTransId="{9B5A92BF-DF4B-4B61-ADEA-12086AA4BA32}"/>
    <dgm:cxn modelId="{64FDA830-C84E-4417-BEC6-F7A63C77FA63}" srcId="{481DD059-24EF-4EFD-A631-347D856782B6}" destId="{DCE76B8C-5454-45A8-B5E9-423DFD182833}" srcOrd="4" destOrd="0" parTransId="{7AE3AC02-5660-41B0-A1E6-00B34D26718D}" sibTransId="{328EADF8-015B-4971-9525-3D692A2B6419}"/>
    <dgm:cxn modelId="{44F90F38-61F5-4441-8595-9E95D0A520DA}" type="presOf" srcId="{DCE76B8C-5454-45A8-B5E9-423DFD182833}" destId="{C4EC7EEE-E4F2-411A-A90E-82D177E5DAAD}" srcOrd="0" destOrd="0" presId="urn:diagrams.loki3.com/BracketList"/>
    <dgm:cxn modelId="{D4E42D5E-C163-4CDE-95CC-9E2B9D9D0650}" type="presOf" srcId="{076B833C-B004-4196-AF88-CFBFF0C777F4}" destId="{39BF825C-954A-4B6A-BC31-26853ADF10B8}" srcOrd="0" destOrd="0" presId="urn:diagrams.loki3.com/BracketList"/>
    <dgm:cxn modelId="{BAEDBC5E-5082-4F1E-BDE5-5F2C956E46C6}" srcId="{4C481E89-086A-4261-B1F5-09C8E85D0696}" destId="{E9CE404D-B099-47FC-9420-86F7267F1588}" srcOrd="0" destOrd="0" parTransId="{4D701FCA-7E99-403B-8E1E-B434B208549C}" sibTransId="{B3E36B45-F682-4C4C-AAD8-8B9402F9F44E}"/>
    <dgm:cxn modelId="{F1061146-9BE3-493E-BA75-064656325D88}" srcId="{410A5818-4180-4CC3-AC21-BE0D02F20C2F}" destId="{C88FF542-7C95-4901-99D5-1BA014949587}" srcOrd="2" destOrd="0" parTransId="{FD5D5EA4-FDD6-4F2B-AE58-5C84EA7CB630}" sibTransId="{E164D379-477E-4D2F-9EEC-B3C65BB9F40D}"/>
    <dgm:cxn modelId="{3B0CFA4A-E8EE-43CA-AC69-FDA57EA198E8}" type="presOf" srcId="{E2571387-F975-43E2-9DE2-A659C0867851}" destId="{1D443035-A535-49B1-9726-960626182737}" srcOrd="0" destOrd="0" presId="urn:diagrams.loki3.com/BracketList"/>
    <dgm:cxn modelId="{ABB41559-6349-4AFE-A904-F36D35B5C6FB}" type="presOf" srcId="{13A66C28-B839-41A7-AC98-407323095BE5}" destId="{5F680636-8480-41FD-9846-F5F149D0E5F0}" srcOrd="0" destOrd="1" presId="urn:diagrams.loki3.com/BracketList"/>
    <dgm:cxn modelId="{9CF2E979-5CDD-46F1-9DA8-1DC6233F0C2C}" srcId="{DCE76B8C-5454-45A8-B5E9-423DFD182833}" destId="{3C7C24DB-8124-4600-8124-82CB97C612DE}" srcOrd="1" destOrd="0" parTransId="{6DE15085-69C1-4A66-A1A2-3636F1F7081B}" sibTransId="{ABA8AB70-87E5-4CB4-A544-82577476AF29}"/>
    <dgm:cxn modelId="{3371A37B-27F2-43D2-BE02-D26CF466EA6C}" type="presOf" srcId="{A7F76270-4ED8-4413-8607-0E71BD2ECC2A}" destId="{E6C2D637-0766-4A70-B6DA-6023FDA31FA4}" srcOrd="0" destOrd="0" presId="urn:diagrams.loki3.com/BracketList"/>
    <dgm:cxn modelId="{A0A4147D-08C2-45A5-A761-2D0A154B2A18}" srcId="{481DD059-24EF-4EFD-A631-347D856782B6}" destId="{410A5818-4180-4CC3-AC21-BE0D02F20C2F}" srcOrd="0" destOrd="0" parTransId="{25FA0ADF-EF88-4993-A4C2-37EBA1533B48}" sibTransId="{30E01269-978F-4FC4-BA75-2789D8A8C5CB}"/>
    <dgm:cxn modelId="{CC1F6E89-56BD-481E-A300-90FAAAF3AB07}" type="presOf" srcId="{E9CE404D-B099-47FC-9420-86F7267F1588}" destId="{2AC01722-AA7D-485A-8866-A853BC632BAC}" srcOrd="0" destOrd="0" presId="urn:diagrams.loki3.com/BracketList"/>
    <dgm:cxn modelId="{BAB1D992-B570-4E0F-9449-4507C5440CC9}" srcId="{F9A02CB7-7A96-40AB-86C7-04C8CF8EEAAD}" destId="{F055A1C1-F591-4B35-90F0-83E17AF505EE}" srcOrd="1" destOrd="0" parTransId="{233BCC7B-A835-49D8-B5A0-521C49D524A5}" sibTransId="{059DC4CD-0DE4-4776-87B6-D6CC9432D4A3}"/>
    <dgm:cxn modelId="{D71F4B9D-7A38-4091-ACCB-59EAEBCF3BFB}" type="presOf" srcId="{81EDAD43-6119-4F49-A5B4-C3045A7E6F51}" destId="{5F680636-8480-41FD-9846-F5F149D0E5F0}" srcOrd="0" destOrd="0" presId="urn:diagrams.loki3.com/BracketList"/>
    <dgm:cxn modelId="{C10279A9-079D-4ED2-912B-920DB3ECD3AE}" srcId="{481DD059-24EF-4EFD-A631-347D856782B6}" destId="{4C481E89-086A-4261-B1F5-09C8E85D0696}" srcOrd="3" destOrd="0" parTransId="{08D1C900-8BFD-4B4C-A4D8-DD804518155C}" sibTransId="{70A0D149-3CBF-4C52-8C75-D76D85BF3F2D}"/>
    <dgm:cxn modelId="{52E0EEB8-26DB-4208-9B57-223645D2A730}" srcId="{4C481E89-086A-4261-B1F5-09C8E85D0696}" destId="{8ACC8EE1-4822-412A-96F3-79B1141A9535}" srcOrd="1" destOrd="0" parTransId="{22F78713-DD1C-4F2D-B8B0-32EFBE3DB4A0}" sibTransId="{ADF9F0D8-C8DB-4374-9DF2-90BA5FC622CE}"/>
    <dgm:cxn modelId="{ED5918BB-0C91-48A0-BEFD-8A81085B2687}" type="presOf" srcId="{8ACC8EE1-4822-412A-96F3-79B1141A9535}" destId="{2AC01722-AA7D-485A-8866-A853BC632BAC}" srcOrd="0" destOrd="1" presId="urn:diagrams.loki3.com/BracketList"/>
    <dgm:cxn modelId="{8B39D5BB-2526-4648-987A-3B86E0CF51B8}" type="presOf" srcId="{F055A1C1-F591-4B35-90F0-83E17AF505EE}" destId="{1D443035-A535-49B1-9726-960626182737}" srcOrd="0" destOrd="1" presId="urn:diagrams.loki3.com/BracketList"/>
    <dgm:cxn modelId="{3A634BBC-E8BC-4841-8AD2-D5CE6E41801C}" type="presOf" srcId="{3500C572-DD82-4555-ADC2-C4110D6F9389}" destId="{870B1C01-2E98-4DA0-9D60-E3C620B6847E}" srcOrd="0" destOrd="0" presId="urn:diagrams.loki3.com/BracketList"/>
    <dgm:cxn modelId="{74003FC1-8E34-4AD0-AC00-E17581463D9A}" type="presOf" srcId="{C88FF542-7C95-4901-99D5-1BA014949587}" destId="{5F680636-8480-41FD-9846-F5F149D0E5F0}" srcOrd="0" destOrd="2" presId="urn:diagrams.loki3.com/BracketList"/>
    <dgm:cxn modelId="{02D7A7CE-DC1F-4BDA-A682-FC3A2037DEB0}" srcId="{481DD059-24EF-4EFD-A631-347D856782B6}" destId="{F9A02CB7-7A96-40AB-86C7-04C8CF8EEAAD}" srcOrd="2" destOrd="0" parTransId="{467F7C1B-A2DC-4D1D-BCA7-757899BBBDEC}" sibTransId="{D0FCB80B-20D1-4313-A78D-427AEBAB6C2A}"/>
    <dgm:cxn modelId="{1025A1CF-99C2-4AE8-BF6D-BACAE26C31CC}" type="presOf" srcId="{3C7C24DB-8124-4600-8124-82CB97C612DE}" destId="{870B1C01-2E98-4DA0-9D60-E3C620B6847E}" srcOrd="0" destOrd="1" presId="urn:diagrams.loki3.com/BracketList"/>
    <dgm:cxn modelId="{4F6CD4D4-2CEB-4EEF-98BD-BDCF30861741}" srcId="{481DD059-24EF-4EFD-A631-347D856782B6}" destId="{A7F76270-4ED8-4413-8607-0E71BD2ECC2A}" srcOrd="1" destOrd="0" parTransId="{48C019F4-0F29-486F-A310-88815FA75023}" sibTransId="{C8C10789-B529-4864-9D92-7019C0A20B02}"/>
    <dgm:cxn modelId="{553C01D7-0F4B-4C79-A780-DD33D9DC6AF9}" type="presOf" srcId="{410A5818-4180-4CC3-AC21-BE0D02F20C2F}" destId="{3708892D-6F80-4055-9694-97DB0F312074}" srcOrd="0" destOrd="0" presId="urn:diagrams.loki3.com/BracketList"/>
    <dgm:cxn modelId="{ADFEE7E1-B777-4084-A3FF-6E33305E6ECD}" srcId="{F9A02CB7-7A96-40AB-86C7-04C8CF8EEAAD}" destId="{E2571387-F975-43E2-9DE2-A659C0867851}" srcOrd="0" destOrd="0" parTransId="{3FB9E31A-1A8E-4118-B745-D82295154280}" sibTransId="{6DA5E375-D837-488B-87E0-66A0425E4CFD}"/>
    <dgm:cxn modelId="{EA2834F1-5189-4336-9692-02E2EAAA2D0F}" srcId="{410A5818-4180-4CC3-AC21-BE0D02F20C2F}" destId="{81EDAD43-6119-4F49-A5B4-C3045A7E6F51}" srcOrd="0" destOrd="0" parTransId="{C78368E8-773C-4FBC-821F-8064910A590F}" sibTransId="{C9B59B6A-C596-4719-B813-04C21CCC1B05}"/>
    <dgm:cxn modelId="{32FB1AF6-84C6-47D8-B6E4-3718A3BBB25F}" type="presOf" srcId="{481DD059-24EF-4EFD-A631-347D856782B6}" destId="{425AC90C-0D8E-4A92-B494-300B64EB8BB8}" srcOrd="0" destOrd="0" presId="urn:diagrams.loki3.com/BracketList"/>
    <dgm:cxn modelId="{CC49C1F6-B80F-4087-911B-96CDE0661CB5}" type="presOf" srcId="{4C481E89-086A-4261-B1F5-09C8E85D0696}" destId="{593322B1-E75B-421B-A055-49C1E6D19777}" srcOrd="0" destOrd="0" presId="urn:diagrams.loki3.com/BracketList"/>
    <dgm:cxn modelId="{94E3828D-7C68-4A23-9EF1-AB310CA09EDE}" type="presParOf" srcId="{425AC90C-0D8E-4A92-B494-300B64EB8BB8}" destId="{2F4AD4DB-2DCC-46B8-95CA-DF8B36208F68}" srcOrd="0" destOrd="0" presId="urn:diagrams.loki3.com/BracketList"/>
    <dgm:cxn modelId="{5B44750A-F35B-4BC2-A599-A47F8F19670C}" type="presParOf" srcId="{2F4AD4DB-2DCC-46B8-95CA-DF8B36208F68}" destId="{3708892D-6F80-4055-9694-97DB0F312074}" srcOrd="0" destOrd="0" presId="urn:diagrams.loki3.com/BracketList"/>
    <dgm:cxn modelId="{231FA3C6-D5D6-40D7-BDD4-399215C833B9}" type="presParOf" srcId="{2F4AD4DB-2DCC-46B8-95CA-DF8B36208F68}" destId="{D5C5E418-8E8C-44CA-8046-C66B80EF4C7D}" srcOrd="1" destOrd="0" presId="urn:diagrams.loki3.com/BracketList"/>
    <dgm:cxn modelId="{DB11B73B-9F67-4EA6-82EE-DFA384CA4B97}" type="presParOf" srcId="{2F4AD4DB-2DCC-46B8-95CA-DF8B36208F68}" destId="{DF8DD99F-D199-46A6-B9B5-4ED78B5152F2}" srcOrd="2" destOrd="0" presId="urn:diagrams.loki3.com/BracketList"/>
    <dgm:cxn modelId="{07FCABC0-56D8-4BF4-8F56-2EB1385A936C}" type="presParOf" srcId="{2F4AD4DB-2DCC-46B8-95CA-DF8B36208F68}" destId="{5F680636-8480-41FD-9846-F5F149D0E5F0}" srcOrd="3" destOrd="0" presId="urn:diagrams.loki3.com/BracketList"/>
    <dgm:cxn modelId="{811D29B0-2B5C-4716-87EB-A2418B6C194D}" type="presParOf" srcId="{425AC90C-0D8E-4A92-B494-300B64EB8BB8}" destId="{45843DA1-DEF7-41D4-934D-900382B3E40C}" srcOrd="1" destOrd="0" presId="urn:diagrams.loki3.com/BracketList"/>
    <dgm:cxn modelId="{EBDD6030-6EC6-43AA-A1C3-D7E2C5220D7B}" type="presParOf" srcId="{425AC90C-0D8E-4A92-B494-300B64EB8BB8}" destId="{370D20A7-F1AA-4139-9EBA-390F25EF12AB}" srcOrd="2" destOrd="0" presId="urn:diagrams.loki3.com/BracketList"/>
    <dgm:cxn modelId="{DF422E69-6483-45A4-AC11-60DB170CE54A}" type="presParOf" srcId="{370D20A7-F1AA-4139-9EBA-390F25EF12AB}" destId="{E6C2D637-0766-4A70-B6DA-6023FDA31FA4}" srcOrd="0" destOrd="0" presId="urn:diagrams.loki3.com/BracketList"/>
    <dgm:cxn modelId="{D08442F0-762F-4F56-AA39-4F58A338BBDB}" type="presParOf" srcId="{370D20A7-F1AA-4139-9EBA-390F25EF12AB}" destId="{19EE855B-C199-4054-9FA5-3BC96AAAA8AE}" srcOrd="1" destOrd="0" presId="urn:diagrams.loki3.com/BracketList"/>
    <dgm:cxn modelId="{347C9513-FEC8-4765-BF75-2681C25B55ED}" type="presParOf" srcId="{370D20A7-F1AA-4139-9EBA-390F25EF12AB}" destId="{CAFC0893-3AC4-4A70-8147-9B91A4F68E64}" srcOrd="2" destOrd="0" presId="urn:diagrams.loki3.com/BracketList"/>
    <dgm:cxn modelId="{5B2B741A-6D8E-4509-94D0-C6F58DC15ED6}" type="presParOf" srcId="{370D20A7-F1AA-4139-9EBA-390F25EF12AB}" destId="{39BF825C-954A-4B6A-BC31-26853ADF10B8}" srcOrd="3" destOrd="0" presId="urn:diagrams.loki3.com/BracketList"/>
    <dgm:cxn modelId="{0706F872-122C-4EBD-B4A9-237D8D292354}" type="presParOf" srcId="{425AC90C-0D8E-4A92-B494-300B64EB8BB8}" destId="{E24E95B8-45F4-4583-8EF3-D55E6F9101B7}" srcOrd="3" destOrd="0" presId="urn:diagrams.loki3.com/BracketList"/>
    <dgm:cxn modelId="{50867CD4-027B-425B-AA5F-AFD1D7A300CC}" type="presParOf" srcId="{425AC90C-0D8E-4A92-B494-300B64EB8BB8}" destId="{0E157BA6-21A4-4FF9-9226-8B1CB73773B6}" srcOrd="4" destOrd="0" presId="urn:diagrams.loki3.com/BracketList"/>
    <dgm:cxn modelId="{95CCF649-F658-4BDA-BEA5-307B64ACC925}" type="presParOf" srcId="{0E157BA6-21A4-4FF9-9226-8B1CB73773B6}" destId="{A53C0C4F-9D7A-46B1-9C64-1ACCCC9615B2}" srcOrd="0" destOrd="0" presId="urn:diagrams.loki3.com/BracketList"/>
    <dgm:cxn modelId="{66ABE7F8-8270-475B-BCB9-55C8886F88AB}" type="presParOf" srcId="{0E157BA6-21A4-4FF9-9226-8B1CB73773B6}" destId="{70B4B054-B621-458D-88DD-9D8E0D9C7E13}" srcOrd="1" destOrd="0" presId="urn:diagrams.loki3.com/BracketList"/>
    <dgm:cxn modelId="{15D33376-9A15-4E2D-896E-0995510959B7}" type="presParOf" srcId="{0E157BA6-21A4-4FF9-9226-8B1CB73773B6}" destId="{D93C28CD-88DA-4AAD-85AA-B518F2389F90}" srcOrd="2" destOrd="0" presId="urn:diagrams.loki3.com/BracketList"/>
    <dgm:cxn modelId="{6AF78570-786E-46FF-BC5B-20D38D575E95}" type="presParOf" srcId="{0E157BA6-21A4-4FF9-9226-8B1CB73773B6}" destId="{1D443035-A535-49B1-9726-960626182737}" srcOrd="3" destOrd="0" presId="urn:diagrams.loki3.com/BracketList"/>
    <dgm:cxn modelId="{6931972A-45B2-4A81-BFC4-5A1410503584}" type="presParOf" srcId="{425AC90C-0D8E-4A92-B494-300B64EB8BB8}" destId="{1D8CD24E-5DFA-4760-976A-7A1BBB9158DC}" srcOrd="5" destOrd="0" presId="urn:diagrams.loki3.com/BracketList"/>
    <dgm:cxn modelId="{9B356FF8-7096-4A29-BF72-8597B8920E10}" type="presParOf" srcId="{425AC90C-0D8E-4A92-B494-300B64EB8BB8}" destId="{BD335255-9C8A-4D3D-A5EF-2AD4132D60EB}" srcOrd="6" destOrd="0" presId="urn:diagrams.loki3.com/BracketList"/>
    <dgm:cxn modelId="{34770347-A2B2-4ECC-87BE-934F570D3AFB}" type="presParOf" srcId="{BD335255-9C8A-4D3D-A5EF-2AD4132D60EB}" destId="{593322B1-E75B-421B-A055-49C1E6D19777}" srcOrd="0" destOrd="0" presId="urn:diagrams.loki3.com/BracketList"/>
    <dgm:cxn modelId="{C86E3084-3CEC-4024-943F-D86F7E71D3E2}" type="presParOf" srcId="{BD335255-9C8A-4D3D-A5EF-2AD4132D60EB}" destId="{E7EF6D75-72E6-4167-B1B3-234BCE6EA185}" srcOrd="1" destOrd="0" presId="urn:diagrams.loki3.com/BracketList"/>
    <dgm:cxn modelId="{B3EE1659-142D-4589-9560-C17FD3CA711F}" type="presParOf" srcId="{BD335255-9C8A-4D3D-A5EF-2AD4132D60EB}" destId="{F4218AE7-0D3D-4DCE-AD18-AFAFD10C69C5}" srcOrd="2" destOrd="0" presId="urn:diagrams.loki3.com/BracketList"/>
    <dgm:cxn modelId="{98AB9CB0-40FC-4306-960B-EFDB580996DA}" type="presParOf" srcId="{BD335255-9C8A-4D3D-A5EF-2AD4132D60EB}" destId="{2AC01722-AA7D-485A-8866-A853BC632BAC}" srcOrd="3" destOrd="0" presId="urn:diagrams.loki3.com/BracketList"/>
    <dgm:cxn modelId="{D0335DC4-9A9E-4953-B9DA-8E984FB37267}" type="presParOf" srcId="{425AC90C-0D8E-4A92-B494-300B64EB8BB8}" destId="{92688C03-F02B-4608-A07E-ED1356607569}" srcOrd="7" destOrd="0" presId="urn:diagrams.loki3.com/BracketList"/>
    <dgm:cxn modelId="{4F69ACB7-4993-4532-919E-382EE032EF85}" type="presParOf" srcId="{425AC90C-0D8E-4A92-B494-300B64EB8BB8}" destId="{9E2FD817-7489-4162-B663-C7A5293E9E0D}" srcOrd="8" destOrd="0" presId="urn:diagrams.loki3.com/BracketList"/>
    <dgm:cxn modelId="{594D36DB-652F-4FA6-9A25-14B003BB62D9}" type="presParOf" srcId="{9E2FD817-7489-4162-B663-C7A5293E9E0D}" destId="{C4EC7EEE-E4F2-411A-A90E-82D177E5DAAD}" srcOrd="0" destOrd="0" presId="urn:diagrams.loki3.com/BracketList"/>
    <dgm:cxn modelId="{B670E54D-4204-4112-8016-77F009708241}" type="presParOf" srcId="{9E2FD817-7489-4162-B663-C7A5293E9E0D}" destId="{97036220-D694-4088-8546-51B7D7C500AC}" srcOrd="1" destOrd="0" presId="urn:diagrams.loki3.com/BracketList"/>
    <dgm:cxn modelId="{CEE1D403-164C-42FB-A13E-573FB49ED9BA}" type="presParOf" srcId="{9E2FD817-7489-4162-B663-C7A5293E9E0D}" destId="{CBE2EC01-770A-481C-B47B-4E636141818F}" srcOrd="2" destOrd="0" presId="urn:diagrams.loki3.com/BracketList"/>
    <dgm:cxn modelId="{4AB3E41B-836D-4E93-B555-05DB5CC00867}" type="presParOf" srcId="{9E2FD817-7489-4162-B663-C7A5293E9E0D}" destId="{870B1C01-2E98-4DA0-9D60-E3C620B6847E}"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A61B16-C59E-4D1D-9F1E-62852E807A5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94EA5D7-8927-49D7-8A48-7C919AF3B812}">
      <dgm:prSet phldrT="[Text]"/>
      <dgm:spPr/>
      <dgm:t>
        <a:bodyPr/>
        <a:lstStyle/>
        <a:p>
          <a:r>
            <a:rPr lang="en-US" dirty="0"/>
            <a:t>Importance</a:t>
          </a:r>
        </a:p>
      </dgm:t>
    </dgm:pt>
    <dgm:pt modelId="{7C731C28-E0D3-41C2-93E6-6962E1660282}" type="parTrans" cxnId="{C53E9413-D634-4D59-BCC1-A25BFCC4568C}">
      <dgm:prSet/>
      <dgm:spPr/>
      <dgm:t>
        <a:bodyPr/>
        <a:lstStyle/>
        <a:p>
          <a:endParaRPr lang="en-US"/>
        </a:p>
      </dgm:t>
    </dgm:pt>
    <dgm:pt modelId="{36D97A02-ACFB-403D-871D-900E9006F810}" type="sibTrans" cxnId="{C53E9413-D634-4D59-BCC1-A25BFCC4568C}">
      <dgm:prSet/>
      <dgm:spPr/>
      <dgm:t>
        <a:bodyPr/>
        <a:lstStyle/>
        <a:p>
          <a:endParaRPr lang="en-US"/>
        </a:p>
      </dgm:t>
    </dgm:pt>
    <dgm:pt modelId="{144F5033-CD2D-4387-A0FB-E118D5401F1A}">
      <dgm:prSet phldrT="[Text]"/>
      <dgm:spPr/>
      <dgm:t>
        <a:bodyPr/>
        <a:lstStyle/>
        <a:p>
          <a:r>
            <a:rPr lang="en-US" dirty="0"/>
            <a:t>Places the naming pattern in an order that allows easier application level grouping for potential showback/chargeback billing.</a:t>
          </a:r>
        </a:p>
      </dgm:t>
    </dgm:pt>
    <dgm:pt modelId="{A8B3172F-DD70-4083-A9A9-5FE29AC19638}" type="parTrans" cxnId="{F3B37351-D688-434C-B0B8-486B11D41672}">
      <dgm:prSet/>
      <dgm:spPr/>
      <dgm:t>
        <a:bodyPr/>
        <a:lstStyle/>
        <a:p>
          <a:endParaRPr lang="en-US"/>
        </a:p>
      </dgm:t>
    </dgm:pt>
    <dgm:pt modelId="{FA1703FC-9CF6-4E89-BEE8-8876980FB220}" type="sibTrans" cxnId="{F3B37351-D688-434C-B0B8-486B11D41672}">
      <dgm:prSet/>
      <dgm:spPr/>
      <dgm:t>
        <a:bodyPr/>
        <a:lstStyle/>
        <a:p>
          <a:endParaRPr lang="en-US"/>
        </a:p>
      </dgm:t>
    </dgm:pt>
    <dgm:pt modelId="{9A166684-0EAB-4FE1-881C-D75C1DAE5703}">
      <dgm:prSet phldrT="[Text]"/>
      <dgm:spPr/>
      <dgm:t>
        <a:bodyPr/>
        <a:lstStyle/>
        <a:p>
          <a:r>
            <a:rPr lang="en-US" dirty="0"/>
            <a:t>Automation.</a:t>
          </a:r>
        </a:p>
      </dgm:t>
    </dgm:pt>
    <dgm:pt modelId="{A2BE03B1-5299-4FA7-A088-80AE2B2F0FF2}" type="parTrans" cxnId="{6D2C76ED-C39F-46D8-BA36-68E01A24438D}">
      <dgm:prSet/>
      <dgm:spPr/>
      <dgm:t>
        <a:bodyPr/>
        <a:lstStyle/>
        <a:p>
          <a:endParaRPr lang="en-US"/>
        </a:p>
      </dgm:t>
    </dgm:pt>
    <dgm:pt modelId="{D7ACA9D7-2E02-48F8-9FCA-A1B4E77ECDFB}" type="sibTrans" cxnId="{6D2C76ED-C39F-46D8-BA36-68E01A24438D}">
      <dgm:prSet/>
      <dgm:spPr/>
      <dgm:t>
        <a:bodyPr/>
        <a:lstStyle/>
        <a:p>
          <a:endParaRPr lang="en-US"/>
        </a:p>
      </dgm:t>
    </dgm:pt>
    <dgm:pt modelId="{BB37AB67-ABBF-462B-AA87-D8A0DFA6DF32}">
      <dgm:prSet phldrT="[Text]"/>
      <dgm:spPr/>
      <dgm:t>
        <a:bodyPr/>
        <a:lstStyle/>
        <a:p>
          <a:r>
            <a:rPr lang="en-US" dirty="0"/>
            <a:t>Consideration</a:t>
          </a:r>
        </a:p>
      </dgm:t>
    </dgm:pt>
    <dgm:pt modelId="{10DA3133-4D1C-47EB-B98C-6F2FD0BD0CC7}" type="parTrans" cxnId="{17D38B34-6DBE-4A5A-9A04-494179AFA598}">
      <dgm:prSet/>
      <dgm:spPr/>
      <dgm:t>
        <a:bodyPr/>
        <a:lstStyle/>
        <a:p>
          <a:endParaRPr lang="en-US"/>
        </a:p>
      </dgm:t>
    </dgm:pt>
    <dgm:pt modelId="{370E22A8-A7DB-4534-A51F-22FFACF748AA}" type="sibTrans" cxnId="{17D38B34-6DBE-4A5A-9A04-494179AFA598}">
      <dgm:prSet/>
      <dgm:spPr/>
      <dgm:t>
        <a:bodyPr/>
        <a:lstStyle/>
        <a:p>
          <a:endParaRPr lang="en-US"/>
        </a:p>
      </dgm:t>
    </dgm:pt>
    <dgm:pt modelId="{908DAE55-C95C-4038-9368-74EE6AF67BF4}">
      <dgm:prSet phldrT="[Text]"/>
      <dgm:spPr/>
      <dgm:t>
        <a:bodyPr/>
        <a:lstStyle/>
        <a:p>
          <a:r>
            <a:rPr lang="en-US" dirty="0"/>
            <a:t>Some resource names are:</a:t>
          </a:r>
        </a:p>
      </dgm:t>
    </dgm:pt>
    <dgm:pt modelId="{8808EF06-C77C-4C08-B8E9-03E0EF52ADA3}" type="parTrans" cxnId="{C8FA4137-5130-4C12-B9E0-BCBF7B4DC446}">
      <dgm:prSet/>
      <dgm:spPr/>
      <dgm:t>
        <a:bodyPr/>
        <a:lstStyle/>
        <a:p>
          <a:endParaRPr lang="en-US"/>
        </a:p>
      </dgm:t>
    </dgm:pt>
    <dgm:pt modelId="{BF4C5BED-897B-4228-8074-42BFB4B4331A}" type="sibTrans" cxnId="{C8FA4137-5130-4C12-B9E0-BCBF7B4DC446}">
      <dgm:prSet/>
      <dgm:spPr/>
      <dgm:t>
        <a:bodyPr/>
        <a:lstStyle/>
        <a:p>
          <a:endParaRPr lang="en-US"/>
        </a:p>
      </dgm:t>
    </dgm:pt>
    <dgm:pt modelId="{C60F3919-858D-4D18-A2A0-FB21EB5AAF0E}">
      <dgm:prSet phldrT="[Text]"/>
      <dgm:spPr/>
      <dgm:t>
        <a:bodyPr/>
        <a:lstStyle/>
        <a:p>
          <a:r>
            <a:rPr lang="en-US" dirty="0"/>
            <a:t>Requirements</a:t>
          </a:r>
        </a:p>
      </dgm:t>
    </dgm:pt>
    <dgm:pt modelId="{882609F4-DA3A-45BE-A908-FC4006D03364}" type="parTrans" cxnId="{BE0327B2-9F88-4483-B10C-EBEF7F7300F0}">
      <dgm:prSet/>
      <dgm:spPr/>
      <dgm:t>
        <a:bodyPr/>
        <a:lstStyle/>
        <a:p>
          <a:endParaRPr lang="en-US"/>
        </a:p>
      </dgm:t>
    </dgm:pt>
    <dgm:pt modelId="{724D8372-3893-4E7B-AD18-49E612023A58}" type="sibTrans" cxnId="{BE0327B2-9F88-4483-B10C-EBEF7F7300F0}">
      <dgm:prSet/>
      <dgm:spPr/>
      <dgm:t>
        <a:bodyPr/>
        <a:lstStyle/>
        <a:p>
          <a:endParaRPr lang="en-US"/>
        </a:p>
      </dgm:t>
    </dgm:pt>
    <dgm:pt modelId="{344934A8-9880-4241-B01F-10123E4F1119}">
      <dgm:prSet phldrT="[Text]"/>
      <dgm:spPr/>
      <dgm:t>
        <a:bodyPr/>
        <a:lstStyle/>
        <a:p>
          <a:r>
            <a:rPr lang="en-US" dirty="0"/>
            <a:t>Ensure:</a:t>
          </a:r>
        </a:p>
      </dgm:t>
    </dgm:pt>
    <dgm:pt modelId="{5AF403C7-F991-49A8-B45C-3E072938000E}" type="parTrans" cxnId="{0D6EDC97-E6C4-4BC5-82CB-B835948B37C7}">
      <dgm:prSet/>
      <dgm:spPr/>
      <dgm:t>
        <a:bodyPr/>
        <a:lstStyle/>
        <a:p>
          <a:endParaRPr lang="en-US"/>
        </a:p>
      </dgm:t>
    </dgm:pt>
    <dgm:pt modelId="{07211BB1-425D-47FA-B1B2-14D294BF0BA1}" type="sibTrans" cxnId="{0D6EDC97-E6C4-4BC5-82CB-B835948B37C7}">
      <dgm:prSet/>
      <dgm:spPr/>
      <dgm:t>
        <a:bodyPr/>
        <a:lstStyle/>
        <a:p>
          <a:endParaRPr lang="en-US"/>
        </a:p>
      </dgm:t>
    </dgm:pt>
    <dgm:pt modelId="{2C5434D3-D65A-4F64-ABF2-B71D1EBE026C}">
      <dgm:prSet/>
      <dgm:spPr/>
      <dgm:t>
        <a:bodyPr/>
        <a:lstStyle/>
        <a:p>
          <a:r>
            <a:rPr lang="en-US" dirty="0"/>
            <a:t>Constrained by length.</a:t>
          </a:r>
        </a:p>
      </dgm:t>
    </dgm:pt>
    <dgm:pt modelId="{66A20F0B-2DCF-4397-BF4B-C0A0848AE39E}" type="parTrans" cxnId="{6D37704D-994E-40C8-A9F1-83B670E16F89}">
      <dgm:prSet/>
      <dgm:spPr/>
      <dgm:t>
        <a:bodyPr/>
        <a:lstStyle/>
        <a:p>
          <a:endParaRPr lang="en-US"/>
        </a:p>
      </dgm:t>
    </dgm:pt>
    <dgm:pt modelId="{0BC5AF29-2848-4889-BE01-ECC37D98762E}" type="sibTrans" cxnId="{6D37704D-994E-40C8-A9F1-83B670E16F89}">
      <dgm:prSet/>
      <dgm:spPr/>
      <dgm:t>
        <a:bodyPr/>
        <a:lstStyle/>
        <a:p>
          <a:endParaRPr lang="en-US"/>
        </a:p>
      </dgm:t>
    </dgm:pt>
    <dgm:pt modelId="{A2E3F68C-9805-4FD8-98DD-9CF38E2B09E4}">
      <dgm:prSet/>
      <dgm:spPr/>
      <dgm:t>
        <a:bodyPr/>
        <a:lstStyle/>
        <a:p>
          <a:r>
            <a:rPr lang="en-US" dirty="0"/>
            <a:t>Constrained to alpha-numeric.</a:t>
          </a:r>
        </a:p>
      </dgm:t>
    </dgm:pt>
    <dgm:pt modelId="{A5C8C73A-C0A7-4945-8C8F-DD1658795694}" type="parTrans" cxnId="{9915B5DD-4A82-4F49-849F-71CE6A020A63}">
      <dgm:prSet/>
      <dgm:spPr/>
      <dgm:t>
        <a:bodyPr/>
        <a:lstStyle/>
        <a:p>
          <a:endParaRPr lang="en-US"/>
        </a:p>
      </dgm:t>
    </dgm:pt>
    <dgm:pt modelId="{036D312A-40EC-4225-9495-2DC43E5DBF91}" type="sibTrans" cxnId="{9915B5DD-4A82-4F49-849F-71CE6A020A63}">
      <dgm:prSet/>
      <dgm:spPr/>
      <dgm:t>
        <a:bodyPr/>
        <a:lstStyle/>
        <a:p>
          <a:endParaRPr lang="en-US"/>
        </a:p>
      </dgm:t>
    </dgm:pt>
    <dgm:pt modelId="{58427FDE-E11E-4175-9E49-CF230B594C65}">
      <dgm:prSet/>
      <dgm:spPr/>
      <dgm:t>
        <a:bodyPr/>
        <a:lstStyle/>
        <a:p>
          <a:r>
            <a:rPr lang="en-US" dirty="0"/>
            <a:t>Constrained unique within account</a:t>
          </a:r>
        </a:p>
      </dgm:t>
    </dgm:pt>
    <dgm:pt modelId="{047B29A6-6E0B-4A29-A4E5-38A72D1A053F}" type="parTrans" cxnId="{E4485B30-BD69-4FE1-85A6-6FA05386D6D9}">
      <dgm:prSet/>
      <dgm:spPr/>
      <dgm:t>
        <a:bodyPr/>
        <a:lstStyle/>
        <a:p>
          <a:endParaRPr lang="en-US"/>
        </a:p>
      </dgm:t>
    </dgm:pt>
    <dgm:pt modelId="{82408430-9F9F-4E7B-B63D-F54A3732A4BB}" type="sibTrans" cxnId="{E4485B30-BD69-4FE1-85A6-6FA05386D6D9}">
      <dgm:prSet/>
      <dgm:spPr/>
      <dgm:t>
        <a:bodyPr/>
        <a:lstStyle/>
        <a:p>
          <a:endParaRPr lang="en-US"/>
        </a:p>
      </dgm:t>
    </dgm:pt>
    <dgm:pt modelId="{31C28527-28CC-4876-8CCC-500DA224CCAE}">
      <dgm:prSet/>
      <dgm:spPr/>
      <dgm:t>
        <a:bodyPr/>
        <a:lstStyle/>
        <a:p>
          <a:r>
            <a:rPr lang="en-US" dirty="0"/>
            <a:t>Cannot contain offensive or forbidden substrings.</a:t>
          </a:r>
        </a:p>
      </dgm:t>
    </dgm:pt>
    <dgm:pt modelId="{AA3C72AD-EA8D-4C3B-BD86-142F0A1D6560}" type="parTrans" cxnId="{F83C5149-7417-4C27-A472-6B5E6B2453A9}">
      <dgm:prSet/>
      <dgm:spPr/>
      <dgm:t>
        <a:bodyPr/>
        <a:lstStyle/>
        <a:p>
          <a:endParaRPr lang="en-US"/>
        </a:p>
      </dgm:t>
    </dgm:pt>
    <dgm:pt modelId="{37FAA3B0-6A3F-4476-B16C-357FC5B56A7B}" type="sibTrans" cxnId="{F83C5149-7417-4C27-A472-6B5E6B2453A9}">
      <dgm:prSet/>
      <dgm:spPr/>
      <dgm:t>
        <a:bodyPr/>
        <a:lstStyle/>
        <a:p>
          <a:endParaRPr lang="en-US"/>
        </a:p>
      </dgm:t>
    </dgm:pt>
    <dgm:pt modelId="{B5E986C7-6FFA-46BF-9C21-961D76D24463}">
      <dgm:prSet/>
      <dgm:spPr/>
      <dgm:t>
        <a:bodyPr/>
        <a:lstStyle/>
        <a:p>
          <a:r>
            <a:rPr lang="en-US" dirty="0"/>
            <a:t>Case sensitivity requirements</a:t>
          </a:r>
        </a:p>
      </dgm:t>
    </dgm:pt>
    <dgm:pt modelId="{420F616B-7DA9-4BBD-84CA-CB2B67019F56}" type="parTrans" cxnId="{C49F26E2-AAAF-4CAF-963C-CC25916DCB7C}">
      <dgm:prSet/>
      <dgm:spPr/>
      <dgm:t>
        <a:bodyPr/>
        <a:lstStyle/>
        <a:p>
          <a:endParaRPr lang="en-US"/>
        </a:p>
      </dgm:t>
    </dgm:pt>
    <dgm:pt modelId="{DAC64678-1995-487C-9A05-EBC2B3AF15C2}" type="sibTrans" cxnId="{C49F26E2-AAAF-4CAF-963C-CC25916DCB7C}">
      <dgm:prSet/>
      <dgm:spPr/>
      <dgm:t>
        <a:bodyPr/>
        <a:lstStyle/>
        <a:p>
          <a:endParaRPr lang="en-US"/>
        </a:p>
      </dgm:t>
    </dgm:pt>
    <dgm:pt modelId="{A4D2339F-0FA7-47C1-A0E3-C09C108B6E8B}">
      <dgm:prSet/>
      <dgm:spPr/>
      <dgm:t>
        <a:bodyPr/>
        <a:lstStyle/>
        <a:p>
          <a:r>
            <a:rPr lang="en-US" dirty="0"/>
            <a:t>Application association</a:t>
          </a:r>
        </a:p>
      </dgm:t>
    </dgm:pt>
    <dgm:pt modelId="{C6D5825E-EB8E-4D90-811E-63F957C790AB}" type="parTrans" cxnId="{DECB7F00-8009-4577-9543-B0C997F2AD36}">
      <dgm:prSet/>
      <dgm:spPr/>
      <dgm:t>
        <a:bodyPr/>
        <a:lstStyle/>
        <a:p>
          <a:endParaRPr lang="en-US"/>
        </a:p>
      </dgm:t>
    </dgm:pt>
    <dgm:pt modelId="{003D353A-607B-4933-A0BC-64339DE68D0B}" type="sibTrans" cxnId="{DECB7F00-8009-4577-9543-B0C997F2AD36}">
      <dgm:prSet/>
      <dgm:spPr/>
      <dgm:t>
        <a:bodyPr/>
        <a:lstStyle/>
        <a:p>
          <a:endParaRPr lang="en-US"/>
        </a:p>
      </dgm:t>
    </dgm:pt>
    <dgm:pt modelId="{B05B355B-E47F-4043-883B-14CCE1D44152}">
      <dgm:prSet/>
      <dgm:spPr/>
      <dgm:t>
        <a:bodyPr/>
        <a:lstStyle/>
        <a:p>
          <a:r>
            <a:rPr lang="en-US" dirty="0"/>
            <a:t>Environment association</a:t>
          </a:r>
        </a:p>
      </dgm:t>
    </dgm:pt>
    <dgm:pt modelId="{67E512F0-C57B-429E-A2A7-82B0FB7E1FA0}" type="parTrans" cxnId="{F97F40EB-C250-4676-BB36-89DA0B45AD33}">
      <dgm:prSet/>
      <dgm:spPr/>
      <dgm:t>
        <a:bodyPr/>
        <a:lstStyle/>
        <a:p>
          <a:endParaRPr lang="en-US"/>
        </a:p>
      </dgm:t>
    </dgm:pt>
    <dgm:pt modelId="{8EFACFFB-9095-484F-8782-0ACFE8CF3380}" type="sibTrans" cxnId="{F97F40EB-C250-4676-BB36-89DA0B45AD33}">
      <dgm:prSet/>
      <dgm:spPr/>
      <dgm:t>
        <a:bodyPr/>
        <a:lstStyle/>
        <a:p>
          <a:endParaRPr lang="en-US"/>
        </a:p>
      </dgm:t>
    </dgm:pt>
    <dgm:pt modelId="{68F27F3D-A276-4F79-BF68-55B04900DE34}">
      <dgm:prSet/>
      <dgm:spPr/>
      <dgm:t>
        <a:bodyPr/>
        <a:lstStyle/>
        <a:p>
          <a:r>
            <a:rPr lang="en-US" dirty="0"/>
            <a:t>Region association</a:t>
          </a:r>
        </a:p>
      </dgm:t>
    </dgm:pt>
    <dgm:pt modelId="{C17D1D47-476D-4A94-B855-80C53FF342F6}" type="parTrans" cxnId="{077ABFBD-8960-4ED6-A86A-6DA91AC594B2}">
      <dgm:prSet/>
      <dgm:spPr/>
      <dgm:t>
        <a:bodyPr/>
        <a:lstStyle/>
        <a:p>
          <a:endParaRPr lang="en-US"/>
        </a:p>
      </dgm:t>
    </dgm:pt>
    <dgm:pt modelId="{E68C9CF3-AF8F-493B-8457-076D6AC6515B}" type="sibTrans" cxnId="{077ABFBD-8960-4ED6-A86A-6DA91AC594B2}">
      <dgm:prSet/>
      <dgm:spPr/>
      <dgm:t>
        <a:bodyPr/>
        <a:lstStyle/>
        <a:p>
          <a:endParaRPr lang="en-US"/>
        </a:p>
      </dgm:t>
    </dgm:pt>
    <dgm:pt modelId="{503461F2-65A7-4FA0-8C8E-020A60755012}">
      <dgm:prSet/>
      <dgm:spPr/>
      <dgm:t>
        <a:bodyPr/>
        <a:lstStyle/>
        <a:p>
          <a:r>
            <a:rPr lang="en-US" dirty="0"/>
            <a:t>Instance association</a:t>
          </a:r>
        </a:p>
      </dgm:t>
    </dgm:pt>
    <dgm:pt modelId="{507B6967-CB69-4EAA-8EC4-0C24AC97B6CB}" type="parTrans" cxnId="{28107226-C559-4A37-865D-4FD81838077C}">
      <dgm:prSet/>
      <dgm:spPr/>
      <dgm:t>
        <a:bodyPr/>
        <a:lstStyle/>
        <a:p>
          <a:endParaRPr lang="en-US"/>
        </a:p>
      </dgm:t>
    </dgm:pt>
    <dgm:pt modelId="{F5E0B4BA-3044-447D-8987-6500BB44AFE8}" type="sibTrans" cxnId="{28107226-C559-4A37-865D-4FD81838077C}">
      <dgm:prSet/>
      <dgm:spPr/>
      <dgm:t>
        <a:bodyPr/>
        <a:lstStyle/>
        <a:p>
          <a:endParaRPr lang="en-US"/>
        </a:p>
      </dgm:t>
    </dgm:pt>
    <dgm:pt modelId="{D3A66B7D-666E-48F3-8682-45827FFA4AC6}">
      <dgm:prSet/>
      <dgm:spPr/>
      <dgm:t>
        <a:bodyPr/>
        <a:lstStyle/>
        <a:p>
          <a:r>
            <a:rPr lang="en-US" dirty="0"/>
            <a:t>Object association</a:t>
          </a:r>
        </a:p>
      </dgm:t>
    </dgm:pt>
    <dgm:pt modelId="{EEE40A6C-F117-403C-9C73-6E03459D85AE}" type="parTrans" cxnId="{6F8C3116-85A7-41B7-B39E-51A435FC3B23}">
      <dgm:prSet/>
      <dgm:spPr/>
      <dgm:t>
        <a:bodyPr/>
        <a:lstStyle/>
        <a:p>
          <a:endParaRPr lang="en-US"/>
        </a:p>
      </dgm:t>
    </dgm:pt>
    <dgm:pt modelId="{E88267DD-D55D-4DB0-B42C-54649D716CC2}" type="sibTrans" cxnId="{6F8C3116-85A7-41B7-B39E-51A435FC3B23}">
      <dgm:prSet/>
      <dgm:spPr/>
      <dgm:t>
        <a:bodyPr/>
        <a:lstStyle/>
        <a:p>
          <a:endParaRPr lang="en-US"/>
        </a:p>
      </dgm:t>
    </dgm:pt>
    <dgm:pt modelId="{E86B7B08-6135-4FB6-ABD9-9AD7BFB25872}">
      <dgm:prSet phldrT="[Text]"/>
      <dgm:spPr/>
      <dgm:t>
        <a:bodyPr/>
        <a:lstStyle/>
        <a:p>
          <a:r>
            <a:rPr lang="en-US" dirty="0"/>
            <a:t>Describes type of resource in the subscription.</a:t>
          </a:r>
        </a:p>
      </dgm:t>
    </dgm:pt>
    <dgm:pt modelId="{EF4862A9-B33E-426D-8E7A-04F365918011}" type="parTrans" cxnId="{3C5B0715-74B9-43DD-892B-83E10CCD22D0}">
      <dgm:prSet/>
      <dgm:spPr/>
      <dgm:t>
        <a:bodyPr/>
        <a:lstStyle/>
        <a:p>
          <a:endParaRPr lang="en-US"/>
        </a:p>
      </dgm:t>
    </dgm:pt>
    <dgm:pt modelId="{B37F1CDB-49B7-4D8F-A23A-BD6A8842EDAB}" type="sibTrans" cxnId="{3C5B0715-74B9-43DD-892B-83E10CCD22D0}">
      <dgm:prSet/>
      <dgm:spPr/>
      <dgm:t>
        <a:bodyPr/>
        <a:lstStyle/>
        <a:p>
          <a:endParaRPr lang="en-US"/>
        </a:p>
      </dgm:t>
    </dgm:pt>
    <dgm:pt modelId="{D51B1C88-67EE-42F2-9BB0-D9C462E84027}">
      <dgm:prSet phldrT="[Text]"/>
      <dgm:spPr/>
      <dgm:t>
        <a:bodyPr/>
        <a:lstStyle/>
        <a:p>
          <a:r>
            <a:rPr lang="en-US" dirty="0"/>
            <a:t>Unique Azure naming</a:t>
          </a:r>
        </a:p>
      </dgm:t>
    </dgm:pt>
    <dgm:pt modelId="{37AFA12D-EA10-4BC8-B005-9D06215E0EE0}" type="parTrans" cxnId="{512861CA-5EEF-45ED-9179-3D250F2A8A36}">
      <dgm:prSet/>
      <dgm:spPr/>
      <dgm:t>
        <a:bodyPr/>
        <a:lstStyle/>
        <a:p>
          <a:endParaRPr lang="en-US"/>
        </a:p>
      </dgm:t>
    </dgm:pt>
    <dgm:pt modelId="{872B41A5-ABBB-46BE-9624-D5DE4600D57D}" type="sibTrans" cxnId="{512861CA-5EEF-45ED-9179-3D250F2A8A36}">
      <dgm:prSet/>
      <dgm:spPr/>
      <dgm:t>
        <a:bodyPr/>
        <a:lstStyle/>
        <a:p>
          <a:endParaRPr lang="en-US"/>
        </a:p>
      </dgm:t>
    </dgm:pt>
    <dgm:pt modelId="{DA8C69AE-69FE-4EF6-84D2-A7F45F45A61C}">
      <dgm:prSet phldrT="[Text]"/>
      <dgm:spPr/>
      <dgm:t>
        <a:bodyPr/>
        <a:lstStyle/>
        <a:p>
          <a:r>
            <a:rPr lang="en-US" dirty="0"/>
            <a:t>Constrained unique across entire Azure.</a:t>
          </a:r>
        </a:p>
      </dgm:t>
    </dgm:pt>
    <dgm:pt modelId="{788838A1-4D0A-4485-BC5F-52574BA390B8}" type="parTrans" cxnId="{113DE0AD-02E8-4FBE-9C22-F909C927761A}">
      <dgm:prSet/>
      <dgm:spPr/>
      <dgm:t>
        <a:bodyPr/>
        <a:lstStyle/>
        <a:p>
          <a:endParaRPr lang="en-US"/>
        </a:p>
      </dgm:t>
    </dgm:pt>
    <dgm:pt modelId="{7F6B43BE-0C53-4CDF-80FC-456520597119}" type="sibTrans" cxnId="{113DE0AD-02E8-4FBE-9C22-F909C927761A}">
      <dgm:prSet/>
      <dgm:spPr/>
      <dgm:t>
        <a:bodyPr/>
        <a:lstStyle/>
        <a:p>
          <a:endParaRPr lang="en-US"/>
        </a:p>
      </dgm:t>
    </dgm:pt>
    <dgm:pt modelId="{E0E934CC-4D4E-40C7-8545-21F414B7A831}">
      <dgm:prSet/>
      <dgm:spPr/>
      <dgm:t>
        <a:bodyPr/>
        <a:lstStyle/>
        <a:p>
          <a:r>
            <a:rPr lang="en-US" dirty="0"/>
            <a:t>Cannot include upper case characters.</a:t>
          </a:r>
        </a:p>
      </dgm:t>
    </dgm:pt>
    <dgm:pt modelId="{73DC6008-D883-42A4-BD06-90D7C85D96FD}" type="parTrans" cxnId="{456F59F0-31A0-44C9-89F3-A30D14F42BF6}">
      <dgm:prSet/>
      <dgm:spPr/>
      <dgm:t>
        <a:bodyPr/>
        <a:lstStyle/>
        <a:p>
          <a:endParaRPr lang="en-US"/>
        </a:p>
      </dgm:t>
    </dgm:pt>
    <dgm:pt modelId="{09744351-D7F7-4DC8-B0E4-E52B92978179}" type="sibTrans" cxnId="{456F59F0-31A0-44C9-89F3-A30D14F42BF6}">
      <dgm:prSet/>
      <dgm:spPr/>
      <dgm:t>
        <a:bodyPr/>
        <a:lstStyle/>
        <a:p>
          <a:endParaRPr lang="en-US"/>
        </a:p>
      </dgm:t>
    </dgm:pt>
    <dgm:pt modelId="{26C188B5-7DF4-40DC-9724-AD87CA92CF44}" type="pres">
      <dgm:prSet presAssocID="{9FA61B16-C59E-4D1D-9F1E-62852E807A5D}" presName="Name0" presStyleCnt="0">
        <dgm:presLayoutVars>
          <dgm:dir/>
          <dgm:animLvl val="lvl"/>
          <dgm:resizeHandles val="exact"/>
        </dgm:presLayoutVars>
      </dgm:prSet>
      <dgm:spPr/>
    </dgm:pt>
    <dgm:pt modelId="{13C089EC-2228-46B5-A2A5-A1DAA4E3DE2F}" type="pres">
      <dgm:prSet presAssocID="{094EA5D7-8927-49D7-8A48-7C919AF3B812}" presName="composite" presStyleCnt="0"/>
      <dgm:spPr/>
    </dgm:pt>
    <dgm:pt modelId="{04D534A6-E6A0-423F-A3E0-8183F6958A3C}" type="pres">
      <dgm:prSet presAssocID="{094EA5D7-8927-49D7-8A48-7C919AF3B812}" presName="parTx" presStyleLbl="alignNode1" presStyleIdx="0" presStyleCnt="3">
        <dgm:presLayoutVars>
          <dgm:chMax val="0"/>
          <dgm:chPref val="0"/>
          <dgm:bulletEnabled val="1"/>
        </dgm:presLayoutVars>
      </dgm:prSet>
      <dgm:spPr/>
    </dgm:pt>
    <dgm:pt modelId="{ECDEAA75-96EA-428E-A772-FBF1F8C4C21A}" type="pres">
      <dgm:prSet presAssocID="{094EA5D7-8927-49D7-8A48-7C919AF3B812}" presName="desTx" presStyleLbl="alignAccFollowNode1" presStyleIdx="0" presStyleCnt="3">
        <dgm:presLayoutVars>
          <dgm:bulletEnabled val="1"/>
        </dgm:presLayoutVars>
      </dgm:prSet>
      <dgm:spPr/>
    </dgm:pt>
    <dgm:pt modelId="{1AC4ADAC-D9EB-48FB-A194-DA53E72287B0}" type="pres">
      <dgm:prSet presAssocID="{36D97A02-ACFB-403D-871D-900E9006F810}" presName="space" presStyleCnt="0"/>
      <dgm:spPr/>
    </dgm:pt>
    <dgm:pt modelId="{12F3A5E2-E92F-4623-AE0A-F83E7663346F}" type="pres">
      <dgm:prSet presAssocID="{BB37AB67-ABBF-462B-AA87-D8A0DFA6DF32}" presName="composite" presStyleCnt="0"/>
      <dgm:spPr/>
    </dgm:pt>
    <dgm:pt modelId="{03C94ABF-10CF-4ADE-8FC5-96ECB36DF614}" type="pres">
      <dgm:prSet presAssocID="{BB37AB67-ABBF-462B-AA87-D8A0DFA6DF32}" presName="parTx" presStyleLbl="alignNode1" presStyleIdx="1" presStyleCnt="3">
        <dgm:presLayoutVars>
          <dgm:chMax val="0"/>
          <dgm:chPref val="0"/>
          <dgm:bulletEnabled val="1"/>
        </dgm:presLayoutVars>
      </dgm:prSet>
      <dgm:spPr/>
    </dgm:pt>
    <dgm:pt modelId="{2A25E908-98B8-47C9-A167-E0AD66A17381}" type="pres">
      <dgm:prSet presAssocID="{BB37AB67-ABBF-462B-AA87-D8A0DFA6DF32}" presName="desTx" presStyleLbl="alignAccFollowNode1" presStyleIdx="1" presStyleCnt="3">
        <dgm:presLayoutVars>
          <dgm:bulletEnabled val="1"/>
        </dgm:presLayoutVars>
      </dgm:prSet>
      <dgm:spPr/>
    </dgm:pt>
    <dgm:pt modelId="{EC59E0DA-37A6-450E-AF63-D0B4C1F16BA0}" type="pres">
      <dgm:prSet presAssocID="{370E22A8-A7DB-4534-A51F-22FFACF748AA}" presName="space" presStyleCnt="0"/>
      <dgm:spPr/>
    </dgm:pt>
    <dgm:pt modelId="{DA477EC7-8E81-47E4-A111-A1A3075F8A35}" type="pres">
      <dgm:prSet presAssocID="{C60F3919-858D-4D18-A2A0-FB21EB5AAF0E}" presName="composite" presStyleCnt="0"/>
      <dgm:spPr/>
    </dgm:pt>
    <dgm:pt modelId="{5B18188A-5E84-4806-A79A-CCD9ABB41230}" type="pres">
      <dgm:prSet presAssocID="{C60F3919-858D-4D18-A2A0-FB21EB5AAF0E}" presName="parTx" presStyleLbl="alignNode1" presStyleIdx="2" presStyleCnt="3">
        <dgm:presLayoutVars>
          <dgm:chMax val="0"/>
          <dgm:chPref val="0"/>
          <dgm:bulletEnabled val="1"/>
        </dgm:presLayoutVars>
      </dgm:prSet>
      <dgm:spPr/>
    </dgm:pt>
    <dgm:pt modelId="{9D2B48C6-D5A3-4A7E-8BA7-7355D5FE9A49}" type="pres">
      <dgm:prSet presAssocID="{C60F3919-858D-4D18-A2A0-FB21EB5AAF0E}" presName="desTx" presStyleLbl="alignAccFollowNode1" presStyleIdx="2" presStyleCnt="3">
        <dgm:presLayoutVars>
          <dgm:bulletEnabled val="1"/>
        </dgm:presLayoutVars>
      </dgm:prSet>
      <dgm:spPr/>
    </dgm:pt>
  </dgm:ptLst>
  <dgm:cxnLst>
    <dgm:cxn modelId="{DECB7F00-8009-4577-9543-B0C997F2AD36}" srcId="{344934A8-9880-4241-B01F-10123E4F1119}" destId="{A4D2339F-0FA7-47C1-A0E3-C09C108B6E8B}" srcOrd="2" destOrd="0" parTransId="{C6D5825E-EB8E-4D90-811E-63F957C790AB}" sibTransId="{003D353A-607B-4933-A0BC-64339DE68D0B}"/>
    <dgm:cxn modelId="{4A46BB05-B068-4090-B9B7-011F31B259F4}" type="presOf" srcId="{C60F3919-858D-4D18-A2A0-FB21EB5AAF0E}" destId="{5B18188A-5E84-4806-A79A-CCD9ABB41230}" srcOrd="0" destOrd="0" presId="urn:microsoft.com/office/officeart/2005/8/layout/hList1"/>
    <dgm:cxn modelId="{7EEBBA07-DC80-4D79-A63D-EF8AFB87B22F}" type="presOf" srcId="{D51B1C88-67EE-42F2-9BB0-D9C462E84027}" destId="{9D2B48C6-D5A3-4A7E-8BA7-7355D5FE9A49}" srcOrd="0" destOrd="1" presId="urn:microsoft.com/office/officeart/2005/8/layout/hList1"/>
    <dgm:cxn modelId="{9E360C12-966C-4C2A-A636-ED2449AABF5F}" type="presOf" srcId="{144F5033-CD2D-4387-A0FB-E118D5401F1A}" destId="{ECDEAA75-96EA-428E-A772-FBF1F8C4C21A}" srcOrd="0" destOrd="1" presId="urn:microsoft.com/office/officeart/2005/8/layout/hList1"/>
    <dgm:cxn modelId="{C53E9413-D634-4D59-BCC1-A25BFCC4568C}" srcId="{9FA61B16-C59E-4D1D-9F1E-62852E807A5D}" destId="{094EA5D7-8927-49D7-8A48-7C919AF3B812}" srcOrd="0" destOrd="0" parTransId="{7C731C28-E0D3-41C2-93E6-6962E1660282}" sibTransId="{36D97A02-ACFB-403D-871D-900E9006F810}"/>
    <dgm:cxn modelId="{3C5B0715-74B9-43DD-892B-83E10CCD22D0}" srcId="{094EA5D7-8927-49D7-8A48-7C919AF3B812}" destId="{E86B7B08-6135-4FB6-ABD9-9AD7BFB25872}" srcOrd="0" destOrd="0" parTransId="{EF4862A9-B33E-426D-8E7A-04F365918011}" sibTransId="{B37F1CDB-49B7-4D8F-A23A-BD6A8842EDAB}"/>
    <dgm:cxn modelId="{6F8C3116-85A7-41B7-B39E-51A435FC3B23}" srcId="{344934A8-9880-4241-B01F-10123E4F1119}" destId="{D3A66B7D-666E-48F3-8682-45827FFA4AC6}" srcOrd="6" destOrd="0" parTransId="{EEE40A6C-F117-403C-9C73-6E03459D85AE}" sibTransId="{E88267DD-D55D-4DB0-B42C-54649D716CC2}"/>
    <dgm:cxn modelId="{11785416-969B-4C5A-9073-4073A2B7E7B5}" type="presOf" srcId="{E86B7B08-6135-4FB6-ABD9-9AD7BFB25872}" destId="{ECDEAA75-96EA-428E-A772-FBF1F8C4C21A}" srcOrd="0" destOrd="0" presId="urn:microsoft.com/office/officeart/2005/8/layout/hList1"/>
    <dgm:cxn modelId="{E042C823-91DD-4683-8560-D2E4D4C8CE4F}" type="presOf" srcId="{908DAE55-C95C-4038-9368-74EE6AF67BF4}" destId="{2A25E908-98B8-47C9-A167-E0AD66A17381}" srcOrd="0" destOrd="0" presId="urn:microsoft.com/office/officeart/2005/8/layout/hList1"/>
    <dgm:cxn modelId="{28107226-C559-4A37-865D-4FD81838077C}" srcId="{344934A8-9880-4241-B01F-10123E4F1119}" destId="{503461F2-65A7-4FA0-8C8E-020A60755012}" srcOrd="5" destOrd="0" parTransId="{507B6967-CB69-4EAA-8EC4-0C24AC97B6CB}" sibTransId="{F5E0B4BA-3044-447D-8987-6500BB44AFE8}"/>
    <dgm:cxn modelId="{E4485B30-BD69-4FE1-85A6-6FA05386D6D9}" srcId="{908DAE55-C95C-4038-9368-74EE6AF67BF4}" destId="{58427FDE-E11E-4175-9E49-CF230B594C65}" srcOrd="3" destOrd="0" parTransId="{047B29A6-6E0B-4A29-A4E5-38A72D1A053F}" sibTransId="{82408430-9F9F-4E7B-B63D-F54A3732A4BB}"/>
    <dgm:cxn modelId="{6176AA33-96D0-4A50-B7D2-12FF34F91878}" type="presOf" srcId="{BB37AB67-ABBF-462B-AA87-D8A0DFA6DF32}" destId="{03C94ABF-10CF-4ADE-8FC5-96ECB36DF614}" srcOrd="0" destOrd="0" presId="urn:microsoft.com/office/officeart/2005/8/layout/hList1"/>
    <dgm:cxn modelId="{17D38B34-6DBE-4A5A-9A04-494179AFA598}" srcId="{9FA61B16-C59E-4D1D-9F1E-62852E807A5D}" destId="{BB37AB67-ABBF-462B-AA87-D8A0DFA6DF32}" srcOrd="1" destOrd="0" parTransId="{10DA3133-4D1C-47EB-B98C-6F2FD0BD0CC7}" sibTransId="{370E22A8-A7DB-4534-A51F-22FFACF748AA}"/>
    <dgm:cxn modelId="{C8FA4137-5130-4C12-B9E0-BCBF7B4DC446}" srcId="{BB37AB67-ABBF-462B-AA87-D8A0DFA6DF32}" destId="{908DAE55-C95C-4038-9368-74EE6AF67BF4}" srcOrd="0" destOrd="0" parTransId="{8808EF06-C77C-4C08-B8E9-03E0EF52ADA3}" sibTransId="{BF4C5BED-897B-4228-8074-42BFB4B4331A}"/>
    <dgm:cxn modelId="{226B3561-D7F0-4D37-8445-A164E562CA5C}" type="presOf" srcId="{A2E3F68C-9805-4FD8-98DD-9CF38E2B09E4}" destId="{2A25E908-98B8-47C9-A167-E0AD66A17381}" srcOrd="0" destOrd="3" presId="urn:microsoft.com/office/officeart/2005/8/layout/hList1"/>
    <dgm:cxn modelId="{3E5AC561-E63B-4A4C-A9BD-980BE7D42BE9}" type="presOf" srcId="{9FA61B16-C59E-4D1D-9F1E-62852E807A5D}" destId="{26C188B5-7DF4-40DC-9724-AD87CA92CF44}" srcOrd="0" destOrd="0" presId="urn:microsoft.com/office/officeart/2005/8/layout/hList1"/>
    <dgm:cxn modelId="{ADE0BF47-BAAD-4AE2-9576-FEAB752532D2}" type="presOf" srcId="{B5E986C7-6FFA-46BF-9C21-961D76D24463}" destId="{9D2B48C6-D5A3-4A7E-8BA7-7355D5FE9A49}" srcOrd="0" destOrd="2" presId="urn:microsoft.com/office/officeart/2005/8/layout/hList1"/>
    <dgm:cxn modelId="{F83C5149-7417-4C27-A472-6B5E6B2453A9}" srcId="{908DAE55-C95C-4038-9368-74EE6AF67BF4}" destId="{31C28527-28CC-4876-8CCC-500DA224CCAE}" srcOrd="5" destOrd="0" parTransId="{AA3C72AD-EA8D-4C3B-BD86-142F0A1D6560}" sibTransId="{37FAA3B0-6A3F-4476-B16C-357FC5B56A7B}"/>
    <dgm:cxn modelId="{6D37704D-994E-40C8-A9F1-83B670E16F89}" srcId="{908DAE55-C95C-4038-9368-74EE6AF67BF4}" destId="{2C5434D3-D65A-4F64-ABF2-B71D1EBE026C}" srcOrd="1" destOrd="0" parTransId="{66A20F0B-2DCF-4397-BF4B-C0A0848AE39E}" sibTransId="{0BC5AF29-2848-4889-BE01-ECC37D98762E}"/>
    <dgm:cxn modelId="{F3B37351-D688-434C-B0B8-486B11D41672}" srcId="{094EA5D7-8927-49D7-8A48-7C919AF3B812}" destId="{144F5033-CD2D-4387-A0FB-E118D5401F1A}" srcOrd="1" destOrd="0" parTransId="{A8B3172F-DD70-4083-A9A9-5FE29AC19638}" sibTransId="{FA1703FC-9CF6-4E89-BEE8-8876980FB220}"/>
    <dgm:cxn modelId="{5AC72673-8D8A-4EDC-89E8-7AA07E080680}" type="presOf" srcId="{D3A66B7D-666E-48F3-8682-45827FFA4AC6}" destId="{9D2B48C6-D5A3-4A7E-8BA7-7355D5FE9A49}" srcOrd="0" destOrd="7" presId="urn:microsoft.com/office/officeart/2005/8/layout/hList1"/>
    <dgm:cxn modelId="{9ED61F75-0F7F-4DCE-BD49-3E60A257D9A0}" type="presOf" srcId="{31C28527-28CC-4876-8CCC-500DA224CCAE}" destId="{2A25E908-98B8-47C9-A167-E0AD66A17381}" srcOrd="0" destOrd="6" presId="urn:microsoft.com/office/officeart/2005/8/layout/hList1"/>
    <dgm:cxn modelId="{0D6EDC97-E6C4-4BC5-82CB-B835948B37C7}" srcId="{C60F3919-858D-4D18-A2A0-FB21EB5AAF0E}" destId="{344934A8-9880-4241-B01F-10123E4F1119}" srcOrd="0" destOrd="0" parTransId="{5AF403C7-F991-49A8-B45C-3E072938000E}" sibTransId="{07211BB1-425D-47FA-B1B2-14D294BF0BA1}"/>
    <dgm:cxn modelId="{FA4BDEA2-5779-4565-8279-F69928AEA496}" type="presOf" srcId="{E0E934CC-4D4E-40C7-8545-21F414B7A831}" destId="{2A25E908-98B8-47C9-A167-E0AD66A17381}" srcOrd="0" destOrd="5" presId="urn:microsoft.com/office/officeart/2005/8/layout/hList1"/>
    <dgm:cxn modelId="{282E31A5-3F19-4752-958E-A837F6DCB4BC}" type="presOf" srcId="{344934A8-9880-4241-B01F-10123E4F1119}" destId="{9D2B48C6-D5A3-4A7E-8BA7-7355D5FE9A49}" srcOrd="0" destOrd="0" presId="urn:microsoft.com/office/officeart/2005/8/layout/hList1"/>
    <dgm:cxn modelId="{C6B436AA-C4EB-40A0-9727-79DEADCC207A}" type="presOf" srcId="{58427FDE-E11E-4175-9E49-CF230B594C65}" destId="{2A25E908-98B8-47C9-A167-E0AD66A17381}" srcOrd="0" destOrd="4" presId="urn:microsoft.com/office/officeart/2005/8/layout/hList1"/>
    <dgm:cxn modelId="{113DE0AD-02E8-4FBE-9C22-F909C927761A}" srcId="{908DAE55-C95C-4038-9368-74EE6AF67BF4}" destId="{DA8C69AE-69FE-4EF6-84D2-A7F45F45A61C}" srcOrd="0" destOrd="0" parTransId="{788838A1-4D0A-4485-BC5F-52574BA390B8}" sibTransId="{7F6B43BE-0C53-4CDF-80FC-456520597119}"/>
    <dgm:cxn modelId="{BE0327B2-9F88-4483-B10C-EBEF7F7300F0}" srcId="{9FA61B16-C59E-4D1D-9F1E-62852E807A5D}" destId="{C60F3919-858D-4D18-A2A0-FB21EB5AAF0E}" srcOrd="2" destOrd="0" parTransId="{882609F4-DA3A-45BE-A908-FC4006D03364}" sibTransId="{724D8372-3893-4E7B-AD18-49E612023A58}"/>
    <dgm:cxn modelId="{512671BC-F0A7-483B-A51B-3A74C1389F95}" type="presOf" srcId="{A4D2339F-0FA7-47C1-A0E3-C09C108B6E8B}" destId="{9D2B48C6-D5A3-4A7E-8BA7-7355D5FE9A49}" srcOrd="0" destOrd="3" presId="urn:microsoft.com/office/officeart/2005/8/layout/hList1"/>
    <dgm:cxn modelId="{6DDBD1BC-314F-498F-B21F-93DCF835C79A}" type="presOf" srcId="{2C5434D3-D65A-4F64-ABF2-B71D1EBE026C}" destId="{2A25E908-98B8-47C9-A167-E0AD66A17381}" srcOrd="0" destOrd="2" presId="urn:microsoft.com/office/officeart/2005/8/layout/hList1"/>
    <dgm:cxn modelId="{3D293ABD-D822-4714-B626-8FC4AA48EA52}" type="presOf" srcId="{DA8C69AE-69FE-4EF6-84D2-A7F45F45A61C}" destId="{2A25E908-98B8-47C9-A167-E0AD66A17381}" srcOrd="0" destOrd="1" presId="urn:microsoft.com/office/officeart/2005/8/layout/hList1"/>
    <dgm:cxn modelId="{077ABFBD-8960-4ED6-A86A-6DA91AC594B2}" srcId="{344934A8-9880-4241-B01F-10123E4F1119}" destId="{68F27F3D-A276-4F79-BF68-55B04900DE34}" srcOrd="4" destOrd="0" parTransId="{C17D1D47-476D-4A94-B855-80C53FF342F6}" sibTransId="{E68C9CF3-AF8F-493B-8457-076D6AC6515B}"/>
    <dgm:cxn modelId="{D219FAC1-A916-46DD-9D35-50098BA0C54C}" type="presOf" srcId="{B05B355B-E47F-4043-883B-14CCE1D44152}" destId="{9D2B48C6-D5A3-4A7E-8BA7-7355D5FE9A49}" srcOrd="0" destOrd="4" presId="urn:microsoft.com/office/officeart/2005/8/layout/hList1"/>
    <dgm:cxn modelId="{4B0B16C9-9B2B-4073-9277-3C6E24C04941}" type="presOf" srcId="{503461F2-65A7-4FA0-8C8E-020A60755012}" destId="{9D2B48C6-D5A3-4A7E-8BA7-7355D5FE9A49}" srcOrd="0" destOrd="6" presId="urn:microsoft.com/office/officeart/2005/8/layout/hList1"/>
    <dgm:cxn modelId="{512861CA-5EEF-45ED-9179-3D250F2A8A36}" srcId="{344934A8-9880-4241-B01F-10123E4F1119}" destId="{D51B1C88-67EE-42F2-9BB0-D9C462E84027}" srcOrd="0" destOrd="0" parTransId="{37AFA12D-EA10-4BC8-B005-9D06215E0EE0}" sibTransId="{872B41A5-ABBB-46BE-9624-D5DE4600D57D}"/>
    <dgm:cxn modelId="{CA8183D0-3C7B-4F3B-AB1B-8B3C7EACF824}" type="presOf" srcId="{094EA5D7-8927-49D7-8A48-7C919AF3B812}" destId="{04D534A6-E6A0-423F-A3E0-8183F6958A3C}" srcOrd="0" destOrd="0" presId="urn:microsoft.com/office/officeart/2005/8/layout/hList1"/>
    <dgm:cxn modelId="{E06662D8-5D1B-4AC3-8F7D-BF48130175C4}" type="presOf" srcId="{9A166684-0EAB-4FE1-881C-D75C1DAE5703}" destId="{ECDEAA75-96EA-428E-A772-FBF1F8C4C21A}" srcOrd="0" destOrd="2" presId="urn:microsoft.com/office/officeart/2005/8/layout/hList1"/>
    <dgm:cxn modelId="{9915B5DD-4A82-4F49-849F-71CE6A020A63}" srcId="{908DAE55-C95C-4038-9368-74EE6AF67BF4}" destId="{A2E3F68C-9805-4FD8-98DD-9CF38E2B09E4}" srcOrd="2" destOrd="0" parTransId="{A5C8C73A-C0A7-4945-8C8F-DD1658795694}" sibTransId="{036D312A-40EC-4225-9495-2DC43E5DBF91}"/>
    <dgm:cxn modelId="{C49F26E2-AAAF-4CAF-963C-CC25916DCB7C}" srcId="{344934A8-9880-4241-B01F-10123E4F1119}" destId="{B5E986C7-6FFA-46BF-9C21-961D76D24463}" srcOrd="1" destOrd="0" parTransId="{420F616B-7DA9-4BBD-84CA-CB2B67019F56}" sibTransId="{DAC64678-1995-487C-9A05-EBC2B3AF15C2}"/>
    <dgm:cxn modelId="{264A5AE3-6646-4E60-AB9D-1EA869CAB23D}" type="presOf" srcId="{68F27F3D-A276-4F79-BF68-55B04900DE34}" destId="{9D2B48C6-D5A3-4A7E-8BA7-7355D5FE9A49}" srcOrd="0" destOrd="5" presId="urn:microsoft.com/office/officeart/2005/8/layout/hList1"/>
    <dgm:cxn modelId="{F97F40EB-C250-4676-BB36-89DA0B45AD33}" srcId="{344934A8-9880-4241-B01F-10123E4F1119}" destId="{B05B355B-E47F-4043-883B-14CCE1D44152}" srcOrd="3" destOrd="0" parTransId="{67E512F0-C57B-429E-A2A7-82B0FB7E1FA0}" sibTransId="{8EFACFFB-9095-484F-8782-0ACFE8CF3380}"/>
    <dgm:cxn modelId="{6D2C76ED-C39F-46D8-BA36-68E01A24438D}" srcId="{094EA5D7-8927-49D7-8A48-7C919AF3B812}" destId="{9A166684-0EAB-4FE1-881C-D75C1DAE5703}" srcOrd="2" destOrd="0" parTransId="{A2BE03B1-5299-4FA7-A088-80AE2B2F0FF2}" sibTransId="{D7ACA9D7-2E02-48F8-9FCA-A1B4E77ECDFB}"/>
    <dgm:cxn modelId="{456F59F0-31A0-44C9-89F3-A30D14F42BF6}" srcId="{908DAE55-C95C-4038-9368-74EE6AF67BF4}" destId="{E0E934CC-4D4E-40C7-8545-21F414B7A831}" srcOrd="4" destOrd="0" parTransId="{73DC6008-D883-42A4-BD06-90D7C85D96FD}" sibTransId="{09744351-D7F7-4DC8-B0E4-E52B92978179}"/>
    <dgm:cxn modelId="{4B8539F1-4323-4BB6-AEAA-043B90A84B6A}" type="presParOf" srcId="{26C188B5-7DF4-40DC-9724-AD87CA92CF44}" destId="{13C089EC-2228-46B5-A2A5-A1DAA4E3DE2F}" srcOrd="0" destOrd="0" presId="urn:microsoft.com/office/officeart/2005/8/layout/hList1"/>
    <dgm:cxn modelId="{9CED8EB2-6DFA-46E2-A4A3-8607DA7278E8}" type="presParOf" srcId="{13C089EC-2228-46B5-A2A5-A1DAA4E3DE2F}" destId="{04D534A6-E6A0-423F-A3E0-8183F6958A3C}" srcOrd="0" destOrd="0" presId="urn:microsoft.com/office/officeart/2005/8/layout/hList1"/>
    <dgm:cxn modelId="{093E7AA9-F9A4-4D68-AD6C-19B637D614A4}" type="presParOf" srcId="{13C089EC-2228-46B5-A2A5-A1DAA4E3DE2F}" destId="{ECDEAA75-96EA-428E-A772-FBF1F8C4C21A}" srcOrd="1" destOrd="0" presId="urn:microsoft.com/office/officeart/2005/8/layout/hList1"/>
    <dgm:cxn modelId="{35C7234A-4CF0-4F0A-83DD-0A1C6C657899}" type="presParOf" srcId="{26C188B5-7DF4-40DC-9724-AD87CA92CF44}" destId="{1AC4ADAC-D9EB-48FB-A194-DA53E72287B0}" srcOrd="1" destOrd="0" presId="urn:microsoft.com/office/officeart/2005/8/layout/hList1"/>
    <dgm:cxn modelId="{62F99648-953F-429F-BF74-F2DCC439D653}" type="presParOf" srcId="{26C188B5-7DF4-40DC-9724-AD87CA92CF44}" destId="{12F3A5E2-E92F-4623-AE0A-F83E7663346F}" srcOrd="2" destOrd="0" presId="urn:microsoft.com/office/officeart/2005/8/layout/hList1"/>
    <dgm:cxn modelId="{F83FA66C-5ABE-4FB2-85C7-663340E78130}" type="presParOf" srcId="{12F3A5E2-E92F-4623-AE0A-F83E7663346F}" destId="{03C94ABF-10CF-4ADE-8FC5-96ECB36DF614}" srcOrd="0" destOrd="0" presId="urn:microsoft.com/office/officeart/2005/8/layout/hList1"/>
    <dgm:cxn modelId="{2AABCECB-8CE1-4168-AA8D-3F9E99202879}" type="presParOf" srcId="{12F3A5E2-E92F-4623-AE0A-F83E7663346F}" destId="{2A25E908-98B8-47C9-A167-E0AD66A17381}" srcOrd="1" destOrd="0" presId="urn:microsoft.com/office/officeart/2005/8/layout/hList1"/>
    <dgm:cxn modelId="{6BFD21A6-3434-4B67-8022-372C544F78C0}" type="presParOf" srcId="{26C188B5-7DF4-40DC-9724-AD87CA92CF44}" destId="{EC59E0DA-37A6-450E-AF63-D0B4C1F16BA0}" srcOrd="3" destOrd="0" presId="urn:microsoft.com/office/officeart/2005/8/layout/hList1"/>
    <dgm:cxn modelId="{B05A25B9-1C18-4507-AA5F-B331F052FCD3}" type="presParOf" srcId="{26C188B5-7DF4-40DC-9724-AD87CA92CF44}" destId="{DA477EC7-8E81-47E4-A111-A1A3075F8A35}" srcOrd="4" destOrd="0" presId="urn:microsoft.com/office/officeart/2005/8/layout/hList1"/>
    <dgm:cxn modelId="{F95D1ADE-014E-432A-8B4A-C6ED545DB498}" type="presParOf" srcId="{DA477EC7-8E81-47E4-A111-A1A3075F8A35}" destId="{5B18188A-5E84-4806-A79A-CCD9ABB41230}" srcOrd="0" destOrd="0" presId="urn:microsoft.com/office/officeart/2005/8/layout/hList1"/>
    <dgm:cxn modelId="{349956C7-28DE-4547-B6AF-1B712C3013C9}" type="presParOf" srcId="{DA477EC7-8E81-47E4-A111-A1A3075F8A35}" destId="{9D2B48C6-D5A3-4A7E-8BA7-7355D5FE9A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36A7-8940-4968-A15E-8BA9BFD2EADA}">
      <dsp:nvSpPr>
        <dsp:cNvPr id="0" name=""/>
        <dsp:cNvSpPr/>
      </dsp:nvSpPr>
      <dsp:spPr>
        <a:xfrm>
          <a:off x="3607"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Portal (https://ea.azure.com/</a:t>
          </a:r>
        </a:p>
      </dsp:txBody>
      <dsp:txXfrm>
        <a:off x="3607" y="658204"/>
        <a:ext cx="3516920" cy="878356"/>
      </dsp:txXfrm>
    </dsp:sp>
    <dsp:sp modelId="{EA3CD924-AA8D-4D40-801C-2CE03896AA08}">
      <dsp:nvSpPr>
        <dsp:cNvPr id="0" name=""/>
        <dsp:cNvSpPr/>
      </dsp:nvSpPr>
      <dsp:spPr>
        <a:xfrm>
          <a:off x="3607"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Manage access</a:t>
          </a:r>
        </a:p>
        <a:p>
          <a:pPr marL="171450" lvl="1" indent="-171450" algn="l" defTabSz="711200">
            <a:lnSpc>
              <a:spcPct val="90000"/>
            </a:lnSpc>
            <a:spcBef>
              <a:spcPct val="0"/>
            </a:spcBef>
            <a:spcAft>
              <a:spcPct val="15000"/>
            </a:spcAft>
            <a:buChar char="•"/>
          </a:pPr>
          <a:r>
            <a:rPr lang="en-US" sz="1600" kern="1200" dirty="0"/>
            <a:t>Manage accounts</a:t>
          </a:r>
        </a:p>
        <a:p>
          <a:pPr marL="171450" lvl="1" indent="-171450" algn="l" defTabSz="711200">
            <a:lnSpc>
              <a:spcPct val="90000"/>
            </a:lnSpc>
            <a:spcBef>
              <a:spcPct val="0"/>
            </a:spcBef>
            <a:spcAft>
              <a:spcPct val="15000"/>
            </a:spcAft>
            <a:buChar char="•"/>
          </a:pPr>
          <a:r>
            <a:rPr lang="en-US" sz="1600" kern="1200" dirty="0"/>
            <a:t>Manage subscriptions</a:t>
          </a:r>
        </a:p>
        <a:p>
          <a:pPr marL="171450" lvl="1" indent="-171450" algn="l" defTabSz="711200">
            <a:lnSpc>
              <a:spcPct val="90000"/>
            </a:lnSpc>
            <a:spcBef>
              <a:spcPct val="0"/>
            </a:spcBef>
            <a:spcAft>
              <a:spcPct val="15000"/>
            </a:spcAft>
            <a:buChar char="•"/>
          </a:pPr>
          <a:r>
            <a:rPr lang="en-US" sz="1600" kern="1200" dirty="0"/>
            <a:t>View price sheet</a:t>
          </a:r>
        </a:p>
        <a:p>
          <a:pPr marL="171450" lvl="1" indent="-171450" algn="l" defTabSz="711200">
            <a:lnSpc>
              <a:spcPct val="90000"/>
            </a:lnSpc>
            <a:spcBef>
              <a:spcPct val="0"/>
            </a:spcBef>
            <a:spcAft>
              <a:spcPct val="15000"/>
            </a:spcAft>
            <a:buChar char="•"/>
          </a:pPr>
          <a:r>
            <a:rPr lang="en-US" sz="1600" kern="1200" dirty="0"/>
            <a:t>View usage summary</a:t>
          </a:r>
        </a:p>
        <a:p>
          <a:pPr marL="171450" lvl="1" indent="-171450" algn="l" defTabSz="711200">
            <a:lnSpc>
              <a:spcPct val="90000"/>
            </a:lnSpc>
            <a:spcBef>
              <a:spcPct val="0"/>
            </a:spcBef>
            <a:spcAft>
              <a:spcPct val="15000"/>
            </a:spcAft>
            <a:buChar char="•"/>
          </a:pPr>
          <a:r>
            <a:rPr lang="en-US" sz="1600" kern="1200" dirty="0"/>
            <a:t>Manage usage &amp; lifecycle email notifications</a:t>
          </a:r>
        </a:p>
        <a:p>
          <a:pPr marL="171450" lvl="1" indent="-171450" algn="l" defTabSz="711200">
            <a:lnSpc>
              <a:spcPct val="90000"/>
            </a:lnSpc>
            <a:spcBef>
              <a:spcPct val="0"/>
            </a:spcBef>
            <a:spcAft>
              <a:spcPct val="15000"/>
            </a:spcAft>
            <a:buChar char="•"/>
          </a:pPr>
          <a:r>
            <a:rPr lang="en-US" sz="1600" kern="1200" dirty="0"/>
            <a:t>Manage Authentication Types</a:t>
          </a:r>
        </a:p>
        <a:p>
          <a:pPr marL="171450" lvl="1" indent="-171450" algn="l" defTabSz="711200">
            <a:lnSpc>
              <a:spcPct val="90000"/>
            </a:lnSpc>
            <a:spcBef>
              <a:spcPct val="0"/>
            </a:spcBef>
            <a:spcAft>
              <a:spcPct val="15000"/>
            </a:spcAft>
            <a:buChar char="•"/>
          </a:pPr>
          <a:r>
            <a:rPr lang="en-US" sz="1600" kern="1200" dirty="0"/>
            <a:t>Manage Market place access</a:t>
          </a:r>
        </a:p>
      </dsp:txBody>
      <dsp:txXfrm>
        <a:off x="3607" y="1536561"/>
        <a:ext cx="3516920" cy="2723040"/>
      </dsp:txXfrm>
    </dsp:sp>
    <dsp:sp modelId="{7A18D30B-EFAB-4DDD-BDBA-F0EFFC0400F4}">
      <dsp:nvSpPr>
        <dsp:cNvPr id="0" name=""/>
        <dsp:cNvSpPr/>
      </dsp:nvSpPr>
      <dsp:spPr>
        <a:xfrm>
          <a:off x="4012895"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Account Portal (</a:t>
          </a:r>
          <a:r>
            <a:rPr lang="en-US" sz="1600" kern="1200" dirty="0"/>
            <a:t>https://account.windowsazure.com</a:t>
          </a:r>
        </a:p>
      </dsp:txBody>
      <dsp:txXfrm>
        <a:off x="4012895" y="658204"/>
        <a:ext cx="3516920" cy="878356"/>
      </dsp:txXfrm>
    </dsp:sp>
    <dsp:sp modelId="{39243CDD-24B6-43FE-91F8-C6FA1DF5F73B}">
      <dsp:nvSpPr>
        <dsp:cNvPr id="0" name=""/>
        <dsp:cNvSpPr/>
      </dsp:nvSpPr>
      <dsp:spPr>
        <a:xfrm>
          <a:off x="4012895"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Edit subscription details</a:t>
          </a:r>
        </a:p>
        <a:p>
          <a:pPr marL="171450" lvl="1" indent="-171450" algn="l" defTabSz="711200">
            <a:lnSpc>
              <a:spcPct val="90000"/>
            </a:lnSpc>
            <a:spcBef>
              <a:spcPct val="0"/>
            </a:spcBef>
            <a:spcAft>
              <a:spcPct val="15000"/>
            </a:spcAft>
            <a:buChar char="•"/>
          </a:pPr>
          <a:r>
            <a:rPr lang="en-US" sz="1600" kern="1200" dirty="0"/>
            <a:t>Enroll in or enable Preview features</a:t>
          </a:r>
        </a:p>
      </dsp:txBody>
      <dsp:txXfrm>
        <a:off x="4012895" y="1536561"/>
        <a:ext cx="3516920" cy="2723040"/>
      </dsp:txXfrm>
    </dsp:sp>
    <dsp:sp modelId="{0A2A7896-0AED-4118-8FE5-55798E312CE8}">
      <dsp:nvSpPr>
        <dsp:cNvPr id="0" name=""/>
        <dsp:cNvSpPr/>
      </dsp:nvSpPr>
      <dsp:spPr>
        <a:xfrm>
          <a:off x="8022184"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Management Portal (</a:t>
          </a:r>
          <a:r>
            <a:rPr lang="en-US" sz="1600" kern="1200" dirty="0"/>
            <a:t>https://manage.windowsazure.com or https://portal.azure.com</a:t>
          </a:r>
        </a:p>
      </dsp:txBody>
      <dsp:txXfrm>
        <a:off x="8022184" y="658204"/>
        <a:ext cx="3516920" cy="878356"/>
      </dsp:txXfrm>
    </dsp:sp>
    <dsp:sp modelId="{F4A56BDE-BD38-478E-8D2B-7EA702532799}">
      <dsp:nvSpPr>
        <dsp:cNvPr id="0" name=""/>
        <dsp:cNvSpPr/>
      </dsp:nvSpPr>
      <dsp:spPr>
        <a:xfrm>
          <a:off x="8022184"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Provision/de-provision Azure services</a:t>
          </a:r>
        </a:p>
        <a:p>
          <a:pPr marL="171450" lvl="1" indent="-171450" algn="l" defTabSz="711200">
            <a:lnSpc>
              <a:spcPct val="90000"/>
            </a:lnSpc>
            <a:spcBef>
              <a:spcPct val="0"/>
            </a:spcBef>
            <a:spcAft>
              <a:spcPct val="15000"/>
            </a:spcAft>
            <a:buChar char="•"/>
          </a:pPr>
          <a:r>
            <a:rPr lang="en-US" sz="1600" kern="1200" dirty="0"/>
            <a:t>Manage co-administrators on subscriptions</a:t>
          </a:r>
        </a:p>
        <a:p>
          <a:pPr marL="171450" lvl="1" indent="-171450" algn="l" defTabSz="711200">
            <a:lnSpc>
              <a:spcPct val="90000"/>
            </a:lnSpc>
            <a:spcBef>
              <a:spcPct val="0"/>
            </a:spcBef>
            <a:spcAft>
              <a:spcPct val="15000"/>
            </a:spcAft>
            <a:buChar char="•"/>
          </a:pPr>
          <a:r>
            <a:rPr lang="en-US" sz="1600" kern="1200" dirty="0"/>
            <a:t>Open support tickets for issues within the subscription</a:t>
          </a:r>
          <a:r>
            <a:rPr lang="en-AU" sz="1600" kern="1200" dirty="0"/>
            <a:t> </a:t>
          </a:r>
          <a:endParaRPr lang="en-US" sz="1600" kern="1200" dirty="0"/>
        </a:p>
      </dsp:txBody>
      <dsp:txXfrm>
        <a:off x="8022184" y="1536561"/>
        <a:ext cx="3516920" cy="2723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27FE-883D-4F2B-A316-CA07F63207E3}">
      <dsp:nvSpPr>
        <dsp:cNvPr id="0" name=""/>
        <dsp:cNvSpPr/>
      </dsp:nvSpPr>
      <dsp:spPr>
        <a:xfrm>
          <a:off x="4339"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Management approach</a:t>
          </a:r>
        </a:p>
      </dsp:txBody>
      <dsp:txXfrm>
        <a:off x="4339" y="195126"/>
        <a:ext cx="2609509" cy="972971"/>
      </dsp:txXfrm>
    </dsp:sp>
    <dsp:sp modelId="{4A0A0FBA-CC62-4304-AD96-17DE27B3CAFA}">
      <dsp:nvSpPr>
        <dsp:cNvPr id="0" name=""/>
        <dsp:cNvSpPr/>
      </dsp:nvSpPr>
      <dsp:spPr>
        <a:xfrm>
          <a:off x="4339"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Single team or cross-organizational</a:t>
          </a:r>
        </a:p>
        <a:p>
          <a:pPr marL="228600" lvl="1" indent="-228600" algn="l" defTabSz="1111250">
            <a:lnSpc>
              <a:spcPct val="90000"/>
            </a:lnSpc>
            <a:spcBef>
              <a:spcPct val="0"/>
            </a:spcBef>
            <a:spcAft>
              <a:spcPct val="15000"/>
            </a:spcAft>
            <a:buChar char="•"/>
          </a:pPr>
          <a:r>
            <a:rPr lang="en-US" sz="2500" kern="1200" dirty="0"/>
            <a:t>Role Based Access Control (RBAC)</a:t>
          </a:r>
        </a:p>
      </dsp:txBody>
      <dsp:txXfrm>
        <a:off x="4339" y="1168098"/>
        <a:ext cx="2609509" cy="3088125"/>
      </dsp:txXfrm>
    </dsp:sp>
    <dsp:sp modelId="{55DD950F-2008-46FB-B449-5E4AB4122A8B}">
      <dsp:nvSpPr>
        <dsp:cNvPr id="0" name=""/>
        <dsp:cNvSpPr/>
      </dsp:nvSpPr>
      <dsp:spPr>
        <a:xfrm>
          <a:off x="2979180"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Security requirements</a:t>
          </a:r>
        </a:p>
      </dsp:txBody>
      <dsp:txXfrm>
        <a:off x="2979180" y="195126"/>
        <a:ext cx="2609509" cy="972971"/>
      </dsp:txXfrm>
    </dsp:sp>
    <dsp:sp modelId="{4422171C-3718-4968-AE31-0D680C74BB32}">
      <dsp:nvSpPr>
        <dsp:cNvPr id="0" name=""/>
        <dsp:cNvSpPr/>
      </dsp:nvSpPr>
      <dsp:spPr>
        <a:xfrm>
          <a:off x="2979180"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or network security</a:t>
          </a:r>
        </a:p>
        <a:p>
          <a:pPr marL="228600" lvl="1" indent="-228600" algn="l" defTabSz="1111250">
            <a:lnSpc>
              <a:spcPct val="90000"/>
            </a:lnSpc>
            <a:spcBef>
              <a:spcPct val="0"/>
            </a:spcBef>
            <a:spcAft>
              <a:spcPct val="15000"/>
            </a:spcAft>
            <a:buChar char="•"/>
          </a:pPr>
          <a:r>
            <a:rPr lang="en-US" sz="2500" kern="1200" dirty="0"/>
            <a:t>Environments - Sandbox, Dev, Test, UAT, Pre-Prod, Prod</a:t>
          </a:r>
        </a:p>
      </dsp:txBody>
      <dsp:txXfrm>
        <a:off x="2979180" y="1168098"/>
        <a:ext cx="2609509" cy="3088125"/>
      </dsp:txXfrm>
    </dsp:sp>
    <dsp:sp modelId="{037E9C2D-C09B-419B-91E8-263F695D54B4}">
      <dsp:nvSpPr>
        <dsp:cNvPr id="0" name=""/>
        <dsp:cNvSpPr/>
      </dsp:nvSpPr>
      <dsp:spPr>
        <a:xfrm>
          <a:off x="5954021"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Connectivity requirements</a:t>
          </a:r>
        </a:p>
      </dsp:txBody>
      <dsp:txXfrm>
        <a:off x="5954021" y="195126"/>
        <a:ext cx="2609509" cy="972971"/>
      </dsp:txXfrm>
    </dsp:sp>
    <dsp:sp modelId="{F106F39A-5B93-4CB5-B42A-9C2E443E982F}">
      <dsp:nvSpPr>
        <dsp:cNvPr id="0" name=""/>
        <dsp:cNvSpPr/>
      </dsp:nvSpPr>
      <dsp:spPr>
        <a:xfrm>
          <a:off x="5954021"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point of ingress?</a:t>
          </a:r>
        </a:p>
        <a:p>
          <a:pPr marL="228600" lvl="1" indent="-228600" algn="l" defTabSz="1111250">
            <a:lnSpc>
              <a:spcPct val="90000"/>
            </a:lnSpc>
            <a:spcBef>
              <a:spcPct val="0"/>
            </a:spcBef>
            <a:spcAft>
              <a:spcPct val="15000"/>
            </a:spcAft>
            <a:buChar char="•"/>
          </a:pPr>
          <a:r>
            <a:rPr lang="en-US" sz="2500" kern="1200"/>
            <a:t>Multiple regions?</a:t>
          </a:r>
        </a:p>
      </dsp:txBody>
      <dsp:txXfrm>
        <a:off x="5954021" y="1168098"/>
        <a:ext cx="2609509" cy="3088125"/>
      </dsp:txXfrm>
    </dsp:sp>
    <dsp:sp modelId="{513E6431-36D0-4E32-A6AE-AADACA012307}">
      <dsp:nvSpPr>
        <dsp:cNvPr id="0" name=""/>
        <dsp:cNvSpPr/>
      </dsp:nvSpPr>
      <dsp:spPr>
        <a:xfrm>
          <a:off x="8928862"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Application requirements</a:t>
          </a:r>
        </a:p>
      </dsp:txBody>
      <dsp:txXfrm>
        <a:off x="8928862" y="195126"/>
        <a:ext cx="2609509" cy="972971"/>
      </dsp:txXfrm>
    </dsp:sp>
    <dsp:sp modelId="{3EB310A1-A684-4F6F-A37F-5337CEB450C5}">
      <dsp:nvSpPr>
        <dsp:cNvPr id="0" name=""/>
        <dsp:cNvSpPr/>
      </dsp:nvSpPr>
      <dsp:spPr>
        <a:xfrm>
          <a:off x="8928862"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Compliance</a:t>
          </a:r>
        </a:p>
      </dsp:txBody>
      <dsp:txXfrm>
        <a:off x="8928862" y="1168098"/>
        <a:ext cx="2609509" cy="3088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0BA5B-77F5-44D6-BA21-6EBB5E245C5E}">
      <dsp:nvSpPr>
        <dsp:cNvPr id="0" name=""/>
        <dsp:cNvSpPr/>
      </dsp:nvSpPr>
      <dsp:spPr>
        <a:xfrm>
          <a:off x="8331331"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4DC1C-909D-4786-B380-E3B74F99BCEC}">
      <dsp:nvSpPr>
        <dsp:cNvPr id="0" name=""/>
        <dsp:cNvSpPr/>
      </dsp:nvSpPr>
      <dsp:spPr>
        <a:xfrm>
          <a:off x="7162638" y="2087673"/>
          <a:ext cx="1214412" cy="278210"/>
        </a:xfrm>
        <a:custGeom>
          <a:avLst/>
          <a:gdLst/>
          <a:ahLst/>
          <a:cxnLst/>
          <a:rect l="0" t="0" r="0" b="0"/>
          <a:pathLst>
            <a:path>
              <a:moveTo>
                <a:pt x="0" y="0"/>
              </a:moveTo>
              <a:lnTo>
                <a:pt x="0" y="140209"/>
              </a:lnTo>
              <a:lnTo>
                <a:pt x="1214412" y="140209"/>
              </a:lnTo>
              <a:lnTo>
                <a:pt x="1214412"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A5895C-0E3F-4AF4-8B37-F990904E8BF1}">
      <dsp:nvSpPr>
        <dsp:cNvPr id="0" name=""/>
        <dsp:cNvSpPr/>
      </dsp:nvSpPr>
      <dsp:spPr>
        <a:xfrm>
          <a:off x="5902505"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5948225" y="2087673"/>
          <a:ext cx="1214412" cy="278210"/>
        </a:xfrm>
        <a:custGeom>
          <a:avLst/>
          <a:gdLst/>
          <a:ahLst/>
          <a:cxnLst/>
          <a:rect l="0" t="0" r="0" b="0"/>
          <a:pathLst>
            <a:path>
              <a:moveTo>
                <a:pt x="1214412" y="0"/>
              </a:moveTo>
              <a:lnTo>
                <a:pt x="1214412" y="140209"/>
              </a:lnTo>
              <a:lnTo>
                <a:pt x="0" y="140209"/>
              </a:lnTo>
              <a:lnTo>
                <a:pt x="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4126606" y="926253"/>
          <a:ext cx="3036032" cy="278210"/>
        </a:xfrm>
        <a:custGeom>
          <a:avLst/>
          <a:gdLst/>
          <a:ahLst/>
          <a:cxnLst/>
          <a:rect l="0" t="0" r="0" b="0"/>
          <a:pathLst>
            <a:path>
              <a:moveTo>
                <a:pt x="0" y="0"/>
              </a:moveTo>
              <a:lnTo>
                <a:pt x="0" y="140209"/>
              </a:lnTo>
              <a:lnTo>
                <a:pt x="3036032" y="140209"/>
              </a:lnTo>
              <a:lnTo>
                <a:pt x="3036032" y="278210"/>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525279-CEEF-4F9C-A9C1-512421D974D2}">
      <dsp:nvSpPr>
        <dsp:cNvPr id="0" name=""/>
        <dsp:cNvSpPr/>
      </dsp:nvSpPr>
      <dsp:spPr>
        <a:xfrm>
          <a:off x="3473679"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FCDFF-246E-476E-AE52-7FF5C3BA3020}">
      <dsp:nvSpPr>
        <dsp:cNvPr id="0" name=""/>
        <dsp:cNvSpPr/>
      </dsp:nvSpPr>
      <dsp:spPr>
        <a:xfrm>
          <a:off x="3473679" y="208767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EF2A0-F69E-4CAB-8134-6DCDB0420A87}">
      <dsp:nvSpPr>
        <dsp:cNvPr id="0" name=""/>
        <dsp:cNvSpPr/>
      </dsp:nvSpPr>
      <dsp:spPr>
        <a:xfrm>
          <a:off x="3519399" y="926253"/>
          <a:ext cx="607206" cy="278210"/>
        </a:xfrm>
        <a:custGeom>
          <a:avLst/>
          <a:gdLst/>
          <a:ahLst/>
          <a:cxnLst/>
          <a:rect l="0" t="0" r="0" b="0"/>
          <a:pathLst>
            <a:path>
              <a:moveTo>
                <a:pt x="607206" y="0"/>
              </a:moveTo>
              <a:lnTo>
                <a:pt x="607206" y="140209"/>
              </a:lnTo>
              <a:lnTo>
                <a:pt x="0" y="140209"/>
              </a:lnTo>
              <a:lnTo>
                <a:pt x="0" y="278210"/>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D0203-F520-4BE8-AF34-EE872B7BB5FE}">
      <dsp:nvSpPr>
        <dsp:cNvPr id="0" name=""/>
        <dsp:cNvSpPr/>
      </dsp:nvSpPr>
      <dsp:spPr>
        <a:xfrm>
          <a:off x="1044853"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C0A58-304D-495B-A64E-DEFA4216A47F}">
      <dsp:nvSpPr>
        <dsp:cNvPr id="0" name=""/>
        <dsp:cNvSpPr/>
      </dsp:nvSpPr>
      <dsp:spPr>
        <a:xfrm>
          <a:off x="1044853" y="208767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B68D29-9101-4736-B0BB-5B6B0E77580C}">
      <dsp:nvSpPr>
        <dsp:cNvPr id="0" name=""/>
        <dsp:cNvSpPr/>
      </dsp:nvSpPr>
      <dsp:spPr>
        <a:xfrm>
          <a:off x="1090573" y="926253"/>
          <a:ext cx="3036032" cy="278210"/>
        </a:xfrm>
        <a:custGeom>
          <a:avLst/>
          <a:gdLst/>
          <a:ahLst/>
          <a:cxnLst/>
          <a:rect l="0" t="0" r="0" b="0"/>
          <a:pathLst>
            <a:path>
              <a:moveTo>
                <a:pt x="3036032" y="0"/>
              </a:moveTo>
              <a:lnTo>
                <a:pt x="3036032" y="140209"/>
              </a:lnTo>
              <a:lnTo>
                <a:pt x="0" y="140209"/>
              </a:lnTo>
              <a:lnTo>
                <a:pt x="0" y="278210"/>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3685001" y="43043"/>
          <a:ext cx="883209" cy="8832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4568211" y="40835"/>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EE</a:t>
          </a:r>
        </a:p>
      </dsp:txBody>
      <dsp:txXfrm>
        <a:off x="4568211" y="40835"/>
        <a:ext cx="1324814" cy="883209"/>
      </dsp:txXfrm>
    </dsp:sp>
    <dsp:sp modelId="{A1E0BC4C-9772-4503-87BF-2B83E73F98B4}">
      <dsp:nvSpPr>
        <dsp:cNvPr id="0" name=""/>
        <dsp:cNvSpPr/>
      </dsp:nvSpPr>
      <dsp:spPr>
        <a:xfrm>
          <a:off x="648969" y="1204464"/>
          <a:ext cx="883209" cy="88320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98904-BB2F-42E4-892A-724550E512E2}">
      <dsp:nvSpPr>
        <dsp:cNvPr id="0" name=""/>
        <dsp:cNvSpPr/>
      </dsp:nvSpPr>
      <dsp:spPr>
        <a:xfrm>
          <a:off x="1532178" y="120225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02</a:t>
          </a:r>
        </a:p>
      </dsp:txBody>
      <dsp:txXfrm>
        <a:off x="1532178" y="1202256"/>
        <a:ext cx="1324814" cy="883209"/>
      </dsp:txXfrm>
    </dsp:sp>
    <dsp:sp modelId="{010A4C0F-31F9-4E7C-A87A-F6E48111FE3B}">
      <dsp:nvSpPr>
        <dsp:cNvPr id="0" name=""/>
        <dsp:cNvSpPr/>
      </dsp:nvSpPr>
      <dsp:spPr>
        <a:xfrm>
          <a:off x="648969" y="2365884"/>
          <a:ext cx="883209" cy="88320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59C65-D3A1-490E-A6F2-3B0D824F8F43}">
      <dsp:nvSpPr>
        <dsp:cNvPr id="0" name=""/>
        <dsp:cNvSpPr/>
      </dsp:nvSpPr>
      <dsp:spPr>
        <a:xfrm>
          <a:off x="1532178"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Acct</a:t>
          </a:r>
        </a:p>
      </dsp:txBody>
      <dsp:txXfrm>
        <a:off x="1532178" y="2363676"/>
        <a:ext cx="1324814" cy="883209"/>
      </dsp:txXfrm>
    </dsp:sp>
    <dsp:sp modelId="{B271FC63-2861-478C-9C7F-5769F536B39E}">
      <dsp:nvSpPr>
        <dsp:cNvPr id="0" name=""/>
        <dsp:cNvSpPr/>
      </dsp:nvSpPr>
      <dsp:spPr>
        <a:xfrm>
          <a:off x="648969" y="3527304"/>
          <a:ext cx="883209" cy="883209"/>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ADCFA-C6C2-48B6-A8E2-CB0EF5D568C1}">
      <dsp:nvSpPr>
        <dsp:cNvPr id="0" name=""/>
        <dsp:cNvSpPr/>
      </dsp:nvSpPr>
      <dsp:spPr>
        <a:xfrm>
          <a:off x="1532178"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Subscription</a:t>
          </a:r>
        </a:p>
      </dsp:txBody>
      <dsp:txXfrm>
        <a:off x="1532178" y="3525096"/>
        <a:ext cx="1324814" cy="883209"/>
      </dsp:txXfrm>
    </dsp:sp>
    <dsp:sp modelId="{81419056-C6DD-426D-BA00-C61461C677DE}">
      <dsp:nvSpPr>
        <dsp:cNvPr id="0" name=""/>
        <dsp:cNvSpPr/>
      </dsp:nvSpPr>
      <dsp:spPr>
        <a:xfrm>
          <a:off x="3077795" y="1204464"/>
          <a:ext cx="883209" cy="88320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4781A-ED65-462C-ABDD-3ECE751AE64B}">
      <dsp:nvSpPr>
        <dsp:cNvPr id="0" name=""/>
        <dsp:cNvSpPr/>
      </dsp:nvSpPr>
      <dsp:spPr>
        <a:xfrm>
          <a:off x="3961004" y="120225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01</a:t>
          </a:r>
        </a:p>
      </dsp:txBody>
      <dsp:txXfrm>
        <a:off x="3961004" y="1202256"/>
        <a:ext cx="1324814" cy="883209"/>
      </dsp:txXfrm>
    </dsp:sp>
    <dsp:sp modelId="{704343D4-A952-4CCA-B759-B858C1614358}">
      <dsp:nvSpPr>
        <dsp:cNvPr id="0" name=""/>
        <dsp:cNvSpPr/>
      </dsp:nvSpPr>
      <dsp:spPr>
        <a:xfrm>
          <a:off x="3077795" y="2365884"/>
          <a:ext cx="883209" cy="88320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9A33D-220B-42D8-85F1-F0A4C01BBCAB}">
      <dsp:nvSpPr>
        <dsp:cNvPr id="0" name=""/>
        <dsp:cNvSpPr/>
      </dsp:nvSpPr>
      <dsp:spPr>
        <a:xfrm>
          <a:off x="3961004"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Acct</a:t>
          </a:r>
        </a:p>
      </dsp:txBody>
      <dsp:txXfrm>
        <a:off x="3961004" y="2363676"/>
        <a:ext cx="1324814" cy="883209"/>
      </dsp:txXfrm>
    </dsp:sp>
    <dsp:sp modelId="{277C54FB-778D-4684-BBF6-5A6B0739CC1F}">
      <dsp:nvSpPr>
        <dsp:cNvPr id="0" name=""/>
        <dsp:cNvSpPr/>
      </dsp:nvSpPr>
      <dsp:spPr>
        <a:xfrm>
          <a:off x="3077795" y="3527304"/>
          <a:ext cx="883209" cy="883209"/>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3C5CD-FF0A-4CFC-92D4-0F1E0B95233E}">
      <dsp:nvSpPr>
        <dsp:cNvPr id="0" name=""/>
        <dsp:cNvSpPr/>
      </dsp:nvSpPr>
      <dsp:spPr>
        <a:xfrm>
          <a:off x="3961004"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Subscription</a:t>
          </a:r>
        </a:p>
      </dsp:txBody>
      <dsp:txXfrm>
        <a:off x="3961004" y="3525096"/>
        <a:ext cx="1324814" cy="883209"/>
      </dsp:txXfrm>
    </dsp:sp>
    <dsp:sp modelId="{AB558343-2E39-4E19-9DC9-4D4837B89B07}">
      <dsp:nvSpPr>
        <dsp:cNvPr id="0" name=""/>
        <dsp:cNvSpPr/>
      </dsp:nvSpPr>
      <dsp:spPr>
        <a:xfrm>
          <a:off x="6721034" y="1204464"/>
          <a:ext cx="883209" cy="88320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7604243" y="120225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Department</a:t>
          </a:r>
        </a:p>
      </dsp:txBody>
      <dsp:txXfrm>
        <a:off x="7604243" y="1202256"/>
        <a:ext cx="1324814" cy="883209"/>
      </dsp:txXfrm>
    </dsp:sp>
    <dsp:sp modelId="{D26D8D05-50A0-4E6C-9E24-744EDB0FB81D}">
      <dsp:nvSpPr>
        <dsp:cNvPr id="0" name=""/>
        <dsp:cNvSpPr/>
      </dsp:nvSpPr>
      <dsp:spPr>
        <a:xfrm>
          <a:off x="5506621" y="2365884"/>
          <a:ext cx="883209" cy="883209"/>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6389830"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Prod</a:t>
          </a:r>
        </a:p>
      </dsp:txBody>
      <dsp:txXfrm>
        <a:off x="6389830" y="2363676"/>
        <a:ext cx="1324814" cy="883209"/>
      </dsp:txXfrm>
    </dsp:sp>
    <dsp:sp modelId="{2E9BE656-CC3F-4AF0-AA25-4C9C124527CF}">
      <dsp:nvSpPr>
        <dsp:cNvPr id="0" name=""/>
        <dsp:cNvSpPr/>
      </dsp:nvSpPr>
      <dsp:spPr>
        <a:xfrm>
          <a:off x="5506621" y="3527304"/>
          <a:ext cx="883209" cy="883209"/>
        </a:xfrm>
        <a:prstGeom prst="ellipse">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D3B6-B2A4-4FD0-8F4A-5E312C928E38}">
      <dsp:nvSpPr>
        <dsp:cNvPr id="0" name=""/>
        <dsp:cNvSpPr/>
      </dsp:nvSpPr>
      <dsp:spPr>
        <a:xfrm>
          <a:off x="6389830"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Central IT Subscription</a:t>
          </a:r>
          <a:endParaRPr lang="en-US" sz="1700" kern="1200" dirty="0"/>
        </a:p>
      </dsp:txBody>
      <dsp:txXfrm>
        <a:off x="6389830" y="3525096"/>
        <a:ext cx="1324814" cy="883209"/>
      </dsp:txXfrm>
    </dsp:sp>
    <dsp:sp modelId="{34D8D572-B9AD-483A-B9BC-064748CDDDA2}">
      <dsp:nvSpPr>
        <dsp:cNvPr id="0" name=""/>
        <dsp:cNvSpPr/>
      </dsp:nvSpPr>
      <dsp:spPr>
        <a:xfrm>
          <a:off x="7935447" y="2365884"/>
          <a:ext cx="883209" cy="883209"/>
        </a:xfrm>
        <a:prstGeom prst="ellipse">
          <a:avLst/>
        </a:prstGeom>
        <a:blipFill>
          <a:blip xmlns:r="http://schemas.openxmlformats.org/officeDocument/2006/relationships" r:embed="rId5"/>
          <a:srcRect/>
          <a:stretch>
            <a:fillRect t="-9000" b="-9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71412-71DB-4719-AEA9-2E61FD6F3F4A}">
      <dsp:nvSpPr>
        <dsp:cNvPr id="0" name=""/>
        <dsp:cNvSpPr/>
      </dsp:nvSpPr>
      <dsp:spPr>
        <a:xfrm>
          <a:off x="8818656"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Dev/Test</a:t>
          </a:r>
        </a:p>
      </dsp:txBody>
      <dsp:txXfrm>
        <a:off x="8818656" y="2363676"/>
        <a:ext cx="1324814" cy="883209"/>
      </dsp:txXfrm>
    </dsp:sp>
    <dsp:sp modelId="{D3B1FF90-585E-474A-8B02-C5C6A5370681}">
      <dsp:nvSpPr>
        <dsp:cNvPr id="0" name=""/>
        <dsp:cNvSpPr/>
      </dsp:nvSpPr>
      <dsp:spPr>
        <a:xfrm>
          <a:off x="7935447" y="3527304"/>
          <a:ext cx="883209" cy="883209"/>
        </a:xfrm>
        <a:prstGeom prst="ellipse">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597D7-C8F8-45D9-80B6-38A36EE52CF6}">
      <dsp:nvSpPr>
        <dsp:cNvPr id="0" name=""/>
        <dsp:cNvSpPr/>
      </dsp:nvSpPr>
      <dsp:spPr>
        <a:xfrm>
          <a:off x="8818656"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 Subscription</a:t>
          </a:r>
        </a:p>
      </dsp:txBody>
      <dsp:txXfrm>
        <a:off x="8818656" y="3525096"/>
        <a:ext cx="1324814" cy="8832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892D-6F80-4055-9694-97DB0F312074}">
      <dsp:nvSpPr>
        <dsp:cNvPr id="0" name=""/>
        <dsp:cNvSpPr/>
      </dsp:nvSpPr>
      <dsp:spPr>
        <a:xfrm>
          <a:off x="0" y="727115"/>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Service Manager Roles</a:t>
          </a:r>
        </a:p>
      </dsp:txBody>
      <dsp:txXfrm>
        <a:off x="0" y="727115"/>
        <a:ext cx="2882859" cy="387956"/>
      </dsp:txXfrm>
    </dsp:sp>
    <dsp:sp modelId="{D5C5E418-8E8C-44CA-8046-C66B80EF4C7D}">
      <dsp:nvSpPr>
        <dsp:cNvPr id="0" name=""/>
        <dsp:cNvSpPr/>
      </dsp:nvSpPr>
      <dsp:spPr>
        <a:xfrm>
          <a:off x="2882859" y="363406"/>
          <a:ext cx="576571" cy="1115374"/>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80636-8480-41FD-9846-F5F149D0E5F0}">
      <dsp:nvSpPr>
        <dsp:cNvPr id="0" name=""/>
        <dsp:cNvSpPr/>
      </dsp:nvSpPr>
      <dsp:spPr>
        <a:xfrm>
          <a:off x="3690060" y="363406"/>
          <a:ext cx="7841379" cy="1115374"/>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Account administrator (create, cancel, billing)</a:t>
          </a:r>
        </a:p>
        <a:p>
          <a:pPr marL="171450" lvl="1" indent="-171450" algn="l" defTabSz="844550">
            <a:lnSpc>
              <a:spcPct val="90000"/>
            </a:lnSpc>
            <a:spcBef>
              <a:spcPct val="0"/>
            </a:spcBef>
            <a:spcAft>
              <a:spcPct val="15000"/>
            </a:spcAft>
            <a:buChar char="•"/>
          </a:pPr>
          <a:r>
            <a:rPr lang="en-US" sz="1900" kern="1200" dirty="0"/>
            <a:t>Service administrator (Same as account admin)</a:t>
          </a:r>
        </a:p>
        <a:p>
          <a:pPr marL="171450" lvl="1" indent="-171450" algn="l" defTabSz="844550">
            <a:lnSpc>
              <a:spcPct val="90000"/>
            </a:lnSpc>
            <a:spcBef>
              <a:spcPct val="0"/>
            </a:spcBef>
            <a:spcAft>
              <a:spcPct val="15000"/>
            </a:spcAft>
            <a:buChar char="•"/>
          </a:pPr>
          <a:r>
            <a:rPr lang="en-US" sz="1900" kern="1200" dirty="0"/>
            <a:t>Co-Administrator (Can’t change Azure AD, billing, create, etc.)</a:t>
          </a:r>
        </a:p>
      </dsp:txBody>
      <dsp:txXfrm>
        <a:off x="3690060" y="363406"/>
        <a:ext cx="7841379" cy="1115374"/>
      </dsp:txXfrm>
    </dsp:sp>
    <dsp:sp modelId="{E6C2D637-0766-4A70-B6DA-6023FDA31FA4}">
      <dsp:nvSpPr>
        <dsp:cNvPr id="0" name=""/>
        <dsp:cNvSpPr/>
      </dsp:nvSpPr>
      <dsp:spPr>
        <a:xfrm>
          <a:off x="0" y="1571427"/>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Resource Manager Roles</a:t>
          </a:r>
        </a:p>
      </dsp:txBody>
      <dsp:txXfrm>
        <a:off x="0" y="1571427"/>
        <a:ext cx="2882859" cy="387956"/>
      </dsp:txXfrm>
    </dsp:sp>
    <dsp:sp modelId="{19EE855B-C199-4054-9FA5-3BC96AAAA8AE}">
      <dsp:nvSpPr>
        <dsp:cNvPr id="0" name=""/>
        <dsp:cNvSpPr/>
      </dsp:nvSpPr>
      <dsp:spPr>
        <a:xfrm>
          <a:off x="2882859" y="1547180"/>
          <a:ext cx="576571" cy="436450"/>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F825C-954A-4B6A-BC31-26853ADF10B8}">
      <dsp:nvSpPr>
        <dsp:cNvPr id="0" name=""/>
        <dsp:cNvSpPr/>
      </dsp:nvSpPr>
      <dsp:spPr>
        <a:xfrm>
          <a:off x="3690060" y="1547180"/>
          <a:ext cx="7841379" cy="43645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Role based access via assignment</a:t>
          </a:r>
        </a:p>
      </dsp:txBody>
      <dsp:txXfrm>
        <a:off x="3690060" y="1547180"/>
        <a:ext cx="7841379" cy="436450"/>
      </dsp:txXfrm>
    </dsp:sp>
    <dsp:sp modelId="{A53C0C4F-9D7A-46B1-9C64-1ACCCC9615B2}">
      <dsp:nvSpPr>
        <dsp:cNvPr id="0" name=""/>
        <dsp:cNvSpPr/>
      </dsp:nvSpPr>
      <dsp:spPr>
        <a:xfrm>
          <a:off x="0" y="2246009"/>
          <a:ext cx="2885678"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Account types</a:t>
          </a:r>
        </a:p>
      </dsp:txBody>
      <dsp:txXfrm>
        <a:off x="0" y="2246009"/>
        <a:ext cx="2885678" cy="387956"/>
      </dsp:txXfrm>
    </dsp:sp>
    <dsp:sp modelId="{70B4B054-B621-458D-88DD-9D8E0D9C7E13}">
      <dsp:nvSpPr>
        <dsp:cNvPr id="0" name=""/>
        <dsp:cNvSpPr/>
      </dsp:nvSpPr>
      <dsp:spPr>
        <a:xfrm>
          <a:off x="2885677" y="2052031"/>
          <a:ext cx="577135"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43035-A535-49B1-9726-960626182737}">
      <dsp:nvSpPr>
        <dsp:cNvPr id="0" name=""/>
        <dsp:cNvSpPr/>
      </dsp:nvSpPr>
      <dsp:spPr>
        <a:xfrm>
          <a:off x="3693667" y="2052031"/>
          <a:ext cx="7849044" cy="7759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strike="sngStrike" kern="1200" baseline="0" dirty="0">
              <a:solidFill>
                <a:prstClr val="white"/>
              </a:solidFill>
              <a:latin typeface="Segoe UI"/>
              <a:ea typeface="+mn-ea"/>
              <a:cs typeface="+mn-cs"/>
            </a:rPr>
            <a:t>Personal (Microsoft Accounts)</a:t>
          </a:r>
        </a:p>
        <a:p>
          <a:pPr marL="171450" lvl="1" indent="-171450" algn="l" defTabSz="844550">
            <a:lnSpc>
              <a:spcPct val="90000"/>
            </a:lnSpc>
            <a:spcBef>
              <a:spcPct val="0"/>
            </a:spcBef>
            <a:spcAft>
              <a:spcPct val="15000"/>
            </a:spcAft>
            <a:buChar char="•"/>
          </a:pPr>
          <a:r>
            <a:rPr lang="en-US" sz="1900" kern="1200" dirty="0"/>
            <a:t>Organizational Accounts (Azure AD)</a:t>
          </a:r>
        </a:p>
      </dsp:txBody>
      <dsp:txXfrm>
        <a:off x="3693667" y="2052031"/>
        <a:ext cx="7849044" cy="775912"/>
      </dsp:txXfrm>
    </dsp:sp>
    <dsp:sp modelId="{593322B1-E75B-421B-A055-49C1E6D19777}">
      <dsp:nvSpPr>
        <dsp:cNvPr id="0" name=""/>
        <dsp:cNvSpPr/>
      </dsp:nvSpPr>
      <dsp:spPr>
        <a:xfrm>
          <a:off x="0" y="3090321"/>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O365/Intune/CRM/EMS</a:t>
          </a:r>
        </a:p>
      </dsp:txBody>
      <dsp:txXfrm>
        <a:off x="0" y="3090321"/>
        <a:ext cx="2882859" cy="387956"/>
      </dsp:txXfrm>
    </dsp:sp>
    <dsp:sp modelId="{E7EF6D75-72E6-4167-B1B3-234BCE6EA185}">
      <dsp:nvSpPr>
        <dsp:cNvPr id="0" name=""/>
        <dsp:cNvSpPr/>
      </dsp:nvSpPr>
      <dsp:spPr>
        <a:xfrm>
          <a:off x="2882859" y="2896343"/>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C01722-AA7D-485A-8866-A853BC632BAC}">
      <dsp:nvSpPr>
        <dsp:cNvPr id="0" name=""/>
        <dsp:cNvSpPr/>
      </dsp:nvSpPr>
      <dsp:spPr>
        <a:xfrm>
          <a:off x="3690060" y="2896343"/>
          <a:ext cx="7841379" cy="775912"/>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Azure AD created</a:t>
          </a:r>
        </a:p>
        <a:p>
          <a:pPr marL="171450" lvl="1" indent="-171450" algn="l" defTabSz="844550">
            <a:lnSpc>
              <a:spcPct val="90000"/>
            </a:lnSpc>
            <a:spcBef>
              <a:spcPct val="0"/>
            </a:spcBef>
            <a:spcAft>
              <a:spcPct val="15000"/>
            </a:spcAft>
            <a:buChar char="•"/>
          </a:pPr>
          <a:r>
            <a:rPr lang="en-US" sz="1900" kern="1200" dirty="0"/>
            <a:t>Can add additional services/subscriptions</a:t>
          </a:r>
        </a:p>
      </dsp:txBody>
      <dsp:txXfrm>
        <a:off x="3690060" y="2896343"/>
        <a:ext cx="7841379" cy="775912"/>
      </dsp:txXfrm>
    </dsp:sp>
    <dsp:sp modelId="{C4EC7EEE-E4F2-411A-A90E-82D177E5DAAD}">
      <dsp:nvSpPr>
        <dsp:cNvPr id="0" name=""/>
        <dsp:cNvSpPr/>
      </dsp:nvSpPr>
      <dsp:spPr>
        <a:xfrm>
          <a:off x="0" y="3934634"/>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As a Partner</a:t>
          </a:r>
        </a:p>
      </dsp:txBody>
      <dsp:txXfrm>
        <a:off x="0" y="3934634"/>
        <a:ext cx="2882859" cy="387956"/>
      </dsp:txXfrm>
    </dsp:sp>
    <dsp:sp modelId="{97036220-D694-4088-8546-51B7D7C500AC}">
      <dsp:nvSpPr>
        <dsp:cNvPr id="0" name=""/>
        <dsp:cNvSpPr/>
      </dsp:nvSpPr>
      <dsp:spPr>
        <a:xfrm>
          <a:off x="2882859" y="3740656"/>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B1C01-2E98-4DA0-9D60-E3C620B6847E}">
      <dsp:nvSpPr>
        <dsp:cNvPr id="0" name=""/>
        <dsp:cNvSpPr/>
      </dsp:nvSpPr>
      <dsp:spPr>
        <a:xfrm>
          <a:off x="3690060" y="3740656"/>
          <a:ext cx="7841379" cy="775912"/>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Partner manages (On behalf of)</a:t>
          </a:r>
        </a:p>
        <a:p>
          <a:pPr marL="171450" lvl="1" indent="-171450" algn="l" defTabSz="844550">
            <a:lnSpc>
              <a:spcPct val="90000"/>
            </a:lnSpc>
            <a:spcBef>
              <a:spcPct val="0"/>
            </a:spcBef>
            <a:spcAft>
              <a:spcPct val="15000"/>
            </a:spcAft>
            <a:buChar char="•"/>
          </a:pPr>
          <a:r>
            <a:rPr lang="en-US" sz="1900" kern="1200" dirty="0"/>
            <a:t>Partner pays for (service provider model)</a:t>
          </a:r>
        </a:p>
      </dsp:txBody>
      <dsp:txXfrm>
        <a:off x="3690060" y="3740656"/>
        <a:ext cx="7841379" cy="7759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34A6-E6A0-423F-A3E0-8183F6958A3C}">
      <dsp:nvSpPr>
        <dsp:cNvPr id="0" name=""/>
        <dsp:cNvSpPr/>
      </dsp:nvSpPr>
      <dsp:spPr>
        <a:xfrm>
          <a:off x="3607" y="39484"/>
          <a:ext cx="3516920" cy="518400"/>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Importance</a:t>
          </a:r>
        </a:p>
      </dsp:txBody>
      <dsp:txXfrm>
        <a:off x="3607" y="39484"/>
        <a:ext cx="3516920" cy="518400"/>
      </dsp:txXfrm>
    </dsp:sp>
    <dsp:sp modelId="{ECDEAA75-96EA-428E-A772-FBF1F8C4C21A}">
      <dsp:nvSpPr>
        <dsp:cNvPr id="0" name=""/>
        <dsp:cNvSpPr/>
      </dsp:nvSpPr>
      <dsp:spPr>
        <a:xfrm>
          <a:off x="3607" y="557884"/>
          <a:ext cx="3516920" cy="3853980"/>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Describes type of resource in the subscription.</a:t>
          </a:r>
        </a:p>
        <a:p>
          <a:pPr marL="171450" lvl="1" indent="-171450" algn="l" defTabSz="800100">
            <a:lnSpc>
              <a:spcPct val="90000"/>
            </a:lnSpc>
            <a:spcBef>
              <a:spcPct val="0"/>
            </a:spcBef>
            <a:spcAft>
              <a:spcPct val="15000"/>
            </a:spcAft>
            <a:buChar char="•"/>
          </a:pPr>
          <a:r>
            <a:rPr lang="en-US" sz="1800" kern="1200" dirty="0"/>
            <a:t>Places the naming pattern in an order that allows easier application level grouping for potential showback/chargeback billing.</a:t>
          </a:r>
        </a:p>
        <a:p>
          <a:pPr marL="171450" lvl="1" indent="-171450" algn="l" defTabSz="800100">
            <a:lnSpc>
              <a:spcPct val="90000"/>
            </a:lnSpc>
            <a:spcBef>
              <a:spcPct val="0"/>
            </a:spcBef>
            <a:spcAft>
              <a:spcPct val="15000"/>
            </a:spcAft>
            <a:buChar char="•"/>
          </a:pPr>
          <a:r>
            <a:rPr lang="en-US" sz="1800" kern="1200" dirty="0"/>
            <a:t>Automation.</a:t>
          </a:r>
        </a:p>
      </dsp:txBody>
      <dsp:txXfrm>
        <a:off x="3607" y="557884"/>
        <a:ext cx="3516920" cy="3853980"/>
      </dsp:txXfrm>
    </dsp:sp>
    <dsp:sp modelId="{03C94ABF-10CF-4ADE-8FC5-96ECB36DF614}">
      <dsp:nvSpPr>
        <dsp:cNvPr id="0" name=""/>
        <dsp:cNvSpPr/>
      </dsp:nvSpPr>
      <dsp:spPr>
        <a:xfrm>
          <a:off x="4012895" y="39484"/>
          <a:ext cx="3516920" cy="518400"/>
        </a:xfrm>
        <a:prstGeom prst="rect">
          <a:avLst/>
        </a:prstGeom>
        <a:solidFill>
          <a:schemeClr val="accent5">
            <a:hueOff val="-3676672"/>
            <a:satOff val="-5114"/>
            <a:lumOff val="-1961"/>
            <a:alphaOff val="0"/>
          </a:schemeClr>
        </a:solidFill>
        <a:ln w="1079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Consideration</a:t>
          </a:r>
        </a:p>
      </dsp:txBody>
      <dsp:txXfrm>
        <a:off x="4012895" y="39484"/>
        <a:ext cx="3516920" cy="518400"/>
      </dsp:txXfrm>
    </dsp:sp>
    <dsp:sp modelId="{2A25E908-98B8-47C9-A167-E0AD66A17381}">
      <dsp:nvSpPr>
        <dsp:cNvPr id="0" name=""/>
        <dsp:cNvSpPr/>
      </dsp:nvSpPr>
      <dsp:spPr>
        <a:xfrm>
          <a:off x="4012895" y="557884"/>
          <a:ext cx="3516920" cy="3853980"/>
        </a:xfrm>
        <a:prstGeom prst="rect">
          <a:avLst/>
        </a:prstGeom>
        <a:solidFill>
          <a:schemeClr val="accent5">
            <a:tint val="40000"/>
            <a:alpha val="90000"/>
            <a:hueOff val="-3695877"/>
            <a:satOff val="-6408"/>
            <a:lumOff val="-644"/>
            <a:alphaOff val="0"/>
          </a:schemeClr>
        </a:solidFill>
        <a:ln w="1079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Some resource names are:</a:t>
          </a:r>
        </a:p>
        <a:p>
          <a:pPr marL="342900" lvl="2" indent="-171450" algn="l" defTabSz="800100">
            <a:lnSpc>
              <a:spcPct val="90000"/>
            </a:lnSpc>
            <a:spcBef>
              <a:spcPct val="0"/>
            </a:spcBef>
            <a:spcAft>
              <a:spcPct val="15000"/>
            </a:spcAft>
            <a:buChar char="•"/>
          </a:pPr>
          <a:r>
            <a:rPr lang="en-US" sz="1800" kern="1200" dirty="0"/>
            <a:t>Constrained unique across entire Azure.</a:t>
          </a:r>
        </a:p>
        <a:p>
          <a:pPr marL="342900" lvl="2" indent="-171450" algn="l" defTabSz="800100">
            <a:lnSpc>
              <a:spcPct val="90000"/>
            </a:lnSpc>
            <a:spcBef>
              <a:spcPct val="0"/>
            </a:spcBef>
            <a:spcAft>
              <a:spcPct val="15000"/>
            </a:spcAft>
            <a:buChar char="•"/>
          </a:pPr>
          <a:r>
            <a:rPr lang="en-US" sz="1800" kern="1200" dirty="0"/>
            <a:t>Constrained by length.</a:t>
          </a:r>
        </a:p>
        <a:p>
          <a:pPr marL="342900" lvl="2" indent="-171450" algn="l" defTabSz="800100">
            <a:lnSpc>
              <a:spcPct val="90000"/>
            </a:lnSpc>
            <a:spcBef>
              <a:spcPct val="0"/>
            </a:spcBef>
            <a:spcAft>
              <a:spcPct val="15000"/>
            </a:spcAft>
            <a:buChar char="•"/>
          </a:pPr>
          <a:r>
            <a:rPr lang="en-US" sz="1800" kern="1200" dirty="0"/>
            <a:t>Constrained to alpha-numeric.</a:t>
          </a:r>
        </a:p>
        <a:p>
          <a:pPr marL="342900" lvl="2" indent="-171450" algn="l" defTabSz="800100">
            <a:lnSpc>
              <a:spcPct val="90000"/>
            </a:lnSpc>
            <a:spcBef>
              <a:spcPct val="0"/>
            </a:spcBef>
            <a:spcAft>
              <a:spcPct val="15000"/>
            </a:spcAft>
            <a:buChar char="•"/>
          </a:pPr>
          <a:r>
            <a:rPr lang="en-US" sz="1800" kern="1200" dirty="0"/>
            <a:t>Constrained unique within account</a:t>
          </a:r>
        </a:p>
        <a:p>
          <a:pPr marL="342900" lvl="2" indent="-171450" algn="l" defTabSz="800100">
            <a:lnSpc>
              <a:spcPct val="90000"/>
            </a:lnSpc>
            <a:spcBef>
              <a:spcPct val="0"/>
            </a:spcBef>
            <a:spcAft>
              <a:spcPct val="15000"/>
            </a:spcAft>
            <a:buChar char="•"/>
          </a:pPr>
          <a:r>
            <a:rPr lang="en-US" sz="1800" kern="1200" dirty="0"/>
            <a:t>Cannot include upper case characters.</a:t>
          </a:r>
        </a:p>
        <a:p>
          <a:pPr marL="342900" lvl="2" indent="-171450" algn="l" defTabSz="800100">
            <a:lnSpc>
              <a:spcPct val="90000"/>
            </a:lnSpc>
            <a:spcBef>
              <a:spcPct val="0"/>
            </a:spcBef>
            <a:spcAft>
              <a:spcPct val="15000"/>
            </a:spcAft>
            <a:buChar char="•"/>
          </a:pPr>
          <a:r>
            <a:rPr lang="en-US" sz="1800" kern="1200" dirty="0"/>
            <a:t>Cannot contain offensive or forbidden substrings.</a:t>
          </a:r>
        </a:p>
      </dsp:txBody>
      <dsp:txXfrm>
        <a:off x="4012895" y="557884"/>
        <a:ext cx="3516920" cy="3853980"/>
      </dsp:txXfrm>
    </dsp:sp>
    <dsp:sp modelId="{5B18188A-5E84-4806-A79A-CCD9ABB41230}">
      <dsp:nvSpPr>
        <dsp:cNvPr id="0" name=""/>
        <dsp:cNvSpPr/>
      </dsp:nvSpPr>
      <dsp:spPr>
        <a:xfrm>
          <a:off x="8022184" y="39484"/>
          <a:ext cx="3516920" cy="518400"/>
        </a:xfrm>
        <a:prstGeom prst="rect">
          <a:avLst/>
        </a:prstGeom>
        <a:solidFill>
          <a:schemeClr val="accent5">
            <a:hueOff val="-7353344"/>
            <a:satOff val="-10228"/>
            <a:lumOff val="-3922"/>
            <a:alphaOff val="0"/>
          </a:schemeClr>
        </a:solidFill>
        <a:ln w="1079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a:t>
          </a:r>
        </a:p>
      </dsp:txBody>
      <dsp:txXfrm>
        <a:off x="8022184" y="39484"/>
        <a:ext cx="3516920" cy="518400"/>
      </dsp:txXfrm>
    </dsp:sp>
    <dsp:sp modelId="{9D2B48C6-D5A3-4A7E-8BA7-7355D5FE9A49}">
      <dsp:nvSpPr>
        <dsp:cNvPr id="0" name=""/>
        <dsp:cNvSpPr/>
      </dsp:nvSpPr>
      <dsp:spPr>
        <a:xfrm>
          <a:off x="8022184" y="557884"/>
          <a:ext cx="3516920" cy="3853980"/>
        </a:xfrm>
        <a:prstGeom prst="rect">
          <a:avLst/>
        </a:prstGeom>
        <a:solidFill>
          <a:schemeClr val="accent5">
            <a:tint val="40000"/>
            <a:alpha val="90000"/>
            <a:hueOff val="-7391755"/>
            <a:satOff val="-12816"/>
            <a:lumOff val="-1289"/>
            <a:alphaOff val="0"/>
          </a:schemeClr>
        </a:solidFill>
        <a:ln w="1079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Ensure:</a:t>
          </a:r>
        </a:p>
        <a:p>
          <a:pPr marL="342900" lvl="2" indent="-171450" algn="l" defTabSz="800100">
            <a:lnSpc>
              <a:spcPct val="90000"/>
            </a:lnSpc>
            <a:spcBef>
              <a:spcPct val="0"/>
            </a:spcBef>
            <a:spcAft>
              <a:spcPct val="15000"/>
            </a:spcAft>
            <a:buChar char="•"/>
          </a:pPr>
          <a:r>
            <a:rPr lang="en-US" sz="1800" kern="1200" dirty="0"/>
            <a:t>Unique Azure naming</a:t>
          </a:r>
        </a:p>
        <a:p>
          <a:pPr marL="342900" lvl="2" indent="-171450" algn="l" defTabSz="800100">
            <a:lnSpc>
              <a:spcPct val="90000"/>
            </a:lnSpc>
            <a:spcBef>
              <a:spcPct val="0"/>
            </a:spcBef>
            <a:spcAft>
              <a:spcPct val="15000"/>
            </a:spcAft>
            <a:buChar char="•"/>
          </a:pPr>
          <a:r>
            <a:rPr lang="en-US" sz="1800" kern="1200" dirty="0"/>
            <a:t>Case sensitivity requirements</a:t>
          </a:r>
        </a:p>
        <a:p>
          <a:pPr marL="342900" lvl="2" indent="-171450" algn="l" defTabSz="800100">
            <a:lnSpc>
              <a:spcPct val="90000"/>
            </a:lnSpc>
            <a:spcBef>
              <a:spcPct val="0"/>
            </a:spcBef>
            <a:spcAft>
              <a:spcPct val="15000"/>
            </a:spcAft>
            <a:buChar char="•"/>
          </a:pPr>
          <a:r>
            <a:rPr lang="en-US" sz="1800" kern="1200" dirty="0"/>
            <a:t>Application association</a:t>
          </a:r>
        </a:p>
        <a:p>
          <a:pPr marL="342900" lvl="2" indent="-171450" algn="l" defTabSz="800100">
            <a:lnSpc>
              <a:spcPct val="90000"/>
            </a:lnSpc>
            <a:spcBef>
              <a:spcPct val="0"/>
            </a:spcBef>
            <a:spcAft>
              <a:spcPct val="15000"/>
            </a:spcAft>
            <a:buChar char="•"/>
          </a:pPr>
          <a:r>
            <a:rPr lang="en-US" sz="1800" kern="1200" dirty="0"/>
            <a:t>Environment association</a:t>
          </a:r>
        </a:p>
        <a:p>
          <a:pPr marL="342900" lvl="2" indent="-171450" algn="l" defTabSz="800100">
            <a:lnSpc>
              <a:spcPct val="90000"/>
            </a:lnSpc>
            <a:spcBef>
              <a:spcPct val="0"/>
            </a:spcBef>
            <a:spcAft>
              <a:spcPct val="15000"/>
            </a:spcAft>
            <a:buChar char="•"/>
          </a:pPr>
          <a:r>
            <a:rPr lang="en-US" sz="1800" kern="1200" dirty="0"/>
            <a:t>Region association</a:t>
          </a:r>
        </a:p>
        <a:p>
          <a:pPr marL="342900" lvl="2" indent="-171450" algn="l" defTabSz="800100">
            <a:lnSpc>
              <a:spcPct val="90000"/>
            </a:lnSpc>
            <a:spcBef>
              <a:spcPct val="0"/>
            </a:spcBef>
            <a:spcAft>
              <a:spcPct val="15000"/>
            </a:spcAft>
            <a:buChar char="•"/>
          </a:pPr>
          <a:r>
            <a:rPr lang="en-US" sz="1800" kern="1200" dirty="0"/>
            <a:t>Instance association</a:t>
          </a:r>
        </a:p>
        <a:p>
          <a:pPr marL="342900" lvl="2" indent="-171450" algn="l" defTabSz="800100">
            <a:lnSpc>
              <a:spcPct val="90000"/>
            </a:lnSpc>
            <a:spcBef>
              <a:spcPct val="0"/>
            </a:spcBef>
            <a:spcAft>
              <a:spcPct val="15000"/>
            </a:spcAft>
            <a:buChar char="•"/>
          </a:pPr>
          <a:r>
            <a:rPr lang="en-US" sz="1800" kern="1200" dirty="0"/>
            <a:t>Object association</a:t>
          </a:r>
        </a:p>
      </dsp:txBody>
      <dsp:txXfrm>
        <a:off x="8022184" y="557884"/>
        <a:ext cx="3516920" cy="38539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11/1/2017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dirty="0"/>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11/1/2017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dirty="0"/>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gnup.live.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dirty="0"/>
          </a:p>
        </p:txBody>
      </p:sp>
    </p:spTree>
    <p:extLst>
      <p:ext uri="{BB962C8B-B14F-4D97-AF65-F5344CB8AC3E}">
        <p14:creationId xmlns:p14="http://schemas.microsoft.com/office/powerpoint/2010/main" val="3845308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3287090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06/03/2016</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845065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31/10/2017</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3334586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2206254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dirty="0"/>
          </a:p>
        </p:txBody>
      </p:sp>
    </p:spTree>
    <p:extLst>
      <p:ext uri="{BB962C8B-B14F-4D97-AF65-F5344CB8AC3E}">
        <p14:creationId xmlns:p14="http://schemas.microsoft.com/office/powerpoint/2010/main" val="49510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dirty="0"/>
          </a:p>
        </p:txBody>
      </p:sp>
    </p:spTree>
    <p:extLst>
      <p:ext uri="{BB962C8B-B14F-4D97-AF65-F5344CB8AC3E}">
        <p14:creationId xmlns:p14="http://schemas.microsoft.com/office/powerpoint/2010/main" val="3148447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https://azure.microsoft.com/en-us/documentation/articles/billing-subscription-transfer/</a:t>
            </a:r>
          </a:p>
          <a:p>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16</a:t>
            </a:fld>
            <a:endParaRPr lang="en-US" dirty="0"/>
          </a:p>
        </p:txBody>
      </p:sp>
    </p:spTree>
    <p:extLst>
      <p:ext uri="{BB962C8B-B14F-4D97-AF65-F5344CB8AC3E}">
        <p14:creationId xmlns:p14="http://schemas.microsoft.com/office/powerpoint/2010/main" val="304541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dirty="0"/>
          </a:p>
        </p:txBody>
      </p:sp>
    </p:spTree>
    <p:extLst>
      <p:ext uri="{BB962C8B-B14F-4D97-AF65-F5344CB8AC3E}">
        <p14:creationId xmlns:p14="http://schemas.microsoft.com/office/powerpoint/2010/main" val="1334615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dirty="0"/>
          </a:p>
        </p:txBody>
      </p:sp>
    </p:spTree>
    <p:extLst>
      <p:ext uri="{BB962C8B-B14F-4D97-AF65-F5344CB8AC3E}">
        <p14:creationId xmlns:p14="http://schemas.microsoft.com/office/powerpoint/2010/main" val="4012275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19</a:t>
            </a:fld>
            <a:endParaRPr lang="en-US" dirty="0"/>
          </a:p>
        </p:txBody>
      </p:sp>
    </p:spTree>
    <p:extLst>
      <p:ext uri="{BB962C8B-B14F-4D97-AF65-F5344CB8AC3E}">
        <p14:creationId xmlns:p14="http://schemas.microsoft.com/office/powerpoint/2010/main" val="1824221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dirty="0"/>
          </a:p>
        </p:txBody>
      </p:sp>
    </p:spTree>
    <p:extLst>
      <p:ext uri="{BB962C8B-B14F-4D97-AF65-F5344CB8AC3E}">
        <p14:creationId xmlns:p14="http://schemas.microsoft.com/office/powerpoint/2010/main" val="3665873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dirty="0"/>
          </a:p>
        </p:txBody>
      </p:sp>
    </p:spTree>
    <p:extLst>
      <p:ext uri="{BB962C8B-B14F-4D97-AF65-F5344CB8AC3E}">
        <p14:creationId xmlns:p14="http://schemas.microsoft.com/office/powerpoint/2010/main" val="2632835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11/1/2017 10:23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145776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provides role-based access control,</a:t>
            </a:r>
            <a:r>
              <a:rPr lang="en-US" baseline="0" dirty="0"/>
              <a:t> integrating with the Azure Active Directory directory associated with your subscription.  This allows you to limit access to resource groups or resources to specific users or groups.  There are built-in roles, such as “Virtual Machine Contributor” that lets you manage virtual machines, but not the access to them, and not the virtual networks or storage they are connected to.</a:t>
            </a:r>
          </a:p>
          <a:p>
            <a:endParaRPr lang="en-US" baseline="0" dirty="0"/>
          </a:p>
          <a:p>
            <a:r>
              <a:rPr lang="en-US" baseline="0" dirty="0"/>
              <a:t>It’s important to note R</a:t>
            </a:r>
            <a:r>
              <a:rPr lang="en-US" sz="1200" dirty="0">
                <a:gradFill>
                  <a:gsLst>
                    <a:gs pos="2917">
                      <a:schemeClr val="tx1"/>
                    </a:gs>
                    <a:gs pos="30000">
                      <a:schemeClr val="tx1"/>
                    </a:gs>
                  </a:gsLst>
                  <a:lin ang="5400000" scaled="0"/>
                </a:gradFill>
              </a:rPr>
              <a:t>BAC in ARM applies to resources exposed via ARM. Software inside of VMs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which may have it’s own security mechanisms and should be considered during design.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dirty="0"/>
          </a:p>
        </p:txBody>
      </p:sp>
    </p:spTree>
    <p:extLst>
      <p:ext uri="{BB962C8B-B14F-4D97-AF65-F5344CB8AC3E}">
        <p14:creationId xmlns:p14="http://schemas.microsoft.com/office/powerpoint/2010/main" val="2282390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dirty="0"/>
          </a:p>
        </p:txBody>
      </p:sp>
    </p:spTree>
    <p:extLst>
      <p:ext uri="{BB962C8B-B14F-4D97-AF65-F5344CB8AC3E}">
        <p14:creationId xmlns:p14="http://schemas.microsoft.com/office/powerpoint/2010/main" val="2033134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 October 2017</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dirty="0"/>
          </a:p>
        </p:txBody>
      </p:sp>
    </p:spTree>
    <p:extLst>
      <p:ext uri="{BB962C8B-B14F-4D97-AF65-F5344CB8AC3E}">
        <p14:creationId xmlns:p14="http://schemas.microsoft.com/office/powerpoint/2010/main" val="4048249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25</a:t>
            </a:fld>
            <a:endParaRPr lang="en-US" dirty="0"/>
          </a:p>
        </p:txBody>
      </p:sp>
    </p:spTree>
    <p:extLst>
      <p:ext uri="{BB962C8B-B14F-4D97-AF65-F5344CB8AC3E}">
        <p14:creationId xmlns:p14="http://schemas.microsoft.com/office/powerpoint/2010/main" val="383214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26</a:t>
            </a:fld>
            <a:endParaRPr lang="en-US" dirty="0"/>
          </a:p>
        </p:txBody>
      </p:sp>
    </p:spTree>
    <p:extLst>
      <p:ext uri="{BB962C8B-B14F-4D97-AF65-F5344CB8AC3E}">
        <p14:creationId xmlns:p14="http://schemas.microsoft.com/office/powerpoint/2010/main" val="2720702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27</a:t>
            </a:fld>
            <a:endParaRPr lang="en-US" dirty="0"/>
          </a:p>
        </p:txBody>
      </p:sp>
    </p:spTree>
    <p:extLst>
      <p:ext uri="{BB962C8B-B14F-4D97-AF65-F5344CB8AC3E}">
        <p14:creationId xmlns:p14="http://schemas.microsoft.com/office/powerpoint/2010/main" val="3681361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28</a:t>
            </a:fld>
            <a:endParaRPr lang="en-US" dirty="0"/>
          </a:p>
        </p:txBody>
      </p:sp>
    </p:spTree>
    <p:extLst>
      <p:ext uri="{BB962C8B-B14F-4D97-AF65-F5344CB8AC3E}">
        <p14:creationId xmlns:p14="http://schemas.microsoft.com/office/powerpoint/2010/main" val="4131530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29</a:t>
            </a:fld>
            <a:endParaRPr lang="en-US" dirty="0"/>
          </a:p>
        </p:txBody>
      </p:sp>
    </p:spTree>
    <p:extLst>
      <p:ext uri="{BB962C8B-B14F-4D97-AF65-F5344CB8AC3E}">
        <p14:creationId xmlns:p14="http://schemas.microsoft.com/office/powerpoint/2010/main" val="3068141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dirty="0"/>
          </a:p>
        </p:txBody>
      </p:sp>
    </p:spTree>
    <p:extLst>
      <p:ext uri="{BB962C8B-B14F-4D97-AF65-F5344CB8AC3E}">
        <p14:creationId xmlns:p14="http://schemas.microsoft.com/office/powerpoint/2010/main" val="770597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30</a:t>
            </a:fld>
            <a:endParaRPr lang="en-US" dirty="0"/>
          </a:p>
        </p:txBody>
      </p:sp>
    </p:spTree>
    <p:extLst>
      <p:ext uri="{BB962C8B-B14F-4D97-AF65-F5344CB8AC3E}">
        <p14:creationId xmlns:p14="http://schemas.microsoft.com/office/powerpoint/2010/main" val="197731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31</a:t>
            </a:fld>
            <a:endParaRPr lang="en-US" dirty="0"/>
          </a:p>
        </p:txBody>
      </p:sp>
    </p:spTree>
    <p:extLst>
      <p:ext uri="{BB962C8B-B14F-4D97-AF65-F5344CB8AC3E}">
        <p14:creationId xmlns:p14="http://schemas.microsoft.com/office/powerpoint/2010/main" val="253193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a:p>
        </p:txBody>
      </p:sp>
    </p:spTree>
    <p:extLst>
      <p:ext uri="{BB962C8B-B14F-4D97-AF65-F5344CB8AC3E}">
        <p14:creationId xmlns:p14="http://schemas.microsoft.com/office/powerpoint/2010/main" val="38906630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https://docs.microsoft.com/en-us/rest/api/billing/enterprise/billing-enterprise-api-balance-summary</a:t>
            </a:r>
          </a:p>
          <a:p>
            <a:r>
              <a:rPr lang="en-US" dirty="0"/>
              <a:t>https://docs.microsoft.com/en-us/rest/api/billing/enterprise/billing-enterprise-api-usage-detail</a:t>
            </a:r>
          </a:p>
          <a:p>
            <a:r>
              <a:rPr lang="en-US" dirty="0"/>
              <a:t>https://docs.microsoft.com/en-us/rest/api/billing/enterprise/billing-enterprise-api-marketplace-storecharge</a:t>
            </a:r>
          </a:p>
          <a:p>
            <a:r>
              <a:rPr lang="en-US" dirty="0"/>
              <a:t>https://docs.microsoft.com/en-us/rest/api/billing/enterprise/billing-enterprise-api-pricesheet</a:t>
            </a:r>
          </a:p>
          <a:p>
            <a:r>
              <a:rPr lang="en-US" dirty="0"/>
              <a:t>https://docs.microsoft.com/en-us/rest/api/billing/enterprise/billing-enterprise-api-billing-periods</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33</a:t>
            </a:fld>
            <a:endParaRPr lang="en-US"/>
          </a:p>
        </p:txBody>
      </p:sp>
    </p:spTree>
    <p:extLst>
      <p:ext uri="{BB962C8B-B14F-4D97-AF65-F5344CB8AC3E}">
        <p14:creationId xmlns:p14="http://schemas.microsoft.com/office/powerpoint/2010/main" val="2368287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https://azure.microsoft.com/en-ca/services/cost-management/</a:t>
            </a:r>
          </a:p>
        </p:txBody>
      </p:sp>
      <p:sp>
        <p:nvSpPr>
          <p:cNvPr id="4" name="Slide Number Placeholder 3"/>
          <p:cNvSpPr>
            <a:spLocks noGrp="1"/>
          </p:cNvSpPr>
          <p:nvPr>
            <p:ph type="sldNum" sz="quarter" idx="10"/>
          </p:nvPr>
        </p:nvSpPr>
        <p:spPr/>
        <p:txBody>
          <a:bodyPr/>
          <a:lstStyle/>
          <a:p>
            <a:fld id="{40B1AD7A-8DF3-4DCE-960D-1DF5B9856ADB}" type="slidenum">
              <a:rPr lang="en-US" smtClean="0"/>
              <a:t>34</a:t>
            </a:fld>
            <a:endParaRPr lang="en-US" dirty="0"/>
          </a:p>
        </p:txBody>
      </p:sp>
    </p:spTree>
    <p:extLst>
      <p:ext uri="{BB962C8B-B14F-4D97-AF65-F5344CB8AC3E}">
        <p14:creationId xmlns:p14="http://schemas.microsoft.com/office/powerpoint/2010/main" val="3074083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35</a:t>
            </a:fld>
            <a:endParaRPr lang="en-US" dirty="0"/>
          </a:p>
        </p:txBody>
      </p:sp>
    </p:spTree>
    <p:extLst>
      <p:ext uri="{BB962C8B-B14F-4D97-AF65-F5344CB8AC3E}">
        <p14:creationId xmlns:p14="http://schemas.microsoft.com/office/powerpoint/2010/main" val="1667233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36</a:t>
            </a:fld>
            <a:endParaRPr lang="en-US" dirty="0"/>
          </a:p>
        </p:txBody>
      </p:sp>
    </p:spTree>
    <p:extLst>
      <p:ext uri="{BB962C8B-B14F-4D97-AF65-F5344CB8AC3E}">
        <p14:creationId xmlns:p14="http://schemas.microsoft.com/office/powerpoint/2010/main" val="3202180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942336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38</a:t>
            </a:fld>
            <a:endParaRPr lang="en-US" dirty="0"/>
          </a:p>
        </p:txBody>
      </p:sp>
    </p:spTree>
    <p:extLst>
      <p:ext uri="{BB962C8B-B14F-4D97-AF65-F5344CB8AC3E}">
        <p14:creationId xmlns:p14="http://schemas.microsoft.com/office/powerpoint/2010/main" val="12822873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39</a:t>
            </a:fld>
            <a:endParaRPr lang="en-US" dirty="0"/>
          </a:p>
        </p:txBody>
      </p:sp>
    </p:spTree>
    <p:extLst>
      <p:ext uri="{BB962C8B-B14F-4D97-AF65-F5344CB8AC3E}">
        <p14:creationId xmlns:p14="http://schemas.microsoft.com/office/powerpoint/2010/main" val="573168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dirty="0"/>
          </a:p>
        </p:txBody>
      </p:sp>
    </p:spTree>
    <p:extLst>
      <p:ext uri="{BB962C8B-B14F-4D97-AF65-F5344CB8AC3E}">
        <p14:creationId xmlns:p14="http://schemas.microsoft.com/office/powerpoint/2010/main" val="24861698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40</a:t>
            </a:fld>
            <a:endParaRPr lang="en-US" dirty="0"/>
          </a:p>
        </p:txBody>
      </p:sp>
    </p:spTree>
    <p:extLst>
      <p:ext uri="{BB962C8B-B14F-4D97-AF65-F5344CB8AC3E}">
        <p14:creationId xmlns:p14="http://schemas.microsoft.com/office/powerpoint/2010/main" val="29468210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41</a:t>
            </a:fld>
            <a:endParaRPr lang="en-US" dirty="0"/>
          </a:p>
        </p:txBody>
      </p:sp>
    </p:spTree>
    <p:extLst>
      <p:ext uri="{BB962C8B-B14F-4D97-AF65-F5344CB8AC3E}">
        <p14:creationId xmlns:p14="http://schemas.microsoft.com/office/powerpoint/2010/main" val="2624840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42</a:t>
            </a:fld>
            <a:endParaRPr lang="en-US" dirty="0"/>
          </a:p>
        </p:txBody>
      </p:sp>
    </p:spTree>
    <p:extLst>
      <p:ext uri="{BB962C8B-B14F-4D97-AF65-F5344CB8AC3E}">
        <p14:creationId xmlns:p14="http://schemas.microsoft.com/office/powerpoint/2010/main" val="9220346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43</a:t>
            </a:fld>
            <a:endParaRPr lang="en-US" dirty="0"/>
          </a:p>
        </p:txBody>
      </p:sp>
    </p:spTree>
    <p:extLst>
      <p:ext uri="{BB962C8B-B14F-4D97-AF65-F5344CB8AC3E}">
        <p14:creationId xmlns:p14="http://schemas.microsoft.com/office/powerpoint/2010/main" val="11134768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11/1/2017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41333057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8153146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46</a:t>
            </a:fld>
            <a:endParaRPr lang="en-US" dirty="0"/>
          </a:p>
        </p:txBody>
      </p:sp>
    </p:spTree>
    <p:extLst>
      <p:ext uri="{BB962C8B-B14F-4D97-AF65-F5344CB8AC3E}">
        <p14:creationId xmlns:p14="http://schemas.microsoft.com/office/powerpoint/2010/main" val="12787816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47</a:t>
            </a:fld>
            <a:endParaRPr lang="en-US" dirty="0"/>
          </a:p>
        </p:txBody>
      </p:sp>
    </p:spTree>
    <p:extLst>
      <p:ext uri="{BB962C8B-B14F-4D97-AF65-F5344CB8AC3E}">
        <p14:creationId xmlns:p14="http://schemas.microsoft.com/office/powerpoint/2010/main" val="11401634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1265045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11/1/2017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78747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dirty="0"/>
          </a:p>
        </p:txBody>
      </p:sp>
    </p:spTree>
    <p:extLst>
      <p:ext uri="{BB962C8B-B14F-4D97-AF65-F5344CB8AC3E}">
        <p14:creationId xmlns:p14="http://schemas.microsoft.com/office/powerpoint/2010/main" val="5988114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https://azure.microsoft.com/en-us/documentation/articles/azure-subscription-service-limits/#limits-and-the-azure-resource-manager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11/1/2017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0487598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11/1/2017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213077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11/1/2017 10:13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909767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11/1/2017 10:13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48203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11/1/2017 10:13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811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57678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56</a:t>
            </a:fld>
            <a:endParaRPr lang="en-US" dirty="0"/>
          </a:p>
        </p:txBody>
      </p:sp>
    </p:spTree>
    <p:extLst>
      <p:ext uri="{BB962C8B-B14F-4D97-AF65-F5344CB8AC3E}">
        <p14:creationId xmlns:p14="http://schemas.microsoft.com/office/powerpoint/2010/main" val="24322643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57</a:t>
            </a:fld>
            <a:endParaRPr lang="en-US" dirty="0"/>
          </a:p>
        </p:txBody>
      </p:sp>
    </p:spTree>
    <p:extLst>
      <p:ext uri="{BB962C8B-B14F-4D97-AF65-F5344CB8AC3E}">
        <p14:creationId xmlns:p14="http://schemas.microsoft.com/office/powerpoint/2010/main" val="5954085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8114449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11/1/2017 10:13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a:xfrm>
            <a:off x="0" y="8686800"/>
            <a:ext cx="5920740" cy="355964"/>
          </a:xfrm>
          <a:prstGeom prst="rect">
            <a:avLst/>
          </a:prstGeom>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1504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alpha val="99000"/>
                  </a:schemeClr>
                </a:solidFill>
              </a:rPr>
              <a:t>To administer your Microsoft Azure services under your Enrollment, there are three distinct administrative roles: the Enterprise Administrator, the Account Owner and the Service Administrator. Users are required to authenticate using a valid Microsoft Account (LiveID </a:t>
            </a:r>
            <a:r>
              <a:rPr lang="en-US" sz="1200" dirty="0">
                <a:solidFill>
                  <a:schemeClr val="tx1">
                    <a:alpha val="99000"/>
                  </a:schemeClr>
                </a:solidFill>
                <a:hlinkClick r:id="rId3"/>
              </a:rPr>
              <a:t>http://signup.live.com</a:t>
            </a:r>
            <a:r>
              <a:rPr lang="en-US" sz="1200" dirty="0">
                <a:solidFill>
                  <a:schemeClr val="tx1">
                    <a:alpha val="99000"/>
                  </a:schemeClr>
                </a:solidFill>
              </a:rPr>
              <a:t>) </a:t>
            </a:r>
            <a:r>
              <a:rPr lang="en-US" sz="1200" dirty="0">
                <a:solidFill>
                  <a:schemeClr val="tx1">
                    <a:alpha val="99000"/>
                  </a:schemeClr>
                </a:solidFill>
                <a:effectLst>
                  <a:outerShdw blurRad="38100" dist="38100" dir="2700000" algn="tl">
                    <a:srgbClr val="000000">
                      <a:alpha val="43137"/>
                    </a:srgbClr>
                  </a:outerShdw>
                </a:effectLst>
              </a:rPr>
              <a:t>or Organizational Account (Cloud-based Active Directory)</a:t>
            </a:r>
            <a:r>
              <a:rPr lang="en-US" sz="1200" dirty="0">
                <a:solidFill>
                  <a:schemeClr val="tx1">
                    <a:alpha val="99000"/>
                  </a:schemeClr>
                </a:solidFill>
              </a:rPr>
              <a:t>. Make sure the ID entered is associated with a monitored mailbox as enrollment and account notifications will be sent to this mailbox.</a:t>
            </a:r>
          </a:p>
          <a:p>
            <a:pPr>
              <a:spcAft>
                <a:spcPts val="600"/>
              </a:spcAft>
            </a:pPr>
            <a:endParaRPr lang="en-US" sz="1200" dirty="0">
              <a:solidFill>
                <a:schemeClr val="tx1">
                  <a:alpha val="99000"/>
                </a:schemeClr>
              </a:solidFill>
            </a:endParaRPr>
          </a:p>
          <a:p>
            <a:pPr>
              <a:spcAft>
                <a:spcPts val="600"/>
              </a:spcAft>
            </a:pPr>
            <a:r>
              <a:rPr lang="en-US" sz="1200" dirty="0">
                <a:solidFill>
                  <a:schemeClr val="tx1">
                    <a:alpha val="99000"/>
                  </a:schemeClr>
                </a:solidFill>
              </a:rPr>
              <a:t>The roles complete tasks on three different Microsoft Azure portals. The Enterprise Portal, the Account Portal and the Management Portal. </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Enterprise Administrator</a:t>
            </a:r>
            <a:br>
              <a:rPr lang="en-US" sz="1100" kern="0" dirty="0">
                <a:latin typeface="Segoe UI Semibold" pitchFamily="34" charset="0"/>
              </a:rPr>
            </a:br>
            <a:r>
              <a:rPr lang="en-US" sz="1000" kern="0" dirty="0"/>
              <a:t>The Enterprise Administrator has the ability to add or associate Accounts to the Enrollment, can view usage and charges data across all Accounts and Subscriptions, can view the monetary commitment balance associated to the Enrollment.  There is no limit to the number of Enterprise Administrators on an Enrollment. You can also add a Notifications Contact that can receive all email notifications.  The EA portal is all about billing</a:t>
            </a:r>
            <a:r>
              <a:rPr lang="en-US" sz="1000" kern="0" baseline="0" dirty="0"/>
              <a:t> and usage, enabling the Enterprise Administrator to view billing and usage across all accounts.</a:t>
            </a:r>
            <a:endParaRPr lang="en-US" sz="1000" kern="0" dirty="0"/>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Account Owner</a:t>
            </a:r>
            <a:br>
              <a:rPr lang="en-US" sz="1100" kern="0" dirty="0">
                <a:latin typeface="Segoe UI Semibold" pitchFamily="34" charset="0"/>
              </a:rPr>
            </a:br>
            <a:r>
              <a:rPr lang="en-US" sz="1000" kern="0" dirty="0"/>
              <a:t>The Account Owner can add Subscriptions for their Account, update the Service Administrator and Co-Administrator for an individual  Subscription, view usage data for their Account, and view Account charges if the Enterprise Administrator has provided access.  The Account Owner will not have visibility of the monetary commitment balance unless they also have Enterprise Administrator rights.</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Service Administrator</a:t>
            </a:r>
            <a:br>
              <a:rPr lang="en-US" sz="1100" kern="0" dirty="0">
                <a:latin typeface="Segoe UI Semibold" pitchFamily="34" charset="0"/>
              </a:rPr>
            </a:br>
            <a:r>
              <a:rPr lang="en-US" sz="1000" kern="0" dirty="0"/>
              <a:t>The Service Administrator and Co-Administrators per Subscription have the ability to access and manage Subscriptions and development projects within the Azure Management Portal. The Service Administrator does not have access to the Enterprise Portal unless they also have one of the other two roles.</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dirty="0"/>
          </a:p>
        </p:txBody>
      </p:sp>
    </p:spTree>
    <p:extLst>
      <p:ext uri="{BB962C8B-B14F-4D97-AF65-F5344CB8AC3E}">
        <p14:creationId xmlns:p14="http://schemas.microsoft.com/office/powerpoint/2010/main" val="4950085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60</a:t>
            </a:fld>
            <a:endParaRPr lang="en-US" dirty="0"/>
          </a:p>
        </p:txBody>
      </p:sp>
    </p:spTree>
    <p:extLst>
      <p:ext uri="{BB962C8B-B14F-4D97-AF65-F5344CB8AC3E}">
        <p14:creationId xmlns:p14="http://schemas.microsoft.com/office/powerpoint/2010/main" val="2098581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8507387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88528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4977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3674387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2266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7468758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17463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8045070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213518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sz="1200" kern="1200" dirty="0">
                <a:solidFill>
                  <a:schemeClr val="tx1"/>
                </a:solidFill>
                <a:latin typeface="+mn-lt"/>
                <a:ea typeface="+mn-ea"/>
                <a:cs typeface="+mn-cs"/>
              </a:rPr>
              <a:t>https://azure.microsoft.com/en-us/support/legal/offer-details/ for offer codes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dirty="0"/>
          </a:p>
        </p:txBody>
      </p:sp>
    </p:spTree>
    <p:extLst>
      <p:ext uri="{BB962C8B-B14F-4D97-AF65-F5344CB8AC3E}">
        <p14:creationId xmlns:p14="http://schemas.microsoft.com/office/powerpoint/2010/main" val="38626300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75225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650061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9759958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33282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7761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75</a:t>
            </a:fld>
            <a:endParaRPr lang="en-US" dirty="0"/>
          </a:p>
        </p:txBody>
      </p:sp>
    </p:spTree>
    <p:extLst>
      <p:ext uri="{BB962C8B-B14F-4D97-AF65-F5344CB8AC3E}">
        <p14:creationId xmlns:p14="http://schemas.microsoft.com/office/powerpoint/2010/main" val="27797702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76</a:t>
            </a:fld>
            <a:endParaRPr lang="en-US" dirty="0"/>
          </a:p>
        </p:txBody>
      </p:sp>
    </p:spTree>
    <p:extLst>
      <p:ext uri="{BB962C8B-B14F-4D97-AF65-F5344CB8AC3E}">
        <p14:creationId xmlns:p14="http://schemas.microsoft.com/office/powerpoint/2010/main" val="17246868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77</a:t>
            </a:fld>
            <a:endParaRPr lang="en-US" dirty="0"/>
          </a:p>
        </p:txBody>
      </p:sp>
    </p:spTree>
    <p:extLst>
      <p:ext uri="{BB962C8B-B14F-4D97-AF65-F5344CB8AC3E}">
        <p14:creationId xmlns:p14="http://schemas.microsoft.com/office/powerpoint/2010/main" val="24332207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78</a:t>
            </a:fld>
            <a:endParaRPr lang="en-US" dirty="0"/>
          </a:p>
        </p:txBody>
      </p:sp>
    </p:spTree>
    <p:extLst>
      <p:ext uri="{BB962C8B-B14F-4D97-AF65-F5344CB8AC3E}">
        <p14:creationId xmlns:p14="http://schemas.microsoft.com/office/powerpoint/2010/main" val="1270620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79</a:t>
            </a:fld>
            <a:endParaRPr lang="en-US" dirty="0"/>
          </a:p>
        </p:txBody>
      </p:sp>
    </p:spTree>
    <p:extLst>
      <p:ext uri="{BB962C8B-B14F-4D97-AF65-F5344CB8AC3E}">
        <p14:creationId xmlns:p14="http://schemas.microsoft.com/office/powerpoint/2010/main" val="666743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dirty="0"/>
          </a:p>
        </p:txBody>
      </p:sp>
    </p:spTree>
    <p:extLst>
      <p:ext uri="{BB962C8B-B14F-4D97-AF65-F5344CB8AC3E}">
        <p14:creationId xmlns:p14="http://schemas.microsoft.com/office/powerpoint/2010/main" val="673665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80</a:t>
            </a:fld>
            <a:endParaRPr lang="en-US" dirty="0"/>
          </a:p>
        </p:txBody>
      </p:sp>
    </p:spTree>
    <p:extLst>
      <p:ext uri="{BB962C8B-B14F-4D97-AF65-F5344CB8AC3E}">
        <p14:creationId xmlns:p14="http://schemas.microsoft.com/office/powerpoint/2010/main" val="9818837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81</a:t>
            </a:fld>
            <a:endParaRPr lang="en-US" dirty="0"/>
          </a:p>
        </p:txBody>
      </p:sp>
    </p:spTree>
    <p:extLst>
      <p:ext uri="{BB962C8B-B14F-4D97-AF65-F5344CB8AC3E}">
        <p14:creationId xmlns:p14="http://schemas.microsoft.com/office/powerpoint/2010/main" val="38569849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82</a:t>
            </a:fld>
            <a:endParaRPr lang="en-US" dirty="0"/>
          </a:p>
        </p:txBody>
      </p:sp>
    </p:spTree>
    <p:extLst>
      <p:ext uri="{BB962C8B-B14F-4D97-AF65-F5344CB8AC3E}">
        <p14:creationId xmlns:p14="http://schemas.microsoft.com/office/powerpoint/2010/main" val="359476203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11/1/2017 10:13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6347313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84</a:t>
            </a:fld>
            <a:endParaRPr lang="en-US" dirty="0"/>
          </a:p>
        </p:txBody>
      </p:sp>
    </p:spTree>
    <p:extLst>
      <p:ext uri="{BB962C8B-B14F-4D97-AF65-F5344CB8AC3E}">
        <p14:creationId xmlns:p14="http://schemas.microsoft.com/office/powerpoint/2010/main" val="19268799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85</a:t>
            </a:fld>
            <a:endParaRPr lang="en-US" dirty="0"/>
          </a:p>
        </p:txBody>
      </p:sp>
    </p:spTree>
    <p:extLst>
      <p:ext uri="{BB962C8B-B14F-4D97-AF65-F5344CB8AC3E}">
        <p14:creationId xmlns:p14="http://schemas.microsoft.com/office/powerpoint/2010/main" val="91787068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86</a:t>
            </a:fld>
            <a:endParaRPr lang="en-US" dirty="0"/>
          </a:p>
        </p:txBody>
      </p:sp>
    </p:spTree>
    <p:extLst>
      <p:ext uri="{BB962C8B-B14F-4D97-AF65-F5344CB8AC3E}">
        <p14:creationId xmlns:p14="http://schemas.microsoft.com/office/powerpoint/2010/main" val="1086037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alpha val="99000"/>
                  </a:schemeClr>
                </a:solidFill>
              </a:rPr>
              <a:t>Choosing the right account set up methodology for your organization is an important first step in setting up your Accounts. How you set up your Accounts and Subscriptions will impact how they are administered and how they are reflected on your </a:t>
            </a:r>
            <a:r>
              <a:rPr lang="en-US" sz="1200" u="sng" dirty="0">
                <a:solidFill>
                  <a:schemeClr val="tx2">
                    <a:alpha val="99000"/>
                  </a:schemeClr>
                </a:solidFill>
              </a:rPr>
              <a:t>enterprise level reports</a:t>
            </a:r>
            <a:r>
              <a:rPr lang="en-US" sz="1200" dirty="0">
                <a:solidFill>
                  <a:schemeClr val="tx2">
                    <a:alpha val="99000"/>
                  </a:schemeClr>
                </a:solidFill>
              </a:rPr>
              <a:t>. </a:t>
            </a:r>
            <a:r>
              <a:rPr lang="en-US" sz="1200" b="1" dirty="0">
                <a:solidFill>
                  <a:schemeClr val="tx2">
                    <a:alpha val="99000"/>
                  </a:schemeClr>
                </a:solidFill>
              </a:rPr>
              <a:t>This is all done by setting or editing the Account Name field. </a:t>
            </a:r>
            <a:r>
              <a:rPr lang="en-US" sz="1200" dirty="0">
                <a:solidFill>
                  <a:schemeClr val="tx2">
                    <a:alpha val="99000"/>
                  </a:schemeClr>
                </a:solidFill>
              </a:rPr>
              <a:t>Examples of typical set up methodologies include structuring by:</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Functional Teams - </a:t>
            </a:r>
            <a:r>
              <a:rPr lang="en-US" sz="1200" dirty="0">
                <a:solidFill>
                  <a:schemeClr val="tx2"/>
                </a:solidFill>
              </a:rPr>
              <a:t>Finance, Marketing, Sales,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Geographic Locations - </a:t>
            </a:r>
            <a:r>
              <a:rPr lang="en-US" sz="1200" dirty="0">
                <a:solidFill>
                  <a:schemeClr val="tx2"/>
                </a:solidFill>
              </a:rPr>
              <a:t>North America, Europe, Asia,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Business Divisions - </a:t>
            </a:r>
            <a:r>
              <a:rPr lang="en-US" sz="1200" dirty="0">
                <a:solidFill>
                  <a:schemeClr val="tx2"/>
                </a:solidFill>
              </a:rPr>
              <a:t>Automotive, Aerospace, Medical, etc.</a:t>
            </a:r>
          </a:p>
          <a:p>
            <a:pPr marL="171450" indent="-171450">
              <a:buFont typeface="Arial" panose="020B0604020202020204" pitchFamily="34" charset="0"/>
              <a:buChar char="•"/>
            </a:pPr>
            <a:r>
              <a:rPr lang="en-US" sz="1200" kern="0" dirty="0">
                <a:solidFill>
                  <a:schemeClr val="tx2"/>
                </a:solidFill>
                <a:latin typeface="Segoe UI Semibold" pitchFamily="34" charset="0"/>
              </a:rPr>
              <a:t>Applications - </a:t>
            </a:r>
            <a:r>
              <a:rPr lang="en-US" sz="1200" dirty="0">
                <a:solidFill>
                  <a:schemeClr val="tx2"/>
                </a:solidFill>
              </a:rPr>
              <a:t>Application 1, Application 2, etc.</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dirty="0"/>
          </a:p>
        </p:txBody>
      </p:sp>
    </p:spTree>
    <p:extLst>
      <p:ext uri="{BB962C8B-B14F-4D97-AF65-F5344CB8AC3E}">
        <p14:creationId xmlns:p14="http://schemas.microsoft.com/office/powerpoint/2010/main" val="2143015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5690068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6782746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Tree>
    <p:extLst>
      <p:ext uri="{BB962C8B-B14F-4D97-AF65-F5344CB8AC3E}">
        <p14:creationId xmlns:p14="http://schemas.microsoft.com/office/powerpoint/2010/main" val="16695409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164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4194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9928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5836024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2072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3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 to Architect</a:t>
            </a:r>
          </a:p>
        </p:txBody>
      </p:sp>
    </p:spTree>
    <p:extLst>
      <p:ext uri="{BB962C8B-B14F-4D97-AF65-F5344CB8AC3E}">
        <p14:creationId xmlns:p14="http://schemas.microsoft.com/office/powerpoint/2010/main" val="29982490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7127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9323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0642202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51812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747757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408870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Architect</a:t>
            </a:r>
          </a:p>
        </p:txBody>
      </p:sp>
    </p:spTree>
    <p:extLst>
      <p:ext uri="{BB962C8B-B14F-4D97-AF65-F5344CB8AC3E}">
        <p14:creationId xmlns:p14="http://schemas.microsoft.com/office/powerpoint/2010/main" val="26511430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52059334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7"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370906" y="-217"/>
            <a:ext cx="935477" cy="5654618"/>
            <a:chOff x="12618967" y="-221"/>
            <a:chExt cx="954235" cy="5767186"/>
          </a:xfrm>
        </p:grpSpPr>
        <p:grpSp>
          <p:nvGrpSpPr>
            <p:cNvPr id="18" name="Group 17"/>
            <p:cNvGrpSpPr/>
            <p:nvPr userDrawn="1"/>
          </p:nvGrpSpPr>
          <p:grpSpPr>
            <a:xfrm>
              <a:off x="12618967" y="-221"/>
              <a:ext cx="954235" cy="5716010"/>
              <a:chOff x="12618967" y="-221"/>
              <a:chExt cx="954235" cy="5716010"/>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dirty="0">
                      <a:gradFill>
                        <a:gsLst>
                          <a:gs pos="10042">
                            <a:schemeClr val="tx1"/>
                          </a:gs>
                          <a:gs pos="39000">
                            <a:schemeClr val="tx1"/>
                          </a:gs>
                        </a:gsLst>
                        <a:lin ang="5400000" scaled="0"/>
                      </a:gradFill>
                      <a:ea typeface="Segoe UI" pitchFamily="34" charset="0"/>
                      <a:cs typeface="Segoe UI" pitchFamily="34" charset="0"/>
                    </a:rPr>
                    <a:t>R:</a:t>
                  </a:r>
                  <a:r>
                    <a:rPr lang="en-US" sz="49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49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14102" rtl="0" eaLnBrk="1" fontAlgn="base" latinLnBrk="0" hangingPunct="1">
                <a:lnSpc>
                  <a:spcPct val="100000"/>
                </a:lnSpc>
                <a:spcBef>
                  <a:spcPct val="0"/>
                </a:spcBef>
                <a:spcAft>
                  <a:spcPct val="0"/>
                </a:spcAft>
              </a:pPr>
              <a:r>
                <a:rPr lang="en-US" sz="49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73537127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84.xml"/><Relationship Id="rId1" Type="http://schemas.openxmlformats.org/officeDocument/2006/relationships/slideLayout" Target="../slideLayouts/slideLayout6.xml"/><Relationship Id="rId4" Type="http://schemas.openxmlformats.org/officeDocument/2006/relationships/hyperlink" Target="http://azure.microsoft.com/en-us/documentation/articles/resource-group-overview/"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subscription-governance" TargetMode="External"/><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514261"/>
          </a:xfrm>
        </p:spPr>
        <p:txBody>
          <a:bodyPr/>
          <a:lstStyle/>
          <a:p>
            <a:r>
              <a:rPr lang="en-US" sz="4800" dirty="0"/>
              <a:t>Azure Enterprise Governance &amp; Security Designs</a:t>
            </a:r>
          </a:p>
        </p:txBody>
      </p:sp>
      <p:sp>
        <p:nvSpPr>
          <p:cNvPr id="7" name="Text Placeholder 6"/>
          <p:cNvSpPr>
            <a:spLocks noGrp="1"/>
          </p:cNvSpPr>
          <p:nvPr>
            <p:ph type="body" sz="quarter" idx="11"/>
          </p:nvPr>
        </p:nvSpPr>
        <p:spPr/>
        <p:txBody>
          <a:bodyPr/>
          <a:lstStyle/>
          <a:p>
            <a:r>
              <a:rPr lang="en-US" dirty="0"/>
              <a:t>Mohamed Sharaf</a:t>
            </a:r>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Subscription Considerations</a:t>
            </a:r>
            <a:endParaRPr lang="en-US" dirty="0"/>
          </a:p>
        </p:txBody>
      </p:sp>
      <p:graphicFrame>
        <p:nvGraphicFramePr>
          <p:cNvPr id="6" name="Content Placeholder 5"/>
          <p:cNvGraphicFramePr>
            <a:graphicFrameLocks noGrp="1"/>
          </p:cNvGraphicFramePr>
          <p:nvPr>
            <p:ph sz="quarter" idx="10"/>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12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Subscription Limits</a:t>
            </a:r>
          </a:p>
        </p:txBody>
      </p:sp>
      <p:sp>
        <p:nvSpPr>
          <p:cNvPr id="2" name="Content Placeholder 1">
            <a:extLst>
              <a:ext uri="{FF2B5EF4-FFF2-40B4-BE49-F238E27FC236}">
                <a16:creationId xmlns:a16="http://schemas.microsoft.com/office/drawing/2014/main" id="{5E10AFA8-CE60-4406-9806-7F8241517FDE}"/>
              </a:ext>
            </a:extLst>
          </p:cNvPr>
          <p:cNvSpPr>
            <a:spLocks noGrp="1"/>
          </p:cNvSpPr>
          <p:nvPr>
            <p:ph sz="quarter" idx="10"/>
          </p:nvPr>
        </p:nvSpPr>
        <p:spPr>
          <a:xfrm>
            <a:off x="268288" y="1398397"/>
            <a:ext cx="11542503" cy="3877985"/>
          </a:xfrm>
        </p:spPr>
        <p:txBody>
          <a:bodyPr/>
          <a:lstStyle/>
          <a:p>
            <a:r>
              <a:rPr lang="en-CA" dirty="0"/>
              <a:t>Default limits are soft-limits as safety for the customer</a:t>
            </a:r>
          </a:p>
          <a:p>
            <a:r>
              <a:rPr lang="en-CA" dirty="0"/>
              <a:t>Change them from the portal (Subscriptions </a:t>
            </a:r>
            <a:r>
              <a:rPr lang="en-CA" dirty="0">
                <a:sym typeface="Wingdings" panose="05000000000000000000" pitchFamily="2" charset="2"/>
              </a:rPr>
              <a:t> Usage + quotas)</a:t>
            </a:r>
          </a:p>
          <a:p>
            <a:r>
              <a:rPr lang="en-CA" dirty="0">
                <a:sym typeface="Wingdings" panose="05000000000000000000" pitchFamily="2" charset="2"/>
              </a:rPr>
              <a:t>Fill the form and will increase immediately </a:t>
            </a:r>
          </a:p>
          <a:p>
            <a:endParaRPr lang="en-CA" dirty="0"/>
          </a:p>
        </p:txBody>
      </p:sp>
    </p:spTree>
    <p:extLst>
      <p:ext uri="{BB962C8B-B14F-4D97-AF65-F5344CB8AC3E}">
        <p14:creationId xmlns:p14="http://schemas.microsoft.com/office/powerpoint/2010/main" val="20694546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8928" y="161459"/>
            <a:ext cx="11541863" cy="899665"/>
          </a:xfrm>
        </p:spPr>
        <p:txBody>
          <a:bodyPr/>
          <a:lstStyle/>
          <a:p>
            <a:r>
              <a:rPr lang="en-US" dirty="0"/>
              <a:t>Subscription Limits (subset)</a:t>
            </a:r>
          </a:p>
        </p:txBody>
      </p:sp>
      <p:sp>
        <p:nvSpPr>
          <p:cNvPr id="6" name="Rectangle 5"/>
          <p:cNvSpPr/>
          <p:nvPr/>
        </p:nvSpPr>
        <p:spPr>
          <a:xfrm>
            <a:off x="268928" y="6430504"/>
            <a:ext cx="9662863"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dirty="0">
                <a:solidFill>
                  <a:srgbClr val="000000"/>
                </a:solidFill>
                <a:latin typeface="Segoe UI" panose="020B0502040204020203" pitchFamily="34" charset="0"/>
              </a:rPr>
              <a:t>https://azure.microsoft.com/en-us/documentation/articles/azure-subscription-service-limits</a:t>
            </a:r>
            <a:endParaRPr lang="en-US" sz="1400" dirty="0"/>
          </a:p>
        </p:txBody>
      </p:sp>
      <p:graphicFrame>
        <p:nvGraphicFramePr>
          <p:cNvPr id="8" name="Table 7"/>
          <p:cNvGraphicFramePr>
            <a:graphicFrameLocks noGrp="1"/>
          </p:cNvGraphicFramePr>
          <p:nvPr>
            <p:extLst/>
          </p:nvPr>
        </p:nvGraphicFramePr>
        <p:xfrm>
          <a:off x="184987" y="1493473"/>
          <a:ext cx="11255404" cy="4352743"/>
        </p:xfrm>
        <a:graphic>
          <a:graphicData uri="http://schemas.openxmlformats.org/drawingml/2006/table">
            <a:tbl>
              <a:tblPr firstRow="1" firstCol="1" bandRow="1">
                <a:tableStyleId>{21E4AEA4-8DFA-4A89-87EB-49C32662AFE0}</a:tableStyleId>
              </a:tblPr>
              <a:tblGrid>
                <a:gridCol w="4033722">
                  <a:extLst>
                    <a:ext uri="{9D8B030D-6E8A-4147-A177-3AD203B41FA5}">
                      <a16:colId xmlns:a16="http://schemas.microsoft.com/office/drawing/2014/main" val="2068688253"/>
                    </a:ext>
                  </a:extLst>
                </a:gridCol>
                <a:gridCol w="7221682">
                  <a:extLst>
                    <a:ext uri="{9D8B030D-6E8A-4147-A177-3AD203B41FA5}">
                      <a16:colId xmlns:a16="http://schemas.microsoft.com/office/drawing/2014/main" val="1489146875"/>
                    </a:ext>
                  </a:extLst>
                </a:gridCol>
              </a:tblGrid>
              <a:tr h="319654">
                <a:tc>
                  <a:txBody>
                    <a:bodyPr/>
                    <a:lstStyle/>
                    <a:p>
                      <a:pPr algn="l" fontAlgn="b"/>
                      <a:r>
                        <a:rPr lang="en-US" sz="1600" u="none" strike="noStrike" dirty="0">
                          <a:effectLst/>
                        </a:rPr>
                        <a:t>Azure Resource</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Resource Manager API (Default limit/Maximum limit)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239967708"/>
                  </a:ext>
                </a:extLst>
              </a:tr>
              <a:tr h="319654">
                <a:tc>
                  <a:txBody>
                    <a:bodyPr/>
                    <a:lstStyle/>
                    <a:p>
                      <a:pPr algn="l" fontAlgn="b"/>
                      <a:r>
                        <a:rPr lang="en-US" sz="1600" b="1" u="none" strike="noStrike" kern="1200" dirty="0">
                          <a:solidFill>
                            <a:schemeClr val="lt1"/>
                          </a:solidFill>
                          <a:effectLst/>
                          <a:latin typeface="+mn-lt"/>
                          <a:ea typeface="+mn-ea"/>
                          <a:cs typeface="+mn-cs"/>
                        </a:rPr>
                        <a:t>VMs per subscription</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10,000/10,000 per region</a:t>
                      </a:r>
                    </a:p>
                  </a:txBody>
                  <a:tcPr anchor="ctr"/>
                </a:tc>
                <a:extLst>
                  <a:ext uri="{0D108BD9-81ED-4DB2-BD59-A6C34878D82A}">
                    <a16:rowId xmlns:a16="http://schemas.microsoft.com/office/drawing/2014/main" val="1783690597"/>
                  </a:ext>
                </a:extLst>
              </a:tr>
              <a:tr h="319654">
                <a:tc>
                  <a:txBody>
                    <a:bodyPr/>
                    <a:lstStyle/>
                    <a:p>
                      <a:pPr algn="l" fontAlgn="b"/>
                      <a:r>
                        <a:rPr lang="en-US" sz="1600" u="none" strike="noStrike" dirty="0">
                          <a:effectLst/>
                        </a:rPr>
                        <a:t>Cores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77326725"/>
                  </a:ext>
                </a:extLst>
              </a:tr>
              <a:tr h="472905">
                <a:tc>
                  <a:txBody>
                    <a:bodyPr/>
                    <a:lstStyle/>
                    <a:p>
                      <a:pPr algn="l" fontAlgn="b"/>
                      <a:r>
                        <a:rPr lang="en-US" sz="1600" u="none" strike="noStrike" dirty="0">
                          <a:effectLst/>
                        </a:rPr>
                        <a:t>Storage accounts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100/250 (support approval required)</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4190294334"/>
                  </a:ext>
                </a:extLst>
              </a:tr>
              <a:tr h="472905">
                <a:tc>
                  <a:txBody>
                    <a:bodyPr/>
                    <a:lstStyle/>
                    <a:p>
                      <a:pPr algn="l" fontAlgn="b"/>
                      <a:r>
                        <a:rPr lang="en-US" sz="1600" b="1" u="none" strike="noStrike" kern="1200" dirty="0">
                          <a:solidFill>
                            <a:schemeClr val="lt1"/>
                          </a:solidFill>
                          <a:effectLst/>
                          <a:latin typeface="+mn-lt"/>
                          <a:ea typeface="+mn-ea"/>
                          <a:cs typeface="+mn-cs"/>
                        </a:rPr>
                        <a:t>Managed Disks</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10,000 per subscription per storage type</a:t>
                      </a:r>
                    </a:p>
                  </a:txBody>
                  <a:tcPr anchor="ctr"/>
                </a:tc>
                <a:extLst>
                  <a:ext uri="{0D108BD9-81ED-4DB2-BD59-A6C34878D82A}">
                    <a16:rowId xmlns:a16="http://schemas.microsoft.com/office/drawing/2014/main" val="2401858762"/>
                  </a:ext>
                </a:extLst>
              </a:tr>
              <a:tr h="472905">
                <a:tc>
                  <a:txBody>
                    <a:bodyPr/>
                    <a:lstStyle/>
                    <a:p>
                      <a:pPr algn="l" fontAlgn="b"/>
                      <a:r>
                        <a:rPr lang="en-US" sz="1600" u="none" strike="noStrike" dirty="0">
                          <a:effectLst/>
                        </a:rPr>
                        <a:t>Virtual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50/1000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886122350"/>
                  </a:ext>
                </a:extLst>
              </a:tr>
              <a:tr h="449443">
                <a:tc>
                  <a:txBody>
                    <a:bodyPr/>
                    <a:lstStyle/>
                    <a:p>
                      <a:pPr algn="l" fontAlgn="b"/>
                      <a:r>
                        <a:rPr lang="en-US" sz="1600" u="none" strike="noStrike" dirty="0">
                          <a:effectLst/>
                        </a:rPr>
                        <a:t>Local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10/500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9097795"/>
                  </a:ext>
                </a:extLst>
              </a:tr>
              <a:tr h="319654">
                <a:tc>
                  <a:txBody>
                    <a:bodyPr/>
                    <a:lstStyle/>
                    <a:p>
                      <a:pPr algn="l" fontAlgn="b"/>
                      <a:r>
                        <a:rPr lang="en-US" sz="1600" u="none" strike="noStrike" dirty="0">
                          <a:effectLst/>
                        </a:rPr>
                        <a:t>Network Security Groups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100/5000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3330183"/>
                  </a:ext>
                </a:extLst>
              </a:tr>
              <a:tr h="319654">
                <a:tc>
                  <a:txBody>
                    <a:bodyPr/>
                    <a:lstStyle/>
                    <a:p>
                      <a:pPr algn="l" fontAlgn="b"/>
                      <a:r>
                        <a:rPr lang="en-US" sz="1600" u="none" strike="noStrike" dirty="0">
                          <a:effectLst/>
                        </a:rPr>
                        <a:t>Public IP addresses (dynamic)</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60/Contact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835568139"/>
                  </a:ext>
                </a:extLst>
              </a:tr>
              <a:tr h="319654">
                <a:tc>
                  <a:txBody>
                    <a:bodyPr/>
                    <a:lstStyle/>
                    <a:p>
                      <a:pPr algn="l" fontAlgn="b"/>
                      <a:r>
                        <a:rPr lang="en-US" sz="1600" u="none" strike="noStrike" dirty="0">
                          <a:effectLst/>
                        </a:rPr>
                        <a:t>Reserved public IP addresses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02177659"/>
                  </a:ext>
                </a:extLst>
              </a:tr>
              <a:tr h="472905">
                <a:tc>
                  <a:txBody>
                    <a:bodyPr/>
                    <a:lstStyle/>
                    <a:p>
                      <a:pPr algn="l" fontAlgn="b"/>
                      <a:r>
                        <a:rPr lang="en-US" sz="1600" u="none" strike="noStrike" dirty="0">
                          <a:effectLst/>
                        </a:rPr>
                        <a:t>Resource Groups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800/800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801651019"/>
                  </a:ext>
                </a:extLst>
              </a:tr>
            </a:tbl>
          </a:graphicData>
        </a:graphic>
      </p:graphicFrame>
    </p:spTree>
    <p:extLst>
      <p:ext uri="{BB962C8B-B14F-4D97-AF65-F5344CB8AC3E}">
        <p14:creationId xmlns:p14="http://schemas.microsoft.com/office/powerpoint/2010/main" val="20486860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Suggested subscription topology</a:t>
            </a:r>
          </a:p>
        </p:txBody>
      </p:sp>
      <p:graphicFrame>
        <p:nvGraphicFramePr>
          <p:cNvPr id="4" name="Content Placeholder 3"/>
          <p:cNvGraphicFramePr>
            <a:graphicFrameLocks noGrp="1"/>
          </p:cNvGraphicFramePr>
          <p:nvPr>
            <p:ph sz="quarter" idx="10"/>
            <p:extLst/>
          </p:nvPr>
        </p:nvGraphicFramePr>
        <p:xfrm>
          <a:off x="643639" y="1434953"/>
          <a:ext cx="10792440"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269386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Management</a:t>
            </a:r>
          </a:p>
        </p:txBody>
      </p:sp>
    </p:spTree>
    <p:extLst>
      <p:ext uri="{BB962C8B-B14F-4D97-AF65-F5344CB8AC3E}">
        <p14:creationId xmlns:p14="http://schemas.microsoft.com/office/powerpoint/2010/main" val="83776265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an Azure Subscription?</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73106344"/>
              </p:ext>
            </p:extLst>
          </p:nvPr>
        </p:nvGraphicFramePr>
        <p:xfrm>
          <a:off x="268288" y="1398588"/>
          <a:ext cx="11542712" cy="4879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19875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2692160" cy="899665"/>
          </a:xfrm>
        </p:spPr>
        <p:txBody>
          <a:bodyPr/>
          <a:lstStyle/>
          <a:p>
            <a:r>
              <a:rPr lang="en-US" sz="4800" dirty="0"/>
              <a:t>How do I mange someone else's subscription?</a:t>
            </a:r>
          </a:p>
        </p:txBody>
      </p:sp>
      <p:sp>
        <p:nvSpPr>
          <p:cNvPr id="3" name="Content Placeholder 2"/>
          <p:cNvSpPr>
            <a:spLocks noGrp="1"/>
          </p:cNvSpPr>
          <p:nvPr>
            <p:ph sz="quarter" idx="10"/>
          </p:nvPr>
        </p:nvSpPr>
        <p:spPr>
          <a:xfrm>
            <a:off x="268928" y="1972138"/>
            <a:ext cx="11772913" cy="4126103"/>
          </a:xfrm>
        </p:spPr>
        <p:txBody>
          <a:bodyPr/>
          <a:lstStyle/>
          <a:p>
            <a:r>
              <a:rPr lang="en-US" dirty="0"/>
              <a:t>Transfer</a:t>
            </a:r>
          </a:p>
          <a:p>
            <a:r>
              <a:rPr lang="en-US" dirty="0"/>
              <a:t>Add as a co-owner</a:t>
            </a:r>
          </a:p>
          <a:p>
            <a:r>
              <a:rPr lang="en-US" dirty="0"/>
              <a:t>User Id/app Id in subscription (service administrator)</a:t>
            </a:r>
          </a:p>
          <a:p>
            <a:r>
              <a:rPr lang="en-US" dirty="0"/>
              <a:t>User id/app Id in resource group</a:t>
            </a:r>
          </a:p>
        </p:txBody>
      </p:sp>
      <p:sp>
        <p:nvSpPr>
          <p:cNvPr id="4" name="TextBox 3"/>
          <p:cNvSpPr txBox="1"/>
          <p:nvPr/>
        </p:nvSpPr>
        <p:spPr>
          <a:xfrm>
            <a:off x="215153" y="876835"/>
            <a:ext cx="1798918"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ARM</a:t>
            </a:r>
          </a:p>
        </p:txBody>
      </p:sp>
    </p:spTree>
    <p:extLst>
      <p:ext uri="{BB962C8B-B14F-4D97-AF65-F5344CB8AC3E}">
        <p14:creationId xmlns:p14="http://schemas.microsoft.com/office/powerpoint/2010/main" val="23377736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Subscriptions operations</a:t>
            </a:r>
          </a:p>
        </p:txBody>
      </p:sp>
      <p:sp>
        <p:nvSpPr>
          <p:cNvPr id="3" name="Content Placeholder 2"/>
          <p:cNvSpPr>
            <a:spLocks noGrp="1"/>
          </p:cNvSpPr>
          <p:nvPr>
            <p:ph sz="quarter" idx="10"/>
          </p:nvPr>
        </p:nvSpPr>
        <p:spPr>
          <a:xfrm>
            <a:off x="268288" y="1148194"/>
            <a:ext cx="11542503" cy="5712333"/>
          </a:xfrm>
        </p:spPr>
        <p:txBody>
          <a:bodyPr/>
          <a:lstStyle/>
          <a:p>
            <a:r>
              <a:rPr lang="en-CA" sz="3600" dirty="0"/>
              <a:t>Each subscription trusts only one Azure AD</a:t>
            </a:r>
          </a:p>
          <a:p>
            <a:r>
              <a:rPr lang="en-CA" sz="3600" dirty="0"/>
              <a:t>Subscriptions in the same Enterprise Enrollment can trust different AD</a:t>
            </a:r>
          </a:p>
          <a:p>
            <a:r>
              <a:rPr lang="en-CA" sz="3600" dirty="0"/>
              <a:t>Change the AD trust </a:t>
            </a:r>
          </a:p>
          <a:p>
            <a:r>
              <a:rPr lang="en-CA" sz="3600" dirty="0"/>
              <a:t>Cancel subscription</a:t>
            </a:r>
          </a:p>
          <a:p>
            <a:pPr lvl="1"/>
            <a:r>
              <a:rPr lang="en-CA" sz="3200" dirty="0"/>
              <a:t>Data is retained for 90 days before it’s permanently deleted. Contact support for </a:t>
            </a:r>
          </a:p>
          <a:p>
            <a:r>
              <a:rPr lang="en-CA" sz="3600" dirty="0"/>
              <a:t>Subscriptions can be reactivated during these 90 days and data is restored</a:t>
            </a:r>
          </a:p>
          <a:p>
            <a:endParaRPr lang="en-CA" sz="3600" dirty="0"/>
          </a:p>
        </p:txBody>
      </p:sp>
    </p:spTree>
    <p:extLst>
      <p:ext uri="{BB962C8B-B14F-4D97-AF65-F5344CB8AC3E}">
        <p14:creationId xmlns:p14="http://schemas.microsoft.com/office/powerpoint/2010/main" val="5983138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 Groups</a:t>
            </a:r>
          </a:p>
        </p:txBody>
      </p:sp>
      <p:sp>
        <p:nvSpPr>
          <p:cNvPr id="3" name="Content Placeholder 2"/>
          <p:cNvSpPr>
            <a:spLocks noGrp="1"/>
          </p:cNvSpPr>
          <p:nvPr>
            <p:ph sz="quarter" idx="10"/>
          </p:nvPr>
        </p:nvSpPr>
        <p:spPr>
          <a:xfrm>
            <a:off x="268288" y="1398397"/>
            <a:ext cx="11542503" cy="5109091"/>
          </a:xfrm>
        </p:spPr>
        <p:txBody>
          <a:bodyPr/>
          <a:lstStyle/>
          <a:p>
            <a:r>
              <a:rPr lang="en-CA" dirty="0"/>
              <a:t>Logical group for Azure resources</a:t>
            </a:r>
          </a:p>
          <a:p>
            <a:r>
              <a:rPr lang="en-CA" dirty="0"/>
              <a:t>Azure portal (portal.azure.com) can only work with Azure Resource Manager APIs</a:t>
            </a:r>
          </a:p>
          <a:p>
            <a:r>
              <a:rPr lang="en-CA" dirty="0"/>
              <a:t>Any resource has to have a resource group</a:t>
            </a:r>
          </a:p>
          <a:p>
            <a:r>
              <a:rPr lang="en-CA" dirty="0"/>
              <a:t>You can deploy and manage resources as one group</a:t>
            </a:r>
          </a:p>
          <a:p>
            <a:r>
              <a:rPr lang="en-CA" dirty="0"/>
              <a:t>Can deploy using programing syntax or declarative syntax</a:t>
            </a:r>
          </a:p>
        </p:txBody>
      </p:sp>
    </p:spTree>
    <p:extLst>
      <p:ext uri="{BB962C8B-B14F-4D97-AF65-F5344CB8AC3E}">
        <p14:creationId xmlns:p14="http://schemas.microsoft.com/office/powerpoint/2010/main" val="15175904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1181862"/>
          </a:xfrm>
        </p:spPr>
        <p:txBody>
          <a:bodyPr/>
          <a:lstStyle/>
          <a:p>
            <a:pPr algn="l"/>
            <a:r>
              <a:rPr lang="en-US" dirty="0"/>
              <a:t>Manage subscriptions using Portal , PowerShell &amp; Azure CLI</a:t>
            </a:r>
          </a:p>
        </p:txBody>
      </p:sp>
    </p:spTree>
    <p:extLst>
      <p:ext uri="{BB962C8B-B14F-4D97-AF65-F5344CB8AC3E}">
        <p14:creationId xmlns:p14="http://schemas.microsoft.com/office/powerpoint/2010/main" val="34506417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READ THIS</a:t>
            </a:r>
          </a:p>
        </p:txBody>
      </p:sp>
      <p:sp>
        <p:nvSpPr>
          <p:cNvPr id="3" name="Content Placeholder 2"/>
          <p:cNvSpPr>
            <a:spLocks noGrp="1"/>
          </p:cNvSpPr>
          <p:nvPr>
            <p:ph sz="quarter" idx="10"/>
          </p:nvPr>
        </p:nvSpPr>
        <p:spPr>
          <a:xfrm>
            <a:off x="268928" y="1064264"/>
            <a:ext cx="11364335" cy="4668970"/>
          </a:xfrm>
        </p:spPr>
        <p:txBody>
          <a:bodyPr/>
          <a:lstStyle/>
          <a:p>
            <a:r>
              <a:rPr lang="en-CA" sz="2800" dirty="0"/>
              <a:t>This slide deck is *mainly* for:</a:t>
            </a:r>
          </a:p>
          <a:p>
            <a:pPr lvl="2"/>
            <a:r>
              <a:rPr lang="en-CA" sz="2400" dirty="0"/>
              <a:t>Architects (Enterprise/Solution/ infra/ dev)</a:t>
            </a:r>
          </a:p>
          <a:p>
            <a:pPr lvl="2"/>
            <a:r>
              <a:rPr lang="en-CA" sz="2400" dirty="0"/>
              <a:t>IT Admins</a:t>
            </a:r>
          </a:p>
          <a:p>
            <a:pPr lvl="2"/>
            <a:r>
              <a:rPr lang="en-CA" sz="2400" dirty="0"/>
              <a:t>Developer leads</a:t>
            </a:r>
          </a:p>
          <a:p>
            <a:r>
              <a:rPr lang="en-CA" sz="2800" dirty="0"/>
              <a:t>Has some benefit for </a:t>
            </a:r>
          </a:p>
          <a:p>
            <a:pPr lvl="1"/>
            <a:r>
              <a:rPr lang="en-CA" sz="2400" dirty="0"/>
              <a:t>Managers / Directors</a:t>
            </a:r>
          </a:p>
          <a:p>
            <a:r>
              <a:rPr lang="en-CA" sz="2800" dirty="0"/>
              <a:t>This slide deck is NOT</a:t>
            </a:r>
          </a:p>
          <a:p>
            <a:pPr lvl="1"/>
            <a:r>
              <a:rPr lang="en-CA" sz="2400" dirty="0"/>
              <a:t>Executives</a:t>
            </a:r>
          </a:p>
          <a:p>
            <a:pPr lvl="1"/>
            <a:r>
              <a:rPr lang="en-CA" sz="2400"/>
              <a:t>Sales </a:t>
            </a:r>
            <a:r>
              <a:rPr lang="en-CA" sz="2400" dirty="0"/>
              <a:t>or Marketing material </a:t>
            </a:r>
          </a:p>
          <a:p>
            <a:pPr lvl="1"/>
            <a:r>
              <a:rPr lang="en-CA" sz="2400" dirty="0"/>
              <a:t>Operation manual for the *only* way to manage your Microsoft Cloud</a:t>
            </a:r>
          </a:p>
          <a:p>
            <a:pPr marL="784338" lvl="3" indent="0">
              <a:buNone/>
            </a:pPr>
            <a:endParaRPr lang="en-CA" sz="1800" dirty="0"/>
          </a:p>
        </p:txBody>
      </p:sp>
    </p:spTree>
    <p:extLst>
      <p:ext uri="{BB962C8B-B14F-4D97-AF65-F5344CB8AC3E}">
        <p14:creationId xmlns:p14="http://schemas.microsoft.com/office/powerpoint/2010/main" val="22408338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Billing, and Usage</a:t>
            </a:r>
          </a:p>
        </p:txBody>
      </p:sp>
    </p:spTree>
    <p:extLst>
      <p:ext uri="{BB962C8B-B14F-4D97-AF65-F5344CB8AC3E}">
        <p14:creationId xmlns:p14="http://schemas.microsoft.com/office/powerpoint/2010/main" val="258733494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706" dirty="0"/>
              <a:t>2 generations of</a:t>
            </a:r>
            <a:r>
              <a:rPr lang="ru-RU" sz="4706" dirty="0"/>
              <a:t> </a:t>
            </a:r>
            <a:r>
              <a:rPr lang="en-US" sz="4706" dirty="0"/>
              <a:t>Azure</a:t>
            </a:r>
          </a:p>
        </p:txBody>
      </p:sp>
      <p:sp>
        <p:nvSpPr>
          <p:cNvPr id="5" name="Content Placeholder 4"/>
          <p:cNvSpPr>
            <a:spLocks noGrp="1"/>
          </p:cNvSpPr>
          <p:nvPr>
            <p:ph sz="half" idx="4294967295"/>
          </p:nvPr>
        </p:nvSpPr>
        <p:spPr>
          <a:xfrm>
            <a:off x="0" y="5295900"/>
            <a:ext cx="5181600" cy="1304925"/>
          </a:xfrm>
        </p:spPr>
        <p:txBody>
          <a:bodyPr/>
          <a:lstStyle/>
          <a:p>
            <a:r>
              <a:rPr lang="en-US" sz="2353" dirty="0"/>
              <a:t>https://manage.windowsazure.com</a:t>
            </a:r>
          </a:p>
          <a:p>
            <a:r>
              <a:rPr lang="en-US" sz="2353" dirty="0"/>
              <a:t>No Role Based Access Control</a:t>
            </a:r>
          </a:p>
          <a:p>
            <a:r>
              <a:rPr lang="en-US" sz="2353" b="1" dirty="0"/>
              <a:t>Not available in CSP</a:t>
            </a:r>
          </a:p>
        </p:txBody>
      </p:sp>
      <p:sp>
        <p:nvSpPr>
          <p:cNvPr id="6" name="Content Placeholder 5"/>
          <p:cNvSpPr>
            <a:spLocks noGrp="1"/>
          </p:cNvSpPr>
          <p:nvPr>
            <p:ph sz="half" idx="4294967295"/>
          </p:nvPr>
        </p:nvSpPr>
        <p:spPr>
          <a:xfrm>
            <a:off x="7010400" y="5295900"/>
            <a:ext cx="5181600" cy="1304925"/>
          </a:xfrm>
        </p:spPr>
        <p:txBody>
          <a:bodyPr/>
          <a:lstStyle/>
          <a:p>
            <a:r>
              <a:rPr lang="en-US" sz="2353" dirty="0"/>
              <a:t>https://portal.azure.com</a:t>
            </a:r>
          </a:p>
          <a:p>
            <a:r>
              <a:rPr lang="en-US" sz="2353" dirty="0"/>
              <a:t>Resource Groups &amp; Tags</a:t>
            </a:r>
          </a:p>
          <a:p>
            <a:r>
              <a:rPr lang="en-US" sz="2353" dirty="0"/>
              <a:t>Role Based Access Control</a:t>
            </a:r>
          </a:p>
        </p:txBody>
      </p:sp>
      <p:sp>
        <p:nvSpPr>
          <p:cNvPr id="9" name="TextBox 8"/>
          <p:cNvSpPr txBox="1"/>
          <p:nvPr/>
        </p:nvSpPr>
        <p:spPr>
          <a:xfrm>
            <a:off x="1090323"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Service Management (ASM)</a:t>
            </a:r>
          </a:p>
        </p:txBody>
      </p:sp>
      <p:sp>
        <p:nvSpPr>
          <p:cNvPr id="10" name="TextBox 9"/>
          <p:cNvSpPr txBox="1"/>
          <p:nvPr/>
        </p:nvSpPr>
        <p:spPr>
          <a:xfrm>
            <a:off x="6992540"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Resource Manager (ARM)</a:t>
            </a:r>
          </a:p>
        </p:txBody>
      </p:sp>
      <p:pic>
        <p:nvPicPr>
          <p:cNvPr id="11" name="Picture 10"/>
          <p:cNvPicPr>
            <a:picLocks noChangeAspect="1"/>
          </p:cNvPicPr>
          <p:nvPr/>
        </p:nvPicPr>
        <p:blipFill>
          <a:blip r:embed="rId3"/>
          <a:stretch>
            <a:fillRect/>
          </a:stretch>
        </p:blipFill>
        <p:spPr>
          <a:xfrm>
            <a:off x="6268770" y="1825649"/>
            <a:ext cx="5430600" cy="3390201"/>
          </a:xfrm>
          <a:prstGeom prst="rect">
            <a:avLst/>
          </a:prstGeom>
        </p:spPr>
      </p:pic>
      <p:sp>
        <p:nvSpPr>
          <p:cNvPr id="20" name="Rectangle 19"/>
          <p:cNvSpPr/>
          <p:nvPr/>
        </p:nvSpPr>
        <p:spPr bwMode="auto">
          <a:xfrm>
            <a:off x="10851183" y="2081448"/>
            <a:ext cx="848187" cy="156926"/>
          </a:xfrm>
          <a:prstGeom prst="rect">
            <a:avLst/>
          </a:prstGeom>
          <a:solidFill>
            <a:srgbClr val="3338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9145843" y="2645805"/>
            <a:ext cx="546797" cy="8072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artisticCrisscrossEtching/>
                    </a14:imgEffect>
                    <a14:imgEffect>
                      <a14:saturation sat="0"/>
                    </a14:imgEffect>
                  </a14:imgLayer>
                </a14:imgProps>
              </a:ext>
            </a:extLst>
          </a:blip>
          <a:stretch>
            <a:fillRect/>
          </a:stretch>
        </p:blipFill>
        <p:spPr>
          <a:xfrm>
            <a:off x="459476" y="1900134"/>
            <a:ext cx="5438103" cy="3395766"/>
          </a:xfrm>
          <a:prstGeom prst="rect">
            <a:avLst/>
          </a:prstGeom>
        </p:spPr>
      </p:pic>
    </p:spTree>
    <p:extLst>
      <p:ext uri="{BB962C8B-B14F-4D97-AF65-F5344CB8AC3E}">
        <p14:creationId xmlns:p14="http://schemas.microsoft.com/office/powerpoint/2010/main" val="29711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sp>
        <p:nvSpPr>
          <p:cNvPr id="4" name="Content Placeholder 3"/>
          <p:cNvSpPr>
            <a:spLocks noGrp="1"/>
          </p:cNvSpPr>
          <p:nvPr>
            <p:ph sz="quarter" idx="10"/>
          </p:nvPr>
        </p:nvSpPr>
        <p:spPr>
          <a:xfrm>
            <a:off x="268289" y="1398397"/>
            <a:ext cx="7633184" cy="4451560"/>
          </a:xfrm>
        </p:spPr>
        <p:txBody>
          <a:bodyPr/>
          <a:lstStyle/>
          <a:p>
            <a:r>
              <a:rPr lang="en-US" dirty="0"/>
              <a:t>Allows secure access with granular permissions</a:t>
            </a:r>
          </a:p>
          <a:p>
            <a:r>
              <a:rPr lang="en-US" dirty="0"/>
              <a:t>Assignable to users, groups, or service principals</a:t>
            </a:r>
          </a:p>
          <a:p>
            <a:r>
              <a:rPr lang="en-US" dirty="0"/>
              <a:t>Built-in roles make it easy to get started</a:t>
            </a:r>
          </a:p>
        </p:txBody>
      </p:sp>
      <p:sp>
        <p:nvSpPr>
          <p:cNvPr id="5" name="TextBox 4"/>
          <p:cNvSpPr txBox="1"/>
          <p:nvPr/>
        </p:nvSpPr>
        <p:spPr>
          <a:xfrm>
            <a:off x="231123" y="5992499"/>
            <a:ext cx="9187515" cy="794064"/>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FFFF00"/>
                </a:solidFill>
              </a:rPr>
              <a:t>NOTE – RBAC in ARM applies to resources exposed via ARM. Software inside of VMs </a:t>
            </a:r>
            <a:br>
              <a:rPr lang="en-US" dirty="0">
                <a:solidFill>
                  <a:srgbClr val="FFFF00"/>
                </a:solidFill>
              </a:rPr>
            </a:br>
            <a:r>
              <a:rPr lang="en-US" dirty="0">
                <a:solidFill>
                  <a:srgbClr val="FFFF00"/>
                </a:solidFill>
              </a:rPr>
              <a:t>which may have it’s own security mechanisms and should be considered during design.</a:t>
            </a:r>
          </a:p>
        </p:txBody>
      </p:sp>
      <p:pic>
        <p:nvPicPr>
          <p:cNvPr id="2" name="Picture 1"/>
          <p:cNvPicPr>
            <a:picLocks noChangeAspect="1"/>
          </p:cNvPicPr>
          <p:nvPr/>
        </p:nvPicPr>
        <p:blipFill>
          <a:blip r:embed="rId3"/>
          <a:stretch>
            <a:fillRect/>
          </a:stretch>
        </p:blipFill>
        <p:spPr>
          <a:xfrm>
            <a:off x="8314368" y="1398397"/>
            <a:ext cx="3464737" cy="3998707"/>
          </a:xfrm>
          <a:prstGeom prst="rect">
            <a:avLst/>
          </a:prstGeom>
        </p:spPr>
      </p:pic>
    </p:spTree>
    <p:extLst>
      <p:ext uri="{BB962C8B-B14F-4D97-AF65-F5344CB8AC3E}">
        <p14:creationId xmlns:p14="http://schemas.microsoft.com/office/powerpoint/2010/main" val="380821292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Based Access Control (RBAC)</a:t>
            </a:r>
            <a:endParaRPr lang="en-CA" dirty="0"/>
          </a:p>
        </p:txBody>
      </p:sp>
      <p:sp>
        <p:nvSpPr>
          <p:cNvPr id="3" name="Content Placeholder 2"/>
          <p:cNvSpPr>
            <a:spLocks noGrp="1"/>
          </p:cNvSpPr>
          <p:nvPr>
            <p:ph sz="quarter" idx="10"/>
          </p:nvPr>
        </p:nvSpPr>
        <p:spPr>
          <a:xfrm>
            <a:off x="268288" y="1159414"/>
            <a:ext cx="11542503" cy="7060394"/>
          </a:xfrm>
        </p:spPr>
        <p:txBody>
          <a:bodyPr/>
          <a:lstStyle/>
          <a:p>
            <a:r>
              <a:rPr lang="en-CA" dirty="0"/>
              <a:t>Can get the effective permissions per Subscription, Resource Group or resource </a:t>
            </a:r>
          </a:p>
          <a:p>
            <a:r>
              <a:rPr lang="en-CA" dirty="0"/>
              <a:t>Can get effective permissions per user </a:t>
            </a:r>
          </a:p>
          <a:p>
            <a:pPr lvl="2"/>
            <a:r>
              <a:rPr lang="en-CA" dirty="0"/>
              <a:t>Using portal, PS or Azure CLI </a:t>
            </a:r>
          </a:p>
          <a:p>
            <a:r>
              <a:rPr lang="en-CA" dirty="0"/>
              <a:t>68 built-in roles *</a:t>
            </a:r>
          </a:p>
          <a:p>
            <a:r>
              <a:rPr lang="en-CA" dirty="0"/>
              <a:t>All RBAC assignments are tracked in Azure Activity Log</a:t>
            </a:r>
          </a:p>
          <a:p>
            <a:pPr marL="0" indent="0">
              <a:buNone/>
            </a:pPr>
            <a:endParaRPr lang="en-CA" dirty="0"/>
          </a:p>
          <a:p>
            <a:pPr marL="0" indent="0">
              <a:buNone/>
            </a:pPr>
            <a:endParaRPr lang="en-CA" dirty="0"/>
          </a:p>
          <a:p>
            <a:endParaRPr lang="en-CA" dirty="0"/>
          </a:p>
          <a:p>
            <a:pPr lvl="1"/>
            <a:endParaRPr lang="en-CA" dirty="0"/>
          </a:p>
        </p:txBody>
      </p:sp>
    </p:spTree>
    <p:extLst>
      <p:ext uri="{BB962C8B-B14F-4D97-AF65-F5344CB8AC3E}">
        <p14:creationId xmlns:p14="http://schemas.microsoft.com/office/powerpoint/2010/main" val="3832508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355312"/>
          </a:xfrm>
        </p:spPr>
        <p:txBody>
          <a:bodyPr/>
          <a:lstStyle/>
          <a:p>
            <a:r>
              <a:rPr lang="en-CA" dirty="0"/>
              <a:t>Custom roles if the built-in roles are not appropriate</a:t>
            </a:r>
          </a:p>
          <a:p>
            <a:r>
              <a:rPr lang="en-CA" dirty="0"/>
              <a:t>Can be created by PS, CLI or REST API</a:t>
            </a:r>
          </a:p>
          <a:p>
            <a:r>
              <a:rPr lang="en-CA" b="1" dirty="0"/>
              <a:t>Can create up to 2000 custom roles per tenant</a:t>
            </a:r>
          </a:p>
          <a:p>
            <a:r>
              <a:rPr lang="en-CA" dirty="0"/>
              <a:t>Can assign operations or exclude operations</a:t>
            </a:r>
          </a:p>
          <a:p>
            <a:r>
              <a:rPr lang="en-CA" dirty="0"/>
              <a:t>Excluded operations are not denying the action. </a:t>
            </a:r>
          </a:p>
          <a:p>
            <a:r>
              <a:rPr lang="en-CA" dirty="0"/>
              <a:t>Assignable scope control to which level or specific subscription/resource group the role can be applied</a:t>
            </a:r>
          </a:p>
          <a:p>
            <a:endParaRPr lang="en-CA" dirty="0"/>
          </a:p>
        </p:txBody>
      </p:sp>
    </p:spTree>
    <p:extLst>
      <p:ext uri="{BB962C8B-B14F-4D97-AF65-F5344CB8AC3E}">
        <p14:creationId xmlns:p14="http://schemas.microsoft.com/office/powerpoint/2010/main" val="143783341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232202"/>
          </a:xfrm>
        </p:spPr>
        <p:txBody>
          <a:bodyPr/>
          <a:lstStyle/>
          <a:p>
            <a:r>
              <a:rPr lang="en-CA" b="1" dirty="0"/>
              <a:t>Get-</a:t>
            </a:r>
            <a:r>
              <a:rPr lang="en-CA" b="1" dirty="0" err="1"/>
              <a:t>AzureRmProviderOperation</a:t>
            </a:r>
            <a:r>
              <a:rPr lang="en-CA" dirty="0"/>
              <a:t> shows the operations of Azure Resource Providers</a:t>
            </a:r>
          </a:p>
          <a:p>
            <a:r>
              <a:rPr lang="en-CA" b="1" dirty="0"/>
              <a:t>Get-</a:t>
            </a:r>
            <a:r>
              <a:rPr lang="en-CA" b="1" dirty="0" err="1"/>
              <a:t>AzureRmRoleDefinition</a:t>
            </a:r>
            <a:r>
              <a:rPr lang="en-CA" dirty="0"/>
              <a:t> shows the </a:t>
            </a:r>
            <a:r>
              <a:rPr lang="en-CA" dirty="0" err="1"/>
              <a:t>builtin</a:t>
            </a:r>
            <a:r>
              <a:rPr lang="en-CA" dirty="0"/>
              <a:t> or custom roles definitions</a:t>
            </a:r>
          </a:p>
          <a:p>
            <a:r>
              <a:rPr lang="en-CA" dirty="0"/>
              <a:t>Export a built-in role and then customize it.</a:t>
            </a:r>
          </a:p>
          <a:p>
            <a:r>
              <a:rPr lang="en-CA" dirty="0"/>
              <a:t>New-</a:t>
            </a:r>
            <a:r>
              <a:rPr lang="en-CA" dirty="0" err="1"/>
              <a:t>AzureRmRoleDefinition</a:t>
            </a:r>
            <a:r>
              <a:rPr lang="en-CA" dirty="0"/>
              <a:t> –</a:t>
            </a:r>
            <a:r>
              <a:rPr lang="en-CA" dirty="0" err="1"/>
              <a:t>InputFile</a:t>
            </a:r>
            <a:r>
              <a:rPr lang="en-CA" dirty="0"/>
              <a:t> &lt;file&gt;</a:t>
            </a:r>
          </a:p>
          <a:p>
            <a:endParaRPr lang="en-CA" dirty="0"/>
          </a:p>
          <a:p>
            <a:endParaRPr lang="en-CA" dirty="0"/>
          </a:p>
        </p:txBody>
      </p:sp>
    </p:spTree>
    <p:extLst>
      <p:ext uri="{BB962C8B-B14F-4D97-AF65-F5344CB8AC3E}">
        <p14:creationId xmlns:p14="http://schemas.microsoft.com/office/powerpoint/2010/main" val="18250255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Mapping teams to RBAC - examples</a:t>
            </a:r>
          </a:p>
        </p:txBody>
      </p:sp>
      <p:graphicFrame>
        <p:nvGraphicFramePr>
          <p:cNvPr id="4" name="Content Placeholder 3"/>
          <p:cNvGraphicFramePr>
            <a:graphicFrameLocks noGrp="1"/>
          </p:cNvGraphicFramePr>
          <p:nvPr>
            <p:ph sz="quarter" idx="10"/>
            <p:extLst/>
          </p:nvPr>
        </p:nvGraphicFramePr>
        <p:xfrm>
          <a:off x="268287" y="1398588"/>
          <a:ext cx="11344593" cy="3418070"/>
        </p:xfrm>
        <a:graphic>
          <a:graphicData uri="http://schemas.openxmlformats.org/drawingml/2006/table">
            <a:tbl>
              <a:tblPr firstRow="1" bandRow="1">
                <a:tableStyleId>{5C22544A-7EE6-4342-B048-85BDC9FD1C3A}</a:tableStyleId>
              </a:tblPr>
              <a:tblGrid>
                <a:gridCol w="3589926">
                  <a:extLst>
                    <a:ext uri="{9D8B030D-6E8A-4147-A177-3AD203B41FA5}">
                      <a16:colId xmlns:a16="http://schemas.microsoft.com/office/drawing/2014/main" val="268550657"/>
                    </a:ext>
                  </a:extLst>
                </a:gridCol>
                <a:gridCol w="3413741">
                  <a:extLst>
                    <a:ext uri="{9D8B030D-6E8A-4147-A177-3AD203B41FA5}">
                      <a16:colId xmlns:a16="http://schemas.microsoft.com/office/drawing/2014/main" val="2886564483"/>
                    </a:ext>
                  </a:extLst>
                </a:gridCol>
                <a:gridCol w="4340926">
                  <a:extLst>
                    <a:ext uri="{9D8B030D-6E8A-4147-A177-3AD203B41FA5}">
                      <a16:colId xmlns:a16="http://schemas.microsoft.com/office/drawing/2014/main" val="940745278"/>
                    </a:ext>
                  </a:extLst>
                </a:gridCol>
              </a:tblGrid>
              <a:tr h="546872">
                <a:tc>
                  <a:txBody>
                    <a:bodyPr/>
                    <a:lstStyle/>
                    <a:p>
                      <a:pPr algn="ctr"/>
                      <a:r>
                        <a:rPr lang="en-CA" dirty="0"/>
                        <a:t>Teams</a:t>
                      </a:r>
                    </a:p>
                  </a:txBody>
                  <a:tcPr/>
                </a:tc>
                <a:tc>
                  <a:txBody>
                    <a:bodyPr/>
                    <a:lstStyle/>
                    <a:p>
                      <a:pPr algn="ctr"/>
                      <a:r>
                        <a:rPr lang="en-CA" dirty="0"/>
                        <a:t>Built-in Role</a:t>
                      </a:r>
                    </a:p>
                  </a:txBody>
                  <a:tcPr/>
                </a:tc>
                <a:tc>
                  <a:txBody>
                    <a:bodyPr/>
                    <a:lstStyle/>
                    <a:p>
                      <a:pPr algn="ctr"/>
                      <a:r>
                        <a:rPr lang="en-CA" dirty="0"/>
                        <a:t>Custom Role</a:t>
                      </a:r>
                    </a:p>
                  </a:txBody>
                  <a:tcPr/>
                </a:tc>
                <a:extLst>
                  <a:ext uri="{0D108BD9-81ED-4DB2-BD59-A6C34878D82A}">
                    <a16:rowId xmlns:a16="http://schemas.microsoft.com/office/drawing/2014/main" val="2731758793"/>
                  </a:ext>
                </a:extLst>
              </a:tr>
              <a:tr h="536483">
                <a:tc>
                  <a:txBody>
                    <a:bodyPr/>
                    <a:lstStyle/>
                    <a:p>
                      <a:r>
                        <a:rPr lang="en-CA" dirty="0"/>
                        <a:t>Storage Administrator</a:t>
                      </a:r>
                    </a:p>
                  </a:txBody>
                  <a:tcPr/>
                </a:tc>
                <a:tc>
                  <a:txBody>
                    <a:bodyPr/>
                    <a:lstStyle/>
                    <a:p>
                      <a:r>
                        <a:rPr lang="en-CA" dirty="0"/>
                        <a:t>Storage Account Contributor</a:t>
                      </a:r>
                    </a:p>
                  </a:txBody>
                  <a:tcPr/>
                </a:tc>
                <a:tc>
                  <a:txBody>
                    <a:bodyPr/>
                    <a:lstStyle/>
                    <a:p>
                      <a:endParaRPr lang="en-CA" dirty="0"/>
                    </a:p>
                  </a:txBody>
                  <a:tcPr/>
                </a:tc>
                <a:extLst>
                  <a:ext uri="{0D108BD9-81ED-4DB2-BD59-A6C34878D82A}">
                    <a16:rowId xmlns:a16="http://schemas.microsoft.com/office/drawing/2014/main" val="2156523276"/>
                  </a:ext>
                </a:extLst>
              </a:tr>
              <a:tr h="426357">
                <a:tc>
                  <a:txBody>
                    <a:bodyPr/>
                    <a:lstStyle/>
                    <a:p>
                      <a:r>
                        <a:rPr lang="en-CA" dirty="0"/>
                        <a:t>Network Operator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r>
                        <a:rPr lang="en-CA" baseline="0" dirty="0"/>
                        <a:t> - permissions</a:t>
                      </a:r>
                      <a:endParaRPr lang="en-CA" dirty="0"/>
                    </a:p>
                  </a:txBody>
                  <a:tcPr/>
                </a:tc>
                <a:extLst>
                  <a:ext uri="{0D108BD9-81ED-4DB2-BD59-A6C34878D82A}">
                    <a16:rowId xmlns:a16="http://schemas.microsoft.com/office/drawing/2014/main" val="1884281855"/>
                  </a:ext>
                </a:extLst>
              </a:tr>
              <a:tr h="368300">
                <a:tc>
                  <a:txBody>
                    <a:bodyPr/>
                    <a:lstStyle/>
                    <a:p>
                      <a:r>
                        <a:rPr lang="en-CA" dirty="0"/>
                        <a:t>Network Engineer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p>
                  </a:txBody>
                  <a:tcPr/>
                </a:tc>
                <a:tc>
                  <a:txBody>
                    <a:bodyPr/>
                    <a:lstStyle/>
                    <a:p>
                      <a:endParaRPr lang="en-CA" dirty="0"/>
                    </a:p>
                  </a:txBody>
                  <a:tcPr/>
                </a:tc>
                <a:extLst>
                  <a:ext uri="{0D108BD9-81ED-4DB2-BD59-A6C34878D82A}">
                    <a16:rowId xmlns:a16="http://schemas.microsoft.com/office/drawing/2014/main" val="998290614"/>
                  </a:ext>
                </a:extLst>
              </a:tr>
              <a:tr h="446314">
                <a:tc>
                  <a:txBody>
                    <a:bodyPr/>
                    <a:lstStyle/>
                    <a:p>
                      <a:r>
                        <a:rPr lang="en-CA" dirty="0"/>
                        <a:t>Platform Operator</a:t>
                      </a:r>
                    </a:p>
                  </a:txBody>
                  <a:tcPr/>
                </a:tc>
                <a:tc>
                  <a:txBody>
                    <a:bodyPr/>
                    <a:lstStyle/>
                    <a:p>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r>
                        <a:rPr lang="en-CA" baseline="0" dirty="0"/>
                        <a:t> - permission</a:t>
                      </a:r>
                      <a:endParaRPr lang="en-CA" dirty="0"/>
                    </a:p>
                  </a:txBody>
                  <a:tcPr/>
                </a:tc>
                <a:extLst>
                  <a:ext uri="{0D108BD9-81ED-4DB2-BD59-A6C34878D82A}">
                    <a16:rowId xmlns:a16="http://schemas.microsoft.com/office/drawing/2014/main" val="2179756095"/>
                  </a:ext>
                </a:extLst>
              </a:tr>
              <a:tr h="546872">
                <a:tc>
                  <a:txBody>
                    <a:bodyPr/>
                    <a:lstStyle/>
                    <a:p>
                      <a:r>
                        <a:rPr lang="en-CA" dirty="0"/>
                        <a:t>Platform</a:t>
                      </a:r>
                      <a:r>
                        <a:rPr lang="en-CA" baseline="0" dirty="0"/>
                        <a:t> Engineer</a:t>
                      </a: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p>
                  </a:txBody>
                  <a:tcPr/>
                </a:tc>
                <a:tc>
                  <a:txBody>
                    <a:bodyPr/>
                    <a:lstStyle/>
                    <a:p>
                      <a:endParaRPr lang="en-CA" dirty="0"/>
                    </a:p>
                  </a:txBody>
                  <a:tcPr/>
                </a:tc>
                <a:extLst>
                  <a:ext uri="{0D108BD9-81ED-4DB2-BD59-A6C34878D82A}">
                    <a16:rowId xmlns:a16="http://schemas.microsoft.com/office/drawing/2014/main" val="1361859637"/>
                  </a:ext>
                </a:extLst>
              </a:tr>
              <a:tr h="546872">
                <a:tc>
                  <a:txBody>
                    <a:bodyPr/>
                    <a:lstStyle/>
                    <a:p>
                      <a:r>
                        <a:rPr lang="en-CA" dirty="0"/>
                        <a:t>Security Engineer</a:t>
                      </a:r>
                    </a:p>
                  </a:txBody>
                  <a:tcPr/>
                </a:tc>
                <a:tc>
                  <a:txBody>
                    <a:bodyPr/>
                    <a:lstStyle/>
                    <a:p>
                      <a:endParaRPr lang="en-CA" dirty="0"/>
                    </a:p>
                  </a:txBody>
                  <a:tcPr/>
                </a:tc>
                <a:tc>
                  <a:txBody>
                    <a:bodyPr/>
                    <a:lstStyle/>
                    <a:p>
                      <a:r>
                        <a:rPr lang="en-CA" dirty="0"/>
                        <a:t>Security Admin + Security Manager</a:t>
                      </a:r>
                    </a:p>
                  </a:txBody>
                  <a:tcPr/>
                </a:tc>
                <a:extLst>
                  <a:ext uri="{0D108BD9-81ED-4DB2-BD59-A6C34878D82A}">
                    <a16:rowId xmlns:a16="http://schemas.microsoft.com/office/drawing/2014/main" val="2678829549"/>
                  </a:ext>
                </a:extLst>
              </a:tr>
            </a:tbl>
          </a:graphicData>
        </a:graphic>
      </p:graphicFrame>
    </p:spTree>
    <p:extLst>
      <p:ext uri="{BB962C8B-B14F-4D97-AF65-F5344CB8AC3E}">
        <p14:creationId xmlns:p14="http://schemas.microsoft.com/office/powerpoint/2010/main" val="27375986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683264"/>
          </a:xfrm>
        </p:spPr>
        <p:txBody>
          <a:bodyPr/>
          <a:lstStyle/>
          <a:p>
            <a:pPr algn="l"/>
            <a:r>
              <a:rPr lang="en-US" dirty="0"/>
              <a:t>RBAC </a:t>
            </a:r>
          </a:p>
        </p:txBody>
      </p:sp>
    </p:spTree>
    <p:extLst>
      <p:ext uri="{BB962C8B-B14F-4D97-AF65-F5344CB8AC3E}">
        <p14:creationId xmlns:p14="http://schemas.microsoft.com/office/powerpoint/2010/main" val="346252082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5109091"/>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a:p>
            <a:r>
              <a:rPr lang="en-US" sz="3200" dirty="0"/>
              <a:t>Name &lt;=512 | Value &lt;=256</a:t>
            </a:r>
          </a:p>
          <a:p>
            <a:r>
              <a:rPr lang="en-US" sz="3200" dirty="0"/>
              <a:t>No inheritance</a:t>
            </a:r>
          </a:p>
          <a:p>
            <a:r>
              <a:rPr lang="en-US" sz="3200" dirty="0"/>
              <a:t>Not for Classic (ASM resources)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4124206"/>
          </a:xfrm>
        </p:spPr>
        <p:txBody>
          <a:bodyPr/>
          <a:lstStyle/>
          <a:p>
            <a:r>
              <a:rPr lang="en-US" dirty="0"/>
              <a:t>Subscription Design &amp; management</a:t>
            </a:r>
          </a:p>
          <a:p>
            <a:pPr lvl="1"/>
            <a:r>
              <a:rPr lang="en-US" dirty="0"/>
              <a:t>Resource Groups</a:t>
            </a:r>
          </a:p>
          <a:p>
            <a:r>
              <a:rPr lang="en-US" dirty="0"/>
              <a:t>Access Control, Billing, and Usage</a:t>
            </a:r>
          </a:p>
          <a:p>
            <a:r>
              <a:rPr lang="en-US" dirty="0"/>
              <a:t>Subscription governance </a:t>
            </a:r>
          </a:p>
          <a:p>
            <a:pPr lvl="1"/>
            <a:r>
              <a:rPr lang="en-US" dirty="0"/>
              <a:t>Policies &amp; Activity log alert</a:t>
            </a:r>
          </a:p>
          <a:p>
            <a:r>
              <a:rPr lang="en-US" dirty="0"/>
              <a:t>Azure Networking overview</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Resource Tags</a:t>
            </a:r>
          </a:p>
        </p:txBody>
      </p:sp>
      <p:sp>
        <p:nvSpPr>
          <p:cNvPr id="6" name="Content Placeholder 5"/>
          <p:cNvSpPr>
            <a:spLocks noGrp="1"/>
          </p:cNvSpPr>
          <p:nvPr>
            <p:ph sz="quarter" idx="10"/>
          </p:nvPr>
        </p:nvSpPr>
        <p:spPr>
          <a:xfrm>
            <a:off x="268288" y="1176335"/>
            <a:ext cx="11542503" cy="1846659"/>
          </a:xfrm>
        </p:spPr>
        <p:txBody>
          <a:bodyPr/>
          <a:lstStyle/>
          <a:p>
            <a:r>
              <a:rPr lang="en-CA" dirty="0"/>
              <a:t>Tags can by applied in ARM templates, PowerShell, Azure CLI but </a:t>
            </a:r>
            <a:r>
              <a:rPr lang="en-CA" b="1" dirty="0"/>
              <a:t>NOT</a:t>
            </a:r>
            <a:r>
              <a:rPr lang="en-CA" dirty="0"/>
              <a:t> in the creation wizard in the portal</a:t>
            </a:r>
          </a:p>
        </p:txBody>
      </p:sp>
      <p:pic>
        <p:nvPicPr>
          <p:cNvPr id="8" name="Picture 7"/>
          <p:cNvPicPr>
            <a:picLocks noChangeAspect="1"/>
          </p:cNvPicPr>
          <p:nvPr/>
        </p:nvPicPr>
        <p:blipFill>
          <a:blip r:embed="rId3"/>
          <a:stretch>
            <a:fillRect/>
          </a:stretch>
        </p:blipFill>
        <p:spPr>
          <a:xfrm>
            <a:off x="607422" y="2939856"/>
            <a:ext cx="7956828" cy="3633099"/>
          </a:xfrm>
          <a:prstGeom prst="rect">
            <a:avLst/>
          </a:prstGeom>
        </p:spPr>
      </p:pic>
    </p:spTree>
    <p:extLst>
      <p:ext uri="{BB962C8B-B14F-4D97-AF65-F5344CB8AC3E}">
        <p14:creationId xmlns:p14="http://schemas.microsoft.com/office/powerpoint/2010/main" val="18497918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124206"/>
          </a:xfrm>
        </p:spPr>
        <p:txBody>
          <a:bodyPr/>
          <a:lstStyle/>
          <a:p>
            <a:r>
              <a:rPr lang="en-US" sz="3200" dirty="0"/>
              <a:t>Tag by environment, e.g. dev/test/prod</a:t>
            </a:r>
          </a:p>
          <a:p>
            <a:r>
              <a:rPr lang="en-US" sz="3200" dirty="0"/>
              <a:t>Tag by role, e.g. web/cache/db</a:t>
            </a:r>
          </a:p>
          <a:p>
            <a:r>
              <a:rPr lang="en-US" sz="3200" dirty="0"/>
              <a:t>Tag by department, e.g. finance/retail/legal</a:t>
            </a:r>
          </a:p>
          <a:p>
            <a:r>
              <a:rPr lang="en-US" sz="3200" dirty="0"/>
              <a:t>Tag by responsible party, e.g. Bob</a:t>
            </a:r>
          </a:p>
          <a:p>
            <a:r>
              <a:rPr lang="en-US" sz="3200" dirty="0"/>
              <a:t>From EA portal, you can get billing excel sheets with the </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Billing APIs</a:t>
            </a:r>
          </a:p>
        </p:txBody>
      </p:sp>
      <p:sp>
        <p:nvSpPr>
          <p:cNvPr id="2" name="Content Placeholder 1">
            <a:extLst>
              <a:ext uri="{FF2B5EF4-FFF2-40B4-BE49-F238E27FC236}">
                <a16:creationId xmlns:a16="http://schemas.microsoft.com/office/drawing/2014/main" id="{DAF61C69-DDD8-4546-93ED-ADC53E01D38E}"/>
              </a:ext>
            </a:extLst>
          </p:cNvPr>
          <p:cNvSpPr>
            <a:spLocks noGrp="1"/>
          </p:cNvSpPr>
          <p:nvPr>
            <p:ph sz="quarter" idx="10"/>
          </p:nvPr>
        </p:nvSpPr>
        <p:spPr>
          <a:xfrm>
            <a:off x="268288" y="1398397"/>
            <a:ext cx="11542503" cy="5478423"/>
          </a:xfrm>
        </p:spPr>
        <p:txBody>
          <a:bodyPr/>
          <a:lstStyle/>
          <a:p>
            <a:r>
              <a:rPr lang="en-CA" dirty="0"/>
              <a:t>Balance and Summary (monthly)</a:t>
            </a:r>
          </a:p>
          <a:p>
            <a:r>
              <a:rPr lang="en-CA" dirty="0"/>
              <a:t>Usage Details (daily, export to CSV)</a:t>
            </a:r>
          </a:p>
          <a:p>
            <a:r>
              <a:rPr lang="en-CA" dirty="0"/>
              <a:t>Marketplace Store Charge</a:t>
            </a:r>
          </a:p>
          <a:p>
            <a:r>
              <a:rPr lang="en-CA" dirty="0"/>
              <a:t>Price Sheet</a:t>
            </a:r>
          </a:p>
          <a:p>
            <a:r>
              <a:rPr lang="en-CA" dirty="0"/>
              <a:t>Billing Periods</a:t>
            </a:r>
          </a:p>
          <a:p>
            <a:endParaRPr lang="en-CA" dirty="0"/>
          </a:p>
          <a:p>
            <a:endParaRPr lang="en-CA" dirty="0"/>
          </a:p>
          <a:p>
            <a:endParaRPr lang="en-CA" dirty="0"/>
          </a:p>
        </p:txBody>
      </p:sp>
    </p:spTree>
    <p:extLst>
      <p:ext uri="{BB962C8B-B14F-4D97-AF65-F5344CB8AC3E}">
        <p14:creationId xmlns:p14="http://schemas.microsoft.com/office/powerpoint/2010/main" val="213819388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D9B0-2748-4871-A4F8-8FFBB262F22E}"/>
              </a:ext>
            </a:extLst>
          </p:cNvPr>
          <p:cNvSpPr>
            <a:spLocks noGrp="1"/>
          </p:cNvSpPr>
          <p:nvPr>
            <p:ph type="title"/>
          </p:nvPr>
        </p:nvSpPr>
        <p:spPr/>
        <p:txBody>
          <a:bodyPr/>
          <a:lstStyle/>
          <a:p>
            <a:r>
              <a:rPr lang="en-CA" dirty="0"/>
              <a:t>Azure Cost Management</a:t>
            </a:r>
          </a:p>
        </p:txBody>
      </p:sp>
      <p:sp>
        <p:nvSpPr>
          <p:cNvPr id="3" name="Content Placeholder 2">
            <a:extLst>
              <a:ext uri="{FF2B5EF4-FFF2-40B4-BE49-F238E27FC236}">
                <a16:creationId xmlns:a16="http://schemas.microsoft.com/office/drawing/2014/main" id="{457981BB-0D52-4A11-8A0A-FFE10B210A1F}"/>
              </a:ext>
            </a:extLst>
          </p:cNvPr>
          <p:cNvSpPr>
            <a:spLocks noGrp="1"/>
          </p:cNvSpPr>
          <p:nvPr>
            <p:ph sz="quarter" idx="10"/>
          </p:nvPr>
        </p:nvSpPr>
        <p:spPr>
          <a:xfrm>
            <a:off x="268288" y="1398397"/>
            <a:ext cx="11542503" cy="2092881"/>
          </a:xfrm>
        </p:spPr>
        <p:txBody>
          <a:bodyPr/>
          <a:lstStyle/>
          <a:p>
            <a:r>
              <a:rPr lang="en-CA" dirty="0"/>
              <a:t>Former </a:t>
            </a:r>
            <a:r>
              <a:rPr lang="en-CA" dirty="0" err="1"/>
              <a:t>Cloudyn</a:t>
            </a:r>
            <a:r>
              <a:rPr lang="en-CA" dirty="0"/>
              <a:t> offering</a:t>
            </a:r>
          </a:p>
          <a:p>
            <a:r>
              <a:rPr lang="en-CA" dirty="0"/>
              <a:t>Free for enterprise customers till June 2018</a:t>
            </a:r>
          </a:p>
          <a:p>
            <a:endParaRPr lang="en-CA" dirty="0"/>
          </a:p>
        </p:txBody>
      </p:sp>
    </p:spTree>
    <p:extLst>
      <p:ext uri="{BB962C8B-B14F-4D97-AF65-F5344CB8AC3E}">
        <p14:creationId xmlns:p14="http://schemas.microsoft.com/office/powerpoint/2010/main" val="412508538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RBAC and Tagging</a:t>
            </a:r>
          </a:p>
        </p:txBody>
      </p:sp>
    </p:spTree>
    <p:extLst>
      <p:ext uri="{BB962C8B-B14F-4D97-AF65-F5344CB8AC3E}">
        <p14:creationId xmlns:p14="http://schemas.microsoft.com/office/powerpoint/2010/main" val="318662989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Resource Manager Policies</a:t>
            </a:r>
          </a:p>
        </p:txBody>
      </p:sp>
      <p:sp>
        <p:nvSpPr>
          <p:cNvPr id="3" name="Content Placeholder 2"/>
          <p:cNvSpPr>
            <a:spLocks noGrp="1"/>
          </p:cNvSpPr>
          <p:nvPr>
            <p:ph sz="quarter" idx="10"/>
          </p:nvPr>
        </p:nvSpPr>
        <p:spPr>
          <a:xfrm>
            <a:off x="270164" y="1168975"/>
            <a:ext cx="11540627" cy="6315575"/>
          </a:xfrm>
        </p:spPr>
        <p:txBody>
          <a:bodyPr/>
          <a:lstStyle/>
          <a:p>
            <a:r>
              <a:rPr lang="en-CA" sz="3200" dirty="0"/>
              <a:t>Establish conventions</a:t>
            </a:r>
          </a:p>
          <a:p>
            <a:r>
              <a:rPr lang="en-CA" sz="3200" dirty="0"/>
              <a:t>Policy definition</a:t>
            </a:r>
          </a:p>
          <a:p>
            <a:pPr lvl="1"/>
            <a:r>
              <a:rPr lang="en-CA" sz="2800" dirty="0"/>
              <a:t>parameters</a:t>
            </a:r>
          </a:p>
          <a:p>
            <a:pPr lvl="1"/>
            <a:r>
              <a:rPr lang="en-CA" sz="2800" dirty="0"/>
              <a:t>display name</a:t>
            </a:r>
          </a:p>
          <a:p>
            <a:pPr lvl="1"/>
            <a:r>
              <a:rPr lang="en-CA" sz="2800" dirty="0"/>
              <a:t>description</a:t>
            </a:r>
          </a:p>
          <a:p>
            <a:pPr lvl="1"/>
            <a:r>
              <a:rPr lang="en-CA" sz="2800" dirty="0"/>
              <a:t>policy rule</a:t>
            </a:r>
          </a:p>
          <a:p>
            <a:pPr lvl="2"/>
            <a:r>
              <a:rPr lang="en-CA" sz="2400" dirty="0"/>
              <a:t>logical evaluation</a:t>
            </a:r>
          </a:p>
          <a:p>
            <a:pPr lvl="2"/>
            <a:r>
              <a:rPr lang="en-CA" sz="2400" dirty="0"/>
              <a:t>Effect</a:t>
            </a:r>
          </a:p>
          <a:p>
            <a:r>
              <a:rPr lang="en-CA" sz="3200" dirty="0"/>
              <a:t>Policy assignment </a:t>
            </a:r>
          </a:p>
          <a:p>
            <a:pPr lvl="1"/>
            <a:r>
              <a:rPr lang="en-CA" sz="2800" dirty="0"/>
              <a:t>Subscription</a:t>
            </a:r>
          </a:p>
          <a:p>
            <a:pPr lvl="1"/>
            <a:r>
              <a:rPr lang="en-CA" sz="2800" dirty="0"/>
              <a:t>Resource Group</a:t>
            </a:r>
          </a:p>
          <a:p>
            <a:pPr lvl="1"/>
            <a:endParaRPr lang="en-CA" sz="2800" dirty="0"/>
          </a:p>
          <a:p>
            <a:pPr lvl="1"/>
            <a:endParaRPr lang="en-CA" sz="2800" dirty="0"/>
          </a:p>
        </p:txBody>
      </p:sp>
    </p:spTree>
    <p:extLst>
      <p:ext uri="{BB962C8B-B14F-4D97-AF65-F5344CB8AC3E}">
        <p14:creationId xmlns:p14="http://schemas.microsoft.com/office/powerpoint/2010/main" val="313396831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
        <p:nvSpPr>
          <p:cNvPr id="6" name="Text Placeholder 5"/>
          <p:cNvSpPr>
            <a:spLocks noGrp="1"/>
          </p:cNvSpPr>
          <p:nvPr>
            <p:ph sz="quarter" idx="10"/>
          </p:nvPr>
        </p:nvSpPr>
        <p:spPr>
          <a:xfrm>
            <a:off x="268288" y="1398397"/>
            <a:ext cx="11542503" cy="4678204"/>
          </a:xfrm>
        </p:spPr>
        <p:txBody>
          <a:bodyPr/>
          <a:lstStyle/>
          <a:p>
            <a:r>
              <a:rPr lang="en-US" dirty="0"/>
              <a:t>Chargeback: Require departmental tags</a:t>
            </a:r>
          </a:p>
          <a:p>
            <a:r>
              <a:rPr lang="en-US" dirty="0"/>
              <a:t>Geo Compliance: Ensure resource locations</a:t>
            </a:r>
          </a:p>
          <a:p>
            <a:r>
              <a:rPr lang="en-US" dirty="0"/>
              <a:t>Service Catalogue: Select your service catalog</a:t>
            </a:r>
          </a:p>
          <a:p>
            <a:r>
              <a:rPr lang="en-US" dirty="0"/>
              <a:t>Convention: Enforce naming &amp; tags</a:t>
            </a:r>
          </a:p>
          <a:p>
            <a:pPr marL="0" indent="0">
              <a:buNone/>
            </a:pPr>
            <a:endParaRPr lang="en-US" dirty="0"/>
          </a:p>
          <a:p>
            <a:r>
              <a:rPr lang="en-US" dirty="0"/>
              <a:t>Combine ARM Policies with Activity Log Alerts to cover all requirements</a:t>
            </a:r>
          </a:p>
        </p:txBody>
      </p:sp>
    </p:spTree>
    <p:extLst>
      <p:ext uri="{BB962C8B-B14F-4D97-AF65-F5344CB8AC3E}">
        <p14:creationId xmlns:p14="http://schemas.microsoft.com/office/powerpoint/2010/main" val="376825157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923072" cy="899665"/>
          </a:xfrm>
        </p:spPr>
        <p:txBody>
          <a:bodyPr/>
          <a:lstStyle/>
          <a:p>
            <a:r>
              <a:rPr lang="en-CA" dirty="0"/>
              <a:t>Azure Resource Manager Polices-examples</a:t>
            </a:r>
          </a:p>
        </p:txBody>
      </p:sp>
      <p:pic>
        <p:nvPicPr>
          <p:cNvPr id="4" name="Content Placeholder 3"/>
          <p:cNvPicPr>
            <a:picLocks noGrp="1" noChangeAspect="1"/>
          </p:cNvPicPr>
          <p:nvPr>
            <p:ph sz="quarter" idx="10"/>
          </p:nvPr>
        </p:nvPicPr>
        <p:blipFill>
          <a:blip r:embed="rId3"/>
          <a:stretch>
            <a:fillRect/>
          </a:stretch>
        </p:blipFill>
        <p:spPr>
          <a:xfrm>
            <a:off x="5806098" y="2155825"/>
            <a:ext cx="6052528" cy="3607665"/>
          </a:xfrm>
          <a:prstGeom prst="rect">
            <a:avLst/>
          </a:prstGeom>
        </p:spPr>
      </p:pic>
    </p:spTree>
    <p:extLst>
      <p:ext uri="{BB962C8B-B14F-4D97-AF65-F5344CB8AC3E}">
        <p14:creationId xmlns:p14="http://schemas.microsoft.com/office/powerpoint/2010/main" val="186851728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ARM policies</a:t>
            </a:r>
          </a:p>
        </p:txBody>
      </p:sp>
    </p:spTree>
    <p:extLst>
      <p:ext uri="{BB962C8B-B14F-4D97-AF65-F5344CB8AC3E}">
        <p14:creationId xmlns:p14="http://schemas.microsoft.com/office/powerpoint/2010/main" val="17976228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Monitor</a:t>
            </a:r>
          </a:p>
        </p:txBody>
      </p:sp>
    </p:spTree>
    <p:extLst>
      <p:ext uri="{BB962C8B-B14F-4D97-AF65-F5344CB8AC3E}">
        <p14:creationId xmlns:p14="http://schemas.microsoft.com/office/powerpoint/2010/main" val="121847483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pic>
        <p:nvPicPr>
          <p:cNvPr id="1026" name="Picture 2" descr="Model for monitoring and diagnostics for non-compute resources"/>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6274650"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el for monitoring and diagnostics for compute resour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73"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373" y="1165980"/>
            <a:ext cx="11593581" cy="10372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One stop built-in monitoring for Azure on multiple levels</a:t>
            </a:r>
          </a:p>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Doesn’t use a separate agent</a:t>
            </a:r>
          </a:p>
        </p:txBody>
      </p:sp>
    </p:spTree>
    <p:extLst>
      <p:ext uri="{BB962C8B-B14F-4D97-AF65-F5344CB8AC3E}">
        <p14:creationId xmlns:p14="http://schemas.microsoft.com/office/powerpoint/2010/main" val="99747991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4825937"/>
          </a:xfrm>
        </p:spPr>
        <p:txBody>
          <a:bodyPr/>
          <a:lstStyle/>
          <a:p>
            <a:r>
              <a:rPr lang="en-CA" sz="3200" dirty="0"/>
              <a:t>Has many sources</a:t>
            </a:r>
          </a:p>
          <a:p>
            <a:pPr lvl="1"/>
            <a:r>
              <a:rPr lang="en-CA" sz="2800" b="1" dirty="0"/>
              <a:t>Activity log</a:t>
            </a:r>
          </a:p>
          <a:p>
            <a:pPr lvl="1"/>
            <a:r>
              <a:rPr lang="en-CA" sz="2800" dirty="0"/>
              <a:t> Diagnostics logs, Application logs and Matrices </a:t>
            </a:r>
          </a:p>
          <a:p>
            <a:pPr lvl="3"/>
            <a:r>
              <a:rPr lang="en-CA" sz="2000" dirty="0"/>
              <a:t>Performance counters</a:t>
            </a:r>
          </a:p>
          <a:p>
            <a:pPr lvl="3"/>
            <a:r>
              <a:rPr lang="en-CA" sz="2000" dirty="0"/>
              <a:t>Application Logs</a:t>
            </a:r>
          </a:p>
          <a:p>
            <a:pPr lvl="3"/>
            <a:r>
              <a:rPr lang="en-CA" sz="2000" dirty="0"/>
              <a:t>Windows Event Logs</a:t>
            </a:r>
          </a:p>
          <a:p>
            <a:pPr lvl="3"/>
            <a:r>
              <a:rPr lang="en-CA" sz="2000" dirty="0"/>
              <a:t>.NET Event Source</a:t>
            </a:r>
          </a:p>
          <a:p>
            <a:pPr lvl="3"/>
            <a:r>
              <a:rPr lang="en-CA" sz="2000" dirty="0"/>
              <a:t>IIS Logs</a:t>
            </a:r>
          </a:p>
          <a:p>
            <a:pPr lvl="3"/>
            <a:r>
              <a:rPr lang="en-CA" sz="2000" dirty="0"/>
              <a:t>Manifest based ETW</a:t>
            </a:r>
          </a:p>
          <a:p>
            <a:pPr lvl="3"/>
            <a:r>
              <a:rPr lang="en-CA" sz="2000" dirty="0"/>
              <a:t>Crash Dumps</a:t>
            </a:r>
          </a:p>
          <a:p>
            <a:pPr lvl="3"/>
            <a:r>
              <a:rPr lang="en-CA" sz="2000" dirty="0"/>
              <a:t>Customer Error Logs</a:t>
            </a:r>
          </a:p>
          <a:p>
            <a:r>
              <a:rPr lang="en-CA" sz="3200" dirty="0"/>
              <a:t>Integrate with Log Analytics, Event Hubs &amp; storage accounts</a:t>
            </a:r>
          </a:p>
        </p:txBody>
      </p:sp>
    </p:spTree>
    <p:extLst>
      <p:ext uri="{BB962C8B-B14F-4D97-AF65-F5344CB8AC3E}">
        <p14:creationId xmlns:p14="http://schemas.microsoft.com/office/powerpoint/2010/main" val="248342389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5638467"/>
          </a:xfrm>
        </p:spPr>
        <p:txBody>
          <a:bodyPr/>
          <a:lstStyle/>
          <a:p>
            <a:r>
              <a:rPr lang="en-CA" dirty="0"/>
              <a:t>Can create alerts based on matrices or </a:t>
            </a:r>
            <a:r>
              <a:rPr lang="en-CA" b="1" dirty="0"/>
              <a:t>Activity Log</a:t>
            </a:r>
          </a:p>
          <a:p>
            <a:r>
              <a:rPr lang="en-CA" dirty="0"/>
              <a:t>Alerts delver immediate SMS/email or </a:t>
            </a:r>
            <a:r>
              <a:rPr lang="en-CA" dirty="0" err="1"/>
              <a:t>webhook</a:t>
            </a:r>
            <a:r>
              <a:rPr lang="en-CA" dirty="0"/>
              <a:t> </a:t>
            </a:r>
          </a:p>
          <a:p>
            <a:r>
              <a:rPr lang="en-CA" dirty="0"/>
              <a:t>Activity log alerts use cases</a:t>
            </a:r>
          </a:p>
          <a:p>
            <a:pPr lvl="1"/>
            <a:r>
              <a:rPr lang="en-CA" dirty="0"/>
              <a:t>When creating certain type of </a:t>
            </a:r>
            <a:r>
              <a:rPr lang="en-CA" dirty="0" err="1"/>
              <a:t>resoruces</a:t>
            </a:r>
            <a:endParaRPr lang="en-CA" dirty="0"/>
          </a:p>
          <a:p>
            <a:pPr lvl="1"/>
            <a:r>
              <a:rPr lang="en-CA" dirty="0"/>
              <a:t>When Altering the state of important resources</a:t>
            </a:r>
          </a:p>
          <a:p>
            <a:pPr lvl="1"/>
            <a:r>
              <a:rPr lang="en-CA" dirty="0"/>
              <a:t>When important resource restarts or change its operation state</a:t>
            </a:r>
          </a:p>
          <a:p>
            <a:pPr lvl="1"/>
            <a:r>
              <a:rPr lang="en-CA" dirty="0"/>
              <a:t>When permissions are granted to users/groups</a:t>
            </a:r>
          </a:p>
          <a:p>
            <a:pPr lvl="1"/>
            <a:endParaRPr lang="en-CA" dirty="0"/>
          </a:p>
        </p:txBody>
      </p:sp>
    </p:spTree>
    <p:extLst>
      <p:ext uri="{BB962C8B-B14F-4D97-AF65-F5344CB8AC3E}">
        <p14:creationId xmlns:p14="http://schemas.microsoft.com/office/powerpoint/2010/main" val="330778509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Naming Conventions in Azure</a:t>
            </a:r>
          </a:p>
        </p:txBody>
      </p:sp>
    </p:spTree>
    <p:extLst>
      <p:ext uri="{BB962C8B-B14F-4D97-AF65-F5344CB8AC3E}">
        <p14:creationId xmlns:p14="http://schemas.microsoft.com/office/powerpoint/2010/main" val="278804125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916056778"/>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907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Naming Constraints Examples</a:t>
            </a:r>
            <a:endParaRPr lang="en-US" dirty="0"/>
          </a:p>
        </p:txBody>
      </p:sp>
      <p:sp>
        <p:nvSpPr>
          <p:cNvPr id="5" name="Text Placeholder 4"/>
          <p:cNvSpPr>
            <a:spLocks noGrp="1"/>
          </p:cNvSpPr>
          <p:nvPr>
            <p:ph sz="quarter" idx="10"/>
          </p:nvPr>
        </p:nvSpPr>
        <p:spPr>
          <a:xfrm>
            <a:off x="268288" y="1398396"/>
            <a:ext cx="11542503" cy="4978549"/>
          </a:xfrm>
        </p:spPr>
        <p:txBody>
          <a:bodyPr>
            <a:noAutofit/>
          </a:bodyPr>
          <a:lstStyle/>
          <a:p>
            <a:r>
              <a:rPr lang="en-US" sz="2800" dirty="0"/>
              <a:t>Some resource names are constrained-Must be globally unique across Azure</a:t>
            </a:r>
          </a:p>
          <a:p>
            <a:pPr lvl="1"/>
            <a:r>
              <a:rPr lang="en-US" sz="2400" dirty="0"/>
              <a:t>e.g., SQL Server Name, Storage Account Names, etc.</a:t>
            </a:r>
          </a:p>
          <a:p>
            <a:r>
              <a:rPr lang="en-US" sz="2800" dirty="0"/>
              <a:t>Some resource names are constrained by length</a:t>
            </a:r>
          </a:p>
          <a:p>
            <a:pPr lvl="1"/>
            <a:r>
              <a:rPr lang="en-US" sz="2400" dirty="0"/>
              <a:t>e.g., Search Service is constrained 2 to 15 characters</a:t>
            </a:r>
          </a:p>
          <a:p>
            <a:r>
              <a:rPr lang="en-US" sz="2800" dirty="0"/>
              <a:t>Some resource names are constrained to alpha-numeric</a:t>
            </a:r>
          </a:p>
          <a:p>
            <a:pPr lvl="1"/>
            <a:r>
              <a:rPr lang="en-US" sz="2400" dirty="0"/>
              <a:t>e.g., Storage Account Name cannot have dash, dots, etc.</a:t>
            </a:r>
          </a:p>
          <a:p>
            <a:r>
              <a:rPr lang="en-US" sz="2800" dirty="0"/>
              <a:t>Some resource names must be unique within the subscription</a:t>
            </a:r>
          </a:p>
          <a:p>
            <a:pPr lvl="1"/>
            <a:r>
              <a:rPr lang="en-US" sz="2400" dirty="0"/>
              <a:t>e.g., Storage Table Name must be unique within Azure storage account</a:t>
            </a:r>
          </a:p>
          <a:p>
            <a:r>
              <a:rPr lang="en-US" sz="2800" dirty="0"/>
              <a:t>Some resource names cannot be upper characters</a:t>
            </a:r>
          </a:p>
          <a:p>
            <a:pPr lvl="1"/>
            <a:r>
              <a:rPr lang="en-US" sz="2400" dirty="0"/>
              <a:t>e.g., Storage account names must be all lower case</a:t>
            </a:r>
          </a:p>
        </p:txBody>
      </p:sp>
    </p:spTree>
    <p:extLst>
      <p:ext uri="{BB962C8B-B14F-4D97-AF65-F5344CB8AC3E}">
        <p14:creationId xmlns:p14="http://schemas.microsoft.com/office/powerpoint/2010/main" val="374960999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Governance summary</a:t>
            </a:r>
          </a:p>
        </p:txBody>
      </p:sp>
    </p:spTree>
    <p:extLst>
      <p:ext uri="{BB962C8B-B14F-4D97-AF65-F5344CB8AC3E}">
        <p14:creationId xmlns:p14="http://schemas.microsoft.com/office/powerpoint/2010/main" val="21537379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 Guidance (General)</a:t>
            </a:r>
          </a:p>
        </p:txBody>
      </p:sp>
      <p:sp>
        <p:nvSpPr>
          <p:cNvPr id="5" name="Text Placeholder 4"/>
          <p:cNvSpPr>
            <a:spLocks noGrp="1"/>
          </p:cNvSpPr>
          <p:nvPr>
            <p:ph sz="quarter" idx="10"/>
          </p:nvPr>
        </p:nvSpPr>
        <p:spPr>
          <a:xfrm>
            <a:off x="268288" y="1266469"/>
            <a:ext cx="11542503" cy="4994908"/>
          </a:xfrm>
        </p:spPr>
        <p:txBody>
          <a:bodyPr>
            <a:noAutofit/>
          </a:bodyPr>
          <a:lstStyle/>
          <a:p>
            <a:r>
              <a:rPr lang="en-US" sz="2400" dirty="0"/>
              <a:t>Work or School Accounts not Microsoft Accounts</a:t>
            </a:r>
          </a:p>
          <a:p>
            <a:pPr lvl="1"/>
            <a:r>
              <a:rPr lang="en-US" sz="2400" dirty="0"/>
              <a:t>Use organizational accounts to sign-up and manage Azure. Connect your Azure AD with on-</a:t>
            </a:r>
            <a:r>
              <a:rPr lang="en-US" sz="2400" dirty="0" err="1"/>
              <a:t>prem</a:t>
            </a:r>
            <a:r>
              <a:rPr lang="en-US" sz="2400" dirty="0"/>
              <a:t> AD.</a:t>
            </a:r>
          </a:p>
          <a:p>
            <a:r>
              <a:rPr lang="en-US" sz="2400" dirty="0"/>
              <a:t>Resource Groups not Subscriptions</a:t>
            </a:r>
          </a:p>
          <a:p>
            <a:pPr lvl="1"/>
            <a:r>
              <a:rPr lang="en-US" sz="2400" dirty="0"/>
              <a:t>Use resource groups to segregate workloads with different access needs. Avoid granting access to individual resources unless necessary.</a:t>
            </a:r>
          </a:p>
          <a:p>
            <a:r>
              <a:rPr lang="en-US" sz="2400" dirty="0"/>
              <a:t>Manage Access using Groups</a:t>
            </a:r>
          </a:p>
          <a:p>
            <a:pPr lvl="1"/>
            <a:r>
              <a:rPr lang="en-US" sz="2400" dirty="0"/>
              <a:t>Assign access to AD groups, manage membership of groups for on-going access management.</a:t>
            </a:r>
          </a:p>
          <a:p>
            <a:r>
              <a:rPr lang="en-US" sz="2400" dirty="0"/>
              <a:t>Enable Multi-Factor Auth</a:t>
            </a:r>
          </a:p>
          <a:p>
            <a:pPr lvl="1"/>
            <a:r>
              <a:rPr lang="en-US" sz="2400" dirty="0"/>
              <a:t>Use Azure AD conditional access policies to enable MFA for Azure management.</a:t>
            </a:r>
          </a:p>
          <a:p>
            <a:r>
              <a:rPr lang="en-US" sz="2400" dirty="0"/>
              <a:t>Least Privilege</a:t>
            </a:r>
          </a:p>
          <a:p>
            <a:pPr lvl="1"/>
            <a:r>
              <a:rPr lang="en-US" sz="2400" dirty="0"/>
              <a:t>Pick the right role for the job. Contributor not Owner. Model on-premises roles using resource-type specific Azure roles.</a:t>
            </a:r>
          </a:p>
          <a:p>
            <a:endParaRPr lang="en-US" sz="2800" dirty="0"/>
          </a:p>
        </p:txBody>
      </p:sp>
    </p:spTree>
    <p:extLst>
      <p:ext uri="{BB962C8B-B14F-4D97-AF65-F5344CB8AC3E}">
        <p14:creationId xmlns:p14="http://schemas.microsoft.com/office/powerpoint/2010/main" val="219703540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(General)</a:t>
            </a:r>
          </a:p>
        </p:txBody>
      </p:sp>
      <p:sp>
        <p:nvSpPr>
          <p:cNvPr id="5" name="Text Placeholder 4"/>
          <p:cNvSpPr>
            <a:spLocks noGrp="1"/>
          </p:cNvSpPr>
          <p:nvPr>
            <p:ph sz="quarter" idx="10"/>
          </p:nvPr>
        </p:nvSpPr>
        <p:spPr>
          <a:xfrm>
            <a:off x="268288" y="1161834"/>
            <a:ext cx="11542503" cy="4851483"/>
          </a:xfrm>
        </p:spPr>
        <p:txBody>
          <a:bodyPr>
            <a:noAutofit/>
          </a:bodyPr>
          <a:lstStyle/>
          <a:p>
            <a:r>
              <a:rPr lang="en-US" sz="2400" dirty="0"/>
              <a:t>Keep a tab on Access Changes</a:t>
            </a:r>
          </a:p>
          <a:p>
            <a:pPr lvl="1"/>
            <a:r>
              <a:rPr lang="en-US" sz="2400" dirty="0"/>
              <a:t>Monitor changes to access settings. Regularly dump and review entire access policy.</a:t>
            </a:r>
          </a:p>
          <a:p>
            <a:r>
              <a:rPr lang="en-US" sz="2400" dirty="0"/>
              <a:t>Control # of subscriptions. Start with 3 (1 Business Unite/function, 1 IT, 1 Dev)</a:t>
            </a:r>
          </a:p>
          <a:p>
            <a:r>
              <a:rPr lang="en-US" sz="2400" dirty="0"/>
              <a:t>Identity Management</a:t>
            </a:r>
          </a:p>
          <a:p>
            <a:pPr lvl="1"/>
            <a:r>
              <a:rPr lang="en-US" sz="2000" dirty="0"/>
              <a:t>Use Customer Azure Active Directory for Azure Governance roles</a:t>
            </a:r>
          </a:p>
          <a:p>
            <a:r>
              <a:rPr lang="en-US" sz="2400" dirty="0"/>
              <a:t>Add at least one more Enterprise Administrator</a:t>
            </a:r>
          </a:p>
          <a:p>
            <a:pPr lvl="1"/>
            <a:r>
              <a:rPr lang="en-US" sz="2000" dirty="0"/>
              <a:t>Use Functional Accounts not Named Accounts for Roles. Specially for Account Owners and Service Administrators</a:t>
            </a:r>
          </a:p>
          <a:p>
            <a:r>
              <a:rPr lang="en-US" sz="2400" dirty="0"/>
              <a:t>Security and Identity</a:t>
            </a:r>
          </a:p>
          <a:p>
            <a:pPr lvl="1"/>
            <a:r>
              <a:rPr lang="en-US" sz="2000" dirty="0"/>
              <a:t>If the subscription includes Azure Active Directory, IaaS Domain Controllers, or connects to Domain Controllers from an on-premises active directory, the Subscription administrators and Co-administrators are de-facto domain owners as well. </a:t>
            </a:r>
          </a:p>
          <a:p>
            <a:r>
              <a:rPr lang="en-US" sz="2400" dirty="0"/>
              <a:t>Scale</a:t>
            </a:r>
          </a:p>
          <a:p>
            <a:pPr lvl="1"/>
            <a:r>
              <a:rPr lang="en-US" sz="2000" dirty="0"/>
              <a:t>Subscriptions form the scale unit in Azure.  Many resources, from computing cores, and storage accounts, to reserved IP addresses all have quantity and size limitations based on the subscription. </a:t>
            </a:r>
          </a:p>
        </p:txBody>
      </p:sp>
    </p:spTree>
    <p:extLst>
      <p:ext uri="{BB962C8B-B14F-4D97-AF65-F5344CB8AC3E}">
        <p14:creationId xmlns:p14="http://schemas.microsoft.com/office/powerpoint/2010/main" val="13470623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Portals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709399853"/>
              </p:ext>
            </p:extLst>
          </p:nvPr>
        </p:nvGraphicFramePr>
        <p:xfrm>
          <a:off x="268288" y="1398588"/>
          <a:ext cx="11542712" cy="4917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123964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(Networking)</a:t>
            </a:r>
          </a:p>
        </p:txBody>
      </p:sp>
      <p:sp>
        <p:nvSpPr>
          <p:cNvPr id="5" name="Text Placeholder 4"/>
          <p:cNvSpPr>
            <a:spLocks noGrp="1"/>
          </p:cNvSpPr>
          <p:nvPr>
            <p:ph sz="quarter" idx="10"/>
          </p:nvPr>
        </p:nvSpPr>
        <p:spPr>
          <a:xfrm>
            <a:off x="268288" y="1398397"/>
            <a:ext cx="11542503" cy="4777320"/>
          </a:xfrm>
        </p:spPr>
        <p:txBody>
          <a:bodyPr>
            <a:normAutofit fontScale="85000" lnSpcReduction="20000"/>
          </a:bodyPr>
          <a:lstStyle/>
          <a:p>
            <a:r>
              <a:rPr lang="en-US" dirty="0"/>
              <a:t>Connectivity</a:t>
            </a:r>
          </a:p>
          <a:p>
            <a:pPr lvl="1"/>
            <a:r>
              <a:rPr lang="en-US" dirty="0"/>
              <a:t>The subscription is a required container to hold a virtual network, and oftentimes networking is a shared resource within an enterprise</a:t>
            </a:r>
          </a:p>
          <a:p>
            <a:pPr lvl="1"/>
            <a:r>
              <a:rPr lang="en-CA" dirty="0"/>
              <a:t>VLANs do NOT span subscriptions</a:t>
            </a:r>
          </a:p>
          <a:p>
            <a:r>
              <a:rPr lang="en-US" dirty="0"/>
              <a:t>Express Route</a:t>
            </a:r>
          </a:p>
          <a:p>
            <a:pPr lvl="1"/>
            <a:r>
              <a:rPr lang="en-US" dirty="0"/>
              <a:t>Minimize #subscriptions (take network requirements and ER boundaries into account)</a:t>
            </a:r>
          </a:p>
          <a:p>
            <a:pPr lvl="1"/>
            <a:r>
              <a:rPr lang="en-US" dirty="0"/>
              <a:t>10 virtual networks can be attached to a single ExpressRoute standard circuit, so at most 10 subscriptions could be attached to that circuit (Premium varies from 20-100) </a:t>
            </a:r>
          </a:p>
        </p:txBody>
      </p:sp>
    </p:spTree>
    <p:extLst>
      <p:ext uri="{BB962C8B-B14F-4D97-AF65-F5344CB8AC3E}">
        <p14:creationId xmlns:p14="http://schemas.microsoft.com/office/powerpoint/2010/main" val="5358754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Network Isolation</a:t>
            </a:r>
          </a:p>
        </p:txBody>
      </p:sp>
    </p:spTree>
    <p:extLst>
      <p:ext uri="{BB962C8B-B14F-4D97-AF65-F5344CB8AC3E}">
        <p14:creationId xmlns:p14="http://schemas.microsoft.com/office/powerpoint/2010/main" val="297532221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it-IT" dirty="0"/>
              <a:t>Virtual Network</a:t>
            </a:r>
            <a:endParaRPr lang="en-US" dirty="0"/>
          </a:p>
        </p:txBody>
      </p:sp>
      <p:sp>
        <p:nvSpPr>
          <p:cNvPr id="6" name="Text Placeholder 5"/>
          <p:cNvSpPr>
            <a:spLocks noGrp="1"/>
          </p:cNvSpPr>
          <p:nvPr>
            <p:ph sz="quarter" idx="10"/>
          </p:nvPr>
        </p:nvSpPr>
        <p:spPr>
          <a:xfrm>
            <a:off x="0" y="1123304"/>
            <a:ext cx="11542503" cy="3323987"/>
          </a:xfrm>
        </p:spPr>
        <p:txBody>
          <a:bodyPr/>
          <a:lstStyle/>
          <a:p>
            <a:r>
              <a:rPr lang="it-IT" sz="2800" dirty="0"/>
              <a:t>Isolated, logical network providing connectivity for  Azure Virtual Machines</a:t>
            </a:r>
            <a:endParaRPr lang="en-US" sz="2800" dirty="0"/>
          </a:p>
          <a:p>
            <a:pPr lvl="1"/>
            <a:r>
              <a:rPr lang="it-IT" sz="2400" dirty="0"/>
              <a:t>User-</a:t>
            </a:r>
            <a:r>
              <a:rPr lang="it-IT" sz="2400" dirty="0" err="1"/>
              <a:t>defined</a:t>
            </a:r>
            <a:r>
              <a:rPr lang="it-IT" sz="2400" dirty="0"/>
              <a:t> </a:t>
            </a:r>
            <a:r>
              <a:rPr lang="it-IT" sz="2400" dirty="0" err="1"/>
              <a:t>address</a:t>
            </a:r>
            <a:r>
              <a:rPr lang="it-IT" sz="2400" dirty="0"/>
              <a:t> </a:t>
            </a:r>
            <a:r>
              <a:rPr lang="it-IT" sz="2400" dirty="0" err="1"/>
              <a:t>space</a:t>
            </a:r>
            <a:r>
              <a:rPr lang="it-IT" sz="2400" dirty="0"/>
              <a:t> (can be one or more IP ranges, </a:t>
            </a:r>
            <a:r>
              <a:rPr lang="it-IT" sz="2400" dirty="0" err="1"/>
              <a:t>not</a:t>
            </a:r>
            <a:r>
              <a:rPr lang="it-IT" sz="2400" dirty="0"/>
              <a:t> </a:t>
            </a:r>
            <a:r>
              <a:rPr lang="it-IT" sz="2400" dirty="0" err="1"/>
              <a:t>necessarily</a:t>
            </a:r>
            <a:r>
              <a:rPr lang="it-IT" sz="2400" dirty="0"/>
              <a:t> RFC1918)</a:t>
            </a:r>
          </a:p>
          <a:p>
            <a:pPr lvl="1"/>
            <a:r>
              <a:rPr lang="it-IT" sz="2400" dirty="0"/>
              <a:t>1. Connectivity for VMs in the same VNet</a:t>
            </a:r>
          </a:p>
          <a:p>
            <a:pPr lvl="1"/>
            <a:r>
              <a:rPr lang="it-IT" sz="2400" dirty="0"/>
              <a:t>2. Connectivity to </a:t>
            </a:r>
            <a:r>
              <a:rPr lang="it-IT" sz="2400" dirty="0" err="1"/>
              <a:t>external</a:t>
            </a:r>
            <a:r>
              <a:rPr lang="it-IT" sz="2400" dirty="0"/>
              <a:t> networks/on-</a:t>
            </a:r>
            <a:r>
              <a:rPr lang="it-IT" sz="2400" dirty="0" err="1"/>
              <a:t>prem</a:t>
            </a:r>
            <a:r>
              <a:rPr lang="it-IT" sz="2400" dirty="0"/>
              <a:t> </a:t>
            </a:r>
            <a:r>
              <a:rPr lang="it-IT" sz="2400" dirty="0" err="1"/>
              <a:t>DC’s</a:t>
            </a:r>
            <a:r>
              <a:rPr lang="it-IT" sz="2400" dirty="0"/>
              <a:t> </a:t>
            </a:r>
          </a:p>
          <a:p>
            <a:pPr lvl="1"/>
            <a:r>
              <a:rPr lang="it-IT" sz="2400" dirty="0"/>
              <a:t>3. Internet connectivity </a:t>
            </a:r>
          </a:p>
          <a:p>
            <a:pPr lvl="1"/>
            <a:r>
              <a:rPr lang="it-IT" sz="2400" dirty="0"/>
              <a:t>	(outbound allowed by default, inbound blocked)</a:t>
            </a:r>
            <a:endParaRPr lang="en-US" sz="2400" dirty="0"/>
          </a:p>
        </p:txBody>
      </p:sp>
      <p:sp>
        <p:nvSpPr>
          <p:cNvPr id="3" name="Rectangle 2"/>
          <p:cNvSpPr/>
          <p:nvPr/>
        </p:nvSpPr>
        <p:spPr bwMode="auto">
          <a:xfrm>
            <a:off x="6633915" y="4718471"/>
            <a:ext cx="5288848" cy="174492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4" name="Rectangle: Rounded Corners 3"/>
          <p:cNvSpPr/>
          <p:nvPr/>
        </p:nvSpPr>
        <p:spPr bwMode="auto">
          <a:xfrm>
            <a:off x="8695670" y="4341992"/>
            <a:ext cx="2958171" cy="706982"/>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err="1">
                <a:solidFill>
                  <a:srgbClr val="505050"/>
                </a:solidFill>
                <a:latin typeface="Segoe UI"/>
              </a:rPr>
              <a:t>Name</a:t>
            </a:r>
            <a:r>
              <a:rPr lang="it-IT" sz="1568" dirty="0">
                <a:solidFill>
                  <a:srgbClr val="505050"/>
                </a:solidFill>
                <a:latin typeface="Segoe UI"/>
              </a:rPr>
              <a:t>: VNet1</a:t>
            </a:r>
          </a:p>
          <a:p>
            <a:pPr algn="ctr" defTabSz="914102" fontAlgn="base">
              <a:spcBef>
                <a:spcPct val="0"/>
              </a:spcBef>
              <a:spcAft>
                <a:spcPct val="0"/>
              </a:spcAft>
            </a:pPr>
            <a:r>
              <a:rPr lang="it-IT" sz="1568" dirty="0" err="1">
                <a:solidFill>
                  <a:srgbClr val="505050"/>
                </a:solidFill>
                <a:latin typeface="Segoe UI"/>
              </a:rPr>
              <a:t>Address</a:t>
            </a:r>
            <a:r>
              <a:rPr lang="it-IT" sz="1568" dirty="0">
                <a:solidFill>
                  <a:srgbClr val="505050"/>
                </a:solidFill>
                <a:latin typeface="Segoe UI"/>
              </a:rPr>
              <a:t> </a:t>
            </a:r>
            <a:r>
              <a:rPr lang="it-IT" sz="1568" dirty="0" err="1">
                <a:solidFill>
                  <a:srgbClr val="505050"/>
                </a:solidFill>
                <a:latin typeface="Segoe UI"/>
              </a:rPr>
              <a:t>space</a:t>
            </a:r>
            <a:r>
              <a:rPr lang="it-IT" sz="1568" dirty="0">
                <a:solidFill>
                  <a:srgbClr val="505050"/>
                </a:solidFill>
                <a:latin typeface="Segoe UI"/>
              </a:rPr>
              <a:t>: 10.57.0.0/16, 10.66.0.0/24</a:t>
            </a:r>
            <a:endParaRPr lang="en-US" sz="1568" dirty="0">
              <a:solidFill>
                <a:srgbClr val="505050"/>
              </a:solidFill>
              <a:latin typeface="Segoe UI"/>
            </a:endParaRPr>
          </a:p>
        </p:txBody>
      </p:sp>
      <p:sp>
        <p:nvSpPr>
          <p:cNvPr id="28" name="Rectangle 27"/>
          <p:cNvSpPr/>
          <p:nvPr/>
        </p:nvSpPr>
        <p:spPr bwMode="auto">
          <a:xfrm>
            <a:off x="7547286" y="5510385"/>
            <a:ext cx="1103998" cy="380516"/>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a:t>
            </a:r>
            <a:endParaRPr lang="en-US" sz="1372" dirty="0">
              <a:solidFill>
                <a:schemeClr val="bg1"/>
              </a:solidFill>
              <a:latin typeface="Segoe UI"/>
            </a:endParaRPr>
          </a:p>
        </p:txBody>
      </p:sp>
      <p:sp>
        <p:nvSpPr>
          <p:cNvPr id="9" name="Arrow: Left-Right 8"/>
          <p:cNvSpPr/>
          <p:nvPr/>
        </p:nvSpPr>
        <p:spPr bwMode="auto">
          <a:xfrm>
            <a:off x="8758518" y="5431718"/>
            <a:ext cx="1611435" cy="53784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chemeClr val="bg1"/>
                </a:solidFill>
                <a:latin typeface="Segoe UI"/>
              </a:rPr>
              <a:t>1. Intra-VNET</a:t>
            </a:r>
            <a:endParaRPr lang="en-US" sz="1568" dirty="0">
              <a:solidFill>
                <a:schemeClr val="bg1"/>
              </a:solidFill>
              <a:latin typeface="Segoe UI"/>
            </a:endParaRPr>
          </a:p>
        </p:txBody>
      </p:sp>
      <p:sp>
        <p:nvSpPr>
          <p:cNvPr id="11" name="Cloud 10"/>
          <p:cNvSpPr/>
          <p:nvPr/>
        </p:nvSpPr>
        <p:spPr bwMode="auto">
          <a:xfrm>
            <a:off x="7171699" y="2801509"/>
            <a:ext cx="3936478" cy="1047635"/>
          </a:xfrm>
          <a:prstGeom prst="cloud">
            <a:avLst/>
          </a:prstGeom>
          <a:solidFill>
            <a:srgbClr val="0070C0"/>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961" dirty="0">
                <a:solidFill>
                  <a:schemeClr val="tx1"/>
                </a:solidFill>
                <a:latin typeface="Segoe UI"/>
              </a:rPr>
              <a:t>Internet</a:t>
            </a:r>
            <a:endParaRPr lang="en-US" sz="1961" dirty="0">
              <a:solidFill>
                <a:schemeClr val="tx1"/>
              </a:solidFill>
              <a:latin typeface="Segoe UI"/>
            </a:endParaRPr>
          </a:p>
        </p:txBody>
      </p:sp>
      <p:pic>
        <p:nvPicPr>
          <p:cNvPr id="30" name="Picture 29"/>
          <p:cNvPicPr>
            <a:picLocks noChangeAspect="1"/>
          </p:cNvPicPr>
          <p:nvPr/>
        </p:nvPicPr>
        <p:blipFill>
          <a:blip r:embed="rId3"/>
          <a:stretch>
            <a:fillRect/>
          </a:stretch>
        </p:blipFill>
        <p:spPr>
          <a:xfrm>
            <a:off x="717510" y="5239206"/>
            <a:ext cx="4046319" cy="1344623"/>
          </a:xfrm>
          <a:prstGeom prst="rect">
            <a:avLst/>
          </a:prstGeom>
        </p:spPr>
      </p:pic>
      <p:sp>
        <p:nvSpPr>
          <p:cNvPr id="32" name="Arrow: Left-Right 31"/>
          <p:cNvSpPr/>
          <p:nvPr/>
        </p:nvSpPr>
        <p:spPr bwMode="auto">
          <a:xfrm rot="5400000">
            <a:off x="6797805" y="4103292"/>
            <a:ext cx="1733977" cy="53784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chemeClr val="bg1"/>
                </a:solidFill>
                <a:latin typeface="Segoe UI"/>
              </a:rPr>
              <a:t>3. Internet</a:t>
            </a:r>
            <a:endParaRPr lang="en-US" sz="1568" dirty="0">
              <a:solidFill>
                <a:schemeClr val="bg1"/>
              </a:solidFill>
              <a:latin typeface="Segoe UI"/>
            </a:endParaRPr>
          </a:p>
        </p:txBody>
      </p:sp>
      <p:sp>
        <p:nvSpPr>
          <p:cNvPr id="33" name="Arrow: Left-Right 32"/>
          <p:cNvSpPr/>
          <p:nvPr/>
        </p:nvSpPr>
        <p:spPr bwMode="auto">
          <a:xfrm>
            <a:off x="5020302" y="5554037"/>
            <a:ext cx="2151396" cy="53784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chemeClr val="bg1"/>
                </a:solidFill>
                <a:latin typeface="Segoe UI"/>
              </a:rPr>
              <a:t>2. On </a:t>
            </a:r>
            <a:r>
              <a:rPr lang="it-IT" sz="1568" dirty="0" err="1">
                <a:solidFill>
                  <a:schemeClr val="bg1"/>
                </a:solidFill>
                <a:latin typeface="Segoe UI"/>
              </a:rPr>
              <a:t>Prem</a:t>
            </a:r>
            <a:endParaRPr lang="en-US" sz="1568" dirty="0">
              <a:solidFill>
                <a:schemeClr val="bg1"/>
              </a:solidFill>
              <a:latin typeface="Segoe UI"/>
            </a:endParaRPr>
          </a:p>
        </p:txBody>
      </p:sp>
      <p:sp>
        <p:nvSpPr>
          <p:cNvPr id="34" name="Rectangle 33"/>
          <p:cNvSpPr/>
          <p:nvPr/>
        </p:nvSpPr>
        <p:spPr bwMode="auto">
          <a:xfrm>
            <a:off x="10465034" y="5480401"/>
            <a:ext cx="1103998" cy="380516"/>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a:t>
            </a:r>
            <a:endParaRPr lang="en-US" sz="1372" dirty="0">
              <a:solidFill>
                <a:schemeClr val="bg1"/>
              </a:solidFill>
              <a:latin typeface="Segoe UI"/>
            </a:endParaRPr>
          </a:p>
        </p:txBody>
      </p:sp>
    </p:spTree>
    <p:extLst>
      <p:ext uri="{BB962C8B-B14F-4D97-AF65-F5344CB8AC3E}">
        <p14:creationId xmlns:p14="http://schemas.microsoft.com/office/powerpoint/2010/main" val="305097503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it-IT" dirty="0"/>
              <a:t>Subnet (think of a VLAN)</a:t>
            </a:r>
            <a:endParaRPr lang="en-US" dirty="0"/>
          </a:p>
        </p:txBody>
      </p:sp>
      <p:sp>
        <p:nvSpPr>
          <p:cNvPr id="6" name="Text Placeholder 5"/>
          <p:cNvSpPr>
            <a:spLocks noGrp="1"/>
          </p:cNvSpPr>
          <p:nvPr>
            <p:ph sz="quarter" idx="10"/>
          </p:nvPr>
        </p:nvSpPr>
        <p:spPr>
          <a:xfrm>
            <a:off x="268288" y="1398397"/>
            <a:ext cx="11373815" cy="2437590"/>
          </a:xfrm>
        </p:spPr>
        <p:txBody>
          <a:bodyPr/>
          <a:lstStyle/>
          <a:p>
            <a:r>
              <a:rPr lang="it-IT" sz="3200" dirty="0"/>
              <a:t>IP </a:t>
            </a:r>
            <a:r>
              <a:rPr lang="it-IT" sz="3200" dirty="0" err="1"/>
              <a:t>subnet</a:t>
            </a:r>
            <a:endParaRPr lang="en-US" sz="3200" dirty="0"/>
          </a:p>
          <a:p>
            <a:pPr lvl="1"/>
            <a:r>
              <a:rPr lang="it-IT" sz="2800" dirty="0" err="1"/>
              <a:t>Provides</a:t>
            </a:r>
            <a:r>
              <a:rPr lang="it-IT" sz="2800" dirty="0"/>
              <a:t> full layer-3 </a:t>
            </a:r>
            <a:r>
              <a:rPr lang="it-IT" sz="2800" dirty="0" err="1"/>
              <a:t>semantics</a:t>
            </a:r>
            <a:r>
              <a:rPr lang="it-IT" sz="2800" dirty="0"/>
              <a:t> and </a:t>
            </a:r>
            <a:r>
              <a:rPr lang="it-IT" sz="2800" dirty="0" err="1"/>
              <a:t>partial</a:t>
            </a:r>
            <a:r>
              <a:rPr lang="it-IT" sz="2800" dirty="0"/>
              <a:t> layer-2 </a:t>
            </a:r>
            <a:r>
              <a:rPr lang="it-IT" sz="2800" dirty="0" err="1"/>
              <a:t>semantics</a:t>
            </a:r>
            <a:r>
              <a:rPr lang="it-IT" sz="2800" dirty="0"/>
              <a:t> (DHCP, ARP, no broadcast/</a:t>
            </a:r>
            <a:r>
              <a:rPr lang="it-IT" sz="2800" dirty="0" err="1"/>
              <a:t>multicast</a:t>
            </a:r>
            <a:r>
              <a:rPr lang="it-IT" sz="2800" dirty="0"/>
              <a:t>)</a:t>
            </a:r>
          </a:p>
          <a:p>
            <a:pPr lvl="1"/>
            <a:r>
              <a:rPr lang="it-IT" sz="2800" dirty="0" err="1"/>
              <a:t>Subnets</a:t>
            </a:r>
            <a:r>
              <a:rPr lang="it-IT" sz="2800" dirty="0"/>
              <a:t> can </a:t>
            </a:r>
            <a:r>
              <a:rPr lang="it-IT" sz="2800" dirty="0" err="1"/>
              <a:t>span</a:t>
            </a:r>
            <a:r>
              <a:rPr lang="it-IT" sz="2800" dirty="0"/>
              <a:t> </a:t>
            </a:r>
            <a:r>
              <a:rPr lang="it-IT" sz="2800" dirty="0" err="1"/>
              <a:t>only</a:t>
            </a:r>
            <a:r>
              <a:rPr lang="it-IT" sz="2800" dirty="0"/>
              <a:t> </a:t>
            </a:r>
            <a:r>
              <a:rPr lang="it-IT" sz="2800" dirty="0" err="1"/>
              <a:t>one</a:t>
            </a:r>
            <a:r>
              <a:rPr lang="it-IT" sz="2800" dirty="0"/>
              <a:t> </a:t>
            </a:r>
            <a:r>
              <a:rPr lang="it-IT" sz="2800" dirty="0" err="1"/>
              <a:t>range</a:t>
            </a:r>
            <a:r>
              <a:rPr lang="it-IT" sz="2800" dirty="0"/>
              <a:t> of </a:t>
            </a:r>
            <a:r>
              <a:rPr lang="it-IT" sz="2800" dirty="0" err="1"/>
              <a:t>contigous</a:t>
            </a:r>
            <a:r>
              <a:rPr lang="it-IT" sz="2800" dirty="0"/>
              <a:t> IP </a:t>
            </a:r>
            <a:r>
              <a:rPr lang="it-IT" sz="2800" dirty="0" err="1"/>
              <a:t>addresses</a:t>
            </a:r>
            <a:endParaRPr lang="it-IT" sz="2800" dirty="0"/>
          </a:p>
          <a:p>
            <a:pPr lvl="1"/>
            <a:r>
              <a:rPr lang="it-IT" sz="2800" dirty="0"/>
              <a:t>VMs can be deployed only to subnets (not VNets)</a:t>
            </a:r>
          </a:p>
        </p:txBody>
      </p:sp>
      <p:grpSp>
        <p:nvGrpSpPr>
          <p:cNvPr id="5" name="Group 4"/>
          <p:cNvGrpSpPr/>
          <p:nvPr/>
        </p:nvGrpSpPr>
        <p:grpSpPr>
          <a:xfrm>
            <a:off x="4421171" y="3835987"/>
            <a:ext cx="6487948" cy="2836644"/>
            <a:chOff x="5533535" y="3281352"/>
            <a:chExt cx="6487948" cy="2836644"/>
          </a:xfrm>
        </p:grpSpPr>
        <p:sp>
          <p:nvSpPr>
            <p:cNvPr id="3" name="Rectangle 2"/>
            <p:cNvSpPr/>
            <p:nvPr/>
          </p:nvSpPr>
          <p:spPr bwMode="auto">
            <a:xfrm>
              <a:off x="5533535" y="3912124"/>
              <a:ext cx="6487948" cy="220587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4" name="Rectangle: Rounded Corners 3"/>
            <p:cNvSpPr/>
            <p:nvPr/>
          </p:nvSpPr>
          <p:spPr bwMode="auto">
            <a:xfrm>
              <a:off x="9405146" y="3281352"/>
              <a:ext cx="2616337" cy="67397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err="1">
                  <a:solidFill>
                    <a:srgbClr val="505050"/>
                  </a:solidFill>
                  <a:latin typeface="Segoe UI"/>
                </a:rPr>
                <a:t>Name</a:t>
              </a:r>
              <a:r>
                <a:rPr lang="it-IT" sz="1568" dirty="0">
                  <a:solidFill>
                    <a:srgbClr val="505050"/>
                  </a:solidFill>
                  <a:latin typeface="Segoe UI"/>
                </a:rPr>
                <a:t>: VNet1</a:t>
              </a:r>
            </a:p>
            <a:p>
              <a:pPr algn="ctr" defTabSz="914102" fontAlgn="base">
                <a:spcBef>
                  <a:spcPct val="0"/>
                </a:spcBef>
                <a:spcAft>
                  <a:spcPct val="0"/>
                </a:spcAft>
              </a:pPr>
              <a:r>
                <a:rPr lang="it-IT" sz="1568" dirty="0" err="1">
                  <a:solidFill>
                    <a:srgbClr val="505050"/>
                  </a:solidFill>
                  <a:latin typeface="Segoe UI"/>
                </a:rPr>
                <a:t>Address</a:t>
              </a:r>
              <a:r>
                <a:rPr lang="it-IT" sz="1568" dirty="0">
                  <a:solidFill>
                    <a:srgbClr val="505050"/>
                  </a:solidFill>
                  <a:latin typeface="Segoe UI"/>
                </a:rPr>
                <a:t> </a:t>
              </a:r>
              <a:r>
                <a:rPr lang="it-IT" sz="1568" dirty="0" err="1">
                  <a:solidFill>
                    <a:srgbClr val="505050"/>
                  </a:solidFill>
                  <a:latin typeface="Segoe UI"/>
                </a:rPr>
                <a:t>space</a:t>
              </a:r>
              <a:r>
                <a:rPr lang="it-IT" sz="1568" dirty="0">
                  <a:solidFill>
                    <a:srgbClr val="505050"/>
                  </a:solidFill>
                  <a:latin typeface="Segoe UI"/>
                </a:rPr>
                <a:t>: 10.57.0.0/16, 10.66.0.0/24 </a:t>
              </a:r>
              <a:endParaRPr lang="en-US" sz="1568" dirty="0">
                <a:solidFill>
                  <a:srgbClr val="505050"/>
                </a:solidFill>
                <a:latin typeface="Segoe UI"/>
              </a:endParaRPr>
            </a:p>
          </p:txBody>
        </p:sp>
        <p:sp>
          <p:nvSpPr>
            <p:cNvPr id="2" name="Rectangle 1"/>
            <p:cNvSpPr/>
            <p:nvPr/>
          </p:nvSpPr>
          <p:spPr bwMode="auto">
            <a:xfrm>
              <a:off x="5890812" y="4517327"/>
              <a:ext cx="2616336" cy="1370211"/>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28" name="Rectangle 27"/>
            <p:cNvSpPr/>
            <p:nvPr/>
          </p:nvSpPr>
          <p:spPr bwMode="auto">
            <a:xfrm>
              <a:off x="6164508" y="4758909"/>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VM1</a:t>
              </a:r>
              <a:endParaRPr lang="en-US" sz="1372" dirty="0">
                <a:solidFill>
                  <a:schemeClr val="bg1"/>
                </a:solidFill>
                <a:latin typeface="Segoe UI"/>
              </a:endParaRPr>
            </a:p>
          </p:txBody>
        </p:sp>
        <p:sp>
          <p:nvSpPr>
            <p:cNvPr id="14" name="Rectangle 13"/>
            <p:cNvSpPr/>
            <p:nvPr/>
          </p:nvSpPr>
          <p:spPr bwMode="auto">
            <a:xfrm>
              <a:off x="6716507" y="5408304"/>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VM2</a:t>
              </a:r>
              <a:endParaRPr lang="en-US" sz="1372" dirty="0">
                <a:solidFill>
                  <a:schemeClr val="bg1"/>
                </a:solidFill>
                <a:latin typeface="Segoe UI"/>
              </a:endParaRPr>
            </a:p>
          </p:txBody>
        </p:sp>
        <p:sp>
          <p:nvSpPr>
            <p:cNvPr id="15" name="Rectangle 14"/>
            <p:cNvSpPr/>
            <p:nvPr/>
          </p:nvSpPr>
          <p:spPr bwMode="auto">
            <a:xfrm>
              <a:off x="7382464" y="4781441"/>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VM3</a:t>
              </a:r>
              <a:endParaRPr lang="en-US" sz="1372" dirty="0">
                <a:solidFill>
                  <a:schemeClr val="bg1"/>
                </a:solidFill>
                <a:latin typeface="Segoe UI"/>
              </a:endParaRPr>
            </a:p>
          </p:txBody>
        </p:sp>
        <p:sp>
          <p:nvSpPr>
            <p:cNvPr id="16" name="Rectangle: Rounded Corners 15"/>
            <p:cNvSpPr/>
            <p:nvPr/>
          </p:nvSpPr>
          <p:spPr bwMode="auto">
            <a:xfrm>
              <a:off x="7405713" y="4085269"/>
              <a:ext cx="1338254" cy="435742"/>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rgbClr val="505050"/>
                  </a:solidFill>
                  <a:latin typeface="Segoe UI"/>
                </a:rPr>
                <a:t>Subnet1</a:t>
              </a:r>
            </a:p>
            <a:p>
              <a:pPr algn="ctr" defTabSz="914102" fontAlgn="base">
                <a:spcBef>
                  <a:spcPct val="0"/>
                </a:spcBef>
                <a:spcAft>
                  <a:spcPct val="0"/>
                </a:spcAft>
              </a:pPr>
              <a:r>
                <a:rPr lang="it-IT" sz="1568" dirty="0">
                  <a:solidFill>
                    <a:srgbClr val="505050"/>
                  </a:solidFill>
                  <a:latin typeface="Segoe UI"/>
                </a:rPr>
                <a:t>10.57.1.0/24</a:t>
              </a:r>
              <a:endParaRPr lang="en-US" sz="1568" dirty="0">
                <a:solidFill>
                  <a:srgbClr val="505050"/>
                </a:solidFill>
                <a:latin typeface="Segoe UI"/>
              </a:endParaRPr>
            </a:p>
          </p:txBody>
        </p:sp>
        <p:sp>
          <p:nvSpPr>
            <p:cNvPr id="18" name="Rectangle 17"/>
            <p:cNvSpPr/>
            <p:nvPr/>
          </p:nvSpPr>
          <p:spPr bwMode="auto">
            <a:xfrm>
              <a:off x="9104270" y="4550513"/>
              <a:ext cx="2616336" cy="1370211"/>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19" name="Rectangle 18"/>
            <p:cNvSpPr/>
            <p:nvPr/>
          </p:nvSpPr>
          <p:spPr bwMode="auto">
            <a:xfrm>
              <a:off x="9262676" y="4691629"/>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VM4</a:t>
              </a:r>
              <a:endParaRPr lang="en-US" sz="1372" dirty="0">
                <a:solidFill>
                  <a:schemeClr val="bg1"/>
                </a:solidFill>
                <a:latin typeface="Segoe UI"/>
              </a:endParaRPr>
            </a:p>
          </p:txBody>
        </p:sp>
        <p:sp>
          <p:nvSpPr>
            <p:cNvPr id="20" name="Rectangle 19"/>
            <p:cNvSpPr/>
            <p:nvPr/>
          </p:nvSpPr>
          <p:spPr bwMode="auto">
            <a:xfrm>
              <a:off x="9261337" y="5345732"/>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VM6</a:t>
              </a:r>
              <a:endParaRPr lang="en-US" sz="1372" dirty="0">
                <a:solidFill>
                  <a:schemeClr val="bg1"/>
                </a:solidFill>
                <a:latin typeface="Segoe UI"/>
              </a:endParaRPr>
            </a:p>
          </p:txBody>
        </p:sp>
        <p:sp>
          <p:nvSpPr>
            <p:cNvPr id="21" name="Rectangle 20"/>
            <p:cNvSpPr/>
            <p:nvPr/>
          </p:nvSpPr>
          <p:spPr bwMode="auto">
            <a:xfrm>
              <a:off x="10613355" y="4808065"/>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VM5</a:t>
              </a:r>
              <a:endParaRPr lang="en-US" sz="1372" dirty="0">
                <a:solidFill>
                  <a:schemeClr val="bg1"/>
                </a:solidFill>
                <a:latin typeface="Segoe UI"/>
              </a:endParaRPr>
            </a:p>
          </p:txBody>
        </p:sp>
        <p:sp>
          <p:nvSpPr>
            <p:cNvPr id="22" name="Rectangle: Rounded Corners 21"/>
            <p:cNvSpPr/>
            <p:nvPr/>
          </p:nvSpPr>
          <p:spPr bwMode="auto">
            <a:xfrm>
              <a:off x="10022049" y="4013454"/>
              <a:ext cx="1623145" cy="52850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rgbClr val="505050"/>
                  </a:solidFill>
                  <a:latin typeface="Segoe UI"/>
                </a:rPr>
                <a:t>Subnet2</a:t>
              </a:r>
            </a:p>
            <a:p>
              <a:pPr algn="ctr" defTabSz="914102" fontAlgn="base">
                <a:spcBef>
                  <a:spcPct val="0"/>
                </a:spcBef>
                <a:spcAft>
                  <a:spcPct val="0"/>
                </a:spcAft>
              </a:pPr>
              <a:r>
                <a:rPr lang="it-IT" sz="1568" dirty="0">
                  <a:solidFill>
                    <a:srgbClr val="505050"/>
                  </a:solidFill>
                  <a:latin typeface="Segoe UI"/>
                </a:rPr>
                <a:t>10.66.0.0/24</a:t>
              </a:r>
              <a:endParaRPr lang="en-US" sz="1568" dirty="0">
                <a:solidFill>
                  <a:srgbClr val="505050"/>
                </a:solidFill>
                <a:latin typeface="Segoe UI"/>
              </a:endParaRPr>
            </a:p>
          </p:txBody>
        </p:sp>
        <p:sp>
          <p:nvSpPr>
            <p:cNvPr id="29" name="Rectangle 28"/>
            <p:cNvSpPr/>
            <p:nvPr/>
          </p:nvSpPr>
          <p:spPr bwMode="auto">
            <a:xfrm>
              <a:off x="10608164" y="5408304"/>
              <a:ext cx="976425" cy="36274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372" dirty="0">
                  <a:solidFill>
                    <a:schemeClr val="bg1"/>
                  </a:solidFill>
                  <a:latin typeface="Segoe UI"/>
                </a:rPr>
                <a:t>VM7</a:t>
              </a:r>
              <a:endParaRPr lang="en-US" sz="1372" dirty="0">
                <a:solidFill>
                  <a:schemeClr val="bg1"/>
                </a:solidFill>
                <a:latin typeface="Segoe UI"/>
              </a:endParaRPr>
            </a:p>
          </p:txBody>
        </p:sp>
      </p:grpSp>
    </p:spTree>
    <p:extLst>
      <p:ext uri="{BB962C8B-B14F-4D97-AF65-F5344CB8AC3E}">
        <p14:creationId xmlns:p14="http://schemas.microsoft.com/office/powerpoint/2010/main" val="90632328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it-IT" dirty="0"/>
              <a:t>Network Interface</a:t>
            </a:r>
            <a:endParaRPr lang="en-US" dirty="0"/>
          </a:p>
        </p:txBody>
      </p:sp>
      <p:sp>
        <p:nvSpPr>
          <p:cNvPr id="6" name="Text Placeholder 5"/>
          <p:cNvSpPr>
            <a:spLocks noGrp="1"/>
          </p:cNvSpPr>
          <p:nvPr>
            <p:ph sz="quarter" idx="10"/>
          </p:nvPr>
        </p:nvSpPr>
        <p:spPr>
          <a:xfrm>
            <a:off x="0" y="1167325"/>
            <a:ext cx="11542503" cy="2456057"/>
          </a:xfrm>
        </p:spPr>
        <p:txBody>
          <a:bodyPr/>
          <a:lstStyle/>
          <a:p>
            <a:r>
              <a:rPr lang="it-IT" dirty="0"/>
              <a:t>Virtual NIC connects VMs to Subnets</a:t>
            </a:r>
            <a:endParaRPr lang="en-US" dirty="0"/>
          </a:p>
          <a:p>
            <a:pPr lvl="1"/>
            <a:r>
              <a:rPr lang="it-IT" dirty="0"/>
              <a:t>One or more private IP address (private </a:t>
            </a:r>
            <a:r>
              <a:rPr lang="it-IT" dirty="0">
                <a:sym typeface="Wingdings" panose="05000000000000000000" pitchFamily="2" charset="2"/>
              </a:rPr>
              <a:t> </a:t>
            </a:r>
            <a:r>
              <a:rPr lang="it-IT" dirty="0"/>
              <a:t>in the subnet’s IP range, not necessarily RFC1918)</a:t>
            </a:r>
          </a:p>
          <a:p>
            <a:pPr lvl="1"/>
            <a:r>
              <a:rPr lang="it-IT" dirty="0"/>
              <a:t>Private IP </a:t>
            </a:r>
            <a:r>
              <a:rPr lang="it-IT" dirty="0" err="1"/>
              <a:t>address</a:t>
            </a:r>
            <a:r>
              <a:rPr lang="it-IT" dirty="0"/>
              <a:t> </a:t>
            </a:r>
            <a:r>
              <a:rPr lang="it-IT" dirty="0" err="1"/>
              <a:t>always</a:t>
            </a:r>
            <a:r>
              <a:rPr lang="it-IT" dirty="0"/>
              <a:t> </a:t>
            </a:r>
            <a:r>
              <a:rPr lang="it-IT" dirty="0" err="1"/>
              <a:t>assigned</a:t>
            </a:r>
            <a:r>
              <a:rPr lang="it-IT" dirty="0"/>
              <a:t> via Azure DHCP</a:t>
            </a:r>
          </a:p>
        </p:txBody>
      </p:sp>
      <p:sp>
        <p:nvSpPr>
          <p:cNvPr id="23" name="Rectangle 22"/>
          <p:cNvSpPr/>
          <p:nvPr/>
        </p:nvSpPr>
        <p:spPr bwMode="auto">
          <a:xfrm>
            <a:off x="6787299" y="4044849"/>
            <a:ext cx="3625720" cy="1461327"/>
          </a:xfrm>
          <a:prstGeom prst="rect">
            <a:avLst/>
          </a:prstGeom>
          <a:solidFill>
            <a:schemeClr val="tx1"/>
          </a:solidFill>
          <a:ln w="38100">
            <a:no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2353" dirty="0">
                <a:solidFill>
                  <a:schemeClr val="bg1"/>
                </a:solidFill>
                <a:latin typeface="Segoe UI"/>
              </a:rPr>
              <a:t>Virtual machine</a:t>
            </a:r>
          </a:p>
          <a:p>
            <a:pPr algn="ctr" defTabSz="914102" fontAlgn="base">
              <a:spcBef>
                <a:spcPct val="0"/>
              </a:spcBef>
              <a:spcAft>
                <a:spcPct val="0"/>
              </a:spcAft>
            </a:pPr>
            <a:endParaRPr lang="it-IT" sz="2353" dirty="0">
              <a:solidFill>
                <a:schemeClr val="bg1"/>
              </a:solidFill>
              <a:latin typeface="Segoe UI"/>
            </a:endParaRPr>
          </a:p>
          <a:p>
            <a:pPr algn="ctr" defTabSz="914102" fontAlgn="base">
              <a:spcBef>
                <a:spcPct val="0"/>
              </a:spcBef>
              <a:spcAft>
                <a:spcPct val="0"/>
              </a:spcAft>
            </a:pPr>
            <a:endParaRPr lang="it-IT" sz="2353" dirty="0">
              <a:solidFill>
                <a:schemeClr val="bg1"/>
              </a:solidFill>
              <a:latin typeface="Segoe UI"/>
            </a:endParaRPr>
          </a:p>
          <a:p>
            <a:pPr algn="ctr" defTabSz="914102" fontAlgn="base">
              <a:spcBef>
                <a:spcPct val="0"/>
              </a:spcBef>
              <a:spcAft>
                <a:spcPct val="0"/>
              </a:spcAft>
            </a:pPr>
            <a:endParaRPr lang="en-US" sz="2353" dirty="0">
              <a:solidFill>
                <a:schemeClr val="bg1"/>
              </a:solidFill>
              <a:latin typeface="Segoe UI"/>
            </a:endParaRPr>
          </a:p>
        </p:txBody>
      </p:sp>
      <p:sp>
        <p:nvSpPr>
          <p:cNvPr id="5" name="Rectangle 4"/>
          <p:cNvSpPr/>
          <p:nvPr/>
        </p:nvSpPr>
        <p:spPr bwMode="auto">
          <a:xfrm>
            <a:off x="8082341" y="4810412"/>
            <a:ext cx="2509963" cy="9295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it-IT" sz="1961" dirty="0">
              <a:gradFill>
                <a:gsLst>
                  <a:gs pos="5439">
                    <a:srgbClr val="F8F8F8"/>
                  </a:gs>
                  <a:gs pos="10000">
                    <a:srgbClr val="F8F8F8"/>
                  </a:gs>
                </a:gsLst>
                <a:lin ang="5400000" scaled="0"/>
              </a:gradFill>
              <a:latin typeface="Segoe UI"/>
            </a:endParaRPr>
          </a:p>
          <a:p>
            <a:pPr algn="ctr" defTabSz="914102" fontAlgn="base">
              <a:spcBef>
                <a:spcPct val="0"/>
              </a:spcBef>
              <a:spcAft>
                <a:spcPct val="0"/>
              </a:spcAft>
            </a:pPr>
            <a:r>
              <a:rPr lang="it-IT" sz="1568" dirty="0">
                <a:gradFill>
                  <a:gsLst>
                    <a:gs pos="5439">
                      <a:srgbClr val="F8F8F8"/>
                    </a:gs>
                    <a:gs pos="10000">
                      <a:srgbClr val="F8F8F8"/>
                    </a:gs>
                  </a:gsLst>
                  <a:lin ang="5400000" scaled="0"/>
                </a:gradFill>
                <a:latin typeface="Segoe UI"/>
              </a:rPr>
              <a:t>NIC</a:t>
            </a:r>
          </a:p>
          <a:p>
            <a:pPr algn="ctr" defTabSz="914102" fontAlgn="base">
              <a:spcBef>
                <a:spcPct val="0"/>
              </a:spcBef>
              <a:spcAft>
                <a:spcPct val="0"/>
              </a:spcAft>
            </a:pPr>
            <a:r>
              <a:rPr lang="it-IT" sz="1372" dirty="0" err="1">
                <a:gradFill>
                  <a:gsLst>
                    <a:gs pos="5439">
                      <a:srgbClr val="F8F8F8"/>
                    </a:gs>
                    <a:gs pos="10000">
                      <a:srgbClr val="F8F8F8"/>
                    </a:gs>
                  </a:gsLst>
                  <a:lin ang="5400000" scaled="0"/>
                </a:gradFill>
                <a:latin typeface="Segoe UI"/>
              </a:rPr>
              <a:t>Assignment</a:t>
            </a:r>
            <a:r>
              <a:rPr lang="it-IT" sz="1372" dirty="0">
                <a:gradFill>
                  <a:gsLst>
                    <a:gs pos="5439">
                      <a:srgbClr val="F8F8F8"/>
                    </a:gs>
                    <a:gs pos="10000">
                      <a:srgbClr val="F8F8F8"/>
                    </a:gs>
                  </a:gsLst>
                  <a:lin ang="5400000" scaled="0"/>
                </a:gradFill>
                <a:latin typeface="Segoe UI"/>
              </a:rPr>
              <a:t>=</a:t>
            </a:r>
            <a:r>
              <a:rPr lang="it-IT" sz="1372" dirty="0" err="1">
                <a:gradFill>
                  <a:gsLst>
                    <a:gs pos="5439">
                      <a:srgbClr val="F8F8F8"/>
                    </a:gs>
                    <a:gs pos="10000">
                      <a:srgbClr val="F8F8F8"/>
                    </a:gs>
                  </a:gsLst>
                  <a:lin ang="5400000" scaled="0"/>
                </a:gradFill>
                <a:latin typeface="Segoe UI"/>
              </a:rPr>
              <a:t>static</a:t>
            </a:r>
            <a:r>
              <a:rPr lang="it-IT" sz="1372" dirty="0">
                <a:gradFill>
                  <a:gsLst>
                    <a:gs pos="5439">
                      <a:srgbClr val="F8F8F8"/>
                    </a:gs>
                    <a:gs pos="10000">
                      <a:srgbClr val="F8F8F8"/>
                    </a:gs>
                  </a:gsLst>
                  <a:lin ang="5400000" scaled="0"/>
                </a:gradFill>
                <a:latin typeface="Segoe UI"/>
              </a:rPr>
              <a:t>/</a:t>
            </a:r>
            <a:r>
              <a:rPr lang="it-IT" sz="1372" dirty="0" err="1">
                <a:gradFill>
                  <a:gsLst>
                    <a:gs pos="5439">
                      <a:srgbClr val="F8F8F8"/>
                    </a:gs>
                    <a:gs pos="10000">
                      <a:srgbClr val="F8F8F8"/>
                    </a:gs>
                  </a:gsLst>
                  <a:lin ang="5400000" scaled="0"/>
                </a:gradFill>
                <a:latin typeface="Segoe UI"/>
              </a:rPr>
              <a:t>dynamic</a:t>
            </a:r>
            <a:endParaRPr lang="it-IT" sz="1372" dirty="0">
              <a:gradFill>
                <a:gsLst>
                  <a:gs pos="5439">
                    <a:srgbClr val="F8F8F8"/>
                  </a:gs>
                  <a:gs pos="10000">
                    <a:srgbClr val="F8F8F8"/>
                  </a:gs>
                </a:gsLst>
                <a:lin ang="5400000" scaled="0"/>
              </a:gradFill>
              <a:latin typeface="Segoe UI"/>
            </a:endParaRPr>
          </a:p>
          <a:p>
            <a:pPr algn="ctr" defTabSz="914102" fontAlgn="base">
              <a:spcBef>
                <a:spcPct val="0"/>
              </a:spcBef>
              <a:spcAft>
                <a:spcPct val="0"/>
              </a:spcAft>
            </a:pPr>
            <a:r>
              <a:rPr lang="it-IT" sz="1372" dirty="0">
                <a:gradFill>
                  <a:gsLst>
                    <a:gs pos="5439">
                      <a:srgbClr val="F8F8F8"/>
                    </a:gs>
                    <a:gs pos="10000">
                      <a:srgbClr val="F8F8F8"/>
                    </a:gs>
                  </a:gsLst>
                  <a:lin ang="5400000" scaled="0"/>
                </a:gradFill>
                <a:latin typeface="Segoe UI"/>
              </a:rPr>
              <a:t>IP </a:t>
            </a:r>
            <a:r>
              <a:rPr lang="it-IT" sz="1372" dirty="0" err="1">
                <a:gradFill>
                  <a:gsLst>
                    <a:gs pos="5439">
                      <a:srgbClr val="F8F8F8"/>
                    </a:gs>
                    <a:gs pos="10000">
                      <a:srgbClr val="F8F8F8"/>
                    </a:gs>
                  </a:gsLst>
                  <a:lin ang="5400000" scaled="0"/>
                </a:gradFill>
                <a:latin typeface="Segoe UI"/>
              </a:rPr>
              <a:t>Forwarding</a:t>
            </a:r>
            <a:r>
              <a:rPr lang="it-IT" sz="1372" dirty="0">
                <a:gradFill>
                  <a:gsLst>
                    <a:gs pos="5439">
                      <a:srgbClr val="F8F8F8"/>
                    </a:gs>
                    <a:gs pos="10000">
                      <a:srgbClr val="F8F8F8"/>
                    </a:gs>
                  </a:gsLst>
                  <a:lin ang="5400000" scaled="0"/>
                </a:gradFill>
                <a:latin typeface="Segoe UI"/>
              </a:rPr>
              <a:t>=yes/no</a:t>
            </a:r>
          </a:p>
          <a:p>
            <a:pPr algn="ctr" defTabSz="914102" fontAlgn="base">
              <a:spcBef>
                <a:spcPct val="0"/>
              </a:spcBef>
              <a:spcAft>
                <a:spcPct val="0"/>
              </a:spcAft>
            </a:pPr>
            <a:r>
              <a:rPr lang="it-IT" sz="1372" dirty="0">
                <a:gradFill>
                  <a:gsLst>
                    <a:gs pos="5439">
                      <a:srgbClr val="F8F8F8"/>
                    </a:gs>
                    <a:gs pos="10000">
                      <a:srgbClr val="F8F8F8"/>
                    </a:gs>
                  </a:gsLst>
                  <a:lin ang="5400000" scaled="0"/>
                </a:gradFill>
                <a:latin typeface="Segoe UI"/>
              </a:rPr>
              <a:t>Public IP=&lt;public IP&gt;</a:t>
            </a:r>
          </a:p>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24" name="Text Placeholder 5"/>
          <p:cNvSpPr txBox="1">
            <a:spLocks/>
          </p:cNvSpPr>
          <p:nvPr/>
        </p:nvSpPr>
        <p:spPr>
          <a:xfrm>
            <a:off x="10829893" y="4520434"/>
            <a:ext cx="1379688" cy="784488"/>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defTabSz="914367"/>
            <a:r>
              <a:rPr lang="it-IT" sz="1961" dirty="0">
                <a:solidFill>
                  <a:schemeClr val="bg1"/>
                </a:solidFill>
                <a:latin typeface="Segoe UI"/>
              </a:rPr>
              <a:t>Private IP</a:t>
            </a:r>
          </a:p>
          <a:p>
            <a:pPr lvl="1" algn="ctr" defTabSz="914367"/>
            <a:r>
              <a:rPr lang="it-IT" sz="1961" dirty="0">
                <a:solidFill>
                  <a:schemeClr val="bg1"/>
                </a:solidFill>
                <a:latin typeface="Segoe UI"/>
              </a:rPr>
              <a:t> «DIP»</a:t>
            </a:r>
          </a:p>
        </p:txBody>
      </p:sp>
      <p:sp>
        <p:nvSpPr>
          <p:cNvPr id="7" name="Oval 6"/>
          <p:cNvSpPr/>
          <p:nvPr/>
        </p:nvSpPr>
        <p:spPr bwMode="auto">
          <a:xfrm>
            <a:off x="11210598" y="4181149"/>
            <a:ext cx="358566" cy="298034"/>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cxnSp>
        <p:nvCxnSpPr>
          <p:cNvPr id="9" name="Straight Connector 8"/>
          <p:cNvCxnSpPr>
            <a:stCxn id="5" idx="3"/>
            <a:endCxn id="7" idx="2"/>
          </p:cNvCxnSpPr>
          <p:nvPr/>
        </p:nvCxnSpPr>
        <p:spPr>
          <a:xfrm flipV="1">
            <a:off x="10592304" y="4330166"/>
            <a:ext cx="618294" cy="9450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 Placeholder 5"/>
          <p:cNvSpPr txBox="1">
            <a:spLocks/>
          </p:cNvSpPr>
          <p:nvPr/>
        </p:nvSpPr>
        <p:spPr>
          <a:xfrm>
            <a:off x="221670" y="3599939"/>
            <a:ext cx="5144630" cy="3258644"/>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2691" lvl="1" indent="-236546" defTabSz="914367">
              <a:buFont typeface="Wingdings" panose="05000000000000000000" pitchFamily="2" charset="2"/>
              <a:buChar char="§"/>
            </a:pPr>
            <a:r>
              <a:rPr lang="it-IT" sz="1961" dirty="0">
                <a:solidFill>
                  <a:schemeClr val="tx1"/>
                </a:solidFill>
                <a:latin typeface="Segoe UI"/>
              </a:rPr>
              <a:t>Dynamic assignment </a:t>
            </a:r>
            <a:r>
              <a:rPr lang="it-IT" sz="1961" dirty="0">
                <a:solidFill>
                  <a:schemeClr val="tx1"/>
                </a:solidFill>
                <a:latin typeface="Segoe UI"/>
                <a:sym typeface="Wingdings" panose="05000000000000000000" pitchFamily="2" charset="2"/>
              </a:rPr>
              <a:t> </a:t>
            </a:r>
          </a:p>
          <a:p>
            <a:pPr marL="796788" lvl="2" indent="-236546" defTabSz="914367">
              <a:buFont typeface="Wingdings" panose="05000000000000000000" pitchFamily="2" charset="2"/>
              <a:buChar char="§"/>
            </a:pPr>
            <a:r>
              <a:rPr lang="it-IT" sz="1961" dirty="0">
                <a:solidFill>
                  <a:schemeClr val="tx1"/>
                </a:solidFill>
                <a:latin typeface="Segoe UI"/>
              </a:rPr>
              <a:t>DHCP assigns new IP when VM is restarted</a:t>
            </a:r>
          </a:p>
          <a:p>
            <a:pPr marL="572691" lvl="1" indent="-236546" defTabSz="914367">
              <a:buFont typeface="Wingdings" panose="05000000000000000000" pitchFamily="2" charset="2"/>
              <a:buChar char="§"/>
            </a:pPr>
            <a:r>
              <a:rPr lang="it-IT" sz="1961" dirty="0">
                <a:solidFill>
                  <a:schemeClr val="tx1"/>
                </a:solidFill>
                <a:latin typeface="Segoe UI"/>
              </a:rPr>
              <a:t>Static assignment </a:t>
            </a:r>
            <a:r>
              <a:rPr lang="it-IT" sz="1961" dirty="0">
                <a:solidFill>
                  <a:schemeClr val="tx1"/>
                </a:solidFill>
                <a:latin typeface="Segoe UI"/>
                <a:sym typeface="Wingdings" panose="05000000000000000000" pitchFamily="2" charset="2"/>
              </a:rPr>
              <a:t> </a:t>
            </a:r>
          </a:p>
          <a:p>
            <a:pPr marL="796788" lvl="2" indent="-236546" defTabSz="914367">
              <a:buFont typeface="Wingdings" panose="05000000000000000000" pitchFamily="2" charset="2"/>
              <a:buChar char="§"/>
            </a:pPr>
            <a:r>
              <a:rPr lang="it-IT" sz="1961" dirty="0">
                <a:solidFill>
                  <a:schemeClr val="tx1"/>
                </a:solidFill>
                <a:latin typeface="Segoe UI"/>
              </a:rPr>
              <a:t>DHCP assigns always the same IP</a:t>
            </a:r>
          </a:p>
          <a:p>
            <a:pPr marL="572691" lvl="1" indent="-236546" defTabSz="914367">
              <a:buFont typeface="Wingdings" panose="05000000000000000000" pitchFamily="2" charset="2"/>
              <a:buChar char="§"/>
            </a:pPr>
            <a:r>
              <a:rPr lang="it-IT" sz="1961" dirty="0">
                <a:solidFill>
                  <a:schemeClr val="tx1"/>
                </a:solidFill>
                <a:latin typeface="Segoe UI"/>
              </a:rPr>
              <a:t>IP forwarding </a:t>
            </a:r>
            <a:r>
              <a:rPr lang="it-IT" sz="1961" dirty="0">
                <a:solidFill>
                  <a:schemeClr val="tx1"/>
                </a:solidFill>
                <a:latin typeface="Segoe UI"/>
                <a:sym typeface="Wingdings" panose="05000000000000000000" pitchFamily="2" charset="2"/>
              </a:rPr>
              <a:t></a:t>
            </a:r>
          </a:p>
          <a:p>
            <a:pPr marL="796788" lvl="2" indent="-236546" defTabSz="914367">
              <a:buFont typeface="Wingdings" panose="05000000000000000000" pitchFamily="2" charset="2"/>
              <a:buChar char="§"/>
            </a:pPr>
            <a:r>
              <a:rPr lang="it-IT" sz="1961" dirty="0">
                <a:solidFill>
                  <a:schemeClr val="tx1"/>
                </a:solidFill>
                <a:latin typeface="Segoe UI"/>
              </a:rPr>
              <a:t>Required for Network Virtual Appliance use cases</a:t>
            </a:r>
          </a:p>
          <a:p>
            <a:pPr marL="572691" lvl="1" indent="-236546" defTabSz="914367">
              <a:buFont typeface="Wingdings" panose="05000000000000000000" pitchFamily="2" charset="2"/>
              <a:buChar char="§"/>
            </a:pPr>
            <a:r>
              <a:rPr lang="it-IT" sz="1961" dirty="0">
                <a:solidFill>
                  <a:schemeClr val="tx1"/>
                </a:solidFill>
                <a:latin typeface="Segoe UI"/>
              </a:rPr>
              <a:t>Public IP </a:t>
            </a:r>
            <a:r>
              <a:rPr lang="it-IT" sz="1961" dirty="0">
                <a:solidFill>
                  <a:schemeClr val="tx1"/>
                </a:solidFill>
                <a:latin typeface="Segoe UI"/>
                <a:sym typeface="Wingdings" panose="05000000000000000000" pitchFamily="2" charset="2"/>
              </a:rPr>
              <a:t></a:t>
            </a:r>
            <a:r>
              <a:rPr lang="it-IT" sz="1961" dirty="0">
                <a:solidFill>
                  <a:schemeClr val="tx1"/>
                </a:solidFill>
                <a:latin typeface="Segoe UI"/>
              </a:rPr>
              <a:t> NAT address associated to the NIC (more on this later). AKA «VIP»</a:t>
            </a:r>
          </a:p>
        </p:txBody>
      </p:sp>
      <p:sp>
        <p:nvSpPr>
          <p:cNvPr id="26" name="Arrow: Left-Right 25"/>
          <p:cNvSpPr/>
          <p:nvPr/>
        </p:nvSpPr>
        <p:spPr bwMode="auto">
          <a:xfrm rot="5400000">
            <a:off x="10328990" y="2665042"/>
            <a:ext cx="2121780" cy="76141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it-IT" sz="1568" dirty="0">
                <a:solidFill>
                  <a:schemeClr val="bg1"/>
                </a:solidFill>
                <a:latin typeface="Segoe UI"/>
              </a:rPr>
              <a:t>Attached to </a:t>
            </a:r>
            <a:r>
              <a:rPr lang="it-IT" sz="1568" dirty="0" err="1">
                <a:solidFill>
                  <a:schemeClr val="bg1"/>
                </a:solidFill>
                <a:latin typeface="Segoe UI"/>
              </a:rPr>
              <a:t>Subnet</a:t>
            </a:r>
            <a:endParaRPr lang="en-US" sz="1568" dirty="0">
              <a:solidFill>
                <a:schemeClr val="bg1"/>
              </a:solidFill>
              <a:latin typeface="Segoe UI"/>
            </a:endParaRPr>
          </a:p>
        </p:txBody>
      </p:sp>
      <p:sp>
        <p:nvSpPr>
          <p:cNvPr id="11" name="Rectangle 10">
            <a:extLst>
              <a:ext uri="{FF2B5EF4-FFF2-40B4-BE49-F238E27FC236}">
                <a16:creationId xmlns:a16="http://schemas.microsoft.com/office/drawing/2014/main" id="{82AF64B2-5590-403A-8266-4CF1D5DA560F}"/>
              </a:ext>
            </a:extLst>
          </p:cNvPr>
          <p:cNvSpPr/>
          <p:nvPr/>
        </p:nvSpPr>
        <p:spPr bwMode="auto">
          <a:xfrm>
            <a:off x="8134492" y="5038926"/>
            <a:ext cx="2326406" cy="618619"/>
          </a:xfrm>
          <a:prstGeom prst="rect">
            <a:avLst/>
          </a:prstGeom>
          <a:noFill/>
          <a:ln w="28575">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a:endParaRPr>
          </a:p>
        </p:txBody>
      </p:sp>
      <p:sp>
        <p:nvSpPr>
          <p:cNvPr id="12" name="Callout: Line 11">
            <a:extLst>
              <a:ext uri="{FF2B5EF4-FFF2-40B4-BE49-F238E27FC236}">
                <a16:creationId xmlns:a16="http://schemas.microsoft.com/office/drawing/2014/main" id="{53FC3DD1-A9AE-4F41-8596-82EB2826491C}"/>
              </a:ext>
            </a:extLst>
          </p:cNvPr>
          <p:cNvSpPr/>
          <p:nvPr/>
        </p:nvSpPr>
        <p:spPr bwMode="auto">
          <a:xfrm>
            <a:off x="6269762" y="6217762"/>
            <a:ext cx="1947040" cy="387320"/>
          </a:xfrm>
          <a:prstGeom prst="borderCallout1">
            <a:avLst>
              <a:gd name="adj1" fmla="val 50351"/>
              <a:gd name="adj2" fmla="val 106685"/>
              <a:gd name="adj3" fmla="val -139117"/>
              <a:gd name="adj4" fmla="val 179256"/>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solidFill>
                  <a:schemeClr val="bg1"/>
                </a:solidFill>
                <a:latin typeface="Segoe UI"/>
              </a:rPr>
              <a:t>IpConfiguration</a:t>
            </a:r>
            <a:endParaRPr lang="en-US" sz="1961" dirty="0">
              <a:solidFill>
                <a:schemeClr val="bg1"/>
              </a:solidFill>
              <a:latin typeface="Segoe UI"/>
            </a:endParaRPr>
          </a:p>
        </p:txBody>
      </p:sp>
    </p:spTree>
    <p:custDataLst>
      <p:tags r:id="rId1"/>
    </p:custDataLst>
    <p:extLst>
      <p:ext uri="{BB962C8B-B14F-4D97-AF65-F5344CB8AC3E}">
        <p14:creationId xmlns:p14="http://schemas.microsoft.com/office/powerpoint/2010/main" val="562684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Switching/Routing in Azure VNets</a:t>
            </a:r>
          </a:p>
        </p:txBody>
      </p:sp>
      <p:sp>
        <p:nvSpPr>
          <p:cNvPr id="6" name="Text Placeholder 5"/>
          <p:cNvSpPr>
            <a:spLocks noGrp="1"/>
          </p:cNvSpPr>
          <p:nvPr>
            <p:ph sz="quarter" idx="10"/>
          </p:nvPr>
        </p:nvSpPr>
        <p:spPr/>
        <p:txBody>
          <a:bodyPr/>
          <a:lstStyle/>
          <a:p>
            <a:r>
              <a:rPr lang="en-US" noProof="0" dirty="0"/>
              <a:t>A VNet provides a switching/routing functionality that allows VMs to talk to each other</a:t>
            </a:r>
          </a:p>
        </p:txBody>
      </p:sp>
      <p:sp>
        <p:nvSpPr>
          <p:cNvPr id="11" name="Rectangle 10"/>
          <p:cNvSpPr/>
          <p:nvPr/>
        </p:nvSpPr>
        <p:spPr bwMode="auto">
          <a:xfrm>
            <a:off x="358944" y="2801509"/>
            <a:ext cx="4854359" cy="354192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12" name="Rectangle: Rounded Corners 11"/>
          <p:cNvSpPr/>
          <p:nvPr/>
        </p:nvSpPr>
        <p:spPr bwMode="auto">
          <a:xfrm>
            <a:off x="2151774" y="2578206"/>
            <a:ext cx="2944008" cy="51538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568" kern="0" dirty="0" err="1">
                <a:solidFill>
                  <a:srgbClr val="505050"/>
                </a:solidFill>
                <a:latin typeface="Segoe UI"/>
              </a:rPr>
              <a:t>Name</a:t>
            </a:r>
            <a:r>
              <a:rPr lang="it-IT" sz="1568" kern="0" dirty="0">
                <a:solidFill>
                  <a:srgbClr val="505050"/>
                </a:solidFill>
                <a:latin typeface="Segoe UI"/>
              </a:rPr>
              <a:t>: VNet2</a:t>
            </a:r>
          </a:p>
          <a:p>
            <a:pPr algn="ctr" defTabSz="914102" fontAlgn="base">
              <a:spcBef>
                <a:spcPct val="0"/>
              </a:spcBef>
              <a:spcAft>
                <a:spcPct val="0"/>
              </a:spcAft>
              <a:defRPr/>
            </a:pPr>
            <a:r>
              <a:rPr lang="it-IT" sz="1568" kern="0" dirty="0" err="1">
                <a:solidFill>
                  <a:srgbClr val="505050"/>
                </a:solidFill>
                <a:latin typeface="Segoe UI"/>
              </a:rPr>
              <a:t>Address</a:t>
            </a:r>
            <a:r>
              <a:rPr lang="it-IT" sz="1568" kern="0" dirty="0">
                <a:solidFill>
                  <a:srgbClr val="505050"/>
                </a:solidFill>
                <a:latin typeface="Segoe UI"/>
              </a:rPr>
              <a:t> </a:t>
            </a:r>
            <a:r>
              <a:rPr lang="it-IT" sz="1568" kern="0" dirty="0" err="1">
                <a:solidFill>
                  <a:srgbClr val="505050"/>
                </a:solidFill>
                <a:latin typeface="Segoe UI"/>
              </a:rPr>
              <a:t>space</a:t>
            </a:r>
            <a:r>
              <a:rPr lang="it-IT" sz="1568" kern="0" dirty="0">
                <a:solidFill>
                  <a:srgbClr val="505050"/>
                </a:solidFill>
                <a:latin typeface="Segoe UI"/>
              </a:rPr>
              <a:t>: 10.57.0.0/16 </a:t>
            </a:r>
            <a:endParaRPr lang="en-US" sz="1568" kern="0" dirty="0">
              <a:solidFill>
                <a:srgbClr val="505050"/>
              </a:solidFill>
              <a:latin typeface="Segoe UI"/>
            </a:endParaRPr>
          </a:p>
        </p:txBody>
      </p:sp>
      <p:sp>
        <p:nvSpPr>
          <p:cNvPr id="13" name="Rectangle 12"/>
          <p:cNvSpPr/>
          <p:nvPr/>
        </p:nvSpPr>
        <p:spPr bwMode="auto">
          <a:xfrm>
            <a:off x="538861" y="3586776"/>
            <a:ext cx="2178999" cy="145909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14" name="Rectangle 13"/>
          <p:cNvSpPr/>
          <p:nvPr/>
        </p:nvSpPr>
        <p:spPr bwMode="auto">
          <a:xfrm>
            <a:off x="714073" y="3962348"/>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VM1</a:t>
            </a:r>
            <a:endParaRPr lang="en-US" sz="1372" kern="0" dirty="0">
              <a:solidFill>
                <a:schemeClr val="bg1"/>
              </a:solidFill>
              <a:latin typeface="Segoe UI"/>
            </a:endParaRPr>
          </a:p>
        </p:txBody>
      </p:sp>
      <p:sp>
        <p:nvSpPr>
          <p:cNvPr id="15" name="Rectangle 14"/>
          <p:cNvSpPr/>
          <p:nvPr/>
        </p:nvSpPr>
        <p:spPr bwMode="auto">
          <a:xfrm>
            <a:off x="1093110" y="4532495"/>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VM2</a:t>
            </a:r>
            <a:endParaRPr lang="en-US" sz="1372" kern="0" dirty="0">
              <a:solidFill>
                <a:schemeClr val="bg1"/>
              </a:solidFill>
              <a:latin typeface="Segoe UI"/>
            </a:endParaRPr>
          </a:p>
        </p:txBody>
      </p:sp>
      <p:sp>
        <p:nvSpPr>
          <p:cNvPr id="16" name="Rectangle 15"/>
          <p:cNvSpPr/>
          <p:nvPr/>
        </p:nvSpPr>
        <p:spPr bwMode="auto">
          <a:xfrm>
            <a:off x="1814818" y="4070615"/>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VM3</a:t>
            </a:r>
            <a:endParaRPr lang="en-US" sz="1372" kern="0" dirty="0">
              <a:solidFill>
                <a:schemeClr val="bg1"/>
              </a:solidFill>
              <a:latin typeface="Segoe UI"/>
            </a:endParaRPr>
          </a:p>
        </p:txBody>
      </p:sp>
      <p:sp>
        <p:nvSpPr>
          <p:cNvPr id="18" name="Rectangle: Rounded Corners 17"/>
          <p:cNvSpPr/>
          <p:nvPr/>
        </p:nvSpPr>
        <p:spPr bwMode="auto">
          <a:xfrm>
            <a:off x="1513470" y="3357269"/>
            <a:ext cx="1114557"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568" kern="0" dirty="0">
                <a:solidFill>
                  <a:srgbClr val="505050"/>
                </a:solidFill>
                <a:latin typeface="Segoe UI"/>
              </a:rPr>
              <a:t>Subnet1</a:t>
            </a:r>
          </a:p>
          <a:p>
            <a:pPr algn="ctr" defTabSz="914102" fontAlgn="base">
              <a:spcBef>
                <a:spcPct val="0"/>
              </a:spcBef>
              <a:spcAft>
                <a:spcPct val="0"/>
              </a:spcAft>
              <a:defRPr/>
            </a:pPr>
            <a:r>
              <a:rPr lang="it-IT" sz="1568" kern="0" dirty="0">
                <a:solidFill>
                  <a:srgbClr val="505050"/>
                </a:solidFill>
                <a:latin typeface="Segoe UI"/>
              </a:rPr>
              <a:t>10.57.1.0/24</a:t>
            </a:r>
            <a:endParaRPr lang="en-US" sz="1568" kern="0" dirty="0">
              <a:solidFill>
                <a:srgbClr val="505050"/>
              </a:solidFill>
              <a:latin typeface="Segoe UI"/>
            </a:endParaRPr>
          </a:p>
        </p:txBody>
      </p:sp>
      <p:sp>
        <p:nvSpPr>
          <p:cNvPr id="19" name="Rectangle 18"/>
          <p:cNvSpPr/>
          <p:nvPr/>
        </p:nvSpPr>
        <p:spPr bwMode="auto">
          <a:xfrm>
            <a:off x="2894313" y="3591083"/>
            <a:ext cx="2178999" cy="145909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20" name="Rectangle 19"/>
          <p:cNvSpPr/>
          <p:nvPr/>
        </p:nvSpPr>
        <p:spPr bwMode="auto">
          <a:xfrm>
            <a:off x="3139520" y="3931713"/>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VM4</a:t>
            </a:r>
            <a:endParaRPr lang="en-US" sz="1372" kern="0" dirty="0">
              <a:solidFill>
                <a:schemeClr val="bg1"/>
              </a:solidFill>
              <a:latin typeface="Segoe UI"/>
            </a:endParaRPr>
          </a:p>
        </p:txBody>
      </p:sp>
      <p:sp>
        <p:nvSpPr>
          <p:cNvPr id="21" name="Rectangle 20"/>
          <p:cNvSpPr/>
          <p:nvPr/>
        </p:nvSpPr>
        <p:spPr bwMode="auto">
          <a:xfrm>
            <a:off x="3040557" y="4496871"/>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VM6</a:t>
            </a:r>
            <a:endParaRPr lang="en-US" sz="1372" kern="0" dirty="0">
              <a:solidFill>
                <a:schemeClr val="bg1"/>
              </a:solidFill>
              <a:latin typeface="Segoe UI"/>
            </a:endParaRPr>
          </a:p>
        </p:txBody>
      </p:sp>
      <p:sp>
        <p:nvSpPr>
          <p:cNvPr id="22" name="Rectangle 21"/>
          <p:cNvSpPr/>
          <p:nvPr/>
        </p:nvSpPr>
        <p:spPr bwMode="auto">
          <a:xfrm>
            <a:off x="4170272" y="4155488"/>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VM5</a:t>
            </a:r>
            <a:endParaRPr lang="en-US" sz="1372" kern="0" dirty="0">
              <a:solidFill>
                <a:schemeClr val="bg1"/>
              </a:solidFill>
              <a:latin typeface="Segoe UI"/>
            </a:endParaRPr>
          </a:p>
        </p:txBody>
      </p:sp>
      <p:sp>
        <p:nvSpPr>
          <p:cNvPr id="27" name="Rectangle: Rounded Corners 26"/>
          <p:cNvSpPr/>
          <p:nvPr/>
        </p:nvSpPr>
        <p:spPr bwMode="auto">
          <a:xfrm>
            <a:off x="3868922" y="3361576"/>
            <a:ext cx="1114557"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568" kern="0" dirty="0">
                <a:solidFill>
                  <a:srgbClr val="505050"/>
                </a:solidFill>
                <a:latin typeface="Segoe UI"/>
              </a:rPr>
              <a:t>Subnet2</a:t>
            </a:r>
          </a:p>
          <a:p>
            <a:pPr algn="ctr" defTabSz="914102" fontAlgn="base">
              <a:spcBef>
                <a:spcPct val="0"/>
              </a:spcBef>
              <a:spcAft>
                <a:spcPct val="0"/>
              </a:spcAft>
              <a:defRPr/>
            </a:pPr>
            <a:r>
              <a:rPr lang="it-IT" sz="1568" kern="0" dirty="0">
                <a:solidFill>
                  <a:srgbClr val="505050"/>
                </a:solidFill>
                <a:latin typeface="Segoe UI"/>
              </a:rPr>
              <a:t>10.57.2.0/25</a:t>
            </a:r>
            <a:endParaRPr lang="en-US" sz="1568" kern="0" dirty="0">
              <a:solidFill>
                <a:srgbClr val="505050"/>
              </a:solidFill>
              <a:latin typeface="Segoe UI"/>
            </a:endParaRPr>
          </a:p>
        </p:txBody>
      </p:sp>
      <p:sp>
        <p:nvSpPr>
          <p:cNvPr id="29" name="Rectangle 28"/>
          <p:cNvSpPr/>
          <p:nvPr/>
        </p:nvSpPr>
        <p:spPr bwMode="auto">
          <a:xfrm>
            <a:off x="538863" y="5289293"/>
            <a:ext cx="4534450" cy="893789"/>
          </a:xfrm>
          <a:prstGeom prst="rect">
            <a:avLst/>
          </a:prstGeom>
          <a:solidFill>
            <a:schemeClr val="tx1">
              <a:alpha val="61000"/>
            </a:schemeClr>
          </a:solidFill>
          <a:ln w="381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chemeClr val="bg1"/>
                </a:solidFill>
                <a:latin typeface="Segoe UI"/>
              </a:rPr>
              <a:t>Switch/Routing</a:t>
            </a:r>
          </a:p>
          <a:p>
            <a:pPr algn="ctr" defTabSz="914102" fontAlgn="base">
              <a:spcBef>
                <a:spcPct val="0"/>
              </a:spcBef>
              <a:spcAft>
                <a:spcPct val="0"/>
              </a:spcAft>
              <a:defRPr/>
            </a:pPr>
            <a:r>
              <a:rPr lang="it-IT" sz="1372" kern="0" dirty="0">
                <a:solidFill>
                  <a:schemeClr val="bg1"/>
                </a:solidFill>
                <a:latin typeface="Segoe UI"/>
              </a:rPr>
              <a:t>(Azure VM Switch)</a:t>
            </a:r>
            <a:endParaRPr lang="en-US" sz="1372" kern="0" dirty="0">
              <a:solidFill>
                <a:schemeClr val="bg1"/>
              </a:solidFill>
              <a:latin typeface="Segoe UI"/>
            </a:endParaRPr>
          </a:p>
        </p:txBody>
      </p:sp>
      <p:sp>
        <p:nvSpPr>
          <p:cNvPr id="3" name="Rectangle 2"/>
          <p:cNvSpPr/>
          <p:nvPr/>
        </p:nvSpPr>
        <p:spPr bwMode="auto">
          <a:xfrm>
            <a:off x="663755" y="4229636"/>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0" name="Rectangle 29"/>
          <p:cNvSpPr/>
          <p:nvPr/>
        </p:nvSpPr>
        <p:spPr bwMode="auto">
          <a:xfrm>
            <a:off x="1045750" y="4787501"/>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2476104" y="4340390"/>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2" name="Rectangle 31"/>
          <p:cNvSpPr/>
          <p:nvPr/>
        </p:nvSpPr>
        <p:spPr bwMode="auto">
          <a:xfrm>
            <a:off x="3827356" y="4193760"/>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3" name="Rectangle 32"/>
          <p:cNvSpPr/>
          <p:nvPr/>
        </p:nvSpPr>
        <p:spPr bwMode="auto">
          <a:xfrm>
            <a:off x="2967346" y="4787501"/>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34" name="Rectangle 33"/>
          <p:cNvSpPr/>
          <p:nvPr/>
        </p:nvSpPr>
        <p:spPr bwMode="auto">
          <a:xfrm>
            <a:off x="4085054" y="4428132"/>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8" name="Straight Connector 7"/>
          <p:cNvCxnSpPr/>
          <p:nvPr/>
        </p:nvCxnSpPr>
        <p:spPr>
          <a:xfrm flipH="1">
            <a:off x="4177384" y="4603085"/>
            <a:ext cx="1" cy="715936"/>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729244" y="4391786"/>
            <a:ext cx="1" cy="921376"/>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115111" y="4954137"/>
            <a:ext cx="5565" cy="34674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567604" y="4494507"/>
            <a:ext cx="1" cy="800703"/>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914123" y="4351667"/>
            <a:ext cx="18769" cy="94921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47466" y="4949193"/>
            <a:ext cx="5565" cy="34674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120676" y="5445329"/>
            <a:ext cx="1441153" cy="0"/>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120676" y="5209018"/>
            <a:ext cx="0" cy="236311"/>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561829" y="5200660"/>
            <a:ext cx="0" cy="236311"/>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29244" y="6028603"/>
            <a:ext cx="3201476" cy="19911"/>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14072" y="5209018"/>
            <a:ext cx="5768" cy="839496"/>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930720" y="5229856"/>
            <a:ext cx="1" cy="798747"/>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7605F511-A479-4D60-8C9F-AFAABC7E963B}"/>
              </a:ext>
            </a:extLst>
          </p:cNvPr>
          <p:cNvSpPr/>
          <p:nvPr/>
        </p:nvSpPr>
        <p:spPr bwMode="auto">
          <a:xfrm>
            <a:off x="5614138" y="3179461"/>
            <a:ext cx="5575477" cy="2415899"/>
          </a:xfrm>
          <a:prstGeom prst="roundRect">
            <a:avLst/>
          </a:prstGeom>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6"/>
          </a:fillRef>
          <a:effectRef idx="1">
            <a:schemeClr val="accent6"/>
          </a:effectRef>
          <a:fontRef idx="minor">
            <a:schemeClr val="lt1"/>
          </a:fontRef>
        </p:style>
        <p:txBody>
          <a:bodyPr vert="horz" wrap="square" lIns="0" tIns="45720" rIns="0" bIns="45720" numCol="1" rtlCol="0" anchor="t" anchorCtr="0" compatLnSpc="1">
            <a:prstTxWarp prst="textNoShape">
              <a:avLst/>
            </a:prstTxWarp>
          </a:bodyPr>
          <a:lstStyle/>
          <a:p>
            <a:pPr marL="0" lvl="1" defTabSz="914102" fontAlgn="base">
              <a:spcBef>
                <a:spcPct val="0"/>
              </a:spcBef>
              <a:spcAft>
                <a:spcPct val="0"/>
              </a:spcAft>
              <a:defRPr/>
            </a:pPr>
            <a:r>
              <a:rPr lang="en-US" sz="1961" kern="0" dirty="0">
                <a:gradFill>
                  <a:gsLst>
                    <a:gs pos="5439">
                      <a:srgbClr val="F8F8F8"/>
                    </a:gs>
                    <a:gs pos="10000">
                      <a:srgbClr val="F8F8F8"/>
                    </a:gs>
                  </a:gsLst>
                  <a:lin ang="5400000" scaled="0"/>
                </a:gradFill>
                <a:latin typeface="Segoe UI"/>
              </a:rPr>
              <a:t>Please note that, in an Azure VNet, packets can flow between to different subnets without explicitly traversing any layer-3 device. Azure’s network virtualization stack effectively works as a layer-3 switch </a:t>
            </a:r>
          </a:p>
          <a:p>
            <a:pPr marL="793328" lvl="1" indent="-336145" defTabSz="914102" fontAlgn="base">
              <a:spcBef>
                <a:spcPct val="0"/>
              </a:spcBef>
              <a:spcAft>
                <a:spcPct val="0"/>
              </a:spcAft>
              <a:buFontTx/>
              <a:buChar char="-"/>
              <a:defRPr/>
            </a:pPr>
            <a:endParaRPr lang="en-US" sz="1961" kern="0" dirty="0">
              <a:gradFill>
                <a:gsLst>
                  <a:gs pos="5439">
                    <a:srgbClr val="F8F8F8"/>
                  </a:gs>
                  <a:gs pos="10000">
                    <a:srgbClr val="F8F8F8"/>
                  </a:gs>
                </a:gsLst>
                <a:lin ang="5400000" scaled="0"/>
              </a:gradFill>
              <a:latin typeface="Segoe UI"/>
            </a:endParaRPr>
          </a:p>
        </p:txBody>
      </p:sp>
      <p:pic>
        <p:nvPicPr>
          <p:cNvPr id="36" name="Picture 35" descr="... ://www.macrobusiness.com.au/wp-content/uploads/2011/07/light_bulb.png">
            <a:extLst>
              <a:ext uri="{FF2B5EF4-FFF2-40B4-BE49-F238E27FC236}">
                <a16:creationId xmlns:a16="http://schemas.microsoft.com/office/drawing/2014/main" id="{63B35E7B-B772-4EDF-B5FC-12E8D6DB20A6}"/>
              </a:ext>
            </a:extLst>
          </p:cNvPr>
          <p:cNvPicPr>
            <a:picLocks noChangeAspect="1"/>
          </p:cNvPicPr>
          <p:nvPr/>
        </p:nvPicPr>
        <p:blipFill>
          <a:blip r:embed="rId4"/>
          <a:stretch>
            <a:fillRect/>
          </a:stretch>
        </p:blipFill>
        <p:spPr>
          <a:xfrm>
            <a:off x="10055210" y="4522059"/>
            <a:ext cx="979150" cy="983974"/>
          </a:xfrm>
          <a:prstGeom prst="rect">
            <a:avLst/>
          </a:prstGeom>
        </p:spPr>
      </p:pic>
    </p:spTree>
    <p:custDataLst>
      <p:tags r:id="rId1"/>
    </p:custDataLst>
    <p:extLst>
      <p:ext uri="{BB962C8B-B14F-4D97-AF65-F5344CB8AC3E}">
        <p14:creationId xmlns:p14="http://schemas.microsoft.com/office/powerpoint/2010/main" val="31962136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Network Security Groups (NSGs)</a:t>
            </a:r>
          </a:p>
        </p:txBody>
      </p:sp>
      <p:sp>
        <p:nvSpPr>
          <p:cNvPr id="3" name="Content Placeholder 2"/>
          <p:cNvSpPr>
            <a:spLocks noGrp="1"/>
          </p:cNvSpPr>
          <p:nvPr>
            <p:ph sz="quarter" idx="10"/>
          </p:nvPr>
        </p:nvSpPr>
        <p:spPr>
          <a:xfrm>
            <a:off x="268288" y="1398397"/>
            <a:ext cx="11542503" cy="1415772"/>
          </a:xfrm>
        </p:spPr>
        <p:txBody>
          <a:bodyPr/>
          <a:lstStyle/>
          <a:p>
            <a:r>
              <a:rPr lang="en-CA" dirty="0"/>
              <a:t>List of port-based security rules</a:t>
            </a:r>
          </a:p>
          <a:p>
            <a:r>
              <a:rPr lang="en-CA" dirty="0"/>
              <a:t>Assigned to subnets </a:t>
            </a:r>
            <a:r>
              <a:rPr lang="en-CA"/>
              <a:t>or NIC</a:t>
            </a:r>
            <a:endParaRPr lang="en-CA" dirty="0"/>
          </a:p>
        </p:txBody>
      </p:sp>
    </p:spTree>
    <p:extLst>
      <p:ext uri="{BB962C8B-B14F-4D97-AF65-F5344CB8AC3E}">
        <p14:creationId xmlns:p14="http://schemas.microsoft.com/office/powerpoint/2010/main" val="190829797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a:spLocks noGrp="1"/>
          </p:cNvSpPr>
          <p:nvPr>
            <p:ph type="title"/>
          </p:nvPr>
        </p:nvSpPr>
        <p:spPr/>
        <p:txBody>
          <a:bodyPr/>
          <a:lstStyle/>
          <a:p>
            <a:r>
              <a:rPr lang="en-US" sz="4313" dirty="0"/>
              <a:t>Azure Connectivity Options and Hybrid Offerings</a:t>
            </a:r>
          </a:p>
        </p:txBody>
      </p:sp>
      <p:sp>
        <p:nvSpPr>
          <p:cNvPr id="124" name="Rectangle 14"/>
          <p:cNvSpPr/>
          <p:nvPr/>
        </p:nvSpPr>
        <p:spPr bwMode="auto">
          <a:xfrm>
            <a:off x="320283" y="1244223"/>
            <a:ext cx="1995168"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Cloud</a:t>
            </a:r>
          </a:p>
        </p:txBody>
      </p:sp>
      <p:sp>
        <p:nvSpPr>
          <p:cNvPr id="125" name="Rectangle 17"/>
          <p:cNvSpPr/>
          <p:nvPr/>
        </p:nvSpPr>
        <p:spPr bwMode="auto">
          <a:xfrm>
            <a:off x="5784427" y="1244223"/>
            <a:ext cx="1977508"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Customer</a:t>
            </a:r>
          </a:p>
        </p:txBody>
      </p:sp>
      <p:sp>
        <p:nvSpPr>
          <p:cNvPr id="126" name="Rectangle 125"/>
          <p:cNvSpPr/>
          <p:nvPr/>
        </p:nvSpPr>
        <p:spPr bwMode="auto">
          <a:xfrm>
            <a:off x="7781194" y="1244223"/>
            <a:ext cx="3462508"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Segment and workloads</a:t>
            </a:r>
          </a:p>
        </p:txBody>
      </p:sp>
      <p:grpSp>
        <p:nvGrpSpPr>
          <p:cNvPr id="127" name="Group 126"/>
          <p:cNvGrpSpPr/>
          <p:nvPr/>
        </p:nvGrpSpPr>
        <p:grpSpPr>
          <a:xfrm>
            <a:off x="306591" y="4171389"/>
            <a:ext cx="10937110" cy="1204548"/>
            <a:chOff x="312738" y="4254537"/>
            <a:chExt cx="11156422" cy="1228702"/>
          </a:xfrm>
        </p:grpSpPr>
        <p:grpSp>
          <p:nvGrpSpPr>
            <p:cNvPr id="128" name="Group 127"/>
            <p:cNvGrpSpPr/>
            <p:nvPr/>
          </p:nvGrpSpPr>
          <p:grpSpPr>
            <a:xfrm>
              <a:off x="312738" y="4353320"/>
              <a:ext cx="11156422" cy="1100878"/>
              <a:chOff x="312738" y="4315336"/>
              <a:chExt cx="11156422" cy="1100878"/>
            </a:xfrm>
          </p:grpSpPr>
          <p:sp>
            <p:nvSpPr>
              <p:cNvPr id="130" name="Rectangle 129"/>
              <p:cNvSpPr/>
              <p:nvPr/>
            </p:nvSpPr>
            <p:spPr>
              <a:xfrm>
                <a:off x="312738" y="4315336"/>
                <a:ext cx="11156422" cy="11008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sp>
            <p:nvSpPr>
              <p:cNvPr id="131" name="Freeform 130"/>
              <p:cNvSpPr/>
              <p:nvPr/>
            </p:nvSpPr>
            <p:spPr>
              <a:xfrm rot="5400000">
                <a:off x="6341213" y="3839364"/>
                <a:ext cx="1100392"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3"/>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32" name="Freeform 131"/>
              <p:cNvSpPr/>
              <p:nvPr/>
            </p:nvSpPr>
            <p:spPr>
              <a:xfrm rot="5400000">
                <a:off x="788716" y="3839364"/>
                <a:ext cx="1100394"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3"/>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nvGrpSpPr>
              <p:cNvPr id="133" name="Group 132"/>
              <p:cNvGrpSpPr/>
              <p:nvPr/>
            </p:nvGrpSpPr>
            <p:grpSpPr>
              <a:xfrm>
                <a:off x="881372" y="4344939"/>
                <a:ext cx="549467" cy="750287"/>
                <a:chOff x="5293615" y="2178868"/>
                <a:chExt cx="1189325" cy="1488408"/>
              </a:xfrm>
            </p:grpSpPr>
            <p:pic>
              <p:nvPicPr>
                <p:cNvPr id="139" name="Picture 2"/>
                <p:cNvPicPr>
                  <a:picLocks noChangeAspect="1" noChangeArrowheads="1"/>
                </p:cNvPicPr>
                <p:nvPr/>
              </p:nvPicPr>
              <p:blipFill>
                <a:blip r:embed="rId4"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140" name="Isosceles Triangle 139"/>
                <p:cNvSpPr/>
                <p:nvPr/>
              </p:nvSpPr>
              <p:spPr bwMode="auto">
                <a:xfrm rot="9180217">
                  <a:off x="5900777" y="2938035"/>
                  <a:ext cx="582163"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cxnSp>
            <p:nvCxnSpPr>
              <p:cNvPr id="134" name="Straight Connector 133"/>
              <p:cNvCxnSpPr/>
              <p:nvPr/>
            </p:nvCxnSpPr>
            <p:spPr>
              <a:xfrm flipH="1">
                <a:off x="2204323" y="4868888"/>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2865437" y="4593996"/>
                <a:ext cx="2534410" cy="566285"/>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Secure site-to-site </a:t>
                </a:r>
              </a:p>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VPN connectivity</a:t>
                </a:r>
              </a:p>
            </p:txBody>
          </p:sp>
          <p:cxnSp>
            <p:nvCxnSpPr>
              <p:cNvPr id="136" name="Straight Connector 135"/>
              <p:cNvCxnSpPr/>
              <p:nvPr/>
            </p:nvCxnSpPr>
            <p:spPr>
              <a:xfrm>
                <a:off x="5151437" y="4868888"/>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37" name="Rectangle 77"/>
              <p:cNvSpPr/>
              <p:nvPr/>
            </p:nvSpPr>
            <p:spPr>
              <a:xfrm>
                <a:off x="7937222" y="4317275"/>
                <a:ext cx="3208600" cy="689420"/>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b="1"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SMB, Enterprises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Connect to Azure compute</a:t>
                </a:r>
              </a:p>
            </p:txBody>
          </p:sp>
          <p:sp>
            <p:nvSpPr>
              <p:cNvPr id="138" name="Freeform 539"/>
              <p:cNvSpPr>
                <a:spLocks noChangeAspect="1"/>
              </p:cNvSpPr>
              <p:nvPr/>
            </p:nvSpPr>
            <p:spPr bwMode="auto">
              <a:xfrm>
                <a:off x="1181338" y="4895499"/>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pic>
          <p:nvPicPr>
            <p:cNvPr id="129" name="Picture 2"/>
            <p:cNvPicPr>
              <a:picLocks noChangeAspect="1" noChangeArrowheads="1"/>
            </p:cNvPicPr>
            <p:nvPr/>
          </p:nvPicPr>
          <p:blipFill>
            <a:blip r:embed="rId4" cstate="print">
              <a:lum bright="100000" contrast="100000"/>
            </a:blip>
            <a:srcRect/>
            <a:stretch>
              <a:fillRect/>
            </a:stretch>
          </p:blipFill>
          <p:spPr bwMode="auto">
            <a:xfrm>
              <a:off x="6440934" y="4254537"/>
              <a:ext cx="1005739" cy="1228702"/>
            </a:xfrm>
            <a:prstGeom prst="rect">
              <a:avLst/>
            </a:prstGeom>
            <a:noFill/>
            <a:ln w="9525">
              <a:noFill/>
              <a:miter lim="800000"/>
              <a:headEnd/>
              <a:tailEnd/>
            </a:ln>
            <a:effectLst/>
          </p:spPr>
        </p:pic>
      </p:grpSp>
      <p:grpSp>
        <p:nvGrpSpPr>
          <p:cNvPr id="141" name="Group 140"/>
          <p:cNvGrpSpPr/>
          <p:nvPr/>
        </p:nvGrpSpPr>
        <p:grpSpPr>
          <a:xfrm>
            <a:off x="306591" y="3138946"/>
            <a:ext cx="10937110" cy="1105721"/>
            <a:chOff x="312738" y="3159809"/>
            <a:chExt cx="11156422" cy="1127893"/>
          </a:xfrm>
        </p:grpSpPr>
        <p:sp>
          <p:nvSpPr>
            <p:cNvPr id="142" name="Rectangle 141"/>
            <p:cNvSpPr/>
            <p:nvPr/>
          </p:nvSpPr>
          <p:spPr>
            <a:xfrm>
              <a:off x="312738" y="3159817"/>
              <a:ext cx="11156422" cy="1096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grpSp>
          <p:nvGrpSpPr>
            <p:cNvPr id="143" name="Group 142"/>
            <p:cNvGrpSpPr/>
            <p:nvPr/>
          </p:nvGrpSpPr>
          <p:grpSpPr>
            <a:xfrm>
              <a:off x="312739" y="3159809"/>
              <a:ext cx="7604838" cy="1127893"/>
              <a:chOff x="2916922" y="5310943"/>
              <a:chExt cx="8816693" cy="980720"/>
            </a:xfrm>
          </p:grpSpPr>
          <p:sp>
            <p:nvSpPr>
              <p:cNvPr id="148" name="Freeform 147"/>
              <p:cNvSpPr/>
              <p:nvPr/>
            </p:nvSpPr>
            <p:spPr>
              <a:xfrm rot="5400000">
                <a:off x="10066868" y="4598309"/>
                <a:ext cx="954106"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3"/>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49" name="Freeform 148"/>
              <p:cNvSpPr/>
              <p:nvPr/>
            </p:nvSpPr>
            <p:spPr>
              <a:xfrm rot="5400000">
                <a:off x="3629998" y="4597869"/>
                <a:ext cx="95323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3"/>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pic>
            <p:nvPicPr>
              <p:cNvPr id="150" name="Picture 6" descr="\\magnum\Projects\Microsoft\Cloud Power FY12\Design\Icons\PNGs\Server_2.png"/>
              <p:cNvPicPr>
                <a:picLocks noChangeAspect="1" noChangeArrowheads="1"/>
              </p:cNvPicPr>
              <p:nvPr/>
            </p:nvPicPr>
            <p:blipFill>
              <a:blip r:embed="rId5" cstate="print">
                <a:lum bright="100000"/>
              </a:blip>
              <a:srcRect/>
              <a:stretch>
                <a:fillRect/>
              </a:stretch>
            </p:blipFill>
            <p:spPr bwMode="auto">
              <a:xfrm>
                <a:off x="10053562" y="5310943"/>
                <a:ext cx="980722" cy="980720"/>
              </a:xfrm>
              <a:prstGeom prst="rect">
                <a:avLst/>
              </a:prstGeom>
              <a:noFill/>
            </p:spPr>
          </p:pic>
          <p:sp>
            <p:nvSpPr>
              <p:cNvPr id="151" name="Rectangle 150"/>
              <p:cNvSpPr/>
              <p:nvPr/>
            </p:nvSpPr>
            <p:spPr>
              <a:xfrm>
                <a:off x="5853434" y="5535541"/>
                <a:ext cx="2938276" cy="492393"/>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Secure point-to-site connectivity</a:t>
                </a:r>
                <a:endParaRPr lang="en-US" sz="1176" dirty="0">
                  <a:solidFill>
                    <a:srgbClr val="FFFFFF"/>
                  </a:solidFill>
                  <a:effectLst>
                    <a:outerShdw blurRad="38100" dist="38100" dir="2700000" algn="tl">
                      <a:srgbClr val="000000">
                        <a:alpha val="43137"/>
                      </a:srgbClr>
                    </a:outerShdw>
                  </a:effectLst>
                  <a:latin typeface="Segoe UI"/>
                  <a:cs typeface="Segoe UI" panose="020B0502040204020203" pitchFamily="34" charset="0"/>
                </a:endParaRPr>
              </a:p>
            </p:txBody>
          </p:sp>
          <p:cxnSp>
            <p:nvCxnSpPr>
              <p:cNvPr id="152" name="Straight Connector 151"/>
              <p:cNvCxnSpPr/>
              <p:nvPr/>
            </p:nvCxnSpPr>
            <p:spPr>
              <a:xfrm>
                <a:off x="8526682" y="5801304"/>
                <a:ext cx="1061437"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093172" y="5801304"/>
                <a:ext cx="110785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44" name="Picture 2"/>
            <p:cNvPicPr>
              <a:picLocks noChangeAspect="1" noChangeArrowheads="1"/>
            </p:cNvPicPr>
            <p:nvPr/>
          </p:nvPicPr>
          <p:blipFill>
            <a:blip r:embed="rId4" cstate="print">
              <a:lum bright="100000" contrast="100000"/>
            </a:blip>
            <a:srcRect/>
            <a:stretch>
              <a:fillRect/>
            </a:stretch>
          </p:blipFill>
          <p:spPr bwMode="auto">
            <a:xfrm>
              <a:off x="881372" y="3165974"/>
              <a:ext cx="544413" cy="544270"/>
            </a:xfrm>
            <a:prstGeom prst="rect">
              <a:avLst/>
            </a:prstGeom>
            <a:noFill/>
            <a:ln w="9525">
              <a:noFill/>
              <a:miter lim="800000"/>
              <a:headEnd/>
              <a:tailEnd/>
            </a:ln>
            <a:effectLst/>
          </p:spPr>
        </p:pic>
        <p:sp>
          <p:nvSpPr>
            <p:cNvPr id="145" name="Isosceles Triangle 144"/>
            <p:cNvSpPr/>
            <p:nvPr/>
          </p:nvSpPr>
          <p:spPr bwMode="auto">
            <a:xfrm rot="9180217">
              <a:off x="1161880" y="3548661"/>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46" name="Rectangle 77"/>
            <p:cNvSpPr/>
            <p:nvPr/>
          </p:nvSpPr>
          <p:spPr>
            <a:xfrm>
              <a:off x="7937222" y="3160484"/>
              <a:ext cx="2908832" cy="1083374"/>
            </a:xfrm>
            <a:prstGeom prst="rect">
              <a:avLst/>
            </a:prstGeom>
            <a:solidFill>
              <a:schemeClr val="accent1">
                <a:lumMod val="75000"/>
              </a:schemeClr>
            </a:solidFill>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b="1"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Developers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POC Efforts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Small scale deployments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Connect from anywhere</a:t>
              </a:r>
            </a:p>
          </p:txBody>
        </p:sp>
        <p:sp>
          <p:nvSpPr>
            <p:cNvPr id="147" name="Freeform 539"/>
            <p:cNvSpPr>
              <a:spLocks noChangeAspect="1"/>
            </p:cNvSpPr>
            <p:nvPr/>
          </p:nvSpPr>
          <p:spPr bwMode="auto">
            <a:xfrm>
              <a:off x="1181338" y="3706479"/>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grpSp>
        <p:nvGrpSpPr>
          <p:cNvPr id="154" name="Group 153"/>
          <p:cNvGrpSpPr/>
          <p:nvPr/>
        </p:nvGrpSpPr>
        <p:grpSpPr>
          <a:xfrm>
            <a:off x="306591" y="5371030"/>
            <a:ext cx="10937110" cy="1195458"/>
            <a:chOff x="312738" y="4914899"/>
            <a:chExt cx="11156422" cy="1219429"/>
          </a:xfrm>
        </p:grpSpPr>
        <p:sp>
          <p:nvSpPr>
            <p:cNvPr id="155" name="Rectangle 154"/>
            <p:cNvSpPr/>
            <p:nvPr/>
          </p:nvSpPr>
          <p:spPr>
            <a:xfrm>
              <a:off x="312738" y="4977547"/>
              <a:ext cx="11156422" cy="1089275"/>
            </a:xfrm>
            <a:prstGeom prst="rect">
              <a:avLst/>
            </a:prstGeom>
            <a:solidFill>
              <a:schemeClr val="accent1">
                <a:lumMod val="75000"/>
              </a:schemeClr>
            </a:solidFill>
            <a:ln w="381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ln w="76200">
                  <a:solidFill>
                    <a:srgbClr val="505050"/>
                  </a:solidFill>
                </a:ln>
                <a:solidFill>
                  <a:srgbClr val="EFEFEF"/>
                </a:solidFill>
                <a:latin typeface="Segoe UI"/>
                <a:cs typeface="Segoe UI" panose="020B0502040204020203" pitchFamily="34" charset="0"/>
              </a:endParaRPr>
            </a:p>
          </p:txBody>
        </p:sp>
        <p:sp>
          <p:nvSpPr>
            <p:cNvPr id="156" name="Freeform 155"/>
            <p:cNvSpPr/>
            <p:nvPr/>
          </p:nvSpPr>
          <p:spPr>
            <a:xfrm rot="5400000">
              <a:off x="6349478" y="4492820"/>
              <a:ext cx="1083857"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3"/>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57" name="Freeform 156"/>
            <p:cNvSpPr/>
            <p:nvPr/>
          </p:nvSpPr>
          <p:spPr>
            <a:xfrm rot="5400000">
              <a:off x="796981" y="4492820"/>
              <a:ext cx="1083858" cy="2052344"/>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3"/>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nvGrpSpPr>
            <p:cNvPr id="158" name="Group 157"/>
            <p:cNvGrpSpPr/>
            <p:nvPr/>
          </p:nvGrpSpPr>
          <p:grpSpPr>
            <a:xfrm>
              <a:off x="881372" y="5053813"/>
              <a:ext cx="549467" cy="750287"/>
              <a:chOff x="5293615" y="2293499"/>
              <a:chExt cx="1189325" cy="1488408"/>
            </a:xfrm>
          </p:grpSpPr>
          <p:pic>
            <p:nvPicPr>
              <p:cNvPr id="166" name="Picture 2"/>
              <p:cNvPicPr>
                <a:picLocks noChangeAspect="1" noChangeArrowheads="1"/>
              </p:cNvPicPr>
              <p:nvPr/>
            </p:nvPicPr>
            <p:blipFill>
              <a:blip r:embed="rId4" cstate="print">
                <a:lum bright="100000" contrast="100000"/>
              </a:blip>
              <a:srcRect/>
              <a:stretch>
                <a:fillRect/>
              </a:stretch>
            </p:blipFill>
            <p:spPr bwMode="auto">
              <a:xfrm>
                <a:off x="5293615" y="2293499"/>
                <a:ext cx="1178386" cy="1079717"/>
              </a:xfrm>
              <a:prstGeom prst="rect">
                <a:avLst/>
              </a:prstGeom>
              <a:noFill/>
              <a:ln w="9525">
                <a:noFill/>
                <a:miter lim="800000"/>
                <a:headEnd/>
                <a:tailEnd/>
              </a:ln>
              <a:effectLst/>
            </p:spPr>
          </p:pic>
          <p:sp>
            <p:nvSpPr>
              <p:cNvPr id="167" name="Isosceles Triangle 166"/>
              <p:cNvSpPr/>
              <p:nvPr/>
            </p:nvSpPr>
            <p:spPr bwMode="auto">
              <a:xfrm rot="9180217">
                <a:off x="5900776" y="3052666"/>
                <a:ext cx="582164"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pic>
          <p:nvPicPr>
            <p:cNvPr id="159" name="Picture 2"/>
            <p:cNvPicPr>
              <a:picLocks noChangeAspect="1" noChangeArrowheads="1"/>
            </p:cNvPicPr>
            <p:nvPr/>
          </p:nvPicPr>
          <p:blipFill>
            <a:blip r:embed="rId4" cstate="print">
              <a:lum bright="100000" contrast="100000"/>
            </a:blip>
            <a:srcRect/>
            <a:stretch>
              <a:fillRect/>
            </a:stretch>
          </p:blipFill>
          <p:spPr bwMode="auto">
            <a:xfrm>
              <a:off x="6440934" y="4914899"/>
              <a:ext cx="1005739" cy="1219429"/>
            </a:xfrm>
            <a:prstGeom prst="rect">
              <a:avLst/>
            </a:prstGeom>
            <a:noFill/>
            <a:ln w="9525">
              <a:noFill/>
              <a:miter lim="800000"/>
              <a:headEnd/>
              <a:tailEnd/>
            </a:ln>
            <a:effectLst/>
          </p:spPr>
        </p:pic>
        <p:cxnSp>
          <p:nvCxnSpPr>
            <p:cNvPr id="160" name="Straight Connector 159"/>
            <p:cNvCxnSpPr/>
            <p:nvPr/>
          </p:nvCxnSpPr>
          <p:spPr>
            <a:xfrm flipH="1">
              <a:off x="2204323" y="5519978"/>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2865437" y="5249862"/>
              <a:ext cx="2543503" cy="566285"/>
            </a:xfrm>
            <a:prstGeom prst="rect">
              <a:avLst/>
            </a:prstGeom>
          </p:spPr>
          <p:txBody>
            <a:bodyPr wrap="square" lIns="119497" tIns="59750" rIns="119497" bIns="59750">
              <a:spAutoFit/>
            </a:bodyPr>
            <a:lstStyle/>
            <a:p>
              <a:pPr algn="ctr" defTabSz="466650" fontAlgn="base">
                <a:lnSpc>
                  <a:spcPct val="80000"/>
                </a:lnSpc>
              </a:pPr>
              <a:r>
                <a:rPr lang="en-US" sz="1765" dirty="0" err="1">
                  <a:solidFill>
                    <a:srgbClr val="FFFFFF"/>
                  </a:solidFill>
                  <a:effectLst>
                    <a:outerShdw blurRad="38100" dist="38100" dir="2700000" algn="tl">
                      <a:srgbClr val="000000">
                        <a:alpha val="43137"/>
                      </a:srgbClr>
                    </a:outerShdw>
                  </a:effectLst>
                  <a:latin typeface="Segoe UI"/>
                  <a:cs typeface="Segoe UI" panose="020B0502040204020203" pitchFamily="34" charset="0"/>
                </a:rPr>
                <a:t>ExpressRoute</a:t>
              </a: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 private connectivity</a:t>
              </a:r>
            </a:p>
          </p:txBody>
        </p:sp>
        <p:cxnSp>
          <p:nvCxnSpPr>
            <p:cNvPr id="162" name="Straight Connector 161"/>
            <p:cNvCxnSpPr/>
            <p:nvPr/>
          </p:nvCxnSpPr>
          <p:spPr>
            <a:xfrm>
              <a:off x="5151437" y="5519978"/>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63" name="Rectangle 77"/>
            <p:cNvSpPr/>
            <p:nvPr/>
          </p:nvSpPr>
          <p:spPr>
            <a:xfrm>
              <a:off x="7937222" y="4977545"/>
              <a:ext cx="3260024" cy="1083374"/>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b="1"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SMB &amp; Enterprises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Mission critical workloads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Backup/DR, media, HPC</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Connect to all Azure services</a:t>
              </a:r>
            </a:p>
          </p:txBody>
        </p:sp>
        <p:sp>
          <p:nvSpPr>
            <p:cNvPr id="164" name="Rectangle 163"/>
            <p:cNvSpPr/>
            <p:nvPr/>
          </p:nvSpPr>
          <p:spPr bwMode="auto">
            <a:xfrm>
              <a:off x="312738" y="4977545"/>
              <a:ext cx="11156422" cy="1089276"/>
            </a:xfrm>
            <a:prstGeom prst="rect">
              <a:avLst/>
            </a:prstGeom>
            <a:no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2745" spc="-49" dirty="0">
                <a:gradFill>
                  <a:gsLst>
                    <a:gs pos="1250">
                      <a:srgbClr val="EFEFEF"/>
                    </a:gs>
                    <a:gs pos="10417">
                      <a:srgbClr val="EFEFEF"/>
                    </a:gs>
                  </a:gsLst>
                  <a:lin ang="5400000" scaled="0"/>
                </a:gradFill>
                <a:latin typeface="Segoe UI"/>
                <a:cs typeface="Segoe UI" panose="020B0502040204020203" pitchFamily="34" charset="0"/>
              </a:endParaRPr>
            </a:p>
          </p:txBody>
        </p:sp>
        <p:sp>
          <p:nvSpPr>
            <p:cNvPr id="165" name="Freeform 539"/>
            <p:cNvSpPr>
              <a:spLocks noChangeAspect="1"/>
            </p:cNvSpPr>
            <p:nvPr/>
          </p:nvSpPr>
          <p:spPr bwMode="auto">
            <a:xfrm>
              <a:off x="1181338" y="5608663"/>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grpSp>
        <p:nvGrpSpPr>
          <p:cNvPr id="168" name="Group 167"/>
          <p:cNvGrpSpPr/>
          <p:nvPr/>
        </p:nvGrpSpPr>
        <p:grpSpPr>
          <a:xfrm>
            <a:off x="313333" y="2009661"/>
            <a:ext cx="10937110" cy="1105721"/>
            <a:chOff x="319615" y="1973262"/>
            <a:chExt cx="11156422" cy="1127893"/>
          </a:xfrm>
        </p:grpSpPr>
        <p:sp>
          <p:nvSpPr>
            <p:cNvPr id="169" name="Rectangle 168"/>
            <p:cNvSpPr/>
            <p:nvPr/>
          </p:nvSpPr>
          <p:spPr>
            <a:xfrm>
              <a:off x="319615" y="1973270"/>
              <a:ext cx="11156422" cy="1096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grpSp>
          <p:nvGrpSpPr>
            <p:cNvPr id="170" name="Group 169"/>
            <p:cNvGrpSpPr/>
            <p:nvPr/>
          </p:nvGrpSpPr>
          <p:grpSpPr>
            <a:xfrm>
              <a:off x="319616" y="1973262"/>
              <a:ext cx="7604838" cy="1127893"/>
              <a:chOff x="2916922" y="5310943"/>
              <a:chExt cx="8816693" cy="980720"/>
            </a:xfrm>
          </p:grpSpPr>
          <p:sp>
            <p:nvSpPr>
              <p:cNvPr id="175" name="Freeform 174"/>
              <p:cNvSpPr/>
              <p:nvPr/>
            </p:nvSpPr>
            <p:spPr>
              <a:xfrm rot="5400000">
                <a:off x="10066868" y="4598309"/>
                <a:ext cx="954106"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75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3"/>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6" name="Freeform 175"/>
              <p:cNvSpPr/>
              <p:nvPr/>
            </p:nvSpPr>
            <p:spPr>
              <a:xfrm rot="5400000">
                <a:off x="3629998" y="4597869"/>
                <a:ext cx="95323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3"/>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pic>
            <p:nvPicPr>
              <p:cNvPr id="177" name="Picture 6" descr="\\magnum\Projects\Microsoft\Cloud Power FY12\Design\Icons\PNGs\Server_2.png"/>
              <p:cNvPicPr>
                <a:picLocks noChangeAspect="1" noChangeArrowheads="1"/>
              </p:cNvPicPr>
              <p:nvPr/>
            </p:nvPicPr>
            <p:blipFill>
              <a:blip r:embed="rId5" cstate="print">
                <a:lum bright="100000"/>
              </a:blip>
              <a:srcRect/>
              <a:stretch>
                <a:fillRect/>
              </a:stretch>
            </p:blipFill>
            <p:spPr bwMode="auto">
              <a:xfrm>
                <a:off x="10053562" y="5310943"/>
                <a:ext cx="980722" cy="980720"/>
              </a:xfrm>
              <a:prstGeom prst="rect">
                <a:avLst/>
              </a:prstGeom>
              <a:noFill/>
            </p:spPr>
          </p:pic>
          <p:sp>
            <p:nvSpPr>
              <p:cNvPr id="178" name="Rectangle 177"/>
              <p:cNvSpPr/>
              <p:nvPr/>
            </p:nvSpPr>
            <p:spPr>
              <a:xfrm>
                <a:off x="5853434" y="5708485"/>
                <a:ext cx="2938276" cy="299710"/>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Internet Connectivity</a:t>
                </a:r>
                <a:endParaRPr lang="en-US" sz="1176" dirty="0">
                  <a:solidFill>
                    <a:srgbClr val="FFFFFF"/>
                  </a:solidFill>
                  <a:effectLst>
                    <a:outerShdw blurRad="38100" dist="38100" dir="2700000" algn="tl">
                      <a:srgbClr val="000000">
                        <a:alpha val="43137"/>
                      </a:srgbClr>
                    </a:outerShdw>
                  </a:effectLst>
                  <a:latin typeface="Segoe UI"/>
                  <a:cs typeface="Segoe UI" panose="020B0502040204020203" pitchFamily="34" charset="0"/>
                </a:endParaRPr>
              </a:p>
            </p:txBody>
          </p:sp>
          <p:cxnSp>
            <p:nvCxnSpPr>
              <p:cNvPr id="179" name="Straight Connector 178"/>
              <p:cNvCxnSpPr/>
              <p:nvPr/>
            </p:nvCxnSpPr>
            <p:spPr>
              <a:xfrm>
                <a:off x="8526682" y="5801304"/>
                <a:ext cx="1061437"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5093172" y="5801304"/>
                <a:ext cx="110785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71" name="Picture 2"/>
            <p:cNvPicPr>
              <a:picLocks noChangeAspect="1" noChangeArrowheads="1"/>
            </p:cNvPicPr>
            <p:nvPr/>
          </p:nvPicPr>
          <p:blipFill>
            <a:blip r:embed="rId4" cstate="print">
              <a:lum bright="100000" contrast="100000"/>
            </a:blip>
            <a:srcRect/>
            <a:stretch>
              <a:fillRect/>
            </a:stretch>
          </p:blipFill>
          <p:spPr bwMode="auto">
            <a:xfrm>
              <a:off x="888249" y="1979427"/>
              <a:ext cx="544413" cy="544270"/>
            </a:xfrm>
            <a:prstGeom prst="rect">
              <a:avLst/>
            </a:prstGeom>
            <a:noFill/>
            <a:ln w="9525">
              <a:noFill/>
              <a:miter lim="800000"/>
              <a:headEnd/>
              <a:tailEnd/>
            </a:ln>
            <a:effectLst/>
          </p:spPr>
        </p:pic>
        <p:sp>
          <p:nvSpPr>
            <p:cNvPr id="172" name="Isosceles Triangle 171"/>
            <p:cNvSpPr/>
            <p:nvPr/>
          </p:nvSpPr>
          <p:spPr bwMode="auto">
            <a:xfrm rot="9180217">
              <a:off x="1168757" y="2362114"/>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3" name="Rectangle 77"/>
            <p:cNvSpPr/>
            <p:nvPr/>
          </p:nvSpPr>
          <p:spPr>
            <a:xfrm>
              <a:off x="7944098" y="1973937"/>
              <a:ext cx="3473635" cy="1083374"/>
            </a:xfrm>
            <a:prstGeom prst="rect">
              <a:avLst/>
            </a:prstGeom>
            <a:solidFill>
              <a:schemeClr val="accent1">
                <a:lumMod val="75000"/>
              </a:schemeClr>
            </a:solidFill>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b="1"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Consumers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Access over public IP</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DNS resolution</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Connect from anywhere</a:t>
              </a:r>
            </a:p>
          </p:txBody>
        </p:sp>
        <p:sp>
          <p:nvSpPr>
            <p:cNvPr id="174" name="Freeform 539"/>
            <p:cNvSpPr>
              <a:spLocks noChangeAspect="1"/>
            </p:cNvSpPr>
            <p:nvPr/>
          </p:nvSpPr>
          <p:spPr bwMode="auto">
            <a:xfrm>
              <a:off x="1188215" y="2519932"/>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spTree>
    <p:extLst>
      <p:ext uri="{BB962C8B-B14F-4D97-AF65-F5344CB8AC3E}">
        <p14:creationId xmlns:p14="http://schemas.microsoft.com/office/powerpoint/2010/main" val="390248128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Network Gateway</a:t>
            </a:r>
          </a:p>
        </p:txBody>
      </p:sp>
      <p:sp>
        <p:nvSpPr>
          <p:cNvPr id="6" name="Text Placeholder 5"/>
          <p:cNvSpPr>
            <a:spLocks noGrp="1"/>
          </p:cNvSpPr>
          <p:nvPr>
            <p:ph type="body" sz="quarter" idx="4294967295"/>
          </p:nvPr>
        </p:nvSpPr>
        <p:spPr>
          <a:xfrm>
            <a:off x="0" y="1189038"/>
            <a:ext cx="11652250" cy="1268412"/>
          </a:xfrm>
        </p:spPr>
        <p:txBody>
          <a:bodyPr/>
          <a:lstStyle/>
          <a:p>
            <a:r>
              <a:rPr lang="en-US" dirty="0"/>
              <a:t>Virtual layer-3 device that routes traffic to remote networks</a:t>
            </a:r>
          </a:p>
        </p:txBody>
      </p:sp>
      <p:sp>
        <p:nvSpPr>
          <p:cNvPr id="2" name="TextBox 1"/>
          <p:cNvSpPr txBox="1"/>
          <p:nvPr/>
        </p:nvSpPr>
        <p:spPr>
          <a:xfrm>
            <a:off x="7473017" y="2532272"/>
            <a:ext cx="4661423" cy="439302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defRPr>
            </a:lvl1pPr>
          </a:lstStyle>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Virtual device attached to an Azure VNet (similar to VMs)</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Always provisioned in a reserved subnet named «GatewaySubnet»</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Highly available service</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The «GatewaySubnet» is part of the VNet‘s address space (/27 or bigger)</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Each Gateway is associated to a public IP address (via Azure Load Balancer)</a:t>
            </a:r>
          </a:p>
          <a:p>
            <a:pPr marL="572691" lvl="1" indent="-236546" defTabSz="896386">
              <a:lnSpc>
                <a:spcPct val="90000"/>
              </a:lnSpc>
              <a:spcBef>
                <a:spcPct val="20000"/>
              </a:spcBef>
              <a:buSzPct val="90000"/>
              <a:buFont typeface="Wingdings" panose="05000000000000000000" pitchFamily="2" charset="2"/>
              <a:buChar char="§"/>
              <a:defRPr/>
            </a:pPr>
            <a:r>
              <a:rPr lang="en-US" sz="1961" kern="0" dirty="0">
                <a:latin typeface="Segoe UI"/>
              </a:rPr>
              <a:t>Two types of Gateways (VPN &amp; Express Route) and you can have both </a:t>
            </a:r>
          </a:p>
        </p:txBody>
      </p:sp>
      <p:sp>
        <p:nvSpPr>
          <p:cNvPr id="42" name="Oval 41"/>
          <p:cNvSpPr/>
          <p:nvPr/>
        </p:nvSpPr>
        <p:spPr bwMode="auto">
          <a:xfrm>
            <a:off x="5637284" y="5905264"/>
            <a:ext cx="269395" cy="24630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44" name="Straight Connector 43"/>
          <p:cNvCxnSpPr>
            <a:endCxn id="42" idx="2"/>
          </p:cNvCxnSpPr>
          <p:nvPr/>
        </p:nvCxnSpPr>
        <p:spPr>
          <a:xfrm flipV="1">
            <a:off x="5393566" y="6028418"/>
            <a:ext cx="243718" cy="2"/>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358944" y="2801509"/>
            <a:ext cx="7260962" cy="354192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50" name="Rectangle: Rounded Corners 49"/>
          <p:cNvSpPr/>
          <p:nvPr/>
        </p:nvSpPr>
        <p:spPr bwMode="auto">
          <a:xfrm>
            <a:off x="4392812" y="2555050"/>
            <a:ext cx="2944008" cy="51538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568" kern="0" dirty="0">
                <a:solidFill>
                  <a:srgbClr val="505050"/>
                </a:solidFill>
                <a:latin typeface="Segoe UI"/>
              </a:rPr>
              <a:t>Name: VNet1</a:t>
            </a:r>
          </a:p>
          <a:p>
            <a:pPr algn="ctr" defTabSz="914102" fontAlgn="base">
              <a:spcBef>
                <a:spcPct val="0"/>
              </a:spcBef>
              <a:spcAft>
                <a:spcPct val="0"/>
              </a:spcAft>
              <a:defRPr/>
            </a:pPr>
            <a:r>
              <a:rPr lang="en-US" sz="1568" kern="0" dirty="0">
                <a:solidFill>
                  <a:srgbClr val="505050"/>
                </a:solidFill>
                <a:latin typeface="Segoe UI"/>
              </a:rPr>
              <a:t>Address space: 10.57.0.0/16 </a:t>
            </a:r>
          </a:p>
        </p:txBody>
      </p:sp>
      <p:sp>
        <p:nvSpPr>
          <p:cNvPr id="51" name="Rectangle 50"/>
          <p:cNvSpPr/>
          <p:nvPr/>
        </p:nvSpPr>
        <p:spPr bwMode="auto">
          <a:xfrm>
            <a:off x="538861" y="3586776"/>
            <a:ext cx="2178999" cy="1459099"/>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52" name="Rectangle 51"/>
          <p:cNvSpPr/>
          <p:nvPr/>
        </p:nvSpPr>
        <p:spPr bwMode="auto">
          <a:xfrm>
            <a:off x="714073" y="3962348"/>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VM1</a:t>
            </a:r>
          </a:p>
        </p:txBody>
      </p:sp>
      <p:sp>
        <p:nvSpPr>
          <p:cNvPr id="53" name="Rectangle 52"/>
          <p:cNvSpPr/>
          <p:nvPr/>
        </p:nvSpPr>
        <p:spPr bwMode="auto">
          <a:xfrm>
            <a:off x="1093110" y="4532495"/>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VM2</a:t>
            </a:r>
          </a:p>
        </p:txBody>
      </p:sp>
      <p:sp>
        <p:nvSpPr>
          <p:cNvPr id="54" name="Rectangle 53"/>
          <p:cNvSpPr/>
          <p:nvPr/>
        </p:nvSpPr>
        <p:spPr bwMode="auto">
          <a:xfrm>
            <a:off x="1814818" y="4070615"/>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VM3</a:t>
            </a:r>
          </a:p>
        </p:txBody>
      </p:sp>
      <p:sp>
        <p:nvSpPr>
          <p:cNvPr id="55" name="Rectangle: Rounded Corners 54"/>
          <p:cNvSpPr/>
          <p:nvPr/>
        </p:nvSpPr>
        <p:spPr bwMode="auto">
          <a:xfrm>
            <a:off x="1527282" y="3306502"/>
            <a:ext cx="1133484"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568" kern="0" dirty="0">
                <a:solidFill>
                  <a:srgbClr val="505050"/>
                </a:solidFill>
                <a:latin typeface="Segoe UI"/>
              </a:rPr>
              <a:t>Subnet1</a:t>
            </a:r>
          </a:p>
          <a:p>
            <a:pPr algn="ctr" defTabSz="914102" fontAlgn="base">
              <a:spcBef>
                <a:spcPct val="0"/>
              </a:spcBef>
              <a:spcAft>
                <a:spcPct val="0"/>
              </a:spcAft>
              <a:defRPr/>
            </a:pPr>
            <a:r>
              <a:rPr lang="en-US" sz="1568" kern="0" dirty="0">
                <a:solidFill>
                  <a:srgbClr val="505050"/>
                </a:solidFill>
                <a:latin typeface="Segoe UI"/>
              </a:rPr>
              <a:t>10.57.1.0/24</a:t>
            </a:r>
          </a:p>
        </p:txBody>
      </p:sp>
      <p:sp>
        <p:nvSpPr>
          <p:cNvPr id="56" name="Rectangle 55"/>
          <p:cNvSpPr/>
          <p:nvPr/>
        </p:nvSpPr>
        <p:spPr bwMode="auto">
          <a:xfrm>
            <a:off x="2894313" y="3591083"/>
            <a:ext cx="2178999" cy="1459099"/>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57" name="Rectangle 56"/>
          <p:cNvSpPr/>
          <p:nvPr/>
        </p:nvSpPr>
        <p:spPr bwMode="auto">
          <a:xfrm>
            <a:off x="3139520" y="3931713"/>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VM4</a:t>
            </a:r>
          </a:p>
        </p:txBody>
      </p:sp>
      <p:sp>
        <p:nvSpPr>
          <p:cNvPr id="58" name="Rectangle 57"/>
          <p:cNvSpPr/>
          <p:nvPr/>
        </p:nvSpPr>
        <p:spPr bwMode="auto">
          <a:xfrm>
            <a:off x="3040557" y="4496871"/>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VM6</a:t>
            </a:r>
          </a:p>
        </p:txBody>
      </p:sp>
      <p:sp>
        <p:nvSpPr>
          <p:cNvPr id="61" name="Rectangle 60"/>
          <p:cNvSpPr/>
          <p:nvPr/>
        </p:nvSpPr>
        <p:spPr bwMode="auto">
          <a:xfrm>
            <a:off x="4170272" y="4155488"/>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VM5</a:t>
            </a:r>
          </a:p>
        </p:txBody>
      </p:sp>
      <p:sp>
        <p:nvSpPr>
          <p:cNvPr id="62" name="Rectangle: Rounded Corners 61"/>
          <p:cNvSpPr/>
          <p:nvPr/>
        </p:nvSpPr>
        <p:spPr bwMode="auto">
          <a:xfrm>
            <a:off x="3827356" y="3361576"/>
            <a:ext cx="1156123"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568" kern="0" dirty="0">
                <a:solidFill>
                  <a:srgbClr val="505050"/>
                </a:solidFill>
                <a:latin typeface="Segoe UI"/>
              </a:rPr>
              <a:t>Subnet2</a:t>
            </a:r>
          </a:p>
          <a:p>
            <a:pPr algn="ctr" defTabSz="914102" fontAlgn="base">
              <a:spcBef>
                <a:spcPct val="0"/>
              </a:spcBef>
              <a:spcAft>
                <a:spcPct val="0"/>
              </a:spcAft>
              <a:defRPr/>
            </a:pPr>
            <a:r>
              <a:rPr lang="en-US" sz="1568" kern="0" dirty="0">
                <a:solidFill>
                  <a:srgbClr val="505050"/>
                </a:solidFill>
                <a:latin typeface="Segoe UI"/>
              </a:rPr>
              <a:t>10.57.2.0/25</a:t>
            </a:r>
          </a:p>
        </p:txBody>
      </p:sp>
      <p:sp>
        <p:nvSpPr>
          <p:cNvPr id="64" name="Rectangle 63"/>
          <p:cNvSpPr/>
          <p:nvPr/>
        </p:nvSpPr>
        <p:spPr bwMode="auto">
          <a:xfrm>
            <a:off x="663755" y="4229636"/>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65" name="Rectangle 64"/>
          <p:cNvSpPr/>
          <p:nvPr/>
        </p:nvSpPr>
        <p:spPr bwMode="auto">
          <a:xfrm>
            <a:off x="1045750" y="4787501"/>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66" name="Rectangle 65"/>
          <p:cNvSpPr/>
          <p:nvPr/>
        </p:nvSpPr>
        <p:spPr bwMode="auto">
          <a:xfrm>
            <a:off x="2476104" y="4340390"/>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69" name="Rectangle 68"/>
          <p:cNvSpPr/>
          <p:nvPr/>
        </p:nvSpPr>
        <p:spPr bwMode="auto">
          <a:xfrm>
            <a:off x="3827356" y="4193760"/>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70" name="Rectangle 69"/>
          <p:cNvSpPr/>
          <p:nvPr/>
        </p:nvSpPr>
        <p:spPr bwMode="auto">
          <a:xfrm>
            <a:off x="2967346" y="4787501"/>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71" name="Rectangle 70"/>
          <p:cNvSpPr/>
          <p:nvPr/>
        </p:nvSpPr>
        <p:spPr bwMode="auto">
          <a:xfrm>
            <a:off x="4085054" y="4428132"/>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72" name="Straight Connector 71"/>
          <p:cNvCxnSpPr/>
          <p:nvPr/>
        </p:nvCxnSpPr>
        <p:spPr>
          <a:xfrm flipH="1">
            <a:off x="4177384" y="4603085"/>
            <a:ext cx="1" cy="715936"/>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729244" y="4391786"/>
            <a:ext cx="1" cy="921376"/>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115111" y="4954137"/>
            <a:ext cx="5565" cy="34674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2567604" y="4494507"/>
            <a:ext cx="1" cy="800703"/>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14123" y="4351667"/>
            <a:ext cx="18769" cy="94921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047466" y="4949193"/>
            <a:ext cx="5565" cy="346744"/>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bwMode="auto">
          <a:xfrm>
            <a:off x="5273660" y="3595885"/>
            <a:ext cx="2178999" cy="1459099"/>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82" name="Rectangle: Rounded Corners 81"/>
          <p:cNvSpPr/>
          <p:nvPr/>
        </p:nvSpPr>
        <p:spPr bwMode="auto">
          <a:xfrm>
            <a:off x="5722070" y="3366378"/>
            <a:ext cx="1640757" cy="464010"/>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568" kern="0" dirty="0">
                <a:solidFill>
                  <a:srgbClr val="505050"/>
                </a:solidFill>
                <a:latin typeface="Segoe UI"/>
              </a:rPr>
              <a:t>GatewaySubnet</a:t>
            </a:r>
          </a:p>
          <a:p>
            <a:pPr algn="ctr" defTabSz="914102" fontAlgn="base">
              <a:spcBef>
                <a:spcPct val="0"/>
              </a:spcBef>
              <a:spcAft>
                <a:spcPct val="0"/>
              </a:spcAft>
              <a:defRPr/>
            </a:pPr>
            <a:r>
              <a:rPr lang="en-US" sz="1568" kern="0" dirty="0">
                <a:solidFill>
                  <a:srgbClr val="505050"/>
                </a:solidFill>
                <a:latin typeface="Segoe UI"/>
              </a:rPr>
              <a:t>10.57.3.0/27</a:t>
            </a:r>
          </a:p>
        </p:txBody>
      </p:sp>
      <p:sp>
        <p:nvSpPr>
          <p:cNvPr id="83" name="Rectangle 82"/>
          <p:cNvSpPr/>
          <p:nvPr/>
        </p:nvSpPr>
        <p:spPr bwMode="auto">
          <a:xfrm>
            <a:off x="5820641" y="3906911"/>
            <a:ext cx="813208" cy="386281"/>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84" name="Rectangle 83"/>
          <p:cNvSpPr/>
          <p:nvPr/>
        </p:nvSpPr>
        <p:spPr bwMode="auto">
          <a:xfrm>
            <a:off x="5665276" y="4000619"/>
            <a:ext cx="813208" cy="386281"/>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784" kern="0" dirty="0">
                <a:solidFill>
                  <a:schemeClr val="bg1"/>
                </a:solidFill>
                <a:latin typeface="Segoe UI"/>
              </a:rPr>
              <a:t>Virtual Network Gateway</a:t>
            </a:r>
          </a:p>
        </p:txBody>
      </p:sp>
      <p:sp>
        <p:nvSpPr>
          <p:cNvPr id="85" name="Rectangle 84"/>
          <p:cNvSpPr/>
          <p:nvPr/>
        </p:nvSpPr>
        <p:spPr bwMode="auto">
          <a:xfrm>
            <a:off x="5551716" y="4262666"/>
            <a:ext cx="184661" cy="1733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86" name="Straight Connector 85"/>
          <p:cNvCxnSpPr/>
          <p:nvPr/>
        </p:nvCxnSpPr>
        <p:spPr>
          <a:xfrm flipH="1">
            <a:off x="5621450" y="4424954"/>
            <a:ext cx="2" cy="862355"/>
          </a:xfrm>
          <a:prstGeom prst="line">
            <a:avLst/>
          </a:prstGeom>
          <a:ln w="349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bwMode="auto">
          <a:xfrm>
            <a:off x="538863" y="5289293"/>
            <a:ext cx="6913797" cy="893789"/>
          </a:xfrm>
          <a:prstGeom prst="rect">
            <a:avLst/>
          </a:prstGeom>
          <a:solidFill>
            <a:schemeClr val="tx1">
              <a:alpha val="61000"/>
            </a:schemeClr>
          </a:solidFill>
          <a:ln w="381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372" kern="0" dirty="0">
                <a:solidFill>
                  <a:schemeClr val="bg1"/>
                </a:solidFill>
                <a:latin typeface="Segoe UI"/>
              </a:rPr>
              <a:t>                       Switch/router </a:t>
            </a:r>
            <a:r>
              <a:rPr lang="it-IT" sz="1372" kern="0" dirty="0">
                <a:solidFill>
                  <a:schemeClr val="bg1"/>
                </a:solidFill>
                <a:latin typeface="Segoe UI"/>
              </a:rPr>
              <a:t>(Azure VM Switch) </a:t>
            </a:r>
            <a:r>
              <a:rPr lang="en-US" sz="1372" kern="0" dirty="0">
                <a:solidFill>
                  <a:schemeClr val="bg1"/>
                </a:solidFill>
                <a:latin typeface="Segoe UI"/>
              </a:rPr>
              <a:t>				        </a:t>
            </a:r>
          </a:p>
        </p:txBody>
      </p:sp>
    </p:spTree>
    <p:custDataLst>
      <p:tags r:id="rId1"/>
    </p:custDataLst>
    <p:extLst>
      <p:ext uri="{BB962C8B-B14F-4D97-AF65-F5344CB8AC3E}">
        <p14:creationId xmlns:p14="http://schemas.microsoft.com/office/powerpoint/2010/main" val="3553206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ExpressRoute is dedicated connectivity…</a:t>
            </a:r>
            <a:br>
              <a:rPr lang="en-US" dirty="0"/>
            </a:br>
            <a:endParaRPr lang="en-US" sz="2941" dirty="0">
              <a:gradFill>
                <a:gsLst>
                  <a:gs pos="16814">
                    <a:schemeClr val="tx2"/>
                  </a:gs>
                  <a:gs pos="23000">
                    <a:schemeClr val="tx2"/>
                  </a:gs>
                </a:gsLst>
                <a:lin ang="5400000" scaled="0"/>
              </a:gradFill>
            </a:endParaRPr>
          </a:p>
        </p:txBody>
      </p:sp>
      <p:sp>
        <p:nvSpPr>
          <p:cNvPr id="8" name="Rectangle 7"/>
          <p:cNvSpPr/>
          <p:nvPr/>
        </p:nvSpPr>
        <p:spPr bwMode="auto">
          <a:xfrm>
            <a:off x="1894367" y="5277721"/>
            <a:ext cx="1456567" cy="61624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Customer Datacenter</a:t>
            </a:r>
          </a:p>
        </p:txBody>
      </p:sp>
      <p:cxnSp>
        <p:nvCxnSpPr>
          <p:cNvPr id="10" name="Straight Connector 9"/>
          <p:cNvCxnSpPr>
            <a:stCxn id="8" idx="0"/>
            <a:endCxn id="6" idx="1"/>
          </p:cNvCxnSpPr>
          <p:nvPr/>
        </p:nvCxnSpPr>
        <p:spPr>
          <a:xfrm flipV="1">
            <a:off x="2622651" y="5003758"/>
            <a:ext cx="0" cy="27396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Cloud 11"/>
          <p:cNvSpPr/>
          <p:nvPr/>
        </p:nvSpPr>
        <p:spPr bwMode="auto">
          <a:xfrm>
            <a:off x="3631044" y="2038104"/>
            <a:ext cx="5378091" cy="1232479"/>
          </a:xfrm>
          <a:prstGeom prst="cloud">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Internet</a:t>
            </a:r>
          </a:p>
        </p:txBody>
      </p:sp>
      <p:cxnSp>
        <p:nvCxnSpPr>
          <p:cNvPr id="17" name="Straight Connector 16"/>
          <p:cNvCxnSpPr>
            <a:stCxn id="6" idx="3"/>
            <a:endCxn id="12" idx="2"/>
          </p:cNvCxnSpPr>
          <p:nvPr/>
        </p:nvCxnSpPr>
        <p:spPr>
          <a:xfrm flipV="1">
            <a:off x="2622651" y="2654343"/>
            <a:ext cx="1025073" cy="1346993"/>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bwMode="auto">
          <a:xfrm>
            <a:off x="8829847" y="5697370"/>
            <a:ext cx="1456567" cy="61624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Azure </a:t>
            </a:r>
          </a:p>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Datacenter</a:t>
            </a:r>
          </a:p>
        </p:txBody>
      </p:sp>
      <p:sp>
        <p:nvSpPr>
          <p:cNvPr id="25" name="Rectangle 24"/>
          <p:cNvSpPr/>
          <p:nvPr/>
        </p:nvSpPr>
        <p:spPr bwMode="auto">
          <a:xfrm>
            <a:off x="7251355" y="5485516"/>
            <a:ext cx="1456567" cy="61624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Azure</a:t>
            </a:r>
          </a:p>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Datacenter</a:t>
            </a:r>
          </a:p>
        </p:txBody>
      </p:sp>
      <p:cxnSp>
        <p:nvCxnSpPr>
          <p:cNvPr id="28" name="Straight Connector 27"/>
          <p:cNvCxnSpPr>
            <a:stCxn id="24" idx="0"/>
            <a:endCxn id="13" idx="1"/>
          </p:cNvCxnSpPr>
          <p:nvPr/>
        </p:nvCxnSpPr>
        <p:spPr>
          <a:xfrm flipH="1" flipV="1">
            <a:off x="9391272" y="5039360"/>
            <a:ext cx="166859" cy="65801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1"/>
            <a:endCxn id="25" idx="0"/>
          </p:cNvCxnSpPr>
          <p:nvPr/>
        </p:nvCxnSpPr>
        <p:spPr>
          <a:xfrm flipH="1">
            <a:off x="7979639" y="5039360"/>
            <a:ext cx="1411633" cy="44615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3" idx="3"/>
          </p:cNvCxnSpPr>
          <p:nvPr/>
        </p:nvCxnSpPr>
        <p:spPr>
          <a:xfrm flipH="1" flipV="1">
            <a:off x="9004652" y="2644697"/>
            <a:ext cx="386619" cy="1392242"/>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3350934" y="4243703"/>
            <a:ext cx="5356987" cy="275682"/>
          </a:xfrm>
          <a:prstGeom prst="rect">
            <a:avLst/>
          </a:prstGeom>
          <a:solidFill>
            <a:schemeClr val="tx1">
              <a:lumMod val="60000"/>
              <a:lumOff val="40000"/>
            </a:schemeClr>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it-IT" sz="1568" b="1" dirty="0">
                <a:solidFill>
                  <a:srgbClr val="000000"/>
                </a:solidFill>
                <a:latin typeface="Segoe UI"/>
                <a:ea typeface="Segoe UI" pitchFamily="34" charset="0"/>
                <a:cs typeface="Segoe UI" pitchFamily="34" charset="0"/>
              </a:rPr>
              <a:t>ExpressRoute</a:t>
            </a:r>
            <a:endParaRPr lang="en-US" sz="3529" b="1" dirty="0" err="1">
              <a:solidFill>
                <a:srgbClr val="000000"/>
              </a:solidFill>
              <a:latin typeface="Segoe UI"/>
              <a:ea typeface="Segoe UI" pitchFamily="34" charset="0"/>
              <a:cs typeface="Segoe UI" pitchFamily="34" charset="0"/>
            </a:endParaRPr>
          </a:p>
        </p:txBody>
      </p:sp>
      <p:sp>
        <p:nvSpPr>
          <p:cNvPr id="6" name="Cloud 5"/>
          <p:cNvSpPr/>
          <p:nvPr/>
        </p:nvSpPr>
        <p:spPr bwMode="auto">
          <a:xfrm>
            <a:off x="1726302" y="3940477"/>
            <a:ext cx="1792697" cy="1064413"/>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Customer Network</a:t>
            </a:r>
          </a:p>
        </p:txBody>
      </p:sp>
      <p:sp>
        <p:nvSpPr>
          <p:cNvPr id="13" name="Cloud 12"/>
          <p:cNvSpPr/>
          <p:nvPr/>
        </p:nvSpPr>
        <p:spPr bwMode="auto">
          <a:xfrm>
            <a:off x="8494922" y="3976081"/>
            <a:ext cx="1792697" cy="1064413"/>
          </a:xfrm>
          <a:prstGeom prst="cloud">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Microsoft Network</a:t>
            </a:r>
          </a:p>
        </p:txBody>
      </p:sp>
      <p:sp>
        <p:nvSpPr>
          <p:cNvPr id="16" name="Rectangle 15">
            <a:extLst>
              <a:ext uri="{FF2B5EF4-FFF2-40B4-BE49-F238E27FC236}">
                <a16:creationId xmlns:a16="http://schemas.microsoft.com/office/drawing/2014/main" id="{E9EAC57C-A9E0-4A57-9EEF-EF2DAE57CB37}"/>
              </a:ext>
            </a:extLst>
          </p:cNvPr>
          <p:cNvSpPr/>
          <p:nvPr/>
        </p:nvSpPr>
        <p:spPr bwMode="auto">
          <a:xfrm>
            <a:off x="10484622" y="5277721"/>
            <a:ext cx="1456567" cy="61624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58" fontAlgn="base">
              <a:spcBef>
                <a:spcPct val="0"/>
              </a:spcBef>
              <a:spcAft>
                <a:spcPct val="0"/>
              </a:spcAft>
            </a:pPr>
            <a:r>
              <a:rPr lang="en-US" sz="1470" dirty="0">
                <a:gradFill>
                  <a:gsLst>
                    <a:gs pos="16814">
                      <a:srgbClr val="FFFFFF"/>
                    </a:gs>
                    <a:gs pos="46000">
                      <a:srgbClr val="FFFFFF"/>
                    </a:gs>
                  </a:gsLst>
                  <a:lin ang="5400000" scaled="0"/>
                </a:gradFill>
                <a:latin typeface="Segoe UI"/>
              </a:rPr>
              <a:t>Office 365 Datacenter</a:t>
            </a:r>
          </a:p>
        </p:txBody>
      </p:sp>
      <p:cxnSp>
        <p:nvCxnSpPr>
          <p:cNvPr id="18" name="Straight Connector 17">
            <a:extLst>
              <a:ext uri="{FF2B5EF4-FFF2-40B4-BE49-F238E27FC236}">
                <a16:creationId xmlns:a16="http://schemas.microsoft.com/office/drawing/2014/main" id="{3EFA19A1-0950-47AB-8782-4B30A13B23B8}"/>
              </a:ext>
            </a:extLst>
          </p:cNvPr>
          <p:cNvCxnSpPr>
            <a:cxnSpLocks/>
            <a:stCxn id="16" idx="1"/>
            <a:endCxn id="13" idx="1"/>
          </p:cNvCxnSpPr>
          <p:nvPr/>
        </p:nvCxnSpPr>
        <p:spPr>
          <a:xfrm flipH="1" flipV="1">
            <a:off x="9391271" y="5039360"/>
            <a:ext cx="1093351" cy="5464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31044" y="2398019"/>
            <a:ext cx="698357" cy="270282"/>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87979" y="2398019"/>
            <a:ext cx="584462" cy="462965"/>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872441" y="2262433"/>
            <a:ext cx="1447648" cy="598551"/>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29938" y="2274560"/>
            <a:ext cx="724139" cy="328269"/>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2" idx="0"/>
          </p:cNvCxnSpPr>
          <p:nvPr/>
        </p:nvCxnSpPr>
        <p:spPr>
          <a:xfrm>
            <a:off x="7047148" y="2603921"/>
            <a:ext cx="1957505" cy="50423"/>
          </a:xfrm>
          <a:prstGeom prst="line">
            <a:avLst/>
          </a:prstGeom>
          <a:ln w="508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029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7576" y="1021976"/>
            <a:ext cx="11967883" cy="235170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https://ea.windowsazure.com</a:t>
            </a:r>
          </a:p>
        </p:txBody>
      </p:sp>
      <p:sp>
        <p:nvSpPr>
          <p:cNvPr id="23" name="Rectangle 22"/>
          <p:cNvSpPr/>
          <p:nvPr/>
        </p:nvSpPr>
        <p:spPr bwMode="auto">
          <a:xfrm>
            <a:off x="337559" y="2420756"/>
            <a:ext cx="11643770" cy="822960"/>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49" name="Rectangle 48"/>
          <p:cNvSpPr/>
          <p:nvPr/>
        </p:nvSpPr>
        <p:spPr bwMode="auto">
          <a:xfrm>
            <a:off x="324201" y="5552296"/>
            <a:ext cx="11660248" cy="822960"/>
          </a:xfrm>
          <a:prstGeom prst="rect">
            <a:avLst/>
          </a:prstGeom>
          <a:solidFill>
            <a:schemeClr val="accent6"/>
          </a:solidFill>
          <a:ln>
            <a:no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7559" y="4013813"/>
            <a:ext cx="11643770" cy="822960"/>
          </a:xfrm>
          <a:prstGeom prst="rect">
            <a:avLst/>
          </a:prstGeom>
          <a:solidFill>
            <a:schemeClr val="accent2"/>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1400" dirty="0"/>
          </a:p>
        </p:txBody>
      </p:sp>
      <p:sp>
        <p:nvSpPr>
          <p:cNvPr id="47" name="Rectangle 46"/>
          <p:cNvSpPr/>
          <p:nvPr/>
        </p:nvSpPr>
        <p:spPr bwMode="auto">
          <a:xfrm>
            <a:off x="324201" y="1486602"/>
            <a:ext cx="11660248" cy="820088"/>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3" name="Title 2"/>
          <p:cNvSpPr>
            <a:spLocks noGrp="1"/>
          </p:cNvSpPr>
          <p:nvPr>
            <p:ph type="title"/>
          </p:nvPr>
        </p:nvSpPr>
        <p:spPr/>
        <p:txBody>
          <a:bodyPr/>
          <a:lstStyle/>
          <a:p>
            <a:r>
              <a:rPr lang="en-US" dirty="0"/>
              <a:t>Enterprise Azure Roles and Portals</a:t>
            </a:r>
          </a:p>
        </p:txBody>
      </p:sp>
      <p:sp>
        <p:nvSpPr>
          <p:cNvPr id="4" name="Rectangle 3"/>
          <p:cNvSpPr/>
          <p:nvPr/>
        </p:nvSpPr>
        <p:spPr bwMode="auto">
          <a:xfrm>
            <a:off x="6074569" y="1629237"/>
            <a:ext cx="286247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Enterprise Enrollment</a:t>
            </a:r>
          </a:p>
        </p:txBody>
      </p:sp>
      <p:sp>
        <p:nvSpPr>
          <p:cNvPr id="5" name="Rectangle 4"/>
          <p:cNvSpPr/>
          <p:nvPr/>
        </p:nvSpPr>
        <p:spPr bwMode="auto">
          <a:xfrm>
            <a:off x="4251864"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6" name="Rectangle 5"/>
          <p:cNvSpPr/>
          <p:nvPr/>
        </p:nvSpPr>
        <p:spPr bwMode="auto">
          <a:xfrm>
            <a:off x="6482477"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pic>
        <p:nvPicPr>
          <p:cNvPr id="33" name="Picture 3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1488552"/>
            <a:ext cx="457200" cy="457200"/>
          </a:xfrm>
          <a:prstGeom prst="rect">
            <a:avLst/>
          </a:prstGeom>
        </p:spPr>
      </p:pic>
      <p:sp>
        <p:nvSpPr>
          <p:cNvPr id="34" name="TextBox 33"/>
          <p:cNvSpPr txBox="1"/>
          <p:nvPr/>
        </p:nvSpPr>
        <p:spPr>
          <a:xfrm>
            <a:off x="772769" y="1488552"/>
            <a:ext cx="25638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Enterprise Administrator</a:t>
            </a:r>
          </a:p>
        </p:txBody>
      </p:sp>
      <p:pic>
        <p:nvPicPr>
          <p:cNvPr id="43" name="Picture 4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4017485"/>
            <a:ext cx="457200" cy="457200"/>
          </a:xfrm>
          <a:prstGeom prst="rect">
            <a:avLst/>
          </a:prstGeom>
        </p:spPr>
      </p:pic>
      <p:sp>
        <p:nvSpPr>
          <p:cNvPr id="44" name="TextBox 43"/>
          <p:cNvSpPr txBox="1"/>
          <p:nvPr/>
        </p:nvSpPr>
        <p:spPr>
          <a:xfrm>
            <a:off x="772769" y="4017485"/>
            <a:ext cx="17671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Account Owner</a:t>
            </a:r>
          </a:p>
        </p:txBody>
      </p:sp>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5554902"/>
            <a:ext cx="457200" cy="457200"/>
          </a:xfrm>
          <a:prstGeom prst="rect">
            <a:avLst/>
          </a:prstGeom>
        </p:spPr>
      </p:pic>
      <p:sp>
        <p:nvSpPr>
          <p:cNvPr id="46" name="TextBox 45"/>
          <p:cNvSpPr txBox="1"/>
          <p:nvPr/>
        </p:nvSpPr>
        <p:spPr>
          <a:xfrm>
            <a:off x="772769" y="5554902"/>
            <a:ext cx="23075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 Administrator</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2422706"/>
            <a:ext cx="457200" cy="457200"/>
          </a:xfrm>
          <a:prstGeom prst="rect">
            <a:avLst/>
          </a:prstGeom>
        </p:spPr>
      </p:pic>
      <p:sp>
        <p:nvSpPr>
          <p:cNvPr id="25" name="TextBox 24"/>
          <p:cNvSpPr txBox="1"/>
          <p:nvPr/>
        </p:nvSpPr>
        <p:spPr>
          <a:xfrm>
            <a:off x="772769" y="2422706"/>
            <a:ext cx="2749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Department Administrator</a:t>
            </a:r>
          </a:p>
        </p:txBody>
      </p:sp>
      <p:sp>
        <p:nvSpPr>
          <p:cNvPr id="26" name="Rectangle 25"/>
          <p:cNvSpPr/>
          <p:nvPr/>
        </p:nvSpPr>
        <p:spPr bwMode="auto">
          <a:xfrm>
            <a:off x="5359621"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7" name="Rectangle 26"/>
          <p:cNvSpPr/>
          <p:nvPr/>
        </p:nvSpPr>
        <p:spPr bwMode="auto">
          <a:xfrm>
            <a:off x="7685377"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8" name="Rectangle 27"/>
          <p:cNvSpPr/>
          <p:nvPr/>
        </p:nvSpPr>
        <p:spPr bwMode="auto">
          <a:xfrm>
            <a:off x="8713090" y="416437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29" name="Rectangle 28"/>
          <p:cNvSpPr/>
          <p:nvPr/>
        </p:nvSpPr>
        <p:spPr bwMode="auto">
          <a:xfrm>
            <a:off x="3135763"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0" name="Rectangle 29"/>
          <p:cNvSpPr/>
          <p:nvPr/>
        </p:nvSpPr>
        <p:spPr bwMode="auto">
          <a:xfrm>
            <a:off x="5366376"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1" name="Rectangle 30"/>
          <p:cNvSpPr/>
          <p:nvPr/>
        </p:nvSpPr>
        <p:spPr bwMode="auto">
          <a:xfrm>
            <a:off x="7596989" y="5695617"/>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5" name="Rectangle 34"/>
          <p:cNvSpPr/>
          <p:nvPr/>
        </p:nvSpPr>
        <p:spPr bwMode="auto">
          <a:xfrm>
            <a:off x="107576" y="5083189"/>
            <a:ext cx="11967883" cy="145905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https://portal.azure.com</a:t>
            </a:r>
          </a:p>
        </p:txBody>
      </p:sp>
      <p:cxnSp>
        <p:nvCxnSpPr>
          <p:cNvPr id="12" name="Elbow Connector 11"/>
          <p:cNvCxnSpPr>
            <a:stCxn id="4" idx="2"/>
            <a:endCxn id="26" idx="0"/>
          </p:cNvCxnSpPr>
          <p:nvPr/>
        </p:nvCxnSpPr>
        <p:spPr>
          <a:xfrm rot="5400000">
            <a:off x="6736680" y="1800689"/>
            <a:ext cx="391937" cy="114631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27" idx="0"/>
          </p:cNvCxnSpPr>
          <p:nvPr/>
        </p:nvCxnSpPr>
        <p:spPr>
          <a:xfrm rot="16200000" flipH="1">
            <a:off x="7899557" y="1784123"/>
            <a:ext cx="391937" cy="11794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6" idx="2"/>
            <a:endCxn id="5" idx="0"/>
          </p:cNvCxnSpPr>
          <p:nvPr/>
        </p:nvCxnSpPr>
        <p:spPr>
          <a:xfrm rot="5400000">
            <a:off x="5280089" y="3090100"/>
            <a:ext cx="1051049" cy="110775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6" idx="0"/>
          </p:cNvCxnSpPr>
          <p:nvPr/>
        </p:nvCxnSpPr>
        <p:spPr>
          <a:xfrm rot="16200000" flipH="1">
            <a:off x="6395395" y="3082550"/>
            <a:ext cx="1051049" cy="112285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2"/>
            <a:endCxn id="28" idx="0"/>
          </p:cNvCxnSpPr>
          <p:nvPr/>
        </p:nvCxnSpPr>
        <p:spPr>
          <a:xfrm rot="16200000" flipH="1">
            <a:off x="8676145" y="3127555"/>
            <a:ext cx="1045916" cy="1027713"/>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5" idx="2"/>
            <a:endCxn id="29" idx="0"/>
          </p:cNvCxnSpPr>
          <p:nvPr/>
        </p:nvCxnSpPr>
        <p:spPr>
          <a:xfrm rot="5400000">
            <a:off x="4202381" y="4651396"/>
            <a:ext cx="982607" cy="111610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30" idx="0"/>
          </p:cNvCxnSpPr>
          <p:nvPr/>
        </p:nvCxnSpPr>
        <p:spPr>
          <a:xfrm rot="16200000" flipH="1">
            <a:off x="5317687" y="4652190"/>
            <a:ext cx="982607"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31" idx="0"/>
          </p:cNvCxnSpPr>
          <p:nvPr/>
        </p:nvCxnSpPr>
        <p:spPr>
          <a:xfrm rot="16200000" flipH="1">
            <a:off x="7550866" y="4649624"/>
            <a:ext cx="977474"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107575" y="3522742"/>
            <a:ext cx="11967883" cy="14678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https://account.windowsazure.com</a:t>
            </a:r>
          </a:p>
        </p:txBody>
      </p:sp>
      <p:sp>
        <p:nvSpPr>
          <p:cNvPr id="56" name="Rectangle 55"/>
          <p:cNvSpPr/>
          <p:nvPr/>
        </p:nvSpPr>
        <p:spPr bwMode="auto">
          <a:xfrm>
            <a:off x="9790719"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cxnSp>
        <p:nvCxnSpPr>
          <p:cNvPr id="58" name="Elbow Connector 57"/>
          <p:cNvCxnSpPr>
            <a:stCxn id="28" idx="2"/>
            <a:endCxn id="56" idx="0"/>
          </p:cNvCxnSpPr>
          <p:nvPr/>
        </p:nvCxnSpPr>
        <p:spPr>
          <a:xfrm rot="16200000" flipH="1">
            <a:off x="9757904" y="4668065"/>
            <a:ext cx="987740" cy="107762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3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up)">
                                      <p:cBhvr>
                                        <p:cTn id="103" dur="500"/>
                                        <p:tgtEl>
                                          <p:spTgt spid="52"/>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3000"/>
                            </p:stCondLst>
                            <p:childTnLst>
                              <p:par>
                                <p:cTn id="109" presetID="22" presetClass="entr" presetSubtype="1"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up)">
                                      <p:cBhvr>
                                        <p:cTn id="111" dur="500"/>
                                        <p:tgtEl>
                                          <p:spTgt spid="58"/>
                                        </p:tgtEl>
                                      </p:cBhvr>
                                    </p:animEffect>
                                  </p:childTnLst>
                                </p:cTn>
                              </p:par>
                            </p:childTnLst>
                          </p:cTn>
                        </p:par>
                        <p:par>
                          <p:cTn id="112" fill="hold">
                            <p:stCondLst>
                              <p:cond delay="35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par>
                          <p:cTn id="116" fill="hold">
                            <p:stCondLst>
                              <p:cond delay="40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par>
                          <p:cTn id="120" fill="hold">
                            <p:stCondLst>
                              <p:cond delay="4500"/>
                            </p:stCondLst>
                            <p:childTnLst>
                              <p:par>
                                <p:cTn id="121" presetID="10" presetClass="entr" presetSubtype="0" fill="hold"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48" grpId="0" animBg="1"/>
      <p:bldP spid="47" grpId="0" animBg="1"/>
      <p:bldP spid="4" grpId="0" animBg="1"/>
      <p:bldP spid="5" grpId="0" animBg="1"/>
      <p:bldP spid="6" grpId="0" animBg="1"/>
      <p:bldP spid="34" grpId="0"/>
      <p:bldP spid="44" grpId="0"/>
      <p:bldP spid="46" grpId="0"/>
      <p:bldP spid="25" grpId="0"/>
      <p:bldP spid="26" grpId="0" animBg="1"/>
      <p:bldP spid="27" grpId="0" animBg="1"/>
      <p:bldP spid="28" grpId="0" animBg="1"/>
      <p:bldP spid="29" grpId="0" animBg="1"/>
      <p:bldP spid="30" grpId="0" animBg="1"/>
      <p:bldP spid="31" grpId="0" animBg="1"/>
      <p:bldP spid="5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a:spLocks noGrp="1"/>
          </p:cNvSpPr>
          <p:nvPr>
            <p:ph type="title"/>
          </p:nvPr>
        </p:nvSpPr>
        <p:spPr/>
        <p:txBody>
          <a:bodyPr/>
          <a:lstStyle/>
          <a:p>
            <a:r>
              <a:rPr lang="en-US" sz="4313" dirty="0"/>
              <a:t>Azure Intra-Cloud Connectivity Options</a:t>
            </a:r>
          </a:p>
        </p:txBody>
      </p:sp>
      <p:sp>
        <p:nvSpPr>
          <p:cNvPr id="2" name="Content Placeholder 1"/>
          <p:cNvSpPr>
            <a:spLocks noGrp="1"/>
          </p:cNvSpPr>
          <p:nvPr>
            <p:ph sz="quarter" idx="10"/>
          </p:nvPr>
        </p:nvSpPr>
        <p:spPr/>
        <p:txBody>
          <a:bodyPr/>
          <a:lstStyle/>
          <a:p>
            <a:endParaRPr lang="en-CA"/>
          </a:p>
        </p:txBody>
      </p:sp>
      <p:sp>
        <p:nvSpPr>
          <p:cNvPr id="124" name="Rectangle 14"/>
          <p:cNvSpPr/>
          <p:nvPr/>
        </p:nvSpPr>
        <p:spPr bwMode="auto">
          <a:xfrm>
            <a:off x="320283" y="1244223"/>
            <a:ext cx="1995168"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Cloud</a:t>
            </a:r>
          </a:p>
        </p:txBody>
      </p:sp>
      <p:sp>
        <p:nvSpPr>
          <p:cNvPr id="126" name="Rectangle 125"/>
          <p:cNvSpPr/>
          <p:nvPr/>
        </p:nvSpPr>
        <p:spPr bwMode="auto">
          <a:xfrm>
            <a:off x="6170703" y="1244223"/>
            <a:ext cx="5073000" cy="690735"/>
          </a:xfrm>
          <a:prstGeom prst="rect">
            <a:avLst/>
          </a:prstGeom>
          <a:solidFill>
            <a:schemeClr val="tx1">
              <a:lumMod val="50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3428" tIns="89642" rIns="89642" bIns="89642" numCol="1" rtlCol="0" anchor="ctr" anchorCtr="0" compatLnSpc="1">
            <a:prstTxWarp prst="textNoShape">
              <a:avLst/>
            </a:prstTxWarp>
          </a:bodyPr>
          <a:lstStyle/>
          <a:p>
            <a:pPr algn="ctr" defTabSz="1218594" fontAlgn="base">
              <a:spcBef>
                <a:spcPct val="0"/>
              </a:spcBef>
              <a:spcAft>
                <a:spcPct val="0"/>
              </a:spcAft>
            </a:pPr>
            <a:r>
              <a:rPr lang="en-US" sz="1961" b="1" kern="0"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a:cs typeface="Segoe UI" panose="020B0502040204020203" pitchFamily="34" charset="0"/>
              </a:rPr>
              <a:t>Typical Scenario</a:t>
            </a:r>
          </a:p>
        </p:txBody>
      </p:sp>
      <p:grpSp>
        <p:nvGrpSpPr>
          <p:cNvPr id="127" name="Group 126"/>
          <p:cNvGrpSpPr/>
          <p:nvPr/>
        </p:nvGrpSpPr>
        <p:grpSpPr>
          <a:xfrm>
            <a:off x="306591" y="4171389"/>
            <a:ext cx="10937110" cy="1204548"/>
            <a:chOff x="312738" y="4254537"/>
            <a:chExt cx="11156422" cy="1228702"/>
          </a:xfrm>
        </p:grpSpPr>
        <p:grpSp>
          <p:nvGrpSpPr>
            <p:cNvPr id="128" name="Group 127"/>
            <p:cNvGrpSpPr/>
            <p:nvPr/>
          </p:nvGrpSpPr>
          <p:grpSpPr>
            <a:xfrm>
              <a:off x="312738" y="4353320"/>
              <a:ext cx="11156422" cy="1100878"/>
              <a:chOff x="312738" y="4315336"/>
              <a:chExt cx="11156422" cy="1100878"/>
            </a:xfrm>
          </p:grpSpPr>
          <p:sp>
            <p:nvSpPr>
              <p:cNvPr id="130" name="Rectangle 129"/>
              <p:cNvSpPr/>
              <p:nvPr/>
            </p:nvSpPr>
            <p:spPr>
              <a:xfrm>
                <a:off x="312738" y="4315336"/>
                <a:ext cx="11156422" cy="11008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sp>
            <p:nvSpPr>
              <p:cNvPr id="131" name="Freeform 130"/>
              <p:cNvSpPr/>
              <p:nvPr/>
            </p:nvSpPr>
            <p:spPr>
              <a:xfrm rot="5400000">
                <a:off x="6341213" y="3839364"/>
                <a:ext cx="1100392"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3"/>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32" name="Freeform 131"/>
              <p:cNvSpPr/>
              <p:nvPr/>
            </p:nvSpPr>
            <p:spPr>
              <a:xfrm rot="5400000">
                <a:off x="788716" y="3839364"/>
                <a:ext cx="1100394"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3"/>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nvGrpSpPr>
              <p:cNvPr id="133" name="Group 132"/>
              <p:cNvGrpSpPr/>
              <p:nvPr/>
            </p:nvGrpSpPr>
            <p:grpSpPr>
              <a:xfrm>
                <a:off x="881372" y="4344939"/>
                <a:ext cx="549467" cy="750287"/>
                <a:chOff x="5293615" y="2178868"/>
                <a:chExt cx="1189325" cy="1488408"/>
              </a:xfrm>
            </p:grpSpPr>
            <p:pic>
              <p:nvPicPr>
                <p:cNvPr id="139" name="Picture 2"/>
                <p:cNvPicPr>
                  <a:picLocks noChangeAspect="1" noChangeArrowheads="1"/>
                </p:cNvPicPr>
                <p:nvPr/>
              </p:nvPicPr>
              <p:blipFill>
                <a:blip r:embed="rId4"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140" name="Isosceles Triangle 139"/>
                <p:cNvSpPr/>
                <p:nvPr/>
              </p:nvSpPr>
              <p:spPr bwMode="auto">
                <a:xfrm rot="9180217">
                  <a:off x="5900777" y="2938035"/>
                  <a:ext cx="582163"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grpSp>
          <p:cxnSp>
            <p:nvCxnSpPr>
              <p:cNvPr id="134" name="Straight Connector 133"/>
              <p:cNvCxnSpPr/>
              <p:nvPr/>
            </p:nvCxnSpPr>
            <p:spPr>
              <a:xfrm flipH="1">
                <a:off x="2204323" y="4868888"/>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2865437" y="4593996"/>
                <a:ext cx="2534410" cy="566285"/>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VNet to VNet via ExpressRoute</a:t>
                </a:r>
              </a:p>
            </p:txBody>
          </p:sp>
          <p:cxnSp>
            <p:nvCxnSpPr>
              <p:cNvPr id="136" name="Straight Connector 135"/>
              <p:cNvCxnSpPr/>
              <p:nvPr/>
            </p:nvCxnSpPr>
            <p:spPr>
              <a:xfrm>
                <a:off x="5151437" y="4868888"/>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37" name="Rectangle 77"/>
              <p:cNvSpPr/>
              <p:nvPr/>
            </p:nvSpPr>
            <p:spPr>
              <a:xfrm>
                <a:off x="7937222" y="4317275"/>
                <a:ext cx="3208600" cy="1083374"/>
              </a:xfrm>
              <a:prstGeom prst="rect">
                <a:avLst/>
              </a:prstGeom>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ExpressRoute connectivity allows for VNet to VNet connectivity over the Microsoft Backbone</a:t>
                </a:r>
              </a:p>
            </p:txBody>
          </p:sp>
          <p:sp>
            <p:nvSpPr>
              <p:cNvPr id="138" name="Freeform 539"/>
              <p:cNvSpPr>
                <a:spLocks noChangeAspect="1"/>
              </p:cNvSpPr>
              <p:nvPr/>
            </p:nvSpPr>
            <p:spPr bwMode="auto">
              <a:xfrm>
                <a:off x="1181338" y="4895499"/>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pic>
          <p:nvPicPr>
            <p:cNvPr id="129" name="Picture 2"/>
            <p:cNvPicPr>
              <a:picLocks noChangeAspect="1" noChangeArrowheads="1"/>
            </p:cNvPicPr>
            <p:nvPr/>
          </p:nvPicPr>
          <p:blipFill>
            <a:blip r:embed="rId4" cstate="print">
              <a:lum bright="100000" contrast="100000"/>
            </a:blip>
            <a:srcRect/>
            <a:stretch>
              <a:fillRect/>
            </a:stretch>
          </p:blipFill>
          <p:spPr bwMode="auto">
            <a:xfrm>
              <a:off x="6440934" y="4254537"/>
              <a:ext cx="1005739" cy="1228702"/>
            </a:xfrm>
            <a:prstGeom prst="rect">
              <a:avLst/>
            </a:prstGeom>
            <a:noFill/>
            <a:ln w="9525">
              <a:noFill/>
              <a:miter lim="800000"/>
              <a:headEnd/>
              <a:tailEnd/>
            </a:ln>
            <a:effectLst/>
          </p:spPr>
        </p:pic>
      </p:grpSp>
      <p:grpSp>
        <p:nvGrpSpPr>
          <p:cNvPr id="141" name="Group 140"/>
          <p:cNvGrpSpPr/>
          <p:nvPr/>
        </p:nvGrpSpPr>
        <p:grpSpPr>
          <a:xfrm>
            <a:off x="306591" y="3138948"/>
            <a:ext cx="10937110" cy="1075721"/>
            <a:chOff x="312738" y="3159812"/>
            <a:chExt cx="11156422" cy="1097291"/>
          </a:xfrm>
        </p:grpSpPr>
        <p:sp>
          <p:nvSpPr>
            <p:cNvPr id="142" name="Rectangle 141"/>
            <p:cNvSpPr/>
            <p:nvPr/>
          </p:nvSpPr>
          <p:spPr>
            <a:xfrm>
              <a:off x="312738" y="3159817"/>
              <a:ext cx="11156422" cy="1096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grpSp>
          <p:nvGrpSpPr>
            <p:cNvPr id="143" name="Group 142"/>
            <p:cNvGrpSpPr/>
            <p:nvPr/>
          </p:nvGrpSpPr>
          <p:grpSpPr>
            <a:xfrm>
              <a:off x="312739" y="3159812"/>
              <a:ext cx="7604838" cy="1097291"/>
              <a:chOff x="2916922" y="5310945"/>
              <a:chExt cx="8816693" cy="954111"/>
            </a:xfrm>
          </p:grpSpPr>
          <p:sp>
            <p:nvSpPr>
              <p:cNvPr id="148" name="Freeform 147"/>
              <p:cNvSpPr/>
              <p:nvPr/>
            </p:nvSpPr>
            <p:spPr>
              <a:xfrm rot="5400000">
                <a:off x="10066868" y="4598309"/>
                <a:ext cx="954106"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A22C01"/>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3"/>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49" name="Freeform 148"/>
              <p:cNvSpPr/>
              <p:nvPr/>
            </p:nvSpPr>
            <p:spPr>
              <a:xfrm rot="5400000">
                <a:off x="3629998" y="4597869"/>
                <a:ext cx="95323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3"/>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51" name="Rectangle 150"/>
              <p:cNvSpPr/>
              <p:nvPr/>
            </p:nvSpPr>
            <p:spPr>
              <a:xfrm>
                <a:off x="5805372" y="5651449"/>
                <a:ext cx="3203762" cy="299710"/>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Virtual Network Peering</a:t>
                </a:r>
                <a:endParaRPr lang="en-US" sz="1176" dirty="0">
                  <a:solidFill>
                    <a:srgbClr val="FFFFFF"/>
                  </a:solidFill>
                  <a:effectLst>
                    <a:outerShdw blurRad="38100" dist="38100" dir="2700000" algn="tl">
                      <a:srgbClr val="000000">
                        <a:alpha val="43137"/>
                      </a:srgbClr>
                    </a:outerShdw>
                  </a:effectLst>
                  <a:latin typeface="Segoe UI"/>
                  <a:cs typeface="Segoe UI" panose="020B0502040204020203" pitchFamily="34" charset="0"/>
                </a:endParaRPr>
              </a:p>
            </p:txBody>
          </p:sp>
          <p:cxnSp>
            <p:nvCxnSpPr>
              <p:cNvPr id="152" name="Straight Connector 151"/>
              <p:cNvCxnSpPr/>
              <p:nvPr/>
            </p:nvCxnSpPr>
            <p:spPr>
              <a:xfrm>
                <a:off x="8526682" y="5801304"/>
                <a:ext cx="1061437"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093172" y="5801304"/>
                <a:ext cx="110785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44" name="Picture 2"/>
            <p:cNvPicPr>
              <a:picLocks noChangeAspect="1" noChangeArrowheads="1"/>
            </p:cNvPicPr>
            <p:nvPr/>
          </p:nvPicPr>
          <p:blipFill>
            <a:blip r:embed="rId4" cstate="print">
              <a:lum bright="100000" contrast="100000"/>
            </a:blip>
            <a:srcRect/>
            <a:stretch>
              <a:fillRect/>
            </a:stretch>
          </p:blipFill>
          <p:spPr bwMode="auto">
            <a:xfrm>
              <a:off x="881372" y="3165974"/>
              <a:ext cx="544413" cy="544270"/>
            </a:xfrm>
            <a:prstGeom prst="rect">
              <a:avLst/>
            </a:prstGeom>
            <a:noFill/>
            <a:ln w="9525">
              <a:noFill/>
              <a:miter lim="800000"/>
              <a:headEnd/>
              <a:tailEnd/>
            </a:ln>
            <a:effectLst/>
          </p:spPr>
        </p:pic>
        <p:sp>
          <p:nvSpPr>
            <p:cNvPr id="145" name="Isosceles Triangle 144"/>
            <p:cNvSpPr/>
            <p:nvPr/>
          </p:nvSpPr>
          <p:spPr bwMode="auto">
            <a:xfrm rot="9180217">
              <a:off x="1161880" y="3548661"/>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46" name="Rectangle 77"/>
            <p:cNvSpPr/>
            <p:nvPr/>
          </p:nvSpPr>
          <p:spPr>
            <a:xfrm>
              <a:off x="7937221" y="3160484"/>
              <a:ext cx="3480509" cy="1083374"/>
            </a:xfrm>
            <a:prstGeom prst="rect">
              <a:avLst/>
            </a:prstGeom>
            <a:solidFill>
              <a:schemeClr val="accent1">
                <a:lumMod val="75000"/>
              </a:schemeClr>
            </a:solidFill>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Combined with VPN and ExpressRoute for transit VNet</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Peering within a region</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“wire speed” throughput</a:t>
              </a:r>
            </a:p>
          </p:txBody>
        </p:sp>
        <p:sp>
          <p:nvSpPr>
            <p:cNvPr id="147" name="Freeform 539"/>
            <p:cNvSpPr>
              <a:spLocks noChangeAspect="1"/>
            </p:cNvSpPr>
            <p:nvPr/>
          </p:nvSpPr>
          <p:spPr bwMode="auto">
            <a:xfrm>
              <a:off x="1181338" y="3706479"/>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grpSp>
        <p:nvGrpSpPr>
          <p:cNvPr id="168" name="Group 167"/>
          <p:cNvGrpSpPr/>
          <p:nvPr/>
        </p:nvGrpSpPr>
        <p:grpSpPr>
          <a:xfrm>
            <a:off x="313333" y="2009664"/>
            <a:ext cx="10937110" cy="1075721"/>
            <a:chOff x="319615" y="1973265"/>
            <a:chExt cx="11156422" cy="1097291"/>
          </a:xfrm>
        </p:grpSpPr>
        <p:sp>
          <p:nvSpPr>
            <p:cNvPr id="169" name="Rectangle 168"/>
            <p:cNvSpPr/>
            <p:nvPr/>
          </p:nvSpPr>
          <p:spPr>
            <a:xfrm>
              <a:off x="319615" y="1973270"/>
              <a:ext cx="11156422" cy="1096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2353" dirty="0">
                <a:solidFill>
                  <a:srgbClr val="FFFFFF"/>
                </a:solidFill>
                <a:latin typeface="Segoe UI"/>
                <a:cs typeface="Segoe UI" panose="020B0502040204020203" pitchFamily="34" charset="0"/>
              </a:endParaRPr>
            </a:p>
          </p:txBody>
        </p:sp>
        <p:grpSp>
          <p:nvGrpSpPr>
            <p:cNvPr id="170" name="Group 169"/>
            <p:cNvGrpSpPr/>
            <p:nvPr/>
          </p:nvGrpSpPr>
          <p:grpSpPr>
            <a:xfrm>
              <a:off x="319616" y="1973265"/>
              <a:ext cx="7604838" cy="1097291"/>
              <a:chOff x="2916922" y="5310945"/>
              <a:chExt cx="8816693" cy="954111"/>
            </a:xfrm>
          </p:grpSpPr>
          <p:sp>
            <p:nvSpPr>
              <p:cNvPr id="175" name="Freeform 174"/>
              <p:cNvSpPr/>
              <p:nvPr/>
            </p:nvSpPr>
            <p:spPr>
              <a:xfrm rot="5400000">
                <a:off x="10066868" y="4598309"/>
                <a:ext cx="954106"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75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3"/>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6" name="Freeform 175"/>
              <p:cNvSpPr/>
              <p:nvPr/>
            </p:nvSpPr>
            <p:spPr>
              <a:xfrm rot="5400000">
                <a:off x="3629998" y="4597869"/>
                <a:ext cx="95323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lumMod val="50000"/>
                </a:schemeClr>
              </a:solidFill>
              <a:ln w="12700" cap="flat" cmpd="thickThin" algn="ctr">
                <a:noFill/>
                <a:prstDash val="solid"/>
              </a:ln>
              <a:effectLst/>
            </p:spPr>
            <p:txBody>
              <a:bodyPr lIns="2986723" tIns="37333" rIns="74665" bIns="37333" rtlCol="0" anchor="ctr"/>
              <a:lstStyle/>
              <a:p>
                <a:pPr marL="234914" indent="-234914" defTabSz="466572">
                  <a:lnSpc>
                    <a:spcPct val="90000"/>
                  </a:lnSpc>
                  <a:spcBef>
                    <a:spcPct val="20000"/>
                  </a:spcBef>
                  <a:buSzPct val="90000"/>
                  <a:buBlip>
                    <a:blip r:embed="rId3"/>
                  </a:buBlip>
                </a:pPr>
                <a:endParaRPr lang="en-US" sz="2353"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8" name="Rectangle 177"/>
              <p:cNvSpPr/>
              <p:nvPr/>
            </p:nvSpPr>
            <p:spPr>
              <a:xfrm>
                <a:off x="5829301" y="5686807"/>
                <a:ext cx="3111154" cy="299710"/>
              </a:xfrm>
              <a:prstGeom prst="rect">
                <a:avLst/>
              </a:prstGeom>
            </p:spPr>
            <p:txBody>
              <a:bodyPr wrap="square" lIns="119497" tIns="59750" rIns="119497" bIns="59750">
                <a:spAutoFit/>
              </a:bodyPr>
              <a:lstStyle/>
              <a:p>
                <a:pPr algn="ctr" defTabSz="466650" fontAlgn="base">
                  <a:lnSpc>
                    <a:spcPct val="80000"/>
                  </a:lnSpc>
                </a:pPr>
                <a:r>
                  <a:rPr lang="en-US" sz="1765"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VNet to VNet via VPN</a:t>
                </a:r>
                <a:endParaRPr lang="en-US" sz="1176" dirty="0">
                  <a:solidFill>
                    <a:srgbClr val="FFFFFF"/>
                  </a:solidFill>
                  <a:effectLst>
                    <a:outerShdw blurRad="38100" dist="38100" dir="2700000" algn="tl">
                      <a:srgbClr val="000000">
                        <a:alpha val="43137"/>
                      </a:srgbClr>
                    </a:outerShdw>
                  </a:effectLst>
                  <a:latin typeface="Segoe UI"/>
                  <a:cs typeface="Segoe UI" panose="020B0502040204020203" pitchFamily="34" charset="0"/>
                </a:endParaRPr>
              </a:p>
            </p:txBody>
          </p:sp>
          <p:cxnSp>
            <p:nvCxnSpPr>
              <p:cNvPr id="179" name="Straight Connector 178"/>
              <p:cNvCxnSpPr/>
              <p:nvPr/>
            </p:nvCxnSpPr>
            <p:spPr>
              <a:xfrm>
                <a:off x="8526682" y="5801304"/>
                <a:ext cx="1061437"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5093172" y="5801304"/>
                <a:ext cx="110785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71" name="Picture 2"/>
            <p:cNvPicPr>
              <a:picLocks noChangeAspect="1" noChangeArrowheads="1"/>
            </p:cNvPicPr>
            <p:nvPr/>
          </p:nvPicPr>
          <p:blipFill>
            <a:blip r:embed="rId4" cstate="print">
              <a:lum bright="100000" contrast="100000"/>
            </a:blip>
            <a:srcRect/>
            <a:stretch>
              <a:fillRect/>
            </a:stretch>
          </p:blipFill>
          <p:spPr bwMode="auto">
            <a:xfrm>
              <a:off x="888249" y="1979427"/>
              <a:ext cx="544413" cy="544270"/>
            </a:xfrm>
            <a:prstGeom prst="rect">
              <a:avLst/>
            </a:prstGeom>
            <a:noFill/>
            <a:ln w="9525">
              <a:noFill/>
              <a:miter lim="800000"/>
              <a:headEnd/>
              <a:tailEnd/>
            </a:ln>
            <a:effectLst/>
          </p:spPr>
        </p:pic>
        <p:sp>
          <p:nvSpPr>
            <p:cNvPr id="172" name="Isosceles Triangle 171"/>
            <p:cNvSpPr/>
            <p:nvPr/>
          </p:nvSpPr>
          <p:spPr bwMode="auto">
            <a:xfrm rot="9180217">
              <a:off x="1168757" y="2362114"/>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559975">
                <a:defRPr/>
              </a:pPr>
              <a:endParaRPr lang="en-US" sz="1372" kern="0" dirty="0">
                <a:gradFill>
                  <a:gsLst>
                    <a:gs pos="80000">
                      <a:srgbClr val="EFEFEF">
                        <a:lumMod val="10000"/>
                      </a:srgbClr>
                    </a:gs>
                    <a:gs pos="64762">
                      <a:srgbClr val="EFEFEF">
                        <a:lumMod val="10000"/>
                      </a:srgbClr>
                    </a:gs>
                  </a:gsLst>
                  <a:lin ang="5400000" scaled="0"/>
                </a:gradFill>
                <a:latin typeface="Segoe UI"/>
                <a:cs typeface="Segoe UI" panose="020B0502040204020203" pitchFamily="34" charset="0"/>
              </a:endParaRPr>
            </a:p>
          </p:txBody>
        </p:sp>
        <p:sp>
          <p:nvSpPr>
            <p:cNvPr id="173" name="Rectangle 77"/>
            <p:cNvSpPr/>
            <p:nvPr/>
          </p:nvSpPr>
          <p:spPr>
            <a:xfrm>
              <a:off x="7944098" y="1973937"/>
              <a:ext cx="3473635" cy="1083374"/>
            </a:xfrm>
            <a:prstGeom prst="rect">
              <a:avLst/>
            </a:prstGeom>
            <a:solidFill>
              <a:schemeClr val="accent1">
                <a:lumMod val="75000"/>
              </a:schemeClr>
            </a:solidFill>
          </p:spPr>
          <p:txBody>
            <a:bodyPr wrap="square" lIns="179285" tIns="143428" rIns="179285" bIns="143428">
              <a:spAutoFit/>
            </a:bodyPr>
            <a:lstStyle/>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Used to connect VNets in multiple Azure Regions</a:t>
              </a:r>
            </a:p>
            <a:p>
              <a:pPr marL="168072" indent="-168072" defTabSz="466650" fontAlgn="base">
                <a:lnSpc>
                  <a:spcPct val="80000"/>
                </a:lnSpc>
                <a:buFont typeface="Arial" pitchFamily="34" charset="0"/>
                <a:buChar char="•"/>
              </a:pPr>
              <a:r>
                <a:rPr lang="en-US" sz="1568" dirty="0">
                  <a:solidFill>
                    <a:srgbClr val="FFFFFF"/>
                  </a:solidFill>
                  <a:effectLst>
                    <a:outerShdw blurRad="38100" dist="38100" dir="2700000" algn="tl">
                      <a:srgbClr val="000000">
                        <a:alpha val="43137"/>
                      </a:srgbClr>
                    </a:outerShdw>
                  </a:effectLst>
                  <a:latin typeface="Segoe UI"/>
                  <a:cs typeface="Segoe UI" panose="020B0502040204020203" pitchFamily="34" charset="0"/>
                </a:rPr>
                <a:t>Supports transit routing with BGP-enabled VPNs</a:t>
              </a:r>
            </a:p>
          </p:txBody>
        </p:sp>
        <p:sp>
          <p:nvSpPr>
            <p:cNvPr id="174" name="Freeform 539"/>
            <p:cNvSpPr>
              <a:spLocks noChangeAspect="1"/>
            </p:cNvSpPr>
            <p:nvPr/>
          </p:nvSpPr>
          <p:spPr bwMode="auto">
            <a:xfrm>
              <a:off x="1188215" y="2519932"/>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914133"/>
              <a:endParaRPr lang="en-US" sz="2353">
                <a:solidFill>
                  <a:srgbClr val="505050"/>
                </a:solidFill>
                <a:latin typeface="Segoe UI"/>
                <a:cs typeface="Segoe UI" panose="020B0502040204020203" pitchFamily="34" charset="0"/>
              </a:endParaRPr>
            </a:p>
          </p:txBody>
        </p:sp>
      </p:grpSp>
      <p:pic>
        <p:nvPicPr>
          <p:cNvPr id="61" name="Picture 2">
            <a:extLst>
              <a:ext uri="{FF2B5EF4-FFF2-40B4-BE49-F238E27FC236}">
                <a16:creationId xmlns:a16="http://schemas.microsoft.com/office/drawing/2014/main" id="{3BC15281-066A-475C-9A56-1B35058B6EFF}"/>
              </a:ext>
            </a:extLst>
          </p:cNvPr>
          <p:cNvPicPr>
            <a:picLocks noChangeAspect="1" noChangeArrowheads="1"/>
          </p:cNvPicPr>
          <p:nvPr/>
        </p:nvPicPr>
        <p:blipFill>
          <a:blip r:embed="rId4" cstate="print">
            <a:lum bright="100000" contrast="100000"/>
          </a:blip>
          <a:srcRect/>
          <a:stretch>
            <a:fillRect/>
          </a:stretch>
        </p:blipFill>
        <p:spPr bwMode="auto">
          <a:xfrm>
            <a:off x="6333555" y="3043494"/>
            <a:ext cx="985968" cy="1204548"/>
          </a:xfrm>
          <a:prstGeom prst="rect">
            <a:avLst/>
          </a:prstGeom>
          <a:noFill/>
          <a:ln w="9525">
            <a:noFill/>
            <a:miter lim="800000"/>
            <a:headEnd/>
            <a:tailEnd/>
          </a:ln>
          <a:effectLst/>
        </p:spPr>
      </p:pic>
      <p:pic>
        <p:nvPicPr>
          <p:cNvPr id="62" name="Picture 2">
            <a:extLst>
              <a:ext uri="{FF2B5EF4-FFF2-40B4-BE49-F238E27FC236}">
                <a16:creationId xmlns:a16="http://schemas.microsoft.com/office/drawing/2014/main" id="{134F7DA8-FA6D-4B78-8B35-347332D12751}"/>
              </a:ext>
            </a:extLst>
          </p:cNvPr>
          <p:cNvPicPr>
            <a:picLocks noChangeAspect="1" noChangeArrowheads="1"/>
          </p:cNvPicPr>
          <p:nvPr/>
        </p:nvPicPr>
        <p:blipFill>
          <a:blip r:embed="rId4" cstate="print">
            <a:lum bright="100000" contrast="100000"/>
          </a:blip>
          <a:srcRect/>
          <a:stretch>
            <a:fillRect/>
          </a:stretch>
        </p:blipFill>
        <p:spPr bwMode="auto">
          <a:xfrm>
            <a:off x="6357282" y="1933424"/>
            <a:ext cx="985968" cy="1204548"/>
          </a:xfrm>
          <a:prstGeom prst="rect">
            <a:avLst/>
          </a:prstGeom>
          <a:noFill/>
          <a:ln w="9525">
            <a:noFill/>
            <a:miter lim="800000"/>
            <a:headEnd/>
            <a:tailEnd/>
          </a:ln>
          <a:effectLst/>
        </p:spPr>
      </p:pic>
    </p:spTree>
    <p:extLst>
      <p:ext uri="{BB962C8B-B14F-4D97-AF65-F5344CB8AC3E}">
        <p14:creationId xmlns:p14="http://schemas.microsoft.com/office/powerpoint/2010/main" val="143220495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VNets can be connected with each other via IPSec tunnels</a:t>
            </a:r>
          </a:p>
        </p:txBody>
      </p:sp>
      <p:grpSp>
        <p:nvGrpSpPr>
          <p:cNvPr id="4" name="Group 3"/>
          <p:cNvGrpSpPr/>
          <p:nvPr/>
        </p:nvGrpSpPr>
        <p:grpSpPr>
          <a:xfrm>
            <a:off x="807152" y="2532585"/>
            <a:ext cx="10577697" cy="3227094"/>
            <a:chOff x="731897" y="2705745"/>
            <a:chExt cx="11008640" cy="2931039"/>
          </a:xfrm>
        </p:grpSpPr>
        <p:sp>
          <p:nvSpPr>
            <p:cNvPr id="5" name="Rectangle 4"/>
            <p:cNvSpPr/>
            <p:nvPr/>
          </p:nvSpPr>
          <p:spPr bwMode="auto">
            <a:xfrm>
              <a:off x="731897"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579408"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err="1">
                  <a:solidFill>
                    <a:srgbClr val="505050"/>
                  </a:solidFill>
                  <a:latin typeface="Segoe UI"/>
                </a:rPr>
                <a:t>Name</a:t>
              </a:r>
              <a:r>
                <a:rPr lang="it-IT" sz="1372" kern="0" dirty="0">
                  <a:solidFill>
                    <a:srgbClr val="505050"/>
                  </a:solidFill>
                  <a:latin typeface="Segoe UI"/>
                </a:rPr>
                <a:t>: VNet3</a:t>
              </a:r>
            </a:p>
            <a:p>
              <a:pPr algn="ctr" defTabSz="914102" fontAlgn="base">
                <a:spcBef>
                  <a:spcPct val="0"/>
                </a:spcBef>
                <a:spcAft>
                  <a:spcPct val="0"/>
                </a:spcAft>
                <a:defRPr/>
              </a:pPr>
              <a:r>
                <a:rPr lang="it-IT" sz="1372" kern="0" dirty="0" err="1">
                  <a:solidFill>
                    <a:srgbClr val="505050"/>
                  </a:solidFill>
                  <a:latin typeface="Segoe UI"/>
                </a:rPr>
                <a:t>Address</a:t>
              </a:r>
              <a:r>
                <a:rPr lang="it-IT" sz="1372" kern="0" dirty="0">
                  <a:solidFill>
                    <a:srgbClr val="505050"/>
                  </a:solidFill>
                  <a:latin typeface="Segoe UI"/>
                </a:rPr>
                <a:t> </a:t>
              </a:r>
              <a:r>
                <a:rPr lang="it-IT" sz="1372" kern="0" dirty="0" err="1">
                  <a:solidFill>
                    <a:srgbClr val="505050"/>
                  </a:solidFill>
                  <a:latin typeface="Segoe UI"/>
                </a:rPr>
                <a:t>space</a:t>
              </a:r>
              <a:r>
                <a:rPr lang="it-IT" sz="1372" kern="0" dirty="0">
                  <a:solidFill>
                    <a:srgbClr val="505050"/>
                  </a:solidFill>
                  <a:latin typeface="Segoe UI"/>
                </a:rPr>
                <a:t>: 10.57.0.0/16 </a:t>
              </a:r>
              <a:endParaRPr lang="en-US" sz="1372" kern="0" dirty="0">
                <a:solidFill>
                  <a:srgbClr val="505050"/>
                </a:solidFill>
                <a:latin typeface="Segoe UI"/>
              </a:endParaRPr>
            </a:p>
          </p:txBody>
        </p:sp>
        <p:sp>
          <p:nvSpPr>
            <p:cNvPr id="8" name="Rectangle 7"/>
            <p:cNvSpPr/>
            <p:nvPr/>
          </p:nvSpPr>
          <p:spPr bwMode="auto">
            <a:xfrm>
              <a:off x="901319"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066311"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VM1</a:t>
              </a:r>
              <a:endParaRPr lang="en-US" sz="1176" kern="0" dirty="0">
                <a:solidFill>
                  <a:schemeClr val="bg1"/>
                </a:solidFill>
                <a:latin typeface="Segoe UI"/>
              </a:endParaRPr>
            </a:p>
          </p:txBody>
        </p:sp>
        <p:sp>
          <p:nvSpPr>
            <p:cNvPr id="10" name="Rectangle 9"/>
            <p:cNvSpPr/>
            <p:nvPr/>
          </p:nvSpPr>
          <p:spPr bwMode="auto">
            <a:xfrm>
              <a:off x="1423101"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VM2</a:t>
              </a:r>
              <a:endParaRPr lang="en-US" sz="1176" kern="0" dirty="0">
                <a:solidFill>
                  <a:schemeClr val="bg1"/>
                </a:solidFill>
                <a:latin typeface="Segoe UI"/>
              </a:endParaRPr>
            </a:p>
          </p:txBody>
        </p:sp>
        <p:sp>
          <p:nvSpPr>
            <p:cNvPr id="11" name="Rectangle 10"/>
            <p:cNvSpPr/>
            <p:nvPr/>
          </p:nvSpPr>
          <p:spPr bwMode="auto">
            <a:xfrm>
              <a:off x="2102850"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VM3</a:t>
              </a:r>
              <a:endParaRPr lang="en-US" sz="1176" kern="0" dirty="0">
                <a:solidFill>
                  <a:schemeClr val="bg1"/>
                </a:solidFill>
                <a:latin typeface="Segoe UI"/>
              </a:endParaRPr>
            </a:p>
          </p:txBody>
        </p:sp>
        <p:sp>
          <p:nvSpPr>
            <p:cNvPr id="12" name="Rectangle: Rounded Corners 11"/>
            <p:cNvSpPr/>
            <p:nvPr/>
          </p:nvSpPr>
          <p:spPr bwMode="auto">
            <a:xfrm>
              <a:off x="1819081"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rgbClr val="505050"/>
                  </a:solidFill>
                  <a:latin typeface="Segoe UI"/>
                </a:rPr>
                <a:t>Subnet1</a:t>
              </a:r>
            </a:p>
            <a:p>
              <a:pPr algn="ctr" defTabSz="914102" fontAlgn="base">
                <a:spcBef>
                  <a:spcPct val="0"/>
                </a:spcBef>
                <a:spcAft>
                  <a:spcPct val="0"/>
                </a:spcAft>
                <a:defRPr/>
              </a:pPr>
              <a:r>
                <a:rPr lang="it-IT" sz="1372" kern="0" dirty="0">
                  <a:solidFill>
                    <a:srgbClr val="505050"/>
                  </a:solidFill>
                  <a:latin typeface="Segoe UI"/>
                </a:rPr>
                <a:t>10.57.1.0/24</a:t>
              </a:r>
              <a:endParaRPr lang="en-US" sz="1372" kern="0" dirty="0">
                <a:solidFill>
                  <a:srgbClr val="505050"/>
                </a:solidFill>
                <a:latin typeface="Segoe UI"/>
              </a:endParaRPr>
            </a:p>
          </p:txBody>
        </p:sp>
        <p:sp>
          <p:nvSpPr>
            <p:cNvPr id="20" name="Rectangle 19"/>
            <p:cNvSpPr/>
            <p:nvPr/>
          </p:nvSpPr>
          <p:spPr bwMode="auto">
            <a:xfrm>
              <a:off x="322398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687293"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rgbClr val="505050"/>
                  </a:solidFill>
                  <a:latin typeface="Segoe UI"/>
                </a:rPr>
                <a:t>Gateway </a:t>
              </a:r>
              <a:r>
                <a:rPr lang="it-IT" sz="1372" kern="0" dirty="0" err="1">
                  <a:solidFill>
                    <a:srgbClr val="505050"/>
                  </a:solidFill>
                  <a:latin typeface="Segoe UI"/>
                </a:rPr>
                <a:t>Subnet</a:t>
              </a:r>
              <a:endParaRPr lang="it-IT" sz="1372" kern="0" dirty="0">
                <a:solidFill>
                  <a:srgbClr val="505050"/>
                </a:solidFill>
                <a:latin typeface="Segoe UI"/>
              </a:endParaRPr>
            </a:p>
            <a:p>
              <a:pPr algn="ctr" defTabSz="914102" fontAlgn="base">
                <a:spcBef>
                  <a:spcPct val="0"/>
                </a:spcBef>
                <a:spcAft>
                  <a:spcPct val="0"/>
                </a:spcAft>
                <a:defRPr/>
              </a:pPr>
              <a:r>
                <a:rPr lang="it-IT" sz="1372" kern="0" dirty="0">
                  <a:solidFill>
                    <a:srgbClr val="505050"/>
                  </a:solidFill>
                  <a:latin typeface="Segoe UI"/>
                </a:rPr>
                <a:t>10.57.3.0/27</a:t>
              </a:r>
              <a:endParaRPr lang="en-US" sz="1372" kern="0" dirty="0">
                <a:solidFill>
                  <a:srgbClr val="505050"/>
                </a:solidFill>
                <a:latin typeface="Segoe UI"/>
              </a:endParaRPr>
            </a:p>
          </p:txBody>
        </p:sp>
        <p:sp>
          <p:nvSpPr>
            <p:cNvPr id="22" name="Rectangle 21"/>
            <p:cNvSpPr/>
            <p:nvPr/>
          </p:nvSpPr>
          <p:spPr bwMode="auto">
            <a:xfrm>
              <a:off x="3908345"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176"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62041"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VPN</a:t>
              </a:r>
              <a:endParaRPr lang="en-US" sz="1176" kern="0" dirty="0">
                <a:solidFill>
                  <a:schemeClr val="bg1"/>
                </a:solidFill>
                <a:latin typeface="Segoe UI"/>
              </a:endParaRPr>
            </a:p>
          </p:txBody>
        </p:sp>
        <p:sp>
          <p:nvSpPr>
            <p:cNvPr id="27" name="Rectangle 26"/>
            <p:cNvSpPr/>
            <p:nvPr/>
          </p:nvSpPr>
          <p:spPr bwMode="auto">
            <a:xfrm>
              <a:off x="7005100"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852611"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err="1">
                  <a:solidFill>
                    <a:srgbClr val="505050"/>
                  </a:solidFill>
                  <a:latin typeface="Segoe UI"/>
                </a:rPr>
                <a:t>Name</a:t>
              </a:r>
              <a:r>
                <a:rPr lang="it-IT" sz="1372" kern="0" dirty="0">
                  <a:solidFill>
                    <a:srgbClr val="505050"/>
                  </a:solidFill>
                  <a:latin typeface="Segoe UI"/>
                </a:rPr>
                <a:t>: VNet4</a:t>
              </a:r>
            </a:p>
            <a:p>
              <a:pPr algn="ctr" defTabSz="914102" fontAlgn="base">
                <a:spcBef>
                  <a:spcPct val="0"/>
                </a:spcBef>
                <a:spcAft>
                  <a:spcPct val="0"/>
                </a:spcAft>
                <a:defRPr/>
              </a:pPr>
              <a:r>
                <a:rPr lang="it-IT" sz="1372" kern="0" dirty="0" err="1">
                  <a:solidFill>
                    <a:srgbClr val="505050"/>
                  </a:solidFill>
                  <a:latin typeface="Segoe UI"/>
                </a:rPr>
                <a:t>Address</a:t>
              </a:r>
              <a:r>
                <a:rPr lang="it-IT" sz="1372" kern="0" dirty="0">
                  <a:solidFill>
                    <a:srgbClr val="505050"/>
                  </a:solidFill>
                  <a:latin typeface="Segoe UI"/>
                </a:rPr>
                <a:t> </a:t>
              </a:r>
              <a:r>
                <a:rPr lang="it-IT" sz="1372" kern="0" dirty="0" err="1">
                  <a:solidFill>
                    <a:srgbClr val="505050"/>
                  </a:solidFill>
                  <a:latin typeface="Segoe UI"/>
                </a:rPr>
                <a:t>space</a:t>
              </a:r>
              <a:r>
                <a:rPr lang="it-IT" sz="1372" kern="0" dirty="0">
                  <a:solidFill>
                    <a:srgbClr val="505050"/>
                  </a:solidFill>
                  <a:latin typeface="Segoe UI"/>
                </a:rPr>
                <a:t>: 10.6.0.0/16 </a:t>
              </a:r>
              <a:endParaRPr lang="en-US" sz="1372" kern="0" dirty="0">
                <a:solidFill>
                  <a:srgbClr val="505050"/>
                </a:solidFill>
                <a:latin typeface="Segoe UI"/>
              </a:endParaRPr>
            </a:p>
          </p:txBody>
        </p:sp>
        <p:sp>
          <p:nvSpPr>
            <p:cNvPr id="30" name="Rectangle 29"/>
            <p:cNvSpPr/>
            <p:nvPr/>
          </p:nvSpPr>
          <p:spPr bwMode="auto">
            <a:xfrm>
              <a:off x="950895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673943"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VM1</a:t>
              </a:r>
              <a:endParaRPr lang="en-US" sz="1176" kern="0" dirty="0">
                <a:solidFill>
                  <a:schemeClr val="bg1"/>
                </a:solidFill>
                <a:latin typeface="Segoe UI"/>
              </a:endParaRPr>
            </a:p>
          </p:txBody>
        </p:sp>
        <p:sp>
          <p:nvSpPr>
            <p:cNvPr id="32" name="Rectangle 31"/>
            <p:cNvSpPr/>
            <p:nvPr/>
          </p:nvSpPr>
          <p:spPr bwMode="auto">
            <a:xfrm>
              <a:off x="10030733"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VM2</a:t>
              </a:r>
              <a:endParaRPr lang="en-US" sz="1176" kern="0" dirty="0">
                <a:solidFill>
                  <a:schemeClr val="bg1"/>
                </a:solidFill>
                <a:latin typeface="Segoe UI"/>
              </a:endParaRPr>
            </a:p>
          </p:txBody>
        </p:sp>
        <p:sp>
          <p:nvSpPr>
            <p:cNvPr id="33" name="Rectangle 32"/>
            <p:cNvSpPr/>
            <p:nvPr/>
          </p:nvSpPr>
          <p:spPr bwMode="auto">
            <a:xfrm>
              <a:off x="10710482"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VM3</a:t>
              </a:r>
              <a:endParaRPr lang="en-US" sz="1176" kern="0" dirty="0">
                <a:solidFill>
                  <a:schemeClr val="bg1"/>
                </a:solidFill>
                <a:latin typeface="Segoe UI"/>
              </a:endParaRPr>
            </a:p>
          </p:txBody>
        </p:sp>
        <p:sp>
          <p:nvSpPr>
            <p:cNvPr id="34" name="Rectangle: Rounded Corners 33"/>
            <p:cNvSpPr/>
            <p:nvPr/>
          </p:nvSpPr>
          <p:spPr bwMode="auto">
            <a:xfrm>
              <a:off x="10426713"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rgbClr val="505050"/>
                  </a:solidFill>
                  <a:latin typeface="Segoe UI"/>
                </a:rPr>
                <a:t>Subnet1</a:t>
              </a:r>
            </a:p>
            <a:p>
              <a:pPr algn="ctr" defTabSz="914102" fontAlgn="base">
                <a:spcBef>
                  <a:spcPct val="0"/>
                </a:spcBef>
                <a:spcAft>
                  <a:spcPct val="0"/>
                </a:spcAft>
                <a:defRPr/>
              </a:pPr>
              <a:r>
                <a:rPr lang="it-IT" sz="1372" kern="0" dirty="0">
                  <a:solidFill>
                    <a:srgbClr val="505050"/>
                  </a:solidFill>
                  <a:latin typeface="Segoe UI"/>
                </a:rPr>
                <a:t>10.6.11.0/24</a:t>
              </a:r>
              <a:endParaRPr lang="en-US" sz="1372" kern="0" dirty="0">
                <a:solidFill>
                  <a:srgbClr val="505050"/>
                </a:solidFill>
                <a:latin typeface="Segoe UI"/>
              </a:endParaRPr>
            </a:p>
          </p:txBody>
        </p:sp>
        <p:sp>
          <p:nvSpPr>
            <p:cNvPr id="35" name="Rectangle 34"/>
            <p:cNvSpPr/>
            <p:nvPr/>
          </p:nvSpPr>
          <p:spPr bwMode="auto">
            <a:xfrm>
              <a:off x="7183826"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765"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47138"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solidFill>
                    <a:srgbClr val="505050"/>
                  </a:solidFill>
                  <a:latin typeface="Segoe UI"/>
                </a:rPr>
                <a:t>Gateway </a:t>
              </a:r>
              <a:r>
                <a:rPr lang="it-IT" sz="1372" kern="0" dirty="0" err="1">
                  <a:solidFill>
                    <a:srgbClr val="505050"/>
                  </a:solidFill>
                  <a:latin typeface="Segoe UI"/>
                </a:rPr>
                <a:t>Subnet</a:t>
              </a:r>
              <a:endParaRPr lang="it-IT" sz="1372" kern="0" dirty="0">
                <a:solidFill>
                  <a:srgbClr val="505050"/>
                </a:solidFill>
                <a:latin typeface="Segoe UI"/>
              </a:endParaRPr>
            </a:p>
            <a:p>
              <a:pPr algn="ctr" defTabSz="914102" fontAlgn="base">
                <a:spcBef>
                  <a:spcPct val="0"/>
                </a:spcBef>
                <a:spcAft>
                  <a:spcPct val="0"/>
                </a:spcAft>
                <a:defRPr/>
              </a:pPr>
              <a:r>
                <a:rPr lang="it-IT" sz="1372" kern="0" dirty="0">
                  <a:solidFill>
                    <a:srgbClr val="505050"/>
                  </a:solidFill>
                  <a:latin typeface="Segoe UI"/>
                </a:rPr>
                <a:t>10.6.3.0/27</a:t>
              </a:r>
              <a:endParaRPr lang="en-US" sz="1372" kern="0" dirty="0">
                <a:solidFill>
                  <a:srgbClr val="505050"/>
                </a:solidFill>
                <a:latin typeface="Segoe UI"/>
              </a:endParaRPr>
            </a:p>
          </p:txBody>
        </p:sp>
        <p:sp>
          <p:nvSpPr>
            <p:cNvPr id="38" name="Rectangle 37"/>
            <p:cNvSpPr/>
            <p:nvPr/>
          </p:nvSpPr>
          <p:spPr bwMode="auto">
            <a:xfrm>
              <a:off x="7868190"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176"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721886"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chemeClr val="bg1"/>
                  </a:solidFill>
                  <a:latin typeface="Segoe UI"/>
                </a:rPr>
                <a:t>VPN</a:t>
              </a:r>
              <a:endParaRPr lang="en-US" sz="1176" kern="0" dirty="0">
                <a:solidFill>
                  <a:schemeClr val="bg1"/>
                </a:solidFill>
                <a:latin typeface="Segoe UI"/>
              </a:endParaRPr>
            </a:p>
          </p:txBody>
        </p:sp>
        <p:sp>
          <p:nvSpPr>
            <p:cNvPr id="3" name="Arrow: Left-Right 2"/>
            <p:cNvSpPr/>
            <p:nvPr/>
          </p:nvSpPr>
          <p:spPr bwMode="auto">
            <a:xfrm>
              <a:off x="4798581" y="4410268"/>
              <a:ext cx="2848558" cy="458579"/>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VNet-2-VNet</a:t>
              </a:r>
              <a:endParaRPr lang="en-US" sz="1372" kern="0" dirty="0">
                <a:gradFill>
                  <a:gsLst>
                    <a:gs pos="5439">
                      <a:srgbClr val="F8F8F8"/>
                    </a:gs>
                    <a:gs pos="10000">
                      <a:srgbClr val="F8F8F8"/>
                    </a:gs>
                  </a:gsLst>
                  <a:lin ang="5400000" scaled="0"/>
                </a:gradFill>
                <a:latin typeface="Segoe UI"/>
              </a:endParaRPr>
            </a:p>
          </p:txBody>
        </p:sp>
      </p:grpSp>
    </p:spTree>
    <p:extLst>
      <p:ext uri="{BB962C8B-B14F-4D97-AF65-F5344CB8AC3E}">
        <p14:creationId xmlns:p14="http://schemas.microsoft.com/office/powerpoint/2010/main" val="306942544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a VNet-2-VNet connection is reflected in the route table</a:t>
            </a:r>
          </a:p>
        </p:txBody>
      </p:sp>
      <p:grpSp>
        <p:nvGrpSpPr>
          <p:cNvPr id="4" name="Group 3"/>
          <p:cNvGrpSpPr/>
          <p:nvPr/>
        </p:nvGrpSpPr>
        <p:grpSpPr>
          <a:xfrm>
            <a:off x="1524284" y="2263661"/>
            <a:ext cx="9770924" cy="2635312"/>
            <a:chOff x="731897" y="2705745"/>
            <a:chExt cx="11008640" cy="2931039"/>
          </a:xfrm>
        </p:grpSpPr>
        <p:sp>
          <p:nvSpPr>
            <p:cNvPr id="5" name="Rectangle 4"/>
            <p:cNvSpPr/>
            <p:nvPr/>
          </p:nvSpPr>
          <p:spPr bwMode="auto">
            <a:xfrm>
              <a:off x="731897"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579408"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01319"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066311"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423101"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02850"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19081"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2398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687293"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08345"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62041"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sp>
          <p:nvSpPr>
            <p:cNvPr id="27" name="Rectangle 26"/>
            <p:cNvSpPr/>
            <p:nvPr/>
          </p:nvSpPr>
          <p:spPr bwMode="auto">
            <a:xfrm>
              <a:off x="7005100"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852611"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50895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673943"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10030733"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710482"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426713"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83826"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47138"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68190"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721886"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grpSp>
      <p:graphicFrame>
        <p:nvGraphicFramePr>
          <p:cNvPr id="28" name="Table 27"/>
          <p:cNvGraphicFramePr>
            <a:graphicFrameLocks noGrp="1"/>
          </p:cNvGraphicFramePr>
          <p:nvPr>
            <p:extLst/>
          </p:nvPr>
        </p:nvGraphicFramePr>
        <p:xfrm>
          <a:off x="1324870" y="5132189"/>
          <a:ext cx="4601852" cy="1000446"/>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VNet3</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10.57.0.0/16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36" name="Table 35"/>
          <p:cNvGraphicFramePr>
            <a:graphicFrameLocks noGrp="1"/>
          </p:cNvGraphicFramePr>
          <p:nvPr>
            <p:extLst/>
          </p:nvPr>
        </p:nvGraphicFramePr>
        <p:xfrm>
          <a:off x="6892768" y="5132189"/>
          <a:ext cx="4601852" cy="1000446"/>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VNet4</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10.6.0.0/16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spTree>
    <p:extLst>
      <p:ext uri="{BB962C8B-B14F-4D97-AF65-F5344CB8AC3E}">
        <p14:creationId xmlns:p14="http://schemas.microsoft.com/office/powerpoint/2010/main" val="349735335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a VNet-2-VNet connection is reflected in the route table</a:t>
            </a:r>
          </a:p>
        </p:txBody>
      </p:sp>
      <p:grpSp>
        <p:nvGrpSpPr>
          <p:cNvPr id="4" name="Group 3"/>
          <p:cNvGrpSpPr/>
          <p:nvPr/>
        </p:nvGrpSpPr>
        <p:grpSpPr>
          <a:xfrm>
            <a:off x="1524284" y="2263661"/>
            <a:ext cx="9770924" cy="2635312"/>
            <a:chOff x="731897" y="2705745"/>
            <a:chExt cx="11008640" cy="2931039"/>
          </a:xfrm>
        </p:grpSpPr>
        <p:sp>
          <p:nvSpPr>
            <p:cNvPr id="5" name="Rectangle 4"/>
            <p:cNvSpPr/>
            <p:nvPr/>
          </p:nvSpPr>
          <p:spPr bwMode="auto">
            <a:xfrm>
              <a:off x="731897"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579408"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01319"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066311"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423101"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02850"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19081"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2398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687293"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08345"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62041"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sp>
          <p:nvSpPr>
            <p:cNvPr id="27" name="Rectangle 26"/>
            <p:cNvSpPr/>
            <p:nvPr/>
          </p:nvSpPr>
          <p:spPr bwMode="auto">
            <a:xfrm>
              <a:off x="7005100"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852611"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50895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673943"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10030733"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710482"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426713"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83826"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47138"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68190"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721886"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grpSp>
      <p:graphicFrame>
        <p:nvGraphicFramePr>
          <p:cNvPr id="28" name="Table 27"/>
          <p:cNvGraphicFramePr>
            <a:graphicFrameLocks noGrp="1"/>
          </p:cNvGraphicFramePr>
          <p:nvPr>
            <p:extLst/>
          </p:nvPr>
        </p:nvGraphicFramePr>
        <p:xfrm>
          <a:off x="1324870" y="5132189"/>
          <a:ext cx="4601852" cy="1000446"/>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VNet3</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10.57.0.0/16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36" name="Table 35"/>
          <p:cNvGraphicFramePr>
            <a:graphicFrameLocks noGrp="1"/>
          </p:cNvGraphicFramePr>
          <p:nvPr/>
        </p:nvGraphicFramePr>
        <p:xfrm>
          <a:off x="6892768" y="5132189"/>
          <a:ext cx="4601852" cy="1333928"/>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VNet4</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10.6.0.0/16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10.57.0.0/16</a:t>
                      </a:r>
                      <a:endParaRPr lang="en-US" sz="1600" dirty="0"/>
                    </a:p>
                  </a:txBody>
                  <a:tcPr marL="89642" marR="89642" marT="44821" marB="44821"/>
                </a:tc>
                <a:tc>
                  <a:txBody>
                    <a:bodyPr/>
                    <a:lstStyle/>
                    <a:p>
                      <a:r>
                        <a:rPr lang="it-IT" sz="1600" dirty="0"/>
                        <a:t>Send to:</a:t>
                      </a:r>
                      <a:r>
                        <a:rPr lang="it-IT" sz="1600" baseline="0" dirty="0"/>
                        <a:t> VNet Gateway</a:t>
                      </a:r>
                      <a:endParaRPr lang="en-US" sz="1600" dirty="0"/>
                    </a:p>
                  </a:txBody>
                  <a:tcPr marL="89642" marR="89642" marT="44821" marB="44821"/>
                </a:tc>
                <a:extLst>
                  <a:ext uri="{0D108BD9-81ED-4DB2-BD59-A6C34878D82A}">
                    <a16:rowId xmlns:a16="http://schemas.microsoft.com/office/drawing/2014/main" val="3476746608"/>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sp>
        <p:nvSpPr>
          <p:cNvPr id="40" name="Rectangle 39"/>
          <p:cNvSpPr/>
          <p:nvPr/>
        </p:nvSpPr>
        <p:spPr bwMode="auto">
          <a:xfrm>
            <a:off x="6818194" y="5789567"/>
            <a:ext cx="4751000" cy="316027"/>
          </a:xfrm>
          <a:prstGeom prst="rect">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41" name="Arrow: Left-Right 40"/>
          <p:cNvSpPr/>
          <p:nvPr/>
        </p:nvSpPr>
        <p:spPr bwMode="auto">
          <a:xfrm>
            <a:off x="5181910" y="3764613"/>
            <a:ext cx="2428413" cy="422325"/>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VNet-2-VNet</a:t>
            </a:r>
            <a:endParaRPr lang="en-US" sz="1372" kern="0" dirty="0">
              <a:gradFill>
                <a:gsLst>
                  <a:gs pos="5439">
                    <a:srgbClr val="F8F8F8"/>
                  </a:gs>
                  <a:gs pos="10000">
                    <a:srgbClr val="F8F8F8"/>
                  </a:gs>
                </a:gsLst>
                <a:lin ang="5400000" scaled="0"/>
              </a:gradFill>
              <a:latin typeface="Segoe UI"/>
            </a:endParaRPr>
          </a:p>
        </p:txBody>
      </p:sp>
      <p:sp>
        <p:nvSpPr>
          <p:cNvPr id="3" name="Oval 2"/>
          <p:cNvSpPr/>
          <p:nvPr/>
        </p:nvSpPr>
        <p:spPr bwMode="auto">
          <a:xfrm>
            <a:off x="4303242" y="2445336"/>
            <a:ext cx="1098353" cy="263064"/>
          </a:xfrm>
          <a:prstGeom prst="ellipse">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14" name="Straight Arrow Connector 13"/>
          <p:cNvCxnSpPr>
            <a:stCxn id="3" idx="6"/>
            <a:endCxn id="36" idx="1"/>
          </p:cNvCxnSpPr>
          <p:nvPr/>
        </p:nvCxnSpPr>
        <p:spPr>
          <a:xfrm>
            <a:off x="5401595" y="2576868"/>
            <a:ext cx="1491173" cy="32222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9240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a:xfrm>
            <a:off x="235106" y="1264387"/>
            <a:ext cx="11542503" cy="4451560"/>
          </a:xfrm>
        </p:spPr>
        <p:txBody>
          <a:bodyPr/>
          <a:lstStyle/>
          <a:p>
            <a:r>
              <a:rPr lang="en-US" noProof="0" dirty="0"/>
              <a:t>How a VNet-2-VNet connection is reflected in the route table</a:t>
            </a:r>
          </a:p>
        </p:txBody>
      </p:sp>
      <p:grpSp>
        <p:nvGrpSpPr>
          <p:cNvPr id="4" name="Group 3"/>
          <p:cNvGrpSpPr/>
          <p:nvPr/>
        </p:nvGrpSpPr>
        <p:grpSpPr>
          <a:xfrm>
            <a:off x="1524284" y="2263661"/>
            <a:ext cx="9770924" cy="2635312"/>
            <a:chOff x="731897" y="2705745"/>
            <a:chExt cx="11008640" cy="2931039"/>
          </a:xfrm>
        </p:grpSpPr>
        <p:sp>
          <p:nvSpPr>
            <p:cNvPr id="5" name="Rectangle 4"/>
            <p:cNvSpPr/>
            <p:nvPr/>
          </p:nvSpPr>
          <p:spPr bwMode="auto">
            <a:xfrm>
              <a:off x="731897"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579408"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01319"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066311"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423101"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02850"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19081"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2398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687293"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08345"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62041"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sp>
          <p:nvSpPr>
            <p:cNvPr id="27" name="Rectangle 26"/>
            <p:cNvSpPr/>
            <p:nvPr/>
          </p:nvSpPr>
          <p:spPr bwMode="auto">
            <a:xfrm>
              <a:off x="7005100" y="2948628"/>
              <a:ext cx="4735437" cy="26881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852611" y="2705745"/>
              <a:ext cx="2566935" cy="532941"/>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508951"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673943" y="414900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10030733" y="4784536"/>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710482" y="4260964"/>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426713" y="3523319"/>
              <a:ext cx="1049545"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83826" y="3760642"/>
              <a:ext cx="2051898" cy="150880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47138" y="3523316"/>
              <a:ext cx="1503994" cy="479816"/>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68190" y="4313366"/>
              <a:ext cx="765775" cy="399440"/>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721886" y="4410268"/>
              <a:ext cx="765775" cy="399440"/>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VPN</a:t>
              </a:r>
              <a:endParaRPr lang="en-US" sz="1078" kern="0" dirty="0">
                <a:solidFill>
                  <a:schemeClr val="bg1"/>
                </a:solidFill>
                <a:latin typeface="Segoe UI"/>
              </a:endParaRPr>
            </a:p>
          </p:txBody>
        </p:sp>
      </p:grpSp>
      <p:graphicFrame>
        <p:nvGraphicFramePr>
          <p:cNvPr id="28" name="Table 27"/>
          <p:cNvGraphicFramePr>
            <a:graphicFrameLocks noGrp="1"/>
          </p:cNvGraphicFramePr>
          <p:nvPr/>
        </p:nvGraphicFramePr>
        <p:xfrm>
          <a:off x="1324870" y="5132189"/>
          <a:ext cx="4601852" cy="1333928"/>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VNet3</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10.57.0.0/16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10.6.0.0/16</a:t>
                      </a:r>
                      <a:endParaRPr lang="en-US" sz="1600" dirty="0"/>
                    </a:p>
                  </a:txBody>
                  <a:tcPr marL="89642" marR="89642" marT="44821" marB="44821"/>
                </a:tc>
                <a:tc>
                  <a:txBody>
                    <a:bodyPr/>
                    <a:lstStyle/>
                    <a:p>
                      <a:r>
                        <a:rPr lang="it-IT" sz="1600" dirty="0"/>
                        <a:t>Send to: VNet Gateway</a:t>
                      </a:r>
                      <a:endParaRPr lang="en-US" sz="1600" dirty="0"/>
                    </a:p>
                  </a:txBody>
                  <a:tcPr marL="89642" marR="89642" marT="44821" marB="44821"/>
                </a:tc>
                <a:extLst>
                  <a:ext uri="{0D108BD9-81ED-4DB2-BD59-A6C34878D82A}">
                    <a16:rowId xmlns:a16="http://schemas.microsoft.com/office/drawing/2014/main" val="1535236198"/>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36" name="Table 35"/>
          <p:cNvGraphicFramePr>
            <a:graphicFrameLocks noGrp="1"/>
          </p:cNvGraphicFramePr>
          <p:nvPr/>
        </p:nvGraphicFramePr>
        <p:xfrm>
          <a:off x="6892768" y="5132189"/>
          <a:ext cx="4601852" cy="1333928"/>
        </p:xfrm>
        <a:graphic>
          <a:graphicData uri="http://schemas.openxmlformats.org/drawingml/2006/table">
            <a:tbl>
              <a:tblPr firstRow="1" bandRow="1">
                <a:tableStyleId>{5C22544A-7EE6-4342-B048-85BDC9FD1C3A}</a:tableStyleId>
              </a:tblPr>
              <a:tblGrid>
                <a:gridCol w="2300926">
                  <a:extLst>
                    <a:ext uri="{9D8B030D-6E8A-4147-A177-3AD203B41FA5}">
                      <a16:colId xmlns:a16="http://schemas.microsoft.com/office/drawing/2014/main" val="1890790428"/>
                    </a:ext>
                  </a:extLst>
                </a:gridCol>
                <a:gridCol w="2300926">
                  <a:extLst>
                    <a:ext uri="{9D8B030D-6E8A-4147-A177-3AD203B41FA5}">
                      <a16:colId xmlns:a16="http://schemas.microsoft.com/office/drawing/2014/main" val="4238020326"/>
                    </a:ext>
                  </a:extLst>
                </a:gridCol>
              </a:tblGrid>
              <a:tr h="328689">
                <a:tc gridSpan="2">
                  <a:txBody>
                    <a:bodyPr/>
                    <a:lstStyle/>
                    <a:p>
                      <a:pPr algn="ctr"/>
                      <a:r>
                        <a:rPr lang="it-IT" sz="1600" b="0" dirty="0"/>
                        <a:t>System</a:t>
                      </a:r>
                      <a:r>
                        <a:rPr lang="it-IT" sz="1600" b="0" baseline="0" dirty="0"/>
                        <a:t> Route Table: VNet4</a:t>
                      </a:r>
                      <a:endParaRPr lang="en-US" sz="16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600" dirty="0"/>
                        <a:t>Dest: 10.6.0.0/16</a:t>
                      </a:r>
                      <a:endParaRPr lang="en-US" sz="1600" dirty="0"/>
                    </a:p>
                  </a:txBody>
                  <a:tcPr marL="89642" marR="89642" marT="44821" marB="44821"/>
                </a:tc>
                <a:tc>
                  <a:txBody>
                    <a:bodyPr/>
                    <a:lstStyle/>
                    <a:p>
                      <a:r>
                        <a:rPr lang="it-IT" sz="1600" dirty="0"/>
                        <a:t>Send to: Local VNet</a:t>
                      </a:r>
                      <a:endParaRPr lang="en-US" sz="1600" dirty="0"/>
                    </a:p>
                  </a:txBody>
                  <a:tcPr marL="89642" marR="89642" marT="44821" marB="44821"/>
                </a:tc>
                <a:extLst>
                  <a:ext uri="{0D108BD9-81ED-4DB2-BD59-A6C34878D82A}">
                    <a16:rowId xmlns:a16="http://schemas.microsoft.com/office/drawing/2014/main" val="1675012222"/>
                  </a:ext>
                </a:extLst>
              </a:tr>
              <a:tr h="328689">
                <a:tc>
                  <a:txBody>
                    <a:bodyPr/>
                    <a:lstStyle/>
                    <a:p>
                      <a:r>
                        <a:rPr lang="it-IT" sz="1600" dirty="0"/>
                        <a:t>Dest:</a:t>
                      </a:r>
                      <a:r>
                        <a:rPr lang="it-IT" sz="1600" baseline="0" dirty="0"/>
                        <a:t> 10.57.0.0/16</a:t>
                      </a:r>
                      <a:endParaRPr lang="en-US" sz="1600" dirty="0"/>
                    </a:p>
                  </a:txBody>
                  <a:tcPr marL="89642" marR="89642" marT="44821" marB="44821"/>
                </a:tc>
                <a:tc>
                  <a:txBody>
                    <a:bodyPr/>
                    <a:lstStyle/>
                    <a:p>
                      <a:r>
                        <a:rPr lang="it-IT" sz="1600" dirty="0"/>
                        <a:t>Send to:</a:t>
                      </a:r>
                      <a:r>
                        <a:rPr lang="it-IT" sz="1600" baseline="0" dirty="0"/>
                        <a:t> VNet Gateway</a:t>
                      </a:r>
                      <a:endParaRPr lang="en-US" sz="1600" dirty="0"/>
                    </a:p>
                  </a:txBody>
                  <a:tcPr marL="89642" marR="89642" marT="44821" marB="44821"/>
                </a:tc>
                <a:extLst>
                  <a:ext uri="{0D108BD9-81ED-4DB2-BD59-A6C34878D82A}">
                    <a16:rowId xmlns:a16="http://schemas.microsoft.com/office/drawing/2014/main" val="3476746608"/>
                  </a:ext>
                </a:extLst>
              </a:tr>
              <a:tr h="328689">
                <a:tc>
                  <a:txBody>
                    <a:bodyPr/>
                    <a:lstStyle/>
                    <a:p>
                      <a:r>
                        <a:rPr lang="it-IT" sz="1600" dirty="0"/>
                        <a:t>Dest:</a:t>
                      </a:r>
                      <a:r>
                        <a:rPr lang="it-IT" sz="1600" baseline="0" dirty="0"/>
                        <a:t> </a:t>
                      </a:r>
                      <a:r>
                        <a:rPr lang="it-IT" sz="1600" dirty="0"/>
                        <a:t>0.0.0.0/0</a:t>
                      </a:r>
                      <a:endParaRPr lang="en-US" sz="1600" dirty="0"/>
                    </a:p>
                  </a:txBody>
                  <a:tcPr marL="89642" marR="89642" marT="44821" marB="44821"/>
                </a:tc>
                <a:tc>
                  <a:txBody>
                    <a:bodyPr/>
                    <a:lstStyle/>
                    <a:p>
                      <a:r>
                        <a:rPr lang="it-IT" sz="1600" dirty="0" err="1"/>
                        <a:t>Send</a:t>
                      </a:r>
                      <a:r>
                        <a:rPr lang="it-IT" sz="1600" dirty="0"/>
                        <a:t> to: Inter</a:t>
                      </a:r>
                      <a:r>
                        <a:rPr lang="it-IT" sz="1600" baseline="0" dirty="0"/>
                        <a:t>net</a:t>
                      </a:r>
                      <a:endParaRPr lang="it-IT" sz="1600" dirty="0"/>
                    </a:p>
                  </a:txBody>
                  <a:tcPr marL="89642" marR="89642" marT="44821" marB="44821"/>
                </a:tc>
                <a:extLst>
                  <a:ext uri="{0D108BD9-81ED-4DB2-BD59-A6C34878D82A}">
                    <a16:rowId xmlns:a16="http://schemas.microsoft.com/office/drawing/2014/main" val="4080251713"/>
                  </a:ext>
                </a:extLst>
              </a:tr>
            </a:tbl>
          </a:graphicData>
        </a:graphic>
      </p:graphicFrame>
      <p:sp>
        <p:nvSpPr>
          <p:cNvPr id="2" name="Rectangle 1"/>
          <p:cNvSpPr/>
          <p:nvPr/>
        </p:nvSpPr>
        <p:spPr bwMode="auto">
          <a:xfrm>
            <a:off x="1255358" y="5789567"/>
            <a:ext cx="4751000" cy="316027"/>
          </a:xfrm>
          <a:prstGeom prst="rect">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40" name="Rectangle 39"/>
          <p:cNvSpPr/>
          <p:nvPr/>
        </p:nvSpPr>
        <p:spPr bwMode="auto">
          <a:xfrm>
            <a:off x="6818194" y="5789567"/>
            <a:ext cx="4751000" cy="316027"/>
          </a:xfrm>
          <a:prstGeom prst="rect">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41" name="Arrow: Left-Right 40"/>
          <p:cNvSpPr/>
          <p:nvPr/>
        </p:nvSpPr>
        <p:spPr bwMode="auto">
          <a:xfrm>
            <a:off x="5181910" y="3764613"/>
            <a:ext cx="2428413" cy="422325"/>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VNet-2-VNet</a:t>
            </a:r>
            <a:endParaRPr lang="en-US" sz="1372" kern="0" dirty="0">
              <a:gradFill>
                <a:gsLst>
                  <a:gs pos="5439">
                    <a:srgbClr val="F8F8F8"/>
                  </a:gs>
                  <a:gs pos="10000">
                    <a:srgbClr val="F8F8F8"/>
                  </a:gs>
                </a:gsLst>
                <a:lin ang="5400000" scaled="0"/>
              </a:gradFill>
              <a:latin typeface="Segoe UI"/>
            </a:endParaRPr>
          </a:p>
        </p:txBody>
      </p:sp>
      <p:sp>
        <p:nvSpPr>
          <p:cNvPr id="3" name="Oval 2"/>
          <p:cNvSpPr/>
          <p:nvPr/>
        </p:nvSpPr>
        <p:spPr bwMode="auto">
          <a:xfrm>
            <a:off x="4303242" y="2445336"/>
            <a:ext cx="1098353" cy="263064"/>
          </a:xfrm>
          <a:prstGeom prst="ellipse">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14" name="Straight Arrow Connector 13"/>
          <p:cNvCxnSpPr>
            <a:stCxn id="3" idx="6"/>
            <a:endCxn id="36" idx="1"/>
          </p:cNvCxnSpPr>
          <p:nvPr/>
        </p:nvCxnSpPr>
        <p:spPr>
          <a:xfrm>
            <a:off x="5401595" y="2576868"/>
            <a:ext cx="1491173" cy="32222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9871140" y="2451154"/>
            <a:ext cx="1098353" cy="263064"/>
          </a:xfrm>
          <a:prstGeom prst="ellipse">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cxnSp>
        <p:nvCxnSpPr>
          <p:cNvPr id="43" name="Straight Arrow Connector 42"/>
          <p:cNvCxnSpPr>
            <a:stCxn id="42" idx="2"/>
            <a:endCxn id="28" idx="3"/>
          </p:cNvCxnSpPr>
          <p:nvPr/>
        </p:nvCxnSpPr>
        <p:spPr>
          <a:xfrm flipH="1">
            <a:off x="5926722" y="2582686"/>
            <a:ext cx="3944418" cy="32164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99847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a:xfrm>
            <a:off x="268288" y="1226409"/>
            <a:ext cx="11542503" cy="4451560"/>
          </a:xfrm>
        </p:spPr>
        <p:txBody>
          <a:bodyPr/>
          <a:lstStyle/>
          <a:p>
            <a:r>
              <a:rPr lang="en-US" noProof="0" dirty="0"/>
              <a:t>Routing with multiple VNet-2-VNet connections</a:t>
            </a:r>
          </a:p>
        </p:txBody>
      </p:sp>
      <p:grpSp>
        <p:nvGrpSpPr>
          <p:cNvPr id="2" name="Group 1"/>
          <p:cNvGrpSpPr/>
          <p:nvPr/>
        </p:nvGrpSpPr>
        <p:grpSpPr>
          <a:xfrm>
            <a:off x="2196595" y="1855243"/>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graphicFrame>
        <p:nvGraphicFramePr>
          <p:cNvPr id="40" name="Table 39"/>
          <p:cNvGraphicFramePr>
            <a:graphicFrameLocks noGrp="1"/>
          </p:cNvGraphicFramePr>
          <p:nvPr>
            <p:extLst/>
          </p:nvPr>
        </p:nvGraphicFramePr>
        <p:xfrm>
          <a:off x="79481" y="3148523"/>
          <a:ext cx="1966954" cy="2118020"/>
        </p:xfrm>
        <a:graphic>
          <a:graphicData uri="http://schemas.openxmlformats.org/drawingml/2006/table">
            <a:tbl>
              <a:tblPr firstRow="1" bandRow="1">
                <a:tableStyleId>{5C22544A-7EE6-4342-B048-85BDC9FD1C3A}</a:tableStyleId>
              </a:tblPr>
              <a:tblGrid>
                <a:gridCol w="983477">
                  <a:extLst>
                    <a:ext uri="{9D8B030D-6E8A-4147-A177-3AD203B41FA5}">
                      <a16:colId xmlns:a16="http://schemas.microsoft.com/office/drawing/2014/main" val="1890790428"/>
                    </a:ext>
                  </a:extLst>
                </a:gridCol>
                <a:gridCol w="983477">
                  <a:extLst>
                    <a:ext uri="{9D8B030D-6E8A-4147-A177-3AD203B41FA5}">
                      <a16:colId xmlns:a16="http://schemas.microsoft.com/office/drawing/2014/main" val="4238020326"/>
                    </a:ext>
                  </a:extLst>
                </a:gridCol>
              </a:tblGrid>
              <a:tr h="418332">
                <a:tc gridSpan="2">
                  <a:txBody>
                    <a:bodyPr/>
                    <a:lstStyle/>
                    <a:p>
                      <a:pPr algn="ctr"/>
                      <a:r>
                        <a:rPr lang="it-IT" sz="1100" b="0" dirty="0"/>
                        <a:t>System</a:t>
                      </a:r>
                      <a:r>
                        <a:rPr lang="it-IT" sz="1100" b="0" baseline="0" dirty="0"/>
                        <a:t> Route Table: VNet3</a:t>
                      </a:r>
                      <a:endParaRPr lang="en-US" sz="11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418332">
                <a:tc>
                  <a:txBody>
                    <a:bodyPr/>
                    <a:lstStyle/>
                    <a:p>
                      <a:r>
                        <a:rPr lang="it-IT" sz="1100" dirty="0"/>
                        <a:t>Dest: 10.57.0.0/16</a:t>
                      </a:r>
                      <a:endParaRPr lang="en-US" sz="1100" dirty="0"/>
                    </a:p>
                  </a:txBody>
                  <a:tcPr marL="89642" marR="89642" marT="44821" marB="44821"/>
                </a:tc>
                <a:tc>
                  <a:txBody>
                    <a:bodyPr/>
                    <a:lstStyle/>
                    <a:p>
                      <a:r>
                        <a:rPr lang="it-IT" sz="1100" dirty="0"/>
                        <a:t>Send to: Local VNet</a:t>
                      </a:r>
                      <a:endParaRPr lang="en-US" sz="1100" dirty="0"/>
                    </a:p>
                  </a:txBody>
                  <a:tcPr marL="89642" marR="89642" marT="44821" marB="44821"/>
                </a:tc>
                <a:extLst>
                  <a:ext uri="{0D108BD9-81ED-4DB2-BD59-A6C34878D82A}">
                    <a16:rowId xmlns:a16="http://schemas.microsoft.com/office/drawing/2014/main" val="1675012222"/>
                  </a:ext>
                </a:extLst>
              </a:tr>
              <a:tr h="418332">
                <a:tc>
                  <a:txBody>
                    <a:bodyPr/>
                    <a:lstStyle/>
                    <a:p>
                      <a:r>
                        <a:rPr lang="it-IT" sz="1100" dirty="0"/>
                        <a:t>Dest:</a:t>
                      </a:r>
                      <a:r>
                        <a:rPr lang="it-IT" sz="1100" baseline="0" dirty="0"/>
                        <a:t> 10.6.0.0/16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1535236198"/>
                  </a:ext>
                </a:extLst>
              </a:tr>
              <a:tr h="418332">
                <a:tc>
                  <a:txBody>
                    <a:bodyPr/>
                    <a:lstStyle/>
                    <a:p>
                      <a:r>
                        <a:rPr lang="it-IT" sz="1100" dirty="0"/>
                        <a:t>Dest: 10.7.0.0/16 </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2787617860"/>
                  </a:ext>
                </a:extLst>
              </a:tr>
              <a:tr h="418332">
                <a:tc>
                  <a:txBody>
                    <a:bodyPr/>
                    <a:lstStyle/>
                    <a:p>
                      <a:r>
                        <a:rPr lang="it-IT" sz="1100" dirty="0"/>
                        <a:t>Dest:</a:t>
                      </a:r>
                      <a:r>
                        <a:rPr lang="it-IT" sz="1100" baseline="0" dirty="0"/>
                        <a:t> </a:t>
                      </a:r>
                      <a:r>
                        <a:rPr lang="it-IT" sz="1100" dirty="0"/>
                        <a:t>0.0.0.0/0</a:t>
                      </a:r>
                      <a:endParaRPr lang="en-US" sz="1100" dirty="0"/>
                    </a:p>
                  </a:txBody>
                  <a:tcPr marL="89642" marR="89642" marT="44821" marB="44821"/>
                </a:tc>
                <a:tc>
                  <a:txBody>
                    <a:bodyPr/>
                    <a:lstStyle/>
                    <a:p>
                      <a:r>
                        <a:rPr lang="it-IT" sz="1100" dirty="0" err="1"/>
                        <a:t>Send</a:t>
                      </a:r>
                      <a:r>
                        <a:rPr lang="it-IT" sz="1100" dirty="0"/>
                        <a:t> to: Inter</a:t>
                      </a:r>
                      <a:r>
                        <a:rPr lang="it-IT" sz="1100" baseline="0" dirty="0"/>
                        <a:t>net</a:t>
                      </a:r>
                      <a:endParaRPr lang="it-IT" sz="11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42" name="Table 41"/>
          <p:cNvGraphicFramePr>
            <a:graphicFrameLocks noGrp="1"/>
          </p:cNvGraphicFramePr>
          <p:nvPr>
            <p:extLst/>
          </p:nvPr>
        </p:nvGraphicFramePr>
        <p:xfrm>
          <a:off x="10143186" y="2130489"/>
          <a:ext cx="1966954" cy="1693098"/>
        </p:xfrm>
        <a:graphic>
          <a:graphicData uri="http://schemas.openxmlformats.org/drawingml/2006/table">
            <a:tbl>
              <a:tblPr firstRow="1" bandRow="1">
                <a:tableStyleId>{5C22544A-7EE6-4342-B048-85BDC9FD1C3A}</a:tableStyleId>
              </a:tblPr>
              <a:tblGrid>
                <a:gridCol w="983477">
                  <a:extLst>
                    <a:ext uri="{9D8B030D-6E8A-4147-A177-3AD203B41FA5}">
                      <a16:colId xmlns:a16="http://schemas.microsoft.com/office/drawing/2014/main" val="1890790428"/>
                    </a:ext>
                  </a:extLst>
                </a:gridCol>
                <a:gridCol w="983477">
                  <a:extLst>
                    <a:ext uri="{9D8B030D-6E8A-4147-A177-3AD203B41FA5}">
                      <a16:colId xmlns:a16="http://schemas.microsoft.com/office/drawing/2014/main" val="4238020326"/>
                    </a:ext>
                  </a:extLst>
                </a:gridCol>
              </a:tblGrid>
              <a:tr h="418332">
                <a:tc gridSpan="2">
                  <a:txBody>
                    <a:bodyPr/>
                    <a:lstStyle/>
                    <a:p>
                      <a:pPr algn="ctr"/>
                      <a:r>
                        <a:rPr lang="it-IT" sz="1100" b="0" dirty="0"/>
                        <a:t>System</a:t>
                      </a:r>
                      <a:r>
                        <a:rPr lang="it-IT" sz="1100" b="0" baseline="0" dirty="0"/>
                        <a:t> Route Table: VNet4</a:t>
                      </a:r>
                      <a:endParaRPr lang="en-US" sz="11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418332">
                <a:tc>
                  <a:txBody>
                    <a:bodyPr/>
                    <a:lstStyle/>
                    <a:p>
                      <a:r>
                        <a:rPr lang="it-IT" sz="1100" dirty="0"/>
                        <a:t>Dest: 10.6.0.0/16</a:t>
                      </a:r>
                      <a:endParaRPr lang="en-US" sz="1100" dirty="0"/>
                    </a:p>
                  </a:txBody>
                  <a:tcPr marL="89642" marR="89642" marT="44821" marB="44821"/>
                </a:tc>
                <a:tc>
                  <a:txBody>
                    <a:bodyPr/>
                    <a:lstStyle/>
                    <a:p>
                      <a:r>
                        <a:rPr lang="it-IT" sz="1100" dirty="0"/>
                        <a:t>Send to: Local VNet</a:t>
                      </a:r>
                      <a:endParaRPr lang="en-US" sz="1100" dirty="0"/>
                    </a:p>
                  </a:txBody>
                  <a:tcPr marL="89642" marR="89642" marT="44821" marB="44821"/>
                </a:tc>
                <a:extLst>
                  <a:ext uri="{0D108BD9-81ED-4DB2-BD59-A6C34878D82A}">
                    <a16:rowId xmlns:a16="http://schemas.microsoft.com/office/drawing/2014/main" val="1675012222"/>
                  </a:ext>
                </a:extLst>
              </a:tr>
              <a:tr h="418332">
                <a:tc>
                  <a:txBody>
                    <a:bodyPr/>
                    <a:lstStyle/>
                    <a:p>
                      <a:r>
                        <a:rPr lang="it-IT" sz="1100" dirty="0"/>
                        <a:t>Dest:</a:t>
                      </a:r>
                      <a:r>
                        <a:rPr lang="it-IT" sz="1100" baseline="0" dirty="0"/>
                        <a:t> 10.57.0.0/16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1535236198"/>
                  </a:ext>
                </a:extLst>
              </a:tr>
              <a:tr h="418332">
                <a:tc>
                  <a:txBody>
                    <a:bodyPr/>
                    <a:lstStyle/>
                    <a:p>
                      <a:r>
                        <a:rPr lang="it-IT" sz="1100" dirty="0"/>
                        <a:t>Dest:</a:t>
                      </a:r>
                      <a:r>
                        <a:rPr lang="it-IT" sz="1100" baseline="0" dirty="0"/>
                        <a:t> </a:t>
                      </a:r>
                      <a:r>
                        <a:rPr lang="it-IT" sz="1100" dirty="0"/>
                        <a:t>0.0.0.0/0</a:t>
                      </a:r>
                      <a:endParaRPr lang="en-US" sz="1100" dirty="0"/>
                    </a:p>
                  </a:txBody>
                  <a:tcPr marL="89642" marR="89642" marT="44821" marB="44821"/>
                </a:tc>
                <a:tc>
                  <a:txBody>
                    <a:bodyPr/>
                    <a:lstStyle/>
                    <a:p>
                      <a:r>
                        <a:rPr lang="it-IT" sz="1100" dirty="0" err="1"/>
                        <a:t>Send</a:t>
                      </a:r>
                      <a:r>
                        <a:rPr lang="it-IT" sz="1100" dirty="0"/>
                        <a:t> to: Inter</a:t>
                      </a:r>
                      <a:r>
                        <a:rPr lang="it-IT" sz="1100" baseline="0" dirty="0"/>
                        <a:t>net</a:t>
                      </a:r>
                      <a:endParaRPr lang="it-IT" sz="1100" dirty="0"/>
                    </a:p>
                  </a:txBody>
                  <a:tcPr marL="89642" marR="89642" marT="44821" marB="44821"/>
                </a:tc>
                <a:extLst>
                  <a:ext uri="{0D108BD9-81ED-4DB2-BD59-A6C34878D82A}">
                    <a16:rowId xmlns:a16="http://schemas.microsoft.com/office/drawing/2014/main" val="4080251713"/>
                  </a:ext>
                </a:extLst>
              </a:tr>
            </a:tbl>
          </a:graphicData>
        </a:graphic>
      </p:graphicFrame>
      <p:graphicFrame>
        <p:nvGraphicFramePr>
          <p:cNvPr id="43" name="Table 42"/>
          <p:cNvGraphicFramePr>
            <a:graphicFrameLocks noGrp="1"/>
          </p:cNvGraphicFramePr>
          <p:nvPr>
            <p:extLst/>
          </p:nvPr>
        </p:nvGraphicFramePr>
        <p:xfrm>
          <a:off x="10143186" y="4589371"/>
          <a:ext cx="1966954" cy="1693098"/>
        </p:xfrm>
        <a:graphic>
          <a:graphicData uri="http://schemas.openxmlformats.org/drawingml/2006/table">
            <a:tbl>
              <a:tblPr firstRow="1" bandRow="1">
                <a:tableStyleId>{5C22544A-7EE6-4342-B048-85BDC9FD1C3A}</a:tableStyleId>
              </a:tblPr>
              <a:tblGrid>
                <a:gridCol w="983477">
                  <a:extLst>
                    <a:ext uri="{9D8B030D-6E8A-4147-A177-3AD203B41FA5}">
                      <a16:colId xmlns:a16="http://schemas.microsoft.com/office/drawing/2014/main" val="1890790428"/>
                    </a:ext>
                  </a:extLst>
                </a:gridCol>
                <a:gridCol w="983477">
                  <a:extLst>
                    <a:ext uri="{9D8B030D-6E8A-4147-A177-3AD203B41FA5}">
                      <a16:colId xmlns:a16="http://schemas.microsoft.com/office/drawing/2014/main" val="4238020326"/>
                    </a:ext>
                  </a:extLst>
                </a:gridCol>
              </a:tblGrid>
              <a:tr h="418332">
                <a:tc gridSpan="2">
                  <a:txBody>
                    <a:bodyPr/>
                    <a:lstStyle/>
                    <a:p>
                      <a:pPr algn="ctr"/>
                      <a:r>
                        <a:rPr lang="it-IT" sz="1100" b="0" dirty="0"/>
                        <a:t>System</a:t>
                      </a:r>
                      <a:r>
                        <a:rPr lang="it-IT" sz="1100" b="0" baseline="0" dirty="0"/>
                        <a:t> Route Table: VNet5</a:t>
                      </a:r>
                      <a:endParaRPr lang="en-US" sz="11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418332">
                <a:tc>
                  <a:txBody>
                    <a:bodyPr/>
                    <a:lstStyle/>
                    <a:p>
                      <a:r>
                        <a:rPr lang="it-IT" sz="1100" dirty="0"/>
                        <a:t>Dest: 10.7.0.0/16</a:t>
                      </a:r>
                      <a:endParaRPr lang="en-US" sz="1100" dirty="0"/>
                    </a:p>
                  </a:txBody>
                  <a:tcPr marL="89642" marR="89642" marT="44821" marB="44821"/>
                </a:tc>
                <a:tc>
                  <a:txBody>
                    <a:bodyPr/>
                    <a:lstStyle/>
                    <a:p>
                      <a:r>
                        <a:rPr lang="it-IT" sz="1100" dirty="0"/>
                        <a:t>Send to: Local VNet</a:t>
                      </a:r>
                      <a:endParaRPr lang="en-US" sz="1100" dirty="0"/>
                    </a:p>
                  </a:txBody>
                  <a:tcPr marL="89642" marR="89642" marT="44821" marB="44821"/>
                </a:tc>
                <a:extLst>
                  <a:ext uri="{0D108BD9-81ED-4DB2-BD59-A6C34878D82A}">
                    <a16:rowId xmlns:a16="http://schemas.microsoft.com/office/drawing/2014/main" val="1675012222"/>
                  </a:ext>
                </a:extLst>
              </a:tr>
              <a:tr h="418332">
                <a:tc>
                  <a:txBody>
                    <a:bodyPr/>
                    <a:lstStyle/>
                    <a:p>
                      <a:r>
                        <a:rPr lang="it-IT" sz="1100" dirty="0"/>
                        <a:t>Dest:</a:t>
                      </a:r>
                      <a:r>
                        <a:rPr lang="it-IT" sz="1100" baseline="0" dirty="0"/>
                        <a:t> 10.57.0.0/16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1535236198"/>
                  </a:ext>
                </a:extLst>
              </a:tr>
              <a:tr h="418332">
                <a:tc>
                  <a:txBody>
                    <a:bodyPr/>
                    <a:lstStyle/>
                    <a:p>
                      <a:r>
                        <a:rPr lang="it-IT" sz="1100" dirty="0"/>
                        <a:t>Dest:</a:t>
                      </a:r>
                      <a:r>
                        <a:rPr lang="it-IT" sz="1100" baseline="0" dirty="0"/>
                        <a:t> </a:t>
                      </a:r>
                      <a:r>
                        <a:rPr lang="it-IT" sz="1100" dirty="0"/>
                        <a:t>0.0.0.0/0</a:t>
                      </a:r>
                      <a:endParaRPr lang="en-US" sz="1100" dirty="0"/>
                    </a:p>
                  </a:txBody>
                  <a:tcPr marL="89642" marR="89642" marT="44821" marB="44821"/>
                </a:tc>
                <a:tc>
                  <a:txBody>
                    <a:bodyPr/>
                    <a:lstStyle/>
                    <a:p>
                      <a:r>
                        <a:rPr lang="it-IT" sz="1100" dirty="0" err="1"/>
                        <a:t>Send</a:t>
                      </a:r>
                      <a:r>
                        <a:rPr lang="it-IT" sz="1100" dirty="0"/>
                        <a:t> to: Inter</a:t>
                      </a:r>
                      <a:r>
                        <a:rPr lang="it-IT" sz="1100" baseline="0" dirty="0"/>
                        <a:t>net</a:t>
                      </a:r>
                      <a:endParaRPr lang="it-IT" sz="1100" dirty="0"/>
                    </a:p>
                  </a:txBody>
                  <a:tcPr marL="89642" marR="89642" marT="44821" marB="44821"/>
                </a:tc>
                <a:extLst>
                  <a:ext uri="{0D108BD9-81ED-4DB2-BD59-A6C34878D82A}">
                    <a16:rowId xmlns:a16="http://schemas.microsoft.com/office/drawing/2014/main" val="4080251713"/>
                  </a:ext>
                </a:extLst>
              </a:tr>
            </a:tbl>
          </a:graphicData>
        </a:graphic>
      </p:graphicFrame>
      <p:sp>
        <p:nvSpPr>
          <p:cNvPr id="44" name="TextBox 43"/>
          <p:cNvSpPr txBox="1"/>
          <p:nvPr/>
        </p:nvSpPr>
        <p:spPr>
          <a:xfrm>
            <a:off x="1610606" y="5362594"/>
            <a:ext cx="2801480" cy="1158629"/>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latin typeface="Segoe UI"/>
              </a:rPr>
              <a:t>No transit routing: VNet4 and VNet5 do not have routes in their tables to send traffic to each other!!</a:t>
            </a:r>
          </a:p>
        </p:txBody>
      </p:sp>
    </p:spTree>
    <p:extLst>
      <p:ext uri="{BB962C8B-B14F-4D97-AF65-F5344CB8AC3E}">
        <p14:creationId xmlns:p14="http://schemas.microsoft.com/office/powerpoint/2010/main" val="78889414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a:xfrm>
            <a:off x="128043" y="1255354"/>
            <a:ext cx="11542503" cy="4451560"/>
          </a:xfrm>
        </p:spPr>
        <p:txBody>
          <a:bodyPr/>
          <a:lstStyle/>
          <a:p>
            <a:r>
              <a:rPr lang="en-US" noProof="0" dirty="0"/>
              <a:t>How to achieve any-to-any connectivity?</a:t>
            </a:r>
          </a:p>
        </p:txBody>
      </p:sp>
      <p:grpSp>
        <p:nvGrpSpPr>
          <p:cNvPr id="2" name="Group 1"/>
          <p:cNvGrpSpPr/>
          <p:nvPr/>
        </p:nvGrpSpPr>
        <p:grpSpPr>
          <a:xfrm>
            <a:off x="538227" y="2166326"/>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spTree>
    <p:extLst>
      <p:ext uri="{BB962C8B-B14F-4D97-AF65-F5344CB8AC3E}">
        <p14:creationId xmlns:p14="http://schemas.microsoft.com/office/powerpoint/2010/main" val="132717162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to achieve any-to-any connectivity?</a:t>
            </a:r>
          </a:p>
        </p:txBody>
      </p:sp>
      <p:grpSp>
        <p:nvGrpSpPr>
          <p:cNvPr id="2" name="Group 1"/>
          <p:cNvGrpSpPr/>
          <p:nvPr/>
        </p:nvGrpSpPr>
        <p:grpSpPr>
          <a:xfrm>
            <a:off x="538227" y="1855243"/>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sp>
        <p:nvSpPr>
          <p:cNvPr id="45" name="Arrow: Left-Right 44"/>
          <p:cNvSpPr/>
          <p:nvPr/>
        </p:nvSpPr>
        <p:spPr bwMode="auto">
          <a:xfrm rot="5400000">
            <a:off x="4785443" y="4133228"/>
            <a:ext cx="1784027" cy="422325"/>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46" name="TextBox 45"/>
          <p:cNvSpPr txBox="1"/>
          <p:nvPr/>
        </p:nvSpPr>
        <p:spPr>
          <a:xfrm>
            <a:off x="8621205" y="3659627"/>
            <a:ext cx="3483646" cy="1022853"/>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765" kern="0" dirty="0">
                <a:latin typeface="Segoe UI"/>
              </a:rPr>
              <a:t>Option #1: full mesh topology (each VNet is directly connected to any other VNet)</a:t>
            </a:r>
          </a:p>
        </p:txBody>
      </p:sp>
    </p:spTree>
    <p:extLst>
      <p:ext uri="{BB962C8B-B14F-4D97-AF65-F5344CB8AC3E}">
        <p14:creationId xmlns:p14="http://schemas.microsoft.com/office/powerpoint/2010/main" val="3853436088"/>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to achieve any-to-any connectivity?</a:t>
            </a:r>
          </a:p>
        </p:txBody>
      </p:sp>
      <p:grpSp>
        <p:nvGrpSpPr>
          <p:cNvPr id="2" name="Group 1"/>
          <p:cNvGrpSpPr/>
          <p:nvPr/>
        </p:nvGrpSpPr>
        <p:grpSpPr>
          <a:xfrm>
            <a:off x="538227" y="1855243"/>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sp>
        <p:nvSpPr>
          <p:cNvPr id="46" name="TextBox 45"/>
          <p:cNvSpPr txBox="1"/>
          <p:nvPr/>
        </p:nvSpPr>
        <p:spPr>
          <a:xfrm>
            <a:off x="8866889" y="3674274"/>
            <a:ext cx="3145450" cy="1071129"/>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765" kern="0" dirty="0">
                <a:latin typeface="Segoe UI"/>
              </a:rPr>
              <a:t>Option #2: leverage BGP support</a:t>
            </a:r>
          </a:p>
          <a:p>
            <a:pPr defTabSz="896386">
              <a:lnSpc>
                <a:spcPct val="90000"/>
              </a:lnSpc>
              <a:spcAft>
                <a:spcPts val="588"/>
              </a:spcAft>
              <a:defRPr/>
            </a:pPr>
            <a:endParaRPr lang="en-US" sz="1568" kern="0" dirty="0">
              <a:latin typeface="Segoe UI"/>
            </a:endParaRPr>
          </a:p>
        </p:txBody>
      </p:sp>
      <p:sp>
        <p:nvSpPr>
          <p:cNvPr id="42" name="Rectangle 41"/>
          <p:cNvSpPr/>
          <p:nvPr/>
        </p:nvSpPr>
        <p:spPr bwMode="auto">
          <a:xfrm>
            <a:off x="3110237" y="4539438"/>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sp>
        <p:nvSpPr>
          <p:cNvPr id="43" name="Rectangle 42"/>
          <p:cNvSpPr/>
          <p:nvPr/>
        </p:nvSpPr>
        <p:spPr bwMode="auto">
          <a:xfrm>
            <a:off x="5664178" y="3355222"/>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sp>
        <p:nvSpPr>
          <p:cNvPr id="44" name="Rectangle 43"/>
          <p:cNvSpPr/>
          <p:nvPr/>
        </p:nvSpPr>
        <p:spPr bwMode="auto">
          <a:xfrm>
            <a:off x="5691039" y="5831857"/>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cxnSp>
        <p:nvCxnSpPr>
          <p:cNvPr id="47" name="Straight Connector 46"/>
          <p:cNvCxnSpPr>
            <a:stCxn id="42" idx="3"/>
            <a:endCxn id="43" idx="1"/>
          </p:cNvCxnSpPr>
          <p:nvPr/>
        </p:nvCxnSpPr>
        <p:spPr>
          <a:xfrm flipV="1">
            <a:off x="3479297" y="3456782"/>
            <a:ext cx="2184882" cy="1184216"/>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3"/>
          </p:cNvCxnSpPr>
          <p:nvPr/>
        </p:nvCxnSpPr>
        <p:spPr>
          <a:xfrm>
            <a:off x="3479297" y="4640998"/>
            <a:ext cx="2187389" cy="1282295"/>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671790"/>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endParaRPr lang="en-US" noProof="0" dirty="0"/>
          </a:p>
        </p:txBody>
      </p:sp>
      <p:sp>
        <p:nvSpPr>
          <p:cNvPr id="6" name="Text Placeholder 5"/>
          <p:cNvSpPr>
            <a:spLocks noGrp="1"/>
          </p:cNvSpPr>
          <p:nvPr>
            <p:ph sz="quarter" idx="10"/>
          </p:nvPr>
        </p:nvSpPr>
        <p:spPr/>
        <p:txBody>
          <a:bodyPr/>
          <a:lstStyle/>
          <a:p>
            <a:r>
              <a:rPr lang="en-US" noProof="0" dirty="0"/>
              <a:t>How to achieve any-to-any connectivity?</a:t>
            </a:r>
          </a:p>
        </p:txBody>
      </p:sp>
      <p:grpSp>
        <p:nvGrpSpPr>
          <p:cNvPr id="2" name="Group 1"/>
          <p:cNvGrpSpPr/>
          <p:nvPr/>
        </p:nvGrpSpPr>
        <p:grpSpPr>
          <a:xfrm>
            <a:off x="538227" y="1855243"/>
            <a:ext cx="7798811" cy="4621569"/>
            <a:chOff x="1958506" y="1843272"/>
            <a:chExt cx="8557364" cy="4714241"/>
          </a:xfrm>
        </p:grpSpPr>
        <p:sp>
          <p:nvSpPr>
            <p:cNvPr id="5" name="Rectangle 4"/>
            <p:cNvSpPr/>
            <p:nvPr/>
          </p:nvSpPr>
          <p:spPr bwMode="auto">
            <a:xfrm>
              <a:off x="1958506" y="3222945"/>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3477723" y="3041093"/>
              <a:ext cx="2110804" cy="399025"/>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VNet3</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10.57.0.0/16 </a:t>
              </a:r>
              <a:endParaRPr lang="en-US" sz="1078" kern="0" dirty="0">
                <a:solidFill>
                  <a:srgbClr val="505050"/>
                </a:solidFill>
                <a:latin typeface="Segoe UI"/>
              </a:endParaRPr>
            </a:p>
          </p:txBody>
        </p:sp>
        <p:sp>
          <p:nvSpPr>
            <p:cNvPr id="8" name="Rectangle 7"/>
            <p:cNvSpPr/>
            <p:nvPr/>
          </p:nvSpPr>
          <p:spPr bwMode="auto">
            <a:xfrm>
              <a:off x="2097823"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2233496" y="412169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10" name="Rectangle 9"/>
            <p:cNvSpPr/>
            <p:nvPr/>
          </p:nvSpPr>
          <p:spPr bwMode="auto">
            <a:xfrm>
              <a:off x="2526887" y="459753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11" name="Rectangle 10"/>
            <p:cNvSpPr/>
            <p:nvPr/>
          </p:nvSpPr>
          <p:spPr bwMode="auto">
            <a:xfrm>
              <a:off x="3085848" y="420552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12" name="Rectangle: Rounded Corners 11"/>
            <p:cNvSpPr/>
            <p:nvPr/>
          </p:nvSpPr>
          <p:spPr bwMode="auto">
            <a:xfrm>
              <a:off x="2852503" y="3653229"/>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10.57.1.0/24</a:t>
              </a:r>
              <a:endParaRPr lang="en-US" sz="1078" kern="0" dirty="0">
                <a:solidFill>
                  <a:srgbClr val="505050"/>
                </a:solidFill>
                <a:latin typeface="Segoe UI"/>
              </a:endParaRPr>
            </a:p>
          </p:txBody>
        </p:sp>
        <p:sp>
          <p:nvSpPr>
            <p:cNvPr id="20" name="Rectangle 19"/>
            <p:cNvSpPr/>
            <p:nvPr/>
          </p:nvSpPr>
          <p:spPr bwMode="auto">
            <a:xfrm>
              <a:off x="4007760" y="383091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4388743" y="365322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10.57.3.0/27</a:t>
              </a:r>
              <a:endParaRPr lang="en-US" sz="1078" kern="0" dirty="0">
                <a:solidFill>
                  <a:srgbClr val="505050"/>
                </a:solidFill>
                <a:latin typeface="Segoe UI"/>
              </a:endParaRPr>
            </a:p>
          </p:txBody>
        </p:sp>
        <p:sp>
          <p:nvSpPr>
            <p:cNvPr id="22" name="Rectangle 21"/>
            <p:cNvSpPr/>
            <p:nvPr/>
          </p:nvSpPr>
          <p:spPr bwMode="auto">
            <a:xfrm>
              <a:off x="4570515" y="4244755"/>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4450209" y="4317308"/>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27" name="Rectangle 26"/>
            <p:cNvSpPr/>
            <p:nvPr/>
          </p:nvSpPr>
          <p:spPr bwMode="auto">
            <a:xfrm>
              <a:off x="6621895" y="2025124"/>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141113" y="1843272"/>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VNet4</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10.6.0.0/16 </a:t>
              </a:r>
              <a:endParaRPr lang="en-US" sz="1078" kern="0" dirty="0">
                <a:solidFill>
                  <a:srgbClr val="505050"/>
                </a:solidFill>
                <a:latin typeface="Segoe UI"/>
              </a:endParaRPr>
            </a:p>
          </p:txBody>
        </p:sp>
        <p:sp>
          <p:nvSpPr>
            <p:cNvPr id="30" name="Rectangle 29"/>
            <p:cNvSpPr/>
            <p:nvPr/>
          </p:nvSpPr>
          <p:spPr bwMode="auto">
            <a:xfrm>
              <a:off x="8680824" y="2633097"/>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8816498" y="292387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32" name="Rectangle 31"/>
            <p:cNvSpPr/>
            <p:nvPr/>
          </p:nvSpPr>
          <p:spPr bwMode="auto">
            <a:xfrm>
              <a:off x="9109889" y="3399710"/>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33" name="Rectangle 32"/>
            <p:cNvSpPr/>
            <p:nvPr/>
          </p:nvSpPr>
          <p:spPr bwMode="auto">
            <a:xfrm>
              <a:off x="9668850" y="3007699"/>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34" name="Rectangle: Rounded Corners 33"/>
            <p:cNvSpPr/>
            <p:nvPr/>
          </p:nvSpPr>
          <p:spPr bwMode="auto">
            <a:xfrm>
              <a:off x="9435506" y="2455408"/>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10.6.11.0/24</a:t>
              </a:r>
              <a:endParaRPr lang="en-US" sz="1078" kern="0" dirty="0">
                <a:solidFill>
                  <a:srgbClr val="505050"/>
                </a:solidFill>
                <a:latin typeface="Segoe UI"/>
              </a:endParaRPr>
            </a:p>
          </p:txBody>
        </p:sp>
        <p:sp>
          <p:nvSpPr>
            <p:cNvPr id="35" name="Rectangle 34"/>
            <p:cNvSpPr/>
            <p:nvPr/>
          </p:nvSpPr>
          <p:spPr bwMode="auto">
            <a:xfrm>
              <a:off x="6768865" y="2633098"/>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149850" y="2455407"/>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10.6.3.0/27</a:t>
              </a:r>
              <a:endParaRPr lang="en-US" sz="1078" kern="0" dirty="0">
                <a:solidFill>
                  <a:srgbClr val="505050"/>
                </a:solidFill>
                <a:latin typeface="Segoe UI"/>
              </a:endParaRPr>
            </a:p>
          </p:txBody>
        </p:sp>
        <p:sp>
          <p:nvSpPr>
            <p:cNvPr id="38" name="Rectangle 37"/>
            <p:cNvSpPr/>
            <p:nvPr/>
          </p:nvSpPr>
          <p:spPr bwMode="auto">
            <a:xfrm>
              <a:off x="7331624" y="3046931"/>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211319" y="3119481"/>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41" name="Arrow: Left-Right 40"/>
            <p:cNvSpPr/>
            <p:nvPr/>
          </p:nvSpPr>
          <p:spPr bwMode="auto">
            <a:xfrm rot="20045750">
              <a:off x="5262283" y="3715072"/>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sp>
          <p:nvSpPr>
            <p:cNvPr id="64" name="Rectangle 63"/>
            <p:cNvSpPr/>
            <p:nvPr/>
          </p:nvSpPr>
          <p:spPr bwMode="auto">
            <a:xfrm>
              <a:off x="6621895" y="4544830"/>
              <a:ext cx="3893975" cy="20126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5" name="Rectangle: Rounded Corners 64"/>
            <p:cNvSpPr/>
            <p:nvPr/>
          </p:nvSpPr>
          <p:spPr bwMode="auto">
            <a:xfrm>
              <a:off x="8141113" y="4362978"/>
              <a:ext cx="2110803" cy="39902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err="1">
                  <a:solidFill>
                    <a:srgbClr val="505050"/>
                  </a:solidFill>
                  <a:latin typeface="Segoe UI"/>
                </a:rPr>
                <a:t>Name</a:t>
              </a:r>
              <a:r>
                <a:rPr lang="it-IT" sz="1078" kern="0" dirty="0">
                  <a:solidFill>
                    <a:srgbClr val="505050"/>
                  </a:solidFill>
                  <a:latin typeface="Segoe UI"/>
                </a:rPr>
                <a:t>: VNet5</a:t>
              </a:r>
            </a:p>
            <a:p>
              <a:pPr algn="ctr" defTabSz="914102" fontAlgn="base">
                <a:spcBef>
                  <a:spcPct val="0"/>
                </a:spcBef>
                <a:spcAft>
                  <a:spcPct val="0"/>
                </a:spcAft>
                <a:defRPr/>
              </a:pPr>
              <a:r>
                <a:rPr lang="it-IT" sz="1078" kern="0" dirty="0" err="1">
                  <a:solidFill>
                    <a:srgbClr val="505050"/>
                  </a:solidFill>
                  <a:latin typeface="Segoe UI"/>
                </a:rPr>
                <a:t>Address</a:t>
              </a:r>
              <a:r>
                <a:rPr lang="it-IT" sz="1078" kern="0" dirty="0">
                  <a:solidFill>
                    <a:srgbClr val="505050"/>
                  </a:solidFill>
                  <a:latin typeface="Segoe UI"/>
                </a:rPr>
                <a:t> </a:t>
              </a:r>
              <a:r>
                <a:rPr lang="it-IT" sz="1078" kern="0" dirty="0" err="1">
                  <a:solidFill>
                    <a:srgbClr val="505050"/>
                  </a:solidFill>
                  <a:latin typeface="Segoe UI"/>
                </a:rPr>
                <a:t>space</a:t>
              </a:r>
              <a:r>
                <a:rPr lang="it-IT" sz="1078" kern="0" dirty="0">
                  <a:solidFill>
                    <a:srgbClr val="505050"/>
                  </a:solidFill>
                  <a:latin typeface="Segoe UI"/>
                </a:rPr>
                <a:t>: 10.7.0.0/16 </a:t>
              </a:r>
              <a:endParaRPr lang="en-US" sz="1078" kern="0" dirty="0">
                <a:solidFill>
                  <a:srgbClr val="505050"/>
                </a:solidFill>
                <a:latin typeface="Segoe UI"/>
              </a:endParaRPr>
            </a:p>
          </p:txBody>
        </p:sp>
        <p:sp>
          <p:nvSpPr>
            <p:cNvPr id="66" name="Rectangle 65"/>
            <p:cNvSpPr/>
            <p:nvPr/>
          </p:nvSpPr>
          <p:spPr bwMode="auto">
            <a:xfrm>
              <a:off x="8680824" y="5152803"/>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67" name="Rectangle 66"/>
            <p:cNvSpPr/>
            <p:nvPr/>
          </p:nvSpPr>
          <p:spPr bwMode="auto">
            <a:xfrm>
              <a:off x="8816498" y="5443582"/>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VM1</a:t>
              </a:r>
              <a:endParaRPr lang="en-US" sz="1029" kern="0" dirty="0">
                <a:solidFill>
                  <a:schemeClr val="bg1"/>
                </a:solidFill>
                <a:latin typeface="Segoe UI"/>
              </a:endParaRPr>
            </a:p>
          </p:txBody>
        </p:sp>
        <p:sp>
          <p:nvSpPr>
            <p:cNvPr id="68" name="Rectangle 67"/>
            <p:cNvSpPr/>
            <p:nvPr/>
          </p:nvSpPr>
          <p:spPr bwMode="auto">
            <a:xfrm>
              <a:off x="9109889" y="5919416"/>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VM2</a:t>
              </a:r>
              <a:endParaRPr lang="en-US" sz="1029" kern="0" dirty="0">
                <a:solidFill>
                  <a:schemeClr val="bg1"/>
                </a:solidFill>
                <a:latin typeface="Segoe UI"/>
              </a:endParaRPr>
            </a:p>
          </p:txBody>
        </p:sp>
        <p:sp>
          <p:nvSpPr>
            <p:cNvPr id="69" name="Rectangle 68"/>
            <p:cNvSpPr/>
            <p:nvPr/>
          </p:nvSpPr>
          <p:spPr bwMode="auto">
            <a:xfrm>
              <a:off x="9668850" y="5527405"/>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VM3</a:t>
              </a:r>
              <a:endParaRPr lang="en-US" sz="1029" kern="0" dirty="0">
                <a:solidFill>
                  <a:schemeClr val="bg1"/>
                </a:solidFill>
                <a:latin typeface="Segoe UI"/>
              </a:endParaRPr>
            </a:p>
          </p:txBody>
        </p:sp>
        <p:sp>
          <p:nvSpPr>
            <p:cNvPr id="70" name="Rectangle: Rounded Corners 69"/>
            <p:cNvSpPr/>
            <p:nvPr/>
          </p:nvSpPr>
          <p:spPr bwMode="auto">
            <a:xfrm>
              <a:off x="9435506" y="4975114"/>
              <a:ext cx="863047"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Subnet1</a:t>
              </a:r>
            </a:p>
            <a:p>
              <a:pPr algn="ctr" defTabSz="914102" fontAlgn="base">
                <a:spcBef>
                  <a:spcPct val="0"/>
                </a:spcBef>
                <a:spcAft>
                  <a:spcPct val="0"/>
                </a:spcAft>
                <a:defRPr/>
              </a:pPr>
              <a:r>
                <a:rPr lang="it-IT" sz="1078" kern="0" dirty="0">
                  <a:solidFill>
                    <a:srgbClr val="505050"/>
                  </a:solidFill>
                  <a:latin typeface="Segoe UI"/>
                </a:rPr>
                <a:t>10.7.8.0/24</a:t>
              </a:r>
              <a:endParaRPr lang="en-US" sz="1078" kern="0" dirty="0">
                <a:solidFill>
                  <a:srgbClr val="505050"/>
                </a:solidFill>
                <a:latin typeface="Segoe UI"/>
              </a:endParaRPr>
            </a:p>
          </p:txBody>
        </p:sp>
        <p:sp>
          <p:nvSpPr>
            <p:cNvPr id="71" name="Rectangle 70"/>
            <p:cNvSpPr/>
            <p:nvPr/>
          </p:nvSpPr>
          <p:spPr bwMode="auto">
            <a:xfrm>
              <a:off x="6768865" y="5152804"/>
              <a:ext cx="1687286" cy="1129675"/>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372" kern="0" dirty="0">
                <a:gradFill>
                  <a:gsLst>
                    <a:gs pos="5439">
                      <a:srgbClr val="F8F8F8"/>
                    </a:gs>
                    <a:gs pos="10000">
                      <a:srgbClr val="F8F8F8"/>
                    </a:gs>
                  </a:gsLst>
                  <a:lin ang="5400000" scaled="0"/>
                </a:gradFill>
                <a:latin typeface="Segoe UI"/>
              </a:endParaRPr>
            </a:p>
          </p:txBody>
        </p:sp>
        <p:sp>
          <p:nvSpPr>
            <p:cNvPr id="72" name="Rectangle: Rounded Corners 71"/>
            <p:cNvSpPr/>
            <p:nvPr/>
          </p:nvSpPr>
          <p:spPr bwMode="auto">
            <a:xfrm>
              <a:off x="7149850" y="4975113"/>
              <a:ext cx="1236742" cy="359249"/>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rgbClr val="505050"/>
                  </a:solidFill>
                  <a:latin typeface="Segoe UI"/>
                </a:rPr>
                <a:t>Gateway </a:t>
              </a:r>
              <a:r>
                <a:rPr lang="it-IT" sz="1078" kern="0" dirty="0" err="1">
                  <a:solidFill>
                    <a:srgbClr val="505050"/>
                  </a:solidFill>
                  <a:latin typeface="Segoe UI"/>
                </a:rPr>
                <a:t>Subnet</a:t>
              </a:r>
              <a:endParaRPr lang="it-IT" sz="1078" kern="0" dirty="0">
                <a:solidFill>
                  <a:srgbClr val="505050"/>
                </a:solidFill>
                <a:latin typeface="Segoe UI"/>
              </a:endParaRPr>
            </a:p>
            <a:p>
              <a:pPr algn="ctr" defTabSz="914102" fontAlgn="base">
                <a:spcBef>
                  <a:spcPct val="0"/>
                </a:spcBef>
                <a:spcAft>
                  <a:spcPct val="0"/>
                </a:spcAft>
                <a:defRPr/>
              </a:pPr>
              <a:r>
                <a:rPr lang="it-IT" sz="1078" kern="0" dirty="0">
                  <a:solidFill>
                    <a:srgbClr val="505050"/>
                  </a:solidFill>
                  <a:latin typeface="Segoe UI"/>
                </a:rPr>
                <a:t>10.7.3.0/27</a:t>
              </a:r>
              <a:endParaRPr lang="en-US" sz="1078" kern="0" dirty="0">
                <a:solidFill>
                  <a:srgbClr val="505050"/>
                </a:solidFill>
                <a:latin typeface="Segoe UI"/>
              </a:endParaRPr>
            </a:p>
          </p:txBody>
        </p:sp>
        <p:sp>
          <p:nvSpPr>
            <p:cNvPr id="73" name="Rectangle 72"/>
            <p:cNvSpPr/>
            <p:nvPr/>
          </p:nvSpPr>
          <p:spPr bwMode="auto">
            <a:xfrm>
              <a:off x="7331624" y="5566637"/>
              <a:ext cx="629701" cy="299069"/>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29"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211319" y="5639187"/>
              <a:ext cx="629701" cy="299069"/>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29" kern="0" dirty="0">
                  <a:solidFill>
                    <a:schemeClr val="bg1"/>
                  </a:solidFill>
                  <a:latin typeface="Segoe UI"/>
                </a:rPr>
                <a:t>VPN</a:t>
              </a:r>
              <a:endParaRPr lang="en-US" sz="1029" kern="0" dirty="0">
                <a:solidFill>
                  <a:schemeClr val="bg1"/>
                </a:solidFill>
                <a:latin typeface="Segoe UI"/>
              </a:endParaRPr>
            </a:p>
          </p:txBody>
        </p:sp>
        <p:sp>
          <p:nvSpPr>
            <p:cNvPr id="75" name="Arrow: Left-Right 74"/>
            <p:cNvSpPr/>
            <p:nvPr/>
          </p:nvSpPr>
          <p:spPr bwMode="auto">
            <a:xfrm rot="1770774">
              <a:off x="5209466" y="4846483"/>
              <a:ext cx="1957550" cy="430793"/>
            </a:xfrm>
            <a:prstGeom prst="lef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VNet-2-VNet</a:t>
              </a:r>
              <a:endParaRPr lang="en-US" sz="1176" kern="0" dirty="0">
                <a:gradFill>
                  <a:gsLst>
                    <a:gs pos="5439">
                      <a:srgbClr val="F8F8F8"/>
                    </a:gs>
                    <a:gs pos="10000">
                      <a:srgbClr val="F8F8F8"/>
                    </a:gs>
                  </a:gsLst>
                  <a:lin ang="5400000" scaled="0"/>
                </a:gradFill>
                <a:latin typeface="Segoe UI"/>
              </a:endParaRPr>
            </a:p>
          </p:txBody>
        </p:sp>
      </p:grpSp>
      <p:sp>
        <p:nvSpPr>
          <p:cNvPr id="42" name="Rectangle 41"/>
          <p:cNvSpPr/>
          <p:nvPr/>
        </p:nvSpPr>
        <p:spPr bwMode="auto">
          <a:xfrm>
            <a:off x="3110237" y="4539438"/>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sp>
        <p:nvSpPr>
          <p:cNvPr id="43" name="Rectangle 42"/>
          <p:cNvSpPr/>
          <p:nvPr/>
        </p:nvSpPr>
        <p:spPr bwMode="auto">
          <a:xfrm>
            <a:off x="5664178" y="3355222"/>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sp>
        <p:nvSpPr>
          <p:cNvPr id="44" name="Rectangle 43"/>
          <p:cNvSpPr/>
          <p:nvPr/>
        </p:nvSpPr>
        <p:spPr bwMode="auto">
          <a:xfrm>
            <a:off x="5691039" y="5831857"/>
            <a:ext cx="369060" cy="20312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BGP</a:t>
            </a:r>
            <a:endParaRPr lang="en-US" sz="1176" kern="0" dirty="0">
              <a:gradFill>
                <a:gsLst>
                  <a:gs pos="5439">
                    <a:srgbClr val="F8F8F8"/>
                  </a:gs>
                  <a:gs pos="10000">
                    <a:srgbClr val="F8F8F8"/>
                  </a:gs>
                </a:gsLst>
                <a:lin ang="5400000" scaled="0"/>
              </a:gradFill>
              <a:latin typeface="Segoe UI"/>
            </a:endParaRPr>
          </a:p>
        </p:txBody>
      </p:sp>
      <p:cxnSp>
        <p:nvCxnSpPr>
          <p:cNvPr id="47" name="Straight Connector 46"/>
          <p:cNvCxnSpPr>
            <a:stCxn id="42" idx="3"/>
            <a:endCxn id="43" idx="1"/>
          </p:cNvCxnSpPr>
          <p:nvPr/>
        </p:nvCxnSpPr>
        <p:spPr>
          <a:xfrm flipV="1">
            <a:off x="3479297" y="3456782"/>
            <a:ext cx="2184882" cy="1184216"/>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3"/>
          </p:cNvCxnSpPr>
          <p:nvPr/>
        </p:nvCxnSpPr>
        <p:spPr>
          <a:xfrm>
            <a:off x="3479297" y="4640998"/>
            <a:ext cx="2187389" cy="1282295"/>
          </a:xfrm>
          <a:prstGeom prst="line">
            <a:avLst/>
          </a:prstGeom>
          <a:ln w="317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50" name="Table 49"/>
          <p:cNvGraphicFramePr>
            <a:graphicFrameLocks noGrp="1"/>
          </p:cNvGraphicFramePr>
          <p:nvPr>
            <p:extLst/>
          </p:nvPr>
        </p:nvGraphicFramePr>
        <p:xfrm>
          <a:off x="9128691" y="2161945"/>
          <a:ext cx="2629108" cy="1722854"/>
        </p:xfrm>
        <a:graphic>
          <a:graphicData uri="http://schemas.openxmlformats.org/drawingml/2006/table">
            <a:tbl>
              <a:tblPr firstRow="1" bandRow="1">
                <a:tableStyleId>{5C22544A-7EE6-4342-B048-85BDC9FD1C3A}</a:tableStyleId>
              </a:tblPr>
              <a:tblGrid>
                <a:gridCol w="1314554">
                  <a:extLst>
                    <a:ext uri="{9D8B030D-6E8A-4147-A177-3AD203B41FA5}">
                      <a16:colId xmlns:a16="http://schemas.microsoft.com/office/drawing/2014/main" val="1890790428"/>
                    </a:ext>
                  </a:extLst>
                </a:gridCol>
                <a:gridCol w="1314554">
                  <a:extLst>
                    <a:ext uri="{9D8B030D-6E8A-4147-A177-3AD203B41FA5}">
                      <a16:colId xmlns:a16="http://schemas.microsoft.com/office/drawing/2014/main" val="4238020326"/>
                    </a:ext>
                  </a:extLst>
                </a:gridCol>
              </a:tblGrid>
              <a:tr h="324483">
                <a:tc gridSpan="2">
                  <a:txBody>
                    <a:bodyPr/>
                    <a:lstStyle/>
                    <a:p>
                      <a:pPr algn="ctr"/>
                      <a:r>
                        <a:rPr lang="it-IT" sz="1100" b="0" dirty="0"/>
                        <a:t>System</a:t>
                      </a:r>
                      <a:r>
                        <a:rPr lang="it-IT" sz="1100" b="0" baseline="0" dirty="0"/>
                        <a:t> Route Table: VNet4</a:t>
                      </a:r>
                      <a:endParaRPr lang="en-US" sz="11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418332">
                <a:tc>
                  <a:txBody>
                    <a:bodyPr/>
                    <a:lstStyle/>
                    <a:p>
                      <a:r>
                        <a:rPr lang="it-IT" sz="1100" dirty="0"/>
                        <a:t>Dest: 10.6.0.0/16</a:t>
                      </a:r>
                      <a:endParaRPr lang="en-US" sz="1100" dirty="0"/>
                    </a:p>
                  </a:txBody>
                  <a:tcPr marL="89642" marR="89642" marT="44821" marB="44821"/>
                </a:tc>
                <a:tc>
                  <a:txBody>
                    <a:bodyPr/>
                    <a:lstStyle/>
                    <a:p>
                      <a:r>
                        <a:rPr lang="it-IT" sz="1100" dirty="0"/>
                        <a:t>Send to: Local VNet</a:t>
                      </a:r>
                      <a:endParaRPr lang="en-US" sz="1100" dirty="0"/>
                    </a:p>
                  </a:txBody>
                  <a:tcPr marL="89642" marR="89642" marT="44821" marB="44821"/>
                </a:tc>
                <a:extLst>
                  <a:ext uri="{0D108BD9-81ED-4DB2-BD59-A6C34878D82A}">
                    <a16:rowId xmlns:a16="http://schemas.microsoft.com/office/drawing/2014/main" val="1675012222"/>
                  </a:ext>
                </a:extLst>
              </a:tr>
              <a:tr h="324483">
                <a:tc>
                  <a:txBody>
                    <a:bodyPr/>
                    <a:lstStyle/>
                    <a:p>
                      <a:r>
                        <a:rPr lang="it-IT" sz="1100" dirty="0"/>
                        <a:t>Dest:</a:t>
                      </a:r>
                      <a:r>
                        <a:rPr lang="it-IT" sz="1100" baseline="0" dirty="0"/>
                        <a:t> 10.57.0.0/16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1535236198"/>
                  </a:ext>
                </a:extLst>
              </a:tr>
              <a:tr h="324483">
                <a:tc>
                  <a:txBody>
                    <a:bodyPr/>
                    <a:lstStyle/>
                    <a:p>
                      <a:r>
                        <a:rPr lang="it-IT" sz="1100" dirty="0"/>
                        <a:t>Dest:</a:t>
                      </a:r>
                      <a:r>
                        <a:rPr lang="it-IT" sz="1100" baseline="0" dirty="0"/>
                        <a:t> 10.7.0.0/16</a:t>
                      </a:r>
                      <a:endParaRPr lang="en-US" sz="1100" dirty="0"/>
                    </a:p>
                  </a:txBody>
                  <a:tcPr marL="89642" marR="89642" marT="44821" marB="44821"/>
                </a:tc>
                <a:tc>
                  <a:txBody>
                    <a:bodyPr/>
                    <a:lstStyle/>
                    <a:p>
                      <a:r>
                        <a:rPr lang="it-IT" sz="1100" dirty="0"/>
                        <a:t>Send to VNet GW</a:t>
                      </a:r>
                      <a:endParaRPr lang="en-US" sz="1100" dirty="0"/>
                    </a:p>
                  </a:txBody>
                  <a:tcPr marL="89642" marR="89642" marT="44821" marB="44821"/>
                </a:tc>
                <a:extLst>
                  <a:ext uri="{0D108BD9-81ED-4DB2-BD59-A6C34878D82A}">
                    <a16:rowId xmlns:a16="http://schemas.microsoft.com/office/drawing/2014/main" val="935617424"/>
                  </a:ext>
                </a:extLst>
              </a:tr>
              <a:tr h="324483">
                <a:tc>
                  <a:txBody>
                    <a:bodyPr/>
                    <a:lstStyle/>
                    <a:p>
                      <a:r>
                        <a:rPr lang="it-IT" sz="1100" dirty="0"/>
                        <a:t>Dest:</a:t>
                      </a:r>
                      <a:r>
                        <a:rPr lang="it-IT" sz="1100" baseline="0" dirty="0"/>
                        <a:t> </a:t>
                      </a:r>
                      <a:r>
                        <a:rPr lang="it-IT" sz="1100" dirty="0"/>
                        <a:t>0.0.0.0/0</a:t>
                      </a:r>
                      <a:endParaRPr lang="en-US" sz="1100" dirty="0"/>
                    </a:p>
                  </a:txBody>
                  <a:tcPr marL="89642" marR="89642" marT="44821" marB="44821"/>
                </a:tc>
                <a:tc>
                  <a:txBody>
                    <a:bodyPr/>
                    <a:lstStyle/>
                    <a:p>
                      <a:r>
                        <a:rPr lang="it-IT" sz="1100" dirty="0" err="1"/>
                        <a:t>Send</a:t>
                      </a:r>
                      <a:r>
                        <a:rPr lang="it-IT" sz="1100" dirty="0"/>
                        <a:t> to: Inter</a:t>
                      </a:r>
                      <a:r>
                        <a:rPr lang="it-IT" sz="1100" baseline="0" dirty="0"/>
                        <a:t>net</a:t>
                      </a:r>
                      <a:endParaRPr lang="it-IT" sz="1100" dirty="0"/>
                    </a:p>
                  </a:txBody>
                  <a:tcPr marL="89642" marR="89642" marT="44821" marB="44821"/>
                </a:tc>
                <a:extLst>
                  <a:ext uri="{0D108BD9-81ED-4DB2-BD59-A6C34878D82A}">
                    <a16:rowId xmlns:a16="http://schemas.microsoft.com/office/drawing/2014/main" val="4080251713"/>
                  </a:ext>
                </a:extLst>
              </a:tr>
            </a:tbl>
          </a:graphicData>
        </a:graphic>
      </p:graphicFrame>
      <p:sp>
        <p:nvSpPr>
          <p:cNvPr id="51" name="Rectangle 50"/>
          <p:cNvSpPr/>
          <p:nvPr/>
        </p:nvSpPr>
        <p:spPr bwMode="auto">
          <a:xfrm>
            <a:off x="9073197" y="3248800"/>
            <a:ext cx="2730236" cy="269841"/>
          </a:xfrm>
          <a:prstGeom prst="rect">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sp>
        <p:nvSpPr>
          <p:cNvPr id="13" name="Callout: Double Bent Line with Accent Bar 12"/>
          <p:cNvSpPr/>
          <p:nvPr/>
        </p:nvSpPr>
        <p:spPr bwMode="auto">
          <a:xfrm>
            <a:off x="9272684" y="4354500"/>
            <a:ext cx="2515262" cy="1470097"/>
          </a:xfrm>
          <a:prstGeom prst="accentCallout3">
            <a:avLst>
              <a:gd name="adj1" fmla="val 20028"/>
              <a:gd name="adj2" fmla="val -4122"/>
              <a:gd name="adj3" fmla="val 18750"/>
              <a:gd name="adj4" fmla="val -16667"/>
              <a:gd name="adj5" fmla="val -7805"/>
              <a:gd name="adj6" fmla="val -31044"/>
              <a:gd name="adj7" fmla="val -66861"/>
              <a:gd name="adj8" fmla="val -10603"/>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961" kern="0" dirty="0">
                <a:solidFill>
                  <a:schemeClr val="tx1"/>
                </a:solidFill>
                <a:latin typeface="Segoe UI"/>
              </a:rPr>
              <a:t>VNet4 has now a route to send traffic to VNet5. VNet3 </a:t>
            </a:r>
            <a:r>
              <a:rPr lang="en-US" sz="1961" kern="0" dirty="0">
                <a:solidFill>
                  <a:schemeClr val="tx1"/>
                </a:solidFill>
                <a:latin typeface="Segoe UI"/>
              </a:rPr>
              <a:t>acts</a:t>
            </a:r>
            <a:r>
              <a:rPr lang="it-IT" sz="1961" kern="0" dirty="0">
                <a:solidFill>
                  <a:schemeClr val="tx1"/>
                </a:solidFill>
                <a:latin typeface="Segoe UI"/>
              </a:rPr>
              <a:t> </a:t>
            </a:r>
            <a:r>
              <a:rPr lang="it-IT" sz="1961" kern="0" dirty="0" err="1">
                <a:solidFill>
                  <a:schemeClr val="tx1"/>
                </a:solidFill>
                <a:latin typeface="Segoe UI"/>
              </a:rPr>
              <a:t>as</a:t>
            </a:r>
            <a:r>
              <a:rPr lang="it-IT" sz="1961" kern="0" dirty="0">
                <a:solidFill>
                  <a:schemeClr val="tx1"/>
                </a:solidFill>
                <a:latin typeface="Segoe UI"/>
              </a:rPr>
              <a:t> a </a:t>
            </a:r>
            <a:r>
              <a:rPr lang="it-IT" sz="1961" kern="0" dirty="0" err="1">
                <a:solidFill>
                  <a:schemeClr val="tx1"/>
                </a:solidFill>
                <a:latin typeface="Segoe UI"/>
              </a:rPr>
              <a:t>tranist</a:t>
            </a:r>
            <a:r>
              <a:rPr lang="it-IT" sz="1961" kern="0" dirty="0">
                <a:solidFill>
                  <a:schemeClr val="tx1"/>
                </a:solidFill>
                <a:latin typeface="Segoe UI"/>
              </a:rPr>
              <a:t> network </a:t>
            </a:r>
            <a:endParaRPr lang="en-US" sz="1961" kern="0" dirty="0">
              <a:solidFill>
                <a:schemeClr val="tx1"/>
              </a:solidFill>
              <a:latin typeface="Segoe UI"/>
            </a:endParaRPr>
          </a:p>
        </p:txBody>
      </p:sp>
    </p:spTree>
    <p:extLst>
      <p:ext uri="{BB962C8B-B14F-4D97-AF65-F5344CB8AC3E}">
        <p14:creationId xmlns:p14="http://schemas.microsoft.com/office/powerpoint/2010/main" val="28355884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Azure Subscription?</a:t>
            </a:r>
          </a:p>
        </p:txBody>
      </p:sp>
      <p:sp>
        <p:nvSpPr>
          <p:cNvPr id="3" name="Content Placeholder 2"/>
          <p:cNvSpPr>
            <a:spLocks noGrp="1"/>
          </p:cNvSpPr>
          <p:nvPr>
            <p:ph sz="quarter" idx="10"/>
          </p:nvPr>
        </p:nvSpPr>
        <p:spPr>
          <a:xfrm>
            <a:off x="268288" y="1398396"/>
            <a:ext cx="11542503" cy="5002404"/>
          </a:xfrm>
        </p:spPr>
        <p:txBody>
          <a:bodyPr>
            <a:normAutofit/>
          </a:bodyPr>
          <a:lstStyle/>
          <a:p>
            <a:r>
              <a:rPr lang="en-US" sz="2800" dirty="0"/>
              <a:t>Governs the following:</a:t>
            </a:r>
          </a:p>
          <a:p>
            <a:pPr lvl="1"/>
            <a:r>
              <a:rPr lang="en-US" sz="2800" dirty="0"/>
              <a:t>Billing relationship (billing APIs supports now EE level)</a:t>
            </a:r>
          </a:p>
          <a:p>
            <a:pPr lvl="1"/>
            <a:r>
              <a:rPr lang="en-US" sz="2800" dirty="0"/>
              <a:t>Account administration</a:t>
            </a:r>
          </a:p>
          <a:p>
            <a:pPr lvl="1"/>
            <a:r>
              <a:rPr lang="en-US" sz="2800" dirty="0"/>
              <a:t>Role Based Access Control (RBAC) to artifacts</a:t>
            </a:r>
          </a:p>
          <a:p>
            <a:pPr lvl="1"/>
            <a:r>
              <a:rPr lang="en-US" sz="2800" dirty="0"/>
              <a:t>Boundaries/Limits</a:t>
            </a:r>
          </a:p>
          <a:p>
            <a:r>
              <a:rPr lang="en-US" sz="2800" dirty="0"/>
              <a:t>Boundaries</a:t>
            </a:r>
          </a:p>
          <a:p>
            <a:pPr lvl="1"/>
            <a:r>
              <a:rPr lang="en-US" sz="2800" dirty="0"/>
              <a:t>Limits</a:t>
            </a:r>
          </a:p>
          <a:p>
            <a:pPr lvl="1"/>
            <a:r>
              <a:rPr lang="en-US" sz="2800" dirty="0"/>
              <a:t>Virtual Network </a:t>
            </a:r>
          </a:p>
          <a:p>
            <a:pPr lvl="1"/>
            <a:r>
              <a:rPr lang="en-US" sz="2800" dirty="0"/>
              <a:t>Attached to 1 AAD (1 AAD be associated with many subscriptions)</a:t>
            </a:r>
          </a:p>
          <a:p>
            <a:r>
              <a:rPr lang="en-US" sz="2800" dirty="0"/>
              <a:t>Associated to an enterprise enrollment account</a:t>
            </a:r>
          </a:p>
        </p:txBody>
      </p:sp>
    </p:spTree>
    <p:extLst>
      <p:ext uri="{BB962C8B-B14F-4D97-AF65-F5344CB8AC3E}">
        <p14:creationId xmlns:p14="http://schemas.microsoft.com/office/powerpoint/2010/main" val="3517065026"/>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p>
        </p:txBody>
      </p:sp>
      <p:sp>
        <p:nvSpPr>
          <p:cNvPr id="6" name="Text Placeholder 5"/>
          <p:cNvSpPr>
            <a:spLocks noGrp="1"/>
          </p:cNvSpPr>
          <p:nvPr>
            <p:ph sz="quarter" idx="10"/>
          </p:nvPr>
        </p:nvSpPr>
        <p:spPr/>
        <p:txBody>
          <a:bodyPr/>
          <a:lstStyle/>
          <a:p>
            <a:r>
              <a:rPr lang="en-US" dirty="0"/>
              <a:t>How to achieve any-to-any connectivity?</a:t>
            </a:r>
          </a:p>
        </p:txBody>
      </p:sp>
      <p:graphicFrame>
        <p:nvGraphicFramePr>
          <p:cNvPr id="3" name="Table 2"/>
          <p:cNvGraphicFramePr>
            <a:graphicFrameLocks noGrp="1"/>
          </p:cNvGraphicFramePr>
          <p:nvPr>
            <p:extLst/>
          </p:nvPr>
        </p:nvGraphicFramePr>
        <p:xfrm>
          <a:off x="717510" y="2084377"/>
          <a:ext cx="10846622" cy="3316736"/>
        </p:xfrm>
        <a:graphic>
          <a:graphicData uri="http://schemas.openxmlformats.org/drawingml/2006/table">
            <a:tbl>
              <a:tblPr firstRow="1" bandRow="1">
                <a:tableStyleId>{5C22544A-7EE6-4342-B048-85BDC9FD1C3A}</a:tableStyleId>
              </a:tblPr>
              <a:tblGrid>
                <a:gridCol w="5423311">
                  <a:extLst>
                    <a:ext uri="{9D8B030D-6E8A-4147-A177-3AD203B41FA5}">
                      <a16:colId xmlns:a16="http://schemas.microsoft.com/office/drawing/2014/main" val="2639307137"/>
                    </a:ext>
                  </a:extLst>
                </a:gridCol>
                <a:gridCol w="5423311">
                  <a:extLst>
                    <a:ext uri="{9D8B030D-6E8A-4147-A177-3AD203B41FA5}">
                      <a16:colId xmlns:a16="http://schemas.microsoft.com/office/drawing/2014/main" val="3952730947"/>
                    </a:ext>
                  </a:extLst>
                </a:gridCol>
              </a:tblGrid>
              <a:tr h="536855">
                <a:tc>
                  <a:txBody>
                    <a:bodyPr/>
                    <a:lstStyle/>
                    <a:p>
                      <a:r>
                        <a:rPr lang="it-IT" sz="1700" dirty="0"/>
                        <a:t>Option#1: Full</a:t>
                      </a:r>
                      <a:r>
                        <a:rPr lang="it-IT" sz="1700" baseline="0" dirty="0"/>
                        <a:t> </a:t>
                      </a:r>
                      <a:r>
                        <a:rPr lang="it-IT" sz="1700" baseline="0" dirty="0" err="1"/>
                        <a:t>Mesh</a:t>
                      </a:r>
                      <a:endParaRPr lang="en-US" sz="1700" dirty="0"/>
                    </a:p>
                  </a:txBody>
                  <a:tcPr marL="89642" marR="89642" marT="44821" marB="44821"/>
                </a:tc>
                <a:tc>
                  <a:txBody>
                    <a:bodyPr/>
                    <a:lstStyle/>
                    <a:p>
                      <a:r>
                        <a:rPr lang="it-IT" sz="1700" dirty="0"/>
                        <a:t>Option#2: BGP + </a:t>
                      </a:r>
                      <a:r>
                        <a:rPr lang="it-IT" sz="1700" dirty="0" err="1"/>
                        <a:t>transit</a:t>
                      </a:r>
                      <a:r>
                        <a:rPr lang="it-IT" sz="1700" dirty="0"/>
                        <a:t> </a:t>
                      </a:r>
                      <a:r>
                        <a:rPr lang="it-IT" sz="1700" dirty="0" err="1"/>
                        <a:t>routing</a:t>
                      </a:r>
                      <a:endParaRPr lang="en-US" sz="1700" dirty="0"/>
                    </a:p>
                  </a:txBody>
                  <a:tcPr marL="89642" marR="89642" marT="44821" marB="44821"/>
                </a:tc>
                <a:extLst>
                  <a:ext uri="{0D108BD9-81ED-4DB2-BD59-A6C34878D82A}">
                    <a16:rowId xmlns:a16="http://schemas.microsoft.com/office/drawing/2014/main" val="1721889088"/>
                  </a:ext>
                </a:extLst>
              </a:tr>
              <a:tr h="926627">
                <a:tc>
                  <a:txBody>
                    <a:bodyPr/>
                    <a:lstStyle/>
                    <a:p>
                      <a:r>
                        <a:rPr lang="it-IT" sz="1700" dirty="0"/>
                        <a:t>Efficient routing:</a:t>
                      </a:r>
                      <a:r>
                        <a:rPr lang="it-IT" sz="1700" baseline="0" dirty="0"/>
                        <a:t> each VNet is directly connected to any other VNet</a:t>
                      </a:r>
                      <a:endParaRPr lang="en-US" sz="1700" dirty="0"/>
                    </a:p>
                  </a:txBody>
                  <a:tcPr marL="89642" marR="89642" marT="44821" marB="44821"/>
                </a:tc>
                <a:tc>
                  <a:txBody>
                    <a:bodyPr/>
                    <a:lstStyle/>
                    <a:p>
                      <a:r>
                        <a:rPr lang="it-IT" sz="1700" dirty="0"/>
                        <a:t>Traffic between VNets may cross 1 or more transit networks</a:t>
                      </a:r>
                      <a:endParaRPr lang="en-US" sz="1700" dirty="0"/>
                    </a:p>
                  </a:txBody>
                  <a:tcPr marL="89642" marR="89642" marT="44821" marB="44821"/>
                </a:tc>
                <a:extLst>
                  <a:ext uri="{0D108BD9-81ED-4DB2-BD59-A6C34878D82A}">
                    <a16:rowId xmlns:a16="http://schemas.microsoft.com/office/drawing/2014/main" val="546131375"/>
                  </a:ext>
                </a:extLst>
              </a:tr>
              <a:tr h="926627">
                <a:tc>
                  <a:txBody>
                    <a:bodyPr/>
                    <a:lstStyle/>
                    <a:p>
                      <a:r>
                        <a:rPr lang="it-IT" sz="1700" dirty="0"/>
                        <a:t>Many VNet-2-VNet  connections to be maintained</a:t>
                      </a:r>
                      <a:endParaRPr lang="en-US" sz="1700" dirty="0"/>
                    </a:p>
                  </a:txBody>
                  <a:tcPr marL="89642" marR="89642" marT="44821" marB="44821"/>
                </a:tc>
                <a:tc>
                  <a:txBody>
                    <a:bodyPr/>
                    <a:lstStyle/>
                    <a:p>
                      <a:r>
                        <a:rPr lang="it-IT" sz="1700" dirty="0" err="1"/>
                        <a:t>Any</a:t>
                      </a:r>
                      <a:r>
                        <a:rPr lang="it-IT" sz="1700" dirty="0"/>
                        <a:t>-to-</a:t>
                      </a:r>
                      <a:r>
                        <a:rPr lang="it-IT" sz="1700" dirty="0" err="1"/>
                        <a:t>any</a:t>
                      </a:r>
                      <a:r>
                        <a:rPr lang="it-IT" sz="1700" dirty="0"/>
                        <a:t> </a:t>
                      </a:r>
                      <a:r>
                        <a:rPr lang="it-IT" sz="1700" dirty="0" err="1"/>
                        <a:t>connectivity</a:t>
                      </a:r>
                      <a:r>
                        <a:rPr lang="it-IT" sz="1700" dirty="0"/>
                        <a:t> </a:t>
                      </a:r>
                      <a:r>
                        <a:rPr lang="it-IT" sz="1700" dirty="0" err="1"/>
                        <a:t>is</a:t>
                      </a:r>
                      <a:r>
                        <a:rPr lang="it-IT" sz="1700" dirty="0"/>
                        <a:t> </a:t>
                      </a:r>
                      <a:r>
                        <a:rPr lang="it-IT" sz="1700" dirty="0" err="1"/>
                        <a:t>possible</a:t>
                      </a:r>
                      <a:r>
                        <a:rPr lang="it-IT" sz="1700" dirty="0"/>
                        <a:t> with </a:t>
                      </a:r>
                      <a:r>
                        <a:rPr lang="it-IT" sz="1700" dirty="0" err="1"/>
                        <a:t>fewer</a:t>
                      </a:r>
                      <a:r>
                        <a:rPr lang="it-IT" sz="1700" dirty="0"/>
                        <a:t> VNET-2VNET </a:t>
                      </a:r>
                      <a:r>
                        <a:rPr lang="it-IT" sz="1700" dirty="0" err="1"/>
                        <a:t>connections</a:t>
                      </a:r>
                      <a:endParaRPr lang="en-US" sz="1700" dirty="0"/>
                    </a:p>
                  </a:txBody>
                  <a:tcPr marL="89642" marR="89642" marT="44821" marB="44821"/>
                </a:tc>
                <a:extLst>
                  <a:ext uri="{0D108BD9-81ED-4DB2-BD59-A6C34878D82A}">
                    <a16:rowId xmlns:a16="http://schemas.microsoft.com/office/drawing/2014/main" val="2652374917"/>
                  </a:ext>
                </a:extLst>
              </a:tr>
              <a:tr h="926627">
                <a:tc>
                  <a:txBody>
                    <a:bodyPr/>
                    <a:lstStyle/>
                    <a:p>
                      <a:r>
                        <a:rPr lang="it-IT" sz="1700" dirty="0"/>
                        <a:t>Cross-VNET communication</a:t>
                      </a:r>
                      <a:r>
                        <a:rPr lang="it-IT" sz="1700" baseline="0" dirty="0"/>
                        <a:t> performance is capped by VNet Gateway’s bandwidth  </a:t>
                      </a:r>
                      <a:endParaRPr lang="en-US" sz="1700" dirty="0"/>
                    </a:p>
                  </a:txBody>
                  <a:tcPr marL="89642" marR="89642" marT="44821" marB="44821"/>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it-IT" sz="1700" dirty="0"/>
                        <a:t>Cross-VNET communication</a:t>
                      </a:r>
                      <a:r>
                        <a:rPr lang="it-IT" sz="1700" baseline="0" dirty="0"/>
                        <a:t> performance is capped by VNet Gateway’s bandwidth  </a:t>
                      </a:r>
                      <a:endParaRPr lang="en-US" sz="1700" dirty="0"/>
                    </a:p>
                  </a:txBody>
                  <a:tcPr marL="89642" marR="89642" marT="44821" marB="44821"/>
                </a:tc>
                <a:extLst>
                  <a:ext uri="{0D108BD9-81ED-4DB2-BD59-A6C34878D82A}">
                    <a16:rowId xmlns:a16="http://schemas.microsoft.com/office/drawing/2014/main" val="1238187489"/>
                  </a:ext>
                </a:extLst>
              </a:tr>
            </a:tbl>
          </a:graphicData>
        </a:graphic>
      </p:graphicFrame>
    </p:spTree>
    <p:extLst>
      <p:ext uri="{BB962C8B-B14F-4D97-AF65-F5344CB8AC3E}">
        <p14:creationId xmlns:p14="http://schemas.microsoft.com/office/powerpoint/2010/main" val="2962936613"/>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to VNet via VPN</a:t>
            </a:r>
          </a:p>
        </p:txBody>
      </p:sp>
      <p:sp>
        <p:nvSpPr>
          <p:cNvPr id="6" name="Text Placeholder 5"/>
          <p:cNvSpPr>
            <a:spLocks noGrp="1"/>
          </p:cNvSpPr>
          <p:nvPr>
            <p:ph sz="quarter" idx="10"/>
          </p:nvPr>
        </p:nvSpPr>
        <p:spPr/>
        <p:txBody>
          <a:bodyPr/>
          <a:lstStyle/>
          <a:p>
            <a:r>
              <a:rPr lang="en-US" dirty="0"/>
              <a:t>How to achieve any-to-any connectivity?</a:t>
            </a:r>
          </a:p>
        </p:txBody>
      </p:sp>
      <p:graphicFrame>
        <p:nvGraphicFramePr>
          <p:cNvPr id="3" name="Table 2"/>
          <p:cNvGraphicFramePr>
            <a:graphicFrameLocks noGrp="1"/>
          </p:cNvGraphicFramePr>
          <p:nvPr>
            <p:extLst/>
          </p:nvPr>
        </p:nvGraphicFramePr>
        <p:xfrm>
          <a:off x="717510" y="2084377"/>
          <a:ext cx="10846622" cy="3316736"/>
        </p:xfrm>
        <a:graphic>
          <a:graphicData uri="http://schemas.openxmlformats.org/drawingml/2006/table">
            <a:tbl>
              <a:tblPr firstRow="1" bandRow="1">
                <a:tableStyleId>{5C22544A-7EE6-4342-B048-85BDC9FD1C3A}</a:tableStyleId>
              </a:tblPr>
              <a:tblGrid>
                <a:gridCol w="5423311">
                  <a:extLst>
                    <a:ext uri="{9D8B030D-6E8A-4147-A177-3AD203B41FA5}">
                      <a16:colId xmlns:a16="http://schemas.microsoft.com/office/drawing/2014/main" val="2639307137"/>
                    </a:ext>
                  </a:extLst>
                </a:gridCol>
                <a:gridCol w="5423311">
                  <a:extLst>
                    <a:ext uri="{9D8B030D-6E8A-4147-A177-3AD203B41FA5}">
                      <a16:colId xmlns:a16="http://schemas.microsoft.com/office/drawing/2014/main" val="3952730947"/>
                    </a:ext>
                  </a:extLst>
                </a:gridCol>
              </a:tblGrid>
              <a:tr h="536855">
                <a:tc>
                  <a:txBody>
                    <a:bodyPr/>
                    <a:lstStyle/>
                    <a:p>
                      <a:r>
                        <a:rPr lang="it-IT" sz="1700" dirty="0"/>
                        <a:t>Option#1: Full</a:t>
                      </a:r>
                      <a:r>
                        <a:rPr lang="it-IT" sz="1700" baseline="0" dirty="0"/>
                        <a:t> </a:t>
                      </a:r>
                      <a:r>
                        <a:rPr lang="it-IT" sz="1700" baseline="0" dirty="0" err="1"/>
                        <a:t>Mesh</a:t>
                      </a:r>
                      <a:endParaRPr lang="en-US" sz="1700" dirty="0"/>
                    </a:p>
                  </a:txBody>
                  <a:tcPr marL="89642" marR="89642" marT="44821" marB="44821"/>
                </a:tc>
                <a:tc>
                  <a:txBody>
                    <a:bodyPr/>
                    <a:lstStyle/>
                    <a:p>
                      <a:r>
                        <a:rPr lang="it-IT" sz="1700" dirty="0"/>
                        <a:t>Option#2: BGP + </a:t>
                      </a:r>
                      <a:r>
                        <a:rPr lang="it-IT" sz="1700" dirty="0" err="1"/>
                        <a:t>transit</a:t>
                      </a:r>
                      <a:r>
                        <a:rPr lang="it-IT" sz="1700" dirty="0"/>
                        <a:t> </a:t>
                      </a:r>
                      <a:r>
                        <a:rPr lang="it-IT" sz="1700" dirty="0" err="1"/>
                        <a:t>routing</a:t>
                      </a:r>
                      <a:endParaRPr lang="en-US" sz="1700" dirty="0"/>
                    </a:p>
                  </a:txBody>
                  <a:tcPr marL="89642" marR="89642" marT="44821" marB="44821"/>
                </a:tc>
                <a:extLst>
                  <a:ext uri="{0D108BD9-81ED-4DB2-BD59-A6C34878D82A}">
                    <a16:rowId xmlns:a16="http://schemas.microsoft.com/office/drawing/2014/main" val="1721889088"/>
                  </a:ext>
                </a:extLst>
              </a:tr>
              <a:tr h="926627">
                <a:tc>
                  <a:txBody>
                    <a:bodyPr/>
                    <a:lstStyle/>
                    <a:p>
                      <a:r>
                        <a:rPr lang="it-IT" sz="1700" dirty="0"/>
                        <a:t>Efficient routing:</a:t>
                      </a:r>
                      <a:r>
                        <a:rPr lang="it-IT" sz="1700" baseline="0" dirty="0"/>
                        <a:t> each VNet is directly connected to any other VNet</a:t>
                      </a:r>
                      <a:endParaRPr lang="en-US" sz="1700" dirty="0"/>
                    </a:p>
                  </a:txBody>
                  <a:tcPr marL="89642" marR="89642" marT="44821" marB="44821"/>
                </a:tc>
                <a:tc>
                  <a:txBody>
                    <a:bodyPr/>
                    <a:lstStyle/>
                    <a:p>
                      <a:r>
                        <a:rPr lang="it-IT" sz="1700" dirty="0"/>
                        <a:t>Traffic between VNets may cross 1 or more transit networks</a:t>
                      </a:r>
                      <a:endParaRPr lang="en-US" sz="1700" dirty="0"/>
                    </a:p>
                  </a:txBody>
                  <a:tcPr marL="89642" marR="89642" marT="44821" marB="44821"/>
                </a:tc>
                <a:extLst>
                  <a:ext uri="{0D108BD9-81ED-4DB2-BD59-A6C34878D82A}">
                    <a16:rowId xmlns:a16="http://schemas.microsoft.com/office/drawing/2014/main" val="546131375"/>
                  </a:ext>
                </a:extLst>
              </a:tr>
              <a:tr h="926627">
                <a:tc>
                  <a:txBody>
                    <a:bodyPr/>
                    <a:lstStyle/>
                    <a:p>
                      <a:r>
                        <a:rPr lang="it-IT" sz="1700" dirty="0"/>
                        <a:t>Many VNet-2-VNet  connections to be maintained</a:t>
                      </a:r>
                      <a:endParaRPr lang="en-US" sz="1700" dirty="0"/>
                    </a:p>
                  </a:txBody>
                  <a:tcPr marL="89642" marR="89642" marT="44821" marB="44821"/>
                </a:tc>
                <a:tc>
                  <a:txBody>
                    <a:bodyPr/>
                    <a:lstStyle/>
                    <a:p>
                      <a:r>
                        <a:rPr lang="it-IT" sz="1700" dirty="0" err="1"/>
                        <a:t>Any</a:t>
                      </a:r>
                      <a:r>
                        <a:rPr lang="it-IT" sz="1700" dirty="0"/>
                        <a:t>-to-</a:t>
                      </a:r>
                      <a:r>
                        <a:rPr lang="it-IT" sz="1700" dirty="0" err="1"/>
                        <a:t>any</a:t>
                      </a:r>
                      <a:r>
                        <a:rPr lang="it-IT" sz="1700" dirty="0"/>
                        <a:t> </a:t>
                      </a:r>
                      <a:r>
                        <a:rPr lang="it-IT" sz="1700" dirty="0" err="1"/>
                        <a:t>connectivity</a:t>
                      </a:r>
                      <a:r>
                        <a:rPr lang="it-IT" sz="1700" dirty="0"/>
                        <a:t> </a:t>
                      </a:r>
                      <a:r>
                        <a:rPr lang="it-IT" sz="1700" dirty="0" err="1"/>
                        <a:t>is</a:t>
                      </a:r>
                      <a:r>
                        <a:rPr lang="it-IT" sz="1700" dirty="0"/>
                        <a:t> </a:t>
                      </a:r>
                      <a:r>
                        <a:rPr lang="it-IT" sz="1700" dirty="0" err="1"/>
                        <a:t>possible</a:t>
                      </a:r>
                      <a:r>
                        <a:rPr lang="it-IT" sz="1700" dirty="0"/>
                        <a:t> with </a:t>
                      </a:r>
                      <a:r>
                        <a:rPr lang="it-IT" sz="1700" dirty="0" err="1"/>
                        <a:t>fewer</a:t>
                      </a:r>
                      <a:r>
                        <a:rPr lang="it-IT" sz="1700" dirty="0"/>
                        <a:t> VNET-2VNET </a:t>
                      </a:r>
                      <a:r>
                        <a:rPr lang="it-IT" sz="1700" dirty="0" err="1"/>
                        <a:t>connections</a:t>
                      </a:r>
                      <a:endParaRPr lang="en-US" sz="1700" dirty="0"/>
                    </a:p>
                  </a:txBody>
                  <a:tcPr marL="89642" marR="89642" marT="44821" marB="44821"/>
                </a:tc>
                <a:extLst>
                  <a:ext uri="{0D108BD9-81ED-4DB2-BD59-A6C34878D82A}">
                    <a16:rowId xmlns:a16="http://schemas.microsoft.com/office/drawing/2014/main" val="2652374917"/>
                  </a:ext>
                </a:extLst>
              </a:tr>
              <a:tr h="926627">
                <a:tc>
                  <a:txBody>
                    <a:bodyPr/>
                    <a:lstStyle/>
                    <a:p>
                      <a:r>
                        <a:rPr lang="it-IT" sz="1700" dirty="0"/>
                        <a:t>Cross-VNET communication</a:t>
                      </a:r>
                      <a:r>
                        <a:rPr lang="it-IT" sz="1700" baseline="0" dirty="0"/>
                        <a:t> performance is capped by VNet Gateway’s bandwidth  </a:t>
                      </a:r>
                      <a:endParaRPr lang="en-US" sz="1700" dirty="0"/>
                    </a:p>
                  </a:txBody>
                  <a:tcPr marL="89642" marR="89642" marT="44821" marB="44821"/>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it-IT" sz="1700" dirty="0"/>
                        <a:t>Cross-VNET communication</a:t>
                      </a:r>
                      <a:r>
                        <a:rPr lang="it-IT" sz="1700" baseline="0" dirty="0"/>
                        <a:t> performance is capped by VNet Gateway’s bandwidth  </a:t>
                      </a:r>
                      <a:endParaRPr lang="en-US" sz="1700" dirty="0"/>
                    </a:p>
                  </a:txBody>
                  <a:tcPr marL="89642" marR="89642" marT="44821" marB="44821"/>
                </a:tc>
                <a:extLst>
                  <a:ext uri="{0D108BD9-81ED-4DB2-BD59-A6C34878D82A}">
                    <a16:rowId xmlns:a16="http://schemas.microsoft.com/office/drawing/2014/main" val="1238187489"/>
                  </a:ext>
                </a:extLst>
              </a:tr>
            </a:tbl>
          </a:graphicData>
        </a:graphic>
      </p:graphicFrame>
      <p:pic>
        <p:nvPicPr>
          <p:cNvPr id="4" name="Picture 3" descr="Datei:Red exclamation mark.svg – Boarische Wikipedia"/>
          <p:cNvPicPr>
            <a:picLocks noChangeAspect="1"/>
          </p:cNvPicPr>
          <p:nvPr/>
        </p:nvPicPr>
        <p:blipFill>
          <a:blip r:embed="rId3"/>
          <a:stretch>
            <a:fillRect/>
          </a:stretch>
        </p:blipFill>
        <p:spPr>
          <a:xfrm>
            <a:off x="807152" y="3966850"/>
            <a:ext cx="380703" cy="380703"/>
          </a:xfrm>
          <a:prstGeom prst="rect">
            <a:avLst/>
          </a:prstGeom>
        </p:spPr>
      </p:pic>
      <p:pic>
        <p:nvPicPr>
          <p:cNvPr id="7" name="Picture 6" descr="Datei:Red exclamation mark.svg – Boarische Wikipedia"/>
          <p:cNvPicPr>
            <a:picLocks noChangeAspect="1"/>
          </p:cNvPicPr>
          <p:nvPr/>
        </p:nvPicPr>
        <p:blipFill>
          <a:blip r:embed="rId3"/>
          <a:stretch>
            <a:fillRect/>
          </a:stretch>
        </p:blipFill>
        <p:spPr>
          <a:xfrm>
            <a:off x="7261340" y="2980793"/>
            <a:ext cx="380703" cy="380703"/>
          </a:xfrm>
          <a:prstGeom prst="rect">
            <a:avLst/>
          </a:prstGeom>
        </p:spPr>
      </p:pic>
      <p:pic>
        <p:nvPicPr>
          <p:cNvPr id="8" name="Picture 7" descr="Datei:Red exclamation mark.svg – Boarische Wikipedia"/>
          <p:cNvPicPr>
            <a:picLocks noChangeAspect="1"/>
          </p:cNvPicPr>
          <p:nvPr/>
        </p:nvPicPr>
        <p:blipFill>
          <a:blip r:embed="rId3"/>
          <a:stretch>
            <a:fillRect/>
          </a:stretch>
        </p:blipFill>
        <p:spPr>
          <a:xfrm>
            <a:off x="9323095" y="4863264"/>
            <a:ext cx="380703" cy="380703"/>
          </a:xfrm>
          <a:prstGeom prst="rect">
            <a:avLst/>
          </a:prstGeom>
        </p:spPr>
      </p:pic>
      <p:pic>
        <p:nvPicPr>
          <p:cNvPr id="9" name="Picture 8" descr="Datei:Red exclamation mark.svg – Boarische Wikipedia"/>
          <p:cNvPicPr>
            <a:picLocks noChangeAspect="1"/>
          </p:cNvPicPr>
          <p:nvPr/>
        </p:nvPicPr>
        <p:blipFill>
          <a:blip r:embed="rId3"/>
          <a:stretch>
            <a:fillRect/>
          </a:stretch>
        </p:blipFill>
        <p:spPr>
          <a:xfrm>
            <a:off x="3944605" y="4863265"/>
            <a:ext cx="380703" cy="380703"/>
          </a:xfrm>
          <a:prstGeom prst="rect">
            <a:avLst/>
          </a:prstGeom>
        </p:spPr>
      </p:pic>
      <p:sp>
        <p:nvSpPr>
          <p:cNvPr id="5" name="Rectangle 4"/>
          <p:cNvSpPr/>
          <p:nvPr/>
        </p:nvSpPr>
        <p:spPr>
          <a:xfrm>
            <a:off x="667428" y="5670038"/>
            <a:ext cx="10896705" cy="579315"/>
          </a:xfrm>
          <a:prstGeom prst="rect">
            <a:avLst/>
          </a:prstGeom>
        </p:spPr>
        <p:txBody>
          <a:bodyPr wrap="square">
            <a:spAutoFit/>
          </a:bodyPr>
          <a:lstStyle/>
          <a:p>
            <a:pPr defTabSz="896386">
              <a:lnSpc>
                <a:spcPct val="90000"/>
              </a:lnSpc>
              <a:spcAft>
                <a:spcPts val="588"/>
              </a:spcAft>
              <a:defRPr/>
            </a:pPr>
            <a:r>
              <a:rPr lang="en-US" sz="1765" kern="0" dirty="0">
                <a:solidFill>
                  <a:srgbClr val="FFFF00"/>
                </a:solidFill>
                <a:latin typeface="Segoe UI"/>
              </a:rPr>
              <a:t>Both options limitations: VNet peering addresses them by pushing the complexity of connecting VNet into Azure’s network stack!</a:t>
            </a:r>
          </a:p>
        </p:txBody>
      </p:sp>
    </p:spTree>
    <p:extLst>
      <p:ext uri="{BB962C8B-B14F-4D97-AF65-F5344CB8AC3E}">
        <p14:creationId xmlns:p14="http://schemas.microsoft.com/office/powerpoint/2010/main" val="2218668942"/>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loud 44">
            <a:extLst>
              <a:ext uri="{FF2B5EF4-FFF2-40B4-BE49-F238E27FC236}">
                <a16:creationId xmlns:a16="http://schemas.microsoft.com/office/drawing/2014/main" id="{9D3A803C-F4DE-4B9D-907F-7C890C1AB290}"/>
              </a:ext>
            </a:extLst>
          </p:cNvPr>
          <p:cNvSpPr/>
          <p:nvPr/>
        </p:nvSpPr>
        <p:spPr bwMode="auto">
          <a:xfrm>
            <a:off x="4975470" y="5322838"/>
            <a:ext cx="2370607" cy="1406348"/>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372" dirty="0">
                <a:gradFill>
                  <a:gsLst>
                    <a:gs pos="5439">
                      <a:srgbClr val="F8F8F8"/>
                    </a:gs>
                    <a:gs pos="10000">
                      <a:srgbClr val="F8F8F8"/>
                    </a:gs>
                  </a:gsLst>
                  <a:lin ang="5400000" scaled="0"/>
                </a:gradFill>
                <a:latin typeface="Segoe UI"/>
              </a:rPr>
              <a:t>Customer Network (P2P Ethernet, Fiber, MPLS/IPVPN)</a:t>
            </a:r>
          </a:p>
        </p:txBody>
      </p:sp>
      <p:sp>
        <p:nvSpPr>
          <p:cNvPr id="17" name="Title 16"/>
          <p:cNvSpPr>
            <a:spLocks noGrp="1"/>
          </p:cNvSpPr>
          <p:nvPr>
            <p:ph type="title"/>
          </p:nvPr>
        </p:nvSpPr>
        <p:spPr/>
        <p:txBody>
          <a:bodyPr/>
          <a:lstStyle/>
          <a:p>
            <a:r>
              <a:rPr lang="en-US" dirty="0"/>
              <a:t>VNet to VNet via ExpressRoute</a:t>
            </a:r>
            <a:endParaRPr lang="en-US" noProof="0" dirty="0"/>
          </a:p>
        </p:txBody>
      </p:sp>
      <p:sp>
        <p:nvSpPr>
          <p:cNvPr id="6" name="Text Placeholder 5"/>
          <p:cNvSpPr>
            <a:spLocks noGrp="1"/>
          </p:cNvSpPr>
          <p:nvPr>
            <p:ph sz="quarter" idx="10"/>
          </p:nvPr>
        </p:nvSpPr>
        <p:spPr/>
        <p:txBody>
          <a:bodyPr/>
          <a:lstStyle/>
          <a:p>
            <a:r>
              <a:rPr lang="en-US" noProof="0" dirty="0"/>
              <a:t>VNets can be connected with each other via </a:t>
            </a:r>
            <a:r>
              <a:rPr lang="en-US" dirty="0"/>
              <a:t>an ExpressRoute circuit (via IP</a:t>
            </a:r>
            <a:r>
              <a:rPr lang="en-US" noProof="0" dirty="0"/>
              <a:t> tunnels)</a:t>
            </a:r>
          </a:p>
        </p:txBody>
      </p:sp>
      <p:grpSp>
        <p:nvGrpSpPr>
          <p:cNvPr id="2" name="Group 1">
            <a:extLst>
              <a:ext uri="{FF2B5EF4-FFF2-40B4-BE49-F238E27FC236}">
                <a16:creationId xmlns:a16="http://schemas.microsoft.com/office/drawing/2014/main" id="{5692BF2A-D3A8-4D22-9EAD-489AA82F250B}"/>
              </a:ext>
            </a:extLst>
          </p:cNvPr>
          <p:cNvGrpSpPr/>
          <p:nvPr/>
        </p:nvGrpSpPr>
        <p:grpSpPr>
          <a:xfrm>
            <a:off x="807153" y="2532585"/>
            <a:ext cx="3979815" cy="2822650"/>
            <a:chOff x="823337" y="2582872"/>
            <a:chExt cx="4641302" cy="3291804"/>
          </a:xfrm>
        </p:grpSpPr>
        <p:sp>
          <p:nvSpPr>
            <p:cNvPr id="5" name="Rectangle 4"/>
            <p:cNvSpPr/>
            <p:nvPr/>
          </p:nvSpPr>
          <p:spPr bwMode="auto">
            <a:xfrm>
              <a:off x="8233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634122"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8939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151103"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500801"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67037"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88909"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6588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719983"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36641"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93246"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grpSp>
        <p:nvGrpSpPr>
          <p:cNvPr id="13" name="Group 12">
            <a:extLst>
              <a:ext uri="{FF2B5EF4-FFF2-40B4-BE49-F238E27FC236}">
                <a16:creationId xmlns:a16="http://schemas.microsoft.com/office/drawing/2014/main" id="{60A0C195-0A7B-47C3-8881-7696D74B9F7B}"/>
              </a:ext>
            </a:extLst>
          </p:cNvPr>
          <p:cNvGrpSpPr/>
          <p:nvPr/>
        </p:nvGrpSpPr>
        <p:grpSpPr>
          <a:xfrm>
            <a:off x="7647169" y="2532585"/>
            <a:ext cx="3979815" cy="2822650"/>
            <a:chOff x="6971837" y="2582872"/>
            <a:chExt cx="4641302" cy="3291804"/>
          </a:xfrm>
        </p:grpSpPr>
        <p:sp>
          <p:nvSpPr>
            <p:cNvPr id="27" name="Rectangle 26"/>
            <p:cNvSpPr/>
            <p:nvPr/>
          </p:nvSpPr>
          <p:spPr bwMode="auto">
            <a:xfrm>
              <a:off x="69718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782621"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425914"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587626"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9937324"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603560"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325432"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47010"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01112"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17769"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674374"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sp>
        <p:nvSpPr>
          <p:cNvPr id="40" name="Cloud 39">
            <a:extLst>
              <a:ext uri="{FF2B5EF4-FFF2-40B4-BE49-F238E27FC236}">
                <a16:creationId xmlns:a16="http://schemas.microsoft.com/office/drawing/2014/main" id="{9811D12E-A7E9-46A1-A6AF-9BC1604946C1}"/>
              </a:ext>
            </a:extLst>
          </p:cNvPr>
          <p:cNvSpPr/>
          <p:nvPr/>
        </p:nvSpPr>
        <p:spPr bwMode="auto">
          <a:xfrm>
            <a:off x="4754451" y="2708153"/>
            <a:ext cx="2919967" cy="1732251"/>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568" dirty="0">
                <a:gradFill>
                  <a:gsLst>
                    <a:gs pos="5439">
                      <a:srgbClr val="F8F8F8"/>
                    </a:gs>
                    <a:gs pos="10000">
                      <a:srgbClr val="F8F8F8"/>
                    </a:gs>
                  </a:gsLst>
                  <a:lin ang="5400000" scaled="0"/>
                </a:gradFill>
                <a:latin typeface="Segoe UI"/>
              </a:rPr>
              <a:t>Microsoft Backbone Network</a:t>
            </a:r>
          </a:p>
          <a:p>
            <a:pPr algn="ctr" defTabSz="932293" fontAlgn="base">
              <a:spcBef>
                <a:spcPct val="0"/>
              </a:spcBef>
              <a:spcAft>
                <a:spcPct val="0"/>
              </a:spcAft>
            </a:pPr>
            <a:endParaRPr lang="en-US" sz="1568" dirty="0">
              <a:gradFill>
                <a:gsLst>
                  <a:gs pos="5439">
                    <a:srgbClr val="F8F8F8"/>
                  </a:gs>
                  <a:gs pos="10000">
                    <a:srgbClr val="F8F8F8"/>
                  </a:gs>
                </a:gsLst>
                <a:lin ang="5400000" scaled="0"/>
              </a:gradFill>
              <a:latin typeface="Segoe UI"/>
            </a:endParaRPr>
          </a:p>
          <a:p>
            <a:pPr algn="ctr" defTabSz="932293" fontAlgn="base">
              <a:spcBef>
                <a:spcPct val="0"/>
              </a:spcBef>
              <a:spcAft>
                <a:spcPct val="0"/>
              </a:spcAft>
            </a:pPr>
            <a:endParaRPr lang="en-US" sz="1568" dirty="0">
              <a:gradFill>
                <a:gsLst>
                  <a:gs pos="5439">
                    <a:srgbClr val="F8F8F8"/>
                  </a:gs>
                  <a:gs pos="10000">
                    <a:srgbClr val="F8F8F8"/>
                  </a:gs>
                </a:gsLst>
                <a:lin ang="5400000" scaled="0"/>
              </a:gradFill>
              <a:latin typeface="Segoe UI"/>
            </a:endParaRPr>
          </a:p>
        </p:txBody>
      </p:sp>
      <p:pic>
        <p:nvPicPr>
          <p:cNvPr id="28" name="Picture 27">
            <a:extLst>
              <a:ext uri="{FF2B5EF4-FFF2-40B4-BE49-F238E27FC236}">
                <a16:creationId xmlns:a16="http://schemas.microsoft.com/office/drawing/2014/main" id="{DAC51E16-30A7-4B98-BE9D-F35CD92F1F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918" y="3649791"/>
            <a:ext cx="868485" cy="577542"/>
          </a:xfrm>
          <a:prstGeom prst="rect">
            <a:avLst/>
          </a:prstGeom>
        </p:spPr>
      </p:pic>
      <p:sp>
        <p:nvSpPr>
          <p:cNvPr id="42" name="Arrow: Left-Right 41">
            <a:extLst>
              <a:ext uri="{FF2B5EF4-FFF2-40B4-BE49-F238E27FC236}">
                <a16:creationId xmlns:a16="http://schemas.microsoft.com/office/drawing/2014/main" id="{75C1D8A2-9FE0-474B-AC2B-6DEDEA6724DF}"/>
              </a:ext>
            </a:extLst>
          </p:cNvPr>
          <p:cNvSpPr/>
          <p:nvPr/>
        </p:nvSpPr>
        <p:spPr bwMode="auto">
          <a:xfrm rot="403678">
            <a:off x="6404267" y="3845054"/>
            <a:ext cx="1929774"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ExpressRoute</a:t>
            </a:r>
            <a:endParaRPr lang="en-US" sz="1372" kern="0" dirty="0">
              <a:gradFill>
                <a:gsLst>
                  <a:gs pos="5439">
                    <a:srgbClr val="F8F8F8"/>
                  </a:gs>
                  <a:gs pos="10000">
                    <a:srgbClr val="F8F8F8"/>
                  </a:gs>
                </a:gsLst>
                <a:lin ang="5400000" scaled="0"/>
              </a:gradFill>
              <a:latin typeface="Segoe UI"/>
            </a:endParaRPr>
          </a:p>
        </p:txBody>
      </p:sp>
      <p:sp>
        <p:nvSpPr>
          <p:cNvPr id="43" name="Arrow: Left-Right 42">
            <a:extLst>
              <a:ext uri="{FF2B5EF4-FFF2-40B4-BE49-F238E27FC236}">
                <a16:creationId xmlns:a16="http://schemas.microsoft.com/office/drawing/2014/main" id="{41D2C6AD-D1ED-4A56-BFAA-A9E40A1C3658}"/>
              </a:ext>
            </a:extLst>
          </p:cNvPr>
          <p:cNvSpPr/>
          <p:nvPr/>
        </p:nvSpPr>
        <p:spPr bwMode="auto">
          <a:xfrm rot="20718687">
            <a:off x="3999479" y="3936360"/>
            <a:ext cx="1825345"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ExpressRoute</a:t>
            </a:r>
            <a:endParaRPr lang="en-US" sz="1372" kern="0" dirty="0">
              <a:gradFill>
                <a:gsLst>
                  <a:gs pos="5439">
                    <a:srgbClr val="F8F8F8"/>
                  </a:gs>
                  <a:gs pos="10000">
                    <a:srgbClr val="F8F8F8"/>
                  </a:gs>
                </a:gsLst>
                <a:lin ang="5400000" scaled="0"/>
              </a:gradFill>
              <a:latin typeface="Segoe UI"/>
            </a:endParaRPr>
          </a:p>
        </p:txBody>
      </p:sp>
      <p:pic>
        <p:nvPicPr>
          <p:cNvPr id="44" name="Picture 43">
            <a:extLst>
              <a:ext uri="{FF2B5EF4-FFF2-40B4-BE49-F238E27FC236}">
                <a16:creationId xmlns:a16="http://schemas.microsoft.com/office/drawing/2014/main" id="{3C415913-A3B3-4846-A1BA-4A430BAAC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918" y="5175364"/>
            <a:ext cx="868485" cy="577542"/>
          </a:xfrm>
          <a:prstGeom prst="rect">
            <a:avLst/>
          </a:prstGeom>
        </p:spPr>
      </p:pic>
      <p:sp>
        <p:nvSpPr>
          <p:cNvPr id="46" name="Arrow: Left-Right 45">
            <a:extLst>
              <a:ext uri="{FF2B5EF4-FFF2-40B4-BE49-F238E27FC236}">
                <a16:creationId xmlns:a16="http://schemas.microsoft.com/office/drawing/2014/main" id="{CA450607-5CFD-4632-9AED-F9AF13B08722}"/>
              </a:ext>
            </a:extLst>
          </p:cNvPr>
          <p:cNvSpPr/>
          <p:nvPr/>
        </p:nvSpPr>
        <p:spPr bwMode="auto">
          <a:xfrm rot="5400000">
            <a:off x="5520388" y="4374031"/>
            <a:ext cx="1190744"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ExpressRoute</a:t>
            </a:r>
            <a:endParaRPr lang="en-US" sz="1176" kern="0" dirty="0">
              <a:gradFill>
                <a:gsLst>
                  <a:gs pos="5439">
                    <a:srgbClr val="F8F8F8"/>
                  </a:gs>
                  <a:gs pos="10000">
                    <a:srgbClr val="F8F8F8"/>
                  </a:gs>
                </a:gsLst>
                <a:lin ang="5400000" scaled="0"/>
              </a:gradFill>
              <a:latin typeface="Segoe UI"/>
            </a:endParaRPr>
          </a:p>
        </p:txBody>
      </p:sp>
    </p:spTree>
    <p:extLst>
      <p:ext uri="{BB962C8B-B14F-4D97-AF65-F5344CB8AC3E}">
        <p14:creationId xmlns:p14="http://schemas.microsoft.com/office/powerpoint/2010/main" val="550490110"/>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loud 44">
            <a:extLst>
              <a:ext uri="{FF2B5EF4-FFF2-40B4-BE49-F238E27FC236}">
                <a16:creationId xmlns:a16="http://schemas.microsoft.com/office/drawing/2014/main" id="{9D3A803C-F4DE-4B9D-907F-7C890C1AB290}"/>
              </a:ext>
            </a:extLst>
          </p:cNvPr>
          <p:cNvSpPr/>
          <p:nvPr/>
        </p:nvSpPr>
        <p:spPr bwMode="auto">
          <a:xfrm>
            <a:off x="4975470" y="5322838"/>
            <a:ext cx="2370607" cy="1406348"/>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372" dirty="0">
                <a:gradFill>
                  <a:gsLst>
                    <a:gs pos="5439">
                      <a:srgbClr val="F8F8F8"/>
                    </a:gs>
                    <a:gs pos="10000">
                      <a:srgbClr val="F8F8F8"/>
                    </a:gs>
                  </a:gsLst>
                  <a:lin ang="5400000" scaled="0"/>
                </a:gradFill>
                <a:latin typeface="Segoe UI"/>
              </a:rPr>
              <a:t>Customer Network (P2P Ethernet, Fiber, MPLS/IPVPN)</a:t>
            </a:r>
          </a:p>
        </p:txBody>
      </p:sp>
      <p:sp>
        <p:nvSpPr>
          <p:cNvPr id="17" name="Title 16"/>
          <p:cNvSpPr>
            <a:spLocks noGrp="1"/>
          </p:cNvSpPr>
          <p:nvPr>
            <p:ph type="title"/>
          </p:nvPr>
        </p:nvSpPr>
        <p:spPr/>
        <p:txBody>
          <a:bodyPr/>
          <a:lstStyle/>
          <a:p>
            <a:r>
              <a:rPr lang="en-US" dirty="0"/>
              <a:t>VNet to VNet via ExpressRoute</a:t>
            </a:r>
            <a:endParaRPr lang="en-US" noProof="0" dirty="0"/>
          </a:p>
        </p:txBody>
      </p:sp>
      <p:grpSp>
        <p:nvGrpSpPr>
          <p:cNvPr id="2" name="Group 1">
            <a:extLst>
              <a:ext uri="{FF2B5EF4-FFF2-40B4-BE49-F238E27FC236}">
                <a16:creationId xmlns:a16="http://schemas.microsoft.com/office/drawing/2014/main" id="{5692BF2A-D3A8-4D22-9EAD-489AA82F250B}"/>
              </a:ext>
            </a:extLst>
          </p:cNvPr>
          <p:cNvGrpSpPr/>
          <p:nvPr/>
        </p:nvGrpSpPr>
        <p:grpSpPr>
          <a:xfrm>
            <a:off x="807153" y="2532585"/>
            <a:ext cx="3979815" cy="2822650"/>
            <a:chOff x="823337" y="2582872"/>
            <a:chExt cx="4641302" cy="3291804"/>
          </a:xfrm>
        </p:grpSpPr>
        <p:sp>
          <p:nvSpPr>
            <p:cNvPr id="5" name="Rectangle 4"/>
            <p:cNvSpPr/>
            <p:nvPr/>
          </p:nvSpPr>
          <p:spPr bwMode="auto">
            <a:xfrm>
              <a:off x="8233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634122"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8939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151103"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500801"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67037"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88909"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6588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719983"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36641"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93246"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grpSp>
        <p:nvGrpSpPr>
          <p:cNvPr id="13" name="Group 12">
            <a:extLst>
              <a:ext uri="{FF2B5EF4-FFF2-40B4-BE49-F238E27FC236}">
                <a16:creationId xmlns:a16="http://schemas.microsoft.com/office/drawing/2014/main" id="{60A0C195-0A7B-47C3-8881-7696D74B9F7B}"/>
              </a:ext>
            </a:extLst>
          </p:cNvPr>
          <p:cNvGrpSpPr/>
          <p:nvPr/>
        </p:nvGrpSpPr>
        <p:grpSpPr>
          <a:xfrm>
            <a:off x="7647169" y="2532585"/>
            <a:ext cx="3979815" cy="2822650"/>
            <a:chOff x="6971837" y="2582872"/>
            <a:chExt cx="4641302" cy="3291804"/>
          </a:xfrm>
        </p:grpSpPr>
        <p:sp>
          <p:nvSpPr>
            <p:cNvPr id="27" name="Rectangle 26"/>
            <p:cNvSpPr/>
            <p:nvPr/>
          </p:nvSpPr>
          <p:spPr bwMode="auto">
            <a:xfrm>
              <a:off x="69718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782621"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425914"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587626"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9937324"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603560"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325432"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47010"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01112"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17769"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674374"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sp>
        <p:nvSpPr>
          <p:cNvPr id="40" name="Cloud 39">
            <a:extLst>
              <a:ext uri="{FF2B5EF4-FFF2-40B4-BE49-F238E27FC236}">
                <a16:creationId xmlns:a16="http://schemas.microsoft.com/office/drawing/2014/main" id="{9811D12E-A7E9-46A1-A6AF-9BC1604946C1}"/>
              </a:ext>
            </a:extLst>
          </p:cNvPr>
          <p:cNvSpPr/>
          <p:nvPr/>
        </p:nvSpPr>
        <p:spPr bwMode="auto">
          <a:xfrm>
            <a:off x="4754451" y="2708153"/>
            <a:ext cx="2919967" cy="1732251"/>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568" dirty="0">
                <a:gradFill>
                  <a:gsLst>
                    <a:gs pos="5439">
                      <a:srgbClr val="F8F8F8"/>
                    </a:gs>
                    <a:gs pos="10000">
                      <a:srgbClr val="F8F8F8"/>
                    </a:gs>
                  </a:gsLst>
                  <a:lin ang="5400000" scaled="0"/>
                </a:gradFill>
                <a:latin typeface="Segoe UI"/>
              </a:rPr>
              <a:t>Microsoft Backbone Network</a:t>
            </a:r>
          </a:p>
          <a:p>
            <a:pPr algn="ctr" defTabSz="932293" fontAlgn="base">
              <a:spcBef>
                <a:spcPct val="0"/>
              </a:spcBef>
              <a:spcAft>
                <a:spcPct val="0"/>
              </a:spcAft>
            </a:pPr>
            <a:endParaRPr lang="en-US" sz="1568" dirty="0">
              <a:gradFill>
                <a:gsLst>
                  <a:gs pos="5439">
                    <a:srgbClr val="F8F8F8"/>
                  </a:gs>
                  <a:gs pos="10000">
                    <a:srgbClr val="F8F8F8"/>
                  </a:gs>
                </a:gsLst>
                <a:lin ang="5400000" scaled="0"/>
              </a:gradFill>
              <a:latin typeface="Segoe UI"/>
            </a:endParaRPr>
          </a:p>
          <a:p>
            <a:pPr algn="ctr" defTabSz="932293" fontAlgn="base">
              <a:spcBef>
                <a:spcPct val="0"/>
              </a:spcBef>
              <a:spcAft>
                <a:spcPct val="0"/>
              </a:spcAft>
            </a:pPr>
            <a:endParaRPr lang="en-US" sz="1568" dirty="0">
              <a:gradFill>
                <a:gsLst>
                  <a:gs pos="5439">
                    <a:srgbClr val="F8F8F8"/>
                  </a:gs>
                  <a:gs pos="10000">
                    <a:srgbClr val="F8F8F8"/>
                  </a:gs>
                </a:gsLst>
                <a:lin ang="5400000" scaled="0"/>
              </a:gradFill>
              <a:latin typeface="Segoe UI"/>
            </a:endParaRPr>
          </a:p>
        </p:txBody>
      </p:sp>
      <p:pic>
        <p:nvPicPr>
          <p:cNvPr id="28" name="Picture 27">
            <a:extLst>
              <a:ext uri="{FF2B5EF4-FFF2-40B4-BE49-F238E27FC236}">
                <a16:creationId xmlns:a16="http://schemas.microsoft.com/office/drawing/2014/main" id="{DAC51E16-30A7-4B98-BE9D-F35CD92F1F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918" y="3649791"/>
            <a:ext cx="868485" cy="577542"/>
          </a:xfrm>
          <a:prstGeom prst="rect">
            <a:avLst/>
          </a:prstGeom>
        </p:spPr>
      </p:pic>
      <p:sp>
        <p:nvSpPr>
          <p:cNvPr id="42" name="Arrow: Left-Right 41">
            <a:extLst>
              <a:ext uri="{FF2B5EF4-FFF2-40B4-BE49-F238E27FC236}">
                <a16:creationId xmlns:a16="http://schemas.microsoft.com/office/drawing/2014/main" id="{75C1D8A2-9FE0-474B-AC2B-6DEDEA6724DF}"/>
              </a:ext>
            </a:extLst>
          </p:cNvPr>
          <p:cNvSpPr/>
          <p:nvPr/>
        </p:nvSpPr>
        <p:spPr bwMode="auto">
          <a:xfrm rot="403678">
            <a:off x="6404267" y="3845054"/>
            <a:ext cx="1929774"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ExpressRoute</a:t>
            </a:r>
            <a:endParaRPr lang="en-US" sz="1372" kern="0" dirty="0">
              <a:gradFill>
                <a:gsLst>
                  <a:gs pos="5439">
                    <a:srgbClr val="F8F8F8"/>
                  </a:gs>
                  <a:gs pos="10000">
                    <a:srgbClr val="F8F8F8"/>
                  </a:gs>
                </a:gsLst>
                <a:lin ang="5400000" scaled="0"/>
              </a:gradFill>
              <a:latin typeface="Segoe UI"/>
            </a:endParaRPr>
          </a:p>
        </p:txBody>
      </p:sp>
      <p:sp>
        <p:nvSpPr>
          <p:cNvPr id="43" name="Arrow: Left-Right 42">
            <a:extLst>
              <a:ext uri="{FF2B5EF4-FFF2-40B4-BE49-F238E27FC236}">
                <a16:creationId xmlns:a16="http://schemas.microsoft.com/office/drawing/2014/main" id="{41D2C6AD-D1ED-4A56-BFAA-A9E40A1C3658}"/>
              </a:ext>
            </a:extLst>
          </p:cNvPr>
          <p:cNvSpPr/>
          <p:nvPr/>
        </p:nvSpPr>
        <p:spPr bwMode="auto">
          <a:xfrm rot="20718687">
            <a:off x="3999479" y="3936360"/>
            <a:ext cx="1825345"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ExpressRoute</a:t>
            </a:r>
            <a:endParaRPr lang="en-US" sz="1372" kern="0" dirty="0">
              <a:gradFill>
                <a:gsLst>
                  <a:gs pos="5439">
                    <a:srgbClr val="F8F8F8"/>
                  </a:gs>
                  <a:gs pos="10000">
                    <a:srgbClr val="F8F8F8"/>
                  </a:gs>
                </a:gsLst>
                <a:lin ang="5400000" scaled="0"/>
              </a:gradFill>
              <a:latin typeface="Segoe UI"/>
            </a:endParaRPr>
          </a:p>
        </p:txBody>
      </p:sp>
      <p:pic>
        <p:nvPicPr>
          <p:cNvPr id="44" name="Picture 43">
            <a:extLst>
              <a:ext uri="{FF2B5EF4-FFF2-40B4-BE49-F238E27FC236}">
                <a16:creationId xmlns:a16="http://schemas.microsoft.com/office/drawing/2014/main" id="{3C415913-A3B3-4846-A1BA-4A430BAAC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918" y="5175364"/>
            <a:ext cx="868485" cy="577542"/>
          </a:xfrm>
          <a:prstGeom prst="rect">
            <a:avLst/>
          </a:prstGeom>
        </p:spPr>
      </p:pic>
      <p:sp>
        <p:nvSpPr>
          <p:cNvPr id="46" name="Arrow: Left-Right 45">
            <a:extLst>
              <a:ext uri="{FF2B5EF4-FFF2-40B4-BE49-F238E27FC236}">
                <a16:creationId xmlns:a16="http://schemas.microsoft.com/office/drawing/2014/main" id="{CA450607-5CFD-4632-9AED-F9AF13B08722}"/>
              </a:ext>
            </a:extLst>
          </p:cNvPr>
          <p:cNvSpPr/>
          <p:nvPr/>
        </p:nvSpPr>
        <p:spPr bwMode="auto">
          <a:xfrm rot="5400000">
            <a:off x="5520388" y="4374031"/>
            <a:ext cx="1190744" cy="504899"/>
          </a:xfrm>
          <a:prstGeom prst="leftRight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gradFill>
                  <a:gsLst>
                    <a:gs pos="5439">
                      <a:srgbClr val="F8F8F8"/>
                    </a:gs>
                    <a:gs pos="10000">
                      <a:srgbClr val="F8F8F8"/>
                    </a:gs>
                  </a:gsLst>
                  <a:lin ang="5400000" scaled="0"/>
                </a:gradFill>
                <a:latin typeface="Segoe UI"/>
              </a:rPr>
              <a:t>ExpressRoute</a:t>
            </a:r>
            <a:endParaRPr lang="en-US" sz="1176" kern="0" dirty="0">
              <a:gradFill>
                <a:gsLst>
                  <a:gs pos="5439">
                    <a:srgbClr val="F8F8F8"/>
                  </a:gs>
                  <a:gs pos="10000">
                    <a:srgbClr val="F8F8F8"/>
                  </a:gs>
                </a:gsLst>
                <a:lin ang="5400000" scaled="0"/>
              </a:gradFill>
              <a:latin typeface="Segoe UI"/>
            </a:endParaRPr>
          </a:p>
        </p:txBody>
      </p:sp>
      <p:graphicFrame>
        <p:nvGraphicFramePr>
          <p:cNvPr id="36" name="Table 35">
            <a:extLst>
              <a:ext uri="{FF2B5EF4-FFF2-40B4-BE49-F238E27FC236}">
                <a16:creationId xmlns:a16="http://schemas.microsoft.com/office/drawing/2014/main" id="{D1E77C1B-0641-4AE3-8F8E-78CEB209D730}"/>
              </a:ext>
            </a:extLst>
          </p:cNvPr>
          <p:cNvGraphicFramePr>
            <a:graphicFrameLocks noGrp="1"/>
          </p:cNvGraphicFramePr>
          <p:nvPr>
            <p:extLst/>
          </p:nvPr>
        </p:nvGraphicFramePr>
        <p:xfrm>
          <a:off x="806314" y="5413567"/>
          <a:ext cx="3980654" cy="960063"/>
        </p:xfrm>
        <a:graphic>
          <a:graphicData uri="http://schemas.openxmlformats.org/drawingml/2006/table">
            <a:tbl>
              <a:tblPr firstRow="1" bandRow="1">
                <a:tableStyleId>{5C22544A-7EE6-4342-B048-85BDC9FD1C3A}</a:tableStyleId>
              </a:tblPr>
              <a:tblGrid>
                <a:gridCol w="1990327">
                  <a:extLst>
                    <a:ext uri="{9D8B030D-6E8A-4147-A177-3AD203B41FA5}">
                      <a16:colId xmlns:a16="http://schemas.microsoft.com/office/drawing/2014/main" val="1890790428"/>
                    </a:ext>
                  </a:extLst>
                </a:gridCol>
                <a:gridCol w="1990327">
                  <a:extLst>
                    <a:ext uri="{9D8B030D-6E8A-4147-A177-3AD203B41FA5}">
                      <a16:colId xmlns:a16="http://schemas.microsoft.com/office/drawing/2014/main" val="4238020326"/>
                    </a:ext>
                  </a:extLst>
                </a:gridCol>
              </a:tblGrid>
              <a:tr h="320021">
                <a:tc gridSpan="2">
                  <a:txBody>
                    <a:bodyPr/>
                    <a:lstStyle/>
                    <a:p>
                      <a:pPr algn="ctr"/>
                      <a:r>
                        <a:rPr lang="it-IT" sz="1400" b="0" dirty="0"/>
                        <a:t>System</a:t>
                      </a:r>
                      <a:r>
                        <a:rPr lang="it-IT" sz="1400" b="0" baseline="0" dirty="0"/>
                        <a:t> Route Table: VNet3</a:t>
                      </a:r>
                      <a:endParaRPr lang="en-US" sz="14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0021">
                <a:tc>
                  <a:txBody>
                    <a:bodyPr/>
                    <a:lstStyle/>
                    <a:p>
                      <a:r>
                        <a:rPr lang="it-IT" sz="1400" dirty="0"/>
                        <a:t>Dest: 10.57.0.0/16</a:t>
                      </a:r>
                      <a:endParaRPr lang="en-US" sz="1400" dirty="0"/>
                    </a:p>
                  </a:txBody>
                  <a:tcPr marL="89642" marR="89642" marT="44821" marB="44821"/>
                </a:tc>
                <a:tc>
                  <a:txBody>
                    <a:bodyPr/>
                    <a:lstStyle/>
                    <a:p>
                      <a:r>
                        <a:rPr lang="it-IT" sz="1400" dirty="0"/>
                        <a:t>Send to: Local VNet</a:t>
                      </a:r>
                      <a:endParaRPr lang="en-US" sz="1400" dirty="0"/>
                    </a:p>
                  </a:txBody>
                  <a:tcPr marL="89642" marR="89642" marT="44821" marB="44821"/>
                </a:tc>
                <a:extLst>
                  <a:ext uri="{0D108BD9-81ED-4DB2-BD59-A6C34878D82A}">
                    <a16:rowId xmlns:a16="http://schemas.microsoft.com/office/drawing/2014/main" val="1675012222"/>
                  </a:ext>
                </a:extLst>
              </a:tr>
              <a:tr h="320021">
                <a:tc>
                  <a:txBody>
                    <a:bodyPr/>
                    <a:lstStyle/>
                    <a:p>
                      <a:r>
                        <a:rPr lang="it-IT" sz="1400" dirty="0"/>
                        <a:t>Dest:</a:t>
                      </a:r>
                      <a:r>
                        <a:rPr lang="it-IT" sz="1400" baseline="0" dirty="0"/>
                        <a:t> </a:t>
                      </a:r>
                      <a:r>
                        <a:rPr lang="it-IT" sz="1400" dirty="0"/>
                        <a:t>0.0.0.0/0</a:t>
                      </a:r>
                      <a:endParaRPr lang="en-US" sz="1400" dirty="0"/>
                    </a:p>
                  </a:txBody>
                  <a:tcPr marL="89642" marR="89642" marT="44821" marB="44821"/>
                </a:tc>
                <a:tc>
                  <a:txBody>
                    <a:bodyPr/>
                    <a:lstStyle/>
                    <a:p>
                      <a:r>
                        <a:rPr lang="it-IT" sz="1400" dirty="0" err="1"/>
                        <a:t>Send</a:t>
                      </a:r>
                      <a:r>
                        <a:rPr lang="it-IT" sz="1400" dirty="0"/>
                        <a:t> to: Inter</a:t>
                      </a:r>
                      <a:r>
                        <a:rPr lang="it-IT" sz="1400" baseline="0" dirty="0"/>
                        <a:t>net</a:t>
                      </a:r>
                      <a:endParaRPr lang="it-IT" sz="1400" dirty="0"/>
                    </a:p>
                  </a:txBody>
                  <a:tcPr marL="89642" marR="89642" marT="44821" marB="44821"/>
                </a:tc>
                <a:extLst>
                  <a:ext uri="{0D108BD9-81ED-4DB2-BD59-A6C34878D82A}">
                    <a16:rowId xmlns:a16="http://schemas.microsoft.com/office/drawing/2014/main" val="1227968590"/>
                  </a:ext>
                </a:extLst>
              </a:tr>
            </a:tbl>
          </a:graphicData>
        </a:graphic>
      </p:graphicFrame>
      <p:graphicFrame>
        <p:nvGraphicFramePr>
          <p:cNvPr id="41" name="Table 40">
            <a:extLst>
              <a:ext uri="{FF2B5EF4-FFF2-40B4-BE49-F238E27FC236}">
                <a16:creationId xmlns:a16="http://schemas.microsoft.com/office/drawing/2014/main" id="{43FF9E3D-D8CD-4200-8FFF-B4E13013E4A9}"/>
              </a:ext>
            </a:extLst>
          </p:cNvPr>
          <p:cNvGraphicFramePr>
            <a:graphicFrameLocks noGrp="1"/>
          </p:cNvGraphicFramePr>
          <p:nvPr>
            <p:extLst/>
          </p:nvPr>
        </p:nvGraphicFramePr>
        <p:xfrm>
          <a:off x="7647168" y="5412050"/>
          <a:ext cx="3979816" cy="986067"/>
        </p:xfrm>
        <a:graphic>
          <a:graphicData uri="http://schemas.openxmlformats.org/drawingml/2006/table">
            <a:tbl>
              <a:tblPr firstRow="1" bandRow="1">
                <a:tableStyleId>{5C22544A-7EE6-4342-B048-85BDC9FD1C3A}</a:tableStyleId>
              </a:tblPr>
              <a:tblGrid>
                <a:gridCol w="1989908">
                  <a:extLst>
                    <a:ext uri="{9D8B030D-6E8A-4147-A177-3AD203B41FA5}">
                      <a16:colId xmlns:a16="http://schemas.microsoft.com/office/drawing/2014/main" val="1890790428"/>
                    </a:ext>
                  </a:extLst>
                </a:gridCol>
                <a:gridCol w="1989908">
                  <a:extLst>
                    <a:ext uri="{9D8B030D-6E8A-4147-A177-3AD203B41FA5}">
                      <a16:colId xmlns:a16="http://schemas.microsoft.com/office/drawing/2014/main" val="4238020326"/>
                    </a:ext>
                  </a:extLst>
                </a:gridCol>
              </a:tblGrid>
              <a:tr h="328689">
                <a:tc gridSpan="2">
                  <a:txBody>
                    <a:bodyPr/>
                    <a:lstStyle/>
                    <a:p>
                      <a:pPr algn="ctr"/>
                      <a:r>
                        <a:rPr lang="it-IT" sz="1400" b="0" dirty="0"/>
                        <a:t>System</a:t>
                      </a:r>
                      <a:r>
                        <a:rPr lang="it-IT" sz="1400" b="0" baseline="0" dirty="0"/>
                        <a:t> Route Table: VNet4</a:t>
                      </a:r>
                      <a:endParaRPr lang="en-US" sz="1400" b="0" dirty="0"/>
                    </a:p>
                  </a:txBody>
                  <a:tcPr marL="89642" marR="89642" marT="44821" marB="44821"/>
                </a:tc>
                <a:tc hMerge="1">
                  <a:txBody>
                    <a:bodyPr/>
                    <a:lstStyle/>
                    <a:p>
                      <a:endParaRPr lang="en-US" dirty="0"/>
                    </a:p>
                  </a:txBody>
                  <a:tcPr/>
                </a:tc>
                <a:extLst>
                  <a:ext uri="{0D108BD9-81ED-4DB2-BD59-A6C34878D82A}">
                    <a16:rowId xmlns:a16="http://schemas.microsoft.com/office/drawing/2014/main" val="2028981185"/>
                  </a:ext>
                </a:extLst>
              </a:tr>
              <a:tr h="328689">
                <a:tc>
                  <a:txBody>
                    <a:bodyPr/>
                    <a:lstStyle/>
                    <a:p>
                      <a:r>
                        <a:rPr lang="it-IT" sz="1400" dirty="0"/>
                        <a:t>Dest: 10.6.0.0/16</a:t>
                      </a:r>
                      <a:endParaRPr lang="en-US" sz="1400" dirty="0"/>
                    </a:p>
                  </a:txBody>
                  <a:tcPr marL="89642" marR="89642" marT="44821" marB="44821"/>
                </a:tc>
                <a:tc>
                  <a:txBody>
                    <a:bodyPr/>
                    <a:lstStyle/>
                    <a:p>
                      <a:r>
                        <a:rPr lang="it-IT" sz="1400" dirty="0"/>
                        <a:t>Send to: Local VNet</a:t>
                      </a:r>
                      <a:endParaRPr lang="en-US" sz="1400" dirty="0"/>
                    </a:p>
                  </a:txBody>
                  <a:tcPr marL="89642" marR="89642" marT="44821" marB="44821"/>
                </a:tc>
                <a:extLst>
                  <a:ext uri="{0D108BD9-81ED-4DB2-BD59-A6C34878D82A}">
                    <a16:rowId xmlns:a16="http://schemas.microsoft.com/office/drawing/2014/main" val="1675012222"/>
                  </a:ext>
                </a:extLst>
              </a:tr>
              <a:tr h="328689">
                <a:tc>
                  <a:txBody>
                    <a:bodyPr/>
                    <a:lstStyle/>
                    <a:p>
                      <a:r>
                        <a:rPr lang="it-IT" sz="1400" dirty="0"/>
                        <a:t>Dest:</a:t>
                      </a:r>
                      <a:r>
                        <a:rPr lang="it-IT" sz="1400" baseline="0" dirty="0"/>
                        <a:t> </a:t>
                      </a:r>
                      <a:r>
                        <a:rPr lang="it-IT" sz="1400" dirty="0"/>
                        <a:t>0.0.0.0/0</a:t>
                      </a:r>
                      <a:endParaRPr lang="en-US" sz="1400" dirty="0"/>
                    </a:p>
                  </a:txBody>
                  <a:tcPr marL="89642" marR="89642" marT="44821" marB="44821"/>
                </a:tc>
                <a:tc>
                  <a:txBody>
                    <a:bodyPr/>
                    <a:lstStyle/>
                    <a:p>
                      <a:r>
                        <a:rPr lang="it-IT" sz="1400" dirty="0" err="1"/>
                        <a:t>Send</a:t>
                      </a:r>
                      <a:r>
                        <a:rPr lang="it-IT" sz="1400" dirty="0"/>
                        <a:t> to: Inter</a:t>
                      </a:r>
                      <a:r>
                        <a:rPr lang="it-IT" sz="1400" baseline="0" dirty="0"/>
                        <a:t>net</a:t>
                      </a:r>
                      <a:endParaRPr lang="it-IT" sz="1400" dirty="0"/>
                    </a:p>
                  </a:txBody>
                  <a:tcPr marL="89642" marR="89642" marT="44821" marB="44821"/>
                </a:tc>
                <a:extLst>
                  <a:ext uri="{0D108BD9-81ED-4DB2-BD59-A6C34878D82A}">
                    <a16:rowId xmlns:a16="http://schemas.microsoft.com/office/drawing/2014/main" val="2930597450"/>
                  </a:ext>
                </a:extLst>
              </a:tr>
            </a:tbl>
          </a:graphicData>
        </a:graphic>
      </p:graphicFrame>
    </p:spTree>
    <p:extLst>
      <p:ext uri="{BB962C8B-B14F-4D97-AF65-F5344CB8AC3E}">
        <p14:creationId xmlns:p14="http://schemas.microsoft.com/office/powerpoint/2010/main" val="3828742465"/>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loud 44">
            <a:extLst>
              <a:ext uri="{FF2B5EF4-FFF2-40B4-BE49-F238E27FC236}">
                <a16:creationId xmlns:a16="http://schemas.microsoft.com/office/drawing/2014/main" id="{9D3A803C-F4DE-4B9D-907F-7C890C1AB290}"/>
              </a:ext>
            </a:extLst>
          </p:cNvPr>
          <p:cNvSpPr/>
          <p:nvPr/>
        </p:nvSpPr>
        <p:spPr bwMode="auto">
          <a:xfrm>
            <a:off x="113015" y="5404931"/>
            <a:ext cx="2370607" cy="1406348"/>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372" dirty="0">
                <a:gradFill>
                  <a:gsLst>
                    <a:gs pos="5439">
                      <a:srgbClr val="F8F8F8"/>
                    </a:gs>
                    <a:gs pos="10000">
                      <a:srgbClr val="F8F8F8"/>
                    </a:gs>
                  </a:gsLst>
                  <a:lin ang="5400000" scaled="0"/>
                </a:gradFill>
                <a:latin typeface="Segoe UI"/>
              </a:rPr>
              <a:t>Customer Network (P2P Ethernet, Fiber, MPLS/IPVPN)</a:t>
            </a:r>
          </a:p>
        </p:txBody>
      </p:sp>
      <p:sp>
        <p:nvSpPr>
          <p:cNvPr id="17" name="Title 16"/>
          <p:cNvSpPr>
            <a:spLocks noGrp="1"/>
          </p:cNvSpPr>
          <p:nvPr>
            <p:ph type="title"/>
          </p:nvPr>
        </p:nvSpPr>
        <p:spPr/>
        <p:txBody>
          <a:bodyPr/>
          <a:lstStyle/>
          <a:p>
            <a:r>
              <a:rPr lang="en-US" dirty="0"/>
              <a:t>VNet to VNet via ExpressRoute</a:t>
            </a:r>
            <a:endParaRPr lang="en-US" noProof="0" dirty="0"/>
          </a:p>
        </p:txBody>
      </p:sp>
      <p:sp>
        <p:nvSpPr>
          <p:cNvPr id="6" name="Text Placeholder 5"/>
          <p:cNvSpPr>
            <a:spLocks noGrp="1"/>
          </p:cNvSpPr>
          <p:nvPr>
            <p:ph sz="quarter" idx="10"/>
          </p:nvPr>
        </p:nvSpPr>
        <p:spPr>
          <a:xfrm>
            <a:off x="240945" y="1114009"/>
            <a:ext cx="11542503" cy="683264"/>
          </a:xfrm>
        </p:spPr>
        <p:txBody>
          <a:bodyPr/>
          <a:lstStyle/>
          <a:p>
            <a:r>
              <a:rPr lang="en-US" sz="3600" dirty="0"/>
              <a:t>How to have multiple VNet connections (up to 10/100)</a:t>
            </a:r>
          </a:p>
        </p:txBody>
      </p:sp>
      <p:grpSp>
        <p:nvGrpSpPr>
          <p:cNvPr id="2" name="Group 1">
            <a:extLst>
              <a:ext uri="{FF2B5EF4-FFF2-40B4-BE49-F238E27FC236}">
                <a16:creationId xmlns:a16="http://schemas.microsoft.com/office/drawing/2014/main" id="{5692BF2A-D3A8-4D22-9EAD-489AA82F250B}"/>
              </a:ext>
            </a:extLst>
          </p:cNvPr>
          <p:cNvGrpSpPr/>
          <p:nvPr/>
        </p:nvGrpSpPr>
        <p:grpSpPr>
          <a:xfrm>
            <a:off x="321280" y="2031072"/>
            <a:ext cx="3669525" cy="2602580"/>
            <a:chOff x="823337" y="2582872"/>
            <a:chExt cx="4641302" cy="3291804"/>
          </a:xfrm>
        </p:grpSpPr>
        <p:sp>
          <p:nvSpPr>
            <p:cNvPr id="5" name="Rectangle 4"/>
            <p:cNvSpPr/>
            <p:nvPr/>
          </p:nvSpPr>
          <p:spPr bwMode="auto">
            <a:xfrm>
              <a:off x="8233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7" name="Rectangle: Rounded Corners 6"/>
            <p:cNvSpPr/>
            <p:nvPr/>
          </p:nvSpPr>
          <p:spPr bwMode="auto">
            <a:xfrm>
              <a:off x="2634122"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VNet3</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10.57.0.0/16 </a:t>
              </a:r>
              <a:endParaRPr lang="en-US" sz="1176" kern="0" dirty="0">
                <a:solidFill>
                  <a:srgbClr val="505050"/>
                </a:solidFill>
                <a:latin typeface="Segoe UI"/>
              </a:endParaRPr>
            </a:p>
          </p:txBody>
        </p:sp>
        <p:sp>
          <p:nvSpPr>
            <p:cNvPr id="8" name="Rectangle 7"/>
            <p:cNvSpPr/>
            <p:nvPr/>
          </p:nvSpPr>
          <p:spPr bwMode="auto">
            <a:xfrm>
              <a:off x="98939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9" name="Rectangle 8"/>
            <p:cNvSpPr/>
            <p:nvPr/>
          </p:nvSpPr>
          <p:spPr bwMode="auto">
            <a:xfrm>
              <a:off x="1151103"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10" name="Rectangle 9"/>
            <p:cNvSpPr/>
            <p:nvPr/>
          </p:nvSpPr>
          <p:spPr bwMode="auto">
            <a:xfrm>
              <a:off x="1500801"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11" name="Rectangle 10"/>
            <p:cNvSpPr/>
            <p:nvPr/>
          </p:nvSpPr>
          <p:spPr bwMode="auto">
            <a:xfrm>
              <a:off x="2167037"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12" name="Rectangle: Rounded Corners 11"/>
            <p:cNvSpPr/>
            <p:nvPr/>
          </p:nvSpPr>
          <p:spPr bwMode="auto">
            <a:xfrm>
              <a:off x="1888909"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10.57.1.0/24</a:t>
              </a:r>
              <a:endParaRPr lang="en-US" sz="1176" kern="0" dirty="0">
                <a:solidFill>
                  <a:srgbClr val="505050"/>
                </a:solidFill>
                <a:latin typeface="Segoe UI"/>
              </a:endParaRPr>
            </a:p>
          </p:txBody>
        </p:sp>
        <p:sp>
          <p:nvSpPr>
            <p:cNvPr id="20" name="Rectangle 19"/>
            <p:cNvSpPr/>
            <p:nvPr/>
          </p:nvSpPr>
          <p:spPr bwMode="auto">
            <a:xfrm>
              <a:off x="3265881"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1" name="Rectangle: Rounded Corners 20"/>
            <p:cNvSpPr/>
            <p:nvPr/>
          </p:nvSpPr>
          <p:spPr bwMode="auto">
            <a:xfrm>
              <a:off x="3719983"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10.57.3.0/27</a:t>
              </a:r>
              <a:endParaRPr lang="en-US" sz="1176" kern="0" dirty="0">
                <a:solidFill>
                  <a:srgbClr val="505050"/>
                </a:solidFill>
                <a:latin typeface="Segoe UI"/>
              </a:endParaRPr>
            </a:p>
          </p:txBody>
        </p:sp>
        <p:sp>
          <p:nvSpPr>
            <p:cNvPr id="22" name="Rectangle 21"/>
            <p:cNvSpPr/>
            <p:nvPr/>
          </p:nvSpPr>
          <p:spPr bwMode="auto">
            <a:xfrm>
              <a:off x="3936641"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23" name="Rectangle 22"/>
            <p:cNvSpPr/>
            <p:nvPr/>
          </p:nvSpPr>
          <p:spPr bwMode="auto">
            <a:xfrm>
              <a:off x="3793246"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grpSp>
        <p:nvGrpSpPr>
          <p:cNvPr id="13" name="Group 12">
            <a:extLst>
              <a:ext uri="{FF2B5EF4-FFF2-40B4-BE49-F238E27FC236}">
                <a16:creationId xmlns:a16="http://schemas.microsoft.com/office/drawing/2014/main" id="{60A0C195-0A7B-47C3-8881-7696D74B9F7B}"/>
              </a:ext>
            </a:extLst>
          </p:cNvPr>
          <p:cNvGrpSpPr/>
          <p:nvPr/>
        </p:nvGrpSpPr>
        <p:grpSpPr>
          <a:xfrm>
            <a:off x="4055280" y="2027855"/>
            <a:ext cx="3701042" cy="2620367"/>
            <a:chOff x="6971837" y="2582872"/>
            <a:chExt cx="4641302" cy="3291804"/>
          </a:xfrm>
        </p:grpSpPr>
        <p:sp>
          <p:nvSpPr>
            <p:cNvPr id="27" name="Rectangle 26"/>
            <p:cNvSpPr/>
            <p:nvPr/>
          </p:nvSpPr>
          <p:spPr bwMode="auto">
            <a:xfrm>
              <a:off x="69718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29" name="Rectangle: Rounded Corners 28"/>
            <p:cNvSpPr/>
            <p:nvPr/>
          </p:nvSpPr>
          <p:spPr bwMode="auto">
            <a:xfrm>
              <a:off x="8782621"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err="1">
                  <a:solidFill>
                    <a:srgbClr val="505050"/>
                  </a:solidFill>
                  <a:latin typeface="Segoe UI"/>
                </a:rPr>
                <a:t>Name</a:t>
              </a:r>
              <a:r>
                <a:rPr lang="it-IT" sz="1176" kern="0" dirty="0">
                  <a:solidFill>
                    <a:srgbClr val="505050"/>
                  </a:solidFill>
                  <a:latin typeface="Segoe UI"/>
                </a:rPr>
                <a:t>: VNet4</a:t>
              </a:r>
            </a:p>
            <a:p>
              <a:pPr algn="ctr" defTabSz="914102" fontAlgn="base">
                <a:spcBef>
                  <a:spcPct val="0"/>
                </a:spcBef>
                <a:spcAft>
                  <a:spcPct val="0"/>
                </a:spcAft>
                <a:defRPr/>
              </a:pPr>
              <a:r>
                <a:rPr lang="it-IT" sz="1176" kern="0" dirty="0" err="1">
                  <a:solidFill>
                    <a:srgbClr val="505050"/>
                  </a:solidFill>
                  <a:latin typeface="Segoe UI"/>
                </a:rPr>
                <a:t>Address</a:t>
              </a:r>
              <a:r>
                <a:rPr lang="it-IT" sz="1176" kern="0" dirty="0">
                  <a:solidFill>
                    <a:srgbClr val="505050"/>
                  </a:solidFill>
                  <a:latin typeface="Segoe UI"/>
                </a:rPr>
                <a:t> </a:t>
              </a:r>
              <a:r>
                <a:rPr lang="it-IT" sz="1176" kern="0" dirty="0" err="1">
                  <a:solidFill>
                    <a:srgbClr val="505050"/>
                  </a:solidFill>
                  <a:latin typeface="Segoe UI"/>
                </a:rPr>
                <a:t>space</a:t>
              </a:r>
              <a:r>
                <a:rPr lang="it-IT" sz="1176" kern="0" dirty="0">
                  <a:solidFill>
                    <a:srgbClr val="505050"/>
                  </a:solidFill>
                  <a:latin typeface="Segoe UI"/>
                </a:rPr>
                <a:t>: 10.6.0.0/16 </a:t>
              </a:r>
              <a:endParaRPr lang="en-US" sz="1176" kern="0" dirty="0">
                <a:solidFill>
                  <a:srgbClr val="505050"/>
                </a:solidFill>
                <a:latin typeface="Segoe UI"/>
              </a:endParaRPr>
            </a:p>
          </p:txBody>
        </p:sp>
        <p:sp>
          <p:nvSpPr>
            <p:cNvPr id="30" name="Rectangle 29"/>
            <p:cNvSpPr/>
            <p:nvPr/>
          </p:nvSpPr>
          <p:spPr bwMode="auto">
            <a:xfrm>
              <a:off x="9425914"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1" name="Rectangle 30"/>
            <p:cNvSpPr/>
            <p:nvPr/>
          </p:nvSpPr>
          <p:spPr bwMode="auto">
            <a:xfrm>
              <a:off x="9587626"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32" name="Rectangle 31"/>
            <p:cNvSpPr/>
            <p:nvPr/>
          </p:nvSpPr>
          <p:spPr bwMode="auto">
            <a:xfrm>
              <a:off x="9937324"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33" name="Rectangle 32"/>
            <p:cNvSpPr/>
            <p:nvPr/>
          </p:nvSpPr>
          <p:spPr bwMode="auto">
            <a:xfrm>
              <a:off x="10603560"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34" name="Rectangle: Rounded Corners 33"/>
            <p:cNvSpPr/>
            <p:nvPr/>
          </p:nvSpPr>
          <p:spPr bwMode="auto">
            <a:xfrm>
              <a:off x="10239531" y="3501077"/>
              <a:ext cx="1114582"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10.6.11.0/24</a:t>
              </a:r>
              <a:endParaRPr lang="en-US" sz="1176" kern="0" dirty="0">
                <a:solidFill>
                  <a:srgbClr val="505050"/>
                </a:solidFill>
                <a:latin typeface="Segoe UI"/>
              </a:endParaRPr>
            </a:p>
          </p:txBody>
        </p:sp>
        <p:sp>
          <p:nvSpPr>
            <p:cNvPr id="35" name="Rectangle 34"/>
            <p:cNvSpPr/>
            <p:nvPr/>
          </p:nvSpPr>
          <p:spPr bwMode="auto">
            <a:xfrm>
              <a:off x="7147010"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37" name="Rectangle: Rounded Corners 36"/>
            <p:cNvSpPr/>
            <p:nvPr/>
          </p:nvSpPr>
          <p:spPr bwMode="auto">
            <a:xfrm>
              <a:off x="7601112"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10.6.3.0/27</a:t>
              </a:r>
              <a:endParaRPr lang="en-US" sz="1176" kern="0" dirty="0">
                <a:solidFill>
                  <a:srgbClr val="505050"/>
                </a:solidFill>
                <a:latin typeface="Segoe UI"/>
              </a:endParaRPr>
            </a:p>
          </p:txBody>
        </p:sp>
        <p:sp>
          <p:nvSpPr>
            <p:cNvPr id="38" name="Rectangle 37"/>
            <p:cNvSpPr/>
            <p:nvPr/>
          </p:nvSpPr>
          <p:spPr bwMode="auto">
            <a:xfrm>
              <a:off x="7817769"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39" name="Rectangle 38"/>
            <p:cNvSpPr/>
            <p:nvPr/>
          </p:nvSpPr>
          <p:spPr bwMode="auto">
            <a:xfrm>
              <a:off x="7674374"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sp>
        <p:nvSpPr>
          <p:cNvPr id="40" name="Cloud 39">
            <a:extLst>
              <a:ext uri="{FF2B5EF4-FFF2-40B4-BE49-F238E27FC236}">
                <a16:creationId xmlns:a16="http://schemas.microsoft.com/office/drawing/2014/main" id="{9811D12E-A7E9-46A1-A6AF-9BC1604946C1}"/>
              </a:ext>
            </a:extLst>
          </p:cNvPr>
          <p:cNvSpPr/>
          <p:nvPr/>
        </p:nvSpPr>
        <p:spPr bwMode="auto">
          <a:xfrm>
            <a:off x="4330540" y="5375410"/>
            <a:ext cx="2415297" cy="1432859"/>
          </a:xfrm>
          <a:prstGeom prst="cloud">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372" dirty="0">
              <a:gradFill>
                <a:gsLst>
                  <a:gs pos="5439">
                    <a:srgbClr val="F8F8F8"/>
                  </a:gs>
                  <a:gs pos="10000">
                    <a:srgbClr val="F8F8F8"/>
                  </a:gs>
                </a:gsLst>
                <a:lin ang="5400000" scaled="0"/>
              </a:gradFill>
              <a:latin typeface="Segoe UI"/>
            </a:endParaRPr>
          </a:p>
          <a:p>
            <a:pPr algn="ctr" defTabSz="932293" fontAlgn="base">
              <a:spcBef>
                <a:spcPct val="0"/>
              </a:spcBef>
              <a:spcAft>
                <a:spcPct val="0"/>
              </a:spcAft>
            </a:pPr>
            <a:r>
              <a:rPr lang="en-US" sz="1372" dirty="0">
                <a:gradFill>
                  <a:gsLst>
                    <a:gs pos="5439">
                      <a:srgbClr val="F8F8F8"/>
                    </a:gs>
                    <a:gs pos="10000">
                      <a:srgbClr val="F8F8F8"/>
                    </a:gs>
                  </a:gsLst>
                  <a:lin ang="5400000" scaled="0"/>
                </a:gradFill>
                <a:latin typeface="Segoe UI"/>
              </a:rPr>
              <a:t>Microsoft Backbone Network</a:t>
            </a:r>
          </a:p>
        </p:txBody>
      </p:sp>
      <p:pic>
        <p:nvPicPr>
          <p:cNvPr id="28" name="Picture 27">
            <a:extLst>
              <a:ext uri="{FF2B5EF4-FFF2-40B4-BE49-F238E27FC236}">
                <a16:creationId xmlns:a16="http://schemas.microsoft.com/office/drawing/2014/main" id="{DAC51E16-30A7-4B98-BE9D-F35CD92F1F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890" y="5357796"/>
            <a:ext cx="868485" cy="577542"/>
          </a:xfrm>
          <a:prstGeom prst="rect">
            <a:avLst/>
          </a:prstGeom>
        </p:spPr>
      </p:pic>
      <p:sp>
        <p:nvSpPr>
          <p:cNvPr id="43" name="Arrow: Left-Right 42">
            <a:extLst>
              <a:ext uri="{FF2B5EF4-FFF2-40B4-BE49-F238E27FC236}">
                <a16:creationId xmlns:a16="http://schemas.microsoft.com/office/drawing/2014/main" id="{41D2C6AD-D1ED-4A56-BFAA-A9E40A1C3658}"/>
              </a:ext>
            </a:extLst>
          </p:cNvPr>
          <p:cNvSpPr/>
          <p:nvPr/>
        </p:nvSpPr>
        <p:spPr bwMode="auto">
          <a:xfrm rot="2267721">
            <a:off x="2999586" y="4389640"/>
            <a:ext cx="2487839" cy="504899"/>
          </a:xfrm>
          <a:prstGeom prst="leftRightArrow">
            <a:avLst/>
          </a:prstGeom>
          <a:solidFill>
            <a:schemeClr val="accent3"/>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ER Connection</a:t>
            </a:r>
            <a:endParaRPr lang="en-US" sz="1372" kern="0" dirty="0">
              <a:gradFill>
                <a:gsLst>
                  <a:gs pos="5439">
                    <a:srgbClr val="F8F8F8"/>
                  </a:gs>
                  <a:gs pos="10000">
                    <a:srgbClr val="F8F8F8"/>
                  </a:gs>
                </a:gsLst>
                <a:lin ang="5400000" scaled="0"/>
              </a:gradFill>
              <a:latin typeface="Segoe UI"/>
            </a:endParaRPr>
          </a:p>
        </p:txBody>
      </p:sp>
      <p:pic>
        <p:nvPicPr>
          <p:cNvPr id="44" name="Picture 43">
            <a:extLst>
              <a:ext uri="{FF2B5EF4-FFF2-40B4-BE49-F238E27FC236}">
                <a16:creationId xmlns:a16="http://schemas.microsoft.com/office/drawing/2014/main" id="{3C415913-A3B3-4846-A1BA-4A430BAAC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9095" y="5744373"/>
            <a:ext cx="868485" cy="577542"/>
          </a:xfrm>
          <a:prstGeom prst="rect">
            <a:avLst/>
          </a:prstGeom>
        </p:spPr>
      </p:pic>
      <p:sp>
        <p:nvSpPr>
          <p:cNvPr id="46" name="Arrow: Left-Right 45">
            <a:extLst>
              <a:ext uri="{FF2B5EF4-FFF2-40B4-BE49-F238E27FC236}">
                <a16:creationId xmlns:a16="http://schemas.microsoft.com/office/drawing/2014/main" id="{CA450607-5CFD-4632-9AED-F9AF13B08722}"/>
              </a:ext>
            </a:extLst>
          </p:cNvPr>
          <p:cNvSpPr/>
          <p:nvPr/>
        </p:nvSpPr>
        <p:spPr bwMode="auto">
          <a:xfrm rot="21231936">
            <a:off x="2835477" y="5586430"/>
            <a:ext cx="2142548" cy="504899"/>
          </a:xfrm>
          <a:prstGeom prst="leftRightArrow">
            <a:avLst/>
          </a:prstGeom>
          <a:solidFill>
            <a:schemeClr val="accent3"/>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gradFill>
                  <a:gsLst>
                    <a:gs pos="5439">
                      <a:srgbClr val="F8F8F8"/>
                    </a:gs>
                    <a:gs pos="10000">
                      <a:srgbClr val="F8F8F8"/>
                    </a:gs>
                  </a:gsLst>
                  <a:lin ang="5400000" scaled="0"/>
                </a:gradFill>
                <a:latin typeface="Segoe UI"/>
              </a:rPr>
              <a:t>ExpressRoute CIrcuit</a:t>
            </a:r>
            <a:endParaRPr lang="en-US" sz="882" kern="0" dirty="0">
              <a:gradFill>
                <a:gsLst>
                  <a:gs pos="5439">
                    <a:srgbClr val="F8F8F8"/>
                  </a:gs>
                  <a:gs pos="10000">
                    <a:srgbClr val="F8F8F8"/>
                  </a:gs>
                </a:gsLst>
                <a:lin ang="5400000" scaled="0"/>
              </a:gradFill>
              <a:latin typeface="Segoe UI"/>
            </a:endParaRPr>
          </a:p>
        </p:txBody>
      </p:sp>
      <p:grpSp>
        <p:nvGrpSpPr>
          <p:cNvPr id="53" name="Group 52">
            <a:extLst>
              <a:ext uri="{FF2B5EF4-FFF2-40B4-BE49-F238E27FC236}">
                <a16:creationId xmlns:a16="http://schemas.microsoft.com/office/drawing/2014/main" id="{DCB45E41-72DE-4B6F-8124-C020B1F1C1B1}"/>
              </a:ext>
            </a:extLst>
          </p:cNvPr>
          <p:cNvGrpSpPr/>
          <p:nvPr/>
        </p:nvGrpSpPr>
        <p:grpSpPr>
          <a:xfrm>
            <a:off x="7872012" y="2023121"/>
            <a:ext cx="3691566" cy="2618212"/>
            <a:chOff x="6971837" y="2582872"/>
            <a:chExt cx="4641302" cy="3291804"/>
          </a:xfrm>
        </p:grpSpPr>
        <p:sp>
          <p:nvSpPr>
            <p:cNvPr id="54" name="Rectangle 53">
              <a:extLst>
                <a:ext uri="{FF2B5EF4-FFF2-40B4-BE49-F238E27FC236}">
                  <a16:creationId xmlns:a16="http://schemas.microsoft.com/office/drawing/2014/main" id="{12F1DFB7-09CB-4218-AF9E-DD8312D4881D}"/>
                </a:ext>
              </a:extLst>
            </p:cNvPr>
            <p:cNvSpPr/>
            <p:nvPr/>
          </p:nvSpPr>
          <p:spPr bwMode="auto">
            <a:xfrm>
              <a:off x="6971837" y="2855650"/>
              <a:ext cx="4641302" cy="30190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55" name="Rectangle: Rounded Corners 54">
              <a:extLst>
                <a:ext uri="{FF2B5EF4-FFF2-40B4-BE49-F238E27FC236}">
                  <a16:creationId xmlns:a16="http://schemas.microsoft.com/office/drawing/2014/main" id="{69DD2120-3D2D-4E8E-8DAD-2C615C32CA2E}"/>
                </a:ext>
              </a:extLst>
            </p:cNvPr>
            <p:cNvSpPr/>
            <p:nvPr/>
          </p:nvSpPr>
          <p:spPr bwMode="auto">
            <a:xfrm>
              <a:off x="8782621" y="2582872"/>
              <a:ext cx="2515908" cy="598538"/>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Name: VNet5</a:t>
              </a:r>
            </a:p>
            <a:p>
              <a:pPr algn="ctr" defTabSz="914102" fontAlgn="base">
                <a:spcBef>
                  <a:spcPct val="0"/>
                </a:spcBef>
                <a:spcAft>
                  <a:spcPct val="0"/>
                </a:spcAft>
                <a:defRPr/>
              </a:pPr>
              <a:r>
                <a:rPr lang="it-IT" sz="1176" kern="0" dirty="0">
                  <a:solidFill>
                    <a:srgbClr val="505050"/>
                  </a:solidFill>
                  <a:latin typeface="Segoe UI"/>
                </a:rPr>
                <a:t>Address space: 10.7.0.0/16 </a:t>
              </a:r>
              <a:endParaRPr lang="en-US" sz="1176" kern="0" dirty="0">
                <a:solidFill>
                  <a:srgbClr val="505050"/>
                </a:solidFill>
                <a:latin typeface="Segoe UI"/>
              </a:endParaRPr>
            </a:p>
          </p:txBody>
        </p:sp>
        <p:sp>
          <p:nvSpPr>
            <p:cNvPr id="56" name="Rectangle 55">
              <a:extLst>
                <a:ext uri="{FF2B5EF4-FFF2-40B4-BE49-F238E27FC236}">
                  <a16:creationId xmlns:a16="http://schemas.microsoft.com/office/drawing/2014/main" id="{3FDF2C83-0064-46C7-BBE7-C09600D95B20}"/>
                </a:ext>
              </a:extLst>
            </p:cNvPr>
            <p:cNvSpPr/>
            <p:nvPr/>
          </p:nvSpPr>
          <p:spPr bwMode="auto">
            <a:xfrm>
              <a:off x="9425914"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57" name="Rectangle 56">
              <a:extLst>
                <a:ext uri="{FF2B5EF4-FFF2-40B4-BE49-F238E27FC236}">
                  <a16:creationId xmlns:a16="http://schemas.microsoft.com/office/drawing/2014/main" id="{1C58A380-D961-48B6-B079-5E2D62B72390}"/>
                </a:ext>
              </a:extLst>
            </p:cNvPr>
            <p:cNvSpPr/>
            <p:nvPr/>
          </p:nvSpPr>
          <p:spPr bwMode="auto">
            <a:xfrm>
              <a:off x="9587626" y="4203778"/>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VM1</a:t>
              </a:r>
              <a:endParaRPr lang="en-US" sz="1078" kern="0" dirty="0">
                <a:solidFill>
                  <a:schemeClr val="bg1"/>
                </a:solidFill>
                <a:latin typeface="Segoe UI"/>
              </a:endParaRPr>
            </a:p>
          </p:txBody>
        </p:sp>
        <p:sp>
          <p:nvSpPr>
            <p:cNvPr id="58" name="Rectangle 57">
              <a:extLst>
                <a:ext uri="{FF2B5EF4-FFF2-40B4-BE49-F238E27FC236}">
                  <a16:creationId xmlns:a16="http://schemas.microsoft.com/office/drawing/2014/main" id="{FAAB9D2D-55BD-491F-8228-7FB3DE2EC369}"/>
                </a:ext>
              </a:extLst>
            </p:cNvPr>
            <p:cNvSpPr/>
            <p:nvPr/>
          </p:nvSpPr>
          <p:spPr bwMode="auto">
            <a:xfrm>
              <a:off x="9937324" y="4917530"/>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VM2</a:t>
              </a:r>
              <a:endParaRPr lang="en-US" sz="1078" kern="0" dirty="0">
                <a:solidFill>
                  <a:schemeClr val="bg1"/>
                </a:solidFill>
                <a:latin typeface="Segoe UI"/>
              </a:endParaRPr>
            </a:p>
          </p:txBody>
        </p:sp>
        <p:sp>
          <p:nvSpPr>
            <p:cNvPr id="59" name="Rectangle 58">
              <a:extLst>
                <a:ext uri="{FF2B5EF4-FFF2-40B4-BE49-F238E27FC236}">
                  <a16:creationId xmlns:a16="http://schemas.microsoft.com/office/drawing/2014/main" id="{6E356B11-669A-4BFE-9D91-D8AABD444C61}"/>
                </a:ext>
              </a:extLst>
            </p:cNvPr>
            <p:cNvSpPr/>
            <p:nvPr/>
          </p:nvSpPr>
          <p:spPr bwMode="auto">
            <a:xfrm>
              <a:off x="10603560" y="4329514"/>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VM3</a:t>
              </a:r>
              <a:endParaRPr lang="en-US" sz="1078" kern="0" dirty="0">
                <a:solidFill>
                  <a:schemeClr val="bg1"/>
                </a:solidFill>
                <a:latin typeface="Segoe UI"/>
              </a:endParaRPr>
            </a:p>
          </p:txBody>
        </p:sp>
        <p:sp>
          <p:nvSpPr>
            <p:cNvPr id="60" name="Rectangle: Rounded Corners 59">
              <a:extLst>
                <a:ext uri="{FF2B5EF4-FFF2-40B4-BE49-F238E27FC236}">
                  <a16:creationId xmlns:a16="http://schemas.microsoft.com/office/drawing/2014/main" id="{51529537-AFBB-4C2F-A471-241A00EEC4AF}"/>
                </a:ext>
              </a:extLst>
            </p:cNvPr>
            <p:cNvSpPr/>
            <p:nvPr/>
          </p:nvSpPr>
          <p:spPr bwMode="auto">
            <a:xfrm>
              <a:off x="10325432" y="3501077"/>
              <a:ext cx="1028681"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Subnet1</a:t>
              </a:r>
            </a:p>
            <a:p>
              <a:pPr algn="ctr" defTabSz="914102" fontAlgn="base">
                <a:spcBef>
                  <a:spcPct val="0"/>
                </a:spcBef>
                <a:spcAft>
                  <a:spcPct val="0"/>
                </a:spcAft>
                <a:defRPr/>
              </a:pPr>
              <a:r>
                <a:rPr lang="it-IT" sz="1176" kern="0" dirty="0">
                  <a:solidFill>
                    <a:srgbClr val="505050"/>
                  </a:solidFill>
                  <a:latin typeface="Segoe UI"/>
                </a:rPr>
                <a:t>10.7.8.0/24</a:t>
              </a:r>
              <a:endParaRPr lang="en-US" sz="1176" kern="0" dirty="0">
                <a:solidFill>
                  <a:srgbClr val="505050"/>
                </a:solidFill>
                <a:latin typeface="Segoe UI"/>
              </a:endParaRPr>
            </a:p>
          </p:txBody>
        </p:sp>
        <p:sp>
          <p:nvSpPr>
            <p:cNvPr id="61" name="Rectangle 60">
              <a:extLst>
                <a:ext uri="{FF2B5EF4-FFF2-40B4-BE49-F238E27FC236}">
                  <a16:creationId xmlns:a16="http://schemas.microsoft.com/office/drawing/2014/main" id="{63DA7B0E-9CFA-40F3-B534-8B5BAB58F7AA}"/>
                </a:ext>
              </a:extLst>
            </p:cNvPr>
            <p:cNvSpPr/>
            <p:nvPr/>
          </p:nvSpPr>
          <p:spPr bwMode="auto">
            <a:xfrm>
              <a:off x="7147010" y="3767610"/>
              <a:ext cx="2011109" cy="1694512"/>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568" kern="0" dirty="0">
                <a:gradFill>
                  <a:gsLst>
                    <a:gs pos="5439">
                      <a:srgbClr val="F8F8F8"/>
                    </a:gs>
                    <a:gs pos="10000">
                      <a:srgbClr val="F8F8F8"/>
                    </a:gs>
                  </a:gsLst>
                  <a:lin ang="5400000" scaled="0"/>
                </a:gradFill>
                <a:latin typeface="Segoe UI"/>
              </a:endParaRPr>
            </a:p>
          </p:txBody>
        </p:sp>
        <p:sp>
          <p:nvSpPr>
            <p:cNvPr id="62" name="Rectangle: Rounded Corners 61">
              <a:extLst>
                <a:ext uri="{FF2B5EF4-FFF2-40B4-BE49-F238E27FC236}">
                  <a16:creationId xmlns:a16="http://schemas.microsoft.com/office/drawing/2014/main" id="{C8310014-E0D1-4D3A-8B7F-9513FC752B7C}"/>
                </a:ext>
              </a:extLst>
            </p:cNvPr>
            <p:cNvSpPr/>
            <p:nvPr/>
          </p:nvSpPr>
          <p:spPr bwMode="auto">
            <a:xfrm>
              <a:off x="7601112" y="3501073"/>
              <a:ext cx="1474096" cy="538874"/>
            </a:xfrm>
            <a:prstGeom prst="round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176" kern="0" dirty="0">
                  <a:solidFill>
                    <a:srgbClr val="505050"/>
                  </a:solidFill>
                  <a:latin typeface="Segoe UI"/>
                </a:rPr>
                <a:t>Gateway </a:t>
              </a:r>
              <a:r>
                <a:rPr lang="it-IT" sz="1176" kern="0" dirty="0" err="1">
                  <a:solidFill>
                    <a:srgbClr val="505050"/>
                  </a:solidFill>
                  <a:latin typeface="Segoe UI"/>
                </a:rPr>
                <a:t>Subnet</a:t>
              </a:r>
              <a:endParaRPr lang="it-IT" sz="1176" kern="0" dirty="0">
                <a:solidFill>
                  <a:srgbClr val="505050"/>
                </a:solidFill>
                <a:latin typeface="Segoe UI"/>
              </a:endParaRPr>
            </a:p>
            <a:p>
              <a:pPr algn="ctr" defTabSz="914102" fontAlgn="base">
                <a:spcBef>
                  <a:spcPct val="0"/>
                </a:spcBef>
                <a:spcAft>
                  <a:spcPct val="0"/>
                </a:spcAft>
                <a:defRPr/>
              </a:pPr>
              <a:r>
                <a:rPr lang="it-IT" sz="1176" kern="0" dirty="0">
                  <a:solidFill>
                    <a:srgbClr val="505050"/>
                  </a:solidFill>
                  <a:latin typeface="Segoe UI"/>
                </a:rPr>
                <a:t>10.7.3.0/27</a:t>
              </a:r>
              <a:endParaRPr lang="en-US" sz="1176" kern="0" dirty="0">
                <a:solidFill>
                  <a:srgbClr val="505050"/>
                </a:solidFill>
                <a:latin typeface="Segoe UI"/>
              </a:endParaRPr>
            </a:p>
          </p:txBody>
        </p:sp>
        <p:sp>
          <p:nvSpPr>
            <p:cNvPr id="63" name="Rectangle 62">
              <a:extLst>
                <a:ext uri="{FF2B5EF4-FFF2-40B4-BE49-F238E27FC236}">
                  <a16:creationId xmlns:a16="http://schemas.microsoft.com/office/drawing/2014/main" id="{91CF6866-A629-46E7-95EE-287EC2EA01C2}"/>
                </a:ext>
              </a:extLst>
            </p:cNvPr>
            <p:cNvSpPr/>
            <p:nvPr/>
          </p:nvSpPr>
          <p:spPr bwMode="auto">
            <a:xfrm>
              <a:off x="7817769" y="4388366"/>
              <a:ext cx="750552" cy="448605"/>
            </a:xfrm>
            <a:prstGeom prst="rect">
              <a:avLst/>
            </a:prstGeom>
            <a:solidFill>
              <a:schemeClr val="tx1">
                <a:alpha val="66000"/>
              </a:schemeClr>
            </a:solid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078" kern="0" dirty="0">
                <a:gradFill>
                  <a:gsLst>
                    <a:gs pos="5439">
                      <a:srgbClr val="F8F8F8"/>
                    </a:gs>
                    <a:gs pos="10000">
                      <a:srgbClr val="F8F8F8"/>
                    </a:gs>
                  </a:gsLst>
                  <a:lin ang="5400000" scaled="0"/>
                </a:gradFill>
                <a:latin typeface="Segoe UI"/>
              </a:endParaRPr>
            </a:p>
          </p:txBody>
        </p:sp>
        <p:sp>
          <p:nvSpPr>
            <p:cNvPr id="64" name="Rectangle 63">
              <a:extLst>
                <a:ext uri="{FF2B5EF4-FFF2-40B4-BE49-F238E27FC236}">
                  <a16:creationId xmlns:a16="http://schemas.microsoft.com/office/drawing/2014/main" id="{712DDBCB-BB12-48BE-901C-06AD3221BE54}"/>
                </a:ext>
              </a:extLst>
            </p:cNvPr>
            <p:cNvSpPr/>
            <p:nvPr/>
          </p:nvSpPr>
          <p:spPr bwMode="auto">
            <a:xfrm>
              <a:off x="7674374" y="4497195"/>
              <a:ext cx="750552" cy="448605"/>
            </a:xfrm>
            <a:prstGeom prst="rect">
              <a:avLst/>
            </a:prstGeom>
            <a:solidFill>
              <a:schemeClr val="tx1"/>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078" kern="0" dirty="0">
                  <a:solidFill>
                    <a:schemeClr val="bg1"/>
                  </a:solidFill>
                  <a:latin typeface="Segoe UI"/>
                </a:rPr>
                <a:t>ER</a:t>
              </a:r>
              <a:endParaRPr lang="en-US" sz="1078" kern="0" dirty="0">
                <a:solidFill>
                  <a:schemeClr val="bg1"/>
                </a:solidFill>
                <a:latin typeface="Segoe UI"/>
              </a:endParaRPr>
            </a:p>
          </p:txBody>
        </p:sp>
      </p:grpSp>
      <p:sp>
        <p:nvSpPr>
          <p:cNvPr id="42" name="Arrow: Left-Right 41">
            <a:extLst>
              <a:ext uri="{FF2B5EF4-FFF2-40B4-BE49-F238E27FC236}">
                <a16:creationId xmlns:a16="http://schemas.microsoft.com/office/drawing/2014/main" id="{75C1D8A2-9FE0-474B-AC2B-6DEDEA6724DF}"/>
              </a:ext>
            </a:extLst>
          </p:cNvPr>
          <p:cNvSpPr/>
          <p:nvPr/>
        </p:nvSpPr>
        <p:spPr bwMode="auto">
          <a:xfrm rot="19893104">
            <a:off x="5394346" y="4324873"/>
            <a:ext cx="3162465" cy="504899"/>
          </a:xfrm>
          <a:prstGeom prst="leftRightArrow">
            <a:avLst/>
          </a:prstGeom>
          <a:solidFill>
            <a:schemeClr val="accent3"/>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ER Connection</a:t>
            </a:r>
            <a:endParaRPr lang="en-US" sz="1372" kern="0" dirty="0">
              <a:gradFill>
                <a:gsLst>
                  <a:gs pos="5439">
                    <a:srgbClr val="F8F8F8"/>
                  </a:gs>
                  <a:gs pos="10000">
                    <a:srgbClr val="F8F8F8"/>
                  </a:gs>
                </a:gsLst>
                <a:lin ang="5400000" scaled="0"/>
              </a:gradFill>
              <a:latin typeface="Segoe UI"/>
            </a:endParaRPr>
          </a:p>
        </p:txBody>
      </p:sp>
      <p:sp>
        <p:nvSpPr>
          <p:cNvPr id="65" name="Arrow: Left-Right 64">
            <a:extLst>
              <a:ext uri="{FF2B5EF4-FFF2-40B4-BE49-F238E27FC236}">
                <a16:creationId xmlns:a16="http://schemas.microsoft.com/office/drawing/2014/main" id="{31CFCC42-06D8-4885-9EE7-BA647E986ECF}"/>
              </a:ext>
            </a:extLst>
          </p:cNvPr>
          <p:cNvSpPr/>
          <p:nvPr/>
        </p:nvSpPr>
        <p:spPr bwMode="auto">
          <a:xfrm rot="4176037">
            <a:off x="4358159" y="4374993"/>
            <a:ext cx="1630488" cy="504899"/>
          </a:xfrm>
          <a:prstGeom prst="leftRightArrow">
            <a:avLst/>
          </a:prstGeom>
          <a:solidFill>
            <a:schemeClr val="accent3"/>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it-IT" sz="1372" kern="0" dirty="0">
                <a:gradFill>
                  <a:gsLst>
                    <a:gs pos="5439">
                      <a:srgbClr val="F8F8F8"/>
                    </a:gs>
                    <a:gs pos="10000">
                      <a:srgbClr val="F8F8F8"/>
                    </a:gs>
                  </a:gsLst>
                  <a:lin ang="5400000" scaled="0"/>
                </a:gradFill>
                <a:latin typeface="Segoe UI"/>
              </a:rPr>
              <a:t>ER Connection</a:t>
            </a:r>
            <a:endParaRPr lang="en-US" sz="1372" kern="0" dirty="0">
              <a:gradFill>
                <a:gsLst>
                  <a:gs pos="5439">
                    <a:srgbClr val="F8F8F8"/>
                  </a:gs>
                  <a:gs pos="10000">
                    <a:srgbClr val="F8F8F8"/>
                  </a:gs>
                </a:gsLst>
                <a:lin ang="5400000" scaled="0"/>
              </a:gradFill>
              <a:latin typeface="Segoe UI"/>
            </a:endParaRPr>
          </a:p>
        </p:txBody>
      </p:sp>
    </p:spTree>
    <p:extLst>
      <p:ext uri="{BB962C8B-B14F-4D97-AF65-F5344CB8AC3E}">
        <p14:creationId xmlns:p14="http://schemas.microsoft.com/office/powerpoint/2010/main" val="223190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VNet peering?</a:t>
            </a:r>
          </a:p>
        </p:txBody>
      </p:sp>
      <p:sp>
        <p:nvSpPr>
          <p:cNvPr id="4" name="Text Placeholder 3"/>
          <p:cNvSpPr>
            <a:spLocks noGrp="1"/>
          </p:cNvSpPr>
          <p:nvPr>
            <p:ph sz="quarter" idx="10"/>
          </p:nvPr>
        </p:nvSpPr>
        <p:spPr>
          <a:xfrm>
            <a:off x="270066" y="1189495"/>
            <a:ext cx="11651870" cy="1813508"/>
          </a:xfrm>
        </p:spPr>
        <p:txBody>
          <a:bodyPr/>
          <a:lstStyle/>
          <a:p>
            <a:r>
              <a:rPr lang="en-US" dirty="0"/>
              <a:t>Ability to “merge” two Azure VNets, so that VMs in the two VNets can communicate with each other as if they were on the same VNet</a:t>
            </a:r>
          </a:p>
        </p:txBody>
      </p:sp>
      <p:grpSp>
        <p:nvGrpSpPr>
          <p:cNvPr id="68" name="Group 67"/>
          <p:cNvGrpSpPr/>
          <p:nvPr/>
        </p:nvGrpSpPr>
        <p:grpSpPr>
          <a:xfrm>
            <a:off x="781566" y="3157908"/>
            <a:ext cx="4950996" cy="3301169"/>
            <a:chOff x="366141" y="2629407"/>
            <a:chExt cx="4951699" cy="3840732"/>
          </a:xfrm>
        </p:grpSpPr>
        <p:sp>
          <p:nvSpPr>
            <p:cNvPr id="37" name="Rectangle 36"/>
            <p:cNvSpPr/>
            <p:nvPr/>
          </p:nvSpPr>
          <p:spPr bwMode="auto">
            <a:xfrm>
              <a:off x="366141" y="2857189"/>
              <a:ext cx="4951699" cy="3612950"/>
            </a:xfrm>
            <a:prstGeom prst="rect">
              <a:avLst/>
            </a:prstGeom>
            <a:solidFill>
              <a:srgbClr val="5B9BD5"/>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38" name="Rectangle: Rounded Corners 37"/>
            <p:cNvSpPr/>
            <p:nvPr/>
          </p:nvSpPr>
          <p:spPr bwMode="auto">
            <a:xfrm>
              <a:off x="2194921" y="2629407"/>
              <a:ext cx="3003042" cy="525719"/>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VNet1</a:t>
              </a:r>
              <a:endParaRPr lang="en-US" sz="1600" kern="0" dirty="0">
                <a:solidFill>
                  <a:srgbClr val="505050"/>
                </a:solidFill>
                <a:latin typeface="Segoe UI"/>
              </a:endParaRPr>
            </a:p>
          </p:txBody>
        </p:sp>
        <p:sp>
          <p:nvSpPr>
            <p:cNvPr id="39" name="Rectangle 38"/>
            <p:cNvSpPr/>
            <p:nvPr/>
          </p:nvSpPr>
          <p:spPr bwMode="auto">
            <a:xfrm>
              <a:off x="549666" y="3658201"/>
              <a:ext cx="2222692" cy="148835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40" name="Rectangle 39"/>
            <p:cNvSpPr/>
            <p:nvPr/>
          </p:nvSpPr>
          <p:spPr bwMode="auto">
            <a:xfrm>
              <a:off x="728390" y="4041304"/>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VM1</a:t>
              </a:r>
              <a:endParaRPr lang="en-US" sz="1400" kern="0" dirty="0">
                <a:gradFill>
                  <a:gsLst>
                    <a:gs pos="5439">
                      <a:srgbClr val="F8F8F8"/>
                    </a:gs>
                    <a:gs pos="10000">
                      <a:srgbClr val="F8F8F8"/>
                    </a:gs>
                  </a:gsLst>
                  <a:lin ang="5400000" scaled="0"/>
                </a:gradFill>
                <a:latin typeface="Segoe UI"/>
              </a:endParaRPr>
            </a:p>
          </p:txBody>
        </p:sp>
        <p:sp>
          <p:nvSpPr>
            <p:cNvPr id="41" name="Rectangle 40"/>
            <p:cNvSpPr/>
            <p:nvPr/>
          </p:nvSpPr>
          <p:spPr bwMode="auto">
            <a:xfrm>
              <a:off x="1115028" y="4622884"/>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VM2</a:t>
              </a:r>
              <a:endParaRPr lang="en-US" sz="1400" kern="0" dirty="0">
                <a:gradFill>
                  <a:gsLst>
                    <a:gs pos="5439">
                      <a:srgbClr val="F8F8F8"/>
                    </a:gs>
                    <a:gs pos="10000">
                      <a:srgbClr val="F8F8F8"/>
                    </a:gs>
                  </a:gsLst>
                  <a:lin ang="5400000" scaled="0"/>
                </a:gradFill>
                <a:latin typeface="Segoe UI"/>
              </a:endParaRPr>
            </a:p>
          </p:txBody>
        </p:sp>
        <p:sp>
          <p:nvSpPr>
            <p:cNvPr id="42" name="Rectangle 41"/>
            <p:cNvSpPr/>
            <p:nvPr/>
          </p:nvSpPr>
          <p:spPr bwMode="auto">
            <a:xfrm>
              <a:off x="1851208" y="4151742"/>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VM3</a:t>
              </a:r>
              <a:endParaRPr lang="en-US" sz="1400" kern="0" dirty="0">
                <a:gradFill>
                  <a:gsLst>
                    <a:gs pos="5439">
                      <a:srgbClr val="F8F8F8"/>
                    </a:gs>
                    <a:gs pos="10000">
                      <a:srgbClr val="F8F8F8"/>
                    </a:gs>
                  </a:gsLst>
                  <a:lin ang="5400000" scaled="0"/>
                </a:gradFill>
                <a:latin typeface="Segoe UI"/>
              </a:endParaRPr>
            </a:p>
          </p:txBody>
        </p:sp>
        <p:sp>
          <p:nvSpPr>
            <p:cNvPr id="43" name="Rectangle: Rounded Corners 42"/>
            <p:cNvSpPr/>
            <p:nvPr/>
          </p:nvSpPr>
          <p:spPr bwMode="auto">
            <a:xfrm>
              <a:off x="1543818" y="3424093"/>
              <a:ext cx="1136906" cy="47331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Subnet1</a:t>
              </a:r>
            </a:p>
          </p:txBody>
        </p:sp>
        <p:sp>
          <p:nvSpPr>
            <p:cNvPr id="44" name="Rectangle 43"/>
            <p:cNvSpPr/>
            <p:nvPr/>
          </p:nvSpPr>
          <p:spPr bwMode="auto">
            <a:xfrm>
              <a:off x="2952350" y="3662595"/>
              <a:ext cx="2222692" cy="148835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45" name="Rectangle 44"/>
            <p:cNvSpPr/>
            <p:nvPr/>
          </p:nvSpPr>
          <p:spPr bwMode="auto">
            <a:xfrm>
              <a:off x="3202473" y="4010055"/>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VM4</a:t>
              </a:r>
              <a:endParaRPr lang="en-US" sz="1400" kern="0" dirty="0">
                <a:gradFill>
                  <a:gsLst>
                    <a:gs pos="5439">
                      <a:srgbClr val="F8F8F8"/>
                    </a:gs>
                    <a:gs pos="10000">
                      <a:srgbClr val="F8F8F8"/>
                    </a:gs>
                  </a:gsLst>
                  <a:lin ang="5400000" scaled="0"/>
                </a:gradFill>
                <a:latin typeface="Segoe UI"/>
              </a:endParaRPr>
            </a:p>
          </p:txBody>
        </p:sp>
        <p:sp>
          <p:nvSpPr>
            <p:cNvPr id="46" name="Rectangle 45"/>
            <p:cNvSpPr/>
            <p:nvPr/>
          </p:nvSpPr>
          <p:spPr bwMode="auto">
            <a:xfrm>
              <a:off x="3101525" y="4586545"/>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VM6</a:t>
              </a:r>
              <a:endParaRPr lang="en-US" sz="1400" kern="0" dirty="0">
                <a:gradFill>
                  <a:gsLst>
                    <a:gs pos="5439">
                      <a:srgbClr val="F8F8F8"/>
                    </a:gs>
                    <a:gs pos="10000">
                      <a:srgbClr val="F8F8F8"/>
                    </a:gs>
                  </a:gsLst>
                  <a:lin ang="5400000" scaled="0"/>
                </a:gradFill>
                <a:latin typeface="Segoe UI"/>
              </a:endParaRPr>
            </a:p>
          </p:txBody>
        </p:sp>
        <p:sp>
          <p:nvSpPr>
            <p:cNvPr id="47" name="Rectangle 46"/>
            <p:cNvSpPr/>
            <p:nvPr/>
          </p:nvSpPr>
          <p:spPr bwMode="auto">
            <a:xfrm>
              <a:off x="4253893" y="4238317"/>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VM5</a:t>
              </a:r>
              <a:endParaRPr lang="en-US" sz="1400" kern="0" dirty="0">
                <a:gradFill>
                  <a:gsLst>
                    <a:gs pos="5439">
                      <a:srgbClr val="F8F8F8"/>
                    </a:gs>
                    <a:gs pos="10000">
                      <a:srgbClr val="F8F8F8"/>
                    </a:gs>
                  </a:gsLst>
                  <a:lin ang="5400000" scaled="0"/>
                </a:gradFill>
                <a:latin typeface="Segoe UI"/>
              </a:endParaRPr>
            </a:p>
          </p:txBody>
        </p:sp>
        <p:sp>
          <p:nvSpPr>
            <p:cNvPr id="48" name="Rectangle: Rounded Corners 47"/>
            <p:cNvSpPr/>
            <p:nvPr/>
          </p:nvSpPr>
          <p:spPr bwMode="auto">
            <a:xfrm>
              <a:off x="3946502" y="3428486"/>
              <a:ext cx="1136906" cy="47331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Subnet2</a:t>
              </a:r>
            </a:p>
          </p:txBody>
        </p:sp>
        <p:sp>
          <p:nvSpPr>
            <p:cNvPr id="49" name="Rectangle 48"/>
            <p:cNvSpPr/>
            <p:nvPr/>
          </p:nvSpPr>
          <p:spPr bwMode="auto">
            <a:xfrm>
              <a:off x="549667" y="5394857"/>
              <a:ext cx="4625375" cy="911711"/>
            </a:xfrm>
            <a:prstGeom prst="rect">
              <a:avLst/>
            </a:prstGeom>
            <a:solidFill>
              <a:srgbClr val="505050">
                <a:alpha val="61000"/>
              </a:srgbClr>
            </a:solidFill>
            <a:ln w="38100" cap="flat" cmpd="sng" algn="ctr">
              <a:solidFill>
                <a:srgbClr val="505050"/>
              </a:solidFill>
              <a:prstDash val="dash"/>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Switch/Routing</a:t>
              </a:r>
              <a:endParaRPr lang="en-US" sz="1400" kern="0" dirty="0">
                <a:gradFill>
                  <a:gsLst>
                    <a:gs pos="5439">
                      <a:srgbClr val="F8F8F8"/>
                    </a:gs>
                    <a:gs pos="10000">
                      <a:srgbClr val="F8F8F8"/>
                    </a:gs>
                  </a:gsLst>
                  <a:lin ang="5400000" scaled="0"/>
                </a:gradFill>
                <a:latin typeface="Segoe UI"/>
              </a:endParaRPr>
            </a:p>
          </p:txBody>
        </p:sp>
        <p:sp>
          <p:nvSpPr>
            <p:cNvPr id="50" name="Rectangle 49"/>
            <p:cNvSpPr/>
            <p:nvPr/>
          </p:nvSpPr>
          <p:spPr bwMode="auto">
            <a:xfrm>
              <a:off x="677064" y="4313952"/>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1" name="Rectangle 50"/>
            <p:cNvSpPr/>
            <p:nvPr/>
          </p:nvSpPr>
          <p:spPr bwMode="auto">
            <a:xfrm>
              <a:off x="1066719" y="4883004"/>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2" name="Rectangle 51"/>
            <p:cNvSpPr/>
            <p:nvPr/>
          </p:nvSpPr>
          <p:spPr bwMode="auto">
            <a:xfrm>
              <a:off x="2525754" y="4426927"/>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3" name="Rectangle 52"/>
            <p:cNvSpPr/>
            <p:nvPr/>
          </p:nvSpPr>
          <p:spPr bwMode="auto">
            <a:xfrm>
              <a:off x="3904102" y="4277357"/>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4" name="Rectangle 53"/>
            <p:cNvSpPr/>
            <p:nvPr/>
          </p:nvSpPr>
          <p:spPr bwMode="auto">
            <a:xfrm>
              <a:off x="3026847" y="4883004"/>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5" name="Rectangle 54"/>
            <p:cNvSpPr/>
            <p:nvPr/>
          </p:nvSpPr>
          <p:spPr bwMode="auto">
            <a:xfrm>
              <a:off x="4166967" y="4516428"/>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cxnSp>
          <p:nvCxnSpPr>
            <p:cNvPr id="56" name="Straight Connector 55"/>
            <p:cNvCxnSpPr/>
            <p:nvPr/>
          </p:nvCxnSpPr>
          <p:spPr>
            <a:xfrm flipH="1">
              <a:off x="4261148" y="4694890"/>
              <a:ext cx="1" cy="730292"/>
            </a:xfrm>
            <a:prstGeom prst="line">
              <a:avLst/>
            </a:prstGeom>
            <a:noFill/>
            <a:ln w="34925" cap="flat" cmpd="sng" algn="ctr">
              <a:solidFill>
                <a:srgbClr val="505050"/>
              </a:solidFill>
              <a:prstDash val="solid"/>
              <a:headEnd type="none"/>
              <a:tailEnd type="none"/>
            </a:ln>
            <a:effectLst/>
          </p:spPr>
        </p:cxnSp>
        <p:cxnSp>
          <p:nvCxnSpPr>
            <p:cNvPr id="57" name="Straight Connector 56"/>
            <p:cNvCxnSpPr/>
            <p:nvPr/>
          </p:nvCxnSpPr>
          <p:spPr>
            <a:xfrm flipH="1">
              <a:off x="743866" y="4479354"/>
              <a:ext cx="1" cy="939852"/>
            </a:xfrm>
            <a:prstGeom prst="line">
              <a:avLst/>
            </a:prstGeom>
            <a:noFill/>
            <a:ln w="34925" cap="flat" cmpd="sng" algn="ctr">
              <a:solidFill>
                <a:srgbClr val="505050"/>
              </a:solidFill>
              <a:prstDash val="solid"/>
              <a:headEnd type="none"/>
              <a:tailEnd type="none"/>
            </a:ln>
            <a:effectLst/>
          </p:spPr>
        </p:cxnSp>
        <p:cxnSp>
          <p:nvCxnSpPr>
            <p:cNvPr id="58" name="Straight Connector 57"/>
            <p:cNvCxnSpPr/>
            <p:nvPr/>
          </p:nvCxnSpPr>
          <p:spPr>
            <a:xfrm>
              <a:off x="1137470" y="5052981"/>
              <a:ext cx="5677" cy="353697"/>
            </a:xfrm>
            <a:prstGeom prst="line">
              <a:avLst/>
            </a:prstGeom>
            <a:noFill/>
            <a:ln w="34925" cap="flat" cmpd="sng" algn="ctr">
              <a:solidFill>
                <a:srgbClr val="505050"/>
              </a:solidFill>
              <a:prstDash val="solid"/>
              <a:headEnd type="none"/>
              <a:tailEnd type="none"/>
            </a:ln>
            <a:effectLst/>
          </p:spPr>
        </p:cxnSp>
        <p:cxnSp>
          <p:nvCxnSpPr>
            <p:cNvPr id="59" name="Straight Connector 58"/>
            <p:cNvCxnSpPr/>
            <p:nvPr/>
          </p:nvCxnSpPr>
          <p:spPr>
            <a:xfrm flipH="1">
              <a:off x="2619089" y="4584134"/>
              <a:ext cx="1" cy="816759"/>
            </a:xfrm>
            <a:prstGeom prst="line">
              <a:avLst/>
            </a:prstGeom>
            <a:noFill/>
            <a:ln w="34925" cap="flat" cmpd="sng" algn="ctr">
              <a:solidFill>
                <a:srgbClr val="505050"/>
              </a:solidFill>
              <a:prstDash val="solid"/>
              <a:headEnd type="none"/>
              <a:tailEnd type="none"/>
            </a:ln>
            <a:effectLst/>
          </p:spPr>
        </p:cxnSp>
        <p:cxnSp>
          <p:nvCxnSpPr>
            <p:cNvPr id="60" name="Straight Connector 59"/>
            <p:cNvCxnSpPr/>
            <p:nvPr/>
          </p:nvCxnSpPr>
          <p:spPr>
            <a:xfrm>
              <a:off x="3992608" y="4438430"/>
              <a:ext cx="19145" cy="968248"/>
            </a:xfrm>
            <a:prstGeom prst="line">
              <a:avLst/>
            </a:prstGeom>
            <a:noFill/>
            <a:ln w="34925" cap="flat" cmpd="sng" algn="ctr">
              <a:solidFill>
                <a:srgbClr val="505050"/>
              </a:solidFill>
              <a:prstDash val="solid"/>
              <a:headEnd type="none"/>
              <a:tailEnd type="none"/>
            </a:ln>
            <a:effectLst/>
          </p:spPr>
        </p:cxnSp>
        <p:cxnSp>
          <p:nvCxnSpPr>
            <p:cNvPr id="61" name="Straight Connector 60"/>
            <p:cNvCxnSpPr/>
            <p:nvPr/>
          </p:nvCxnSpPr>
          <p:spPr>
            <a:xfrm>
              <a:off x="3108573" y="5047938"/>
              <a:ext cx="5677" cy="353697"/>
            </a:xfrm>
            <a:prstGeom prst="line">
              <a:avLst/>
            </a:prstGeom>
            <a:noFill/>
            <a:ln w="34925" cap="flat" cmpd="sng" algn="ctr">
              <a:solidFill>
                <a:srgbClr val="505050"/>
              </a:solidFill>
              <a:prstDash val="solid"/>
              <a:headEnd type="none"/>
              <a:tailEnd type="none"/>
            </a:ln>
            <a:effectLst/>
          </p:spPr>
        </p:cxnSp>
        <p:cxnSp>
          <p:nvCxnSpPr>
            <p:cNvPr id="62" name="Straight Connector 61"/>
            <p:cNvCxnSpPr/>
            <p:nvPr/>
          </p:nvCxnSpPr>
          <p:spPr>
            <a:xfrm>
              <a:off x="1143147" y="5554023"/>
              <a:ext cx="1470051" cy="0"/>
            </a:xfrm>
            <a:prstGeom prst="line">
              <a:avLst/>
            </a:prstGeom>
            <a:noFill/>
            <a:ln w="31750" cap="flat" cmpd="sng" algn="ctr">
              <a:solidFill>
                <a:srgbClr val="BAD80A"/>
              </a:solidFill>
              <a:prstDash val="sysDash"/>
              <a:headEnd type="none"/>
              <a:tailEnd type="none"/>
            </a:ln>
            <a:effectLst/>
          </p:spPr>
        </p:cxnSp>
        <p:cxnSp>
          <p:nvCxnSpPr>
            <p:cNvPr id="63" name="Straight Connector 62"/>
            <p:cNvCxnSpPr/>
            <p:nvPr/>
          </p:nvCxnSpPr>
          <p:spPr>
            <a:xfrm flipV="1">
              <a:off x="1143147" y="5312973"/>
              <a:ext cx="0" cy="241050"/>
            </a:xfrm>
            <a:prstGeom prst="line">
              <a:avLst/>
            </a:prstGeom>
            <a:noFill/>
            <a:ln w="31750" cap="flat" cmpd="sng" algn="ctr">
              <a:solidFill>
                <a:srgbClr val="BAD80A"/>
              </a:solidFill>
              <a:prstDash val="sysDash"/>
              <a:headEnd type="none"/>
              <a:tailEnd type="none"/>
            </a:ln>
            <a:effectLst/>
          </p:spPr>
        </p:cxnSp>
        <p:cxnSp>
          <p:nvCxnSpPr>
            <p:cNvPr id="64" name="Straight Connector 63"/>
            <p:cNvCxnSpPr/>
            <p:nvPr/>
          </p:nvCxnSpPr>
          <p:spPr>
            <a:xfrm flipV="1">
              <a:off x="2613198" y="5304447"/>
              <a:ext cx="0" cy="241050"/>
            </a:xfrm>
            <a:prstGeom prst="line">
              <a:avLst/>
            </a:prstGeom>
            <a:noFill/>
            <a:ln w="31750" cap="flat" cmpd="sng" algn="ctr">
              <a:solidFill>
                <a:srgbClr val="BAD80A"/>
              </a:solidFill>
              <a:prstDash val="sysDash"/>
              <a:headEnd type="none"/>
              <a:tailEnd type="none"/>
            </a:ln>
            <a:effectLst/>
          </p:spPr>
        </p:cxnSp>
        <p:cxnSp>
          <p:nvCxnSpPr>
            <p:cNvPr id="65" name="Straight Connector 64"/>
            <p:cNvCxnSpPr/>
            <p:nvPr/>
          </p:nvCxnSpPr>
          <p:spPr>
            <a:xfrm flipV="1">
              <a:off x="743866" y="6148993"/>
              <a:ext cx="3265672" cy="20310"/>
            </a:xfrm>
            <a:prstGeom prst="line">
              <a:avLst/>
            </a:prstGeom>
            <a:noFill/>
            <a:ln w="31750" cap="flat" cmpd="sng" algn="ctr">
              <a:solidFill>
                <a:srgbClr val="BAD80A"/>
              </a:solidFill>
              <a:prstDash val="sysDash"/>
              <a:headEnd type="none"/>
              <a:tailEnd type="none"/>
            </a:ln>
            <a:effectLst/>
          </p:spPr>
        </p:cxnSp>
        <p:cxnSp>
          <p:nvCxnSpPr>
            <p:cNvPr id="66" name="Straight Connector 65"/>
            <p:cNvCxnSpPr/>
            <p:nvPr/>
          </p:nvCxnSpPr>
          <p:spPr>
            <a:xfrm flipV="1">
              <a:off x="728390" y="5312973"/>
              <a:ext cx="5884" cy="856330"/>
            </a:xfrm>
            <a:prstGeom prst="line">
              <a:avLst/>
            </a:prstGeom>
            <a:noFill/>
            <a:ln w="31750" cap="flat" cmpd="sng" algn="ctr">
              <a:solidFill>
                <a:srgbClr val="BAD80A"/>
              </a:solidFill>
              <a:prstDash val="sysDash"/>
              <a:headEnd type="none"/>
              <a:tailEnd type="none"/>
            </a:ln>
            <a:effectLst/>
          </p:spPr>
        </p:cxnSp>
        <p:cxnSp>
          <p:nvCxnSpPr>
            <p:cNvPr id="67" name="Straight Connector 66"/>
            <p:cNvCxnSpPr/>
            <p:nvPr/>
          </p:nvCxnSpPr>
          <p:spPr>
            <a:xfrm flipV="1">
              <a:off x="4009538" y="5334229"/>
              <a:ext cx="1" cy="814764"/>
            </a:xfrm>
            <a:prstGeom prst="line">
              <a:avLst/>
            </a:prstGeom>
            <a:noFill/>
            <a:ln w="31750" cap="flat" cmpd="sng" algn="ctr">
              <a:solidFill>
                <a:srgbClr val="BAD80A"/>
              </a:solidFill>
              <a:prstDash val="sysDash"/>
              <a:headEnd type="none"/>
              <a:tailEnd type="none"/>
            </a:ln>
            <a:effectLst/>
          </p:spPr>
        </p:cxnSp>
      </p:grpSp>
      <p:grpSp>
        <p:nvGrpSpPr>
          <p:cNvPr id="69" name="Group 68"/>
          <p:cNvGrpSpPr/>
          <p:nvPr/>
        </p:nvGrpSpPr>
        <p:grpSpPr>
          <a:xfrm>
            <a:off x="6578874" y="3129247"/>
            <a:ext cx="4950996" cy="3301169"/>
            <a:chOff x="366141" y="2629407"/>
            <a:chExt cx="4951699" cy="3840732"/>
          </a:xfrm>
        </p:grpSpPr>
        <p:sp>
          <p:nvSpPr>
            <p:cNvPr id="70" name="Rectangle 69"/>
            <p:cNvSpPr/>
            <p:nvPr/>
          </p:nvSpPr>
          <p:spPr bwMode="auto">
            <a:xfrm>
              <a:off x="366141" y="2857189"/>
              <a:ext cx="4951699" cy="3612950"/>
            </a:xfrm>
            <a:prstGeom prst="rect">
              <a:avLst/>
            </a:prstGeom>
            <a:solidFill>
              <a:srgbClr val="5B9BD5"/>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1" name="Rectangle: Rounded Corners 70"/>
            <p:cNvSpPr/>
            <p:nvPr/>
          </p:nvSpPr>
          <p:spPr bwMode="auto">
            <a:xfrm>
              <a:off x="2194921" y="2629407"/>
              <a:ext cx="3003042" cy="525719"/>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VNet2</a:t>
              </a:r>
              <a:endParaRPr lang="en-US" sz="1600" kern="0" dirty="0">
                <a:solidFill>
                  <a:srgbClr val="505050"/>
                </a:solidFill>
                <a:latin typeface="Segoe UI"/>
              </a:endParaRPr>
            </a:p>
          </p:txBody>
        </p:sp>
        <p:sp>
          <p:nvSpPr>
            <p:cNvPr id="72" name="Rectangle 71"/>
            <p:cNvSpPr/>
            <p:nvPr/>
          </p:nvSpPr>
          <p:spPr bwMode="auto">
            <a:xfrm>
              <a:off x="549666" y="3658201"/>
              <a:ext cx="2222692" cy="148835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3" name="Rectangle 72"/>
            <p:cNvSpPr/>
            <p:nvPr/>
          </p:nvSpPr>
          <p:spPr bwMode="auto">
            <a:xfrm>
              <a:off x="728390" y="4041304"/>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VM1</a:t>
              </a:r>
              <a:endParaRPr lang="en-US" sz="1400"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1115028" y="4622884"/>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VM2</a:t>
              </a:r>
              <a:endParaRPr lang="en-US" sz="1400" kern="0" dirty="0">
                <a:gradFill>
                  <a:gsLst>
                    <a:gs pos="5439">
                      <a:srgbClr val="F8F8F8"/>
                    </a:gs>
                    <a:gs pos="10000">
                      <a:srgbClr val="F8F8F8"/>
                    </a:gs>
                  </a:gsLst>
                  <a:lin ang="5400000" scaled="0"/>
                </a:gradFill>
                <a:latin typeface="Segoe UI"/>
              </a:endParaRPr>
            </a:p>
          </p:txBody>
        </p:sp>
        <p:sp>
          <p:nvSpPr>
            <p:cNvPr id="75" name="Rectangle 74"/>
            <p:cNvSpPr/>
            <p:nvPr/>
          </p:nvSpPr>
          <p:spPr bwMode="auto">
            <a:xfrm>
              <a:off x="1851208" y="4151742"/>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VM3</a:t>
              </a:r>
              <a:endParaRPr lang="en-US" sz="1400" kern="0" dirty="0">
                <a:gradFill>
                  <a:gsLst>
                    <a:gs pos="5439">
                      <a:srgbClr val="F8F8F8"/>
                    </a:gs>
                    <a:gs pos="10000">
                      <a:srgbClr val="F8F8F8"/>
                    </a:gs>
                  </a:gsLst>
                  <a:lin ang="5400000" scaled="0"/>
                </a:gradFill>
                <a:latin typeface="Segoe UI"/>
              </a:endParaRPr>
            </a:p>
          </p:txBody>
        </p:sp>
        <p:sp>
          <p:nvSpPr>
            <p:cNvPr id="76" name="Rectangle: Rounded Corners 75"/>
            <p:cNvSpPr/>
            <p:nvPr/>
          </p:nvSpPr>
          <p:spPr bwMode="auto">
            <a:xfrm>
              <a:off x="1543818" y="3424093"/>
              <a:ext cx="1136906" cy="47331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Subnet1</a:t>
              </a:r>
            </a:p>
          </p:txBody>
        </p:sp>
        <p:sp>
          <p:nvSpPr>
            <p:cNvPr id="77" name="Rectangle 76"/>
            <p:cNvSpPr/>
            <p:nvPr/>
          </p:nvSpPr>
          <p:spPr bwMode="auto">
            <a:xfrm>
              <a:off x="2952350" y="3662595"/>
              <a:ext cx="2222692" cy="148835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8" name="Rectangle 77"/>
            <p:cNvSpPr/>
            <p:nvPr/>
          </p:nvSpPr>
          <p:spPr bwMode="auto">
            <a:xfrm>
              <a:off x="3202473" y="4010055"/>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VM4</a:t>
              </a:r>
              <a:endParaRPr lang="en-US" sz="1400" kern="0" dirty="0">
                <a:gradFill>
                  <a:gsLst>
                    <a:gs pos="5439">
                      <a:srgbClr val="F8F8F8"/>
                    </a:gs>
                    <a:gs pos="10000">
                      <a:srgbClr val="F8F8F8"/>
                    </a:gs>
                  </a:gsLst>
                  <a:lin ang="5400000" scaled="0"/>
                </a:gradFill>
                <a:latin typeface="Segoe UI"/>
              </a:endParaRPr>
            </a:p>
          </p:txBody>
        </p:sp>
        <p:sp>
          <p:nvSpPr>
            <p:cNvPr id="79" name="Rectangle 78"/>
            <p:cNvSpPr/>
            <p:nvPr/>
          </p:nvSpPr>
          <p:spPr bwMode="auto">
            <a:xfrm>
              <a:off x="3101525" y="4586545"/>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VM6</a:t>
              </a:r>
              <a:endParaRPr lang="en-US" sz="1400" kern="0" dirty="0">
                <a:gradFill>
                  <a:gsLst>
                    <a:gs pos="5439">
                      <a:srgbClr val="F8F8F8"/>
                    </a:gs>
                    <a:gs pos="10000">
                      <a:srgbClr val="F8F8F8"/>
                    </a:gs>
                  </a:gsLst>
                  <a:lin ang="5400000" scaled="0"/>
                </a:gradFill>
                <a:latin typeface="Segoe UI"/>
              </a:endParaRPr>
            </a:p>
          </p:txBody>
        </p:sp>
        <p:sp>
          <p:nvSpPr>
            <p:cNvPr id="80" name="Rectangle 79"/>
            <p:cNvSpPr/>
            <p:nvPr/>
          </p:nvSpPr>
          <p:spPr bwMode="auto">
            <a:xfrm>
              <a:off x="4253893" y="4238317"/>
              <a:ext cx="829515" cy="394027"/>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VM5</a:t>
              </a:r>
              <a:endParaRPr lang="en-US" sz="1400" kern="0" dirty="0">
                <a:gradFill>
                  <a:gsLst>
                    <a:gs pos="5439">
                      <a:srgbClr val="F8F8F8"/>
                    </a:gs>
                    <a:gs pos="10000">
                      <a:srgbClr val="F8F8F8"/>
                    </a:gs>
                  </a:gsLst>
                  <a:lin ang="5400000" scaled="0"/>
                </a:gradFill>
                <a:latin typeface="Segoe UI"/>
              </a:endParaRPr>
            </a:p>
          </p:txBody>
        </p:sp>
        <p:sp>
          <p:nvSpPr>
            <p:cNvPr id="81" name="Rectangle: Rounded Corners 80"/>
            <p:cNvSpPr/>
            <p:nvPr/>
          </p:nvSpPr>
          <p:spPr bwMode="auto">
            <a:xfrm>
              <a:off x="3946502" y="3428486"/>
              <a:ext cx="1136906" cy="47331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Subnet2</a:t>
              </a:r>
            </a:p>
          </p:txBody>
        </p:sp>
        <p:sp>
          <p:nvSpPr>
            <p:cNvPr id="82" name="Rectangle 81"/>
            <p:cNvSpPr/>
            <p:nvPr/>
          </p:nvSpPr>
          <p:spPr bwMode="auto">
            <a:xfrm>
              <a:off x="549667" y="5394857"/>
              <a:ext cx="4625375" cy="911711"/>
            </a:xfrm>
            <a:prstGeom prst="rect">
              <a:avLst/>
            </a:prstGeom>
            <a:solidFill>
              <a:srgbClr val="505050">
                <a:alpha val="61000"/>
              </a:srgbClr>
            </a:solidFill>
            <a:ln w="38100" cap="flat" cmpd="sng" algn="ctr">
              <a:solidFill>
                <a:srgbClr val="505050"/>
              </a:solidFill>
              <a:prstDash val="dash"/>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Switch/Routing</a:t>
              </a:r>
              <a:endParaRPr lang="en-US" sz="1400" kern="0" dirty="0">
                <a:gradFill>
                  <a:gsLst>
                    <a:gs pos="5439">
                      <a:srgbClr val="F8F8F8"/>
                    </a:gs>
                    <a:gs pos="10000">
                      <a:srgbClr val="F8F8F8"/>
                    </a:gs>
                  </a:gsLst>
                  <a:lin ang="5400000" scaled="0"/>
                </a:gradFill>
                <a:latin typeface="Segoe UI"/>
              </a:endParaRPr>
            </a:p>
          </p:txBody>
        </p:sp>
        <p:sp>
          <p:nvSpPr>
            <p:cNvPr id="83" name="Rectangle 82"/>
            <p:cNvSpPr/>
            <p:nvPr/>
          </p:nvSpPr>
          <p:spPr bwMode="auto">
            <a:xfrm>
              <a:off x="677064" y="4313952"/>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4" name="Rectangle 83"/>
            <p:cNvSpPr/>
            <p:nvPr/>
          </p:nvSpPr>
          <p:spPr bwMode="auto">
            <a:xfrm>
              <a:off x="1066719" y="4883004"/>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5" name="Rectangle 84"/>
            <p:cNvSpPr/>
            <p:nvPr/>
          </p:nvSpPr>
          <p:spPr bwMode="auto">
            <a:xfrm>
              <a:off x="2525754" y="4426927"/>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6" name="Rectangle 85"/>
            <p:cNvSpPr/>
            <p:nvPr/>
          </p:nvSpPr>
          <p:spPr bwMode="auto">
            <a:xfrm>
              <a:off x="3904102" y="4277357"/>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7" name="Rectangle 86"/>
            <p:cNvSpPr/>
            <p:nvPr/>
          </p:nvSpPr>
          <p:spPr bwMode="auto">
            <a:xfrm>
              <a:off x="3026847" y="4883004"/>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8" name="Rectangle 87"/>
            <p:cNvSpPr/>
            <p:nvPr/>
          </p:nvSpPr>
          <p:spPr bwMode="auto">
            <a:xfrm>
              <a:off x="4166967" y="4516428"/>
              <a:ext cx="188364" cy="176854"/>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cxnSp>
          <p:nvCxnSpPr>
            <p:cNvPr id="89" name="Straight Connector 88"/>
            <p:cNvCxnSpPr/>
            <p:nvPr/>
          </p:nvCxnSpPr>
          <p:spPr>
            <a:xfrm flipH="1">
              <a:off x="4261148" y="4694890"/>
              <a:ext cx="1" cy="730292"/>
            </a:xfrm>
            <a:prstGeom prst="line">
              <a:avLst/>
            </a:prstGeom>
            <a:noFill/>
            <a:ln w="34925" cap="flat" cmpd="sng" algn="ctr">
              <a:solidFill>
                <a:srgbClr val="505050"/>
              </a:solidFill>
              <a:prstDash val="solid"/>
              <a:headEnd type="none"/>
              <a:tailEnd type="none"/>
            </a:ln>
            <a:effectLst/>
          </p:spPr>
        </p:cxnSp>
        <p:cxnSp>
          <p:nvCxnSpPr>
            <p:cNvPr id="90" name="Straight Connector 89"/>
            <p:cNvCxnSpPr/>
            <p:nvPr/>
          </p:nvCxnSpPr>
          <p:spPr>
            <a:xfrm flipH="1">
              <a:off x="743866" y="4479354"/>
              <a:ext cx="1" cy="939852"/>
            </a:xfrm>
            <a:prstGeom prst="line">
              <a:avLst/>
            </a:prstGeom>
            <a:noFill/>
            <a:ln w="34925" cap="flat" cmpd="sng" algn="ctr">
              <a:solidFill>
                <a:srgbClr val="505050"/>
              </a:solidFill>
              <a:prstDash val="solid"/>
              <a:headEnd type="none"/>
              <a:tailEnd type="none"/>
            </a:ln>
            <a:effectLst/>
          </p:spPr>
        </p:cxnSp>
        <p:cxnSp>
          <p:nvCxnSpPr>
            <p:cNvPr id="91" name="Straight Connector 90"/>
            <p:cNvCxnSpPr/>
            <p:nvPr/>
          </p:nvCxnSpPr>
          <p:spPr>
            <a:xfrm>
              <a:off x="1137470" y="5052981"/>
              <a:ext cx="5677" cy="353697"/>
            </a:xfrm>
            <a:prstGeom prst="line">
              <a:avLst/>
            </a:prstGeom>
            <a:noFill/>
            <a:ln w="34925" cap="flat" cmpd="sng" algn="ctr">
              <a:solidFill>
                <a:srgbClr val="505050"/>
              </a:solidFill>
              <a:prstDash val="solid"/>
              <a:headEnd type="none"/>
              <a:tailEnd type="none"/>
            </a:ln>
            <a:effectLst/>
          </p:spPr>
        </p:cxnSp>
        <p:cxnSp>
          <p:nvCxnSpPr>
            <p:cNvPr id="92" name="Straight Connector 91"/>
            <p:cNvCxnSpPr/>
            <p:nvPr/>
          </p:nvCxnSpPr>
          <p:spPr>
            <a:xfrm flipH="1">
              <a:off x="2619089" y="4584134"/>
              <a:ext cx="1" cy="816759"/>
            </a:xfrm>
            <a:prstGeom prst="line">
              <a:avLst/>
            </a:prstGeom>
            <a:noFill/>
            <a:ln w="34925" cap="flat" cmpd="sng" algn="ctr">
              <a:solidFill>
                <a:srgbClr val="505050"/>
              </a:solidFill>
              <a:prstDash val="solid"/>
              <a:headEnd type="none"/>
              <a:tailEnd type="none"/>
            </a:ln>
            <a:effectLst/>
          </p:spPr>
        </p:cxnSp>
        <p:cxnSp>
          <p:nvCxnSpPr>
            <p:cNvPr id="93" name="Straight Connector 92"/>
            <p:cNvCxnSpPr/>
            <p:nvPr/>
          </p:nvCxnSpPr>
          <p:spPr>
            <a:xfrm>
              <a:off x="3992608" y="4438430"/>
              <a:ext cx="19145" cy="968248"/>
            </a:xfrm>
            <a:prstGeom prst="line">
              <a:avLst/>
            </a:prstGeom>
            <a:noFill/>
            <a:ln w="34925" cap="flat" cmpd="sng" algn="ctr">
              <a:solidFill>
                <a:srgbClr val="505050"/>
              </a:solidFill>
              <a:prstDash val="solid"/>
              <a:headEnd type="none"/>
              <a:tailEnd type="none"/>
            </a:ln>
            <a:effectLst/>
          </p:spPr>
        </p:cxnSp>
        <p:cxnSp>
          <p:nvCxnSpPr>
            <p:cNvPr id="94" name="Straight Connector 93"/>
            <p:cNvCxnSpPr/>
            <p:nvPr/>
          </p:nvCxnSpPr>
          <p:spPr>
            <a:xfrm>
              <a:off x="3108573" y="5047938"/>
              <a:ext cx="5677" cy="353697"/>
            </a:xfrm>
            <a:prstGeom prst="line">
              <a:avLst/>
            </a:prstGeom>
            <a:noFill/>
            <a:ln w="34925" cap="flat" cmpd="sng" algn="ctr">
              <a:solidFill>
                <a:srgbClr val="505050"/>
              </a:solidFill>
              <a:prstDash val="solid"/>
              <a:headEnd type="none"/>
              <a:tailEnd type="none"/>
            </a:ln>
            <a:effectLst/>
          </p:spPr>
        </p:cxnSp>
        <p:cxnSp>
          <p:nvCxnSpPr>
            <p:cNvPr id="95" name="Straight Connector 94"/>
            <p:cNvCxnSpPr/>
            <p:nvPr/>
          </p:nvCxnSpPr>
          <p:spPr>
            <a:xfrm>
              <a:off x="1143147" y="5554023"/>
              <a:ext cx="1470051" cy="0"/>
            </a:xfrm>
            <a:prstGeom prst="line">
              <a:avLst/>
            </a:prstGeom>
            <a:noFill/>
            <a:ln w="31750" cap="flat" cmpd="sng" algn="ctr">
              <a:solidFill>
                <a:srgbClr val="BAD80A"/>
              </a:solidFill>
              <a:prstDash val="sysDash"/>
              <a:headEnd type="none"/>
              <a:tailEnd type="none"/>
            </a:ln>
            <a:effectLst/>
          </p:spPr>
        </p:cxnSp>
        <p:cxnSp>
          <p:nvCxnSpPr>
            <p:cNvPr id="96" name="Straight Connector 95"/>
            <p:cNvCxnSpPr/>
            <p:nvPr/>
          </p:nvCxnSpPr>
          <p:spPr>
            <a:xfrm flipV="1">
              <a:off x="1143147" y="5312973"/>
              <a:ext cx="0" cy="241050"/>
            </a:xfrm>
            <a:prstGeom prst="line">
              <a:avLst/>
            </a:prstGeom>
            <a:noFill/>
            <a:ln w="31750" cap="flat" cmpd="sng" algn="ctr">
              <a:solidFill>
                <a:srgbClr val="BAD80A"/>
              </a:solidFill>
              <a:prstDash val="sysDash"/>
              <a:headEnd type="none"/>
              <a:tailEnd type="none"/>
            </a:ln>
            <a:effectLst/>
          </p:spPr>
        </p:cxnSp>
        <p:cxnSp>
          <p:nvCxnSpPr>
            <p:cNvPr id="97" name="Straight Connector 96"/>
            <p:cNvCxnSpPr/>
            <p:nvPr/>
          </p:nvCxnSpPr>
          <p:spPr>
            <a:xfrm flipV="1">
              <a:off x="2613198" y="5304447"/>
              <a:ext cx="0" cy="241050"/>
            </a:xfrm>
            <a:prstGeom prst="line">
              <a:avLst/>
            </a:prstGeom>
            <a:noFill/>
            <a:ln w="31750" cap="flat" cmpd="sng" algn="ctr">
              <a:solidFill>
                <a:srgbClr val="BAD80A"/>
              </a:solidFill>
              <a:prstDash val="sysDash"/>
              <a:headEnd type="none"/>
              <a:tailEnd type="none"/>
            </a:ln>
            <a:effectLst/>
          </p:spPr>
        </p:cxnSp>
        <p:cxnSp>
          <p:nvCxnSpPr>
            <p:cNvPr id="98" name="Straight Connector 97"/>
            <p:cNvCxnSpPr/>
            <p:nvPr/>
          </p:nvCxnSpPr>
          <p:spPr>
            <a:xfrm flipV="1">
              <a:off x="743866" y="6148993"/>
              <a:ext cx="3265672" cy="20310"/>
            </a:xfrm>
            <a:prstGeom prst="line">
              <a:avLst/>
            </a:prstGeom>
            <a:noFill/>
            <a:ln w="31750" cap="flat" cmpd="sng" algn="ctr">
              <a:solidFill>
                <a:srgbClr val="BAD80A"/>
              </a:solidFill>
              <a:prstDash val="sysDash"/>
              <a:headEnd type="none"/>
              <a:tailEnd type="none"/>
            </a:ln>
            <a:effectLst/>
          </p:spPr>
        </p:cxnSp>
        <p:cxnSp>
          <p:nvCxnSpPr>
            <p:cNvPr id="99" name="Straight Connector 98"/>
            <p:cNvCxnSpPr/>
            <p:nvPr/>
          </p:nvCxnSpPr>
          <p:spPr>
            <a:xfrm flipV="1">
              <a:off x="728390" y="5312973"/>
              <a:ext cx="5884" cy="856330"/>
            </a:xfrm>
            <a:prstGeom prst="line">
              <a:avLst/>
            </a:prstGeom>
            <a:noFill/>
            <a:ln w="31750" cap="flat" cmpd="sng" algn="ctr">
              <a:solidFill>
                <a:srgbClr val="BAD80A"/>
              </a:solidFill>
              <a:prstDash val="sysDash"/>
              <a:headEnd type="none"/>
              <a:tailEnd type="none"/>
            </a:ln>
            <a:effectLst/>
          </p:spPr>
        </p:cxnSp>
        <p:cxnSp>
          <p:nvCxnSpPr>
            <p:cNvPr id="100" name="Straight Connector 99"/>
            <p:cNvCxnSpPr/>
            <p:nvPr/>
          </p:nvCxnSpPr>
          <p:spPr>
            <a:xfrm flipV="1">
              <a:off x="4009538" y="5334229"/>
              <a:ext cx="1" cy="814764"/>
            </a:xfrm>
            <a:prstGeom prst="line">
              <a:avLst/>
            </a:prstGeom>
            <a:noFill/>
            <a:ln w="31750" cap="flat" cmpd="sng" algn="ctr">
              <a:solidFill>
                <a:srgbClr val="BAD80A"/>
              </a:solidFill>
              <a:prstDash val="sysDash"/>
              <a:headEnd type="none"/>
              <a:tailEnd type="none"/>
            </a:ln>
            <a:effectLst/>
          </p:spPr>
        </p:cxnSp>
      </p:grpSp>
    </p:spTree>
    <p:extLst>
      <p:ext uri="{BB962C8B-B14F-4D97-AF65-F5344CB8AC3E}">
        <p14:creationId xmlns:p14="http://schemas.microsoft.com/office/powerpoint/2010/main" val="857647750"/>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VNet peering?</a:t>
            </a:r>
          </a:p>
        </p:txBody>
      </p:sp>
      <p:sp>
        <p:nvSpPr>
          <p:cNvPr id="4" name="Text Placeholder 3"/>
          <p:cNvSpPr>
            <a:spLocks noGrp="1"/>
          </p:cNvSpPr>
          <p:nvPr>
            <p:ph sz="quarter" idx="10"/>
          </p:nvPr>
        </p:nvSpPr>
        <p:spPr>
          <a:xfrm>
            <a:off x="268928" y="1113392"/>
            <a:ext cx="11651870" cy="1813508"/>
          </a:xfrm>
        </p:spPr>
        <p:txBody>
          <a:bodyPr/>
          <a:lstStyle/>
          <a:p>
            <a:r>
              <a:rPr lang="en-US" dirty="0"/>
              <a:t>Ability to “merge” two Azure VNets, so that VMs in the two VNets can communicate with each other as if they were on the same VNet</a:t>
            </a:r>
          </a:p>
        </p:txBody>
      </p:sp>
      <p:grpSp>
        <p:nvGrpSpPr>
          <p:cNvPr id="6" name="Group 5"/>
          <p:cNvGrpSpPr/>
          <p:nvPr/>
        </p:nvGrpSpPr>
        <p:grpSpPr>
          <a:xfrm>
            <a:off x="781565" y="3154465"/>
            <a:ext cx="10776585" cy="3304612"/>
            <a:chOff x="781565" y="3154465"/>
            <a:chExt cx="10776585" cy="3304612"/>
          </a:xfrm>
        </p:grpSpPr>
        <p:grpSp>
          <p:nvGrpSpPr>
            <p:cNvPr id="2" name="Group 1"/>
            <p:cNvGrpSpPr/>
            <p:nvPr/>
          </p:nvGrpSpPr>
          <p:grpSpPr>
            <a:xfrm>
              <a:off x="6607154" y="3154465"/>
              <a:ext cx="4950996" cy="3301169"/>
              <a:chOff x="6607154" y="3154465"/>
              <a:chExt cx="4950996" cy="3301169"/>
            </a:xfrm>
          </p:grpSpPr>
          <p:sp>
            <p:nvSpPr>
              <p:cNvPr id="70" name="Rectangle 69"/>
              <p:cNvSpPr/>
              <p:nvPr/>
            </p:nvSpPr>
            <p:spPr bwMode="auto">
              <a:xfrm>
                <a:off x="6607154" y="3350247"/>
                <a:ext cx="4950996" cy="3105387"/>
              </a:xfrm>
              <a:prstGeom prst="rect">
                <a:avLst/>
              </a:prstGeom>
              <a:solidFill>
                <a:srgbClr val="5B9BD5"/>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1" name="Rectangle: Rounded Corners 70"/>
              <p:cNvSpPr/>
              <p:nvPr/>
            </p:nvSpPr>
            <p:spPr bwMode="auto">
              <a:xfrm>
                <a:off x="8435674" y="3154465"/>
                <a:ext cx="3002616" cy="45186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VNet2</a:t>
                </a:r>
                <a:endParaRPr lang="en-US" sz="1600" kern="0" dirty="0">
                  <a:solidFill>
                    <a:srgbClr val="505050"/>
                  </a:solidFill>
                  <a:latin typeface="Segoe UI"/>
                </a:endParaRPr>
              </a:p>
            </p:txBody>
          </p:sp>
          <p:sp>
            <p:nvSpPr>
              <p:cNvPr id="72" name="Rectangle 71"/>
              <p:cNvSpPr/>
              <p:nvPr/>
            </p:nvSpPr>
            <p:spPr bwMode="auto">
              <a:xfrm>
                <a:off x="6790653" y="4038729"/>
                <a:ext cx="2222376" cy="1279266"/>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3" name="Rectangle 72"/>
              <p:cNvSpPr/>
              <p:nvPr/>
            </p:nvSpPr>
            <p:spPr bwMode="auto">
              <a:xfrm>
                <a:off x="6969352" y="4368012"/>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VM1</a:t>
                </a:r>
                <a:endParaRPr lang="en-US" sz="1400" kern="0" dirty="0">
                  <a:gradFill>
                    <a:gsLst>
                      <a:gs pos="5439">
                        <a:srgbClr val="F8F8F8"/>
                      </a:gs>
                      <a:gs pos="10000">
                        <a:srgbClr val="F8F8F8"/>
                      </a:gs>
                    </a:gsLst>
                    <a:lin ang="5400000" scaled="0"/>
                  </a:gradFill>
                  <a:latin typeface="Segoe UI"/>
                </a:endParaRPr>
              </a:p>
            </p:txBody>
          </p:sp>
          <p:sp>
            <p:nvSpPr>
              <p:cNvPr id="74" name="Rectangle 73"/>
              <p:cNvSpPr/>
              <p:nvPr/>
            </p:nvSpPr>
            <p:spPr bwMode="auto">
              <a:xfrm>
                <a:off x="7355935" y="4867890"/>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VM2</a:t>
                </a:r>
                <a:endParaRPr lang="en-US" sz="1400" kern="0" dirty="0">
                  <a:gradFill>
                    <a:gsLst>
                      <a:gs pos="5439">
                        <a:srgbClr val="F8F8F8"/>
                      </a:gs>
                      <a:gs pos="10000">
                        <a:srgbClr val="F8F8F8"/>
                      </a:gs>
                    </a:gsLst>
                    <a:lin ang="5400000" scaled="0"/>
                  </a:gradFill>
                  <a:latin typeface="Segoe UI"/>
                </a:endParaRPr>
              </a:p>
            </p:txBody>
          </p:sp>
          <p:sp>
            <p:nvSpPr>
              <p:cNvPr id="75" name="Rectangle 74"/>
              <p:cNvSpPr/>
              <p:nvPr/>
            </p:nvSpPr>
            <p:spPr bwMode="auto">
              <a:xfrm>
                <a:off x="8092010" y="4462936"/>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VM3</a:t>
                </a:r>
                <a:endParaRPr lang="en-US" sz="1400" kern="0" dirty="0">
                  <a:gradFill>
                    <a:gsLst>
                      <a:gs pos="5439">
                        <a:srgbClr val="F8F8F8"/>
                      </a:gs>
                      <a:gs pos="10000">
                        <a:srgbClr val="F8F8F8"/>
                      </a:gs>
                    </a:gsLst>
                    <a:lin ang="5400000" scaled="0"/>
                  </a:gradFill>
                  <a:latin typeface="Segoe UI"/>
                </a:endParaRPr>
              </a:p>
            </p:txBody>
          </p:sp>
          <p:sp>
            <p:nvSpPr>
              <p:cNvPr id="76" name="Rectangle: Rounded Corners 75"/>
              <p:cNvSpPr/>
              <p:nvPr/>
            </p:nvSpPr>
            <p:spPr bwMode="auto">
              <a:xfrm>
                <a:off x="7784664" y="3837510"/>
                <a:ext cx="1136745" cy="406821"/>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Subnet1</a:t>
                </a:r>
              </a:p>
            </p:txBody>
          </p:sp>
          <p:sp>
            <p:nvSpPr>
              <p:cNvPr id="77" name="Rectangle 76"/>
              <p:cNvSpPr/>
              <p:nvPr/>
            </p:nvSpPr>
            <p:spPr bwMode="auto">
              <a:xfrm>
                <a:off x="9192996" y="4042506"/>
                <a:ext cx="2222376" cy="1279266"/>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78" name="Rectangle 77"/>
              <p:cNvSpPr/>
              <p:nvPr/>
            </p:nvSpPr>
            <p:spPr bwMode="auto">
              <a:xfrm>
                <a:off x="9443083" y="4341153"/>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VM4</a:t>
                </a:r>
                <a:endParaRPr lang="en-US" sz="1400" kern="0" dirty="0">
                  <a:gradFill>
                    <a:gsLst>
                      <a:gs pos="5439">
                        <a:srgbClr val="F8F8F8"/>
                      </a:gs>
                      <a:gs pos="10000">
                        <a:srgbClr val="F8F8F8"/>
                      </a:gs>
                    </a:gsLst>
                    <a:lin ang="5400000" scaled="0"/>
                  </a:gradFill>
                  <a:latin typeface="Segoe UI"/>
                </a:endParaRPr>
              </a:p>
            </p:txBody>
          </p:sp>
          <p:sp>
            <p:nvSpPr>
              <p:cNvPr id="79" name="Rectangle 78"/>
              <p:cNvSpPr/>
              <p:nvPr/>
            </p:nvSpPr>
            <p:spPr bwMode="auto">
              <a:xfrm>
                <a:off x="9342150" y="4836656"/>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VM6</a:t>
                </a:r>
                <a:endParaRPr lang="en-US" sz="1400" kern="0" dirty="0">
                  <a:gradFill>
                    <a:gsLst>
                      <a:gs pos="5439">
                        <a:srgbClr val="F8F8F8"/>
                      </a:gs>
                      <a:gs pos="10000">
                        <a:srgbClr val="F8F8F8"/>
                      </a:gs>
                    </a:gsLst>
                    <a:lin ang="5400000" scaled="0"/>
                  </a:gradFill>
                  <a:latin typeface="Segoe UI"/>
                </a:endParaRPr>
              </a:p>
            </p:txBody>
          </p:sp>
          <p:sp>
            <p:nvSpPr>
              <p:cNvPr id="80" name="Rectangle 79"/>
              <p:cNvSpPr/>
              <p:nvPr/>
            </p:nvSpPr>
            <p:spPr bwMode="auto">
              <a:xfrm>
                <a:off x="10494354" y="4537348"/>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VM5</a:t>
                </a:r>
                <a:endParaRPr lang="en-US" sz="1400" kern="0" dirty="0">
                  <a:gradFill>
                    <a:gsLst>
                      <a:gs pos="5439">
                        <a:srgbClr val="F8F8F8"/>
                      </a:gs>
                      <a:gs pos="10000">
                        <a:srgbClr val="F8F8F8"/>
                      </a:gs>
                    </a:gsLst>
                    <a:lin ang="5400000" scaled="0"/>
                  </a:gradFill>
                  <a:latin typeface="Segoe UI"/>
                </a:endParaRPr>
              </a:p>
            </p:txBody>
          </p:sp>
          <p:sp>
            <p:nvSpPr>
              <p:cNvPr id="81" name="Rectangle: Rounded Corners 80"/>
              <p:cNvSpPr/>
              <p:nvPr/>
            </p:nvSpPr>
            <p:spPr bwMode="auto">
              <a:xfrm>
                <a:off x="10187007" y="3841286"/>
                <a:ext cx="1136745" cy="406821"/>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Subnet2</a:t>
                </a:r>
              </a:p>
            </p:txBody>
          </p:sp>
          <p:sp>
            <p:nvSpPr>
              <p:cNvPr id="83" name="Rectangle 82"/>
              <p:cNvSpPr/>
              <p:nvPr/>
            </p:nvSpPr>
            <p:spPr bwMode="auto">
              <a:xfrm>
                <a:off x="6918033" y="4602358"/>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4" name="Rectangle 83"/>
              <p:cNvSpPr/>
              <p:nvPr/>
            </p:nvSpPr>
            <p:spPr bwMode="auto">
              <a:xfrm>
                <a:off x="7307633" y="5091467"/>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5" name="Rectangle 84"/>
              <p:cNvSpPr/>
              <p:nvPr/>
            </p:nvSpPr>
            <p:spPr bwMode="auto">
              <a:xfrm>
                <a:off x="8766460" y="4699461"/>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6" name="Rectangle 85"/>
              <p:cNvSpPr/>
              <p:nvPr/>
            </p:nvSpPr>
            <p:spPr bwMode="auto">
              <a:xfrm>
                <a:off x="10144613" y="4570904"/>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7" name="Rectangle 86"/>
              <p:cNvSpPr/>
              <p:nvPr/>
            </p:nvSpPr>
            <p:spPr bwMode="auto">
              <a:xfrm>
                <a:off x="9267482" y="5091467"/>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88" name="Rectangle 87"/>
              <p:cNvSpPr/>
              <p:nvPr/>
            </p:nvSpPr>
            <p:spPr bwMode="auto">
              <a:xfrm>
                <a:off x="10407440" y="4776389"/>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cxnSp>
            <p:nvCxnSpPr>
              <p:cNvPr id="89" name="Straight Connector 88"/>
              <p:cNvCxnSpPr/>
              <p:nvPr/>
            </p:nvCxnSpPr>
            <p:spPr>
              <a:xfrm flipH="1">
                <a:off x="10501608" y="4929780"/>
                <a:ext cx="1" cy="627697"/>
              </a:xfrm>
              <a:prstGeom prst="line">
                <a:avLst/>
              </a:prstGeom>
              <a:noFill/>
              <a:ln w="34925" cap="flat" cmpd="sng" algn="ctr">
                <a:solidFill>
                  <a:srgbClr val="505050"/>
                </a:solidFill>
                <a:prstDash val="solid"/>
                <a:headEnd type="none"/>
                <a:tailEnd type="none"/>
              </a:ln>
              <a:effectLst/>
            </p:spPr>
          </p:cxnSp>
          <p:cxnSp>
            <p:nvCxnSpPr>
              <p:cNvPr id="90" name="Straight Connector 89"/>
              <p:cNvCxnSpPr/>
              <p:nvPr/>
            </p:nvCxnSpPr>
            <p:spPr>
              <a:xfrm flipH="1">
                <a:off x="6984825" y="4744523"/>
                <a:ext cx="1" cy="807817"/>
              </a:xfrm>
              <a:prstGeom prst="line">
                <a:avLst/>
              </a:prstGeom>
              <a:noFill/>
              <a:ln w="34925" cap="flat" cmpd="sng" algn="ctr">
                <a:solidFill>
                  <a:srgbClr val="505050"/>
                </a:solidFill>
                <a:prstDash val="solid"/>
                <a:headEnd type="none"/>
                <a:tailEnd type="none"/>
              </a:ln>
              <a:effectLst/>
            </p:spPr>
          </p:cxnSp>
          <p:cxnSp>
            <p:nvCxnSpPr>
              <p:cNvPr id="91" name="Straight Connector 90"/>
              <p:cNvCxnSpPr/>
              <p:nvPr/>
            </p:nvCxnSpPr>
            <p:spPr>
              <a:xfrm>
                <a:off x="7378373" y="5237565"/>
                <a:ext cx="5676" cy="304008"/>
              </a:xfrm>
              <a:prstGeom prst="line">
                <a:avLst/>
              </a:prstGeom>
              <a:noFill/>
              <a:ln w="34925" cap="flat" cmpd="sng" algn="ctr">
                <a:solidFill>
                  <a:srgbClr val="505050"/>
                </a:solidFill>
                <a:prstDash val="solid"/>
                <a:headEnd type="none"/>
                <a:tailEnd type="none"/>
              </a:ln>
              <a:effectLst/>
            </p:spPr>
          </p:cxnSp>
          <p:cxnSp>
            <p:nvCxnSpPr>
              <p:cNvPr id="92" name="Straight Connector 91"/>
              <p:cNvCxnSpPr/>
              <p:nvPr/>
            </p:nvCxnSpPr>
            <p:spPr>
              <a:xfrm flipH="1">
                <a:off x="8859782" y="4834583"/>
                <a:ext cx="1" cy="702017"/>
              </a:xfrm>
              <a:prstGeom prst="line">
                <a:avLst/>
              </a:prstGeom>
              <a:noFill/>
              <a:ln w="34925" cap="flat" cmpd="sng" algn="ctr">
                <a:solidFill>
                  <a:srgbClr val="505050"/>
                </a:solidFill>
                <a:prstDash val="solid"/>
                <a:headEnd type="none"/>
                <a:tailEnd type="none"/>
              </a:ln>
              <a:effectLst/>
            </p:spPr>
          </p:cxnSp>
          <p:cxnSp>
            <p:nvCxnSpPr>
              <p:cNvPr id="93" name="Straight Connector 92"/>
              <p:cNvCxnSpPr/>
              <p:nvPr/>
            </p:nvCxnSpPr>
            <p:spPr>
              <a:xfrm>
                <a:off x="10233106" y="4709348"/>
                <a:ext cx="19142" cy="832224"/>
              </a:xfrm>
              <a:prstGeom prst="line">
                <a:avLst/>
              </a:prstGeom>
              <a:noFill/>
              <a:ln w="34925" cap="flat" cmpd="sng" algn="ctr">
                <a:solidFill>
                  <a:srgbClr val="505050"/>
                </a:solidFill>
                <a:prstDash val="solid"/>
                <a:headEnd type="none"/>
                <a:tailEnd type="none"/>
              </a:ln>
              <a:effectLst/>
            </p:spPr>
          </p:cxnSp>
          <p:cxnSp>
            <p:nvCxnSpPr>
              <p:cNvPr id="94" name="Straight Connector 93"/>
              <p:cNvCxnSpPr/>
              <p:nvPr/>
            </p:nvCxnSpPr>
            <p:spPr>
              <a:xfrm>
                <a:off x="9349197" y="5233230"/>
                <a:ext cx="5676" cy="304008"/>
              </a:xfrm>
              <a:prstGeom prst="line">
                <a:avLst/>
              </a:prstGeom>
              <a:noFill/>
              <a:ln w="34925" cap="flat" cmpd="sng" algn="ctr">
                <a:solidFill>
                  <a:srgbClr val="505050"/>
                </a:solidFill>
                <a:prstDash val="solid"/>
                <a:headEnd type="none"/>
                <a:tailEnd type="none"/>
              </a:ln>
              <a:effectLst/>
            </p:spPr>
          </p:cxnSp>
          <p:cxnSp>
            <p:nvCxnSpPr>
              <p:cNvPr id="100" name="Straight Connector 99"/>
              <p:cNvCxnSpPr/>
              <p:nvPr/>
            </p:nvCxnSpPr>
            <p:spPr>
              <a:xfrm flipV="1">
                <a:off x="10250034" y="5479302"/>
                <a:ext cx="1" cy="700302"/>
              </a:xfrm>
              <a:prstGeom prst="line">
                <a:avLst/>
              </a:prstGeom>
              <a:noFill/>
              <a:ln w="31750" cap="flat" cmpd="sng" algn="ctr">
                <a:solidFill>
                  <a:srgbClr val="BAD80A"/>
                </a:solidFill>
                <a:prstDash val="sysDash"/>
                <a:headEnd type="none"/>
                <a:tailEnd type="none"/>
              </a:ln>
              <a:effectLst/>
            </p:spPr>
          </p:cxnSp>
        </p:grpSp>
        <p:sp>
          <p:nvSpPr>
            <p:cNvPr id="37" name="Rectangle 36"/>
            <p:cNvSpPr/>
            <p:nvPr/>
          </p:nvSpPr>
          <p:spPr bwMode="auto">
            <a:xfrm>
              <a:off x="781565" y="3353690"/>
              <a:ext cx="4950997" cy="3105387"/>
            </a:xfrm>
            <a:prstGeom prst="rect">
              <a:avLst/>
            </a:prstGeom>
            <a:solidFill>
              <a:srgbClr val="5B9BD5"/>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38" name="Rectangle: Rounded Corners 37"/>
            <p:cNvSpPr/>
            <p:nvPr/>
          </p:nvSpPr>
          <p:spPr bwMode="auto">
            <a:xfrm>
              <a:off x="2610086" y="3157908"/>
              <a:ext cx="3002616" cy="451864"/>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VNet1</a:t>
              </a:r>
              <a:endParaRPr lang="en-US" sz="1600" kern="0" dirty="0">
                <a:solidFill>
                  <a:srgbClr val="505050"/>
                </a:solidFill>
                <a:latin typeface="Segoe UI"/>
              </a:endParaRPr>
            </a:p>
          </p:txBody>
        </p:sp>
        <p:sp>
          <p:nvSpPr>
            <p:cNvPr id="39" name="Rectangle 38"/>
            <p:cNvSpPr/>
            <p:nvPr/>
          </p:nvSpPr>
          <p:spPr bwMode="auto">
            <a:xfrm>
              <a:off x="965064" y="4042172"/>
              <a:ext cx="2222377" cy="1279266"/>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40" name="Rectangle 39"/>
            <p:cNvSpPr/>
            <p:nvPr/>
          </p:nvSpPr>
          <p:spPr bwMode="auto">
            <a:xfrm>
              <a:off x="1143763" y="4371455"/>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VM1</a:t>
              </a:r>
              <a:endParaRPr lang="en-US" sz="1400" kern="0" dirty="0">
                <a:gradFill>
                  <a:gsLst>
                    <a:gs pos="5439">
                      <a:srgbClr val="F8F8F8"/>
                    </a:gs>
                    <a:gs pos="10000">
                      <a:srgbClr val="F8F8F8"/>
                    </a:gs>
                  </a:gsLst>
                  <a:lin ang="5400000" scaled="0"/>
                </a:gradFill>
                <a:latin typeface="Segoe UI"/>
              </a:endParaRPr>
            </a:p>
          </p:txBody>
        </p:sp>
        <p:sp>
          <p:nvSpPr>
            <p:cNvPr id="41" name="Rectangle 40"/>
            <p:cNvSpPr/>
            <p:nvPr/>
          </p:nvSpPr>
          <p:spPr bwMode="auto">
            <a:xfrm>
              <a:off x="1530346" y="4871333"/>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VM2</a:t>
              </a:r>
              <a:endParaRPr lang="en-US" sz="1400" kern="0" dirty="0">
                <a:gradFill>
                  <a:gsLst>
                    <a:gs pos="5439">
                      <a:srgbClr val="F8F8F8"/>
                    </a:gs>
                    <a:gs pos="10000">
                      <a:srgbClr val="F8F8F8"/>
                    </a:gs>
                  </a:gsLst>
                  <a:lin ang="5400000" scaled="0"/>
                </a:gradFill>
                <a:latin typeface="Segoe UI"/>
              </a:endParaRPr>
            </a:p>
          </p:txBody>
        </p:sp>
        <p:sp>
          <p:nvSpPr>
            <p:cNvPr id="42" name="Rectangle 41"/>
            <p:cNvSpPr/>
            <p:nvPr/>
          </p:nvSpPr>
          <p:spPr bwMode="auto">
            <a:xfrm>
              <a:off x="2266421" y="4466379"/>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VM3</a:t>
              </a:r>
              <a:endParaRPr lang="en-US" sz="1400" kern="0" dirty="0">
                <a:gradFill>
                  <a:gsLst>
                    <a:gs pos="5439">
                      <a:srgbClr val="F8F8F8"/>
                    </a:gs>
                    <a:gs pos="10000">
                      <a:srgbClr val="F8F8F8"/>
                    </a:gs>
                  </a:gsLst>
                  <a:lin ang="5400000" scaled="0"/>
                </a:gradFill>
                <a:latin typeface="Segoe UI"/>
              </a:endParaRPr>
            </a:p>
          </p:txBody>
        </p:sp>
        <p:sp>
          <p:nvSpPr>
            <p:cNvPr id="43" name="Rectangle: Rounded Corners 42"/>
            <p:cNvSpPr/>
            <p:nvPr/>
          </p:nvSpPr>
          <p:spPr bwMode="auto">
            <a:xfrm>
              <a:off x="1959075" y="3840953"/>
              <a:ext cx="1136745" cy="406821"/>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Subnet1</a:t>
              </a:r>
            </a:p>
          </p:txBody>
        </p:sp>
        <p:sp>
          <p:nvSpPr>
            <p:cNvPr id="44" name="Rectangle 43"/>
            <p:cNvSpPr/>
            <p:nvPr/>
          </p:nvSpPr>
          <p:spPr bwMode="auto">
            <a:xfrm>
              <a:off x="3367407" y="4045949"/>
              <a:ext cx="2222377" cy="1279266"/>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45" name="Rectangle 44"/>
            <p:cNvSpPr/>
            <p:nvPr/>
          </p:nvSpPr>
          <p:spPr bwMode="auto">
            <a:xfrm>
              <a:off x="3617495" y="4344596"/>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VM4</a:t>
              </a:r>
              <a:endParaRPr lang="en-US" sz="1400" kern="0" dirty="0">
                <a:gradFill>
                  <a:gsLst>
                    <a:gs pos="5439">
                      <a:srgbClr val="F8F8F8"/>
                    </a:gs>
                    <a:gs pos="10000">
                      <a:srgbClr val="F8F8F8"/>
                    </a:gs>
                  </a:gsLst>
                  <a:lin ang="5400000" scaled="0"/>
                </a:gradFill>
                <a:latin typeface="Segoe UI"/>
              </a:endParaRPr>
            </a:p>
          </p:txBody>
        </p:sp>
        <p:sp>
          <p:nvSpPr>
            <p:cNvPr id="46" name="Rectangle 45"/>
            <p:cNvSpPr/>
            <p:nvPr/>
          </p:nvSpPr>
          <p:spPr bwMode="auto">
            <a:xfrm>
              <a:off x="3516561" y="4840099"/>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VM6</a:t>
              </a:r>
              <a:endParaRPr lang="en-US" sz="1400" kern="0" dirty="0">
                <a:gradFill>
                  <a:gsLst>
                    <a:gs pos="5439">
                      <a:srgbClr val="F8F8F8"/>
                    </a:gs>
                    <a:gs pos="10000">
                      <a:srgbClr val="F8F8F8"/>
                    </a:gs>
                  </a:gsLst>
                  <a:lin ang="5400000" scaled="0"/>
                </a:gradFill>
                <a:latin typeface="Segoe UI"/>
              </a:endParaRPr>
            </a:p>
          </p:txBody>
        </p:sp>
        <p:sp>
          <p:nvSpPr>
            <p:cNvPr id="47" name="Rectangle 46"/>
            <p:cNvSpPr/>
            <p:nvPr/>
          </p:nvSpPr>
          <p:spPr bwMode="auto">
            <a:xfrm>
              <a:off x="4668766" y="4540791"/>
              <a:ext cx="829397" cy="338672"/>
            </a:xfrm>
            <a:prstGeom prst="rect">
              <a:avLst/>
            </a:prstGeom>
            <a:solidFill>
              <a:srgbClr val="505050"/>
            </a:solidFill>
            <a:ln w="38100" cap="flat" cmpd="sng" algn="ctr">
              <a:solidFill>
                <a:srgbClr val="505050"/>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VM5</a:t>
              </a:r>
              <a:endParaRPr lang="en-US" sz="1400" kern="0" dirty="0">
                <a:gradFill>
                  <a:gsLst>
                    <a:gs pos="5439">
                      <a:srgbClr val="F8F8F8"/>
                    </a:gs>
                    <a:gs pos="10000">
                      <a:srgbClr val="F8F8F8"/>
                    </a:gs>
                  </a:gsLst>
                  <a:lin ang="5400000" scaled="0"/>
                </a:gradFill>
                <a:latin typeface="Segoe UI"/>
              </a:endParaRPr>
            </a:p>
          </p:txBody>
        </p:sp>
        <p:sp>
          <p:nvSpPr>
            <p:cNvPr id="48" name="Rectangle: Rounded Corners 47"/>
            <p:cNvSpPr/>
            <p:nvPr/>
          </p:nvSpPr>
          <p:spPr bwMode="auto">
            <a:xfrm>
              <a:off x="4361418" y="3844729"/>
              <a:ext cx="1136745" cy="406821"/>
            </a:xfrm>
            <a:prstGeom prst="roundRect">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600" kern="0" dirty="0">
                  <a:solidFill>
                    <a:srgbClr val="505050"/>
                  </a:solidFill>
                  <a:latin typeface="Segoe UI"/>
                </a:rPr>
                <a:t>Subnet2</a:t>
              </a:r>
            </a:p>
          </p:txBody>
        </p:sp>
        <p:sp>
          <p:nvSpPr>
            <p:cNvPr id="49" name="Rectangle 48"/>
            <p:cNvSpPr/>
            <p:nvPr/>
          </p:nvSpPr>
          <p:spPr bwMode="auto">
            <a:xfrm>
              <a:off x="965065" y="5534855"/>
              <a:ext cx="10450308" cy="783630"/>
            </a:xfrm>
            <a:prstGeom prst="rect">
              <a:avLst/>
            </a:prstGeom>
            <a:solidFill>
              <a:srgbClr val="505050">
                <a:alpha val="61000"/>
              </a:srgbClr>
            </a:solidFill>
            <a:ln w="38100" cap="flat" cmpd="sng" algn="ctr">
              <a:solidFill>
                <a:srgbClr val="505050"/>
              </a:solidFill>
              <a:prstDash val="dash"/>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it-IT" sz="1400" kern="0" dirty="0">
                  <a:gradFill>
                    <a:gsLst>
                      <a:gs pos="5439">
                        <a:srgbClr val="F8F8F8"/>
                      </a:gs>
                      <a:gs pos="10000">
                        <a:srgbClr val="F8F8F8"/>
                      </a:gs>
                    </a:gsLst>
                    <a:lin ang="5400000" scaled="0"/>
                  </a:gradFill>
                  <a:latin typeface="Segoe UI"/>
                </a:rPr>
                <a:t>Switch/Routing</a:t>
              </a:r>
              <a:endParaRPr lang="en-US" sz="1400" kern="0" dirty="0">
                <a:gradFill>
                  <a:gsLst>
                    <a:gs pos="5439">
                      <a:srgbClr val="F8F8F8"/>
                    </a:gs>
                    <a:gs pos="10000">
                      <a:srgbClr val="F8F8F8"/>
                    </a:gs>
                  </a:gsLst>
                  <a:lin ang="5400000" scaled="0"/>
                </a:gradFill>
                <a:latin typeface="Segoe UI"/>
              </a:endParaRPr>
            </a:p>
          </p:txBody>
        </p:sp>
        <p:sp>
          <p:nvSpPr>
            <p:cNvPr id="50" name="Rectangle 49"/>
            <p:cNvSpPr/>
            <p:nvPr/>
          </p:nvSpPr>
          <p:spPr bwMode="auto">
            <a:xfrm>
              <a:off x="1092444" y="4605801"/>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1" name="Rectangle 50"/>
            <p:cNvSpPr/>
            <p:nvPr/>
          </p:nvSpPr>
          <p:spPr bwMode="auto">
            <a:xfrm>
              <a:off x="1482044" y="5094910"/>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2" name="Rectangle 51"/>
            <p:cNvSpPr/>
            <p:nvPr/>
          </p:nvSpPr>
          <p:spPr bwMode="auto">
            <a:xfrm>
              <a:off x="2940872" y="4702904"/>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3" name="Rectangle 52"/>
            <p:cNvSpPr/>
            <p:nvPr/>
          </p:nvSpPr>
          <p:spPr bwMode="auto">
            <a:xfrm>
              <a:off x="4319024" y="4574347"/>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4" name="Rectangle 53"/>
            <p:cNvSpPr/>
            <p:nvPr/>
          </p:nvSpPr>
          <p:spPr bwMode="auto">
            <a:xfrm>
              <a:off x="3441894" y="5094910"/>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sp>
          <p:nvSpPr>
            <p:cNvPr id="55" name="Rectangle 54"/>
            <p:cNvSpPr/>
            <p:nvPr/>
          </p:nvSpPr>
          <p:spPr bwMode="auto">
            <a:xfrm>
              <a:off x="4581852" y="4779832"/>
              <a:ext cx="188337" cy="152009"/>
            </a:xfrm>
            <a:prstGeom prst="rect">
              <a:avLst/>
            </a:prstGeom>
            <a:solidFill>
              <a:srgbClr val="D83B01"/>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5439">
                      <a:srgbClr val="F8F8F8"/>
                    </a:gs>
                    <a:gs pos="10000">
                      <a:srgbClr val="F8F8F8"/>
                    </a:gs>
                  </a:gsLst>
                  <a:lin ang="5400000" scaled="0"/>
                </a:gradFill>
                <a:latin typeface="Segoe UI"/>
              </a:endParaRPr>
            </a:p>
          </p:txBody>
        </p:sp>
        <p:cxnSp>
          <p:nvCxnSpPr>
            <p:cNvPr id="56" name="Straight Connector 55"/>
            <p:cNvCxnSpPr/>
            <p:nvPr/>
          </p:nvCxnSpPr>
          <p:spPr>
            <a:xfrm flipH="1">
              <a:off x="4676020" y="4933223"/>
              <a:ext cx="1" cy="627697"/>
            </a:xfrm>
            <a:prstGeom prst="line">
              <a:avLst/>
            </a:prstGeom>
            <a:noFill/>
            <a:ln w="34925" cap="flat" cmpd="sng" algn="ctr">
              <a:solidFill>
                <a:srgbClr val="505050"/>
              </a:solidFill>
              <a:prstDash val="solid"/>
              <a:headEnd type="none"/>
              <a:tailEnd type="none"/>
            </a:ln>
            <a:effectLst/>
          </p:spPr>
        </p:cxnSp>
        <p:cxnSp>
          <p:nvCxnSpPr>
            <p:cNvPr id="57" name="Straight Connector 56"/>
            <p:cNvCxnSpPr/>
            <p:nvPr/>
          </p:nvCxnSpPr>
          <p:spPr>
            <a:xfrm flipH="1">
              <a:off x="1159236" y="4747966"/>
              <a:ext cx="1" cy="807817"/>
            </a:xfrm>
            <a:prstGeom prst="line">
              <a:avLst/>
            </a:prstGeom>
            <a:noFill/>
            <a:ln w="34925" cap="flat" cmpd="sng" algn="ctr">
              <a:solidFill>
                <a:srgbClr val="505050"/>
              </a:solidFill>
              <a:prstDash val="solid"/>
              <a:headEnd type="none"/>
              <a:tailEnd type="none"/>
            </a:ln>
            <a:effectLst/>
          </p:spPr>
        </p:cxnSp>
        <p:cxnSp>
          <p:nvCxnSpPr>
            <p:cNvPr id="58" name="Straight Connector 57"/>
            <p:cNvCxnSpPr/>
            <p:nvPr/>
          </p:nvCxnSpPr>
          <p:spPr>
            <a:xfrm>
              <a:off x="1552785" y="5241008"/>
              <a:ext cx="5676" cy="304008"/>
            </a:xfrm>
            <a:prstGeom prst="line">
              <a:avLst/>
            </a:prstGeom>
            <a:noFill/>
            <a:ln w="34925" cap="flat" cmpd="sng" algn="ctr">
              <a:solidFill>
                <a:srgbClr val="505050"/>
              </a:solidFill>
              <a:prstDash val="solid"/>
              <a:headEnd type="none"/>
              <a:tailEnd type="none"/>
            </a:ln>
            <a:effectLst/>
          </p:spPr>
        </p:cxnSp>
        <p:cxnSp>
          <p:nvCxnSpPr>
            <p:cNvPr id="59" name="Straight Connector 58"/>
            <p:cNvCxnSpPr/>
            <p:nvPr/>
          </p:nvCxnSpPr>
          <p:spPr>
            <a:xfrm flipH="1">
              <a:off x="3034194" y="4838026"/>
              <a:ext cx="1" cy="702017"/>
            </a:xfrm>
            <a:prstGeom prst="line">
              <a:avLst/>
            </a:prstGeom>
            <a:noFill/>
            <a:ln w="34925" cap="flat" cmpd="sng" algn="ctr">
              <a:solidFill>
                <a:srgbClr val="505050"/>
              </a:solidFill>
              <a:prstDash val="solid"/>
              <a:headEnd type="none"/>
              <a:tailEnd type="none"/>
            </a:ln>
            <a:effectLst/>
          </p:spPr>
        </p:cxnSp>
        <p:cxnSp>
          <p:nvCxnSpPr>
            <p:cNvPr id="60" name="Straight Connector 59"/>
            <p:cNvCxnSpPr/>
            <p:nvPr/>
          </p:nvCxnSpPr>
          <p:spPr>
            <a:xfrm>
              <a:off x="4407518" y="4712791"/>
              <a:ext cx="19142" cy="832224"/>
            </a:xfrm>
            <a:prstGeom prst="line">
              <a:avLst/>
            </a:prstGeom>
            <a:noFill/>
            <a:ln w="34925" cap="flat" cmpd="sng" algn="ctr">
              <a:solidFill>
                <a:srgbClr val="505050"/>
              </a:solidFill>
              <a:prstDash val="solid"/>
              <a:headEnd type="none"/>
              <a:tailEnd type="none"/>
            </a:ln>
            <a:effectLst/>
          </p:spPr>
        </p:cxnSp>
        <p:cxnSp>
          <p:nvCxnSpPr>
            <p:cNvPr id="61" name="Straight Connector 60"/>
            <p:cNvCxnSpPr/>
            <p:nvPr/>
          </p:nvCxnSpPr>
          <p:spPr>
            <a:xfrm>
              <a:off x="3523608" y="5236673"/>
              <a:ext cx="5676" cy="304008"/>
            </a:xfrm>
            <a:prstGeom prst="line">
              <a:avLst/>
            </a:prstGeom>
            <a:noFill/>
            <a:ln w="34925" cap="flat" cmpd="sng" algn="ctr">
              <a:solidFill>
                <a:srgbClr val="505050"/>
              </a:solidFill>
              <a:prstDash val="solid"/>
              <a:headEnd type="none"/>
              <a:tailEnd type="none"/>
            </a:ln>
            <a:effectLst/>
          </p:spPr>
        </p:cxnSp>
        <p:cxnSp>
          <p:nvCxnSpPr>
            <p:cNvPr id="62" name="Straight Connector 61"/>
            <p:cNvCxnSpPr/>
            <p:nvPr/>
          </p:nvCxnSpPr>
          <p:spPr>
            <a:xfrm>
              <a:off x="1558461" y="5671661"/>
              <a:ext cx="1469843" cy="0"/>
            </a:xfrm>
            <a:prstGeom prst="line">
              <a:avLst/>
            </a:prstGeom>
            <a:noFill/>
            <a:ln w="31750" cap="flat" cmpd="sng" algn="ctr">
              <a:solidFill>
                <a:srgbClr val="BAD80A"/>
              </a:solidFill>
              <a:prstDash val="sysDash"/>
              <a:headEnd type="none"/>
              <a:tailEnd type="none"/>
            </a:ln>
            <a:effectLst/>
          </p:spPr>
        </p:cxnSp>
        <p:cxnSp>
          <p:nvCxnSpPr>
            <p:cNvPr id="63" name="Straight Connector 62"/>
            <p:cNvCxnSpPr/>
            <p:nvPr/>
          </p:nvCxnSpPr>
          <p:spPr>
            <a:xfrm flipV="1">
              <a:off x="1558461" y="5464475"/>
              <a:ext cx="0" cy="207186"/>
            </a:xfrm>
            <a:prstGeom prst="line">
              <a:avLst/>
            </a:prstGeom>
            <a:noFill/>
            <a:ln w="31750" cap="flat" cmpd="sng" algn="ctr">
              <a:solidFill>
                <a:srgbClr val="BAD80A"/>
              </a:solidFill>
              <a:prstDash val="sysDash"/>
              <a:headEnd type="none"/>
              <a:tailEnd type="none"/>
            </a:ln>
            <a:effectLst/>
          </p:spPr>
        </p:cxnSp>
        <p:cxnSp>
          <p:nvCxnSpPr>
            <p:cNvPr id="64" name="Straight Connector 63"/>
            <p:cNvCxnSpPr/>
            <p:nvPr/>
          </p:nvCxnSpPr>
          <p:spPr>
            <a:xfrm flipV="1">
              <a:off x="3028303" y="5457147"/>
              <a:ext cx="0" cy="207186"/>
            </a:xfrm>
            <a:prstGeom prst="line">
              <a:avLst/>
            </a:prstGeom>
            <a:noFill/>
            <a:ln w="31750" cap="flat" cmpd="sng" algn="ctr">
              <a:solidFill>
                <a:srgbClr val="BAD80A"/>
              </a:solidFill>
              <a:prstDash val="sysDash"/>
              <a:headEnd type="none"/>
              <a:tailEnd type="none"/>
            </a:ln>
            <a:effectLst/>
          </p:spPr>
        </p:cxnSp>
        <p:cxnSp>
          <p:nvCxnSpPr>
            <p:cNvPr id="65" name="Straight Connector 64"/>
            <p:cNvCxnSpPr/>
            <p:nvPr/>
          </p:nvCxnSpPr>
          <p:spPr>
            <a:xfrm flipV="1">
              <a:off x="1159236" y="6200504"/>
              <a:ext cx="9090798" cy="1"/>
            </a:xfrm>
            <a:prstGeom prst="line">
              <a:avLst/>
            </a:prstGeom>
            <a:noFill/>
            <a:ln w="31750" cap="flat" cmpd="sng" algn="ctr">
              <a:solidFill>
                <a:srgbClr val="BAD80A"/>
              </a:solidFill>
              <a:prstDash val="sysDash"/>
              <a:headEnd type="none"/>
              <a:tailEnd type="none"/>
            </a:ln>
            <a:effectLst/>
          </p:spPr>
        </p:cxnSp>
        <p:cxnSp>
          <p:nvCxnSpPr>
            <p:cNvPr id="66" name="Straight Connector 65"/>
            <p:cNvCxnSpPr/>
            <p:nvPr/>
          </p:nvCxnSpPr>
          <p:spPr>
            <a:xfrm flipV="1">
              <a:off x="1143763" y="5464475"/>
              <a:ext cx="5883" cy="736029"/>
            </a:xfrm>
            <a:prstGeom prst="line">
              <a:avLst/>
            </a:prstGeom>
            <a:noFill/>
            <a:ln w="31750" cap="flat" cmpd="sng" algn="ctr">
              <a:solidFill>
                <a:srgbClr val="BAD80A"/>
              </a:solidFill>
              <a:prstDash val="sysDash"/>
              <a:headEnd type="none"/>
              <a:tailEnd type="none"/>
            </a:ln>
            <a:effectLst/>
          </p:spPr>
        </p:cxnSp>
      </p:grpSp>
    </p:spTree>
    <p:extLst>
      <p:ext uri="{BB962C8B-B14F-4D97-AF65-F5344CB8AC3E}">
        <p14:creationId xmlns:p14="http://schemas.microsoft.com/office/powerpoint/2010/main" val="1929292502"/>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key facts</a:t>
            </a:r>
          </a:p>
        </p:txBody>
      </p:sp>
      <p:sp>
        <p:nvSpPr>
          <p:cNvPr id="4" name="Text Placeholder 3"/>
          <p:cNvSpPr>
            <a:spLocks noGrp="1"/>
          </p:cNvSpPr>
          <p:nvPr>
            <p:ph sz="quarter" idx="10"/>
          </p:nvPr>
        </p:nvSpPr>
        <p:spPr>
          <a:xfrm>
            <a:off x="270066" y="1189495"/>
            <a:ext cx="11651870" cy="4465549"/>
          </a:xfrm>
        </p:spPr>
        <p:txBody>
          <a:bodyPr/>
          <a:lstStyle/>
          <a:p>
            <a:r>
              <a:rPr lang="en-US" dirty="0"/>
              <a:t>Traffic across peering VNets is managed in a very similar way to intra-VNet traffic</a:t>
            </a:r>
          </a:p>
          <a:p>
            <a:r>
              <a:rPr lang="en-US" dirty="0"/>
              <a:t>Works for VNets in the same region</a:t>
            </a:r>
          </a:p>
          <a:p>
            <a:r>
              <a:rPr lang="en-US" dirty="0"/>
              <a:t>Provides the same performance as intra-VNet traffic</a:t>
            </a:r>
          </a:p>
          <a:p>
            <a:r>
              <a:rPr lang="en-US" dirty="0"/>
              <a:t>Works across subscriptions (if subscriptions are under the same Azure AD Tenant)</a:t>
            </a:r>
          </a:p>
          <a:p>
            <a:r>
              <a:rPr lang="en-US" dirty="0"/>
              <a:t>At least one of the two VNets must be ARM</a:t>
            </a:r>
          </a:p>
        </p:txBody>
      </p:sp>
    </p:spTree>
    <p:custDataLst>
      <p:tags r:id="rId1"/>
    </p:custDataLst>
    <p:extLst>
      <p:ext uri="{BB962C8B-B14F-4D97-AF65-F5344CB8AC3E}">
        <p14:creationId xmlns:p14="http://schemas.microsoft.com/office/powerpoint/2010/main" val="1366418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is non-transitive</a:t>
            </a:r>
          </a:p>
        </p:txBody>
      </p:sp>
      <p:sp>
        <p:nvSpPr>
          <p:cNvPr id="4" name="Cloud 3"/>
          <p:cNvSpPr/>
          <p:nvPr/>
        </p:nvSpPr>
        <p:spPr bwMode="auto">
          <a:xfrm>
            <a:off x="263087" y="157388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VNet1</a:t>
            </a:r>
          </a:p>
        </p:txBody>
      </p:sp>
      <p:sp>
        <p:nvSpPr>
          <p:cNvPr id="5" name="Arrow: Left-Right 4"/>
          <p:cNvSpPr/>
          <p:nvPr/>
        </p:nvSpPr>
        <p:spPr bwMode="auto">
          <a:xfrm>
            <a:off x="3041334" y="1898128"/>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6" name="Cloud 5"/>
          <p:cNvSpPr/>
          <p:nvPr/>
        </p:nvSpPr>
        <p:spPr bwMode="auto">
          <a:xfrm>
            <a:off x="9313655" y="157388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VNET3</a:t>
            </a:r>
          </a:p>
        </p:txBody>
      </p:sp>
      <p:sp>
        <p:nvSpPr>
          <p:cNvPr id="7" name="Cloud 6"/>
          <p:cNvSpPr/>
          <p:nvPr/>
        </p:nvSpPr>
        <p:spPr bwMode="auto">
          <a:xfrm>
            <a:off x="4806081" y="157388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VNet2</a:t>
            </a:r>
          </a:p>
        </p:txBody>
      </p:sp>
      <p:sp>
        <p:nvSpPr>
          <p:cNvPr id="8" name="Arrow: Left-Right 7"/>
          <p:cNvSpPr/>
          <p:nvPr/>
        </p:nvSpPr>
        <p:spPr bwMode="auto">
          <a:xfrm>
            <a:off x="7538266" y="1898128"/>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9" name="TextBox 8"/>
          <p:cNvSpPr txBox="1"/>
          <p:nvPr/>
        </p:nvSpPr>
        <p:spPr>
          <a:xfrm>
            <a:off x="270067" y="3338633"/>
            <a:ext cx="2629520" cy="1142843"/>
          </a:xfrm>
          <a:prstGeom prst="rect">
            <a:avLst/>
          </a:prstGeom>
          <a:noFill/>
        </p:spPr>
        <p:txBody>
          <a:bodyPr wrap="square" lIns="182854" tIns="146284" rIns="182854" bIns="146284" rtlCol="0">
            <a:spAutoFit/>
          </a:bodyPr>
          <a:lstStyle/>
          <a:p>
            <a:pPr algn="ctr" defTabSz="914367">
              <a:lnSpc>
                <a:spcPct val="90000"/>
              </a:lnSpc>
              <a:spcAft>
                <a:spcPts val="600"/>
              </a:spcAft>
            </a:pPr>
            <a:r>
              <a:rPr lang="en-US" sz="2000" dirty="0">
                <a:latin typeface="Segoe UI"/>
              </a:rPr>
              <a:t>VNet1 can send/receive traffic to/from VNet2</a:t>
            </a:r>
          </a:p>
        </p:txBody>
      </p:sp>
      <p:sp>
        <p:nvSpPr>
          <p:cNvPr id="10" name="TextBox 9"/>
          <p:cNvSpPr txBox="1"/>
          <p:nvPr/>
        </p:nvSpPr>
        <p:spPr>
          <a:xfrm>
            <a:off x="4782401" y="3338633"/>
            <a:ext cx="2629520" cy="1425315"/>
          </a:xfrm>
          <a:prstGeom prst="rect">
            <a:avLst/>
          </a:prstGeom>
          <a:noFill/>
        </p:spPr>
        <p:txBody>
          <a:bodyPr wrap="square" lIns="182854" tIns="146284" rIns="182854" bIns="146284" rtlCol="0">
            <a:spAutoFit/>
          </a:bodyPr>
          <a:lstStyle/>
          <a:p>
            <a:pPr algn="ctr" defTabSz="914367">
              <a:lnSpc>
                <a:spcPct val="90000"/>
              </a:lnSpc>
              <a:spcAft>
                <a:spcPts val="600"/>
              </a:spcAft>
            </a:pPr>
            <a:r>
              <a:rPr lang="en-US" sz="2000" dirty="0">
                <a:latin typeface="Segoe UI"/>
              </a:rPr>
              <a:t>VNet2 can send/receive traffic to/from VNet1, VNet3</a:t>
            </a:r>
          </a:p>
        </p:txBody>
      </p:sp>
      <p:sp>
        <p:nvSpPr>
          <p:cNvPr id="11" name="TextBox 10"/>
          <p:cNvSpPr txBox="1"/>
          <p:nvPr/>
        </p:nvSpPr>
        <p:spPr>
          <a:xfrm>
            <a:off x="9294733" y="3477114"/>
            <a:ext cx="2629520" cy="1142843"/>
          </a:xfrm>
          <a:prstGeom prst="rect">
            <a:avLst/>
          </a:prstGeom>
          <a:noFill/>
        </p:spPr>
        <p:txBody>
          <a:bodyPr wrap="square" lIns="182854" tIns="146284" rIns="182854" bIns="146284" rtlCol="0">
            <a:spAutoFit/>
          </a:bodyPr>
          <a:lstStyle/>
          <a:p>
            <a:pPr algn="ctr" defTabSz="914367">
              <a:lnSpc>
                <a:spcPct val="90000"/>
              </a:lnSpc>
              <a:spcAft>
                <a:spcPts val="600"/>
              </a:spcAft>
            </a:pPr>
            <a:r>
              <a:rPr lang="en-US" sz="2000" dirty="0">
                <a:latin typeface="Segoe UI"/>
              </a:rPr>
              <a:t>VNet3 can send/receive traffic to/from VNet2</a:t>
            </a:r>
          </a:p>
        </p:txBody>
      </p:sp>
      <p:sp>
        <p:nvSpPr>
          <p:cNvPr id="12" name="TextBox 11"/>
          <p:cNvSpPr txBox="1"/>
          <p:nvPr/>
        </p:nvSpPr>
        <p:spPr>
          <a:xfrm>
            <a:off x="2474109" y="5296552"/>
            <a:ext cx="7246101" cy="1126303"/>
          </a:xfrm>
          <a:prstGeom prst="rect">
            <a:avLst/>
          </a:prstGeom>
          <a:noFill/>
          <a:ln>
            <a:solidFill>
              <a:schemeClr val="tx1"/>
            </a:solidFill>
          </a:ln>
        </p:spPr>
        <p:txBody>
          <a:bodyPr wrap="square" lIns="182854" tIns="146284" rIns="182854" bIns="146284" rtlCol="0">
            <a:spAutoFit/>
          </a:bodyPr>
          <a:lstStyle/>
          <a:p>
            <a:pPr algn="ctr" defTabSz="914367">
              <a:lnSpc>
                <a:spcPct val="90000"/>
              </a:lnSpc>
              <a:spcAft>
                <a:spcPts val="600"/>
              </a:spcAft>
            </a:pPr>
            <a:r>
              <a:rPr lang="en-US" sz="2000" dirty="0">
                <a:solidFill>
                  <a:srgbClr val="FFFF00"/>
                </a:solidFill>
                <a:latin typeface="Segoe UI"/>
              </a:rPr>
              <a:t>VNet1 cannot send/receive traffic to/from VNet3 </a:t>
            </a:r>
            <a:r>
              <a:rPr lang="en-US" sz="2000" b="1" dirty="0">
                <a:solidFill>
                  <a:srgbClr val="FFFF00"/>
                </a:solidFill>
                <a:latin typeface="Segoe UI"/>
              </a:rPr>
              <a:t>unless there is a routing appliance in VNet 2 to handle inter-VNet traffic (see Hub &amp; Spoke topology)</a:t>
            </a:r>
          </a:p>
        </p:txBody>
      </p:sp>
    </p:spTree>
    <p:extLst>
      <p:ext uri="{BB962C8B-B14F-4D97-AF65-F5344CB8AC3E}">
        <p14:creationId xmlns:p14="http://schemas.microsoft.com/office/powerpoint/2010/main" val="2988383553"/>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topology : Hub &amp; Spoke</a:t>
            </a:r>
          </a:p>
        </p:txBody>
      </p:sp>
      <p:sp>
        <p:nvSpPr>
          <p:cNvPr id="4" name="Cloud 3"/>
          <p:cNvSpPr/>
          <p:nvPr/>
        </p:nvSpPr>
        <p:spPr bwMode="auto">
          <a:xfrm>
            <a:off x="1611443" y="13489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HR VNet</a:t>
            </a:r>
          </a:p>
        </p:txBody>
      </p:sp>
      <p:sp>
        <p:nvSpPr>
          <p:cNvPr id="5" name="Arrow: Left-Right 4"/>
          <p:cNvSpPr/>
          <p:nvPr/>
        </p:nvSpPr>
        <p:spPr bwMode="auto">
          <a:xfrm rot="1686107">
            <a:off x="4192148" y="2269379"/>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6" name="Cloud 5"/>
          <p:cNvSpPr/>
          <p:nvPr/>
        </p:nvSpPr>
        <p:spPr bwMode="auto">
          <a:xfrm>
            <a:off x="461529"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Marketing VNet</a:t>
            </a:r>
          </a:p>
        </p:txBody>
      </p:sp>
      <p:sp>
        <p:nvSpPr>
          <p:cNvPr id="7" name="Cloud 6"/>
          <p:cNvSpPr/>
          <p:nvPr/>
        </p:nvSpPr>
        <p:spPr bwMode="auto">
          <a:xfrm>
            <a:off x="5413831"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Hub site</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(shared services)</a:t>
            </a:r>
          </a:p>
        </p:txBody>
      </p:sp>
      <p:sp>
        <p:nvSpPr>
          <p:cNvPr id="8" name="Arrow: Left-Right 7"/>
          <p:cNvSpPr/>
          <p:nvPr/>
        </p:nvSpPr>
        <p:spPr bwMode="auto">
          <a:xfrm>
            <a:off x="3408091" y="3545107"/>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3" name="Cloud 12"/>
          <p:cNvSpPr/>
          <p:nvPr/>
        </p:nvSpPr>
        <p:spPr bwMode="auto">
          <a:xfrm>
            <a:off x="1611443" y="5092759"/>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Engineering</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a:t>
            </a:r>
          </a:p>
        </p:txBody>
      </p:sp>
      <p:sp>
        <p:nvSpPr>
          <p:cNvPr id="14" name="Arrow: Left-Right 13"/>
          <p:cNvSpPr/>
          <p:nvPr/>
        </p:nvSpPr>
        <p:spPr bwMode="auto">
          <a:xfrm rot="19815395">
            <a:off x="4192855" y="4776094"/>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2" name="TextBox 1"/>
          <p:cNvSpPr txBox="1"/>
          <p:nvPr/>
        </p:nvSpPr>
        <p:spPr>
          <a:xfrm>
            <a:off x="8376367" y="2243638"/>
            <a:ext cx="3547887" cy="3030071"/>
          </a:xfrm>
          <a:prstGeom prst="rect">
            <a:avLst/>
          </a:prstGeom>
          <a:noFill/>
        </p:spPr>
        <p:txBody>
          <a:bodyPr wrap="square" lIns="182854" tIns="146284" rIns="182854" bIns="146284" rtlCol="0">
            <a:spAutoFit/>
          </a:bodyPr>
          <a:lstStyle/>
          <a:p>
            <a:pPr defTabSz="914367">
              <a:lnSpc>
                <a:spcPct val="90000"/>
              </a:lnSpc>
              <a:spcAft>
                <a:spcPts val="600"/>
              </a:spcAft>
            </a:pPr>
            <a:r>
              <a:rPr lang="en-US" sz="2400" dirty="0">
                <a:latin typeface="Segoe UI"/>
              </a:rPr>
              <a:t>All VNets can communicate with the Hub VNet, but HR, Marketing and Engineering cannot </a:t>
            </a:r>
            <a:r>
              <a:rPr lang="en-US" sz="2400" b="1" dirty="0">
                <a:latin typeface="Segoe UI"/>
              </a:rPr>
              <a:t>natively* </a:t>
            </a:r>
            <a:r>
              <a:rPr lang="en-US" sz="2400" dirty="0">
                <a:latin typeface="Segoe UI"/>
              </a:rPr>
              <a:t>“talk” to each other </a:t>
            </a:r>
          </a:p>
          <a:p>
            <a:pPr defTabSz="914367">
              <a:lnSpc>
                <a:spcPct val="90000"/>
              </a:lnSpc>
              <a:spcAft>
                <a:spcPts val="600"/>
              </a:spcAft>
            </a:pPr>
            <a:r>
              <a:rPr lang="en-US" sz="2400" b="1" dirty="0">
                <a:latin typeface="Segoe UI"/>
              </a:rPr>
              <a:t>*see transit VNet slide</a:t>
            </a:r>
          </a:p>
        </p:txBody>
      </p:sp>
    </p:spTree>
    <p:extLst>
      <p:ext uri="{BB962C8B-B14F-4D97-AF65-F5344CB8AC3E}">
        <p14:creationId xmlns:p14="http://schemas.microsoft.com/office/powerpoint/2010/main" val="5141718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Enterprise Dev/Test subscription</a:t>
            </a:r>
          </a:p>
        </p:txBody>
      </p:sp>
      <p:sp>
        <p:nvSpPr>
          <p:cNvPr id="3" name="Content Placeholder 2"/>
          <p:cNvSpPr>
            <a:spLocks noGrp="1"/>
          </p:cNvSpPr>
          <p:nvPr>
            <p:ph sz="quarter" idx="10"/>
          </p:nvPr>
        </p:nvSpPr>
        <p:spPr>
          <a:xfrm>
            <a:off x="268288" y="1398397"/>
            <a:ext cx="11542503" cy="4481227"/>
          </a:xfrm>
        </p:spPr>
        <p:txBody>
          <a:bodyPr/>
          <a:lstStyle/>
          <a:p>
            <a:r>
              <a:rPr lang="en-US" sz="2800" dirty="0"/>
              <a:t>Done by marking the account as Dev/Test</a:t>
            </a:r>
          </a:p>
          <a:p>
            <a:r>
              <a:rPr lang="en-US" sz="2800" dirty="0"/>
              <a:t>Even </a:t>
            </a:r>
            <a:r>
              <a:rPr lang="en-US" sz="2800" b="1" dirty="0"/>
              <a:t>Better</a:t>
            </a:r>
            <a:r>
              <a:rPr lang="en-US" sz="2800" dirty="0"/>
              <a:t> rates for VMs, HDInsight, Cloud Services, and Websites because there’s no license cost</a:t>
            </a:r>
          </a:p>
          <a:p>
            <a:r>
              <a:rPr lang="en-US" sz="2800" dirty="0"/>
              <a:t>All usage consumes Azure Monetary Commitment funds</a:t>
            </a:r>
          </a:p>
          <a:p>
            <a:r>
              <a:rPr lang="en-US" sz="2800" dirty="0"/>
              <a:t>Exclusive Gallery images, like </a:t>
            </a:r>
            <a:r>
              <a:rPr lang="en-US" sz="2800" b="1" dirty="0"/>
              <a:t>Windows 7 / 8.x / 10 client</a:t>
            </a:r>
          </a:p>
          <a:p>
            <a:r>
              <a:rPr lang="en-US" sz="2800" dirty="0"/>
              <a:t>Dev/test use only and no SLA</a:t>
            </a:r>
          </a:p>
          <a:p>
            <a:r>
              <a:rPr lang="en-US" sz="2800" dirty="0"/>
              <a:t>Should be created by a user who has </a:t>
            </a:r>
            <a:r>
              <a:rPr lang="en-US" sz="2800" dirty="0" err="1"/>
              <a:t>msdn</a:t>
            </a:r>
            <a:r>
              <a:rPr lang="en-US" sz="2800" dirty="0"/>
              <a:t> subscription </a:t>
            </a:r>
          </a:p>
          <a:p>
            <a:r>
              <a:rPr lang="en-US" sz="2800" dirty="0"/>
              <a:t>Can convert a normal subscription to Dev/test subscription </a:t>
            </a:r>
          </a:p>
          <a:p>
            <a:endParaRPr lang="en-CA" dirty="0"/>
          </a:p>
        </p:txBody>
      </p:sp>
    </p:spTree>
    <p:extLst>
      <p:ext uri="{BB962C8B-B14F-4D97-AF65-F5344CB8AC3E}">
        <p14:creationId xmlns:p14="http://schemas.microsoft.com/office/powerpoint/2010/main" val="87869324"/>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topology : partial mesh</a:t>
            </a:r>
          </a:p>
        </p:txBody>
      </p:sp>
      <p:sp>
        <p:nvSpPr>
          <p:cNvPr id="4" name="Cloud 3"/>
          <p:cNvSpPr/>
          <p:nvPr/>
        </p:nvSpPr>
        <p:spPr bwMode="auto">
          <a:xfrm>
            <a:off x="1611443" y="13489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HR VNet</a:t>
            </a:r>
          </a:p>
        </p:txBody>
      </p:sp>
      <p:sp>
        <p:nvSpPr>
          <p:cNvPr id="5" name="Arrow: Left-Right 4"/>
          <p:cNvSpPr/>
          <p:nvPr/>
        </p:nvSpPr>
        <p:spPr bwMode="auto">
          <a:xfrm rot="1686107">
            <a:off x="4192148" y="2269379"/>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6" name="Cloud 5"/>
          <p:cNvSpPr/>
          <p:nvPr/>
        </p:nvSpPr>
        <p:spPr bwMode="auto">
          <a:xfrm>
            <a:off x="461529"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Marketing VNet</a:t>
            </a:r>
          </a:p>
        </p:txBody>
      </p:sp>
      <p:sp>
        <p:nvSpPr>
          <p:cNvPr id="7" name="Cloud 6"/>
          <p:cNvSpPr/>
          <p:nvPr/>
        </p:nvSpPr>
        <p:spPr bwMode="auto">
          <a:xfrm>
            <a:off x="5413831"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Hub site</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(shared services)</a:t>
            </a:r>
          </a:p>
        </p:txBody>
      </p:sp>
      <p:sp>
        <p:nvSpPr>
          <p:cNvPr id="8" name="Arrow: Left-Right 7"/>
          <p:cNvSpPr/>
          <p:nvPr/>
        </p:nvSpPr>
        <p:spPr bwMode="auto">
          <a:xfrm>
            <a:off x="3408091" y="3545107"/>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3" name="Cloud 12"/>
          <p:cNvSpPr/>
          <p:nvPr/>
        </p:nvSpPr>
        <p:spPr bwMode="auto">
          <a:xfrm>
            <a:off x="1611443" y="5092759"/>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Engineering</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a:t>
            </a:r>
          </a:p>
        </p:txBody>
      </p:sp>
      <p:sp>
        <p:nvSpPr>
          <p:cNvPr id="14" name="Arrow: Left-Right 13"/>
          <p:cNvSpPr/>
          <p:nvPr/>
        </p:nvSpPr>
        <p:spPr bwMode="auto">
          <a:xfrm rot="19815395">
            <a:off x="4192855" y="4776094"/>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1" name="Arrow: Left-Right 10"/>
          <p:cNvSpPr/>
          <p:nvPr/>
        </p:nvSpPr>
        <p:spPr bwMode="auto">
          <a:xfrm rot="15039879">
            <a:off x="710781" y="4656886"/>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Tree>
    <p:extLst>
      <p:ext uri="{BB962C8B-B14F-4D97-AF65-F5344CB8AC3E}">
        <p14:creationId xmlns:p14="http://schemas.microsoft.com/office/powerpoint/2010/main" val="1787185143"/>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VNet peering topology : full mesh</a:t>
            </a:r>
          </a:p>
        </p:txBody>
      </p:sp>
      <p:sp>
        <p:nvSpPr>
          <p:cNvPr id="4" name="Cloud 3"/>
          <p:cNvSpPr/>
          <p:nvPr/>
        </p:nvSpPr>
        <p:spPr bwMode="auto">
          <a:xfrm>
            <a:off x="1611443" y="13489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HR VNet</a:t>
            </a:r>
          </a:p>
        </p:txBody>
      </p:sp>
      <p:sp>
        <p:nvSpPr>
          <p:cNvPr id="5" name="Arrow: Left-Right 4"/>
          <p:cNvSpPr/>
          <p:nvPr/>
        </p:nvSpPr>
        <p:spPr bwMode="auto">
          <a:xfrm rot="1686107">
            <a:off x="4192148" y="2269379"/>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6" name="Cloud 5"/>
          <p:cNvSpPr/>
          <p:nvPr/>
        </p:nvSpPr>
        <p:spPr bwMode="auto">
          <a:xfrm>
            <a:off x="461529"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Marketing VNet</a:t>
            </a:r>
          </a:p>
        </p:txBody>
      </p:sp>
      <p:sp>
        <p:nvSpPr>
          <p:cNvPr id="7" name="Cloud 6"/>
          <p:cNvSpPr/>
          <p:nvPr/>
        </p:nvSpPr>
        <p:spPr bwMode="auto">
          <a:xfrm>
            <a:off x="5413831" y="3220860"/>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Hub site</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(shared services)</a:t>
            </a:r>
          </a:p>
        </p:txBody>
      </p:sp>
      <p:sp>
        <p:nvSpPr>
          <p:cNvPr id="8" name="Arrow: Left-Right 7"/>
          <p:cNvSpPr/>
          <p:nvPr/>
        </p:nvSpPr>
        <p:spPr bwMode="auto">
          <a:xfrm>
            <a:off x="3408091" y="3545107"/>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3" name="Cloud 12"/>
          <p:cNvSpPr/>
          <p:nvPr/>
        </p:nvSpPr>
        <p:spPr bwMode="auto">
          <a:xfrm>
            <a:off x="1611443" y="5092759"/>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Engineering</a:t>
            </a:r>
          </a:p>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a:t>
            </a:r>
          </a:p>
        </p:txBody>
      </p:sp>
      <p:sp>
        <p:nvSpPr>
          <p:cNvPr id="14" name="Arrow: Left-Right 13"/>
          <p:cNvSpPr/>
          <p:nvPr/>
        </p:nvSpPr>
        <p:spPr bwMode="auto">
          <a:xfrm rot="19815395">
            <a:off x="4192855" y="4776094"/>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1" name="Arrow: Left-Right 10"/>
          <p:cNvSpPr/>
          <p:nvPr/>
        </p:nvSpPr>
        <p:spPr bwMode="auto">
          <a:xfrm rot="15039879">
            <a:off x="710781" y="4656886"/>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12" name="Arrow: Left-Right 11"/>
          <p:cNvSpPr/>
          <p:nvPr/>
        </p:nvSpPr>
        <p:spPr bwMode="auto">
          <a:xfrm rot="7432957">
            <a:off x="570076" y="2369753"/>
            <a:ext cx="1679705" cy="871747"/>
          </a:xfrm>
          <a:prstGeom prst="leftRightArrow">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Tree>
    <p:extLst>
      <p:ext uri="{BB962C8B-B14F-4D97-AF65-F5344CB8AC3E}">
        <p14:creationId xmlns:p14="http://schemas.microsoft.com/office/powerpoint/2010/main" val="515155587"/>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Gateway transit </a:t>
            </a:r>
          </a:p>
        </p:txBody>
      </p:sp>
      <p:sp>
        <p:nvSpPr>
          <p:cNvPr id="2" name="Text Placeholder 1"/>
          <p:cNvSpPr>
            <a:spLocks noGrp="1"/>
          </p:cNvSpPr>
          <p:nvPr>
            <p:ph sz="quarter" idx="10"/>
          </p:nvPr>
        </p:nvSpPr>
        <p:spPr>
          <a:xfrm>
            <a:off x="270066" y="1189495"/>
            <a:ext cx="11651870" cy="1270552"/>
          </a:xfrm>
        </p:spPr>
        <p:txBody>
          <a:bodyPr/>
          <a:lstStyle/>
          <a:p>
            <a:r>
              <a:rPr lang="en-US" dirty="0"/>
              <a:t>A VNet’s ability to route traffic which has not been originated in it and is not destined to it </a:t>
            </a:r>
          </a:p>
        </p:txBody>
      </p:sp>
      <p:sp>
        <p:nvSpPr>
          <p:cNvPr id="4" name="Cloud 3"/>
          <p:cNvSpPr/>
          <p:nvPr/>
        </p:nvSpPr>
        <p:spPr bwMode="auto">
          <a:xfrm>
            <a:off x="977711" y="3188737"/>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VNet1</a:t>
            </a:r>
          </a:p>
        </p:txBody>
      </p:sp>
      <p:sp>
        <p:nvSpPr>
          <p:cNvPr id="5" name="Arrow: Left-Right 4"/>
          <p:cNvSpPr/>
          <p:nvPr/>
        </p:nvSpPr>
        <p:spPr bwMode="auto">
          <a:xfrm>
            <a:off x="3755958" y="3512984"/>
            <a:ext cx="1679705" cy="871747"/>
          </a:xfrm>
          <a:prstGeom prst="leftRight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Peering</a:t>
            </a:r>
          </a:p>
        </p:txBody>
      </p:sp>
      <p:sp>
        <p:nvSpPr>
          <p:cNvPr id="7" name="Cloud 6"/>
          <p:cNvSpPr/>
          <p:nvPr/>
        </p:nvSpPr>
        <p:spPr bwMode="auto">
          <a:xfrm>
            <a:off x="5520706" y="3188737"/>
            <a:ext cx="2636501" cy="1520240"/>
          </a:xfrm>
          <a:prstGeom prst="cloud">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gradFill>
                  <a:gsLst>
                    <a:gs pos="5439">
                      <a:srgbClr val="F8F8F8"/>
                    </a:gs>
                    <a:gs pos="10000">
                      <a:srgbClr val="F8F8F8"/>
                    </a:gs>
                  </a:gsLst>
                  <a:lin ang="5400000" scaled="0"/>
                </a:gradFill>
                <a:latin typeface="Segoe UI"/>
              </a:rPr>
              <a:t>VNet2</a:t>
            </a:r>
          </a:p>
        </p:txBody>
      </p:sp>
      <p:sp>
        <p:nvSpPr>
          <p:cNvPr id="13" name="Rectangle 12"/>
          <p:cNvSpPr/>
          <p:nvPr/>
        </p:nvSpPr>
        <p:spPr bwMode="auto">
          <a:xfrm>
            <a:off x="7615136" y="3589111"/>
            <a:ext cx="1254227" cy="719491"/>
          </a:xfrm>
          <a:prstGeom prst="rect">
            <a:avLst/>
          </a:prstGeom>
          <a:solidFill>
            <a:srgbClr val="0070C0"/>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it-IT" sz="1400" dirty="0">
                <a:solidFill>
                  <a:schemeClr val="bg1"/>
                </a:solidFill>
                <a:latin typeface="Segoe UI"/>
              </a:rPr>
              <a:t>Virtual Network Gateway</a:t>
            </a:r>
            <a:endParaRPr lang="en-US" sz="1400" dirty="0">
              <a:solidFill>
                <a:schemeClr val="bg1"/>
              </a:solidFill>
              <a:latin typeface="Segoe UI"/>
            </a:endParaRPr>
          </a:p>
        </p:txBody>
      </p:sp>
      <p:sp>
        <p:nvSpPr>
          <p:cNvPr id="18" name="Cloud 17"/>
          <p:cNvSpPr/>
          <p:nvPr/>
        </p:nvSpPr>
        <p:spPr bwMode="auto">
          <a:xfrm>
            <a:off x="9285435" y="5066801"/>
            <a:ext cx="2636501" cy="1520240"/>
          </a:xfrm>
          <a:prstGeom prst="cloud">
            <a:avLst/>
          </a:prstGeom>
          <a:solidFill>
            <a:schemeClr val="tx2">
              <a:lumMod val="75000"/>
            </a:schemeClr>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dirty="0">
                <a:solidFill>
                  <a:srgbClr val="F8F8F8">
                    <a:lumMod val="25000"/>
                  </a:srgbClr>
                </a:solidFill>
                <a:latin typeface="Segoe UI"/>
              </a:rPr>
              <a:t>On-Premises</a:t>
            </a:r>
          </a:p>
        </p:txBody>
      </p:sp>
      <p:sp>
        <p:nvSpPr>
          <p:cNvPr id="19" name="TextBox 18"/>
          <p:cNvSpPr txBox="1"/>
          <p:nvPr/>
        </p:nvSpPr>
        <p:spPr>
          <a:xfrm>
            <a:off x="9933926" y="4172246"/>
            <a:ext cx="2148535" cy="634443"/>
          </a:xfrm>
          <a:prstGeom prst="rect">
            <a:avLst/>
          </a:prstGeom>
          <a:noFill/>
        </p:spPr>
        <p:txBody>
          <a:bodyPr wrap="square" lIns="182854" tIns="146284" rIns="182854" bIns="146284" rtlCol="0">
            <a:spAutoFit/>
          </a:bodyPr>
          <a:lstStyle/>
          <a:p>
            <a:pPr defTabSz="914367">
              <a:lnSpc>
                <a:spcPct val="90000"/>
              </a:lnSpc>
              <a:spcAft>
                <a:spcPts val="600"/>
              </a:spcAft>
            </a:pPr>
            <a:r>
              <a:rPr lang="en-US" sz="2400" dirty="0">
                <a:solidFill>
                  <a:schemeClr val="bg1"/>
                </a:solidFill>
                <a:latin typeface="Segoe UI"/>
              </a:rPr>
              <a:t>IPSec  or ER</a:t>
            </a:r>
          </a:p>
        </p:txBody>
      </p:sp>
      <p:sp>
        <p:nvSpPr>
          <p:cNvPr id="20" name="Rectangle 19"/>
          <p:cNvSpPr/>
          <p:nvPr/>
        </p:nvSpPr>
        <p:spPr bwMode="auto">
          <a:xfrm>
            <a:off x="1706372" y="5259685"/>
            <a:ext cx="1179177" cy="567236"/>
          </a:xfrm>
          <a:prstGeom prst="rect">
            <a:avLst/>
          </a:prstGeom>
          <a:solidFill>
            <a:srgbClr val="0070C0"/>
          </a:solidFill>
          <a:ln w="381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it-IT" sz="1400" dirty="0">
                <a:solidFill>
                  <a:schemeClr val="bg1"/>
                </a:solidFill>
                <a:latin typeface="Segoe UI"/>
              </a:rPr>
              <a:t>VM A</a:t>
            </a:r>
            <a:endParaRPr lang="en-US" sz="1400" dirty="0">
              <a:solidFill>
                <a:schemeClr val="bg1"/>
              </a:solidFill>
              <a:latin typeface="Segoe UI"/>
            </a:endParaRPr>
          </a:p>
        </p:txBody>
      </p:sp>
      <p:cxnSp>
        <p:nvCxnSpPr>
          <p:cNvPr id="22" name="Straight Connector 21"/>
          <p:cNvCxnSpPr>
            <a:stCxn id="20" idx="0"/>
            <a:endCxn id="4" idx="1"/>
          </p:cNvCxnSpPr>
          <p:nvPr/>
        </p:nvCxnSpPr>
        <p:spPr>
          <a:xfrm flipV="1">
            <a:off x="2295962" y="4707359"/>
            <a:ext cx="1" cy="55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Shape 22"/>
          <p:cNvSpPr/>
          <p:nvPr/>
        </p:nvSpPr>
        <p:spPr bwMode="auto">
          <a:xfrm>
            <a:off x="2379703" y="4109335"/>
            <a:ext cx="8272412" cy="1136778"/>
          </a:xfrm>
          <a:custGeom>
            <a:avLst/>
            <a:gdLst>
              <a:gd name="connsiteX0" fmla="*/ 21125 w 8273585"/>
              <a:gd name="connsiteY0" fmla="*/ 1136939 h 1136939"/>
              <a:gd name="connsiteX1" fmla="*/ 21125 w 8273585"/>
              <a:gd name="connsiteY1" fmla="*/ 999779 h 1136939"/>
              <a:gd name="connsiteX2" fmla="*/ 43985 w 8273585"/>
              <a:gd name="connsiteY2" fmla="*/ 439709 h 1136939"/>
              <a:gd name="connsiteX3" fmla="*/ 535475 w 8273585"/>
              <a:gd name="connsiteY3" fmla="*/ 85379 h 1136939"/>
              <a:gd name="connsiteX4" fmla="*/ 1769915 w 8273585"/>
              <a:gd name="connsiteY4" fmla="*/ 28229 h 1136939"/>
              <a:gd name="connsiteX5" fmla="*/ 2821475 w 8273585"/>
              <a:gd name="connsiteY5" fmla="*/ 16799 h 1136939"/>
              <a:gd name="connsiteX6" fmla="*/ 3930185 w 8273585"/>
              <a:gd name="connsiteY6" fmla="*/ 142529 h 1136939"/>
              <a:gd name="connsiteX7" fmla="*/ 4398815 w 8273585"/>
              <a:gd name="connsiteY7" fmla="*/ 142529 h 1136939"/>
              <a:gd name="connsiteX8" fmla="*/ 5347505 w 8273585"/>
              <a:gd name="connsiteY8" fmla="*/ 131099 h 1136939"/>
              <a:gd name="connsiteX9" fmla="*/ 6284765 w 8273585"/>
              <a:gd name="connsiteY9" fmla="*/ 142529 h 1136939"/>
              <a:gd name="connsiteX10" fmla="*/ 7050575 w 8273585"/>
              <a:gd name="connsiteY10" fmla="*/ 51089 h 1136939"/>
              <a:gd name="connsiteX11" fmla="*/ 8273585 w 8273585"/>
              <a:gd name="connsiteY11" fmla="*/ 1045499 h 1136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73585" h="1136939">
                <a:moveTo>
                  <a:pt x="21125" y="1136939"/>
                </a:moveTo>
                <a:cubicBezTo>
                  <a:pt x="19220" y="1126461"/>
                  <a:pt x="17315" y="1115984"/>
                  <a:pt x="21125" y="999779"/>
                </a:cubicBezTo>
                <a:cubicBezTo>
                  <a:pt x="24935" y="883574"/>
                  <a:pt x="-41740" y="592109"/>
                  <a:pt x="43985" y="439709"/>
                </a:cubicBezTo>
                <a:cubicBezTo>
                  <a:pt x="129710" y="287309"/>
                  <a:pt x="247820" y="153959"/>
                  <a:pt x="535475" y="85379"/>
                </a:cubicBezTo>
                <a:cubicBezTo>
                  <a:pt x="823130" y="16799"/>
                  <a:pt x="1388915" y="39659"/>
                  <a:pt x="1769915" y="28229"/>
                </a:cubicBezTo>
                <a:cubicBezTo>
                  <a:pt x="2150915" y="16799"/>
                  <a:pt x="2461430" y="-2251"/>
                  <a:pt x="2821475" y="16799"/>
                </a:cubicBezTo>
                <a:cubicBezTo>
                  <a:pt x="3181520" y="35849"/>
                  <a:pt x="3667295" y="121574"/>
                  <a:pt x="3930185" y="142529"/>
                </a:cubicBezTo>
                <a:cubicBezTo>
                  <a:pt x="4193075" y="163484"/>
                  <a:pt x="4398815" y="142529"/>
                  <a:pt x="4398815" y="142529"/>
                </a:cubicBezTo>
                <a:lnTo>
                  <a:pt x="5347505" y="131099"/>
                </a:lnTo>
                <a:cubicBezTo>
                  <a:pt x="5661830" y="131099"/>
                  <a:pt x="6000920" y="155864"/>
                  <a:pt x="6284765" y="142529"/>
                </a:cubicBezTo>
                <a:cubicBezTo>
                  <a:pt x="6568610" y="129194"/>
                  <a:pt x="6719105" y="-99406"/>
                  <a:pt x="7050575" y="51089"/>
                </a:cubicBezTo>
                <a:cubicBezTo>
                  <a:pt x="7382045" y="201584"/>
                  <a:pt x="7827815" y="623541"/>
                  <a:pt x="8273585" y="1045499"/>
                </a:cubicBezTo>
              </a:path>
            </a:pathLst>
          </a:custGeom>
          <a:noFill/>
          <a:ln w="38100">
            <a:solidFill>
              <a:srgbClr val="00B05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endParaRPr lang="en-US">
              <a:solidFill>
                <a:srgbClr val="FFFFFF"/>
              </a:solidFill>
              <a:latin typeface="Segoe UI"/>
            </a:endParaRPr>
          </a:p>
        </p:txBody>
      </p:sp>
      <p:sp>
        <p:nvSpPr>
          <p:cNvPr id="14" name="TextBox 13">
            <a:extLst>
              <a:ext uri="{FF2B5EF4-FFF2-40B4-BE49-F238E27FC236}">
                <a16:creationId xmlns:a16="http://schemas.microsoft.com/office/drawing/2014/main" id="{65A49489-C6E9-4F0A-9FD2-EE5868DDF125}"/>
              </a:ext>
            </a:extLst>
          </p:cNvPr>
          <p:cNvSpPr txBox="1"/>
          <p:nvPr/>
        </p:nvSpPr>
        <p:spPr>
          <a:xfrm>
            <a:off x="4619133" y="5491905"/>
            <a:ext cx="4006887" cy="939787"/>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lIns="182854" tIns="146284" rIns="182854" bIns="146284" rtlCol="0">
            <a:spAutoFit/>
          </a:bodyPr>
          <a:lstStyle/>
          <a:p>
            <a:pPr algn="ctr" defTabSz="914367">
              <a:lnSpc>
                <a:spcPct val="90000"/>
              </a:lnSpc>
              <a:spcAft>
                <a:spcPts val="600"/>
              </a:spcAft>
            </a:pPr>
            <a:r>
              <a:rPr lang="en-US" sz="2000" dirty="0">
                <a:solidFill>
                  <a:schemeClr val="tx1"/>
                </a:solidFill>
                <a:latin typeface="Segoe UI"/>
              </a:rPr>
              <a:t>VNet1 and VNet2 must be both ARM!</a:t>
            </a:r>
          </a:p>
        </p:txBody>
      </p:sp>
    </p:spTree>
    <p:custDataLst>
      <p:tags r:id="rId1"/>
    </p:custDataLst>
    <p:extLst>
      <p:ext uri="{BB962C8B-B14F-4D97-AF65-F5344CB8AC3E}">
        <p14:creationId xmlns:p14="http://schemas.microsoft.com/office/powerpoint/2010/main" val="4160130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Network Virtual Appliances (aka NFV)</a:t>
            </a:r>
          </a:p>
        </p:txBody>
      </p:sp>
      <p:sp>
        <p:nvSpPr>
          <p:cNvPr id="6" name="Text Placeholder 5"/>
          <p:cNvSpPr>
            <a:spLocks noGrp="1"/>
          </p:cNvSpPr>
          <p:nvPr>
            <p:ph sz="quarter" idx="10"/>
          </p:nvPr>
        </p:nvSpPr>
        <p:spPr>
          <a:xfrm>
            <a:off x="268288" y="1398397"/>
            <a:ext cx="11542503" cy="5226944"/>
          </a:xfrm>
        </p:spPr>
        <p:txBody>
          <a:bodyPr/>
          <a:lstStyle/>
          <a:p>
            <a:r>
              <a:rPr lang="en-US" dirty="0">
                <a:solidFill>
                  <a:schemeClr val="tx1"/>
                </a:solidFill>
              </a:rPr>
              <a:t>VMs implementing network functions virtualization</a:t>
            </a: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Firewall</a:t>
            </a: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Application firewall</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IDS/IPS</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Load Balancer</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VPN Devices</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WAN Acceleration (SD-WAN)</a:t>
            </a:r>
            <a:endParaRPr lang="en-US" sz="2745" dirty="0">
              <a:solidFill>
                <a:schemeClr val="tx1"/>
              </a:solidFill>
              <a:latin typeface="Arial" panose="020B0604020202020204" pitchFamily="34" charset="0"/>
            </a:endParaRPr>
          </a:p>
          <a:p>
            <a:pPr marL="560241" indent="-560241" fontAlgn="ctr">
              <a:spcBef>
                <a:spcPts val="0"/>
              </a:spcBef>
              <a:buFont typeface="Arial" panose="020B0604020202020204" pitchFamily="34" charset="0"/>
              <a:buChar char="•"/>
            </a:pPr>
            <a:r>
              <a:rPr lang="en-US" sz="2745" dirty="0">
                <a:solidFill>
                  <a:schemeClr val="tx1"/>
                </a:solidFill>
                <a:latin typeface="Segoe UI" panose="020B0502040204020203" pitchFamily="34" charset="0"/>
              </a:rPr>
              <a:t>Routing</a:t>
            </a:r>
          </a:p>
          <a:p>
            <a:pPr fontAlgn="ctr">
              <a:spcBef>
                <a:spcPts val="0"/>
              </a:spcBef>
            </a:pPr>
            <a:r>
              <a:rPr lang="en-US" dirty="0">
                <a:solidFill>
                  <a:schemeClr val="tx1"/>
                </a:solidFill>
              </a:rPr>
              <a:t>You must plan for HA for NVAs</a:t>
            </a:r>
          </a:p>
          <a:p>
            <a:pPr lvl="1"/>
            <a:r>
              <a:rPr lang="en-US" sz="3921" dirty="0">
                <a:solidFill>
                  <a:schemeClr val="tx1"/>
                </a:solidFill>
                <a:latin typeface="+mj-lt"/>
              </a:rPr>
              <a:t>Azure features that enable NVA scenarios</a:t>
            </a:r>
          </a:p>
          <a:p>
            <a:pPr lvl="1"/>
            <a:r>
              <a:rPr lang="en-US" b="1" dirty="0">
                <a:solidFill>
                  <a:schemeClr val="tx1"/>
                </a:solidFill>
              </a:rPr>
              <a:t>IP Forwarding &amp; UDRs</a:t>
            </a:r>
            <a:endParaRPr lang="en-US" dirty="0">
              <a:solidFill>
                <a:schemeClr val="tx1"/>
              </a:solidFill>
            </a:endParaRPr>
          </a:p>
        </p:txBody>
      </p:sp>
    </p:spTree>
    <p:extLst>
      <p:ext uri="{BB962C8B-B14F-4D97-AF65-F5344CB8AC3E}">
        <p14:creationId xmlns:p14="http://schemas.microsoft.com/office/powerpoint/2010/main" val="2639417319"/>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Content Placeholder 3"/>
          <p:cNvSpPr>
            <a:spLocks noGrp="1"/>
          </p:cNvSpPr>
          <p:nvPr>
            <p:ph sz="quarter" idx="10"/>
          </p:nvPr>
        </p:nvSpPr>
        <p:spPr>
          <a:xfrm>
            <a:off x="268288" y="1398396"/>
            <a:ext cx="11542503" cy="4862870"/>
          </a:xfrm>
        </p:spPr>
        <p:txBody>
          <a:bodyPr/>
          <a:lstStyle/>
          <a:p>
            <a:r>
              <a:rPr lang="en-US" dirty="0"/>
              <a:t>Design for subscription boundaries</a:t>
            </a:r>
          </a:p>
          <a:p>
            <a:r>
              <a:rPr lang="en-US" dirty="0"/>
              <a:t>Billing and Usage APIs</a:t>
            </a:r>
          </a:p>
          <a:p>
            <a:r>
              <a:rPr lang="en-US" dirty="0"/>
              <a:t>Azure Resource Manager provides RBAC, tagging, organization, and deployment</a:t>
            </a:r>
          </a:p>
          <a:p>
            <a:pPr lvl="1"/>
            <a:r>
              <a:rPr lang="en-US" dirty="0"/>
              <a:t>Samples - </a:t>
            </a:r>
            <a:r>
              <a:rPr lang="en-US" dirty="0">
                <a:hlinkClick r:id="rId3"/>
              </a:rPr>
              <a:t>https://github.com/Azure/azure-quickstart-templates</a:t>
            </a:r>
            <a:r>
              <a:rPr lang="en-US" dirty="0"/>
              <a:t> </a:t>
            </a:r>
          </a:p>
          <a:p>
            <a:pPr lvl="1"/>
            <a:r>
              <a:rPr lang="en-US" dirty="0"/>
              <a:t>Documentation - </a:t>
            </a:r>
            <a:r>
              <a:rPr lang="en-US" dirty="0">
                <a:hlinkClick r:id="rId4"/>
              </a:rPr>
              <a:t>http://azure.microsoft.com/en-us/documentation/articles/resource-group-overview/</a:t>
            </a:r>
            <a:r>
              <a:rPr lang="en-US" dirty="0"/>
              <a:t> </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Resources</a:t>
            </a:r>
          </a:p>
        </p:txBody>
      </p:sp>
      <p:sp>
        <p:nvSpPr>
          <p:cNvPr id="3" name="Content Placeholder 2"/>
          <p:cNvSpPr>
            <a:spLocks noGrp="1"/>
          </p:cNvSpPr>
          <p:nvPr>
            <p:ph sz="quarter" idx="10"/>
          </p:nvPr>
        </p:nvSpPr>
        <p:spPr>
          <a:xfrm>
            <a:off x="268288" y="1398397"/>
            <a:ext cx="11542503" cy="3754874"/>
          </a:xfrm>
        </p:spPr>
        <p:txBody>
          <a:bodyPr/>
          <a:lstStyle/>
          <a:p>
            <a:r>
              <a:rPr lang="en-CA" dirty="0"/>
              <a:t>Best practices for enterprises moving to Azure | Microsoft Docs</a:t>
            </a:r>
          </a:p>
          <a:p>
            <a:r>
              <a:rPr lang="en-CA" dirty="0">
                <a:hlinkClick r:id="rId3"/>
              </a:rPr>
              <a:t>https://docs.microsoft.com/en-us/azure/azure-resource-manager/resource-manager-subscription-governance</a:t>
            </a:r>
            <a:r>
              <a:rPr lang="en-CA" dirty="0"/>
              <a:t> </a:t>
            </a:r>
          </a:p>
          <a:p>
            <a:endParaRPr lang="en-CA" dirty="0"/>
          </a:p>
        </p:txBody>
      </p:sp>
    </p:spTree>
    <p:extLst>
      <p:ext uri="{BB962C8B-B14F-4D97-AF65-F5344CB8AC3E}">
        <p14:creationId xmlns:p14="http://schemas.microsoft.com/office/powerpoint/2010/main" val="2297711121"/>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36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bwMode="auto">
          <a:xfrm>
            <a:off x="135045" y="3483959"/>
            <a:ext cx="11967828" cy="1400929"/>
          </a:xfrm>
          <a:prstGeom prst="rect">
            <a:avLst/>
          </a:prstGeom>
          <a:solidFill>
            <a:schemeClr val="accent2">
              <a:lumMod val="20000"/>
              <a:lumOff val="8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Accounts</a:t>
            </a:r>
          </a:p>
        </p:txBody>
      </p:sp>
      <p:sp>
        <p:nvSpPr>
          <p:cNvPr id="2" name="Title 1"/>
          <p:cNvSpPr>
            <a:spLocks noGrp="1"/>
          </p:cNvSpPr>
          <p:nvPr>
            <p:ph type="title"/>
          </p:nvPr>
        </p:nvSpPr>
        <p:spPr/>
        <p:txBody>
          <a:bodyPr/>
          <a:lstStyle/>
          <a:p>
            <a:r>
              <a:rPr lang="en-US" dirty="0"/>
              <a:t>Account Setup Methodology</a:t>
            </a:r>
          </a:p>
        </p:txBody>
      </p:sp>
      <p:sp>
        <p:nvSpPr>
          <p:cNvPr id="3" name="Rectangle 2"/>
          <p:cNvSpPr/>
          <p:nvPr/>
        </p:nvSpPr>
        <p:spPr bwMode="auto">
          <a:xfrm>
            <a:off x="1147301"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4" name="Rectangle 3"/>
          <p:cNvSpPr/>
          <p:nvPr/>
        </p:nvSpPr>
        <p:spPr bwMode="auto">
          <a:xfrm>
            <a:off x="5173942"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5" name="Rectangle 4"/>
          <p:cNvSpPr/>
          <p:nvPr/>
        </p:nvSpPr>
        <p:spPr bwMode="auto">
          <a:xfrm>
            <a:off x="9200583"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6" name="Rectangle 5"/>
          <p:cNvSpPr/>
          <p:nvPr/>
        </p:nvSpPr>
        <p:spPr bwMode="auto">
          <a:xfrm>
            <a:off x="573890"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Finance</a:t>
            </a:r>
          </a:p>
        </p:txBody>
      </p:sp>
      <p:sp>
        <p:nvSpPr>
          <p:cNvPr id="7" name="Rectangle 6"/>
          <p:cNvSpPr/>
          <p:nvPr/>
        </p:nvSpPr>
        <p:spPr bwMode="auto">
          <a:xfrm>
            <a:off x="2141567"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Marketing</a:t>
            </a:r>
          </a:p>
        </p:txBody>
      </p:sp>
      <p:sp>
        <p:nvSpPr>
          <p:cNvPr id="17" name="Rounded Rectangle 4"/>
          <p:cNvSpPr/>
          <p:nvPr/>
        </p:nvSpPr>
        <p:spPr>
          <a:xfrm>
            <a:off x="29028"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1</a:t>
            </a:r>
          </a:p>
        </p:txBody>
      </p:sp>
      <p:sp>
        <p:nvSpPr>
          <p:cNvPr id="28" name="Rounded Rectangle 4"/>
          <p:cNvSpPr/>
          <p:nvPr/>
        </p:nvSpPr>
        <p:spPr>
          <a:xfrm>
            <a:off x="1365050"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2</a:t>
            </a:r>
          </a:p>
        </p:txBody>
      </p:sp>
      <p:sp>
        <p:nvSpPr>
          <p:cNvPr id="29" name="Rounded Rectangle 4"/>
          <p:cNvSpPr/>
          <p:nvPr/>
        </p:nvSpPr>
        <p:spPr>
          <a:xfrm>
            <a:off x="270107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3</a:t>
            </a:r>
          </a:p>
        </p:txBody>
      </p:sp>
      <p:sp>
        <p:nvSpPr>
          <p:cNvPr id="32" name="Rounded Rectangle 4"/>
          <p:cNvSpPr/>
          <p:nvPr/>
        </p:nvSpPr>
        <p:spPr>
          <a:xfrm>
            <a:off x="4110295"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4</a:t>
            </a:r>
          </a:p>
        </p:txBody>
      </p:sp>
      <p:sp>
        <p:nvSpPr>
          <p:cNvPr id="33" name="Rounded Rectangle 4"/>
          <p:cNvSpPr/>
          <p:nvPr/>
        </p:nvSpPr>
        <p:spPr>
          <a:xfrm>
            <a:off x="5446317"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5</a:t>
            </a:r>
          </a:p>
        </p:txBody>
      </p:sp>
      <p:sp>
        <p:nvSpPr>
          <p:cNvPr id="34" name="Rounded Rectangle 4"/>
          <p:cNvSpPr/>
          <p:nvPr/>
        </p:nvSpPr>
        <p:spPr>
          <a:xfrm>
            <a:off x="6782339"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6</a:t>
            </a:r>
          </a:p>
        </p:txBody>
      </p:sp>
      <p:sp>
        <p:nvSpPr>
          <p:cNvPr id="37" name="Rounded Rectangle 4"/>
          <p:cNvSpPr/>
          <p:nvPr/>
        </p:nvSpPr>
        <p:spPr>
          <a:xfrm>
            <a:off x="819156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7</a:t>
            </a:r>
          </a:p>
        </p:txBody>
      </p:sp>
      <p:sp>
        <p:nvSpPr>
          <p:cNvPr id="38" name="Rounded Rectangle 4"/>
          <p:cNvSpPr/>
          <p:nvPr/>
        </p:nvSpPr>
        <p:spPr>
          <a:xfrm>
            <a:off x="9527584"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8</a:t>
            </a:r>
          </a:p>
        </p:txBody>
      </p:sp>
      <p:sp>
        <p:nvSpPr>
          <p:cNvPr id="39" name="Rounded Rectangle 4"/>
          <p:cNvSpPr/>
          <p:nvPr/>
        </p:nvSpPr>
        <p:spPr>
          <a:xfrm>
            <a:off x="10863606"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9</a:t>
            </a:r>
          </a:p>
        </p:txBody>
      </p:sp>
      <p:sp>
        <p:nvSpPr>
          <p:cNvPr id="40" name="TextBox 39"/>
          <p:cNvSpPr txBox="1"/>
          <p:nvPr/>
        </p:nvSpPr>
        <p:spPr>
          <a:xfrm>
            <a:off x="1147301" y="1792711"/>
            <a:ext cx="177997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Functional</a:t>
            </a:r>
          </a:p>
        </p:txBody>
      </p:sp>
      <p:sp>
        <p:nvSpPr>
          <p:cNvPr id="41" name="TextBox 40"/>
          <p:cNvSpPr txBox="1"/>
          <p:nvPr/>
        </p:nvSpPr>
        <p:spPr>
          <a:xfrm>
            <a:off x="4723501" y="1790612"/>
            <a:ext cx="2680863"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Business Division</a:t>
            </a:r>
          </a:p>
        </p:txBody>
      </p:sp>
      <p:sp>
        <p:nvSpPr>
          <p:cNvPr id="42" name="TextBox 41"/>
          <p:cNvSpPr txBox="1"/>
          <p:nvPr/>
        </p:nvSpPr>
        <p:spPr>
          <a:xfrm>
            <a:off x="9119633" y="1790612"/>
            <a:ext cx="1941878"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Geographic</a:t>
            </a:r>
          </a:p>
        </p:txBody>
      </p:sp>
      <p:sp>
        <p:nvSpPr>
          <p:cNvPr id="43" name="Rectangle 42"/>
          <p:cNvSpPr/>
          <p:nvPr/>
        </p:nvSpPr>
        <p:spPr bwMode="auto">
          <a:xfrm>
            <a:off x="29028" y="2418476"/>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10816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818587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7" name="Elbow Connector 46"/>
          <p:cNvCxnSpPr>
            <a:stCxn id="3" idx="2"/>
            <a:endCxn id="6" idx="0"/>
          </p:cNvCxnSpPr>
          <p:nvPr/>
        </p:nvCxnSpPr>
        <p:spPr>
          <a:xfrm rot="5400000">
            <a:off x="1310399" y="3044510"/>
            <a:ext cx="681138" cy="78255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 idx="2"/>
            <a:endCxn id="7" idx="0"/>
          </p:cNvCxnSpPr>
          <p:nvPr/>
        </p:nvCxnSpPr>
        <p:spPr>
          <a:xfrm rot="16200000" flipH="1">
            <a:off x="2094237" y="3043227"/>
            <a:ext cx="681138" cy="78512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4634602"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Automotive</a:t>
            </a:r>
          </a:p>
        </p:txBody>
      </p:sp>
      <p:sp>
        <p:nvSpPr>
          <p:cNvPr id="55" name="Rectangle 54"/>
          <p:cNvSpPr/>
          <p:nvPr/>
        </p:nvSpPr>
        <p:spPr bwMode="auto">
          <a:xfrm>
            <a:off x="6202279"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Life Sciences</a:t>
            </a:r>
          </a:p>
        </p:txBody>
      </p:sp>
      <p:sp>
        <p:nvSpPr>
          <p:cNvPr id="56" name="Rectangle 55"/>
          <p:cNvSpPr/>
          <p:nvPr/>
        </p:nvSpPr>
        <p:spPr bwMode="auto">
          <a:xfrm>
            <a:off x="8616984"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North America</a:t>
            </a:r>
          </a:p>
        </p:txBody>
      </p:sp>
      <p:sp>
        <p:nvSpPr>
          <p:cNvPr id="57" name="Rectangle 56"/>
          <p:cNvSpPr/>
          <p:nvPr/>
        </p:nvSpPr>
        <p:spPr bwMode="auto">
          <a:xfrm>
            <a:off x="10184661"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Europe</a:t>
            </a:r>
          </a:p>
        </p:txBody>
      </p:sp>
      <p:cxnSp>
        <p:nvCxnSpPr>
          <p:cNvPr id="61" name="Elbow Connector 60"/>
          <p:cNvCxnSpPr>
            <a:stCxn id="6" idx="2"/>
            <a:endCxn id="17" idx="0"/>
          </p:cNvCxnSpPr>
          <p:nvPr/>
        </p:nvCxnSpPr>
        <p:spPr>
          <a:xfrm rot="5400000">
            <a:off x="559987" y="4448691"/>
            <a:ext cx="788379" cy="6110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 idx="2"/>
            <a:endCxn id="28" idx="0"/>
          </p:cNvCxnSpPr>
          <p:nvPr/>
        </p:nvCxnSpPr>
        <p:spPr>
          <a:xfrm rot="16200000" flipH="1">
            <a:off x="1227998" y="4391708"/>
            <a:ext cx="788379" cy="7249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7" idx="2"/>
            <a:endCxn id="29" idx="0"/>
          </p:cNvCxnSpPr>
          <p:nvPr/>
        </p:nvCxnSpPr>
        <p:spPr>
          <a:xfrm rot="16200000" flipH="1">
            <a:off x="2679847" y="4507535"/>
            <a:ext cx="788379" cy="49333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 idx="2"/>
            <a:endCxn id="54" idx="0"/>
          </p:cNvCxnSpPr>
          <p:nvPr/>
        </p:nvCxnSpPr>
        <p:spPr>
          <a:xfrm rot="5400000">
            <a:off x="5353419" y="3062203"/>
            <a:ext cx="682452" cy="74848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 idx="2"/>
            <a:endCxn id="55" idx="0"/>
          </p:cNvCxnSpPr>
          <p:nvPr/>
        </p:nvCxnSpPr>
        <p:spPr>
          <a:xfrm rot="16200000" flipH="1">
            <a:off x="6137257" y="3026849"/>
            <a:ext cx="682452" cy="81919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4" idx="2"/>
            <a:endCxn id="32" idx="0"/>
          </p:cNvCxnSpPr>
          <p:nvPr/>
        </p:nvCxnSpPr>
        <p:spPr>
          <a:xfrm rot="5400000">
            <a:off x="4631634" y="4459626"/>
            <a:ext cx="787065" cy="59047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5" idx="2"/>
            <a:endCxn id="33" idx="0"/>
          </p:cNvCxnSpPr>
          <p:nvPr/>
        </p:nvCxnSpPr>
        <p:spPr>
          <a:xfrm rot="5400000">
            <a:off x="6083483" y="4343798"/>
            <a:ext cx="787065" cy="82212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55" idx="2"/>
            <a:endCxn id="34" idx="0"/>
          </p:cNvCxnSpPr>
          <p:nvPr/>
        </p:nvCxnSpPr>
        <p:spPr>
          <a:xfrm rot="16200000" flipH="1">
            <a:off x="6751494" y="4497915"/>
            <a:ext cx="787065" cy="5138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5" idx="2"/>
            <a:endCxn id="56" idx="0"/>
          </p:cNvCxnSpPr>
          <p:nvPr/>
        </p:nvCxnSpPr>
        <p:spPr>
          <a:xfrm rot="5400000">
            <a:off x="9358587" y="3039416"/>
            <a:ext cx="681138" cy="79274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5" idx="2"/>
            <a:endCxn id="57" idx="0"/>
          </p:cNvCxnSpPr>
          <p:nvPr/>
        </p:nvCxnSpPr>
        <p:spPr>
          <a:xfrm rot="16200000" flipH="1">
            <a:off x="10142425" y="3048321"/>
            <a:ext cx="681138" cy="77493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2"/>
            <a:endCxn id="37" idx="0"/>
          </p:cNvCxnSpPr>
          <p:nvPr/>
        </p:nvCxnSpPr>
        <p:spPr>
          <a:xfrm rot="5400000">
            <a:off x="8662801" y="4508411"/>
            <a:ext cx="788379" cy="49158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57" idx="2"/>
            <a:endCxn id="38" idx="0"/>
          </p:cNvCxnSpPr>
          <p:nvPr/>
        </p:nvCxnSpPr>
        <p:spPr>
          <a:xfrm rot="5400000">
            <a:off x="10114651" y="4392584"/>
            <a:ext cx="788379" cy="7232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57" idx="2"/>
            <a:endCxn id="39" idx="0"/>
          </p:cNvCxnSpPr>
          <p:nvPr/>
        </p:nvCxnSpPr>
        <p:spPr>
          <a:xfrm rot="16200000" flipH="1">
            <a:off x="10782661" y="4447815"/>
            <a:ext cx="788379" cy="61277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74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500"/>
                                        <p:tgtEl>
                                          <p:spTgt spid="5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500"/>
                                        <p:tgtEl>
                                          <p:spTgt spid="67"/>
                                        </p:tgtEl>
                                      </p:cBhvr>
                                    </p:animEffect>
                                  </p:childTnLst>
                                </p:cTn>
                              </p:par>
                              <p:par>
                                <p:cTn id="73" presetID="10"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par>
                                <p:cTn id="76" presetID="10" presetClass="entr" presetSubtype="0" fill="hold"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par>
                                <p:cTn id="79" presetID="10" presetClass="entr" presetSubtype="0" fill="hold"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par>
                                <p:cTn id="82" presetID="10" presetClass="entr" presetSubtype="0" fill="hold" nodeType="with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fade">
                                      <p:cBhvr>
                                        <p:cTn id="84" dur="500"/>
                                        <p:tgtEl>
                                          <p:spTgt spid="7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500"/>
                                        <p:tgtEl>
                                          <p:spTgt spid="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500"/>
                                        <p:tgtEl>
                                          <p:spTgt spid="5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fade">
                                      <p:cBhvr>
                                        <p:cTn id="110" dur="500"/>
                                        <p:tgtEl>
                                          <p:spTgt spid="57"/>
                                        </p:tgtEl>
                                      </p:cBhvr>
                                    </p:animEffect>
                                  </p:childTnLst>
                                </p:cTn>
                              </p:par>
                              <p:par>
                                <p:cTn id="111" presetID="10" presetClass="entr" presetSubtype="0" fill="hold" nodeType="with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par>
                                <p:cTn id="114" presetID="10" presetClass="entr" presetSubtype="0" fill="hold" nodeType="with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fade">
                                      <p:cBhvr>
                                        <p:cTn id="116" dur="500"/>
                                        <p:tgtEl>
                                          <p:spTgt spid="80"/>
                                        </p:tgtEl>
                                      </p:cBhvr>
                                    </p:animEffect>
                                  </p:childTnLst>
                                </p:cTn>
                              </p:par>
                              <p:par>
                                <p:cTn id="117" presetID="10" presetClass="entr" presetSubtype="0" fill="hold" nodeType="with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fade">
                                      <p:cBhvr>
                                        <p:cTn id="119" dur="500"/>
                                        <p:tgtEl>
                                          <p:spTgt spid="82"/>
                                        </p:tgtEl>
                                      </p:cBhvr>
                                    </p:animEffect>
                                  </p:childTnLst>
                                </p:cTn>
                              </p:par>
                              <p:par>
                                <p:cTn id="120" presetID="10" presetClass="entr" presetSubtype="0" fill="hold" nodeType="withEffect">
                                  <p:stCondLst>
                                    <p:cond delay="0"/>
                                  </p:stCondLst>
                                  <p:childTnLst>
                                    <p:set>
                                      <p:cBhvr>
                                        <p:cTn id="121" dur="1" fill="hold">
                                          <p:stCondLst>
                                            <p:cond delay="0"/>
                                          </p:stCondLst>
                                        </p:cTn>
                                        <p:tgtEl>
                                          <p:spTgt spid="84"/>
                                        </p:tgtEl>
                                        <p:attrNameLst>
                                          <p:attrName>style.visibility</p:attrName>
                                        </p:attrNameLst>
                                      </p:cBhvr>
                                      <p:to>
                                        <p:strVal val="visible"/>
                                      </p:to>
                                    </p:set>
                                    <p:animEffect transition="in" filter="fade">
                                      <p:cBhvr>
                                        <p:cTn id="122" dur="500"/>
                                        <p:tgtEl>
                                          <p:spTgt spid="84"/>
                                        </p:tgtEl>
                                      </p:cBhvr>
                                    </p:animEffect>
                                  </p:childTnLst>
                                </p:cTn>
                              </p:par>
                              <p:par>
                                <p:cTn id="123" presetID="10" presetClass="entr" presetSubtype="0" fill="hold" nodeType="withEffect">
                                  <p:stCondLst>
                                    <p:cond delay="0"/>
                                  </p:stCondLst>
                                  <p:childTnLst>
                                    <p:set>
                                      <p:cBhvr>
                                        <p:cTn id="124" dur="1" fill="hold">
                                          <p:stCondLst>
                                            <p:cond delay="0"/>
                                          </p:stCondLst>
                                        </p:cTn>
                                        <p:tgtEl>
                                          <p:spTgt spid="86"/>
                                        </p:tgtEl>
                                        <p:attrNameLst>
                                          <p:attrName>style.visibility</p:attrName>
                                        </p:attrNameLst>
                                      </p:cBhvr>
                                      <p:to>
                                        <p:strVal val="visible"/>
                                      </p:to>
                                    </p:set>
                                    <p:animEffect transition="in" filter="fade">
                                      <p:cBhvr>
                                        <p:cTn id="125" dur="500"/>
                                        <p:tgtEl>
                                          <p:spTgt spid="8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fade">
                                      <p:cBhvr>
                                        <p:cTn id="1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3" grpId="0" animBg="1"/>
      <p:bldP spid="4" grpId="0" animBg="1"/>
      <p:bldP spid="5" grpId="0" animBg="1"/>
      <p:bldP spid="6" grpId="0" animBg="1"/>
      <p:bldP spid="7" grpId="0" animBg="1"/>
      <p:bldP spid="17" grpId="0" animBg="1"/>
      <p:bldP spid="28" grpId="0" animBg="1"/>
      <p:bldP spid="29" grpId="0" animBg="1"/>
      <p:bldP spid="32" grpId="0" animBg="1"/>
      <p:bldP spid="33" grpId="0" animBg="1"/>
      <p:bldP spid="34" grpId="0" animBg="1"/>
      <p:bldP spid="37" grpId="0" animBg="1"/>
      <p:bldP spid="38" grpId="0" animBg="1"/>
      <p:bldP spid="39" grpId="0" animBg="1"/>
      <p:bldP spid="40" grpId="0"/>
      <p:bldP spid="41" grpId="0"/>
      <p:bldP spid="42" grpId="0"/>
      <p:bldP spid="43" grpId="0" animBg="1"/>
      <p:bldP spid="44" grpId="0" animBg="1"/>
      <p:bldP spid="45" grpId="0" animBg="1"/>
      <p:bldP spid="54" grpId="0" animBg="1"/>
      <p:bldP spid="55" grpId="0" animBg="1"/>
      <p:bldP spid="56" grpId="0" animBg="1"/>
      <p:bldP spid="5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0"/>
</p:tagLst>
</file>

<file path=ppt/tags/tag3.xml><?xml version="1.0" encoding="utf-8"?>
<p:tagLst xmlns:a="http://schemas.openxmlformats.org/drawingml/2006/main" xmlns:r="http://schemas.openxmlformats.org/officeDocument/2006/relationships" xmlns:p="http://schemas.openxmlformats.org/presentationml/2006/main">
  <p:tag name="TIMING" val="|0|0|0|0|0"/>
</p:tagLst>
</file>

<file path=ppt/tags/tag4.xml><?xml version="1.0" encoding="utf-8"?>
<p:tagLst xmlns:a="http://schemas.openxmlformats.org/drawingml/2006/main" xmlns:r="http://schemas.openxmlformats.org/officeDocument/2006/relationships" xmlns:p="http://schemas.openxmlformats.org/presentationml/2006/main">
  <p:tag name="TIMING" val="|0|0|0|0|0"/>
</p:tagLst>
</file>

<file path=ppt/tags/tag5.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3.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10687</TotalTime>
  <Words>6521</Words>
  <Application>Microsoft Office PowerPoint</Application>
  <PresentationFormat>Widescreen</PresentationFormat>
  <Paragraphs>1327</Paragraphs>
  <Slides>86</Slides>
  <Notes>86</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86</vt:i4>
      </vt:variant>
    </vt:vector>
  </HeadingPairs>
  <TitlesOfParts>
    <vt:vector size="95" baseType="lpstr">
      <vt:lpstr>Arial</vt:lpstr>
      <vt:lpstr>Calibri</vt:lpstr>
      <vt:lpstr>Courier New</vt:lpstr>
      <vt:lpstr>Segoe UI</vt:lpstr>
      <vt:lpstr>Segoe UI Light</vt:lpstr>
      <vt:lpstr>Segoe UI Semibold</vt:lpstr>
      <vt:lpstr>Wingdings</vt:lpstr>
      <vt:lpstr>1_Windows Azure</vt:lpstr>
      <vt:lpstr>1_5-50033_TR23_BO_CT_Template</vt:lpstr>
      <vt:lpstr>PowerPoint Presentation</vt:lpstr>
      <vt:lpstr>READ THIS</vt:lpstr>
      <vt:lpstr>Agenda</vt:lpstr>
      <vt:lpstr>Subscription Design</vt:lpstr>
      <vt:lpstr>Management Portals</vt:lpstr>
      <vt:lpstr>Enterprise Azure Roles and Portals</vt:lpstr>
      <vt:lpstr>What is an Azure Subscription?</vt:lpstr>
      <vt:lpstr>Enterprise Dev/Test subscription</vt:lpstr>
      <vt:lpstr>Account Setup Methodology</vt:lpstr>
      <vt:lpstr>Subscription Considerations</vt:lpstr>
      <vt:lpstr>Subscription Limits</vt:lpstr>
      <vt:lpstr>Subscription Limits (subset)</vt:lpstr>
      <vt:lpstr>Suggested subscription topology</vt:lpstr>
      <vt:lpstr>Subscription Management</vt:lpstr>
      <vt:lpstr>How do I manage an Azure Subscription?</vt:lpstr>
      <vt:lpstr>How do I mange someone else's subscription?</vt:lpstr>
      <vt:lpstr>Subscriptions operations</vt:lpstr>
      <vt:lpstr>Resource Groups</vt:lpstr>
      <vt:lpstr>PowerPoint Presentation</vt:lpstr>
      <vt:lpstr>Access Control, Billing, and Usage</vt:lpstr>
      <vt:lpstr>2 generations of Azure</vt:lpstr>
      <vt:lpstr>Role Based Access Control (RBAC)</vt:lpstr>
      <vt:lpstr>Role Based Access Control (RBAC)</vt:lpstr>
      <vt:lpstr>Role Based Access Control (RBAC)</vt:lpstr>
      <vt:lpstr>Custom RBAC </vt:lpstr>
      <vt:lpstr>Custom RBAC </vt:lpstr>
      <vt:lpstr>Mapping teams to RBAC - examples</vt:lpstr>
      <vt:lpstr>PowerPoint Presentation</vt:lpstr>
      <vt:lpstr>Resource Tags</vt:lpstr>
      <vt:lpstr>Resource Tags</vt:lpstr>
      <vt:lpstr>Tagging Tips</vt:lpstr>
      <vt:lpstr>Demo Architecture</vt:lpstr>
      <vt:lpstr>Billing APIs</vt:lpstr>
      <vt:lpstr>Azure Cost Management</vt:lpstr>
      <vt:lpstr>PowerPoint Presentation</vt:lpstr>
      <vt:lpstr>Azure Resource Manager Policies</vt:lpstr>
      <vt:lpstr>Azure Resource Manager Policies: Scenarios </vt:lpstr>
      <vt:lpstr>Azure Resource Manager Polices-examples</vt:lpstr>
      <vt:lpstr>PowerPoint Presentation</vt:lpstr>
      <vt:lpstr>Azure Monitor</vt:lpstr>
      <vt:lpstr>Azure Monitor</vt:lpstr>
      <vt:lpstr>Azure Monitor</vt:lpstr>
      <vt:lpstr>Azure Monitor</vt:lpstr>
      <vt:lpstr>Naming Conventions in Azure</vt:lpstr>
      <vt:lpstr>Naming Conventions</vt:lpstr>
      <vt:lpstr>Azure Naming Constraints Examples</vt:lpstr>
      <vt:lpstr>Subscription Governance summary</vt:lpstr>
      <vt:lpstr>Subscription Design Guidance (General)</vt:lpstr>
      <vt:lpstr>Subscription Design Guidance (General)</vt:lpstr>
      <vt:lpstr>Subscription Design Guidance (Networking)</vt:lpstr>
      <vt:lpstr>Network Isolation</vt:lpstr>
      <vt:lpstr>Virtual Network</vt:lpstr>
      <vt:lpstr>Subnet (think of a VLAN)</vt:lpstr>
      <vt:lpstr>Network Interface</vt:lpstr>
      <vt:lpstr>Switching/Routing in Azure VNets</vt:lpstr>
      <vt:lpstr>Network Security Groups (NSGs)</vt:lpstr>
      <vt:lpstr>Azure Connectivity Options and Hybrid Offerings</vt:lpstr>
      <vt:lpstr>Virtual Network Gateway</vt:lpstr>
      <vt:lpstr>ExpressRoute is dedicated connectivity… </vt:lpstr>
      <vt:lpstr>Azure Intra-Cloud Connectivity Options</vt:lpstr>
      <vt:lpstr>VNet to VNet via VPN</vt:lpstr>
      <vt:lpstr>VNet to VNet via VPN</vt:lpstr>
      <vt:lpstr>VNet to VNet via VPN</vt:lpstr>
      <vt:lpstr>VNet to VNet via VPN</vt:lpstr>
      <vt:lpstr>VNet to VNet via VPN</vt:lpstr>
      <vt:lpstr>VNet to VNet via VPN</vt:lpstr>
      <vt:lpstr>VNet to VNet via VPN</vt:lpstr>
      <vt:lpstr>VNet to VNet via VPN</vt:lpstr>
      <vt:lpstr>VNet to VNet via VPN</vt:lpstr>
      <vt:lpstr>VNet to VNet via VPN</vt:lpstr>
      <vt:lpstr>VNet to VNet via VPN</vt:lpstr>
      <vt:lpstr>VNet to VNet via ExpressRoute</vt:lpstr>
      <vt:lpstr>VNet to VNet via ExpressRoute</vt:lpstr>
      <vt:lpstr>VNet to VNet via ExpressRoute</vt:lpstr>
      <vt:lpstr>What is VNet peering?</vt:lpstr>
      <vt:lpstr>What is VNet peering?</vt:lpstr>
      <vt:lpstr>VNet peering key facts</vt:lpstr>
      <vt:lpstr>VNet peering is non-transitive</vt:lpstr>
      <vt:lpstr>VNet peering topology : Hub &amp; Spoke</vt:lpstr>
      <vt:lpstr>VNet peering topology : partial mesh</vt:lpstr>
      <vt:lpstr>VNet peering topology : full mesh</vt:lpstr>
      <vt:lpstr>Gateway transit </vt:lpstr>
      <vt:lpstr>Network Virtual Appliances (aka NFV)</vt:lpstr>
      <vt:lpstr>Resources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Mohamed Sharaf</cp:lastModifiedBy>
  <cp:revision>228</cp:revision>
  <dcterms:created xsi:type="dcterms:W3CDTF">2015-09-20T20:00:44Z</dcterms:created>
  <dcterms:modified xsi:type="dcterms:W3CDTF">2017-11-01T14:25:43Z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mosharaf@microsoft.com</vt:lpwstr>
  </property>
  <property fmtid="{D5CDD505-2E9C-101B-9397-08002B2CF9AE}" pid="6" name="MSIP_Label_f42aa342-8706-4288-bd11-ebb85995028c_SetDate">
    <vt:lpwstr>2017-11-01T14:15:57.3841924Z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