
<file path=[Content_Types].xml><?xml version="1.0" encoding="utf-8"?>
<Types xmlns="http://schemas.openxmlformats.org/package/2006/content-types">
  <Default Extension="png" ContentType="image/png"/>
  <Default Extension="png&amp;ehk=h0ZU5fNSxhUAyyIhqYMREg&amp;r=0&amp;pid=OfficeInsert"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60"/>
  </p:notesMasterIdLst>
  <p:handoutMasterIdLst>
    <p:handoutMasterId r:id="rId61"/>
  </p:handoutMasterIdLst>
  <p:sldIdLst>
    <p:sldId id="281" r:id="rId6"/>
    <p:sldId id="284" r:id="rId7"/>
    <p:sldId id="283" r:id="rId8"/>
    <p:sldId id="415" r:id="rId9"/>
    <p:sldId id="317" r:id="rId10"/>
    <p:sldId id="331" r:id="rId11"/>
    <p:sldId id="418" r:id="rId12"/>
    <p:sldId id="402" r:id="rId13"/>
    <p:sldId id="430" r:id="rId14"/>
    <p:sldId id="294" r:id="rId15"/>
    <p:sldId id="385" r:id="rId16"/>
    <p:sldId id="369" r:id="rId17"/>
    <p:sldId id="370" r:id="rId18"/>
    <p:sldId id="405" r:id="rId19"/>
    <p:sldId id="416" r:id="rId20"/>
    <p:sldId id="366" r:id="rId21"/>
    <p:sldId id="432" r:id="rId22"/>
    <p:sldId id="434" r:id="rId23"/>
    <p:sldId id="433" r:id="rId24"/>
    <p:sldId id="435" r:id="rId25"/>
    <p:sldId id="420" r:id="rId26"/>
    <p:sldId id="436" r:id="rId27"/>
    <p:sldId id="301" r:id="rId28"/>
    <p:sldId id="312" r:id="rId29"/>
    <p:sldId id="406" r:id="rId30"/>
    <p:sldId id="409" r:id="rId31"/>
    <p:sldId id="401" r:id="rId32"/>
    <p:sldId id="407" r:id="rId33"/>
    <p:sldId id="417" r:id="rId34"/>
    <p:sldId id="303" r:id="rId35"/>
    <p:sldId id="410" r:id="rId36"/>
    <p:sldId id="304" r:id="rId37"/>
    <p:sldId id="316" r:id="rId38"/>
    <p:sldId id="379" r:id="rId39"/>
    <p:sldId id="431" r:id="rId40"/>
    <p:sldId id="292" r:id="rId41"/>
    <p:sldId id="427" r:id="rId42"/>
    <p:sldId id="426" r:id="rId43"/>
    <p:sldId id="437" r:id="rId44"/>
    <p:sldId id="428" r:id="rId45"/>
    <p:sldId id="419" r:id="rId46"/>
    <p:sldId id="421" r:id="rId47"/>
    <p:sldId id="422" r:id="rId48"/>
    <p:sldId id="423" r:id="rId49"/>
    <p:sldId id="337" r:id="rId50"/>
    <p:sldId id="338" r:id="rId51"/>
    <p:sldId id="378" r:id="rId52"/>
    <p:sldId id="380" r:id="rId53"/>
    <p:sldId id="425" r:id="rId54"/>
    <p:sldId id="387" r:id="rId55"/>
    <p:sldId id="388" r:id="rId56"/>
    <p:sldId id="287" r:id="rId57"/>
    <p:sldId id="408"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ubscription Design" id="{606FDC7C-3E8A-4E34-B046-8E66BE84BC4C}">
          <p14:sldIdLst>
            <p14:sldId id="283"/>
            <p14:sldId id="415"/>
            <p14:sldId id="317"/>
            <p14:sldId id="331"/>
            <p14:sldId id="418"/>
            <p14:sldId id="402"/>
            <p14:sldId id="430"/>
            <p14:sldId id="294"/>
          </p14:sldIdLst>
        </p14:section>
        <p14:section name="Subscription management" id="{FA6417F3-979A-4604-9D11-13201B8C6DB0}">
          <p14:sldIdLst>
            <p14:sldId id="385"/>
            <p14:sldId id="369"/>
            <p14:sldId id="370"/>
            <p14:sldId id="405"/>
            <p14:sldId id="416"/>
            <p14:sldId id="366"/>
            <p14:sldId id="432"/>
            <p14:sldId id="434"/>
            <p14:sldId id="433"/>
            <p14:sldId id="435"/>
            <p14:sldId id="420"/>
            <p14:sldId id="436"/>
          </p14:sldIdLst>
        </p14:section>
        <p14:section name="Access Control, Billing, and Usage" id="{9D521961-A263-49E2-A9D2-E940F2ED4CB6}">
          <p14:sldIdLst>
            <p14:sldId id="301"/>
            <p14:sldId id="312"/>
            <p14:sldId id="406"/>
            <p14:sldId id="409"/>
            <p14:sldId id="401"/>
            <p14:sldId id="407"/>
            <p14:sldId id="417"/>
            <p14:sldId id="303"/>
            <p14:sldId id="410"/>
            <p14:sldId id="304"/>
            <p14:sldId id="316"/>
            <p14:sldId id="379"/>
            <p14:sldId id="431"/>
            <p14:sldId id="292"/>
            <p14:sldId id="427"/>
            <p14:sldId id="426"/>
            <p14:sldId id="437"/>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60" autoAdjust="0"/>
    <p:restoredTop sz="90597" autoAdjust="0"/>
  </p:normalViewPr>
  <p:slideViewPr>
    <p:cSldViewPr snapToGrid="0">
      <p:cViewPr varScale="1">
        <p:scale>
          <a:sx n="98" d="100"/>
          <a:sy n="98" d="100"/>
        </p:scale>
        <p:origin x="75" y="246"/>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ata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_rels/data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rawing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t>
        <a:bodyPr/>
        <a:lstStyle/>
        <a:p>
          <a:endParaRPr lang="en-US"/>
        </a:p>
      </dgm:t>
    </dgm:pt>
    <dgm:pt modelId="{A8CFC310-3273-4CFC-90A8-B6F6DC85158E}" type="sibTrans" cxnId="{BC313005-6D08-4455-BB47-39907BB03881}">
      <dgm:prSet/>
      <dgm:spPr/>
      <dgm:t>
        <a:bodyPr/>
        <a:lstStyle/>
        <a:p>
          <a:endParaRPr lang="en-US"/>
        </a:p>
      </dgm:t>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dirty="0"/>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dirty="0"/>
            <a:t>Compliance</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4BA92CBD-54DD-41EB-AF24-3EE55D7F5CB8}" type="presOf" srcId="{D855B081-D3D9-435B-BCBA-BD7D6F116BF2}" destId="{4A0A0FBA-CC62-4304-AD96-17DE27B3CAFA}"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Add Partner’s accounts as guest accounts</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4">
        <dgm:presLayoutVars>
          <dgm:chMax val="1"/>
          <dgm:bulletEnabled val="1"/>
        </dgm:presLayoutVars>
      </dgm:prSet>
      <dgm:spPr/>
    </dgm:pt>
    <dgm:pt modelId="{D5C5E418-8E8C-44CA-8046-C66B80EF4C7D}" type="pres">
      <dgm:prSet presAssocID="{410A5818-4180-4CC3-AC21-BE0D02F20C2F}" presName="bracket" presStyleLbl="parChTrans1D1" presStyleIdx="0" presStyleCnt="4"/>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4">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4">
        <dgm:presLayoutVars>
          <dgm:chMax val="1"/>
          <dgm:bulletEnabled val="1"/>
        </dgm:presLayoutVars>
      </dgm:prSet>
      <dgm:spPr/>
    </dgm:pt>
    <dgm:pt modelId="{19EE855B-C199-4054-9FA5-3BC96AAAA8AE}" type="pres">
      <dgm:prSet presAssocID="{A7F76270-4ED8-4413-8607-0E71BD2ECC2A}" presName="bracket" presStyleLbl="parChTrans1D1" presStyleIdx="1" presStyleCnt="4"/>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4">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4">
        <dgm:presLayoutVars>
          <dgm:chMax val="1"/>
          <dgm:bulletEnabled val="1"/>
        </dgm:presLayoutVars>
      </dgm:prSet>
      <dgm:spPr/>
    </dgm:pt>
    <dgm:pt modelId="{70B4B054-B621-458D-88DD-9D8E0D9C7E13}" type="pres">
      <dgm:prSet presAssocID="{F9A02CB7-7A96-40AB-86C7-04C8CF8EEAAD}" presName="bracket" presStyleLbl="parChTrans1D1" presStyleIdx="2" presStyleCnt="4"/>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4">
        <dgm:presLayoutVars>
          <dgm:bulletEnabled val="1"/>
        </dgm:presLayoutVars>
      </dgm:prSet>
      <dgm:spPr/>
    </dgm:pt>
    <dgm:pt modelId="{1D8CD24E-5DFA-4760-976A-7A1BBB9158DC}" type="pres">
      <dgm:prSet presAssocID="{D0FCB80B-20D1-4313-A78D-427AEBAB6C2A}"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3" presStyleCnt="4">
        <dgm:presLayoutVars>
          <dgm:chMax val="1"/>
          <dgm:bulletEnabled val="1"/>
        </dgm:presLayoutVars>
      </dgm:prSet>
      <dgm:spPr/>
    </dgm:pt>
    <dgm:pt modelId="{97036220-D694-4088-8546-51B7D7C500AC}" type="pres">
      <dgm:prSet presAssocID="{DCE76B8C-5454-45A8-B5E9-423DFD182833}" presName="bracket" presStyleLbl="parChTrans1D1" presStyleIdx="3" presStyleCnt="4"/>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3" presStyleCnt="4">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3"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4F69ACB7-4993-4532-919E-382EE032EF85}" type="presParOf" srcId="{425AC90C-0D8E-4A92-B494-300B64EB8BB8}" destId="{9E2FD817-7489-4162-B663-C7A5293E9E0D}" srcOrd="6"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4">
        <dgm:presLayoutVars>
          <dgm:chPref val="3"/>
        </dgm:presLayoutVars>
      </dgm:prSet>
      <dgm:spPr/>
    </dgm:pt>
    <dgm:pt modelId="{C332FB28-6259-4F12-AEB3-828751805A28}" type="pres">
      <dgm:prSet presAssocID="{48E23B8D-43A0-4133-89E8-92722CCDD336}" presName="hierChild2" presStyleCnt="0"/>
      <dgm:spPr/>
    </dgm:pt>
    <dgm:pt modelId="{AC0C1A45-E1D9-439A-B6F4-E764751FEDD8}" type="pres">
      <dgm:prSet presAssocID="{32FE35EE-5395-471F-B1C4-0D4F68F1078B}" presName="Name10" presStyleLbl="parChTrans1D2" presStyleIdx="0" presStyleCnt="1"/>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1" presStyleCnt="4">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0" presStyleCnt="1"/>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0" presStyleCnt="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2" presStyleCnt="4">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0" presStyleCnt="1"/>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0" presStyleCnt="1" custScaleX="717614" custScaleY="214551" custLinFactNeighborX="-76169" custLinFactNeighborY="3634"/>
      <dgm:spPr>
        <a:prstGeom prst="roundRect">
          <a:avLst/>
        </a:prstGeom>
        <a:noFill/>
      </dgm:spPr>
    </dgm:pt>
    <dgm:pt modelId="{DB39D3B6-B2A4-4FD0-8F4A-5E312C928E38}" type="pres">
      <dgm:prSet presAssocID="{3EA35F9A-9AF8-498E-8C5F-A01DC7EF1BAD}" presName="text4" presStyleLbl="revTx" presStyleIdx="3" presStyleCnt="4" custLinFactX="19640" custLinFactY="-12233" custLinFactNeighborX="100000" custLinFactNeighborY="-100000">
        <dgm:presLayoutVars>
          <dgm:chPref val="3"/>
        </dgm:presLayoutVars>
      </dgm:prSet>
      <dgm:spPr/>
    </dgm:pt>
    <dgm:pt modelId="{F3517459-5188-4505-B5FA-F201206A037D}" type="pres">
      <dgm:prSet presAssocID="{3EA35F9A-9AF8-498E-8C5F-A01DC7EF1BAD}"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0B97CE43-63F9-42CD-8D71-C8F9D9C9443C}" type="presOf" srcId="{B90308D2-4AA9-4904-BE65-90400C703069}" destId="{5BA5895C-0E3F-4AF4-8B37-F990904E8BF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0" destOrd="0" parTransId="{32FE35EE-5395-471F-B1C4-0D4F68F1078B}" sibTransId="{36756280-8EA0-4B60-A74F-72DF001879A7}"/>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24CB1FB9-AD78-4095-918E-761809254FF6}" type="presOf" srcId="{3EA35F9A-9AF8-498E-8C5F-A01DC7EF1BAD}" destId="{DB39D3B6-B2A4-4FD0-8F4A-5E312C928E38}" srcOrd="0" destOrd="0" presId="urn:microsoft.com/office/officeart/2009/layout/CirclePictureHierarchy"/>
    <dgm:cxn modelId="{1192B7ED-EC7E-4309-82E8-EE38B0A1FD87}" type="presOf" srcId="{6B246A5F-ED3A-4D73-A1C1-411A840A7DF2}" destId="{52BD78DD-0FCC-408E-91BE-BAC8689A68E9}" srcOrd="0" destOrd="0" presId="urn:microsoft.com/office/officeart/2009/layout/CirclePictureHierarchy"/>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3F9A3CE9-C0DA-4EBB-A197-FC8B575DF720}" type="presParOf" srcId="{C332FB28-6259-4F12-AEB3-828751805A28}" destId="{AC0C1A45-E1D9-439A-B6F4-E764751FEDD8}" srcOrd="0" destOrd="0" presId="urn:microsoft.com/office/officeart/2009/layout/CirclePictureHierarchy"/>
    <dgm:cxn modelId="{67818D92-C4F8-4B69-93FC-E24248180164}" type="presParOf" srcId="{C332FB28-6259-4F12-AEB3-828751805A28}" destId="{8ABC959B-64C2-44A6-9C58-CB50C4DB04F0}" srcOrd="1"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F68532B3-725B-4150-8967-4183899B5D58}">
      <dgm:prSet phldrT="[Text]"/>
      <dgm:spPr/>
      <dgm:t>
        <a:bodyPr/>
        <a:lstStyle/>
        <a:p>
          <a:r>
            <a:rPr lang="en-US" dirty="0"/>
            <a:t>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6">
        <dgm:presLayoutVars>
          <dgm:chPref val="3"/>
        </dgm:presLayoutVars>
      </dgm:prSet>
      <dgm:spPr/>
    </dgm:pt>
    <dgm:pt modelId="{C332FB28-6259-4F12-AEB3-828751805A28}" type="pres">
      <dgm:prSet presAssocID="{48E23B8D-43A0-4133-89E8-92722CCDD336}" presName="hierChild2" presStyleCnt="0"/>
      <dgm:spPr/>
    </dgm:pt>
    <dgm:pt modelId="{AC0C1A45-E1D9-439A-B6F4-E764751FEDD8}" type="pres">
      <dgm:prSet presAssocID="{32FE35EE-5395-471F-B1C4-0D4F68F1078B}" presName="Name10" presStyleLbl="parChTrans1D2" presStyleIdx="0" presStyleCnt="1"/>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1" presStyleCnt="6">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0" presStyleCnt="2"/>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0" presStyleCnt="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2" presStyleCnt="6">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0" presStyleCnt="2"/>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0" presStyleCnt="2"/>
      <dgm:spPr>
        <a:solidFill>
          <a:srgbClr val="FF0000"/>
        </a:solidFill>
      </dgm:spPr>
    </dgm:pt>
    <dgm:pt modelId="{DB39D3B6-B2A4-4FD0-8F4A-5E312C928E38}" type="pres">
      <dgm:prSet presAssocID="{3EA35F9A-9AF8-498E-8C5F-A01DC7EF1BAD}" presName="text4" presStyleLbl="revTx" presStyleIdx="3" presStyleCnt="6">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1" presStyleCnt="2"/>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1" presStyleCnt="2"/>
      <dgm:spPr>
        <a:blipFill>
          <a:blip xmlns:r="http://schemas.openxmlformats.org/officeDocument/2006/relationships" r:embed="rId4"/>
          <a:srcRect/>
          <a:stretch>
            <a:fillRect t="-9000" b="-9000"/>
          </a:stretch>
        </a:blipFill>
      </dgm:spPr>
    </dgm:pt>
    <dgm:pt modelId="{DBA71412-71DB-4719-AEA9-2E61FD6F3F4A}" type="pres">
      <dgm:prSet presAssocID="{F68532B3-725B-4150-8967-4183899B5D58}" presName="text3" presStyleLbl="revTx" presStyleIdx="4" presStyleCnt="6">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1" presStyleCnt="2"/>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1" presStyleCnt="2"/>
      <dgm:spPr>
        <a:solidFill>
          <a:srgbClr val="00B050"/>
        </a:solidFill>
      </dgm:spPr>
    </dgm:pt>
    <dgm:pt modelId="{02D597D7-C8F8-45D9-80B6-38A36EE52CF6}" type="pres">
      <dgm:prSet presAssocID="{56DD03F0-CA82-4F06-9F2D-3E1D07BD6FD3}" presName="text4" presStyleLbl="revTx" presStyleIdx="5" presStyleCnt="6">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0" destOrd="0" parTransId="{32FE35EE-5395-471F-B1C4-0D4F68F1078B}" sibTransId="{36756280-8EA0-4B60-A74F-72DF001879A7}"/>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345F339A-0B01-4BAF-B2CD-62B79F6879AA}" type="presOf" srcId="{56DD03F0-CA82-4F06-9F2D-3E1D07BD6FD3}" destId="{02D597D7-C8F8-45D9-80B6-38A36EE52CF6}"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3F9A3CE9-C0DA-4EBB-A197-FC8B575DF720}" type="presParOf" srcId="{C332FB28-6259-4F12-AEB3-828751805A28}" destId="{AC0C1A45-E1D9-439A-B6F4-E764751FEDD8}" srcOrd="0" destOrd="0" presId="urn:microsoft.com/office/officeart/2009/layout/CirclePictureHierarchy"/>
    <dgm:cxn modelId="{67818D92-C4F8-4B69-93FC-E24248180164}" type="presParOf" srcId="{C332FB28-6259-4F12-AEB3-828751805A28}" destId="{8ABC959B-64C2-44A6-9C58-CB50C4DB04F0}" srcOrd="1"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F68532B3-725B-4150-8967-4183899B5D58}">
      <dgm:prSet phldrT="[Text]"/>
      <dgm:spPr/>
      <dgm:t>
        <a:bodyPr/>
        <a:lstStyle/>
        <a:p>
          <a:r>
            <a:rPr lang="en-US" dirty="0"/>
            <a:t>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FA3D5F9F-21A4-41E1-834C-18330864E891}">
      <dgm:prSet phldrT="[Text]"/>
      <dgm:spPr/>
      <dgm:t>
        <a:bodyPr/>
        <a:lstStyle/>
        <a:p>
          <a:r>
            <a:rPr lang="en-US" dirty="0"/>
            <a:t>R&amp;D</a:t>
          </a:r>
        </a:p>
      </dgm:t>
    </dgm:pt>
    <dgm:pt modelId="{69D1C383-5A65-4569-AC04-03C27E104EB8}" type="parTrans" cxnId="{FC50155A-5626-4A5D-86CA-2B86D43330B0}">
      <dgm:prSet/>
      <dgm:spPr/>
      <dgm:t>
        <a:bodyPr/>
        <a:lstStyle/>
        <a:p>
          <a:endParaRPr lang="en-US"/>
        </a:p>
      </dgm:t>
    </dgm:pt>
    <dgm:pt modelId="{74044FD4-FBD1-4E7D-9FFA-5596D4C0C3CE}" type="sibTrans" cxnId="{FC50155A-5626-4A5D-86CA-2B86D43330B0}">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7">
        <dgm:presLayoutVars>
          <dgm:chPref val="3"/>
        </dgm:presLayoutVars>
      </dgm:prSet>
      <dgm:spPr/>
    </dgm:pt>
    <dgm:pt modelId="{C332FB28-6259-4F12-AEB3-828751805A28}" type="pres">
      <dgm:prSet presAssocID="{48E23B8D-43A0-4133-89E8-92722CCDD336}" presName="hierChild2" presStyleCnt="0"/>
      <dgm:spPr/>
    </dgm:pt>
    <dgm:pt modelId="{AC0C1A45-E1D9-439A-B6F4-E764751FEDD8}" type="pres">
      <dgm:prSet presAssocID="{32FE35EE-5395-471F-B1C4-0D4F68F1078B}" presName="Name10" presStyleLbl="parChTrans1D2" presStyleIdx="0" presStyleCnt="1"/>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1" presStyleCnt="7">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0" presStyleCnt="2"/>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0" presStyleCnt="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2" presStyleCnt="7">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0" presStyleCnt="3"/>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0" presStyleCnt="3"/>
      <dgm:spPr>
        <a:solidFill>
          <a:srgbClr val="FF0000"/>
        </a:solidFill>
      </dgm:spPr>
    </dgm:pt>
    <dgm:pt modelId="{DB39D3B6-B2A4-4FD0-8F4A-5E312C928E38}" type="pres">
      <dgm:prSet presAssocID="{3EA35F9A-9AF8-498E-8C5F-A01DC7EF1BAD}" presName="text4" presStyleLbl="revTx" presStyleIdx="3" presStyleCnt="7">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1" presStyleCnt="2"/>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1" presStyleCnt="2"/>
      <dgm:spPr>
        <a:blipFill>
          <a:blip xmlns:r="http://schemas.openxmlformats.org/officeDocument/2006/relationships" r:embed="rId4"/>
          <a:srcRect/>
          <a:stretch>
            <a:fillRect t="-9000" b="-9000"/>
          </a:stretch>
        </a:blipFill>
      </dgm:spPr>
    </dgm:pt>
    <dgm:pt modelId="{DBA71412-71DB-4719-AEA9-2E61FD6F3F4A}" type="pres">
      <dgm:prSet presAssocID="{F68532B3-725B-4150-8967-4183899B5D58}" presName="text3" presStyleLbl="revTx" presStyleIdx="4" presStyleCnt="7">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1" presStyleCnt="3"/>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1" presStyleCnt="3"/>
      <dgm:spPr>
        <a:solidFill>
          <a:srgbClr val="00B050"/>
        </a:solidFill>
      </dgm:spPr>
    </dgm:pt>
    <dgm:pt modelId="{02D597D7-C8F8-45D9-80B6-38A36EE52CF6}" type="pres">
      <dgm:prSet presAssocID="{56DD03F0-CA82-4F06-9F2D-3E1D07BD6FD3}" presName="text4" presStyleLbl="revTx" presStyleIdx="5" presStyleCnt="7">
        <dgm:presLayoutVars>
          <dgm:chPref val="3"/>
        </dgm:presLayoutVars>
      </dgm:prSet>
      <dgm:spPr/>
    </dgm:pt>
    <dgm:pt modelId="{3A3CD469-B6BE-4AD0-8C78-46B91F1A8BD7}" type="pres">
      <dgm:prSet presAssocID="{56DD03F0-CA82-4F06-9F2D-3E1D07BD6FD3}" presName="hierChild5" presStyleCnt="0"/>
      <dgm:spPr/>
    </dgm:pt>
    <dgm:pt modelId="{DA3A8E79-8987-493A-9C77-A0280CCC8E8E}" type="pres">
      <dgm:prSet presAssocID="{69D1C383-5A65-4569-AC04-03C27E104EB8}" presName="Name23" presStyleLbl="parChTrans1D4" presStyleIdx="2" presStyleCnt="3"/>
      <dgm:spPr/>
    </dgm:pt>
    <dgm:pt modelId="{A80DEA26-350B-45B2-A7E3-6AC56BDAE841}" type="pres">
      <dgm:prSet presAssocID="{FA3D5F9F-21A4-41E1-834C-18330864E891}" presName="hierRoot4" presStyleCnt="0"/>
      <dgm:spPr/>
    </dgm:pt>
    <dgm:pt modelId="{F440E2D2-0611-420C-BCC6-FEDD22FFA939}" type="pres">
      <dgm:prSet presAssocID="{FA3D5F9F-21A4-41E1-834C-18330864E891}" presName="composite4" presStyleCnt="0"/>
      <dgm:spPr/>
    </dgm:pt>
    <dgm:pt modelId="{3D20833A-40A0-42D4-9A00-01FF31639800}" type="pres">
      <dgm:prSet presAssocID="{FA3D5F9F-21A4-41E1-834C-18330864E891}" presName="image4" presStyleLbl="node4" presStyleIdx="2" presStyleCnt="3"/>
      <dgm:spPr>
        <a:solidFill>
          <a:schemeClr val="accent6">
            <a:lumMod val="75000"/>
          </a:schemeClr>
        </a:solidFill>
      </dgm:spPr>
    </dgm:pt>
    <dgm:pt modelId="{9835A309-4F41-44DA-BE72-826E3A930298}" type="pres">
      <dgm:prSet presAssocID="{FA3D5F9F-21A4-41E1-834C-18330864E891}" presName="text4" presStyleLbl="revTx" presStyleIdx="6" presStyleCnt="7">
        <dgm:presLayoutVars>
          <dgm:chPref val="3"/>
        </dgm:presLayoutVars>
      </dgm:prSet>
      <dgm:spPr/>
    </dgm:pt>
    <dgm:pt modelId="{12DADC13-3892-497A-BDD9-C21FE344298A}" type="pres">
      <dgm:prSet presAssocID="{FA3D5F9F-21A4-41E1-834C-18330864E891}" presName="hierChild5" presStyleCnt="0"/>
      <dgm:spPr/>
    </dgm:pt>
  </dgm:ptLst>
  <dgm:cxnLst>
    <dgm:cxn modelId="{3C77A300-BF3A-4324-85D4-12370FF55D88}" type="presOf" srcId="{69D1C383-5A65-4569-AC04-03C27E104EB8}" destId="{DA3A8E79-8987-493A-9C77-A0280CCC8E8E}" srcOrd="0" destOrd="0" presId="urn:microsoft.com/office/officeart/2009/layout/CirclePictureHierarchy"/>
    <dgm:cxn modelId="{F890E607-F128-48F1-9DF9-94FEA49DC4DE}" type="presOf" srcId="{32FE35EE-5395-471F-B1C4-0D4F68F1078B}" destId="{AC0C1A45-E1D9-439A-B6F4-E764751FEDD8}"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5E412D3F-3A4F-4A97-8019-5393B9CE18F9}" type="presOf" srcId="{FA3D5F9F-21A4-41E1-834C-18330864E891}" destId="{9835A309-4F41-44DA-BE72-826E3A930298}"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0" destOrd="0" parTransId="{32FE35EE-5395-471F-B1C4-0D4F68F1078B}" sibTransId="{36756280-8EA0-4B60-A74F-72DF001879A7}"/>
    <dgm:cxn modelId="{FC50155A-5626-4A5D-86CA-2B86D43330B0}" srcId="{F68532B3-725B-4150-8967-4183899B5D58}" destId="{FA3D5F9F-21A4-41E1-834C-18330864E891}" srcOrd="1" destOrd="0" parTransId="{69D1C383-5A65-4569-AC04-03C27E104EB8}" sibTransId="{74044FD4-FBD1-4E7D-9FFA-5596D4C0C3CE}"/>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345F339A-0B01-4BAF-B2CD-62B79F6879AA}" type="presOf" srcId="{56DD03F0-CA82-4F06-9F2D-3E1D07BD6FD3}" destId="{02D597D7-C8F8-45D9-80B6-38A36EE52CF6}"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3F9A3CE9-C0DA-4EBB-A197-FC8B575DF720}" type="presParOf" srcId="{C332FB28-6259-4F12-AEB3-828751805A28}" destId="{AC0C1A45-E1D9-439A-B6F4-E764751FEDD8}" srcOrd="0" destOrd="0" presId="urn:microsoft.com/office/officeart/2009/layout/CirclePictureHierarchy"/>
    <dgm:cxn modelId="{67818D92-C4F8-4B69-93FC-E24248180164}" type="presParOf" srcId="{C332FB28-6259-4F12-AEB3-828751805A28}" destId="{8ABC959B-64C2-44A6-9C58-CB50C4DB04F0}" srcOrd="1"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 modelId="{708DE35C-86AC-4133-B59F-AECF1576B4FE}" type="presParOf" srcId="{DC5B1097-8E64-4AA6-B01F-0DE042CAF165}" destId="{DA3A8E79-8987-493A-9C77-A0280CCC8E8E}" srcOrd="2" destOrd="0" presId="urn:microsoft.com/office/officeart/2009/layout/CirclePictureHierarchy"/>
    <dgm:cxn modelId="{60B38C98-1A9C-4A2C-8A25-5842402F7A24}" type="presParOf" srcId="{DC5B1097-8E64-4AA6-B01F-0DE042CAF165}" destId="{A80DEA26-350B-45B2-A7E3-6AC56BDAE841}" srcOrd="3" destOrd="0" presId="urn:microsoft.com/office/officeart/2009/layout/CirclePictureHierarchy"/>
    <dgm:cxn modelId="{CAC4DAD1-D3EE-4739-B485-8414B3E9313B}" type="presParOf" srcId="{A80DEA26-350B-45B2-A7E3-6AC56BDAE841}" destId="{F440E2D2-0611-420C-BCC6-FEDD22FFA939}" srcOrd="0" destOrd="0" presId="urn:microsoft.com/office/officeart/2009/layout/CirclePictureHierarchy"/>
    <dgm:cxn modelId="{650FF1EF-C0A0-4C74-BB98-8D1DB94B5922}" type="presParOf" srcId="{F440E2D2-0611-420C-BCC6-FEDD22FFA939}" destId="{3D20833A-40A0-42D4-9A00-01FF31639800}" srcOrd="0" destOrd="0" presId="urn:microsoft.com/office/officeart/2009/layout/CirclePictureHierarchy"/>
    <dgm:cxn modelId="{0361001E-3B72-443C-87F0-B95AC1A233BB}" type="presParOf" srcId="{F440E2D2-0611-420C-BCC6-FEDD22FFA939}" destId="{9835A309-4F41-44DA-BE72-826E3A930298}" srcOrd="1" destOrd="0" presId="urn:microsoft.com/office/officeart/2009/layout/CirclePictureHierarchy"/>
    <dgm:cxn modelId="{17F4B77A-ACA4-48A6-AB24-3EF99B65C1F9}" type="presParOf" srcId="{A80DEA26-350B-45B2-A7E3-6AC56BDAE841}" destId="{12DADC13-3892-497A-BDD9-C21FE344298A}"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a:t>Central IT Subscription</a:t>
          </a:r>
          <a:endParaRPr lang="en-US" dirty="0"/>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2">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2">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4"/>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2">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2">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2">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4"/>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2">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2">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2">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4"/>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8" presStyleCnt="12">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2"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2" presStyleCnt="4"/>
      <dgm:spPr>
        <a:solidFill>
          <a:srgbClr val="FF0000"/>
        </a:solidFill>
      </dgm:spPr>
    </dgm:pt>
    <dgm:pt modelId="{DB39D3B6-B2A4-4FD0-8F4A-5E312C928E38}" type="pres">
      <dgm:prSet presAssocID="{3EA35F9A-9AF8-498E-8C5F-A01DC7EF1BAD}" presName="text4" presStyleLbl="revTx" presStyleIdx="9" presStyleCnt="12">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3" presStyleCnt="4"/>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3" presStyleCnt="4"/>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10" presStyleCnt="12">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11" presStyleCnt="12">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35B1D93F-48B3-4144-AE65-26E3420428FE}" type="presOf" srcId="{69ED9960-139A-4B57-9981-81B1C884DAC7}" destId="{2C0C0A58-304D-495B-A64E-DEFA4216A47F}"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345F339A-0B01-4BAF-B2CD-62B79F6879AA}" type="presOf" srcId="{56DD03F0-CA82-4F06-9F2D-3E1D07BD6FD3}" destId="{02D597D7-C8F8-45D9-80B6-38A36EE52CF6}" srcOrd="0" destOrd="0" presId="urn:microsoft.com/office/officeart/2009/layout/CirclePictureHierarchy"/>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37505012-72A0-4E5C-A541-639E6B07D6E6}">
      <dgm:prSet phldrT="[Text]"/>
      <dgm:spPr/>
      <dgm:t>
        <a:bodyPr/>
        <a:lstStyle/>
        <a:p>
          <a:r>
            <a:rPr lang="en-US" dirty="0"/>
            <a:t>Vendor-managed subscription</a:t>
          </a:r>
        </a:p>
      </dgm:t>
    </dgm:pt>
    <dgm:pt modelId="{772FAEDF-8D72-403E-BAE4-2CAE517FF153}" type="parTrans" cxnId="{39F8F9A0-940E-4D4C-9CA6-7691C38209DB}">
      <dgm:prSet/>
      <dgm:spPr/>
      <dgm:t>
        <a:bodyPr/>
        <a:lstStyle/>
        <a:p>
          <a:endParaRPr lang="en-US"/>
        </a:p>
      </dgm:t>
    </dgm:pt>
    <dgm:pt modelId="{5ACA86A9-02AF-4056-B68C-CAAA4CA3B70F}" type="sibTrans" cxnId="{39F8F9A0-940E-4D4C-9CA6-7691C38209DB}">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0">
        <dgm:presLayoutVars>
          <dgm:chPref val="3"/>
        </dgm:presLayoutVars>
      </dgm:prSet>
      <dgm:spPr/>
    </dgm:pt>
    <dgm:pt modelId="{C332FB28-6259-4F12-AEB3-828751805A28}" type="pres">
      <dgm:prSet presAssocID="{48E23B8D-43A0-4133-89E8-92722CCDD336}" presName="hierChild2" presStyleCnt="0"/>
      <dgm:spPr/>
    </dgm:pt>
    <dgm:pt modelId="{03FEF2A0-F69E-4CAB-8134-6DCDB0420A87}" type="pres">
      <dgm:prSet presAssocID="{303910BD-FFF4-48F1-8CFB-6C9F6FE10B1B}" presName="Name10" presStyleLbl="parChTrans1D2" presStyleIdx="0" presStyleCnt="2"/>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1" presStyleCnt="10">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0" presStyleCnt="3"/>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0"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2" presStyleCnt="10">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0"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0" presStyleCnt="4"/>
      <dgm:spPr>
        <a:solidFill>
          <a:srgbClr val="002060"/>
        </a:solidFill>
      </dgm:spPr>
    </dgm:pt>
    <dgm:pt modelId="{87D3C5CD-FF0A-4CFC-92D4-0F1E0B95233E}" type="pres">
      <dgm:prSet presAssocID="{1846C189-B06A-43FE-8C72-E4958A71B530}" presName="text4" presStyleLbl="revTx" presStyleIdx="3" presStyleCnt="10">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1" presStyleCnt="2"/>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4" presStyleCnt="10">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1" presStyleCnt="3"/>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1" presStyleCnt="3"/>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5" presStyleCnt="10">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1"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1" presStyleCnt="4"/>
      <dgm:spPr>
        <a:solidFill>
          <a:srgbClr val="FF0000"/>
        </a:solidFill>
      </dgm:spPr>
    </dgm:pt>
    <dgm:pt modelId="{DB39D3B6-B2A4-4FD0-8F4A-5E312C928E38}" type="pres">
      <dgm:prSet presAssocID="{3EA35F9A-9AF8-498E-8C5F-A01DC7EF1BAD}" presName="text4" presStyleLbl="revTx" presStyleIdx="6" presStyleCnt="10">
        <dgm:presLayoutVars>
          <dgm:chPref val="3"/>
        </dgm:presLayoutVars>
      </dgm:prSet>
      <dgm:spPr/>
    </dgm:pt>
    <dgm:pt modelId="{F3517459-5188-4505-B5FA-F201206A037D}" type="pres">
      <dgm:prSet presAssocID="{3EA35F9A-9AF8-498E-8C5F-A01DC7EF1BAD}" presName="hierChild5" presStyleCnt="0"/>
      <dgm:spPr/>
    </dgm:pt>
    <dgm:pt modelId="{9B0AA2D9-F10F-4FB0-BC13-0E2101052484}" type="pres">
      <dgm:prSet presAssocID="{772FAEDF-8D72-403E-BAE4-2CAE517FF153}" presName="Name23" presStyleLbl="parChTrans1D4" presStyleIdx="2" presStyleCnt="4"/>
      <dgm:spPr/>
    </dgm:pt>
    <dgm:pt modelId="{84067B4D-5EC4-4A0B-82B4-3235DA60273E}" type="pres">
      <dgm:prSet presAssocID="{37505012-72A0-4E5C-A541-639E6B07D6E6}" presName="hierRoot4" presStyleCnt="0"/>
      <dgm:spPr/>
    </dgm:pt>
    <dgm:pt modelId="{ABC88EAA-AFA3-44B0-A160-FED8FD5C339C}" type="pres">
      <dgm:prSet presAssocID="{37505012-72A0-4E5C-A541-639E6B07D6E6}" presName="composite4" presStyleCnt="0"/>
      <dgm:spPr/>
    </dgm:pt>
    <dgm:pt modelId="{BC5353B9-A44A-4BE2-8184-7BEB398EDE51}" type="pres">
      <dgm:prSet presAssocID="{37505012-72A0-4E5C-A541-639E6B07D6E6}" presName="image4" presStyleLbl="node4" presStyleIdx="2" presStyleCnt="4"/>
      <dgm:spPr>
        <a:solidFill>
          <a:srgbClr val="FFC000"/>
        </a:solidFill>
      </dgm:spPr>
    </dgm:pt>
    <dgm:pt modelId="{ADCDA9D7-6395-4E1E-A0E2-772B5ADBDD73}" type="pres">
      <dgm:prSet presAssocID="{37505012-72A0-4E5C-A541-639E6B07D6E6}" presName="text4" presStyleLbl="revTx" presStyleIdx="7" presStyleCnt="10">
        <dgm:presLayoutVars>
          <dgm:chPref val="3"/>
        </dgm:presLayoutVars>
      </dgm:prSet>
      <dgm:spPr/>
    </dgm:pt>
    <dgm:pt modelId="{6ADA8C53-8179-4D30-9005-9910670F7A70}" type="pres">
      <dgm:prSet presAssocID="{37505012-72A0-4E5C-A541-639E6B07D6E6}" presName="hierChild5" presStyleCnt="0"/>
      <dgm:spPr/>
    </dgm:pt>
    <dgm:pt modelId="{2F04DC1C-909D-4786-B380-E3B74F99BCEC}" type="pres">
      <dgm:prSet presAssocID="{CD5BF365-BA57-4283-AFA7-9898EDFBC996}" presName="Name17" presStyleLbl="parChTrans1D3" presStyleIdx="2" presStyleCnt="3"/>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2" presStyleCnt="3"/>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8" presStyleCnt="10">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9" presStyleCnt="10">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1"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828A2780-D593-4E5F-BE9A-09684399F117}" type="presOf" srcId="{772FAEDF-8D72-403E-BAE4-2CAE517FF153}" destId="{9B0AA2D9-F10F-4FB0-BC13-0E2101052484}"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345F339A-0B01-4BAF-B2CD-62B79F6879AA}" type="presOf" srcId="{56DD03F0-CA82-4F06-9F2D-3E1D07BD6FD3}" destId="{02D597D7-C8F8-45D9-80B6-38A36EE52CF6}" srcOrd="0" destOrd="0" presId="urn:microsoft.com/office/officeart/2009/layout/CirclePictureHierarchy"/>
    <dgm:cxn modelId="{0C7D6CA0-AF2D-4A06-96E4-0C649D686F9C}" type="presOf" srcId="{37505012-72A0-4E5C-A541-639E6B07D6E6}" destId="{ADCDA9D7-6395-4E1E-A0E2-772B5ADBDD73}" srcOrd="0" destOrd="0" presId="urn:microsoft.com/office/officeart/2009/layout/CirclePictureHierarchy"/>
    <dgm:cxn modelId="{39F8F9A0-940E-4D4C-9CA6-7691C38209DB}" srcId="{1A750830-D11D-4DAE-88DE-76EEB7BCAE9A}" destId="{37505012-72A0-4E5C-A541-639E6B07D6E6}" srcOrd="1" destOrd="0" parTransId="{772FAEDF-8D72-403E-BAE4-2CAE517FF153}" sibTransId="{5ACA86A9-02AF-4056-B68C-CAAA4CA3B70F}"/>
    <dgm:cxn modelId="{A74C7CA1-719B-45DF-81C7-629CEC0B2F01}" type="presOf" srcId="{1F5983A1-7EA3-4E73-9FFA-04D3DC71D693}" destId="{BCBFCDFF-246E-476E-AE52-7FF5C3BA3020}" srcOrd="0" destOrd="0" presId="urn:microsoft.com/office/officeart/2009/layout/CirclePictureHierarchy"/>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0"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702CF272-054D-44EA-8259-14413359629B}" type="presParOf" srcId="{C332FB28-6259-4F12-AEB3-828751805A28}" destId="{03FEF2A0-F69E-4CAB-8134-6DCDB0420A87}" srcOrd="0" destOrd="0" presId="urn:microsoft.com/office/officeart/2009/layout/CirclePictureHierarchy"/>
    <dgm:cxn modelId="{F179F796-3888-46B7-AF0A-704F1C432A32}" type="presParOf" srcId="{C332FB28-6259-4F12-AEB3-828751805A28}" destId="{9C85312B-7C1D-4426-9146-F50C3AD0A356}" srcOrd="1"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2" destOrd="0" presId="urn:microsoft.com/office/officeart/2009/layout/CirclePictureHierarchy"/>
    <dgm:cxn modelId="{67818D92-C4F8-4B69-93FC-E24248180164}" type="presParOf" srcId="{C332FB28-6259-4F12-AEB3-828751805A28}" destId="{8ABC959B-64C2-44A6-9C58-CB50C4DB04F0}" srcOrd="3"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EF140DBB-BF74-4400-A697-FD35C4E5E6DC}" type="presParOf" srcId="{14C4044A-3B42-418B-A1A3-40ADFA870732}" destId="{9B0AA2D9-F10F-4FB0-BC13-0E2101052484}" srcOrd="2" destOrd="0" presId="urn:microsoft.com/office/officeart/2009/layout/CirclePictureHierarchy"/>
    <dgm:cxn modelId="{782B5FA8-CB5D-42A2-BA56-E1916B96B28B}" type="presParOf" srcId="{14C4044A-3B42-418B-A1A3-40ADFA870732}" destId="{84067B4D-5EC4-4A0B-82B4-3235DA60273E}" srcOrd="3" destOrd="0" presId="urn:microsoft.com/office/officeart/2009/layout/CirclePictureHierarchy"/>
    <dgm:cxn modelId="{8A7ACB19-93D2-40A9-8D96-28102930FD42}" type="presParOf" srcId="{84067B4D-5EC4-4A0B-82B4-3235DA60273E}" destId="{ABC88EAA-AFA3-44B0-A160-FED8FD5C339C}" srcOrd="0" destOrd="0" presId="urn:microsoft.com/office/officeart/2009/layout/CirclePictureHierarchy"/>
    <dgm:cxn modelId="{FCDC8179-92D0-4EE5-9256-7F691C7A0EEF}" type="presParOf" srcId="{ABC88EAA-AFA3-44B0-A160-FED8FD5C339C}" destId="{BC5353B9-A44A-4BE2-8184-7BEB398EDE51}" srcOrd="0" destOrd="0" presId="urn:microsoft.com/office/officeart/2009/layout/CirclePictureHierarchy"/>
    <dgm:cxn modelId="{6513039D-7059-4245-84E4-84B6A6B986EF}" type="presParOf" srcId="{ABC88EAA-AFA3-44B0-A160-FED8FD5C339C}" destId="{ADCDA9D7-6395-4E1E-A0E2-772B5ADBDD73}" srcOrd="1" destOrd="0" presId="urn:microsoft.com/office/officeart/2009/layout/CirclePictureHierarchy"/>
    <dgm:cxn modelId="{DF80DF92-E9BD-459E-8010-74A062DE2FD3}" type="presParOf" srcId="{84067B4D-5EC4-4A0B-82B4-3235DA60273E}" destId="{6ADA8C53-8179-4D30-9005-9910670F7A70}"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dirty="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506503"/>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Service Manager Roles</a:t>
          </a:r>
        </a:p>
      </dsp:txBody>
      <dsp:txXfrm>
        <a:off x="0" y="506503"/>
        <a:ext cx="2882859" cy="897187"/>
      </dsp:txXfrm>
    </dsp:sp>
    <dsp:sp modelId="{D5C5E418-8E8C-44CA-8046-C66B80EF4C7D}">
      <dsp:nvSpPr>
        <dsp:cNvPr id="0" name=""/>
        <dsp:cNvSpPr/>
      </dsp:nvSpPr>
      <dsp:spPr>
        <a:xfrm>
          <a:off x="2882859" y="29872"/>
          <a:ext cx="576571" cy="1850449"/>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29872"/>
          <a:ext cx="7841379" cy="185044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Account administrator (create, cancel, billing)</a:t>
          </a:r>
        </a:p>
        <a:p>
          <a:pPr marL="228600" lvl="1" indent="-228600" algn="l" defTabSz="1111250">
            <a:lnSpc>
              <a:spcPct val="90000"/>
            </a:lnSpc>
            <a:spcBef>
              <a:spcPct val="0"/>
            </a:spcBef>
            <a:spcAft>
              <a:spcPct val="15000"/>
            </a:spcAft>
            <a:buChar char="•"/>
          </a:pPr>
          <a:r>
            <a:rPr lang="en-US" sz="2500" kern="1200" dirty="0"/>
            <a:t>Service administrator (Same as account admin)</a:t>
          </a:r>
        </a:p>
        <a:p>
          <a:pPr marL="228600" lvl="1" indent="-228600" algn="l" defTabSz="1111250">
            <a:lnSpc>
              <a:spcPct val="90000"/>
            </a:lnSpc>
            <a:spcBef>
              <a:spcPct val="0"/>
            </a:spcBef>
            <a:spcAft>
              <a:spcPct val="15000"/>
            </a:spcAft>
            <a:buChar char="•"/>
          </a:pPr>
          <a:r>
            <a:rPr lang="en-US" sz="2500" kern="1200" dirty="0"/>
            <a:t>Co-Administrator (Can’t change Azure AD, billing, create, etc.)</a:t>
          </a:r>
        </a:p>
      </dsp:txBody>
      <dsp:txXfrm>
        <a:off x="3690060" y="29872"/>
        <a:ext cx="7841379" cy="1850449"/>
      </dsp:txXfrm>
    </dsp:sp>
    <dsp:sp modelId="{E6C2D637-0766-4A70-B6DA-6023FDA31FA4}">
      <dsp:nvSpPr>
        <dsp:cNvPr id="0" name=""/>
        <dsp:cNvSpPr/>
      </dsp:nvSpPr>
      <dsp:spPr>
        <a:xfrm>
          <a:off x="0" y="1970321"/>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Resource Manager Roles</a:t>
          </a:r>
        </a:p>
      </dsp:txBody>
      <dsp:txXfrm>
        <a:off x="0" y="1970321"/>
        <a:ext cx="2882859" cy="897187"/>
      </dsp:txXfrm>
    </dsp:sp>
    <dsp:sp modelId="{19EE855B-C199-4054-9FA5-3BC96AAAA8AE}">
      <dsp:nvSpPr>
        <dsp:cNvPr id="0" name=""/>
        <dsp:cNvSpPr/>
      </dsp:nvSpPr>
      <dsp:spPr>
        <a:xfrm>
          <a:off x="2882859" y="1970321"/>
          <a:ext cx="576571" cy="89718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970321"/>
          <a:ext cx="7841379" cy="897187"/>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Role based access via assignment</a:t>
          </a:r>
        </a:p>
      </dsp:txBody>
      <dsp:txXfrm>
        <a:off x="3690060" y="1970321"/>
        <a:ext cx="7841379" cy="897187"/>
      </dsp:txXfrm>
    </dsp:sp>
    <dsp:sp modelId="{A53C0C4F-9D7A-46B1-9C64-1ACCCC9615B2}">
      <dsp:nvSpPr>
        <dsp:cNvPr id="0" name=""/>
        <dsp:cNvSpPr/>
      </dsp:nvSpPr>
      <dsp:spPr>
        <a:xfrm>
          <a:off x="0" y="3093102"/>
          <a:ext cx="2885678"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Account types</a:t>
          </a:r>
        </a:p>
      </dsp:txBody>
      <dsp:txXfrm>
        <a:off x="0" y="3093102"/>
        <a:ext cx="2885678" cy="510468"/>
      </dsp:txXfrm>
    </dsp:sp>
    <dsp:sp modelId="{70B4B054-B621-458D-88DD-9D8E0D9C7E13}">
      <dsp:nvSpPr>
        <dsp:cNvPr id="0" name=""/>
        <dsp:cNvSpPr/>
      </dsp:nvSpPr>
      <dsp:spPr>
        <a:xfrm>
          <a:off x="2885677" y="2957509"/>
          <a:ext cx="577135" cy="781655"/>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957509"/>
          <a:ext cx="7849044" cy="781655"/>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957509"/>
        <a:ext cx="7849044" cy="781655"/>
      </dsp:txXfrm>
    </dsp:sp>
    <dsp:sp modelId="{C4EC7EEE-E4F2-411A-A90E-82D177E5DAAD}">
      <dsp:nvSpPr>
        <dsp:cNvPr id="0" name=""/>
        <dsp:cNvSpPr/>
      </dsp:nvSpPr>
      <dsp:spPr>
        <a:xfrm>
          <a:off x="0" y="4084399"/>
          <a:ext cx="2882859"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As a Partner</a:t>
          </a:r>
        </a:p>
      </dsp:txBody>
      <dsp:txXfrm>
        <a:off x="0" y="4084399"/>
        <a:ext cx="2882859" cy="510468"/>
      </dsp:txXfrm>
    </dsp:sp>
    <dsp:sp modelId="{97036220-D694-4088-8546-51B7D7C500AC}">
      <dsp:nvSpPr>
        <dsp:cNvPr id="0" name=""/>
        <dsp:cNvSpPr/>
      </dsp:nvSpPr>
      <dsp:spPr>
        <a:xfrm>
          <a:off x="2882859" y="3829164"/>
          <a:ext cx="576571" cy="102093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0060" y="3829164"/>
          <a:ext cx="7841379" cy="102093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Partner manages (On behalf of)</a:t>
          </a:r>
        </a:p>
        <a:p>
          <a:pPr marL="228600" lvl="1" indent="-228600" algn="l" defTabSz="1111250">
            <a:lnSpc>
              <a:spcPct val="90000"/>
            </a:lnSpc>
            <a:spcBef>
              <a:spcPct val="0"/>
            </a:spcBef>
            <a:spcAft>
              <a:spcPct val="15000"/>
            </a:spcAft>
            <a:buChar char="•"/>
          </a:pPr>
          <a:r>
            <a:rPr lang="en-US" sz="2500" kern="1200" dirty="0"/>
            <a:t>Add Partner’s accounts as guest accounts</a:t>
          </a:r>
        </a:p>
      </dsp:txBody>
      <dsp:txXfrm>
        <a:off x="3690060" y="3829164"/>
        <a:ext cx="7841379" cy="1020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5895C-0E3F-4AF4-8B37-F990904E8BF1}">
      <dsp:nvSpPr>
        <dsp:cNvPr id="0" name=""/>
        <dsp:cNvSpPr/>
      </dsp:nvSpPr>
      <dsp:spPr>
        <a:xfrm>
          <a:off x="2994914" y="3099236"/>
          <a:ext cx="91440" cy="294680"/>
        </a:xfrm>
        <a:custGeom>
          <a:avLst/>
          <a:gdLst/>
          <a:ahLst/>
          <a:cxnLst/>
          <a:rect l="0" t="0" r="0" b="0"/>
          <a:pathLst>
            <a:path>
              <a:moveTo>
                <a:pt x="55595" y="0"/>
              </a:moveTo>
              <a:lnTo>
                <a:pt x="55595" y="162689"/>
              </a:lnTo>
              <a:lnTo>
                <a:pt x="45720" y="162689"/>
              </a:lnTo>
              <a:lnTo>
                <a:pt x="45720" y="29468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3004789" y="1988395"/>
          <a:ext cx="91440" cy="266094"/>
        </a:xfrm>
        <a:custGeom>
          <a:avLst/>
          <a:gdLst/>
          <a:ahLst/>
          <a:cxnLst/>
          <a:rect l="0" t="0" r="0" b="0"/>
          <a:pathLst>
            <a:path>
              <a:moveTo>
                <a:pt x="45720" y="0"/>
              </a:moveTo>
              <a:lnTo>
                <a:pt x="45720" y="26609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3004789" y="877555"/>
          <a:ext cx="91440" cy="266094"/>
        </a:xfrm>
        <a:custGeom>
          <a:avLst/>
          <a:gdLst/>
          <a:ahLst/>
          <a:cxnLst/>
          <a:rect l="0" t="0" r="0" b="0"/>
          <a:pathLst>
            <a:path>
              <a:moveTo>
                <a:pt x="45720" y="0"/>
              </a:moveTo>
              <a:lnTo>
                <a:pt x="45720" y="26609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2628137" y="32809"/>
          <a:ext cx="844745" cy="84474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3472882" y="30698"/>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EE</a:t>
          </a:r>
        </a:p>
      </dsp:txBody>
      <dsp:txXfrm>
        <a:off x="3472882" y="30698"/>
        <a:ext cx="1267118" cy="844745"/>
      </dsp:txXfrm>
    </dsp:sp>
    <dsp:sp modelId="{AB558343-2E39-4E19-9DC9-4D4837B89B07}">
      <dsp:nvSpPr>
        <dsp:cNvPr id="0" name=""/>
        <dsp:cNvSpPr/>
      </dsp:nvSpPr>
      <dsp:spPr>
        <a:xfrm>
          <a:off x="2628137" y="1143650"/>
          <a:ext cx="844745" cy="84474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3472882" y="1141538"/>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Department</a:t>
          </a:r>
        </a:p>
      </dsp:txBody>
      <dsp:txXfrm>
        <a:off x="3472882" y="1141538"/>
        <a:ext cx="1267118" cy="844745"/>
      </dsp:txXfrm>
    </dsp:sp>
    <dsp:sp modelId="{D26D8D05-50A0-4E6C-9E24-744EDB0FB81D}">
      <dsp:nvSpPr>
        <dsp:cNvPr id="0" name=""/>
        <dsp:cNvSpPr/>
      </dsp:nvSpPr>
      <dsp:spPr>
        <a:xfrm>
          <a:off x="2628137" y="2254490"/>
          <a:ext cx="844745" cy="84474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3472882" y="2252378"/>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Prod</a:t>
          </a:r>
        </a:p>
      </dsp:txBody>
      <dsp:txXfrm>
        <a:off x="3472882" y="2252378"/>
        <a:ext cx="1267118" cy="844745"/>
      </dsp:txXfrm>
    </dsp:sp>
    <dsp:sp modelId="{2E9BE656-CC3F-4AF0-AA25-4C9C124527CF}">
      <dsp:nvSpPr>
        <dsp:cNvPr id="0" name=""/>
        <dsp:cNvSpPr/>
      </dsp:nvSpPr>
      <dsp:spPr>
        <a:xfrm>
          <a:off x="9628" y="3393917"/>
          <a:ext cx="6062012" cy="1812409"/>
        </a:xfrm>
        <a:prstGeom prst="roundRect">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5622422" y="2896856"/>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Subscription</a:t>
          </a:r>
        </a:p>
      </dsp:txBody>
      <dsp:txXfrm>
        <a:off x="5622422" y="2896856"/>
        <a:ext cx="1267118" cy="8447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4190599" y="3249547"/>
          <a:ext cx="91440" cy="278334"/>
        </a:xfrm>
        <a:custGeom>
          <a:avLst/>
          <a:gdLst/>
          <a:ahLst/>
          <a:cxnLst/>
          <a:rect l="0" t="0" r="0" b="0"/>
          <a:pathLst>
            <a:path>
              <a:moveTo>
                <a:pt x="45720" y="0"/>
              </a:moveTo>
              <a:lnTo>
                <a:pt x="4572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3021368" y="2087612"/>
          <a:ext cx="1214951" cy="278334"/>
        </a:xfrm>
        <a:custGeom>
          <a:avLst/>
          <a:gdLst/>
          <a:ahLst/>
          <a:cxnLst/>
          <a:rect l="0" t="0" r="0" b="0"/>
          <a:pathLst>
            <a:path>
              <a:moveTo>
                <a:pt x="0" y="0"/>
              </a:moveTo>
              <a:lnTo>
                <a:pt x="0" y="140271"/>
              </a:lnTo>
              <a:lnTo>
                <a:pt x="1214951" y="140271"/>
              </a:lnTo>
              <a:lnTo>
                <a:pt x="1214951"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1760697" y="3249547"/>
          <a:ext cx="91440" cy="278334"/>
        </a:xfrm>
        <a:custGeom>
          <a:avLst/>
          <a:gdLst/>
          <a:ahLst/>
          <a:cxnLst/>
          <a:rect l="0" t="0" r="0" b="0"/>
          <a:pathLst>
            <a:path>
              <a:moveTo>
                <a:pt x="45720" y="0"/>
              </a:moveTo>
              <a:lnTo>
                <a:pt x="4572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1806417" y="2087612"/>
          <a:ext cx="1214951" cy="278334"/>
        </a:xfrm>
        <a:custGeom>
          <a:avLst/>
          <a:gdLst/>
          <a:ahLst/>
          <a:cxnLst/>
          <a:rect l="0" t="0" r="0" b="0"/>
          <a:pathLst>
            <a:path>
              <a:moveTo>
                <a:pt x="1214951" y="0"/>
              </a:moveTo>
              <a:lnTo>
                <a:pt x="1214951" y="140271"/>
              </a:lnTo>
              <a:lnTo>
                <a:pt x="0" y="140271"/>
              </a:lnTo>
              <a:lnTo>
                <a:pt x="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2975648" y="925677"/>
          <a:ext cx="91440" cy="278334"/>
        </a:xfrm>
        <a:custGeom>
          <a:avLst/>
          <a:gdLst/>
          <a:ahLst/>
          <a:cxnLst/>
          <a:rect l="0" t="0" r="0" b="0"/>
          <a:pathLst>
            <a:path>
              <a:moveTo>
                <a:pt x="45720" y="0"/>
              </a:moveTo>
              <a:lnTo>
                <a:pt x="45720" y="27833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2579567" y="42076"/>
          <a:ext cx="883600" cy="88360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3463168" y="3986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3463168" y="39867"/>
        <a:ext cx="1325401" cy="883600"/>
      </dsp:txXfrm>
    </dsp:sp>
    <dsp:sp modelId="{AB558343-2E39-4E19-9DC9-4D4837B89B07}">
      <dsp:nvSpPr>
        <dsp:cNvPr id="0" name=""/>
        <dsp:cNvSpPr/>
      </dsp:nvSpPr>
      <dsp:spPr>
        <a:xfrm>
          <a:off x="2579567" y="1204011"/>
          <a:ext cx="883600" cy="8836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3463168" y="120180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3463168" y="1201802"/>
        <a:ext cx="1325401" cy="883600"/>
      </dsp:txXfrm>
    </dsp:sp>
    <dsp:sp modelId="{D26D8D05-50A0-4E6C-9E24-744EDB0FB81D}">
      <dsp:nvSpPr>
        <dsp:cNvPr id="0" name=""/>
        <dsp:cNvSpPr/>
      </dsp:nvSpPr>
      <dsp:spPr>
        <a:xfrm>
          <a:off x="1364616" y="2365946"/>
          <a:ext cx="883600" cy="88360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2248217"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Prod</a:t>
          </a:r>
        </a:p>
      </dsp:txBody>
      <dsp:txXfrm>
        <a:off x="2248217" y="2363737"/>
        <a:ext cx="1325401" cy="883600"/>
      </dsp:txXfrm>
    </dsp:sp>
    <dsp:sp modelId="{2E9BE656-CC3F-4AF0-AA25-4C9C124527CF}">
      <dsp:nvSpPr>
        <dsp:cNvPr id="0" name=""/>
        <dsp:cNvSpPr/>
      </dsp:nvSpPr>
      <dsp:spPr>
        <a:xfrm>
          <a:off x="1364616" y="3527881"/>
          <a:ext cx="883600" cy="883600"/>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2248217"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Subscription</a:t>
          </a:r>
        </a:p>
      </dsp:txBody>
      <dsp:txXfrm>
        <a:off x="2248217" y="3525672"/>
        <a:ext cx="1325401" cy="883600"/>
      </dsp:txXfrm>
    </dsp:sp>
    <dsp:sp modelId="{34D8D572-B9AD-483A-B9BC-064748CDDDA2}">
      <dsp:nvSpPr>
        <dsp:cNvPr id="0" name=""/>
        <dsp:cNvSpPr/>
      </dsp:nvSpPr>
      <dsp:spPr>
        <a:xfrm>
          <a:off x="3794519" y="2365946"/>
          <a:ext cx="883600" cy="883600"/>
        </a:xfrm>
        <a:prstGeom prst="ellipse">
          <a:avLst/>
        </a:prstGeom>
        <a:blipFill>
          <a:blip xmlns:r="http://schemas.openxmlformats.org/officeDocument/2006/relationships" r:embed="rId4"/>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4678120"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a:t>
          </a:r>
        </a:p>
      </dsp:txBody>
      <dsp:txXfrm>
        <a:off x="4678120" y="2363737"/>
        <a:ext cx="1325401" cy="883600"/>
      </dsp:txXfrm>
    </dsp:sp>
    <dsp:sp modelId="{D3B1FF90-585E-474A-8B02-C5C6A5370681}">
      <dsp:nvSpPr>
        <dsp:cNvPr id="0" name=""/>
        <dsp:cNvSpPr/>
      </dsp:nvSpPr>
      <dsp:spPr>
        <a:xfrm>
          <a:off x="3794519" y="3527881"/>
          <a:ext cx="883600" cy="883600"/>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4678120"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4678120" y="3525672"/>
        <a:ext cx="1325401" cy="883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8E79-8987-493A-9C77-A0280CCC8E8E}">
      <dsp:nvSpPr>
        <dsp:cNvPr id="0" name=""/>
        <dsp:cNvSpPr/>
      </dsp:nvSpPr>
      <dsp:spPr>
        <a:xfrm>
          <a:off x="4236319" y="3249547"/>
          <a:ext cx="1214951" cy="278334"/>
        </a:xfrm>
        <a:custGeom>
          <a:avLst/>
          <a:gdLst/>
          <a:ahLst/>
          <a:cxnLst/>
          <a:rect l="0" t="0" r="0" b="0"/>
          <a:pathLst>
            <a:path>
              <a:moveTo>
                <a:pt x="0" y="0"/>
              </a:moveTo>
              <a:lnTo>
                <a:pt x="0" y="140271"/>
              </a:lnTo>
              <a:lnTo>
                <a:pt x="1214951" y="140271"/>
              </a:lnTo>
              <a:lnTo>
                <a:pt x="1214951"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0BA5B-77F5-44D6-BA21-6EBB5E245C5E}">
      <dsp:nvSpPr>
        <dsp:cNvPr id="0" name=""/>
        <dsp:cNvSpPr/>
      </dsp:nvSpPr>
      <dsp:spPr>
        <a:xfrm>
          <a:off x="3021368" y="3249547"/>
          <a:ext cx="1214951" cy="278334"/>
        </a:xfrm>
        <a:custGeom>
          <a:avLst/>
          <a:gdLst/>
          <a:ahLst/>
          <a:cxnLst/>
          <a:rect l="0" t="0" r="0" b="0"/>
          <a:pathLst>
            <a:path>
              <a:moveTo>
                <a:pt x="1214951" y="0"/>
              </a:moveTo>
              <a:lnTo>
                <a:pt x="1214951" y="140271"/>
              </a:lnTo>
              <a:lnTo>
                <a:pt x="0" y="140271"/>
              </a:lnTo>
              <a:lnTo>
                <a:pt x="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2413892" y="2087612"/>
          <a:ext cx="1822426" cy="278334"/>
        </a:xfrm>
        <a:custGeom>
          <a:avLst/>
          <a:gdLst/>
          <a:ahLst/>
          <a:cxnLst/>
          <a:rect l="0" t="0" r="0" b="0"/>
          <a:pathLst>
            <a:path>
              <a:moveTo>
                <a:pt x="0" y="0"/>
              </a:moveTo>
              <a:lnTo>
                <a:pt x="0" y="140271"/>
              </a:lnTo>
              <a:lnTo>
                <a:pt x="1822426" y="140271"/>
              </a:lnTo>
              <a:lnTo>
                <a:pt x="1822426"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45745" y="3249547"/>
          <a:ext cx="91440" cy="278334"/>
        </a:xfrm>
        <a:custGeom>
          <a:avLst/>
          <a:gdLst/>
          <a:ahLst/>
          <a:cxnLst/>
          <a:rect l="0" t="0" r="0" b="0"/>
          <a:pathLst>
            <a:path>
              <a:moveTo>
                <a:pt x="45720" y="0"/>
              </a:moveTo>
              <a:lnTo>
                <a:pt x="4572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91465" y="2087612"/>
          <a:ext cx="1822426" cy="278334"/>
        </a:xfrm>
        <a:custGeom>
          <a:avLst/>
          <a:gdLst/>
          <a:ahLst/>
          <a:cxnLst/>
          <a:rect l="0" t="0" r="0" b="0"/>
          <a:pathLst>
            <a:path>
              <a:moveTo>
                <a:pt x="1822426" y="0"/>
              </a:moveTo>
              <a:lnTo>
                <a:pt x="1822426" y="140271"/>
              </a:lnTo>
              <a:lnTo>
                <a:pt x="0" y="140271"/>
              </a:lnTo>
              <a:lnTo>
                <a:pt x="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2368172" y="925677"/>
          <a:ext cx="91440" cy="278334"/>
        </a:xfrm>
        <a:custGeom>
          <a:avLst/>
          <a:gdLst/>
          <a:ahLst/>
          <a:cxnLst/>
          <a:rect l="0" t="0" r="0" b="0"/>
          <a:pathLst>
            <a:path>
              <a:moveTo>
                <a:pt x="45720" y="0"/>
              </a:moveTo>
              <a:lnTo>
                <a:pt x="45720" y="27833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1972092" y="42076"/>
          <a:ext cx="883600" cy="88360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2855693" y="3986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2855693" y="39867"/>
        <a:ext cx="1325401" cy="883600"/>
      </dsp:txXfrm>
    </dsp:sp>
    <dsp:sp modelId="{AB558343-2E39-4E19-9DC9-4D4837B89B07}">
      <dsp:nvSpPr>
        <dsp:cNvPr id="0" name=""/>
        <dsp:cNvSpPr/>
      </dsp:nvSpPr>
      <dsp:spPr>
        <a:xfrm>
          <a:off x="1972092" y="1204011"/>
          <a:ext cx="883600" cy="8836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2855693" y="120180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2855693" y="1201802"/>
        <a:ext cx="1325401" cy="883600"/>
      </dsp:txXfrm>
    </dsp:sp>
    <dsp:sp modelId="{D26D8D05-50A0-4E6C-9E24-744EDB0FB81D}">
      <dsp:nvSpPr>
        <dsp:cNvPr id="0" name=""/>
        <dsp:cNvSpPr/>
      </dsp:nvSpPr>
      <dsp:spPr>
        <a:xfrm>
          <a:off x="149665" y="2365946"/>
          <a:ext cx="883600" cy="88360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1033266"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Prod</a:t>
          </a:r>
        </a:p>
      </dsp:txBody>
      <dsp:txXfrm>
        <a:off x="1033266" y="2363737"/>
        <a:ext cx="1325401" cy="883600"/>
      </dsp:txXfrm>
    </dsp:sp>
    <dsp:sp modelId="{2E9BE656-CC3F-4AF0-AA25-4C9C124527CF}">
      <dsp:nvSpPr>
        <dsp:cNvPr id="0" name=""/>
        <dsp:cNvSpPr/>
      </dsp:nvSpPr>
      <dsp:spPr>
        <a:xfrm>
          <a:off x="149665" y="3527881"/>
          <a:ext cx="883600" cy="883600"/>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1033266"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Subscription</a:t>
          </a:r>
        </a:p>
      </dsp:txBody>
      <dsp:txXfrm>
        <a:off x="1033266" y="3525672"/>
        <a:ext cx="1325401" cy="883600"/>
      </dsp:txXfrm>
    </dsp:sp>
    <dsp:sp modelId="{34D8D572-B9AD-483A-B9BC-064748CDDDA2}">
      <dsp:nvSpPr>
        <dsp:cNvPr id="0" name=""/>
        <dsp:cNvSpPr/>
      </dsp:nvSpPr>
      <dsp:spPr>
        <a:xfrm>
          <a:off x="3794519" y="2365946"/>
          <a:ext cx="883600" cy="883600"/>
        </a:xfrm>
        <a:prstGeom prst="ellipse">
          <a:avLst/>
        </a:prstGeom>
        <a:blipFill>
          <a:blip xmlns:r="http://schemas.openxmlformats.org/officeDocument/2006/relationships" r:embed="rId4"/>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4678120"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a:t>
          </a:r>
        </a:p>
      </dsp:txBody>
      <dsp:txXfrm>
        <a:off x="4678120" y="2363737"/>
        <a:ext cx="1325401" cy="883600"/>
      </dsp:txXfrm>
    </dsp:sp>
    <dsp:sp modelId="{D3B1FF90-585E-474A-8B02-C5C6A5370681}">
      <dsp:nvSpPr>
        <dsp:cNvPr id="0" name=""/>
        <dsp:cNvSpPr/>
      </dsp:nvSpPr>
      <dsp:spPr>
        <a:xfrm>
          <a:off x="2579567" y="3527881"/>
          <a:ext cx="883600" cy="883600"/>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3463168"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3463168" y="3525672"/>
        <a:ext cx="1325401" cy="883600"/>
      </dsp:txXfrm>
    </dsp:sp>
    <dsp:sp modelId="{3D20833A-40A0-42D4-9A00-01FF31639800}">
      <dsp:nvSpPr>
        <dsp:cNvPr id="0" name=""/>
        <dsp:cNvSpPr/>
      </dsp:nvSpPr>
      <dsp:spPr>
        <a:xfrm>
          <a:off x="5009470" y="3527881"/>
          <a:ext cx="883600" cy="883600"/>
        </a:xfrm>
        <a:prstGeom prst="ellipse">
          <a:avLst/>
        </a:prstGeom>
        <a:solidFill>
          <a:schemeClr val="accent6">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5A309-4F41-44DA-BE72-826E3A930298}">
      <dsp:nvSpPr>
        <dsp:cNvPr id="0" name=""/>
        <dsp:cNvSpPr/>
      </dsp:nvSpPr>
      <dsp:spPr>
        <a:xfrm>
          <a:off x="5893071"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R&amp;D</a:t>
          </a:r>
        </a:p>
      </dsp:txBody>
      <dsp:txXfrm>
        <a:off x="5893071" y="3525672"/>
        <a:ext cx="1325401" cy="883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7973480"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6805228" y="2087723"/>
          <a:ext cx="1213971" cy="278109"/>
        </a:xfrm>
        <a:custGeom>
          <a:avLst/>
          <a:gdLst/>
          <a:ahLst/>
          <a:cxnLst/>
          <a:rect l="0" t="0" r="0" b="0"/>
          <a:pathLst>
            <a:path>
              <a:moveTo>
                <a:pt x="0" y="0"/>
              </a:moveTo>
              <a:lnTo>
                <a:pt x="0" y="140158"/>
              </a:lnTo>
              <a:lnTo>
                <a:pt x="1213971" y="140158"/>
              </a:lnTo>
              <a:lnTo>
                <a:pt x="1213971"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545537"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591257" y="2087723"/>
          <a:ext cx="1213971" cy="278109"/>
        </a:xfrm>
        <a:custGeom>
          <a:avLst/>
          <a:gdLst/>
          <a:ahLst/>
          <a:cxnLst/>
          <a:rect l="0" t="0" r="0" b="0"/>
          <a:pathLst>
            <a:path>
              <a:moveTo>
                <a:pt x="1213971" y="0"/>
              </a:moveTo>
              <a:lnTo>
                <a:pt x="1213971" y="140158"/>
              </a:lnTo>
              <a:lnTo>
                <a:pt x="0" y="140158"/>
              </a:lnTo>
              <a:lnTo>
                <a:pt x="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3770299" y="926725"/>
          <a:ext cx="3034928" cy="278109"/>
        </a:xfrm>
        <a:custGeom>
          <a:avLst/>
          <a:gdLst/>
          <a:ahLst/>
          <a:cxnLst/>
          <a:rect l="0" t="0" r="0" b="0"/>
          <a:pathLst>
            <a:path>
              <a:moveTo>
                <a:pt x="0" y="0"/>
              </a:moveTo>
              <a:lnTo>
                <a:pt x="0" y="140158"/>
              </a:lnTo>
              <a:lnTo>
                <a:pt x="3034928" y="140158"/>
              </a:lnTo>
              <a:lnTo>
                <a:pt x="3034928"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117594"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117594" y="2087723"/>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163314" y="926725"/>
          <a:ext cx="606985" cy="278109"/>
        </a:xfrm>
        <a:custGeom>
          <a:avLst/>
          <a:gdLst/>
          <a:ahLst/>
          <a:cxnLst/>
          <a:rect l="0" t="0" r="0" b="0"/>
          <a:pathLst>
            <a:path>
              <a:moveTo>
                <a:pt x="606985" y="0"/>
              </a:moveTo>
              <a:lnTo>
                <a:pt x="606985" y="140158"/>
              </a:lnTo>
              <a:lnTo>
                <a:pt x="0" y="140158"/>
              </a:lnTo>
              <a:lnTo>
                <a:pt x="0"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689651"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689651" y="2087723"/>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735371" y="926725"/>
          <a:ext cx="3034928" cy="278109"/>
        </a:xfrm>
        <a:custGeom>
          <a:avLst/>
          <a:gdLst/>
          <a:ahLst/>
          <a:cxnLst/>
          <a:rect l="0" t="0" r="0" b="0"/>
          <a:pathLst>
            <a:path>
              <a:moveTo>
                <a:pt x="3034928" y="0"/>
              </a:moveTo>
              <a:lnTo>
                <a:pt x="3034928" y="140158"/>
              </a:lnTo>
              <a:lnTo>
                <a:pt x="0" y="140158"/>
              </a:lnTo>
              <a:lnTo>
                <a:pt x="0"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328855" y="43837"/>
          <a:ext cx="882888" cy="88288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211744" y="41629"/>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211744" y="41629"/>
        <a:ext cx="1324332" cy="882888"/>
      </dsp:txXfrm>
    </dsp:sp>
    <dsp:sp modelId="{A1E0BC4C-9772-4503-87BF-2B83E73F98B4}">
      <dsp:nvSpPr>
        <dsp:cNvPr id="0" name=""/>
        <dsp:cNvSpPr/>
      </dsp:nvSpPr>
      <dsp:spPr>
        <a:xfrm>
          <a:off x="293927"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176815"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176815" y="1202628"/>
        <a:ext cx="1324332" cy="882888"/>
      </dsp:txXfrm>
    </dsp:sp>
    <dsp:sp modelId="{010A4C0F-31F9-4E7C-A87A-F6E48111FE3B}">
      <dsp:nvSpPr>
        <dsp:cNvPr id="0" name=""/>
        <dsp:cNvSpPr/>
      </dsp:nvSpPr>
      <dsp:spPr>
        <a:xfrm>
          <a:off x="293927" y="2365833"/>
          <a:ext cx="882888" cy="8828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176815"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176815" y="2363626"/>
        <a:ext cx="1324332" cy="882888"/>
      </dsp:txXfrm>
    </dsp:sp>
    <dsp:sp modelId="{B271FC63-2861-478C-9C7F-5769F536B39E}">
      <dsp:nvSpPr>
        <dsp:cNvPr id="0" name=""/>
        <dsp:cNvSpPr/>
      </dsp:nvSpPr>
      <dsp:spPr>
        <a:xfrm>
          <a:off x="293927" y="3526831"/>
          <a:ext cx="882888" cy="882888"/>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176815"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176815" y="3524624"/>
        <a:ext cx="1324332" cy="882888"/>
      </dsp:txXfrm>
    </dsp:sp>
    <dsp:sp modelId="{81419056-C6DD-426D-BA00-C61461C677DE}">
      <dsp:nvSpPr>
        <dsp:cNvPr id="0" name=""/>
        <dsp:cNvSpPr/>
      </dsp:nvSpPr>
      <dsp:spPr>
        <a:xfrm>
          <a:off x="2721870"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3604758"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3604758" y="1202628"/>
        <a:ext cx="1324332" cy="882888"/>
      </dsp:txXfrm>
    </dsp:sp>
    <dsp:sp modelId="{704343D4-A952-4CCA-B759-B858C1614358}">
      <dsp:nvSpPr>
        <dsp:cNvPr id="0" name=""/>
        <dsp:cNvSpPr/>
      </dsp:nvSpPr>
      <dsp:spPr>
        <a:xfrm>
          <a:off x="2721870" y="2365833"/>
          <a:ext cx="882888" cy="8828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3604758"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3604758" y="2363626"/>
        <a:ext cx="1324332" cy="882888"/>
      </dsp:txXfrm>
    </dsp:sp>
    <dsp:sp modelId="{277C54FB-778D-4684-BBF6-5A6B0739CC1F}">
      <dsp:nvSpPr>
        <dsp:cNvPr id="0" name=""/>
        <dsp:cNvSpPr/>
      </dsp:nvSpPr>
      <dsp:spPr>
        <a:xfrm>
          <a:off x="2721870" y="3526831"/>
          <a:ext cx="882888" cy="882888"/>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3604758"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3604758" y="3524624"/>
        <a:ext cx="1324332" cy="882888"/>
      </dsp:txXfrm>
    </dsp:sp>
    <dsp:sp modelId="{AB558343-2E39-4E19-9DC9-4D4837B89B07}">
      <dsp:nvSpPr>
        <dsp:cNvPr id="0" name=""/>
        <dsp:cNvSpPr/>
      </dsp:nvSpPr>
      <dsp:spPr>
        <a:xfrm>
          <a:off x="6363784"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246672"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246672" y="1202628"/>
        <a:ext cx="1324332" cy="882888"/>
      </dsp:txXfrm>
    </dsp:sp>
    <dsp:sp modelId="{D26D8D05-50A0-4E6C-9E24-744EDB0FB81D}">
      <dsp:nvSpPr>
        <dsp:cNvPr id="0" name=""/>
        <dsp:cNvSpPr/>
      </dsp:nvSpPr>
      <dsp:spPr>
        <a:xfrm>
          <a:off x="5149813" y="2365833"/>
          <a:ext cx="882888" cy="88288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6032701"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Prod</a:t>
          </a:r>
        </a:p>
      </dsp:txBody>
      <dsp:txXfrm>
        <a:off x="6032701" y="2363626"/>
        <a:ext cx="1324332" cy="882888"/>
      </dsp:txXfrm>
    </dsp:sp>
    <dsp:sp modelId="{2E9BE656-CC3F-4AF0-AA25-4C9C124527CF}">
      <dsp:nvSpPr>
        <dsp:cNvPr id="0" name=""/>
        <dsp:cNvSpPr/>
      </dsp:nvSpPr>
      <dsp:spPr>
        <a:xfrm>
          <a:off x="5149813" y="3526831"/>
          <a:ext cx="882888" cy="882888"/>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6032701"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Central IT Subscription</a:t>
          </a:r>
          <a:endParaRPr lang="en-US" sz="1700" kern="1200" dirty="0"/>
        </a:p>
      </dsp:txBody>
      <dsp:txXfrm>
        <a:off x="6032701" y="3524624"/>
        <a:ext cx="1324332" cy="882888"/>
      </dsp:txXfrm>
    </dsp:sp>
    <dsp:sp modelId="{34D8D572-B9AD-483A-B9BC-064748CDDDA2}">
      <dsp:nvSpPr>
        <dsp:cNvPr id="0" name=""/>
        <dsp:cNvSpPr/>
      </dsp:nvSpPr>
      <dsp:spPr>
        <a:xfrm>
          <a:off x="7577756" y="2365833"/>
          <a:ext cx="882888" cy="882888"/>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460644"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Dev/Test</a:t>
          </a:r>
        </a:p>
      </dsp:txBody>
      <dsp:txXfrm>
        <a:off x="8460644" y="2363626"/>
        <a:ext cx="1324332" cy="882888"/>
      </dsp:txXfrm>
    </dsp:sp>
    <dsp:sp modelId="{D3B1FF90-585E-474A-8B02-C5C6A5370681}">
      <dsp:nvSpPr>
        <dsp:cNvPr id="0" name=""/>
        <dsp:cNvSpPr/>
      </dsp:nvSpPr>
      <dsp:spPr>
        <a:xfrm>
          <a:off x="7577756" y="3526831"/>
          <a:ext cx="882888" cy="882888"/>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460644"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8460644" y="3524624"/>
        <a:ext cx="1324332" cy="8828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7973480"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6198242" y="2087723"/>
          <a:ext cx="1820957" cy="278109"/>
        </a:xfrm>
        <a:custGeom>
          <a:avLst/>
          <a:gdLst/>
          <a:ahLst/>
          <a:cxnLst/>
          <a:rect l="0" t="0" r="0" b="0"/>
          <a:pathLst>
            <a:path>
              <a:moveTo>
                <a:pt x="0" y="0"/>
              </a:moveTo>
              <a:lnTo>
                <a:pt x="0" y="140158"/>
              </a:lnTo>
              <a:lnTo>
                <a:pt x="1820957" y="140158"/>
              </a:lnTo>
              <a:lnTo>
                <a:pt x="1820957"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AA2D9-F10F-4FB0-BC13-0E2101052484}">
      <dsp:nvSpPr>
        <dsp:cNvPr id="0" name=""/>
        <dsp:cNvSpPr/>
      </dsp:nvSpPr>
      <dsp:spPr>
        <a:xfrm>
          <a:off x="4377285" y="3248721"/>
          <a:ext cx="1213971" cy="278109"/>
        </a:xfrm>
        <a:custGeom>
          <a:avLst/>
          <a:gdLst/>
          <a:ahLst/>
          <a:cxnLst/>
          <a:rect l="0" t="0" r="0" b="0"/>
          <a:pathLst>
            <a:path>
              <a:moveTo>
                <a:pt x="0" y="0"/>
              </a:moveTo>
              <a:lnTo>
                <a:pt x="0" y="140158"/>
              </a:lnTo>
              <a:lnTo>
                <a:pt x="1213971" y="140158"/>
              </a:lnTo>
              <a:lnTo>
                <a:pt x="1213971"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3163314" y="3248721"/>
          <a:ext cx="1213971" cy="278109"/>
        </a:xfrm>
        <a:custGeom>
          <a:avLst/>
          <a:gdLst/>
          <a:ahLst/>
          <a:cxnLst/>
          <a:rect l="0" t="0" r="0" b="0"/>
          <a:pathLst>
            <a:path>
              <a:moveTo>
                <a:pt x="1213971" y="0"/>
              </a:moveTo>
              <a:lnTo>
                <a:pt x="1213971" y="140158"/>
              </a:lnTo>
              <a:lnTo>
                <a:pt x="0" y="140158"/>
              </a:lnTo>
              <a:lnTo>
                <a:pt x="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4377285" y="2087723"/>
          <a:ext cx="1820957" cy="278109"/>
        </a:xfrm>
        <a:custGeom>
          <a:avLst/>
          <a:gdLst/>
          <a:ahLst/>
          <a:cxnLst/>
          <a:rect l="0" t="0" r="0" b="0"/>
          <a:pathLst>
            <a:path>
              <a:moveTo>
                <a:pt x="1820957" y="0"/>
              </a:moveTo>
              <a:lnTo>
                <a:pt x="1820957" y="140158"/>
              </a:lnTo>
              <a:lnTo>
                <a:pt x="0" y="140158"/>
              </a:lnTo>
              <a:lnTo>
                <a:pt x="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3466807" y="926725"/>
          <a:ext cx="2731435" cy="278109"/>
        </a:xfrm>
        <a:custGeom>
          <a:avLst/>
          <a:gdLst/>
          <a:ahLst/>
          <a:cxnLst/>
          <a:rect l="0" t="0" r="0" b="0"/>
          <a:pathLst>
            <a:path>
              <a:moveTo>
                <a:pt x="0" y="0"/>
              </a:moveTo>
              <a:lnTo>
                <a:pt x="0" y="140158"/>
              </a:lnTo>
              <a:lnTo>
                <a:pt x="2731435" y="140158"/>
              </a:lnTo>
              <a:lnTo>
                <a:pt x="2731435"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689651"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689651" y="2087723"/>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735371" y="926725"/>
          <a:ext cx="2731435" cy="278109"/>
        </a:xfrm>
        <a:custGeom>
          <a:avLst/>
          <a:gdLst/>
          <a:ahLst/>
          <a:cxnLst/>
          <a:rect l="0" t="0" r="0" b="0"/>
          <a:pathLst>
            <a:path>
              <a:moveTo>
                <a:pt x="2731435" y="0"/>
              </a:moveTo>
              <a:lnTo>
                <a:pt x="2731435" y="140158"/>
              </a:lnTo>
              <a:lnTo>
                <a:pt x="0" y="140158"/>
              </a:lnTo>
              <a:lnTo>
                <a:pt x="0"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025362" y="43837"/>
          <a:ext cx="882888" cy="88288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3908251" y="41629"/>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EE</a:t>
          </a:r>
        </a:p>
      </dsp:txBody>
      <dsp:txXfrm>
        <a:off x="3908251" y="41629"/>
        <a:ext cx="1324332" cy="882888"/>
      </dsp:txXfrm>
    </dsp:sp>
    <dsp:sp modelId="{81419056-C6DD-426D-BA00-C61461C677DE}">
      <dsp:nvSpPr>
        <dsp:cNvPr id="0" name=""/>
        <dsp:cNvSpPr/>
      </dsp:nvSpPr>
      <dsp:spPr>
        <a:xfrm>
          <a:off x="293927"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1176815"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Business Unit 01</a:t>
          </a:r>
        </a:p>
      </dsp:txBody>
      <dsp:txXfrm>
        <a:off x="1176815" y="1202628"/>
        <a:ext cx="1324332" cy="882888"/>
      </dsp:txXfrm>
    </dsp:sp>
    <dsp:sp modelId="{704343D4-A952-4CCA-B759-B858C1614358}">
      <dsp:nvSpPr>
        <dsp:cNvPr id="0" name=""/>
        <dsp:cNvSpPr/>
      </dsp:nvSpPr>
      <dsp:spPr>
        <a:xfrm>
          <a:off x="293927" y="2365833"/>
          <a:ext cx="882888" cy="8828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1176815"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BU01 Acct</a:t>
          </a:r>
        </a:p>
      </dsp:txBody>
      <dsp:txXfrm>
        <a:off x="1176815" y="2363626"/>
        <a:ext cx="1324332" cy="882888"/>
      </dsp:txXfrm>
    </dsp:sp>
    <dsp:sp modelId="{277C54FB-778D-4684-BBF6-5A6B0739CC1F}">
      <dsp:nvSpPr>
        <dsp:cNvPr id="0" name=""/>
        <dsp:cNvSpPr/>
      </dsp:nvSpPr>
      <dsp:spPr>
        <a:xfrm>
          <a:off x="293927" y="3526831"/>
          <a:ext cx="882888" cy="882888"/>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1176815"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BU01 Subscription</a:t>
          </a:r>
        </a:p>
      </dsp:txBody>
      <dsp:txXfrm>
        <a:off x="1176815" y="3524624"/>
        <a:ext cx="1324332" cy="882888"/>
      </dsp:txXfrm>
    </dsp:sp>
    <dsp:sp modelId="{AB558343-2E39-4E19-9DC9-4D4837B89B07}">
      <dsp:nvSpPr>
        <dsp:cNvPr id="0" name=""/>
        <dsp:cNvSpPr/>
      </dsp:nvSpPr>
      <dsp:spPr>
        <a:xfrm>
          <a:off x="5756798"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6639687"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Department</a:t>
          </a:r>
        </a:p>
      </dsp:txBody>
      <dsp:txXfrm>
        <a:off x="6639687" y="1202628"/>
        <a:ext cx="1324332" cy="882888"/>
      </dsp:txXfrm>
    </dsp:sp>
    <dsp:sp modelId="{D26D8D05-50A0-4E6C-9E24-744EDB0FB81D}">
      <dsp:nvSpPr>
        <dsp:cNvPr id="0" name=""/>
        <dsp:cNvSpPr/>
      </dsp:nvSpPr>
      <dsp:spPr>
        <a:xfrm>
          <a:off x="3935841" y="2365833"/>
          <a:ext cx="882888" cy="88288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4818729"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Prod</a:t>
          </a:r>
        </a:p>
      </dsp:txBody>
      <dsp:txXfrm>
        <a:off x="4818729" y="2363626"/>
        <a:ext cx="1324332" cy="882888"/>
      </dsp:txXfrm>
    </dsp:sp>
    <dsp:sp modelId="{2E9BE656-CC3F-4AF0-AA25-4C9C124527CF}">
      <dsp:nvSpPr>
        <dsp:cNvPr id="0" name=""/>
        <dsp:cNvSpPr/>
      </dsp:nvSpPr>
      <dsp:spPr>
        <a:xfrm>
          <a:off x="2721870" y="3526831"/>
          <a:ext cx="882888" cy="882888"/>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3604758"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Subscription</a:t>
          </a:r>
        </a:p>
      </dsp:txBody>
      <dsp:txXfrm>
        <a:off x="3604758" y="3524624"/>
        <a:ext cx="1324332" cy="882888"/>
      </dsp:txXfrm>
    </dsp:sp>
    <dsp:sp modelId="{BC5353B9-A44A-4BE2-8184-7BEB398EDE51}">
      <dsp:nvSpPr>
        <dsp:cNvPr id="0" name=""/>
        <dsp:cNvSpPr/>
      </dsp:nvSpPr>
      <dsp:spPr>
        <a:xfrm>
          <a:off x="5149813" y="3526831"/>
          <a:ext cx="882888" cy="882888"/>
        </a:xfrm>
        <a:prstGeom prst="ellipse">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CDA9D7-6395-4E1E-A0E2-772B5ADBDD73}">
      <dsp:nvSpPr>
        <dsp:cNvPr id="0" name=""/>
        <dsp:cNvSpPr/>
      </dsp:nvSpPr>
      <dsp:spPr>
        <a:xfrm>
          <a:off x="6032701"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Vendor-managed subscription</a:t>
          </a:r>
        </a:p>
      </dsp:txBody>
      <dsp:txXfrm>
        <a:off x="6032701" y="3524624"/>
        <a:ext cx="1324332" cy="882888"/>
      </dsp:txXfrm>
    </dsp:sp>
    <dsp:sp modelId="{34D8D572-B9AD-483A-B9BC-064748CDDDA2}">
      <dsp:nvSpPr>
        <dsp:cNvPr id="0" name=""/>
        <dsp:cNvSpPr/>
      </dsp:nvSpPr>
      <dsp:spPr>
        <a:xfrm>
          <a:off x="7577756" y="2365833"/>
          <a:ext cx="882888" cy="882888"/>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460644"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Dev/Test</a:t>
          </a:r>
        </a:p>
      </dsp:txBody>
      <dsp:txXfrm>
        <a:off x="8460644" y="2363626"/>
        <a:ext cx="1324332" cy="882888"/>
      </dsp:txXfrm>
    </dsp:sp>
    <dsp:sp modelId="{D3B1FF90-585E-474A-8B02-C5C6A5370681}">
      <dsp:nvSpPr>
        <dsp:cNvPr id="0" name=""/>
        <dsp:cNvSpPr/>
      </dsp:nvSpPr>
      <dsp:spPr>
        <a:xfrm>
          <a:off x="7577756" y="3526831"/>
          <a:ext cx="882888" cy="882888"/>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460644"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Dev/Test Subscription</a:t>
          </a:r>
        </a:p>
      </dsp:txBody>
      <dsp:txXfrm>
        <a:off x="8460644" y="3524624"/>
        <a:ext cx="1324332" cy="8828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11/3/2017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11/3/2017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31/10/2017</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233030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997948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13</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dirty="0"/>
          </a:p>
        </p:txBody>
      </p:sp>
    </p:spTree>
    <p:extLst>
      <p:ext uri="{BB962C8B-B14F-4D97-AF65-F5344CB8AC3E}">
        <p14:creationId xmlns:p14="http://schemas.microsoft.com/office/powerpoint/2010/main" val="1291169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16</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dirty="0"/>
          </a:p>
        </p:txBody>
      </p:sp>
    </p:spTree>
    <p:extLst>
      <p:ext uri="{BB962C8B-B14F-4D97-AF65-F5344CB8AC3E}">
        <p14:creationId xmlns:p14="http://schemas.microsoft.com/office/powerpoint/2010/main" val="1506125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dirty="0"/>
          </a:p>
        </p:txBody>
      </p:sp>
    </p:spTree>
    <p:extLst>
      <p:ext uri="{BB962C8B-B14F-4D97-AF65-F5344CB8AC3E}">
        <p14:creationId xmlns:p14="http://schemas.microsoft.com/office/powerpoint/2010/main" val="509598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dirty="0"/>
          </a:p>
        </p:txBody>
      </p:sp>
    </p:spTree>
    <p:extLst>
      <p:ext uri="{BB962C8B-B14F-4D97-AF65-F5344CB8AC3E}">
        <p14:creationId xmlns:p14="http://schemas.microsoft.com/office/powerpoint/2010/main" val="226630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dirty="0"/>
          </a:p>
        </p:txBody>
      </p:sp>
    </p:spTree>
    <p:extLst>
      <p:ext uri="{BB962C8B-B14F-4D97-AF65-F5344CB8AC3E}">
        <p14:creationId xmlns:p14="http://schemas.microsoft.com/office/powerpoint/2010/main" val="202833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dirty="0"/>
          </a:p>
        </p:txBody>
      </p:sp>
    </p:spTree>
    <p:extLst>
      <p:ext uri="{BB962C8B-B14F-4D97-AF65-F5344CB8AC3E}">
        <p14:creationId xmlns:p14="http://schemas.microsoft.com/office/powerpoint/2010/main" val="121088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dirty="0"/>
          </a:p>
        </p:txBody>
      </p:sp>
    </p:spTree>
    <p:extLst>
      <p:ext uri="{BB962C8B-B14F-4D97-AF65-F5344CB8AC3E}">
        <p14:creationId xmlns:p14="http://schemas.microsoft.com/office/powerpoint/2010/main" val="3383977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383662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1637739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dirty="0"/>
          </a:p>
        </p:txBody>
      </p:sp>
    </p:spTree>
    <p:extLst>
      <p:ext uri="{BB962C8B-B14F-4D97-AF65-F5344CB8AC3E}">
        <p14:creationId xmlns:p14="http://schemas.microsoft.com/office/powerpoint/2010/main" val="417937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dirty="0"/>
          </a:p>
        </p:txBody>
      </p:sp>
    </p:spTree>
    <p:extLst>
      <p:ext uri="{BB962C8B-B14F-4D97-AF65-F5344CB8AC3E}">
        <p14:creationId xmlns:p14="http://schemas.microsoft.com/office/powerpoint/2010/main" val="2442637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27</a:t>
            </a:fld>
            <a:endParaRPr lang="en-US" dirty="0"/>
          </a:p>
        </p:txBody>
      </p:sp>
    </p:spTree>
    <p:extLst>
      <p:ext uri="{BB962C8B-B14F-4D97-AF65-F5344CB8AC3E}">
        <p14:creationId xmlns:p14="http://schemas.microsoft.com/office/powerpoint/2010/main" val="2964429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2197199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29</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3591460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dirty="0"/>
          </a:p>
        </p:txBody>
      </p:sp>
    </p:spTree>
    <p:extLst>
      <p:ext uri="{BB962C8B-B14F-4D97-AF65-F5344CB8AC3E}">
        <p14:creationId xmlns:p14="http://schemas.microsoft.com/office/powerpoint/2010/main" val="523886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1536431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https://docs.microsoft.com/en-us/rest/api/billing/enterprise/billing-enterprise-api-balance-summary</a:t>
            </a:r>
          </a:p>
          <a:p>
            <a:r>
              <a:rPr lang="en-US" dirty="0"/>
              <a:t>https://docs.microsoft.com/en-us/rest/api/billing/enterprise/billing-enterprise-api-usage-detail</a:t>
            </a:r>
          </a:p>
          <a:p>
            <a:r>
              <a:rPr lang="en-US" dirty="0"/>
              <a:t>https://docs.microsoft.com/en-us/rest/api/billing/enterprise/billing-enterprise-api-marketplace-storecharge</a:t>
            </a:r>
          </a:p>
          <a:p>
            <a:r>
              <a:rPr lang="en-US" dirty="0"/>
              <a:t>https://docs.microsoft.com/en-us/rest/api/billing/enterprise/billing-enterprise-api-pricesheet</a:t>
            </a:r>
          </a:p>
          <a:p>
            <a:r>
              <a:rPr lang="en-US" dirty="0"/>
              <a:t>https://docs.microsoft.com/en-us/rest/api/billing/enterprise/billing-enterprise-api-billing-periods</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34</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https://azure.microsoft.com/en-ca/services/cost-management/</a:t>
            </a:r>
          </a:p>
        </p:txBody>
      </p:sp>
      <p:sp>
        <p:nvSpPr>
          <p:cNvPr id="4" name="Slide Number Placeholder 3"/>
          <p:cNvSpPr>
            <a:spLocks noGrp="1"/>
          </p:cNvSpPr>
          <p:nvPr>
            <p:ph type="sldNum" sz="quarter" idx="10"/>
          </p:nvPr>
        </p:nvSpPr>
        <p:spPr/>
        <p:txBody>
          <a:bodyPr/>
          <a:lstStyle/>
          <a:p>
            <a:fld id="{40B1AD7A-8DF3-4DCE-960D-1DF5B9856ADB}" type="slidenum">
              <a:rPr lang="en-US" smtClean="0"/>
              <a:t>35</a:t>
            </a:fld>
            <a:endParaRPr lang="en-US" dirty="0"/>
          </a:p>
        </p:txBody>
      </p:sp>
    </p:spTree>
    <p:extLst>
      <p:ext uri="{BB962C8B-B14F-4D97-AF65-F5344CB8AC3E}">
        <p14:creationId xmlns:p14="http://schemas.microsoft.com/office/powerpoint/2010/main" val="1607767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36</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dirty="0"/>
          </a:p>
        </p:txBody>
      </p:sp>
    </p:spTree>
    <p:extLst>
      <p:ext uri="{BB962C8B-B14F-4D97-AF65-F5344CB8AC3E}">
        <p14:creationId xmlns:p14="http://schemas.microsoft.com/office/powerpoint/2010/main" val="2103356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11/3/2017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dirty="0"/>
          </a:p>
        </p:txBody>
      </p:sp>
    </p:spTree>
    <p:extLst>
      <p:ext uri="{BB962C8B-B14F-4D97-AF65-F5344CB8AC3E}">
        <p14:creationId xmlns:p14="http://schemas.microsoft.com/office/powerpoint/2010/main" val="128661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2337692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dirty="0"/>
          </a:p>
        </p:txBody>
      </p:sp>
    </p:spTree>
    <p:extLst>
      <p:ext uri="{BB962C8B-B14F-4D97-AF65-F5344CB8AC3E}">
        <p14:creationId xmlns:p14="http://schemas.microsoft.com/office/powerpoint/2010/main" val="4217840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42</a:t>
            </a:fld>
            <a:endParaRPr lang="en-US" dirty="0"/>
          </a:p>
        </p:txBody>
      </p:sp>
    </p:spTree>
    <p:extLst>
      <p:ext uri="{BB962C8B-B14F-4D97-AF65-F5344CB8AC3E}">
        <p14:creationId xmlns:p14="http://schemas.microsoft.com/office/powerpoint/2010/main" val="3240551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43</a:t>
            </a:fld>
            <a:endParaRPr lang="en-US" dirty="0"/>
          </a:p>
        </p:txBody>
      </p:sp>
    </p:spTree>
    <p:extLst>
      <p:ext uri="{BB962C8B-B14F-4D97-AF65-F5344CB8AC3E}">
        <p14:creationId xmlns:p14="http://schemas.microsoft.com/office/powerpoint/2010/main" val="413459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44</a:t>
            </a:fld>
            <a:endParaRPr lang="en-US" dirty="0"/>
          </a:p>
        </p:txBody>
      </p:sp>
    </p:spTree>
    <p:extLst>
      <p:ext uri="{BB962C8B-B14F-4D97-AF65-F5344CB8AC3E}">
        <p14:creationId xmlns:p14="http://schemas.microsoft.com/office/powerpoint/2010/main" val="2830168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11/3/2017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11/3/2017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47</a:t>
            </a:fld>
            <a:endParaRPr lang="en-US" dirty="0"/>
          </a:p>
        </p:txBody>
      </p:sp>
    </p:spTree>
    <p:extLst>
      <p:ext uri="{BB962C8B-B14F-4D97-AF65-F5344CB8AC3E}">
        <p14:creationId xmlns:p14="http://schemas.microsoft.com/office/powerpoint/2010/main" val="21912242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48</a:t>
            </a:fld>
            <a:endParaRPr lang="en-US" dirty="0"/>
          </a:p>
        </p:txBody>
      </p:sp>
    </p:spTree>
    <p:extLst>
      <p:ext uri="{BB962C8B-B14F-4D97-AF65-F5344CB8AC3E}">
        <p14:creationId xmlns:p14="http://schemas.microsoft.com/office/powerpoint/2010/main" val="2865120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11/3/2017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52</a:t>
            </a:fld>
            <a:endParaRPr lang="en-US" dirty="0"/>
          </a:p>
        </p:txBody>
      </p:sp>
    </p:spTree>
    <p:extLst>
      <p:ext uri="{BB962C8B-B14F-4D97-AF65-F5344CB8AC3E}">
        <p14:creationId xmlns:p14="http://schemas.microsoft.com/office/powerpoint/2010/main" val="20660296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53</a:t>
            </a:fld>
            <a:endParaRPr lang="en-US" dirty="0"/>
          </a:p>
        </p:txBody>
      </p:sp>
    </p:spTree>
    <p:extLst>
      <p:ext uri="{BB962C8B-B14F-4D97-AF65-F5344CB8AC3E}">
        <p14:creationId xmlns:p14="http://schemas.microsoft.com/office/powerpoint/2010/main" val="1341928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54</a:t>
            </a:fld>
            <a:endParaRPr lang="en-US" dirty="0"/>
          </a:p>
        </p:txBody>
      </p:sp>
    </p:spTree>
    <p:extLst>
      <p:ext uri="{BB962C8B-B14F-4D97-AF65-F5344CB8AC3E}">
        <p14:creationId xmlns:p14="http://schemas.microsoft.com/office/powerpoint/2010/main" val="14215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179684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359992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1929673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hyperlink" Target="http://azure.microsoft.com/en-us/documentation/articles/resource-group-overview/"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bscription-governance" TargetMode="External"/><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Designs-Focus on GC Federals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161459"/>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256947179"/>
              </p:ext>
            </p:extLst>
          </p:nvPr>
        </p:nvGraphicFramePr>
        <p:xfrm>
          <a:off x="184987" y="1493473"/>
          <a:ext cx="11255404" cy="4352743"/>
        </p:xfrm>
        <a:graphic>
          <a:graphicData uri="http://schemas.openxmlformats.org/drawingml/2006/table">
            <a:tbl>
              <a:tblPr firstRow="1" firstCol="1" bandRow="1">
                <a:tableStyleId>{21E4AEA4-8DFA-4A89-87EB-49C32662AFE0}</a:tableStyleId>
              </a:tblPr>
              <a:tblGrid>
                <a:gridCol w="4033722">
                  <a:extLst>
                    <a:ext uri="{9D8B030D-6E8A-4147-A177-3AD203B41FA5}">
                      <a16:colId xmlns:a16="http://schemas.microsoft.com/office/drawing/2014/main" val="2068688253"/>
                    </a:ext>
                  </a:extLst>
                </a:gridCol>
                <a:gridCol w="7221682">
                  <a:extLst>
                    <a:ext uri="{9D8B030D-6E8A-4147-A177-3AD203B41FA5}">
                      <a16:colId xmlns:a16="http://schemas.microsoft.com/office/drawing/2014/main" val="1489146875"/>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 (Default limit/Maximum limit)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b="1" u="none" strike="noStrike" kern="1200" dirty="0">
                          <a:solidFill>
                            <a:schemeClr val="lt1"/>
                          </a:solidFill>
                          <a:effectLst/>
                          <a:latin typeface="+mn-lt"/>
                          <a:ea typeface="+mn-ea"/>
                          <a:cs typeface="+mn-cs"/>
                        </a:rPr>
                        <a:t>VMs per subscription</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10,000/10,000 per region</a:t>
                      </a:r>
                    </a:p>
                  </a:txBody>
                  <a:tcPr anchor="ctr"/>
                </a:tc>
                <a:extLst>
                  <a:ext uri="{0D108BD9-81ED-4DB2-BD59-A6C34878D82A}">
                    <a16:rowId xmlns:a16="http://schemas.microsoft.com/office/drawing/2014/main" val="1783690597"/>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100/250 (support approval required)</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 per subscription per storage type</a:t>
                      </a:r>
                    </a:p>
                  </a:txBody>
                  <a:tcPr anchor="ct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Network Security Groups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100/5000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5914829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DEBAD2-E056-4BD7-AE93-7268FF891D00}"/>
              </a:ext>
            </a:extLst>
          </p:cNvPr>
          <p:cNvSpPr>
            <a:spLocks noGrp="1"/>
          </p:cNvSpPr>
          <p:nvPr>
            <p:ph type="title"/>
          </p:nvPr>
        </p:nvSpPr>
        <p:spPr/>
        <p:txBody>
          <a:bodyPr/>
          <a:lstStyle/>
          <a:p>
            <a:r>
              <a:rPr lang="en-CA" dirty="0"/>
              <a:t>Subscription Topologies Examples</a:t>
            </a:r>
          </a:p>
        </p:txBody>
      </p:sp>
    </p:spTree>
    <p:extLst>
      <p:ext uri="{BB962C8B-B14F-4D97-AF65-F5344CB8AC3E}">
        <p14:creationId xmlns:p14="http://schemas.microsoft.com/office/powerpoint/2010/main" val="23030488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8F7-472D-4481-9C32-0F18384FE4C8}"/>
              </a:ext>
            </a:extLst>
          </p:cNvPr>
          <p:cNvSpPr>
            <a:spLocks noGrp="1"/>
          </p:cNvSpPr>
          <p:nvPr>
            <p:ph type="title"/>
          </p:nvPr>
        </p:nvSpPr>
        <p:spPr/>
        <p:txBody>
          <a:bodyPr/>
          <a:lstStyle/>
          <a:p>
            <a:r>
              <a:rPr lang="en-CA" dirty="0"/>
              <a:t>1-Very small implementation</a:t>
            </a:r>
            <a:br>
              <a:rPr lang="en-CA" dirty="0"/>
            </a:br>
            <a:endParaRPr lang="en-CA" dirty="0"/>
          </a:p>
        </p:txBody>
      </p:sp>
      <p:graphicFrame>
        <p:nvGraphicFramePr>
          <p:cNvPr id="4" name="Content Placeholder 3">
            <a:extLst>
              <a:ext uri="{FF2B5EF4-FFF2-40B4-BE49-F238E27FC236}">
                <a16:creationId xmlns:a16="http://schemas.microsoft.com/office/drawing/2014/main" id="{176A87FF-1A98-4440-9B67-939FF981D8AB}"/>
              </a:ext>
            </a:extLst>
          </p:cNvPr>
          <p:cNvGraphicFramePr>
            <a:graphicFrameLocks/>
          </p:cNvGraphicFramePr>
          <p:nvPr>
            <p:extLst>
              <p:ext uri="{D42A27DB-BD31-4B8C-83A1-F6EECF244321}">
                <p14:modId xmlns:p14="http://schemas.microsoft.com/office/powerpoint/2010/main" val="1537663438"/>
              </p:ext>
            </p:extLst>
          </p:nvPr>
        </p:nvGraphicFramePr>
        <p:xfrm>
          <a:off x="2483912" y="1151158"/>
          <a:ext cx="7368138" cy="5206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lowchart: Alternate Process 10">
            <a:extLst>
              <a:ext uri="{FF2B5EF4-FFF2-40B4-BE49-F238E27FC236}">
                <a16:creationId xmlns:a16="http://schemas.microsoft.com/office/drawing/2014/main" id="{8BA9C1AE-FDE8-4530-B62E-8E6DA4AF7A84}"/>
              </a:ext>
            </a:extLst>
          </p:cNvPr>
          <p:cNvSpPr/>
          <p:nvPr/>
        </p:nvSpPr>
        <p:spPr bwMode="auto">
          <a:xfrm>
            <a:off x="6261236" y="4923324"/>
            <a:ext cx="1304222" cy="534811"/>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Prod-RG</a:t>
            </a:r>
          </a:p>
        </p:txBody>
      </p:sp>
      <p:sp>
        <p:nvSpPr>
          <p:cNvPr id="12" name="Flowchart: Alternate Process 11">
            <a:extLst>
              <a:ext uri="{FF2B5EF4-FFF2-40B4-BE49-F238E27FC236}">
                <a16:creationId xmlns:a16="http://schemas.microsoft.com/office/drawing/2014/main" id="{98058964-9B71-4C17-AC45-E3DDF30E3FF1}"/>
              </a:ext>
            </a:extLst>
          </p:cNvPr>
          <p:cNvSpPr/>
          <p:nvPr/>
        </p:nvSpPr>
        <p:spPr bwMode="auto">
          <a:xfrm>
            <a:off x="7101337" y="5549575"/>
            <a:ext cx="1275345" cy="563683"/>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Prod-RG</a:t>
            </a:r>
          </a:p>
        </p:txBody>
      </p:sp>
      <p:sp>
        <p:nvSpPr>
          <p:cNvPr id="13" name="Flowchart: Alternate Process 12">
            <a:extLst>
              <a:ext uri="{FF2B5EF4-FFF2-40B4-BE49-F238E27FC236}">
                <a16:creationId xmlns:a16="http://schemas.microsoft.com/office/drawing/2014/main" id="{107EBCB4-FF34-4832-B76B-D48CD6F69E60}"/>
              </a:ext>
            </a:extLst>
          </p:cNvPr>
          <p:cNvSpPr/>
          <p:nvPr/>
        </p:nvSpPr>
        <p:spPr bwMode="auto">
          <a:xfrm>
            <a:off x="2781111" y="4927851"/>
            <a:ext cx="1155033" cy="48547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Dev-RG</a:t>
            </a:r>
          </a:p>
        </p:txBody>
      </p:sp>
      <p:sp>
        <p:nvSpPr>
          <p:cNvPr id="14" name="Flowchart: Alternate Process 13">
            <a:extLst>
              <a:ext uri="{FF2B5EF4-FFF2-40B4-BE49-F238E27FC236}">
                <a16:creationId xmlns:a16="http://schemas.microsoft.com/office/drawing/2014/main" id="{8A356824-0EF6-415E-B9E2-CCCC5052CC21}"/>
              </a:ext>
            </a:extLst>
          </p:cNvPr>
          <p:cNvSpPr/>
          <p:nvPr/>
        </p:nvSpPr>
        <p:spPr bwMode="auto">
          <a:xfrm>
            <a:off x="3161311" y="5622976"/>
            <a:ext cx="1361976" cy="504718"/>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Dev-RG</a:t>
            </a:r>
          </a:p>
        </p:txBody>
      </p:sp>
      <p:sp>
        <p:nvSpPr>
          <p:cNvPr id="15" name="Flowchart: Alternate Process 14">
            <a:extLst>
              <a:ext uri="{FF2B5EF4-FFF2-40B4-BE49-F238E27FC236}">
                <a16:creationId xmlns:a16="http://schemas.microsoft.com/office/drawing/2014/main" id="{E70DCAB7-1F2F-493E-A41D-12D0A045E3CF}"/>
              </a:ext>
            </a:extLst>
          </p:cNvPr>
          <p:cNvSpPr/>
          <p:nvPr/>
        </p:nvSpPr>
        <p:spPr bwMode="auto">
          <a:xfrm>
            <a:off x="4380004" y="4937760"/>
            <a:ext cx="1304222" cy="534811"/>
          </a:xfrm>
          <a:prstGeom prst="flowChartAlternate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Test-RG</a:t>
            </a:r>
          </a:p>
        </p:txBody>
      </p:sp>
      <p:sp>
        <p:nvSpPr>
          <p:cNvPr id="16" name="Flowchart: Alternate Process 15">
            <a:extLst>
              <a:ext uri="{FF2B5EF4-FFF2-40B4-BE49-F238E27FC236}">
                <a16:creationId xmlns:a16="http://schemas.microsoft.com/office/drawing/2014/main" id="{ABE70FEC-D02B-47BB-B5E6-163934BA9FF5}"/>
              </a:ext>
            </a:extLst>
          </p:cNvPr>
          <p:cNvSpPr/>
          <p:nvPr/>
        </p:nvSpPr>
        <p:spPr bwMode="auto">
          <a:xfrm>
            <a:off x="5220105" y="5564011"/>
            <a:ext cx="1275345" cy="563683"/>
          </a:xfrm>
          <a:prstGeom prst="flowChartAlternate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Test-RG</a:t>
            </a:r>
          </a:p>
        </p:txBody>
      </p:sp>
    </p:spTree>
    <p:extLst>
      <p:ext uri="{BB962C8B-B14F-4D97-AF65-F5344CB8AC3E}">
        <p14:creationId xmlns:p14="http://schemas.microsoft.com/office/powerpoint/2010/main" val="42053055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8F7-472D-4481-9C32-0F18384FE4C8}"/>
              </a:ext>
            </a:extLst>
          </p:cNvPr>
          <p:cNvSpPr>
            <a:spLocks noGrp="1"/>
          </p:cNvSpPr>
          <p:nvPr>
            <p:ph type="title"/>
          </p:nvPr>
        </p:nvSpPr>
        <p:spPr/>
        <p:txBody>
          <a:bodyPr/>
          <a:lstStyle/>
          <a:p>
            <a:r>
              <a:rPr lang="en-CA" dirty="0"/>
              <a:t>2- One IT. No shadow IT</a:t>
            </a:r>
            <a:br>
              <a:rPr lang="en-CA" dirty="0"/>
            </a:br>
            <a:endParaRPr lang="en-CA" dirty="0"/>
          </a:p>
        </p:txBody>
      </p:sp>
      <p:graphicFrame>
        <p:nvGraphicFramePr>
          <p:cNvPr id="4" name="Content Placeholder 3">
            <a:extLst>
              <a:ext uri="{FF2B5EF4-FFF2-40B4-BE49-F238E27FC236}">
                <a16:creationId xmlns:a16="http://schemas.microsoft.com/office/drawing/2014/main" id="{176A87FF-1A98-4440-9B67-939FF981D8AB}"/>
              </a:ext>
            </a:extLst>
          </p:cNvPr>
          <p:cNvGraphicFramePr>
            <a:graphicFrameLocks/>
          </p:cNvGraphicFramePr>
          <p:nvPr>
            <p:extLst>
              <p:ext uri="{D42A27DB-BD31-4B8C-83A1-F6EECF244321}">
                <p14:modId xmlns:p14="http://schemas.microsoft.com/office/powerpoint/2010/main" val="692186473"/>
              </p:ext>
            </p:extLst>
          </p:nvPr>
        </p:nvGraphicFramePr>
        <p:xfrm>
          <a:off x="2483912" y="1151159"/>
          <a:ext cx="7368138"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Alternate Process 4">
            <a:extLst>
              <a:ext uri="{FF2B5EF4-FFF2-40B4-BE49-F238E27FC236}">
                <a16:creationId xmlns:a16="http://schemas.microsoft.com/office/drawing/2014/main" id="{A538B13C-A325-441D-832A-5F31368AFC55}"/>
              </a:ext>
            </a:extLst>
          </p:cNvPr>
          <p:cNvSpPr/>
          <p:nvPr/>
        </p:nvSpPr>
        <p:spPr bwMode="auto">
          <a:xfrm>
            <a:off x="3455469" y="577515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6" name="Flowchart: Alternate Process 5">
            <a:extLst>
              <a:ext uri="{FF2B5EF4-FFF2-40B4-BE49-F238E27FC236}">
                <a16:creationId xmlns:a16="http://schemas.microsoft.com/office/drawing/2014/main" id="{39CB55AF-574A-47F0-B433-0D8ACA74BE72}"/>
              </a:ext>
            </a:extLst>
          </p:cNvPr>
          <p:cNvSpPr/>
          <p:nvPr/>
        </p:nvSpPr>
        <p:spPr bwMode="auto">
          <a:xfrm>
            <a:off x="4066674" y="594780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7" name="Flowchart: Alternate Process 6">
            <a:extLst>
              <a:ext uri="{FF2B5EF4-FFF2-40B4-BE49-F238E27FC236}">
                <a16:creationId xmlns:a16="http://schemas.microsoft.com/office/drawing/2014/main" id="{2BD1882F-E64D-47D6-9B39-CA10BBDCCE07}"/>
              </a:ext>
            </a:extLst>
          </p:cNvPr>
          <p:cNvSpPr/>
          <p:nvPr/>
        </p:nvSpPr>
        <p:spPr bwMode="auto">
          <a:xfrm>
            <a:off x="5775157" y="569334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8" name="Flowchart: Alternate Process 7">
            <a:extLst>
              <a:ext uri="{FF2B5EF4-FFF2-40B4-BE49-F238E27FC236}">
                <a16:creationId xmlns:a16="http://schemas.microsoft.com/office/drawing/2014/main" id="{02F73EF9-B204-4021-ADE5-484E54CBE17D}"/>
              </a:ext>
            </a:extLst>
          </p:cNvPr>
          <p:cNvSpPr/>
          <p:nvPr/>
        </p:nvSpPr>
        <p:spPr bwMode="auto">
          <a:xfrm>
            <a:off x="6386362" y="586599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Tree>
    <p:extLst>
      <p:ext uri="{BB962C8B-B14F-4D97-AF65-F5344CB8AC3E}">
        <p14:creationId xmlns:p14="http://schemas.microsoft.com/office/powerpoint/2010/main" val="42024650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31167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8F7-472D-4481-9C32-0F18384FE4C8}"/>
              </a:ext>
            </a:extLst>
          </p:cNvPr>
          <p:cNvSpPr>
            <a:spLocks noGrp="1"/>
          </p:cNvSpPr>
          <p:nvPr>
            <p:ph type="title"/>
          </p:nvPr>
        </p:nvSpPr>
        <p:spPr/>
        <p:txBody>
          <a:bodyPr/>
          <a:lstStyle/>
          <a:p>
            <a:r>
              <a:rPr lang="en-CA" dirty="0"/>
              <a:t>3- One IT + R&amp;D</a:t>
            </a:r>
            <a:br>
              <a:rPr lang="en-CA" dirty="0"/>
            </a:br>
            <a:endParaRPr lang="en-CA" dirty="0"/>
          </a:p>
        </p:txBody>
      </p:sp>
      <p:graphicFrame>
        <p:nvGraphicFramePr>
          <p:cNvPr id="4" name="Content Placeholder 3">
            <a:extLst>
              <a:ext uri="{FF2B5EF4-FFF2-40B4-BE49-F238E27FC236}">
                <a16:creationId xmlns:a16="http://schemas.microsoft.com/office/drawing/2014/main" id="{176A87FF-1A98-4440-9B67-939FF981D8AB}"/>
              </a:ext>
            </a:extLst>
          </p:cNvPr>
          <p:cNvGraphicFramePr>
            <a:graphicFrameLocks/>
          </p:cNvGraphicFramePr>
          <p:nvPr>
            <p:extLst>
              <p:ext uri="{D42A27DB-BD31-4B8C-83A1-F6EECF244321}">
                <p14:modId xmlns:p14="http://schemas.microsoft.com/office/powerpoint/2010/main" val="2062181115"/>
              </p:ext>
            </p:extLst>
          </p:nvPr>
        </p:nvGraphicFramePr>
        <p:xfrm>
          <a:off x="2483912" y="1151159"/>
          <a:ext cx="7368138"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Alternate Process 4">
            <a:extLst>
              <a:ext uri="{FF2B5EF4-FFF2-40B4-BE49-F238E27FC236}">
                <a16:creationId xmlns:a16="http://schemas.microsoft.com/office/drawing/2014/main" id="{A538B13C-A325-441D-832A-5F31368AFC55}"/>
              </a:ext>
            </a:extLst>
          </p:cNvPr>
          <p:cNvSpPr/>
          <p:nvPr/>
        </p:nvSpPr>
        <p:spPr bwMode="auto">
          <a:xfrm>
            <a:off x="3455469" y="577515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6" name="Flowchart: Alternate Process 5">
            <a:extLst>
              <a:ext uri="{FF2B5EF4-FFF2-40B4-BE49-F238E27FC236}">
                <a16:creationId xmlns:a16="http://schemas.microsoft.com/office/drawing/2014/main" id="{39CB55AF-574A-47F0-B433-0D8ACA74BE72}"/>
              </a:ext>
            </a:extLst>
          </p:cNvPr>
          <p:cNvSpPr/>
          <p:nvPr/>
        </p:nvSpPr>
        <p:spPr bwMode="auto">
          <a:xfrm>
            <a:off x="4066674" y="594780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7" name="Flowchart: Alternate Process 6">
            <a:extLst>
              <a:ext uri="{FF2B5EF4-FFF2-40B4-BE49-F238E27FC236}">
                <a16:creationId xmlns:a16="http://schemas.microsoft.com/office/drawing/2014/main" id="{2BD1882F-E64D-47D6-9B39-CA10BBDCCE07}"/>
              </a:ext>
            </a:extLst>
          </p:cNvPr>
          <p:cNvSpPr/>
          <p:nvPr/>
        </p:nvSpPr>
        <p:spPr bwMode="auto">
          <a:xfrm>
            <a:off x="5775157" y="569334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8" name="Flowchart: Alternate Process 7">
            <a:extLst>
              <a:ext uri="{FF2B5EF4-FFF2-40B4-BE49-F238E27FC236}">
                <a16:creationId xmlns:a16="http://schemas.microsoft.com/office/drawing/2014/main" id="{02F73EF9-B204-4021-ADE5-484E54CBE17D}"/>
              </a:ext>
            </a:extLst>
          </p:cNvPr>
          <p:cNvSpPr/>
          <p:nvPr/>
        </p:nvSpPr>
        <p:spPr bwMode="auto">
          <a:xfrm>
            <a:off x="6386362" y="586599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Tree>
    <p:extLst>
      <p:ext uri="{BB962C8B-B14F-4D97-AF65-F5344CB8AC3E}">
        <p14:creationId xmlns:p14="http://schemas.microsoft.com/office/powerpoint/2010/main" val="315982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4-Multiple Business units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762013054"/>
              </p:ext>
            </p:extLst>
          </p:nvPr>
        </p:nvGraphicFramePr>
        <p:xfrm>
          <a:off x="826518" y="1444578"/>
          <a:ext cx="10078904"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4-Isolating for outsourcing</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62593106"/>
              </p:ext>
            </p:extLst>
          </p:nvPr>
        </p:nvGraphicFramePr>
        <p:xfrm>
          <a:off x="826518" y="1444578"/>
          <a:ext cx="10078904"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12935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706039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71850555"/>
              </p:ext>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Billing APIs</a:t>
            </a:r>
          </a:p>
        </p:txBody>
      </p:sp>
      <p:sp>
        <p:nvSpPr>
          <p:cNvPr id="2" name="Content Placeholder 1">
            <a:extLst>
              <a:ext uri="{FF2B5EF4-FFF2-40B4-BE49-F238E27FC236}">
                <a16:creationId xmlns:a16="http://schemas.microsoft.com/office/drawing/2014/main" id="{DAF61C69-DDD8-4546-93ED-ADC53E01D38E}"/>
              </a:ext>
            </a:extLst>
          </p:cNvPr>
          <p:cNvSpPr>
            <a:spLocks noGrp="1"/>
          </p:cNvSpPr>
          <p:nvPr>
            <p:ph sz="quarter" idx="10"/>
          </p:nvPr>
        </p:nvSpPr>
        <p:spPr>
          <a:xfrm>
            <a:off x="268288" y="1398397"/>
            <a:ext cx="11542503" cy="5478423"/>
          </a:xfrm>
        </p:spPr>
        <p:txBody>
          <a:bodyPr/>
          <a:lstStyle/>
          <a:p>
            <a:r>
              <a:rPr lang="en-CA" dirty="0"/>
              <a:t>Balance and Summary (monthly)</a:t>
            </a:r>
          </a:p>
          <a:p>
            <a:r>
              <a:rPr lang="en-CA" dirty="0"/>
              <a:t>Usage Details (daily, export to CSV)</a:t>
            </a:r>
          </a:p>
          <a:p>
            <a:r>
              <a:rPr lang="en-CA" dirty="0"/>
              <a:t>Marketplace Store Charge</a:t>
            </a:r>
          </a:p>
          <a:p>
            <a:r>
              <a:rPr lang="en-CA" dirty="0"/>
              <a:t>Price Sheet</a:t>
            </a:r>
          </a:p>
          <a:p>
            <a:r>
              <a:rPr lang="en-CA" dirty="0"/>
              <a:t>Billing Periods</a:t>
            </a:r>
          </a:p>
          <a:p>
            <a:endParaRPr lang="en-CA" dirty="0"/>
          </a:p>
          <a:p>
            <a:endParaRPr lang="en-CA" dirty="0"/>
          </a:p>
          <a:p>
            <a:endParaRPr lang="en-CA" dirty="0"/>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D9B0-2748-4871-A4F8-8FFBB262F22E}"/>
              </a:ext>
            </a:extLst>
          </p:cNvPr>
          <p:cNvSpPr>
            <a:spLocks noGrp="1"/>
          </p:cNvSpPr>
          <p:nvPr>
            <p:ph type="title"/>
          </p:nvPr>
        </p:nvSpPr>
        <p:spPr/>
        <p:txBody>
          <a:bodyPr/>
          <a:lstStyle/>
          <a:p>
            <a:r>
              <a:rPr lang="en-CA" dirty="0"/>
              <a:t>Azure Cost Management</a:t>
            </a:r>
          </a:p>
        </p:txBody>
      </p:sp>
      <p:sp>
        <p:nvSpPr>
          <p:cNvPr id="3" name="Content Placeholder 2">
            <a:extLst>
              <a:ext uri="{FF2B5EF4-FFF2-40B4-BE49-F238E27FC236}">
                <a16:creationId xmlns:a16="http://schemas.microsoft.com/office/drawing/2014/main" id="{457981BB-0D52-4A11-8A0A-FFE10B210A1F}"/>
              </a:ext>
            </a:extLst>
          </p:cNvPr>
          <p:cNvSpPr>
            <a:spLocks noGrp="1"/>
          </p:cNvSpPr>
          <p:nvPr>
            <p:ph sz="quarter" idx="10"/>
          </p:nvPr>
        </p:nvSpPr>
        <p:spPr>
          <a:xfrm>
            <a:off x="268288" y="1398397"/>
            <a:ext cx="11542503" cy="2092881"/>
          </a:xfrm>
        </p:spPr>
        <p:txBody>
          <a:bodyPr/>
          <a:lstStyle/>
          <a:p>
            <a:r>
              <a:rPr lang="en-CA" dirty="0"/>
              <a:t>Former </a:t>
            </a:r>
            <a:r>
              <a:rPr lang="en-CA" dirty="0" err="1"/>
              <a:t>Cloudyn</a:t>
            </a:r>
            <a:r>
              <a:rPr lang="en-CA" dirty="0"/>
              <a:t> offering</a:t>
            </a:r>
          </a:p>
          <a:p>
            <a:r>
              <a:rPr lang="en-CA" dirty="0"/>
              <a:t>Free for enterprise customers till June 2018</a:t>
            </a:r>
          </a:p>
          <a:p>
            <a:endParaRPr lang="en-CA" dirty="0"/>
          </a:p>
        </p:txBody>
      </p:sp>
    </p:spTree>
    <p:extLst>
      <p:ext uri="{BB962C8B-B14F-4D97-AF65-F5344CB8AC3E}">
        <p14:creationId xmlns:p14="http://schemas.microsoft.com/office/powerpoint/2010/main" val="412508538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789551"/>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b="1" dirty="0"/>
              <a:t>Management Group*</a:t>
            </a:r>
          </a:p>
          <a:p>
            <a:pPr lvl="1"/>
            <a:r>
              <a:rPr lang="en-CA" sz="2800" dirty="0"/>
              <a:t>Subscription</a:t>
            </a:r>
          </a:p>
          <a:p>
            <a:pPr lvl="1"/>
            <a:r>
              <a:rPr lang="en-CA" sz="2800" dirty="0"/>
              <a:t>Resource Group			</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r>
              <a:rPr lang="en-US" dirty="0"/>
              <a:t>Use VM custom images from </a:t>
            </a:r>
            <a:r>
              <a:rPr lang="en-US"/>
              <a:t>certain groups</a:t>
            </a: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073EEF-D253-40E7-97CB-E8E6D89701A5}"/>
              </a:ext>
            </a:extLst>
          </p:cNvPr>
          <p:cNvPicPr>
            <a:picLocks noChangeAspect="1"/>
          </p:cNvPicPr>
          <p:nvPr/>
        </p:nvPicPr>
        <p:blipFill>
          <a:blip r:embed="rId3"/>
          <a:stretch>
            <a:fillRect/>
          </a:stretch>
        </p:blipFill>
        <p:spPr>
          <a:xfrm>
            <a:off x="0" y="482118"/>
            <a:ext cx="12192000" cy="5893763"/>
          </a:xfrm>
          <a:prstGeom prst="rect">
            <a:avLst/>
          </a:prstGeom>
        </p:spPr>
      </p:pic>
    </p:spTree>
    <p:extLst>
      <p:ext uri="{BB962C8B-B14F-4D97-AF65-F5344CB8AC3E}">
        <p14:creationId xmlns:p14="http://schemas.microsoft.com/office/powerpoint/2010/main" val="34972929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24095821"/>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3276" y="1021976"/>
            <a:ext cx="111321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1073217" y="2420756"/>
            <a:ext cx="10908112"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73217" y="4013813"/>
            <a:ext cx="10908112"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1060899" y="1486602"/>
            <a:ext cx="10923549"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a:xfrm>
            <a:off x="248596" y="193212"/>
            <a:ext cx="11541863" cy="877276"/>
          </a:xfrm>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252179" y="1476632"/>
            <a:ext cx="457200" cy="457200"/>
          </a:xfrm>
          <a:prstGeom prst="rect">
            <a:avLst/>
          </a:prstGeom>
        </p:spPr>
      </p:pic>
      <p:sp>
        <p:nvSpPr>
          <p:cNvPr id="34" name="TextBox 33"/>
          <p:cNvSpPr txBox="1"/>
          <p:nvPr/>
        </p:nvSpPr>
        <p:spPr>
          <a:xfrm>
            <a:off x="1571790" y="1446700"/>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92881" y="4061349"/>
            <a:ext cx="457200" cy="457200"/>
          </a:xfrm>
          <a:prstGeom prst="rect">
            <a:avLst/>
          </a:prstGeom>
        </p:spPr>
      </p:pic>
      <p:sp>
        <p:nvSpPr>
          <p:cNvPr id="44" name="TextBox 43"/>
          <p:cNvSpPr txBox="1"/>
          <p:nvPr/>
        </p:nvSpPr>
        <p:spPr>
          <a:xfrm>
            <a:off x="1639042" y="4061349"/>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63618" y="2436106"/>
            <a:ext cx="457200" cy="457200"/>
          </a:xfrm>
          <a:prstGeom prst="rect">
            <a:avLst/>
          </a:prstGeom>
        </p:spPr>
      </p:pic>
      <p:sp>
        <p:nvSpPr>
          <p:cNvPr id="25" name="TextBox 24"/>
          <p:cNvSpPr txBox="1"/>
          <p:nvPr/>
        </p:nvSpPr>
        <p:spPr>
          <a:xfrm>
            <a:off x="1571790" y="2369227"/>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324202" y="5083189"/>
            <a:ext cx="11751258"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943276" y="3522742"/>
            <a:ext cx="11132182"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Left Brace 6">
            <a:extLst>
              <a:ext uri="{FF2B5EF4-FFF2-40B4-BE49-F238E27FC236}">
                <a16:creationId xmlns:a16="http://schemas.microsoft.com/office/drawing/2014/main" id="{608322EA-6ABA-4F5C-864C-086DAB66CF8A}"/>
              </a:ext>
            </a:extLst>
          </p:cNvPr>
          <p:cNvSpPr/>
          <p:nvPr/>
        </p:nvSpPr>
        <p:spPr>
          <a:xfrm>
            <a:off x="342053" y="1021976"/>
            <a:ext cx="302545" cy="3906159"/>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CA" dirty="0"/>
              <a:t>Billing System</a:t>
            </a:r>
          </a:p>
        </p:txBody>
      </p: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3"/>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a:bodyPr>
          <a:lstStyle/>
          <a:p>
            <a:r>
              <a:rPr lang="en-US" sz="2800" dirty="0"/>
              <a:t>Governs the following:</a:t>
            </a:r>
          </a:p>
          <a:p>
            <a:pPr lvl="1"/>
            <a:r>
              <a:rPr lang="en-US" sz="2800" dirty="0"/>
              <a:t>Billing relationship (billing APIs supports now EE level)</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791118131"/>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4481227"/>
          </a:xfrm>
        </p:spPr>
        <p:txBody>
          <a:bodyPr/>
          <a:lstStyle/>
          <a:p>
            <a:r>
              <a:rPr lang="en-US" sz="2800" dirty="0"/>
              <a:t>Done by marking the account as Dev/Test</a:t>
            </a:r>
          </a:p>
          <a:p>
            <a:r>
              <a:rPr lang="en-US" sz="2800" dirty="0"/>
              <a:t>Even </a:t>
            </a:r>
            <a:r>
              <a:rPr lang="en-US" sz="2800" b="1" dirty="0"/>
              <a:t>Better</a:t>
            </a:r>
            <a:r>
              <a:rPr lang="en-US" sz="2800" dirty="0"/>
              <a:t> rates for VMs, HDInsight, Cloud Services, and Websites because there’s no license cost</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sp>
        <p:nvSpPr>
          <p:cNvPr id="2" name="Content Placeholder 1">
            <a:extLst>
              <a:ext uri="{FF2B5EF4-FFF2-40B4-BE49-F238E27FC236}">
                <a16:creationId xmlns:a16="http://schemas.microsoft.com/office/drawing/2014/main" id="{5E10AFA8-CE60-4406-9806-7F8241517FDE}"/>
              </a:ext>
            </a:extLst>
          </p:cNvPr>
          <p:cNvSpPr>
            <a:spLocks noGrp="1"/>
          </p:cNvSpPr>
          <p:nvPr>
            <p:ph sz="quarter" idx="10"/>
          </p:nvPr>
        </p:nvSpPr>
        <p:spPr>
          <a:xfrm>
            <a:off x="268288" y="1398397"/>
            <a:ext cx="11542503" cy="3877985"/>
          </a:xfrm>
        </p:spPr>
        <p:txBody>
          <a:bodyPr/>
          <a:lstStyle/>
          <a:p>
            <a:r>
              <a:rPr lang="en-CA" dirty="0"/>
              <a:t>Default limits are soft-limits as safety for the customer</a:t>
            </a:r>
          </a:p>
          <a:p>
            <a:r>
              <a:rPr lang="en-CA" dirty="0"/>
              <a:t>Change them from the portal (Subscriptions </a:t>
            </a:r>
            <a:r>
              <a:rPr lang="en-CA" dirty="0">
                <a:sym typeface="Wingdings" panose="05000000000000000000" pitchFamily="2" charset="2"/>
              </a:rPr>
              <a:t> Usage + quotas)</a:t>
            </a:r>
          </a:p>
          <a:p>
            <a:r>
              <a:rPr lang="en-CA" dirty="0">
                <a:sym typeface="Wingdings" panose="05000000000000000000" pitchFamily="2" charset="2"/>
              </a:rPr>
              <a:t>Fill the form and will increase immediately </a:t>
            </a:r>
          </a:p>
          <a:p>
            <a:endParaRPr lang="en-CA" dirty="0"/>
          </a:p>
        </p:txBody>
      </p:sp>
    </p:spTree>
    <p:extLst>
      <p:ext uri="{BB962C8B-B14F-4D97-AF65-F5344CB8AC3E}">
        <p14:creationId xmlns:p14="http://schemas.microsoft.com/office/powerpoint/2010/main" val="2069454607"/>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11890</TotalTime>
  <Words>3222</Words>
  <Application>Microsoft Office PowerPoint</Application>
  <PresentationFormat>Widescreen</PresentationFormat>
  <Paragraphs>511</Paragraphs>
  <Slides>54</Slides>
  <Notes>54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54</vt:i4>
      </vt:variant>
    </vt:vector>
  </HeadingPairs>
  <TitlesOfParts>
    <vt:vector size="63"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Agenda</vt:lpstr>
      <vt:lpstr>Subscription Design</vt:lpstr>
      <vt:lpstr>Management Portals</vt:lpstr>
      <vt:lpstr>Enterprise Azure Roles and Portals</vt:lpstr>
      <vt:lpstr>What is an Azure Subscription?</vt:lpstr>
      <vt:lpstr>Subscription Considerations</vt:lpstr>
      <vt:lpstr>Enterprise Dev/Test subscription</vt:lpstr>
      <vt:lpstr>Subscription Limits</vt:lpstr>
      <vt:lpstr>Subscription Limits (subset)</vt:lpstr>
      <vt:lpstr>Subscription Management</vt:lpstr>
      <vt:lpstr>How do I manage an Azure Subscription?</vt:lpstr>
      <vt:lpstr>How do I mange someone else's subscription?</vt:lpstr>
      <vt:lpstr>Subscriptions operations</vt:lpstr>
      <vt:lpstr>Resource Groups</vt:lpstr>
      <vt:lpstr>PowerPoint Presentation</vt:lpstr>
      <vt:lpstr>Subscription Topologies Examples</vt:lpstr>
      <vt:lpstr>1-Very small implementation </vt:lpstr>
      <vt:lpstr>2- One IT. No shadow IT </vt:lpstr>
      <vt:lpstr>3- One IT + R&amp;D </vt:lpstr>
      <vt:lpstr>4-Multiple Business units</vt:lpstr>
      <vt:lpstr>4-Isolating for outsourcing</vt:lpstr>
      <vt:lpstr>Access Control, Billing, and Usage</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Demo Architecture</vt:lpstr>
      <vt:lpstr>Billing APIs</vt:lpstr>
      <vt:lpstr>Azure Cost Management</vt:lpstr>
      <vt:lpstr>PowerPoint Presentation</vt:lpstr>
      <vt:lpstr>Azure Resource Manager Policies</vt:lpstr>
      <vt:lpstr>Azure Resource Manager Policies: Scenarios </vt:lpstr>
      <vt:lpstr>PowerPoint Presentation</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261</cp:revision>
  <dcterms:created xsi:type="dcterms:W3CDTF">2015-09-20T20:00:44Z</dcterms:created>
  <dcterms:modified xsi:type="dcterms:W3CDTF">2017-11-03T14:54:38Z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mosharaf@microsoft.com</vt:lpwstr>
  </property>
  <property fmtid="{D5CDD505-2E9C-101B-9397-08002B2CF9AE}" pid="6" name="MSIP_Label_f42aa342-8706-4288-bd11-ebb85995028c_SetDate">
    <vt:lpwstr>2017-11-01T02:39:10.3727494Z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