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que los colombianos somos pobres?" id="{DC6A9B84-A07F-40AC-8097-DB46E83403FD}">
          <p14:sldIdLst>
            <p14:sldId id="256"/>
            <p14:sldId id="258"/>
            <p14:sldId id="259"/>
            <p14:sldId id="260"/>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95" d="100"/>
          <a:sy n="95"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6/23/16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6/23/16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6" y="2404534"/>
            <a:ext cx="8180397" cy="1646302"/>
          </a:xfrm>
        </p:spPr>
        <p:txBody>
          <a:bodyPr/>
          <a:lstStyle/>
          <a:p>
            <a:pPr algn="ctr"/>
            <a:r>
              <a:rPr lang="es-GT" dirty="0"/>
              <a:t>¿Por qué los colombianos somos pobres?</a:t>
            </a:r>
          </a:p>
        </p:txBody>
      </p:sp>
    </p:spTree>
    <p:extLst>
      <p:ext uri="{BB962C8B-B14F-4D97-AF65-F5344CB8AC3E}">
        <p14:creationId xmlns:p14="http://schemas.microsoft.com/office/powerpoint/2010/main" val="21525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Conceptos profesionales</a:t>
            </a:r>
          </a:p>
        </p:txBody>
      </p:sp>
      <p:sp>
        <p:nvSpPr>
          <p:cNvPr id="3" name="Marcador de contenido 2"/>
          <p:cNvSpPr>
            <a:spLocks noGrp="1"/>
          </p:cNvSpPr>
          <p:nvPr>
            <p:ph idx="1"/>
          </p:nvPr>
        </p:nvSpPr>
        <p:spPr>
          <a:xfrm>
            <a:off x="677334" y="1270000"/>
            <a:ext cx="8596668" cy="2114231"/>
          </a:xfrm>
        </p:spPr>
        <p:txBody>
          <a:bodyPr/>
          <a:lstStyle/>
          <a:p>
            <a:r>
              <a:rPr lang="es-GT" dirty="0"/>
              <a:t>Disciplina</a:t>
            </a:r>
          </a:p>
          <a:p>
            <a:r>
              <a:rPr lang="es-GT" dirty="0"/>
              <a:t>Puntualidad</a:t>
            </a:r>
          </a:p>
          <a:p>
            <a:r>
              <a:rPr lang="es-GT" dirty="0"/>
              <a:t>Actitud</a:t>
            </a:r>
          </a:p>
          <a:p>
            <a:r>
              <a:rPr lang="es-GT" dirty="0"/>
              <a:t>Perseverancia</a:t>
            </a:r>
          </a:p>
          <a:p>
            <a:r>
              <a:rPr lang="es-GT" dirty="0"/>
              <a:t>Trabajo en equipo</a:t>
            </a:r>
          </a:p>
        </p:txBody>
      </p:sp>
      <p:sp>
        <p:nvSpPr>
          <p:cNvPr id="4" name="Título 1"/>
          <p:cNvSpPr txBox="1">
            <a:spLocks/>
          </p:cNvSpPr>
          <p:nvPr/>
        </p:nvSpPr>
        <p:spPr>
          <a:xfrm>
            <a:off x="677334" y="338423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GT" dirty="0"/>
              <a:t>En la vida diaria, ¿que se aplica?</a:t>
            </a:r>
          </a:p>
        </p:txBody>
      </p:sp>
      <p:sp>
        <p:nvSpPr>
          <p:cNvPr id="5" name="Marcador de contenido 2"/>
          <p:cNvSpPr txBox="1">
            <a:spLocks/>
          </p:cNvSpPr>
          <p:nvPr/>
        </p:nvSpPr>
        <p:spPr>
          <a:xfrm>
            <a:off x="677334" y="4111622"/>
            <a:ext cx="8596668" cy="21142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GT" dirty="0"/>
              <a:t>Horarios de reuniones</a:t>
            </a:r>
          </a:p>
          <a:p>
            <a:r>
              <a:rPr lang="es-GT" dirty="0"/>
              <a:t>Tiempos de entrega (puntualidad)</a:t>
            </a:r>
          </a:p>
          <a:p>
            <a:r>
              <a:rPr lang="es-GT" dirty="0"/>
              <a:t>Cooperación entre el equipo de trabajo</a:t>
            </a:r>
          </a:p>
        </p:txBody>
      </p:sp>
      <p:sp>
        <p:nvSpPr>
          <p:cNvPr id="6" name="CuadroTexto 5"/>
          <p:cNvSpPr txBox="1"/>
          <p:nvPr/>
        </p:nvSpPr>
        <p:spPr>
          <a:xfrm>
            <a:off x="9274002" y="6041362"/>
            <a:ext cx="2175316" cy="369332"/>
          </a:xfrm>
          <a:prstGeom prst="rect">
            <a:avLst/>
          </a:prstGeom>
          <a:noFill/>
        </p:spPr>
        <p:txBody>
          <a:bodyPr wrap="square" rtlCol="0">
            <a:spAutoFit/>
          </a:bodyPr>
          <a:lstStyle/>
          <a:p>
            <a:r>
              <a:rPr lang="es-GT" dirty="0"/>
              <a:t>Marlon Aldana</a:t>
            </a:r>
          </a:p>
        </p:txBody>
      </p:sp>
    </p:spTree>
    <p:extLst>
      <p:ext uri="{BB962C8B-B14F-4D97-AF65-F5344CB8AC3E}">
        <p14:creationId xmlns:p14="http://schemas.microsoft.com/office/powerpoint/2010/main" val="392596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Objetivos</a:t>
            </a:r>
          </a:p>
        </p:txBody>
      </p:sp>
      <p:sp>
        <p:nvSpPr>
          <p:cNvPr id="3" name="Marcador de contenido 2"/>
          <p:cNvSpPr>
            <a:spLocks noGrp="1"/>
          </p:cNvSpPr>
          <p:nvPr>
            <p:ph idx="1"/>
          </p:nvPr>
        </p:nvSpPr>
        <p:spPr/>
        <p:txBody>
          <a:bodyPr/>
          <a:lstStyle/>
          <a:p>
            <a:pPr algn="just"/>
            <a:r>
              <a:rPr lang="es-GT" dirty="0"/>
              <a:t>Hacer conciencia sobre lo que es ser pobre y rico, en el contexto de nación y pueblo.</a:t>
            </a:r>
          </a:p>
          <a:p>
            <a:pPr algn="just"/>
            <a:r>
              <a:rPr lang="es-GT" dirty="0"/>
              <a:t>Fomentar la disciplina y la educación como factores iniciadores de cambio dentro de la sociedad.</a:t>
            </a:r>
          </a:p>
          <a:p>
            <a:pPr algn="just"/>
            <a:r>
              <a:rPr lang="es-GT" dirty="0"/>
              <a:t>Motivar a la sociedad colombiana a ser un mejor pueblo, consciente de su potencial desarrollo y riqueza.</a:t>
            </a:r>
          </a:p>
        </p:txBody>
      </p:sp>
      <p:sp>
        <p:nvSpPr>
          <p:cNvPr id="4" name="CuadroTexto 3"/>
          <p:cNvSpPr txBox="1"/>
          <p:nvPr/>
        </p:nvSpPr>
        <p:spPr>
          <a:xfrm>
            <a:off x="9274002" y="6041362"/>
            <a:ext cx="2175316" cy="369332"/>
          </a:xfrm>
          <a:prstGeom prst="rect">
            <a:avLst/>
          </a:prstGeom>
          <a:noFill/>
        </p:spPr>
        <p:txBody>
          <a:bodyPr wrap="square" rtlCol="0">
            <a:spAutoFit/>
          </a:bodyPr>
          <a:lstStyle/>
          <a:p>
            <a:r>
              <a:rPr lang="es-GT" dirty="0"/>
              <a:t>Kevin Gutiérrez</a:t>
            </a:r>
          </a:p>
        </p:txBody>
      </p:sp>
    </p:spTree>
    <p:extLst>
      <p:ext uri="{BB962C8B-B14F-4D97-AF65-F5344CB8AC3E}">
        <p14:creationId xmlns:p14="http://schemas.microsoft.com/office/powerpoint/2010/main" val="167307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¿Por qué los colombianos somos pobres?</a:t>
            </a:r>
          </a:p>
        </p:txBody>
      </p:sp>
      <p:sp>
        <p:nvSpPr>
          <p:cNvPr id="3" name="Marcador de contenido 2"/>
          <p:cNvSpPr>
            <a:spLocks noGrp="1"/>
          </p:cNvSpPr>
          <p:nvPr>
            <p:ph idx="1"/>
          </p:nvPr>
        </p:nvSpPr>
        <p:spPr/>
        <p:txBody>
          <a:bodyPr/>
          <a:lstStyle/>
          <a:p>
            <a:pPr marL="0" indent="0" algn="just">
              <a:buNone/>
            </a:pPr>
            <a:r>
              <a:rPr lang="es-GT" dirty="0"/>
              <a:t>SINÓPSIS:</a:t>
            </a:r>
          </a:p>
          <a:p>
            <a:pPr marL="400050" lvl="1" indent="0" algn="just">
              <a:buNone/>
            </a:pPr>
            <a:r>
              <a:rPr lang="es-GT" sz="1800" dirty="0"/>
              <a:t>Es un documental producido por colombianos, en donde inicialmente se presentan y comparan los recursos biológicos, hídricos y minerales con los que cuentan Japón, Suiza y Colombia, además de la vida y oportunidades que llevaran tres niños según su país de origen.</a:t>
            </a:r>
          </a:p>
          <a:p>
            <a:pPr marL="0" indent="0" algn="just">
              <a:buNone/>
            </a:pPr>
            <a:endParaRPr lang="es-GT" dirty="0"/>
          </a:p>
          <a:p>
            <a:pPr marL="400050" lvl="1" indent="0" algn="just">
              <a:buNone/>
            </a:pPr>
            <a:r>
              <a:rPr lang="es-GT" sz="1800" dirty="0"/>
              <a:t>Después de una comparativa dentro del marco geográfico de referencia, se concluye en que Colombia es el país con más riqueza. Sin embargo es el país en donde sus habitantes viven con mayor pobreza.</a:t>
            </a:r>
          </a:p>
          <a:p>
            <a:pPr marL="0" indent="0" algn="just">
              <a:buNone/>
            </a:pPr>
            <a:endParaRPr lang="es-GT" dirty="0"/>
          </a:p>
        </p:txBody>
      </p:sp>
      <p:sp>
        <p:nvSpPr>
          <p:cNvPr id="4" name="CuadroTexto 3"/>
          <p:cNvSpPr txBox="1"/>
          <p:nvPr/>
        </p:nvSpPr>
        <p:spPr>
          <a:xfrm>
            <a:off x="9274002" y="6041362"/>
            <a:ext cx="2175316" cy="369332"/>
          </a:xfrm>
          <a:prstGeom prst="rect">
            <a:avLst/>
          </a:prstGeom>
          <a:noFill/>
        </p:spPr>
        <p:txBody>
          <a:bodyPr wrap="square" rtlCol="0">
            <a:spAutoFit/>
          </a:bodyPr>
          <a:lstStyle/>
          <a:p>
            <a:r>
              <a:rPr lang="es-GT" dirty="0"/>
              <a:t>Kevin Gutiérrez</a:t>
            </a:r>
          </a:p>
        </p:txBody>
      </p:sp>
    </p:spTree>
    <p:extLst>
      <p:ext uri="{BB962C8B-B14F-4D97-AF65-F5344CB8AC3E}">
        <p14:creationId xmlns:p14="http://schemas.microsoft.com/office/powerpoint/2010/main" val="7632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¿Dónde se desarrollan las acciones de la película?</a:t>
            </a:r>
          </a:p>
        </p:txBody>
      </p:sp>
      <p:sp>
        <p:nvSpPr>
          <p:cNvPr id="3" name="Marcador de contenido 2"/>
          <p:cNvSpPr>
            <a:spLocks noGrp="1"/>
          </p:cNvSpPr>
          <p:nvPr>
            <p:ph idx="1"/>
          </p:nvPr>
        </p:nvSpPr>
        <p:spPr/>
        <p:txBody>
          <a:bodyPr/>
          <a:lstStyle/>
          <a:p>
            <a:r>
              <a:rPr lang="es-GT" dirty="0"/>
              <a:t>Japón</a:t>
            </a:r>
          </a:p>
          <a:p>
            <a:r>
              <a:rPr lang="es-GT" dirty="0"/>
              <a:t>Colombia</a:t>
            </a:r>
          </a:p>
          <a:p>
            <a:r>
              <a:rPr lang="es-GT" dirty="0"/>
              <a:t>Suiza</a:t>
            </a:r>
          </a:p>
        </p:txBody>
      </p:sp>
      <p:sp>
        <p:nvSpPr>
          <p:cNvPr id="4" name="CuadroTexto 3"/>
          <p:cNvSpPr txBox="1"/>
          <p:nvPr/>
        </p:nvSpPr>
        <p:spPr>
          <a:xfrm>
            <a:off x="9274002" y="6041362"/>
            <a:ext cx="2175316" cy="369332"/>
          </a:xfrm>
          <a:prstGeom prst="rect">
            <a:avLst/>
          </a:prstGeom>
          <a:noFill/>
        </p:spPr>
        <p:txBody>
          <a:bodyPr wrap="square" rtlCol="0">
            <a:spAutoFit/>
          </a:bodyPr>
          <a:lstStyle/>
          <a:p>
            <a:r>
              <a:rPr lang="es-GT" dirty="0"/>
              <a:t>Kevin Gutiérrez</a:t>
            </a:r>
          </a:p>
        </p:txBody>
      </p:sp>
    </p:spTree>
    <p:extLst>
      <p:ext uri="{BB962C8B-B14F-4D97-AF65-F5344CB8AC3E}">
        <p14:creationId xmlns:p14="http://schemas.microsoft.com/office/powerpoint/2010/main" val="428684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Personajes</a:t>
            </a:r>
          </a:p>
        </p:txBody>
      </p:sp>
      <p:sp>
        <p:nvSpPr>
          <p:cNvPr id="3" name="Marcador de contenido 2"/>
          <p:cNvSpPr>
            <a:spLocks noGrp="1"/>
          </p:cNvSpPr>
          <p:nvPr>
            <p:ph idx="1"/>
          </p:nvPr>
        </p:nvSpPr>
        <p:spPr/>
        <p:txBody>
          <a:bodyPr/>
          <a:lstStyle/>
          <a:p>
            <a:pPr lvl="0"/>
            <a:r>
              <a:rPr lang="es-GT" dirty="0" err="1"/>
              <a:t>Shougo</a:t>
            </a:r>
            <a:r>
              <a:rPr lang="es-GT" dirty="0"/>
              <a:t> el niño japonés.</a:t>
            </a:r>
          </a:p>
          <a:p>
            <a:pPr lvl="0"/>
            <a:r>
              <a:rPr lang="es-GT" dirty="0"/>
              <a:t>Hans el niño suizo</a:t>
            </a:r>
          </a:p>
          <a:p>
            <a:pPr lvl="0"/>
            <a:r>
              <a:rPr lang="es-GT" dirty="0"/>
              <a:t>Nicolás el niño colombiano</a:t>
            </a:r>
          </a:p>
          <a:p>
            <a:endParaRPr lang="es-GT" dirty="0"/>
          </a:p>
        </p:txBody>
      </p:sp>
      <p:sp>
        <p:nvSpPr>
          <p:cNvPr id="4" name="CuadroTexto 3"/>
          <p:cNvSpPr txBox="1"/>
          <p:nvPr/>
        </p:nvSpPr>
        <p:spPr>
          <a:xfrm>
            <a:off x="9274002" y="6041362"/>
            <a:ext cx="2175316" cy="369332"/>
          </a:xfrm>
          <a:prstGeom prst="rect">
            <a:avLst/>
          </a:prstGeom>
          <a:noFill/>
        </p:spPr>
        <p:txBody>
          <a:bodyPr wrap="square" rtlCol="0">
            <a:spAutoFit/>
          </a:bodyPr>
          <a:lstStyle/>
          <a:p>
            <a:r>
              <a:rPr lang="es-GT" dirty="0"/>
              <a:t>Pablo Zapparoli</a:t>
            </a:r>
          </a:p>
        </p:txBody>
      </p:sp>
    </p:spTree>
    <p:extLst>
      <p:ext uri="{BB962C8B-B14F-4D97-AF65-F5344CB8AC3E}">
        <p14:creationId xmlns:p14="http://schemas.microsoft.com/office/powerpoint/2010/main" val="61430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Temas fundamentales que trata la película</a:t>
            </a:r>
          </a:p>
        </p:txBody>
      </p:sp>
      <p:sp>
        <p:nvSpPr>
          <p:cNvPr id="3" name="Marcador de contenido 2"/>
          <p:cNvSpPr>
            <a:spLocks noGrp="1"/>
          </p:cNvSpPr>
          <p:nvPr>
            <p:ph idx="1"/>
          </p:nvPr>
        </p:nvSpPr>
        <p:spPr/>
        <p:txBody>
          <a:bodyPr/>
          <a:lstStyle/>
          <a:p>
            <a:r>
              <a:rPr lang="es-GT" dirty="0"/>
              <a:t>Educativos</a:t>
            </a:r>
          </a:p>
          <a:p>
            <a:r>
              <a:rPr lang="es-GT" dirty="0"/>
              <a:t>Culturales</a:t>
            </a:r>
          </a:p>
          <a:p>
            <a:r>
              <a:rPr lang="es-GT" dirty="0"/>
              <a:t>Desarrollo como ser humano</a:t>
            </a:r>
          </a:p>
          <a:p>
            <a:r>
              <a:rPr lang="es-GT" dirty="0"/>
              <a:t>Circunstancias que rodean a las personas según su cultura.</a:t>
            </a:r>
          </a:p>
        </p:txBody>
      </p:sp>
      <p:sp>
        <p:nvSpPr>
          <p:cNvPr id="5" name="CuadroTexto 4"/>
          <p:cNvSpPr txBox="1"/>
          <p:nvPr/>
        </p:nvSpPr>
        <p:spPr>
          <a:xfrm>
            <a:off x="9274002" y="6041362"/>
            <a:ext cx="2175316" cy="369332"/>
          </a:xfrm>
          <a:prstGeom prst="rect">
            <a:avLst/>
          </a:prstGeom>
          <a:noFill/>
        </p:spPr>
        <p:txBody>
          <a:bodyPr wrap="square" rtlCol="0">
            <a:spAutoFit/>
          </a:bodyPr>
          <a:lstStyle/>
          <a:p>
            <a:r>
              <a:rPr lang="es-GT" dirty="0"/>
              <a:t>Anthony Molineros</a:t>
            </a:r>
          </a:p>
        </p:txBody>
      </p:sp>
    </p:spTree>
    <p:extLst>
      <p:ext uri="{BB962C8B-B14F-4D97-AF65-F5344CB8AC3E}">
        <p14:creationId xmlns:p14="http://schemas.microsoft.com/office/powerpoint/2010/main" val="413478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Situación que se plantea	</a:t>
            </a:r>
          </a:p>
        </p:txBody>
      </p:sp>
      <p:sp>
        <p:nvSpPr>
          <p:cNvPr id="3" name="Marcador de contenido 2"/>
          <p:cNvSpPr>
            <a:spLocks noGrp="1"/>
          </p:cNvSpPr>
          <p:nvPr>
            <p:ph idx="1"/>
          </p:nvPr>
        </p:nvSpPr>
        <p:spPr/>
        <p:txBody>
          <a:bodyPr/>
          <a:lstStyle/>
          <a:p>
            <a:pPr algn="just"/>
            <a:r>
              <a:rPr lang="es-GT" dirty="0"/>
              <a:t>La necesidad de un cambio, un cambio en donde el bien común prevalezca, en la importancia de los valores como la disciplina, la constancia, la honestidad y la educación. </a:t>
            </a:r>
          </a:p>
          <a:p>
            <a:pPr algn="just"/>
            <a:r>
              <a:rPr lang="es-GT" dirty="0"/>
              <a:t>La pobreza deriva de la cultura que practica un pueblo, que no hay países ricos o pobres, que lo que hay son seres humanos ricos y pobres, no solo en el sentido económico sino que también en cuanto su actitud.</a:t>
            </a:r>
          </a:p>
          <a:p>
            <a:pPr algn="just"/>
            <a:r>
              <a:rPr lang="es-GT" dirty="0"/>
              <a:t>Motivación para realizar un cambio profundo en la sociedad</a:t>
            </a:r>
          </a:p>
        </p:txBody>
      </p:sp>
      <p:sp>
        <p:nvSpPr>
          <p:cNvPr id="4" name="CuadroTexto 3"/>
          <p:cNvSpPr txBox="1"/>
          <p:nvPr/>
        </p:nvSpPr>
        <p:spPr>
          <a:xfrm>
            <a:off x="9274002" y="6041362"/>
            <a:ext cx="2175316" cy="369332"/>
          </a:xfrm>
          <a:prstGeom prst="rect">
            <a:avLst/>
          </a:prstGeom>
          <a:noFill/>
        </p:spPr>
        <p:txBody>
          <a:bodyPr wrap="square" rtlCol="0">
            <a:spAutoFit/>
          </a:bodyPr>
          <a:lstStyle/>
          <a:p>
            <a:r>
              <a:rPr lang="es-GT" dirty="0"/>
              <a:t>Anthony Molineros</a:t>
            </a:r>
          </a:p>
        </p:txBody>
      </p:sp>
    </p:spTree>
    <p:extLst>
      <p:ext uri="{BB962C8B-B14F-4D97-AF65-F5344CB8AC3E}">
        <p14:creationId xmlns:p14="http://schemas.microsoft.com/office/powerpoint/2010/main" val="127308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Alguien en una situación similar</a:t>
            </a:r>
          </a:p>
        </p:txBody>
      </p:sp>
      <p:sp>
        <p:nvSpPr>
          <p:cNvPr id="3" name="Marcador de contenido 2"/>
          <p:cNvSpPr>
            <a:spLocks noGrp="1"/>
          </p:cNvSpPr>
          <p:nvPr>
            <p:ph idx="1"/>
          </p:nvPr>
        </p:nvSpPr>
        <p:spPr>
          <a:xfrm>
            <a:off x="677334" y="1732123"/>
            <a:ext cx="8596668" cy="1176971"/>
          </a:xfrm>
        </p:spPr>
        <p:txBody>
          <a:bodyPr/>
          <a:lstStyle/>
          <a:p>
            <a:pPr algn="just"/>
            <a:r>
              <a:rPr lang="es-GT" dirty="0"/>
              <a:t>Toda Latinoamérica y en otros países del tercer mundo, se hace evidente como en Guatemala hace falta un cambio de actitud hacia la vida, el trabajo y el país.</a:t>
            </a:r>
          </a:p>
          <a:p>
            <a:endParaRPr lang="es-GT" dirty="0"/>
          </a:p>
        </p:txBody>
      </p:sp>
      <p:sp>
        <p:nvSpPr>
          <p:cNvPr id="4" name="Título 1"/>
          <p:cNvSpPr txBox="1">
            <a:spLocks/>
          </p:cNvSpPr>
          <p:nvPr/>
        </p:nvSpPr>
        <p:spPr>
          <a:xfrm>
            <a:off x="677334" y="258905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GT" dirty="0"/>
              <a:t>Situaciones negativas</a:t>
            </a:r>
          </a:p>
        </p:txBody>
      </p:sp>
      <p:sp>
        <p:nvSpPr>
          <p:cNvPr id="5" name="Marcador de contenido 2"/>
          <p:cNvSpPr txBox="1">
            <a:spLocks/>
          </p:cNvSpPr>
          <p:nvPr/>
        </p:nvSpPr>
        <p:spPr>
          <a:xfrm>
            <a:off x="677334" y="3507425"/>
            <a:ext cx="8596668" cy="2481895"/>
          </a:xfrm>
          <a:prstGeom prst="rect">
            <a:avLst/>
          </a:prstGeom>
        </p:spPr>
        <p:txBody>
          <a:bodyPr vert="horz" lIns="91440" tIns="45720" rIns="91440" bIns="45720" numCol="2"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GT" dirty="0"/>
              <a:t>Pobreza cultural</a:t>
            </a:r>
          </a:p>
          <a:p>
            <a:pPr algn="just"/>
            <a:r>
              <a:rPr lang="es-GT" dirty="0"/>
              <a:t>Narcotráfico</a:t>
            </a:r>
          </a:p>
          <a:p>
            <a:pPr algn="just"/>
            <a:r>
              <a:rPr lang="es-GT" dirty="0"/>
              <a:t>Egoísmo</a:t>
            </a:r>
          </a:p>
          <a:p>
            <a:pPr algn="just"/>
            <a:r>
              <a:rPr lang="es-GT" dirty="0"/>
              <a:t>Indiferencia</a:t>
            </a:r>
          </a:p>
          <a:p>
            <a:pPr algn="just"/>
            <a:r>
              <a:rPr lang="es-GT" dirty="0"/>
              <a:t>Ambición desmedida</a:t>
            </a:r>
          </a:p>
          <a:p>
            <a:pPr algn="just"/>
            <a:r>
              <a:rPr lang="es-GT" dirty="0"/>
              <a:t>Sometimiento a voluntad de potencia mundial</a:t>
            </a:r>
          </a:p>
          <a:p>
            <a:pPr algn="just"/>
            <a:r>
              <a:rPr lang="es-GT" dirty="0"/>
              <a:t>Falta de identidad</a:t>
            </a:r>
          </a:p>
          <a:p>
            <a:pPr algn="just"/>
            <a:r>
              <a:rPr lang="es-GT" dirty="0"/>
              <a:t>Falta de disciplina</a:t>
            </a:r>
          </a:p>
          <a:p>
            <a:pPr algn="just"/>
            <a:r>
              <a:rPr lang="es-GT" dirty="0"/>
              <a:t>Falta de sistemas educativos integrales</a:t>
            </a:r>
          </a:p>
          <a:p>
            <a:pPr algn="just"/>
            <a:r>
              <a:rPr lang="es-GT" dirty="0"/>
              <a:t>Falta de voluntad</a:t>
            </a:r>
          </a:p>
          <a:p>
            <a:pPr algn="just"/>
            <a:r>
              <a:rPr lang="es-GT" dirty="0"/>
              <a:t>Deseo de mantener el estatus quo</a:t>
            </a:r>
          </a:p>
        </p:txBody>
      </p:sp>
      <p:sp>
        <p:nvSpPr>
          <p:cNvPr id="6" name="CuadroTexto 5"/>
          <p:cNvSpPr txBox="1"/>
          <p:nvPr/>
        </p:nvSpPr>
        <p:spPr>
          <a:xfrm>
            <a:off x="9274002" y="6041362"/>
            <a:ext cx="2175316" cy="369332"/>
          </a:xfrm>
          <a:prstGeom prst="rect">
            <a:avLst/>
          </a:prstGeom>
          <a:noFill/>
        </p:spPr>
        <p:txBody>
          <a:bodyPr wrap="square" rtlCol="0">
            <a:spAutoFit/>
          </a:bodyPr>
          <a:lstStyle/>
          <a:p>
            <a:r>
              <a:rPr lang="es-GT" dirty="0"/>
              <a:t>Anthony Molineros</a:t>
            </a:r>
          </a:p>
        </p:txBody>
      </p:sp>
    </p:spTree>
    <p:extLst>
      <p:ext uri="{BB962C8B-B14F-4D97-AF65-F5344CB8AC3E}">
        <p14:creationId xmlns:p14="http://schemas.microsoft.com/office/powerpoint/2010/main" val="183286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Situaciones que sorprenden</a:t>
            </a:r>
          </a:p>
        </p:txBody>
      </p:sp>
      <p:sp>
        <p:nvSpPr>
          <p:cNvPr id="3" name="Marcador de contenido 2"/>
          <p:cNvSpPr>
            <a:spLocks noGrp="1"/>
          </p:cNvSpPr>
          <p:nvPr>
            <p:ph idx="1"/>
          </p:nvPr>
        </p:nvSpPr>
        <p:spPr>
          <a:xfrm>
            <a:off x="677334" y="1270001"/>
            <a:ext cx="8596668" cy="2227580"/>
          </a:xfrm>
        </p:spPr>
        <p:txBody>
          <a:bodyPr numCol="1"/>
          <a:lstStyle/>
          <a:p>
            <a:r>
              <a:rPr lang="es-GT" dirty="0"/>
              <a:t>Ignorancia en la que se mantienen los países Latinoamericanos</a:t>
            </a:r>
          </a:p>
          <a:p>
            <a:r>
              <a:rPr lang="es-GT" dirty="0"/>
              <a:t>Falta de valentía para exigir cambios que conduzcan a un futuro mejor</a:t>
            </a:r>
          </a:p>
          <a:p>
            <a:r>
              <a:rPr lang="es-GT" dirty="0"/>
              <a:t>Lastre de la corrupción</a:t>
            </a:r>
          </a:p>
          <a:p>
            <a:r>
              <a:rPr lang="es-GT" dirty="0"/>
              <a:t>Importancia de sistemas educativos integrales</a:t>
            </a:r>
          </a:p>
          <a:p>
            <a:r>
              <a:rPr lang="es-GT" dirty="0"/>
              <a:t>Necesidad de disciplina</a:t>
            </a:r>
          </a:p>
        </p:txBody>
      </p:sp>
      <p:sp>
        <p:nvSpPr>
          <p:cNvPr id="4" name="Título 1"/>
          <p:cNvSpPr txBox="1">
            <a:spLocks/>
          </p:cNvSpPr>
          <p:nvPr/>
        </p:nvSpPr>
        <p:spPr>
          <a:xfrm>
            <a:off x="677334" y="349758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GT" dirty="0"/>
              <a:t>Que se ha aprendido</a:t>
            </a:r>
          </a:p>
        </p:txBody>
      </p:sp>
      <p:sp>
        <p:nvSpPr>
          <p:cNvPr id="5" name="Marcador de contenido 2"/>
          <p:cNvSpPr txBox="1">
            <a:spLocks/>
          </p:cNvSpPr>
          <p:nvPr/>
        </p:nvSpPr>
        <p:spPr>
          <a:xfrm>
            <a:off x="677334" y="4409442"/>
            <a:ext cx="8596668" cy="2227580"/>
          </a:xfrm>
          <a:prstGeom prst="rect">
            <a:avLst/>
          </a:prstGeom>
        </p:spPr>
        <p:txBody>
          <a:bodyPr vert="horz" lIns="91440" tIns="45720" rIns="91440" bIns="45720" numCol="1"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GT" dirty="0"/>
              <a:t>La necesidad de un cambio urgente, comenzando individualmente con el pensamiento del bien común de la sociedad.</a:t>
            </a:r>
          </a:p>
          <a:p>
            <a:r>
              <a:rPr lang="es-GT" dirty="0"/>
              <a:t>Riqueza de los países es sus valores y las personas.</a:t>
            </a:r>
          </a:p>
        </p:txBody>
      </p:sp>
      <p:sp>
        <p:nvSpPr>
          <p:cNvPr id="9" name="CuadroTexto 8"/>
          <p:cNvSpPr txBox="1"/>
          <p:nvPr/>
        </p:nvSpPr>
        <p:spPr>
          <a:xfrm>
            <a:off x="9274002" y="6041362"/>
            <a:ext cx="2175316" cy="369332"/>
          </a:xfrm>
          <a:prstGeom prst="rect">
            <a:avLst/>
          </a:prstGeom>
          <a:noFill/>
        </p:spPr>
        <p:txBody>
          <a:bodyPr wrap="square" rtlCol="0">
            <a:spAutoFit/>
          </a:bodyPr>
          <a:lstStyle/>
          <a:p>
            <a:r>
              <a:rPr lang="es-GT" dirty="0"/>
              <a:t>Marlon Aldana</a:t>
            </a:r>
          </a:p>
        </p:txBody>
      </p:sp>
    </p:spTree>
    <p:extLst>
      <p:ext uri="{BB962C8B-B14F-4D97-AF65-F5344CB8AC3E}">
        <p14:creationId xmlns:p14="http://schemas.microsoft.com/office/powerpoint/2010/main" val="419119868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TotalTime>
  <Words>491</Words>
  <Application>Microsoft Macintosh PowerPoint</Application>
  <PresentationFormat>Panorámica</PresentationFormat>
  <Paragraphs>69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Faceta</vt:lpstr>
      <vt:lpstr>¿Por qué los colombianos somos pobres?</vt:lpstr>
      <vt:lpstr>Objetivos</vt:lpstr>
      <vt:lpstr>¿Por qué los colombianos somos pobres?</vt:lpstr>
      <vt:lpstr>¿Dónde se desarrollan las acciones de la película?</vt:lpstr>
      <vt:lpstr>Personajes</vt:lpstr>
      <vt:lpstr>Temas fundamentales que trata la película</vt:lpstr>
      <vt:lpstr>Situación que se plantea </vt:lpstr>
      <vt:lpstr>Alguien en una situación similar</vt:lpstr>
      <vt:lpstr>Situaciones que sorprenden</vt:lpstr>
      <vt:lpstr>Conceptos profesionales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 qué los colombianos son pobres?</dc:title>
  <dc:creator>Marlon Aldana</dc:creator>
  <cp:lastModifiedBy>Usuario de Microsoft Office</cp:lastModifiedBy>
  <cp:revision>8</cp:revision>
  <dcterms:created xsi:type="dcterms:W3CDTF">2016-06-21T05:00:37Z</dcterms:created>
  <dcterms:modified xsi:type="dcterms:W3CDTF">2016-06-24T00:35:34Z</dcterms:modified>
</cp:coreProperties>
</file>