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DCDEE0"/>
              </a:solidFill>
              <a:prstDash val="solid"/>
              <a:miter lim="400000"/>
            </a:ln>
          </a:top>
          <a:bottom>
            <a:ln w="12700" cap="flat">
              <a:solidFill>
                <a:srgbClr val="DCDEE0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A1A6"/>
              </a:solidFill>
              <a:prstDash val="solid"/>
              <a:miter lim="400000"/>
            </a:ln>
          </a:top>
          <a:bottom>
            <a:ln w="12700" cap="flat">
              <a:solidFill>
                <a:srgbClr val="A2A1A6"/>
              </a:solidFill>
              <a:prstDash val="solid"/>
              <a:miter lim="400000"/>
            </a:ln>
          </a:bottom>
          <a:insideH>
            <a:ln w="12700" cap="flat">
              <a:solidFill>
                <a:srgbClr val="A2A1A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1818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11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6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50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1875"/>
              <a:lumOff val="16453"/>
              <a:alpha val="30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85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6499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85F">
              <a:alpha val="57000"/>
            </a:srgbClr>
          </a:solidFill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7558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tabLst>
                <a:tab pos="914400" algn="l"/>
              </a:tabLst>
              <a:defRPr sz="3000" i="1"/>
            </a:lvl1pPr>
          </a:lstStyle>
          <a:p>
            <a:pPr defTabSz="914400"/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Tx/>
              <a:buSzTx/>
              <a:buNone/>
              <a:tabLst>
                <a:tab pos="914400" algn="l"/>
              </a:tabLst>
            </a:lvl1pPr>
          </a:lstStyle>
          <a:p>
            <a:pPr defTabSz="914400"/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593163" y="762000"/>
            <a:ext cx="7823201" cy="553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87400" y="6413500"/>
            <a:ext cx="11430000" cy="1778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787400" y="8178800"/>
            <a:ext cx="11430000" cy="825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270063" y="835385"/>
            <a:ext cx="3378201" cy="254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216">
                <a:effectLst>
                  <a:outerShdw blurRad="32004" dist="42672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Desventajas del Cloud Computing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659" indent="-389659">
              <a:spcBef>
                <a:spcPts val="700"/>
              </a:spcBef>
              <a:defRPr sz="3000"/>
            </a:pPr>
            <a:r>
              <a:t>Requieren conexión permanente al internet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No funcionan en conexiones de baja velocidad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Puede ser demasiado lento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Los datos almacenados pueden no estar seguros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La legislación no regula su utilización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Aumento en la fiabilidad de los datos</a:t>
            </a:r>
          </a:p>
        </p:txBody>
      </p:sp>
      <p:sp>
        <p:nvSpPr>
          <p:cNvPr id="159" name="Shape 159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Kevin Gutiérrez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142">
                <a:effectLst>
                  <a:outerShdw blurRad="31623" dist="4216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Consideraciones Legales del Cloud Computing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659" indent="-389659">
              <a:spcBef>
                <a:spcPts val="700"/>
              </a:spcBef>
              <a:defRPr sz="3000"/>
            </a:pPr>
            <a:r>
              <a:t>Revelación de datos no deseados. </a:t>
            </a:r>
            <a:r>
              <a:rPr sz="1800"/>
              <a:t>(Caso Ashley Madison)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Cambios de jurisdicción.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Protección de datos. </a:t>
            </a:r>
            <a:r>
              <a:rPr sz="1800"/>
              <a:t>(Caso Megaupload)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Condiciones establecidas en acuerdos y/o Licencias. </a:t>
            </a:r>
            <a:r>
              <a:rPr sz="1800"/>
              <a:t>(Netflix)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La legislación no regula su utilización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Aumento en la fiabilidad de los datos</a:t>
            </a:r>
          </a:p>
        </p:txBody>
      </p:sp>
      <p:sp>
        <p:nvSpPr>
          <p:cNvPr id="163" name="Shape 163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Kevin Gutiérrez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142">
                <a:effectLst>
                  <a:outerShdw blurRad="31623" dist="4216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Principales Proveedores del Cloud Computing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78358">
              <a:spcBef>
                <a:spcPts val="700"/>
              </a:spcBef>
              <a:buSzTx/>
              <a:buNone/>
              <a:defRPr sz="2970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Infraestructura como Servicio (IaaS)</a:t>
            </a:r>
          </a:p>
          <a:p>
            <a:pPr marL="385762" indent="-385762" defTabSz="578358">
              <a:spcBef>
                <a:spcPts val="700"/>
              </a:spcBef>
              <a:defRPr sz="2970"/>
            </a:pPr>
            <a:r>
              <a:t>Amazon Web Services</a:t>
            </a:r>
          </a:p>
          <a:p>
            <a:pPr marL="385762" indent="-385762" defTabSz="578358">
              <a:spcBef>
                <a:spcPts val="700"/>
              </a:spcBef>
              <a:defRPr sz="2970"/>
            </a:pPr>
            <a:r>
              <a:t>Microsoft Azure</a:t>
            </a:r>
          </a:p>
          <a:p>
            <a:pPr marL="385762" indent="-385762" defTabSz="578358">
              <a:spcBef>
                <a:spcPts val="700"/>
              </a:spcBef>
              <a:defRPr sz="2970"/>
            </a:pPr>
            <a:r>
              <a:t>Rackspace</a:t>
            </a:r>
          </a:p>
          <a:p>
            <a:pPr marL="385762" indent="-385762" defTabSz="578358">
              <a:spcBef>
                <a:spcPts val="700"/>
              </a:spcBef>
              <a:defRPr sz="2970"/>
            </a:pPr>
            <a:r>
              <a:t>IBM Smart Cloud Enterprise</a:t>
            </a:r>
          </a:p>
          <a:p>
            <a:pPr marL="0" indent="0" defTabSz="578358">
              <a:spcBef>
                <a:spcPts val="3900"/>
              </a:spcBef>
              <a:buSzTx/>
              <a:buNone/>
              <a:defRPr sz="2970"/>
            </a:pPr>
            <a:endParaRPr/>
          </a:p>
          <a:p>
            <a:pPr marL="0" indent="0" defTabSz="578358">
              <a:spcBef>
                <a:spcPts val="700"/>
              </a:spcBef>
              <a:buSzTx/>
              <a:buNone/>
              <a:defRPr sz="2970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Escritorio como Servicio (DaaS)</a:t>
            </a:r>
          </a:p>
          <a:p>
            <a:pPr marL="385762" indent="-385762" defTabSz="578358">
              <a:spcBef>
                <a:spcPts val="700"/>
              </a:spcBef>
              <a:defRPr sz="2970"/>
            </a:pPr>
            <a:r>
              <a:t>Citrix</a:t>
            </a:r>
          </a:p>
          <a:p>
            <a:pPr marL="385762" indent="-385762" defTabSz="578358">
              <a:spcBef>
                <a:spcPts val="700"/>
              </a:spcBef>
              <a:defRPr sz="2970"/>
            </a:pPr>
            <a:r>
              <a:t>VMware</a:t>
            </a:r>
          </a:p>
          <a:p>
            <a:pPr marL="385762" indent="-385762" defTabSz="578358">
              <a:spcBef>
                <a:spcPts val="700"/>
              </a:spcBef>
              <a:defRPr sz="2970"/>
            </a:pPr>
            <a:r>
              <a:t>Parallels Desktop</a:t>
            </a:r>
          </a:p>
        </p:txBody>
      </p:sp>
      <p:sp>
        <p:nvSpPr>
          <p:cNvPr id="167" name="Shape 167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Anthony Molineros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142">
                <a:effectLst>
                  <a:outerShdw blurRad="31623" dist="4216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Principales Proveedores del Cloud Computing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None/>
              <a:defRPr sz="3000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Software como Servicio (SaaS)</a:t>
            </a:r>
          </a:p>
          <a:p>
            <a:pPr marL="400050" indent="-400050">
              <a:spcBef>
                <a:spcPts val="600"/>
              </a:spcBef>
              <a:defRPr sz="2800"/>
            </a:pPr>
            <a:r>
              <a:t>Salesforce</a:t>
            </a:r>
          </a:p>
          <a:p>
            <a:pPr marL="400050" indent="-400050">
              <a:spcBef>
                <a:spcPts val="600"/>
              </a:spcBef>
              <a:defRPr sz="2800"/>
            </a:pPr>
            <a:r>
              <a:t>Insightly</a:t>
            </a:r>
          </a:p>
          <a:p>
            <a:pPr marL="0" indent="0">
              <a:buSzTx/>
              <a:buNone/>
              <a:defRPr sz="3000"/>
            </a:pPr>
            <a:endParaRPr/>
          </a:p>
          <a:p>
            <a:pPr marL="0" indent="0">
              <a:spcBef>
                <a:spcPts val="700"/>
              </a:spcBef>
              <a:buSzTx/>
              <a:buNone/>
              <a:defRPr sz="3000">
                <a:solidFill>
                  <a:srgbClr val="53585F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Plataforma como Servicio (PaaS)</a:t>
            </a:r>
          </a:p>
          <a:p>
            <a:pPr marL="400050" indent="-400050">
              <a:spcBef>
                <a:spcPts val="600"/>
              </a:spcBef>
              <a:defRPr sz="2800"/>
            </a:pPr>
            <a:r>
              <a:t>Red Hat Openshift</a:t>
            </a:r>
          </a:p>
          <a:p>
            <a:pPr marL="400050" indent="-400050">
              <a:spcBef>
                <a:spcPts val="600"/>
              </a:spcBef>
              <a:defRPr sz="2800"/>
            </a:pPr>
            <a:r>
              <a:t>Heroku</a:t>
            </a:r>
          </a:p>
        </p:txBody>
      </p:sp>
      <p:sp>
        <p:nvSpPr>
          <p:cNvPr id="171" name="Shape 171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Anthony Molineros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Anthony Molineros</a:t>
            </a: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9699">
              <a:defRPr sz="6142"/>
            </a:lvl1pPr>
          </a:lstStyle>
          <a:p>
            <a:pPr>
              <a:defRPr>
                <a:effectLst/>
              </a:defRPr>
            </a:pPr>
            <a:r>
              <a:t>Tendencias de Uso del Cloud Computing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1718997" y="2426624"/>
            <a:ext cx="9566806" cy="6709773"/>
            <a:chOff x="0" y="0"/>
            <a:chExt cx="9566805" cy="6709772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800" y="50800"/>
              <a:ext cx="9465206" cy="66081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5" name="Imagen 174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566806" cy="670977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Gracias por su atención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imagen 119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377263" y="120650"/>
            <a:ext cx="8255001" cy="6394450"/>
          </a:xfrm>
          <a:prstGeom prst="rect">
            <a:avLst/>
          </a:prstGeom>
        </p:spPr>
      </p:pic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Cloud Computing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Grupo 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6660">
                <a:effectLst>
                  <a:outerShdw blurRad="34289" dist="4572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Definición de Cloud Computing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 defTabSz="578358">
              <a:spcBef>
                <a:spcPts val="700"/>
              </a:spcBef>
              <a:buSzTx/>
              <a:buNone/>
              <a:defRPr sz="2970"/>
            </a:pPr>
            <a:r>
              <a:t>Es un conjunto de ordenadores distribuidos por el mundo por una extensa red de comunicaciones, Internet, que ofrece espacios para la implementación de servicios a todo el que tenga acceso.</a:t>
            </a:r>
          </a:p>
          <a:p>
            <a:pPr marL="0" indent="0" defTabSz="578358">
              <a:spcBef>
                <a:spcPts val="700"/>
              </a:spcBef>
              <a:buSzTx/>
              <a:buNone/>
              <a:defRPr sz="2970"/>
            </a:pPr>
            <a:endParaRPr/>
          </a:p>
          <a:p>
            <a:pPr marL="0" indent="0" defTabSz="578358">
              <a:spcBef>
                <a:spcPts val="700"/>
              </a:spcBef>
              <a:buSzTx/>
              <a:buNone/>
              <a:defRPr sz="2970"/>
            </a:pPr>
            <a:endParaRPr/>
          </a:p>
          <a:p>
            <a:pPr marL="0" indent="0" defTabSz="578358">
              <a:spcBef>
                <a:spcPts val="700"/>
              </a:spcBef>
              <a:buSzTx/>
              <a:buNone/>
              <a:defRPr sz="2970"/>
            </a:pPr>
            <a:endParaRPr/>
          </a:p>
          <a:p>
            <a:pPr marL="0" indent="0" defTabSz="578358">
              <a:spcBef>
                <a:spcPts val="700"/>
              </a:spcBef>
              <a:buSzTx/>
              <a:buNone/>
              <a:defRPr sz="2970"/>
            </a:pPr>
            <a:endParaRPr/>
          </a:p>
          <a:p>
            <a:pPr marL="0" indent="0" defTabSz="578358">
              <a:spcBef>
                <a:spcPts val="700"/>
              </a:spcBef>
              <a:buSzTx/>
              <a:buNone/>
              <a:defRPr sz="2970"/>
            </a:pPr>
            <a:endParaRPr/>
          </a:p>
          <a:p>
            <a:pPr marL="0" indent="0" defTabSz="578358">
              <a:spcBef>
                <a:spcPts val="700"/>
              </a:spcBef>
              <a:buSzTx/>
              <a:buNone/>
              <a:defRPr sz="2970"/>
            </a:pPr>
            <a:endParaRPr/>
          </a:p>
          <a:p>
            <a:pPr marL="0" indent="0" defTabSz="578358">
              <a:spcBef>
                <a:spcPts val="700"/>
              </a:spcBef>
              <a:buSzTx/>
              <a:buNone/>
              <a:defRPr sz="2970"/>
            </a:pPr>
            <a:endParaRPr/>
          </a:p>
        </p:txBody>
      </p:sp>
      <p:grpSp>
        <p:nvGrpSpPr>
          <p:cNvPr id="128" name="Group 128"/>
          <p:cNvGrpSpPr/>
          <p:nvPr/>
        </p:nvGrpSpPr>
        <p:grpSpPr>
          <a:xfrm>
            <a:off x="2610311" y="4573524"/>
            <a:ext cx="7784178" cy="4935185"/>
            <a:chOff x="0" y="0"/>
            <a:chExt cx="7784176" cy="4935184"/>
          </a:xfrm>
        </p:grpSpPr>
        <p:pic>
          <p:nvPicPr>
            <p:cNvPr id="127" name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800" y="50800"/>
              <a:ext cx="7682577" cy="483358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6" name="Imagen 125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784177" cy="4935185"/>
            </a:xfrm>
            <a:prstGeom prst="rect">
              <a:avLst/>
            </a:prstGeom>
            <a:effectLst/>
          </p:spPr>
        </p:pic>
      </p:grpSp>
      <p:sp>
        <p:nvSpPr>
          <p:cNvPr id="129" name="Shape 129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Marlon Aldana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6808">
                <a:effectLst>
                  <a:outerShdw blurRad="35052" dist="46736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Orígenes del Cloud Computing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659" indent="-389659" algn="just">
              <a:spcBef>
                <a:spcPts val="700"/>
              </a:spcBef>
              <a:defRPr sz="3000"/>
            </a:pPr>
            <a:r>
              <a:t>Cambios sociales y demográficos  productos de la globalización</a:t>
            </a:r>
          </a:p>
          <a:p>
            <a:pPr marL="389659" indent="-389659" algn="just">
              <a:spcBef>
                <a:spcPts val="700"/>
              </a:spcBef>
              <a:defRPr sz="3000"/>
            </a:pPr>
            <a:r>
              <a:t>Necesidad de acceso a la información de manera permanente</a:t>
            </a:r>
          </a:p>
          <a:p>
            <a:pPr marL="389659" indent="-389659" algn="just">
              <a:spcBef>
                <a:spcPts val="700"/>
              </a:spcBef>
              <a:defRPr sz="3000"/>
            </a:pPr>
            <a:r>
              <a:t>Situación financiera y restricciones económicas para invertir en IT</a:t>
            </a:r>
          </a:p>
          <a:p>
            <a:pPr marL="389659" indent="-389659" algn="just">
              <a:spcBef>
                <a:spcPts val="700"/>
              </a:spcBef>
              <a:defRPr sz="3000"/>
            </a:pPr>
            <a:r>
              <a:t>Evolución de las tecnologías relacionadas a las telecomunicaciones</a:t>
            </a:r>
          </a:p>
          <a:p>
            <a:pPr marL="389659" indent="-389659" algn="just">
              <a:spcBef>
                <a:spcPts val="700"/>
              </a:spcBef>
              <a:defRPr sz="3000"/>
            </a:pPr>
            <a:r>
              <a:t>Sobredimensionamiento y capacidad desperdiciada en los centros de datos</a:t>
            </a:r>
          </a:p>
          <a:p>
            <a:pPr marL="389659" indent="-389659" algn="just">
              <a:spcBef>
                <a:spcPts val="700"/>
              </a:spcBef>
              <a:defRPr sz="3000"/>
            </a:pPr>
            <a:r>
              <a:t>Advenimiento de los dispositivos móviles</a:t>
            </a:r>
          </a:p>
        </p:txBody>
      </p:sp>
      <p:sp>
        <p:nvSpPr>
          <p:cNvPr id="133" name="Shape 133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Marlon Aldana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142">
                <a:effectLst>
                  <a:outerShdw blurRad="31623" dist="4216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¿Qué hace que un servicio sea considerado Cloud?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659" indent="-389659">
              <a:spcBef>
                <a:spcPts val="700"/>
              </a:spcBef>
              <a:defRPr sz="3000"/>
            </a:pPr>
            <a:r>
              <a:t>Autoservicio bajo demanda. </a:t>
            </a:r>
            <a:r>
              <a:rPr sz="1800"/>
              <a:t>(Usuario puede proveerse sus servicios de IT)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Acceso amplio a la red. </a:t>
            </a:r>
            <a:r>
              <a:rPr sz="1800"/>
              <a:t>(Hacia y desde plataformas heterogéneas)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Asignación común de recursos.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Elasticidad. </a:t>
            </a:r>
            <a:r>
              <a:rPr sz="1800"/>
              <a:t>(Crecimiento automático bajo demanda)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Servicio medible. </a:t>
            </a:r>
            <a:r>
              <a:rPr sz="1800"/>
              <a:t>(Control y optimización de recursos)</a:t>
            </a:r>
          </a:p>
        </p:txBody>
      </p:sp>
      <p:sp>
        <p:nvSpPr>
          <p:cNvPr id="137" name="Shape 137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Marlon Aldana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142">
                <a:effectLst>
                  <a:outerShdw blurRad="31623" dist="4216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Modelos de Servicio del Cloud Computing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659" indent="-389659">
              <a:spcBef>
                <a:spcPts val="700"/>
              </a:spcBef>
              <a:defRPr sz="3000"/>
            </a:pPr>
            <a:r>
              <a:t>IaaS, infraestructura como servicio. </a:t>
            </a:r>
            <a:r>
              <a:rPr sz="1800"/>
              <a:t>(Almacenamiento básico, virtualización, red)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PaaS, plataforma como servicio. </a:t>
            </a:r>
            <a:r>
              <a:rPr sz="1800"/>
              <a:t>(Entornos completos desarrollo de aplicaciones)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SaaS, software como servicio. </a:t>
            </a:r>
            <a:r>
              <a:rPr sz="1800"/>
              <a:t>(Aplicaciones diversas a través del internet)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DaaS, escritorio como servicio.</a:t>
            </a:r>
          </a:p>
        </p:txBody>
      </p:sp>
      <p:sp>
        <p:nvSpPr>
          <p:cNvPr id="141" name="Shape 141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Pablo Zapparoli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5"/>
          <p:cNvGrpSpPr/>
          <p:nvPr/>
        </p:nvGrpSpPr>
        <p:grpSpPr>
          <a:xfrm>
            <a:off x="1460237" y="2426624"/>
            <a:ext cx="10084326" cy="6709773"/>
            <a:chOff x="0" y="0"/>
            <a:chExt cx="10084324" cy="6709772"/>
          </a:xfrm>
        </p:grpSpPr>
        <p:pic>
          <p:nvPicPr>
            <p:cNvPr id="144" name="image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800" y="50800"/>
              <a:ext cx="9982725" cy="66081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3" name="Imagen 142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084325" cy="6709773"/>
            </a:xfrm>
            <a:prstGeom prst="rect">
              <a:avLst/>
            </a:prstGeom>
            <a:effectLst/>
          </p:spPr>
        </p:pic>
      </p:grpSp>
      <p:sp>
        <p:nvSpPr>
          <p:cNvPr id="146" name="Shape 146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Pablo Zapparoli</a:t>
            </a:r>
          </a:p>
        </p:txBody>
      </p:sp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9699">
              <a:defRPr sz="6142"/>
            </a:lvl1pPr>
          </a:lstStyle>
          <a:p>
            <a:pPr>
              <a:defRPr>
                <a:effectLst/>
              </a:defRPr>
            </a:pPr>
            <a:r>
              <a:t>Modelos de Servicio del Cloud Computing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142">
                <a:effectLst>
                  <a:outerShdw blurRad="31623" dist="4216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Clasificación del Cloud Computing Según su Privacidad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Privadas</a:t>
            </a:r>
            <a:endParaRPr sz="1400"/>
          </a:p>
          <a:p>
            <a:r>
              <a:t>Públicas</a:t>
            </a:r>
          </a:p>
          <a:p>
            <a:r>
              <a:t>Híbridas</a:t>
            </a:r>
          </a:p>
          <a:p>
            <a:r>
              <a:t>Comunitarias</a:t>
            </a:r>
          </a:p>
        </p:txBody>
      </p:sp>
      <p:sp>
        <p:nvSpPr>
          <p:cNvPr id="151" name="Shape 151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Pablo Zapparoli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6956">
                <a:effectLst>
                  <a:outerShdw blurRad="35814" dist="47752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Ventajas del Cloud Computing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9659" indent="-389659">
              <a:spcBef>
                <a:spcPts val="700"/>
              </a:spcBef>
              <a:defRPr sz="3000"/>
            </a:pPr>
            <a:r>
              <a:t>Gastos de informática menores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Mejora del rendimiento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Costos reducidos del software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Mantenimientos y actualizaciones  instantáneos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Capacidad de almacenamiento prácticamente ilimitado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Aumento en la fiabilidad de los datos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Acceso universal a la información y datos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Facilitación de trabajo en grupo</a:t>
            </a:r>
          </a:p>
          <a:p>
            <a:pPr marL="389659" indent="-389659">
              <a:spcBef>
                <a:spcPts val="700"/>
              </a:spcBef>
              <a:defRPr sz="3000"/>
            </a:pPr>
            <a:r>
              <a:t>Independencia del dispositivo</a:t>
            </a:r>
          </a:p>
        </p:txBody>
      </p:sp>
      <p:sp>
        <p:nvSpPr>
          <p:cNvPr id="155" name="Shape 155"/>
          <p:cNvSpPr/>
          <p:nvPr/>
        </p:nvSpPr>
        <p:spPr>
          <a:xfrm>
            <a:off x="9162535" y="9137321"/>
            <a:ext cx="376423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000">
                <a:solidFill>
                  <a:srgbClr val="53585F"/>
                </a:solidFill>
              </a:defRPr>
            </a:lvl1pPr>
          </a:lstStyle>
          <a:p>
            <a:r>
              <a:t>Kevin Gutiérrez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002951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Macintosh PowerPoint</Application>
  <PresentationFormat>Personalizado</PresentationFormat>
  <Paragraphs>90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Cochin</vt:lpstr>
      <vt:lpstr>Gill Sans SemiBold</vt:lpstr>
      <vt:lpstr>Helvetica Neue</vt:lpstr>
      <vt:lpstr>Formal</vt:lpstr>
      <vt:lpstr>Presentación de PowerPoint</vt:lpstr>
      <vt:lpstr>Cloud Computing</vt:lpstr>
      <vt:lpstr>Definición de Cloud Computing</vt:lpstr>
      <vt:lpstr>Orígenes del Cloud Computing</vt:lpstr>
      <vt:lpstr>¿Qué hace que un servicio sea considerado Cloud?</vt:lpstr>
      <vt:lpstr>Modelos de Servicio del Cloud Computing</vt:lpstr>
      <vt:lpstr>Modelos de Servicio del Cloud Computing</vt:lpstr>
      <vt:lpstr>Clasificación del Cloud Computing Según su Privacidad</vt:lpstr>
      <vt:lpstr>Ventajas del Cloud Computing</vt:lpstr>
      <vt:lpstr>Desventajas del Cloud Computing</vt:lpstr>
      <vt:lpstr>Consideraciones Legales del Cloud Computing</vt:lpstr>
      <vt:lpstr>Principales Proveedores del Cloud Computing</vt:lpstr>
      <vt:lpstr>Principales Proveedores del Cloud Computing</vt:lpstr>
      <vt:lpstr>Tendencias de Uso del Cloud Computing</vt:lpstr>
      <vt:lpstr>Gracias por su atención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1</cp:revision>
  <dcterms:modified xsi:type="dcterms:W3CDTF">2016-07-14T18:20:54Z</dcterms:modified>
</cp:coreProperties>
</file>