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125" d="100"/>
          <a:sy n="125" d="100"/>
        </p:scale>
        <p:origin x="30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27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31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21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24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37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96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28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91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24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62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6D8-D98F-4A91-AFE7-5EF4FA3FDDA5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74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C26D8-D98F-4A91-AFE7-5EF4FA3FDDA5}" type="datetimeFigureOut">
              <a:rPr kumimoji="1" lang="ja-JP" altLang="en-US" smtClean="0"/>
              <a:t>2020/2/13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8DD7D-9E35-48A6-BE5B-FB1D56C9E8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45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7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image" Target="../media/image27.png"/><Relationship Id="rId4" Type="http://schemas.openxmlformats.org/officeDocument/2006/relationships/image" Target="../media/image210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249551" y="7471160"/>
                <a:ext cx="6086480" cy="1810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,0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,0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,0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sz="1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ja-JP" alt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ja-JP" alt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ja-JP" alt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1200" i="1" dirty="0">
                  <a:latin typeface="Cambria Math" panose="02040503050406030204" pitchFamily="18" charset="0"/>
                  <a:ea typeface="UD デジタル 教科書体 NK-R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51" y="7471160"/>
                <a:ext cx="6086480" cy="18108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93B299F-61B5-473F-98AA-F29ACFEF9092}"/>
              </a:ext>
            </a:extLst>
          </p:cNvPr>
          <p:cNvSpPr txBox="1"/>
          <p:nvPr/>
        </p:nvSpPr>
        <p:spPr>
          <a:xfrm>
            <a:off x="66633" y="0"/>
            <a:ext cx="356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Definitions of vectors and scalars</a:t>
            </a:r>
            <a:endParaRPr kumimoji="1" lang="ja-JP" altLang="en-US" sz="14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93B299F-61B5-473F-98AA-F29ACFEF9092}"/>
              </a:ext>
            </a:extLst>
          </p:cNvPr>
          <p:cNvSpPr txBox="1"/>
          <p:nvPr/>
        </p:nvSpPr>
        <p:spPr>
          <a:xfrm>
            <a:off x="66633" y="7113677"/>
            <a:ext cx="356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Eigen values/vectors equation</a:t>
            </a:r>
            <a:endParaRPr kumimoji="1" lang="ja-JP" altLang="en-US" sz="14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/>
              <p:cNvSpPr/>
              <p:nvPr/>
            </p:nvSpPr>
            <p:spPr>
              <a:xfrm>
                <a:off x="3774546" y="8475781"/>
                <a:ext cx="2694834" cy="13490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47675" indent="-447675">
                  <a:lnSpc>
                    <a:spcPts val="1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ja-JP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kumimoji="1" lang="en-US" altLang="ja-JP" sz="11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Crystal potential for elastic scattering</a:t>
                </a:r>
              </a:p>
              <a:p>
                <a:pPr marL="447675" indent="-447675">
                  <a:lnSpc>
                    <a:spcPts val="1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n-US" altLang="ja-JP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kumimoji="1" lang="en-US" altLang="ja-JP" sz="11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r>
                  <a:rPr kumimoji="1"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Imaginary (absorption) potential for thermal </a:t>
                </a:r>
                <a:r>
                  <a:rPr kumimoji="1" lang="en-US" altLang="ja-JP" sz="11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diffuse scattering</a:t>
                </a:r>
                <a:endParaRPr kumimoji="1" lang="en-US" altLang="ja-JP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47675" indent="-447675">
                  <a:lnSpc>
                    <a:spcPts val="1400"/>
                  </a:lnSpc>
                </a:pPr>
                <a14:m>
                  <m:oMath xmlns:m="http://schemas.openxmlformats.org/officeDocument/2006/math">
                    <m:r>
                      <a:rPr lang="en-US" altLang="ja-JP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ja-JP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en-US" altLang="ja-JP" sz="11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Defined in above figure</a:t>
                </a:r>
              </a:p>
              <a:p>
                <a:pPr marL="447675" indent="-447675">
                  <a:lnSpc>
                    <a:spcPts val="14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d>
                          <m:dPr>
                            <m:ctrlPr>
                              <a:rPr lang="en-US" altLang="ja-JP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kumimoji="1" lang="en-US" altLang="ja-JP" sz="11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</a:t>
                </a:r>
                <a:r>
                  <a:rPr kumimoji="1" lang="en-US" altLang="ja-JP" sz="11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 </a:t>
                </a:r>
                <a:r>
                  <a:rPr kumimoji="1" lang="en-US" altLang="ja-JP" sz="1100" baseline="30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</a:t>
                </a:r>
                <a:r>
                  <a:rPr kumimoji="1" lang="en-US" altLang="ja-JP" sz="11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ja-JP" sz="11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</a:t>
                </a:r>
                <a:r>
                  <a:rPr kumimoji="1" lang="en-US" altLang="ja-JP" sz="11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value</a:t>
                </a:r>
              </a:p>
              <a:p>
                <a:pPr marL="447675" indent="-447675">
                  <a:lnSpc>
                    <a:spcPts val="14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ja-JP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1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sz="11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b>
                      <m:sup>
                        <m:d>
                          <m:dPr>
                            <m:ctrlPr>
                              <a:rPr lang="en-US" altLang="ja-JP" sz="11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100" b="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</m:oMath>
                </a14:m>
                <a:r>
                  <a:rPr kumimoji="1" lang="en-US" altLang="ja-JP" sz="11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</a:t>
                </a:r>
                <a:r>
                  <a:rPr kumimoji="1" lang="en-US" altLang="ja-JP" sz="11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 </a:t>
                </a:r>
                <a:r>
                  <a:rPr kumimoji="1" lang="en-US" altLang="ja-JP" sz="1100" baseline="30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</a:t>
                </a:r>
                <a:r>
                  <a:rPr kumimoji="1" lang="en-US" altLang="ja-JP" sz="11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ja-JP" sz="11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</a:t>
                </a:r>
                <a:r>
                  <a:rPr kumimoji="1" lang="en-US" altLang="ja-JP" sz="11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vectors</a:t>
                </a:r>
                <a:endParaRPr kumimoji="1" lang="en-US" altLang="ja-JP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546" y="8475781"/>
                <a:ext cx="2694834" cy="1349087"/>
              </a:xfrm>
              <a:prstGeom prst="rect">
                <a:avLst/>
              </a:prstGeom>
              <a:blipFill>
                <a:blip r:embed="rId3"/>
                <a:stretch>
                  <a:fillRect t="-901" b="-18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グループ化 3"/>
          <p:cNvGrpSpPr/>
          <p:nvPr/>
        </p:nvGrpSpPr>
        <p:grpSpPr>
          <a:xfrm>
            <a:off x="297640" y="387504"/>
            <a:ext cx="4678699" cy="2961263"/>
            <a:chOff x="297640" y="387504"/>
            <a:chExt cx="4678699" cy="2961263"/>
          </a:xfrm>
        </p:grpSpPr>
        <p:sp>
          <p:nvSpPr>
            <p:cNvPr id="2" name="フリーフォーム 1"/>
            <p:cNvSpPr/>
            <p:nvPr/>
          </p:nvSpPr>
          <p:spPr>
            <a:xfrm>
              <a:off x="628650" y="2886073"/>
              <a:ext cx="2419350" cy="333507"/>
            </a:xfrm>
            <a:custGeom>
              <a:avLst/>
              <a:gdLst>
                <a:gd name="connsiteX0" fmla="*/ 0 w 2419350"/>
                <a:gd name="connsiteY0" fmla="*/ 33338 h 338282"/>
                <a:gd name="connsiteX1" fmla="*/ 1166813 w 2419350"/>
                <a:gd name="connsiteY1" fmla="*/ 338138 h 338282"/>
                <a:gd name="connsiteX2" fmla="*/ 2419350 w 2419350"/>
                <a:gd name="connsiteY2" fmla="*/ 0 h 338282"/>
                <a:gd name="connsiteX0" fmla="*/ 0 w 2419350"/>
                <a:gd name="connsiteY0" fmla="*/ 33338 h 335903"/>
                <a:gd name="connsiteX1" fmla="*/ 1176338 w 2419350"/>
                <a:gd name="connsiteY1" fmla="*/ 335756 h 335903"/>
                <a:gd name="connsiteX2" fmla="*/ 2419350 w 2419350"/>
                <a:gd name="connsiteY2" fmla="*/ 0 h 335903"/>
                <a:gd name="connsiteX0" fmla="*/ 0 w 2419350"/>
                <a:gd name="connsiteY0" fmla="*/ 33338 h 335903"/>
                <a:gd name="connsiteX1" fmla="*/ 1176338 w 2419350"/>
                <a:gd name="connsiteY1" fmla="*/ 335756 h 335903"/>
                <a:gd name="connsiteX2" fmla="*/ 2419350 w 2419350"/>
                <a:gd name="connsiteY2" fmla="*/ 0 h 335903"/>
                <a:gd name="connsiteX0" fmla="*/ 0 w 2419350"/>
                <a:gd name="connsiteY0" fmla="*/ 33338 h 335903"/>
                <a:gd name="connsiteX1" fmla="*/ 1176338 w 2419350"/>
                <a:gd name="connsiteY1" fmla="*/ 335756 h 335903"/>
                <a:gd name="connsiteX2" fmla="*/ 2419350 w 2419350"/>
                <a:gd name="connsiteY2" fmla="*/ 0 h 335903"/>
                <a:gd name="connsiteX0" fmla="*/ 0 w 2419350"/>
                <a:gd name="connsiteY0" fmla="*/ 33338 h 335903"/>
                <a:gd name="connsiteX1" fmla="*/ 1176338 w 2419350"/>
                <a:gd name="connsiteY1" fmla="*/ 335756 h 335903"/>
                <a:gd name="connsiteX2" fmla="*/ 2419350 w 2419350"/>
                <a:gd name="connsiteY2" fmla="*/ 0 h 335903"/>
                <a:gd name="connsiteX0" fmla="*/ 0 w 2419350"/>
                <a:gd name="connsiteY0" fmla="*/ 33338 h 335898"/>
                <a:gd name="connsiteX1" fmla="*/ 1176338 w 2419350"/>
                <a:gd name="connsiteY1" fmla="*/ 335756 h 335898"/>
                <a:gd name="connsiteX2" fmla="*/ 2419350 w 2419350"/>
                <a:gd name="connsiteY2" fmla="*/ 0 h 335898"/>
                <a:gd name="connsiteX0" fmla="*/ 0 w 2419350"/>
                <a:gd name="connsiteY0" fmla="*/ 33338 h 333518"/>
                <a:gd name="connsiteX1" fmla="*/ 1176338 w 2419350"/>
                <a:gd name="connsiteY1" fmla="*/ 333374 h 333518"/>
                <a:gd name="connsiteX2" fmla="*/ 2419350 w 2419350"/>
                <a:gd name="connsiteY2" fmla="*/ 0 h 333518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12"/>
                <a:gd name="connsiteX1" fmla="*/ 1176338 w 2419350"/>
                <a:gd name="connsiteY1" fmla="*/ 333374 h 333512"/>
                <a:gd name="connsiteX2" fmla="*/ 2419350 w 2419350"/>
                <a:gd name="connsiteY2" fmla="*/ 0 h 333512"/>
                <a:gd name="connsiteX0" fmla="*/ 0 w 2419350"/>
                <a:gd name="connsiteY0" fmla="*/ 33338 h 333507"/>
                <a:gd name="connsiteX1" fmla="*/ 1176338 w 2419350"/>
                <a:gd name="connsiteY1" fmla="*/ 333374 h 333507"/>
                <a:gd name="connsiteX2" fmla="*/ 2419350 w 2419350"/>
                <a:gd name="connsiteY2" fmla="*/ 0 h 33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9350" h="333507">
                  <a:moveTo>
                    <a:pt x="0" y="33338"/>
                  </a:moveTo>
                  <a:cubicBezTo>
                    <a:pt x="236538" y="169466"/>
                    <a:pt x="744538" y="338930"/>
                    <a:pt x="1176338" y="333374"/>
                  </a:cubicBezTo>
                  <a:cubicBezTo>
                    <a:pt x="1608138" y="327818"/>
                    <a:pt x="2073275" y="202010"/>
                    <a:pt x="241935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/>
            <p:cNvCxnSpPr/>
            <p:nvPr/>
          </p:nvCxnSpPr>
          <p:spPr>
            <a:xfrm>
              <a:off x="2881306" y="2783501"/>
              <a:ext cx="3698" cy="189900"/>
            </a:xfrm>
            <a:prstGeom prst="straightConnector1">
              <a:avLst/>
            </a:prstGeom>
            <a:ln w="12700">
              <a:solidFill>
                <a:srgbClr val="00CC00"/>
              </a:solidFill>
              <a:prstDash val="sysDot"/>
              <a:headEnd type="triangl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 flipH="1" flipV="1">
              <a:off x="1737589" y="607715"/>
              <a:ext cx="54948" cy="943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1794466" y="1529810"/>
              <a:ext cx="0" cy="167390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 flipV="1">
              <a:off x="2881297" y="729192"/>
              <a:ext cx="0" cy="1986351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sysDot"/>
              <a:headEnd type="triangl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805520" y="724774"/>
              <a:ext cx="0" cy="2269542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677998" y="720459"/>
              <a:ext cx="2346235" cy="0"/>
            </a:xfrm>
            <a:prstGeom prst="line">
              <a:avLst/>
            </a:prstGeom>
            <a:ln w="12700">
              <a:solidFill>
                <a:srgbClr val="E44C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楕円 22"/>
            <p:cNvSpPr/>
            <p:nvPr/>
          </p:nvSpPr>
          <p:spPr>
            <a:xfrm>
              <a:off x="2851779" y="2730729"/>
              <a:ext cx="59035" cy="59035"/>
            </a:xfrm>
            <a:prstGeom prst="ellipse">
              <a:avLst/>
            </a:prstGeom>
            <a:solidFill>
              <a:srgbClr val="0066FF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テキスト ボックス 23"/>
                <p:cNvSpPr txBox="1"/>
                <p:nvPr/>
              </p:nvSpPr>
              <p:spPr>
                <a:xfrm>
                  <a:off x="891044" y="2724652"/>
                  <a:ext cx="1797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ja-JP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4" name="テキスト ボックス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44" y="2724652"/>
                  <a:ext cx="17979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3333" b="-22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線矢印コネクタ 24"/>
            <p:cNvCxnSpPr/>
            <p:nvPr/>
          </p:nvCxnSpPr>
          <p:spPr>
            <a:xfrm flipH="1">
              <a:off x="827710" y="724774"/>
              <a:ext cx="975092" cy="1422095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テキスト ボックス 25"/>
                <p:cNvSpPr txBox="1"/>
                <p:nvPr/>
              </p:nvSpPr>
              <p:spPr>
                <a:xfrm>
                  <a:off x="2781752" y="2973401"/>
                  <a:ext cx="184153" cy="1997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i="1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sz="1200" i="1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ja-JP" altLang="en-US" sz="1200" dirty="0">
                    <a:solidFill>
                      <a:srgbClr val="00CC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6" name="テキスト ボックス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752" y="2973401"/>
                  <a:ext cx="184153" cy="199735"/>
                </a:xfrm>
                <a:prstGeom prst="rect">
                  <a:avLst/>
                </a:prstGeom>
                <a:blipFill>
                  <a:blip r:embed="rId5"/>
                  <a:stretch>
                    <a:fillRect l="-19355" r="-6452" b="-2121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テキスト ボックス 26"/>
                <p:cNvSpPr txBox="1"/>
                <p:nvPr/>
              </p:nvSpPr>
              <p:spPr>
                <a:xfrm>
                  <a:off x="2647793" y="1136437"/>
                  <a:ext cx="144835" cy="3534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i="1">
                                <a:solidFill>
                                  <a:srgbClr val="BF9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ja-JP" i="1">
                                    <a:solidFill>
                                      <a:srgbClr val="BF9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ja-JP" i="1">
                                        <a:solidFill>
                                          <a:srgbClr val="BF9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solidFill>
                                          <a:srgbClr val="BF9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solidFill>
                                          <a:srgbClr val="BF9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ja-JP" i="1">
                                    <a:solidFill>
                                      <a:srgbClr val="BF9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ja-JP" altLang="en-US" dirty="0">
                    <a:solidFill>
                      <a:srgbClr val="BF9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7" name="テキスト ボックス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7793" y="1136437"/>
                  <a:ext cx="144835" cy="353430"/>
                </a:xfrm>
                <a:prstGeom prst="rect">
                  <a:avLst/>
                </a:prstGeom>
                <a:blipFill>
                  <a:blip r:embed="rId6"/>
                  <a:stretch>
                    <a:fillRect l="-37500" r="-66667" b="-1724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949086" y="2082226"/>
                  <a:ext cx="175433" cy="3077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acc>
                              <m:accPr>
                                <m:chr m:val="⃑"/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</m:box>
                      </m:oMath>
                    </m:oMathPara>
                  </a14:m>
                  <a:endParaRPr lang="ja-JP" altLang="en-US" sz="20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8" name="テキスト ボックス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086" y="2082226"/>
                  <a:ext cx="175433" cy="307776"/>
                </a:xfrm>
                <a:prstGeom prst="rect">
                  <a:avLst/>
                </a:prstGeom>
                <a:blipFill>
                  <a:blip r:embed="rId7"/>
                  <a:stretch>
                    <a:fillRect l="-21429" r="-25000" b="-4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テキスト ボックス 28"/>
                <p:cNvSpPr txBox="1"/>
                <p:nvPr/>
              </p:nvSpPr>
              <p:spPr>
                <a:xfrm>
                  <a:off x="897130" y="1164248"/>
                  <a:ext cx="453393" cy="3077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sz="2000" i="1">
                                <a:solidFill>
                                  <a:srgbClr val="A6A6A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sSub>
                              <m:sSubPr>
                                <m:ctrlPr>
                                  <a:rPr lang="en-US" altLang="ja-JP" sz="2000" i="1">
                                    <a:solidFill>
                                      <a:srgbClr val="A6A6A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ja-JP" sz="2000" i="1">
                                        <a:solidFill>
                                          <a:srgbClr val="A6A6A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2000" i="1">
                                        <a:solidFill>
                                          <a:srgbClr val="A6A6A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ja-JP" sz="2000" i="1">
                                    <a:solidFill>
                                      <a:srgbClr val="A6A6A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𝑣𝑎𝑐</m:t>
                                </m:r>
                              </m:sub>
                            </m:sSub>
                          </m:e>
                        </m:box>
                      </m:oMath>
                    </m:oMathPara>
                  </a14:m>
                  <a:endParaRPr lang="ja-JP" altLang="en-US" sz="2000" dirty="0">
                    <a:solidFill>
                      <a:srgbClr val="A6A6A6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9" name="テキスト ボックス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130" y="1164248"/>
                  <a:ext cx="453393" cy="307776"/>
                </a:xfrm>
                <a:prstGeom prst="rect">
                  <a:avLst/>
                </a:prstGeom>
                <a:blipFill>
                  <a:blip r:embed="rId8"/>
                  <a:stretch>
                    <a:fillRect l="-8000" b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線矢印コネクタ 29"/>
            <p:cNvCxnSpPr/>
            <p:nvPr/>
          </p:nvCxnSpPr>
          <p:spPr>
            <a:xfrm flipV="1">
              <a:off x="810445" y="2768523"/>
              <a:ext cx="2032144" cy="227055"/>
            </a:xfrm>
            <a:prstGeom prst="straightConnector1">
              <a:avLst/>
            </a:prstGeom>
            <a:ln w="12700">
              <a:solidFill>
                <a:srgbClr val="0066FF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テキスト ボックス 30"/>
                <p:cNvSpPr txBox="1"/>
                <p:nvPr/>
              </p:nvSpPr>
              <p:spPr>
                <a:xfrm>
                  <a:off x="2145581" y="2565704"/>
                  <a:ext cx="164789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acc>
                              <m:accPr>
                                <m:chr m:val="⃑"/>
                                <m:ctrlPr>
                                  <a:rPr lang="en-US" altLang="ja-JP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box>
                      </m:oMath>
                    </m:oMathPara>
                  </a14:m>
                  <a:endParaRPr lang="ja-JP" altLang="en-US" dirty="0">
                    <a:solidFill>
                      <a:srgbClr val="0066FF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1" name="テキスト ボックス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581" y="2565704"/>
                  <a:ext cx="16478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5926" r="-18519" b="-1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矢印コネクタ 31"/>
            <p:cNvCxnSpPr/>
            <p:nvPr/>
          </p:nvCxnSpPr>
          <p:spPr>
            <a:xfrm>
              <a:off x="3203045" y="507524"/>
              <a:ext cx="41469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>
              <a:off x="3210716" y="710544"/>
              <a:ext cx="39180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テキスト ボックス 33"/>
                <p:cNvSpPr txBox="1"/>
                <p:nvPr/>
              </p:nvSpPr>
              <p:spPr>
                <a:xfrm>
                  <a:off x="1983959" y="2004976"/>
                  <a:ext cx="60063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i="1">
                                <a:solidFill>
                                  <a:srgbClr val="1F4E7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acc>
                              <m:accPr>
                                <m:chr m:val="⃑"/>
                                <m:ctrlPr>
                                  <a:rPr lang="en-US" altLang="ja-JP" i="1">
                                    <a:solidFill>
                                      <a:srgbClr val="1F4E7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solidFill>
                                      <a:srgbClr val="1F4E7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  <m:r>
                              <a:rPr lang="en-US" altLang="ja-JP" i="1">
                                <a:solidFill>
                                  <a:srgbClr val="1F4E7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</m:t>
                            </m:r>
                            <m:acc>
                              <m:accPr>
                                <m:chr m:val="⃑"/>
                                <m:ctrlPr>
                                  <a:rPr lang="en-US" altLang="ja-JP" i="1">
                                    <a:solidFill>
                                      <a:srgbClr val="1F4E7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solidFill>
                                      <a:srgbClr val="1F4E7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box>
                      </m:oMath>
                    </m:oMathPara>
                  </a14:m>
                  <a:endParaRPr lang="ja-JP" altLang="en-US" dirty="0">
                    <a:solidFill>
                      <a:srgbClr val="1F4E79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4" name="テキスト ボックス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959" y="2004976"/>
                  <a:ext cx="600638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1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テキスト ボックス 34"/>
            <p:cNvSpPr txBox="1"/>
            <p:nvPr/>
          </p:nvSpPr>
          <p:spPr>
            <a:xfrm>
              <a:off x="3571671" y="598578"/>
              <a:ext cx="807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Scalar</a:t>
              </a:r>
              <a:endParaRPr lang="ja-JP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3571671" y="387504"/>
              <a:ext cx="6056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Vector</a:t>
              </a:r>
              <a:endParaRPr lang="ja-JP" altLang="en-US" sz="1200" dirty="0">
                <a:latin typeface="Cambria Math" panose="02040503050406030204" pitchFamily="18" charset="0"/>
              </a:endParaRPr>
            </a:p>
          </p:txBody>
        </p:sp>
        <p:cxnSp>
          <p:nvCxnSpPr>
            <p:cNvPr id="37" name="直線コネクタ 36"/>
            <p:cNvCxnSpPr/>
            <p:nvPr/>
          </p:nvCxnSpPr>
          <p:spPr>
            <a:xfrm>
              <a:off x="1811002" y="732973"/>
              <a:ext cx="1058076" cy="1990139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  <a:prstDash val="soli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楕円 37"/>
            <p:cNvSpPr/>
            <p:nvPr/>
          </p:nvSpPr>
          <p:spPr>
            <a:xfrm flipV="1">
              <a:off x="776003" y="2967141"/>
              <a:ext cx="59035" cy="590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テキスト ボックス 38"/>
                <p:cNvSpPr txBox="1"/>
                <p:nvPr/>
              </p:nvSpPr>
              <p:spPr>
                <a:xfrm>
                  <a:off x="3210716" y="1645290"/>
                  <a:ext cx="1398588" cy="4797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47042">
                    <a:tabLst>
                      <a:tab pos="147042" algn="l"/>
                    </a:tabLs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defTabSz="147042">
                    <a:tabLst>
                      <a:tab pos="147042" algn="l"/>
                    </a:tabLst>
                  </a:pPr>
                  <a:r>
                    <a:rPr lang="en-US" altLang="ja-JP" sz="1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⃑"/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</m:t>
                      </m:r>
                      <m:acc>
                        <m:accPr>
                          <m:chr m:val="⃑"/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9" name="テキスト ボックス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0716" y="1645290"/>
                  <a:ext cx="1398588" cy="479747"/>
                </a:xfrm>
                <a:prstGeom prst="rect">
                  <a:avLst/>
                </a:prstGeom>
                <a:blipFill>
                  <a:blip r:embed="rId11"/>
                  <a:stretch>
                    <a:fillRect l="-4803" r="-3930" b="-1392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3210716" y="2857401"/>
                  <a:ext cx="881139" cy="2034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47042">
                    <a:tabLst>
                      <a:tab pos="147042" algn="l"/>
                    </a:tabLs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ja-JP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0716" y="2857401"/>
                  <a:ext cx="881139" cy="203454"/>
                </a:xfrm>
                <a:prstGeom prst="rect">
                  <a:avLst/>
                </a:prstGeom>
                <a:blipFill>
                  <a:blip r:embed="rId12"/>
                  <a:stretch>
                    <a:fillRect l="-6250" t="-9091" r="-4167" b="-2424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テキスト ボックス 40"/>
            <p:cNvSpPr txBox="1"/>
            <p:nvPr/>
          </p:nvSpPr>
          <p:spPr>
            <a:xfrm>
              <a:off x="494170" y="392675"/>
              <a:ext cx="196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Center of Ewald sphere</a:t>
              </a:r>
              <a:endParaRPr lang="ja-JP" altLang="en-US" sz="1200" dirty="0">
                <a:latin typeface="Cambria Math" panose="02040503050406030204" pitchFamily="18" charset="0"/>
              </a:endParaRPr>
            </a:p>
          </p:txBody>
        </p:sp>
        <p:cxnSp>
          <p:nvCxnSpPr>
            <p:cNvPr id="42" name="直線矢印コネクタ 41"/>
            <p:cNvCxnSpPr/>
            <p:nvPr/>
          </p:nvCxnSpPr>
          <p:spPr>
            <a:xfrm flipH="1">
              <a:off x="810445" y="1512924"/>
              <a:ext cx="989162" cy="1468566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/>
            <p:nvPr/>
          </p:nvCxnSpPr>
          <p:spPr>
            <a:xfrm flipV="1">
              <a:off x="1797557" y="720461"/>
              <a:ext cx="0" cy="804761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prstDash val="sysDot"/>
              <a:headEnd type="triangl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テキスト ボックス 43"/>
                <p:cNvSpPr txBox="1"/>
                <p:nvPr/>
              </p:nvSpPr>
              <p:spPr>
                <a:xfrm>
                  <a:off x="1337937" y="2195681"/>
                  <a:ext cx="262187" cy="3184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sz="2000" i="1">
                                <a:solidFill>
                                  <a:srgbClr val="C55A1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acc>
                              <m:accPr>
                                <m:chr m:val="⃑"/>
                                <m:ctrlPr>
                                  <a:rPr lang="en-US" altLang="ja-JP" sz="2000" i="1">
                                    <a:solidFill>
                                      <a:srgbClr val="C55A1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altLang="ja-JP" sz="2000" i="1">
                                        <a:solidFill>
                                          <a:srgbClr val="C55A1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000" i="1">
                                        <a:solidFill>
                                          <a:srgbClr val="C55A1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ja-JP" sz="2000" i="1">
                                        <a:solidFill>
                                          <a:srgbClr val="C55A1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acc>
                          </m:e>
                        </m:box>
                      </m:oMath>
                    </m:oMathPara>
                  </a14:m>
                  <a:endParaRPr lang="ja-JP" altLang="en-US" sz="2000" dirty="0">
                    <a:solidFill>
                      <a:srgbClr val="C55A1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4" name="テキスト ボックス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7937" y="2195681"/>
                  <a:ext cx="262187" cy="318484"/>
                </a:xfrm>
                <a:prstGeom prst="rect">
                  <a:avLst/>
                </a:prstGeom>
                <a:blipFill>
                  <a:blip r:embed="rId13"/>
                  <a:stretch>
                    <a:fillRect l="-13953" r="-16279" b="-192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テキスト ボックス 44"/>
                <p:cNvSpPr txBox="1"/>
                <p:nvPr/>
              </p:nvSpPr>
              <p:spPr>
                <a:xfrm>
                  <a:off x="1794193" y="1066805"/>
                  <a:ext cx="153568" cy="18466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sz="1200" i="1">
                                <a:solidFill>
                                  <a:srgbClr val="C55A1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sSup>
                              <m:sSupPr>
                                <m:ctrlPr>
                                  <a:rPr lang="en-US" altLang="ja-JP" sz="1200" i="1">
                                    <a:solidFill>
                                      <a:srgbClr val="C55A1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sz="1200" i="1">
                                    <a:solidFill>
                                      <a:srgbClr val="C55A1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ja-JP" sz="1200" i="1">
                                    <a:solidFill>
                                      <a:srgbClr val="C55A1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box>
                      </m:oMath>
                    </m:oMathPara>
                  </a14:m>
                  <a:endParaRPr lang="ja-JP" altLang="en-US" sz="1200" dirty="0">
                    <a:solidFill>
                      <a:srgbClr val="C55A1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5" name="テキスト ボックス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4193" y="1066805"/>
                  <a:ext cx="153568" cy="184667"/>
                </a:xfrm>
                <a:prstGeom prst="rect">
                  <a:avLst/>
                </a:prstGeom>
                <a:blipFill>
                  <a:blip r:embed="rId14"/>
                  <a:stretch>
                    <a:fillRect l="-15385" r="-11538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テキスト ボックス 45"/>
            <p:cNvSpPr txBox="1"/>
            <p:nvPr/>
          </p:nvSpPr>
          <p:spPr>
            <a:xfrm>
              <a:off x="297640" y="3071768"/>
              <a:ext cx="13818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Ewald sphere</a:t>
              </a:r>
              <a:endParaRPr lang="ja-JP" altLang="en-US" sz="1200" dirty="0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テキスト ボックス 46"/>
                <p:cNvSpPr txBox="1"/>
                <p:nvPr/>
              </p:nvSpPr>
              <p:spPr>
                <a:xfrm>
                  <a:off x="3210716" y="2212536"/>
                  <a:ext cx="1496243" cy="5472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47042">
                    <a:tabLst>
                      <a:tab pos="147042" algn="l"/>
                    </a:tabLs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2</m:t>
                                    </m:r>
                                  </m:sup>
                                </m:sSubSup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ja-JP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rad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7" name="テキスト ボックス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0716" y="2212536"/>
                  <a:ext cx="1496243" cy="547265"/>
                </a:xfrm>
                <a:prstGeom prst="rect">
                  <a:avLst/>
                </a:prstGeom>
                <a:blipFill>
                  <a:blip r:embed="rId15"/>
                  <a:stretch>
                    <a:fillRect l="-40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線矢印コネクタ 47"/>
            <p:cNvCxnSpPr/>
            <p:nvPr/>
          </p:nvCxnSpPr>
          <p:spPr>
            <a:xfrm flipH="1">
              <a:off x="821561" y="720459"/>
              <a:ext cx="987285" cy="22628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楕円 48"/>
            <p:cNvSpPr/>
            <p:nvPr/>
          </p:nvSpPr>
          <p:spPr>
            <a:xfrm flipV="1">
              <a:off x="1767525" y="681141"/>
              <a:ext cx="59035" cy="590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latin typeface="Cambria Math" panose="02040503050406030204" pitchFamily="18" charset="0"/>
              </a:endParaRPr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2170468" y="504883"/>
              <a:ext cx="855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solidFill>
                    <a:srgbClr val="E44CD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Surface</a:t>
              </a:r>
              <a:endParaRPr lang="ja-JP" altLang="en-US" sz="1200" dirty="0">
                <a:solidFill>
                  <a:srgbClr val="E44CD2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テキスト ボックス 50"/>
                <p:cNvSpPr txBox="1"/>
                <p:nvPr/>
              </p:nvSpPr>
              <p:spPr>
                <a:xfrm>
                  <a:off x="3210716" y="1376770"/>
                  <a:ext cx="1050608" cy="2312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47042">
                    <a:tabLst>
                      <a:tab pos="147042" algn="l"/>
                    </a:tabLs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  <m:acc>
                          <m:accPr>
                            <m:chr m:val="⃑"/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⃑"/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1" name="テキスト ボックス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0716" y="1376770"/>
                  <a:ext cx="1050608" cy="231282"/>
                </a:xfrm>
                <a:prstGeom prst="rect">
                  <a:avLst/>
                </a:prstGeom>
                <a:blipFill>
                  <a:blip r:embed="rId16"/>
                  <a:stretch>
                    <a:fillRect l="-5233" r="-11047" b="-236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テキスト ボックス 51"/>
            <p:cNvSpPr txBox="1"/>
            <p:nvPr/>
          </p:nvSpPr>
          <p:spPr>
            <a:xfrm>
              <a:off x="3058518" y="3002939"/>
              <a:ext cx="19178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(Evaluation function)</a:t>
              </a:r>
              <a:endParaRPr lang="ja-JP" altLang="en-US" sz="1200" dirty="0">
                <a:latin typeface="Cambria Math" panose="02040503050406030204" pitchFamily="18" charset="0"/>
              </a:endParaRPr>
            </a:p>
          </p:txBody>
        </p:sp>
        <p:cxnSp>
          <p:nvCxnSpPr>
            <p:cNvPr id="53" name="直線矢印コネクタ 52"/>
            <p:cNvCxnSpPr/>
            <p:nvPr/>
          </p:nvCxnSpPr>
          <p:spPr>
            <a:xfrm>
              <a:off x="2314712" y="719747"/>
              <a:ext cx="0" cy="312620"/>
            </a:xfrm>
            <a:prstGeom prst="straightConnector1">
              <a:avLst/>
            </a:prstGeom>
            <a:ln w="12700">
              <a:solidFill>
                <a:srgbClr val="E44CD2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テキスト ボックス 53"/>
            <p:cNvSpPr txBox="1"/>
            <p:nvPr/>
          </p:nvSpPr>
          <p:spPr>
            <a:xfrm>
              <a:off x="2360970" y="845830"/>
              <a:ext cx="65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endParaRPr lang="ja-JP" altLang="en-US" sz="1100" dirty="0">
                <a:solidFill>
                  <a:srgbClr val="E44CD2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テキスト ボックス 54"/>
                <p:cNvSpPr txBox="1"/>
                <p:nvPr/>
              </p:nvSpPr>
              <p:spPr>
                <a:xfrm>
                  <a:off x="2376593" y="697265"/>
                  <a:ext cx="16318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ja-JP" i="1">
                                <a:solidFill>
                                  <a:srgbClr val="E44CD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acc>
                              <m:accPr>
                                <m:chr m:val="⃑"/>
                                <m:ctrlPr>
                                  <a:rPr lang="en-US" altLang="ja-JP" i="1">
                                    <a:solidFill>
                                      <a:srgbClr val="E44CD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i="1">
                                    <a:solidFill>
                                      <a:srgbClr val="E44CD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</m:box>
                      </m:oMath>
                    </m:oMathPara>
                  </a14:m>
                  <a:endParaRPr lang="ja-JP" altLang="en-US" dirty="0">
                    <a:solidFill>
                      <a:srgbClr val="E44CD2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5" name="テキスト ボックス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6593" y="697265"/>
                  <a:ext cx="163186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4815" r="-740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正方形/長方形 56"/>
                <p:cNvSpPr/>
                <p:nvPr/>
              </p:nvSpPr>
              <p:spPr>
                <a:xfrm>
                  <a:off x="3191865" y="1012523"/>
                  <a:ext cx="1606348" cy="184667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Unit</m:t>
                        </m:r>
                        <m: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vector</m:t>
                        </m:r>
                        <m: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normal</m:t>
                        </m:r>
                        <m: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to</m:t>
                        </m:r>
                        <m: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surface</m:t>
                        </m:r>
                      </m:oMath>
                    </m:oMathPara>
                  </a14:m>
                  <a:endParaRPr lang="ja-JP" altLang="en-US" sz="120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7" name="正方形/長方形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1865" y="1012523"/>
                  <a:ext cx="1606348" cy="184667"/>
                </a:xfrm>
                <a:prstGeom prst="rect">
                  <a:avLst/>
                </a:prstGeom>
                <a:blipFill>
                  <a:blip r:embed="rId18"/>
                  <a:stretch>
                    <a:fillRect l="-2662" r="-31939"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603187" y="6494943"/>
                <a:ext cx="5127053" cy="547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𝐤</m:t>
                                      </m:r>
                                    </m:e>
                                    <m:sup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sz="14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ja-JP" altLang="en-US" sz="1400" i="1" dirty="0">
                  <a:latin typeface="Cambria Math" panose="02040503050406030204" pitchFamily="18" charset="0"/>
                  <a:ea typeface="UD デジタル 教科書体 NK-R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87" y="6494943"/>
                <a:ext cx="5127053" cy="547394"/>
              </a:xfrm>
              <a:prstGeom prst="rect">
                <a:avLst/>
              </a:prstGeom>
              <a:blipFill>
                <a:blip r:embed="rId19"/>
                <a:stretch>
                  <a:fillRect t="-137778" b="-19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93B299F-61B5-473F-98AA-F29ACFEF9092}"/>
              </a:ext>
            </a:extLst>
          </p:cNvPr>
          <p:cNvSpPr txBox="1"/>
          <p:nvPr/>
        </p:nvSpPr>
        <p:spPr>
          <a:xfrm>
            <a:off x="66633" y="6240525"/>
            <a:ext cx="356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Bethe’s dynamical equation</a:t>
            </a:r>
            <a:endParaRPr kumimoji="1" lang="ja-JP" altLang="en-US" sz="14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3910010" y="5683029"/>
            <a:ext cx="282098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/>
            <a:r>
              <a:rPr lang="en-US" altLang="ja-JP" sz="11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u(</a:t>
            </a:r>
            <a:r>
              <a:rPr lang="en-US" altLang="ja-JP" sz="11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ja-JP" sz="11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altLang="ja-JP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ja-JP" sz="11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Periodic function with </a:t>
            </a:r>
            <a:r>
              <a:rPr lang="en-US" altLang="ja-JP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the same periodicity as the crystal lattice</a:t>
            </a:r>
            <a:endParaRPr lang="en-US" altLang="ja-JP" sz="11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61950" indent="-361950"/>
            <a:r>
              <a:rPr lang="en-US" altLang="ja-JP" sz="11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ja-JP" sz="1100" b="1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(j)</a:t>
            </a:r>
            <a:r>
              <a:rPr lang="en-US" altLang="ja-JP" sz="11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:  </a:t>
            </a:r>
            <a:r>
              <a:rPr lang="en-US" altLang="ja-JP" sz="11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altLang="ja-JP" sz="1100" baseline="30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ja-JP" altLang="en-US" sz="1100" dirty="0" smtClean="0">
                <a:latin typeface="Cambria Math" panose="02040503050406030204" pitchFamily="18" charset="0"/>
                <a:ea typeface="UD デジタル 教科書体 NK-R" panose="02020400000000000000" pitchFamily="18" charset="-128"/>
              </a:rPr>
              <a:t> </a:t>
            </a:r>
            <a:r>
              <a:rPr lang="en-US" altLang="ja-JP" sz="11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Bloch wave vector</a:t>
            </a:r>
            <a:endParaRPr lang="en-US" altLang="ja-JP" sz="11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正方形/長方形 62"/>
              <p:cNvSpPr/>
              <p:nvPr/>
            </p:nvSpPr>
            <p:spPr>
              <a:xfrm>
                <a:off x="520404" y="5285503"/>
                <a:ext cx="3782767" cy="37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altLang="ja-JP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𝛹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𝐤</m:t>
                              </m:r>
                            </m:e>
                            <m:sup>
                              <m:r>
                                <a:rPr lang="en-US" altLang="ja-JP" sz="16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16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en-US" altLang="ja-JP" sz="16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ja-JP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m:rPr>
                          <m:brk m:alnAt="7"/>
                        </m:rP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ja-JP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𝐤</m:t>
                          </m:r>
                        </m:e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ja-JP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ja-JP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ja-JP" sz="16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𝐫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正方形/長方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04" y="5285503"/>
                <a:ext cx="3782767" cy="370294"/>
              </a:xfrm>
              <a:prstGeom prst="rect">
                <a:avLst/>
              </a:prstGeom>
              <a:blipFill>
                <a:blip r:embed="rId2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/>
              <p:cNvSpPr/>
              <p:nvPr/>
            </p:nvSpPr>
            <p:spPr>
              <a:xfrm>
                <a:off x="520404" y="3815019"/>
                <a:ext cx="4544449" cy="731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16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l-GR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𝛹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𝑣𝑎𝑐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ja-JP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ja-JP" sz="16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𝐠</m:t>
                                  </m:r>
                                  <m:r>
                                    <a:rPr lang="en-US" altLang="ja-JP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ja-JP" sz="16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𝐫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l-GR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𝛹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正方形/長方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04" y="3815019"/>
                <a:ext cx="4544449" cy="73186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テキスト ボックス 64"/>
          <p:cNvSpPr txBox="1"/>
          <p:nvPr/>
        </p:nvSpPr>
        <p:spPr>
          <a:xfrm>
            <a:off x="66633" y="5028799"/>
            <a:ext cx="167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latin typeface="Cambria Math" panose="02040503050406030204" pitchFamily="18" charset="0"/>
                <a:ea typeface="UD デジタル 教科書体 NK-R" panose="02020400000000000000" pitchFamily="18" charset="-128"/>
              </a:rPr>
              <a:t>Bloch’s theorem</a:t>
            </a:r>
            <a:endParaRPr lang="ja-JP" altLang="en-US" sz="1400" b="1" dirty="0">
              <a:latin typeface="Cambria Math" panose="02040503050406030204" pitchFamily="18" charset="0"/>
              <a:ea typeface="UD デジタル 教科書体 NK-R" panose="02020400000000000000" pitchFamily="18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6633" y="3539031"/>
            <a:ext cx="3657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Schrödinger's equation </a:t>
            </a:r>
            <a:endParaRPr lang="ja-JP" altLang="en-US" sz="1400" b="1" dirty="0">
              <a:latin typeface="Cambria Math" panose="02040503050406030204" pitchFamily="18" charset="0"/>
              <a:ea typeface="UD デジタル 教科書体 NK-R" panose="02020400000000000000" pitchFamily="1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正方形/長方形 66"/>
              <p:cNvSpPr/>
              <p:nvPr/>
            </p:nvSpPr>
            <p:spPr>
              <a:xfrm>
                <a:off x="3571672" y="4546886"/>
                <a:ext cx="2969018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𝑣𝑎𝑐</m:t>
                        </m:r>
                      </m:sub>
                    </m:sSub>
                  </m:oMath>
                </a14:m>
                <a:r>
                  <a:rPr lang="en-US" altLang="ja-JP" sz="11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Wavenumber of electron in vacuum</a:t>
                </a:r>
              </a:p>
              <a:p>
                <a:r>
                  <a:rPr lang="en-US" altLang="ja-JP" sz="1100" i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en-US" altLang="ja-JP" sz="1100" i="1" baseline="-25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altLang="ja-JP" sz="11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Fourier </a:t>
                </a:r>
                <a:r>
                  <a:rPr lang="en-US" altLang="ja-JP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component of </a:t>
                </a:r>
                <a:r>
                  <a:rPr lang="en-US" altLang="ja-JP" sz="11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potential</a:t>
                </a:r>
                <a:endParaRPr lang="en-US" altLang="ja-JP" sz="11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7" name="正方形/長方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672" y="4546886"/>
                <a:ext cx="2969018" cy="430887"/>
              </a:xfrm>
              <a:prstGeom prst="rect">
                <a:avLst/>
              </a:prstGeom>
              <a:blipFill>
                <a:blip r:embed="rId22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338131" y="4624476"/>
                <a:ext cx="212686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</m:d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[−2</m:t>
                          </m:r>
                          <m:r>
                            <a:rPr lang="ja-JP" alt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ja-JP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𝐔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𝐠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31" y="4624476"/>
                <a:ext cx="2126864" cy="307777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603565" y="4963574"/>
                <a:ext cx="5836364" cy="9530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0850" indent="-4508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4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400" b="1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altLang="ja-JP" sz="1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400" b="1"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en-US" altLang="ja-JP" sz="14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400" b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65" y="4963574"/>
                <a:ext cx="5836364" cy="9530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603565" y="6075567"/>
                <a:ext cx="4232569" cy="785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1400" b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65" y="6075567"/>
                <a:ext cx="4232569" cy="785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正方形/長方形 8"/>
              <p:cNvSpPr/>
              <p:nvPr/>
            </p:nvSpPr>
            <p:spPr>
              <a:xfrm>
                <a:off x="466578" y="827494"/>
                <a:ext cx="6389438" cy="1050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1 </m:t>
                          </m:r>
                        </m:num>
                        <m:den>
                          <m:r>
                            <a:rPr lang="ja-JP" alt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ja-JP" sz="1400" b="1">
                                      <a:latin typeface="Cambria Math" panose="02040503050406030204" pitchFamily="18" charset="0"/>
                                    </a:rPr>
                                    <m:t>𝐠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altLang="ja-JP" sz="1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  <m:sub>
                                      <m:r>
                                        <a:rPr lang="en-US" altLang="ja-JP" sz="14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𝐤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𝐠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ja-JP" sz="1400" dirty="0"/>
              </a:p>
              <a:p>
                <a:pPr marL="20181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00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4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[−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>
                              <m:fPr>
                                <m:type m:val="lin"/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b="1">
                                            <a:latin typeface="Cambria Math" panose="02040503050406030204" pitchFamily="18" charset="0"/>
                                          </a:rPr>
                                          <m:t>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nary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00" dirty="0" smtClean="0"/>
                  <a:t> </a:t>
                </a:r>
              </a:p>
              <a:p>
                <a:pPr marL="20181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00" b="1">
                            <a:latin typeface="Cambria Math" panose="02040503050406030204" pitchFamily="18" charset="0"/>
                          </a:rPr>
                          <m:t>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4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[−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f>
                          <m:fPr>
                            <m:type m:val="lin"/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400" b="1">
                                        <a:latin typeface="Cambria Math" panose="02040503050406030204" pitchFamily="18" charset="0"/>
                                      </a:rPr>
                                      <m:t>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00" dirty="0" smtClean="0"/>
                  <a:t>	</a:t>
                </a:r>
                <a:endParaRPr lang="ja-JP" altLang="en-US" sz="1400" dirty="0"/>
              </a:p>
            </p:txBody>
          </p:sp>
        </mc:Choice>
        <mc:Fallback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" y="827494"/>
                <a:ext cx="6389438" cy="1050480"/>
              </a:xfrm>
              <a:prstGeom prst="rect">
                <a:avLst/>
              </a:prstGeom>
              <a:blipFill>
                <a:blip r:embed="rId5"/>
                <a:stretch>
                  <a:fillRect t="-68023" b="-56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4131923" y="205162"/>
                <a:ext cx="2462203" cy="344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50912" indent="-150912"/>
                <a:r>
                  <a:rPr lang="ja-JP" altLang="en-US" sz="788" dirty="0"/>
                  <a:t>注</a:t>
                </a:r>
                <a:r>
                  <a:rPr lang="en-US" altLang="ja-JP" sz="788" dirty="0"/>
                  <a:t>: ReciPro</a:t>
                </a:r>
                <a:r>
                  <a:rPr lang="ja-JP" altLang="en-US" sz="788" dirty="0"/>
                  <a:t>の</a:t>
                </a:r>
                <a:r>
                  <a:rPr lang="en-US" altLang="ja-JP" sz="788" dirty="0"/>
                  <a:t>Details</a:t>
                </a:r>
                <a:r>
                  <a:rPr lang="ja-JP" altLang="en-US" sz="788" dirty="0"/>
                  <a:t>で表示されるテーブル中の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788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ja-JP" sz="788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altLang="ja-JP" sz="788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ja-JP" altLang="en-US" sz="788" dirty="0"/>
                  <a:t>は、相対論補正項</a:t>
                </a:r>
                <a14:m>
                  <m:oMath xmlns:m="http://schemas.openxmlformats.org/officeDocument/2006/math">
                    <m:r>
                      <a:rPr lang="ja-JP" altLang="en-US" sz="788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ja-JP" altLang="en-US" sz="788" dirty="0"/>
                  <a:t>を掛ける前の数値</a:t>
                </a:r>
                <a:r>
                  <a:rPr lang="en-US" altLang="ja-JP" sz="788" dirty="0"/>
                  <a:t>.</a:t>
                </a: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923" y="205162"/>
                <a:ext cx="2462203" cy="344966"/>
              </a:xfrm>
              <a:prstGeom prst="rect">
                <a:avLst/>
              </a:prstGeom>
              <a:blipFill>
                <a:blip r:embed="rId6"/>
                <a:stretch>
                  <a:fillRect r="-2970" b="-53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/>
          <p:cNvSpPr txBox="1"/>
          <p:nvPr/>
        </p:nvSpPr>
        <p:spPr>
          <a:xfrm>
            <a:off x="98866" y="207535"/>
            <a:ext cx="3680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Optical potential (complex crystal </a:t>
            </a:r>
            <a:r>
              <a:rPr lang="en-US" altLang="ja-JP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potential)</a:t>
            </a:r>
            <a:endParaRPr lang="ja-JP" altLang="en-US" sz="1400" b="1" dirty="0">
              <a:latin typeface="Cambria Math" panose="02040503050406030204" pitchFamily="18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8866" y="4322177"/>
            <a:ext cx="1742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Debye-Waller factor</a:t>
            </a:r>
            <a:endParaRPr lang="ja-JP" altLang="en-US" sz="1400" b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C3D60CF7-8BBD-4DFB-B720-76B64AC0993C}"/>
                  </a:ext>
                </a:extLst>
              </p:cNvPr>
              <p:cNvSpPr/>
              <p:nvPr/>
            </p:nvSpPr>
            <p:spPr>
              <a:xfrm>
                <a:off x="252640" y="7539835"/>
                <a:ext cx="6400573" cy="21712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400" i="1" kern="100" smtClean="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aln/>
                        </m:rPr>
                        <a:rPr lang="en-US" altLang="ja-JP" sz="1400" kern="100" smtClean="0">
                          <a:latin typeface="Cambria Math" panose="020405030504060302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400" i="1" kern="10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i="1" kern="10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ja-JP" alt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1" i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e>
                            <m:sub>
                              <m:r>
                                <a:rPr lang="en-US" altLang="ja-JP" sz="1400" b="1" i="0" smtClean="0">
                                  <a:latin typeface="Cambria Math" panose="02040503050406030204" pitchFamily="18" charset="0"/>
                                </a:rPr>
                                <m:t>𝐯𝐚𝐜</m:t>
                              </m:r>
                            </m:sub>
                          </m:sSub>
                          <m:r>
                            <a:rPr lang="en-US" altLang="ja-JP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sz="1400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altLang="ja-JP" sz="1400" i="1" kern="10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400" b="0" i="1" kern="100" smtClean="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1400" i="1" kern="100">
                              <a:latin typeface="Cambria Math" panose="02040503050406030204" pitchFamily="18" charset="0"/>
                              <a:ea typeface="ＭＳ 明朝" panose="02020609040205080304" pitchFamily="17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ja-JP" sz="1400" i="1" kern="100">
                                        <a:latin typeface="Cambria Math" panose="02040503050406030204" pitchFamily="18" charset="0"/>
                                        <a:ea typeface="ＭＳ 明朝" panose="02020609040205080304" pitchFamily="17" charset="-128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 kern="100">
                                            <a:latin typeface="Cambria Math" panose="02040503050406030204" pitchFamily="18" charset="0"/>
                                            <a:ea typeface="ＭＳ 明朝" panose="02020609040205080304" pitchFamily="17" charset="-128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400" i="1" kern="100">
                                    <a:latin typeface="Cambria Math" panose="02040503050406030204" pitchFamily="18" charset="0"/>
                                    <a:ea typeface="ＭＳ 明朝" panose="02020609040205080304" pitchFamily="17" charset="-128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1400" i="1" kern="100" dirty="0" smtClean="0">
                  <a:latin typeface="Cambria Math" panose="020405030504060302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  <a:p>
                <a:r>
                  <a:rPr lang="en-US" altLang="ja-JP" sz="1400" kern="1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sz="14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ctrlPr>
                          <a:rPr lang="en-US" altLang="ja-JP" sz="1400" i="1" kern="100">
                            <a:latin typeface="Cambria Math" panose="020405030504060302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 kern="100">
                                <a:latin typeface="Cambria Math" panose="02040503050406030204" pitchFamily="18" charset="0"/>
                                <a:ea typeface="ＭＳ 明朝" panose="02020609040205080304" pitchFamily="17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ja-JP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i="1" kern="100">
                                          <a:latin typeface="Cambria Math" panose="02040503050406030204" pitchFamily="18" charset="0"/>
                                          <a:ea typeface="ＭＳ 明朝" panose="02020609040205080304" pitchFamily="17" charset="-128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ja-JP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i="1" kern="100">
                                          <a:latin typeface="Cambria Math" panose="02040503050406030204" pitchFamily="18" charset="0"/>
                                          <a:ea typeface="ＭＳ 明朝" panose="02020609040205080304" pitchFamily="17" charset="-128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ja-JP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i="1" kern="100">
                                          <a:latin typeface="Cambria Math" panose="02040503050406030204" pitchFamily="18" charset="0"/>
                                          <a:ea typeface="ＭＳ 明朝" panose="02020609040205080304" pitchFamily="17" charset="-128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400" i="1" kern="100">
                                              <a:latin typeface="Cambria Math" panose="02040503050406030204" pitchFamily="18" charset="0"/>
                                              <a:ea typeface="ＭＳ 明朝" panose="02020609040205080304" pitchFamily="17" charset="-128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ja-JP" sz="1400" i="1" kern="100">
                                      <a:latin typeface="Cambria Math" panose="02040503050406030204" pitchFamily="18" charset="0"/>
                                      <a:ea typeface="ＭＳ 明朝" panose="02020609040205080304" pitchFamily="17" charset="-128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⋱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ja-JP" sz="1400" i="1" kern="100">
                            <a:latin typeface="Cambria Math" panose="02040503050406030204" pitchFamily="18" charset="0"/>
                            <a:ea typeface="ＭＳ 明朝" panose="02020609040205080304" pitchFamily="17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 kern="100">
                                <a:latin typeface="Cambria Math" panose="02040503050406030204" pitchFamily="18" charset="0"/>
                                <a:ea typeface="ＭＳ 明朝" panose="02020609040205080304" pitchFamily="17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ja-JP" sz="1400" i="1" kern="100">
                                  <a:latin typeface="Cambria Math" panose="02040503050406030204" pitchFamily="18" charset="0"/>
                                  <a:ea typeface="ＭＳ 明朝" panose="02020609040205080304" pitchFamily="17" charset="-128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ja-JP" sz="1400" dirty="0"/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C3D60CF7-8BBD-4DFB-B720-76B64AC09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40" y="7539835"/>
                <a:ext cx="6400573" cy="21712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93B299F-61B5-473F-98AA-F29ACFEF9092}"/>
              </a:ext>
            </a:extLst>
          </p:cNvPr>
          <p:cNvSpPr txBox="1"/>
          <p:nvPr/>
        </p:nvSpPr>
        <p:spPr>
          <a:xfrm>
            <a:off x="98866" y="7262469"/>
            <a:ext cx="4937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representation of transmission coefficient </a:t>
            </a:r>
            <a:r>
              <a:rPr kumimoji="1" lang="en-US" altLang="ja-JP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ja-JP" sz="14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ja-JP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ja-JP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/>
              <p:cNvSpPr/>
              <p:nvPr/>
            </p:nvSpPr>
            <p:spPr>
              <a:xfrm>
                <a:off x="4705580" y="8884991"/>
                <a:ext cx="2081275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800"/>
                  </a:lnSpc>
                </a:pPr>
                <a14:m>
                  <m:oMath xmlns:m="http://schemas.openxmlformats.org/officeDocument/2006/math">
                    <m:r>
                      <a:rPr lang="ja-JP" altLang="en-US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weighting coefficients</a:t>
                </a:r>
              </a:p>
              <a:p>
                <a:pPr>
                  <a:lnSpc>
                    <a:spcPts val="1800"/>
                  </a:lnSpc>
                </a:pP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ja-JP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</a:t>
                </a:r>
                <a:r>
                  <a:rPr kumimoji="1" lang="en-US" altLang="ja-JP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Specimen thickness</a:t>
                </a:r>
                <a:endParaRPr kumimoji="1"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580" y="8884991"/>
                <a:ext cx="2081275" cy="553998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/>
          <p:cNvSpPr/>
          <p:nvPr/>
        </p:nvSpPr>
        <p:spPr>
          <a:xfrm>
            <a:off x="252640" y="611092"/>
            <a:ext cx="4045085" cy="281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indent="-449263">
              <a:lnSpc>
                <a:spcPts val="1600"/>
              </a:lnSpc>
            </a:pPr>
            <a:r>
              <a:rPr kumimoji="1" lang="en-US" altLang="ja-JP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Crystal potential for elastic scattering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273849" y="1951318"/>
            <a:ext cx="4045085" cy="281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indent="-449263">
              <a:lnSpc>
                <a:spcPts val="1600"/>
              </a:lnSpc>
            </a:pPr>
            <a:r>
              <a:rPr kumimoji="1" lang="en-US" altLang="ja-JP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Imaginary (absorption) potential for thermal diffuse</a:t>
            </a:r>
            <a:endParaRPr kumimoji="1" lang="en-US" altLang="ja-JP" sz="1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/>
              <p:cNvSpPr/>
              <p:nvPr/>
            </p:nvSpPr>
            <p:spPr>
              <a:xfrm>
                <a:off x="466578" y="2313782"/>
                <a:ext cx="6320277" cy="12021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1400" i="1"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1 </m:t>
                          </m:r>
                        </m:num>
                        <m:den>
                          <m:r>
                            <a:rPr lang="ja-JP" alt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ja-JP" sz="14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⁡[2</m:t>
                          </m:r>
                          <m:r>
                            <a:rPr lang="ja-JP" alt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</m:d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ja-JP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b>
                              <m:r>
                                <a:rPr lang="en-US" altLang="ja-JP" sz="1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𝐤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𝐠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𝐡</m:t>
                          </m:r>
                          <m:r>
                            <a:rPr lang="en-US" altLang="ja-JP" sz="1400" b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ja-JP" sz="1400" dirty="0"/>
              </a:p>
              <a:p>
                <a:pPr marL="150912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00" b="1">
                            <a:latin typeface="Cambria Math" panose="02040503050406030204" pitchFamily="18" charset="0"/>
                          </a:rPr>
                          <m:t>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ja-JP" altLang="en-US" sz="14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ja-JP" sz="140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f>
                                          <m:fPr>
                                            <m:ctrlP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begChr m:val="|"/>
                                                    <m:endChr m:val="|"/>
                                                    <m:ctrlPr>
                                                      <a:rPr lang="en-US" altLang="ja-JP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ja-JP" sz="1400" b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𝐠</m:t>
                                                    </m:r>
                                                    <m:r>
                                                      <a:rPr lang="en-US" altLang="ja-JP" sz="1400" b="1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US" altLang="ja-JP" sz="1400" b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𝐡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ja-JP" sz="140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   2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+2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f>
                                          <m:fPr>
                                            <m:ctrlP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begChr m:val="|"/>
                                                    <m:endChr m:val="|"/>
                                                    <m:ctrlPr>
                                                      <a:rPr lang="en-US" altLang="ja-JP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ja-JP" sz="1400" b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𝐠</m:t>
                                                    </m:r>
                                                    <m:r>
                                                      <a:rPr lang="en-US" altLang="ja-JP" sz="1400" b="1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US" altLang="ja-JP" sz="1400" b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𝐡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ja-JP" sz="14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altLang="ja-JP" sz="14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altLang="ja-JP" sz="1400" dirty="0"/>
                  <a:t> </a:t>
                </a:r>
              </a:p>
            </p:txBody>
          </p:sp>
        </mc:Choice>
        <mc:Fallback xmlns=""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" y="2313782"/>
                <a:ext cx="6320277" cy="1202189"/>
              </a:xfrm>
              <a:prstGeom prst="rect">
                <a:avLst/>
              </a:prstGeom>
              <a:blipFill>
                <a:blip r:embed="rId9"/>
                <a:stretch>
                  <a:fillRect t="-59391" b="-365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/>
              <p:cNvSpPr/>
              <p:nvPr/>
            </p:nvSpPr>
            <p:spPr>
              <a:xfrm>
                <a:off x="3779682" y="3609121"/>
                <a:ext cx="3429000" cy="68531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Unit</m:t>
                      </m:r>
                      <m: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cell</m:t>
                      </m:r>
                      <m: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volume</m:t>
                      </m:r>
                    </m:oMath>
                  </m:oMathPara>
                </a14:m>
                <a:endParaRPr lang="en-US" altLang="ja-JP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12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type m:val="lin"/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ja-JP" alt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12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ja-JP" sz="1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altLang="ja-JP" sz="12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ja-JP" altLang="en-US" sz="12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ja-JP" altLang="en-US" sz="1200" dirty="0"/>
              </a:p>
            </p:txBody>
          </p:sp>
        </mc:Choice>
        <mc:Fallback xmlns=""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682" y="3609121"/>
                <a:ext cx="3429000" cy="685316"/>
              </a:xfrm>
              <a:prstGeom prst="rect">
                <a:avLst/>
              </a:prstGeom>
              <a:blipFill>
                <a:blip r:embed="rId10"/>
                <a:stretch>
                  <a:fillRect t="-10714" b="-59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653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3039</TotalTime>
  <Words>1913</Words>
  <Application>Microsoft Office PowerPoint</Application>
  <PresentationFormat>A4 210 x 297 mm</PresentationFormat>
  <Paragraphs>61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2" baseType="lpstr">
      <vt:lpstr>ＭＳ 明朝</vt:lpstr>
      <vt:lpstr>UD デジタル 教科書体 NK-R</vt:lpstr>
      <vt:lpstr>游ゴシック</vt:lpstr>
      <vt:lpstr>游ゴシック Light</vt:lpstr>
      <vt:lpstr>Arial</vt:lpstr>
      <vt:lpstr>Calibri</vt:lpstr>
      <vt:lpstr>Calibri Light</vt:lpstr>
      <vt:lpstr>Cambria Math</vt:lpstr>
      <vt:lpstr>Times New Roman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Seto Yusuke</dc:creator>
  <cp:lastModifiedBy>Seto Yusuke</cp:lastModifiedBy>
  <cp:revision>42</cp:revision>
  <dcterms:created xsi:type="dcterms:W3CDTF">2019-12-07T12:14:33Z</dcterms:created>
  <dcterms:modified xsi:type="dcterms:W3CDTF">2020-02-14T02:14:08Z</dcterms:modified>
</cp:coreProperties>
</file>