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91" autoAdjust="0"/>
    <p:restoredTop sz="97536" autoAdjust="0"/>
  </p:normalViewPr>
  <p:slideViewPr>
    <p:cSldViewPr snapToGrid="0" showGuides="1">
      <p:cViewPr>
        <p:scale>
          <a:sx n="100" d="100"/>
          <a:sy n="100" d="100"/>
        </p:scale>
        <p:origin x="4614" y="8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F685-C3A3-449C-8935-5513867E571C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7981-D3C0-4BAB-AEC2-F4275C80A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75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F685-C3A3-449C-8935-5513867E571C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7981-D3C0-4BAB-AEC2-F4275C80A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8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F685-C3A3-449C-8935-5513867E571C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7981-D3C0-4BAB-AEC2-F4275C80A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62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F685-C3A3-449C-8935-5513867E571C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7981-D3C0-4BAB-AEC2-F4275C80A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66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F685-C3A3-449C-8935-5513867E571C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7981-D3C0-4BAB-AEC2-F4275C80A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51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F685-C3A3-449C-8935-5513867E571C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7981-D3C0-4BAB-AEC2-F4275C80A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88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F685-C3A3-449C-8935-5513867E571C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7981-D3C0-4BAB-AEC2-F4275C80A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54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F685-C3A3-449C-8935-5513867E571C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7981-D3C0-4BAB-AEC2-F4275C80A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80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F685-C3A3-449C-8935-5513867E571C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7981-D3C0-4BAB-AEC2-F4275C80A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24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F685-C3A3-449C-8935-5513867E571C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7981-D3C0-4BAB-AEC2-F4275C80A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30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F685-C3A3-449C-8935-5513867E571C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7981-D3C0-4BAB-AEC2-F4275C80A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25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FF685-C3A3-449C-8935-5513867E571C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B7981-D3C0-4BAB-AEC2-F4275C80A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89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5857CA9-CFC9-4D99-A0B0-0D0E344902D7}"/>
                  </a:ext>
                </a:extLst>
              </p:cNvPr>
              <p:cNvSpPr txBox="1"/>
              <p:nvPr/>
            </p:nvSpPr>
            <p:spPr>
              <a:xfrm>
                <a:off x="-6993847" y="5642276"/>
                <a:ext cx="6207656" cy="1961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kumimoji="1" lang="en-US" altLang="ja-JP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HRTEM image</a:t>
                </a:r>
              </a:p>
              <a:p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</m:d>
                    <m:r>
                      <a:rPr kumimoji="1" lang="en-US" altLang="ja-JP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ja-JP" altLang="en-US" sz="1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sz="1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𝐑</m:t>
                            </m:r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ja-JP" sz="1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kumimoji="1" lang="ja-JP" altLang="en-US" sz="12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Incident </a:t>
                </a:r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electron wavefunction on image </a:t>
                </a:r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plane</a:t>
                </a:r>
                <a:endParaRPr kumimoji="1"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ja-JP" altLang="en-US" sz="12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</m:d>
                    <m:r>
                      <m:rPr>
                        <m:aln/>
                      </m:rP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func>
                          <m:funcPr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ja-JP" altLang="en-US" sz="12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d>
                                  <m:dPr>
                                    <m:ctrlP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200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𝐊</m:t>
                                    </m:r>
                                    <m: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ja-JP" sz="1200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𝐆</m:t>
                                    </m:r>
                                  </m:e>
                                </m:d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1" lang="en-US" altLang="ja-JP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𝐑</m:t>
                                </m:r>
                              </m:e>
                            </m:d>
                          </m:e>
                        </m:func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ja-JP" altLang="en-US" sz="1200" i="1"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  <m:d>
                                  <m:dPr>
                                    <m:ctrlP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200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𝐊</m:t>
                                    </m:r>
                                    <m: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ja-JP" sz="1200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𝐆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𝐊</m:t>
                            </m:r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ja-JP" sz="1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𝐆</m:t>
                            </m:r>
                          </m:e>
                        </m:d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𝐊</m:t>
                            </m:r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ja-JP" sz="1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𝐆</m:t>
                            </m:r>
                          </m:e>
                        </m:d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𝐊</m:t>
                            </m:r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ja-JP" sz="1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𝐆</m:t>
                            </m:r>
                          </m:e>
                        </m:d>
                      </m:e>
                    </m:nary>
                  </m:oMath>
                </a14:m>
                <a:endParaRPr kumimoji="1" lang="en-US" altLang="ja-JP" sz="12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3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</m:e>
                    </m:d>
                  </m:oMath>
                </a14:m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	Coherence function for temporal coherence:</a:t>
                </a:r>
              </a:p>
              <a:p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ja-JP" altLang="en-US" sz="1200" i="1">
                                        <a:latin typeface="Cambria Math" panose="02040503050406030204" pitchFamily="18" charset="0"/>
                                      </a:rPr>
                                      <m:t>𝜋𝜆</m:t>
                                    </m:r>
                                    <m:sSub>
                                      <m:sSubPr>
                                        <m:ctrlPr>
                                          <a:rPr kumimoji="1" lang="el-GR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l-GR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e>
                    </m:func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kumimoji="1" lang="en-US" altLang="ja-JP" sz="12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3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</m:e>
                    </m:d>
                  </m:oMath>
                </a14:m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	Coherence </a:t>
                </a:r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function for spatial </a:t>
                </a:r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coherence:</a:t>
                </a:r>
              </a:p>
              <a:p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ja-JP" altLang="en-US" sz="12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ja-JP" altLang="en-US" sz="1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l-GR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ja-JP" altLang="en-US" sz="12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ja-JP" sz="12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kumimoji="1" lang="ja-JP" altLang="en-US" sz="12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300"/>
                  </a:spcBef>
                </a:pPr>
                <a:endParaRPr kumimoji="1" lang="ja-JP" altLang="en-US" sz="12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5857CA9-CFC9-4D99-A0B0-0D0E34490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93847" y="5642276"/>
                <a:ext cx="6207656" cy="1961755"/>
              </a:xfrm>
              <a:prstGeom prst="rect">
                <a:avLst/>
              </a:prstGeom>
              <a:blipFill>
                <a:blip r:embed="rId2"/>
                <a:stretch>
                  <a:fillRect t="-3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BAFD929-25A7-43B0-8D65-073D4725C178}"/>
              </a:ext>
            </a:extLst>
          </p:cNvPr>
          <p:cNvSpPr txBox="1"/>
          <p:nvPr/>
        </p:nvSpPr>
        <p:spPr>
          <a:xfrm>
            <a:off x="-6993848" y="809264"/>
            <a:ext cx="5279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endParaRPr kumimoji="1" lang="ja-JP" altLang="en-US" sz="1200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2BFB79D-180B-4217-914F-DE7343AB9506}"/>
              </a:ext>
            </a:extLst>
          </p:cNvPr>
          <p:cNvSpPr txBox="1"/>
          <p:nvPr/>
        </p:nvSpPr>
        <p:spPr>
          <a:xfrm>
            <a:off x="-7190609" y="5338795"/>
            <a:ext cx="2144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Quasi-coherent model</a:t>
            </a:r>
            <a:endParaRPr kumimoji="1" lang="ja-JP" altLang="en-US" sz="14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5857CA9-CFC9-4D99-A0B0-0D0E344902D7}"/>
                  </a:ext>
                </a:extLst>
              </p:cNvPr>
              <p:cNvSpPr txBox="1"/>
              <p:nvPr/>
            </p:nvSpPr>
            <p:spPr>
              <a:xfrm>
                <a:off x="-6993848" y="7813660"/>
                <a:ext cx="6207657" cy="1807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kumimoji="1" lang="en-US" altLang="ja-JP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HRTEM </a:t>
                </a:r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image</a:t>
                </a:r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</m:d>
                    <m:r>
                      <a:rPr kumimoji="1" lang="en-US" altLang="ja-JP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func>
                              <m:func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ja-JP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ja-JP" altLang="en-US" sz="12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d>
                                      <m:dPr>
                                        <m:ctrlP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sz="1200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𝐆</m:t>
                                        </m:r>
                                        <m:r>
                                          <a:rPr kumimoji="1" lang="en-US" altLang="ja-JP" sz="1200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ja-JP" sz="1200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𝐇</m:t>
                                        </m:r>
                                      </m:e>
                                    </m:d>
                                    <m:r>
                                      <a:rPr kumimoji="1" lang="en-US" altLang="ja-JP" sz="1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kumimoji="1" lang="en-US" altLang="ja-JP" sz="1200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</m:d>
                              </m:e>
                            </m:func>
                          </m:e>
                        </m:nary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𝑇𝐶𝐶</m:t>
                        </m:r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𝐊</m:t>
                        </m:r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𝐆</m:t>
                        </m:r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𝐊</m:t>
                        </m:r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𝐇</m:t>
                        </m:r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en-US" altLang="ja-JP" sz="12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𝑇𝐶𝐶</m:t>
                    </m:r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kumimoji="1" lang="en-US" altLang="ja-JP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kumimoji="1" lang="en-US" altLang="ja-JP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kumimoji="1" lang="en-US" altLang="ja-JP" sz="1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ja-JP" sz="1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Transmission cross coefficient:	</a:t>
                </a:r>
              </a:p>
              <a:p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𝑇𝐶𝐶</m:t>
                    </m:r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kumimoji="1" lang="en-US" altLang="ja-JP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kumimoji="1" lang="en-US" altLang="ja-JP" sz="1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</m:d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  <m:r>
                              <a:rPr kumimoji="1" lang="en-US" altLang="ja-JP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kumimoji="1"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{</m:t>
                            </m:r>
                            <m:r>
                              <a:rPr kumimoji="1" lang="ja-JP" altLang="en-US" sz="1200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  <m:d>
                              <m:d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d>
                            <m:r>
                              <a:rPr kumimoji="1" lang="en-US" altLang="ja-JP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ja-JP" altLang="en-US" sz="1200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  <m:d>
                              <m:d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𝐮</m:t>
                                </m:r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kumimoji="1" lang="en-US" altLang="ja-JP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kumimoji="1" lang="en-US" altLang="ja-JP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  <m:sSub>
                      <m:sSub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12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2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  <m:r>
                      <a:rPr kumimoji="1" lang="en-US" altLang="ja-JP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kumimoji="1" lang="en-US" altLang="ja-JP" sz="12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12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3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kumimoji="1" lang="en-US" altLang="ja-JP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kumimoji="1" lang="en-US" altLang="ja-JP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Mixed coherence function for temporal coherence</a:t>
                </a:r>
              </a:p>
              <a:p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kumimoji="1" lang="en-US" altLang="ja-JP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kumimoji="1" lang="en-US" altLang="ja-JP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ja-JP" altLang="en-US" sz="1200" i="1">
                                        <a:latin typeface="Cambria Math" panose="02040503050406030204" pitchFamily="18" charset="0"/>
                                      </a:rPr>
                                      <m:t>𝜋𝜆</m:t>
                                    </m:r>
                                    <m:sSub>
                                      <m:sSubPr>
                                        <m:ctrlPr>
                                          <a:rPr kumimoji="1" lang="el-GR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l-GR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kumimoji="1"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1"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kumimoji="1"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p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kumimoji="1" lang="en-US" altLang="ja-JP" sz="12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3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kumimoji="1" lang="en-US" altLang="ja-JP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kumimoji="1" lang="en-US" altLang="ja-JP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Mixed </a:t>
                </a:r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coherence function for spatial </a:t>
                </a:r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coherence</a:t>
                </a:r>
              </a:p>
              <a:p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kumimoji="1" lang="en-US" altLang="ja-JP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kumimoji="1" lang="en-US" altLang="ja-JP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ja-JP" altLang="en-US" sz="12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ja-JP" altLang="en-US" sz="1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l-GR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kumimoji="1" lang="en-US" altLang="ja-JP" sz="1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sz="1200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  <m:r>
                                          <a:rPr kumimoji="1" lang="en-US" altLang="ja-JP" sz="1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kumimoji="1" lang="en-US" altLang="ja-JP" sz="1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1" lang="en-US" altLang="ja-JP" sz="1200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𝐮</m:t>
                                            </m:r>
                                          </m:e>
                                          <m:sup>
                                            <m:r>
                                              <a:rPr kumimoji="1" lang="en-US" altLang="ja-JP" sz="1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kumimoji="1" lang="en-US" altLang="ja-JP" sz="1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ja-JP" altLang="en-US" sz="12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ja-JP" sz="12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sub>
                                    </m:sSub>
                                    <m: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kumimoji="1" lang="en-US" altLang="ja-JP" sz="1200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𝐮</m:t>
                                    </m:r>
                                    <m: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kumimoji="1" lang="en-US" altLang="ja-JP" sz="1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sz="1200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sz="1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kumimoji="1" lang="ja-JP" altLang="en-US" sz="12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5857CA9-CFC9-4D99-A0B0-0D0E34490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93848" y="7813660"/>
                <a:ext cx="6207657" cy="1807803"/>
              </a:xfrm>
              <a:prstGeom prst="rect">
                <a:avLst/>
              </a:prstGeom>
              <a:blipFill>
                <a:blip r:embed="rId3"/>
                <a:stretch>
                  <a:fillRect t="-4730" b="-10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93B299F-61B5-473F-98AA-F29ACFEF9092}"/>
              </a:ext>
            </a:extLst>
          </p:cNvPr>
          <p:cNvSpPr txBox="1"/>
          <p:nvPr/>
        </p:nvSpPr>
        <p:spPr>
          <a:xfrm>
            <a:off x="-7190612" y="7552780"/>
            <a:ext cx="3122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Transmission cross coefficient model</a:t>
            </a:r>
            <a:endParaRPr kumimoji="1" lang="ja-JP" altLang="en-US" sz="14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93B299F-61B5-473F-98AA-F29ACFEF9092}"/>
              </a:ext>
            </a:extLst>
          </p:cNvPr>
          <p:cNvSpPr txBox="1"/>
          <p:nvPr/>
        </p:nvSpPr>
        <p:spPr>
          <a:xfrm>
            <a:off x="-7190612" y="568857"/>
            <a:ext cx="2591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Common </a:t>
            </a:r>
            <a:r>
              <a:rPr kumimoji="1" lang="en-US" altLang="ja-JP" sz="14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parameters/functions</a:t>
            </a:r>
            <a:endParaRPr kumimoji="1" lang="ja-JP" altLang="en-US" sz="14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93B299F-61B5-473F-98AA-F29ACFEF9092}"/>
              </a:ext>
            </a:extLst>
          </p:cNvPr>
          <p:cNvSpPr txBox="1"/>
          <p:nvPr/>
        </p:nvSpPr>
        <p:spPr>
          <a:xfrm>
            <a:off x="231120" y="9219"/>
            <a:ext cx="375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Basic concept of </a:t>
            </a:r>
            <a:r>
              <a:rPr kumimoji="1" lang="en-US" altLang="ja-JP" sz="16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Bethe method</a:t>
            </a:r>
            <a:endParaRPr kumimoji="1" lang="en-US" altLang="ja-JP" sz="16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/>
              <p:cNvSpPr txBox="1"/>
              <p:nvPr/>
            </p:nvSpPr>
            <p:spPr>
              <a:xfrm>
                <a:off x="-6993848" y="881715"/>
                <a:ext cx="5220340" cy="4427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3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Transmission coefficient (see also next page):</a:t>
                </a:r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:endParaRPr kumimoji="1"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𝐤</m:t>
                        </m:r>
                      </m:e>
                    </m:d>
                    <m:r>
                      <a:rPr kumimoji="1" lang="en-US" altLang="ja-JP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ja-JP" altLang="en-US" sz="1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d>
                              <m:d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𝐤</m:t>
                            </m:r>
                          </m:e>
                        </m:d>
                        <m:sSubSup>
                          <m:sSubSupPr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d>
                              <m:dPr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𝐤</m:t>
                            </m:r>
                          </m:e>
                        </m:d>
                        <m:func>
                          <m:funcPr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ja-JP" altLang="en-US" sz="12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d>
                                  <m:dPr>
                                    <m:ctrlP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</m:t>
                                        </m:r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r>
                                      <a:rPr kumimoji="1"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ja-JP" altLang="en-US" sz="12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kumimoji="1"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1"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kumimoji="1"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sz="1200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𝐤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kumimoji="1"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kumimoji="1" lang="en-US" altLang="ja-JP" sz="1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kumimoji="1" lang="ja-JP" altLang="en-US" sz="1200" i="1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</m:e>
                    </m:d>
                  </m:oMath>
                </a14:m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Lens </a:t>
                </a:r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aberration </a:t>
                </a:r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function:</a:t>
                </a:r>
              </a:p>
              <a:p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ja-JP" altLang="en-US" sz="1200" i="1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kumimoji="1" lang="en-US" altLang="ja-JP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l-GR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kumimoji="1" lang="ja-JP" altLang="el-G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kumimoji="1" lang="el-GR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ja-JP" alt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  <m:sSup>
                      <m:sSup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ja-JP" sz="12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l-GR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kumimoji="1" lang="ja-JP" altLang="el-G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l-GR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  <m:sSup>
                      <m:sSup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/2)</m:t>
                    </m:r>
                  </m:oMath>
                </a14:m>
                <a:endParaRPr kumimoji="1" lang="en-US" altLang="ja-JP" sz="12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</m:e>
                    </m:d>
                  </m:oMath>
                </a14:m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Aperture function :</a:t>
                </a:r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:endParaRPr kumimoji="1"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kumimoji="1" lang="en-US" altLang="ja-JP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    (</m:t>
                            </m:r>
                            <m:r>
                              <a:rPr kumimoji="1" lang="en-US" altLang="ja-JP" sz="1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is</m:t>
                            </m:r>
                            <m: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inside</m:t>
                            </m:r>
                            <m: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obj</m:t>
                            </m:r>
                            <m: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 </m:t>
                            </m:r>
                            <m:r>
                              <m:rPr>
                                <m:sty m:val="p"/>
                              </m:rP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aperture</m:t>
                            </m:r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0     (</m:t>
                            </m:r>
                            <m:r>
                              <a:rPr kumimoji="1" lang="en-US" altLang="ja-JP" sz="1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is</m:t>
                            </m:r>
                            <m: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outside</m:t>
                            </m:r>
                            <m: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obj</m:t>
                            </m:r>
                            <m: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 </m:t>
                            </m:r>
                            <m:r>
                              <m:rPr>
                                <m:sty m:val="p"/>
                              </m:rPr>
                              <a:rPr kumimoji="1" lang="en-US" altLang="ja-JP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aperture</m:t>
                            </m:r>
                            <m:r>
                              <a:rPr kumimoji="1"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kumimoji="1" lang="ja-JP" altLang="en-US" sz="12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300"/>
                  </a:spcBef>
                </a:pPr>
                <a:r>
                  <a:rPr kumimoji="1" lang="el-GR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Δ</a:t>
                </a:r>
                <a:r>
                  <a:rPr kumimoji="1" lang="ja-JP" altLang="el-GR" sz="1200" dirty="0" smtClean="0">
                    <a:latin typeface="Cambria Math" panose="02040503050406030204" pitchFamily="18" charset="0"/>
                  </a:rPr>
                  <a:t>𝑓</a:t>
                </a:r>
                <a:r>
                  <a:rPr kumimoji="1" lang="el-GR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Defocus </a:t>
                </a:r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value</a:t>
                </a:r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</a:pPr>
                <a:r>
                  <a:rPr kumimoji="1" lang="ja-JP" altLang="en-US" sz="1200" dirty="0" smtClean="0">
                    <a:latin typeface="Cambria Math" panose="02040503050406030204" pitchFamily="18" charset="0"/>
                  </a:rPr>
                  <a:t>𝐶</a:t>
                </a:r>
                <a:r>
                  <a:rPr kumimoji="1" lang="en-US" altLang="ja-JP" sz="1200" i="1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Spherical </a:t>
                </a:r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aberration coefficient</a:t>
                </a:r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</a:pPr>
                <a:r>
                  <a:rPr kumimoji="1" lang="ja-JP" altLang="en-US" sz="1200" dirty="0" smtClean="0">
                    <a:latin typeface="Cambria Math" panose="02040503050406030204" pitchFamily="18" charset="0"/>
                  </a:rPr>
                  <a:t>𝐶</a:t>
                </a:r>
                <a:r>
                  <a:rPr kumimoji="1" lang="en-US" altLang="ja-JP" sz="1200" i="1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Chromatic </a:t>
                </a:r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aberration coefficient</a:t>
                </a:r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</a:pPr>
                <a:r>
                  <a:rPr kumimoji="1" lang="ja-JP" altLang="en-US" sz="1200" dirty="0" smtClean="0">
                    <a:latin typeface="Cambria Math" panose="02040503050406030204" pitchFamily="18" charset="0"/>
                  </a:rPr>
                  <a:t>𝛽</a:t>
                </a:r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Illumination semi-angle </a:t>
                </a:r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due to the finite source size effect</a:t>
                </a:r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</a:pPr>
                <a:r>
                  <a:rPr kumimoji="1" lang="el-GR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Δ</a:t>
                </a:r>
                <a:r>
                  <a:rPr kumimoji="1" lang="ja-JP" altLang="el-GR" sz="1200" dirty="0" smtClean="0">
                    <a:latin typeface="Cambria Math" panose="02040503050406030204" pitchFamily="18" charset="0"/>
                  </a:rPr>
                  <a:t>𝐸</a:t>
                </a:r>
                <a:r>
                  <a:rPr kumimoji="1" lang="el-GR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1/</a:t>
                </a:r>
                <a:r>
                  <a:rPr kumimoji="1" lang="ja-JP" altLang="el-GR" sz="1200" dirty="0">
                    <a:latin typeface="Cambria Math" panose="02040503050406030204" pitchFamily="18" charset="0"/>
                  </a:rPr>
                  <a:t>𝑒 </a:t>
                </a:r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width of electron energy </a:t>
                </a:r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fluctuations</a:t>
                </a:r>
                <a:endParaRPr kumimoji="1"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</a:pPr>
                <a:r>
                  <a:rPr kumimoji="1" lang="el-GR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Δ</a:t>
                </a:r>
                <a:r>
                  <a:rPr kumimoji="1" lang="el-GR" altLang="ja-JP" sz="12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kumimoji="1" lang="el-GR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kumimoji="1" lang="el-GR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/</a:t>
                </a:r>
                <a:r>
                  <a:rPr kumimoji="1" lang="ja-JP" altLang="el-GR" sz="1200" dirty="0">
                    <a:latin typeface="Cambria Math" panose="02040503050406030204" pitchFamily="18" charset="0"/>
                  </a:rPr>
                  <a:t>𝑒 </a:t>
                </a:r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width of defocus spread assuming Gaussian </a:t>
                </a:r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distribution</a:t>
                </a:r>
              </a:p>
              <a:p>
                <a:pPr>
                  <a:lnSpc>
                    <a:spcPts val="1800"/>
                  </a:lnSpc>
                </a:pPr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l-GR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f>
                      <m:fPr>
                        <m:ctrlP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l-GR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den>
                    </m:f>
                  </m:oMath>
                </a14:m>
                <a:endParaRPr kumimoji="1" lang="en-US" altLang="ja-JP" sz="1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kumimoji="1" lang="en-US" altLang="ja-JP" sz="12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kumimoji="1" lang="en-US" altLang="ja-JP" sz="1200" dirty="0" smtClean="0">
                    <a:latin typeface="Cambria Math" panose="02040503050406030204" pitchFamily="18" charset="0"/>
                  </a:rPr>
                  <a:t>	</a:t>
                </a:r>
                <a:r>
                  <a:rPr kumimoji="1" lang="en-US" altLang="ja-JP" sz="1200" dirty="0">
                    <a:latin typeface="Cambria Math" panose="02040503050406030204" pitchFamily="18" charset="0"/>
                  </a:rPr>
                  <a:t> X-Y component </a:t>
                </a:r>
                <a:r>
                  <a:rPr kumimoji="1" lang="en-US" altLang="ja-JP" sz="1200" dirty="0" smtClean="0">
                    <a:latin typeface="Cambria Math" panose="02040503050406030204" pitchFamily="18" charset="0"/>
                  </a:rPr>
                  <a:t>in real space </a:t>
                </a:r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kumimoji="1" lang="en-US" altLang="ja-JP" sz="1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𝐊</m:t>
                    </m:r>
                  </m:oMath>
                </a14:m>
                <a:r>
                  <a:rPr kumimoji="1" lang="en-US" altLang="ja-JP" sz="1200" dirty="0" smtClean="0">
                    <a:latin typeface="Cambria Math" panose="02040503050406030204" pitchFamily="18" charset="0"/>
                  </a:rPr>
                  <a:t>	X-Y component of incident wave vector</a:t>
                </a:r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kumimoji="1" lang="en-US" altLang="ja-JP" sz="1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𝐆</m:t>
                    </m:r>
                    <m:r>
                      <a:rPr kumimoji="1" lang="en-US" altLang="ja-JP" sz="1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1" lang="en-US" altLang="ja-JP" sz="1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𝐇</m:t>
                    </m:r>
                  </m:oMath>
                </a14:m>
                <a:r>
                  <a:rPr kumimoji="1" lang="en-US" altLang="ja-JP" sz="1200" dirty="0" smtClean="0">
                    <a:latin typeface="Cambria Math" panose="02040503050406030204" pitchFamily="18" charset="0"/>
                  </a:rPr>
                  <a:t>	X-Y </a:t>
                </a:r>
                <a:r>
                  <a:rPr kumimoji="1" lang="en-US" altLang="ja-JP" sz="1200" dirty="0">
                    <a:latin typeface="Cambria Math" panose="02040503050406030204" pitchFamily="18" charset="0"/>
                  </a:rPr>
                  <a:t>component of reciprocal lattice vectors</a:t>
                </a:r>
              </a:p>
            </p:txBody>
          </p:sp>
        </mc:Choice>
        <mc:Fallback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93848" y="881715"/>
                <a:ext cx="5220340" cy="4427109"/>
              </a:xfrm>
              <a:prstGeom prst="rect">
                <a:avLst/>
              </a:prstGeom>
              <a:blipFill>
                <a:blip r:embed="rId4"/>
                <a:stretch>
                  <a:fillRect l="-117" t="-5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テキスト ボックス 88"/>
              <p:cNvSpPr txBox="1"/>
              <p:nvPr/>
            </p:nvSpPr>
            <p:spPr>
              <a:xfrm>
                <a:off x="1309932" y="3328851"/>
                <a:ext cx="4065920" cy="625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sz="16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6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6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6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Sup>
                        <m:sSub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d>
                            <m:d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bSup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00" i="1" dirty="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</mc:Choice>
        <mc:Fallback>
          <p:sp>
            <p:nvSpPr>
              <p:cNvPr id="89" name="テキスト ボックス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932" y="3328851"/>
                <a:ext cx="4065920" cy="6255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正方形/長方形 89"/>
          <p:cNvSpPr/>
          <p:nvPr/>
        </p:nvSpPr>
        <p:spPr>
          <a:xfrm>
            <a:off x="4111820" y="2064316"/>
            <a:ext cx="21107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 err="1" smtClean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j</a:t>
            </a:r>
            <a:r>
              <a:rPr lang="en-US" altLang="ja-JP" sz="1100" baseline="30000" dirty="0" err="1" smtClean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th</a:t>
            </a:r>
            <a:r>
              <a:rPr lang="ja-JP" altLang="en-US" sz="1100" dirty="0" smtClean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</a:t>
            </a:r>
            <a:r>
              <a:rPr lang="en-US" altLang="ja-JP" sz="1100" dirty="0" smtClean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Bloch wave vector</a:t>
            </a:r>
            <a:endParaRPr lang="en-US" altLang="ja-JP" sz="1100" i="1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4501343" y="3868605"/>
            <a:ext cx="16323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 smtClean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Bloch</a:t>
            </a:r>
            <a:r>
              <a:rPr lang="ja-JP" altLang="en-US" sz="1100" dirty="0" smtClean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波の</a:t>
            </a:r>
            <a:r>
              <a:rPr lang="en-US" altLang="ja-JP" sz="11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Fourier</a:t>
            </a:r>
            <a:r>
              <a:rPr lang="ja-JP" altLang="en-US" sz="11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成分</a:t>
            </a:r>
            <a:endParaRPr lang="en-US" altLang="ja-JP" sz="1100" i="1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3371694" y="1540795"/>
            <a:ext cx="31814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Fourier component of crystal potential</a:t>
            </a:r>
            <a:endParaRPr lang="ja-JP" altLang="en-US" sz="1200" b="1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正方形/長方形 92"/>
              <p:cNvSpPr/>
              <p:nvPr/>
            </p:nvSpPr>
            <p:spPr>
              <a:xfrm>
                <a:off x="738334" y="2221620"/>
                <a:ext cx="3782767" cy="37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altLang="ja-JP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𝛹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altLang="ja-JP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ja-JP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ja-JP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m:rPr>
                          <m:brk m:alnAt="7"/>
                        </m:rP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ja-JP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ja-JP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ja-JP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93" name="正方形/長方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34" y="2221620"/>
                <a:ext cx="3782767" cy="370294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正方形/長方形 93"/>
              <p:cNvSpPr/>
              <p:nvPr/>
            </p:nvSpPr>
            <p:spPr>
              <a:xfrm>
                <a:off x="552331" y="845258"/>
                <a:ext cx="4418967" cy="731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16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l-GR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𝛹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𝑣𝑎𝑐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ja-JP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𝒈</m:t>
                                  </m:r>
                                  <m:r>
                                    <a:rPr lang="en-US" altLang="ja-JP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ja-JP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l-GR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𝛹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94" name="正方形/長方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31" y="845258"/>
                <a:ext cx="4418967" cy="7318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テキスト ボックス 94"/>
          <p:cNvSpPr txBox="1"/>
          <p:nvPr/>
        </p:nvSpPr>
        <p:spPr>
          <a:xfrm>
            <a:off x="365639" y="1906714"/>
            <a:ext cx="1678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ブロッホの定理</a:t>
            </a: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365967" y="593686"/>
            <a:ext cx="3657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Schrödinger's equation </a:t>
            </a:r>
            <a:endParaRPr lang="ja-JP" altLang="en-US" sz="1600" b="1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97" name="下矢印 96"/>
          <p:cNvSpPr/>
          <p:nvPr/>
        </p:nvSpPr>
        <p:spPr>
          <a:xfrm>
            <a:off x="2645711" y="2689303"/>
            <a:ext cx="523092" cy="3167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正方形/長方形 97"/>
              <p:cNvSpPr/>
              <p:nvPr/>
            </p:nvSpPr>
            <p:spPr>
              <a:xfrm>
                <a:off x="395991" y="3889447"/>
                <a:ext cx="28732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1200" dirty="0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rPr>
                  <a:t>試料中の電子の</a:t>
                </a:r>
                <a:r>
                  <a:rPr lang="ja-JP" altLang="en-US" sz="1200" dirty="0" smtClean="0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rPr>
                  <a:t>波数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sz="1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11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1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kumimoji="1" lang="en-US" altLang="ja-JP" sz="11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ja-JP" sz="1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1" lang="en-US" altLang="ja-JP" sz="11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sz="1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11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1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kumimoji="1" lang="en-US" altLang="ja-JP" sz="11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𝒗𝒂𝒄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ja-JP" sz="1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1" lang="en-US" altLang="ja-JP" sz="11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8" name="正方形/長方形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91" y="3889447"/>
                <a:ext cx="2873222" cy="276999"/>
              </a:xfrm>
              <a:prstGeom prst="rect">
                <a:avLst/>
              </a:prstGeom>
              <a:blipFill>
                <a:blip r:embed="rId8"/>
                <a:stretch>
                  <a:fillRect l="-212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正方形/長方形 98"/>
          <p:cNvSpPr/>
          <p:nvPr/>
        </p:nvSpPr>
        <p:spPr>
          <a:xfrm>
            <a:off x="372699" y="1543483"/>
            <a:ext cx="28412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Wavenumber of electron in vacuum</a:t>
            </a:r>
            <a:endParaRPr lang="en-US" altLang="ja-JP" sz="1200" i="1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395990" y="4412847"/>
            <a:ext cx="4842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Fourier component of crystal potential</a:t>
            </a:r>
            <a:endParaRPr lang="ja-JP" altLang="en-US" sz="1600" b="1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正方形/長方形 100"/>
              <p:cNvSpPr/>
              <p:nvPr/>
            </p:nvSpPr>
            <p:spPr>
              <a:xfrm>
                <a:off x="582355" y="4749580"/>
                <a:ext cx="2318070" cy="372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𝑒𝑙𝑎𝑠𝑡𝑖𝑐</m:t>
                          </m:r>
                        </m:sup>
                      </m:sSubSup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𝑡h𝑒𝑚𝑎𝑙</m:t>
                          </m:r>
                        </m:sup>
                      </m:sSubSup>
                    </m:oMath>
                  </m:oMathPara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101" name="正方形/長方形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55" y="4749580"/>
                <a:ext cx="2318070" cy="372218"/>
              </a:xfrm>
              <a:prstGeom prst="rect">
                <a:avLst/>
              </a:prstGeom>
              <a:blipFill>
                <a:blip r:embed="rId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正方形/長方形 101"/>
              <p:cNvSpPr/>
              <p:nvPr/>
            </p:nvSpPr>
            <p:spPr>
              <a:xfrm>
                <a:off x="661558" y="5297483"/>
                <a:ext cx="4465966" cy="4906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𝑒𝑙𝑎𝑠𝑡𝑖𝑐</m:t>
                          </m:r>
                        </m:sup>
                      </m:sSubSup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ja-JP" alt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ja-JP" alt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ja-JP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𝒈</m:t>
                                  </m:r>
                                  <m:r>
                                    <a:rPr lang="en-US" altLang="ja-JP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ja-JP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ja-JP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(−</m:t>
                              </m:r>
                              <m:sSub>
                                <m:sSub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/4)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ja-JP" altLang="en-US" sz="1400" dirty="0"/>
              </a:p>
            </p:txBody>
          </p:sp>
        </mc:Choice>
        <mc:Fallback>
          <p:sp>
            <p:nvSpPr>
              <p:cNvPr id="102" name="正方形/長方形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58" y="5297483"/>
                <a:ext cx="4465966" cy="490647"/>
              </a:xfrm>
              <a:prstGeom prst="rect">
                <a:avLst/>
              </a:prstGeom>
              <a:blipFill>
                <a:blip r:embed="rId10"/>
                <a:stretch>
                  <a:fillRect t="-156250" b="-22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正方形/長方形 102"/>
              <p:cNvSpPr/>
              <p:nvPr/>
            </p:nvSpPr>
            <p:spPr>
              <a:xfrm>
                <a:off x="655281" y="5747515"/>
                <a:ext cx="5642057" cy="614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𝑡h𝑒𝑟𝑚𝑎𝑙</m:t>
                          </m:r>
                        </m:sup>
                      </m:sSubSup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2 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ja-JP" alt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ja-JP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𝒈</m:t>
                                  </m:r>
                                  <m:r>
                                    <a:rPr lang="en-US" altLang="ja-JP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ja-JP" sz="1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ja-JP" sz="1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(−</m:t>
                              </m:r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/4)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ja-JP" altLang="en-US" sz="1400" dirty="0"/>
              </a:p>
            </p:txBody>
          </p:sp>
        </mc:Choice>
        <mc:Fallback>
          <p:sp>
            <p:nvSpPr>
              <p:cNvPr id="103" name="正方形/長方形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81" y="5747515"/>
                <a:ext cx="5642057" cy="6149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正方形/長方形 103"/>
          <p:cNvSpPr/>
          <p:nvPr/>
        </p:nvSpPr>
        <p:spPr>
          <a:xfrm>
            <a:off x="649830" y="6296433"/>
            <a:ext cx="11138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単位格子</a:t>
            </a:r>
            <a:r>
              <a:rPr lang="ja-JP" altLang="en-US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体積</a:t>
            </a:r>
            <a:endParaRPr lang="en-US" altLang="ja-JP" sz="1200" i="1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105" name="右矢印 104"/>
          <p:cNvSpPr/>
          <p:nvPr/>
        </p:nvSpPr>
        <p:spPr>
          <a:xfrm rot="1943805">
            <a:off x="1567430" y="5254897"/>
            <a:ext cx="137126" cy="9858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372699" y="5133307"/>
            <a:ext cx="1322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相対論補正因子</a:t>
            </a:r>
            <a:endParaRPr lang="en-US" altLang="ja-JP" sz="1200" i="1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3538281" y="6286006"/>
            <a:ext cx="1322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吸収散乱因子</a:t>
            </a:r>
            <a:endParaRPr lang="en-US" altLang="ja-JP" sz="1200" i="1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2465940" y="5132437"/>
            <a:ext cx="1322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原子散乱因子</a:t>
            </a:r>
            <a:endParaRPr lang="en-US" altLang="ja-JP" sz="1200" i="1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109" name="右矢印 108"/>
          <p:cNvSpPr/>
          <p:nvPr/>
        </p:nvSpPr>
        <p:spPr>
          <a:xfrm rot="8060554">
            <a:off x="2370819" y="5307394"/>
            <a:ext cx="137126" cy="9858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110" name="右矢印 109"/>
          <p:cNvSpPr/>
          <p:nvPr/>
        </p:nvSpPr>
        <p:spPr>
          <a:xfrm rot="14134171">
            <a:off x="3536354" y="6214934"/>
            <a:ext cx="137126" cy="9858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111" name="右矢印 110"/>
          <p:cNvSpPr/>
          <p:nvPr/>
        </p:nvSpPr>
        <p:spPr>
          <a:xfrm rot="19221732">
            <a:off x="1728074" y="6299724"/>
            <a:ext cx="137126" cy="9858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112" name="角丸四角形 111"/>
          <p:cNvSpPr/>
          <p:nvPr/>
        </p:nvSpPr>
        <p:spPr>
          <a:xfrm>
            <a:off x="342675" y="568857"/>
            <a:ext cx="5864478" cy="1235127"/>
          </a:xfrm>
          <a:prstGeom prst="roundRect">
            <a:avLst>
              <a:gd name="adj" fmla="val 12005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角丸四角形 112"/>
          <p:cNvSpPr/>
          <p:nvPr/>
        </p:nvSpPr>
        <p:spPr>
          <a:xfrm>
            <a:off x="342346" y="1879866"/>
            <a:ext cx="5864479" cy="780995"/>
          </a:xfrm>
          <a:prstGeom prst="roundRect">
            <a:avLst>
              <a:gd name="adj" fmla="val 1225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右矢印 113"/>
          <p:cNvSpPr/>
          <p:nvPr/>
        </p:nvSpPr>
        <p:spPr>
          <a:xfrm rot="8060554">
            <a:off x="3987566" y="2171407"/>
            <a:ext cx="137126" cy="9858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115" name="右矢印 114"/>
          <p:cNvSpPr/>
          <p:nvPr/>
        </p:nvSpPr>
        <p:spPr>
          <a:xfrm rot="14134171">
            <a:off x="3229315" y="1418129"/>
            <a:ext cx="280485" cy="9858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116" name="右矢印 115"/>
          <p:cNvSpPr/>
          <p:nvPr/>
        </p:nvSpPr>
        <p:spPr>
          <a:xfrm rot="16512268">
            <a:off x="2128485" y="1415335"/>
            <a:ext cx="232012" cy="9858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117" name="右矢印 116"/>
          <p:cNvSpPr/>
          <p:nvPr/>
        </p:nvSpPr>
        <p:spPr>
          <a:xfrm rot="8060554">
            <a:off x="2693251" y="2175153"/>
            <a:ext cx="137126" cy="9858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118" name="正方形/長方形 117"/>
          <p:cNvSpPr/>
          <p:nvPr/>
        </p:nvSpPr>
        <p:spPr>
          <a:xfrm>
            <a:off x="2390571" y="1929421"/>
            <a:ext cx="21107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格子と同じ周期の関数</a:t>
            </a:r>
            <a:endParaRPr lang="en-US" altLang="ja-JP" sz="1100" i="1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119" name="角丸四角形 118"/>
          <p:cNvSpPr/>
          <p:nvPr/>
        </p:nvSpPr>
        <p:spPr>
          <a:xfrm>
            <a:off x="342346" y="3037948"/>
            <a:ext cx="5864479" cy="3535484"/>
          </a:xfrm>
          <a:prstGeom prst="roundRect">
            <a:avLst>
              <a:gd name="adj" fmla="val 636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右矢印 119"/>
          <p:cNvSpPr/>
          <p:nvPr/>
        </p:nvSpPr>
        <p:spPr>
          <a:xfrm rot="19221732">
            <a:off x="1416893" y="3791585"/>
            <a:ext cx="137126" cy="9858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121" name="右矢印 120"/>
          <p:cNvSpPr/>
          <p:nvPr/>
        </p:nvSpPr>
        <p:spPr>
          <a:xfrm rot="14650281">
            <a:off x="4780881" y="3774474"/>
            <a:ext cx="137126" cy="9858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122" name="右矢印 121"/>
          <p:cNvSpPr/>
          <p:nvPr/>
        </p:nvSpPr>
        <p:spPr>
          <a:xfrm rot="8060554">
            <a:off x="4294366" y="5307394"/>
            <a:ext cx="137126" cy="9858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4400697" y="5132437"/>
            <a:ext cx="1322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温度因子</a:t>
            </a:r>
            <a:endParaRPr lang="en-US" altLang="ja-JP" sz="1200" i="1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344415" y="3073109"/>
            <a:ext cx="29738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b="1" dirty="0" smtClean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Bethe’s dynamical equation</a:t>
            </a:r>
            <a:endParaRPr lang="ja-JP" altLang="en-US" sz="1400" b="1" dirty="0">
              <a:solidFill>
                <a:schemeClr val="tx1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テキスト ボックス 124"/>
              <p:cNvSpPr txBox="1"/>
              <p:nvPr/>
            </p:nvSpPr>
            <p:spPr>
              <a:xfrm>
                <a:off x="1199069" y="9178824"/>
                <a:ext cx="3541803" cy="8297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ja-JP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ja-JP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0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ja-JP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altLang="ja-JP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altLang="ja-JP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ja-JP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ja-JP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ja-JP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0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altLang="ja-JP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altLang="ja-JP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altLang="ja-JP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ja-JP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ja-JP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altLang="ja-JP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0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altLang="ja-JP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altLang="ja-JP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ja-JP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altLang="ja-JP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ja-JP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altLang="ja-JP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ja-JP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ja-JP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1000" i="1" dirty="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</mc:Choice>
        <mc:Fallback>
          <p:sp>
            <p:nvSpPr>
              <p:cNvPr id="125" name="テキスト ボックス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069" y="9178824"/>
                <a:ext cx="3541803" cy="82971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テキスト ボックス 125"/>
              <p:cNvSpPr txBox="1"/>
              <p:nvPr/>
            </p:nvSpPr>
            <p:spPr>
              <a:xfrm>
                <a:off x="1405140" y="6997461"/>
                <a:ext cx="4065920" cy="625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sz="16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6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6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6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Sup>
                        <m:sSub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d>
                            <m:d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bSup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00" i="1" dirty="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</mc:Choice>
        <mc:Fallback>
          <p:sp>
            <p:nvSpPr>
              <p:cNvPr id="126" name="テキスト ボックス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40" y="6997461"/>
                <a:ext cx="4065920" cy="62555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右矢印 126"/>
          <p:cNvSpPr/>
          <p:nvPr/>
        </p:nvSpPr>
        <p:spPr>
          <a:xfrm rot="8162201">
            <a:off x="2290389" y="7003398"/>
            <a:ext cx="137126" cy="9858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128" name="正方形/長方形 127"/>
          <p:cNvSpPr/>
          <p:nvPr/>
        </p:nvSpPr>
        <p:spPr>
          <a:xfrm>
            <a:off x="2366070" y="6829022"/>
            <a:ext cx="72469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 smtClean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Bloch</a:t>
            </a:r>
            <a:r>
              <a:rPr lang="ja-JP" altLang="en-US" sz="1100" dirty="0" smtClean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波</a:t>
            </a:r>
            <a:endParaRPr lang="en-US" altLang="ja-JP" sz="1100" i="1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テキスト ボックス 128"/>
              <p:cNvSpPr txBox="1"/>
              <p:nvPr/>
            </p:nvSpPr>
            <p:spPr>
              <a:xfrm>
                <a:off x="700219" y="8046638"/>
                <a:ext cx="3499355" cy="469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2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b>
                                      <m:r>
                                        <a:rPr lang="en-US" altLang="ja-JP" sz="12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altLang="ja-JP" sz="1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ja-JP" sz="1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ja-JP" alt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ja-JP" sz="1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Sup>
                        <m:sSubSup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d>
                            <m:d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bSup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ja-JP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200" i="1" dirty="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</mc:Choice>
        <mc:Fallback>
          <p:sp>
            <p:nvSpPr>
              <p:cNvPr id="129" name="テキスト ボックス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19" y="8046638"/>
                <a:ext cx="3499355" cy="469231"/>
              </a:xfrm>
              <a:prstGeom prst="rect">
                <a:avLst/>
              </a:prstGeom>
              <a:blipFill>
                <a:blip r:embed="rId14"/>
                <a:stretch>
                  <a:fillRect t="-144156" r="-3136" b="-1935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テキスト ボックス 129"/>
              <p:cNvSpPr txBox="1"/>
              <p:nvPr/>
            </p:nvSpPr>
            <p:spPr>
              <a:xfrm>
                <a:off x="1128061" y="8530473"/>
                <a:ext cx="4494223" cy="2948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r>
                        <a:rPr lang="en-US" altLang="ja-JP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ja-JP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  <m:r>
                        <a:rPr lang="en-US" altLang="ja-JP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ja-JP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ja-JP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  <m:r>
                        <a:rPr lang="en-US" altLang="ja-JP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ja-JP" altLang="en-US" sz="1400" i="1" dirty="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</mc:Choice>
        <mc:Fallback>
          <p:sp>
            <p:nvSpPr>
              <p:cNvPr id="130" name="テキスト ボックス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061" y="8530473"/>
                <a:ext cx="4494223" cy="294889"/>
              </a:xfrm>
              <a:prstGeom prst="rect">
                <a:avLst/>
              </a:prstGeom>
              <a:blipFill>
                <a:blip r:embed="rId15"/>
                <a:stretch>
                  <a:fillRect b="-163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屈折矢印 130"/>
          <p:cNvSpPr/>
          <p:nvPr/>
        </p:nvSpPr>
        <p:spPr>
          <a:xfrm rot="5400000">
            <a:off x="857427" y="8426899"/>
            <a:ext cx="334285" cy="382156"/>
          </a:xfrm>
          <a:prstGeom prst="bentUpArrow">
            <a:avLst>
              <a:gd name="adj1" fmla="val 17164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2" name="直線コネクタ 131"/>
          <p:cNvCxnSpPr/>
          <p:nvPr/>
        </p:nvCxnSpPr>
        <p:spPr>
          <a:xfrm>
            <a:off x="750232" y="8448982"/>
            <a:ext cx="16243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右矢印 132"/>
          <p:cNvSpPr/>
          <p:nvPr/>
        </p:nvSpPr>
        <p:spPr>
          <a:xfrm rot="5400000">
            <a:off x="2172749" y="8892874"/>
            <a:ext cx="163637" cy="352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正方形/長方形 133"/>
              <p:cNvSpPr/>
              <p:nvPr/>
            </p:nvSpPr>
            <p:spPr>
              <a:xfrm>
                <a:off x="876276" y="10529211"/>
                <a:ext cx="5510476" cy="6474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sz="1400" dirty="0" smtClean="0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rPr>
                  <a:t>試料</a:t>
                </a:r>
                <a:r>
                  <a:rPr kumimoji="1" lang="en-US" altLang="ja-JP" sz="1400" dirty="0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rPr>
                  <a:t>(</a:t>
                </a:r>
                <a:r>
                  <a:rPr kumimoji="1" lang="ja-JP" altLang="en-US" sz="1400" dirty="0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rPr>
                  <a:t>厚み</a:t>
                </a:r>
                <a:r>
                  <a:rPr kumimoji="1" lang="en-US" altLang="ja-JP" sz="1400" dirty="0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rPr>
                  <a:t>z)</a:t>
                </a:r>
                <a:r>
                  <a:rPr kumimoji="1" lang="ja-JP" altLang="en-US" sz="1400" dirty="0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rPr>
                  <a:t>下面での波動関数</a:t>
                </a:r>
                <a:r>
                  <a:rPr kumimoji="1" lang="ja-JP" altLang="en-US" sz="1400" dirty="0" smtClean="0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rPr>
                  <a:t>は「ブロッホ波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ja-JP" sz="1400" dirty="0" smtClean="0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rPr>
                  <a:t>×</a:t>
                </a:r>
                <a:r>
                  <a:rPr kumimoji="1" lang="ja-JP" altLang="en-US" sz="1400" dirty="0" smtClean="0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rPr>
                  <a:t>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ja-JP" altLang="en-US" sz="1400" dirty="0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rPr>
                  <a:t>」</a:t>
                </a:r>
                <a:r>
                  <a:rPr kumimoji="1" lang="ja-JP" altLang="en-US" sz="1400" dirty="0" smtClean="0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rPr>
                  <a:t>の和</a:t>
                </a:r>
                <a:endParaRPr kumimoji="1" lang="en-US" altLang="ja-JP" sz="1400" dirty="0" smtClean="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  <a:p>
                <a:r>
                  <a:rPr kumimoji="1" lang="en-US" altLang="ja-JP" sz="1400" dirty="0" smtClean="0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rPr>
                  <a:t>		</a:t>
                </a:r>
                <a14:m>
                  <m:oMath xmlns:m="http://schemas.openxmlformats.org/officeDocument/2006/math">
                    <m:r>
                      <a:rPr kumimoji="1" lang="el-GR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𝛹</m:t>
                    </m:r>
                    <m:d>
                      <m:dPr>
                        <m:ctrlPr>
                          <a:rPr kumimoji="1"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kumimoji="1" lang="en-US" altLang="ja-JP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  <m:sup/>
                      <m:e>
                        <m:d>
                          <m:dPr>
                            <m:ctrlPr>
                              <a:rPr kumimoji="1"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1"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ja-JP" alt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kumimoji="1" lang="en-US" altLang="ja-JP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ja-JP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kumimoji="1" lang="en-US" altLang="ja-JP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1" lang="en-US" altLang="ja-JP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kumimoji="1" lang="en-US" altLang="ja-JP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ja-JP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ja-JP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kumimoji="1" lang="ja-JP" alt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kumimoji="1" lang="en-US" altLang="ja-JP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ja-JP" alt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kumimoji="1" lang="en-US" altLang="ja-JP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kumimoji="1" lang="en-US" altLang="ja-JP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  <m:sSup>
                              <m:sSupPr>
                                <m:ctrlPr>
                                  <a:rPr kumimoji="1"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kumimoji="1"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ja-JP" alt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kumimoji="1"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kumimoji="1"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)∙</m:t>
                                </m:r>
                                <m:r>
                                  <a:rPr kumimoji="1"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ja-JP" altLang="en-US" sz="1400" dirty="0"/>
              </a:p>
            </p:txBody>
          </p:sp>
        </mc:Choice>
        <mc:Fallback>
          <p:sp>
            <p:nvSpPr>
              <p:cNvPr id="134" name="正方形/長方形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76" y="10529211"/>
                <a:ext cx="5510476" cy="647485"/>
              </a:xfrm>
              <a:prstGeom prst="rect">
                <a:avLst/>
              </a:prstGeom>
              <a:blipFill>
                <a:blip r:embed="rId16"/>
                <a:stretch>
                  <a:fillRect l="-332" t="-4717" b="-679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正方形/長方形 134"/>
          <p:cNvSpPr/>
          <p:nvPr/>
        </p:nvSpPr>
        <p:spPr>
          <a:xfrm>
            <a:off x="2419636" y="8924989"/>
            <a:ext cx="12975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固有値問題に帰結</a:t>
            </a:r>
            <a:endParaRPr lang="en-US" altLang="ja-JP" sz="11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422466" y="10266460"/>
            <a:ext cx="1014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境界条件</a:t>
            </a:r>
            <a:endParaRPr lang="ja-JP" altLang="en-US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正方形/長方形 136"/>
              <p:cNvSpPr/>
              <p:nvPr/>
            </p:nvSpPr>
            <p:spPr>
              <a:xfrm>
                <a:off x="875675" y="11183490"/>
                <a:ext cx="5415110" cy="572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sz="1400" dirty="0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rPr>
                  <a:t>あるいは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kumimoji="1"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kumimoji="1" lang="en-US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kumimoji="1" lang="en-US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1" lang="ja-JP" altLang="en-US" sz="1400" dirty="0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rPr>
                  <a:t>を深さ</a:t>
                </a:r>
                <a:r>
                  <a:rPr kumimoji="1" lang="en-US" altLang="ja-JP" sz="1400" dirty="0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rPr>
                  <a:t>z</a:t>
                </a:r>
                <a:r>
                  <a:rPr kumimoji="1" lang="ja-JP" altLang="en-US" sz="1400" dirty="0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rPr>
                  <a:t>におけるフーリエ級数成分として </a:t>
                </a:r>
                <a:endParaRPr kumimoji="1" lang="en-US" altLang="ja-JP" sz="1400" dirty="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  <a:p>
                <a:r>
                  <a:rPr kumimoji="1" lang="en-US" altLang="ja-JP" sz="1200" dirty="0">
                    <a:ea typeface="Cambria Math" panose="02040503050406030204" pitchFamily="18" charset="0"/>
                  </a:rPr>
                  <a:t>  		</a:t>
                </a:r>
                <a14:m>
                  <m:oMath xmlns:m="http://schemas.openxmlformats.org/officeDocument/2006/math">
                    <m:r>
                      <a:rPr kumimoji="1" lang="el-GR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𝛹</m:t>
                    </m:r>
                    <m:d>
                      <m:dPr>
                        <m:ctrlPr>
                          <a:rPr kumimoji="1"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kumimoji="1" lang="en-US" altLang="ja-JP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l-G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kumimoji="1"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kumimoji="1"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sSup>
                          <m:sSupPr>
                            <m:ctrlPr>
                              <a:rPr kumimoji="1"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kumimoji="1"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brk m:alnAt="7"/>
                              </m:rPr>
                              <a:rPr kumimoji="1"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ja-JP" alt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kumimoji="1"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kumimoji="1"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kumimoji="1"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brk m:alnAt="7"/>
                              </m:rPr>
                              <a:rPr kumimoji="1"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  <m:r>
                              <a:rPr kumimoji="1"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)∙</m:t>
                            </m:r>
                            <m:r>
                              <a:rPr kumimoji="1"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sup>
                        </m:sSup>
                      </m:e>
                    </m:nary>
                  </m:oMath>
                </a14:m>
                <a:endParaRPr lang="ja-JP" altLang="en-US" sz="1400" dirty="0"/>
              </a:p>
            </p:txBody>
          </p:sp>
        </mc:Choice>
        <mc:Fallback>
          <p:sp>
            <p:nvSpPr>
              <p:cNvPr id="137" name="正方形/長方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75" y="11183490"/>
                <a:ext cx="5415110" cy="572080"/>
              </a:xfrm>
              <a:prstGeom prst="rect">
                <a:avLst/>
              </a:prstGeom>
              <a:blipFill>
                <a:blip r:embed="rId17"/>
                <a:stretch>
                  <a:fillRect l="-338" t="-11828" b="-849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正方形/長方形 137"/>
          <p:cNvSpPr/>
          <p:nvPr/>
        </p:nvSpPr>
        <p:spPr>
          <a:xfrm>
            <a:off x="897839" y="11732011"/>
            <a:ext cx="10420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まとめると</a:t>
            </a:r>
            <a:endParaRPr lang="en-US" altLang="ja-JP" sz="14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139" name="角丸四角形 138"/>
          <p:cNvSpPr/>
          <p:nvPr/>
        </p:nvSpPr>
        <p:spPr>
          <a:xfrm>
            <a:off x="363738" y="6812524"/>
            <a:ext cx="5838497" cy="3269479"/>
          </a:xfrm>
          <a:prstGeom prst="roundRect">
            <a:avLst>
              <a:gd name="adj" fmla="val 5735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角丸四角形 139"/>
          <p:cNvSpPr/>
          <p:nvPr/>
        </p:nvSpPr>
        <p:spPr>
          <a:xfrm>
            <a:off x="363739" y="10250442"/>
            <a:ext cx="5815864" cy="2698230"/>
          </a:xfrm>
          <a:prstGeom prst="roundRect">
            <a:avLst>
              <a:gd name="adj" fmla="val 5735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正方形/長方形 140"/>
              <p:cNvSpPr/>
              <p:nvPr/>
            </p:nvSpPr>
            <p:spPr>
              <a:xfrm>
                <a:off x="1770156" y="11921503"/>
                <a:ext cx="2399631" cy="4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4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kumimoji="1"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kumimoji="1"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kumimoji="1" lang="en-US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ja-JP" alt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kumimoji="1"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bSup>
                            <m:sSup>
                              <m:sSupPr>
                                <m:ctrlPr>
                                  <a:rPr kumimoji="1"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kumimoji="1"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ja-JP" alt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sSup>
                                  <m:s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ja-JP" altLang="en-US" sz="1400" dirty="0"/>
              </a:p>
            </p:txBody>
          </p:sp>
        </mc:Choice>
        <mc:Fallback>
          <p:sp>
            <p:nvSpPr>
              <p:cNvPr id="141" name="正方形/長方形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156" y="11921503"/>
                <a:ext cx="2399631" cy="412805"/>
              </a:xfrm>
              <a:prstGeom prst="rect">
                <a:avLst/>
              </a:prstGeom>
              <a:blipFill>
                <a:blip r:embed="rId18"/>
                <a:stretch>
                  <a:fillRect t="-62687" b="-1104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正方形/長方形 141"/>
              <p:cNvSpPr/>
              <p:nvPr/>
            </p:nvSpPr>
            <p:spPr>
              <a:xfrm>
                <a:off x="936621" y="12331025"/>
                <a:ext cx="2444323" cy="325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1400" dirty="0" smtClean="0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rPr>
                  <a:t>入射波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kumimoji="1"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kumimoji="1"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ja-JP" altLang="en-US" sz="1400" dirty="0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rPr>
                  <a:t>が既知であれば</a:t>
                </a:r>
                <a:endParaRPr lang="en-US" altLang="ja-JP" sz="1400" dirty="0" smtClean="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</mc:Choice>
        <mc:Fallback>
          <p:sp>
            <p:nvSpPr>
              <p:cNvPr id="142" name="正方形/長方形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21" y="12331025"/>
                <a:ext cx="2444323" cy="325282"/>
              </a:xfrm>
              <a:prstGeom prst="rect">
                <a:avLst/>
              </a:prstGeom>
              <a:blipFill>
                <a:blip r:embed="rId19"/>
                <a:stretch>
                  <a:fillRect l="-748" t="-1887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正方形/長方形 142"/>
              <p:cNvSpPr/>
              <p:nvPr/>
            </p:nvSpPr>
            <p:spPr>
              <a:xfrm>
                <a:off x="1849231" y="12545940"/>
                <a:ext cx="2572179" cy="3752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sSup>
                        <m:sSup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brk m:alnAt="7"/>
                            </m:rP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ja-JP" alt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p>
                            <m:s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r>
                            <m:rPr>
                              <m:brk m:alnAt="7"/>
                            </m:rP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kumimoji="1"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sSup>
                        <m:sSup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>
          <p:sp>
            <p:nvSpPr>
              <p:cNvPr id="143" name="正方形/長方形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231" y="12545940"/>
                <a:ext cx="2572179" cy="375231"/>
              </a:xfrm>
              <a:prstGeom prst="rect">
                <a:avLst/>
              </a:prstGeom>
              <a:blipFill>
                <a:blip r:embed="rId20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テキスト ボックス 143"/>
          <p:cNvSpPr txBox="1"/>
          <p:nvPr/>
        </p:nvSpPr>
        <p:spPr>
          <a:xfrm>
            <a:off x="422467" y="6822974"/>
            <a:ext cx="895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Eigen value problem</a:t>
            </a:r>
            <a:endParaRPr lang="ja-JP" altLang="en-US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正方形/長方形 144"/>
              <p:cNvSpPr/>
              <p:nvPr/>
            </p:nvSpPr>
            <p:spPr>
              <a:xfrm>
                <a:off x="658848" y="7674163"/>
                <a:ext cx="4480877" cy="3222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1400" dirty="0" smtClean="0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rPr>
                  <a:t>存在できる</a:t>
                </a:r>
                <a:r>
                  <a:rPr lang="en-US" altLang="ja-JP" sz="1400" dirty="0" smtClean="0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rPr>
                  <a:t>Bloch</a:t>
                </a:r>
                <a:r>
                  <a:rPr lang="ja-JP" altLang="en-US" sz="1400" dirty="0" smtClean="0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rPr>
                  <a:t>波は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d>
                          <m:dPr>
                            <m:ctrlP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</m:sup>
                    </m:sSup>
                    <m:r>
                      <a:rPr lang="en-US" altLang="ja-JP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ja-JP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ja-JP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altLang="ja-JP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ja-JP" altLang="en-US" sz="1400" dirty="0" smtClean="0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rPr>
                  <a:t>　を満たす</a:t>
                </a:r>
                <a:endParaRPr lang="en-US" altLang="ja-JP" sz="1400" dirty="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</mc:Choice>
        <mc:Fallback>
          <p:sp>
            <p:nvSpPr>
              <p:cNvPr id="145" name="正方形/長方形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48" y="7674163"/>
                <a:ext cx="4480877" cy="322268"/>
              </a:xfrm>
              <a:prstGeom prst="rect">
                <a:avLst/>
              </a:prstGeom>
              <a:blipFill>
                <a:blip r:embed="rId21"/>
                <a:stretch>
                  <a:fillRect l="-408" b="-169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99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1" grpId="0"/>
      <p:bldP spid="97" grpId="0" animBg="1"/>
      <p:bldP spid="98" grpId="0"/>
      <p:bldP spid="100" grpId="0"/>
      <p:bldP spid="101" grpId="0"/>
      <p:bldP spid="102" grpId="0"/>
      <p:bldP spid="103" grpId="0"/>
      <p:bldP spid="104" grpId="0"/>
      <p:bldP spid="105" grpId="0" animBg="1"/>
      <p:bldP spid="106" grpId="0"/>
      <p:bldP spid="107" grpId="0"/>
      <p:bldP spid="108" grpId="0"/>
      <p:bldP spid="109" grpId="0" animBg="1"/>
      <p:bldP spid="110" grpId="0" animBg="1"/>
      <p:bldP spid="111" grpId="0" animBg="1"/>
      <p:bldP spid="119" grpId="0" animBg="1"/>
      <p:bldP spid="120" grpId="0" animBg="1"/>
      <p:bldP spid="121" grpId="0" animBg="1"/>
      <p:bldP spid="122" grpId="0" animBg="1"/>
      <p:bldP spid="123" grpId="0"/>
      <p:bldP spid="124" grpId="0"/>
      <p:bldP spid="125" grpId="0"/>
      <p:bldP spid="129" grpId="0"/>
      <p:bldP spid="130" grpId="0"/>
      <p:bldP spid="131" grpId="0" animBg="1"/>
      <p:bldP spid="133" grpId="0" animBg="1"/>
      <p:bldP spid="134" grpId="0"/>
      <p:bldP spid="135" grpId="0"/>
      <p:bldP spid="136" grpId="0"/>
      <p:bldP spid="137" grpId="0"/>
      <p:bldP spid="138" grpId="0"/>
      <p:bldP spid="140" grpId="0" animBg="1"/>
      <p:bldP spid="141" grpId="0"/>
      <p:bldP spid="142" grpId="0"/>
      <p:bldP spid="143" grpId="0"/>
      <p:bldP spid="1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C3D60CF7-8BBD-4DFB-B720-76B64AC0993C}"/>
                  </a:ext>
                </a:extLst>
              </p:cNvPr>
              <p:cNvSpPr/>
              <p:nvPr/>
            </p:nvSpPr>
            <p:spPr>
              <a:xfrm>
                <a:off x="220406" y="7284610"/>
                <a:ext cx="5942917" cy="21712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400" i="1" kern="100" smtClean="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aln/>
                        </m:rPr>
                        <a:rPr lang="en-US" altLang="ja-JP" sz="1400" kern="100" smtClean="0">
                          <a:latin typeface="Cambria Math" panose="020405030504060302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400" i="1" kern="10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i="1" kern="10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ja-JP" alt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𝑣𝑎𝑐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altLang="ja-JP" sz="1400" i="1" kern="10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400" i="1" kern="10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1400" i="1" kern="100" dirty="0" smtClean="0">
                  <a:latin typeface="Cambria Math" panose="020405030504060302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  <a:p>
                <a:pPr/>
                <a:r>
                  <a:rPr lang="en-US" altLang="ja-JP" sz="1400" kern="1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sz="14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ctrlPr>
                          <a:rPr lang="en-US" altLang="ja-JP" sz="1400" i="1" kern="100">
                            <a:latin typeface="Cambria Math" panose="020405030504060302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 kern="100">
                                <a:latin typeface="Cambria Math" panose="02040503050406030204" pitchFamily="18" charset="0"/>
                                <a:ea typeface="ＭＳ 明朝" panose="02020609040205080304" pitchFamily="17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ja-JP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i="1" kern="100">
                                          <a:latin typeface="Cambria Math" panose="02040503050406030204" pitchFamily="18" charset="0"/>
                                          <a:ea typeface="ＭＳ 明朝" panose="02020609040205080304" pitchFamily="17" charset="-128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ja-JP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i="1" kern="100">
                                          <a:latin typeface="Cambria Math" panose="02040503050406030204" pitchFamily="18" charset="0"/>
                                          <a:ea typeface="ＭＳ 明朝" panose="02020609040205080304" pitchFamily="17" charset="-128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ja-JP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i="1" kern="100">
                                          <a:latin typeface="Cambria Math" panose="02040503050406030204" pitchFamily="18" charset="0"/>
                                          <a:ea typeface="ＭＳ 明朝" panose="02020609040205080304" pitchFamily="17" charset="-128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⋱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ja-JP" sz="1400" i="1" kern="100">
                            <a:latin typeface="Cambria Math" panose="020405030504060302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 kern="100">
                                <a:latin typeface="Cambria Math" panose="02040503050406030204" pitchFamily="18" charset="0"/>
                                <a:ea typeface="ＭＳ 明朝" panose="02020609040205080304" pitchFamily="17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C3D60CF7-8BBD-4DFB-B720-76B64AC09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6" y="7284610"/>
                <a:ext cx="5942917" cy="21712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グループ化 4"/>
          <p:cNvGrpSpPr/>
          <p:nvPr/>
        </p:nvGrpSpPr>
        <p:grpSpPr>
          <a:xfrm>
            <a:off x="-676809" y="-1049994"/>
            <a:ext cx="5653149" cy="5066123"/>
            <a:chOff x="4867247" y="3061935"/>
            <a:chExt cx="3557259" cy="3187870"/>
          </a:xfrm>
        </p:grpSpPr>
        <p:cxnSp>
          <p:nvCxnSpPr>
            <p:cNvPr id="6" name="直線矢印コネクタ 5"/>
            <p:cNvCxnSpPr/>
            <p:nvPr/>
          </p:nvCxnSpPr>
          <p:spPr>
            <a:xfrm>
              <a:off x="7106201" y="5918726"/>
              <a:ext cx="2327" cy="119495"/>
            </a:xfrm>
            <a:prstGeom prst="straightConnector1">
              <a:avLst/>
            </a:prstGeom>
            <a:ln w="12700">
              <a:solidFill>
                <a:srgbClr val="00CC00"/>
              </a:solidFill>
              <a:prstDash val="sysDot"/>
              <a:headEnd type="triangl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H="1" flipV="1">
              <a:off x="6386514" y="4549607"/>
              <a:ext cx="34576" cy="59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6422304" y="5129838"/>
              <a:ext cx="0" cy="105330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 flipV="1">
              <a:off x="7106195" y="4626047"/>
              <a:ext cx="0" cy="1249916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sysDot"/>
              <a:headEnd type="triangl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5800007" y="4623267"/>
              <a:ext cx="0" cy="1428115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5719763" y="4620552"/>
              <a:ext cx="1476375" cy="0"/>
            </a:xfrm>
            <a:prstGeom prst="line">
              <a:avLst/>
            </a:prstGeom>
            <a:ln w="12700">
              <a:solidFill>
                <a:srgbClr val="E44C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楕円 11"/>
            <p:cNvSpPr/>
            <p:nvPr/>
          </p:nvSpPr>
          <p:spPr>
            <a:xfrm>
              <a:off x="7087621" y="5885519"/>
              <a:ext cx="37148" cy="37148"/>
            </a:xfrm>
            <a:prstGeom prst="ellipse">
              <a:avLst/>
            </a:prstGeom>
            <a:solidFill>
              <a:srgbClr val="0066FF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5853823" y="5881695"/>
                  <a:ext cx="98024" cy="1496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13" name="テキスト ボックス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3823" y="5881695"/>
                  <a:ext cx="98024" cy="149686"/>
                </a:xfrm>
                <a:prstGeom prst="rect">
                  <a:avLst/>
                </a:prstGeom>
                <a:blipFill>
                  <a:blip r:embed="rId3"/>
                  <a:stretch>
                    <a:fillRect l="-30769" r="-23077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線矢印コネクタ 13"/>
            <p:cNvCxnSpPr/>
            <p:nvPr/>
          </p:nvCxnSpPr>
          <p:spPr>
            <a:xfrm flipH="1">
              <a:off x="5813970" y="4623267"/>
              <a:ext cx="613579" cy="894857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テキスト ボックス 14"/>
                <p:cNvSpPr txBox="1"/>
                <p:nvPr/>
              </p:nvSpPr>
              <p:spPr>
                <a:xfrm>
                  <a:off x="7043556" y="6038221"/>
                  <a:ext cx="100380" cy="10793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i="1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sz="1200" i="1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ja-JP" altLang="en-US" sz="1200" dirty="0">
                    <a:solidFill>
                      <a:srgbClr val="00CC00"/>
                    </a:solidFill>
                  </a:endParaRPr>
                </a:p>
              </p:txBody>
            </p:sp>
          </mc:Choice>
          <mc:Fallback>
            <p:sp>
              <p:nvSpPr>
                <p:cNvPr id="15" name="テキスト ボックス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3556" y="6038221"/>
                  <a:ext cx="100380" cy="107934"/>
                </a:xfrm>
                <a:prstGeom prst="rect">
                  <a:avLst/>
                </a:prstGeom>
                <a:blipFill>
                  <a:blip r:embed="rId4"/>
                  <a:stretch>
                    <a:fillRect l="-30769" r="-19231" b="-4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テキスト ボックス 15"/>
                <p:cNvSpPr txBox="1"/>
                <p:nvPr/>
              </p:nvSpPr>
              <p:spPr>
                <a:xfrm>
                  <a:off x="6959262" y="4882307"/>
                  <a:ext cx="91138" cy="1909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i="1">
                                <a:solidFill>
                                  <a:srgbClr val="BF9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srgbClr val="BF9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ja-JP" i="1">
                                        <a:solidFill>
                                          <a:srgbClr val="BF9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solidFill>
                                          <a:srgbClr val="BF9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solidFill>
                                          <a:srgbClr val="BF9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srgbClr val="BF9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ja-JP" altLang="en-US" dirty="0">
                    <a:solidFill>
                      <a:srgbClr val="BF9000"/>
                    </a:solidFill>
                  </a:endParaRPr>
                </a:p>
              </p:txBody>
            </p:sp>
          </mc:Choice>
          <mc:Fallback>
            <p:sp>
              <p:nvSpPr>
                <p:cNvPr id="16" name="テキスト ボックス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262" y="4882307"/>
                  <a:ext cx="91138" cy="190988"/>
                </a:xfrm>
                <a:prstGeom prst="rect">
                  <a:avLst/>
                </a:prstGeom>
                <a:blipFill>
                  <a:blip r:embed="rId5"/>
                  <a:stretch>
                    <a:fillRect l="-37500" r="-66667" b="-36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テキスト ボックス 16"/>
                <p:cNvSpPr txBox="1"/>
                <p:nvPr/>
              </p:nvSpPr>
              <p:spPr>
                <a:xfrm>
                  <a:off x="5890346" y="5477447"/>
                  <a:ext cx="95668" cy="1663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acc>
                              <m:accPr>
                                <m:chr m:val="⃑"/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</m:box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>
            <p:sp>
              <p:nvSpPr>
                <p:cNvPr id="17" name="テキスト ボックス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0346" y="5477447"/>
                  <a:ext cx="95668" cy="166318"/>
                </a:xfrm>
                <a:prstGeom prst="rect">
                  <a:avLst/>
                </a:prstGeom>
                <a:blipFill>
                  <a:blip r:embed="rId6"/>
                  <a:stretch>
                    <a:fillRect l="-32000" r="-32000" b="-1363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テキスト ボックス 17"/>
                <p:cNvSpPr txBox="1"/>
                <p:nvPr/>
              </p:nvSpPr>
              <p:spPr>
                <a:xfrm>
                  <a:off x="5857653" y="4899807"/>
                  <a:ext cx="245873" cy="1663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sz="2000" i="1">
                                <a:solidFill>
                                  <a:srgbClr val="A6A6A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sSub>
                              <m:sSubPr>
                                <m:ctrlPr>
                                  <a:rPr lang="en-US" altLang="ja-JP" sz="2000" i="1">
                                    <a:solidFill>
                                      <a:srgbClr val="A6A6A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ja-JP" sz="2000" i="1">
                                        <a:solidFill>
                                          <a:srgbClr val="A6A6A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2000" i="1">
                                        <a:solidFill>
                                          <a:srgbClr val="A6A6A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ja-JP" sz="2000" i="1">
                                    <a:solidFill>
                                      <a:srgbClr val="A6A6A6"/>
                                    </a:solidFill>
                                    <a:latin typeface="Cambria Math" panose="02040503050406030204" pitchFamily="18" charset="0"/>
                                  </a:rPr>
                                  <m:t>𝑣𝑎𝑐</m:t>
                                </m:r>
                              </m:sub>
                            </m:sSub>
                          </m:e>
                        </m:box>
                      </m:oMath>
                    </m:oMathPara>
                  </a14:m>
                  <a:endParaRPr lang="ja-JP" altLang="en-US" sz="2000" dirty="0">
                    <a:solidFill>
                      <a:srgbClr val="A6A6A6"/>
                    </a:solidFill>
                  </a:endParaRPr>
                </a:p>
              </p:txBody>
            </p:sp>
          </mc:Choice>
          <mc:Fallback>
            <p:sp>
              <p:nvSpPr>
                <p:cNvPr id="18" name="テキスト ボックス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7653" y="4899807"/>
                  <a:ext cx="245873" cy="166318"/>
                </a:xfrm>
                <a:prstGeom prst="rect">
                  <a:avLst/>
                </a:prstGeom>
                <a:blipFill>
                  <a:blip r:embed="rId7"/>
                  <a:stretch>
                    <a:fillRect l="-17188" r="-9375" b="-209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線矢印コネクタ 18"/>
            <p:cNvCxnSpPr/>
            <p:nvPr/>
          </p:nvCxnSpPr>
          <p:spPr>
            <a:xfrm flipV="1">
              <a:off x="5803106" y="5909301"/>
              <a:ext cx="1278732" cy="142875"/>
            </a:xfrm>
            <a:prstGeom prst="straightConnector1">
              <a:avLst/>
            </a:prstGeom>
            <a:ln w="12700">
              <a:solidFill>
                <a:srgbClr val="0066FF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6643244" y="5781677"/>
                  <a:ext cx="99618" cy="1663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acc>
                              <m:accPr>
                                <m:chr m:val="⃑"/>
                                <m:ctrlPr>
                                  <a:rPr lang="en-US" altLang="ja-JP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box>
                      </m:oMath>
                    </m:oMathPara>
                  </a14:m>
                  <a:endParaRPr lang="ja-JP" altLang="en-US" dirty="0">
                    <a:solidFill>
                      <a:srgbClr val="0066FF"/>
                    </a:solidFill>
                  </a:endParaRPr>
                </a:p>
              </p:txBody>
            </p:sp>
          </mc:Choice>
          <mc:Fallback>
            <p:sp>
              <p:nvSpPr>
                <p:cNvPr id="20" name="テキスト ボックス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3244" y="5781677"/>
                  <a:ext cx="99618" cy="166318"/>
                </a:xfrm>
                <a:prstGeom prst="rect">
                  <a:avLst/>
                </a:prstGeom>
                <a:blipFill>
                  <a:blip r:embed="rId8"/>
                  <a:stretch>
                    <a:fillRect l="-26923" r="-23077" b="-186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線矢印コネクタ 20"/>
            <p:cNvCxnSpPr/>
            <p:nvPr/>
          </p:nvCxnSpPr>
          <p:spPr>
            <a:xfrm>
              <a:off x="7308656" y="4486562"/>
              <a:ext cx="2609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/>
            <p:nvPr/>
          </p:nvCxnSpPr>
          <p:spPr>
            <a:xfrm>
              <a:off x="7313483" y="4614313"/>
              <a:ext cx="2465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テキスト ボックス 22"/>
                <p:cNvSpPr txBox="1"/>
                <p:nvPr/>
              </p:nvSpPr>
              <p:spPr>
                <a:xfrm>
                  <a:off x="6541543" y="5428837"/>
                  <a:ext cx="377953" cy="1663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i="1">
                                <a:solidFill>
                                  <a:srgbClr val="1F4E7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acc>
                              <m:accPr>
                                <m:chr m:val="⃑"/>
                                <m:ctrlPr>
                                  <a:rPr lang="en-US" altLang="ja-JP" i="1">
                                    <a:solidFill>
                                      <a:srgbClr val="1F4E7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solidFill>
                                      <a:srgbClr val="1F4E79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  <m:r>
                              <a:rPr lang="en-US" altLang="ja-JP" i="1">
                                <a:solidFill>
                                  <a:srgbClr val="1F4E79"/>
                                </a:soli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acc>
                              <m:accPr>
                                <m:chr m:val="⃑"/>
                                <m:ctrlPr>
                                  <a:rPr lang="en-US" altLang="ja-JP" i="1">
                                    <a:solidFill>
                                      <a:srgbClr val="1F4E7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solidFill>
                                      <a:srgbClr val="1F4E79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box>
                      </m:oMath>
                    </m:oMathPara>
                  </a14:m>
                  <a:endParaRPr lang="ja-JP" altLang="en-US" dirty="0">
                    <a:solidFill>
                      <a:srgbClr val="1F4E79"/>
                    </a:solidFill>
                  </a:endParaRPr>
                </a:p>
              </p:txBody>
            </p:sp>
          </mc:Choice>
          <mc:Fallback>
            <p:sp>
              <p:nvSpPr>
                <p:cNvPr id="23" name="テキスト ボックス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1543" y="5428837"/>
                  <a:ext cx="377953" cy="166318"/>
                </a:xfrm>
                <a:prstGeom prst="rect">
                  <a:avLst/>
                </a:prstGeom>
                <a:blipFill>
                  <a:blip r:embed="rId9"/>
                  <a:stretch>
                    <a:fillRect b="-186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テキスト ボックス 23"/>
            <p:cNvSpPr txBox="1"/>
            <p:nvPr/>
          </p:nvSpPr>
          <p:spPr>
            <a:xfrm>
              <a:off x="7540615" y="4543858"/>
              <a:ext cx="507935" cy="149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Scalar</a:t>
              </a:r>
              <a:endParaRPr lang="ja-JP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540615" y="4411039"/>
              <a:ext cx="327265" cy="149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Vector</a:t>
              </a:r>
              <a:endParaRPr lang="ja-JP" altLang="en-US" sz="1200" dirty="0">
                <a:latin typeface="Cambria Math" panose="02040503050406030204" pitchFamily="18" charset="0"/>
              </a:endParaRPr>
            </a:p>
          </p:txBody>
        </p:sp>
        <p:cxnSp>
          <p:nvCxnSpPr>
            <p:cNvPr id="26" name="直線コネクタ 25"/>
            <p:cNvCxnSpPr/>
            <p:nvPr/>
          </p:nvCxnSpPr>
          <p:spPr>
            <a:xfrm>
              <a:off x="6432709" y="4628426"/>
              <a:ext cx="665797" cy="125230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soli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楕円 26"/>
            <p:cNvSpPr/>
            <p:nvPr/>
          </p:nvSpPr>
          <p:spPr>
            <a:xfrm flipV="1">
              <a:off x="5781433" y="6034282"/>
              <a:ext cx="37148" cy="371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7313483" y="5202504"/>
                  <a:ext cx="756642" cy="2592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47042">
                    <a:tabLst>
                      <a:tab pos="147042" algn="l"/>
                    </a:tabLs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altLang="ja-JP" sz="1200" dirty="0"/>
                </a:p>
                <a:p>
                  <a:pPr defTabSz="147042">
                    <a:tabLst>
                      <a:tab pos="147042" algn="l"/>
                    </a:tabLst>
                  </a:pPr>
                  <a:r>
                    <a:rPr lang="en-US" altLang="ja-JP" sz="1200" dirty="0"/>
                    <a:t>	</a:t>
                  </a:r>
                  <a14:m>
                    <m:oMath xmlns:m="http://schemas.openxmlformats.org/officeDocument/2006/math">
                      <m:r>
                        <a:rPr lang="en-US" altLang="ja-JP" sz="12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⃑"/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(2</m:t>
                      </m:r>
                      <m:acc>
                        <m:accPr>
                          <m:chr m:val="⃑"/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200" dirty="0"/>
                </a:p>
              </p:txBody>
            </p:sp>
          </mc:Choice>
          <mc:Fallback>
            <p:sp>
              <p:nvSpPr>
                <p:cNvPr id="28" name="テキスト ボックス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3483" y="5202504"/>
                  <a:ext cx="756642" cy="259248"/>
                </a:xfrm>
                <a:prstGeom prst="rect">
                  <a:avLst/>
                </a:prstGeom>
                <a:blipFill>
                  <a:blip r:embed="rId10"/>
                  <a:stretch>
                    <a:fillRect l="-5584" r="-18782" b="-343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テキスト ボックス 28"/>
                <p:cNvSpPr txBox="1"/>
                <p:nvPr/>
              </p:nvSpPr>
              <p:spPr>
                <a:xfrm>
                  <a:off x="7313483" y="5965228"/>
                  <a:ext cx="477020" cy="1099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47042">
                    <a:tabLst>
                      <a:tab pos="147042" algn="l"/>
                    </a:tabLs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ja-JP" altLang="en-US" sz="1200" dirty="0"/>
                </a:p>
              </p:txBody>
            </p:sp>
          </mc:Choice>
          <mc:Fallback>
            <p:sp>
              <p:nvSpPr>
                <p:cNvPr id="29" name="テキスト ボックス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3483" y="5965228"/>
                  <a:ext cx="477020" cy="109943"/>
                </a:xfrm>
                <a:prstGeom prst="rect">
                  <a:avLst/>
                </a:prstGeom>
                <a:blipFill>
                  <a:blip r:embed="rId11"/>
                  <a:stretch>
                    <a:fillRect l="-7258" t="-10714" r="-20968" b="-464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テキスト ボックス 29"/>
            <p:cNvSpPr txBox="1"/>
            <p:nvPr/>
          </p:nvSpPr>
          <p:spPr>
            <a:xfrm>
              <a:off x="5604089" y="4414293"/>
              <a:ext cx="1233895" cy="149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Center of Ewald sphere</a:t>
              </a:r>
              <a:endParaRPr lang="ja-JP" altLang="en-US" sz="1200" dirty="0">
                <a:latin typeface="Cambria Math" panose="02040503050406030204" pitchFamily="18" charset="0"/>
              </a:endParaRPr>
            </a:p>
          </p:txBody>
        </p:sp>
        <p:cxnSp>
          <p:nvCxnSpPr>
            <p:cNvPr id="31" name="直線矢印コネクタ 30"/>
            <p:cNvCxnSpPr/>
            <p:nvPr/>
          </p:nvCxnSpPr>
          <p:spPr>
            <a:xfrm flipH="1">
              <a:off x="5803106" y="5119212"/>
              <a:ext cx="622433" cy="924099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/>
            <p:nvPr/>
          </p:nvCxnSpPr>
          <p:spPr>
            <a:xfrm flipV="1">
              <a:off x="6424249" y="4620553"/>
              <a:ext cx="0" cy="506398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prstDash val="sysDot"/>
              <a:headEnd type="triangl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テキスト ボックス 32"/>
                <p:cNvSpPr txBox="1"/>
                <p:nvPr/>
              </p:nvSpPr>
              <p:spPr>
                <a:xfrm>
                  <a:off x="6135032" y="5548839"/>
                  <a:ext cx="142548" cy="17210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sz="2000" i="1">
                                <a:solidFill>
                                  <a:srgbClr val="C55A1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acc>
                              <m:accPr>
                                <m:chr m:val="⃑"/>
                                <m:ctrlPr>
                                  <a:rPr lang="en-US" altLang="ja-JP" sz="2000" i="1">
                                    <a:solidFill>
                                      <a:srgbClr val="C55A1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altLang="ja-JP" sz="2000" i="1">
                                        <a:solidFill>
                                          <a:srgbClr val="C55A1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000" i="1">
                                        <a:solidFill>
                                          <a:srgbClr val="C55A1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ja-JP" sz="2000" i="1">
                                        <a:solidFill>
                                          <a:srgbClr val="C55A1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acc>
                          </m:e>
                        </m:box>
                      </m:oMath>
                    </m:oMathPara>
                  </a14:m>
                  <a:endParaRPr lang="ja-JP" altLang="en-US" sz="2000" dirty="0">
                    <a:solidFill>
                      <a:srgbClr val="C55A11"/>
                    </a:solidFill>
                  </a:endParaRPr>
                </a:p>
              </p:txBody>
            </p:sp>
          </mc:Choice>
          <mc:Fallback>
            <p:sp>
              <p:nvSpPr>
                <p:cNvPr id="33" name="テキスト ボックス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5032" y="5548839"/>
                  <a:ext cx="142548" cy="17210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3684" b="-1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テキスト ボックス 33"/>
                <p:cNvSpPr txBox="1"/>
                <p:nvPr/>
              </p:nvSpPr>
              <p:spPr>
                <a:xfrm>
                  <a:off x="6422132" y="4838491"/>
                  <a:ext cx="83852" cy="997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sz="1200" i="1">
                                <a:solidFill>
                                  <a:srgbClr val="C55A1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sSup>
                              <m:sSupPr>
                                <m:ctrlPr>
                                  <a:rPr lang="en-US" altLang="ja-JP" sz="1200" i="1">
                                    <a:solidFill>
                                      <a:srgbClr val="C55A1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sz="1200" i="1">
                                    <a:solidFill>
                                      <a:srgbClr val="C55A1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ja-JP" sz="1200" i="1">
                                    <a:solidFill>
                                      <a:srgbClr val="C55A1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box>
                      </m:oMath>
                    </m:oMathPara>
                  </a14:m>
                  <a:endParaRPr lang="ja-JP" altLang="en-US" sz="1200" dirty="0">
                    <a:solidFill>
                      <a:srgbClr val="C55A11"/>
                    </a:solidFill>
                  </a:endParaRPr>
                </a:p>
              </p:txBody>
            </p:sp>
          </mc:Choice>
          <mc:Fallback>
            <p:sp>
              <p:nvSpPr>
                <p:cNvPr id="34" name="テキスト ボックス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32" y="4838491"/>
                  <a:ext cx="83852" cy="99791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3076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テキスト ボックス 34"/>
            <p:cNvSpPr txBox="1"/>
            <p:nvPr/>
          </p:nvSpPr>
          <p:spPr>
            <a:xfrm>
              <a:off x="5480422" y="6100119"/>
              <a:ext cx="869520" cy="149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Ewald sphere</a:t>
              </a:r>
              <a:endParaRPr lang="ja-JP" altLang="en-US" sz="1200" dirty="0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テキスト ボックス 35"/>
                <p:cNvSpPr txBox="1"/>
                <p:nvPr/>
              </p:nvSpPr>
              <p:spPr>
                <a:xfrm>
                  <a:off x="7313483" y="5559445"/>
                  <a:ext cx="809413" cy="29573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47042">
                    <a:tabLst>
                      <a:tab pos="147042" algn="l"/>
                    </a:tabLs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</a:rPr>
                                      <m:t>  2</m:t>
                                    </m:r>
                                  </m:sup>
                                </m:sSubSup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rad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altLang="ja-JP" sz="1200" dirty="0"/>
                </a:p>
              </p:txBody>
            </p:sp>
          </mc:Choice>
          <mc:Fallback>
            <p:sp>
              <p:nvSpPr>
                <p:cNvPr id="36" name="テキスト ボックス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3483" y="5559445"/>
                  <a:ext cx="809413" cy="295734"/>
                </a:xfrm>
                <a:prstGeom prst="rect">
                  <a:avLst/>
                </a:prstGeom>
                <a:blipFill>
                  <a:blip r:embed="rId14"/>
                  <a:stretch>
                    <a:fillRect l="-474" r="-12796" b="-155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線矢印コネクタ 36"/>
            <p:cNvCxnSpPr/>
            <p:nvPr/>
          </p:nvCxnSpPr>
          <p:spPr>
            <a:xfrm flipH="1">
              <a:off x="5810101" y="4620552"/>
              <a:ext cx="621252" cy="14239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楕円 37"/>
            <p:cNvSpPr/>
            <p:nvPr/>
          </p:nvSpPr>
          <p:spPr>
            <a:xfrm flipV="1">
              <a:off x="6405351" y="4595811"/>
              <a:ext cx="37148" cy="371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6658904" y="4484900"/>
              <a:ext cx="538405" cy="149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solidFill>
                    <a:srgbClr val="E44CD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Surface</a:t>
              </a:r>
              <a:endParaRPr lang="ja-JP" altLang="en-US" sz="1200" dirty="0">
                <a:solidFill>
                  <a:srgbClr val="E44CD2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7313483" y="5033537"/>
                  <a:ext cx="568599" cy="1249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47042">
                    <a:tabLst>
                      <a:tab pos="147042" algn="l"/>
                    </a:tabLs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=2</m:t>
                        </m:r>
                        <m:acc>
                          <m:accPr>
                            <m:chr m:val="⃑"/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⃑"/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ja-JP" sz="1200" dirty="0"/>
                </a:p>
              </p:txBody>
            </p:sp>
          </mc:Choice>
          <mc:Fallback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3483" y="5033537"/>
                  <a:ext cx="568599" cy="124981"/>
                </a:xfrm>
                <a:prstGeom prst="rect">
                  <a:avLst/>
                </a:prstGeom>
                <a:blipFill>
                  <a:blip r:embed="rId15"/>
                  <a:stretch>
                    <a:fillRect l="-6081" r="-26351" b="-468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テキスト ボックス 40"/>
            <p:cNvSpPr txBox="1"/>
            <p:nvPr/>
          </p:nvSpPr>
          <p:spPr>
            <a:xfrm>
              <a:off x="7217712" y="6056808"/>
              <a:ext cx="1206794" cy="149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(Evaluation function)</a:t>
              </a:r>
              <a:endParaRPr lang="ja-JP" altLang="en-US" sz="1200" dirty="0">
                <a:latin typeface="Cambria Math" panose="02040503050406030204" pitchFamily="18" charset="0"/>
              </a:endParaRPr>
            </a:p>
          </p:txBody>
        </p:sp>
        <p:cxnSp>
          <p:nvCxnSpPr>
            <p:cNvPr id="42" name="直線矢印コネクタ 41"/>
            <p:cNvCxnSpPr/>
            <p:nvPr/>
          </p:nvCxnSpPr>
          <p:spPr>
            <a:xfrm>
              <a:off x="6749670" y="4620104"/>
              <a:ext cx="0" cy="196717"/>
            </a:xfrm>
            <a:prstGeom prst="straightConnector1">
              <a:avLst/>
            </a:prstGeom>
            <a:ln w="12700">
              <a:solidFill>
                <a:srgbClr val="E44CD2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テキスト ボックス 42"/>
            <p:cNvSpPr txBox="1"/>
            <p:nvPr/>
          </p:nvSpPr>
          <p:spPr>
            <a:xfrm>
              <a:off x="6778778" y="4699442"/>
              <a:ext cx="35" cy="914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endParaRPr lang="ja-JP" altLang="en-US" sz="1100" dirty="0">
                <a:solidFill>
                  <a:srgbClr val="E44CD2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テキスト ボックス 43"/>
                <p:cNvSpPr txBox="1"/>
                <p:nvPr/>
              </p:nvSpPr>
              <p:spPr>
                <a:xfrm>
                  <a:off x="6788609" y="4605957"/>
                  <a:ext cx="89049" cy="1496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i="1">
                                <a:solidFill>
                                  <a:srgbClr val="E44CD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acc>
                              <m:accPr>
                                <m:chr m:val="⃑"/>
                                <m:ctrlPr>
                                  <a:rPr lang="en-US" altLang="ja-JP" i="1">
                                    <a:solidFill>
                                      <a:srgbClr val="E44CD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solidFill>
                                      <a:srgbClr val="E44CD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</m:box>
                      </m:oMath>
                    </m:oMathPara>
                  </a14:m>
                  <a:endParaRPr lang="ja-JP" altLang="en-US" dirty="0">
                    <a:solidFill>
                      <a:srgbClr val="E44CD2"/>
                    </a:solidFill>
                  </a:endParaRPr>
                </a:p>
              </p:txBody>
            </p:sp>
          </mc:Choice>
          <mc:Fallback>
            <p:sp>
              <p:nvSpPr>
                <p:cNvPr id="44" name="テキスト ボックス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609" y="4605957"/>
                  <a:ext cx="89049" cy="149686"/>
                </a:xfrm>
                <a:prstGeom prst="rect">
                  <a:avLst/>
                </a:prstGeom>
                <a:blipFill>
                  <a:blip r:embed="rId16"/>
                  <a:stretch>
                    <a:fillRect l="-21739" r="-21739" b="-102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円弧 44"/>
            <p:cNvSpPr/>
            <p:nvPr/>
          </p:nvSpPr>
          <p:spPr>
            <a:xfrm>
              <a:off x="4867247" y="3061935"/>
              <a:ext cx="3128211" cy="3128211"/>
            </a:xfrm>
            <a:prstGeom prst="arc">
              <a:avLst>
                <a:gd name="adj1" fmla="val 3594856"/>
                <a:gd name="adj2" fmla="val 70885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正方形/長方形 45"/>
                <p:cNvSpPr/>
                <p:nvPr/>
              </p:nvSpPr>
              <p:spPr>
                <a:xfrm>
                  <a:off x="7301621" y="4804334"/>
                  <a:ext cx="1010799" cy="116202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</a:rPr>
                          <m:t>Unit</m:t>
                        </m:r>
                        <m:r>
                          <a:rPr lang="en-US" altLang="ja-JP" sz="1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</a:rPr>
                          <m:t>vector</m:t>
                        </m:r>
                        <m:r>
                          <a:rPr lang="en-US" altLang="ja-JP" sz="1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</a:rPr>
                          <m:t>normal</m:t>
                        </m:r>
                        <m:r>
                          <a:rPr lang="en-US" altLang="ja-JP" sz="1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</a:rPr>
                          <m:t>to</m:t>
                        </m:r>
                        <m:r>
                          <a:rPr lang="en-US" altLang="ja-JP" sz="1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</a:rPr>
                          <m:t>surface</m:t>
                        </m:r>
                      </m:oMath>
                    </m:oMathPara>
                  </a14:m>
                  <a:endParaRPr lang="ja-JP" altLang="en-US" sz="1200" dirty="0"/>
                </a:p>
              </p:txBody>
            </p:sp>
          </mc:Choice>
          <mc:Fallback>
            <p:sp>
              <p:nvSpPr>
                <p:cNvPr id="46" name="正方形/長方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621" y="4804334"/>
                  <a:ext cx="1010799" cy="116202"/>
                </a:xfrm>
                <a:prstGeom prst="rect">
                  <a:avLst/>
                </a:prstGeom>
                <a:blipFill>
                  <a:blip r:embed="rId17"/>
                  <a:stretch>
                    <a:fillRect l="-2662" r="-31939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297641" y="4572385"/>
                <a:ext cx="4734590" cy="21121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400" i="1" kern="10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1400" i="1" kern="100" dirty="0" smtClean="0">
                  <a:latin typeface="Cambria Math" panose="020405030504060302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1400" i="1" kern="10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400" i="1" kern="10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1400" i="1" dirty="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</mc:Choice>
        <mc:Fallback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41" y="4572385"/>
                <a:ext cx="4734590" cy="211211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93B299F-61B5-473F-98AA-F29ACFEF9092}"/>
              </a:ext>
            </a:extLst>
          </p:cNvPr>
          <p:cNvSpPr txBox="1"/>
          <p:nvPr/>
        </p:nvSpPr>
        <p:spPr>
          <a:xfrm>
            <a:off x="66633" y="706481"/>
            <a:ext cx="356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 of vectors and scalars</a:t>
            </a:r>
            <a:endParaRPr kumimoji="1" lang="ja-JP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93B299F-61B5-473F-98AA-F29ACFEF9092}"/>
              </a:ext>
            </a:extLst>
          </p:cNvPr>
          <p:cNvSpPr txBox="1"/>
          <p:nvPr/>
        </p:nvSpPr>
        <p:spPr>
          <a:xfrm>
            <a:off x="66633" y="4214902"/>
            <a:ext cx="356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Eigen values/</a:t>
            </a:r>
            <a:r>
              <a:rPr kumimoji="1" lang="en-US" altLang="ja-JP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vectors equation</a:t>
            </a:r>
            <a:endParaRPr kumimoji="1" lang="ja-JP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93B299F-61B5-473F-98AA-F29ACFEF9092}"/>
              </a:ext>
            </a:extLst>
          </p:cNvPr>
          <p:cNvSpPr txBox="1"/>
          <p:nvPr/>
        </p:nvSpPr>
        <p:spPr>
          <a:xfrm>
            <a:off x="66632" y="7007244"/>
            <a:ext cx="493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representation of transmission coefficient </a:t>
            </a:r>
            <a:r>
              <a:rPr kumimoji="1" lang="en-US" altLang="ja-JP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ja-JP" sz="14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ja-JP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ja-JP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正方形/長方形 51"/>
              <p:cNvSpPr/>
              <p:nvPr/>
            </p:nvSpPr>
            <p:spPr>
              <a:xfrm>
                <a:off x="4638860" y="5807804"/>
                <a:ext cx="2168094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8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Crystal potential</a:t>
                </a:r>
              </a:p>
              <a:p>
                <a:pPr>
                  <a:lnSpc>
                    <a:spcPts val="1800"/>
                  </a:lnSpc>
                </a:pP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ja-JP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Defined in above figure</a:t>
                </a:r>
              </a:p>
              <a:p>
                <a:pPr>
                  <a:lnSpc>
                    <a:spcPts val="18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d>
                          <m:d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</a:t>
                </a:r>
                <a:r>
                  <a:rPr kumimoji="1" lang="en-US" altLang="ja-JP" sz="12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 </a:t>
                </a:r>
                <a:r>
                  <a:rPr kumimoji="1" lang="en-US" altLang="ja-JP" sz="1200" baseline="30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</a:t>
                </a:r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ja-JP" sz="12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</a:t>
                </a:r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value</a:t>
                </a:r>
              </a:p>
              <a:p>
                <a:pPr>
                  <a:lnSpc>
                    <a:spcPts val="18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ja-JP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200" i="1" kern="100">
                            <a:latin typeface="Cambria Math" panose="020405030504060302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sz="1200" b="0" i="1" kern="100" smtClean="0">
                            <a:latin typeface="Cambria Math" panose="020405030504060302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rPr>
                          <m:t>∗</m:t>
                        </m:r>
                      </m:sub>
                      <m:sup>
                        <m:d>
                          <m:dPr>
                            <m:ctrlPr>
                              <a:rPr lang="en-US" altLang="ja-JP" sz="1200" i="1" kern="100">
                                <a:latin typeface="Cambria Math" panose="02040503050406030204" pitchFamily="18" charset="0"/>
                                <a:ea typeface="ＭＳ 明朝" panose="02020609040205080304" pitchFamily="17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200" b="0" i="1" kern="100" smtClean="0">
                                <a:latin typeface="Cambria Math" panose="02040503050406030204" pitchFamily="18" charset="0"/>
                                <a:ea typeface="ＭＳ 明朝" panose="02020609040205080304" pitchFamily="17" charset="-128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</m:oMath>
                </a14:m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</a:t>
                </a:r>
                <a:r>
                  <a:rPr kumimoji="1" lang="en-US" altLang="ja-JP" sz="12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 </a:t>
                </a:r>
                <a:r>
                  <a:rPr kumimoji="1" lang="en-US" altLang="ja-JP" sz="1200" baseline="30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</a:t>
                </a:r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ja-JP" sz="12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</a:t>
                </a:r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vectors</a:t>
                </a:r>
                <a:endParaRPr kumimoji="1"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860" y="5807804"/>
                <a:ext cx="2168094" cy="1015663"/>
              </a:xfrm>
              <a:prstGeom prst="rect">
                <a:avLst/>
              </a:prstGeom>
              <a:blipFill>
                <a:blip r:embed="rId19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正方形/長方形 52"/>
              <p:cNvSpPr/>
              <p:nvPr/>
            </p:nvSpPr>
            <p:spPr>
              <a:xfrm>
                <a:off x="4742507" y="8636638"/>
                <a:ext cx="2081275" cy="7621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8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𝑣𝑎𝑐</m:t>
                            </m:r>
                          </m:e>
                          <m:sub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ja-JP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altLang="ja-JP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  <m:sub>
                        <m:r>
                          <a:rPr lang="en-US" altLang="ja-JP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𝑣𝑎𝑐</m:t>
                        </m:r>
                      </m:sub>
                    </m:sSub>
                  </m:oMath>
                </a14:m>
                <a:endParaRPr kumimoji="1" lang="en-US" altLang="ja-JP" sz="1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1800"/>
                  </a:lnSpc>
                </a:pPr>
                <a14:m>
                  <m:oMath xmlns:m="http://schemas.openxmlformats.org/officeDocument/2006/math">
                    <m:r>
                      <a:rPr lang="ja-JP" altLang="en-US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weighting coefficients</a:t>
                </a:r>
              </a:p>
              <a:p>
                <a:pPr>
                  <a:lnSpc>
                    <a:spcPts val="1800"/>
                  </a:lnSpc>
                </a:pP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</a:t>
                </a:r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Specimen thickness</a:t>
                </a:r>
                <a:endParaRPr kumimoji="1"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3" name="正方形/長方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507" y="8636638"/>
                <a:ext cx="2081275" cy="762132"/>
              </a:xfrm>
              <a:prstGeom prst="rect">
                <a:avLst/>
              </a:prstGeom>
              <a:blipFill>
                <a:blip r:embed="rId20"/>
                <a:stretch>
                  <a:fillRect b="-56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53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1226</TotalTime>
  <Words>142</Words>
  <Application>Microsoft Office PowerPoint</Application>
  <PresentationFormat>A4 210 x 297 mm</PresentationFormat>
  <Paragraphs>111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3" baseType="lpstr">
      <vt:lpstr>ＭＳ 明朝</vt:lpstr>
      <vt:lpstr>UD デジタル 教科書体 NK-R</vt:lpstr>
      <vt:lpstr>メイリオ</vt:lpstr>
      <vt:lpstr>游ゴシック</vt:lpstr>
      <vt:lpstr>游ゴシック Light</vt:lpstr>
      <vt:lpstr>Arial</vt:lpstr>
      <vt:lpstr>Calibri</vt:lpstr>
      <vt:lpstr>Calibri Light</vt:lpstr>
      <vt:lpstr>Cambria Math</vt:lpstr>
      <vt:lpstr>Times New Roman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Ohtsuka Masahiro</dc:creator>
  <cp:lastModifiedBy>Seto Yusuke</cp:lastModifiedBy>
  <cp:revision>69</cp:revision>
  <dcterms:created xsi:type="dcterms:W3CDTF">2019-08-25T14:20:44Z</dcterms:created>
  <dcterms:modified xsi:type="dcterms:W3CDTF">2019-09-08T09:51:09Z</dcterms:modified>
</cp:coreProperties>
</file>