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1" autoAdjust="0"/>
    <p:restoredTop sz="97536" autoAdjust="0"/>
  </p:normalViewPr>
  <p:slideViewPr>
    <p:cSldViewPr snapToGrid="0" showGuides="1">
      <p:cViewPr>
        <p:scale>
          <a:sx n="150" d="100"/>
          <a:sy n="150" d="100"/>
        </p:scale>
        <p:origin x="-150" y="-13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75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62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66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51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88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54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8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24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30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2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F685-C3A3-449C-8935-5513867E571C}" type="datetimeFigureOut">
              <a:rPr kumimoji="1" lang="ja-JP" altLang="en-US" smtClean="0"/>
              <a:t>2019/12/8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89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5857CA9-CFC9-4D99-A0B0-0D0E344902D7}"/>
                  </a:ext>
                </a:extLst>
              </p:cNvPr>
              <p:cNvSpPr txBox="1"/>
              <p:nvPr/>
            </p:nvSpPr>
            <p:spPr>
              <a:xfrm>
                <a:off x="427885" y="5744618"/>
                <a:ext cx="6207656" cy="170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Intensity of HRTEM image :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  <m: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ja-JP" altLang="en-US" sz="1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ja-JP" altLang="en-US" sz="12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Incident electron wavefunction on image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plane :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ja-JP" altLang="en-US" sz="12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𝐊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</m:d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1" lang="en-US" altLang="ja-JP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𝐊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𝐆</m:t>
                            </m:r>
                          </m:e>
                        </m:d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𝐆</m:t>
                            </m:r>
                          </m:e>
                        </m:d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𝐆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	Coherence function for temporal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coherence :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ja-JP" altLang="en-US" sz="1200" i="1">
                                        <a:latin typeface="Cambria Math" panose="02040503050406030204" pitchFamily="18" charset="0"/>
                                      </a:rPr>
                                      <m:t>𝜋𝜆</m:t>
                                    </m:r>
                                    <m:sSub>
                                      <m:sSubPr>
                                        <m:ctrlPr>
                                          <a:rPr kumimoji="1" lang="el-GR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l-GR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	Coherence function for spatial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coherence :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l-GR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ja-JP" alt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12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5857CA9-CFC9-4D99-A0B0-0D0E3449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85" y="5744618"/>
                <a:ext cx="6207656" cy="1700145"/>
              </a:xfrm>
              <a:prstGeom prst="rect">
                <a:avLst/>
              </a:prstGeom>
              <a:blipFill>
                <a:blip r:embed="rId2"/>
                <a:stretch>
                  <a:fillRect b="-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BAFD929-25A7-43B0-8D65-073D4725C178}"/>
              </a:ext>
            </a:extLst>
          </p:cNvPr>
          <p:cNvSpPr txBox="1"/>
          <p:nvPr/>
        </p:nvSpPr>
        <p:spPr>
          <a:xfrm>
            <a:off x="427884" y="630421"/>
            <a:ext cx="527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12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2BFB79D-180B-4217-914F-DE7343AB9506}"/>
              </a:ext>
            </a:extLst>
          </p:cNvPr>
          <p:cNvSpPr txBox="1"/>
          <p:nvPr/>
        </p:nvSpPr>
        <p:spPr>
          <a:xfrm>
            <a:off x="231123" y="5407489"/>
            <a:ext cx="214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Quasi-coherent model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5857CA9-CFC9-4D99-A0B0-0D0E344902D7}"/>
                  </a:ext>
                </a:extLst>
              </p:cNvPr>
              <p:cNvSpPr txBox="1"/>
              <p:nvPr/>
            </p:nvSpPr>
            <p:spPr>
              <a:xfrm>
                <a:off x="427884" y="7872363"/>
                <a:ext cx="6207657" cy="1807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Intensity of HRTEM image :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  <m: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ja-JP" altLang="en-US" sz="12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𝐆</m:t>
                                        </m:r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𝐇</m:t>
                                        </m:r>
                                      </m:e>
                                    </m:d>
                                    <m: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𝑇𝐶𝐶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𝐇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𝑇𝐶𝐶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1" lang="en-US" altLang="ja-JP" sz="1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Transmission cross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coefficient :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𝑇𝐶𝐶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1" lang="en-US" altLang="ja-JP" sz="1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  <m: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kumimoji="1" lang="ja-JP" altLang="en-US" sz="12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  <m: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12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𝐮</m:t>
                                </m:r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sSubSup>
                      <m:sSub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sSubSup>
                      <m:sSub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kumimoji="1" lang="en-US" altLang="ja-JP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ja-JP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Mixed coherence function for temporal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coherence :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ja-JP" altLang="en-US" sz="1200" i="1">
                                        <a:latin typeface="Cambria Math" panose="02040503050406030204" pitchFamily="18" charset="0"/>
                                      </a:rPr>
                                      <m:t>𝜋𝜆</m:t>
                                    </m:r>
                                    <m:sSub>
                                      <m:sSubPr>
                                        <m:ctrlPr>
                                          <a:rPr kumimoji="1" lang="el-GR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l-GR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Mixed coherence function for spatial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coherence :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l-GR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sz="1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r>
                                          <a:rPr kumimoji="1" lang="en-US" altLang="ja-JP" sz="1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kumimoji="1" lang="en-US" altLang="ja-JP" sz="1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12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𝐮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sz="1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ja-JP" alt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𝐮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1" lang="en-US" altLang="ja-JP" sz="1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12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5857CA9-CFC9-4D99-A0B0-0D0E3449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84" y="7872363"/>
                <a:ext cx="6207657" cy="1807803"/>
              </a:xfrm>
              <a:prstGeom prst="rect">
                <a:avLst/>
              </a:prstGeom>
              <a:blipFill>
                <a:blip r:embed="rId3"/>
                <a:stretch>
                  <a:fillRect t="-4714" b="-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231120" y="7529846"/>
            <a:ext cx="3122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Transmission cross coefficient model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231120" y="390014"/>
            <a:ext cx="259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Common parameters/functions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1654112" y="9219"/>
            <a:ext cx="375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Basic concept of HRTEM simulation</a:t>
            </a:r>
            <a:endParaRPr kumimoji="1" lang="en-US" altLang="ja-JP" sz="16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27884" y="702872"/>
                <a:ext cx="5220340" cy="4632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kumimoji="1" lang="en-US" altLang="ja-JP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Wave length of incident electron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kumimoji="1" lang="ja-JP" altLang="en-US" sz="1200" dirty="0" smtClean="0">
                    <a:latin typeface="Cambria Math" panose="02040503050406030204" pitchFamily="18" charset="0"/>
                  </a:rPr>
                  <a:t>𝐶</a:t>
                </a:r>
                <a:r>
                  <a:rPr kumimoji="1" lang="en-US" altLang="ja-JP" sz="12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Spherical aberration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coefficient</a:t>
                </a:r>
              </a:p>
              <a:p>
                <a:pPr>
                  <a:spcBef>
                    <a:spcPts val="300"/>
                  </a:spcBef>
                </a:pPr>
                <a:r>
                  <a:rPr kumimoji="1" lang="ja-JP" altLang="en-US" sz="1200" dirty="0" smtClean="0">
                    <a:latin typeface="Cambria Math" panose="02040503050406030204" pitchFamily="18" charset="0"/>
                  </a:rPr>
                  <a:t>𝐶</a:t>
                </a:r>
                <a:r>
                  <a:rPr kumimoji="1" lang="en-US" altLang="ja-JP" sz="12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Chromatic aberration coefficient</a:t>
                </a:r>
              </a:p>
              <a:p>
                <a:pPr>
                  <a:spcBef>
                    <a:spcPts val="300"/>
                  </a:spcBef>
                </a:pPr>
                <a:r>
                  <a:rPr kumimoji="1" lang="ja-JP" altLang="en-US" sz="1200" dirty="0">
                    <a:latin typeface="Cambria Math" panose="02040503050406030204" pitchFamily="18" charset="0"/>
                  </a:rPr>
                  <a:t>𝛽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Illumination semi-angle due to the finite source size effect</a:t>
                </a:r>
              </a:p>
              <a:p>
                <a:pPr>
                  <a:spcBef>
                    <a:spcPts val="300"/>
                  </a:spcBef>
                </a:pPr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kumimoji="1" lang="ja-JP" altLang="el-GR" sz="1200" dirty="0">
                    <a:latin typeface="Cambria Math" panose="02040503050406030204" pitchFamily="18" charset="0"/>
                  </a:rPr>
                  <a:t>𝐸</a:t>
                </a:r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1/</a:t>
                </a:r>
                <a:r>
                  <a:rPr kumimoji="1" lang="ja-JP" altLang="el-GR" sz="1200" dirty="0">
                    <a:latin typeface="Cambria Math" panose="02040503050406030204" pitchFamily="18" charset="0"/>
                  </a:rPr>
                  <a:t>𝑒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width of electron energy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fluctuations</a:t>
                </a:r>
              </a:p>
              <a:p>
                <a:pPr>
                  <a:spcBef>
                    <a:spcPts val="300"/>
                  </a:spcBef>
                </a:pPr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kumimoji="1" lang="el-GR" altLang="ja-JP" sz="1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</a:t>
                </a:r>
                <a:r>
                  <a:rPr kumimoji="1" lang="ja-JP" altLang="el-GR" sz="1200" dirty="0">
                    <a:latin typeface="Cambria Math" panose="02040503050406030204" pitchFamily="18" charset="0"/>
                  </a:rPr>
                  <a:t>𝑒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width of defocus spread assuming Gaussian distribution</a:t>
                </a:r>
              </a:p>
              <a:p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l-GR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l-GR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kumimoji="1" lang="ja-JP" altLang="el-GR" sz="1200" dirty="0">
                    <a:latin typeface="Cambria Math" panose="02040503050406030204" pitchFamily="18" charset="0"/>
                  </a:rPr>
                  <a:t>𝑓</a:t>
                </a:r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Defocus value</a:t>
                </a: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𝑠𝑐h</m:t>
                        </m:r>
                      </m:sub>
                    </m:sSub>
                  </m:oMath>
                </a14:m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kumimoji="1" lang="en-US" altLang="ja-JP" sz="12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Scherzer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focus :</a:t>
                </a:r>
              </a:p>
              <a:p>
                <a:r>
                  <a:rPr kumimoji="1" lang="en-US" altLang="ja-JP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𝑠𝑐h</m:t>
                        </m:r>
                      </m:sub>
                    </m:sSub>
                    <m:r>
                      <a:rPr kumimoji="1"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−2</m:t>
                    </m:r>
                    <m:rad>
                      <m:radPr>
                        <m:degHide m:val="on"/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ja-JP" alt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/3</m:t>
                        </m:r>
                      </m:e>
                    </m:rad>
                  </m:oMath>
                </a14:m>
                <a:endParaRPr kumimoji="1" lang="en-US" altLang="ja-JP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</a:rPr>
                  <a:t>	Vector on XY plane in real space </a:t>
                </a: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</a:rPr>
                  <a:t>	Vector projected to XY plane of incident wave vector</a:t>
                </a: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</m:t>
                    </m:r>
                    <m:r>
                      <a:rPr kumimoji="1" lang="en-US" altLang="ja-JP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</a:rPr>
                  <a:t>	Vector </a:t>
                </a:r>
                <a:r>
                  <a:rPr kumimoji="1" lang="en-US" altLang="ja-JP" sz="1200" dirty="0">
                    <a:latin typeface="Cambria Math" panose="02040503050406030204" pitchFamily="18" charset="0"/>
                  </a:rPr>
                  <a:t>projected to XY plane of reciprocal lattice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</a:rPr>
                  <a:t>vectors</a:t>
                </a: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ja-JP" altLang="en-US" sz="12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Lens aberration function: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ja-JP" altLang="en-US" sz="12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l-GR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ja-JP" alt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kumimoji="1" lang="el-GR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ja-JP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ja-JP" sz="1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l-GR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ja-JP" alt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l-GR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</m:t>
                    </m:r>
                  </m:oMath>
                </a14:m>
                <a:endParaRPr kumimoji="1" lang="en-US" altLang="ja-JP" sz="12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Aperture function :	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 (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is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inside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obj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aperture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0     (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is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outside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obj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aperture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kumimoji="1" lang="ja-JP" altLang="en-US" sz="12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Transmission coefficient (see also next page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: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𝐤</m:t>
                            </m:r>
                          </m:e>
                        </m:d>
                        <m:sSubSup>
                          <m:sSubSup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𝐤</m:t>
                            </m:r>
                          </m:e>
                        </m:d>
                        <m:func>
                          <m:func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ja-JP" alt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kumimoji="1" lang="en-US" altLang="ja-JP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84" y="702872"/>
                <a:ext cx="5220340" cy="4632166"/>
              </a:xfrm>
              <a:prstGeom prst="rect">
                <a:avLst/>
              </a:prstGeom>
              <a:blipFill>
                <a:blip r:embed="rId4"/>
                <a:stretch>
                  <a:fillRect b="-161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9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/>
              <p:nvPr/>
            </p:nvSpPr>
            <p:spPr>
              <a:xfrm>
                <a:off x="220406" y="7284610"/>
                <a:ext cx="5942917" cy="2171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kern="100" smtClean="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ja-JP" sz="1400" kern="10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𝑣𝑎𝑐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400" i="1" kern="100" dirty="0" smtClean="0">
                  <a:latin typeface="Cambria Math" panose="020405030504060302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r>
                  <a:rPr lang="en-US" altLang="ja-JP" sz="1400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1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6" y="7284610"/>
                <a:ext cx="5942917" cy="2171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/>
          <p:cNvGrpSpPr/>
          <p:nvPr/>
        </p:nvGrpSpPr>
        <p:grpSpPr>
          <a:xfrm>
            <a:off x="-676809" y="-1049994"/>
            <a:ext cx="5653149" cy="5066123"/>
            <a:chOff x="4867247" y="3061935"/>
            <a:chExt cx="3557259" cy="3187870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7106201" y="5918726"/>
              <a:ext cx="2327" cy="119495"/>
            </a:xfrm>
            <a:prstGeom prst="straightConnector1">
              <a:avLst/>
            </a:prstGeom>
            <a:ln w="12700">
              <a:solidFill>
                <a:srgbClr val="00CC00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H="1" flipV="1">
              <a:off x="6386514" y="4549607"/>
              <a:ext cx="34576" cy="5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422304" y="5129838"/>
              <a:ext cx="0" cy="105330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7106195" y="4626047"/>
              <a:ext cx="0" cy="1249916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5800007" y="4623267"/>
              <a:ext cx="0" cy="1428115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5719763" y="4620552"/>
              <a:ext cx="1476375" cy="0"/>
            </a:xfrm>
            <a:prstGeom prst="line">
              <a:avLst/>
            </a:prstGeom>
            <a:ln w="12700">
              <a:solidFill>
                <a:srgbClr val="E44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/>
            <p:cNvSpPr/>
            <p:nvPr/>
          </p:nvSpPr>
          <p:spPr>
            <a:xfrm>
              <a:off x="7087621" y="5885519"/>
              <a:ext cx="37148" cy="37148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5853823" y="5881695"/>
                  <a:ext cx="98024" cy="14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23" y="5881695"/>
                  <a:ext cx="98024" cy="149686"/>
                </a:xfrm>
                <a:prstGeom prst="rect">
                  <a:avLst/>
                </a:prstGeom>
                <a:blipFill>
                  <a:blip r:embed="rId3"/>
                  <a:stretch>
                    <a:fillRect l="-30769" r="-23077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/>
            <p:cNvCxnSpPr/>
            <p:nvPr/>
          </p:nvCxnSpPr>
          <p:spPr>
            <a:xfrm flipH="1">
              <a:off x="5813970" y="4623267"/>
              <a:ext cx="613579" cy="89485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7043556" y="6038221"/>
                  <a:ext cx="100380" cy="107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556" y="6038221"/>
                  <a:ext cx="100380" cy="107934"/>
                </a:xfrm>
                <a:prstGeom prst="rect">
                  <a:avLst/>
                </a:prstGeom>
                <a:blipFill>
                  <a:blip r:embed="rId4"/>
                  <a:stretch>
                    <a:fillRect l="-30769" r="-19231" b="-4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6959262" y="4882307"/>
                  <a:ext cx="91138" cy="1909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BF9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262" y="4882307"/>
                  <a:ext cx="91138" cy="190988"/>
                </a:xfrm>
                <a:prstGeom prst="rect">
                  <a:avLst/>
                </a:prstGeom>
                <a:blipFill>
                  <a:blip r:embed="rId5"/>
                  <a:stretch>
                    <a:fillRect l="-37500" r="-66667" b="-3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5890346" y="5477447"/>
                  <a:ext cx="95668" cy="166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346" y="5477447"/>
                  <a:ext cx="95668" cy="166318"/>
                </a:xfrm>
                <a:prstGeom prst="rect">
                  <a:avLst/>
                </a:prstGeom>
                <a:blipFill>
                  <a:blip r:embed="rId6"/>
                  <a:stretch>
                    <a:fillRect l="-32000" r="-32000" b="-1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5857653" y="4899807"/>
                  <a:ext cx="245873" cy="166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</a:rPr>
                                  <m:t>𝑣𝑎𝑐</m:t>
                                </m:r>
                              </m:sub>
                            </m:sSub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A6A6A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テキスト ボックス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653" y="4899807"/>
                  <a:ext cx="245873" cy="166318"/>
                </a:xfrm>
                <a:prstGeom prst="rect">
                  <a:avLst/>
                </a:prstGeom>
                <a:blipFill>
                  <a:blip r:embed="rId7"/>
                  <a:stretch>
                    <a:fillRect l="-17188" r="-9375" b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/>
            <p:cNvCxnSpPr/>
            <p:nvPr/>
          </p:nvCxnSpPr>
          <p:spPr>
            <a:xfrm flipV="1">
              <a:off x="5803106" y="5909301"/>
              <a:ext cx="1278732" cy="142875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6643244" y="5781677"/>
                  <a:ext cx="99618" cy="166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244" y="5781677"/>
                  <a:ext cx="99618" cy="166318"/>
                </a:xfrm>
                <a:prstGeom prst="rect">
                  <a:avLst/>
                </a:prstGeom>
                <a:blipFill>
                  <a:blip r:embed="rId8"/>
                  <a:stretch>
                    <a:fillRect l="-26923" r="-23077" b="-186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/>
            <p:cNvCxnSpPr/>
            <p:nvPr/>
          </p:nvCxnSpPr>
          <p:spPr>
            <a:xfrm>
              <a:off x="7308656" y="4486562"/>
              <a:ext cx="2609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7313483" y="4614313"/>
              <a:ext cx="246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6541543" y="5428837"/>
                  <a:ext cx="377953" cy="166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1F4E79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543" y="5428837"/>
                  <a:ext cx="377953" cy="166318"/>
                </a:xfrm>
                <a:prstGeom prst="rect">
                  <a:avLst/>
                </a:prstGeom>
                <a:blipFill>
                  <a:blip r:embed="rId9"/>
                  <a:stretch>
                    <a:fillRect b="-186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テキスト ボックス 23"/>
            <p:cNvSpPr txBox="1"/>
            <p:nvPr/>
          </p:nvSpPr>
          <p:spPr>
            <a:xfrm>
              <a:off x="7540615" y="4543858"/>
              <a:ext cx="507935" cy="14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Scalar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540615" y="4411039"/>
              <a:ext cx="327265" cy="149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6432709" y="4628426"/>
              <a:ext cx="665797" cy="125230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楕円 26"/>
            <p:cNvSpPr/>
            <p:nvPr/>
          </p:nvSpPr>
          <p:spPr>
            <a:xfrm flipV="1">
              <a:off x="5781433" y="6034282"/>
              <a:ext cx="37148" cy="3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313483" y="5202504"/>
                  <a:ext cx="756642" cy="2592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ja-JP" sz="1200" dirty="0"/>
                </a:p>
                <a:p>
                  <a:pPr defTabSz="147042">
                    <a:tabLst>
                      <a:tab pos="147042" algn="l"/>
                    </a:tabLst>
                  </a:pPr>
                  <a:r>
                    <a:rPr lang="en-US" altLang="ja-JP" sz="1200" dirty="0"/>
                    <a:t>	</a:t>
                  </a:r>
                  <a14:m>
                    <m:oMath xmlns:m="http://schemas.openxmlformats.org/officeDocument/2006/math"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(2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200" dirty="0"/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202504"/>
                  <a:ext cx="756642" cy="259248"/>
                </a:xfrm>
                <a:prstGeom prst="rect">
                  <a:avLst/>
                </a:prstGeom>
                <a:blipFill>
                  <a:blip r:embed="rId10"/>
                  <a:stretch>
                    <a:fillRect l="-5584" r="-18782" b="-343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7313483" y="5965228"/>
                  <a:ext cx="477020" cy="1099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965228"/>
                  <a:ext cx="477020" cy="109943"/>
                </a:xfrm>
                <a:prstGeom prst="rect">
                  <a:avLst/>
                </a:prstGeom>
                <a:blipFill>
                  <a:blip r:embed="rId11"/>
                  <a:stretch>
                    <a:fillRect l="-7258" t="-10714" r="-20968" b="-46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テキスト ボックス 29"/>
            <p:cNvSpPr txBox="1"/>
            <p:nvPr/>
          </p:nvSpPr>
          <p:spPr>
            <a:xfrm>
              <a:off x="5604089" y="4414293"/>
              <a:ext cx="1233895" cy="14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Center of 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 flipH="1">
              <a:off x="5803106" y="5119212"/>
              <a:ext cx="622433" cy="924099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flipV="1">
              <a:off x="6424249" y="4620553"/>
              <a:ext cx="0" cy="506398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6135032" y="5548839"/>
                  <a:ext cx="142548" cy="1721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C55A1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032" y="5548839"/>
                  <a:ext cx="142548" cy="17210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3684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6422132" y="4838491"/>
                  <a:ext cx="83852" cy="997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12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ja-JP" altLang="en-US" sz="1200" dirty="0">
                    <a:solidFill>
                      <a:srgbClr val="C55A1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32" y="4838491"/>
                  <a:ext cx="83852" cy="99791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307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/>
            <p:cNvSpPr txBox="1"/>
            <p:nvPr/>
          </p:nvSpPr>
          <p:spPr>
            <a:xfrm>
              <a:off x="5480422" y="6100119"/>
              <a:ext cx="869520" cy="14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7313483" y="5559445"/>
                  <a:ext cx="809413" cy="2957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sup>
                                </m:sSubSup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ja-JP" sz="1200" dirty="0"/>
                </a:p>
              </p:txBody>
            </p:sp>
          </mc:Choice>
          <mc:Fallback xmlns="">
            <p:sp>
              <p:nvSpPr>
                <p:cNvPr id="36" name="テキスト ボックス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559445"/>
                  <a:ext cx="809413" cy="295734"/>
                </a:xfrm>
                <a:prstGeom prst="rect">
                  <a:avLst/>
                </a:prstGeom>
                <a:blipFill>
                  <a:blip r:embed="rId14"/>
                  <a:stretch>
                    <a:fillRect l="-474" r="-12796" b="-155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矢印コネクタ 36"/>
            <p:cNvCxnSpPr/>
            <p:nvPr/>
          </p:nvCxnSpPr>
          <p:spPr>
            <a:xfrm flipH="1">
              <a:off x="5810101" y="4620552"/>
              <a:ext cx="621252" cy="14239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 flipV="1">
              <a:off x="6405351" y="4595811"/>
              <a:ext cx="37148" cy="3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658904" y="4484900"/>
              <a:ext cx="538405" cy="14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rgbClr val="E44CD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Surface</a:t>
              </a:r>
              <a:endParaRPr lang="ja-JP" altLang="en-US" sz="12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7313483" y="5033537"/>
                  <a:ext cx="568599" cy="1249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033537"/>
                  <a:ext cx="568599" cy="124981"/>
                </a:xfrm>
                <a:prstGeom prst="rect">
                  <a:avLst/>
                </a:prstGeom>
                <a:blipFill>
                  <a:blip r:embed="rId15"/>
                  <a:stretch>
                    <a:fillRect l="-6081" r="-26351" b="-468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7217712" y="6056808"/>
              <a:ext cx="1206794" cy="14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(Evaluation function)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/>
            <p:cNvCxnSpPr/>
            <p:nvPr/>
          </p:nvCxnSpPr>
          <p:spPr>
            <a:xfrm>
              <a:off x="6749670" y="4620104"/>
              <a:ext cx="0" cy="196717"/>
            </a:xfrm>
            <a:prstGeom prst="straightConnector1">
              <a:avLst/>
            </a:prstGeom>
            <a:ln w="12700">
              <a:solidFill>
                <a:srgbClr val="E44CD2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6778778" y="4699442"/>
              <a:ext cx="35" cy="914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100" dirty="0">
                <a:solidFill>
                  <a:srgbClr val="E44CD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6788609" y="4605957"/>
                  <a:ext cx="89049" cy="14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E44C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E44CD2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609" y="4605957"/>
                  <a:ext cx="89049" cy="149686"/>
                </a:xfrm>
                <a:prstGeom prst="rect">
                  <a:avLst/>
                </a:prstGeom>
                <a:blipFill>
                  <a:blip r:embed="rId16"/>
                  <a:stretch>
                    <a:fillRect l="-21739" r="-21739" b="-102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円弧 44"/>
            <p:cNvSpPr/>
            <p:nvPr/>
          </p:nvSpPr>
          <p:spPr>
            <a:xfrm>
              <a:off x="4867247" y="3061935"/>
              <a:ext cx="3128211" cy="3128211"/>
            </a:xfrm>
            <a:prstGeom prst="arc">
              <a:avLst>
                <a:gd name="adj1" fmla="val 3594856"/>
                <a:gd name="adj2" fmla="val 70885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正方形/長方形 45"/>
                <p:cNvSpPr/>
                <p:nvPr/>
              </p:nvSpPr>
              <p:spPr>
                <a:xfrm>
                  <a:off x="7301621" y="4804334"/>
                  <a:ext cx="1010799" cy="116202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</a:rPr>
                          <m:t>Unit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</a:rPr>
                          <m:t>vector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</a:rPr>
                          <m:t>surface</m:t>
                        </m:r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46" name="正方形/長方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621" y="4804334"/>
                  <a:ext cx="1010799" cy="116202"/>
                </a:xfrm>
                <a:prstGeom prst="rect">
                  <a:avLst/>
                </a:prstGeom>
                <a:blipFill>
                  <a:blip r:embed="rId17"/>
                  <a:stretch>
                    <a:fillRect l="-2662" r="-31939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97640" y="4572385"/>
                <a:ext cx="6434853" cy="1961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3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3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3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3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3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3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3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3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3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3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3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300" i="1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40" y="4572385"/>
                <a:ext cx="6434853" cy="19618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706481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of vectors and scalars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4214902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 values/vectors equation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2" y="7007244"/>
            <a:ext cx="493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 of transmission coefficient </a:t>
            </a:r>
            <a:r>
              <a:rPr kumimoji="1" lang="en-US" altLang="ja-JP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sz="1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/>
              <p:cNvSpPr/>
              <p:nvPr/>
            </p:nvSpPr>
            <p:spPr>
              <a:xfrm>
                <a:off x="4294503" y="5653125"/>
                <a:ext cx="2168094" cy="1246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Crystal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potential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Crystal potential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Defined in above figure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200" baseline="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2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200" b="0" i="1" kern="100" smtClean="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  <m:sup>
                        <m:d>
                          <m:dPr>
                            <m:ctrlPr>
                              <a:rPr lang="en-US" altLang="ja-JP" sz="12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200" b="0" i="1" kern="100" smtClean="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200" baseline="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vectors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03" y="5653125"/>
                <a:ext cx="2168094" cy="1246495"/>
              </a:xfrm>
              <a:prstGeom prst="rect">
                <a:avLst/>
              </a:prstGeom>
              <a:blipFill>
                <a:blip r:embed="rId19"/>
                <a:stretch>
                  <a:fillRect b="-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4742507" y="8636638"/>
                <a:ext cx="2081275" cy="762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𝑣𝑎𝑐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ja-JP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ja-JP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ja-JP" alt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weighting coefficients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Specimen thickness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507" y="8636638"/>
                <a:ext cx="2081275" cy="762132"/>
              </a:xfrm>
              <a:prstGeom prst="rect">
                <a:avLst/>
              </a:prstGeom>
              <a:blipFill>
                <a:blip r:embed="rId20"/>
                <a:stretch>
                  <a:fillRect b="-5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231120" y="527405"/>
            <a:ext cx="553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Simplification of transmission </a:t>
            </a:r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cross coefficient model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5857CA9-CFC9-4D99-A0B0-0D0E344902D7}"/>
                  </a:ext>
                </a:extLst>
              </p:cNvPr>
              <p:cNvSpPr txBox="1"/>
              <p:nvPr/>
            </p:nvSpPr>
            <p:spPr>
              <a:xfrm>
                <a:off x="231120" y="909348"/>
                <a:ext cx="6423680" cy="736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Consider</m:t>
                      </m:r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diffraction</m:t>
                      </m:r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beams</m:t>
                      </m:r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which</m:t>
                      </m:r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satisfy</m:t>
                      </m:r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sz="120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</a:pPr>
                <a:endParaRPr kumimoji="1" lang="en-US" altLang="ja-JP" sz="12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2075" indent="-92075"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2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ja-JP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𝐑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kumimoji="1" lang="ja-JP" altLang="en-US" sz="1200" i="1"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ja-JP" altLang="en-US" sz="1200" i="1"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en-US" altLang="ja-JP" sz="12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2075" indent="-92075">
                  <a:spcBef>
                    <a:spcPts val="300"/>
                  </a:spcBef>
                </a:pPr>
                <a:r>
                  <a:rPr kumimoji="1" lang="en-US" altLang="ja-JP" sz="1200" dirty="0" smtClean="0">
                    <a:ea typeface="Cambria Math" panose="02040503050406030204" pitchFamily="18" charset="0"/>
                  </a:rPr>
                  <a:t>							</a:t>
                </a:r>
                <a14:m>
                  <m:oMath xmlns:m="http://schemas.openxmlformats.org/officeDocument/2006/math">
                    <m:r>
                      <a:rPr kumimoji="1" lang="en-US" altLang="ja-JP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𝐊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𝐊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200" dirty="0" smtClean="0">
                  <a:ea typeface="Cambria Math" panose="02040503050406030204" pitchFamily="18" charset="0"/>
                </a:endParaRPr>
              </a:p>
              <a:p>
                <a:pPr marL="628650" lvl="1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1200" dirty="0">
                  <a:cs typeface="Times New Roman" panose="02020603050405020304" pitchFamily="18" charset="0"/>
                </a:endParaRPr>
              </a:p>
              <a:p>
                <a:pPr marL="628650" lvl="1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ja-JP" altLang="en-US" sz="1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ja-JP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</m:t>
                            </m:r>
                          </m:e>
                        </m:d>
                      </m:e>
                    </m:func>
                    <m:r>
                      <a:rPr kumimoji="1" lang="en-US" altLang="ja-JP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kumimoji="1"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kumimoji="1" lang="ja-JP" altLang="en-US" sz="1200" i="1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1200" i="1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kumimoji="1"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12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 indent="-171450">
                  <a:spcBef>
                    <a:spcPts val="300"/>
                  </a:spcBef>
                  <a:buFont typeface="Wingdings" panose="05000000000000000000" pitchFamily="2" charset="2"/>
                  <a:buChar char="è"/>
                </a:pPr>
                <a:r>
                  <a:rPr kumimoji="1" lang="en-US" altLang="ja-JP" sz="1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1200" dirty="0" smtClean="0">
                    <a:ea typeface="Cambria Math" panose="02040503050406030204" pitchFamily="18" charset="0"/>
                  </a:rPr>
                  <a:t>		</a:t>
                </a:r>
              </a:p>
              <a:p>
                <a:pPr marL="628650" lvl="1" indent="-171450">
                  <a:spcBef>
                    <a:spcPts val="300"/>
                  </a:spcBef>
                  <a:buFont typeface="Wingdings" panose="05000000000000000000" pitchFamily="2" charset="2"/>
                  <a:buChar char="è"/>
                </a:pPr>
                <a:endParaRPr kumimoji="1" lang="en-US" altLang="ja-JP" sz="1200" dirty="0" smtClean="0">
                  <a:ea typeface="Cambria Math" panose="02040503050406030204" pitchFamily="18" charset="0"/>
                </a:endParaRPr>
              </a:p>
              <a:p>
                <a:pPr marL="628650" lvl="1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ja-JP" altLang="en-US" sz="1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ja-JP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r>
                                      <a:rPr kumimoji="1" lang="en-US" altLang="ja-JP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</m:t>
                            </m:r>
                          </m:e>
                        </m:d>
                      </m:e>
                    </m:func>
                    <m:r>
                      <a:rPr kumimoji="1" lang="en-US" altLang="ja-JP" sz="1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ja-JP" altLang="en-US" sz="12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sz="1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12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𝐆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sz="1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12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𝐆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kumimoji="1" lang="en-US" altLang="ja-JP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ja-JP" sz="1200" dirty="0" smtClean="0">
                  <a:ea typeface="Cambria Math" panose="02040503050406030204" pitchFamily="18" charset="0"/>
                </a:endParaRPr>
              </a:p>
              <a:p>
                <a:pPr marL="628650" lvl="1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kumimoji="1" lang="ja-JP" altLang="en-US" sz="1200" i="1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1200" i="1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  <m: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kumimoji="1" lang="ja-JP" altLang="en-US" sz="1200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r>
                                          <a:rPr kumimoji="1" lang="en-US" altLang="ja-JP" sz="1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ja-JP" altLang="en-US" sz="1200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</m:d>
                                    <m: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kumimoji="1" lang="en-US" altLang="ja-JP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ja-JP" sz="1200" dirty="0" smtClean="0">
                  <a:cs typeface="Times New Roman" panose="02020603050405020304" pitchFamily="18" charset="0"/>
                </a:endParaRPr>
              </a:p>
              <a:p>
                <a:pPr marL="628650" lvl="1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endParaRPr kumimoji="1" lang="en-US" altLang="ja-JP" sz="1200" b="0" dirty="0" smtClean="0">
                  <a:ea typeface="Cambria Math" panose="02040503050406030204" pitchFamily="18" charset="0"/>
                </a:endParaRPr>
              </a:p>
              <a:p>
                <a:pPr marL="628650" lvl="1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spcBef>
                    <a:spcPts val="300"/>
                  </a:spcBef>
                </a:pPr>
                <a:r>
                  <a:rPr kumimoji="1" lang="en-US" altLang="ja-JP" sz="1200" dirty="0" smtClean="0">
                    <a:ea typeface="Cambria Math" panose="02040503050406030204" pitchFamily="18" charset="0"/>
                  </a:rPr>
                  <a:t>	</a:t>
                </a:r>
                <a:r>
                  <a:rPr kumimoji="1" lang="en-US" altLang="ja-JP" sz="1200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kumimoji="1" lang="en-US" altLang="ja-JP" sz="120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kumimoji="1" lang="en-US" altLang="ja-JP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kumimoji="1" lang="en-US" altLang="ja-JP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en-US" altLang="ja-JP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kumimoji="1" lang="en-US" altLang="ja-JP" sz="1200" dirty="0" smtClean="0">
                    <a:ea typeface="Cambria Math" panose="02040503050406030204" pitchFamily="18" charset="0"/>
                  </a:rPr>
                  <a:t>		</a:t>
                </a:r>
                <a:r>
                  <a:rPr kumimoji="1" lang="en-US" altLang="ja-JP" sz="1200" dirty="0">
                    <a:ea typeface="Cambria Math" panose="02040503050406030204" pitchFamily="18" charset="0"/>
                  </a:rPr>
                  <a:t>	</a:t>
                </a:r>
                <a:r>
                  <a:rPr kumimoji="1" lang="en-US" altLang="ja-JP" sz="1200" dirty="0" smtClean="0">
                    <a:ea typeface="Cambria Math" panose="02040503050406030204" pitchFamily="18" charset="0"/>
                  </a:rPr>
                  <a:t>			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ja-JP" sz="1200" dirty="0">
                        <a:ea typeface="Cambria Math" panose="02040503050406030204" pitchFamily="18" charset="0"/>
                      </a:rPr>
                      <m:t>		</m:t>
                    </m:r>
                    <m:r>
                      <m:rPr>
                        <m:sty m:val="p"/>
                      </m:rP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kumimoji="1" lang="en-US" altLang="ja-JP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spcBef>
                    <a:spcPts val="300"/>
                  </a:spcBef>
                </a:pPr>
                <a:endParaRPr kumimoji="1" lang="en-US" altLang="ja-JP" sz="12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kumimoji="1" lang="en-US" altLang="ja-JP" sz="1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Therefore,  a computation load of the TCC model can be reduced as follows;</a:t>
                </a:r>
              </a:p>
              <a:p>
                <a:pPr>
                  <a:spcBef>
                    <a:spcPts val="300"/>
                  </a:spcBef>
                </a:pPr>
                <a:endParaRPr kumimoji="1" lang="en-US" altLang="ja-JP" sz="12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2563" indent="-18256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  <m:r>
                        <a:rPr kumimoji="1" lang="en-US" altLang="ja-JP" sz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ja-JP" alt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ja-JP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1200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1200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1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12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1200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ja-JP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kumimoji="1" lang="en-US" altLang="ja-JP" sz="1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𝐑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𝑇𝐶𝐶</m:t>
                              </m:r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41338" indent="-541338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ℜ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1"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kumimoji="1" lang="en-US" altLang="ja-JP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ja-JP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12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1200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1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1200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12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1200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1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kumimoji="1" lang="en-US" altLang="ja-JP" sz="1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kumimoji="1" lang="en-US" altLang="ja-JP" sz="1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𝐑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𝑇𝐶𝐶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1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1200" dirty="0" smtClean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Furthermore, same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ja-JP" altLang="en-US" sz="1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ja-JP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are repeated many times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above summation. By storing the value, the calculation speed can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further accelerated.  </a:t>
                </a:r>
                <a:endParaRPr kumimoji="1" lang="en-US" altLang="ja-JP" sz="12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5857CA9-CFC9-4D99-A0B0-0D0E3449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0" y="909348"/>
                <a:ext cx="6423680" cy="7360028"/>
              </a:xfrm>
              <a:prstGeom prst="rect">
                <a:avLst/>
              </a:prstGeom>
              <a:blipFill>
                <a:blip r:embed="rId2"/>
                <a:stretch>
                  <a:fillRect l="-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85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</TotalTime>
  <Words>57</Words>
  <Application>Microsoft Office PowerPoint</Application>
  <PresentationFormat>A4 210 x 297 mm</PresentationFormat>
  <Paragraphs>103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4" baseType="lpstr">
      <vt:lpstr>ＭＳ 明朝</vt:lpstr>
      <vt:lpstr>UD デジタル 教科書体 NK-R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Ohtsuka Masahiro</dc:creator>
  <cp:lastModifiedBy>Seto Yusuke</cp:lastModifiedBy>
  <cp:revision>94</cp:revision>
  <dcterms:created xsi:type="dcterms:W3CDTF">2019-08-25T14:20:44Z</dcterms:created>
  <dcterms:modified xsi:type="dcterms:W3CDTF">2019-12-08T07:25:09Z</dcterms:modified>
</cp:coreProperties>
</file>