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781800" cy="99187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74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AB380B9B-C8AB-4A2D-B33A-33A8CB7FFF8E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3265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4CA1580B-1D05-4A27-8201-97716AB620D9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4929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CH" smtClean="0"/>
              <a:t>Dezember 2005</a:t>
            </a:r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C5210C-1733-4F8E-9CF5-1D0BEA7457AA}" type="slidenum">
              <a:rPr lang="de-CH" smtClean="0"/>
              <a:pPr/>
              <a:t>1</a:t>
            </a:fld>
            <a:endParaRPr lang="de-CH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277435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FEC43-2FCE-468A-B355-48204D92E03D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3A5CD-561C-4033-AC6A-1C8F7EEA5E42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3B81D-740D-43EE-A387-8C4DD4D10629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3A108-C035-4BF2-A087-A137461A1204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DD7E6-A560-4F7C-860F-74470BA1E93E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03D07-78F8-4DAD-974E-D46913BCC14B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46B39-3C55-4FAE-9D2A-BEA811121ED1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74B5C-5E41-447F-93B4-DA3BEE60B5A7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6D6FB-E0D5-4932-88CA-2790D73FB5D9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7DC55-3BEE-4F9E-83A0-FF731003FA59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6DF06-2958-4519-A24F-F46579D1DBA1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8F39EDE-D274-499E-89C2-8E292FE75270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5"/>
          <p:cNvSpPr>
            <a:spLocks noChangeArrowheads="1"/>
          </p:cNvSpPr>
          <p:nvPr/>
        </p:nvSpPr>
        <p:spPr bwMode="auto">
          <a:xfrm>
            <a:off x="107950" y="188913"/>
            <a:ext cx="19081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 anchor="ctr"/>
          <a:lstStyle/>
          <a:p>
            <a:pPr algn="ctr"/>
            <a:endParaRPr lang="de-DE" sz="2000">
              <a:solidFill>
                <a:schemeClr val="tx2"/>
              </a:solidFill>
            </a:endParaRPr>
          </a:p>
        </p:txBody>
      </p:sp>
      <p:sp>
        <p:nvSpPr>
          <p:cNvPr id="15362" name="Text Box 10"/>
          <p:cNvSpPr txBox="1">
            <a:spLocks noChangeArrowheads="1"/>
          </p:cNvSpPr>
          <p:nvPr/>
        </p:nvSpPr>
        <p:spPr bwMode="auto">
          <a:xfrm>
            <a:off x="2339975" y="115888"/>
            <a:ext cx="4968875" cy="52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>
            <a:spAutoFit/>
          </a:bodyPr>
          <a:lstStyle/>
          <a:p>
            <a:pPr>
              <a:spcBef>
                <a:spcPct val="50000"/>
              </a:spcBef>
            </a:pPr>
            <a:r>
              <a:rPr lang="de-CH" sz="1400" b="1" dirty="0" smtClean="0"/>
              <a:t>Erstellung einer Klassenbibliothek zur Erzeugung von autokorrelierten Zufallszahlen</a:t>
            </a:r>
            <a:endParaRPr lang="de-CH" sz="1400" b="1" dirty="0"/>
          </a:p>
        </p:txBody>
      </p:sp>
      <p:sp>
        <p:nvSpPr>
          <p:cNvPr id="15363" name="Text Box 14"/>
          <p:cNvSpPr txBox="1">
            <a:spLocks noChangeArrowheads="1"/>
          </p:cNvSpPr>
          <p:nvPr/>
        </p:nvSpPr>
        <p:spPr bwMode="auto">
          <a:xfrm>
            <a:off x="6070246" y="866101"/>
            <a:ext cx="2928937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>
            <a:spAutoFit/>
          </a:bodyPr>
          <a:lstStyle/>
          <a:p>
            <a:pPr>
              <a:spcBef>
                <a:spcPct val="50000"/>
              </a:spcBef>
              <a:tabLst>
                <a:tab pos="1079500" algn="l"/>
              </a:tabLst>
            </a:pPr>
            <a:r>
              <a:rPr lang="de-CH" sz="1200" dirty="0"/>
              <a:t>Betreuer:  	</a:t>
            </a:r>
            <a:r>
              <a:rPr lang="de-CH" sz="1200" dirty="0" smtClean="0"/>
              <a:t>Prof. Dr. A. </a:t>
            </a:r>
            <a:r>
              <a:rPr lang="de-CH" sz="1200" dirty="0" err="1" smtClean="0"/>
              <a:t>Rinkel</a:t>
            </a:r>
            <a:endParaRPr lang="de-CH" sz="1200" dirty="0"/>
          </a:p>
          <a:p>
            <a:pPr>
              <a:spcBef>
                <a:spcPct val="50000"/>
              </a:spcBef>
              <a:tabLst>
                <a:tab pos="1079500" algn="l"/>
              </a:tabLst>
            </a:pPr>
            <a:r>
              <a:rPr lang="de-CH" sz="1200" dirty="0"/>
              <a:t>	</a:t>
            </a:r>
            <a:r>
              <a:rPr lang="de-CH" sz="1200" dirty="0" smtClean="0"/>
              <a:t>L. Kretschmar</a:t>
            </a:r>
            <a:endParaRPr lang="de-CH" sz="1200" dirty="0"/>
          </a:p>
          <a:p>
            <a:pPr>
              <a:spcBef>
                <a:spcPct val="50000"/>
              </a:spcBef>
              <a:tabLst>
                <a:tab pos="1079500" algn="l"/>
              </a:tabLst>
            </a:pPr>
            <a:r>
              <a:rPr lang="de-CH" sz="1200" dirty="0"/>
              <a:t>Projektpartner: 	[Firma Ort / Institut]</a:t>
            </a:r>
          </a:p>
        </p:txBody>
      </p:sp>
      <p:sp>
        <p:nvSpPr>
          <p:cNvPr id="15364" name="Text Box 18"/>
          <p:cNvSpPr txBox="1">
            <a:spLocks noChangeArrowheads="1"/>
          </p:cNvSpPr>
          <p:nvPr/>
        </p:nvSpPr>
        <p:spPr bwMode="auto">
          <a:xfrm>
            <a:off x="196851" y="973256"/>
            <a:ext cx="353536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CH" sz="1200" dirty="0" smtClean="0"/>
              <a:t>Studienarbeit FS2017/18</a:t>
            </a:r>
            <a:endParaRPr lang="de-CH" sz="1200" dirty="0"/>
          </a:p>
          <a:p>
            <a:pPr>
              <a:spcBef>
                <a:spcPct val="50000"/>
              </a:spcBef>
            </a:pPr>
            <a:r>
              <a:rPr lang="de-CH" sz="1200" dirty="0" smtClean="0"/>
              <a:t>Themengebiet: Software</a:t>
            </a:r>
            <a:endParaRPr lang="de-CH" sz="1200" dirty="0"/>
          </a:p>
        </p:txBody>
      </p:sp>
      <p:sp>
        <p:nvSpPr>
          <p:cNvPr id="15367" name="Text Box 22"/>
          <p:cNvSpPr txBox="1">
            <a:spLocks noChangeArrowheads="1"/>
          </p:cNvSpPr>
          <p:nvPr/>
        </p:nvSpPr>
        <p:spPr bwMode="auto">
          <a:xfrm>
            <a:off x="0" y="1484313"/>
            <a:ext cx="914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15370" name="Text Box 25"/>
          <p:cNvSpPr txBox="1">
            <a:spLocks noChangeArrowheads="1"/>
          </p:cNvSpPr>
          <p:nvPr/>
        </p:nvSpPr>
        <p:spPr bwMode="auto">
          <a:xfrm>
            <a:off x="3803650" y="926425"/>
            <a:ext cx="7207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CH" sz="900" dirty="0"/>
          </a:p>
          <a:p>
            <a:endParaRPr lang="de-CH" sz="900" dirty="0"/>
          </a:p>
          <a:p>
            <a:endParaRPr lang="de-CH" sz="900" dirty="0"/>
          </a:p>
          <a:p>
            <a:pPr algn="ctr"/>
            <a:r>
              <a:rPr lang="de-CH" sz="900" dirty="0"/>
              <a:t>Foto</a:t>
            </a:r>
          </a:p>
        </p:txBody>
      </p:sp>
      <p:sp>
        <p:nvSpPr>
          <p:cNvPr id="15371" name="Text Box 27"/>
          <p:cNvSpPr txBox="1">
            <a:spLocks noChangeArrowheads="1"/>
          </p:cNvSpPr>
          <p:nvPr/>
        </p:nvSpPr>
        <p:spPr bwMode="auto">
          <a:xfrm>
            <a:off x="4667250" y="926425"/>
            <a:ext cx="719137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CH" sz="900"/>
          </a:p>
          <a:p>
            <a:endParaRPr lang="de-CH" sz="900"/>
          </a:p>
          <a:p>
            <a:endParaRPr lang="de-CH" sz="900"/>
          </a:p>
          <a:p>
            <a:pPr algn="ctr"/>
            <a:r>
              <a:rPr lang="de-CH" sz="900"/>
              <a:t>Foto</a:t>
            </a:r>
          </a:p>
        </p:txBody>
      </p:sp>
      <p:sp>
        <p:nvSpPr>
          <p:cNvPr id="15372" name="Text Box 28"/>
          <p:cNvSpPr txBox="1">
            <a:spLocks noChangeArrowheads="1"/>
          </p:cNvSpPr>
          <p:nvPr/>
        </p:nvSpPr>
        <p:spPr bwMode="auto">
          <a:xfrm>
            <a:off x="3482181" y="1658516"/>
            <a:ext cx="21796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CH" sz="900" dirty="0" smtClean="0"/>
              <a:t>Anthony Delay	     Philipp Bütikofer</a:t>
            </a:r>
            <a:endParaRPr lang="de-CH" sz="900" dirty="0"/>
          </a:p>
        </p:txBody>
      </p:sp>
      <p:pic>
        <p:nvPicPr>
          <p:cNvPr id="15381" name="Picture 42" descr="Informatik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79512" y="188640"/>
            <a:ext cx="144084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67544" y="2060848"/>
            <a:ext cx="5217293" cy="20162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Rectangle 25"/>
          <p:cNvSpPr/>
          <p:nvPr/>
        </p:nvSpPr>
        <p:spPr>
          <a:xfrm>
            <a:off x="467544" y="4365104"/>
            <a:ext cx="5217293" cy="20162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tangle 2"/>
          <p:cNvSpPr/>
          <p:nvPr/>
        </p:nvSpPr>
        <p:spPr>
          <a:xfrm>
            <a:off x="6070246" y="2022712"/>
            <a:ext cx="2534202" cy="435861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410" y="2330634"/>
            <a:ext cx="2471874" cy="1554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8" r="11095"/>
          <a:stretch/>
        </p:blipFill>
        <p:spPr>
          <a:xfrm>
            <a:off x="812404" y="2229726"/>
            <a:ext cx="2304256" cy="16784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291354" y="2927144"/>
            <a:ext cx="77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00B050"/>
                </a:solidFill>
              </a:rPr>
              <a:t>ARTA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-3204" y="515517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00B0F0"/>
                </a:solidFill>
              </a:rPr>
              <a:t>Simulation</a:t>
            </a:r>
            <a:endParaRPr lang="de-CH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33280" y="199275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C000"/>
                </a:solidFill>
              </a:rPr>
              <a:t>Arta.Standard</a:t>
            </a:r>
            <a:endParaRPr lang="de-CH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9221" y="2409234"/>
            <a:ext cx="2873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de-CH" sz="800" b="1" dirty="0" smtClean="0"/>
              <a:t>Autokorrelation:</a:t>
            </a:r>
          </a:p>
          <a:p>
            <a:pPr marL="357188" lvl="1" indent="-179388">
              <a:buFont typeface="Arial" panose="020B0604020202020204" pitchFamily="34" charset="0"/>
              <a:buChar char="•"/>
            </a:pPr>
            <a:r>
              <a:rPr lang="de-CH" sz="800" dirty="0" smtClean="0"/>
              <a:t>Zusammenhang einer Zufallsvariable mit sich selbst zu einem früheren Zeitpunkt</a:t>
            </a:r>
          </a:p>
          <a:p>
            <a:pPr marL="357188" lvl="1" indent="-179388">
              <a:buFont typeface="Arial" panose="020B0604020202020204" pitchFamily="34" charset="0"/>
              <a:buChar char="•"/>
            </a:pPr>
            <a:r>
              <a:rPr lang="de-CH" sz="800" dirty="0" smtClean="0"/>
              <a:t>Mass des Zusammenhangs: Korrelations-koeffizient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de-CH" sz="800" b="1" dirty="0" smtClean="0"/>
              <a:t>ARTA:</a:t>
            </a:r>
          </a:p>
          <a:p>
            <a:pPr marL="357188" lvl="1" indent="-179388">
              <a:buFont typeface="Arial" panose="020B0604020202020204" pitchFamily="34" charset="0"/>
              <a:buChar char="•"/>
            </a:pPr>
            <a:r>
              <a:rPr lang="de-CH" sz="800" dirty="0" smtClean="0"/>
              <a:t>Autoregressives Modell</a:t>
            </a:r>
          </a:p>
          <a:p>
            <a:pPr marL="357188" lvl="1" indent="-179388">
              <a:buFont typeface="Arial" panose="020B0604020202020204" pitchFamily="34" charset="0"/>
              <a:buChar char="•"/>
            </a:pPr>
            <a:r>
              <a:rPr lang="de-CH" sz="800" dirty="0" smtClean="0"/>
              <a:t>Erzeugung von autokorrelierten Zufallszahlen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de-CH" sz="800" dirty="0" smtClean="0"/>
              <a:t>Mathematische Grundlage zur Klassenbibliothek</a:t>
            </a:r>
            <a:endParaRPr lang="de-CH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6070247" y="4057182"/>
            <a:ext cx="25342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de-CH" sz="800" b="1" dirty="0" smtClean="0"/>
              <a:t>Klassenbibliothek</a:t>
            </a:r>
          </a:p>
          <a:p>
            <a:pPr marL="357188" lvl="1" indent="-179388">
              <a:buFont typeface="Arial" panose="020B0604020202020204" pitchFamily="34" charset="0"/>
              <a:buChar char="•"/>
            </a:pPr>
            <a:r>
              <a:rPr lang="de-CH" sz="800" dirty="0" smtClean="0"/>
              <a:t>.NET Standard 1.6</a:t>
            </a:r>
          </a:p>
          <a:p>
            <a:pPr marL="357188" lvl="1" indent="-179388">
              <a:buFont typeface="Arial" panose="020B0604020202020204" pitchFamily="34" charset="0"/>
              <a:buChar char="•"/>
            </a:pPr>
            <a:r>
              <a:rPr lang="de-CH" sz="800" dirty="0" smtClean="0"/>
              <a:t>Bildet ARTA-Prozess ab</a:t>
            </a:r>
          </a:p>
          <a:p>
            <a:pPr marL="357188" lvl="1" indent="-179388">
              <a:buFont typeface="Arial" panose="020B0604020202020204" pitchFamily="34" charset="0"/>
              <a:buChar char="•"/>
            </a:pPr>
            <a:r>
              <a:rPr lang="de-CH" sz="800" dirty="0" smtClean="0"/>
              <a:t>Autokorrelation steuerbar über Korrelations-koeffizienten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de-CH" sz="800" b="1" dirty="0" smtClean="0"/>
              <a:t>ArtaStatistics</a:t>
            </a:r>
          </a:p>
          <a:p>
            <a:pPr marL="357188" lvl="1" indent="-179388">
              <a:buFont typeface="Arial" panose="020B0604020202020204" pitchFamily="34" charset="0"/>
              <a:buChar char="•"/>
            </a:pPr>
            <a:r>
              <a:rPr lang="de-CH" sz="800" dirty="0" smtClean="0"/>
              <a:t>Ermöglicht Einblick und Auswertung eines ARTA-Prozesses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de-CH" sz="800" b="1" dirty="0" smtClean="0"/>
              <a:t>Arta.Simio</a:t>
            </a:r>
          </a:p>
          <a:p>
            <a:pPr marL="357188" lvl="1" indent="-179388">
              <a:buFont typeface="Arial" panose="020B0604020202020204" pitchFamily="34" charset="0"/>
              <a:buChar char="•"/>
            </a:pPr>
            <a:r>
              <a:rPr lang="de-CH" sz="800" dirty="0" smtClean="0"/>
              <a:t>AddIn für Simio</a:t>
            </a:r>
          </a:p>
          <a:p>
            <a:pPr marL="357188" lvl="1" indent="-179388">
              <a:buFont typeface="Arial" panose="020B0604020202020204" pitchFamily="34" charset="0"/>
              <a:buChar char="•"/>
            </a:pPr>
            <a:r>
              <a:rPr lang="de-CH" sz="800" dirty="0" smtClean="0"/>
              <a:t>Ermöglicht ARTA-Prozesse als InterarrivalTime zu nutzen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20949" y="4610896"/>
            <a:ext cx="2040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de-CH" sz="800" b="1" dirty="0" smtClean="0"/>
              <a:t>Diskrete Ereignissimulation</a:t>
            </a:r>
          </a:p>
          <a:p>
            <a:pPr marL="357188" lvl="1" indent="-179388">
              <a:buFont typeface="Arial" panose="020B0604020202020204" pitchFamily="34" charset="0"/>
              <a:buChar char="•"/>
            </a:pPr>
            <a:r>
              <a:rPr lang="de-CH" sz="800" dirty="0" smtClean="0"/>
              <a:t>Simio</a:t>
            </a:r>
          </a:p>
          <a:p>
            <a:pPr marL="357188" lvl="1" indent="-179388">
              <a:buFont typeface="Arial" panose="020B0604020202020204" pitchFamily="34" charset="0"/>
              <a:buChar char="•"/>
            </a:pPr>
            <a:r>
              <a:rPr lang="de-CH" sz="800" dirty="0" smtClean="0"/>
              <a:t>Arta.Simio integriert und getestet</a:t>
            </a:r>
          </a:p>
          <a:p>
            <a:pPr marL="357188" lvl="1" indent="-179388">
              <a:buFont typeface="Arial" panose="020B0604020202020204" pitchFamily="34" charset="0"/>
              <a:buChar char="•"/>
            </a:pPr>
            <a:r>
              <a:rPr lang="de-CH" sz="800" dirty="0" smtClean="0"/>
              <a:t>Merkbare Unterschiede</a:t>
            </a:r>
          </a:p>
        </p:txBody>
      </p:sp>
      <p:pic>
        <p:nvPicPr>
          <p:cNvPr id="1026" name="Picture 2" descr="Simula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04" y="4684194"/>
            <a:ext cx="2894746" cy="126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On-screen Show (4:3)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Standarddesign</vt:lpstr>
      <vt:lpstr>PowerPoint Presentation</vt:lpstr>
    </vt:vector>
  </TitlesOfParts>
  <Company>HSR, Abteilung Informatik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Jeanette Ebnöther</dc:creator>
  <cp:lastModifiedBy>Bütikofer Philipp</cp:lastModifiedBy>
  <cp:revision>31</cp:revision>
  <dcterms:created xsi:type="dcterms:W3CDTF">2005-11-30T15:17:50Z</dcterms:created>
  <dcterms:modified xsi:type="dcterms:W3CDTF">2017-12-20T11:49:13Z</dcterms:modified>
</cp:coreProperties>
</file>