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6"/>
  </p:notesMasterIdLst>
  <p:sldIdLst>
    <p:sldId id="257" r:id="rId5"/>
  </p:sldIdLst>
  <p:sldSz cx="12801600" cy="9601200" type="A3"/>
  <p:notesSz cx="6858000" cy="9144000"/>
  <p:defaultTextStyle>
    <a:defPPr>
      <a:defRPr lang="nb-NO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8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2"/>
  </p:normalViewPr>
  <p:slideViewPr>
    <p:cSldViewPr snapToGrid="0" snapToObjects="1">
      <p:cViewPr varScale="1">
        <p:scale>
          <a:sx n="108" d="100"/>
          <a:sy n="108" d="100"/>
        </p:scale>
        <p:origin x="43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72D8A-47EF-46AD-A835-37FCE4D8A54C}" type="datetimeFigureOut">
              <a:rPr lang="nb-NO" smtClean="0"/>
              <a:t>19.11.2018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A0FF3-78C9-4ABE-80B4-B1010F5986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833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75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FF5289-14B9-4E76-8A93-CEF2F75B2491}" type="slidenum">
              <a:rPr kumimoji="0" lang="nb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0753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b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78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308"/>
            <a:ext cx="9601200" cy="334264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19.11.2018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088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19.11.2018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557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511175"/>
            <a:ext cx="2760345" cy="8136573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511175"/>
            <a:ext cx="8121015" cy="8136573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19.11.2018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338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19.11.2018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07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4"/>
            <a:ext cx="11041380" cy="399383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49"/>
            <a:ext cx="11041380" cy="210026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19.11.2018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0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19.11.2018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350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6"/>
            <a:ext cx="11041380" cy="185578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2353628"/>
            <a:ext cx="5415676" cy="115347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3507105"/>
            <a:ext cx="5415676" cy="515842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2353628"/>
            <a:ext cx="5442347" cy="115347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3507105"/>
            <a:ext cx="5442347" cy="515842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19.11.2018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56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19.11.2018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454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19.11.2018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539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6"/>
            <a:ext cx="6480810" cy="6823075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19.11.2018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58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6"/>
            <a:ext cx="6480810" cy="6823075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19.11.2018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622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6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7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lovdata.no/dokument/NL/lov/1967-02-10?q=forvaltningsloven" TargetMode="External"/><Relationship Id="rId13" Type="http://schemas.openxmlformats.org/officeDocument/2006/relationships/hyperlink" Target="https://www.nav.no/" TargetMode="External"/><Relationship Id="rId3" Type="http://schemas.openxmlformats.org/officeDocument/2006/relationships/hyperlink" Target="https://lovdata.no/dokument/NL/lov/2018-06-15-38?q=personopplysningsloven" TargetMode="External"/><Relationship Id="rId7" Type="http://schemas.openxmlformats.org/officeDocument/2006/relationships/hyperlink" Target="https://lovdata.no/dokument/NL/lov/2009-12-18-131?q=sosialtjenester" TargetMode="External"/><Relationship Id="rId12" Type="http://schemas.openxmlformats.org/officeDocument/2006/relationships/hyperlink" Target="https://data.norge.n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vdata.no/dokument/NL/lov/2006-06-16-20?q=nav%20loven" TargetMode="External"/><Relationship Id="rId11" Type="http://schemas.openxmlformats.org/officeDocument/2006/relationships/hyperlink" Target="https://www.datatilsynet.no/rettigheter-og-plikter/personopplysninger/" TargetMode="External"/><Relationship Id="rId5" Type="http://schemas.openxmlformats.org/officeDocument/2006/relationships/hyperlink" Target="https://lovdata.no/dokument/NL/lov/1950-12-15-7" TargetMode="External"/><Relationship Id="rId10" Type="http://schemas.openxmlformats.org/officeDocument/2006/relationships/hyperlink" Target="https://www.regjeringen.no/no/dokumenter/digitaliseringsrundskrivet/id2569983/" TargetMode="External"/><Relationship Id="rId4" Type="http://schemas.openxmlformats.org/officeDocument/2006/relationships/hyperlink" Target="https://eur-lex.europa.eu/legal-content/EN/TXT/PDF/?uri=OJ:L:2016:119:FULL" TargetMode="External"/><Relationship Id="rId9" Type="http://schemas.openxmlformats.org/officeDocument/2006/relationships/hyperlink" Target="https://lovdata.no/dokument/NL/lov/2006-05-19-16?q=offentlighetslo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ktangel 54">
            <a:extLst>
              <a:ext uri="{FF2B5EF4-FFF2-40B4-BE49-F238E27FC236}">
                <a16:creationId xmlns:a16="http://schemas.microsoft.com/office/drawing/2014/main" id="{6FD3BD4F-4D84-486A-B642-CAAB9047F8BB}"/>
              </a:ext>
            </a:extLst>
          </p:cNvPr>
          <p:cNvSpPr/>
          <p:nvPr/>
        </p:nvSpPr>
        <p:spPr>
          <a:xfrm>
            <a:off x="2511437" y="4361346"/>
            <a:ext cx="10240587" cy="173748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  <a:softEdge rad="0"/>
          </a:effectLst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nb-NO" sz="189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5FFF7F3D-1499-4A90-8DBF-8D57B8A181B2}"/>
              </a:ext>
            </a:extLst>
          </p:cNvPr>
          <p:cNvSpPr/>
          <p:nvPr/>
        </p:nvSpPr>
        <p:spPr>
          <a:xfrm>
            <a:off x="2511437" y="4372276"/>
            <a:ext cx="10240588" cy="346509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nb-NO" sz="189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TekstSylinder 58">
            <a:extLst>
              <a:ext uri="{FF2B5EF4-FFF2-40B4-BE49-F238E27FC236}">
                <a16:creationId xmlns:a16="http://schemas.microsoft.com/office/drawing/2014/main" id="{817E9108-1CF6-4E63-94E3-569E517C1830}"/>
              </a:ext>
            </a:extLst>
          </p:cNvPr>
          <p:cNvSpPr txBox="1"/>
          <p:nvPr/>
        </p:nvSpPr>
        <p:spPr>
          <a:xfrm>
            <a:off x="7243420" y="1538820"/>
            <a:ext cx="1726380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84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 Loven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§7. Taushetsplikt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hver som utfører tjeneste eller arbeid for Arbeids- og velferdsetaten etter denne loven, har taushetsplikt etter forvaltningsloven §13 til §13e. Taushetsplikten gjelder også fødested, fødselsdato, personnummer, statsborgerforhold, sivilstand, yrke, bosted og arbeidssted.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Bestemmelsene i forvaltningsloven §13b nr. 5 og 6 gjelder ikke.</a:t>
            </a:r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894B170B-FB13-48FC-9C48-08C153CE5B1C}"/>
              </a:ext>
            </a:extLst>
          </p:cNvPr>
          <p:cNvSpPr txBox="1"/>
          <p:nvPr/>
        </p:nvSpPr>
        <p:spPr>
          <a:xfrm>
            <a:off x="9161735" y="1539309"/>
            <a:ext cx="1317440" cy="190205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84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Offentlighetslova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§3.Hovudregel Saksdokument,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journalar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og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liknande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register for organet er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opne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innsyn dersom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ikkje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anna følgjer av lov eller forskrift med heimel i lov. Alle kan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krevje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innsyn i saksdokument,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journalar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liknande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register til organet hos vedkommende organ.</a:t>
            </a:r>
            <a:endParaRPr lang="nb-NO" sz="189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ktangel 62">
            <a:extLst>
              <a:ext uri="{FF2B5EF4-FFF2-40B4-BE49-F238E27FC236}">
                <a16:creationId xmlns:a16="http://schemas.microsoft.com/office/drawing/2014/main" id="{D7AA8838-0BDC-4206-BFA8-FCCCECBB3D6D}"/>
              </a:ext>
            </a:extLst>
          </p:cNvPr>
          <p:cNvSpPr/>
          <p:nvPr/>
        </p:nvSpPr>
        <p:spPr>
          <a:xfrm>
            <a:off x="2511439" y="5492702"/>
            <a:ext cx="10240586" cy="39333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nb-NO" sz="189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3F17CD14-C2FE-4E0E-9C75-E0521ABBA0F7}"/>
              </a:ext>
            </a:extLst>
          </p:cNvPr>
          <p:cNvSpPr/>
          <p:nvPr/>
        </p:nvSpPr>
        <p:spPr>
          <a:xfrm>
            <a:off x="2511437" y="4720882"/>
            <a:ext cx="10240587" cy="380093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nb-NO" sz="189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ktangel 64">
            <a:extLst>
              <a:ext uri="{FF2B5EF4-FFF2-40B4-BE49-F238E27FC236}">
                <a16:creationId xmlns:a16="http://schemas.microsoft.com/office/drawing/2014/main" id="{62126FEB-047C-4E14-AB1B-B1FDFADFFDDE}"/>
              </a:ext>
            </a:extLst>
          </p:cNvPr>
          <p:cNvSpPr/>
          <p:nvPr/>
        </p:nvSpPr>
        <p:spPr>
          <a:xfrm>
            <a:off x="2497667" y="5103389"/>
            <a:ext cx="10240586" cy="386126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nb-NO" sz="189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Rektangel 65">
            <a:extLst>
              <a:ext uri="{FF2B5EF4-FFF2-40B4-BE49-F238E27FC236}">
                <a16:creationId xmlns:a16="http://schemas.microsoft.com/office/drawing/2014/main" id="{37D0943F-6024-4BA8-AAB7-1851E18E252F}"/>
              </a:ext>
            </a:extLst>
          </p:cNvPr>
          <p:cNvSpPr/>
          <p:nvPr/>
        </p:nvSpPr>
        <p:spPr>
          <a:xfrm>
            <a:off x="2758374" y="3668533"/>
            <a:ext cx="795974" cy="518465"/>
          </a:xfrm>
          <a:prstGeom prst="rect">
            <a:avLst/>
          </a:prstGeom>
          <a:solidFill>
            <a:schemeClr val="accent4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Sikkerhets- loven</a:t>
            </a:r>
          </a:p>
        </p:txBody>
      </p:sp>
      <p:sp>
        <p:nvSpPr>
          <p:cNvPr id="67" name="Rektangel 66">
            <a:extLst>
              <a:ext uri="{FF2B5EF4-FFF2-40B4-BE49-F238E27FC236}">
                <a16:creationId xmlns:a16="http://schemas.microsoft.com/office/drawing/2014/main" id="{F335603F-97DD-4BD5-B63D-8D0DB0EEACA9}"/>
              </a:ext>
            </a:extLst>
          </p:cNvPr>
          <p:cNvSpPr/>
          <p:nvPr/>
        </p:nvSpPr>
        <p:spPr>
          <a:xfrm>
            <a:off x="4163061" y="3671907"/>
            <a:ext cx="1011978" cy="518465"/>
          </a:xfrm>
          <a:prstGeom prst="rect">
            <a:avLst/>
          </a:prstGeom>
          <a:solidFill>
            <a:schemeClr val="accent4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Beskyttelses- instruksen</a:t>
            </a:r>
          </a:p>
        </p:txBody>
      </p:sp>
      <p:sp>
        <p:nvSpPr>
          <p:cNvPr id="68" name="Rektangel 67">
            <a:extLst>
              <a:ext uri="{FF2B5EF4-FFF2-40B4-BE49-F238E27FC236}">
                <a16:creationId xmlns:a16="http://schemas.microsoft.com/office/drawing/2014/main" id="{98CFF684-BC7E-4C94-9922-A4E567A71616}"/>
              </a:ext>
            </a:extLst>
          </p:cNvPr>
          <p:cNvSpPr/>
          <p:nvPr/>
        </p:nvSpPr>
        <p:spPr>
          <a:xfrm>
            <a:off x="5732938" y="3670164"/>
            <a:ext cx="1412226" cy="518465"/>
          </a:xfrm>
          <a:prstGeom prst="rect">
            <a:avLst/>
          </a:prstGeom>
          <a:solidFill>
            <a:schemeClr val="accent4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Personopplysningsloven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Personvernforordning (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GDPR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Beredskapsloven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A0102703-A677-419C-BEA6-31B13AFBE69F}"/>
              </a:ext>
            </a:extLst>
          </p:cNvPr>
          <p:cNvSpPr/>
          <p:nvPr/>
        </p:nvSpPr>
        <p:spPr>
          <a:xfrm>
            <a:off x="7497896" y="3677281"/>
            <a:ext cx="1217427" cy="518465"/>
          </a:xfrm>
          <a:prstGeom prst="rect">
            <a:avLst/>
          </a:prstGeom>
          <a:solidFill>
            <a:schemeClr val="accent4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NAV-Loven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Lov om sosialtjenester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Forvaltningsloven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2" name="Rektangel 71">
            <a:extLst>
              <a:ext uri="{FF2B5EF4-FFF2-40B4-BE49-F238E27FC236}">
                <a16:creationId xmlns:a16="http://schemas.microsoft.com/office/drawing/2014/main" id="{FBFEC26E-6FBB-483C-9769-571D473A5284}"/>
              </a:ext>
            </a:extLst>
          </p:cNvPr>
          <p:cNvSpPr/>
          <p:nvPr/>
        </p:nvSpPr>
        <p:spPr>
          <a:xfrm>
            <a:off x="9338604" y="3671877"/>
            <a:ext cx="961192" cy="518465"/>
          </a:xfrm>
          <a:prstGeom prst="rect">
            <a:avLst/>
          </a:prstGeom>
          <a:solidFill>
            <a:schemeClr val="accent4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Offentlighetslova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ktangel 73">
            <a:extLst>
              <a:ext uri="{FF2B5EF4-FFF2-40B4-BE49-F238E27FC236}">
                <a16:creationId xmlns:a16="http://schemas.microsoft.com/office/drawing/2014/main" id="{486DA0B8-3970-4324-866F-CF2AC893A091}"/>
              </a:ext>
            </a:extLst>
          </p:cNvPr>
          <p:cNvSpPr/>
          <p:nvPr/>
        </p:nvSpPr>
        <p:spPr>
          <a:xfrm>
            <a:off x="11712742" y="3679283"/>
            <a:ext cx="893088" cy="518465"/>
          </a:xfrm>
          <a:prstGeom prst="rect">
            <a:avLst/>
          </a:prstGeom>
          <a:solidFill>
            <a:schemeClr val="accent4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Åpne data ref. 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Digitaliserings-program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ktangel 74">
            <a:extLst>
              <a:ext uri="{FF2B5EF4-FFF2-40B4-BE49-F238E27FC236}">
                <a16:creationId xmlns:a16="http://schemas.microsoft.com/office/drawing/2014/main" id="{8BA7FEA2-29AF-47D2-92E6-216DC2C77303}"/>
              </a:ext>
            </a:extLst>
          </p:cNvPr>
          <p:cNvSpPr/>
          <p:nvPr/>
        </p:nvSpPr>
        <p:spPr>
          <a:xfrm>
            <a:off x="3901190" y="6496217"/>
            <a:ext cx="569225" cy="518465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 6</a:t>
            </a:r>
          </a:p>
          <a:p>
            <a:pPr algn="ctr" defTabSz="960120"/>
            <a:r>
              <a:rPr lang="nb-NO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Adresse sperre</a:t>
            </a:r>
          </a:p>
        </p:txBody>
      </p:sp>
      <p:sp>
        <p:nvSpPr>
          <p:cNvPr id="76" name="Rektangel 75">
            <a:extLst>
              <a:ext uri="{FF2B5EF4-FFF2-40B4-BE49-F238E27FC236}">
                <a16:creationId xmlns:a16="http://schemas.microsoft.com/office/drawing/2014/main" id="{2C68E992-B930-4349-8AE2-D9BD20082D9D}"/>
              </a:ext>
            </a:extLst>
          </p:cNvPr>
          <p:cNvSpPr/>
          <p:nvPr/>
        </p:nvSpPr>
        <p:spPr>
          <a:xfrm>
            <a:off x="4543359" y="6496217"/>
            <a:ext cx="595685" cy="518465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 7</a:t>
            </a:r>
          </a:p>
          <a:p>
            <a:pPr algn="ctr" defTabSz="960120"/>
            <a:r>
              <a:rPr lang="nb-NO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Adresse sperre</a:t>
            </a:r>
          </a:p>
        </p:txBody>
      </p:sp>
      <p:sp>
        <p:nvSpPr>
          <p:cNvPr id="77" name="Rektangel 76">
            <a:hlinkClick r:id="rId11"/>
            <a:extLst>
              <a:ext uri="{FF2B5EF4-FFF2-40B4-BE49-F238E27FC236}">
                <a16:creationId xmlns:a16="http://schemas.microsoft.com/office/drawing/2014/main" id="{6E17F997-0990-4E07-84E0-10D7801BBBCE}"/>
              </a:ext>
            </a:extLst>
          </p:cNvPr>
          <p:cNvSpPr/>
          <p:nvPr/>
        </p:nvSpPr>
        <p:spPr>
          <a:xfrm>
            <a:off x="5263393" y="6493615"/>
            <a:ext cx="1189459" cy="1680081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-Rasemessig eller etnisk bakgrunn, eller politisk, filosofisk eller religiøs oppfatning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-Straffbare handlinger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-Helseforhold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-Seksuelle forhold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-Fagforening (medlemskap)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Datatilsynet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ktangel 77">
            <a:hlinkClick r:id="rId11"/>
            <a:extLst>
              <a:ext uri="{FF2B5EF4-FFF2-40B4-BE49-F238E27FC236}">
                <a16:creationId xmlns:a16="http://schemas.microsoft.com/office/drawing/2014/main" id="{EEBD2B78-50F0-452D-88F6-7698875200CA}"/>
              </a:ext>
            </a:extLst>
          </p:cNvPr>
          <p:cNvSpPr/>
          <p:nvPr/>
        </p:nvSpPr>
        <p:spPr>
          <a:xfrm>
            <a:off x="6565401" y="6497518"/>
            <a:ext cx="1121083" cy="1629852"/>
          </a:xfrm>
          <a:prstGeom prst="rect">
            <a:avLst/>
          </a:prstGeom>
          <a:solidFill>
            <a:schemeClr val="accent6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-Personnummer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-Andre opplysninger som kan knyttes til en person eks. økonomiske opplysninger om trygdeytelse, IP-adresse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*CV-Databasen (krise/krig)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Datatilsynet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ktangel 78">
            <a:extLst>
              <a:ext uri="{FF2B5EF4-FFF2-40B4-BE49-F238E27FC236}">
                <a16:creationId xmlns:a16="http://schemas.microsoft.com/office/drawing/2014/main" id="{0ED5A993-A208-4DFB-B721-40DB06DAFF9F}"/>
              </a:ext>
            </a:extLst>
          </p:cNvPr>
          <p:cNvSpPr/>
          <p:nvPr/>
        </p:nvSpPr>
        <p:spPr>
          <a:xfrm>
            <a:off x="8036801" y="6475358"/>
            <a:ext cx="1705299" cy="1698338"/>
          </a:xfrm>
          <a:prstGeom prst="rect">
            <a:avLst/>
          </a:prstGeom>
          <a:solidFill>
            <a:schemeClr val="accent6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Informasjon en journalist ikke får utlevert om han ber om innsyn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-Organinternt dokument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Organeksternt dokument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-Rettsaksdokument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-Statlig budsjettrammer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-Offentlige anskaffelser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-Økonomi, lønns og personalforvaltning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-Kontroll og sikkerhetstiltak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-Tilsettingssaker, osv.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A2D6ACC2-9D88-45A0-8B32-919E5A79069A}"/>
              </a:ext>
            </a:extLst>
          </p:cNvPr>
          <p:cNvSpPr/>
          <p:nvPr/>
        </p:nvSpPr>
        <p:spPr>
          <a:xfrm>
            <a:off x="10256833" y="6461404"/>
            <a:ext cx="1197051" cy="1328117"/>
          </a:xfrm>
          <a:prstGeom prst="rect">
            <a:avLst/>
          </a:prstGeom>
          <a:solidFill>
            <a:schemeClr val="accent6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Dokumenter og informasjon med normal innsynsrett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 interne: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Møteinnkallinger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Arbeidsdokumenter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-m.m.</a:t>
            </a:r>
          </a:p>
        </p:txBody>
      </p:sp>
      <p:sp>
        <p:nvSpPr>
          <p:cNvPr id="81" name="Rektangel 80">
            <a:hlinkClick r:id="rId12"/>
            <a:extLst>
              <a:ext uri="{FF2B5EF4-FFF2-40B4-BE49-F238E27FC236}">
                <a16:creationId xmlns:a16="http://schemas.microsoft.com/office/drawing/2014/main" id="{4CB09D54-00CA-47DD-919A-D21F357EC16C}"/>
              </a:ext>
            </a:extLst>
          </p:cNvPr>
          <p:cNvSpPr/>
          <p:nvPr/>
        </p:nvSpPr>
        <p:spPr>
          <a:xfrm>
            <a:off x="11713666" y="6475358"/>
            <a:ext cx="893088" cy="918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Datasett tilgjengeliggjort for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viderebruk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offentlig informasjon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data.norge.no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nav.no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ktangel 81">
            <a:extLst>
              <a:ext uri="{FF2B5EF4-FFF2-40B4-BE49-F238E27FC236}">
                <a16:creationId xmlns:a16="http://schemas.microsoft.com/office/drawing/2014/main" id="{ED028EE4-E023-4192-928B-94D408D13C86}"/>
              </a:ext>
            </a:extLst>
          </p:cNvPr>
          <p:cNvSpPr/>
          <p:nvPr/>
        </p:nvSpPr>
        <p:spPr>
          <a:xfrm>
            <a:off x="2511439" y="5889228"/>
            <a:ext cx="10240585" cy="395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  <a:softEdge rad="0"/>
          </a:effectLst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nb-NO" sz="189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TekstSylinder 82">
            <a:extLst>
              <a:ext uri="{FF2B5EF4-FFF2-40B4-BE49-F238E27FC236}">
                <a16:creationId xmlns:a16="http://schemas.microsoft.com/office/drawing/2014/main" id="{3626CFE6-245F-4733-ABEE-4CABD2C79956}"/>
              </a:ext>
            </a:extLst>
          </p:cNvPr>
          <p:cNvSpPr txBox="1"/>
          <p:nvPr/>
        </p:nvSpPr>
        <p:spPr>
          <a:xfrm>
            <a:off x="1830024" y="4411551"/>
            <a:ext cx="53520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60120"/>
            <a:r>
              <a:rPr lang="nb-NO" sz="1260" dirty="0">
                <a:solidFill>
                  <a:prstClr val="black"/>
                </a:solidFill>
                <a:latin typeface="Calibri" panose="020F0502020204030204"/>
              </a:rPr>
              <a:t>Høyt</a:t>
            </a:r>
          </a:p>
        </p:txBody>
      </p:sp>
      <p:sp>
        <p:nvSpPr>
          <p:cNvPr id="84" name="TekstSylinder 83">
            <a:extLst>
              <a:ext uri="{FF2B5EF4-FFF2-40B4-BE49-F238E27FC236}">
                <a16:creationId xmlns:a16="http://schemas.microsoft.com/office/drawing/2014/main" id="{D0DFDB10-A929-4364-98A7-176923171525}"/>
              </a:ext>
            </a:extLst>
          </p:cNvPr>
          <p:cNvSpPr txBox="1"/>
          <p:nvPr/>
        </p:nvSpPr>
        <p:spPr>
          <a:xfrm>
            <a:off x="1631284" y="4765503"/>
            <a:ext cx="78851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60120"/>
            <a:r>
              <a:rPr lang="nb-NO" sz="1260" dirty="0">
                <a:solidFill>
                  <a:prstClr val="black"/>
                </a:solidFill>
                <a:latin typeface="Calibri" panose="020F0502020204030204"/>
              </a:rPr>
              <a:t>Middels</a:t>
            </a:r>
          </a:p>
        </p:txBody>
      </p:sp>
      <p:sp>
        <p:nvSpPr>
          <p:cNvPr id="85" name="TekstSylinder 84">
            <a:extLst>
              <a:ext uri="{FF2B5EF4-FFF2-40B4-BE49-F238E27FC236}">
                <a16:creationId xmlns:a16="http://schemas.microsoft.com/office/drawing/2014/main" id="{F32493A5-D832-45D0-AC1A-06E32E674E2E}"/>
              </a:ext>
            </a:extLst>
          </p:cNvPr>
          <p:cNvSpPr txBox="1"/>
          <p:nvPr/>
        </p:nvSpPr>
        <p:spPr>
          <a:xfrm>
            <a:off x="1648632" y="5143827"/>
            <a:ext cx="78290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60120"/>
            <a:r>
              <a:rPr lang="nb-NO" sz="1260" dirty="0">
                <a:solidFill>
                  <a:prstClr val="black"/>
                </a:solidFill>
                <a:latin typeface="Calibri" panose="020F0502020204030204"/>
              </a:rPr>
              <a:t>Moderat</a:t>
            </a:r>
          </a:p>
        </p:txBody>
      </p:sp>
      <p:sp>
        <p:nvSpPr>
          <p:cNvPr id="86" name="TekstSylinder 85">
            <a:extLst>
              <a:ext uri="{FF2B5EF4-FFF2-40B4-BE49-F238E27FC236}">
                <a16:creationId xmlns:a16="http://schemas.microsoft.com/office/drawing/2014/main" id="{DC539476-E6BA-4C87-8859-B909DF511CD7}"/>
              </a:ext>
            </a:extLst>
          </p:cNvPr>
          <p:cNvSpPr txBox="1"/>
          <p:nvPr/>
        </p:nvSpPr>
        <p:spPr>
          <a:xfrm>
            <a:off x="1833754" y="5526635"/>
            <a:ext cx="53520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60120"/>
            <a:r>
              <a:rPr lang="nb-NO" sz="1260" dirty="0">
                <a:solidFill>
                  <a:prstClr val="black"/>
                </a:solidFill>
                <a:latin typeface="Calibri" panose="020F0502020204030204"/>
              </a:rPr>
              <a:t>Lavt</a:t>
            </a:r>
          </a:p>
        </p:txBody>
      </p:sp>
      <p:sp>
        <p:nvSpPr>
          <p:cNvPr id="87" name="TekstSylinder 86">
            <a:extLst>
              <a:ext uri="{FF2B5EF4-FFF2-40B4-BE49-F238E27FC236}">
                <a16:creationId xmlns:a16="http://schemas.microsoft.com/office/drawing/2014/main" id="{4DDE2330-562C-463C-B312-5C9083D0DFAC}"/>
              </a:ext>
            </a:extLst>
          </p:cNvPr>
          <p:cNvSpPr txBox="1"/>
          <p:nvPr/>
        </p:nvSpPr>
        <p:spPr>
          <a:xfrm>
            <a:off x="1061736" y="5939542"/>
            <a:ext cx="135806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60120"/>
            <a:r>
              <a:rPr lang="nb-NO" sz="1260" dirty="0">
                <a:solidFill>
                  <a:prstClr val="black"/>
                </a:solidFill>
                <a:latin typeface="Calibri" panose="020F0502020204030204"/>
              </a:rPr>
              <a:t>Åpen informasjon</a:t>
            </a:r>
          </a:p>
        </p:txBody>
      </p:sp>
      <p:sp>
        <p:nvSpPr>
          <p:cNvPr id="88" name="TekstSylinder 87">
            <a:extLst>
              <a:ext uri="{FF2B5EF4-FFF2-40B4-BE49-F238E27FC236}">
                <a16:creationId xmlns:a16="http://schemas.microsoft.com/office/drawing/2014/main" id="{4273A7F7-D09A-4A7C-A183-E12F4724718B}"/>
              </a:ext>
            </a:extLst>
          </p:cNvPr>
          <p:cNvSpPr txBox="1"/>
          <p:nvPr/>
        </p:nvSpPr>
        <p:spPr>
          <a:xfrm>
            <a:off x="100691" y="3632108"/>
            <a:ext cx="2970953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0120"/>
            <a:r>
              <a:rPr lang="nb-NO" sz="1470" dirty="0">
                <a:solidFill>
                  <a:prstClr val="black"/>
                </a:solidFill>
                <a:latin typeface="Calibri" panose="020F0502020204030204"/>
              </a:rPr>
              <a:t>Behandlingsgrunnlag/</a:t>
            </a:r>
          </a:p>
          <a:p>
            <a:pPr defTabSz="960120"/>
            <a:r>
              <a:rPr lang="nb-NO" sz="1470" dirty="0">
                <a:solidFill>
                  <a:prstClr val="black"/>
                </a:solidFill>
                <a:latin typeface="Calibri" panose="020F0502020204030204"/>
              </a:rPr>
              <a:t>hjemmel</a:t>
            </a:r>
          </a:p>
        </p:txBody>
      </p: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66C73CF2-1F72-4344-B14F-FCC436DE0744}"/>
              </a:ext>
            </a:extLst>
          </p:cNvPr>
          <p:cNvSpPr txBox="1"/>
          <p:nvPr/>
        </p:nvSpPr>
        <p:spPr>
          <a:xfrm>
            <a:off x="17823" y="4795008"/>
            <a:ext cx="152991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0120"/>
            <a:r>
              <a:rPr lang="nb-NO" sz="1680" dirty="0">
                <a:solidFill>
                  <a:prstClr val="black"/>
                </a:solidFill>
                <a:latin typeface="Calibri" panose="020F0502020204030204"/>
              </a:rPr>
              <a:t>Klassifisering i forhold til konfidensialitet</a:t>
            </a:r>
          </a:p>
        </p:txBody>
      </p:sp>
      <p:sp>
        <p:nvSpPr>
          <p:cNvPr id="90" name="TekstSylinder 89">
            <a:extLst>
              <a:ext uri="{FF2B5EF4-FFF2-40B4-BE49-F238E27FC236}">
                <a16:creationId xmlns:a16="http://schemas.microsoft.com/office/drawing/2014/main" id="{E090EE7A-7C26-43BA-AE78-5D0F9957984A}"/>
              </a:ext>
            </a:extLst>
          </p:cNvPr>
          <p:cNvSpPr txBox="1"/>
          <p:nvPr/>
        </p:nvSpPr>
        <p:spPr>
          <a:xfrm>
            <a:off x="1227267" y="6581414"/>
            <a:ext cx="1369873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0120"/>
            <a:r>
              <a:rPr lang="nb-NO" sz="1470" dirty="0">
                <a:solidFill>
                  <a:prstClr val="black"/>
                </a:solidFill>
                <a:latin typeface="Calibri" panose="020F0502020204030204"/>
              </a:rPr>
              <a:t>Eksempler på</a:t>
            </a:r>
          </a:p>
          <a:p>
            <a:pPr defTabSz="960120"/>
            <a:r>
              <a:rPr lang="nb-NO" sz="1470" dirty="0">
                <a:solidFill>
                  <a:prstClr val="black"/>
                </a:solidFill>
                <a:latin typeface="Calibri" panose="020F0502020204030204"/>
              </a:rPr>
              <a:t>NAV data</a:t>
            </a:r>
          </a:p>
        </p:txBody>
      </p:sp>
      <p:sp>
        <p:nvSpPr>
          <p:cNvPr id="91" name="TekstSylinder 90">
            <a:extLst>
              <a:ext uri="{FF2B5EF4-FFF2-40B4-BE49-F238E27FC236}">
                <a16:creationId xmlns:a16="http://schemas.microsoft.com/office/drawing/2014/main" id="{A9062CA9-042C-4D34-9F51-58218A21E82A}"/>
              </a:ext>
            </a:extLst>
          </p:cNvPr>
          <p:cNvSpPr txBox="1"/>
          <p:nvPr/>
        </p:nvSpPr>
        <p:spPr>
          <a:xfrm>
            <a:off x="2589403" y="4319430"/>
            <a:ext cx="1114550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735" dirty="0">
                <a:solidFill>
                  <a:prstClr val="black"/>
                </a:solidFill>
                <a:latin typeface="Calibri" panose="020F0502020204030204"/>
              </a:rPr>
              <a:t>STRENGT </a:t>
            </a:r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HEMMELIG</a:t>
            </a:r>
          </a:p>
          <a:p>
            <a:pPr algn="ctr" defTabSz="960120"/>
            <a:r>
              <a:rPr lang="nb-NO" sz="735" dirty="0">
                <a:solidFill>
                  <a:prstClr val="black"/>
                </a:solidFill>
                <a:latin typeface="Calibri" panose="020F0502020204030204"/>
              </a:rPr>
              <a:t>HEMMELIG</a:t>
            </a:r>
          </a:p>
          <a:p>
            <a:pPr algn="ctr" defTabSz="960120"/>
            <a:r>
              <a:rPr lang="nb-NO" sz="735" dirty="0">
                <a:solidFill>
                  <a:prstClr val="black"/>
                </a:solidFill>
                <a:latin typeface="Calibri" panose="020F0502020204030204"/>
              </a:rPr>
              <a:t>KONFIDENSIELT</a:t>
            </a:r>
          </a:p>
        </p:txBody>
      </p:sp>
      <p:sp>
        <p:nvSpPr>
          <p:cNvPr id="92" name="TekstSylinder 91">
            <a:extLst>
              <a:ext uri="{FF2B5EF4-FFF2-40B4-BE49-F238E27FC236}">
                <a16:creationId xmlns:a16="http://schemas.microsoft.com/office/drawing/2014/main" id="{622852C6-C734-47B8-9997-7489103E0939}"/>
              </a:ext>
            </a:extLst>
          </p:cNvPr>
          <p:cNvSpPr txBox="1"/>
          <p:nvPr/>
        </p:nvSpPr>
        <p:spPr>
          <a:xfrm>
            <a:off x="3707813" y="4534974"/>
            <a:ext cx="1110782" cy="20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</a:t>
            </a:r>
            <a:r>
              <a:rPr lang="nb-NO" sz="735" dirty="0">
                <a:solidFill>
                  <a:prstClr val="black"/>
                </a:solidFill>
                <a:latin typeface="Calibri" panose="020F0502020204030204"/>
              </a:rPr>
              <a:t> FORTROLIG</a:t>
            </a:r>
          </a:p>
        </p:txBody>
      </p:sp>
      <p:sp>
        <p:nvSpPr>
          <p:cNvPr id="93" name="TekstSylinder 92">
            <a:extLst>
              <a:ext uri="{FF2B5EF4-FFF2-40B4-BE49-F238E27FC236}">
                <a16:creationId xmlns:a16="http://schemas.microsoft.com/office/drawing/2014/main" id="{3C85A1D8-3262-40DC-A64E-161C3829808B}"/>
              </a:ext>
            </a:extLst>
          </p:cNvPr>
          <p:cNvSpPr txBox="1"/>
          <p:nvPr/>
        </p:nvSpPr>
        <p:spPr>
          <a:xfrm>
            <a:off x="2758374" y="4861775"/>
            <a:ext cx="815930" cy="20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BEGRENSET</a:t>
            </a:r>
          </a:p>
        </p:txBody>
      </p:sp>
      <p:sp>
        <p:nvSpPr>
          <p:cNvPr id="94" name="TekstSylinder 93">
            <a:extLst>
              <a:ext uri="{FF2B5EF4-FFF2-40B4-BE49-F238E27FC236}">
                <a16:creationId xmlns:a16="http://schemas.microsoft.com/office/drawing/2014/main" id="{DBB3A3AD-727C-4FE8-BC60-1C100A82AD5C}"/>
              </a:ext>
            </a:extLst>
          </p:cNvPr>
          <p:cNvSpPr txBox="1"/>
          <p:nvPr/>
        </p:nvSpPr>
        <p:spPr>
          <a:xfrm>
            <a:off x="4469491" y="4846157"/>
            <a:ext cx="734392" cy="20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FORTROLIG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D7E97E69-0A31-46BB-9B42-F5CC239E65C6}"/>
              </a:ext>
            </a:extLst>
          </p:cNvPr>
          <p:cNvSpPr txBox="1"/>
          <p:nvPr/>
        </p:nvSpPr>
        <p:spPr>
          <a:xfrm>
            <a:off x="5291465" y="4785873"/>
            <a:ext cx="1127991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</a:p>
          <a:p>
            <a:pPr algn="ctr" defTabSz="960120"/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personopplysninger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D80BB9A8-E03E-4310-BC55-CD3057A8BA02}"/>
              </a:ext>
            </a:extLst>
          </p:cNvPr>
          <p:cNvSpPr txBox="1"/>
          <p:nvPr/>
        </p:nvSpPr>
        <p:spPr>
          <a:xfrm>
            <a:off x="6544109" y="5156149"/>
            <a:ext cx="1161819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Ikke sensitive</a:t>
            </a:r>
          </a:p>
          <a:p>
            <a:pPr algn="ctr" defTabSz="960120"/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personopplysninger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8435D5AE-C461-4809-8F20-E0054592A5A4}"/>
              </a:ext>
            </a:extLst>
          </p:cNvPr>
          <p:cNvSpPr txBox="1"/>
          <p:nvPr/>
        </p:nvSpPr>
        <p:spPr>
          <a:xfrm>
            <a:off x="7650822" y="5156149"/>
            <a:ext cx="91157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Taushetsbelagt </a:t>
            </a:r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informasjon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516F9EF8-1D66-48E7-9449-1A4649C535B8}"/>
              </a:ext>
            </a:extLst>
          </p:cNvPr>
          <p:cNvSpPr txBox="1"/>
          <p:nvPr/>
        </p:nvSpPr>
        <p:spPr>
          <a:xfrm>
            <a:off x="8427029" y="5534893"/>
            <a:ext cx="91157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Unntatt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offentligheten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65DFCB38-3DF5-4708-86D2-E5866133F1CD}"/>
              </a:ext>
            </a:extLst>
          </p:cNvPr>
          <p:cNvSpPr txBox="1"/>
          <p:nvPr/>
        </p:nvSpPr>
        <p:spPr>
          <a:xfrm>
            <a:off x="10396150" y="5542033"/>
            <a:ext cx="91157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Offentlig</a:t>
            </a:r>
          </a:p>
          <a:p>
            <a:pPr algn="ctr" defTabSz="960120"/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informasjon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kstSylinder 99">
            <a:extLst>
              <a:ext uri="{FF2B5EF4-FFF2-40B4-BE49-F238E27FC236}">
                <a16:creationId xmlns:a16="http://schemas.microsoft.com/office/drawing/2014/main" id="{62AC617E-BA02-4772-80B0-4AB2554DA391}"/>
              </a:ext>
            </a:extLst>
          </p:cNvPr>
          <p:cNvSpPr txBox="1"/>
          <p:nvPr/>
        </p:nvSpPr>
        <p:spPr>
          <a:xfrm>
            <a:off x="2780288" y="2253441"/>
            <a:ext cx="2388987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60120"/>
            <a:r>
              <a:rPr lang="nb-NO" sz="1890" dirty="0">
                <a:solidFill>
                  <a:srgbClr val="FF0000"/>
                </a:solidFill>
                <a:latin typeface="Calibri" panose="020F0502020204030204"/>
              </a:rPr>
              <a:t>Unntatt offentligheten</a:t>
            </a:r>
          </a:p>
        </p:txBody>
      </p:sp>
      <p:sp>
        <p:nvSpPr>
          <p:cNvPr id="101" name="TekstSylinder 100">
            <a:extLst>
              <a:ext uri="{FF2B5EF4-FFF2-40B4-BE49-F238E27FC236}">
                <a16:creationId xmlns:a16="http://schemas.microsoft.com/office/drawing/2014/main" id="{8BA132D2-AEEF-44C0-A500-875274644F33}"/>
              </a:ext>
            </a:extLst>
          </p:cNvPr>
          <p:cNvSpPr txBox="1"/>
          <p:nvPr/>
        </p:nvSpPr>
        <p:spPr>
          <a:xfrm>
            <a:off x="10586910" y="2298747"/>
            <a:ext cx="227068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60120"/>
            <a:r>
              <a:rPr lang="nb-NO" sz="1890" dirty="0">
                <a:solidFill>
                  <a:srgbClr val="70AD47"/>
                </a:solidFill>
                <a:latin typeface="Calibri" panose="020F0502020204030204"/>
              </a:rPr>
              <a:t>Offentlig informasjon</a:t>
            </a:r>
          </a:p>
        </p:txBody>
      </p:sp>
      <p:sp>
        <p:nvSpPr>
          <p:cNvPr id="102" name="TekstSylinder 101">
            <a:extLst>
              <a:ext uri="{FF2B5EF4-FFF2-40B4-BE49-F238E27FC236}">
                <a16:creationId xmlns:a16="http://schemas.microsoft.com/office/drawing/2014/main" id="{F00B3391-1A9D-43BB-BF5B-63E122F8BBB7}"/>
              </a:ext>
            </a:extLst>
          </p:cNvPr>
          <p:cNvSpPr txBox="1"/>
          <p:nvPr/>
        </p:nvSpPr>
        <p:spPr>
          <a:xfrm>
            <a:off x="11703499" y="5942730"/>
            <a:ext cx="91157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Åpen data/ Open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Rett linje 102">
            <a:extLst>
              <a:ext uri="{FF2B5EF4-FFF2-40B4-BE49-F238E27FC236}">
                <a16:creationId xmlns:a16="http://schemas.microsoft.com/office/drawing/2014/main" id="{F6CCD683-B360-4E86-AD54-B151FB805315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9819200" y="4190343"/>
            <a:ext cx="1256" cy="5213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tt pil 47">
            <a:extLst>
              <a:ext uri="{FF2B5EF4-FFF2-40B4-BE49-F238E27FC236}">
                <a16:creationId xmlns:a16="http://schemas.microsoft.com/office/drawing/2014/main" id="{DF73CA7F-C448-49D6-BB84-D7735C16E776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185803" y="4759379"/>
            <a:ext cx="0" cy="1736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tt pil 49">
            <a:extLst>
              <a:ext uri="{FF2B5EF4-FFF2-40B4-BE49-F238E27FC236}">
                <a16:creationId xmlns:a16="http://schemas.microsoft.com/office/drawing/2014/main" id="{330E2CE5-7CE7-4B0D-8E32-0BD2F51B5848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5855459" y="5165966"/>
            <a:ext cx="2663" cy="1327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tt pil 53">
            <a:extLst>
              <a:ext uri="{FF2B5EF4-FFF2-40B4-BE49-F238E27FC236}">
                <a16:creationId xmlns:a16="http://schemas.microsoft.com/office/drawing/2014/main" id="{837260A5-F031-4669-9B54-E1DDFF19DCEB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4841201" y="5156148"/>
            <a:ext cx="0" cy="1340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tt pil 55">
            <a:extLst>
              <a:ext uri="{FF2B5EF4-FFF2-40B4-BE49-F238E27FC236}">
                <a16:creationId xmlns:a16="http://schemas.microsoft.com/office/drawing/2014/main" id="{E4D1471C-D738-4C56-96C2-EAA4228F9EE2}"/>
              </a:ext>
            </a:extLst>
          </p:cNvPr>
          <p:cNvCxnSpPr>
            <a:cxnSpLocks/>
            <a:stCxn id="96" idx="2"/>
            <a:endCxn id="78" idx="0"/>
          </p:cNvCxnSpPr>
          <p:nvPr/>
        </p:nvCxnSpPr>
        <p:spPr>
          <a:xfrm>
            <a:off x="7125019" y="5490856"/>
            <a:ext cx="924" cy="1006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tt pil 57">
            <a:extLst>
              <a:ext uri="{FF2B5EF4-FFF2-40B4-BE49-F238E27FC236}">
                <a16:creationId xmlns:a16="http://schemas.microsoft.com/office/drawing/2014/main" id="{C2B0AF05-8E41-409F-8B4D-EFBC3E59B621}"/>
              </a:ext>
            </a:extLst>
          </p:cNvPr>
          <p:cNvCxnSpPr>
            <a:cxnSpLocks/>
            <a:stCxn id="98" idx="2"/>
            <a:endCxn id="79" idx="0"/>
          </p:cNvCxnSpPr>
          <p:nvPr/>
        </p:nvCxnSpPr>
        <p:spPr>
          <a:xfrm>
            <a:off x="8882816" y="5869600"/>
            <a:ext cx="6635" cy="605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tt pil 59">
            <a:extLst>
              <a:ext uri="{FF2B5EF4-FFF2-40B4-BE49-F238E27FC236}">
                <a16:creationId xmlns:a16="http://schemas.microsoft.com/office/drawing/2014/main" id="{7F453666-26AB-4B11-AF83-0A9577A6BEEB}"/>
              </a:ext>
            </a:extLst>
          </p:cNvPr>
          <p:cNvCxnSpPr>
            <a:cxnSpLocks/>
            <a:stCxn id="99" idx="2"/>
            <a:endCxn id="80" idx="0"/>
          </p:cNvCxnSpPr>
          <p:nvPr/>
        </p:nvCxnSpPr>
        <p:spPr>
          <a:xfrm>
            <a:off x="10851937" y="5876740"/>
            <a:ext cx="3422" cy="58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tt pil 61">
            <a:extLst>
              <a:ext uri="{FF2B5EF4-FFF2-40B4-BE49-F238E27FC236}">
                <a16:creationId xmlns:a16="http://schemas.microsoft.com/office/drawing/2014/main" id="{596C8FEA-0AFC-4EF2-BCE5-6CFDECD69BDE}"/>
              </a:ext>
            </a:extLst>
          </p:cNvPr>
          <p:cNvCxnSpPr>
            <a:stCxn id="102" idx="2"/>
            <a:endCxn id="81" idx="0"/>
          </p:cNvCxnSpPr>
          <p:nvPr/>
        </p:nvCxnSpPr>
        <p:spPr>
          <a:xfrm>
            <a:off x="12159286" y="6293595"/>
            <a:ext cx="924" cy="181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tt linje 110">
            <a:extLst>
              <a:ext uri="{FF2B5EF4-FFF2-40B4-BE49-F238E27FC236}">
                <a16:creationId xmlns:a16="http://schemas.microsoft.com/office/drawing/2014/main" id="{6264BF4A-5BB9-4476-B5A9-8C635A4F8A83}"/>
              </a:ext>
            </a:extLst>
          </p:cNvPr>
          <p:cNvCxnSpPr>
            <a:cxnSpLocks/>
            <a:stCxn id="61" idx="2"/>
            <a:endCxn id="72" idx="0"/>
          </p:cNvCxnSpPr>
          <p:nvPr/>
        </p:nvCxnSpPr>
        <p:spPr>
          <a:xfrm flipH="1">
            <a:off x="9819200" y="3441368"/>
            <a:ext cx="1255" cy="230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tt linje 111">
            <a:extLst>
              <a:ext uri="{FF2B5EF4-FFF2-40B4-BE49-F238E27FC236}">
                <a16:creationId xmlns:a16="http://schemas.microsoft.com/office/drawing/2014/main" id="{F8FAED70-E961-4F3F-B55C-0496E9798FD1}"/>
              </a:ext>
            </a:extLst>
          </p:cNvPr>
          <p:cNvCxnSpPr>
            <a:cxnSpLocks/>
            <a:stCxn id="59" idx="2"/>
            <a:endCxn id="70" idx="0"/>
          </p:cNvCxnSpPr>
          <p:nvPr/>
        </p:nvCxnSpPr>
        <p:spPr>
          <a:xfrm>
            <a:off x="8106610" y="3570145"/>
            <a:ext cx="0" cy="107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ett pil 72">
            <a:extLst>
              <a:ext uri="{FF2B5EF4-FFF2-40B4-BE49-F238E27FC236}">
                <a16:creationId xmlns:a16="http://schemas.microsoft.com/office/drawing/2014/main" id="{C828466A-53CC-4705-A005-255C3E011F31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flipH="1" flipV="1">
            <a:off x="3554348" y="3927766"/>
            <a:ext cx="608712" cy="3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kstSylinder 1">
            <a:extLst>
              <a:ext uri="{FF2B5EF4-FFF2-40B4-BE49-F238E27FC236}">
                <a16:creationId xmlns:a16="http://schemas.microsoft.com/office/drawing/2014/main" id="{44CD5B1F-AC1A-497A-997D-4C3D8F01B301}"/>
              </a:ext>
            </a:extLst>
          </p:cNvPr>
          <p:cNvSpPr txBox="1"/>
          <p:nvPr/>
        </p:nvSpPr>
        <p:spPr>
          <a:xfrm>
            <a:off x="745724" y="541538"/>
            <a:ext cx="5211193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Klassifisering av informasjon i NAV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20D1CE57-B5F9-4CCD-B53B-9937A5AFEDCB}"/>
              </a:ext>
            </a:extLst>
          </p:cNvPr>
          <p:cNvSpPr/>
          <p:nvPr/>
        </p:nvSpPr>
        <p:spPr>
          <a:xfrm>
            <a:off x="417250" y="7608163"/>
            <a:ext cx="3212815" cy="1358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400" dirty="0">
                <a:solidFill>
                  <a:schemeClr val="tx1"/>
                </a:solidFill>
              </a:rPr>
              <a:t>Klassifiseringsfigur</a:t>
            </a:r>
          </a:p>
          <a:p>
            <a:r>
              <a:rPr lang="nb-NO" sz="1400" dirty="0">
                <a:solidFill>
                  <a:schemeClr val="tx1"/>
                </a:solidFill>
              </a:rPr>
              <a:t>NAV IT-avdelingen arkitektur</a:t>
            </a:r>
          </a:p>
          <a:p>
            <a:endParaRPr lang="nb-NO" sz="1400" dirty="0">
              <a:solidFill>
                <a:schemeClr val="tx1"/>
              </a:solidFill>
            </a:endParaRPr>
          </a:p>
          <a:p>
            <a:r>
              <a:rPr lang="nb-NO" sz="1400" dirty="0">
                <a:solidFill>
                  <a:schemeClr val="tx1"/>
                </a:solidFill>
              </a:rPr>
              <a:t>Kontaktperson: Leif Tore Løvmo</a:t>
            </a:r>
          </a:p>
          <a:p>
            <a:r>
              <a:rPr lang="nb-NO" sz="1400" dirty="0">
                <a:solidFill>
                  <a:schemeClr val="tx1"/>
                </a:solidFill>
              </a:rPr>
              <a:t>Leif.Tore.Lovmo@nav.no</a:t>
            </a:r>
          </a:p>
        </p:txBody>
      </p:sp>
    </p:spTree>
    <p:extLst>
      <p:ext uri="{BB962C8B-B14F-4D97-AF65-F5344CB8AC3E}">
        <p14:creationId xmlns:p14="http://schemas.microsoft.com/office/powerpoint/2010/main" val="288780358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468665F91F1E478ADD52CF771B9B4A" ma:contentTypeVersion="6" ma:contentTypeDescription="Create a new document." ma:contentTypeScope="" ma:versionID="24e6a3f5895b36990868a28c4f468f55">
  <xsd:schema xmlns:xsd="http://www.w3.org/2001/XMLSchema" xmlns:xs="http://www.w3.org/2001/XMLSchema" xmlns:p="http://schemas.microsoft.com/office/2006/metadata/properties" xmlns:ns2="6609b14e-dd82-46ca-b719-36bf76e18a49" xmlns:ns3="70b97532-3800-410f-bb8c-11b1637c40eb" targetNamespace="http://schemas.microsoft.com/office/2006/metadata/properties" ma:root="true" ma:fieldsID="2cdce657d6207697ad0a963d2a5db6dc" ns2:_="" ns3:_="">
    <xsd:import namespace="6609b14e-dd82-46ca-b719-36bf76e18a49"/>
    <xsd:import namespace="70b97532-3800-410f-bb8c-11b1637c40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9b14e-dd82-46ca-b719-36bf76e18a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97532-3800-410f-bb8c-11b1637c40e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0b97532-3800-410f-bb8c-11b1637c40eb">
      <UserInfo>
        <DisplayName>Hafskjold, Petter</DisplayName>
        <AccountId>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6AA774E-B8D8-499E-8D74-FD8CA5C125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8614C1-B014-4175-A80A-F1EA56277E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09b14e-dd82-46ca-b719-36bf76e18a49"/>
    <ds:schemaRef ds:uri="70b97532-3800-410f-bb8c-11b1637c40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A33DA6-4930-4725-B390-577D3A881625}">
  <ds:schemaRefs>
    <ds:schemaRef ds:uri="http://purl.org/dc/elements/1.1/"/>
    <ds:schemaRef ds:uri="http://schemas.microsoft.com/office/2006/metadata/properties"/>
    <ds:schemaRef ds:uri="6609b14e-dd82-46ca-b719-36bf76e18a49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70b97532-3800-410f-bb8c-11b1637c40e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338</Words>
  <Application>Microsoft Office PowerPoint</Application>
  <PresentationFormat>A3 (297 x 420 mm)</PresentationFormat>
  <Paragraphs>80</Paragraphs>
  <Slides>1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2_Office-tema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leif.tore.lovmo@nav.no</dc:creator>
  <cp:lastModifiedBy>Løvmo, Leif Tore</cp:lastModifiedBy>
  <cp:revision>17</cp:revision>
  <cp:lastPrinted>2018-11-09T10:16:24Z</cp:lastPrinted>
  <dcterms:created xsi:type="dcterms:W3CDTF">2018-11-09T10:08:51Z</dcterms:created>
  <dcterms:modified xsi:type="dcterms:W3CDTF">2018-11-19T07:47:55Z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0x010100D0468665F91F1E478ADD52CF771B9B4A</vt:lpwstr>
  </property>
  <property fmtid="{D5CDD505-2E9C-101B-9397-08002B2CF9AE}" pid="3" name="MSIP_Label_d3491420-1ae2-4120-89e6-e6f668f067e2_Enabled">
    <vt:lpwstr>True</vt:lpwstr>
  </property>
  <property fmtid="{D5CDD505-2E9C-101B-9397-08002B2CF9AE}" pid="4" name="MSIP_Label_d3491420-1ae2-4120-89e6-e6f668f067e2_SiteId">
    <vt:lpwstr>62366534-1ec3-4962-8869-9b5535279d0b</vt:lpwstr>
  </property>
  <property fmtid="{D5CDD505-2E9C-101B-9397-08002B2CF9AE}" pid="5" name="MSIP_Label_d3491420-1ae2-4120-89e6-e6f668f067e2_Owner">
    <vt:lpwstr>Leif.Tore.Lovmo@nav.no</vt:lpwstr>
  </property>
  <property fmtid="{D5CDD505-2E9C-101B-9397-08002B2CF9AE}" pid="6" name="MSIP_Label_d3491420-1ae2-4120-89e6-e6f668f067e2_SetDate">
    <vt:lpwstr>2018-11-12T13:34:57.8564507Z</vt:lpwstr>
  </property>
  <property fmtid="{D5CDD505-2E9C-101B-9397-08002B2CF9AE}" pid="7" name="MSIP_Label_d3491420-1ae2-4120-89e6-e6f668f067e2_Name">
    <vt:lpwstr>NAV Internt</vt:lpwstr>
  </property>
  <property fmtid="{D5CDD505-2E9C-101B-9397-08002B2CF9AE}" pid="8" name="MSIP_Label_d3491420-1ae2-4120-89e6-e6f668f067e2_Application">
    <vt:lpwstr>Microsoft Azure Information Protection</vt:lpwstr>
  </property>
  <property fmtid="{D5CDD505-2E9C-101B-9397-08002B2CF9AE}" pid="9" name="MSIP_Label_d3491420-1ae2-4120-89e6-e6f668f067e2_Extended_MSFT_Method">
    <vt:lpwstr>Automatic</vt:lpwstr>
  </property>
  <property fmtid="{D5CDD505-2E9C-101B-9397-08002B2CF9AE}" pid="10" name="Sensitivity">
    <vt:lpwstr>NAV Internt</vt:lpwstr>
  </property>
</Properties>
</file>