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5"/>
  </p:notesMasterIdLst>
  <p:sldIdLst>
    <p:sldId id="299" r:id="rId2"/>
    <p:sldId id="331" r:id="rId3"/>
    <p:sldId id="347" r:id="rId4"/>
    <p:sldId id="409" r:id="rId5"/>
    <p:sldId id="410" r:id="rId6"/>
    <p:sldId id="354" r:id="rId7"/>
    <p:sldId id="413" r:id="rId8"/>
    <p:sldId id="415" r:id="rId9"/>
    <p:sldId id="417" r:id="rId10"/>
    <p:sldId id="364" r:id="rId11"/>
    <p:sldId id="468" r:id="rId12"/>
    <p:sldId id="469"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jad Alfadel" initials="AA" lastIdx="12" clrIdx="0">
    <p:extLst>
      <p:ext uri="{19B8F6BF-5375-455C-9EA6-DF929625EA0E}">
        <p15:presenceInfo xmlns:p15="http://schemas.microsoft.com/office/powerpoint/2012/main" userId="Amjad Alfadel" providerId="None"/>
      </p:ext>
    </p:extLst>
  </p:cmAuthor>
  <p:cmAuthor id="2" name="Mohammed Almania" initials="MA" lastIdx="2" clrIdx="1">
    <p:extLst>
      <p:ext uri="{19B8F6BF-5375-455C-9EA6-DF929625EA0E}">
        <p15:presenceInfo xmlns:p15="http://schemas.microsoft.com/office/powerpoint/2012/main" userId="S-1-5-21-152988233-644683056-32515855-33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07C"/>
    <a:srgbClr val="013D1C"/>
    <a:srgbClr val="027436"/>
    <a:srgbClr val="03A14A"/>
    <a:srgbClr val="09FB76"/>
    <a:srgbClr val="E48044"/>
    <a:srgbClr val="42748E"/>
    <a:srgbClr val="35617C"/>
    <a:srgbClr val="182C4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74"/>
  </p:normalViewPr>
  <p:slideViewPr>
    <p:cSldViewPr snapToGrid="0" snapToObjects="1">
      <p:cViewPr varScale="1">
        <p:scale>
          <a:sx n="69" d="100"/>
          <a:sy n="69" d="100"/>
        </p:scale>
        <p:origin x="4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B658A-AB1F-E24E-9200-275BAF1D1EAF}"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37F06-7AFF-9047-8DD2-E0CC305808FD}" type="slidenum">
              <a:rPr lang="en-US" smtClean="0"/>
              <a:t>‹#›</a:t>
            </a:fld>
            <a:endParaRPr lang="en-US"/>
          </a:p>
        </p:txBody>
      </p:sp>
    </p:spTree>
    <p:extLst>
      <p:ext uri="{BB962C8B-B14F-4D97-AF65-F5344CB8AC3E}">
        <p14:creationId xmlns:p14="http://schemas.microsoft.com/office/powerpoint/2010/main" val="370446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0EE28-8CD5-8741-AEA1-E8F8C9863A94}" type="datetime1">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270360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4927D-16C1-D64A-8871-E546C286C530}" type="datetime1">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410799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9B664-EA9F-CA43-B20B-C752F51DED55}" type="datetime1">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71033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18715-D979-D947-A32F-910B672252D1}"/>
              </a:ext>
            </a:extLst>
          </p:cNvPr>
          <p:cNvPicPr>
            <a:picLocks noChangeAspect="1"/>
          </p:cNvPicPr>
          <p:nvPr userDrawn="1"/>
        </p:nvPicPr>
        <p:blipFill>
          <a:blip r:embed="rId2"/>
          <a:stretch>
            <a:fillRect/>
          </a:stretch>
        </p:blipFill>
        <p:spPr>
          <a:xfrm>
            <a:off x="-1342095" y="646044"/>
            <a:ext cx="9827111" cy="6858000"/>
          </a:xfrm>
          <a:prstGeom prst="rect">
            <a:avLst/>
          </a:prstGeom>
        </p:spPr>
      </p:pic>
      <p:pic>
        <p:nvPicPr>
          <p:cNvPr id="4" name="Picture 3">
            <a:extLst>
              <a:ext uri="{FF2B5EF4-FFF2-40B4-BE49-F238E27FC236}">
                <a16:creationId xmlns:a16="http://schemas.microsoft.com/office/drawing/2014/main" id="{44C7350F-1CA5-814C-9AB7-FAF825306195}"/>
              </a:ext>
            </a:extLst>
          </p:cNvPr>
          <p:cNvPicPr>
            <a:picLocks noChangeAspect="1"/>
          </p:cNvPicPr>
          <p:nvPr userDrawn="1"/>
        </p:nvPicPr>
        <p:blipFill>
          <a:blip r:embed="rId3"/>
          <a:stretch>
            <a:fillRect/>
          </a:stretch>
        </p:blipFill>
        <p:spPr>
          <a:xfrm>
            <a:off x="8797598" y="367748"/>
            <a:ext cx="3169796" cy="976688"/>
          </a:xfrm>
          <a:prstGeom prst="rect">
            <a:avLst/>
          </a:prstGeom>
        </p:spPr>
      </p:pic>
    </p:spTree>
    <p:extLst>
      <p:ext uri="{BB962C8B-B14F-4D97-AF65-F5344CB8AC3E}">
        <p14:creationId xmlns:p14="http://schemas.microsoft.com/office/powerpoint/2010/main" val="255591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266B4D-81BA-FE4C-8A08-569808AC0BF6}"/>
              </a:ext>
            </a:extLst>
          </p:cNvPr>
          <p:cNvPicPr>
            <a:picLocks noChangeAspect="1"/>
          </p:cNvPicPr>
          <p:nvPr userDrawn="1"/>
        </p:nvPicPr>
        <p:blipFill>
          <a:blip r:embed="rId2"/>
          <a:stretch>
            <a:fillRect/>
          </a:stretch>
        </p:blipFill>
        <p:spPr>
          <a:xfrm>
            <a:off x="-329783" y="153752"/>
            <a:ext cx="12192000" cy="6704248"/>
          </a:xfrm>
          <a:prstGeom prst="rect">
            <a:avLst/>
          </a:prstGeom>
        </p:spPr>
      </p:pic>
      <p:pic>
        <p:nvPicPr>
          <p:cNvPr id="8" name="Picture 7">
            <a:extLst>
              <a:ext uri="{FF2B5EF4-FFF2-40B4-BE49-F238E27FC236}">
                <a16:creationId xmlns:a16="http://schemas.microsoft.com/office/drawing/2014/main" id="{89571C9B-7DCE-F447-B5DB-80CB5DE56DAE}"/>
              </a:ext>
            </a:extLst>
          </p:cNvPr>
          <p:cNvPicPr>
            <a:picLocks noChangeAspect="1"/>
          </p:cNvPicPr>
          <p:nvPr userDrawn="1"/>
        </p:nvPicPr>
        <p:blipFill>
          <a:blip r:embed="rId3"/>
          <a:stretch>
            <a:fillRect/>
          </a:stretch>
        </p:blipFill>
        <p:spPr>
          <a:xfrm>
            <a:off x="9531783" y="367748"/>
            <a:ext cx="2330434" cy="718061"/>
          </a:xfrm>
          <a:prstGeom prst="rect">
            <a:avLst/>
          </a:prstGeom>
        </p:spPr>
      </p:pic>
    </p:spTree>
    <p:extLst>
      <p:ext uri="{BB962C8B-B14F-4D97-AF65-F5344CB8AC3E}">
        <p14:creationId xmlns:p14="http://schemas.microsoft.com/office/powerpoint/2010/main" val="3960050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icture with Cap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B74C9-5939-D943-875F-7E10E8FA425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6AB5FF3F-CB63-B340-96A6-F5008952BA7D}"/>
              </a:ext>
            </a:extLst>
          </p:cNvPr>
          <p:cNvPicPr>
            <a:picLocks noChangeAspect="1"/>
          </p:cNvPicPr>
          <p:nvPr userDrawn="1"/>
        </p:nvPicPr>
        <p:blipFill>
          <a:blip r:embed="rId3"/>
          <a:stretch>
            <a:fillRect/>
          </a:stretch>
        </p:blipFill>
        <p:spPr>
          <a:xfrm>
            <a:off x="9532692" y="367747"/>
            <a:ext cx="2329525" cy="718061"/>
          </a:xfrm>
          <a:prstGeom prst="rect">
            <a:avLst/>
          </a:prstGeom>
        </p:spPr>
      </p:pic>
    </p:spTree>
    <p:extLst>
      <p:ext uri="{BB962C8B-B14F-4D97-AF65-F5344CB8AC3E}">
        <p14:creationId xmlns:p14="http://schemas.microsoft.com/office/powerpoint/2010/main" val="3187275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Picture with Capti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3A5579-31BE-4049-9FCA-390207BA58D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A1363E4C-DEE5-AE44-821F-88A8F6190954}"/>
              </a:ext>
            </a:extLst>
          </p:cNvPr>
          <p:cNvPicPr>
            <a:picLocks noChangeAspect="1"/>
          </p:cNvPicPr>
          <p:nvPr userDrawn="1"/>
        </p:nvPicPr>
        <p:blipFill>
          <a:blip r:embed="rId3"/>
          <a:stretch>
            <a:fillRect/>
          </a:stretch>
        </p:blipFill>
        <p:spPr>
          <a:xfrm>
            <a:off x="9532692" y="367747"/>
            <a:ext cx="2329525" cy="718061"/>
          </a:xfrm>
          <a:prstGeom prst="rect">
            <a:avLst/>
          </a:prstGeom>
        </p:spPr>
      </p:pic>
    </p:spTree>
    <p:extLst>
      <p:ext uri="{BB962C8B-B14F-4D97-AF65-F5344CB8AC3E}">
        <p14:creationId xmlns:p14="http://schemas.microsoft.com/office/powerpoint/2010/main" val="1699426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266B4D-81BA-FE4C-8A08-569808AC0BF6}"/>
              </a:ext>
            </a:extLst>
          </p:cNvPr>
          <p:cNvPicPr>
            <a:picLocks noChangeAspect="1"/>
          </p:cNvPicPr>
          <p:nvPr userDrawn="1"/>
        </p:nvPicPr>
        <p:blipFill>
          <a:blip r:embed="rId2"/>
          <a:stretch>
            <a:fillRect/>
          </a:stretch>
        </p:blipFill>
        <p:spPr>
          <a:xfrm flipH="1">
            <a:off x="317917" y="153752"/>
            <a:ext cx="12192000" cy="6704248"/>
          </a:xfrm>
          <a:prstGeom prst="rect">
            <a:avLst/>
          </a:prstGeom>
        </p:spPr>
      </p:pic>
      <p:pic>
        <p:nvPicPr>
          <p:cNvPr id="8" name="Picture 7">
            <a:extLst>
              <a:ext uri="{FF2B5EF4-FFF2-40B4-BE49-F238E27FC236}">
                <a16:creationId xmlns:a16="http://schemas.microsoft.com/office/drawing/2014/main" id="{89571C9B-7DCE-F447-B5DB-80CB5DE56DAE}"/>
              </a:ext>
            </a:extLst>
          </p:cNvPr>
          <p:cNvPicPr>
            <a:picLocks noChangeAspect="1"/>
          </p:cNvPicPr>
          <p:nvPr userDrawn="1"/>
        </p:nvPicPr>
        <p:blipFill>
          <a:blip r:embed="rId3"/>
          <a:stretch>
            <a:fillRect/>
          </a:stretch>
        </p:blipFill>
        <p:spPr>
          <a:xfrm>
            <a:off x="608918" y="367747"/>
            <a:ext cx="2330434" cy="718061"/>
          </a:xfrm>
          <a:prstGeom prst="rect">
            <a:avLst/>
          </a:prstGeom>
        </p:spPr>
      </p:pic>
      <p:pic>
        <p:nvPicPr>
          <p:cNvPr id="6" name="Picture 5">
            <a:extLst>
              <a:ext uri="{FF2B5EF4-FFF2-40B4-BE49-F238E27FC236}">
                <a16:creationId xmlns:a16="http://schemas.microsoft.com/office/drawing/2014/main" id="{1E448E13-52D3-3C47-91FD-2B5B90AC37EC}"/>
              </a:ext>
            </a:extLst>
          </p:cNvPr>
          <p:cNvPicPr>
            <a:picLocks noChangeAspect="1"/>
          </p:cNvPicPr>
          <p:nvPr userDrawn="1"/>
        </p:nvPicPr>
        <p:blipFill>
          <a:blip r:embed="rId4"/>
          <a:stretch>
            <a:fillRect/>
          </a:stretch>
        </p:blipFill>
        <p:spPr>
          <a:xfrm>
            <a:off x="802933" y="6338170"/>
            <a:ext cx="742973" cy="272178"/>
          </a:xfrm>
          <a:prstGeom prst="rect">
            <a:avLst/>
          </a:prstGeom>
        </p:spPr>
      </p:pic>
      <p:sp>
        <p:nvSpPr>
          <p:cNvPr id="7" name="Slide Number Placeholder 6">
            <a:extLst>
              <a:ext uri="{FF2B5EF4-FFF2-40B4-BE49-F238E27FC236}">
                <a16:creationId xmlns:a16="http://schemas.microsoft.com/office/drawing/2014/main" id="{5EAEC671-D3C3-FB46-9E8C-907AF75285FC}"/>
              </a:ext>
            </a:extLst>
          </p:cNvPr>
          <p:cNvSpPr>
            <a:spLocks noGrp="1"/>
          </p:cNvSpPr>
          <p:nvPr>
            <p:ph type="sldNum" sz="quarter" idx="12"/>
          </p:nvPr>
        </p:nvSpPr>
        <p:spPr>
          <a:xfrm>
            <a:off x="984396" y="6282801"/>
            <a:ext cx="373478" cy="365125"/>
          </a:xfrm>
        </p:spPr>
        <p:txBody>
          <a:bodyPr/>
          <a:lstStyle>
            <a:lvl1pPr>
              <a:defRPr sz="1200">
                <a:solidFill>
                  <a:schemeClr val="bg1"/>
                </a:solidFill>
              </a:defRPr>
            </a:lvl1pPr>
          </a:lstStyle>
          <a:p>
            <a:fld id="{EB31863F-3FEF-E142-B374-55DD8AF3C038}" type="slidenum">
              <a:rPr lang="en-US" smtClean="0"/>
              <a:pPr/>
              <a:t>‹#›</a:t>
            </a:fld>
            <a:endParaRPr lang="en-US" dirty="0"/>
          </a:p>
        </p:txBody>
      </p:sp>
    </p:spTree>
    <p:extLst>
      <p:ext uri="{BB962C8B-B14F-4D97-AF65-F5344CB8AC3E}">
        <p14:creationId xmlns:p14="http://schemas.microsoft.com/office/powerpoint/2010/main" val="4274205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7F568B-764F-C443-A800-4B2362B309CF}"/>
              </a:ext>
            </a:extLst>
          </p:cNvPr>
          <p:cNvPicPr>
            <a:picLocks noChangeAspect="1"/>
          </p:cNvPicPr>
          <p:nvPr userDrawn="1"/>
        </p:nvPicPr>
        <p:blipFill>
          <a:blip r:embed="rId2"/>
          <a:stretch>
            <a:fillRect/>
          </a:stretch>
        </p:blipFill>
        <p:spPr>
          <a:xfrm>
            <a:off x="608918" y="367747"/>
            <a:ext cx="2330434" cy="718061"/>
          </a:xfrm>
          <a:prstGeom prst="rect">
            <a:avLst/>
          </a:prstGeom>
        </p:spPr>
      </p:pic>
      <p:pic>
        <p:nvPicPr>
          <p:cNvPr id="12" name="Picture 11">
            <a:extLst>
              <a:ext uri="{FF2B5EF4-FFF2-40B4-BE49-F238E27FC236}">
                <a16:creationId xmlns:a16="http://schemas.microsoft.com/office/drawing/2014/main" id="{69FE2256-CD0C-A846-A8FF-22FC696134C9}"/>
              </a:ext>
            </a:extLst>
          </p:cNvPr>
          <p:cNvPicPr>
            <a:picLocks noChangeAspect="1"/>
          </p:cNvPicPr>
          <p:nvPr userDrawn="1"/>
        </p:nvPicPr>
        <p:blipFill>
          <a:blip r:embed="rId3"/>
          <a:stretch>
            <a:fillRect/>
          </a:stretch>
        </p:blipFill>
        <p:spPr>
          <a:xfrm>
            <a:off x="802933" y="6338170"/>
            <a:ext cx="742973" cy="272178"/>
          </a:xfrm>
          <a:prstGeom prst="rect">
            <a:avLst/>
          </a:prstGeom>
        </p:spPr>
      </p:pic>
      <p:sp>
        <p:nvSpPr>
          <p:cNvPr id="13" name="Slide Number Placeholder 6">
            <a:extLst>
              <a:ext uri="{FF2B5EF4-FFF2-40B4-BE49-F238E27FC236}">
                <a16:creationId xmlns:a16="http://schemas.microsoft.com/office/drawing/2014/main" id="{454C43BD-9EE8-9843-A85F-3E986846DA8D}"/>
              </a:ext>
            </a:extLst>
          </p:cNvPr>
          <p:cNvSpPr>
            <a:spLocks noGrp="1"/>
          </p:cNvSpPr>
          <p:nvPr>
            <p:ph type="sldNum" sz="quarter" idx="12"/>
          </p:nvPr>
        </p:nvSpPr>
        <p:spPr>
          <a:xfrm>
            <a:off x="984396" y="6282801"/>
            <a:ext cx="373478" cy="365125"/>
          </a:xfrm>
        </p:spPr>
        <p:txBody>
          <a:bodyPr/>
          <a:lstStyle>
            <a:lvl1pPr>
              <a:defRPr sz="1200">
                <a:solidFill>
                  <a:schemeClr val="bg1"/>
                </a:solidFill>
              </a:defRPr>
            </a:lvl1pPr>
          </a:lstStyle>
          <a:p>
            <a:fld id="{EB31863F-3FEF-E142-B374-55DD8AF3C038}" type="slidenum">
              <a:rPr lang="en-US" smtClean="0"/>
              <a:pPr/>
              <a:t>‹#›</a:t>
            </a:fld>
            <a:endParaRPr lang="en-US" dirty="0"/>
          </a:p>
        </p:txBody>
      </p:sp>
    </p:spTree>
    <p:extLst>
      <p:ext uri="{BB962C8B-B14F-4D97-AF65-F5344CB8AC3E}">
        <p14:creationId xmlns:p14="http://schemas.microsoft.com/office/powerpoint/2010/main" val="2787338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199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76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3A09C-9B00-584A-BA7B-40ACEFDCEDAC}" type="datetime1">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574255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546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92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8E6693-5DF8-E543-9787-B600A1DEA007}" type="datetime1">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62800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88895-4F68-A741-A7D7-C3121794CEBC}" type="datetime1">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313720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12833-CB9E-0949-932F-0EF37AD57BA4}" type="datetime1">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47535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6300F-1523-3B47-99D1-65F5B3829EF8}" type="datetime1">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3489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14217-2191-734F-B1E0-0B40681CC2E6}" type="datetime1">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1308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E9389C-FEF6-1142-B09C-1869918C34F2}" type="datetime1">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307041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74D4F3-8D89-F345-B019-3E66EA2C53FF}" type="datetime1">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1863F-3FEF-E142-B374-55DD8AF3C038}" type="slidenum">
              <a:rPr lang="en-US" smtClean="0"/>
              <a:t>‹#›</a:t>
            </a:fld>
            <a:endParaRPr lang="en-US"/>
          </a:p>
        </p:txBody>
      </p:sp>
    </p:spTree>
    <p:extLst>
      <p:ext uri="{BB962C8B-B14F-4D97-AF65-F5344CB8AC3E}">
        <p14:creationId xmlns:p14="http://schemas.microsoft.com/office/powerpoint/2010/main" val="124518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7F783-ABA7-0D41-9BC9-BEA05C247DA7}" type="datetime1">
              <a:rPr lang="en-US" smtClean="0"/>
              <a:t>4/9/2020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1863F-3FEF-E142-B374-55DD8AF3C038}" type="slidenum">
              <a:rPr lang="en-US" smtClean="0"/>
              <a:t>‹#›</a:t>
            </a:fld>
            <a:endParaRPr lang="en-US"/>
          </a:p>
        </p:txBody>
      </p:sp>
    </p:spTree>
    <p:extLst>
      <p:ext uri="{BB962C8B-B14F-4D97-AF65-F5344CB8AC3E}">
        <p14:creationId xmlns:p14="http://schemas.microsoft.com/office/powerpoint/2010/main" val="12601918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4" r:id="rId12"/>
    <p:sldLayoutId id="2147483695" r:id="rId13"/>
    <p:sldLayoutId id="2147483698" r:id="rId14"/>
    <p:sldLayoutId id="2147483699" r:id="rId15"/>
    <p:sldLayoutId id="2147483700" r:id="rId16"/>
    <p:sldLayoutId id="2147483701" r:id="rId17"/>
    <p:sldLayoutId id="2147483696" r:id="rId18"/>
    <p:sldLayoutId id="2147483697" r:id="rId19"/>
    <p:sldLayoutId id="2147483693" r:id="rId20"/>
    <p:sldLayoutId id="2147483675"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41.png"/><Relationship Id="rId1" Type="http://schemas.openxmlformats.org/officeDocument/2006/relationships/slideLayout" Target="../slideLayouts/slideLayout17.xml"/><Relationship Id="rId9" Type="http://schemas.openxmlformats.org/officeDocument/2006/relationships/image" Target="../media/image90.png"/></Relationships>
</file>

<file path=ppt/slides/_rels/slide12.xml.rels><?xml version="1.0" encoding="UTF-8" standalone="yes"?>
<Relationships xmlns="http://schemas.openxmlformats.org/package/2006/relationships"><Relationship Id="rId2" Type="http://schemas.openxmlformats.org/officeDocument/2006/relationships/hyperlink" Target="https://10.14.9.32:8888/StaticFIles/LocalContent/&#1581;&#1575;&#1587;&#1576;&#1577;%20&#1605;&#1593;&#1575;&#1583;&#1604;&#1575;&#1578;%20&#1575;&#1604;&#1605;&#1581;&#1578;&#1608;&#1609;%20&#1575;&#1604;&#1605;&#1581;&#1604;&#1610;.xlsx"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7DE9D-3B38-B143-8668-9F498833A8E2}"/>
              </a:ext>
            </a:extLst>
          </p:cNvPr>
          <p:cNvSpPr txBox="1"/>
          <p:nvPr/>
        </p:nvSpPr>
        <p:spPr>
          <a:xfrm>
            <a:off x="4063997" y="3248301"/>
            <a:ext cx="7927350" cy="954107"/>
          </a:xfrm>
          <a:prstGeom prst="rect">
            <a:avLst/>
          </a:prstGeom>
          <a:noFill/>
        </p:spPr>
        <p:txBody>
          <a:bodyPr wrap="square" rtlCol="0">
            <a:spAutoFit/>
          </a:bodyPr>
          <a:lstStyle/>
          <a:p>
            <a:pPr algn="r" rtl="1"/>
            <a:r>
              <a:rPr lang="ar-SA" sz="2800" dirty="0" smtClean="0">
                <a:solidFill>
                  <a:srgbClr val="1C304D"/>
                </a:solidFill>
                <a:latin typeface="DIN Next LT Arabic" panose="020B0503020203050203" pitchFamily="34" charset="-78"/>
                <a:cs typeface="DIN Next LT Arabic" panose="020B0503020203050203" pitchFamily="34" charset="-78"/>
              </a:rPr>
              <a:t>الدليل الإرشادي لتطبيق المعادلات الحسابية الخاصة بآليات تفضيل المنتج الوطني والمحتوى المحلي</a:t>
            </a:r>
            <a:endParaRPr lang="en-US" sz="2800" dirty="0">
              <a:solidFill>
                <a:srgbClr val="1C304D"/>
              </a:solidFill>
              <a:latin typeface="DIN Next LT Arabic" panose="020B0503020203050203" pitchFamily="34" charset="-78"/>
              <a:cs typeface="DIN Next LT Arabic" panose="020B0503020203050203" pitchFamily="34" charset="-78"/>
            </a:endParaRPr>
          </a:p>
        </p:txBody>
      </p:sp>
    </p:spTree>
    <p:extLst>
      <p:ext uri="{BB962C8B-B14F-4D97-AF65-F5344CB8AC3E}">
        <p14:creationId xmlns:p14="http://schemas.microsoft.com/office/powerpoint/2010/main" val="2344041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3A1A14-8BEF-6A4B-8A9F-E3BDE2626577}"/>
              </a:ext>
            </a:extLst>
          </p:cNvPr>
          <p:cNvPicPr>
            <a:picLocks noChangeAspect="1"/>
          </p:cNvPicPr>
          <p:nvPr/>
        </p:nvPicPr>
        <p:blipFill>
          <a:blip r:embed="rId2"/>
          <a:stretch>
            <a:fillRect/>
          </a:stretch>
        </p:blipFill>
        <p:spPr>
          <a:xfrm>
            <a:off x="-311480" y="1282041"/>
            <a:ext cx="6321217" cy="5575959"/>
          </a:xfrm>
          <a:prstGeom prst="rect">
            <a:avLst/>
          </a:prstGeom>
        </p:spPr>
      </p:pic>
      <p:sp>
        <p:nvSpPr>
          <p:cNvPr id="16" name="TextBox 15">
            <a:extLst>
              <a:ext uri="{FF2B5EF4-FFF2-40B4-BE49-F238E27FC236}">
                <a16:creationId xmlns:a16="http://schemas.microsoft.com/office/drawing/2014/main" id="{D0F04EA9-241E-6E41-A8D9-DD7CF8DF8857}"/>
              </a:ext>
            </a:extLst>
          </p:cNvPr>
          <p:cNvSpPr txBox="1"/>
          <p:nvPr/>
        </p:nvSpPr>
        <p:spPr>
          <a:xfrm>
            <a:off x="4960883" y="3256861"/>
            <a:ext cx="6353134" cy="1846659"/>
          </a:xfrm>
          <a:prstGeom prst="rect">
            <a:avLst/>
          </a:prstGeom>
          <a:noFill/>
        </p:spPr>
        <p:txBody>
          <a:bodyPr wrap="square" rtlCol="0">
            <a:spAutoFit/>
          </a:bodyPr>
          <a:lstStyle/>
          <a:p>
            <a:pPr algn="r" rtl="1"/>
            <a:r>
              <a:rPr lang="ar-SA" sz="3800" dirty="0" smtClean="0">
                <a:solidFill>
                  <a:srgbClr val="42748E"/>
                </a:solidFill>
                <a:latin typeface="DIN Next LT Arabic" panose="020B0503020203050203" pitchFamily="34" charset="-78"/>
                <a:cs typeface="DIN Next LT Arabic" panose="020B0503020203050203" pitchFamily="34" charset="-78"/>
              </a:rPr>
              <a:t>آلية وزن المحتوى المحلي في التقييم المالي وآلية الحد الأدنى المطلوب للمحتوى المحلي</a:t>
            </a:r>
          </a:p>
        </p:txBody>
      </p:sp>
    </p:spTree>
    <p:extLst>
      <p:ext uri="{BB962C8B-B14F-4D97-AF65-F5344CB8AC3E}">
        <p14:creationId xmlns:p14="http://schemas.microsoft.com/office/powerpoint/2010/main" val="109912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11</a:t>
            </a:fld>
            <a:endParaRPr lang="en-US" dirty="0"/>
          </a:p>
        </p:txBody>
      </p:sp>
      <p:sp>
        <p:nvSpPr>
          <p:cNvPr id="16" name="Title 1"/>
          <p:cNvSpPr txBox="1">
            <a:spLocks/>
          </p:cNvSpPr>
          <p:nvPr/>
        </p:nvSpPr>
        <p:spPr bwMode="auto">
          <a:xfrm>
            <a:off x="3098800" y="261813"/>
            <a:ext cx="8658872"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609585" rtl="0" eaLnBrk="0" fontAlgn="base" hangingPunct="0">
              <a:spcBef>
                <a:spcPct val="0"/>
              </a:spcBef>
              <a:spcAft>
                <a:spcPct val="0"/>
              </a:spcAft>
              <a:defRPr b="1">
                <a:solidFill>
                  <a:srgbClr val="535353"/>
                </a:solidFill>
                <a:latin typeface="DIN Next LT Arabic Light" panose="020B0303020203050203" pitchFamily="34" charset="-78"/>
                <a:ea typeface="DIN Next LT Arabic Light" panose="020B0303020203050203" pitchFamily="34" charset="-78"/>
                <a:cs typeface="DIN Next LT Arabic Light" panose="020B0303020203050203" pitchFamily="34" charset="-78"/>
                <a:sym typeface="DIN Next LT Arabic Light"/>
              </a:defRPr>
            </a:lvl1pPr>
            <a:lvl2pPr algn="l" defTabSz="609585" rtl="0" eaLnBrk="0" fontAlgn="base" hangingPunct="0">
              <a:spcBef>
                <a:spcPct val="0"/>
              </a:spcBef>
              <a:spcAft>
                <a:spcPct val="0"/>
              </a:spcAft>
              <a:defRPr b="1">
                <a:solidFill>
                  <a:srgbClr val="535353"/>
                </a:solidFill>
                <a:latin typeface="DIN Next LT Arabic Light" panose="020B0303020203050203"/>
                <a:ea typeface="DIN Next LT Arabic Light" panose="020B0303020203050203"/>
                <a:cs typeface="DIN Next LT Arabic Light" panose="020B0303020203050203"/>
                <a:sym typeface="DIN Next LT Arabic Light"/>
              </a:defRPr>
            </a:lvl2pPr>
            <a:lvl3pPr algn="l" defTabSz="609585" rtl="0" eaLnBrk="0" fontAlgn="base" hangingPunct="0">
              <a:spcBef>
                <a:spcPct val="0"/>
              </a:spcBef>
              <a:spcAft>
                <a:spcPct val="0"/>
              </a:spcAft>
              <a:defRPr b="1">
                <a:solidFill>
                  <a:srgbClr val="535353"/>
                </a:solidFill>
                <a:latin typeface="DIN Next LT Arabic Light" panose="020B0303020203050203"/>
                <a:ea typeface="DIN Next LT Arabic Light" panose="020B0303020203050203"/>
                <a:cs typeface="DIN Next LT Arabic Light" panose="020B0303020203050203"/>
                <a:sym typeface="DIN Next LT Arabic Light"/>
              </a:defRPr>
            </a:lvl3pPr>
            <a:lvl4pPr algn="l" defTabSz="609585" rtl="0" eaLnBrk="0" fontAlgn="base" hangingPunct="0">
              <a:spcBef>
                <a:spcPct val="0"/>
              </a:spcBef>
              <a:spcAft>
                <a:spcPct val="0"/>
              </a:spcAft>
              <a:defRPr b="1">
                <a:solidFill>
                  <a:srgbClr val="535353"/>
                </a:solidFill>
                <a:latin typeface="DIN Next LT Arabic Light" panose="020B0303020203050203"/>
                <a:ea typeface="DIN Next LT Arabic Light" panose="020B0303020203050203"/>
                <a:cs typeface="DIN Next LT Arabic Light" panose="020B0303020203050203"/>
                <a:sym typeface="DIN Next LT Arabic Light"/>
              </a:defRPr>
            </a:lvl4pPr>
            <a:lvl5pPr algn="l" defTabSz="609585" rtl="0" eaLnBrk="0" fontAlgn="base" hangingPunct="0">
              <a:spcBef>
                <a:spcPct val="0"/>
              </a:spcBef>
              <a:spcAft>
                <a:spcPct val="0"/>
              </a:spcAft>
              <a:defRPr b="1">
                <a:solidFill>
                  <a:srgbClr val="535353"/>
                </a:solidFill>
                <a:latin typeface="DIN Next LT Arabic Light" panose="020B0303020203050203"/>
                <a:ea typeface="DIN Next LT Arabic Light" panose="020B0303020203050203"/>
                <a:cs typeface="DIN Next LT Arabic Light" panose="020B0303020203050203"/>
                <a:sym typeface="DIN Next LT Arabic Light"/>
              </a:defRPr>
            </a:lvl5pPr>
            <a:lvl6pPr marL="0" marR="0" indent="0" algn="ctr" defTabSz="609585" rtl="0" eaLnBrk="1" latinLnBrk="0" hangingPunct="1">
              <a:lnSpc>
                <a:spcPct val="100000"/>
              </a:lnSpc>
              <a:spcBef>
                <a:spcPts val="0"/>
              </a:spcBef>
              <a:spcAft>
                <a:spcPts val="0"/>
              </a:spcAft>
              <a:buClrTx/>
              <a:buSzTx/>
              <a:buFontTx/>
              <a:buNone/>
              <a:tabLst/>
              <a:defRPr sz="3733" b="0" i="0" u="none" strike="noStrike" cap="none" spc="0" baseline="0">
                <a:ln>
                  <a:noFill/>
                </a:ln>
                <a:solidFill>
                  <a:schemeClr val="accent4"/>
                </a:solidFill>
                <a:uFillTx/>
                <a:latin typeface="DIN Next LT Arabic Regular"/>
                <a:ea typeface="DIN Next LT Arabic Regular"/>
                <a:cs typeface="DIN Next LT Arabic Regular"/>
                <a:sym typeface="DIN Next LT Arabic Regular"/>
              </a:defRPr>
            </a:lvl6pPr>
            <a:lvl7pPr marL="0" marR="0" indent="0" algn="ctr" defTabSz="609585" rtl="0" eaLnBrk="1" latinLnBrk="0" hangingPunct="1">
              <a:lnSpc>
                <a:spcPct val="100000"/>
              </a:lnSpc>
              <a:spcBef>
                <a:spcPts val="0"/>
              </a:spcBef>
              <a:spcAft>
                <a:spcPts val="0"/>
              </a:spcAft>
              <a:buClrTx/>
              <a:buSzTx/>
              <a:buFontTx/>
              <a:buNone/>
              <a:tabLst/>
              <a:defRPr sz="3733" b="0" i="0" u="none" strike="noStrike" cap="none" spc="0" baseline="0">
                <a:ln>
                  <a:noFill/>
                </a:ln>
                <a:solidFill>
                  <a:schemeClr val="accent4"/>
                </a:solidFill>
                <a:uFillTx/>
                <a:latin typeface="DIN Next LT Arabic Regular"/>
                <a:ea typeface="DIN Next LT Arabic Regular"/>
                <a:cs typeface="DIN Next LT Arabic Regular"/>
                <a:sym typeface="DIN Next LT Arabic Regular"/>
              </a:defRPr>
            </a:lvl7pPr>
            <a:lvl8pPr marL="0" marR="0" indent="0" algn="ctr" defTabSz="609585" rtl="0" eaLnBrk="1" latinLnBrk="0" hangingPunct="1">
              <a:lnSpc>
                <a:spcPct val="100000"/>
              </a:lnSpc>
              <a:spcBef>
                <a:spcPts val="0"/>
              </a:spcBef>
              <a:spcAft>
                <a:spcPts val="0"/>
              </a:spcAft>
              <a:buClrTx/>
              <a:buSzTx/>
              <a:buFontTx/>
              <a:buNone/>
              <a:tabLst/>
              <a:defRPr sz="3733" b="0" i="0" u="none" strike="noStrike" cap="none" spc="0" baseline="0">
                <a:ln>
                  <a:noFill/>
                </a:ln>
                <a:solidFill>
                  <a:schemeClr val="accent4"/>
                </a:solidFill>
                <a:uFillTx/>
                <a:latin typeface="DIN Next LT Arabic Regular"/>
                <a:ea typeface="DIN Next LT Arabic Regular"/>
                <a:cs typeface="DIN Next LT Arabic Regular"/>
                <a:sym typeface="DIN Next LT Arabic Regular"/>
              </a:defRPr>
            </a:lvl8pPr>
            <a:lvl9pPr marL="0" marR="0" indent="0" algn="ctr" defTabSz="609585" rtl="0" eaLnBrk="1" latinLnBrk="0" hangingPunct="1">
              <a:lnSpc>
                <a:spcPct val="100000"/>
              </a:lnSpc>
              <a:spcBef>
                <a:spcPts val="0"/>
              </a:spcBef>
              <a:spcAft>
                <a:spcPts val="0"/>
              </a:spcAft>
              <a:buClrTx/>
              <a:buSzTx/>
              <a:buFontTx/>
              <a:buNone/>
              <a:tabLst/>
              <a:defRPr sz="3733" b="0" i="0" u="none" strike="noStrike" cap="none" spc="0" baseline="0">
                <a:ln>
                  <a:noFill/>
                </a:ln>
                <a:solidFill>
                  <a:schemeClr val="accent4"/>
                </a:solidFill>
                <a:uFillTx/>
                <a:latin typeface="DIN Next LT Arabic Regular"/>
                <a:ea typeface="DIN Next LT Arabic Regular"/>
                <a:cs typeface="DIN Next LT Arabic Regular"/>
                <a:sym typeface="DIN Next LT Arabic Regular"/>
              </a:defRPr>
            </a:lvl9pPr>
          </a:lstStyle>
          <a:p>
            <a:pPr marL="0" marR="0" lvl="0" indent="0" algn="r" defTabSz="609585" rtl="1" eaLnBrk="1" fontAlgn="base" latinLnBrk="0" hangingPunct="1">
              <a:lnSpc>
                <a:spcPct val="100000"/>
              </a:lnSpc>
              <a:spcBef>
                <a:spcPct val="0"/>
              </a:spcBef>
              <a:spcAft>
                <a:spcPct val="0"/>
              </a:spcAft>
              <a:buClrTx/>
              <a:buSzPct val="100000"/>
              <a:buFontTx/>
              <a:buNone/>
              <a:tabLst/>
              <a:defRPr/>
            </a:pPr>
            <a:r>
              <a:rPr kumimoji="0" lang="ar-SA" altLang="en-US" sz="2000" b="0" i="0" u="none" strike="noStrike" kern="0" cap="none" spc="0" normalizeH="0" baseline="0" noProof="0" dirty="0" smtClean="0">
                <a:ln>
                  <a:noFill/>
                </a:ln>
                <a:solidFill>
                  <a:srgbClr val="34A28C">
                    <a:lumMod val="75000"/>
                  </a:srgbClr>
                </a:solidFill>
                <a:effectLst/>
                <a:uLnTx/>
                <a:uFillTx/>
                <a:latin typeface="DIN Next LT Arabic Regular" panose="020B0503020203050203" pitchFamily="34" charset="-78"/>
                <a:cs typeface="DIN Next LT Arabic Regular" panose="020B0503020203050203" pitchFamily="34" charset="-78"/>
                <a:sym typeface="DIN Next LT Arabic Light"/>
              </a:rPr>
              <a:t>آلية تطبيق معادلة التقييم المالي أثناء فحص العروض للمنافسات التي تم فيها تطبيق آلية وزن المحتوى المحلي في التقييم المالي أو آلية الحد الأدنى المطلوب للمحتوى المحلي </a:t>
            </a:r>
            <a:br>
              <a:rPr kumimoji="0" lang="ar-SA" altLang="en-US" sz="2000" b="0" i="0" u="none" strike="noStrike" kern="0" cap="none" spc="0" normalizeH="0" baseline="0" noProof="0" dirty="0" smtClean="0">
                <a:ln>
                  <a:noFill/>
                </a:ln>
                <a:solidFill>
                  <a:srgbClr val="34A28C">
                    <a:lumMod val="75000"/>
                  </a:srgbClr>
                </a:solidFill>
                <a:effectLst/>
                <a:uLnTx/>
                <a:uFillTx/>
                <a:latin typeface="DIN Next LT Arabic Regular" panose="020B0503020203050203" pitchFamily="34" charset="-78"/>
                <a:cs typeface="DIN Next LT Arabic Regular" panose="020B0503020203050203" pitchFamily="34" charset="-78"/>
                <a:sym typeface="DIN Next LT Arabic Light"/>
              </a:rPr>
            </a:br>
            <a:endParaRPr kumimoji="0" lang="ar-SA" altLang="en-US" sz="2000" b="0" i="0" u="none" strike="noStrike" kern="0" cap="none" spc="0" normalizeH="0" baseline="0" noProof="0" dirty="0">
              <a:ln>
                <a:noFill/>
              </a:ln>
              <a:solidFill>
                <a:srgbClr val="34A28C">
                  <a:lumMod val="75000"/>
                </a:srgbClr>
              </a:solidFill>
              <a:effectLst/>
              <a:uLnTx/>
              <a:uFillTx/>
              <a:latin typeface="DIN Next LT Arabic Regular" panose="020B0503020203050203" pitchFamily="34" charset="-78"/>
              <a:cs typeface="DIN Next LT Arabic Regular" panose="020B0503020203050203" pitchFamily="34" charset="-78"/>
              <a:sym typeface="DIN Next LT Arabic Light"/>
            </a:endParaRPr>
          </a:p>
        </p:txBody>
      </p:sp>
      <p:grpSp>
        <p:nvGrpSpPr>
          <p:cNvPr id="17" name="Group 16"/>
          <p:cNvGrpSpPr/>
          <p:nvPr/>
        </p:nvGrpSpPr>
        <p:grpSpPr>
          <a:xfrm>
            <a:off x="6398935" y="1220583"/>
            <a:ext cx="5358736" cy="1079108"/>
            <a:chOff x="-367625" y="1434070"/>
            <a:chExt cx="5358736" cy="1079108"/>
          </a:xfrm>
        </p:grpSpPr>
        <p:sp>
          <p:nvSpPr>
            <p:cNvPr id="18" name="Oval 17"/>
            <p:cNvSpPr/>
            <p:nvPr/>
          </p:nvSpPr>
          <p:spPr>
            <a:xfrm>
              <a:off x="4769730" y="1451811"/>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1</a:t>
              </a:r>
            </a:p>
          </p:txBody>
        </p:sp>
        <p:sp>
          <p:nvSpPr>
            <p:cNvPr id="19" name="Oval 18"/>
            <p:cNvSpPr/>
            <p:nvPr/>
          </p:nvSpPr>
          <p:spPr>
            <a:xfrm>
              <a:off x="4769730" y="1834817"/>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2</a:t>
              </a:r>
            </a:p>
          </p:txBody>
        </p:sp>
        <p:sp>
          <p:nvSpPr>
            <p:cNvPr id="22" name="Oval 21"/>
            <p:cNvSpPr/>
            <p:nvPr/>
          </p:nvSpPr>
          <p:spPr>
            <a:xfrm>
              <a:off x="4769730" y="2217823"/>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3</a:t>
              </a:r>
            </a:p>
          </p:txBody>
        </p:sp>
        <p:sp>
          <p:nvSpPr>
            <p:cNvPr id="23" name="TextBox 22"/>
            <p:cNvSpPr txBox="1"/>
            <p:nvPr/>
          </p:nvSpPr>
          <p:spPr>
            <a:xfrm>
              <a:off x="2239842" y="1434070"/>
              <a:ext cx="2533950"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سعر أقل عرض متأهل </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فنياً</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26" name="TextBox 25"/>
            <p:cNvSpPr txBox="1"/>
            <p:nvPr/>
          </p:nvSpPr>
          <p:spPr>
            <a:xfrm>
              <a:off x="2238235" y="1836727"/>
              <a:ext cx="2533950"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سعر العرض للمتنافس المراد </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تقييمه</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27" name="TextBox 26"/>
            <p:cNvSpPr txBox="1"/>
            <p:nvPr/>
          </p:nvSpPr>
          <p:spPr>
            <a:xfrm>
              <a:off x="2236632" y="2229762"/>
              <a:ext cx="2533950"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نسبة المحتوى المحلي المستهدفة</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30" name="Oval 29"/>
            <p:cNvSpPr/>
            <p:nvPr/>
          </p:nvSpPr>
          <p:spPr>
            <a:xfrm>
              <a:off x="2421162" y="1455425"/>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4</a:t>
              </a:r>
            </a:p>
          </p:txBody>
        </p:sp>
        <p:sp>
          <p:nvSpPr>
            <p:cNvPr id="31" name="Oval 30"/>
            <p:cNvSpPr/>
            <p:nvPr/>
          </p:nvSpPr>
          <p:spPr>
            <a:xfrm>
              <a:off x="2421162" y="1838431"/>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5</a:t>
              </a:r>
            </a:p>
          </p:txBody>
        </p:sp>
        <p:sp>
          <p:nvSpPr>
            <p:cNvPr id="34" name="TextBox 33"/>
            <p:cNvSpPr txBox="1"/>
            <p:nvPr/>
          </p:nvSpPr>
          <p:spPr>
            <a:xfrm>
              <a:off x="-366018" y="1458140"/>
              <a:ext cx="2786427"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خط الأساس</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35" name="TextBox 34"/>
            <p:cNvSpPr txBox="1"/>
            <p:nvPr/>
          </p:nvSpPr>
          <p:spPr>
            <a:xfrm>
              <a:off x="-366019" y="1851172"/>
              <a:ext cx="2786427"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هل الشركة مدرجة أم لا</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36" name="TextBox 35"/>
            <p:cNvSpPr txBox="1"/>
            <p:nvPr/>
          </p:nvSpPr>
          <p:spPr>
            <a:xfrm>
              <a:off x="-367625" y="2236181"/>
              <a:ext cx="2786427"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grpSp>
      <p:sp>
        <p:nvSpPr>
          <p:cNvPr id="39" name="TextBox 38"/>
          <p:cNvSpPr txBox="1"/>
          <p:nvPr/>
        </p:nvSpPr>
        <p:spPr>
          <a:xfrm>
            <a:off x="10443024" y="868472"/>
            <a:ext cx="1321524" cy="307775"/>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400" b="0" i="0" u="sng"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معطيات المعادلة</a:t>
            </a:r>
            <a:endParaRPr kumimoji="0" lang="en-US" sz="1400" b="0" i="0" u="sng"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40" name="TextBox 39"/>
          <p:cNvSpPr txBox="1"/>
          <p:nvPr/>
        </p:nvSpPr>
        <p:spPr>
          <a:xfrm>
            <a:off x="3918356" y="866231"/>
            <a:ext cx="1321524" cy="307775"/>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400" b="0" i="0" u="sng"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مصادر المعلومات</a:t>
            </a:r>
            <a:endParaRPr kumimoji="0" lang="en-US" sz="1400" b="0" i="0" u="sng"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graphicFrame>
        <p:nvGraphicFramePr>
          <p:cNvPr id="41" name="Table 40"/>
          <p:cNvGraphicFramePr>
            <a:graphicFrameLocks noGrp="1"/>
          </p:cNvGraphicFramePr>
          <p:nvPr>
            <p:extLst>
              <p:ext uri="{D42A27DB-BD31-4B8C-83A1-F6EECF244321}">
                <p14:modId xmlns:p14="http://schemas.microsoft.com/office/powerpoint/2010/main" val="150791011"/>
              </p:ext>
            </p:extLst>
          </p:nvPr>
        </p:nvGraphicFramePr>
        <p:xfrm>
          <a:off x="510139" y="3291668"/>
          <a:ext cx="11165685" cy="2641600"/>
        </p:xfrm>
        <a:graphic>
          <a:graphicData uri="http://schemas.openxmlformats.org/drawingml/2006/table">
            <a:tbl>
              <a:tblPr bandRow="1"/>
              <a:tblGrid>
                <a:gridCol w="2233137">
                  <a:extLst>
                    <a:ext uri="{9D8B030D-6E8A-4147-A177-3AD203B41FA5}">
                      <a16:colId xmlns:a16="http://schemas.microsoft.com/office/drawing/2014/main" val="466394325"/>
                    </a:ext>
                  </a:extLst>
                </a:gridCol>
                <a:gridCol w="2233137">
                  <a:extLst>
                    <a:ext uri="{9D8B030D-6E8A-4147-A177-3AD203B41FA5}">
                      <a16:colId xmlns:a16="http://schemas.microsoft.com/office/drawing/2014/main" val="2371937603"/>
                    </a:ext>
                  </a:extLst>
                </a:gridCol>
                <a:gridCol w="2233137">
                  <a:extLst>
                    <a:ext uri="{9D8B030D-6E8A-4147-A177-3AD203B41FA5}">
                      <a16:colId xmlns:a16="http://schemas.microsoft.com/office/drawing/2014/main" val="3226110909"/>
                    </a:ext>
                  </a:extLst>
                </a:gridCol>
                <a:gridCol w="2233137">
                  <a:extLst>
                    <a:ext uri="{9D8B030D-6E8A-4147-A177-3AD203B41FA5}">
                      <a16:colId xmlns:a16="http://schemas.microsoft.com/office/drawing/2014/main" val="2915776427"/>
                    </a:ext>
                  </a:extLst>
                </a:gridCol>
                <a:gridCol w="2233137">
                  <a:extLst>
                    <a:ext uri="{9D8B030D-6E8A-4147-A177-3AD203B41FA5}">
                      <a16:colId xmlns:a16="http://schemas.microsoft.com/office/drawing/2014/main" val="4191267456"/>
                    </a:ext>
                  </a:extLst>
                </a:gridCol>
              </a:tblGrid>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ar-SA" sz="1600" dirty="0" smtClean="0">
                          <a:latin typeface="DIN Next LT Arabic Light" panose="020B0303020203050203" pitchFamily="34" charset="-78"/>
                          <a:cs typeface="DIN Next LT Arabic Light" panose="020B0303020203050203" pitchFamily="34" charset="-78"/>
                        </a:rPr>
                        <a:t>المتنافس رقم 4: شركة</a:t>
                      </a:r>
                      <a:r>
                        <a:rPr lang="ar-SA" sz="1600" baseline="0" dirty="0" smtClean="0">
                          <a:latin typeface="DIN Next LT Arabic Light" panose="020B0303020203050203" pitchFamily="34" charset="-78"/>
                          <a:cs typeface="DIN Next LT Arabic Light" panose="020B0303020203050203" pitchFamily="34" charset="-78"/>
                        </a:rPr>
                        <a:t> مدرجة</a:t>
                      </a:r>
                      <a:endParaRPr lang="en-US" sz="1600" dirty="0" smtClean="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ar-SA" sz="1600" dirty="0" smtClean="0">
                          <a:latin typeface="DIN Next LT Arabic Light" panose="020B0303020203050203" pitchFamily="34" charset="-78"/>
                          <a:cs typeface="DIN Next LT Arabic Light" panose="020B0303020203050203" pitchFamily="34" charset="-78"/>
                        </a:rPr>
                        <a:t>المتنافس رقم 3: شركة</a:t>
                      </a:r>
                      <a:r>
                        <a:rPr lang="ar-SA" sz="1600" baseline="0" dirty="0" smtClean="0">
                          <a:latin typeface="DIN Next LT Arabic Light" panose="020B0303020203050203" pitchFamily="34" charset="-78"/>
                          <a:cs typeface="DIN Next LT Arabic Light" panose="020B0303020203050203" pitchFamily="34" charset="-78"/>
                        </a:rPr>
                        <a:t> ليست مدرجة</a:t>
                      </a:r>
                      <a:endParaRPr lang="en-US" sz="1600" dirty="0" smtClean="0">
                        <a:latin typeface="DIN Next LT Arabic Light" panose="020B0303020203050203" pitchFamily="34" charset="-78"/>
                        <a:cs typeface="DIN Next LT Arabic Light" panose="020B0303020203050203" pitchFamily="34" charset="-7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المتنافس رقم 2: شركة</a:t>
                      </a:r>
                      <a:r>
                        <a:rPr lang="ar-SA" sz="1600" baseline="0" dirty="0" smtClean="0">
                          <a:latin typeface="DIN Next LT Arabic Light" panose="020B0303020203050203" pitchFamily="34" charset="-78"/>
                          <a:cs typeface="DIN Next LT Arabic Light" panose="020B0303020203050203" pitchFamily="34" charset="-78"/>
                        </a:rPr>
                        <a:t> ليست مدرجة</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المتنافس رقم 1:</a:t>
                      </a:r>
                      <a:r>
                        <a:rPr lang="ar-SA" sz="1600" baseline="0" dirty="0" smtClean="0">
                          <a:latin typeface="DIN Next LT Arabic Light" panose="020B0303020203050203" pitchFamily="34" charset="-78"/>
                          <a:cs typeface="DIN Next LT Arabic Light" panose="020B0303020203050203" pitchFamily="34" charset="-78"/>
                        </a:rPr>
                        <a:t> </a:t>
                      </a:r>
                      <a:r>
                        <a:rPr lang="ar-SA" sz="1600" dirty="0" smtClean="0">
                          <a:latin typeface="DIN Next LT Arabic Light" panose="020B0303020203050203" pitchFamily="34" charset="-78"/>
                          <a:cs typeface="DIN Next LT Arabic Light" panose="020B0303020203050203" pitchFamily="34" charset="-78"/>
                        </a:rPr>
                        <a:t>شركة مدرجة</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مقدم العرض</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760798891"/>
                  </a:ext>
                </a:extLst>
              </a:tr>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120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100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113</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106</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السعر</a:t>
                      </a:r>
                      <a:r>
                        <a:rPr lang="ar-SA" sz="1600" baseline="0" dirty="0" smtClean="0">
                          <a:latin typeface="DIN Next LT Arabic Light" panose="020B0303020203050203" pitchFamily="34" charset="-78"/>
                          <a:cs typeface="DIN Next LT Arabic Light" panose="020B0303020203050203" pitchFamily="34" charset="-78"/>
                        </a:rPr>
                        <a:t> (مليون)</a:t>
                      </a:r>
                      <a:endParaRPr lang="ar-SA" sz="1600" dirty="0" smtClean="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C49C">
                        <a:lumMod val="40000"/>
                        <a:lumOff val="60000"/>
                      </a:srgbClr>
                    </a:solidFill>
                  </a:tcPr>
                </a:tc>
                <a:extLst>
                  <a:ext uri="{0D108BD9-81ED-4DB2-BD59-A6C34878D82A}">
                    <a16:rowId xmlns:a16="http://schemas.microsoft.com/office/drawing/2014/main" val="2739222351"/>
                  </a:ext>
                </a:extLst>
              </a:tr>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80%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20%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40%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50%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نسبة المحتوى المحلي المستهدفة</a:t>
                      </a:r>
                      <a:r>
                        <a:rPr lang="ar-SA" sz="1600" baseline="0" dirty="0" smtClean="0">
                          <a:latin typeface="DIN Next LT Arabic Light" panose="020B0303020203050203" pitchFamily="34" charset="-78"/>
                          <a:cs typeface="DIN Next LT Arabic Light" panose="020B0303020203050203" pitchFamily="34" charset="-78"/>
                        </a:rPr>
                        <a:t> </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C49C">
                        <a:lumMod val="40000"/>
                        <a:lumOff val="60000"/>
                      </a:srgbClr>
                    </a:solidFill>
                  </a:tcPr>
                </a:tc>
                <a:extLst>
                  <a:ext uri="{0D108BD9-81ED-4DB2-BD59-A6C34878D82A}">
                    <a16:rowId xmlns:a16="http://schemas.microsoft.com/office/drawing/2014/main" val="4147097897"/>
                  </a:ext>
                </a:extLst>
              </a:tr>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20%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20%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25%</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30%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خط</a:t>
                      </a:r>
                      <a:r>
                        <a:rPr lang="ar-SA" sz="1600" baseline="0" dirty="0" smtClean="0">
                          <a:latin typeface="DIN Next LT Arabic Light" panose="020B0303020203050203" pitchFamily="34" charset="-78"/>
                          <a:cs typeface="DIN Next LT Arabic Light" panose="020B0303020203050203" pitchFamily="34" charset="-78"/>
                        </a:rPr>
                        <a:t> الأساس</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C49C">
                        <a:lumMod val="40000"/>
                        <a:lumOff val="60000"/>
                      </a:srgbClr>
                    </a:solidFill>
                  </a:tcPr>
                </a:tc>
                <a:extLst>
                  <a:ext uri="{0D108BD9-81ED-4DB2-BD59-A6C34878D82A}">
                    <a16:rowId xmlns:a16="http://schemas.microsoft.com/office/drawing/2014/main" val="2011238195"/>
                  </a:ext>
                </a:extLst>
              </a:tr>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72%</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68%</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66%</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74% (الفائز)</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النتيجة النهائية</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C49C">
                        <a:lumMod val="40000"/>
                        <a:lumOff val="60000"/>
                      </a:srgbClr>
                    </a:solidFill>
                  </a:tcPr>
                </a:tc>
                <a:extLst>
                  <a:ext uri="{0D108BD9-81ED-4DB2-BD59-A6C34878D82A}">
                    <a16:rowId xmlns:a16="http://schemas.microsoft.com/office/drawing/2014/main" val="2994233431"/>
                  </a:ext>
                </a:extLst>
              </a:tr>
              <a:tr h="370840">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20%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0%</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13%</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6%</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IN Next LT Arabic Regular"/>
                          <a:ea typeface="Calibri"/>
                          <a:cs typeface="Calibri"/>
                        </a:defRPr>
                      </a:lvl1pPr>
                      <a:lvl2pPr marL="457200" algn="l" defTabSz="914400" rtl="0" eaLnBrk="1" latinLnBrk="0" hangingPunct="1">
                        <a:defRPr sz="1800" kern="1200">
                          <a:solidFill>
                            <a:schemeClr val="dk1"/>
                          </a:solidFill>
                          <a:latin typeface="DIN Next LT Arabic Regular"/>
                          <a:ea typeface="Calibri"/>
                          <a:cs typeface="Calibri"/>
                        </a:defRPr>
                      </a:lvl2pPr>
                      <a:lvl3pPr marL="914400" algn="l" defTabSz="914400" rtl="0" eaLnBrk="1" latinLnBrk="0" hangingPunct="1">
                        <a:defRPr sz="1800" kern="1200">
                          <a:solidFill>
                            <a:schemeClr val="dk1"/>
                          </a:solidFill>
                          <a:latin typeface="DIN Next LT Arabic Regular"/>
                          <a:ea typeface="Calibri"/>
                          <a:cs typeface="Calibri"/>
                        </a:defRPr>
                      </a:lvl3pPr>
                      <a:lvl4pPr marL="1371600" algn="l" defTabSz="914400" rtl="0" eaLnBrk="1" latinLnBrk="0" hangingPunct="1">
                        <a:defRPr sz="1800" kern="1200">
                          <a:solidFill>
                            <a:schemeClr val="dk1"/>
                          </a:solidFill>
                          <a:latin typeface="DIN Next LT Arabic Regular"/>
                          <a:ea typeface="Calibri"/>
                          <a:cs typeface="Calibri"/>
                        </a:defRPr>
                      </a:lvl4pPr>
                      <a:lvl5pPr marL="1828800" algn="l" defTabSz="914400" rtl="0" eaLnBrk="1" latinLnBrk="0" hangingPunct="1">
                        <a:defRPr sz="1800" kern="1200">
                          <a:solidFill>
                            <a:schemeClr val="dk1"/>
                          </a:solidFill>
                          <a:latin typeface="DIN Next LT Arabic Regular"/>
                          <a:ea typeface="Calibri"/>
                          <a:cs typeface="Calibri"/>
                        </a:defRPr>
                      </a:lvl5pPr>
                      <a:lvl6pPr marL="2286000" algn="l" defTabSz="914400" rtl="0" eaLnBrk="1" latinLnBrk="0" hangingPunct="1">
                        <a:defRPr sz="1800" kern="1200">
                          <a:solidFill>
                            <a:schemeClr val="dk1"/>
                          </a:solidFill>
                          <a:latin typeface="DIN Next LT Arabic Regular"/>
                          <a:ea typeface="Calibri"/>
                          <a:cs typeface="Calibri"/>
                        </a:defRPr>
                      </a:lvl6pPr>
                      <a:lvl7pPr marL="2743200" algn="l" defTabSz="914400" rtl="0" eaLnBrk="1" latinLnBrk="0" hangingPunct="1">
                        <a:defRPr sz="1800" kern="1200">
                          <a:solidFill>
                            <a:schemeClr val="dk1"/>
                          </a:solidFill>
                          <a:latin typeface="DIN Next LT Arabic Regular"/>
                          <a:ea typeface="Calibri"/>
                          <a:cs typeface="Calibri"/>
                        </a:defRPr>
                      </a:lvl7pPr>
                      <a:lvl8pPr marL="3200400" algn="l" defTabSz="914400" rtl="0" eaLnBrk="1" latinLnBrk="0" hangingPunct="1">
                        <a:defRPr sz="1800" kern="1200">
                          <a:solidFill>
                            <a:schemeClr val="dk1"/>
                          </a:solidFill>
                          <a:latin typeface="DIN Next LT Arabic Regular"/>
                          <a:ea typeface="Calibri"/>
                          <a:cs typeface="Calibri"/>
                        </a:defRPr>
                      </a:lvl8pPr>
                      <a:lvl9pPr marL="3657600" algn="l" defTabSz="914400" rtl="0" eaLnBrk="1" latinLnBrk="0" hangingPunct="1">
                        <a:defRPr sz="1800" kern="1200">
                          <a:solidFill>
                            <a:schemeClr val="dk1"/>
                          </a:solidFill>
                          <a:latin typeface="DIN Next LT Arabic Regular"/>
                          <a:ea typeface="Calibri"/>
                          <a:cs typeface="Calibri"/>
                        </a:defRPr>
                      </a:lvl9pPr>
                    </a:lstStyle>
                    <a:p>
                      <a:pPr algn="ctr"/>
                      <a:r>
                        <a:rPr lang="ar-SA" sz="1600" dirty="0" smtClean="0">
                          <a:latin typeface="DIN Next LT Arabic Light" panose="020B0303020203050203" pitchFamily="34" charset="-78"/>
                          <a:cs typeface="DIN Next LT Arabic Light" panose="020B0303020203050203" pitchFamily="34" charset="-78"/>
                        </a:rPr>
                        <a:t>نسبة التفضيل السعري</a:t>
                      </a:r>
                      <a:endParaRPr lang="en-US" sz="1600" dirty="0">
                        <a:latin typeface="DIN Next LT Arabic Light" panose="020B0303020203050203" pitchFamily="34" charset="-78"/>
                        <a:cs typeface="DIN Next LT Arabic Light" panose="020B0303020203050203" pitchFamily="34"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EC49C">
                        <a:lumMod val="40000"/>
                        <a:lumOff val="60000"/>
                      </a:srgbClr>
                    </a:solidFill>
                  </a:tcPr>
                </a:tc>
                <a:extLst>
                  <a:ext uri="{0D108BD9-81ED-4DB2-BD59-A6C34878D82A}">
                    <a16:rowId xmlns:a16="http://schemas.microsoft.com/office/drawing/2014/main" val="2043304820"/>
                  </a:ext>
                </a:extLst>
              </a:tr>
            </a:tbl>
          </a:graphicData>
        </a:graphic>
      </p:graphicFrame>
      <p:sp>
        <p:nvSpPr>
          <p:cNvPr id="42" name="TextBox 41"/>
          <p:cNvSpPr txBox="1"/>
          <p:nvPr/>
        </p:nvSpPr>
        <p:spPr>
          <a:xfrm>
            <a:off x="1058776" y="1207441"/>
            <a:ext cx="4259937" cy="830995"/>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228600" marR="0" lvl="0" indent="-228600" algn="r" defTabSz="457200" rtl="1" eaLnBrk="1" fontAlgn="auto" latinLnBrk="0" hangingPunct="0">
              <a:lnSpc>
                <a:spcPct val="100000"/>
              </a:lnSpc>
              <a:spcBef>
                <a:spcPts val="0"/>
              </a:spcBef>
              <a:spcAft>
                <a:spcPts val="0"/>
              </a:spcAft>
              <a:buClrTx/>
              <a:buSzTx/>
              <a:buFontTx/>
              <a:buAutoNum type="arabicPeriod"/>
              <a:tabLst/>
              <a:defRPr/>
            </a:pPr>
            <a:r>
              <a:rPr kumimoji="0" lang="ar-SA" sz="1200" b="0" i="0" u="none" strike="noStrike" kern="0" cap="none" spc="0" normalizeH="0" baseline="0" noProof="0" dirty="0" smtClean="0">
                <a:ln>
                  <a:noFill/>
                </a:ln>
                <a:effectLst/>
                <a:uLnTx/>
                <a:uFillTx/>
                <a:latin typeface="DIN Next LT Arabic Light" panose="020B0303020203050203" pitchFamily="34" charset="-78"/>
                <a:cs typeface="DIN Next LT Arabic Light" panose="020B0303020203050203" pitchFamily="34" charset="-78"/>
                <a:sym typeface="DIN Next LT Arabic Regular"/>
              </a:rPr>
              <a:t>الأسعار ستكون ضمن العروض المالية المقدمة من خلال منصة اعتماد.</a:t>
            </a:r>
          </a:p>
          <a:p>
            <a:pPr marL="228600" marR="0" lvl="0" indent="-228600" algn="r" defTabSz="457200" rtl="1" eaLnBrk="1" fontAlgn="auto" latinLnBrk="0" hangingPunct="0">
              <a:lnSpc>
                <a:spcPct val="100000"/>
              </a:lnSpc>
              <a:spcBef>
                <a:spcPts val="0"/>
              </a:spcBef>
              <a:spcAft>
                <a:spcPts val="0"/>
              </a:spcAft>
              <a:buClrTx/>
              <a:buSzTx/>
              <a:buFontTx/>
              <a:buAutoNum type="arabicPeriod"/>
              <a:tabLst/>
              <a:defRPr/>
            </a:pPr>
            <a:r>
              <a:rPr kumimoji="0" lang="ar-SA" sz="1200" b="0" i="0" u="none" strike="noStrike" kern="0" cap="none" spc="0" normalizeH="0" baseline="0" noProof="0" dirty="0" smtClean="0">
                <a:ln>
                  <a:noFill/>
                </a:ln>
                <a:effectLst/>
                <a:uLnTx/>
                <a:uFillTx/>
                <a:latin typeface="DIN Next LT Arabic Light" panose="020B0303020203050203" pitchFamily="34" charset="-78"/>
                <a:cs typeface="DIN Next LT Arabic Light" panose="020B0303020203050203" pitchFamily="34" charset="-78"/>
                <a:sym typeface="DIN Next LT Arabic Regular"/>
              </a:rPr>
              <a:t>نسبة المحتوى المحلي المستهدفة وخط الأساس ستكون من خلال</a:t>
            </a:r>
            <a:r>
              <a:rPr kumimoji="0" lang="en-US" sz="1200" b="0" i="0" u="none" strike="noStrike" kern="0" cap="none" spc="0" normalizeH="0" baseline="0" noProof="0" dirty="0" smtClean="0">
                <a:ln>
                  <a:noFill/>
                </a:ln>
                <a:effectLst/>
                <a:uLnTx/>
                <a:uFillTx/>
                <a:latin typeface="DIN Next LT Arabic Light" panose="020B0303020203050203" pitchFamily="34" charset="-78"/>
                <a:cs typeface="DIN Next LT Arabic Light" panose="020B0303020203050203" pitchFamily="34" charset="-78"/>
                <a:sym typeface="DIN Next LT Arabic Regular"/>
              </a:rPr>
              <a:t> </a:t>
            </a:r>
            <a:r>
              <a:rPr kumimoji="0" lang="ar-SA" sz="1200" b="0" i="0" u="none" strike="noStrike" kern="0" cap="none" spc="0" normalizeH="0" baseline="0" noProof="0" dirty="0" smtClean="0">
                <a:ln>
                  <a:noFill/>
                </a:ln>
                <a:effectLst/>
                <a:uLnTx/>
                <a:uFillTx/>
                <a:latin typeface="DIN Next LT Arabic Light" panose="020B0303020203050203" pitchFamily="34" charset="-78"/>
                <a:cs typeface="DIN Next LT Arabic Light" panose="020B0303020203050203" pitchFamily="34" charset="-78"/>
                <a:sym typeface="DIN Next LT Arabic Regular"/>
              </a:rPr>
              <a:t>بوابة المحتوى المحلي المرتبطة بمنصة اعتماد وفي حال عدم وجود ربط تقني سيتم تقديمها ضمن العرض من قبل المتنافس.</a:t>
            </a:r>
          </a:p>
        </p:txBody>
      </p:sp>
      <p:grpSp>
        <p:nvGrpSpPr>
          <p:cNvPr id="43" name="Group 42"/>
          <p:cNvGrpSpPr/>
          <p:nvPr/>
        </p:nvGrpSpPr>
        <p:grpSpPr>
          <a:xfrm>
            <a:off x="109715" y="2525673"/>
            <a:ext cx="11232691" cy="730083"/>
            <a:chOff x="-875899" y="2525702"/>
            <a:chExt cx="11232691" cy="730083"/>
          </a:xfrm>
        </p:grpSpPr>
        <mc:AlternateContent xmlns:mc="http://schemas.openxmlformats.org/markup-compatibility/2006" xmlns:a14="http://schemas.microsoft.com/office/drawing/2010/main">
          <mc:Choice Requires="a14">
            <p:sp>
              <p:nvSpPr>
                <p:cNvPr id="44" name="TextBox 43"/>
                <p:cNvSpPr txBox="1"/>
                <p:nvPr/>
              </p:nvSpPr>
              <p:spPr>
                <a:xfrm>
                  <a:off x="-875899" y="2641544"/>
                  <a:ext cx="11232691" cy="428000"/>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نتيجة التقييم المالي</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14:m>
                    <m:oMath xmlns:m="http://schemas.openxmlformats.org/officeDocument/2006/math">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f>
                        <m:fPr>
                          <m:ctrlPr>
                            <a:rPr kumimoji="0" lang="en-US" sz="1200" b="0" i="1" u="none" strike="noStrike" kern="0" cap="none" spc="0" normalizeH="0" baseline="0" noProof="0" smtClean="0">
                              <a:ln>
                                <a:noFill/>
                              </a:ln>
                              <a:solidFill>
                                <a:srgbClr val="26292E"/>
                              </a:solidFill>
                              <a:effectLst/>
                              <a:uLnTx/>
                              <a:uFillTx/>
                              <a:latin typeface="Cambria Math" panose="02040503050406030204" pitchFamily="18" charset="0"/>
                            </a:rPr>
                          </m:ctrlPr>
                        </m:fPr>
                        <m:num>
                          <m:d>
                            <m:dPr>
                              <m:ctrlPr>
                                <a:rPr kumimoji="0" lang="en-US" sz="1200" b="0" i="1" u="none" strike="noStrike" kern="0" cap="none" spc="0" normalizeH="0" baseline="0" noProof="0" smtClean="0">
                                  <a:ln>
                                    <a:noFill/>
                                  </a:ln>
                                  <a:solidFill>
                                    <a:srgbClr val="26292E"/>
                                  </a:solidFill>
                                  <a:effectLst/>
                                  <a:uLnTx/>
                                  <a:uFillTx/>
                                  <a:latin typeface="Cambria Math" panose="02040503050406030204" pitchFamily="18" charset="0"/>
                                </a:rPr>
                              </m:ctrlPr>
                            </m:dPr>
                            <m:e>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بالريال</m:t>
                              </m:r>
                            </m:e>
                          </m:d>
                          <m:r>
                            <a:rPr kumimoji="0" lang="en-US"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فنياً</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متأهل</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عرض</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أقل</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سعر</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num>
                        <m:den>
                          <m:d>
                            <m:dPr>
                              <m:ctrlPr>
                                <a:rPr kumimoji="0" lang="en-US" sz="1200" b="0" i="1" u="none" strike="noStrike" kern="0" cap="none" spc="0" normalizeH="0" baseline="0" noProof="0" smtClean="0">
                                  <a:ln>
                                    <a:noFill/>
                                  </a:ln>
                                  <a:solidFill>
                                    <a:srgbClr val="26292E"/>
                                  </a:solidFill>
                                  <a:effectLst/>
                                  <a:uLnTx/>
                                  <a:uFillTx/>
                                  <a:latin typeface="Cambria Math" panose="02040503050406030204" pitchFamily="18" charset="0"/>
                                </a:rPr>
                              </m:ctrlPr>
                            </m:dPr>
                            <m:e>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بالريال</m:t>
                              </m:r>
                            </m:e>
                          </m:d>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تقييمه</m:t>
                          </m:r>
                          <m:r>
                            <a:rPr kumimoji="0" lang="ar-SA" sz="1200" b="1" i="1"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المراد</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للمتنافس</m:t>
                          </m:r>
                          <m:r>
                            <a:rPr kumimoji="0" lang="ar-SA" sz="1200" b="1" i="1"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العرض</m:t>
                          </m:r>
                          <m:r>
                            <a:rPr kumimoji="0" lang="ar-SA" sz="1200" b="1" i="1"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سعر</m:t>
                          </m:r>
                        </m:den>
                      </m:f>
                      <m:r>
                        <a:rPr kumimoji="0" lang="en-US" sz="1200" b="1" i="0" u="none" strike="noStrike" kern="0" cap="none" spc="0" normalizeH="0" baseline="0" noProof="0" smtClean="0">
                          <a:ln>
                            <a:noFill/>
                          </a:ln>
                          <a:solidFill>
                            <a:srgbClr val="26292E"/>
                          </a:solidFill>
                          <a:effectLst/>
                          <a:uLnTx/>
                          <a:uFillTx/>
                          <a:latin typeface="Cambria Math" panose="02040503050406030204" pitchFamily="18" charset="0"/>
                        </a:rPr>
                        <m:t> </m:t>
                      </m:r>
                    </m:oMath>
                  </a14:m>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60% </a:t>
                  </a:r>
                  <a14:m>
                    <m:oMath xmlns:m="http://schemas.openxmlformats.org/officeDocument/2006/math">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m:t>
                      </m:r>
                    </m:oMath>
                  </a14:m>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ar-SA"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نسبة المحتوى المحلي المستهدفة </a:t>
                  </a:r>
                  <a:r>
                    <a:rPr kumimoji="0" lang="en-US"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X</a:t>
                  </a:r>
                  <a:r>
                    <a:rPr kumimoji="0" lang="ar-SA"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 50% + خط الأساس </a:t>
                  </a:r>
                  <a:r>
                    <a:rPr kumimoji="0" lang="en-US"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X</a:t>
                  </a:r>
                  <a:r>
                    <a:rPr kumimoji="0" lang="ar-SA"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 50% </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0070C0"/>
                      </a:solidFill>
                      <a:effectLst/>
                      <a:uLnTx/>
                      <a:uFillTx/>
                      <a:latin typeface="DIN Next LT Arabic Light" panose="020B0303020203050203" pitchFamily="34" charset="-78"/>
                      <a:cs typeface="DIN Next LT Arabic Light" panose="020B0303020203050203" pitchFamily="34" charset="-78"/>
                    </a:rPr>
                    <a:t>5</a:t>
                  </a:r>
                  <a:r>
                    <a:rPr kumimoji="0" lang="ar-SA" sz="1200" b="0" i="0" u="none" strike="noStrike" kern="0" cap="none" spc="0" normalizeH="0" baseline="0" noProof="0" dirty="0" smtClean="0">
                      <a:ln>
                        <a:noFill/>
                      </a:ln>
                      <a:solidFill>
                        <a:srgbClr val="0070C0"/>
                      </a:solidFill>
                      <a:effectLst/>
                      <a:uLnTx/>
                      <a:uFillTx/>
                      <a:latin typeface="DIN Next LT Arabic Light" panose="020B0303020203050203" pitchFamily="34" charset="-78"/>
                      <a:cs typeface="DIN Next LT Arabic Light" panose="020B0303020203050203" pitchFamily="34" charset="-78"/>
                    </a:rPr>
                    <a:t> % نقاط للشركات المدرجة</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X</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40%</a:t>
                  </a:r>
                  <a:endParaRPr kumimoji="0" lang="en-US" sz="1200" b="1" i="0" u="sng"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875899" y="2641544"/>
                  <a:ext cx="11232691" cy="428000"/>
                </a:xfrm>
                <a:prstGeom prst="rect">
                  <a:avLst/>
                </a:prstGeom>
                <a:blipFill>
                  <a:blip r:embed="rId8"/>
                  <a:stretch>
                    <a:fillRect b="-2817"/>
                  </a:stretch>
                </a:blipFill>
                <a:ln w="12700" cap="flat">
                  <a:noFill/>
                  <a:miter lim="400000"/>
                </a:ln>
                <a:effectLst/>
              </p:spPr>
              <p:txBody>
                <a:bodyPr/>
                <a:lstStyle/>
                <a:p>
                  <a:r>
                    <a:rPr lang="en-US">
                      <a:noFill/>
                    </a:rPr>
                    <a:t> </a:t>
                  </a:r>
                </a:p>
              </p:txBody>
            </p:sp>
          </mc:Fallback>
        </mc:AlternateContent>
        <p:sp>
          <p:nvSpPr>
            <p:cNvPr id="45" name="Rectangle 44"/>
            <p:cNvSpPr/>
            <p:nvPr/>
          </p:nvSpPr>
          <p:spPr>
            <a:xfrm>
              <a:off x="6694565" y="2682273"/>
              <a:ext cx="2422695" cy="483399"/>
            </a:xfrm>
            <a:prstGeom prst="rect">
              <a:avLst/>
            </a:prstGeom>
            <a:solidFill>
              <a:srgbClr val="FFFFFF"/>
            </a:solidFill>
            <a:ln w="9525" cap="flat">
              <a:no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err="1" smtClean="0">
                <a:ln>
                  <a:noFill/>
                </a:ln>
                <a:solidFill>
                  <a:srgbClr val="26292E"/>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46" name="Group 45"/>
            <p:cNvGrpSpPr/>
            <p:nvPr/>
          </p:nvGrpSpPr>
          <p:grpSpPr>
            <a:xfrm>
              <a:off x="6540426" y="2588714"/>
              <a:ext cx="2673084" cy="514409"/>
              <a:chOff x="7613582" y="2591332"/>
              <a:chExt cx="2568902" cy="514409"/>
            </a:xfrm>
          </p:grpSpPr>
          <p:cxnSp>
            <p:nvCxnSpPr>
              <p:cNvPr id="52" name="Straight Connector 51"/>
              <p:cNvCxnSpPr/>
              <p:nvPr/>
            </p:nvCxnSpPr>
            <p:spPr>
              <a:xfrm>
                <a:off x="7854212" y="2868329"/>
                <a:ext cx="2194560" cy="0"/>
              </a:xfrm>
              <a:prstGeom prst="line">
                <a:avLst/>
              </a:prstGeom>
              <a:noFill/>
              <a:ln w="9525" cap="flat">
                <a:solidFill>
                  <a:srgbClr val="808080"/>
                </a:solidFill>
                <a:prstDash val="solid"/>
                <a:round/>
              </a:ln>
              <a:effectLst/>
              <a:sp3d/>
            </p:spPr>
          </p:cxnSp>
          <p:sp>
            <p:nvSpPr>
              <p:cNvPr id="53" name="TextBox 52"/>
              <p:cNvSpPr txBox="1"/>
              <p:nvPr/>
            </p:nvSpPr>
            <p:spPr>
              <a:xfrm>
                <a:off x="7679912" y="2591332"/>
                <a:ext cx="2435191"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سعر أقل عرض متأهل فنياً (بالريال)</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54" name="TextBox 53"/>
              <p:cNvSpPr txBox="1"/>
              <p:nvPr/>
            </p:nvSpPr>
            <p:spPr>
              <a:xfrm>
                <a:off x="7613582" y="2828744"/>
                <a:ext cx="2568902"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سعر العرض للمتنافس المراد تقييمه (بالريال)</a:t>
                </a:r>
                <a:endParaRPr kumimoji="0" lang="en-US" sz="1200" b="0" i="0" u="none" strike="noStrike" kern="0" cap="none" spc="0" normalizeH="0" baseline="0" noProof="0" dirty="0" err="1"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grpSp>
        <p:sp>
          <p:nvSpPr>
            <p:cNvPr id="47" name="Oval 46"/>
            <p:cNvSpPr/>
            <p:nvPr/>
          </p:nvSpPr>
          <p:spPr>
            <a:xfrm>
              <a:off x="8846382" y="2525702"/>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1</a:t>
              </a:r>
            </a:p>
          </p:txBody>
        </p:sp>
        <p:sp>
          <p:nvSpPr>
            <p:cNvPr id="48" name="Oval 47"/>
            <p:cNvSpPr/>
            <p:nvPr/>
          </p:nvSpPr>
          <p:spPr>
            <a:xfrm>
              <a:off x="9058114" y="2976652"/>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2</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49" name="Oval 48"/>
            <p:cNvSpPr/>
            <p:nvPr/>
          </p:nvSpPr>
          <p:spPr>
            <a:xfrm>
              <a:off x="5026580" y="2946767"/>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3</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0" name="Oval 49"/>
            <p:cNvSpPr/>
            <p:nvPr/>
          </p:nvSpPr>
          <p:spPr>
            <a:xfrm>
              <a:off x="3093076" y="2931981"/>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4</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1" name="Oval 50"/>
            <p:cNvSpPr/>
            <p:nvPr/>
          </p:nvSpPr>
          <p:spPr>
            <a:xfrm>
              <a:off x="1401814" y="2958218"/>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5</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grpSp>
      <p:sp>
        <p:nvSpPr>
          <p:cNvPr id="55" name="TextBox 54"/>
          <p:cNvSpPr txBox="1"/>
          <p:nvPr/>
        </p:nvSpPr>
        <p:spPr>
          <a:xfrm>
            <a:off x="9717250" y="5928066"/>
            <a:ext cx="2160603" cy="307775"/>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eaLnBrk="1" fontAlgn="auto" latinLnBrk="0" hangingPunct="0">
              <a:lnSpc>
                <a:spcPct val="100000"/>
              </a:lnSpc>
              <a:spcBef>
                <a:spcPts val="0"/>
              </a:spcBef>
              <a:spcAft>
                <a:spcPts val="0"/>
              </a:spcAft>
              <a:buClrTx/>
              <a:buSzTx/>
              <a:buFontTx/>
              <a:buNone/>
              <a:tabLst/>
              <a:defRPr/>
            </a:pPr>
            <a:r>
              <a:rPr kumimoji="0" lang="ar-SA" sz="1400" b="0" i="0" u="sng"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مثال تطبيقي:</a:t>
            </a:r>
            <a:endParaRPr kumimoji="0" lang="en-US" sz="1400" b="0" i="0" u="sng"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56" name="Oval 55"/>
          <p:cNvSpPr/>
          <p:nvPr/>
        </p:nvSpPr>
        <p:spPr>
          <a:xfrm>
            <a:off x="9445571" y="6115099"/>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1</a:t>
            </a:r>
          </a:p>
        </p:txBody>
      </p:sp>
      <p:sp>
        <p:nvSpPr>
          <p:cNvPr id="57" name="Oval 56"/>
          <p:cNvSpPr/>
          <p:nvPr/>
        </p:nvSpPr>
        <p:spPr>
          <a:xfrm>
            <a:off x="9453592" y="6479255"/>
            <a:ext cx="221381"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2</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8" name="Oval 57"/>
          <p:cNvSpPr/>
          <p:nvPr/>
        </p:nvSpPr>
        <p:spPr>
          <a:xfrm>
            <a:off x="7616182" y="6515379"/>
            <a:ext cx="181763"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3</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9" name="Oval 58"/>
          <p:cNvSpPr/>
          <p:nvPr/>
        </p:nvSpPr>
        <p:spPr>
          <a:xfrm>
            <a:off x="6770257" y="6531015"/>
            <a:ext cx="181763"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4</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60" name="Oval 59"/>
          <p:cNvSpPr/>
          <p:nvPr/>
        </p:nvSpPr>
        <p:spPr>
          <a:xfrm>
            <a:off x="5914391" y="6544586"/>
            <a:ext cx="181763" cy="279133"/>
          </a:xfrm>
          <a:prstGeom prst="ellipse">
            <a:avLst/>
          </a:prstGeom>
          <a:noFill/>
          <a:ln w="9525" cap="flat">
            <a:solidFill>
              <a:srgbClr val="DC6E00"/>
            </a:solidFill>
            <a:prstDash val="solid"/>
            <a:round/>
          </a:ln>
          <a:effectLst/>
          <a:sp3d/>
        </p:spPr>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rPr>
              <a:t>5</a:t>
            </a:r>
            <a:endParaRPr kumimoji="0" lang="en-US" sz="1200" b="0" i="0" u="none" strike="noStrike" kern="0" cap="none" spc="0" normalizeH="0" baseline="0" noProof="0" dirty="0" smtClean="0">
              <a:ln>
                <a:noFill/>
              </a:ln>
              <a:solidFill>
                <a:srgbClr val="DC6E00"/>
              </a:solidFill>
              <a:effectLst/>
              <a:uLnTx/>
              <a:uFillTx/>
              <a:latin typeface="DIN Next LT Arabic Regular" panose="020B0503020203050203" pitchFamily="34" charset="-78"/>
              <a:cs typeface="DIN Next LT Arabic Regular" panose="020B0503020203050203" pitchFamily="34" charset="-78"/>
              <a:sym typeface="DIN Next LT Arabic Regular"/>
            </a:endParaRPr>
          </a:p>
        </p:txBody>
      </p:sp>
      <mc:AlternateContent xmlns:mc="http://schemas.openxmlformats.org/markup-compatibility/2006" xmlns:a14="http://schemas.microsoft.com/office/drawing/2010/main">
        <mc:Choice Requires="a14">
          <p:sp>
            <p:nvSpPr>
              <p:cNvPr id="61" name="TextBox 60"/>
              <p:cNvSpPr txBox="1"/>
              <p:nvPr/>
            </p:nvSpPr>
            <p:spPr>
              <a:xfrm>
                <a:off x="5075500" y="6278505"/>
                <a:ext cx="6051952"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نتيجة التقييم المالي</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x</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60% </a:t>
                </a:r>
                <a14:m>
                  <m:oMath xmlns:m="http://schemas.openxmlformats.org/officeDocument/2006/math">
                    <m:r>
                      <a:rPr kumimoji="0" lang="en-US" sz="1200" b="0" i="0" u="none" strike="noStrike" kern="0" cap="none" spc="0" normalizeH="0" baseline="0" noProof="0" smtClean="0">
                        <a:ln>
                          <a:noFill/>
                        </a:ln>
                        <a:solidFill>
                          <a:srgbClr val="26292E"/>
                        </a:solidFill>
                        <a:effectLst/>
                        <a:uLnTx/>
                        <a:uFillTx/>
                        <a:latin typeface="Cambria Math" panose="02040503050406030204" pitchFamily="18" charset="0"/>
                      </a:rPr>
                      <m:t>  </m:t>
                    </m:r>
                    <m:r>
                      <a:rPr kumimoji="0" lang="ar-SA" sz="1200" b="1" i="0" u="none" strike="noStrike" kern="0" cap="none" spc="0" normalizeH="0" baseline="0" noProof="0" smtClean="0">
                        <a:ln>
                          <a:noFill/>
                        </a:ln>
                        <a:solidFill>
                          <a:srgbClr val="26292E"/>
                        </a:solidFill>
                        <a:effectLst/>
                        <a:uLnTx/>
                        <a:uFillTx/>
                        <a:latin typeface="Cambria Math" panose="02040503050406030204" pitchFamily="18" charset="0"/>
                      </a:rPr>
                      <m:t>+</m:t>
                    </m:r>
                  </m:oMath>
                </a14:m>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 </a:t>
                </a:r>
                <a:r>
                  <a:rPr kumimoji="0" lang="en-US"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%50 X %50</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7EC49C">
                        <a:lumMod val="75000"/>
                      </a:srgbClr>
                    </a:solidFill>
                    <a:effectLst/>
                    <a:uLnTx/>
                    <a:uFillTx/>
                    <a:latin typeface="DIN Next LT Arabic Light" panose="020B0303020203050203" pitchFamily="34" charset="-78"/>
                    <a:cs typeface="DIN Next LT Arabic Light" panose="020B0303020203050203" pitchFamily="34" charset="-78"/>
                  </a:rPr>
                  <a:t>%50 X %30</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0070C0"/>
                    </a:solidFill>
                    <a:effectLst/>
                    <a:uLnTx/>
                    <a:uFillTx/>
                    <a:latin typeface="DIN Next LT Arabic Light" panose="020B0303020203050203" pitchFamily="34" charset="-78"/>
                    <a:cs typeface="DIN Next LT Arabic Light" panose="020B0303020203050203" pitchFamily="34" charset="-78"/>
                  </a:rPr>
                  <a:t>5</a:t>
                </a:r>
                <a:r>
                  <a:rPr kumimoji="0" lang="ar-SA" sz="1200" b="0" i="0" u="none" strike="noStrike" kern="0" cap="none" spc="0" normalizeH="0" baseline="0" noProof="0" dirty="0" smtClean="0">
                    <a:ln>
                      <a:noFill/>
                    </a:ln>
                    <a:solidFill>
                      <a:srgbClr val="0070C0"/>
                    </a:solidFill>
                    <a:effectLst/>
                    <a:uLnTx/>
                    <a:uFillTx/>
                    <a:latin typeface="DIN Next LT Arabic Light" panose="020B0303020203050203" pitchFamily="34" charset="-78"/>
                    <a:cs typeface="DIN Next LT Arabic Light" panose="020B0303020203050203" pitchFamily="34" charset="-78"/>
                  </a:rPr>
                  <a:t>%</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a:t>
                </a:r>
                <a:r>
                  <a:rPr kumimoji="0" lang="en-US"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 X</a:t>
                </a: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rPr>
                  <a:t>40%</a:t>
                </a:r>
                <a:endParaRPr kumimoji="0" lang="en-US" sz="1200" b="1" i="0" u="sng"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075500" y="6278505"/>
                <a:ext cx="6051952" cy="276997"/>
              </a:xfrm>
              <a:prstGeom prst="rect">
                <a:avLst/>
              </a:prstGeom>
              <a:blipFill>
                <a:blip r:embed="rId9"/>
                <a:stretch>
                  <a:fillRect t="-2222" r="-101" b="-17778"/>
                </a:stretch>
              </a:blipFill>
              <a:ln w="12700" cap="flat">
                <a:noFill/>
                <a:miter lim="400000"/>
              </a:ln>
              <a:effectLst/>
            </p:spPr>
            <p:txBody>
              <a:bodyPr/>
              <a:lstStyle/>
              <a:p>
                <a:r>
                  <a:rPr lang="en-US">
                    <a:noFill/>
                  </a:rPr>
                  <a:t> </a:t>
                </a:r>
              </a:p>
            </p:txBody>
          </p:sp>
        </mc:Fallback>
      </mc:AlternateContent>
      <p:grpSp>
        <p:nvGrpSpPr>
          <p:cNvPr id="62" name="Group 61"/>
          <p:cNvGrpSpPr/>
          <p:nvPr/>
        </p:nvGrpSpPr>
        <p:grpSpPr>
          <a:xfrm>
            <a:off x="8533938" y="6163425"/>
            <a:ext cx="1336542" cy="514409"/>
            <a:chOff x="7613582" y="2591332"/>
            <a:chExt cx="2568902" cy="514409"/>
          </a:xfrm>
        </p:grpSpPr>
        <p:cxnSp>
          <p:nvCxnSpPr>
            <p:cNvPr id="63" name="Straight Connector 62"/>
            <p:cNvCxnSpPr/>
            <p:nvPr/>
          </p:nvCxnSpPr>
          <p:spPr>
            <a:xfrm>
              <a:off x="7854212" y="2868329"/>
              <a:ext cx="2194560" cy="0"/>
            </a:xfrm>
            <a:prstGeom prst="line">
              <a:avLst/>
            </a:prstGeom>
            <a:noFill/>
            <a:ln w="9525" cap="flat">
              <a:solidFill>
                <a:srgbClr val="808080"/>
              </a:solidFill>
              <a:prstDash val="solid"/>
              <a:round/>
            </a:ln>
            <a:effectLst/>
            <a:sp3d/>
          </p:spPr>
        </p:cxnSp>
        <p:sp>
          <p:nvSpPr>
            <p:cNvPr id="64" name="TextBox 63"/>
            <p:cNvSpPr txBox="1"/>
            <p:nvPr/>
          </p:nvSpPr>
          <p:spPr>
            <a:xfrm>
              <a:off x="7679912" y="2591332"/>
              <a:ext cx="2435191"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100</a:t>
              </a:r>
              <a:endParaRPr kumimoji="0" lang="en-US" sz="1200" b="0" i="0" u="none" strike="noStrike" kern="0" cap="none" spc="0" normalizeH="0" baseline="0" noProof="0" dirty="0" err="1">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
          <p:nvSpPr>
            <p:cNvPr id="65" name="TextBox 64"/>
            <p:cNvSpPr txBox="1"/>
            <p:nvPr/>
          </p:nvSpPr>
          <p:spPr>
            <a:xfrm>
              <a:off x="7613582" y="2828744"/>
              <a:ext cx="2568902" cy="276997"/>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p>
              <a:pPr marL="0" marR="0" lvl="0" indent="0" algn="ctr" defTabSz="457200" eaLnBrk="1" fontAlgn="auto" latinLnBrk="0" hangingPunct="0">
                <a:lnSpc>
                  <a:spcPct val="100000"/>
                </a:lnSpc>
                <a:spcBef>
                  <a:spcPts val="0"/>
                </a:spcBef>
                <a:spcAft>
                  <a:spcPts val="0"/>
                </a:spcAft>
                <a:buClrTx/>
                <a:buSzTx/>
                <a:buFontTx/>
                <a:buNone/>
                <a:tabLst/>
                <a:defRPr/>
              </a:pPr>
              <a:r>
                <a:rPr kumimoji="0" lang="ar-SA" sz="12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106</a:t>
              </a:r>
              <a:endParaRPr kumimoji="0" lang="en-US" sz="1200" b="0" i="0" u="none" strike="noStrike" kern="0" cap="none" spc="0" normalizeH="0" baseline="0" noProof="0" dirty="0" err="1"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grpSp>
      <p:sp>
        <p:nvSpPr>
          <p:cNvPr id="66" name="TextBox 65"/>
          <p:cNvSpPr txBox="1"/>
          <p:nvPr/>
        </p:nvSpPr>
        <p:spPr>
          <a:xfrm>
            <a:off x="4105672" y="6263774"/>
            <a:ext cx="1321524" cy="307775"/>
          </a:xfrm>
          <a:prstGeom prst="rect">
            <a:avLst/>
          </a:prstGeom>
          <a:noFill/>
          <a:ln w="12700" cap="flat">
            <a:noFill/>
            <a:miter lim="400000"/>
          </a:ln>
          <a:effectLst/>
          <a:sp3d/>
        </p:spPr>
        <p:txBody>
          <a:bodyPr rot="0" spcFirstLastPara="1" vertOverflow="overflow" horzOverflow="overflow" vert="horz" wrap="square" lIns="90000" tIns="45719" rIns="90000" bIns="45719" numCol="1" spcCol="38100" rtlCol="0" anchor="t">
            <a:spAutoFit/>
          </a:bodyPr>
          <a:lstStyle>
            <a:defPPr>
              <a:defRPr lang="en-US"/>
            </a:defPPr>
            <a:lvl1pPr marR="0" indent="0" algn="ctr" defTabSz="457200" fontAlgn="auto" hangingPunct="0">
              <a:lnSpc>
                <a:spcPct val="100000"/>
              </a:lnSpc>
              <a:spcBef>
                <a:spcPts val="0"/>
              </a:spcBef>
              <a:spcAft>
                <a:spcPts val="0"/>
              </a:spcAft>
              <a:buClrTx/>
              <a:buSzTx/>
              <a:buFontTx/>
              <a:buNone/>
              <a:tabLst/>
              <a:defRPr kumimoji="0" sz="1200" b="0" i="0" u="none" strike="noStrike" cap="none" spc="0" normalizeH="0" baseline="0">
                <a:ln>
                  <a:noFill/>
                </a:ln>
                <a:effectLst/>
                <a:uFillTx/>
                <a:latin typeface="DIN Next LT Arabic Light" panose="020B0303020203050203" pitchFamily="34" charset="-78"/>
                <a:cs typeface="DIN Next LT Arabic Light" panose="020B0303020203050203" pitchFamily="34" charset="-78"/>
              </a:defRPr>
            </a:lvl1pPr>
          </a:lstStyle>
          <a:p>
            <a:pPr marL="0" marR="0" lvl="0" indent="0" algn="r" defTabSz="457200" rtl="1" eaLnBrk="1" fontAlgn="auto" latinLnBrk="0" hangingPunct="0">
              <a:lnSpc>
                <a:spcPct val="100000"/>
              </a:lnSpc>
              <a:spcBef>
                <a:spcPts val="0"/>
              </a:spcBef>
              <a:spcAft>
                <a:spcPts val="0"/>
              </a:spcAft>
              <a:buClrTx/>
              <a:buSzTx/>
              <a:buFontTx/>
              <a:buNone/>
              <a:tabLst/>
              <a:defRPr/>
            </a:pPr>
            <a:r>
              <a:rPr kumimoji="0" lang="ar-SA" sz="1400" b="0" i="0" u="none" strike="noStrike" kern="0" cap="none" spc="0" normalizeH="0" baseline="0" noProof="0" dirty="0" smtClean="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rPr>
              <a:t>= 74%</a:t>
            </a:r>
            <a:endParaRPr kumimoji="0" lang="en-US" sz="1400" b="0" i="0" u="none" strike="noStrike" kern="0" cap="none" spc="0" normalizeH="0" baseline="0" noProof="0" dirty="0">
              <a:ln>
                <a:noFill/>
              </a:ln>
              <a:solidFill>
                <a:srgbClr val="26292E"/>
              </a:solidFill>
              <a:effectLst/>
              <a:uLnTx/>
              <a:uFillTx/>
              <a:latin typeface="DIN Next LT Arabic Light" panose="020B0303020203050203" pitchFamily="34" charset="-78"/>
              <a:cs typeface="DIN Next LT Arabic Light" panose="020B0303020203050203" pitchFamily="34" charset="-78"/>
              <a:sym typeface="DIN Next LT Arabic Regular"/>
            </a:endParaRPr>
          </a:p>
        </p:txBody>
      </p:sp>
    </p:spTree>
    <p:extLst>
      <p:ext uri="{BB962C8B-B14F-4D97-AF65-F5344CB8AC3E}">
        <p14:creationId xmlns:p14="http://schemas.microsoft.com/office/powerpoint/2010/main" val="1844088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12</a:t>
            </a:fld>
            <a:endParaRPr lang="en-US" dirty="0"/>
          </a:p>
        </p:txBody>
      </p:sp>
      <p:sp>
        <p:nvSpPr>
          <p:cNvPr id="3" name="TextBox 2">
            <a:extLst>
              <a:ext uri="{FF2B5EF4-FFF2-40B4-BE49-F238E27FC236}">
                <a16:creationId xmlns:a16="http://schemas.microsoft.com/office/drawing/2014/main" id="{D0F04EA9-241E-6E41-A8D9-DD7CF8DF8857}"/>
              </a:ext>
            </a:extLst>
          </p:cNvPr>
          <p:cNvSpPr txBox="1"/>
          <p:nvPr/>
        </p:nvSpPr>
        <p:spPr>
          <a:xfrm>
            <a:off x="984396" y="1890075"/>
            <a:ext cx="10534371" cy="1846659"/>
          </a:xfrm>
          <a:prstGeom prst="rect">
            <a:avLst/>
          </a:prstGeom>
          <a:noFill/>
        </p:spPr>
        <p:txBody>
          <a:bodyPr wrap="square" rtlCol="0">
            <a:spAutoFit/>
          </a:bodyPr>
          <a:lstStyle/>
          <a:p>
            <a:pPr algn="ctr" rtl="1"/>
            <a:r>
              <a:rPr lang="ar-SA" sz="3800" dirty="0" smtClean="0">
                <a:solidFill>
                  <a:srgbClr val="42748E"/>
                </a:solidFill>
                <a:latin typeface="DIN Next LT Arabic" panose="020B0503020203050203" pitchFamily="34" charset="-78"/>
                <a:cs typeface="DIN Next LT Arabic" panose="020B0503020203050203" pitchFamily="34" charset="-78"/>
              </a:rPr>
              <a:t>بالإمكان الحصول على الحاسبة الخاصة بالمعادلات الحسابية من خلال الرابط التالي:</a:t>
            </a:r>
          </a:p>
          <a:p>
            <a:pPr algn="ctr" rtl="1"/>
            <a:r>
              <a:rPr lang="en-US" sz="3800" dirty="0" smtClean="0">
                <a:solidFill>
                  <a:srgbClr val="42748E"/>
                </a:solidFill>
                <a:latin typeface="DIN Next LT Arabic" panose="020B0503020203050203" pitchFamily="34" charset="-78"/>
                <a:cs typeface="DIN Next LT Arabic" panose="020B0503020203050203" pitchFamily="34" charset="-78"/>
                <a:hlinkClick r:id="rId2"/>
              </a:rPr>
              <a:t>)</a:t>
            </a:r>
            <a:r>
              <a:rPr lang="ar-SA" sz="3800" dirty="0" smtClean="0">
                <a:solidFill>
                  <a:srgbClr val="42748E"/>
                </a:solidFill>
                <a:latin typeface="DIN Next LT Arabic" panose="020B0503020203050203" pitchFamily="34" charset="-78"/>
                <a:cs typeface="DIN Next LT Arabic" panose="020B0503020203050203" pitchFamily="34" charset="-78"/>
                <a:hlinkClick r:id="rId2"/>
              </a:rPr>
              <a:t>حاسبة </a:t>
            </a:r>
            <a:r>
              <a:rPr lang="ar-SA" sz="3800" dirty="0">
                <a:solidFill>
                  <a:srgbClr val="42748E"/>
                </a:solidFill>
                <a:latin typeface="DIN Next LT Arabic" panose="020B0503020203050203" pitchFamily="34" charset="-78"/>
                <a:cs typeface="DIN Next LT Arabic" panose="020B0503020203050203" pitchFamily="34" charset="-78"/>
                <a:hlinkClick r:id="rId2"/>
              </a:rPr>
              <a:t>معادلات المحتوى </a:t>
            </a:r>
            <a:r>
              <a:rPr lang="ar-SA" sz="3800" dirty="0" smtClean="0">
                <a:solidFill>
                  <a:srgbClr val="42748E"/>
                </a:solidFill>
                <a:latin typeface="DIN Next LT Arabic" panose="020B0503020203050203" pitchFamily="34" charset="-78"/>
                <a:cs typeface="DIN Next LT Arabic" panose="020B0503020203050203" pitchFamily="34" charset="-78"/>
                <a:hlinkClick r:id="rId2"/>
              </a:rPr>
              <a:t>المحلي</a:t>
            </a:r>
            <a:r>
              <a:rPr lang="en-US" sz="3800" dirty="0" smtClean="0">
                <a:solidFill>
                  <a:srgbClr val="42748E"/>
                </a:solidFill>
                <a:latin typeface="DIN Next LT Arabic" panose="020B0503020203050203" pitchFamily="34" charset="-78"/>
                <a:cs typeface="DIN Next LT Arabic" panose="020B0503020203050203" pitchFamily="34" charset="-78"/>
                <a:hlinkClick r:id="rId2"/>
              </a:rPr>
              <a:t>(</a:t>
            </a:r>
            <a:endParaRPr lang="ar-SA" sz="3800" dirty="0" smtClean="0">
              <a:solidFill>
                <a:srgbClr val="42748E"/>
              </a:solidFill>
              <a:latin typeface="DIN Next LT Arabic" panose="020B0503020203050203" pitchFamily="34" charset="-78"/>
              <a:cs typeface="DIN Next LT Arabic" panose="020B0503020203050203" pitchFamily="34" charset="-78"/>
            </a:endParaRPr>
          </a:p>
        </p:txBody>
      </p:sp>
    </p:spTree>
    <p:extLst>
      <p:ext uri="{BB962C8B-B14F-4D97-AF65-F5344CB8AC3E}">
        <p14:creationId xmlns:p14="http://schemas.microsoft.com/office/powerpoint/2010/main" val="329078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B837DD-FAE2-7947-87F5-D82E17DA79D0}"/>
              </a:ext>
            </a:extLst>
          </p:cNvPr>
          <p:cNvSpPr txBox="1"/>
          <p:nvPr/>
        </p:nvSpPr>
        <p:spPr>
          <a:xfrm>
            <a:off x="6482135" y="3219192"/>
            <a:ext cx="4831882" cy="677108"/>
          </a:xfrm>
          <a:prstGeom prst="rect">
            <a:avLst/>
          </a:prstGeom>
          <a:noFill/>
        </p:spPr>
        <p:txBody>
          <a:bodyPr wrap="square" rtlCol="0">
            <a:spAutoFit/>
          </a:bodyPr>
          <a:lstStyle/>
          <a:p>
            <a:pPr algn="r" rtl="1"/>
            <a:r>
              <a:rPr lang="ar-SA" sz="3800" dirty="0">
                <a:solidFill>
                  <a:srgbClr val="1C304D"/>
                </a:solidFill>
                <a:latin typeface="DIN Next LT Arabic" panose="020B0503020203050203" pitchFamily="34" charset="-78"/>
                <a:cs typeface="DIN Next LT Arabic" panose="020B0503020203050203" pitchFamily="34" charset="-78"/>
              </a:rPr>
              <a:t>شكراً</a:t>
            </a:r>
            <a:endParaRPr lang="en-US" sz="3800" dirty="0">
              <a:solidFill>
                <a:srgbClr val="1C304D"/>
              </a:solidFill>
              <a:latin typeface="DIN Next LT Arabic" panose="020B0503020203050203" pitchFamily="34" charset="-78"/>
              <a:cs typeface="DIN Next LT Arabic" panose="020B0503020203050203" pitchFamily="34" charset="-78"/>
            </a:endParaRPr>
          </a:p>
        </p:txBody>
      </p:sp>
    </p:spTree>
    <p:extLst>
      <p:ext uri="{BB962C8B-B14F-4D97-AF65-F5344CB8AC3E}">
        <p14:creationId xmlns:p14="http://schemas.microsoft.com/office/powerpoint/2010/main" val="365714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3A1A14-8BEF-6A4B-8A9F-E3BDE2626577}"/>
              </a:ext>
            </a:extLst>
          </p:cNvPr>
          <p:cNvPicPr>
            <a:picLocks noChangeAspect="1"/>
          </p:cNvPicPr>
          <p:nvPr/>
        </p:nvPicPr>
        <p:blipFill>
          <a:blip r:embed="rId2"/>
          <a:stretch>
            <a:fillRect/>
          </a:stretch>
        </p:blipFill>
        <p:spPr>
          <a:xfrm>
            <a:off x="-311480" y="1282041"/>
            <a:ext cx="6321217" cy="5575959"/>
          </a:xfrm>
          <a:prstGeom prst="rect">
            <a:avLst/>
          </a:prstGeom>
        </p:spPr>
      </p:pic>
      <p:sp>
        <p:nvSpPr>
          <p:cNvPr id="16" name="TextBox 15">
            <a:extLst>
              <a:ext uri="{FF2B5EF4-FFF2-40B4-BE49-F238E27FC236}">
                <a16:creationId xmlns:a16="http://schemas.microsoft.com/office/drawing/2014/main" id="{D0F04EA9-241E-6E41-A8D9-DD7CF8DF8857}"/>
              </a:ext>
            </a:extLst>
          </p:cNvPr>
          <p:cNvSpPr txBox="1"/>
          <p:nvPr/>
        </p:nvSpPr>
        <p:spPr>
          <a:xfrm>
            <a:off x="4183117" y="3256861"/>
            <a:ext cx="7130900" cy="646331"/>
          </a:xfrm>
          <a:prstGeom prst="rect">
            <a:avLst/>
          </a:prstGeom>
          <a:noFill/>
        </p:spPr>
        <p:txBody>
          <a:bodyPr wrap="square" rtlCol="0">
            <a:spAutoFit/>
          </a:bodyPr>
          <a:lstStyle/>
          <a:p>
            <a:pPr algn="r" rtl="1"/>
            <a:r>
              <a:rPr lang="ar-SA" sz="3600" dirty="0" smtClean="0">
                <a:solidFill>
                  <a:srgbClr val="42748E"/>
                </a:solidFill>
                <a:latin typeface="DIN Next LT Arabic" panose="020B0503020203050203" pitchFamily="34" charset="-78"/>
                <a:cs typeface="DIN Next LT Arabic" panose="020B0503020203050203" pitchFamily="34" charset="-78"/>
              </a:rPr>
              <a:t>آلية التفضيل السعري للمنتج الوطني</a:t>
            </a:r>
            <a:endParaRPr lang="en-US" sz="3600" dirty="0">
              <a:solidFill>
                <a:srgbClr val="42748E"/>
              </a:solidFill>
              <a:latin typeface="DIN Next LT Arabic" panose="020B0503020203050203" pitchFamily="34" charset="-78"/>
              <a:cs typeface="DIN Next LT Arabic" panose="020B0503020203050203" pitchFamily="34" charset="-78"/>
            </a:endParaRPr>
          </a:p>
        </p:txBody>
      </p:sp>
    </p:spTree>
    <p:extLst>
      <p:ext uri="{BB962C8B-B14F-4D97-AF65-F5344CB8AC3E}">
        <p14:creationId xmlns:p14="http://schemas.microsoft.com/office/powerpoint/2010/main" val="241941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latin typeface="DIN Next LT Arabic" panose="020B0503020203050203" pitchFamily="34" charset="-78"/>
                <a:cs typeface="DIN Next LT Arabic" panose="020B0503020203050203" pitchFamily="34" charset="-78"/>
              </a:rPr>
              <a:pPr/>
              <a:t>3</a:t>
            </a:fld>
            <a:endParaRPr lang="en-US" dirty="0">
              <a:latin typeface="DIN Next LT Arabic" panose="020B0503020203050203" pitchFamily="34" charset="-78"/>
              <a:cs typeface="DIN Next LT Arabic" panose="020B0503020203050203" pitchFamily="34" charset="-78"/>
            </a:endParaRPr>
          </a:p>
        </p:txBody>
      </p:sp>
      <p:sp>
        <p:nvSpPr>
          <p:cNvPr id="14" name="TextBox 13">
            <a:extLst>
              <a:ext uri="{FF2B5EF4-FFF2-40B4-BE49-F238E27FC236}">
                <a16:creationId xmlns:a16="http://schemas.microsoft.com/office/drawing/2014/main" id="{D0F04EA9-241E-6E41-A8D9-DD7CF8DF8857}"/>
              </a:ext>
            </a:extLst>
          </p:cNvPr>
          <p:cNvSpPr txBox="1"/>
          <p:nvPr/>
        </p:nvSpPr>
        <p:spPr>
          <a:xfrm>
            <a:off x="3553188" y="604426"/>
            <a:ext cx="83529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متطلبات تقديم العروض </a:t>
            </a:r>
            <a:endParaRPr lang="en-US" sz="2400" dirty="0">
              <a:solidFill>
                <a:srgbClr val="436C7D"/>
              </a:solidFill>
              <a:latin typeface="DIN Next LT Arabic" panose="020B0503020203050203" pitchFamily="34" charset="-78"/>
              <a:cs typeface="DIN Next LT Arabic" panose="020B0503020203050203" pitchFamily="34" charset="-78"/>
            </a:endParaRPr>
          </a:p>
        </p:txBody>
      </p:sp>
      <p:sp>
        <p:nvSpPr>
          <p:cNvPr id="19" name="Rectangle 18"/>
          <p:cNvSpPr/>
          <p:nvPr/>
        </p:nvSpPr>
        <p:spPr>
          <a:xfrm flipH="1">
            <a:off x="1275962" y="1364887"/>
            <a:ext cx="10645541" cy="1073117"/>
          </a:xfrm>
          <a:prstGeom prst="rect">
            <a:avLst/>
          </a:prstGeom>
          <a:noFill/>
          <a:ln w="19050" cap="flat" cmpd="sng" algn="ctr">
            <a:solidFill>
              <a:srgbClr val="36617C"/>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342900" indent="-342900" algn="r" defTabSz="457200" rtl="1" hangingPunct="0">
              <a:buClr>
                <a:srgbClr val="182C4C"/>
              </a:buClr>
              <a:buFont typeface="+mj-lt"/>
              <a:buAutoNum type="arabicPeriod"/>
            </a:pPr>
            <a:r>
              <a:rPr lang="ar-SA" sz="1600" dirty="0">
                <a:solidFill>
                  <a:srgbClr val="000000"/>
                </a:solidFill>
                <a:latin typeface="DIN Next LT Arabic" panose="020B0503020203050203" pitchFamily="34" charset="-78"/>
                <a:cs typeface="DIN Next LT Arabic" panose="020B0503020203050203" pitchFamily="34" charset="-78"/>
                <a:sym typeface="DIN Next LT Arabic Regular"/>
              </a:rPr>
              <a:t>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يجب على المتنافس أن يلتزم في منافسات عقود التوريد بأن يضمن في عرضه حصة المنتجات الوطنية، كما يلتزم بأن يوضّح في جدول الكميات ما إذا كانت المنتجات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وطنية أم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أجنبية.</a:t>
            </a:r>
          </a:p>
          <a:p>
            <a:pPr marL="342900" indent="-342900" algn="r" defTabSz="457200" rtl="1" hangingPunct="0">
              <a:buClr>
                <a:srgbClr val="182C4C"/>
              </a:buClr>
              <a:buFont typeface="+mj-lt"/>
              <a:buAutoNum type="arabicPeriod"/>
            </a:pP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في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حال لم يلتزم المتنافس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بتوضيح بلد المنشأ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في عرضه، فستُعدّ المنتجات أجنبية ولا تخضع للتفضيل السعري.</a:t>
            </a:r>
          </a:p>
        </p:txBody>
      </p:sp>
      <p:sp>
        <p:nvSpPr>
          <p:cNvPr id="31" name="TextBox 30">
            <a:extLst>
              <a:ext uri="{FF2B5EF4-FFF2-40B4-BE49-F238E27FC236}">
                <a16:creationId xmlns:a16="http://schemas.microsoft.com/office/drawing/2014/main" id="{D0F04EA9-241E-6E41-A8D9-DD7CF8DF8857}"/>
              </a:ext>
            </a:extLst>
          </p:cNvPr>
          <p:cNvSpPr txBox="1"/>
          <p:nvPr/>
        </p:nvSpPr>
        <p:spPr>
          <a:xfrm>
            <a:off x="3467196" y="2571354"/>
            <a:ext cx="8352940" cy="461665"/>
          </a:xfrm>
          <a:prstGeom prst="rect">
            <a:avLst/>
          </a:prstGeom>
          <a:noFill/>
        </p:spPr>
        <p:txBody>
          <a:bodyPr wrap="square" rtlCol="0">
            <a:spAutoFit/>
          </a:bodyPr>
          <a:lstStyle/>
          <a:p>
            <a:pPr algn="r"/>
            <a:r>
              <a:rPr lang="ar-SA" sz="2400" b="1"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تقييم العروض</a:t>
            </a:r>
            <a:endParaRPr lang="en-US" sz="2400" dirty="0">
              <a:solidFill>
                <a:srgbClr val="436C7D"/>
              </a:solidFill>
              <a:latin typeface="DIN Next LT Arabic" panose="020B0503020203050203" pitchFamily="34" charset="-78"/>
              <a:cs typeface="DIN Next LT Arabic" panose="020B0503020203050203" pitchFamily="34" charset="-78"/>
            </a:endParaRPr>
          </a:p>
        </p:txBody>
      </p:sp>
      <p:sp>
        <p:nvSpPr>
          <p:cNvPr id="32" name="Rectangle 31"/>
          <p:cNvSpPr/>
          <p:nvPr/>
        </p:nvSpPr>
        <p:spPr>
          <a:xfrm flipH="1">
            <a:off x="1258411" y="3183800"/>
            <a:ext cx="10645541" cy="2966744"/>
          </a:xfrm>
          <a:prstGeom prst="rect">
            <a:avLst/>
          </a:prstGeom>
          <a:noFill/>
          <a:ln w="19050" cap="flat" cmpd="sng" algn="ctr">
            <a:solidFill>
              <a:srgbClr val="36617C"/>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t" anchorCtr="0" forceAA="0" compatLnSpc="1">
            <a:prstTxWarp prst="textNoShape">
              <a:avLst/>
            </a:prstTxWarp>
            <a:noAutofit/>
          </a:bodyPr>
          <a:lstStyle/>
          <a:p>
            <a:pPr marL="342900" indent="-342900" algn="r" defTabSz="457200" rtl="1" hangingPunct="0">
              <a:buClr>
                <a:srgbClr val="182C4C"/>
              </a:buClr>
              <a:buFont typeface="+mj-lt"/>
              <a:buAutoNum type="arabicPeriod"/>
            </a:pPr>
            <a:r>
              <a:rPr lang="ar-SA" sz="1600" dirty="0">
                <a:solidFill>
                  <a:srgbClr val="000000"/>
                </a:solidFill>
                <a:latin typeface="DIN Next LT Arabic" panose="020B0503020203050203" pitchFamily="34" charset="-78"/>
                <a:cs typeface="DIN Next LT Arabic" panose="020B0503020203050203" pitchFamily="34" charset="-78"/>
                <a:sym typeface="DIN Next LT Arabic Regular"/>
              </a:rPr>
              <a:t>يجب مراجعة حصة المنتجات الوطنية المقدمة في العرض ومقارنتها بجداول الكميات والأسعار الواردة في العرض. فإذا وجد اختلاف بين حصة المنتجات الوطنية المقدمة في العرض وحصة المنتجات الوطنية التي تم احتسابها، فيتم الأخذ بالحصة الأقل بحيث تكون هذه الحصة هي التي يُعتد بها عند إعطاء الأفضلية أو تقييم التزام </a:t>
            </a:r>
            <a:r>
              <a:rPr lang="ar-SA" sz="1600" dirty="0" smtClean="0">
                <a:solidFill>
                  <a:srgbClr val="000000"/>
                </a:solidFill>
                <a:latin typeface="DIN Next LT Arabic" panose="020B0503020203050203" pitchFamily="34" charset="-78"/>
                <a:cs typeface="DIN Next LT Arabic" panose="020B0503020203050203" pitchFamily="34" charset="-78"/>
                <a:sym typeface="DIN Next LT Arabic Regular"/>
              </a:rPr>
              <a:t>المتعاقد.</a:t>
            </a:r>
            <a:endParaRPr lang="ar-SA" sz="1600" dirty="0">
              <a:solidFill>
                <a:srgbClr val="000000"/>
              </a:solidFill>
              <a:latin typeface="DIN Next LT Arabic" panose="020B0503020203050203" pitchFamily="34" charset="-78"/>
              <a:cs typeface="DIN Next LT Arabic" panose="020B0503020203050203" pitchFamily="34" charset="-78"/>
              <a:sym typeface="DIN Next LT Arabic Regular"/>
            </a:endParaRPr>
          </a:p>
          <a:p>
            <a:pPr marL="342900" indent="-342900" algn="r" defTabSz="457200" rtl="1" hangingPunct="0">
              <a:buClr>
                <a:srgbClr val="182C4C"/>
              </a:buClr>
              <a:buFont typeface="+mj-lt"/>
              <a:buAutoNum type="arabicPeriod"/>
            </a:pP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تقارن الجهة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الحكومية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في منافسات عقود التوريد بين حصص المنتجات الوطنية لكل متنافس، وتكون العبرة في التقييم المالي بقيمة العرض المعدّلة وفقاً للمعادلة الموضّحة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أدناه:</a:t>
            </a:r>
          </a:p>
          <a:p>
            <a:pPr marL="342900" indent="-342900" algn="r" defTabSz="457200" rtl="1" hangingPunct="0">
              <a:buClr>
                <a:srgbClr val="182C4C"/>
              </a:buClr>
              <a:buFont typeface="+mj-lt"/>
              <a:buAutoNum type="arabicPeriod"/>
            </a:pPr>
            <a:endPar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a:p>
            <a:pPr marL="342900" indent="-342900" algn="r" defTabSz="457200" rtl="1" hangingPunct="0">
              <a:buClr>
                <a:srgbClr val="182C4C"/>
              </a:buClr>
              <a:buFont typeface="+mj-lt"/>
              <a:buAutoNum type="arabicPeriod"/>
            </a:pPr>
            <a:endPar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a:p>
            <a:pPr marL="342900" indent="-342900" algn="r" defTabSz="457200" rtl="1" hangingPunct="0">
              <a:buClr>
                <a:srgbClr val="182C4C"/>
              </a:buClr>
              <a:buFont typeface="+mj-lt"/>
              <a:buAutoNum type="arabicPeriod"/>
            </a:pP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في المنافسات القابلة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للتجزئة يتم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اعتبار حصة المنتجات الوطنية تعادل 100% للمنتج الوطني، بينما 0% للمنتج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الأجنبي.</a:t>
            </a:r>
          </a:p>
          <a:p>
            <a:pPr marL="342900" indent="-342900" algn="r" defTabSz="457200" rtl="1" hangingPunct="0">
              <a:buClr>
                <a:srgbClr val="182C4C"/>
              </a:buClr>
              <a:buFont typeface="+mj-lt"/>
              <a:buAutoNum type="arabicPeriod"/>
            </a:pP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في المنافسات غير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المجزأة يتم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احتساب حصة المنتجات الوطنية وفقاً للمعادلة التالية:</a:t>
            </a:r>
          </a:p>
          <a:p>
            <a:pPr marL="342900" indent="-342900" algn="r" defTabSz="457200" rtl="1" hangingPunct="0">
              <a:buClr>
                <a:srgbClr val="182C4C"/>
              </a:buClr>
              <a:buFont typeface="+mj-lt"/>
              <a:buAutoNum type="arabicPeriod"/>
            </a:pPr>
            <a:endPar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mc:AlternateContent xmlns:mc="http://schemas.openxmlformats.org/markup-compatibility/2006" xmlns:a14="http://schemas.microsoft.com/office/drawing/2010/main">
        <mc:Choice Requires="a14">
          <p:sp>
            <p:nvSpPr>
              <p:cNvPr id="33" name="Rectangle 32"/>
              <p:cNvSpPr/>
              <p:nvPr/>
            </p:nvSpPr>
            <p:spPr>
              <a:xfrm>
                <a:off x="1450917" y="4551882"/>
                <a:ext cx="9541164" cy="306366"/>
              </a:xfrm>
              <a:prstGeom prst="rect">
                <a:avLst/>
              </a:prstGeom>
            </p:spPr>
            <p:txBody>
              <a:bodyPr wrap="square">
                <a:spAutoFit/>
              </a:bodyPr>
              <a:lstStyle/>
              <a:p>
                <a:pPr marL="228600" marR="0" algn="ctr" rtl="1">
                  <a:lnSpc>
                    <a:spcPct val="107000"/>
                  </a:lnSpc>
                  <a:spcBef>
                    <a:spcPts val="0"/>
                  </a:spcBef>
                  <a:spcAft>
                    <a:spcPts val="800"/>
                  </a:spcAft>
                </a:pP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قيمة العرض المعدلة = </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سعر العرض</a:t>
                </a:r>
                <a:r>
                  <a:rPr lang="ar-SA" sz="13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(بالريال) + </a:t>
                </a:r>
                <a:r>
                  <a:rPr lang="en-US"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10% </a:t>
                </a:r>
                <a14:m>
                  <m:oMath xmlns:m="http://schemas.openxmlformats.org/officeDocument/2006/math">
                    <m:r>
                      <m:rPr>
                        <m:sty m:val="p"/>
                      </m:rPr>
                      <a:rPr lang="en-US" sz="13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سعر العرض</a:t>
                </a:r>
                <a:r>
                  <a:rPr lang="ar-SA" sz="13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(بالريال)</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en-US"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14:m>
                  <m:oMath xmlns:m="http://schemas.openxmlformats.org/officeDocument/2006/math">
                    <m:r>
                      <m:rPr>
                        <m:sty m:val="p"/>
                      </m:rPr>
                      <a:rPr lang="en-US" sz="13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(1-حصة المنتجات الوطنية</a:t>
                </a:r>
                <a:r>
                  <a:rPr lang="ar-SA" sz="1300" dirty="0" smtClean="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r>
                  <a:rPr lang="en-US"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endParaRPr lang="en-US"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mc:Choice>
        <mc:Fallback xmlns="">
          <p:sp>
            <p:nvSpPr>
              <p:cNvPr id="33" name="Rectangle 32"/>
              <p:cNvSpPr>
                <a:spLocks noRot="1" noChangeAspect="1" noMove="1" noResize="1" noEditPoints="1" noAdjustHandles="1" noChangeArrowheads="1" noChangeShapeType="1" noTextEdit="1"/>
              </p:cNvSpPr>
              <p:nvPr/>
            </p:nvSpPr>
            <p:spPr>
              <a:xfrm>
                <a:off x="1450917" y="4551882"/>
                <a:ext cx="9541164" cy="306366"/>
              </a:xfrm>
              <a:prstGeom prst="rect">
                <a:avLst/>
              </a:prstGeom>
              <a:blipFill>
                <a:blip r:embed="rId2"/>
                <a:stretch>
                  <a:fillRect t="-2000" b="-12000"/>
                </a:stretch>
              </a:blipFill>
            </p:spPr>
            <p:txBody>
              <a:bodyPr/>
              <a:lstStyle/>
              <a:p>
                <a:r>
                  <a:rPr lang="en-US">
                    <a:noFill/>
                  </a:rPr>
                  <a:t> </a:t>
                </a:r>
              </a:p>
            </p:txBody>
          </p:sp>
        </mc:Fallback>
      </mc:AlternateContent>
      <p:sp>
        <p:nvSpPr>
          <p:cNvPr id="36" name="Rectangle 35"/>
          <p:cNvSpPr/>
          <p:nvPr/>
        </p:nvSpPr>
        <p:spPr>
          <a:xfrm>
            <a:off x="1329177" y="6445552"/>
            <a:ext cx="10708819" cy="246221"/>
          </a:xfrm>
          <a:prstGeom prst="rect">
            <a:avLst/>
          </a:prstGeom>
        </p:spPr>
        <p:txBody>
          <a:bodyPr wrap="square">
            <a:spAutoFit/>
          </a:bodyPr>
          <a:lstStyle/>
          <a:p>
            <a:pPr algn="r" rtl="1"/>
            <a:r>
              <a:rPr lang="en-US" sz="1000" dirty="0">
                <a:latin typeface="DIN Next LT Arabic" panose="020B0503020203050203" pitchFamily="34" charset="-78"/>
                <a:ea typeface="Calibri" panose="020F0502020204030204" pitchFamily="34" charset="0"/>
                <a:cs typeface="DIN Next LT Arabic" panose="020B0503020203050203" pitchFamily="34" charset="-78"/>
              </a:rPr>
              <a:t>.1يقصد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بسعر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العرض</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إجمالي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قيمة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العرض</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في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حال</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كانت</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المنافسة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غير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قابلة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للتجزأة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وفي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حال</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كانت</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المنافسة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قابلة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للتجزأة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فيتم</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اعتباره</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سعر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البند</a:t>
            </a:r>
            <a:endParaRPr lang="en-US" sz="1000" dirty="0">
              <a:latin typeface="DIN Next LT Arabic" panose="020B0503020203050203" pitchFamily="34" charset="-78"/>
              <a:ea typeface="Calibri" panose="020F0502020204030204" pitchFamily="34" charset="0"/>
              <a:cs typeface="DIN Next LT Arabic" panose="020B0503020203050203" pitchFamily="34" charset="-78"/>
            </a:endParaRPr>
          </a:p>
        </p:txBody>
      </p:sp>
      <mc:AlternateContent xmlns:mc="http://schemas.openxmlformats.org/markup-compatibility/2006" xmlns:a14="http://schemas.microsoft.com/office/drawing/2010/main">
        <mc:Choice Requires="a14">
          <p:sp>
            <p:nvSpPr>
              <p:cNvPr id="11" name="Rectangle 10"/>
              <p:cNvSpPr/>
              <p:nvPr/>
            </p:nvSpPr>
            <p:spPr>
              <a:xfrm>
                <a:off x="3335771" y="5475693"/>
                <a:ext cx="4554452" cy="547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200" i="1">
                              <a:solidFill>
                                <a:srgbClr val="E48044"/>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الإلزامية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القائمة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ضمن</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الواردة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باستثناء</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الوطنية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num>
                        <m:den>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الإلزامية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القائمة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ضمن</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الواردة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باستثناء</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العرض</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2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إجمالي</m:t>
                          </m:r>
                        </m:den>
                      </m:f>
                    </m:oMath>
                  </m:oMathPara>
                </a14:m>
                <a:endParaRPr lang="en-US" sz="1200" dirty="0">
                  <a:solidFill>
                    <a:srgbClr val="E48044"/>
                  </a:solidFill>
                  <a:ea typeface="Calibri" panose="020F0502020204030204" pitchFamily="34" charset="0"/>
                  <a:cs typeface="DIN Next LT Arabic" panose="020B0503020203050203" pitchFamily="34" charset="-78"/>
                </a:endParaRPr>
              </a:p>
            </p:txBody>
          </p:sp>
        </mc:Choice>
        <mc:Fallback xmlns="">
          <p:sp>
            <p:nvSpPr>
              <p:cNvPr id="11" name="Rectangle 10"/>
              <p:cNvSpPr>
                <a:spLocks noRot="1" noChangeAspect="1" noMove="1" noResize="1" noEditPoints="1" noAdjustHandles="1" noChangeArrowheads="1" noChangeShapeType="1" noTextEdit="1"/>
              </p:cNvSpPr>
              <p:nvPr/>
            </p:nvSpPr>
            <p:spPr>
              <a:xfrm>
                <a:off x="3335771" y="5475693"/>
                <a:ext cx="4554452" cy="547329"/>
              </a:xfrm>
              <a:prstGeom prst="rect">
                <a:avLst/>
              </a:prstGeom>
              <a:blipFill>
                <a:blip r:embed="rId3"/>
                <a:stretch>
                  <a:fillRect b="-7778"/>
                </a:stretch>
              </a:blipFill>
            </p:spPr>
            <p:txBody>
              <a:bodyPr/>
              <a:lstStyle/>
              <a:p>
                <a:r>
                  <a:rPr lang="en-US">
                    <a:noFill/>
                  </a:rPr>
                  <a:t> </a:t>
                </a:r>
              </a:p>
            </p:txBody>
          </p:sp>
        </mc:Fallback>
      </mc:AlternateContent>
      <p:sp>
        <p:nvSpPr>
          <p:cNvPr id="12" name="Rectangle 11"/>
          <p:cNvSpPr/>
          <p:nvPr/>
        </p:nvSpPr>
        <p:spPr>
          <a:xfrm>
            <a:off x="7723542" y="5599418"/>
            <a:ext cx="1879041" cy="307777"/>
          </a:xfrm>
          <a:prstGeom prst="rect">
            <a:avLst/>
          </a:prstGeom>
        </p:spPr>
        <p:txBody>
          <a:bodyPr wrap="none">
            <a:spAutoFit/>
          </a:bodyPr>
          <a:lstStyle/>
          <a:p>
            <a:r>
              <a:rPr lang="ar-SA" sz="1400" dirty="0">
                <a:solidFill>
                  <a:srgbClr val="E48044"/>
                </a:solidFill>
                <a:ea typeface="Calibri" panose="020F0502020204030204" pitchFamily="34" charset="0"/>
                <a:cs typeface="DIN Next LT Arabic" panose="020B0503020203050203" pitchFamily="34" charset="-78"/>
              </a:rPr>
              <a:t>حصة المنتجات الوطنية = </a:t>
            </a:r>
            <a:endParaRPr lang="en-US" sz="1400" dirty="0">
              <a:solidFill>
                <a:srgbClr val="E48044"/>
              </a:solidFill>
            </a:endParaRPr>
          </a:p>
        </p:txBody>
      </p:sp>
    </p:spTree>
    <p:extLst>
      <p:ext uri="{BB962C8B-B14F-4D97-AF65-F5344CB8AC3E}">
        <p14:creationId xmlns:p14="http://schemas.microsoft.com/office/powerpoint/2010/main" val="55754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4</a:t>
            </a:fld>
            <a:endParaRPr lang="en-US" dirty="0"/>
          </a:p>
        </p:txBody>
      </p:sp>
      <p:sp>
        <p:nvSpPr>
          <p:cNvPr id="5" name="Rounded Rectangle 4"/>
          <p:cNvSpPr/>
          <p:nvPr/>
        </p:nvSpPr>
        <p:spPr>
          <a:xfrm flipH="1">
            <a:off x="233916" y="1528623"/>
            <a:ext cx="11675135" cy="306467"/>
          </a:xfrm>
          <a:prstGeom prst="roundRect">
            <a:avLst/>
          </a:prstGeom>
          <a:solidFill>
            <a:schemeClr val="accent2"/>
          </a:solidFill>
          <a:ln>
            <a:solidFill>
              <a:srgbClr val="2F5E68"/>
            </a:solidFill>
          </a:ln>
        </p:spPr>
        <p:txBody>
          <a:bodyPr wrap="square" tIns="0" bIns="0">
            <a:spAutoFit/>
          </a:bodyPr>
          <a:lstStyle/>
          <a:p>
            <a:pPr algn="ctr"/>
            <a:r>
              <a:rPr lang="ar-SA" dirty="0">
                <a:solidFill>
                  <a:schemeClr val="bg1"/>
                </a:solidFill>
                <a:ea typeface="Calibri" panose="020F0502020204030204" pitchFamily="34" charset="0"/>
                <a:cs typeface="DIN Next LT Arabic" panose="020B0503020203050203" pitchFamily="34" charset="-78"/>
              </a:rPr>
              <a:t>طرحت وزارة الصحة منافسة شراء مستلزمات </a:t>
            </a:r>
            <a:r>
              <a:rPr lang="ar-SA" dirty="0" smtClean="0">
                <a:solidFill>
                  <a:schemeClr val="bg1"/>
                </a:solidFill>
                <a:ea typeface="Calibri" panose="020F0502020204030204" pitchFamily="34" charset="0"/>
                <a:cs typeface="DIN Next LT Arabic" panose="020B0503020203050203" pitchFamily="34" charset="-78"/>
              </a:rPr>
              <a:t>طبية</a:t>
            </a:r>
            <a:endParaRPr lang="en-US" dirty="0">
              <a:solidFill>
                <a:schemeClr val="bg1"/>
              </a:solidFill>
            </a:endParaRPr>
          </a:p>
        </p:txBody>
      </p:sp>
      <p:sp>
        <p:nvSpPr>
          <p:cNvPr id="8" name="Rectangle 7"/>
          <p:cNvSpPr/>
          <p:nvPr/>
        </p:nvSpPr>
        <p:spPr>
          <a:xfrm>
            <a:off x="8922619" y="1992426"/>
            <a:ext cx="2815728"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600" dirty="0">
                <a:solidFill>
                  <a:srgbClr val="35607C"/>
                </a:solidFill>
                <a:latin typeface="DIN Next LT Arabic" panose="020B0503020203050203" pitchFamily="34" charset="-78"/>
                <a:cs typeface="DIN Next LT Arabic" panose="020B0503020203050203" pitchFamily="34" charset="-78"/>
              </a:rPr>
              <a:t>قدم المتنافسون على جميع البنود المطروحة </a:t>
            </a:r>
            <a:r>
              <a:rPr lang="ar-SA" sz="1600" dirty="0" smtClean="0">
                <a:solidFill>
                  <a:srgbClr val="35607C"/>
                </a:solidFill>
                <a:latin typeface="DIN Next LT Arabic" panose="020B0503020203050203" pitchFamily="34" charset="-78"/>
                <a:cs typeface="DIN Next LT Arabic" panose="020B0503020203050203" pitchFamily="34" charset="-78"/>
              </a:rPr>
              <a:t>واشتملت عروضهم على بلد المنشأ لكل منتج وحصة </a:t>
            </a:r>
            <a:r>
              <a:rPr lang="ar-SA" sz="1600" dirty="0">
                <a:solidFill>
                  <a:srgbClr val="35607C"/>
                </a:solidFill>
                <a:latin typeface="DIN Next LT Arabic" panose="020B0503020203050203" pitchFamily="34" charset="-78"/>
                <a:cs typeface="DIN Next LT Arabic" panose="020B0503020203050203" pitchFamily="34" charset="-78"/>
              </a:rPr>
              <a:t>المنتجات </a:t>
            </a:r>
            <a:r>
              <a:rPr lang="ar-SA" sz="1600" dirty="0" smtClean="0">
                <a:solidFill>
                  <a:srgbClr val="35607C"/>
                </a:solidFill>
                <a:latin typeface="DIN Next LT Arabic" panose="020B0503020203050203" pitchFamily="34" charset="-78"/>
                <a:cs typeface="DIN Next LT Arabic" panose="020B0503020203050203" pitchFamily="34" charset="-78"/>
              </a:rPr>
              <a:t>الوطنية</a:t>
            </a:r>
          </a:p>
          <a:p>
            <a:pPr algn="ctr" rtl="1"/>
            <a:endParaRPr lang="ar-SA" sz="1600" dirty="0">
              <a:solidFill>
                <a:schemeClr val="accent5"/>
              </a:solidFill>
              <a:latin typeface="DIN Next LT Arabic" panose="020B0503020203050203" pitchFamily="34" charset="-78"/>
              <a:cs typeface="DIN Next LT Arabic" panose="020B0503020203050203" pitchFamily="34" charset="-78"/>
            </a:endParaRPr>
          </a:p>
          <a:p>
            <a:pPr algn="ctr" rtl="1"/>
            <a:r>
              <a:rPr lang="ar-SA" sz="1600" dirty="0">
                <a:solidFill>
                  <a:schemeClr val="accent5"/>
                </a:solidFill>
                <a:cs typeface="DIN Next LT Arabic" panose="020B0503020203050203" pitchFamily="34" charset="-78"/>
              </a:rPr>
              <a:t>البنود: (مسحات طبية، كمامات طبية</a:t>
            </a:r>
            <a:r>
              <a:rPr lang="ar-SA" sz="1600" dirty="0" smtClean="0">
                <a:solidFill>
                  <a:schemeClr val="accent5"/>
                </a:solidFill>
                <a:cs typeface="DIN Next LT Arabic" panose="020B0503020203050203" pitchFamily="34" charset="-78"/>
              </a:rPr>
              <a:t>)</a:t>
            </a:r>
          </a:p>
          <a:p>
            <a:pPr algn="ctr" rtl="1"/>
            <a:endParaRPr lang="en-US" sz="1600" dirty="0" smtClean="0">
              <a:solidFill>
                <a:schemeClr val="accent5"/>
              </a:solidFill>
            </a:endParaRPr>
          </a:p>
          <a:p>
            <a:pPr algn="ctr" rtl="1"/>
            <a:endParaRPr lang="ar-SA" sz="1600" dirty="0">
              <a:solidFill>
                <a:srgbClr val="35607C"/>
              </a:solidFill>
              <a:latin typeface="DIN Next LT Arabic" panose="020B0503020203050203" pitchFamily="34" charset="-78"/>
              <a:cs typeface="DIN Next LT Arabic" panose="020B0503020203050203" pitchFamily="34" charset="-78"/>
            </a:endParaRPr>
          </a:p>
        </p:txBody>
      </p:sp>
      <p:cxnSp>
        <p:nvCxnSpPr>
          <p:cNvPr id="12" name="Straight Connector 11"/>
          <p:cNvCxnSpPr/>
          <p:nvPr/>
        </p:nvCxnSpPr>
        <p:spPr>
          <a:xfrm flipV="1">
            <a:off x="8847489" y="2668878"/>
            <a:ext cx="0" cy="2834640"/>
          </a:xfrm>
          <a:prstGeom prst="line">
            <a:avLst/>
          </a:prstGeom>
          <a:noFill/>
          <a:ln w="12700" cap="flat" cmpd="sng" algn="ctr">
            <a:solidFill>
              <a:schemeClr val="accent2"/>
            </a:solidFill>
            <a:prstDash val="dashDot"/>
            <a:round/>
            <a:headEnd type="none" w="med" len="med"/>
            <a:tailEnd type="none" w="med" len="med"/>
          </a:ln>
          <a:effectLst/>
        </p:spPr>
      </p:cxnSp>
      <p:sp>
        <p:nvSpPr>
          <p:cNvPr id="20" name="Rectangle 19"/>
          <p:cNvSpPr/>
          <p:nvPr/>
        </p:nvSpPr>
        <p:spPr>
          <a:xfrm>
            <a:off x="347472" y="1992425"/>
            <a:ext cx="8404441"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dirty="0">
              <a:solidFill>
                <a:srgbClr val="E48044"/>
              </a:solidFill>
              <a:latin typeface="Arial" panose="020B0604020202020204" pitchFamily="34" charset="0"/>
              <a:ea typeface="Calibri" panose="020F0502020204030204" pitchFamily="34" charset="0"/>
              <a:cs typeface="DIN Next LT Arabic" panose="020B0503020203050203" pitchFamily="34" charset="-78"/>
            </a:endParaRPr>
          </a:p>
        </p:txBody>
      </p:sp>
      <p:sp>
        <p:nvSpPr>
          <p:cNvPr id="6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(1)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6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غير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(3/1</a:t>
            </a:r>
            <a:r>
              <a:rPr lang="ar-SA" dirty="0">
                <a:solidFill>
                  <a:srgbClr val="E48044"/>
                </a:solidFill>
                <a:latin typeface="DIN Next LT Arabic" panose="020B0503020203050203" pitchFamily="34" charset="-78"/>
                <a:cs typeface="DIN Next LT Arabic" panose="020B0503020203050203" pitchFamily="34" charset="-78"/>
              </a:rPr>
              <a:t>)</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p:grpSp>
        <p:nvGrpSpPr>
          <p:cNvPr id="23" name="Group 22"/>
          <p:cNvGrpSpPr/>
          <p:nvPr/>
        </p:nvGrpSpPr>
        <p:grpSpPr>
          <a:xfrm>
            <a:off x="618836" y="2121732"/>
            <a:ext cx="7782476" cy="3869809"/>
            <a:chOff x="2935703" y="3218734"/>
            <a:chExt cx="7090612" cy="3429191"/>
          </a:xfrm>
        </p:grpSpPr>
        <p:sp>
          <p:nvSpPr>
            <p:cNvPr id="24" name="Rectangle 23"/>
            <p:cNvSpPr/>
            <p:nvPr/>
          </p:nvSpPr>
          <p:spPr>
            <a:xfrm>
              <a:off x="2943675" y="3218734"/>
              <a:ext cx="7082640" cy="3429191"/>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25" name="Group 24"/>
            <p:cNvGrpSpPr/>
            <p:nvPr/>
          </p:nvGrpSpPr>
          <p:grpSpPr>
            <a:xfrm flipH="1">
              <a:off x="6291394" y="3313885"/>
              <a:ext cx="1942354" cy="1153168"/>
              <a:chOff x="1571521" y="1816052"/>
              <a:chExt cx="1442063" cy="978764"/>
            </a:xfrm>
          </p:grpSpPr>
          <p:grpSp>
            <p:nvGrpSpPr>
              <p:cNvPr id="69" name="Group 68"/>
              <p:cNvGrpSpPr/>
              <p:nvPr/>
            </p:nvGrpSpPr>
            <p:grpSpPr>
              <a:xfrm>
                <a:off x="1956875" y="2107814"/>
                <a:ext cx="687003" cy="687002"/>
                <a:chOff x="3957261" y="1503139"/>
                <a:chExt cx="831273" cy="831273"/>
              </a:xfrm>
            </p:grpSpPr>
            <p:sp>
              <p:nvSpPr>
                <p:cNvPr id="71" name="Oval 70"/>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72" name="Group 71"/>
                <p:cNvGrpSpPr/>
                <p:nvPr/>
              </p:nvGrpSpPr>
              <p:grpSpPr>
                <a:xfrm>
                  <a:off x="4024205" y="1601488"/>
                  <a:ext cx="697385" cy="634574"/>
                  <a:chOff x="5273799" y="2606040"/>
                  <a:chExt cx="1644396" cy="1645920"/>
                </a:xfrm>
              </p:grpSpPr>
              <p:sp>
                <p:nvSpPr>
                  <p:cNvPr id="73"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74" name="Group 73"/>
                  <p:cNvGrpSpPr/>
                  <p:nvPr/>
                </p:nvGrpSpPr>
                <p:grpSpPr>
                  <a:xfrm>
                    <a:off x="5618604" y="2747391"/>
                    <a:ext cx="954786" cy="1333881"/>
                    <a:chOff x="5618604" y="2747391"/>
                    <a:chExt cx="954786" cy="1333881"/>
                  </a:xfrm>
                </p:grpSpPr>
                <p:sp>
                  <p:nvSpPr>
                    <p:cNvPr id="75"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6"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70" name="Rectangle 69"/>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الأول </a:t>
                </a:r>
              </a:p>
            </p:txBody>
          </p:sp>
        </p:grpSp>
        <p:sp>
          <p:nvSpPr>
            <p:cNvPr id="26" name="Rectangle 25"/>
            <p:cNvSpPr/>
            <p:nvPr/>
          </p:nvSpPr>
          <p:spPr>
            <a:xfrm>
              <a:off x="8684552" y="3276804"/>
              <a:ext cx="1312446" cy="12212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lang="ar-SA" sz="1200" dirty="0" smtClean="0">
                  <a:solidFill>
                    <a:srgbClr val="26292E"/>
                  </a:solidFill>
                  <a:latin typeface="DIN Next LT Arabic Regular" panose="020B0503020203050203" pitchFamily="34" charset="-78"/>
                  <a:cs typeface="DIN Next LT Arabic Regular" panose="020B0503020203050203" pitchFamily="34" charset="-78"/>
                  <a:sym typeface="DIN Next LT Arabic Regular"/>
                </a:rPr>
                <a:t>مقدمي العروض</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27" name="Rectangle 26"/>
            <p:cNvSpPr/>
            <p:nvPr/>
          </p:nvSpPr>
          <p:spPr>
            <a:xfrm>
              <a:off x="8684552" y="4564986"/>
              <a:ext cx="1312446"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مسحات طبية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28" name="Rectangle 27"/>
            <p:cNvSpPr/>
            <p:nvPr/>
          </p:nvSpPr>
          <p:spPr>
            <a:xfrm>
              <a:off x="8684552" y="5095099"/>
              <a:ext cx="1312446"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كمامات</a:t>
              </a:r>
              <a:r>
                <a:rPr kumimoji="0" lang="ar-SA" sz="1200" b="0" i="0" u="none" strike="noStrike" cap="none" spc="0" normalizeH="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 طبية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29" name="Rectangle 28"/>
            <p:cNvSpPr/>
            <p:nvPr/>
          </p:nvSpPr>
          <p:spPr>
            <a:xfrm>
              <a:off x="8684552" y="5634538"/>
              <a:ext cx="1312446"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سعر العرض</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30" name="Rectangle 29"/>
            <p:cNvSpPr/>
            <p:nvPr/>
          </p:nvSpPr>
          <p:spPr>
            <a:xfrm>
              <a:off x="7257276" y="4598486"/>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80,000 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1" name="Rectangle 30"/>
            <p:cNvSpPr/>
            <p:nvPr/>
          </p:nvSpPr>
          <p:spPr>
            <a:xfrm>
              <a:off x="7257276" y="5128599"/>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140,000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2" name="Rectangle 31"/>
            <p:cNvSpPr/>
            <p:nvPr/>
          </p:nvSpPr>
          <p:spPr>
            <a:xfrm>
              <a:off x="5843218" y="5668038"/>
              <a:ext cx="2792359" cy="447931"/>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220,000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3" name="Rectangle 32"/>
            <p:cNvSpPr/>
            <p:nvPr/>
          </p:nvSpPr>
          <p:spPr>
            <a:xfrm>
              <a:off x="5843218" y="4606011"/>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4" name="Rectangle 33"/>
            <p:cNvSpPr/>
            <p:nvPr/>
          </p:nvSpPr>
          <p:spPr>
            <a:xfrm>
              <a:off x="5843218" y="5136124"/>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أجنبي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grpSp>
          <p:nvGrpSpPr>
            <p:cNvPr id="35" name="Group 34"/>
            <p:cNvGrpSpPr/>
            <p:nvPr/>
          </p:nvGrpSpPr>
          <p:grpSpPr>
            <a:xfrm flipH="1">
              <a:off x="3383879" y="3304950"/>
              <a:ext cx="1942354" cy="1153168"/>
              <a:chOff x="1571521" y="1816052"/>
              <a:chExt cx="1442063" cy="978764"/>
            </a:xfrm>
          </p:grpSpPr>
          <p:grpSp>
            <p:nvGrpSpPr>
              <p:cNvPr id="46" name="Group 45"/>
              <p:cNvGrpSpPr/>
              <p:nvPr/>
            </p:nvGrpSpPr>
            <p:grpSpPr>
              <a:xfrm>
                <a:off x="1956875" y="2107814"/>
                <a:ext cx="687003" cy="687002"/>
                <a:chOff x="3957261" y="1503139"/>
                <a:chExt cx="831273" cy="831273"/>
              </a:xfrm>
            </p:grpSpPr>
            <p:sp>
              <p:nvSpPr>
                <p:cNvPr id="60" name="Oval 59"/>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64" name="Group 63"/>
                <p:cNvGrpSpPr/>
                <p:nvPr/>
              </p:nvGrpSpPr>
              <p:grpSpPr>
                <a:xfrm>
                  <a:off x="4024205" y="1601488"/>
                  <a:ext cx="697385" cy="634574"/>
                  <a:chOff x="5273799" y="2606040"/>
                  <a:chExt cx="1644396" cy="1645920"/>
                </a:xfrm>
              </p:grpSpPr>
              <p:sp>
                <p:nvSpPr>
                  <p:cNvPr id="65"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66" name="Group 65"/>
                  <p:cNvGrpSpPr/>
                  <p:nvPr/>
                </p:nvGrpSpPr>
                <p:grpSpPr>
                  <a:xfrm>
                    <a:off x="5618604" y="2747391"/>
                    <a:ext cx="954786" cy="1333881"/>
                    <a:chOff x="5618604" y="2747391"/>
                    <a:chExt cx="954786" cy="1333881"/>
                  </a:xfrm>
                </p:grpSpPr>
                <p:sp>
                  <p:nvSpPr>
                    <p:cNvPr id="67"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68"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47" name="Rectangle 46"/>
              <p:cNvSpPr/>
              <p:nvPr/>
            </p:nvSpPr>
            <p:spPr>
              <a:xfrm>
                <a:off x="1571521" y="1816052"/>
                <a:ext cx="1442063" cy="194984"/>
              </a:xfrm>
              <a:prstGeom prst="rect">
                <a:avLst/>
              </a:prstGeom>
              <a:solidFill>
                <a:srgbClr val="E9ECEF">
                  <a:alpha val="70000"/>
                </a:srgb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الثاني</a:t>
                </a:r>
              </a:p>
            </p:txBody>
          </p:sp>
        </p:grpSp>
        <p:sp>
          <p:nvSpPr>
            <p:cNvPr id="36" name="Rectangle 35"/>
            <p:cNvSpPr/>
            <p:nvPr/>
          </p:nvSpPr>
          <p:spPr>
            <a:xfrm>
              <a:off x="4349762" y="4605593"/>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86,000 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7" name="Rectangle 36"/>
            <p:cNvSpPr/>
            <p:nvPr/>
          </p:nvSpPr>
          <p:spPr>
            <a:xfrm>
              <a:off x="4349762" y="5135706"/>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150,000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8" name="Rectangle 37"/>
            <p:cNvSpPr/>
            <p:nvPr/>
          </p:nvSpPr>
          <p:spPr>
            <a:xfrm>
              <a:off x="2935704" y="5675145"/>
              <a:ext cx="2792359" cy="447931"/>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236,000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39" name="Rectangle 38"/>
            <p:cNvSpPr/>
            <p:nvPr/>
          </p:nvSpPr>
          <p:spPr>
            <a:xfrm>
              <a:off x="2935704" y="4613118"/>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40" name="Rectangle 39"/>
            <p:cNvSpPr/>
            <p:nvPr/>
          </p:nvSpPr>
          <p:spPr>
            <a:xfrm>
              <a:off x="2935704" y="5143231"/>
              <a:ext cx="1379735"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41" name="Rectangle 40"/>
            <p:cNvSpPr/>
            <p:nvPr/>
          </p:nvSpPr>
          <p:spPr>
            <a:xfrm>
              <a:off x="2935703" y="6154033"/>
              <a:ext cx="2792359" cy="447931"/>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42" name="Rectangle 41"/>
            <p:cNvSpPr/>
            <p:nvPr/>
          </p:nvSpPr>
          <p:spPr>
            <a:xfrm>
              <a:off x="5843217" y="6154032"/>
              <a:ext cx="2792359" cy="447931"/>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43" name="Rectangle 42"/>
            <p:cNvSpPr/>
            <p:nvPr/>
          </p:nvSpPr>
          <p:spPr>
            <a:xfrm>
              <a:off x="8684552" y="6141749"/>
              <a:ext cx="1312446" cy="460214"/>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حصة المنتجات الوطنية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mc:AlternateContent xmlns:mc="http://schemas.openxmlformats.org/markup-compatibility/2006" xmlns:a14="http://schemas.microsoft.com/office/drawing/2010/main">
          <mc:Choice Requires="a14">
            <p:sp>
              <p:nvSpPr>
                <p:cNvPr id="44" name="Rectangle 43"/>
                <p:cNvSpPr/>
                <p:nvPr/>
              </p:nvSpPr>
              <p:spPr>
                <a:xfrm>
                  <a:off x="6511086" y="6130679"/>
                  <a:ext cx="1470275" cy="486415"/>
                </a:xfrm>
                <a:prstGeom prst="rect">
                  <a:avLst/>
                </a:prstGeom>
              </p:spPr>
              <p:txBody>
                <a:bodyPr wrap="none">
                  <a:spAutoFit/>
                </a:bodyPr>
                <a:lstStyle/>
                <a:p>
                  <a:pPr algn="r" rtl="1">
                    <a:lnSpc>
                      <a:spcPct val="107000"/>
                    </a:lnSpc>
                    <a:spcAft>
                      <a:spcPts val="800"/>
                    </a:spcAft>
                  </a:pPr>
                  <a:r>
                    <a:rPr lang="ar-SA" sz="1600" dirty="0" smtClean="0">
                      <a:solidFill>
                        <a:schemeClr val="bg1"/>
                      </a:solidFill>
                      <a:latin typeface="Calibri" panose="020F0502020204030204" pitchFamily="34" charset="0"/>
                      <a:ea typeface="Calibri" panose="020F0502020204030204" pitchFamily="34" charset="0"/>
                      <a:cs typeface="DIN Next LT Arabic" panose="020B0503020203050203" pitchFamily="34" charset="-78"/>
                    </a:rPr>
                    <a:t>= </a:t>
                  </a:r>
                  <a14:m>
                    <m:oMath xmlns:m="http://schemas.openxmlformats.org/officeDocument/2006/math">
                      <m:f>
                        <m:fPr>
                          <m:ctrlP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sz="1600">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80</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num>
                        <m:den>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220</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 </m:t>
                          </m:r>
                        </m:den>
                      </m:f>
                    </m:oMath>
                  </a14:m>
                  <a:r>
                    <a:rPr lang="ar-SA" sz="1600" dirty="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 </a:t>
                  </a:r>
                  <a:r>
                    <a:rPr lang="ar-SA" sz="1600" dirty="0" smtClean="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36%</a:t>
                  </a:r>
                  <a:endParaRPr lang="en-US" sz="16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6511086" y="6130679"/>
                  <a:ext cx="1470275" cy="486415"/>
                </a:xfrm>
                <a:prstGeom prst="rect">
                  <a:avLst/>
                </a:prstGeom>
                <a:blipFill>
                  <a:blip r:embed="rId2"/>
                  <a:stretch>
                    <a:fillRect l="-1240" r="-2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3654383" y="6124901"/>
                  <a:ext cx="1580882" cy="486415"/>
                </a:xfrm>
                <a:prstGeom prst="rect">
                  <a:avLst/>
                </a:prstGeom>
              </p:spPr>
              <p:txBody>
                <a:bodyPr wrap="none">
                  <a:spAutoFit/>
                </a:bodyPr>
                <a:lstStyle/>
                <a:p>
                  <a:pPr algn="r" rtl="1">
                    <a:lnSpc>
                      <a:spcPct val="107000"/>
                    </a:lnSpc>
                    <a:spcAft>
                      <a:spcPts val="800"/>
                    </a:spcAft>
                  </a:pPr>
                  <a:r>
                    <a:rPr lang="ar-SA" sz="1600" dirty="0" smtClean="0">
                      <a:solidFill>
                        <a:schemeClr val="bg1"/>
                      </a:solidFill>
                      <a:latin typeface="Calibri" panose="020F0502020204030204" pitchFamily="34" charset="0"/>
                      <a:ea typeface="Calibri" panose="020F0502020204030204" pitchFamily="34" charset="0"/>
                      <a:cs typeface="DIN Next LT Arabic" panose="020B0503020203050203" pitchFamily="34" charset="-78"/>
                    </a:rPr>
                    <a:t>= </a:t>
                  </a:r>
                  <a14:m>
                    <m:oMath xmlns:m="http://schemas.openxmlformats.org/officeDocument/2006/math">
                      <m:f>
                        <m:fPr>
                          <m:ctrlP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sz="1600">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sz="1600" b="0" i="1" smtClean="0">
                              <a:solidFill>
                                <a:schemeClr val="bg1"/>
                              </a:solidFill>
                              <a:latin typeface="Cambria Math" panose="02040503050406030204" pitchFamily="18" charset="0"/>
                              <a:ea typeface="Calibri" panose="020F0502020204030204" pitchFamily="34" charset="0"/>
                              <a:cs typeface="DIN Next LT Arabic" panose="020B0503020203050203" pitchFamily="34" charset="-78"/>
                            </a:rPr>
                            <m:t>236</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num>
                        <m:den>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2</m:t>
                          </m:r>
                          <m:r>
                            <a:rPr lang="en-US" sz="1600" b="0" i="1" smtClean="0">
                              <a:solidFill>
                                <a:schemeClr val="bg1"/>
                              </a:solidFill>
                              <a:latin typeface="Cambria Math" panose="02040503050406030204" pitchFamily="18" charset="0"/>
                              <a:ea typeface="Calibri" panose="020F0502020204030204" pitchFamily="34" charset="0"/>
                              <a:cs typeface="DIN Next LT Arabic" panose="020B0503020203050203" pitchFamily="34" charset="-78"/>
                            </a:rPr>
                            <m:t>36</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r>
                            <a:rPr lang="en-US" sz="1600"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 </m:t>
                          </m:r>
                        </m:den>
                      </m:f>
                    </m:oMath>
                  </a14:m>
                  <a:r>
                    <a:rPr lang="ar-SA" sz="1600" dirty="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 </a:t>
                  </a:r>
                  <a:r>
                    <a:rPr lang="ar-SA" sz="1600" dirty="0" smtClean="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100%</a:t>
                  </a:r>
                  <a:endParaRPr lang="en-US" sz="16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0" name="Rectangle 69"/>
                <p:cNvSpPr>
                  <a:spLocks noRot="1" noChangeAspect="1" noMove="1" noResize="1" noEditPoints="1" noAdjustHandles="1" noChangeArrowheads="1" noChangeShapeType="1" noTextEdit="1"/>
                </p:cNvSpPr>
                <p:nvPr/>
              </p:nvSpPr>
              <p:spPr>
                <a:xfrm>
                  <a:off x="3654383" y="6124901"/>
                  <a:ext cx="1580882" cy="486415"/>
                </a:xfrm>
                <a:prstGeom prst="rect">
                  <a:avLst/>
                </a:prstGeom>
                <a:blipFill>
                  <a:blip r:embed="rId3"/>
                  <a:stretch>
                    <a:fillRect l="-1544" r="-1931"/>
                  </a:stretch>
                </a:blipFill>
              </p:spPr>
              <p:txBody>
                <a:bodyPr/>
                <a:lstStyle/>
                <a:p>
                  <a:r>
                    <a:rPr lang="en-US">
                      <a:noFill/>
                    </a:rPr>
                    <a:t> </a:t>
                  </a:r>
                </a:p>
              </p:txBody>
            </p:sp>
          </mc:Fallback>
        </mc:AlternateContent>
      </p:grpSp>
    </p:spTree>
    <p:extLst>
      <p:ext uri="{BB962C8B-B14F-4D97-AF65-F5344CB8AC3E}">
        <p14:creationId xmlns:p14="http://schemas.microsoft.com/office/powerpoint/2010/main" val="2550758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5</a:t>
            </a:fld>
            <a:endParaRPr lang="en-US" dirty="0"/>
          </a:p>
        </p:txBody>
      </p:sp>
      <p:sp>
        <p:nvSpPr>
          <p:cNvPr id="5" name="Rounded Rectangle 4"/>
          <p:cNvSpPr/>
          <p:nvPr/>
        </p:nvSpPr>
        <p:spPr>
          <a:xfrm flipH="1">
            <a:off x="233916" y="1528623"/>
            <a:ext cx="11675135" cy="306467"/>
          </a:xfrm>
          <a:prstGeom prst="roundRect">
            <a:avLst/>
          </a:prstGeom>
          <a:solidFill>
            <a:schemeClr val="accent2"/>
          </a:solidFill>
          <a:ln>
            <a:solidFill>
              <a:srgbClr val="2F5E68"/>
            </a:solidFill>
          </a:ln>
        </p:spPr>
        <p:txBody>
          <a:bodyPr wrap="square" tIns="0" bIns="0">
            <a:spAutoFit/>
          </a:bodyPr>
          <a:lstStyle/>
          <a:p>
            <a:pPr algn="ctr"/>
            <a:r>
              <a:rPr lang="ar-SA" dirty="0" smtClean="0">
                <a:solidFill>
                  <a:schemeClr val="bg1"/>
                </a:solidFill>
                <a:latin typeface="DIN Next LT Arabic" panose="020B0503020203050203" pitchFamily="34" charset="-78"/>
                <a:ea typeface="Calibri" panose="020F0502020204030204" pitchFamily="34" charset="0"/>
                <a:cs typeface="DIN Next LT Arabic" panose="020B0503020203050203" pitchFamily="34" charset="-78"/>
              </a:rPr>
              <a:t>يتم </a:t>
            </a:r>
            <a:r>
              <a:rPr lang="ar-SA" dirty="0">
                <a:solidFill>
                  <a:schemeClr val="bg1"/>
                </a:solidFill>
                <a:latin typeface="DIN Next LT Arabic" panose="020B0503020203050203" pitchFamily="34" charset="-78"/>
                <a:ea typeface="Calibri" panose="020F0502020204030204" pitchFamily="34" charset="0"/>
                <a:cs typeface="DIN Next LT Arabic" panose="020B0503020203050203" pitchFamily="34" charset="-78"/>
              </a:rPr>
              <a:t>تطبيق معادلة التفضيل السعري في مرحلة التقييم المالي </a:t>
            </a:r>
            <a:r>
              <a:rPr lang="ar-SA" dirty="0" smtClean="0">
                <a:solidFill>
                  <a:schemeClr val="bg1"/>
                </a:solidFill>
                <a:latin typeface="DIN Next LT Arabic" panose="020B0503020203050203" pitchFamily="34" charset="-78"/>
                <a:ea typeface="Calibri" panose="020F0502020204030204" pitchFamily="34" charset="0"/>
                <a:cs typeface="DIN Next LT Arabic" panose="020B0503020203050203" pitchFamily="34" charset="-78"/>
              </a:rPr>
              <a:t>بعد التأكد من صحة حصة المنتجات الوطنية</a:t>
            </a:r>
            <a:endParaRPr lang="ar-SA" dirty="0">
              <a:solidFill>
                <a:schemeClr val="bg1"/>
              </a:solidFill>
              <a:latin typeface="DIN Next LT Arabic" panose="020B0503020203050203" pitchFamily="34" charset="-78"/>
              <a:cs typeface="DIN Next LT Arabic" panose="020B0503020203050203" pitchFamily="34" charset="-78"/>
            </a:endParaRPr>
          </a:p>
        </p:txBody>
      </p:sp>
      <p:sp>
        <p:nvSpPr>
          <p:cNvPr id="20" name="Rectangle 19"/>
          <p:cNvSpPr/>
          <p:nvPr/>
        </p:nvSpPr>
        <p:spPr>
          <a:xfrm>
            <a:off x="347471" y="1992425"/>
            <a:ext cx="11373473"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dirty="0">
              <a:solidFill>
                <a:srgbClr val="E48044"/>
              </a:solidFill>
              <a:latin typeface="Arial" panose="020B0604020202020204" pitchFamily="34" charset="0"/>
              <a:ea typeface="Calibri" panose="020F0502020204030204" pitchFamily="34" charset="0"/>
              <a:cs typeface="DIN Next LT Arabic" panose="020B0503020203050203" pitchFamily="34" charset="-78"/>
            </a:endParaRPr>
          </a:p>
        </p:txBody>
      </p:sp>
      <p:sp>
        <p:nvSpPr>
          <p:cNvPr id="6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(1)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6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غير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(3/2)</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mc:AlternateContent xmlns:mc="http://schemas.openxmlformats.org/markup-compatibility/2006" xmlns:a14="http://schemas.microsoft.com/office/drawing/2010/main">
        <mc:Choice Requires="a14">
          <p:sp>
            <p:nvSpPr>
              <p:cNvPr id="3" name="Rectangle 2"/>
              <p:cNvSpPr/>
              <p:nvPr/>
            </p:nvSpPr>
            <p:spPr>
              <a:xfrm>
                <a:off x="842869" y="2219536"/>
                <a:ext cx="9541164" cy="335476"/>
              </a:xfrm>
              <a:prstGeom prst="rect">
                <a:avLst/>
              </a:prstGeom>
            </p:spPr>
            <p:txBody>
              <a:bodyPr wrap="square">
                <a:spAutoFit/>
              </a:bodyPr>
              <a:lstStyle/>
              <a:p>
                <a:pPr marL="228600" marR="0" algn="ctr" rtl="1">
                  <a:lnSpc>
                    <a:spcPct val="107000"/>
                  </a:lnSpc>
                  <a:spcBef>
                    <a:spcPts val="0"/>
                  </a:spcBef>
                  <a:spcAft>
                    <a:spcPts val="800"/>
                  </a:spcAft>
                </a:pPr>
                <a:r>
                  <a:rPr lang="ar-SA"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قيمة العرض المعدلة = </a:t>
                </a:r>
                <a:r>
                  <a:rPr lang="ar-SA" sz="16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سعر العرض</a:t>
                </a:r>
                <a:r>
                  <a:rPr lang="ar-SA" sz="16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6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r>
                  <a:rPr lang="ar-SA"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(بالريال) + </a:t>
                </a:r>
                <a:r>
                  <a:rPr lang="en-US"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6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10% </a:t>
                </a:r>
                <a14:m>
                  <m:oMath xmlns:m="http://schemas.openxmlformats.org/officeDocument/2006/math">
                    <m:r>
                      <m:rPr>
                        <m:sty m:val="p"/>
                      </m:rPr>
                      <a:rPr lang="en-US" sz="16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6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سعر العرض</a:t>
                </a:r>
                <a:r>
                  <a:rPr lang="ar-SA" sz="16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6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(بالريال)</a:t>
                </a:r>
                <a:r>
                  <a:rPr lang="ar-SA"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en-US" sz="16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14:m>
                  <m:oMath xmlns:m="http://schemas.openxmlformats.org/officeDocument/2006/math">
                    <m:r>
                      <m:rPr>
                        <m:sty m:val="p"/>
                      </m:rPr>
                      <a:rPr lang="en-US" sz="16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6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(1-حصة المنتجات الوطنية</a:t>
                </a:r>
                <a:r>
                  <a:rPr lang="ar-SA" sz="1600" dirty="0" smtClean="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r>
                  <a:rPr lang="en-US" sz="16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endParaRPr lang="en-US" sz="16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mc:Choice>
        <mc:Fallback xmlns="">
          <p:sp>
            <p:nvSpPr>
              <p:cNvPr id="3" name="Rectangle 2"/>
              <p:cNvSpPr>
                <a:spLocks noRot="1" noChangeAspect="1" noMove="1" noResize="1" noEditPoints="1" noAdjustHandles="1" noChangeArrowheads="1" noChangeShapeType="1" noTextEdit="1"/>
              </p:cNvSpPr>
              <p:nvPr/>
            </p:nvSpPr>
            <p:spPr>
              <a:xfrm>
                <a:off x="842869" y="2219536"/>
                <a:ext cx="9541164" cy="335476"/>
              </a:xfrm>
              <a:prstGeom prst="rect">
                <a:avLst/>
              </a:prstGeom>
              <a:blipFill>
                <a:blip r:embed="rId2"/>
                <a:stretch>
                  <a:fillRect t="-7273" b="-21818"/>
                </a:stretch>
              </a:blipFill>
            </p:spPr>
            <p:txBody>
              <a:bodyPr/>
              <a:lstStyle/>
              <a:p>
                <a:r>
                  <a:rPr lang="en-US">
                    <a:noFill/>
                  </a:rPr>
                  <a:t> </a:t>
                </a:r>
              </a:p>
            </p:txBody>
          </p:sp>
        </mc:Fallback>
      </mc:AlternateContent>
      <p:grpSp>
        <p:nvGrpSpPr>
          <p:cNvPr id="50" name="Group 49"/>
          <p:cNvGrpSpPr/>
          <p:nvPr/>
        </p:nvGrpSpPr>
        <p:grpSpPr>
          <a:xfrm>
            <a:off x="2025011" y="2732100"/>
            <a:ext cx="6915317" cy="623119"/>
            <a:chOff x="2435603" y="3400390"/>
            <a:chExt cx="6915317" cy="623119"/>
          </a:xfrm>
        </p:grpSpPr>
        <mc:AlternateContent xmlns:mc="http://schemas.openxmlformats.org/markup-compatibility/2006" xmlns:a14="http://schemas.microsoft.com/office/drawing/2010/main">
          <mc:Choice Requires="a14">
            <p:sp>
              <p:nvSpPr>
                <p:cNvPr id="51" name="Rectangle 50"/>
                <p:cNvSpPr/>
                <p:nvPr/>
              </p:nvSpPr>
              <p:spPr>
                <a:xfrm>
                  <a:off x="2435603" y="3400390"/>
                  <a:ext cx="5282215" cy="6231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solidFill>
                                  <a:srgbClr val="E48044"/>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الإلزامية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القائمة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ضمن</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الواردة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باستثناء</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الوطنية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num>
                          <m:den>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الإلزامية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القائمة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ضمن</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الواردة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المنتجات</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باستثناء</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العرض</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قيمة</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 </m:t>
                            </m:r>
                            <m:r>
                              <a:rPr lang="en-US" sz="14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إجمالي</m:t>
                            </m:r>
                          </m:den>
                        </m:f>
                      </m:oMath>
                    </m:oMathPara>
                  </a14:m>
                  <a:endParaRPr lang="en-US" sz="1400" dirty="0">
                    <a:solidFill>
                      <a:srgbClr val="E48044"/>
                    </a:solidFill>
                    <a:ea typeface="Calibri" panose="020F0502020204030204" pitchFamily="34" charset="0"/>
                    <a:cs typeface="DIN Next LT Arabic" panose="020B0503020203050203" pitchFamily="34" charset="-78"/>
                  </a:endParaRPr>
                </a:p>
              </p:txBody>
            </p:sp>
          </mc:Choice>
          <mc:Fallback xmlns="">
            <p:sp>
              <p:nvSpPr>
                <p:cNvPr id="51" name="Rectangle 50"/>
                <p:cNvSpPr>
                  <a:spLocks noRot="1" noChangeAspect="1" noMove="1" noResize="1" noEditPoints="1" noAdjustHandles="1" noChangeArrowheads="1" noChangeShapeType="1" noTextEdit="1"/>
                </p:cNvSpPr>
                <p:nvPr/>
              </p:nvSpPr>
              <p:spPr>
                <a:xfrm>
                  <a:off x="2435603" y="3400390"/>
                  <a:ext cx="5282215" cy="623119"/>
                </a:xfrm>
                <a:prstGeom prst="rect">
                  <a:avLst/>
                </a:prstGeom>
                <a:blipFill>
                  <a:blip r:embed="rId3"/>
                  <a:stretch>
                    <a:fillRect/>
                  </a:stretch>
                </a:blipFill>
              </p:spPr>
              <p:txBody>
                <a:bodyPr/>
                <a:lstStyle/>
                <a:p>
                  <a:r>
                    <a:rPr lang="en-US">
                      <a:noFill/>
                    </a:rPr>
                    <a:t> </a:t>
                  </a:r>
                </a:p>
              </p:txBody>
            </p:sp>
          </mc:Fallback>
        </mc:AlternateContent>
        <p:sp>
          <p:nvSpPr>
            <p:cNvPr id="52" name="Rectangle 51"/>
            <p:cNvSpPr/>
            <p:nvPr/>
          </p:nvSpPr>
          <p:spPr>
            <a:xfrm>
              <a:off x="7471879" y="3561609"/>
              <a:ext cx="1879041" cy="307777"/>
            </a:xfrm>
            <a:prstGeom prst="rect">
              <a:avLst/>
            </a:prstGeom>
          </p:spPr>
          <p:txBody>
            <a:bodyPr wrap="none">
              <a:spAutoFit/>
            </a:bodyPr>
            <a:lstStyle/>
            <a:p>
              <a:r>
                <a:rPr lang="ar-SA" sz="1400" dirty="0">
                  <a:solidFill>
                    <a:srgbClr val="E48044"/>
                  </a:solidFill>
                  <a:ea typeface="Calibri" panose="020F0502020204030204" pitchFamily="34" charset="0"/>
                  <a:cs typeface="DIN Next LT Arabic" panose="020B0503020203050203" pitchFamily="34" charset="-78"/>
                </a:rPr>
                <a:t>حصة المنتجات الوطنية = </a:t>
              </a:r>
              <a:endParaRPr lang="en-US" sz="1400" dirty="0">
                <a:solidFill>
                  <a:srgbClr val="E48044"/>
                </a:solidFill>
              </a:endParaRPr>
            </a:p>
          </p:txBody>
        </p:sp>
      </p:grpSp>
      <p:grpSp>
        <p:nvGrpSpPr>
          <p:cNvPr id="107" name="Group 106"/>
          <p:cNvGrpSpPr/>
          <p:nvPr/>
        </p:nvGrpSpPr>
        <p:grpSpPr>
          <a:xfrm>
            <a:off x="833008" y="3537955"/>
            <a:ext cx="10402398" cy="2566207"/>
            <a:chOff x="246456" y="3298591"/>
            <a:chExt cx="11865305" cy="2902889"/>
          </a:xfrm>
        </p:grpSpPr>
        <p:grpSp>
          <p:nvGrpSpPr>
            <p:cNvPr id="108" name="Group 107"/>
            <p:cNvGrpSpPr/>
            <p:nvPr/>
          </p:nvGrpSpPr>
          <p:grpSpPr>
            <a:xfrm>
              <a:off x="6304292" y="3298591"/>
              <a:ext cx="5807469" cy="2888299"/>
              <a:chOff x="6074812" y="3491985"/>
              <a:chExt cx="6038601" cy="2913276"/>
            </a:xfrm>
          </p:grpSpPr>
          <p:sp>
            <p:nvSpPr>
              <p:cNvPr id="128" name="Rectangle 127"/>
              <p:cNvSpPr/>
              <p:nvPr/>
            </p:nvSpPr>
            <p:spPr>
              <a:xfrm>
                <a:off x="6078068" y="3491985"/>
                <a:ext cx="6035345" cy="2913276"/>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129" name="Group 128"/>
              <p:cNvGrpSpPr/>
              <p:nvPr/>
            </p:nvGrpSpPr>
            <p:grpSpPr>
              <a:xfrm flipH="1">
                <a:off x="7856970" y="3587135"/>
                <a:ext cx="1930902" cy="1153168"/>
                <a:chOff x="1571521" y="1816052"/>
                <a:chExt cx="1442063" cy="978764"/>
              </a:xfrm>
            </p:grpSpPr>
            <p:grpSp>
              <p:nvGrpSpPr>
                <p:cNvPr id="138" name="Group 137"/>
                <p:cNvGrpSpPr/>
                <p:nvPr/>
              </p:nvGrpSpPr>
              <p:grpSpPr>
                <a:xfrm>
                  <a:off x="1956875" y="2107814"/>
                  <a:ext cx="687003" cy="687002"/>
                  <a:chOff x="3957263" y="1503139"/>
                  <a:chExt cx="831273" cy="831273"/>
                </a:xfrm>
              </p:grpSpPr>
              <p:sp>
                <p:nvSpPr>
                  <p:cNvPr id="140" name="Oval 139"/>
                  <p:cNvSpPr/>
                  <p:nvPr/>
                </p:nvSpPr>
                <p:spPr>
                  <a:xfrm>
                    <a:off x="3957263"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141" name="Group 140"/>
                  <p:cNvGrpSpPr/>
                  <p:nvPr/>
                </p:nvGrpSpPr>
                <p:grpSpPr>
                  <a:xfrm>
                    <a:off x="4024205" y="1601488"/>
                    <a:ext cx="697385" cy="634574"/>
                    <a:chOff x="5273799" y="2606040"/>
                    <a:chExt cx="1644396" cy="1645920"/>
                  </a:xfrm>
                </p:grpSpPr>
                <p:sp>
                  <p:nvSpPr>
                    <p:cNvPr id="142"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143" name="Group 142"/>
                    <p:cNvGrpSpPr/>
                    <p:nvPr/>
                  </p:nvGrpSpPr>
                  <p:grpSpPr>
                    <a:xfrm>
                      <a:off x="5618604" y="2747391"/>
                      <a:ext cx="954786" cy="1333881"/>
                      <a:chOff x="5618604" y="2747391"/>
                      <a:chExt cx="954786" cy="1333881"/>
                    </a:xfrm>
                  </p:grpSpPr>
                  <p:sp>
                    <p:nvSpPr>
                      <p:cNvPr id="144"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45"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139" name="Rectangle 138"/>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الأول </a:t>
                  </a:r>
                </a:p>
              </p:txBody>
            </p:sp>
          </p:grpSp>
          <p:sp>
            <p:nvSpPr>
              <p:cNvPr id="130" name="Rectangle 129"/>
              <p:cNvSpPr/>
              <p:nvPr/>
            </p:nvSpPr>
            <p:spPr>
              <a:xfrm>
                <a:off x="10736533" y="4838236"/>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سعر العرض</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31" name="Rectangle 130"/>
              <p:cNvSpPr/>
              <p:nvPr/>
            </p:nvSpPr>
            <p:spPr>
              <a:xfrm>
                <a:off x="10736533" y="5368349"/>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حصة المنتجات الوطنية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32" name="Rectangle 131"/>
              <p:cNvSpPr/>
              <p:nvPr/>
            </p:nvSpPr>
            <p:spPr>
              <a:xfrm>
                <a:off x="10736533" y="5907788"/>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قيمة العرض المعدلة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33" name="Rectangle 132"/>
              <p:cNvSpPr/>
              <p:nvPr/>
            </p:nvSpPr>
            <p:spPr>
              <a:xfrm>
                <a:off x="6078069" y="4838235"/>
                <a:ext cx="4611204" cy="51273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kern="0" dirty="0" smtClean="0">
                    <a:solidFill>
                      <a:schemeClr val="bg1"/>
                    </a:solidFill>
                    <a:latin typeface="DIN Next LT Arabic Regular" panose="020B0503020203050203" pitchFamily="34" charset="-78"/>
                    <a:cs typeface="DIN Next LT Arabic Regular" panose="020B0503020203050203" pitchFamily="34" charset="-78"/>
                  </a:rPr>
                  <a:t>220,000 ريال</a:t>
                </a:r>
                <a:endParaRPr lang="en-US"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134" name="Rectangle 133"/>
              <p:cNvSpPr/>
              <p:nvPr/>
            </p:nvSpPr>
            <p:spPr>
              <a:xfrm>
                <a:off x="6078069" y="5907787"/>
                <a:ext cx="4593138" cy="493014"/>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135" name="Rectangle 134"/>
              <p:cNvSpPr/>
              <p:nvPr/>
            </p:nvSpPr>
            <p:spPr>
              <a:xfrm>
                <a:off x="6074812" y="5377975"/>
                <a:ext cx="4613035" cy="459792"/>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mc:AlternateContent xmlns:mc="http://schemas.openxmlformats.org/markup-compatibility/2006" xmlns:a14="http://schemas.microsoft.com/office/drawing/2010/main">
            <mc:Choice Requires="a14">
              <p:sp>
                <p:nvSpPr>
                  <p:cNvPr id="136" name="Rectangle 135"/>
                  <p:cNvSpPr/>
                  <p:nvPr/>
                </p:nvSpPr>
                <p:spPr>
                  <a:xfrm>
                    <a:off x="7389939" y="5278117"/>
                    <a:ext cx="1700470" cy="540357"/>
                  </a:xfrm>
                  <a:prstGeom prst="rect">
                    <a:avLst/>
                  </a:prstGeom>
                </p:spPr>
                <p:txBody>
                  <a:bodyPr wrap="none">
                    <a:spAutoFit/>
                  </a:bodyPr>
                  <a:lstStyle/>
                  <a:p>
                    <a:pPr algn="r" rtl="1">
                      <a:lnSpc>
                        <a:spcPct val="107000"/>
                      </a:lnSpc>
                      <a:spcAft>
                        <a:spcPts val="800"/>
                      </a:spcAft>
                    </a:pPr>
                    <a:r>
                      <a:rPr lang="ar-SA" dirty="0" smtClean="0">
                        <a:solidFill>
                          <a:schemeClr val="bg1"/>
                        </a:solidFill>
                        <a:latin typeface="Calibri" panose="020F0502020204030204" pitchFamily="34" charset="0"/>
                        <a:ea typeface="Calibri" panose="020F0502020204030204" pitchFamily="34" charset="0"/>
                        <a:cs typeface="DIN Next LT Arabic" panose="020B0503020203050203" pitchFamily="34" charset="-78"/>
                      </a:rPr>
                      <a:t>= </a:t>
                    </a:r>
                    <a14:m>
                      <m:oMath xmlns:m="http://schemas.openxmlformats.org/officeDocument/2006/math">
                        <m:f>
                          <m:fPr>
                            <m:ctrlP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80</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num>
                          <m:den>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220</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 </m:t>
                            </m:r>
                          </m:den>
                        </m:f>
                      </m:oMath>
                    </a14:m>
                    <a:r>
                      <a:rPr lang="ar-SA" dirty="0" smtClean="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 36%</a:t>
                    </a:r>
                    <a:endParaRPr lang="en-US"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6" name="Rectangle 135"/>
                  <p:cNvSpPr>
                    <a:spLocks noRot="1" noChangeAspect="1" noMove="1" noResize="1" noEditPoints="1" noAdjustHandles="1" noChangeArrowheads="1" noChangeShapeType="1" noTextEdit="1"/>
                  </p:cNvSpPr>
                  <p:nvPr/>
                </p:nvSpPr>
                <p:spPr>
                  <a:xfrm>
                    <a:off x="7389939" y="5278117"/>
                    <a:ext cx="1700470" cy="540357"/>
                  </a:xfrm>
                  <a:prstGeom prst="rect">
                    <a:avLst/>
                  </a:prstGeom>
                  <a:blipFill>
                    <a:blip r:embed="rId4"/>
                    <a:stretch>
                      <a:fillRect l="-17447" r="-3404"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6083655" y="5992860"/>
                    <a:ext cx="4546164" cy="316050"/>
                  </a:xfrm>
                  <a:prstGeom prst="rect">
                    <a:avLst/>
                  </a:prstGeom>
                </p:spPr>
                <p:txBody>
                  <a:bodyPr wrap="none">
                    <a:spAutoFit/>
                  </a:bodyPr>
                  <a:lstStyle/>
                  <a:p>
                    <a:pPr algn="r" rtl="1"/>
                    <a:r>
                      <a:rPr lang="ar-SA" sz="1200" dirty="0" smtClean="0">
                        <a:solidFill>
                          <a:schemeClr val="bg1"/>
                        </a:solidFill>
                        <a:ea typeface="Times New Roman" panose="02020603050405020304" pitchFamily="18" charset="0"/>
                        <a:cs typeface="DIN Next LT Arabic" panose="020B0503020203050203" pitchFamily="34" charset="-78"/>
                      </a:rPr>
                      <a:t>= (220,000) + (10% </a:t>
                    </a:r>
                    <a14:m>
                      <m:oMath xmlns:m="http://schemas.openxmlformats.org/officeDocument/2006/math">
                        <m:r>
                          <m:rPr>
                            <m:sty m:val="p"/>
                          </m:rPr>
                          <a:rPr lang="en-US" sz="1200">
                            <a:solidFill>
                              <a:schemeClr val="bg1"/>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200" dirty="0">
                        <a:solidFill>
                          <a:schemeClr val="bg1"/>
                        </a:solidFill>
                        <a:ea typeface="Times New Roman" panose="02020603050405020304" pitchFamily="18" charset="0"/>
                        <a:cs typeface="DIN Next LT Arabic" panose="020B0503020203050203" pitchFamily="34" charset="-78"/>
                      </a:rPr>
                      <a:t> 220,000) </a:t>
                    </a:r>
                    <a14:m>
                      <m:oMath xmlns:m="http://schemas.openxmlformats.org/officeDocument/2006/math">
                        <m:r>
                          <m:rPr>
                            <m:sty m:val="p"/>
                          </m:rPr>
                          <a:rPr lang="en-US" sz="1200">
                            <a:solidFill>
                              <a:schemeClr val="bg1"/>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200" dirty="0">
                        <a:solidFill>
                          <a:schemeClr val="bg1"/>
                        </a:solidFill>
                        <a:ea typeface="Times New Roman" panose="02020603050405020304" pitchFamily="18" charset="0"/>
                        <a:cs typeface="DIN Next LT Arabic" panose="020B0503020203050203" pitchFamily="34" charset="-78"/>
                      </a:rPr>
                      <a:t> (1 – 0.36) = 234,080 ريال</a:t>
                    </a:r>
                    <a:endParaRPr lang="en-US" sz="1200" dirty="0">
                      <a:solidFill>
                        <a:schemeClr val="bg1"/>
                      </a:solidFill>
                    </a:endParaRPr>
                  </a:p>
                </p:txBody>
              </p:sp>
            </mc:Choice>
            <mc:Fallback xmlns="">
              <p:sp>
                <p:nvSpPr>
                  <p:cNvPr id="137" name="Rectangle 136"/>
                  <p:cNvSpPr>
                    <a:spLocks noRot="1" noChangeAspect="1" noMove="1" noResize="1" noEditPoints="1" noAdjustHandles="1" noChangeArrowheads="1" noChangeShapeType="1" noTextEdit="1"/>
                  </p:cNvSpPr>
                  <p:nvPr/>
                </p:nvSpPr>
                <p:spPr>
                  <a:xfrm>
                    <a:off x="6083655" y="5992860"/>
                    <a:ext cx="4546164" cy="316050"/>
                  </a:xfrm>
                  <a:prstGeom prst="rect">
                    <a:avLst/>
                  </a:prstGeom>
                  <a:blipFill>
                    <a:blip r:embed="rId5"/>
                    <a:stretch>
                      <a:fillRect t="-2222" r="-159" b="-20000"/>
                    </a:stretch>
                  </a:blipFill>
                </p:spPr>
                <p:txBody>
                  <a:bodyPr/>
                  <a:lstStyle/>
                  <a:p>
                    <a:r>
                      <a:rPr lang="en-US">
                        <a:noFill/>
                      </a:rPr>
                      <a:t> </a:t>
                    </a:r>
                  </a:p>
                </p:txBody>
              </p:sp>
            </mc:Fallback>
          </mc:AlternateContent>
        </p:grpSp>
        <p:grpSp>
          <p:nvGrpSpPr>
            <p:cNvPr id="109" name="Group 108"/>
            <p:cNvGrpSpPr/>
            <p:nvPr/>
          </p:nvGrpSpPr>
          <p:grpSpPr>
            <a:xfrm>
              <a:off x="246456" y="3313181"/>
              <a:ext cx="5804339" cy="2888299"/>
              <a:chOff x="6035040" y="3491985"/>
              <a:chExt cx="6035345" cy="2913276"/>
            </a:xfrm>
          </p:grpSpPr>
          <p:sp>
            <p:nvSpPr>
              <p:cNvPr id="110" name="Rectangle 109"/>
              <p:cNvSpPr/>
              <p:nvPr/>
            </p:nvSpPr>
            <p:spPr>
              <a:xfrm>
                <a:off x="6035040" y="3491985"/>
                <a:ext cx="6035345" cy="2913276"/>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111" name="Group 110"/>
              <p:cNvGrpSpPr/>
              <p:nvPr/>
            </p:nvGrpSpPr>
            <p:grpSpPr>
              <a:xfrm flipH="1">
                <a:off x="7856970" y="3587135"/>
                <a:ext cx="1930902" cy="1153168"/>
                <a:chOff x="1571521" y="1816052"/>
                <a:chExt cx="1442063" cy="978764"/>
              </a:xfrm>
            </p:grpSpPr>
            <p:grpSp>
              <p:nvGrpSpPr>
                <p:cNvPr id="120" name="Group 119"/>
                <p:cNvGrpSpPr/>
                <p:nvPr/>
              </p:nvGrpSpPr>
              <p:grpSpPr>
                <a:xfrm>
                  <a:off x="1956875" y="2107814"/>
                  <a:ext cx="687003" cy="687002"/>
                  <a:chOff x="3957263" y="1503139"/>
                  <a:chExt cx="831273" cy="831273"/>
                </a:xfrm>
              </p:grpSpPr>
              <p:sp>
                <p:nvSpPr>
                  <p:cNvPr id="122" name="Oval 121"/>
                  <p:cNvSpPr/>
                  <p:nvPr/>
                </p:nvSpPr>
                <p:spPr>
                  <a:xfrm>
                    <a:off x="3957263"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123" name="Group 122"/>
                  <p:cNvGrpSpPr/>
                  <p:nvPr/>
                </p:nvGrpSpPr>
                <p:grpSpPr>
                  <a:xfrm>
                    <a:off x="4024205" y="1601488"/>
                    <a:ext cx="697385" cy="634574"/>
                    <a:chOff x="5273799" y="2606040"/>
                    <a:chExt cx="1644396" cy="1645920"/>
                  </a:xfrm>
                </p:grpSpPr>
                <p:sp>
                  <p:nvSpPr>
                    <p:cNvPr id="124"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125" name="Group 124"/>
                    <p:cNvGrpSpPr/>
                    <p:nvPr/>
                  </p:nvGrpSpPr>
                  <p:grpSpPr>
                    <a:xfrm>
                      <a:off x="5618604" y="2747391"/>
                      <a:ext cx="954786" cy="1333881"/>
                      <a:chOff x="5618604" y="2747391"/>
                      <a:chExt cx="954786" cy="1333881"/>
                    </a:xfrm>
                  </p:grpSpPr>
                  <p:sp>
                    <p:nvSpPr>
                      <p:cNvPr id="126"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27"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121" name="Rectangle 120"/>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الثاني </a:t>
                  </a:r>
                </a:p>
              </p:txBody>
            </p:sp>
          </p:grpSp>
          <p:sp>
            <p:nvSpPr>
              <p:cNvPr id="112" name="Rectangle 111"/>
              <p:cNvSpPr/>
              <p:nvPr/>
            </p:nvSpPr>
            <p:spPr>
              <a:xfrm>
                <a:off x="10736533" y="4838236"/>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سعر العرض</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13" name="Rectangle 112"/>
              <p:cNvSpPr/>
              <p:nvPr/>
            </p:nvSpPr>
            <p:spPr>
              <a:xfrm>
                <a:off x="10736533" y="5368349"/>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حصة المنتجات الوطنية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14" name="Rectangle 113"/>
              <p:cNvSpPr/>
              <p:nvPr/>
            </p:nvSpPr>
            <p:spPr>
              <a:xfrm>
                <a:off x="10736533" y="5907788"/>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قيمة العرض المعدلة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15" name="Rectangle 114"/>
              <p:cNvSpPr/>
              <p:nvPr/>
            </p:nvSpPr>
            <p:spPr>
              <a:xfrm>
                <a:off x="6148844" y="4838235"/>
                <a:ext cx="4540429" cy="51273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kern="0" dirty="0" smtClean="0">
                    <a:solidFill>
                      <a:schemeClr val="bg1"/>
                    </a:solidFill>
                    <a:latin typeface="DIN Next LT Arabic Regular" panose="020B0503020203050203" pitchFamily="34" charset="-78"/>
                    <a:cs typeface="DIN Next LT Arabic Regular" panose="020B0503020203050203" pitchFamily="34" charset="-78"/>
                  </a:rPr>
                  <a:t>236,000 ريال</a:t>
                </a:r>
                <a:endParaRPr lang="en-US"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116" name="Rectangle 115"/>
              <p:cNvSpPr/>
              <p:nvPr/>
            </p:nvSpPr>
            <p:spPr>
              <a:xfrm>
                <a:off x="6148844" y="5907787"/>
                <a:ext cx="4522363" cy="493014"/>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117" name="Rectangle 116"/>
              <p:cNvSpPr/>
              <p:nvPr/>
            </p:nvSpPr>
            <p:spPr>
              <a:xfrm>
                <a:off x="6148844" y="5377974"/>
                <a:ext cx="4539003" cy="459792"/>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mc:AlternateContent xmlns:mc="http://schemas.openxmlformats.org/markup-compatibility/2006" xmlns:a14="http://schemas.microsoft.com/office/drawing/2010/main">
            <mc:Choice Requires="a14">
              <p:sp>
                <p:nvSpPr>
                  <p:cNvPr id="118" name="Rectangle 117"/>
                  <p:cNvSpPr/>
                  <p:nvPr/>
                </p:nvSpPr>
                <p:spPr>
                  <a:xfrm>
                    <a:off x="7259928" y="5278117"/>
                    <a:ext cx="1830482" cy="540357"/>
                  </a:xfrm>
                  <a:prstGeom prst="rect">
                    <a:avLst/>
                  </a:prstGeom>
                </p:spPr>
                <p:txBody>
                  <a:bodyPr wrap="none">
                    <a:spAutoFit/>
                  </a:bodyPr>
                  <a:lstStyle/>
                  <a:p>
                    <a:pPr algn="r" rtl="1">
                      <a:lnSpc>
                        <a:spcPct val="107000"/>
                      </a:lnSpc>
                      <a:spcAft>
                        <a:spcPts val="800"/>
                      </a:spcAft>
                    </a:pPr>
                    <a:r>
                      <a:rPr lang="ar-SA" dirty="0" smtClean="0">
                        <a:solidFill>
                          <a:schemeClr val="bg1"/>
                        </a:solidFill>
                        <a:latin typeface="Calibri" panose="020F0502020204030204" pitchFamily="34" charset="0"/>
                        <a:ea typeface="Calibri" panose="020F0502020204030204" pitchFamily="34" charset="0"/>
                        <a:cs typeface="DIN Next LT Arabic" panose="020B0503020203050203" pitchFamily="34" charset="-78"/>
                      </a:rPr>
                      <a:t>= </a:t>
                    </a:r>
                    <a14:m>
                      <m:oMath xmlns:m="http://schemas.openxmlformats.org/officeDocument/2006/math">
                        <m:f>
                          <m:fPr>
                            <m:ctrlP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ctrlPr>
                          </m:fPr>
                          <m:num>
                            <m:r>
                              <a:rPr lang="en-US">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b="0" i="1" smtClean="0">
                                <a:solidFill>
                                  <a:schemeClr val="bg1"/>
                                </a:solidFill>
                                <a:latin typeface="Cambria Math" panose="02040503050406030204" pitchFamily="18" charset="0"/>
                                <a:ea typeface="Calibri" panose="020F0502020204030204" pitchFamily="34" charset="0"/>
                                <a:cs typeface="DIN Next LT Arabic" panose="020B0503020203050203" pitchFamily="34" charset="-78"/>
                              </a:rPr>
                              <m:t>236</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num>
                          <m:den>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2</m:t>
                            </m:r>
                            <m:r>
                              <a:rPr lang="en-US" b="0" i="1" smtClean="0">
                                <a:solidFill>
                                  <a:schemeClr val="bg1"/>
                                </a:solidFill>
                                <a:latin typeface="Cambria Math" panose="02040503050406030204" pitchFamily="18" charset="0"/>
                                <a:ea typeface="Calibri" panose="020F0502020204030204" pitchFamily="34" charset="0"/>
                                <a:cs typeface="DIN Next LT Arabic" panose="020B0503020203050203" pitchFamily="34" charset="-78"/>
                              </a:rPr>
                              <m:t>36</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000</m:t>
                            </m:r>
                            <m:r>
                              <a:rPr lang="en-US" i="1">
                                <a:solidFill>
                                  <a:schemeClr val="bg1"/>
                                </a:solidFill>
                                <a:latin typeface="Cambria Math" panose="02040503050406030204" pitchFamily="18" charset="0"/>
                                <a:ea typeface="Calibri" panose="020F0502020204030204" pitchFamily="34" charset="0"/>
                                <a:cs typeface="DIN Next LT Arabic" panose="020B0503020203050203" pitchFamily="34" charset="-78"/>
                              </a:rPr>
                              <m:t> </m:t>
                            </m:r>
                          </m:den>
                        </m:f>
                      </m:oMath>
                    </a14:m>
                    <a:r>
                      <a:rPr lang="ar-SA" dirty="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 </a:t>
                    </a:r>
                    <a:r>
                      <a:rPr lang="ar-SA" dirty="0" smtClean="0">
                        <a:solidFill>
                          <a:schemeClr val="bg1"/>
                        </a:solidFill>
                        <a:latin typeface="Calibri" panose="020F0502020204030204" pitchFamily="34" charset="0"/>
                        <a:ea typeface="Times New Roman" panose="02020603050405020304" pitchFamily="18" charset="0"/>
                        <a:cs typeface="DIN Next LT Arabic" panose="020B0503020203050203" pitchFamily="34" charset="-78"/>
                      </a:rPr>
                      <a:t>100%</a:t>
                    </a:r>
                    <a:endParaRPr lang="en-US"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8" name="Rectangle 117"/>
                  <p:cNvSpPr>
                    <a:spLocks noRot="1" noChangeAspect="1" noMove="1" noResize="1" noEditPoints="1" noAdjustHandles="1" noChangeArrowheads="1" noChangeShapeType="1" noTextEdit="1"/>
                  </p:cNvSpPr>
                  <p:nvPr/>
                </p:nvSpPr>
                <p:spPr>
                  <a:xfrm>
                    <a:off x="7259928" y="5278117"/>
                    <a:ext cx="1830482" cy="540357"/>
                  </a:xfrm>
                  <a:prstGeom prst="rect">
                    <a:avLst/>
                  </a:prstGeom>
                  <a:blipFill>
                    <a:blip r:embed="rId6"/>
                    <a:stretch>
                      <a:fillRect l="-17391" r="-3557"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6305281" y="5992860"/>
                    <a:ext cx="4304709" cy="316050"/>
                  </a:xfrm>
                  <a:prstGeom prst="rect">
                    <a:avLst/>
                  </a:prstGeom>
                </p:spPr>
                <p:txBody>
                  <a:bodyPr wrap="none">
                    <a:spAutoFit/>
                  </a:bodyPr>
                  <a:lstStyle/>
                  <a:p>
                    <a:pPr algn="r" rtl="1"/>
                    <a:r>
                      <a:rPr lang="ar-SA" sz="1200" dirty="0" smtClean="0">
                        <a:solidFill>
                          <a:schemeClr val="bg1"/>
                        </a:solidFill>
                        <a:ea typeface="Times New Roman" panose="02020603050405020304" pitchFamily="18" charset="0"/>
                        <a:cs typeface="DIN Next LT Arabic" panose="020B0503020203050203" pitchFamily="34" charset="-78"/>
                      </a:rPr>
                      <a:t>= (236,000) + (10% </a:t>
                    </a:r>
                    <a14:m>
                      <m:oMath xmlns:m="http://schemas.openxmlformats.org/officeDocument/2006/math">
                        <m:r>
                          <m:rPr>
                            <m:sty m:val="p"/>
                          </m:rPr>
                          <a:rPr lang="en-US" sz="1200">
                            <a:solidFill>
                              <a:schemeClr val="bg1"/>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200" dirty="0">
                        <a:solidFill>
                          <a:schemeClr val="bg1"/>
                        </a:solidFill>
                        <a:ea typeface="Times New Roman" panose="02020603050405020304" pitchFamily="18" charset="0"/>
                        <a:cs typeface="DIN Next LT Arabic" panose="020B0503020203050203" pitchFamily="34" charset="-78"/>
                      </a:rPr>
                      <a:t> 236,000</a:t>
                    </a:r>
                    <a:r>
                      <a:rPr lang="ar-SA" sz="1200" dirty="0" smtClean="0">
                        <a:solidFill>
                          <a:schemeClr val="bg1"/>
                        </a:solidFill>
                        <a:ea typeface="Times New Roman" panose="02020603050405020304" pitchFamily="18" charset="0"/>
                        <a:cs typeface="DIN Next LT Arabic" panose="020B0503020203050203" pitchFamily="34" charset="-78"/>
                      </a:rPr>
                      <a:t>) </a:t>
                    </a:r>
                    <a14:m>
                      <m:oMath xmlns:m="http://schemas.openxmlformats.org/officeDocument/2006/math">
                        <m:r>
                          <m:rPr>
                            <m:sty m:val="p"/>
                          </m:rPr>
                          <a:rPr lang="en-US" sz="1200">
                            <a:solidFill>
                              <a:schemeClr val="bg1"/>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200" dirty="0">
                        <a:solidFill>
                          <a:schemeClr val="bg1"/>
                        </a:solidFill>
                        <a:ea typeface="Times New Roman" panose="02020603050405020304" pitchFamily="18" charset="0"/>
                        <a:cs typeface="DIN Next LT Arabic" panose="020B0503020203050203" pitchFamily="34" charset="-78"/>
                      </a:rPr>
                      <a:t> (1 – </a:t>
                    </a:r>
                    <a:r>
                      <a:rPr lang="ar-SA" sz="1200" dirty="0" smtClean="0">
                        <a:solidFill>
                          <a:schemeClr val="bg1"/>
                        </a:solidFill>
                        <a:ea typeface="Times New Roman" panose="02020603050405020304" pitchFamily="18" charset="0"/>
                        <a:cs typeface="DIN Next LT Arabic" panose="020B0503020203050203" pitchFamily="34" charset="-78"/>
                      </a:rPr>
                      <a:t>1) </a:t>
                    </a:r>
                    <a:r>
                      <a:rPr lang="ar-SA" sz="1200" dirty="0">
                        <a:solidFill>
                          <a:schemeClr val="bg1"/>
                        </a:solidFill>
                        <a:ea typeface="Times New Roman" panose="02020603050405020304" pitchFamily="18" charset="0"/>
                        <a:cs typeface="DIN Next LT Arabic" panose="020B0503020203050203" pitchFamily="34" charset="-78"/>
                      </a:rPr>
                      <a:t>= </a:t>
                    </a:r>
                    <a:r>
                      <a:rPr lang="ar-SA" sz="1200" dirty="0" smtClean="0">
                        <a:solidFill>
                          <a:schemeClr val="bg1"/>
                        </a:solidFill>
                        <a:ea typeface="Times New Roman" panose="02020603050405020304" pitchFamily="18" charset="0"/>
                        <a:cs typeface="DIN Next LT Arabic" panose="020B0503020203050203" pitchFamily="34" charset="-78"/>
                      </a:rPr>
                      <a:t>236,000 </a:t>
                    </a:r>
                    <a:r>
                      <a:rPr lang="ar-SA" sz="1200" dirty="0">
                        <a:solidFill>
                          <a:schemeClr val="bg1"/>
                        </a:solidFill>
                        <a:ea typeface="Times New Roman" panose="02020603050405020304" pitchFamily="18" charset="0"/>
                        <a:cs typeface="DIN Next LT Arabic" panose="020B0503020203050203" pitchFamily="34" charset="-78"/>
                      </a:rPr>
                      <a:t>ريال</a:t>
                    </a:r>
                    <a:endParaRPr lang="en-US" sz="1200" dirty="0">
                      <a:solidFill>
                        <a:schemeClr val="bg1"/>
                      </a:solidFill>
                    </a:endParaRPr>
                  </a:p>
                </p:txBody>
              </p:sp>
            </mc:Choice>
            <mc:Fallback xmlns="">
              <p:sp>
                <p:nvSpPr>
                  <p:cNvPr id="119" name="Rectangle 118"/>
                  <p:cNvSpPr>
                    <a:spLocks noRot="1" noChangeAspect="1" noMove="1" noResize="1" noEditPoints="1" noAdjustHandles="1" noChangeArrowheads="1" noChangeShapeType="1" noTextEdit="1"/>
                  </p:cNvSpPr>
                  <p:nvPr/>
                </p:nvSpPr>
                <p:spPr>
                  <a:xfrm>
                    <a:off x="6305281" y="5992860"/>
                    <a:ext cx="4304709" cy="316050"/>
                  </a:xfrm>
                  <a:prstGeom prst="rect">
                    <a:avLst/>
                  </a:prstGeom>
                  <a:blipFill>
                    <a:blip r:embed="rId7"/>
                    <a:stretch>
                      <a:fillRect r="-168" b="-20000"/>
                    </a:stretch>
                  </a:blipFill>
                </p:spPr>
                <p:txBody>
                  <a:bodyPr/>
                  <a:lstStyle/>
                  <a:p>
                    <a:r>
                      <a:rPr lang="en-US">
                        <a:noFill/>
                      </a:rPr>
                      <a:t> </a:t>
                    </a:r>
                  </a:p>
                </p:txBody>
              </p:sp>
            </mc:Fallback>
          </mc:AlternateContent>
        </p:grpSp>
      </p:grpSp>
      <p:sp>
        <p:nvSpPr>
          <p:cNvPr id="146" name="Rectangle 145"/>
          <p:cNvSpPr/>
          <p:nvPr/>
        </p:nvSpPr>
        <p:spPr>
          <a:xfrm>
            <a:off x="1483181" y="6574081"/>
            <a:ext cx="10708819" cy="246221"/>
          </a:xfrm>
          <a:prstGeom prst="rect">
            <a:avLst/>
          </a:prstGeom>
        </p:spPr>
        <p:txBody>
          <a:bodyPr wrap="square">
            <a:spAutoFit/>
          </a:bodyPr>
          <a:lstStyle/>
          <a:p>
            <a:pPr algn="r" rtl="1"/>
            <a:r>
              <a:rPr lang="en-US" sz="1000" dirty="0">
                <a:latin typeface="DIN Next LT Arabic" panose="020B0503020203050203" pitchFamily="34" charset="-78"/>
                <a:ea typeface="Calibri" panose="020F0502020204030204" pitchFamily="34" charset="0"/>
                <a:cs typeface="DIN Next LT Arabic" panose="020B0503020203050203" pitchFamily="34" charset="-78"/>
              </a:rPr>
              <a:t>.1يقصد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بسعر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العرض</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إجمالي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قيمة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العرض</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في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حال</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كانت</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المنافسة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غير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قابلة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للتجزأة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وفي</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حال</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كانت</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المنافسة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قابلة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للتجزأة</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فيتم</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اعتباره</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سعر</a:t>
            </a:r>
            <a:r>
              <a:rPr lang="en-US" sz="1000" dirty="0">
                <a:latin typeface="DIN Next LT Arabic" panose="020B0503020203050203" pitchFamily="34" charset="-78"/>
                <a:ea typeface="Calibri" panose="020F0502020204030204" pitchFamily="34" charset="0"/>
                <a:cs typeface="DIN Next LT Arabic" panose="020B0503020203050203" pitchFamily="34" charset="-78"/>
              </a:rPr>
              <a:t> </a:t>
            </a:r>
            <a:r>
              <a:rPr lang="en-US" sz="1000" dirty="0" err="1">
                <a:latin typeface="DIN Next LT Arabic" panose="020B0503020203050203" pitchFamily="34" charset="-78"/>
                <a:ea typeface="Calibri" panose="020F0502020204030204" pitchFamily="34" charset="0"/>
                <a:cs typeface="DIN Next LT Arabic" panose="020B0503020203050203" pitchFamily="34" charset="-78"/>
              </a:rPr>
              <a:t>البند</a:t>
            </a:r>
            <a:endParaRPr lang="en-US" sz="1000" dirty="0">
              <a:latin typeface="DIN Next LT Arabic" panose="020B0503020203050203" pitchFamily="34" charset="-78"/>
              <a:ea typeface="Calibri" panose="020F0502020204030204" pitchFamily="34" charset="0"/>
              <a:cs typeface="DIN Next LT Arabic" panose="020B0503020203050203" pitchFamily="34" charset="-78"/>
            </a:endParaRPr>
          </a:p>
        </p:txBody>
      </p:sp>
    </p:spTree>
    <p:extLst>
      <p:ext uri="{BB962C8B-B14F-4D97-AF65-F5344CB8AC3E}">
        <p14:creationId xmlns:p14="http://schemas.microsoft.com/office/powerpoint/2010/main" val="342631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6</a:t>
            </a:fld>
            <a:endParaRPr lang="en-US" dirty="0"/>
          </a:p>
        </p:txBody>
      </p:sp>
      <p:sp>
        <p:nvSpPr>
          <p:cNvPr id="4" name="Rounded Rectangle 3"/>
          <p:cNvSpPr/>
          <p:nvPr/>
        </p:nvSpPr>
        <p:spPr>
          <a:xfrm>
            <a:off x="1125275" y="1510525"/>
            <a:ext cx="10598004" cy="730744"/>
          </a:xfrm>
          <a:prstGeom prst="round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rgbClr val="182C4C"/>
              </a:solidFill>
              <a:latin typeface="DIN Next LT Arabic" panose="020B0503020203050203" pitchFamily="34" charset="-78"/>
              <a:cs typeface="DIN Next LT Arabic" panose="020B0503020203050203" pitchFamily="34" charset="-78"/>
            </a:endParaRPr>
          </a:p>
        </p:txBody>
      </p:sp>
      <p:sp>
        <p:nvSpPr>
          <p:cNvPr id="5" name="Rectangle 4"/>
          <p:cNvSpPr/>
          <p:nvPr/>
        </p:nvSpPr>
        <p:spPr>
          <a:xfrm>
            <a:off x="2984916" y="1547055"/>
            <a:ext cx="6075701" cy="646331"/>
          </a:xfrm>
          <a:prstGeom prst="rect">
            <a:avLst/>
          </a:prstGeom>
        </p:spPr>
        <p:txBody>
          <a:bodyPr wrap="none">
            <a:spAutoFit/>
          </a:bodyPr>
          <a:lstStyle/>
          <a:p>
            <a:pPr algn="ctr"/>
            <a:r>
              <a:rPr lang="ar-SA" dirty="0">
                <a:solidFill>
                  <a:srgbClr val="182C4C"/>
                </a:solidFill>
                <a:ea typeface="Calibri" panose="020F0502020204030204" pitchFamily="34" charset="0"/>
                <a:cs typeface="DIN Next LT Arabic" panose="020B0503020203050203" pitchFamily="34" charset="-78"/>
              </a:rPr>
              <a:t>قيمت لجنة فحص العروض </a:t>
            </a:r>
            <a:r>
              <a:rPr lang="ar-SA" dirty="0" smtClean="0">
                <a:solidFill>
                  <a:srgbClr val="182C4C"/>
                </a:solidFill>
                <a:ea typeface="Calibri" panose="020F0502020204030204" pitchFamily="34" charset="0"/>
                <a:cs typeface="DIN Next LT Arabic" panose="020B0503020203050203" pitchFamily="34" charset="-78"/>
              </a:rPr>
              <a:t>المتنافسين </a:t>
            </a:r>
            <a:r>
              <a:rPr lang="ar-SA" dirty="0">
                <a:solidFill>
                  <a:srgbClr val="182C4C"/>
                </a:solidFill>
                <a:ea typeface="Calibri" panose="020F0502020204030204" pitchFamily="34" charset="0"/>
                <a:cs typeface="DIN Next LT Arabic" panose="020B0503020203050203" pitchFamily="34" charset="-78"/>
              </a:rPr>
              <a:t>بمقارنة سعر العرض </a:t>
            </a:r>
            <a:r>
              <a:rPr lang="ar-SA" dirty="0" smtClean="0">
                <a:solidFill>
                  <a:srgbClr val="182C4C"/>
                </a:solidFill>
                <a:ea typeface="Calibri" panose="020F0502020204030204" pitchFamily="34" charset="0"/>
                <a:cs typeface="DIN Next LT Arabic" panose="020B0503020203050203" pitchFamily="34" charset="-78"/>
              </a:rPr>
              <a:t>المعدّل </a:t>
            </a:r>
          </a:p>
          <a:p>
            <a:pPr algn="ctr"/>
            <a:r>
              <a:rPr lang="ar-SA" dirty="0" smtClean="0">
                <a:solidFill>
                  <a:srgbClr val="182C4C"/>
                </a:solidFill>
                <a:ea typeface="Calibri" panose="020F0502020204030204" pitchFamily="34" charset="0"/>
                <a:cs typeface="DIN Next LT Arabic" panose="020B0503020203050203" pitchFamily="34" charset="-78"/>
              </a:rPr>
              <a:t>للمتنافس </a:t>
            </a:r>
            <a:r>
              <a:rPr lang="ar-SA" dirty="0">
                <a:solidFill>
                  <a:srgbClr val="182C4C"/>
                </a:solidFill>
                <a:ea typeface="Calibri" panose="020F0502020204030204" pitchFamily="34" charset="0"/>
                <a:cs typeface="DIN Next LT Arabic" panose="020B0503020203050203" pitchFamily="34" charset="-78"/>
              </a:rPr>
              <a:t>رقم (1) بسعر العرض المعدّل للمتنافس رقم </a:t>
            </a:r>
            <a:r>
              <a:rPr lang="ar-SA" dirty="0" smtClean="0">
                <a:solidFill>
                  <a:srgbClr val="182C4C"/>
                </a:solidFill>
                <a:ea typeface="Calibri" panose="020F0502020204030204" pitchFamily="34" charset="0"/>
                <a:cs typeface="DIN Next LT Arabic" panose="020B0503020203050203" pitchFamily="34" charset="-78"/>
              </a:rPr>
              <a:t>(2)</a:t>
            </a:r>
            <a:endParaRPr lang="en-US" dirty="0">
              <a:solidFill>
                <a:srgbClr val="182C4C"/>
              </a:solidFill>
              <a:ea typeface="Calibri" panose="020F0502020204030204" pitchFamily="34" charset="0"/>
              <a:cs typeface="DIN Next LT Arabic" panose="020B0503020203050203" pitchFamily="34" charset="-78"/>
            </a:endParaRPr>
          </a:p>
        </p:txBody>
      </p:sp>
      <p:sp>
        <p:nvSpPr>
          <p:cNvPr id="7" name="Rectangle 6"/>
          <p:cNvSpPr/>
          <p:nvPr/>
        </p:nvSpPr>
        <p:spPr>
          <a:xfrm>
            <a:off x="6915634" y="2592356"/>
            <a:ext cx="3270452" cy="1884409"/>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8" name="Group 7"/>
          <p:cNvGrpSpPr/>
          <p:nvPr/>
        </p:nvGrpSpPr>
        <p:grpSpPr>
          <a:xfrm flipH="1">
            <a:off x="7553673" y="2701280"/>
            <a:ext cx="1856996" cy="1143281"/>
            <a:chOff x="1571521" y="1816052"/>
            <a:chExt cx="1442063" cy="978764"/>
          </a:xfrm>
        </p:grpSpPr>
        <p:grpSp>
          <p:nvGrpSpPr>
            <p:cNvPr id="17" name="Group 16"/>
            <p:cNvGrpSpPr/>
            <p:nvPr/>
          </p:nvGrpSpPr>
          <p:grpSpPr>
            <a:xfrm>
              <a:off x="1956875" y="2107814"/>
              <a:ext cx="687003" cy="687002"/>
              <a:chOff x="3957263" y="1503139"/>
              <a:chExt cx="831273" cy="831273"/>
            </a:xfrm>
          </p:grpSpPr>
          <p:sp>
            <p:nvSpPr>
              <p:cNvPr id="19" name="Oval 18"/>
              <p:cNvSpPr/>
              <p:nvPr/>
            </p:nvSpPr>
            <p:spPr>
              <a:xfrm>
                <a:off x="3957263"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20" name="Group 19"/>
              <p:cNvGrpSpPr/>
              <p:nvPr/>
            </p:nvGrpSpPr>
            <p:grpSpPr>
              <a:xfrm>
                <a:off x="4024205" y="1601488"/>
                <a:ext cx="697385" cy="634574"/>
                <a:chOff x="5273799" y="2606040"/>
                <a:chExt cx="1644396" cy="1645920"/>
              </a:xfrm>
            </p:grpSpPr>
            <p:sp>
              <p:nvSpPr>
                <p:cNvPr id="21"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22" name="Group 21"/>
                <p:cNvGrpSpPr/>
                <p:nvPr/>
              </p:nvGrpSpPr>
              <p:grpSpPr>
                <a:xfrm>
                  <a:off x="5618604" y="2747391"/>
                  <a:ext cx="954786" cy="1333881"/>
                  <a:chOff x="5618604" y="2747391"/>
                  <a:chExt cx="954786" cy="1333881"/>
                </a:xfrm>
              </p:grpSpPr>
              <p:sp>
                <p:nvSpPr>
                  <p:cNvPr id="23"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4"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18" name="Rectangle 17"/>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الأول </a:t>
              </a:r>
            </a:p>
          </p:txBody>
        </p:sp>
      </p:grpSp>
      <p:sp>
        <p:nvSpPr>
          <p:cNvPr id="9" name="Rectangle 8"/>
          <p:cNvSpPr/>
          <p:nvPr/>
        </p:nvSpPr>
        <p:spPr>
          <a:xfrm>
            <a:off x="8903288" y="3941655"/>
            <a:ext cx="1254770" cy="5083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قيمة العرض المعدلة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12" name="Rectangle 11"/>
          <p:cNvSpPr/>
          <p:nvPr/>
        </p:nvSpPr>
        <p:spPr>
          <a:xfrm>
            <a:off x="6915634" y="3927064"/>
            <a:ext cx="1922748" cy="508340"/>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kern="0" dirty="0" smtClean="0">
                <a:solidFill>
                  <a:schemeClr val="bg1"/>
                </a:solidFill>
                <a:latin typeface="DIN Next LT Arabic Regular" panose="020B0503020203050203" pitchFamily="34" charset="-78"/>
                <a:cs typeface="DIN Next LT Arabic Regular" panose="020B0503020203050203" pitchFamily="34" charset="-78"/>
              </a:rPr>
              <a:t>234,080 ريال</a:t>
            </a:r>
            <a:endParaRPr lang="en-US"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46" name="Rectangle 45"/>
          <p:cNvSpPr/>
          <p:nvPr/>
        </p:nvSpPr>
        <p:spPr>
          <a:xfrm>
            <a:off x="2786600" y="2615073"/>
            <a:ext cx="3270452" cy="1884409"/>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47" name="Group 46"/>
          <p:cNvGrpSpPr/>
          <p:nvPr/>
        </p:nvGrpSpPr>
        <p:grpSpPr>
          <a:xfrm flipH="1">
            <a:off x="3370316" y="2723997"/>
            <a:ext cx="1856996" cy="1143281"/>
            <a:chOff x="1571521" y="1816052"/>
            <a:chExt cx="1442063" cy="978764"/>
          </a:xfrm>
        </p:grpSpPr>
        <p:grpSp>
          <p:nvGrpSpPr>
            <p:cNvPr id="48" name="Group 47"/>
            <p:cNvGrpSpPr/>
            <p:nvPr/>
          </p:nvGrpSpPr>
          <p:grpSpPr>
            <a:xfrm>
              <a:off x="1956875" y="2107814"/>
              <a:ext cx="687003" cy="687002"/>
              <a:chOff x="3957263" y="1503139"/>
              <a:chExt cx="831273" cy="831273"/>
            </a:xfrm>
          </p:grpSpPr>
          <p:sp>
            <p:nvSpPr>
              <p:cNvPr id="50" name="Oval 49"/>
              <p:cNvSpPr/>
              <p:nvPr/>
            </p:nvSpPr>
            <p:spPr>
              <a:xfrm>
                <a:off x="3957263"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51" name="Group 50"/>
              <p:cNvGrpSpPr/>
              <p:nvPr/>
            </p:nvGrpSpPr>
            <p:grpSpPr>
              <a:xfrm>
                <a:off x="4024205" y="1601488"/>
                <a:ext cx="697385" cy="634574"/>
                <a:chOff x="5273799" y="2606040"/>
                <a:chExt cx="1644396" cy="1645920"/>
              </a:xfrm>
            </p:grpSpPr>
            <p:sp>
              <p:nvSpPr>
                <p:cNvPr id="52"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53" name="Group 52"/>
                <p:cNvGrpSpPr/>
                <p:nvPr/>
              </p:nvGrpSpPr>
              <p:grpSpPr>
                <a:xfrm>
                  <a:off x="5618604" y="2747391"/>
                  <a:ext cx="954786" cy="1333881"/>
                  <a:chOff x="5618604" y="2747391"/>
                  <a:chExt cx="954786" cy="1333881"/>
                </a:xfrm>
              </p:grpSpPr>
              <p:sp>
                <p:nvSpPr>
                  <p:cNvPr id="54"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55"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49" name="Rectangle 48"/>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الثاني </a:t>
              </a:r>
            </a:p>
          </p:txBody>
        </p:sp>
      </p:grpSp>
      <p:sp>
        <p:nvSpPr>
          <p:cNvPr id="56" name="Rectangle 55"/>
          <p:cNvSpPr/>
          <p:nvPr/>
        </p:nvSpPr>
        <p:spPr>
          <a:xfrm>
            <a:off x="4774254" y="3964372"/>
            <a:ext cx="1254770" cy="5083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قيمة العرض المعدلة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7" name="Rectangle 56"/>
          <p:cNvSpPr/>
          <p:nvPr/>
        </p:nvSpPr>
        <p:spPr>
          <a:xfrm>
            <a:off x="2786600" y="3949781"/>
            <a:ext cx="1922748" cy="508340"/>
          </a:xfrm>
          <a:prstGeom prst="rect">
            <a:avLst/>
          </a:prstGeom>
          <a:solidFill>
            <a:srgbClr val="16355E"/>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kern="0" dirty="0" smtClean="0">
                <a:solidFill>
                  <a:schemeClr val="bg1"/>
                </a:solidFill>
                <a:latin typeface="DIN Next LT Arabic Regular" panose="020B0503020203050203" pitchFamily="34" charset="-78"/>
                <a:cs typeface="DIN Next LT Arabic Regular" panose="020B0503020203050203" pitchFamily="34" charset="-78"/>
              </a:rPr>
              <a:t>236,000 ريال</a:t>
            </a:r>
            <a:endParaRPr lang="en-US" kern="0" dirty="0">
              <a:solidFill>
                <a:schemeClr val="bg1"/>
              </a:solidFill>
              <a:latin typeface="DIN Next LT Arabic Regular" panose="020B0503020203050203" pitchFamily="34" charset="-78"/>
              <a:cs typeface="DIN Next LT Arabic Regular" panose="020B0503020203050203" pitchFamily="34" charset="-78"/>
            </a:endParaRPr>
          </a:p>
        </p:txBody>
      </p:sp>
      <p:grpSp>
        <p:nvGrpSpPr>
          <p:cNvPr id="60" name="Group 59"/>
          <p:cNvGrpSpPr/>
          <p:nvPr/>
        </p:nvGrpSpPr>
        <p:grpSpPr>
          <a:xfrm>
            <a:off x="1874543" y="4635802"/>
            <a:ext cx="9099468" cy="365760"/>
            <a:chOff x="1723767" y="1698879"/>
            <a:chExt cx="9099468" cy="365760"/>
          </a:xfrm>
        </p:grpSpPr>
        <p:cxnSp>
          <p:nvCxnSpPr>
            <p:cNvPr id="61" name="Straight Connector 60"/>
            <p:cNvCxnSpPr/>
            <p:nvPr/>
          </p:nvCxnSpPr>
          <p:spPr>
            <a:xfrm>
              <a:off x="1723767" y="1848678"/>
              <a:ext cx="9099468"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rot="16200000" flipH="1">
              <a:off x="6004073" y="1698879"/>
              <a:ext cx="365760" cy="365759"/>
              <a:chOff x="5961063" y="3201741"/>
              <a:chExt cx="269875" cy="269875"/>
            </a:xfrm>
          </p:grpSpPr>
          <p:sp>
            <p:nvSpPr>
              <p:cNvPr id="63" name="Oval 50"/>
              <p:cNvSpPr>
                <a:spLocks noChangeArrowheads="1"/>
              </p:cNvSpPr>
              <p:nvPr/>
            </p:nvSpPr>
            <p:spPr bwMode="auto">
              <a:xfrm>
                <a:off x="5961063" y="3201741"/>
                <a:ext cx="269875" cy="269875"/>
              </a:xfrm>
              <a:prstGeom prst="ellipse">
                <a:avLst/>
              </a:prstGeom>
              <a:solidFill>
                <a:schemeClr val="tx2">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sp>
            <p:nvSpPr>
              <p:cNvPr id="64" name="Freeform 51"/>
              <p:cNvSpPr>
                <a:spLocks/>
              </p:cNvSpPr>
              <p:nvPr/>
            </p:nvSpPr>
            <p:spPr bwMode="auto">
              <a:xfrm>
                <a:off x="6061076" y="3255479"/>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grpSp>
      </p:grpSp>
      <p:sp>
        <p:nvSpPr>
          <p:cNvPr id="65" name="Rounded Rectangle 64"/>
          <p:cNvSpPr/>
          <p:nvPr/>
        </p:nvSpPr>
        <p:spPr>
          <a:xfrm>
            <a:off x="2786600" y="5135799"/>
            <a:ext cx="6806179" cy="908854"/>
          </a:xfrm>
          <a:prstGeom prst="roundRect">
            <a:avLst/>
          </a:prstGeom>
          <a:noFill/>
          <a:ln>
            <a:solidFill>
              <a:srgbClr val="E480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smtClean="0">
                <a:solidFill>
                  <a:srgbClr val="E48044"/>
                </a:solidFill>
                <a:latin typeface="DIN Next LT Arabic" panose="020B0503020203050203" pitchFamily="34" charset="-78"/>
                <a:cs typeface="DIN Next LT Arabic" panose="020B0503020203050203" pitchFamily="34" charset="-78"/>
              </a:rPr>
              <a:t>تم </a:t>
            </a:r>
            <a:r>
              <a:rPr lang="ar-SA" dirty="0">
                <a:solidFill>
                  <a:srgbClr val="E48044"/>
                </a:solidFill>
                <a:latin typeface="DIN Next LT Arabic" panose="020B0503020203050203" pitchFamily="34" charset="-78"/>
                <a:cs typeface="DIN Next LT Arabic" panose="020B0503020203050203" pitchFamily="34" charset="-78"/>
              </a:rPr>
              <a:t>ترسية العقد على المتنافس رقم </a:t>
            </a:r>
            <a:r>
              <a:rPr lang="ar-SA" dirty="0" smtClean="0">
                <a:solidFill>
                  <a:srgbClr val="E48044"/>
                </a:solidFill>
                <a:latin typeface="DIN Next LT Arabic" panose="020B0503020203050203" pitchFamily="34" charset="-78"/>
                <a:cs typeface="DIN Next LT Arabic" panose="020B0503020203050203" pitchFamily="34" charset="-78"/>
              </a:rPr>
              <a:t>(1) صاحب العرض الأقل سعراً بعد تعديل قيمة العرض وتتم الترسية بناءً على السعر الأصلي والذي يعادل 220 ألف ريال </a:t>
            </a:r>
            <a:endParaRPr lang="en-US" sz="2400" dirty="0">
              <a:solidFill>
                <a:srgbClr val="E48044"/>
              </a:solidFill>
              <a:latin typeface="DIN Next LT Arabic" panose="020B0503020203050203" pitchFamily="34" charset="-78"/>
              <a:cs typeface="DIN Next LT Arabic" panose="020B0503020203050203" pitchFamily="34" charset="-78"/>
            </a:endParaRPr>
          </a:p>
        </p:txBody>
      </p:sp>
      <p:grpSp>
        <p:nvGrpSpPr>
          <p:cNvPr id="66" name="Group 65"/>
          <p:cNvGrpSpPr/>
          <p:nvPr/>
        </p:nvGrpSpPr>
        <p:grpSpPr>
          <a:xfrm>
            <a:off x="8472388" y="4035737"/>
            <a:ext cx="346540" cy="313986"/>
            <a:chOff x="3375024" y="4508500"/>
            <a:chExt cx="754062" cy="752475"/>
          </a:xfrm>
          <a:solidFill>
            <a:srgbClr val="339D58"/>
          </a:solidFill>
        </p:grpSpPr>
        <p:sp>
          <p:nvSpPr>
            <p:cNvPr id="67" name="Freeform 65"/>
            <p:cNvSpPr>
              <a:spLocks noEditPoints="1"/>
            </p:cNvSpPr>
            <p:nvPr/>
          </p:nvSpPr>
          <p:spPr bwMode="auto">
            <a:xfrm>
              <a:off x="3375024" y="4508500"/>
              <a:ext cx="754062" cy="752475"/>
            </a:xfrm>
            <a:custGeom>
              <a:avLst/>
              <a:gdLst>
                <a:gd name="T0" fmla="*/ 1464 w 1527"/>
                <a:gd name="T1" fmla="*/ 641 h 1526"/>
                <a:gd name="T2" fmla="*/ 1396 w 1527"/>
                <a:gd name="T3" fmla="*/ 594 h 1526"/>
                <a:gd name="T4" fmla="*/ 1431 w 1527"/>
                <a:gd name="T5" fmla="*/ 519 h 1526"/>
                <a:gd name="T6" fmla="*/ 1424 w 1527"/>
                <a:gd name="T7" fmla="*/ 382 h 1526"/>
                <a:gd name="T8" fmla="*/ 1309 w 1527"/>
                <a:gd name="T9" fmla="*/ 308 h 1526"/>
                <a:gd name="T10" fmla="*/ 1226 w 1527"/>
                <a:gd name="T11" fmla="*/ 300 h 1526"/>
                <a:gd name="T12" fmla="*/ 1219 w 1527"/>
                <a:gd name="T13" fmla="*/ 218 h 1526"/>
                <a:gd name="T14" fmla="*/ 1145 w 1527"/>
                <a:gd name="T15" fmla="*/ 102 h 1526"/>
                <a:gd name="T16" fmla="*/ 1008 w 1527"/>
                <a:gd name="T17" fmla="*/ 96 h 1526"/>
                <a:gd name="T18" fmla="*/ 933 w 1527"/>
                <a:gd name="T19" fmla="*/ 131 h 1526"/>
                <a:gd name="T20" fmla="*/ 885 w 1527"/>
                <a:gd name="T21" fmla="*/ 63 h 1526"/>
                <a:gd name="T22" fmla="*/ 763 w 1527"/>
                <a:gd name="T23" fmla="*/ 0 h 1526"/>
                <a:gd name="T24" fmla="*/ 642 w 1527"/>
                <a:gd name="T25" fmla="*/ 63 h 1526"/>
                <a:gd name="T26" fmla="*/ 594 w 1527"/>
                <a:gd name="T27" fmla="*/ 131 h 1526"/>
                <a:gd name="T28" fmla="*/ 519 w 1527"/>
                <a:gd name="T29" fmla="*/ 96 h 1526"/>
                <a:gd name="T30" fmla="*/ 382 w 1527"/>
                <a:gd name="T31" fmla="*/ 102 h 1526"/>
                <a:gd name="T32" fmla="*/ 308 w 1527"/>
                <a:gd name="T33" fmla="*/ 218 h 1526"/>
                <a:gd name="T34" fmla="*/ 301 w 1527"/>
                <a:gd name="T35" fmla="*/ 300 h 1526"/>
                <a:gd name="T36" fmla="*/ 218 w 1527"/>
                <a:gd name="T37" fmla="*/ 308 h 1526"/>
                <a:gd name="T38" fmla="*/ 103 w 1527"/>
                <a:gd name="T39" fmla="*/ 382 h 1526"/>
                <a:gd name="T40" fmla="*/ 96 w 1527"/>
                <a:gd name="T41" fmla="*/ 519 h 1526"/>
                <a:gd name="T42" fmla="*/ 131 w 1527"/>
                <a:gd name="T43" fmla="*/ 594 h 1526"/>
                <a:gd name="T44" fmla="*/ 63 w 1527"/>
                <a:gd name="T45" fmla="*/ 641 h 1526"/>
                <a:gd name="T46" fmla="*/ 0 w 1527"/>
                <a:gd name="T47" fmla="*/ 763 h 1526"/>
                <a:gd name="T48" fmla="*/ 63 w 1527"/>
                <a:gd name="T49" fmla="*/ 885 h 1526"/>
                <a:gd name="T50" fmla="*/ 131 w 1527"/>
                <a:gd name="T51" fmla="*/ 933 h 1526"/>
                <a:gd name="T52" fmla="*/ 96 w 1527"/>
                <a:gd name="T53" fmla="*/ 1008 h 1526"/>
                <a:gd name="T54" fmla="*/ 103 w 1527"/>
                <a:gd name="T55" fmla="*/ 1145 h 1526"/>
                <a:gd name="T56" fmla="*/ 218 w 1527"/>
                <a:gd name="T57" fmla="*/ 1219 h 1526"/>
                <a:gd name="T58" fmla="*/ 301 w 1527"/>
                <a:gd name="T59" fmla="*/ 1226 h 1526"/>
                <a:gd name="T60" fmla="*/ 308 w 1527"/>
                <a:gd name="T61" fmla="*/ 1309 h 1526"/>
                <a:gd name="T62" fmla="*/ 382 w 1527"/>
                <a:gd name="T63" fmla="*/ 1424 h 1526"/>
                <a:gd name="T64" fmla="*/ 519 w 1527"/>
                <a:gd name="T65" fmla="*/ 1430 h 1526"/>
                <a:gd name="T66" fmla="*/ 594 w 1527"/>
                <a:gd name="T67" fmla="*/ 1395 h 1526"/>
                <a:gd name="T68" fmla="*/ 642 w 1527"/>
                <a:gd name="T69" fmla="*/ 1463 h 1526"/>
                <a:gd name="T70" fmla="*/ 763 w 1527"/>
                <a:gd name="T71" fmla="*/ 1526 h 1526"/>
                <a:gd name="T72" fmla="*/ 764 w 1527"/>
                <a:gd name="T73" fmla="*/ 1526 h 1526"/>
                <a:gd name="T74" fmla="*/ 885 w 1527"/>
                <a:gd name="T75" fmla="*/ 1463 h 1526"/>
                <a:gd name="T76" fmla="*/ 933 w 1527"/>
                <a:gd name="T77" fmla="*/ 1395 h 1526"/>
                <a:gd name="T78" fmla="*/ 1008 w 1527"/>
                <a:gd name="T79" fmla="*/ 1430 h 1526"/>
                <a:gd name="T80" fmla="*/ 1145 w 1527"/>
                <a:gd name="T81" fmla="*/ 1424 h 1526"/>
                <a:gd name="T82" fmla="*/ 1219 w 1527"/>
                <a:gd name="T83" fmla="*/ 1309 h 1526"/>
                <a:gd name="T84" fmla="*/ 1226 w 1527"/>
                <a:gd name="T85" fmla="*/ 1226 h 1526"/>
                <a:gd name="T86" fmla="*/ 1309 w 1527"/>
                <a:gd name="T87" fmla="*/ 1219 h 1526"/>
                <a:gd name="T88" fmla="*/ 1424 w 1527"/>
                <a:gd name="T89" fmla="*/ 1145 h 1526"/>
                <a:gd name="T90" fmla="*/ 1431 w 1527"/>
                <a:gd name="T91" fmla="*/ 1008 h 1526"/>
                <a:gd name="T92" fmla="*/ 1396 w 1527"/>
                <a:gd name="T93" fmla="*/ 933 h 1526"/>
                <a:gd name="T94" fmla="*/ 1464 w 1527"/>
                <a:gd name="T95" fmla="*/ 885 h 1526"/>
                <a:gd name="T96" fmla="*/ 1527 w 1527"/>
                <a:gd name="T97" fmla="*/ 763 h 1526"/>
                <a:gd name="T98" fmla="*/ 1464 w 1527"/>
                <a:gd name="T99" fmla="*/ 641 h 1526"/>
                <a:gd name="T100" fmla="*/ 763 w 1527"/>
                <a:gd name="T101" fmla="*/ 1321 h 1526"/>
                <a:gd name="T102" fmla="*/ 206 w 1527"/>
                <a:gd name="T103" fmla="*/ 763 h 1526"/>
                <a:gd name="T104" fmla="*/ 763 w 1527"/>
                <a:gd name="T105" fmla="*/ 205 h 1526"/>
                <a:gd name="T106" fmla="*/ 1321 w 1527"/>
                <a:gd name="T107" fmla="*/ 763 h 1526"/>
                <a:gd name="T108" fmla="*/ 763 w 1527"/>
                <a:gd name="T109" fmla="*/ 1321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7" h="1526">
                  <a:moveTo>
                    <a:pt x="1464" y="641"/>
                  </a:moveTo>
                  <a:cubicBezTo>
                    <a:pt x="1396" y="594"/>
                    <a:pt x="1396" y="594"/>
                    <a:pt x="1396" y="594"/>
                  </a:cubicBezTo>
                  <a:cubicBezTo>
                    <a:pt x="1431" y="519"/>
                    <a:pt x="1431" y="519"/>
                    <a:pt x="1431" y="519"/>
                  </a:cubicBezTo>
                  <a:cubicBezTo>
                    <a:pt x="1451" y="475"/>
                    <a:pt x="1449" y="424"/>
                    <a:pt x="1424" y="382"/>
                  </a:cubicBezTo>
                  <a:cubicBezTo>
                    <a:pt x="1400" y="340"/>
                    <a:pt x="1357" y="312"/>
                    <a:pt x="1309" y="308"/>
                  </a:cubicBezTo>
                  <a:cubicBezTo>
                    <a:pt x="1226" y="300"/>
                    <a:pt x="1226" y="300"/>
                    <a:pt x="1226" y="300"/>
                  </a:cubicBezTo>
                  <a:cubicBezTo>
                    <a:pt x="1219" y="218"/>
                    <a:pt x="1219" y="218"/>
                    <a:pt x="1219" y="218"/>
                  </a:cubicBezTo>
                  <a:cubicBezTo>
                    <a:pt x="1215" y="170"/>
                    <a:pt x="1187" y="126"/>
                    <a:pt x="1145" y="102"/>
                  </a:cubicBezTo>
                  <a:cubicBezTo>
                    <a:pt x="1103" y="78"/>
                    <a:pt x="1052" y="76"/>
                    <a:pt x="1008" y="96"/>
                  </a:cubicBezTo>
                  <a:cubicBezTo>
                    <a:pt x="933" y="131"/>
                    <a:pt x="933" y="131"/>
                    <a:pt x="933" y="131"/>
                  </a:cubicBezTo>
                  <a:cubicBezTo>
                    <a:pt x="885" y="63"/>
                    <a:pt x="885" y="63"/>
                    <a:pt x="885" y="63"/>
                  </a:cubicBezTo>
                  <a:cubicBezTo>
                    <a:pt x="857" y="24"/>
                    <a:pt x="812" y="0"/>
                    <a:pt x="763" y="0"/>
                  </a:cubicBezTo>
                  <a:cubicBezTo>
                    <a:pt x="715" y="0"/>
                    <a:pt x="670" y="24"/>
                    <a:pt x="642" y="63"/>
                  </a:cubicBezTo>
                  <a:cubicBezTo>
                    <a:pt x="594" y="131"/>
                    <a:pt x="594" y="131"/>
                    <a:pt x="594" y="131"/>
                  </a:cubicBezTo>
                  <a:cubicBezTo>
                    <a:pt x="519" y="96"/>
                    <a:pt x="519" y="96"/>
                    <a:pt x="519" y="96"/>
                  </a:cubicBezTo>
                  <a:cubicBezTo>
                    <a:pt x="475" y="76"/>
                    <a:pt x="424" y="78"/>
                    <a:pt x="382" y="102"/>
                  </a:cubicBezTo>
                  <a:cubicBezTo>
                    <a:pt x="340" y="126"/>
                    <a:pt x="312" y="170"/>
                    <a:pt x="308" y="218"/>
                  </a:cubicBezTo>
                  <a:cubicBezTo>
                    <a:pt x="301" y="300"/>
                    <a:pt x="301" y="300"/>
                    <a:pt x="301" y="300"/>
                  </a:cubicBezTo>
                  <a:cubicBezTo>
                    <a:pt x="218" y="308"/>
                    <a:pt x="218" y="308"/>
                    <a:pt x="218" y="308"/>
                  </a:cubicBezTo>
                  <a:cubicBezTo>
                    <a:pt x="170" y="312"/>
                    <a:pt x="127" y="340"/>
                    <a:pt x="103" y="382"/>
                  </a:cubicBezTo>
                  <a:cubicBezTo>
                    <a:pt x="78" y="424"/>
                    <a:pt x="76" y="475"/>
                    <a:pt x="96" y="519"/>
                  </a:cubicBezTo>
                  <a:cubicBezTo>
                    <a:pt x="131" y="594"/>
                    <a:pt x="131" y="594"/>
                    <a:pt x="131" y="594"/>
                  </a:cubicBezTo>
                  <a:cubicBezTo>
                    <a:pt x="63" y="641"/>
                    <a:pt x="63" y="641"/>
                    <a:pt x="63" y="641"/>
                  </a:cubicBezTo>
                  <a:cubicBezTo>
                    <a:pt x="24" y="669"/>
                    <a:pt x="0" y="715"/>
                    <a:pt x="0" y="763"/>
                  </a:cubicBezTo>
                  <a:cubicBezTo>
                    <a:pt x="0" y="812"/>
                    <a:pt x="24" y="857"/>
                    <a:pt x="63" y="885"/>
                  </a:cubicBezTo>
                  <a:cubicBezTo>
                    <a:pt x="131" y="933"/>
                    <a:pt x="131" y="933"/>
                    <a:pt x="131" y="933"/>
                  </a:cubicBezTo>
                  <a:cubicBezTo>
                    <a:pt x="96" y="1008"/>
                    <a:pt x="96" y="1008"/>
                    <a:pt x="96" y="1008"/>
                  </a:cubicBezTo>
                  <a:cubicBezTo>
                    <a:pt x="76" y="1052"/>
                    <a:pt x="78" y="1103"/>
                    <a:pt x="103" y="1145"/>
                  </a:cubicBezTo>
                  <a:cubicBezTo>
                    <a:pt x="127" y="1187"/>
                    <a:pt x="170" y="1214"/>
                    <a:pt x="218" y="1219"/>
                  </a:cubicBezTo>
                  <a:cubicBezTo>
                    <a:pt x="301" y="1226"/>
                    <a:pt x="301" y="1226"/>
                    <a:pt x="301" y="1226"/>
                  </a:cubicBezTo>
                  <a:cubicBezTo>
                    <a:pt x="308" y="1309"/>
                    <a:pt x="308" y="1309"/>
                    <a:pt x="308" y="1309"/>
                  </a:cubicBezTo>
                  <a:cubicBezTo>
                    <a:pt x="312" y="1357"/>
                    <a:pt x="340" y="1400"/>
                    <a:pt x="382" y="1424"/>
                  </a:cubicBezTo>
                  <a:cubicBezTo>
                    <a:pt x="424" y="1448"/>
                    <a:pt x="475" y="1451"/>
                    <a:pt x="519" y="1430"/>
                  </a:cubicBezTo>
                  <a:cubicBezTo>
                    <a:pt x="594" y="1395"/>
                    <a:pt x="594" y="1395"/>
                    <a:pt x="594" y="1395"/>
                  </a:cubicBezTo>
                  <a:cubicBezTo>
                    <a:pt x="642" y="1463"/>
                    <a:pt x="642" y="1463"/>
                    <a:pt x="642" y="1463"/>
                  </a:cubicBezTo>
                  <a:cubicBezTo>
                    <a:pt x="670" y="1503"/>
                    <a:pt x="715" y="1526"/>
                    <a:pt x="763" y="1526"/>
                  </a:cubicBezTo>
                  <a:cubicBezTo>
                    <a:pt x="764" y="1526"/>
                    <a:pt x="764" y="1526"/>
                    <a:pt x="764" y="1526"/>
                  </a:cubicBezTo>
                  <a:cubicBezTo>
                    <a:pt x="812" y="1526"/>
                    <a:pt x="857" y="1503"/>
                    <a:pt x="885" y="1463"/>
                  </a:cubicBezTo>
                  <a:cubicBezTo>
                    <a:pt x="933" y="1395"/>
                    <a:pt x="933" y="1395"/>
                    <a:pt x="933" y="1395"/>
                  </a:cubicBezTo>
                  <a:cubicBezTo>
                    <a:pt x="1008" y="1430"/>
                    <a:pt x="1008" y="1430"/>
                    <a:pt x="1008" y="1430"/>
                  </a:cubicBezTo>
                  <a:cubicBezTo>
                    <a:pt x="1052" y="1451"/>
                    <a:pt x="1103" y="1448"/>
                    <a:pt x="1145" y="1424"/>
                  </a:cubicBezTo>
                  <a:cubicBezTo>
                    <a:pt x="1187" y="1400"/>
                    <a:pt x="1215" y="1357"/>
                    <a:pt x="1219" y="1309"/>
                  </a:cubicBezTo>
                  <a:cubicBezTo>
                    <a:pt x="1226" y="1226"/>
                    <a:pt x="1226" y="1226"/>
                    <a:pt x="1226" y="1226"/>
                  </a:cubicBezTo>
                  <a:cubicBezTo>
                    <a:pt x="1309" y="1219"/>
                    <a:pt x="1309" y="1219"/>
                    <a:pt x="1309" y="1219"/>
                  </a:cubicBezTo>
                  <a:cubicBezTo>
                    <a:pt x="1357" y="1214"/>
                    <a:pt x="1400" y="1187"/>
                    <a:pt x="1424" y="1145"/>
                  </a:cubicBezTo>
                  <a:cubicBezTo>
                    <a:pt x="1449" y="1103"/>
                    <a:pt x="1451" y="1052"/>
                    <a:pt x="1431" y="1008"/>
                  </a:cubicBezTo>
                  <a:cubicBezTo>
                    <a:pt x="1396" y="933"/>
                    <a:pt x="1396" y="933"/>
                    <a:pt x="1396" y="933"/>
                  </a:cubicBezTo>
                  <a:cubicBezTo>
                    <a:pt x="1464" y="885"/>
                    <a:pt x="1464" y="885"/>
                    <a:pt x="1464" y="885"/>
                  </a:cubicBezTo>
                  <a:cubicBezTo>
                    <a:pt x="1503" y="857"/>
                    <a:pt x="1527" y="812"/>
                    <a:pt x="1527" y="763"/>
                  </a:cubicBezTo>
                  <a:cubicBezTo>
                    <a:pt x="1527" y="715"/>
                    <a:pt x="1503" y="669"/>
                    <a:pt x="1464" y="641"/>
                  </a:cubicBezTo>
                  <a:close/>
                  <a:moveTo>
                    <a:pt x="763" y="1321"/>
                  </a:moveTo>
                  <a:cubicBezTo>
                    <a:pt x="456" y="1321"/>
                    <a:pt x="206" y="1071"/>
                    <a:pt x="206" y="763"/>
                  </a:cubicBezTo>
                  <a:cubicBezTo>
                    <a:pt x="206" y="455"/>
                    <a:pt x="456" y="205"/>
                    <a:pt x="763" y="205"/>
                  </a:cubicBezTo>
                  <a:cubicBezTo>
                    <a:pt x="1071" y="205"/>
                    <a:pt x="1321" y="455"/>
                    <a:pt x="1321" y="763"/>
                  </a:cubicBezTo>
                  <a:cubicBezTo>
                    <a:pt x="1321" y="1071"/>
                    <a:pt x="1071" y="1321"/>
                    <a:pt x="763" y="13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eaLnBrk="1" hangingPunct="1"/>
              <a:endParaRPr lang="en-IE">
                <a:solidFill>
                  <a:prstClr val="black"/>
                </a:solidFill>
                <a:latin typeface="Arial" charset="0"/>
                <a:ea typeface="+mn-ea"/>
                <a:cs typeface="Arial" charset="0"/>
              </a:endParaRPr>
            </a:p>
          </p:txBody>
        </p:sp>
        <p:sp>
          <p:nvSpPr>
            <p:cNvPr id="68" name="Freeform 66"/>
            <p:cNvSpPr>
              <a:spLocks noEditPoints="1"/>
            </p:cNvSpPr>
            <p:nvPr/>
          </p:nvSpPr>
          <p:spPr bwMode="auto">
            <a:xfrm>
              <a:off x="3516313" y="4649788"/>
              <a:ext cx="469899" cy="469899"/>
            </a:xfrm>
            <a:custGeom>
              <a:avLst/>
              <a:gdLst>
                <a:gd name="T0" fmla="*/ 953 w 953"/>
                <a:gd name="T1" fmla="*/ 476 h 953"/>
                <a:gd name="T2" fmla="*/ 476 w 953"/>
                <a:gd name="T3" fmla="*/ 0 h 953"/>
                <a:gd name="T4" fmla="*/ 0 w 953"/>
                <a:gd name="T5" fmla="*/ 476 h 953"/>
                <a:gd name="T6" fmla="*/ 476 w 953"/>
                <a:gd name="T7" fmla="*/ 953 h 953"/>
                <a:gd name="T8" fmla="*/ 953 w 953"/>
                <a:gd name="T9" fmla="*/ 476 h 953"/>
                <a:gd name="T10" fmla="*/ 617 w 953"/>
                <a:gd name="T11" fmla="*/ 736 h 953"/>
                <a:gd name="T12" fmla="*/ 546 w 953"/>
                <a:gd name="T13" fmla="*/ 681 h 953"/>
                <a:gd name="T14" fmla="*/ 481 w 953"/>
                <a:gd name="T15" fmla="*/ 478 h 953"/>
                <a:gd name="T16" fmla="*/ 480 w 953"/>
                <a:gd name="T17" fmla="*/ 478 h 953"/>
                <a:gd name="T18" fmla="*/ 415 w 953"/>
                <a:gd name="T19" fmla="*/ 681 h 953"/>
                <a:gd name="T20" fmla="*/ 344 w 953"/>
                <a:gd name="T21" fmla="*/ 736 h 953"/>
                <a:gd name="T22" fmla="*/ 273 w 953"/>
                <a:gd name="T23" fmla="*/ 661 h 953"/>
                <a:gd name="T24" fmla="*/ 206 w 953"/>
                <a:gd name="T25" fmla="*/ 387 h 953"/>
                <a:gd name="T26" fmla="*/ 196 w 953"/>
                <a:gd name="T27" fmla="*/ 336 h 953"/>
                <a:gd name="T28" fmla="*/ 247 w 953"/>
                <a:gd name="T29" fmla="*/ 287 h 953"/>
                <a:gd name="T30" fmla="*/ 299 w 953"/>
                <a:gd name="T31" fmla="*/ 331 h 953"/>
                <a:gd name="T32" fmla="*/ 350 w 953"/>
                <a:gd name="T33" fmla="*/ 570 h 953"/>
                <a:gd name="T34" fmla="*/ 351 w 953"/>
                <a:gd name="T35" fmla="*/ 570 h 953"/>
                <a:gd name="T36" fmla="*/ 424 w 953"/>
                <a:gd name="T37" fmla="*/ 338 h 953"/>
                <a:gd name="T38" fmla="*/ 481 w 953"/>
                <a:gd name="T39" fmla="*/ 287 h 953"/>
                <a:gd name="T40" fmla="*/ 537 w 953"/>
                <a:gd name="T41" fmla="*/ 338 h 953"/>
                <a:gd name="T42" fmla="*/ 610 w 953"/>
                <a:gd name="T43" fmla="*/ 570 h 953"/>
                <a:gd name="T44" fmla="*/ 611 w 953"/>
                <a:gd name="T45" fmla="*/ 570 h 953"/>
                <a:gd name="T46" fmla="*/ 662 w 953"/>
                <a:gd name="T47" fmla="*/ 331 h 953"/>
                <a:gd name="T48" fmla="*/ 714 w 953"/>
                <a:gd name="T49" fmla="*/ 287 h 953"/>
                <a:gd name="T50" fmla="*/ 765 w 953"/>
                <a:gd name="T51" fmla="*/ 336 h 953"/>
                <a:gd name="T52" fmla="*/ 755 w 953"/>
                <a:gd name="T53" fmla="*/ 387 h 953"/>
                <a:gd name="T54" fmla="*/ 688 w 953"/>
                <a:gd name="T55" fmla="*/ 661 h 953"/>
                <a:gd name="T56" fmla="*/ 617 w 953"/>
                <a:gd name="T57" fmla="*/ 73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3" h="953">
                  <a:moveTo>
                    <a:pt x="953" y="476"/>
                  </a:moveTo>
                  <a:cubicBezTo>
                    <a:pt x="953" y="213"/>
                    <a:pt x="739" y="0"/>
                    <a:pt x="476" y="0"/>
                  </a:cubicBezTo>
                  <a:cubicBezTo>
                    <a:pt x="214" y="0"/>
                    <a:pt x="0" y="213"/>
                    <a:pt x="0" y="476"/>
                  </a:cubicBezTo>
                  <a:cubicBezTo>
                    <a:pt x="0" y="739"/>
                    <a:pt x="214" y="953"/>
                    <a:pt x="476" y="953"/>
                  </a:cubicBezTo>
                  <a:cubicBezTo>
                    <a:pt x="739" y="953"/>
                    <a:pt x="953" y="739"/>
                    <a:pt x="953" y="476"/>
                  </a:cubicBezTo>
                  <a:close/>
                  <a:moveTo>
                    <a:pt x="617" y="736"/>
                  </a:moveTo>
                  <a:cubicBezTo>
                    <a:pt x="579" y="736"/>
                    <a:pt x="557" y="717"/>
                    <a:pt x="546" y="681"/>
                  </a:cubicBezTo>
                  <a:cubicBezTo>
                    <a:pt x="481" y="478"/>
                    <a:pt x="481" y="478"/>
                    <a:pt x="481" y="478"/>
                  </a:cubicBezTo>
                  <a:cubicBezTo>
                    <a:pt x="480" y="478"/>
                    <a:pt x="480" y="478"/>
                    <a:pt x="480" y="478"/>
                  </a:cubicBezTo>
                  <a:cubicBezTo>
                    <a:pt x="415" y="681"/>
                    <a:pt x="415" y="681"/>
                    <a:pt x="415" y="681"/>
                  </a:cubicBezTo>
                  <a:cubicBezTo>
                    <a:pt x="404" y="717"/>
                    <a:pt x="382" y="736"/>
                    <a:pt x="344" y="736"/>
                  </a:cubicBezTo>
                  <a:cubicBezTo>
                    <a:pt x="296" y="736"/>
                    <a:pt x="285" y="709"/>
                    <a:pt x="273" y="661"/>
                  </a:cubicBezTo>
                  <a:cubicBezTo>
                    <a:pt x="206" y="387"/>
                    <a:pt x="206" y="387"/>
                    <a:pt x="206" y="387"/>
                  </a:cubicBezTo>
                  <a:cubicBezTo>
                    <a:pt x="203" y="374"/>
                    <a:pt x="196" y="352"/>
                    <a:pt x="196" y="336"/>
                  </a:cubicBezTo>
                  <a:cubicBezTo>
                    <a:pt x="196" y="309"/>
                    <a:pt x="216" y="287"/>
                    <a:pt x="247" y="287"/>
                  </a:cubicBezTo>
                  <a:cubicBezTo>
                    <a:pt x="279" y="287"/>
                    <a:pt x="293" y="307"/>
                    <a:pt x="299" y="331"/>
                  </a:cubicBezTo>
                  <a:cubicBezTo>
                    <a:pt x="350" y="570"/>
                    <a:pt x="350" y="570"/>
                    <a:pt x="350" y="570"/>
                  </a:cubicBezTo>
                  <a:cubicBezTo>
                    <a:pt x="351" y="570"/>
                    <a:pt x="351" y="570"/>
                    <a:pt x="351" y="570"/>
                  </a:cubicBezTo>
                  <a:cubicBezTo>
                    <a:pt x="424" y="338"/>
                    <a:pt x="424" y="338"/>
                    <a:pt x="424" y="338"/>
                  </a:cubicBezTo>
                  <a:cubicBezTo>
                    <a:pt x="436" y="300"/>
                    <a:pt x="454" y="287"/>
                    <a:pt x="481" y="287"/>
                  </a:cubicBezTo>
                  <a:cubicBezTo>
                    <a:pt x="507" y="287"/>
                    <a:pt x="525" y="300"/>
                    <a:pt x="537" y="338"/>
                  </a:cubicBezTo>
                  <a:cubicBezTo>
                    <a:pt x="610" y="570"/>
                    <a:pt x="610" y="570"/>
                    <a:pt x="610" y="570"/>
                  </a:cubicBezTo>
                  <a:cubicBezTo>
                    <a:pt x="611" y="570"/>
                    <a:pt x="611" y="570"/>
                    <a:pt x="611" y="570"/>
                  </a:cubicBezTo>
                  <a:cubicBezTo>
                    <a:pt x="662" y="331"/>
                    <a:pt x="662" y="331"/>
                    <a:pt x="662" y="331"/>
                  </a:cubicBezTo>
                  <a:cubicBezTo>
                    <a:pt x="668" y="307"/>
                    <a:pt x="682" y="287"/>
                    <a:pt x="714" y="287"/>
                  </a:cubicBezTo>
                  <a:cubicBezTo>
                    <a:pt x="745" y="287"/>
                    <a:pt x="765" y="309"/>
                    <a:pt x="765" y="336"/>
                  </a:cubicBezTo>
                  <a:cubicBezTo>
                    <a:pt x="765" y="352"/>
                    <a:pt x="758" y="374"/>
                    <a:pt x="755" y="387"/>
                  </a:cubicBezTo>
                  <a:cubicBezTo>
                    <a:pt x="688" y="661"/>
                    <a:pt x="688" y="661"/>
                    <a:pt x="688" y="661"/>
                  </a:cubicBezTo>
                  <a:cubicBezTo>
                    <a:pt x="676" y="709"/>
                    <a:pt x="665" y="736"/>
                    <a:pt x="617"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eaLnBrk="1" hangingPunct="1"/>
              <a:endParaRPr lang="en-IE">
                <a:solidFill>
                  <a:prstClr val="black"/>
                </a:solidFill>
                <a:latin typeface="Arial" charset="0"/>
                <a:ea typeface="+mn-ea"/>
                <a:cs typeface="Arial" charset="0"/>
              </a:endParaRPr>
            </a:p>
          </p:txBody>
        </p:sp>
      </p:grpSp>
      <p:sp>
        <p:nvSpPr>
          <p:cNvPr id="4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(1)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4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غير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(3/3)</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p:spTree>
    <p:extLst>
      <p:ext uri="{BB962C8B-B14F-4D97-AF65-F5344CB8AC3E}">
        <p14:creationId xmlns:p14="http://schemas.microsoft.com/office/powerpoint/2010/main" val="94792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7</a:t>
            </a:fld>
            <a:endParaRPr lang="en-US" dirty="0"/>
          </a:p>
        </p:txBody>
      </p:sp>
      <p:sp>
        <p:nvSpPr>
          <p:cNvPr id="5" name="Rounded Rectangle 4"/>
          <p:cNvSpPr/>
          <p:nvPr/>
        </p:nvSpPr>
        <p:spPr>
          <a:xfrm flipH="1">
            <a:off x="233916" y="1528623"/>
            <a:ext cx="11675135" cy="306467"/>
          </a:xfrm>
          <a:prstGeom prst="roundRect">
            <a:avLst/>
          </a:prstGeom>
          <a:solidFill>
            <a:schemeClr val="accent2"/>
          </a:solidFill>
          <a:ln>
            <a:solidFill>
              <a:srgbClr val="2F5E68"/>
            </a:solidFill>
          </a:ln>
        </p:spPr>
        <p:txBody>
          <a:bodyPr wrap="square" tIns="0" bIns="0">
            <a:spAutoFit/>
          </a:bodyPr>
          <a:lstStyle/>
          <a:p>
            <a:pPr algn="ctr"/>
            <a:r>
              <a:rPr lang="ar-SA" dirty="0">
                <a:solidFill>
                  <a:schemeClr val="bg1"/>
                </a:solidFill>
                <a:ea typeface="Calibri" panose="020F0502020204030204" pitchFamily="34" charset="0"/>
                <a:cs typeface="DIN Next LT Arabic" panose="020B0503020203050203" pitchFamily="34" charset="-78"/>
              </a:rPr>
              <a:t>طرحت وزارة الصحة منافسة شراء مستلزمات </a:t>
            </a:r>
            <a:r>
              <a:rPr lang="ar-SA" dirty="0" smtClean="0">
                <a:solidFill>
                  <a:schemeClr val="bg1"/>
                </a:solidFill>
                <a:ea typeface="Calibri" panose="020F0502020204030204" pitchFamily="34" charset="0"/>
                <a:cs typeface="DIN Next LT Arabic" panose="020B0503020203050203" pitchFamily="34" charset="-78"/>
              </a:rPr>
              <a:t>طبية</a:t>
            </a:r>
            <a:endParaRPr lang="en-US" dirty="0">
              <a:solidFill>
                <a:schemeClr val="bg1"/>
              </a:solidFill>
            </a:endParaRPr>
          </a:p>
        </p:txBody>
      </p:sp>
      <p:sp>
        <p:nvSpPr>
          <p:cNvPr id="8" name="Rectangle 7"/>
          <p:cNvSpPr/>
          <p:nvPr/>
        </p:nvSpPr>
        <p:spPr>
          <a:xfrm>
            <a:off x="8922619" y="1992426"/>
            <a:ext cx="2815728"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600" dirty="0">
                <a:solidFill>
                  <a:srgbClr val="35607C"/>
                </a:solidFill>
                <a:latin typeface="DIN Next LT Arabic" panose="020B0503020203050203" pitchFamily="34" charset="-78"/>
                <a:cs typeface="DIN Next LT Arabic" panose="020B0503020203050203" pitchFamily="34" charset="-78"/>
              </a:rPr>
              <a:t>قدم المتنافسون على جميع البنود المطروحة واشتملت عروضهم على بلد المنشأ لكل منتج وحصة المنتجات الوطنية</a:t>
            </a:r>
          </a:p>
          <a:p>
            <a:pPr algn="ctr" rtl="1"/>
            <a:endParaRPr lang="ar-SA" sz="1600" dirty="0">
              <a:solidFill>
                <a:schemeClr val="accent5"/>
              </a:solidFill>
              <a:latin typeface="DIN Next LT Arabic" panose="020B0503020203050203" pitchFamily="34" charset="-78"/>
              <a:cs typeface="DIN Next LT Arabic" panose="020B0503020203050203" pitchFamily="34" charset="-78"/>
            </a:endParaRPr>
          </a:p>
          <a:p>
            <a:pPr algn="ctr" rtl="1"/>
            <a:r>
              <a:rPr lang="ar-SA" sz="1600" dirty="0">
                <a:solidFill>
                  <a:schemeClr val="accent5"/>
                </a:solidFill>
                <a:cs typeface="DIN Next LT Arabic" panose="020B0503020203050203" pitchFamily="34" charset="-78"/>
              </a:rPr>
              <a:t>البنود: (مسحات طبية، كمامات طبية</a:t>
            </a:r>
            <a:r>
              <a:rPr lang="ar-SA" sz="1600" dirty="0" smtClean="0">
                <a:solidFill>
                  <a:schemeClr val="accent5"/>
                </a:solidFill>
                <a:cs typeface="DIN Next LT Arabic" panose="020B0503020203050203" pitchFamily="34" charset="-78"/>
              </a:rPr>
              <a:t>)</a:t>
            </a:r>
          </a:p>
          <a:p>
            <a:pPr algn="ctr" rtl="1"/>
            <a:endParaRPr lang="en-US" sz="1600" dirty="0" smtClean="0">
              <a:solidFill>
                <a:schemeClr val="accent5"/>
              </a:solidFill>
            </a:endParaRPr>
          </a:p>
          <a:p>
            <a:pPr algn="ctr" rtl="1"/>
            <a:endParaRPr lang="ar-SA" sz="1600" dirty="0">
              <a:solidFill>
                <a:srgbClr val="35607C"/>
              </a:solidFill>
              <a:latin typeface="DIN Next LT Arabic" panose="020B0503020203050203" pitchFamily="34" charset="-78"/>
              <a:cs typeface="DIN Next LT Arabic" panose="020B0503020203050203" pitchFamily="34" charset="-78"/>
            </a:endParaRPr>
          </a:p>
        </p:txBody>
      </p:sp>
      <p:cxnSp>
        <p:nvCxnSpPr>
          <p:cNvPr id="12" name="Straight Connector 11"/>
          <p:cNvCxnSpPr/>
          <p:nvPr/>
        </p:nvCxnSpPr>
        <p:spPr>
          <a:xfrm flipV="1">
            <a:off x="8847489" y="2668878"/>
            <a:ext cx="0" cy="2834640"/>
          </a:xfrm>
          <a:prstGeom prst="line">
            <a:avLst/>
          </a:prstGeom>
          <a:noFill/>
          <a:ln w="12700" cap="flat" cmpd="sng" algn="ctr">
            <a:solidFill>
              <a:schemeClr val="accent2"/>
            </a:solidFill>
            <a:prstDash val="dashDot"/>
            <a:round/>
            <a:headEnd type="none" w="med" len="med"/>
            <a:tailEnd type="none" w="med" len="med"/>
          </a:ln>
          <a:effectLst/>
        </p:spPr>
      </p:cxnSp>
      <p:sp>
        <p:nvSpPr>
          <p:cNvPr id="20" name="Rectangle 19"/>
          <p:cNvSpPr/>
          <p:nvPr/>
        </p:nvSpPr>
        <p:spPr>
          <a:xfrm>
            <a:off x="347472" y="1992425"/>
            <a:ext cx="8404441"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dirty="0">
              <a:solidFill>
                <a:srgbClr val="E48044"/>
              </a:solidFill>
              <a:latin typeface="Arial" panose="020B0604020202020204" pitchFamily="34" charset="0"/>
              <a:ea typeface="Calibri" panose="020F0502020204030204" pitchFamily="34" charset="0"/>
              <a:cs typeface="DIN Next LT Arabic" panose="020B0503020203050203" pitchFamily="34" charset="-78"/>
            </a:endParaRPr>
          </a:p>
        </p:txBody>
      </p:sp>
      <p:sp>
        <p:nvSpPr>
          <p:cNvPr id="6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a:t>
            </a:r>
            <a:r>
              <a:rPr lang="ar-SA" sz="2400" b="1"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(2)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6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(3/1</a:t>
            </a:r>
            <a:r>
              <a:rPr lang="ar-SA" dirty="0">
                <a:solidFill>
                  <a:srgbClr val="E48044"/>
                </a:solidFill>
                <a:latin typeface="DIN Next LT Arabic" panose="020B0503020203050203" pitchFamily="34" charset="-78"/>
                <a:cs typeface="DIN Next LT Arabic" panose="020B0503020203050203" pitchFamily="34" charset="-78"/>
              </a:rPr>
              <a:t>)</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p:grpSp>
        <p:nvGrpSpPr>
          <p:cNvPr id="49" name="Group 48"/>
          <p:cNvGrpSpPr/>
          <p:nvPr/>
        </p:nvGrpSpPr>
        <p:grpSpPr>
          <a:xfrm>
            <a:off x="984396" y="2620847"/>
            <a:ext cx="7296727" cy="3102063"/>
            <a:chOff x="2671108" y="3569262"/>
            <a:chExt cx="7048804" cy="2396992"/>
          </a:xfrm>
        </p:grpSpPr>
        <p:sp>
          <p:nvSpPr>
            <p:cNvPr id="50" name="Rectangle 49"/>
            <p:cNvSpPr/>
            <p:nvPr/>
          </p:nvSpPr>
          <p:spPr>
            <a:xfrm>
              <a:off x="2679032" y="3569262"/>
              <a:ext cx="7040880" cy="2396992"/>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grpSp>
          <p:nvGrpSpPr>
            <p:cNvPr id="51" name="Group 50"/>
            <p:cNvGrpSpPr/>
            <p:nvPr/>
          </p:nvGrpSpPr>
          <p:grpSpPr>
            <a:xfrm flipH="1">
              <a:off x="6007012" y="3664412"/>
              <a:ext cx="1930902" cy="1153168"/>
              <a:chOff x="1571521" y="1816052"/>
              <a:chExt cx="1442063" cy="978764"/>
            </a:xfrm>
          </p:grpSpPr>
          <p:grpSp>
            <p:nvGrpSpPr>
              <p:cNvPr id="88" name="Group 87"/>
              <p:cNvGrpSpPr/>
              <p:nvPr/>
            </p:nvGrpSpPr>
            <p:grpSpPr>
              <a:xfrm>
                <a:off x="1956875" y="2107814"/>
                <a:ext cx="687003" cy="687002"/>
                <a:chOff x="3957261" y="1503139"/>
                <a:chExt cx="831273" cy="831273"/>
              </a:xfrm>
            </p:grpSpPr>
            <p:sp>
              <p:nvSpPr>
                <p:cNvPr id="90" name="Oval 89"/>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91" name="Group 90"/>
                <p:cNvGrpSpPr/>
                <p:nvPr/>
              </p:nvGrpSpPr>
              <p:grpSpPr>
                <a:xfrm>
                  <a:off x="4024205" y="1601488"/>
                  <a:ext cx="697385" cy="634574"/>
                  <a:chOff x="5273799" y="2606040"/>
                  <a:chExt cx="1644396" cy="1645920"/>
                </a:xfrm>
              </p:grpSpPr>
              <p:sp>
                <p:nvSpPr>
                  <p:cNvPr id="92"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93" name="Group 92"/>
                  <p:cNvGrpSpPr/>
                  <p:nvPr/>
                </p:nvGrpSpPr>
                <p:grpSpPr>
                  <a:xfrm>
                    <a:off x="5618604" y="2747391"/>
                    <a:ext cx="954786" cy="1333881"/>
                    <a:chOff x="5618604" y="2747391"/>
                    <a:chExt cx="954786" cy="1333881"/>
                  </a:xfrm>
                </p:grpSpPr>
                <p:sp>
                  <p:nvSpPr>
                    <p:cNvPr id="94"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95"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89" name="Rectangle 88"/>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الأول </a:t>
                </a:r>
              </a:p>
            </p:txBody>
          </p:sp>
        </p:grpSp>
        <p:sp>
          <p:nvSpPr>
            <p:cNvPr id="52" name="Rectangle 51"/>
            <p:cNvSpPr/>
            <p:nvPr/>
          </p:nvSpPr>
          <p:spPr>
            <a:xfrm>
              <a:off x="8386060" y="3627331"/>
              <a:ext cx="1304708" cy="12212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lang="ar-SA" sz="1200" dirty="0" smtClean="0">
                  <a:solidFill>
                    <a:srgbClr val="26292E"/>
                  </a:solidFill>
                  <a:latin typeface="DIN Next LT Arabic Regular" panose="020B0503020203050203" pitchFamily="34" charset="-78"/>
                  <a:cs typeface="DIN Next LT Arabic Regular" panose="020B0503020203050203" pitchFamily="34" charset="-78"/>
                  <a:sym typeface="DIN Next LT Arabic Regular"/>
                </a:rPr>
                <a:t>مقدمي العروض</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3" name="Rectangle 52"/>
            <p:cNvSpPr/>
            <p:nvPr/>
          </p:nvSpPr>
          <p:spPr>
            <a:xfrm>
              <a:off x="8386060" y="4915513"/>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مسحات طبية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4" name="Rectangle 53"/>
            <p:cNvSpPr/>
            <p:nvPr/>
          </p:nvSpPr>
          <p:spPr>
            <a:xfrm>
              <a:off x="8386060" y="5445626"/>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كمامات</a:t>
              </a:r>
              <a:r>
                <a:rPr kumimoji="0" lang="ar-SA" sz="1200" b="0" i="0" u="none" strike="noStrike" cap="none" spc="0" normalizeH="0" dirty="0"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rPr>
                <a:t> طبية</a:t>
              </a:r>
              <a:endParaRPr kumimoji="0" lang="en-US" sz="1200" b="0" i="0" u="none" strike="noStrike" cap="none" spc="0" normalizeH="0" baseline="0" dirty="0" err="1" smtClean="0">
                <a:ln>
                  <a:noFill/>
                </a:ln>
                <a:solidFill>
                  <a:srgbClr val="26292E"/>
                </a:solidFill>
                <a:effectLst/>
                <a:uFillTx/>
                <a:latin typeface="DIN Next LT Arabic Regular" panose="020B0503020203050203" pitchFamily="34" charset="-78"/>
                <a:cs typeface="DIN Next LT Arabic Regular" panose="020B0503020203050203" pitchFamily="34" charset="-78"/>
                <a:sym typeface="DIN Next LT Arabic Regular"/>
              </a:endParaRPr>
            </a:p>
          </p:txBody>
        </p:sp>
        <p:sp>
          <p:nvSpPr>
            <p:cNvPr id="55" name="Rectangle 54"/>
            <p:cNvSpPr/>
            <p:nvPr/>
          </p:nvSpPr>
          <p:spPr>
            <a:xfrm>
              <a:off x="6967200" y="4949013"/>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80,000 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56" name="Rectangle 55"/>
            <p:cNvSpPr/>
            <p:nvPr/>
          </p:nvSpPr>
          <p:spPr>
            <a:xfrm>
              <a:off x="6967200" y="5479126"/>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140,000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57" name="Rectangle 56"/>
            <p:cNvSpPr/>
            <p:nvPr/>
          </p:nvSpPr>
          <p:spPr>
            <a:xfrm>
              <a:off x="5561479" y="4956538"/>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58" name="Rectangle 57"/>
            <p:cNvSpPr/>
            <p:nvPr/>
          </p:nvSpPr>
          <p:spPr>
            <a:xfrm>
              <a:off x="5561479" y="5486651"/>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أجنبي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grpSp>
          <p:nvGrpSpPr>
            <p:cNvPr id="59" name="Group 58"/>
            <p:cNvGrpSpPr/>
            <p:nvPr/>
          </p:nvGrpSpPr>
          <p:grpSpPr>
            <a:xfrm flipH="1">
              <a:off x="3116641" y="3655477"/>
              <a:ext cx="1930902" cy="1153168"/>
              <a:chOff x="1571521" y="1816052"/>
              <a:chExt cx="1442063" cy="978764"/>
            </a:xfrm>
          </p:grpSpPr>
          <p:grpSp>
            <p:nvGrpSpPr>
              <p:cNvPr id="80" name="Group 79"/>
              <p:cNvGrpSpPr/>
              <p:nvPr/>
            </p:nvGrpSpPr>
            <p:grpSpPr>
              <a:xfrm>
                <a:off x="1956875" y="2107814"/>
                <a:ext cx="687003" cy="687002"/>
                <a:chOff x="3957261" y="1503139"/>
                <a:chExt cx="831273" cy="831273"/>
              </a:xfrm>
            </p:grpSpPr>
            <p:sp>
              <p:nvSpPr>
                <p:cNvPr id="82" name="Oval 81"/>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Regular" panose="020B0503020203050203" pitchFamily="34" charset="-78"/>
                    <a:cs typeface="DIN Next LT Arabic Regular" panose="020B0503020203050203" pitchFamily="34" charset="-78"/>
                    <a:sym typeface="DIN Next LT Arabic Regular"/>
                  </a:endParaRPr>
                </a:p>
              </p:txBody>
            </p:sp>
            <p:grpSp>
              <p:nvGrpSpPr>
                <p:cNvPr id="83" name="Group 82"/>
                <p:cNvGrpSpPr/>
                <p:nvPr/>
              </p:nvGrpSpPr>
              <p:grpSpPr>
                <a:xfrm>
                  <a:off x="4024205" y="1601488"/>
                  <a:ext cx="697385" cy="634574"/>
                  <a:chOff x="5273799" y="2606040"/>
                  <a:chExt cx="1644396" cy="1645920"/>
                </a:xfrm>
              </p:grpSpPr>
              <p:sp>
                <p:nvSpPr>
                  <p:cNvPr id="84"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nvGrpSpPr>
                  <p:cNvPr id="85" name="Group 84"/>
                  <p:cNvGrpSpPr/>
                  <p:nvPr/>
                </p:nvGrpSpPr>
                <p:grpSpPr>
                  <a:xfrm>
                    <a:off x="5618604" y="2747391"/>
                    <a:ext cx="954786" cy="1333881"/>
                    <a:chOff x="5618604" y="2747391"/>
                    <a:chExt cx="954786" cy="1333881"/>
                  </a:xfrm>
                </p:grpSpPr>
                <p:sp>
                  <p:nvSpPr>
                    <p:cNvPr id="86"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87"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sp>
            <p:nvSpPr>
              <p:cNvPr id="81" name="Rectangle 80"/>
              <p:cNvSpPr/>
              <p:nvPr/>
            </p:nvSpPr>
            <p:spPr>
              <a:xfrm>
                <a:off x="1571521" y="1816052"/>
                <a:ext cx="1442063" cy="194984"/>
              </a:xfrm>
              <a:prstGeom prst="rect">
                <a:avLst/>
              </a:prstGeom>
              <a:solidFill>
                <a:srgbClr val="E9ECEF">
                  <a:alpha val="70000"/>
                </a:srgb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Regular" panose="020B0503020203050203" pitchFamily="34" charset="-78"/>
                    <a:cs typeface="DIN Next LT Arabic Regular" panose="020B0503020203050203" pitchFamily="34" charset="-78"/>
                    <a:sym typeface="DIN Next LT Arabic Regular"/>
                  </a:rPr>
                  <a:t>المتنافس الثاني</a:t>
                </a:r>
              </a:p>
            </p:txBody>
          </p:sp>
        </p:grpSp>
        <p:sp>
          <p:nvSpPr>
            <p:cNvPr id="61" name="Rectangle 60"/>
            <p:cNvSpPr/>
            <p:nvPr/>
          </p:nvSpPr>
          <p:spPr>
            <a:xfrm>
              <a:off x="4076829" y="4956120"/>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86,000 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77" name="Rectangle 76"/>
            <p:cNvSpPr/>
            <p:nvPr/>
          </p:nvSpPr>
          <p:spPr>
            <a:xfrm>
              <a:off x="4076829" y="5486233"/>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150,000 </a:t>
              </a:r>
              <a:r>
                <a:rPr lang="ar-SA" sz="1400" kern="0" dirty="0">
                  <a:solidFill>
                    <a:schemeClr val="bg1"/>
                  </a:solidFill>
                  <a:latin typeface="DIN Next LT Arabic Regular" panose="020B0503020203050203" pitchFamily="34" charset="-78"/>
                  <a:cs typeface="DIN Next LT Arabic Regular" panose="020B0503020203050203" pitchFamily="34" charset="-78"/>
                </a:rPr>
                <a:t>ريال</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78" name="Rectangle 77"/>
            <p:cNvSpPr/>
            <p:nvPr/>
          </p:nvSpPr>
          <p:spPr>
            <a:xfrm>
              <a:off x="2671108" y="4963645"/>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sp>
          <p:nvSpPr>
            <p:cNvPr id="79" name="Rectangle 78"/>
            <p:cNvSpPr/>
            <p:nvPr/>
          </p:nvSpPr>
          <p:spPr>
            <a:xfrm>
              <a:off x="2671108" y="5493758"/>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Regular" panose="020B0503020203050203" pitchFamily="34" charset="-78"/>
                  <a:cs typeface="DIN Next LT Arabic Regular" panose="020B0503020203050203" pitchFamily="34" charset="-78"/>
                </a:rPr>
                <a:t>منتج وطني</a:t>
              </a:r>
              <a:endParaRPr lang="en-US" sz="1400" kern="0" dirty="0">
                <a:solidFill>
                  <a:schemeClr val="bg1"/>
                </a:solidFill>
                <a:latin typeface="DIN Next LT Arabic Regular" panose="020B0503020203050203" pitchFamily="34" charset="-78"/>
                <a:cs typeface="DIN Next LT Arabic Regular" panose="020B0503020203050203" pitchFamily="34" charset="-78"/>
              </a:endParaRPr>
            </a:p>
          </p:txBody>
        </p:sp>
      </p:grpSp>
    </p:spTree>
    <p:extLst>
      <p:ext uri="{BB962C8B-B14F-4D97-AF65-F5344CB8AC3E}">
        <p14:creationId xmlns:p14="http://schemas.microsoft.com/office/powerpoint/2010/main" val="2937742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8</a:t>
            </a:fld>
            <a:endParaRPr lang="en-US" dirty="0"/>
          </a:p>
        </p:txBody>
      </p:sp>
      <p:sp>
        <p:nvSpPr>
          <p:cNvPr id="5" name="Rounded Rectangle 4"/>
          <p:cNvSpPr/>
          <p:nvPr/>
        </p:nvSpPr>
        <p:spPr>
          <a:xfrm flipH="1">
            <a:off x="233916" y="1528623"/>
            <a:ext cx="11675135" cy="306467"/>
          </a:xfrm>
          <a:prstGeom prst="roundRect">
            <a:avLst/>
          </a:prstGeom>
          <a:solidFill>
            <a:schemeClr val="accent2"/>
          </a:solidFill>
          <a:ln>
            <a:solidFill>
              <a:srgbClr val="2F5E68"/>
            </a:solidFill>
          </a:ln>
        </p:spPr>
        <p:txBody>
          <a:bodyPr wrap="square" tIns="0" bIns="0">
            <a:spAutoFit/>
          </a:bodyPr>
          <a:lstStyle/>
          <a:p>
            <a:pPr algn="ctr"/>
            <a:r>
              <a:rPr lang="ar-SA" dirty="0">
                <a:solidFill>
                  <a:schemeClr val="bg1"/>
                </a:solidFill>
                <a:latin typeface="DIN Next LT Arabic" panose="020B0503020203050203" pitchFamily="34" charset="-78"/>
                <a:ea typeface="Calibri" panose="020F0502020204030204" pitchFamily="34" charset="0"/>
                <a:cs typeface="DIN Next LT Arabic" panose="020B0503020203050203" pitchFamily="34" charset="-78"/>
              </a:rPr>
              <a:t>تم تقييم المتنافسيين في كل بند من بنود المنافسة وإعطاء الأفضلية السعرية للمنتجات الوطنية</a:t>
            </a:r>
          </a:p>
        </p:txBody>
      </p:sp>
      <p:sp>
        <p:nvSpPr>
          <p:cNvPr id="8" name="Rectangle 7"/>
          <p:cNvSpPr/>
          <p:nvPr/>
        </p:nvSpPr>
        <p:spPr>
          <a:xfrm>
            <a:off x="9204913" y="1992426"/>
            <a:ext cx="2533434"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التقييم في البند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الأول</a:t>
            </a:r>
          </a:p>
          <a:p>
            <a:pPr algn="ct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 مسحات طبية</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a:t>
            </a:r>
            <a:endPar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20" name="Rectangle 19"/>
          <p:cNvSpPr/>
          <p:nvPr/>
        </p:nvSpPr>
        <p:spPr>
          <a:xfrm>
            <a:off x="347472" y="1992425"/>
            <a:ext cx="8404441"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dirty="0">
              <a:solidFill>
                <a:srgbClr val="E48044"/>
              </a:solidFill>
              <a:latin typeface="Arial" panose="020B0604020202020204" pitchFamily="34" charset="0"/>
              <a:ea typeface="Calibri" panose="020F0502020204030204" pitchFamily="34" charset="0"/>
              <a:cs typeface="DIN Next LT Arabic" panose="020B0503020203050203" pitchFamily="34" charset="-78"/>
            </a:endParaRPr>
          </a:p>
        </p:txBody>
      </p:sp>
      <p:sp>
        <p:nvSpPr>
          <p:cNvPr id="6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a:t>
            </a:r>
            <a:r>
              <a:rPr lang="ar-SA" sz="2400" b="1"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(2)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6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(3/2</a:t>
            </a:r>
            <a:r>
              <a:rPr lang="ar-SA" dirty="0">
                <a:solidFill>
                  <a:srgbClr val="E48044"/>
                </a:solidFill>
                <a:latin typeface="DIN Next LT Arabic" panose="020B0503020203050203" pitchFamily="34" charset="-78"/>
                <a:cs typeface="DIN Next LT Arabic" panose="020B0503020203050203" pitchFamily="34" charset="-78"/>
              </a:rPr>
              <a:t>)</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p:grpSp>
        <p:nvGrpSpPr>
          <p:cNvPr id="41" name="Group 40"/>
          <p:cNvGrpSpPr/>
          <p:nvPr/>
        </p:nvGrpSpPr>
        <p:grpSpPr>
          <a:xfrm rot="5400000">
            <a:off x="6963243" y="3928382"/>
            <a:ext cx="4014606" cy="305118"/>
            <a:chOff x="1723767" y="1698924"/>
            <a:chExt cx="9099468" cy="365762"/>
          </a:xfrm>
        </p:grpSpPr>
        <p:cxnSp>
          <p:nvCxnSpPr>
            <p:cNvPr id="42" name="Straight Connector 41"/>
            <p:cNvCxnSpPr/>
            <p:nvPr/>
          </p:nvCxnSpPr>
          <p:spPr>
            <a:xfrm>
              <a:off x="1723767" y="1848678"/>
              <a:ext cx="9099468"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rot="16200000" flipH="1">
              <a:off x="5857907" y="1552745"/>
              <a:ext cx="365762" cy="658119"/>
              <a:chOff x="5961063" y="2986025"/>
              <a:chExt cx="269875" cy="485591"/>
            </a:xfrm>
          </p:grpSpPr>
          <p:sp>
            <p:nvSpPr>
              <p:cNvPr id="44" name="Oval 50"/>
              <p:cNvSpPr>
                <a:spLocks noChangeArrowheads="1"/>
              </p:cNvSpPr>
              <p:nvPr/>
            </p:nvSpPr>
            <p:spPr bwMode="auto">
              <a:xfrm>
                <a:off x="5961063" y="2986025"/>
                <a:ext cx="269875" cy="485591"/>
              </a:xfrm>
              <a:prstGeom prst="ellipse">
                <a:avLst/>
              </a:prstGeom>
              <a:solidFill>
                <a:schemeClr val="tx2">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sp>
            <p:nvSpPr>
              <p:cNvPr id="45" name="Freeform 51"/>
              <p:cNvSpPr>
                <a:spLocks/>
              </p:cNvSpPr>
              <p:nvPr/>
            </p:nvSpPr>
            <p:spPr bwMode="auto">
              <a:xfrm>
                <a:off x="6061067" y="3053607"/>
                <a:ext cx="96836" cy="330478"/>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grpSp>
      </p:grpSp>
      <p:grpSp>
        <p:nvGrpSpPr>
          <p:cNvPr id="46" name="Group 45"/>
          <p:cNvGrpSpPr/>
          <p:nvPr/>
        </p:nvGrpSpPr>
        <p:grpSpPr>
          <a:xfrm>
            <a:off x="1669084" y="2101753"/>
            <a:ext cx="5957199" cy="1866879"/>
            <a:chOff x="2671108" y="3569262"/>
            <a:chExt cx="7048804" cy="1866879"/>
          </a:xfrm>
        </p:grpSpPr>
        <p:sp>
          <p:nvSpPr>
            <p:cNvPr id="47" name="Rectangle 46"/>
            <p:cNvSpPr/>
            <p:nvPr/>
          </p:nvSpPr>
          <p:spPr>
            <a:xfrm>
              <a:off x="2679032" y="3569262"/>
              <a:ext cx="7040880" cy="1866879"/>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grpSp>
          <p:nvGrpSpPr>
            <p:cNvPr id="48" name="Group 47"/>
            <p:cNvGrpSpPr/>
            <p:nvPr/>
          </p:nvGrpSpPr>
          <p:grpSpPr>
            <a:xfrm flipH="1">
              <a:off x="6007012" y="3664412"/>
              <a:ext cx="1930902" cy="1153168"/>
              <a:chOff x="1571521" y="1816052"/>
              <a:chExt cx="1442063" cy="978764"/>
            </a:xfrm>
          </p:grpSpPr>
          <p:grpSp>
            <p:nvGrpSpPr>
              <p:cNvPr id="97" name="Group 96"/>
              <p:cNvGrpSpPr/>
              <p:nvPr/>
            </p:nvGrpSpPr>
            <p:grpSpPr>
              <a:xfrm>
                <a:off x="1956875" y="2107814"/>
                <a:ext cx="687003" cy="687002"/>
                <a:chOff x="3957261" y="1503139"/>
                <a:chExt cx="831273" cy="831273"/>
              </a:xfrm>
            </p:grpSpPr>
            <p:sp>
              <p:nvSpPr>
                <p:cNvPr id="99" name="Oval 98"/>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panose="020B0503020203050203" pitchFamily="34" charset="-78"/>
                    <a:cs typeface="DIN Next LT Arabic" panose="020B0503020203050203" pitchFamily="34" charset="-78"/>
                    <a:sym typeface="DIN Next LT Arabic Regular"/>
                  </a:endParaRPr>
                </a:p>
              </p:txBody>
            </p:sp>
            <p:grpSp>
              <p:nvGrpSpPr>
                <p:cNvPr id="100" name="Group 99"/>
                <p:cNvGrpSpPr/>
                <p:nvPr/>
              </p:nvGrpSpPr>
              <p:grpSpPr>
                <a:xfrm>
                  <a:off x="4024205" y="1601488"/>
                  <a:ext cx="697385" cy="634574"/>
                  <a:chOff x="5273799" y="2606040"/>
                  <a:chExt cx="1644396" cy="1645920"/>
                </a:xfrm>
              </p:grpSpPr>
              <p:sp>
                <p:nvSpPr>
                  <p:cNvPr id="101"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nvGrpSpPr>
                  <p:cNvPr id="102" name="Group 101"/>
                  <p:cNvGrpSpPr/>
                  <p:nvPr/>
                </p:nvGrpSpPr>
                <p:grpSpPr>
                  <a:xfrm>
                    <a:off x="5618604" y="2747391"/>
                    <a:ext cx="954786" cy="1333881"/>
                    <a:chOff x="5618604" y="2747391"/>
                    <a:chExt cx="954786" cy="1333881"/>
                  </a:xfrm>
                </p:grpSpPr>
                <p:sp>
                  <p:nvSpPr>
                    <p:cNvPr id="103"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sp>
                  <p:nvSpPr>
                    <p:cNvPr id="104"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grpSp>
          </p:grpSp>
          <p:sp>
            <p:nvSpPr>
              <p:cNvPr id="98" name="Rectangle 97"/>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panose="020B0503020203050203" pitchFamily="34" charset="-78"/>
                    <a:cs typeface="DIN Next LT Arabic" panose="020B0503020203050203" pitchFamily="34" charset="-78"/>
                    <a:sym typeface="DIN Next LT Arabic Regular"/>
                  </a:rPr>
                  <a:t>المتنافس الأول </a:t>
                </a:r>
              </a:p>
            </p:txBody>
          </p:sp>
        </p:grpSp>
        <p:sp>
          <p:nvSpPr>
            <p:cNvPr id="60" name="Rectangle 59"/>
            <p:cNvSpPr/>
            <p:nvPr/>
          </p:nvSpPr>
          <p:spPr>
            <a:xfrm>
              <a:off x="8386060" y="3627331"/>
              <a:ext cx="1304708" cy="12212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lang="ar-SA" sz="1200" dirty="0" smtClean="0">
                  <a:solidFill>
                    <a:srgbClr val="26292E"/>
                  </a:solidFill>
                  <a:latin typeface="DIN Next LT Arabic" panose="020B0503020203050203" pitchFamily="34" charset="-78"/>
                  <a:cs typeface="DIN Next LT Arabic" panose="020B0503020203050203" pitchFamily="34" charset="-78"/>
                  <a:sym typeface="DIN Next LT Arabic Regular"/>
                </a:rPr>
                <a:t>مقدمي العروض</a:t>
              </a: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sp>
          <p:nvSpPr>
            <p:cNvPr id="64" name="Rectangle 63"/>
            <p:cNvSpPr/>
            <p:nvPr/>
          </p:nvSpPr>
          <p:spPr>
            <a:xfrm>
              <a:off x="8386060" y="4915513"/>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rPr>
                <a:t>مسحات طبية</a:t>
              </a: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sp>
          <p:nvSpPr>
            <p:cNvPr id="65" name="Rectangle 64"/>
            <p:cNvSpPr/>
            <p:nvPr/>
          </p:nvSpPr>
          <p:spPr>
            <a:xfrm>
              <a:off x="6967200" y="4949013"/>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80,000 ريال</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sp>
          <p:nvSpPr>
            <p:cNvPr id="66" name="Rectangle 65"/>
            <p:cNvSpPr/>
            <p:nvPr/>
          </p:nvSpPr>
          <p:spPr>
            <a:xfrm>
              <a:off x="5561479" y="4956538"/>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منتج وطني</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grpSp>
          <p:nvGrpSpPr>
            <p:cNvPr id="67" name="Group 66"/>
            <p:cNvGrpSpPr/>
            <p:nvPr/>
          </p:nvGrpSpPr>
          <p:grpSpPr>
            <a:xfrm flipH="1">
              <a:off x="3116641" y="3655477"/>
              <a:ext cx="1930902" cy="1153168"/>
              <a:chOff x="1571521" y="1816052"/>
              <a:chExt cx="1442063" cy="978764"/>
            </a:xfrm>
          </p:grpSpPr>
          <p:grpSp>
            <p:nvGrpSpPr>
              <p:cNvPr id="70" name="Group 69"/>
              <p:cNvGrpSpPr/>
              <p:nvPr/>
            </p:nvGrpSpPr>
            <p:grpSpPr>
              <a:xfrm>
                <a:off x="1956875" y="2107814"/>
                <a:ext cx="687003" cy="687002"/>
                <a:chOff x="3957261" y="1503139"/>
                <a:chExt cx="831273" cy="831273"/>
              </a:xfrm>
            </p:grpSpPr>
            <p:sp>
              <p:nvSpPr>
                <p:cNvPr id="72" name="Oval 71"/>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panose="020B0503020203050203" pitchFamily="34" charset="-78"/>
                    <a:cs typeface="DIN Next LT Arabic" panose="020B0503020203050203" pitchFamily="34" charset="-78"/>
                    <a:sym typeface="DIN Next LT Arabic Regular"/>
                  </a:endParaRPr>
                </a:p>
              </p:txBody>
            </p:sp>
            <p:grpSp>
              <p:nvGrpSpPr>
                <p:cNvPr id="73" name="Group 72"/>
                <p:cNvGrpSpPr/>
                <p:nvPr/>
              </p:nvGrpSpPr>
              <p:grpSpPr>
                <a:xfrm>
                  <a:off x="4024205" y="1601488"/>
                  <a:ext cx="697385" cy="634574"/>
                  <a:chOff x="5273799" y="2606040"/>
                  <a:chExt cx="1644396" cy="1645920"/>
                </a:xfrm>
              </p:grpSpPr>
              <p:sp>
                <p:nvSpPr>
                  <p:cNvPr id="74"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nvGrpSpPr>
                  <p:cNvPr id="75" name="Group 74"/>
                  <p:cNvGrpSpPr/>
                  <p:nvPr/>
                </p:nvGrpSpPr>
                <p:grpSpPr>
                  <a:xfrm>
                    <a:off x="5618604" y="2747391"/>
                    <a:ext cx="954786" cy="1333881"/>
                    <a:chOff x="5618604" y="2747391"/>
                    <a:chExt cx="954786" cy="1333881"/>
                  </a:xfrm>
                </p:grpSpPr>
                <p:sp>
                  <p:nvSpPr>
                    <p:cNvPr id="76"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sp>
                  <p:nvSpPr>
                    <p:cNvPr id="96"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grpSp>
          </p:grpSp>
          <p:sp>
            <p:nvSpPr>
              <p:cNvPr id="71" name="Rectangle 70"/>
              <p:cNvSpPr/>
              <p:nvPr/>
            </p:nvSpPr>
            <p:spPr>
              <a:xfrm>
                <a:off x="1571521" y="1816052"/>
                <a:ext cx="1442063" cy="194984"/>
              </a:xfrm>
              <a:prstGeom prst="rect">
                <a:avLst/>
              </a:prstGeom>
              <a:solidFill>
                <a:srgbClr val="E9ECEF">
                  <a:alpha val="70000"/>
                </a:srgb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panose="020B0503020203050203" pitchFamily="34" charset="-78"/>
                    <a:cs typeface="DIN Next LT Arabic" panose="020B0503020203050203" pitchFamily="34" charset="-78"/>
                    <a:sym typeface="DIN Next LT Arabic Regular"/>
                  </a:rPr>
                  <a:t>المتنافس الثاني</a:t>
                </a:r>
              </a:p>
            </p:txBody>
          </p:sp>
        </p:grpSp>
        <p:sp>
          <p:nvSpPr>
            <p:cNvPr id="68" name="Rectangle 67"/>
            <p:cNvSpPr/>
            <p:nvPr/>
          </p:nvSpPr>
          <p:spPr>
            <a:xfrm>
              <a:off x="4076829" y="4956120"/>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86,000 ريال</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sp>
          <p:nvSpPr>
            <p:cNvPr id="69" name="Rectangle 68"/>
            <p:cNvSpPr/>
            <p:nvPr/>
          </p:nvSpPr>
          <p:spPr>
            <a:xfrm>
              <a:off x="2671108" y="4963645"/>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منتج وطني</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grpSp>
      <p:sp>
        <p:nvSpPr>
          <p:cNvPr id="105" name="Rounded Rectangle 104"/>
          <p:cNvSpPr/>
          <p:nvPr/>
        </p:nvSpPr>
        <p:spPr>
          <a:xfrm>
            <a:off x="1818451" y="4051933"/>
            <a:ext cx="5665162" cy="2033084"/>
          </a:xfrm>
          <a:prstGeom prst="roundRect">
            <a:avLst/>
          </a:prstGeom>
          <a:noFill/>
          <a:ln>
            <a:solidFill>
              <a:srgbClr val="E480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solidFill>
                  <a:srgbClr val="35607C"/>
                </a:solidFill>
                <a:latin typeface="DIN Next LT Arabic" panose="020B0503020203050203" pitchFamily="34" charset="-78"/>
                <a:cs typeface="DIN Next LT Arabic" panose="020B0503020203050203" pitchFamily="34" charset="-78"/>
              </a:rPr>
              <a:t>يتم ترسية البند </a:t>
            </a:r>
            <a:r>
              <a:rPr lang="ar-SA" dirty="0" smtClean="0">
                <a:solidFill>
                  <a:srgbClr val="35607C"/>
                </a:solidFill>
                <a:latin typeface="DIN Next LT Arabic" panose="020B0503020203050203" pitchFamily="34" charset="-78"/>
                <a:cs typeface="DIN Next LT Arabic" panose="020B0503020203050203" pitchFamily="34" charset="-78"/>
              </a:rPr>
              <a:t>الأول (مسحات طبية) على </a:t>
            </a:r>
            <a:r>
              <a:rPr lang="ar-SA" dirty="0">
                <a:solidFill>
                  <a:srgbClr val="35607C"/>
                </a:solidFill>
                <a:latin typeface="DIN Next LT Arabic" panose="020B0503020203050203" pitchFamily="34" charset="-78"/>
                <a:cs typeface="DIN Next LT Arabic" panose="020B0503020203050203" pitchFamily="34" charset="-78"/>
              </a:rPr>
              <a:t>العرض الأقل سعراً بين المتنافسين، نظراً لأن المنتجات المقدمة من كلا المتنافسين هي منتجات وطنية، وبناءً عليه تتم الترسية على البند الأقل سعراً وبذلك يكون </a:t>
            </a:r>
            <a:r>
              <a:rPr lang="ar-SA" b="1" dirty="0">
                <a:solidFill>
                  <a:srgbClr val="E48044"/>
                </a:solidFill>
                <a:latin typeface="DIN Next LT Arabic" panose="020B0503020203050203" pitchFamily="34" charset="-78"/>
                <a:cs typeface="DIN Next LT Arabic" panose="020B0503020203050203" pitchFamily="34" charset="-78"/>
              </a:rPr>
              <a:t>المتنافس رقم (1) صاحب العرض الفائز </a:t>
            </a:r>
            <a:r>
              <a:rPr lang="ar-SA" b="1" dirty="0" smtClean="0">
                <a:solidFill>
                  <a:srgbClr val="E48044"/>
                </a:solidFill>
                <a:latin typeface="DIN Next LT Arabic" panose="020B0503020203050203" pitchFamily="34" charset="-78"/>
                <a:cs typeface="DIN Next LT Arabic" panose="020B0503020203050203" pitchFamily="34" charset="-78"/>
              </a:rPr>
              <a:t>للبند الأول (مسحات طبية)</a:t>
            </a:r>
            <a:endParaRPr lang="en-US" sz="2400" b="1" dirty="0">
              <a:solidFill>
                <a:srgbClr val="E48044"/>
              </a:solidFill>
              <a:latin typeface="DIN Next LT Arabic" panose="020B0503020203050203" pitchFamily="34" charset="-78"/>
              <a:cs typeface="DIN Next LT Arabic" panose="020B0503020203050203" pitchFamily="34" charset="-78"/>
            </a:endParaRPr>
          </a:p>
        </p:txBody>
      </p:sp>
    </p:spTree>
    <p:extLst>
      <p:ext uri="{BB962C8B-B14F-4D97-AF65-F5344CB8AC3E}">
        <p14:creationId xmlns:p14="http://schemas.microsoft.com/office/powerpoint/2010/main" val="121701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31863F-3FEF-E142-B374-55DD8AF3C038}" type="slidenum">
              <a:rPr lang="en-US" smtClean="0"/>
              <a:pPr/>
              <a:t>9</a:t>
            </a:fld>
            <a:endParaRPr lang="en-US" dirty="0"/>
          </a:p>
        </p:txBody>
      </p:sp>
      <p:sp>
        <p:nvSpPr>
          <p:cNvPr id="5" name="Rounded Rectangle 4"/>
          <p:cNvSpPr/>
          <p:nvPr/>
        </p:nvSpPr>
        <p:spPr>
          <a:xfrm flipH="1">
            <a:off x="233916" y="1528623"/>
            <a:ext cx="11675135" cy="306467"/>
          </a:xfrm>
          <a:prstGeom prst="roundRect">
            <a:avLst/>
          </a:prstGeom>
          <a:solidFill>
            <a:schemeClr val="accent2"/>
          </a:solidFill>
          <a:ln>
            <a:solidFill>
              <a:srgbClr val="2F5E68"/>
            </a:solidFill>
          </a:ln>
        </p:spPr>
        <p:txBody>
          <a:bodyPr wrap="square" tIns="0" bIns="0">
            <a:spAutoFit/>
          </a:bodyPr>
          <a:lstStyle/>
          <a:p>
            <a:pPr algn="ctr"/>
            <a:r>
              <a:rPr lang="ar-SA" dirty="0">
                <a:solidFill>
                  <a:schemeClr val="bg1"/>
                </a:solidFill>
                <a:latin typeface="DIN Next LT Arabic" panose="020B0503020203050203" pitchFamily="34" charset="-78"/>
                <a:ea typeface="Calibri" panose="020F0502020204030204" pitchFamily="34" charset="0"/>
                <a:cs typeface="DIN Next LT Arabic" panose="020B0503020203050203" pitchFamily="34" charset="-78"/>
              </a:rPr>
              <a:t>تم تقييم المتنافسيين في كل بند من بنود المنافسة وإعطاء الأفضلية السعرية للمنتجات الوطنية</a:t>
            </a:r>
          </a:p>
        </p:txBody>
      </p:sp>
      <p:sp>
        <p:nvSpPr>
          <p:cNvPr id="8" name="Rectangle 7"/>
          <p:cNvSpPr/>
          <p:nvPr/>
        </p:nvSpPr>
        <p:spPr>
          <a:xfrm>
            <a:off x="9204913" y="1992426"/>
            <a:ext cx="2533434"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التقييم في البند </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الثاني</a:t>
            </a:r>
          </a:p>
          <a:p>
            <a:pPr algn="ct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 (كمامات </a:t>
            </a:r>
            <a:r>
              <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طبية</a:t>
            </a:r>
            <a:r>
              <a:rPr lang="ar-SA" sz="1600" dirty="0" smtClean="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rPr>
              <a:t>)</a:t>
            </a:r>
            <a:endParaRPr lang="ar-SA" sz="1600"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20" name="Rectangle 19"/>
          <p:cNvSpPr/>
          <p:nvPr/>
        </p:nvSpPr>
        <p:spPr>
          <a:xfrm>
            <a:off x="347472" y="1992425"/>
            <a:ext cx="8404441" cy="4177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dirty="0">
              <a:solidFill>
                <a:srgbClr val="E48044"/>
              </a:solidFill>
              <a:latin typeface="Arial" panose="020B0604020202020204" pitchFamily="34" charset="0"/>
              <a:ea typeface="Calibri" panose="020F0502020204030204" pitchFamily="34" charset="0"/>
              <a:cs typeface="DIN Next LT Arabic" panose="020B0503020203050203" pitchFamily="34" charset="-78"/>
            </a:endParaRPr>
          </a:p>
        </p:txBody>
      </p:sp>
      <p:sp>
        <p:nvSpPr>
          <p:cNvPr id="62" name="TextBox 34">
            <a:extLst>
              <a:ext uri="{FF2B5EF4-FFF2-40B4-BE49-F238E27FC236}">
                <a16:creationId xmlns:a16="http://schemas.microsoft.com/office/drawing/2014/main" id="{5A3A5724-0DD1-FF42-846B-D53B4C131A1B}"/>
              </a:ext>
            </a:extLst>
          </p:cNvPr>
          <p:cNvSpPr txBox="1"/>
          <p:nvPr/>
        </p:nvSpPr>
        <p:spPr>
          <a:xfrm>
            <a:off x="4479713" y="343958"/>
            <a:ext cx="7533640" cy="461665"/>
          </a:xfrm>
          <a:prstGeom prst="rect">
            <a:avLst/>
          </a:prstGeom>
          <a:noFill/>
        </p:spPr>
        <p:txBody>
          <a:bodyPr wrap="square" rtlCol="0">
            <a:spAutoFit/>
          </a:bodyPr>
          <a:lstStyle/>
          <a:p>
            <a:pPr algn="r"/>
            <a:r>
              <a:rPr lang="ar-SA" sz="24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مثال تطبيقي </a:t>
            </a:r>
            <a:r>
              <a:rPr lang="ar-SA" sz="2400" b="1"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(2) </a:t>
            </a:r>
            <a:endParaRPr lang="en-US" sz="2400" b="1" dirty="0">
              <a:solidFill>
                <a:srgbClr val="182C4C"/>
              </a:solidFill>
              <a:latin typeface="DIN Next LT Arabic" panose="020B0503020203050203" pitchFamily="34" charset="-78"/>
              <a:ea typeface="Calibri" panose="020F0502020204030204" pitchFamily="34" charset="0"/>
              <a:cs typeface="DIN Next LT Arabic" panose="020B0503020203050203" pitchFamily="34" charset="-78"/>
            </a:endParaRPr>
          </a:p>
        </p:txBody>
      </p:sp>
      <p:sp>
        <p:nvSpPr>
          <p:cNvPr id="63" name="TextBox 34">
            <a:extLst>
              <a:ext uri="{FF2B5EF4-FFF2-40B4-BE49-F238E27FC236}">
                <a16:creationId xmlns:a16="http://schemas.microsoft.com/office/drawing/2014/main" id="{5A3A5724-0DD1-FF42-846B-D53B4C131A1B}"/>
              </a:ext>
            </a:extLst>
          </p:cNvPr>
          <p:cNvSpPr txBox="1"/>
          <p:nvPr/>
        </p:nvSpPr>
        <p:spPr>
          <a:xfrm>
            <a:off x="4479713" y="774845"/>
            <a:ext cx="7533640" cy="369332"/>
          </a:xfrm>
          <a:prstGeom prst="rect">
            <a:avLst/>
          </a:prstGeom>
          <a:noFill/>
        </p:spPr>
        <p:txBody>
          <a:bodyPr wrap="square" rtlCol="0">
            <a:spAutoFit/>
          </a:bodyPr>
          <a:lstStyle/>
          <a:p>
            <a:pPr algn="r"/>
            <a:r>
              <a:rPr lang="ar-SA" dirty="0">
                <a:solidFill>
                  <a:srgbClr val="E48044"/>
                </a:solidFill>
                <a:latin typeface="DIN Next LT Arabic" panose="020B0503020203050203" pitchFamily="34" charset="-78"/>
                <a:cs typeface="DIN Next LT Arabic" panose="020B0503020203050203" pitchFamily="34" charset="-78"/>
              </a:rPr>
              <a:t>مثال على تطبيق منافسة مجزأة للتفضيل السعري في عقود التوريد </a:t>
            </a:r>
            <a:r>
              <a:rPr lang="ar-SA" dirty="0" smtClean="0">
                <a:solidFill>
                  <a:srgbClr val="E48044"/>
                </a:solidFill>
                <a:latin typeface="DIN Next LT Arabic" panose="020B0503020203050203" pitchFamily="34" charset="-78"/>
                <a:cs typeface="DIN Next LT Arabic" panose="020B0503020203050203" pitchFamily="34" charset="-78"/>
              </a:rPr>
              <a:t>(3/3)</a:t>
            </a:r>
            <a:endParaRPr lang="en-US" sz="2200" b="1"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p:grpSp>
        <p:nvGrpSpPr>
          <p:cNvPr id="41" name="Group 40"/>
          <p:cNvGrpSpPr/>
          <p:nvPr/>
        </p:nvGrpSpPr>
        <p:grpSpPr>
          <a:xfrm rot="5400000">
            <a:off x="6963243" y="3928382"/>
            <a:ext cx="4014606" cy="305118"/>
            <a:chOff x="1723767" y="1698924"/>
            <a:chExt cx="9099468" cy="365762"/>
          </a:xfrm>
        </p:grpSpPr>
        <p:cxnSp>
          <p:nvCxnSpPr>
            <p:cNvPr id="42" name="Straight Connector 41"/>
            <p:cNvCxnSpPr/>
            <p:nvPr/>
          </p:nvCxnSpPr>
          <p:spPr>
            <a:xfrm>
              <a:off x="1723767" y="1848678"/>
              <a:ext cx="9099468"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rot="16200000" flipH="1">
              <a:off x="5857907" y="1552745"/>
              <a:ext cx="365762" cy="658119"/>
              <a:chOff x="5961063" y="2986025"/>
              <a:chExt cx="269875" cy="485591"/>
            </a:xfrm>
          </p:grpSpPr>
          <p:sp>
            <p:nvSpPr>
              <p:cNvPr id="44" name="Oval 50"/>
              <p:cNvSpPr>
                <a:spLocks noChangeArrowheads="1"/>
              </p:cNvSpPr>
              <p:nvPr/>
            </p:nvSpPr>
            <p:spPr bwMode="auto">
              <a:xfrm>
                <a:off x="5961063" y="2986025"/>
                <a:ext cx="269875" cy="485591"/>
              </a:xfrm>
              <a:prstGeom prst="ellipse">
                <a:avLst/>
              </a:prstGeom>
              <a:solidFill>
                <a:schemeClr val="tx2">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sp>
            <p:nvSpPr>
              <p:cNvPr id="45" name="Freeform 51"/>
              <p:cNvSpPr>
                <a:spLocks/>
              </p:cNvSpPr>
              <p:nvPr/>
            </p:nvSpPr>
            <p:spPr bwMode="auto">
              <a:xfrm>
                <a:off x="6061067" y="3053607"/>
                <a:ext cx="96836" cy="330478"/>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grpSp>
      </p:grpSp>
      <p:grpSp>
        <p:nvGrpSpPr>
          <p:cNvPr id="91" name="Group 90"/>
          <p:cNvGrpSpPr/>
          <p:nvPr/>
        </p:nvGrpSpPr>
        <p:grpSpPr>
          <a:xfrm>
            <a:off x="523125" y="3789710"/>
            <a:ext cx="8148392" cy="365760"/>
            <a:chOff x="1723767" y="1698879"/>
            <a:chExt cx="9099468" cy="365760"/>
          </a:xfrm>
        </p:grpSpPr>
        <p:cxnSp>
          <p:nvCxnSpPr>
            <p:cNvPr id="92" name="Straight Connector 91"/>
            <p:cNvCxnSpPr/>
            <p:nvPr/>
          </p:nvCxnSpPr>
          <p:spPr>
            <a:xfrm>
              <a:off x="1723767" y="1848678"/>
              <a:ext cx="9099468"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rot="16200000" flipH="1">
              <a:off x="6004073" y="1698879"/>
              <a:ext cx="365760" cy="365759"/>
              <a:chOff x="5961063" y="3201741"/>
              <a:chExt cx="269875" cy="269875"/>
            </a:xfrm>
          </p:grpSpPr>
          <p:sp>
            <p:nvSpPr>
              <p:cNvPr id="94" name="Oval 50"/>
              <p:cNvSpPr>
                <a:spLocks noChangeArrowheads="1"/>
              </p:cNvSpPr>
              <p:nvPr/>
            </p:nvSpPr>
            <p:spPr bwMode="auto">
              <a:xfrm>
                <a:off x="5961063" y="3201741"/>
                <a:ext cx="269875" cy="269875"/>
              </a:xfrm>
              <a:prstGeom prst="ellipse">
                <a:avLst/>
              </a:prstGeom>
              <a:solidFill>
                <a:schemeClr val="tx2">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sp>
            <p:nvSpPr>
              <p:cNvPr id="95" name="Freeform 51"/>
              <p:cNvSpPr>
                <a:spLocks/>
              </p:cNvSpPr>
              <p:nvPr/>
            </p:nvSpPr>
            <p:spPr bwMode="auto">
              <a:xfrm>
                <a:off x="6061076" y="3255479"/>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ar-SA" sz="1600" b="0" i="0" u="none" strike="noStrike" kern="1200" cap="none" spc="0" normalizeH="0" baseline="0" noProof="0" dirty="0">
                  <a:ln>
                    <a:noFill/>
                  </a:ln>
                  <a:solidFill>
                    <a:srgbClr val="26292E"/>
                  </a:solidFill>
                  <a:effectLst/>
                  <a:uLnTx/>
                  <a:uFillTx/>
                  <a:latin typeface="DIN Next LT Arabic" panose="020B0503020203050203" pitchFamily="34" charset="-78"/>
                  <a:cs typeface="DIN Next LT Arabic" panose="020B0503020203050203" pitchFamily="34" charset="-78"/>
                </a:endParaRPr>
              </a:p>
            </p:txBody>
          </p:sp>
        </p:grpSp>
      </p:grpSp>
      <p:grpSp>
        <p:nvGrpSpPr>
          <p:cNvPr id="106" name="Group 105"/>
          <p:cNvGrpSpPr/>
          <p:nvPr/>
        </p:nvGrpSpPr>
        <p:grpSpPr>
          <a:xfrm>
            <a:off x="4129238" y="2070014"/>
            <a:ext cx="4423710" cy="1697115"/>
            <a:chOff x="2671108" y="3575019"/>
            <a:chExt cx="7048804" cy="1877891"/>
          </a:xfrm>
        </p:grpSpPr>
        <p:sp>
          <p:nvSpPr>
            <p:cNvPr id="107" name="Rectangle 106"/>
            <p:cNvSpPr/>
            <p:nvPr/>
          </p:nvSpPr>
          <p:spPr>
            <a:xfrm>
              <a:off x="2679032" y="3575019"/>
              <a:ext cx="7040880" cy="1870365"/>
            </a:xfrm>
            <a:prstGeom prst="rect">
              <a:avLst/>
            </a:prstGeom>
            <a:solidFill>
              <a:srgbClr val="E9ECEF"/>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grpSp>
          <p:nvGrpSpPr>
            <p:cNvPr id="108" name="Group 107"/>
            <p:cNvGrpSpPr/>
            <p:nvPr/>
          </p:nvGrpSpPr>
          <p:grpSpPr>
            <a:xfrm flipH="1">
              <a:off x="6007012" y="3664412"/>
              <a:ext cx="1930902" cy="1153168"/>
              <a:chOff x="1571521" y="1816052"/>
              <a:chExt cx="1442063" cy="978764"/>
            </a:xfrm>
          </p:grpSpPr>
          <p:grpSp>
            <p:nvGrpSpPr>
              <p:cNvPr id="124" name="Group 123"/>
              <p:cNvGrpSpPr/>
              <p:nvPr/>
            </p:nvGrpSpPr>
            <p:grpSpPr>
              <a:xfrm>
                <a:off x="1956875" y="2107814"/>
                <a:ext cx="687003" cy="687002"/>
                <a:chOff x="3957261" y="1503139"/>
                <a:chExt cx="831273" cy="831273"/>
              </a:xfrm>
            </p:grpSpPr>
            <p:sp>
              <p:nvSpPr>
                <p:cNvPr id="126" name="Oval 125"/>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panose="020B0503020203050203" pitchFamily="34" charset="-78"/>
                    <a:cs typeface="DIN Next LT Arabic" panose="020B0503020203050203" pitchFamily="34" charset="-78"/>
                    <a:sym typeface="DIN Next LT Arabic Regular"/>
                  </a:endParaRPr>
                </a:p>
              </p:txBody>
            </p:sp>
            <p:grpSp>
              <p:nvGrpSpPr>
                <p:cNvPr id="127" name="Group 126"/>
                <p:cNvGrpSpPr/>
                <p:nvPr/>
              </p:nvGrpSpPr>
              <p:grpSpPr>
                <a:xfrm>
                  <a:off x="4024205" y="1601488"/>
                  <a:ext cx="697385" cy="634574"/>
                  <a:chOff x="5273799" y="2606040"/>
                  <a:chExt cx="1644396" cy="1645920"/>
                </a:xfrm>
              </p:grpSpPr>
              <p:sp>
                <p:nvSpPr>
                  <p:cNvPr id="128"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nvGrpSpPr>
                  <p:cNvPr id="129" name="Group 128"/>
                  <p:cNvGrpSpPr/>
                  <p:nvPr/>
                </p:nvGrpSpPr>
                <p:grpSpPr>
                  <a:xfrm>
                    <a:off x="5618604" y="2747391"/>
                    <a:ext cx="954786" cy="1333881"/>
                    <a:chOff x="5618604" y="2747391"/>
                    <a:chExt cx="954786" cy="1333881"/>
                  </a:xfrm>
                </p:grpSpPr>
                <p:sp>
                  <p:nvSpPr>
                    <p:cNvPr id="130"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sp>
                  <p:nvSpPr>
                    <p:cNvPr id="131"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grpSp>
          </p:grpSp>
          <p:sp>
            <p:nvSpPr>
              <p:cNvPr id="125" name="Rectangle 124"/>
              <p:cNvSpPr/>
              <p:nvPr/>
            </p:nvSpPr>
            <p:spPr>
              <a:xfrm>
                <a:off x="1571521" y="1816052"/>
                <a:ext cx="1442063" cy="194984"/>
              </a:xfrm>
              <a:prstGeom prst="rect">
                <a:avLst/>
              </a:prstGeom>
              <a:solidFill>
                <a:srgbClr val="E9ECEF"/>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panose="020B0503020203050203" pitchFamily="34" charset="-78"/>
                    <a:cs typeface="DIN Next LT Arabic" panose="020B0503020203050203" pitchFamily="34" charset="-78"/>
                    <a:sym typeface="DIN Next LT Arabic Regular"/>
                  </a:rPr>
                  <a:t>المتنافس الأول </a:t>
                </a:r>
              </a:p>
            </p:txBody>
          </p:sp>
        </p:grpSp>
        <p:sp>
          <p:nvSpPr>
            <p:cNvPr id="109" name="Rectangle 108"/>
            <p:cNvSpPr/>
            <p:nvPr/>
          </p:nvSpPr>
          <p:spPr>
            <a:xfrm>
              <a:off x="8386060" y="3627331"/>
              <a:ext cx="1304708" cy="1221239"/>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lang="ar-SA" sz="1200" dirty="0" smtClean="0">
                  <a:solidFill>
                    <a:srgbClr val="26292E"/>
                  </a:solidFill>
                  <a:latin typeface="DIN Next LT Arabic" panose="020B0503020203050203" pitchFamily="34" charset="-78"/>
                  <a:cs typeface="DIN Next LT Arabic" panose="020B0503020203050203" pitchFamily="34" charset="-78"/>
                  <a:sym typeface="DIN Next LT Arabic Regular"/>
                </a:rPr>
                <a:t>مقدمي العروض</a:t>
              </a: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sp>
          <p:nvSpPr>
            <p:cNvPr id="110" name="Rectangle 109"/>
            <p:cNvSpPr/>
            <p:nvPr/>
          </p:nvSpPr>
          <p:spPr>
            <a:xfrm>
              <a:off x="8386059" y="4932282"/>
              <a:ext cx="1304708" cy="472496"/>
            </a:xfrm>
            <a:prstGeom prst="rect">
              <a:avLst/>
            </a:prstGeom>
            <a:solidFill>
              <a:schemeClr val="bg1"/>
            </a:solidFill>
            <a:ln w="9525"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ar-SA" sz="1200" b="0" i="0" u="none" strike="noStrike" cap="none" spc="0" normalizeH="0" baseline="0" dirty="0"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rPr>
                <a:t>كمامات</a:t>
              </a:r>
              <a:r>
                <a:rPr kumimoji="0" lang="ar-SA" sz="1200" b="0" i="0" u="none" strike="noStrike" cap="none" spc="0" normalizeH="0" dirty="0"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rPr>
                <a:t> طبية</a:t>
              </a:r>
              <a:endParaRPr kumimoji="0" lang="en-US" sz="1200" b="0" i="0" u="none" strike="noStrike" cap="none" spc="0" normalizeH="0" baseline="0" dirty="0" err="1" smtClean="0">
                <a:ln>
                  <a:noFill/>
                </a:ln>
                <a:solidFill>
                  <a:srgbClr val="26292E"/>
                </a:solidFill>
                <a:effectLst/>
                <a:uFillTx/>
                <a:latin typeface="DIN Next LT Arabic" panose="020B0503020203050203" pitchFamily="34" charset="-78"/>
                <a:cs typeface="DIN Next LT Arabic" panose="020B0503020203050203" pitchFamily="34" charset="-78"/>
                <a:sym typeface="DIN Next LT Arabic Regular"/>
              </a:endParaRPr>
            </a:p>
          </p:txBody>
        </p:sp>
        <p:sp>
          <p:nvSpPr>
            <p:cNvPr id="111" name="Rectangle 110"/>
            <p:cNvSpPr/>
            <p:nvPr/>
          </p:nvSpPr>
          <p:spPr>
            <a:xfrm>
              <a:off x="6967200" y="4965782"/>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140,000 </a:t>
              </a:r>
              <a:r>
                <a:rPr lang="ar-SA" sz="1400" kern="0" dirty="0">
                  <a:solidFill>
                    <a:schemeClr val="bg1"/>
                  </a:solidFill>
                  <a:latin typeface="DIN Next LT Arabic" panose="020B0503020203050203" pitchFamily="34" charset="-78"/>
                  <a:cs typeface="DIN Next LT Arabic" panose="020B0503020203050203" pitchFamily="34" charset="-78"/>
                </a:rPr>
                <a:t>ريال</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sp>
          <p:nvSpPr>
            <p:cNvPr id="112" name="Rectangle 111"/>
            <p:cNvSpPr/>
            <p:nvPr/>
          </p:nvSpPr>
          <p:spPr>
            <a:xfrm>
              <a:off x="5561479" y="4973307"/>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منتج أجنبي</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grpSp>
          <p:nvGrpSpPr>
            <p:cNvPr id="113" name="Group 112"/>
            <p:cNvGrpSpPr/>
            <p:nvPr/>
          </p:nvGrpSpPr>
          <p:grpSpPr>
            <a:xfrm flipH="1">
              <a:off x="3116641" y="3655477"/>
              <a:ext cx="1930902" cy="1153168"/>
              <a:chOff x="1571521" y="1816052"/>
              <a:chExt cx="1442063" cy="978764"/>
            </a:xfrm>
          </p:grpSpPr>
          <p:grpSp>
            <p:nvGrpSpPr>
              <p:cNvPr id="116" name="Group 115"/>
              <p:cNvGrpSpPr/>
              <p:nvPr/>
            </p:nvGrpSpPr>
            <p:grpSpPr>
              <a:xfrm>
                <a:off x="1956875" y="2107814"/>
                <a:ext cx="687003" cy="687002"/>
                <a:chOff x="3957261" y="1503139"/>
                <a:chExt cx="831273" cy="831273"/>
              </a:xfrm>
            </p:grpSpPr>
            <p:sp>
              <p:nvSpPr>
                <p:cNvPr id="118" name="Oval 117"/>
                <p:cNvSpPr/>
                <p:nvPr/>
              </p:nvSpPr>
              <p:spPr>
                <a:xfrm>
                  <a:off x="3957261" y="1503139"/>
                  <a:ext cx="831273" cy="831273"/>
                </a:xfrm>
                <a:prstGeom prst="ellipse">
                  <a:avLst/>
                </a:prstGeom>
                <a:noFill/>
                <a:ln w="25400" cap="flat" cmpd="sng" algn="ctr">
                  <a:solidFill>
                    <a:srgbClr val="A9B4BB"/>
                  </a:solidFill>
                  <a:prstDash val="solid"/>
                  <a:round/>
                  <a:headEnd type="none" w="med" len="med"/>
                  <a:tailEnd type="none" w="med" len="med"/>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endParaRPr lang="en-US" sz="1600" dirty="0" err="1">
                    <a:solidFill>
                      <a:srgbClr val="26292E"/>
                    </a:solidFill>
                    <a:latin typeface="DIN Next LT Arabic" panose="020B0503020203050203" pitchFamily="34" charset="-78"/>
                    <a:cs typeface="DIN Next LT Arabic" panose="020B0503020203050203" pitchFamily="34" charset="-78"/>
                    <a:sym typeface="DIN Next LT Arabic Regular"/>
                  </a:endParaRPr>
                </a:p>
              </p:txBody>
            </p:sp>
            <p:grpSp>
              <p:nvGrpSpPr>
                <p:cNvPr id="119" name="Group 118"/>
                <p:cNvGrpSpPr/>
                <p:nvPr/>
              </p:nvGrpSpPr>
              <p:grpSpPr>
                <a:xfrm>
                  <a:off x="4024205" y="1601488"/>
                  <a:ext cx="697385" cy="634574"/>
                  <a:chOff x="5273799" y="2606040"/>
                  <a:chExt cx="1644396" cy="1645920"/>
                </a:xfrm>
              </p:grpSpPr>
              <p:sp>
                <p:nvSpPr>
                  <p:cNvPr id="120" name="AutoShape 23">
                    <a:extLst>
                      <a:ext uri="{FF2B5EF4-FFF2-40B4-BE49-F238E27FC236}">
                        <a16:creationId xmlns:a16="http://schemas.microsoft.com/office/drawing/2014/main" id="{AF998300-B40C-4A6D-A834-0A32B0DAAE3A}"/>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nvGrpSpPr>
                  <p:cNvPr id="121" name="Group 120"/>
                  <p:cNvGrpSpPr/>
                  <p:nvPr/>
                </p:nvGrpSpPr>
                <p:grpSpPr>
                  <a:xfrm>
                    <a:off x="5618604" y="2747391"/>
                    <a:ext cx="954786" cy="1333881"/>
                    <a:chOff x="5618604" y="2747391"/>
                    <a:chExt cx="954786" cy="1333881"/>
                  </a:xfrm>
                </p:grpSpPr>
                <p:sp>
                  <p:nvSpPr>
                    <p:cNvPr id="122" name="Freeform 25">
                      <a:extLst>
                        <a:ext uri="{FF2B5EF4-FFF2-40B4-BE49-F238E27FC236}">
                          <a16:creationId xmlns:a16="http://schemas.microsoft.com/office/drawing/2014/main" id="{442AEFCD-88EE-4854-89CC-99B8B697BD68}"/>
                        </a:ext>
                      </a:extLst>
                    </p:cNvPr>
                    <p:cNvSpPr>
                      <a:spLocks noEditPoints="1"/>
                    </p:cNvSpPr>
                    <p:nvPr/>
                  </p:nvSpPr>
                  <p:spPr bwMode="auto">
                    <a:xfrm>
                      <a:off x="5618604" y="2747391"/>
                      <a:ext cx="954786" cy="1333881"/>
                    </a:xfrm>
                    <a:custGeom>
                      <a:avLst/>
                      <a:gdLst>
                        <a:gd name="T0" fmla="*/ 1316 w 1338"/>
                        <a:gd name="T1" fmla="*/ 1743 h 1867"/>
                        <a:gd name="T2" fmla="*/ 1253 w 1338"/>
                        <a:gd name="T3" fmla="*/ 1743 h 1867"/>
                        <a:gd name="T4" fmla="*/ 1253 w 1338"/>
                        <a:gd name="T5" fmla="*/ 1714 h 1867"/>
                        <a:gd name="T6" fmla="*/ 1232 w 1338"/>
                        <a:gd name="T7" fmla="*/ 1693 h 1867"/>
                        <a:gd name="T8" fmla="*/ 106 w 1338"/>
                        <a:gd name="T9" fmla="*/ 1693 h 1867"/>
                        <a:gd name="T10" fmla="*/ 85 w 1338"/>
                        <a:gd name="T11" fmla="*/ 1714 h 1867"/>
                        <a:gd name="T12" fmla="*/ 85 w 1338"/>
                        <a:gd name="T13" fmla="*/ 1743 h 1867"/>
                        <a:gd name="T14" fmla="*/ 22 w 1338"/>
                        <a:gd name="T15" fmla="*/ 1743 h 1867"/>
                        <a:gd name="T16" fmla="*/ 0 w 1338"/>
                        <a:gd name="T17" fmla="*/ 1765 h 1867"/>
                        <a:gd name="T18" fmla="*/ 0 w 1338"/>
                        <a:gd name="T19" fmla="*/ 1846 h 1867"/>
                        <a:gd name="T20" fmla="*/ 22 w 1338"/>
                        <a:gd name="T21" fmla="*/ 1867 h 1867"/>
                        <a:gd name="T22" fmla="*/ 1316 w 1338"/>
                        <a:gd name="T23" fmla="*/ 1867 h 1867"/>
                        <a:gd name="T24" fmla="*/ 1338 w 1338"/>
                        <a:gd name="T25" fmla="*/ 1846 h 1867"/>
                        <a:gd name="T26" fmla="*/ 1338 w 1338"/>
                        <a:gd name="T27" fmla="*/ 1765 h 1867"/>
                        <a:gd name="T28" fmla="*/ 1316 w 1338"/>
                        <a:gd name="T29" fmla="*/ 1743 h 1867"/>
                        <a:gd name="T30" fmla="*/ 1224 w 1338"/>
                        <a:gd name="T31" fmla="*/ 71 h 1867"/>
                        <a:gd name="T32" fmla="*/ 1161 w 1338"/>
                        <a:gd name="T33" fmla="*/ 71 h 1867"/>
                        <a:gd name="T34" fmla="*/ 1119 w 1338"/>
                        <a:gd name="T35" fmla="*/ 9 h 1867"/>
                        <a:gd name="T36" fmla="*/ 1101 w 1338"/>
                        <a:gd name="T37" fmla="*/ 0 h 1867"/>
                        <a:gd name="T38" fmla="*/ 237 w 1338"/>
                        <a:gd name="T39" fmla="*/ 0 h 1867"/>
                        <a:gd name="T40" fmla="*/ 219 w 1338"/>
                        <a:gd name="T41" fmla="*/ 9 h 1867"/>
                        <a:gd name="T42" fmla="*/ 177 w 1338"/>
                        <a:gd name="T43" fmla="*/ 71 h 1867"/>
                        <a:gd name="T44" fmla="*/ 114 w 1338"/>
                        <a:gd name="T45" fmla="*/ 71 h 1867"/>
                        <a:gd name="T46" fmla="*/ 92 w 1338"/>
                        <a:gd name="T47" fmla="*/ 93 h 1867"/>
                        <a:gd name="T48" fmla="*/ 92 w 1338"/>
                        <a:gd name="T49" fmla="*/ 156 h 1867"/>
                        <a:gd name="T50" fmla="*/ 114 w 1338"/>
                        <a:gd name="T51" fmla="*/ 178 h 1867"/>
                        <a:gd name="T52" fmla="*/ 125 w 1338"/>
                        <a:gd name="T53" fmla="*/ 178 h 1867"/>
                        <a:gd name="T54" fmla="*/ 125 w 1338"/>
                        <a:gd name="T55" fmla="*/ 1650 h 1867"/>
                        <a:gd name="T56" fmla="*/ 169 w 1338"/>
                        <a:gd name="T57" fmla="*/ 1650 h 1867"/>
                        <a:gd name="T58" fmla="*/ 169 w 1338"/>
                        <a:gd name="T59" fmla="*/ 156 h 1867"/>
                        <a:gd name="T60" fmla="*/ 147 w 1338"/>
                        <a:gd name="T61" fmla="*/ 134 h 1867"/>
                        <a:gd name="T62" fmla="*/ 136 w 1338"/>
                        <a:gd name="T63" fmla="*/ 134 h 1867"/>
                        <a:gd name="T64" fmla="*/ 136 w 1338"/>
                        <a:gd name="T65" fmla="*/ 115 h 1867"/>
                        <a:gd name="T66" fmla="*/ 1202 w 1338"/>
                        <a:gd name="T67" fmla="*/ 115 h 1867"/>
                        <a:gd name="T68" fmla="*/ 1202 w 1338"/>
                        <a:gd name="T69" fmla="*/ 134 h 1867"/>
                        <a:gd name="T70" fmla="*/ 1191 w 1338"/>
                        <a:gd name="T71" fmla="*/ 134 h 1867"/>
                        <a:gd name="T72" fmla="*/ 1169 w 1338"/>
                        <a:gd name="T73" fmla="*/ 156 h 1867"/>
                        <a:gd name="T74" fmla="*/ 1169 w 1338"/>
                        <a:gd name="T75" fmla="*/ 1650 h 1867"/>
                        <a:gd name="T76" fmla="*/ 1213 w 1338"/>
                        <a:gd name="T77" fmla="*/ 1650 h 1867"/>
                        <a:gd name="T78" fmla="*/ 1213 w 1338"/>
                        <a:gd name="T79" fmla="*/ 178 h 1867"/>
                        <a:gd name="T80" fmla="*/ 1224 w 1338"/>
                        <a:gd name="T81" fmla="*/ 178 h 1867"/>
                        <a:gd name="T82" fmla="*/ 1246 w 1338"/>
                        <a:gd name="T83" fmla="*/ 156 h 1867"/>
                        <a:gd name="T84" fmla="*/ 1246 w 1338"/>
                        <a:gd name="T85" fmla="*/ 93 h 1867"/>
                        <a:gd name="T86" fmla="*/ 1224 w 1338"/>
                        <a:gd name="T87" fmla="*/ 71 h 1867"/>
                        <a:gd name="T88" fmla="*/ 248 w 1338"/>
                        <a:gd name="T89" fmla="*/ 44 h 1867"/>
                        <a:gd name="T90" fmla="*/ 1090 w 1338"/>
                        <a:gd name="T91" fmla="*/ 44 h 1867"/>
                        <a:gd name="T92" fmla="*/ 1108 w 1338"/>
                        <a:gd name="T93" fmla="*/ 71 h 1867"/>
                        <a:gd name="T94" fmla="*/ 230 w 1338"/>
                        <a:gd name="T95" fmla="*/ 71 h 1867"/>
                        <a:gd name="T96" fmla="*/ 248 w 1338"/>
                        <a:gd name="T97" fmla="*/ 44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8" h="1867">
                          <a:moveTo>
                            <a:pt x="1316" y="1743"/>
                          </a:moveTo>
                          <a:cubicBezTo>
                            <a:pt x="1253" y="1743"/>
                            <a:pt x="1253" y="1743"/>
                            <a:pt x="1253" y="1743"/>
                          </a:cubicBezTo>
                          <a:cubicBezTo>
                            <a:pt x="1253" y="1714"/>
                            <a:pt x="1253" y="1714"/>
                            <a:pt x="1253" y="1714"/>
                          </a:cubicBezTo>
                          <a:cubicBezTo>
                            <a:pt x="1253" y="1702"/>
                            <a:pt x="1243" y="1693"/>
                            <a:pt x="1232" y="1693"/>
                          </a:cubicBezTo>
                          <a:cubicBezTo>
                            <a:pt x="106" y="1693"/>
                            <a:pt x="106" y="1693"/>
                            <a:pt x="106" y="1693"/>
                          </a:cubicBezTo>
                          <a:cubicBezTo>
                            <a:pt x="95" y="1693"/>
                            <a:pt x="85" y="1702"/>
                            <a:pt x="85" y="1714"/>
                          </a:cubicBezTo>
                          <a:cubicBezTo>
                            <a:pt x="85" y="1743"/>
                            <a:pt x="85" y="1743"/>
                            <a:pt x="85" y="1743"/>
                          </a:cubicBezTo>
                          <a:cubicBezTo>
                            <a:pt x="22" y="1743"/>
                            <a:pt x="22" y="1743"/>
                            <a:pt x="22" y="1743"/>
                          </a:cubicBezTo>
                          <a:cubicBezTo>
                            <a:pt x="10" y="1743"/>
                            <a:pt x="0" y="1753"/>
                            <a:pt x="0" y="1765"/>
                          </a:cubicBezTo>
                          <a:cubicBezTo>
                            <a:pt x="0" y="1846"/>
                            <a:pt x="0" y="1846"/>
                            <a:pt x="0" y="1846"/>
                          </a:cubicBezTo>
                          <a:cubicBezTo>
                            <a:pt x="0" y="1858"/>
                            <a:pt x="10" y="1867"/>
                            <a:pt x="22" y="1867"/>
                          </a:cubicBezTo>
                          <a:cubicBezTo>
                            <a:pt x="1316" y="1867"/>
                            <a:pt x="1316" y="1867"/>
                            <a:pt x="1316" y="1867"/>
                          </a:cubicBezTo>
                          <a:cubicBezTo>
                            <a:pt x="1328" y="1867"/>
                            <a:pt x="1338" y="1858"/>
                            <a:pt x="1338" y="1846"/>
                          </a:cubicBezTo>
                          <a:cubicBezTo>
                            <a:pt x="1338" y="1765"/>
                            <a:pt x="1338" y="1765"/>
                            <a:pt x="1338" y="1765"/>
                          </a:cubicBezTo>
                          <a:cubicBezTo>
                            <a:pt x="1338" y="1753"/>
                            <a:pt x="1328" y="1743"/>
                            <a:pt x="1316" y="1743"/>
                          </a:cubicBezTo>
                          <a:close/>
                          <a:moveTo>
                            <a:pt x="1224" y="71"/>
                          </a:moveTo>
                          <a:cubicBezTo>
                            <a:pt x="1161" y="71"/>
                            <a:pt x="1161" y="71"/>
                            <a:pt x="1161" y="71"/>
                          </a:cubicBezTo>
                          <a:cubicBezTo>
                            <a:pt x="1119" y="9"/>
                            <a:pt x="1119" y="9"/>
                            <a:pt x="1119" y="9"/>
                          </a:cubicBezTo>
                          <a:cubicBezTo>
                            <a:pt x="1115" y="3"/>
                            <a:pt x="1108" y="0"/>
                            <a:pt x="1101" y="0"/>
                          </a:cubicBezTo>
                          <a:cubicBezTo>
                            <a:pt x="237" y="0"/>
                            <a:pt x="237" y="0"/>
                            <a:pt x="237" y="0"/>
                          </a:cubicBezTo>
                          <a:cubicBezTo>
                            <a:pt x="230" y="0"/>
                            <a:pt x="223" y="3"/>
                            <a:pt x="219" y="9"/>
                          </a:cubicBezTo>
                          <a:cubicBezTo>
                            <a:pt x="177" y="71"/>
                            <a:pt x="177" y="71"/>
                            <a:pt x="177" y="71"/>
                          </a:cubicBezTo>
                          <a:cubicBezTo>
                            <a:pt x="114" y="71"/>
                            <a:pt x="114" y="71"/>
                            <a:pt x="114" y="71"/>
                          </a:cubicBezTo>
                          <a:cubicBezTo>
                            <a:pt x="102" y="71"/>
                            <a:pt x="92" y="81"/>
                            <a:pt x="92" y="93"/>
                          </a:cubicBezTo>
                          <a:cubicBezTo>
                            <a:pt x="92" y="156"/>
                            <a:pt x="92" y="156"/>
                            <a:pt x="92" y="156"/>
                          </a:cubicBezTo>
                          <a:cubicBezTo>
                            <a:pt x="92" y="168"/>
                            <a:pt x="102" y="178"/>
                            <a:pt x="114" y="178"/>
                          </a:cubicBezTo>
                          <a:cubicBezTo>
                            <a:pt x="125" y="178"/>
                            <a:pt x="125" y="178"/>
                            <a:pt x="125" y="178"/>
                          </a:cubicBezTo>
                          <a:cubicBezTo>
                            <a:pt x="125" y="1650"/>
                            <a:pt x="125" y="1650"/>
                            <a:pt x="125" y="1650"/>
                          </a:cubicBezTo>
                          <a:cubicBezTo>
                            <a:pt x="169" y="1650"/>
                            <a:pt x="169" y="1650"/>
                            <a:pt x="169" y="1650"/>
                          </a:cubicBezTo>
                          <a:cubicBezTo>
                            <a:pt x="169" y="156"/>
                            <a:pt x="169" y="156"/>
                            <a:pt x="169" y="156"/>
                          </a:cubicBezTo>
                          <a:cubicBezTo>
                            <a:pt x="169" y="144"/>
                            <a:pt x="159" y="134"/>
                            <a:pt x="147" y="134"/>
                          </a:cubicBezTo>
                          <a:cubicBezTo>
                            <a:pt x="136" y="134"/>
                            <a:pt x="136" y="134"/>
                            <a:pt x="136" y="134"/>
                          </a:cubicBezTo>
                          <a:cubicBezTo>
                            <a:pt x="136" y="115"/>
                            <a:pt x="136" y="115"/>
                            <a:pt x="136" y="115"/>
                          </a:cubicBezTo>
                          <a:cubicBezTo>
                            <a:pt x="1202" y="115"/>
                            <a:pt x="1202" y="115"/>
                            <a:pt x="1202" y="115"/>
                          </a:cubicBezTo>
                          <a:cubicBezTo>
                            <a:pt x="1202" y="134"/>
                            <a:pt x="1202" y="134"/>
                            <a:pt x="1202" y="134"/>
                          </a:cubicBezTo>
                          <a:cubicBezTo>
                            <a:pt x="1191" y="134"/>
                            <a:pt x="1191" y="134"/>
                            <a:pt x="1191" y="134"/>
                          </a:cubicBezTo>
                          <a:cubicBezTo>
                            <a:pt x="1179" y="134"/>
                            <a:pt x="1169" y="144"/>
                            <a:pt x="1169" y="156"/>
                          </a:cubicBezTo>
                          <a:cubicBezTo>
                            <a:pt x="1169" y="1650"/>
                            <a:pt x="1169" y="1650"/>
                            <a:pt x="1169" y="1650"/>
                          </a:cubicBezTo>
                          <a:cubicBezTo>
                            <a:pt x="1213" y="1650"/>
                            <a:pt x="1213" y="1650"/>
                            <a:pt x="1213" y="1650"/>
                          </a:cubicBezTo>
                          <a:cubicBezTo>
                            <a:pt x="1213" y="178"/>
                            <a:pt x="1213" y="178"/>
                            <a:pt x="1213" y="178"/>
                          </a:cubicBezTo>
                          <a:cubicBezTo>
                            <a:pt x="1224" y="178"/>
                            <a:pt x="1224" y="178"/>
                            <a:pt x="1224" y="178"/>
                          </a:cubicBezTo>
                          <a:cubicBezTo>
                            <a:pt x="1236" y="178"/>
                            <a:pt x="1246" y="168"/>
                            <a:pt x="1246" y="156"/>
                          </a:cubicBezTo>
                          <a:cubicBezTo>
                            <a:pt x="1246" y="93"/>
                            <a:pt x="1246" y="93"/>
                            <a:pt x="1246" y="93"/>
                          </a:cubicBezTo>
                          <a:cubicBezTo>
                            <a:pt x="1246" y="81"/>
                            <a:pt x="1236" y="71"/>
                            <a:pt x="1224" y="71"/>
                          </a:cubicBezTo>
                          <a:close/>
                          <a:moveTo>
                            <a:pt x="248" y="44"/>
                          </a:moveTo>
                          <a:cubicBezTo>
                            <a:pt x="1090" y="44"/>
                            <a:pt x="1090" y="44"/>
                            <a:pt x="1090" y="44"/>
                          </a:cubicBezTo>
                          <a:cubicBezTo>
                            <a:pt x="1108" y="71"/>
                            <a:pt x="1108" y="71"/>
                            <a:pt x="1108" y="71"/>
                          </a:cubicBezTo>
                          <a:cubicBezTo>
                            <a:pt x="230" y="71"/>
                            <a:pt x="230" y="71"/>
                            <a:pt x="230" y="71"/>
                          </a:cubicBezTo>
                          <a:lnTo>
                            <a:pt x="248" y="44"/>
                          </a:lnTo>
                          <a:close/>
                        </a:path>
                      </a:pathLst>
                    </a:custGeom>
                    <a:solidFill>
                      <a:srgbClr val="26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sp>
                  <p:nvSpPr>
                    <p:cNvPr id="123" name="Freeform 26">
                      <a:extLst>
                        <a:ext uri="{FF2B5EF4-FFF2-40B4-BE49-F238E27FC236}">
                          <a16:creationId xmlns:a16="http://schemas.microsoft.com/office/drawing/2014/main" id="{3B3DE95F-D598-4E8D-A569-80D13E85E624}"/>
                        </a:ext>
                      </a:extLst>
                    </p:cNvPr>
                    <p:cNvSpPr>
                      <a:spLocks noEditPoints="1"/>
                    </p:cNvSpPr>
                    <p:nvPr/>
                  </p:nvSpPr>
                  <p:spPr bwMode="auto">
                    <a:xfrm>
                      <a:off x="5836155" y="2904744"/>
                      <a:ext cx="519684" cy="1021461"/>
                    </a:xfrm>
                    <a:custGeom>
                      <a:avLst/>
                      <a:gdLst>
                        <a:gd name="T0" fmla="*/ 110 w 728"/>
                        <a:gd name="T1" fmla="*/ 1430 h 1430"/>
                        <a:gd name="T2" fmla="*/ 100 w 728"/>
                        <a:gd name="T3" fmla="*/ 1101 h 1430"/>
                        <a:gd name="T4" fmla="*/ 334 w 728"/>
                        <a:gd name="T5" fmla="*/ 1091 h 1430"/>
                        <a:gd name="T6" fmla="*/ 344 w 728"/>
                        <a:gd name="T7" fmla="*/ 1420 h 1430"/>
                        <a:gd name="T8" fmla="*/ 628 w 728"/>
                        <a:gd name="T9" fmla="*/ 1420 h 1430"/>
                        <a:gd name="T10" fmla="*/ 618 w 728"/>
                        <a:gd name="T11" fmla="*/ 1091 h 1430"/>
                        <a:gd name="T12" fmla="*/ 384 w 728"/>
                        <a:gd name="T13" fmla="*/ 1101 h 1430"/>
                        <a:gd name="T14" fmla="*/ 394 w 728"/>
                        <a:gd name="T15" fmla="*/ 1430 h 1430"/>
                        <a:gd name="T16" fmla="*/ 628 w 728"/>
                        <a:gd name="T17" fmla="*/ 1420 h 1430"/>
                        <a:gd name="T18" fmla="*/ 452 w 728"/>
                        <a:gd name="T19" fmla="*/ 273 h 1430"/>
                        <a:gd name="T20" fmla="*/ 462 w 728"/>
                        <a:gd name="T21" fmla="*/ 10 h 1430"/>
                        <a:gd name="T22" fmla="*/ 276 w 728"/>
                        <a:gd name="T23" fmla="*/ 0 h 1430"/>
                        <a:gd name="T24" fmla="*/ 266 w 728"/>
                        <a:gd name="T25" fmla="*/ 263 h 1430"/>
                        <a:gd name="T26" fmla="*/ 276 w 728"/>
                        <a:gd name="T27" fmla="*/ 600 h 1430"/>
                        <a:gd name="T28" fmla="*/ 462 w 728"/>
                        <a:gd name="T29" fmla="*/ 590 h 1430"/>
                        <a:gd name="T30" fmla="*/ 452 w 728"/>
                        <a:gd name="T31" fmla="*/ 327 h 1430"/>
                        <a:gd name="T32" fmla="*/ 266 w 728"/>
                        <a:gd name="T33" fmla="*/ 337 h 1430"/>
                        <a:gd name="T34" fmla="*/ 276 w 728"/>
                        <a:gd name="T35" fmla="*/ 600 h 1430"/>
                        <a:gd name="T36" fmla="*/ 186 w 728"/>
                        <a:gd name="T37" fmla="*/ 273 h 1430"/>
                        <a:gd name="T38" fmla="*/ 196 w 728"/>
                        <a:gd name="T39" fmla="*/ 10 h 1430"/>
                        <a:gd name="T40" fmla="*/ 10 w 728"/>
                        <a:gd name="T41" fmla="*/ 0 h 1430"/>
                        <a:gd name="T42" fmla="*/ 0 w 728"/>
                        <a:gd name="T43" fmla="*/ 263 h 1430"/>
                        <a:gd name="T44" fmla="*/ 10 w 728"/>
                        <a:gd name="T45" fmla="*/ 600 h 1430"/>
                        <a:gd name="T46" fmla="*/ 196 w 728"/>
                        <a:gd name="T47" fmla="*/ 590 h 1430"/>
                        <a:gd name="T48" fmla="*/ 186 w 728"/>
                        <a:gd name="T49" fmla="*/ 327 h 1430"/>
                        <a:gd name="T50" fmla="*/ 0 w 728"/>
                        <a:gd name="T51" fmla="*/ 337 h 1430"/>
                        <a:gd name="T52" fmla="*/ 10 w 728"/>
                        <a:gd name="T53" fmla="*/ 600 h 1430"/>
                        <a:gd name="T54" fmla="*/ 718 w 728"/>
                        <a:gd name="T55" fmla="*/ 273 h 1430"/>
                        <a:gd name="T56" fmla="*/ 728 w 728"/>
                        <a:gd name="T57" fmla="*/ 10 h 1430"/>
                        <a:gd name="T58" fmla="*/ 542 w 728"/>
                        <a:gd name="T59" fmla="*/ 0 h 1430"/>
                        <a:gd name="T60" fmla="*/ 532 w 728"/>
                        <a:gd name="T61" fmla="*/ 263 h 1430"/>
                        <a:gd name="T62" fmla="*/ 542 w 728"/>
                        <a:gd name="T63" fmla="*/ 600 h 1430"/>
                        <a:gd name="T64" fmla="*/ 728 w 728"/>
                        <a:gd name="T65" fmla="*/ 590 h 1430"/>
                        <a:gd name="T66" fmla="*/ 718 w 728"/>
                        <a:gd name="T67" fmla="*/ 327 h 1430"/>
                        <a:gd name="T68" fmla="*/ 532 w 728"/>
                        <a:gd name="T69" fmla="*/ 337 h 1430"/>
                        <a:gd name="T70" fmla="*/ 542 w 728"/>
                        <a:gd name="T71" fmla="*/ 600 h 1430"/>
                        <a:gd name="T72" fmla="*/ 452 w 728"/>
                        <a:gd name="T73" fmla="*/ 926 h 1430"/>
                        <a:gd name="T74" fmla="*/ 462 w 728"/>
                        <a:gd name="T75" fmla="*/ 663 h 1430"/>
                        <a:gd name="T76" fmla="*/ 276 w 728"/>
                        <a:gd name="T77" fmla="*/ 653 h 1430"/>
                        <a:gd name="T78" fmla="*/ 266 w 728"/>
                        <a:gd name="T79" fmla="*/ 916 h 1430"/>
                        <a:gd name="T80" fmla="*/ 10 w 728"/>
                        <a:gd name="T81" fmla="*/ 926 h 1430"/>
                        <a:gd name="T82" fmla="*/ 196 w 728"/>
                        <a:gd name="T83" fmla="*/ 916 h 1430"/>
                        <a:gd name="T84" fmla="*/ 186 w 728"/>
                        <a:gd name="T85" fmla="*/ 653 h 1430"/>
                        <a:gd name="T86" fmla="*/ 0 w 728"/>
                        <a:gd name="T87" fmla="*/ 663 h 1430"/>
                        <a:gd name="T88" fmla="*/ 10 w 728"/>
                        <a:gd name="T89" fmla="*/ 926 h 1430"/>
                        <a:gd name="T90" fmla="*/ 718 w 728"/>
                        <a:gd name="T91" fmla="*/ 926 h 1430"/>
                        <a:gd name="T92" fmla="*/ 728 w 728"/>
                        <a:gd name="T93" fmla="*/ 663 h 1430"/>
                        <a:gd name="T94" fmla="*/ 542 w 728"/>
                        <a:gd name="T95" fmla="*/ 653 h 1430"/>
                        <a:gd name="T96" fmla="*/ 532 w 728"/>
                        <a:gd name="T97" fmla="*/ 916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8" h="1430">
                          <a:moveTo>
                            <a:pt x="334" y="1430"/>
                          </a:moveTo>
                          <a:cubicBezTo>
                            <a:pt x="110" y="1430"/>
                            <a:pt x="110" y="1430"/>
                            <a:pt x="110" y="1430"/>
                          </a:cubicBezTo>
                          <a:cubicBezTo>
                            <a:pt x="104" y="1430"/>
                            <a:pt x="100" y="1426"/>
                            <a:pt x="100" y="1420"/>
                          </a:cubicBezTo>
                          <a:cubicBezTo>
                            <a:pt x="100" y="1101"/>
                            <a:pt x="100" y="1101"/>
                            <a:pt x="100" y="1101"/>
                          </a:cubicBezTo>
                          <a:cubicBezTo>
                            <a:pt x="100" y="1095"/>
                            <a:pt x="104" y="1091"/>
                            <a:pt x="110" y="1091"/>
                          </a:cubicBezTo>
                          <a:cubicBezTo>
                            <a:pt x="334" y="1091"/>
                            <a:pt x="334" y="1091"/>
                            <a:pt x="334" y="1091"/>
                          </a:cubicBezTo>
                          <a:cubicBezTo>
                            <a:pt x="340" y="1091"/>
                            <a:pt x="344" y="1095"/>
                            <a:pt x="344" y="1101"/>
                          </a:cubicBezTo>
                          <a:cubicBezTo>
                            <a:pt x="344" y="1420"/>
                            <a:pt x="344" y="1420"/>
                            <a:pt x="344" y="1420"/>
                          </a:cubicBezTo>
                          <a:cubicBezTo>
                            <a:pt x="344" y="1426"/>
                            <a:pt x="340" y="1430"/>
                            <a:pt x="334" y="1430"/>
                          </a:cubicBezTo>
                          <a:close/>
                          <a:moveTo>
                            <a:pt x="628" y="1420"/>
                          </a:moveTo>
                          <a:cubicBezTo>
                            <a:pt x="628" y="1101"/>
                            <a:pt x="628" y="1101"/>
                            <a:pt x="628" y="1101"/>
                          </a:cubicBezTo>
                          <a:cubicBezTo>
                            <a:pt x="628" y="1095"/>
                            <a:pt x="624" y="1091"/>
                            <a:pt x="618" y="1091"/>
                          </a:cubicBezTo>
                          <a:cubicBezTo>
                            <a:pt x="394" y="1091"/>
                            <a:pt x="394" y="1091"/>
                            <a:pt x="394" y="1091"/>
                          </a:cubicBezTo>
                          <a:cubicBezTo>
                            <a:pt x="388" y="1091"/>
                            <a:pt x="384" y="1095"/>
                            <a:pt x="384" y="1101"/>
                          </a:cubicBezTo>
                          <a:cubicBezTo>
                            <a:pt x="384" y="1420"/>
                            <a:pt x="384" y="1420"/>
                            <a:pt x="384" y="1420"/>
                          </a:cubicBezTo>
                          <a:cubicBezTo>
                            <a:pt x="384" y="1426"/>
                            <a:pt x="388" y="1430"/>
                            <a:pt x="394" y="1430"/>
                          </a:cubicBezTo>
                          <a:cubicBezTo>
                            <a:pt x="618" y="1430"/>
                            <a:pt x="618" y="1430"/>
                            <a:pt x="618" y="1430"/>
                          </a:cubicBezTo>
                          <a:cubicBezTo>
                            <a:pt x="624" y="1430"/>
                            <a:pt x="628" y="1426"/>
                            <a:pt x="628" y="1420"/>
                          </a:cubicBezTo>
                          <a:close/>
                          <a:moveTo>
                            <a:pt x="276" y="273"/>
                          </a:moveTo>
                          <a:cubicBezTo>
                            <a:pt x="452" y="273"/>
                            <a:pt x="452" y="273"/>
                            <a:pt x="452" y="273"/>
                          </a:cubicBezTo>
                          <a:cubicBezTo>
                            <a:pt x="457" y="273"/>
                            <a:pt x="462" y="269"/>
                            <a:pt x="462" y="263"/>
                          </a:cubicBezTo>
                          <a:cubicBezTo>
                            <a:pt x="462" y="10"/>
                            <a:pt x="462" y="10"/>
                            <a:pt x="462" y="10"/>
                          </a:cubicBezTo>
                          <a:cubicBezTo>
                            <a:pt x="462" y="5"/>
                            <a:pt x="457" y="0"/>
                            <a:pt x="452" y="0"/>
                          </a:cubicBezTo>
                          <a:cubicBezTo>
                            <a:pt x="276" y="0"/>
                            <a:pt x="276" y="0"/>
                            <a:pt x="276" y="0"/>
                          </a:cubicBezTo>
                          <a:cubicBezTo>
                            <a:pt x="271" y="0"/>
                            <a:pt x="266" y="5"/>
                            <a:pt x="266" y="10"/>
                          </a:cubicBezTo>
                          <a:cubicBezTo>
                            <a:pt x="266" y="263"/>
                            <a:pt x="266" y="263"/>
                            <a:pt x="266" y="263"/>
                          </a:cubicBezTo>
                          <a:cubicBezTo>
                            <a:pt x="266" y="269"/>
                            <a:pt x="271" y="273"/>
                            <a:pt x="276" y="273"/>
                          </a:cubicBezTo>
                          <a:close/>
                          <a:moveTo>
                            <a:pt x="276" y="600"/>
                          </a:moveTo>
                          <a:cubicBezTo>
                            <a:pt x="452" y="600"/>
                            <a:pt x="452" y="600"/>
                            <a:pt x="452" y="600"/>
                          </a:cubicBezTo>
                          <a:cubicBezTo>
                            <a:pt x="457" y="600"/>
                            <a:pt x="462" y="595"/>
                            <a:pt x="462" y="590"/>
                          </a:cubicBezTo>
                          <a:cubicBezTo>
                            <a:pt x="462" y="337"/>
                            <a:pt x="462" y="337"/>
                            <a:pt x="462" y="337"/>
                          </a:cubicBezTo>
                          <a:cubicBezTo>
                            <a:pt x="462" y="331"/>
                            <a:pt x="457" y="327"/>
                            <a:pt x="452" y="327"/>
                          </a:cubicBezTo>
                          <a:cubicBezTo>
                            <a:pt x="276" y="327"/>
                            <a:pt x="276" y="327"/>
                            <a:pt x="276" y="327"/>
                          </a:cubicBezTo>
                          <a:cubicBezTo>
                            <a:pt x="271" y="327"/>
                            <a:pt x="266" y="331"/>
                            <a:pt x="266" y="337"/>
                          </a:cubicBezTo>
                          <a:cubicBezTo>
                            <a:pt x="266" y="590"/>
                            <a:pt x="266" y="590"/>
                            <a:pt x="266" y="590"/>
                          </a:cubicBezTo>
                          <a:cubicBezTo>
                            <a:pt x="266" y="595"/>
                            <a:pt x="271" y="600"/>
                            <a:pt x="276" y="600"/>
                          </a:cubicBezTo>
                          <a:close/>
                          <a:moveTo>
                            <a:pt x="10" y="273"/>
                          </a:moveTo>
                          <a:cubicBezTo>
                            <a:pt x="186" y="273"/>
                            <a:pt x="186" y="273"/>
                            <a:pt x="186" y="273"/>
                          </a:cubicBezTo>
                          <a:cubicBezTo>
                            <a:pt x="191" y="273"/>
                            <a:pt x="196" y="269"/>
                            <a:pt x="196" y="263"/>
                          </a:cubicBezTo>
                          <a:cubicBezTo>
                            <a:pt x="196" y="10"/>
                            <a:pt x="196" y="10"/>
                            <a:pt x="196" y="10"/>
                          </a:cubicBezTo>
                          <a:cubicBezTo>
                            <a:pt x="196" y="5"/>
                            <a:pt x="191" y="0"/>
                            <a:pt x="186" y="0"/>
                          </a:cubicBezTo>
                          <a:cubicBezTo>
                            <a:pt x="10" y="0"/>
                            <a:pt x="10" y="0"/>
                            <a:pt x="10" y="0"/>
                          </a:cubicBezTo>
                          <a:cubicBezTo>
                            <a:pt x="4" y="0"/>
                            <a:pt x="0" y="5"/>
                            <a:pt x="0" y="10"/>
                          </a:cubicBezTo>
                          <a:cubicBezTo>
                            <a:pt x="0" y="263"/>
                            <a:pt x="0" y="263"/>
                            <a:pt x="0" y="263"/>
                          </a:cubicBezTo>
                          <a:cubicBezTo>
                            <a:pt x="0" y="269"/>
                            <a:pt x="4" y="273"/>
                            <a:pt x="10" y="273"/>
                          </a:cubicBezTo>
                          <a:close/>
                          <a:moveTo>
                            <a:pt x="10" y="600"/>
                          </a:moveTo>
                          <a:cubicBezTo>
                            <a:pt x="186" y="600"/>
                            <a:pt x="186" y="600"/>
                            <a:pt x="186" y="600"/>
                          </a:cubicBezTo>
                          <a:cubicBezTo>
                            <a:pt x="191" y="600"/>
                            <a:pt x="196" y="595"/>
                            <a:pt x="196" y="590"/>
                          </a:cubicBezTo>
                          <a:cubicBezTo>
                            <a:pt x="196" y="337"/>
                            <a:pt x="196" y="337"/>
                            <a:pt x="196" y="337"/>
                          </a:cubicBezTo>
                          <a:cubicBezTo>
                            <a:pt x="196" y="331"/>
                            <a:pt x="191" y="327"/>
                            <a:pt x="186" y="327"/>
                          </a:cubicBezTo>
                          <a:cubicBezTo>
                            <a:pt x="10" y="327"/>
                            <a:pt x="10" y="327"/>
                            <a:pt x="10" y="327"/>
                          </a:cubicBezTo>
                          <a:cubicBezTo>
                            <a:pt x="4" y="327"/>
                            <a:pt x="0" y="331"/>
                            <a:pt x="0" y="337"/>
                          </a:cubicBezTo>
                          <a:cubicBezTo>
                            <a:pt x="0" y="590"/>
                            <a:pt x="0" y="590"/>
                            <a:pt x="0" y="590"/>
                          </a:cubicBezTo>
                          <a:cubicBezTo>
                            <a:pt x="0" y="595"/>
                            <a:pt x="4" y="600"/>
                            <a:pt x="10" y="600"/>
                          </a:cubicBezTo>
                          <a:close/>
                          <a:moveTo>
                            <a:pt x="542" y="273"/>
                          </a:moveTo>
                          <a:cubicBezTo>
                            <a:pt x="718" y="273"/>
                            <a:pt x="718" y="273"/>
                            <a:pt x="718" y="273"/>
                          </a:cubicBezTo>
                          <a:cubicBezTo>
                            <a:pt x="724" y="273"/>
                            <a:pt x="728" y="269"/>
                            <a:pt x="728" y="263"/>
                          </a:cubicBezTo>
                          <a:cubicBezTo>
                            <a:pt x="728" y="10"/>
                            <a:pt x="728" y="10"/>
                            <a:pt x="728" y="10"/>
                          </a:cubicBezTo>
                          <a:cubicBezTo>
                            <a:pt x="728" y="5"/>
                            <a:pt x="724" y="0"/>
                            <a:pt x="718" y="0"/>
                          </a:cubicBezTo>
                          <a:cubicBezTo>
                            <a:pt x="542" y="0"/>
                            <a:pt x="542" y="0"/>
                            <a:pt x="542" y="0"/>
                          </a:cubicBezTo>
                          <a:cubicBezTo>
                            <a:pt x="537" y="0"/>
                            <a:pt x="532" y="5"/>
                            <a:pt x="532" y="10"/>
                          </a:cubicBezTo>
                          <a:cubicBezTo>
                            <a:pt x="532" y="263"/>
                            <a:pt x="532" y="263"/>
                            <a:pt x="532" y="263"/>
                          </a:cubicBezTo>
                          <a:cubicBezTo>
                            <a:pt x="532" y="269"/>
                            <a:pt x="537" y="273"/>
                            <a:pt x="542" y="273"/>
                          </a:cubicBezTo>
                          <a:close/>
                          <a:moveTo>
                            <a:pt x="542" y="600"/>
                          </a:moveTo>
                          <a:cubicBezTo>
                            <a:pt x="718" y="600"/>
                            <a:pt x="718" y="600"/>
                            <a:pt x="718" y="600"/>
                          </a:cubicBezTo>
                          <a:cubicBezTo>
                            <a:pt x="724" y="600"/>
                            <a:pt x="728" y="595"/>
                            <a:pt x="728" y="590"/>
                          </a:cubicBezTo>
                          <a:cubicBezTo>
                            <a:pt x="728" y="337"/>
                            <a:pt x="728" y="337"/>
                            <a:pt x="728" y="337"/>
                          </a:cubicBezTo>
                          <a:cubicBezTo>
                            <a:pt x="728" y="331"/>
                            <a:pt x="724" y="327"/>
                            <a:pt x="718" y="327"/>
                          </a:cubicBezTo>
                          <a:cubicBezTo>
                            <a:pt x="542" y="327"/>
                            <a:pt x="542" y="327"/>
                            <a:pt x="542" y="327"/>
                          </a:cubicBezTo>
                          <a:cubicBezTo>
                            <a:pt x="537" y="327"/>
                            <a:pt x="532" y="331"/>
                            <a:pt x="532" y="337"/>
                          </a:cubicBezTo>
                          <a:cubicBezTo>
                            <a:pt x="532" y="590"/>
                            <a:pt x="532" y="590"/>
                            <a:pt x="532" y="590"/>
                          </a:cubicBezTo>
                          <a:cubicBezTo>
                            <a:pt x="532" y="595"/>
                            <a:pt x="537" y="600"/>
                            <a:pt x="542" y="600"/>
                          </a:cubicBezTo>
                          <a:close/>
                          <a:moveTo>
                            <a:pt x="276" y="926"/>
                          </a:moveTo>
                          <a:cubicBezTo>
                            <a:pt x="452" y="926"/>
                            <a:pt x="452" y="926"/>
                            <a:pt x="452" y="926"/>
                          </a:cubicBezTo>
                          <a:cubicBezTo>
                            <a:pt x="457" y="926"/>
                            <a:pt x="462" y="922"/>
                            <a:pt x="462" y="916"/>
                          </a:cubicBezTo>
                          <a:cubicBezTo>
                            <a:pt x="462" y="663"/>
                            <a:pt x="462" y="663"/>
                            <a:pt x="462" y="663"/>
                          </a:cubicBezTo>
                          <a:cubicBezTo>
                            <a:pt x="462" y="658"/>
                            <a:pt x="457" y="653"/>
                            <a:pt x="452" y="653"/>
                          </a:cubicBezTo>
                          <a:cubicBezTo>
                            <a:pt x="276" y="653"/>
                            <a:pt x="276" y="653"/>
                            <a:pt x="276" y="653"/>
                          </a:cubicBezTo>
                          <a:cubicBezTo>
                            <a:pt x="271" y="653"/>
                            <a:pt x="266" y="658"/>
                            <a:pt x="266" y="663"/>
                          </a:cubicBezTo>
                          <a:cubicBezTo>
                            <a:pt x="266" y="916"/>
                            <a:pt x="266" y="916"/>
                            <a:pt x="266" y="916"/>
                          </a:cubicBezTo>
                          <a:cubicBezTo>
                            <a:pt x="266" y="922"/>
                            <a:pt x="271" y="926"/>
                            <a:pt x="276" y="926"/>
                          </a:cubicBezTo>
                          <a:close/>
                          <a:moveTo>
                            <a:pt x="10" y="926"/>
                          </a:moveTo>
                          <a:cubicBezTo>
                            <a:pt x="186" y="926"/>
                            <a:pt x="186" y="926"/>
                            <a:pt x="186" y="926"/>
                          </a:cubicBezTo>
                          <a:cubicBezTo>
                            <a:pt x="191" y="926"/>
                            <a:pt x="196" y="922"/>
                            <a:pt x="196" y="916"/>
                          </a:cubicBezTo>
                          <a:cubicBezTo>
                            <a:pt x="196" y="663"/>
                            <a:pt x="196" y="663"/>
                            <a:pt x="196" y="663"/>
                          </a:cubicBezTo>
                          <a:cubicBezTo>
                            <a:pt x="196" y="658"/>
                            <a:pt x="191" y="653"/>
                            <a:pt x="186" y="653"/>
                          </a:cubicBezTo>
                          <a:cubicBezTo>
                            <a:pt x="10" y="653"/>
                            <a:pt x="10" y="653"/>
                            <a:pt x="10" y="653"/>
                          </a:cubicBezTo>
                          <a:cubicBezTo>
                            <a:pt x="4" y="653"/>
                            <a:pt x="0" y="658"/>
                            <a:pt x="0" y="663"/>
                          </a:cubicBezTo>
                          <a:cubicBezTo>
                            <a:pt x="0" y="916"/>
                            <a:pt x="0" y="916"/>
                            <a:pt x="0" y="916"/>
                          </a:cubicBezTo>
                          <a:cubicBezTo>
                            <a:pt x="0" y="922"/>
                            <a:pt x="4" y="926"/>
                            <a:pt x="10" y="926"/>
                          </a:cubicBezTo>
                          <a:close/>
                          <a:moveTo>
                            <a:pt x="542" y="926"/>
                          </a:moveTo>
                          <a:cubicBezTo>
                            <a:pt x="718" y="926"/>
                            <a:pt x="718" y="926"/>
                            <a:pt x="718" y="926"/>
                          </a:cubicBezTo>
                          <a:cubicBezTo>
                            <a:pt x="724" y="926"/>
                            <a:pt x="728" y="922"/>
                            <a:pt x="728" y="916"/>
                          </a:cubicBezTo>
                          <a:cubicBezTo>
                            <a:pt x="728" y="663"/>
                            <a:pt x="728" y="663"/>
                            <a:pt x="728" y="663"/>
                          </a:cubicBezTo>
                          <a:cubicBezTo>
                            <a:pt x="728" y="658"/>
                            <a:pt x="724" y="653"/>
                            <a:pt x="718" y="653"/>
                          </a:cubicBezTo>
                          <a:cubicBezTo>
                            <a:pt x="542" y="653"/>
                            <a:pt x="542" y="653"/>
                            <a:pt x="542" y="653"/>
                          </a:cubicBezTo>
                          <a:cubicBezTo>
                            <a:pt x="537" y="653"/>
                            <a:pt x="532" y="658"/>
                            <a:pt x="532" y="663"/>
                          </a:cubicBezTo>
                          <a:cubicBezTo>
                            <a:pt x="532" y="916"/>
                            <a:pt x="532" y="916"/>
                            <a:pt x="532" y="916"/>
                          </a:cubicBezTo>
                          <a:cubicBezTo>
                            <a:pt x="532" y="922"/>
                            <a:pt x="537" y="926"/>
                            <a:pt x="542" y="926"/>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DIN Next LT Arabic" panose="020B0503020203050203" pitchFamily="34" charset="-78"/>
                        <a:cs typeface="DIN Next LT Arabic" panose="020B0503020203050203" pitchFamily="34" charset="-78"/>
                      </a:endParaRPr>
                    </a:p>
                  </p:txBody>
                </p:sp>
              </p:grpSp>
            </p:grpSp>
          </p:grpSp>
          <p:sp>
            <p:nvSpPr>
              <p:cNvPr id="117" name="Rectangle 116"/>
              <p:cNvSpPr/>
              <p:nvPr/>
            </p:nvSpPr>
            <p:spPr>
              <a:xfrm>
                <a:off x="1571521" y="1816052"/>
                <a:ext cx="1442063" cy="194984"/>
              </a:xfrm>
              <a:prstGeom prst="rect">
                <a:avLst/>
              </a:prstGeom>
              <a:solidFill>
                <a:srgbClr val="E9ECEF">
                  <a:alpha val="70000"/>
                </a:srgb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60959" rIns="120000" bIns="60959" numCol="1" spcCol="38100" rtlCol="0" fromWordArt="0" anchor="ctr" anchorCtr="0" forceAA="0" compatLnSpc="1">
                <a:prstTxWarp prst="textNoShape">
                  <a:avLst/>
                </a:prstTxWarp>
                <a:noAutofit/>
              </a:bodyPr>
              <a:lstStyle/>
              <a:p>
                <a:pPr algn="ctr" defTabSz="609585" hangingPunct="0"/>
                <a:r>
                  <a:rPr lang="ar-SA" sz="1067" b="1" dirty="0" smtClean="0">
                    <a:solidFill>
                      <a:srgbClr val="000000"/>
                    </a:solidFill>
                    <a:latin typeface="DIN Next LT Arabic" panose="020B0503020203050203" pitchFamily="34" charset="-78"/>
                    <a:cs typeface="DIN Next LT Arabic" panose="020B0503020203050203" pitchFamily="34" charset="-78"/>
                    <a:sym typeface="DIN Next LT Arabic Regular"/>
                  </a:rPr>
                  <a:t>المتنافس الثاني</a:t>
                </a:r>
              </a:p>
            </p:txBody>
          </p:sp>
        </p:grpSp>
        <p:sp>
          <p:nvSpPr>
            <p:cNvPr id="114" name="Rectangle 113"/>
            <p:cNvSpPr/>
            <p:nvPr/>
          </p:nvSpPr>
          <p:spPr>
            <a:xfrm>
              <a:off x="4076829" y="4972889"/>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150,000 </a:t>
              </a:r>
              <a:r>
                <a:rPr lang="ar-SA" sz="1400" kern="0" dirty="0">
                  <a:solidFill>
                    <a:schemeClr val="bg1"/>
                  </a:solidFill>
                  <a:latin typeface="DIN Next LT Arabic" panose="020B0503020203050203" pitchFamily="34" charset="-78"/>
                  <a:cs typeface="DIN Next LT Arabic" panose="020B0503020203050203" pitchFamily="34" charset="-78"/>
                </a:rPr>
                <a:t>ريال</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sp>
          <p:nvSpPr>
            <p:cNvPr id="115" name="Rectangle 114"/>
            <p:cNvSpPr/>
            <p:nvPr/>
          </p:nvSpPr>
          <p:spPr>
            <a:xfrm>
              <a:off x="2671108" y="4980414"/>
              <a:ext cx="1371600" cy="472496"/>
            </a:xfrm>
            <a:prstGeom prst="rect">
              <a:avLst/>
            </a:prstGeom>
            <a:solidFill>
              <a:srgbClr val="35607C"/>
            </a:solidFill>
            <a:ln w="9525" cap="flat">
              <a:solidFill>
                <a:srgbClr val="E2E2E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0000" tIns="45719" rIns="90000" bIns="45719" numCol="1" spcCol="38100" rtlCol="0" fromWordArt="0" anchor="ctr" anchorCtr="0" forceAA="0" compatLnSpc="1">
              <a:prstTxWarp prst="textNoShape">
                <a:avLst/>
              </a:prstTxWarp>
              <a:noAutofit/>
            </a:bodyPr>
            <a:lstStyle/>
            <a:p>
              <a:pPr algn="ctr" fontAlgn="b"/>
              <a:r>
                <a:rPr lang="ar-SA" sz="1400" kern="0" dirty="0" smtClean="0">
                  <a:solidFill>
                    <a:schemeClr val="bg1"/>
                  </a:solidFill>
                  <a:latin typeface="DIN Next LT Arabic" panose="020B0503020203050203" pitchFamily="34" charset="-78"/>
                  <a:cs typeface="DIN Next LT Arabic" panose="020B0503020203050203" pitchFamily="34" charset="-78"/>
                </a:rPr>
                <a:t>منتج وطني</a:t>
              </a:r>
              <a:endParaRPr lang="en-US" sz="1400" kern="0" dirty="0">
                <a:solidFill>
                  <a:schemeClr val="bg1"/>
                </a:solidFill>
                <a:latin typeface="DIN Next LT Arabic" panose="020B0503020203050203" pitchFamily="34" charset="-78"/>
                <a:cs typeface="DIN Next LT Arabic" panose="020B0503020203050203" pitchFamily="34" charset="-78"/>
              </a:endParaRPr>
            </a:p>
          </p:txBody>
        </p:sp>
      </p:grpSp>
      <p:sp>
        <p:nvSpPr>
          <p:cNvPr id="132" name="Rounded Rectangle 131"/>
          <p:cNvSpPr/>
          <p:nvPr/>
        </p:nvSpPr>
        <p:spPr>
          <a:xfrm>
            <a:off x="503326" y="2081254"/>
            <a:ext cx="3500988" cy="1679454"/>
          </a:xfrm>
          <a:prstGeom prst="roundRect">
            <a:avLst/>
          </a:prstGeom>
          <a:noFill/>
          <a:ln>
            <a:solidFill>
              <a:srgbClr val="E480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600" dirty="0">
                <a:solidFill>
                  <a:srgbClr val="35607C"/>
                </a:solidFill>
                <a:latin typeface="DIN Next LT Arabic" panose="020B0503020203050203" pitchFamily="34" charset="-78"/>
                <a:cs typeface="DIN Next LT Arabic" panose="020B0503020203050203" pitchFamily="34" charset="-78"/>
              </a:rPr>
              <a:t>نظراً لأن المنتجات المقدمة من المتنافسين ليس جميعها ذات منشأ وطني، فيتم استخدام معادلة التفضيل السعري في التقييم المالي، لحساب التفضيل السعري للمنتجات الوطنية. </a:t>
            </a:r>
            <a:endParaRPr lang="en-US" sz="1600" dirty="0">
              <a:solidFill>
                <a:srgbClr val="35607C"/>
              </a:solidFill>
              <a:latin typeface="DIN Next LT Arabic" panose="020B0503020203050203" pitchFamily="34" charset="-78"/>
              <a:cs typeface="DIN Next LT Arabic" panose="020B0503020203050203" pitchFamily="34" charset="-78"/>
            </a:endParaRPr>
          </a:p>
        </p:txBody>
      </p:sp>
      <p:sp>
        <p:nvSpPr>
          <p:cNvPr id="134" name="Rectangle 133"/>
          <p:cNvSpPr/>
          <p:nvPr/>
        </p:nvSpPr>
        <p:spPr>
          <a:xfrm>
            <a:off x="386469" y="4068017"/>
            <a:ext cx="8463064" cy="523220"/>
          </a:xfrm>
          <a:prstGeom prst="rect">
            <a:avLst/>
          </a:prstGeom>
        </p:spPr>
        <p:txBody>
          <a:bodyPr wrap="square">
            <a:spAutoFit/>
          </a:bodyPr>
          <a:lstStyle/>
          <a:p>
            <a:pPr algn="ctr" rtl="1"/>
            <a:r>
              <a:rPr lang="ar-SA" sz="1400" dirty="0">
                <a:solidFill>
                  <a:srgbClr val="35607C"/>
                </a:solidFill>
                <a:latin typeface="DIN Next LT Arabic" panose="020B0503020203050203" pitchFamily="34" charset="-78"/>
                <a:cs typeface="DIN Next LT Arabic" panose="020B0503020203050203" pitchFamily="34" charset="-78"/>
              </a:rPr>
              <a:t>علماً </a:t>
            </a:r>
            <a:r>
              <a:rPr lang="ar-SA" sz="1400" dirty="0" smtClean="0">
                <a:solidFill>
                  <a:srgbClr val="35607C"/>
                </a:solidFill>
                <a:latin typeface="DIN Next LT Arabic" panose="020B0503020203050203" pitchFamily="34" charset="-78"/>
                <a:cs typeface="DIN Next LT Arabic" panose="020B0503020203050203" pitchFamily="34" charset="-78"/>
              </a:rPr>
              <a:t>بأنه </a:t>
            </a:r>
            <a:r>
              <a:rPr lang="ar-SA" sz="1400" dirty="0">
                <a:solidFill>
                  <a:srgbClr val="35607C"/>
                </a:solidFill>
                <a:latin typeface="DIN Next LT Arabic" panose="020B0503020203050203" pitchFamily="34" charset="-78"/>
                <a:cs typeface="DIN Next LT Arabic" panose="020B0503020203050203" pitchFamily="34" charset="-78"/>
              </a:rPr>
              <a:t>في المنافسات القابلة للتجزئة</a:t>
            </a:r>
            <a:r>
              <a:rPr lang="ar-SA" sz="1400" dirty="0" smtClean="0">
                <a:solidFill>
                  <a:srgbClr val="35607C"/>
                </a:solidFill>
                <a:latin typeface="DIN Next LT Arabic" panose="020B0503020203050203" pitchFamily="34" charset="-78"/>
                <a:cs typeface="DIN Next LT Arabic" panose="020B0503020203050203" pitchFamily="34" charset="-78"/>
              </a:rPr>
              <a:t>، </a:t>
            </a:r>
            <a:r>
              <a:rPr lang="ar-SA" sz="1400" dirty="0">
                <a:solidFill>
                  <a:srgbClr val="35607C"/>
                </a:solidFill>
                <a:latin typeface="DIN Next LT Arabic" panose="020B0503020203050203" pitchFamily="34" charset="-78"/>
                <a:cs typeface="DIN Next LT Arabic" panose="020B0503020203050203" pitchFamily="34" charset="-78"/>
              </a:rPr>
              <a:t>يتم </a:t>
            </a:r>
            <a:r>
              <a:rPr lang="ar-SA" sz="1400" dirty="0" smtClean="0">
                <a:solidFill>
                  <a:srgbClr val="35607C"/>
                </a:solidFill>
                <a:latin typeface="DIN Next LT Arabic" panose="020B0503020203050203" pitchFamily="34" charset="-78"/>
                <a:cs typeface="DIN Next LT Arabic" panose="020B0503020203050203" pitchFamily="34" charset="-78"/>
              </a:rPr>
              <a:t>اعتبار:</a:t>
            </a:r>
          </a:p>
          <a:p>
            <a:pPr algn="ctr" rtl="1"/>
            <a:r>
              <a:rPr lang="ar-SA" sz="1400" dirty="0" smtClean="0">
                <a:solidFill>
                  <a:srgbClr val="35607C"/>
                </a:solidFill>
                <a:latin typeface="DIN Next LT Arabic" panose="020B0503020203050203" pitchFamily="34" charset="-78"/>
                <a:cs typeface="DIN Next LT Arabic" panose="020B0503020203050203" pitchFamily="34" charset="-78"/>
              </a:rPr>
              <a:t> </a:t>
            </a:r>
            <a:r>
              <a:rPr lang="ar-SA" sz="1400" dirty="0">
                <a:solidFill>
                  <a:srgbClr val="35607C"/>
                </a:solidFill>
                <a:latin typeface="DIN Next LT Arabic" panose="020B0503020203050203" pitchFamily="34" charset="-78"/>
                <a:cs typeface="DIN Next LT Arabic" panose="020B0503020203050203" pitchFamily="34" charset="-78"/>
              </a:rPr>
              <a:t>حصة المنتجات الوطنية تعادل 100% للمنتج الوطني، واعتبار حصة المنتجات الوطنية تعادل 0% للمنتج الأجنبي.</a:t>
            </a:r>
            <a:endParaRPr lang="en-US" sz="1400" dirty="0">
              <a:solidFill>
                <a:srgbClr val="35607C"/>
              </a:solidFill>
              <a:latin typeface="DIN Next LT Arabic" panose="020B0503020203050203" pitchFamily="34" charset="-78"/>
              <a:cs typeface="DIN Next LT Arabic" panose="020B0503020203050203" pitchFamily="34" charset="-78"/>
            </a:endParaRPr>
          </a:p>
        </p:txBody>
      </p:sp>
      <mc:AlternateContent xmlns:mc="http://schemas.openxmlformats.org/markup-compatibility/2006" xmlns:a14="http://schemas.microsoft.com/office/drawing/2010/main">
        <mc:Choice Requires="a14">
          <p:sp>
            <p:nvSpPr>
              <p:cNvPr id="135" name="Rectangle 134"/>
              <p:cNvSpPr/>
              <p:nvPr/>
            </p:nvSpPr>
            <p:spPr>
              <a:xfrm>
                <a:off x="137412" y="4869506"/>
                <a:ext cx="8811958" cy="655949"/>
              </a:xfrm>
              <a:prstGeom prst="rect">
                <a:avLst/>
              </a:prstGeom>
            </p:spPr>
            <p:txBody>
              <a:bodyPr wrap="square">
                <a:spAutoFit/>
              </a:bodyPr>
              <a:lstStyle/>
              <a:p>
                <a:pPr algn="ctr" rtl="1">
                  <a:lnSpc>
                    <a:spcPct val="107000"/>
                  </a:lnSpc>
                  <a:spcAft>
                    <a:spcPts val="800"/>
                  </a:spcAft>
                </a:pPr>
                <a:r>
                  <a:rPr lang="ar-SA" sz="1400" dirty="0" smtClean="0">
                    <a:solidFill>
                      <a:srgbClr val="35607C"/>
                    </a:solidFill>
                    <a:latin typeface="Calibri" panose="020F0502020204030204" pitchFamily="34" charset="0"/>
                    <a:ea typeface="Calibri" panose="020F0502020204030204" pitchFamily="34" charset="0"/>
                    <a:cs typeface="DIN Next LT Arabic" panose="020B0503020203050203" pitchFamily="34" charset="-78"/>
                  </a:rPr>
                  <a:t>قيمة العرض المعدلة للمتنافس رقم (1)=</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140,000) + </a:t>
                </a:r>
                <a:r>
                  <a:rPr lang="en-US"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(10</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14:m>
                  <m:oMath xmlns:m="http://schemas.openxmlformats.org/officeDocument/2006/math">
                    <m:r>
                      <m:rPr>
                        <m:sty m:val="p"/>
                      </m:rPr>
                      <a:rPr lang="en-US" sz="1400">
                        <a:solidFill>
                          <a:srgbClr val="35607C"/>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en-US"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140,000</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DIN Next LT Arabic" panose="020B0503020203050203" pitchFamily="34" charset="-78"/>
                    <a:ea typeface="Times New Roman" panose="02020603050405020304" pitchFamily="18" charset="0"/>
                    <a:cs typeface="Arial" panose="020B0604020202020204" pitchFamily="34" charset="0"/>
                  </a:rPr>
                  <a:t> </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 </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0</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en-US"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a:solidFill>
                      <a:srgbClr val="35607C"/>
                    </a:solidFill>
                    <a:latin typeface="Calibri" panose="020F0502020204030204" pitchFamily="34" charset="0"/>
                    <a:ea typeface="Calibri" panose="020F0502020204030204" pitchFamily="34" charset="0"/>
                    <a:cs typeface="DIN Next LT Arabic" panose="020B0503020203050203" pitchFamily="34" charset="-78"/>
                  </a:rPr>
                  <a:t>154,000 ريال</a:t>
                </a:r>
                <a:endParaRPr lang="en-US" sz="1400" dirty="0">
                  <a:solidFill>
                    <a:srgbClr val="35607C"/>
                  </a:solidFill>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ar-SA" sz="1400" dirty="0">
                    <a:solidFill>
                      <a:srgbClr val="35607C"/>
                    </a:solidFill>
                    <a:latin typeface="Calibri" panose="020F0502020204030204" pitchFamily="34" charset="0"/>
                    <a:ea typeface="Calibri" panose="020F0502020204030204" pitchFamily="34" charset="0"/>
                    <a:cs typeface="DIN Next LT Arabic" panose="020B0503020203050203" pitchFamily="34" charset="-78"/>
                  </a:rPr>
                  <a:t>قيمة العرض المعدلة للمتنافس رقم (2)=</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150,000) + </a:t>
                </a:r>
                <a:r>
                  <a:rPr lang="en-US"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10% </a:t>
                </a:r>
                <a14:m>
                  <m:oMath xmlns:m="http://schemas.openxmlformats.org/officeDocument/2006/math">
                    <m:r>
                      <m:rPr>
                        <m:sty m:val="p"/>
                      </m:rPr>
                      <a:rPr lang="en-US" sz="1400">
                        <a:solidFill>
                          <a:srgbClr val="35607C"/>
                        </a:solidFill>
                        <a:latin typeface="Cambria Math" panose="02040503050406030204" pitchFamily="18" charset="0"/>
                        <a:ea typeface="Times New Roman" panose="02020603050405020304" pitchFamily="18" charset="0"/>
                        <a:cs typeface="DIN Next LT Arabic" panose="020B0503020203050203" pitchFamily="34" charset="-78"/>
                      </a:rPr>
                      <m:t>x</m:t>
                    </m:r>
                  </m:oMath>
                </a14:m>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150,000</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DIN Next LT Arabic" panose="020B0503020203050203" pitchFamily="34" charset="-78"/>
                    <a:ea typeface="Times New Roman" panose="02020603050405020304" pitchFamily="18" charset="0"/>
                    <a:cs typeface="Arial" panose="020B0604020202020204" pitchFamily="34" charset="0"/>
                  </a:rPr>
                  <a:t> </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 </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1</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en-US"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a:t>
                </a:r>
                <a:r>
                  <a:rPr lang="ar-SA" sz="1400" dirty="0" smtClean="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a:solidFill>
                      <a:srgbClr val="35607C"/>
                    </a:solidFill>
                    <a:latin typeface="Calibri" panose="020F0502020204030204" pitchFamily="34" charset="0"/>
                    <a:ea typeface="Times New Roman" panose="02020603050405020304" pitchFamily="18" charset="0"/>
                    <a:cs typeface="DIN Next LT Arabic" panose="020B0503020203050203" pitchFamily="34" charset="-78"/>
                  </a:rPr>
                  <a:t>= </a:t>
                </a:r>
                <a:r>
                  <a:rPr lang="ar-SA" sz="1400" dirty="0">
                    <a:solidFill>
                      <a:srgbClr val="35607C"/>
                    </a:solidFill>
                    <a:latin typeface="Calibri" panose="020F0502020204030204" pitchFamily="34" charset="0"/>
                    <a:ea typeface="Calibri" panose="020F0502020204030204" pitchFamily="34" charset="0"/>
                    <a:cs typeface="DIN Next LT Arabic" panose="020B0503020203050203" pitchFamily="34" charset="-78"/>
                  </a:rPr>
                  <a:t>150,000 ريال</a:t>
                </a:r>
                <a:endParaRPr lang="en-US" sz="1400" dirty="0">
                  <a:solidFill>
                    <a:srgbClr val="35607C"/>
                  </a:solidFill>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5" name="Rectangle 134"/>
              <p:cNvSpPr>
                <a:spLocks noRot="1" noChangeAspect="1" noMove="1" noResize="1" noEditPoints="1" noAdjustHandles="1" noChangeArrowheads="1" noChangeShapeType="1" noTextEdit="1"/>
              </p:cNvSpPr>
              <p:nvPr/>
            </p:nvSpPr>
            <p:spPr>
              <a:xfrm>
                <a:off x="137412" y="4869506"/>
                <a:ext cx="8811958" cy="655949"/>
              </a:xfrm>
              <a:prstGeom prst="rect">
                <a:avLst/>
              </a:prstGeom>
              <a:blipFill>
                <a:blip r:embed="rId3"/>
                <a:stretch>
                  <a:fillRect t="-1869" b="-7477"/>
                </a:stretch>
              </a:blipFill>
            </p:spPr>
            <p:txBody>
              <a:bodyPr/>
              <a:lstStyle/>
              <a:p>
                <a:r>
                  <a:rPr lang="en-US">
                    <a:noFill/>
                  </a:rPr>
                  <a:t> </a:t>
                </a:r>
              </a:p>
            </p:txBody>
          </p:sp>
        </mc:Fallback>
      </mc:AlternateContent>
      <p:sp>
        <p:nvSpPr>
          <p:cNvPr id="136" name="Rounded Rectangle 135"/>
          <p:cNvSpPr/>
          <p:nvPr/>
        </p:nvSpPr>
        <p:spPr>
          <a:xfrm>
            <a:off x="-7247935" y="8696560"/>
            <a:ext cx="5665162" cy="1667959"/>
          </a:xfrm>
          <a:prstGeom prst="roundRect">
            <a:avLst/>
          </a:prstGeom>
          <a:noFill/>
          <a:ln>
            <a:solidFill>
              <a:srgbClr val="E480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07000"/>
              </a:lnSpc>
              <a:spcAft>
                <a:spcPts val="800"/>
              </a:spcAft>
            </a:pPr>
            <a:r>
              <a:rPr lang="ar-SA" dirty="0">
                <a:solidFill>
                  <a:srgbClr val="35607C"/>
                </a:solidFill>
                <a:latin typeface="Calibri" panose="020F0502020204030204" pitchFamily="34" charset="0"/>
                <a:ea typeface="Calibri" panose="020F0502020204030204" pitchFamily="34" charset="0"/>
                <a:cs typeface="DIN Next LT Arabic" panose="020B0503020203050203" pitchFamily="34" charset="-78"/>
              </a:rPr>
              <a:t>قيمت لجنة فحص العروض في وزارة الصحة المتنافسين من خلال مقارنة سعر العرض المعدّل  للمتنافس رقم (1) بسعر العرض المعدّل للمتنافس رقم (2)، </a:t>
            </a:r>
            <a:r>
              <a:rPr lang="ar-SA" b="1" dirty="0">
                <a:solidFill>
                  <a:srgbClr val="E48044"/>
                </a:solidFill>
                <a:latin typeface="Calibri" panose="020F0502020204030204" pitchFamily="34" charset="0"/>
                <a:ea typeface="Calibri" panose="020F0502020204030204" pitchFamily="34" charset="0"/>
                <a:cs typeface="DIN Next LT Arabic" panose="020B0503020203050203" pitchFamily="34" charset="-78"/>
              </a:rPr>
              <a:t>وتم ترسية العقد على المتنافس رقم (2) صاحب العرض الأقل سعراً. </a:t>
            </a:r>
            <a:endParaRPr lang="en-US" b="1" dirty="0">
              <a:solidFill>
                <a:srgbClr val="E48044"/>
              </a:solidFill>
              <a:latin typeface="Calibri" panose="020F0502020204030204" pitchFamily="34" charset="0"/>
              <a:ea typeface="Calibri" panose="020F0502020204030204" pitchFamily="34" charset="0"/>
              <a:cs typeface="Arial" panose="020B0604020202020204" pitchFamily="34" charset="0"/>
            </a:endParaRPr>
          </a:p>
        </p:txBody>
      </p:sp>
      <p:sp>
        <p:nvSpPr>
          <p:cNvPr id="137" name="Rounded Rectangle 136"/>
          <p:cNvSpPr/>
          <p:nvPr/>
        </p:nvSpPr>
        <p:spPr>
          <a:xfrm>
            <a:off x="1212783" y="5533235"/>
            <a:ext cx="6872438" cy="547436"/>
          </a:xfrm>
          <a:prstGeom prst="roundRect">
            <a:avLst/>
          </a:prstGeom>
          <a:noFill/>
          <a:ln>
            <a:solidFill>
              <a:srgbClr val="E480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07000"/>
              </a:lnSpc>
              <a:spcAft>
                <a:spcPts val="800"/>
              </a:spcAft>
            </a:pPr>
            <a:r>
              <a:rPr lang="ar-SA" sz="1200" dirty="0">
                <a:solidFill>
                  <a:srgbClr val="35607C"/>
                </a:solidFill>
                <a:latin typeface="Calibri" panose="020F0502020204030204" pitchFamily="34" charset="0"/>
                <a:ea typeface="Calibri" panose="020F0502020204030204" pitchFamily="34" charset="0"/>
                <a:cs typeface="DIN Next LT Arabic" panose="020B0503020203050203" pitchFamily="34" charset="-78"/>
              </a:rPr>
              <a:t>قيمت لجنة فحص العروض في وزارة الصحة المتنافسين من خلال مقارنة سعر العرض المعدّل  للمتنافس رقم (1) بسعر العرض المعدّل للمتنافس رقم (2)، </a:t>
            </a:r>
            <a:r>
              <a:rPr lang="ar-SA" sz="1200" b="1" dirty="0" smtClean="0">
                <a:solidFill>
                  <a:srgbClr val="E48044"/>
                </a:solidFill>
                <a:latin typeface="Calibri" panose="020F0502020204030204" pitchFamily="34" charset="0"/>
                <a:ea typeface="Calibri" panose="020F0502020204030204" pitchFamily="34" charset="0"/>
                <a:cs typeface="DIN Next LT Arabic" panose="020B0503020203050203" pitchFamily="34" charset="-78"/>
              </a:rPr>
              <a:t>وتم </a:t>
            </a:r>
            <a:r>
              <a:rPr lang="ar-SA" sz="1200" b="1" dirty="0">
                <a:solidFill>
                  <a:srgbClr val="E48044"/>
                </a:solidFill>
                <a:latin typeface="Calibri" panose="020F0502020204030204" pitchFamily="34" charset="0"/>
                <a:ea typeface="Calibri" panose="020F0502020204030204" pitchFamily="34" charset="0"/>
                <a:cs typeface="DIN Next LT Arabic" panose="020B0503020203050203" pitchFamily="34" charset="-78"/>
              </a:rPr>
              <a:t>ترسية العقد على المتنافس رقم (2) صاحب العرض الأقل سعراً. </a:t>
            </a:r>
            <a:endParaRPr lang="en-US" sz="1200" b="1" dirty="0">
              <a:solidFill>
                <a:srgbClr val="E48044"/>
              </a:solidFill>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741958" y="4874251"/>
                <a:ext cx="31130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400">
                          <a:solidFill>
                            <a:srgbClr val="35607C"/>
                          </a:solidFill>
                          <a:latin typeface="Cambria Math" panose="02040503050406030204" pitchFamily="18" charset="0"/>
                          <a:ea typeface="Times New Roman" panose="02020603050405020304" pitchFamily="18" charset="0"/>
                          <a:cs typeface="DIN Next LT Arabic" panose="020B0503020203050203" pitchFamily="34" charset="-78"/>
                        </a:rPr>
                        <m:t>x</m:t>
                      </m:r>
                    </m:oMath>
                  </m:oMathPara>
                </a14:m>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2741958" y="4874251"/>
                <a:ext cx="311303"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722293" y="5217678"/>
                <a:ext cx="31130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400">
                          <a:solidFill>
                            <a:srgbClr val="35607C"/>
                          </a:solidFill>
                          <a:latin typeface="Cambria Math" panose="02040503050406030204" pitchFamily="18" charset="0"/>
                          <a:ea typeface="Times New Roman" panose="02020603050405020304" pitchFamily="18" charset="0"/>
                          <a:cs typeface="DIN Next LT Arabic" panose="020B0503020203050203" pitchFamily="34" charset="-78"/>
                        </a:rPr>
                        <m:t>x</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2722293" y="5217678"/>
                <a:ext cx="311303"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312997" y="4551882"/>
                <a:ext cx="9541164" cy="306366"/>
              </a:xfrm>
              <a:prstGeom prst="rect">
                <a:avLst/>
              </a:prstGeom>
            </p:spPr>
            <p:txBody>
              <a:bodyPr wrap="square">
                <a:spAutoFit/>
              </a:bodyPr>
              <a:lstStyle/>
              <a:p>
                <a:pPr marL="228600" marR="0" algn="ctr" rtl="1">
                  <a:lnSpc>
                    <a:spcPct val="107000"/>
                  </a:lnSpc>
                  <a:spcBef>
                    <a:spcPts val="0"/>
                  </a:spcBef>
                  <a:spcAft>
                    <a:spcPts val="800"/>
                  </a:spcAft>
                </a:pP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قيمة العرض المعدلة = </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سعر العرض</a:t>
                </a:r>
                <a:r>
                  <a:rPr lang="ar-SA" sz="13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(بالريال) + </a:t>
                </a:r>
                <a:r>
                  <a:rPr lang="en-US"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10% </a:t>
                </a:r>
                <a14:m>
                  <m:oMath xmlns:m="http://schemas.openxmlformats.org/officeDocument/2006/math">
                    <m:r>
                      <m:rPr>
                        <m:sty m:val="p"/>
                      </m:rPr>
                      <a:rPr lang="en-US" sz="13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سعر العرض</a:t>
                </a:r>
                <a:r>
                  <a:rPr lang="ar-SA" sz="1300" baseline="300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1</a:t>
                </a:r>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 (بالريال)</a:t>
                </a:r>
                <a:r>
                  <a:rPr lang="ar-SA"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a:t>
                </a:r>
                <a:r>
                  <a:rPr lang="en-US" sz="1300" dirty="0" smtClean="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rPr>
                  <a:t> </a:t>
                </a:r>
                <a14:m>
                  <m:oMath xmlns:m="http://schemas.openxmlformats.org/officeDocument/2006/math">
                    <m:r>
                      <m:rPr>
                        <m:sty m:val="p"/>
                      </m:rPr>
                      <a:rPr lang="en-US" sz="1300">
                        <a:solidFill>
                          <a:srgbClr val="E48044"/>
                        </a:solidFill>
                        <a:latin typeface="Cambria Math" panose="02040503050406030204" pitchFamily="18" charset="0"/>
                        <a:ea typeface="Calibri" panose="020F0502020204030204" pitchFamily="34" charset="0"/>
                        <a:cs typeface="DIN Next LT Arabic" panose="020B0503020203050203" pitchFamily="34" charset="-78"/>
                      </a:rPr>
                      <m:t>x</m:t>
                    </m:r>
                  </m:oMath>
                </a14:m>
                <a:r>
                  <a:rPr lang="ar-SA"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(1-حصة المنتجات الوطنية</a:t>
                </a:r>
                <a:r>
                  <a:rPr lang="ar-SA" sz="1300" dirty="0" smtClean="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r>
                  <a:rPr lang="en-US" sz="1300" dirty="0">
                    <a:solidFill>
                      <a:srgbClr val="E48044"/>
                    </a:solidFill>
                    <a:latin typeface="DIN Next LT Arabic" panose="020B0503020203050203" pitchFamily="34" charset="-78"/>
                    <a:ea typeface="Times New Roman" panose="02020603050405020304" pitchFamily="18" charset="0"/>
                    <a:cs typeface="DIN Next LT Arabic" panose="020B0503020203050203" pitchFamily="34" charset="-78"/>
                  </a:rPr>
                  <a:t>[</a:t>
                </a:r>
                <a:endParaRPr lang="en-US" sz="1300" dirty="0">
                  <a:solidFill>
                    <a:srgbClr val="E48044"/>
                  </a:solidFill>
                  <a:latin typeface="DIN Next LT Arabic" panose="020B0503020203050203" pitchFamily="34" charset="-78"/>
                  <a:ea typeface="Calibri" panose="020F0502020204030204" pitchFamily="34" charset="0"/>
                  <a:cs typeface="DIN Next LT Arabic" panose="020B0503020203050203" pitchFamily="34" charset="-78"/>
                </a:endParaRPr>
              </a:p>
            </p:txBody>
          </p:sp>
        </mc:Choice>
        <mc:Fallback xmlns="">
          <p:sp>
            <p:nvSpPr>
              <p:cNvPr id="54" name="Rectangle 53"/>
              <p:cNvSpPr>
                <a:spLocks noRot="1" noChangeAspect="1" noMove="1" noResize="1" noEditPoints="1" noAdjustHandles="1" noChangeArrowheads="1" noChangeShapeType="1" noTextEdit="1"/>
              </p:cNvSpPr>
              <p:nvPr/>
            </p:nvSpPr>
            <p:spPr>
              <a:xfrm>
                <a:off x="312997" y="4551882"/>
                <a:ext cx="9541164" cy="306366"/>
              </a:xfrm>
              <a:prstGeom prst="rect">
                <a:avLst/>
              </a:prstGeom>
              <a:blipFill>
                <a:blip r:embed="rId5"/>
                <a:stretch>
                  <a:fillRect t="-2000" b="-12000"/>
                </a:stretch>
              </a:blipFill>
            </p:spPr>
            <p:txBody>
              <a:bodyPr/>
              <a:lstStyle/>
              <a:p>
                <a:r>
                  <a:rPr lang="en-US">
                    <a:noFill/>
                  </a:rPr>
                  <a:t> </a:t>
                </a:r>
              </a:p>
            </p:txBody>
          </p:sp>
        </mc:Fallback>
      </mc:AlternateContent>
    </p:spTree>
    <p:extLst>
      <p:ext uri="{BB962C8B-B14F-4D97-AF65-F5344CB8AC3E}">
        <p14:creationId xmlns:p14="http://schemas.microsoft.com/office/powerpoint/2010/main" val="204730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LCGPA 1">
      <a:dk1>
        <a:srgbClr val="000000"/>
      </a:dk1>
      <a:lt1>
        <a:srgbClr val="FFFFFF"/>
      </a:lt1>
      <a:dk2>
        <a:srgbClr val="44546A"/>
      </a:dk2>
      <a:lt2>
        <a:srgbClr val="E7E6E6"/>
      </a:lt2>
      <a:accent1>
        <a:srgbClr val="D7C2B6"/>
      </a:accent1>
      <a:accent2>
        <a:srgbClr val="33607C"/>
      </a:accent2>
      <a:accent3>
        <a:srgbClr val="12284D"/>
      </a:accent3>
      <a:accent4>
        <a:srgbClr val="3DAFC8"/>
      </a:accent4>
      <a:accent5>
        <a:srgbClr val="E38044"/>
      </a:accent5>
      <a:accent6>
        <a:srgbClr val="B1A7A1"/>
      </a:accent6>
      <a:hlink>
        <a:srgbClr val="D7C2B6"/>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6159</TotalTime>
  <Words>1453</Words>
  <Application>Microsoft Office PowerPoint</Application>
  <PresentationFormat>Widescreen</PresentationFormat>
  <Paragraphs>205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 Math</vt:lpstr>
      <vt:lpstr>DIN Next LT Arabic</vt:lpstr>
      <vt:lpstr>DIN Next LT Arabic Light</vt:lpstr>
      <vt:lpstr>DIN Next LT Arabic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أحمد اسماعيل عبدالغني</cp:lastModifiedBy>
  <cp:revision>205</cp:revision>
  <dcterms:created xsi:type="dcterms:W3CDTF">2019-05-21T12:47:57Z</dcterms:created>
  <dcterms:modified xsi:type="dcterms:W3CDTF">2020-04-09T10:08:55Z</dcterms:modified>
</cp:coreProperties>
</file>