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18"/>
  </p:notesMasterIdLst>
  <p:handoutMasterIdLst>
    <p:handoutMasterId r:id="rId19"/>
  </p:handoutMasterIdLst>
  <p:sldIdLst>
    <p:sldId id="256" r:id="rId8"/>
    <p:sldId id="303" r:id="rId9"/>
    <p:sldId id="348" r:id="rId10"/>
    <p:sldId id="350" r:id="rId11"/>
    <p:sldId id="352" r:id="rId12"/>
    <p:sldId id="260" r:id="rId13"/>
    <p:sldId id="261" r:id="rId14"/>
    <p:sldId id="351" r:id="rId15"/>
    <p:sldId id="353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F5F5F5"/>
    <a:srgbClr val="2B2B2B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D7355-6110-4399-B658-77C53C0679BC}" v="41" dt="2021-09-09T09:52:04.582"/>
    <p1510:client id="{7D17583D-9573-4E90-B2FA-3E58C696D6D6}" v="2" dt="2021-09-09T08:58:18.183"/>
    <p1510:client id="{97139143-4D1F-4223-852E-4AC1DFE22113}" v="2" dt="2021-09-08T08:38:08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57951" autoAdjust="0"/>
  </p:normalViewPr>
  <p:slideViewPr>
    <p:cSldViewPr snapToGrid="0">
      <p:cViewPr varScale="1">
        <p:scale>
          <a:sx n="87" d="100"/>
          <a:sy n="87" d="100"/>
        </p:scale>
        <p:origin x="39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Relationship Id="rId27" Type="http://schemas.openxmlformats.org/officeDocument/2006/relationships/customXml" Target="../customXml/item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ankratov" userId="S::alexey_pankratov@epam.com::741dce3e-42f3-4e9d-a9d9-9e2efcf22fe9" providerId="AD" clId="Web-{79CD7355-6110-4399-B658-77C53C0679BC}"/>
    <pc:docChg chg="addSld modSld">
      <pc:chgData name="Alexey Pankratov" userId="S::alexey_pankratov@epam.com::741dce3e-42f3-4e9d-a9d9-9e2efcf22fe9" providerId="AD" clId="Web-{79CD7355-6110-4399-B658-77C53C0679BC}" dt="2021-09-09T09:52:03.223" v="37" actId="20577"/>
      <pc:docMkLst>
        <pc:docMk/>
      </pc:docMkLst>
      <pc:sldChg chg="delSp modSp add replId">
        <pc:chgData name="Alexey Pankratov" userId="S::alexey_pankratov@epam.com::741dce3e-42f3-4e9d-a9d9-9e2efcf22fe9" providerId="AD" clId="Web-{79CD7355-6110-4399-B658-77C53C0679BC}" dt="2021-09-09T09:52:03.223" v="37" actId="20577"/>
        <pc:sldMkLst>
          <pc:docMk/>
          <pc:sldMk cId="201863265" sldId="353"/>
        </pc:sldMkLst>
        <pc:spChg chg="mod">
          <ac:chgData name="Alexey Pankratov" userId="S::alexey_pankratov@epam.com::741dce3e-42f3-4e9d-a9d9-9e2efcf22fe9" providerId="AD" clId="Web-{79CD7355-6110-4399-B658-77C53C0679BC}" dt="2021-09-09T09:49:12.251" v="7" actId="20577"/>
          <ac:spMkLst>
            <pc:docMk/>
            <pc:sldMk cId="201863265" sldId="353"/>
            <ac:spMk id="2" creationId="{872DACCF-B755-4F6F-8228-3320C45A81F3}"/>
          </ac:spMkLst>
        </pc:spChg>
        <pc:spChg chg="mod">
          <ac:chgData name="Alexey Pankratov" userId="S::alexey_pankratov@epam.com::741dce3e-42f3-4e9d-a9d9-9e2efcf22fe9" providerId="AD" clId="Web-{79CD7355-6110-4399-B658-77C53C0679BC}" dt="2021-09-09T09:52:03.223" v="37" actId="20577"/>
          <ac:spMkLst>
            <pc:docMk/>
            <pc:sldMk cId="201863265" sldId="353"/>
            <ac:spMk id="3" creationId="{A8BA7D09-4218-4749-ADA0-5B5390D74D0A}"/>
          </ac:spMkLst>
        </pc:spChg>
        <pc:spChg chg="del">
          <ac:chgData name="Alexey Pankratov" userId="S::alexey_pankratov@epam.com::741dce3e-42f3-4e9d-a9d9-9e2efcf22fe9" providerId="AD" clId="Web-{79CD7355-6110-4399-B658-77C53C0679BC}" dt="2021-09-09T09:50:29.471" v="10"/>
          <ac:spMkLst>
            <pc:docMk/>
            <pc:sldMk cId="201863265" sldId="353"/>
            <ac:spMk id="9" creationId="{E71D360C-F530-4C53-B0F9-D724FA773EDD}"/>
          </ac:spMkLst>
        </pc:spChg>
        <pc:spChg chg="del">
          <ac:chgData name="Alexey Pankratov" userId="S::alexey_pankratov@epam.com::741dce3e-42f3-4e9d-a9d9-9e2efcf22fe9" providerId="AD" clId="Web-{79CD7355-6110-4399-B658-77C53C0679BC}" dt="2021-09-09T09:50:27.018" v="9"/>
          <ac:spMkLst>
            <pc:docMk/>
            <pc:sldMk cId="201863265" sldId="353"/>
            <ac:spMk id="10" creationId="{AE8106B6-FB4C-4FEF-9F17-BF536A6628AA}"/>
          </ac:spMkLst>
        </pc:spChg>
        <pc:spChg chg="del">
          <ac:chgData name="Alexey Pankratov" userId="S::alexey_pankratov@epam.com::741dce3e-42f3-4e9d-a9d9-9e2efcf22fe9" providerId="AD" clId="Web-{79CD7355-6110-4399-B658-77C53C0679BC}" dt="2021-09-09T09:50:31.237" v="11"/>
          <ac:spMkLst>
            <pc:docMk/>
            <pc:sldMk cId="201863265" sldId="353"/>
            <ac:spMk id="11" creationId="{B1684B4D-7BEE-4C83-AC61-DBC1E59B663D}"/>
          </ac:spMkLst>
        </pc:spChg>
        <pc:spChg chg="del mod">
          <ac:chgData name="Alexey Pankratov" userId="S::alexey_pankratov@epam.com::741dce3e-42f3-4e9d-a9d9-9e2efcf22fe9" providerId="AD" clId="Web-{79CD7355-6110-4399-B658-77C53C0679BC}" dt="2021-09-09T09:50:36.049" v="15"/>
          <ac:spMkLst>
            <pc:docMk/>
            <pc:sldMk cId="201863265" sldId="353"/>
            <ac:spMk id="12" creationId="{A742B67B-33F6-4B2F-9712-21F9778F31CA}"/>
          </ac:spMkLst>
        </pc:spChg>
        <pc:spChg chg="del">
          <ac:chgData name="Alexey Pankratov" userId="S::alexey_pankratov@epam.com::741dce3e-42f3-4e9d-a9d9-9e2efcf22fe9" providerId="AD" clId="Web-{79CD7355-6110-4399-B658-77C53C0679BC}" dt="2021-09-09T09:50:35.143" v="14"/>
          <ac:spMkLst>
            <pc:docMk/>
            <pc:sldMk cId="201863265" sldId="353"/>
            <ac:spMk id="13" creationId="{A3454265-F812-4050-8CEF-2F8B0130E1D1}"/>
          </ac:spMkLst>
        </pc:spChg>
        <pc:spChg chg="del">
          <ac:chgData name="Alexey Pankratov" userId="S::alexey_pankratov@epam.com::741dce3e-42f3-4e9d-a9d9-9e2efcf22fe9" providerId="AD" clId="Web-{79CD7355-6110-4399-B658-77C53C0679BC}" dt="2021-09-09T09:50:32.799" v="12"/>
          <ac:spMkLst>
            <pc:docMk/>
            <pc:sldMk cId="201863265" sldId="353"/>
            <ac:spMk id="15" creationId="{A3AA3886-B8FD-425B-BA61-304201020D2B}"/>
          </ac:spMkLst>
        </pc:spChg>
      </pc:sldChg>
    </pc:docChg>
  </pc:docChgLst>
  <pc:docChgLst>
    <pc:chgData name="Vladislav Zlepko" userId="S::vladislav_zlepko@epam.com::219df2f9-d709-4bae-b896-76e9ac1fbf50" providerId="AD" clId="Web-{97139143-4D1F-4223-852E-4AC1DFE22113}"/>
    <pc:docChg chg="sldOrd">
      <pc:chgData name="Vladislav Zlepko" userId="S::vladislav_zlepko@epam.com::219df2f9-d709-4bae-b896-76e9ac1fbf50" providerId="AD" clId="Web-{97139143-4D1F-4223-852E-4AC1DFE22113}" dt="2021-09-08T08:38:08.135" v="1"/>
      <pc:docMkLst>
        <pc:docMk/>
      </pc:docMkLst>
      <pc:sldChg chg="ord">
        <pc:chgData name="Vladislav Zlepko" userId="S::vladislav_zlepko@epam.com::219df2f9-d709-4bae-b896-76e9ac1fbf50" providerId="AD" clId="Web-{97139143-4D1F-4223-852E-4AC1DFE22113}" dt="2021-09-08T08:38:08.135" v="1"/>
        <pc:sldMkLst>
          <pc:docMk/>
          <pc:sldMk cId="1440452983" sldId="272"/>
        </pc:sldMkLst>
      </pc:sldChg>
    </pc:docChg>
  </pc:docChgLst>
  <pc:docChgLst>
    <pc:chgData name="Alexey Pankratov" userId="S::alexey_pankratov@epam.com::741dce3e-42f3-4e9d-a9d9-9e2efcf22fe9" providerId="AD" clId="Web-{7D17583D-9573-4E90-B2FA-3E58C696D6D6}"/>
    <pc:docChg chg="addSld delSld modSld">
      <pc:chgData name="Alexey Pankratov" userId="S::alexey_pankratov@epam.com::741dce3e-42f3-4e9d-a9d9-9e2efcf22fe9" providerId="AD" clId="Web-{7D17583D-9573-4E90-B2FA-3E58C696D6D6}" dt="2021-09-09T09:30:54.641" v="143"/>
      <pc:docMkLst>
        <pc:docMk/>
      </pc:docMkLst>
      <pc:sldChg chg="modNotes">
        <pc:chgData name="Alexey Pankratov" userId="S::alexey_pankratov@epam.com::741dce3e-42f3-4e9d-a9d9-9e2efcf22fe9" providerId="AD" clId="Web-{7D17583D-9573-4E90-B2FA-3E58C696D6D6}" dt="2021-09-09T09:01:10.342" v="15"/>
        <pc:sldMkLst>
          <pc:docMk/>
          <pc:sldMk cId="557795442" sldId="258"/>
        </pc:sldMkLst>
      </pc:sldChg>
      <pc:sldChg chg="modNotes">
        <pc:chgData name="Alexey Pankratov" userId="S::alexey_pankratov@epam.com::741dce3e-42f3-4e9d-a9d9-9e2efcf22fe9" providerId="AD" clId="Web-{7D17583D-9573-4E90-B2FA-3E58C696D6D6}" dt="2021-09-09T09:19:55.473" v="111"/>
        <pc:sldMkLst>
          <pc:docMk/>
          <pc:sldMk cId="2690302526" sldId="348"/>
        </pc:sldMkLst>
      </pc:sldChg>
      <pc:sldChg chg="modNotes">
        <pc:chgData name="Alexey Pankratov" userId="S::alexey_pankratov@epam.com::741dce3e-42f3-4e9d-a9d9-9e2efcf22fe9" providerId="AD" clId="Web-{7D17583D-9573-4E90-B2FA-3E58C696D6D6}" dt="2021-09-09T09:23:35.367" v="114"/>
        <pc:sldMkLst>
          <pc:docMk/>
          <pc:sldMk cId="2316310107" sldId="349"/>
        </pc:sldMkLst>
      </pc:sldChg>
      <pc:sldChg chg="modNotes">
        <pc:chgData name="Alexey Pankratov" userId="S::alexey_pankratov@epam.com::741dce3e-42f3-4e9d-a9d9-9e2efcf22fe9" providerId="AD" clId="Web-{7D17583D-9573-4E90-B2FA-3E58C696D6D6}" dt="2021-09-09T09:30:54.641" v="143"/>
        <pc:sldMkLst>
          <pc:docMk/>
          <pc:sldMk cId="2736311131" sldId="350"/>
        </pc:sldMkLst>
      </pc:sldChg>
      <pc:sldChg chg="modNotes">
        <pc:chgData name="Alexey Pankratov" userId="S::alexey_pankratov@epam.com::741dce3e-42f3-4e9d-a9d9-9e2efcf22fe9" providerId="AD" clId="Web-{7D17583D-9573-4E90-B2FA-3E58C696D6D6}" dt="2021-09-09T09:30:44.547" v="142"/>
        <pc:sldMkLst>
          <pc:docMk/>
          <pc:sldMk cId="187956823" sldId="351"/>
        </pc:sldMkLst>
      </pc:sldChg>
      <pc:sldChg chg="modNotes">
        <pc:chgData name="Alexey Pankratov" userId="S::alexey_pankratov@epam.com::741dce3e-42f3-4e9d-a9d9-9e2efcf22fe9" providerId="AD" clId="Web-{7D17583D-9573-4E90-B2FA-3E58C696D6D6}" dt="2021-09-09T09:29:14.249" v="140"/>
        <pc:sldMkLst>
          <pc:docMk/>
          <pc:sldMk cId="3195595828" sldId="352"/>
        </pc:sldMkLst>
      </pc:sldChg>
      <pc:sldChg chg="new del">
        <pc:chgData name="Alexey Pankratov" userId="S::alexey_pankratov@epam.com::741dce3e-42f3-4e9d-a9d9-9e2efcf22fe9" providerId="AD" clId="Web-{7D17583D-9573-4E90-B2FA-3E58C696D6D6}" dt="2021-09-09T08:58:18.183" v="5"/>
        <pc:sldMkLst>
          <pc:docMk/>
          <pc:sldMk cId="3660796684" sldId="353"/>
        </pc:sldMkLst>
      </pc:sldChg>
    </pc:docChg>
  </pc:docChgLst>
  <pc:docChgLst>
    <pc:chgData name="Alexey Pankratov" userId="S::alexey_pankratov@epam.com::741dce3e-42f3-4e9d-a9d9-9e2efcf22fe9" providerId="AD" clId="Web-{74D423D8-30BA-4962-9B90-B36CB357863C}"/>
    <pc:docChg chg="modSld">
      <pc:chgData name="Alexey Pankratov" userId="S::alexey_pankratov@epam.com::741dce3e-42f3-4e9d-a9d9-9e2efcf22fe9" providerId="AD" clId="Web-{74D423D8-30BA-4962-9B90-B36CB357863C}" dt="2021-09-09T09:46:39.449" v="1"/>
      <pc:docMkLst>
        <pc:docMk/>
      </pc:docMkLst>
      <pc:sldChg chg="modNotes">
        <pc:chgData name="Alexey Pankratov" userId="S::alexey_pankratov@epam.com::741dce3e-42f3-4e9d-a9d9-9e2efcf22fe9" providerId="AD" clId="Web-{74D423D8-30BA-4962-9B90-B36CB357863C}" dt="2021-09-09T09:46:39.449" v="1"/>
        <pc:sldMkLst>
          <pc:docMk/>
          <pc:sldMk cId="2736311131" sldId="3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 не буду здесь останавливаться, но данный слайд актуален и для темы мониторинга памяти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данной команде мы так же можем посмотреть нагрузку по памяти, но останавливаться на данной утилите я не буду, так мы ее уже с вами разбирали.</a:t>
            </a:r>
          </a:p>
          <a:p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Ps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au</a:t>
            </a:r>
          </a:p>
          <a:p>
            <a:pPr marL="171450" indent="-171450">
              <a:buFont typeface="Arial"/>
              <a:buChar char="•"/>
            </a:pPr>
            <a:r>
              <a:rPr lang="ru-RU" b="1" dirty="0"/>
              <a:t>-a</a:t>
            </a:r>
            <a:r>
              <a:rPr lang="ru-RU" dirty="0"/>
              <a:t> - выбрать все процессы, кроме фоновых;</a:t>
            </a:r>
            <a:endParaRPr lang="ru-RU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 dirty="0"/>
              <a:t>-u, (U)</a:t>
            </a:r>
            <a:r>
              <a:rPr lang="ru-RU" dirty="0"/>
              <a:t> - выбрать процессы пользователя.</a:t>
            </a:r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Информация</a:t>
            </a:r>
            <a:r>
              <a:rPr lang="en-GB" dirty="0"/>
              <a:t>, </a:t>
            </a:r>
            <a:r>
              <a:rPr lang="en-GB" dirty="0" err="1"/>
              <a:t>содержащаяся</a:t>
            </a:r>
            <a:r>
              <a:rPr lang="en-GB" dirty="0"/>
              <a:t> в </a:t>
            </a:r>
            <a:r>
              <a:rPr lang="en-GB" dirty="0" err="1"/>
              <a:t>других</a:t>
            </a:r>
            <a:r>
              <a:rPr lang="en-GB" dirty="0"/>
              <a:t> </a:t>
            </a:r>
            <a:r>
              <a:rPr lang="en-GB" dirty="0" err="1"/>
              <a:t>колонках</a:t>
            </a:r>
            <a:r>
              <a:rPr lang="en-GB" dirty="0"/>
              <a:t>, </a:t>
            </a:r>
            <a:r>
              <a:rPr lang="en-GB" dirty="0" err="1"/>
              <a:t>характеризует</a:t>
            </a:r>
            <a:r>
              <a:rPr lang="en-GB" dirty="0"/>
              <a:t> </a:t>
            </a:r>
            <a:r>
              <a:rPr lang="en-GB" dirty="0" err="1"/>
              <a:t>непосредственно</a:t>
            </a:r>
            <a:r>
              <a:rPr lang="en-GB" dirty="0"/>
              <a:t> </a:t>
            </a:r>
            <a:r>
              <a:rPr lang="en-GB" dirty="0" err="1"/>
              <a:t>уровень</a:t>
            </a:r>
            <a:r>
              <a:rPr lang="en-GB" dirty="0"/>
              <a:t> </a:t>
            </a:r>
            <a:r>
              <a:rPr lang="en-GB" dirty="0" err="1"/>
              <a:t>потребления</a:t>
            </a:r>
            <a:r>
              <a:rPr lang="en-GB" dirty="0"/>
              <a:t> </a:t>
            </a:r>
            <a:r>
              <a:rPr lang="en-GB" dirty="0" err="1"/>
              <a:t>ресурсов</a:t>
            </a:r>
            <a:r>
              <a:rPr lang="en-GB" dirty="0"/>
              <a:t>. </a:t>
            </a:r>
            <a:r>
              <a:rPr lang="en-GB" dirty="0" err="1"/>
              <a:t>Расшифровываются</a:t>
            </a:r>
            <a:r>
              <a:rPr lang="en-GB" dirty="0"/>
              <a:t> </a:t>
            </a:r>
            <a:r>
              <a:rPr lang="en-GB" dirty="0" err="1"/>
              <a:t>они</a:t>
            </a:r>
            <a:r>
              <a:rPr lang="en-GB" dirty="0"/>
              <a:t> </a:t>
            </a:r>
            <a:r>
              <a:rPr lang="en-GB" dirty="0" err="1"/>
              <a:t>следующим</a:t>
            </a:r>
            <a:r>
              <a:rPr lang="en-GB" dirty="0"/>
              <a:t> </a:t>
            </a:r>
            <a:r>
              <a:rPr lang="en-GB" dirty="0" err="1"/>
              <a:t>образом</a:t>
            </a:r>
            <a:r>
              <a:rPr lang="en-GB" dirty="0"/>
              <a:t>:</a:t>
            </a:r>
            <a:endParaRPr lang="en-US" dirty="0"/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 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**VIRT — </a:t>
            </a:r>
            <a:r>
              <a:rPr lang="en-GB" dirty="0" err="1"/>
              <a:t>виртуальная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, </a:t>
            </a:r>
            <a:r>
              <a:rPr lang="en-GB" dirty="0" err="1"/>
              <a:t>которую</a:t>
            </a:r>
            <a:r>
              <a:rPr lang="en-GB" dirty="0"/>
              <a:t> </a:t>
            </a:r>
            <a:r>
              <a:rPr lang="en-GB" dirty="0" err="1"/>
              <a:t>использует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endParaRPr lang="en-GB" dirty="0" err="1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**RES — </a:t>
            </a:r>
            <a:r>
              <a:rPr lang="en-GB" dirty="0" err="1"/>
              <a:t>физическая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, </a:t>
            </a:r>
            <a:r>
              <a:rPr lang="en-GB" dirty="0" err="1"/>
              <a:t>занятая</a:t>
            </a:r>
            <a:r>
              <a:rPr lang="en-GB" dirty="0"/>
              <a:t> </a:t>
            </a:r>
            <a:r>
              <a:rPr lang="en-GB" dirty="0" err="1"/>
              <a:t>данным</a:t>
            </a:r>
            <a:r>
              <a:rPr lang="en-GB" dirty="0"/>
              <a:t> </a:t>
            </a:r>
            <a:r>
              <a:rPr lang="en-GB" dirty="0" err="1"/>
              <a:t>процессом</a:t>
            </a:r>
            <a:endParaRPr lang="en-GB" dirty="0" err="1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**SHR — </a:t>
            </a:r>
            <a:r>
              <a:rPr lang="en-GB" dirty="0" err="1"/>
              <a:t>общий</a:t>
            </a:r>
            <a:r>
              <a:rPr lang="en-GB" dirty="0"/>
              <a:t> </a:t>
            </a:r>
            <a:r>
              <a:rPr lang="en-GB" dirty="0" err="1"/>
              <a:t>объем</a:t>
            </a:r>
            <a:r>
              <a:rPr lang="en-GB" dirty="0"/>
              <a:t> </a:t>
            </a:r>
            <a:r>
              <a:rPr lang="en-GB" dirty="0" err="1"/>
              <a:t>памяти</a:t>
            </a:r>
            <a:r>
              <a:rPr lang="en-GB" dirty="0"/>
              <a:t>, </a:t>
            </a:r>
            <a:r>
              <a:rPr lang="en-GB" dirty="0" err="1"/>
              <a:t>которую</a:t>
            </a:r>
            <a:r>
              <a:rPr lang="en-GB" dirty="0"/>
              <a:t> </a:t>
            </a:r>
            <a:r>
              <a:rPr lang="en-GB" dirty="0" err="1"/>
              <a:t>данный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 </a:t>
            </a:r>
            <a:r>
              <a:rPr lang="en-GB" dirty="0" err="1"/>
              <a:t>делит</a:t>
            </a:r>
            <a:r>
              <a:rPr lang="en-GB" dirty="0"/>
              <a:t> с </a:t>
            </a:r>
            <a:r>
              <a:rPr lang="en-GB" dirty="0" err="1"/>
              <a:t>другими</a:t>
            </a:r>
            <a:endParaRPr lang="en-GB" dirty="0" err="1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**S — </a:t>
            </a:r>
            <a:r>
              <a:rPr lang="en-GB" dirty="0" err="1"/>
              <a:t>текущий</a:t>
            </a:r>
            <a:r>
              <a:rPr lang="en-GB" dirty="0"/>
              <a:t> </a:t>
            </a:r>
            <a:r>
              <a:rPr lang="en-GB" dirty="0" err="1"/>
              <a:t>статус</a:t>
            </a:r>
            <a:r>
              <a:rPr lang="en-GB" dirty="0"/>
              <a:t> </a:t>
            </a:r>
            <a:r>
              <a:rPr lang="en-GB" dirty="0" err="1"/>
              <a:t>процесса</a:t>
            </a:r>
            <a:r>
              <a:rPr lang="en-GB" dirty="0"/>
              <a:t>: R — running; S — sleeping, Z — zombie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**%CPU — </a:t>
            </a:r>
            <a:r>
              <a:rPr lang="en-GB" dirty="0" err="1"/>
              <a:t>процент</a:t>
            </a:r>
            <a:r>
              <a:rPr lang="en-GB" dirty="0"/>
              <a:t> </a:t>
            </a:r>
            <a:r>
              <a:rPr lang="en-GB" dirty="0" err="1"/>
              <a:t>используемого</a:t>
            </a:r>
            <a:r>
              <a:rPr lang="en-GB" dirty="0"/>
              <a:t> </a:t>
            </a:r>
            <a:r>
              <a:rPr lang="en-GB" dirty="0" err="1"/>
              <a:t>времени</a:t>
            </a:r>
            <a:r>
              <a:rPr lang="en-GB" dirty="0"/>
              <a:t> </a:t>
            </a:r>
            <a:r>
              <a:rPr lang="en-GB" dirty="0" err="1"/>
              <a:t>центрального</a:t>
            </a:r>
            <a:r>
              <a:rPr lang="en-GB" dirty="0"/>
              <a:t> </a:t>
            </a:r>
            <a:r>
              <a:rPr lang="en-GB" dirty="0" err="1"/>
              <a:t>процессора</a:t>
            </a:r>
            <a:endParaRPr lang="en-GB" dirty="0" err="1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**%MEM — </a:t>
            </a:r>
            <a:r>
              <a:rPr lang="en-GB" dirty="0" err="1"/>
              <a:t>процент</a:t>
            </a:r>
            <a:r>
              <a:rPr lang="en-GB" dirty="0"/>
              <a:t> ОЗУ, </a:t>
            </a:r>
            <a:r>
              <a:rPr lang="en-GB" dirty="0" err="1"/>
              <a:t>используемой</a:t>
            </a:r>
            <a:r>
              <a:rPr lang="en-GB" dirty="0"/>
              <a:t> </a:t>
            </a:r>
            <a:r>
              <a:rPr lang="en-GB" dirty="0" err="1"/>
              <a:t>процессом</a:t>
            </a:r>
            <a:endParaRPr lang="en-GB" dirty="0" err="1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**TIME+ — </a:t>
            </a:r>
            <a:r>
              <a:rPr lang="en-GB" dirty="0" err="1"/>
              <a:t>продолжительность</a:t>
            </a:r>
            <a:r>
              <a:rPr lang="en-GB" dirty="0"/>
              <a:t> </a:t>
            </a:r>
            <a:r>
              <a:rPr lang="en-GB" dirty="0" err="1"/>
              <a:t>работы</a:t>
            </a:r>
            <a:r>
              <a:rPr lang="en-GB" dirty="0"/>
              <a:t> </a:t>
            </a:r>
            <a:r>
              <a:rPr lang="en-GB" dirty="0" err="1"/>
              <a:t>процесса</a:t>
            </a:r>
            <a:r>
              <a:rPr lang="en-GB" dirty="0"/>
              <a:t> с </a:t>
            </a:r>
            <a:r>
              <a:rPr lang="en-GB" dirty="0" err="1"/>
              <a:t>момента</a:t>
            </a:r>
            <a:r>
              <a:rPr lang="en-GB" dirty="0"/>
              <a:t> </a:t>
            </a:r>
            <a:r>
              <a:rPr lang="en-GB" dirty="0" err="1"/>
              <a:t>запуска</a:t>
            </a:r>
            <a:endParaRPr lang="en-GB" dirty="0" err="1"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**COMMAND — </a:t>
            </a:r>
            <a:r>
              <a:rPr lang="en-GB" dirty="0" err="1"/>
              <a:t>название</a:t>
            </a:r>
            <a:r>
              <a:rPr lang="en-GB" dirty="0"/>
              <a:t> </a:t>
            </a:r>
            <a:r>
              <a:rPr lang="en-GB" dirty="0" err="1"/>
              <a:t>команды</a:t>
            </a:r>
            <a:r>
              <a:rPr lang="en-GB" dirty="0"/>
              <a:t> (</a:t>
            </a:r>
            <a:r>
              <a:rPr lang="en-GB" dirty="0" err="1"/>
              <a:t>программы</a:t>
            </a:r>
            <a:r>
              <a:rPr lang="en-GB" dirty="0"/>
              <a:t>), </a:t>
            </a:r>
            <a:r>
              <a:rPr lang="en-GB" dirty="0" err="1"/>
              <a:t>которая</a:t>
            </a:r>
            <a:r>
              <a:rPr lang="en-GB" dirty="0"/>
              <a:t> </a:t>
            </a:r>
            <a:r>
              <a:rPr lang="en-GB" dirty="0" err="1"/>
              <a:t>инициировала</a:t>
            </a:r>
            <a:r>
              <a:rPr lang="en-GB" dirty="0"/>
              <a:t> </a:t>
            </a:r>
            <a:r>
              <a:rPr lang="en-GB" dirty="0" err="1"/>
              <a:t>процесс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Если</a:t>
            </a:r>
            <a:r>
              <a:rPr lang="en-GB" dirty="0"/>
              <a:t> </a:t>
            </a:r>
            <a:r>
              <a:rPr lang="en-GB" dirty="0" err="1"/>
              <a:t>вы</a:t>
            </a:r>
            <a:r>
              <a:rPr lang="en-GB" dirty="0"/>
              <a:t> </a:t>
            </a:r>
            <a:r>
              <a:rPr lang="en-GB" dirty="0" err="1"/>
              <a:t>хотите</a:t>
            </a:r>
            <a:r>
              <a:rPr lang="en-GB" dirty="0"/>
              <a:t> </a:t>
            </a:r>
            <a:r>
              <a:rPr lang="en-GB" dirty="0" err="1"/>
              <a:t>узнать</a:t>
            </a:r>
            <a:r>
              <a:rPr lang="en-GB" dirty="0"/>
              <a:t> </a:t>
            </a:r>
            <a:r>
              <a:rPr lang="en-GB" dirty="0" err="1"/>
              <a:t>подробную</a:t>
            </a:r>
            <a:r>
              <a:rPr lang="en-GB" dirty="0"/>
              <a:t> </a:t>
            </a:r>
            <a:r>
              <a:rPr lang="en-GB" dirty="0" err="1"/>
              <a:t>информацию</a:t>
            </a:r>
            <a:r>
              <a:rPr lang="en-GB" dirty="0"/>
              <a:t> </a:t>
            </a:r>
            <a:r>
              <a:rPr lang="en-GB" dirty="0" err="1"/>
              <a:t>об</a:t>
            </a:r>
            <a:r>
              <a:rPr lang="en-GB" dirty="0"/>
              <a:t> </a:t>
            </a:r>
            <a:r>
              <a:rPr lang="en-GB" dirty="0" err="1"/>
              <a:t>использовании</a:t>
            </a:r>
            <a:r>
              <a:rPr lang="en-GB" dirty="0"/>
              <a:t> </a:t>
            </a:r>
            <a:r>
              <a:rPr lang="en-GB" dirty="0" err="1"/>
              <a:t>памяти</a:t>
            </a:r>
            <a:r>
              <a:rPr lang="en-GB" dirty="0"/>
              <a:t> в </a:t>
            </a:r>
            <a:r>
              <a:rPr lang="en-GB" dirty="0" err="1"/>
              <a:t>системе</a:t>
            </a:r>
            <a:r>
              <a:rPr lang="en-GB" dirty="0"/>
              <a:t> Linux, </a:t>
            </a:r>
            <a:r>
              <a:rPr lang="en-GB" dirty="0" err="1"/>
              <a:t>команда</a:t>
            </a:r>
            <a:r>
              <a:rPr lang="en-GB" dirty="0"/>
              <a:t> free – </a:t>
            </a:r>
            <a:r>
              <a:rPr lang="en-GB" dirty="0" err="1"/>
              <a:t>это</a:t>
            </a:r>
            <a:r>
              <a:rPr lang="en-GB" dirty="0"/>
              <a:t> </a:t>
            </a:r>
            <a:r>
              <a:rPr lang="en-GB" dirty="0" err="1"/>
              <a:t>простая</a:t>
            </a:r>
            <a:r>
              <a:rPr lang="en-GB" dirty="0"/>
              <a:t> </a:t>
            </a:r>
            <a:r>
              <a:rPr lang="en-GB" dirty="0" err="1"/>
              <a:t>утилита</a:t>
            </a:r>
            <a:r>
              <a:rPr lang="en-GB" dirty="0"/>
              <a:t>, </a:t>
            </a:r>
            <a:r>
              <a:rPr lang="en-GB" dirty="0" err="1"/>
              <a:t>которая</a:t>
            </a:r>
            <a:r>
              <a:rPr lang="en-GB" dirty="0"/>
              <a:t> </a:t>
            </a:r>
            <a:r>
              <a:rPr lang="en-GB" dirty="0" err="1"/>
              <a:t>позволяет</a:t>
            </a:r>
            <a:r>
              <a:rPr lang="en-GB" dirty="0"/>
              <a:t> </a:t>
            </a:r>
            <a:r>
              <a:rPr lang="en-GB" dirty="0" err="1"/>
              <a:t>легко</a:t>
            </a:r>
            <a:r>
              <a:rPr lang="en-GB" dirty="0"/>
              <a:t> </a:t>
            </a:r>
            <a:r>
              <a:rPr lang="en-GB" dirty="0" err="1"/>
              <a:t>находить</a:t>
            </a:r>
            <a:r>
              <a:rPr lang="en-GB" dirty="0"/>
              <a:t> </a:t>
            </a:r>
            <a:r>
              <a:rPr lang="en-GB" dirty="0" err="1"/>
              <a:t>результаты</a:t>
            </a:r>
            <a:r>
              <a:rPr lang="en-GB" dirty="0"/>
              <a:t> в </a:t>
            </a:r>
            <a:r>
              <a:rPr lang="en-GB" dirty="0" err="1"/>
              <a:t>реальном</a:t>
            </a:r>
            <a:r>
              <a:rPr lang="en-GB" dirty="0"/>
              <a:t> </a:t>
            </a:r>
            <a:r>
              <a:rPr lang="en-GB" dirty="0" err="1"/>
              <a:t>времени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различных</a:t>
            </a:r>
            <a:r>
              <a:rPr lang="en-GB" dirty="0"/>
              <a:t> </a:t>
            </a:r>
            <a:r>
              <a:rPr lang="en-GB" dirty="0" err="1"/>
              <a:t>вариантов</a:t>
            </a:r>
            <a:r>
              <a:rPr lang="en-GB" dirty="0"/>
              <a:t> </a:t>
            </a:r>
            <a:r>
              <a:rPr lang="en-GB" dirty="0" err="1"/>
              <a:t>использования</a:t>
            </a:r>
            <a:r>
              <a:rPr lang="en-GB" dirty="0"/>
              <a:t>.</a:t>
            </a:r>
            <a:endParaRPr lang="en-US" dirty="0"/>
          </a:p>
          <a:p>
            <a:pPr>
              <a:spcBef>
                <a:spcPts val="450"/>
              </a:spcBef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Чтобы</a:t>
            </a:r>
            <a:r>
              <a:rPr lang="en-GB" dirty="0"/>
              <a:t> </a:t>
            </a:r>
            <a:r>
              <a:rPr lang="en-GB" dirty="0" err="1"/>
              <a:t>избежать</a:t>
            </a:r>
            <a:r>
              <a:rPr lang="en-GB" dirty="0"/>
              <a:t> </a:t>
            </a:r>
            <a:r>
              <a:rPr lang="en-GB" dirty="0" err="1"/>
              <a:t>некоторой</a:t>
            </a:r>
            <a:r>
              <a:rPr lang="en-GB" dirty="0"/>
              <a:t> </a:t>
            </a:r>
            <a:r>
              <a:rPr lang="en-GB" dirty="0" err="1"/>
              <a:t>путаницы</a:t>
            </a:r>
            <a:r>
              <a:rPr lang="en-GB" dirty="0"/>
              <a:t>, </a:t>
            </a:r>
            <a:r>
              <a:rPr lang="en-GB" dirty="0" err="1"/>
              <a:t>давайте</a:t>
            </a:r>
            <a:r>
              <a:rPr lang="en-GB" dirty="0"/>
              <a:t> </a:t>
            </a:r>
            <a:r>
              <a:rPr lang="en-GB" dirty="0" err="1"/>
              <a:t>уточним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означают</a:t>
            </a:r>
            <a:r>
              <a:rPr lang="en-GB" dirty="0"/>
              <a:t> </a:t>
            </a:r>
            <a:r>
              <a:rPr lang="en-GB" dirty="0" err="1"/>
              <a:t>эти</a:t>
            </a:r>
            <a:r>
              <a:rPr lang="en-GB" dirty="0"/>
              <a:t> </a:t>
            </a:r>
            <a:r>
              <a:rPr lang="en-GB" dirty="0" err="1"/>
              <a:t>термины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Total. </a:t>
            </a:r>
            <a:r>
              <a:rPr lang="en-GB" dirty="0" err="1"/>
              <a:t>Эта</a:t>
            </a:r>
            <a:r>
              <a:rPr lang="en-GB" dirty="0"/>
              <a:t> </a:t>
            </a:r>
            <a:r>
              <a:rPr lang="en-GB" dirty="0" err="1"/>
              <a:t>цифра</a:t>
            </a:r>
            <a:r>
              <a:rPr lang="en-GB" dirty="0"/>
              <a:t> </a:t>
            </a:r>
            <a:r>
              <a:rPr lang="en-GB" dirty="0" err="1"/>
              <a:t>представляет</a:t>
            </a:r>
            <a:r>
              <a:rPr lang="en-GB" dirty="0"/>
              <a:t> </a:t>
            </a:r>
            <a:r>
              <a:rPr lang="en-GB" dirty="0" err="1"/>
              <a:t>всю</a:t>
            </a:r>
            <a:r>
              <a:rPr lang="en-GB" dirty="0"/>
              <a:t> </a:t>
            </a:r>
            <a:r>
              <a:rPr lang="en-GB" dirty="0" err="1"/>
              <a:t>существующую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Used </a:t>
            </a:r>
            <a:r>
              <a:rPr lang="en-GB" dirty="0" err="1"/>
              <a:t>вычисление</a:t>
            </a:r>
            <a:r>
              <a:rPr lang="en-GB" dirty="0"/>
              <a:t> </a:t>
            </a:r>
            <a:r>
              <a:rPr lang="en-GB" dirty="0" err="1"/>
              <a:t>общего</a:t>
            </a:r>
            <a:r>
              <a:rPr lang="en-GB" dirty="0"/>
              <a:t> </a:t>
            </a:r>
            <a:r>
              <a:rPr lang="en-GB" dirty="0" err="1"/>
              <a:t>значения</a:t>
            </a:r>
            <a:r>
              <a:rPr lang="en-GB" dirty="0"/>
              <a:t> </a:t>
            </a:r>
            <a:r>
              <a:rPr lang="en-GB" dirty="0" err="1"/>
              <a:t>оперативной</a:t>
            </a:r>
            <a:r>
              <a:rPr lang="en-GB" dirty="0"/>
              <a:t> </a:t>
            </a:r>
            <a:r>
              <a:rPr lang="en-GB" dirty="0" err="1"/>
              <a:t>памяти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вычетом</a:t>
            </a:r>
            <a:r>
              <a:rPr lang="en-GB" dirty="0"/>
              <a:t> </a:t>
            </a:r>
            <a:r>
              <a:rPr lang="en-GB" dirty="0" err="1"/>
              <a:t>выделенной</a:t>
            </a:r>
            <a:r>
              <a:rPr lang="en-GB" dirty="0"/>
              <a:t> </a:t>
            </a:r>
            <a:r>
              <a:rPr lang="en-GB" dirty="0" err="1"/>
              <a:t>свободной</a:t>
            </a:r>
            <a:r>
              <a:rPr lang="en-GB" dirty="0"/>
              <a:t>, </a:t>
            </a:r>
            <a:r>
              <a:rPr lang="en-GB" dirty="0" err="1"/>
              <a:t>разделяемой</a:t>
            </a:r>
            <a:r>
              <a:rPr lang="en-GB" dirty="0"/>
              <a:t>, </a:t>
            </a:r>
            <a:r>
              <a:rPr lang="en-GB" dirty="0" err="1"/>
              <a:t>буферной</a:t>
            </a:r>
            <a:r>
              <a:rPr lang="en-GB" dirty="0"/>
              <a:t> и </a:t>
            </a:r>
            <a:r>
              <a:rPr lang="en-GB" dirty="0" err="1"/>
              <a:t>кэш-памяти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Free – </a:t>
            </a:r>
            <a:r>
              <a:rPr lang="en-GB" dirty="0" err="1"/>
              <a:t>это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, </a:t>
            </a:r>
            <a:r>
              <a:rPr lang="en-GB" dirty="0" err="1"/>
              <a:t>которая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используется</a:t>
            </a:r>
            <a:r>
              <a:rPr lang="en-GB" dirty="0"/>
              <a:t> </a:t>
            </a:r>
            <a:r>
              <a:rPr lang="en-GB" dirty="0" err="1"/>
              <a:t>ни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каких</a:t>
            </a:r>
            <a:r>
              <a:rPr lang="en-GB" dirty="0"/>
              <a:t> </a:t>
            </a:r>
            <a:r>
              <a:rPr lang="en-GB" dirty="0" err="1"/>
              <a:t>целей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Shared, Buffer, </a:t>
            </a:r>
            <a:r>
              <a:rPr lang="en-GB" dirty="0"/>
              <a:t>и </a:t>
            </a:r>
            <a:r>
              <a:rPr lang="en-GB" b="1" dirty="0"/>
              <a:t>Cache</a:t>
            </a:r>
            <a:r>
              <a:rPr lang="en-GB" dirty="0"/>
              <a:t> </a:t>
            </a:r>
            <a:r>
              <a:rPr lang="en-GB" dirty="0" err="1"/>
              <a:t>идентифицируют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, </a:t>
            </a:r>
            <a:r>
              <a:rPr lang="en-GB" dirty="0" err="1"/>
              <a:t>используемую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нужд</a:t>
            </a:r>
            <a:r>
              <a:rPr lang="en-GB" dirty="0"/>
              <a:t> </a:t>
            </a:r>
            <a:r>
              <a:rPr lang="en-GB" dirty="0" err="1"/>
              <a:t>ядра</a:t>
            </a:r>
            <a:r>
              <a:rPr lang="en-GB" dirty="0"/>
              <a:t> / </a:t>
            </a:r>
            <a:r>
              <a:rPr lang="en-GB" dirty="0" err="1"/>
              <a:t>операционной</a:t>
            </a:r>
            <a:r>
              <a:rPr lang="en-GB" dirty="0"/>
              <a:t> </a:t>
            </a:r>
            <a:r>
              <a:rPr lang="en-GB" dirty="0" err="1"/>
              <a:t>системы</a:t>
            </a:r>
            <a:r>
              <a:rPr lang="en-GB" dirty="0"/>
              <a:t>. </a:t>
            </a:r>
            <a:r>
              <a:rPr lang="en-GB" dirty="0" err="1"/>
              <a:t>Буфер</a:t>
            </a:r>
            <a:r>
              <a:rPr lang="en-GB" dirty="0"/>
              <a:t> и </a:t>
            </a:r>
            <a:r>
              <a:rPr lang="en-GB" dirty="0" err="1"/>
              <a:t>кеш</a:t>
            </a:r>
            <a:r>
              <a:rPr lang="en-GB" dirty="0"/>
              <a:t> </a:t>
            </a:r>
            <a:r>
              <a:rPr lang="en-GB" dirty="0" err="1"/>
              <a:t>складываются</a:t>
            </a:r>
            <a:r>
              <a:rPr lang="en-GB" dirty="0"/>
              <a:t> </a:t>
            </a:r>
            <a:r>
              <a:rPr lang="en-GB" dirty="0" err="1"/>
              <a:t>вместе</a:t>
            </a:r>
            <a:r>
              <a:rPr lang="en-GB" dirty="0"/>
              <a:t>, а </a:t>
            </a:r>
            <a:r>
              <a:rPr lang="en-GB" dirty="0" err="1"/>
              <a:t>сумма</a:t>
            </a:r>
            <a:r>
              <a:rPr lang="en-GB" dirty="0"/>
              <a:t> </a:t>
            </a:r>
            <a:r>
              <a:rPr lang="en-GB" dirty="0" err="1"/>
              <a:t>указывается</a:t>
            </a:r>
            <a:r>
              <a:rPr lang="en-GB" dirty="0"/>
              <a:t> в </a:t>
            </a:r>
            <a:r>
              <a:rPr lang="en-GB" dirty="0" err="1"/>
              <a:t>разделе</a:t>
            </a:r>
            <a:r>
              <a:rPr lang="en-GB" dirty="0"/>
              <a:t> «buff/cache».</a:t>
            </a: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Available </a:t>
            </a:r>
            <a:r>
              <a:rPr lang="en-GB" dirty="0" err="1"/>
              <a:t>память</a:t>
            </a:r>
            <a:r>
              <a:rPr lang="en-GB" dirty="0"/>
              <a:t> </a:t>
            </a:r>
            <a:r>
              <a:rPr lang="en-GB" dirty="0" err="1"/>
              <a:t>появляется</a:t>
            </a:r>
            <a:r>
              <a:rPr lang="en-GB" dirty="0"/>
              <a:t> в </a:t>
            </a:r>
            <a:r>
              <a:rPr lang="en-GB" dirty="0" err="1"/>
              <a:t>более</a:t>
            </a:r>
            <a:r>
              <a:rPr lang="en-GB" dirty="0"/>
              <a:t> </a:t>
            </a:r>
            <a:r>
              <a:rPr lang="en-GB" dirty="0" err="1"/>
              <a:t>новых</a:t>
            </a:r>
            <a:r>
              <a:rPr lang="en-GB" dirty="0"/>
              <a:t> </a:t>
            </a:r>
            <a:r>
              <a:rPr lang="en-GB" dirty="0" err="1"/>
              <a:t>версиях</a:t>
            </a:r>
            <a:r>
              <a:rPr lang="en-GB" dirty="0"/>
              <a:t> free и </a:t>
            </a:r>
            <a:r>
              <a:rPr lang="en-GB" dirty="0" err="1"/>
              <a:t>предназначена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того</a:t>
            </a:r>
            <a:r>
              <a:rPr lang="en-GB" dirty="0"/>
              <a:t>, </a:t>
            </a:r>
            <a:r>
              <a:rPr lang="en-GB" dirty="0" err="1"/>
              <a:t>чтобы</a:t>
            </a:r>
            <a:r>
              <a:rPr lang="en-GB" dirty="0"/>
              <a:t> </a:t>
            </a:r>
            <a:r>
              <a:rPr lang="en-GB" dirty="0" err="1"/>
              <a:t>дать</a:t>
            </a:r>
            <a:r>
              <a:rPr lang="en-GB" dirty="0"/>
              <a:t> </a:t>
            </a:r>
            <a:r>
              <a:rPr lang="en-GB" dirty="0" err="1"/>
              <a:t>конечному</a:t>
            </a:r>
            <a:r>
              <a:rPr lang="en-GB" dirty="0"/>
              <a:t> </a:t>
            </a:r>
            <a:r>
              <a:rPr lang="en-GB" dirty="0" err="1"/>
              <a:t>пользователю</a:t>
            </a:r>
            <a:r>
              <a:rPr lang="en-GB" dirty="0"/>
              <a:t> </a:t>
            </a:r>
            <a:r>
              <a:rPr lang="en-GB" dirty="0" err="1"/>
              <a:t>оценку</a:t>
            </a:r>
            <a:r>
              <a:rPr lang="en-GB" dirty="0"/>
              <a:t> </a:t>
            </a:r>
            <a:r>
              <a:rPr lang="en-GB" dirty="0" err="1"/>
              <a:t>того</a:t>
            </a:r>
            <a:r>
              <a:rPr lang="en-GB" dirty="0"/>
              <a:t>, </a:t>
            </a:r>
            <a:r>
              <a:rPr lang="en-GB" dirty="0" err="1"/>
              <a:t>сколько</a:t>
            </a:r>
            <a:r>
              <a:rPr lang="en-GB" dirty="0"/>
              <a:t> </a:t>
            </a:r>
            <a:r>
              <a:rPr lang="en-GB" dirty="0" err="1"/>
              <a:t>ресурсов</a:t>
            </a:r>
            <a:r>
              <a:rPr lang="en-GB" dirty="0"/>
              <a:t> </a:t>
            </a:r>
            <a:r>
              <a:rPr lang="en-GB" dirty="0" err="1"/>
              <a:t>памяти</a:t>
            </a:r>
            <a:r>
              <a:rPr lang="en-GB" dirty="0"/>
              <a:t> </a:t>
            </a:r>
            <a:r>
              <a:rPr lang="en-GB" dirty="0" err="1"/>
              <a:t>все</a:t>
            </a:r>
            <a:r>
              <a:rPr lang="en-GB" dirty="0"/>
              <a:t> </a:t>
            </a:r>
            <a:r>
              <a:rPr lang="en-GB" dirty="0" err="1"/>
              <a:t>еще</a:t>
            </a:r>
            <a:r>
              <a:rPr lang="en-GB" dirty="0"/>
              <a:t> </a:t>
            </a:r>
            <a:r>
              <a:rPr lang="en-GB" dirty="0" err="1"/>
              <a:t>открыто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использования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Эти</a:t>
            </a:r>
            <a:r>
              <a:rPr lang="en-GB" dirty="0"/>
              <a:t> </a:t>
            </a:r>
            <a:r>
              <a:rPr lang="en-GB" dirty="0" err="1"/>
              <a:t>уточнения</a:t>
            </a:r>
            <a:r>
              <a:rPr lang="en-GB" dirty="0"/>
              <a:t> </a:t>
            </a:r>
            <a:r>
              <a:rPr lang="en-GB" dirty="0" err="1"/>
              <a:t>важны</a:t>
            </a:r>
            <a:r>
              <a:rPr lang="en-GB" dirty="0"/>
              <a:t>. </a:t>
            </a:r>
            <a:r>
              <a:rPr lang="en-GB" dirty="0" err="1"/>
              <a:t>Неправильное</a:t>
            </a:r>
            <a:r>
              <a:rPr lang="en-GB" dirty="0"/>
              <a:t> </a:t>
            </a:r>
            <a:r>
              <a:rPr lang="en-GB" dirty="0" err="1"/>
              <a:t>присвоение</a:t>
            </a:r>
            <a:r>
              <a:rPr lang="en-GB" dirty="0"/>
              <a:t> </a:t>
            </a:r>
            <a:r>
              <a:rPr lang="en-GB" dirty="0" err="1"/>
              <a:t>значения</a:t>
            </a:r>
            <a:r>
              <a:rPr lang="en-GB" dirty="0"/>
              <a:t> </a:t>
            </a:r>
            <a:r>
              <a:rPr lang="en-GB" dirty="0" err="1"/>
              <a:t>терминам</a:t>
            </a:r>
            <a:r>
              <a:rPr lang="en-GB" dirty="0"/>
              <a:t> «</a:t>
            </a:r>
            <a:r>
              <a:rPr lang="en-GB" dirty="0" err="1"/>
              <a:t>свободная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используемая</a:t>
            </a:r>
            <a:r>
              <a:rPr lang="en-GB" dirty="0"/>
              <a:t> </a:t>
            </a:r>
            <a:r>
              <a:rPr lang="en-GB" dirty="0" err="1"/>
              <a:t>память</a:t>
            </a:r>
            <a:r>
              <a:rPr lang="en-GB" dirty="0"/>
              <a:t>» </a:t>
            </a:r>
            <a:r>
              <a:rPr lang="en-GB" dirty="0" err="1"/>
              <a:t>может</a:t>
            </a:r>
            <a:r>
              <a:rPr lang="en-GB" dirty="0"/>
              <a:t> </a:t>
            </a:r>
            <a:r>
              <a:rPr lang="en-GB" dirty="0" err="1"/>
              <a:t>привести</a:t>
            </a:r>
            <a:r>
              <a:rPr lang="en-GB" dirty="0"/>
              <a:t> к </a:t>
            </a:r>
            <a:r>
              <a:rPr lang="en-GB" dirty="0" err="1"/>
              <a:t>неправильному</a:t>
            </a:r>
            <a:r>
              <a:rPr lang="en-GB" dirty="0"/>
              <a:t> </a:t>
            </a:r>
            <a:r>
              <a:rPr lang="en-GB" dirty="0" err="1"/>
              <a:t>пониманию</a:t>
            </a:r>
            <a:r>
              <a:rPr lang="en-GB" dirty="0"/>
              <a:t> </a:t>
            </a:r>
            <a:r>
              <a:rPr lang="en-GB" dirty="0" err="1"/>
              <a:t>использования</a:t>
            </a:r>
            <a:r>
              <a:rPr lang="en-GB" dirty="0"/>
              <a:t> </a:t>
            </a:r>
            <a:r>
              <a:rPr lang="en-GB" dirty="0" err="1"/>
              <a:t>памяти</a:t>
            </a:r>
            <a:r>
              <a:rPr lang="en-GB" dirty="0"/>
              <a:t> </a:t>
            </a:r>
            <a:r>
              <a:rPr lang="en-GB" dirty="0" err="1"/>
              <a:t>вашей</a:t>
            </a:r>
            <a:r>
              <a:rPr lang="en-GB" dirty="0"/>
              <a:t> </a:t>
            </a:r>
            <a:r>
              <a:rPr lang="en-GB" dirty="0" err="1"/>
              <a:t>системой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>
                <a:cs typeface="Calibri"/>
              </a:rPr>
              <a:t>Ключ</a:t>
            </a:r>
            <a:r>
              <a:rPr lang="en-GB" dirty="0">
                <a:cs typeface="Calibri"/>
              </a:rPr>
              <a:t>: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-h, </a:t>
            </a:r>
            <a:r>
              <a:rPr lang="en-GB" dirty="0" err="1"/>
              <a:t>которая</a:t>
            </a:r>
            <a:r>
              <a:rPr lang="en-GB" dirty="0"/>
              <a:t> </a:t>
            </a:r>
            <a:r>
              <a:rPr lang="en-GB" dirty="0" err="1"/>
              <a:t>показывает</a:t>
            </a:r>
            <a:r>
              <a:rPr lang="en-GB" dirty="0"/>
              <a:t> </a:t>
            </a:r>
            <a:r>
              <a:rPr lang="en-GB" dirty="0" err="1"/>
              <a:t>вывод</a:t>
            </a:r>
            <a:r>
              <a:rPr lang="en-GB" dirty="0"/>
              <a:t> </a:t>
            </a:r>
            <a:r>
              <a:rPr lang="en-GB" dirty="0" err="1"/>
              <a:t>команды</a:t>
            </a:r>
            <a:r>
              <a:rPr lang="en-GB" dirty="0"/>
              <a:t> free в </a:t>
            </a:r>
            <a:r>
              <a:rPr lang="en-GB" dirty="0" err="1"/>
              <a:t>удобочитаемом</a:t>
            </a:r>
            <a:r>
              <a:rPr lang="en-GB" dirty="0"/>
              <a:t> </a:t>
            </a:r>
            <a:r>
              <a:rPr lang="en-GB" dirty="0" err="1"/>
              <a:t>формате</a:t>
            </a:r>
            <a:r>
              <a:rPr lang="en-GB" dirty="0"/>
              <a:t>.</a:t>
            </a:r>
            <a:endParaRPr lang="ru-RU" dirty="0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dirty="0">
                <a:cs typeface="Calibri"/>
              </a:rPr>
              <a:t>-</a:t>
            </a:r>
            <a:r>
              <a:rPr lang="en-US" dirty="0">
                <a:cs typeface="Calibri"/>
              </a:rPr>
              <a:t>m </a:t>
            </a:r>
            <a:endParaRPr lang="en-GB" dirty="0">
              <a:cs typeface="Calibri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 dirty="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8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детального анализа диска можно использовать следующие утилиты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более детального анализа сети можно использовать следующие утилиты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lsof</a:t>
            </a:r>
            <a:r>
              <a:rPr lang="en-GB" dirty="0"/>
              <a:t> </a:t>
            </a:r>
            <a:r>
              <a:rPr lang="en-GB" dirty="0" err="1"/>
              <a:t>означает</a:t>
            </a:r>
            <a:r>
              <a:rPr lang="en-GB" dirty="0"/>
              <a:t> ‘</a:t>
            </a:r>
            <a:r>
              <a:rPr lang="en-GB" dirty="0" err="1"/>
              <a:t>LiSt</a:t>
            </a:r>
            <a:r>
              <a:rPr lang="en-GB" dirty="0"/>
              <a:t> Open Files’ (</a:t>
            </a:r>
            <a:r>
              <a:rPr lang="en-GB" dirty="0" err="1"/>
              <a:t>список</a:t>
            </a:r>
            <a:r>
              <a:rPr lang="en-GB" dirty="0"/>
              <a:t> </a:t>
            </a:r>
            <a:r>
              <a:rPr lang="en-GB" dirty="0" err="1"/>
              <a:t>открытых</a:t>
            </a:r>
            <a:r>
              <a:rPr lang="en-GB" dirty="0"/>
              <a:t> </a:t>
            </a:r>
            <a:r>
              <a:rPr lang="en-GB" dirty="0" err="1"/>
              <a:t>файлов</a:t>
            </a:r>
            <a:r>
              <a:rPr lang="en-GB" dirty="0"/>
              <a:t>). </a:t>
            </a:r>
            <a:r>
              <a:rPr lang="en-GB" dirty="0" err="1"/>
              <a:t>Эта</a:t>
            </a:r>
            <a:r>
              <a:rPr lang="en-GB" dirty="0"/>
              <a:t> </a:t>
            </a:r>
            <a:r>
              <a:rPr lang="en-GB" dirty="0" err="1"/>
              <a:t>программа</a:t>
            </a:r>
            <a:r>
              <a:rPr lang="en-GB" dirty="0"/>
              <a:t> </a:t>
            </a:r>
            <a:r>
              <a:rPr lang="en-GB" dirty="0" err="1"/>
              <a:t>используется</a:t>
            </a:r>
            <a:r>
              <a:rPr lang="en-GB" dirty="0"/>
              <a:t> </a:t>
            </a:r>
            <a:r>
              <a:rPr lang="en-GB" dirty="0" err="1"/>
              <a:t>чтобы</a:t>
            </a:r>
            <a:r>
              <a:rPr lang="en-GB" dirty="0"/>
              <a:t> </a:t>
            </a:r>
            <a:r>
              <a:rPr lang="en-GB" dirty="0" err="1"/>
              <a:t>узнать</a:t>
            </a:r>
            <a:r>
              <a:rPr lang="en-GB" dirty="0"/>
              <a:t>, </a:t>
            </a:r>
            <a:r>
              <a:rPr lang="en-GB" dirty="0" err="1"/>
              <a:t>какие</a:t>
            </a:r>
            <a:r>
              <a:rPr lang="en-GB" dirty="0"/>
              <a:t> </a:t>
            </a:r>
            <a:r>
              <a:rPr lang="en-GB" dirty="0" err="1"/>
              <a:t>файлы</a:t>
            </a:r>
            <a:r>
              <a:rPr lang="en-GB" dirty="0"/>
              <a:t> </a:t>
            </a:r>
            <a:r>
              <a:rPr lang="en-GB" dirty="0" err="1"/>
              <a:t>открыты</a:t>
            </a:r>
            <a:r>
              <a:rPr lang="en-GB" dirty="0"/>
              <a:t> и </a:t>
            </a:r>
            <a:r>
              <a:rPr lang="en-GB" dirty="0" err="1"/>
              <a:t>каким</a:t>
            </a:r>
            <a:r>
              <a:rPr lang="en-GB" dirty="0"/>
              <a:t> </a:t>
            </a:r>
            <a:r>
              <a:rPr lang="en-GB" dirty="0" err="1"/>
              <a:t>процессом</a:t>
            </a:r>
            <a:r>
              <a:rPr lang="en-GB" dirty="0"/>
              <a:t>.</a:t>
            </a:r>
            <a:endParaRPr lang="en-US" dirty="0"/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чего</a:t>
            </a:r>
            <a:r>
              <a:rPr lang="en-GB" dirty="0"/>
              <a:t> </a:t>
            </a:r>
            <a:r>
              <a:rPr lang="en-GB" dirty="0" err="1"/>
              <a:t>нужно</a:t>
            </a:r>
            <a:r>
              <a:rPr lang="en-GB" dirty="0"/>
              <a:t> </a:t>
            </a:r>
            <a:r>
              <a:rPr lang="en-GB" dirty="0" err="1"/>
              <a:t>знать</a:t>
            </a:r>
            <a:r>
              <a:rPr lang="en-GB" dirty="0"/>
              <a:t>, </a:t>
            </a:r>
            <a:r>
              <a:rPr lang="en-GB" dirty="0" err="1"/>
              <a:t>какие</a:t>
            </a:r>
            <a:r>
              <a:rPr lang="en-GB" dirty="0"/>
              <a:t> </a:t>
            </a:r>
            <a:r>
              <a:rPr lang="en-GB" dirty="0" err="1"/>
              <a:t>файлы</a:t>
            </a:r>
            <a:r>
              <a:rPr lang="en-GB" dirty="0"/>
              <a:t> </a:t>
            </a:r>
            <a:r>
              <a:rPr lang="en-GB" dirty="0" err="1"/>
              <a:t>открыты</a:t>
            </a:r>
            <a:r>
              <a:rPr lang="en-GB" dirty="0"/>
              <a:t>? </a:t>
            </a:r>
            <a:r>
              <a:rPr lang="en-GB" dirty="0" err="1"/>
              <a:t>Эта</a:t>
            </a:r>
            <a:r>
              <a:rPr lang="en-GB" dirty="0"/>
              <a:t> </a:t>
            </a:r>
            <a:r>
              <a:rPr lang="en-GB" dirty="0" err="1"/>
              <a:t>информация</a:t>
            </a:r>
            <a:r>
              <a:rPr lang="en-GB" dirty="0"/>
              <a:t> </a:t>
            </a:r>
            <a:r>
              <a:rPr lang="en-GB" dirty="0" err="1"/>
              <a:t>поможет</a:t>
            </a:r>
            <a:r>
              <a:rPr lang="en-GB" dirty="0"/>
              <a:t> </a:t>
            </a:r>
            <a:r>
              <a:rPr lang="en-GB" dirty="0" err="1"/>
              <a:t>узнать</a:t>
            </a:r>
            <a:r>
              <a:rPr lang="en-GB" dirty="0"/>
              <a:t> о </a:t>
            </a:r>
            <a:r>
              <a:rPr lang="en-GB" dirty="0" err="1"/>
              <a:t>многом</a:t>
            </a:r>
            <a:r>
              <a:rPr lang="en-GB" dirty="0"/>
              <a:t> </a:t>
            </a:r>
            <a:r>
              <a:rPr lang="en-GB" dirty="0" err="1"/>
              <a:t>происходящем</a:t>
            </a:r>
            <a:r>
              <a:rPr lang="en-GB" dirty="0"/>
              <a:t> в </a:t>
            </a:r>
            <a:r>
              <a:rPr lang="en-GB" dirty="0" err="1"/>
              <a:t>системе</a:t>
            </a:r>
            <a:r>
              <a:rPr lang="en-GB" dirty="0"/>
              <a:t>, </a:t>
            </a:r>
            <a:r>
              <a:rPr lang="en-GB" dirty="0" err="1"/>
              <a:t>об</a:t>
            </a:r>
            <a:r>
              <a:rPr lang="en-GB" dirty="0"/>
              <a:t> </a:t>
            </a:r>
            <a:r>
              <a:rPr lang="en-GB" dirty="0" err="1"/>
              <a:t>устройстве</a:t>
            </a:r>
            <a:r>
              <a:rPr lang="en-GB" dirty="0"/>
              <a:t> и </a:t>
            </a:r>
            <a:r>
              <a:rPr lang="en-GB" dirty="0" err="1"/>
              <a:t>работе</a:t>
            </a:r>
            <a:r>
              <a:rPr lang="en-GB" dirty="0"/>
              <a:t> Linux, а </a:t>
            </a:r>
            <a:r>
              <a:rPr lang="en-GB" dirty="0" err="1"/>
              <a:t>также</a:t>
            </a:r>
            <a:r>
              <a:rPr lang="en-GB" dirty="0"/>
              <a:t> </a:t>
            </a:r>
            <a:r>
              <a:rPr lang="en-GB" dirty="0" err="1"/>
              <a:t>решить</a:t>
            </a:r>
            <a:r>
              <a:rPr lang="en-GB" dirty="0"/>
              <a:t> </a:t>
            </a:r>
            <a:r>
              <a:rPr lang="en-GB" dirty="0" err="1"/>
              <a:t>проблемы</a:t>
            </a:r>
            <a:r>
              <a:rPr lang="en-GB" dirty="0"/>
              <a:t>, </a:t>
            </a:r>
            <a:r>
              <a:rPr lang="en-GB" dirty="0" err="1"/>
              <a:t>например</a:t>
            </a:r>
            <a:r>
              <a:rPr lang="en-GB" dirty="0"/>
              <a:t>, </a:t>
            </a:r>
            <a:r>
              <a:rPr lang="en-GB" dirty="0" err="1"/>
              <a:t>когда</a:t>
            </a:r>
            <a:r>
              <a:rPr lang="en-GB" dirty="0"/>
              <a:t> </a:t>
            </a:r>
            <a:r>
              <a:rPr lang="en-GB" dirty="0" err="1"/>
              <a:t>вы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можете</a:t>
            </a:r>
            <a:r>
              <a:rPr lang="en-GB" dirty="0"/>
              <a:t> </a:t>
            </a:r>
            <a:r>
              <a:rPr lang="en-GB" dirty="0" err="1"/>
              <a:t>размонтировать</a:t>
            </a:r>
            <a:r>
              <a:rPr lang="en-GB" dirty="0"/>
              <a:t> </a:t>
            </a:r>
            <a:r>
              <a:rPr lang="en-GB" dirty="0" err="1"/>
              <a:t>диск</a:t>
            </a:r>
            <a:r>
              <a:rPr lang="en-GB" dirty="0"/>
              <a:t> </a:t>
            </a:r>
            <a:r>
              <a:rPr lang="en-GB" dirty="0" err="1"/>
              <a:t>из-за</a:t>
            </a:r>
            <a:r>
              <a:rPr lang="en-GB" dirty="0"/>
              <a:t> </a:t>
            </a:r>
            <a:r>
              <a:rPr lang="en-GB" dirty="0" err="1"/>
              <a:t>того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устройство</a:t>
            </a:r>
            <a:r>
              <a:rPr lang="en-GB" dirty="0"/>
              <a:t> </a:t>
            </a:r>
            <a:r>
              <a:rPr lang="en-GB" dirty="0" err="1"/>
              <a:t>используется</a:t>
            </a:r>
            <a:r>
              <a:rPr lang="en-GB" dirty="0"/>
              <a:t>, </a:t>
            </a:r>
            <a:r>
              <a:rPr lang="en-GB" dirty="0" err="1"/>
              <a:t>но</a:t>
            </a:r>
            <a:r>
              <a:rPr lang="en-GB" dirty="0"/>
              <a:t> </a:t>
            </a:r>
            <a:r>
              <a:rPr lang="en-GB" dirty="0" err="1"/>
              <a:t>вы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можете</a:t>
            </a:r>
            <a:r>
              <a:rPr lang="en-GB" dirty="0"/>
              <a:t> </a:t>
            </a:r>
            <a:r>
              <a:rPr lang="en-GB" dirty="0" err="1"/>
              <a:t>найти</a:t>
            </a:r>
            <a:r>
              <a:rPr lang="en-GB" dirty="0"/>
              <a:t>, </a:t>
            </a:r>
            <a:r>
              <a:rPr lang="en-GB" dirty="0" err="1"/>
              <a:t>какой</a:t>
            </a:r>
            <a:r>
              <a:rPr lang="en-GB" dirty="0"/>
              <a:t> </a:t>
            </a:r>
            <a:r>
              <a:rPr lang="en-GB" dirty="0" err="1"/>
              <a:t>именно</a:t>
            </a:r>
            <a:r>
              <a:rPr lang="en-GB" dirty="0"/>
              <a:t> </a:t>
            </a:r>
            <a:r>
              <a:rPr lang="en-GB" dirty="0" err="1"/>
              <a:t>программой</a:t>
            </a:r>
            <a:endParaRPr lang="en-GB" dirty="0" err="1"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i="1" dirty="0">
              <a:solidFill>
                <a:srgbClr val="262673"/>
              </a:solidFill>
              <a:latin typeface="Calibri"/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 err="1">
                <a:solidFill>
                  <a:srgbClr val="262673"/>
                </a:solidFill>
                <a:latin typeface="Calibri"/>
                <a:cs typeface="Calibri"/>
              </a:rPr>
              <a:t>Nohup</a:t>
            </a:r>
            <a:r>
              <a:rPr lang="en-US" i="1" dirty="0">
                <a:solidFill>
                  <a:srgbClr val="262673"/>
                </a:solidFill>
                <a:latin typeface="Calibri"/>
                <a:cs typeface="Calibri"/>
              </a:rPr>
              <a:t> ./script.sh &amp;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262673"/>
                </a:solidFill>
                <a:latin typeface="Calibri"/>
                <a:cs typeface="Calibri"/>
              </a:rPr>
              <a:t>Jobs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>
                <a:solidFill>
                  <a:srgbClr val="262673"/>
                </a:solidFill>
                <a:latin typeface="Calibri"/>
                <a:cs typeface="Calibri"/>
              </a:rPr>
              <a:t>Ps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dirty="0" err="1">
                <a:solidFill>
                  <a:srgbClr val="262673"/>
                </a:solidFill>
                <a:latin typeface="Calibri"/>
                <a:cs typeface="Calibri"/>
              </a:rPr>
              <a:t>Lsof</a:t>
            </a:r>
            <a:r>
              <a:rPr lang="en-US" i="1" dirty="0">
                <a:solidFill>
                  <a:srgbClr val="262673"/>
                </a:solidFill>
                <a:latin typeface="Calibri"/>
                <a:cs typeface="Calibri"/>
              </a:rPr>
              <a:t> –p PID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i="1" dirty="0">
              <a:solidFill>
                <a:srgbClr val="262673"/>
              </a:solidFill>
              <a:latin typeface="Calibri"/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 dirty="0">
              <a:solidFill>
                <a:srgbClr val="262673"/>
              </a:solidFill>
              <a:latin typeface="Calibri"/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A3363-5CFB-4D7F-A270-4751149B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59C49-32D3-44A1-A163-54A1B32E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3F032-6CDA-41E9-9BA6-15C5F6F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33EB-32BF-46B2-8657-BA62BE8D1CBF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20B7D-CD0B-4959-A106-4C18514B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C5890-2655-475C-A97C-84B86E2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1D99-7A96-4BD9-87CC-A43FC8867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4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monitoring. Memory. LA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D868F5-AAE9-45FF-BB6F-E537E01E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8356" y="0"/>
            <a:ext cx="6767287" cy="47371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2360065A-8C45-4854-83A5-1AB698CE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10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ps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sz="2400" b="1" dirty="0"/>
              <a:t> </a:t>
            </a:r>
            <a:r>
              <a:rPr lang="en-US" sz="1200" dirty="0"/>
              <a:t>– view a list of running processes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ps aux | less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ps U user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list of all active processes </a:t>
            </a:r>
            <a:br>
              <a:rPr lang="en-US" sz="1200" dirty="0"/>
            </a:br>
            <a:r>
              <a:rPr lang="en-US" sz="1200" dirty="0"/>
              <a:t>by screens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135090"/>
              <a:gd name="adj2" fmla="val 5823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2936466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a list of processes run by user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61933" y="3040036"/>
            <a:ext cx="2590800" cy="662363"/>
          </a:xfrm>
          <a:prstGeom prst="wedgeRectCallout">
            <a:avLst>
              <a:gd name="adj1" fmla="val -144276"/>
              <a:gd name="adj2" fmla="val -3443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6903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top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2400" b="1" dirty="0"/>
              <a:t> </a:t>
            </a:r>
            <a:r>
              <a:rPr lang="en-US" sz="1200" dirty="0"/>
              <a:t>– view a dynamically updating list of running processes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top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free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free</a:t>
            </a:r>
            <a:r>
              <a:rPr lang="en-US" sz="2400" b="1" dirty="0"/>
              <a:t> </a:t>
            </a:r>
            <a:r>
              <a:rPr lang="en-US" sz="1200" dirty="0"/>
              <a:t>–  show information about operating memory</a:t>
            </a:r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$ free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              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total         used            free         shared    buffers    cached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Mem:       1023812     853396     170416          0        24692     612892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-/+ buffers/cache:     215812     808000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Swap:       979956       3212        976744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US" sz="1200" dirty="0">
              <a:solidFill>
                <a:schemeClr val="accent2">
                  <a:lumMod val="75000"/>
                </a:schemeClr>
              </a:solidFill>
              <a:cs typeface="Courier New" pitchFamily="49" charset="0"/>
            </a:endParaRP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$ free –m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total       used       free     shared    buffers     cached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Mem:           999        833        166          0            24        598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-/+ buffers/cache:     210       789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Swap:           956          3           953</a:t>
            </a:r>
            <a:endParaRPr lang="en-GB" sz="1200" dirty="0">
              <a:solidFill>
                <a:schemeClr val="accent2">
                  <a:lumMod val="75000"/>
                </a:schemeClr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93A04-2491-42E7-A279-D93ADCDE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load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E228E-869B-47C1-AEC1-08477550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iotop</a:t>
            </a:r>
            <a:endParaRPr lang="en-US" dirty="0"/>
          </a:p>
          <a:p>
            <a:r>
              <a:rPr lang="en-US" dirty="0" err="1"/>
              <a:t>iostat</a:t>
            </a:r>
            <a:endParaRPr lang="en-US" dirty="0"/>
          </a:p>
          <a:p>
            <a:r>
              <a:rPr lang="en-US" dirty="0" err="1"/>
              <a:t>vmstat</a:t>
            </a:r>
            <a:endParaRPr lang="en-US" dirty="0"/>
          </a:p>
          <a:p>
            <a:r>
              <a:rPr lang="en-US" dirty="0" err="1"/>
              <a:t>lsof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B22D9-115D-44AF-A72F-99E7A43F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load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B98D8-3B46-4C01-A1EE-39F154F0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endParaRPr lang="en-US" dirty="0"/>
          </a:p>
          <a:p>
            <a:r>
              <a:rPr lang="en-US" dirty="0"/>
              <a:t>netstat</a:t>
            </a:r>
          </a:p>
          <a:p>
            <a:r>
              <a:rPr lang="en-US" dirty="0" err="1"/>
              <a:t>Iftop</a:t>
            </a:r>
            <a:endParaRPr lang="en-US" dirty="0"/>
          </a:p>
          <a:p>
            <a:r>
              <a:rPr lang="en-US" dirty="0" err="1"/>
              <a:t>lsof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4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</a:t>
            </a:r>
            <a:r>
              <a:rPr kumimoji="0" 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 of </a:t>
            </a:r>
            <a:r>
              <a:rPr kumimoji="0" lang="en-US" sz="24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</a:t>
            </a:r>
            <a:r>
              <a:rPr kumimoji="0" lang="en-US" sz="2000" b="0" i="0" u="none" strike="noStrike" kern="1200" cap="none" spc="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pen </a:t>
            </a:r>
            <a:r>
              <a:rPr kumimoji="0" lang="en-US" sz="2400" b="1" i="0" u="none" strike="noStrike" kern="1200" cap="none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lsof</a:t>
            </a:r>
            <a:r>
              <a:rPr lang="en-US" sz="2400" b="1" dirty="0"/>
              <a:t> </a:t>
            </a:r>
            <a:r>
              <a:rPr lang="en-US" sz="1200" dirty="0"/>
              <a:t>–  view a list of open files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| less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usr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/bin/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sshd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–c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sshd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1585708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list of all open files in system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1933" y="1689278"/>
            <a:ext cx="2590800" cy="662363"/>
          </a:xfrm>
          <a:prstGeom prst="wedgeRectCallout">
            <a:avLst>
              <a:gd name="adj1" fmla="val -143309"/>
              <a:gd name="adj2" fmla="val 7903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082" y="2430259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who is using /</a:t>
            </a:r>
            <a:r>
              <a:rPr lang="en-US" sz="1200" dirty="0" err="1"/>
              <a:t>usr</a:t>
            </a:r>
            <a:r>
              <a:rPr lang="en-US" sz="1200" dirty="0"/>
              <a:t>/bin/</a:t>
            </a:r>
            <a:r>
              <a:rPr lang="en-US" sz="1200" dirty="0" err="1"/>
              <a:t>sshd</a:t>
            </a:r>
            <a:r>
              <a:rPr lang="en-US" sz="1200" dirty="0"/>
              <a:t> file 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56666" y="2533829"/>
            <a:ext cx="2590800" cy="662363"/>
          </a:xfrm>
          <a:prstGeom prst="wedgeRectCallout">
            <a:avLst>
              <a:gd name="adj1" fmla="val -118651"/>
              <a:gd name="adj2" fmla="val -417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A742B67B-33F6-4B2F-9712-21F9778F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3453504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 dirty="0"/>
              <a:t>Display information about </a:t>
            </a:r>
            <a:r>
              <a:rPr lang="en-US" sz="1200" dirty="0" err="1"/>
              <a:t>sshd</a:t>
            </a:r>
            <a:r>
              <a:rPr lang="en-US" sz="1200" dirty="0"/>
              <a:t> </a:t>
            </a:r>
            <a:r>
              <a:rPr lang="en-US" sz="1200" dirty="0" err="1"/>
              <a:t>programm</a:t>
            </a:r>
            <a:endParaRPr lang="en-US" sz="1200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A3454265-F812-4050-8CEF-2F8B0130E1D1}"/>
              </a:ext>
            </a:extLst>
          </p:cNvPr>
          <p:cNvSpPr/>
          <p:nvPr/>
        </p:nvSpPr>
        <p:spPr>
          <a:xfrm>
            <a:off x="4267200" y="3557074"/>
            <a:ext cx="2590800" cy="662363"/>
          </a:xfrm>
          <a:prstGeom prst="wedgeRectCallout">
            <a:avLst>
              <a:gd name="adj1" fmla="val -137507"/>
              <a:gd name="adj2" fmla="val -66579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879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6CDD8"/>
                </a:solidFill>
                <a:latin typeface="Calibri"/>
              </a:rPr>
              <a:t>Home work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buNone/>
            </a:pPr>
            <a:r>
              <a:rPr lang="en-US" sz="1200" dirty="0">
                <a:ea typeface="+mj-lt"/>
                <a:cs typeface="+mj-lt"/>
              </a:rPr>
              <a:t>1) Depending on the configuration of your system, write what is the optimal LA value for your system</a:t>
            </a:r>
            <a:endParaRPr lang="en-US" dirty="0"/>
          </a:p>
          <a:p>
            <a:pPr>
              <a:buNone/>
            </a:pPr>
            <a:r>
              <a:rPr lang="en-US" sz="1200" dirty="0">
                <a:ea typeface="+mj-lt"/>
                <a:cs typeface="+mj-lt"/>
              </a:rPr>
              <a:t>2) Using the </a:t>
            </a:r>
            <a:r>
              <a:rPr lang="en-US" sz="1200" b="1" dirty="0">
                <a:ea typeface="+mj-lt"/>
                <a:cs typeface="+mj-lt"/>
              </a:rPr>
              <a:t>stress </a:t>
            </a:r>
            <a:r>
              <a:rPr lang="en-US" sz="1200" dirty="0">
                <a:ea typeface="+mj-lt"/>
                <a:cs typeface="+mj-lt"/>
              </a:rPr>
              <a:t>utility, load the systems by 50%, assess the state of the system according to top</a:t>
            </a:r>
            <a:endParaRPr lang="en-US" dirty="0"/>
          </a:p>
          <a:p>
            <a:pPr>
              <a:buNone/>
            </a:pPr>
            <a:r>
              <a:rPr lang="en-US" sz="1200" dirty="0">
                <a:ea typeface="+mj-lt"/>
                <a:cs typeface="+mj-lt"/>
              </a:rPr>
              <a:t>3) Use the </a:t>
            </a:r>
            <a:r>
              <a:rPr lang="en-US" sz="1200" b="1" dirty="0" err="1">
                <a:ea typeface="+mj-lt"/>
                <a:cs typeface="+mj-lt"/>
              </a:rPr>
              <a:t>ps</a:t>
            </a:r>
            <a:r>
              <a:rPr lang="en-US" sz="1200" b="1" dirty="0">
                <a:ea typeface="+mj-lt"/>
                <a:cs typeface="+mj-lt"/>
              </a:rPr>
              <a:t> </a:t>
            </a:r>
            <a:r>
              <a:rPr lang="en-US" sz="1200" dirty="0">
                <a:ea typeface="+mj-lt"/>
                <a:cs typeface="+mj-lt"/>
              </a:rPr>
              <a:t>utility to find the processes that are using the maximum memory / CPU on Linux.</a:t>
            </a:r>
            <a:endParaRPr lang="en-US" dirty="0">
              <a:ea typeface="+mj-lt"/>
              <a:cs typeface="+mj-lt"/>
            </a:endParaRPr>
          </a:p>
          <a:p>
            <a:pPr>
              <a:buNone/>
            </a:pPr>
            <a:r>
              <a:rPr lang="en-US" sz="1200" dirty="0">
                <a:ea typeface="+mj-lt"/>
                <a:cs typeface="+mj-lt"/>
              </a:rPr>
              <a:t>4) Use the </a:t>
            </a:r>
            <a:r>
              <a:rPr lang="en-US" sz="1200" b="1" dirty="0" err="1">
                <a:ea typeface="+mj-lt"/>
                <a:cs typeface="+mj-lt"/>
              </a:rPr>
              <a:t>ps</a:t>
            </a:r>
            <a:r>
              <a:rPr lang="en-US" sz="1200" b="1" dirty="0">
                <a:ea typeface="+mj-lt"/>
                <a:cs typeface="+mj-lt"/>
              </a:rPr>
              <a:t> </a:t>
            </a:r>
            <a:r>
              <a:rPr lang="en-US" sz="1200" dirty="0">
                <a:ea typeface="+mj-lt"/>
                <a:cs typeface="+mj-lt"/>
              </a:rPr>
              <a:t>utility to display the process tree </a:t>
            </a:r>
            <a:endParaRPr lang="en-US" sz="1200">
              <a:cs typeface="Calibri Light"/>
            </a:endParaRPr>
          </a:p>
          <a:p>
            <a:pPr>
              <a:buNone/>
            </a:pPr>
            <a:r>
              <a:rPr lang="en-US" sz="1200" dirty="0">
                <a:ea typeface="+mj-lt"/>
                <a:cs typeface="+mj-lt"/>
              </a:rPr>
              <a:t>5) Using </a:t>
            </a:r>
            <a:r>
              <a:rPr lang="en-US" sz="1200" b="1" dirty="0" err="1">
                <a:ea typeface="+mj-lt"/>
                <a:cs typeface="+mj-lt"/>
              </a:rPr>
              <a:t>lsof</a:t>
            </a:r>
            <a:r>
              <a:rPr lang="en-US" sz="1200" b="1" dirty="0">
                <a:ea typeface="+mj-lt"/>
                <a:cs typeface="+mj-lt"/>
              </a:rPr>
              <a:t> </a:t>
            </a:r>
            <a:r>
              <a:rPr lang="en-US" sz="1200" dirty="0">
                <a:ea typeface="+mj-lt"/>
                <a:cs typeface="+mj-lt"/>
              </a:rPr>
              <a:t>and </a:t>
            </a:r>
            <a:r>
              <a:rPr lang="en-US" sz="1200" b="1" dirty="0">
                <a:ea typeface="+mj-lt"/>
                <a:cs typeface="+mj-lt"/>
              </a:rPr>
              <a:t>kill</a:t>
            </a:r>
            <a:r>
              <a:rPr lang="en-US" sz="1200" dirty="0">
                <a:ea typeface="+mj-lt"/>
                <a:cs typeface="+mj-lt"/>
              </a:rPr>
              <a:t> </a:t>
            </a:r>
            <a:r>
              <a:rPr lang="en-US" sz="1200" dirty="0" err="1">
                <a:ea typeface="+mj-lt"/>
                <a:cs typeface="+mj-lt"/>
              </a:rPr>
              <a:t>kill</a:t>
            </a:r>
            <a:r>
              <a:rPr lang="en-US" sz="1200" dirty="0">
                <a:ea typeface="+mj-lt"/>
                <a:cs typeface="+mj-lt"/>
              </a:rPr>
              <a:t> all processes of the selected user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2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9" ma:contentTypeDescription="Create a new document." ma:contentTypeScope="" ma:versionID="03b7e7dfd3325029afb7bbf3ad0febf1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6fa3efebff0b496776e2e337aad9895a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DOCID-199828462-10855</_dlc_DocId>
    <_dlc_DocIdUrl xmlns="5ede5379-f79c-4964-9301-1140f96aa672">
      <Url>https://epam.sharepoint.com/sites/LMSO/_layouts/15/DocIdRedir.aspx?ID=DOCID-199828462-10855</Url>
      <Description>DOCID-199828462-10855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1D8474-F15A-4B6B-9A29-FD3489723DE0}"/>
</file>

<file path=customXml/itemProps2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9AABF-1257-4B27-9C7E-6A2BC0D7DC19}">
  <ds:schemaRefs>
    <ds:schemaRef ds:uri="112c190e-2b23-4453-b3d8-7f30ba9e1a22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b01491b-b3b5-45ef-a72a-92b0e3dc60be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8F905E52-3A21-446A-90E0-1A864455AD1A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3680</TotalTime>
  <Words>782</Words>
  <Application>Microsoft Office PowerPoint</Application>
  <PresentationFormat>On-screen Show (16:9)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Verdana</vt:lpstr>
      <vt:lpstr>Covers</vt:lpstr>
      <vt:lpstr>General</vt:lpstr>
      <vt:lpstr>Breakers</vt:lpstr>
      <vt:lpstr>1_General</vt:lpstr>
      <vt:lpstr>Linux</vt:lpstr>
      <vt:lpstr>PowerPoint Presentation</vt:lpstr>
      <vt:lpstr>ps</vt:lpstr>
      <vt:lpstr>top</vt:lpstr>
      <vt:lpstr>free</vt:lpstr>
      <vt:lpstr>Disk load</vt:lpstr>
      <vt:lpstr>Network load</vt:lpstr>
      <vt:lpstr>List of open f</vt:lpstr>
      <vt:lpstr>Home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Alexey Pankratov</cp:lastModifiedBy>
  <cp:revision>186</cp:revision>
  <dcterms:created xsi:type="dcterms:W3CDTF">2018-01-26T19:23:30Z</dcterms:created>
  <dcterms:modified xsi:type="dcterms:W3CDTF">2021-09-09T19:20:15Z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0d08a4b4-f9de-47c0-96d1-466e8404babe</vt:lpwstr>
  </property>
</Properties>
</file>