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32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customXml/itemProps1.xml" ContentType="application/vnd.openxmlformats-officedocument.customXmlProperties+xml"/>
  <Override PartName="/ppt/revisionInfo.xml" ContentType="application/vnd.ms-powerpoint.revisioninfo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  <p:sldMasterId id="2147483676" r:id="rId5"/>
    <p:sldMasterId id="2147483663" r:id="rId6"/>
    <p:sldMasterId id="2147483698" r:id="rId7"/>
  </p:sldMasterIdLst>
  <p:notesMasterIdLst>
    <p:notesMasterId r:id="rId24"/>
  </p:notesMasterIdLst>
  <p:handoutMasterIdLst>
    <p:handoutMasterId r:id="rId25"/>
  </p:handoutMasterIdLst>
  <p:sldIdLst>
    <p:sldId id="256" r:id="rId8"/>
    <p:sldId id="303" r:id="rId9"/>
    <p:sldId id="258" r:id="rId10"/>
    <p:sldId id="329" r:id="rId11"/>
    <p:sldId id="331" r:id="rId12"/>
    <p:sldId id="333" r:id="rId13"/>
    <p:sldId id="334" r:id="rId14"/>
    <p:sldId id="335" r:id="rId15"/>
    <p:sldId id="336" r:id="rId16"/>
    <p:sldId id="337" r:id="rId17"/>
    <p:sldId id="348" r:id="rId18"/>
    <p:sldId id="349" r:id="rId19"/>
    <p:sldId id="350" r:id="rId20"/>
    <p:sldId id="259" r:id="rId21"/>
    <p:sldId id="351" r:id="rId22"/>
    <p:sldId id="272" r:id="rId2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ita Afanasiev" initials="NA" lastIdx="1" clrIdx="0">
    <p:extLst>
      <p:ext uri="{19B8F6BF-5375-455C-9EA6-DF929625EA0E}">
        <p15:presenceInfo xmlns:p15="http://schemas.microsoft.com/office/powerpoint/2012/main" userId="S::Nikita_Afanasiev@epam.com::cdd49e59-71c2-4807-bbd4-e07f0f14ecf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B7C6"/>
    <a:srgbClr val="F5F5F5"/>
    <a:srgbClr val="2B2B2B"/>
    <a:srgbClr val="FEFEFE"/>
    <a:srgbClr val="133C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E40465-3CAC-45FA-B49C-4BA1372F9DC9}" v="12" dt="2021-09-09T09:55:57.226"/>
    <p1510:client id="{AA645C96-9744-406A-B344-F7379F0D5373}" v="7" dt="2021-09-09T09:41:08.4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31022" autoAdjust="0"/>
  </p:normalViewPr>
  <p:slideViewPr>
    <p:cSldViewPr snapToGrid="0">
      <p:cViewPr varScale="1">
        <p:scale>
          <a:sx n="46" d="100"/>
          <a:sy n="46" d="100"/>
        </p:scale>
        <p:origin x="5034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handoutMaster" Target="handoutMasters/handoutMaster1.xml"/><Relationship Id="rId33" Type="http://schemas.openxmlformats.org/officeDocument/2006/relationships/customXml" Target="../customXml/item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ey Pankratov" userId="S::alexey_pankratov@epam.com::741dce3e-42f3-4e9d-a9d9-9e2efcf22fe9" providerId="AD" clId="Web-{88E40465-3CAC-45FA-B49C-4BA1372F9DC9}"/>
    <pc:docChg chg="addSld modSld">
      <pc:chgData name="Alexey Pankratov" userId="S::alexey_pankratov@epam.com::741dce3e-42f3-4e9d-a9d9-9e2efcf22fe9" providerId="AD" clId="Web-{88E40465-3CAC-45FA-B49C-4BA1372F9DC9}" dt="2021-09-09T09:55:57.226" v="11" actId="20577"/>
      <pc:docMkLst>
        <pc:docMk/>
      </pc:docMkLst>
      <pc:sldChg chg="modSp add replId">
        <pc:chgData name="Alexey Pankratov" userId="S::alexey_pankratov@epam.com::741dce3e-42f3-4e9d-a9d9-9e2efcf22fe9" providerId="AD" clId="Web-{88E40465-3CAC-45FA-B49C-4BA1372F9DC9}" dt="2021-09-09T09:55:57.226" v="11" actId="20577"/>
        <pc:sldMkLst>
          <pc:docMk/>
          <pc:sldMk cId="1004649012" sldId="351"/>
        </pc:sldMkLst>
        <pc:spChg chg="mod">
          <ac:chgData name="Alexey Pankratov" userId="S::alexey_pankratov@epam.com::741dce3e-42f3-4e9d-a9d9-9e2efcf22fe9" providerId="AD" clId="Web-{88E40465-3CAC-45FA-B49C-4BA1372F9DC9}" dt="2021-09-09T09:54:50.287" v="4" actId="20577"/>
          <ac:spMkLst>
            <pc:docMk/>
            <pc:sldMk cId="1004649012" sldId="351"/>
            <ac:spMk id="2" creationId="{4C267888-7C4E-4E64-B02E-42A084CB8EC7}"/>
          </ac:spMkLst>
        </pc:spChg>
        <pc:spChg chg="mod">
          <ac:chgData name="Alexey Pankratov" userId="S::alexey_pankratov@epam.com::741dce3e-42f3-4e9d-a9d9-9e2efcf22fe9" providerId="AD" clId="Web-{88E40465-3CAC-45FA-B49C-4BA1372F9DC9}" dt="2021-09-09T09:55:57.226" v="11" actId="20577"/>
          <ac:spMkLst>
            <pc:docMk/>
            <pc:sldMk cId="1004649012" sldId="351"/>
            <ac:spMk id="3" creationId="{884BDECE-8063-4F32-8C4F-CA2EA8C23485}"/>
          </ac:spMkLst>
        </pc:spChg>
      </pc:sldChg>
    </pc:docChg>
  </pc:docChgLst>
  <pc:docChgLst>
    <pc:chgData name="Alexey Pankratov" userId="S::alexey_pankratov@epam.com::741dce3e-42f3-4e9d-a9d9-9e2efcf22fe9" providerId="AD" clId="Web-{AA645C96-9744-406A-B344-F7379F0D5373}"/>
    <pc:docChg chg="modSld">
      <pc:chgData name="Alexey Pankratov" userId="S::alexey_pankratov@epam.com::741dce3e-42f3-4e9d-a9d9-9e2efcf22fe9" providerId="AD" clId="Web-{AA645C96-9744-406A-B344-F7379F0D5373}" dt="2021-09-09T09:46:04.426" v="48"/>
      <pc:docMkLst>
        <pc:docMk/>
      </pc:docMkLst>
      <pc:sldChg chg="modNotes">
        <pc:chgData name="Alexey Pankratov" userId="S::alexey_pankratov@epam.com::741dce3e-42f3-4e9d-a9d9-9e2efcf22fe9" providerId="AD" clId="Web-{AA645C96-9744-406A-B344-F7379F0D5373}" dt="2021-09-09T09:46:04.426" v="48"/>
        <pc:sldMkLst>
          <pc:docMk/>
          <pc:sldMk cId="1035656073" sldId="259"/>
        </pc:sldMkLst>
      </pc:sldChg>
      <pc:sldChg chg="modNotes">
        <pc:chgData name="Alexey Pankratov" userId="S::alexey_pankratov@epam.com::741dce3e-42f3-4e9d-a9d9-9e2efcf22fe9" providerId="AD" clId="Web-{AA645C96-9744-406A-B344-F7379F0D5373}" dt="2021-09-09T09:34:57.852" v="19"/>
        <pc:sldMkLst>
          <pc:docMk/>
          <pc:sldMk cId="1661132833" sldId="329"/>
        </pc:sldMkLst>
      </pc:sldChg>
      <pc:sldChg chg="modNotes">
        <pc:chgData name="Alexey Pankratov" userId="S::alexey_pankratov@epam.com::741dce3e-42f3-4e9d-a9d9-9e2efcf22fe9" providerId="AD" clId="Web-{AA645C96-9744-406A-B344-F7379F0D5373}" dt="2021-09-09T09:32:37.974" v="3"/>
        <pc:sldMkLst>
          <pc:docMk/>
          <pc:sldMk cId="2813032183" sldId="331"/>
        </pc:sldMkLst>
      </pc:sldChg>
      <pc:sldChg chg="modNotes">
        <pc:chgData name="Alexey Pankratov" userId="S::alexey_pankratov@epam.com::741dce3e-42f3-4e9d-a9d9-9e2efcf22fe9" providerId="AD" clId="Web-{AA645C96-9744-406A-B344-F7379F0D5373}" dt="2021-09-09T09:32:25.192" v="1"/>
        <pc:sldMkLst>
          <pc:docMk/>
          <pc:sldMk cId="182400767" sldId="332"/>
        </pc:sldMkLst>
      </pc:sldChg>
      <pc:sldChg chg="modNotes">
        <pc:chgData name="Alexey Pankratov" userId="S::alexey_pankratov@epam.com::741dce3e-42f3-4e9d-a9d9-9e2efcf22fe9" providerId="AD" clId="Web-{AA645C96-9744-406A-B344-F7379F0D5373}" dt="2021-09-09T09:36:18.697" v="31"/>
        <pc:sldMkLst>
          <pc:docMk/>
          <pc:sldMk cId="2182149003" sldId="333"/>
        </pc:sldMkLst>
      </pc:sldChg>
      <pc:sldChg chg="modNotes">
        <pc:chgData name="Alexey Pankratov" userId="S::alexey_pankratov@epam.com::741dce3e-42f3-4e9d-a9d9-9e2efcf22fe9" providerId="AD" clId="Web-{AA645C96-9744-406A-B344-F7379F0D5373}" dt="2021-09-09T09:38:24.902" v="37"/>
        <pc:sldMkLst>
          <pc:docMk/>
          <pc:sldMk cId="1176595783" sldId="334"/>
        </pc:sldMkLst>
      </pc:sldChg>
      <pc:sldChg chg="modNotes">
        <pc:chgData name="Alexey Pankratov" userId="S::alexey_pankratov@epam.com::741dce3e-42f3-4e9d-a9d9-9e2efcf22fe9" providerId="AD" clId="Web-{AA645C96-9744-406A-B344-F7379F0D5373}" dt="2021-09-09T09:41:06.608" v="41"/>
        <pc:sldMkLst>
          <pc:docMk/>
          <pc:sldMk cId="3302266605" sldId="335"/>
        </pc:sldMkLst>
      </pc:sldChg>
      <pc:sldChg chg="modNotes">
        <pc:chgData name="Alexey Pankratov" userId="S::alexey_pankratov@epam.com::741dce3e-42f3-4e9d-a9d9-9e2efcf22fe9" providerId="AD" clId="Web-{AA645C96-9744-406A-B344-F7379F0D5373}" dt="2021-09-09T09:35:39.993" v="25"/>
        <pc:sldMkLst>
          <pc:docMk/>
          <pc:sldMk cId="1447980211" sldId="336"/>
        </pc:sldMkLst>
      </pc:sldChg>
      <pc:sldChg chg="modNotes">
        <pc:chgData name="Alexey Pankratov" userId="S::alexey_pankratov@epam.com::741dce3e-42f3-4e9d-a9d9-9e2efcf22fe9" providerId="AD" clId="Web-{AA645C96-9744-406A-B344-F7379F0D5373}" dt="2021-09-09T09:35:36.774" v="23"/>
        <pc:sldMkLst>
          <pc:docMk/>
          <pc:sldMk cId="3192006608" sldId="33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30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err="1"/>
              <a:t>Что</a:t>
            </a:r>
            <a:r>
              <a:rPr lang="en-GB" dirty="0"/>
              <a:t> </a:t>
            </a:r>
            <a:r>
              <a:rPr lang="en-GB" dirty="0" err="1"/>
              <a:t>бы</a:t>
            </a:r>
            <a:r>
              <a:rPr lang="en-GB" dirty="0"/>
              <a:t> </a:t>
            </a:r>
            <a:r>
              <a:rPr lang="en-GB" dirty="0" err="1"/>
              <a:t>вывести</a:t>
            </a:r>
            <a:r>
              <a:rPr lang="en-GB" dirty="0"/>
              <a:t> </a:t>
            </a:r>
            <a:r>
              <a:rPr lang="en-GB" dirty="0" err="1"/>
              <a:t>задачу</a:t>
            </a:r>
            <a:r>
              <a:rPr lang="en-GB" dirty="0"/>
              <a:t> </a:t>
            </a:r>
            <a:r>
              <a:rPr lang="en-GB" dirty="0" err="1"/>
              <a:t>из</a:t>
            </a:r>
            <a:r>
              <a:rPr lang="en-GB" dirty="0"/>
              <a:t> </a:t>
            </a:r>
            <a:r>
              <a:rPr lang="en-GB" dirty="0" err="1"/>
              <a:t>фонового</a:t>
            </a:r>
            <a:r>
              <a:rPr lang="en-GB" dirty="0"/>
              <a:t> </a:t>
            </a:r>
            <a:r>
              <a:rPr lang="en-GB" dirty="0" err="1"/>
              <a:t>режима</a:t>
            </a:r>
            <a:r>
              <a:rPr lang="en-GB" dirty="0"/>
              <a:t> — </a:t>
            </a:r>
            <a:r>
              <a:rPr lang="en-GB" dirty="0" err="1"/>
              <a:t>используется</a:t>
            </a:r>
            <a:r>
              <a:rPr lang="en-GB" dirty="0"/>
              <a:t> </a:t>
            </a:r>
            <a:r>
              <a:rPr lang="en-GB" dirty="0" err="1"/>
              <a:t>команда</a:t>
            </a:r>
            <a:r>
              <a:rPr lang="en-GB" dirty="0"/>
              <a:t> </a:t>
            </a:r>
            <a:r>
              <a:rPr lang="en-GB" dirty="0" err="1"/>
              <a:t>fg</a:t>
            </a:r>
            <a:r>
              <a:rPr lang="en-GB" dirty="0"/>
              <a:t> (</a:t>
            </a:r>
            <a:r>
              <a:rPr lang="en-GB" i="1" dirty="0"/>
              <a:t>foreground</a:t>
            </a:r>
            <a:r>
              <a:rPr lang="en-GB" dirty="0"/>
              <a:t>), </a:t>
            </a:r>
            <a:r>
              <a:rPr lang="en-GB" dirty="0" err="1"/>
              <a:t>которой</a:t>
            </a:r>
            <a:r>
              <a:rPr lang="en-GB" dirty="0"/>
              <a:t> </a:t>
            </a:r>
            <a:r>
              <a:rPr lang="en-GB" dirty="0" err="1"/>
              <a:t>можно</a:t>
            </a:r>
            <a:r>
              <a:rPr lang="en-GB" dirty="0"/>
              <a:t> </a:t>
            </a:r>
            <a:r>
              <a:rPr lang="en-GB" dirty="0" err="1"/>
              <a:t>либо</a:t>
            </a:r>
            <a:r>
              <a:rPr lang="en-GB" dirty="0"/>
              <a:t> </a:t>
            </a:r>
            <a:r>
              <a:rPr lang="en-GB" dirty="0" err="1"/>
              <a:t>передать</a:t>
            </a:r>
            <a:r>
              <a:rPr lang="en-GB" dirty="0"/>
              <a:t> </a:t>
            </a:r>
            <a:r>
              <a:rPr lang="en-GB" dirty="0" err="1"/>
              <a:t>номер</a:t>
            </a:r>
            <a:r>
              <a:rPr lang="en-GB" dirty="0"/>
              <a:t> </a:t>
            </a:r>
            <a:r>
              <a:rPr lang="en-GB" dirty="0" err="1"/>
              <a:t>задачи</a:t>
            </a:r>
            <a:r>
              <a:rPr lang="en-GB" dirty="0"/>
              <a:t> в </a:t>
            </a:r>
            <a:r>
              <a:rPr lang="en-GB" dirty="0" err="1"/>
              <a:t>качестве</a:t>
            </a:r>
            <a:r>
              <a:rPr lang="en-GB" dirty="0"/>
              <a:t> </a:t>
            </a:r>
            <a:r>
              <a:rPr lang="en-GB" dirty="0" err="1"/>
              <a:t>аргумента</a:t>
            </a:r>
            <a:r>
              <a:rPr lang="en-GB" dirty="0"/>
              <a:t>, </a:t>
            </a:r>
            <a:r>
              <a:rPr lang="en-GB" dirty="0" err="1"/>
              <a:t>либо</a:t>
            </a:r>
            <a:r>
              <a:rPr lang="en-GB" dirty="0"/>
              <a:t> — </a:t>
            </a:r>
            <a:r>
              <a:rPr lang="en-GB" dirty="0" err="1"/>
              <a:t>запустить</a:t>
            </a:r>
            <a:r>
              <a:rPr lang="en-GB" dirty="0"/>
              <a:t> </a:t>
            </a:r>
            <a:r>
              <a:rPr lang="en-GB" dirty="0" err="1"/>
              <a:t>без</a:t>
            </a:r>
            <a:r>
              <a:rPr lang="en-GB" dirty="0"/>
              <a:t> </a:t>
            </a:r>
            <a:r>
              <a:rPr lang="en-GB" dirty="0" err="1"/>
              <a:t>аргументов</a:t>
            </a:r>
            <a:r>
              <a:rPr lang="en-GB" dirty="0"/>
              <a:t>. В </a:t>
            </a:r>
            <a:r>
              <a:rPr lang="en-GB" dirty="0" err="1"/>
              <a:t>последнем</a:t>
            </a:r>
            <a:r>
              <a:rPr lang="en-GB" dirty="0"/>
              <a:t> </a:t>
            </a:r>
            <a:r>
              <a:rPr lang="en-GB" dirty="0" err="1"/>
              <a:t>случае</a:t>
            </a:r>
            <a:r>
              <a:rPr lang="en-GB" dirty="0"/>
              <a:t> — </a:t>
            </a:r>
            <a:r>
              <a:rPr lang="en-GB" dirty="0" err="1"/>
              <a:t>будет</a:t>
            </a:r>
            <a:r>
              <a:rPr lang="en-GB" dirty="0"/>
              <a:t> </a:t>
            </a:r>
            <a:r>
              <a:rPr lang="en-GB" dirty="0" err="1"/>
              <a:t>выведена</a:t>
            </a:r>
            <a:r>
              <a:rPr lang="en-GB" dirty="0"/>
              <a:t> </a:t>
            </a:r>
            <a:r>
              <a:rPr lang="en-GB" dirty="0" err="1"/>
              <a:t>задача</a:t>
            </a:r>
            <a:r>
              <a:rPr lang="en-GB" dirty="0"/>
              <a:t>, </a:t>
            </a:r>
            <a:r>
              <a:rPr lang="en-GB" dirty="0" err="1"/>
              <a:t>отмеченная</a:t>
            </a:r>
            <a:r>
              <a:rPr lang="en-GB" dirty="0"/>
              <a:t> </a:t>
            </a:r>
            <a:r>
              <a:rPr lang="en-GB" dirty="0" err="1"/>
              <a:t>знаком</a:t>
            </a:r>
            <a:r>
              <a:rPr lang="en-GB" dirty="0"/>
              <a:t> + в </a:t>
            </a:r>
            <a:r>
              <a:rPr lang="en-GB" dirty="0" err="1"/>
              <a:t>списке</a:t>
            </a:r>
            <a:r>
              <a:rPr lang="en-GB" dirty="0"/>
              <a:t> jobs, </a:t>
            </a:r>
            <a:r>
              <a:rPr lang="en-GB" dirty="0" err="1"/>
              <a:t>т.е</a:t>
            </a:r>
            <a:r>
              <a:rPr lang="en-GB" dirty="0"/>
              <a:t>. — </a:t>
            </a:r>
            <a:r>
              <a:rPr lang="en-GB" dirty="0" err="1"/>
              <a:t>последняя</a:t>
            </a:r>
            <a:r>
              <a:rPr lang="en-GB" dirty="0"/>
              <a:t> </a:t>
            </a:r>
            <a:r>
              <a:rPr lang="en-GB" dirty="0" err="1"/>
              <a:t>отправленная</a:t>
            </a:r>
            <a:r>
              <a:rPr lang="en-GB" dirty="0"/>
              <a:t> «в </a:t>
            </a:r>
            <a:r>
              <a:rPr lang="en-GB" dirty="0" err="1"/>
              <a:t>фон</a:t>
            </a:r>
            <a:r>
              <a:rPr lang="en-GB" dirty="0"/>
              <a:t>» </a:t>
            </a:r>
            <a:r>
              <a:rPr lang="en-GB" dirty="0" err="1"/>
              <a:t>задача</a:t>
            </a:r>
            <a:r>
              <a:rPr lang="en-GB" dirty="0"/>
              <a:t>.</a:t>
            </a:r>
            <a:endParaRPr lang="en-US" dirty="0"/>
          </a:p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dirty="0">
              <a:ea typeface="DejaVu Sans" charset="0"/>
              <a:cs typeface="Calibri"/>
            </a:endParaRPr>
          </a:p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ea typeface="DejaVu Sans" charset="0"/>
                <a:cs typeface="Calibri"/>
              </a:rPr>
              <a:t>% jobs </a:t>
            </a:r>
            <a:endParaRPr lang="en-GB" dirty="0"/>
          </a:p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dirty="0">
              <a:ea typeface="DejaVu Sans" charset="0"/>
              <a:cs typeface="DejaVu Sans" charset="0"/>
            </a:endParaRPr>
          </a:p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ea typeface="DejaVu Sans" charset="0"/>
                <a:cs typeface="DejaVu Sans" charset="0"/>
              </a:rPr>
              <a:t>% </a:t>
            </a:r>
            <a:r>
              <a:rPr lang="en-GB" dirty="0" err="1">
                <a:ea typeface="DejaVu Sans" charset="0"/>
                <a:cs typeface="DejaVu Sans" charset="0"/>
              </a:rPr>
              <a:t>fg</a:t>
            </a:r>
            <a:r>
              <a:rPr lang="en-GB" dirty="0">
                <a:ea typeface="DejaVu Sans" charset="0"/>
                <a:cs typeface="DejaVu Sans" charset="0"/>
              </a:rPr>
              <a:t> %1 </a:t>
            </a:r>
          </a:p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dirty="0">
              <a:ea typeface="DejaVu Sans" charset="0"/>
              <a:cs typeface="DejaVu Sans" charset="0"/>
            </a:endParaRPr>
          </a:p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ea typeface="DejaVu Sans" charset="0"/>
                <a:cs typeface="DejaVu Sans" charset="0"/>
              </a:rPr>
              <a:t>Practise</a:t>
            </a:r>
            <a:endParaRPr lang="ru-RU" dirty="0">
              <a:ea typeface="DejaVu Sans" charset="0"/>
              <a:cs typeface="DejaVu Sans" charset="0"/>
            </a:endParaRPr>
          </a:p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/>
              <a:t>script.sh </a:t>
            </a:r>
            <a:r>
              <a:rPr lang="ru-RU" dirty="0">
                <a:ea typeface="DejaVu Sans" charset="0"/>
                <a:cs typeface="DejaVu Sans" charset="0"/>
              </a:rPr>
              <a:t>Пробуем просто запустить файл, без </a:t>
            </a:r>
            <a:r>
              <a:rPr lang="en-US" dirty="0">
                <a:ea typeface="DejaVu Sans" charset="0"/>
                <a:cs typeface="DejaVu Sans" charset="0"/>
              </a:rPr>
              <a:t>./</a:t>
            </a:r>
            <a:endParaRPr lang="en-GB" dirty="0">
              <a:ea typeface="DejaVu Sans" charset="0"/>
              <a:cs typeface="DejaVu Sans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/>
              <a:t>./script.sh </a:t>
            </a:r>
            <a:r>
              <a:rPr lang="ru-RU" dirty="0"/>
              <a:t>запускаем скрипт</a:t>
            </a:r>
            <a:endParaRPr lang="en-US" dirty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./script.sh &amp; </a:t>
            </a:r>
            <a:r>
              <a:rPr lang="ru-RU" dirty="0"/>
              <a:t>запускаем </a:t>
            </a:r>
            <a:r>
              <a:rPr lang="en-US" dirty="0" err="1"/>
              <a:t>задачу</a:t>
            </a:r>
            <a:r>
              <a:rPr lang="en-US" dirty="0"/>
              <a:t> в </a:t>
            </a:r>
            <a:r>
              <a:rPr lang="en-US" dirty="0" err="1"/>
              <a:t>фоновом</a:t>
            </a:r>
            <a:r>
              <a:rPr lang="en-US" dirty="0"/>
              <a:t> </a:t>
            </a:r>
            <a:r>
              <a:rPr lang="en-US" dirty="0" err="1"/>
              <a:t>режиме</a:t>
            </a:r>
            <a:r>
              <a:rPr lang="en-US" dirty="0"/>
              <a:t> </a:t>
            </a:r>
            <a:endParaRPr lang="ru-RU" dirty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Fg</a:t>
            </a:r>
            <a:r>
              <a:rPr lang="ru-RU" dirty="0"/>
              <a:t> меняем ее на </a:t>
            </a:r>
            <a:r>
              <a:rPr lang="ru-RU" dirty="0" err="1"/>
              <a:t>фореграунд</a:t>
            </a:r>
            <a:endParaRPr lang="en-US" dirty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Ctrl+Z</a:t>
            </a:r>
            <a:r>
              <a:rPr lang="ru-RU" dirty="0"/>
              <a:t> выкинули обратно в фон и остановили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Bg</a:t>
            </a:r>
            <a:r>
              <a:rPr lang="en-US" dirty="0"/>
              <a:t> </a:t>
            </a:r>
            <a:r>
              <a:rPr lang="ru-RU" dirty="0"/>
              <a:t>для продолжения выполнения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FG </a:t>
            </a:r>
            <a:r>
              <a:rPr lang="ru-RU" dirty="0"/>
              <a:t>для возврата в </a:t>
            </a:r>
            <a:r>
              <a:rPr lang="ru-RU" dirty="0" err="1"/>
              <a:t>фореграунд</a:t>
            </a:r>
            <a:endParaRPr lang="en-US" dirty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Ctrl+C</a:t>
            </a:r>
            <a:r>
              <a:rPr lang="ru-RU" dirty="0"/>
              <a:t> завершаем</a:t>
            </a:r>
          </a:p>
          <a:p>
            <a:r>
              <a:rPr lang="en-US" dirty="0" err="1">
                <a:cs typeface="Calibri"/>
              </a:rPr>
              <a:t>nohup</a:t>
            </a:r>
            <a:r>
              <a:rPr lang="en-US" dirty="0">
                <a:cs typeface="Calibri"/>
              </a:rPr>
              <a:t> ./example.sh </a:t>
            </a:r>
            <a:r>
              <a:rPr lang="ru-RU" dirty="0">
                <a:cs typeface="Calibri"/>
              </a:rPr>
              <a:t>сделаем похожее действие, но через </a:t>
            </a:r>
            <a:r>
              <a:rPr lang="en-US" dirty="0" err="1">
                <a:cs typeface="Calibri"/>
              </a:rPr>
              <a:t>nohup</a:t>
            </a:r>
            <a:r>
              <a:rPr lang="en-US" dirty="0">
                <a:cs typeface="Calibri"/>
              </a:rPr>
              <a:t>, </a:t>
            </a:r>
            <a:r>
              <a:rPr lang="ru-RU" dirty="0">
                <a:cs typeface="Calibri"/>
              </a:rPr>
              <a:t>но теперь необходимо подавить вывод</a:t>
            </a:r>
            <a:endParaRPr lang="en-US" dirty="0">
              <a:cs typeface="Calibri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cs typeface="Calibri"/>
              </a:rPr>
              <a:t>nohup</a:t>
            </a:r>
            <a:r>
              <a:rPr lang="en-US" dirty="0">
                <a:cs typeface="Calibri"/>
              </a:rPr>
              <a:t> ./example.sh &amp;</a:t>
            </a:r>
            <a:r>
              <a:rPr lang="ru-RU" dirty="0">
                <a:cs typeface="Calibri"/>
              </a:rPr>
              <a:t>, либо воспользуемся комбинированной командой</a:t>
            </a:r>
            <a:endParaRPr lang="en-US" dirty="0">
              <a:cs typeface="Calibri"/>
            </a:endParaRPr>
          </a:p>
          <a:p>
            <a:r>
              <a:rPr lang="en-US" dirty="0"/>
              <a:t>Cat nohup.log </a:t>
            </a:r>
            <a:r>
              <a:rPr lang="ru-RU" dirty="0"/>
              <a:t>Давайте посмотрим на лог в файле </a:t>
            </a:r>
            <a:r>
              <a:rPr lang="en-US" dirty="0" err="1"/>
              <a:t>nohup.out</a:t>
            </a:r>
            <a:endParaRPr lang="ru-RU" dirty="0"/>
          </a:p>
          <a:p>
            <a:r>
              <a:rPr lang="en-US" dirty="0"/>
              <a:t>Tail –f nohup.log</a:t>
            </a:r>
          </a:p>
          <a:p>
            <a:r>
              <a:rPr lang="en-US" dirty="0"/>
              <a:t>Jobs</a:t>
            </a:r>
          </a:p>
          <a:p>
            <a:r>
              <a:rPr lang="en-US" dirty="0" err="1"/>
              <a:t>Fg</a:t>
            </a:r>
            <a:endParaRPr lang="en-US" dirty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Ctrl+C</a:t>
            </a:r>
            <a:r>
              <a:rPr lang="ru-RU" dirty="0"/>
              <a:t> завершаем</a:t>
            </a:r>
          </a:p>
          <a:p>
            <a:endParaRPr lang="en-US" dirty="0"/>
          </a:p>
          <a:p>
            <a:endParaRPr lang="en-US" dirty="0">
              <a:cs typeface="Calibri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dirty="0"/>
          </a:p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dirty="0">
              <a:ea typeface="DejaVu Sans" charset="0"/>
              <a:cs typeface="DejaVu Sans" charset="0"/>
            </a:endParaRPr>
          </a:p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dirty="0">
              <a:ea typeface="DejaVu Sans" charset="0"/>
              <a:cs typeface="DejaVu Sans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33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 cap="all" dirty="0"/>
              <a:t>ЧТО ТАКОЕ ПРОЦЕСС?</a:t>
            </a:r>
            <a:endParaRPr lang="en-US" dirty="0"/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err="1"/>
              <a:t>Чтобы</a:t>
            </a:r>
            <a:r>
              <a:rPr lang="en-GB" dirty="0"/>
              <a:t> </a:t>
            </a:r>
            <a:r>
              <a:rPr lang="en-GB" dirty="0" err="1"/>
              <a:t>понять</a:t>
            </a:r>
            <a:r>
              <a:rPr lang="en-GB" dirty="0"/>
              <a:t> </a:t>
            </a:r>
            <a:r>
              <a:rPr lang="en-GB" dirty="0" err="1"/>
              <a:t>что</a:t>
            </a:r>
            <a:r>
              <a:rPr lang="en-GB" dirty="0"/>
              <a:t> </a:t>
            </a:r>
            <a:r>
              <a:rPr lang="en-GB" dirty="0" err="1"/>
              <a:t>отображает</a:t>
            </a:r>
            <a:r>
              <a:rPr lang="en-GB" dirty="0"/>
              <a:t> </a:t>
            </a:r>
            <a:r>
              <a:rPr lang="en-GB" dirty="0" err="1"/>
              <a:t>команда</a:t>
            </a:r>
            <a:r>
              <a:rPr lang="en-GB" dirty="0"/>
              <a:t> </a:t>
            </a:r>
            <a:r>
              <a:rPr lang="en-GB" dirty="0" err="1"/>
              <a:t>ps</a:t>
            </a:r>
            <a:r>
              <a:rPr lang="en-GB" dirty="0"/>
              <a:t> </a:t>
            </a:r>
            <a:r>
              <a:rPr lang="en-GB" dirty="0" err="1"/>
              <a:t>сначала</a:t>
            </a:r>
            <a:r>
              <a:rPr lang="en-GB" dirty="0"/>
              <a:t> </a:t>
            </a:r>
            <a:r>
              <a:rPr lang="en-GB" dirty="0" err="1"/>
              <a:t>надо</a:t>
            </a:r>
            <a:r>
              <a:rPr lang="en-GB" dirty="0"/>
              <a:t> </a:t>
            </a:r>
            <a:r>
              <a:rPr lang="en-GB" dirty="0" err="1"/>
              <a:t>разобратся</a:t>
            </a:r>
            <a:r>
              <a:rPr lang="en-GB" dirty="0"/>
              <a:t> </a:t>
            </a:r>
            <a:r>
              <a:rPr lang="en-GB" dirty="0" err="1"/>
              <a:t>что</a:t>
            </a:r>
            <a:r>
              <a:rPr lang="en-GB" dirty="0"/>
              <a:t> </a:t>
            </a:r>
            <a:r>
              <a:rPr lang="en-GB" dirty="0" err="1"/>
              <a:t>такое</a:t>
            </a:r>
            <a:r>
              <a:rPr lang="en-GB" dirty="0"/>
              <a:t> </a:t>
            </a:r>
            <a:r>
              <a:rPr lang="en-GB" dirty="0" err="1"/>
              <a:t>процесс</a:t>
            </a:r>
            <a:r>
              <a:rPr lang="en-GB" dirty="0"/>
              <a:t>. </a:t>
            </a:r>
            <a:r>
              <a:rPr lang="en-GB" dirty="0" err="1"/>
              <a:t>Процесс</a:t>
            </a:r>
            <a:r>
              <a:rPr lang="en-GB" dirty="0"/>
              <a:t> Linux - </a:t>
            </a:r>
            <a:r>
              <a:rPr lang="en-GB" dirty="0" err="1"/>
              <a:t>это</a:t>
            </a:r>
            <a:r>
              <a:rPr lang="en-GB" dirty="0"/>
              <a:t> </a:t>
            </a:r>
            <a:r>
              <a:rPr lang="en-GB" dirty="0" err="1"/>
              <a:t>экземпляр</a:t>
            </a:r>
            <a:r>
              <a:rPr lang="en-GB" dirty="0"/>
              <a:t> </a:t>
            </a:r>
            <a:r>
              <a:rPr lang="en-GB" dirty="0" err="1"/>
              <a:t>программы</a:t>
            </a:r>
            <a:r>
              <a:rPr lang="en-GB" dirty="0"/>
              <a:t>, </a:t>
            </a:r>
            <a:r>
              <a:rPr lang="en-GB" dirty="0" err="1"/>
              <a:t>запущенный</a:t>
            </a:r>
            <a:r>
              <a:rPr lang="en-GB" dirty="0"/>
              <a:t> в </a:t>
            </a:r>
            <a:r>
              <a:rPr lang="en-GB" dirty="0" err="1"/>
              <a:t>памяти</a:t>
            </a:r>
            <a:r>
              <a:rPr lang="en-GB" dirty="0"/>
              <a:t>. </a:t>
            </a:r>
            <a:r>
              <a:rPr lang="en-GB" dirty="0" err="1"/>
              <a:t>Все</a:t>
            </a:r>
            <a:r>
              <a:rPr lang="en-GB" dirty="0"/>
              <a:t> </a:t>
            </a:r>
            <a:r>
              <a:rPr lang="en-GB" dirty="0" err="1"/>
              <a:t>процессы</a:t>
            </a:r>
            <a:r>
              <a:rPr lang="en-GB" dirty="0"/>
              <a:t> </a:t>
            </a:r>
            <a:r>
              <a:rPr lang="en-GB" dirty="0" err="1"/>
              <a:t>можно</a:t>
            </a:r>
            <a:r>
              <a:rPr lang="en-GB" dirty="0"/>
              <a:t> </a:t>
            </a:r>
            <a:r>
              <a:rPr lang="en-GB" dirty="0" err="1"/>
              <a:t>разделить</a:t>
            </a:r>
            <a:r>
              <a:rPr lang="en-GB" dirty="0"/>
              <a:t> </a:t>
            </a:r>
            <a:r>
              <a:rPr lang="en-GB" dirty="0" err="1"/>
              <a:t>на</a:t>
            </a:r>
            <a:r>
              <a:rPr lang="en-GB" dirty="0"/>
              <a:t> </a:t>
            </a:r>
            <a:r>
              <a:rPr lang="en-GB" dirty="0" err="1"/>
              <a:t>обычные</a:t>
            </a:r>
            <a:r>
              <a:rPr lang="en-GB" dirty="0"/>
              <a:t> и </a:t>
            </a:r>
            <a:r>
              <a:rPr lang="en-GB" dirty="0" err="1"/>
              <a:t>фоновые</a:t>
            </a:r>
            <a:r>
              <a:rPr lang="en-GB" dirty="0"/>
              <a:t>. Linux - </a:t>
            </a:r>
            <a:r>
              <a:rPr lang="en-GB" dirty="0" err="1"/>
              <a:t>это</a:t>
            </a:r>
            <a:r>
              <a:rPr lang="en-GB" dirty="0"/>
              <a:t> </a:t>
            </a:r>
            <a:r>
              <a:rPr lang="en-GB" dirty="0" err="1"/>
              <a:t>многопользовательская</a:t>
            </a:r>
            <a:r>
              <a:rPr lang="en-GB" dirty="0"/>
              <a:t> </a:t>
            </a:r>
            <a:r>
              <a:rPr lang="en-GB" dirty="0" err="1"/>
              <a:t>система</a:t>
            </a:r>
            <a:r>
              <a:rPr lang="en-GB" dirty="0"/>
              <a:t>, </a:t>
            </a:r>
            <a:r>
              <a:rPr lang="en-GB" dirty="0" err="1"/>
              <a:t>каждый</a:t>
            </a:r>
            <a:r>
              <a:rPr lang="en-GB" dirty="0"/>
              <a:t> </a:t>
            </a:r>
            <a:r>
              <a:rPr lang="en-GB" dirty="0" err="1"/>
              <a:t>пользователь</a:t>
            </a:r>
            <a:r>
              <a:rPr lang="en-GB" dirty="0"/>
              <a:t> </a:t>
            </a:r>
            <a:r>
              <a:rPr lang="en-GB" dirty="0" err="1"/>
              <a:t>может</a:t>
            </a:r>
            <a:r>
              <a:rPr lang="en-GB" dirty="0"/>
              <a:t> </a:t>
            </a:r>
            <a:r>
              <a:rPr lang="en-GB" dirty="0" err="1"/>
              <a:t>запускать</a:t>
            </a:r>
            <a:r>
              <a:rPr lang="en-GB" dirty="0"/>
              <a:t> </a:t>
            </a:r>
            <a:r>
              <a:rPr lang="en-GB" dirty="0" err="1"/>
              <a:t>одни</a:t>
            </a:r>
            <a:r>
              <a:rPr lang="en-GB" dirty="0"/>
              <a:t> и </a:t>
            </a:r>
            <a:r>
              <a:rPr lang="en-GB" dirty="0" err="1"/>
              <a:t>те</a:t>
            </a:r>
            <a:r>
              <a:rPr lang="en-GB" dirty="0"/>
              <a:t> </a:t>
            </a:r>
            <a:r>
              <a:rPr lang="en-GB" dirty="0" err="1"/>
              <a:t>же</a:t>
            </a:r>
            <a:r>
              <a:rPr lang="en-GB" dirty="0"/>
              <a:t> </a:t>
            </a:r>
            <a:r>
              <a:rPr lang="en-GB" dirty="0" err="1"/>
              <a:t>программы</a:t>
            </a:r>
            <a:r>
              <a:rPr lang="en-GB" dirty="0"/>
              <a:t>, и </a:t>
            </a:r>
            <a:r>
              <a:rPr lang="en-GB" dirty="0" err="1"/>
              <a:t>даже</a:t>
            </a:r>
            <a:r>
              <a:rPr lang="en-GB" dirty="0"/>
              <a:t> </a:t>
            </a:r>
            <a:r>
              <a:rPr lang="en-GB" dirty="0" err="1"/>
              <a:t>один</a:t>
            </a:r>
            <a:r>
              <a:rPr lang="en-GB" dirty="0"/>
              <a:t> </a:t>
            </a:r>
            <a:r>
              <a:rPr lang="en-GB" dirty="0" err="1"/>
              <a:t>пользователь</a:t>
            </a:r>
            <a:r>
              <a:rPr lang="en-GB" dirty="0"/>
              <a:t> </a:t>
            </a:r>
            <a:r>
              <a:rPr lang="en-GB" dirty="0" err="1"/>
              <a:t>может</a:t>
            </a:r>
            <a:r>
              <a:rPr lang="en-GB" dirty="0"/>
              <a:t> </a:t>
            </a:r>
            <a:r>
              <a:rPr lang="en-GB" dirty="0" err="1"/>
              <a:t>захотеть</a:t>
            </a:r>
            <a:r>
              <a:rPr lang="en-GB" dirty="0"/>
              <a:t> </a:t>
            </a:r>
            <a:r>
              <a:rPr lang="en-GB" dirty="0" err="1"/>
              <a:t>запустить</a:t>
            </a:r>
            <a:r>
              <a:rPr lang="en-GB" dirty="0"/>
              <a:t> </a:t>
            </a:r>
            <a:r>
              <a:rPr lang="en-GB" dirty="0" err="1"/>
              <a:t>несколько</a:t>
            </a:r>
            <a:r>
              <a:rPr lang="en-GB" dirty="0"/>
              <a:t> </a:t>
            </a:r>
            <a:r>
              <a:rPr lang="en-GB" dirty="0" err="1"/>
              <a:t>экземпляров</a:t>
            </a:r>
            <a:r>
              <a:rPr lang="en-GB" dirty="0"/>
              <a:t> </a:t>
            </a:r>
            <a:r>
              <a:rPr lang="en-GB" dirty="0" err="1"/>
              <a:t>одной</a:t>
            </a:r>
            <a:r>
              <a:rPr lang="en-GB" dirty="0"/>
              <a:t> </a:t>
            </a:r>
            <a:r>
              <a:rPr lang="en-GB" dirty="0" err="1"/>
              <a:t>программы</a:t>
            </a:r>
            <a:r>
              <a:rPr lang="en-GB" dirty="0"/>
              <a:t>, </a:t>
            </a:r>
            <a:r>
              <a:rPr lang="en-GB" dirty="0" err="1"/>
              <a:t>поэтому</a:t>
            </a:r>
            <a:r>
              <a:rPr lang="en-GB" dirty="0"/>
              <a:t> </a:t>
            </a:r>
            <a:r>
              <a:rPr lang="en-GB" dirty="0" err="1"/>
              <a:t>ядру</a:t>
            </a:r>
            <a:r>
              <a:rPr lang="en-GB" dirty="0"/>
              <a:t> </a:t>
            </a:r>
            <a:r>
              <a:rPr lang="en-GB" dirty="0" err="1"/>
              <a:t>нужно</a:t>
            </a:r>
            <a:r>
              <a:rPr lang="en-GB" dirty="0"/>
              <a:t> </a:t>
            </a:r>
            <a:r>
              <a:rPr lang="en-GB" dirty="0" err="1"/>
              <a:t>как-то</a:t>
            </a:r>
            <a:r>
              <a:rPr lang="en-GB" dirty="0"/>
              <a:t> </a:t>
            </a:r>
            <a:r>
              <a:rPr lang="en-GB" dirty="0" err="1"/>
              <a:t>идентифицировать</a:t>
            </a:r>
            <a:r>
              <a:rPr lang="en-GB" dirty="0"/>
              <a:t> </a:t>
            </a:r>
            <a:r>
              <a:rPr lang="en-GB" dirty="0" err="1"/>
              <a:t>такие</a:t>
            </a:r>
            <a:r>
              <a:rPr lang="en-GB" dirty="0"/>
              <a:t> </a:t>
            </a:r>
            <a:r>
              <a:rPr lang="en-GB" dirty="0" err="1"/>
              <a:t>однотипные</a:t>
            </a:r>
            <a:r>
              <a:rPr lang="en-GB" dirty="0"/>
              <a:t> </a:t>
            </a:r>
            <a:r>
              <a:rPr lang="en-GB" dirty="0" err="1"/>
              <a:t>процессы</a:t>
            </a:r>
            <a:r>
              <a:rPr lang="en-GB" dirty="0"/>
              <a:t>. </a:t>
            </a:r>
            <a:r>
              <a:rPr lang="en-GB" dirty="0" err="1"/>
              <a:t>Для</a:t>
            </a:r>
            <a:r>
              <a:rPr lang="en-GB" dirty="0"/>
              <a:t> </a:t>
            </a:r>
            <a:r>
              <a:rPr lang="en-GB" dirty="0" err="1"/>
              <a:t>этого</a:t>
            </a:r>
            <a:r>
              <a:rPr lang="en-GB" dirty="0"/>
              <a:t> </a:t>
            </a:r>
            <a:r>
              <a:rPr lang="en-GB" dirty="0" err="1"/>
              <a:t>каждому</a:t>
            </a:r>
            <a:r>
              <a:rPr lang="en-GB" dirty="0"/>
              <a:t> </a:t>
            </a:r>
            <a:r>
              <a:rPr lang="en-GB" dirty="0" err="1"/>
              <a:t>процессу</a:t>
            </a:r>
            <a:r>
              <a:rPr lang="en-GB" dirty="0"/>
              <a:t> </a:t>
            </a:r>
            <a:r>
              <a:rPr lang="en-GB" dirty="0" err="1"/>
              <a:t>присваивается</a:t>
            </a:r>
            <a:r>
              <a:rPr lang="en-GB" dirty="0"/>
              <a:t> PID (</a:t>
            </a:r>
            <a:r>
              <a:rPr lang="en-GB" dirty="0" err="1"/>
              <a:t>Proccess</a:t>
            </a:r>
            <a:r>
              <a:rPr lang="en-GB" dirty="0"/>
              <a:t> </a:t>
            </a:r>
            <a:r>
              <a:rPr lang="en-GB" dirty="0" err="1"/>
              <a:t>Identificator</a:t>
            </a:r>
            <a:r>
              <a:rPr lang="en-GB" dirty="0"/>
              <a:t>).</a:t>
            </a:r>
            <a:endParaRPr lang="en-GB" dirty="0">
              <a:cs typeface="Calibri"/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err="1"/>
              <a:t>Каждый</a:t>
            </a:r>
            <a:r>
              <a:rPr lang="en-GB" dirty="0"/>
              <a:t> </a:t>
            </a:r>
            <a:r>
              <a:rPr lang="en-GB" dirty="0" err="1"/>
              <a:t>из</a:t>
            </a:r>
            <a:r>
              <a:rPr lang="en-GB" dirty="0"/>
              <a:t> </a:t>
            </a:r>
            <a:r>
              <a:rPr lang="en-GB" dirty="0" err="1"/>
              <a:t>процессов</a:t>
            </a:r>
            <a:r>
              <a:rPr lang="en-GB" dirty="0"/>
              <a:t> </a:t>
            </a:r>
            <a:r>
              <a:rPr lang="en-GB" dirty="0" err="1"/>
              <a:t>может</a:t>
            </a:r>
            <a:r>
              <a:rPr lang="en-GB" dirty="0"/>
              <a:t> </a:t>
            </a:r>
            <a:r>
              <a:rPr lang="en-GB" dirty="0" err="1"/>
              <a:t>находиться</a:t>
            </a:r>
            <a:r>
              <a:rPr lang="en-GB" dirty="0"/>
              <a:t> в </a:t>
            </a:r>
            <a:r>
              <a:rPr lang="en-GB" dirty="0" err="1"/>
              <a:t>одном</a:t>
            </a:r>
            <a:r>
              <a:rPr lang="en-GB" dirty="0"/>
              <a:t> </a:t>
            </a:r>
            <a:r>
              <a:rPr lang="en-GB" dirty="0" err="1"/>
              <a:t>из</a:t>
            </a:r>
            <a:r>
              <a:rPr lang="en-GB" dirty="0"/>
              <a:t> </a:t>
            </a:r>
            <a:r>
              <a:rPr lang="en-GB" dirty="0" err="1"/>
              <a:t>таких</a:t>
            </a:r>
            <a:r>
              <a:rPr lang="en-GB" dirty="0"/>
              <a:t> </a:t>
            </a:r>
            <a:r>
              <a:rPr lang="en-GB" dirty="0" err="1"/>
              <a:t>состояний</a:t>
            </a:r>
            <a:r>
              <a:rPr lang="en-GB" dirty="0"/>
              <a:t>:</a:t>
            </a:r>
            <a:endParaRPr lang="en-GB" dirty="0">
              <a:cs typeface="Calibri"/>
            </a:endParaRPr>
          </a:p>
          <a:p>
            <a:pPr marL="285750" indent="-285750">
              <a:buFont typeface="Arial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 dirty="0" err="1"/>
              <a:t>Запуск</a:t>
            </a:r>
            <a:r>
              <a:rPr lang="en-GB" dirty="0"/>
              <a:t> - </a:t>
            </a:r>
            <a:r>
              <a:rPr lang="en-GB" dirty="0" err="1"/>
              <a:t>процесс</a:t>
            </a:r>
            <a:r>
              <a:rPr lang="en-GB" dirty="0"/>
              <a:t> </a:t>
            </a:r>
            <a:r>
              <a:rPr lang="en-GB" dirty="0" err="1"/>
              <a:t>либо</a:t>
            </a:r>
            <a:r>
              <a:rPr lang="en-GB" dirty="0"/>
              <a:t> </a:t>
            </a:r>
            <a:r>
              <a:rPr lang="en-GB" dirty="0" err="1"/>
              <a:t>уже</a:t>
            </a:r>
            <a:r>
              <a:rPr lang="en-GB" dirty="0"/>
              <a:t> </a:t>
            </a:r>
            <a:r>
              <a:rPr lang="en-GB" dirty="0" err="1"/>
              <a:t>работает</a:t>
            </a:r>
            <a:r>
              <a:rPr lang="en-GB" dirty="0"/>
              <a:t>, </a:t>
            </a:r>
            <a:r>
              <a:rPr lang="en-GB" dirty="0" err="1"/>
              <a:t>либо</a:t>
            </a:r>
            <a:r>
              <a:rPr lang="en-GB" dirty="0"/>
              <a:t> </a:t>
            </a:r>
            <a:r>
              <a:rPr lang="en-GB" dirty="0" err="1"/>
              <a:t>готов</a:t>
            </a:r>
            <a:r>
              <a:rPr lang="en-GB" dirty="0"/>
              <a:t> к </a:t>
            </a:r>
            <a:r>
              <a:rPr lang="en-GB" dirty="0" err="1"/>
              <a:t>работе</a:t>
            </a:r>
            <a:r>
              <a:rPr lang="en-GB" dirty="0"/>
              <a:t> и </a:t>
            </a:r>
            <a:r>
              <a:rPr lang="en-GB" dirty="0" err="1"/>
              <a:t>ждет</a:t>
            </a:r>
            <a:r>
              <a:rPr lang="en-GB" dirty="0"/>
              <a:t>, </a:t>
            </a:r>
            <a:r>
              <a:rPr lang="en-GB" dirty="0" err="1"/>
              <a:t>когда</a:t>
            </a:r>
            <a:r>
              <a:rPr lang="en-GB" dirty="0"/>
              <a:t> </a:t>
            </a:r>
            <a:r>
              <a:rPr lang="en-GB" dirty="0" err="1"/>
              <a:t>ему</a:t>
            </a:r>
            <a:r>
              <a:rPr lang="en-GB" dirty="0"/>
              <a:t> </a:t>
            </a:r>
            <a:r>
              <a:rPr lang="en-GB" dirty="0" err="1"/>
              <a:t>будет</a:t>
            </a:r>
            <a:r>
              <a:rPr lang="en-GB" dirty="0"/>
              <a:t> </a:t>
            </a:r>
            <a:r>
              <a:rPr lang="en-GB" dirty="0" err="1"/>
              <a:t>дано</a:t>
            </a:r>
            <a:r>
              <a:rPr lang="en-GB" dirty="0"/>
              <a:t> </a:t>
            </a:r>
            <a:r>
              <a:rPr lang="en-GB" dirty="0" err="1"/>
              <a:t>процессорное</a:t>
            </a:r>
            <a:r>
              <a:rPr lang="en-GB" dirty="0"/>
              <a:t> </a:t>
            </a:r>
            <a:r>
              <a:rPr lang="en-GB" dirty="0" err="1"/>
              <a:t>время</a:t>
            </a:r>
            <a:r>
              <a:rPr lang="en-GB" dirty="0"/>
              <a:t>;</a:t>
            </a:r>
            <a:endParaRPr lang="en-GB" dirty="0">
              <a:cs typeface="Calibri"/>
            </a:endParaRPr>
          </a:p>
          <a:p>
            <a:pPr marL="285750" indent="-285750">
              <a:buFont typeface="Arial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 dirty="0" err="1"/>
              <a:t>Ожидание</a:t>
            </a:r>
            <a:r>
              <a:rPr lang="en-GB" dirty="0"/>
              <a:t> - </a:t>
            </a:r>
            <a:r>
              <a:rPr lang="en-GB" dirty="0" err="1"/>
              <a:t>процессы</a:t>
            </a:r>
            <a:r>
              <a:rPr lang="en-GB" dirty="0"/>
              <a:t> в </a:t>
            </a:r>
            <a:r>
              <a:rPr lang="en-GB" dirty="0" err="1"/>
              <a:t>этом</a:t>
            </a:r>
            <a:r>
              <a:rPr lang="en-GB" dirty="0"/>
              <a:t> </a:t>
            </a:r>
            <a:r>
              <a:rPr lang="en-GB" dirty="0" err="1"/>
              <a:t>состоянии</a:t>
            </a:r>
            <a:r>
              <a:rPr lang="en-GB" dirty="0"/>
              <a:t> </a:t>
            </a:r>
            <a:r>
              <a:rPr lang="en-GB" dirty="0" err="1"/>
              <a:t>ожидают</a:t>
            </a:r>
            <a:r>
              <a:rPr lang="en-GB" dirty="0"/>
              <a:t> </a:t>
            </a:r>
            <a:r>
              <a:rPr lang="en-GB" dirty="0" err="1"/>
              <a:t>какого-либо</a:t>
            </a:r>
            <a:r>
              <a:rPr lang="en-GB" dirty="0"/>
              <a:t> </a:t>
            </a:r>
            <a:r>
              <a:rPr lang="en-GB" dirty="0" err="1"/>
              <a:t>события</a:t>
            </a:r>
            <a:r>
              <a:rPr lang="en-GB" dirty="0"/>
              <a:t> </a:t>
            </a:r>
            <a:r>
              <a:rPr lang="en-GB" dirty="0" err="1"/>
              <a:t>или</a:t>
            </a:r>
            <a:r>
              <a:rPr lang="en-GB" dirty="0"/>
              <a:t> </a:t>
            </a:r>
            <a:r>
              <a:rPr lang="en-GB" dirty="0" err="1"/>
              <a:t>освобождения</a:t>
            </a:r>
            <a:r>
              <a:rPr lang="en-GB" dirty="0"/>
              <a:t> </a:t>
            </a:r>
            <a:r>
              <a:rPr lang="en-GB" dirty="0" err="1"/>
              <a:t>системного</a:t>
            </a:r>
            <a:r>
              <a:rPr lang="en-GB" dirty="0"/>
              <a:t> </a:t>
            </a:r>
            <a:r>
              <a:rPr lang="en-GB" dirty="0" err="1"/>
              <a:t>ресурса</a:t>
            </a:r>
            <a:r>
              <a:rPr lang="en-GB" dirty="0"/>
              <a:t>. </a:t>
            </a:r>
            <a:r>
              <a:rPr lang="en-GB" dirty="0" err="1"/>
              <a:t>Ядро</a:t>
            </a:r>
            <a:r>
              <a:rPr lang="en-GB" dirty="0"/>
              <a:t> </a:t>
            </a:r>
            <a:r>
              <a:rPr lang="en-GB" dirty="0" err="1"/>
              <a:t>делит</a:t>
            </a:r>
            <a:r>
              <a:rPr lang="en-GB" dirty="0"/>
              <a:t> </a:t>
            </a:r>
            <a:r>
              <a:rPr lang="en-GB" dirty="0" err="1"/>
              <a:t>такие</a:t>
            </a:r>
            <a:r>
              <a:rPr lang="en-GB" dirty="0"/>
              <a:t> </a:t>
            </a:r>
            <a:r>
              <a:rPr lang="en-GB" dirty="0" err="1"/>
              <a:t>процессы</a:t>
            </a:r>
            <a:r>
              <a:rPr lang="en-GB" dirty="0"/>
              <a:t> </a:t>
            </a:r>
            <a:r>
              <a:rPr lang="en-GB" dirty="0" err="1"/>
              <a:t>на</a:t>
            </a:r>
            <a:r>
              <a:rPr lang="en-GB" dirty="0"/>
              <a:t> </a:t>
            </a:r>
            <a:r>
              <a:rPr lang="en-GB" dirty="0" err="1"/>
              <a:t>два</a:t>
            </a:r>
            <a:r>
              <a:rPr lang="en-GB" dirty="0"/>
              <a:t> </a:t>
            </a:r>
            <a:r>
              <a:rPr lang="en-GB" dirty="0" err="1"/>
              <a:t>типа</a:t>
            </a:r>
            <a:r>
              <a:rPr lang="en-GB" dirty="0"/>
              <a:t> - </a:t>
            </a:r>
            <a:r>
              <a:rPr lang="en-GB" dirty="0" err="1"/>
              <a:t>те</a:t>
            </a:r>
            <a:r>
              <a:rPr lang="en-GB" dirty="0"/>
              <a:t>, </a:t>
            </a:r>
            <a:r>
              <a:rPr lang="en-GB" dirty="0" err="1"/>
              <a:t>которые</a:t>
            </a:r>
            <a:r>
              <a:rPr lang="en-GB" dirty="0"/>
              <a:t> </a:t>
            </a:r>
            <a:r>
              <a:rPr lang="en-GB" dirty="0" err="1"/>
              <a:t>ожидают</a:t>
            </a:r>
            <a:r>
              <a:rPr lang="en-GB" dirty="0"/>
              <a:t> </a:t>
            </a:r>
            <a:r>
              <a:rPr lang="en-GB" dirty="0" err="1"/>
              <a:t>освобождения</a:t>
            </a:r>
            <a:r>
              <a:rPr lang="en-GB" dirty="0"/>
              <a:t> </a:t>
            </a:r>
            <a:r>
              <a:rPr lang="en-GB" dirty="0" err="1"/>
              <a:t>аппаратных</a:t>
            </a:r>
            <a:r>
              <a:rPr lang="en-GB" dirty="0"/>
              <a:t> </a:t>
            </a:r>
            <a:r>
              <a:rPr lang="en-GB" dirty="0" err="1"/>
              <a:t>средств</a:t>
            </a:r>
            <a:r>
              <a:rPr lang="en-GB" dirty="0"/>
              <a:t> и </a:t>
            </a:r>
            <a:r>
              <a:rPr lang="en-GB" dirty="0" err="1"/>
              <a:t>приостановление</a:t>
            </a:r>
            <a:r>
              <a:rPr lang="en-GB" dirty="0"/>
              <a:t> с </a:t>
            </a:r>
            <a:r>
              <a:rPr lang="en-GB" dirty="0" err="1"/>
              <a:t>помощью</a:t>
            </a:r>
            <a:r>
              <a:rPr lang="en-GB" dirty="0"/>
              <a:t> </a:t>
            </a:r>
            <a:r>
              <a:rPr lang="en-GB" dirty="0" err="1"/>
              <a:t>сигнала</a:t>
            </a:r>
            <a:r>
              <a:rPr lang="en-GB" dirty="0"/>
              <a:t>;</a:t>
            </a:r>
            <a:endParaRPr lang="en-GB" dirty="0">
              <a:cs typeface="Calibri"/>
            </a:endParaRPr>
          </a:p>
          <a:p>
            <a:pPr marL="285750" indent="-285750">
              <a:buFont typeface="Arial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 dirty="0" err="1"/>
              <a:t>Остановлено</a:t>
            </a:r>
            <a:r>
              <a:rPr lang="en-GB" dirty="0"/>
              <a:t> - </a:t>
            </a:r>
            <a:r>
              <a:rPr lang="en-GB" dirty="0" err="1"/>
              <a:t>обычно</a:t>
            </a:r>
            <a:r>
              <a:rPr lang="en-GB" dirty="0"/>
              <a:t>, в </a:t>
            </a:r>
            <a:r>
              <a:rPr lang="en-GB" dirty="0" err="1"/>
              <a:t>этом</a:t>
            </a:r>
            <a:r>
              <a:rPr lang="en-GB" dirty="0"/>
              <a:t> </a:t>
            </a:r>
            <a:r>
              <a:rPr lang="en-GB" dirty="0" err="1"/>
              <a:t>состоянии</a:t>
            </a:r>
            <a:r>
              <a:rPr lang="en-GB" dirty="0"/>
              <a:t> </a:t>
            </a:r>
            <a:r>
              <a:rPr lang="en-GB" dirty="0" err="1"/>
              <a:t>находятся</a:t>
            </a:r>
            <a:r>
              <a:rPr lang="en-GB" dirty="0"/>
              <a:t> </a:t>
            </a:r>
            <a:r>
              <a:rPr lang="en-GB" dirty="0" err="1"/>
              <a:t>процессы</a:t>
            </a:r>
            <a:r>
              <a:rPr lang="en-GB" dirty="0"/>
              <a:t>, </a:t>
            </a:r>
            <a:r>
              <a:rPr lang="en-GB" dirty="0" err="1"/>
              <a:t>которые</a:t>
            </a:r>
            <a:r>
              <a:rPr lang="en-GB" dirty="0"/>
              <a:t> </a:t>
            </a:r>
            <a:r>
              <a:rPr lang="en-GB" dirty="0" err="1"/>
              <a:t>были</a:t>
            </a:r>
            <a:r>
              <a:rPr lang="en-GB" dirty="0"/>
              <a:t> </a:t>
            </a:r>
            <a:r>
              <a:rPr lang="en-GB" dirty="0" err="1"/>
              <a:t>остановлены</a:t>
            </a:r>
            <a:r>
              <a:rPr lang="en-GB" dirty="0"/>
              <a:t> с </a:t>
            </a:r>
            <a:r>
              <a:rPr lang="en-GB" dirty="0" err="1"/>
              <a:t>помощью</a:t>
            </a:r>
            <a:r>
              <a:rPr lang="en-GB" dirty="0"/>
              <a:t> </a:t>
            </a:r>
            <a:r>
              <a:rPr lang="en-GB" dirty="0" err="1"/>
              <a:t>сигнала</a:t>
            </a:r>
            <a:r>
              <a:rPr lang="en-GB" dirty="0"/>
              <a:t>;</a:t>
            </a:r>
            <a:endParaRPr lang="en-GB" dirty="0">
              <a:cs typeface="Calibri"/>
            </a:endParaRPr>
          </a:p>
          <a:p>
            <a:pPr marL="285750" indent="-285750">
              <a:buFont typeface="Arial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 dirty="0" err="1"/>
              <a:t>Зомби</a:t>
            </a:r>
            <a:r>
              <a:rPr lang="en-GB" dirty="0"/>
              <a:t> - </a:t>
            </a:r>
            <a:r>
              <a:rPr lang="en-GB" dirty="0" err="1"/>
              <a:t>это</a:t>
            </a:r>
            <a:r>
              <a:rPr lang="en-GB" dirty="0"/>
              <a:t> </a:t>
            </a:r>
            <a:r>
              <a:rPr lang="en-GB" dirty="0" err="1"/>
              <a:t>мертвые</a:t>
            </a:r>
            <a:r>
              <a:rPr lang="en-GB" dirty="0"/>
              <a:t> </a:t>
            </a:r>
            <a:r>
              <a:rPr lang="en-GB" dirty="0" err="1"/>
              <a:t>процессы</a:t>
            </a:r>
            <a:r>
              <a:rPr lang="en-GB" dirty="0"/>
              <a:t>, </a:t>
            </a:r>
            <a:r>
              <a:rPr lang="en-GB" dirty="0" err="1"/>
              <a:t>они</a:t>
            </a:r>
            <a:r>
              <a:rPr lang="en-GB" dirty="0"/>
              <a:t> </a:t>
            </a:r>
            <a:r>
              <a:rPr lang="en-GB" dirty="0" err="1"/>
              <a:t>были</a:t>
            </a:r>
            <a:r>
              <a:rPr lang="en-GB" dirty="0"/>
              <a:t> </a:t>
            </a:r>
            <a:r>
              <a:rPr lang="en-GB" dirty="0" err="1"/>
              <a:t>остановлены</a:t>
            </a:r>
            <a:r>
              <a:rPr lang="en-GB" dirty="0"/>
              <a:t> и </a:t>
            </a:r>
            <a:r>
              <a:rPr lang="en-GB" dirty="0" err="1"/>
              <a:t>больше</a:t>
            </a:r>
            <a:r>
              <a:rPr lang="en-GB" dirty="0"/>
              <a:t> </a:t>
            </a:r>
            <a:r>
              <a:rPr lang="en-GB" dirty="0" err="1"/>
              <a:t>не</a:t>
            </a:r>
            <a:r>
              <a:rPr lang="en-GB" dirty="0"/>
              <a:t> </a:t>
            </a:r>
            <a:r>
              <a:rPr lang="en-GB" dirty="0" err="1"/>
              <a:t>выполняются</a:t>
            </a:r>
            <a:r>
              <a:rPr lang="en-GB" dirty="0"/>
              <a:t>, </a:t>
            </a:r>
            <a:r>
              <a:rPr lang="en-GB" dirty="0" err="1"/>
              <a:t>но</a:t>
            </a:r>
            <a:r>
              <a:rPr lang="en-GB" dirty="0"/>
              <a:t> </a:t>
            </a:r>
            <a:r>
              <a:rPr lang="en-GB" dirty="0" err="1"/>
              <a:t>для</a:t>
            </a:r>
            <a:r>
              <a:rPr lang="en-GB" dirty="0"/>
              <a:t> </a:t>
            </a:r>
            <a:r>
              <a:rPr lang="en-GB" dirty="0" err="1"/>
              <a:t>них</a:t>
            </a:r>
            <a:r>
              <a:rPr lang="en-GB" dirty="0"/>
              <a:t> </a:t>
            </a:r>
            <a:r>
              <a:rPr lang="en-GB" dirty="0" err="1"/>
              <a:t>есть</a:t>
            </a:r>
            <a:r>
              <a:rPr lang="en-GB" dirty="0"/>
              <a:t> </a:t>
            </a:r>
            <a:r>
              <a:rPr lang="en-GB" dirty="0" err="1"/>
              <a:t>запись</a:t>
            </a:r>
            <a:r>
              <a:rPr lang="en-GB" dirty="0"/>
              <a:t> в </a:t>
            </a:r>
            <a:r>
              <a:rPr lang="en-GB" dirty="0" err="1"/>
              <a:t>таблице</a:t>
            </a:r>
            <a:r>
              <a:rPr lang="en-GB" dirty="0"/>
              <a:t> </a:t>
            </a:r>
            <a:r>
              <a:rPr lang="en-GB" dirty="0" err="1"/>
              <a:t>процессов</a:t>
            </a:r>
            <a:r>
              <a:rPr lang="en-GB" dirty="0"/>
              <a:t>, </a:t>
            </a:r>
            <a:r>
              <a:rPr lang="en-GB" dirty="0" err="1"/>
              <a:t>возможно</a:t>
            </a:r>
            <a:r>
              <a:rPr lang="en-GB" dirty="0"/>
              <a:t>, </a:t>
            </a:r>
            <a:r>
              <a:rPr lang="en-GB" dirty="0" err="1"/>
              <a:t>из-за</a:t>
            </a:r>
            <a:r>
              <a:rPr lang="en-GB" dirty="0"/>
              <a:t> </a:t>
            </a:r>
            <a:r>
              <a:rPr lang="en-GB" dirty="0" err="1"/>
              <a:t>того</a:t>
            </a:r>
            <a:r>
              <a:rPr lang="en-GB" dirty="0"/>
              <a:t>, </a:t>
            </a:r>
            <a:r>
              <a:rPr lang="en-GB" dirty="0" err="1"/>
              <a:t>что</a:t>
            </a:r>
            <a:r>
              <a:rPr lang="en-GB" dirty="0"/>
              <a:t> у </a:t>
            </a:r>
            <a:r>
              <a:rPr lang="en-GB" dirty="0" err="1"/>
              <a:t>процесса</a:t>
            </a:r>
            <a:r>
              <a:rPr lang="en-GB" dirty="0"/>
              <a:t> </a:t>
            </a:r>
            <a:r>
              <a:rPr lang="en-GB" dirty="0" err="1"/>
              <a:t>остались</a:t>
            </a:r>
            <a:r>
              <a:rPr lang="en-GB" dirty="0"/>
              <a:t> </a:t>
            </a:r>
            <a:r>
              <a:rPr lang="en-GB" dirty="0" err="1"/>
              <a:t>дочерние</a:t>
            </a:r>
            <a:r>
              <a:rPr lang="en-GB" dirty="0"/>
              <a:t> </a:t>
            </a:r>
            <a:r>
              <a:rPr lang="en-GB" dirty="0" err="1"/>
              <a:t>процессы</a:t>
            </a:r>
            <a:r>
              <a:rPr lang="en-GB" dirty="0"/>
              <a:t>.</a:t>
            </a:r>
            <a:endParaRPr lang="en-GB" dirty="0">
              <a:cs typeface="Calibri"/>
            </a:endParaRPr>
          </a:p>
          <a:p>
            <a:pPr indent="0">
              <a:spcBef>
                <a:spcPts val="450"/>
              </a:spcBef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i="1" dirty="0">
              <a:solidFill>
                <a:srgbClr val="262673"/>
              </a:solidFill>
              <a:latin typeface="Calibri"/>
              <a:cs typeface="Calibri"/>
            </a:endParaRPr>
          </a:p>
          <a:p>
            <a:r>
              <a:rPr lang="ru-RU" dirty="0"/>
              <a:t>Команда </a:t>
            </a:r>
            <a:r>
              <a:rPr lang="ru-RU" dirty="0" err="1"/>
              <a:t>ps</a:t>
            </a:r>
            <a:r>
              <a:rPr lang="ru-RU" dirty="0"/>
              <a:t> Linux может быть очень полезной если система перегружена и вам необходимо срочно узнать запущенные процессы </a:t>
            </a:r>
            <a:r>
              <a:rPr lang="ru-RU" dirty="0" err="1"/>
              <a:t>linux</a:t>
            </a:r>
            <a:r>
              <a:rPr lang="ru-RU" dirty="0"/>
              <a:t> чтобы освободить память или ресурсы процессора. Интерактивные средства не всегда могут помочь, потому что они потребляют слишком много ресурсов. С другой стороны </a:t>
            </a:r>
            <a:r>
              <a:rPr lang="ru-RU" dirty="0" err="1"/>
              <a:t>ps</a:t>
            </a:r>
            <a:r>
              <a:rPr lang="ru-RU" dirty="0"/>
              <a:t> дает большую гибкость поскольку утилита имеет множество опций и параметров.</a:t>
            </a:r>
            <a:endParaRPr lang="en-US" dirty="0"/>
          </a:p>
          <a:p>
            <a:endParaRPr lang="en-US" dirty="0">
              <a:cs typeface="Calibri"/>
            </a:endParaRPr>
          </a:p>
          <a:p>
            <a:r>
              <a:rPr lang="ru-RU" dirty="0">
                <a:cs typeface="Calibri"/>
              </a:rPr>
              <a:t>Каждая программа, которая выполняется в Linux, - это системный процесс, у которого есть свой идентификатор. Каждый процесс может запускать дочерние процессы с помощью функции </a:t>
            </a:r>
            <a:r>
              <a:rPr lang="ru-RU" dirty="0" err="1">
                <a:cs typeface="Calibri"/>
              </a:rPr>
              <a:t>fork</a:t>
            </a:r>
            <a:r>
              <a:rPr lang="ru-RU" dirty="0">
                <a:cs typeface="Calibri"/>
              </a:rPr>
              <a:t>. Такие процессы остаются под контролем родительского процесса и не могут быть завершены без его ведома. Если один из дочерних процессов всё же завершился, а его родительский процесс не смог получить об этом информацию, то такой дочерний процесс становится зомби.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ru-RU" dirty="0">
                <a:cs typeface="Calibri"/>
              </a:rPr>
              <a:t>Зомби процессы Linux не выполняются и убить их нельзя, даже с помощью </a:t>
            </a:r>
            <a:r>
              <a:rPr lang="ru-RU" dirty="0" err="1">
                <a:cs typeface="Calibri"/>
              </a:rPr>
              <a:t>sigkill</a:t>
            </a:r>
            <a:r>
              <a:rPr lang="ru-RU" dirty="0">
                <a:cs typeface="Calibri"/>
              </a:rPr>
              <a:t>, они продолжают висеть в памяти, пока не будет завершён их родительский процесс.</a:t>
            </a:r>
          </a:p>
          <a:p>
            <a:endParaRPr lang="ru-RU" dirty="0">
              <a:cs typeface="Calibri"/>
            </a:endParaRPr>
          </a:p>
          <a:p>
            <a:r>
              <a:rPr lang="ru-RU" dirty="0">
                <a:cs typeface="Calibri"/>
              </a:rPr>
              <a:t>Посмотреть такие процессы можно с помощью утилиты </a:t>
            </a:r>
            <a:r>
              <a:rPr lang="ru-RU" dirty="0" err="1">
                <a:cs typeface="Calibri"/>
              </a:rPr>
              <a:t>ps</a:t>
            </a:r>
            <a:r>
              <a:rPr lang="ru-RU" dirty="0">
                <a:cs typeface="Calibri"/>
              </a:rPr>
              <a:t>, здесь они отмечаются как </a:t>
            </a:r>
            <a:r>
              <a:rPr lang="ru-RU" dirty="0" err="1">
                <a:cs typeface="Calibri"/>
              </a:rPr>
              <a:t>defunct</a:t>
            </a:r>
            <a:r>
              <a:rPr lang="ru-RU" dirty="0">
                <a:cs typeface="Calibri"/>
              </a:rPr>
              <a:t>:</a:t>
            </a:r>
          </a:p>
          <a:p>
            <a:endParaRPr lang="ru-RU" dirty="0">
              <a:cs typeface="Calibri"/>
            </a:endParaRPr>
          </a:p>
          <a:p>
            <a:r>
              <a:rPr lang="ru-RU" dirty="0"/>
              <a:t>Чтобы просто посмотреть процессы в текущей оболочке используется такая команда терминала </a:t>
            </a:r>
            <a:r>
              <a:rPr lang="ru-RU" dirty="0" err="1"/>
              <a:t>ps</a:t>
            </a:r>
            <a:endParaRPr lang="ru-RU" dirty="0">
              <a:cs typeface="Calibri"/>
            </a:endParaRPr>
          </a:p>
          <a:p>
            <a:r>
              <a:rPr lang="ru-RU" dirty="0" err="1">
                <a:cs typeface="Calibri"/>
              </a:rPr>
              <a:t>Ps</a:t>
            </a:r>
            <a:endParaRPr lang="ru-RU" dirty="0">
              <a:cs typeface="Calibri"/>
            </a:endParaRPr>
          </a:p>
          <a:p>
            <a:r>
              <a:rPr lang="ru-RU" dirty="0">
                <a:cs typeface="Calibri"/>
              </a:rPr>
              <a:t>Но обычно ее используют с различными ключами, как пример</a:t>
            </a:r>
          </a:p>
          <a:p>
            <a:endParaRPr lang="ru-RU" dirty="0">
              <a:cs typeface="Calibri"/>
            </a:endParaRPr>
          </a:p>
          <a:p>
            <a:r>
              <a:rPr lang="ru-RU" dirty="0" err="1">
                <a:cs typeface="Calibri"/>
              </a:rPr>
              <a:t>Ps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au</a:t>
            </a:r>
            <a:endParaRPr lang="ru-RU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ru-RU" b="1" dirty="0"/>
              <a:t>-a</a:t>
            </a:r>
            <a:r>
              <a:rPr lang="ru-RU" dirty="0"/>
              <a:t> - выбрать все процессы, кроме фоновых;</a:t>
            </a:r>
            <a:endParaRPr lang="ru-RU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ru-RU" b="1" dirty="0"/>
              <a:t>-u, (U)</a:t>
            </a:r>
            <a:r>
              <a:rPr lang="ru-RU" dirty="0"/>
              <a:t> - выбрать процессы пользователя.</a:t>
            </a:r>
            <a:endParaRPr lang="ru-RU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ru-RU" b="0" dirty="0">
                <a:effectLst/>
                <a:latin typeface="inherit"/>
              </a:rPr>
              <a:t>USER</a:t>
            </a:r>
            <a:r>
              <a:rPr lang="en-US" b="0" dirty="0">
                <a:effectLst/>
                <a:latin typeface="inherit"/>
              </a:rPr>
              <a:t> </a:t>
            </a:r>
            <a:r>
              <a:rPr lang="ru-RU" b="0" dirty="0">
                <a:effectLst/>
                <a:latin typeface="inherit"/>
              </a:rPr>
              <a:t>Имя владельца процесса</a:t>
            </a:r>
            <a:endParaRPr lang="en-US" b="0" dirty="0">
              <a:effectLst/>
              <a:latin typeface="inherit"/>
            </a:endParaRPr>
          </a:p>
          <a:p>
            <a:r>
              <a:rPr lang="ru-RU" b="0" dirty="0">
                <a:effectLst/>
                <a:latin typeface="inherit"/>
              </a:rPr>
              <a:t>PID</a:t>
            </a:r>
            <a:r>
              <a:rPr lang="en-US" b="0" dirty="0">
                <a:effectLst/>
                <a:latin typeface="inherit"/>
              </a:rPr>
              <a:t> </a:t>
            </a:r>
            <a:r>
              <a:rPr lang="ru-RU" b="0" dirty="0">
                <a:effectLst/>
                <a:latin typeface="inherit"/>
              </a:rPr>
              <a:t>Идентификатор процесса</a:t>
            </a:r>
            <a:endParaRPr lang="en-US" b="0" dirty="0">
              <a:effectLst/>
              <a:latin typeface="inherit"/>
            </a:endParaRPr>
          </a:p>
          <a:p>
            <a:r>
              <a:rPr lang="ru-RU" b="0" dirty="0">
                <a:effectLst/>
                <a:latin typeface="inherit"/>
              </a:rPr>
              <a:t>%CPU</a:t>
            </a:r>
            <a:r>
              <a:rPr lang="en-US" b="0" dirty="0">
                <a:effectLst/>
                <a:latin typeface="inherit"/>
              </a:rPr>
              <a:t> </a:t>
            </a:r>
            <a:r>
              <a:rPr lang="ru-RU" b="0" dirty="0">
                <a:effectLst/>
                <a:latin typeface="inherit"/>
              </a:rPr>
              <a:t>Доля времени центрального процессора (в процентах), выделенная процессу</a:t>
            </a:r>
            <a:endParaRPr lang="en-US" b="0" dirty="0">
              <a:effectLst/>
              <a:latin typeface="inherit"/>
            </a:endParaRPr>
          </a:p>
          <a:p>
            <a:r>
              <a:rPr lang="ru-RU" b="0" dirty="0">
                <a:effectLst/>
                <a:latin typeface="inherit"/>
              </a:rPr>
              <a:t>%MEM</a:t>
            </a:r>
            <a:r>
              <a:rPr lang="en-US" b="0" dirty="0">
                <a:effectLst/>
                <a:latin typeface="inherit"/>
              </a:rPr>
              <a:t> </a:t>
            </a:r>
            <a:r>
              <a:rPr lang="ru-RU" b="0" dirty="0">
                <a:effectLst/>
                <a:latin typeface="inherit"/>
              </a:rPr>
              <a:t>Часть реальной памяти (в процентах), используемая процессом</a:t>
            </a:r>
            <a:endParaRPr lang="en-US" b="0" dirty="0">
              <a:effectLst/>
              <a:latin typeface="inherit"/>
            </a:endParaRPr>
          </a:p>
          <a:p>
            <a:r>
              <a:rPr lang="ru-RU" b="0" dirty="0">
                <a:effectLst/>
                <a:latin typeface="inherit"/>
              </a:rPr>
              <a:t>VSZ</a:t>
            </a:r>
            <a:r>
              <a:rPr lang="en-US" b="0" dirty="0">
                <a:effectLst/>
                <a:latin typeface="inherit"/>
              </a:rPr>
              <a:t> </a:t>
            </a:r>
            <a:r>
              <a:rPr lang="ru-RU" b="0" dirty="0">
                <a:effectLst/>
                <a:latin typeface="inherit"/>
              </a:rPr>
              <a:t>Виртуальный размер процесса</a:t>
            </a:r>
            <a:endParaRPr lang="en-US" b="0" dirty="0">
              <a:effectLst/>
              <a:latin typeface="inherit"/>
            </a:endParaRPr>
          </a:p>
          <a:p>
            <a:r>
              <a:rPr lang="ru-RU" b="0" dirty="0">
                <a:effectLst/>
                <a:latin typeface="inherit"/>
              </a:rPr>
              <a:t>RSS</a:t>
            </a:r>
            <a:r>
              <a:rPr lang="en-US" b="0" dirty="0">
                <a:effectLst/>
                <a:latin typeface="inherit"/>
              </a:rPr>
              <a:t> </a:t>
            </a:r>
            <a:r>
              <a:rPr lang="ru-RU" b="0" dirty="0">
                <a:effectLst/>
                <a:latin typeface="inherit"/>
              </a:rPr>
              <a:t>Размер резидентного набора (количество страниц памяти)</a:t>
            </a:r>
            <a:endParaRPr lang="en-US" b="0" dirty="0">
              <a:effectLst/>
              <a:latin typeface="inherit"/>
            </a:endParaRPr>
          </a:p>
          <a:p>
            <a:r>
              <a:rPr lang="ru-RU" b="0" dirty="0">
                <a:effectLst/>
                <a:latin typeface="inherit"/>
              </a:rPr>
              <a:t>TTY</a:t>
            </a:r>
            <a:r>
              <a:rPr lang="en-US" b="0" dirty="0">
                <a:effectLst/>
                <a:latin typeface="inherit"/>
              </a:rPr>
              <a:t> </a:t>
            </a:r>
            <a:r>
              <a:rPr lang="ru-RU" b="0" dirty="0">
                <a:effectLst/>
                <a:latin typeface="inherit"/>
              </a:rPr>
              <a:t>Идентификатор управляющего терминала</a:t>
            </a:r>
            <a:endParaRPr lang="en-US" b="0" dirty="0">
              <a:effectLst/>
              <a:latin typeface="inherit"/>
            </a:endParaRPr>
          </a:p>
          <a:p>
            <a:r>
              <a:rPr lang="ru-RU" b="0" dirty="0">
                <a:effectLst/>
                <a:latin typeface="inherit"/>
              </a:rPr>
              <a:t>STAT</a:t>
            </a:r>
            <a:r>
              <a:rPr lang="en-US" b="0" dirty="0">
                <a:effectLst/>
                <a:latin typeface="inherit"/>
              </a:rPr>
              <a:t> </a:t>
            </a:r>
            <a:r>
              <a:rPr lang="ru-RU" b="0" dirty="0">
                <a:effectLst/>
                <a:latin typeface="inherit"/>
              </a:rPr>
              <a:t>Текущий статус процесса:</a:t>
            </a:r>
            <a:br>
              <a:rPr lang="ru-RU" b="0" dirty="0">
                <a:effectLst/>
                <a:latin typeface="inherit"/>
              </a:rPr>
            </a:br>
            <a:r>
              <a:rPr lang="ru-RU" b="0" dirty="0">
                <a:effectLst/>
                <a:latin typeface="inherit"/>
              </a:rPr>
              <a:t>R — выполняется</a:t>
            </a:r>
            <a:br>
              <a:rPr lang="ru-RU" b="0" dirty="0">
                <a:effectLst/>
                <a:latin typeface="inherit"/>
              </a:rPr>
            </a:br>
            <a:r>
              <a:rPr lang="ru-RU" b="0" dirty="0">
                <a:effectLst/>
                <a:latin typeface="inherit"/>
              </a:rPr>
              <a:t>D — ожидает записи на диск</a:t>
            </a:r>
            <a:br>
              <a:rPr lang="ru-RU" b="0" dirty="0">
                <a:effectLst/>
                <a:latin typeface="inherit"/>
              </a:rPr>
            </a:br>
            <a:r>
              <a:rPr lang="ru-RU" b="0" dirty="0">
                <a:effectLst/>
                <a:latin typeface="inherit"/>
              </a:rPr>
              <a:t>S — неактивен (&lt; 20 с)</a:t>
            </a:r>
            <a:br>
              <a:rPr lang="ru-RU" b="0" dirty="0">
                <a:effectLst/>
                <a:latin typeface="inherit"/>
              </a:rPr>
            </a:br>
            <a:r>
              <a:rPr lang="ru-RU" b="0" dirty="0">
                <a:effectLst/>
                <a:latin typeface="inherit"/>
              </a:rPr>
              <a:t>T — приостановлен</a:t>
            </a:r>
            <a:br>
              <a:rPr lang="ru-RU" b="0" dirty="0">
                <a:effectLst/>
                <a:latin typeface="inherit"/>
              </a:rPr>
            </a:br>
            <a:r>
              <a:rPr lang="ru-RU" b="0" dirty="0">
                <a:effectLst/>
                <a:latin typeface="inherit"/>
              </a:rPr>
              <a:t>Z — зомби</a:t>
            </a:r>
            <a:br>
              <a:rPr lang="ru-RU" b="0" dirty="0">
                <a:effectLst/>
                <a:latin typeface="inherit"/>
              </a:rPr>
            </a:br>
            <a:r>
              <a:rPr lang="ru-RU" b="0" dirty="0">
                <a:effectLst/>
                <a:latin typeface="inherit"/>
              </a:rPr>
              <a:t>Дополнительные флаги:</a:t>
            </a:r>
            <a:br>
              <a:rPr lang="ru-RU" b="0" dirty="0">
                <a:effectLst/>
                <a:latin typeface="inherit"/>
              </a:rPr>
            </a:br>
            <a:r>
              <a:rPr lang="ru-RU" b="0" dirty="0">
                <a:effectLst/>
                <a:latin typeface="inherit"/>
              </a:rPr>
              <a:t>W — процесс выгружен на диск</a:t>
            </a:r>
            <a:br>
              <a:rPr lang="ru-RU" b="0" dirty="0">
                <a:effectLst/>
                <a:latin typeface="inherit"/>
              </a:rPr>
            </a:br>
            <a:r>
              <a:rPr lang="ru-RU" b="0" dirty="0">
                <a:effectLst/>
                <a:latin typeface="inherit"/>
              </a:rPr>
              <a:t>&lt; — процесс имеет повышенный приоритет</a:t>
            </a:r>
            <a:br>
              <a:rPr lang="ru-RU" b="0" dirty="0">
                <a:effectLst/>
                <a:latin typeface="inherit"/>
              </a:rPr>
            </a:br>
            <a:r>
              <a:rPr lang="ru-RU" b="0" dirty="0">
                <a:effectLst/>
                <a:latin typeface="inherit"/>
              </a:rPr>
              <a:t>N — процесс имеет пониженный приоритет</a:t>
            </a:r>
            <a:br>
              <a:rPr lang="ru-RU" b="0" dirty="0">
                <a:effectLst/>
                <a:latin typeface="inherit"/>
              </a:rPr>
            </a:br>
            <a:r>
              <a:rPr lang="ru-RU" b="0" dirty="0">
                <a:effectLst/>
                <a:latin typeface="inherit"/>
              </a:rPr>
              <a:t>L — некоторые страницы блокированы в оперативной памяти</a:t>
            </a:r>
            <a:br>
              <a:rPr lang="ru-RU" b="0" dirty="0">
                <a:effectLst/>
                <a:latin typeface="inherit"/>
              </a:rPr>
            </a:br>
            <a:r>
              <a:rPr lang="ru-RU" b="0" dirty="0">
                <a:effectLst/>
                <a:latin typeface="inherit"/>
              </a:rPr>
              <a:t>s — процесс является лидером сеанса</a:t>
            </a:r>
            <a:endParaRPr lang="en-US" b="0" dirty="0">
              <a:effectLst/>
              <a:latin typeface="inherit"/>
            </a:endParaRPr>
          </a:p>
          <a:p>
            <a:r>
              <a:rPr lang="ru-RU" b="0" dirty="0">
                <a:effectLst/>
                <a:latin typeface="inherit"/>
              </a:rPr>
              <a:t>TIME</a:t>
            </a:r>
            <a:r>
              <a:rPr lang="en-US" b="0" dirty="0">
                <a:effectLst/>
                <a:latin typeface="inherit"/>
              </a:rPr>
              <a:t> </a:t>
            </a:r>
            <a:r>
              <a:rPr lang="ru-RU" b="0" dirty="0">
                <a:effectLst/>
                <a:latin typeface="inherit"/>
              </a:rPr>
              <a:t>Количество времени центрального процессора, затраченное на выполнение процесса</a:t>
            </a:r>
            <a:endParaRPr lang="en-US" b="0" dirty="0">
              <a:effectLst/>
              <a:latin typeface="inherit"/>
            </a:endParaRPr>
          </a:p>
          <a:p>
            <a:r>
              <a:rPr lang="ru-RU" b="0" dirty="0">
                <a:effectLst/>
                <a:latin typeface="inherit"/>
              </a:rPr>
              <a:t>COMMAND</a:t>
            </a:r>
            <a:r>
              <a:rPr lang="en-US" b="0" dirty="0">
                <a:effectLst/>
                <a:latin typeface="inherit"/>
              </a:rPr>
              <a:t> </a:t>
            </a:r>
            <a:r>
              <a:rPr lang="ru-RU" b="0" dirty="0">
                <a:effectLst/>
                <a:latin typeface="inherit"/>
              </a:rPr>
              <a:t>Имя и аргументы команды</a:t>
            </a:r>
            <a:endParaRPr lang="en-US" dirty="0">
              <a:cs typeface="Calibri"/>
            </a:endParaRPr>
          </a:p>
          <a:p>
            <a:pPr marL="0" indent="0">
              <a:buFont typeface="Arial"/>
              <a:buNone/>
            </a:pPr>
            <a:endParaRPr lang="en-US" dirty="0">
              <a:cs typeface="Calibri"/>
            </a:endParaRPr>
          </a:p>
          <a:p>
            <a:pPr marL="0" indent="0">
              <a:buFont typeface="Arial"/>
              <a:buNone/>
            </a:pPr>
            <a:r>
              <a:rPr lang="en-US" dirty="0" err="1">
                <a:cs typeface="Calibri"/>
              </a:rPr>
              <a:t>Practise</a:t>
            </a:r>
            <a:endParaRPr lang="en-US" dirty="0">
              <a:cs typeface="Calibri"/>
            </a:endParaRPr>
          </a:p>
          <a:p>
            <a:pPr marL="0" indent="0">
              <a:buFont typeface="Arial"/>
              <a:buNone/>
            </a:pPr>
            <a:endParaRPr lang="ru-RU" dirty="0">
              <a:cs typeface="Calibri"/>
            </a:endParaRPr>
          </a:p>
          <a:p>
            <a:pPr marL="0" indent="0">
              <a:buFont typeface="Arial"/>
              <a:buNone/>
            </a:pPr>
            <a:r>
              <a:rPr lang="en-US" dirty="0" err="1">
                <a:cs typeface="Calibri"/>
              </a:rPr>
              <a:t>Nohup</a:t>
            </a:r>
            <a:r>
              <a:rPr lang="en-US" dirty="0">
                <a:cs typeface="Calibri"/>
              </a:rPr>
              <a:t> ./script.sh &amp;</a:t>
            </a:r>
          </a:p>
          <a:p>
            <a:pPr marL="0" indent="0">
              <a:buFont typeface="Arial"/>
              <a:buNone/>
            </a:pPr>
            <a:r>
              <a:rPr lang="en-US" dirty="0">
                <a:cs typeface="Calibri"/>
              </a:rPr>
              <a:t>Ps</a:t>
            </a:r>
          </a:p>
          <a:p>
            <a:pPr marL="0" indent="0">
              <a:buFont typeface="Arial"/>
              <a:buNone/>
            </a:pPr>
            <a:r>
              <a:rPr lang="en-US" dirty="0">
                <a:cs typeface="Calibri"/>
              </a:rPr>
              <a:t>Ps au</a:t>
            </a:r>
          </a:p>
          <a:p>
            <a:pPr marL="0" indent="0">
              <a:buFont typeface="Arial"/>
              <a:buNone/>
            </a:pPr>
            <a:r>
              <a:rPr lang="en-US" dirty="0">
                <a:cs typeface="Calibri"/>
              </a:rPr>
              <a:t>Man </a:t>
            </a:r>
            <a:r>
              <a:rPr lang="en-US" dirty="0" err="1">
                <a:cs typeface="Calibri"/>
              </a:rPr>
              <a:t>ps</a:t>
            </a:r>
            <a:endParaRPr lang="en-US" dirty="0">
              <a:cs typeface="Calibri"/>
            </a:endParaRPr>
          </a:p>
          <a:p>
            <a:pPr marL="0" indent="0">
              <a:buFont typeface="Arial"/>
              <a:buNone/>
            </a:pPr>
            <a:r>
              <a:rPr lang="en-US" dirty="0">
                <a:cs typeface="Calibri"/>
              </a:rPr>
              <a:t>/stat</a:t>
            </a:r>
          </a:p>
          <a:p>
            <a:pPr marL="0" indent="0">
              <a:buFont typeface="Arial"/>
              <a:buNone/>
            </a:pPr>
            <a:r>
              <a:rPr lang="ru-RU" dirty="0">
                <a:cs typeface="Calibri"/>
              </a:rPr>
              <a:t>S прерывистый сон (ожидание завершения события)</a:t>
            </a:r>
          </a:p>
          <a:p>
            <a:endParaRPr lang="ru-RU" dirty="0">
              <a:cs typeface="Calibri"/>
            </a:endParaRPr>
          </a:p>
          <a:p>
            <a:endParaRPr lang="ru-RU" dirty="0">
              <a:cs typeface="Calibri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6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err="1"/>
              <a:t>Команда</a:t>
            </a:r>
            <a:r>
              <a:rPr lang="en-GB" dirty="0"/>
              <a:t> kill </a:t>
            </a:r>
            <a:r>
              <a:rPr lang="en-GB" dirty="0" err="1"/>
              <a:t>отправляет</a:t>
            </a:r>
            <a:r>
              <a:rPr lang="en-GB" dirty="0"/>
              <a:t> </a:t>
            </a:r>
            <a:r>
              <a:rPr lang="en-GB" dirty="0" err="1"/>
              <a:t>сигнал</a:t>
            </a:r>
            <a:r>
              <a:rPr lang="en-GB" dirty="0"/>
              <a:t> </a:t>
            </a:r>
            <a:r>
              <a:rPr lang="en-GB" dirty="0" err="1"/>
              <a:t>указанным</a:t>
            </a:r>
            <a:r>
              <a:rPr lang="en-GB" dirty="0"/>
              <a:t> </a:t>
            </a:r>
            <a:r>
              <a:rPr lang="en-GB" dirty="0" err="1"/>
              <a:t>процессам</a:t>
            </a:r>
            <a:r>
              <a:rPr lang="en-GB" dirty="0"/>
              <a:t> </a:t>
            </a:r>
            <a:r>
              <a:rPr lang="en-GB" dirty="0" err="1"/>
              <a:t>или</a:t>
            </a:r>
            <a:r>
              <a:rPr lang="en-GB" dirty="0"/>
              <a:t> </a:t>
            </a:r>
            <a:r>
              <a:rPr lang="en-GB" dirty="0" err="1"/>
              <a:t>группам</a:t>
            </a:r>
            <a:r>
              <a:rPr lang="en-GB" dirty="0"/>
              <a:t> </a:t>
            </a:r>
            <a:r>
              <a:rPr lang="en-GB" dirty="0" err="1"/>
              <a:t>процессов</a:t>
            </a:r>
            <a:r>
              <a:rPr lang="en-GB" dirty="0"/>
              <a:t>, </a:t>
            </a:r>
            <a:r>
              <a:rPr lang="en-GB" dirty="0" err="1"/>
              <a:t>заставляя</a:t>
            </a:r>
            <a:r>
              <a:rPr lang="en-GB" dirty="0"/>
              <a:t> </a:t>
            </a:r>
            <a:r>
              <a:rPr lang="en-GB" dirty="0" err="1"/>
              <a:t>их</a:t>
            </a:r>
            <a:r>
              <a:rPr lang="en-GB" dirty="0"/>
              <a:t> </a:t>
            </a:r>
            <a:r>
              <a:rPr lang="en-GB" dirty="0" err="1"/>
              <a:t>действовать</a:t>
            </a:r>
            <a:r>
              <a:rPr lang="en-GB" dirty="0"/>
              <a:t> в </a:t>
            </a:r>
            <a:r>
              <a:rPr lang="en-GB" dirty="0" err="1"/>
              <a:t>соответствии</a:t>
            </a:r>
            <a:r>
              <a:rPr lang="en-GB" dirty="0"/>
              <a:t> с </a:t>
            </a:r>
            <a:r>
              <a:rPr lang="en-GB" dirty="0" err="1"/>
              <a:t>сигналом</a:t>
            </a:r>
            <a:r>
              <a:rPr lang="en-GB" dirty="0"/>
              <a:t>. </a:t>
            </a:r>
            <a:r>
              <a:rPr lang="en-GB" dirty="0" err="1"/>
              <a:t>Если</a:t>
            </a:r>
            <a:r>
              <a:rPr lang="en-GB" dirty="0"/>
              <a:t> </a:t>
            </a:r>
            <a:r>
              <a:rPr lang="en-GB" dirty="0" err="1"/>
              <a:t>сигнал</a:t>
            </a:r>
            <a:r>
              <a:rPr lang="en-GB" dirty="0"/>
              <a:t> </a:t>
            </a:r>
            <a:r>
              <a:rPr lang="en-GB" dirty="0" err="1"/>
              <a:t>не</a:t>
            </a:r>
            <a:r>
              <a:rPr lang="en-GB" dirty="0"/>
              <a:t> </a:t>
            </a:r>
            <a:r>
              <a:rPr lang="en-GB" dirty="0" err="1"/>
              <a:t>указан</a:t>
            </a:r>
            <a:r>
              <a:rPr lang="en-GB" dirty="0"/>
              <a:t>, </a:t>
            </a:r>
            <a:r>
              <a:rPr lang="en-GB" dirty="0" err="1"/>
              <a:t>по</a:t>
            </a:r>
            <a:r>
              <a:rPr lang="en-GB" dirty="0"/>
              <a:t> </a:t>
            </a:r>
            <a:r>
              <a:rPr lang="en-GB" dirty="0" err="1"/>
              <a:t>умолчанию</a:t>
            </a:r>
            <a:r>
              <a:rPr lang="en-GB" dirty="0"/>
              <a:t> </a:t>
            </a:r>
            <a:r>
              <a:rPr lang="en-GB" dirty="0" err="1"/>
              <a:t>используется</a:t>
            </a:r>
            <a:r>
              <a:rPr lang="en-GB" dirty="0"/>
              <a:t> </a:t>
            </a:r>
            <a:r>
              <a:rPr lang="en-GB" dirty="0" err="1"/>
              <a:t>значение</a:t>
            </a:r>
            <a:r>
              <a:rPr lang="en-GB" dirty="0"/>
              <a:t> -15 (-TERM).</a:t>
            </a:r>
            <a:endParaRPr lang="en-GB" dirty="0">
              <a:cs typeface="Calibri"/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err="1"/>
              <a:t>Наиболее</a:t>
            </a:r>
            <a:r>
              <a:rPr lang="en-GB" dirty="0"/>
              <a:t> </a:t>
            </a:r>
            <a:r>
              <a:rPr lang="en-GB" dirty="0" err="1"/>
              <a:t>часто</a:t>
            </a:r>
            <a:r>
              <a:rPr lang="en-GB" dirty="0"/>
              <a:t> </a:t>
            </a:r>
            <a:r>
              <a:rPr lang="en-GB" dirty="0" err="1"/>
              <a:t>используемые</a:t>
            </a:r>
            <a:r>
              <a:rPr lang="en-GB" dirty="0"/>
              <a:t> </a:t>
            </a:r>
            <a:r>
              <a:rPr lang="en-GB" dirty="0" err="1"/>
              <a:t>сигналы</a:t>
            </a:r>
            <a:r>
              <a:rPr lang="en-GB" dirty="0"/>
              <a:t>:</a:t>
            </a:r>
            <a:endParaRPr lang="en-GB" dirty="0">
              <a:cs typeface="Calibri"/>
            </a:endParaRPr>
          </a:p>
          <a:p>
            <a:pPr marL="285750" indent="-285750">
              <a:buFont typeface="Arial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1( HUP) – </a:t>
            </a:r>
            <a:r>
              <a:rPr lang="en-GB" dirty="0" err="1"/>
              <a:t>Перезагрузить</a:t>
            </a:r>
            <a:r>
              <a:rPr lang="en-GB" dirty="0"/>
              <a:t> </a:t>
            </a:r>
            <a:r>
              <a:rPr lang="en-GB" dirty="0" err="1"/>
              <a:t>процесс</a:t>
            </a:r>
            <a:r>
              <a:rPr lang="en-GB" dirty="0"/>
              <a:t>.</a:t>
            </a:r>
            <a:endParaRPr lang="en-GB" dirty="0">
              <a:cs typeface="Calibri"/>
            </a:endParaRPr>
          </a:p>
          <a:p>
            <a:pPr marL="285750" indent="-285750">
              <a:buFont typeface="Arial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9( KILL) – </a:t>
            </a:r>
            <a:r>
              <a:rPr lang="en-GB" dirty="0" err="1"/>
              <a:t>Убить</a:t>
            </a:r>
            <a:r>
              <a:rPr lang="en-GB" dirty="0"/>
              <a:t> </a:t>
            </a:r>
            <a:r>
              <a:rPr lang="en-GB" dirty="0" err="1"/>
              <a:t>процесс</a:t>
            </a:r>
            <a:r>
              <a:rPr lang="en-GB" dirty="0"/>
              <a:t>.</a:t>
            </a:r>
            <a:endParaRPr lang="en-GB" dirty="0">
              <a:cs typeface="Calibri"/>
            </a:endParaRPr>
          </a:p>
          <a:p>
            <a:pPr marL="285750" indent="-285750">
              <a:buFont typeface="Arial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15( TERM) – </a:t>
            </a:r>
            <a:r>
              <a:rPr lang="en-GB" dirty="0" err="1"/>
              <a:t>Изящно</a:t>
            </a:r>
            <a:r>
              <a:rPr lang="en-GB" dirty="0"/>
              <a:t> </a:t>
            </a:r>
            <a:r>
              <a:rPr lang="en-GB" dirty="0" err="1"/>
              <a:t>остановить</a:t>
            </a:r>
            <a:r>
              <a:rPr lang="en-GB" dirty="0"/>
              <a:t> </a:t>
            </a:r>
            <a:r>
              <a:rPr lang="en-GB" dirty="0" err="1"/>
              <a:t>процесс</a:t>
            </a:r>
            <a:r>
              <a:rPr lang="en-GB" dirty="0"/>
              <a:t>.</a:t>
            </a:r>
            <a:endParaRPr lang="en-GB" dirty="0">
              <a:cs typeface="Calibri"/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err="1"/>
              <a:t>Чтобы</a:t>
            </a:r>
            <a:r>
              <a:rPr lang="en-GB" dirty="0"/>
              <a:t> </a:t>
            </a:r>
            <a:r>
              <a:rPr lang="en-GB" dirty="0" err="1"/>
              <a:t>получить</a:t>
            </a:r>
            <a:r>
              <a:rPr lang="en-GB" dirty="0"/>
              <a:t> </a:t>
            </a:r>
            <a:r>
              <a:rPr lang="en-GB" dirty="0" err="1"/>
              <a:t>список</a:t>
            </a:r>
            <a:r>
              <a:rPr lang="en-GB" dirty="0"/>
              <a:t> </a:t>
            </a:r>
            <a:r>
              <a:rPr lang="en-GB" dirty="0" err="1"/>
              <a:t>всех</a:t>
            </a:r>
            <a:r>
              <a:rPr lang="en-GB" dirty="0"/>
              <a:t> </a:t>
            </a:r>
            <a:r>
              <a:rPr lang="en-GB" dirty="0" err="1"/>
              <a:t>доступных</a:t>
            </a:r>
            <a:r>
              <a:rPr lang="en-GB" dirty="0"/>
              <a:t> </a:t>
            </a:r>
            <a:r>
              <a:rPr lang="en-GB" dirty="0" err="1"/>
              <a:t>сигналов</a:t>
            </a:r>
            <a:r>
              <a:rPr lang="en-GB" dirty="0"/>
              <a:t>, </a:t>
            </a:r>
            <a:r>
              <a:rPr lang="en-GB" dirty="0" err="1"/>
              <a:t>вызовите</a:t>
            </a:r>
            <a:r>
              <a:rPr lang="en-GB" dirty="0"/>
              <a:t> </a:t>
            </a:r>
            <a:r>
              <a:rPr lang="en-GB" dirty="0" err="1"/>
              <a:t>команду</a:t>
            </a:r>
            <a:r>
              <a:rPr lang="en-GB" dirty="0"/>
              <a:t> с </a:t>
            </a:r>
            <a:r>
              <a:rPr lang="en-GB" dirty="0" err="1"/>
              <a:t>опцией</a:t>
            </a:r>
            <a:r>
              <a:rPr lang="en-GB" dirty="0"/>
              <a:t> -l:</a:t>
            </a:r>
            <a:endParaRPr lang="en-GB" dirty="0">
              <a:cs typeface="Calibri"/>
            </a:endParaRPr>
          </a:p>
          <a:p>
            <a:pPr>
              <a:spcBef>
                <a:spcPts val="7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kill –l</a:t>
            </a:r>
          </a:p>
          <a:p>
            <a:pPr>
              <a:spcBef>
                <a:spcPts val="7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dirty="0">
              <a:cs typeface="Calibri"/>
            </a:endParaRPr>
          </a:p>
          <a:p>
            <a:pPr>
              <a:spcBef>
                <a:spcPts val="7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dirty="0">
              <a:cs typeface="Calibri"/>
            </a:endParaRPr>
          </a:p>
          <a:p>
            <a:pPr>
              <a:spcBef>
                <a:spcPts val="7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dirty="0">
                <a:cs typeface="Calibri"/>
              </a:rPr>
              <a:t>Давайте завершим наши процессы</a:t>
            </a:r>
          </a:p>
          <a:p>
            <a:pPr>
              <a:spcBef>
                <a:spcPts val="7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dirty="0">
              <a:cs typeface="Calibri"/>
            </a:endParaRPr>
          </a:p>
          <a:p>
            <a:pPr>
              <a:spcBef>
                <a:spcPts val="7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>
                <a:cs typeface="Calibri"/>
              </a:rPr>
              <a:t>Kill </a:t>
            </a:r>
            <a:endParaRPr lang="en-GB" dirty="0">
              <a:cs typeface="Calibri"/>
            </a:endParaRPr>
          </a:p>
          <a:p>
            <a:pPr>
              <a:spcBef>
                <a:spcPts val="750"/>
              </a:spcBef>
              <a:buClr>
                <a:srgbClr val="262673"/>
              </a:buClr>
              <a:buFont typeface="Courier New" pitchFamily="49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000" dirty="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78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000" dirty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Помимо </a:t>
            </a:r>
            <a:r>
              <a:rPr lang="en-US" sz="2000" dirty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TOP </a:t>
            </a:r>
            <a:r>
              <a:rPr lang="ru-RU" sz="2000" dirty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существуют различные производные </a:t>
            </a:r>
            <a:r>
              <a:rPr lang="en-US" sz="2000" dirty="0" err="1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htop</a:t>
            </a:r>
            <a:r>
              <a:rPr lang="en-US" sz="2000" dirty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, atop </a:t>
            </a:r>
            <a:r>
              <a:rPr lang="ru-RU" sz="2000" dirty="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и т.д. но их мы разбирать не будем.</a:t>
            </a: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sz="2000" dirty="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4800" b="0" i="0" dirty="0">
                <a:solidFill>
                  <a:srgbClr val="664F4F"/>
                </a:solidFill>
                <a:effectLst/>
                <a:latin typeface="Tahoma" panose="020B0604030504040204" pitchFamily="34" charset="0"/>
              </a:rPr>
              <a:t>В целом они довольно похожи; работа с </a:t>
            </a:r>
            <a:r>
              <a:rPr lang="ru-RU" sz="4800" b="1" i="0" dirty="0" err="1">
                <a:solidFill>
                  <a:srgbClr val="664F4F"/>
                </a:solidFill>
                <a:effectLst/>
                <a:latin typeface="Tahoma" panose="020B0604030504040204" pitchFamily="34" charset="0"/>
              </a:rPr>
              <a:t>htop</a:t>
            </a:r>
            <a:r>
              <a:rPr lang="ru-RU" sz="4800" b="0" i="0" dirty="0">
                <a:solidFill>
                  <a:srgbClr val="664F4F"/>
                </a:solidFill>
                <a:effectLst/>
                <a:latin typeface="Tahoma" panose="020B0604030504040204" pitchFamily="34" charset="0"/>
              </a:rPr>
              <a:t> может быть немного удобнее за счет интерактивности; при этом </a:t>
            </a:r>
            <a:r>
              <a:rPr lang="ru-RU" sz="4800" b="1" i="0" dirty="0" err="1">
                <a:solidFill>
                  <a:srgbClr val="664F4F"/>
                </a:solidFill>
                <a:effectLst/>
                <a:latin typeface="Tahoma" panose="020B0604030504040204" pitchFamily="34" charset="0"/>
              </a:rPr>
              <a:t>top</a:t>
            </a:r>
            <a:r>
              <a:rPr lang="ru-RU" sz="4800" b="0" i="0" dirty="0">
                <a:solidFill>
                  <a:srgbClr val="664F4F"/>
                </a:solidFill>
                <a:effectLst/>
                <a:latin typeface="Tahoma" panose="020B0604030504040204" pitchFamily="34" charset="0"/>
              </a:rPr>
              <a:t> предустановлена во всех дистрибутивах Linux и не требует отдельной установки; </a:t>
            </a:r>
            <a:r>
              <a:rPr lang="ru-RU" sz="4800" b="1" i="0" dirty="0" err="1">
                <a:solidFill>
                  <a:srgbClr val="664F4F"/>
                </a:solidFill>
                <a:effectLst/>
                <a:latin typeface="Tahoma" panose="020B0604030504040204" pitchFamily="34" charset="0"/>
              </a:rPr>
              <a:t>atop</a:t>
            </a:r>
            <a:r>
              <a:rPr lang="ru-RU" sz="4800" b="0" i="0" dirty="0">
                <a:solidFill>
                  <a:srgbClr val="664F4F"/>
                </a:solidFill>
                <a:effectLst/>
                <a:latin typeface="Tahoma" panose="020B0604030504040204" pitchFamily="34" charset="0"/>
              </a:rPr>
              <a:t> отличается возможностью ведения логов. </a:t>
            </a:r>
            <a:endParaRPr lang="en-US" sz="4800" b="0" i="0" dirty="0">
              <a:solidFill>
                <a:srgbClr val="664F4F"/>
              </a:solidFill>
              <a:effectLst/>
              <a:latin typeface="Tahoma" panose="020B0604030504040204" pitchFamily="34" charset="0"/>
            </a:endParaRP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800" b="0" i="0" dirty="0">
              <a:solidFill>
                <a:srgbClr val="664F4F"/>
              </a:solidFill>
              <a:effectLst/>
              <a:latin typeface="Tahoma" panose="020B0604030504040204" pitchFamily="34" charset="0"/>
              <a:cs typeface="Courier New" pitchFamily="49" charset="0"/>
            </a:endParaRP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800" b="0" i="0" dirty="0">
              <a:solidFill>
                <a:srgbClr val="664F4F"/>
              </a:solidFill>
              <a:effectLst/>
              <a:latin typeface="Tahoma" panose="020B0604030504040204" pitchFamily="34" charset="0"/>
              <a:cs typeface="Courier New" pitchFamily="49" charset="0"/>
            </a:endParaRP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4800" b="0" i="0" dirty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Нажимая «1» можно открыть процессоры</a:t>
            </a: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4800" b="0" i="0" dirty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Можно сменить цветовую схему через </a:t>
            </a:r>
            <a:r>
              <a:rPr lang="en-US" sz="4800" b="0" i="0" dirty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z</a:t>
            </a:r>
            <a:r>
              <a:rPr lang="ru-RU" sz="4800" b="0" i="0" dirty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, а нажав </a:t>
            </a:r>
            <a:r>
              <a:rPr lang="en-US" sz="4800" b="0" i="0" dirty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Z </a:t>
            </a:r>
            <a:r>
              <a:rPr lang="ru-RU" sz="4800" b="0" i="0" dirty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можно настроить ее под себя</a:t>
            </a: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9600" b="0" i="0" dirty="0">
              <a:solidFill>
                <a:srgbClr val="444444"/>
              </a:solidFill>
              <a:effectLst/>
              <a:latin typeface="Open Sans" panose="020B0606030504020204" pitchFamily="34" charset="0"/>
              <a:cs typeface="Courier New" pitchFamily="49" charset="0"/>
            </a:endParaRP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96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  <a:cs typeface="Courier New" pitchFamily="49" charset="0"/>
              </a:rPr>
              <a:t>Виртуальные окна</a:t>
            </a: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9600" b="0" i="0" dirty="0">
              <a:solidFill>
                <a:srgbClr val="444444"/>
              </a:solidFill>
              <a:effectLst/>
              <a:latin typeface="Open Sans" panose="020B0606030504020204" pitchFamily="34" charset="0"/>
              <a:cs typeface="Courier New" pitchFamily="49" charset="0"/>
            </a:endParaRP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96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  <a:cs typeface="Courier New" pitchFamily="49" charset="0"/>
              </a:rPr>
              <a:t>A </a:t>
            </a:r>
            <a:r>
              <a:rPr lang="ru-RU" sz="96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  <a:cs typeface="Courier New" pitchFamily="49" charset="0"/>
              </a:rPr>
              <a:t>и переключение по а</a:t>
            </a:r>
            <a:endParaRPr lang="en-US" sz="9600" b="0" i="0" dirty="0">
              <a:solidFill>
                <a:srgbClr val="444444"/>
              </a:solidFill>
              <a:effectLst/>
              <a:latin typeface="Open Sans" panose="020B0606030504020204" pitchFamily="34" charset="0"/>
              <a:cs typeface="Courier New" pitchFamily="49" charset="0"/>
            </a:endParaRP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sz="9600" b="0" i="0" dirty="0">
              <a:solidFill>
                <a:srgbClr val="444444"/>
              </a:solidFill>
              <a:effectLst/>
              <a:latin typeface="Open Sans" panose="020B0606030504020204" pitchFamily="34" charset="0"/>
              <a:cs typeface="Courier New" pitchFamily="49" charset="0"/>
            </a:endParaRP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4800" b="0" i="0" dirty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По умолчанию у нас есть полноэкранный режим отображения, в котором сводка и данные задачи отображаются в одном окне. Таким образом, в любой момент может отображаться только одна группа полей. Существует также альтернативный режим отображения, в котором может быть максимум четыре окна, в каждом из которых отображается группа полей. Эти окна называются </a:t>
            </a:r>
            <a:r>
              <a:rPr lang="ru-RU" sz="4800" b="0" i="0" dirty="0" err="1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Def</a:t>
            </a:r>
            <a:r>
              <a:rPr lang="ru-RU" sz="4800" b="0" i="0" dirty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, </a:t>
            </a:r>
            <a:r>
              <a:rPr lang="ru-RU" sz="4800" b="0" i="0" dirty="0" err="1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Job</a:t>
            </a:r>
            <a:r>
              <a:rPr lang="ru-RU" sz="4800" b="0" i="0" dirty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, </a:t>
            </a:r>
            <a:r>
              <a:rPr lang="ru-RU" sz="4800" b="0" i="0" dirty="0" err="1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Mem</a:t>
            </a:r>
            <a:r>
              <a:rPr lang="ru-RU" sz="4800" b="0" i="0" dirty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 и </a:t>
            </a:r>
            <a:r>
              <a:rPr lang="ru-RU" sz="4800" b="0" i="0" dirty="0" err="1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Usr</a:t>
            </a:r>
            <a:r>
              <a:rPr lang="ru-RU" sz="4800" b="0" i="0" dirty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.</a:t>
            </a:r>
          </a:p>
          <a:p>
            <a:pPr marL="685800" indent="-685800" eaLnBrk="1" hangingPunct="1">
              <a:spcBef>
                <a:spcPts val="450"/>
              </a:spcBef>
              <a:buClr>
                <a:srgbClr val="262673"/>
              </a:buClr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800" b="0" i="0" dirty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Def</a:t>
            </a:r>
            <a:r>
              <a:rPr lang="ru-RU" sz="4800" b="0" i="0" dirty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: отсортировано по% CPU</a:t>
            </a:r>
          </a:p>
          <a:p>
            <a:pPr marL="685800" indent="-685800" eaLnBrk="1" hangingPunct="1">
              <a:spcBef>
                <a:spcPts val="450"/>
              </a:spcBef>
              <a:buClr>
                <a:srgbClr val="262673"/>
              </a:buClr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800" b="0" i="0" dirty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Job</a:t>
            </a:r>
            <a:r>
              <a:rPr lang="ru-RU" sz="4800" b="0" i="0" dirty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: отсортировано по PID</a:t>
            </a:r>
          </a:p>
          <a:p>
            <a:pPr marL="685800" indent="-685800" eaLnBrk="1" hangingPunct="1">
              <a:spcBef>
                <a:spcPts val="450"/>
              </a:spcBef>
              <a:buClr>
                <a:srgbClr val="262673"/>
              </a:buClr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4800" b="0" i="0" dirty="0" err="1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Mem</a:t>
            </a:r>
            <a:r>
              <a:rPr lang="ru-RU" sz="4800" b="0" i="0" dirty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: отсортировано по% MEM</a:t>
            </a:r>
          </a:p>
          <a:p>
            <a:pPr marL="685800" indent="-685800" eaLnBrk="1" hangingPunct="1">
              <a:spcBef>
                <a:spcPts val="450"/>
              </a:spcBef>
              <a:buClr>
                <a:srgbClr val="262673"/>
              </a:buClr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4800" b="0" i="0" dirty="0" err="1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Usr</a:t>
            </a:r>
            <a:r>
              <a:rPr lang="ru-RU" sz="4800" b="0" i="0" dirty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: отсортировано по полю пользователя</a:t>
            </a:r>
            <a:endParaRPr lang="en-US" sz="4800" b="0" i="0" dirty="0">
              <a:solidFill>
                <a:srgbClr val="664F4F"/>
              </a:solidFill>
              <a:effectLst/>
              <a:latin typeface="Tahoma" panose="020B0604030504040204" pitchFamily="34" charset="0"/>
              <a:cs typeface="Courier New" pitchFamily="49" charset="0"/>
            </a:endParaRP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4800" b="0" i="0" dirty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В альтернативный режим отображения можно войти с помощью команды переключения режима отображения. Каждая из 4 групп полей имеет уникальную отдельно настраиваемую сводную область и собственную настраиваемую область задач. Только одно из этих 4 окон будет текущим окном. Текущее окно отображается в верхнем левом углу.</a:t>
            </a: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sz="4800" b="0" i="0" dirty="0">
              <a:solidFill>
                <a:srgbClr val="664F4F"/>
              </a:solidFill>
              <a:effectLst/>
              <a:latin typeface="Tahoma" panose="020B0604030504040204" pitchFamily="34" charset="0"/>
              <a:cs typeface="Courier New" pitchFamily="49" charset="0"/>
            </a:endParaRP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4800" b="0" i="0" dirty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Фильтрация процессов по </a:t>
            </a:r>
            <a:r>
              <a:rPr lang="en-US" sz="4800" b="0" i="0" dirty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u </a:t>
            </a:r>
            <a:r>
              <a:rPr lang="ru-RU" sz="4800" b="0" i="0" dirty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и нужно ввести пользователя</a:t>
            </a: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sz="4800" b="0" i="0" dirty="0">
              <a:solidFill>
                <a:srgbClr val="664F4F"/>
              </a:solidFill>
              <a:effectLst/>
              <a:latin typeface="Tahoma" panose="020B0604030504040204" pitchFamily="34" charset="0"/>
              <a:cs typeface="Courier New" pitchFamily="49" charset="0"/>
            </a:endParaRP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000" b="0" i="0" dirty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Настройки можно сохранить нажав </a:t>
            </a:r>
            <a:r>
              <a:rPr lang="en-US" sz="2000" b="0" i="0" dirty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W</a:t>
            </a: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48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Она записывает все внесённые настройки в файл ~/.</a:t>
            </a:r>
            <a:r>
              <a:rPr lang="ru-RU" sz="48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toprc</a:t>
            </a:r>
            <a:r>
              <a:rPr lang="ru-RU" sz="48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и при следующем запуске они будут восстановлены.</a:t>
            </a:r>
            <a:endParaRPr lang="ru-RU" sz="4800" b="0" i="0" dirty="0">
              <a:solidFill>
                <a:srgbClr val="664F4F"/>
              </a:solidFill>
              <a:effectLst/>
              <a:latin typeface="Tahoma" panose="020B0604030504040204" pitchFamily="34" charset="0"/>
              <a:cs typeface="Courier New" pitchFamily="49" charset="0"/>
            </a:endParaRP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sz="4800" b="0" i="0" dirty="0">
              <a:solidFill>
                <a:srgbClr val="664F4F"/>
              </a:solidFill>
              <a:effectLst/>
              <a:latin typeface="Tahoma" panose="020B0604030504040204" pitchFamily="34" charset="0"/>
              <a:cs typeface="Courier New" pitchFamily="49" charset="0"/>
            </a:endParaRP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4800" b="0" i="0" dirty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Как же завершить процесс?</a:t>
            </a: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4800" b="0" i="0" dirty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Используем для этого </a:t>
            </a:r>
            <a:r>
              <a:rPr lang="en-US" sz="4800" b="0" i="0" dirty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k </a:t>
            </a:r>
            <a:r>
              <a:rPr lang="ru-RU" sz="4800" b="0" i="0" dirty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и потом номер ПИД процесса, а после сигнал завершения</a:t>
            </a: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000" dirty="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10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us- </a:t>
            </a:r>
            <a:r>
              <a:rPr lang="en-US" dirty="0" err="1"/>
              <a:t>Время</a:t>
            </a:r>
            <a:r>
              <a:rPr lang="en-US" dirty="0"/>
              <a:t>, </a:t>
            </a:r>
            <a:r>
              <a:rPr lang="en-US" dirty="0" err="1"/>
              <a:t>проведенное</a:t>
            </a:r>
            <a:r>
              <a:rPr lang="en-US" dirty="0"/>
              <a:t> в </a:t>
            </a:r>
            <a:r>
              <a:rPr lang="en-US" dirty="0" err="1"/>
              <a:t>пространстве</a:t>
            </a:r>
            <a:r>
              <a:rPr lang="en-US" dirty="0"/>
              <a:t> </a:t>
            </a:r>
            <a:r>
              <a:rPr lang="en-US" dirty="0" err="1"/>
              <a:t>пользователя</a:t>
            </a:r>
            <a:endParaRPr lang="en-US" dirty="0" err="1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/>
              <a:t>sy</a:t>
            </a:r>
            <a:r>
              <a:rPr lang="en-US" dirty="0"/>
              <a:t> - </a:t>
            </a:r>
            <a:r>
              <a:rPr lang="en-US" dirty="0" err="1"/>
              <a:t>время</a:t>
            </a:r>
            <a:r>
              <a:rPr lang="en-US" dirty="0"/>
              <a:t>, </a:t>
            </a:r>
            <a:r>
              <a:rPr lang="en-US" dirty="0" err="1"/>
              <a:t>проведенное</a:t>
            </a:r>
            <a:r>
              <a:rPr lang="en-US" dirty="0"/>
              <a:t> в </a:t>
            </a:r>
            <a:r>
              <a:rPr lang="en-US" dirty="0" err="1"/>
              <a:t>пространстве</a:t>
            </a:r>
            <a:r>
              <a:rPr lang="en-US" dirty="0"/>
              <a:t> </a:t>
            </a:r>
            <a:r>
              <a:rPr lang="en-US" dirty="0" err="1"/>
              <a:t>ядра</a:t>
            </a:r>
            <a:endParaRPr lang="en-US" dirty="0" err="1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/>
              <a:t>ni</a:t>
            </a:r>
            <a:r>
              <a:rPr lang="en-US" dirty="0"/>
              <a:t> - </a:t>
            </a:r>
            <a:r>
              <a:rPr lang="en-US" dirty="0" err="1"/>
              <a:t>время</a:t>
            </a:r>
            <a:r>
              <a:rPr lang="en-US" dirty="0"/>
              <a:t>, </a:t>
            </a:r>
            <a:r>
              <a:rPr lang="en-US" dirty="0" err="1"/>
              <a:t>затраченное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выполнение</a:t>
            </a:r>
            <a:r>
              <a:rPr lang="en-US" dirty="0"/>
              <a:t> </a:t>
            </a:r>
            <a:r>
              <a:rPr lang="en-US" dirty="0" err="1"/>
              <a:t>пользовательских</a:t>
            </a:r>
            <a:r>
              <a:rPr lang="en-US" dirty="0"/>
              <a:t> </a:t>
            </a:r>
            <a:r>
              <a:rPr lang="en-US" dirty="0" err="1"/>
              <a:t>процессов</a:t>
            </a:r>
            <a:r>
              <a:rPr lang="en-US" dirty="0"/>
              <a:t> с </a:t>
            </a:r>
            <a:r>
              <a:rPr lang="en-US" dirty="0" err="1"/>
              <a:t>ограничениями</a:t>
            </a:r>
            <a:r>
              <a:rPr lang="en-US" dirty="0"/>
              <a:t> (</a:t>
            </a:r>
            <a:r>
              <a:rPr lang="en-US" dirty="0" err="1"/>
              <a:t>пользовательский</a:t>
            </a:r>
            <a:r>
              <a:rPr lang="en-US" dirty="0"/>
              <a:t> </a:t>
            </a:r>
            <a:r>
              <a:rPr lang="en-US" dirty="0" err="1"/>
              <a:t>приоритет</a:t>
            </a:r>
            <a:r>
              <a:rPr lang="en-US" dirty="0"/>
              <a:t>)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id - </a:t>
            </a:r>
            <a:r>
              <a:rPr lang="en-US" dirty="0" err="1"/>
              <a:t>время</a:t>
            </a:r>
            <a:r>
              <a:rPr lang="en-US" dirty="0"/>
              <a:t>, </a:t>
            </a:r>
            <a:r>
              <a:rPr lang="en-US" dirty="0" err="1"/>
              <a:t>проведенное</a:t>
            </a:r>
            <a:r>
              <a:rPr lang="en-US" dirty="0"/>
              <a:t> в </a:t>
            </a:r>
            <a:r>
              <a:rPr lang="en-US" dirty="0" err="1"/>
              <a:t>режиме</a:t>
            </a:r>
            <a:r>
              <a:rPr lang="en-US" dirty="0"/>
              <a:t> </a:t>
            </a:r>
            <a:r>
              <a:rPr lang="en-US" dirty="0" err="1"/>
              <a:t>ожидания</a:t>
            </a:r>
            <a:endParaRPr lang="en-US" dirty="0" err="1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/>
              <a:t>wa</a:t>
            </a:r>
            <a:r>
              <a:rPr lang="en-US" dirty="0"/>
              <a:t> - </a:t>
            </a:r>
            <a:r>
              <a:rPr lang="en-US" dirty="0" err="1"/>
              <a:t>время</a:t>
            </a:r>
            <a:r>
              <a:rPr lang="en-US" dirty="0"/>
              <a:t>, </a:t>
            </a:r>
            <a:r>
              <a:rPr lang="en-US" dirty="0" err="1"/>
              <a:t>потраченное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ожидание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периферийных</a:t>
            </a:r>
            <a:r>
              <a:rPr lang="en-US" dirty="0"/>
              <a:t> </a:t>
            </a:r>
            <a:r>
              <a:rPr lang="en-US" dirty="0" err="1"/>
              <a:t>устройствах</a:t>
            </a:r>
            <a:r>
              <a:rPr lang="en-US" dirty="0"/>
              <a:t> </a:t>
            </a:r>
            <a:r>
              <a:rPr lang="en-US" dirty="0" err="1"/>
              <a:t>ввода-вывода</a:t>
            </a:r>
            <a:r>
              <a:rPr lang="en-US" dirty="0"/>
              <a:t> (</a:t>
            </a:r>
            <a:r>
              <a:rPr lang="en-US" dirty="0" err="1"/>
              <a:t>например</a:t>
            </a:r>
            <a:r>
              <a:rPr lang="en-US" dirty="0"/>
              <a:t>,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диске</a:t>
            </a:r>
            <a:r>
              <a:rPr lang="en-US" dirty="0"/>
              <a:t>)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hi- </a:t>
            </a:r>
            <a:r>
              <a:rPr lang="en-US" dirty="0" err="1"/>
              <a:t>Время</a:t>
            </a:r>
            <a:r>
              <a:rPr lang="en-US" dirty="0"/>
              <a:t>, </a:t>
            </a:r>
            <a:r>
              <a:rPr lang="en-US" dirty="0" err="1"/>
              <a:t>потраченное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обработку</a:t>
            </a:r>
            <a:r>
              <a:rPr lang="en-US" dirty="0"/>
              <a:t> </a:t>
            </a:r>
            <a:r>
              <a:rPr lang="en-US" dirty="0" err="1"/>
              <a:t>процедур</a:t>
            </a:r>
            <a:r>
              <a:rPr lang="en-US" dirty="0"/>
              <a:t> </a:t>
            </a:r>
            <a:r>
              <a:rPr lang="en-US" dirty="0" err="1"/>
              <a:t>аппаратного</a:t>
            </a:r>
            <a:r>
              <a:rPr lang="en-US" dirty="0"/>
              <a:t> </a:t>
            </a:r>
            <a:r>
              <a:rPr lang="en-US" dirty="0" err="1"/>
              <a:t>прерывания</a:t>
            </a:r>
            <a:r>
              <a:rPr lang="en-US" dirty="0"/>
              <a:t>. (</a:t>
            </a:r>
            <a:r>
              <a:rPr lang="en-US" dirty="0" err="1"/>
              <a:t>Всякий</a:t>
            </a:r>
            <a:r>
              <a:rPr lang="en-US" dirty="0"/>
              <a:t> </a:t>
            </a:r>
            <a:r>
              <a:rPr lang="en-US" dirty="0" err="1"/>
              <a:t>раз</a:t>
            </a:r>
            <a:r>
              <a:rPr lang="en-US" dirty="0"/>
              <a:t>, </a:t>
            </a:r>
            <a:r>
              <a:rPr lang="en-US" dirty="0" err="1"/>
              <a:t>когда</a:t>
            </a:r>
            <a:r>
              <a:rPr lang="en-US" dirty="0"/>
              <a:t> </a:t>
            </a:r>
            <a:r>
              <a:rPr lang="en-US" dirty="0" err="1"/>
              <a:t>периферийное</a:t>
            </a:r>
            <a:r>
              <a:rPr lang="en-US" dirty="0"/>
              <a:t> </a:t>
            </a:r>
            <a:r>
              <a:rPr lang="en-US" dirty="0" err="1"/>
              <a:t>устройство</a:t>
            </a:r>
            <a:r>
              <a:rPr lang="en-US" dirty="0"/>
              <a:t> </a:t>
            </a:r>
            <a:r>
              <a:rPr lang="en-US" dirty="0" err="1"/>
              <a:t>хочет</a:t>
            </a:r>
            <a:r>
              <a:rPr lang="en-US" dirty="0"/>
              <a:t> </a:t>
            </a:r>
            <a:r>
              <a:rPr lang="en-US" dirty="0" err="1"/>
              <a:t>внимания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процессора</a:t>
            </a:r>
            <a:r>
              <a:rPr lang="en-US" dirty="0"/>
              <a:t>, </a:t>
            </a:r>
            <a:r>
              <a:rPr lang="en-US" dirty="0" err="1"/>
              <a:t>оно</a:t>
            </a:r>
            <a:r>
              <a:rPr lang="en-US" dirty="0"/>
              <a:t> </a:t>
            </a:r>
            <a:r>
              <a:rPr lang="en-US" dirty="0" err="1"/>
              <a:t>буквально</a:t>
            </a:r>
            <a:r>
              <a:rPr lang="en-US" dirty="0"/>
              <a:t> </a:t>
            </a:r>
            <a:r>
              <a:rPr lang="en-US" dirty="0" err="1"/>
              <a:t>тянет</a:t>
            </a:r>
            <a:r>
              <a:rPr lang="en-US" dirty="0"/>
              <a:t> </a:t>
            </a:r>
            <a:r>
              <a:rPr lang="en-US" dirty="0" err="1"/>
              <a:t>линию</a:t>
            </a:r>
            <a:r>
              <a:rPr lang="en-US" dirty="0"/>
              <a:t>, </a:t>
            </a:r>
            <a:r>
              <a:rPr lang="en-US" dirty="0" err="1"/>
              <a:t>чтобы</a:t>
            </a:r>
            <a:r>
              <a:rPr lang="en-US" dirty="0"/>
              <a:t> </a:t>
            </a:r>
            <a:r>
              <a:rPr lang="en-US" dirty="0" err="1"/>
              <a:t>сигнализировать</a:t>
            </a:r>
            <a:r>
              <a:rPr lang="en-US" dirty="0"/>
              <a:t> </a:t>
            </a:r>
            <a:r>
              <a:rPr lang="en-US" dirty="0" err="1"/>
              <a:t>процессору</a:t>
            </a:r>
            <a:r>
              <a:rPr lang="en-US" dirty="0"/>
              <a:t> </a:t>
            </a:r>
            <a:r>
              <a:rPr lang="en-US" dirty="0" err="1"/>
              <a:t>об</a:t>
            </a:r>
            <a:r>
              <a:rPr lang="en-US" dirty="0"/>
              <a:t> </a:t>
            </a:r>
            <a:r>
              <a:rPr lang="en-US" dirty="0" err="1"/>
              <a:t>обслуживании</a:t>
            </a:r>
            <a:r>
              <a:rPr lang="en-US" dirty="0"/>
              <a:t>)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/>
              <a:t>si</a:t>
            </a:r>
            <a:r>
              <a:rPr lang="en-US" dirty="0"/>
              <a:t> - </a:t>
            </a:r>
            <a:r>
              <a:rPr lang="en-US" dirty="0" err="1"/>
              <a:t>время</a:t>
            </a:r>
            <a:r>
              <a:rPr lang="en-US" dirty="0"/>
              <a:t>, </a:t>
            </a:r>
            <a:r>
              <a:rPr lang="en-US" dirty="0" err="1"/>
              <a:t>потраченное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обработку</a:t>
            </a:r>
            <a:r>
              <a:rPr lang="en-US" dirty="0"/>
              <a:t> </a:t>
            </a:r>
            <a:r>
              <a:rPr lang="en-US" dirty="0" err="1"/>
              <a:t>программных</a:t>
            </a:r>
            <a:r>
              <a:rPr lang="en-US" dirty="0"/>
              <a:t> </a:t>
            </a:r>
            <a:r>
              <a:rPr lang="en-US" dirty="0" err="1"/>
              <a:t>прерываний</a:t>
            </a:r>
            <a:r>
              <a:rPr lang="en-US" dirty="0"/>
              <a:t>. (</a:t>
            </a:r>
            <a:r>
              <a:rPr lang="en-US" dirty="0" err="1"/>
              <a:t>фрагмент</a:t>
            </a:r>
            <a:r>
              <a:rPr lang="en-US" dirty="0"/>
              <a:t> </a:t>
            </a:r>
            <a:r>
              <a:rPr lang="en-US" dirty="0" err="1"/>
              <a:t>кода</a:t>
            </a:r>
            <a:r>
              <a:rPr lang="en-US" dirty="0"/>
              <a:t> </a:t>
            </a:r>
            <a:r>
              <a:rPr lang="en-US" dirty="0" err="1"/>
              <a:t>вызывает</a:t>
            </a:r>
            <a:r>
              <a:rPr lang="en-US" dirty="0"/>
              <a:t> </a:t>
            </a:r>
            <a:r>
              <a:rPr lang="en-US" dirty="0" err="1"/>
              <a:t>подпрограмму</a:t>
            </a:r>
            <a:r>
              <a:rPr lang="en-US" dirty="0"/>
              <a:t> </a:t>
            </a:r>
            <a:r>
              <a:rPr lang="en-US" dirty="0" err="1"/>
              <a:t>прерывания</a:t>
            </a:r>
            <a:r>
              <a:rPr lang="en-US" dirty="0"/>
              <a:t> ...)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/>
              <a:t>st</a:t>
            </a:r>
            <a:r>
              <a:rPr lang="en-US" dirty="0"/>
              <a:t> - </a:t>
            </a:r>
            <a:r>
              <a:rPr lang="en-US" dirty="0" err="1"/>
              <a:t>Время</a:t>
            </a:r>
            <a:r>
              <a:rPr lang="en-US" dirty="0"/>
              <a:t>, </a:t>
            </a:r>
            <a:r>
              <a:rPr lang="en-US" dirty="0" err="1"/>
              <a:t>затрачиваемое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принудительное</a:t>
            </a:r>
            <a:r>
              <a:rPr lang="en-US" dirty="0"/>
              <a:t> </a:t>
            </a:r>
            <a:r>
              <a:rPr lang="en-US" dirty="0" err="1"/>
              <a:t>ожидание</a:t>
            </a:r>
            <a:r>
              <a:rPr lang="en-US" dirty="0"/>
              <a:t> </a:t>
            </a:r>
            <a:r>
              <a:rPr lang="en-US" dirty="0" err="1"/>
              <a:t>виртуальным</a:t>
            </a:r>
            <a:r>
              <a:rPr lang="en-US" dirty="0"/>
              <a:t> </a:t>
            </a:r>
            <a:r>
              <a:rPr lang="en-US" dirty="0" err="1"/>
              <a:t>процессором</a:t>
            </a:r>
            <a:r>
              <a:rPr lang="en-US" dirty="0"/>
              <a:t>, </a:t>
            </a:r>
            <a:r>
              <a:rPr lang="en-US" dirty="0" err="1"/>
              <a:t>пока</a:t>
            </a:r>
            <a:r>
              <a:rPr lang="en-US" dirty="0"/>
              <a:t> </a:t>
            </a:r>
            <a:r>
              <a:rPr lang="en-US" dirty="0" err="1"/>
              <a:t>гипервизор</a:t>
            </a:r>
            <a:r>
              <a:rPr lang="en-US" dirty="0"/>
              <a:t> </a:t>
            </a:r>
            <a:r>
              <a:rPr lang="en-US" dirty="0" err="1"/>
              <a:t>обслуживает</a:t>
            </a:r>
            <a:r>
              <a:rPr lang="en-US" dirty="0"/>
              <a:t> </a:t>
            </a:r>
            <a:r>
              <a:rPr lang="en-US" dirty="0" err="1"/>
              <a:t>другой</a:t>
            </a:r>
            <a:r>
              <a:rPr lang="en-US" dirty="0"/>
              <a:t> </a:t>
            </a:r>
            <a:r>
              <a:rPr lang="en-US" dirty="0" err="1"/>
              <a:t>процессор</a:t>
            </a:r>
            <a:r>
              <a:rPr lang="en-US" dirty="0"/>
              <a:t> (</a:t>
            </a:r>
            <a:r>
              <a:rPr lang="en-US" dirty="0" err="1"/>
              <a:t>украденный</a:t>
            </a:r>
            <a:r>
              <a:rPr lang="en-US" dirty="0"/>
              <a:t> с </a:t>
            </a:r>
            <a:r>
              <a:rPr lang="en-US" dirty="0" err="1"/>
              <a:t>виртуальной</a:t>
            </a:r>
            <a:r>
              <a:rPr lang="en-US" dirty="0"/>
              <a:t> </a:t>
            </a:r>
            <a:r>
              <a:rPr lang="en-US" dirty="0" err="1"/>
              <a:t>машины</a:t>
            </a:r>
            <a:r>
              <a:rPr lang="en-US" dirty="0"/>
              <a:t>)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24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Запустить любой процесс  (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 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ping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Вынести ранее запущенный процесс в 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бекграунд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3.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Проверить что процесс списке 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бекграуд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процессов</a:t>
            </a:r>
          </a:p>
          <a:p>
            <a:r>
              <a:rPr lang="ru-RU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4.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Вернуть процесс в 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фореграунд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5.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С помощью каких факторов можно определить что наша машина является виртуальной?</a:t>
            </a: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параметр 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в утилите 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top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6.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С помощью каких факторов можно определить проблемы с подсистемой чтения/записи?</a:t>
            </a: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параметр 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wa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в утилите 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top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так же специализированные утилиты по работе с диском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04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можно посмотреть дерево подсистем линукса и какими </a:t>
            </a:r>
            <a:r>
              <a:rPr lang="ru-RU" dirty="0" err="1"/>
              <a:t>тулами</a:t>
            </a:r>
            <a:r>
              <a:rPr lang="ru-RU" dirty="0"/>
              <a:t> что можно проверить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61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</a:t>
            </a:r>
          </a:p>
          <a:p>
            <a:r>
              <a:rPr lang="en-US" dirty="0"/>
              <a:t>stress --</a:t>
            </a:r>
            <a:r>
              <a:rPr lang="en-US" dirty="0" err="1"/>
              <a:t>cpu</a:t>
            </a:r>
            <a:r>
              <a:rPr lang="en-US" dirty="0"/>
              <a:t> 1</a:t>
            </a:r>
          </a:p>
          <a:p>
            <a:r>
              <a:rPr lang="en-US" dirty="0" err="1"/>
              <a:t>Shift+alt</a:t>
            </a:r>
            <a:r>
              <a:rPr lang="en-US" dirty="0"/>
              <a:t> + -</a:t>
            </a:r>
          </a:p>
          <a:p>
            <a:endParaRPr lang="ru-RU" dirty="0"/>
          </a:p>
          <a:p>
            <a:r>
              <a:rPr lang="en-US" dirty="0" err="1"/>
              <a:t>Средняя</a:t>
            </a:r>
            <a:r>
              <a:rPr lang="en-US" dirty="0"/>
              <a:t> </a:t>
            </a:r>
            <a:r>
              <a:rPr lang="en-US" dirty="0" err="1"/>
              <a:t>загрузка</a:t>
            </a:r>
            <a:r>
              <a:rPr lang="en-US" dirty="0"/>
              <a:t> - </a:t>
            </a:r>
            <a:r>
              <a:rPr lang="en-US" dirty="0" err="1"/>
              <a:t>среднее</a:t>
            </a:r>
            <a:r>
              <a:rPr lang="en-US" dirty="0"/>
              <a:t> </a:t>
            </a:r>
            <a:r>
              <a:rPr lang="en-US" dirty="0" err="1"/>
              <a:t>значение</a:t>
            </a:r>
            <a:r>
              <a:rPr lang="en-US" dirty="0"/>
              <a:t> </a:t>
            </a:r>
            <a:r>
              <a:rPr lang="en-US" dirty="0" err="1"/>
              <a:t>загрузки</a:t>
            </a:r>
            <a:r>
              <a:rPr lang="en-US" dirty="0"/>
              <a:t> </a:t>
            </a:r>
            <a:r>
              <a:rPr lang="en-US" dirty="0" err="1"/>
              <a:t>системы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некоторый</a:t>
            </a:r>
            <a:r>
              <a:rPr lang="en-US" dirty="0"/>
              <a:t> </a:t>
            </a:r>
            <a:r>
              <a:rPr lang="en-US" dirty="0" err="1"/>
              <a:t>период</a:t>
            </a:r>
            <a:r>
              <a:rPr lang="en-US" dirty="0"/>
              <a:t> </a:t>
            </a:r>
            <a:r>
              <a:rPr lang="en-US" dirty="0" err="1"/>
              <a:t>времени</a:t>
            </a:r>
            <a:r>
              <a:rPr lang="en-US" dirty="0"/>
              <a:t>,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правило</a:t>
            </a:r>
            <a:r>
              <a:rPr lang="en-US" dirty="0"/>
              <a:t>, </a:t>
            </a:r>
            <a:r>
              <a:rPr lang="en-US" dirty="0" err="1"/>
              <a:t>отображается</a:t>
            </a:r>
            <a:r>
              <a:rPr lang="en-US" dirty="0"/>
              <a:t> в </a:t>
            </a:r>
            <a:r>
              <a:rPr lang="en-US" dirty="0" err="1"/>
              <a:t>виде</a:t>
            </a:r>
            <a:r>
              <a:rPr lang="en-US" dirty="0"/>
              <a:t> </a:t>
            </a:r>
            <a:r>
              <a:rPr lang="en-US" dirty="0" err="1"/>
              <a:t>трёх</a:t>
            </a:r>
            <a:r>
              <a:rPr lang="en-US" dirty="0"/>
              <a:t> </a:t>
            </a:r>
            <a:r>
              <a:rPr lang="en-US" dirty="0" err="1"/>
              <a:t>значений</a:t>
            </a:r>
            <a:r>
              <a:rPr lang="en-US" dirty="0"/>
              <a:t>, </a:t>
            </a:r>
            <a:r>
              <a:rPr lang="en-US" dirty="0" err="1"/>
              <a:t>которые</a:t>
            </a:r>
            <a:r>
              <a:rPr lang="en-US" dirty="0"/>
              <a:t> </a:t>
            </a:r>
            <a:r>
              <a:rPr lang="en-US" dirty="0" err="1"/>
              <a:t>представляют</a:t>
            </a:r>
            <a:r>
              <a:rPr lang="en-US" dirty="0"/>
              <a:t> </a:t>
            </a:r>
            <a:r>
              <a:rPr lang="en-US" dirty="0" err="1"/>
              <a:t>собой</a:t>
            </a:r>
            <a:r>
              <a:rPr lang="en-US" dirty="0"/>
              <a:t> </a:t>
            </a:r>
            <a:r>
              <a:rPr lang="en-US" dirty="0" err="1"/>
              <a:t>усредненные</a:t>
            </a:r>
            <a:r>
              <a:rPr lang="en-US" dirty="0"/>
              <a:t> </a:t>
            </a:r>
            <a:r>
              <a:rPr lang="en-US" dirty="0" err="1"/>
              <a:t>величины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последние</a:t>
            </a:r>
            <a:r>
              <a:rPr lang="en-US" dirty="0"/>
              <a:t> 1, 5 и 15 </a:t>
            </a:r>
            <a:r>
              <a:rPr lang="en-US" dirty="0" err="1"/>
              <a:t>минут</a:t>
            </a:r>
            <a:r>
              <a:rPr lang="en-US" dirty="0"/>
              <a:t>, </a:t>
            </a:r>
            <a:r>
              <a:rPr lang="en-US" dirty="0" err="1"/>
              <a:t>чем</a:t>
            </a:r>
            <a:r>
              <a:rPr lang="en-US" dirty="0"/>
              <a:t> </a:t>
            </a:r>
            <a:r>
              <a:rPr lang="en-US" dirty="0" err="1"/>
              <a:t>ниже</a:t>
            </a:r>
            <a:r>
              <a:rPr lang="en-US" dirty="0"/>
              <a:t>, </a:t>
            </a:r>
            <a:r>
              <a:rPr lang="en-US" dirty="0" err="1"/>
              <a:t>тем</a:t>
            </a:r>
            <a:r>
              <a:rPr lang="en-US" dirty="0"/>
              <a:t> </a:t>
            </a:r>
            <a:r>
              <a:rPr lang="en-US" dirty="0" err="1"/>
              <a:t>лучше</a:t>
            </a:r>
            <a:r>
              <a:rPr lang="en-US" dirty="0"/>
              <a:t>. В UNIX </a:t>
            </a:r>
            <a:r>
              <a:rPr lang="en-US" dirty="0" err="1"/>
              <a:t>это</a:t>
            </a:r>
            <a:r>
              <a:rPr lang="en-US" dirty="0"/>
              <a:t> </a:t>
            </a:r>
            <a:r>
              <a:rPr lang="en-US" dirty="0" err="1"/>
              <a:t>среднее</a:t>
            </a:r>
            <a:r>
              <a:rPr lang="en-US" dirty="0"/>
              <a:t> </a:t>
            </a:r>
            <a:r>
              <a:rPr lang="en-US" dirty="0" err="1"/>
              <a:t>значение</a:t>
            </a:r>
            <a:r>
              <a:rPr lang="en-US" dirty="0"/>
              <a:t> </a:t>
            </a:r>
            <a:r>
              <a:rPr lang="en-US" dirty="0" err="1"/>
              <a:t>вычислительной</a:t>
            </a:r>
            <a:r>
              <a:rPr lang="en-US" dirty="0"/>
              <a:t> </a:t>
            </a:r>
            <a:r>
              <a:rPr lang="en-US" dirty="0" err="1"/>
              <a:t>работы</a:t>
            </a:r>
            <a:r>
              <a:rPr lang="en-US" dirty="0"/>
              <a:t>, </a:t>
            </a:r>
            <a:r>
              <a:rPr lang="en-US" dirty="0" err="1"/>
              <a:t>которую</a:t>
            </a:r>
            <a:r>
              <a:rPr lang="en-US" dirty="0"/>
              <a:t> </a:t>
            </a:r>
            <a:r>
              <a:rPr lang="en-US" dirty="0" err="1"/>
              <a:t>выполняет</a:t>
            </a:r>
            <a:r>
              <a:rPr lang="en-US" dirty="0"/>
              <a:t> </a:t>
            </a:r>
            <a:r>
              <a:rPr lang="en-US" dirty="0" err="1"/>
              <a:t>система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  <a:p>
            <a:r>
              <a:rPr lang="ru-RU" dirty="0"/>
              <a:t>Рассказ про магистраль с машинами, когда машин мало проезжать быстро, как становится их огромное кол-во, начинается ожидание</a:t>
            </a:r>
            <a:endParaRPr lang="en-US" dirty="0"/>
          </a:p>
          <a:p>
            <a:endParaRPr lang="en-US" dirty="0">
              <a:cs typeface="Calibri"/>
            </a:endParaRPr>
          </a:p>
          <a:p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отображения</a:t>
            </a:r>
            <a:r>
              <a:rPr lang="en-US" dirty="0"/>
              <a:t> load average </a:t>
            </a:r>
            <a:r>
              <a:rPr lang="en-US" dirty="0" err="1"/>
              <a:t>используется</a:t>
            </a:r>
            <a:r>
              <a:rPr lang="en-US" dirty="0"/>
              <a:t> </a:t>
            </a:r>
            <a:r>
              <a:rPr lang="en-US" b="1" dirty="0" err="1"/>
              <a:t>экспоненциально</a:t>
            </a:r>
            <a:r>
              <a:rPr lang="en-US" b="1" dirty="0"/>
              <a:t> </a:t>
            </a:r>
            <a:r>
              <a:rPr lang="en-US" b="1" dirty="0" err="1"/>
              <a:t>взвешенная</a:t>
            </a:r>
            <a:r>
              <a:rPr lang="en-US" b="1" dirty="0"/>
              <a:t> </a:t>
            </a:r>
            <a:r>
              <a:rPr lang="en-US" b="1" dirty="0" err="1"/>
              <a:t>скользящая</a:t>
            </a:r>
            <a:r>
              <a:rPr lang="en-US" b="1" dirty="0"/>
              <a:t> </a:t>
            </a:r>
            <a:r>
              <a:rPr lang="en-US" b="1" dirty="0" err="1"/>
              <a:t>средняя</a:t>
            </a:r>
            <a:r>
              <a:rPr lang="en-US" dirty="0"/>
              <a:t>, </a:t>
            </a:r>
            <a:r>
              <a:rPr lang="en-US" dirty="0" err="1"/>
              <a:t>подобный</a:t>
            </a:r>
            <a:r>
              <a:rPr lang="en-US" dirty="0"/>
              <a:t> </a:t>
            </a:r>
            <a:r>
              <a:rPr lang="en-US" dirty="0" err="1"/>
              <a:t>тип</a:t>
            </a:r>
            <a:r>
              <a:rPr lang="en-US" dirty="0"/>
              <a:t> </a:t>
            </a:r>
            <a:r>
              <a:rPr lang="en-US" dirty="0" err="1"/>
              <a:t>кривых</a:t>
            </a:r>
            <a:r>
              <a:rPr lang="en-US" dirty="0"/>
              <a:t> </a:t>
            </a:r>
            <a:r>
              <a:rPr lang="en-US" dirty="0" err="1"/>
              <a:t>используется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сглаживания</a:t>
            </a:r>
            <a:r>
              <a:rPr lang="en-US" dirty="0"/>
              <a:t> </a:t>
            </a:r>
            <a:r>
              <a:rPr lang="en-US" dirty="0" err="1"/>
              <a:t>краткосрочных</a:t>
            </a:r>
            <a:r>
              <a:rPr lang="en-US" dirty="0"/>
              <a:t> </a:t>
            </a:r>
            <a:r>
              <a:rPr lang="en-US" dirty="0" err="1"/>
              <a:t>колебаний</a:t>
            </a:r>
            <a:r>
              <a:rPr lang="en-US" dirty="0"/>
              <a:t> и </a:t>
            </a:r>
            <a:r>
              <a:rPr lang="en-US" dirty="0" err="1"/>
              <a:t>выделения</a:t>
            </a:r>
            <a:r>
              <a:rPr lang="en-US" dirty="0"/>
              <a:t> </a:t>
            </a:r>
            <a:r>
              <a:rPr lang="en-US" dirty="0" err="1"/>
              <a:t>основных</a:t>
            </a:r>
            <a:r>
              <a:rPr lang="en-US" dirty="0"/>
              <a:t> </a:t>
            </a:r>
            <a:r>
              <a:rPr lang="en-US" dirty="0" err="1"/>
              <a:t>тенденций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циклов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/>
              <a:t>О </a:t>
            </a:r>
            <a:r>
              <a:rPr lang="en-US" dirty="0" err="1"/>
              <a:t>чем</a:t>
            </a:r>
            <a:r>
              <a:rPr lang="en-US" dirty="0"/>
              <a:t> </a:t>
            </a:r>
            <a:r>
              <a:rPr lang="en-US" dirty="0" err="1"/>
              <a:t>это</a:t>
            </a:r>
            <a:r>
              <a:rPr lang="en-US" dirty="0"/>
              <a:t> </a:t>
            </a:r>
            <a:r>
              <a:rPr lang="en-US" dirty="0" err="1"/>
              <a:t>говорит</a:t>
            </a:r>
            <a:r>
              <a:rPr lang="en-US" dirty="0"/>
              <a:t> и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интерпретировать</a:t>
            </a:r>
            <a:r>
              <a:rPr lang="en-US" dirty="0"/>
              <a:t> </a:t>
            </a:r>
            <a:r>
              <a:rPr lang="en-US" dirty="0" err="1"/>
              <a:t>данные</a:t>
            </a:r>
            <a:r>
              <a:rPr lang="en-US" dirty="0"/>
              <a:t> </a:t>
            </a:r>
            <a:r>
              <a:rPr lang="en-US" dirty="0" err="1"/>
              <a:t>значения</a:t>
            </a:r>
            <a:r>
              <a:rPr lang="en-US" dirty="0"/>
              <a:t>? </a:t>
            </a:r>
            <a:r>
              <a:rPr lang="en-US" dirty="0" err="1"/>
              <a:t>Можно</a:t>
            </a:r>
            <a:r>
              <a:rPr lang="en-US" dirty="0"/>
              <a:t> </a:t>
            </a:r>
            <a:r>
              <a:rPr lang="en-US" dirty="0" err="1"/>
              <a:t>сказать</a:t>
            </a:r>
            <a:r>
              <a:rPr lang="en-US" dirty="0"/>
              <a:t>, </a:t>
            </a:r>
            <a:r>
              <a:rPr lang="en-US" dirty="0" err="1"/>
              <a:t>что</a:t>
            </a:r>
            <a:r>
              <a:rPr lang="en-US" dirty="0"/>
              <a:t> LA 1 </a:t>
            </a:r>
            <a:r>
              <a:rPr lang="en-US" dirty="0" err="1"/>
              <a:t>представляет</a:t>
            </a:r>
            <a:r>
              <a:rPr lang="en-US" dirty="0"/>
              <a:t> </a:t>
            </a:r>
            <a:r>
              <a:rPr lang="en-US" dirty="0" err="1"/>
              <a:t>собой</a:t>
            </a:r>
            <a:r>
              <a:rPr lang="en-US" dirty="0"/>
              <a:t> </a:t>
            </a:r>
            <a:r>
              <a:rPr lang="en-US" dirty="0" err="1"/>
              <a:t>недавнее</a:t>
            </a:r>
            <a:r>
              <a:rPr lang="en-US" dirty="0"/>
              <a:t> </a:t>
            </a:r>
            <a:r>
              <a:rPr lang="en-US" dirty="0" err="1"/>
              <a:t>прошлое</a:t>
            </a:r>
            <a:r>
              <a:rPr lang="en-US" dirty="0"/>
              <a:t> (</a:t>
            </a:r>
            <a:r>
              <a:rPr lang="en-US" dirty="0" err="1"/>
              <a:t>несколько</a:t>
            </a:r>
            <a:r>
              <a:rPr lang="en-US" dirty="0"/>
              <a:t> </a:t>
            </a:r>
            <a:r>
              <a:rPr lang="en-US" dirty="0" err="1"/>
              <a:t>минут</a:t>
            </a:r>
            <a:r>
              <a:rPr lang="en-US" dirty="0"/>
              <a:t> </a:t>
            </a:r>
            <a:r>
              <a:rPr lang="en-US" dirty="0" err="1"/>
              <a:t>назад</a:t>
            </a:r>
            <a:r>
              <a:rPr lang="en-US" dirty="0"/>
              <a:t>), LA 5 </a:t>
            </a:r>
            <a:r>
              <a:rPr lang="en-US" dirty="0" err="1"/>
              <a:t>прошлое</a:t>
            </a:r>
            <a:r>
              <a:rPr lang="en-US" dirty="0"/>
              <a:t> (</a:t>
            </a:r>
            <a:r>
              <a:rPr lang="en-US" dirty="0" err="1"/>
              <a:t>полчаса-час</a:t>
            </a:r>
            <a:r>
              <a:rPr lang="en-US" dirty="0"/>
              <a:t>) и LA 15 </a:t>
            </a:r>
            <a:r>
              <a:rPr lang="en-US" dirty="0" err="1"/>
              <a:t>отдаленное</a:t>
            </a:r>
            <a:r>
              <a:rPr lang="en-US" dirty="0"/>
              <a:t> </a:t>
            </a:r>
            <a:r>
              <a:rPr lang="en-US" dirty="0" err="1"/>
              <a:t>прошлое</a:t>
            </a:r>
            <a:r>
              <a:rPr lang="en-US" dirty="0"/>
              <a:t> (</a:t>
            </a:r>
            <a:r>
              <a:rPr lang="en-US" dirty="0" err="1"/>
              <a:t>несколько</a:t>
            </a:r>
            <a:r>
              <a:rPr lang="en-US" dirty="0"/>
              <a:t> </a:t>
            </a:r>
            <a:r>
              <a:rPr lang="en-US" dirty="0" err="1"/>
              <a:t>часов</a:t>
            </a:r>
            <a:r>
              <a:rPr lang="en-US" dirty="0"/>
              <a:t>).</a:t>
            </a:r>
            <a:endParaRPr lang="en-US" dirty="0">
              <a:cs typeface="Calibri"/>
            </a:endParaRPr>
          </a:p>
          <a:p>
            <a:endParaRPr lang="en-US" dirty="0"/>
          </a:p>
          <a:p>
            <a:pPr algn="just"/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примера</a:t>
            </a:r>
            <a:r>
              <a:rPr lang="en-US" dirty="0"/>
              <a:t> </a:t>
            </a:r>
            <a:r>
              <a:rPr lang="en-US" dirty="0" err="1"/>
              <a:t>возьмем</a:t>
            </a:r>
            <a:r>
              <a:rPr lang="en-US" dirty="0"/>
              <a:t> </a:t>
            </a:r>
            <a:r>
              <a:rPr lang="en-US" dirty="0" err="1"/>
              <a:t>такое</a:t>
            </a:r>
            <a:r>
              <a:rPr lang="en-US" dirty="0"/>
              <a:t> </a:t>
            </a:r>
            <a:r>
              <a:rPr lang="en-US" dirty="0" err="1"/>
              <a:t>значение</a:t>
            </a:r>
            <a:r>
              <a:rPr lang="en-US" dirty="0"/>
              <a:t>:</a:t>
            </a:r>
            <a:endParaRPr lang="en-US" dirty="0">
              <a:cs typeface="Calibri"/>
            </a:endParaRPr>
          </a:p>
          <a:p>
            <a:pPr algn="just"/>
            <a:r>
              <a:rPr lang="en-US" dirty="0"/>
              <a:t>load average: 0.99 0.75 0.35</a:t>
            </a:r>
            <a:endParaRPr lang="en-US" dirty="0">
              <a:cs typeface="Calibri"/>
            </a:endParaRPr>
          </a:p>
          <a:p>
            <a:pPr algn="just"/>
            <a:r>
              <a:rPr lang="en-US" dirty="0" err="1"/>
              <a:t>Это</a:t>
            </a:r>
            <a:r>
              <a:rPr lang="en-US" dirty="0"/>
              <a:t> </a:t>
            </a:r>
            <a:r>
              <a:rPr lang="en-US" dirty="0" err="1"/>
              <a:t>говорит</a:t>
            </a:r>
            <a:r>
              <a:rPr lang="en-US" dirty="0"/>
              <a:t> о </a:t>
            </a:r>
            <a:r>
              <a:rPr lang="en-US" dirty="0" err="1"/>
              <a:t>том</a:t>
            </a:r>
            <a:r>
              <a:rPr lang="en-US" dirty="0"/>
              <a:t>, </a:t>
            </a:r>
            <a:r>
              <a:rPr lang="en-US" dirty="0" err="1"/>
              <a:t>что</a:t>
            </a:r>
            <a:r>
              <a:rPr lang="en-US" dirty="0"/>
              <a:t> </a:t>
            </a:r>
            <a:r>
              <a:rPr lang="en-US" dirty="0" err="1"/>
              <a:t>имеет</a:t>
            </a:r>
            <a:r>
              <a:rPr lang="en-US" dirty="0"/>
              <a:t> </a:t>
            </a:r>
            <a:r>
              <a:rPr lang="en-US" dirty="0" err="1"/>
              <a:t>место</a:t>
            </a:r>
            <a:r>
              <a:rPr lang="en-US" dirty="0"/>
              <a:t> </a:t>
            </a:r>
            <a:r>
              <a:rPr lang="en-US" dirty="0" err="1"/>
              <a:t>достаточно</a:t>
            </a:r>
            <a:r>
              <a:rPr lang="en-US" dirty="0"/>
              <a:t> </a:t>
            </a:r>
            <a:r>
              <a:rPr lang="en-US" dirty="0" err="1"/>
              <a:t>кратковременный</a:t>
            </a:r>
            <a:r>
              <a:rPr lang="en-US" dirty="0"/>
              <a:t> (</a:t>
            </a:r>
            <a:r>
              <a:rPr lang="en-US" dirty="0" err="1"/>
              <a:t>около</a:t>
            </a:r>
            <a:r>
              <a:rPr lang="en-US" dirty="0"/>
              <a:t> </a:t>
            </a:r>
            <a:r>
              <a:rPr lang="en-US" dirty="0" err="1"/>
              <a:t>десятка</a:t>
            </a:r>
            <a:r>
              <a:rPr lang="en-US" dirty="0"/>
              <a:t> </a:t>
            </a:r>
            <a:r>
              <a:rPr lang="en-US" dirty="0" err="1"/>
              <a:t>минут</a:t>
            </a:r>
            <a:r>
              <a:rPr lang="en-US" dirty="0"/>
              <a:t>) </a:t>
            </a:r>
            <a:r>
              <a:rPr lang="en-US" dirty="0" err="1"/>
              <a:t>всплеск</a:t>
            </a:r>
            <a:r>
              <a:rPr lang="en-US" dirty="0"/>
              <a:t> </a:t>
            </a:r>
            <a:r>
              <a:rPr lang="en-US" dirty="0" err="1"/>
              <a:t>нагрузки</a:t>
            </a:r>
            <a:r>
              <a:rPr lang="en-US" dirty="0"/>
              <a:t>, </a:t>
            </a:r>
            <a:r>
              <a:rPr lang="en-US" dirty="0" err="1"/>
              <a:t>при</a:t>
            </a:r>
            <a:r>
              <a:rPr lang="en-US" dirty="0"/>
              <a:t> </a:t>
            </a:r>
            <a:r>
              <a:rPr lang="en-US" dirty="0" err="1"/>
              <a:t>этом</a:t>
            </a:r>
            <a:r>
              <a:rPr lang="en-US" dirty="0"/>
              <a:t> </a:t>
            </a:r>
            <a:r>
              <a:rPr lang="en-US" dirty="0" err="1"/>
              <a:t>вычислительных</a:t>
            </a:r>
            <a:r>
              <a:rPr lang="en-US" dirty="0"/>
              <a:t> </a:t>
            </a:r>
            <a:r>
              <a:rPr lang="en-US" dirty="0" err="1"/>
              <a:t>ресурсов</a:t>
            </a:r>
            <a:r>
              <a:rPr lang="en-US" dirty="0"/>
              <a:t> </a:t>
            </a:r>
            <a:r>
              <a:rPr lang="en-US" dirty="0" err="1"/>
              <a:t>пока</a:t>
            </a:r>
            <a:r>
              <a:rPr lang="en-US" dirty="0"/>
              <a:t> </a:t>
            </a:r>
            <a:r>
              <a:rPr lang="en-US" dirty="0" err="1"/>
              <a:t>достаточно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pPr algn="just"/>
            <a:r>
              <a:rPr lang="en-US" dirty="0"/>
              <a:t>А </a:t>
            </a:r>
            <a:r>
              <a:rPr lang="en-US" dirty="0" err="1"/>
              <a:t>вот</a:t>
            </a:r>
            <a:r>
              <a:rPr lang="en-US" dirty="0"/>
              <a:t> </a:t>
            </a:r>
            <a:r>
              <a:rPr lang="en-US" dirty="0" err="1"/>
              <a:t>значение</a:t>
            </a:r>
            <a:r>
              <a:rPr lang="en-US" dirty="0"/>
              <a:t>:</a:t>
            </a:r>
            <a:endParaRPr lang="en-US" dirty="0">
              <a:cs typeface="Calibri"/>
            </a:endParaRPr>
          </a:p>
          <a:p>
            <a:pPr algn="just"/>
            <a:r>
              <a:rPr lang="en-US" dirty="0"/>
              <a:t>load average:  0.00 0.36 0.59</a:t>
            </a:r>
            <a:endParaRPr lang="en-US" dirty="0">
              <a:cs typeface="Calibri"/>
            </a:endParaRPr>
          </a:p>
          <a:p>
            <a:pPr algn="just"/>
            <a:r>
              <a:rPr lang="en-US" dirty="0" err="1"/>
              <a:t>Говорит</a:t>
            </a:r>
            <a:r>
              <a:rPr lang="en-US" dirty="0"/>
              <a:t> о </a:t>
            </a:r>
            <a:r>
              <a:rPr lang="en-US" dirty="0" err="1"/>
              <a:t>том</a:t>
            </a:r>
            <a:r>
              <a:rPr lang="en-US" dirty="0"/>
              <a:t>, </a:t>
            </a:r>
            <a:r>
              <a:rPr lang="en-US" dirty="0" err="1"/>
              <a:t>что</a:t>
            </a:r>
            <a:r>
              <a:rPr lang="en-US" dirty="0"/>
              <a:t>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так</a:t>
            </a:r>
            <a:r>
              <a:rPr lang="en-US" dirty="0"/>
              <a:t> </a:t>
            </a:r>
            <a:r>
              <a:rPr lang="en-US" dirty="0" err="1"/>
              <a:t>давно</a:t>
            </a:r>
            <a:r>
              <a:rPr lang="en-US" dirty="0"/>
              <a:t> </a:t>
            </a:r>
            <a:r>
              <a:rPr lang="en-US" dirty="0" err="1"/>
              <a:t>система</a:t>
            </a:r>
            <a:r>
              <a:rPr lang="en-US" dirty="0"/>
              <a:t> </a:t>
            </a:r>
            <a:r>
              <a:rPr lang="en-US" dirty="0" err="1"/>
              <a:t>испытывала</a:t>
            </a:r>
            <a:r>
              <a:rPr lang="en-US" dirty="0"/>
              <a:t> </a:t>
            </a:r>
            <a:r>
              <a:rPr lang="en-US" dirty="0" err="1"/>
              <a:t>значительные</a:t>
            </a:r>
            <a:r>
              <a:rPr lang="en-US" dirty="0"/>
              <a:t> </a:t>
            </a:r>
            <a:r>
              <a:rPr lang="en-US" dirty="0" err="1"/>
              <a:t>нагрузки</a:t>
            </a:r>
            <a:r>
              <a:rPr lang="en-US" dirty="0"/>
              <a:t> в </a:t>
            </a:r>
            <a:r>
              <a:rPr lang="en-US" dirty="0" err="1"/>
              <a:t>течении</a:t>
            </a:r>
            <a:r>
              <a:rPr lang="en-US" dirty="0"/>
              <a:t> </a:t>
            </a:r>
            <a:r>
              <a:rPr lang="en-US" dirty="0" err="1"/>
              <a:t>довольно</a:t>
            </a:r>
            <a:r>
              <a:rPr lang="en-US" dirty="0"/>
              <a:t> </a:t>
            </a:r>
            <a:r>
              <a:rPr lang="en-US" dirty="0" err="1"/>
              <a:t>продолжительного</a:t>
            </a:r>
            <a:r>
              <a:rPr lang="en-US" dirty="0"/>
              <a:t> </a:t>
            </a:r>
            <a:r>
              <a:rPr lang="en-US" dirty="0" err="1"/>
              <a:t>времени</a:t>
            </a:r>
            <a:r>
              <a:rPr lang="en-US" dirty="0"/>
              <a:t> (</a:t>
            </a:r>
            <a:r>
              <a:rPr lang="en-US" dirty="0" err="1"/>
              <a:t>полчаса-час</a:t>
            </a:r>
            <a:r>
              <a:rPr lang="en-US" dirty="0"/>
              <a:t>).</a:t>
            </a:r>
            <a:endParaRPr lang="en-US" dirty="0">
              <a:cs typeface="Calibri"/>
            </a:endParaRPr>
          </a:p>
          <a:p>
            <a:pPr algn="just"/>
            <a:r>
              <a:rPr lang="en-US" dirty="0"/>
              <a:t>А </a:t>
            </a:r>
            <a:r>
              <a:rPr lang="en-US" dirty="0" err="1"/>
              <a:t>вот</a:t>
            </a:r>
            <a:r>
              <a:rPr lang="en-US" dirty="0"/>
              <a:t> </a:t>
            </a:r>
            <a:r>
              <a:rPr lang="en-US" dirty="0" err="1"/>
              <a:t>такая</a:t>
            </a:r>
            <a:r>
              <a:rPr lang="en-US" dirty="0"/>
              <a:t> </a:t>
            </a:r>
            <a:r>
              <a:rPr lang="en-US" dirty="0" err="1"/>
              <a:t>картина</a:t>
            </a:r>
            <a:r>
              <a:rPr lang="en-US" dirty="0"/>
              <a:t>:</a:t>
            </a:r>
            <a:endParaRPr lang="en-US" dirty="0">
              <a:cs typeface="Calibri"/>
            </a:endParaRPr>
          </a:p>
          <a:p>
            <a:pPr algn="just"/>
            <a:r>
              <a:rPr lang="en-US" dirty="0"/>
              <a:t>load average:  4.55 4.22 4.18</a:t>
            </a:r>
            <a:endParaRPr lang="en-US" dirty="0">
              <a:cs typeface="Calibri"/>
            </a:endParaRPr>
          </a:p>
          <a:p>
            <a:pPr algn="just"/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четырехядерного</a:t>
            </a:r>
            <a:r>
              <a:rPr lang="en-US" dirty="0"/>
              <a:t> </a:t>
            </a:r>
            <a:r>
              <a:rPr lang="en-US" dirty="0" err="1"/>
              <a:t>процессора</a:t>
            </a:r>
            <a:r>
              <a:rPr lang="en-US" dirty="0"/>
              <a:t> </a:t>
            </a:r>
            <a:r>
              <a:rPr lang="en-US" dirty="0" err="1"/>
              <a:t>означает</a:t>
            </a:r>
            <a:r>
              <a:rPr lang="en-US" dirty="0"/>
              <a:t>, </a:t>
            </a:r>
            <a:r>
              <a:rPr lang="en-US" dirty="0" err="1"/>
              <a:t>что</a:t>
            </a:r>
            <a:r>
              <a:rPr lang="en-US" dirty="0"/>
              <a:t> </a:t>
            </a:r>
            <a:r>
              <a:rPr lang="en-US" dirty="0" err="1"/>
              <a:t>он</a:t>
            </a:r>
            <a:r>
              <a:rPr lang="en-US" dirty="0"/>
              <a:t> </a:t>
            </a:r>
            <a:r>
              <a:rPr lang="en-US" dirty="0" err="1"/>
              <a:t>работает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пределе</a:t>
            </a:r>
            <a:r>
              <a:rPr lang="en-US" dirty="0"/>
              <a:t> </a:t>
            </a:r>
            <a:r>
              <a:rPr lang="en-US" dirty="0" err="1"/>
              <a:t>своих</a:t>
            </a:r>
            <a:r>
              <a:rPr lang="en-US" dirty="0"/>
              <a:t> </a:t>
            </a:r>
            <a:r>
              <a:rPr lang="en-US" dirty="0" err="1"/>
              <a:t>возможностей</a:t>
            </a:r>
            <a:r>
              <a:rPr lang="en-US" dirty="0"/>
              <a:t> в </a:t>
            </a:r>
            <a:r>
              <a:rPr lang="en-US" dirty="0" err="1"/>
              <a:t>течении</a:t>
            </a:r>
            <a:r>
              <a:rPr lang="en-US" dirty="0"/>
              <a:t> </a:t>
            </a:r>
            <a:r>
              <a:rPr lang="en-US" dirty="0" err="1"/>
              <a:t>длительного</a:t>
            </a:r>
            <a:r>
              <a:rPr lang="en-US" dirty="0"/>
              <a:t> </a:t>
            </a:r>
            <a:r>
              <a:rPr lang="en-US" dirty="0" err="1"/>
              <a:t>времени</a:t>
            </a:r>
            <a:r>
              <a:rPr lang="en-US" dirty="0"/>
              <a:t> (</a:t>
            </a:r>
            <a:r>
              <a:rPr lang="en-US" dirty="0" err="1"/>
              <a:t>несколько</a:t>
            </a:r>
            <a:r>
              <a:rPr lang="en-US" dirty="0"/>
              <a:t> </a:t>
            </a:r>
            <a:r>
              <a:rPr lang="en-US" dirty="0" err="1"/>
              <a:t>часов</a:t>
            </a:r>
            <a:r>
              <a:rPr lang="en-US" dirty="0"/>
              <a:t>).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algn="just"/>
            <a:r>
              <a:rPr lang="en-US" dirty="0"/>
              <a:t> 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одного</a:t>
            </a:r>
            <a:r>
              <a:rPr lang="en-US" dirty="0"/>
              <a:t> </a:t>
            </a:r>
            <a:r>
              <a:rPr lang="en-US" dirty="0" err="1"/>
              <a:t>ядра</a:t>
            </a:r>
            <a:r>
              <a:rPr lang="en-US" dirty="0"/>
              <a:t> </a:t>
            </a:r>
            <a:r>
              <a:rPr lang="en-US" dirty="0" err="1"/>
              <a:t>мы</a:t>
            </a:r>
            <a:r>
              <a:rPr lang="en-US" dirty="0"/>
              <a:t> </a:t>
            </a:r>
            <a:r>
              <a:rPr lang="en-US" dirty="0" err="1"/>
              <a:t>считаем</a:t>
            </a:r>
            <a:r>
              <a:rPr lang="en-US" dirty="0"/>
              <a:t> </a:t>
            </a:r>
            <a:r>
              <a:rPr lang="en-US" dirty="0" err="1"/>
              <a:t>приемлемыми</a:t>
            </a:r>
            <a:r>
              <a:rPr lang="en-US" dirty="0"/>
              <a:t> </a:t>
            </a:r>
            <a:r>
              <a:rPr lang="en-US" dirty="0" err="1"/>
              <a:t>следующие</a:t>
            </a:r>
            <a:r>
              <a:rPr lang="en-US" dirty="0"/>
              <a:t> </a:t>
            </a:r>
            <a:r>
              <a:rPr lang="en-US" dirty="0" err="1"/>
              <a:t>значения</a:t>
            </a:r>
            <a:r>
              <a:rPr lang="en-US" dirty="0"/>
              <a:t>:</a:t>
            </a:r>
            <a:endParaRPr lang="en-US" dirty="0">
              <a:cs typeface="Calibri"/>
            </a:endParaRPr>
          </a:p>
          <a:p>
            <a:pPr marL="171450" indent="-171450" algn="just">
              <a:buFont typeface="Arial"/>
              <a:buChar char="•"/>
            </a:pPr>
            <a:r>
              <a:rPr lang="en-US" b="1" dirty="0"/>
              <a:t>LA 1</a:t>
            </a:r>
            <a:r>
              <a:rPr lang="en-US" dirty="0"/>
              <a:t> - </a:t>
            </a:r>
            <a:r>
              <a:rPr lang="en-US" dirty="0" err="1"/>
              <a:t>может</a:t>
            </a:r>
            <a:r>
              <a:rPr lang="en-US" dirty="0"/>
              <a:t> </a:t>
            </a:r>
            <a:r>
              <a:rPr lang="en-US" dirty="0" err="1"/>
              <a:t>превышать</a:t>
            </a:r>
            <a:r>
              <a:rPr lang="en-US" dirty="0"/>
              <a:t> 1.00, </a:t>
            </a:r>
            <a:r>
              <a:rPr lang="en-US" dirty="0" err="1"/>
              <a:t>свидетельствуя</a:t>
            </a:r>
            <a:r>
              <a:rPr lang="en-US" dirty="0"/>
              <a:t> о </a:t>
            </a:r>
            <a:r>
              <a:rPr lang="en-US" dirty="0" err="1"/>
              <a:t>кратковременной</a:t>
            </a:r>
            <a:r>
              <a:rPr lang="en-US" dirty="0"/>
              <a:t> </a:t>
            </a:r>
            <a:r>
              <a:rPr lang="en-US" dirty="0" err="1"/>
              <a:t>пиковой</a:t>
            </a:r>
            <a:r>
              <a:rPr lang="en-US" dirty="0"/>
              <a:t> </a:t>
            </a:r>
            <a:r>
              <a:rPr lang="en-US" dirty="0" err="1"/>
              <a:t>нагрузке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систему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pPr marL="171450" indent="-171450" algn="just">
              <a:buFont typeface="Arial"/>
              <a:buChar char="•"/>
            </a:pPr>
            <a:r>
              <a:rPr lang="en-US" b="1" dirty="0"/>
              <a:t>LA 5</a:t>
            </a:r>
            <a:r>
              <a:rPr lang="en-US" dirty="0"/>
              <a:t> -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должен</a:t>
            </a:r>
            <a:r>
              <a:rPr lang="en-US" dirty="0"/>
              <a:t> </a:t>
            </a:r>
            <a:r>
              <a:rPr lang="en-US" dirty="0" err="1"/>
              <a:t>превышать</a:t>
            </a:r>
            <a:r>
              <a:rPr lang="en-US" dirty="0"/>
              <a:t> 1.00, в </a:t>
            </a:r>
            <a:r>
              <a:rPr lang="en-US" dirty="0" err="1"/>
              <a:t>противном</a:t>
            </a:r>
            <a:r>
              <a:rPr lang="en-US" dirty="0"/>
              <a:t> </a:t>
            </a:r>
            <a:r>
              <a:rPr lang="en-US" dirty="0" err="1"/>
              <a:t>случае</a:t>
            </a:r>
            <a:r>
              <a:rPr lang="en-US" dirty="0"/>
              <a:t> </a:t>
            </a:r>
            <a:r>
              <a:rPr lang="en-US" dirty="0" err="1"/>
              <a:t>налицо</a:t>
            </a:r>
            <a:r>
              <a:rPr lang="en-US" dirty="0"/>
              <a:t> </a:t>
            </a:r>
            <a:r>
              <a:rPr lang="en-US" dirty="0" err="1"/>
              <a:t>явный</a:t>
            </a:r>
            <a:r>
              <a:rPr lang="en-US" dirty="0"/>
              <a:t> </a:t>
            </a:r>
            <a:r>
              <a:rPr lang="en-US" dirty="0" err="1"/>
              <a:t>недостаток</a:t>
            </a:r>
            <a:r>
              <a:rPr lang="en-US" dirty="0"/>
              <a:t> </a:t>
            </a:r>
            <a:r>
              <a:rPr lang="en-US" dirty="0" err="1"/>
              <a:t>вычислительных</a:t>
            </a:r>
            <a:r>
              <a:rPr lang="en-US" dirty="0"/>
              <a:t> </a:t>
            </a:r>
            <a:r>
              <a:rPr lang="en-US" dirty="0" err="1"/>
              <a:t>ресурсов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pPr marL="171450" indent="-171450" algn="just">
              <a:buFont typeface="Arial"/>
              <a:buChar char="•"/>
            </a:pPr>
            <a:r>
              <a:rPr lang="en-US" b="1" dirty="0"/>
              <a:t>LA 15</a:t>
            </a:r>
            <a:r>
              <a:rPr lang="en-US" dirty="0"/>
              <a:t> - </a:t>
            </a:r>
            <a:r>
              <a:rPr lang="en-US" dirty="0" err="1"/>
              <a:t>максимальное</a:t>
            </a:r>
            <a:r>
              <a:rPr lang="en-US" dirty="0"/>
              <a:t> </a:t>
            </a:r>
            <a:r>
              <a:rPr lang="en-US" dirty="0" err="1"/>
              <a:t>значение</a:t>
            </a:r>
            <a:r>
              <a:rPr lang="en-US" dirty="0"/>
              <a:t> 0.7 - 0.8, </a:t>
            </a:r>
            <a:r>
              <a:rPr lang="en-US" dirty="0" err="1"/>
              <a:t>но</a:t>
            </a:r>
            <a:r>
              <a:rPr lang="en-US" dirty="0"/>
              <a:t> в </a:t>
            </a:r>
            <a:r>
              <a:rPr lang="en-US" dirty="0" err="1"/>
              <a:t>любом</a:t>
            </a:r>
            <a:r>
              <a:rPr lang="en-US" dirty="0"/>
              <a:t> </a:t>
            </a:r>
            <a:r>
              <a:rPr lang="en-US" dirty="0" err="1"/>
              <a:t>случае</a:t>
            </a:r>
            <a:r>
              <a:rPr lang="en-US" dirty="0"/>
              <a:t>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выше</a:t>
            </a:r>
            <a:r>
              <a:rPr lang="en-US" dirty="0"/>
              <a:t> 1.0, в </a:t>
            </a:r>
            <a:r>
              <a:rPr lang="en-US" dirty="0" err="1"/>
              <a:t>противном</a:t>
            </a:r>
            <a:r>
              <a:rPr lang="en-US" dirty="0"/>
              <a:t> </a:t>
            </a:r>
            <a:r>
              <a:rPr lang="en-US" dirty="0" err="1"/>
              <a:t>случае</a:t>
            </a:r>
            <a:r>
              <a:rPr lang="en-US" dirty="0"/>
              <a:t> </a:t>
            </a:r>
            <a:r>
              <a:rPr lang="en-US" dirty="0" err="1"/>
              <a:t>вы</a:t>
            </a:r>
            <a:r>
              <a:rPr lang="en-US" dirty="0"/>
              <a:t> </a:t>
            </a:r>
            <a:r>
              <a:rPr lang="en-US" dirty="0" err="1"/>
              <a:t>можете</a:t>
            </a:r>
            <a:r>
              <a:rPr lang="en-US" dirty="0"/>
              <a:t> </a:t>
            </a:r>
            <a:r>
              <a:rPr lang="en-US" dirty="0" err="1"/>
              <a:t>получить</a:t>
            </a:r>
            <a:r>
              <a:rPr lang="en-US" dirty="0"/>
              <a:t> в </a:t>
            </a:r>
            <a:r>
              <a:rPr lang="en-US" dirty="0" err="1"/>
              <a:t>три</a:t>
            </a:r>
            <a:r>
              <a:rPr lang="en-US" dirty="0"/>
              <a:t> </a:t>
            </a:r>
            <a:r>
              <a:rPr lang="en-US" dirty="0" err="1"/>
              <a:t>часа</a:t>
            </a:r>
            <a:r>
              <a:rPr lang="en-US" dirty="0"/>
              <a:t> </a:t>
            </a:r>
            <a:r>
              <a:rPr lang="en-US" dirty="0" err="1"/>
              <a:t>ночи</a:t>
            </a:r>
            <a:r>
              <a:rPr lang="en-US" dirty="0"/>
              <a:t> </a:t>
            </a:r>
            <a:r>
              <a:rPr lang="en-US" dirty="0" err="1"/>
              <a:t>звонок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руководства</a:t>
            </a:r>
            <a:r>
              <a:rPr lang="en-US" dirty="0"/>
              <a:t> с </a:t>
            </a:r>
            <a:r>
              <a:rPr lang="en-US" dirty="0" err="1"/>
              <a:t>вопросом</a:t>
            </a:r>
            <a:r>
              <a:rPr lang="en-US" dirty="0"/>
              <a:t>: " А </a:t>
            </a:r>
            <a:r>
              <a:rPr lang="en-US" dirty="0" err="1"/>
              <a:t>что</a:t>
            </a:r>
            <a:r>
              <a:rPr lang="en-US" dirty="0"/>
              <a:t> </a:t>
            </a:r>
            <a:r>
              <a:rPr lang="en-US" dirty="0" err="1"/>
              <a:t>это</a:t>
            </a:r>
            <a:r>
              <a:rPr lang="en-US" dirty="0"/>
              <a:t> с </a:t>
            </a:r>
            <a:r>
              <a:rPr lang="en-US" dirty="0" err="1"/>
              <a:t>нашим</a:t>
            </a:r>
            <a:r>
              <a:rPr lang="en-US" dirty="0"/>
              <a:t> </a:t>
            </a:r>
            <a:r>
              <a:rPr lang="en-US" dirty="0" err="1"/>
              <a:t>сервером</a:t>
            </a:r>
            <a:r>
              <a:rPr lang="en-US" dirty="0"/>
              <a:t>???"</a:t>
            </a:r>
            <a:endParaRPr lang="en-US" dirty="0">
              <a:cs typeface="Calibri"/>
            </a:endParaRPr>
          </a:p>
          <a:p>
            <a:pPr algn="just"/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многоядерной</a:t>
            </a:r>
            <a:r>
              <a:rPr lang="en-US" dirty="0"/>
              <a:t> (</a:t>
            </a:r>
            <a:r>
              <a:rPr lang="en-US" dirty="0" err="1"/>
              <a:t>многопроцессорной</a:t>
            </a:r>
            <a:r>
              <a:rPr lang="en-US" dirty="0"/>
              <a:t>) </a:t>
            </a:r>
            <a:r>
              <a:rPr lang="en-US" dirty="0" err="1"/>
              <a:t>системе</a:t>
            </a:r>
            <a:r>
              <a:rPr lang="en-US" dirty="0"/>
              <a:t> </a:t>
            </a:r>
            <a:r>
              <a:rPr lang="en-US" dirty="0" err="1"/>
              <a:t>значения</a:t>
            </a:r>
            <a:r>
              <a:rPr lang="en-US" dirty="0"/>
              <a:t> load average </a:t>
            </a:r>
            <a:r>
              <a:rPr lang="en-US" dirty="0" err="1"/>
              <a:t>следует</a:t>
            </a:r>
            <a:r>
              <a:rPr lang="en-US" dirty="0"/>
              <a:t> </a:t>
            </a:r>
            <a:r>
              <a:rPr lang="en-US" dirty="0" err="1"/>
              <a:t>откорректировать</a:t>
            </a:r>
            <a:r>
              <a:rPr lang="en-US" dirty="0"/>
              <a:t> </a:t>
            </a:r>
            <a:r>
              <a:rPr lang="en-US" dirty="0" err="1"/>
              <a:t>пропорционально</a:t>
            </a:r>
            <a:r>
              <a:rPr lang="en-US" dirty="0"/>
              <a:t> </a:t>
            </a:r>
            <a:r>
              <a:rPr lang="en-US" dirty="0" err="1"/>
              <a:t>числу</a:t>
            </a:r>
            <a:r>
              <a:rPr lang="en-US" dirty="0"/>
              <a:t> </a:t>
            </a:r>
            <a:r>
              <a:rPr lang="en-US" dirty="0" err="1"/>
              <a:t>ядер</a:t>
            </a:r>
            <a:r>
              <a:rPr lang="en-US" dirty="0"/>
              <a:t>. </a:t>
            </a:r>
            <a:r>
              <a:rPr lang="en-US" dirty="0" err="1"/>
              <a:t>Узнать</a:t>
            </a:r>
            <a:r>
              <a:rPr lang="en-US" dirty="0"/>
              <a:t> </a:t>
            </a:r>
            <a:r>
              <a:rPr lang="en-US" dirty="0" err="1"/>
              <a:t>их</a:t>
            </a:r>
            <a:r>
              <a:rPr lang="en-US" dirty="0"/>
              <a:t> </a:t>
            </a:r>
            <a:r>
              <a:rPr lang="en-US" dirty="0" err="1"/>
              <a:t>количество</a:t>
            </a:r>
            <a:r>
              <a:rPr lang="en-US" dirty="0"/>
              <a:t> </a:t>
            </a:r>
            <a:r>
              <a:rPr lang="en-US" dirty="0" err="1"/>
              <a:t>можно</a:t>
            </a:r>
            <a:r>
              <a:rPr lang="en-US" dirty="0"/>
              <a:t> </a:t>
            </a:r>
            <a:r>
              <a:rPr lang="en-US" dirty="0" err="1"/>
              <a:t>командой</a:t>
            </a:r>
            <a:endParaRPr lang="en-US" dirty="0" err="1">
              <a:cs typeface="Calibri"/>
            </a:endParaRPr>
          </a:p>
          <a:p>
            <a:pPr algn="just"/>
            <a:r>
              <a:rPr lang="en-US" dirty="0" err="1"/>
              <a:t>nproc</a:t>
            </a:r>
            <a:endParaRPr lang="en-US" dirty="0" err="1">
              <a:cs typeface="Calibri"/>
            </a:endParaRPr>
          </a:p>
          <a:p>
            <a:pPr algn="just"/>
            <a:r>
              <a:rPr lang="en-US" dirty="0" err="1"/>
              <a:t>или</a:t>
            </a:r>
            <a:endParaRPr lang="en-US" dirty="0" err="1">
              <a:cs typeface="Calibri"/>
            </a:endParaRPr>
          </a:p>
          <a:p>
            <a:pPr algn="just"/>
            <a:r>
              <a:rPr lang="en-US" dirty="0"/>
              <a:t>cat /proc/</a:t>
            </a:r>
            <a:r>
              <a:rPr lang="en-US" dirty="0" err="1"/>
              <a:t>cpuinfo</a:t>
            </a:r>
            <a:r>
              <a:rPr lang="en-US" dirty="0"/>
              <a:t> | grep "</a:t>
            </a:r>
            <a:r>
              <a:rPr lang="en-US" dirty="0" err="1"/>
              <a:t>cpu</a:t>
            </a:r>
            <a:r>
              <a:rPr lang="en-US" dirty="0"/>
              <a:t> cores«</a:t>
            </a:r>
            <a:r>
              <a:rPr lang="ru-RU" dirty="0"/>
              <a:t> </a:t>
            </a:r>
            <a:r>
              <a:rPr lang="en-US" dirty="0"/>
              <a:t>| </a:t>
            </a:r>
            <a:r>
              <a:rPr lang="en-US" dirty="0" err="1"/>
              <a:t>wc</a:t>
            </a:r>
            <a:r>
              <a:rPr lang="en-US" dirty="0"/>
              <a:t> -l</a:t>
            </a:r>
            <a:endParaRPr lang="en-US" dirty="0">
              <a:cs typeface="Calibri"/>
            </a:endParaRPr>
          </a:p>
          <a:p>
            <a:pPr algn="just"/>
            <a:r>
              <a:rPr lang="en-US" dirty="0" err="1"/>
              <a:t>Так</a:t>
            </a:r>
            <a:r>
              <a:rPr lang="en-US" dirty="0"/>
              <a:t>, </a:t>
            </a:r>
            <a:r>
              <a:rPr lang="en-US" dirty="0" err="1"/>
              <a:t>например</a:t>
            </a:r>
            <a:r>
              <a:rPr lang="en-US" dirty="0"/>
              <a:t>, с </a:t>
            </a:r>
            <a:r>
              <a:rPr lang="en-US" dirty="0" err="1"/>
              <a:t>учетом</a:t>
            </a:r>
            <a:r>
              <a:rPr lang="en-US" dirty="0"/>
              <a:t> </a:t>
            </a:r>
            <a:r>
              <a:rPr lang="en-US" dirty="0" err="1"/>
              <a:t>вышесказанного</a:t>
            </a:r>
            <a:r>
              <a:rPr lang="en-US" dirty="0"/>
              <a:t>,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четырехядерной</a:t>
            </a:r>
            <a:r>
              <a:rPr lang="en-US" dirty="0"/>
              <a:t> </a:t>
            </a:r>
            <a:r>
              <a:rPr lang="en-US" dirty="0" err="1"/>
              <a:t>системы</a:t>
            </a:r>
            <a:r>
              <a:rPr lang="en-US" dirty="0"/>
              <a:t> LA 15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должен</a:t>
            </a:r>
            <a:r>
              <a:rPr lang="en-US" dirty="0"/>
              <a:t> </a:t>
            </a:r>
            <a:r>
              <a:rPr lang="en-US" dirty="0" err="1"/>
              <a:t>превышать</a:t>
            </a:r>
            <a:r>
              <a:rPr lang="en-US" dirty="0"/>
              <a:t> 3.00,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двухядерной</a:t>
            </a:r>
            <a:r>
              <a:rPr lang="en-US" dirty="0"/>
              <a:t> 1.5, а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одноядерной</a:t>
            </a:r>
            <a:r>
              <a:rPr lang="en-US" dirty="0"/>
              <a:t> 0.75.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93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en-US" dirty="0" err="1"/>
              <a:t>способа</a:t>
            </a:r>
            <a:r>
              <a:rPr lang="en-US" dirty="0"/>
              <a:t> </a:t>
            </a:r>
            <a:r>
              <a:rPr lang="en-US" dirty="0" err="1"/>
              <a:t>запуска</a:t>
            </a:r>
            <a:r>
              <a:rPr lang="en-US" dirty="0"/>
              <a:t> </a:t>
            </a:r>
            <a:r>
              <a:rPr lang="en-US" dirty="0" err="1"/>
              <a:t>программ</a:t>
            </a:r>
            <a:r>
              <a:rPr lang="en-US" dirty="0"/>
              <a:t>: </a:t>
            </a:r>
            <a:endParaRPr lang="en-US" dirty="0" err="1">
              <a:cs typeface="Calibri"/>
            </a:endParaRPr>
          </a:p>
          <a:p>
            <a:r>
              <a:rPr lang="en-US" dirty="0"/>
              <a:t> </a:t>
            </a:r>
            <a:endParaRPr lang="en-US" dirty="0">
              <a:cs typeface="Calibri"/>
            </a:endParaRPr>
          </a:p>
          <a:p>
            <a:r>
              <a:rPr lang="en-US" dirty="0" err="1"/>
              <a:t>передний</a:t>
            </a:r>
            <a:r>
              <a:rPr lang="en-US" dirty="0"/>
              <a:t> </a:t>
            </a:r>
            <a:r>
              <a:rPr lang="en-US" dirty="0" err="1"/>
              <a:t>план</a:t>
            </a:r>
            <a:endParaRPr lang="en-US" dirty="0" err="1">
              <a:cs typeface="Calibri"/>
            </a:endParaRPr>
          </a:p>
          <a:p>
            <a:r>
              <a:rPr lang="en-US" dirty="0" err="1"/>
              <a:t>Запущенный</a:t>
            </a:r>
            <a:r>
              <a:rPr lang="en-US" dirty="0"/>
              <a:t> </a:t>
            </a:r>
            <a:r>
              <a:rPr lang="en-US" dirty="0" err="1"/>
              <a:t>процесс</a:t>
            </a:r>
            <a:r>
              <a:rPr lang="en-US" dirty="0"/>
              <a:t> в </a:t>
            </a:r>
            <a:r>
              <a:rPr lang="en-US" dirty="0" err="1"/>
              <a:t>обычном</a:t>
            </a:r>
            <a:r>
              <a:rPr lang="en-US" dirty="0"/>
              <a:t> </a:t>
            </a:r>
            <a:r>
              <a:rPr lang="en-US" dirty="0" err="1"/>
              <a:t>режиме</a:t>
            </a:r>
            <a:r>
              <a:rPr lang="en-US" dirty="0"/>
              <a:t> </a:t>
            </a:r>
            <a:r>
              <a:rPr lang="en-US" dirty="0" err="1"/>
              <a:t>работает</a:t>
            </a:r>
            <a:r>
              <a:rPr lang="en-US" dirty="0"/>
              <a:t> в </a:t>
            </a:r>
            <a:r>
              <a:rPr lang="en-US" dirty="0" err="1"/>
              <a:t>режиме</a:t>
            </a:r>
            <a:r>
              <a:rPr lang="en-US" dirty="0"/>
              <a:t> «</a:t>
            </a:r>
            <a:r>
              <a:rPr lang="en-US" i="1" dirty="0"/>
              <a:t>foreground</a:t>
            </a:r>
            <a:r>
              <a:rPr lang="en-US" dirty="0"/>
              <a:t>«, </a:t>
            </a:r>
            <a:r>
              <a:rPr lang="en-US" dirty="0" err="1"/>
              <a:t>т.е</a:t>
            </a:r>
            <a:r>
              <a:rPr lang="en-US" dirty="0"/>
              <a:t>. — «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переднем</a:t>
            </a:r>
            <a:r>
              <a:rPr lang="en-US" dirty="0"/>
              <a:t> </a:t>
            </a:r>
            <a:r>
              <a:rPr lang="en-US" dirty="0" err="1"/>
              <a:t>плане</a:t>
            </a:r>
            <a:r>
              <a:rPr lang="en-US" dirty="0"/>
              <a:t>» </a:t>
            </a:r>
            <a:r>
              <a:rPr lang="en-US" dirty="0" err="1"/>
              <a:t>или</a:t>
            </a:r>
            <a:r>
              <a:rPr lang="en-US" dirty="0"/>
              <a:t>, </a:t>
            </a:r>
            <a:r>
              <a:rPr lang="en-US" dirty="0" err="1"/>
              <a:t>другими</a:t>
            </a:r>
            <a:r>
              <a:rPr lang="en-US" dirty="0"/>
              <a:t> </a:t>
            </a:r>
            <a:r>
              <a:rPr lang="en-US" dirty="0" err="1"/>
              <a:t>словами</a:t>
            </a:r>
            <a:r>
              <a:rPr lang="en-US" dirty="0"/>
              <a:t>, «в </a:t>
            </a:r>
            <a:r>
              <a:rPr lang="en-US" dirty="0" err="1"/>
              <a:t>приоритетном</a:t>
            </a:r>
            <a:r>
              <a:rPr lang="en-US" dirty="0"/>
              <a:t> </a:t>
            </a:r>
            <a:r>
              <a:rPr lang="en-US" dirty="0" err="1"/>
              <a:t>режиме</a:t>
            </a:r>
            <a:r>
              <a:rPr lang="en-US" dirty="0"/>
              <a:t>». В </a:t>
            </a:r>
            <a:r>
              <a:rPr lang="en-US" dirty="0" err="1"/>
              <a:t>таком</a:t>
            </a:r>
            <a:r>
              <a:rPr lang="en-US" dirty="0"/>
              <a:t> </a:t>
            </a:r>
            <a:r>
              <a:rPr lang="en-US" dirty="0" err="1"/>
              <a:t>режиме</a:t>
            </a:r>
            <a:r>
              <a:rPr lang="en-US" dirty="0"/>
              <a:t> </a:t>
            </a:r>
            <a:r>
              <a:rPr lang="en-US" dirty="0" err="1"/>
              <a:t>он</a:t>
            </a:r>
            <a:r>
              <a:rPr lang="en-US" dirty="0"/>
              <a:t> </a:t>
            </a:r>
            <a:r>
              <a:rPr lang="en-US" dirty="0" err="1"/>
              <a:t>принимает</a:t>
            </a:r>
            <a:r>
              <a:rPr lang="en-US" dirty="0"/>
              <a:t> </a:t>
            </a:r>
            <a:r>
              <a:rPr lang="en-US" dirty="0" err="1"/>
              <a:t>команды</a:t>
            </a:r>
            <a:r>
              <a:rPr lang="en-US" dirty="0"/>
              <a:t> с </a:t>
            </a:r>
            <a:r>
              <a:rPr lang="en-US" dirty="0" err="1"/>
              <a:t>управляющего</a:t>
            </a:r>
            <a:r>
              <a:rPr lang="en-US" dirty="0"/>
              <a:t> </a:t>
            </a:r>
            <a:r>
              <a:rPr lang="en-US" dirty="0" err="1"/>
              <a:t>терминала</a:t>
            </a:r>
            <a:r>
              <a:rPr lang="en-US" dirty="0"/>
              <a:t>, в </a:t>
            </a:r>
            <a:r>
              <a:rPr lang="en-US" dirty="0" err="1"/>
              <a:t>котором</a:t>
            </a:r>
            <a:r>
              <a:rPr lang="en-US" dirty="0"/>
              <a:t> </a:t>
            </a:r>
            <a:r>
              <a:rPr lang="en-US" dirty="0" err="1"/>
              <a:t>он</a:t>
            </a:r>
            <a:r>
              <a:rPr lang="en-US" dirty="0"/>
              <a:t> </a:t>
            </a:r>
            <a:r>
              <a:rPr lang="en-US" dirty="0" err="1"/>
              <a:t>запущен</a:t>
            </a:r>
            <a:r>
              <a:rPr lang="en-US" dirty="0"/>
              <a:t>, и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него</a:t>
            </a:r>
            <a:r>
              <a:rPr lang="en-US" dirty="0"/>
              <a:t> </a:t>
            </a:r>
            <a:r>
              <a:rPr lang="en-US" dirty="0" err="1"/>
              <a:t>же</a:t>
            </a:r>
            <a:r>
              <a:rPr lang="en-US" dirty="0"/>
              <a:t> </a:t>
            </a:r>
            <a:r>
              <a:rPr lang="en-US" dirty="0" err="1"/>
              <a:t>выводит</a:t>
            </a:r>
            <a:r>
              <a:rPr lang="en-US" dirty="0"/>
              <a:t> </a:t>
            </a:r>
            <a:r>
              <a:rPr lang="en-US" dirty="0" err="1"/>
              <a:t>информацию</a:t>
            </a:r>
            <a:r>
              <a:rPr lang="en-US" dirty="0"/>
              <a:t> </a:t>
            </a:r>
            <a:r>
              <a:rPr lang="en-US" dirty="0" err="1"/>
              <a:t>stdout</a:t>
            </a:r>
            <a:r>
              <a:rPr lang="en-US" dirty="0"/>
              <a:t> и stderr. </a:t>
            </a:r>
            <a:r>
              <a:rPr lang="en-US" dirty="0" err="1"/>
              <a:t>Кроме</a:t>
            </a:r>
            <a:r>
              <a:rPr lang="en-US" dirty="0"/>
              <a:t> </a:t>
            </a:r>
            <a:r>
              <a:rPr lang="en-US" dirty="0" err="1"/>
              <a:t>того</a:t>
            </a:r>
            <a:r>
              <a:rPr lang="en-US" dirty="0"/>
              <a:t>, </a:t>
            </a:r>
            <a:r>
              <a:rPr lang="en-US" dirty="0" err="1"/>
              <a:t>он</a:t>
            </a:r>
            <a:r>
              <a:rPr lang="en-US" dirty="0"/>
              <a:t> </a:t>
            </a:r>
            <a:r>
              <a:rPr lang="en-US" dirty="0" err="1"/>
              <a:t>делает</a:t>
            </a:r>
            <a:r>
              <a:rPr lang="en-US" dirty="0"/>
              <a:t> </a:t>
            </a:r>
            <a:r>
              <a:rPr lang="en-US" dirty="0" err="1"/>
              <a:t>недоступным</a:t>
            </a:r>
            <a:r>
              <a:rPr lang="en-US" dirty="0"/>
              <a:t> </a:t>
            </a:r>
            <a:r>
              <a:rPr lang="en-US" dirty="0" err="1"/>
              <a:t>командную</a:t>
            </a:r>
            <a:r>
              <a:rPr lang="en-US" dirty="0"/>
              <a:t> </a:t>
            </a:r>
            <a:r>
              <a:rPr lang="en-US" dirty="0" err="1"/>
              <a:t>строку</a:t>
            </a:r>
            <a:r>
              <a:rPr lang="en-US" dirty="0"/>
              <a:t>.</a:t>
            </a:r>
          </a:p>
          <a:p>
            <a:endParaRPr lang="en-US" dirty="0">
              <a:cs typeface="Calibri"/>
            </a:endParaRPr>
          </a:p>
          <a:p>
            <a:r>
              <a:rPr lang="ru-RU" dirty="0">
                <a:cs typeface="Calibri"/>
              </a:rPr>
              <a:t>В фоне, обратная сторона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84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В Windows </a:t>
            </a:r>
            <a:r>
              <a:rPr lang="en-US" dirty="0" err="1"/>
              <a:t>текущий</a:t>
            </a:r>
            <a:r>
              <a:rPr lang="en-US" dirty="0"/>
              <a:t> каталог - это первая запись в переменной PATH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В Unix / Linux текущий каталог (.) НЕ находится в PATH по умолчанию,</a:t>
            </a:r>
          </a:p>
          <a:p>
            <a:r>
              <a:rPr lang="en-US" dirty="0" err="1"/>
              <a:t>поэтому</a:t>
            </a:r>
            <a:r>
              <a:rPr lang="en-US" dirty="0"/>
              <a:t> </a:t>
            </a:r>
            <a:r>
              <a:rPr lang="en-US" dirty="0" err="1"/>
              <a:t>вам</a:t>
            </a:r>
            <a:r>
              <a:rPr lang="en-US" dirty="0"/>
              <a:t> </a:t>
            </a:r>
            <a:r>
              <a:rPr lang="en-US" dirty="0" err="1"/>
              <a:t>нужен</a:t>
            </a:r>
            <a:r>
              <a:rPr lang="en-US" dirty="0"/>
              <a:t> </a:t>
            </a:r>
            <a:r>
              <a:rPr lang="en-US" dirty="0" err="1"/>
              <a:t>префикс</a:t>
            </a:r>
            <a:r>
              <a:rPr lang="en-US" dirty="0"/>
              <a:t> ./ для </a:t>
            </a:r>
            <a:r>
              <a:rPr lang="en-US" dirty="0" err="1"/>
              <a:t>запуска</a:t>
            </a:r>
            <a:r>
              <a:rPr lang="en-US" dirty="0"/>
              <a:t> </a:t>
            </a:r>
            <a:r>
              <a:rPr lang="en-US" dirty="0" err="1"/>
              <a:t>программ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текущего</a:t>
            </a:r>
            <a:r>
              <a:rPr lang="en-US" dirty="0"/>
              <a:t> </a:t>
            </a:r>
            <a:r>
              <a:rPr lang="en-US" dirty="0" err="1"/>
              <a:t>каталога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54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Что</a:t>
            </a:r>
            <a:r>
              <a:rPr lang="en-US" dirty="0"/>
              <a:t> </a:t>
            </a:r>
            <a:r>
              <a:rPr lang="en-US" dirty="0" err="1"/>
              <a:t>бы</a:t>
            </a:r>
            <a:r>
              <a:rPr lang="en-US" dirty="0"/>
              <a:t> </a:t>
            </a:r>
            <a:r>
              <a:rPr lang="en-US" dirty="0" err="1"/>
              <a:t>запустить</a:t>
            </a:r>
            <a:r>
              <a:rPr lang="en-US" dirty="0"/>
              <a:t> </a:t>
            </a:r>
            <a:r>
              <a:rPr lang="en-US" dirty="0" err="1"/>
              <a:t>задачу</a:t>
            </a:r>
            <a:r>
              <a:rPr lang="en-US" dirty="0"/>
              <a:t> в </a:t>
            </a:r>
            <a:r>
              <a:rPr lang="en-US" dirty="0" err="1"/>
              <a:t>фоновом</a:t>
            </a:r>
            <a:r>
              <a:rPr lang="en-US" dirty="0"/>
              <a:t> режиме — в </a:t>
            </a:r>
            <a:r>
              <a:rPr lang="en-US" dirty="0" err="1"/>
              <a:t>конце</a:t>
            </a:r>
            <a:r>
              <a:rPr lang="en-US" dirty="0"/>
              <a:t> </a:t>
            </a:r>
            <a:r>
              <a:rPr lang="en-US" dirty="0" err="1"/>
              <a:t>команды</a:t>
            </a:r>
            <a:r>
              <a:rPr lang="en-US" dirty="0"/>
              <a:t> </a:t>
            </a:r>
            <a:r>
              <a:rPr lang="en-US" dirty="0" err="1"/>
              <a:t>необходимо</a:t>
            </a:r>
            <a:r>
              <a:rPr lang="en-US" dirty="0"/>
              <a:t> </a:t>
            </a:r>
            <a:r>
              <a:rPr lang="en-US" dirty="0" err="1"/>
              <a:t>добавить</a:t>
            </a:r>
            <a:r>
              <a:rPr lang="en-US" dirty="0"/>
              <a:t> </a:t>
            </a:r>
            <a:r>
              <a:rPr lang="en-US" dirty="0" err="1"/>
              <a:t>знак</a:t>
            </a:r>
            <a:r>
              <a:rPr lang="en-US" dirty="0"/>
              <a:t> &amp;,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/>
              <a:t>Родительский</a:t>
            </a:r>
            <a:r>
              <a:rPr lang="en-US" dirty="0"/>
              <a:t> </a:t>
            </a:r>
            <a:r>
              <a:rPr lang="en-US" dirty="0" err="1"/>
              <a:t>процесс</a:t>
            </a:r>
            <a:r>
              <a:rPr lang="en-US" dirty="0"/>
              <a:t> </a:t>
            </a:r>
            <a:r>
              <a:rPr lang="en-US" dirty="0" err="1"/>
              <a:t>продолжает</a:t>
            </a:r>
            <a:r>
              <a:rPr lang="en-US" dirty="0"/>
              <a:t> </a:t>
            </a:r>
            <a:r>
              <a:rPr lang="en-US" dirty="0" err="1"/>
              <a:t>работать</a:t>
            </a:r>
            <a:r>
              <a:rPr lang="en-US" dirty="0"/>
              <a:t> с </a:t>
            </a:r>
            <a:r>
              <a:rPr lang="en-US" dirty="0" err="1"/>
              <a:t>использованием</a:t>
            </a:r>
            <a:r>
              <a:rPr lang="en-US" dirty="0"/>
              <a:t> </a:t>
            </a:r>
            <a:r>
              <a:rPr lang="en-US" dirty="0" err="1"/>
              <a:t>клавиатуры</a:t>
            </a:r>
            <a:r>
              <a:rPr lang="en-US" dirty="0"/>
              <a:t> и </a:t>
            </a:r>
            <a:r>
              <a:rPr lang="en-US" dirty="0" err="1"/>
              <a:t>монитора</a:t>
            </a:r>
            <a:r>
              <a:rPr lang="en-US" dirty="0"/>
              <a:t>, </a:t>
            </a:r>
            <a:r>
              <a:rPr lang="en-US" dirty="0" err="1"/>
              <a:t>как</a:t>
            </a:r>
            <a:r>
              <a:rPr lang="en-US" dirty="0"/>
              <a:t> и </a:t>
            </a:r>
            <a:r>
              <a:rPr lang="en-US" dirty="0" err="1"/>
              <a:t>раньше</a:t>
            </a:r>
            <a:r>
              <a:rPr lang="en-US" dirty="0"/>
              <a:t>, в </a:t>
            </a:r>
            <a:r>
              <a:rPr lang="en-US" dirty="0" err="1"/>
              <a:t>то</a:t>
            </a:r>
            <a:r>
              <a:rPr lang="en-US" dirty="0"/>
              <a:t> </a:t>
            </a:r>
            <a:r>
              <a:rPr lang="en-US" dirty="0" err="1"/>
              <a:t>время</a:t>
            </a:r>
            <a:r>
              <a:rPr lang="en-US" dirty="0"/>
              <a:t>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дочерний</a:t>
            </a:r>
            <a:r>
              <a:rPr lang="en-US" dirty="0"/>
              <a:t> </a:t>
            </a:r>
            <a:r>
              <a:rPr lang="en-US" dirty="0" err="1"/>
              <a:t>процесс</a:t>
            </a:r>
            <a:r>
              <a:rPr lang="en-US" dirty="0"/>
              <a:t> </a:t>
            </a:r>
            <a:r>
              <a:rPr lang="en-US" dirty="0" err="1"/>
              <a:t>выполняется</a:t>
            </a:r>
            <a:r>
              <a:rPr lang="en-US" dirty="0"/>
              <a:t> </a:t>
            </a:r>
            <a:r>
              <a:rPr lang="en-US" dirty="0" err="1"/>
              <a:t>асинхронно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r>
              <a:rPr lang="en-US" dirty="0"/>
              <a:t> </a:t>
            </a:r>
            <a:endParaRPr lang="en-US" dirty="0">
              <a:cs typeface="Calibri"/>
            </a:endParaRPr>
          </a:p>
          <a:p>
            <a:r>
              <a:rPr lang="en-US" dirty="0" err="1"/>
              <a:t>Если</a:t>
            </a:r>
            <a:r>
              <a:rPr lang="en-US" dirty="0"/>
              <a:t> </a:t>
            </a:r>
            <a:r>
              <a:rPr lang="en-US" dirty="0" err="1"/>
              <a:t>родительский</a:t>
            </a:r>
            <a:r>
              <a:rPr lang="en-US" dirty="0"/>
              <a:t> </a:t>
            </a:r>
            <a:r>
              <a:rPr lang="en-US" dirty="0" err="1"/>
              <a:t>процесс</a:t>
            </a:r>
            <a:r>
              <a:rPr lang="en-US" dirty="0"/>
              <a:t> </a:t>
            </a:r>
            <a:r>
              <a:rPr lang="en-US" dirty="0" err="1"/>
              <a:t>завершается</a:t>
            </a:r>
            <a:r>
              <a:rPr lang="en-US" dirty="0"/>
              <a:t>, </a:t>
            </a:r>
            <a:r>
              <a:rPr lang="en-US" dirty="0" err="1"/>
              <a:t>завершается</a:t>
            </a:r>
            <a:r>
              <a:rPr lang="en-US" dirty="0"/>
              <a:t> и </a:t>
            </a:r>
            <a:r>
              <a:rPr lang="en-US" dirty="0" err="1"/>
              <a:t>клиентский</a:t>
            </a:r>
            <a:r>
              <a:rPr lang="en-US" dirty="0"/>
              <a:t> </a:t>
            </a:r>
            <a:r>
              <a:rPr lang="en-US" dirty="0" err="1"/>
              <a:t>процесс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04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Стоит</a:t>
            </a:r>
            <a:r>
              <a:rPr lang="en-US" dirty="0"/>
              <a:t> </a:t>
            </a:r>
            <a:r>
              <a:rPr lang="en-US" dirty="0" err="1"/>
              <a:t>отметить</a:t>
            </a:r>
            <a:r>
              <a:rPr lang="en-US" dirty="0"/>
              <a:t> </a:t>
            </a:r>
            <a:r>
              <a:rPr lang="en-US" dirty="0" err="1"/>
              <a:t>особенности</a:t>
            </a:r>
            <a:r>
              <a:rPr lang="en-US" dirty="0"/>
              <a:t> </a:t>
            </a:r>
            <a:r>
              <a:rPr lang="en-US" dirty="0" err="1"/>
              <a:t>работы</a:t>
            </a:r>
            <a:r>
              <a:rPr lang="en-US" dirty="0"/>
              <a:t> </a:t>
            </a:r>
            <a:r>
              <a:rPr lang="en-US" dirty="0" err="1"/>
              <a:t>процессов</a:t>
            </a:r>
            <a:r>
              <a:rPr lang="en-US" dirty="0"/>
              <a:t>, </a:t>
            </a:r>
            <a:r>
              <a:rPr lang="en-US" dirty="0" err="1"/>
              <a:t>запущенных</a:t>
            </a:r>
            <a:r>
              <a:rPr lang="en-US" dirty="0"/>
              <a:t> с </a:t>
            </a:r>
            <a:r>
              <a:rPr lang="en-US" dirty="0" err="1"/>
              <a:t>помощью</a:t>
            </a:r>
            <a:r>
              <a:rPr lang="en-US" dirty="0"/>
              <a:t> </a:t>
            </a:r>
            <a:r>
              <a:rPr lang="en-US" dirty="0" err="1"/>
              <a:t>команды</a:t>
            </a:r>
            <a:r>
              <a:rPr lang="en-US" dirty="0"/>
              <a:t> </a:t>
            </a:r>
            <a:r>
              <a:rPr lang="en-US" dirty="0" err="1"/>
              <a:t>nohup</a:t>
            </a:r>
            <a:r>
              <a:rPr lang="en-US" dirty="0"/>
              <a:t>. </a:t>
            </a:r>
            <a:r>
              <a:rPr lang="en-US" dirty="0" err="1"/>
              <a:t>Все</a:t>
            </a:r>
            <a:r>
              <a:rPr lang="en-US" dirty="0"/>
              <a:t> </a:t>
            </a:r>
            <a:r>
              <a:rPr lang="en-US" dirty="0" err="1"/>
              <a:t>выводимые</a:t>
            </a:r>
            <a:r>
              <a:rPr lang="en-US" dirty="0"/>
              <a:t> </a:t>
            </a:r>
            <a:r>
              <a:rPr lang="en-US" dirty="0" err="1"/>
              <a:t>данные</a:t>
            </a:r>
            <a:r>
              <a:rPr lang="en-US" dirty="0"/>
              <a:t> </a:t>
            </a:r>
            <a:r>
              <a:rPr lang="en-US" dirty="0" err="1"/>
              <a:t>отправляются</a:t>
            </a:r>
            <a:r>
              <a:rPr lang="en-US" dirty="0"/>
              <a:t>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стандартный</a:t>
            </a:r>
            <a:r>
              <a:rPr lang="en-US" dirty="0"/>
              <a:t> </a:t>
            </a:r>
            <a:r>
              <a:rPr lang="en-US" dirty="0" err="1"/>
              <a:t>вывод</a:t>
            </a:r>
            <a:r>
              <a:rPr lang="en-US" dirty="0"/>
              <a:t> (</a:t>
            </a:r>
            <a:r>
              <a:rPr lang="en-US" dirty="0" err="1"/>
              <a:t>stdout</a:t>
            </a:r>
            <a:r>
              <a:rPr lang="en-US" dirty="0"/>
              <a:t> </a:t>
            </a:r>
            <a:r>
              <a:rPr lang="en-US" dirty="0" err="1"/>
              <a:t>или</a:t>
            </a:r>
            <a:r>
              <a:rPr lang="en-US" dirty="0"/>
              <a:t> stderr), а </a:t>
            </a:r>
            <a:r>
              <a:rPr lang="en-US" dirty="0" err="1"/>
              <a:t>записываются</a:t>
            </a:r>
            <a:r>
              <a:rPr lang="en-US" dirty="0"/>
              <a:t> в </a:t>
            </a:r>
            <a:r>
              <a:rPr lang="en-US" dirty="0" err="1"/>
              <a:t>файл</a:t>
            </a:r>
            <a:r>
              <a:rPr lang="en-US" dirty="0"/>
              <a:t> </a:t>
            </a:r>
            <a:r>
              <a:rPr lang="en-US" i="1" dirty="0" err="1"/>
              <a:t>nohup.out</a:t>
            </a:r>
            <a:r>
              <a:rPr lang="en-US" dirty="0"/>
              <a:t>, </a:t>
            </a:r>
            <a:r>
              <a:rPr lang="en-US" dirty="0" err="1"/>
              <a:t>который</a:t>
            </a:r>
            <a:r>
              <a:rPr lang="en-US" dirty="0"/>
              <a:t> </a:t>
            </a:r>
            <a:r>
              <a:rPr lang="en-US" dirty="0" err="1"/>
              <a:t>создаётся</a:t>
            </a:r>
            <a:r>
              <a:rPr lang="en-US" dirty="0"/>
              <a:t> в </a:t>
            </a:r>
            <a:r>
              <a:rPr lang="en-US" dirty="0" err="1"/>
              <a:t>том</a:t>
            </a:r>
            <a:r>
              <a:rPr lang="en-US" dirty="0"/>
              <a:t> </a:t>
            </a:r>
            <a:r>
              <a:rPr lang="en-US" dirty="0" err="1"/>
              <a:t>каталоге</a:t>
            </a:r>
            <a:r>
              <a:rPr lang="en-US" dirty="0"/>
              <a:t>, в </a:t>
            </a:r>
            <a:r>
              <a:rPr lang="en-US" dirty="0" err="1"/>
              <a:t>котором</a:t>
            </a:r>
            <a:r>
              <a:rPr lang="en-US" dirty="0"/>
              <a:t> </a:t>
            </a:r>
            <a:r>
              <a:rPr lang="en-US" dirty="0" err="1"/>
              <a:t>находился</a:t>
            </a:r>
            <a:r>
              <a:rPr lang="en-US" dirty="0"/>
              <a:t> </a:t>
            </a:r>
            <a:r>
              <a:rPr lang="en-US" dirty="0" err="1"/>
              <a:t>пользователь</a:t>
            </a:r>
            <a:r>
              <a:rPr lang="en-US" dirty="0"/>
              <a:t>, </a:t>
            </a:r>
            <a:r>
              <a:rPr lang="en-US" dirty="0" err="1"/>
              <a:t>запустивший</a:t>
            </a:r>
            <a:r>
              <a:rPr lang="en-US" dirty="0"/>
              <a:t> </a:t>
            </a:r>
            <a:r>
              <a:rPr lang="en-US" dirty="0" err="1"/>
              <a:t>программу</a:t>
            </a:r>
            <a:r>
              <a:rPr lang="en-US" dirty="0"/>
              <a:t>. В </a:t>
            </a:r>
            <a:r>
              <a:rPr lang="en-US" dirty="0" err="1"/>
              <a:t>случае</a:t>
            </a:r>
            <a:r>
              <a:rPr lang="en-US" dirty="0"/>
              <a:t>, </a:t>
            </a:r>
            <a:r>
              <a:rPr lang="en-US" dirty="0" err="1"/>
              <a:t>если</a:t>
            </a:r>
            <a:r>
              <a:rPr lang="en-US" dirty="0"/>
              <a:t> в </a:t>
            </a:r>
            <a:r>
              <a:rPr lang="en-US" dirty="0" err="1"/>
              <a:t>этом</a:t>
            </a:r>
            <a:r>
              <a:rPr lang="en-US" dirty="0"/>
              <a:t> </a:t>
            </a:r>
            <a:r>
              <a:rPr lang="en-US" dirty="0" err="1"/>
              <a:t>каталоге</a:t>
            </a:r>
            <a:r>
              <a:rPr lang="en-US" dirty="0"/>
              <a:t> </a:t>
            </a:r>
            <a:r>
              <a:rPr lang="en-US" dirty="0" err="1"/>
              <a:t>создать</a:t>
            </a:r>
            <a:r>
              <a:rPr lang="en-US" dirty="0"/>
              <a:t> </a:t>
            </a:r>
            <a:r>
              <a:rPr lang="en-US" dirty="0" err="1"/>
              <a:t>файл</a:t>
            </a:r>
            <a:r>
              <a:rPr lang="en-US" dirty="0"/>
              <a:t> </a:t>
            </a:r>
            <a:r>
              <a:rPr lang="en-US" dirty="0" err="1"/>
              <a:t>невозможно</a:t>
            </a:r>
            <a:r>
              <a:rPr lang="en-US" dirty="0"/>
              <a:t> — </a:t>
            </a:r>
            <a:r>
              <a:rPr lang="en-US" dirty="0" err="1"/>
              <a:t>он</a:t>
            </a:r>
            <a:r>
              <a:rPr lang="en-US" dirty="0"/>
              <a:t> </a:t>
            </a:r>
            <a:r>
              <a:rPr lang="en-US" dirty="0" err="1"/>
              <a:t>будет</a:t>
            </a:r>
            <a:r>
              <a:rPr lang="en-US" dirty="0"/>
              <a:t> </a:t>
            </a:r>
            <a:r>
              <a:rPr lang="en-US" dirty="0" err="1"/>
              <a:t>создан</a:t>
            </a:r>
            <a:r>
              <a:rPr lang="en-US" dirty="0"/>
              <a:t> в </a:t>
            </a:r>
            <a:r>
              <a:rPr lang="en-US" dirty="0" err="1"/>
              <a:t>домашнем</a:t>
            </a:r>
            <a:r>
              <a:rPr lang="en-US" dirty="0"/>
              <a:t> </a:t>
            </a:r>
            <a:r>
              <a:rPr lang="en-US" dirty="0" err="1"/>
              <a:t>каталоге</a:t>
            </a:r>
            <a:r>
              <a:rPr lang="en-US" dirty="0"/>
              <a:t> </a:t>
            </a:r>
            <a:r>
              <a:rPr lang="en-US" dirty="0" err="1"/>
              <a:t>пользователя</a:t>
            </a:r>
            <a:r>
              <a:rPr lang="en-US" dirty="0"/>
              <a:t>. </a:t>
            </a:r>
            <a:r>
              <a:rPr lang="en-US" dirty="0" err="1"/>
              <a:t>Если</a:t>
            </a:r>
            <a:r>
              <a:rPr lang="en-US" dirty="0"/>
              <a:t>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будет</a:t>
            </a:r>
            <a:r>
              <a:rPr lang="en-US" dirty="0"/>
              <a:t> и </a:t>
            </a:r>
            <a:r>
              <a:rPr lang="en-US" dirty="0" err="1"/>
              <a:t>такой</a:t>
            </a:r>
            <a:r>
              <a:rPr lang="en-US" dirty="0"/>
              <a:t> </a:t>
            </a:r>
            <a:r>
              <a:rPr lang="en-US" dirty="0" err="1"/>
              <a:t>возможности</a:t>
            </a:r>
            <a:r>
              <a:rPr lang="en-US" dirty="0"/>
              <a:t> — </a:t>
            </a:r>
            <a:r>
              <a:rPr lang="en-US" dirty="0" err="1"/>
              <a:t>команда</a:t>
            </a:r>
            <a:r>
              <a:rPr lang="en-US" dirty="0"/>
              <a:t> </a:t>
            </a:r>
            <a:r>
              <a:rPr lang="en-US" dirty="0" err="1"/>
              <a:t>выполнена</a:t>
            </a:r>
            <a:r>
              <a:rPr lang="en-US" dirty="0"/>
              <a:t>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будет</a:t>
            </a:r>
            <a:endParaRPr lang="en-US" dirty="0" err="1">
              <a:cs typeface="Calibri"/>
            </a:endParaRPr>
          </a:p>
          <a:p>
            <a:endParaRPr lang="en-US" dirty="0" err="1"/>
          </a:p>
          <a:p>
            <a:r>
              <a:rPr lang="en-US" dirty="0" err="1"/>
              <a:t>Выполнить</a:t>
            </a:r>
            <a:r>
              <a:rPr lang="en-US" dirty="0"/>
              <a:t> </a:t>
            </a:r>
            <a:r>
              <a:rPr lang="en-US" dirty="0" err="1"/>
              <a:t>другую</a:t>
            </a:r>
            <a:r>
              <a:rPr lang="en-US" dirty="0"/>
              <a:t> </a:t>
            </a:r>
            <a:r>
              <a:rPr lang="en-US" dirty="0" err="1"/>
              <a:t>команду</a:t>
            </a:r>
            <a:r>
              <a:rPr lang="en-US" dirty="0"/>
              <a:t>, </a:t>
            </a:r>
            <a:r>
              <a:rPr lang="en-US" dirty="0" err="1"/>
              <a:t>подавив</a:t>
            </a:r>
            <a:r>
              <a:rPr lang="en-US" dirty="0"/>
              <a:t> </a:t>
            </a:r>
            <a:r>
              <a:rPr lang="en-US" dirty="0" err="1"/>
              <a:t>действие</a:t>
            </a:r>
            <a:r>
              <a:rPr lang="en-US" dirty="0"/>
              <a:t> </a:t>
            </a:r>
            <a:r>
              <a:rPr lang="en-US" dirty="0" err="1"/>
              <a:t>сигнала</a:t>
            </a:r>
            <a:r>
              <a:rPr lang="en-US" dirty="0"/>
              <a:t> </a:t>
            </a:r>
            <a:r>
              <a:rPr lang="en-US" dirty="0" err="1"/>
              <a:t>зависания</a:t>
            </a:r>
            <a:endParaRPr lang="en-US" dirty="0">
              <a:cs typeface="Calibri"/>
            </a:endParaRPr>
          </a:p>
          <a:p>
            <a:r>
              <a:rPr lang="en-US" dirty="0"/>
              <a:t> </a:t>
            </a:r>
            <a:endParaRPr lang="en-US" dirty="0">
              <a:cs typeface="Calibri"/>
            </a:endParaRPr>
          </a:p>
          <a:p>
            <a:r>
              <a:rPr lang="en-US" dirty="0" err="1"/>
              <a:t>Команда</a:t>
            </a:r>
            <a:r>
              <a:rPr lang="en-US" dirty="0"/>
              <a:t> для </a:t>
            </a:r>
            <a:r>
              <a:rPr lang="en-US" dirty="0" err="1"/>
              <a:t>продолжения</a:t>
            </a:r>
            <a:r>
              <a:rPr lang="en-US" dirty="0"/>
              <a:t> </a:t>
            </a:r>
            <a:r>
              <a:rPr lang="en-US" dirty="0" err="1"/>
              <a:t>работы</a:t>
            </a:r>
            <a:r>
              <a:rPr lang="en-US" dirty="0"/>
              <a:t> </a:t>
            </a:r>
            <a:r>
              <a:rPr lang="en-US" dirty="0" err="1"/>
              <a:t>после</a:t>
            </a:r>
            <a:r>
              <a:rPr lang="en-US" dirty="0"/>
              <a:t> </a:t>
            </a:r>
            <a:r>
              <a:rPr lang="en-US" dirty="0" err="1"/>
              <a:t>того</a:t>
            </a:r>
            <a:r>
              <a:rPr lang="en-US" dirty="0"/>
              <a:t>,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пользователь</a:t>
            </a:r>
            <a:r>
              <a:rPr lang="en-US" dirty="0"/>
              <a:t>, </a:t>
            </a:r>
            <a:r>
              <a:rPr lang="en-US" dirty="0" err="1"/>
              <a:t>выполнивший</a:t>
            </a:r>
            <a:r>
              <a:rPr lang="en-US" dirty="0"/>
              <a:t> </a:t>
            </a:r>
            <a:r>
              <a:rPr lang="en-US" dirty="0" err="1"/>
              <a:t>команду</a:t>
            </a:r>
            <a:r>
              <a:rPr lang="en-US" dirty="0"/>
              <a:t>, </a:t>
            </a:r>
            <a:r>
              <a:rPr lang="en-US" dirty="0" err="1"/>
              <a:t>вышел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системы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54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Команда</a:t>
            </a:r>
            <a:r>
              <a:rPr lang="en-US" dirty="0"/>
              <a:t> </a:t>
            </a:r>
            <a:r>
              <a:rPr lang="en-US" b="1" dirty="0" err="1"/>
              <a:t>bg</a:t>
            </a:r>
            <a:r>
              <a:rPr lang="en-US" dirty="0"/>
              <a:t> </a:t>
            </a:r>
            <a:r>
              <a:rPr lang="en-US" dirty="0" err="1"/>
              <a:t>предназначена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возобновления</a:t>
            </a:r>
            <a:r>
              <a:rPr lang="en-US" dirty="0"/>
              <a:t> </a:t>
            </a:r>
            <a:r>
              <a:rPr lang="en-US" dirty="0" err="1"/>
              <a:t>исполнения</a:t>
            </a:r>
            <a:r>
              <a:rPr lang="en-US" dirty="0"/>
              <a:t> </a:t>
            </a:r>
            <a:r>
              <a:rPr lang="en-US" dirty="0" err="1"/>
              <a:t>остановленной</a:t>
            </a:r>
            <a:r>
              <a:rPr lang="en-US" dirty="0"/>
              <a:t> </a:t>
            </a:r>
            <a:r>
              <a:rPr lang="en-US" dirty="0" err="1"/>
              <a:t>задачи</a:t>
            </a:r>
            <a:r>
              <a:rPr lang="en-US" dirty="0"/>
              <a:t> в </a:t>
            </a:r>
            <a:r>
              <a:rPr lang="en-US" dirty="0" err="1"/>
              <a:t>фоновом</a:t>
            </a:r>
            <a:r>
              <a:rPr lang="en-US" dirty="0"/>
              <a:t> </a:t>
            </a:r>
            <a:r>
              <a:rPr lang="en-US" dirty="0" err="1"/>
              <a:t>режиме</a:t>
            </a:r>
            <a:r>
              <a:rPr lang="en-US" dirty="0"/>
              <a:t> в </a:t>
            </a:r>
            <a:r>
              <a:rPr lang="en-US" dirty="0" err="1"/>
              <a:t>командных</a:t>
            </a:r>
            <a:r>
              <a:rPr lang="en-US" dirty="0"/>
              <a:t> </a:t>
            </a:r>
            <a:r>
              <a:rPr lang="en-US" dirty="0" err="1"/>
              <a:t>оболочках</a:t>
            </a:r>
          </a:p>
          <a:p>
            <a:r>
              <a:rPr lang="en-US" dirty="0" err="1"/>
              <a:t>Процесс</a:t>
            </a:r>
            <a:r>
              <a:rPr lang="en-US" dirty="0"/>
              <a:t> </a:t>
            </a:r>
            <a:r>
              <a:rPr lang="en-US" dirty="0" err="1"/>
              <a:t>перевода</a:t>
            </a:r>
            <a:r>
              <a:rPr lang="en-US" dirty="0"/>
              <a:t> </a:t>
            </a:r>
            <a:r>
              <a:rPr lang="en-US" dirty="0" err="1"/>
              <a:t>задачи</a:t>
            </a:r>
            <a:r>
              <a:rPr lang="en-US" dirty="0"/>
              <a:t> в </a:t>
            </a:r>
            <a:r>
              <a:rPr lang="en-US" dirty="0" err="1"/>
              <a:t>фоновый</a:t>
            </a:r>
            <a:r>
              <a:rPr lang="en-US" dirty="0"/>
              <a:t> </a:t>
            </a:r>
            <a:r>
              <a:rPr lang="en-US" dirty="0" err="1"/>
              <a:t>режим</a:t>
            </a:r>
            <a:r>
              <a:rPr lang="en-US" dirty="0"/>
              <a:t> </a:t>
            </a:r>
            <a:r>
              <a:rPr lang="en-US" dirty="0" err="1"/>
              <a:t>предельно</a:t>
            </a:r>
            <a:r>
              <a:rPr lang="en-US" dirty="0"/>
              <a:t> </a:t>
            </a:r>
            <a:r>
              <a:rPr lang="en-US" dirty="0" err="1"/>
              <a:t>прост</a:t>
            </a:r>
            <a:r>
              <a:rPr lang="en-US" dirty="0"/>
              <a:t>: </a:t>
            </a:r>
            <a:r>
              <a:rPr lang="en-US" dirty="0" err="1"/>
              <a:t>достаточно</a:t>
            </a:r>
            <a:r>
              <a:rPr lang="en-US" dirty="0"/>
              <a:t> </a:t>
            </a:r>
            <a:r>
              <a:rPr lang="en-US" dirty="0" err="1"/>
              <a:t>воспользоваться</a:t>
            </a:r>
            <a:r>
              <a:rPr lang="en-US" dirty="0"/>
              <a:t> </a:t>
            </a:r>
            <a:r>
              <a:rPr lang="en-US" dirty="0" err="1"/>
              <a:t>сочетанием</a:t>
            </a:r>
            <a:r>
              <a:rPr lang="en-US" dirty="0"/>
              <a:t> </a:t>
            </a:r>
            <a:r>
              <a:rPr lang="en-US" dirty="0" err="1"/>
              <a:t>клавиш</a:t>
            </a:r>
            <a:r>
              <a:rPr lang="en-US" dirty="0"/>
              <a:t> </a:t>
            </a:r>
            <a:r>
              <a:rPr lang="en-US" b="1" dirty="0"/>
              <a:t>CTRL+Z</a:t>
            </a:r>
            <a:r>
              <a:rPr lang="en-US" dirty="0"/>
              <a:t> для </a:t>
            </a:r>
            <a:r>
              <a:rPr lang="en-US" dirty="0" err="1"/>
              <a:t>приостановки</a:t>
            </a:r>
            <a:r>
              <a:rPr lang="en-US" dirty="0"/>
              <a:t> </a:t>
            </a:r>
            <a:r>
              <a:rPr lang="en-US" dirty="0" err="1"/>
              <a:t>исполнения</a:t>
            </a:r>
            <a:r>
              <a:rPr lang="en-US" dirty="0"/>
              <a:t> </a:t>
            </a:r>
            <a:r>
              <a:rPr lang="en-US" dirty="0" err="1"/>
              <a:t>задачи</a:t>
            </a:r>
            <a:r>
              <a:rPr lang="en-US" dirty="0"/>
              <a:t>, </a:t>
            </a:r>
            <a:r>
              <a:rPr lang="en-US" dirty="0" err="1"/>
              <a:t>после</a:t>
            </a:r>
            <a:r>
              <a:rPr lang="en-US" dirty="0"/>
              <a:t> </a:t>
            </a:r>
            <a:r>
              <a:rPr lang="en-US" dirty="0" err="1"/>
              <a:t>чего</a:t>
            </a:r>
            <a:r>
              <a:rPr lang="en-US" dirty="0"/>
              <a:t> </a:t>
            </a:r>
            <a:r>
              <a:rPr lang="en-US" dirty="0" err="1"/>
              <a:t>выполнить</a:t>
            </a:r>
            <a:r>
              <a:rPr lang="en-US" dirty="0"/>
              <a:t> </a:t>
            </a:r>
            <a:r>
              <a:rPr lang="en-US" dirty="0" err="1"/>
              <a:t>приведенную</a:t>
            </a:r>
            <a:r>
              <a:rPr lang="en-US" dirty="0"/>
              <a:t> </a:t>
            </a:r>
            <a:r>
              <a:rPr lang="en-US" dirty="0" err="1"/>
              <a:t>выше</a:t>
            </a:r>
            <a:r>
              <a:rPr lang="en-US" dirty="0"/>
              <a:t> </a:t>
            </a:r>
            <a:r>
              <a:rPr lang="en-US" dirty="0" err="1"/>
              <a:t>команду</a:t>
            </a:r>
            <a:r>
              <a:rPr lang="en-US" dirty="0"/>
              <a:t> для </a:t>
            </a:r>
            <a:r>
              <a:rPr lang="en-US" dirty="0" err="1"/>
              <a:t>возобновления</a:t>
            </a:r>
            <a:r>
              <a:rPr lang="en-US" dirty="0"/>
              <a:t> </a:t>
            </a:r>
            <a:r>
              <a:rPr lang="en-US" dirty="0" err="1"/>
              <a:t>исполнения</a:t>
            </a:r>
            <a:r>
              <a:rPr lang="en-US" dirty="0"/>
              <a:t> </a:t>
            </a:r>
            <a:r>
              <a:rPr lang="en-US" dirty="0" err="1"/>
              <a:t>задачи</a:t>
            </a:r>
            <a:r>
              <a:rPr lang="en-US" dirty="0"/>
              <a:t> </a:t>
            </a:r>
            <a:r>
              <a:rPr lang="en-US" dirty="0" err="1"/>
              <a:t>уже</a:t>
            </a:r>
            <a:r>
              <a:rPr lang="en-US" dirty="0"/>
              <a:t> в </a:t>
            </a:r>
            <a:r>
              <a:rPr lang="en-US" dirty="0" err="1"/>
              <a:t>фоновом</a:t>
            </a:r>
            <a:r>
              <a:rPr lang="en-US" dirty="0"/>
              <a:t> </a:t>
            </a:r>
            <a:r>
              <a:rPr lang="en-US" dirty="0" err="1"/>
              <a:t>режиме</a:t>
            </a: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65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Отобразить</a:t>
            </a:r>
            <a:r>
              <a:rPr lang="en-US" dirty="0"/>
              <a:t> </a:t>
            </a:r>
            <a:r>
              <a:rPr lang="en-US" dirty="0" err="1"/>
              <a:t>список</a:t>
            </a:r>
            <a:r>
              <a:rPr lang="en-US" dirty="0"/>
              <a:t> </a:t>
            </a:r>
            <a:r>
              <a:rPr lang="en-US" dirty="0" err="1"/>
              <a:t>текущих</a:t>
            </a:r>
            <a:r>
              <a:rPr lang="en-US" dirty="0"/>
              <a:t> </a:t>
            </a:r>
            <a:r>
              <a:rPr lang="en-US" dirty="0" err="1"/>
              <a:t>фоновых</a:t>
            </a:r>
            <a:r>
              <a:rPr lang="en-US" dirty="0"/>
              <a:t> </a:t>
            </a:r>
            <a:r>
              <a:rPr lang="en-US" dirty="0" err="1"/>
              <a:t>задач</a:t>
            </a:r>
            <a:r>
              <a:rPr lang="en-US" dirty="0"/>
              <a:t> </a:t>
            </a:r>
            <a:r>
              <a:rPr lang="en-US" dirty="0" err="1"/>
              <a:t>можно</a:t>
            </a:r>
            <a:r>
              <a:rPr lang="en-US" dirty="0"/>
              <a:t> </a:t>
            </a:r>
            <a:r>
              <a:rPr lang="en-US" dirty="0" err="1"/>
              <a:t>командой</a:t>
            </a:r>
            <a:r>
              <a:rPr lang="en-US" dirty="0"/>
              <a:t> jobs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92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2021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8A3363-5CFB-4D7F-A270-4751149B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659C49-32D3-44A1-A163-54A1B32EC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B3F032-6CDA-41E9-9BA6-15C5F6FDF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33EB-32BF-46B2-8657-BA62BE8D1CBF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B20B7D-CD0B-4959-A106-4C18514B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AC5890-2655-475C-A97C-84B86E27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A1D99-7A96-4BD9-87CC-A43FC88678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1430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2428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0986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74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037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542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2021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96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0638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6803080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5158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6343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446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291748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892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192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334170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22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2551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image" Target="../media/image5.emf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19" Type="http://schemas.openxmlformats.org/officeDocument/2006/relationships/image" Target="../media/image5.emf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2021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  <p:sldLayoutId id="2147483716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2021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078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coutapm.com/blog/understanding-load-averag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interface31.ru/tech_it/2016/06/linux-nachinayushhim-chto-takoe-load-average-i-kakuyu-informaciyu-on-neset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monitoring. Processes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2021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DACCF-B755-4F6F-8228-3320C45A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f</a:t>
            </a:r>
            <a:r>
              <a:rPr lang="en-US" dirty="0">
                <a:latin typeface="+mn-lt"/>
              </a:rPr>
              <a:t>ore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g</a:t>
            </a:r>
            <a:r>
              <a:rPr lang="en-US" dirty="0">
                <a:latin typeface="+mn-lt"/>
              </a:rPr>
              <a:t>rounding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1BC5CD-4615-4F51-A543-4DA5BBA83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9029369E-A9FC-4FA9-90DB-EE07625E1C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8429625" cy="66236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fg</a:t>
            </a:r>
            <a:r>
              <a:rPr lang="en-US" sz="2400" b="1" dirty="0"/>
              <a:t> </a:t>
            </a:r>
            <a:r>
              <a:rPr lang="en-US" sz="1200" dirty="0"/>
              <a:t>–  </a:t>
            </a:r>
            <a:r>
              <a:rPr lang="en-US" sz="1400" dirty="0"/>
              <a:t>put it  in the foreground the process running in the background</a:t>
            </a:r>
          </a:p>
          <a:p>
            <a:endParaRPr lang="en-US" sz="1400" dirty="0"/>
          </a:p>
          <a:p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8B9A88-4975-430C-B57F-40303B16955C}"/>
              </a:ext>
            </a:extLst>
          </p:cNvPr>
          <p:cNvSpPr txBox="1"/>
          <p:nvPr/>
        </p:nvSpPr>
        <p:spPr>
          <a:xfrm>
            <a:off x="2160740" y="2196692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39725" indent="-339725">
              <a:spcBef>
                <a:spcPts val="900"/>
              </a:spcBef>
              <a:buClr>
                <a:srgbClr val="002B78"/>
              </a:buClr>
              <a:buFont typeface="Verdana" pitchFamily="32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[Ctrl]+z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627083-584C-4AD7-96A5-076AEEC0BB53}"/>
              </a:ext>
            </a:extLst>
          </p:cNvPr>
          <p:cNvSpPr txBox="1"/>
          <p:nvPr/>
        </p:nvSpPr>
        <p:spPr>
          <a:xfrm>
            <a:off x="2160740" y="3308788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39725" indent="-339725">
              <a:spcBef>
                <a:spcPts val="900"/>
              </a:spcBef>
              <a:buClr>
                <a:srgbClr val="002B78"/>
              </a:buClr>
              <a:buFont typeface="Verdana" pitchFamily="32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2000" b="1" dirty="0" err="1">
                <a:solidFill>
                  <a:schemeClr val="accent2">
                    <a:lumMod val="75000"/>
                  </a:schemeClr>
                </a:solidFill>
              </a:rPr>
              <a:t>fg</a:t>
            </a: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 1</a:t>
            </a: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BC5BE5B5-A5AB-43A1-8D25-0DFB6B05E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1616" y="1973802"/>
            <a:ext cx="2821117" cy="844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lvl="1" eaLnBrk="1" hangingPunct="1">
              <a:buClr>
                <a:srgbClr val="262673"/>
              </a:buClr>
              <a:buFont typeface="Arial" charset="0"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GB" sz="1200" dirty="0"/>
              <a:t>Suspend the job running </a:t>
            </a:r>
            <a:br>
              <a:rPr lang="en-GB" sz="1200" dirty="0"/>
            </a:br>
            <a:r>
              <a:rPr lang="en-GB" sz="1200" dirty="0"/>
              <a:t>in the foreground</a:t>
            </a:r>
          </a:p>
        </p:txBody>
      </p:sp>
      <p:sp>
        <p:nvSpPr>
          <p:cNvPr id="20" name="Text Box 8">
            <a:extLst>
              <a:ext uri="{FF2B5EF4-FFF2-40B4-BE49-F238E27FC236}">
                <a16:creationId xmlns:a16="http://schemas.microsoft.com/office/drawing/2014/main" id="{F353CA7D-21DC-47BD-9464-3B57E5882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1617" y="3252462"/>
            <a:ext cx="2821116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lvl="1" eaLnBrk="1" hangingPunct="1">
              <a:buClr>
                <a:srgbClr val="262673"/>
              </a:buClr>
              <a:buFont typeface="Arial" charset="0"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GB" sz="1200" dirty="0"/>
              <a:t>Background the suspended job</a:t>
            </a:r>
          </a:p>
        </p:txBody>
      </p:sp>
      <p:sp>
        <p:nvSpPr>
          <p:cNvPr id="21" name="Облачко с текстом: прямоугольное 20">
            <a:extLst>
              <a:ext uri="{FF2B5EF4-FFF2-40B4-BE49-F238E27FC236}">
                <a16:creationId xmlns:a16="http://schemas.microsoft.com/office/drawing/2014/main" id="{3C20265E-BCF3-4A9C-A73B-A1C1FD0E0DE1}"/>
              </a:ext>
            </a:extLst>
          </p:cNvPr>
          <p:cNvSpPr/>
          <p:nvPr/>
        </p:nvSpPr>
        <p:spPr>
          <a:xfrm>
            <a:off x="4267200" y="2077372"/>
            <a:ext cx="2590800" cy="662363"/>
          </a:xfrm>
          <a:prstGeom prst="wedgeRectCallout">
            <a:avLst>
              <a:gd name="adj1" fmla="val -88676"/>
              <a:gd name="adj2" fmla="val -390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2" name="Облачко с текстом: прямоугольное 21">
            <a:extLst>
              <a:ext uri="{FF2B5EF4-FFF2-40B4-BE49-F238E27FC236}">
                <a16:creationId xmlns:a16="http://schemas.microsoft.com/office/drawing/2014/main" id="{06BFF2C8-BFCE-44C4-8758-444010882A4A}"/>
              </a:ext>
            </a:extLst>
          </p:cNvPr>
          <p:cNvSpPr/>
          <p:nvPr/>
        </p:nvSpPr>
        <p:spPr>
          <a:xfrm>
            <a:off x="4267200" y="3177661"/>
            <a:ext cx="2590800" cy="662363"/>
          </a:xfrm>
          <a:prstGeom prst="wedgeRectCallout">
            <a:avLst>
              <a:gd name="adj1" fmla="val -105539"/>
              <a:gd name="adj2" fmla="val 1144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58D15B-1870-47B9-A64D-4832F57F87D1}"/>
              </a:ext>
            </a:extLst>
          </p:cNvPr>
          <p:cNvSpPr txBox="1"/>
          <p:nvPr/>
        </p:nvSpPr>
        <p:spPr>
          <a:xfrm>
            <a:off x="2160740" y="2558387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39725" indent="-339725">
              <a:spcBef>
                <a:spcPts val="900"/>
              </a:spcBef>
              <a:buClr>
                <a:srgbClr val="002B78"/>
              </a:buClr>
              <a:buFont typeface="Verdana" pitchFamily="32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2000" b="1" dirty="0" err="1">
                <a:solidFill>
                  <a:schemeClr val="accent2">
                    <a:lumMod val="75000"/>
                  </a:schemeClr>
                </a:solidFill>
              </a:rPr>
              <a:t>fg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006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DACCF-B755-4F6F-8228-3320C45A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2800" b="1" i="0" u="none" strike="noStrike" kern="1200" cap="none" spc="100" normalizeH="0" baseline="0" noProof="0" dirty="0" err="1">
                <a:ln>
                  <a:noFill/>
                </a:ln>
                <a:solidFill>
                  <a:srgbClr val="76CDD8">
                    <a:lumMod val="75000"/>
                  </a:srgbClr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ps</a:t>
            </a:r>
            <a:endParaRPr lang="en-US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BA7D09-4218-4749-ADA0-5B5390D74D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ps</a:t>
            </a:r>
            <a:r>
              <a:rPr lang="en-US" sz="2400" b="1" dirty="0"/>
              <a:t> </a:t>
            </a:r>
            <a:r>
              <a:rPr lang="en-US" sz="1200" dirty="0"/>
              <a:t>– view a list of running processes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Example: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363538" marR="0" lvl="0" indent="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6CDD8">
                    <a:lumMod val="7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$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76CDD8">
                    <a:lumMod val="7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ps aux | less</a:t>
            </a:r>
          </a:p>
          <a:p>
            <a:pPr marL="363538" marR="0" lvl="0" indent="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76CDD8">
                    <a:lumMod val="7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$ ps U user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1BC5CD-4615-4F51-A543-4DA5BBA83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AE8106B6-FB4C-4FEF-9F17-BF536A662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1616" y="2022291"/>
            <a:ext cx="2821117" cy="844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lvl="1" eaLnBrk="1" hangingPunct="1">
              <a:buClr>
                <a:srgbClr val="262673"/>
              </a:buClr>
              <a:buFont typeface="Arial" charset="0"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US" sz="1200" dirty="0"/>
              <a:t>Display list of all active processes </a:t>
            </a:r>
            <a:br>
              <a:rPr lang="en-US" sz="1200" dirty="0"/>
            </a:br>
            <a:r>
              <a:rPr lang="en-US" sz="1200" dirty="0"/>
              <a:t>by screens</a:t>
            </a:r>
          </a:p>
        </p:txBody>
      </p:sp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A3AA3886-B8FD-425B-BA61-304201020D2B}"/>
              </a:ext>
            </a:extLst>
          </p:cNvPr>
          <p:cNvSpPr/>
          <p:nvPr/>
        </p:nvSpPr>
        <p:spPr>
          <a:xfrm>
            <a:off x="4267200" y="2125861"/>
            <a:ext cx="2590800" cy="662363"/>
          </a:xfrm>
          <a:prstGeom prst="wedgeRectCallout">
            <a:avLst>
              <a:gd name="adj1" fmla="val -135090"/>
              <a:gd name="adj2" fmla="val 58234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E71D360C-F530-4C53-B0F9-D724FA773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6349" y="2936466"/>
            <a:ext cx="2821117" cy="844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lvl="1" eaLnBrk="1" hangingPunct="1">
              <a:buClr>
                <a:srgbClr val="262673"/>
              </a:buClr>
              <a:buFont typeface="Arial" charset="0"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US" sz="1200" dirty="0"/>
              <a:t>Display a list of processes run by user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B1684B4D-7BEE-4C83-AC61-DBC1E59B663D}"/>
              </a:ext>
            </a:extLst>
          </p:cNvPr>
          <p:cNvSpPr/>
          <p:nvPr/>
        </p:nvSpPr>
        <p:spPr>
          <a:xfrm>
            <a:off x="4261933" y="3040036"/>
            <a:ext cx="2590800" cy="662363"/>
          </a:xfrm>
          <a:prstGeom prst="wedgeRectCallout">
            <a:avLst>
              <a:gd name="adj1" fmla="val -144276"/>
              <a:gd name="adj2" fmla="val -34430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</p:spTree>
    <p:extLst>
      <p:ext uri="{BB962C8B-B14F-4D97-AF65-F5344CB8AC3E}">
        <p14:creationId xmlns:p14="http://schemas.microsoft.com/office/powerpoint/2010/main" val="2690302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DACCF-B755-4F6F-8228-3320C45A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76CDD8">
                    <a:lumMod val="75000"/>
                  </a:srgbClr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kill</a:t>
            </a:r>
            <a:endParaRPr lang="en-US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BA7D09-4218-4749-ADA0-5B5390D74D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kill</a:t>
            </a:r>
            <a:r>
              <a:rPr lang="en-US" sz="2400" b="1" dirty="0"/>
              <a:t> </a:t>
            </a:r>
            <a:r>
              <a:rPr lang="en-US" sz="1200" dirty="0"/>
              <a:t>– allow to stop or terminate running process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Example: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363538" marR="0" lvl="0" indent="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6CDD8">
                    <a:lumMod val="7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$ kill 156</a:t>
            </a:r>
          </a:p>
          <a:p>
            <a:pPr marL="363538" marR="0" lvl="0" indent="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76CDD8">
                  <a:lumMod val="75000"/>
                </a:srgb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363538" marR="0" lvl="0" indent="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6CDD8">
                    <a:lumMod val="7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$ kill -9 156 </a:t>
            </a:r>
          </a:p>
          <a:p>
            <a:pPr marL="363538" marR="0" lvl="0" indent="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rgbClr val="76CDD8">
                    <a:lumMod val="7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the same as</a:t>
            </a:r>
          </a:p>
          <a:p>
            <a:pPr marL="363538" marR="0" lvl="0" indent="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6CDD8">
                    <a:lumMod val="7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$ kill –KILL 156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1BC5CD-4615-4F51-A543-4DA5BBA83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AE8106B6-FB4C-4FEF-9F17-BF536A662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1616" y="2022291"/>
            <a:ext cx="2821117" cy="844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lvl="1" eaLnBrk="1" hangingPunct="1">
              <a:buClr>
                <a:srgbClr val="262673"/>
              </a:buClr>
              <a:buFont typeface="Arial" charset="0"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US" sz="1200" dirty="0"/>
              <a:t>Stop process that have Process ID=156 (soft kill)</a:t>
            </a:r>
          </a:p>
        </p:txBody>
      </p:sp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A3AA3886-B8FD-425B-BA61-304201020D2B}"/>
              </a:ext>
            </a:extLst>
          </p:cNvPr>
          <p:cNvSpPr/>
          <p:nvPr/>
        </p:nvSpPr>
        <p:spPr>
          <a:xfrm>
            <a:off x="4267200" y="2125861"/>
            <a:ext cx="2590800" cy="662363"/>
          </a:xfrm>
          <a:prstGeom prst="wedgeRectCallout">
            <a:avLst>
              <a:gd name="adj1" fmla="val -152012"/>
              <a:gd name="adj2" fmla="val 14739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E71D360C-F530-4C53-B0F9-D724FA773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6349" y="2936466"/>
            <a:ext cx="2821117" cy="844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lvl="1" eaLnBrk="1" hangingPunct="1">
              <a:buClr>
                <a:srgbClr val="262673"/>
              </a:buClr>
              <a:buFont typeface="Arial" charset="0"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US" sz="1200" dirty="0"/>
              <a:t>Immediate stopping of process that have Process ID=156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B1684B4D-7BEE-4C83-AC61-DBC1E59B663D}"/>
              </a:ext>
            </a:extLst>
          </p:cNvPr>
          <p:cNvSpPr/>
          <p:nvPr/>
        </p:nvSpPr>
        <p:spPr>
          <a:xfrm>
            <a:off x="4261933" y="3040036"/>
            <a:ext cx="2590800" cy="662363"/>
          </a:xfrm>
          <a:prstGeom prst="wedgeRectCallout">
            <a:avLst>
              <a:gd name="adj1" fmla="val -138474"/>
              <a:gd name="adj2" fmla="val 7174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</p:spTree>
    <p:extLst>
      <p:ext uri="{BB962C8B-B14F-4D97-AF65-F5344CB8AC3E}">
        <p14:creationId xmlns:p14="http://schemas.microsoft.com/office/powerpoint/2010/main" val="2316310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DACCF-B755-4F6F-8228-3320C45A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76CDD8">
                    <a:lumMod val="75000"/>
                  </a:srgbClr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top</a:t>
            </a:r>
            <a:endParaRPr lang="en-US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BA7D09-4218-4749-ADA0-5B5390D74D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top</a:t>
            </a:r>
            <a:r>
              <a:rPr lang="en-US" sz="2400" b="1" dirty="0"/>
              <a:t> </a:t>
            </a:r>
            <a:r>
              <a:rPr lang="en-US" sz="1200" dirty="0"/>
              <a:t>– view a dynamically updating list of running processes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Example: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363538" marR="0" lvl="0" indent="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6CDD8">
                    <a:lumMod val="7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$ top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1BC5CD-4615-4F51-A543-4DA5BBA83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311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67888-7C4E-4E64-B02E-42A084CB8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load profiles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4BDECE-8063-4F32-8C4F-CA2EA8C23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top, </a:t>
            </a:r>
            <a:r>
              <a:rPr lang="en-US" dirty="0" err="1"/>
              <a:t>htop</a:t>
            </a:r>
            <a:endParaRPr lang="en-US" dirty="0"/>
          </a:p>
          <a:p>
            <a:pPr marL="0" indent="0">
              <a:buNone/>
            </a:pPr>
            <a:r>
              <a:rPr lang="en-US" sz="1350" b="1" dirty="0">
                <a:latin typeface="Consolas" panose="020B0609020204030204" pitchFamily="49" charset="0"/>
              </a:rPr>
              <a:t>%</a:t>
            </a:r>
            <a:r>
              <a:rPr lang="en-US" sz="1350" b="1" dirty="0" err="1">
                <a:latin typeface="Consolas" panose="020B0609020204030204" pitchFamily="49" charset="0"/>
              </a:rPr>
              <a:t>Cpu</a:t>
            </a:r>
            <a:r>
              <a:rPr lang="en-US" sz="1350" b="1" dirty="0">
                <a:latin typeface="Consolas" panose="020B0609020204030204" pitchFamily="49" charset="0"/>
              </a:rPr>
              <a:t>(s):  0.6 us,  0.5 </a:t>
            </a:r>
            <a:r>
              <a:rPr lang="en-US" sz="1350" b="1" dirty="0" err="1">
                <a:latin typeface="Consolas" panose="020B0609020204030204" pitchFamily="49" charset="0"/>
              </a:rPr>
              <a:t>sy</a:t>
            </a:r>
            <a:r>
              <a:rPr lang="en-US" sz="1350" b="1" dirty="0">
                <a:latin typeface="Consolas" panose="020B0609020204030204" pitchFamily="49" charset="0"/>
              </a:rPr>
              <a:t>,  0.1 </a:t>
            </a:r>
            <a:r>
              <a:rPr lang="en-US" sz="1350" b="1" dirty="0" err="1">
                <a:latin typeface="Consolas" panose="020B0609020204030204" pitchFamily="49" charset="0"/>
              </a:rPr>
              <a:t>ni</a:t>
            </a:r>
            <a:r>
              <a:rPr lang="en-US" sz="1350" b="1" dirty="0">
                <a:latin typeface="Consolas" panose="020B0609020204030204" pitchFamily="49" charset="0"/>
              </a:rPr>
              <a:t>, 97.5 id,  1.2 </a:t>
            </a:r>
            <a:r>
              <a:rPr lang="en-US" sz="1350" b="1" dirty="0" err="1">
                <a:latin typeface="Consolas" panose="020B0609020204030204" pitchFamily="49" charset="0"/>
              </a:rPr>
              <a:t>wa</a:t>
            </a:r>
            <a:r>
              <a:rPr lang="en-US" sz="1350" b="1" dirty="0">
                <a:latin typeface="Consolas" panose="020B0609020204030204" pitchFamily="49" charset="0"/>
              </a:rPr>
              <a:t>,  0.0 hi,  0.0 </a:t>
            </a:r>
            <a:r>
              <a:rPr lang="en-US" sz="1350" b="1" dirty="0" err="1">
                <a:latin typeface="Consolas" panose="020B0609020204030204" pitchFamily="49" charset="0"/>
              </a:rPr>
              <a:t>si</a:t>
            </a:r>
            <a:r>
              <a:rPr lang="en-US" sz="1350" b="1" dirty="0">
                <a:latin typeface="Consolas" panose="020B0609020204030204" pitchFamily="49" charset="0"/>
              </a:rPr>
              <a:t>,  0.0 </a:t>
            </a:r>
            <a:r>
              <a:rPr lang="en-US" sz="1350" b="1" dirty="0" err="1">
                <a:latin typeface="Consolas" panose="020B0609020204030204" pitchFamily="49" charset="0"/>
              </a:rPr>
              <a:t>st</a:t>
            </a:r>
            <a:endParaRPr lang="en-US" sz="135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50" b="1" dirty="0"/>
              <a:t>us</a:t>
            </a:r>
            <a:r>
              <a:rPr lang="en-US" sz="1350" dirty="0"/>
              <a:t>: user </a:t>
            </a:r>
            <a:r>
              <a:rPr lang="en-US" sz="1350" dirty="0" err="1"/>
              <a:t>cpu</a:t>
            </a:r>
            <a:r>
              <a:rPr lang="en-US" sz="1350" dirty="0"/>
              <a:t> time (or) % CPU time spent in user space</a:t>
            </a:r>
          </a:p>
          <a:p>
            <a:pPr marL="0" indent="0">
              <a:buNone/>
            </a:pPr>
            <a:r>
              <a:rPr lang="en-US" sz="1350" b="1" dirty="0" err="1"/>
              <a:t>sy</a:t>
            </a:r>
            <a:r>
              <a:rPr lang="en-US" sz="1350" dirty="0"/>
              <a:t>: system </a:t>
            </a:r>
            <a:r>
              <a:rPr lang="en-US" sz="1350" dirty="0" err="1"/>
              <a:t>cpu</a:t>
            </a:r>
            <a:r>
              <a:rPr lang="en-US" sz="1350" dirty="0"/>
              <a:t> time (or) % CPU time spent in kernel space</a:t>
            </a:r>
          </a:p>
          <a:p>
            <a:pPr marL="0" indent="0">
              <a:buNone/>
            </a:pPr>
            <a:r>
              <a:rPr lang="en-US" sz="1350" b="1" dirty="0" err="1"/>
              <a:t>ni</a:t>
            </a:r>
            <a:r>
              <a:rPr lang="en-US" sz="1350" dirty="0"/>
              <a:t>: user nice </a:t>
            </a:r>
            <a:r>
              <a:rPr lang="en-US" sz="1350" dirty="0" err="1"/>
              <a:t>cpu</a:t>
            </a:r>
            <a:r>
              <a:rPr lang="en-US" sz="1350" dirty="0"/>
              <a:t> time (or) % CPU time spent on low priority processes</a:t>
            </a:r>
          </a:p>
          <a:p>
            <a:pPr marL="0" indent="0">
              <a:buNone/>
            </a:pPr>
            <a:r>
              <a:rPr lang="en-US" sz="1350" b="1" dirty="0"/>
              <a:t>id</a:t>
            </a:r>
            <a:r>
              <a:rPr lang="en-US" sz="1350" dirty="0"/>
              <a:t>: idle </a:t>
            </a:r>
            <a:r>
              <a:rPr lang="en-US" sz="1350" dirty="0" err="1"/>
              <a:t>cpu</a:t>
            </a:r>
            <a:r>
              <a:rPr lang="en-US" sz="1350" dirty="0"/>
              <a:t> time (or) % CPU time spent idle</a:t>
            </a:r>
          </a:p>
          <a:p>
            <a:pPr marL="0" indent="0">
              <a:buNone/>
            </a:pPr>
            <a:r>
              <a:rPr lang="en-US" sz="1350" b="1" dirty="0" err="1"/>
              <a:t>wa</a:t>
            </a:r>
            <a:r>
              <a:rPr lang="en-US" sz="1350" dirty="0"/>
              <a:t>: </a:t>
            </a:r>
            <a:r>
              <a:rPr lang="en-US" sz="1350" dirty="0" err="1"/>
              <a:t>io</a:t>
            </a:r>
            <a:r>
              <a:rPr lang="en-US" sz="1350" dirty="0"/>
              <a:t> wait </a:t>
            </a:r>
            <a:r>
              <a:rPr lang="en-US" sz="1350" dirty="0" err="1"/>
              <a:t>cpu</a:t>
            </a:r>
            <a:r>
              <a:rPr lang="en-US" sz="1350" dirty="0"/>
              <a:t> time (or) % CPU time spent in wait on I/O</a:t>
            </a:r>
          </a:p>
          <a:p>
            <a:pPr marL="0" indent="0">
              <a:buNone/>
            </a:pPr>
            <a:r>
              <a:rPr lang="en-US" sz="1350" b="1" dirty="0"/>
              <a:t>hi</a:t>
            </a:r>
            <a:r>
              <a:rPr lang="en-US" sz="1350" dirty="0"/>
              <a:t>: hardware </a:t>
            </a:r>
            <a:r>
              <a:rPr lang="en-US" sz="1350" dirty="0" err="1"/>
              <a:t>irq</a:t>
            </a:r>
            <a:r>
              <a:rPr lang="en-US" sz="1350" dirty="0"/>
              <a:t> (or) % CPU time spent servicing/handling hardware interrupts</a:t>
            </a:r>
          </a:p>
          <a:p>
            <a:pPr marL="0" indent="0">
              <a:buNone/>
            </a:pPr>
            <a:r>
              <a:rPr lang="en-US" sz="1350" b="1" dirty="0" err="1"/>
              <a:t>si</a:t>
            </a:r>
            <a:r>
              <a:rPr lang="en-US" sz="1350" dirty="0"/>
              <a:t>: software </a:t>
            </a:r>
            <a:r>
              <a:rPr lang="en-US" sz="1350" dirty="0" err="1"/>
              <a:t>irq</a:t>
            </a:r>
            <a:r>
              <a:rPr lang="en-US" sz="1350" dirty="0"/>
              <a:t> (or) % CPU time spent servicing/handling software interrupts</a:t>
            </a:r>
          </a:p>
          <a:p>
            <a:pPr marL="0" indent="0">
              <a:buNone/>
            </a:pPr>
            <a:r>
              <a:rPr lang="en-US" sz="1350" b="1" dirty="0" err="1"/>
              <a:t>st</a:t>
            </a:r>
            <a:r>
              <a:rPr lang="en-US" sz="1350" dirty="0"/>
              <a:t>: steal time (or) % CPU time in involuntary wait by virtual CPU while hypervisor is servicing another processor (or) % CPU time stolen from a virtual machine</a:t>
            </a:r>
            <a:endParaRPr lang="ru-RU" sz="1350" dirty="0"/>
          </a:p>
        </p:txBody>
      </p:sp>
    </p:spTree>
    <p:extLst>
      <p:ext uri="{BB962C8B-B14F-4D97-AF65-F5344CB8AC3E}">
        <p14:creationId xmlns:p14="http://schemas.microsoft.com/office/powerpoint/2010/main" val="1035656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67888-7C4E-4E64-B02E-42A084CB8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task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4BDECE-8063-4F32-8C4F-CA2EA8C23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1. Start any process (ex. Ping)</a:t>
            </a:r>
          </a:p>
          <a:p>
            <a:r>
              <a:rPr lang="en-US" dirty="0">
                <a:ea typeface="+mn-lt"/>
                <a:cs typeface="+mn-lt"/>
              </a:rPr>
              <a:t>2. Move the previously launched process to the background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3. Check that the process is in the list of background processes</a:t>
            </a:r>
          </a:p>
          <a:p>
            <a:r>
              <a:rPr lang="en-US" dirty="0">
                <a:ea typeface="+mn-lt"/>
                <a:cs typeface="+mn-lt"/>
              </a:rPr>
              <a:t>4. Return the process to the </a:t>
            </a:r>
            <a:r>
              <a:rPr lang="en-US" sz="1100" dirty="0">
                <a:solidFill>
                  <a:schemeClr val="tx1"/>
                </a:solidFill>
              </a:rPr>
              <a:t>foreground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5. What factors can be used to determine that our machine is virtual?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6. What factors can be used to identify problems with the read / write subsystem?</a:t>
            </a:r>
            <a:endParaRPr lang="en-US" dirty="0"/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4649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5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8D868F5-AAE9-45FF-BB6F-E537E01E9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8356" y="0"/>
            <a:ext cx="6767287" cy="47371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1" name="Slide Number Placeholder 3">
            <a:extLst>
              <a:ext uri="{FF2B5EF4-FFF2-40B4-BE49-F238E27FC236}">
                <a16:creationId xmlns:a16="http://schemas.microsoft.com/office/drawing/2014/main" id="{2360065A-8C45-4854-83A5-1AB698CE2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DDD23-EFD0-4DDD-884D-0713B97C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average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98C1DC-7910-425C-8537-B47B13E4E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Useful links:</a:t>
            </a:r>
          </a:p>
          <a:p>
            <a:r>
              <a:rPr lang="en-US" dirty="0">
                <a:hlinkClick r:id="rId3"/>
              </a:rPr>
              <a:t>https://scoutapm.com/blog/understanding-load-averages</a:t>
            </a:r>
            <a:endParaRPr lang="en-US" dirty="0"/>
          </a:p>
          <a:p>
            <a:r>
              <a:rPr lang="en-US" dirty="0">
                <a:hlinkClick r:id="rId4"/>
              </a:rPr>
              <a:t>https://interface31.ru/tech_it/2016/06/linux-nachinayushhim-chto-takoe-load-average-i-kakuyu-informaciyu-on-neset.html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795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5E9BF0-DE16-4F81-B335-F92E66FEA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program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2F7E40-16B4-40D9-A39B-D365EA9620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solidFill>
                  <a:schemeClr val="tx1"/>
                </a:solidFill>
              </a:rPr>
              <a:t>2 different way to run programs</a:t>
            </a:r>
            <a:br>
              <a:rPr lang="en-US" sz="1400" b="1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</a:rPr>
              <a:t>foreground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</a:rPr>
              <a:t>background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23508C-83F4-4D19-8910-2685C9E6D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Рисунок 8" descr="Абстрактный фон со светящимися синими точками">
            <a:extLst>
              <a:ext uri="{FF2B5EF4-FFF2-40B4-BE49-F238E27FC236}">
                <a16:creationId xmlns:a16="http://schemas.microsoft.com/office/drawing/2014/main" id="{8046CE29-EA22-4AED-AF38-52AEA834C0A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04" r="273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61132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5E9BF0-DE16-4F81-B335-F92E66FEA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program: foreground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2F7E40-16B4-40D9-A39B-D365EA9620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sz="2400" b="1" dirty="0">
                <a:latin typeface="+mn-lt"/>
              </a:rPr>
              <a:t>$ 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program </a:t>
            </a:r>
            <a:r>
              <a:rPr lang="en-GB" sz="2400" b="1" dirty="0">
                <a:latin typeface="+mn-lt"/>
              </a:rPr>
              <a:t>and $ 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./program</a:t>
            </a:r>
          </a:p>
          <a:p>
            <a:pPr marL="0" indent="0">
              <a:spcBef>
                <a:spcPts val="1200"/>
              </a:spcBef>
              <a:buNone/>
            </a:pPr>
            <a:endParaRPr lang="en-US" sz="1200" dirty="0"/>
          </a:p>
          <a:p>
            <a:pPr marL="328613" indent="-328613">
              <a:spcBef>
                <a:spcPts val="1200"/>
              </a:spcBef>
              <a:buClr>
                <a:srgbClr val="002B78"/>
              </a:buClr>
              <a:buFont typeface="Verdana" pitchFamily="32" charset="0"/>
              <a:buNone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</a:pPr>
            <a:r>
              <a:rPr lang="en-GB" sz="1200" dirty="0">
                <a:latin typeface="+mn-lt"/>
              </a:rPr>
              <a:t>On</a:t>
            </a:r>
            <a:r>
              <a:rPr lang="en-GB" sz="1200" b="1" dirty="0">
                <a:latin typeface="+mn-lt"/>
              </a:rPr>
              <a:t> Windows </a:t>
            </a:r>
            <a:r>
              <a:rPr lang="en-GB" sz="1200" dirty="0">
                <a:latin typeface="+mn-lt"/>
              </a:rPr>
              <a:t>current</a:t>
            </a:r>
            <a:r>
              <a:rPr lang="en-GB" sz="1200" b="1" dirty="0">
                <a:latin typeface="+mn-lt"/>
              </a:rPr>
              <a:t> </a:t>
            </a:r>
            <a:r>
              <a:rPr lang="en-GB" sz="1200" dirty="0">
                <a:latin typeface="+mn-lt"/>
              </a:rPr>
              <a:t>directory</a:t>
            </a:r>
            <a:r>
              <a:rPr lang="en-GB" sz="1200" b="1" dirty="0">
                <a:latin typeface="+mn-lt"/>
              </a:rPr>
              <a:t> </a:t>
            </a:r>
            <a:r>
              <a:rPr lang="en-GB" sz="1200" dirty="0">
                <a:latin typeface="+mn-lt"/>
              </a:rPr>
              <a:t>is</a:t>
            </a:r>
            <a:r>
              <a:rPr lang="en-GB" sz="1200" b="1" dirty="0">
                <a:latin typeface="+mn-lt"/>
              </a:rPr>
              <a:t> first entry </a:t>
            </a:r>
            <a:r>
              <a:rPr lang="en-GB" sz="1200" dirty="0">
                <a:latin typeface="+mn-lt"/>
              </a:rPr>
              <a:t>in</a:t>
            </a:r>
            <a:r>
              <a:rPr lang="en-GB" sz="1200" b="1" dirty="0">
                <a:latin typeface="+mn-lt"/>
              </a:rPr>
              <a:t> PATH </a:t>
            </a:r>
            <a:r>
              <a:rPr lang="en-GB" sz="1200" dirty="0">
                <a:latin typeface="+mn-lt"/>
              </a:rPr>
              <a:t>variable</a:t>
            </a:r>
          </a:p>
          <a:p>
            <a:pPr marL="0" indent="0">
              <a:spcBef>
                <a:spcPts val="1200"/>
              </a:spcBef>
              <a:buClr>
                <a:srgbClr val="002B78"/>
              </a:buClr>
              <a:buFont typeface="Verdana" pitchFamily="32" charset="0"/>
              <a:buNone/>
              <a:tabLst>
                <a:tab pos="92075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</a:pPr>
            <a:r>
              <a:rPr lang="en-GB" sz="1200" dirty="0">
                <a:latin typeface="+mn-lt"/>
              </a:rPr>
              <a:t>On</a:t>
            </a:r>
            <a:r>
              <a:rPr lang="en-GB" sz="1200" b="1" dirty="0">
                <a:latin typeface="+mn-lt"/>
              </a:rPr>
              <a:t> Unix/Linux </a:t>
            </a:r>
            <a:r>
              <a:rPr lang="en-GB" sz="1200" dirty="0">
                <a:latin typeface="+mn-lt"/>
              </a:rPr>
              <a:t>current</a:t>
            </a:r>
            <a:r>
              <a:rPr lang="en-GB" sz="1200" b="1" dirty="0">
                <a:latin typeface="+mn-lt"/>
              </a:rPr>
              <a:t> </a:t>
            </a:r>
            <a:r>
              <a:rPr lang="en-GB" sz="1200" dirty="0">
                <a:latin typeface="+mn-lt"/>
              </a:rPr>
              <a:t>directory</a:t>
            </a:r>
            <a:r>
              <a:rPr lang="en-GB" sz="1200" b="1" dirty="0">
                <a:latin typeface="+mn-lt"/>
              </a:rPr>
              <a:t> (.) </a:t>
            </a:r>
            <a:r>
              <a:rPr lang="en-GB" sz="1200" dirty="0">
                <a:latin typeface="+mn-lt"/>
              </a:rPr>
              <a:t>is</a:t>
            </a:r>
            <a:r>
              <a:rPr lang="en-GB" sz="1200" b="1" dirty="0">
                <a:latin typeface="+mn-lt"/>
              </a:rPr>
              <a:t> NOT </a:t>
            </a:r>
            <a:r>
              <a:rPr lang="en-GB" sz="1200" dirty="0">
                <a:latin typeface="+mn-lt"/>
              </a:rPr>
              <a:t>in</a:t>
            </a:r>
            <a:r>
              <a:rPr lang="en-GB" sz="1200" b="1" dirty="0">
                <a:latin typeface="+mn-lt"/>
              </a:rPr>
              <a:t> PATH </a:t>
            </a:r>
            <a:r>
              <a:rPr lang="en-GB" sz="1200" dirty="0">
                <a:latin typeface="+mn-lt"/>
              </a:rPr>
              <a:t>by</a:t>
            </a:r>
            <a:r>
              <a:rPr lang="en-GB" sz="1200" b="1" dirty="0">
                <a:latin typeface="+mn-lt"/>
              </a:rPr>
              <a:t> </a:t>
            </a:r>
            <a:r>
              <a:rPr lang="en-GB" sz="1200" dirty="0">
                <a:latin typeface="+mn-lt"/>
              </a:rPr>
              <a:t>default, </a:t>
            </a:r>
            <a:br>
              <a:rPr lang="en-GB" sz="1200" dirty="0">
                <a:latin typeface="+mn-lt"/>
              </a:rPr>
            </a:br>
            <a:r>
              <a:rPr lang="en-GB" sz="1200" dirty="0">
                <a:latin typeface="+mn-lt"/>
              </a:rPr>
              <a:t>so you need </a:t>
            </a:r>
            <a:r>
              <a:rPr lang="en-GB" sz="1400" b="1" dirty="0">
                <a:latin typeface="+mn-lt"/>
              </a:rPr>
              <a:t>./ </a:t>
            </a:r>
            <a:r>
              <a:rPr lang="en-GB" sz="1200" dirty="0">
                <a:latin typeface="+mn-lt"/>
              </a:rPr>
              <a:t>prefix to run programs from current </a:t>
            </a:r>
            <a:r>
              <a:rPr lang="en-GB" sz="1200" dirty="0" err="1">
                <a:latin typeface="+mn-lt"/>
              </a:rPr>
              <a:t>dir</a:t>
            </a:r>
            <a:endParaRPr lang="en-GB" sz="1200" dirty="0">
              <a:latin typeface="+mn-lt"/>
            </a:endParaRPr>
          </a:p>
          <a:p>
            <a:pPr marL="0" indent="0">
              <a:buNone/>
            </a:pPr>
            <a:endParaRPr lang="ru-RU" sz="12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23508C-83F4-4D19-8910-2685C9E6D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Рисунок 10" descr="Сеть для фона линий и точек">
            <a:extLst>
              <a:ext uri="{FF2B5EF4-FFF2-40B4-BE49-F238E27FC236}">
                <a16:creationId xmlns:a16="http://schemas.microsoft.com/office/drawing/2014/main" id="{F36FF965-AF9C-40DF-A9DF-AB6433AB6F9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6" r="203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13032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5E9BF0-DE16-4F81-B335-F92E66FEA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program: foreground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2F7E40-16B4-40D9-A39B-D365EA9620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sz="2400" b="1" dirty="0">
                <a:latin typeface="+mn-lt"/>
              </a:rPr>
              <a:t>$ 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./program</a:t>
            </a: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&amp;</a:t>
            </a:r>
          </a:p>
          <a:p>
            <a:pPr>
              <a:spcBef>
                <a:spcPts val="1200"/>
              </a:spcBef>
            </a:pPr>
            <a:endParaRPr lang="en-US" sz="1200" dirty="0"/>
          </a:p>
          <a:p>
            <a:pPr marL="0" indent="0" algn="just">
              <a:spcBef>
                <a:spcPts val="1650"/>
              </a:spcBef>
              <a:buClr>
                <a:srgbClr val="002B78"/>
              </a:buClr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1200" dirty="0">
                <a:latin typeface="+mn-lt"/>
              </a:rPr>
              <a:t>The </a:t>
            </a:r>
            <a:r>
              <a:rPr lang="en-US" sz="1200" b="1" dirty="0">
                <a:latin typeface="+mn-lt"/>
              </a:rPr>
              <a:t>parent</a:t>
            </a:r>
            <a:r>
              <a:rPr lang="en-US" sz="1200" dirty="0">
                <a:latin typeface="+mn-lt"/>
              </a:rPr>
              <a:t> process </a:t>
            </a:r>
            <a:r>
              <a:rPr lang="en-US" sz="1200" b="1" dirty="0">
                <a:latin typeface="+mn-lt"/>
              </a:rPr>
              <a:t>continues to run </a:t>
            </a:r>
            <a:r>
              <a:rPr lang="en-US" sz="1200" dirty="0">
                <a:latin typeface="+mn-lt"/>
              </a:rPr>
              <a:t>using</a:t>
            </a:r>
            <a:r>
              <a:rPr lang="en-US" sz="1200" b="1" dirty="0">
                <a:latin typeface="+mn-lt"/>
              </a:rPr>
              <a:t> </a:t>
            </a:r>
            <a:r>
              <a:rPr lang="en-US" sz="1200" dirty="0">
                <a:latin typeface="+mn-lt"/>
              </a:rPr>
              <a:t>the keyboard and monitor as before, while the child process runs </a:t>
            </a:r>
            <a:r>
              <a:rPr lang="en-US" sz="1200" b="1" dirty="0">
                <a:latin typeface="+mn-lt"/>
              </a:rPr>
              <a:t>asynchronously</a:t>
            </a:r>
          </a:p>
          <a:p>
            <a:pPr marL="0" indent="0" algn="just">
              <a:spcBef>
                <a:spcPts val="1650"/>
              </a:spcBef>
              <a:buClr>
                <a:srgbClr val="002B78"/>
              </a:buClr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1200" dirty="0">
                <a:latin typeface="+mn-lt"/>
              </a:rPr>
              <a:t>If </a:t>
            </a:r>
            <a:r>
              <a:rPr lang="en-US" sz="1200" b="1" dirty="0">
                <a:latin typeface="+mn-lt"/>
              </a:rPr>
              <a:t>parent</a:t>
            </a:r>
            <a:r>
              <a:rPr lang="en-US" sz="1200" dirty="0">
                <a:latin typeface="+mn-lt"/>
              </a:rPr>
              <a:t> process </a:t>
            </a:r>
            <a:r>
              <a:rPr lang="en-US" sz="1200" b="1" dirty="0">
                <a:latin typeface="+mn-lt"/>
              </a:rPr>
              <a:t>terminates, client </a:t>
            </a:r>
            <a:r>
              <a:rPr lang="en-US" sz="1200" dirty="0">
                <a:latin typeface="+mn-lt"/>
              </a:rPr>
              <a:t>process </a:t>
            </a:r>
            <a:r>
              <a:rPr lang="en-US" sz="1200" b="1" dirty="0">
                <a:latin typeface="+mn-lt"/>
              </a:rPr>
              <a:t>terminates too.</a:t>
            </a:r>
          </a:p>
          <a:p>
            <a:pPr marL="0" indent="0">
              <a:buNone/>
            </a:pPr>
            <a:endParaRPr lang="ru-RU" sz="12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23508C-83F4-4D19-8910-2685C9E6D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Рисунок 8" descr="Соединительные линии и точки">
            <a:extLst>
              <a:ext uri="{FF2B5EF4-FFF2-40B4-BE49-F238E27FC236}">
                <a16:creationId xmlns:a16="http://schemas.microsoft.com/office/drawing/2014/main" id="{62168565-9025-496C-A682-576E96FC146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90" r="6474"/>
          <a:stretch/>
        </p:blipFill>
        <p:spPr>
          <a:xfrm>
            <a:off x="5334000" y="0"/>
            <a:ext cx="3810000" cy="4819650"/>
          </a:xfrm>
        </p:spPr>
      </p:pic>
    </p:spTree>
    <p:extLst>
      <p:ext uri="{BB962C8B-B14F-4D97-AF65-F5344CB8AC3E}">
        <p14:creationId xmlns:p14="http://schemas.microsoft.com/office/powerpoint/2010/main" val="2182149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5E9BF0-DE16-4F81-B335-F92E66FEA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program: foreground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2F7E40-16B4-40D9-A39B-D365EA9620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sz="2400" b="1" dirty="0">
                <a:latin typeface="+mn-lt"/>
              </a:rPr>
              <a:t>$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nohup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program</a:t>
            </a:r>
            <a:endParaRPr lang="ru-RU" sz="2400" b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>
              <a:spcBef>
                <a:spcPts val="1200"/>
              </a:spcBef>
            </a:pPr>
            <a:endParaRPr lang="en-US" sz="1200" dirty="0"/>
          </a:p>
          <a:p>
            <a:pPr marL="0" indent="0" algn="just">
              <a:spcBef>
                <a:spcPts val="1650"/>
              </a:spcBef>
              <a:buClr>
                <a:srgbClr val="002B78"/>
              </a:buClr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1200" dirty="0">
                <a:latin typeface="+mn-lt"/>
              </a:rPr>
              <a:t>Run another command while suppressing the action of the </a:t>
            </a:r>
            <a:r>
              <a:rPr lang="en-GB" sz="1200" dirty="0" err="1">
                <a:latin typeface="+mn-lt"/>
              </a:rPr>
              <a:t>hangup</a:t>
            </a:r>
            <a:r>
              <a:rPr lang="en-GB" sz="1200" dirty="0">
                <a:latin typeface="+mn-lt"/>
              </a:rPr>
              <a:t> signal</a:t>
            </a:r>
          </a:p>
          <a:p>
            <a:pPr marL="0" indent="0" algn="just">
              <a:spcBef>
                <a:spcPts val="1650"/>
              </a:spcBef>
              <a:buClr>
                <a:srgbClr val="002B78"/>
              </a:buClr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1200" dirty="0">
                <a:latin typeface="+mn-lt"/>
              </a:rPr>
              <a:t>Command to </a:t>
            </a:r>
            <a:r>
              <a:rPr lang="en-GB" sz="1200" b="1" dirty="0">
                <a:latin typeface="+mn-lt"/>
              </a:rPr>
              <a:t>keep</a:t>
            </a:r>
            <a:r>
              <a:rPr lang="en-GB" sz="1200" dirty="0">
                <a:latin typeface="+mn-lt"/>
              </a:rPr>
              <a:t> </a:t>
            </a:r>
            <a:r>
              <a:rPr lang="en-GB" sz="1200" b="1" dirty="0">
                <a:latin typeface="+mn-lt"/>
              </a:rPr>
              <a:t>running</a:t>
            </a:r>
            <a:r>
              <a:rPr lang="en-GB" sz="1200" dirty="0">
                <a:latin typeface="+mn-lt"/>
              </a:rPr>
              <a:t> after the user who issues the command has logged out.</a:t>
            </a:r>
          </a:p>
          <a:p>
            <a:pPr marL="0" indent="0" algn="just">
              <a:spcBef>
                <a:spcPts val="1650"/>
              </a:spcBef>
              <a:buClr>
                <a:srgbClr val="002B78"/>
              </a:buClr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1200" dirty="0">
                <a:latin typeface="+mn-lt"/>
              </a:rPr>
              <a:t>Output that would normally go to the terminal goes to a file called </a:t>
            </a:r>
            <a:r>
              <a:rPr lang="en-GB" sz="1200" b="1" dirty="0" err="1">
                <a:latin typeface="+mn-lt"/>
              </a:rPr>
              <a:t>nohup.out</a:t>
            </a:r>
            <a:r>
              <a:rPr lang="en-GB" sz="1200" dirty="0">
                <a:latin typeface="+mn-lt"/>
              </a:rPr>
              <a:t> if it has not already been redirected</a:t>
            </a:r>
          </a:p>
          <a:p>
            <a:pPr marL="0" indent="0">
              <a:buNone/>
            </a:pPr>
            <a:endParaRPr lang="ru-RU" sz="12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23508C-83F4-4D19-8910-2685C9E6D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Рисунок 7" descr="Пузыри в воде">
            <a:extLst>
              <a:ext uri="{FF2B5EF4-FFF2-40B4-BE49-F238E27FC236}">
                <a16:creationId xmlns:a16="http://schemas.microsoft.com/office/drawing/2014/main" id="{FDD02914-B69C-4FBE-A725-4BF6A0951B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6" r="236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76595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DACCF-B755-4F6F-8228-3320C45A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B</a:t>
            </a:r>
            <a:r>
              <a:rPr lang="en-US" dirty="0"/>
              <a:t>ack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g</a:t>
            </a:r>
            <a:r>
              <a:rPr lang="en-US" dirty="0"/>
              <a:t>rounding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BA7D09-4218-4749-ADA0-5B5390D74D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bg</a:t>
            </a:r>
            <a:r>
              <a:rPr lang="en-US" sz="2400" b="1" dirty="0"/>
              <a:t> </a:t>
            </a:r>
            <a:r>
              <a:rPr lang="en-US" sz="1200" dirty="0"/>
              <a:t>–  </a:t>
            </a:r>
            <a:r>
              <a:rPr lang="en-US" sz="1400" dirty="0"/>
              <a:t>put it in the background the process running in the foreground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1BC5CD-4615-4F51-A543-4DA5BBA83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85292A-330F-4BE9-BBCD-299900550A7E}"/>
              </a:ext>
            </a:extLst>
          </p:cNvPr>
          <p:cNvSpPr txBox="1"/>
          <p:nvPr/>
        </p:nvSpPr>
        <p:spPr>
          <a:xfrm>
            <a:off x="2286000" y="2196692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39725" indent="-339725">
              <a:spcBef>
                <a:spcPts val="900"/>
              </a:spcBef>
              <a:buClr>
                <a:srgbClr val="002B78"/>
              </a:buClr>
              <a:buFont typeface="Verdana" pitchFamily="32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[Ctrl]+z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FB5171-E223-41DD-A2D0-9E93AA0A238A}"/>
              </a:ext>
            </a:extLst>
          </p:cNvPr>
          <p:cNvSpPr txBox="1"/>
          <p:nvPr/>
        </p:nvSpPr>
        <p:spPr>
          <a:xfrm>
            <a:off x="2286000" y="3145950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39725" indent="-339725">
              <a:spcBef>
                <a:spcPts val="900"/>
              </a:spcBef>
              <a:buClr>
                <a:srgbClr val="002B78"/>
              </a:buClr>
              <a:buFont typeface="Verdana" pitchFamily="32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2000" b="1" dirty="0" err="1">
                <a:solidFill>
                  <a:schemeClr val="accent2">
                    <a:lumMod val="75000"/>
                  </a:schemeClr>
                </a:solidFill>
              </a:rPr>
              <a:t>bg</a:t>
            </a:r>
            <a:endParaRPr lang="en-GB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AE8106B6-FB4C-4FEF-9F17-BF536A662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1616" y="1973802"/>
            <a:ext cx="2821117" cy="844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lvl="1" eaLnBrk="1" hangingPunct="1">
              <a:buClr>
                <a:srgbClr val="262673"/>
              </a:buClr>
              <a:buFont typeface="Arial" charset="0"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GB" sz="1200" dirty="0"/>
              <a:t>Suspend the job running </a:t>
            </a:r>
            <a:br>
              <a:rPr lang="en-GB" sz="1200" dirty="0"/>
            </a:br>
            <a:r>
              <a:rPr lang="en-GB" sz="1200" dirty="0"/>
              <a:t>in the foreground</a:t>
            </a: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74F756E0-4B88-4C1F-A04D-071021702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1617" y="3089624"/>
            <a:ext cx="2821116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lvl="1" eaLnBrk="1" hangingPunct="1">
              <a:buClr>
                <a:srgbClr val="262673"/>
              </a:buClr>
              <a:buFont typeface="Arial" charset="0"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GB" sz="1200" dirty="0"/>
              <a:t>Background the suspended job</a:t>
            </a:r>
          </a:p>
        </p:txBody>
      </p:sp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A3AA3886-B8FD-425B-BA61-304201020D2B}"/>
              </a:ext>
            </a:extLst>
          </p:cNvPr>
          <p:cNvSpPr/>
          <p:nvPr/>
        </p:nvSpPr>
        <p:spPr>
          <a:xfrm>
            <a:off x="4267200" y="2077372"/>
            <a:ext cx="2590800" cy="662363"/>
          </a:xfrm>
          <a:prstGeom prst="wedgeRectCallout">
            <a:avLst>
              <a:gd name="adj1" fmla="val -88676"/>
              <a:gd name="adj2" fmla="val -390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6" name="Облачко с текстом: прямоугольное 15">
            <a:extLst>
              <a:ext uri="{FF2B5EF4-FFF2-40B4-BE49-F238E27FC236}">
                <a16:creationId xmlns:a16="http://schemas.microsoft.com/office/drawing/2014/main" id="{A8D579AD-FEE7-4646-A2C9-E88716AF3C4C}"/>
              </a:ext>
            </a:extLst>
          </p:cNvPr>
          <p:cNvSpPr/>
          <p:nvPr/>
        </p:nvSpPr>
        <p:spPr>
          <a:xfrm>
            <a:off x="4267200" y="3014823"/>
            <a:ext cx="2590800" cy="662363"/>
          </a:xfrm>
          <a:prstGeom prst="wedgeRectCallout">
            <a:avLst>
              <a:gd name="adj1" fmla="val -105539"/>
              <a:gd name="adj2" fmla="val 1144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</p:spTree>
    <p:extLst>
      <p:ext uri="{BB962C8B-B14F-4D97-AF65-F5344CB8AC3E}">
        <p14:creationId xmlns:p14="http://schemas.microsoft.com/office/powerpoint/2010/main" val="3302266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DACCF-B755-4F6F-8228-3320C45A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Listing suspended and background processes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BA7D09-4218-4749-ADA0-5B5390D74D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jobs</a:t>
            </a:r>
            <a:r>
              <a:rPr lang="en-US" sz="2400" b="1" dirty="0"/>
              <a:t> </a:t>
            </a:r>
            <a:r>
              <a:rPr lang="en-US" sz="1200" dirty="0"/>
              <a:t>–  </a:t>
            </a:r>
            <a:r>
              <a:rPr lang="en-US" sz="1400" dirty="0"/>
              <a:t>examine list of running, backgrounded or suspended processes</a:t>
            </a:r>
          </a:p>
          <a:p>
            <a:endParaRPr lang="en-US" sz="1400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1BC5CD-4615-4F51-A543-4DA5BBA83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85292A-330F-4BE9-BBCD-299900550A7E}"/>
              </a:ext>
            </a:extLst>
          </p:cNvPr>
          <p:cNvSpPr txBox="1"/>
          <p:nvPr/>
        </p:nvSpPr>
        <p:spPr>
          <a:xfrm>
            <a:off x="2286000" y="2245181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39725" indent="-339725">
              <a:spcBef>
                <a:spcPts val="900"/>
              </a:spcBef>
              <a:buClr>
                <a:srgbClr val="002B78"/>
              </a:buClr>
              <a:buFont typeface="Verdana" pitchFamily="32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jobs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AE8106B6-FB4C-4FEF-9F17-BF536A662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1616" y="2022291"/>
            <a:ext cx="2821117" cy="844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lvl="1" eaLnBrk="1" hangingPunct="1">
              <a:buClr>
                <a:srgbClr val="262673"/>
              </a:buClr>
              <a:buFont typeface="Arial" charset="0"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GB" sz="1200" dirty="0"/>
              <a:t>Get list of processes</a:t>
            </a:r>
          </a:p>
        </p:txBody>
      </p:sp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A3AA3886-B8FD-425B-BA61-304201020D2B}"/>
              </a:ext>
            </a:extLst>
          </p:cNvPr>
          <p:cNvSpPr/>
          <p:nvPr/>
        </p:nvSpPr>
        <p:spPr>
          <a:xfrm>
            <a:off x="4267200" y="2125861"/>
            <a:ext cx="2590800" cy="662363"/>
          </a:xfrm>
          <a:prstGeom prst="wedgeRectCallout">
            <a:avLst>
              <a:gd name="adj1" fmla="val -88676"/>
              <a:gd name="adj2" fmla="val -390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C244B66B-E67C-448B-A224-74EDFF4E8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2494" y="3422090"/>
            <a:ext cx="2174875" cy="7207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buClr>
                <a:srgbClr val="262673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dirty="0">
                <a:solidFill>
                  <a:schemeClr val="accent2">
                    <a:lumMod val="75000"/>
                  </a:schemeClr>
                </a:solidFill>
              </a:rPr>
              <a:t>[1] Suspended sleep 1000</a:t>
            </a:r>
            <a:br>
              <a:rPr lang="en-GB" sz="14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GB" sz="1400" dirty="0">
                <a:solidFill>
                  <a:schemeClr val="accent2">
                    <a:lumMod val="75000"/>
                  </a:schemeClr>
                </a:solidFill>
              </a:rPr>
              <a:t>[2] Running </a:t>
            </a:r>
            <a:r>
              <a:rPr lang="en-GB" sz="1400" dirty="0" err="1">
                <a:solidFill>
                  <a:schemeClr val="accent2">
                    <a:lumMod val="75000"/>
                  </a:schemeClr>
                </a:solidFill>
              </a:rPr>
              <a:t>netscape</a:t>
            </a:r>
            <a:br>
              <a:rPr lang="en-GB" sz="14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GB" sz="1400" dirty="0">
                <a:solidFill>
                  <a:schemeClr val="accent2">
                    <a:lumMod val="75000"/>
                  </a:schemeClr>
                </a:solidFill>
              </a:rPr>
              <a:t>[3] Running </a:t>
            </a:r>
            <a:r>
              <a:rPr lang="en-GB" sz="1400" dirty="0" err="1">
                <a:solidFill>
                  <a:schemeClr val="accent2">
                    <a:lumMod val="75000"/>
                  </a:schemeClr>
                </a:solidFill>
              </a:rPr>
              <a:t>matlab</a:t>
            </a:r>
            <a:endParaRPr lang="en-GB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98021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1_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7743755D7D314CBDCFF819BBF257D3" ma:contentTypeVersion="9" ma:contentTypeDescription="Create a new document." ma:contentTypeScope="" ma:versionID="03b7e7dfd3325029afb7bbf3ad0febf1">
  <xsd:schema xmlns:xsd="http://www.w3.org/2001/XMLSchema" xmlns:xs="http://www.w3.org/2001/XMLSchema" xmlns:p="http://schemas.microsoft.com/office/2006/metadata/properties" xmlns:ns2="5ede5379-f79c-4964-9301-1140f96aa672" xmlns:ns3="a435e5aa-5e81-42b9-b33b-4f939a73c4ef" targetNamespace="http://schemas.microsoft.com/office/2006/metadata/properties" ma:root="true" ma:fieldsID="6fa3efebff0b496776e2e337aad9895a" ns2:_="" ns3:_="">
    <xsd:import namespace="5ede5379-f79c-4964-9301-1140f96aa672"/>
    <xsd:import namespace="a435e5aa-5e81-42b9-b33b-4f939a73c4e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e5379-f79c-4964-9301-1140f96aa67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35e5aa-5e81-42b9-b33b-4f939a73c4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ede5379-f79c-4964-9301-1140f96aa672">DOCID-199828462-10856</_dlc_DocId>
    <_dlc_DocIdUrl xmlns="5ede5379-f79c-4964-9301-1140f96aa672">
      <Url>https://epam.sharepoint.com/sites/LMSO/_layouts/15/DocIdRedir.aspx?ID=DOCID-199828462-10856</Url>
      <Description>DOCID-199828462-10856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166C2617-E2C2-4653-9F7D-590FEFB76C74}"/>
</file>

<file path=customXml/itemProps2.xml><?xml version="1.0" encoding="utf-8"?>
<ds:datastoreItem xmlns:ds="http://schemas.openxmlformats.org/officeDocument/2006/customXml" ds:itemID="{32D53FD4-6387-4E56-A12A-BB0DE915A4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19AABF-1257-4B27-9C7E-6A2BC0D7DC19}">
  <ds:schemaRefs>
    <ds:schemaRef ds:uri="112c190e-2b23-4453-b3d8-7f30ba9e1a22"/>
    <ds:schemaRef ds:uri="http://www.w3.org/XML/1998/namespace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0b01491b-b3b5-45ef-a72a-92b0e3dc60be"/>
    <ds:schemaRef ds:uri="http://purl.org/dc/dcmitype/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500A690C-B2E4-45EE-9BE3-C3611B6BA2DD}"/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3607</TotalTime>
  <Words>2737</Words>
  <Application>Microsoft Office PowerPoint</Application>
  <PresentationFormat>On-screen Show (16:9)</PresentationFormat>
  <Paragraphs>305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Courier New</vt:lpstr>
      <vt:lpstr>inherit</vt:lpstr>
      <vt:lpstr>Open Sans</vt:lpstr>
      <vt:lpstr>Tahoma</vt:lpstr>
      <vt:lpstr>Verdana</vt:lpstr>
      <vt:lpstr>Covers</vt:lpstr>
      <vt:lpstr>General</vt:lpstr>
      <vt:lpstr>Breakers</vt:lpstr>
      <vt:lpstr>1_General</vt:lpstr>
      <vt:lpstr>Linux</vt:lpstr>
      <vt:lpstr>PowerPoint Presentation</vt:lpstr>
      <vt:lpstr>Load average</vt:lpstr>
      <vt:lpstr>Running program</vt:lpstr>
      <vt:lpstr>Running program: foreground</vt:lpstr>
      <vt:lpstr>Running program: foreground</vt:lpstr>
      <vt:lpstr>Running program: foreground</vt:lpstr>
      <vt:lpstr>Backgrounding</vt:lpstr>
      <vt:lpstr>Listing suspended and background processes</vt:lpstr>
      <vt:lpstr>foregrounding</vt:lpstr>
      <vt:lpstr>ps</vt:lpstr>
      <vt:lpstr>kill</vt:lpstr>
      <vt:lpstr>top</vt:lpstr>
      <vt:lpstr>CPU load profiles</vt:lpstr>
      <vt:lpstr>Home task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Alexey Pankratov</cp:lastModifiedBy>
  <cp:revision>155</cp:revision>
  <dcterms:created xsi:type="dcterms:W3CDTF">2018-01-26T19:23:30Z</dcterms:created>
  <dcterms:modified xsi:type="dcterms:W3CDTF">2021-09-09T19:02:59Z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0x010100707743755D7D314CBDCFF819BBF257D3</vt:lpwstr>
  </property>
  <property fmtid="{D5CDD505-2E9C-101B-9397-08002B2CF9AE}" pid="3" name="_dlc_DocIdItemGuid">
    <vt:lpwstr>0aa5ba82-db9a-4100-9626-f8f2fc3c947d</vt:lpwstr>
  </property>
</Properties>
</file>