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  <p:sldMasterId id="2147483698" r:id="rId7"/>
  </p:sldMasterIdLst>
  <p:notesMasterIdLst>
    <p:notesMasterId r:id="rId24"/>
  </p:notesMasterIdLst>
  <p:handoutMasterIdLst>
    <p:handoutMasterId r:id="rId25"/>
  </p:handoutMasterIdLst>
  <p:sldIdLst>
    <p:sldId id="256" r:id="rId8"/>
    <p:sldId id="303" r:id="rId9"/>
    <p:sldId id="258" r:id="rId10"/>
    <p:sldId id="262" r:id="rId11"/>
    <p:sldId id="531" r:id="rId12"/>
    <p:sldId id="533" r:id="rId13"/>
    <p:sldId id="535" r:id="rId14"/>
    <p:sldId id="540" r:id="rId15"/>
    <p:sldId id="534" r:id="rId16"/>
    <p:sldId id="536" r:id="rId17"/>
    <p:sldId id="530" r:id="rId18"/>
    <p:sldId id="537" r:id="rId19"/>
    <p:sldId id="538" r:id="rId20"/>
    <p:sldId id="539" r:id="rId21"/>
    <p:sldId id="541" r:id="rId22"/>
    <p:sldId id="272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 Afanasiev" initials="NA" lastIdx="1" clrIdx="0">
    <p:extLst>
      <p:ext uri="{19B8F6BF-5375-455C-9EA6-DF929625EA0E}">
        <p15:presenceInfo xmlns:p15="http://schemas.microsoft.com/office/powerpoint/2012/main" userId="S::Nikita_Afanasiev@epam.com::cdd49e59-71c2-4807-bbd4-e07f0f14ec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EFEFE"/>
    <a:srgbClr val="133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91909-68BA-4C67-9125-98E96823784D}" v="11" dt="2021-09-09T10:39:01.134"/>
    <p1510:client id="{5D198D52-E7E4-40F2-A0A2-8D994190A8BF}" v="1" dt="2021-09-10T14:21:47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7" autoAdjust="0"/>
    <p:restoredTop sz="64630" autoAdjust="0"/>
  </p:normalViewPr>
  <p:slideViewPr>
    <p:cSldViewPr snapToGrid="0">
      <p:cViewPr varScale="1">
        <p:scale>
          <a:sx n="57" d="100"/>
          <a:sy n="57" d="100"/>
        </p:scale>
        <p:origin x="1776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33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Pankratov" userId="S::alexey_pankratov@epam.com::741dce3e-42f3-4e9d-a9d9-9e2efcf22fe9" providerId="AD" clId="Web-{5D198D52-E7E4-40F2-A0A2-8D994190A8BF}"/>
    <pc:docChg chg="modSld">
      <pc:chgData name="Alexey Pankratov" userId="S::alexey_pankratov@epam.com::741dce3e-42f3-4e9d-a9d9-9e2efcf22fe9" providerId="AD" clId="Web-{5D198D52-E7E4-40F2-A0A2-8D994190A8BF}" dt="2021-09-10T14:21:46.753" v="1"/>
      <pc:docMkLst>
        <pc:docMk/>
      </pc:docMkLst>
      <pc:sldChg chg="modNotes">
        <pc:chgData name="Alexey Pankratov" userId="S::alexey_pankratov@epam.com::741dce3e-42f3-4e9d-a9d9-9e2efcf22fe9" providerId="AD" clId="Web-{5D198D52-E7E4-40F2-A0A2-8D994190A8BF}" dt="2021-09-10T14:21:46.753" v="1"/>
        <pc:sldMkLst>
          <pc:docMk/>
          <pc:sldMk cId="2179481810" sldId="541"/>
        </pc:sldMkLst>
      </pc:sldChg>
    </pc:docChg>
  </pc:docChgLst>
  <pc:docChgLst>
    <pc:chgData name="Alexey Pankratov" userId="S::alexey_pankratov@epam.com::741dce3e-42f3-4e9d-a9d9-9e2efcf22fe9" providerId="AD" clId="Web-{4DD91909-68BA-4C67-9125-98E96823784D}"/>
    <pc:docChg chg="modSld">
      <pc:chgData name="Alexey Pankratov" userId="S::alexey_pankratov@epam.com::741dce3e-42f3-4e9d-a9d9-9e2efcf22fe9" providerId="AD" clId="Web-{4DD91909-68BA-4C67-9125-98E96823784D}" dt="2021-09-09T10:51:13.146" v="265"/>
      <pc:docMkLst>
        <pc:docMk/>
      </pc:docMkLst>
      <pc:sldChg chg="modNotes">
        <pc:chgData name="Alexey Pankratov" userId="S::alexey_pankratov@epam.com::741dce3e-42f3-4e9d-a9d9-9e2efcf22fe9" providerId="AD" clId="Web-{4DD91909-68BA-4C67-9125-98E96823784D}" dt="2021-09-09T10:40:19.401" v="60"/>
        <pc:sldMkLst>
          <pc:docMk/>
          <pc:sldMk cId="2246741594" sldId="258"/>
        </pc:sldMkLst>
      </pc:sldChg>
      <pc:sldChg chg="modNotes">
        <pc:chgData name="Alexey Pankratov" userId="S::alexey_pankratov@epam.com::741dce3e-42f3-4e9d-a9d9-9e2efcf22fe9" providerId="AD" clId="Web-{4DD91909-68BA-4C67-9125-98E96823784D}" dt="2021-09-09T10:41:39.481" v="63"/>
        <pc:sldMkLst>
          <pc:docMk/>
          <pc:sldMk cId="128955890" sldId="262"/>
        </pc:sldMkLst>
      </pc:sldChg>
      <pc:sldChg chg="modNotes">
        <pc:chgData name="Alexey Pankratov" userId="S::alexey_pankratov@epam.com::741dce3e-42f3-4e9d-a9d9-9e2efcf22fe9" providerId="AD" clId="Web-{4DD91909-68BA-4C67-9125-98E96823784D}" dt="2021-09-09T10:33:21.613" v="1"/>
        <pc:sldMkLst>
          <pc:docMk/>
          <pc:sldMk cId="140828873" sldId="303"/>
        </pc:sldMkLst>
      </pc:sldChg>
      <pc:sldChg chg="modNotes">
        <pc:chgData name="Alexey Pankratov" userId="S::alexey_pankratov@epam.com::741dce3e-42f3-4e9d-a9d9-9e2efcf22fe9" providerId="AD" clId="Web-{4DD91909-68BA-4C67-9125-98E96823784D}" dt="2021-09-09T10:35:41.787" v="27"/>
        <pc:sldMkLst>
          <pc:docMk/>
          <pc:sldMk cId="48748694" sldId="530"/>
        </pc:sldMkLst>
      </pc:sldChg>
      <pc:sldChg chg="modNotes">
        <pc:chgData name="Alexey Pankratov" userId="S::alexey_pankratov@epam.com::741dce3e-42f3-4e9d-a9d9-9e2efcf22fe9" providerId="AD" clId="Web-{4DD91909-68BA-4C67-9125-98E96823784D}" dt="2021-09-09T10:48:52.082" v="261"/>
        <pc:sldMkLst>
          <pc:docMk/>
          <pc:sldMk cId="31567593" sldId="533"/>
        </pc:sldMkLst>
      </pc:sldChg>
      <pc:sldChg chg="modNotes">
        <pc:chgData name="Alexey Pankratov" userId="S::alexey_pankratov@epam.com::741dce3e-42f3-4e9d-a9d9-9e2efcf22fe9" providerId="AD" clId="Web-{4DD91909-68BA-4C67-9125-98E96823784D}" dt="2021-09-09T10:51:13.146" v="265"/>
        <pc:sldMkLst>
          <pc:docMk/>
          <pc:sldMk cId="1378359247" sldId="534"/>
        </pc:sldMkLst>
      </pc:sldChg>
      <pc:sldChg chg="modNotes">
        <pc:chgData name="Alexey Pankratov" userId="S::alexey_pankratov@epam.com::741dce3e-42f3-4e9d-a9d9-9e2efcf22fe9" providerId="AD" clId="Web-{4DD91909-68BA-4C67-9125-98E96823784D}" dt="2021-09-09T10:50:38.114" v="263"/>
        <pc:sldMkLst>
          <pc:docMk/>
          <pc:sldMk cId="1798824368" sldId="535"/>
        </pc:sldMkLst>
      </pc:sldChg>
      <pc:sldChg chg="modNotes">
        <pc:chgData name="Alexey Pankratov" userId="S::alexey_pankratov@epam.com::741dce3e-42f3-4e9d-a9d9-9e2efcf22fe9" providerId="AD" clId="Web-{4DD91909-68BA-4C67-9125-98E96823784D}" dt="2021-09-09T10:37:15.898" v="29"/>
        <pc:sldMkLst>
          <pc:docMk/>
          <pc:sldMk cId="2494837755" sldId="537"/>
        </pc:sldMkLst>
      </pc:sldChg>
      <pc:sldChg chg="modNotes">
        <pc:chgData name="Alexey Pankratov" userId="S::alexey_pankratov@epam.com::741dce3e-42f3-4e9d-a9d9-9e2efcf22fe9" providerId="AD" clId="Web-{4DD91909-68BA-4C67-9125-98E96823784D}" dt="2021-09-09T10:38:06.290" v="31"/>
        <pc:sldMkLst>
          <pc:docMk/>
          <pc:sldMk cId="4102053606" sldId="538"/>
        </pc:sldMkLst>
      </pc:sldChg>
      <pc:sldChg chg="modNotes">
        <pc:chgData name="Alexey Pankratov" userId="S::alexey_pankratov@epam.com::741dce3e-42f3-4e9d-a9d9-9e2efcf22fe9" providerId="AD" clId="Web-{4DD91909-68BA-4C67-9125-98E96823784D}" dt="2021-09-09T10:39:30.275" v="59"/>
        <pc:sldMkLst>
          <pc:docMk/>
          <pc:sldMk cId="2454217520" sldId="5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30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^ (</a:t>
            </a:r>
            <a:r>
              <a:rPr lang="en-US" dirty="0" err="1"/>
              <a:t>каретка</a:t>
            </a:r>
            <a:r>
              <a:rPr lang="en-US" dirty="0"/>
              <a:t>) - </a:t>
            </a:r>
            <a:r>
              <a:rPr lang="en-US" dirty="0" err="1"/>
              <a:t>сопоставить</a:t>
            </a:r>
            <a:r>
              <a:rPr lang="en-US" dirty="0"/>
              <a:t> </a:t>
            </a:r>
            <a:r>
              <a:rPr lang="en-US" dirty="0" err="1"/>
              <a:t>текст</a:t>
            </a:r>
            <a:r>
              <a:rPr lang="en-US" dirty="0"/>
              <a:t> в </a:t>
            </a:r>
            <a:r>
              <a:rPr lang="en-US" dirty="0" err="1"/>
              <a:t>начале</a:t>
            </a:r>
            <a:r>
              <a:rPr lang="en-US" dirty="0"/>
              <a:t> </a:t>
            </a:r>
            <a:r>
              <a:rPr lang="en-US" dirty="0" err="1"/>
              <a:t>строки</a:t>
            </a:r>
            <a:endParaRPr lang="en-US" dirty="0" err="1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$ (</a:t>
            </a:r>
            <a:r>
              <a:rPr lang="en-US" dirty="0" err="1"/>
              <a:t>знак</a:t>
            </a:r>
            <a:r>
              <a:rPr lang="en-US" dirty="0"/>
              <a:t> </a:t>
            </a:r>
            <a:r>
              <a:rPr lang="en-US" dirty="0" err="1"/>
              <a:t>доллара</a:t>
            </a:r>
            <a:r>
              <a:rPr lang="en-US" dirty="0"/>
              <a:t>) - </a:t>
            </a:r>
            <a:r>
              <a:rPr lang="en-US" dirty="0" err="1"/>
              <a:t>сопоставить</a:t>
            </a:r>
            <a:r>
              <a:rPr lang="en-US" dirty="0"/>
              <a:t> </a:t>
            </a:r>
            <a:r>
              <a:rPr lang="en-US" dirty="0" err="1"/>
              <a:t>текст</a:t>
            </a:r>
            <a:r>
              <a:rPr lang="en-US" dirty="0"/>
              <a:t> в </a:t>
            </a:r>
            <a:r>
              <a:rPr lang="en-US" dirty="0" err="1"/>
              <a:t>конце</a:t>
            </a:r>
            <a:r>
              <a:rPr lang="en-US" dirty="0"/>
              <a:t> </a:t>
            </a:r>
            <a:r>
              <a:rPr lang="en-US" dirty="0" err="1"/>
              <a:t>файла</a:t>
            </a:r>
            <a:endParaRPr lang="en-US" dirty="0" err="1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[] (</a:t>
            </a:r>
            <a:r>
              <a:rPr lang="en-US" dirty="0" err="1"/>
              <a:t>квадратные</a:t>
            </a:r>
            <a:r>
              <a:rPr lang="en-US" dirty="0"/>
              <a:t> </a:t>
            </a:r>
            <a:r>
              <a:rPr lang="en-US" dirty="0" err="1"/>
              <a:t>скобки</a:t>
            </a:r>
            <a:r>
              <a:rPr lang="en-US" dirty="0"/>
              <a:t>) - </a:t>
            </a:r>
            <a:r>
              <a:rPr lang="en-US" dirty="0" err="1"/>
              <a:t>указывает</a:t>
            </a:r>
            <a:r>
              <a:rPr lang="en-US" dirty="0"/>
              <a:t> </a:t>
            </a:r>
            <a:r>
              <a:rPr lang="en-US" dirty="0" err="1"/>
              <a:t>диапазон</a:t>
            </a:r>
            <a:r>
              <a:rPr lang="en-US" dirty="0"/>
              <a:t>, </a:t>
            </a:r>
            <a:r>
              <a:rPr lang="en-US" dirty="0" err="1"/>
              <a:t>соответствует</a:t>
            </a:r>
            <a:r>
              <a:rPr lang="en-US" dirty="0"/>
              <a:t> </a:t>
            </a:r>
            <a:r>
              <a:rPr lang="en-US" dirty="0" err="1"/>
              <a:t>одному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символов</a:t>
            </a:r>
            <a:r>
              <a:rPr lang="en-US" dirty="0"/>
              <a:t> в </a:t>
            </a:r>
            <a:r>
              <a:rPr lang="en-US" dirty="0" err="1"/>
              <a:t>скобках</a:t>
            </a:r>
            <a:endParaRPr lang="en-US" dirty="0" err="1">
              <a:cs typeface="Calibri"/>
            </a:endParaRPr>
          </a:p>
          <a:p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бы</a:t>
            </a:r>
            <a:r>
              <a:rPr lang="en-US" dirty="0"/>
              <a:t> </a:t>
            </a:r>
            <a:r>
              <a:rPr lang="en-US" dirty="0" err="1"/>
              <a:t>вы</a:t>
            </a:r>
            <a:r>
              <a:rPr lang="en-US" dirty="0"/>
              <a:t> </a:t>
            </a:r>
            <a:r>
              <a:rPr lang="en-US" dirty="0" err="1"/>
              <a:t>сделали</a:t>
            </a:r>
            <a:r>
              <a:rPr lang="en-US" dirty="0"/>
              <a:t> m [</a:t>
            </a:r>
            <a:r>
              <a:rPr lang="en-US" dirty="0" err="1"/>
              <a:t>aou</a:t>
            </a:r>
            <a:r>
              <a:rPr lang="en-US" dirty="0"/>
              <a:t>] m,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могло</a:t>
            </a:r>
            <a:r>
              <a:rPr lang="en-US" dirty="0"/>
              <a:t> </a:t>
            </a:r>
            <a:r>
              <a:rPr lang="en-US" dirty="0" err="1"/>
              <a:t>бы</a:t>
            </a:r>
            <a:r>
              <a:rPr lang="en-US" dirty="0"/>
              <a:t> </a:t>
            </a:r>
            <a:r>
              <a:rPr lang="en-US" dirty="0" err="1"/>
              <a:t>стать</a:t>
            </a:r>
            <a:r>
              <a:rPr lang="en-US" dirty="0"/>
              <a:t>: </a:t>
            </a:r>
            <a:r>
              <a:rPr lang="en-US" dirty="0" err="1"/>
              <a:t>мама</a:t>
            </a:r>
            <a:r>
              <a:rPr lang="en-US" dirty="0"/>
              <a:t>, </a:t>
            </a:r>
            <a:r>
              <a:rPr lang="en-US" dirty="0" err="1"/>
              <a:t>мама</a:t>
            </a:r>
            <a:r>
              <a:rPr lang="en-US" dirty="0"/>
              <a:t>, </a:t>
            </a:r>
            <a:r>
              <a:rPr lang="en-US" dirty="0" err="1"/>
              <a:t>мама</a:t>
            </a:r>
            <a:endParaRPr lang="en-US" dirty="0" err="1">
              <a:cs typeface="Calibri"/>
            </a:endParaRPr>
          </a:p>
          <a:p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вы</a:t>
            </a:r>
            <a:r>
              <a:rPr lang="en-US" dirty="0"/>
              <a:t> </a:t>
            </a:r>
            <a:r>
              <a:rPr lang="en-US" dirty="0" err="1"/>
              <a:t>сделали</a:t>
            </a:r>
            <a:r>
              <a:rPr lang="en-US" dirty="0"/>
              <a:t>: m [a-d] m, 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стать</a:t>
            </a:r>
            <a:r>
              <a:rPr lang="en-US" dirty="0"/>
              <a:t> </a:t>
            </a:r>
            <a:r>
              <a:rPr lang="en-US" dirty="0" err="1"/>
              <a:t>чем</a:t>
            </a:r>
            <a:r>
              <a:rPr lang="en-US" dirty="0"/>
              <a:t> </a:t>
            </a:r>
            <a:r>
              <a:rPr lang="en-US" dirty="0" err="1"/>
              <a:t>угодно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начинается</a:t>
            </a:r>
            <a:r>
              <a:rPr lang="en-US" dirty="0"/>
              <a:t> и </a:t>
            </a:r>
            <a:r>
              <a:rPr lang="en-US" dirty="0" err="1"/>
              <a:t>заканчивается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m и </a:t>
            </a:r>
            <a:r>
              <a:rPr lang="en-US" dirty="0" err="1"/>
              <a:t>имеет</a:t>
            </a:r>
            <a:r>
              <a:rPr lang="en-US" dirty="0"/>
              <a:t> </a:t>
            </a:r>
            <a:r>
              <a:rPr lang="en-US" dirty="0" err="1"/>
              <a:t>любые</a:t>
            </a:r>
            <a:r>
              <a:rPr lang="en-US" dirty="0"/>
              <a:t> </a:t>
            </a:r>
            <a:r>
              <a:rPr lang="en-US" dirty="0" err="1"/>
              <a:t>символы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a </a:t>
            </a:r>
            <a:r>
              <a:rPr lang="en-US" dirty="0" err="1"/>
              <a:t>до</a:t>
            </a:r>
            <a:r>
              <a:rPr lang="en-US" dirty="0"/>
              <a:t> d </a:t>
            </a:r>
            <a:r>
              <a:rPr lang="en-US" dirty="0" err="1"/>
              <a:t>между</a:t>
            </a:r>
            <a:r>
              <a:rPr lang="en-US" dirty="0"/>
              <a:t> </a:t>
            </a:r>
            <a:r>
              <a:rPr lang="en-US" dirty="0" err="1"/>
              <a:t>ними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[^] - </a:t>
            </a:r>
            <a:r>
              <a:rPr lang="en-US" dirty="0" err="1"/>
              <a:t>Эта</a:t>
            </a:r>
            <a:r>
              <a:rPr lang="en-US" dirty="0"/>
              <a:t> </a:t>
            </a:r>
            <a:r>
              <a:rPr lang="en-US" dirty="0" err="1"/>
              <a:t>конструкция</a:t>
            </a:r>
            <a:r>
              <a:rPr lang="en-US" dirty="0"/>
              <a:t> </a:t>
            </a:r>
            <a:r>
              <a:rPr lang="en-US" dirty="0" err="1"/>
              <a:t>похожа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конструкцию</a:t>
            </a:r>
            <a:r>
              <a:rPr lang="en-US" dirty="0"/>
              <a:t> [],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исключением</a:t>
            </a:r>
            <a:r>
              <a:rPr lang="en-US" dirty="0"/>
              <a:t> </a:t>
            </a:r>
            <a:r>
              <a:rPr lang="en-US" dirty="0" err="1"/>
              <a:t>того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вместо</a:t>
            </a:r>
            <a:r>
              <a:rPr lang="en-US" dirty="0"/>
              <a:t> </a:t>
            </a:r>
            <a:r>
              <a:rPr lang="en-US" dirty="0" err="1"/>
              <a:t>сопоставления</a:t>
            </a:r>
            <a:r>
              <a:rPr lang="en-US" dirty="0"/>
              <a:t> </a:t>
            </a:r>
            <a:r>
              <a:rPr lang="en-US" dirty="0" err="1"/>
              <a:t>любых</a:t>
            </a:r>
            <a:r>
              <a:rPr lang="en-US" dirty="0"/>
              <a:t> </a:t>
            </a:r>
            <a:r>
              <a:rPr lang="en-US" dirty="0" err="1"/>
              <a:t>символов</a:t>
            </a:r>
            <a:r>
              <a:rPr lang="en-US" dirty="0"/>
              <a:t> </a:t>
            </a:r>
            <a:r>
              <a:rPr lang="en-US" dirty="0" err="1"/>
              <a:t>внутри</a:t>
            </a:r>
            <a:r>
              <a:rPr lang="en-US" dirty="0"/>
              <a:t> </a:t>
            </a:r>
            <a:r>
              <a:rPr lang="en-US" dirty="0" err="1"/>
              <a:t>скобок</a:t>
            </a:r>
            <a:r>
              <a:rPr lang="en-US" dirty="0"/>
              <a:t> </a:t>
            </a:r>
            <a:r>
              <a:rPr lang="en-US" dirty="0" err="1"/>
              <a:t>она</a:t>
            </a:r>
            <a:r>
              <a:rPr lang="en-US" dirty="0"/>
              <a:t> </a:t>
            </a:r>
            <a:r>
              <a:rPr lang="en-US" dirty="0" err="1"/>
              <a:t>будет</a:t>
            </a:r>
            <a:r>
              <a:rPr lang="en-US" dirty="0"/>
              <a:t> </a:t>
            </a:r>
            <a:r>
              <a:rPr lang="en-US" dirty="0" err="1"/>
              <a:t>соответствовать</a:t>
            </a:r>
            <a:r>
              <a:rPr lang="en-US" dirty="0"/>
              <a:t> </a:t>
            </a:r>
            <a:r>
              <a:rPr lang="en-US" dirty="0" err="1"/>
              <a:t>любому</a:t>
            </a:r>
            <a:r>
              <a:rPr lang="en-US" dirty="0"/>
              <a:t> </a:t>
            </a:r>
            <a:r>
              <a:rPr lang="en-US" dirty="0" err="1"/>
              <a:t>символу</a:t>
            </a:r>
            <a:r>
              <a:rPr lang="en-US" dirty="0"/>
              <a:t>,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указан</a:t>
            </a:r>
            <a:r>
              <a:rPr lang="en-US" dirty="0"/>
              <a:t> </a:t>
            </a:r>
            <a:r>
              <a:rPr lang="en-US" dirty="0" err="1"/>
              <a:t>между</a:t>
            </a:r>
            <a:r>
              <a:rPr lang="en-US" dirty="0"/>
              <a:t> [и].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логическое</a:t>
            </a:r>
            <a:r>
              <a:rPr lang="en-US" dirty="0"/>
              <a:t> НЕ.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5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 (\) (</a:t>
            </a:r>
            <a:r>
              <a:rPr lang="en-US" dirty="0" err="1"/>
              <a:t>круглые</a:t>
            </a:r>
            <a:r>
              <a:rPr lang="en-US" dirty="0"/>
              <a:t> </a:t>
            </a:r>
            <a:r>
              <a:rPr lang="en-US" dirty="0" err="1"/>
              <a:t>скобки</a:t>
            </a:r>
            <a:r>
              <a:rPr lang="en-US" dirty="0"/>
              <a:t>) - </a:t>
            </a:r>
            <a:r>
              <a:rPr lang="en-US" dirty="0" err="1"/>
              <a:t>сгруппировать</a:t>
            </a:r>
            <a:r>
              <a:rPr lang="en-US" dirty="0"/>
              <a:t> </a:t>
            </a:r>
            <a:r>
              <a:rPr lang="en-US" dirty="0" err="1"/>
              <a:t>часть</a:t>
            </a:r>
            <a:r>
              <a:rPr lang="en-US" dirty="0"/>
              <a:t> </a:t>
            </a:r>
            <a:r>
              <a:rPr lang="en-US" dirty="0" err="1"/>
              <a:t>регулярного</a:t>
            </a:r>
            <a:r>
              <a:rPr lang="en-US" dirty="0"/>
              <a:t> </a:t>
            </a:r>
            <a:r>
              <a:rPr lang="en-US" dirty="0" err="1"/>
              <a:t>выражения</a:t>
            </a:r>
            <a:r>
              <a:rPr lang="en-US" dirty="0"/>
              <a:t> </a:t>
            </a:r>
            <a:r>
              <a:rPr lang="en-US" dirty="0" err="1"/>
              <a:t>вместе</a:t>
            </a:r>
            <a:r>
              <a:rPr lang="en-US" dirty="0"/>
              <a:t>,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использовать</a:t>
            </a:r>
            <a:r>
              <a:rPr lang="en-US" dirty="0"/>
              <a:t> </a:t>
            </a:r>
            <a:r>
              <a:rPr lang="en-US" dirty="0" err="1"/>
              <a:t>фигурные</a:t>
            </a:r>
            <a:r>
              <a:rPr lang="en-US" dirty="0"/>
              <a:t> </a:t>
            </a:r>
            <a:r>
              <a:rPr lang="en-US" dirty="0" err="1"/>
              <a:t>скобки</a:t>
            </a:r>
            <a:endParaRPr lang="en-US" dirty="0" err="1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\ {x, y \} (</a:t>
            </a:r>
            <a:r>
              <a:rPr lang="en-US" dirty="0" err="1"/>
              <a:t>фигурные</a:t>
            </a:r>
            <a:r>
              <a:rPr lang="en-US" dirty="0"/>
              <a:t> </a:t>
            </a:r>
            <a:r>
              <a:rPr lang="en-US" dirty="0" err="1"/>
              <a:t>скобки</a:t>
            </a:r>
            <a:r>
              <a:rPr lang="en-US" dirty="0"/>
              <a:t>) - </a:t>
            </a:r>
            <a:r>
              <a:rPr lang="en-US" dirty="0" err="1"/>
              <a:t>соответствует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менее</a:t>
            </a:r>
            <a:r>
              <a:rPr lang="en-US" dirty="0"/>
              <a:t> x </a:t>
            </a:r>
            <a:r>
              <a:rPr lang="en-US" dirty="0" err="1"/>
              <a:t>вхождений</a:t>
            </a:r>
            <a:r>
              <a:rPr lang="en-US" dirty="0"/>
              <a:t>, </a:t>
            </a:r>
            <a:r>
              <a:rPr lang="en-US" dirty="0" err="1"/>
              <a:t>но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более</a:t>
            </a:r>
            <a:r>
              <a:rPr lang="en-US" dirty="0"/>
              <a:t> </a:t>
            </a:r>
            <a:r>
              <a:rPr lang="en-US" dirty="0" err="1"/>
              <a:t>чем</a:t>
            </a:r>
            <a:r>
              <a:rPr lang="en-US" dirty="0"/>
              <a:t> y </a:t>
            </a:r>
            <a:r>
              <a:rPr lang="en-US" dirty="0" err="1"/>
              <a:t>вхождений</a:t>
            </a:r>
            <a:r>
              <a:rPr lang="en-US" dirty="0"/>
              <a:t> </a:t>
            </a:r>
            <a:r>
              <a:rPr lang="en-US" dirty="0" err="1"/>
              <a:t>предыдущего</a:t>
            </a:r>
            <a:r>
              <a:rPr lang="en-US" dirty="0"/>
              <a:t> </a:t>
            </a:r>
            <a:r>
              <a:rPr lang="en-US" dirty="0" err="1"/>
              <a:t>шаблона</a:t>
            </a:r>
            <a:r>
              <a:rPr lang="en-US" dirty="0"/>
              <a:t>.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возможно</a:t>
            </a:r>
            <a:r>
              <a:rPr lang="en-US" dirty="0"/>
              <a:t>: \ {x \} - </a:t>
            </a:r>
            <a:r>
              <a:rPr lang="en-US" dirty="0" err="1"/>
              <a:t>совпадение</a:t>
            </a:r>
            <a:r>
              <a:rPr lang="en-US" dirty="0"/>
              <a:t> x </a:t>
            </a:r>
            <a:r>
              <a:rPr lang="en-US" dirty="0" err="1"/>
              <a:t>вхождений</a:t>
            </a:r>
            <a:r>
              <a:rPr lang="en-US" dirty="0"/>
              <a:t>, \ {x, \} - </a:t>
            </a:r>
            <a:r>
              <a:rPr lang="en-US" dirty="0" err="1"/>
              <a:t>совпадение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менее</a:t>
            </a:r>
            <a:r>
              <a:rPr lang="en-US" dirty="0"/>
              <a:t> x </a:t>
            </a:r>
            <a:r>
              <a:rPr lang="en-US" dirty="0" err="1"/>
              <a:t>вхождений</a:t>
            </a:r>
            <a:r>
              <a:rPr lang="en-US" dirty="0"/>
              <a:t>, \ {, x \} - </a:t>
            </a:r>
            <a:r>
              <a:rPr lang="en-US" dirty="0" err="1"/>
              <a:t>совпадение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более</a:t>
            </a:r>
            <a:r>
              <a:rPr lang="en-US" dirty="0"/>
              <a:t> x </a:t>
            </a:r>
            <a:r>
              <a:rPr lang="en-US" dirty="0" err="1"/>
              <a:t>вхождений</a:t>
            </a:r>
            <a:endParaRPr lang="en-US" dirty="0" err="1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\ (</a:t>
            </a:r>
            <a:r>
              <a:rPr lang="en-US" dirty="0" err="1"/>
              <a:t>обратная</a:t>
            </a:r>
            <a:r>
              <a:rPr lang="en-US" dirty="0"/>
              <a:t> </a:t>
            </a:r>
            <a:r>
              <a:rPr lang="en-US" dirty="0" err="1"/>
              <a:t>косая</a:t>
            </a:r>
            <a:r>
              <a:rPr lang="en-US" dirty="0"/>
              <a:t> </a:t>
            </a:r>
            <a:r>
              <a:rPr lang="en-US" dirty="0" err="1"/>
              <a:t>черта</a:t>
            </a:r>
            <a:r>
              <a:rPr lang="en-US" dirty="0"/>
              <a:t>) </a:t>
            </a:r>
            <a:r>
              <a:rPr lang="en-US" dirty="0" err="1"/>
              <a:t>используется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«escape-</a:t>
            </a:r>
            <a:r>
              <a:rPr lang="en-US" dirty="0" err="1"/>
              <a:t>символ</a:t>
            </a:r>
            <a:r>
              <a:rPr lang="en-US" dirty="0"/>
              <a:t>»,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есть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защиты</a:t>
            </a:r>
            <a:r>
              <a:rPr lang="en-US" dirty="0"/>
              <a:t> </a:t>
            </a:r>
            <a:r>
              <a:rPr lang="en-US" dirty="0" err="1"/>
              <a:t>следующего</a:t>
            </a:r>
            <a:r>
              <a:rPr lang="en-US" dirty="0"/>
              <a:t> </a:t>
            </a:r>
            <a:r>
              <a:rPr lang="en-US" dirty="0" err="1"/>
              <a:t>специального</a:t>
            </a:r>
            <a:r>
              <a:rPr lang="en-US" dirty="0"/>
              <a:t> </a:t>
            </a:r>
            <a:r>
              <a:rPr lang="en-US" dirty="0" err="1"/>
              <a:t>символа</a:t>
            </a:r>
            <a:r>
              <a:rPr lang="en-US" dirty="0"/>
              <a:t>. </a:t>
            </a:r>
            <a:r>
              <a:rPr lang="en-US" dirty="0" err="1"/>
              <a:t>Таким</a:t>
            </a:r>
            <a:r>
              <a:rPr lang="en-US" dirty="0"/>
              <a:t> </a:t>
            </a:r>
            <a:r>
              <a:rPr lang="en-US" dirty="0" err="1"/>
              <a:t>образом</a:t>
            </a:r>
            <a:r>
              <a:rPr lang="en-US" dirty="0"/>
              <a:t>, "\\" </a:t>
            </a:r>
            <a:r>
              <a:rPr lang="en-US" dirty="0" err="1"/>
              <a:t>ищет</a:t>
            </a:r>
            <a:r>
              <a:rPr lang="en-US" dirty="0"/>
              <a:t> </a:t>
            </a:r>
            <a:r>
              <a:rPr lang="en-US" dirty="0" err="1"/>
              <a:t>обратную</a:t>
            </a:r>
            <a:r>
              <a:rPr lang="en-US" dirty="0"/>
              <a:t> </a:t>
            </a:r>
            <a:r>
              <a:rPr lang="en-US" dirty="0" err="1"/>
              <a:t>косую</a:t>
            </a:r>
            <a:r>
              <a:rPr lang="en-US" dirty="0"/>
              <a:t> </a:t>
            </a:r>
            <a:r>
              <a:rPr lang="en-US" dirty="0" err="1"/>
              <a:t>черту</a:t>
            </a:r>
            <a:r>
              <a:rPr lang="en-US" dirty="0"/>
              <a:t>. </a:t>
            </a:r>
            <a:r>
              <a:rPr lang="en-US" dirty="0" err="1"/>
              <a:t>Обратите</a:t>
            </a:r>
            <a:r>
              <a:rPr lang="en-US" dirty="0"/>
              <a:t> </a:t>
            </a:r>
            <a:r>
              <a:rPr lang="en-US" dirty="0" err="1"/>
              <a:t>внимание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вам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потребоваться</a:t>
            </a:r>
            <a:r>
              <a:rPr lang="en-US" dirty="0"/>
              <a:t> </a:t>
            </a:r>
            <a:r>
              <a:rPr lang="en-US" dirty="0" err="1"/>
              <a:t>использовать</a:t>
            </a:r>
            <a:r>
              <a:rPr lang="en-US" dirty="0"/>
              <a:t> </a:t>
            </a:r>
            <a:r>
              <a:rPr lang="en-US" dirty="0" err="1"/>
              <a:t>кавычки</a:t>
            </a:r>
            <a:r>
              <a:rPr lang="en-US" dirty="0"/>
              <a:t> и </a:t>
            </a:r>
            <a:r>
              <a:rPr lang="en-US" dirty="0" err="1"/>
              <a:t>обратную</a:t>
            </a:r>
            <a:r>
              <a:rPr lang="en-US" dirty="0"/>
              <a:t> </a:t>
            </a:r>
            <a:r>
              <a:rPr lang="en-US" dirty="0" err="1"/>
              <a:t>косую</a:t>
            </a:r>
            <a:r>
              <a:rPr lang="en-US" dirty="0"/>
              <a:t> </a:t>
            </a:r>
            <a:r>
              <a:rPr lang="en-US" dirty="0" err="1"/>
              <a:t>черту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3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 - </a:t>
            </a:r>
            <a:r>
              <a:rPr lang="en-US" dirty="0" err="1"/>
              <a:t>проверка</a:t>
            </a:r>
            <a:r>
              <a:rPr lang="en-US" dirty="0"/>
              <a:t> </a:t>
            </a:r>
            <a:r>
              <a:rPr lang="en-US" dirty="0" err="1"/>
              <a:t>идентичности</a:t>
            </a:r>
            <a:r>
              <a:rPr lang="en-US" dirty="0"/>
              <a:t> </a:t>
            </a:r>
            <a:r>
              <a:rPr lang="en-US" dirty="0" err="1"/>
              <a:t>двух</a:t>
            </a:r>
            <a:r>
              <a:rPr lang="en-US" dirty="0"/>
              <a:t> </a:t>
            </a:r>
            <a:r>
              <a:rPr lang="en-US" dirty="0" err="1"/>
              <a:t>файлов</a:t>
            </a:r>
            <a:endParaRPr lang="en-US" dirty="0" err="1">
              <a:cs typeface="Calibri"/>
            </a:endParaRPr>
          </a:p>
          <a:p>
            <a:r>
              <a:rPr lang="en-US" dirty="0"/>
              <a:t>comm - </a:t>
            </a:r>
            <a:r>
              <a:rPr lang="en-US" dirty="0" err="1"/>
              <a:t>сравнить</a:t>
            </a:r>
            <a:r>
              <a:rPr lang="en-US" dirty="0"/>
              <a:t> </a:t>
            </a:r>
            <a:r>
              <a:rPr lang="en-US" dirty="0" err="1"/>
              <a:t>отсортированные</a:t>
            </a:r>
            <a:r>
              <a:rPr lang="en-US" dirty="0"/>
              <a:t> </a:t>
            </a:r>
            <a:r>
              <a:rPr lang="en-US" dirty="0" err="1"/>
              <a:t>файлы</a:t>
            </a:r>
            <a:r>
              <a:rPr lang="en-US" dirty="0"/>
              <a:t>, </a:t>
            </a:r>
            <a:r>
              <a:rPr lang="en-US" dirty="0" err="1"/>
              <a:t>чтобы</a:t>
            </a:r>
            <a:r>
              <a:rPr lang="en-US" dirty="0"/>
              <a:t> </a:t>
            </a:r>
            <a:r>
              <a:rPr lang="en-US" dirty="0" err="1"/>
              <a:t>увидеть</a:t>
            </a:r>
            <a:r>
              <a:rPr lang="en-US" dirty="0"/>
              <a:t>, </a:t>
            </a:r>
            <a:r>
              <a:rPr lang="en-US" dirty="0" err="1"/>
              <a:t>отличаются</a:t>
            </a:r>
            <a:r>
              <a:rPr lang="en-US" dirty="0"/>
              <a:t> </a:t>
            </a:r>
            <a:r>
              <a:rPr lang="en-US" dirty="0" err="1"/>
              <a:t>ли</a:t>
            </a:r>
            <a:r>
              <a:rPr lang="en-US" dirty="0"/>
              <a:t> </a:t>
            </a:r>
            <a:r>
              <a:rPr lang="en-US" dirty="0" err="1"/>
              <a:t>они</a:t>
            </a:r>
            <a:endParaRPr lang="en-US" dirty="0" err="1">
              <a:cs typeface="Calibri"/>
            </a:endParaRPr>
          </a:p>
          <a:p>
            <a:r>
              <a:rPr lang="en-US" dirty="0"/>
              <a:t>diff - </a:t>
            </a:r>
            <a:r>
              <a:rPr lang="en-US" dirty="0" err="1"/>
              <a:t>отображать</a:t>
            </a:r>
            <a:r>
              <a:rPr lang="en-US" dirty="0"/>
              <a:t> </a:t>
            </a:r>
            <a:r>
              <a:rPr lang="en-US" dirty="0" err="1"/>
              <a:t>разницу</a:t>
            </a:r>
            <a:r>
              <a:rPr lang="en-US" dirty="0"/>
              <a:t> </a:t>
            </a:r>
            <a:r>
              <a:rPr lang="en-US" dirty="0" err="1"/>
              <a:t>между</a:t>
            </a:r>
            <a:r>
              <a:rPr lang="en-US" dirty="0"/>
              <a:t> </a:t>
            </a:r>
            <a:r>
              <a:rPr lang="en-US" dirty="0" err="1"/>
              <a:t>двумя</a:t>
            </a:r>
            <a:r>
              <a:rPr lang="en-US" dirty="0"/>
              <a:t> </a:t>
            </a:r>
            <a:r>
              <a:rPr lang="en-US" dirty="0" err="1"/>
              <a:t>файлами</a:t>
            </a:r>
            <a:endParaRPr lang="en-US" dirty="0" err="1">
              <a:cs typeface="Calibri"/>
            </a:endParaRPr>
          </a:p>
          <a:p>
            <a:r>
              <a:rPr lang="en-US" dirty="0"/>
              <a:t>expand - </a:t>
            </a:r>
            <a:r>
              <a:rPr lang="en-US" dirty="0" err="1"/>
              <a:t>конвертировать</a:t>
            </a:r>
            <a:r>
              <a:rPr lang="en-US" dirty="0"/>
              <a:t> </a:t>
            </a:r>
            <a:r>
              <a:rPr lang="en-US" dirty="0" err="1"/>
              <a:t>табуляции</a:t>
            </a:r>
            <a:r>
              <a:rPr lang="en-US" dirty="0"/>
              <a:t> в </a:t>
            </a:r>
            <a:r>
              <a:rPr lang="en-US" dirty="0" err="1"/>
              <a:t>пробелы</a:t>
            </a:r>
            <a:endParaRPr lang="en-US" dirty="0" err="1">
              <a:cs typeface="Calibri"/>
            </a:endParaRPr>
          </a:p>
          <a:p>
            <a:r>
              <a:rPr lang="en-US" dirty="0" err="1"/>
              <a:t>fmt</a:t>
            </a:r>
            <a:r>
              <a:rPr lang="en-US" dirty="0"/>
              <a:t> - </a:t>
            </a:r>
            <a:r>
              <a:rPr lang="en-US" dirty="0" err="1"/>
              <a:t>форматирование</a:t>
            </a:r>
            <a:r>
              <a:rPr lang="en-US" dirty="0"/>
              <a:t> </a:t>
            </a:r>
            <a:r>
              <a:rPr lang="en-US" dirty="0" err="1"/>
              <a:t>текстовых</a:t>
            </a:r>
            <a:r>
              <a:rPr lang="en-US" dirty="0"/>
              <a:t> </a:t>
            </a:r>
            <a:r>
              <a:rPr lang="en-US" dirty="0" err="1"/>
              <a:t>файлов</a:t>
            </a:r>
            <a:r>
              <a:rPr lang="en-US" dirty="0"/>
              <a:t> (</a:t>
            </a:r>
            <a:r>
              <a:rPr lang="en-US" dirty="0" err="1"/>
              <a:t>стандартизация</a:t>
            </a:r>
            <a:r>
              <a:rPr lang="en-US" dirty="0"/>
              <a:t> </a:t>
            </a:r>
            <a:r>
              <a:rPr lang="en-US" dirty="0" err="1"/>
              <a:t>пробелов</a:t>
            </a:r>
            <a:r>
              <a:rPr lang="en-US" dirty="0"/>
              <a:t>, </a:t>
            </a:r>
            <a:r>
              <a:rPr lang="en-US" dirty="0" err="1"/>
              <a:t>установка</a:t>
            </a:r>
            <a:r>
              <a:rPr lang="en-US" dirty="0"/>
              <a:t> </a:t>
            </a:r>
            <a:r>
              <a:rPr lang="en-US" dirty="0" err="1"/>
              <a:t>ширины</a:t>
            </a:r>
            <a:r>
              <a:rPr lang="en-US" dirty="0"/>
              <a:t> </a:t>
            </a:r>
            <a:r>
              <a:rPr lang="en-US" dirty="0" err="1"/>
              <a:t>строки</a:t>
            </a:r>
            <a:r>
              <a:rPr lang="en-US" dirty="0"/>
              <a:t>, </a:t>
            </a:r>
            <a:r>
              <a:rPr lang="en-US" dirty="0" err="1"/>
              <a:t>отступа</a:t>
            </a:r>
            <a:r>
              <a:rPr lang="en-US" dirty="0"/>
              <a:t> </a:t>
            </a:r>
            <a:r>
              <a:rPr lang="en-US" dirty="0" err="1"/>
              <a:t>строк</a:t>
            </a:r>
            <a:r>
              <a:rPr lang="en-US" dirty="0"/>
              <a:t> и т. д.)</a:t>
            </a:r>
            <a:endParaRPr lang="en-US" dirty="0">
              <a:cs typeface="Calibri"/>
            </a:endParaRPr>
          </a:p>
          <a:p>
            <a:r>
              <a:rPr lang="en-US" dirty="0"/>
              <a:t>join - </a:t>
            </a:r>
            <a:r>
              <a:rPr lang="en-US" dirty="0" err="1"/>
              <a:t>объединить</a:t>
            </a:r>
            <a:r>
              <a:rPr lang="en-US" dirty="0"/>
              <a:t> </a:t>
            </a:r>
            <a:r>
              <a:rPr lang="en-US" dirty="0" err="1"/>
              <a:t>строки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двух</a:t>
            </a:r>
            <a:r>
              <a:rPr lang="en-US" dirty="0"/>
              <a:t> </a:t>
            </a:r>
            <a:r>
              <a:rPr lang="en-US" dirty="0" err="1"/>
              <a:t>файлов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основе</a:t>
            </a:r>
            <a:r>
              <a:rPr lang="en-US" dirty="0"/>
              <a:t> </a:t>
            </a:r>
            <a:r>
              <a:rPr lang="en-US" dirty="0" err="1"/>
              <a:t>совпадающего</a:t>
            </a:r>
            <a:r>
              <a:rPr lang="en-US" dirty="0"/>
              <a:t> </a:t>
            </a:r>
            <a:r>
              <a:rPr lang="en-US" dirty="0" err="1"/>
              <a:t>поля</a:t>
            </a:r>
            <a:r>
              <a:rPr lang="en-US" dirty="0"/>
              <a:t> в </a:t>
            </a:r>
            <a:r>
              <a:rPr lang="en-US" dirty="0" err="1"/>
              <a:t>файлах</a:t>
            </a:r>
            <a:endParaRPr lang="en-US" dirty="0" err="1">
              <a:cs typeface="Calibri"/>
            </a:endParaRPr>
          </a:p>
          <a:p>
            <a:r>
              <a:rPr lang="en-US" dirty="0" err="1"/>
              <a:t>nl</a:t>
            </a:r>
            <a:r>
              <a:rPr lang="en-US" dirty="0"/>
              <a:t> - </a:t>
            </a:r>
            <a:r>
              <a:rPr lang="en-US" dirty="0" err="1"/>
              <a:t>добавить</a:t>
            </a:r>
            <a:r>
              <a:rPr lang="en-US" dirty="0"/>
              <a:t> </a:t>
            </a:r>
            <a:r>
              <a:rPr lang="en-US" dirty="0" err="1"/>
              <a:t>номера</a:t>
            </a:r>
            <a:r>
              <a:rPr lang="en-US" dirty="0"/>
              <a:t> </a:t>
            </a:r>
            <a:r>
              <a:rPr lang="en-US" dirty="0" err="1"/>
              <a:t>строк</a:t>
            </a:r>
            <a:r>
              <a:rPr lang="en-US" dirty="0"/>
              <a:t> в </a:t>
            </a:r>
            <a:r>
              <a:rPr lang="en-US" dirty="0" err="1"/>
              <a:t>файл</a:t>
            </a:r>
            <a:endParaRPr lang="en-US" dirty="0" err="1">
              <a:cs typeface="Calibri"/>
            </a:endParaRPr>
          </a:p>
          <a:p>
            <a:r>
              <a:rPr lang="en-US" dirty="0"/>
              <a:t>od - </a:t>
            </a:r>
            <a:r>
              <a:rPr lang="en-US" dirty="0" err="1"/>
              <a:t>отображать</a:t>
            </a:r>
            <a:r>
              <a:rPr lang="en-US" dirty="0"/>
              <a:t> </a:t>
            </a:r>
            <a:r>
              <a:rPr lang="en-US" dirty="0" err="1"/>
              <a:t>содержимое</a:t>
            </a:r>
            <a:r>
              <a:rPr lang="en-US" dirty="0"/>
              <a:t> </a:t>
            </a:r>
            <a:r>
              <a:rPr lang="en-US" dirty="0" err="1"/>
              <a:t>файла</a:t>
            </a:r>
            <a:r>
              <a:rPr lang="en-US" dirty="0"/>
              <a:t> в </a:t>
            </a:r>
            <a:r>
              <a:rPr lang="en-US" dirty="0" err="1"/>
              <a:t>числовом</a:t>
            </a:r>
            <a:r>
              <a:rPr lang="en-US" dirty="0"/>
              <a:t> </a:t>
            </a:r>
            <a:r>
              <a:rPr lang="en-US" dirty="0" err="1"/>
              <a:t>формате</a:t>
            </a:r>
            <a:r>
              <a:rPr lang="en-US" dirty="0"/>
              <a:t>, </a:t>
            </a:r>
            <a:r>
              <a:rPr lang="en-US" dirty="0" err="1"/>
              <a:t>например</a:t>
            </a:r>
            <a:r>
              <a:rPr lang="en-US" dirty="0"/>
              <a:t> в </a:t>
            </a:r>
            <a:r>
              <a:rPr lang="en-US" dirty="0" err="1"/>
              <a:t>шестнадцатеричном</a:t>
            </a:r>
            <a:endParaRPr lang="en-US" dirty="0" err="1">
              <a:cs typeface="Calibri"/>
            </a:endParaRPr>
          </a:p>
          <a:p>
            <a:r>
              <a:rPr lang="en-US" dirty="0"/>
              <a:t>paste - </a:t>
            </a:r>
            <a:r>
              <a:rPr lang="en-US" dirty="0" err="1"/>
              <a:t>объединить</a:t>
            </a:r>
            <a:r>
              <a:rPr lang="en-US" dirty="0"/>
              <a:t> </a:t>
            </a:r>
            <a:r>
              <a:rPr lang="en-US" dirty="0" err="1"/>
              <a:t>строки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двух</a:t>
            </a:r>
            <a:r>
              <a:rPr lang="en-US" dirty="0"/>
              <a:t> </a:t>
            </a:r>
            <a:r>
              <a:rPr lang="en-US" dirty="0" err="1"/>
              <a:t>файлов</a:t>
            </a:r>
            <a:endParaRPr lang="en-US" dirty="0" err="1">
              <a:cs typeface="Calibri"/>
            </a:endParaRPr>
          </a:p>
          <a:p>
            <a:r>
              <a:rPr lang="en-US" dirty="0"/>
              <a:t>split - </a:t>
            </a:r>
            <a:r>
              <a:rPr lang="en-US" dirty="0" err="1"/>
              <a:t>разделить</a:t>
            </a:r>
            <a:r>
              <a:rPr lang="en-US" dirty="0"/>
              <a:t> </a:t>
            </a:r>
            <a:r>
              <a:rPr lang="en-US" dirty="0" err="1"/>
              <a:t>один</a:t>
            </a:r>
            <a:r>
              <a:rPr lang="en-US" dirty="0"/>
              <a:t> </a:t>
            </a:r>
            <a:r>
              <a:rPr lang="en-US" dirty="0" err="1"/>
              <a:t>файл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более</a:t>
            </a:r>
            <a:r>
              <a:rPr lang="en-US" dirty="0"/>
              <a:t> </a:t>
            </a:r>
            <a:r>
              <a:rPr lang="en-US" dirty="0" err="1"/>
              <a:t>файлов</a:t>
            </a:r>
            <a:r>
              <a:rPr lang="en-US" dirty="0"/>
              <a:t> </a:t>
            </a:r>
            <a:r>
              <a:rPr lang="en-US" dirty="0" err="1"/>
              <a:t>меньшего</a:t>
            </a:r>
            <a:r>
              <a:rPr lang="en-US" dirty="0"/>
              <a:t> </a:t>
            </a:r>
            <a:r>
              <a:rPr lang="en-US" dirty="0" err="1"/>
              <a:t>размера</a:t>
            </a:r>
            <a:endParaRPr lang="en-US" dirty="0" err="1">
              <a:cs typeface="Calibri"/>
            </a:endParaRPr>
          </a:p>
          <a:p>
            <a:r>
              <a:rPr lang="en-US" dirty="0"/>
              <a:t>tac - </a:t>
            </a:r>
            <a:r>
              <a:rPr lang="en-US" dirty="0" err="1"/>
              <a:t>поменять</a:t>
            </a:r>
            <a:r>
              <a:rPr lang="en-US" dirty="0"/>
              <a:t> </a:t>
            </a:r>
            <a:r>
              <a:rPr lang="en-US" dirty="0" err="1"/>
              <a:t>местами</a:t>
            </a:r>
            <a:r>
              <a:rPr lang="en-US" dirty="0"/>
              <a:t> </a:t>
            </a:r>
            <a:r>
              <a:rPr lang="en-US" dirty="0" err="1"/>
              <a:t>строки</a:t>
            </a:r>
            <a:r>
              <a:rPr lang="en-US" dirty="0"/>
              <a:t> в </a:t>
            </a:r>
            <a:r>
              <a:rPr lang="en-US" dirty="0" err="1"/>
              <a:t>файле</a:t>
            </a:r>
            <a:r>
              <a:rPr lang="en-US" dirty="0"/>
              <a:t> (reverse cat)</a:t>
            </a:r>
            <a:endParaRPr lang="en-US" dirty="0">
              <a:cs typeface="Calibri"/>
            </a:endParaRPr>
          </a:p>
          <a:p>
            <a:r>
              <a:rPr lang="en-US" dirty="0"/>
              <a:t>tr - </a:t>
            </a:r>
            <a:r>
              <a:rPr lang="en-US" dirty="0" err="1"/>
              <a:t>заменить</a:t>
            </a:r>
            <a:r>
              <a:rPr lang="en-US" dirty="0"/>
              <a:t> 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вхождения</a:t>
            </a:r>
            <a:r>
              <a:rPr lang="en-US" dirty="0"/>
              <a:t> </a:t>
            </a:r>
            <a:r>
              <a:rPr lang="en-US" dirty="0" err="1"/>
              <a:t>одного</a:t>
            </a:r>
            <a:r>
              <a:rPr lang="en-US" dirty="0"/>
              <a:t> </a:t>
            </a:r>
            <a:r>
              <a:rPr lang="en-US" dirty="0" err="1"/>
              <a:t>символа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другой</a:t>
            </a:r>
            <a:endParaRPr lang="en-US" dirty="0" err="1">
              <a:cs typeface="Calibri"/>
            </a:endParaRPr>
          </a:p>
          <a:p>
            <a:r>
              <a:rPr lang="en-US" b="1" dirty="0" err="1"/>
              <a:t>unexpand</a:t>
            </a:r>
            <a:r>
              <a:rPr lang="en-US" dirty="0"/>
              <a:t>  - </a:t>
            </a:r>
            <a:r>
              <a:rPr lang="en-US" dirty="0" err="1"/>
              <a:t>преобразовать</a:t>
            </a:r>
            <a:r>
              <a:rPr lang="en-US" dirty="0"/>
              <a:t> </a:t>
            </a:r>
            <a:r>
              <a:rPr lang="en-US" dirty="0" err="1"/>
              <a:t>пробелы</a:t>
            </a:r>
            <a:r>
              <a:rPr lang="en-US" dirty="0"/>
              <a:t> в </a:t>
            </a:r>
            <a:r>
              <a:rPr lang="en-US" dirty="0" err="1"/>
              <a:t>табуляцию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18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вывести</a:t>
            </a:r>
            <a:r>
              <a:rPr lang="en-US" dirty="0"/>
              <a:t> </a:t>
            </a:r>
            <a:r>
              <a:rPr lang="en-US" dirty="0" err="1"/>
              <a:t>размер</a:t>
            </a:r>
            <a:r>
              <a:rPr lang="en-US" dirty="0"/>
              <a:t> </a:t>
            </a:r>
            <a:r>
              <a:rPr lang="en-US" dirty="0" err="1"/>
              <a:t>ваших</a:t>
            </a:r>
            <a:r>
              <a:rPr lang="en-US" dirty="0"/>
              <a:t> </a:t>
            </a:r>
            <a:r>
              <a:rPr lang="en-US" dirty="0" err="1"/>
              <a:t>разделов</a:t>
            </a:r>
            <a:r>
              <a:rPr lang="en-US" dirty="0"/>
              <a:t> </a:t>
            </a:r>
            <a:r>
              <a:rPr lang="en-US" dirty="0" err="1"/>
              <a:t>диска</a:t>
            </a:r>
            <a:r>
              <a:rPr lang="en-US" dirty="0"/>
              <a:t> </a:t>
            </a:r>
            <a:r>
              <a:rPr lang="en-US" dirty="0" err="1"/>
              <a:t>во</a:t>
            </a:r>
            <a:r>
              <a:rPr lang="en-US" dirty="0"/>
              <a:t> </a:t>
            </a:r>
            <a:r>
              <a:rPr lang="en-US" dirty="0" err="1"/>
              <a:t>отдельный</a:t>
            </a:r>
            <a:r>
              <a:rPr lang="en-US" dirty="0"/>
              <a:t> </a:t>
            </a:r>
            <a:r>
              <a:rPr lang="en-US" dirty="0" err="1"/>
              <a:t>файл</a:t>
            </a:r>
            <a:r>
              <a:rPr lang="en-US" dirty="0"/>
              <a:t> </a:t>
            </a:r>
            <a:endParaRPr lang="en-US"/>
          </a:p>
          <a:p>
            <a:r>
              <a:rPr lang="en-US" dirty="0"/>
              <a:t>2. </a:t>
            </a:r>
            <a:r>
              <a:rPr lang="en-US" dirty="0" err="1"/>
              <a:t>через</a:t>
            </a:r>
            <a:r>
              <a:rPr lang="en-US" dirty="0"/>
              <a:t> </a:t>
            </a:r>
            <a:r>
              <a:rPr lang="en-US" dirty="0" err="1"/>
              <a:t>кат</a:t>
            </a:r>
            <a:r>
              <a:rPr lang="en-US" dirty="0"/>
              <a:t> </a:t>
            </a:r>
            <a:r>
              <a:rPr lang="en-US" dirty="0" err="1"/>
              <a:t>сократить</a:t>
            </a:r>
            <a:r>
              <a:rPr lang="en-US" dirty="0"/>
              <a:t> </a:t>
            </a:r>
            <a:r>
              <a:rPr lang="en-US" dirty="0" err="1"/>
              <a:t>количество</a:t>
            </a:r>
            <a:r>
              <a:rPr lang="en-US" dirty="0"/>
              <a:t> </a:t>
            </a:r>
            <a:r>
              <a:rPr lang="en-US" dirty="0" err="1"/>
              <a:t>стобцов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трех</a:t>
            </a:r>
            <a:r>
              <a:rPr lang="en-US" dirty="0"/>
              <a:t>, </a:t>
            </a:r>
            <a:r>
              <a:rPr lang="en-US" dirty="0" err="1"/>
              <a:t>оставив</a:t>
            </a:r>
            <a:r>
              <a:rPr lang="en-US" dirty="0"/>
              <a:t> </a:t>
            </a:r>
            <a:r>
              <a:rPr lang="en-US" dirty="0" err="1"/>
              <a:t>только</a:t>
            </a:r>
            <a:r>
              <a:rPr lang="en-US" dirty="0"/>
              <a:t> Filesystem, USE and Mounted on</a:t>
            </a:r>
            <a:endParaRPr lang="en-US" dirty="0">
              <a:cs typeface="Calibri"/>
            </a:endParaRPr>
          </a:p>
          <a:p>
            <a:r>
              <a:rPr lang="en-US" dirty="0"/>
              <a:t>3. </a:t>
            </a:r>
            <a:r>
              <a:rPr lang="en-US" dirty="0" err="1"/>
              <a:t>Отсортировать</a:t>
            </a:r>
            <a:r>
              <a:rPr lang="en-US" dirty="0"/>
              <a:t> </a:t>
            </a:r>
            <a:r>
              <a:rPr lang="en-US" dirty="0" err="1"/>
              <a:t>полученные</a:t>
            </a:r>
            <a:r>
              <a:rPr lang="en-US" dirty="0"/>
              <a:t> </a:t>
            </a:r>
            <a:r>
              <a:rPr lang="en-US" dirty="0" err="1"/>
              <a:t>значения</a:t>
            </a:r>
            <a:r>
              <a:rPr lang="en-US" dirty="0"/>
              <a:t> </a:t>
            </a:r>
            <a:r>
              <a:rPr lang="en-US" dirty="0" err="1"/>
              <a:t>во</a:t>
            </a:r>
            <a:r>
              <a:rPr lang="en-US" dirty="0"/>
              <a:t> </a:t>
            </a:r>
            <a:r>
              <a:rPr lang="en-US" dirty="0" err="1"/>
              <a:t>втором</a:t>
            </a:r>
            <a:r>
              <a:rPr lang="en-US" dirty="0"/>
              <a:t> </a:t>
            </a:r>
            <a:r>
              <a:rPr lang="en-US" dirty="0" err="1"/>
              <a:t>шаге</a:t>
            </a:r>
            <a:endParaRPr lang="en-US" dirty="0" err="1">
              <a:cs typeface="Calibri"/>
            </a:endParaRPr>
          </a:p>
          <a:p>
            <a:r>
              <a:rPr lang="en-US" dirty="0"/>
              <a:t>4. </a:t>
            </a:r>
            <a:r>
              <a:rPr lang="en-US" dirty="0" err="1"/>
              <a:t>изнать</a:t>
            </a:r>
            <a:r>
              <a:rPr lang="en-US" dirty="0"/>
              <a:t> </a:t>
            </a:r>
            <a:r>
              <a:rPr lang="en-US" dirty="0" err="1"/>
              <a:t>размер</a:t>
            </a:r>
            <a:r>
              <a:rPr lang="en-US" dirty="0"/>
              <a:t> </a:t>
            </a:r>
            <a:r>
              <a:rPr lang="en-US" dirty="0" err="1"/>
              <a:t>всех</a:t>
            </a:r>
            <a:r>
              <a:rPr lang="en-US" dirty="0"/>
              <a:t> </a:t>
            </a:r>
            <a:r>
              <a:rPr lang="en-US" dirty="0" err="1"/>
              <a:t>файлов</a:t>
            </a:r>
            <a:r>
              <a:rPr lang="en-US" dirty="0"/>
              <a:t> и </a:t>
            </a:r>
            <a:r>
              <a:rPr lang="en-US" dirty="0" err="1"/>
              <a:t>папок</a:t>
            </a:r>
            <a:r>
              <a:rPr lang="en-US" dirty="0"/>
              <a:t> в </a:t>
            </a:r>
            <a:r>
              <a:rPr lang="en-US" dirty="0" err="1"/>
              <a:t>директории</a:t>
            </a:r>
            <a:r>
              <a:rPr lang="en-US" dirty="0"/>
              <a:t> /</a:t>
            </a:r>
            <a:r>
              <a:rPr lang="en-US" dirty="0" err="1"/>
              <a:t>etc</a:t>
            </a:r>
            <a:endParaRPr lang="en-US" dirty="0" err="1">
              <a:cs typeface="Calibri"/>
            </a:endParaRPr>
          </a:p>
          <a:p>
            <a:r>
              <a:rPr lang="en-US" dirty="0"/>
              <a:t>5. </a:t>
            </a:r>
            <a:r>
              <a:rPr lang="en-US" dirty="0" err="1"/>
              <a:t>отсортировать</a:t>
            </a:r>
            <a:r>
              <a:rPr lang="en-US" dirty="0"/>
              <a:t> </a:t>
            </a:r>
            <a:r>
              <a:rPr lang="en-US" dirty="0" err="1"/>
              <a:t>вывод</a:t>
            </a:r>
            <a:r>
              <a:rPr lang="en-US" dirty="0"/>
              <a:t>, </a:t>
            </a:r>
            <a:r>
              <a:rPr lang="en-US" dirty="0" err="1"/>
              <a:t>чтобы</a:t>
            </a:r>
            <a:r>
              <a:rPr lang="en-US" dirty="0"/>
              <a:t> </a:t>
            </a:r>
            <a:r>
              <a:rPr lang="en-US" dirty="0" err="1"/>
              <a:t>показывало</a:t>
            </a:r>
            <a:r>
              <a:rPr lang="en-US" dirty="0"/>
              <a:t> </a:t>
            </a:r>
            <a:r>
              <a:rPr lang="en-US" dirty="0" err="1"/>
              <a:t>только</a:t>
            </a:r>
            <a:r>
              <a:rPr lang="en-US" dirty="0"/>
              <a:t> ТОП 10 </a:t>
            </a:r>
            <a:r>
              <a:rPr lang="en-US" dirty="0" err="1"/>
              <a:t>самых</a:t>
            </a:r>
            <a:r>
              <a:rPr lang="en-US" dirty="0"/>
              <a:t> </a:t>
            </a:r>
            <a:r>
              <a:rPr lang="en-US" dirty="0" err="1"/>
              <a:t>больших</a:t>
            </a:r>
            <a:r>
              <a:rPr lang="en-US" dirty="0"/>
              <a:t> </a:t>
            </a:r>
            <a:r>
              <a:rPr lang="en-US" dirty="0" err="1"/>
              <a:t>файлов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50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Исторически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основной</a:t>
            </a:r>
            <a:r>
              <a:rPr lang="en-US" dirty="0"/>
              <a:t> </a:t>
            </a:r>
            <a:r>
              <a:rPr lang="en-US" dirty="0" err="1"/>
              <a:t>каталог</a:t>
            </a:r>
            <a:r>
              <a:rPr lang="en-US" dirty="0"/>
              <a:t> для </a:t>
            </a:r>
            <a:r>
              <a:rPr lang="en-US" dirty="0" err="1"/>
              <a:t>журналов</a:t>
            </a:r>
            <a:r>
              <a:rPr lang="en-US" dirty="0"/>
              <a:t> </a:t>
            </a:r>
            <a:r>
              <a:rPr lang="en-US" dirty="0" err="1"/>
              <a:t>приложений</a:t>
            </a:r>
            <a:r>
              <a:rPr lang="en-US" dirty="0"/>
              <a:t> / </a:t>
            </a:r>
            <a:r>
              <a:rPr lang="en-US" dirty="0" err="1"/>
              <a:t>системных</a:t>
            </a:r>
            <a:r>
              <a:rPr lang="en-US" dirty="0"/>
              <a:t> </a:t>
            </a:r>
            <a:r>
              <a:rPr lang="en-US" dirty="0" err="1"/>
              <a:t>журналов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r>
              <a:rPr lang="en-US" dirty="0" err="1"/>
              <a:t>журналы</a:t>
            </a:r>
            <a:r>
              <a:rPr lang="en-US" dirty="0"/>
              <a:t> </a:t>
            </a:r>
            <a:r>
              <a:rPr lang="en-US" dirty="0" err="1"/>
              <a:t>приложений</a:t>
            </a:r>
            <a:r>
              <a:rPr lang="en-US" dirty="0"/>
              <a:t> - anaconda, yum, </a:t>
            </a:r>
            <a:r>
              <a:rPr lang="en-US" dirty="0" err="1"/>
              <a:t>apache</a:t>
            </a:r>
            <a:r>
              <a:rPr lang="en-US" dirty="0"/>
              <a:t> (httpd), </a:t>
            </a:r>
            <a:r>
              <a:rPr lang="en-US" dirty="0" err="1"/>
              <a:t>nginx</a:t>
            </a:r>
            <a:r>
              <a:rPr lang="en-US" dirty="0"/>
              <a:t> и т. д.</a:t>
            </a:r>
            <a:endParaRPr lang="en-US" dirty="0">
              <a:cs typeface="Calibri"/>
            </a:endParaRPr>
          </a:p>
          <a:p>
            <a:r>
              <a:rPr lang="en-US" dirty="0" err="1"/>
              <a:t>системные</a:t>
            </a:r>
            <a:r>
              <a:rPr lang="en-US" dirty="0"/>
              <a:t> </a:t>
            </a:r>
            <a:r>
              <a:rPr lang="en-US" dirty="0" err="1"/>
              <a:t>журналы</a:t>
            </a:r>
            <a:r>
              <a:rPr lang="en-US" dirty="0"/>
              <a:t> - boot.log, messages, secure, </a:t>
            </a:r>
            <a:r>
              <a:rPr lang="en-US" dirty="0" err="1"/>
              <a:t>maillog</a:t>
            </a:r>
            <a:r>
              <a:rPr lang="en-US" dirty="0"/>
              <a:t>, </a:t>
            </a:r>
            <a:r>
              <a:rPr lang="en-US" dirty="0" err="1"/>
              <a:t>cron</a:t>
            </a:r>
            <a:endParaRPr lang="en-US" dirty="0">
              <a:cs typeface="Calibri"/>
            </a:endParaRPr>
          </a:p>
          <a:p>
            <a:r>
              <a:rPr lang="en-US" dirty="0" err="1"/>
              <a:t>Типичная</a:t>
            </a:r>
            <a:r>
              <a:rPr lang="en-US" dirty="0"/>
              <a:t> </a:t>
            </a:r>
            <a:r>
              <a:rPr lang="en-US" dirty="0" err="1"/>
              <a:t>структура</a:t>
            </a:r>
            <a:r>
              <a:rPr lang="en-US" dirty="0"/>
              <a:t> </a:t>
            </a:r>
            <a:r>
              <a:rPr lang="en-US" dirty="0" err="1"/>
              <a:t>системных</a:t>
            </a:r>
            <a:r>
              <a:rPr lang="en-US" dirty="0"/>
              <a:t> </a:t>
            </a:r>
            <a:r>
              <a:rPr lang="en-US" dirty="0" err="1"/>
              <a:t>журналов</a:t>
            </a:r>
            <a:r>
              <a:rPr lang="en-US" dirty="0"/>
              <a:t> </a:t>
            </a:r>
            <a:r>
              <a:rPr lang="en-US" dirty="0" err="1"/>
              <a:t>включает</a:t>
            </a:r>
            <a:r>
              <a:rPr lang="en-US" dirty="0"/>
              <a:t>: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6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syslog - </a:t>
            </a:r>
            <a:r>
              <a:rPr lang="en-US" dirty="0" err="1"/>
              <a:t>стандарт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ведения</a:t>
            </a:r>
            <a:r>
              <a:rPr lang="en-US" dirty="0"/>
              <a:t> </a:t>
            </a:r>
            <a:r>
              <a:rPr lang="en-US" dirty="0" err="1"/>
              <a:t>журнала</a:t>
            </a:r>
            <a:r>
              <a:rPr lang="en-US" dirty="0"/>
              <a:t> </a:t>
            </a:r>
            <a:r>
              <a:rPr lang="en-US" dirty="0" err="1"/>
              <a:t>сообщений</a:t>
            </a:r>
            <a:r>
              <a:rPr lang="en-US" dirty="0"/>
              <a:t>, </a:t>
            </a:r>
            <a:r>
              <a:rPr lang="en-US" dirty="0" err="1"/>
              <a:t>разделения</a:t>
            </a:r>
            <a:r>
              <a:rPr lang="en-US" dirty="0"/>
              <a:t> </a:t>
            </a:r>
            <a:r>
              <a:rPr lang="en-US" dirty="0" err="1"/>
              <a:t>журналов</a:t>
            </a:r>
            <a:r>
              <a:rPr lang="en-US" dirty="0"/>
              <a:t>, </a:t>
            </a:r>
            <a:r>
              <a:rPr lang="en-US" dirty="0" err="1"/>
              <a:t>создания</a:t>
            </a:r>
            <a:r>
              <a:rPr lang="en-US" dirty="0"/>
              <a:t>, </a:t>
            </a:r>
            <a:r>
              <a:rPr lang="en-US" dirty="0" err="1"/>
              <a:t>хранения</a:t>
            </a:r>
            <a:r>
              <a:rPr lang="en-US" dirty="0"/>
              <a:t> и </a:t>
            </a:r>
            <a:r>
              <a:rPr lang="en-US" dirty="0" err="1"/>
              <a:t>составления</a:t>
            </a:r>
            <a:r>
              <a:rPr lang="en-US" dirty="0"/>
              <a:t> </a:t>
            </a:r>
            <a:r>
              <a:rPr lang="en-US" dirty="0" err="1"/>
              <a:t>отчетов</a:t>
            </a:r>
            <a:r>
              <a:rPr lang="en-US" dirty="0"/>
              <a:t> / </a:t>
            </a:r>
            <a:r>
              <a:rPr lang="en-US" dirty="0" err="1"/>
              <a:t>анализа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 err="1"/>
              <a:t>структура</a:t>
            </a:r>
            <a:r>
              <a:rPr lang="en-US" dirty="0"/>
              <a:t> </a:t>
            </a:r>
            <a:r>
              <a:rPr lang="en-US" dirty="0" err="1"/>
              <a:t>сообщения</a:t>
            </a:r>
            <a:r>
              <a:rPr lang="en-US" dirty="0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/>
              <a:t>объект</a:t>
            </a:r>
            <a:r>
              <a:rPr lang="en-US" dirty="0"/>
              <a:t> (</a:t>
            </a:r>
            <a:r>
              <a:rPr lang="en-US" dirty="0" err="1"/>
              <a:t>тип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 err="1"/>
              <a:t>серьезность</a:t>
            </a:r>
            <a:r>
              <a:rPr lang="en-US" dirty="0"/>
              <a:t> (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аварии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отладки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 err="1"/>
              <a:t>само</a:t>
            </a:r>
            <a:r>
              <a:rPr lang="en-US" dirty="0"/>
              <a:t> </a:t>
            </a:r>
            <a:r>
              <a:rPr lang="en-US" dirty="0" err="1"/>
              <a:t>сообщение</a:t>
            </a:r>
            <a:endParaRPr lang="en-US" dirty="0">
              <a:cs typeface="Calibri"/>
            </a:endParaRPr>
          </a:p>
          <a:p>
            <a:r>
              <a:rPr lang="en-US" dirty="0"/>
              <a:t>syslog </a:t>
            </a:r>
            <a:r>
              <a:rPr lang="en-US" dirty="0" err="1"/>
              <a:t>позволяет</a:t>
            </a:r>
            <a:r>
              <a:rPr lang="en-US" dirty="0"/>
              <a:t> </a:t>
            </a:r>
            <a:r>
              <a:rPr lang="en-US" dirty="0" err="1"/>
              <a:t>хранить</a:t>
            </a:r>
            <a:r>
              <a:rPr lang="en-US" dirty="0"/>
              <a:t> и </a:t>
            </a:r>
            <a:r>
              <a:rPr lang="en-US" dirty="0" err="1"/>
              <a:t>отправлять</a:t>
            </a:r>
            <a:r>
              <a:rPr lang="en-US" dirty="0"/>
              <a:t> </a:t>
            </a:r>
            <a:r>
              <a:rPr lang="en-US" dirty="0" err="1"/>
              <a:t>сообщения</a:t>
            </a:r>
            <a:r>
              <a:rPr lang="en-US" dirty="0"/>
              <a:t> </a:t>
            </a:r>
            <a:r>
              <a:rPr lang="en-US" dirty="0" err="1"/>
              <a:t>через</a:t>
            </a:r>
            <a:r>
              <a:rPr lang="en-US" dirty="0"/>
              <a:t> </a:t>
            </a:r>
            <a:r>
              <a:rPr lang="en-US" dirty="0" err="1"/>
              <a:t>различные</a:t>
            </a:r>
            <a:r>
              <a:rPr lang="en-US" dirty="0"/>
              <a:t> </a:t>
            </a:r>
            <a:r>
              <a:rPr lang="en-US" dirty="0" err="1"/>
              <a:t>объекты</a:t>
            </a:r>
            <a:r>
              <a:rPr lang="en-US" dirty="0"/>
              <a:t> (</a:t>
            </a:r>
            <a:r>
              <a:rPr lang="en-US" dirty="0" err="1"/>
              <a:t>файлы</a:t>
            </a:r>
            <a:r>
              <a:rPr lang="en-US" dirty="0"/>
              <a:t>, </a:t>
            </a:r>
            <a:r>
              <a:rPr lang="en-US" dirty="0" err="1"/>
              <a:t>базы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, </a:t>
            </a:r>
            <a:r>
              <a:rPr lang="en-US" dirty="0" err="1"/>
              <a:t>сеть</a:t>
            </a:r>
            <a:r>
              <a:rPr lang="en-US" dirty="0"/>
              <a:t> и т. д.)</a:t>
            </a:r>
            <a:endParaRPr lang="en-US" dirty="0">
              <a:cs typeface="Calibri"/>
            </a:endParaRPr>
          </a:p>
          <a:p>
            <a:r>
              <a:rPr lang="en-US" dirty="0" err="1"/>
              <a:t>rsyslogd</a:t>
            </a:r>
            <a:r>
              <a:rPr lang="en-US" dirty="0"/>
              <a:t> - </a:t>
            </a:r>
            <a:r>
              <a:rPr lang="en-US" dirty="0" err="1"/>
              <a:t>демон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приема</a:t>
            </a:r>
            <a:r>
              <a:rPr lang="en-US" dirty="0"/>
              <a:t> и </a:t>
            </a:r>
            <a:r>
              <a:rPr lang="en-US" dirty="0" err="1"/>
              <a:t>хранения</a:t>
            </a:r>
            <a:r>
              <a:rPr lang="en-US" dirty="0"/>
              <a:t> </a:t>
            </a:r>
            <a:r>
              <a:rPr lang="en-US" dirty="0" err="1"/>
              <a:t>логов</a:t>
            </a:r>
            <a:endParaRPr lang="en-US" dirty="0">
              <a:cs typeface="Calibri"/>
            </a:endParaRPr>
          </a:p>
          <a:p>
            <a:r>
              <a:rPr lang="en-US" dirty="0" err="1"/>
              <a:t>файлы</a:t>
            </a:r>
            <a:r>
              <a:rPr lang="en-US" dirty="0"/>
              <a:t> </a:t>
            </a:r>
            <a:r>
              <a:rPr lang="en-US" dirty="0" err="1"/>
              <a:t>конфигурации</a:t>
            </a:r>
            <a:r>
              <a:rPr lang="en-US" dirty="0"/>
              <a:t> -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rsyslog.conf</a:t>
            </a:r>
            <a:r>
              <a:rPr lang="en-US" dirty="0"/>
              <a:t>,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rsyslog.d</a:t>
            </a:r>
            <a:r>
              <a:rPr lang="en-US" dirty="0"/>
              <a:t>/*.conf</a:t>
            </a:r>
            <a:endParaRPr lang="en-US" dirty="0">
              <a:cs typeface="Calibri"/>
            </a:endParaRPr>
          </a:p>
          <a:p>
            <a:r>
              <a:rPr lang="en-US" dirty="0" err="1"/>
              <a:t>подключаемая</a:t>
            </a:r>
            <a:r>
              <a:rPr lang="en-US" dirty="0"/>
              <a:t> </a:t>
            </a:r>
            <a:r>
              <a:rPr lang="en-US" dirty="0" err="1"/>
              <a:t>архитектура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приема</a:t>
            </a:r>
            <a:r>
              <a:rPr lang="en-US" dirty="0"/>
              <a:t>, </a:t>
            </a:r>
            <a:r>
              <a:rPr lang="en-US" dirty="0" err="1"/>
              <a:t>отправки</a:t>
            </a:r>
            <a:r>
              <a:rPr lang="en-US" dirty="0"/>
              <a:t> и </a:t>
            </a:r>
            <a:r>
              <a:rPr lang="en-US" dirty="0" err="1"/>
              <a:t>преобразования</a:t>
            </a:r>
            <a:r>
              <a:rPr lang="en-US" dirty="0"/>
              <a:t> </a:t>
            </a:r>
            <a:r>
              <a:rPr lang="en-US" dirty="0" err="1"/>
              <a:t>сообщений</a:t>
            </a:r>
            <a:r>
              <a:rPr lang="en-US" dirty="0"/>
              <a:t> </a:t>
            </a:r>
            <a:r>
              <a:rPr lang="en-US" dirty="0" err="1"/>
              <a:t>журнала</a:t>
            </a:r>
            <a:endParaRPr lang="en-US" dirty="0">
              <a:cs typeface="Calibri"/>
            </a:endParaRPr>
          </a:p>
          <a:p>
            <a:r>
              <a:rPr lang="en-US" dirty="0"/>
              <a:t>`logger -p </a:t>
            </a:r>
            <a:r>
              <a:rPr lang="en-US" dirty="0" err="1"/>
              <a:t>feature.severity</a:t>
            </a:r>
            <a:r>
              <a:rPr lang="en-US" dirty="0"/>
              <a:t>« </a:t>
            </a:r>
            <a:r>
              <a:rPr lang="en-US" dirty="0" err="1"/>
              <a:t>message_text</a:t>
            </a:r>
            <a:r>
              <a:rPr lang="en-US" dirty="0"/>
              <a:t> »`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отправки</a:t>
            </a:r>
            <a:r>
              <a:rPr lang="en-US" dirty="0"/>
              <a:t> </a:t>
            </a:r>
            <a:r>
              <a:rPr lang="en-US" dirty="0" err="1"/>
              <a:t>сообщений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поскольку</a:t>
            </a:r>
            <a:r>
              <a:rPr lang="en-US" dirty="0"/>
              <a:t> </a:t>
            </a:r>
            <a:r>
              <a:rPr lang="en-US" dirty="0" err="1"/>
              <a:t>rsyslog</a:t>
            </a:r>
            <a:r>
              <a:rPr lang="en-US" dirty="0"/>
              <a:t> </a:t>
            </a:r>
            <a:r>
              <a:rPr lang="en-US" dirty="0" err="1"/>
              <a:t>просто</a:t>
            </a:r>
            <a:r>
              <a:rPr lang="en-US" dirty="0"/>
              <a:t> </a:t>
            </a:r>
            <a:r>
              <a:rPr lang="en-US" dirty="0" err="1"/>
              <a:t>записывает</a:t>
            </a:r>
            <a:r>
              <a:rPr lang="en-US" dirty="0"/>
              <a:t> </a:t>
            </a:r>
            <a:r>
              <a:rPr lang="en-US" dirty="0" err="1"/>
              <a:t>журналы</a:t>
            </a:r>
            <a:r>
              <a:rPr lang="en-US" dirty="0"/>
              <a:t> в </a:t>
            </a:r>
            <a:r>
              <a:rPr lang="en-US" dirty="0" err="1"/>
              <a:t>файл</a:t>
            </a:r>
            <a:r>
              <a:rPr lang="en-US" dirty="0"/>
              <a:t>, </a:t>
            </a:r>
            <a:r>
              <a:rPr lang="en-US" dirty="0" err="1"/>
              <a:t>нам</a:t>
            </a:r>
            <a:r>
              <a:rPr lang="en-US" dirty="0"/>
              <a:t> </a:t>
            </a:r>
            <a:r>
              <a:rPr lang="en-US" dirty="0" err="1"/>
              <a:t>нужен</a:t>
            </a:r>
            <a:r>
              <a:rPr lang="en-US" dirty="0"/>
              <a:t> </a:t>
            </a:r>
            <a:r>
              <a:rPr lang="en-US" dirty="0" err="1"/>
              <a:t>дополнительный</a:t>
            </a:r>
            <a:r>
              <a:rPr lang="en-US" dirty="0"/>
              <a:t> </a:t>
            </a:r>
            <a:r>
              <a:rPr lang="en-US" dirty="0" err="1"/>
              <a:t>инструмент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настройки</a:t>
            </a:r>
            <a:r>
              <a:rPr lang="en-US" dirty="0"/>
              <a:t> </a:t>
            </a:r>
            <a:r>
              <a:rPr lang="en-US" dirty="0" err="1"/>
              <a:t>хранения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 err="1"/>
              <a:t>logrotate</a:t>
            </a:r>
            <a:r>
              <a:rPr lang="en-US" dirty="0"/>
              <a:t> -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инструмент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ротации</a:t>
            </a:r>
            <a:r>
              <a:rPr lang="en-US" dirty="0"/>
              <a:t> </a:t>
            </a:r>
            <a:r>
              <a:rPr lang="en-US" dirty="0" err="1"/>
              <a:t>файлов</a:t>
            </a:r>
            <a:r>
              <a:rPr lang="en-US" dirty="0"/>
              <a:t> </a:t>
            </a:r>
            <a:r>
              <a:rPr lang="en-US" dirty="0" err="1"/>
              <a:t>журналов</a:t>
            </a:r>
            <a:endParaRPr lang="en-US" dirty="0" err="1">
              <a:cs typeface="Calibri"/>
            </a:endParaRPr>
          </a:p>
          <a:p>
            <a:r>
              <a:rPr lang="en-US" dirty="0" err="1"/>
              <a:t>обычно</a:t>
            </a:r>
            <a:r>
              <a:rPr lang="en-US" dirty="0"/>
              <a:t> 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запускается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ежедневное</a:t>
            </a:r>
            <a:r>
              <a:rPr lang="en-US" dirty="0"/>
              <a:t> </a:t>
            </a:r>
            <a:r>
              <a:rPr lang="en-US" dirty="0" err="1"/>
              <a:t>задание</a:t>
            </a:r>
            <a:r>
              <a:rPr lang="en-US" dirty="0"/>
              <a:t> </a:t>
            </a:r>
            <a:r>
              <a:rPr lang="en-US" dirty="0" err="1"/>
              <a:t>cron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 err="1"/>
              <a:t>файлы</a:t>
            </a:r>
            <a:r>
              <a:rPr lang="en-US" dirty="0"/>
              <a:t> </a:t>
            </a:r>
            <a:r>
              <a:rPr lang="en-US" dirty="0" err="1"/>
              <a:t>конфигурации</a:t>
            </a:r>
            <a:r>
              <a:rPr lang="en-US" dirty="0"/>
              <a:t> -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logrotate.conf</a:t>
            </a:r>
            <a:r>
              <a:rPr lang="en-US" dirty="0"/>
              <a:t>,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logrotate.d</a:t>
            </a:r>
            <a:r>
              <a:rPr lang="en-US" dirty="0"/>
              <a:t>/*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config </a:t>
            </a:r>
            <a:r>
              <a:rPr lang="en-US" dirty="0" err="1"/>
              <a:t>состоит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правил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глобальных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определенных</a:t>
            </a:r>
            <a:r>
              <a:rPr lang="en-US" dirty="0"/>
              <a:t> </a:t>
            </a:r>
            <a:r>
              <a:rPr lang="en-US" dirty="0" err="1"/>
              <a:t>файлов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 err="1"/>
              <a:t>основная</a:t>
            </a:r>
            <a:r>
              <a:rPr lang="en-US" dirty="0"/>
              <a:t> </a:t>
            </a:r>
            <a:r>
              <a:rPr lang="en-US" dirty="0" err="1"/>
              <a:t>идея</a:t>
            </a:r>
            <a:r>
              <a:rPr lang="en-US" dirty="0"/>
              <a:t> - </a:t>
            </a:r>
            <a:r>
              <a:rPr lang="en-US" dirty="0" err="1"/>
              <a:t>настроить</a:t>
            </a:r>
            <a:r>
              <a:rPr lang="en-US" dirty="0"/>
              <a:t> </a:t>
            </a:r>
            <a:r>
              <a:rPr lang="en-US" dirty="0" err="1"/>
              <a:t>хранение</a:t>
            </a:r>
            <a:r>
              <a:rPr lang="en-US" dirty="0"/>
              <a:t>, </a:t>
            </a:r>
            <a:r>
              <a:rPr lang="en-US" dirty="0" err="1"/>
              <a:t>архивирование</a:t>
            </a:r>
            <a:r>
              <a:rPr lang="en-US" dirty="0"/>
              <a:t> и </a:t>
            </a:r>
            <a:r>
              <a:rPr lang="en-US" dirty="0" err="1"/>
              <a:t>удаление</a:t>
            </a:r>
            <a:r>
              <a:rPr lang="en-US" dirty="0"/>
              <a:t> </a:t>
            </a:r>
            <a:r>
              <a:rPr lang="en-US" dirty="0" err="1"/>
              <a:t>файлов</a:t>
            </a:r>
            <a:r>
              <a:rPr lang="en-US" dirty="0"/>
              <a:t> </a:t>
            </a:r>
            <a:r>
              <a:rPr lang="en-US" dirty="0" err="1"/>
              <a:t>журналов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разные</a:t>
            </a:r>
            <a:r>
              <a:rPr lang="en-US" dirty="0"/>
              <a:t> </a:t>
            </a:r>
            <a:r>
              <a:rPr lang="en-US" dirty="0" err="1"/>
              <a:t>периоды</a:t>
            </a:r>
            <a:r>
              <a:rPr lang="en-US" dirty="0"/>
              <a:t> </a:t>
            </a:r>
            <a:r>
              <a:rPr lang="en-US" dirty="0" err="1"/>
              <a:t>времени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 err="1"/>
              <a:t>logrotate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помочь</a:t>
            </a:r>
            <a:r>
              <a:rPr lang="en-US" dirty="0"/>
              <a:t> с </a:t>
            </a:r>
            <a:r>
              <a:rPr lang="en-US" dirty="0" err="1"/>
              <a:t>определенным</a:t>
            </a:r>
            <a:r>
              <a:rPr lang="en-US" dirty="0"/>
              <a:t> </a:t>
            </a:r>
            <a:r>
              <a:rPr lang="en-US" dirty="0" err="1"/>
              <a:t>вращением</a:t>
            </a:r>
            <a:r>
              <a:rPr lang="en-US" dirty="0"/>
              <a:t> - </a:t>
            </a:r>
            <a:r>
              <a:rPr lang="en-US" dirty="0" err="1"/>
              <a:t>например</a:t>
            </a:r>
            <a:r>
              <a:rPr lang="en-US" dirty="0"/>
              <a:t>, </a:t>
            </a:r>
            <a:r>
              <a:rPr lang="en-US" dirty="0" err="1"/>
              <a:t>запуск</a:t>
            </a:r>
            <a:r>
              <a:rPr lang="en-US" dirty="0"/>
              <a:t> </a:t>
            </a:r>
            <a:r>
              <a:rPr lang="en-US" dirty="0" err="1"/>
              <a:t>определенных</a:t>
            </a:r>
            <a:r>
              <a:rPr lang="en-US" dirty="0"/>
              <a:t> </a:t>
            </a:r>
            <a:r>
              <a:rPr lang="en-US" dirty="0" err="1"/>
              <a:t>скриптов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/ </a:t>
            </a:r>
            <a:r>
              <a:rPr lang="en-US" dirty="0" err="1"/>
              <a:t>после</a:t>
            </a:r>
            <a:r>
              <a:rPr lang="en-US" dirty="0"/>
              <a:t> </a:t>
            </a:r>
            <a:r>
              <a:rPr lang="en-US" dirty="0" err="1"/>
              <a:t>вращения</a:t>
            </a:r>
            <a:r>
              <a:rPr lang="en-US" dirty="0"/>
              <a:t> (</a:t>
            </a:r>
            <a:r>
              <a:rPr lang="en-US" dirty="0" err="1"/>
              <a:t>отправка</a:t>
            </a:r>
            <a:r>
              <a:rPr lang="en-US" dirty="0"/>
              <a:t> </a:t>
            </a:r>
            <a:r>
              <a:rPr lang="en-US" dirty="0" err="1"/>
              <a:t>сигнала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угодно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 err="1"/>
              <a:t>Задачу</a:t>
            </a:r>
            <a:r>
              <a:rPr lang="en-US" dirty="0"/>
              <a:t> </a:t>
            </a:r>
            <a:r>
              <a:rPr lang="en-US" dirty="0" err="1"/>
              <a:t>cron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найти</a:t>
            </a:r>
            <a:r>
              <a:rPr lang="en-US" dirty="0"/>
              <a:t> в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cron.daily</a:t>
            </a:r>
            <a:r>
              <a:rPr lang="en-US" dirty="0"/>
              <a:t>/</a:t>
            </a:r>
            <a:r>
              <a:rPr lang="en-US" dirty="0" err="1"/>
              <a:t>logrotate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8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- </a:t>
            </a:r>
            <a:r>
              <a:rPr lang="en-US" dirty="0" err="1"/>
              <a:t>объединить</a:t>
            </a:r>
            <a:r>
              <a:rPr lang="en-US" dirty="0"/>
              <a:t> </a:t>
            </a:r>
            <a:r>
              <a:rPr lang="en-US" dirty="0" err="1"/>
              <a:t>файлы</a:t>
            </a:r>
            <a:r>
              <a:rPr lang="en-US" dirty="0"/>
              <a:t> и </a:t>
            </a:r>
            <a:r>
              <a:rPr lang="en-US" dirty="0" err="1"/>
              <a:t>распечатать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стандартном</a:t>
            </a:r>
            <a:r>
              <a:rPr lang="en-US" dirty="0"/>
              <a:t> </a:t>
            </a:r>
            <a:r>
              <a:rPr lang="en-US" dirty="0" err="1"/>
              <a:t>выводе</a:t>
            </a:r>
            <a:r>
              <a:rPr lang="en-US" dirty="0"/>
              <a:t> (</a:t>
            </a:r>
            <a:r>
              <a:rPr lang="en-US" dirty="0" err="1"/>
              <a:t>дисплее</a:t>
            </a:r>
            <a:r>
              <a:rPr lang="en-US" dirty="0"/>
              <a:t>), </a:t>
            </a:r>
            <a:r>
              <a:rPr lang="en-US" dirty="0" err="1"/>
              <a:t>часто</a:t>
            </a:r>
            <a:r>
              <a:rPr lang="en-US" dirty="0"/>
              <a:t> </a:t>
            </a:r>
            <a:r>
              <a:rPr lang="en-US" dirty="0" err="1"/>
              <a:t>используется</a:t>
            </a:r>
            <a:r>
              <a:rPr lang="en-US" dirty="0"/>
              <a:t> в </a:t>
            </a:r>
            <a:r>
              <a:rPr lang="en-US" dirty="0" err="1"/>
              <a:t>конвейерах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 err="1"/>
              <a:t>zcat</a:t>
            </a:r>
            <a:r>
              <a:rPr lang="en-US" dirty="0"/>
              <a:t> / </a:t>
            </a:r>
            <a:r>
              <a:rPr lang="en-US" dirty="0" err="1"/>
              <a:t>gzcat</a:t>
            </a:r>
            <a:r>
              <a:rPr lang="en-US" dirty="0"/>
              <a:t> -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же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и cat, </a:t>
            </a:r>
            <a:r>
              <a:rPr lang="en-US" dirty="0" err="1"/>
              <a:t>но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сжатых</a:t>
            </a:r>
            <a:r>
              <a:rPr lang="en-US" dirty="0"/>
              <a:t> </a:t>
            </a:r>
            <a:r>
              <a:rPr lang="en-US" dirty="0" err="1"/>
              <a:t>файлов</a:t>
            </a:r>
            <a:endParaRPr lang="en-US" dirty="0"/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$ cat / var / </a:t>
            </a:r>
            <a:r>
              <a:rPr lang="en-US" dirty="0" err="1"/>
              <a:t>журнал</a:t>
            </a:r>
            <a:r>
              <a:rPr lang="en-US" dirty="0"/>
              <a:t> / </a:t>
            </a:r>
            <a:r>
              <a:rPr lang="en-US" dirty="0" err="1"/>
              <a:t>системный</a:t>
            </a:r>
            <a:r>
              <a:rPr lang="en-US" dirty="0"/>
              <a:t> </a:t>
            </a:r>
            <a:r>
              <a:rPr lang="en-US" dirty="0" err="1"/>
              <a:t>журнал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$ cat /var/log/</a:t>
            </a:r>
            <a:r>
              <a:rPr lang="en-US" dirty="0" err="1"/>
              <a:t>nginx</a:t>
            </a:r>
            <a:r>
              <a:rPr lang="en-US" dirty="0"/>
              <a:t>/access.*.log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$ </a:t>
            </a:r>
            <a:r>
              <a:rPr lang="en-US" dirty="0" err="1"/>
              <a:t>zcat</a:t>
            </a:r>
            <a:r>
              <a:rPr lang="en-US" dirty="0"/>
              <a:t> /var/log/</a:t>
            </a:r>
            <a:r>
              <a:rPr lang="en-US" dirty="0" err="1"/>
              <a:t>nginx</a:t>
            </a:r>
            <a:r>
              <a:rPr lang="en-US" dirty="0"/>
              <a:t>/access.*.log.gz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 err="1"/>
              <a:t>вырезать</a:t>
            </a:r>
            <a:r>
              <a:rPr lang="en-US" dirty="0"/>
              <a:t> - </a:t>
            </a:r>
            <a:r>
              <a:rPr lang="en-US" dirty="0" err="1"/>
              <a:t>удалить</a:t>
            </a:r>
            <a:r>
              <a:rPr lang="en-US" dirty="0"/>
              <a:t> </a:t>
            </a:r>
            <a:r>
              <a:rPr lang="en-US" dirty="0" err="1"/>
              <a:t>разделы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каждой</a:t>
            </a:r>
            <a:r>
              <a:rPr lang="en-US" dirty="0"/>
              <a:t> </a:t>
            </a:r>
            <a:r>
              <a:rPr lang="en-US" dirty="0" err="1"/>
              <a:t>строки</a:t>
            </a:r>
            <a:r>
              <a:rPr lang="en-US" dirty="0"/>
              <a:t> </a:t>
            </a:r>
            <a:r>
              <a:rPr lang="en-US" dirty="0" err="1"/>
              <a:t>файлов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$ cat / </a:t>
            </a:r>
            <a:r>
              <a:rPr lang="en-US" dirty="0" err="1"/>
              <a:t>etc</a:t>
            </a:r>
            <a:r>
              <a:rPr lang="en-US" dirty="0"/>
              <a:t> / passwd $ cut -d ":" -f 1,7 / </a:t>
            </a:r>
            <a:r>
              <a:rPr lang="en-US" dirty="0" err="1"/>
              <a:t>etc</a:t>
            </a:r>
            <a:r>
              <a:rPr lang="en-US" dirty="0"/>
              <a:t> / passwd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В </a:t>
            </a:r>
            <a:r>
              <a:rPr lang="en-US" dirty="0" err="1">
                <a:cs typeface="Calibri" panose="020F0502020204030204"/>
              </a:rPr>
              <a:t>примере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использования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можно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вывести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полные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файлы</a:t>
            </a:r>
            <a:r>
              <a:rPr lang="en-US" dirty="0">
                <a:cs typeface="Calibri" panose="020F0502020204030204"/>
              </a:rPr>
              <a:t>, а </a:t>
            </a:r>
            <a:r>
              <a:rPr lang="en-US" dirty="0" err="1">
                <a:cs typeface="Calibri" panose="020F0502020204030204"/>
              </a:rPr>
              <a:t>можно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изрядно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сократить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вывод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как</a:t>
            </a:r>
            <a:r>
              <a:rPr lang="en-US" dirty="0">
                <a:cs typeface="Calibri" panose="020F0502020204030204"/>
              </a:rPr>
              <a:t> в </a:t>
            </a:r>
            <a:r>
              <a:rPr lang="en-US" dirty="0" err="1">
                <a:cs typeface="Calibri" panose="020F0502020204030204"/>
              </a:rPr>
              <a:t>первом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варианте</a:t>
            </a:r>
            <a:r>
              <a:rPr lang="en-US" dirty="0">
                <a:cs typeface="Calibri" panose="020F0502020204030204"/>
              </a:rPr>
              <a:t> у </a:t>
            </a:r>
            <a:r>
              <a:rPr lang="en-US" dirty="0" err="1">
                <a:cs typeface="Calibri" panose="020F0502020204030204"/>
              </a:rPr>
              <a:t>нас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будет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выведены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только</a:t>
            </a:r>
            <a:r>
              <a:rPr lang="en-US" dirty="0">
                <a:cs typeface="Calibri" panose="020F0502020204030204"/>
              </a:rPr>
              <a:t> 1 и 7 </a:t>
            </a:r>
            <a:r>
              <a:rPr lang="en-US" dirty="0" err="1">
                <a:cs typeface="Calibri" panose="020F0502020204030204"/>
              </a:rPr>
              <a:t>столбец</a:t>
            </a:r>
            <a:r>
              <a:rPr lang="en-US" dirty="0">
                <a:cs typeface="Calibri" panose="020F0502020204030204"/>
              </a:rPr>
              <a:t> и </a:t>
            </a:r>
            <a:r>
              <a:rPr lang="en-US" dirty="0" err="1">
                <a:cs typeface="Calibri" panose="020F0502020204030204"/>
              </a:rPr>
              <a:t>указан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разделитель</a:t>
            </a:r>
            <a:r>
              <a:rPr lang="en-US" dirty="0">
                <a:cs typeface="Calibri" panose="020F0502020204030204"/>
              </a:rPr>
              <a:t> : (</a:t>
            </a:r>
            <a:r>
              <a:rPr lang="en-US" dirty="0" err="1">
                <a:cs typeface="Calibri" panose="020F0502020204030204"/>
              </a:rPr>
              <a:t>двоеточие</a:t>
            </a:r>
            <a:r>
              <a:rPr lang="en-US" dirty="0">
                <a:cs typeface="Calibri" panose="020F0502020204030204"/>
              </a:rPr>
              <a:t>)</a:t>
            </a:r>
          </a:p>
          <a:p>
            <a:r>
              <a:rPr lang="en-US" dirty="0" err="1">
                <a:cs typeface="Calibri" panose="020F0502020204030204"/>
              </a:rPr>
              <a:t>Во-втором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же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премере</a:t>
            </a:r>
            <a:r>
              <a:rPr lang="en-US" dirty="0">
                <a:cs typeface="Calibri" panose="020F0502020204030204"/>
              </a:rPr>
              <a:t> у </a:t>
            </a:r>
            <a:r>
              <a:rPr lang="en-US" dirty="0" err="1">
                <a:cs typeface="Calibri" panose="020F0502020204030204"/>
              </a:rPr>
              <a:t>нас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несколько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преобразований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вывода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первоначально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мы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отрезаем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лишнюю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часть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до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первой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кавычки</a:t>
            </a:r>
            <a:r>
              <a:rPr lang="en-US" dirty="0">
                <a:cs typeface="Calibri" panose="020F0502020204030204"/>
              </a:rPr>
              <a:t>, и </a:t>
            </a:r>
            <a:r>
              <a:rPr lang="en-US" dirty="0" err="1">
                <a:cs typeface="Calibri" panose="020F0502020204030204"/>
              </a:rPr>
              <a:t>берем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второй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столбец</a:t>
            </a:r>
            <a:r>
              <a:rPr lang="en-US" dirty="0">
                <a:cs typeface="Calibri" panose="020F0502020204030204"/>
              </a:rPr>
              <a:t> с </a:t>
            </a:r>
            <a:r>
              <a:rPr lang="en-US" dirty="0" err="1">
                <a:cs typeface="Calibri" panose="020F0502020204030204"/>
              </a:rPr>
              <a:t>путями</a:t>
            </a:r>
            <a:r>
              <a:rPr lang="en-US" dirty="0">
                <a:cs typeface="Calibri" panose="020F0502020204030204"/>
              </a:rPr>
              <a:t>, а </a:t>
            </a:r>
            <a:r>
              <a:rPr lang="en-US" dirty="0" err="1">
                <a:cs typeface="Calibri" panose="020F0502020204030204"/>
              </a:rPr>
              <a:t>после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этого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избавляемся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от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лишних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пробелов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 err="1">
                <a:cs typeface="Calibri" panose="020F0502020204030204"/>
              </a:rPr>
              <a:t>Practies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Cat nginx.log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 panose="020F0502020204030204"/>
              </a:rPr>
              <a:t>cat nginx.log | cut -d " " -f 1,12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56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Строки</a:t>
            </a:r>
            <a:r>
              <a:rPr lang="en-US" dirty="0"/>
              <a:t> с </a:t>
            </a:r>
            <a:r>
              <a:rPr lang="en-US" dirty="0" err="1"/>
              <a:t>цифрами</a:t>
            </a:r>
            <a:r>
              <a:rPr lang="en-US" dirty="0"/>
              <a:t> </a:t>
            </a:r>
            <a:r>
              <a:rPr lang="en-US" dirty="0" err="1"/>
              <a:t>размещаются</a:t>
            </a:r>
            <a:r>
              <a:rPr lang="en-US" dirty="0"/>
              <a:t> </a:t>
            </a:r>
            <a:r>
              <a:rPr lang="en-US" dirty="0" err="1"/>
              <a:t>выше</a:t>
            </a:r>
            <a:r>
              <a:rPr lang="en-US" dirty="0"/>
              <a:t> </a:t>
            </a:r>
            <a:r>
              <a:rPr lang="en-US" dirty="0" err="1"/>
              <a:t>других</a:t>
            </a:r>
            <a:r>
              <a:rPr lang="en-US" dirty="0"/>
              <a:t> </a:t>
            </a:r>
            <a:r>
              <a:rPr lang="en-US" dirty="0" err="1"/>
              <a:t>строк</a:t>
            </a:r>
            <a:endParaRPr lang="en-US" dirty="0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Строки</a:t>
            </a:r>
            <a:r>
              <a:rPr lang="en-US" dirty="0"/>
              <a:t>, </a:t>
            </a:r>
            <a:r>
              <a:rPr lang="en-US" dirty="0" err="1"/>
              <a:t>начинающиеся</a:t>
            </a:r>
            <a:r>
              <a:rPr lang="en-US" dirty="0"/>
              <a:t> с </a:t>
            </a:r>
            <a:r>
              <a:rPr lang="en-US" dirty="0" err="1"/>
              <a:t>букв</a:t>
            </a:r>
            <a:r>
              <a:rPr lang="en-US" dirty="0"/>
              <a:t> </a:t>
            </a:r>
            <a:r>
              <a:rPr lang="en-US" dirty="0" err="1"/>
              <a:t>нижнего</a:t>
            </a:r>
            <a:r>
              <a:rPr lang="en-US" dirty="0"/>
              <a:t> </a:t>
            </a:r>
            <a:r>
              <a:rPr lang="en-US" dirty="0" err="1"/>
              <a:t>регистра</a:t>
            </a:r>
            <a:r>
              <a:rPr lang="en-US" dirty="0"/>
              <a:t> </a:t>
            </a:r>
            <a:r>
              <a:rPr lang="en-US" dirty="0" err="1"/>
              <a:t>размещаются</a:t>
            </a:r>
            <a:r>
              <a:rPr lang="en-US" dirty="0"/>
              <a:t> </a:t>
            </a:r>
            <a:r>
              <a:rPr lang="en-US" dirty="0" err="1"/>
              <a:t>выше</a:t>
            </a:r>
            <a:endParaRPr lang="en-US" dirty="0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Сортировка</a:t>
            </a:r>
            <a:r>
              <a:rPr lang="en-US" dirty="0"/>
              <a:t> </a:t>
            </a:r>
            <a:r>
              <a:rPr lang="en-US" dirty="0" err="1"/>
              <a:t>выполняется</a:t>
            </a:r>
            <a:r>
              <a:rPr lang="en-US" dirty="0"/>
              <a:t> в </a:t>
            </a:r>
            <a:r>
              <a:rPr lang="en-US" dirty="0" err="1"/>
              <a:t>соответствии</a:t>
            </a:r>
            <a:r>
              <a:rPr lang="en-US" dirty="0"/>
              <a:t> </a:t>
            </a:r>
            <a:r>
              <a:rPr lang="en-US" dirty="0" err="1"/>
              <a:t>алфавиту</a:t>
            </a:r>
            <a:endParaRPr lang="en-US" dirty="0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Строки</a:t>
            </a:r>
            <a:r>
              <a:rPr lang="en-US" dirty="0"/>
              <a:t> </a:t>
            </a:r>
            <a:r>
              <a:rPr lang="en-US" dirty="0" err="1"/>
              <a:t>сначала</a:t>
            </a:r>
            <a:r>
              <a:rPr lang="en-US" dirty="0"/>
              <a:t> </a:t>
            </a:r>
            <a:r>
              <a:rPr lang="en-US" dirty="0" err="1"/>
              <a:t>сортируются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алфавиту</a:t>
            </a:r>
            <a:r>
              <a:rPr lang="en-US" dirty="0"/>
              <a:t>, а </a:t>
            </a:r>
            <a:r>
              <a:rPr lang="en-US" dirty="0" err="1"/>
              <a:t>уже</a:t>
            </a:r>
            <a:r>
              <a:rPr lang="en-US" dirty="0"/>
              <a:t> </a:t>
            </a:r>
            <a:r>
              <a:rPr lang="en-US" dirty="0" err="1"/>
              <a:t>вторично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другим</a:t>
            </a:r>
            <a:r>
              <a:rPr lang="en-US" dirty="0"/>
              <a:t> </a:t>
            </a:r>
            <a:r>
              <a:rPr lang="en-US" dirty="0" err="1"/>
              <a:t>правилам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dirty="0">
                <a:cs typeface="Calibri"/>
              </a:rPr>
              <a:t>cat </a:t>
            </a:r>
            <a:r>
              <a:rPr lang="en-US" dirty="0" err="1">
                <a:cs typeface="Calibri"/>
              </a:rPr>
              <a:t>example_sort</a:t>
            </a:r>
            <a:r>
              <a:rPr lang="en-US" dirty="0">
                <a:cs typeface="Calibri"/>
              </a:rPr>
              <a:t> | sort</a:t>
            </a:r>
          </a:p>
          <a:p>
            <a:pPr marL="0" indent="0">
              <a:buFont typeface="Arial"/>
              <a:buNone/>
            </a:pPr>
            <a:r>
              <a:rPr lang="en-US" dirty="0">
                <a:cs typeface="Calibri"/>
              </a:rPr>
              <a:t>Du </a:t>
            </a:r>
            <a:r>
              <a:rPr lang="en-US" dirty="0" err="1">
                <a:cs typeface="Calibri"/>
              </a:rPr>
              <a:t>sh</a:t>
            </a:r>
            <a:r>
              <a:rPr lang="en-US" dirty="0">
                <a:cs typeface="Calibri"/>
              </a:rPr>
              <a:t> ./* | sort –</a:t>
            </a:r>
            <a:r>
              <a:rPr lang="en-US" dirty="0" err="1">
                <a:cs typeface="Calibri"/>
              </a:rPr>
              <a:t>hr</a:t>
            </a:r>
            <a:endParaRPr lang="en-US" dirty="0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dirty="0">
                <a:cs typeface="Calibri"/>
              </a:rPr>
              <a:t>cat nginx.log | cut -d " " -f 1,12 | sort –</a:t>
            </a:r>
            <a:r>
              <a:rPr lang="en-US" dirty="0" err="1">
                <a:cs typeface="Calibri"/>
              </a:rPr>
              <a:t>hr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9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Команда для показа размера разделов на диске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5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Команда</a:t>
            </a:r>
            <a:r>
              <a:rPr lang="en-US" dirty="0"/>
              <a:t> </a:t>
            </a:r>
            <a:r>
              <a:rPr lang="en-US" dirty="0" err="1"/>
              <a:t>uniq</a:t>
            </a:r>
            <a:r>
              <a:rPr lang="en-US" dirty="0"/>
              <a:t> </a:t>
            </a:r>
            <a:r>
              <a:rPr lang="en-US" dirty="0" err="1"/>
              <a:t>предназначена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поиска</a:t>
            </a:r>
            <a:r>
              <a:rPr lang="en-US" dirty="0"/>
              <a:t> </a:t>
            </a:r>
            <a:r>
              <a:rPr lang="en-US" dirty="0" err="1"/>
              <a:t>одинаковых</a:t>
            </a:r>
            <a:r>
              <a:rPr lang="en-US" dirty="0"/>
              <a:t> </a:t>
            </a:r>
            <a:r>
              <a:rPr lang="en-US" dirty="0" err="1"/>
              <a:t>строк</a:t>
            </a:r>
            <a:r>
              <a:rPr lang="en-US" dirty="0"/>
              <a:t> в </a:t>
            </a:r>
            <a:r>
              <a:rPr lang="en-US" dirty="0" err="1"/>
              <a:t>массивах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r>
              <a:rPr lang="en-US" dirty="0"/>
              <a:t>.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этом</a:t>
            </a:r>
            <a:r>
              <a:rPr lang="en-US" dirty="0"/>
              <a:t> с </a:t>
            </a:r>
            <a:r>
              <a:rPr lang="en-US" dirty="0" err="1"/>
              <a:t>найденными</a:t>
            </a:r>
            <a:r>
              <a:rPr lang="en-US" dirty="0"/>
              <a:t> </a:t>
            </a:r>
            <a:r>
              <a:rPr lang="en-US" dirty="0" err="1"/>
              <a:t>совпадениями</a:t>
            </a:r>
            <a:r>
              <a:rPr lang="en-US" dirty="0"/>
              <a:t> </a:t>
            </a:r>
            <a:r>
              <a:rPr lang="en-US" dirty="0" err="1"/>
              <a:t>пользователь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совершать</a:t>
            </a:r>
            <a:r>
              <a:rPr lang="en-US" dirty="0"/>
              <a:t> </a:t>
            </a:r>
            <a:r>
              <a:rPr lang="en-US" dirty="0" err="1"/>
              <a:t>множество</a:t>
            </a:r>
            <a:r>
              <a:rPr lang="en-US" dirty="0"/>
              <a:t> </a:t>
            </a:r>
            <a:r>
              <a:rPr lang="en-US" dirty="0" err="1"/>
              <a:t>действий</a:t>
            </a:r>
            <a:r>
              <a:rPr lang="en-US" dirty="0"/>
              <a:t> — </a:t>
            </a:r>
            <a:r>
              <a:rPr lang="en-US" dirty="0" err="1"/>
              <a:t>например</a:t>
            </a:r>
            <a:r>
              <a:rPr lang="en-US" dirty="0"/>
              <a:t>, </a:t>
            </a:r>
            <a:r>
              <a:rPr lang="en-US" dirty="0" err="1"/>
              <a:t>удалять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вывода</a:t>
            </a:r>
            <a:r>
              <a:rPr lang="en-US" dirty="0"/>
              <a:t> </a:t>
            </a:r>
            <a:r>
              <a:rPr lang="en-US" dirty="0" err="1"/>
              <a:t>либо</a:t>
            </a:r>
            <a:r>
              <a:rPr lang="en-US" dirty="0"/>
              <a:t> </a:t>
            </a:r>
            <a:r>
              <a:rPr lang="en-US" dirty="0" err="1"/>
              <a:t>наоборот</a:t>
            </a:r>
            <a:r>
              <a:rPr lang="en-US" dirty="0"/>
              <a:t>, </a:t>
            </a:r>
            <a:r>
              <a:rPr lang="en-US" dirty="0" err="1"/>
              <a:t>выводить</a:t>
            </a:r>
            <a:r>
              <a:rPr lang="en-US" dirty="0"/>
              <a:t> </a:t>
            </a:r>
            <a:r>
              <a:rPr lang="en-US" dirty="0" err="1"/>
              <a:t>только</a:t>
            </a:r>
            <a:r>
              <a:rPr lang="en-US" dirty="0"/>
              <a:t> </a:t>
            </a:r>
            <a:r>
              <a:rPr lang="en-US" dirty="0" err="1"/>
              <a:t>их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cat nginx.log | cut -d " " -f 1,12 | sort –</a:t>
            </a:r>
            <a:r>
              <a:rPr lang="en-US" dirty="0" err="1">
                <a:cs typeface="Calibri"/>
              </a:rPr>
              <a:t>hr</a:t>
            </a:r>
            <a:r>
              <a:rPr lang="en-US" dirty="0">
                <a:cs typeface="Calibri"/>
              </a:rPr>
              <a:t> | </a:t>
            </a:r>
            <a:r>
              <a:rPr lang="en-US" dirty="0" err="1">
                <a:cs typeface="Calibri"/>
              </a:rPr>
              <a:t>uniq</a:t>
            </a:r>
            <a:r>
              <a:rPr lang="en-US" dirty="0">
                <a:cs typeface="Calibri"/>
              </a:rPr>
              <a:t> -c</a:t>
            </a:r>
          </a:p>
          <a:p>
            <a:r>
              <a:rPr lang="en-US" dirty="0">
                <a:cs typeface="Calibri"/>
              </a:rPr>
              <a:t>cat nginx.log | cut -d " " -f 1,12 | sort -</a:t>
            </a:r>
            <a:r>
              <a:rPr lang="en-US" dirty="0" err="1">
                <a:cs typeface="Calibri"/>
              </a:rPr>
              <a:t>hr</a:t>
            </a:r>
            <a:r>
              <a:rPr lang="en-US" dirty="0">
                <a:cs typeface="Calibri"/>
              </a:rPr>
              <a:t> | </a:t>
            </a:r>
            <a:r>
              <a:rPr lang="en-US" dirty="0" err="1">
                <a:cs typeface="Calibri"/>
              </a:rPr>
              <a:t>uniq</a:t>
            </a:r>
            <a:r>
              <a:rPr lang="en-US" dirty="0">
                <a:cs typeface="Calibri"/>
              </a:rPr>
              <a:t> -c | sort -nr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9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 (</a:t>
            </a:r>
            <a:r>
              <a:rPr lang="en-US" dirty="0" err="1"/>
              <a:t>точка</a:t>
            </a:r>
            <a:r>
              <a:rPr lang="en-US" dirty="0"/>
              <a:t>) - </a:t>
            </a:r>
            <a:r>
              <a:rPr lang="en-US" dirty="0" err="1"/>
              <a:t>соответствует</a:t>
            </a:r>
            <a:r>
              <a:rPr lang="en-US" dirty="0"/>
              <a:t> </a:t>
            </a:r>
            <a:r>
              <a:rPr lang="en-US" dirty="0" err="1"/>
              <a:t>одному</a:t>
            </a:r>
            <a:r>
              <a:rPr lang="en-US" dirty="0"/>
              <a:t> </a:t>
            </a:r>
            <a:r>
              <a:rPr lang="en-US" dirty="0" err="1"/>
              <a:t>символу</a:t>
            </a: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* (</a:t>
            </a:r>
            <a:r>
              <a:rPr lang="en-US" dirty="0" err="1"/>
              <a:t>звездочка</a:t>
            </a:r>
            <a:r>
              <a:rPr lang="en-US" dirty="0"/>
              <a:t>) - </a:t>
            </a:r>
            <a:r>
              <a:rPr lang="en-US" dirty="0" err="1"/>
              <a:t>соответствует</a:t>
            </a:r>
            <a:r>
              <a:rPr lang="en-US" dirty="0"/>
              <a:t> </a:t>
            </a:r>
            <a:r>
              <a:rPr lang="en-US" dirty="0" err="1"/>
              <a:t>нулю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более</a:t>
            </a:r>
            <a:r>
              <a:rPr lang="en-US" dirty="0"/>
              <a:t> </a:t>
            </a:r>
            <a:r>
              <a:rPr lang="en-US" dirty="0" err="1"/>
              <a:t>вхождений</a:t>
            </a:r>
            <a:r>
              <a:rPr lang="en-US" dirty="0"/>
              <a:t> </a:t>
            </a:r>
            <a:r>
              <a:rPr lang="en-US" dirty="0" err="1"/>
              <a:t>предыдущего</a:t>
            </a:r>
            <a:r>
              <a:rPr lang="en-US" dirty="0"/>
              <a:t> </a:t>
            </a:r>
            <a:r>
              <a:rPr lang="en-US" dirty="0" err="1"/>
              <a:t>шаблона</a:t>
            </a: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. * - </a:t>
            </a:r>
            <a:r>
              <a:rPr lang="en-US" dirty="0" err="1"/>
              <a:t>соответствовать</a:t>
            </a:r>
            <a:r>
              <a:rPr lang="en-US" dirty="0"/>
              <a:t> </a:t>
            </a:r>
            <a:r>
              <a:rPr lang="en-US" dirty="0" err="1"/>
              <a:t>любому</a:t>
            </a:r>
            <a:r>
              <a:rPr lang="en-US" dirty="0"/>
              <a:t> </a:t>
            </a:r>
            <a:r>
              <a:rPr lang="en-US" dirty="0" err="1"/>
              <a:t>количеству</a:t>
            </a:r>
            <a:r>
              <a:rPr lang="en-US" dirty="0"/>
              <a:t> </a:t>
            </a:r>
            <a:r>
              <a:rPr lang="en-US" dirty="0" err="1"/>
              <a:t>любых</a:t>
            </a:r>
            <a:r>
              <a:rPr lang="en-US" dirty="0"/>
              <a:t> </a:t>
            </a:r>
            <a:r>
              <a:rPr lang="en-US" dirty="0" err="1"/>
              <a:t>символов</a:t>
            </a:r>
            <a:endParaRPr lang="en-US" dirty="0"/>
          </a:p>
          <a:p>
            <a:endParaRPr lang="en-US" dirty="0"/>
          </a:p>
          <a:p>
            <a:r>
              <a:rPr lang="en-US" dirty="0"/>
              <a:t>cat nginx.log | cut -d " " -f 1,12 | sort -</a:t>
            </a:r>
            <a:r>
              <a:rPr lang="en-US" dirty="0" err="1"/>
              <a:t>hr</a:t>
            </a:r>
            <a:r>
              <a:rPr lang="en-US" dirty="0"/>
              <a:t> | </a:t>
            </a:r>
            <a:r>
              <a:rPr lang="en-US" dirty="0" err="1"/>
              <a:t>uniq</a:t>
            </a:r>
            <a:r>
              <a:rPr lang="en-US" dirty="0"/>
              <a:t> -c | sort -nr | grep "l.*"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7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42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986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03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42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96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63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680308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15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343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46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291748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92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192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3417003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551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078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ru-RU" dirty="0" err="1"/>
              <a:t>Logg</a:t>
            </a:r>
            <a:r>
              <a:rPr lang="en-US" dirty="0" err="1"/>
              <a:t>ing</a:t>
            </a:r>
            <a:r>
              <a:rPr lang="en-US" dirty="0"/>
              <a:t> and working with text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54B4-EF48-954E-85FA-0F6C3C2C42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732028"/>
            <a:ext cx="8429625" cy="3397250"/>
          </a:xfrm>
        </p:spPr>
        <p:txBody>
          <a:bodyPr/>
          <a:lstStyle/>
          <a:p>
            <a:endParaRPr lang="en-GB" dirty="0">
              <a:latin typeface="+mn-lt"/>
            </a:endParaRPr>
          </a:p>
          <a:p>
            <a:pPr marL="3657600" lvl="8" indent="0">
              <a:buNone/>
            </a:pPr>
            <a:r>
              <a:rPr lang="en-GB" sz="1100" dirty="0"/>
              <a:t>		# recursive case-insensitive search in current</a:t>
            </a:r>
            <a:br>
              <a:rPr lang="en-GB" sz="1100" dirty="0"/>
            </a:br>
            <a:r>
              <a:rPr lang="en-GB" sz="1100" dirty="0"/>
              <a:t>		# directory with line number printing</a:t>
            </a:r>
          </a:p>
          <a:p>
            <a:pPr lvl="8"/>
            <a:endParaRPr lang="en-GB" sz="1100" dirty="0">
              <a:latin typeface="+mn-lt"/>
            </a:endParaRPr>
          </a:p>
          <a:p>
            <a:pPr marL="3657600" lvl="8" indent="0">
              <a:buNone/>
            </a:pPr>
            <a:endParaRPr lang="en-GB" sz="1100" dirty="0"/>
          </a:p>
          <a:p>
            <a:pPr marL="3657600" lvl="8" indent="0">
              <a:buNone/>
            </a:pPr>
            <a:endParaRPr lang="en-GB" sz="1100" dirty="0"/>
          </a:p>
          <a:p>
            <a:pPr marL="3657600" lvl="8" indent="0">
              <a:buNone/>
            </a:pPr>
            <a:r>
              <a:rPr lang="en-GB" sz="1100" dirty="0"/>
              <a:t>		# display top 5 files by matching count</a:t>
            </a:r>
          </a:p>
          <a:p>
            <a:pPr marL="3657600" lvl="8" indent="0">
              <a:buNone/>
            </a:pPr>
            <a:endParaRPr lang="en-GB" sz="1100" dirty="0">
              <a:latin typeface="+mn-lt"/>
            </a:endParaRPr>
          </a:p>
          <a:p>
            <a:pPr marL="3657600" lvl="8" indent="0">
              <a:buNone/>
            </a:pPr>
            <a:endParaRPr lang="en-GB" sz="1100" dirty="0"/>
          </a:p>
          <a:p>
            <a:pPr marL="3657600" lvl="8" indent="0">
              <a:buNone/>
            </a:pPr>
            <a:endParaRPr lang="en-GB" sz="1100" dirty="0">
              <a:latin typeface="+mn-lt"/>
            </a:endParaRPr>
          </a:p>
          <a:p>
            <a:pPr marL="3657600" lvl="8" indent="0">
              <a:buNone/>
            </a:pPr>
            <a:endParaRPr lang="en-GB" sz="1100" dirty="0"/>
          </a:p>
          <a:p>
            <a:pPr marL="3657600" lvl="8" indent="0">
              <a:buNone/>
            </a:pPr>
            <a:r>
              <a:rPr lang="en-GB" sz="1100" dirty="0">
                <a:latin typeface="+mn-lt"/>
              </a:rPr>
              <a:t>		# find a process based on name</a:t>
            </a:r>
          </a:p>
          <a:p>
            <a:pPr marL="3657600" lvl="8" indent="0">
              <a:buNone/>
            </a:pPr>
            <a:endParaRPr lang="en-GB" sz="1100" dirty="0"/>
          </a:p>
          <a:p>
            <a:pPr marL="3657600" lvl="8" indent="0">
              <a:buNone/>
            </a:pPr>
            <a:endParaRPr lang="en-GB" sz="1100" dirty="0">
              <a:latin typeface="+mn-lt"/>
            </a:endParaRPr>
          </a:p>
          <a:p>
            <a:pPr marL="457200" lvl="1" indent="0">
              <a:buNone/>
            </a:pPr>
            <a:endParaRPr lang="en-GB" dirty="0">
              <a:latin typeface="+mn-lt"/>
            </a:endParaRPr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0" indent="0">
              <a:buNone/>
            </a:pPr>
            <a:endParaRPr lang="en-US" i="1" dirty="0">
              <a:latin typeface="+mn-lt"/>
            </a:endParaRPr>
          </a:p>
          <a:p>
            <a:endParaRPr lang="ru-RU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968CF-E89B-6B4E-ADEE-26D680F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10AF0-5E18-214E-A10C-A5719C076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7E75B-42AA-4B4D-90DE-5605A8247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" y="1014223"/>
            <a:ext cx="5126740" cy="1018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9CAE3A-F2F1-0C4C-B10F-6C2CC9D1D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2" y="2046651"/>
            <a:ext cx="5126740" cy="871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BC9764-923D-A344-9780-285EBBB8B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92" y="2938857"/>
            <a:ext cx="5126740" cy="101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57A21-4FF8-4575-A6D7-0DB8262B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Regular Expression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37764-6686-4B43-AE57-AB74AB0247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1037717"/>
            <a:ext cx="7941860" cy="33972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>
                <a:latin typeface="+mn-lt"/>
              </a:rPr>
              <a:t>. </a:t>
            </a:r>
            <a:r>
              <a:rPr lang="en-US" dirty="0">
                <a:latin typeface="+mn-lt"/>
              </a:rPr>
              <a:t>(dot) - match one character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>
                <a:latin typeface="+mn-lt"/>
              </a:rPr>
              <a:t>*</a:t>
            </a:r>
            <a:r>
              <a:rPr lang="en-US" dirty="0">
                <a:latin typeface="+mn-lt"/>
              </a:rPr>
              <a:t> (asterisk) - match zero or more occurrences of the preceding pattern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>
                <a:latin typeface="+mn-lt"/>
              </a:rPr>
              <a:t>.*</a:t>
            </a:r>
            <a:r>
              <a:rPr lang="en-US" dirty="0">
                <a:latin typeface="+mn-lt"/>
              </a:rPr>
              <a:t> - match any number of any characters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037CFF-6533-40D0-8E1D-95BA638B4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F0649-842F-5D4F-B754-5A430E37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49" y="1827053"/>
            <a:ext cx="6751235" cy="250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57A21-4FF8-4575-A6D7-0DB8262B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Regular Expression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37764-6686-4B43-AE57-AB74AB0247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726821"/>
            <a:ext cx="7941860" cy="33972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>
                <a:latin typeface="+mn-lt"/>
              </a:rPr>
              <a:t>^</a:t>
            </a:r>
            <a:r>
              <a:rPr lang="en-US" dirty="0">
                <a:latin typeface="+mn-lt"/>
              </a:rPr>
              <a:t> (caret) - match text at the beginning of a line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>
                <a:latin typeface="+mn-lt"/>
              </a:rPr>
              <a:t>$</a:t>
            </a:r>
            <a:r>
              <a:rPr lang="en-US" dirty="0">
                <a:latin typeface="+mn-lt"/>
              </a:rPr>
              <a:t> (dollar sign) - match text at the end of a file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>
                <a:latin typeface="+mn-lt"/>
              </a:rPr>
              <a:t>[ ] </a:t>
            </a:r>
            <a:r>
              <a:rPr lang="en-US" dirty="0">
                <a:latin typeface="+mn-lt"/>
              </a:rPr>
              <a:t>(square brackets) - specifies a range, match one of the characters in brackets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If you did </a:t>
            </a:r>
            <a:r>
              <a:rPr lang="en-US" i="1" dirty="0">
                <a:latin typeface="+mn-lt"/>
              </a:rPr>
              <a:t>m[</a:t>
            </a:r>
            <a:r>
              <a:rPr lang="en-US" i="1" dirty="0" err="1">
                <a:latin typeface="+mn-lt"/>
              </a:rPr>
              <a:t>aou</a:t>
            </a:r>
            <a:r>
              <a:rPr lang="en-US" i="1" dirty="0">
                <a:latin typeface="+mn-lt"/>
              </a:rPr>
              <a:t>]m</a:t>
            </a:r>
            <a:r>
              <a:rPr lang="en-US" dirty="0">
                <a:latin typeface="+mn-lt"/>
              </a:rPr>
              <a:t> it could become: </a:t>
            </a:r>
            <a:r>
              <a:rPr lang="en-US" i="1" dirty="0">
                <a:latin typeface="+mn-lt"/>
              </a:rPr>
              <a:t>mam, mum, mom </a:t>
            </a:r>
            <a:br>
              <a:rPr lang="en-US" i="1" dirty="0">
                <a:latin typeface="+mn-lt"/>
              </a:rPr>
            </a:br>
            <a:r>
              <a:rPr lang="en-US" dirty="0">
                <a:latin typeface="+mn-lt"/>
              </a:rPr>
              <a:t>if you did: </a:t>
            </a:r>
            <a:r>
              <a:rPr lang="en-US" i="1" dirty="0">
                <a:latin typeface="+mn-lt"/>
              </a:rPr>
              <a:t>m[a-d]m </a:t>
            </a:r>
            <a:r>
              <a:rPr lang="en-US" dirty="0">
                <a:latin typeface="+mn-lt"/>
              </a:rPr>
              <a:t>it can become anything that starts and ends with m and has any character a to d in between.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>
                <a:latin typeface="+mn-lt"/>
              </a:rPr>
              <a:t>[^]</a:t>
            </a:r>
            <a:r>
              <a:rPr lang="en-US" dirty="0">
                <a:latin typeface="+mn-lt"/>
              </a:rPr>
              <a:t> - This construct is similar to the [ ] construct, except rather than matching any characters inside the brackets, it'll match any character, as long as it is not listed between the [ and ]. This is a logical NOT.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037CFF-6533-40D0-8E1D-95BA638B4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28227-8661-F44B-B169-6842797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51" y="1223944"/>
            <a:ext cx="6750000" cy="1116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6BA0B-719A-A24C-92B5-98A6707EB5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21"/>
          <a:stretch/>
        </p:blipFill>
        <p:spPr>
          <a:xfrm>
            <a:off x="357187" y="3407536"/>
            <a:ext cx="6754425" cy="13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3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57A21-4FF8-4575-A6D7-0DB8262B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Regular Expression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37764-6686-4B43-AE57-AB74AB0247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1013333"/>
            <a:ext cx="7941860" cy="33972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>
                <a:latin typeface="+mn-lt"/>
              </a:rPr>
              <a:t>\(\)</a:t>
            </a:r>
            <a:r>
              <a:rPr lang="en-US" dirty="0">
                <a:latin typeface="+mn-lt"/>
              </a:rPr>
              <a:t> (round brackets) - group a part of the regular expression together, could be used with curly brackets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>
                <a:latin typeface="+mn-lt"/>
              </a:rPr>
              <a:t>\{x, y\ } </a:t>
            </a:r>
            <a:r>
              <a:rPr lang="en-US" dirty="0">
                <a:latin typeface="+mn-lt"/>
              </a:rPr>
              <a:t>(curly brackets) - match at least x occurrences, but not more than y occurrences of the preceding pattern. Also possible: </a:t>
            </a:r>
            <a:r>
              <a:rPr lang="en-US" b="1" dirty="0">
                <a:latin typeface="+mn-lt"/>
              </a:rPr>
              <a:t>\{x\} </a:t>
            </a:r>
            <a:r>
              <a:rPr lang="en-US" dirty="0">
                <a:latin typeface="+mn-lt"/>
              </a:rPr>
              <a:t>– match x occurrences, </a:t>
            </a:r>
            <a:r>
              <a:rPr lang="en-US" b="1" dirty="0">
                <a:latin typeface="+mn-lt"/>
              </a:rPr>
              <a:t>\{x,\} </a:t>
            </a:r>
            <a:r>
              <a:rPr lang="en-US" dirty="0">
                <a:latin typeface="+mn-lt"/>
              </a:rPr>
              <a:t>– match at least x occurrences, </a:t>
            </a:r>
            <a:r>
              <a:rPr lang="en-US" b="1" dirty="0">
                <a:latin typeface="+mn-lt"/>
              </a:rPr>
              <a:t>\{,x\}</a:t>
            </a:r>
            <a:r>
              <a:rPr lang="en-US" dirty="0">
                <a:latin typeface="+mn-lt"/>
              </a:rPr>
              <a:t> – match not more the x occurrences</a:t>
            </a:r>
            <a:endParaRPr lang="en-US" i="1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>
                <a:latin typeface="+mn-lt"/>
              </a:rPr>
              <a:t>\</a:t>
            </a:r>
            <a:r>
              <a:rPr lang="en-US" dirty="0">
                <a:latin typeface="+mn-lt"/>
              </a:rPr>
              <a:t> (backslash) is used as an "escape" character, i.e. to protect a subsequent special character. Thus, "\\" searches for a backslash. Note you may need to use quotation marks and backslash(es).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037CFF-6533-40D0-8E1D-95BA638B4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962229-D8BF-E24B-B1A8-A5F4B88A6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4" y="2193398"/>
            <a:ext cx="6750000" cy="19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5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A435-8855-C144-B5C7-18C6E99F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commands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4C84-046D-4C4D-A2EB-8D10A2475B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768736"/>
            <a:ext cx="8426448" cy="3708014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cmp</a:t>
            </a:r>
            <a:r>
              <a:rPr lang="en-US" dirty="0">
                <a:latin typeface="+mn-lt"/>
              </a:rPr>
              <a:t> – check of whether two files are identical</a:t>
            </a:r>
          </a:p>
          <a:p>
            <a:r>
              <a:rPr lang="en-US" b="1" dirty="0">
                <a:latin typeface="+mn-lt"/>
              </a:rPr>
              <a:t>comm</a:t>
            </a:r>
            <a:r>
              <a:rPr lang="en-US" dirty="0">
                <a:latin typeface="+mn-lt"/>
              </a:rPr>
              <a:t> – compare sorted files to see if they differ</a:t>
            </a:r>
          </a:p>
          <a:p>
            <a:r>
              <a:rPr lang="en-US" b="1" dirty="0">
                <a:latin typeface="+mn-lt"/>
              </a:rPr>
              <a:t>diff</a:t>
            </a:r>
            <a:r>
              <a:rPr lang="en-US" dirty="0">
                <a:latin typeface="+mn-lt"/>
              </a:rPr>
              <a:t> – display difference between two files</a:t>
            </a:r>
          </a:p>
          <a:p>
            <a:r>
              <a:rPr lang="en-US" b="1" dirty="0">
                <a:latin typeface="+mn-lt"/>
              </a:rPr>
              <a:t>expand</a:t>
            </a:r>
            <a:r>
              <a:rPr lang="en-US" dirty="0">
                <a:latin typeface="+mn-lt"/>
              </a:rPr>
              <a:t> – convert tabs to spaces</a:t>
            </a:r>
          </a:p>
          <a:p>
            <a:r>
              <a:rPr lang="en-US" b="1" dirty="0" err="1">
                <a:latin typeface="+mn-lt"/>
              </a:rPr>
              <a:t>fmt</a:t>
            </a:r>
            <a:r>
              <a:rPr lang="en-US" dirty="0">
                <a:latin typeface="+mn-lt"/>
              </a:rPr>
              <a:t> – format text files (standardize spaces, set a line width, indent lines, </a:t>
            </a:r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)</a:t>
            </a:r>
          </a:p>
          <a:p>
            <a:r>
              <a:rPr lang="en-US" b="1" dirty="0">
                <a:latin typeface="+mn-lt"/>
              </a:rPr>
              <a:t>join</a:t>
            </a:r>
            <a:r>
              <a:rPr lang="en-US" dirty="0">
                <a:latin typeface="+mn-lt"/>
              </a:rPr>
              <a:t> – merge lines from two files based on a matching field within the files</a:t>
            </a:r>
          </a:p>
          <a:p>
            <a:r>
              <a:rPr lang="en-US" b="1" dirty="0" err="1">
                <a:latin typeface="+mn-lt"/>
              </a:rPr>
              <a:t>nl</a:t>
            </a:r>
            <a:r>
              <a:rPr lang="en-US" dirty="0">
                <a:latin typeface="+mn-lt"/>
              </a:rPr>
              <a:t> – add line numbers to file</a:t>
            </a:r>
          </a:p>
          <a:p>
            <a:r>
              <a:rPr lang="en-US" b="1" dirty="0">
                <a:latin typeface="+mn-lt"/>
              </a:rPr>
              <a:t>od</a:t>
            </a:r>
            <a:r>
              <a:rPr lang="en-US" dirty="0">
                <a:latin typeface="+mn-lt"/>
              </a:rPr>
              <a:t> – display the content of file in a numeric format, such as hexadecimal</a:t>
            </a:r>
          </a:p>
          <a:p>
            <a:r>
              <a:rPr lang="en-US" b="1" dirty="0">
                <a:latin typeface="+mn-lt"/>
              </a:rPr>
              <a:t>paste</a:t>
            </a:r>
            <a:r>
              <a:rPr lang="en-US" dirty="0">
                <a:latin typeface="+mn-lt"/>
              </a:rPr>
              <a:t> – merge lines from two files</a:t>
            </a:r>
          </a:p>
          <a:p>
            <a:r>
              <a:rPr lang="en-US" b="1" dirty="0">
                <a:latin typeface="+mn-lt"/>
              </a:rPr>
              <a:t>split</a:t>
            </a:r>
            <a:r>
              <a:rPr lang="en-US" dirty="0">
                <a:latin typeface="+mn-lt"/>
              </a:rPr>
              <a:t> – split a single file into two or more smaller files</a:t>
            </a:r>
          </a:p>
          <a:p>
            <a:r>
              <a:rPr lang="en-US" b="1" dirty="0">
                <a:latin typeface="+mn-lt"/>
              </a:rPr>
              <a:t>tac</a:t>
            </a:r>
            <a:r>
              <a:rPr lang="en-US" dirty="0">
                <a:latin typeface="+mn-lt"/>
              </a:rPr>
              <a:t> – reverse the lines in a file (reverse cat)</a:t>
            </a:r>
          </a:p>
          <a:p>
            <a:r>
              <a:rPr lang="en-US" b="1" dirty="0">
                <a:latin typeface="+mn-lt"/>
              </a:rPr>
              <a:t>tr</a:t>
            </a:r>
            <a:r>
              <a:rPr lang="en-US" dirty="0">
                <a:latin typeface="+mn-lt"/>
              </a:rPr>
              <a:t> – transpose all occurrences of one character with another</a:t>
            </a:r>
          </a:p>
          <a:p>
            <a:r>
              <a:rPr lang="en-US" b="1" dirty="0" err="1">
                <a:latin typeface="+mn-lt"/>
              </a:rPr>
              <a:t>unexpand</a:t>
            </a:r>
            <a:r>
              <a:rPr lang="en-US" dirty="0">
                <a:latin typeface="+mn-lt"/>
              </a:rPr>
              <a:t> – convert spaces to tabs</a:t>
            </a:r>
          </a:p>
          <a:p>
            <a:endParaRPr lang="ru-RU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00CB6-3214-F743-94A4-B3D135E68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1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A435-8855-C144-B5C7-18C6E99F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4C84-046D-4C4D-A2EB-8D10A2475B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757585"/>
            <a:ext cx="8426448" cy="370801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Display the size of your disk partitions using df into a separate file;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Through the cat, reduce the number of columns to three, leaving only Filesystem, USE and Mounted on;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Sort the obtained values in the second step;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Define the size of all files and folders in the / </a:t>
            </a:r>
            <a:r>
              <a:rPr lang="en-US" sz="1600" dirty="0" err="1"/>
              <a:t>etc</a:t>
            </a:r>
            <a:r>
              <a:rPr lang="en-US" sz="1600" dirty="0"/>
              <a:t> directory;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Sort the output to show only the TOP 10 largest files.</a:t>
            </a:r>
            <a:endParaRPr lang="ru-RU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00CB6-3214-F743-94A4-B3D135E68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8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/var/log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039713-8AB9-9848-A3F3-4840B2B5FC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r>
              <a:rPr lang="en-US" dirty="0">
                <a:latin typeface="+mn-lt"/>
              </a:rPr>
              <a:t>Historically it is the main directory for application/system logs</a:t>
            </a:r>
          </a:p>
          <a:p>
            <a:r>
              <a:rPr lang="en-US" dirty="0">
                <a:latin typeface="+mn-lt"/>
              </a:rPr>
              <a:t>application logs - </a:t>
            </a:r>
            <a:r>
              <a:rPr lang="en-US" i="1" dirty="0">
                <a:latin typeface="+mn-lt"/>
              </a:rPr>
              <a:t>anaconda, yum, apache (httpd), </a:t>
            </a:r>
            <a:r>
              <a:rPr lang="en-US" i="1" dirty="0" err="1">
                <a:latin typeface="+mn-lt"/>
              </a:rPr>
              <a:t>nginx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etc</a:t>
            </a:r>
            <a:endParaRPr lang="en-US" i="1" dirty="0">
              <a:latin typeface="+mn-lt"/>
            </a:endParaRPr>
          </a:p>
          <a:p>
            <a:r>
              <a:rPr lang="en-US" dirty="0">
                <a:latin typeface="+mn-lt"/>
              </a:rPr>
              <a:t>system logs - </a:t>
            </a:r>
            <a:r>
              <a:rPr lang="en-US" i="1" dirty="0" err="1">
                <a:latin typeface="+mn-lt"/>
              </a:rPr>
              <a:t>boot.log</a:t>
            </a:r>
            <a:r>
              <a:rPr lang="en-US" i="1" dirty="0">
                <a:latin typeface="+mn-lt"/>
              </a:rPr>
              <a:t>, messages, secure, </a:t>
            </a:r>
            <a:r>
              <a:rPr lang="en-US" i="1" dirty="0" err="1">
                <a:latin typeface="+mn-lt"/>
              </a:rPr>
              <a:t>maillog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cron</a:t>
            </a:r>
            <a:endParaRPr lang="en-US" i="1" dirty="0">
              <a:latin typeface="+mn-lt"/>
            </a:endParaRPr>
          </a:p>
          <a:p>
            <a:r>
              <a:rPr lang="en-US" dirty="0">
                <a:latin typeface="+mn-lt"/>
              </a:rPr>
              <a:t>typical structure for system logs include:</a:t>
            </a:r>
            <a:endParaRPr lang="en-US" i="1" dirty="0">
              <a:latin typeface="+mn-lt"/>
            </a:endParaRPr>
          </a:p>
          <a:p>
            <a:pPr marL="0" indent="0">
              <a:buNone/>
            </a:pPr>
            <a:r>
              <a:rPr lang="en-US" i="1" dirty="0">
                <a:latin typeface="+mn-lt"/>
              </a:rPr>
              <a:t>             timestamp                hostname       service name (facility)                                                  Message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writing logs to files is maintained by rsyslogd service following syslog message protocol</a:t>
            </a:r>
            <a:endParaRPr lang="ru-RU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31122-6DEB-CB47-B4FF-1A07EE4DD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2455037"/>
            <a:ext cx="8310537" cy="6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A435-8855-C144-B5C7-18C6E99F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and rsyslogd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4C84-046D-4C4D-A2EB-8D10A2475B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768736"/>
            <a:ext cx="3240590" cy="3708014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syslog</a:t>
            </a:r>
            <a:r>
              <a:rPr lang="en-US" dirty="0">
                <a:latin typeface="+mn-lt"/>
              </a:rPr>
              <a:t> - standard for message logging, separating logs generating, storing and reporting/analysis</a:t>
            </a:r>
          </a:p>
          <a:p>
            <a:r>
              <a:rPr lang="en-US" dirty="0">
                <a:latin typeface="+mn-lt"/>
              </a:rPr>
              <a:t>message structure:</a:t>
            </a:r>
          </a:p>
          <a:p>
            <a:pPr lvl="1"/>
            <a:r>
              <a:rPr lang="en-US" i="1" dirty="0"/>
              <a:t>facility (type of program)</a:t>
            </a:r>
          </a:p>
          <a:p>
            <a:pPr lvl="1"/>
            <a:r>
              <a:rPr lang="en-US" i="1" dirty="0"/>
              <a:t>severity (from emergency to debug)</a:t>
            </a:r>
          </a:p>
          <a:p>
            <a:pPr lvl="1"/>
            <a:r>
              <a:rPr lang="en-US" i="1" dirty="0"/>
              <a:t>message itself</a:t>
            </a:r>
          </a:p>
          <a:p>
            <a:r>
              <a:rPr lang="en-US" dirty="0">
                <a:latin typeface="+mn-lt"/>
              </a:rPr>
              <a:t>syslog enables storing and sending messages across various facilities (files, databases, network, </a:t>
            </a:r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)</a:t>
            </a:r>
          </a:p>
          <a:p>
            <a:r>
              <a:rPr lang="en-US" b="1" dirty="0">
                <a:latin typeface="+mn-lt"/>
              </a:rPr>
              <a:t>rsyslogd</a:t>
            </a:r>
            <a:r>
              <a:rPr lang="en-US" dirty="0">
                <a:latin typeface="+mn-lt"/>
              </a:rPr>
              <a:t> - daemon for receiving and storing logs</a:t>
            </a:r>
          </a:p>
          <a:p>
            <a:r>
              <a:rPr lang="en-US" dirty="0">
                <a:latin typeface="+mn-lt"/>
              </a:rPr>
              <a:t>config files - </a:t>
            </a:r>
            <a:r>
              <a:rPr lang="en-US" i="1" dirty="0">
                <a:latin typeface="+mn-lt"/>
              </a:rPr>
              <a:t>/</a:t>
            </a:r>
            <a:r>
              <a:rPr lang="en-US" i="1" dirty="0" err="1">
                <a:latin typeface="+mn-lt"/>
              </a:rPr>
              <a:t>etc</a:t>
            </a:r>
            <a:r>
              <a:rPr lang="en-US" i="1" dirty="0">
                <a:latin typeface="+mn-lt"/>
              </a:rPr>
              <a:t>/</a:t>
            </a:r>
            <a:r>
              <a:rPr lang="en-US" i="1" dirty="0" err="1">
                <a:latin typeface="+mn-lt"/>
              </a:rPr>
              <a:t>rsyslog.conf</a:t>
            </a:r>
            <a:r>
              <a:rPr lang="en-US" i="1" dirty="0">
                <a:latin typeface="+mn-lt"/>
              </a:rPr>
              <a:t>, /</a:t>
            </a:r>
            <a:r>
              <a:rPr lang="en-US" i="1" dirty="0" err="1">
                <a:latin typeface="+mn-lt"/>
              </a:rPr>
              <a:t>etc</a:t>
            </a:r>
            <a:r>
              <a:rPr lang="en-US" i="1" dirty="0">
                <a:latin typeface="+mn-lt"/>
              </a:rPr>
              <a:t>/</a:t>
            </a:r>
            <a:r>
              <a:rPr lang="en-US" i="1" dirty="0" err="1">
                <a:latin typeface="+mn-lt"/>
              </a:rPr>
              <a:t>rsyslog.d</a:t>
            </a:r>
            <a:r>
              <a:rPr lang="en-US" i="1" dirty="0">
                <a:latin typeface="+mn-lt"/>
              </a:rPr>
              <a:t>/*.conf</a:t>
            </a:r>
          </a:p>
          <a:p>
            <a:r>
              <a:rPr lang="en-US" dirty="0">
                <a:latin typeface="+mn-lt"/>
              </a:rPr>
              <a:t>pluggable architecture for receiving, sending and transforming log messages</a:t>
            </a:r>
          </a:p>
          <a:p>
            <a:r>
              <a:rPr lang="en-US" dirty="0">
                <a:latin typeface="+mn-lt"/>
              </a:rPr>
              <a:t>`</a:t>
            </a:r>
            <a:r>
              <a:rPr lang="en-US" i="1" dirty="0">
                <a:latin typeface="+mn-lt"/>
              </a:rPr>
              <a:t>logger -p </a:t>
            </a:r>
            <a:r>
              <a:rPr lang="en-US" i="1" dirty="0" err="1">
                <a:latin typeface="+mn-lt"/>
              </a:rPr>
              <a:t>facility.severity</a:t>
            </a:r>
            <a:r>
              <a:rPr lang="en-US" i="1" dirty="0">
                <a:latin typeface="+mn-lt"/>
              </a:rPr>
              <a:t> “</a:t>
            </a:r>
            <a:r>
              <a:rPr lang="en-US" i="1" dirty="0" err="1">
                <a:latin typeface="+mn-lt"/>
              </a:rPr>
              <a:t>message_text</a:t>
            </a:r>
            <a:r>
              <a:rPr lang="en-US" i="1" dirty="0">
                <a:latin typeface="+mn-lt"/>
              </a:rPr>
              <a:t>”</a:t>
            </a:r>
            <a:r>
              <a:rPr lang="en-US" dirty="0">
                <a:latin typeface="+mn-lt"/>
              </a:rPr>
              <a:t>` to send messages</a:t>
            </a:r>
            <a:endParaRPr lang="ru-RU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9D5E7E-1B87-994C-A9C2-7A09185FD0F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5470353" y="768736"/>
            <a:ext cx="3316458" cy="34284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00CB6-3214-F743-94A4-B3D135E68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C5BBC4-867E-B04D-84DF-B82CD3020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180" y="768736"/>
            <a:ext cx="1691771" cy="184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4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68CF-E89B-6B4E-ADEE-26D680F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file rotating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54B4-EF48-954E-85FA-0F6C3C2C42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because </a:t>
            </a:r>
            <a:r>
              <a:rPr lang="en-US" dirty="0" err="1">
                <a:latin typeface="+mn-lt"/>
              </a:rPr>
              <a:t>rsyslog</a:t>
            </a:r>
            <a:r>
              <a:rPr lang="en-US" dirty="0">
                <a:latin typeface="+mn-lt"/>
              </a:rPr>
              <a:t> just write logs to file, we need additional tool to configure retention</a:t>
            </a:r>
          </a:p>
          <a:p>
            <a:r>
              <a:rPr lang="en-US" b="1" dirty="0" err="1">
                <a:latin typeface="+mn-lt"/>
              </a:rPr>
              <a:t>logrotate</a:t>
            </a:r>
            <a:r>
              <a:rPr lang="en-US" dirty="0">
                <a:latin typeface="+mn-lt"/>
              </a:rPr>
              <a:t> is a tool to rotate log files</a:t>
            </a:r>
          </a:p>
          <a:p>
            <a:r>
              <a:rPr lang="en-US" dirty="0">
                <a:latin typeface="+mn-lt"/>
              </a:rPr>
              <a:t>it is normally run as a daily </a:t>
            </a:r>
            <a:r>
              <a:rPr lang="en-US" dirty="0" err="1">
                <a:latin typeface="+mn-lt"/>
              </a:rPr>
              <a:t>cron</a:t>
            </a:r>
            <a:r>
              <a:rPr lang="en-US" dirty="0">
                <a:latin typeface="+mn-lt"/>
              </a:rPr>
              <a:t> job</a:t>
            </a:r>
          </a:p>
          <a:p>
            <a:r>
              <a:rPr lang="en-US" dirty="0">
                <a:latin typeface="+mn-lt"/>
              </a:rPr>
              <a:t>config files - </a:t>
            </a:r>
            <a:r>
              <a:rPr lang="en-US" i="1" dirty="0">
                <a:latin typeface="+mn-lt"/>
              </a:rPr>
              <a:t>/</a:t>
            </a:r>
            <a:r>
              <a:rPr lang="en-US" i="1" dirty="0" err="1">
                <a:latin typeface="+mn-lt"/>
              </a:rPr>
              <a:t>etc</a:t>
            </a:r>
            <a:r>
              <a:rPr lang="en-US" i="1" dirty="0">
                <a:latin typeface="+mn-lt"/>
              </a:rPr>
              <a:t>/</a:t>
            </a:r>
            <a:r>
              <a:rPr lang="en-US" i="1" dirty="0" err="1">
                <a:latin typeface="+mn-lt"/>
              </a:rPr>
              <a:t>logrotate.conf</a:t>
            </a:r>
            <a:r>
              <a:rPr lang="en-US" i="1" dirty="0">
                <a:latin typeface="+mn-lt"/>
              </a:rPr>
              <a:t>, /</a:t>
            </a:r>
            <a:r>
              <a:rPr lang="en-US" i="1" dirty="0" err="1">
                <a:latin typeface="+mn-lt"/>
              </a:rPr>
              <a:t>etc</a:t>
            </a:r>
            <a:r>
              <a:rPr lang="en-US" i="1" dirty="0">
                <a:latin typeface="+mn-lt"/>
              </a:rPr>
              <a:t>/</a:t>
            </a:r>
            <a:r>
              <a:rPr lang="en-US" i="1" dirty="0" err="1">
                <a:latin typeface="+mn-lt"/>
              </a:rPr>
              <a:t>logrotate.d</a:t>
            </a:r>
            <a:r>
              <a:rPr lang="en-US" i="1" dirty="0">
                <a:latin typeface="+mn-lt"/>
              </a:rPr>
              <a:t>/*</a:t>
            </a:r>
          </a:p>
          <a:p>
            <a:r>
              <a:rPr lang="en-US" dirty="0">
                <a:latin typeface="+mn-lt"/>
              </a:rPr>
              <a:t>config consists of rules for global or specific files</a:t>
            </a:r>
          </a:p>
          <a:p>
            <a:r>
              <a:rPr lang="en-US" dirty="0">
                <a:latin typeface="+mn-lt"/>
              </a:rPr>
              <a:t>the main idea is to configure storing, archiving and removing log files for a different periods of time</a:t>
            </a:r>
          </a:p>
          <a:p>
            <a:r>
              <a:rPr lang="en-US" dirty="0" err="1">
                <a:latin typeface="+mn-lt"/>
              </a:rPr>
              <a:t>logrotate</a:t>
            </a:r>
            <a:r>
              <a:rPr lang="en-US" dirty="0">
                <a:latin typeface="+mn-lt"/>
              </a:rPr>
              <a:t> can help with specific rotation - for example, running specific scripts before/after rotating (sending signal, whatever)</a:t>
            </a:r>
          </a:p>
          <a:p>
            <a:r>
              <a:rPr lang="en-US" dirty="0" err="1">
                <a:latin typeface="+mn-lt"/>
              </a:rPr>
              <a:t>cron</a:t>
            </a:r>
            <a:r>
              <a:rPr lang="en-US" dirty="0">
                <a:latin typeface="+mn-lt"/>
              </a:rPr>
              <a:t> task can be found in </a:t>
            </a:r>
            <a:r>
              <a:rPr lang="en-US" i="1" dirty="0">
                <a:latin typeface="+mn-lt"/>
              </a:rPr>
              <a:t>/</a:t>
            </a:r>
            <a:r>
              <a:rPr lang="en-US" i="1" dirty="0" err="1">
                <a:latin typeface="+mn-lt"/>
              </a:rPr>
              <a:t>etc</a:t>
            </a:r>
            <a:r>
              <a:rPr lang="en-US" i="1" dirty="0">
                <a:latin typeface="+mn-lt"/>
              </a:rPr>
              <a:t>/</a:t>
            </a:r>
            <a:r>
              <a:rPr lang="en-US" i="1" dirty="0" err="1">
                <a:latin typeface="+mn-lt"/>
              </a:rPr>
              <a:t>cron.daily</a:t>
            </a:r>
            <a:r>
              <a:rPr lang="en-US" i="1" dirty="0">
                <a:latin typeface="+mn-lt"/>
              </a:rPr>
              <a:t>/</a:t>
            </a:r>
            <a:r>
              <a:rPr lang="en-US" i="1" dirty="0" err="1">
                <a:latin typeface="+mn-lt"/>
              </a:rPr>
              <a:t>logrotate</a:t>
            </a:r>
            <a:endParaRPr lang="en-US" i="1" dirty="0">
              <a:latin typeface="+mn-lt"/>
            </a:endParaRPr>
          </a:p>
          <a:p>
            <a:endParaRPr lang="en-US" i="1" dirty="0">
              <a:latin typeface="+mn-lt"/>
            </a:endParaRPr>
          </a:p>
          <a:p>
            <a:endParaRPr lang="ru-RU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10AF0-5E18-214E-A10C-A5719C076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68CF-E89B-6B4E-ADEE-26D680F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logrotate.conf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54B4-EF48-954E-85FA-0F6C3C2C42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1103376"/>
            <a:ext cx="8429625" cy="3273744"/>
          </a:xfrm>
          <a:solidFill>
            <a:schemeClr val="tx1"/>
          </a:solidFill>
        </p:spPr>
        <p:txBody>
          <a:bodyPr/>
          <a:lstStyle/>
          <a:p>
            <a:pPr marL="7200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800" dirty="0">
                <a:solidFill>
                  <a:schemeClr val="bg1"/>
                </a:solidFill>
                <a:latin typeface="Courier" pitchFamily="2" charset="0"/>
              </a:rPr>
              <a:t>Weekly 			# rotate log files weekly</a:t>
            </a:r>
          </a:p>
          <a:p>
            <a:pPr marL="72000" indent="0">
              <a:lnSpc>
                <a:spcPct val="100000"/>
              </a:lnSpc>
              <a:buNone/>
            </a:pPr>
            <a:r>
              <a:rPr lang="en-US" sz="800" dirty="0" err="1">
                <a:solidFill>
                  <a:schemeClr val="bg1"/>
                </a:solidFill>
                <a:latin typeface="Courier" pitchFamily="2" charset="0"/>
              </a:rPr>
              <a:t>su</a:t>
            </a:r>
            <a:r>
              <a:rPr lang="en-US" sz="800" dirty="0">
                <a:solidFill>
                  <a:schemeClr val="bg1"/>
                </a:solidFill>
                <a:latin typeface="Courier" pitchFamily="2" charset="0"/>
              </a:rPr>
              <a:t> root syslog		# use the syslog group by default, since this is the owning group of /var/log/syslog</a:t>
            </a:r>
          </a:p>
          <a:p>
            <a:pPr marL="72000" indent="0">
              <a:lnSpc>
                <a:spcPct val="100000"/>
              </a:lnSpc>
              <a:buNone/>
            </a:pPr>
            <a:r>
              <a:rPr lang="en-US" sz="800" dirty="0">
                <a:solidFill>
                  <a:schemeClr val="bg1"/>
                </a:solidFill>
                <a:latin typeface="Courier" pitchFamily="2" charset="0"/>
              </a:rPr>
              <a:t>rotate 4			# keep 4 weeks worth of backlogs</a:t>
            </a:r>
          </a:p>
          <a:p>
            <a:pPr marL="72000" indent="0">
              <a:lnSpc>
                <a:spcPct val="100000"/>
              </a:lnSpc>
              <a:buNone/>
            </a:pPr>
            <a:r>
              <a:rPr lang="en-US" sz="800" dirty="0">
                <a:solidFill>
                  <a:schemeClr val="bg1"/>
                </a:solidFill>
                <a:latin typeface="Courier" pitchFamily="2" charset="0"/>
              </a:rPr>
              <a:t>Create			# create new (empty) log files after rotating old ones</a:t>
            </a:r>
          </a:p>
          <a:p>
            <a:pPr marL="72000" indent="0">
              <a:lnSpc>
                <a:spcPct val="100000"/>
              </a:lnSpc>
              <a:buNone/>
            </a:pPr>
            <a:r>
              <a:rPr lang="en-US" sz="800" dirty="0">
                <a:solidFill>
                  <a:schemeClr val="bg1"/>
                </a:solidFill>
                <a:latin typeface="Courier" pitchFamily="2" charset="0"/>
              </a:rPr>
              <a:t>#compress			# uncomment this if you want your log files compressed</a:t>
            </a:r>
          </a:p>
          <a:p>
            <a:pPr marL="72000" indent="0">
              <a:lnSpc>
                <a:spcPct val="100000"/>
              </a:lnSpc>
              <a:buNone/>
            </a:pPr>
            <a:endParaRPr lang="en-US" sz="800" dirty="0">
              <a:solidFill>
                <a:schemeClr val="bg1"/>
              </a:solidFill>
              <a:latin typeface="Courier" pitchFamily="2" charset="0"/>
            </a:endParaRPr>
          </a:p>
          <a:p>
            <a:pPr marL="72000" indent="0">
              <a:lnSpc>
                <a:spcPct val="100000"/>
              </a:lnSpc>
              <a:buNone/>
            </a:pPr>
            <a:r>
              <a:rPr lang="en-US" sz="800" dirty="0">
                <a:solidFill>
                  <a:schemeClr val="bg1"/>
                </a:solidFill>
                <a:latin typeface="Courier" pitchFamily="2" charset="0"/>
              </a:rPr>
              <a:t>include /</a:t>
            </a:r>
            <a:r>
              <a:rPr lang="en-US" sz="800" dirty="0" err="1">
                <a:solidFill>
                  <a:schemeClr val="bg1"/>
                </a:solidFill>
                <a:latin typeface="Courier" pitchFamily="2" charset="0"/>
              </a:rPr>
              <a:t>etc</a:t>
            </a:r>
            <a:r>
              <a:rPr lang="en-US" sz="800" dirty="0">
                <a:solidFill>
                  <a:schemeClr val="bg1"/>
                </a:solidFill>
                <a:latin typeface="Courier" pitchFamily="2" charset="0"/>
              </a:rPr>
              <a:t>/</a:t>
            </a:r>
            <a:r>
              <a:rPr lang="en-US" sz="800" dirty="0" err="1">
                <a:solidFill>
                  <a:schemeClr val="bg1"/>
                </a:solidFill>
                <a:latin typeface="Courier" pitchFamily="2" charset="0"/>
              </a:rPr>
              <a:t>logrotate.d</a:t>
            </a:r>
            <a:r>
              <a:rPr lang="en-US" sz="800" dirty="0">
                <a:solidFill>
                  <a:schemeClr val="bg1"/>
                </a:solidFill>
                <a:latin typeface="Courier" pitchFamily="2" charset="0"/>
              </a:rPr>
              <a:t>		# packages drop log rotation information into this directory</a:t>
            </a:r>
          </a:p>
          <a:p>
            <a:pPr marL="72000" indent="0">
              <a:lnSpc>
                <a:spcPct val="100000"/>
              </a:lnSpc>
              <a:buNone/>
            </a:pPr>
            <a:endParaRPr lang="en-US" sz="800" dirty="0">
              <a:solidFill>
                <a:schemeClr val="bg1"/>
              </a:solidFill>
              <a:latin typeface="Courier" pitchFamily="2" charset="0"/>
            </a:endParaRPr>
          </a:p>
          <a:p>
            <a:pPr marL="72000" indent="0">
              <a:lnSpc>
                <a:spcPct val="100000"/>
              </a:lnSpc>
              <a:buNone/>
            </a:pPr>
            <a:r>
              <a:rPr lang="en-US" sz="800" dirty="0">
                <a:solidFill>
                  <a:schemeClr val="bg1"/>
                </a:solidFill>
                <a:latin typeface="Courier" pitchFamily="2" charset="0"/>
              </a:rPr>
              <a:t># rotation options for specific path</a:t>
            </a:r>
          </a:p>
          <a:p>
            <a:pPr marL="72000" indent="0">
              <a:lnSpc>
                <a:spcPct val="100000"/>
              </a:lnSpc>
              <a:buNone/>
            </a:pPr>
            <a:r>
              <a:rPr lang="en-US" sz="800" dirty="0">
                <a:solidFill>
                  <a:schemeClr val="bg1"/>
                </a:solidFill>
                <a:latin typeface="Courier" pitchFamily="2" charset="0"/>
              </a:rPr>
              <a:t>/var/log/</a:t>
            </a:r>
            <a:r>
              <a:rPr lang="en-US" sz="800" dirty="0" err="1">
                <a:solidFill>
                  <a:schemeClr val="bg1"/>
                </a:solidFill>
                <a:latin typeface="Courier" pitchFamily="2" charset="0"/>
              </a:rPr>
              <a:t>wtmp</a:t>
            </a:r>
            <a:r>
              <a:rPr lang="en-US" sz="800" dirty="0">
                <a:solidFill>
                  <a:schemeClr val="bg1"/>
                </a:solidFill>
                <a:latin typeface="Courier" pitchFamily="2" charset="0"/>
              </a:rPr>
              <a:t> {		# logs path</a:t>
            </a:r>
          </a:p>
          <a:p>
            <a:pPr marL="72000" indent="0">
              <a:lnSpc>
                <a:spcPct val="100000"/>
              </a:lnSpc>
              <a:buNone/>
            </a:pPr>
            <a:r>
              <a:rPr lang="en-US" sz="800" dirty="0">
                <a:solidFill>
                  <a:schemeClr val="bg1"/>
                </a:solidFill>
                <a:latin typeface="Courier" pitchFamily="2" charset="0"/>
              </a:rPr>
              <a:t>    </a:t>
            </a:r>
            <a:r>
              <a:rPr lang="en-US" sz="800" dirty="0" err="1">
                <a:solidFill>
                  <a:schemeClr val="bg1"/>
                </a:solidFill>
                <a:latin typeface="Courier" pitchFamily="2" charset="0"/>
              </a:rPr>
              <a:t>missingok</a:t>
            </a:r>
            <a:r>
              <a:rPr lang="en-US" sz="800" dirty="0">
                <a:solidFill>
                  <a:schemeClr val="bg1"/>
                </a:solidFill>
                <a:latin typeface="Courier" pitchFamily="2" charset="0"/>
              </a:rPr>
              <a:t>		</a:t>
            </a:r>
          </a:p>
          <a:p>
            <a:pPr marL="72000" indent="0">
              <a:lnSpc>
                <a:spcPct val="100000"/>
              </a:lnSpc>
              <a:buNone/>
            </a:pPr>
            <a:r>
              <a:rPr lang="en-US" sz="800" dirty="0">
                <a:solidFill>
                  <a:schemeClr val="bg1"/>
                </a:solidFill>
                <a:latin typeface="Courier" pitchFamily="2" charset="0"/>
              </a:rPr>
              <a:t>    monthly			# rotate log files monthly</a:t>
            </a:r>
          </a:p>
          <a:p>
            <a:pPr marL="72000" indent="0">
              <a:lnSpc>
                <a:spcPct val="100000"/>
              </a:lnSpc>
              <a:buNone/>
            </a:pPr>
            <a:r>
              <a:rPr lang="en-US" sz="800" dirty="0">
                <a:solidFill>
                  <a:schemeClr val="bg1"/>
                </a:solidFill>
                <a:latin typeface="Courier" pitchFamily="2" charset="0"/>
              </a:rPr>
              <a:t>    create 0664 root </a:t>
            </a:r>
            <a:r>
              <a:rPr lang="en-US" sz="800" dirty="0" err="1">
                <a:solidFill>
                  <a:schemeClr val="bg1"/>
                </a:solidFill>
                <a:latin typeface="Courier" pitchFamily="2" charset="0"/>
              </a:rPr>
              <a:t>utmp</a:t>
            </a:r>
            <a:r>
              <a:rPr lang="en-US" sz="800" dirty="0">
                <a:solidFill>
                  <a:schemeClr val="bg1"/>
                </a:solidFill>
                <a:latin typeface="Courier" pitchFamily="2" charset="0"/>
              </a:rPr>
              <a:t>		# create new log file with required permissions and owner</a:t>
            </a:r>
          </a:p>
          <a:p>
            <a:pPr marL="72000" indent="0">
              <a:lnSpc>
                <a:spcPct val="100000"/>
              </a:lnSpc>
              <a:buNone/>
            </a:pPr>
            <a:r>
              <a:rPr lang="en-US" sz="800" dirty="0">
                <a:solidFill>
                  <a:schemeClr val="bg1"/>
                </a:solidFill>
                <a:latin typeface="Courier" pitchFamily="2" charset="0"/>
              </a:rPr>
              <a:t>    rotate 1			# keep one month worth of backlog</a:t>
            </a:r>
          </a:p>
          <a:p>
            <a:pPr marL="72000" indent="0">
              <a:lnSpc>
                <a:spcPct val="100000"/>
              </a:lnSpc>
              <a:buNone/>
            </a:pPr>
            <a:r>
              <a:rPr lang="en-US" sz="800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  <a:p>
            <a:pPr marL="72000" indent="0">
              <a:lnSpc>
                <a:spcPct val="100000"/>
              </a:lnSpc>
              <a:buNone/>
            </a:pPr>
            <a:r>
              <a:rPr lang="en-US" sz="800" dirty="0">
                <a:solidFill>
                  <a:schemeClr val="bg1"/>
                </a:solidFill>
                <a:latin typeface="Courier" pitchFamily="2" charset="0"/>
              </a:rPr>
              <a:t># system-specific logs may be configured here</a:t>
            </a:r>
            <a:endParaRPr lang="ru-RU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10AF0-5E18-214E-A10C-A5719C076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54B4-EF48-954E-85FA-0F6C3C2C42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927100"/>
            <a:ext cx="8429625" cy="339725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cat</a:t>
            </a:r>
            <a:r>
              <a:rPr lang="en-US" dirty="0">
                <a:latin typeface="+mn-lt"/>
              </a:rPr>
              <a:t> </a:t>
            </a:r>
            <a:r>
              <a:rPr lang="en-GB" dirty="0"/>
              <a:t>–</a:t>
            </a:r>
            <a:r>
              <a:rPr lang="en-US" dirty="0">
                <a:latin typeface="+mn-lt"/>
              </a:rPr>
              <a:t> </a:t>
            </a:r>
            <a:r>
              <a:rPr lang="en-GB" dirty="0"/>
              <a:t>concatenate files and print on the standard output (display), often used in pipes</a:t>
            </a:r>
          </a:p>
          <a:p>
            <a:r>
              <a:rPr lang="en-GB" b="1" dirty="0" err="1"/>
              <a:t>zcat</a:t>
            </a:r>
            <a:r>
              <a:rPr lang="en-GB" b="1" dirty="0"/>
              <a:t>/</a:t>
            </a:r>
            <a:r>
              <a:rPr lang="en-GB" b="1" dirty="0" err="1"/>
              <a:t>gzcat</a:t>
            </a:r>
            <a:r>
              <a:rPr lang="en-GB" b="1" dirty="0"/>
              <a:t> </a:t>
            </a:r>
            <a:r>
              <a:rPr lang="en-GB" dirty="0"/>
              <a:t>– the same as cat but for compressed files</a:t>
            </a:r>
          </a:p>
          <a:p>
            <a:pPr marL="457200" lvl="1" indent="0">
              <a:buNone/>
            </a:pPr>
            <a:r>
              <a:rPr lang="en-GB" i="1" dirty="0">
                <a:latin typeface="+mn-lt"/>
              </a:rPr>
              <a:t>$ </a:t>
            </a:r>
            <a:r>
              <a:rPr lang="en-GB" i="1" dirty="0"/>
              <a:t>cat /var/log/syslog</a:t>
            </a:r>
          </a:p>
          <a:p>
            <a:pPr marL="457200" lvl="1" indent="0">
              <a:buNone/>
            </a:pPr>
            <a:r>
              <a:rPr lang="en-GB" i="1" dirty="0">
                <a:latin typeface="+mn-lt"/>
              </a:rPr>
              <a:t>$ cat /va</a:t>
            </a:r>
            <a:r>
              <a:rPr lang="en-GB" i="1" dirty="0"/>
              <a:t>r/log/</a:t>
            </a:r>
            <a:r>
              <a:rPr lang="en-GB" i="1" dirty="0" err="1"/>
              <a:t>nginx</a:t>
            </a:r>
            <a:r>
              <a:rPr lang="en-GB" i="1" dirty="0"/>
              <a:t>/access.*.log</a:t>
            </a:r>
          </a:p>
          <a:p>
            <a:pPr marL="457200" lvl="1" indent="0">
              <a:buNone/>
            </a:pPr>
            <a:r>
              <a:rPr lang="en-GB" i="1" dirty="0">
                <a:latin typeface="+mn-lt"/>
              </a:rPr>
              <a:t>$ </a:t>
            </a:r>
            <a:r>
              <a:rPr lang="en-GB" i="1" dirty="0" err="1">
                <a:latin typeface="+mn-lt"/>
              </a:rPr>
              <a:t>zcat</a:t>
            </a:r>
            <a:r>
              <a:rPr lang="en-GB" i="1" dirty="0">
                <a:latin typeface="+mn-lt"/>
              </a:rPr>
              <a:t> /var/log/</a:t>
            </a:r>
            <a:r>
              <a:rPr lang="en-GB" i="1" dirty="0" err="1">
                <a:latin typeface="+mn-lt"/>
              </a:rPr>
              <a:t>nginx</a:t>
            </a:r>
            <a:r>
              <a:rPr lang="en-GB" i="1" dirty="0">
                <a:latin typeface="+mn-lt"/>
              </a:rPr>
              <a:t>/access.*.</a:t>
            </a:r>
            <a:r>
              <a:rPr lang="en-GB" i="1" dirty="0" err="1">
                <a:latin typeface="+mn-lt"/>
              </a:rPr>
              <a:t>log.gz</a:t>
            </a:r>
            <a:endParaRPr lang="en-US" i="1" dirty="0">
              <a:latin typeface="+mn-lt"/>
            </a:endParaRPr>
          </a:p>
          <a:p>
            <a:r>
              <a:rPr lang="en-US" b="1" dirty="0">
                <a:latin typeface="+mn-lt"/>
              </a:rPr>
              <a:t>cut </a:t>
            </a:r>
            <a:r>
              <a:rPr lang="en-GB" dirty="0"/>
              <a:t>–</a:t>
            </a:r>
            <a:r>
              <a:rPr lang="en-US" dirty="0">
                <a:latin typeface="+mn-lt"/>
              </a:rPr>
              <a:t> remove sections from each line of files</a:t>
            </a:r>
          </a:p>
          <a:p>
            <a:pPr marL="457200" lvl="1" indent="0">
              <a:buNone/>
            </a:pPr>
            <a:r>
              <a:rPr lang="en-US" i="1" dirty="0"/>
              <a:t>$ cat /</a:t>
            </a:r>
            <a:r>
              <a:rPr lang="en-US" i="1" dirty="0" err="1"/>
              <a:t>etc</a:t>
            </a:r>
            <a:r>
              <a:rPr lang="en-US" i="1" dirty="0"/>
              <a:t>/passwd				$ cut -d ":" -f 1,7 /</a:t>
            </a:r>
            <a:r>
              <a:rPr lang="en-US" i="1" dirty="0" err="1"/>
              <a:t>etc</a:t>
            </a:r>
            <a:r>
              <a:rPr lang="en-US" i="1" dirty="0"/>
              <a:t>/passwd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$ cat /var/log/</a:t>
            </a:r>
            <a:r>
              <a:rPr lang="en-US" i="1" dirty="0" err="1"/>
              <a:t>nginx</a:t>
            </a:r>
            <a:r>
              <a:rPr lang="en-US" i="1" dirty="0"/>
              <a:t>/access.*.log			$ cat /var/log/</a:t>
            </a:r>
            <a:r>
              <a:rPr lang="en-US" i="1" dirty="0" err="1"/>
              <a:t>nginx</a:t>
            </a:r>
            <a:r>
              <a:rPr lang="en-US" i="1" dirty="0"/>
              <a:t>/access.*.log | cut -d"\"" -f2 | cut -d" " -f2</a:t>
            </a:r>
          </a:p>
          <a:p>
            <a:pPr marL="0" indent="0">
              <a:buNone/>
            </a:pPr>
            <a:endParaRPr lang="en-US" i="1" dirty="0">
              <a:latin typeface="+mn-lt"/>
            </a:endParaRPr>
          </a:p>
          <a:p>
            <a:endParaRPr lang="ru-RU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968CF-E89B-6B4E-ADEE-26D680F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files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10AF0-5E18-214E-A10C-A5719C076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AD36A-5629-CD43-8658-D03A1C429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2625941"/>
            <a:ext cx="2623058" cy="696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D737B-0B5A-724A-A1DA-790A36DE7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0" y="3729241"/>
            <a:ext cx="2623058" cy="696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CF6AC7-0676-F840-972B-39D49C018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7" y="2625725"/>
            <a:ext cx="4234688" cy="692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EF4FB0-6E5F-1949-9804-4FA4D1E3E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87" y="3731109"/>
            <a:ext cx="4258069" cy="69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54B4-EF48-954E-85FA-0F6C3C2C42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732028"/>
            <a:ext cx="8429625" cy="339725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sort</a:t>
            </a:r>
            <a:r>
              <a:rPr lang="en-US" dirty="0">
                <a:latin typeface="+mn-lt"/>
              </a:rPr>
              <a:t> </a:t>
            </a:r>
            <a:r>
              <a:rPr lang="en-GB" dirty="0"/>
              <a:t>–</a:t>
            </a:r>
            <a:r>
              <a:rPr lang="en-US" dirty="0">
                <a:latin typeface="+mn-lt"/>
              </a:rPr>
              <a:t> </a:t>
            </a:r>
            <a:r>
              <a:rPr lang="en-GB" dirty="0"/>
              <a:t>sort lines of text files</a:t>
            </a:r>
          </a:p>
          <a:p>
            <a:pPr marL="457200" lvl="1" indent="0">
              <a:buNone/>
            </a:pPr>
            <a:r>
              <a:rPr lang="en-GB" i="1" dirty="0">
                <a:latin typeface="+mn-lt"/>
              </a:rPr>
              <a:t>$ </a:t>
            </a:r>
            <a:r>
              <a:rPr lang="en-GB" i="1" dirty="0"/>
              <a:t>cat /etc/passwd</a:t>
            </a:r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r>
              <a:rPr lang="en-GB" i="1" dirty="0"/>
              <a:t>$ cat /etc/passwd | sort</a:t>
            </a:r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r>
              <a:rPr lang="en-GB" i="1" dirty="0"/>
              <a:t>$ du -</a:t>
            </a:r>
            <a:r>
              <a:rPr lang="en-GB" i="1" dirty="0" err="1"/>
              <a:t>sh</a:t>
            </a:r>
            <a:r>
              <a:rPr lang="en-GB" i="1" dirty="0"/>
              <a:t> /var/log/*			$ du -</a:t>
            </a:r>
            <a:r>
              <a:rPr lang="en-GB" i="1" dirty="0" err="1"/>
              <a:t>sh</a:t>
            </a:r>
            <a:r>
              <a:rPr lang="en-GB" i="1" dirty="0"/>
              <a:t> /var/log/* | sort -hr</a:t>
            </a:r>
          </a:p>
          <a:p>
            <a:pPr marL="0" indent="0">
              <a:buNone/>
            </a:pPr>
            <a:endParaRPr lang="en-US" i="1" dirty="0">
              <a:latin typeface="+mn-lt"/>
            </a:endParaRPr>
          </a:p>
          <a:p>
            <a:endParaRPr lang="ru-RU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968CF-E89B-6B4E-ADEE-26D680F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files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10AF0-5E18-214E-A10C-A5719C076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91ED4-00DA-5348-B783-BCD7160EA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8" y="2320876"/>
            <a:ext cx="5903976" cy="694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84E0D0-70C2-D84A-ABAC-B0FD232C6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28" y="1207061"/>
            <a:ext cx="5903976" cy="694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7F7952-2479-7A4B-85F8-B40A521C9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28" y="3360993"/>
            <a:ext cx="2667000" cy="1160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CF3A68-1A32-2141-84F2-B13CBF6F2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28" y="3360993"/>
            <a:ext cx="2667000" cy="11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2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54B4-EF48-954E-85FA-0F6C3C2C42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732028"/>
            <a:ext cx="8429625" cy="3397250"/>
          </a:xfrm>
        </p:spPr>
        <p:txBody>
          <a:bodyPr/>
          <a:lstStyle/>
          <a:p>
            <a:endParaRPr lang="en-GB" b="1" dirty="0">
              <a:latin typeface="+mn-lt"/>
            </a:endParaRPr>
          </a:p>
          <a:p>
            <a:endParaRPr lang="en-GB" b="1" dirty="0">
              <a:latin typeface="+mn-lt"/>
            </a:endParaRPr>
          </a:p>
          <a:p>
            <a:r>
              <a:rPr lang="en-GB" sz="2400" b="1" dirty="0">
                <a:latin typeface="+mn-lt"/>
              </a:rPr>
              <a:t>df</a:t>
            </a:r>
            <a:r>
              <a:rPr lang="en-GB" sz="2400" dirty="0">
                <a:latin typeface="+mn-lt"/>
              </a:rPr>
              <a:t> </a:t>
            </a:r>
            <a:r>
              <a:rPr lang="en-GB" sz="2400" b="1" dirty="0">
                <a:latin typeface="+mn-lt"/>
              </a:rPr>
              <a:t>-h</a:t>
            </a:r>
          </a:p>
          <a:p>
            <a:pPr marL="3657600" lvl="8" indent="0">
              <a:buNone/>
            </a:pPr>
            <a:r>
              <a:rPr lang="en-GB" sz="1100" dirty="0"/>
              <a:t>		</a:t>
            </a:r>
          </a:p>
          <a:p>
            <a:pPr lvl="8"/>
            <a:endParaRPr lang="en-GB" sz="1100" dirty="0">
              <a:latin typeface="+mn-lt"/>
            </a:endParaRPr>
          </a:p>
          <a:p>
            <a:pPr marL="3657600" lvl="8" indent="0">
              <a:buNone/>
            </a:pPr>
            <a:endParaRPr lang="en-GB" sz="1100" dirty="0"/>
          </a:p>
          <a:p>
            <a:pPr marL="3657600" lvl="8" indent="0">
              <a:buNone/>
            </a:pPr>
            <a:endParaRPr lang="en-GB" sz="1100" dirty="0"/>
          </a:p>
          <a:p>
            <a:pPr marL="3657600" lvl="8" indent="0">
              <a:buNone/>
            </a:pPr>
            <a:r>
              <a:rPr lang="en-GB" sz="1100" dirty="0"/>
              <a:t>		</a:t>
            </a:r>
            <a:endParaRPr lang="en-GB" sz="1100" dirty="0">
              <a:latin typeface="+mn-lt"/>
            </a:endParaRPr>
          </a:p>
          <a:p>
            <a:pPr marL="3657600" lvl="8" indent="0">
              <a:buNone/>
            </a:pPr>
            <a:endParaRPr lang="en-GB" sz="1100" dirty="0"/>
          </a:p>
          <a:p>
            <a:pPr marL="3657600" lvl="8" indent="0">
              <a:buNone/>
            </a:pPr>
            <a:endParaRPr lang="en-GB" sz="1100" dirty="0">
              <a:latin typeface="+mn-lt"/>
            </a:endParaRPr>
          </a:p>
          <a:p>
            <a:pPr marL="3657600" lvl="8" indent="0">
              <a:buNone/>
            </a:pPr>
            <a:endParaRPr lang="en-GB" sz="1100" dirty="0"/>
          </a:p>
          <a:p>
            <a:pPr marL="3657600" lvl="8" indent="0">
              <a:buNone/>
            </a:pPr>
            <a:r>
              <a:rPr lang="en-GB" sz="1100" dirty="0">
                <a:latin typeface="+mn-lt"/>
              </a:rPr>
              <a:t>		</a:t>
            </a:r>
            <a:endParaRPr lang="en-GB" sz="1100" dirty="0"/>
          </a:p>
          <a:p>
            <a:pPr marL="3657600" lvl="8" indent="0">
              <a:buNone/>
            </a:pPr>
            <a:endParaRPr lang="en-GB" sz="1100" dirty="0">
              <a:latin typeface="+mn-lt"/>
            </a:endParaRPr>
          </a:p>
          <a:p>
            <a:pPr marL="457200" lvl="1" indent="0">
              <a:buNone/>
            </a:pPr>
            <a:endParaRPr lang="en-GB" dirty="0">
              <a:latin typeface="+mn-lt"/>
            </a:endParaRPr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0" indent="0">
              <a:buNone/>
            </a:pPr>
            <a:endParaRPr lang="en-US" i="1" dirty="0">
              <a:latin typeface="+mn-lt"/>
            </a:endParaRPr>
          </a:p>
          <a:p>
            <a:endParaRPr lang="ru-RU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968CF-E89B-6B4E-ADEE-26D680F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10AF0-5E18-214E-A10C-A5719C076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FF2C82-50EE-4685-B73C-647A557FA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92" y="1432897"/>
            <a:ext cx="5077015" cy="19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8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54B4-EF48-954E-85FA-0F6C3C2C42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732028"/>
            <a:ext cx="8429625" cy="3397250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uniq</a:t>
            </a:r>
            <a:r>
              <a:rPr lang="en-US" dirty="0">
                <a:latin typeface="+mn-lt"/>
              </a:rPr>
              <a:t> </a:t>
            </a:r>
            <a:r>
              <a:rPr lang="en-GB" dirty="0">
                <a:latin typeface="+mn-lt"/>
              </a:rPr>
              <a:t>–</a:t>
            </a:r>
            <a:r>
              <a:rPr lang="en-US" dirty="0">
                <a:latin typeface="+mn-lt"/>
              </a:rPr>
              <a:t> </a:t>
            </a:r>
            <a:r>
              <a:rPr lang="en-GB" dirty="0">
                <a:latin typeface="+mn-lt"/>
              </a:rPr>
              <a:t>report or omit repeated lines </a:t>
            </a:r>
          </a:p>
          <a:p>
            <a:pPr marL="457200" lvl="1" indent="0">
              <a:buNone/>
            </a:pPr>
            <a:r>
              <a:rPr lang="en-GB" i="1" dirty="0">
                <a:latin typeface="+mn-lt"/>
              </a:rPr>
              <a:t>$ </a:t>
            </a:r>
            <a:r>
              <a:rPr lang="en-GB" i="1" dirty="0"/>
              <a:t>cat </a:t>
            </a:r>
            <a:r>
              <a:rPr lang="en-GB" i="1" dirty="0" err="1"/>
              <a:t>access.log</a:t>
            </a:r>
            <a:r>
              <a:rPr lang="en-GB" i="1" dirty="0"/>
              <a:t> | cut -d"\"" -f2 | cut -d" " -f1,2 | sort | </a:t>
            </a:r>
            <a:r>
              <a:rPr lang="en-GB" i="1" dirty="0" err="1"/>
              <a:t>uniq</a:t>
            </a:r>
            <a:r>
              <a:rPr lang="en-GB" i="1" dirty="0"/>
              <a:t> -c | sort –nr</a:t>
            </a:r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r>
              <a:rPr lang="en-GB" b="1" dirty="0">
                <a:latin typeface="+mn-lt"/>
              </a:rPr>
              <a:t>grep</a:t>
            </a:r>
            <a:r>
              <a:rPr lang="en-GB" dirty="0">
                <a:latin typeface="+mn-lt"/>
              </a:rPr>
              <a:t> - print lines that match patterns, similar tools: </a:t>
            </a:r>
            <a:r>
              <a:rPr lang="en-GB" dirty="0" err="1">
                <a:latin typeface="+mn-lt"/>
              </a:rPr>
              <a:t>egrep</a:t>
            </a:r>
            <a:r>
              <a:rPr lang="en-GB" dirty="0">
                <a:latin typeface="+mn-lt"/>
              </a:rPr>
              <a:t>, </a:t>
            </a:r>
            <a:r>
              <a:rPr lang="en-GB" dirty="0" err="1">
                <a:latin typeface="+mn-lt"/>
              </a:rPr>
              <a:t>fgrep</a:t>
            </a:r>
            <a:r>
              <a:rPr lang="en-GB" dirty="0">
                <a:latin typeface="+mn-lt"/>
              </a:rPr>
              <a:t>, </a:t>
            </a:r>
            <a:r>
              <a:rPr lang="en-GB" dirty="0" err="1">
                <a:latin typeface="+mn-lt"/>
              </a:rPr>
              <a:t>pgrep</a:t>
            </a:r>
            <a:r>
              <a:rPr lang="en-GB" dirty="0">
                <a:latin typeface="+mn-lt"/>
              </a:rPr>
              <a:t>, etc.</a:t>
            </a:r>
          </a:p>
          <a:p>
            <a:pPr marL="3657600" lvl="8" indent="0">
              <a:buNone/>
            </a:pPr>
            <a:r>
              <a:rPr lang="en-GB" sz="1100" dirty="0"/>
              <a:t>		# simple search</a:t>
            </a:r>
          </a:p>
          <a:p>
            <a:pPr lvl="8"/>
            <a:endParaRPr lang="en-GB" sz="1100" dirty="0">
              <a:latin typeface="+mn-lt"/>
            </a:endParaRPr>
          </a:p>
          <a:p>
            <a:pPr marL="3657600" lvl="8" indent="0">
              <a:buNone/>
            </a:pPr>
            <a:r>
              <a:rPr lang="en-GB" sz="1100" dirty="0"/>
              <a:t>		# display one line before and two after</a:t>
            </a:r>
          </a:p>
          <a:p>
            <a:pPr marL="3657600" lvl="8" indent="0">
              <a:buNone/>
            </a:pPr>
            <a:endParaRPr lang="en-GB" sz="1100" dirty="0">
              <a:latin typeface="+mn-lt"/>
            </a:endParaRPr>
          </a:p>
          <a:p>
            <a:pPr marL="3657600" lvl="8" indent="0">
              <a:buNone/>
            </a:pPr>
            <a:endParaRPr lang="en-GB" sz="1100" dirty="0"/>
          </a:p>
          <a:p>
            <a:pPr marL="3657600" lvl="8" indent="0">
              <a:buNone/>
            </a:pPr>
            <a:endParaRPr lang="en-GB" sz="1100" dirty="0">
              <a:latin typeface="+mn-lt"/>
            </a:endParaRPr>
          </a:p>
          <a:p>
            <a:pPr marL="3657600" lvl="8" indent="0">
              <a:buNone/>
            </a:pPr>
            <a:r>
              <a:rPr lang="en-GB" sz="1100" dirty="0"/>
              <a:t>		# display file without comments and empty lines</a:t>
            </a:r>
            <a:endParaRPr lang="en-GB" sz="1100" dirty="0">
              <a:latin typeface="+mn-lt"/>
            </a:endParaRPr>
          </a:p>
          <a:p>
            <a:pPr marL="457200" lvl="1" indent="0">
              <a:buNone/>
            </a:pPr>
            <a:endParaRPr lang="en-GB" dirty="0">
              <a:latin typeface="+mn-lt"/>
            </a:endParaRPr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0" indent="0">
              <a:buNone/>
            </a:pPr>
            <a:endParaRPr lang="en-US" i="1" dirty="0">
              <a:latin typeface="+mn-lt"/>
            </a:endParaRPr>
          </a:p>
          <a:p>
            <a:endParaRPr lang="ru-RU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968CF-E89B-6B4E-ADEE-26D680F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files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10AF0-5E18-214E-A10C-A5719C076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EB3385-A7F6-9C48-867D-7D0F93E1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8" y="1240488"/>
            <a:ext cx="5126736" cy="979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5CA53C-C99C-5D4B-A1FD-F754F108A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2" y="2538404"/>
            <a:ext cx="5126736" cy="360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23C079-2EE2-3C4C-A917-D8D0D41A4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112" y="2905175"/>
            <a:ext cx="5126737" cy="7627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6B7DF4-BA8C-D64A-8508-6D5D8166B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112" y="3674721"/>
            <a:ext cx="5126740" cy="7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592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DOCID-199828462-10857</_dlc_DocId>
    <_dlc_DocIdUrl xmlns="5ede5379-f79c-4964-9301-1140f96aa672">
      <Url>https://epam.sharepoint.com/sites/LMSO/_layouts/15/DocIdRedir.aspx?ID=DOCID-199828462-10857</Url>
      <Description>DOCID-199828462-10857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743755D7D314CBDCFF819BBF257D3" ma:contentTypeVersion="9" ma:contentTypeDescription="Create a new document." ma:contentTypeScope="" ma:versionID="03b7e7dfd3325029afb7bbf3ad0febf1">
  <xsd:schema xmlns:xsd="http://www.w3.org/2001/XMLSchema" xmlns:xs="http://www.w3.org/2001/XMLSchema" xmlns:p="http://schemas.microsoft.com/office/2006/metadata/properties" xmlns:ns2="5ede5379-f79c-4964-9301-1140f96aa672" xmlns:ns3="a435e5aa-5e81-42b9-b33b-4f939a73c4ef" targetNamespace="http://schemas.microsoft.com/office/2006/metadata/properties" ma:root="true" ma:fieldsID="6fa3efebff0b496776e2e337aad9895a" ns2:_="" ns3:_="">
    <xsd:import namespace="5ede5379-f79c-4964-9301-1140f96aa672"/>
    <xsd:import namespace="a435e5aa-5e81-42b9-b33b-4f939a73c4e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5e5aa-5e81-42b9-b33b-4f939a73c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519AABF-1257-4B27-9C7E-6A2BC0D7DC19}">
  <ds:schemaRefs>
    <ds:schemaRef ds:uri="112c190e-2b23-4453-b3d8-7f30ba9e1a22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b01491b-b3b5-45ef-a72a-92b0e3dc60b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9675583-B229-47EB-8CCD-0D118FFE1163}"/>
</file>

<file path=customXml/itemProps3.xml><?xml version="1.0" encoding="utf-8"?>
<ds:datastoreItem xmlns:ds="http://schemas.openxmlformats.org/officeDocument/2006/customXml" ds:itemID="{32D53FD4-6387-4E56-A12A-BB0DE915A46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2D358F2-EB0B-45C7-9659-8665AE664313}"/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5648</TotalTime>
  <Words>2383</Words>
  <Application>Microsoft Office PowerPoint</Application>
  <PresentationFormat>On-screen Show (16:9)</PresentationFormat>
  <Paragraphs>305</Paragraphs>
  <Slides>16</Slides>
  <Notes>13</Notes>
  <HiddenSlides>5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Covers</vt:lpstr>
      <vt:lpstr>General</vt:lpstr>
      <vt:lpstr>Breakers</vt:lpstr>
      <vt:lpstr>1_General</vt:lpstr>
      <vt:lpstr>Linux</vt:lpstr>
      <vt:lpstr>/var/log</vt:lpstr>
      <vt:lpstr>Syslog and rsyslogd</vt:lpstr>
      <vt:lpstr>Log file rotating</vt:lpstr>
      <vt:lpstr>/etc/logrotate.conf</vt:lpstr>
      <vt:lpstr>Manipulating files</vt:lpstr>
      <vt:lpstr>Manipulating files</vt:lpstr>
      <vt:lpstr>df</vt:lpstr>
      <vt:lpstr>Manipulating files</vt:lpstr>
      <vt:lpstr>grep</vt:lpstr>
      <vt:lpstr>Basic Regular Expression</vt:lpstr>
      <vt:lpstr>Basic Regular Expression</vt:lpstr>
      <vt:lpstr>Basic Regular Expression</vt:lpstr>
      <vt:lpstr>Other useful commands</vt:lpstr>
      <vt:lpstr>Home task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Alexey Pankratov</cp:lastModifiedBy>
  <cp:revision>178</cp:revision>
  <dcterms:created xsi:type="dcterms:W3CDTF">2018-01-26T19:23:30Z</dcterms:created>
  <dcterms:modified xsi:type="dcterms:W3CDTF">2021-09-10T14:21:47Z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0x010100707743755D7D314CBDCFF819BBF257D3</vt:lpwstr>
  </property>
  <property fmtid="{D5CDD505-2E9C-101B-9397-08002B2CF9AE}" pid="3" name="_dlc_DocIdItemGuid">
    <vt:lpwstr>8946c8c3-b68c-4dd3-b881-9ad6118c9e30</vt:lpwstr>
  </property>
</Properties>
</file>