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7"/>
  </p:notesMasterIdLst>
  <p:handoutMasterIdLst>
    <p:handoutMasterId r:id="rId18"/>
  </p:handoutMasterIdLst>
  <p:sldIdLst>
    <p:sldId id="256" r:id="rId5"/>
    <p:sldId id="276" r:id="rId6"/>
    <p:sldId id="288" r:id="rId7"/>
    <p:sldId id="279" r:id="rId8"/>
    <p:sldId id="289" r:id="rId9"/>
    <p:sldId id="290" r:id="rId10"/>
    <p:sldId id="291" r:id="rId11"/>
    <p:sldId id="292" r:id="rId12"/>
    <p:sldId id="293" r:id="rId13"/>
    <p:sldId id="280" r:id="rId14"/>
    <p:sldId id="282" r:id="rId15"/>
    <p:sldId id="28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52" autoAdjust="0"/>
  </p:normalViewPr>
  <p:slideViewPr>
    <p:cSldViewPr snapToGrid="0" showGuides="1">
      <p:cViewPr varScale="1">
        <p:scale>
          <a:sx n="111" d="100"/>
          <a:sy n="111" d="100"/>
        </p:scale>
        <p:origin x="456" y="78"/>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4/18/2020</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4/18/2020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3688625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4/18/2020</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4/18/2020</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4/18/2020</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4/18/2020</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4/18/2020</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4/18/2020</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4/18/2020</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4/18/2020</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4/18/2020</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4/18/2020</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4/18/2020</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4/18/2020</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statista.com/chart/3335/people-killed-in-commercial-plane-crashes-since-1942/"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hyperlink" Target="https://www.indiatoday.in/world/story/fatal-air-accidents-deaths-safest-years-for-air-travel-history-1632948-2020-01-01" TargetMode="External"/><Relationship Id="rId4" Type="http://schemas.openxmlformats.org/officeDocument/2006/relationships/hyperlink" Target="https://www.reuters.com/article/us-airlines-safety/major-commercial-plane-crash-deaths-worldwide-fell-by-more-than-50-in-2019-group-idUSKBN1Z0242"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app.powerbi.com/reports/ae07c6ff-aec8-4277-915d-ca82bf1f33a0/ReportSection98e064909a32f1efbe0e?pbi_source=PowerPoint"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app.powerbi.com/reports/ae07c6ff-aec8-4277-915d-ca82bf1f33a0/ReportSection2f9d4cb8e325fbc04044?pbi_source=PowerPoint"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0" y="2933244"/>
            <a:ext cx="11938957" cy="1301895"/>
          </a:xfrm>
        </p:spPr>
        <p:txBody>
          <a:bodyPr wrap="square" lIns="0" tIns="0" rIns="0" bIns="0" anchor="t">
            <a:spAutoFit/>
          </a:bodyPr>
          <a:lstStyle/>
          <a:p>
            <a:r>
              <a:rPr lang="en-US" sz="5400" b="1" dirty="0">
                <a:solidFill>
                  <a:schemeClr val="bg1"/>
                </a:solidFill>
              </a:rPr>
              <a:t>Project Task 2: Executive Summary</a:t>
            </a:r>
            <a:r>
              <a:rPr lang="en-US" dirty="0">
                <a:solidFill>
                  <a:schemeClr val="bg1"/>
                </a:solidFill>
              </a:rPr>
              <a:t/>
            </a:r>
            <a:br>
              <a:rPr lang="en-US" dirty="0">
                <a:solidFill>
                  <a:schemeClr val="bg1"/>
                </a:solidFill>
              </a:rPr>
            </a:br>
            <a:r>
              <a:rPr lang="en-US" sz="4000" dirty="0" smtClean="0">
                <a:solidFill>
                  <a:schemeClr val="accent4"/>
                </a:solidFill>
              </a:rPr>
              <a:t>Data Presentation and Visualization</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xmlns=""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xmlns=""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4393069" y="5624423"/>
            <a:ext cx="3405869" cy="769441"/>
          </a:xfrm>
          <a:prstGeom prst="rect">
            <a:avLst/>
          </a:prstGeom>
          <a:noFill/>
        </p:spPr>
        <p:txBody>
          <a:bodyPr wrap="none" rtlCol="0">
            <a:spAutoFit/>
          </a:bodyPr>
          <a:lstStyle/>
          <a:p>
            <a:pPr algn="ctr"/>
            <a:r>
              <a:rPr lang="en-US" sz="4400" dirty="0" smtClean="0"/>
              <a:t>Alberto Luma</a:t>
            </a:r>
            <a:endParaRPr lang="en-US" sz="4400" dirty="0"/>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Conclusion</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13AB221-FD8D-4664-9B4C-AE1B1660ECAA}"/>
              </a:ext>
            </a:extLst>
          </p:cNvPr>
          <p:cNvSpPr/>
          <p:nvPr/>
        </p:nvSpPr>
        <p:spPr>
          <a:xfrm>
            <a:off x="228600" y="1357350"/>
            <a:ext cx="11734800" cy="2436564"/>
          </a:xfrm>
          <a:prstGeom prst="rect">
            <a:avLst/>
          </a:prstGeom>
        </p:spPr>
        <p:txBody>
          <a:bodyPr wrap="square" lIns="0" tIns="0" rIns="0" bIns="0" anchor="t">
            <a:spAutoFit/>
          </a:bodyPr>
          <a:lstStyle/>
          <a:p>
            <a:pPr marL="285750" indent="-285750">
              <a:lnSpc>
                <a:spcPts val="1900"/>
              </a:lnSpc>
              <a:buFont typeface="Arial" panose="020B0604020202020204" pitchFamily="34" charset="0"/>
              <a:buChar char="•"/>
            </a:pPr>
            <a:r>
              <a:rPr lang="en-US" dirty="0">
                <a:solidFill>
                  <a:srgbClr val="00B0F0"/>
                </a:solidFill>
                <a:cs typeface="Segoe UI" panose="020B0502040204020203" pitchFamily="34" charset="0"/>
              </a:rPr>
              <a:t>Airline-safety was analyzed by using two comparisons. </a:t>
            </a:r>
            <a:endParaRPr lang="en-US" dirty="0" smtClean="0">
              <a:solidFill>
                <a:srgbClr val="00B0F0"/>
              </a:solidFill>
              <a:cs typeface="Segoe UI" panose="020B0502040204020203" pitchFamily="34" charset="0"/>
            </a:endParaRPr>
          </a:p>
          <a:p>
            <a:pPr marL="285750" indent="-285750">
              <a:lnSpc>
                <a:spcPts val="1900"/>
              </a:lnSpc>
              <a:buFont typeface="Arial" panose="020B0604020202020204" pitchFamily="34" charset="0"/>
              <a:buChar char="•"/>
            </a:pPr>
            <a:r>
              <a:rPr lang="en-US" dirty="0" smtClean="0">
                <a:solidFill>
                  <a:srgbClr val="00B0F0"/>
                </a:solidFill>
                <a:cs typeface="Segoe UI" panose="020B0502040204020203" pitchFamily="34" charset="0"/>
              </a:rPr>
              <a:t>The </a:t>
            </a:r>
            <a:r>
              <a:rPr lang="en-US" dirty="0">
                <a:solidFill>
                  <a:srgbClr val="00B0F0"/>
                </a:solidFill>
                <a:cs typeface="Segoe UI" panose="020B0502040204020203" pitchFamily="34" charset="0"/>
              </a:rPr>
              <a:t>first comparison was “Fatal Accidents (2000-2014)” and “Fatal Accidents (1985-1999)”, </a:t>
            </a:r>
            <a:endParaRPr lang="en-US" dirty="0" smtClean="0">
              <a:solidFill>
                <a:srgbClr val="00B0F0"/>
              </a:solidFill>
              <a:cs typeface="Segoe UI" panose="020B0502040204020203" pitchFamily="34" charset="0"/>
            </a:endParaRPr>
          </a:p>
          <a:p>
            <a:pPr marL="285750" indent="-285750">
              <a:lnSpc>
                <a:spcPts val="1900"/>
              </a:lnSpc>
              <a:buFont typeface="Arial" panose="020B0604020202020204" pitchFamily="34" charset="0"/>
              <a:buChar char="•"/>
            </a:pPr>
            <a:r>
              <a:rPr lang="en-US" dirty="0" smtClean="0">
                <a:solidFill>
                  <a:srgbClr val="00B0F0"/>
                </a:solidFill>
                <a:cs typeface="Segoe UI" panose="020B0502040204020203" pitchFamily="34" charset="0"/>
              </a:rPr>
              <a:t>The </a:t>
            </a:r>
            <a:r>
              <a:rPr lang="en-US" dirty="0">
                <a:solidFill>
                  <a:srgbClr val="00B0F0"/>
                </a:solidFill>
                <a:cs typeface="Segoe UI" panose="020B0502040204020203" pitchFamily="34" charset="0"/>
              </a:rPr>
              <a:t>second comparison was “Fatalities (2000-2014) and Fatalities (1985-1999)”. </a:t>
            </a:r>
            <a:endParaRPr lang="en-US" dirty="0" smtClean="0">
              <a:solidFill>
                <a:srgbClr val="00B0F0"/>
              </a:solidFill>
              <a:cs typeface="Segoe UI" panose="020B0502040204020203" pitchFamily="34" charset="0"/>
            </a:endParaRPr>
          </a:p>
          <a:p>
            <a:pPr marL="285750" indent="-285750">
              <a:lnSpc>
                <a:spcPts val="1900"/>
              </a:lnSpc>
              <a:buFont typeface="Arial" panose="020B0604020202020204" pitchFamily="34" charset="0"/>
              <a:buChar char="•"/>
            </a:pPr>
            <a:r>
              <a:rPr lang="en-US" dirty="0" smtClean="0">
                <a:solidFill>
                  <a:srgbClr val="00B0F0"/>
                </a:solidFill>
                <a:cs typeface="Segoe UI" panose="020B0502040204020203" pitchFamily="34" charset="0"/>
              </a:rPr>
              <a:t>I </a:t>
            </a:r>
            <a:r>
              <a:rPr lang="en-US" dirty="0">
                <a:solidFill>
                  <a:srgbClr val="00B0F0"/>
                </a:solidFill>
                <a:cs typeface="Segoe UI" panose="020B0502040204020203" pitchFamily="34" charset="0"/>
              </a:rPr>
              <a:t>also provided a histogram that illustrated the available seats per week by airline. </a:t>
            </a:r>
            <a:endParaRPr lang="en-US" dirty="0" smtClean="0">
              <a:solidFill>
                <a:srgbClr val="00B0F0"/>
              </a:solidFill>
              <a:cs typeface="Segoe UI" panose="020B0502040204020203" pitchFamily="34" charset="0"/>
            </a:endParaRPr>
          </a:p>
          <a:p>
            <a:pPr marL="285750" indent="-285750">
              <a:lnSpc>
                <a:spcPts val="1900"/>
              </a:lnSpc>
              <a:buFont typeface="Arial" panose="020B0604020202020204" pitchFamily="34" charset="0"/>
              <a:buChar char="•"/>
            </a:pPr>
            <a:endParaRPr lang="en-US" dirty="0">
              <a:solidFill>
                <a:srgbClr val="00B0F0"/>
              </a:solidFill>
              <a:cs typeface="Segoe UI" panose="020B0502040204020203" pitchFamily="34" charset="0"/>
            </a:endParaRPr>
          </a:p>
          <a:p>
            <a:pPr>
              <a:lnSpc>
                <a:spcPts val="1900"/>
              </a:lnSpc>
            </a:pPr>
            <a:r>
              <a:rPr lang="en-US" dirty="0" smtClean="0">
                <a:solidFill>
                  <a:srgbClr val="00B0F0"/>
                </a:solidFill>
                <a:cs typeface="Segoe UI" panose="020B0502040204020203" pitchFamily="34" charset="0"/>
              </a:rPr>
              <a:t>I </a:t>
            </a:r>
            <a:r>
              <a:rPr lang="en-US" dirty="0">
                <a:solidFill>
                  <a:srgbClr val="00B0F0"/>
                </a:solidFill>
                <a:cs typeface="Segoe UI" panose="020B0502040204020203" pitchFamily="34" charset="0"/>
              </a:rPr>
              <a:t>have concluded that the airlines that have the most available seats per week do not truly have the most fatal accidents nor the most fatalities for both timeframes between 1985-1999 and 2000-2014. For example, Lufthansa has the fourth available seats. It had no fatal accidents nor fatalities between 2000 and 2019. Also, it had one fatal accidents and had two fatalities between 1985 and 1999. On the other hand, Alitalia Airlines has one of the lowest available seats. It had 37 fatal accidents and 3109 fatalities between 200-2014. It also had 122 fatal accidents and 6295 fatalities between 1985 and </a:t>
            </a:r>
            <a:r>
              <a:rPr lang="en-US" dirty="0" smtClean="0">
                <a:solidFill>
                  <a:srgbClr val="00B0F0"/>
                </a:solidFill>
                <a:cs typeface="Segoe UI" panose="020B0502040204020203" pitchFamily="34" charset="0"/>
              </a:rPr>
              <a:t>1999.</a:t>
            </a:r>
            <a:endParaRPr lang="en-US" dirty="0">
              <a:solidFill>
                <a:srgbClr val="00B0F0"/>
              </a:solidFill>
              <a:cs typeface="Segoe UI" panose="020B0502040204020203" pitchFamily="34" charset="0"/>
            </a:endParaRPr>
          </a:p>
        </p:txBody>
      </p:sp>
    </p:spTree>
    <p:extLst>
      <p:ext uri="{BB962C8B-B14F-4D97-AF65-F5344CB8AC3E}">
        <p14:creationId xmlns:p14="http://schemas.microsoft.com/office/powerpoint/2010/main" val="3887579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850702" y="522898"/>
            <a:ext cx="334129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0525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250-word Summarized Paper</a:t>
            </a:r>
          </a:p>
          <a:p>
            <a:pPr algn="ctr"/>
            <a:r>
              <a:rPr lang="en-US" sz="2800" dirty="0">
                <a:solidFill>
                  <a:schemeClr val="tx1">
                    <a:lumMod val="75000"/>
                    <a:lumOff val="25000"/>
                  </a:schemeClr>
                </a:solidFill>
              </a:rPr>
              <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334704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1A997C66-4ED4-4017-9439-1D07ED31D783}"/>
              </a:ext>
            </a:extLst>
          </p:cNvPr>
          <p:cNvSpPr/>
          <p:nvPr/>
        </p:nvSpPr>
        <p:spPr>
          <a:xfrm>
            <a:off x="228601" y="855297"/>
            <a:ext cx="11734799" cy="6735177"/>
          </a:xfrm>
          <a:prstGeom prst="rect">
            <a:avLst/>
          </a:prstGeom>
        </p:spPr>
        <p:txBody>
          <a:bodyPr wrap="square" lIns="0" tIns="0" rIns="0" bIns="0" anchor="t">
            <a:spAutoFit/>
          </a:bodyPr>
          <a:lstStyle/>
          <a:p>
            <a:r>
              <a:rPr lang="en-US" sz="1400" dirty="0">
                <a:cs typeface="Segoe UI" panose="020B0502040204020203" pitchFamily="34" charset="0"/>
              </a:rPr>
              <a:t>Like I mention in the project – task 1, this project was very interesting because I had spent a lot of time understanding and learning more about Power BI, which is a program that I truly start to enjoy using. Besides learning Power BI, I had the opportunity to read so many articles about airline safety and airplanes crashes in the past few years. This week is as interesting as the previous one because I was able to use PowerPoint for my presentation. Here are the benefits of visual communication using PowerPoint.</a:t>
            </a:r>
          </a:p>
          <a:p>
            <a:pPr marL="285750" indent="-285750">
              <a:buFont typeface="Arial" panose="020B0604020202020204" pitchFamily="34" charset="0"/>
              <a:buChar char="•"/>
            </a:pPr>
            <a:r>
              <a:rPr lang="en-US" sz="1400" dirty="0" smtClean="0">
                <a:cs typeface="Segoe UI" panose="020B0502040204020203" pitchFamily="34" charset="0"/>
              </a:rPr>
              <a:t>Efficient </a:t>
            </a:r>
            <a:r>
              <a:rPr lang="en-US" sz="1400" dirty="0">
                <a:cs typeface="Segoe UI" panose="020B0502040204020203" pitchFamily="34" charset="0"/>
              </a:rPr>
              <a:t>- Instant </a:t>
            </a:r>
            <a:r>
              <a:rPr lang="en-US" sz="1400" dirty="0" smtClean="0">
                <a:cs typeface="Segoe UI" panose="020B0502040204020203" pitchFamily="34" charset="0"/>
              </a:rPr>
              <a:t>Conveyance</a:t>
            </a:r>
          </a:p>
          <a:p>
            <a:r>
              <a:rPr lang="en-US" sz="1400" dirty="0">
                <a:cs typeface="Segoe UI" panose="020B0502040204020203" pitchFamily="34" charset="0"/>
              </a:rPr>
              <a:t>	</a:t>
            </a:r>
            <a:r>
              <a:rPr lang="en-US" sz="1400" dirty="0" smtClean="0">
                <a:cs typeface="Segoe UI" panose="020B0502040204020203" pitchFamily="34" charset="0"/>
              </a:rPr>
              <a:t>Compared </a:t>
            </a:r>
            <a:r>
              <a:rPr lang="en-US" sz="1400" dirty="0">
                <a:cs typeface="Segoe UI" panose="020B0502040204020203" pitchFamily="34" charset="0"/>
              </a:rPr>
              <a:t>with verbal communication, visual communication prevails in the efficiency of communication. For example, </a:t>
            </a:r>
            <a:r>
              <a:rPr lang="en-US" sz="1400" dirty="0" smtClean="0">
                <a:cs typeface="Segoe UI" panose="020B0502040204020203" pitchFamily="34" charset="0"/>
              </a:rPr>
              <a:t>the </a:t>
            </a:r>
            <a:r>
              <a:rPr lang="en-US" sz="1400" dirty="0">
                <a:cs typeface="Segoe UI" panose="020B0502040204020203" pitchFamily="34" charset="0"/>
              </a:rPr>
              <a:t>bar </a:t>
            </a:r>
            <a:r>
              <a:rPr lang="en-US" sz="1400" dirty="0" smtClean="0">
                <a:cs typeface="Segoe UI" panose="020B0502040204020203" pitchFamily="34" charset="0"/>
              </a:rPr>
              <a:t>charts that I 	created to </a:t>
            </a:r>
            <a:r>
              <a:rPr lang="en-US" sz="1400" dirty="0">
                <a:cs typeface="Segoe UI" panose="020B0502040204020203" pitchFamily="34" charset="0"/>
              </a:rPr>
              <a:t>compare </a:t>
            </a:r>
            <a:r>
              <a:rPr lang="en-US" sz="1400" dirty="0" smtClean="0">
                <a:cs typeface="Segoe UI" panose="020B0502040204020203" pitchFamily="34" charset="0"/>
              </a:rPr>
              <a:t>“Fatalities </a:t>
            </a:r>
            <a:r>
              <a:rPr lang="en-US" sz="1400" dirty="0">
                <a:cs typeface="Segoe UI" panose="020B0502040204020203" pitchFamily="34" charset="0"/>
              </a:rPr>
              <a:t>(2000-2014) and Fatalities (1985-1999)”, </a:t>
            </a:r>
            <a:r>
              <a:rPr lang="en-US" sz="1400" dirty="0" smtClean="0">
                <a:cs typeface="Segoe UI" panose="020B0502040204020203" pitchFamily="34" charset="0"/>
              </a:rPr>
              <a:t>“Fatal </a:t>
            </a:r>
            <a:r>
              <a:rPr lang="en-US" sz="1400" dirty="0">
                <a:cs typeface="Segoe UI" panose="020B0502040204020203" pitchFamily="34" charset="0"/>
              </a:rPr>
              <a:t>Accidents (2000-2014)” and “Fatal Accidents (1985-1999)”, </a:t>
            </a:r>
            <a:r>
              <a:rPr lang="en-US" sz="1400" dirty="0" smtClean="0">
                <a:cs typeface="Segoe UI" panose="020B0502040204020203" pitchFamily="34" charset="0"/>
              </a:rPr>
              <a:t>and 	“Incidents (2000-2014) and Incidents (1985-1999)” help </a:t>
            </a:r>
            <a:r>
              <a:rPr lang="en-US" sz="1400" dirty="0">
                <a:cs typeface="Segoe UI" panose="020B0502040204020203" pitchFamily="34" charset="0"/>
              </a:rPr>
              <a:t>the </a:t>
            </a:r>
            <a:r>
              <a:rPr lang="en-US" sz="1400" dirty="0" smtClean="0">
                <a:cs typeface="Segoe UI" panose="020B0502040204020203" pitchFamily="34" charset="0"/>
              </a:rPr>
              <a:t>audience </a:t>
            </a:r>
            <a:r>
              <a:rPr lang="en-US" sz="1400" dirty="0">
                <a:cs typeface="Segoe UI" panose="020B0502040204020203" pitchFamily="34" charset="0"/>
              </a:rPr>
              <a:t>find out the </a:t>
            </a:r>
            <a:r>
              <a:rPr lang="en-US" sz="1400" dirty="0" smtClean="0">
                <a:cs typeface="Segoe UI" panose="020B0502040204020203" pitchFamily="34" charset="0"/>
              </a:rPr>
              <a:t>airlines that have the highest fatalities, fatal accidents, and 	incidents. They also help the audience find </a:t>
            </a:r>
            <a:r>
              <a:rPr lang="en-US" sz="1400" dirty="0">
                <a:cs typeface="Segoe UI" panose="020B0502040204020203" pitchFamily="34" charset="0"/>
              </a:rPr>
              <a:t>out the airlines that have the highest fatalities, fatal accidents, and </a:t>
            </a:r>
            <a:r>
              <a:rPr lang="en-US" sz="1400" dirty="0" smtClean="0">
                <a:cs typeface="Segoe UI" panose="020B0502040204020203" pitchFamily="34" charset="0"/>
              </a:rPr>
              <a:t>incidents at </a:t>
            </a:r>
            <a:r>
              <a:rPr lang="en-US" sz="1400" dirty="0">
                <a:cs typeface="Segoe UI" panose="020B0502040204020203" pitchFamily="34" charset="0"/>
              </a:rPr>
              <a:t>a glance. </a:t>
            </a:r>
            <a:r>
              <a:rPr lang="en-US" sz="1400" dirty="0" smtClean="0">
                <a:cs typeface="Segoe UI" panose="020B0502040204020203" pitchFamily="34" charset="0"/>
              </a:rPr>
              <a:t>The reason 	why I use line charts to </a:t>
            </a:r>
            <a:r>
              <a:rPr lang="en-US" sz="1400" dirty="0">
                <a:cs typeface="Segoe UI" panose="020B0502040204020203" pitchFamily="34" charset="0"/>
              </a:rPr>
              <a:t>compare passenger fatalities and passenger serious injuries for US airlines between 1983 and </a:t>
            </a:r>
            <a:r>
              <a:rPr lang="en-US" sz="1400" dirty="0" smtClean="0">
                <a:cs typeface="Segoe UI" panose="020B0502040204020203" pitchFamily="34" charset="0"/>
              </a:rPr>
              <a:t>2014 is because with </a:t>
            </a:r>
            <a:r>
              <a:rPr lang="en-US" sz="1400" dirty="0">
                <a:cs typeface="Segoe UI" panose="020B0502040204020203" pitchFamily="34" charset="0"/>
              </a:rPr>
              <a:t>an </a:t>
            </a:r>
            <a:r>
              <a:rPr lang="en-US" sz="1400" dirty="0" smtClean="0">
                <a:cs typeface="Segoe UI" panose="020B0502040204020203" pitchFamily="34" charset="0"/>
              </a:rPr>
              <a:t>	uprising </a:t>
            </a:r>
            <a:r>
              <a:rPr lang="en-US" sz="1400" dirty="0">
                <a:cs typeface="Segoe UI" panose="020B0502040204020203" pitchFamily="34" charset="0"/>
              </a:rPr>
              <a:t>arrow tells </a:t>
            </a:r>
            <a:r>
              <a:rPr lang="en-US" sz="1400" dirty="0" smtClean="0">
                <a:cs typeface="Segoe UI" panose="020B0502040204020203" pitchFamily="34" charset="0"/>
              </a:rPr>
              <a:t>audience and any other readers </a:t>
            </a:r>
            <a:r>
              <a:rPr lang="en-US" sz="1400" dirty="0">
                <a:cs typeface="Segoe UI" panose="020B0502040204020203" pitchFamily="34" charset="0"/>
              </a:rPr>
              <a:t>immediately </a:t>
            </a:r>
            <a:r>
              <a:rPr lang="en-US" sz="1400" dirty="0" smtClean="0">
                <a:cs typeface="Segoe UI" panose="020B0502040204020203" pitchFamily="34" charset="0"/>
              </a:rPr>
              <a:t>the years when the </a:t>
            </a:r>
            <a:r>
              <a:rPr lang="en-US" sz="1400" dirty="0">
                <a:cs typeface="Segoe UI" panose="020B0502040204020203" pitchFamily="34" charset="0"/>
              </a:rPr>
              <a:t>most passenger fatalities and passenger serious injuries </a:t>
            </a:r>
            <a:r>
              <a:rPr lang="en-US" sz="1400" dirty="0" smtClean="0">
                <a:cs typeface="Segoe UI" panose="020B0502040204020203" pitchFamily="34" charset="0"/>
              </a:rPr>
              <a:t>	happened. It also clarify that fatalities were way higher that serious injuries.</a:t>
            </a:r>
            <a:endParaRPr lang="en-US" sz="1400" dirty="0">
              <a:cs typeface="Segoe UI" panose="020B0502040204020203" pitchFamily="34" charset="0"/>
            </a:endParaRPr>
          </a:p>
          <a:p>
            <a:pPr marL="285750" indent="-285750">
              <a:buFont typeface="Arial" panose="020B0604020202020204" pitchFamily="34" charset="0"/>
              <a:buChar char="•"/>
            </a:pPr>
            <a:r>
              <a:rPr lang="en-US" sz="1400" dirty="0" smtClean="0">
                <a:cs typeface="Segoe UI" panose="020B0502040204020203" pitchFamily="34" charset="0"/>
              </a:rPr>
              <a:t>Easy </a:t>
            </a:r>
            <a:r>
              <a:rPr lang="en-US" sz="1400" dirty="0">
                <a:cs typeface="Segoe UI" panose="020B0502040204020203" pitchFamily="34" charset="0"/>
              </a:rPr>
              <a:t>- Ease of Understanding</a:t>
            </a:r>
          </a:p>
          <a:p>
            <a:r>
              <a:rPr lang="en-US" sz="1400" dirty="0" smtClean="0">
                <a:cs typeface="Segoe UI" panose="020B0502040204020203" pitchFamily="34" charset="0"/>
              </a:rPr>
              <a:t>	One </a:t>
            </a:r>
            <a:r>
              <a:rPr lang="en-US" sz="1400" dirty="0">
                <a:cs typeface="Segoe UI" panose="020B0502040204020203" pitchFamily="34" charset="0"/>
              </a:rPr>
              <a:t>of the primary advantage visual communication offers is simplicity. </a:t>
            </a:r>
            <a:r>
              <a:rPr lang="en-US" sz="1400" dirty="0" smtClean="0">
                <a:cs typeface="Segoe UI" panose="020B0502040204020203" pitchFamily="34" charset="0"/>
              </a:rPr>
              <a:t>Anyone who is reading or analyzing the graphs that I created should be 	able to </a:t>
            </a:r>
            <a:r>
              <a:rPr lang="en-US" sz="1400" dirty="0">
                <a:cs typeface="Segoe UI" panose="020B0502040204020203" pitchFamily="34" charset="0"/>
              </a:rPr>
              <a:t>understand that “Fatalities (2000-2014) and Fatalities (1985-1999)”, “Fatal Accidents (2000-2014)” and “Fatal Accidents (1985-1999)”, and </a:t>
            </a:r>
            <a:r>
              <a:rPr lang="en-US" sz="1400" dirty="0" smtClean="0">
                <a:cs typeface="Segoe UI" panose="020B0502040204020203" pitchFamily="34" charset="0"/>
              </a:rPr>
              <a:t>	“</a:t>
            </a:r>
            <a:r>
              <a:rPr lang="en-US" sz="1400" dirty="0">
                <a:cs typeface="Segoe UI" panose="020B0502040204020203" pitchFamily="34" charset="0"/>
              </a:rPr>
              <a:t>Incidents (2000-2014) and Incidents (1985-1999)” </a:t>
            </a:r>
            <a:r>
              <a:rPr lang="en-US" sz="1400" dirty="0" smtClean="0">
                <a:cs typeface="Segoe UI" panose="020B0502040204020203" pitchFamily="34" charset="0"/>
              </a:rPr>
              <a:t>across the world have been reduced since 2000. It can conclude </a:t>
            </a:r>
            <a:r>
              <a:rPr lang="en-US" sz="1400" dirty="0">
                <a:cs typeface="Segoe UI" panose="020B0502040204020203" pitchFamily="34" charset="0"/>
              </a:rPr>
              <a:t>that </a:t>
            </a:r>
            <a:r>
              <a:rPr lang="en-US" sz="1400" dirty="0" smtClean="0">
                <a:cs typeface="Segoe UI" panose="020B0502040204020203" pitchFamily="34" charset="0"/>
              </a:rPr>
              <a:t>flying </a:t>
            </a:r>
            <a:r>
              <a:rPr lang="en-US" sz="1400" dirty="0">
                <a:cs typeface="Segoe UI" panose="020B0502040204020203" pitchFamily="34" charset="0"/>
              </a:rPr>
              <a:t>is the safest way to </a:t>
            </a:r>
            <a:r>
              <a:rPr lang="en-US" sz="1400" dirty="0" smtClean="0">
                <a:cs typeface="Segoe UI" panose="020B0502040204020203" pitchFamily="34" charset="0"/>
              </a:rPr>
              <a:t>	travel</a:t>
            </a:r>
            <a:r>
              <a:rPr lang="en-US" sz="1400" dirty="0">
                <a:cs typeface="Segoe UI" panose="020B0502040204020203" pitchFamily="34" charset="0"/>
              </a:rPr>
              <a:t>; that’s a platitude that almost everyone is familiar with. In the 1990’s, when air travel was becoming increasingly common, even more so </a:t>
            </a:r>
            <a:r>
              <a:rPr lang="en-US" sz="1400" dirty="0" smtClean="0">
                <a:cs typeface="Segoe UI" panose="020B0502040204020203" pitchFamily="34" charset="0"/>
              </a:rPr>
              <a:t>	than </a:t>
            </a:r>
            <a:r>
              <a:rPr lang="en-US" sz="1400" dirty="0">
                <a:cs typeface="Segoe UI" panose="020B0502040204020203" pitchFamily="34" charset="0"/>
              </a:rPr>
              <a:t>it had ever been, this idea that air travel is safe spread more and more. Despite a spike in aviation accidents in 2014, the number of fatalities </a:t>
            </a:r>
            <a:r>
              <a:rPr lang="en-US" sz="1400" dirty="0" smtClean="0">
                <a:cs typeface="Segoe UI" panose="020B0502040204020203" pitchFamily="34" charset="0"/>
              </a:rPr>
              <a:t>	in </a:t>
            </a:r>
            <a:r>
              <a:rPr lang="en-US" sz="1400" dirty="0">
                <a:cs typeface="Segoe UI" panose="020B0502040204020203" pitchFamily="34" charset="0"/>
              </a:rPr>
              <a:t>airliner accidents has been trending downwards thanks to significant improvements in flight safety. According to data compiled by the Aviation </a:t>
            </a:r>
            <a:r>
              <a:rPr lang="en-US" sz="1400" dirty="0" smtClean="0">
                <a:cs typeface="Segoe UI" panose="020B0502040204020203" pitchFamily="34" charset="0"/>
              </a:rPr>
              <a:t>	Safety </a:t>
            </a:r>
            <a:r>
              <a:rPr lang="en-US" sz="1400" dirty="0">
                <a:cs typeface="Segoe UI" panose="020B0502040204020203" pitchFamily="34" charset="0"/>
              </a:rPr>
              <a:t>Network, 1972 was the worst year on record for the aviation industry, when 2,373 people lost their lives in 72 hull-loss accidents.</a:t>
            </a:r>
            <a:endParaRPr lang="en-US" sz="1400" dirty="0" smtClean="0">
              <a:cs typeface="Segoe UI" panose="020B0502040204020203" pitchFamily="34" charset="0"/>
            </a:endParaRPr>
          </a:p>
          <a:p>
            <a:endParaRPr lang="en-US" sz="1400" dirty="0">
              <a:cs typeface="Segoe UI" panose="020B0502040204020203" pitchFamily="34" charset="0"/>
            </a:endParaRPr>
          </a:p>
          <a:p>
            <a:r>
              <a:rPr lang="en-US" sz="1400" dirty="0" smtClean="0">
                <a:cs typeface="Segoe UI" panose="020B0502040204020203" pitchFamily="34" charset="0"/>
              </a:rPr>
              <a:t>References:</a:t>
            </a:r>
          </a:p>
          <a:p>
            <a:pPr marL="285750" indent="-285750">
              <a:buFont typeface="Arial" panose="020B0604020202020204" pitchFamily="34" charset="0"/>
              <a:buChar char="•"/>
            </a:pPr>
            <a:r>
              <a:rPr lang="en-US" sz="1400" dirty="0">
                <a:cs typeface="Segoe UI" panose="020B0502040204020203" pitchFamily="34" charset="0"/>
                <a:hlinkClick r:id="rId3"/>
              </a:rPr>
              <a:t>https://www.statista.com/chart/3335/people-killed-in-commercial-plane-crashes-since-1942</a:t>
            </a:r>
            <a:r>
              <a:rPr lang="en-US" sz="1400" dirty="0" smtClean="0">
                <a:cs typeface="Segoe UI" panose="020B0502040204020203" pitchFamily="34" charset="0"/>
                <a:hlinkClick r:id="rId3"/>
              </a:rPr>
              <a:t>/</a:t>
            </a:r>
            <a:endParaRPr lang="en-US" sz="1400" dirty="0" smtClean="0">
              <a:cs typeface="Segoe UI" panose="020B0502040204020203" pitchFamily="34" charset="0"/>
            </a:endParaRPr>
          </a:p>
          <a:p>
            <a:pPr marL="285750" indent="-285750">
              <a:buFont typeface="Arial" panose="020B0604020202020204" pitchFamily="34" charset="0"/>
              <a:buChar char="•"/>
            </a:pPr>
            <a:r>
              <a:rPr lang="en-US" sz="1400" dirty="0">
                <a:cs typeface="Segoe UI" panose="020B0502040204020203" pitchFamily="34" charset="0"/>
                <a:hlinkClick r:id="rId4"/>
              </a:rPr>
              <a:t>https://</a:t>
            </a:r>
            <a:r>
              <a:rPr lang="en-US" sz="1400" dirty="0" smtClean="0">
                <a:cs typeface="Segoe UI" panose="020B0502040204020203" pitchFamily="34" charset="0"/>
                <a:hlinkClick r:id="rId4"/>
              </a:rPr>
              <a:t>www.reuters.com/article/us-airlines-safety/major-commercial-plane-crash-deaths-worldwide-fell-by-more-than-50-in-2019-group-idUSKBN1Z0242</a:t>
            </a:r>
            <a:endParaRPr lang="en-US" sz="1400" dirty="0" smtClean="0">
              <a:cs typeface="Segoe UI" panose="020B0502040204020203" pitchFamily="34" charset="0"/>
            </a:endParaRPr>
          </a:p>
          <a:p>
            <a:pPr marL="285750" indent="-285750">
              <a:buFont typeface="Arial" panose="020B0604020202020204" pitchFamily="34" charset="0"/>
              <a:buChar char="•"/>
            </a:pPr>
            <a:r>
              <a:rPr lang="en-US" sz="1400" dirty="0">
                <a:cs typeface="Segoe UI" panose="020B0502040204020203" pitchFamily="34" charset="0"/>
                <a:hlinkClick r:id="rId5"/>
              </a:rPr>
              <a:t>https://</a:t>
            </a:r>
            <a:r>
              <a:rPr lang="en-US" sz="1400" dirty="0" smtClean="0">
                <a:cs typeface="Segoe UI" panose="020B0502040204020203" pitchFamily="34" charset="0"/>
                <a:hlinkClick r:id="rId5"/>
              </a:rPr>
              <a:t>www.indiatoday.in/world/story/fatal-air-accidents-deaths-safest-years-for-air-travel-history-1632948-2020-01-01</a:t>
            </a:r>
            <a:endParaRPr lang="en-US" sz="1400" dirty="0" smtClean="0">
              <a:cs typeface="Segoe UI" panose="020B0502040204020203" pitchFamily="34" charset="0"/>
            </a:endParaRPr>
          </a:p>
          <a:p>
            <a:endParaRPr lang="en-US" sz="1400" dirty="0" smtClean="0">
              <a:solidFill>
                <a:schemeClr val="tx1">
                  <a:lumMod val="75000"/>
                  <a:lumOff val="25000"/>
                </a:schemeClr>
              </a:solidFill>
              <a:cs typeface="Segoe UI" panose="020B0502040204020203" pitchFamily="34" charset="0"/>
            </a:endParaRPr>
          </a:p>
          <a:p>
            <a:pPr marL="285750" indent="-285750">
              <a:buFont typeface="Arial" panose="020B0604020202020204" pitchFamily="34" charset="0"/>
              <a:buChar char="•"/>
            </a:pPr>
            <a:endParaRPr lang="en-US" sz="1400" dirty="0">
              <a:solidFill>
                <a:schemeClr val="tx1">
                  <a:lumMod val="75000"/>
                  <a:lumOff val="25000"/>
                </a:schemeClr>
              </a:solidFill>
              <a:cs typeface="Segoe UI" panose="020B0502040204020203" pitchFamily="34" charset="0"/>
            </a:endParaRPr>
          </a:p>
          <a:p>
            <a:endParaRPr lang="en-US" sz="1400" dirty="0">
              <a:solidFill>
                <a:schemeClr val="tx1">
                  <a:lumMod val="75000"/>
                  <a:lumOff val="25000"/>
                </a:schemeClr>
              </a:solidFill>
              <a:cs typeface="Segoe UI" panose="020B0502040204020203" pitchFamily="34" charset="0"/>
            </a:endParaRPr>
          </a:p>
          <a:p>
            <a:pPr>
              <a:lnSpc>
                <a:spcPts val="1900"/>
              </a:lnSpc>
            </a:pPr>
            <a:endParaRPr lang="en-US" sz="1400" dirty="0">
              <a:solidFill>
                <a:schemeClr val="tx1">
                  <a:lumMod val="75000"/>
                  <a:lumOff val="25000"/>
                </a:schemeClr>
              </a:solidFill>
              <a:cs typeface="Segoe UI" panose="020B0502040204020203" pitchFamily="34" charset="0"/>
            </a:endParaRPr>
          </a:p>
          <a:p>
            <a:pPr>
              <a:lnSpc>
                <a:spcPts val="1900"/>
              </a:lnSpc>
            </a:pPr>
            <a:endParaRPr lang="en-US" sz="1400" dirty="0">
              <a:solidFill>
                <a:schemeClr val="tx1">
                  <a:lumMod val="75000"/>
                  <a:lumOff val="25000"/>
                </a:schemeClr>
              </a:solidFill>
              <a:cs typeface="Segoe UI" panose="020B0502040204020203" pitchFamily="34" charset="0"/>
            </a:endParaRPr>
          </a:p>
        </p:txBody>
      </p:sp>
    </p:spTree>
    <p:extLst>
      <p:ext uri="{BB962C8B-B14F-4D97-AF65-F5344CB8AC3E}">
        <p14:creationId xmlns:p14="http://schemas.microsoft.com/office/powerpoint/2010/main" val="1061713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xmlns=""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xmlns=""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xmlns="" val="1"/>
              </a:ext>
            </a:extLst>
          </p:cNvPr>
          <p:cNvSpPr/>
          <p:nvPr/>
        </p:nvSpPr>
        <p:spPr>
          <a:xfrm>
            <a:off x="5051426" y="2857500"/>
            <a:ext cx="2078195" cy="17145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mj-lt"/>
              </a:rPr>
              <a:t>PROJECT</a:t>
            </a:r>
          </a:p>
          <a:p>
            <a:pPr algn="ctr"/>
            <a:r>
              <a:rPr lang="en-US" b="1" dirty="0" smtClean="0">
                <a:latin typeface="+mj-lt"/>
              </a:rPr>
              <a:t>OVERVIEW</a:t>
            </a:r>
            <a:endParaRPr lang="en-US" b="1" dirty="0">
              <a:latin typeface="+mj-lt"/>
            </a:endParaRP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xmlns=""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Available Seats per week by Airlines</a:t>
            </a:r>
            <a:endParaRPr lang="en-US" sz="1600"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xmlns="" val="1"/>
              </a:ext>
            </a:extLst>
          </p:cNvPr>
          <p:cNvSpPr/>
          <p:nvPr/>
        </p:nvSpPr>
        <p:spPr>
          <a:xfrm>
            <a:off x="7682072" y="3296300"/>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 Comparison Worldwide</a:t>
            </a:r>
            <a:endParaRPr lang="en-US" sz="1600"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xmlns="" val="1"/>
              </a:ext>
            </a:extLst>
          </p:cNvPr>
          <p:cNvSpPr/>
          <p:nvPr/>
        </p:nvSpPr>
        <p:spPr>
          <a:xfrm>
            <a:off x="6761553" y="5227125"/>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250-word </a:t>
            </a:r>
            <a:r>
              <a:rPr lang="en-US" sz="1600" dirty="0" smtClean="0"/>
              <a:t>Summarized Paper</a:t>
            </a:r>
            <a:endParaRPr lang="en-US" sz="1600"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xmlns=""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Executive Summary</a:t>
            </a:r>
          </a:p>
          <a:p>
            <a:pPr algn="ctr"/>
            <a:endParaRPr lang="en-US" sz="1600"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xmlns=""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US Data Analysis</a:t>
            </a:r>
            <a:endParaRPr lang="en-US" sz="1600"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xmlns="" val="1"/>
              </a:ext>
            </a:extLst>
          </p:cNvPr>
          <p:cNvSpPr/>
          <p:nvPr/>
        </p:nvSpPr>
        <p:spPr>
          <a:xfrm>
            <a:off x="1587499" y="5129045"/>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Conclusion</a:t>
            </a:r>
            <a:endParaRPr lang="en-US" sz="1600" dirty="0"/>
          </a:p>
        </p:txBody>
      </p:sp>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98495"/>
            <a:ext cx="12192000" cy="5032375"/>
          </a:xfrm>
        </p:spPr>
        <p:txBody>
          <a:bodyPr>
            <a:noAutofit/>
          </a:bodyPr>
          <a:lstStyle/>
          <a:p>
            <a:pPr marL="0" indent="0">
              <a:lnSpc>
                <a:spcPct val="120000"/>
              </a:lnSpc>
              <a:buNone/>
            </a:pPr>
            <a:r>
              <a:rPr lang="en-US" sz="2000" dirty="0">
                <a:latin typeface="+mj-lt"/>
              </a:rPr>
              <a:t>The number of </a:t>
            </a:r>
            <a:r>
              <a:rPr lang="en-US" sz="2000" dirty="0" smtClean="0">
                <a:latin typeface="+mj-lt"/>
              </a:rPr>
              <a:t>passengers </a:t>
            </a:r>
            <a:r>
              <a:rPr lang="en-US" sz="2000" dirty="0">
                <a:latin typeface="+mj-lt"/>
              </a:rPr>
              <a:t>killed in plane crashes </a:t>
            </a:r>
            <a:r>
              <a:rPr lang="en-US" sz="2000" dirty="0" smtClean="0">
                <a:latin typeface="+mj-lt"/>
              </a:rPr>
              <a:t>increased </a:t>
            </a:r>
            <a:r>
              <a:rPr lang="en-US" sz="2000" dirty="0">
                <a:latin typeface="+mj-lt"/>
              </a:rPr>
              <a:t>sharply in 2018, according to new </a:t>
            </a:r>
            <a:r>
              <a:rPr lang="en-US" sz="2000" dirty="0" smtClean="0">
                <a:latin typeface="+mj-lt"/>
              </a:rPr>
              <a:t>analysis</a:t>
            </a:r>
            <a:r>
              <a:rPr lang="en-US" sz="2000" dirty="0">
                <a:latin typeface="+mj-lt"/>
              </a:rPr>
              <a:t>. according to Dutch aviation consulting firm To70 and the Aviation Safety </a:t>
            </a:r>
            <a:r>
              <a:rPr lang="en-US" sz="2000" dirty="0" smtClean="0">
                <a:latin typeface="+mj-lt"/>
              </a:rPr>
              <a:t>Network, it is recorded that there </a:t>
            </a:r>
            <a:r>
              <a:rPr lang="en-US" sz="2000" dirty="0">
                <a:latin typeface="+mj-lt"/>
              </a:rPr>
              <a:t>were more than 500 deaths </a:t>
            </a:r>
            <a:r>
              <a:rPr lang="en-US" sz="2000" dirty="0" smtClean="0">
                <a:latin typeface="+mj-lt"/>
              </a:rPr>
              <a:t>reducing </a:t>
            </a:r>
            <a:r>
              <a:rPr lang="en-US" sz="2000" dirty="0">
                <a:latin typeface="+mj-lt"/>
              </a:rPr>
              <a:t>from passenger airline crashes in </a:t>
            </a:r>
            <a:r>
              <a:rPr lang="en-US" sz="2000" dirty="0" smtClean="0">
                <a:latin typeface="+mj-lt"/>
              </a:rPr>
              <a:t>2018, </a:t>
            </a:r>
            <a:r>
              <a:rPr lang="en-US" sz="2000" dirty="0">
                <a:latin typeface="+mj-lt"/>
              </a:rPr>
              <a:t>but both groups </a:t>
            </a:r>
            <a:r>
              <a:rPr lang="en-US" sz="2000" dirty="0" smtClean="0">
                <a:latin typeface="+mj-lt"/>
              </a:rPr>
              <a:t>emphasized </a:t>
            </a:r>
            <a:r>
              <a:rPr lang="en-US" sz="2000" dirty="0">
                <a:latin typeface="+mj-lt"/>
              </a:rPr>
              <a:t>that fatal crashes remain </a:t>
            </a:r>
            <a:r>
              <a:rPr lang="en-US" sz="2000" dirty="0" smtClean="0">
                <a:latin typeface="+mj-lt"/>
              </a:rPr>
              <a:t>rare.</a:t>
            </a:r>
            <a:endParaRPr lang="en-US" sz="2000" dirty="0">
              <a:latin typeface="+mj-lt"/>
            </a:endParaRPr>
          </a:p>
          <a:p>
            <a:pPr marL="0" indent="0">
              <a:lnSpc>
                <a:spcPct val="120000"/>
              </a:lnSpc>
              <a:buNone/>
            </a:pPr>
            <a:r>
              <a:rPr lang="en-US" sz="2000" dirty="0">
                <a:latin typeface="+mj-lt"/>
              </a:rPr>
              <a:t>Over the last two decades, aviation deaths around the world have been falling. As recently as 2005, there were 1,015 deaths aboard commercial passenger flights worldwide, the Aviation Safety Network </a:t>
            </a:r>
            <a:r>
              <a:rPr lang="en-US" sz="2000" dirty="0" smtClean="0">
                <a:latin typeface="+mj-lt"/>
              </a:rPr>
              <a:t>said. Despite </a:t>
            </a:r>
            <a:r>
              <a:rPr lang="en-US" sz="2000" dirty="0">
                <a:latin typeface="+mj-lt"/>
              </a:rPr>
              <a:t>the increase, 2018 was still the third safest year ever in terms of the number of fatal accidents and the ninth safest measured by deaths, the Aviation Safety Network said</a:t>
            </a:r>
            <a:r>
              <a:rPr lang="en-US" sz="2000" dirty="0" smtClean="0">
                <a:latin typeface="+mj-lt"/>
              </a:rPr>
              <a:t>.</a:t>
            </a:r>
          </a:p>
          <a:p>
            <a:pPr marL="0" indent="0">
              <a:lnSpc>
                <a:spcPct val="120000"/>
              </a:lnSpc>
              <a:buNone/>
            </a:pPr>
            <a:r>
              <a:rPr lang="en-US" sz="2000" dirty="0" smtClean="0">
                <a:latin typeface="+mj-lt"/>
              </a:rPr>
              <a:t>The goal of this </a:t>
            </a:r>
            <a:r>
              <a:rPr lang="en-US" sz="2000" dirty="0">
                <a:latin typeface="+mj-lt"/>
              </a:rPr>
              <a:t>presentation is to </a:t>
            </a:r>
            <a:r>
              <a:rPr lang="en-US" sz="2000" dirty="0" smtClean="0">
                <a:latin typeface="+mj-lt"/>
              </a:rPr>
              <a:t>show </a:t>
            </a:r>
            <a:r>
              <a:rPr lang="en-US" sz="2000" dirty="0">
                <a:latin typeface="+mj-lt"/>
              </a:rPr>
              <a:t>the enormous progress in terms of safety in the past two decades.</a:t>
            </a:r>
          </a:p>
        </p:txBody>
      </p:sp>
      <p:sp>
        <p:nvSpPr>
          <p:cNvPr id="7"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Executive Summary</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1726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9523562" y="522898"/>
            <a:ext cx="266843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Available Seats per week by Airlines</a:t>
            </a:r>
          </a:p>
          <a:p>
            <a:pPr algn="ct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267418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71E47AC8-8358-4724-91F8-0D1B21FC5F47}"/>
              </a:ext>
            </a:extLst>
          </p:cNvPr>
          <p:cNvSpPr/>
          <p:nvPr/>
        </p:nvSpPr>
        <p:spPr>
          <a:xfrm>
            <a:off x="918713" y="5695133"/>
            <a:ext cx="10575538" cy="492443"/>
          </a:xfrm>
          <a:prstGeom prst="rect">
            <a:avLst/>
          </a:prstGeom>
        </p:spPr>
        <p:txBody>
          <a:bodyPr wrap="square" lIns="0" tIns="0" rIns="0" bIns="0" anchor="t">
            <a:spAutoFit/>
          </a:bodyPr>
          <a:lstStyle/>
          <a:p>
            <a:r>
              <a:rPr lang="en-US" sz="1600" dirty="0" smtClean="0">
                <a:solidFill>
                  <a:srgbClr val="00B0F0"/>
                </a:solidFill>
                <a:cs typeface="Segoe UI" panose="020B0502040204020203" pitchFamily="34" charset="0"/>
              </a:rPr>
              <a:t>Creating a bar graph representing the available seats per week by airline is a great way to show that having the greatest amount of available seats does not always represent a higher risk when it comes to fatalities or serious incidents.</a:t>
            </a:r>
            <a:endParaRPr lang="en-US" sz="1600" dirty="0">
              <a:solidFill>
                <a:srgbClr val="00B0F0"/>
              </a:solidFill>
              <a:cs typeface="Segoe UI" panose="020B0502040204020203" pitchFamily="34" charset="0"/>
            </a:endParaRPr>
          </a:p>
        </p:txBody>
      </p:sp>
      <p:pic>
        <p:nvPicPr>
          <p:cNvPr id="12" name="Picture 11"/>
          <p:cNvPicPr>
            <a:picLocks noChangeAspect="1"/>
          </p:cNvPicPr>
          <p:nvPr/>
        </p:nvPicPr>
        <p:blipFill>
          <a:blip r:embed="rId3"/>
          <a:stretch>
            <a:fillRect/>
          </a:stretch>
        </p:blipFill>
        <p:spPr>
          <a:xfrm>
            <a:off x="918713" y="809921"/>
            <a:ext cx="10575538" cy="4598190"/>
          </a:xfrm>
          <a:prstGeom prst="rect">
            <a:avLst/>
          </a:prstGeom>
        </p:spPr>
      </p:pic>
    </p:spTree>
    <p:extLst>
      <p:ext uri="{BB962C8B-B14F-4D97-AF65-F5344CB8AC3E}">
        <p14:creationId xmlns:p14="http://schemas.microsoft.com/office/powerpoint/2010/main" val="1212140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US Data Analysis</a:t>
            </a:r>
          </a:p>
          <a:p>
            <a:pPr algn="ct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4" name="Straight Connector 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252823"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7936302" y="522898"/>
            <a:ext cx="425569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stretch>
            <a:fillRect/>
          </a:stretch>
        </p:blipFill>
        <p:spPr>
          <a:xfrm>
            <a:off x="665611" y="698740"/>
            <a:ext cx="10705504" cy="4727275"/>
          </a:xfrm>
          <a:prstGeom prst="rect">
            <a:avLst/>
          </a:prstGeom>
        </p:spPr>
      </p:pic>
      <p:sp>
        <p:nvSpPr>
          <p:cNvPr id="10" name="Rectangle 9"/>
          <p:cNvSpPr/>
          <p:nvPr/>
        </p:nvSpPr>
        <p:spPr>
          <a:xfrm>
            <a:off x="665611" y="5426015"/>
            <a:ext cx="10705504" cy="923330"/>
          </a:xfrm>
          <a:prstGeom prst="rect">
            <a:avLst/>
          </a:prstGeom>
        </p:spPr>
        <p:txBody>
          <a:bodyPr wrap="square">
            <a:spAutoFit/>
          </a:bodyPr>
          <a:lstStyle/>
          <a:p>
            <a:r>
              <a:rPr lang="en-US" dirty="0">
                <a:solidFill>
                  <a:srgbClr val="00B0F0"/>
                </a:solidFill>
              </a:rPr>
              <a:t>US Airline Fatalities was used to analyze passenger fatalities and passenger serious injuries for US airlines between 1983 and 2014. By using this dataset, I concluded that the biggest passenger fatalities were 486 cases in 1985, 319 in 1996, and 483 in 2001. </a:t>
            </a:r>
          </a:p>
        </p:txBody>
      </p:sp>
    </p:spTree>
    <p:extLst>
      <p:ext uri="{BB962C8B-B14F-4D97-AF65-F5344CB8AC3E}">
        <p14:creationId xmlns:p14="http://schemas.microsoft.com/office/powerpoint/2010/main" val="3509405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Comparison Worldwide</a:t>
            </a:r>
          </a:p>
          <a:p>
            <a:pPr algn="ct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3" name="Straight Connector 2">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833449" y="522898"/>
            <a:ext cx="3358551"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335567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a:stretch>
            <a:fillRect/>
          </a:stretch>
        </p:blipFill>
        <p:spPr>
          <a:xfrm>
            <a:off x="228600" y="772197"/>
            <a:ext cx="11734800" cy="5868760"/>
          </a:xfrm>
          <a:prstGeom prst="rect">
            <a:avLst/>
          </a:prstGeom>
        </p:spPr>
      </p:pic>
    </p:spTree>
    <p:extLst>
      <p:ext uri="{BB962C8B-B14F-4D97-AF65-F5344CB8AC3E}">
        <p14:creationId xmlns:p14="http://schemas.microsoft.com/office/powerpoint/2010/main" val="3832892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Comparison Worldwide</a:t>
            </a:r>
          </a:p>
          <a:p>
            <a:pPr algn="ct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3" name="Straight Connector 2">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833449" y="522898"/>
            <a:ext cx="3358551"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335567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2"/>
          <a:stretch>
            <a:fillRect/>
          </a:stretch>
        </p:blipFill>
        <p:spPr>
          <a:xfrm>
            <a:off x="228599" y="772197"/>
            <a:ext cx="11734801" cy="5542339"/>
          </a:xfrm>
          <a:prstGeom prst="rect">
            <a:avLst/>
          </a:prstGeom>
        </p:spPr>
      </p:pic>
    </p:spTree>
    <p:extLst>
      <p:ext uri="{BB962C8B-B14F-4D97-AF65-F5344CB8AC3E}">
        <p14:creationId xmlns:p14="http://schemas.microsoft.com/office/powerpoint/2010/main" val="3586553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Comparison Worldwide</a:t>
            </a:r>
          </a:p>
          <a:p>
            <a:pPr algn="ct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3" name="Straight Connector 2">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833449" y="522898"/>
            <a:ext cx="3358551"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335567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5" name="Picture">
            <a:hlinkClick r:id="rId2"/>
          </p:cNvPr>
          <p:cNvPicPr>
            <a:picLocks noChangeAspect="1"/>
          </p:cNvPicPr>
          <p:nvPr/>
        </p:nvPicPr>
        <p:blipFill>
          <a:blip r:embed="rId3"/>
          <a:stretch>
            <a:fillRect/>
          </a:stretch>
        </p:blipFill>
        <p:spPr>
          <a:xfrm>
            <a:off x="228600" y="772196"/>
            <a:ext cx="11734800" cy="5559593"/>
          </a:xfrm>
          <a:prstGeom prst="rect">
            <a:avLst/>
          </a:prstGeom>
          <a:noFill/>
        </p:spPr>
      </p:pic>
    </p:spTree>
    <p:extLst>
      <p:ext uri="{BB962C8B-B14F-4D97-AF65-F5344CB8AC3E}">
        <p14:creationId xmlns:p14="http://schemas.microsoft.com/office/powerpoint/2010/main" val="1148013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Comparison Worldwide</a:t>
            </a:r>
          </a:p>
          <a:p>
            <a:pPr algn="ct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3" name="Straight Connector 2">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833449" y="522898"/>
            <a:ext cx="3358551"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335567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5" name="Picture">
            <a:hlinkClick r:id="rId2"/>
          </p:cNvPr>
          <p:cNvPicPr>
            <a:picLocks noChangeAspect="1"/>
          </p:cNvPicPr>
          <p:nvPr/>
        </p:nvPicPr>
        <p:blipFill>
          <a:blip r:embed="rId3"/>
          <a:stretch>
            <a:fillRect/>
          </a:stretch>
        </p:blipFill>
        <p:spPr>
          <a:xfrm>
            <a:off x="228600" y="855297"/>
            <a:ext cx="11734800" cy="5512977"/>
          </a:xfrm>
          <a:prstGeom prst="rect">
            <a:avLst/>
          </a:prstGeom>
          <a:noFill/>
        </p:spPr>
      </p:pic>
    </p:spTree>
    <p:extLst>
      <p:ext uri="{BB962C8B-B14F-4D97-AF65-F5344CB8AC3E}">
        <p14:creationId xmlns:p14="http://schemas.microsoft.com/office/powerpoint/2010/main" val="2047566717"/>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609EDA-869E-4BE5-AE5D-B898C584B6FF}">
  <ds:schemaRefs>
    <ds:schemaRef ds:uri="http://schemas.microsoft.com/office/infopath/2007/PartnerControls"/>
    <ds:schemaRef ds:uri="http://purl.org/dc/term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16c05727-aa75-4e4a-9b5f-8a80a1165891"/>
    <ds:schemaRef ds:uri="71af3243-3dd4-4a8d-8c0d-dd76da1f02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986</Words>
  <Application>Microsoft Office PowerPoint</Application>
  <PresentationFormat>Widescreen</PresentationFormat>
  <Paragraphs>62</Paragraphs>
  <Slides>12</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Segoe UI</vt:lpstr>
      <vt:lpstr>Segoe UI Light</vt:lpstr>
      <vt:lpstr>Office Theme</vt:lpstr>
      <vt:lpstr>Project Task 2: Executive Summary Data Presentation and Visualization</vt:lpstr>
      <vt:lpstr>Project analysis slide 2</vt:lpstr>
      <vt:lpstr>PowerPoint Presentation</vt:lpstr>
      <vt:lpstr>Project analysis slide 5</vt:lpstr>
      <vt:lpstr>PowerPoint Presentation</vt:lpstr>
      <vt:lpstr>PowerPoint Presentation</vt:lpstr>
      <vt:lpstr>PowerPoint Presentation</vt:lpstr>
      <vt:lpstr>PowerPoint Presentation</vt:lpstr>
      <vt:lpstr>PowerPoint Presentation</vt:lpstr>
      <vt:lpstr>Project analysis slide 6</vt:lpstr>
      <vt:lpstr>Project analysis slide 10</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2020-04-19T01:10:08Z</dcterms:created>
  <dcterms:modified xsi:type="dcterms:W3CDTF">2020-04-19T14:26:04Z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