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3" r:id="rId7"/>
    <p:sldId id="288" r:id="rId8"/>
    <p:sldId id="289" r:id="rId9"/>
    <p:sldId id="290" r:id="rId10"/>
    <p:sldId id="291" r:id="rId11"/>
    <p:sldId id="292" r:id="rId12"/>
    <p:sldId id="293" r:id="rId13"/>
    <p:sldId id="294" r:id="rId14"/>
    <p:sldId id="301" r:id="rId15"/>
    <p:sldId id="295" r:id="rId16"/>
    <p:sldId id="296" r:id="rId17"/>
    <p:sldId id="297" r:id="rId18"/>
    <p:sldId id="298" r:id="rId19"/>
    <p:sldId id="299" r:id="rId20"/>
    <p:sldId id="300" r:id="rId21"/>
    <p:sldId id="270" r:id="rId22"/>
    <p:sldId id="286" r:id="rId23"/>
    <p:sldId id="287"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447A1-A727-432F-B025-6FAE00A04816}" type="doc">
      <dgm:prSet loTypeId="urn:microsoft.com/office/officeart/2005/8/layout/cycle3" loCatId="cycle" qsTypeId="urn:microsoft.com/office/officeart/2005/8/quickstyle/simple4" qsCatId="simple" csTypeId="urn:microsoft.com/office/officeart/2005/8/colors/colorful5" csCatId="colorful" phldr="1"/>
      <dgm:spPr/>
      <dgm:t>
        <a:bodyPr/>
        <a:lstStyle/>
        <a:p>
          <a:endParaRPr lang="en-US"/>
        </a:p>
      </dgm:t>
    </dgm:pt>
    <dgm:pt modelId="{B3973B39-5D01-4448-A761-4D4A738750DD}">
      <dgm:prSet/>
      <dgm:spPr/>
      <dgm:t>
        <a:bodyPr/>
        <a:lstStyle/>
        <a:p>
          <a:r>
            <a:rPr lang="en-US" dirty="0"/>
            <a:t>Introduction</a:t>
          </a:r>
        </a:p>
      </dgm:t>
    </dgm:pt>
    <dgm:pt modelId="{477CC70F-FD06-4CC2-813A-8F97F39AD385}" type="parTrans" cxnId="{DC148779-AFD5-40DC-A9F5-D221A5012638}">
      <dgm:prSet/>
      <dgm:spPr/>
      <dgm:t>
        <a:bodyPr/>
        <a:lstStyle/>
        <a:p>
          <a:endParaRPr lang="en-US"/>
        </a:p>
      </dgm:t>
    </dgm:pt>
    <dgm:pt modelId="{69DC09EE-804C-4B08-9E8A-E3322A72BAA5}" type="sibTrans" cxnId="{DC148779-AFD5-40DC-A9F5-D221A5012638}">
      <dgm:prSet/>
      <dgm:spPr/>
      <dgm:t>
        <a:bodyPr/>
        <a:lstStyle/>
        <a:p>
          <a:endParaRPr lang="en-US"/>
        </a:p>
      </dgm:t>
    </dgm:pt>
    <dgm:pt modelId="{B1646B9A-4C2D-428B-BBB5-8D0335366491}">
      <dgm:prSet/>
      <dgm:spPr/>
      <dgm:t>
        <a:bodyPr/>
        <a:lstStyle/>
        <a:p>
          <a:r>
            <a:rPr lang="en-US" dirty="0"/>
            <a:t>Research Questions</a:t>
          </a:r>
        </a:p>
      </dgm:t>
    </dgm:pt>
    <dgm:pt modelId="{61C23294-7E0C-4CD6-84C4-19E56CE2BE8B}" type="parTrans" cxnId="{DAC6EDAA-BF70-492E-AA7F-51AC4B755AF1}">
      <dgm:prSet/>
      <dgm:spPr/>
      <dgm:t>
        <a:bodyPr/>
        <a:lstStyle/>
        <a:p>
          <a:endParaRPr lang="en-US"/>
        </a:p>
      </dgm:t>
    </dgm:pt>
    <dgm:pt modelId="{B1473DBA-3ABC-476C-BAE3-0A7A3B08BD5D}" type="sibTrans" cxnId="{DAC6EDAA-BF70-492E-AA7F-51AC4B755AF1}">
      <dgm:prSet/>
      <dgm:spPr/>
      <dgm:t>
        <a:bodyPr/>
        <a:lstStyle/>
        <a:p>
          <a:endParaRPr lang="en-US"/>
        </a:p>
      </dgm:t>
    </dgm:pt>
    <dgm:pt modelId="{715D6CAA-AFE3-4B7C-A79D-7B5306E3DA16}">
      <dgm:prSet/>
      <dgm:spPr/>
      <dgm:t>
        <a:bodyPr/>
        <a:lstStyle/>
        <a:p>
          <a:r>
            <a:rPr lang="en-US" dirty="0"/>
            <a:t>Dataset Summary</a:t>
          </a:r>
        </a:p>
      </dgm:t>
    </dgm:pt>
    <dgm:pt modelId="{7696C5A7-1DA6-4A97-9638-B72C7E1A0E58}" type="parTrans" cxnId="{FA401C7F-02C2-40E0-AE6E-8FBB040B989B}">
      <dgm:prSet/>
      <dgm:spPr/>
      <dgm:t>
        <a:bodyPr/>
        <a:lstStyle/>
        <a:p>
          <a:endParaRPr lang="en-US"/>
        </a:p>
      </dgm:t>
    </dgm:pt>
    <dgm:pt modelId="{FB3E97B4-4420-4C06-AD7A-932E5C002E2D}" type="sibTrans" cxnId="{FA401C7F-02C2-40E0-AE6E-8FBB040B989B}">
      <dgm:prSet/>
      <dgm:spPr/>
      <dgm:t>
        <a:bodyPr/>
        <a:lstStyle/>
        <a:p>
          <a:endParaRPr lang="en-US"/>
        </a:p>
      </dgm:t>
    </dgm:pt>
    <dgm:pt modelId="{E2348406-D924-4A94-A37C-7A0E836926EF}">
      <dgm:prSet/>
      <dgm:spPr/>
      <dgm:t>
        <a:bodyPr/>
        <a:lstStyle/>
        <a:p>
          <a:r>
            <a:rPr lang="en-US" dirty="0"/>
            <a:t>Graphs and Table</a:t>
          </a:r>
        </a:p>
      </dgm:t>
    </dgm:pt>
    <dgm:pt modelId="{5EE3B332-4901-4799-B06A-54D1F0348E06}" type="parTrans" cxnId="{39EEEBFF-AF92-4A17-92C0-AF7955155500}">
      <dgm:prSet/>
      <dgm:spPr/>
      <dgm:t>
        <a:bodyPr/>
        <a:lstStyle/>
        <a:p>
          <a:endParaRPr lang="en-US"/>
        </a:p>
      </dgm:t>
    </dgm:pt>
    <dgm:pt modelId="{7C4D43BE-6D59-4ED5-8F24-8309A4F24A9B}" type="sibTrans" cxnId="{39EEEBFF-AF92-4A17-92C0-AF7955155500}">
      <dgm:prSet/>
      <dgm:spPr/>
      <dgm:t>
        <a:bodyPr/>
        <a:lstStyle/>
        <a:p>
          <a:endParaRPr lang="en-US"/>
        </a:p>
      </dgm:t>
    </dgm:pt>
    <dgm:pt modelId="{AF00A6C1-E8B1-46B4-9012-1F744F455FA3}">
      <dgm:prSet/>
      <dgm:spPr/>
      <dgm:t>
        <a:bodyPr/>
        <a:lstStyle/>
        <a:p>
          <a:r>
            <a:rPr lang="en-US" dirty="0"/>
            <a:t>Models Selection and Performance</a:t>
          </a:r>
        </a:p>
      </dgm:t>
    </dgm:pt>
    <dgm:pt modelId="{7571181F-A941-4A6A-9842-DB632EA8CD6E}" type="parTrans" cxnId="{B996F8C3-D9E4-4321-A2F6-089B8ABC575E}">
      <dgm:prSet/>
      <dgm:spPr/>
      <dgm:t>
        <a:bodyPr/>
        <a:lstStyle/>
        <a:p>
          <a:endParaRPr lang="en-US"/>
        </a:p>
      </dgm:t>
    </dgm:pt>
    <dgm:pt modelId="{3436895F-642E-484F-9F5A-CE14CC553A9A}" type="sibTrans" cxnId="{B996F8C3-D9E4-4321-A2F6-089B8ABC575E}">
      <dgm:prSet/>
      <dgm:spPr/>
      <dgm:t>
        <a:bodyPr/>
        <a:lstStyle/>
        <a:p>
          <a:endParaRPr lang="en-US"/>
        </a:p>
      </dgm:t>
    </dgm:pt>
    <dgm:pt modelId="{F1344728-8902-4D14-A211-CFBA1B030BA0}">
      <dgm:prSet/>
      <dgm:spPr/>
      <dgm:t>
        <a:bodyPr/>
        <a:lstStyle/>
        <a:p>
          <a:r>
            <a:rPr lang="en-US"/>
            <a:t>Conclusion</a:t>
          </a:r>
        </a:p>
      </dgm:t>
    </dgm:pt>
    <dgm:pt modelId="{9CA6CBAC-99A5-40EF-A43A-B92144381CFA}" type="parTrans" cxnId="{BE304A42-A2CB-45D7-99B3-ACE6390DB790}">
      <dgm:prSet/>
      <dgm:spPr/>
      <dgm:t>
        <a:bodyPr/>
        <a:lstStyle/>
        <a:p>
          <a:endParaRPr lang="en-US"/>
        </a:p>
      </dgm:t>
    </dgm:pt>
    <dgm:pt modelId="{ED22F3EB-8632-445E-8D05-0526410676D5}" type="sibTrans" cxnId="{BE304A42-A2CB-45D7-99B3-ACE6390DB790}">
      <dgm:prSet/>
      <dgm:spPr/>
      <dgm:t>
        <a:bodyPr/>
        <a:lstStyle/>
        <a:p>
          <a:endParaRPr lang="en-US"/>
        </a:p>
      </dgm:t>
    </dgm:pt>
    <dgm:pt modelId="{976BEFDB-0605-484F-8749-C0AC173AA30D}" type="pres">
      <dgm:prSet presAssocID="{3B9447A1-A727-432F-B025-6FAE00A04816}" presName="Name0" presStyleCnt="0">
        <dgm:presLayoutVars>
          <dgm:dir/>
          <dgm:resizeHandles val="exact"/>
        </dgm:presLayoutVars>
      </dgm:prSet>
      <dgm:spPr/>
    </dgm:pt>
    <dgm:pt modelId="{81A68F07-1A10-4D84-AA55-DC84B318DA88}" type="pres">
      <dgm:prSet presAssocID="{3B9447A1-A727-432F-B025-6FAE00A04816}" presName="cycle" presStyleCnt="0"/>
      <dgm:spPr/>
    </dgm:pt>
    <dgm:pt modelId="{313AFCB2-68B9-449B-AAF4-67B928BE59D4}" type="pres">
      <dgm:prSet presAssocID="{B3973B39-5D01-4448-A761-4D4A738750DD}" presName="nodeFirstNode" presStyleLbl="node1" presStyleIdx="0" presStyleCnt="6">
        <dgm:presLayoutVars>
          <dgm:bulletEnabled val="1"/>
        </dgm:presLayoutVars>
      </dgm:prSet>
      <dgm:spPr/>
    </dgm:pt>
    <dgm:pt modelId="{B602A4A1-A190-4A23-AFF8-8FB8B8C01005}" type="pres">
      <dgm:prSet presAssocID="{69DC09EE-804C-4B08-9E8A-E3322A72BAA5}" presName="sibTransFirstNode" presStyleLbl="bgShp" presStyleIdx="0" presStyleCnt="1"/>
      <dgm:spPr/>
    </dgm:pt>
    <dgm:pt modelId="{9ACB38A8-8917-4D6D-8411-20FFBF763FD7}" type="pres">
      <dgm:prSet presAssocID="{B1646B9A-4C2D-428B-BBB5-8D0335366491}" presName="nodeFollowingNodes" presStyleLbl="node1" presStyleIdx="1" presStyleCnt="6">
        <dgm:presLayoutVars>
          <dgm:bulletEnabled val="1"/>
        </dgm:presLayoutVars>
      </dgm:prSet>
      <dgm:spPr/>
    </dgm:pt>
    <dgm:pt modelId="{6FCFBDDA-BE4F-4DAC-89E3-65A6D0678ED0}" type="pres">
      <dgm:prSet presAssocID="{715D6CAA-AFE3-4B7C-A79D-7B5306E3DA16}" presName="nodeFollowingNodes" presStyleLbl="node1" presStyleIdx="2" presStyleCnt="6">
        <dgm:presLayoutVars>
          <dgm:bulletEnabled val="1"/>
        </dgm:presLayoutVars>
      </dgm:prSet>
      <dgm:spPr/>
    </dgm:pt>
    <dgm:pt modelId="{5CD83165-3953-4705-B4A7-6157668302AE}" type="pres">
      <dgm:prSet presAssocID="{E2348406-D924-4A94-A37C-7A0E836926EF}" presName="nodeFollowingNodes" presStyleLbl="node1" presStyleIdx="3" presStyleCnt="6">
        <dgm:presLayoutVars>
          <dgm:bulletEnabled val="1"/>
        </dgm:presLayoutVars>
      </dgm:prSet>
      <dgm:spPr/>
    </dgm:pt>
    <dgm:pt modelId="{9D1576A1-3312-44F8-84B2-BC5E9B5F0A59}" type="pres">
      <dgm:prSet presAssocID="{AF00A6C1-E8B1-46B4-9012-1F744F455FA3}" presName="nodeFollowingNodes" presStyleLbl="node1" presStyleIdx="4" presStyleCnt="6">
        <dgm:presLayoutVars>
          <dgm:bulletEnabled val="1"/>
        </dgm:presLayoutVars>
      </dgm:prSet>
      <dgm:spPr/>
    </dgm:pt>
    <dgm:pt modelId="{D7504887-4A12-4A78-924F-F8BA4229542B}" type="pres">
      <dgm:prSet presAssocID="{F1344728-8902-4D14-A211-CFBA1B030BA0}" presName="nodeFollowingNodes" presStyleLbl="node1" presStyleIdx="5" presStyleCnt="6">
        <dgm:presLayoutVars>
          <dgm:bulletEnabled val="1"/>
        </dgm:presLayoutVars>
      </dgm:prSet>
      <dgm:spPr/>
    </dgm:pt>
  </dgm:ptLst>
  <dgm:cxnLst>
    <dgm:cxn modelId="{91D8F003-99BF-47D6-AE80-A5DB95C9B29E}" type="presOf" srcId="{F1344728-8902-4D14-A211-CFBA1B030BA0}" destId="{D7504887-4A12-4A78-924F-F8BA4229542B}" srcOrd="0" destOrd="0" presId="urn:microsoft.com/office/officeart/2005/8/layout/cycle3"/>
    <dgm:cxn modelId="{33F04116-2979-4CFC-A040-C03DF27F05BB}" type="presOf" srcId="{B3973B39-5D01-4448-A761-4D4A738750DD}" destId="{313AFCB2-68B9-449B-AAF4-67B928BE59D4}" srcOrd="0" destOrd="0" presId="urn:microsoft.com/office/officeart/2005/8/layout/cycle3"/>
    <dgm:cxn modelId="{99075223-869E-4F36-A642-5DA2169CF1A8}" type="presOf" srcId="{3B9447A1-A727-432F-B025-6FAE00A04816}" destId="{976BEFDB-0605-484F-8749-C0AC173AA30D}" srcOrd="0" destOrd="0" presId="urn:microsoft.com/office/officeart/2005/8/layout/cycle3"/>
    <dgm:cxn modelId="{197E922E-320B-4714-A0BD-3160FB36A0C4}" type="presOf" srcId="{E2348406-D924-4A94-A37C-7A0E836926EF}" destId="{5CD83165-3953-4705-B4A7-6157668302AE}" srcOrd="0" destOrd="0" presId="urn:microsoft.com/office/officeart/2005/8/layout/cycle3"/>
    <dgm:cxn modelId="{DD971C32-6EBB-49DD-B400-4211373F125A}" type="presOf" srcId="{B1646B9A-4C2D-428B-BBB5-8D0335366491}" destId="{9ACB38A8-8917-4D6D-8411-20FFBF763FD7}" srcOrd="0" destOrd="0" presId="urn:microsoft.com/office/officeart/2005/8/layout/cycle3"/>
    <dgm:cxn modelId="{BE304A42-A2CB-45D7-99B3-ACE6390DB790}" srcId="{3B9447A1-A727-432F-B025-6FAE00A04816}" destId="{F1344728-8902-4D14-A211-CFBA1B030BA0}" srcOrd="5" destOrd="0" parTransId="{9CA6CBAC-99A5-40EF-A43A-B92144381CFA}" sibTransId="{ED22F3EB-8632-445E-8D05-0526410676D5}"/>
    <dgm:cxn modelId="{DC148779-AFD5-40DC-A9F5-D221A5012638}" srcId="{3B9447A1-A727-432F-B025-6FAE00A04816}" destId="{B3973B39-5D01-4448-A761-4D4A738750DD}" srcOrd="0" destOrd="0" parTransId="{477CC70F-FD06-4CC2-813A-8F97F39AD385}" sibTransId="{69DC09EE-804C-4B08-9E8A-E3322A72BAA5}"/>
    <dgm:cxn modelId="{FA401C7F-02C2-40E0-AE6E-8FBB040B989B}" srcId="{3B9447A1-A727-432F-B025-6FAE00A04816}" destId="{715D6CAA-AFE3-4B7C-A79D-7B5306E3DA16}" srcOrd="2" destOrd="0" parTransId="{7696C5A7-1DA6-4A97-9638-B72C7E1A0E58}" sibTransId="{FB3E97B4-4420-4C06-AD7A-932E5C002E2D}"/>
    <dgm:cxn modelId="{EE5C4DA0-1ED4-49E9-92A5-74103D8AEAB9}" type="presOf" srcId="{69DC09EE-804C-4B08-9E8A-E3322A72BAA5}" destId="{B602A4A1-A190-4A23-AFF8-8FB8B8C01005}" srcOrd="0" destOrd="0" presId="urn:microsoft.com/office/officeart/2005/8/layout/cycle3"/>
    <dgm:cxn modelId="{DAC6EDAA-BF70-492E-AA7F-51AC4B755AF1}" srcId="{3B9447A1-A727-432F-B025-6FAE00A04816}" destId="{B1646B9A-4C2D-428B-BBB5-8D0335366491}" srcOrd="1" destOrd="0" parTransId="{61C23294-7E0C-4CD6-84C4-19E56CE2BE8B}" sibTransId="{B1473DBA-3ABC-476C-BAE3-0A7A3B08BD5D}"/>
    <dgm:cxn modelId="{B996F8C3-D9E4-4321-A2F6-089B8ABC575E}" srcId="{3B9447A1-A727-432F-B025-6FAE00A04816}" destId="{AF00A6C1-E8B1-46B4-9012-1F744F455FA3}" srcOrd="4" destOrd="0" parTransId="{7571181F-A941-4A6A-9842-DB632EA8CD6E}" sibTransId="{3436895F-642E-484F-9F5A-CE14CC553A9A}"/>
    <dgm:cxn modelId="{62BF74DC-01D3-47A5-B74F-028992B2A9EF}" type="presOf" srcId="{AF00A6C1-E8B1-46B4-9012-1F744F455FA3}" destId="{9D1576A1-3312-44F8-84B2-BC5E9B5F0A59}" srcOrd="0" destOrd="0" presId="urn:microsoft.com/office/officeart/2005/8/layout/cycle3"/>
    <dgm:cxn modelId="{F9C9B9F5-5BF4-4E87-A41B-93DACDCB4DBB}" type="presOf" srcId="{715D6CAA-AFE3-4B7C-A79D-7B5306E3DA16}" destId="{6FCFBDDA-BE4F-4DAC-89E3-65A6D0678ED0}" srcOrd="0" destOrd="0" presId="urn:microsoft.com/office/officeart/2005/8/layout/cycle3"/>
    <dgm:cxn modelId="{39EEEBFF-AF92-4A17-92C0-AF7955155500}" srcId="{3B9447A1-A727-432F-B025-6FAE00A04816}" destId="{E2348406-D924-4A94-A37C-7A0E836926EF}" srcOrd="3" destOrd="0" parTransId="{5EE3B332-4901-4799-B06A-54D1F0348E06}" sibTransId="{7C4D43BE-6D59-4ED5-8F24-8309A4F24A9B}"/>
    <dgm:cxn modelId="{CE6F38BB-B3C9-4F56-A43B-3AE24045AFFF}" type="presParOf" srcId="{976BEFDB-0605-484F-8749-C0AC173AA30D}" destId="{81A68F07-1A10-4D84-AA55-DC84B318DA88}" srcOrd="0" destOrd="0" presId="urn:microsoft.com/office/officeart/2005/8/layout/cycle3"/>
    <dgm:cxn modelId="{F72AB131-D3FD-4424-B193-50E1402EA619}" type="presParOf" srcId="{81A68F07-1A10-4D84-AA55-DC84B318DA88}" destId="{313AFCB2-68B9-449B-AAF4-67B928BE59D4}" srcOrd="0" destOrd="0" presId="urn:microsoft.com/office/officeart/2005/8/layout/cycle3"/>
    <dgm:cxn modelId="{556F51F4-3B0C-4C3A-B98F-D54F6477A95D}" type="presParOf" srcId="{81A68F07-1A10-4D84-AA55-DC84B318DA88}" destId="{B602A4A1-A190-4A23-AFF8-8FB8B8C01005}" srcOrd="1" destOrd="0" presId="urn:microsoft.com/office/officeart/2005/8/layout/cycle3"/>
    <dgm:cxn modelId="{66B621B2-5194-4706-B6D3-59139B0DE060}" type="presParOf" srcId="{81A68F07-1A10-4D84-AA55-DC84B318DA88}" destId="{9ACB38A8-8917-4D6D-8411-20FFBF763FD7}" srcOrd="2" destOrd="0" presId="urn:microsoft.com/office/officeart/2005/8/layout/cycle3"/>
    <dgm:cxn modelId="{125E5FBD-6092-4FD1-896D-619FC2738095}" type="presParOf" srcId="{81A68F07-1A10-4D84-AA55-DC84B318DA88}" destId="{6FCFBDDA-BE4F-4DAC-89E3-65A6D0678ED0}" srcOrd="3" destOrd="0" presId="urn:microsoft.com/office/officeart/2005/8/layout/cycle3"/>
    <dgm:cxn modelId="{79BEEDE3-B8DD-4E39-9FF2-3ABF13E40428}" type="presParOf" srcId="{81A68F07-1A10-4D84-AA55-DC84B318DA88}" destId="{5CD83165-3953-4705-B4A7-6157668302AE}" srcOrd="4" destOrd="0" presId="urn:microsoft.com/office/officeart/2005/8/layout/cycle3"/>
    <dgm:cxn modelId="{A2E0F02A-E79E-4B1F-A838-F1295C01D84B}" type="presParOf" srcId="{81A68F07-1A10-4D84-AA55-DC84B318DA88}" destId="{9D1576A1-3312-44F8-84B2-BC5E9B5F0A59}" srcOrd="5" destOrd="0" presId="urn:microsoft.com/office/officeart/2005/8/layout/cycle3"/>
    <dgm:cxn modelId="{6ACF054D-0B31-4E8D-82F8-157EC8C66A9D}" type="presParOf" srcId="{81A68F07-1A10-4D84-AA55-DC84B318DA88}" destId="{D7504887-4A12-4A78-924F-F8BA4229542B}"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DF33F-664E-4BCB-B682-A1A7D53E6F19}"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379FA8F5-4C72-4A69-9CBE-F7CFD31FB628}">
      <dgm:prSet/>
      <dgm:spPr/>
      <dgm:t>
        <a:bodyPr/>
        <a:lstStyle/>
        <a:p>
          <a:r>
            <a:rPr lang="en-US" dirty="0"/>
            <a:t>Ethnically speaking, Blacks and Hispanics have faced economic inequality for generations, and the recent wave of Black Lives Matter protests has renewed discussions on these disparities. Compared to White families, other races have lower levels of income and net worth. </a:t>
          </a:r>
        </a:p>
      </dgm:t>
    </dgm:pt>
    <dgm:pt modelId="{9C14F806-93D1-48A2-BBCD-A08628F22911}" type="parTrans" cxnId="{3C9FFFE7-D823-4565-BECE-8D9361922253}">
      <dgm:prSet/>
      <dgm:spPr/>
      <dgm:t>
        <a:bodyPr/>
        <a:lstStyle/>
        <a:p>
          <a:endParaRPr lang="en-US"/>
        </a:p>
      </dgm:t>
    </dgm:pt>
    <dgm:pt modelId="{642AA9E6-59CD-4758-A804-B32ECC77C3AB}" type="sibTrans" cxnId="{3C9FFFE7-D823-4565-BECE-8D9361922253}">
      <dgm:prSet/>
      <dgm:spPr/>
      <dgm:t>
        <a:bodyPr/>
        <a:lstStyle/>
        <a:p>
          <a:endParaRPr lang="en-US"/>
        </a:p>
      </dgm:t>
    </dgm:pt>
    <dgm:pt modelId="{CEA3838C-DC8D-4F80-96FA-9419CBF052ED}">
      <dgm:prSet/>
      <dgm:spPr/>
      <dgm:t>
        <a:bodyPr/>
        <a:lstStyle/>
        <a:p>
          <a:r>
            <a:rPr lang="en-US" dirty="0"/>
            <a:t>They are also less likely to hold assets of any type. In fact, 19% of Black families have zero or negative net worth, while only 9% of White households have no wealth</a:t>
          </a:r>
        </a:p>
      </dgm:t>
    </dgm:pt>
    <dgm:pt modelId="{D5683FDB-0FE5-4985-8E26-F654090389DA}" type="parTrans" cxnId="{5FD853DF-8900-4299-9B10-B4BA095698E2}">
      <dgm:prSet/>
      <dgm:spPr/>
      <dgm:t>
        <a:bodyPr/>
        <a:lstStyle/>
        <a:p>
          <a:endParaRPr lang="en-US"/>
        </a:p>
      </dgm:t>
    </dgm:pt>
    <dgm:pt modelId="{79C52BE2-02ED-4A59-9F58-B5EF53324753}" type="sibTrans" cxnId="{5FD853DF-8900-4299-9B10-B4BA095698E2}">
      <dgm:prSet/>
      <dgm:spPr/>
      <dgm:t>
        <a:bodyPr/>
        <a:lstStyle/>
        <a:p>
          <a:endParaRPr lang="en-US"/>
        </a:p>
      </dgm:t>
    </dgm:pt>
    <dgm:pt modelId="{F1142248-913A-41A6-999C-65A790D74E4E}">
      <dgm:prSet/>
      <dgm:spPr/>
      <dgm:t>
        <a:bodyPr/>
        <a:lstStyle/>
        <a:p>
          <a:r>
            <a:rPr lang="en-US" dirty="0"/>
            <a:t>Income inequality is defined as the extent to which income is distributed unevenly in a group of people. In mostly every culture, most people’s economic positions are also related to other characteristics, such as whether or not they have a disability, their ethnic background, or whether they are a man or a woman</a:t>
          </a:r>
        </a:p>
      </dgm:t>
    </dgm:pt>
    <dgm:pt modelId="{EE32871F-97BA-48D2-84B1-9659BA1DBB41}" type="parTrans" cxnId="{FF7C35DF-9C28-4558-9430-548B646DC4ED}">
      <dgm:prSet/>
      <dgm:spPr/>
      <dgm:t>
        <a:bodyPr/>
        <a:lstStyle/>
        <a:p>
          <a:endParaRPr lang="en-US"/>
        </a:p>
      </dgm:t>
    </dgm:pt>
    <dgm:pt modelId="{71729EB6-7261-4CB9-A4F6-1AD4B6CE5A25}" type="sibTrans" cxnId="{FF7C35DF-9C28-4558-9430-548B646DC4ED}">
      <dgm:prSet/>
      <dgm:spPr/>
      <dgm:t>
        <a:bodyPr/>
        <a:lstStyle/>
        <a:p>
          <a:endParaRPr lang="en-US"/>
        </a:p>
      </dgm:t>
    </dgm:pt>
    <dgm:pt modelId="{FD6D6545-8962-46A8-9061-DD493BB52989}" type="pres">
      <dgm:prSet presAssocID="{3CEDF33F-664E-4BCB-B682-A1A7D53E6F19}" presName="linear" presStyleCnt="0">
        <dgm:presLayoutVars>
          <dgm:animLvl val="lvl"/>
          <dgm:resizeHandles val="exact"/>
        </dgm:presLayoutVars>
      </dgm:prSet>
      <dgm:spPr/>
    </dgm:pt>
    <dgm:pt modelId="{46E928D6-17FB-4FB6-BB63-716A9A1D6C0C}" type="pres">
      <dgm:prSet presAssocID="{F1142248-913A-41A6-999C-65A790D74E4E}" presName="parentText" presStyleLbl="node1" presStyleIdx="0" presStyleCnt="3">
        <dgm:presLayoutVars>
          <dgm:chMax val="0"/>
          <dgm:bulletEnabled val="1"/>
        </dgm:presLayoutVars>
      </dgm:prSet>
      <dgm:spPr/>
    </dgm:pt>
    <dgm:pt modelId="{987DB995-9AC1-4CC3-B843-2F96D819C2A6}" type="pres">
      <dgm:prSet presAssocID="{71729EB6-7261-4CB9-A4F6-1AD4B6CE5A25}" presName="spacer" presStyleCnt="0"/>
      <dgm:spPr/>
    </dgm:pt>
    <dgm:pt modelId="{2C48AC1A-2E7E-42CC-BBCA-11AAE3832CC0}" type="pres">
      <dgm:prSet presAssocID="{379FA8F5-4C72-4A69-9CBE-F7CFD31FB628}" presName="parentText" presStyleLbl="node1" presStyleIdx="1" presStyleCnt="3">
        <dgm:presLayoutVars>
          <dgm:chMax val="0"/>
          <dgm:bulletEnabled val="1"/>
        </dgm:presLayoutVars>
      </dgm:prSet>
      <dgm:spPr/>
    </dgm:pt>
    <dgm:pt modelId="{40A7A9CD-1888-4476-ABC8-1AD894C0233B}" type="pres">
      <dgm:prSet presAssocID="{642AA9E6-59CD-4758-A804-B32ECC77C3AB}" presName="spacer" presStyleCnt="0"/>
      <dgm:spPr/>
    </dgm:pt>
    <dgm:pt modelId="{EB484388-5471-46CA-AA3E-441A330B56F4}" type="pres">
      <dgm:prSet presAssocID="{CEA3838C-DC8D-4F80-96FA-9419CBF052ED}" presName="parentText" presStyleLbl="node1" presStyleIdx="2" presStyleCnt="3">
        <dgm:presLayoutVars>
          <dgm:chMax val="0"/>
          <dgm:bulletEnabled val="1"/>
        </dgm:presLayoutVars>
      </dgm:prSet>
      <dgm:spPr/>
    </dgm:pt>
  </dgm:ptLst>
  <dgm:cxnLst>
    <dgm:cxn modelId="{982BE413-9A3A-4695-8E0D-3F4CC3FC382B}" type="presOf" srcId="{F1142248-913A-41A6-999C-65A790D74E4E}" destId="{46E928D6-17FB-4FB6-BB63-716A9A1D6C0C}" srcOrd="0" destOrd="0" presId="urn:microsoft.com/office/officeart/2005/8/layout/vList2"/>
    <dgm:cxn modelId="{6867B029-F096-4989-B204-A7800982A8B6}" type="presOf" srcId="{379FA8F5-4C72-4A69-9CBE-F7CFD31FB628}" destId="{2C48AC1A-2E7E-42CC-BBCA-11AAE3832CC0}" srcOrd="0" destOrd="0" presId="urn:microsoft.com/office/officeart/2005/8/layout/vList2"/>
    <dgm:cxn modelId="{70F33F61-9333-4548-977A-43697FB920B1}" type="presOf" srcId="{CEA3838C-DC8D-4F80-96FA-9419CBF052ED}" destId="{EB484388-5471-46CA-AA3E-441A330B56F4}" srcOrd="0" destOrd="0" presId="urn:microsoft.com/office/officeart/2005/8/layout/vList2"/>
    <dgm:cxn modelId="{EB76BFDB-769D-4A7F-81E1-6282AB84D1E7}" type="presOf" srcId="{3CEDF33F-664E-4BCB-B682-A1A7D53E6F19}" destId="{FD6D6545-8962-46A8-9061-DD493BB52989}" srcOrd="0" destOrd="0" presId="urn:microsoft.com/office/officeart/2005/8/layout/vList2"/>
    <dgm:cxn modelId="{FF7C35DF-9C28-4558-9430-548B646DC4ED}" srcId="{3CEDF33F-664E-4BCB-B682-A1A7D53E6F19}" destId="{F1142248-913A-41A6-999C-65A790D74E4E}" srcOrd="0" destOrd="0" parTransId="{EE32871F-97BA-48D2-84B1-9659BA1DBB41}" sibTransId="{71729EB6-7261-4CB9-A4F6-1AD4B6CE5A25}"/>
    <dgm:cxn modelId="{5FD853DF-8900-4299-9B10-B4BA095698E2}" srcId="{3CEDF33F-664E-4BCB-B682-A1A7D53E6F19}" destId="{CEA3838C-DC8D-4F80-96FA-9419CBF052ED}" srcOrd="2" destOrd="0" parTransId="{D5683FDB-0FE5-4985-8E26-F654090389DA}" sibTransId="{79C52BE2-02ED-4A59-9F58-B5EF53324753}"/>
    <dgm:cxn modelId="{3C9FFFE7-D823-4565-BECE-8D9361922253}" srcId="{3CEDF33F-664E-4BCB-B682-A1A7D53E6F19}" destId="{379FA8F5-4C72-4A69-9CBE-F7CFD31FB628}" srcOrd="1" destOrd="0" parTransId="{9C14F806-93D1-48A2-BBCD-A08628F22911}" sibTransId="{642AA9E6-59CD-4758-A804-B32ECC77C3AB}"/>
    <dgm:cxn modelId="{631B0584-468E-4A6B-A659-EE83F16F1F76}" type="presParOf" srcId="{FD6D6545-8962-46A8-9061-DD493BB52989}" destId="{46E928D6-17FB-4FB6-BB63-716A9A1D6C0C}" srcOrd="0" destOrd="0" presId="urn:microsoft.com/office/officeart/2005/8/layout/vList2"/>
    <dgm:cxn modelId="{82A93427-64EE-47EA-8E3D-C90E150168AD}" type="presParOf" srcId="{FD6D6545-8962-46A8-9061-DD493BB52989}" destId="{987DB995-9AC1-4CC3-B843-2F96D819C2A6}" srcOrd="1" destOrd="0" presId="urn:microsoft.com/office/officeart/2005/8/layout/vList2"/>
    <dgm:cxn modelId="{31B96776-C805-46EF-8F1D-5D138E5F7BFD}" type="presParOf" srcId="{FD6D6545-8962-46A8-9061-DD493BB52989}" destId="{2C48AC1A-2E7E-42CC-BBCA-11AAE3832CC0}" srcOrd="2" destOrd="0" presId="urn:microsoft.com/office/officeart/2005/8/layout/vList2"/>
    <dgm:cxn modelId="{2C8081E3-D477-4678-8CAA-A2381BD1799D}" type="presParOf" srcId="{FD6D6545-8962-46A8-9061-DD493BB52989}" destId="{40A7A9CD-1888-4476-ABC8-1AD894C0233B}" srcOrd="3" destOrd="0" presId="urn:microsoft.com/office/officeart/2005/8/layout/vList2"/>
    <dgm:cxn modelId="{FBA9EC46-569E-42FA-A357-DDA0F2E2DCCE}" type="presParOf" srcId="{FD6D6545-8962-46A8-9061-DD493BB52989}" destId="{EB484388-5471-46CA-AA3E-441A330B56F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A7901F-3D67-4939-B028-65F432DA559F}" type="doc">
      <dgm:prSet loTypeId="urn:microsoft.com/office/officeart/2008/layout/AlternatingHexagons" loCatId="list" qsTypeId="urn:microsoft.com/office/officeart/2005/8/quickstyle/simple5" qsCatId="simple" csTypeId="urn:microsoft.com/office/officeart/2005/8/colors/colorful5" csCatId="colorful" phldr="1"/>
      <dgm:spPr/>
      <dgm:t>
        <a:bodyPr/>
        <a:lstStyle/>
        <a:p>
          <a:endParaRPr lang="en-US"/>
        </a:p>
      </dgm:t>
    </dgm:pt>
    <dgm:pt modelId="{BB7FAA66-921D-4956-8D0A-297D0E11D1E5}">
      <dgm:prSet/>
      <dgm:spPr/>
      <dgm:t>
        <a:bodyPr/>
        <a:lstStyle/>
        <a:p>
          <a:r>
            <a:rPr lang="en-US" dirty="0"/>
            <a:t>Does wealth inequality exist in the United States? </a:t>
          </a:r>
        </a:p>
      </dgm:t>
    </dgm:pt>
    <dgm:pt modelId="{7A96B2E7-A04D-44FB-B1DA-765416AB0807}" type="parTrans" cxnId="{B2F84E40-1506-4CBA-836F-ADE8FDDB9957}">
      <dgm:prSet/>
      <dgm:spPr/>
      <dgm:t>
        <a:bodyPr/>
        <a:lstStyle/>
        <a:p>
          <a:endParaRPr lang="en-US"/>
        </a:p>
      </dgm:t>
    </dgm:pt>
    <dgm:pt modelId="{0FA7AB6E-D9A1-471C-979B-3EF250C61E86}" type="sibTrans" cxnId="{B2F84E40-1506-4CBA-836F-ADE8FDDB9957}">
      <dgm:prSet/>
      <dgm:spPr/>
      <dgm:t>
        <a:bodyPr/>
        <a:lstStyle/>
        <a:p>
          <a:endParaRPr lang="en-US"/>
        </a:p>
      </dgm:t>
    </dgm:pt>
    <dgm:pt modelId="{47111C05-BB27-43A6-AC94-C462A686F079}">
      <dgm:prSet custT="1"/>
      <dgm:spPr/>
      <dgm:t>
        <a:bodyPr/>
        <a:lstStyle/>
        <a:p>
          <a:r>
            <a:rPr lang="en-US" sz="1200" dirty="0"/>
            <a:t>wage may be the key determinant  of income inequality. Since the 1980s, slower economic growth, higher unemployment and reduced wage shares have been observed in the U.S</a:t>
          </a:r>
        </a:p>
      </dgm:t>
    </dgm:pt>
    <dgm:pt modelId="{D75B44DE-8307-4DDB-9F5D-7C0B6A51B3C5}" type="parTrans" cxnId="{C0973396-E8A0-49F3-B94D-AE5FD2391F61}">
      <dgm:prSet/>
      <dgm:spPr/>
      <dgm:t>
        <a:bodyPr/>
        <a:lstStyle/>
        <a:p>
          <a:endParaRPr lang="en-US"/>
        </a:p>
      </dgm:t>
    </dgm:pt>
    <dgm:pt modelId="{8C85116D-D31E-4654-96EA-F4B57DEFB229}" type="sibTrans" cxnId="{C0973396-E8A0-49F3-B94D-AE5FD2391F61}">
      <dgm:prSet/>
      <dgm:spPr/>
      <dgm:t>
        <a:bodyPr/>
        <a:lstStyle/>
        <a:p>
          <a:endParaRPr lang="en-US"/>
        </a:p>
      </dgm:t>
    </dgm:pt>
    <dgm:pt modelId="{B7BDDD50-981F-4A22-9A2D-E1D48CD88B00}">
      <dgm:prSet/>
      <dgm:spPr/>
      <dgm:t>
        <a:bodyPr/>
        <a:lstStyle/>
        <a:p>
          <a:r>
            <a:rPr lang="en-US" dirty="0"/>
            <a:t>Does racial diversity play a role in the income and wealth inequality in the United </a:t>
          </a:r>
        </a:p>
        <a:p>
          <a:r>
            <a:rPr lang="en-US" dirty="0"/>
            <a:t>States? </a:t>
          </a:r>
        </a:p>
      </dgm:t>
    </dgm:pt>
    <dgm:pt modelId="{2B8ADDB1-5052-45D6-B9E8-7BEB8E9D8CD9}" type="parTrans" cxnId="{8BB0E9B8-8C10-4C3E-92B8-969BD907FC6B}">
      <dgm:prSet/>
      <dgm:spPr/>
      <dgm:t>
        <a:bodyPr/>
        <a:lstStyle/>
        <a:p>
          <a:endParaRPr lang="en-US"/>
        </a:p>
      </dgm:t>
    </dgm:pt>
    <dgm:pt modelId="{4B47AC6B-0CB2-46CD-AB2C-46C445164D0F}" type="sibTrans" cxnId="{8BB0E9B8-8C10-4C3E-92B8-969BD907FC6B}">
      <dgm:prSet/>
      <dgm:spPr/>
      <dgm:t>
        <a:bodyPr/>
        <a:lstStyle/>
        <a:p>
          <a:endParaRPr lang="en-US"/>
        </a:p>
      </dgm:t>
    </dgm:pt>
    <dgm:pt modelId="{047343B4-67FC-46B7-A243-480752A203F2}">
      <dgm:prSet custT="1"/>
      <dgm:spPr/>
      <dgm:t>
        <a:bodyPr/>
        <a:lstStyle/>
        <a:p>
          <a:pPr algn="l"/>
          <a:r>
            <a:rPr lang="en-US" sz="1100" dirty="0"/>
            <a:t>we know that education has played a big role in income and wealth inequality in America. One general analysis of the educational importance in wealth is the fact that we can clearly see the difference of educated Blacks and Hispanic and the uneducated ones when it comes to quality of life.</a:t>
          </a:r>
        </a:p>
      </dgm:t>
    </dgm:pt>
    <dgm:pt modelId="{3940C841-03D1-4064-B2D8-ACB74F65D1FC}" type="parTrans" cxnId="{7F4F71D5-B458-42B7-B331-0341E6133026}">
      <dgm:prSet/>
      <dgm:spPr/>
      <dgm:t>
        <a:bodyPr/>
        <a:lstStyle/>
        <a:p>
          <a:endParaRPr lang="en-US"/>
        </a:p>
      </dgm:t>
    </dgm:pt>
    <dgm:pt modelId="{6812DB76-727D-40B9-9062-ECA5AB8460B6}" type="sibTrans" cxnId="{7F4F71D5-B458-42B7-B331-0341E6133026}">
      <dgm:prSet/>
      <dgm:spPr/>
      <dgm:t>
        <a:bodyPr/>
        <a:lstStyle/>
        <a:p>
          <a:endParaRPr lang="en-US"/>
        </a:p>
      </dgm:t>
    </dgm:pt>
    <dgm:pt modelId="{304DB62E-92F1-4F2F-8869-CF5E417E4463}">
      <dgm:prSet/>
      <dgm:spPr/>
      <dgm:t>
        <a:bodyPr/>
        <a:lstStyle/>
        <a:p>
          <a:pPr algn="r"/>
          <a:endParaRPr lang="en-US" sz="800" dirty="0"/>
        </a:p>
      </dgm:t>
    </dgm:pt>
    <dgm:pt modelId="{B1D6642A-5066-4AF0-A459-91977D076E81}" type="parTrans" cxnId="{B23207E7-4FCD-48A5-83D0-F1C80AD06103}">
      <dgm:prSet/>
      <dgm:spPr/>
      <dgm:t>
        <a:bodyPr/>
        <a:lstStyle/>
        <a:p>
          <a:endParaRPr lang="en-US"/>
        </a:p>
      </dgm:t>
    </dgm:pt>
    <dgm:pt modelId="{36449BDD-FE1E-4734-A27D-B9636461D47A}" type="sibTrans" cxnId="{B23207E7-4FCD-48A5-83D0-F1C80AD06103}">
      <dgm:prSet/>
      <dgm:spPr/>
      <dgm:t>
        <a:bodyPr/>
        <a:lstStyle/>
        <a:p>
          <a:endParaRPr lang="en-US"/>
        </a:p>
      </dgm:t>
    </dgm:pt>
    <dgm:pt modelId="{8C447BB4-6B64-4C6D-8EB4-505EFDC66C84}">
      <dgm:prSet/>
      <dgm:spPr/>
      <dgm:t>
        <a:bodyPr/>
        <a:lstStyle/>
        <a:p>
          <a:r>
            <a:rPr lang="en-US" dirty="0"/>
            <a:t>Which states that have the highest minority income? </a:t>
          </a:r>
        </a:p>
      </dgm:t>
    </dgm:pt>
    <dgm:pt modelId="{67682D34-3901-4754-BECA-BFE641D736C9}" type="parTrans" cxnId="{4F31568A-3BA8-4247-86C8-47E2CF005145}">
      <dgm:prSet/>
      <dgm:spPr/>
      <dgm:t>
        <a:bodyPr/>
        <a:lstStyle/>
        <a:p>
          <a:endParaRPr lang="en-US"/>
        </a:p>
      </dgm:t>
    </dgm:pt>
    <dgm:pt modelId="{E509BDA3-5829-4ADE-B30F-90DB278A7AA8}" type="sibTrans" cxnId="{4F31568A-3BA8-4247-86C8-47E2CF005145}">
      <dgm:prSet/>
      <dgm:spPr/>
      <dgm:t>
        <a:bodyPr/>
        <a:lstStyle/>
        <a:p>
          <a:endParaRPr lang="en-US"/>
        </a:p>
      </dgm:t>
    </dgm:pt>
    <dgm:pt modelId="{2D2D4EAB-C039-4754-B70B-24CD471B166F}">
      <dgm:prSet/>
      <dgm:spPr/>
      <dgm:t>
        <a:bodyPr/>
        <a:lstStyle/>
        <a:p>
          <a:r>
            <a:rPr lang="en-US" dirty="0"/>
            <a:t>We know that whites and Asians fare much better than Hispanics and blacks. The gap is even wider when restricting the comparison to just middle-aged, well-educated families in each of the four groups. </a:t>
          </a:r>
        </a:p>
      </dgm:t>
    </dgm:pt>
    <dgm:pt modelId="{355C5109-0B14-4205-A85F-29BD95D6EF81}" type="parTrans" cxnId="{2A4F21A4-9B00-437D-A96E-4788A77B77BB}">
      <dgm:prSet/>
      <dgm:spPr/>
      <dgm:t>
        <a:bodyPr/>
        <a:lstStyle/>
        <a:p>
          <a:endParaRPr lang="en-US"/>
        </a:p>
      </dgm:t>
    </dgm:pt>
    <dgm:pt modelId="{3F58127B-1B7B-4C8D-9A4B-9B7E7ECD06A7}" type="sibTrans" cxnId="{2A4F21A4-9B00-437D-A96E-4788A77B77BB}">
      <dgm:prSet/>
      <dgm:spPr/>
      <dgm:t>
        <a:bodyPr/>
        <a:lstStyle/>
        <a:p>
          <a:endParaRPr lang="en-US"/>
        </a:p>
      </dgm:t>
    </dgm:pt>
    <dgm:pt modelId="{7D64BDE8-6654-4D3F-ABC8-89A719F90C7A}" type="pres">
      <dgm:prSet presAssocID="{67A7901F-3D67-4939-B028-65F432DA559F}" presName="Name0" presStyleCnt="0">
        <dgm:presLayoutVars>
          <dgm:chMax/>
          <dgm:chPref/>
          <dgm:dir/>
          <dgm:animLvl val="lvl"/>
        </dgm:presLayoutVars>
      </dgm:prSet>
      <dgm:spPr/>
    </dgm:pt>
    <dgm:pt modelId="{99AED4BA-9C35-4B59-BD0C-BF1C5571B457}" type="pres">
      <dgm:prSet presAssocID="{BB7FAA66-921D-4956-8D0A-297D0E11D1E5}" presName="composite" presStyleCnt="0"/>
      <dgm:spPr/>
    </dgm:pt>
    <dgm:pt modelId="{58EEE381-0767-4CB2-AAC8-D016F2CAD3D0}" type="pres">
      <dgm:prSet presAssocID="{BB7FAA66-921D-4956-8D0A-297D0E11D1E5}" presName="Parent1" presStyleLbl="node1" presStyleIdx="0" presStyleCnt="6">
        <dgm:presLayoutVars>
          <dgm:chMax val="1"/>
          <dgm:chPref val="1"/>
          <dgm:bulletEnabled val="1"/>
        </dgm:presLayoutVars>
      </dgm:prSet>
      <dgm:spPr/>
    </dgm:pt>
    <dgm:pt modelId="{D3D15AE4-6158-44B0-A81A-AA745D919B3F}" type="pres">
      <dgm:prSet presAssocID="{BB7FAA66-921D-4956-8D0A-297D0E11D1E5}" presName="Childtext1" presStyleLbl="revTx" presStyleIdx="0" presStyleCnt="3">
        <dgm:presLayoutVars>
          <dgm:chMax val="0"/>
          <dgm:chPref val="0"/>
          <dgm:bulletEnabled val="1"/>
        </dgm:presLayoutVars>
      </dgm:prSet>
      <dgm:spPr/>
    </dgm:pt>
    <dgm:pt modelId="{1494F416-34A3-43DC-8FDC-69A505B43FAE}" type="pres">
      <dgm:prSet presAssocID="{BB7FAA66-921D-4956-8D0A-297D0E11D1E5}" presName="BalanceSpacing" presStyleCnt="0"/>
      <dgm:spPr/>
    </dgm:pt>
    <dgm:pt modelId="{93E3BD3E-0CC1-4B27-AD37-AD0721E7EAD2}" type="pres">
      <dgm:prSet presAssocID="{BB7FAA66-921D-4956-8D0A-297D0E11D1E5}" presName="BalanceSpacing1" presStyleCnt="0"/>
      <dgm:spPr/>
    </dgm:pt>
    <dgm:pt modelId="{D606F538-D20B-4562-BFD1-391D19224A46}" type="pres">
      <dgm:prSet presAssocID="{0FA7AB6E-D9A1-471C-979B-3EF250C61E86}" presName="Accent1Text" presStyleLbl="node1" presStyleIdx="1" presStyleCnt="6"/>
      <dgm:spPr/>
    </dgm:pt>
    <dgm:pt modelId="{4E3FD0AD-2FDC-4710-9236-84CC2282813D}" type="pres">
      <dgm:prSet presAssocID="{0FA7AB6E-D9A1-471C-979B-3EF250C61E86}" presName="spaceBetweenRectangles" presStyleCnt="0"/>
      <dgm:spPr/>
    </dgm:pt>
    <dgm:pt modelId="{094AF767-FC4C-45B6-98D8-4B9CEEC9BB4D}" type="pres">
      <dgm:prSet presAssocID="{B7BDDD50-981F-4A22-9A2D-E1D48CD88B00}" presName="composite" presStyleCnt="0"/>
      <dgm:spPr/>
    </dgm:pt>
    <dgm:pt modelId="{E78E43FA-1501-4645-8288-01F9D6467DB5}" type="pres">
      <dgm:prSet presAssocID="{B7BDDD50-981F-4A22-9A2D-E1D48CD88B00}" presName="Parent1" presStyleLbl="node1" presStyleIdx="2" presStyleCnt="6">
        <dgm:presLayoutVars>
          <dgm:chMax val="1"/>
          <dgm:chPref val="1"/>
          <dgm:bulletEnabled val="1"/>
        </dgm:presLayoutVars>
      </dgm:prSet>
      <dgm:spPr/>
    </dgm:pt>
    <dgm:pt modelId="{482BDD7A-37E8-45E5-A72A-5CB7B5567082}" type="pres">
      <dgm:prSet presAssocID="{B7BDDD50-981F-4A22-9A2D-E1D48CD88B00}" presName="Childtext1" presStyleLbl="revTx" presStyleIdx="1" presStyleCnt="3">
        <dgm:presLayoutVars>
          <dgm:chMax val="0"/>
          <dgm:chPref val="0"/>
          <dgm:bulletEnabled val="1"/>
        </dgm:presLayoutVars>
      </dgm:prSet>
      <dgm:spPr/>
    </dgm:pt>
    <dgm:pt modelId="{1DB17A52-7168-4669-9583-381A357869DD}" type="pres">
      <dgm:prSet presAssocID="{B7BDDD50-981F-4A22-9A2D-E1D48CD88B00}" presName="BalanceSpacing" presStyleCnt="0"/>
      <dgm:spPr/>
    </dgm:pt>
    <dgm:pt modelId="{E751A61F-6388-4EB0-84BF-9BA759506DEF}" type="pres">
      <dgm:prSet presAssocID="{B7BDDD50-981F-4A22-9A2D-E1D48CD88B00}" presName="BalanceSpacing1" presStyleCnt="0"/>
      <dgm:spPr/>
    </dgm:pt>
    <dgm:pt modelId="{981A3BEB-1328-409A-BF58-A523B4FFF629}" type="pres">
      <dgm:prSet presAssocID="{4B47AC6B-0CB2-46CD-AB2C-46C445164D0F}" presName="Accent1Text" presStyleLbl="node1" presStyleIdx="3" presStyleCnt="6"/>
      <dgm:spPr/>
    </dgm:pt>
    <dgm:pt modelId="{4297D029-E466-4BC1-BD7C-22B0F193836F}" type="pres">
      <dgm:prSet presAssocID="{4B47AC6B-0CB2-46CD-AB2C-46C445164D0F}" presName="spaceBetweenRectangles" presStyleCnt="0"/>
      <dgm:spPr/>
    </dgm:pt>
    <dgm:pt modelId="{CE3EDA00-DAF0-4315-9AD1-C38848C31064}" type="pres">
      <dgm:prSet presAssocID="{8C447BB4-6B64-4C6D-8EB4-505EFDC66C84}" presName="composite" presStyleCnt="0"/>
      <dgm:spPr/>
    </dgm:pt>
    <dgm:pt modelId="{46A730C3-C2D5-40BC-8FDC-85E5866D711C}" type="pres">
      <dgm:prSet presAssocID="{8C447BB4-6B64-4C6D-8EB4-505EFDC66C84}" presName="Parent1" presStyleLbl="node1" presStyleIdx="4" presStyleCnt="6">
        <dgm:presLayoutVars>
          <dgm:chMax val="1"/>
          <dgm:chPref val="1"/>
          <dgm:bulletEnabled val="1"/>
        </dgm:presLayoutVars>
      </dgm:prSet>
      <dgm:spPr/>
    </dgm:pt>
    <dgm:pt modelId="{3DE1A21C-2B05-4805-87BF-FE0E5AB0AC9C}" type="pres">
      <dgm:prSet presAssocID="{8C447BB4-6B64-4C6D-8EB4-505EFDC66C84}" presName="Childtext1" presStyleLbl="revTx" presStyleIdx="2" presStyleCnt="3">
        <dgm:presLayoutVars>
          <dgm:chMax val="0"/>
          <dgm:chPref val="0"/>
          <dgm:bulletEnabled val="1"/>
        </dgm:presLayoutVars>
      </dgm:prSet>
      <dgm:spPr/>
    </dgm:pt>
    <dgm:pt modelId="{9F5D664A-86D2-453F-B724-6F28601E46F0}" type="pres">
      <dgm:prSet presAssocID="{8C447BB4-6B64-4C6D-8EB4-505EFDC66C84}" presName="BalanceSpacing" presStyleCnt="0"/>
      <dgm:spPr/>
    </dgm:pt>
    <dgm:pt modelId="{C5BBF0F6-5184-4134-9051-66FC9DF51284}" type="pres">
      <dgm:prSet presAssocID="{8C447BB4-6B64-4C6D-8EB4-505EFDC66C84}" presName="BalanceSpacing1" presStyleCnt="0"/>
      <dgm:spPr/>
    </dgm:pt>
    <dgm:pt modelId="{6360F5EA-1712-41F7-9784-0F7706FD1E93}" type="pres">
      <dgm:prSet presAssocID="{E509BDA3-5829-4ADE-B30F-90DB278A7AA8}" presName="Accent1Text" presStyleLbl="node1" presStyleIdx="5" presStyleCnt="6"/>
      <dgm:spPr/>
    </dgm:pt>
  </dgm:ptLst>
  <dgm:cxnLst>
    <dgm:cxn modelId="{D3DD1A1A-F799-46AC-B3B3-270BBFE9150A}" type="presOf" srcId="{BB7FAA66-921D-4956-8D0A-297D0E11D1E5}" destId="{58EEE381-0767-4CB2-AAC8-D016F2CAD3D0}" srcOrd="0" destOrd="0" presId="urn:microsoft.com/office/officeart/2008/layout/AlternatingHexagons"/>
    <dgm:cxn modelId="{B2F84E40-1506-4CBA-836F-ADE8FDDB9957}" srcId="{67A7901F-3D67-4939-B028-65F432DA559F}" destId="{BB7FAA66-921D-4956-8D0A-297D0E11D1E5}" srcOrd="0" destOrd="0" parTransId="{7A96B2E7-A04D-44FB-B1DA-765416AB0807}" sibTransId="{0FA7AB6E-D9A1-471C-979B-3EF250C61E86}"/>
    <dgm:cxn modelId="{0940AD46-7910-4389-AC79-F4BAC77C272F}" type="presOf" srcId="{047343B4-67FC-46B7-A243-480752A203F2}" destId="{482BDD7A-37E8-45E5-A72A-5CB7B5567082}" srcOrd="0" destOrd="0" presId="urn:microsoft.com/office/officeart/2008/layout/AlternatingHexagons"/>
    <dgm:cxn modelId="{025C0F67-F610-413C-81E8-5467E549CF80}" type="presOf" srcId="{B7BDDD50-981F-4A22-9A2D-E1D48CD88B00}" destId="{E78E43FA-1501-4645-8288-01F9D6467DB5}" srcOrd="0" destOrd="0" presId="urn:microsoft.com/office/officeart/2008/layout/AlternatingHexagons"/>
    <dgm:cxn modelId="{A8634749-44F0-4873-A58C-194DB08F8C62}" type="presOf" srcId="{2D2D4EAB-C039-4754-B70B-24CD471B166F}" destId="{3DE1A21C-2B05-4805-87BF-FE0E5AB0AC9C}" srcOrd="0" destOrd="0" presId="urn:microsoft.com/office/officeart/2008/layout/AlternatingHexagons"/>
    <dgm:cxn modelId="{BFA11B6C-A399-4096-B252-5216CFB4FE0C}" type="presOf" srcId="{4B47AC6B-0CB2-46CD-AB2C-46C445164D0F}" destId="{981A3BEB-1328-409A-BF58-A523B4FFF629}" srcOrd="0" destOrd="0" presId="urn:microsoft.com/office/officeart/2008/layout/AlternatingHexagons"/>
    <dgm:cxn modelId="{4F31568A-3BA8-4247-86C8-47E2CF005145}" srcId="{67A7901F-3D67-4939-B028-65F432DA559F}" destId="{8C447BB4-6B64-4C6D-8EB4-505EFDC66C84}" srcOrd="2" destOrd="0" parTransId="{67682D34-3901-4754-BECA-BFE641D736C9}" sibTransId="{E509BDA3-5829-4ADE-B30F-90DB278A7AA8}"/>
    <dgm:cxn modelId="{B8198A94-4DA1-4104-9A6A-61F7313E471A}" type="presOf" srcId="{E509BDA3-5829-4ADE-B30F-90DB278A7AA8}" destId="{6360F5EA-1712-41F7-9784-0F7706FD1E93}" srcOrd="0" destOrd="0" presId="urn:microsoft.com/office/officeart/2008/layout/AlternatingHexagons"/>
    <dgm:cxn modelId="{C0973396-E8A0-49F3-B94D-AE5FD2391F61}" srcId="{BB7FAA66-921D-4956-8D0A-297D0E11D1E5}" destId="{47111C05-BB27-43A6-AC94-C462A686F079}" srcOrd="0" destOrd="0" parTransId="{D75B44DE-8307-4DDB-9F5D-7C0B6A51B3C5}" sibTransId="{8C85116D-D31E-4654-96EA-F4B57DEFB229}"/>
    <dgm:cxn modelId="{7737A699-CC61-4558-B0EA-2A92FD8101B0}" type="presOf" srcId="{47111C05-BB27-43A6-AC94-C462A686F079}" destId="{D3D15AE4-6158-44B0-A81A-AA745D919B3F}" srcOrd="0" destOrd="0" presId="urn:microsoft.com/office/officeart/2008/layout/AlternatingHexagons"/>
    <dgm:cxn modelId="{E125F7A0-54E9-425A-B896-4F4844F978DA}" type="presOf" srcId="{67A7901F-3D67-4939-B028-65F432DA559F}" destId="{7D64BDE8-6654-4D3F-ABC8-89A719F90C7A}" srcOrd="0" destOrd="0" presId="urn:microsoft.com/office/officeart/2008/layout/AlternatingHexagons"/>
    <dgm:cxn modelId="{2A4F21A4-9B00-437D-A96E-4788A77B77BB}" srcId="{8C447BB4-6B64-4C6D-8EB4-505EFDC66C84}" destId="{2D2D4EAB-C039-4754-B70B-24CD471B166F}" srcOrd="0" destOrd="0" parTransId="{355C5109-0B14-4205-A85F-29BD95D6EF81}" sibTransId="{3F58127B-1B7B-4C8D-9A4B-9B7E7ECD06A7}"/>
    <dgm:cxn modelId="{E20126B4-617A-4977-BA38-A6B18641324E}" type="presOf" srcId="{0FA7AB6E-D9A1-471C-979B-3EF250C61E86}" destId="{D606F538-D20B-4562-BFD1-391D19224A46}" srcOrd="0" destOrd="0" presId="urn:microsoft.com/office/officeart/2008/layout/AlternatingHexagons"/>
    <dgm:cxn modelId="{8BB0E9B8-8C10-4C3E-92B8-969BD907FC6B}" srcId="{67A7901F-3D67-4939-B028-65F432DA559F}" destId="{B7BDDD50-981F-4A22-9A2D-E1D48CD88B00}" srcOrd="1" destOrd="0" parTransId="{2B8ADDB1-5052-45D6-B9E8-7BEB8E9D8CD9}" sibTransId="{4B47AC6B-0CB2-46CD-AB2C-46C445164D0F}"/>
    <dgm:cxn modelId="{7F4F71D5-B458-42B7-B331-0341E6133026}" srcId="{B7BDDD50-981F-4A22-9A2D-E1D48CD88B00}" destId="{047343B4-67FC-46B7-A243-480752A203F2}" srcOrd="0" destOrd="0" parTransId="{3940C841-03D1-4064-B2D8-ACB74F65D1FC}" sibTransId="{6812DB76-727D-40B9-9062-ECA5AB8460B6}"/>
    <dgm:cxn modelId="{9360C2E5-C4C3-4E13-9030-1EBEA77BEC36}" type="presOf" srcId="{304DB62E-92F1-4F2F-8869-CF5E417E4463}" destId="{482BDD7A-37E8-45E5-A72A-5CB7B5567082}" srcOrd="0" destOrd="1" presId="urn:microsoft.com/office/officeart/2008/layout/AlternatingHexagons"/>
    <dgm:cxn modelId="{B23207E7-4FCD-48A5-83D0-F1C80AD06103}" srcId="{B7BDDD50-981F-4A22-9A2D-E1D48CD88B00}" destId="{304DB62E-92F1-4F2F-8869-CF5E417E4463}" srcOrd="1" destOrd="0" parTransId="{B1D6642A-5066-4AF0-A459-91977D076E81}" sibTransId="{36449BDD-FE1E-4734-A27D-B9636461D47A}"/>
    <dgm:cxn modelId="{2C5B99F2-350B-4BA9-8791-FB352FF7C559}" type="presOf" srcId="{8C447BB4-6B64-4C6D-8EB4-505EFDC66C84}" destId="{46A730C3-C2D5-40BC-8FDC-85E5866D711C}" srcOrd="0" destOrd="0" presId="urn:microsoft.com/office/officeart/2008/layout/AlternatingHexagons"/>
    <dgm:cxn modelId="{74D0B94D-4FFB-4DAC-9432-3DC9B0B406B5}" type="presParOf" srcId="{7D64BDE8-6654-4D3F-ABC8-89A719F90C7A}" destId="{99AED4BA-9C35-4B59-BD0C-BF1C5571B457}" srcOrd="0" destOrd="0" presId="urn:microsoft.com/office/officeart/2008/layout/AlternatingHexagons"/>
    <dgm:cxn modelId="{40AB1EFB-6AD7-4256-B0AE-B713D0B67028}" type="presParOf" srcId="{99AED4BA-9C35-4B59-BD0C-BF1C5571B457}" destId="{58EEE381-0767-4CB2-AAC8-D016F2CAD3D0}" srcOrd="0" destOrd="0" presId="urn:microsoft.com/office/officeart/2008/layout/AlternatingHexagons"/>
    <dgm:cxn modelId="{37C59F82-31E2-4073-AEC0-86C7ABEE6657}" type="presParOf" srcId="{99AED4BA-9C35-4B59-BD0C-BF1C5571B457}" destId="{D3D15AE4-6158-44B0-A81A-AA745D919B3F}" srcOrd="1" destOrd="0" presId="urn:microsoft.com/office/officeart/2008/layout/AlternatingHexagons"/>
    <dgm:cxn modelId="{C5E76D6C-4509-4E47-91CD-ACFDABFB60E0}" type="presParOf" srcId="{99AED4BA-9C35-4B59-BD0C-BF1C5571B457}" destId="{1494F416-34A3-43DC-8FDC-69A505B43FAE}" srcOrd="2" destOrd="0" presId="urn:microsoft.com/office/officeart/2008/layout/AlternatingHexagons"/>
    <dgm:cxn modelId="{6337048A-ACA1-4CE1-A12D-060FDE514F19}" type="presParOf" srcId="{99AED4BA-9C35-4B59-BD0C-BF1C5571B457}" destId="{93E3BD3E-0CC1-4B27-AD37-AD0721E7EAD2}" srcOrd="3" destOrd="0" presId="urn:microsoft.com/office/officeart/2008/layout/AlternatingHexagons"/>
    <dgm:cxn modelId="{74480D8D-7ED9-4F56-A3A6-4F00C3364739}" type="presParOf" srcId="{99AED4BA-9C35-4B59-BD0C-BF1C5571B457}" destId="{D606F538-D20B-4562-BFD1-391D19224A46}" srcOrd="4" destOrd="0" presId="urn:microsoft.com/office/officeart/2008/layout/AlternatingHexagons"/>
    <dgm:cxn modelId="{6250B8DB-809C-4077-AE31-7AA8DEB7DE46}" type="presParOf" srcId="{7D64BDE8-6654-4D3F-ABC8-89A719F90C7A}" destId="{4E3FD0AD-2FDC-4710-9236-84CC2282813D}" srcOrd="1" destOrd="0" presId="urn:microsoft.com/office/officeart/2008/layout/AlternatingHexagons"/>
    <dgm:cxn modelId="{9DE386AC-40AE-4351-8861-17E947ABB1E6}" type="presParOf" srcId="{7D64BDE8-6654-4D3F-ABC8-89A719F90C7A}" destId="{094AF767-FC4C-45B6-98D8-4B9CEEC9BB4D}" srcOrd="2" destOrd="0" presId="urn:microsoft.com/office/officeart/2008/layout/AlternatingHexagons"/>
    <dgm:cxn modelId="{A293A717-099F-43B5-9277-1DC836ADB963}" type="presParOf" srcId="{094AF767-FC4C-45B6-98D8-4B9CEEC9BB4D}" destId="{E78E43FA-1501-4645-8288-01F9D6467DB5}" srcOrd="0" destOrd="0" presId="urn:microsoft.com/office/officeart/2008/layout/AlternatingHexagons"/>
    <dgm:cxn modelId="{CF03D6D9-D6CE-4880-9BCA-22FFF3598382}" type="presParOf" srcId="{094AF767-FC4C-45B6-98D8-4B9CEEC9BB4D}" destId="{482BDD7A-37E8-45E5-A72A-5CB7B5567082}" srcOrd="1" destOrd="0" presId="urn:microsoft.com/office/officeart/2008/layout/AlternatingHexagons"/>
    <dgm:cxn modelId="{4F379A79-1AAE-4BBF-B642-C436175E7913}" type="presParOf" srcId="{094AF767-FC4C-45B6-98D8-4B9CEEC9BB4D}" destId="{1DB17A52-7168-4669-9583-381A357869DD}" srcOrd="2" destOrd="0" presId="urn:microsoft.com/office/officeart/2008/layout/AlternatingHexagons"/>
    <dgm:cxn modelId="{68424347-081A-4C54-931C-DABA802BA1E2}" type="presParOf" srcId="{094AF767-FC4C-45B6-98D8-4B9CEEC9BB4D}" destId="{E751A61F-6388-4EB0-84BF-9BA759506DEF}" srcOrd="3" destOrd="0" presId="urn:microsoft.com/office/officeart/2008/layout/AlternatingHexagons"/>
    <dgm:cxn modelId="{F53BA57C-7923-434D-850A-95150CFAE8A9}" type="presParOf" srcId="{094AF767-FC4C-45B6-98D8-4B9CEEC9BB4D}" destId="{981A3BEB-1328-409A-BF58-A523B4FFF629}" srcOrd="4" destOrd="0" presId="urn:microsoft.com/office/officeart/2008/layout/AlternatingHexagons"/>
    <dgm:cxn modelId="{E9FAD0E3-E76E-4AF7-8915-ADB84356F935}" type="presParOf" srcId="{7D64BDE8-6654-4D3F-ABC8-89A719F90C7A}" destId="{4297D029-E466-4BC1-BD7C-22B0F193836F}" srcOrd="3" destOrd="0" presId="urn:microsoft.com/office/officeart/2008/layout/AlternatingHexagons"/>
    <dgm:cxn modelId="{84F4FFE3-0B3C-40C9-809A-0D1936903026}" type="presParOf" srcId="{7D64BDE8-6654-4D3F-ABC8-89A719F90C7A}" destId="{CE3EDA00-DAF0-4315-9AD1-C38848C31064}" srcOrd="4" destOrd="0" presId="urn:microsoft.com/office/officeart/2008/layout/AlternatingHexagons"/>
    <dgm:cxn modelId="{949819FE-3C0E-49C3-892E-9F0F0A2267B5}" type="presParOf" srcId="{CE3EDA00-DAF0-4315-9AD1-C38848C31064}" destId="{46A730C3-C2D5-40BC-8FDC-85E5866D711C}" srcOrd="0" destOrd="0" presId="urn:microsoft.com/office/officeart/2008/layout/AlternatingHexagons"/>
    <dgm:cxn modelId="{2B8033CB-5CF7-4150-A81F-9DF0B01CE310}" type="presParOf" srcId="{CE3EDA00-DAF0-4315-9AD1-C38848C31064}" destId="{3DE1A21C-2B05-4805-87BF-FE0E5AB0AC9C}" srcOrd="1" destOrd="0" presId="urn:microsoft.com/office/officeart/2008/layout/AlternatingHexagons"/>
    <dgm:cxn modelId="{BA047AAD-E5CA-48A0-91DA-42BB16E01010}" type="presParOf" srcId="{CE3EDA00-DAF0-4315-9AD1-C38848C31064}" destId="{9F5D664A-86D2-453F-B724-6F28601E46F0}" srcOrd="2" destOrd="0" presId="urn:microsoft.com/office/officeart/2008/layout/AlternatingHexagons"/>
    <dgm:cxn modelId="{3AAF477F-84B1-4DB3-B225-AC8F58E26C22}" type="presParOf" srcId="{CE3EDA00-DAF0-4315-9AD1-C38848C31064}" destId="{C5BBF0F6-5184-4134-9051-66FC9DF51284}" srcOrd="3" destOrd="0" presId="urn:microsoft.com/office/officeart/2008/layout/AlternatingHexagons"/>
    <dgm:cxn modelId="{119A5AA5-F22D-4D3D-926C-29AB3AAFFBBD}" type="presParOf" srcId="{CE3EDA00-DAF0-4315-9AD1-C38848C31064}" destId="{6360F5EA-1712-41F7-9784-0F7706FD1E9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752659-004D-4044-A680-A80757CF8747}"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en-US"/>
        </a:p>
      </dgm:t>
    </dgm:pt>
    <dgm:pt modelId="{51E27C11-FA69-46FF-8A56-0A42C88EEFF3}">
      <dgm:prSet/>
      <dgm:spPr/>
      <dgm:t>
        <a:bodyPr/>
        <a:lstStyle/>
        <a:p>
          <a:r>
            <a:rPr lang="en-US" b="1" dirty="0"/>
            <a:t>Statistical Methods</a:t>
          </a:r>
          <a:endParaRPr lang="en-US" dirty="0"/>
        </a:p>
      </dgm:t>
    </dgm:pt>
    <dgm:pt modelId="{0196B712-A1E6-4195-AAF4-B811CDDA0F80}" type="parTrans" cxnId="{7C0EEB58-EF71-43F1-8D9B-7E8B31090B3F}">
      <dgm:prSet/>
      <dgm:spPr/>
      <dgm:t>
        <a:bodyPr/>
        <a:lstStyle/>
        <a:p>
          <a:endParaRPr lang="en-US"/>
        </a:p>
      </dgm:t>
    </dgm:pt>
    <dgm:pt modelId="{1E1E6199-97B4-4616-ADA6-354136E9BA7D}" type="sibTrans" cxnId="{7C0EEB58-EF71-43F1-8D9B-7E8B31090B3F}">
      <dgm:prSet/>
      <dgm:spPr/>
      <dgm:t>
        <a:bodyPr/>
        <a:lstStyle/>
        <a:p>
          <a:endParaRPr lang="en-US"/>
        </a:p>
      </dgm:t>
    </dgm:pt>
    <dgm:pt modelId="{5F537E3B-FFE4-44CC-8738-41A2399248C0}">
      <dgm:prSet/>
      <dgm:spPr/>
      <dgm:t>
        <a:bodyPr/>
        <a:lstStyle/>
        <a:p>
          <a:r>
            <a:rPr lang="en-US" b="1" dirty="0"/>
            <a:t>Statistical Methods</a:t>
          </a:r>
          <a:endParaRPr lang="en-US" dirty="0"/>
        </a:p>
      </dgm:t>
    </dgm:pt>
    <dgm:pt modelId="{D850ED3C-7EB5-406D-BBCD-1DE1C2567941}" type="parTrans" cxnId="{24F9AC9E-599C-46F5-BB4A-8EE8F2E649E4}">
      <dgm:prSet/>
      <dgm:spPr/>
      <dgm:t>
        <a:bodyPr/>
        <a:lstStyle/>
        <a:p>
          <a:endParaRPr lang="en-US"/>
        </a:p>
      </dgm:t>
    </dgm:pt>
    <dgm:pt modelId="{2BF90694-A6C4-4380-B7FE-DDC51E0857C9}" type="sibTrans" cxnId="{24F9AC9E-599C-46F5-BB4A-8EE8F2E649E4}">
      <dgm:prSet/>
      <dgm:spPr/>
      <dgm:t>
        <a:bodyPr/>
        <a:lstStyle/>
        <a:p>
          <a:endParaRPr lang="en-US"/>
        </a:p>
      </dgm:t>
    </dgm:pt>
    <dgm:pt modelId="{7BFFA283-3680-4A3F-9743-72C82B9D5FE4}">
      <dgm:prSet/>
      <dgm:spPr/>
      <dgm:t>
        <a:bodyPr/>
        <a:lstStyle/>
        <a:p>
          <a:r>
            <a:rPr lang="en-US" dirty="0"/>
            <a:t>I will use R and Power BI for this project. </a:t>
          </a:r>
        </a:p>
      </dgm:t>
    </dgm:pt>
    <dgm:pt modelId="{24D57DEB-D602-4A49-BF9F-885150DEAC37}" type="parTrans" cxnId="{CBA39E99-4AA1-40BE-A136-248602D7E538}">
      <dgm:prSet/>
      <dgm:spPr/>
      <dgm:t>
        <a:bodyPr/>
        <a:lstStyle/>
        <a:p>
          <a:endParaRPr lang="en-US"/>
        </a:p>
      </dgm:t>
    </dgm:pt>
    <dgm:pt modelId="{3AB9268E-128E-45AD-BEEE-E860976B99D7}" type="sibTrans" cxnId="{CBA39E99-4AA1-40BE-A136-248602D7E538}">
      <dgm:prSet/>
      <dgm:spPr/>
      <dgm:t>
        <a:bodyPr/>
        <a:lstStyle/>
        <a:p>
          <a:endParaRPr lang="en-US"/>
        </a:p>
      </dgm:t>
    </dgm:pt>
    <dgm:pt modelId="{F865B921-345B-44FA-9B43-949632F88D79}">
      <dgm:prSet/>
      <dgm:spPr/>
      <dgm:t>
        <a:bodyPr/>
        <a:lstStyle/>
        <a:p>
          <a:r>
            <a:rPr lang="en-US" dirty="0"/>
            <a:t>I have decided to examine the association between obesity independent variables and state percentage of poverty prevalence by using ordinary least squares (OLS). </a:t>
          </a:r>
        </a:p>
      </dgm:t>
    </dgm:pt>
    <dgm:pt modelId="{0CA52B5F-C362-4D6C-9C64-7BC2F8B589A6}" type="parTrans" cxnId="{F65FFC97-CDEC-459E-A893-EB40A05AE124}">
      <dgm:prSet/>
      <dgm:spPr/>
      <dgm:t>
        <a:bodyPr/>
        <a:lstStyle/>
        <a:p>
          <a:endParaRPr lang="en-US"/>
        </a:p>
      </dgm:t>
    </dgm:pt>
    <dgm:pt modelId="{38D14314-A268-4321-B4BA-7660C5D1E7C0}" type="sibTrans" cxnId="{F65FFC97-CDEC-459E-A893-EB40A05AE124}">
      <dgm:prSet/>
      <dgm:spPr/>
      <dgm:t>
        <a:bodyPr/>
        <a:lstStyle/>
        <a:p>
          <a:endParaRPr lang="en-US"/>
        </a:p>
      </dgm:t>
    </dgm:pt>
    <dgm:pt modelId="{67E27B42-6FD0-4AED-AAE9-66D198849713}">
      <dgm:prSet/>
      <dgm:spPr/>
      <dgm:t>
        <a:bodyPr/>
        <a:lstStyle/>
        <a:p>
          <a:endParaRPr lang="en-US" dirty="0"/>
        </a:p>
      </dgm:t>
    </dgm:pt>
    <dgm:pt modelId="{9E9F1BB6-6A08-4CE0-B9BC-F756DFC650BD}" type="parTrans" cxnId="{73BD9C8E-D2B2-4075-B606-65FF3F836FAE}">
      <dgm:prSet/>
      <dgm:spPr/>
      <dgm:t>
        <a:bodyPr/>
        <a:lstStyle/>
        <a:p>
          <a:endParaRPr lang="en-US"/>
        </a:p>
      </dgm:t>
    </dgm:pt>
    <dgm:pt modelId="{206C982B-B541-410F-A6F5-B3DA53B0B7B4}" type="sibTrans" cxnId="{73BD9C8E-D2B2-4075-B606-65FF3F836FAE}">
      <dgm:prSet/>
      <dgm:spPr/>
      <dgm:t>
        <a:bodyPr/>
        <a:lstStyle/>
        <a:p>
          <a:endParaRPr lang="en-US"/>
        </a:p>
      </dgm:t>
    </dgm:pt>
    <dgm:pt modelId="{2D9CBD0C-3C1B-4610-8FDF-0DBB14867606}">
      <dgm:prSet/>
      <dgm:spPr/>
      <dgm:t>
        <a:bodyPr/>
        <a:lstStyle/>
        <a:p>
          <a:r>
            <a:rPr lang="en-US" dirty="0"/>
            <a:t>OLS is a variation of linear regression, a statistical method that examines associations between multiple independent variables and a single dependent variable; once the assumptions are satisfied, the regression output indicates the strength of the association between the dependent variable and each of the independent variables. </a:t>
          </a:r>
        </a:p>
      </dgm:t>
    </dgm:pt>
    <dgm:pt modelId="{CA3CCA19-F4B2-4AB8-85B7-375A54DA373B}" type="parTrans" cxnId="{5FA95D69-92F7-4BD3-973B-FDAB5C597F6F}">
      <dgm:prSet/>
      <dgm:spPr/>
      <dgm:t>
        <a:bodyPr/>
        <a:lstStyle/>
        <a:p>
          <a:endParaRPr lang="en-US"/>
        </a:p>
      </dgm:t>
    </dgm:pt>
    <dgm:pt modelId="{CA5B80F0-8E18-4E11-AC29-72EB1BEE74C2}" type="sibTrans" cxnId="{5FA95D69-92F7-4BD3-973B-FDAB5C597F6F}">
      <dgm:prSet/>
      <dgm:spPr/>
      <dgm:t>
        <a:bodyPr/>
        <a:lstStyle/>
        <a:p>
          <a:endParaRPr lang="en-US"/>
        </a:p>
      </dgm:t>
    </dgm:pt>
    <dgm:pt modelId="{34A686D5-EDCD-4641-B0F4-92F5A52C4C9F}">
      <dgm:prSet/>
      <dgm:spPr/>
      <dgm:t>
        <a:bodyPr/>
        <a:lstStyle/>
        <a:p>
          <a:r>
            <a:rPr lang="en-US" dirty="0"/>
            <a:t>I am not very comfortable using R, but I am sure that its applications are very well aligned with this type of projects. </a:t>
          </a:r>
        </a:p>
      </dgm:t>
    </dgm:pt>
    <dgm:pt modelId="{94BB8E37-AB0D-4FAB-A42D-BA28C1A60417}" type="parTrans" cxnId="{A2925C48-F597-4851-BAFD-D256EFA1A019}">
      <dgm:prSet/>
      <dgm:spPr/>
      <dgm:t>
        <a:bodyPr/>
        <a:lstStyle/>
        <a:p>
          <a:endParaRPr lang="en-US"/>
        </a:p>
      </dgm:t>
    </dgm:pt>
    <dgm:pt modelId="{257C4D0C-F897-4E84-939A-2D0E62E60BA7}" type="sibTrans" cxnId="{A2925C48-F597-4851-BAFD-D256EFA1A019}">
      <dgm:prSet/>
      <dgm:spPr/>
      <dgm:t>
        <a:bodyPr/>
        <a:lstStyle/>
        <a:p>
          <a:endParaRPr lang="en-US"/>
        </a:p>
      </dgm:t>
    </dgm:pt>
    <dgm:pt modelId="{9BF2FB1E-89FC-44A6-87BB-85A0BED2181F}">
      <dgm:prSet/>
      <dgm:spPr/>
      <dgm:t>
        <a:bodyPr/>
        <a:lstStyle/>
        <a:p>
          <a:r>
            <a:rPr lang="en-US" dirty="0"/>
            <a:t>I will use </a:t>
          </a:r>
          <a:r>
            <a:rPr lang="en-US" dirty="0" err="1"/>
            <a:t>ggplot</a:t>
          </a:r>
          <a:r>
            <a:rPr lang="en-US" dirty="0"/>
            <a:t> which gives me a coherent way to produce visualizations by expressing relationships between the attributes of data and their graphical representation. </a:t>
          </a:r>
        </a:p>
      </dgm:t>
    </dgm:pt>
    <dgm:pt modelId="{8DDFA291-B4B5-4015-8DF2-B48B91B80B8D}" type="parTrans" cxnId="{F9067C61-E98A-48EE-82DF-BC7083D47D0E}">
      <dgm:prSet/>
      <dgm:spPr/>
      <dgm:t>
        <a:bodyPr/>
        <a:lstStyle/>
        <a:p>
          <a:endParaRPr lang="en-US"/>
        </a:p>
      </dgm:t>
    </dgm:pt>
    <dgm:pt modelId="{F327528B-57C3-4F6E-8166-5B3C79184971}" type="sibTrans" cxnId="{F9067C61-E98A-48EE-82DF-BC7083D47D0E}">
      <dgm:prSet/>
      <dgm:spPr/>
      <dgm:t>
        <a:bodyPr/>
        <a:lstStyle/>
        <a:p>
          <a:endParaRPr lang="en-US"/>
        </a:p>
      </dgm:t>
    </dgm:pt>
    <dgm:pt modelId="{F3DED54B-A57B-41D0-BACA-EBBF0866CADA}">
      <dgm:prSet/>
      <dgm:spPr/>
      <dgm:t>
        <a:bodyPr/>
        <a:lstStyle/>
        <a:p>
          <a:r>
            <a:rPr lang="en-US" dirty="0"/>
            <a:t>I will use R Markdown to allow me to create documents that serve as a neat record of your analysis. And finally, I may use </a:t>
          </a:r>
          <a:r>
            <a:rPr lang="en-US" dirty="0" err="1"/>
            <a:t>Dplyr</a:t>
          </a:r>
          <a:r>
            <a:rPr lang="en-US" dirty="0"/>
            <a:t> for data manipulation if I need it. </a:t>
          </a:r>
        </a:p>
      </dgm:t>
    </dgm:pt>
    <dgm:pt modelId="{3E39BEB5-DE52-4045-8718-2F46237A618C}" type="parTrans" cxnId="{29F16D90-E2D5-4808-A8DB-EF9C34DB1C3C}">
      <dgm:prSet/>
      <dgm:spPr/>
      <dgm:t>
        <a:bodyPr/>
        <a:lstStyle/>
        <a:p>
          <a:endParaRPr lang="en-US"/>
        </a:p>
      </dgm:t>
    </dgm:pt>
    <dgm:pt modelId="{AD2DB4EF-31EB-401A-B512-483B92D5517B}" type="sibTrans" cxnId="{29F16D90-E2D5-4808-A8DB-EF9C34DB1C3C}">
      <dgm:prSet/>
      <dgm:spPr/>
      <dgm:t>
        <a:bodyPr/>
        <a:lstStyle/>
        <a:p>
          <a:endParaRPr lang="en-US"/>
        </a:p>
      </dgm:t>
    </dgm:pt>
    <dgm:pt modelId="{D29222F4-CFF1-4B0B-99C9-AE165880D56E}" type="pres">
      <dgm:prSet presAssocID="{F2752659-004D-4044-A680-A80757CF8747}" presName="Name0" presStyleCnt="0">
        <dgm:presLayoutVars>
          <dgm:dir/>
          <dgm:animLvl val="lvl"/>
          <dgm:resizeHandles val="exact"/>
        </dgm:presLayoutVars>
      </dgm:prSet>
      <dgm:spPr/>
    </dgm:pt>
    <dgm:pt modelId="{90FAA278-D9E9-45E6-9479-A5A4D3D27517}" type="pres">
      <dgm:prSet presAssocID="{51E27C11-FA69-46FF-8A56-0A42C88EEFF3}" presName="composite" presStyleCnt="0"/>
      <dgm:spPr/>
    </dgm:pt>
    <dgm:pt modelId="{88BE1166-2FB2-46D8-BFF5-E67510CE3BB2}" type="pres">
      <dgm:prSet presAssocID="{51E27C11-FA69-46FF-8A56-0A42C88EEFF3}" presName="parTx" presStyleLbl="alignNode1" presStyleIdx="0" presStyleCnt="2">
        <dgm:presLayoutVars>
          <dgm:chMax val="0"/>
          <dgm:chPref val="0"/>
          <dgm:bulletEnabled val="1"/>
        </dgm:presLayoutVars>
      </dgm:prSet>
      <dgm:spPr/>
    </dgm:pt>
    <dgm:pt modelId="{9FA02DF5-2F45-4CBB-B711-FCB284F63D32}" type="pres">
      <dgm:prSet presAssocID="{51E27C11-FA69-46FF-8A56-0A42C88EEFF3}" presName="desTx" presStyleLbl="alignAccFollowNode1" presStyleIdx="0" presStyleCnt="2" custLinFactNeighborX="300" custLinFactNeighborY="219">
        <dgm:presLayoutVars>
          <dgm:bulletEnabled val="1"/>
        </dgm:presLayoutVars>
      </dgm:prSet>
      <dgm:spPr/>
    </dgm:pt>
    <dgm:pt modelId="{C4DDC0CA-04AB-4D70-86BA-DB62350F1A8F}" type="pres">
      <dgm:prSet presAssocID="{1E1E6199-97B4-4616-ADA6-354136E9BA7D}" presName="space" presStyleCnt="0"/>
      <dgm:spPr/>
    </dgm:pt>
    <dgm:pt modelId="{ACA0AB53-97A6-4126-8FA5-57F0C89B9075}" type="pres">
      <dgm:prSet presAssocID="{5F537E3B-FFE4-44CC-8738-41A2399248C0}" presName="composite" presStyleCnt="0"/>
      <dgm:spPr/>
    </dgm:pt>
    <dgm:pt modelId="{0F4EFF70-5287-415C-AEC1-A33B3A2BCCA1}" type="pres">
      <dgm:prSet presAssocID="{5F537E3B-FFE4-44CC-8738-41A2399248C0}" presName="parTx" presStyleLbl="alignNode1" presStyleIdx="1" presStyleCnt="2">
        <dgm:presLayoutVars>
          <dgm:chMax val="0"/>
          <dgm:chPref val="0"/>
          <dgm:bulletEnabled val="1"/>
        </dgm:presLayoutVars>
      </dgm:prSet>
      <dgm:spPr/>
    </dgm:pt>
    <dgm:pt modelId="{594E344A-F749-4A89-AA24-A96AB4EECE79}" type="pres">
      <dgm:prSet presAssocID="{5F537E3B-FFE4-44CC-8738-41A2399248C0}" presName="desTx" presStyleLbl="alignAccFollowNode1" presStyleIdx="1" presStyleCnt="2">
        <dgm:presLayoutVars>
          <dgm:bulletEnabled val="1"/>
        </dgm:presLayoutVars>
      </dgm:prSet>
      <dgm:spPr/>
    </dgm:pt>
  </dgm:ptLst>
  <dgm:cxnLst>
    <dgm:cxn modelId="{DD332E31-DE4B-4909-8D62-B69F8515411A}" type="presOf" srcId="{7BFFA283-3680-4A3F-9743-72C82B9D5FE4}" destId="{594E344A-F749-4A89-AA24-A96AB4EECE79}" srcOrd="0" destOrd="0" presId="urn:microsoft.com/office/officeart/2005/8/layout/hList1"/>
    <dgm:cxn modelId="{CDF4CE33-ED43-435C-B19C-AEB1420342D4}" type="presOf" srcId="{67E27B42-6FD0-4AED-AAE9-66D198849713}" destId="{9FA02DF5-2F45-4CBB-B711-FCB284F63D32}" srcOrd="0" destOrd="2" presId="urn:microsoft.com/office/officeart/2005/8/layout/hList1"/>
    <dgm:cxn modelId="{8CA64E5E-31BC-4E0E-8DE6-6FF74B8B5F1C}" type="presOf" srcId="{2D9CBD0C-3C1B-4610-8FDF-0DBB14867606}" destId="{9FA02DF5-2F45-4CBB-B711-FCB284F63D32}" srcOrd="0" destOrd="1" presId="urn:microsoft.com/office/officeart/2005/8/layout/hList1"/>
    <dgm:cxn modelId="{20DF095F-61DB-433D-B76A-E6430FD350EC}" type="presOf" srcId="{F865B921-345B-44FA-9B43-949632F88D79}" destId="{9FA02DF5-2F45-4CBB-B711-FCB284F63D32}" srcOrd="0" destOrd="0" presId="urn:microsoft.com/office/officeart/2005/8/layout/hList1"/>
    <dgm:cxn modelId="{F9067C61-E98A-48EE-82DF-BC7083D47D0E}" srcId="{5F537E3B-FFE4-44CC-8738-41A2399248C0}" destId="{9BF2FB1E-89FC-44A6-87BB-85A0BED2181F}" srcOrd="2" destOrd="0" parTransId="{8DDFA291-B4B5-4015-8DF2-B48B91B80B8D}" sibTransId="{F327528B-57C3-4F6E-8166-5B3C79184971}"/>
    <dgm:cxn modelId="{A2925C48-F597-4851-BAFD-D256EFA1A019}" srcId="{5F537E3B-FFE4-44CC-8738-41A2399248C0}" destId="{34A686D5-EDCD-4641-B0F4-92F5A52C4C9F}" srcOrd="1" destOrd="0" parTransId="{94BB8E37-AB0D-4FAB-A42D-BA28C1A60417}" sibTransId="{257C4D0C-F897-4E84-939A-2D0E62E60BA7}"/>
    <dgm:cxn modelId="{5FA95D69-92F7-4BD3-973B-FDAB5C597F6F}" srcId="{51E27C11-FA69-46FF-8A56-0A42C88EEFF3}" destId="{2D9CBD0C-3C1B-4610-8FDF-0DBB14867606}" srcOrd="1" destOrd="0" parTransId="{CA3CCA19-F4B2-4AB8-85B7-375A54DA373B}" sibTransId="{CA5B80F0-8E18-4E11-AC29-72EB1BEE74C2}"/>
    <dgm:cxn modelId="{CA83594A-CA68-4EA0-BB98-038128FF17AE}" type="presOf" srcId="{F2752659-004D-4044-A680-A80757CF8747}" destId="{D29222F4-CFF1-4B0B-99C9-AE165880D56E}" srcOrd="0" destOrd="0" presId="urn:microsoft.com/office/officeart/2005/8/layout/hList1"/>
    <dgm:cxn modelId="{D16E0552-E252-4B1E-B3BB-7292A1E3C64F}" type="presOf" srcId="{5F537E3B-FFE4-44CC-8738-41A2399248C0}" destId="{0F4EFF70-5287-415C-AEC1-A33B3A2BCCA1}" srcOrd="0" destOrd="0" presId="urn:microsoft.com/office/officeart/2005/8/layout/hList1"/>
    <dgm:cxn modelId="{7C0EEB58-EF71-43F1-8D9B-7E8B31090B3F}" srcId="{F2752659-004D-4044-A680-A80757CF8747}" destId="{51E27C11-FA69-46FF-8A56-0A42C88EEFF3}" srcOrd="0" destOrd="0" parTransId="{0196B712-A1E6-4195-AAF4-B811CDDA0F80}" sibTransId="{1E1E6199-97B4-4616-ADA6-354136E9BA7D}"/>
    <dgm:cxn modelId="{A6CFB67B-6186-4AEB-93AF-CAD3B06271F2}" type="presOf" srcId="{51E27C11-FA69-46FF-8A56-0A42C88EEFF3}" destId="{88BE1166-2FB2-46D8-BFF5-E67510CE3BB2}" srcOrd="0" destOrd="0" presId="urn:microsoft.com/office/officeart/2005/8/layout/hList1"/>
    <dgm:cxn modelId="{BCD7F881-1005-4644-86B8-D337B7B55B46}" type="presOf" srcId="{9BF2FB1E-89FC-44A6-87BB-85A0BED2181F}" destId="{594E344A-F749-4A89-AA24-A96AB4EECE79}" srcOrd="0" destOrd="2" presId="urn:microsoft.com/office/officeart/2005/8/layout/hList1"/>
    <dgm:cxn modelId="{73BD9C8E-D2B2-4075-B606-65FF3F836FAE}" srcId="{51E27C11-FA69-46FF-8A56-0A42C88EEFF3}" destId="{67E27B42-6FD0-4AED-AAE9-66D198849713}" srcOrd="2" destOrd="0" parTransId="{9E9F1BB6-6A08-4CE0-B9BC-F756DFC650BD}" sibTransId="{206C982B-B541-410F-A6F5-B3DA53B0B7B4}"/>
    <dgm:cxn modelId="{29F16D90-E2D5-4808-A8DB-EF9C34DB1C3C}" srcId="{5F537E3B-FFE4-44CC-8738-41A2399248C0}" destId="{F3DED54B-A57B-41D0-BACA-EBBF0866CADA}" srcOrd="3" destOrd="0" parTransId="{3E39BEB5-DE52-4045-8718-2F46237A618C}" sibTransId="{AD2DB4EF-31EB-401A-B512-483B92D5517B}"/>
    <dgm:cxn modelId="{F65FFC97-CDEC-459E-A893-EB40A05AE124}" srcId="{51E27C11-FA69-46FF-8A56-0A42C88EEFF3}" destId="{F865B921-345B-44FA-9B43-949632F88D79}" srcOrd="0" destOrd="0" parTransId="{0CA52B5F-C362-4D6C-9C64-7BC2F8B589A6}" sibTransId="{38D14314-A268-4321-B4BA-7660C5D1E7C0}"/>
    <dgm:cxn modelId="{CBA39E99-4AA1-40BE-A136-248602D7E538}" srcId="{5F537E3B-FFE4-44CC-8738-41A2399248C0}" destId="{7BFFA283-3680-4A3F-9743-72C82B9D5FE4}" srcOrd="0" destOrd="0" parTransId="{24D57DEB-D602-4A49-BF9F-885150DEAC37}" sibTransId="{3AB9268E-128E-45AD-BEEE-E860976B99D7}"/>
    <dgm:cxn modelId="{C064A19A-4ABE-49FB-8C07-2ADF5EA37E89}" type="presOf" srcId="{F3DED54B-A57B-41D0-BACA-EBBF0866CADA}" destId="{594E344A-F749-4A89-AA24-A96AB4EECE79}" srcOrd="0" destOrd="3" presId="urn:microsoft.com/office/officeart/2005/8/layout/hList1"/>
    <dgm:cxn modelId="{24F9AC9E-599C-46F5-BB4A-8EE8F2E649E4}" srcId="{F2752659-004D-4044-A680-A80757CF8747}" destId="{5F537E3B-FFE4-44CC-8738-41A2399248C0}" srcOrd="1" destOrd="0" parTransId="{D850ED3C-7EB5-406D-BBCD-1DE1C2567941}" sibTransId="{2BF90694-A6C4-4380-B7FE-DDC51E0857C9}"/>
    <dgm:cxn modelId="{3DA1B8D0-C57D-43CC-816B-2AA367ADA818}" type="presOf" srcId="{34A686D5-EDCD-4641-B0F4-92F5A52C4C9F}" destId="{594E344A-F749-4A89-AA24-A96AB4EECE79}" srcOrd="0" destOrd="1" presId="urn:microsoft.com/office/officeart/2005/8/layout/hList1"/>
    <dgm:cxn modelId="{A9E97EB3-9992-4545-9F81-35614A7B3055}" type="presParOf" srcId="{D29222F4-CFF1-4B0B-99C9-AE165880D56E}" destId="{90FAA278-D9E9-45E6-9479-A5A4D3D27517}" srcOrd="0" destOrd="0" presId="urn:microsoft.com/office/officeart/2005/8/layout/hList1"/>
    <dgm:cxn modelId="{5DDD5721-7645-4AD8-BDCE-2BC5CD78EF7B}" type="presParOf" srcId="{90FAA278-D9E9-45E6-9479-A5A4D3D27517}" destId="{88BE1166-2FB2-46D8-BFF5-E67510CE3BB2}" srcOrd="0" destOrd="0" presId="urn:microsoft.com/office/officeart/2005/8/layout/hList1"/>
    <dgm:cxn modelId="{36303B13-FFF5-49BF-91FC-2524FD65D36E}" type="presParOf" srcId="{90FAA278-D9E9-45E6-9479-A5A4D3D27517}" destId="{9FA02DF5-2F45-4CBB-B711-FCB284F63D32}" srcOrd="1" destOrd="0" presId="urn:microsoft.com/office/officeart/2005/8/layout/hList1"/>
    <dgm:cxn modelId="{968CFFA0-06A7-4563-B946-2DBE1FE5D12B}" type="presParOf" srcId="{D29222F4-CFF1-4B0B-99C9-AE165880D56E}" destId="{C4DDC0CA-04AB-4D70-86BA-DB62350F1A8F}" srcOrd="1" destOrd="0" presId="urn:microsoft.com/office/officeart/2005/8/layout/hList1"/>
    <dgm:cxn modelId="{BAC7F5EA-7A51-4211-A7AC-85AED4ED8D7E}" type="presParOf" srcId="{D29222F4-CFF1-4B0B-99C9-AE165880D56E}" destId="{ACA0AB53-97A6-4126-8FA5-57F0C89B9075}" srcOrd="2" destOrd="0" presId="urn:microsoft.com/office/officeart/2005/8/layout/hList1"/>
    <dgm:cxn modelId="{E786CACB-3437-4E4F-A163-C95B820AE94A}" type="presParOf" srcId="{ACA0AB53-97A6-4126-8FA5-57F0C89B9075}" destId="{0F4EFF70-5287-415C-AEC1-A33B3A2BCCA1}" srcOrd="0" destOrd="0" presId="urn:microsoft.com/office/officeart/2005/8/layout/hList1"/>
    <dgm:cxn modelId="{AE91154E-5D91-4B3B-9EA6-F9500DBEB884}" type="presParOf" srcId="{ACA0AB53-97A6-4126-8FA5-57F0C89B9075}" destId="{594E344A-F749-4A89-AA24-A96AB4EECE7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F39847-BA38-4A93-A0E4-3B7581435463}" type="doc">
      <dgm:prSet loTypeId="urn:microsoft.com/office/officeart/2005/8/layout/process1" loCatId="process" qsTypeId="urn:microsoft.com/office/officeart/2005/8/quickstyle/simple4" qsCatId="simple" csTypeId="urn:microsoft.com/office/officeart/2005/8/colors/colorful5" csCatId="colorful" phldr="1"/>
      <dgm:spPr/>
      <dgm:t>
        <a:bodyPr/>
        <a:lstStyle/>
        <a:p>
          <a:endParaRPr lang="en-US"/>
        </a:p>
      </dgm:t>
    </dgm:pt>
    <dgm:pt modelId="{9FB2656B-F0FC-430E-BAA3-084E1CFA7894}">
      <dgm:prSet/>
      <dgm:spPr/>
      <dgm:t>
        <a:bodyPr/>
        <a:lstStyle/>
        <a:p>
          <a:r>
            <a:rPr lang="en-US" dirty="0"/>
            <a:t>There are many factors that can explain the income inequality in the United States.</a:t>
          </a:r>
        </a:p>
      </dgm:t>
    </dgm:pt>
    <dgm:pt modelId="{AC233A00-09C7-4B6A-B756-CD84D718EF7E}" type="parTrans" cxnId="{15C200DC-38B4-4CEE-85B3-C5E57C6F4A79}">
      <dgm:prSet/>
      <dgm:spPr/>
      <dgm:t>
        <a:bodyPr/>
        <a:lstStyle/>
        <a:p>
          <a:endParaRPr lang="en-US"/>
        </a:p>
      </dgm:t>
    </dgm:pt>
    <dgm:pt modelId="{B4052D20-37D9-420A-985B-BC79BB87A0B0}" type="sibTrans" cxnId="{15C200DC-38B4-4CEE-85B3-C5E57C6F4A79}">
      <dgm:prSet/>
      <dgm:spPr/>
      <dgm:t>
        <a:bodyPr/>
        <a:lstStyle/>
        <a:p>
          <a:endParaRPr lang="en-US"/>
        </a:p>
      </dgm:t>
    </dgm:pt>
    <dgm:pt modelId="{C6D3DFDC-F4BD-40A8-953F-F68F52C8DE8B}">
      <dgm:prSet/>
      <dgm:spPr/>
      <dgm:t>
        <a:bodyPr/>
        <a:lstStyle/>
        <a:p>
          <a:pPr algn="l"/>
          <a:r>
            <a:rPr lang="en-US" dirty="0"/>
            <a:t>More than 75 percent of white households are married with spouse present, compared with less than half of black households. </a:t>
          </a:r>
        </a:p>
        <a:p>
          <a:pPr algn="l"/>
          <a:r>
            <a:rPr lang="en-US" dirty="0"/>
            <a:t>This difference can be important because marriage allows people to pool their resources and, in general, accumulate more wealth.</a:t>
          </a:r>
        </a:p>
        <a:p>
          <a:pPr algn="l"/>
          <a:r>
            <a:rPr lang="en-US" dirty="0"/>
            <a:t>Among primary respondents, almost 25 percent of whites are college graduates, compared with about 10 percent of blacks and Hispanics. </a:t>
          </a:r>
        </a:p>
        <a:p>
          <a:pPr algn="l"/>
          <a:r>
            <a:rPr lang="en-US" dirty="0"/>
            <a:t>Less than half of Hispanics have a high school diploma.</a:t>
          </a:r>
        </a:p>
        <a:p>
          <a:pPr algn="l"/>
          <a:r>
            <a:rPr lang="en-US" dirty="0"/>
            <a:t>Regardless of race or ethnicity, spouses have less education than primary respondents.</a:t>
          </a:r>
        </a:p>
      </dgm:t>
    </dgm:pt>
    <dgm:pt modelId="{6D1544E0-FA2E-472B-B831-C0469EEDF643}" type="parTrans" cxnId="{CD6697DD-1901-4A81-9146-52444BFC4475}">
      <dgm:prSet/>
      <dgm:spPr/>
      <dgm:t>
        <a:bodyPr/>
        <a:lstStyle/>
        <a:p>
          <a:endParaRPr lang="en-US"/>
        </a:p>
      </dgm:t>
    </dgm:pt>
    <dgm:pt modelId="{4BF4DABA-649D-4DD7-B271-4D35E3EDBC9D}" type="sibTrans" cxnId="{CD6697DD-1901-4A81-9146-52444BFC4475}">
      <dgm:prSet/>
      <dgm:spPr/>
      <dgm:t>
        <a:bodyPr/>
        <a:lstStyle/>
        <a:p>
          <a:endParaRPr lang="en-US"/>
        </a:p>
      </dgm:t>
    </dgm:pt>
    <dgm:pt modelId="{DB0ACDAF-C2AF-450B-A66E-2F140201EA5C}">
      <dgm:prSet/>
      <dgm:spPr/>
      <dgm:t>
        <a:bodyPr/>
        <a:lstStyle/>
        <a:p>
          <a:r>
            <a:rPr lang="en-US" dirty="0"/>
            <a:t>In the next part of this project, I will analyze the educational background of each race, I will also research income of each race in the past 10 years to find out if there are increases in income.</a:t>
          </a:r>
        </a:p>
      </dgm:t>
    </dgm:pt>
    <dgm:pt modelId="{2E883F6B-9CB0-49DD-BF01-E915E791594A}" type="parTrans" cxnId="{4D9C9D0D-85F8-4AC9-B55B-D17DB45A639F}">
      <dgm:prSet/>
      <dgm:spPr/>
      <dgm:t>
        <a:bodyPr/>
        <a:lstStyle/>
        <a:p>
          <a:endParaRPr lang="en-US"/>
        </a:p>
      </dgm:t>
    </dgm:pt>
    <dgm:pt modelId="{89769D86-1414-42EB-8E71-9B29C5E2BAA5}" type="sibTrans" cxnId="{4D9C9D0D-85F8-4AC9-B55B-D17DB45A639F}">
      <dgm:prSet/>
      <dgm:spPr/>
      <dgm:t>
        <a:bodyPr/>
        <a:lstStyle/>
        <a:p>
          <a:endParaRPr lang="en-US"/>
        </a:p>
      </dgm:t>
    </dgm:pt>
    <dgm:pt modelId="{83D13C3B-2CE6-4C30-BBC9-A48D63459EFA}" type="pres">
      <dgm:prSet presAssocID="{AFF39847-BA38-4A93-A0E4-3B7581435463}" presName="Name0" presStyleCnt="0">
        <dgm:presLayoutVars>
          <dgm:dir/>
          <dgm:resizeHandles val="exact"/>
        </dgm:presLayoutVars>
      </dgm:prSet>
      <dgm:spPr/>
    </dgm:pt>
    <dgm:pt modelId="{5F9C30A8-A878-4E91-979E-0D6FFFC21F28}" type="pres">
      <dgm:prSet presAssocID="{9FB2656B-F0FC-430E-BAA3-084E1CFA7894}" presName="node" presStyleLbl="node1" presStyleIdx="0" presStyleCnt="3" custScaleY="137368">
        <dgm:presLayoutVars>
          <dgm:bulletEnabled val="1"/>
        </dgm:presLayoutVars>
      </dgm:prSet>
      <dgm:spPr/>
    </dgm:pt>
    <dgm:pt modelId="{76879B1F-441A-47E0-9929-318909BBD05B}" type="pres">
      <dgm:prSet presAssocID="{B4052D20-37D9-420A-985B-BC79BB87A0B0}" presName="sibTrans" presStyleLbl="sibTrans2D1" presStyleIdx="0" presStyleCnt="2"/>
      <dgm:spPr/>
    </dgm:pt>
    <dgm:pt modelId="{C2B0BB58-022E-49D7-8F69-D7F022EA939A}" type="pres">
      <dgm:prSet presAssocID="{B4052D20-37D9-420A-985B-BC79BB87A0B0}" presName="connectorText" presStyleLbl="sibTrans2D1" presStyleIdx="0" presStyleCnt="2"/>
      <dgm:spPr/>
    </dgm:pt>
    <dgm:pt modelId="{0ED68142-971C-4A97-8666-522AF65641B9}" type="pres">
      <dgm:prSet presAssocID="{C6D3DFDC-F4BD-40A8-953F-F68F52C8DE8B}" presName="node" presStyleLbl="node1" presStyleIdx="1" presStyleCnt="3" custScaleY="137368">
        <dgm:presLayoutVars>
          <dgm:bulletEnabled val="1"/>
        </dgm:presLayoutVars>
      </dgm:prSet>
      <dgm:spPr/>
    </dgm:pt>
    <dgm:pt modelId="{E0B892C4-D9D6-4946-BB3A-9BA7F869C8B8}" type="pres">
      <dgm:prSet presAssocID="{4BF4DABA-649D-4DD7-B271-4D35E3EDBC9D}" presName="sibTrans" presStyleLbl="sibTrans2D1" presStyleIdx="1" presStyleCnt="2"/>
      <dgm:spPr/>
    </dgm:pt>
    <dgm:pt modelId="{0F94C1D5-C930-419F-BE7E-1D3124D38D8D}" type="pres">
      <dgm:prSet presAssocID="{4BF4DABA-649D-4DD7-B271-4D35E3EDBC9D}" presName="connectorText" presStyleLbl="sibTrans2D1" presStyleIdx="1" presStyleCnt="2"/>
      <dgm:spPr/>
    </dgm:pt>
    <dgm:pt modelId="{C228B022-C149-4F72-BB73-47B82F531AC3}" type="pres">
      <dgm:prSet presAssocID="{DB0ACDAF-C2AF-450B-A66E-2F140201EA5C}" presName="node" presStyleLbl="node1" presStyleIdx="2" presStyleCnt="3" custScaleY="137368">
        <dgm:presLayoutVars>
          <dgm:bulletEnabled val="1"/>
        </dgm:presLayoutVars>
      </dgm:prSet>
      <dgm:spPr/>
    </dgm:pt>
  </dgm:ptLst>
  <dgm:cxnLst>
    <dgm:cxn modelId="{4D9C9D0D-85F8-4AC9-B55B-D17DB45A639F}" srcId="{AFF39847-BA38-4A93-A0E4-3B7581435463}" destId="{DB0ACDAF-C2AF-450B-A66E-2F140201EA5C}" srcOrd="2" destOrd="0" parTransId="{2E883F6B-9CB0-49DD-BF01-E915E791594A}" sibTransId="{89769D86-1414-42EB-8E71-9B29C5E2BAA5}"/>
    <dgm:cxn modelId="{B3AC6C31-40D0-4D70-B753-77F453B3A318}" type="presOf" srcId="{4BF4DABA-649D-4DD7-B271-4D35E3EDBC9D}" destId="{E0B892C4-D9D6-4946-BB3A-9BA7F869C8B8}" srcOrd="0" destOrd="0" presId="urn:microsoft.com/office/officeart/2005/8/layout/process1"/>
    <dgm:cxn modelId="{A9A8543C-51B6-4BB1-B494-E4296B33DB83}" type="presOf" srcId="{B4052D20-37D9-420A-985B-BC79BB87A0B0}" destId="{C2B0BB58-022E-49D7-8F69-D7F022EA939A}" srcOrd="1" destOrd="0" presId="urn:microsoft.com/office/officeart/2005/8/layout/process1"/>
    <dgm:cxn modelId="{2BE8095D-4D50-439B-9C15-C7E172A9B1F6}" type="presOf" srcId="{9FB2656B-F0FC-430E-BAA3-084E1CFA7894}" destId="{5F9C30A8-A878-4E91-979E-0D6FFFC21F28}" srcOrd="0" destOrd="0" presId="urn:microsoft.com/office/officeart/2005/8/layout/process1"/>
    <dgm:cxn modelId="{41399A63-A52D-4EE1-A75F-6EA2F1A7DA5A}" type="presOf" srcId="{C6D3DFDC-F4BD-40A8-953F-F68F52C8DE8B}" destId="{0ED68142-971C-4A97-8666-522AF65641B9}" srcOrd="0" destOrd="0" presId="urn:microsoft.com/office/officeart/2005/8/layout/process1"/>
    <dgm:cxn modelId="{48271E4E-EDE2-4E78-8402-2D9DC7710207}" type="presOf" srcId="{AFF39847-BA38-4A93-A0E4-3B7581435463}" destId="{83D13C3B-2CE6-4C30-BBC9-A48D63459EFA}" srcOrd="0" destOrd="0" presId="urn:microsoft.com/office/officeart/2005/8/layout/process1"/>
    <dgm:cxn modelId="{1BE22E85-8494-44CF-A503-6C4B9BD68DFD}" type="presOf" srcId="{DB0ACDAF-C2AF-450B-A66E-2F140201EA5C}" destId="{C228B022-C149-4F72-BB73-47B82F531AC3}" srcOrd="0" destOrd="0" presId="urn:microsoft.com/office/officeart/2005/8/layout/process1"/>
    <dgm:cxn modelId="{6F044DB2-36BA-448F-B4D7-AE7E92B8E499}" type="presOf" srcId="{B4052D20-37D9-420A-985B-BC79BB87A0B0}" destId="{76879B1F-441A-47E0-9929-318909BBD05B}" srcOrd="0" destOrd="0" presId="urn:microsoft.com/office/officeart/2005/8/layout/process1"/>
    <dgm:cxn modelId="{E69929D2-CB1D-4301-A120-3F5D73CDAB50}" type="presOf" srcId="{4BF4DABA-649D-4DD7-B271-4D35E3EDBC9D}" destId="{0F94C1D5-C930-419F-BE7E-1D3124D38D8D}" srcOrd="1" destOrd="0" presId="urn:microsoft.com/office/officeart/2005/8/layout/process1"/>
    <dgm:cxn modelId="{15C200DC-38B4-4CEE-85B3-C5E57C6F4A79}" srcId="{AFF39847-BA38-4A93-A0E4-3B7581435463}" destId="{9FB2656B-F0FC-430E-BAA3-084E1CFA7894}" srcOrd="0" destOrd="0" parTransId="{AC233A00-09C7-4B6A-B756-CD84D718EF7E}" sibTransId="{B4052D20-37D9-420A-985B-BC79BB87A0B0}"/>
    <dgm:cxn modelId="{CD6697DD-1901-4A81-9146-52444BFC4475}" srcId="{AFF39847-BA38-4A93-A0E4-3B7581435463}" destId="{C6D3DFDC-F4BD-40A8-953F-F68F52C8DE8B}" srcOrd="1" destOrd="0" parTransId="{6D1544E0-FA2E-472B-B831-C0469EEDF643}" sibTransId="{4BF4DABA-649D-4DD7-B271-4D35E3EDBC9D}"/>
    <dgm:cxn modelId="{358C0B9C-EC5E-4C45-B5C2-BC95B3F6F990}" type="presParOf" srcId="{83D13C3B-2CE6-4C30-BBC9-A48D63459EFA}" destId="{5F9C30A8-A878-4E91-979E-0D6FFFC21F28}" srcOrd="0" destOrd="0" presId="urn:microsoft.com/office/officeart/2005/8/layout/process1"/>
    <dgm:cxn modelId="{D9204F1B-CC40-40F3-93D6-45F20CAF9AA4}" type="presParOf" srcId="{83D13C3B-2CE6-4C30-BBC9-A48D63459EFA}" destId="{76879B1F-441A-47E0-9929-318909BBD05B}" srcOrd="1" destOrd="0" presId="urn:microsoft.com/office/officeart/2005/8/layout/process1"/>
    <dgm:cxn modelId="{A2852AE5-096F-4BFE-AA35-48DAB9B66712}" type="presParOf" srcId="{76879B1F-441A-47E0-9929-318909BBD05B}" destId="{C2B0BB58-022E-49D7-8F69-D7F022EA939A}" srcOrd="0" destOrd="0" presId="urn:microsoft.com/office/officeart/2005/8/layout/process1"/>
    <dgm:cxn modelId="{B3B59E05-8062-4F4B-9BA1-571FB7C2DD92}" type="presParOf" srcId="{83D13C3B-2CE6-4C30-BBC9-A48D63459EFA}" destId="{0ED68142-971C-4A97-8666-522AF65641B9}" srcOrd="2" destOrd="0" presId="urn:microsoft.com/office/officeart/2005/8/layout/process1"/>
    <dgm:cxn modelId="{11B9CF8E-050E-4F9B-B8ED-CE85511365D5}" type="presParOf" srcId="{83D13C3B-2CE6-4C30-BBC9-A48D63459EFA}" destId="{E0B892C4-D9D6-4946-BB3A-9BA7F869C8B8}" srcOrd="3" destOrd="0" presId="urn:microsoft.com/office/officeart/2005/8/layout/process1"/>
    <dgm:cxn modelId="{8CCC5E2E-75F4-4699-9393-BF2D72FC6992}" type="presParOf" srcId="{E0B892C4-D9D6-4946-BB3A-9BA7F869C8B8}" destId="{0F94C1D5-C930-419F-BE7E-1D3124D38D8D}" srcOrd="0" destOrd="0" presId="urn:microsoft.com/office/officeart/2005/8/layout/process1"/>
    <dgm:cxn modelId="{A0E19487-E05D-41B8-AE29-177B59F4C6D9}" type="presParOf" srcId="{83D13C3B-2CE6-4C30-BBC9-A48D63459EFA}" destId="{C228B022-C149-4F72-BB73-47B82F531AC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2A4A1-A190-4A23-AFF8-8FB8B8C01005}">
      <dsp:nvSpPr>
        <dsp:cNvPr id="0" name=""/>
        <dsp:cNvSpPr/>
      </dsp:nvSpPr>
      <dsp:spPr>
        <a:xfrm>
          <a:off x="3545223" y="-3140"/>
          <a:ext cx="5101553" cy="5101553"/>
        </a:xfrm>
        <a:prstGeom prst="circularArrow">
          <a:avLst>
            <a:gd name="adj1" fmla="val 5274"/>
            <a:gd name="adj2" fmla="val 312630"/>
            <a:gd name="adj3" fmla="val 14191797"/>
            <a:gd name="adj4" fmla="val 17148312"/>
            <a:gd name="adj5" fmla="val 547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3AFCB2-68B9-449B-AAF4-67B928BE59D4}">
      <dsp:nvSpPr>
        <dsp:cNvPr id="0" name=""/>
        <dsp:cNvSpPr/>
      </dsp:nvSpPr>
      <dsp:spPr>
        <a:xfrm>
          <a:off x="5106292" y="2616"/>
          <a:ext cx="1979414" cy="989707"/>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Introduction</a:t>
          </a:r>
        </a:p>
      </dsp:txBody>
      <dsp:txXfrm>
        <a:off x="5154606" y="50930"/>
        <a:ext cx="1882786" cy="893079"/>
      </dsp:txXfrm>
    </dsp:sp>
    <dsp:sp modelId="{9ACB38A8-8917-4D6D-8411-20FFBF763FD7}">
      <dsp:nvSpPr>
        <dsp:cNvPr id="0" name=""/>
        <dsp:cNvSpPr/>
      </dsp:nvSpPr>
      <dsp:spPr>
        <a:xfrm>
          <a:off x="6898615" y="1037414"/>
          <a:ext cx="1979414" cy="989707"/>
        </a:xfrm>
        <a:prstGeom prst="roundRect">
          <a:avLst/>
        </a:prstGeom>
        <a:gradFill rotWithShape="0">
          <a:gsLst>
            <a:gs pos="0">
              <a:schemeClr val="accent5">
                <a:hueOff val="3565310"/>
                <a:satOff val="-9461"/>
                <a:lumOff val="-510"/>
                <a:alphaOff val="0"/>
                <a:tint val="94000"/>
                <a:satMod val="103000"/>
                <a:lumMod val="102000"/>
              </a:schemeClr>
            </a:gs>
            <a:gs pos="50000">
              <a:schemeClr val="accent5">
                <a:hueOff val="3565310"/>
                <a:satOff val="-9461"/>
                <a:lumOff val="-510"/>
                <a:alphaOff val="0"/>
                <a:shade val="100000"/>
                <a:satMod val="110000"/>
                <a:lumMod val="100000"/>
              </a:schemeClr>
            </a:gs>
            <a:gs pos="100000">
              <a:schemeClr val="accent5">
                <a:hueOff val="3565310"/>
                <a:satOff val="-9461"/>
                <a:lumOff val="-51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Research Questions</a:t>
          </a:r>
        </a:p>
      </dsp:txBody>
      <dsp:txXfrm>
        <a:off x="6946929" y="1085728"/>
        <a:ext cx="1882786" cy="893079"/>
      </dsp:txXfrm>
    </dsp:sp>
    <dsp:sp modelId="{6FCFBDDA-BE4F-4DAC-89E3-65A6D0678ED0}">
      <dsp:nvSpPr>
        <dsp:cNvPr id="0" name=""/>
        <dsp:cNvSpPr/>
      </dsp:nvSpPr>
      <dsp:spPr>
        <a:xfrm>
          <a:off x="6898615" y="3107009"/>
          <a:ext cx="1979414" cy="989707"/>
        </a:xfrm>
        <a:prstGeom prst="roundRect">
          <a:avLst/>
        </a:prstGeom>
        <a:gradFill rotWithShape="0">
          <a:gsLst>
            <a:gs pos="0">
              <a:schemeClr val="accent5">
                <a:hueOff val="7130620"/>
                <a:satOff val="-18922"/>
                <a:lumOff val="-1020"/>
                <a:alphaOff val="0"/>
                <a:tint val="94000"/>
                <a:satMod val="103000"/>
                <a:lumMod val="102000"/>
              </a:schemeClr>
            </a:gs>
            <a:gs pos="50000">
              <a:schemeClr val="accent5">
                <a:hueOff val="7130620"/>
                <a:satOff val="-18922"/>
                <a:lumOff val="-1020"/>
                <a:alphaOff val="0"/>
                <a:shade val="100000"/>
                <a:satMod val="110000"/>
                <a:lumMod val="100000"/>
              </a:schemeClr>
            </a:gs>
            <a:gs pos="100000">
              <a:schemeClr val="accent5">
                <a:hueOff val="7130620"/>
                <a:satOff val="-18922"/>
                <a:lumOff val="-102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Dataset Summary</a:t>
          </a:r>
        </a:p>
      </dsp:txBody>
      <dsp:txXfrm>
        <a:off x="6946929" y="3155323"/>
        <a:ext cx="1882786" cy="893079"/>
      </dsp:txXfrm>
    </dsp:sp>
    <dsp:sp modelId="{5CD83165-3953-4705-B4A7-6157668302AE}">
      <dsp:nvSpPr>
        <dsp:cNvPr id="0" name=""/>
        <dsp:cNvSpPr/>
      </dsp:nvSpPr>
      <dsp:spPr>
        <a:xfrm>
          <a:off x="5106292" y="4141807"/>
          <a:ext cx="1979414" cy="989707"/>
        </a:xfrm>
        <a:prstGeom prst="roundRect">
          <a:avLst/>
        </a:prstGeom>
        <a:gradFill rotWithShape="0">
          <a:gsLst>
            <a:gs pos="0">
              <a:schemeClr val="accent5">
                <a:hueOff val="10695930"/>
                <a:satOff val="-28382"/>
                <a:lumOff val="-1530"/>
                <a:alphaOff val="0"/>
                <a:tint val="94000"/>
                <a:satMod val="103000"/>
                <a:lumMod val="102000"/>
              </a:schemeClr>
            </a:gs>
            <a:gs pos="50000">
              <a:schemeClr val="accent5">
                <a:hueOff val="10695930"/>
                <a:satOff val="-28382"/>
                <a:lumOff val="-1530"/>
                <a:alphaOff val="0"/>
                <a:shade val="100000"/>
                <a:satMod val="110000"/>
                <a:lumMod val="100000"/>
              </a:schemeClr>
            </a:gs>
            <a:gs pos="100000">
              <a:schemeClr val="accent5">
                <a:hueOff val="10695930"/>
                <a:satOff val="-28382"/>
                <a:lumOff val="-153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Graphs and Table</a:t>
          </a:r>
        </a:p>
      </dsp:txBody>
      <dsp:txXfrm>
        <a:off x="5154606" y="4190121"/>
        <a:ext cx="1882786" cy="893079"/>
      </dsp:txXfrm>
    </dsp:sp>
    <dsp:sp modelId="{9D1576A1-3312-44F8-84B2-BC5E9B5F0A59}">
      <dsp:nvSpPr>
        <dsp:cNvPr id="0" name=""/>
        <dsp:cNvSpPr/>
      </dsp:nvSpPr>
      <dsp:spPr>
        <a:xfrm>
          <a:off x="3313970" y="3107009"/>
          <a:ext cx="1979414" cy="989707"/>
        </a:xfrm>
        <a:prstGeom prst="roundRect">
          <a:avLst/>
        </a:prstGeom>
        <a:gradFill rotWithShape="0">
          <a:gsLst>
            <a:gs pos="0">
              <a:schemeClr val="accent5">
                <a:hueOff val="14261240"/>
                <a:satOff val="-37843"/>
                <a:lumOff val="-2040"/>
                <a:alphaOff val="0"/>
                <a:tint val="94000"/>
                <a:satMod val="103000"/>
                <a:lumMod val="102000"/>
              </a:schemeClr>
            </a:gs>
            <a:gs pos="50000">
              <a:schemeClr val="accent5">
                <a:hueOff val="14261240"/>
                <a:satOff val="-37843"/>
                <a:lumOff val="-2040"/>
                <a:alphaOff val="0"/>
                <a:shade val="100000"/>
                <a:satMod val="110000"/>
                <a:lumMod val="100000"/>
              </a:schemeClr>
            </a:gs>
            <a:gs pos="100000">
              <a:schemeClr val="accent5">
                <a:hueOff val="14261240"/>
                <a:satOff val="-37843"/>
                <a:lumOff val="-204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Models Selection and Performance</a:t>
          </a:r>
        </a:p>
      </dsp:txBody>
      <dsp:txXfrm>
        <a:off x="3362284" y="3155323"/>
        <a:ext cx="1882786" cy="893079"/>
      </dsp:txXfrm>
    </dsp:sp>
    <dsp:sp modelId="{D7504887-4A12-4A78-924F-F8BA4229542B}">
      <dsp:nvSpPr>
        <dsp:cNvPr id="0" name=""/>
        <dsp:cNvSpPr/>
      </dsp:nvSpPr>
      <dsp:spPr>
        <a:xfrm>
          <a:off x="3313970" y="1037414"/>
          <a:ext cx="1979414" cy="989707"/>
        </a:xfrm>
        <a:prstGeom prst="round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3362284" y="1085728"/>
        <a:ext cx="1882786" cy="893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928D6-17FB-4FB6-BB63-716A9A1D6C0C}">
      <dsp:nvSpPr>
        <dsp:cNvPr id="0" name=""/>
        <dsp:cNvSpPr/>
      </dsp:nvSpPr>
      <dsp:spPr>
        <a:xfrm>
          <a:off x="0" y="52830"/>
          <a:ext cx="7383660" cy="220662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Income inequality is defined as the extent to which income is distributed unevenly in a group of people. In mostly every culture, most people’s economic positions are also related to other characteristics, such as whether or not they have a disability, their ethnic background, or whether they are a man or a woman</a:t>
          </a:r>
        </a:p>
      </dsp:txBody>
      <dsp:txXfrm>
        <a:off x="107718" y="160548"/>
        <a:ext cx="7168224" cy="1991184"/>
      </dsp:txXfrm>
    </dsp:sp>
    <dsp:sp modelId="{2C48AC1A-2E7E-42CC-BBCA-11AAE3832CC0}">
      <dsp:nvSpPr>
        <dsp:cNvPr id="0" name=""/>
        <dsp:cNvSpPr/>
      </dsp:nvSpPr>
      <dsp:spPr>
        <a:xfrm>
          <a:off x="0" y="2325690"/>
          <a:ext cx="7383660" cy="2206620"/>
        </a:xfrm>
        <a:prstGeom prst="roundRect">
          <a:avLst/>
        </a:prstGeom>
        <a:gradFill rotWithShape="0">
          <a:gsLst>
            <a:gs pos="0">
              <a:schemeClr val="accent5">
                <a:hueOff val="8913275"/>
                <a:satOff val="-23652"/>
                <a:lumOff val="-1275"/>
                <a:alphaOff val="0"/>
                <a:tint val="94000"/>
                <a:satMod val="103000"/>
                <a:lumMod val="102000"/>
              </a:schemeClr>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Ethnically speaking, Blacks and Hispanics have faced economic inequality for generations, and the recent wave of Black Lives Matter protests has renewed discussions on these disparities. Compared to White families, other races have lower levels of income and net worth. </a:t>
          </a:r>
        </a:p>
      </dsp:txBody>
      <dsp:txXfrm>
        <a:off x="107718" y="2433408"/>
        <a:ext cx="7168224" cy="1991184"/>
      </dsp:txXfrm>
    </dsp:sp>
    <dsp:sp modelId="{EB484388-5471-46CA-AA3E-441A330B56F4}">
      <dsp:nvSpPr>
        <dsp:cNvPr id="0" name=""/>
        <dsp:cNvSpPr/>
      </dsp:nvSpPr>
      <dsp:spPr>
        <a:xfrm>
          <a:off x="0" y="4598550"/>
          <a:ext cx="7383660" cy="2206620"/>
        </a:xfrm>
        <a:prstGeom prst="round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They are also less likely to hold assets of any type. In fact, 19% of Black families have zero or negative net worth, while only 9% of White households have no wealth</a:t>
          </a:r>
        </a:p>
      </dsp:txBody>
      <dsp:txXfrm>
        <a:off x="107718" y="4706268"/>
        <a:ext cx="7168224" cy="1991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EE381-0767-4CB2-AAC8-D016F2CAD3D0}">
      <dsp:nvSpPr>
        <dsp:cNvPr id="0" name=""/>
        <dsp:cNvSpPr/>
      </dsp:nvSpPr>
      <dsp:spPr>
        <a:xfrm rot="5400000">
          <a:off x="3123434" y="798475"/>
          <a:ext cx="2049013" cy="1782642"/>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Does wealth inequality exist in the United States? </a:t>
          </a:r>
        </a:p>
      </dsp:txBody>
      <dsp:txXfrm rot="-5400000">
        <a:off x="3534414" y="984595"/>
        <a:ext cx="1227052" cy="1410403"/>
      </dsp:txXfrm>
    </dsp:sp>
    <dsp:sp modelId="{D3D15AE4-6158-44B0-A81A-AA745D919B3F}">
      <dsp:nvSpPr>
        <dsp:cNvPr id="0" name=""/>
        <dsp:cNvSpPr/>
      </dsp:nvSpPr>
      <dsp:spPr>
        <a:xfrm>
          <a:off x="5093356" y="1075092"/>
          <a:ext cx="2286699" cy="122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wage may be the key determinant  of income inequality. Since the 1980s, slower economic growth, higher unemployment and reduced wage shares have been observed in the U.S</a:t>
          </a:r>
        </a:p>
      </dsp:txBody>
      <dsp:txXfrm>
        <a:off x="5093356" y="1075092"/>
        <a:ext cx="2286699" cy="1229408"/>
      </dsp:txXfrm>
    </dsp:sp>
    <dsp:sp modelId="{D606F538-D20B-4562-BFD1-391D19224A46}">
      <dsp:nvSpPr>
        <dsp:cNvPr id="0" name=""/>
        <dsp:cNvSpPr/>
      </dsp:nvSpPr>
      <dsp:spPr>
        <a:xfrm rot="5400000">
          <a:off x="1198180" y="798475"/>
          <a:ext cx="2049013" cy="1782642"/>
        </a:xfrm>
        <a:prstGeom prst="hexagon">
          <a:avLst>
            <a:gd name="adj" fmla="val 25000"/>
            <a:gd name="vf" fmla="val 115470"/>
          </a:avLst>
        </a:prstGeom>
        <a:gradFill rotWithShape="0">
          <a:gsLst>
            <a:gs pos="0">
              <a:schemeClr val="accent5">
                <a:hueOff val="3565310"/>
                <a:satOff val="-9461"/>
                <a:lumOff val="-510"/>
                <a:alphaOff val="0"/>
                <a:tint val="94000"/>
                <a:satMod val="103000"/>
                <a:lumMod val="102000"/>
              </a:schemeClr>
            </a:gs>
            <a:gs pos="50000">
              <a:schemeClr val="accent5">
                <a:hueOff val="3565310"/>
                <a:satOff val="-9461"/>
                <a:lumOff val="-510"/>
                <a:alphaOff val="0"/>
                <a:shade val="100000"/>
                <a:satMod val="110000"/>
                <a:lumMod val="100000"/>
              </a:schemeClr>
            </a:gs>
            <a:gs pos="100000">
              <a:schemeClr val="accent5">
                <a:hueOff val="3565310"/>
                <a:satOff val="-9461"/>
                <a:lumOff val="-51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09160" y="984595"/>
        <a:ext cx="1227052" cy="1410403"/>
      </dsp:txXfrm>
    </dsp:sp>
    <dsp:sp modelId="{E78E43FA-1501-4645-8288-01F9D6467DB5}">
      <dsp:nvSpPr>
        <dsp:cNvPr id="0" name=""/>
        <dsp:cNvSpPr/>
      </dsp:nvSpPr>
      <dsp:spPr>
        <a:xfrm rot="5400000">
          <a:off x="2157119" y="2537678"/>
          <a:ext cx="2049013" cy="1782642"/>
        </a:xfrm>
        <a:prstGeom prst="hexagon">
          <a:avLst>
            <a:gd name="adj" fmla="val 25000"/>
            <a:gd name="vf" fmla="val 115470"/>
          </a:avLst>
        </a:prstGeom>
        <a:gradFill rotWithShape="0">
          <a:gsLst>
            <a:gs pos="0">
              <a:schemeClr val="accent5">
                <a:hueOff val="7130620"/>
                <a:satOff val="-18922"/>
                <a:lumOff val="-1020"/>
                <a:alphaOff val="0"/>
                <a:tint val="94000"/>
                <a:satMod val="103000"/>
                <a:lumMod val="102000"/>
              </a:schemeClr>
            </a:gs>
            <a:gs pos="50000">
              <a:schemeClr val="accent5">
                <a:hueOff val="7130620"/>
                <a:satOff val="-18922"/>
                <a:lumOff val="-1020"/>
                <a:alphaOff val="0"/>
                <a:shade val="100000"/>
                <a:satMod val="110000"/>
                <a:lumMod val="100000"/>
              </a:schemeClr>
            </a:gs>
            <a:gs pos="100000">
              <a:schemeClr val="accent5">
                <a:hueOff val="7130620"/>
                <a:satOff val="-18922"/>
                <a:lumOff val="-102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Does racial diversity play a role in the income and wealth inequality in the United </a:t>
          </a:r>
        </a:p>
        <a:p>
          <a:pPr marL="0" lvl="0" indent="0" algn="ctr" defTabSz="533400">
            <a:lnSpc>
              <a:spcPct val="90000"/>
            </a:lnSpc>
            <a:spcBef>
              <a:spcPct val="0"/>
            </a:spcBef>
            <a:spcAft>
              <a:spcPct val="35000"/>
            </a:spcAft>
            <a:buNone/>
          </a:pPr>
          <a:r>
            <a:rPr lang="en-US" sz="1200" kern="1200" dirty="0"/>
            <a:t>States? </a:t>
          </a:r>
        </a:p>
      </dsp:txBody>
      <dsp:txXfrm rot="-5400000">
        <a:off x="2568099" y="2723798"/>
        <a:ext cx="1227052" cy="1410403"/>
      </dsp:txXfrm>
    </dsp:sp>
    <dsp:sp modelId="{482BDD7A-37E8-45E5-A72A-5CB7B5567082}">
      <dsp:nvSpPr>
        <dsp:cNvPr id="0" name=""/>
        <dsp:cNvSpPr/>
      </dsp:nvSpPr>
      <dsp:spPr>
        <a:xfrm>
          <a:off x="3605" y="2814295"/>
          <a:ext cx="2212935" cy="122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we know that education has played a big role in income and wealth inequality in America. One general analysis of the educational importance in wealth is the fact that we can clearly see the difference of educated Blacks and Hispanic and the uneducated ones when it comes to quality of life.</a:t>
          </a:r>
        </a:p>
        <a:p>
          <a:pPr marL="0" lvl="0" indent="0" algn="r" defTabSz="355600">
            <a:lnSpc>
              <a:spcPct val="90000"/>
            </a:lnSpc>
            <a:spcBef>
              <a:spcPct val="0"/>
            </a:spcBef>
            <a:spcAft>
              <a:spcPct val="35000"/>
            </a:spcAft>
            <a:buNone/>
          </a:pPr>
          <a:endParaRPr lang="en-US" sz="800" kern="1200" dirty="0"/>
        </a:p>
      </dsp:txBody>
      <dsp:txXfrm>
        <a:off x="3605" y="2814295"/>
        <a:ext cx="2212935" cy="1229408"/>
      </dsp:txXfrm>
    </dsp:sp>
    <dsp:sp modelId="{981A3BEB-1328-409A-BF58-A523B4FFF629}">
      <dsp:nvSpPr>
        <dsp:cNvPr id="0" name=""/>
        <dsp:cNvSpPr/>
      </dsp:nvSpPr>
      <dsp:spPr>
        <a:xfrm rot="5400000">
          <a:off x="4082372" y="2537678"/>
          <a:ext cx="2049013" cy="1782642"/>
        </a:xfrm>
        <a:prstGeom prst="hexagon">
          <a:avLst>
            <a:gd name="adj" fmla="val 25000"/>
            <a:gd name="vf" fmla="val 115470"/>
          </a:avLst>
        </a:prstGeom>
        <a:gradFill rotWithShape="0">
          <a:gsLst>
            <a:gs pos="0">
              <a:schemeClr val="accent5">
                <a:hueOff val="10695930"/>
                <a:satOff val="-28382"/>
                <a:lumOff val="-1530"/>
                <a:alphaOff val="0"/>
                <a:tint val="94000"/>
                <a:satMod val="103000"/>
                <a:lumMod val="102000"/>
              </a:schemeClr>
            </a:gs>
            <a:gs pos="50000">
              <a:schemeClr val="accent5">
                <a:hueOff val="10695930"/>
                <a:satOff val="-28382"/>
                <a:lumOff val="-1530"/>
                <a:alphaOff val="0"/>
                <a:shade val="100000"/>
                <a:satMod val="110000"/>
                <a:lumMod val="100000"/>
              </a:schemeClr>
            </a:gs>
            <a:gs pos="100000">
              <a:schemeClr val="accent5">
                <a:hueOff val="10695930"/>
                <a:satOff val="-28382"/>
                <a:lumOff val="-153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93352" y="2723798"/>
        <a:ext cx="1227052" cy="1410403"/>
      </dsp:txXfrm>
    </dsp:sp>
    <dsp:sp modelId="{46A730C3-C2D5-40BC-8FDC-85E5866D711C}">
      <dsp:nvSpPr>
        <dsp:cNvPr id="0" name=""/>
        <dsp:cNvSpPr/>
      </dsp:nvSpPr>
      <dsp:spPr>
        <a:xfrm rot="5400000">
          <a:off x="3123434" y="4276881"/>
          <a:ext cx="2049013" cy="1782642"/>
        </a:xfrm>
        <a:prstGeom prst="hexagon">
          <a:avLst>
            <a:gd name="adj" fmla="val 25000"/>
            <a:gd name="vf" fmla="val 115470"/>
          </a:avLst>
        </a:prstGeom>
        <a:gradFill rotWithShape="0">
          <a:gsLst>
            <a:gs pos="0">
              <a:schemeClr val="accent5">
                <a:hueOff val="14261240"/>
                <a:satOff val="-37843"/>
                <a:lumOff val="-2040"/>
                <a:alphaOff val="0"/>
                <a:tint val="94000"/>
                <a:satMod val="103000"/>
                <a:lumMod val="102000"/>
              </a:schemeClr>
            </a:gs>
            <a:gs pos="50000">
              <a:schemeClr val="accent5">
                <a:hueOff val="14261240"/>
                <a:satOff val="-37843"/>
                <a:lumOff val="-2040"/>
                <a:alphaOff val="0"/>
                <a:shade val="100000"/>
                <a:satMod val="110000"/>
                <a:lumMod val="100000"/>
              </a:schemeClr>
            </a:gs>
            <a:gs pos="100000">
              <a:schemeClr val="accent5">
                <a:hueOff val="14261240"/>
                <a:satOff val="-37843"/>
                <a:lumOff val="-204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Which states that have the highest minority income? </a:t>
          </a:r>
        </a:p>
      </dsp:txBody>
      <dsp:txXfrm rot="-5400000">
        <a:off x="3534414" y="4463001"/>
        <a:ext cx="1227052" cy="1410403"/>
      </dsp:txXfrm>
    </dsp:sp>
    <dsp:sp modelId="{3DE1A21C-2B05-4805-87BF-FE0E5AB0AC9C}">
      <dsp:nvSpPr>
        <dsp:cNvPr id="0" name=""/>
        <dsp:cNvSpPr/>
      </dsp:nvSpPr>
      <dsp:spPr>
        <a:xfrm>
          <a:off x="5093356" y="4553498"/>
          <a:ext cx="2286699" cy="122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 know that whites and Asians fare much better than Hispanics and blacks. The gap is even wider when restricting the comparison to just middle-aged, well-educated families in each of the four groups. </a:t>
          </a:r>
        </a:p>
      </dsp:txBody>
      <dsp:txXfrm>
        <a:off x="5093356" y="4553498"/>
        <a:ext cx="2286699" cy="1229408"/>
      </dsp:txXfrm>
    </dsp:sp>
    <dsp:sp modelId="{6360F5EA-1712-41F7-9784-0F7706FD1E93}">
      <dsp:nvSpPr>
        <dsp:cNvPr id="0" name=""/>
        <dsp:cNvSpPr/>
      </dsp:nvSpPr>
      <dsp:spPr>
        <a:xfrm rot="5400000">
          <a:off x="1198180" y="4276881"/>
          <a:ext cx="2049013" cy="1782642"/>
        </a:xfrm>
        <a:prstGeom prst="hexagon">
          <a:avLst>
            <a:gd name="adj" fmla="val 25000"/>
            <a:gd name="vf" fmla="val 115470"/>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09160" y="4463001"/>
        <a:ext cx="1227052" cy="1410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E1166-2FB2-46D8-BFF5-E67510CE3BB2}">
      <dsp:nvSpPr>
        <dsp:cNvPr id="0" name=""/>
        <dsp:cNvSpPr/>
      </dsp:nvSpPr>
      <dsp:spPr>
        <a:xfrm>
          <a:off x="29" y="11130"/>
          <a:ext cx="2784774" cy="460800"/>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Statistical Methods</a:t>
          </a:r>
          <a:endParaRPr lang="en-US" sz="1600" kern="1200" dirty="0"/>
        </a:p>
      </dsp:txBody>
      <dsp:txXfrm>
        <a:off x="29" y="11130"/>
        <a:ext cx="2784774" cy="460800"/>
      </dsp:txXfrm>
    </dsp:sp>
    <dsp:sp modelId="{9FA02DF5-2F45-4CBB-B711-FCB284F63D32}">
      <dsp:nvSpPr>
        <dsp:cNvPr id="0" name=""/>
        <dsp:cNvSpPr/>
      </dsp:nvSpPr>
      <dsp:spPr>
        <a:xfrm>
          <a:off x="8383" y="483061"/>
          <a:ext cx="2784774" cy="5094720"/>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 have decided to examine the association between obesity independent variables and state percentage of poverty prevalence by using ordinary least squares (OLS). </a:t>
          </a:r>
        </a:p>
        <a:p>
          <a:pPr marL="171450" lvl="1" indent="-171450" algn="l" defTabSz="711200">
            <a:lnSpc>
              <a:spcPct val="90000"/>
            </a:lnSpc>
            <a:spcBef>
              <a:spcPct val="0"/>
            </a:spcBef>
            <a:spcAft>
              <a:spcPct val="15000"/>
            </a:spcAft>
            <a:buChar char="•"/>
          </a:pPr>
          <a:r>
            <a:rPr lang="en-US" sz="1600" kern="1200" dirty="0"/>
            <a:t>OLS is a variation of linear regression, a statistical method that examines associations between multiple independent variables and a single dependent variable; once the assumptions are satisfied, the regression output indicates the strength of the association between the dependent variable and each of the independent variables. </a:t>
          </a:r>
        </a:p>
        <a:p>
          <a:pPr marL="171450" lvl="1" indent="-171450" algn="l" defTabSz="711200">
            <a:lnSpc>
              <a:spcPct val="90000"/>
            </a:lnSpc>
            <a:spcBef>
              <a:spcPct val="0"/>
            </a:spcBef>
            <a:spcAft>
              <a:spcPct val="15000"/>
            </a:spcAft>
            <a:buChar char="•"/>
          </a:pPr>
          <a:endParaRPr lang="en-US" sz="1600" kern="1200" dirty="0"/>
        </a:p>
      </dsp:txBody>
      <dsp:txXfrm>
        <a:off x="8383" y="483061"/>
        <a:ext cx="2784774" cy="5094720"/>
      </dsp:txXfrm>
    </dsp:sp>
    <dsp:sp modelId="{0F4EFF70-5287-415C-AEC1-A33B3A2BCCA1}">
      <dsp:nvSpPr>
        <dsp:cNvPr id="0" name=""/>
        <dsp:cNvSpPr/>
      </dsp:nvSpPr>
      <dsp:spPr>
        <a:xfrm>
          <a:off x="3174671" y="11130"/>
          <a:ext cx="2784774" cy="460800"/>
        </a:xfrm>
        <a:prstGeom prst="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w="6350" cap="flat" cmpd="sng" algn="in">
          <a:solidFill>
            <a:schemeClr val="accent5">
              <a:hueOff val="17826550"/>
              <a:satOff val="-47304"/>
              <a:lumOff val="-255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Statistical Methods</a:t>
          </a:r>
          <a:endParaRPr lang="en-US" sz="1600" kern="1200" dirty="0"/>
        </a:p>
      </dsp:txBody>
      <dsp:txXfrm>
        <a:off x="3174671" y="11130"/>
        <a:ext cx="2784774" cy="460800"/>
      </dsp:txXfrm>
    </dsp:sp>
    <dsp:sp modelId="{594E344A-F749-4A89-AA24-A96AB4EECE79}">
      <dsp:nvSpPr>
        <dsp:cNvPr id="0" name=""/>
        <dsp:cNvSpPr/>
      </dsp:nvSpPr>
      <dsp:spPr>
        <a:xfrm>
          <a:off x="3174671" y="471930"/>
          <a:ext cx="2784774" cy="5094720"/>
        </a:xfrm>
        <a:prstGeom prst="rect">
          <a:avLst/>
        </a:prstGeom>
        <a:solidFill>
          <a:schemeClr val="accent5">
            <a:tint val="40000"/>
            <a:alpha val="90000"/>
            <a:hueOff val="18704764"/>
            <a:satOff val="-43175"/>
            <a:lumOff val="-2895"/>
            <a:alphaOff val="0"/>
          </a:schemeClr>
        </a:solidFill>
        <a:ln w="6350" cap="flat" cmpd="sng" algn="in">
          <a:solidFill>
            <a:schemeClr val="accent5">
              <a:tint val="40000"/>
              <a:alpha val="90000"/>
              <a:hueOff val="18704764"/>
              <a:satOff val="-43175"/>
              <a:lumOff val="-289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 will use R and Power BI for this project. </a:t>
          </a:r>
        </a:p>
        <a:p>
          <a:pPr marL="171450" lvl="1" indent="-171450" algn="l" defTabSz="711200">
            <a:lnSpc>
              <a:spcPct val="90000"/>
            </a:lnSpc>
            <a:spcBef>
              <a:spcPct val="0"/>
            </a:spcBef>
            <a:spcAft>
              <a:spcPct val="15000"/>
            </a:spcAft>
            <a:buChar char="•"/>
          </a:pPr>
          <a:r>
            <a:rPr lang="en-US" sz="1600" kern="1200" dirty="0"/>
            <a:t>I am not very comfortable using R, but I am sure that its applications are very well aligned with this type of projects. </a:t>
          </a:r>
        </a:p>
        <a:p>
          <a:pPr marL="171450" lvl="1" indent="-171450" algn="l" defTabSz="711200">
            <a:lnSpc>
              <a:spcPct val="90000"/>
            </a:lnSpc>
            <a:spcBef>
              <a:spcPct val="0"/>
            </a:spcBef>
            <a:spcAft>
              <a:spcPct val="15000"/>
            </a:spcAft>
            <a:buChar char="•"/>
          </a:pPr>
          <a:r>
            <a:rPr lang="en-US" sz="1600" kern="1200" dirty="0"/>
            <a:t>I will use </a:t>
          </a:r>
          <a:r>
            <a:rPr lang="en-US" sz="1600" kern="1200" dirty="0" err="1"/>
            <a:t>ggplot</a:t>
          </a:r>
          <a:r>
            <a:rPr lang="en-US" sz="1600" kern="1200" dirty="0"/>
            <a:t> which gives me a coherent way to produce visualizations by expressing relationships between the attributes of data and their graphical representation. </a:t>
          </a:r>
        </a:p>
        <a:p>
          <a:pPr marL="171450" lvl="1" indent="-171450" algn="l" defTabSz="711200">
            <a:lnSpc>
              <a:spcPct val="90000"/>
            </a:lnSpc>
            <a:spcBef>
              <a:spcPct val="0"/>
            </a:spcBef>
            <a:spcAft>
              <a:spcPct val="15000"/>
            </a:spcAft>
            <a:buChar char="•"/>
          </a:pPr>
          <a:r>
            <a:rPr lang="en-US" sz="1600" kern="1200" dirty="0"/>
            <a:t>I will use R Markdown to allow me to create documents that serve as a neat record of your analysis. And finally, I may use </a:t>
          </a:r>
          <a:r>
            <a:rPr lang="en-US" sz="1600" kern="1200" dirty="0" err="1"/>
            <a:t>Dplyr</a:t>
          </a:r>
          <a:r>
            <a:rPr lang="en-US" sz="1600" kern="1200" dirty="0"/>
            <a:t> for data manipulation if I need it. </a:t>
          </a:r>
        </a:p>
      </dsp:txBody>
      <dsp:txXfrm>
        <a:off x="3174671" y="471930"/>
        <a:ext cx="2784774" cy="5094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30A8-A878-4E91-979E-0D6FFFC21F28}">
      <dsp:nvSpPr>
        <dsp:cNvPr id="0" name=""/>
        <dsp:cNvSpPr/>
      </dsp:nvSpPr>
      <dsp:spPr>
        <a:xfrm>
          <a:off x="10094" y="0"/>
          <a:ext cx="3017068" cy="5867024"/>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There are many factors that can explain the income inequality in the United States.</a:t>
          </a:r>
        </a:p>
      </dsp:txBody>
      <dsp:txXfrm>
        <a:off x="98461" y="88367"/>
        <a:ext cx="2840334" cy="5690290"/>
      </dsp:txXfrm>
    </dsp:sp>
    <dsp:sp modelId="{76879B1F-441A-47E0-9929-318909BBD05B}">
      <dsp:nvSpPr>
        <dsp:cNvPr id="0" name=""/>
        <dsp:cNvSpPr/>
      </dsp:nvSpPr>
      <dsp:spPr>
        <a:xfrm>
          <a:off x="3328869" y="2559395"/>
          <a:ext cx="639618" cy="748232"/>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328869" y="2709041"/>
        <a:ext cx="447733" cy="448940"/>
      </dsp:txXfrm>
    </dsp:sp>
    <dsp:sp modelId="{0ED68142-971C-4A97-8666-522AF65641B9}">
      <dsp:nvSpPr>
        <dsp:cNvPr id="0" name=""/>
        <dsp:cNvSpPr/>
      </dsp:nvSpPr>
      <dsp:spPr>
        <a:xfrm>
          <a:off x="4233989" y="0"/>
          <a:ext cx="3017068" cy="5867024"/>
        </a:xfrm>
        <a:prstGeom prst="roundRect">
          <a:avLst>
            <a:gd name="adj" fmla="val 10000"/>
          </a:avLst>
        </a:prstGeom>
        <a:gradFill rotWithShape="0">
          <a:gsLst>
            <a:gs pos="0">
              <a:schemeClr val="accent5">
                <a:hueOff val="8913275"/>
                <a:satOff val="-23652"/>
                <a:lumOff val="-1275"/>
                <a:alphaOff val="0"/>
                <a:tint val="94000"/>
                <a:satMod val="103000"/>
                <a:lumMod val="102000"/>
              </a:schemeClr>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More than 75 percent of white households are married with spouse present, compared with less than half of black households. </a:t>
          </a:r>
        </a:p>
        <a:p>
          <a:pPr marL="0" lvl="0" indent="0" algn="l" defTabSz="711200">
            <a:lnSpc>
              <a:spcPct val="90000"/>
            </a:lnSpc>
            <a:spcBef>
              <a:spcPct val="0"/>
            </a:spcBef>
            <a:spcAft>
              <a:spcPct val="35000"/>
            </a:spcAft>
            <a:buNone/>
          </a:pPr>
          <a:r>
            <a:rPr lang="en-US" sz="1600" kern="1200" dirty="0"/>
            <a:t>This difference can be important because marriage allows people to pool their resources and, in general, accumulate more wealth.</a:t>
          </a:r>
        </a:p>
        <a:p>
          <a:pPr marL="0" lvl="0" indent="0" algn="l" defTabSz="711200">
            <a:lnSpc>
              <a:spcPct val="90000"/>
            </a:lnSpc>
            <a:spcBef>
              <a:spcPct val="0"/>
            </a:spcBef>
            <a:spcAft>
              <a:spcPct val="35000"/>
            </a:spcAft>
            <a:buNone/>
          </a:pPr>
          <a:r>
            <a:rPr lang="en-US" sz="1600" kern="1200" dirty="0"/>
            <a:t>Among primary respondents, almost 25 percent of whites are college graduates, compared with about 10 percent of blacks and Hispanics. </a:t>
          </a:r>
        </a:p>
        <a:p>
          <a:pPr marL="0" lvl="0" indent="0" algn="l" defTabSz="711200">
            <a:lnSpc>
              <a:spcPct val="90000"/>
            </a:lnSpc>
            <a:spcBef>
              <a:spcPct val="0"/>
            </a:spcBef>
            <a:spcAft>
              <a:spcPct val="35000"/>
            </a:spcAft>
            <a:buNone/>
          </a:pPr>
          <a:r>
            <a:rPr lang="en-US" sz="1600" kern="1200" dirty="0"/>
            <a:t>Less than half of Hispanics have a high school diploma.</a:t>
          </a:r>
        </a:p>
        <a:p>
          <a:pPr marL="0" lvl="0" indent="0" algn="l" defTabSz="711200">
            <a:lnSpc>
              <a:spcPct val="90000"/>
            </a:lnSpc>
            <a:spcBef>
              <a:spcPct val="0"/>
            </a:spcBef>
            <a:spcAft>
              <a:spcPct val="35000"/>
            </a:spcAft>
            <a:buNone/>
          </a:pPr>
          <a:r>
            <a:rPr lang="en-US" sz="1600" kern="1200" dirty="0"/>
            <a:t>Regardless of race or ethnicity, spouses have less education than primary respondents.</a:t>
          </a:r>
        </a:p>
      </dsp:txBody>
      <dsp:txXfrm>
        <a:off x="4322356" y="88367"/>
        <a:ext cx="2840334" cy="5690290"/>
      </dsp:txXfrm>
    </dsp:sp>
    <dsp:sp modelId="{E0B892C4-D9D6-4946-BB3A-9BA7F869C8B8}">
      <dsp:nvSpPr>
        <dsp:cNvPr id="0" name=""/>
        <dsp:cNvSpPr/>
      </dsp:nvSpPr>
      <dsp:spPr>
        <a:xfrm>
          <a:off x="7552764" y="2559395"/>
          <a:ext cx="639618" cy="748232"/>
        </a:xfrm>
        <a:prstGeom prst="rightArrow">
          <a:avLst>
            <a:gd name="adj1" fmla="val 60000"/>
            <a:gd name="adj2" fmla="val 50000"/>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552764" y="2709041"/>
        <a:ext cx="447733" cy="448940"/>
      </dsp:txXfrm>
    </dsp:sp>
    <dsp:sp modelId="{C228B022-C149-4F72-BB73-47B82F531AC3}">
      <dsp:nvSpPr>
        <dsp:cNvPr id="0" name=""/>
        <dsp:cNvSpPr/>
      </dsp:nvSpPr>
      <dsp:spPr>
        <a:xfrm>
          <a:off x="8457884" y="0"/>
          <a:ext cx="3017068" cy="5867024"/>
        </a:xfrm>
        <a:prstGeom prst="roundRect">
          <a:avLst>
            <a:gd name="adj" fmla="val 10000"/>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 the next part of this project, I will analyze the educational background of each race, I will also research income of each race in the past 10 years to find out if there are increases in income.</a:t>
          </a:r>
        </a:p>
      </dsp:txBody>
      <dsp:txXfrm>
        <a:off x="8546251" y="88367"/>
        <a:ext cx="2840334" cy="56902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reports/2a93ac14-2a90-4634-be5b-449b0dd5f0fd/ReportSection147ea071ca363dca14ae?pbi_source=PowerPoint"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reports/2a93ac14-2a90-4634-be5b-449b0dd5f0fd/ReportSectiona338e733c6608ed74f75?pbi_source=PowerPoint"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reports/2a93ac14-2a90-4634-be5b-449b0dd5f0fd/ReportSection2d1e5e6d51f6b70fe2f8?pbi_source=PowerPoint"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8" Type="http://schemas.openxmlformats.org/officeDocument/2006/relationships/hyperlink" Target="https://www.pewsocialtrends.org/2018/07/12/income-inequality-in-the-u-s-is-rising-most-rapidly-among-asians/" TargetMode="External"/><Relationship Id="rId3" Type="http://schemas.openxmlformats.org/officeDocument/2006/relationships/hyperlink" Target="https://www.census.gov/data/datasets/time-series/demo/popest/2010s-state-detail.html" TargetMode="External"/><Relationship Id="rId7" Type="http://schemas.openxmlformats.org/officeDocument/2006/relationships/hyperlink" Target="https://www.brookings.edu/blog/the-avenue/2019/10/03/black-household-income-is-rising-across-the-united-states/" TargetMode="External"/><Relationship Id="rId2" Type="http://schemas.openxmlformats.org/officeDocument/2006/relationships/hyperlink" Target="https://www.census.gov/search" TargetMode="External"/><Relationship Id="rId1" Type="http://schemas.openxmlformats.org/officeDocument/2006/relationships/slideLayout" Target="../slideLayouts/slideLayout2.xml"/><Relationship Id="rId6" Type="http://schemas.openxmlformats.org/officeDocument/2006/relationships/hyperlink" Target="https://datausa.io/profile/geo/united-states" TargetMode="External"/><Relationship Id="rId11" Type="http://schemas.openxmlformats.org/officeDocument/2006/relationships/hyperlink" Target="https://dqydj.com/income-by-race/" TargetMode="External"/><Relationship Id="rId5" Type="http://schemas.openxmlformats.org/officeDocument/2006/relationships/hyperlink" Target="https://www.pewresearch.org/fact-tank/2018/07/12/key-findings-on-the-rise-in-income-inequality-within-americas-racial-and-ethnic-groups/" TargetMode="External"/><Relationship Id="rId10" Type="http://schemas.openxmlformats.org/officeDocument/2006/relationships/hyperlink" Target="https://news.gallup.com/poll/4435/public-overestimates-us-black-hispanic-populations.aspx" TargetMode="External"/><Relationship Id="rId4" Type="http://schemas.openxmlformats.org/officeDocument/2006/relationships/hyperlink" Target="https://www.pgpf.org/blog/2019/10/income-and-wealth-in-the-united-states-an-overview-of-data" TargetMode="External"/><Relationship Id="rId9" Type="http://schemas.openxmlformats.org/officeDocument/2006/relationships/hyperlink" Target="https://www.epi.org/blog/racial-and-ethnic-income-gaps-persist-amid-uneven-growth-in-household-incom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reports/2a93ac14-2a90-4634-be5b-449b0dd5f0fd/ReportSection033d8a35cfc7989b17f3?pbi_source=PowerPoin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A25AC1C-93A8-4F32-8BA0-8EF0ED643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6310" cy="6858000"/>
          </a:xfrm>
          <a:prstGeom prst="rect">
            <a:avLst/>
          </a:prstGeom>
          <a:solidFill>
            <a:srgbClr val="C6C7C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98327F-AADC-4271-83E3-43D3798B01EF}"/>
              </a:ext>
            </a:extLst>
          </p:cNvPr>
          <p:cNvSpPr>
            <a:spLocks noGrp="1"/>
          </p:cNvSpPr>
          <p:nvPr>
            <p:ph type="ctrTitle"/>
          </p:nvPr>
        </p:nvSpPr>
        <p:spPr>
          <a:xfrm>
            <a:off x="5689" y="-376"/>
            <a:ext cx="6977219" cy="6858376"/>
          </a:xfrm>
        </p:spPr>
        <p:txBody>
          <a:bodyPr vert="horz" lIns="91440" tIns="45720" rIns="91440" bIns="45720" rtlCol="0" anchor="b">
            <a:normAutofit/>
          </a:bodyPr>
          <a:lstStyle/>
          <a:p>
            <a:r>
              <a:rPr lang="en-US" sz="6600" b="1" dirty="0">
                <a:solidFill>
                  <a:schemeClr val="accent1">
                    <a:lumMod val="75000"/>
                  </a:schemeClr>
                </a:solidFill>
              </a:rPr>
              <a:t>Household Income Inequality by Race in the United States</a:t>
            </a:r>
            <a:br>
              <a:rPr lang="en-US" sz="6600" b="1" dirty="0">
                <a:solidFill>
                  <a:schemeClr val="accent1">
                    <a:lumMod val="75000"/>
                  </a:schemeClr>
                </a:solidFill>
              </a:rPr>
            </a:br>
            <a:endParaRPr lang="en-US" sz="6600" b="1" dirty="0">
              <a:solidFill>
                <a:schemeClr val="accent1">
                  <a:lumMod val="75000"/>
                </a:schemeClr>
              </a:solidFill>
            </a:endParaRPr>
          </a:p>
        </p:txBody>
      </p:sp>
      <p:sp>
        <p:nvSpPr>
          <p:cNvPr id="12" name="Rectangle 11">
            <a:extLst>
              <a:ext uri="{FF2B5EF4-FFF2-40B4-BE49-F238E27FC236}">
                <a16:creationId xmlns:a16="http://schemas.microsoft.com/office/drawing/2014/main" id="{D0F91D99-379D-4726-B7B3-8967FC44F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2908"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239223A-E317-40B7-B86E-6EF7BC45F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508" y="0"/>
            <a:ext cx="498049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653212F-4F33-494C-BE91-42370CFB842B}"/>
              </a:ext>
            </a:extLst>
          </p:cNvPr>
          <p:cNvSpPr>
            <a:spLocks noGrp="1"/>
          </p:cNvSpPr>
          <p:nvPr>
            <p:ph type="subTitle" idx="1"/>
          </p:nvPr>
        </p:nvSpPr>
        <p:spPr>
          <a:xfrm>
            <a:off x="7205819" y="0"/>
            <a:ext cx="4980492" cy="6858000"/>
          </a:xfrm>
        </p:spPr>
        <p:txBody>
          <a:bodyPr vert="horz" lIns="91440" tIns="45720" rIns="91440" bIns="45720" rtlCol="0" anchor="t">
            <a:normAutofit/>
          </a:bodyPr>
          <a:lstStyle/>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endParaRPr lang="en-US" dirty="0">
              <a:solidFill>
                <a:schemeClr val="tx1"/>
              </a:solidFill>
            </a:endParaRPr>
          </a:p>
          <a:p>
            <a:pPr indent="-384048">
              <a:lnSpc>
                <a:spcPct val="94000"/>
              </a:lnSpc>
              <a:spcAft>
                <a:spcPts val="200"/>
              </a:spcAft>
            </a:pPr>
            <a:r>
              <a:rPr lang="en-US" sz="3600" b="1" dirty="0">
                <a:solidFill>
                  <a:schemeClr val="tx1"/>
                </a:solidFill>
              </a:rPr>
              <a:t>Project II</a:t>
            </a:r>
          </a:p>
          <a:p>
            <a:pPr indent="-384048">
              <a:lnSpc>
                <a:spcPct val="94000"/>
              </a:lnSpc>
              <a:spcAft>
                <a:spcPts val="200"/>
              </a:spcAft>
            </a:pPr>
            <a:r>
              <a:rPr lang="en-US" sz="3600" b="1" dirty="0">
                <a:solidFill>
                  <a:schemeClr val="tx1"/>
                </a:solidFill>
              </a:rPr>
              <a:t>DSC 680</a:t>
            </a:r>
          </a:p>
          <a:p>
            <a:pPr indent="-384048">
              <a:lnSpc>
                <a:spcPct val="94000"/>
              </a:lnSpc>
              <a:spcAft>
                <a:spcPts val="200"/>
              </a:spcAft>
            </a:pPr>
            <a:r>
              <a:rPr lang="en-US" sz="3600" b="1" dirty="0">
                <a:solidFill>
                  <a:schemeClr val="tx1"/>
                </a:solidFill>
              </a:rPr>
              <a:t>Alberto Luma</a:t>
            </a:r>
          </a:p>
          <a:p>
            <a:pPr indent="-384048" algn="l">
              <a:lnSpc>
                <a:spcPct val="94000"/>
              </a:lnSpc>
              <a:spcAft>
                <a:spcPts val="200"/>
              </a:spcAft>
            </a:pPr>
            <a:endParaRPr lang="en-US" dirty="0">
              <a:solidFill>
                <a:schemeClr val="tx1"/>
              </a:solidFill>
            </a:endParaRPr>
          </a:p>
        </p:txBody>
      </p:sp>
    </p:spTree>
    <p:extLst>
      <p:ext uri="{BB962C8B-B14F-4D97-AF65-F5344CB8AC3E}">
        <p14:creationId xmlns:p14="http://schemas.microsoft.com/office/powerpoint/2010/main" val="3944422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86739-D805-46E7-866C-27CE1FBA6C36}"/>
              </a:ext>
            </a:extLst>
          </p:cNvPr>
          <p:cNvPicPr>
            <a:picLocks noChangeAspect="1"/>
          </p:cNvPicPr>
          <p:nvPr/>
        </p:nvPicPr>
        <p:blipFill>
          <a:blip r:embed="rId2"/>
          <a:stretch>
            <a:fillRect/>
          </a:stretch>
        </p:blipFill>
        <p:spPr>
          <a:xfrm>
            <a:off x="687851" y="0"/>
            <a:ext cx="11504149" cy="1633870"/>
          </a:xfrm>
          <a:prstGeom prst="rect">
            <a:avLst/>
          </a:prstGeom>
        </p:spPr>
      </p:pic>
      <p:pic>
        <p:nvPicPr>
          <p:cNvPr id="4" name="Picture">
            <a:hlinkClick r:id="rId3"/>
            <a:extLst>
              <a:ext uri="{FF2B5EF4-FFF2-40B4-BE49-F238E27FC236}">
                <a16:creationId xmlns:a16="http://schemas.microsoft.com/office/drawing/2014/main" id="{9A2E968B-4602-41C4-AC33-372B91BB2251}"/>
              </a:ext>
            </a:extLst>
          </p:cNvPr>
          <p:cNvPicPr>
            <a:picLocks noChangeAspect="1"/>
          </p:cNvPicPr>
          <p:nvPr/>
        </p:nvPicPr>
        <p:blipFill>
          <a:blip r:embed="rId4"/>
          <a:stretch>
            <a:fillRect/>
          </a:stretch>
        </p:blipFill>
        <p:spPr>
          <a:xfrm>
            <a:off x="687850" y="1633870"/>
            <a:ext cx="11504149" cy="5224130"/>
          </a:xfrm>
          <a:prstGeom prst="rect">
            <a:avLst/>
          </a:prstGeom>
          <a:noFill/>
        </p:spPr>
      </p:pic>
    </p:spTree>
    <p:extLst>
      <p:ext uri="{BB962C8B-B14F-4D97-AF65-F5344CB8AC3E}">
        <p14:creationId xmlns:p14="http://schemas.microsoft.com/office/powerpoint/2010/main" val="221688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FB659-775E-4C3C-AEDB-EBBCE22AFB67}"/>
              </a:ext>
            </a:extLst>
          </p:cNvPr>
          <p:cNvPicPr>
            <a:picLocks noChangeAspect="1"/>
          </p:cNvPicPr>
          <p:nvPr/>
        </p:nvPicPr>
        <p:blipFill>
          <a:blip r:embed="rId2"/>
          <a:stretch>
            <a:fillRect/>
          </a:stretch>
        </p:blipFill>
        <p:spPr>
          <a:xfrm>
            <a:off x="687851" y="0"/>
            <a:ext cx="11504149" cy="1633870"/>
          </a:xfrm>
          <a:prstGeom prst="rect">
            <a:avLst/>
          </a:prstGeom>
        </p:spPr>
      </p:pic>
      <p:pic>
        <p:nvPicPr>
          <p:cNvPr id="4" name="Picture">
            <a:hlinkClick r:id="rId3"/>
            <a:extLst>
              <a:ext uri="{FF2B5EF4-FFF2-40B4-BE49-F238E27FC236}">
                <a16:creationId xmlns:a16="http://schemas.microsoft.com/office/drawing/2014/main" id="{8279A494-2641-4341-BF6F-839B22F1FBFC}"/>
              </a:ext>
            </a:extLst>
          </p:cNvPr>
          <p:cNvPicPr>
            <a:picLocks noChangeAspect="1"/>
          </p:cNvPicPr>
          <p:nvPr/>
        </p:nvPicPr>
        <p:blipFill>
          <a:blip r:embed="rId4"/>
          <a:stretch>
            <a:fillRect/>
          </a:stretch>
        </p:blipFill>
        <p:spPr>
          <a:xfrm>
            <a:off x="687850" y="1633870"/>
            <a:ext cx="11504149" cy="5224130"/>
          </a:xfrm>
          <a:prstGeom prst="rect">
            <a:avLst/>
          </a:prstGeom>
          <a:noFill/>
        </p:spPr>
      </p:pic>
    </p:spTree>
    <p:extLst>
      <p:ext uri="{BB962C8B-B14F-4D97-AF65-F5344CB8AC3E}">
        <p14:creationId xmlns:p14="http://schemas.microsoft.com/office/powerpoint/2010/main" val="62179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CE510-082A-4D67-A46E-84E274E8003E}"/>
              </a:ext>
            </a:extLst>
          </p:cNvPr>
          <p:cNvPicPr>
            <a:picLocks noChangeAspect="1"/>
          </p:cNvPicPr>
          <p:nvPr/>
        </p:nvPicPr>
        <p:blipFill>
          <a:blip r:embed="rId2"/>
          <a:stretch>
            <a:fillRect/>
          </a:stretch>
        </p:blipFill>
        <p:spPr>
          <a:xfrm>
            <a:off x="682004" y="0"/>
            <a:ext cx="11504149" cy="1169233"/>
          </a:xfrm>
          <a:prstGeom prst="rect">
            <a:avLst/>
          </a:prstGeom>
        </p:spPr>
      </p:pic>
      <p:pic>
        <p:nvPicPr>
          <p:cNvPr id="4" name="Picture">
            <a:hlinkClick r:id="rId3"/>
            <a:extLst>
              <a:ext uri="{FF2B5EF4-FFF2-40B4-BE49-F238E27FC236}">
                <a16:creationId xmlns:a16="http://schemas.microsoft.com/office/drawing/2014/main" id="{756B5785-E181-4660-951D-B437465D6051}"/>
              </a:ext>
            </a:extLst>
          </p:cNvPr>
          <p:cNvPicPr>
            <a:picLocks noChangeAspect="1"/>
          </p:cNvPicPr>
          <p:nvPr/>
        </p:nvPicPr>
        <p:blipFill>
          <a:blip r:embed="rId4"/>
          <a:stretch>
            <a:fillRect/>
          </a:stretch>
        </p:blipFill>
        <p:spPr>
          <a:xfrm>
            <a:off x="687850" y="1169233"/>
            <a:ext cx="11504149" cy="5688767"/>
          </a:xfrm>
          <a:prstGeom prst="rect">
            <a:avLst/>
          </a:prstGeom>
          <a:noFill/>
        </p:spPr>
      </p:pic>
    </p:spTree>
    <p:extLst>
      <p:ext uri="{BB962C8B-B14F-4D97-AF65-F5344CB8AC3E}">
        <p14:creationId xmlns:p14="http://schemas.microsoft.com/office/powerpoint/2010/main" val="391097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11696-D5C8-417E-AEDA-7A4DED7CD5EC}"/>
              </a:ext>
            </a:extLst>
          </p:cNvPr>
          <p:cNvPicPr>
            <a:picLocks noChangeAspect="1"/>
          </p:cNvPicPr>
          <p:nvPr/>
        </p:nvPicPr>
        <p:blipFill>
          <a:blip r:embed="rId2"/>
          <a:stretch>
            <a:fillRect/>
          </a:stretch>
        </p:blipFill>
        <p:spPr>
          <a:xfrm>
            <a:off x="687851" y="0"/>
            <a:ext cx="11504149" cy="1170533"/>
          </a:xfrm>
          <a:prstGeom prst="rect">
            <a:avLst/>
          </a:prstGeom>
        </p:spPr>
      </p:pic>
      <p:graphicFrame>
        <p:nvGraphicFramePr>
          <p:cNvPr id="4" name="Table 3">
            <a:extLst>
              <a:ext uri="{FF2B5EF4-FFF2-40B4-BE49-F238E27FC236}">
                <a16:creationId xmlns:a16="http://schemas.microsoft.com/office/drawing/2014/main" id="{4D2AE922-3F10-4F86-B456-047576C67AC7}"/>
              </a:ext>
            </a:extLst>
          </p:cNvPr>
          <p:cNvGraphicFramePr>
            <a:graphicFrameLocks noGrp="1"/>
          </p:cNvGraphicFramePr>
          <p:nvPr>
            <p:extLst>
              <p:ext uri="{D42A27DB-BD31-4B8C-83A1-F6EECF244321}">
                <p14:modId xmlns:p14="http://schemas.microsoft.com/office/powerpoint/2010/main" val="1039222667"/>
              </p:ext>
            </p:extLst>
          </p:nvPr>
        </p:nvGraphicFramePr>
        <p:xfrm>
          <a:off x="687851" y="1170533"/>
          <a:ext cx="11504150" cy="5687467"/>
        </p:xfrm>
        <a:graphic>
          <a:graphicData uri="http://schemas.openxmlformats.org/drawingml/2006/table">
            <a:tbl>
              <a:tblPr firstRow="1" firstCol="1" bandRow="1"/>
              <a:tblGrid>
                <a:gridCol w="1137873">
                  <a:extLst>
                    <a:ext uri="{9D8B030D-6E8A-4147-A177-3AD203B41FA5}">
                      <a16:colId xmlns:a16="http://schemas.microsoft.com/office/drawing/2014/main" val="2341891809"/>
                    </a:ext>
                  </a:extLst>
                </a:gridCol>
                <a:gridCol w="1137873">
                  <a:extLst>
                    <a:ext uri="{9D8B030D-6E8A-4147-A177-3AD203B41FA5}">
                      <a16:colId xmlns:a16="http://schemas.microsoft.com/office/drawing/2014/main" val="1634863402"/>
                    </a:ext>
                  </a:extLst>
                </a:gridCol>
                <a:gridCol w="1118344">
                  <a:extLst>
                    <a:ext uri="{9D8B030D-6E8A-4147-A177-3AD203B41FA5}">
                      <a16:colId xmlns:a16="http://schemas.microsoft.com/office/drawing/2014/main" val="3364096230"/>
                    </a:ext>
                  </a:extLst>
                </a:gridCol>
                <a:gridCol w="1010941">
                  <a:extLst>
                    <a:ext uri="{9D8B030D-6E8A-4147-A177-3AD203B41FA5}">
                      <a16:colId xmlns:a16="http://schemas.microsoft.com/office/drawing/2014/main" val="1447106660"/>
                    </a:ext>
                  </a:extLst>
                </a:gridCol>
                <a:gridCol w="1149138">
                  <a:extLst>
                    <a:ext uri="{9D8B030D-6E8A-4147-A177-3AD203B41FA5}">
                      <a16:colId xmlns:a16="http://schemas.microsoft.com/office/drawing/2014/main" val="4271944577"/>
                    </a:ext>
                  </a:extLst>
                </a:gridCol>
                <a:gridCol w="1149138">
                  <a:extLst>
                    <a:ext uri="{9D8B030D-6E8A-4147-A177-3AD203B41FA5}">
                      <a16:colId xmlns:a16="http://schemas.microsoft.com/office/drawing/2014/main" val="3027412004"/>
                    </a:ext>
                  </a:extLst>
                </a:gridCol>
                <a:gridCol w="1081542">
                  <a:extLst>
                    <a:ext uri="{9D8B030D-6E8A-4147-A177-3AD203B41FA5}">
                      <a16:colId xmlns:a16="http://schemas.microsoft.com/office/drawing/2014/main" val="1400536962"/>
                    </a:ext>
                  </a:extLst>
                </a:gridCol>
                <a:gridCol w="949596">
                  <a:extLst>
                    <a:ext uri="{9D8B030D-6E8A-4147-A177-3AD203B41FA5}">
                      <a16:colId xmlns:a16="http://schemas.microsoft.com/office/drawing/2014/main" val="1884818628"/>
                    </a:ext>
                  </a:extLst>
                </a:gridCol>
                <a:gridCol w="887895">
                  <a:extLst>
                    <a:ext uri="{9D8B030D-6E8A-4147-A177-3AD203B41FA5}">
                      <a16:colId xmlns:a16="http://schemas.microsoft.com/office/drawing/2014/main" val="2467322246"/>
                    </a:ext>
                  </a:extLst>
                </a:gridCol>
                <a:gridCol w="1033670">
                  <a:extLst>
                    <a:ext uri="{9D8B030D-6E8A-4147-A177-3AD203B41FA5}">
                      <a16:colId xmlns:a16="http://schemas.microsoft.com/office/drawing/2014/main" val="3971760286"/>
                    </a:ext>
                  </a:extLst>
                </a:gridCol>
                <a:gridCol w="848140">
                  <a:extLst>
                    <a:ext uri="{9D8B030D-6E8A-4147-A177-3AD203B41FA5}">
                      <a16:colId xmlns:a16="http://schemas.microsoft.com/office/drawing/2014/main" val="1820481415"/>
                    </a:ext>
                  </a:extLst>
                </a:gridCol>
              </a:tblGrid>
              <a:tr h="1126014">
                <a:tc rowSpan="2">
                  <a:txBody>
                    <a:bodyPr/>
                    <a:lstStyle/>
                    <a:p>
                      <a:endParaRPr lang="en-US" sz="1400">
                        <a:effectLst/>
                        <a:latin typeface="Calibri" panose="020F0502020204030204" pitchFamily="34" charset="0"/>
                        <a:cs typeface="Times New Roman" panose="02020603050405020304" pitchFamily="18" charset="0"/>
                      </a:endParaRP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White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African American</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American Indian</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Asian</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Hispanic</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501307"/>
                  </a:ext>
                </a:extLst>
              </a:tr>
              <a:tr h="992829">
                <a:tc vMerge="1">
                  <a:txBody>
                    <a:bodyPr/>
                    <a:lstStyle/>
                    <a:p>
                      <a:endParaRPr lang="en-US"/>
                    </a:p>
                  </a:txBody>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State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Amount</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State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Amount</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State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Amount</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State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Amount</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387993"/>
                  </a:ext>
                </a:extLst>
              </a:tr>
              <a:tr h="1106645">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Minimum</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West Virginia</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$45.47K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Louisiana</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$29.51K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South Dakota</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$27.05K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South Dakota</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$51.29K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Mississippi</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$26.29K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080493"/>
                  </a:ext>
                </a:extLst>
              </a:tr>
              <a:tr h="1355334">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Maximum</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District of Columbia</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$132.04K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Hawaii</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$70.1K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Maryland</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$69.96K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New Jersey</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$116.13K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Wyoming</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$120.01K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043430"/>
                  </a:ext>
                </a:extLst>
              </a:tr>
              <a:tr h="1106645">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Average</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$65.28K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$40.77K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$41.98K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$73.17K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$55.59K</a:t>
                      </a:r>
                    </a:p>
                  </a:txBody>
                  <a:tcPr marL="67698" marR="67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43294094"/>
                  </a:ext>
                </a:extLst>
              </a:tr>
            </a:tbl>
          </a:graphicData>
        </a:graphic>
      </p:graphicFrame>
    </p:spTree>
    <p:extLst>
      <p:ext uri="{BB962C8B-B14F-4D97-AF65-F5344CB8AC3E}">
        <p14:creationId xmlns:p14="http://schemas.microsoft.com/office/powerpoint/2010/main" val="185953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E8C87-DF43-448C-8278-BF4950BF2ACE}"/>
              </a:ext>
            </a:extLst>
          </p:cNvPr>
          <p:cNvPicPr>
            <a:picLocks noChangeAspect="1"/>
          </p:cNvPicPr>
          <p:nvPr/>
        </p:nvPicPr>
        <p:blipFill>
          <a:blip r:embed="rId2"/>
          <a:stretch>
            <a:fillRect/>
          </a:stretch>
        </p:blipFill>
        <p:spPr>
          <a:xfrm>
            <a:off x="704540" y="869430"/>
            <a:ext cx="11487460" cy="5988570"/>
          </a:xfrm>
          <a:prstGeom prst="rect">
            <a:avLst/>
          </a:prstGeom>
        </p:spPr>
      </p:pic>
      <p:sp>
        <p:nvSpPr>
          <p:cNvPr id="6" name="Title 1">
            <a:extLst>
              <a:ext uri="{FF2B5EF4-FFF2-40B4-BE49-F238E27FC236}">
                <a16:creationId xmlns:a16="http://schemas.microsoft.com/office/drawing/2014/main" id="{F1411BC6-2FFD-457B-99C4-E320D1A1CA2F}"/>
              </a:ext>
            </a:extLst>
          </p:cNvPr>
          <p:cNvSpPr txBox="1">
            <a:spLocks/>
          </p:cNvSpPr>
          <p:nvPr/>
        </p:nvSpPr>
        <p:spPr>
          <a:xfrm>
            <a:off x="704539" y="0"/>
            <a:ext cx="11487462" cy="869430"/>
          </a:xfrm>
          <a:prstGeom prst="rect">
            <a:avLst/>
          </a:prstGeom>
          <a:noFill/>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Graph of Table</a:t>
            </a:r>
          </a:p>
        </p:txBody>
      </p:sp>
    </p:spTree>
    <p:extLst>
      <p:ext uri="{BB962C8B-B14F-4D97-AF65-F5344CB8AC3E}">
        <p14:creationId xmlns:p14="http://schemas.microsoft.com/office/powerpoint/2010/main" val="259891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2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D19D711D-081F-497C-98BD-BC1943E10AF9}"/>
              </a:ext>
            </a:extLst>
          </p:cNvPr>
          <p:cNvPicPr>
            <a:picLocks noChangeAspect="1"/>
          </p:cNvPicPr>
          <p:nvPr/>
        </p:nvPicPr>
        <p:blipFill>
          <a:blip r:embed="rId2"/>
          <a:stretch>
            <a:fillRect/>
          </a:stretch>
        </p:blipFill>
        <p:spPr>
          <a:xfrm>
            <a:off x="182880" y="178212"/>
            <a:ext cx="4551802" cy="651842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964BD76D-3CA3-4BA6-9C60-0576B2C16005}"/>
              </a:ext>
            </a:extLst>
          </p:cNvPr>
          <p:cNvPicPr>
            <a:picLocks noChangeAspect="1"/>
          </p:cNvPicPr>
          <p:nvPr/>
        </p:nvPicPr>
        <p:blipFill>
          <a:blip r:embed="rId3"/>
          <a:stretch>
            <a:fillRect/>
          </a:stretch>
        </p:blipFill>
        <p:spPr>
          <a:xfrm>
            <a:off x="6731768" y="178212"/>
            <a:ext cx="5299364" cy="6537850"/>
          </a:xfrm>
          <a:prstGeom prst="rect">
            <a:avLst/>
          </a:prstGeom>
        </p:spPr>
      </p:pic>
    </p:spTree>
    <p:extLst>
      <p:ext uri="{BB962C8B-B14F-4D97-AF65-F5344CB8AC3E}">
        <p14:creationId xmlns:p14="http://schemas.microsoft.com/office/powerpoint/2010/main" val="1344531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249DAD99-2C43-483F-98B0-C789C0AF1FD9}"/>
              </a:ext>
            </a:extLst>
          </p:cNvPr>
          <p:cNvPicPr>
            <a:picLocks noChangeAspect="1"/>
          </p:cNvPicPr>
          <p:nvPr/>
        </p:nvPicPr>
        <p:blipFill>
          <a:blip r:embed="rId2"/>
          <a:stretch>
            <a:fillRect/>
          </a:stretch>
        </p:blipFill>
        <p:spPr>
          <a:xfrm>
            <a:off x="182880" y="178212"/>
            <a:ext cx="4551802" cy="651842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FBE9751E-D5EE-4B1D-8AC5-840C44B59B29}"/>
              </a:ext>
            </a:extLst>
          </p:cNvPr>
          <p:cNvPicPr>
            <a:picLocks noChangeAspect="1"/>
          </p:cNvPicPr>
          <p:nvPr/>
        </p:nvPicPr>
        <p:blipFill>
          <a:blip r:embed="rId3"/>
          <a:stretch>
            <a:fillRect/>
          </a:stretch>
        </p:blipFill>
        <p:spPr>
          <a:xfrm>
            <a:off x="6709756" y="259966"/>
            <a:ext cx="5299364" cy="6436666"/>
          </a:xfrm>
          <a:prstGeom prst="rect">
            <a:avLst/>
          </a:prstGeom>
        </p:spPr>
      </p:pic>
    </p:spTree>
    <p:extLst>
      <p:ext uri="{BB962C8B-B14F-4D97-AF65-F5344CB8AC3E}">
        <p14:creationId xmlns:p14="http://schemas.microsoft.com/office/powerpoint/2010/main" val="324222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creenshot&#10;&#10;Description automatically generated">
            <a:extLst>
              <a:ext uri="{FF2B5EF4-FFF2-40B4-BE49-F238E27FC236}">
                <a16:creationId xmlns:a16="http://schemas.microsoft.com/office/drawing/2014/main" id="{6CE044E7-D927-4E33-BD7F-6A0034C03E4D}"/>
              </a:ext>
            </a:extLst>
          </p:cNvPr>
          <p:cNvPicPr>
            <a:picLocks noChangeAspect="1"/>
          </p:cNvPicPr>
          <p:nvPr/>
        </p:nvPicPr>
        <p:blipFill>
          <a:blip r:embed="rId2"/>
          <a:stretch>
            <a:fillRect/>
          </a:stretch>
        </p:blipFill>
        <p:spPr>
          <a:xfrm>
            <a:off x="182880" y="156696"/>
            <a:ext cx="4551802" cy="6537849"/>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DBDDD8E-701B-4A20-A06D-103431B2D84A}"/>
              </a:ext>
            </a:extLst>
          </p:cNvPr>
          <p:cNvPicPr>
            <a:picLocks noChangeAspect="1"/>
          </p:cNvPicPr>
          <p:nvPr/>
        </p:nvPicPr>
        <p:blipFill>
          <a:blip r:embed="rId3"/>
          <a:stretch>
            <a:fillRect/>
          </a:stretch>
        </p:blipFill>
        <p:spPr>
          <a:xfrm>
            <a:off x="6731768" y="156696"/>
            <a:ext cx="5299364" cy="6537849"/>
          </a:xfrm>
          <a:prstGeom prst="rect">
            <a:avLst/>
          </a:prstGeom>
        </p:spPr>
      </p:pic>
    </p:spTree>
    <p:extLst>
      <p:ext uri="{BB962C8B-B14F-4D97-AF65-F5344CB8AC3E}">
        <p14:creationId xmlns:p14="http://schemas.microsoft.com/office/powerpoint/2010/main" val="2606636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C6777614-44C0-48FA-B112-35C01726CFCA}"/>
              </a:ext>
            </a:extLst>
          </p:cNvPr>
          <p:cNvPicPr>
            <a:picLocks noChangeAspect="1"/>
          </p:cNvPicPr>
          <p:nvPr/>
        </p:nvPicPr>
        <p:blipFill>
          <a:blip r:embed="rId2"/>
          <a:stretch>
            <a:fillRect/>
          </a:stretch>
        </p:blipFill>
        <p:spPr>
          <a:xfrm>
            <a:off x="182880" y="178212"/>
            <a:ext cx="4551802" cy="6518420"/>
          </a:xfrm>
          <a:prstGeom prst="rect">
            <a:avLst/>
          </a:prstGeom>
        </p:spPr>
      </p:pic>
      <p:pic>
        <p:nvPicPr>
          <p:cNvPr id="5" name="Picture 4" descr="A close up of a logo&#10;&#10;Description automatically generated">
            <a:extLst>
              <a:ext uri="{FF2B5EF4-FFF2-40B4-BE49-F238E27FC236}">
                <a16:creationId xmlns:a16="http://schemas.microsoft.com/office/drawing/2014/main" id="{8AAAB92F-8BE6-4CD2-AFFE-42D2F9C46E1C}"/>
              </a:ext>
            </a:extLst>
          </p:cNvPr>
          <p:cNvPicPr>
            <a:picLocks noChangeAspect="1"/>
          </p:cNvPicPr>
          <p:nvPr/>
        </p:nvPicPr>
        <p:blipFill>
          <a:blip r:embed="rId3"/>
          <a:stretch>
            <a:fillRect/>
          </a:stretch>
        </p:blipFill>
        <p:spPr>
          <a:xfrm>
            <a:off x="6753781" y="178212"/>
            <a:ext cx="5299364" cy="6518420"/>
          </a:xfrm>
          <a:prstGeom prst="rect">
            <a:avLst/>
          </a:prstGeom>
        </p:spPr>
      </p:pic>
    </p:spTree>
    <p:extLst>
      <p:ext uri="{BB962C8B-B14F-4D97-AF65-F5344CB8AC3E}">
        <p14:creationId xmlns:p14="http://schemas.microsoft.com/office/powerpoint/2010/main" val="98257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D7270126-2BA3-496E-81BF-6041EA5E3ECD}"/>
              </a:ext>
            </a:extLst>
          </p:cNvPr>
          <p:cNvPicPr>
            <a:picLocks noChangeAspect="1"/>
          </p:cNvPicPr>
          <p:nvPr/>
        </p:nvPicPr>
        <p:blipFill>
          <a:blip r:embed="rId2"/>
          <a:stretch>
            <a:fillRect/>
          </a:stretch>
        </p:blipFill>
        <p:spPr>
          <a:xfrm>
            <a:off x="182880" y="178212"/>
            <a:ext cx="4551802" cy="651842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EBE9C14-8F09-4395-8FB4-C1CF72311AA7}"/>
              </a:ext>
            </a:extLst>
          </p:cNvPr>
          <p:cNvPicPr>
            <a:picLocks noChangeAspect="1"/>
          </p:cNvPicPr>
          <p:nvPr/>
        </p:nvPicPr>
        <p:blipFill>
          <a:blip r:embed="rId3"/>
          <a:stretch>
            <a:fillRect/>
          </a:stretch>
        </p:blipFill>
        <p:spPr>
          <a:xfrm>
            <a:off x="6709756" y="158782"/>
            <a:ext cx="5299364" cy="6518420"/>
          </a:xfrm>
          <a:prstGeom prst="rect">
            <a:avLst/>
          </a:prstGeom>
        </p:spPr>
      </p:pic>
    </p:spTree>
    <p:extLst>
      <p:ext uri="{BB962C8B-B14F-4D97-AF65-F5344CB8AC3E}">
        <p14:creationId xmlns:p14="http://schemas.microsoft.com/office/powerpoint/2010/main" val="411002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8DE41E0-A43A-4E72-8B83-065678475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EA92B-FBE2-44A8-803F-66887C7D22B0}"/>
              </a:ext>
            </a:extLst>
          </p:cNvPr>
          <p:cNvSpPr>
            <a:spLocks noGrp="1"/>
          </p:cNvSpPr>
          <p:nvPr>
            <p:ph type="title"/>
          </p:nvPr>
        </p:nvSpPr>
        <p:spPr>
          <a:xfrm>
            <a:off x="643467" y="685800"/>
            <a:ext cx="10905066" cy="1485900"/>
          </a:xfrm>
          <a:noFill/>
        </p:spPr>
        <p:txBody>
          <a:bodyPr>
            <a:normAutofit/>
          </a:bodyPr>
          <a:lstStyle/>
          <a:p>
            <a:pPr algn="ctr"/>
            <a:r>
              <a:rPr lang="en-US" dirty="0"/>
              <a:t>Table of Contents</a:t>
            </a:r>
          </a:p>
        </p:txBody>
      </p:sp>
      <p:graphicFrame>
        <p:nvGraphicFramePr>
          <p:cNvPr id="5" name="Content Placeholder 2">
            <a:extLst>
              <a:ext uri="{FF2B5EF4-FFF2-40B4-BE49-F238E27FC236}">
                <a16:creationId xmlns:a16="http://schemas.microsoft.com/office/drawing/2014/main" id="{3C22FA9E-DA3C-4041-A423-E8FD1DDC7537}"/>
              </a:ext>
            </a:extLst>
          </p:cNvPr>
          <p:cNvGraphicFramePr>
            <a:graphicFrameLocks noGrp="1"/>
          </p:cNvGraphicFramePr>
          <p:nvPr>
            <p:ph idx="1"/>
            <p:extLst>
              <p:ext uri="{D42A27DB-BD31-4B8C-83A1-F6EECF244321}">
                <p14:modId xmlns:p14="http://schemas.microsoft.com/office/powerpoint/2010/main" val="1233753830"/>
              </p:ext>
            </p:extLst>
          </p:nvPr>
        </p:nvGraphicFramePr>
        <p:xfrm>
          <a:off x="0" y="1723869"/>
          <a:ext cx="12192000" cy="513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78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076BDCC7-0D8A-47ED-933F-EF4A83370114}"/>
              </a:ext>
            </a:extLst>
          </p:cNvPr>
          <p:cNvPicPr>
            <a:picLocks noChangeAspect="1"/>
          </p:cNvPicPr>
          <p:nvPr/>
        </p:nvPicPr>
        <p:blipFill>
          <a:blip r:embed="rId2"/>
          <a:stretch>
            <a:fillRect/>
          </a:stretch>
        </p:blipFill>
        <p:spPr>
          <a:xfrm>
            <a:off x="160867" y="178212"/>
            <a:ext cx="4551802" cy="651842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9B682E7-79F1-487F-AEFF-438DCC2BD6D1}"/>
              </a:ext>
            </a:extLst>
          </p:cNvPr>
          <p:cNvPicPr>
            <a:picLocks noChangeAspect="1"/>
          </p:cNvPicPr>
          <p:nvPr/>
        </p:nvPicPr>
        <p:blipFill>
          <a:blip r:embed="rId3"/>
          <a:stretch>
            <a:fillRect/>
          </a:stretch>
        </p:blipFill>
        <p:spPr>
          <a:xfrm>
            <a:off x="6709756" y="178212"/>
            <a:ext cx="5299364" cy="6518420"/>
          </a:xfrm>
          <a:prstGeom prst="rect">
            <a:avLst/>
          </a:prstGeom>
        </p:spPr>
      </p:pic>
    </p:spTree>
    <p:extLst>
      <p:ext uri="{BB962C8B-B14F-4D97-AF65-F5344CB8AC3E}">
        <p14:creationId xmlns:p14="http://schemas.microsoft.com/office/powerpoint/2010/main" val="229976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FCF627C-AB57-4042-8805-913BB9D0D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14D91-0DE7-415C-B10C-FB80A3FDFF68}"/>
              </a:ext>
            </a:extLst>
          </p:cNvPr>
          <p:cNvSpPr>
            <a:spLocks noGrp="1"/>
          </p:cNvSpPr>
          <p:nvPr>
            <p:ph type="title"/>
          </p:nvPr>
        </p:nvSpPr>
        <p:spPr>
          <a:xfrm>
            <a:off x="706695" y="0"/>
            <a:ext cx="11485047" cy="990600"/>
          </a:xfrm>
        </p:spPr>
        <p:txBody>
          <a:bodyPr>
            <a:normAutofit/>
          </a:bodyPr>
          <a:lstStyle/>
          <a:p>
            <a:r>
              <a:rPr lang="en-US" dirty="0"/>
              <a:t>CONCLUSION	</a:t>
            </a:r>
          </a:p>
        </p:txBody>
      </p:sp>
      <p:sp>
        <p:nvSpPr>
          <p:cNvPr id="24" name="Rectangle 23">
            <a:extLst>
              <a:ext uri="{FF2B5EF4-FFF2-40B4-BE49-F238E27FC236}">
                <a16:creationId xmlns:a16="http://schemas.microsoft.com/office/drawing/2014/main" id="{B7F814E5-B8DC-48E9-8500-1A15C550B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2BAE2A5-ABC0-4C48-ABD9-D26185A578EA}"/>
              </a:ext>
            </a:extLst>
          </p:cNvPr>
          <p:cNvGraphicFramePr>
            <a:graphicFrameLocks noGrp="1"/>
          </p:cNvGraphicFramePr>
          <p:nvPr>
            <p:ph idx="1"/>
            <p:extLst>
              <p:ext uri="{D42A27DB-BD31-4B8C-83A1-F6EECF244321}">
                <p14:modId xmlns:p14="http://schemas.microsoft.com/office/powerpoint/2010/main" val="1104877704"/>
              </p:ext>
            </p:extLst>
          </p:nvPr>
        </p:nvGraphicFramePr>
        <p:xfrm>
          <a:off x="706695" y="990600"/>
          <a:ext cx="11485047" cy="586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0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237D1F-B020-462C-B4BC-D298035F194F}"/>
              </a:ext>
            </a:extLst>
          </p:cNvPr>
          <p:cNvSpPr>
            <a:spLocks noGrp="1"/>
          </p:cNvSpPr>
          <p:nvPr>
            <p:ph type="title"/>
          </p:nvPr>
        </p:nvSpPr>
        <p:spPr>
          <a:xfrm>
            <a:off x="640081" y="791570"/>
            <a:ext cx="4018839" cy="5262390"/>
          </a:xfrm>
        </p:spPr>
        <p:txBody>
          <a:bodyPr anchor="ctr">
            <a:normAutofit/>
          </a:bodyPr>
          <a:lstStyle/>
          <a:p>
            <a:pPr algn="r"/>
            <a:r>
              <a:rPr lang="en-US" sz="5000" dirty="0">
                <a:solidFill>
                  <a:schemeClr val="bg2"/>
                </a:solidFill>
              </a:rPr>
              <a:t>REFERENCES</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0685B5-E297-4A84-8182-F11FAC91D8F7}"/>
              </a:ext>
            </a:extLst>
          </p:cNvPr>
          <p:cNvSpPr>
            <a:spLocks noGrp="1"/>
          </p:cNvSpPr>
          <p:nvPr>
            <p:ph idx="1"/>
          </p:nvPr>
        </p:nvSpPr>
        <p:spPr>
          <a:xfrm>
            <a:off x="5532120" y="0"/>
            <a:ext cx="6659880" cy="6857624"/>
          </a:xfrm>
        </p:spPr>
        <p:txBody>
          <a:bodyPr anchor="ctr">
            <a:normAutofit fontScale="70000" lnSpcReduction="20000"/>
          </a:bodyPr>
          <a:lstStyle/>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https://www.census.gov/search</a:t>
            </a:r>
            <a:r>
              <a:rPr lang="en-US" sz="1800" dirty="0">
                <a:latin typeface="Calibri" panose="020F0502020204030204" pitchFamily="34" charset="0"/>
                <a:ea typeface="Calibri" panose="020F0502020204030204" pitchFamily="34" charset="0"/>
                <a:cs typeface="Calibri" panose="020F0502020204030204" pitchFamily="34" charset="0"/>
              </a:rPr>
              <a:t>results.html?q=income+by+race+in++florida&amp;page=1&amp;stateGeo=none&amp;searchtype=web&amp;cssp=SERP&amp;_charset_=UTF-8</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https://www.census.gov/data/datasets/time-series/demo/popest/2010s-state-detail.html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https://www.pgpf.org/blog/2019/10/income-and-wealth-in-the-united-states-an-overview-of-data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https://www.pewresearch.org/fact-tank/2018/07/12/key-findings-on-the-rise-in-income-inequality-within-americas-racial-and-ethnic-groups/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https://datausa.io/profile/geo/united-states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https://www.brookings.edu/blog/the-avenue/2019/10/03/black-household-income-is-rising-across-the-united-states/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https://www.pewsocialtrends.org/2018/07/12/income-inequality-in-the-u-s-is-rising-most-rapidly-among-asians/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https://www.epi.org/blog/racial-and-ethnic-income-gaps-persist-amid-uneven-growth-in-household-incomes/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https://news.gallup.com/poll/4435/public-overestimates-us-black-hispanic-populations.aspx</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https://dqydj.com/income-by-race/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417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25AC1C-93A8-4F32-8BA0-8EF0ED643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6310" cy="6858000"/>
          </a:xfrm>
          <a:prstGeom prst="rect">
            <a:avLst/>
          </a:prstGeom>
          <a:solidFill>
            <a:srgbClr val="C6C7C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4C0D97-E4CF-4961-B84A-84AB82B90917}"/>
              </a:ext>
            </a:extLst>
          </p:cNvPr>
          <p:cNvSpPr>
            <a:spLocks noGrp="1"/>
          </p:cNvSpPr>
          <p:nvPr>
            <p:ph type="title"/>
          </p:nvPr>
        </p:nvSpPr>
        <p:spPr>
          <a:xfrm>
            <a:off x="643467" y="893930"/>
            <a:ext cx="5690286" cy="5070142"/>
          </a:xfrm>
        </p:spPr>
        <p:txBody>
          <a:bodyPr anchor="b">
            <a:normAutofit/>
          </a:bodyPr>
          <a:lstStyle/>
          <a:p>
            <a:pPr algn="r"/>
            <a:r>
              <a:rPr lang="en-US" sz="4000" dirty="0">
                <a:solidFill>
                  <a:srgbClr val="000000"/>
                </a:solidFill>
              </a:rPr>
              <a:t>ACKNOWLEDGEMENTS</a:t>
            </a:r>
          </a:p>
        </p:txBody>
      </p:sp>
      <p:sp>
        <p:nvSpPr>
          <p:cNvPr id="17" name="Rectangle 16">
            <a:extLst>
              <a:ext uri="{FF2B5EF4-FFF2-40B4-BE49-F238E27FC236}">
                <a16:creationId xmlns:a16="http://schemas.microsoft.com/office/drawing/2014/main" id="{D0F91D99-379D-4726-B7B3-8967FC44F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2908"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B239223A-E317-40B7-B86E-6EF7BC45F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508" y="0"/>
            <a:ext cx="498049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8C3B7983-730A-464B-B252-6D4D4C6768CE}"/>
              </a:ext>
            </a:extLst>
          </p:cNvPr>
          <p:cNvSpPr>
            <a:spLocks noGrp="1"/>
          </p:cNvSpPr>
          <p:nvPr>
            <p:ph idx="1"/>
          </p:nvPr>
        </p:nvSpPr>
        <p:spPr>
          <a:xfrm>
            <a:off x="7205819" y="0"/>
            <a:ext cx="4980492" cy="6857624"/>
          </a:xfrm>
        </p:spPr>
        <p:txBody>
          <a:bodyPr anchor="t">
            <a:normAutofit/>
          </a:bodyPr>
          <a:lstStyle/>
          <a:p>
            <a:r>
              <a:rPr lang="en-US" dirty="0"/>
              <a:t>There are so many articles, data, and organizations that I owe great credit and great deals of respects to. After reading several articles, I realized that I needed to add more concepts into my research to make my projects more appealing and concrete. These articles have really helped me to understand some of the more important ways to structure my analysis. </a:t>
            </a:r>
          </a:p>
          <a:p>
            <a:r>
              <a:rPr lang="en-US" dirty="0"/>
              <a:t>Finally, I must thank my family especially my wife to allow me to skip so many family activities to focus on working in this project. </a:t>
            </a:r>
            <a:endParaRPr lang="en-US" dirty="0">
              <a:solidFill>
                <a:schemeClr val="tx1"/>
              </a:solidFill>
            </a:endParaRPr>
          </a:p>
        </p:txBody>
      </p:sp>
    </p:spTree>
    <p:extLst>
      <p:ext uri="{BB962C8B-B14F-4D97-AF65-F5344CB8AC3E}">
        <p14:creationId xmlns:p14="http://schemas.microsoft.com/office/powerpoint/2010/main" val="1143056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2073D6-7EDF-40C0-A4A4-D38C27489044}"/>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Author Information</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A7ECB73-A375-48EE-8C94-2103003FC37C}"/>
              </a:ext>
            </a:extLst>
          </p:cNvPr>
          <p:cNvSpPr>
            <a:spLocks noGrp="1"/>
          </p:cNvSpPr>
          <p:nvPr>
            <p:ph idx="1"/>
          </p:nvPr>
        </p:nvSpPr>
        <p:spPr>
          <a:xfrm>
            <a:off x="5532120" y="0"/>
            <a:ext cx="6659880" cy="6858000"/>
          </a:xfrm>
        </p:spPr>
        <p:txBody>
          <a:bodyPr anchor="ctr">
            <a:normAutofit/>
          </a:bodyPr>
          <a:lstStyle/>
          <a:p>
            <a:endParaRPr lang="en-US" sz="2400" dirty="0"/>
          </a:p>
        </p:txBody>
      </p:sp>
      <p:graphicFrame>
        <p:nvGraphicFramePr>
          <p:cNvPr id="4" name="Table 4">
            <a:extLst>
              <a:ext uri="{FF2B5EF4-FFF2-40B4-BE49-F238E27FC236}">
                <a16:creationId xmlns:a16="http://schemas.microsoft.com/office/drawing/2014/main" id="{E9803764-8324-42E4-8086-940EE444457F}"/>
              </a:ext>
            </a:extLst>
          </p:cNvPr>
          <p:cNvGraphicFramePr>
            <a:graphicFrameLocks noGrp="1"/>
          </p:cNvGraphicFramePr>
          <p:nvPr>
            <p:extLst>
              <p:ext uri="{D42A27DB-BD31-4B8C-83A1-F6EECF244321}">
                <p14:modId xmlns:p14="http://schemas.microsoft.com/office/powerpoint/2010/main" val="131421577"/>
              </p:ext>
            </p:extLst>
          </p:nvPr>
        </p:nvGraphicFramePr>
        <p:xfrm>
          <a:off x="5532120" y="0"/>
          <a:ext cx="6659880" cy="6858000"/>
        </p:xfrm>
        <a:graphic>
          <a:graphicData uri="http://schemas.openxmlformats.org/drawingml/2006/table">
            <a:tbl>
              <a:tblPr firstRow="1" bandRow="1">
                <a:tableStyleId>{5C22544A-7EE6-4342-B048-85BDC9FD1C3A}</a:tableStyleId>
              </a:tblPr>
              <a:tblGrid>
                <a:gridCol w="3329940">
                  <a:extLst>
                    <a:ext uri="{9D8B030D-6E8A-4147-A177-3AD203B41FA5}">
                      <a16:colId xmlns:a16="http://schemas.microsoft.com/office/drawing/2014/main" val="2481311497"/>
                    </a:ext>
                  </a:extLst>
                </a:gridCol>
                <a:gridCol w="3329940">
                  <a:extLst>
                    <a:ext uri="{9D8B030D-6E8A-4147-A177-3AD203B41FA5}">
                      <a16:colId xmlns:a16="http://schemas.microsoft.com/office/drawing/2014/main" val="2297405129"/>
                    </a:ext>
                  </a:extLst>
                </a:gridCol>
              </a:tblGrid>
              <a:tr h="5011615">
                <a:tc>
                  <a:txBody>
                    <a:bodyPr/>
                    <a:lstStyle/>
                    <a:p>
                      <a:r>
                        <a:rPr lang="en-US" sz="1800" dirty="0"/>
                        <a:t>Corresponding Author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Alberto Luma,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5802 </a:t>
                      </a:r>
                      <a:r>
                        <a:rPr lang="en-US" sz="1800" dirty="0" err="1"/>
                        <a:t>Coquyt</a:t>
                      </a:r>
                      <a:r>
                        <a:rPr lang="en-US" sz="1800" dirty="0"/>
                        <a:t> Drive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Mount Dora, Fl, 32757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Email: lumaalberto@gmail.com </a:t>
                      </a:r>
                    </a:p>
                  </a:txBody>
                  <a:tcPr/>
                </a:tc>
                <a:extLst>
                  <a:ext uri="{0D108BD9-81ED-4DB2-BD59-A6C34878D82A}">
                    <a16:rowId xmlns:a16="http://schemas.microsoft.com/office/drawing/2014/main" val="2484711328"/>
                  </a:ext>
                </a:extLst>
              </a:tr>
              <a:tr h="1846385">
                <a:tc>
                  <a:txBody>
                    <a:bodyPr/>
                    <a:lstStyle/>
                    <a:p>
                      <a:r>
                        <a:rPr lang="en-US" sz="1800" dirty="0"/>
                        <a:t>Author Affiliations </a:t>
                      </a:r>
                      <a:endParaRPr lang="en-US" dirty="0"/>
                    </a:p>
                  </a:txBody>
                  <a:tcPr/>
                </a:tc>
                <a:tc>
                  <a:txBody>
                    <a:bodyPr/>
                    <a:lstStyle/>
                    <a:p>
                      <a:r>
                        <a:rPr lang="en-US" sz="1800" dirty="0"/>
                        <a:t>Bellevue University </a:t>
                      </a:r>
                    </a:p>
                    <a:p>
                      <a:r>
                        <a:rPr lang="en-US" sz="1800" dirty="0"/>
                        <a:t>DSC680 – Applied Data Science</a:t>
                      </a:r>
                    </a:p>
                  </a:txBody>
                  <a:tcPr/>
                </a:tc>
                <a:extLst>
                  <a:ext uri="{0D108BD9-81ED-4DB2-BD59-A6C34878D82A}">
                    <a16:rowId xmlns:a16="http://schemas.microsoft.com/office/drawing/2014/main" val="2186501966"/>
                  </a:ext>
                </a:extLst>
              </a:tr>
            </a:tbl>
          </a:graphicData>
        </a:graphic>
      </p:graphicFrame>
    </p:spTree>
    <p:extLst>
      <p:ext uri="{BB962C8B-B14F-4D97-AF65-F5344CB8AC3E}">
        <p14:creationId xmlns:p14="http://schemas.microsoft.com/office/powerpoint/2010/main" val="378478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9D8AB-546B-4F7B-95A3-AD63433BD543}"/>
              </a:ext>
            </a:extLst>
          </p:cNvPr>
          <p:cNvSpPr>
            <a:spLocks noGrp="1"/>
          </p:cNvSpPr>
          <p:nvPr>
            <p:ph type="title"/>
          </p:nvPr>
        </p:nvSpPr>
        <p:spPr>
          <a:xfrm>
            <a:off x="8252340" y="639704"/>
            <a:ext cx="3299579" cy="5577840"/>
          </a:xfrm>
        </p:spPr>
        <p:txBody>
          <a:bodyPr anchor="ctr">
            <a:normAutofit/>
          </a:bodyPr>
          <a:lstStyle/>
          <a:p>
            <a:r>
              <a:rPr lang="en-US" dirty="0"/>
              <a:t>Introduction </a:t>
            </a:r>
          </a:p>
        </p:txBody>
      </p:sp>
      <p:sp>
        <p:nvSpPr>
          <p:cNvPr id="12" name="Rectangle 11">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F88CDE2-6315-4230-A914-A3A5088BE444}"/>
              </a:ext>
            </a:extLst>
          </p:cNvPr>
          <p:cNvGraphicFramePr>
            <a:graphicFrameLocks noGrp="1"/>
          </p:cNvGraphicFramePr>
          <p:nvPr>
            <p:ph idx="1"/>
            <p:extLst>
              <p:ext uri="{D42A27DB-BD31-4B8C-83A1-F6EECF244321}">
                <p14:modId xmlns:p14="http://schemas.microsoft.com/office/powerpoint/2010/main" val="1438725979"/>
              </p:ext>
            </p:extLst>
          </p:nvPr>
        </p:nvGraphicFramePr>
        <p:xfrm>
          <a:off x="1" y="0"/>
          <a:ext cx="738366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9171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EA10-B367-4198-AFAA-9B32CE9DCCF5}"/>
              </a:ext>
            </a:extLst>
          </p:cNvPr>
          <p:cNvSpPr>
            <a:spLocks noGrp="1"/>
          </p:cNvSpPr>
          <p:nvPr>
            <p:ph type="title"/>
          </p:nvPr>
        </p:nvSpPr>
        <p:spPr>
          <a:xfrm>
            <a:off x="8252340" y="639704"/>
            <a:ext cx="3299579" cy="5577840"/>
          </a:xfrm>
        </p:spPr>
        <p:txBody>
          <a:bodyPr anchor="ctr">
            <a:normAutofit/>
          </a:bodyPr>
          <a:lstStyle/>
          <a:p>
            <a:r>
              <a:rPr lang="en-US" dirty="0"/>
              <a:t>Research Questions</a:t>
            </a:r>
            <a:br>
              <a:rPr lang="en-US" dirty="0"/>
            </a:br>
            <a:endParaRPr lang="en-US" dirty="0"/>
          </a:p>
        </p:txBody>
      </p:sp>
      <p:sp>
        <p:nvSpPr>
          <p:cNvPr id="12" name="Rectangle 11">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C15D05F-BC56-4550-91E8-3228C6BA7AC7}"/>
              </a:ext>
            </a:extLst>
          </p:cNvPr>
          <p:cNvGraphicFramePr>
            <a:graphicFrameLocks noGrp="1"/>
          </p:cNvGraphicFramePr>
          <p:nvPr>
            <p:ph idx="1"/>
            <p:extLst>
              <p:ext uri="{D42A27DB-BD31-4B8C-83A1-F6EECF244321}">
                <p14:modId xmlns:p14="http://schemas.microsoft.com/office/powerpoint/2010/main" val="2907878454"/>
              </p:ext>
            </p:extLst>
          </p:nvPr>
        </p:nvGraphicFramePr>
        <p:xfrm>
          <a:off x="0" y="1"/>
          <a:ext cx="738366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2384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50000-16AD-442E-9746-ACFC7C2E57DA}"/>
              </a:ext>
            </a:extLst>
          </p:cNvPr>
          <p:cNvSpPr>
            <a:spLocks noGrp="1"/>
          </p:cNvSpPr>
          <p:nvPr>
            <p:ph type="title"/>
          </p:nvPr>
        </p:nvSpPr>
        <p:spPr>
          <a:xfrm>
            <a:off x="8252340" y="639704"/>
            <a:ext cx="3299579" cy="5577840"/>
          </a:xfrm>
        </p:spPr>
        <p:txBody>
          <a:bodyPr anchor="ctr">
            <a:normAutofit/>
          </a:bodyPr>
          <a:lstStyle/>
          <a:p>
            <a:r>
              <a:rPr lang="en-US" b="1" dirty="0"/>
              <a:t>Data Summary</a:t>
            </a:r>
          </a:p>
        </p:txBody>
      </p:sp>
      <p:sp>
        <p:nvSpPr>
          <p:cNvPr id="12" name="Rectangle 11">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CD0BE32E-E58B-459D-AF3C-DFD492168CB6}"/>
              </a:ext>
            </a:extLst>
          </p:cNvPr>
          <p:cNvGrpSpPr/>
          <p:nvPr/>
        </p:nvGrpSpPr>
        <p:grpSpPr>
          <a:xfrm>
            <a:off x="59781" y="3538168"/>
            <a:ext cx="7264100" cy="3297619"/>
            <a:chOff x="290" y="15"/>
            <a:chExt cx="7264100" cy="1945903"/>
          </a:xfrm>
        </p:grpSpPr>
        <p:sp>
          <p:nvSpPr>
            <p:cNvPr id="7" name="Rectangle: Rounded Corners 6">
              <a:extLst>
                <a:ext uri="{FF2B5EF4-FFF2-40B4-BE49-F238E27FC236}">
                  <a16:creationId xmlns:a16="http://schemas.microsoft.com/office/drawing/2014/main" id="{B126F874-84B0-4F4E-A324-BB3B9BA5BCCF}"/>
                </a:ext>
              </a:extLst>
            </p:cNvPr>
            <p:cNvSpPr/>
            <p:nvPr/>
          </p:nvSpPr>
          <p:spPr>
            <a:xfrm>
              <a:off x="290" y="15"/>
              <a:ext cx="7264100" cy="1945903"/>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DE632679-4A05-4120-99A0-C497A602677C}"/>
                </a:ext>
              </a:extLst>
            </p:cNvPr>
            <p:cNvSpPr txBox="1"/>
            <p:nvPr/>
          </p:nvSpPr>
          <p:spPr>
            <a:xfrm>
              <a:off x="95281" y="108225"/>
              <a:ext cx="7074118" cy="1755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endParaRPr lang="en-US" dirty="0"/>
            </a:p>
          </p:txBody>
        </p:sp>
      </p:grpSp>
      <p:grpSp>
        <p:nvGrpSpPr>
          <p:cNvPr id="14" name="Group 13">
            <a:extLst>
              <a:ext uri="{FF2B5EF4-FFF2-40B4-BE49-F238E27FC236}">
                <a16:creationId xmlns:a16="http://schemas.microsoft.com/office/drawing/2014/main" id="{D3C30FB3-A162-49EA-846C-4EE3927E490F}"/>
              </a:ext>
            </a:extLst>
          </p:cNvPr>
          <p:cNvGrpSpPr/>
          <p:nvPr/>
        </p:nvGrpSpPr>
        <p:grpSpPr>
          <a:xfrm>
            <a:off x="119269" y="0"/>
            <a:ext cx="7264100" cy="3297619"/>
            <a:chOff x="290" y="15"/>
            <a:chExt cx="7264100" cy="1945903"/>
          </a:xfrm>
        </p:grpSpPr>
        <p:sp>
          <p:nvSpPr>
            <p:cNvPr id="15" name="Rectangle: Rounded Corners 14">
              <a:extLst>
                <a:ext uri="{FF2B5EF4-FFF2-40B4-BE49-F238E27FC236}">
                  <a16:creationId xmlns:a16="http://schemas.microsoft.com/office/drawing/2014/main" id="{8E01C312-DF0F-4CEF-B4A1-380D37A9A4D8}"/>
                </a:ext>
              </a:extLst>
            </p:cNvPr>
            <p:cNvSpPr/>
            <p:nvPr/>
          </p:nvSpPr>
          <p:spPr>
            <a:xfrm>
              <a:off x="290" y="15"/>
              <a:ext cx="7264100" cy="1945903"/>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D0B11FAC-25E5-4EDA-9B23-308D5BB17FAF}"/>
                </a:ext>
              </a:extLst>
            </p:cNvPr>
            <p:cNvSpPr txBox="1"/>
            <p:nvPr/>
          </p:nvSpPr>
          <p:spPr>
            <a:xfrm>
              <a:off x="95281" y="95006"/>
              <a:ext cx="7074118" cy="1755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endParaRPr lang="en-US" dirty="0"/>
            </a:p>
          </p:txBody>
        </p:sp>
      </p:grpSp>
      <p:sp>
        <p:nvSpPr>
          <p:cNvPr id="3" name="Rectangle 2">
            <a:extLst>
              <a:ext uri="{FF2B5EF4-FFF2-40B4-BE49-F238E27FC236}">
                <a16:creationId xmlns:a16="http://schemas.microsoft.com/office/drawing/2014/main" id="{DD9C7B52-5306-4CE2-A1B7-5BC1893E416C}"/>
              </a:ext>
            </a:extLst>
          </p:cNvPr>
          <p:cNvSpPr/>
          <p:nvPr/>
        </p:nvSpPr>
        <p:spPr>
          <a:xfrm>
            <a:off x="214260" y="423927"/>
            <a:ext cx="7169401" cy="2462213"/>
          </a:xfrm>
          <a:prstGeom prst="rect">
            <a:avLst/>
          </a:prstGeom>
        </p:spPr>
        <p:txBody>
          <a:bodyPr wrap="square">
            <a:spAutoFit/>
          </a:bodyPr>
          <a:lstStyle/>
          <a:p>
            <a:r>
              <a:rPr lang="en-US" sz="1400" dirty="0"/>
              <a:t>The first data is called “Average Income by State by Race”. We know that education </a:t>
            </a:r>
          </a:p>
          <a:p>
            <a:r>
              <a:rPr lang="en-US" sz="1400" dirty="0"/>
              <a:t>plays a big role in income. This dataset does not reflect any educational background. </a:t>
            </a:r>
          </a:p>
          <a:p>
            <a:r>
              <a:rPr lang="en-US" sz="1400" dirty="0"/>
              <a:t>This dataset will be analyzed to determine the average income of each race in each state </a:t>
            </a:r>
          </a:p>
          <a:p>
            <a:r>
              <a:rPr lang="en-US" sz="1400" dirty="0"/>
              <a:t>in the United States. It will also help us understand the gap between white Americans, </a:t>
            </a:r>
          </a:p>
          <a:p>
            <a:r>
              <a:rPr lang="en-US" sz="1400" dirty="0"/>
              <a:t>African-Americans, Hispanic, Asians, and Native American is particularly conspicuous, </a:t>
            </a:r>
          </a:p>
          <a:p>
            <a:r>
              <a:rPr lang="en-US" sz="1400" dirty="0"/>
              <a:t>not only because these are the five largest racial groups in the U.S., but also because </a:t>
            </a:r>
          </a:p>
          <a:p>
            <a:r>
              <a:rPr lang="en-US" sz="1400" dirty="0"/>
              <a:t>they are the five groups that hold the most wealth per capita and the least wealth per </a:t>
            </a:r>
          </a:p>
          <a:p>
            <a:r>
              <a:rPr lang="en-US" sz="1400" dirty="0"/>
              <a:t>capita.</a:t>
            </a:r>
          </a:p>
          <a:p>
            <a:r>
              <a:rPr lang="en-US" sz="1400" dirty="0"/>
              <a:t>Data source: https://www.census.gov/search </a:t>
            </a:r>
          </a:p>
          <a:p>
            <a:r>
              <a:rPr lang="en-US" sz="1400" dirty="0" err="1"/>
              <a:t>results.html?q</a:t>
            </a:r>
            <a:r>
              <a:rPr lang="en-US" sz="1400" dirty="0"/>
              <a:t>=</a:t>
            </a:r>
            <a:r>
              <a:rPr lang="en-US" sz="1400" dirty="0" err="1"/>
              <a:t>income+by+race+in</a:t>
            </a:r>
            <a:r>
              <a:rPr lang="en-US" sz="1400" dirty="0"/>
              <a:t>++</a:t>
            </a:r>
            <a:r>
              <a:rPr lang="en-US" sz="1400" dirty="0" err="1"/>
              <a:t>florida&amp;page</a:t>
            </a:r>
            <a:r>
              <a:rPr lang="en-US" sz="1400" dirty="0"/>
              <a:t>=1&amp;stateGeo=</a:t>
            </a:r>
            <a:r>
              <a:rPr lang="en-US" sz="1400" dirty="0" err="1"/>
              <a:t>none&amp;searchtype</a:t>
            </a:r>
            <a:r>
              <a:rPr lang="en-US" sz="1400" dirty="0"/>
              <a:t>=web</a:t>
            </a:r>
          </a:p>
          <a:p>
            <a:r>
              <a:rPr lang="en-US" sz="1400" dirty="0"/>
              <a:t>&amp;</a:t>
            </a:r>
            <a:r>
              <a:rPr lang="en-US" sz="1400" dirty="0" err="1"/>
              <a:t>cssp</a:t>
            </a:r>
            <a:r>
              <a:rPr lang="en-US" sz="1400" dirty="0"/>
              <a:t>=</a:t>
            </a:r>
            <a:r>
              <a:rPr lang="en-US" sz="1400" dirty="0" err="1"/>
              <a:t>SERP&amp;_charset</a:t>
            </a:r>
            <a:r>
              <a:rPr lang="en-US" sz="1400" dirty="0"/>
              <a:t>_=UTF-8 </a:t>
            </a:r>
          </a:p>
        </p:txBody>
      </p:sp>
      <p:sp>
        <p:nvSpPr>
          <p:cNvPr id="4" name="Rectangle 3">
            <a:extLst>
              <a:ext uri="{FF2B5EF4-FFF2-40B4-BE49-F238E27FC236}">
                <a16:creationId xmlns:a16="http://schemas.microsoft.com/office/drawing/2014/main" id="{F60DA0A5-BC55-4068-BA4A-438AE78F7EC4}"/>
              </a:ext>
            </a:extLst>
          </p:cNvPr>
          <p:cNvSpPr/>
          <p:nvPr/>
        </p:nvSpPr>
        <p:spPr>
          <a:xfrm>
            <a:off x="214260" y="3776918"/>
            <a:ext cx="7074118" cy="738664"/>
          </a:xfrm>
          <a:prstGeom prst="rect">
            <a:avLst/>
          </a:prstGeom>
        </p:spPr>
        <p:txBody>
          <a:bodyPr wrap="square">
            <a:spAutoFit/>
          </a:bodyPr>
          <a:lstStyle/>
          <a:p>
            <a:r>
              <a:rPr lang="en-US" sz="1400" dirty="0"/>
              <a:t>The second data is called “State Population by Race”. This dataset will be used almost the same way as Average income by state by race. The goal of this dataset is to use it to prove that prove that these five groups are the most populated groups in the United States.</a:t>
            </a:r>
          </a:p>
        </p:txBody>
      </p:sp>
    </p:spTree>
    <p:extLst>
      <p:ext uri="{BB962C8B-B14F-4D97-AF65-F5344CB8AC3E}">
        <p14:creationId xmlns:p14="http://schemas.microsoft.com/office/powerpoint/2010/main" val="72031862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C87A2-2F6D-4478-81B1-5553BF9471D5}"/>
              </a:ext>
            </a:extLst>
          </p:cNvPr>
          <p:cNvSpPr>
            <a:spLocks noGrp="1"/>
          </p:cNvSpPr>
          <p:nvPr>
            <p:ph type="title"/>
          </p:nvPr>
        </p:nvSpPr>
        <p:spPr>
          <a:xfrm>
            <a:off x="8252340" y="639704"/>
            <a:ext cx="3299579" cy="5577840"/>
          </a:xfrm>
        </p:spPr>
        <p:txBody>
          <a:bodyPr anchor="ctr">
            <a:normAutofit/>
          </a:bodyPr>
          <a:lstStyle/>
          <a:p>
            <a:r>
              <a:rPr lang="en-US" b="1" dirty="0"/>
              <a:t>Statistical and Visual Methods</a:t>
            </a:r>
            <a:br>
              <a:rPr lang="en-US" b="1" dirty="0"/>
            </a:br>
            <a:br>
              <a:rPr lang="en-US" dirty="0"/>
            </a:br>
            <a:endParaRPr lang="en-US" dirty="0"/>
          </a:p>
        </p:txBody>
      </p:sp>
      <p:sp>
        <p:nvSpPr>
          <p:cNvPr id="12" name="Rectangle 11">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69D53487-238C-4D80-89EF-5A9A3F68A917}"/>
              </a:ext>
            </a:extLst>
          </p:cNvPr>
          <p:cNvGraphicFramePr>
            <a:graphicFrameLocks noGrp="1"/>
          </p:cNvGraphicFramePr>
          <p:nvPr>
            <p:ph idx="1"/>
            <p:extLst>
              <p:ext uri="{D42A27DB-BD31-4B8C-83A1-F6EECF244321}">
                <p14:modId xmlns:p14="http://schemas.microsoft.com/office/powerpoint/2010/main" val="3622727732"/>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0452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1A2F-4607-4F62-8D13-A05412C32E66}"/>
              </a:ext>
            </a:extLst>
          </p:cNvPr>
          <p:cNvSpPr>
            <a:spLocks noGrp="1"/>
          </p:cNvSpPr>
          <p:nvPr>
            <p:ph type="title"/>
          </p:nvPr>
        </p:nvSpPr>
        <p:spPr>
          <a:xfrm>
            <a:off x="689548" y="0"/>
            <a:ext cx="11502452" cy="1439056"/>
          </a:xfrm>
        </p:spPr>
        <p:txBody>
          <a:bodyPr/>
          <a:lstStyle/>
          <a:p>
            <a:pPr algn="ctr"/>
            <a:r>
              <a:rPr lang="en-US" dirty="0"/>
              <a:t>Graphs</a:t>
            </a:r>
          </a:p>
        </p:txBody>
      </p:sp>
      <p:pic>
        <p:nvPicPr>
          <p:cNvPr id="4" name="Content Placeholder 3">
            <a:extLst>
              <a:ext uri="{FF2B5EF4-FFF2-40B4-BE49-F238E27FC236}">
                <a16:creationId xmlns:a16="http://schemas.microsoft.com/office/drawing/2014/main" id="{EE5C69E5-16A7-419F-9973-A6BDD8E555E3}"/>
              </a:ext>
            </a:extLst>
          </p:cNvPr>
          <p:cNvPicPr>
            <a:picLocks noGrp="1" noChangeAspect="1"/>
          </p:cNvPicPr>
          <p:nvPr>
            <p:ph idx="1"/>
          </p:nvPr>
        </p:nvPicPr>
        <p:blipFill>
          <a:blip r:embed="rId2"/>
          <a:stretch>
            <a:fillRect/>
          </a:stretch>
        </p:blipFill>
        <p:spPr>
          <a:xfrm>
            <a:off x="689548" y="1439056"/>
            <a:ext cx="11502452" cy="5418944"/>
          </a:xfrm>
          <a:prstGeom prst="rect">
            <a:avLst/>
          </a:prstGeom>
        </p:spPr>
      </p:pic>
    </p:spTree>
    <p:extLst>
      <p:ext uri="{BB962C8B-B14F-4D97-AF65-F5344CB8AC3E}">
        <p14:creationId xmlns:p14="http://schemas.microsoft.com/office/powerpoint/2010/main" val="42063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1A2F-4607-4F62-8D13-A05412C32E66}"/>
              </a:ext>
            </a:extLst>
          </p:cNvPr>
          <p:cNvSpPr>
            <a:spLocks noGrp="1"/>
          </p:cNvSpPr>
          <p:nvPr>
            <p:ph type="title"/>
          </p:nvPr>
        </p:nvSpPr>
        <p:spPr>
          <a:xfrm>
            <a:off x="689548" y="0"/>
            <a:ext cx="11502452" cy="1439056"/>
          </a:xfrm>
        </p:spPr>
        <p:txBody>
          <a:bodyPr/>
          <a:lstStyle/>
          <a:p>
            <a:pPr algn="ctr"/>
            <a:r>
              <a:rPr lang="en-US" dirty="0"/>
              <a:t>Graphs</a:t>
            </a:r>
          </a:p>
        </p:txBody>
      </p:sp>
      <p:pic>
        <p:nvPicPr>
          <p:cNvPr id="6" name="Content Placeholder 5">
            <a:extLst>
              <a:ext uri="{FF2B5EF4-FFF2-40B4-BE49-F238E27FC236}">
                <a16:creationId xmlns:a16="http://schemas.microsoft.com/office/drawing/2014/main" id="{5117FACB-AD86-4E9C-9E33-29EBC0601331}"/>
              </a:ext>
            </a:extLst>
          </p:cNvPr>
          <p:cNvPicPr>
            <a:picLocks noGrp="1" noChangeAspect="1"/>
          </p:cNvPicPr>
          <p:nvPr>
            <p:ph idx="1"/>
          </p:nvPr>
        </p:nvPicPr>
        <p:blipFill>
          <a:blip r:embed="rId2"/>
          <a:stretch>
            <a:fillRect/>
          </a:stretch>
        </p:blipFill>
        <p:spPr>
          <a:xfrm>
            <a:off x="689548" y="1439056"/>
            <a:ext cx="11502452" cy="5418944"/>
          </a:xfrm>
          <a:prstGeom prst="rect">
            <a:avLst/>
          </a:prstGeom>
        </p:spPr>
      </p:pic>
    </p:spTree>
    <p:extLst>
      <p:ext uri="{BB962C8B-B14F-4D97-AF65-F5344CB8AC3E}">
        <p14:creationId xmlns:p14="http://schemas.microsoft.com/office/powerpoint/2010/main" val="422278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FAC750-C2B7-4599-8796-3266DC840D74}"/>
              </a:ext>
            </a:extLst>
          </p:cNvPr>
          <p:cNvSpPr>
            <a:spLocks noGrp="1"/>
          </p:cNvSpPr>
          <p:nvPr>
            <p:ph type="title"/>
          </p:nvPr>
        </p:nvSpPr>
        <p:spPr>
          <a:xfrm>
            <a:off x="689548" y="0"/>
            <a:ext cx="11502452" cy="1439056"/>
          </a:xfrm>
        </p:spPr>
        <p:txBody>
          <a:bodyPr/>
          <a:lstStyle/>
          <a:p>
            <a:pPr algn="ctr"/>
            <a:r>
              <a:rPr lang="en-US" dirty="0"/>
              <a:t>Graphs</a:t>
            </a:r>
          </a:p>
        </p:txBody>
      </p:sp>
      <p:pic>
        <p:nvPicPr>
          <p:cNvPr id="4" name="Picture">
            <a:hlinkClick r:id="rId2"/>
            <a:extLst>
              <a:ext uri="{FF2B5EF4-FFF2-40B4-BE49-F238E27FC236}">
                <a16:creationId xmlns:a16="http://schemas.microsoft.com/office/drawing/2014/main" id="{C17FD0AA-6FE0-4AFA-93CD-F716F988A1F8}"/>
              </a:ext>
            </a:extLst>
          </p:cNvPr>
          <p:cNvPicPr>
            <a:picLocks noChangeAspect="1"/>
          </p:cNvPicPr>
          <p:nvPr/>
        </p:nvPicPr>
        <p:blipFill>
          <a:blip r:embed="rId3"/>
          <a:stretch>
            <a:fillRect/>
          </a:stretch>
        </p:blipFill>
        <p:spPr>
          <a:xfrm>
            <a:off x="689547" y="1439056"/>
            <a:ext cx="11502452" cy="5418944"/>
          </a:xfrm>
          <a:prstGeom prst="rect">
            <a:avLst/>
          </a:prstGeom>
          <a:noFill/>
        </p:spPr>
      </p:pic>
    </p:spTree>
    <p:extLst>
      <p:ext uri="{BB962C8B-B14F-4D97-AF65-F5344CB8AC3E}">
        <p14:creationId xmlns:p14="http://schemas.microsoft.com/office/powerpoint/2010/main" val="6369149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otalTime>13</TotalTime>
  <Words>1249</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Franklin Gothic Book</vt:lpstr>
      <vt:lpstr>Crop</vt:lpstr>
      <vt:lpstr>Household Income Inequality by Race in the United States </vt:lpstr>
      <vt:lpstr>Table of Contents</vt:lpstr>
      <vt:lpstr>Introduction </vt:lpstr>
      <vt:lpstr>Research Questions </vt:lpstr>
      <vt:lpstr>Data Summary</vt:lpstr>
      <vt:lpstr>Statistical and Visual Methods  </vt:lpstr>
      <vt:lpstr>Graphs</vt:lpstr>
      <vt:lpstr>Graphs</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ACKNOWLEDGEMENTS</vt:lpstr>
      <vt:lpstr>Author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Income Inequality by Race in the United States</dc:title>
  <dc:creator>Luma, Alberto</dc:creator>
  <cp:lastModifiedBy>Luma, Alberto</cp:lastModifiedBy>
  <cp:revision>2</cp:revision>
  <dcterms:created xsi:type="dcterms:W3CDTF">2020-07-20T00:11:26Z</dcterms:created>
  <dcterms:modified xsi:type="dcterms:W3CDTF">2020-07-20T00:24:31Z</dcterms:modified>
</cp:coreProperties>
</file>