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4" r:id="rId3"/>
    <p:sldId id="259" r:id="rId4"/>
    <p:sldId id="260" r:id="rId5"/>
    <p:sldId id="257" r:id="rId6"/>
    <p:sldId id="258" r:id="rId7"/>
    <p:sldId id="265" r:id="rId8"/>
    <p:sldId id="262"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F48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p:restoredTop sz="70933"/>
  </p:normalViewPr>
  <p:slideViewPr>
    <p:cSldViewPr snapToGrid="0" snapToObjects="1">
      <p:cViewPr varScale="1">
        <p:scale>
          <a:sx n="107" d="100"/>
          <a:sy n="107"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18D51-C95A-FF41-B210-41C70A265100}" type="datetimeFigureOut">
              <a:rPr lang="en-CH" smtClean="0"/>
              <a:t>09.10.21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EB7BC-E3FE-644B-A8BB-DE59933EA7C3}" type="slidenum">
              <a:rPr lang="en-CH" smtClean="0"/>
              <a:t>‹#›</a:t>
            </a:fld>
            <a:endParaRPr lang="en-CH"/>
          </a:p>
        </p:txBody>
      </p:sp>
    </p:spTree>
    <p:extLst>
      <p:ext uri="{BB962C8B-B14F-4D97-AF65-F5344CB8AC3E}">
        <p14:creationId xmlns:p14="http://schemas.microsoft.com/office/powerpoint/2010/main" val="1138449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Hello Guys</a:t>
            </a:r>
          </a:p>
          <a:p>
            <a:endParaRPr lang="en-CH" dirty="0"/>
          </a:p>
          <a:p>
            <a:r>
              <a:rPr lang="en-CH" dirty="0"/>
              <a:t>The Team “La Girafe” welcomes you at the our pitch.</a:t>
            </a:r>
          </a:p>
        </p:txBody>
      </p:sp>
      <p:sp>
        <p:nvSpPr>
          <p:cNvPr id="4" name="Slide Number Placeholder 3"/>
          <p:cNvSpPr>
            <a:spLocks noGrp="1"/>
          </p:cNvSpPr>
          <p:nvPr>
            <p:ph type="sldNum" sz="quarter" idx="5"/>
          </p:nvPr>
        </p:nvSpPr>
        <p:spPr/>
        <p:txBody>
          <a:bodyPr/>
          <a:lstStyle/>
          <a:p>
            <a:fld id="{4F9EB7BC-E3FE-644B-A8BB-DE59933EA7C3}" type="slidenum">
              <a:rPr lang="en-CH" smtClean="0"/>
              <a:t>1</a:t>
            </a:fld>
            <a:endParaRPr lang="en-CH"/>
          </a:p>
        </p:txBody>
      </p:sp>
    </p:spTree>
    <p:extLst>
      <p:ext uri="{BB962C8B-B14F-4D97-AF65-F5344CB8AC3E}">
        <p14:creationId xmlns:p14="http://schemas.microsoft.com/office/powerpoint/2010/main" val="347899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Im happy to present you our Project “Dachfenster”. </a:t>
            </a:r>
          </a:p>
          <a:p>
            <a:endParaRPr lang="en-CH" dirty="0"/>
          </a:p>
          <a:p>
            <a:r>
              <a:rPr lang="en-CH" dirty="0"/>
              <a:t>You might ask yourself why we gave our project this exotic name. </a:t>
            </a:r>
          </a:p>
          <a:p>
            <a:endParaRPr lang="en-CH" dirty="0"/>
          </a:p>
          <a:p>
            <a:r>
              <a:rPr lang="en-CH" dirty="0"/>
              <a:t>It is simply beacause we intend to provide ridesharing for a broad target group, even as exotic as our heraldic animal, the girafe. </a:t>
            </a:r>
          </a:p>
        </p:txBody>
      </p:sp>
      <p:sp>
        <p:nvSpPr>
          <p:cNvPr id="4" name="Slide Number Placeholder 3"/>
          <p:cNvSpPr>
            <a:spLocks noGrp="1"/>
          </p:cNvSpPr>
          <p:nvPr>
            <p:ph type="sldNum" sz="quarter" idx="5"/>
          </p:nvPr>
        </p:nvSpPr>
        <p:spPr/>
        <p:txBody>
          <a:bodyPr/>
          <a:lstStyle/>
          <a:p>
            <a:fld id="{4F9EB7BC-E3FE-644B-A8BB-DE59933EA7C3}" type="slidenum">
              <a:rPr lang="en-CH" smtClean="0"/>
              <a:t>2</a:t>
            </a:fld>
            <a:endParaRPr lang="en-CH"/>
          </a:p>
        </p:txBody>
      </p:sp>
    </p:spTree>
    <p:extLst>
      <p:ext uri="{BB962C8B-B14F-4D97-AF65-F5344CB8AC3E}">
        <p14:creationId xmlns:p14="http://schemas.microsoft.com/office/powerpoint/2010/main" val="767730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order to reach climate goals, we have to take every possibility to cut down on emissions.</a:t>
            </a:r>
          </a:p>
          <a:p>
            <a:r>
              <a:rPr lang="en-GB" sz="1200" b="0" i="0" kern="1200" dirty="0">
                <a:solidFill>
                  <a:schemeClr val="tx1"/>
                </a:solidFill>
                <a:effectLst/>
                <a:latin typeface="+mn-lt"/>
                <a:ea typeface="+mn-ea"/>
                <a:cs typeface="+mn-cs"/>
              </a:rPr>
              <a:t>In Switzerland, around 1.9 million people commute by car between home and work every day. Many of them drive alone from A to B.</a:t>
            </a:r>
          </a:p>
          <a:p>
            <a:r>
              <a:rPr lang="en-GB" sz="1200" b="0" i="0" kern="1200" dirty="0">
                <a:solidFill>
                  <a:schemeClr val="tx1"/>
                </a:solidFill>
                <a:effectLst/>
                <a:latin typeface="+mn-lt"/>
                <a:ea typeface="+mn-ea"/>
                <a:cs typeface="+mn-cs"/>
              </a:rPr>
              <a:t>Now imagine if we could match some of those rides together, and thereby reduce the amount of cars on the street.</a:t>
            </a:r>
          </a:p>
          <a:p>
            <a:r>
              <a:rPr lang="en-GB" sz="1200" b="0" i="0" kern="1200" dirty="0">
                <a:solidFill>
                  <a:schemeClr val="tx1"/>
                </a:solidFill>
                <a:effectLst/>
                <a:latin typeface="+mn-lt"/>
                <a:ea typeface="+mn-ea"/>
                <a:cs typeface="+mn-cs"/>
              </a:rPr>
              <a:t>This is exactly what our Application is about. </a:t>
            </a:r>
          </a:p>
          <a:p>
            <a:endParaRPr lang="en-GB" sz="1200" b="0" i="0" kern="1200" dirty="0">
              <a:solidFill>
                <a:schemeClr val="tx1"/>
              </a:solidFill>
              <a:effectLst/>
              <a:latin typeface="+mn-lt"/>
              <a:ea typeface="+mn-ea"/>
              <a:cs typeface="+mn-cs"/>
            </a:endParaRPr>
          </a:p>
          <a:p>
            <a:r>
              <a:rPr lang="en-CH" dirty="0"/>
              <a:t>At the same time we can make the experience of ridesharing more pleasant. </a:t>
            </a:r>
          </a:p>
          <a:p>
            <a:r>
              <a:rPr lang="en-CH" dirty="0"/>
              <a:t>For example by including the amount of baggage or even the music taste of the individuals in the matching process.</a:t>
            </a:r>
          </a:p>
          <a:p>
            <a:endParaRPr lang="en-CH" dirty="0"/>
          </a:p>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3</a:t>
            </a:fld>
            <a:endParaRPr lang="en-CH"/>
          </a:p>
        </p:txBody>
      </p:sp>
    </p:spTree>
    <p:extLst>
      <p:ext uri="{BB962C8B-B14F-4D97-AF65-F5344CB8AC3E}">
        <p14:creationId xmlns:p14="http://schemas.microsoft.com/office/powerpoint/2010/main" val="60360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Our solution differs greatly from already existing ones. </a:t>
            </a:r>
          </a:p>
          <a:p>
            <a:r>
              <a:rPr lang="en-CH" dirty="0"/>
              <a:t>because we do not just minimize the disadvantages of ridesharing, </a:t>
            </a:r>
          </a:p>
          <a:p>
            <a:r>
              <a:rPr lang="en-CH" dirty="0"/>
              <a:t>like detour time for the driver and difference between ideal departure times, </a:t>
            </a:r>
          </a:p>
          <a:p>
            <a:r>
              <a:rPr lang="en-CH" dirty="0"/>
              <a:t>we also try to maximize the social aspect of ridesharing.</a:t>
            </a:r>
          </a:p>
          <a:p>
            <a:endParaRPr lang="en-CH" dirty="0"/>
          </a:p>
          <a:p>
            <a:endParaRPr lang="en-CH" dirty="0"/>
          </a:p>
          <a:p>
            <a:r>
              <a:rPr lang="en-CH" dirty="0"/>
              <a:t>Additionally we include the satefety of the user and the reliability factor, by providing a driver rating.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Every passenger has the chance to rate his driver.</a:t>
            </a:r>
          </a:p>
          <a:p>
            <a:endParaRPr lang="en-CH" dirty="0"/>
          </a:p>
          <a:p>
            <a:endParaRPr lang="en-CH" dirty="0"/>
          </a:p>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4</a:t>
            </a:fld>
            <a:endParaRPr lang="en-CH"/>
          </a:p>
        </p:txBody>
      </p:sp>
    </p:spTree>
    <p:extLst>
      <p:ext uri="{BB962C8B-B14F-4D97-AF65-F5344CB8AC3E}">
        <p14:creationId xmlns:p14="http://schemas.microsoft.com/office/powerpoint/2010/main" val="337210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principle of our matching is to provide a selection of matching rides, </a:t>
            </a:r>
            <a:r>
              <a:rPr lang="de-CH" dirty="0" err="1"/>
              <a:t>ranked</a:t>
            </a:r>
            <a:r>
              <a:rPr lang="de-CH" dirty="0"/>
              <a:t> </a:t>
            </a:r>
            <a:r>
              <a:rPr lang="de-CH" dirty="0" err="1"/>
              <a:t>by</a:t>
            </a:r>
            <a:r>
              <a:rPr lang="de-CH" dirty="0"/>
              <a:t> </a:t>
            </a:r>
            <a:r>
              <a:rPr lang="de-CH" dirty="0" err="1"/>
              <a:t>geogrphaical</a:t>
            </a:r>
            <a:r>
              <a:rPr lang="de-CH" dirty="0"/>
              <a:t> </a:t>
            </a:r>
            <a:r>
              <a:rPr lang="de-CH" dirty="0" err="1"/>
              <a:t>suitability</a:t>
            </a:r>
            <a:r>
              <a:rPr lang="de-CH" dirty="0"/>
              <a:t>. </a:t>
            </a:r>
          </a:p>
          <a:p>
            <a:endParaRPr lang="de-CH" dirty="0"/>
          </a:p>
          <a:p>
            <a:r>
              <a:rPr lang="de-CH" dirty="0"/>
              <a:t>The </a:t>
            </a:r>
            <a:r>
              <a:rPr lang="de-CH" dirty="0" err="1"/>
              <a:t>user</a:t>
            </a:r>
            <a:r>
              <a:rPr lang="de-CH" dirty="0"/>
              <a:t> </a:t>
            </a:r>
            <a:r>
              <a:rPr lang="de-CH" dirty="0" err="1"/>
              <a:t>then</a:t>
            </a:r>
            <a:r>
              <a:rPr lang="de-CH" dirty="0"/>
              <a:t> </a:t>
            </a:r>
            <a:r>
              <a:rPr lang="de-CH" dirty="0" err="1"/>
              <a:t>can</a:t>
            </a:r>
            <a:r>
              <a:rPr lang="de-CH" dirty="0"/>
              <a:t> </a:t>
            </a:r>
            <a:r>
              <a:rPr lang="de-CH" dirty="0" err="1"/>
              <a:t>slect</a:t>
            </a:r>
            <a:r>
              <a:rPr lang="de-CH" dirty="0"/>
              <a:t> </a:t>
            </a:r>
            <a:r>
              <a:rPr lang="de-CH" dirty="0" err="1"/>
              <a:t>the</a:t>
            </a:r>
            <a:r>
              <a:rPr lang="de-CH" dirty="0"/>
              <a:t> </a:t>
            </a:r>
            <a:r>
              <a:rPr lang="de-CH" dirty="0" err="1"/>
              <a:t>driver</a:t>
            </a:r>
            <a:r>
              <a:rPr lang="de-CH" dirty="0"/>
              <a:t> </a:t>
            </a:r>
            <a:r>
              <a:rPr lang="de-CH" dirty="0" err="1"/>
              <a:t>suited</a:t>
            </a:r>
            <a:r>
              <a:rPr lang="de-CH" dirty="0"/>
              <a:t> </a:t>
            </a:r>
            <a:r>
              <a:rPr lang="de-CH" dirty="0" err="1"/>
              <a:t>best</a:t>
            </a:r>
            <a:r>
              <a:rPr lang="de-CH" dirty="0"/>
              <a:t> </a:t>
            </a:r>
            <a:r>
              <a:rPr lang="de-CH" dirty="0" err="1"/>
              <a:t>for</a:t>
            </a:r>
            <a:r>
              <a:rPr lang="de-CH" dirty="0"/>
              <a:t> </a:t>
            </a:r>
            <a:r>
              <a:rPr lang="de-CH" dirty="0" err="1"/>
              <a:t>his</a:t>
            </a:r>
            <a:r>
              <a:rPr lang="de-CH" dirty="0"/>
              <a:t> </a:t>
            </a:r>
            <a:r>
              <a:rPr lang="de-CH" dirty="0" err="1"/>
              <a:t>needs</a:t>
            </a:r>
            <a:r>
              <a:rPr lang="de-CH" dirty="0"/>
              <a:t>, </a:t>
            </a:r>
            <a:r>
              <a:rPr lang="de-CH" dirty="0" err="1"/>
              <a:t>based</a:t>
            </a:r>
            <a:r>
              <a:rPr lang="de-CH" dirty="0"/>
              <a:t> on </a:t>
            </a:r>
            <a:r>
              <a:rPr lang="de-CH" dirty="0" err="1"/>
              <a:t>the</a:t>
            </a:r>
            <a:r>
              <a:rPr lang="de-CH" dirty="0"/>
              <a:t> tags </a:t>
            </a:r>
            <a:r>
              <a:rPr lang="de-CH" dirty="0" err="1"/>
              <a:t>provided</a:t>
            </a:r>
            <a:r>
              <a:rPr lang="de-CH" dirty="0"/>
              <a:t> </a:t>
            </a:r>
            <a:r>
              <a:rPr lang="de-CH" dirty="0" err="1"/>
              <a:t>by</a:t>
            </a:r>
            <a:r>
              <a:rPr lang="de-CH" dirty="0"/>
              <a:t> </a:t>
            </a:r>
            <a:r>
              <a:rPr lang="de-CH" dirty="0" err="1"/>
              <a:t>the</a:t>
            </a:r>
            <a:r>
              <a:rPr lang="de-CH" dirty="0"/>
              <a:t> </a:t>
            </a:r>
            <a:r>
              <a:rPr lang="de-CH" dirty="0" err="1"/>
              <a:t>other</a:t>
            </a:r>
            <a:r>
              <a:rPr lang="de-CH" dirty="0"/>
              <a:t> </a:t>
            </a:r>
            <a:r>
              <a:rPr lang="de-CH" dirty="0" err="1"/>
              <a:t>matching</a:t>
            </a:r>
            <a:r>
              <a:rPr lang="de-CH" dirty="0"/>
              <a:t> </a:t>
            </a:r>
            <a:r>
              <a:rPr lang="de-CH" dirty="0" err="1"/>
              <a:t>partner</a:t>
            </a:r>
            <a:r>
              <a:rPr lang="de-CH" dirty="0"/>
              <a:t>.</a:t>
            </a:r>
            <a:endParaRPr lang="en-CH" dirty="0"/>
          </a:p>
          <a:p>
            <a:endParaRPr lang="en-CH" dirty="0"/>
          </a:p>
          <a:p>
            <a:r>
              <a:rPr lang="en-CH" dirty="0"/>
              <a:t>At last we try to maximize the safety of the user by only providing non identifiable personal data before a match is accepted by bot, the driver and the passenger.</a:t>
            </a:r>
          </a:p>
        </p:txBody>
      </p:sp>
      <p:sp>
        <p:nvSpPr>
          <p:cNvPr id="4" name="Slide Number Placeholder 3"/>
          <p:cNvSpPr>
            <a:spLocks noGrp="1"/>
          </p:cNvSpPr>
          <p:nvPr>
            <p:ph type="sldNum" sz="quarter" idx="5"/>
          </p:nvPr>
        </p:nvSpPr>
        <p:spPr/>
        <p:txBody>
          <a:bodyPr/>
          <a:lstStyle/>
          <a:p>
            <a:fld id="{4F9EB7BC-E3FE-644B-A8BB-DE59933EA7C3}" type="slidenum">
              <a:rPr lang="en-CH" smtClean="0"/>
              <a:t>5</a:t>
            </a:fld>
            <a:endParaRPr lang="en-CH"/>
          </a:p>
        </p:txBody>
      </p:sp>
    </p:spTree>
    <p:extLst>
      <p:ext uri="{BB962C8B-B14F-4D97-AF65-F5344CB8AC3E}">
        <p14:creationId xmlns:p14="http://schemas.microsoft.com/office/powerpoint/2010/main" val="205219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Our Project is completely based on Microsoft Services.</a:t>
            </a:r>
          </a:p>
          <a:p>
            <a:endParaRPr lang="en-CH" dirty="0"/>
          </a:p>
          <a:p>
            <a:r>
              <a:rPr lang="en-CH" dirty="0"/>
              <a:t>We decided for this no-nonsense architecture because it is easy to setup but scalable at the same time.</a:t>
            </a:r>
          </a:p>
          <a:p>
            <a:endParaRPr lang="en-CH" dirty="0"/>
          </a:p>
          <a:p>
            <a:r>
              <a:rPr lang="en-GB" dirty="0"/>
              <a:t>T</a:t>
            </a:r>
            <a:r>
              <a:rPr lang="en-CH" dirty="0"/>
              <a:t>he process of finding the optimal matches is very time consuming and would completely destroy the user experience. This is why we decided to precalculate potential matches as soon as the user enters his adress, and store them them in Azure Table Storage. </a:t>
            </a:r>
          </a:p>
          <a:p>
            <a:r>
              <a:rPr lang="en-CH" dirty="0"/>
              <a:t>As soon as the user actually starts looking for someone share a ride with, the results of our algorithm are already stored and can be provided instantly.</a:t>
            </a:r>
          </a:p>
        </p:txBody>
      </p:sp>
      <p:sp>
        <p:nvSpPr>
          <p:cNvPr id="4" name="Slide Number Placeholder 3"/>
          <p:cNvSpPr>
            <a:spLocks noGrp="1"/>
          </p:cNvSpPr>
          <p:nvPr>
            <p:ph type="sldNum" sz="quarter" idx="5"/>
          </p:nvPr>
        </p:nvSpPr>
        <p:spPr/>
        <p:txBody>
          <a:bodyPr/>
          <a:lstStyle/>
          <a:p>
            <a:fld id="{4F9EB7BC-E3FE-644B-A8BB-DE59933EA7C3}" type="slidenum">
              <a:rPr lang="en-CH" smtClean="0"/>
              <a:t>6</a:t>
            </a:fld>
            <a:endParaRPr lang="en-CH"/>
          </a:p>
        </p:txBody>
      </p:sp>
    </p:spTree>
    <p:extLst>
      <p:ext uri="{BB962C8B-B14F-4D97-AF65-F5344CB8AC3E}">
        <p14:creationId xmlns:p14="http://schemas.microsoft.com/office/powerpoint/2010/main" val="2020451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7</a:t>
            </a:fld>
            <a:endParaRPr lang="en-CH"/>
          </a:p>
        </p:txBody>
      </p:sp>
    </p:spTree>
    <p:extLst>
      <p:ext uri="{BB962C8B-B14F-4D97-AF65-F5344CB8AC3E}">
        <p14:creationId xmlns:p14="http://schemas.microsoft.com/office/powerpoint/2010/main" val="65778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F9EB7BC-E3FE-644B-A8BB-DE59933EA7C3}" type="slidenum">
              <a:rPr lang="en-CH" smtClean="0"/>
              <a:t>8</a:t>
            </a:fld>
            <a:endParaRPr lang="en-CH"/>
          </a:p>
        </p:txBody>
      </p:sp>
    </p:spTree>
    <p:extLst>
      <p:ext uri="{BB962C8B-B14F-4D97-AF65-F5344CB8AC3E}">
        <p14:creationId xmlns:p14="http://schemas.microsoft.com/office/powerpoint/2010/main" val="529171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5058-A150-4A40-9859-236301465A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6EE76BB-15A4-7A4F-A3C2-A979AE3E3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9C562B77-6491-1D41-BF74-A2FD8B39C29A}"/>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1309E364-1E72-9041-98F0-23F68A7C15E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DA2DB2-5632-FE40-938A-04EB606C51D1}"/>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83780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1216-6F8D-264A-8D4C-C48407EEC3AD}"/>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18E18FE-871D-A242-9B7B-778EEF2A93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8A60808-0152-0042-80BA-B8C2D6223A1A}"/>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6C75140C-E086-FB47-A442-E84F36B6E48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9F49A3-8586-F448-B9D9-D63C28D1C0C2}"/>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79564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E9041-1E1F-3C46-A209-EE6174EBF32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623BCDE-761D-804E-A552-DEC68A0AA97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6C92A19-2910-8F44-899B-E71DD1DA2E74}"/>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7D6A03C2-2E57-FC45-95A4-CD542C8DBFC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C8E57B5-72B6-6B41-AB08-8E251E937052}"/>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14104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16BC-BBD1-0443-B15A-E7702C3AD1B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9E3D64E-D8E6-A24D-9652-91EDB30601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F691D0B-7471-1242-8B9C-9B10CA391FF2}"/>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22D36FF5-951D-A447-96E0-0A61D5BDE0D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9C6A9A3-EBF5-5A49-9CEB-188601276629}"/>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9723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429F-1A31-8C46-A84E-C8EB63D22EC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AC457BF-ECD2-B04D-89D7-C2D5E2F8F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2812B5-09FE-2946-8845-F6F7BD99D63F}"/>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3E71CE02-2B40-4549-A5DE-D1C6024F4AC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079998-4FB5-3543-9E05-FBF8C616B9B5}"/>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38906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5F65-194C-9147-803F-5C29D6D9D7B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B42AEB2-66D5-1E40-B35B-3F59BF7C42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8F279BE-2652-6143-B5E1-0DF9DA696F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2820EA9-926E-FA45-9F9F-0C754C361B4D}"/>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DC700887-026C-8B42-A86A-03AA9BACCF0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45FFD1E-1D41-424F-9175-950DA32CED2B}"/>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75331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3D99-33A6-1141-B4EE-CE0D397C506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515CFAC-BEEB-D749-BA83-294B818CD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4AC9BC-A1C7-C94B-B83F-9BECD0B02F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28832C0-6160-A74D-A680-D82EB574B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11B716-12BE-CE49-ADB6-A7907AF660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81E2C75-258F-1F41-9DA2-F4BF1D649D01}"/>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8" name="Footer Placeholder 7">
            <a:extLst>
              <a:ext uri="{FF2B5EF4-FFF2-40B4-BE49-F238E27FC236}">
                <a16:creationId xmlns:a16="http://schemas.microsoft.com/office/drawing/2014/main" id="{2DAE9ABE-BAEE-AC4D-AE26-1087D22296CD}"/>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40F3414-0DD1-1341-940F-4F2A022BB05E}"/>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873637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3799-6471-A247-90F2-56A1A0F6271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48120468-09F2-7B4F-A204-7C34BB6DAD36}"/>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4" name="Footer Placeholder 3">
            <a:extLst>
              <a:ext uri="{FF2B5EF4-FFF2-40B4-BE49-F238E27FC236}">
                <a16:creationId xmlns:a16="http://schemas.microsoft.com/office/drawing/2014/main" id="{484FD94F-9461-6040-9654-4E9EA418EF3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A306F86-2D58-2E45-A84F-BD2DB64C098D}"/>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25567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B408A-CD94-9043-87B8-C8433E787DDE}"/>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3" name="Footer Placeholder 2">
            <a:extLst>
              <a:ext uri="{FF2B5EF4-FFF2-40B4-BE49-F238E27FC236}">
                <a16:creationId xmlns:a16="http://schemas.microsoft.com/office/drawing/2014/main" id="{2DD88DFA-A174-0D42-B025-0015D4383A4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F6822A3-FDFA-A14B-A495-8B4C59693B87}"/>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68420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0484-6875-424D-B15A-BE85860FED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929DE4E-E79A-E243-A71F-684513B77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B1ADA8F-B1F6-8948-B82B-2DAF32002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5073B7-DE88-F748-B6D1-FCCD2F1EA771}"/>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F7FC6A40-AA55-0F44-8F28-79754719985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76FED8-8AFA-5E4D-B661-40FB9665C204}"/>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244345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4736-0A7A-764B-AA2A-1A9654C151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1BA133CE-0666-2647-AA32-BA06C7F46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A3F3E52-6167-1642-8D0C-5956E071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915AF9-9BD5-D64E-A2D5-6EB7160D25FC}"/>
              </a:ext>
            </a:extLst>
          </p:cNvPr>
          <p:cNvSpPr>
            <a:spLocks noGrp="1"/>
          </p:cNvSpPr>
          <p:nvPr>
            <p:ph type="dt" sz="half" idx="10"/>
          </p:nvPr>
        </p:nvSpPr>
        <p:spPr/>
        <p:txBody>
          <a:bodyPr/>
          <a:lstStyle/>
          <a:p>
            <a:fld id="{CE4F424F-0F49-F64B-923E-18D233CADE57}" type="datetimeFigureOut">
              <a:rPr lang="en-CH" smtClean="0"/>
              <a:t>09.10.21</a:t>
            </a:fld>
            <a:endParaRPr lang="en-CH"/>
          </a:p>
        </p:txBody>
      </p:sp>
      <p:sp>
        <p:nvSpPr>
          <p:cNvPr id="6" name="Footer Placeholder 5">
            <a:extLst>
              <a:ext uri="{FF2B5EF4-FFF2-40B4-BE49-F238E27FC236}">
                <a16:creationId xmlns:a16="http://schemas.microsoft.com/office/drawing/2014/main" id="{B8235645-431B-DF4F-9F40-3FA36453AB1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4DF80F5-E681-C448-BECF-8F7EA843A604}"/>
              </a:ext>
            </a:extLst>
          </p:cNvPr>
          <p:cNvSpPr>
            <a:spLocks noGrp="1"/>
          </p:cNvSpPr>
          <p:nvPr>
            <p:ph type="sldNum" sz="quarter" idx="12"/>
          </p:nvPr>
        </p:nvSpPr>
        <p:spPr/>
        <p:txBody>
          <a:bodyPr/>
          <a:lstStyle/>
          <a:p>
            <a:fld id="{D3F738C3-5D7B-294E-8A15-D82414C7D53A}" type="slidenum">
              <a:rPr lang="en-CH" smtClean="0"/>
              <a:t>‹#›</a:t>
            </a:fld>
            <a:endParaRPr lang="en-CH"/>
          </a:p>
        </p:txBody>
      </p:sp>
    </p:spTree>
    <p:extLst>
      <p:ext uri="{BB962C8B-B14F-4D97-AF65-F5344CB8AC3E}">
        <p14:creationId xmlns:p14="http://schemas.microsoft.com/office/powerpoint/2010/main" val="167916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8ED88-A823-F749-9EFE-AAAB228D1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923AD72-3936-E74D-AD2B-7386F9CD3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D47CA04-45FA-C141-8E52-6850B7F9B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F424F-0F49-F64B-923E-18D233CADE57}" type="datetimeFigureOut">
              <a:rPr lang="en-CH" smtClean="0"/>
              <a:t>09.10.21</a:t>
            </a:fld>
            <a:endParaRPr lang="en-CH"/>
          </a:p>
        </p:txBody>
      </p:sp>
      <p:sp>
        <p:nvSpPr>
          <p:cNvPr id="5" name="Footer Placeholder 4">
            <a:extLst>
              <a:ext uri="{FF2B5EF4-FFF2-40B4-BE49-F238E27FC236}">
                <a16:creationId xmlns:a16="http://schemas.microsoft.com/office/drawing/2014/main" id="{746C0F77-DA7F-5246-B7FD-723280C74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A0773DA-0694-B44A-B003-3CE0C79CC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738C3-5D7B-294E-8A15-D82414C7D53A}" type="slidenum">
              <a:rPr lang="en-CH" smtClean="0"/>
              <a:t>‹#›</a:t>
            </a:fld>
            <a:endParaRPr lang="en-CH"/>
          </a:p>
        </p:txBody>
      </p:sp>
    </p:spTree>
    <p:extLst>
      <p:ext uri="{BB962C8B-B14F-4D97-AF65-F5344CB8AC3E}">
        <p14:creationId xmlns:p14="http://schemas.microsoft.com/office/powerpoint/2010/main" val="240749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A33-37F3-6747-B0B4-5B49D10CC0D9}"/>
              </a:ext>
            </a:extLst>
          </p:cNvPr>
          <p:cNvSpPr>
            <a:spLocks noGrp="1"/>
          </p:cNvSpPr>
          <p:nvPr>
            <p:ph type="ctrTitle"/>
          </p:nvPr>
        </p:nvSpPr>
        <p:spPr>
          <a:xfrm>
            <a:off x="1524000" y="2834824"/>
            <a:ext cx="9144000" cy="1188351"/>
          </a:xfrm>
        </p:spPr>
        <p:txBody>
          <a:bodyPr/>
          <a:lstStyle/>
          <a:p>
            <a:r>
              <a:rPr lang="en-CH" b="1" dirty="0">
                <a:latin typeface="Trebuchet MS" panose="020B0703020202090204" pitchFamily="34" charset="0"/>
              </a:rPr>
              <a:t>Team La Girafe</a:t>
            </a:r>
          </a:p>
        </p:txBody>
      </p:sp>
    </p:spTree>
    <p:extLst>
      <p:ext uri="{BB962C8B-B14F-4D97-AF65-F5344CB8AC3E}">
        <p14:creationId xmlns:p14="http://schemas.microsoft.com/office/powerpoint/2010/main" val="22146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6A33-37F3-6747-B0B4-5B49D10CC0D9}"/>
              </a:ext>
            </a:extLst>
          </p:cNvPr>
          <p:cNvSpPr>
            <a:spLocks noGrp="1"/>
          </p:cNvSpPr>
          <p:nvPr>
            <p:ph type="ctrTitle"/>
          </p:nvPr>
        </p:nvSpPr>
        <p:spPr>
          <a:xfrm>
            <a:off x="388883" y="475692"/>
            <a:ext cx="9144000" cy="1188351"/>
          </a:xfrm>
        </p:spPr>
        <p:txBody>
          <a:bodyPr/>
          <a:lstStyle/>
          <a:p>
            <a:pPr algn="l"/>
            <a:r>
              <a:rPr lang="en-CH" b="1" dirty="0">
                <a:latin typeface="Trebuchet MS" panose="020B0703020202090204" pitchFamily="34" charset="0"/>
              </a:rPr>
              <a:t>Dachfenster</a:t>
            </a:r>
          </a:p>
        </p:txBody>
      </p:sp>
      <p:sp>
        <p:nvSpPr>
          <p:cNvPr id="3" name="Subtitle 2">
            <a:extLst>
              <a:ext uri="{FF2B5EF4-FFF2-40B4-BE49-F238E27FC236}">
                <a16:creationId xmlns:a16="http://schemas.microsoft.com/office/drawing/2014/main" id="{1804744A-2C73-D747-A180-20CD5B552BEC}"/>
              </a:ext>
            </a:extLst>
          </p:cNvPr>
          <p:cNvSpPr>
            <a:spLocks noGrp="1"/>
          </p:cNvSpPr>
          <p:nvPr>
            <p:ph type="subTitle" idx="1"/>
          </p:nvPr>
        </p:nvSpPr>
        <p:spPr>
          <a:xfrm>
            <a:off x="462456" y="1800195"/>
            <a:ext cx="9144000" cy="475692"/>
          </a:xfrm>
        </p:spPr>
        <p:txBody>
          <a:bodyPr/>
          <a:lstStyle/>
          <a:p>
            <a:pPr algn="l"/>
            <a:r>
              <a:rPr lang="de-CH" i="1" dirty="0" err="1">
                <a:latin typeface="Trebuchet MS" panose="020B0703020202090204" pitchFamily="34" charset="0"/>
              </a:rPr>
              <a:t>the</a:t>
            </a:r>
            <a:r>
              <a:rPr lang="de-CH" i="1" dirty="0">
                <a:latin typeface="Trebuchet MS" panose="020B0703020202090204" pitchFamily="34" charset="0"/>
              </a:rPr>
              <a:t> </a:t>
            </a:r>
            <a:r>
              <a:rPr lang="de-CH" i="1" dirty="0" err="1">
                <a:latin typeface="Trebuchet MS" panose="020B0703020202090204" pitchFamily="34" charset="0"/>
              </a:rPr>
              <a:t>ridesharing</a:t>
            </a:r>
            <a:r>
              <a:rPr lang="de-CH" i="1" dirty="0">
                <a:latin typeface="Trebuchet MS" panose="020B0703020202090204" pitchFamily="34" charset="0"/>
              </a:rPr>
              <a:t> </a:t>
            </a:r>
            <a:r>
              <a:rPr lang="de-CH" i="1" dirty="0" err="1">
                <a:latin typeface="Trebuchet MS" panose="020B0703020202090204" pitchFamily="34" charset="0"/>
              </a:rPr>
              <a:t>platform</a:t>
            </a:r>
            <a:r>
              <a:rPr lang="de-CH" i="1" dirty="0">
                <a:latin typeface="Trebuchet MS" panose="020B0703020202090204" pitchFamily="34" charset="0"/>
              </a:rPr>
              <a:t> </a:t>
            </a:r>
            <a:r>
              <a:rPr lang="de-CH" i="1" dirty="0" err="1">
                <a:latin typeface="Trebuchet MS" panose="020B0703020202090204" pitchFamily="34" charset="0"/>
              </a:rPr>
              <a:t>with</a:t>
            </a:r>
            <a:r>
              <a:rPr lang="de-CH" i="1" dirty="0">
                <a:latin typeface="Trebuchet MS" panose="020B0703020202090204" pitchFamily="34" charset="0"/>
              </a:rPr>
              <a:t> a </a:t>
            </a:r>
            <a:r>
              <a:rPr lang="de-CH" i="1" dirty="0" err="1">
                <a:latin typeface="Trebuchet MS" panose="020B0703020202090204" pitchFamily="34" charset="0"/>
              </a:rPr>
              <a:t>match</a:t>
            </a:r>
            <a:r>
              <a:rPr lang="de-CH" i="1" dirty="0">
                <a:latin typeface="Trebuchet MS" panose="020B0703020202090204" pitchFamily="34" charset="0"/>
              </a:rPr>
              <a:t> </a:t>
            </a:r>
            <a:r>
              <a:rPr lang="de-CH" i="1" dirty="0" err="1">
                <a:latin typeface="Trebuchet MS" panose="020B0703020202090204" pitchFamily="34" charset="0"/>
              </a:rPr>
              <a:t>for</a:t>
            </a:r>
            <a:r>
              <a:rPr lang="de-CH" i="1" dirty="0">
                <a:latin typeface="Trebuchet MS" panose="020B0703020202090204" pitchFamily="34" charset="0"/>
              </a:rPr>
              <a:t> </a:t>
            </a:r>
            <a:r>
              <a:rPr lang="de-CH" i="1" dirty="0" err="1">
                <a:latin typeface="Trebuchet MS" panose="020B0703020202090204" pitchFamily="34" charset="0"/>
              </a:rPr>
              <a:t>every</a:t>
            </a:r>
            <a:r>
              <a:rPr lang="de-CH" i="1" dirty="0">
                <a:latin typeface="Trebuchet MS" panose="020B0703020202090204" pitchFamily="34" charset="0"/>
              </a:rPr>
              <a:t> </a:t>
            </a:r>
            <a:r>
              <a:rPr lang="de-CH" i="1" dirty="0" err="1">
                <a:latin typeface="Trebuchet MS" panose="020B0703020202090204" pitchFamily="34" charset="0"/>
              </a:rPr>
              <a:t>special</a:t>
            </a:r>
            <a:r>
              <a:rPr lang="de-CH" i="1" dirty="0">
                <a:latin typeface="Trebuchet MS" panose="020B0703020202090204" pitchFamily="34" charset="0"/>
              </a:rPr>
              <a:t> </a:t>
            </a:r>
            <a:r>
              <a:rPr lang="de-CH" i="1" dirty="0" err="1">
                <a:latin typeface="Trebuchet MS" panose="020B0703020202090204" pitchFamily="34" charset="0"/>
              </a:rPr>
              <a:t>need</a:t>
            </a:r>
            <a:endParaRPr lang="en-CH" i="1" dirty="0">
              <a:latin typeface="Trebuchet MS" panose="020B0703020202090204" pitchFamily="34" charset="0"/>
            </a:endParaRPr>
          </a:p>
        </p:txBody>
      </p:sp>
      <p:pic>
        <p:nvPicPr>
          <p:cNvPr id="5" name="Picture 4" descr="A picture containing logo&#10;&#10;Description automatically generated">
            <a:extLst>
              <a:ext uri="{FF2B5EF4-FFF2-40B4-BE49-F238E27FC236}">
                <a16:creationId xmlns:a16="http://schemas.microsoft.com/office/drawing/2014/main" id="{8E935806-17DD-F24E-8488-753128BE5301}"/>
              </a:ext>
            </a:extLst>
          </p:cNvPr>
          <p:cNvPicPr>
            <a:picLocks noChangeAspect="1"/>
          </p:cNvPicPr>
          <p:nvPr/>
        </p:nvPicPr>
        <p:blipFill>
          <a:blip r:embed="rId3"/>
          <a:stretch>
            <a:fillRect/>
          </a:stretch>
        </p:blipFill>
        <p:spPr>
          <a:xfrm>
            <a:off x="4025183" y="2607975"/>
            <a:ext cx="4141634" cy="3774333"/>
          </a:xfrm>
          <a:prstGeom prst="rect">
            <a:avLst/>
          </a:prstGeom>
        </p:spPr>
      </p:pic>
    </p:spTree>
    <p:extLst>
      <p:ext uri="{BB962C8B-B14F-4D97-AF65-F5344CB8AC3E}">
        <p14:creationId xmlns:p14="http://schemas.microsoft.com/office/powerpoint/2010/main" val="193263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Reaching Climate Goals Together</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CH" dirty="0">
                <a:latin typeface="Trebuchet MS" panose="020B0703020202090204" pitchFamily="34" charset="0"/>
              </a:rPr>
              <a:t>1.9 million commutes by car per day</a:t>
            </a:r>
          </a:p>
          <a:p>
            <a:r>
              <a:rPr lang="en-GB" dirty="0">
                <a:latin typeface="Trebuchet MS" panose="020B0703020202090204" pitchFamily="34" charset="0"/>
              </a:rPr>
              <a:t>m</a:t>
            </a:r>
            <a:r>
              <a:rPr lang="en-CH" dirty="0">
                <a:latin typeface="Trebuchet MS" panose="020B0703020202090204" pitchFamily="34" charset="0"/>
              </a:rPr>
              <a:t>atching people with similar routes</a:t>
            </a:r>
          </a:p>
          <a:p>
            <a:r>
              <a:rPr lang="en-GB" dirty="0">
                <a:latin typeface="Trebuchet MS" panose="020B0703020202090204" pitchFamily="34" charset="0"/>
              </a:rPr>
              <a:t>c</a:t>
            </a:r>
            <a:r>
              <a:rPr lang="en-CH" dirty="0">
                <a:latin typeface="Trebuchet MS" panose="020B0703020202090204" pitchFamily="34" charset="0"/>
              </a:rPr>
              <a:t>ustom needs/requirements</a:t>
            </a:r>
          </a:p>
          <a:p>
            <a:pPr lvl="1"/>
            <a:r>
              <a:rPr lang="en-GB" dirty="0">
                <a:latin typeface="Trebuchet MS" panose="020B0703020202090204" pitchFamily="34" charset="0"/>
              </a:rPr>
              <a:t>b</a:t>
            </a:r>
            <a:r>
              <a:rPr lang="en-CH" dirty="0">
                <a:latin typeface="Trebuchet MS" panose="020B0703020202090204" pitchFamily="34" charset="0"/>
              </a:rPr>
              <a:t>aggage</a:t>
            </a:r>
          </a:p>
          <a:p>
            <a:pPr lvl="1"/>
            <a:r>
              <a:rPr lang="de-CH" dirty="0" err="1">
                <a:latin typeface="Trebuchet MS" panose="020B0703020202090204" pitchFamily="34" charset="0"/>
              </a:rPr>
              <a:t>similar</a:t>
            </a:r>
            <a:r>
              <a:rPr lang="de-CH" dirty="0">
                <a:latin typeface="Trebuchet MS" panose="020B0703020202090204" pitchFamily="34" charset="0"/>
              </a:rPr>
              <a:t> </a:t>
            </a:r>
            <a:r>
              <a:rPr lang="en-CH" dirty="0">
                <a:latin typeface="Trebuchet MS" panose="020B0703020202090204" pitchFamily="34" charset="0"/>
              </a:rPr>
              <a:t>music taste</a:t>
            </a:r>
          </a:p>
          <a:p>
            <a:pPr marL="457200" lvl="1" indent="0">
              <a:buNone/>
            </a:pPr>
            <a:endParaRPr lang="en-CH" dirty="0">
              <a:latin typeface="Trebuchet MS" panose="020B0703020202090204" pitchFamily="34" charset="0"/>
            </a:endParaRPr>
          </a:p>
        </p:txBody>
      </p:sp>
    </p:spTree>
    <p:extLst>
      <p:ext uri="{BB962C8B-B14F-4D97-AF65-F5344CB8AC3E}">
        <p14:creationId xmlns:p14="http://schemas.microsoft.com/office/powerpoint/2010/main" val="180315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de-CH" b="1" dirty="0">
                <a:latin typeface="Trebuchet MS" panose="020B0703020202090204" pitchFamily="34" charset="0"/>
              </a:rPr>
              <a:t>This </a:t>
            </a:r>
            <a:r>
              <a:rPr lang="de-CH" b="1" dirty="0" err="1">
                <a:latin typeface="Trebuchet MS" panose="020B0703020202090204" pitchFamily="34" charset="0"/>
              </a:rPr>
              <a:t>is</a:t>
            </a:r>
            <a:r>
              <a:rPr lang="de-CH" b="1" dirty="0">
                <a:latin typeface="Trebuchet MS" panose="020B0703020202090204" pitchFamily="34" charset="0"/>
              </a:rPr>
              <a:t> </a:t>
            </a:r>
            <a:r>
              <a:rPr lang="de-CH" b="1" dirty="0" err="1">
                <a:latin typeface="Trebuchet MS" panose="020B0703020202090204" pitchFamily="34" charset="0"/>
              </a:rPr>
              <a:t>what</a:t>
            </a:r>
            <a:r>
              <a:rPr lang="de-CH" b="1" dirty="0">
                <a:latin typeface="Trebuchet MS" panose="020B0703020202090204" pitchFamily="34" charset="0"/>
              </a:rPr>
              <a:t> </a:t>
            </a:r>
            <a:r>
              <a:rPr lang="de-CH" b="1" dirty="0" err="1">
                <a:latin typeface="Trebuchet MS" panose="020B0703020202090204" pitchFamily="34" charset="0"/>
              </a:rPr>
              <a:t>distinguishes</a:t>
            </a:r>
            <a:r>
              <a:rPr lang="de-CH" b="1" dirty="0">
                <a:latin typeface="Trebuchet MS" panose="020B0703020202090204" pitchFamily="34" charset="0"/>
              </a:rPr>
              <a:t> </a:t>
            </a:r>
            <a:r>
              <a:rPr lang="de-CH" b="1" dirty="0" err="1">
                <a:latin typeface="Trebuchet MS" panose="020B0703020202090204" pitchFamily="34" charset="0"/>
              </a:rPr>
              <a:t>our</a:t>
            </a:r>
            <a:r>
              <a:rPr lang="de-CH" b="1" dirty="0">
                <a:latin typeface="Trebuchet MS" panose="020B0703020202090204" pitchFamily="34" charset="0"/>
              </a:rPr>
              <a:t> </a:t>
            </a:r>
            <a:r>
              <a:rPr lang="de-CH" b="1" dirty="0" err="1">
                <a:latin typeface="Trebuchet MS" panose="020B0703020202090204" pitchFamily="34" charset="0"/>
              </a:rPr>
              <a:t>solution</a:t>
            </a:r>
            <a:endParaRPr lang="en-CH" b="1" dirty="0">
              <a:latin typeface="Trebuchet MS" panose="020B0703020202090204" pitchFamily="34" charset="0"/>
            </a:endParaRP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m</a:t>
            </a:r>
            <a:r>
              <a:rPr lang="en-CH" dirty="0">
                <a:latin typeface="Trebuchet MS" panose="020B0703020202090204" pitchFamily="34" charset="0"/>
              </a:rPr>
              <a:t>inimize</a:t>
            </a:r>
          </a:p>
          <a:p>
            <a:pPr lvl="1"/>
            <a:r>
              <a:rPr lang="en-GB" dirty="0">
                <a:latin typeface="Trebuchet MS" panose="020B0703020202090204" pitchFamily="34" charset="0"/>
              </a:rPr>
              <a:t>detour time for driver</a:t>
            </a:r>
          </a:p>
          <a:p>
            <a:pPr lvl="1"/>
            <a:r>
              <a:rPr lang="en-GB" dirty="0">
                <a:latin typeface="Trebuchet MS" panose="020B0703020202090204" pitchFamily="34" charset="0"/>
              </a:rPr>
              <a:t>difference between ideal departure times</a:t>
            </a:r>
          </a:p>
          <a:p>
            <a:r>
              <a:rPr lang="en-GB" dirty="0">
                <a:latin typeface="Trebuchet MS" panose="020B0703020202090204" pitchFamily="34" charset="0"/>
              </a:rPr>
              <a:t>maximize</a:t>
            </a:r>
          </a:p>
          <a:p>
            <a:pPr lvl="1"/>
            <a:r>
              <a:rPr lang="en-GB" dirty="0">
                <a:latin typeface="Trebuchet MS" panose="020B0703020202090204" pitchFamily="34" charset="0"/>
              </a:rPr>
              <a:t>the social aspect of ridesharing</a:t>
            </a:r>
          </a:p>
          <a:p>
            <a:pPr lvl="1"/>
            <a:r>
              <a:rPr lang="en-GB" dirty="0">
                <a:latin typeface="Trebuchet MS" panose="020B0703020202090204" pitchFamily="34" charset="0"/>
              </a:rPr>
              <a:t>comfort</a:t>
            </a:r>
          </a:p>
          <a:p>
            <a:pPr lvl="1"/>
            <a:r>
              <a:rPr lang="en-GB" dirty="0">
                <a:latin typeface="Trebuchet MS" panose="020B0703020202090204" pitchFamily="34" charset="0"/>
              </a:rPr>
              <a:t>freedom of choice for driver/passenger</a:t>
            </a:r>
          </a:p>
          <a:p>
            <a:pPr lvl="1"/>
            <a:r>
              <a:rPr lang="en-GB" dirty="0">
                <a:latin typeface="Trebuchet MS" panose="020B0703020202090204" pitchFamily="34" charset="0"/>
              </a:rPr>
              <a:t>reliability</a:t>
            </a:r>
          </a:p>
          <a:p>
            <a:pPr lvl="1"/>
            <a:r>
              <a:rPr lang="en-GB" dirty="0">
                <a:latin typeface="Trebuchet MS" panose="020B0703020202090204" pitchFamily="34" charset="0"/>
              </a:rPr>
              <a:t>safety of the user</a:t>
            </a:r>
          </a:p>
        </p:txBody>
      </p:sp>
    </p:spTree>
    <p:extLst>
      <p:ext uri="{BB962C8B-B14F-4D97-AF65-F5344CB8AC3E}">
        <p14:creationId xmlns:p14="http://schemas.microsoft.com/office/powerpoint/2010/main" val="306909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And how we achieve this / Demo</a:t>
            </a:r>
          </a:p>
        </p:txBody>
      </p:sp>
      <p:sp>
        <p:nvSpPr>
          <p:cNvPr id="3" name="Content Placeholder 2">
            <a:extLst>
              <a:ext uri="{FF2B5EF4-FFF2-40B4-BE49-F238E27FC236}">
                <a16:creationId xmlns:a16="http://schemas.microsoft.com/office/drawing/2014/main" id="{4C6BE1A8-DF59-264C-802F-A0231680D18B}"/>
              </a:ext>
            </a:extLst>
          </p:cNvPr>
          <p:cNvSpPr>
            <a:spLocks noGrp="1"/>
          </p:cNvSpPr>
          <p:nvPr>
            <p:ph idx="1"/>
          </p:nvPr>
        </p:nvSpPr>
        <p:spPr/>
        <p:txBody>
          <a:bodyPr/>
          <a:lstStyle/>
          <a:p>
            <a:r>
              <a:rPr lang="en-GB" dirty="0">
                <a:latin typeface="Trebuchet MS" panose="020B0703020202090204" pitchFamily="34" charset="0"/>
              </a:rPr>
              <a:t>t</a:t>
            </a:r>
            <a:r>
              <a:rPr lang="en-CH" dirty="0">
                <a:latin typeface="Trebuchet MS" panose="020B0703020202090204" pitchFamily="34" charset="0"/>
              </a:rPr>
              <a:t>he final decision lies in the hand of the driver</a:t>
            </a:r>
          </a:p>
          <a:p>
            <a:r>
              <a:rPr lang="en-GB" dirty="0">
                <a:latin typeface="Trebuchet MS" panose="020B0703020202090204" pitchFamily="34" charset="0"/>
              </a:rPr>
              <a:t>every user on this platform can describe himself with a few tags</a:t>
            </a:r>
            <a:endParaRPr lang="en-CH" dirty="0">
              <a:latin typeface="Trebuchet MS" panose="020B0703020202090204" pitchFamily="34" charset="0"/>
            </a:endParaRPr>
          </a:p>
          <a:p>
            <a:r>
              <a:rPr lang="en-GB" dirty="0">
                <a:latin typeface="Trebuchet MS" panose="020B0703020202090204" pitchFamily="34" charset="0"/>
              </a:rPr>
              <a:t>no sensitive data is shared before both parties agreed</a:t>
            </a:r>
          </a:p>
        </p:txBody>
      </p:sp>
    </p:spTree>
    <p:extLst>
      <p:ext uri="{BB962C8B-B14F-4D97-AF65-F5344CB8AC3E}">
        <p14:creationId xmlns:p14="http://schemas.microsoft.com/office/powerpoint/2010/main" val="178738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Project Architecture</a:t>
            </a:r>
          </a:p>
        </p:txBody>
      </p:sp>
      <p:pic>
        <p:nvPicPr>
          <p:cNvPr id="5" name="Content Placeholder 4">
            <a:extLst>
              <a:ext uri="{FF2B5EF4-FFF2-40B4-BE49-F238E27FC236}">
                <a16:creationId xmlns:a16="http://schemas.microsoft.com/office/drawing/2014/main" id="{5AD53865-210C-0D4B-B610-8033B7BBF09F}"/>
              </a:ext>
            </a:extLst>
          </p:cNvPr>
          <p:cNvPicPr>
            <a:picLocks noGrp="1" noChangeAspect="1"/>
          </p:cNvPicPr>
          <p:nvPr>
            <p:ph idx="1"/>
          </p:nvPr>
        </p:nvPicPr>
        <p:blipFill>
          <a:blip r:embed="rId3"/>
          <a:srcRect/>
          <a:stretch/>
        </p:blipFill>
        <p:spPr>
          <a:xfrm>
            <a:off x="1890582" y="1575315"/>
            <a:ext cx="8441628" cy="4870170"/>
          </a:xfrm>
        </p:spPr>
      </p:pic>
    </p:spTree>
    <p:extLst>
      <p:ext uri="{BB962C8B-B14F-4D97-AF65-F5344CB8AC3E}">
        <p14:creationId xmlns:p14="http://schemas.microsoft.com/office/powerpoint/2010/main" val="118350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p:txBody>
          <a:bodyPr/>
          <a:lstStyle/>
          <a:p>
            <a:r>
              <a:rPr lang="en-CH" b="1" dirty="0">
                <a:latin typeface="Trebuchet MS" panose="020B0703020202090204" pitchFamily="34" charset="0"/>
              </a:rPr>
              <a:t>Tech Stack</a:t>
            </a:r>
          </a:p>
        </p:txBody>
      </p:sp>
      <p:sp>
        <p:nvSpPr>
          <p:cNvPr id="4" name="Content Placeholder 3">
            <a:extLst>
              <a:ext uri="{FF2B5EF4-FFF2-40B4-BE49-F238E27FC236}">
                <a16:creationId xmlns:a16="http://schemas.microsoft.com/office/drawing/2014/main" id="{C9253F40-5BC5-4A45-934E-EB79DC6FFA50}"/>
              </a:ext>
            </a:extLst>
          </p:cNvPr>
          <p:cNvSpPr>
            <a:spLocks noGrp="1"/>
          </p:cNvSpPr>
          <p:nvPr>
            <p:ph idx="1"/>
          </p:nvPr>
        </p:nvSpPr>
        <p:spPr/>
        <p:txBody>
          <a:bodyPr/>
          <a:lstStyle/>
          <a:p>
            <a:r>
              <a:rPr lang="en-CH" dirty="0"/>
              <a:t>Vuetify</a:t>
            </a:r>
          </a:p>
          <a:p>
            <a:r>
              <a:rPr lang="en-CH" dirty="0"/>
              <a:t>NuxtJS</a:t>
            </a:r>
          </a:p>
          <a:p>
            <a:r>
              <a:rPr lang="en-CH" dirty="0"/>
              <a:t>Python</a:t>
            </a:r>
          </a:p>
          <a:p>
            <a:r>
              <a:rPr lang="en-CH" dirty="0"/>
              <a:t>JavaScript</a:t>
            </a:r>
          </a:p>
          <a:p>
            <a:r>
              <a:rPr lang="en-CH" dirty="0"/>
              <a:t>HTML5</a:t>
            </a:r>
          </a:p>
        </p:txBody>
      </p:sp>
    </p:spTree>
    <p:extLst>
      <p:ext uri="{BB962C8B-B14F-4D97-AF65-F5344CB8AC3E}">
        <p14:creationId xmlns:p14="http://schemas.microsoft.com/office/powerpoint/2010/main" val="258745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6B16-9D62-5146-B2AA-4EEE35AFAD22}"/>
              </a:ext>
            </a:extLst>
          </p:cNvPr>
          <p:cNvSpPr>
            <a:spLocks noGrp="1"/>
          </p:cNvSpPr>
          <p:nvPr>
            <p:ph type="title"/>
          </p:nvPr>
        </p:nvSpPr>
        <p:spPr>
          <a:xfrm>
            <a:off x="838200" y="1558307"/>
            <a:ext cx="10515600" cy="1325563"/>
          </a:xfrm>
        </p:spPr>
        <p:txBody>
          <a:bodyPr/>
          <a:lstStyle/>
          <a:p>
            <a:pPr algn="ctr"/>
            <a:r>
              <a:rPr lang="en-CH" b="1" dirty="0">
                <a:latin typeface="Trebuchet MS" panose="020B0703020202090204" pitchFamily="34" charset="0"/>
              </a:rPr>
              <a:t>Thank you all for these great 24h!!</a:t>
            </a:r>
          </a:p>
        </p:txBody>
      </p:sp>
      <p:pic>
        <p:nvPicPr>
          <p:cNvPr id="1026" name="Picture 2">
            <a:extLst>
              <a:ext uri="{FF2B5EF4-FFF2-40B4-BE49-F238E27FC236}">
                <a16:creationId xmlns:a16="http://schemas.microsoft.com/office/drawing/2014/main" id="{4FFBB905-2827-0445-AECA-D03989983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287" y="2883870"/>
            <a:ext cx="7961489" cy="35030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logo&#10;&#10;Description automatically generated">
            <a:extLst>
              <a:ext uri="{FF2B5EF4-FFF2-40B4-BE49-F238E27FC236}">
                <a16:creationId xmlns:a16="http://schemas.microsoft.com/office/drawing/2014/main" id="{DABCDBB2-A41A-F04D-A080-AA90FFE00040}"/>
              </a:ext>
            </a:extLst>
          </p:cNvPr>
          <p:cNvPicPr>
            <a:picLocks noChangeAspect="1"/>
          </p:cNvPicPr>
          <p:nvPr/>
        </p:nvPicPr>
        <p:blipFill>
          <a:blip r:embed="rId4"/>
          <a:stretch>
            <a:fillRect/>
          </a:stretch>
        </p:blipFill>
        <p:spPr>
          <a:xfrm>
            <a:off x="971279" y="2883870"/>
            <a:ext cx="3107929" cy="2832302"/>
          </a:xfrm>
          <a:prstGeom prst="rect">
            <a:avLst/>
          </a:prstGeom>
        </p:spPr>
      </p:pic>
    </p:spTree>
    <p:extLst>
      <p:ext uri="{BB962C8B-B14F-4D97-AF65-F5344CB8AC3E}">
        <p14:creationId xmlns:p14="http://schemas.microsoft.com/office/powerpoint/2010/main" val="2175441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571</Words>
  <Application>Microsoft Macintosh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Trebuchet MS</vt:lpstr>
      <vt:lpstr>Office Theme</vt:lpstr>
      <vt:lpstr>Team La Girafe</vt:lpstr>
      <vt:lpstr>Dachfenster</vt:lpstr>
      <vt:lpstr>Reaching Climate Goals Together</vt:lpstr>
      <vt:lpstr>This is what distinguishes our solution</vt:lpstr>
      <vt:lpstr>And how we achieve this / Demo</vt:lpstr>
      <vt:lpstr>Project Architecture</vt:lpstr>
      <vt:lpstr>Tech Stack</vt:lpstr>
      <vt:lpstr>Thank you all for these great 24h!!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Dachfenster</dc:title>
  <dc:creator>Leo Hofer</dc:creator>
  <cp:lastModifiedBy>Leo Hofer</cp:lastModifiedBy>
  <cp:revision>8</cp:revision>
  <dcterms:created xsi:type="dcterms:W3CDTF">2021-10-08T22:31:12Z</dcterms:created>
  <dcterms:modified xsi:type="dcterms:W3CDTF">2021-10-09T05:56:17Z</dcterms:modified>
</cp:coreProperties>
</file>