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73" r:id="rId5"/>
    <p:sldId id="274" r:id="rId6"/>
    <p:sldId id="269" r:id="rId7"/>
    <p:sldId id="261" r:id="rId8"/>
    <p:sldId id="262" r:id="rId9"/>
    <p:sldId id="263" r:id="rId10"/>
    <p:sldId id="264" r:id="rId11"/>
    <p:sldId id="265" r:id="rId12"/>
    <p:sldId id="266" r:id="rId13"/>
    <p:sldId id="267" r:id="rId14"/>
    <p:sldId id="268" r:id="rId15"/>
    <p:sldId id="270" r:id="rId16"/>
    <p:sldId id="271" r:id="rId17"/>
    <p:sldId id="259" r:id="rId18"/>
    <p:sldId id="276" r:id="rId19"/>
    <p:sldId id="260" r:id="rId20"/>
    <p:sldId id="278" r:id="rId21"/>
    <p:sldId id="277" r:id="rId22"/>
    <p:sldId id="280" r:id="rId23"/>
    <p:sldId id="275" r:id="rId24"/>
    <p:sldId id="290" r:id="rId25"/>
    <p:sldId id="281" r:id="rId26"/>
    <p:sldId id="285" r:id="rId27"/>
    <p:sldId id="284" r:id="rId28"/>
    <p:sldId id="283" r:id="rId29"/>
    <p:sldId id="282"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lp.stanford.edu/"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5000/classifyText?text=Try+the+hamburger!+Its+hug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umalaW/Text-Classification-Project"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umalaW/Text-Classification-Project"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hyperlink" Target="http://scikit-learn.org/stable/install.html"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flask.pocoo.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5000/train?examples_dir=./examples"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radle.org/instal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316188"/>
            <a:ext cx="7766936" cy="1646302"/>
          </a:xfrm>
        </p:spPr>
        <p:txBody>
          <a:bodyPr/>
          <a:lstStyle/>
          <a:p>
            <a:r>
              <a:rPr lang="en-US" sz="4000" dirty="0"/>
              <a:t>EmailRouter with Sentiment Classification</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460329" y="2559990"/>
            <a:ext cx="7766936" cy="3035466"/>
          </a:xfrm>
        </p:spPr>
        <p:txBody>
          <a:bodyPr>
            <a:normAutofit/>
          </a:bodyPr>
          <a:lstStyle/>
          <a:p>
            <a:pPr algn="l"/>
            <a:r>
              <a:rPr lang="en-US" dirty="0"/>
              <a:t>CS410- Text Information Systems</a:t>
            </a:r>
          </a:p>
          <a:p>
            <a:pPr algn="l"/>
            <a:r>
              <a:rPr lang="en-US" dirty="0"/>
              <a:t>University of Illinois – Urbana Champaign</a:t>
            </a:r>
          </a:p>
          <a:p>
            <a:pPr algn="l"/>
            <a:r>
              <a:rPr lang="en-US" dirty="0"/>
              <a:t>Nathan Ramaker</a:t>
            </a:r>
          </a:p>
          <a:p>
            <a:pPr algn="l"/>
            <a:r>
              <a:rPr lang="en-US" dirty="0"/>
              <a:t>William Lumala</a:t>
            </a:r>
          </a:p>
          <a:p>
            <a:pPr algn="l"/>
            <a:r>
              <a:rPr lang="en-US" dirty="0"/>
              <a:t>Fall 2017</a:t>
            </a:r>
          </a:p>
          <a:p>
            <a:endParaRPr lang="en-US" dirty="0"/>
          </a:p>
        </p:txBody>
      </p:sp>
      <p:pic>
        <p:nvPicPr>
          <p:cNvPr id="7" name="Picture 6">
            <a:extLst>
              <a:ext uri="{FF2B5EF4-FFF2-40B4-BE49-F238E27FC236}">
                <a16:creationId xmlns:a16="http://schemas.microsoft.com/office/drawing/2014/main" id="{C5C8AFCA-259E-4E4E-840E-FB7A29949C96}"/>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338036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Extracts Text from Email Body.</a:t>
            </a:r>
          </a:p>
        </p:txBody>
      </p:sp>
      <p:sp>
        <p:nvSpPr>
          <p:cNvPr id="13" name="Arrow: Down 12">
            <a:extLst>
              <a:ext uri="{FF2B5EF4-FFF2-40B4-BE49-F238E27FC236}">
                <a16:creationId xmlns:a16="http://schemas.microsoft.com/office/drawing/2014/main" id="{53617737-200F-4D6E-8EA3-45BC585BB912}"/>
              </a:ext>
            </a:extLst>
          </p:cNvPr>
          <p:cNvSpPr/>
          <p:nvPr/>
        </p:nvSpPr>
        <p:spPr>
          <a:xfrm rot="16200000">
            <a:off x="5274914" y="3908677"/>
            <a:ext cx="291046" cy="604857"/>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14CCCC9-E726-4028-A0E1-8A12730015C8}"/>
              </a:ext>
            </a:extLst>
          </p:cNvPr>
          <p:cNvPicPr>
            <a:picLocks noChangeAspect="1"/>
          </p:cNvPicPr>
          <p:nvPr/>
        </p:nvPicPr>
        <p:blipFill>
          <a:blip r:embed="rId3"/>
          <a:stretch>
            <a:fillRect/>
          </a:stretch>
        </p:blipFill>
        <p:spPr>
          <a:xfrm>
            <a:off x="4661964" y="3951536"/>
            <a:ext cx="483572" cy="483572"/>
          </a:xfrm>
          <a:prstGeom prst="rect">
            <a:avLst/>
          </a:prstGeom>
        </p:spPr>
      </p:pic>
      <p:pic>
        <p:nvPicPr>
          <p:cNvPr id="15" name="Picture 14">
            <a:extLst>
              <a:ext uri="{FF2B5EF4-FFF2-40B4-BE49-F238E27FC236}">
                <a16:creationId xmlns:a16="http://schemas.microsoft.com/office/drawing/2014/main" id="{2DB0FD96-7249-4507-9390-405D02B91EBE}"/>
              </a:ext>
            </a:extLst>
          </p:cNvPr>
          <p:cNvPicPr>
            <a:picLocks noChangeAspect="1"/>
          </p:cNvPicPr>
          <p:nvPr/>
        </p:nvPicPr>
        <p:blipFill>
          <a:blip r:embed="rId4"/>
          <a:stretch>
            <a:fillRect/>
          </a:stretch>
        </p:blipFill>
        <p:spPr>
          <a:xfrm rot="11450009" flipV="1">
            <a:off x="5651790" y="3963220"/>
            <a:ext cx="436275" cy="436275"/>
          </a:xfrm>
          <a:prstGeom prst="rect">
            <a:avLst/>
          </a:prstGeom>
        </p:spPr>
      </p:pic>
    </p:spTree>
    <p:extLst>
      <p:ext uri="{BB962C8B-B14F-4D97-AF65-F5344CB8AC3E}">
        <p14:creationId xmlns:p14="http://schemas.microsoft.com/office/powerpoint/2010/main" val="11999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sends Text Body to both Classification Services</a:t>
            </a:r>
          </a:p>
        </p:txBody>
      </p:sp>
      <p:sp>
        <p:nvSpPr>
          <p:cNvPr id="13" name="Arrow: Down 12">
            <a:extLst>
              <a:ext uri="{FF2B5EF4-FFF2-40B4-BE49-F238E27FC236}">
                <a16:creationId xmlns:a16="http://schemas.microsoft.com/office/drawing/2014/main" id="{53617737-200F-4D6E-8EA3-45BC585BB912}"/>
              </a:ext>
            </a:extLst>
          </p:cNvPr>
          <p:cNvSpPr/>
          <p:nvPr/>
        </p:nvSpPr>
        <p:spPr>
          <a:xfrm rot="15336000">
            <a:off x="6477377" y="3987352"/>
            <a:ext cx="291046" cy="976331"/>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DB0FD96-7249-4507-9390-405D02B91EBE}"/>
              </a:ext>
            </a:extLst>
          </p:cNvPr>
          <p:cNvPicPr>
            <a:picLocks noChangeAspect="1"/>
          </p:cNvPicPr>
          <p:nvPr/>
        </p:nvPicPr>
        <p:blipFill>
          <a:blip r:embed="rId3"/>
          <a:stretch>
            <a:fillRect/>
          </a:stretch>
        </p:blipFill>
        <p:spPr>
          <a:xfrm rot="11450009" flipV="1">
            <a:off x="6780781" y="3873841"/>
            <a:ext cx="436275" cy="436275"/>
          </a:xfrm>
          <a:prstGeom prst="rect">
            <a:avLst/>
          </a:prstGeom>
        </p:spPr>
      </p:pic>
      <p:sp>
        <p:nvSpPr>
          <p:cNvPr id="29" name="Arrow: Down 28">
            <a:extLst>
              <a:ext uri="{FF2B5EF4-FFF2-40B4-BE49-F238E27FC236}">
                <a16:creationId xmlns:a16="http://schemas.microsoft.com/office/drawing/2014/main" id="{53182859-4BEB-4844-BC36-979EFE35D6F8}"/>
              </a:ext>
            </a:extLst>
          </p:cNvPr>
          <p:cNvSpPr/>
          <p:nvPr/>
        </p:nvSpPr>
        <p:spPr>
          <a:xfrm rot="17048956">
            <a:off x="6486692" y="4779686"/>
            <a:ext cx="291046" cy="95730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DF0A40E-9167-491E-B4D2-65AB70BB9B12}"/>
              </a:ext>
            </a:extLst>
          </p:cNvPr>
          <p:cNvPicPr>
            <a:picLocks noChangeAspect="1"/>
          </p:cNvPicPr>
          <p:nvPr/>
        </p:nvPicPr>
        <p:blipFill>
          <a:blip r:embed="rId3"/>
          <a:stretch>
            <a:fillRect/>
          </a:stretch>
        </p:blipFill>
        <p:spPr>
          <a:xfrm rot="11450009" flipV="1">
            <a:off x="6888794" y="5386554"/>
            <a:ext cx="436275" cy="436275"/>
          </a:xfrm>
          <a:prstGeom prst="rect">
            <a:avLst/>
          </a:prstGeom>
        </p:spPr>
      </p:pic>
    </p:spTree>
    <p:extLst>
      <p:ext uri="{BB962C8B-B14F-4D97-AF65-F5344CB8AC3E}">
        <p14:creationId xmlns:p14="http://schemas.microsoft.com/office/powerpoint/2010/main" val="11061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Document Classification Service Returns a Prediction of the Email Type</a:t>
            </a:r>
          </a:p>
          <a:p>
            <a:pPr algn="l"/>
            <a:r>
              <a:rPr lang="en-US" sz="1200" dirty="0"/>
              <a:t>Sentiment Classification Service Returns a Score of the Email Sentiment</a:t>
            </a:r>
          </a:p>
        </p:txBody>
      </p:sp>
      <p:sp>
        <p:nvSpPr>
          <p:cNvPr id="13" name="Arrow: Down 12">
            <a:extLst>
              <a:ext uri="{FF2B5EF4-FFF2-40B4-BE49-F238E27FC236}">
                <a16:creationId xmlns:a16="http://schemas.microsoft.com/office/drawing/2014/main" id="{53617737-200F-4D6E-8EA3-45BC585BB912}"/>
              </a:ext>
            </a:extLst>
          </p:cNvPr>
          <p:cNvSpPr/>
          <p:nvPr/>
        </p:nvSpPr>
        <p:spPr>
          <a:xfrm rot="4636059">
            <a:off x="6477377" y="3987352"/>
            <a:ext cx="291046" cy="976331"/>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53182859-4BEB-4844-BC36-979EFE35D6F8}"/>
              </a:ext>
            </a:extLst>
          </p:cNvPr>
          <p:cNvSpPr/>
          <p:nvPr/>
        </p:nvSpPr>
        <p:spPr>
          <a:xfrm rot="5980320">
            <a:off x="6486692" y="4779686"/>
            <a:ext cx="291046" cy="95730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B102BAA-47DB-46C6-9D8A-4EBDB21627D6}"/>
              </a:ext>
            </a:extLst>
          </p:cNvPr>
          <p:cNvPicPr>
            <a:picLocks noChangeAspect="1"/>
          </p:cNvPicPr>
          <p:nvPr/>
        </p:nvPicPr>
        <p:blipFill>
          <a:blip r:embed="rId3"/>
          <a:stretch>
            <a:fillRect/>
          </a:stretch>
        </p:blipFill>
        <p:spPr>
          <a:xfrm>
            <a:off x="6075044" y="5196342"/>
            <a:ext cx="462374" cy="483391"/>
          </a:xfrm>
          <a:prstGeom prst="rect">
            <a:avLst/>
          </a:prstGeom>
        </p:spPr>
      </p:pic>
      <p:pic>
        <p:nvPicPr>
          <p:cNvPr id="11" name="Picture 10">
            <a:extLst>
              <a:ext uri="{FF2B5EF4-FFF2-40B4-BE49-F238E27FC236}">
                <a16:creationId xmlns:a16="http://schemas.microsoft.com/office/drawing/2014/main" id="{BC4FB699-C65E-4F30-87CC-CAC8EB2C799E}"/>
              </a:ext>
            </a:extLst>
          </p:cNvPr>
          <p:cNvPicPr>
            <a:picLocks noChangeAspect="1"/>
          </p:cNvPicPr>
          <p:nvPr/>
        </p:nvPicPr>
        <p:blipFill>
          <a:blip r:embed="rId4"/>
          <a:stretch>
            <a:fillRect/>
          </a:stretch>
        </p:blipFill>
        <p:spPr>
          <a:xfrm>
            <a:off x="6108054" y="4053061"/>
            <a:ext cx="431781" cy="431781"/>
          </a:xfrm>
          <a:prstGeom prst="rect">
            <a:avLst/>
          </a:prstGeom>
        </p:spPr>
      </p:pic>
    </p:spTree>
    <p:extLst>
      <p:ext uri="{BB962C8B-B14F-4D97-AF65-F5344CB8AC3E}">
        <p14:creationId xmlns:p14="http://schemas.microsoft.com/office/powerpoint/2010/main" val="320033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Searches User-Defined Lists According to Category and Sentiment</a:t>
            </a:r>
          </a:p>
        </p:txBody>
      </p:sp>
      <p:pic>
        <p:nvPicPr>
          <p:cNvPr id="9" name="Picture 8">
            <a:extLst>
              <a:ext uri="{FF2B5EF4-FFF2-40B4-BE49-F238E27FC236}">
                <a16:creationId xmlns:a16="http://schemas.microsoft.com/office/drawing/2014/main" id="{0B102BAA-47DB-46C6-9D8A-4EBDB21627D6}"/>
              </a:ext>
            </a:extLst>
          </p:cNvPr>
          <p:cNvPicPr>
            <a:picLocks noChangeAspect="1"/>
          </p:cNvPicPr>
          <p:nvPr/>
        </p:nvPicPr>
        <p:blipFill>
          <a:blip r:embed="rId3"/>
          <a:stretch>
            <a:fillRect/>
          </a:stretch>
        </p:blipFill>
        <p:spPr>
          <a:xfrm>
            <a:off x="6075044" y="5196342"/>
            <a:ext cx="462374" cy="483391"/>
          </a:xfrm>
          <a:prstGeom prst="rect">
            <a:avLst/>
          </a:prstGeom>
        </p:spPr>
      </p:pic>
      <p:pic>
        <p:nvPicPr>
          <p:cNvPr id="11" name="Picture 10">
            <a:extLst>
              <a:ext uri="{FF2B5EF4-FFF2-40B4-BE49-F238E27FC236}">
                <a16:creationId xmlns:a16="http://schemas.microsoft.com/office/drawing/2014/main" id="{BC4FB699-C65E-4F30-87CC-CAC8EB2C799E}"/>
              </a:ext>
            </a:extLst>
          </p:cNvPr>
          <p:cNvPicPr>
            <a:picLocks noChangeAspect="1"/>
          </p:cNvPicPr>
          <p:nvPr/>
        </p:nvPicPr>
        <p:blipFill>
          <a:blip r:embed="rId4"/>
          <a:stretch>
            <a:fillRect/>
          </a:stretch>
        </p:blipFill>
        <p:spPr>
          <a:xfrm>
            <a:off x="6108054" y="4053061"/>
            <a:ext cx="431781" cy="431781"/>
          </a:xfrm>
          <a:prstGeom prst="rect">
            <a:avLst/>
          </a:prstGeom>
        </p:spPr>
      </p:pic>
      <p:sp>
        <p:nvSpPr>
          <p:cNvPr id="30" name="Arrow: Down 29">
            <a:extLst>
              <a:ext uri="{FF2B5EF4-FFF2-40B4-BE49-F238E27FC236}">
                <a16:creationId xmlns:a16="http://schemas.microsoft.com/office/drawing/2014/main" id="{BE43E04F-1F4E-46A1-B9AD-CBA3E59965D3}"/>
              </a:ext>
            </a:extLst>
          </p:cNvPr>
          <p:cNvSpPr/>
          <p:nvPr/>
        </p:nvSpPr>
        <p:spPr>
          <a:xfrm>
            <a:off x="3376822" y="4745091"/>
            <a:ext cx="291046" cy="657625"/>
          </a:xfrm>
          <a:prstGeom prst="downArrow">
            <a:avLst>
              <a:gd name="adj1" fmla="val 50000"/>
              <a:gd name="adj2" fmla="val 24353"/>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53617737-200F-4D6E-8EA3-45BC585BB912}"/>
              </a:ext>
            </a:extLst>
          </p:cNvPr>
          <p:cNvSpPr/>
          <p:nvPr/>
        </p:nvSpPr>
        <p:spPr>
          <a:xfrm rot="5400000">
            <a:off x="3152623" y="5068069"/>
            <a:ext cx="291046" cy="534350"/>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7E5C868-7026-42E3-9088-3DF7EEBCEBAF}"/>
              </a:ext>
            </a:extLst>
          </p:cNvPr>
          <p:cNvSpPr/>
          <p:nvPr/>
        </p:nvSpPr>
        <p:spPr>
          <a:xfrm rot="16200000">
            <a:off x="3786017" y="4289204"/>
            <a:ext cx="291046" cy="976331"/>
          </a:xfrm>
          <a:prstGeom prst="downArrow">
            <a:avLst>
              <a:gd name="adj1" fmla="val 50000"/>
              <a:gd name="adj2" fmla="val 60853"/>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1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Modifies the Original Email According </a:t>
            </a:r>
          </a:p>
          <a:p>
            <a:pPr algn="l"/>
            <a:r>
              <a:rPr lang="en-US" sz="1200" dirty="0"/>
              <a:t>to User Defined Rules</a:t>
            </a:r>
          </a:p>
        </p:txBody>
      </p:sp>
      <p:pic>
        <p:nvPicPr>
          <p:cNvPr id="30" name="Picture 29">
            <a:extLst>
              <a:ext uri="{FF2B5EF4-FFF2-40B4-BE49-F238E27FC236}">
                <a16:creationId xmlns:a16="http://schemas.microsoft.com/office/drawing/2014/main" id="{DC1E03BB-8BE6-4150-B6B7-68B7EBFA4F4D}"/>
              </a:ext>
            </a:extLst>
          </p:cNvPr>
          <p:cNvPicPr>
            <a:picLocks noChangeAspect="1"/>
          </p:cNvPicPr>
          <p:nvPr/>
        </p:nvPicPr>
        <p:blipFill>
          <a:blip r:embed="rId3"/>
          <a:stretch>
            <a:fillRect/>
          </a:stretch>
        </p:blipFill>
        <p:spPr>
          <a:xfrm>
            <a:off x="4661964" y="3951536"/>
            <a:ext cx="483572" cy="483572"/>
          </a:xfrm>
          <a:prstGeom prst="rect">
            <a:avLst/>
          </a:prstGeom>
        </p:spPr>
      </p:pic>
    </p:spTree>
    <p:extLst>
      <p:ext uri="{BB962C8B-B14F-4D97-AF65-F5344CB8AC3E}">
        <p14:creationId xmlns:p14="http://schemas.microsoft.com/office/powerpoint/2010/main" val="403522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EmailRouter Uses the Google Mail API to Forward</a:t>
            </a:r>
          </a:p>
          <a:p>
            <a:pPr algn="l"/>
            <a:r>
              <a:rPr lang="en-US" sz="1200" dirty="0"/>
              <a:t>The Email to All the new Recipients</a:t>
            </a:r>
          </a:p>
        </p:txBody>
      </p:sp>
      <p:pic>
        <p:nvPicPr>
          <p:cNvPr id="30" name="Picture 29">
            <a:extLst>
              <a:ext uri="{FF2B5EF4-FFF2-40B4-BE49-F238E27FC236}">
                <a16:creationId xmlns:a16="http://schemas.microsoft.com/office/drawing/2014/main" id="{DC1E03BB-8BE6-4150-B6B7-68B7EBFA4F4D}"/>
              </a:ext>
            </a:extLst>
          </p:cNvPr>
          <p:cNvPicPr>
            <a:picLocks noChangeAspect="1"/>
          </p:cNvPicPr>
          <p:nvPr/>
        </p:nvPicPr>
        <p:blipFill>
          <a:blip r:embed="rId3"/>
          <a:stretch>
            <a:fillRect/>
          </a:stretch>
        </p:blipFill>
        <p:spPr>
          <a:xfrm>
            <a:off x="4620019" y="2476359"/>
            <a:ext cx="483572" cy="483572"/>
          </a:xfrm>
          <a:prstGeom prst="rect">
            <a:avLst/>
          </a:prstGeom>
        </p:spPr>
      </p:pic>
      <p:sp>
        <p:nvSpPr>
          <p:cNvPr id="3" name="Arrow: Up 2">
            <a:extLst>
              <a:ext uri="{FF2B5EF4-FFF2-40B4-BE49-F238E27FC236}">
                <a16:creationId xmlns:a16="http://schemas.microsoft.com/office/drawing/2014/main" id="{50109614-6445-4CB6-A8A2-D90EDD34D4F8}"/>
              </a:ext>
            </a:extLst>
          </p:cNvPr>
          <p:cNvSpPr/>
          <p:nvPr/>
        </p:nvSpPr>
        <p:spPr>
          <a:xfrm>
            <a:off x="5133608" y="3429001"/>
            <a:ext cx="235162" cy="856311"/>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34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 is Redistributed</a:t>
            </a:r>
          </a:p>
        </p:txBody>
      </p:sp>
      <p:pic>
        <p:nvPicPr>
          <p:cNvPr id="30" name="Picture 29">
            <a:extLst>
              <a:ext uri="{FF2B5EF4-FFF2-40B4-BE49-F238E27FC236}">
                <a16:creationId xmlns:a16="http://schemas.microsoft.com/office/drawing/2014/main" id="{DC1E03BB-8BE6-4150-B6B7-68B7EBFA4F4D}"/>
              </a:ext>
            </a:extLst>
          </p:cNvPr>
          <p:cNvPicPr>
            <a:picLocks noChangeAspect="1"/>
          </p:cNvPicPr>
          <p:nvPr/>
        </p:nvPicPr>
        <p:blipFill>
          <a:blip r:embed="rId3"/>
          <a:stretch>
            <a:fillRect/>
          </a:stretch>
        </p:blipFill>
        <p:spPr>
          <a:xfrm>
            <a:off x="3726748" y="2460313"/>
            <a:ext cx="483572" cy="483572"/>
          </a:xfrm>
          <a:prstGeom prst="rect">
            <a:avLst/>
          </a:prstGeom>
        </p:spPr>
      </p:pic>
      <p:sp>
        <p:nvSpPr>
          <p:cNvPr id="3" name="Arrow: Up 2">
            <a:extLst>
              <a:ext uri="{FF2B5EF4-FFF2-40B4-BE49-F238E27FC236}">
                <a16:creationId xmlns:a16="http://schemas.microsoft.com/office/drawing/2014/main" id="{50109614-6445-4CB6-A8A2-D90EDD34D4F8}"/>
              </a:ext>
            </a:extLst>
          </p:cNvPr>
          <p:cNvSpPr/>
          <p:nvPr/>
        </p:nvSpPr>
        <p:spPr>
          <a:xfrm rot="17644244">
            <a:off x="4313505" y="2523671"/>
            <a:ext cx="235162" cy="595380"/>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20F1500-1CC8-4FB0-935A-861E20A138FE}"/>
              </a:ext>
            </a:extLst>
          </p:cNvPr>
          <p:cNvPicPr>
            <a:picLocks noChangeAspect="1"/>
          </p:cNvPicPr>
          <p:nvPr/>
        </p:nvPicPr>
        <p:blipFill>
          <a:blip r:embed="rId3"/>
          <a:stretch>
            <a:fillRect/>
          </a:stretch>
        </p:blipFill>
        <p:spPr>
          <a:xfrm>
            <a:off x="4220416" y="1953747"/>
            <a:ext cx="483572" cy="483572"/>
          </a:xfrm>
          <a:prstGeom prst="rect">
            <a:avLst/>
          </a:prstGeom>
        </p:spPr>
      </p:pic>
      <p:pic>
        <p:nvPicPr>
          <p:cNvPr id="27" name="Picture 26">
            <a:extLst>
              <a:ext uri="{FF2B5EF4-FFF2-40B4-BE49-F238E27FC236}">
                <a16:creationId xmlns:a16="http://schemas.microsoft.com/office/drawing/2014/main" id="{97985247-6AA7-4FB8-AB3F-7FBAF8BCA6B2}"/>
              </a:ext>
            </a:extLst>
          </p:cNvPr>
          <p:cNvPicPr>
            <a:picLocks noChangeAspect="1"/>
          </p:cNvPicPr>
          <p:nvPr/>
        </p:nvPicPr>
        <p:blipFill>
          <a:blip r:embed="rId3"/>
          <a:stretch>
            <a:fillRect/>
          </a:stretch>
        </p:blipFill>
        <p:spPr>
          <a:xfrm>
            <a:off x="5017496" y="1849576"/>
            <a:ext cx="483572" cy="483572"/>
          </a:xfrm>
          <a:prstGeom prst="rect">
            <a:avLst/>
          </a:prstGeom>
        </p:spPr>
      </p:pic>
      <p:pic>
        <p:nvPicPr>
          <p:cNvPr id="29" name="Picture 28">
            <a:extLst>
              <a:ext uri="{FF2B5EF4-FFF2-40B4-BE49-F238E27FC236}">
                <a16:creationId xmlns:a16="http://schemas.microsoft.com/office/drawing/2014/main" id="{2B65962E-99F8-479A-800C-1498E7DAC7D8}"/>
              </a:ext>
            </a:extLst>
          </p:cNvPr>
          <p:cNvPicPr>
            <a:picLocks noChangeAspect="1"/>
          </p:cNvPicPr>
          <p:nvPr/>
        </p:nvPicPr>
        <p:blipFill>
          <a:blip r:embed="rId3"/>
          <a:stretch>
            <a:fillRect/>
          </a:stretch>
        </p:blipFill>
        <p:spPr>
          <a:xfrm>
            <a:off x="6297650" y="2510627"/>
            <a:ext cx="483572" cy="483572"/>
          </a:xfrm>
          <a:prstGeom prst="rect">
            <a:avLst/>
          </a:prstGeom>
        </p:spPr>
      </p:pic>
      <p:pic>
        <p:nvPicPr>
          <p:cNvPr id="31" name="Picture 30">
            <a:extLst>
              <a:ext uri="{FF2B5EF4-FFF2-40B4-BE49-F238E27FC236}">
                <a16:creationId xmlns:a16="http://schemas.microsoft.com/office/drawing/2014/main" id="{4A7ADDBE-37EC-4FA1-8D9F-657AA05573E1}"/>
              </a:ext>
            </a:extLst>
          </p:cNvPr>
          <p:cNvPicPr>
            <a:picLocks noChangeAspect="1"/>
          </p:cNvPicPr>
          <p:nvPr/>
        </p:nvPicPr>
        <p:blipFill>
          <a:blip r:embed="rId3"/>
          <a:stretch>
            <a:fillRect/>
          </a:stretch>
        </p:blipFill>
        <p:spPr>
          <a:xfrm>
            <a:off x="5814078" y="1967044"/>
            <a:ext cx="483572" cy="483572"/>
          </a:xfrm>
          <a:prstGeom prst="rect">
            <a:avLst/>
          </a:prstGeom>
        </p:spPr>
      </p:pic>
      <p:sp>
        <p:nvSpPr>
          <p:cNvPr id="32" name="Arrow: Up 31">
            <a:extLst>
              <a:ext uri="{FF2B5EF4-FFF2-40B4-BE49-F238E27FC236}">
                <a16:creationId xmlns:a16="http://schemas.microsoft.com/office/drawing/2014/main" id="{EC767617-68BE-42F4-AFDA-AE0B935006F6}"/>
              </a:ext>
            </a:extLst>
          </p:cNvPr>
          <p:cNvSpPr/>
          <p:nvPr/>
        </p:nvSpPr>
        <p:spPr>
          <a:xfrm>
            <a:off x="5141701" y="2306944"/>
            <a:ext cx="235162" cy="479738"/>
          </a:xfrm>
          <a:prstGeom prst="upArrow">
            <a:avLst>
              <a:gd name="adj1" fmla="val 42065"/>
              <a:gd name="adj2" fmla="val 50000"/>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7B7FBEB8-17E9-49D5-BF28-86889CBEC62C}"/>
              </a:ext>
            </a:extLst>
          </p:cNvPr>
          <p:cNvSpPr/>
          <p:nvPr/>
        </p:nvSpPr>
        <p:spPr>
          <a:xfrm rot="18872102">
            <a:off x="4643933" y="2301790"/>
            <a:ext cx="235162" cy="566287"/>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Up 33">
            <a:extLst>
              <a:ext uri="{FF2B5EF4-FFF2-40B4-BE49-F238E27FC236}">
                <a16:creationId xmlns:a16="http://schemas.microsoft.com/office/drawing/2014/main" id="{49DEEE3E-353B-46C6-9886-35DF10B33F7C}"/>
              </a:ext>
            </a:extLst>
          </p:cNvPr>
          <p:cNvSpPr/>
          <p:nvPr/>
        </p:nvSpPr>
        <p:spPr>
          <a:xfrm rot="1968698">
            <a:off x="5624391" y="2314657"/>
            <a:ext cx="235162" cy="559637"/>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BA64BA19-1140-43A2-958A-C93CF894CE11}"/>
              </a:ext>
            </a:extLst>
          </p:cNvPr>
          <p:cNvSpPr/>
          <p:nvPr/>
        </p:nvSpPr>
        <p:spPr>
          <a:xfrm rot="4413882">
            <a:off x="5990797" y="2636777"/>
            <a:ext cx="235162" cy="482487"/>
          </a:xfrm>
          <a:prstGeom prst="up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2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Sentiment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Sentiment Classification Microservices is built upon existing technology developed by Stanford’s NLP group.</a:t>
            </a:r>
          </a:p>
          <a:p>
            <a:pPr marL="742950" lvl="1" indent="-285750" algn="l">
              <a:buFont typeface="Arial" panose="020B0604020202020204" pitchFamily="34" charset="0"/>
              <a:buChar char="•"/>
            </a:pPr>
            <a:r>
              <a:rPr lang="en-US" sz="1200" dirty="0">
                <a:hlinkClick r:id="rId2"/>
              </a:rPr>
              <a:t>https://nlp.stanford.edu/</a:t>
            </a:r>
            <a:endParaRPr lang="en-US" sz="1200" dirty="0"/>
          </a:p>
          <a:p>
            <a:pPr algn="l"/>
            <a:r>
              <a:rPr lang="en-US" sz="1400" dirty="0"/>
              <a:t>The Stanford </a:t>
            </a:r>
            <a:r>
              <a:rPr lang="en-US" sz="1400" dirty="0" err="1"/>
              <a:t>CoreNLP</a:t>
            </a:r>
            <a:r>
              <a:rPr lang="en-US" sz="1400" dirty="0"/>
              <a:t> library performs multiple Natural Language Processing tasks on the text from each email such as Parts of Speech tagging and Entity Extraction, then uses a Recurrent Neural Network (RNN) to provide Sentiment Analysis from a model that as been pretrained at Stanford.</a:t>
            </a:r>
          </a:p>
          <a:p>
            <a:pPr algn="l"/>
            <a:r>
              <a:rPr lang="en-US" sz="1400" dirty="0"/>
              <a:t>EmailRouter invokes the </a:t>
            </a:r>
            <a:r>
              <a:rPr lang="en-US" sz="1400" dirty="0" err="1"/>
              <a:t>CoreNLP</a:t>
            </a:r>
            <a:r>
              <a:rPr lang="en-US" sz="1400" dirty="0"/>
              <a:t> library via a custom RESTful microservice built upon the Apache Spark framework.</a:t>
            </a:r>
          </a:p>
          <a:p>
            <a:pPr algn="l"/>
            <a:r>
              <a:rPr lang="en-US" sz="1400" dirty="0"/>
              <a:t>Each sentence is graded on a scale from Very Negative to Very Positive, and the scores are averaged to calculate the overall sentiment of the Email.</a:t>
            </a:r>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71857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Sentiment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Once deployed, the stateless service provides a classify() method to score the text provided, and returns the results as a JSON object.</a:t>
            </a:r>
          </a:p>
          <a:p>
            <a:pPr algn="l"/>
            <a:endParaRPr lang="en-US" sz="1400" dirty="0"/>
          </a:p>
          <a:p>
            <a:pPr algn="l"/>
            <a:r>
              <a:rPr lang="en-US" sz="1400" dirty="0"/>
              <a:t>Request: </a:t>
            </a:r>
          </a:p>
          <a:p>
            <a:pPr algn="l"/>
            <a:r>
              <a:rPr lang="en-US" sz="1400" dirty="0"/>
              <a:t>	GET </a:t>
            </a:r>
            <a:r>
              <a:rPr lang="en-US" sz="1400" u="sng" dirty="0">
                <a:solidFill>
                  <a:schemeClr val="accent1">
                    <a:lumMod val="75000"/>
                  </a:schemeClr>
                </a:solidFill>
              </a:rPr>
              <a:t>http://localhost:4567/</a:t>
            </a:r>
            <a:r>
              <a:rPr lang="en-US" sz="1400" u="sng" dirty="0" err="1">
                <a:solidFill>
                  <a:schemeClr val="accent1">
                    <a:lumMod val="75000"/>
                  </a:schemeClr>
                </a:solidFill>
              </a:rPr>
              <a:t>classify&amp;text</a:t>
            </a:r>
            <a:r>
              <a:rPr lang="en-US" sz="1400" u="sng" dirty="0">
                <a:solidFill>
                  <a:schemeClr val="accent1">
                    <a:lumMod val="75000"/>
                  </a:schemeClr>
                </a:solidFill>
              </a:rPr>
              <a:t>=‘</a:t>
            </a:r>
            <a:r>
              <a:rPr lang="en-US" sz="1400" u="sng" dirty="0" err="1">
                <a:solidFill>
                  <a:schemeClr val="accent1">
                    <a:lumMod val="75000"/>
                  </a:schemeClr>
                </a:solidFill>
              </a:rPr>
              <a:t>Im+very+angry+with+my+service</a:t>
            </a:r>
            <a:r>
              <a:rPr lang="en-US" sz="1400" u="sng" dirty="0">
                <a:solidFill>
                  <a:schemeClr val="accent1">
                    <a:lumMod val="75000"/>
                  </a:schemeClr>
                </a:solidFill>
              </a:rPr>
              <a:t>!+</a:t>
            </a:r>
            <a:r>
              <a:rPr lang="en-US" sz="1400" u="sng" dirty="0" err="1">
                <a:solidFill>
                  <a:schemeClr val="accent1">
                    <a:lumMod val="75000"/>
                  </a:schemeClr>
                </a:solidFill>
              </a:rPr>
              <a:t>Call+me</a:t>
            </a:r>
            <a:r>
              <a:rPr lang="en-US" sz="1400" u="sng" dirty="0">
                <a:solidFill>
                  <a:schemeClr val="accent1">
                    <a:lumMod val="75000"/>
                  </a:schemeClr>
                </a:solidFill>
              </a:rPr>
              <a:t>!’</a:t>
            </a:r>
          </a:p>
          <a:p>
            <a:pPr algn="l"/>
            <a:r>
              <a:rPr lang="en-US" sz="1400" dirty="0"/>
              <a:t>Request: </a:t>
            </a:r>
          </a:p>
          <a:p>
            <a:pPr algn="l"/>
            <a:r>
              <a:rPr lang="en-US" sz="1400" dirty="0"/>
              <a:t>	{</a:t>
            </a:r>
          </a:p>
          <a:p>
            <a:pPr algn="l"/>
            <a:r>
              <a:rPr lang="en-US" sz="1400" dirty="0"/>
              <a:t>		score: 1.5,</a:t>
            </a:r>
          </a:p>
          <a:p>
            <a:pPr algn="l"/>
            <a:r>
              <a:rPr lang="en-US" sz="1400" dirty="0"/>
              <a:t>		text: “I’m very angry with my service! Call me!”</a:t>
            </a:r>
          </a:p>
          <a:p>
            <a:pPr algn="l"/>
            <a:r>
              <a:rPr lang="en-US" sz="1400" dirty="0"/>
              <a:t>	}</a:t>
            </a:r>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77597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Document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text classification was done using the </a:t>
            </a:r>
            <a:r>
              <a:rPr lang="en-US" sz="1400" dirty="0" err="1"/>
              <a:t>Scikit</a:t>
            </a:r>
            <a:r>
              <a:rPr lang="en-US" sz="1400" dirty="0"/>
              <a:t>-learn library. Initially released in 2007, </a:t>
            </a:r>
            <a:r>
              <a:rPr lang="en-US" sz="1400" dirty="0" err="1"/>
              <a:t>Scikit</a:t>
            </a:r>
            <a:r>
              <a:rPr lang="en-US" sz="1400" dirty="0"/>
              <a:t>-learn is a free software machine learning library for the Python programming language. </a:t>
            </a:r>
          </a:p>
          <a:p>
            <a:pPr algn="l"/>
            <a:r>
              <a:rPr lang="en-US" sz="1400" dirty="0"/>
              <a:t>For this project, the Naive Bayes (multinomial) algorithm was used. For the purpose of text classification and in general machine learning with text, </a:t>
            </a:r>
            <a:r>
              <a:rPr lang="en-US" sz="1400" dirty="0" err="1"/>
              <a:t>Scikit</a:t>
            </a:r>
            <a:r>
              <a:rPr lang="en-US" sz="1400" dirty="0"/>
              <a:t>-learn provides a lot of useful tools and methods besides the algorithms such as vectorizing the text data or removing some common terms among others. </a:t>
            </a:r>
          </a:p>
          <a:p>
            <a:pPr algn="l"/>
            <a:r>
              <a:rPr lang="en-US" sz="1400" dirty="0"/>
              <a:t>Before, selecting the algorithm, both a generative (Naive Bayes) and discriminative (Logistic) classifier were trained and tested using labeled data, essentially supervised learning. This labeled data (in the form of a csv file) contained 100 examples </a:t>
            </a:r>
            <a:r>
              <a:rPr lang="en-US" sz="1400" dirty="0" err="1"/>
              <a:t>i.e</a:t>
            </a:r>
            <a:r>
              <a:rPr lang="en-US" sz="1400" dirty="0"/>
              <a:t> the text and its category. </a:t>
            </a:r>
          </a:p>
          <a:p>
            <a:pPr algn="l"/>
            <a:r>
              <a:rPr lang="en-US" sz="1400" dirty="0"/>
              <a:t>To train our default model we collected sample data from four categories; Hotel Reviews, Movie Reviews, Product Reviews and Restaurant Reviews. The model was trained over 25 examples per category. </a:t>
            </a:r>
          </a:p>
          <a:p>
            <a:pPr algn="l"/>
            <a:r>
              <a:rPr lang="en-US" sz="1400" dirty="0"/>
              <a:t>Our assumption was that the company X had four major kinds of businesses and would like their emails from customers or business partners to be categorized automatically before being forwarded to the right person.</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76155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Large Businesses and Non-Profit Organizations often have several different products, and therefore they often service many different sets of customers.  These disparate customer sets often experience very different types of problems from one another, and each group brings unique questions to the Business’s Customer Service department via Email.  </a:t>
            </a:r>
          </a:p>
          <a:p>
            <a:pPr algn="l"/>
            <a:r>
              <a:rPr lang="en-US" sz="1400" dirty="0"/>
              <a:t>In this scenario, it is not feasible for a single employee of the Business to service the wide range of requests that are coming from the customer base, and some requests must be delegated to other employees who specialize in each area. </a:t>
            </a:r>
          </a:p>
          <a:p>
            <a:pPr algn="l"/>
            <a:r>
              <a:rPr lang="en-US" sz="1400" dirty="0"/>
              <a:t>Today this is often a manual process.  A human must manually triage each incoming Email, examine it for content, and forward it to the appropriate owner.</a:t>
            </a:r>
          </a:p>
          <a:p>
            <a:pPr algn="l"/>
            <a:r>
              <a:rPr lang="en-US" sz="1400" dirty="0"/>
              <a:t>Our EmailRouter utility intends to remove this friction by Automating the triage and routing process using both Text and Sentiment Classification.</a:t>
            </a:r>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424761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Document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Once deployed, the stateless service provides a </a:t>
            </a:r>
            <a:r>
              <a:rPr lang="en-US" sz="1400" dirty="0" err="1"/>
              <a:t>classifyText</a:t>
            </a:r>
            <a:r>
              <a:rPr lang="en-US" sz="1400" dirty="0"/>
              <a:t>() method to score the text provided, and returns the results as a JSON object.</a:t>
            </a:r>
          </a:p>
          <a:p>
            <a:pPr algn="l"/>
            <a:endParaRPr lang="en-US" sz="1400" dirty="0"/>
          </a:p>
          <a:p>
            <a:pPr algn="l"/>
            <a:r>
              <a:rPr lang="en-US" sz="1400" dirty="0"/>
              <a:t>Request: </a:t>
            </a:r>
          </a:p>
          <a:p>
            <a:pPr algn="l"/>
            <a:r>
              <a:rPr lang="en-US" sz="1400" dirty="0"/>
              <a:t>	GET </a:t>
            </a:r>
            <a:r>
              <a:rPr lang="en-US" sz="1400" dirty="0">
                <a:hlinkClick r:id="rId2"/>
              </a:rPr>
              <a:t>http://localhost:5000/classifyText?text=Try+the+hamburger!+Its+huge</a:t>
            </a:r>
            <a:r>
              <a:rPr lang="en-US" sz="1400" dirty="0"/>
              <a:t>!</a:t>
            </a:r>
            <a:endParaRPr lang="en-US" sz="1400" u="sng" dirty="0">
              <a:solidFill>
                <a:schemeClr val="accent1">
                  <a:lumMod val="75000"/>
                </a:schemeClr>
              </a:solidFill>
            </a:endParaRPr>
          </a:p>
          <a:p>
            <a:pPr algn="l"/>
            <a:r>
              <a:rPr lang="en-US" sz="1400" dirty="0"/>
              <a:t>Request: </a:t>
            </a:r>
          </a:p>
          <a:p>
            <a:pPr algn="l"/>
            <a:r>
              <a:rPr lang="en-US" sz="1400" dirty="0"/>
              <a:t>	{</a:t>
            </a:r>
          </a:p>
          <a:p>
            <a:pPr algn="l"/>
            <a:r>
              <a:rPr lang="en-US" sz="1400" dirty="0"/>
              <a:t>		"status": "success",</a:t>
            </a:r>
          </a:p>
          <a:p>
            <a:pPr algn="l"/>
            <a:r>
              <a:rPr lang="en-US" sz="1400" dirty="0"/>
              <a:t>		"message": "Classification successful", </a:t>
            </a:r>
          </a:p>
          <a:p>
            <a:pPr algn="l"/>
            <a:r>
              <a:rPr lang="en-US" sz="1400" dirty="0"/>
              <a:t>		"label": "restaurant“</a:t>
            </a:r>
          </a:p>
          <a:p>
            <a:pPr algn="l"/>
            <a:r>
              <a:rPr lang="en-US" sz="1400" dirty="0"/>
              <a:t>	}</a:t>
            </a:r>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3546675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Google Mail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EmailRouter currently supports the monitoring of Google Mail inboxes, and performs mail operations via the Google Mail API.</a:t>
            </a:r>
          </a:p>
          <a:p>
            <a:pPr marL="742950" lvl="1" indent="-285750" algn="l">
              <a:buFont typeface="Arial" panose="020B0604020202020204" pitchFamily="34" charset="0"/>
              <a:buChar char="•"/>
            </a:pPr>
            <a:r>
              <a:rPr lang="en-US" sz="1400" dirty="0"/>
              <a:t>https://developers.google.com/gmail/api/</a:t>
            </a:r>
          </a:p>
          <a:p>
            <a:pPr algn="l"/>
            <a:r>
              <a:rPr lang="en-US" sz="1400" dirty="0"/>
              <a:t>In a production environment it is unlikely that the target user of EmailRouter will prefer Google Mail as their organization’s email provider</a:t>
            </a:r>
            <a:r>
              <a:rPr lang="en-US" sz="1400"/>
              <a:t>.  </a:t>
            </a:r>
            <a:endParaRPr lang="en-US" sz="1400" dirty="0"/>
          </a:p>
          <a:p>
            <a:pPr algn="l"/>
            <a:r>
              <a:rPr lang="en-US" sz="1400" dirty="0"/>
              <a:t>For the purposes of this demo the Google Mail service is preferred due to it providing its services free of charge, and because of it’s readily available developer APIs.  When put into production, EmailRouter could easily be extended to support other mail services with only minor modifications.</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04244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Google Mail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The Google Mail API uses OAuth to allow external applications to access a Google Inbox.  Google provides a website to generate and download a Secret Key file, and applications that use the Google API must have access to this file.</a:t>
            </a:r>
          </a:p>
          <a:p>
            <a:pPr algn="l"/>
            <a:r>
              <a:rPr lang="en-US" sz="1400" dirty="0"/>
              <a:t>To generate a Secret Key file: </a:t>
            </a:r>
          </a:p>
          <a:p>
            <a:pPr marL="800100" lvl="1" indent="-342900" algn="l">
              <a:buFont typeface="Arial" panose="020B0604020202020204" pitchFamily="34" charset="0"/>
              <a:buChar char="•"/>
            </a:pPr>
            <a:r>
              <a:rPr lang="en-US" sz="1400" dirty="0"/>
              <a:t>Open a Gmail account via the browser.</a:t>
            </a:r>
          </a:p>
          <a:p>
            <a:pPr marL="800100" lvl="1" indent="-342900" algn="l">
              <a:buFont typeface="Arial" panose="020B0604020202020204" pitchFamily="34" charset="0"/>
              <a:buChar char="•"/>
            </a:pPr>
            <a:r>
              <a:rPr lang="en-US" sz="1400" dirty="0"/>
              <a:t>Allow a Google Mail Client to connect to your account by turning on the external services and generating a secret file that contains your authorization key.</a:t>
            </a:r>
          </a:p>
          <a:p>
            <a:pPr lvl="1" algn="l"/>
            <a:r>
              <a:rPr lang="en-US" sz="1400" dirty="0"/>
              <a:t>Instructions on this process are available here: https://console.developers.google.com/flows/enableapi?apiid=gmail&amp;pli=1</a:t>
            </a:r>
          </a:p>
          <a:p>
            <a:pPr marL="800100" lvl="1" indent="-342900" algn="l">
              <a:buFont typeface="Arial" panose="020B0604020202020204" pitchFamily="34" charset="0"/>
              <a:buChar char="•"/>
            </a:pPr>
            <a:r>
              <a:rPr lang="en-US" sz="1400" dirty="0"/>
              <a:t>Download the secret key file to your local PC and make it available to EmailRouter by providing the path to it in our configuration files.</a:t>
            </a:r>
          </a:p>
          <a:p>
            <a:pPr marL="800100" lvl="1" indent="-342900" algn="l">
              <a:buFont typeface="Arial" panose="020B0604020202020204" pitchFamily="34" charset="0"/>
              <a:buChar char="•"/>
            </a:pPr>
            <a:r>
              <a:rPr lang="en-US" sz="1400" dirty="0"/>
              <a:t>On first use of EmailRouter, the Google Mail libraries will attempt to read your secret key and authenticate with your Google Inbox.</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24543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Steps to </a:t>
            </a:r>
            <a:r>
              <a:rPr lang="en-US" sz="4000"/>
              <a:t>set up </a:t>
            </a:r>
            <a:br>
              <a:rPr lang="en-US" sz="4000"/>
            </a:br>
            <a:r>
              <a:rPr lang="en-US" sz="4000"/>
              <a:t>the </a:t>
            </a:r>
            <a:r>
              <a:rPr lang="en-US" sz="4000" dirty="0"/>
              <a:t>EmailRouter</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marL="342900" indent="-342900" algn="l">
              <a:buFont typeface="+mj-lt"/>
              <a:buAutoNum type="arabicPeriod"/>
            </a:pPr>
            <a:r>
              <a:rPr lang="en-US" sz="1400" dirty="0"/>
              <a:t>Clone the GitHub repository:  </a:t>
            </a:r>
            <a:r>
              <a:rPr lang="en-US" sz="1400" dirty="0">
                <a:hlinkClick r:id="rId2"/>
              </a:rPr>
              <a:t>https://github.com/lumalaW/Text-Classification-Project</a:t>
            </a:r>
            <a:endParaRPr lang="en-US" sz="1400" dirty="0"/>
          </a:p>
          <a:p>
            <a:pPr marL="342900" indent="-342900" algn="l">
              <a:buFont typeface="+mj-lt"/>
              <a:buAutoNum type="arabicPeriod"/>
            </a:pPr>
            <a:r>
              <a:rPr lang="en-US" sz="1400" dirty="0"/>
              <a:t>Start the Document Classification Service</a:t>
            </a:r>
          </a:p>
          <a:p>
            <a:pPr marL="342900" indent="-342900" algn="l">
              <a:buFont typeface="+mj-lt"/>
              <a:buAutoNum type="arabicPeriod"/>
            </a:pPr>
            <a:r>
              <a:rPr lang="en-US" sz="1400" dirty="0"/>
              <a:t>(OPTIONAL) Provided Sample Documents and Train a custom model.</a:t>
            </a:r>
          </a:p>
          <a:p>
            <a:pPr marL="800100" lvl="1" indent="-342900" algn="l">
              <a:buFont typeface="Arial" panose="020B0604020202020204" pitchFamily="34" charset="0"/>
              <a:buChar char="•"/>
            </a:pPr>
            <a:r>
              <a:rPr lang="en-US" sz="1400" dirty="0"/>
              <a:t>The service has been pretrained against a set of example documents sourced from Amazon product reviews, movie reviews, and Yelp reviews of restaurants. The service can function with this model, or it can be retrained over your data.</a:t>
            </a:r>
          </a:p>
          <a:p>
            <a:pPr marL="342900" indent="-342900" algn="l">
              <a:buFont typeface="+mj-lt"/>
              <a:buAutoNum type="arabicPeriod"/>
            </a:pPr>
            <a:r>
              <a:rPr lang="en-US" sz="1400" dirty="0"/>
              <a:t>Start the Sentiment Classification Service</a:t>
            </a:r>
          </a:p>
          <a:p>
            <a:pPr marL="342900" indent="-342900" algn="l">
              <a:buFont typeface="+mj-lt"/>
              <a:buAutoNum type="arabicPeriod"/>
            </a:pPr>
            <a:r>
              <a:rPr lang="en-US" sz="1400" dirty="0"/>
              <a:t>Create and Download your Google Mail Secret Key File, and make sure you’re logged into the Google Account on your PC.</a:t>
            </a:r>
          </a:p>
          <a:p>
            <a:pPr marL="342900" indent="-342900" algn="l">
              <a:buFont typeface="+mj-lt"/>
              <a:buAutoNum type="arabicPeriod"/>
            </a:pPr>
            <a:r>
              <a:rPr lang="en-US" sz="1400" dirty="0"/>
              <a:t>Edit the properties files within EmailRouter, providing the host and port of the services, the path to the secret file, and the email lists for each Document class.</a:t>
            </a:r>
          </a:p>
          <a:p>
            <a:pPr marL="342900" indent="-342900" algn="l">
              <a:buFont typeface="+mj-lt"/>
              <a:buAutoNum type="arabicPeriod"/>
            </a:pPr>
            <a:r>
              <a:rPr lang="en-US" sz="1400" dirty="0"/>
              <a:t>Launch the EmailRouter application.</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207466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Cloning the </a:t>
            </a:r>
            <a:br>
              <a:rPr lang="en-US" sz="4000" dirty="0"/>
            </a:br>
            <a:r>
              <a:rPr lang="en-US" sz="4000" dirty="0"/>
              <a:t>Git Repository</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Clone the GitHub repository:  </a:t>
            </a:r>
            <a:r>
              <a:rPr lang="en-US" sz="1400" dirty="0">
                <a:hlinkClick r:id="rId2"/>
              </a:rPr>
              <a:t>https://github.com/lumalaW/Text-Classification-Project</a:t>
            </a:r>
            <a:endParaRPr lang="en-US" sz="1400" dirty="0"/>
          </a:p>
          <a:p>
            <a:pPr algn="l"/>
            <a:endParaRPr lang="en-US" sz="1400" dirty="0"/>
          </a:p>
          <a:p>
            <a:pPr marL="342900" indent="-342900" algn="l">
              <a:buFont typeface="+mj-lt"/>
              <a:buAutoNum type="arabicPeriod"/>
            </a:pPr>
            <a:r>
              <a:rPr lang="en-US" sz="1400" dirty="0"/>
              <a:t>Prerequisite: Install and Configure Git on your system. </a:t>
            </a:r>
          </a:p>
          <a:p>
            <a:pPr marL="800100" lvl="1" indent="-342900" algn="l">
              <a:buFont typeface="Arial" panose="020B0604020202020204" pitchFamily="34" charset="0"/>
              <a:buChar char="•"/>
            </a:pPr>
            <a:r>
              <a:rPr lang="en-US" sz="1200" dirty="0"/>
              <a:t>https://git-scm.com/book/en/v2/Getting-Started-Installing-Git</a:t>
            </a:r>
          </a:p>
          <a:p>
            <a:pPr marL="342900" indent="-342900" algn="l">
              <a:buFont typeface="+mj-lt"/>
              <a:buAutoNum type="arabicPeriod"/>
            </a:pPr>
            <a:r>
              <a:rPr lang="en-US" sz="1400" dirty="0"/>
              <a:t>From a </a:t>
            </a:r>
            <a:r>
              <a:rPr lang="en-US" sz="1400" dirty="0" err="1"/>
              <a:t>GitBash</a:t>
            </a:r>
            <a:r>
              <a:rPr lang="en-US" sz="1400" dirty="0"/>
              <a:t> command prompt, run the git clone command:</a:t>
            </a:r>
          </a:p>
          <a:p>
            <a:pPr lvl="1" algn="l"/>
            <a:r>
              <a:rPr lang="en-US" sz="1200" dirty="0"/>
              <a:t>git clone </a:t>
            </a:r>
            <a:r>
              <a:rPr lang="en-US" sz="1200" dirty="0" err="1"/>
              <a:t>git@github.com:lumalaW</a:t>
            </a:r>
            <a:r>
              <a:rPr lang="en-US" sz="1200" dirty="0"/>
              <a:t>/Text-Classification-</a:t>
            </a:r>
            <a:r>
              <a:rPr lang="en-US" sz="1200" dirty="0" err="1"/>
              <a:t>Project.git</a:t>
            </a:r>
            <a:endParaRPr lang="en-US" sz="1200" dirty="0"/>
          </a:p>
          <a:p>
            <a:pPr marL="342900" indent="-342900" algn="l">
              <a:buFont typeface="+mj-lt"/>
              <a:buAutoNum type="arabicPeriod"/>
            </a:pPr>
            <a:r>
              <a:rPr lang="en-US" sz="1400" dirty="0"/>
              <a:t>The contents of the </a:t>
            </a:r>
            <a:r>
              <a:rPr lang="en-US" sz="1400" dirty="0" err="1"/>
              <a:t>Repositiory</a:t>
            </a:r>
            <a:r>
              <a:rPr lang="en-US" sz="1400" dirty="0"/>
              <a:t> will be copied into a </a:t>
            </a:r>
          </a:p>
          <a:p>
            <a:pPr lvl="1" algn="l"/>
            <a:r>
              <a:rPr lang="en-US" sz="1400" dirty="0"/>
              <a:t>directory named ‘Text-Classification-Project’</a:t>
            </a:r>
          </a:p>
          <a:p>
            <a:pPr lvl="1" algn="l"/>
            <a:r>
              <a:rPr lang="en-US" sz="1400" dirty="0"/>
              <a:t>This directory contains three independent applications:</a:t>
            </a:r>
          </a:p>
          <a:p>
            <a:pPr marL="1085850" lvl="2" indent="-171450" algn="l">
              <a:buFont typeface="Arial" panose="020B0604020202020204" pitchFamily="34" charset="0"/>
              <a:buChar char="•"/>
            </a:pPr>
            <a:r>
              <a:rPr lang="en-US" dirty="0"/>
              <a:t>EmailRouter</a:t>
            </a:r>
          </a:p>
          <a:p>
            <a:pPr marL="1085850" lvl="2" indent="-171450" algn="l">
              <a:buFont typeface="Arial" panose="020B0604020202020204" pitchFamily="34" charset="0"/>
              <a:buChar char="•"/>
            </a:pPr>
            <a:r>
              <a:rPr lang="en-US" dirty="0"/>
              <a:t>SentimentClassification</a:t>
            </a:r>
          </a:p>
          <a:p>
            <a:pPr marL="1085850" lvl="2" indent="-171450" algn="l">
              <a:buFont typeface="Arial" panose="020B0604020202020204" pitchFamily="34" charset="0"/>
              <a:buChar char="•"/>
            </a:pPr>
            <a:r>
              <a:rPr lang="en-US" dirty="0"/>
              <a:t>TextClassification </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pic>
        <p:nvPicPr>
          <p:cNvPr id="5" name="Picture 4">
            <a:extLst>
              <a:ext uri="{FF2B5EF4-FFF2-40B4-BE49-F238E27FC236}">
                <a16:creationId xmlns:a16="http://schemas.microsoft.com/office/drawing/2014/main" id="{B732F5FB-782E-46D4-9208-5A3CE9B6DF28}"/>
              </a:ext>
            </a:extLst>
          </p:cNvPr>
          <p:cNvPicPr>
            <a:picLocks noChangeAspect="1"/>
          </p:cNvPicPr>
          <p:nvPr/>
        </p:nvPicPr>
        <p:blipFill>
          <a:blip r:embed="rId4"/>
          <a:stretch>
            <a:fillRect/>
          </a:stretch>
        </p:blipFill>
        <p:spPr>
          <a:xfrm>
            <a:off x="6367365" y="4327627"/>
            <a:ext cx="1752600" cy="2019300"/>
          </a:xfrm>
          <a:prstGeom prst="rect">
            <a:avLst/>
          </a:prstGeom>
        </p:spPr>
      </p:pic>
    </p:spTree>
    <p:extLst>
      <p:ext uri="{BB962C8B-B14F-4D97-AF65-F5344CB8AC3E}">
        <p14:creationId xmlns:p14="http://schemas.microsoft.com/office/powerpoint/2010/main" val="44155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Starting the Document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Installing Prerequisites:</a:t>
            </a:r>
          </a:p>
          <a:p>
            <a:pPr marL="342900" indent="-342900" algn="l">
              <a:buFont typeface="+mj-lt"/>
              <a:buAutoNum type="arabicPeriod"/>
            </a:pPr>
            <a:r>
              <a:rPr lang="en-US" sz="1400" dirty="0"/>
              <a:t>Install the latest version of Python 3 on your system and verify that the Python shell is working on your system.</a:t>
            </a:r>
          </a:p>
          <a:p>
            <a:pPr marL="800100" lvl="1" indent="-342900" algn="l">
              <a:buFont typeface="Arial" panose="020B0604020202020204" pitchFamily="34" charset="0"/>
              <a:buChar char="•"/>
            </a:pPr>
            <a:r>
              <a:rPr lang="en-US" sz="1200" dirty="0">
                <a:hlinkClick r:id="rId2"/>
              </a:rPr>
              <a:t>https://www.python.org/downloads/</a:t>
            </a:r>
            <a:endParaRPr lang="en-US" sz="1200" dirty="0"/>
          </a:p>
          <a:p>
            <a:pPr marL="342900" indent="-342900" algn="l">
              <a:buFont typeface="+mj-lt"/>
              <a:buAutoNum type="arabicPeriod"/>
            </a:pPr>
            <a:r>
              <a:rPr lang="en-US" sz="1400" dirty="0"/>
              <a:t>Use Pip to install all dependencies</a:t>
            </a:r>
          </a:p>
          <a:p>
            <a:pPr marL="800100" lvl="1" indent="-342900" algn="l">
              <a:buFont typeface="Arial" panose="020B0604020202020204" pitchFamily="34" charset="0"/>
              <a:buChar char="•"/>
            </a:pPr>
            <a:r>
              <a:rPr lang="en-US" sz="1200" dirty="0" err="1"/>
              <a:t>scikit</a:t>
            </a:r>
            <a:r>
              <a:rPr lang="en-US" sz="1200" dirty="0"/>
              <a:t>-learn - </a:t>
            </a:r>
            <a:r>
              <a:rPr lang="en-US" sz="1200" dirty="0">
                <a:hlinkClick r:id="rId3"/>
              </a:rPr>
              <a:t>http://scikit-learn.org/stable/install.html</a:t>
            </a:r>
            <a:endParaRPr lang="en-US" sz="1200" dirty="0"/>
          </a:p>
          <a:p>
            <a:pPr marL="800100" lvl="1" indent="-342900" algn="l">
              <a:buFont typeface="Arial" panose="020B0604020202020204" pitchFamily="34" charset="0"/>
              <a:buChar char="•"/>
            </a:pPr>
            <a:r>
              <a:rPr lang="en-US" sz="1200" dirty="0"/>
              <a:t>Flask - </a:t>
            </a:r>
            <a:r>
              <a:rPr lang="en-US" sz="1200" dirty="0">
                <a:hlinkClick r:id="rId4"/>
              </a:rPr>
              <a:t>http://flask.pocoo.org/</a:t>
            </a:r>
            <a:endParaRPr lang="en-US" sz="1200" dirty="0"/>
          </a:p>
          <a:p>
            <a:pPr marL="800100" lvl="1" indent="-342900" algn="l">
              <a:buFont typeface="Arial" panose="020B0604020202020204" pitchFamily="34" charset="0"/>
              <a:buChar char="•"/>
            </a:pPr>
            <a:r>
              <a:rPr lang="en-US" sz="1200" dirty="0"/>
              <a:t>Pandas - https://pandas.pydata.org/</a:t>
            </a:r>
          </a:p>
          <a:p>
            <a:pPr algn="l"/>
            <a:r>
              <a:rPr lang="en-US" sz="1400" dirty="0"/>
              <a:t>Starting the Service:</a:t>
            </a:r>
          </a:p>
          <a:p>
            <a:pPr marL="342900" indent="-342900" algn="l">
              <a:buFont typeface="+mj-lt"/>
              <a:buAutoNum type="arabicPeriod"/>
            </a:pPr>
            <a:r>
              <a:rPr lang="en-US" sz="1400" dirty="0"/>
              <a:t>From the TextClassification directory of your local Repository run the command:</a:t>
            </a:r>
          </a:p>
          <a:p>
            <a:pPr marL="800100" lvl="1" indent="-342900" algn="l">
              <a:buFont typeface="Arial" panose="020B0604020202020204" pitchFamily="34" charset="0"/>
              <a:buChar char="•"/>
            </a:pPr>
            <a:r>
              <a:rPr lang="en-US" sz="1200" dirty="0"/>
              <a:t>python ../App.py</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5"/>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547124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(Optional)Training </a:t>
            </a:r>
            <a:br>
              <a:rPr lang="en-US" sz="4000" dirty="0"/>
            </a:br>
            <a:r>
              <a:rPr lang="en-US" sz="4000" dirty="0"/>
              <a:t>the Service  </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By default, the Document Classification Service has been trained over example sample provided by our team.</a:t>
            </a:r>
          </a:p>
          <a:p>
            <a:pPr algn="l"/>
            <a:r>
              <a:rPr lang="en-US" sz="1400" dirty="0"/>
              <a:t>To customize the Service to suit your organization’s needs you must collect examples of the emails that you’d like the service to recognize and classify.</a:t>
            </a:r>
          </a:p>
          <a:p>
            <a:pPr algn="l"/>
            <a:r>
              <a:rPr lang="en-US" sz="1400" dirty="0"/>
              <a:t>At minimum, the Document Classification Service requires 25 examples of each unique email classification, however providing significantly more examples is highly recommended and will increase classification accuracy. </a:t>
            </a:r>
          </a:p>
          <a:p>
            <a:pPr algn="l"/>
            <a:r>
              <a:rPr lang="en-US" sz="1400" dirty="0"/>
              <a:t>Collect these example and separate them into category folders.  The name of each folder will serve as the class type for all documents inside. The name is not important for the examples inside each folder.</a:t>
            </a:r>
          </a:p>
          <a:p>
            <a:pPr algn="l"/>
            <a:endParaRPr lang="en-US" sz="14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pic>
        <p:nvPicPr>
          <p:cNvPr id="5" name="Picture 4">
            <a:extLst>
              <a:ext uri="{FF2B5EF4-FFF2-40B4-BE49-F238E27FC236}">
                <a16:creationId xmlns:a16="http://schemas.microsoft.com/office/drawing/2014/main" id="{3242399B-56AD-4445-B4A7-03F1E3EF44B0}"/>
              </a:ext>
            </a:extLst>
          </p:cNvPr>
          <p:cNvPicPr>
            <a:picLocks noChangeAspect="1"/>
          </p:cNvPicPr>
          <p:nvPr/>
        </p:nvPicPr>
        <p:blipFill>
          <a:blip r:embed="rId3"/>
          <a:stretch>
            <a:fillRect/>
          </a:stretch>
        </p:blipFill>
        <p:spPr>
          <a:xfrm>
            <a:off x="2592049" y="4644218"/>
            <a:ext cx="1466850" cy="1190625"/>
          </a:xfrm>
          <a:prstGeom prst="rect">
            <a:avLst/>
          </a:prstGeom>
        </p:spPr>
      </p:pic>
      <p:pic>
        <p:nvPicPr>
          <p:cNvPr id="4" name="Picture 3">
            <a:extLst>
              <a:ext uri="{FF2B5EF4-FFF2-40B4-BE49-F238E27FC236}">
                <a16:creationId xmlns:a16="http://schemas.microsoft.com/office/drawing/2014/main" id="{026BFD0A-77BE-4120-B0BF-B3D6BA8E5F63}"/>
              </a:ext>
            </a:extLst>
          </p:cNvPr>
          <p:cNvPicPr>
            <a:picLocks noChangeAspect="1"/>
          </p:cNvPicPr>
          <p:nvPr/>
        </p:nvPicPr>
        <p:blipFill>
          <a:blip r:embed="rId4"/>
          <a:stretch>
            <a:fillRect/>
          </a:stretch>
        </p:blipFill>
        <p:spPr>
          <a:xfrm>
            <a:off x="5433526" y="4644218"/>
            <a:ext cx="2085975" cy="1152525"/>
          </a:xfrm>
          <a:prstGeom prst="rect">
            <a:avLst/>
          </a:prstGeom>
        </p:spPr>
      </p:pic>
    </p:spTree>
    <p:extLst>
      <p:ext uri="{BB962C8B-B14F-4D97-AF65-F5344CB8AC3E}">
        <p14:creationId xmlns:p14="http://schemas.microsoft.com/office/powerpoint/2010/main" val="2531460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(Optional)Training </a:t>
            </a:r>
            <a:br>
              <a:rPr lang="en-US" sz="4000" dirty="0"/>
            </a:br>
            <a:r>
              <a:rPr lang="en-US" sz="4000" dirty="0"/>
              <a:t>the Service  </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Once an adequate number of samples have been collected for every category of email, make sure the Document Training Service has been started and call the train method to retrain.</a:t>
            </a:r>
          </a:p>
          <a:p>
            <a:pPr algn="l"/>
            <a:r>
              <a:rPr lang="en-US" sz="1400" dirty="0"/>
              <a:t>From a web browser or a RESTful web service utility such as Postman, run the following request:</a:t>
            </a:r>
          </a:p>
          <a:p>
            <a:pPr lvl="1" algn="l"/>
            <a:r>
              <a:rPr lang="en-US" sz="1200" dirty="0"/>
              <a:t>http://&lt;HOST&gt;:&lt;PORT&gt;/train?examples_dir=&lt;PATH&gt;</a:t>
            </a:r>
          </a:p>
          <a:p>
            <a:pPr algn="l"/>
            <a:r>
              <a:rPr lang="en-US" sz="1400" dirty="0"/>
              <a:t>Where HOST is the system that your service that the service is running on, PORT is the correct port for the service, and PATH is the location of the examples to train on.</a:t>
            </a:r>
          </a:p>
          <a:p>
            <a:pPr lvl="1" algn="l"/>
            <a:r>
              <a:rPr lang="en-US" sz="1200" dirty="0"/>
              <a:t>Example:  </a:t>
            </a:r>
            <a:r>
              <a:rPr lang="en-US" sz="1200" dirty="0">
                <a:hlinkClick r:id="rId2"/>
              </a:rPr>
              <a:t>http://localhost:5000/train?examples_dir=./examples</a:t>
            </a:r>
            <a:endParaRPr lang="en-US" sz="1200" dirty="0"/>
          </a:p>
          <a:p>
            <a:pPr algn="l"/>
            <a:r>
              <a:rPr lang="en-US" sz="1200" dirty="0"/>
              <a:t>If the service trains successfully, a message similar to this one will be returned.  The labels field contains a set of categories that the service now recognizes.  Save this information for later.</a:t>
            </a:r>
          </a:p>
          <a:p>
            <a:pPr algn="l"/>
            <a:r>
              <a:rPr lang="en-US" sz="1200" dirty="0"/>
              <a:t>	{"labels": ["hotel", "movie", "product", "restaurant"], "message": "Finished Model Retraining."}</a:t>
            </a:r>
          </a:p>
          <a:p>
            <a:pPr lvl="1" algn="l"/>
            <a:endParaRPr lang="en-US" sz="1200" dirty="0"/>
          </a:p>
          <a:p>
            <a:pPr algn="l"/>
            <a:endParaRPr lang="en-US" sz="14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925171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Starting the Sentiment Classification Service</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Building and the Service:</a:t>
            </a:r>
          </a:p>
          <a:p>
            <a:pPr marL="342900" indent="-342900" algn="l">
              <a:buFont typeface="+mj-lt"/>
              <a:buAutoNum type="arabicPeriod"/>
            </a:pPr>
            <a:r>
              <a:rPr lang="en-US" sz="1400" dirty="0"/>
              <a:t>Prerequisite: Install a Java 1.8 JDK on your system. (A JRE will not suffice.) Configure your JAVA_HOME Environment variable to point to the install directory.</a:t>
            </a:r>
          </a:p>
          <a:p>
            <a:pPr marL="342900" indent="-342900" algn="l">
              <a:buFont typeface="+mj-lt"/>
              <a:buAutoNum type="arabicPeriod"/>
            </a:pPr>
            <a:r>
              <a:rPr lang="en-US" sz="1400" dirty="0"/>
              <a:t>Prerequisite: Install Apache Maven and add it to your system PATH.</a:t>
            </a:r>
          </a:p>
          <a:p>
            <a:pPr marL="628650" lvl="1" indent="-171450" algn="l">
              <a:buFont typeface="Arial" panose="020B0604020202020204" pitchFamily="34" charset="0"/>
              <a:buChar char="•"/>
            </a:pPr>
            <a:r>
              <a:rPr lang="en-US" sz="1200" dirty="0"/>
              <a:t>Maven Install Instructions: https://maven.apache.org/install.html </a:t>
            </a:r>
          </a:p>
          <a:p>
            <a:pPr marL="628650" lvl="1" indent="-171450" algn="l">
              <a:buFont typeface="Arial" panose="020B0604020202020204" pitchFamily="34" charset="0"/>
              <a:buChar char="•"/>
            </a:pPr>
            <a:r>
              <a:rPr lang="en-US" sz="1200" dirty="0"/>
              <a:t>Verify that Maven is installed correctly by typing the command ‘mvn’ from a Command Prompt.</a:t>
            </a:r>
          </a:p>
          <a:p>
            <a:pPr marL="342900" indent="-342900" algn="l">
              <a:buFont typeface="+mj-lt"/>
              <a:buAutoNum type="arabicPeriod"/>
            </a:pPr>
            <a:r>
              <a:rPr lang="en-US" sz="1400" dirty="0"/>
              <a:t>From the SentimentClassification directory of your local Repository, run the command:</a:t>
            </a:r>
          </a:p>
          <a:p>
            <a:pPr marL="628650" lvl="1" indent="-171450" algn="l">
              <a:buFont typeface="Arial" panose="020B0604020202020204" pitchFamily="34" charset="0"/>
              <a:buChar char="•"/>
            </a:pPr>
            <a:r>
              <a:rPr lang="en-US" sz="1200" dirty="0"/>
              <a:t>mvn clean package (NOTE: This may take a long time while downloading dependencies.)</a:t>
            </a:r>
          </a:p>
          <a:p>
            <a:pPr algn="l"/>
            <a:r>
              <a:rPr lang="en-US" sz="1400" dirty="0"/>
              <a:t>Starting the Service:</a:t>
            </a:r>
          </a:p>
          <a:p>
            <a:pPr marL="342900" indent="-342900" algn="l">
              <a:buFont typeface="+mj-lt"/>
              <a:buAutoNum type="arabicPeriod"/>
            </a:pPr>
            <a:r>
              <a:rPr lang="en-US" sz="1400" dirty="0"/>
              <a:t>From the SentimentClassification directory of your local Repository run the command:</a:t>
            </a:r>
          </a:p>
          <a:p>
            <a:pPr marL="628650" lvl="1" indent="-171450" algn="l">
              <a:buFont typeface="Arial" panose="020B0604020202020204" pitchFamily="34" charset="0"/>
              <a:buChar char="•"/>
            </a:pPr>
            <a:r>
              <a:rPr lang="en-US" sz="1200" dirty="0"/>
              <a:t>java –jar target/SentimentAnalyzer-1.0.jar</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10567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Configuring Google</a:t>
            </a:r>
            <a:br>
              <a:rPr lang="en-US" sz="4000" dirty="0"/>
            </a:br>
            <a:r>
              <a:rPr lang="en-US" sz="4000" dirty="0"/>
              <a:t>Mail API</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Building and the Service:</a:t>
            </a:r>
          </a:p>
          <a:p>
            <a:pPr marL="342900" indent="-342900" algn="l">
              <a:buFont typeface="+mj-lt"/>
              <a:buAutoNum type="arabicPeriod"/>
            </a:pPr>
            <a:r>
              <a:rPr lang="en-US" sz="1400" dirty="0"/>
              <a:t>Create a Gmail Account</a:t>
            </a:r>
          </a:p>
          <a:p>
            <a:pPr marL="800100" lvl="1" indent="-342900" algn="l">
              <a:buFont typeface="Arial" panose="020B0604020202020204" pitchFamily="34" charset="0"/>
              <a:buChar char="•"/>
            </a:pPr>
            <a:r>
              <a:rPr lang="en-US" sz="1200" dirty="0"/>
              <a:t>This will be both the account that is monitored by EmailRouter, and the account used to forward emails.</a:t>
            </a:r>
          </a:p>
          <a:p>
            <a:pPr marL="800100" lvl="1" indent="-342900" algn="l">
              <a:buFont typeface="Arial" panose="020B0604020202020204" pitchFamily="34" charset="0"/>
              <a:buChar char="•"/>
            </a:pPr>
            <a:r>
              <a:rPr lang="en-US" sz="1200" dirty="0"/>
              <a:t>Make sure the Browser is logged into this Gmail account at all times.</a:t>
            </a:r>
          </a:p>
          <a:p>
            <a:pPr marL="342900" indent="-342900" algn="l">
              <a:buFont typeface="+mj-lt"/>
              <a:buAutoNum type="arabicPeriod"/>
            </a:pPr>
            <a:r>
              <a:rPr lang="en-US" sz="1400" dirty="0"/>
              <a:t>Generate a Secret Key File</a:t>
            </a:r>
          </a:p>
          <a:p>
            <a:pPr marL="628650" lvl="1" indent="-171450" algn="l">
              <a:buFont typeface="Arial" panose="020B0604020202020204" pitchFamily="34" charset="0"/>
              <a:buChar char="•"/>
            </a:pPr>
            <a:r>
              <a:rPr lang="en-US" sz="1200" dirty="0"/>
              <a:t>Follow the instructions to enable access to your Gmail Account: https://console.developers.google.com/flows/enableapi?apiid=gmail </a:t>
            </a:r>
          </a:p>
          <a:p>
            <a:pPr marL="628650" lvl="1" indent="-171450" algn="l">
              <a:buFont typeface="Arial" panose="020B0604020202020204" pitchFamily="34" charset="0"/>
              <a:buChar char="•"/>
            </a:pPr>
            <a:r>
              <a:rPr lang="en-US" sz="1200" dirty="0"/>
              <a:t>Generate a Credential to Access Application Data.</a:t>
            </a:r>
          </a:p>
          <a:p>
            <a:pPr marL="628650" lvl="1" indent="-171450" algn="l">
              <a:buFont typeface="Arial" panose="020B0604020202020204" pitchFamily="34" charset="0"/>
              <a:buChar char="•"/>
            </a:pPr>
            <a:r>
              <a:rPr lang="en-US" sz="1200" dirty="0"/>
              <a:t>Download the generated </a:t>
            </a:r>
            <a:r>
              <a:rPr lang="en-US" sz="1200" dirty="0" err="1"/>
              <a:t>client_id.json</a:t>
            </a:r>
            <a:r>
              <a:rPr lang="en-US" sz="1200" dirty="0"/>
              <a:t> file and save it for later use.</a:t>
            </a:r>
          </a:p>
          <a:p>
            <a:pPr marL="628650" lvl="1" indent="-171450" algn="l">
              <a:buFont typeface="Arial" panose="020B0604020202020204" pitchFamily="34" charset="0"/>
              <a:buChar char="•"/>
            </a:pPr>
            <a:r>
              <a:rPr lang="en-US" sz="1200" dirty="0"/>
              <a:t>Provide EmailRouter with access to the Credential by providing the path to your Secret Key file in </a:t>
            </a:r>
            <a:r>
              <a:rPr lang="en-US" sz="1200" dirty="0" err="1"/>
              <a:t>EmailRouter’s</a:t>
            </a:r>
            <a:r>
              <a:rPr lang="en-US" sz="1200" dirty="0"/>
              <a:t> configuration files.</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165888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Example Use Case of EmailRouter : Amazon.com</a:t>
            </a:r>
          </a:p>
          <a:p>
            <a:pPr algn="l"/>
            <a:r>
              <a:rPr lang="en-US" sz="1400" dirty="0"/>
              <a:t>Despite starting its life as a simple online book store, Amazon.com has quickly diversified its business both through acquisition and through internal entrepreneurship. </a:t>
            </a:r>
          </a:p>
          <a:p>
            <a:pPr algn="l"/>
            <a:r>
              <a:rPr lang="en-US" sz="1400" dirty="0"/>
              <a:t>Today Amazon’s problem set is diverse, but their customers may not be precise when directing their complaint and questions. </a:t>
            </a:r>
          </a:p>
          <a:p>
            <a:pPr algn="l"/>
            <a:endParaRPr lang="en-US" sz="1400" dirty="0"/>
          </a:p>
          <a:p>
            <a:pPr algn="l"/>
            <a:r>
              <a:rPr lang="en-US" sz="1400" dirty="0"/>
              <a:t>Major Divisions within Amazon:</a:t>
            </a:r>
          </a:p>
          <a:p>
            <a:pPr marL="285750" indent="-285750" algn="l">
              <a:buFont typeface="Arial" panose="020B0604020202020204" pitchFamily="34" charset="0"/>
              <a:buChar char="•"/>
            </a:pPr>
            <a:r>
              <a:rPr lang="en-US" sz="1400" dirty="0"/>
              <a:t>Amazon.com Ecommerce Website</a:t>
            </a:r>
          </a:p>
          <a:p>
            <a:pPr marL="285750" indent="-285750" algn="l">
              <a:buFont typeface="Arial" panose="020B0604020202020204" pitchFamily="34" charset="0"/>
              <a:buChar char="•"/>
            </a:pPr>
            <a:r>
              <a:rPr lang="en-US" sz="1400" dirty="0"/>
              <a:t>Amazon Web Services</a:t>
            </a:r>
          </a:p>
          <a:p>
            <a:pPr marL="285750" indent="-285750" algn="l">
              <a:buFont typeface="Arial" panose="020B0604020202020204" pitchFamily="34" charset="0"/>
              <a:buChar char="•"/>
            </a:pPr>
            <a:r>
              <a:rPr lang="en-US" sz="1400" dirty="0"/>
              <a:t>Amazon Echo and Amazon Fire Devices</a:t>
            </a:r>
          </a:p>
          <a:p>
            <a:pPr marL="285750" indent="-285750" algn="l">
              <a:buFont typeface="Arial" panose="020B0604020202020204" pitchFamily="34" charset="0"/>
              <a:buChar char="•"/>
            </a:pPr>
            <a:r>
              <a:rPr lang="en-US" sz="1400" dirty="0"/>
              <a:t>Amazon Prime Video and Music Services</a:t>
            </a:r>
          </a:p>
          <a:p>
            <a:pPr marL="285750" indent="-285750" algn="l">
              <a:buFont typeface="Arial" panose="020B0604020202020204" pitchFamily="34" charset="0"/>
              <a:buChar char="•"/>
            </a:pPr>
            <a:r>
              <a:rPr lang="en-US" sz="1400" dirty="0"/>
              <a:t>Amazon Original Entertainment Content </a:t>
            </a:r>
          </a:p>
          <a:p>
            <a:pPr marL="285750" indent="-285750" algn="l">
              <a:buFont typeface="Arial" panose="020B0604020202020204" pitchFamily="34" charset="0"/>
              <a:buChar char="•"/>
            </a:pPr>
            <a:endParaRPr lang="en-US" sz="1400" dirty="0"/>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2095544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Setting EmailRouter</a:t>
            </a:r>
            <a:br>
              <a:rPr lang="en-US" sz="4000" dirty="0"/>
            </a:br>
            <a:r>
              <a:rPr lang="en-US" sz="4000" dirty="0"/>
              <a:t>Properties</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Configure the EmailRouter Properties to Suit Your Organization's Needs.  From the EmailRouter/</a:t>
            </a:r>
            <a:r>
              <a:rPr lang="en-US" sz="1400" dirty="0" err="1"/>
              <a:t>conf</a:t>
            </a:r>
            <a:r>
              <a:rPr lang="en-US" sz="1400" dirty="0"/>
              <a:t> directory:</a:t>
            </a:r>
          </a:p>
          <a:p>
            <a:pPr algn="l"/>
            <a:r>
              <a:rPr lang="en-US" sz="1400" dirty="0"/>
              <a:t>Modify the </a:t>
            </a:r>
            <a:r>
              <a:rPr lang="en-US" sz="1400" dirty="0" err="1"/>
              <a:t>general.properties</a:t>
            </a:r>
            <a:r>
              <a:rPr lang="en-US" sz="1400" dirty="0"/>
              <a:t> file</a:t>
            </a:r>
          </a:p>
          <a:p>
            <a:pPr marL="800100" lvl="1" indent="-342900" algn="l">
              <a:buFont typeface="Arial" panose="020B0604020202020204" pitchFamily="34" charset="0"/>
              <a:buChar char="•"/>
            </a:pPr>
            <a:r>
              <a:rPr lang="en-US" sz="1200" dirty="0"/>
              <a:t>Provide the Host and Port to both services</a:t>
            </a:r>
          </a:p>
          <a:p>
            <a:pPr marL="800100" lvl="1" indent="-342900" algn="l">
              <a:buFont typeface="Arial" panose="020B0604020202020204" pitchFamily="34" charset="0"/>
              <a:buChar char="•"/>
            </a:pPr>
            <a:r>
              <a:rPr lang="en-US" sz="1200" dirty="0"/>
              <a:t>Provide the path to your </a:t>
            </a:r>
            <a:r>
              <a:rPr lang="en-US" sz="1200" dirty="0" err="1"/>
              <a:t>client_id</a:t>
            </a:r>
            <a:r>
              <a:rPr lang="en-US" sz="1200" dirty="0"/>
              <a:t> file</a:t>
            </a:r>
          </a:p>
          <a:p>
            <a:pPr marL="800100" lvl="1" indent="-342900" algn="l">
              <a:buFont typeface="Arial" panose="020B0604020202020204" pitchFamily="34" charset="0"/>
              <a:buChar char="•"/>
            </a:pPr>
            <a:r>
              <a:rPr lang="en-US" sz="1200" dirty="0"/>
              <a:t>(OPTIONAL) Change the wait interval for email checks.</a:t>
            </a:r>
          </a:p>
          <a:p>
            <a:pPr marL="800100" lvl="1" indent="-342900" algn="l">
              <a:buFont typeface="Arial" panose="020B0604020202020204" pitchFamily="34" charset="0"/>
              <a:buChar char="•"/>
            </a:pPr>
            <a:endParaRPr lang="en-US" sz="1200" dirty="0"/>
          </a:p>
          <a:p>
            <a:pPr marL="800100" lvl="1" indent="-342900" algn="l">
              <a:buFont typeface="Arial" panose="020B0604020202020204" pitchFamily="34" charset="0"/>
              <a:buChar char="•"/>
            </a:pPr>
            <a:endParaRPr lang="en-US" sz="12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pic>
        <p:nvPicPr>
          <p:cNvPr id="4" name="Picture 3">
            <a:extLst>
              <a:ext uri="{FF2B5EF4-FFF2-40B4-BE49-F238E27FC236}">
                <a16:creationId xmlns:a16="http://schemas.microsoft.com/office/drawing/2014/main" id="{269DC909-C353-4F43-A95A-6783AC2F1032}"/>
              </a:ext>
            </a:extLst>
          </p:cNvPr>
          <p:cNvPicPr>
            <a:picLocks noChangeAspect="1"/>
          </p:cNvPicPr>
          <p:nvPr/>
        </p:nvPicPr>
        <p:blipFill>
          <a:blip r:embed="rId3"/>
          <a:stretch>
            <a:fillRect/>
          </a:stretch>
        </p:blipFill>
        <p:spPr>
          <a:xfrm>
            <a:off x="1635869" y="4071259"/>
            <a:ext cx="5038725" cy="2200275"/>
          </a:xfrm>
          <a:prstGeom prst="rect">
            <a:avLst/>
          </a:prstGeom>
        </p:spPr>
      </p:pic>
    </p:spTree>
    <p:extLst>
      <p:ext uri="{BB962C8B-B14F-4D97-AF65-F5344CB8AC3E}">
        <p14:creationId xmlns:p14="http://schemas.microsoft.com/office/powerpoint/2010/main" val="1986411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Setting EmailRouter</a:t>
            </a:r>
            <a:br>
              <a:rPr lang="en-US" sz="4000" dirty="0"/>
            </a:br>
            <a:r>
              <a:rPr lang="en-US" sz="4000" dirty="0"/>
              <a:t>Properties</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For each Email Category, configure a &lt;CATEGORY&gt;.properties file where CATEGORY is the name of the Email class you expect to be returned from the Document Classification Service.</a:t>
            </a:r>
          </a:p>
          <a:p>
            <a:pPr marL="285750" indent="-285750" algn="l">
              <a:buFont typeface="Arial" panose="020B0604020202020204" pitchFamily="34" charset="0"/>
              <a:buChar char="•"/>
            </a:pPr>
            <a:r>
              <a:rPr lang="en-US" sz="1400" dirty="0"/>
              <a:t>Within each file you may define a different email list for every sentiment type returned by the Sentiment Classification Service.  </a:t>
            </a:r>
          </a:p>
          <a:p>
            <a:pPr marL="742950" lvl="1" indent="-285750" algn="l">
              <a:buFont typeface="Arial" panose="020B0604020202020204" pitchFamily="34" charset="0"/>
              <a:buChar char="•"/>
            </a:pPr>
            <a:r>
              <a:rPr lang="en-US" sz="1200" dirty="0"/>
              <a:t>Supported Sentiment Types are: angry, negative, neutral, positive, </a:t>
            </a:r>
            <a:r>
              <a:rPr lang="en-US" sz="1200" dirty="0" err="1"/>
              <a:t>very_positive</a:t>
            </a:r>
            <a:endParaRPr lang="en-US" sz="1200" dirty="0"/>
          </a:p>
          <a:p>
            <a:pPr marL="285750" indent="-285750" algn="l">
              <a:buFont typeface="Arial" panose="020B0604020202020204" pitchFamily="34" charset="0"/>
              <a:buChar char="•"/>
            </a:pPr>
            <a:r>
              <a:rPr lang="en-US" sz="1400" dirty="0"/>
              <a:t>For each sentiment level you may define a To, Cc, and Bcc list.  </a:t>
            </a:r>
          </a:p>
          <a:p>
            <a:pPr marL="800100" lvl="1" indent="-342900" algn="l">
              <a:buFont typeface="Arial" panose="020B0604020202020204" pitchFamily="34" charset="0"/>
              <a:buChar char="•"/>
            </a:pPr>
            <a:endParaRPr lang="en-US" sz="1200" dirty="0"/>
          </a:p>
          <a:p>
            <a:pPr marL="800100" lvl="1" indent="-342900" algn="l">
              <a:buFont typeface="Arial" panose="020B0604020202020204" pitchFamily="34" charset="0"/>
              <a:buChar char="•"/>
            </a:pPr>
            <a:endParaRPr lang="en-US" sz="1200" dirty="0"/>
          </a:p>
          <a:p>
            <a:pPr marL="800100" lvl="1" indent="-342900" algn="l">
              <a:buFont typeface="Arial" panose="020B0604020202020204" pitchFamily="34" charset="0"/>
              <a:buChar char="•"/>
            </a:pPr>
            <a:endParaRPr lang="en-US" sz="1200"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pic>
        <p:nvPicPr>
          <p:cNvPr id="5" name="Picture 4">
            <a:extLst>
              <a:ext uri="{FF2B5EF4-FFF2-40B4-BE49-F238E27FC236}">
                <a16:creationId xmlns:a16="http://schemas.microsoft.com/office/drawing/2014/main" id="{C398F9AB-C7B6-4433-8BC0-DA5D233B584D}"/>
              </a:ext>
            </a:extLst>
          </p:cNvPr>
          <p:cNvPicPr>
            <a:picLocks noChangeAspect="1"/>
          </p:cNvPicPr>
          <p:nvPr/>
        </p:nvPicPr>
        <p:blipFill>
          <a:blip r:embed="rId3"/>
          <a:stretch>
            <a:fillRect/>
          </a:stretch>
        </p:blipFill>
        <p:spPr>
          <a:xfrm>
            <a:off x="1515131" y="3846174"/>
            <a:ext cx="6144694" cy="2766100"/>
          </a:xfrm>
          <a:prstGeom prst="rect">
            <a:avLst/>
          </a:prstGeom>
        </p:spPr>
      </p:pic>
    </p:spTree>
    <p:extLst>
      <p:ext uri="{BB962C8B-B14F-4D97-AF65-F5344CB8AC3E}">
        <p14:creationId xmlns:p14="http://schemas.microsoft.com/office/powerpoint/2010/main" val="2365771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Starting the </a:t>
            </a:r>
            <a:br>
              <a:rPr lang="en-US" sz="4000" dirty="0"/>
            </a:br>
            <a:r>
              <a:rPr lang="en-US" sz="4000" dirty="0"/>
              <a:t>EmailRouter</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Prerequisites:</a:t>
            </a:r>
          </a:p>
          <a:p>
            <a:pPr marL="342900" indent="-342900" algn="l">
              <a:buFont typeface="+mj-lt"/>
              <a:buAutoNum type="arabicPeriod"/>
            </a:pPr>
            <a:r>
              <a:rPr lang="en-US" sz="1400" dirty="0"/>
              <a:t>Install a Java 1.8 JDK on your system. Configure your JAVA_HOME Environment variable to point to the install directory.</a:t>
            </a:r>
          </a:p>
          <a:p>
            <a:pPr marL="342900" indent="-342900" algn="l">
              <a:buFont typeface="+mj-lt"/>
              <a:buAutoNum type="arabicPeriod"/>
            </a:pPr>
            <a:r>
              <a:rPr lang="en-US" sz="1400" dirty="0"/>
              <a:t>Install Gradle and add it to your system PATH.</a:t>
            </a:r>
          </a:p>
          <a:p>
            <a:pPr marL="628650" lvl="1" indent="-171450" algn="l">
              <a:buFont typeface="Arial" panose="020B0604020202020204" pitchFamily="34" charset="0"/>
              <a:buChar char="•"/>
            </a:pPr>
            <a:r>
              <a:rPr lang="en-US" sz="1200" dirty="0"/>
              <a:t>Gradle Install Instructions: </a:t>
            </a:r>
            <a:r>
              <a:rPr lang="en-US" sz="1200" dirty="0">
                <a:hlinkClick r:id="rId2"/>
              </a:rPr>
              <a:t>https://gradle.org/install/</a:t>
            </a:r>
            <a:endParaRPr lang="en-US" sz="1200" dirty="0"/>
          </a:p>
          <a:p>
            <a:pPr marL="628650" lvl="1" indent="-171450" algn="l">
              <a:buFont typeface="Arial" panose="020B0604020202020204" pitchFamily="34" charset="0"/>
              <a:buChar char="•"/>
            </a:pPr>
            <a:r>
              <a:rPr lang="en-US" sz="1200" dirty="0"/>
              <a:t>Verify that Gradle is installed correctly by typing the command ‘</a:t>
            </a:r>
            <a:r>
              <a:rPr lang="en-US" sz="1200" dirty="0" err="1"/>
              <a:t>gradle</a:t>
            </a:r>
            <a:r>
              <a:rPr lang="en-US" sz="1200" dirty="0"/>
              <a:t>’ from a Command Prompt.</a:t>
            </a:r>
          </a:p>
          <a:p>
            <a:pPr marL="342900" indent="-342900" algn="l">
              <a:buFont typeface="+mj-lt"/>
              <a:buAutoNum type="arabicPeriod"/>
            </a:pPr>
            <a:r>
              <a:rPr lang="en-US" sz="1400" dirty="0"/>
              <a:t>Make sure that the internal Properties files are correctly configured.</a:t>
            </a:r>
          </a:p>
          <a:p>
            <a:pPr marL="342900" indent="-342900" algn="l">
              <a:buFont typeface="+mj-lt"/>
              <a:buAutoNum type="arabicPeriod"/>
            </a:pPr>
            <a:r>
              <a:rPr lang="en-US" sz="1400" dirty="0"/>
              <a:t>Start the Document Classification and Sentiment Classification Services</a:t>
            </a:r>
          </a:p>
          <a:p>
            <a:pPr algn="l"/>
            <a:r>
              <a:rPr lang="en-US" sz="1400" dirty="0"/>
              <a:t>Building and Starting the Utility:</a:t>
            </a:r>
          </a:p>
          <a:p>
            <a:pPr marL="342900" indent="-342900" algn="l">
              <a:buFont typeface="+mj-lt"/>
              <a:buAutoNum type="arabicPeriod"/>
            </a:pPr>
            <a:r>
              <a:rPr lang="en-US" sz="1400" dirty="0"/>
              <a:t>From the EmailRouter directory of your local Repository, run the command:</a:t>
            </a:r>
          </a:p>
          <a:p>
            <a:pPr marL="628650" lvl="1" indent="-171450" algn="l">
              <a:buFont typeface="Arial" panose="020B0604020202020204" pitchFamily="34" charset="0"/>
              <a:buChar char="•"/>
            </a:pPr>
            <a:r>
              <a:rPr lang="en-US" sz="1200" dirty="0" err="1"/>
              <a:t>gradle</a:t>
            </a:r>
            <a:r>
              <a:rPr lang="en-US" sz="1200" dirty="0"/>
              <a:t> build run</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3"/>
          <a:stretch>
            <a:fillRect/>
          </a:stretch>
        </p:blipFill>
        <p:spPr>
          <a:xfrm>
            <a:off x="327170" y="5796743"/>
            <a:ext cx="612395" cy="878412"/>
          </a:xfrm>
          <a:prstGeom prst="rect">
            <a:avLst/>
          </a:prstGeom>
        </p:spPr>
      </p:pic>
    </p:spTree>
    <p:extLst>
      <p:ext uri="{BB962C8B-B14F-4D97-AF65-F5344CB8AC3E}">
        <p14:creationId xmlns:p14="http://schemas.microsoft.com/office/powerpoint/2010/main" val="465271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EmailRouter</a:t>
            </a:r>
            <a:br>
              <a:rPr lang="en-US" sz="4000" dirty="0"/>
            </a:br>
            <a:r>
              <a:rPr lang="en-US" sz="4000" dirty="0"/>
              <a:t>Demo</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200" dirty="0"/>
              <a:t>Demo of the Email Router.</a:t>
            </a:r>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91355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No single employee of Amazon.com is likely able to service a customer from every one of these categories, so many requests must be forwarded to someone who is more suited to the task.</a:t>
            </a:r>
          </a:p>
          <a:p>
            <a:pPr algn="l"/>
            <a:r>
              <a:rPr lang="en-US" sz="1400" dirty="0"/>
              <a:t>Further, not every customer issue has the same urgency.  Complaints from customers who are very upset should take priority over those who only have a question.</a:t>
            </a:r>
          </a:p>
          <a:p>
            <a:pPr algn="l"/>
            <a:endParaRPr lang="en-US" sz="1400" dirty="0"/>
          </a:p>
          <a:p>
            <a:pPr algn="l"/>
            <a:endParaRPr lang="en-US" sz="1400" dirty="0"/>
          </a:p>
          <a:p>
            <a:pPr algn="l"/>
            <a:r>
              <a:rPr lang="en-US" sz="1400" dirty="0"/>
              <a:t>Major Divisions within Amazon:</a:t>
            </a:r>
          </a:p>
          <a:p>
            <a:pPr marL="285750" indent="-285750" algn="l">
              <a:buFont typeface="Arial" panose="020B0604020202020204" pitchFamily="34" charset="0"/>
              <a:buChar char="•"/>
            </a:pPr>
            <a:r>
              <a:rPr lang="en-US" sz="1400" dirty="0"/>
              <a:t>Amazon.com Ecommerce Website</a:t>
            </a:r>
          </a:p>
          <a:p>
            <a:pPr marL="285750" indent="-285750" algn="l">
              <a:buFont typeface="Arial" panose="020B0604020202020204" pitchFamily="34" charset="0"/>
              <a:buChar char="•"/>
            </a:pPr>
            <a:r>
              <a:rPr lang="en-US" sz="1400" dirty="0"/>
              <a:t>Amazon Web Services</a:t>
            </a:r>
          </a:p>
          <a:p>
            <a:pPr marL="285750" indent="-285750" algn="l">
              <a:buFont typeface="Arial" panose="020B0604020202020204" pitchFamily="34" charset="0"/>
              <a:buChar char="•"/>
            </a:pPr>
            <a:r>
              <a:rPr lang="en-US" sz="1400" dirty="0"/>
              <a:t>Amazon Echo and Amazon Fire Devices</a:t>
            </a:r>
          </a:p>
          <a:p>
            <a:pPr marL="285750" indent="-285750" algn="l">
              <a:buFont typeface="Arial" panose="020B0604020202020204" pitchFamily="34" charset="0"/>
              <a:buChar char="•"/>
            </a:pPr>
            <a:r>
              <a:rPr lang="en-US" sz="1400" dirty="0"/>
              <a:t>Amazon Prime Video and Music Services</a:t>
            </a:r>
          </a:p>
          <a:p>
            <a:pPr marL="285750" indent="-285750" algn="l">
              <a:buFont typeface="Arial" panose="020B0604020202020204" pitchFamily="34" charset="0"/>
              <a:buChar char="•"/>
            </a:pPr>
            <a:r>
              <a:rPr lang="en-US" sz="1400" dirty="0"/>
              <a:t>Amazon Original Entertainment Content </a:t>
            </a:r>
          </a:p>
          <a:p>
            <a:pPr marL="285750" indent="-285750" algn="l">
              <a:buFont typeface="Arial" panose="020B0604020202020204" pitchFamily="34" charset="0"/>
              <a:buChar char="•"/>
            </a:pPr>
            <a:endParaRPr lang="en-US" sz="1400" dirty="0"/>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Tree>
    <p:extLst>
      <p:ext uri="{BB962C8B-B14F-4D97-AF65-F5344CB8AC3E}">
        <p14:creationId xmlns:p14="http://schemas.microsoft.com/office/powerpoint/2010/main" val="276967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Problem Statement</a:t>
            </a:r>
          </a:p>
        </p:txBody>
      </p:sp>
      <p:sp>
        <p:nvSpPr>
          <p:cNvPr id="3" name="Subtitle 2">
            <a:extLst>
              <a:ext uri="{FF2B5EF4-FFF2-40B4-BE49-F238E27FC236}">
                <a16:creationId xmlns:a16="http://schemas.microsoft.com/office/drawing/2014/main" id="{6C7D86A6-B994-472B-94F6-2F6E37EC3ED5}"/>
              </a:ext>
            </a:extLst>
          </p:cNvPr>
          <p:cNvSpPr>
            <a:spLocks noGrp="1"/>
          </p:cNvSpPr>
          <p:nvPr>
            <p:ph type="subTitle" idx="1"/>
          </p:nvPr>
        </p:nvSpPr>
        <p:spPr>
          <a:xfrm>
            <a:off x="1375814" y="2026944"/>
            <a:ext cx="7766936" cy="4088630"/>
          </a:xfrm>
        </p:spPr>
        <p:txBody>
          <a:bodyPr>
            <a:normAutofit/>
          </a:bodyPr>
          <a:lstStyle/>
          <a:p>
            <a:pPr algn="l"/>
            <a:r>
              <a:rPr lang="en-US" sz="1400" dirty="0"/>
              <a:t>EmailRouter can solve both of these problems by examining the content of each incoming email and classifying it as belonging to one of the distinct document types defined by the user.</a:t>
            </a:r>
          </a:p>
          <a:p>
            <a:pPr algn="l"/>
            <a:r>
              <a:rPr lang="en-US" sz="1400" dirty="0"/>
              <a:t>Email Router evaluates the sentiment of the incoming email and grades it based on observed customer dissatisfaction. </a:t>
            </a:r>
          </a:p>
          <a:p>
            <a:pPr algn="l"/>
            <a:endParaRPr lang="en-US" sz="1400" dirty="0"/>
          </a:p>
          <a:p>
            <a:pPr algn="l"/>
            <a:endParaRPr lang="en-US" sz="1400" dirty="0"/>
          </a:p>
          <a:p>
            <a:pPr algn="l"/>
            <a:r>
              <a:rPr lang="en-US" sz="1400" dirty="0"/>
              <a:t>Major Divisions within Amazon:</a:t>
            </a:r>
          </a:p>
          <a:p>
            <a:pPr marL="285750" indent="-285750" algn="l">
              <a:buFont typeface="Arial" panose="020B0604020202020204" pitchFamily="34" charset="0"/>
              <a:buChar char="•"/>
            </a:pPr>
            <a:r>
              <a:rPr lang="en-US" sz="1400" dirty="0"/>
              <a:t>Amazon.com Ecommerce Website                                          Kristina in Ecommerce</a:t>
            </a:r>
          </a:p>
          <a:p>
            <a:pPr marL="285750" indent="-285750" algn="l">
              <a:buFont typeface="Arial" panose="020B0604020202020204" pitchFamily="34" charset="0"/>
              <a:buChar char="•"/>
            </a:pPr>
            <a:r>
              <a:rPr lang="en-US" sz="1400" dirty="0"/>
              <a:t>Amazon Web Services							    William in AWS</a:t>
            </a:r>
          </a:p>
          <a:p>
            <a:pPr marL="285750" indent="-285750" algn="l">
              <a:buFont typeface="Arial" panose="020B0604020202020204" pitchFamily="34" charset="0"/>
              <a:buChar char="•"/>
            </a:pPr>
            <a:r>
              <a:rPr lang="en-US" sz="1400" dirty="0"/>
              <a:t>Amazon Echo and Amazon Fire Devices                                   Nathan in Hardware</a:t>
            </a:r>
          </a:p>
          <a:p>
            <a:pPr marL="285750" indent="-285750" algn="l">
              <a:buFont typeface="Arial" panose="020B0604020202020204" pitchFamily="34" charset="0"/>
              <a:buChar char="•"/>
            </a:pPr>
            <a:r>
              <a:rPr lang="en-US" sz="1400" dirty="0"/>
              <a:t>Amazon Prime Video and Music Services                                  Jasdeep in Subscriptions</a:t>
            </a:r>
          </a:p>
          <a:p>
            <a:pPr marL="285750" indent="-285750" algn="l">
              <a:buFont typeface="Arial" panose="020B0604020202020204" pitchFamily="34" charset="0"/>
              <a:buChar char="•"/>
            </a:pPr>
            <a:r>
              <a:rPr lang="en-US" sz="1400" dirty="0"/>
              <a:t>Amazon Original Entertainment Content                                 Grace in Content Production</a:t>
            </a:r>
          </a:p>
          <a:p>
            <a:pPr marL="285750" indent="-285750" algn="l">
              <a:buFont typeface="Arial" panose="020B0604020202020204" pitchFamily="34" charset="0"/>
              <a:buChar char="•"/>
            </a:pPr>
            <a:endParaRPr lang="en-US" sz="1400" dirty="0"/>
          </a:p>
          <a:p>
            <a:pPr algn="l"/>
            <a:endParaRPr lang="en-US" sz="1400" dirty="0"/>
          </a:p>
          <a:p>
            <a:endParaRPr lang="en-US" dirty="0"/>
          </a:p>
        </p:txBody>
      </p:sp>
      <p:pic>
        <p:nvPicPr>
          <p:cNvPr id="7" name="Picture 6">
            <a:extLst>
              <a:ext uri="{FF2B5EF4-FFF2-40B4-BE49-F238E27FC236}">
                <a16:creationId xmlns:a16="http://schemas.microsoft.com/office/drawing/2014/main" id="{2814F45B-2888-4414-86FD-24825B70BDDB}"/>
              </a:ext>
            </a:extLst>
          </p:cNvPr>
          <p:cNvPicPr>
            <a:picLocks noChangeAspect="1"/>
          </p:cNvPicPr>
          <p:nvPr/>
        </p:nvPicPr>
        <p:blipFill>
          <a:blip r:embed="rId2"/>
          <a:stretch>
            <a:fillRect/>
          </a:stretch>
        </p:blipFill>
        <p:spPr>
          <a:xfrm>
            <a:off x="327170" y="5796743"/>
            <a:ext cx="612395" cy="878412"/>
          </a:xfrm>
          <a:prstGeom prst="rect">
            <a:avLst/>
          </a:prstGeom>
        </p:spPr>
      </p:pic>
      <p:sp>
        <p:nvSpPr>
          <p:cNvPr id="5" name="Arrow: Down 4">
            <a:extLst>
              <a:ext uri="{FF2B5EF4-FFF2-40B4-BE49-F238E27FC236}">
                <a16:creationId xmlns:a16="http://schemas.microsoft.com/office/drawing/2014/main" id="{9CEFEC6D-33CD-4EBF-8D60-7C0D41600C5A}"/>
              </a:ext>
            </a:extLst>
          </p:cNvPr>
          <p:cNvSpPr/>
          <p:nvPr/>
        </p:nvSpPr>
        <p:spPr>
          <a:xfrm rot="16200000">
            <a:off x="5713507" y="4569270"/>
            <a:ext cx="274360" cy="151844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3314A41B-0348-4F17-BC37-76A9149996E4}"/>
              </a:ext>
            </a:extLst>
          </p:cNvPr>
          <p:cNvSpPr/>
          <p:nvPr/>
        </p:nvSpPr>
        <p:spPr>
          <a:xfrm rot="16200000">
            <a:off x="5718009" y="3568814"/>
            <a:ext cx="274360" cy="1509442"/>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02F7F973-057D-4177-B374-D767044EACCE}"/>
              </a:ext>
            </a:extLst>
          </p:cNvPr>
          <p:cNvSpPr/>
          <p:nvPr/>
        </p:nvSpPr>
        <p:spPr>
          <a:xfrm rot="16200000">
            <a:off x="5713507" y="3919368"/>
            <a:ext cx="274360" cy="151844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91DA5F70-38EE-4DC0-B640-93B6CE3AE6E1}"/>
              </a:ext>
            </a:extLst>
          </p:cNvPr>
          <p:cNvSpPr/>
          <p:nvPr/>
        </p:nvSpPr>
        <p:spPr>
          <a:xfrm rot="16200000">
            <a:off x="5713507" y="4254562"/>
            <a:ext cx="274360" cy="1518446"/>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406E6EFD-6B45-479F-929B-44A8F57D2E9F}"/>
              </a:ext>
            </a:extLst>
          </p:cNvPr>
          <p:cNvSpPr/>
          <p:nvPr/>
        </p:nvSpPr>
        <p:spPr>
          <a:xfrm rot="16200000">
            <a:off x="5722511" y="4924326"/>
            <a:ext cx="274360" cy="1518445"/>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62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Architecture</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866808"/>
          </a:xfrm>
        </p:spPr>
        <p:txBody>
          <a:bodyPr>
            <a:normAutofit lnSpcReduction="10000"/>
          </a:bodyPr>
          <a:lstStyle/>
          <a:p>
            <a:pPr algn="l"/>
            <a:r>
              <a:rPr lang="en-US" sz="1200" dirty="0"/>
              <a:t>EmailRouter Depends on the Google Mail Service for</a:t>
            </a:r>
          </a:p>
          <a:p>
            <a:pPr algn="l"/>
            <a:r>
              <a:rPr lang="en-US" sz="1200" dirty="0"/>
              <a:t>Mail Delivery Services, and two custom microservices for Sentiment and </a:t>
            </a:r>
          </a:p>
          <a:p>
            <a:pPr algn="l"/>
            <a:r>
              <a:rPr lang="en-US" sz="1200" dirty="0"/>
              <a:t>Document Classification</a:t>
            </a:r>
          </a:p>
        </p:txBody>
      </p:sp>
    </p:spTree>
    <p:extLst>
      <p:ext uri="{BB962C8B-B14F-4D97-AF65-F5344CB8AC3E}">
        <p14:creationId xmlns:p14="http://schemas.microsoft.com/office/powerpoint/2010/main" val="324032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endCxn id="28" idx="2"/>
          </p:cNvCxnSpPr>
          <p:nvPr/>
        </p:nvCxnSpPr>
        <p:spPr>
          <a:xfrm flipH="1" flipV="1">
            <a:off x="5253985" y="3508135"/>
            <a:ext cx="4643" cy="86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Constant Polling of the Google Mail API for Unread Emails</a:t>
            </a:r>
          </a:p>
        </p:txBody>
      </p:sp>
      <p:sp>
        <p:nvSpPr>
          <p:cNvPr id="3" name="Arrow: Up-Down 2">
            <a:extLst>
              <a:ext uri="{FF2B5EF4-FFF2-40B4-BE49-F238E27FC236}">
                <a16:creationId xmlns:a16="http://schemas.microsoft.com/office/drawing/2014/main" id="{A27B9DC2-D716-4F9B-8767-E138560785A9}"/>
              </a:ext>
            </a:extLst>
          </p:cNvPr>
          <p:cNvSpPr/>
          <p:nvPr/>
        </p:nvSpPr>
        <p:spPr>
          <a:xfrm>
            <a:off x="5123175" y="3389774"/>
            <a:ext cx="237365" cy="1013903"/>
          </a:xfrm>
          <a:prstGeom prst="up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39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 Arrives in Google Inbox.</a:t>
            </a:r>
          </a:p>
        </p:txBody>
      </p:sp>
      <p:pic>
        <p:nvPicPr>
          <p:cNvPr id="11" name="Picture 10">
            <a:extLst>
              <a:ext uri="{FF2B5EF4-FFF2-40B4-BE49-F238E27FC236}">
                <a16:creationId xmlns:a16="http://schemas.microsoft.com/office/drawing/2014/main" id="{E6AA417F-401D-4263-B220-4DEEBD03D76C}"/>
              </a:ext>
            </a:extLst>
          </p:cNvPr>
          <p:cNvPicPr>
            <a:picLocks noChangeAspect="1"/>
          </p:cNvPicPr>
          <p:nvPr/>
        </p:nvPicPr>
        <p:blipFill>
          <a:blip r:embed="rId3"/>
          <a:stretch>
            <a:fillRect/>
          </a:stretch>
        </p:blipFill>
        <p:spPr>
          <a:xfrm>
            <a:off x="4693298" y="2476359"/>
            <a:ext cx="483572" cy="483572"/>
          </a:xfrm>
          <a:prstGeom prst="rect">
            <a:avLst/>
          </a:prstGeom>
        </p:spPr>
      </p:pic>
      <p:sp>
        <p:nvSpPr>
          <p:cNvPr id="13" name="Arrow: Down 12">
            <a:extLst>
              <a:ext uri="{FF2B5EF4-FFF2-40B4-BE49-F238E27FC236}">
                <a16:creationId xmlns:a16="http://schemas.microsoft.com/office/drawing/2014/main" id="{53617737-200F-4D6E-8EA3-45BC585BB912}"/>
              </a:ext>
            </a:extLst>
          </p:cNvPr>
          <p:cNvSpPr/>
          <p:nvPr/>
        </p:nvSpPr>
        <p:spPr>
          <a:xfrm>
            <a:off x="5184917" y="1865554"/>
            <a:ext cx="274360" cy="935188"/>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34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3DE-E5CC-4523-B742-8311187A96F2}"/>
              </a:ext>
            </a:extLst>
          </p:cNvPr>
          <p:cNvSpPr>
            <a:spLocks noGrp="1"/>
          </p:cNvSpPr>
          <p:nvPr>
            <p:ph type="ctrTitle"/>
          </p:nvPr>
        </p:nvSpPr>
        <p:spPr>
          <a:xfrm>
            <a:off x="1375814" y="149289"/>
            <a:ext cx="7766936" cy="1646302"/>
          </a:xfrm>
        </p:spPr>
        <p:txBody>
          <a:bodyPr/>
          <a:lstStyle/>
          <a:p>
            <a:r>
              <a:rPr lang="en-US" sz="4000" dirty="0"/>
              <a:t>Processing an Email</a:t>
            </a:r>
          </a:p>
        </p:txBody>
      </p:sp>
      <p:pic>
        <p:nvPicPr>
          <p:cNvPr id="6" name="Picture 5">
            <a:extLst>
              <a:ext uri="{FF2B5EF4-FFF2-40B4-BE49-F238E27FC236}">
                <a16:creationId xmlns:a16="http://schemas.microsoft.com/office/drawing/2014/main" id="{9DD0E251-02ED-457A-BB52-C491A6F20786}"/>
              </a:ext>
            </a:extLst>
          </p:cNvPr>
          <p:cNvPicPr>
            <a:picLocks noChangeAspect="1"/>
          </p:cNvPicPr>
          <p:nvPr/>
        </p:nvPicPr>
        <p:blipFill>
          <a:blip r:embed="rId2"/>
          <a:stretch>
            <a:fillRect/>
          </a:stretch>
        </p:blipFill>
        <p:spPr>
          <a:xfrm>
            <a:off x="327170" y="5796743"/>
            <a:ext cx="612395" cy="878412"/>
          </a:xfrm>
          <a:prstGeom prst="rect">
            <a:avLst/>
          </a:prstGeom>
        </p:spPr>
      </p:pic>
      <p:sp>
        <p:nvSpPr>
          <p:cNvPr id="4" name="Rectangle: Rounded Corners 3">
            <a:extLst>
              <a:ext uri="{FF2B5EF4-FFF2-40B4-BE49-F238E27FC236}">
                <a16:creationId xmlns:a16="http://schemas.microsoft.com/office/drawing/2014/main" id="{0831BAC0-4FF3-431E-81FA-171A39CB8927}"/>
              </a:ext>
            </a:extLst>
          </p:cNvPr>
          <p:cNvSpPr/>
          <p:nvPr/>
        </p:nvSpPr>
        <p:spPr>
          <a:xfrm>
            <a:off x="4370216" y="4285315"/>
            <a:ext cx="1770077" cy="10003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EmailRouter</a:t>
            </a:r>
          </a:p>
        </p:txBody>
      </p:sp>
      <p:sp>
        <p:nvSpPr>
          <p:cNvPr id="5" name="Rectangle: Rounded Corners 4">
            <a:extLst>
              <a:ext uri="{FF2B5EF4-FFF2-40B4-BE49-F238E27FC236}">
                <a16:creationId xmlns:a16="http://schemas.microsoft.com/office/drawing/2014/main" id="{CFE4CCCD-6112-481C-9553-E50497A85131}"/>
              </a:ext>
            </a:extLst>
          </p:cNvPr>
          <p:cNvSpPr/>
          <p:nvPr/>
        </p:nvSpPr>
        <p:spPr>
          <a:xfrm>
            <a:off x="7049023" y="4065583"/>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Document Classification Service</a:t>
            </a:r>
          </a:p>
        </p:txBody>
      </p:sp>
      <p:sp>
        <p:nvSpPr>
          <p:cNvPr id="7" name="Rectangle: Rounded Corners 6">
            <a:extLst>
              <a:ext uri="{FF2B5EF4-FFF2-40B4-BE49-F238E27FC236}">
                <a16:creationId xmlns:a16="http://schemas.microsoft.com/office/drawing/2014/main" id="{40AFD99A-DCDB-41E6-8816-BF07B94CF8E1}"/>
              </a:ext>
            </a:extLst>
          </p:cNvPr>
          <p:cNvSpPr/>
          <p:nvPr/>
        </p:nvSpPr>
        <p:spPr>
          <a:xfrm>
            <a:off x="7076281" y="5000225"/>
            <a:ext cx="1384183" cy="679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Sentiment Classification Service</a:t>
            </a:r>
          </a:p>
        </p:txBody>
      </p:sp>
      <p:sp>
        <p:nvSpPr>
          <p:cNvPr id="8" name="Flowchart: Multidocument 7">
            <a:extLst>
              <a:ext uri="{FF2B5EF4-FFF2-40B4-BE49-F238E27FC236}">
                <a16:creationId xmlns:a16="http://schemas.microsoft.com/office/drawing/2014/main" id="{6F5C2029-DE16-4113-A5ED-FF628E1F5485}"/>
              </a:ext>
            </a:extLst>
          </p:cNvPr>
          <p:cNvSpPr/>
          <p:nvPr/>
        </p:nvSpPr>
        <p:spPr>
          <a:xfrm>
            <a:off x="2546574" y="3986946"/>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E00DF477-7872-4994-96B1-FEC07D047E66}"/>
              </a:ext>
            </a:extLst>
          </p:cNvPr>
          <p:cNvSpPr/>
          <p:nvPr/>
        </p:nvSpPr>
        <p:spPr>
          <a:xfrm>
            <a:off x="2563970" y="4569617"/>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4A59876-0495-4C12-AB41-18E55DF6F2B0}"/>
              </a:ext>
            </a:extLst>
          </p:cNvPr>
          <p:cNvCxnSpPr>
            <a:endCxn id="5" idx="1"/>
          </p:cNvCxnSpPr>
          <p:nvPr/>
        </p:nvCxnSpPr>
        <p:spPr>
          <a:xfrm flipV="1">
            <a:off x="6140293" y="4405337"/>
            <a:ext cx="908730" cy="197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63560-B866-4345-84AA-23246419A855}"/>
              </a:ext>
            </a:extLst>
          </p:cNvPr>
          <p:cNvCxnSpPr>
            <a:cxnSpLocks/>
            <a:endCxn id="7" idx="1"/>
          </p:cNvCxnSpPr>
          <p:nvPr/>
        </p:nvCxnSpPr>
        <p:spPr>
          <a:xfrm>
            <a:off x="6140293" y="5176740"/>
            <a:ext cx="935988" cy="16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CF3E1FF-3906-4F66-89E9-7BBF102E7233}"/>
              </a:ext>
            </a:extLst>
          </p:cNvPr>
          <p:cNvSpPr/>
          <p:nvPr/>
        </p:nvSpPr>
        <p:spPr>
          <a:xfrm>
            <a:off x="2546574" y="5166578"/>
            <a:ext cx="616087" cy="431781"/>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8B57951-810F-4625-9341-74891CF055D6}"/>
              </a:ext>
            </a:extLst>
          </p:cNvPr>
          <p:cNvCxnSpPr>
            <a:cxnSpLocks/>
          </p:cNvCxnSpPr>
          <p:nvPr/>
        </p:nvCxnSpPr>
        <p:spPr>
          <a:xfrm flipH="1">
            <a:off x="3481818" y="4193322"/>
            <a:ext cx="2796" cy="11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9F116C-1846-49CF-87D8-CB55D191F0E3}"/>
              </a:ext>
            </a:extLst>
          </p:cNvPr>
          <p:cNvCxnSpPr>
            <a:cxnSpLocks/>
          </p:cNvCxnSpPr>
          <p:nvPr/>
        </p:nvCxnSpPr>
        <p:spPr>
          <a:xfrm flipH="1">
            <a:off x="3500293" y="4777369"/>
            <a:ext cx="869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C7E2162-0CE1-4906-ACE9-2C638706C958}"/>
              </a:ext>
            </a:extLst>
          </p:cNvPr>
          <p:cNvCxnSpPr>
            <a:cxnSpLocks/>
          </p:cNvCxnSpPr>
          <p:nvPr/>
        </p:nvCxnSpPr>
        <p:spPr>
          <a:xfrm flipH="1">
            <a:off x="3231027" y="4193322"/>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5919215-CBEF-4085-8659-109295956415}"/>
              </a:ext>
            </a:extLst>
          </p:cNvPr>
          <p:cNvCxnSpPr>
            <a:cxnSpLocks/>
          </p:cNvCxnSpPr>
          <p:nvPr/>
        </p:nvCxnSpPr>
        <p:spPr>
          <a:xfrm flipH="1">
            <a:off x="3231027" y="5321034"/>
            <a:ext cx="240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BB3291-D82A-4846-BEC5-E421906D99E1}"/>
              </a:ext>
            </a:extLst>
          </p:cNvPr>
          <p:cNvCxnSpPr>
            <a:cxnSpLocks/>
          </p:cNvCxnSpPr>
          <p:nvPr/>
        </p:nvCxnSpPr>
        <p:spPr>
          <a:xfrm flipH="1">
            <a:off x="3239216" y="4777369"/>
            <a:ext cx="237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D7F0C8C-DDFD-401B-9F02-46D3883A376A}"/>
              </a:ext>
            </a:extLst>
          </p:cNvPr>
          <p:cNvSpPr/>
          <p:nvPr/>
        </p:nvSpPr>
        <p:spPr>
          <a:xfrm>
            <a:off x="4553514" y="2786681"/>
            <a:ext cx="1400942" cy="72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Google Mail API</a:t>
            </a:r>
          </a:p>
        </p:txBody>
      </p:sp>
      <p:sp>
        <p:nvSpPr>
          <p:cNvPr id="39" name="TextBox 38">
            <a:extLst>
              <a:ext uri="{FF2B5EF4-FFF2-40B4-BE49-F238E27FC236}">
                <a16:creationId xmlns:a16="http://schemas.microsoft.com/office/drawing/2014/main" id="{13386E46-1F9F-4DB7-A0DA-73A46019AD1C}"/>
              </a:ext>
            </a:extLst>
          </p:cNvPr>
          <p:cNvSpPr txBox="1"/>
          <p:nvPr/>
        </p:nvSpPr>
        <p:spPr>
          <a:xfrm>
            <a:off x="2058914" y="5796743"/>
            <a:ext cx="1876340" cy="276999"/>
          </a:xfrm>
          <a:prstGeom prst="rect">
            <a:avLst/>
          </a:prstGeom>
          <a:noFill/>
        </p:spPr>
        <p:txBody>
          <a:bodyPr wrap="square" rtlCol="0">
            <a:spAutoFit/>
          </a:bodyPr>
          <a:lstStyle/>
          <a:p>
            <a:r>
              <a:rPr lang="en-US" sz="1200" dirty="0"/>
              <a:t>User Defined Email Lists</a:t>
            </a:r>
          </a:p>
        </p:txBody>
      </p:sp>
      <p:cxnSp>
        <p:nvCxnSpPr>
          <p:cNvPr id="41" name="Straight Arrow Connector 40">
            <a:extLst>
              <a:ext uri="{FF2B5EF4-FFF2-40B4-BE49-F238E27FC236}">
                <a16:creationId xmlns:a16="http://schemas.microsoft.com/office/drawing/2014/main" id="{E8D830EF-AADC-45D3-8398-CF99516CE427}"/>
              </a:ext>
            </a:extLst>
          </p:cNvPr>
          <p:cNvCxnSpPr>
            <a:cxnSpLocks/>
            <a:stCxn id="4" idx="0"/>
            <a:endCxn id="28" idx="2"/>
          </p:cNvCxnSpPr>
          <p:nvPr/>
        </p:nvCxnSpPr>
        <p:spPr>
          <a:xfrm flipH="1" flipV="1">
            <a:off x="5253985" y="3508135"/>
            <a:ext cx="1270" cy="77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75618DAB-2B7A-4B95-8513-27DD5CE6E66C}"/>
              </a:ext>
            </a:extLst>
          </p:cNvPr>
          <p:cNvSpPr>
            <a:spLocks noGrp="1"/>
          </p:cNvSpPr>
          <p:nvPr>
            <p:ph type="subTitle" idx="1"/>
          </p:nvPr>
        </p:nvSpPr>
        <p:spPr>
          <a:xfrm>
            <a:off x="1628109" y="1948152"/>
            <a:ext cx="7766936" cy="769993"/>
          </a:xfrm>
        </p:spPr>
        <p:txBody>
          <a:bodyPr>
            <a:normAutofit/>
          </a:bodyPr>
          <a:lstStyle/>
          <a:p>
            <a:pPr algn="l"/>
            <a:r>
              <a:rPr lang="en-US" sz="1200" dirty="0"/>
              <a:t>Email Router Discovers the new Email</a:t>
            </a:r>
          </a:p>
          <a:p>
            <a:pPr algn="l"/>
            <a:r>
              <a:rPr lang="en-US" sz="1200" dirty="0"/>
              <a:t>and retrieves it using the Google Mail API.</a:t>
            </a:r>
          </a:p>
        </p:txBody>
      </p:sp>
      <p:sp>
        <p:nvSpPr>
          <p:cNvPr id="13" name="Arrow: Down 12">
            <a:extLst>
              <a:ext uri="{FF2B5EF4-FFF2-40B4-BE49-F238E27FC236}">
                <a16:creationId xmlns:a16="http://schemas.microsoft.com/office/drawing/2014/main" id="{53617737-200F-4D6E-8EA3-45BC585BB912}"/>
              </a:ext>
            </a:extLst>
          </p:cNvPr>
          <p:cNvSpPr/>
          <p:nvPr/>
        </p:nvSpPr>
        <p:spPr>
          <a:xfrm>
            <a:off x="5104678" y="3470149"/>
            <a:ext cx="274360" cy="935188"/>
          </a:xfrm>
          <a:prstGeom prst="downArrow">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F14CCCC9-E726-4028-A0E1-8A12730015C8}"/>
              </a:ext>
            </a:extLst>
          </p:cNvPr>
          <p:cNvPicPr>
            <a:picLocks noChangeAspect="1"/>
          </p:cNvPicPr>
          <p:nvPr/>
        </p:nvPicPr>
        <p:blipFill>
          <a:blip r:embed="rId3"/>
          <a:stretch>
            <a:fillRect/>
          </a:stretch>
        </p:blipFill>
        <p:spPr>
          <a:xfrm>
            <a:off x="4661964" y="3951536"/>
            <a:ext cx="483572" cy="483572"/>
          </a:xfrm>
          <a:prstGeom prst="rect">
            <a:avLst/>
          </a:prstGeom>
        </p:spPr>
      </p:pic>
    </p:spTree>
    <p:extLst>
      <p:ext uri="{BB962C8B-B14F-4D97-AF65-F5344CB8AC3E}">
        <p14:creationId xmlns:p14="http://schemas.microsoft.com/office/powerpoint/2010/main" val="24916837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552</TotalTime>
  <Words>2526</Words>
  <Application>Microsoft Office PowerPoint</Application>
  <PresentationFormat>Widescreen</PresentationFormat>
  <Paragraphs>268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EmailRouter with Sentiment Classification</vt:lpstr>
      <vt:lpstr>Problem Statement</vt:lpstr>
      <vt:lpstr>Problem Statement</vt:lpstr>
      <vt:lpstr>Problem Statement</vt:lpstr>
      <vt:lpstr>Problem Statement</vt:lpstr>
      <vt:lpstr>Architecture</vt:lpstr>
      <vt:lpstr>Processing an Email</vt:lpstr>
      <vt:lpstr>Processing an Email</vt:lpstr>
      <vt:lpstr>Processing an Email</vt:lpstr>
      <vt:lpstr>Processing an Email</vt:lpstr>
      <vt:lpstr>Processing an Email</vt:lpstr>
      <vt:lpstr>Processing an Email</vt:lpstr>
      <vt:lpstr>Processing an Email</vt:lpstr>
      <vt:lpstr>Processing an Email</vt:lpstr>
      <vt:lpstr>Processing an Email</vt:lpstr>
      <vt:lpstr>Processing an Email</vt:lpstr>
      <vt:lpstr>Sentiment Classification Service</vt:lpstr>
      <vt:lpstr>Sentiment Classification Service</vt:lpstr>
      <vt:lpstr>Document Classification Service</vt:lpstr>
      <vt:lpstr>Document Classification Service</vt:lpstr>
      <vt:lpstr>Google Mail Service</vt:lpstr>
      <vt:lpstr>Google Mail Service</vt:lpstr>
      <vt:lpstr>Steps to set up  the EmailRouter</vt:lpstr>
      <vt:lpstr>Cloning the  Git Repository</vt:lpstr>
      <vt:lpstr>Starting the Document Classification Service</vt:lpstr>
      <vt:lpstr>(Optional)Training  the Service  </vt:lpstr>
      <vt:lpstr>(Optional)Training  the Service  </vt:lpstr>
      <vt:lpstr>Starting the Sentiment Classification Service</vt:lpstr>
      <vt:lpstr>Configuring Google Mail API</vt:lpstr>
      <vt:lpstr>Setting EmailRouter Properties</vt:lpstr>
      <vt:lpstr>Setting EmailRouter Properties</vt:lpstr>
      <vt:lpstr>Starting the  EmailRouter</vt:lpstr>
      <vt:lpstr>EmailRouter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Router with Sentiment Classification</dc:title>
  <dc:creator>Nathan Ramaker</dc:creator>
  <cp:lastModifiedBy>Nathan Ramaker</cp:lastModifiedBy>
  <cp:revision>104</cp:revision>
  <dcterms:created xsi:type="dcterms:W3CDTF">2017-12-04T18:37:42Z</dcterms:created>
  <dcterms:modified xsi:type="dcterms:W3CDTF">2017-12-07T01:03:47Z</dcterms:modified>
</cp:coreProperties>
</file>