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Abril Fatface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6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brilFatface-regular.fntdata"/><Relationship Id="rId14" Type="http://schemas.openxmlformats.org/officeDocument/2006/relationships/font" Target="fonts/Raleway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9330b6438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9330b643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800d50c76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800d50c7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7680000" cy="51435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67900" y="505425"/>
            <a:ext cx="8049125" cy="4132625"/>
          </a:xfrm>
          <a:custGeom>
            <a:rect b="b" l="l" r="r" t="t"/>
            <a:pathLst>
              <a:path extrusionOk="0" h="165305" w="321965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339025" y="848825"/>
            <a:ext cx="58386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0"/>
            <a:ext cx="7680000" cy="51435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367900" y="505425"/>
            <a:ext cx="8049125" cy="4132625"/>
          </a:xfrm>
          <a:custGeom>
            <a:rect b="b" l="l" r="r" t="t"/>
            <a:pathLst>
              <a:path extrusionOk="0" h="165305" w="321965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0"/>
            <a:ext cx="2523000" cy="51435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367900" y="505425"/>
            <a:ext cx="8049125" cy="4132625"/>
          </a:xfrm>
          <a:custGeom>
            <a:rect b="b" l="l" r="r" t="t"/>
            <a:pathLst>
              <a:path extrusionOk="0" h="165305" w="321965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1351100" y="771900"/>
            <a:ext cx="58326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1351100" y="248580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0"/>
            <a:ext cx="7680000" cy="51435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367900" y="505425"/>
            <a:ext cx="8049125" cy="4132625"/>
          </a:xfrm>
          <a:custGeom>
            <a:rect b="b" l="l" r="r" t="t"/>
            <a:pathLst>
              <a:path extrusionOk="0" h="165305" w="321965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910425" y="1051950"/>
            <a:ext cx="5321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44500" lvl="0" marL="457200" rtl="0">
              <a:spcBef>
                <a:spcPts val="600"/>
              </a:spcBef>
              <a:spcAft>
                <a:spcPts val="0"/>
              </a:spcAft>
              <a:buSzPts val="3400"/>
              <a:buFont typeface="Abril Fatface"/>
              <a:buChar char="▫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indent="-444500" lvl="1" marL="914400" rtl="0">
              <a:spcBef>
                <a:spcPts val="0"/>
              </a:spcBef>
              <a:spcAft>
                <a:spcPts val="0"/>
              </a:spcAft>
              <a:buSzPts val="3400"/>
              <a:buFont typeface="Abril Fatface"/>
              <a:buChar char="◦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indent="-444500" lvl="2" marL="1371600" rtl="0">
              <a:spcBef>
                <a:spcPts val="0"/>
              </a:spcBef>
              <a:spcAft>
                <a:spcPts val="0"/>
              </a:spcAft>
              <a:buSzPts val="3400"/>
              <a:buFont typeface="Abril Fatface"/>
              <a:buChar char="■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indent="-444500" lvl="3" marL="1828800" rtl="0">
              <a:spcBef>
                <a:spcPts val="0"/>
              </a:spcBef>
              <a:spcAft>
                <a:spcPts val="0"/>
              </a:spcAft>
              <a:buSzPts val="3400"/>
              <a:buFont typeface="Abril Fatface"/>
              <a:buChar char="●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indent="-444500" lvl="4" marL="2286000" rtl="0">
              <a:spcBef>
                <a:spcPts val="0"/>
              </a:spcBef>
              <a:spcAft>
                <a:spcPts val="0"/>
              </a:spcAft>
              <a:buSzPts val="3400"/>
              <a:buFont typeface="Abril Fatface"/>
              <a:buChar char="○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indent="-444500" lvl="5" marL="2743200" rtl="0">
              <a:spcBef>
                <a:spcPts val="0"/>
              </a:spcBef>
              <a:spcAft>
                <a:spcPts val="0"/>
              </a:spcAft>
              <a:buSzPts val="3400"/>
              <a:buFont typeface="Abril Fatface"/>
              <a:buChar char="■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indent="-444500" lvl="6" marL="3200400" rtl="0">
              <a:spcBef>
                <a:spcPts val="0"/>
              </a:spcBef>
              <a:spcAft>
                <a:spcPts val="0"/>
              </a:spcAft>
              <a:buSzPts val="3400"/>
              <a:buFont typeface="Abril Fatface"/>
              <a:buChar char="●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indent="-444500" lvl="7" marL="3657600" rtl="0">
              <a:spcBef>
                <a:spcPts val="0"/>
              </a:spcBef>
              <a:spcAft>
                <a:spcPts val="0"/>
              </a:spcAft>
              <a:buSzPts val="3400"/>
              <a:buFont typeface="Abril Fatface"/>
              <a:buChar char="○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indent="-444500" lvl="8" marL="4114800">
              <a:spcBef>
                <a:spcPts val="0"/>
              </a:spcBef>
              <a:spcAft>
                <a:spcPts val="0"/>
              </a:spcAft>
              <a:buSzPts val="3400"/>
              <a:buFont typeface="Abril Fatface"/>
              <a:buChar char="■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1" name="Google Shape;21;p4"/>
          <p:cNvSpPr txBox="1"/>
          <p:nvPr/>
        </p:nvSpPr>
        <p:spPr>
          <a:xfrm>
            <a:off x="814275" y="892575"/>
            <a:ext cx="1708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7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0"/>
            <a:ext cx="2523000" cy="51435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515675" y="780975"/>
            <a:ext cx="2616300" cy="2299050"/>
          </a:xfrm>
          <a:custGeom>
            <a:rect b="b" l="l" r="r" t="t"/>
            <a:pathLst>
              <a:path extrusionOk="0" h="91962" w="104652">
                <a:moveTo>
                  <a:pt x="13884" y="0"/>
                </a:moveTo>
                <a:lnTo>
                  <a:pt x="104652" y="0"/>
                </a:lnTo>
                <a:lnTo>
                  <a:pt x="104652" y="91962"/>
                </a:lnTo>
                <a:lnTo>
                  <a:pt x="13884" y="91962"/>
                </a:lnTo>
                <a:lnTo>
                  <a:pt x="13884" y="26275"/>
                </a:lnTo>
                <a:lnTo>
                  <a:pt x="0" y="12391"/>
                </a:lnTo>
                <a:lnTo>
                  <a:pt x="13884" y="12391"/>
                </a:lnTo>
                <a:close/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112850" y="599950"/>
            <a:ext cx="4016100" cy="3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▫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◦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0" y="0"/>
            <a:ext cx="2523000" cy="51435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515675" y="780975"/>
            <a:ext cx="2616300" cy="2299050"/>
          </a:xfrm>
          <a:custGeom>
            <a:rect b="b" l="l" r="r" t="t"/>
            <a:pathLst>
              <a:path extrusionOk="0" h="91962" w="104652">
                <a:moveTo>
                  <a:pt x="13884" y="0"/>
                </a:moveTo>
                <a:lnTo>
                  <a:pt x="104652" y="0"/>
                </a:lnTo>
                <a:lnTo>
                  <a:pt x="104652" y="91962"/>
                </a:lnTo>
                <a:lnTo>
                  <a:pt x="13884" y="91962"/>
                </a:lnTo>
                <a:lnTo>
                  <a:pt x="13884" y="26275"/>
                </a:lnTo>
                <a:lnTo>
                  <a:pt x="0" y="12391"/>
                </a:lnTo>
                <a:lnTo>
                  <a:pt x="13884" y="12391"/>
                </a:lnTo>
                <a:close/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3604900" y="992250"/>
            <a:ext cx="2466600" cy="3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220100" y="992250"/>
            <a:ext cx="2466600" cy="3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0" y="0"/>
            <a:ext cx="2523000" cy="51435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515675" y="780975"/>
            <a:ext cx="2616300" cy="2299050"/>
          </a:xfrm>
          <a:custGeom>
            <a:rect b="b" l="l" r="r" t="t"/>
            <a:pathLst>
              <a:path extrusionOk="0" h="91962" w="104652">
                <a:moveTo>
                  <a:pt x="13884" y="0"/>
                </a:moveTo>
                <a:lnTo>
                  <a:pt x="104652" y="0"/>
                </a:lnTo>
                <a:lnTo>
                  <a:pt x="104652" y="91962"/>
                </a:lnTo>
                <a:lnTo>
                  <a:pt x="13884" y="91962"/>
                </a:lnTo>
                <a:lnTo>
                  <a:pt x="13884" y="26275"/>
                </a:lnTo>
                <a:lnTo>
                  <a:pt x="0" y="12391"/>
                </a:lnTo>
                <a:lnTo>
                  <a:pt x="13884" y="12391"/>
                </a:lnTo>
                <a:close/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523150" y="1009350"/>
            <a:ext cx="1705500" cy="3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5316438" y="1009350"/>
            <a:ext cx="1705500" cy="3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9" name="Google Shape;39;p7"/>
          <p:cNvSpPr txBox="1"/>
          <p:nvPr>
            <p:ph idx="3" type="body"/>
          </p:nvPr>
        </p:nvSpPr>
        <p:spPr>
          <a:xfrm>
            <a:off x="7109725" y="1009350"/>
            <a:ext cx="1705500" cy="3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0" y="0"/>
            <a:ext cx="2523000" cy="51435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8"/>
          <p:cNvSpPr/>
          <p:nvPr/>
        </p:nvSpPr>
        <p:spPr>
          <a:xfrm>
            <a:off x="515675" y="780975"/>
            <a:ext cx="2616300" cy="2299050"/>
          </a:xfrm>
          <a:custGeom>
            <a:rect b="b" l="l" r="r" t="t"/>
            <a:pathLst>
              <a:path extrusionOk="0" h="91962" w="104652">
                <a:moveTo>
                  <a:pt x="13884" y="0"/>
                </a:moveTo>
                <a:lnTo>
                  <a:pt x="104652" y="0"/>
                </a:lnTo>
                <a:lnTo>
                  <a:pt x="104652" y="91962"/>
                </a:lnTo>
                <a:lnTo>
                  <a:pt x="13884" y="91962"/>
                </a:lnTo>
                <a:lnTo>
                  <a:pt x="13884" y="26275"/>
                </a:lnTo>
                <a:lnTo>
                  <a:pt x="0" y="12391"/>
                </a:lnTo>
                <a:lnTo>
                  <a:pt x="13884" y="12391"/>
                </a:lnTo>
                <a:close/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4122925"/>
            <a:ext cx="9144000" cy="10206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/>
          <p:nvPr/>
        </p:nvSpPr>
        <p:spPr>
          <a:xfrm>
            <a:off x="367900" y="505425"/>
            <a:ext cx="8049125" cy="4132625"/>
          </a:xfrm>
          <a:custGeom>
            <a:rect b="b" l="l" r="r" t="t"/>
            <a:pathLst>
              <a:path extrusionOk="0" h="165305" w="321965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821175" y="4089494"/>
            <a:ext cx="75957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CAPTION_ONLY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520300" y="505425"/>
            <a:ext cx="8049125" cy="4132625"/>
          </a:xfrm>
          <a:custGeom>
            <a:rect b="b" l="l" r="r" t="t"/>
            <a:pathLst>
              <a:path extrusionOk="0" h="165305" w="321965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12850" y="599950"/>
            <a:ext cx="4016100" cy="3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Clr>
                <a:srgbClr val="C0CAFC"/>
              </a:buClr>
              <a:buSzPts val="2200"/>
              <a:buFont typeface="Raleway"/>
              <a:buChar char="▫"/>
              <a:defRPr sz="2200">
                <a:latin typeface="Raleway"/>
                <a:ea typeface="Raleway"/>
                <a:cs typeface="Raleway"/>
                <a:sym typeface="Raleway"/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rgbClr val="BDECE5"/>
              </a:buClr>
              <a:buSzPts val="2200"/>
              <a:buFont typeface="Raleway"/>
              <a:buChar char="◦"/>
              <a:defRPr sz="2200">
                <a:latin typeface="Raleway"/>
                <a:ea typeface="Raleway"/>
                <a:cs typeface="Raleway"/>
                <a:sym typeface="Raleway"/>
              </a:defRPr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■"/>
              <a:defRPr sz="2200">
                <a:latin typeface="Raleway"/>
                <a:ea typeface="Raleway"/>
                <a:cs typeface="Raleway"/>
                <a:sym typeface="Raleway"/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●"/>
              <a:defRPr sz="2200">
                <a:latin typeface="Raleway"/>
                <a:ea typeface="Raleway"/>
                <a:cs typeface="Raleway"/>
                <a:sym typeface="Raleway"/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○"/>
              <a:defRPr sz="2200">
                <a:latin typeface="Raleway"/>
                <a:ea typeface="Raleway"/>
                <a:cs typeface="Raleway"/>
                <a:sym typeface="Raleway"/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■"/>
              <a:defRPr sz="2200">
                <a:latin typeface="Raleway"/>
                <a:ea typeface="Raleway"/>
                <a:cs typeface="Raleway"/>
                <a:sym typeface="Raleway"/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●"/>
              <a:defRPr sz="2200">
                <a:latin typeface="Raleway"/>
                <a:ea typeface="Raleway"/>
                <a:cs typeface="Raleway"/>
                <a:sym typeface="Raleway"/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○"/>
              <a:defRPr sz="2200">
                <a:latin typeface="Raleway"/>
                <a:ea typeface="Raleway"/>
                <a:cs typeface="Raleway"/>
                <a:sym typeface="Raleway"/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■"/>
              <a:defRPr sz="22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15.png"/><Relationship Id="rId7" Type="http://schemas.openxmlformats.org/officeDocument/2006/relationships/image" Target="../media/image8.png"/><Relationship Id="rId8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11" Type="http://schemas.openxmlformats.org/officeDocument/2006/relationships/image" Target="../media/image1.png"/><Relationship Id="rId10" Type="http://schemas.openxmlformats.org/officeDocument/2006/relationships/image" Target="../media/image9.png"/><Relationship Id="rId9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11.png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10375" y="-9275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3">
            <a:alphaModFix/>
          </a:blip>
          <a:srcRect b="0" l="18886" r="14703" t="0"/>
          <a:stretch/>
        </p:blipFill>
        <p:spPr>
          <a:xfrm>
            <a:off x="823750" y="268675"/>
            <a:ext cx="3975025" cy="460615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/>
        </p:nvSpPr>
        <p:spPr>
          <a:xfrm>
            <a:off x="4982050" y="1617450"/>
            <a:ext cx="3528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4C2F4"/>
                </a:solidFill>
                <a:latin typeface="Abril Fatface"/>
                <a:ea typeface="Abril Fatface"/>
                <a:cs typeface="Abril Fatface"/>
                <a:sym typeface="Abril Fatface"/>
              </a:rPr>
              <a:t>An app brought to you by Group 4</a:t>
            </a:r>
            <a:endParaRPr sz="3000">
              <a:solidFill>
                <a:srgbClr val="A4C2F4"/>
              </a:solidFill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A4C2F4"/>
              </a:solidFill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Annie, Lizzie, Lowena, Luciana, Maebh, Saamiya</a:t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1101500" y="1399850"/>
            <a:ext cx="20706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So what is Films For You</a:t>
            </a:r>
            <a:endParaRPr sz="2200"/>
          </a:p>
        </p:txBody>
      </p:sp>
      <p:sp>
        <p:nvSpPr>
          <p:cNvPr id="65" name="Google Shape;65;p13"/>
          <p:cNvSpPr txBox="1"/>
          <p:nvPr>
            <p:ph idx="2" type="body"/>
          </p:nvPr>
        </p:nvSpPr>
        <p:spPr>
          <a:xfrm>
            <a:off x="6024075" y="794450"/>
            <a:ext cx="26625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BDECE5"/>
                </a:highlight>
              </a:rPr>
              <a:t>What does it need to work?</a:t>
            </a:r>
            <a:endParaRPr sz="1200">
              <a:highlight>
                <a:srgbClr val="BDECE5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The web app relies on the Flask API network, packages (XXXXX), and XXX.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3604900" y="794450"/>
            <a:ext cx="2238300" cy="31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C0CAFC"/>
                </a:highlight>
              </a:rPr>
              <a:t>What is it?</a:t>
            </a:r>
            <a:endParaRPr sz="1200">
              <a:highlight>
                <a:srgbClr val="C0CAFC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Films For You is a web app that serves to provide users with film options for movie night!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112850" y="599950"/>
            <a:ext cx="4016100" cy="3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In order to generate a film recommendation, users need to provide the following inputs: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Genre(s) of interest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Restrictions on age ratings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Length of film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Users can also input keywords to search for films with themes, e.g. magic, could help return Harry Potter.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4294967295" type="ctrTitle"/>
          </p:nvPr>
        </p:nvSpPr>
        <p:spPr>
          <a:xfrm>
            <a:off x="1019975" y="662150"/>
            <a:ext cx="3622200" cy="7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Brand book</a:t>
            </a:r>
            <a:endParaRPr sz="3300"/>
          </a:p>
        </p:txBody>
      </p:sp>
      <p:sp>
        <p:nvSpPr>
          <p:cNvPr id="78" name="Google Shape;78;p15"/>
          <p:cNvSpPr txBox="1"/>
          <p:nvPr>
            <p:ph idx="4294967295" type="subTitle"/>
          </p:nvPr>
        </p:nvSpPr>
        <p:spPr>
          <a:xfrm>
            <a:off x="1019975" y="1021825"/>
            <a:ext cx="2448600" cy="7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Design concepts that </a:t>
            </a:r>
            <a:r>
              <a:rPr b="1" lang="en" sz="1400"/>
              <a:t>informed</a:t>
            </a:r>
            <a:r>
              <a:rPr b="1" lang="en" sz="1400"/>
              <a:t> the look and feel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0300" y="662150"/>
            <a:ext cx="2131726" cy="1184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308" y="2661300"/>
            <a:ext cx="2448467" cy="183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9975" y="3064475"/>
            <a:ext cx="2194951" cy="143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0900" y="1649500"/>
            <a:ext cx="1906750" cy="127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7">
            <a:alphaModFix/>
          </a:blip>
          <a:srcRect b="0" l="5464" r="6677" t="14719"/>
          <a:stretch/>
        </p:blipFill>
        <p:spPr>
          <a:xfrm>
            <a:off x="3514400" y="831325"/>
            <a:ext cx="2235150" cy="1627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56200" y="2285425"/>
            <a:ext cx="997975" cy="99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40450" y="2101945"/>
            <a:ext cx="2508424" cy="1881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6310875" y="3049050"/>
            <a:ext cx="1368900" cy="1367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Google Shape;91;p16"/>
          <p:cNvCxnSpPr/>
          <p:nvPr/>
        </p:nvCxnSpPr>
        <p:spPr>
          <a:xfrm>
            <a:off x="4535275" y="922325"/>
            <a:ext cx="0" cy="33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6"/>
          <p:cNvCxnSpPr/>
          <p:nvPr/>
        </p:nvCxnSpPr>
        <p:spPr>
          <a:xfrm>
            <a:off x="1396500" y="2652100"/>
            <a:ext cx="622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6"/>
          <p:cNvSpPr txBox="1"/>
          <p:nvPr/>
        </p:nvSpPr>
        <p:spPr>
          <a:xfrm>
            <a:off x="3951000" y="601550"/>
            <a:ext cx="111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Streaming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7089875" y="2652100"/>
            <a:ext cx="116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Personalised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3583950" y="4153500"/>
            <a:ext cx="197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Recommendation alone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995550" y="2652100"/>
            <a:ext cx="185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Generic recommendation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213" y="2945500"/>
            <a:ext cx="718175" cy="7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1513" y="2945500"/>
            <a:ext cx="718175" cy="7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1900" y="3885175"/>
            <a:ext cx="1037424" cy="2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5550" y="3113800"/>
            <a:ext cx="626600" cy="6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49800" y="797025"/>
            <a:ext cx="855725" cy="85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07685" y="716857"/>
            <a:ext cx="1472090" cy="7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86117" y="725478"/>
            <a:ext cx="1168200" cy="700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65750" y="865800"/>
            <a:ext cx="718175" cy="7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 rotWithShape="1">
          <a:blip r:embed="rId11">
            <a:alphaModFix/>
          </a:blip>
          <a:srcRect b="0" l="18886" r="14703" t="0"/>
          <a:stretch/>
        </p:blipFill>
        <p:spPr>
          <a:xfrm>
            <a:off x="6544675" y="3206191"/>
            <a:ext cx="855726" cy="99158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/>
          <p:nvPr/>
        </p:nvSpPr>
        <p:spPr>
          <a:xfrm>
            <a:off x="5955775" y="1769725"/>
            <a:ext cx="2233800" cy="936000"/>
          </a:xfrm>
          <a:prstGeom prst="wedgeRoundRectCallout">
            <a:avLst>
              <a:gd fmla="val -20128" name="adj1"/>
              <a:gd fmla="val 68332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 puts the user’s requirements at the centre of their experience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/>
        </p:nvSpPr>
        <p:spPr>
          <a:xfrm>
            <a:off x="1229400" y="892500"/>
            <a:ext cx="5207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Raleway"/>
                <a:ea typeface="Raleway"/>
                <a:cs typeface="Raleway"/>
                <a:sym typeface="Raleway"/>
              </a:rPr>
              <a:t>What’s next for the app?</a:t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2" name="Google Shape;112;p17"/>
          <p:cNvSpPr txBox="1"/>
          <p:nvPr>
            <p:ph idx="4294967295" type="body"/>
          </p:nvPr>
        </p:nvSpPr>
        <p:spPr>
          <a:xfrm>
            <a:off x="1408725" y="1498175"/>
            <a:ext cx="5814900" cy="25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Future iterations of the app aim to have the </a:t>
            </a:r>
            <a:r>
              <a:rPr lang="en" sz="1400"/>
              <a:t>following</a:t>
            </a:r>
            <a:r>
              <a:rPr lang="en" sz="1400"/>
              <a:t> features</a:t>
            </a:r>
            <a:r>
              <a:rPr lang="en" sz="1400"/>
              <a:t>: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Links to the trailer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Links to where the user can watch the film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Watchlist curation with shared collaboration for watchlists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Social features e.g. collaboration with friends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oriz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