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Quattrocento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552">
          <p15:clr>
            <a:srgbClr val="A4A3A4"/>
          </p15:clr>
        </p15:guide>
        <p15:guide id="3" pos="7200">
          <p15:clr>
            <a:srgbClr val="A4A3A4"/>
          </p15:clr>
        </p15:guide>
        <p15:guide id="4" pos="434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bi1uxvnRdDdVc5IWtILZgSk1J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374DEA-543D-4ED2-873B-BF2DA94461D0}">
  <a:tblStyle styleId="{B4374DEA-543D-4ED2-873B-BF2DA94461D0}" styleName="Table_0">
    <a:wholeTbl>
      <a:tcTxStyle b="off" i="off">
        <a:font>
          <a:latin typeface="Segoe UI"/>
          <a:ea typeface="Segoe UI"/>
          <a:cs typeface="Segoe UI"/>
        </a:font>
        <a:schemeClr val="lt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"/>
          <a:ea typeface="Segoe UI"/>
          <a:cs typeface="Segoe UI"/>
        </a:font>
        <a:schemeClr val="dk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B193E1-8FEF-4E45-B3A9-3CAD46BF1A2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571"/>
      </p:cViewPr>
      <p:guideLst>
        <p:guide orient="horz" pos="2184"/>
        <p:guide pos="552"/>
        <p:guide pos="7200"/>
        <p:guide pos="43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">
  <p:cSld name="Title 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3840480" y="2770632"/>
            <a:ext cx="74432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3800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hoto Content">
  <p:cSld name="One Photo Content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>
            <a:spLocks noGrp="1"/>
          </p:cNvSpPr>
          <p:nvPr>
            <p:ph type="pic" idx="2"/>
          </p:nvPr>
        </p:nvSpPr>
        <p:spPr>
          <a:xfrm>
            <a:off x="7202624" y="715962"/>
            <a:ext cx="4227375" cy="4727907"/>
          </a:xfrm>
          <a:prstGeom prst="rect">
            <a:avLst/>
          </a:prstGeom>
          <a:solidFill>
            <a:srgbClr val="DDA62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00750"/>
            <a:ext cx="121920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hoto Content">
  <p:cSld name="Two Photo Content">
    <p:bg>
      <p:bgPr>
        <a:solidFill>
          <a:schemeClr val="accent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>
            <a:spLocks noGrp="1"/>
          </p:cNvSpPr>
          <p:nvPr>
            <p:ph type="pic" idx="2"/>
          </p:nvPr>
        </p:nvSpPr>
        <p:spPr>
          <a:xfrm>
            <a:off x="6858000" y="3444081"/>
            <a:ext cx="4572000" cy="2362200"/>
          </a:xfrm>
          <a:prstGeom prst="rect">
            <a:avLst/>
          </a:prstGeom>
          <a:solidFill>
            <a:srgbClr val="DDA62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9" name="Google Shape;59;p26"/>
          <p:cNvSpPr>
            <a:spLocks noGrp="1"/>
          </p:cNvSpPr>
          <p:nvPr>
            <p:ph type="pic" idx="3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rgbClr val="DDA62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pic>
        <p:nvPicPr>
          <p:cNvPr id="60" name="Google Shape;60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00750"/>
            <a:ext cx="121920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orient="horz" pos="36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Pattern Content">
  <p:cSld name="Left Pattern Content">
    <p:bg>
      <p:bgPr>
        <a:solidFill>
          <a:schemeClr val="accen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>
            <a:spLocks noGrp="1"/>
          </p:cNvSpPr>
          <p:nvPr>
            <p:ph type="body" idx="1"/>
          </p:nvPr>
        </p:nvSpPr>
        <p:spPr>
          <a:xfrm>
            <a:off x="4533900" y="1905000"/>
            <a:ext cx="6955734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81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7"/>
          <p:cNvSpPr txBox="1"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sz="4000" i="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Pattern Content Yellow">
  <p:cSld name="Right Pattern Content Yellow">
    <p:bg>
      <p:bgPr>
        <a:solidFill>
          <a:schemeClr val="accent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0" y="0"/>
            <a:ext cx="381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Pattern Content">
  <p:cSld name="Right Pattern Content">
    <p:bg>
      <p:bgPr>
        <a:solidFill>
          <a:schemeClr val="accen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" name="Google Shape;2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0" y="0"/>
            <a:ext cx="381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8"/>
          <p:cNvSpPr txBox="1"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etti Content Purple">
  <p:cSld name="Confetti Content Purple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>
            <a:spLocks noGrp="1"/>
          </p:cNvSpPr>
          <p:nvPr>
            <p:ph type="title"/>
          </p:nvPr>
        </p:nvSpPr>
        <p:spPr>
          <a:xfrm>
            <a:off x="1525301" y="1975104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Quattrocento Sans"/>
              <a:buNone/>
              <a:defRPr sz="4000" b="1" i="0" cap="non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body" idx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9" name="Google Shape;2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1248"/>
            <a:ext cx="121920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40659"/>
            <a:ext cx="1219200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>
          <p15:clr>
            <a:srgbClr val="5ACBF0"/>
          </p15:clr>
        </p15:guide>
        <p15:guide id="4" orient="horz" pos="1560">
          <p15:clr>
            <a:srgbClr val="5ACBF0"/>
          </p15:clr>
        </p15:guide>
        <p15:guide id="5" orient="horz" pos="39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Pattern Content Yellow">
  <p:cSld name="Left Pattern Content Yellow">
    <p:bg>
      <p:bgPr>
        <a:solidFill>
          <a:schemeClr val="accent3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body" idx="1"/>
          </p:nvPr>
        </p:nvSpPr>
        <p:spPr>
          <a:xfrm>
            <a:off x="4533900" y="1905000"/>
            <a:ext cx="6955734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3" name="Google Shape;3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81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  <a:defRPr sz="4000" i="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ttom Pattern White">
  <p:cSld name="Bottom Pattern White">
    <p:bg>
      <p:bgPr>
        <a:solidFill>
          <a:schemeClr val="accen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Quattrocento Sans"/>
              <a:buNone/>
              <a:defRPr sz="4000" b="1" i="0" cap="non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8" name="Google Shape;3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33855"/>
            <a:ext cx="121920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accen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Quattrocento Sans"/>
              <a:buNone/>
              <a:defRPr sz="40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etti Content Blue">
  <p:cSld name="Confetti Content Blue">
    <p:bg>
      <p:bgPr>
        <a:solidFill>
          <a:schemeClr val="accen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>
            <a:spLocks noGrp="1"/>
          </p:cNvSpPr>
          <p:nvPr>
            <p:ph type="title"/>
          </p:nvPr>
        </p:nvSpPr>
        <p:spPr>
          <a:xfrm>
            <a:off x="1525301" y="1975104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sz="4000" b="1" i="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5" name="Google Shape;4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1248"/>
            <a:ext cx="121920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40659"/>
            <a:ext cx="1219200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orient="horz" pos="384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>
          <p15:clr>
            <a:srgbClr val="5ACBF0"/>
          </p15:clr>
        </p15:guide>
        <p15:guide id="4" orient="horz" pos="4128">
          <p15:clr>
            <a:srgbClr val="5ACBF0"/>
          </p15:clr>
        </p15:guide>
        <p15:guide id="5" orient="horz" pos="39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ttom Pattern Black">
  <p:cSld name="Bottom Pattern Black">
    <p:bg>
      <p:bgPr>
        <a:solidFill>
          <a:schemeClr val="accen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body" idx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title"/>
          </p:nvPr>
        </p:nvSpPr>
        <p:spPr>
          <a:xfrm>
            <a:off x="1525301" y="1975104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sz="4000" b="1" i="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0" name="Google Shape;5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33855"/>
            <a:ext cx="121920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sz="44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title"/>
          </p:nvPr>
        </p:nvSpPr>
        <p:spPr>
          <a:xfrm>
            <a:off x="3838352" y="2766219"/>
            <a:ext cx="744279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Quattrocento Sans"/>
              <a:buNone/>
            </a:pPr>
            <a:r>
              <a:rPr lang="id-ID" sz="4800">
                <a:solidFill>
                  <a:schemeClr val="accent3"/>
                </a:solidFill>
              </a:rPr>
              <a:t>Prosedur </a:t>
            </a:r>
            <a:r>
              <a:rPr lang="id-ID" sz="4800">
                <a:solidFill>
                  <a:schemeClr val="accent5"/>
                </a:solidFill>
              </a:rPr>
              <a:t>TA</a:t>
            </a:r>
            <a:endParaRPr sz="4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id-ID"/>
              <a:t>REVISI TA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6477000" cy="40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d-ID" b="0" dirty="0"/>
              <a:t>Revisi sifatnya </a:t>
            </a:r>
            <a:r>
              <a:rPr lang="id-ID" dirty="0"/>
              <a:t>WAJIB </a:t>
            </a:r>
            <a:r>
              <a:rPr lang="id-ID" b="0" dirty="0"/>
              <a:t>(pasti ada revisi)</a:t>
            </a:r>
            <a:endParaRPr b="0" dirty="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d-ID" b="0" dirty="0"/>
              <a:t>Revisi TA harus diselesaikan ke dosen penilai dan pembimbing dalam jangka waktu </a:t>
            </a:r>
            <a:r>
              <a:rPr lang="id-ID" dirty="0"/>
              <a:t>MAKSIMAL 2 MINGGU setelah sidang</a:t>
            </a:r>
            <a:r>
              <a:rPr lang="id-ID" b="0" dirty="0"/>
              <a:t>, atau </a:t>
            </a:r>
            <a:r>
              <a:rPr lang="id-ID" dirty="0"/>
              <a:t>sebelum yudisium.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d-ID" b="0" dirty="0"/>
              <a:t>Mahasiswa dapat mencetak buku TA final jika sudah mendapat tanda tangan bebas revisi dari dosen penilai</a:t>
            </a:r>
            <a:endParaRPr dirty="0"/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/>
          <p:nvPr/>
        </p:nvSpPr>
        <p:spPr>
          <a:xfrm>
            <a:off x="112348" y="364559"/>
            <a:ext cx="1127312" cy="48857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>
            <a:solidFill>
              <a:srgbClr val="1B33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1588234" y="256982"/>
            <a:ext cx="1506071" cy="70373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1B33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Sidang TA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1"/>
          <p:cNvCxnSpPr>
            <a:stCxn id="167" idx="3"/>
            <a:endCxn id="168" idx="1"/>
          </p:cNvCxnSpPr>
          <p:nvPr/>
        </p:nvCxnSpPr>
        <p:spPr>
          <a:xfrm>
            <a:off x="1239660" y="608847"/>
            <a:ext cx="348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0" name="Google Shape;170;p11"/>
          <p:cNvSpPr/>
          <p:nvPr/>
        </p:nvSpPr>
        <p:spPr>
          <a:xfrm>
            <a:off x="2624553" y="1458144"/>
            <a:ext cx="1506071" cy="70373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1B33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Revisi TA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4808390" y="1294288"/>
            <a:ext cx="1796569" cy="1031444"/>
          </a:xfrm>
          <a:prstGeom prst="flowChartDecision">
            <a:avLst/>
          </a:prstGeom>
          <a:solidFill>
            <a:schemeClr val="accent2"/>
          </a:solidFill>
          <a:ln w="12700" cap="flat" cmpd="sng">
            <a:solidFill>
              <a:srgbClr val="1B33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Revisi Selesai?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7240558" y="1458145"/>
            <a:ext cx="2504328" cy="70373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1B33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Menyerahkan form revisi yang sudah di tandatangani ke koordinator TA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10380485" y="1458145"/>
            <a:ext cx="1506071" cy="70373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1B33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PASCA SIDANG &amp; REVISI</a:t>
            </a: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7852642" y="2610214"/>
            <a:ext cx="1280160" cy="792480"/>
          </a:xfrm>
          <a:prstGeom prst="flowChartDocument">
            <a:avLst/>
          </a:prstGeom>
          <a:solidFill>
            <a:schemeClr val="accent3"/>
          </a:solidFill>
          <a:ln w="12700" cap="flat" cmpd="sng">
            <a:solidFill>
              <a:srgbClr val="AA8F4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Nilai TA keluar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4971057" y="2649981"/>
            <a:ext cx="1506071" cy="70373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AA8F4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Mengurus Yudisium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2578311" y="3903718"/>
            <a:ext cx="1682888" cy="70373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AA8F4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Mahasiswa dapat mengajukan Surat Keterangan Lulus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2779813" y="5051178"/>
            <a:ext cx="1279884" cy="792480"/>
          </a:xfrm>
          <a:prstGeom prst="flowChartDocument">
            <a:avLst/>
          </a:prstGeom>
          <a:solidFill>
            <a:schemeClr val="accent3"/>
          </a:solidFill>
          <a:ln w="12700" cap="flat" cmpd="sng">
            <a:solidFill>
              <a:srgbClr val="AA8F4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Surat Keterangan Lulus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4825808" y="3682624"/>
            <a:ext cx="1796569" cy="1031444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AA8F4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Lulus Yudisium?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4971057" y="5042981"/>
            <a:ext cx="1506071" cy="70373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AA8F4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Wisuda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7759580" y="3841816"/>
            <a:ext cx="1506071" cy="703731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A851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Tidak Wisuda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7948959" y="5138270"/>
            <a:ext cx="1127312" cy="48857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>
            <a:solidFill>
              <a:srgbClr val="1B33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1"/>
          <p:cNvCxnSpPr>
            <a:stCxn id="168" idx="2"/>
            <a:endCxn id="170" idx="1"/>
          </p:cNvCxnSpPr>
          <p:nvPr/>
        </p:nvCxnSpPr>
        <p:spPr>
          <a:xfrm rot="-5400000" flipH="1">
            <a:off x="2058219" y="1243763"/>
            <a:ext cx="849300" cy="28320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3" name="Google Shape;183;p11"/>
          <p:cNvCxnSpPr>
            <a:stCxn id="170" idx="3"/>
            <a:endCxn id="171" idx="1"/>
          </p:cNvCxnSpPr>
          <p:nvPr/>
        </p:nvCxnSpPr>
        <p:spPr>
          <a:xfrm>
            <a:off x="4130624" y="1810010"/>
            <a:ext cx="6777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4" name="Google Shape;184;p11"/>
          <p:cNvCxnSpPr>
            <a:stCxn id="171" idx="3"/>
            <a:endCxn id="172" idx="1"/>
          </p:cNvCxnSpPr>
          <p:nvPr/>
        </p:nvCxnSpPr>
        <p:spPr>
          <a:xfrm>
            <a:off x="6604959" y="1810010"/>
            <a:ext cx="6357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5" name="Google Shape;185;p11"/>
          <p:cNvCxnSpPr>
            <a:stCxn id="172" idx="3"/>
            <a:endCxn id="173" idx="1"/>
          </p:cNvCxnSpPr>
          <p:nvPr/>
        </p:nvCxnSpPr>
        <p:spPr>
          <a:xfrm>
            <a:off x="9744886" y="1810011"/>
            <a:ext cx="6357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6" name="Google Shape;186;p11"/>
          <p:cNvCxnSpPr>
            <a:stCxn id="176" idx="2"/>
            <a:endCxn id="177" idx="0"/>
          </p:cNvCxnSpPr>
          <p:nvPr/>
        </p:nvCxnSpPr>
        <p:spPr>
          <a:xfrm>
            <a:off x="3419755" y="4607449"/>
            <a:ext cx="0" cy="443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7" name="Google Shape;187;p11"/>
          <p:cNvCxnSpPr>
            <a:stCxn id="178" idx="2"/>
            <a:endCxn id="176" idx="0"/>
          </p:cNvCxnSpPr>
          <p:nvPr/>
        </p:nvCxnSpPr>
        <p:spPr>
          <a:xfrm rot="5400000" flipH="1">
            <a:off x="4166792" y="3156768"/>
            <a:ext cx="810300" cy="2304300"/>
          </a:xfrm>
          <a:prstGeom prst="bentConnector5">
            <a:avLst>
              <a:gd name="adj1" fmla="val -28212"/>
              <a:gd name="adj2" fmla="val 51234"/>
              <a:gd name="adj3" fmla="val 12821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8" name="Google Shape;188;p11"/>
          <p:cNvCxnSpPr>
            <a:stCxn id="173" idx="2"/>
            <a:endCxn id="175" idx="0"/>
          </p:cNvCxnSpPr>
          <p:nvPr/>
        </p:nvCxnSpPr>
        <p:spPr>
          <a:xfrm rot="5400000">
            <a:off x="8184821" y="-298724"/>
            <a:ext cx="488100" cy="5409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9" name="Google Shape;189;p11"/>
          <p:cNvCxnSpPr>
            <a:stCxn id="173" idx="2"/>
            <a:endCxn id="174" idx="0"/>
          </p:cNvCxnSpPr>
          <p:nvPr/>
        </p:nvCxnSpPr>
        <p:spPr>
          <a:xfrm rot="5400000">
            <a:off x="9588971" y="1065526"/>
            <a:ext cx="448200" cy="2640900"/>
          </a:xfrm>
          <a:prstGeom prst="bentConnector3">
            <a:avLst>
              <a:gd name="adj1" fmla="val 50016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0" name="Google Shape;190;p11"/>
          <p:cNvCxnSpPr>
            <a:stCxn id="175" idx="2"/>
            <a:endCxn id="178" idx="0"/>
          </p:cNvCxnSpPr>
          <p:nvPr/>
        </p:nvCxnSpPr>
        <p:spPr>
          <a:xfrm>
            <a:off x="5724092" y="3353712"/>
            <a:ext cx="0" cy="328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1" name="Google Shape;191;p11"/>
          <p:cNvCxnSpPr>
            <a:stCxn id="178" idx="2"/>
            <a:endCxn id="179" idx="0"/>
          </p:cNvCxnSpPr>
          <p:nvPr/>
        </p:nvCxnSpPr>
        <p:spPr>
          <a:xfrm>
            <a:off x="5724092" y="4714068"/>
            <a:ext cx="0" cy="328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2" name="Google Shape;192;p11"/>
          <p:cNvCxnSpPr>
            <a:stCxn id="178" idx="3"/>
            <a:endCxn id="180" idx="1"/>
          </p:cNvCxnSpPr>
          <p:nvPr/>
        </p:nvCxnSpPr>
        <p:spPr>
          <a:xfrm rot="10800000" flipH="1">
            <a:off x="6622377" y="4193546"/>
            <a:ext cx="1137300" cy="4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3" name="Google Shape;193;p11"/>
          <p:cNvCxnSpPr>
            <a:stCxn id="179" idx="3"/>
            <a:endCxn id="181" idx="1"/>
          </p:cNvCxnSpPr>
          <p:nvPr/>
        </p:nvCxnSpPr>
        <p:spPr>
          <a:xfrm rot="10800000" flipH="1">
            <a:off x="6477128" y="5382546"/>
            <a:ext cx="1471800" cy="12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5" name="Google Shape;195;p11"/>
          <p:cNvSpPr txBox="1"/>
          <p:nvPr/>
        </p:nvSpPr>
        <p:spPr>
          <a:xfrm>
            <a:off x="5615479" y="4711825"/>
            <a:ext cx="5486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YA</a:t>
            </a: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6444095" y="1513902"/>
            <a:ext cx="5486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YA</a:t>
            </a: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6529100" y="3895231"/>
            <a:ext cx="8965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TIDAK</a:t>
            </a: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4542132" y="775558"/>
            <a:ext cx="8965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TIDAK</a:t>
            </a: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11"/>
          <p:cNvCxnSpPr>
            <a:stCxn id="171" idx="0"/>
            <a:endCxn id="170" idx="0"/>
          </p:cNvCxnSpPr>
          <p:nvPr/>
        </p:nvCxnSpPr>
        <p:spPr>
          <a:xfrm rot="5400000">
            <a:off x="4460174" y="211588"/>
            <a:ext cx="163800" cy="2329200"/>
          </a:xfrm>
          <a:prstGeom prst="bentConnector3">
            <a:avLst>
              <a:gd name="adj1" fmla="val -139561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6477000" cy="438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d-ID" b="0"/>
              <a:t>Mahasiswa dapat mengajukan diri sebagai calon wisudawan melalui yudisium, dengan melengkapi syarat-syarat yudisium di departemen (hubungi Pak Jarwo TU)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d-ID" b="0"/>
              <a:t>Lulus Sidang TA </a:t>
            </a:r>
            <a:r>
              <a:rPr lang="id-ID"/>
              <a:t>BELUM TENTU</a:t>
            </a:r>
            <a:r>
              <a:rPr lang="id-ID" b="0"/>
              <a:t> lulus yudisium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d-ID" b="0"/>
              <a:t>Jika tidak dapat melengkapi persyaratan yudisium, maka mahasiswa tidak dapat diwisuda pada periode wisuda saat itu dan harus menunggu periode wisuda berikutnya</a:t>
            </a:r>
            <a:endParaRPr b="0"/>
          </a:p>
        </p:txBody>
      </p:sp>
      <p:sp>
        <p:nvSpPr>
          <p:cNvPr id="205" name="Google Shape;205;p12"/>
          <p:cNvSpPr txBox="1"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id-ID"/>
              <a:t>YUDISIUM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body" idx="1"/>
          </p:nvPr>
        </p:nvSpPr>
        <p:spPr>
          <a:xfrm>
            <a:off x="4533900" y="1905000"/>
            <a:ext cx="6955734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d-ID" b="0"/>
              <a:t>Pengecekan prasyarat wisuda (dapat berubah sewaktu-waktu)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id-ID" b="0"/>
              <a:t>Tugas Akhir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id-ID" b="0"/>
              <a:t>Memenuhi persyaratan SKS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id-ID" b="0"/>
              <a:t>TOEFL / bahasa lain yang diakui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id-ID" b="0"/>
              <a:t>POMITS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id-ID" b="0"/>
              <a:t>SKEM, data diri, dll</a:t>
            </a:r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id-ID"/>
              <a:t>YUDISIUM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body" idx="1"/>
          </p:nvPr>
        </p:nvSpPr>
        <p:spPr>
          <a:xfrm>
            <a:off x="592972" y="1396302"/>
            <a:ext cx="10837028" cy="401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id-ID">
                <a:solidFill>
                  <a:schemeClr val="accent3"/>
                </a:solidFill>
              </a:rPr>
              <a:t>Q : Penggantian Judul TA setelah disetujui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d-ID"/>
              <a:t>A : TIDAK DIPERBOLEHKAN. Penggantian judul hanya boleh dilakukan oleh persetujuan forum dosen (sidang). Judul bisa direvisi setelah sidang TA dengan rekomendasi pembimbing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id-ID">
                <a:solidFill>
                  <a:schemeClr val="accent3"/>
                </a:solidFill>
              </a:rPr>
              <a:t>Q : Pembatalan TA setelah judul disetujui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d-ID"/>
              <a:t>A :  Diperbolehkan dengan syarat mengisi form pembatalan TA yang berisi alasan pembatalan dan tanda tangan persetujuan pembatalan oleh dosen pembimbing. Setelah pembatalan, proses TA dimulai lagi dari awal (pengajuan proposal baru)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title"/>
          </p:nvPr>
        </p:nvSpPr>
        <p:spPr>
          <a:xfrm>
            <a:off x="592972" y="451104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Quattrocento Sans"/>
              <a:buNone/>
            </a:pPr>
            <a:r>
              <a:rPr lang="id-ID">
                <a:solidFill>
                  <a:schemeClr val="accent3"/>
                </a:solidFill>
              </a:rPr>
              <a:t>KASUS-KASUS KHUSUS 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d-ID"/>
              <a:t>Final project Information Technology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id-ID"/>
              <a:t>FIT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586443" y="349147"/>
            <a:ext cx="692262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id-ID" dirty="0"/>
              <a:t>Alur singkat</a:t>
            </a:r>
            <a:endParaRPr dirty="0"/>
          </a:p>
        </p:txBody>
      </p:sp>
      <p:grpSp>
        <p:nvGrpSpPr>
          <p:cNvPr id="87" name="Google Shape;87;p3"/>
          <p:cNvGrpSpPr/>
          <p:nvPr/>
        </p:nvGrpSpPr>
        <p:grpSpPr>
          <a:xfrm>
            <a:off x="435108" y="1136558"/>
            <a:ext cx="7476566" cy="4584883"/>
            <a:chOff x="217394" y="1036343"/>
            <a:chExt cx="7476566" cy="4584883"/>
          </a:xfrm>
        </p:grpSpPr>
        <p:sp>
          <p:nvSpPr>
            <p:cNvPr id="88" name="Google Shape;88;p3"/>
            <p:cNvSpPr/>
            <p:nvPr/>
          </p:nvSpPr>
          <p:spPr>
            <a:xfrm>
              <a:off x="217394" y="1877998"/>
              <a:ext cx="1127312" cy="4885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rgbClr val="1B33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31789" y="1770421"/>
              <a:ext cx="1506071" cy="703731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1B33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Tentukan Tema TA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824943" y="1770421"/>
              <a:ext cx="1506071" cy="703731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1B33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Tentukan Judul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818096" y="1538185"/>
              <a:ext cx="1875864" cy="1168203"/>
            </a:xfrm>
            <a:prstGeom prst="flowChartDecision">
              <a:avLst/>
            </a:prstGeom>
            <a:solidFill>
              <a:schemeClr val="accent1"/>
            </a:solidFill>
            <a:ln w="12700" cap="flat" cmpd="sng">
              <a:solidFill>
                <a:srgbClr val="1B33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Pembimbing</a:t>
              </a:r>
              <a:r>
                <a:rPr lang="id-ID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setuju?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002992" y="3227840"/>
              <a:ext cx="1506071" cy="1168203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1B33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Berprogress dan koordinasi dengan </a:t>
              </a:r>
              <a:r>
                <a:rPr lang="en-US" sz="16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pembimbing</a:t>
              </a:r>
              <a:endParaRPr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" name="Google Shape;93;p3"/>
            <p:cNvCxnSpPr>
              <a:stCxn id="88" idx="3"/>
              <a:endCxn id="89" idx="1"/>
            </p:cNvCxnSpPr>
            <p:nvPr/>
          </p:nvCxnSpPr>
          <p:spPr>
            <a:xfrm>
              <a:off x="1344706" y="2122287"/>
              <a:ext cx="48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4" name="Google Shape;94;p3"/>
            <p:cNvCxnSpPr>
              <a:stCxn id="89" idx="3"/>
              <a:endCxn id="90" idx="1"/>
            </p:cNvCxnSpPr>
            <p:nvPr/>
          </p:nvCxnSpPr>
          <p:spPr>
            <a:xfrm>
              <a:off x="3337860" y="2122287"/>
              <a:ext cx="48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5" name="Google Shape;95;p3"/>
            <p:cNvCxnSpPr>
              <a:stCxn id="90" idx="3"/>
              <a:endCxn id="91" idx="1"/>
            </p:cNvCxnSpPr>
            <p:nvPr/>
          </p:nvCxnSpPr>
          <p:spPr>
            <a:xfrm>
              <a:off x="5331014" y="2122287"/>
              <a:ext cx="48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6" name="Google Shape;96;p3"/>
            <p:cNvCxnSpPr>
              <a:stCxn id="91" idx="2"/>
              <a:endCxn id="92" idx="0"/>
            </p:cNvCxnSpPr>
            <p:nvPr/>
          </p:nvCxnSpPr>
          <p:spPr>
            <a:xfrm>
              <a:off x="6756028" y="2706388"/>
              <a:ext cx="0" cy="5214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7" name="Google Shape;97;p3"/>
            <p:cNvCxnSpPr>
              <a:stCxn id="91" idx="0"/>
              <a:endCxn id="89" idx="0"/>
            </p:cNvCxnSpPr>
            <p:nvPr/>
          </p:nvCxnSpPr>
          <p:spPr>
            <a:xfrm rot="5400000">
              <a:off x="4554328" y="-431315"/>
              <a:ext cx="232200" cy="4171200"/>
            </a:xfrm>
            <a:prstGeom prst="bentConnector3">
              <a:avLst>
                <a:gd name="adj1" fmla="val -141586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8" name="Google Shape;98;p3"/>
            <p:cNvSpPr txBox="1"/>
            <p:nvPr/>
          </p:nvSpPr>
          <p:spPr>
            <a:xfrm>
              <a:off x="6666604" y="2746564"/>
              <a:ext cx="5486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 b="0" i="0" u="none" strike="noStrike" cap="non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YA</a:t>
              </a: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 txBox="1"/>
            <p:nvPr/>
          </p:nvSpPr>
          <p:spPr>
            <a:xfrm>
              <a:off x="6044390" y="1036343"/>
              <a:ext cx="8965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 b="0" i="0" u="none" strike="noStrike" cap="non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TIDAK</a:t>
              </a: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17394" y="5025071"/>
              <a:ext cx="1127312" cy="4885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rgbClr val="1B33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02991" y="4917495"/>
              <a:ext cx="1506071" cy="703731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1B33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Jadwal</a:t>
              </a:r>
              <a:r>
                <a:rPr lang="id-ID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sidang</a:t>
              </a:r>
              <a:endParaRPr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948205" y="4917495"/>
              <a:ext cx="1506071" cy="703731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1B33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Sidang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93420" y="4917495"/>
              <a:ext cx="1506071" cy="703731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1B33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Revisi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" name="Google Shape;104;p3"/>
            <p:cNvCxnSpPr>
              <a:stCxn id="92" idx="2"/>
              <a:endCxn id="101" idx="0"/>
            </p:cNvCxnSpPr>
            <p:nvPr/>
          </p:nvCxnSpPr>
          <p:spPr>
            <a:xfrm>
              <a:off x="6756028" y="4396043"/>
              <a:ext cx="0" cy="5214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5" name="Google Shape;105;p3"/>
            <p:cNvCxnSpPr>
              <a:stCxn id="101" idx="1"/>
              <a:endCxn id="102" idx="3"/>
            </p:cNvCxnSpPr>
            <p:nvPr/>
          </p:nvCxnSpPr>
          <p:spPr>
            <a:xfrm rot="10800000">
              <a:off x="5454291" y="5269360"/>
              <a:ext cx="548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6" name="Google Shape;106;p3"/>
            <p:cNvCxnSpPr>
              <a:stCxn id="102" idx="1"/>
              <a:endCxn id="103" idx="3"/>
            </p:cNvCxnSpPr>
            <p:nvPr/>
          </p:nvCxnSpPr>
          <p:spPr>
            <a:xfrm rot="10800000">
              <a:off x="3399505" y="5269360"/>
              <a:ext cx="548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7" name="Google Shape;107;p3"/>
            <p:cNvCxnSpPr>
              <a:stCxn id="103" idx="1"/>
              <a:endCxn id="100" idx="3"/>
            </p:cNvCxnSpPr>
            <p:nvPr/>
          </p:nvCxnSpPr>
          <p:spPr>
            <a:xfrm rot="10800000">
              <a:off x="1344720" y="5269360"/>
              <a:ext cx="548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1525301" y="1153327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Quattrocento Sans"/>
              <a:buNone/>
            </a:pPr>
            <a:r>
              <a:rPr lang="id-ID"/>
              <a:t>Syarat Pembimbing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1782629" y="1914341"/>
            <a:ext cx="8884069" cy="48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id-ID"/>
              <a:t>Jumlah dosen pembimbing : paling sedikit </a:t>
            </a:r>
            <a:r>
              <a:rPr lang="id-ID" b="1"/>
              <a:t>1 orang</a:t>
            </a:r>
            <a:r>
              <a:rPr lang="id-ID"/>
              <a:t> dan paling banyak </a:t>
            </a:r>
            <a:r>
              <a:rPr lang="id-ID" b="1"/>
              <a:t>2 orang</a:t>
            </a:r>
            <a:endParaRPr/>
          </a:p>
        </p:txBody>
      </p:sp>
      <p:graphicFrame>
        <p:nvGraphicFramePr>
          <p:cNvPr id="115" name="Google Shape;115;p4"/>
          <p:cNvGraphicFramePr/>
          <p:nvPr/>
        </p:nvGraphicFramePr>
        <p:xfrm>
          <a:off x="2031999" y="2401794"/>
          <a:ext cx="8128000" cy="3759250"/>
        </p:xfrm>
        <a:graphic>
          <a:graphicData uri="http://schemas.openxmlformats.org/drawingml/2006/table">
            <a:tbl>
              <a:tblPr firstRow="1" bandRow="1">
                <a:noFill/>
                <a:tableStyleId>{B4374DEA-543D-4ED2-873B-BF2DA94461D0}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u="none" strike="noStrike" cap="none" dirty="0">
                          <a:solidFill>
                            <a:schemeClr val="lt1"/>
                          </a:solidFill>
                        </a:rPr>
                        <a:t>Pembimbing 1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u="none" strike="noStrike" cap="none">
                          <a:solidFill>
                            <a:schemeClr val="lt1"/>
                          </a:solidFill>
                        </a:rPr>
                        <a:t>Pembimbing 2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u="none" strike="noStrike" cap="none" dirty="0"/>
                        <a:t>Dosen Aktif di Departemen Teknologi Informasi yang akademik memenuhi syarat sebagai pembimbing Tugas Akhir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dirty="0"/>
                        <a:t>Orang yang berkompeten dengan tema 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b="1"/>
                        <a:t>BUKAN </a:t>
                      </a:r>
                      <a:r>
                        <a:rPr lang="id-ID" sz="1800" b="0"/>
                        <a:t>Dosen luar biasa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b="1" dirty="0"/>
                        <a:t>BOLEH</a:t>
                      </a:r>
                      <a:r>
                        <a:rPr lang="id-ID" sz="1800" b="0" dirty="0"/>
                        <a:t> dosen luar biasa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b="1"/>
                        <a:t>TIDAK SEDANG</a:t>
                      </a:r>
                      <a:r>
                        <a:rPr lang="id-ID" sz="1800" b="0"/>
                        <a:t> tugas belajar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b="1" dirty="0"/>
                        <a:t>BOLEH</a:t>
                      </a:r>
                      <a:r>
                        <a:rPr lang="id-ID" sz="1800" b="0" dirty="0"/>
                        <a:t> dosen dari luar departemen/institusi</a:t>
                      </a:r>
                      <a:endParaRPr sz="18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/>
                        <a:t>Memiliki </a:t>
                      </a:r>
                      <a:r>
                        <a:rPr lang="id-ID" sz="1800" b="1"/>
                        <a:t>DOSBING sesuai</a:t>
                      </a:r>
                      <a:r>
                        <a:rPr lang="id-ID" sz="1800" b="0"/>
                        <a:t> dengan tema TA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b="1" dirty="0"/>
                        <a:t>Tidak harus dosen </a:t>
                      </a:r>
                      <a:r>
                        <a:rPr lang="id-ID" sz="1800" dirty="0"/>
                        <a:t>(bisa pakar atau orang yang berkompeten sesuai bidangnya) dengan persetujuan </a:t>
                      </a:r>
                      <a:r>
                        <a:rPr lang="id-ID" sz="1800" b="1" dirty="0"/>
                        <a:t>Departemen</a:t>
                      </a:r>
                      <a:endParaRPr sz="18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id-ID"/>
              <a:t>Pemilihan Tema TA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4533900" y="1905000"/>
            <a:ext cx="6955734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d-ID"/>
              <a:t>Ditinjau dari Pustaka:</a:t>
            </a:r>
            <a:endParaRPr/>
          </a:p>
          <a:p>
            <a:pPr marL="283464" lvl="1" indent="-28346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id-ID"/>
              <a:t>Paper based : implementasi jurnal ilmiah bereputasi (IEEE, Science Direct, dll)</a:t>
            </a:r>
            <a:endParaRPr/>
          </a:p>
          <a:p>
            <a:pPr marL="283464" lvl="1" indent="-28346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id-ID"/>
              <a:t>Project based : pengembangan perangkat lunak dengan teknologi terkini</a:t>
            </a:r>
            <a:endParaRPr/>
          </a:p>
          <a:p>
            <a:pPr marL="283464" lvl="1" indent="-16916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/>
          </a:p>
          <a:p>
            <a:pPr marL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d-ID" b="1"/>
              <a:t>Ditinjau dari Cara Memperoleh:</a:t>
            </a:r>
            <a:endParaRPr/>
          </a:p>
          <a:p>
            <a:pPr marL="283464" lvl="1" indent="-28346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id-ID"/>
              <a:t>Tawaran Dosen</a:t>
            </a:r>
            <a:endParaRPr/>
          </a:p>
          <a:p>
            <a:pPr marL="283464" lvl="1" indent="-28346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id-ID"/>
              <a:t>Inisiatif mahasiswa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6427694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d-ID" dirty="0"/>
              <a:t>Lama pengerjaan :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id-ID" b="0" dirty="0"/>
              <a:t>Paling sedikit	: 2 bulan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id-ID" b="0" dirty="0"/>
              <a:t>Paling lama	: 1 tahun (&gt; 1 tahun = mengajukan judul baru)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d-ID" dirty="0"/>
              <a:t>Bimbingan :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id-ID" b="0" dirty="0"/>
              <a:t>Mengisi “Log Book Bimbingan” (Lo</a:t>
            </a:r>
            <a:r>
              <a:rPr lang="en-US" b="0" dirty="0"/>
              <a:t>bi</a:t>
            </a:r>
            <a:r>
              <a:rPr lang="id-ID" b="0" dirty="0"/>
              <a:t>)</a:t>
            </a:r>
            <a:endParaRPr dirty="0"/>
          </a:p>
        </p:txBody>
      </p:sp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id-ID"/>
              <a:t>Masa Pengerjaan TA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876300" y="692151"/>
            <a:ext cx="10417629" cy="63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Quattrocento Sans"/>
              <a:buNone/>
            </a:pPr>
            <a:r>
              <a:rPr lang="id-ID">
                <a:solidFill>
                  <a:schemeClr val="accent3"/>
                </a:solidFill>
              </a:rPr>
              <a:t>Pengajuan Sidang TA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876300" y="1432560"/>
            <a:ext cx="10417629" cy="71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d-ID" sz="1800" b="0">
                <a:latin typeface="Quattrocento Sans"/>
                <a:ea typeface="Quattrocento Sans"/>
                <a:cs typeface="Quattrocento Sans"/>
                <a:sym typeface="Quattrocento Sans"/>
              </a:rPr>
              <a:t>Diajukan setelah memenuhi syarat pengerjaan TA</a:t>
            </a:r>
            <a:endParaRPr sz="1800" b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35" name="Google Shape;135;p7"/>
          <p:cNvGraphicFramePr/>
          <p:nvPr>
            <p:extLst>
              <p:ext uri="{D42A27DB-BD31-4B8C-83A1-F6EECF244321}">
                <p14:modId xmlns:p14="http://schemas.microsoft.com/office/powerpoint/2010/main" val="2919021599"/>
              </p:ext>
            </p:extLst>
          </p:nvPr>
        </p:nvGraphicFramePr>
        <p:xfrm>
          <a:off x="761998" y="2145572"/>
          <a:ext cx="10553700" cy="3279900"/>
        </p:xfrm>
        <a:graphic>
          <a:graphicData uri="http://schemas.openxmlformats.org/drawingml/2006/table">
            <a:tbl>
              <a:tblPr>
                <a:noFill/>
                <a:tableStyleId>{A1B193E1-8FEF-4E45-B3A9-3CAD46BF1A2F}</a:tableStyleId>
              </a:tblPr>
              <a:tblGrid>
                <a:gridCol w="121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id-ID" sz="1800" b="1" i="0" u="none" strike="noStrike" cap="none">
                          <a:solidFill>
                            <a:schemeClr val="accent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sz="1800" b="1" i="0" u="none" strike="noStrike" cap="none">
                        <a:solidFill>
                          <a:schemeClr val="accent3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id-ID" sz="1800" b="1" i="0" u="none" strike="noStrike" cap="none">
                          <a:solidFill>
                            <a:schemeClr val="accent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Dokumen</a:t>
                      </a:r>
                      <a:endParaRPr sz="1800" b="1" i="0" u="none" strike="noStrike" cap="none">
                        <a:solidFill>
                          <a:schemeClr val="accent3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id-ID" sz="1800" b="0" i="0" u="none" strike="noStrike" cap="non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attrocento Sans"/>
                        <a:buNone/>
                        <a:tabLst/>
                        <a:defRPr/>
                      </a:pPr>
                      <a:r>
                        <a:rPr lang="id-ID" sz="1800" b="0" i="0" u="none" strike="noStrike" cap="non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Buku TA sebanyak </a:t>
                      </a:r>
                      <a:r>
                        <a:rPr lang="id-ID" sz="1800" b="1" i="0" u="none" strike="noStrike" cap="non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 buah</a:t>
                      </a:r>
                      <a:r>
                        <a:rPr lang="id-ID" sz="1800" b="0" i="0" u="none" strike="noStrike" cap="non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 (2 pembimbing) atau  </a:t>
                      </a:r>
                      <a:r>
                        <a:rPr lang="id-ID" sz="1800" b="1" i="0" u="none" strike="noStrike" cap="non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 buah</a:t>
                      </a:r>
                      <a:r>
                        <a:rPr lang="id-ID" sz="1800" b="0" i="0" u="none" strike="noStrike" cap="non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 (1 pembimbing)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attrocento Sans"/>
                        <a:buNone/>
                      </a:pPr>
                      <a:endParaRPr sz="1800" b="0" i="0" u="none" strike="noStrike" cap="none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id-ID" sz="1800" b="0" i="0" u="none" strike="noStrike" cap="non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800" b="0" i="0" u="none" strike="noStrike" cap="none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18287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attrocento Sans"/>
                        <a:buNone/>
                        <a:tabLst/>
                        <a:defRPr/>
                      </a:pPr>
                      <a:r>
                        <a:rPr lang="id-ID" sz="1800" b="0" i="0" u="none" strike="noStrike" cap="non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</a:t>
                      </a:r>
                      <a:r>
                        <a:rPr lang="en-US" sz="1800" b="0" i="0" u="none" strike="noStrike" cap="non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r>
                        <a:rPr lang="id-ID" sz="1800" b="0" i="0" u="none" strike="noStrike" cap="non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</a:t>
                      </a:r>
                      <a:endParaRPr sz="1800" b="0" i="0" u="none" strike="noStrike" cap="none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182875" marB="45725">
                    <a:lnL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attrocento Sans"/>
                        <a:buNone/>
                      </a:pPr>
                      <a:endParaRPr sz="1800" b="0" i="0" u="none" strike="noStrike" cap="none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18287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attrocento Sans"/>
                        <a:buNone/>
                      </a:pPr>
                      <a:endParaRPr sz="1800" b="0" i="0" u="none" strike="noStrike" cap="none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182875" marB="45725">
                    <a:lnL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Quattrocento Sans"/>
              <a:buNone/>
            </a:pPr>
            <a:r>
              <a:rPr lang="id-ID"/>
              <a:t>Sidang TA</a:t>
            </a:r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1"/>
          </p:nvPr>
        </p:nvSpPr>
        <p:spPr>
          <a:xfrm>
            <a:off x="876300" y="1362296"/>
            <a:ext cx="10553700" cy="521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id-ID" dirty="0"/>
              <a:t>Sidang dilakukan secara terbuka, dapat dihadiri oleh orang umum.</a:t>
            </a:r>
            <a:endParaRPr dirty="0"/>
          </a:p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id-ID" dirty="0"/>
              <a:t>Dalam sidang TA, mahasiswa diuji </a:t>
            </a:r>
            <a:r>
              <a:rPr lang="id-ID" b="1" dirty="0"/>
              <a:t>2 dosen penilai</a:t>
            </a:r>
            <a:r>
              <a:rPr lang="en-US" b="1" dirty="0"/>
              <a:t> </a:t>
            </a:r>
            <a:r>
              <a:rPr lang="id-ID" b="1" dirty="0"/>
              <a:t>(</a:t>
            </a:r>
            <a:r>
              <a:rPr lang="en-US" dirty="0"/>
              <a:t>dan</a:t>
            </a:r>
            <a:r>
              <a:rPr lang="id-ID" dirty="0"/>
              <a:t>/atau 1 dosen penilai lain dari luar )</a:t>
            </a:r>
            <a:endParaRPr dirty="0"/>
          </a:p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id-ID" dirty="0"/>
              <a:t>Alokasi waktu </a:t>
            </a:r>
            <a:r>
              <a:rPr lang="id-ID" b="1" dirty="0"/>
              <a:t>menyesuaikan</a:t>
            </a:r>
            <a:r>
              <a:rPr lang="id-ID" dirty="0"/>
              <a:t> tema yang dibawa mahasiswa</a:t>
            </a:r>
            <a:endParaRPr dirty="0"/>
          </a:p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id-ID" dirty="0"/>
              <a:t>Buku yang disidangkan adalah buku TA yang dikumpulkan pada saat pengajuan sidang TA</a:t>
            </a:r>
            <a:endParaRPr dirty="0"/>
          </a:p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id-ID" dirty="0"/>
              <a:t>Perlengkapan yang harus dibawa saat Sidang TA :</a:t>
            </a:r>
            <a:endParaRPr dirty="0"/>
          </a:p>
          <a:p>
            <a:pPr marL="627063" lvl="0" indent="-342899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AutoNum type="arabicPeriod"/>
            </a:pPr>
            <a:r>
              <a:rPr lang="id-ID" dirty="0"/>
              <a:t>1 buku TA untuk anda yang sidang</a:t>
            </a:r>
            <a:endParaRPr dirty="0"/>
          </a:p>
          <a:p>
            <a:pPr marL="627063" lvl="0" indent="-342899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AutoNum type="arabicPeriod"/>
            </a:pPr>
            <a:r>
              <a:rPr lang="id-ID" dirty="0"/>
              <a:t>Laptop yang telah dipersiapkan untuk presentasi dan demo</a:t>
            </a:r>
            <a:endParaRPr dirty="0"/>
          </a:p>
          <a:p>
            <a:pPr marL="627063" lvl="0" indent="-342899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AutoNum type="arabicPeriod"/>
            </a:pPr>
            <a:r>
              <a:rPr lang="id-ID" dirty="0"/>
              <a:t>Pakaian : (lihat di slide berikutnya)</a:t>
            </a:r>
            <a:endParaRPr dirty="0"/>
          </a:p>
          <a:p>
            <a:pPr marL="285750" lvl="0" indent="-1714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dirty="0"/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876300" y="832866"/>
            <a:ext cx="353023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Quattrocento Sans"/>
              <a:buNone/>
            </a:pPr>
            <a:r>
              <a:rPr lang="id-ID">
                <a:solidFill>
                  <a:schemeClr val="accent3"/>
                </a:solidFill>
              </a:rPr>
              <a:t>Pakaian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876301" y="1578327"/>
            <a:ext cx="4427220" cy="368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d-ID" b="0" dirty="0"/>
              <a:t>Pria 	: baju pelatihan + jas (optional)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d-ID" b="0" dirty="0"/>
              <a:t>Wanita 	: bebas rapi, dianjurkan bapel. Boleh menggunakan rok panjang 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/>
          </a:p>
        </p:txBody>
      </p:sp>
      <p:pic>
        <p:nvPicPr>
          <p:cNvPr id="148" name="Google Shape;148;p9" descr="A person in a suit and ti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6760" y="832866"/>
            <a:ext cx="2926080" cy="292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6134" y="832866"/>
            <a:ext cx="2926080" cy="292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 descr="A picture containing standing, sport, athletic game, dark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0290" y="3354198"/>
            <a:ext cx="2926080" cy="292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9" descr="A picture containing silhouett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26613" y="3322320"/>
            <a:ext cx="2926080" cy="2926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9"/>
          <p:cNvGrpSpPr/>
          <p:nvPr/>
        </p:nvGrpSpPr>
        <p:grpSpPr>
          <a:xfrm>
            <a:off x="876300" y="3322320"/>
            <a:ext cx="3847226" cy="2957958"/>
            <a:chOff x="1162143" y="3322320"/>
            <a:chExt cx="3847226" cy="2957958"/>
          </a:xfrm>
        </p:grpSpPr>
        <p:pic>
          <p:nvPicPr>
            <p:cNvPr id="153" name="Google Shape;153;p9" descr="A silhouette of a person&#10;&#10;Description automatically generated with low confiden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083289" y="3322320"/>
              <a:ext cx="2926080" cy="2926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9" descr="A picture containing silhouette&#10;&#10;Description automatically generated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62143" y="3354198"/>
              <a:ext cx="2926080" cy="2926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9"/>
          <p:cNvSpPr/>
          <p:nvPr/>
        </p:nvSpPr>
        <p:spPr>
          <a:xfrm>
            <a:off x="671902" y="2743200"/>
            <a:ext cx="4322806" cy="3810000"/>
          </a:xfrm>
          <a:prstGeom prst="mathMultiply">
            <a:avLst>
              <a:gd name="adj1" fmla="val 3693"/>
            </a:avLst>
          </a:prstGeom>
          <a:solidFill>
            <a:srgbClr val="892A12"/>
          </a:solidFill>
          <a:ln w="12700" cap="flat" cmpd="sng">
            <a:solidFill>
              <a:srgbClr val="1B33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2_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585</Words>
  <Application>Microsoft Office PowerPoint</Application>
  <PresentationFormat>Widescreen</PresentationFormat>
  <Paragraphs>106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Quattrocento Sans</vt:lpstr>
      <vt:lpstr>Arial</vt:lpstr>
      <vt:lpstr>2_Office Theme</vt:lpstr>
      <vt:lpstr>Prosedur TA</vt:lpstr>
      <vt:lpstr>FIT</vt:lpstr>
      <vt:lpstr>Alur singkat</vt:lpstr>
      <vt:lpstr>Syarat Pembimbing</vt:lpstr>
      <vt:lpstr>Pemilihan Tema TA</vt:lpstr>
      <vt:lpstr>Masa Pengerjaan TA</vt:lpstr>
      <vt:lpstr>Pengajuan Sidang TA</vt:lpstr>
      <vt:lpstr>Sidang TA</vt:lpstr>
      <vt:lpstr>Pakaian</vt:lpstr>
      <vt:lpstr>REVISI TA</vt:lpstr>
      <vt:lpstr>PowerPoint Presentation</vt:lpstr>
      <vt:lpstr>YUDISIUM</vt:lpstr>
      <vt:lpstr>YUDISIUM</vt:lpstr>
      <vt:lpstr>KASUS-KASUS KHUSUS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Prosedur TA</dc:title>
  <dc:creator>AGNES LESMONO(570971)</dc:creator>
  <cp:lastModifiedBy>05311840000044@mahasiswa.integra.its.ac.id</cp:lastModifiedBy>
  <cp:revision>8</cp:revision>
  <dcterms:created xsi:type="dcterms:W3CDTF">2021-03-08T15:25:20Z</dcterms:created>
  <dcterms:modified xsi:type="dcterms:W3CDTF">2022-01-01T21:37:19Z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