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DE1FE-F985-4619-8F89-0F1650B3B1F1}" type="datetimeFigureOut">
              <a:rPr lang="zh-CN" altLang="en-US" smtClean="0"/>
              <a:pPr/>
              <a:t>2016/12/25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3ABF65-BDBB-4A0E-A48C-6C38903A12B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3ABF65-BDBB-4A0E-A48C-6C38903A12B3}"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3ABF65-BDBB-4A0E-A48C-6C38903A12B3}"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3ABF65-BDBB-4A0E-A48C-6C38903A12B3}"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2016/12/25</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1220946" y="371452"/>
            <a:ext cx="7851648" cy="1057284"/>
          </a:xfrm>
        </p:spPr>
        <p:txBody>
          <a:bodyPr/>
          <a:lstStyle/>
          <a:p>
            <a:r>
              <a:rPr lang="en-US" altLang="zh-CN" dirty="0"/>
              <a:t>1.1-1.3 </a:t>
            </a:r>
            <a:r>
              <a:rPr lang="zh-CN" altLang="en-US" dirty="0"/>
              <a:t>课堂提问</a:t>
            </a:r>
          </a:p>
        </p:txBody>
      </p:sp>
      <p:sp>
        <p:nvSpPr>
          <p:cNvPr id="3" name="PA_副标题 2"/>
          <p:cNvSpPr>
            <a:spLocks noGrp="1"/>
          </p:cNvSpPr>
          <p:nvPr>
            <p:ph type="subTitle" idx="1"/>
            <p:custDataLst>
              <p:tags r:id="rId2"/>
            </p:custDataLst>
          </p:nvPr>
        </p:nvSpPr>
        <p:spPr>
          <a:xfrm>
            <a:off x="214282" y="1428736"/>
            <a:ext cx="8572560" cy="2000264"/>
          </a:xfrm>
        </p:spPr>
        <p:txBody>
          <a:bodyPr/>
          <a:lstStyle/>
          <a:p>
            <a:pPr algn="l"/>
            <a:r>
              <a:rPr lang="en-US" altLang="zh-CN" b="1" dirty="0"/>
              <a:t>1</a:t>
            </a:r>
            <a:r>
              <a:rPr lang="zh-CN" altLang="en-US" b="1" dirty="0"/>
              <a:t>，一个典型的化工生产装置包括哪几个部分？</a:t>
            </a:r>
            <a:endParaRPr lang="en-US" altLang="zh-CN" b="1" dirty="0"/>
          </a:p>
          <a:p>
            <a:pPr algn="l"/>
            <a:r>
              <a:rPr lang="en-US" altLang="zh-CN" b="1" dirty="0"/>
              <a:t>2</a:t>
            </a:r>
            <a:r>
              <a:rPr lang="zh-CN" altLang="en-US" b="1" dirty="0"/>
              <a:t>，分离过程可分为那几大类？</a:t>
            </a:r>
            <a:endParaRPr lang="en-US" altLang="zh-CN" b="1" dirty="0"/>
          </a:p>
          <a:p>
            <a:pPr algn="l"/>
            <a:r>
              <a:rPr lang="en-US" altLang="zh-CN" b="1" dirty="0"/>
              <a:t>3</a:t>
            </a:r>
            <a:r>
              <a:rPr lang="zh-CN" altLang="en-US" b="1" dirty="0"/>
              <a:t>，分离媒介可概括为哪两大类？</a:t>
            </a:r>
            <a:endParaRPr lang="en-US" altLang="zh-CN" b="1" dirty="0"/>
          </a:p>
          <a:p>
            <a:pPr algn="l"/>
            <a:r>
              <a:rPr lang="en-US" altLang="zh-CN" dirty="0"/>
              <a:t>4</a:t>
            </a:r>
            <a:r>
              <a:rPr lang="zh-CN" altLang="en-US" dirty="0"/>
              <a:t>，</a:t>
            </a:r>
            <a:r>
              <a:rPr lang="zh-CN" altLang="en-US" b="1" dirty="0"/>
              <a:t>分离过程集成的目标是什么？</a:t>
            </a:r>
            <a:endParaRPr lang="en-US" altLang="zh-CN" b="1" dirty="0"/>
          </a:p>
          <a:p>
            <a:pPr algn="l"/>
            <a:endParaRPr lang="zh-CN" altLang="en-US" b="1" dirty="0"/>
          </a:p>
        </p:txBody>
      </p:sp>
      <p:sp>
        <p:nvSpPr>
          <p:cNvPr id="4" name="PA_副标题 2"/>
          <p:cNvSpPr txBox="1">
            <a:spLocks/>
          </p:cNvSpPr>
          <p:nvPr>
            <p:custDataLst>
              <p:tags r:id="rId3"/>
            </p:custDataLst>
          </p:nvPr>
        </p:nvSpPr>
        <p:spPr>
          <a:xfrm>
            <a:off x="214282" y="3643314"/>
            <a:ext cx="8572560" cy="3357586"/>
          </a:xfrm>
          <a:prstGeom prst="rect">
            <a:avLst/>
          </a:prstGeom>
        </p:spPr>
        <p:txBody>
          <a:bodyPr vert="horz" lIns="0" rIns="18288">
            <a:normAutofit fontScale="92500" lnSpcReduction="10000"/>
          </a:bodyPr>
          <a:lstStyle/>
          <a:p>
            <a:pPr marR="45720" lvl="0">
              <a:spcBef>
                <a:spcPct val="20000"/>
              </a:spcBef>
              <a:buClr>
                <a:schemeClr val="accent3"/>
              </a:buClr>
              <a:buSzPct val="95000"/>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，动力设备及加热设备等，反应设备，分离设备。</a:t>
            </a:r>
            <a:endParaRPr lang="en-US" altLang="zh-CN" sz="2600" b="1" dirty="0">
              <a:solidFill>
                <a:srgbClr val="002060"/>
              </a:solidFill>
              <a:latin typeface="楷体" pitchFamily="49" charset="-122"/>
              <a:ea typeface="楷体" pitchFamily="49" charset="-122"/>
            </a:endParaRPr>
          </a:p>
          <a:p>
            <a:pPr marR="45720" lvl="0">
              <a:spcBef>
                <a:spcPct val="20000"/>
              </a:spcBef>
              <a:buClr>
                <a:schemeClr val="accent3"/>
              </a:buClr>
              <a:buSzPct val="95000"/>
            </a:pPr>
            <a:r>
              <a:rPr lang="en-US" altLang="zh-CN" sz="2600" b="1" dirty="0">
                <a:solidFill>
                  <a:srgbClr val="002060"/>
                </a:solidFill>
                <a:latin typeface="楷体" pitchFamily="49" charset="-122"/>
                <a:ea typeface="楷体" pitchFamily="49" charset="-122"/>
              </a:rPr>
              <a:t>2</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800" b="1" dirty="0">
                <a:solidFill>
                  <a:srgbClr val="002060"/>
                </a:solidFill>
                <a:latin typeface="楷体" pitchFamily="49" charset="-122"/>
                <a:ea typeface="楷体" pitchFamily="49" charset="-122"/>
              </a:rPr>
              <a:t>机械分离过程和传质分离过程。机械分离过程的对象是非均相的即是分离两相以上所组成的混合物。传质分离过程用于各种均相混合物的分离，其特点是有相间的传递发生。因此又可以分为平衡分离过程和速率分离过程。</a:t>
            </a:r>
            <a:endPar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endParaRP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altLang="zh-CN" sz="2600" b="1" dirty="0">
                <a:solidFill>
                  <a:srgbClr val="002060"/>
                </a:solidFill>
                <a:latin typeface="楷体" pitchFamily="49" charset="-122"/>
                <a:ea typeface="楷体" pitchFamily="49" charset="-122"/>
              </a:rPr>
              <a:t>3</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，能量媒介（</a:t>
            </a: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ESA</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）和物质媒介（</a:t>
            </a: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MSA</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endPar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endParaRP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，实施清洁工艺，使物料和能源消耗最小，达到最大的经济效益和社会效益。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282024"/>
            <a:ext cx="7851648" cy="1057284"/>
          </a:xfrm>
        </p:spPr>
        <p:txBody>
          <a:bodyPr>
            <a:normAutofit/>
          </a:bodyPr>
          <a:lstStyle/>
          <a:p>
            <a:r>
              <a:rPr lang="en-US" altLang="zh-CN" dirty="0"/>
              <a:t>4.1-4.2 </a:t>
            </a:r>
            <a:r>
              <a:rPr lang="zh-CN" altLang="en-US" dirty="0"/>
              <a:t>气体吸收</a:t>
            </a:r>
          </a:p>
        </p:txBody>
      </p:sp>
      <p:sp>
        <p:nvSpPr>
          <p:cNvPr id="3" name="副标题 2"/>
          <p:cNvSpPr>
            <a:spLocks noGrp="1"/>
          </p:cNvSpPr>
          <p:nvPr>
            <p:ph type="subTitle" idx="1"/>
          </p:nvPr>
        </p:nvSpPr>
        <p:spPr>
          <a:xfrm>
            <a:off x="214282" y="1357298"/>
            <a:ext cx="8572560" cy="2000264"/>
          </a:xfrm>
        </p:spPr>
        <p:txBody>
          <a:bodyPr>
            <a:normAutofit/>
          </a:bodyPr>
          <a:lstStyle/>
          <a:p>
            <a:pPr algn="l"/>
            <a:r>
              <a:rPr lang="en-US" altLang="zh-CN" b="1" dirty="0"/>
              <a:t>1</a:t>
            </a:r>
            <a:r>
              <a:rPr lang="zh-CN" altLang="en-US" b="1" dirty="0"/>
              <a:t>，吸收的分类</a:t>
            </a:r>
            <a:r>
              <a:rPr lang="en-US" altLang="zh-CN" b="1" dirty="0"/>
              <a:t>?</a:t>
            </a:r>
          </a:p>
          <a:p>
            <a:pPr algn="l"/>
            <a:r>
              <a:rPr lang="en-US" altLang="zh-CN" b="1" dirty="0"/>
              <a:t>2</a:t>
            </a:r>
            <a:r>
              <a:rPr lang="zh-CN" altLang="en-US" b="1" dirty="0"/>
              <a:t>，吸收过程的应用？</a:t>
            </a:r>
            <a:endParaRPr lang="en-US" altLang="zh-CN" b="1" dirty="0"/>
          </a:p>
          <a:p>
            <a:pPr algn="l"/>
            <a:r>
              <a:rPr lang="en-US" altLang="zh-CN" b="1" dirty="0"/>
              <a:t>3</a:t>
            </a:r>
            <a:r>
              <a:rPr lang="zh-CN" altLang="en-US" b="1" dirty="0"/>
              <a:t>，吸收的推动力？</a:t>
            </a:r>
            <a:endParaRPr lang="en-US" altLang="zh-CN" b="1" dirty="0"/>
          </a:p>
          <a:p>
            <a:pPr algn="l"/>
            <a:r>
              <a:rPr lang="en-US" altLang="zh-CN" dirty="0"/>
              <a:t>4</a:t>
            </a:r>
            <a:r>
              <a:rPr lang="zh-CN" altLang="en-US" dirty="0"/>
              <a:t>，</a:t>
            </a:r>
            <a:r>
              <a:rPr lang="zh-CN" altLang="en-US" b="1" dirty="0"/>
              <a:t>亨利定律应用范围？</a:t>
            </a:r>
            <a:endParaRPr lang="en-US" altLang="zh-CN" b="1" dirty="0"/>
          </a:p>
          <a:p>
            <a:pPr algn="l"/>
            <a:endParaRPr lang="zh-CN" altLang="en-US" b="1" dirty="0"/>
          </a:p>
        </p:txBody>
      </p:sp>
      <p:sp>
        <p:nvSpPr>
          <p:cNvPr id="4" name="副标题 2"/>
          <p:cNvSpPr txBox="1">
            <a:spLocks/>
          </p:cNvSpPr>
          <p:nvPr/>
        </p:nvSpPr>
        <p:spPr>
          <a:xfrm>
            <a:off x="214282" y="3429000"/>
            <a:ext cx="8929718" cy="2500330"/>
          </a:xfrm>
          <a:prstGeom prst="rect">
            <a:avLst/>
          </a:prstGeom>
        </p:spPr>
        <p:txBody>
          <a:bodyPr vert="horz" lIns="0" rIns="18288">
            <a:noAutofit/>
          </a:bodyPr>
          <a:lstStyle/>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a:t>
            </a:r>
            <a:r>
              <a:rPr lang="zh-CN" altLang="en-US" b="1" dirty="0">
                <a:solidFill>
                  <a:srgbClr val="FF0000"/>
                </a:solidFill>
                <a:latin typeface="楷体" pitchFamily="49" charset="-122"/>
                <a:ea typeface="楷体" pitchFamily="49" charset="-122"/>
              </a:rPr>
              <a:t>根据被吸收溶质数量：</a:t>
            </a:r>
            <a:r>
              <a:rPr lang="zh-CN" altLang="en-US" b="1" dirty="0">
                <a:solidFill>
                  <a:srgbClr val="002060"/>
                </a:solidFill>
                <a:latin typeface="楷体" pitchFamily="49" charset="-122"/>
                <a:ea typeface="楷体" pitchFamily="49" charset="-122"/>
              </a:rPr>
              <a:t>单组分吸收和多组分吸收；</a:t>
            </a:r>
            <a:r>
              <a:rPr lang="zh-CN" altLang="en-US" b="1" dirty="0">
                <a:solidFill>
                  <a:srgbClr val="FF0000"/>
                </a:solidFill>
                <a:latin typeface="楷体" pitchFamily="49" charset="-122"/>
                <a:ea typeface="楷体" pitchFamily="49" charset="-122"/>
              </a:rPr>
              <a:t>根据溶质与液体溶剂之间的作用性质：</a:t>
            </a:r>
            <a:r>
              <a:rPr lang="zh-CN" altLang="en-US" b="1" dirty="0">
                <a:solidFill>
                  <a:srgbClr val="002060"/>
                </a:solidFill>
                <a:latin typeface="楷体" pitchFamily="49" charset="-122"/>
                <a:ea typeface="楷体" pitchFamily="49" charset="-122"/>
              </a:rPr>
              <a:t>化学吸收和物理吸收；</a:t>
            </a:r>
            <a:r>
              <a:rPr lang="zh-CN" altLang="en-US" b="1" dirty="0">
                <a:solidFill>
                  <a:srgbClr val="FF0000"/>
                </a:solidFill>
                <a:latin typeface="楷体" pitchFamily="49" charset="-122"/>
                <a:ea typeface="楷体" pitchFamily="49" charset="-122"/>
              </a:rPr>
              <a:t>化学吸收中反应的类型：</a:t>
            </a:r>
            <a:r>
              <a:rPr lang="zh-CN" altLang="en-US" b="1" dirty="0">
                <a:solidFill>
                  <a:srgbClr val="002060"/>
                </a:solidFill>
                <a:latin typeface="楷体" pitchFamily="49" charset="-122"/>
                <a:ea typeface="楷体" pitchFamily="49" charset="-122"/>
              </a:rPr>
              <a:t>不可逆反应吸收和可逆反应吸收；</a:t>
            </a:r>
            <a:r>
              <a:rPr lang="zh-CN" altLang="en-US" b="1" dirty="0">
                <a:solidFill>
                  <a:srgbClr val="FF0000"/>
                </a:solidFill>
                <a:latin typeface="楷体" pitchFamily="49" charset="-122"/>
                <a:ea typeface="楷体" pitchFamily="49" charset="-122"/>
              </a:rPr>
              <a:t>吸收热效应大小：</a:t>
            </a:r>
            <a:r>
              <a:rPr lang="zh-CN" altLang="en-US" b="1" dirty="0">
                <a:solidFill>
                  <a:srgbClr val="002060"/>
                </a:solidFill>
                <a:latin typeface="楷体" pitchFamily="49" charset="-122"/>
                <a:ea typeface="楷体" pitchFamily="49" charset="-122"/>
              </a:rPr>
              <a:t>等温吸收和非等温吸收；</a:t>
            </a:r>
            <a:r>
              <a:rPr lang="zh-CN" altLang="en-US" b="1" dirty="0">
                <a:solidFill>
                  <a:srgbClr val="FF0000"/>
                </a:solidFill>
                <a:latin typeface="楷体" pitchFamily="49" charset="-122"/>
                <a:ea typeface="楷体" pitchFamily="49" charset="-122"/>
              </a:rPr>
              <a:t>按汽液两相接触方式和采用的设备形式：</a:t>
            </a:r>
            <a:r>
              <a:rPr lang="zh-CN" altLang="en-US" b="1" dirty="0">
                <a:solidFill>
                  <a:srgbClr val="002060"/>
                </a:solidFill>
                <a:latin typeface="楷体" pitchFamily="49" charset="-122"/>
                <a:ea typeface="楷体" pitchFamily="49" charset="-122"/>
              </a:rPr>
              <a:t>喷淋吸收、鼓泡吸收、降膜吸收；</a:t>
            </a:r>
            <a:r>
              <a:rPr lang="zh-CN" altLang="en-US" b="1" dirty="0">
                <a:solidFill>
                  <a:srgbClr val="FF0000"/>
                </a:solidFill>
                <a:latin typeface="楷体" pitchFamily="49" charset="-122"/>
                <a:ea typeface="楷体" pitchFamily="49" charset="-122"/>
              </a:rPr>
              <a:t>按吸收量的多少分：</a:t>
            </a:r>
            <a:r>
              <a:rPr lang="zh-CN" altLang="en-US" b="1" dirty="0">
                <a:solidFill>
                  <a:srgbClr val="002060"/>
                </a:solidFill>
                <a:latin typeface="楷体" pitchFamily="49" charset="-122"/>
                <a:ea typeface="楷体" pitchFamily="49" charset="-122"/>
              </a:rPr>
              <a:t>贫气吸收和富气吸收。</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a:t>
            </a:r>
            <a:r>
              <a:rPr lang="en-US" altLang="zh-CN" b="1" dirty="0">
                <a:solidFill>
                  <a:srgbClr val="002060"/>
                </a:solidFill>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）获得产品；（</a:t>
            </a: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）气体混合物分离；（</a:t>
            </a:r>
            <a:r>
              <a:rPr lang="en-US" altLang="zh-CN" b="1" dirty="0">
                <a:solidFill>
                  <a:srgbClr val="002060"/>
                </a:solidFill>
                <a:latin typeface="楷体" pitchFamily="49" charset="-122"/>
                <a:ea typeface="楷体" pitchFamily="49" charset="-122"/>
              </a:rPr>
              <a:t>3</a:t>
            </a:r>
            <a:r>
              <a:rPr lang="zh-CN" altLang="en-US" b="1" dirty="0">
                <a:solidFill>
                  <a:srgbClr val="002060"/>
                </a:solidFill>
                <a:latin typeface="楷体" pitchFamily="49" charset="-122"/>
                <a:ea typeface="楷体" pitchFamily="49" charset="-122"/>
              </a:rPr>
              <a:t>）气体净化；（</a:t>
            </a: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）气体回收。</a:t>
            </a:r>
          </a:p>
          <a:p>
            <a:pPr marL="274320" indent="-274320">
              <a:buClr>
                <a:schemeClr val="accent3"/>
              </a:buClr>
              <a:defRPr/>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气相中溶质的实际分压与溶液中溶质的平衡蒸气压之差。</a:t>
            </a: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a:t>
            </a:r>
            <a:r>
              <a:rPr lang="en-US" altLang="zh-CN" b="1" dirty="0">
                <a:solidFill>
                  <a:srgbClr val="002060"/>
                </a:solidFill>
                <a:latin typeface="楷体" pitchFamily="49" charset="-122"/>
                <a:ea typeface="楷体" pitchFamily="49" charset="-122"/>
              </a:rPr>
              <a:t>①</a:t>
            </a:r>
            <a:r>
              <a:rPr lang="zh-CN" altLang="en-US" b="1" dirty="0">
                <a:solidFill>
                  <a:srgbClr val="002060"/>
                </a:solidFill>
                <a:latin typeface="楷体" pitchFamily="49" charset="-122"/>
                <a:ea typeface="楷体" pitchFamily="49" charset="-122"/>
              </a:rPr>
              <a:t>溶质气体的分压为常压；</a:t>
            </a:r>
            <a:r>
              <a:rPr lang="en-US" altLang="zh-CN" b="1" dirty="0">
                <a:solidFill>
                  <a:srgbClr val="002060"/>
                </a:solidFill>
                <a:latin typeface="楷体" pitchFamily="49" charset="-122"/>
                <a:ea typeface="楷体" pitchFamily="49" charset="-122"/>
              </a:rPr>
              <a:t>②</a:t>
            </a:r>
            <a:r>
              <a:rPr lang="zh-CN" altLang="en-US" b="1" dirty="0">
                <a:solidFill>
                  <a:srgbClr val="002060"/>
                </a:solidFill>
                <a:latin typeface="楷体" pitchFamily="49" charset="-122"/>
                <a:ea typeface="楷体" pitchFamily="49" charset="-122"/>
              </a:rPr>
              <a:t>溶质溶于溶剂时未发生解离、缔合或化学反应；</a:t>
            </a:r>
            <a:r>
              <a:rPr lang="en-US" altLang="zh-CN" b="1" dirty="0">
                <a:solidFill>
                  <a:srgbClr val="002060"/>
                </a:solidFill>
                <a:latin typeface="楷体" pitchFamily="49" charset="-122"/>
                <a:ea typeface="楷体" pitchFamily="49" charset="-122"/>
              </a:rPr>
              <a:t>③</a:t>
            </a:r>
            <a:r>
              <a:rPr lang="zh-CN" altLang="en-US" b="1" dirty="0">
                <a:solidFill>
                  <a:srgbClr val="002060"/>
                </a:solidFill>
                <a:latin typeface="楷体" pitchFamily="49" charset="-122"/>
                <a:ea typeface="楷体" pitchFamily="49" charset="-122"/>
              </a:rPr>
              <a:t>稀溶液。</a:t>
            </a:r>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282024"/>
            <a:ext cx="7851648" cy="1057284"/>
          </a:xfrm>
        </p:spPr>
        <p:txBody>
          <a:bodyPr>
            <a:normAutofit/>
          </a:bodyPr>
          <a:lstStyle/>
          <a:p>
            <a:r>
              <a:rPr lang="en-US" altLang="zh-CN" dirty="0"/>
              <a:t>4.3 </a:t>
            </a:r>
            <a:r>
              <a:rPr lang="zh-CN" altLang="en-US" dirty="0"/>
              <a:t>气体吸收</a:t>
            </a:r>
          </a:p>
        </p:txBody>
      </p:sp>
      <p:sp>
        <p:nvSpPr>
          <p:cNvPr id="3" name="副标题 2"/>
          <p:cNvSpPr>
            <a:spLocks noGrp="1"/>
          </p:cNvSpPr>
          <p:nvPr>
            <p:ph type="subTitle" idx="1"/>
          </p:nvPr>
        </p:nvSpPr>
        <p:spPr>
          <a:xfrm>
            <a:off x="214282" y="1357298"/>
            <a:ext cx="8572560" cy="2000264"/>
          </a:xfrm>
        </p:spPr>
        <p:txBody>
          <a:bodyPr>
            <a:normAutofit/>
          </a:bodyPr>
          <a:lstStyle/>
          <a:p>
            <a:pPr algn="l"/>
            <a:r>
              <a:rPr lang="en-US" altLang="zh-CN" b="1" dirty="0"/>
              <a:t>1</a:t>
            </a:r>
            <a:r>
              <a:rPr lang="zh-CN" altLang="en-US" b="1" dirty="0"/>
              <a:t>，吸收因子的简捷化算法有哪两种？</a:t>
            </a:r>
            <a:endParaRPr lang="en-US" altLang="zh-CN" b="1" dirty="0"/>
          </a:p>
          <a:p>
            <a:pPr algn="l"/>
            <a:r>
              <a:rPr lang="en-US" altLang="zh-CN" b="1" dirty="0"/>
              <a:t>2</a:t>
            </a:r>
            <a:r>
              <a:rPr lang="zh-CN" altLang="en-US" b="1" dirty="0"/>
              <a:t>，吸收因子</a:t>
            </a:r>
            <a:r>
              <a:rPr lang="en-US" altLang="zh-CN" b="1" dirty="0"/>
              <a:t>A</a:t>
            </a:r>
            <a:r>
              <a:rPr lang="zh-CN" altLang="en-US" b="1" dirty="0"/>
              <a:t>的表达式？</a:t>
            </a:r>
            <a:endParaRPr lang="en-US" altLang="zh-CN" b="1" dirty="0"/>
          </a:p>
          <a:p>
            <a:pPr algn="l"/>
            <a:r>
              <a:rPr lang="en-US" altLang="zh-CN" b="1" dirty="0"/>
              <a:t>3</a:t>
            </a:r>
            <a:r>
              <a:rPr lang="zh-CN" altLang="en-US" b="1" dirty="0"/>
              <a:t>，哈顿</a:t>
            </a:r>
            <a:r>
              <a:rPr lang="en-US" altLang="zh-CN" b="1" dirty="0"/>
              <a:t>-</a:t>
            </a:r>
            <a:r>
              <a:rPr lang="zh-CN" altLang="en-US" b="1" dirty="0"/>
              <a:t>富兰克林方程关联了吸收过程的那些参数？</a:t>
            </a:r>
            <a:endParaRPr lang="en-US" altLang="zh-CN" b="1" dirty="0"/>
          </a:p>
          <a:p>
            <a:pPr algn="l"/>
            <a:r>
              <a:rPr lang="en-US" altLang="zh-CN" dirty="0"/>
              <a:t>4</a:t>
            </a:r>
            <a:r>
              <a:rPr lang="zh-CN" altLang="en-US" dirty="0"/>
              <a:t>，</a:t>
            </a:r>
            <a:r>
              <a:rPr lang="zh-CN" altLang="en-US" b="1" dirty="0"/>
              <a:t>相对吸收率公式？</a:t>
            </a:r>
            <a:endParaRPr lang="en-US" altLang="zh-CN" b="1" dirty="0"/>
          </a:p>
          <a:p>
            <a:pPr algn="l"/>
            <a:endParaRPr lang="zh-CN" altLang="en-US" b="1" dirty="0"/>
          </a:p>
        </p:txBody>
      </p:sp>
      <p:sp>
        <p:nvSpPr>
          <p:cNvPr id="4" name="副标题 2"/>
          <p:cNvSpPr txBox="1">
            <a:spLocks/>
          </p:cNvSpPr>
          <p:nvPr/>
        </p:nvSpPr>
        <p:spPr>
          <a:xfrm>
            <a:off x="214282" y="3429000"/>
            <a:ext cx="8929718" cy="2500330"/>
          </a:xfrm>
          <a:prstGeom prst="rect">
            <a:avLst/>
          </a:prstGeom>
        </p:spPr>
        <p:txBody>
          <a:bodyPr vert="horz" lIns="0" rIns="18288">
            <a:noAutofit/>
          </a:bodyPr>
          <a:lstStyle/>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，平均吸收因子法和平均有效吸收因子法；</a:t>
            </a:r>
            <a:endParaRPr lang="en-US" altLang="zh-CN" b="1" dirty="0">
              <a:solidFill>
                <a:srgbClr val="002060"/>
              </a:solidFill>
              <a:latin typeface="楷体" pitchFamily="49" charset="-122"/>
              <a:ea typeface="楷体" pitchFamily="49" charset="-122"/>
            </a:endParaRPr>
          </a:p>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a:t>
            </a:r>
          </a:p>
          <a:p>
            <a:pPr marL="274320" indent="-274320">
              <a:lnSpc>
                <a:spcPct val="150000"/>
              </a:lnSpc>
              <a:buClr>
                <a:schemeClr val="accent3"/>
              </a:buClr>
              <a:defRPr/>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，吸收率、吸收因子和理论板数；</a:t>
            </a:r>
            <a:endParaRPr lang="zh-CN" altLang="en-US" b="1" dirty="0">
              <a:solidFill>
                <a:srgbClr val="002060"/>
              </a:solidFill>
              <a:latin typeface="楷体" pitchFamily="49" charset="-122"/>
              <a:ea typeface="楷体" pitchFamily="49" charset="-122"/>
            </a:endParaRPr>
          </a:p>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a:t>
            </a:r>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p:txBody>
      </p:sp>
      <p:graphicFrame>
        <p:nvGraphicFramePr>
          <p:cNvPr id="173083" name="Object 27"/>
          <p:cNvGraphicFramePr>
            <a:graphicFrameLocks noChangeAspect="1"/>
          </p:cNvGraphicFramePr>
          <p:nvPr/>
        </p:nvGraphicFramePr>
        <p:xfrm>
          <a:off x="714348" y="3835050"/>
          <a:ext cx="785818" cy="566474"/>
        </p:xfrm>
        <a:graphic>
          <a:graphicData uri="http://schemas.openxmlformats.org/presentationml/2006/ole">
            <mc:AlternateContent xmlns:mc="http://schemas.openxmlformats.org/markup-compatibility/2006">
              <mc:Choice xmlns:v="urn:schemas-microsoft-com:vml" Requires="v">
                <p:oleObj spid="_x0000_s17416" name="Equation" r:id="rId4" imgW="545863" imgH="393529" progId="">
                  <p:embed/>
                </p:oleObj>
              </mc:Choice>
              <mc:Fallback>
                <p:oleObj name="Equation" r:id="rId4" imgW="545863" imgH="393529" progId="">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3835050"/>
                        <a:ext cx="785818" cy="566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2878" name="Object 14"/>
          <p:cNvGraphicFramePr>
            <a:graphicFrameLocks noChangeAspect="1"/>
          </p:cNvGraphicFramePr>
          <p:nvPr/>
        </p:nvGraphicFramePr>
        <p:xfrm>
          <a:off x="642910" y="4857760"/>
          <a:ext cx="2500330" cy="505412"/>
        </p:xfrm>
        <a:graphic>
          <a:graphicData uri="http://schemas.openxmlformats.org/presentationml/2006/ole">
            <mc:AlternateContent xmlns:mc="http://schemas.openxmlformats.org/markup-compatibility/2006">
              <mc:Choice xmlns:v="urn:schemas-microsoft-com:vml" Requires="v">
                <p:oleObj spid="_x0000_s17417" name="Equation" r:id="rId6" imgW="2260600" imgH="457200" progId="">
                  <p:embed/>
                </p:oleObj>
              </mc:Choice>
              <mc:Fallback>
                <p:oleObj name="Equation" r:id="rId6" imgW="2260600" imgH="457200" progId="">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10" y="4857760"/>
                        <a:ext cx="2500330" cy="505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3083"/>
                                        </p:tgtEl>
                                        <p:attrNameLst>
                                          <p:attrName>style.visibility</p:attrName>
                                        </p:attrNameLst>
                                      </p:cBhvr>
                                      <p:to>
                                        <p:strVal val="visible"/>
                                      </p:to>
                                    </p:set>
                                    <p:animEffect transition="in" filter="blinds(horizontal)">
                                      <p:cBhvr>
                                        <p:cTn id="25" dur="500"/>
                                        <p:tgtEl>
                                          <p:spTgt spid="17308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wipe(left)">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ipe(left)">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left)">
                                      <p:cBhvr>
                                        <p:cTn id="45" dur="500"/>
                                        <p:tgtEl>
                                          <p:spTgt spid="4">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92878"/>
                                        </p:tgtEl>
                                        <p:attrNameLst>
                                          <p:attrName>style.visibility</p:attrName>
                                        </p:attrNameLst>
                                      </p:cBhvr>
                                      <p:to>
                                        <p:strVal val="visible"/>
                                      </p:to>
                                    </p:set>
                                    <p:animEffect transition="in" filter="blinds(horizontal)">
                                      <p:cBhvr>
                                        <p:cTn id="48" dur="500"/>
                                        <p:tgtEl>
                                          <p:spTgt spid="292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282024"/>
            <a:ext cx="7851648" cy="1057284"/>
          </a:xfrm>
        </p:spPr>
        <p:txBody>
          <a:bodyPr>
            <a:normAutofit/>
          </a:bodyPr>
          <a:lstStyle/>
          <a:p>
            <a:r>
              <a:rPr lang="en-US" altLang="zh-CN" dirty="0"/>
              <a:t>7.1-7.2 </a:t>
            </a:r>
            <a:r>
              <a:rPr lang="zh-CN" altLang="en-US" dirty="0"/>
              <a:t>吸附</a:t>
            </a:r>
          </a:p>
        </p:txBody>
      </p:sp>
      <p:sp>
        <p:nvSpPr>
          <p:cNvPr id="3" name="副标题 2"/>
          <p:cNvSpPr>
            <a:spLocks noGrp="1"/>
          </p:cNvSpPr>
          <p:nvPr>
            <p:ph type="subTitle" idx="1"/>
          </p:nvPr>
        </p:nvSpPr>
        <p:spPr>
          <a:xfrm>
            <a:off x="214282" y="1357298"/>
            <a:ext cx="8572560" cy="2000264"/>
          </a:xfrm>
        </p:spPr>
        <p:txBody>
          <a:bodyPr>
            <a:normAutofit/>
          </a:bodyPr>
          <a:lstStyle/>
          <a:p>
            <a:pPr algn="l"/>
            <a:r>
              <a:rPr lang="en-US" altLang="zh-CN" b="1" dirty="0"/>
              <a:t>1</a:t>
            </a:r>
            <a:r>
              <a:rPr lang="zh-CN" altLang="en-US" b="1" dirty="0"/>
              <a:t>，吸附机理？</a:t>
            </a:r>
            <a:endParaRPr lang="en-US" altLang="zh-CN" b="1" dirty="0"/>
          </a:p>
          <a:p>
            <a:pPr algn="l"/>
            <a:r>
              <a:rPr lang="en-US" altLang="zh-CN" b="1" dirty="0"/>
              <a:t>2</a:t>
            </a:r>
            <a:r>
              <a:rPr lang="zh-CN" altLang="en-US" b="1" dirty="0"/>
              <a:t>，工业吸附剂的特征？常用吸附剂种类</a:t>
            </a:r>
            <a:r>
              <a:rPr lang="en-US" altLang="zh-CN" b="1" dirty="0"/>
              <a:t>?</a:t>
            </a:r>
          </a:p>
          <a:p>
            <a:pPr algn="l"/>
            <a:r>
              <a:rPr lang="en-US" altLang="zh-CN" b="1" dirty="0"/>
              <a:t>3</a:t>
            </a:r>
            <a:r>
              <a:rPr lang="zh-CN" altLang="en-US" b="1" dirty="0"/>
              <a:t>，吸附根据吸附质和吸附剂之间作用力的不同可以分为几类？</a:t>
            </a:r>
            <a:endParaRPr lang="en-US" altLang="zh-CN" b="1" dirty="0"/>
          </a:p>
          <a:p>
            <a:pPr algn="l"/>
            <a:endParaRPr lang="zh-CN" altLang="en-US" b="1" dirty="0"/>
          </a:p>
        </p:txBody>
      </p:sp>
      <p:sp>
        <p:nvSpPr>
          <p:cNvPr id="4" name="副标题 2"/>
          <p:cNvSpPr txBox="1">
            <a:spLocks/>
          </p:cNvSpPr>
          <p:nvPr/>
        </p:nvSpPr>
        <p:spPr>
          <a:xfrm>
            <a:off x="214282" y="3429000"/>
            <a:ext cx="8929718" cy="2500330"/>
          </a:xfrm>
          <a:prstGeom prst="rect">
            <a:avLst/>
          </a:prstGeom>
        </p:spPr>
        <p:txBody>
          <a:bodyPr vert="horz" lIns="0" rIns="18288">
            <a:noAutofit/>
          </a:bodyPr>
          <a:lstStyle/>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，固体表面分子</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或原子</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处于特殊的状态。固体内部分子所受的力是对称的，故彼此处于平衡。但在界面分子的力场是不饱和的，即存在一种固体的表面力，它能从外界吸附分子、原子、或离子，并在吸附表面上形成多分子层或单分子层。</a:t>
            </a:r>
          </a:p>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，多孔结构 </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比表面大</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足够强度 </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活性碳</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沸石分子筛 </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硅胶 </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活性氧化铝 </a:t>
            </a:r>
            <a:r>
              <a:rPr lang="en-US" altLang="zh-CN" b="1" dirty="0">
                <a:solidFill>
                  <a:srgbClr val="002060"/>
                </a:solidFill>
                <a:latin typeface="楷体" pitchFamily="49" charset="-122"/>
                <a:ea typeface="楷体" pitchFamily="49" charset="-122"/>
              </a:rPr>
              <a:t>.</a:t>
            </a:r>
            <a:endParaRPr lang="zh-CN" altLang="en-US" b="1" dirty="0">
              <a:solidFill>
                <a:srgbClr val="002060"/>
              </a:solidFill>
              <a:latin typeface="楷体" pitchFamily="49" charset="-122"/>
              <a:ea typeface="楷体" pitchFamily="49" charset="-122"/>
            </a:endParaRPr>
          </a:p>
          <a:p>
            <a:pPr marL="274320" indent="-274320">
              <a:lnSpc>
                <a:spcPct val="150000"/>
              </a:lnSpc>
              <a:buClr>
                <a:schemeClr val="accent3"/>
              </a:buClr>
              <a:defRPr/>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，物理吸附和化学吸附</a:t>
            </a:r>
            <a:endParaRPr lang="zh-CN" altLang="en-US" b="1" dirty="0">
              <a:solidFill>
                <a:srgbClr val="002060"/>
              </a:solidFill>
              <a:latin typeface="楷体" pitchFamily="49" charset="-122"/>
              <a:ea typeface="楷体" pitchFamily="49" charset="-122"/>
            </a:endParaRPr>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282024"/>
            <a:ext cx="7851648" cy="1057284"/>
          </a:xfrm>
        </p:spPr>
        <p:txBody>
          <a:bodyPr>
            <a:normAutofit/>
          </a:bodyPr>
          <a:lstStyle/>
          <a:p>
            <a:r>
              <a:rPr lang="en-US" altLang="zh-CN" dirty="0"/>
              <a:t>7.3  </a:t>
            </a:r>
            <a:r>
              <a:rPr lang="zh-CN" altLang="en-US" dirty="0"/>
              <a:t>吸附动力学和传递</a:t>
            </a:r>
          </a:p>
        </p:txBody>
      </p:sp>
      <p:sp>
        <p:nvSpPr>
          <p:cNvPr id="3" name="副标题 2"/>
          <p:cNvSpPr>
            <a:spLocks noGrp="1"/>
          </p:cNvSpPr>
          <p:nvPr>
            <p:ph type="subTitle" idx="1"/>
          </p:nvPr>
        </p:nvSpPr>
        <p:spPr>
          <a:xfrm>
            <a:off x="71406" y="1357298"/>
            <a:ext cx="8929718" cy="2500330"/>
          </a:xfrm>
        </p:spPr>
        <p:txBody>
          <a:bodyPr>
            <a:normAutofit/>
          </a:bodyPr>
          <a:lstStyle/>
          <a:p>
            <a:pPr algn="l"/>
            <a:r>
              <a:rPr lang="en-US" altLang="zh-CN" b="1" dirty="0"/>
              <a:t>1</a:t>
            </a:r>
            <a:r>
              <a:rPr lang="zh-CN" altLang="en-US" b="1" dirty="0"/>
              <a:t>，吸附步骤分为哪四步？</a:t>
            </a:r>
            <a:endParaRPr lang="en-US" altLang="zh-CN" b="1" dirty="0"/>
          </a:p>
          <a:p>
            <a:pPr algn="l"/>
            <a:r>
              <a:rPr lang="en-US" altLang="zh-CN" b="1" dirty="0"/>
              <a:t>2</a:t>
            </a:r>
            <a:r>
              <a:rPr lang="zh-CN" altLang="en-US" b="1" dirty="0"/>
              <a:t>，在分析温度分布和浓度分布时得出了哪两个推论？</a:t>
            </a:r>
            <a:endParaRPr lang="en-US" altLang="zh-CN" b="1" dirty="0"/>
          </a:p>
          <a:p>
            <a:pPr algn="l"/>
            <a:r>
              <a:rPr lang="en-US" altLang="zh-CN" b="1" dirty="0"/>
              <a:t>3</a:t>
            </a:r>
            <a:r>
              <a:rPr lang="zh-CN" altLang="en-US" b="1" dirty="0"/>
              <a:t>，吸附质在微孔中的扩散有哪两种形式</a:t>
            </a:r>
            <a:r>
              <a:rPr lang="en-US" altLang="zh-CN" b="1" dirty="0"/>
              <a:t>:</a:t>
            </a:r>
            <a:r>
              <a:rPr lang="zh-CN" altLang="en-US" b="1" dirty="0"/>
              <a:t>？</a:t>
            </a:r>
            <a:endParaRPr lang="en-US" altLang="zh-CN" b="1" dirty="0"/>
          </a:p>
          <a:p>
            <a:pPr algn="l"/>
            <a:r>
              <a:rPr lang="en-US" altLang="zh-CN" dirty="0"/>
              <a:t>4</a:t>
            </a:r>
            <a:r>
              <a:rPr lang="zh-CN" altLang="en-US" dirty="0"/>
              <a:t>， </a:t>
            </a:r>
            <a:r>
              <a:rPr lang="en-US" altLang="zh-CN" b="1" dirty="0" err="1"/>
              <a:t>Brunauer</a:t>
            </a:r>
            <a:r>
              <a:rPr lang="zh-CN" altLang="en-US" b="1" dirty="0"/>
              <a:t>等人将纯气体实验的物理吸附等温线分为几类？</a:t>
            </a:r>
            <a:endParaRPr lang="en-US" altLang="zh-CN" b="1" dirty="0"/>
          </a:p>
          <a:p>
            <a:pPr algn="l"/>
            <a:r>
              <a:rPr lang="en-US" altLang="zh-CN" b="1" dirty="0"/>
              <a:t>       Giles</a:t>
            </a:r>
            <a:r>
              <a:rPr lang="zh-CN" altLang="en-US" b="1" dirty="0"/>
              <a:t>将液相吸附等温线分为几类？</a:t>
            </a:r>
            <a:r>
              <a:rPr lang="en-US" altLang="zh-CN" b="1" dirty="0"/>
              <a:t>          </a:t>
            </a:r>
          </a:p>
          <a:p>
            <a:pPr algn="l"/>
            <a:endParaRPr lang="zh-CN" altLang="en-US" b="1" dirty="0"/>
          </a:p>
        </p:txBody>
      </p:sp>
      <p:sp>
        <p:nvSpPr>
          <p:cNvPr id="4" name="副标题 2"/>
          <p:cNvSpPr txBox="1">
            <a:spLocks/>
          </p:cNvSpPr>
          <p:nvPr/>
        </p:nvSpPr>
        <p:spPr>
          <a:xfrm>
            <a:off x="214282" y="4143380"/>
            <a:ext cx="8929718" cy="2500330"/>
          </a:xfrm>
          <a:prstGeom prst="rect">
            <a:avLst/>
          </a:prstGeom>
        </p:spPr>
        <p:txBody>
          <a:bodyPr vert="horz" lIns="0" rIns="18288">
            <a:noAutofit/>
          </a:bodyPr>
          <a:lstStyle/>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，外扩散过程；内扩散过程；吸附质沿孔表面的表面扩散；吸附质被吸附在孔表面上。</a:t>
            </a:r>
            <a:endParaRPr lang="en-US" altLang="zh-CN" b="1" dirty="0">
              <a:solidFill>
                <a:srgbClr val="002060"/>
              </a:solidFill>
              <a:latin typeface="楷体" pitchFamily="49" charset="-122"/>
              <a:ea typeface="楷体" pitchFamily="49" charset="-122"/>
            </a:endParaRPr>
          </a:p>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，传质阻力主要在颗粒内部；传热阻力主要在吸附剂颗粒以外</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流体边界层内</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a:t>
            </a:r>
          </a:p>
          <a:p>
            <a:pPr marL="274320" indent="-274320">
              <a:lnSpc>
                <a:spcPct val="150000"/>
              </a:lnSpc>
              <a:buClr>
                <a:schemeClr val="accent3"/>
              </a:buClr>
              <a:defRPr/>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b="1" dirty="0">
                <a:solidFill>
                  <a:srgbClr val="FF0000"/>
                </a:solidFill>
                <a:latin typeface="楷体" pitchFamily="49" charset="-122"/>
                <a:ea typeface="楷体" pitchFamily="49" charset="-122"/>
              </a:rPr>
              <a:t>沿孔截面的扩散</a:t>
            </a:r>
            <a:r>
              <a:rPr lang="en-US" altLang="zh-CN" b="1" dirty="0">
                <a:solidFill>
                  <a:srgbClr val="FF000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内扩散，普通分子扩散，与孔径和吸附质分子平均自由程有关；沿</a:t>
            </a:r>
            <a:r>
              <a:rPr lang="zh-CN" altLang="en-US" b="1" dirty="0">
                <a:solidFill>
                  <a:srgbClr val="FF0000"/>
                </a:solidFill>
                <a:latin typeface="楷体" pitchFamily="49" charset="-122"/>
                <a:ea typeface="楷体" pitchFamily="49" charset="-122"/>
              </a:rPr>
              <a:t>孔表面的扩散</a:t>
            </a:r>
            <a:r>
              <a:rPr lang="en-US" altLang="zh-CN" b="1" dirty="0">
                <a:solidFill>
                  <a:srgbClr val="FF000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沿孔口向里的表面上存在着吸附质的浓度梯度，吸附质可以沿孔表面向颗粒内部扩散。</a:t>
            </a:r>
          </a:p>
          <a:p>
            <a:pPr marR="45720">
              <a:lnSpc>
                <a:spcPct val="150000"/>
              </a:lnSpc>
              <a:spcBef>
                <a:spcPct val="20000"/>
              </a:spcBef>
              <a:buClr>
                <a:schemeClr val="accent3"/>
              </a:buClr>
              <a:buSzPct val="95000"/>
            </a:pP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a:t>
            </a:r>
            <a:r>
              <a:rPr lang="en-US" altLang="zh-CN" b="1" dirty="0">
                <a:solidFill>
                  <a:srgbClr val="002060"/>
                </a:solidFill>
                <a:latin typeface="楷体" pitchFamily="49" charset="-122"/>
                <a:ea typeface="楷体" pitchFamily="49" charset="-122"/>
              </a:rPr>
              <a:t>5</a:t>
            </a:r>
            <a:r>
              <a:rPr lang="zh-CN" altLang="en-US" b="1" dirty="0">
                <a:solidFill>
                  <a:srgbClr val="002060"/>
                </a:solidFill>
                <a:latin typeface="楷体" pitchFamily="49" charset="-122"/>
                <a:ea typeface="楷体" pitchFamily="49" charset="-122"/>
              </a:rPr>
              <a:t>类，</a:t>
            </a: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类。</a:t>
            </a:r>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wipe(left)">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wipe(left)">
                                      <p:cBhvr>
                                        <p:cTn id="4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lstStyle/>
          <a:p>
            <a:r>
              <a:rPr lang="en-US" altLang="zh-CN" dirty="0"/>
              <a:t>1.4 </a:t>
            </a:r>
            <a:r>
              <a:rPr lang="zh-CN" altLang="en-US" dirty="0"/>
              <a:t>课堂提问</a:t>
            </a:r>
          </a:p>
        </p:txBody>
      </p:sp>
      <p:sp>
        <p:nvSpPr>
          <p:cNvPr id="3" name="副标题 2"/>
          <p:cNvSpPr>
            <a:spLocks noGrp="1"/>
          </p:cNvSpPr>
          <p:nvPr>
            <p:ph type="subTitle" idx="1"/>
          </p:nvPr>
        </p:nvSpPr>
        <p:spPr>
          <a:xfrm>
            <a:off x="214282" y="1428736"/>
            <a:ext cx="8572560" cy="2000264"/>
          </a:xfrm>
        </p:spPr>
        <p:txBody>
          <a:bodyPr/>
          <a:lstStyle/>
          <a:p>
            <a:pPr algn="l"/>
            <a:r>
              <a:rPr lang="en-US" altLang="zh-CN" b="1" dirty="0"/>
              <a:t>1</a:t>
            </a:r>
            <a:r>
              <a:rPr lang="zh-CN" altLang="en-US" b="1" dirty="0"/>
              <a:t>，设计变量的定义？</a:t>
            </a:r>
            <a:endParaRPr lang="en-US" altLang="zh-CN" b="1" dirty="0"/>
          </a:p>
          <a:p>
            <a:pPr algn="l"/>
            <a:r>
              <a:rPr lang="en-US" altLang="zh-CN" b="1" dirty="0"/>
              <a:t>2</a:t>
            </a:r>
            <a:r>
              <a:rPr lang="zh-CN" altLang="en-US" b="1" dirty="0"/>
              <a:t>，如何确定设计变量？</a:t>
            </a:r>
            <a:endParaRPr lang="en-US" altLang="zh-CN" b="1" dirty="0"/>
          </a:p>
          <a:p>
            <a:pPr algn="l"/>
            <a:r>
              <a:rPr lang="en-US" altLang="zh-CN" b="1" dirty="0"/>
              <a:t>3</a:t>
            </a:r>
            <a:r>
              <a:rPr lang="zh-CN" altLang="en-US" b="1" dirty="0"/>
              <a:t>，约束关系类型有几种？</a:t>
            </a:r>
            <a:endParaRPr lang="en-US" altLang="zh-CN" b="1" dirty="0"/>
          </a:p>
          <a:p>
            <a:pPr algn="l"/>
            <a:r>
              <a:rPr lang="en-US" altLang="zh-CN" dirty="0"/>
              <a:t>4</a:t>
            </a:r>
            <a:r>
              <a:rPr lang="zh-CN" altLang="en-US" dirty="0"/>
              <a:t>，</a:t>
            </a:r>
            <a:r>
              <a:rPr lang="zh-CN" altLang="en-US" b="1" dirty="0"/>
              <a:t>设计变量包括哪两种变量？</a:t>
            </a:r>
            <a:endParaRPr lang="en-US" altLang="zh-CN" b="1" dirty="0"/>
          </a:p>
          <a:p>
            <a:pPr algn="l"/>
            <a:endParaRPr lang="zh-CN" altLang="en-US" b="1" dirty="0"/>
          </a:p>
        </p:txBody>
      </p:sp>
      <p:sp>
        <p:nvSpPr>
          <p:cNvPr id="4" name="副标题 2"/>
          <p:cNvSpPr txBox="1">
            <a:spLocks/>
          </p:cNvSpPr>
          <p:nvPr/>
        </p:nvSpPr>
        <p:spPr>
          <a:xfrm>
            <a:off x="214282" y="3643314"/>
            <a:ext cx="8572560" cy="3357586"/>
          </a:xfrm>
          <a:prstGeom prst="rect">
            <a:avLst/>
          </a:prstGeom>
        </p:spPr>
        <p:txBody>
          <a:bodyPr vert="horz" lIns="0" rIns="18288">
            <a:normAutofit fontScale="92500"/>
          </a:bodyPr>
          <a:lstStyle/>
          <a:p>
            <a:pPr marR="45720">
              <a:spcBef>
                <a:spcPct val="20000"/>
              </a:spcBef>
              <a:buClr>
                <a:schemeClr val="accent3"/>
              </a:buClr>
              <a:buSzPct val="95000"/>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设计者只能规定其中若干个变量的数值</a:t>
            </a:r>
            <a:r>
              <a:rPr lang="en-US" altLang="zh-CN" sz="2600" b="1" dirty="0">
                <a:solidFill>
                  <a:srgbClr val="002060"/>
                </a:solidFill>
                <a:latin typeface="楷体" pitchFamily="49" charset="-122"/>
                <a:ea typeface="楷体" pitchFamily="49" charset="-122"/>
              </a:rPr>
              <a:t>, </a:t>
            </a:r>
            <a:r>
              <a:rPr lang="zh-CN" altLang="en-US" sz="2600" b="1" dirty="0">
                <a:solidFill>
                  <a:srgbClr val="002060"/>
                </a:solidFill>
                <a:latin typeface="楷体" pitchFamily="49" charset="-122"/>
                <a:ea typeface="楷体" pitchFamily="49" charset="-122"/>
              </a:rPr>
              <a:t>这些变量称为设计变量。</a:t>
            </a:r>
          </a:p>
          <a:p>
            <a:pPr marR="45720" lvl="0">
              <a:spcBef>
                <a:spcPct val="20000"/>
              </a:spcBef>
              <a:buClr>
                <a:schemeClr val="accent3"/>
              </a:buClr>
              <a:buSzPct val="95000"/>
            </a:pPr>
            <a:r>
              <a:rPr lang="en-US" altLang="zh-CN" sz="2600" b="1" dirty="0">
                <a:solidFill>
                  <a:srgbClr val="002060"/>
                </a:solidFill>
                <a:latin typeface="楷体" pitchFamily="49" charset="-122"/>
                <a:ea typeface="楷体" pitchFamily="49" charset="-122"/>
              </a:rPr>
              <a:t>2</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装置的设计变量数 </a:t>
            </a:r>
            <a:r>
              <a:rPr lang="en-US" altLang="zh-CN" sz="2600" b="1" dirty="0">
                <a:solidFill>
                  <a:srgbClr val="002060"/>
                </a:solidFill>
                <a:latin typeface="楷体" pitchFamily="49" charset="-122"/>
                <a:ea typeface="楷体" pitchFamily="49" charset="-122"/>
              </a:rPr>
              <a:t>N</a:t>
            </a:r>
            <a:r>
              <a:rPr lang="en-US" altLang="zh-CN" sz="2600" b="1" baseline="-25000" dirty="0">
                <a:solidFill>
                  <a:srgbClr val="002060"/>
                </a:solidFill>
                <a:latin typeface="楷体" pitchFamily="49" charset="-122"/>
                <a:ea typeface="楷体" pitchFamily="49" charset="-122"/>
              </a:rPr>
              <a:t>i</a:t>
            </a:r>
            <a:r>
              <a:rPr lang="en-US" altLang="zh-CN" sz="2600" b="1" dirty="0">
                <a:solidFill>
                  <a:srgbClr val="002060"/>
                </a:solidFill>
                <a:latin typeface="楷体" pitchFamily="49" charset="-122"/>
                <a:ea typeface="楷体" pitchFamily="49" charset="-122"/>
              </a:rPr>
              <a:t> </a:t>
            </a:r>
            <a:r>
              <a:rPr lang="zh-CN" altLang="en-US" sz="2600" b="1" dirty="0">
                <a:solidFill>
                  <a:srgbClr val="002060"/>
                </a:solidFill>
                <a:latin typeface="楷体" pitchFamily="49" charset="-122"/>
                <a:ea typeface="楷体" pitchFamily="49" charset="-122"/>
              </a:rPr>
              <a:t>等于描述系统的独立变量数</a:t>
            </a:r>
            <a:r>
              <a:rPr lang="en-US" altLang="zh-CN" sz="2600" b="1" dirty="0" err="1">
                <a:solidFill>
                  <a:srgbClr val="002060"/>
                </a:solidFill>
                <a:latin typeface="楷体" pitchFamily="49" charset="-122"/>
                <a:ea typeface="楷体" pitchFamily="49" charset="-122"/>
              </a:rPr>
              <a:t>N</a:t>
            </a:r>
            <a:r>
              <a:rPr lang="en-US" altLang="zh-CN" sz="2600" b="1" baseline="-25000" dirty="0" err="1">
                <a:solidFill>
                  <a:srgbClr val="002060"/>
                </a:solidFill>
                <a:latin typeface="楷体" pitchFamily="49" charset="-122"/>
                <a:ea typeface="楷体" pitchFamily="49" charset="-122"/>
              </a:rPr>
              <a:t>v</a:t>
            </a:r>
            <a:r>
              <a:rPr lang="zh-CN" altLang="en-US" sz="2600" b="1" dirty="0">
                <a:solidFill>
                  <a:srgbClr val="002060"/>
                </a:solidFill>
                <a:latin typeface="楷体" pitchFamily="49" charset="-122"/>
                <a:ea typeface="楷体" pitchFamily="49" charset="-122"/>
              </a:rPr>
              <a:t>与变量之间约束关系数 </a:t>
            </a:r>
            <a:r>
              <a:rPr lang="en-US" altLang="zh-CN" sz="2600" b="1" dirty="0">
                <a:solidFill>
                  <a:srgbClr val="002060"/>
                </a:solidFill>
                <a:latin typeface="楷体" pitchFamily="49" charset="-122"/>
                <a:ea typeface="楷体" pitchFamily="49" charset="-122"/>
              </a:rPr>
              <a:t>N</a:t>
            </a:r>
            <a:r>
              <a:rPr lang="en-US" altLang="zh-CN" sz="2600" b="1" baseline="-25000" dirty="0">
                <a:solidFill>
                  <a:srgbClr val="002060"/>
                </a:solidFill>
                <a:latin typeface="楷体" pitchFamily="49" charset="-122"/>
                <a:ea typeface="楷体" pitchFamily="49" charset="-122"/>
              </a:rPr>
              <a:t>C</a:t>
            </a:r>
            <a:r>
              <a:rPr lang="en-US" altLang="zh-CN" sz="2600" b="1" dirty="0">
                <a:solidFill>
                  <a:srgbClr val="002060"/>
                </a:solidFill>
                <a:latin typeface="楷体" pitchFamily="49" charset="-122"/>
                <a:ea typeface="楷体" pitchFamily="49" charset="-122"/>
              </a:rPr>
              <a:t> </a:t>
            </a:r>
            <a:r>
              <a:rPr lang="zh-CN" altLang="en-US" sz="2600" b="1" dirty="0">
                <a:solidFill>
                  <a:srgbClr val="002060"/>
                </a:solidFill>
                <a:latin typeface="楷体" pitchFamily="49" charset="-122"/>
                <a:ea typeface="楷体" pitchFamily="49" charset="-122"/>
              </a:rPr>
              <a:t>的差值。</a:t>
            </a:r>
            <a:endParaRPr lang="en-US" altLang="zh-CN" sz="2600" b="1" dirty="0">
              <a:solidFill>
                <a:srgbClr val="002060"/>
              </a:solidFill>
              <a:latin typeface="楷体" pitchFamily="49" charset="-122"/>
              <a:ea typeface="楷体" pitchFamily="49" charset="-122"/>
            </a:endParaRP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altLang="zh-CN" sz="2600" b="1" dirty="0">
                <a:solidFill>
                  <a:srgbClr val="002060"/>
                </a:solidFill>
                <a:latin typeface="楷体" pitchFamily="49" charset="-122"/>
                <a:ea typeface="楷体" pitchFamily="49" charset="-122"/>
              </a:rPr>
              <a:t>3</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，物料平衡式、能量平衡式、相平衡关系式、化学平衡关系式和内在关系式。</a:t>
            </a:r>
            <a:endPar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endParaRPr>
          </a:p>
          <a:p>
            <a:pPr marR="45720">
              <a:spcBef>
                <a:spcPct val="20000"/>
              </a:spcBef>
              <a:buClr>
                <a:schemeClr val="accent3"/>
              </a:buClr>
              <a:buSzPct val="95000"/>
              <a:defRPr/>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，固定设计变量和可调设计变量；</a:t>
            </a:r>
            <a:r>
              <a:rPr lang="zh-CN" altLang="en-US" sz="2600" b="1" dirty="0">
                <a:solidFill>
                  <a:srgbClr val="002060"/>
                </a:solidFill>
                <a:latin typeface="楷体" pitchFamily="49" charset="-122"/>
                <a:ea typeface="楷体" pitchFamily="49" charset="-122"/>
              </a:rPr>
              <a:t>固定设计变量</a:t>
            </a:r>
            <a:r>
              <a:rPr lang="en-US" altLang="zh-CN" sz="2600" b="1" dirty="0">
                <a:solidFill>
                  <a:srgbClr val="002060"/>
                </a:solidFill>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描述进料物流的变量和系统压力；可调设计变量</a:t>
            </a:r>
            <a:r>
              <a:rPr lang="en-US" altLang="zh-CN" sz="2600" b="1" dirty="0">
                <a:solidFill>
                  <a:srgbClr val="002060"/>
                </a:solidFill>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可由设计者决定的变量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lstStyle/>
          <a:p>
            <a:r>
              <a:rPr lang="en-US" altLang="zh-CN" dirty="0"/>
              <a:t>2.1 </a:t>
            </a:r>
            <a:r>
              <a:rPr lang="zh-CN" altLang="en-US" dirty="0"/>
              <a:t>相平衡</a:t>
            </a:r>
          </a:p>
        </p:txBody>
      </p:sp>
      <p:sp>
        <p:nvSpPr>
          <p:cNvPr id="3" name="副标题 2"/>
          <p:cNvSpPr>
            <a:spLocks noGrp="1"/>
          </p:cNvSpPr>
          <p:nvPr>
            <p:ph type="subTitle" idx="1"/>
          </p:nvPr>
        </p:nvSpPr>
        <p:spPr>
          <a:xfrm>
            <a:off x="214282" y="1428736"/>
            <a:ext cx="8572560" cy="2000264"/>
          </a:xfrm>
        </p:spPr>
        <p:txBody>
          <a:bodyPr>
            <a:normAutofit/>
          </a:bodyPr>
          <a:lstStyle/>
          <a:p>
            <a:pPr algn="l"/>
            <a:r>
              <a:rPr lang="en-US" altLang="zh-CN" b="1" dirty="0"/>
              <a:t>1</a:t>
            </a:r>
            <a:r>
              <a:rPr lang="zh-CN" altLang="en-US" b="1" dirty="0"/>
              <a:t>，什么情况下</a:t>
            </a:r>
            <a:r>
              <a:rPr lang="en-US" altLang="zh-CN" b="1" dirty="0"/>
              <a:t>K</a:t>
            </a:r>
            <a:r>
              <a:rPr lang="zh-CN" altLang="en-US" b="1" dirty="0"/>
              <a:t>与组成无关？</a:t>
            </a:r>
            <a:endParaRPr lang="en-US" altLang="zh-CN" b="1" dirty="0"/>
          </a:p>
          <a:p>
            <a:pPr algn="l"/>
            <a:r>
              <a:rPr lang="en-US" altLang="zh-CN" b="1" dirty="0"/>
              <a:t>2</a:t>
            </a:r>
            <a:r>
              <a:rPr lang="zh-CN" altLang="en-US" b="1" dirty="0"/>
              <a:t>，相平衡的表现？</a:t>
            </a:r>
            <a:endParaRPr lang="en-US" altLang="zh-CN" b="1" dirty="0"/>
          </a:p>
          <a:p>
            <a:pPr algn="l"/>
            <a:r>
              <a:rPr lang="en-US" altLang="zh-CN" b="1" dirty="0"/>
              <a:t>3</a:t>
            </a:r>
            <a:r>
              <a:rPr lang="zh-CN" altLang="en-US" b="1" dirty="0"/>
              <a:t>，相平衡常数的计算方法？</a:t>
            </a:r>
            <a:endParaRPr lang="en-US" altLang="zh-CN" b="1" dirty="0"/>
          </a:p>
          <a:p>
            <a:pPr algn="l"/>
            <a:r>
              <a:rPr lang="en-US" altLang="zh-CN" dirty="0"/>
              <a:t>4</a:t>
            </a:r>
            <a:r>
              <a:rPr lang="zh-CN" altLang="en-US" dirty="0"/>
              <a:t>，</a:t>
            </a:r>
            <a:r>
              <a:rPr lang="zh-CN" altLang="en-US" b="1" dirty="0"/>
              <a:t>活度系数法计算汽液平衡常数的简化形式？</a:t>
            </a:r>
            <a:endParaRPr lang="en-US" altLang="zh-CN" b="1" dirty="0"/>
          </a:p>
          <a:p>
            <a:pPr algn="l"/>
            <a:endParaRPr lang="zh-CN" altLang="en-US" b="1" dirty="0"/>
          </a:p>
        </p:txBody>
      </p:sp>
      <p:sp>
        <p:nvSpPr>
          <p:cNvPr id="4" name="副标题 2"/>
          <p:cNvSpPr txBox="1">
            <a:spLocks/>
          </p:cNvSpPr>
          <p:nvPr/>
        </p:nvSpPr>
        <p:spPr>
          <a:xfrm>
            <a:off x="214282" y="3643314"/>
            <a:ext cx="8572560" cy="3357586"/>
          </a:xfrm>
          <a:prstGeom prst="rect">
            <a:avLst/>
          </a:prstGeom>
        </p:spPr>
        <p:txBody>
          <a:bodyPr vert="horz" lIns="0" rIns="18288">
            <a:normAutofit lnSpcReduction="10000"/>
          </a:bodyPr>
          <a:lstStyle/>
          <a:p>
            <a:pPr marR="45720">
              <a:spcBef>
                <a:spcPct val="20000"/>
              </a:spcBef>
              <a:buClr>
                <a:schemeClr val="accent3"/>
              </a:buClr>
              <a:buSzPct val="95000"/>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汽相为理想气体，液相为理想溶液。汽相为理想溶液，液相为理想溶液。 </a:t>
            </a:r>
          </a:p>
          <a:p>
            <a:pPr marR="45720">
              <a:spcBef>
                <a:spcPct val="20000"/>
              </a:spcBef>
              <a:buClr>
                <a:schemeClr val="accent3"/>
              </a:buClr>
              <a:buSzPct val="95000"/>
            </a:pPr>
            <a:r>
              <a:rPr lang="en-US" altLang="zh-CN" sz="2600" b="1" dirty="0">
                <a:solidFill>
                  <a:srgbClr val="002060"/>
                </a:solidFill>
                <a:latin typeface="楷体" pitchFamily="49" charset="-122"/>
                <a:ea typeface="楷体" pitchFamily="49" charset="-122"/>
              </a:rPr>
              <a:t>2</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在热力学方面，整个物系的自由焓处于最小状态。在动力学方面，相间表观传递速率为零。</a:t>
            </a:r>
            <a:endParaRPr lang="en-US" altLang="zh-CN" sz="2600" b="1" dirty="0">
              <a:solidFill>
                <a:srgbClr val="002060"/>
              </a:solidFill>
              <a:latin typeface="楷体" pitchFamily="49" charset="-122"/>
              <a:ea typeface="楷体" pitchFamily="49" charset="-122"/>
            </a:endParaRP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altLang="zh-CN" sz="2600" b="1" dirty="0">
                <a:solidFill>
                  <a:srgbClr val="002060"/>
                </a:solidFill>
                <a:latin typeface="楷体" pitchFamily="49" charset="-122"/>
                <a:ea typeface="楷体" pitchFamily="49" charset="-122"/>
              </a:rPr>
              <a:t>3</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，状态方程法和活度系数法。</a:t>
            </a:r>
            <a:endPar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endParaRPr>
          </a:p>
          <a:p>
            <a:pPr marR="45720">
              <a:spcBef>
                <a:spcPct val="20000"/>
              </a:spcBef>
              <a:buClr>
                <a:schemeClr val="accent3"/>
              </a:buClr>
              <a:buSzPct val="95000"/>
              <a:defRPr/>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汽相为理想气体，液相为理想溶液。汽相为理想气体，液相为非理想溶液。汽相为理想溶液，液相为理想溶液。汽相为理想溶液，液相为非理想溶液。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lstStyle/>
          <a:p>
            <a:r>
              <a:rPr lang="en-US" altLang="zh-CN" dirty="0"/>
              <a:t>2.2 </a:t>
            </a:r>
            <a:r>
              <a:rPr lang="zh-CN" altLang="en-US" dirty="0"/>
              <a:t>相平衡</a:t>
            </a:r>
          </a:p>
        </p:txBody>
      </p:sp>
      <p:sp>
        <p:nvSpPr>
          <p:cNvPr id="3" name="副标题 2"/>
          <p:cNvSpPr>
            <a:spLocks noGrp="1"/>
          </p:cNvSpPr>
          <p:nvPr>
            <p:ph type="subTitle" idx="1"/>
          </p:nvPr>
        </p:nvSpPr>
        <p:spPr>
          <a:xfrm>
            <a:off x="214282" y="1428736"/>
            <a:ext cx="8572560" cy="2000264"/>
          </a:xfrm>
        </p:spPr>
        <p:txBody>
          <a:bodyPr>
            <a:normAutofit/>
          </a:bodyPr>
          <a:lstStyle/>
          <a:p>
            <a:pPr algn="l"/>
            <a:r>
              <a:rPr lang="en-US" altLang="zh-CN" b="1" dirty="0"/>
              <a:t>1</a:t>
            </a:r>
            <a:r>
              <a:rPr lang="zh-CN" altLang="en-US" b="1" dirty="0"/>
              <a:t>，什么是露点温度、泡点温度？</a:t>
            </a:r>
            <a:endParaRPr lang="en-US" altLang="zh-CN" b="1" dirty="0"/>
          </a:p>
          <a:p>
            <a:pPr algn="l"/>
            <a:r>
              <a:rPr lang="en-US" altLang="zh-CN" b="1" dirty="0"/>
              <a:t>2</a:t>
            </a:r>
            <a:r>
              <a:rPr lang="zh-CN" altLang="en-US" b="1" dirty="0"/>
              <a:t>，什么是露点压力、泡点压力？</a:t>
            </a:r>
            <a:endParaRPr lang="en-US" altLang="zh-CN" b="1" dirty="0"/>
          </a:p>
          <a:p>
            <a:pPr algn="l"/>
            <a:r>
              <a:rPr lang="en-US" altLang="zh-CN" b="1" dirty="0"/>
              <a:t>3</a:t>
            </a:r>
            <a:r>
              <a:rPr lang="zh-CN" altLang="en-US" b="1" dirty="0"/>
              <a:t>，计算方程式？</a:t>
            </a:r>
            <a:endParaRPr lang="en-US" altLang="zh-CN" b="1" dirty="0"/>
          </a:p>
          <a:p>
            <a:pPr algn="l"/>
            <a:r>
              <a:rPr lang="en-US" altLang="zh-CN" dirty="0"/>
              <a:t>4</a:t>
            </a:r>
            <a:r>
              <a:rPr lang="zh-CN" altLang="en-US" dirty="0"/>
              <a:t>，</a:t>
            </a:r>
            <a:r>
              <a:rPr lang="zh-CN" altLang="en-US" b="1" dirty="0"/>
              <a:t>                   ？                  ？</a:t>
            </a:r>
            <a:endParaRPr lang="en-US" altLang="zh-CN" b="1" dirty="0"/>
          </a:p>
          <a:p>
            <a:pPr algn="l"/>
            <a:endParaRPr lang="zh-CN" altLang="en-US" b="1" dirty="0"/>
          </a:p>
        </p:txBody>
      </p:sp>
      <p:sp>
        <p:nvSpPr>
          <p:cNvPr id="4" name="副标题 2"/>
          <p:cNvSpPr txBox="1">
            <a:spLocks/>
          </p:cNvSpPr>
          <p:nvPr/>
        </p:nvSpPr>
        <p:spPr>
          <a:xfrm>
            <a:off x="214282" y="3643314"/>
            <a:ext cx="8572560" cy="3357586"/>
          </a:xfrm>
          <a:prstGeom prst="rect">
            <a:avLst/>
          </a:prstGeom>
        </p:spPr>
        <p:txBody>
          <a:bodyPr vert="horz" lIns="0" rIns="18288">
            <a:normAutofit fontScale="92500" lnSpcReduction="20000"/>
          </a:bodyPr>
          <a:lstStyle/>
          <a:p>
            <a:pPr marR="45720">
              <a:spcBef>
                <a:spcPct val="20000"/>
              </a:spcBef>
              <a:buClr>
                <a:schemeClr val="accent3"/>
              </a:buClr>
              <a:buSzPct val="95000"/>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汽体混合物在一定压力下达到饱和开始结成液滴时的温度</a:t>
            </a:r>
            <a:r>
              <a:rPr lang="en-US" altLang="zh-CN" sz="2600" b="1" dirty="0">
                <a:solidFill>
                  <a:srgbClr val="002060"/>
                </a:solidFill>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称为在这压力下的露点温度。液体混合物在一定压力下开始沸腾时的温度</a:t>
            </a:r>
            <a:r>
              <a:rPr lang="en-US" altLang="zh-CN" sz="2600" b="1" dirty="0">
                <a:solidFill>
                  <a:srgbClr val="002060"/>
                </a:solidFill>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称为在这压力下的泡点温度。</a:t>
            </a:r>
          </a:p>
          <a:p>
            <a:pPr marR="45720">
              <a:spcBef>
                <a:spcPct val="20000"/>
              </a:spcBef>
              <a:buClr>
                <a:schemeClr val="accent3"/>
              </a:buClr>
              <a:buSzPct val="95000"/>
            </a:pPr>
            <a:r>
              <a:rPr lang="en-US" altLang="zh-CN" sz="2600" b="1" dirty="0">
                <a:solidFill>
                  <a:srgbClr val="002060"/>
                </a:solidFill>
                <a:latin typeface="楷体" pitchFamily="49" charset="-122"/>
                <a:ea typeface="楷体" pitchFamily="49" charset="-122"/>
              </a:rPr>
              <a:t>2</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汽体混合物在一定温度下达到饱和开始结成液滴时的压力</a:t>
            </a:r>
            <a:r>
              <a:rPr lang="en-US" altLang="zh-CN" sz="2600" b="1" dirty="0">
                <a:solidFill>
                  <a:srgbClr val="002060"/>
                </a:solidFill>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称为在这温度下的露点压力。液体混合物在一定温度下开始沸腾时的压力</a:t>
            </a:r>
            <a:r>
              <a:rPr lang="en-US" altLang="zh-CN" sz="2600" b="1" dirty="0">
                <a:solidFill>
                  <a:srgbClr val="002060"/>
                </a:solidFill>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称为在这温度下的泡点压力。</a:t>
            </a:r>
            <a:endParaRPr lang="en-US" altLang="zh-CN" sz="2600" b="1" dirty="0">
              <a:solidFill>
                <a:srgbClr val="002060"/>
              </a:solidFill>
              <a:latin typeface="楷体" pitchFamily="49" charset="-122"/>
              <a:ea typeface="楷体" pitchFamily="49" charset="-122"/>
            </a:endParaRP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altLang="zh-CN" sz="2600" b="1" dirty="0">
                <a:solidFill>
                  <a:srgbClr val="002060"/>
                </a:solidFill>
                <a:latin typeface="楷体" pitchFamily="49" charset="-122"/>
                <a:ea typeface="楷体" pitchFamily="49" charset="-122"/>
              </a:rPr>
              <a:t>3</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，相平衡关系式、浓度总和式、汽液平衡常数关联式。</a:t>
            </a:r>
            <a:endPar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endParaRPr>
          </a:p>
          <a:p>
            <a:pPr marR="45720">
              <a:spcBef>
                <a:spcPct val="20000"/>
              </a:spcBef>
              <a:buClr>
                <a:schemeClr val="accent3"/>
              </a:buClr>
              <a:buSzPct val="95000"/>
              <a:defRPr/>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表明</a:t>
            </a:r>
            <a:r>
              <a:rPr lang="en-US" altLang="zh-CN" sz="2600" b="1" i="1" dirty="0" err="1">
                <a:solidFill>
                  <a:srgbClr val="002060"/>
                </a:solidFill>
                <a:latin typeface="楷体" pitchFamily="49" charset="-122"/>
                <a:ea typeface="楷体" pitchFamily="49" charset="-122"/>
              </a:rPr>
              <a:t>Ki</a:t>
            </a:r>
            <a:r>
              <a:rPr lang="zh-CN" altLang="en-US" sz="2600" b="1" dirty="0">
                <a:solidFill>
                  <a:srgbClr val="002060"/>
                </a:solidFill>
                <a:latin typeface="楷体" pitchFamily="49" charset="-122"/>
                <a:ea typeface="楷体" pitchFamily="49" charset="-122"/>
              </a:rPr>
              <a:t>值偏大</a:t>
            </a:r>
            <a:r>
              <a:rPr lang="en-US" altLang="zh-CN" sz="2600" b="1" dirty="0">
                <a:solidFill>
                  <a:srgbClr val="002060"/>
                </a:solidFill>
                <a:latin typeface="楷体" pitchFamily="49" charset="-122"/>
                <a:ea typeface="楷体" pitchFamily="49" charset="-122"/>
              </a:rPr>
              <a:t>, </a:t>
            </a:r>
            <a:r>
              <a:rPr lang="zh-CN" altLang="en-US" sz="2600" b="1" dirty="0">
                <a:solidFill>
                  <a:srgbClr val="002060"/>
                </a:solidFill>
                <a:latin typeface="楷体" pitchFamily="49" charset="-122"/>
                <a:ea typeface="楷体" pitchFamily="49" charset="-122"/>
              </a:rPr>
              <a:t>所设温度偏高；表明</a:t>
            </a:r>
            <a:r>
              <a:rPr lang="en-US" altLang="zh-CN" sz="2600" b="1" i="1" dirty="0" err="1">
                <a:solidFill>
                  <a:srgbClr val="002060"/>
                </a:solidFill>
                <a:latin typeface="楷体" pitchFamily="49" charset="-122"/>
                <a:ea typeface="楷体" pitchFamily="49" charset="-122"/>
              </a:rPr>
              <a:t>Ki</a:t>
            </a:r>
            <a:r>
              <a:rPr lang="zh-CN" altLang="en-US" sz="2600" b="1" dirty="0">
                <a:solidFill>
                  <a:srgbClr val="002060"/>
                </a:solidFill>
                <a:latin typeface="楷体" pitchFamily="49" charset="-122"/>
                <a:ea typeface="楷体" pitchFamily="49" charset="-122"/>
              </a:rPr>
              <a:t>值偏小</a:t>
            </a:r>
            <a:r>
              <a:rPr lang="en-US" altLang="zh-CN" sz="2600" b="1" dirty="0">
                <a:solidFill>
                  <a:srgbClr val="002060"/>
                </a:solidFill>
                <a:latin typeface="楷体" pitchFamily="49" charset="-122"/>
                <a:ea typeface="楷体" pitchFamily="49" charset="-122"/>
              </a:rPr>
              <a:t>, </a:t>
            </a:r>
            <a:r>
              <a:rPr lang="zh-CN" altLang="en-US" sz="2600" b="1" dirty="0">
                <a:solidFill>
                  <a:srgbClr val="002060"/>
                </a:solidFill>
                <a:latin typeface="楷体" pitchFamily="49" charset="-122"/>
                <a:ea typeface="楷体" pitchFamily="49" charset="-122"/>
              </a:rPr>
              <a:t>所设温度偏低。 </a:t>
            </a:r>
          </a:p>
          <a:p>
            <a:pPr marR="45720">
              <a:spcBef>
                <a:spcPct val="20000"/>
              </a:spcBef>
              <a:buClr>
                <a:schemeClr val="accent3"/>
              </a:buClr>
              <a:buSzPct val="95000"/>
              <a:defRPr/>
            </a:pPr>
            <a:r>
              <a:rPr lang="zh-CN" altLang="en-US" sz="2800" dirty="0"/>
              <a:t> </a:t>
            </a:r>
          </a:p>
          <a:p>
            <a:pPr marR="45720">
              <a:spcBef>
                <a:spcPct val="20000"/>
              </a:spcBef>
              <a:buClr>
                <a:schemeClr val="accent3"/>
              </a:buClr>
              <a:buSzPct val="95000"/>
              <a:defRPr/>
            </a:pPr>
            <a:endParaRPr lang="zh-CN" altLang="en-US" sz="2600" b="1" dirty="0">
              <a:solidFill>
                <a:srgbClr val="002060"/>
              </a:solidFill>
              <a:latin typeface="楷体" pitchFamily="49" charset="-122"/>
              <a:ea typeface="楷体" pitchFamily="49" charset="-122"/>
            </a:endParaRPr>
          </a:p>
        </p:txBody>
      </p:sp>
      <p:graphicFrame>
        <p:nvGraphicFramePr>
          <p:cNvPr id="237592" name="Object 24"/>
          <p:cNvGraphicFramePr>
            <a:graphicFrameLocks noChangeAspect="1"/>
          </p:cNvGraphicFramePr>
          <p:nvPr/>
        </p:nvGraphicFramePr>
        <p:xfrm>
          <a:off x="721933" y="2688338"/>
          <a:ext cx="1459844" cy="919161"/>
        </p:xfrm>
        <a:graphic>
          <a:graphicData uri="http://schemas.openxmlformats.org/presentationml/2006/ole">
            <mc:AlternateContent xmlns:mc="http://schemas.openxmlformats.org/markup-compatibility/2006">
              <mc:Choice xmlns:v="urn:schemas-microsoft-com:vml" Requires="v">
                <p:oleObj spid="_x0000_s1032" name="Equation" r:id="rId3" imgW="685800" imgH="431800" progId="">
                  <p:embed/>
                </p:oleObj>
              </mc:Choice>
              <mc:Fallback>
                <p:oleObj name="Equation" r:id="rId3" imgW="685800" imgH="431800" progId="">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b="-11377"/>
                      <a:stretch>
                        <a:fillRect/>
                      </a:stretch>
                    </p:blipFill>
                    <p:spPr bwMode="auto">
                      <a:xfrm>
                        <a:off x="721933" y="2688338"/>
                        <a:ext cx="1459844" cy="919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94" name="Object 26"/>
          <p:cNvGraphicFramePr>
            <a:graphicFrameLocks noChangeAspect="1"/>
          </p:cNvGraphicFramePr>
          <p:nvPr/>
        </p:nvGraphicFramePr>
        <p:xfrm>
          <a:off x="2571736" y="2714620"/>
          <a:ext cx="1357322" cy="854177"/>
        </p:xfrm>
        <a:graphic>
          <a:graphicData uri="http://schemas.openxmlformats.org/presentationml/2006/ole">
            <mc:AlternateContent xmlns:mc="http://schemas.openxmlformats.org/markup-compatibility/2006">
              <mc:Choice xmlns:v="urn:schemas-microsoft-com:vml" Requires="v">
                <p:oleObj spid="_x0000_s1033" name="Equation" r:id="rId5" imgW="685800" imgH="431800" progId="">
                  <p:embed/>
                </p:oleObj>
              </mc:Choice>
              <mc:Fallback>
                <p:oleObj name="Equation" r:id="rId5" imgW="685800" imgH="431800" progId="">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b="-11377"/>
                      <a:stretch>
                        <a:fillRect/>
                      </a:stretch>
                    </p:blipFill>
                    <p:spPr bwMode="auto">
                      <a:xfrm>
                        <a:off x="2571736" y="2714620"/>
                        <a:ext cx="1357322" cy="854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37592"/>
                                        </p:tgtEl>
                                        <p:attrNameLst>
                                          <p:attrName>style.visibility</p:attrName>
                                        </p:attrNameLst>
                                      </p:cBhvr>
                                      <p:to>
                                        <p:strVal val="visible"/>
                                      </p:to>
                                    </p:set>
                                    <p:animEffect transition="in" filter="blinds(horizontal)">
                                      <p:cBhvr>
                                        <p:cTn id="40" dur="500"/>
                                        <p:tgtEl>
                                          <p:spTgt spid="237592"/>
                                        </p:tgtEl>
                                      </p:cBhvr>
                                    </p:animEffect>
                                  </p:childTnLst>
                                </p:cTn>
                              </p:par>
                              <p:par>
                                <p:cTn id="41" presetID="3" presetClass="entr" presetSubtype="10" fill="hold" nodeType="withEffect">
                                  <p:stCondLst>
                                    <p:cond delay="0"/>
                                  </p:stCondLst>
                                  <p:childTnLst>
                                    <p:set>
                                      <p:cBhvr>
                                        <p:cTn id="42" dur="1" fill="hold">
                                          <p:stCondLst>
                                            <p:cond delay="0"/>
                                          </p:stCondLst>
                                        </p:cTn>
                                        <p:tgtEl>
                                          <p:spTgt spid="237594"/>
                                        </p:tgtEl>
                                        <p:attrNameLst>
                                          <p:attrName>style.visibility</p:attrName>
                                        </p:attrNameLst>
                                      </p:cBhvr>
                                      <p:to>
                                        <p:strVal val="visible"/>
                                      </p:to>
                                    </p:set>
                                    <p:animEffect transition="in" filter="blinds(horizontal)">
                                      <p:cBhvr>
                                        <p:cTn id="43" dur="500"/>
                                        <p:tgtEl>
                                          <p:spTgt spid="23759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wipe(left)">
                                      <p:cBhvr>
                                        <p:cTn id="48" dur="500"/>
                                        <p:tgtEl>
                                          <p:spTgt spid="4">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wipe(left)">
                                      <p:cBhvr>
                                        <p:cTn id="5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lstStyle/>
          <a:p>
            <a:r>
              <a:rPr lang="en-US" altLang="zh-CN" dirty="0"/>
              <a:t>2.3 </a:t>
            </a:r>
            <a:r>
              <a:rPr lang="zh-CN" altLang="en-US" dirty="0"/>
              <a:t>闪蒸过程计算</a:t>
            </a:r>
          </a:p>
        </p:txBody>
      </p:sp>
      <p:sp>
        <p:nvSpPr>
          <p:cNvPr id="3" name="副标题 2"/>
          <p:cNvSpPr>
            <a:spLocks noGrp="1"/>
          </p:cNvSpPr>
          <p:nvPr>
            <p:ph type="subTitle" idx="1"/>
          </p:nvPr>
        </p:nvSpPr>
        <p:spPr>
          <a:xfrm>
            <a:off x="214282" y="1428736"/>
            <a:ext cx="8572560" cy="2000264"/>
          </a:xfrm>
        </p:spPr>
        <p:txBody>
          <a:bodyPr>
            <a:normAutofit/>
          </a:bodyPr>
          <a:lstStyle/>
          <a:p>
            <a:pPr algn="l"/>
            <a:r>
              <a:rPr lang="en-US" altLang="zh-CN" b="1" dirty="0"/>
              <a:t>1</a:t>
            </a:r>
            <a:r>
              <a:rPr lang="zh-CN" altLang="en-US" b="1" dirty="0"/>
              <a:t>，什么是闪蒸？</a:t>
            </a:r>
            <a:endParaRPr lang="en-US" altLang="zh-CN" b="1" dirty="0"/>
          </a:p>
          <a:p>
            <a:pPr algn="l"/>
            <a:r>
              <a:rPr lang="en-US" altLang="zh-CN" b="1" dirty="0"/>
              <a:t>2</a:t>
            </a:r>
            <a:r>
              <a:rPr lang="zh-CN" altLang="en-US" b="1" dirty="0"/>
              <a:t>，闪蒸计算分为哪</a:t>
            </a:r>
            <a:r>
              <a:rPr lang="en-US" altLang="zh-CN" b="1" dirty="0"/>
              <a:t>5</a:t>
            </a:r>
            <a:r>
              <a:rPr lang="zh-CN" altLang="en-US" b="1" dirty="0"/>
              <a:t>类？</a:t>
            </a:r>
            <a:endParaRPr lang="en-US" altLang="zh-CN" b="1" dirty="0"/>
          </a:p>
          <a:p>
            <a:pPr algn="l"/>
            <a:r>
              <a:rPr lang="en-US" altLang="zh-CN" b="1" dirty="0"/>
              <a:t>3</a:t>
            </a:r>
            <a:r>
              <a:rPr lang="zh-CN" altLang="en-US" b="1" dirty="0"/>
              <a:t>，如何判断闪蒸是否可行？</a:t>
            </a:r>
            <a:endParaRPr lang="en-US" altLang="zh-CN" b="1" dirty="0"/>
          </a:p>
          <a:p>
            <a:pPr algn="l"/>
            <a:r>
              <a:rPr lang="en-US" altLang="zh-CN" dirty="0"/>
              <a:t>4</a:t>
            </a:r>
            <a:r>
              <a:rPr lang="zh-CN" altLang="en-US" dirty="0"/>
              <a:t>，</a:t>
            </a:r>
            <a:r>
              <a:rPr lang="zh-CN" altLang="en-US" b="1" dirty="0"/>
              <a:t>宽沸程、窄沸程混合物的内外层如何迭代？</a:t>
            </a:r>
            <a:endParaRPr lang="en-US" altLang="zh-CN" b="1" dirty="0"/>
          </a:p>
          <a:p>
            <a:pPr algn="l"/>
            <a:endParaRPr lang="zh-CN" altLang="en-US" b="1" dirty="0"/>
          </a:p>
        </p:txBody>
      </p:sp>
      <p:sp>
        <p:nvSpPr>
          <p:cNvPr id="4" name="副标题 2"/>
          <p:cNvSpPr txBox="1">
            <a:spLocks/>
          </p:cNvSpPr>
          <p:nvPr/>
        </p:nvSpPr>
        <p:spPr>
          <a:xfrm>
            <a:off x="214282" y="3643314"/>
            <a:ext cx="8572560" cy="3357586"/>
          </a:xfrm>
          <a:prstGeom prst="rect">
            <a:avLst/>
          </a:prstGeom>
        </p:spPr>
        <p:txBody>
          <a:bodyPr vert="horz" lIns="0" rIns="18288">
            <a:normAutofit/>
          </a:bodyPr>
          <a:lstStyle/>
          <a:p>
            <a:pPr marR="45720">
              <a:spcBef>
                <a:spcPct val="20000"/>
              </a:spcBef>
              <a:buClr>
                <a:schemeClr val="accent3"/>
              </a:buClr>
              <a:buSzPct val="95000"/>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闪蒸是连续单级蒸馏过程，该过程使进料混合物部分汽化或冷凝得到含易挥发组分较多的蒸汽和含难挥发组分较多的液体。绝热闪蒸和等温闪蒸。 </a:t>
            </a:r>
          </a:p>
          <a:p>
            <a:pPr marR="45720">
              <a:spcBef>
                <a:spcPct val="20000"/>
              </a:spcBef>
              <a:buClr>
                <a:schemeClr val="accent3"/>
              </a:buClr>
              <a:buSzPct val="95000"/>
            </a:pPr>
            <a:r>
              <a:rPr lang="en-US" altLang="zh-CN" sz="2600" b="1" dirty="0">
                <a:solidFill>
                  <a:srgbClr val="002060"/>
                </a:solidFill>
                <a:latin typeface="楷体" pitchFamily="49" charset="-122"/>
                <a:ea typeface="楷体" pitchFamily="49" charset="-122"/>
              </a:rPr>
              <a:t>2</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，等温、绝热、非绝热、部分冷凝、部分汽化</a:t>
            </a:r>
            <a:r>
              <a:rPr lang="zh-CN" altLang="en-US" sz="2600" b="1" dirty="0">
                <a:solidFill>
                  <a:srgbClr val="002060"/>
                </a:solidFill>
                <a:latin typeface="楷体" pitchFamily="49" charset="-122"/>
                <a:ea typeface="楷体" pitchFamily="49" charset="-122"/>
              </a:rPr>
              <a:t>。</a:t>
            </a:r>
            <a:endParaRPr lang="en-US" altLang="zh-CN" sz="2600" b="1" dirty="0">
              <a:solidFill>
                <a:srgbClr val="002060"/>
              </a:solidFill>
              <a:latin typeface="楷体" pitchFamily="49" charset="-122"/>
              <a:ea typeface="楷体" pitchFamily="49" charset="-122"/>
            </a:endParaRPr>
          </a:p>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altLang="zh-CN" sz="2600" b="1" dirty="0">
                <a:solidFill>
                  <a:srgbClr val="002060"/>
                </a:solidFill>
                <a:latin typeface="楷体" pitchFamily="49" charset="-122"/>
                <a:ea typeface="楷体" pitchFamily="49" charset="-122"/>
              </a:rPr>
              <a:t>3</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T</a:t>
            </a:r>
            <a:r>
              <a:rPr kumimoji="0" lang="en-US" altLang="zh-CN" sz="2600" b="1" i="0" u="none" strike="noStrike" kern="1200" cap="none" spc="0" normalizeH="0" baseline="-25000" noProof="0" dirty="0">
                <a:ln>
                  <a:noFill/>
                </a:ln>
                <a:solidFill>
                  <a:srgbClr val="002060"/>
                </a:solidFill>
                <a:effectLst/>
                <a:uLnTx/>
                <a:uFillTx/>
                <a:latin typeface="楷体" pitchFamily="49" charset="-122"/>
                <a:ea typeface="楷体" pitchFamily="49" charset="-122"/>
              </a:rPr>
              <a:t>D</a:t>
            </a: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&gt;T&gt;T</a:t>
            </a:r>
            <a:r>
              <a:rPr kumimoji="0" lang="en-US" altLang="zh-CN" sz="2600" b="1" i="0" u="none" strike="noStrike" kern="1200" cap="none" spc="0" normalizeH="0" baseline="-25000" noProof="0" dirty="0">
                <a:ln>
                  <a:noFill/>
                </a:ln>
                <a:solidFill>
                  <a:srgbClr val="002060"/>
                </a:solidFill>
                <a:effectLst/>
                <a:uLnTx/>
                <a:uFillTx/>
                <a:latin typeface="楷体" pitchFamily="49" charset="-122"/>
                <a:ea typeface="楷体" pitchFamily="49" charset="-122"/>
              </a:rPr>
              <a:t>B</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endPar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endParaRPr>
          </a:p>
          <a:p>
            <a:pPr marR="45720">
              <a:spcBef>
                <a:spcPct val="20000"/>
              </a:spcBef>
              <a:buClr>
                <a:schemeClr val="accent3"/>
              </a:buClr>
              <a:buSzPct val="95000"/>
              <a:defRPr/>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宽沸程</a:t>
            </a:r>
            <a:r>
              <a:rPr lang="el-GR" altLang="zh-CN" sz="2600" b="1" dirty="0">
                <a:solidFill>
                  <a:srgbClr val="002060"/>
                </a:solidFill>
                <a:latin typeface="楷体" pitchFamily="49" charset="-122"/>
                <a:ea typeface="楷体" pitchFamily="49" charset="-122"/>
              </a:rPr>
              <a:t>ψ</a:t>
            </a:r>
            <a:r>
              <a:rPr lang="zh-CN" altLang="en-US" sz="2600" b="1" dirty="0">
                <a:solidFill>
                  <a:srgbClr val="002060"/>
                </a:solidFill>
                <a:latin typeface="楷体" pitchFamily="49" charset="-122"/>
                <a:ea typeface="楷体" pitchFamily="49" charset="-122"/>
              </a:rPr>
              <a:t>作为内层迭代变量，</a:t>
            </a:r>
            <a:r>
              <a:rPr lang="en-US" altLang="zh-CN" sz="2600" b="1" dirty="0">
                <a:solidFill>
                  <a:srgbClr val="002060"/>
                </a:solidFill>
                <a:latin typeface="楷体" pitchFamily="49" charset="-122"/>
                <a:ea typeface="楷体" pitchFamily="49" charset="-122"/>
              </a:rPr>
              <a:t>T </a:t>
            </a:r>
            <a:r>
              <a:rPr lang="zh-CN" altLang="en-US" sz="2600" b="1" dirty="0">
                <a:solidFill>
                  <a:srgbClr val="002060"/>
                </a:solidFill>
                <a:latin typeface="楷体" pitchFamily="49" charset="-122"/>
                <a:ea typeface="楷体" pitchFamily="49" charset="-122"/>
              </a:rPr>
              <a:t>作为外层迭代变量。窄沸程内层循环迭代</a:t>
            </a:r>
            <a:r>
              <a:rPr lang="en-US" altLang="zh-CN" sz="2600" b="1" dirty="0">
                <a:solidFill>
                  <a:srgbClr val="002060"/>
                </a:solidFill>
                <a:latin typeface="楷体" pitchFamily="49" charset="-122"/>
                <a:ea typeface="楷体" pitchFamily="49" charset="-122"/>
              </a:rPr>
              <a:t>T</a:t>
            </a:r>
            <a:r>
              <a:rPr lang="zh-CN" altLang="en-US" sz="2600" b="1" dirty="0">
                <a:solidFill>
                  <a:srgbClr val="002060"/>
                </a:solidFill>
                <a:latin typeface="楷体" pitchFamily="49" charset="-122"/>
                <a:ea typeface="楷体" pitchFamily="49" charset="-122"/>
              </a:rPr>
              <a:t>，外层循环迭代</a:t>
            </a:r>
            <a:r>
              <a:rPr lang="el-GR" altLang="zh-CN" sz="2600" b="1" dirty="0">
                <a:solidFill>
                  <a:srgbClr val="002060"/>
                </a:solidFill>
                <a:latin typeface="楷体" pitchFamily="49" charset="-122"/>
                <a:ea typeface="楷体" pitchFamily="49" charset="-122"/>
              </a:rPr>
              <a:t>ψ</a:t>
            </a:r>
            <a:r>
              <a:rPr lang="zh-CN" altLang="en-US" sz="2600" b="1">
                <a:solidFill>
                  <a:srgbClr val="002060"/>
                </a:solidFill>
                <a:latin typeface="楷体" pitchFamily="49" charset="-122"/>
                <a:ea typeface="楷体" pitchFamily="49" charset="-122"/>
              </a:rPr>
              <a:t>。</a:t>
            </a:r>
            <a:endParaRPr lang="en-US" altLang="zh-CN" sz="2600" b="1" dirty="0">
              <a:solidFill>
                <a:srgbClr val="002060"/>
              </a:solidFill>
              <a:latin typeface="楷体" pitchFamily="49" charset="-122"/>
              <a:ea typeface="楷体" pitchFamily="49" charset="-122"/>
            </a:endParaRPr>
          </a:p>
          <a:p>
            <a:pPr marR="45720">
              <a:spcBef>
                <a:spcPct val="20000"/>
              </a:spcBef>
              <a:buClr>
                <a:schemeClr val="accent3"/>
              </a:buClr>
              <a:buSzPct val="95000"/>
              <a:defRPr/>
            </a:pPr>
            <a:endParaRPr lang="zh-CN" altLang="en-US" sz="2600" b="1" dirty="0">
              <a:solidFill>
                <a:srgbClr val="002060"/>
              </a:solidFill>
              <a:latin typeface="楷体" pitchFamily="49" charset="-122"/>
              <a:ea typeface="楷体" pitchFamily="49" charset="-122"/>
            </a:endParaRPr>
          </a:p>
        </p:txBody>
      </p:sp>
      <p:pic>
        <p:nvPicPr>
          <p:cNvPr id="5" name="Picture 10" descr="image050"/>
          <p:cNvPicPr>
            <a:picLocks noChangeAspect="1" noChangeArrowheads="1"/>
          </p:cNvPicPr>
          <p:nvPr/>
        </p:nvPicPr>
        <p:blipFill>
          <a:blip r:embed="rId2"/>
          <a:srcRect/>
          <a:stretch>
            <a:fillRect/>
          </a:stretch>
        </p:blipFill>
        <p:spPr bwMode="auto">
          <a:xfrm>
            <a:off x="2097952" y="5523457"/>
            <a:ext cx="1152525" cy="411163"/>
          </a:xfrm>
          <a:prstGeom prst="rect">
            <a:avLst/>
          </a:prstGeom>
          <a:noFill/>
          <a:ln w="9525">
            <a:noFill/>
            <a:miter lim="800000"/>
            <a:headEnd/>
            <a:tailEnd/>
          </a:ln>
        </p:spPr>
      </p:pic>
      <p:pic>
        <p:nvPicPr>
          <p:cNvPr id="6" name="Picture 12" descr="image052"/>
          <p:cNvPicPr>
            <a:picLocks noChangeAspect="1" noChangeArrowheads="1"/>
          </p:cNvPicPr>
          <p:nvPr/>
        </p:nvPicPr>
        <p:blipFill>
          <a:blip r:embed="rId3"/>
          <a:srcRect/>
          <a:stretch>
            <a:fillRect/>
          </a:stretch>
        </p:blipFill>
        <p:spPr bwMode="auto">
          <a:xfrm>
            <a:off x="3455274" y="5380581"/>
            <a:ext cx="936625" cy="658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lstStyle/>
          <a:p>
            <a:r>
              <a:rPr lang="en-US" altLang="zh-CN" dirty="0"/>
              <a:t>3.1 </a:t>
            </a:r>
            <a:r>
              <a:rPr lang="zh-CN" altLang="en-US" dirty="0"/>
              <a:t>多组分精馏过程分析</a:t>
            </a:r>
          </a:p>
        </p:txBody>
      </p:sp>
      <p:sp>
        <p:nvSpPr>
          <p:cNvPr id="3" name="副标题 2"/>
          <p:cNvSpPr>
            <a:spLocks noGrp="1"/>
          </p:cNvSpPr>
          <p:nvPr>
            <p:ph type="subTitle" idx="1"/>
          </p:nvPr>
        </p:nvSpPr>
        <p:spPr>
          <a:xfrm>
            <a:off x="214282" y="1428736"/>
            <a:ext cx="8572560" cy="2000264"/>
          </a:xfrm>
        </p:spPr>
        <p:txBody>
          <a:bodyPr>
            <a:normAutofit/>
          </a:bodyPr>
          <a:lstStyle/>
          <a:p>
            <a:pPr algn="l"/>
            <a:r>
              <a:rPr lang="en-US" altLang="zh-CN" b="1" dirty="0"/>
              <a:t>1</a:t>
            </a:r>
            <a:r>
              <a:rPr lang="zh-CN" altLang="en-US" b="1" dirty="0"/>
              <a:t>，关键组分？轻非关键组分？</a:t>
            </a:r>
            <a:endParaRPr lang="en-US" altLang="zh-CN" b="1" dirty="0"/>
          </a:p>
          <a:p>
            <a:pPr algn="l"/>
            <a:r>
              <a:rPr lang="en-US" altLang="zh-CN" b="1" dirty="0"/>
              <a:t>2</a:t>
            </a:r>
            <a:r>
              <a:rPr lang="zh-CN" altLang="en-US" b="1" dirty="0"/>
              <a:t>，清晰分割？</a:t>
            </a:r>
            <a:endParaRPr lang="en-US" altLang="zh-CN" b="1" dirty="0"/>
          </a:p>
          <a:p>
            <a:pPr algn="l"/>
            <a:r>
              <a:rPr lang="en-US" altLang="zh-CN" b="1" dirty="0"/>
              <a:t>3</a:t>
            </a:r>
            <a:r>
              <a:rPr lang="zh-CN" altLang="en-US" b="1" dirty="0"/>
              <a:t>，</a:t>
            </a:r>
            <a:r>
              <a:rPr lang="en-US" altLang="zh-CN" b="1" dirty="0"/>
              <a:t>FUG</a:t>
            </a:r>
            <a:r>
              <a:rPr lang="zh-CN" altLang="en-US" b="1" dirty="0"/>
              <a:t>方法全称是什么？分别用来计算哪些变量？</a:t>
            </a:r>
            <a:endParaRPr lang="en-US" altLang="zh-CN" b="1" dirty="0"/>
          </a:p>
          <a:p>
            <a:pPr algn="l"/>
            <a:r>
              <a:rPr lang="en-US" altLang="zh-CN" dirty="0"/>
              <a:t>4</a:t>
            </a:r>
            <a:r>
              <a:rPr lang="zh-CN" altLang="en-US" dirty="0"/>
              <a:t>，</a:t>
            </a:r>
            <a:r>
              <a:rPr lang="zh-CN" altLang="en-US" b="1" dirty="0"/>
              <a:t>全回流操作的意义？</a:t>
            </a:r>
            <a:endParaRPr lang="en-US" altLang="zh-CN" b="1" dirty="0"/>
          </a:p>
          <a:p>
            <a:pPr algn="l"/>
            <a:endParaRPr lang="zh-CN" altLang="en-US" b="1" dirty="0"/>
          </a:p>
        </p:txBody>
      </p:sp>
      <p:sp>
        <p:nvSpPr>
          <p:cNvPr id="4" name="副标题 2"/>
          <p:cNvSpPr txBox="1">
            <a:spLocks/>
          </p:cNvSpPr>
          <p:nvPr/>
        </p:nvSpPr>
        <p:spPr>
          <a:xfrm>
            <a:off x="214282" y="3429000"/>
            <a:ext cx="8572560" cy="3357586"/>
          </a:xfrm>
          <a:prstGeom prst="rect">
            <a:avLst/>
          </a:prstGeom>
        </p:spPr>
        <p:txBody>
          <a:bodyPr vert="horz" lIns="0" rIns="18288">
            <a:normAutofit fontScale="92500" lnSpcReduction="10000"/>
          </a:bodyPr>
          <a:lstStyle/>
          <a:p>
            <a:pPr marR="45720">
              <a:spcBef>
                <a:spcPct val="20000"/>
              </a:spcBef>
              <a:buClr>
                <a:schemeClr val="accent3"/>
              </a:buClr>
              <a:buSzPct val="95000"/>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在平衡分离操作过程中，由设计者指定产品浓度或指定回收率的那些组分称为关键组分。相对挥发度比</a:t>
            </a:r>
            <a:r>
              <a:rPr lang="en-US" altLang="zh-CN" sz="2600" b="1" dirty="0">
                <a:solidFill>
                  <a:srgbClr val="002060"/>
                </a:solidFill>
                <a:latin typeface="楷体" pitchFamily="49" charset="-122"/>
                <a:ea typeface="楷体" pitchFamily="49" charset="-122"/>
              </a:rPr>
              <a:t>LK</a:t>
            </a:r>
            <a:r>
              <a:rPr lang="zh-CN" altLang="en-US" sz="2600" b="1" dirty="0">
                <a:solidFill>
                  <a:srgbClr val="002060"/>
                </a:solidFill>
                <a:latin typeface="楷体" pitchFamily="49" charset="-122"/>
                <a:ea typeface="楷体" pitchFamily="49" charset="-122"/>
              </a:rPr>
              <a:t>大的组分。</a:t>
            </a:r>
          </a:p>
          <a:p>
            <a:pPr marR="45720">
              <a:spcBef>
                <a:spcPct val="20000"/>
              </a:spcBef>
              <a:buClr>
                <a:schemeClr val="accent3"/>
              </a:buClr>
              <a:buSzPct val="95000"/>
            </a:pPr>
            <a:r>
              <a:rPr lang="en-US" altLang="zh-CN" sz="2600" b="1" dirty="0">
                <a:solidFill>
                  <a:srgbClr val="002060"/>
                </a:solidFill>
                <a:latin typeface="楷体" pitchFamily="49" charset="-122"/>
                <a:ea typeface="楷体" pitchFamily="49" charset="-122"/>
              </a:rPr>
              <a:t>2</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若馏出液中除了重关键组分外没有其他重组分，而釜液中除了轻关键组分外没有其他轻组分。</a:t>
            </a:r>
            <a:endParaRPr lang="en-US" altLang="zh-CN" sz="2600" b="1" dirty="0">
              <a:solidFill>
                <a:srgbClr val="002060"/>
              </a:solidFill>
              <a:latin typeface="楷体" pitchFamily="49" charset="-122"/>
              <a:ea typeface="楷体" pitchFamily="49" charset="-122"/>
            </a:endParaRPr>
          </a:p>
          <a:p>
            <a:pPr marR="45720">
              <a:spcBef>
                <a:spcPct val="20000"/>
              </a:spcBef>
              <a:buClr>
                <a:schemeClr val="accent3"/>
              </a:buClr>
              <a:buSzPct val="95000"/>
              <a:defRPr/>
            </a:pPr>
            <a:r>
              <a:rPr lang="en-US" altLang="zh-CN" sz="2600" b="1" dirty="0">
                <a:solidFill>
                  <a:srgbClr val="002060"/>
                </a:solidFill>
                <a:latin typeface="楷体" pitchFamily="49" charset="-122"/>
                <a:ea typeface="楷体" pitchFamily="49" charset="-122"/>
              </a:rPr>
              <a:t>3</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en-US" altLang="zh-CN" sz="2600" b="1" dirty="0" err="1">
                <a:solidFill>
                  <a:srgbClr val="002060"/>
                </a:solidFill>
                <a:latin typeface="楷体" pitchFamily="49" charset="-122"/>
                <a:ea typeface="楷体" pitchFamily="49" charset="-122"/>
              </a:rPr>
              <a:t>Fenske</a:t>
            </a:r>
            <a:r>
              <a:rPr lang="en-US" altLang="zh-CN" sz="2600" b="1" dirty="0">
                <a:solidFill>
                  <a:srgbClr val="002060"/>
                </a:solidFill>
                <a:latin typeface="楷体" pitchFamily="49" charset="-122"/>
                <a:ea typeface="楷体" pitchFamily="49" charset="-122"/>
              </a:rPr>
              <a:t>-Underwood-Gilliland</a:t>
            </a:r>
            <a:r>
              <a:rPr lang="zh-CN" altLang="en-US" sz="2600" b="1" dirty="0">
                <a:solidFill>
                  <a:srgbClr val="002060"/>
                </a:solidFill>
                <a:latin typeface="楷体" pitchFamily="49" charset="-122"/>
                <a:ea typeface="楷体" pitchFamily="49" charset="-122"/>
              </a:rPr>
              <a:t>。最小理论板数，最小回流比和</a:t>
            </a:r>
            <a:r>
              <a:rPr lang="zh-CN" altLang="en-US" sz="2600" b="1">
                <a:solidFill>
                  <a:srgbClr val="002060"/>
                </a:solidFill>
                <a:latin typeface="楷体" pitchFamily="49" charset="-122"/>
                <a:ea typeface="楷体" pitchFamily="49" charset="-122"/>
              </a:rPr>
              <a:t>实际理论板数和</a:t>
            </a:r>
            <a:r>
              <a:rPr lang="zh-CN" altLang="en-US" sz="2600" b="1" dirty="0">
                <a:solidFill>
                  <a:srgbClr val="002060"/>
                </a:solidFill>
                <a:latin typeface="楷体" pitchFamily="49" charset="-122"/>
                <a:ea typeface="楷体" pitchFamily="49" charset="-122"/>
              </a:rPr>
              <a:t>回流比。</a:t>
            </a:r>
            <a:endParaRPr lang="en-US" altLang="zh-CN" sz="2600" b="1" dirty="0">
              <a:solidFill>
                <a:srgbClr val="002060"/>
              </a:solidFill>
              <a:latin typeface="楷体" pitchFamily="49" charset="-122"/>
              <a:ea typeface="楷体" pitchFamily="49" charset="-122"/>
            </a:endParaRPr>
          </a:p>
          <a:p>
            <a:pPr marR="45720">
              <a:spcBef>
                <a:spcPct val="20000"/>
              </a:spcBef>
              <a:buClr>
                <a:schemeClr val="accent3"/>
              </a:buClr>
              <a:buSzPct val="95000"/>
              <a:defRPr/>
            </a:pPr>
            <a:r>
              <a:rPr kumimoji="0" lang="en-US" altLang="zh-CN" sz="2600"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sz="2600"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sz="2600" b="1" dirty="0">
                <a:solidFill>
                  <a:srgbClr val="002060"/>
                </a:solidFill>
                <a:latin typeface="楷体" pitchFamily="49" charset="-122"/>
                <a:ea typeface="楷体" pitchFamily="49" charset="-122"/>
              </a:rPr>
              <a:t>实验室中用于研究传质的简单和有效的手段；开车时，先全回流，待操作稳定后出料；是简捷法估算理论板数必须用的参数。</a:t>
            </a:r>
            <a:endParaRPr lang="en-US" altLang="zh-CN" sz="2600" b="1" dirty="0">
              <a:solidFill>
                <a:srgbClr val="002060"/>
              </a:solidFill>
              <a:latin typeface="楷体" pitchFamily="49" charset="-122"/>
              <a:ea typeface="楷体" pitchFamily="49" charset="-122"/>
            </a:endParaRPr>
          </a:p>
          <a:p>
            <a:pPr marR="45720">
              <a:spcBef>
                <a:spcPct val="20000"/>
              </a:spcBef>
              <a:buClr>
                <a:schemeClr val="accent3"/>
              </a:buClr>
              <a:buSzPct val="95000"/>
              <a:defRPr/>
            </a:pPr>
            <a:endParaRPr lang="zh-CN" altLang="en-US" sz="2600" b="1"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normAutofit/>
          </a:bodyPr>
          <a:lstStyle/>
          <a:p>
            <a:r>
              <a:rPr lang="en-US" altLang="zh-CN" dirty="0"/>
              <a:t>3.2.1 </a:t>
            </a:r>
            <a:r>
              <a:rPr lang="zh-CN" altLang="en-US" dirty="0"/>
              <a:t>萃取精馏</a:t>
            </a:r>
          </a:p>
        </p:txBody>
      </p:sp>
      <p:sp>
        <p:nvSpPr>
          <p:cNvPr id="3" name="副标题 2"/>
          <p:cNvSpPr>
            <a:spLocks noGrp="1"/>
          </p:cNvSpPr>
          <p:nvPr>
            <p:ph type="subTitle" idx="1"/>
          </p:nvPr>
        </p:nvSpPr>
        <p:spPr>
          <a:xfrm>
            <a:off x="214282" y="1357298"/>
            <a:ext cx="8572560" cy="2000264"/>
          </a:xfrm>
        </p:spPr>
        <p:txBody>
          <a:bodyPr>
            <a:normAutofit/>
          </a:bodyPr>
          <a:lstStyle/>
          <a:p>
            <a:pPr algn="l"/>
            <a:r>
              <a:rPr lang="en-US" altLang="zh-CN" b="1" dirty="0"/>
              <a:t>1</a:t>
            </a:r>
            <a:r>
              <a:rPr lang="zh-CN" altLang="en-US" b="1" dirty="0"/>
              <a:t>，特殊精馏？包括哪两类？分别定义是什么？</a:t>
            </a:r>
            <a:endParaRPr lang="en-US" altLang="zh-CN" b="1" dirty="0"/>
          </a:p>
          <a:p>
            <a:pPr algn="l"/>
            <a:r>
              <a:rPr lang="en-US" altLang="zh-CN" b="1" dirty="0"/>
              <a:t>2</a:t>
            </a:r>
            <a:r>
              <a:rPr lang="zh-CN" altLang="en-US" b="1" dirty="0"/>
              <a:t>，选择溶剂时还要考虑哪</a:t>
            </a:r>
            <a:r>
              <a:rPr lang="en-US" altLang="zh-CN" b="1" dirty="0"/>
              <a:t>5</a:t>
            </a:r>
            <a:r>
              <a:rPr lang="zh-CN" altLang="en-US" b="1" dirty="0"/>
              <a:t>个因素</a:t>
            </a:r>
            <a:r>
              <a:rPr lang="zh-CN" altLang="en-US" dirty="0">
                <a:solidFill>
                  <a:srgbClr val="FF3300"/>
                </a:solidFill>
              </a:rPr>
              <a:t> </a:t>
            </a:r>
            <a:r>
              <a:rPr lang="zh-CN" altLang="en-US" b="1" dirty="0"/>
              <a:t>？</a:t>
            </a:r>
            <a:endParaRPr lang="en-US" altLang="zh-CN" b="1" dirty="0"/>
          </a:p>
          <a:p>
            <a:pPr algn="l"/>
            <a:r>
              <a:rPr lang="en-US" altLang="zh-CN" b="1" dirty="0"/>
              <a:t>3</a:t>
            </a:r>
            <a:r>
              <a:rPr lang="zh-CN" altLang="en-US" b="1" dirty="0"/>
              <a:t>，萃取精馏全塔可分成哪</a:t>
            </a:r>
            <a:r>
              <a:rPr lang="en-US" altLang="zh-CN" b="1" dirty="0"/>
              <a:t>3</a:t>
            </a:r>
            <a:r>
              <a:rPr lang="zh-CN" altLang="en-US" b="1" dirty="0"/>
              <a:t>段？</a:t>
            </a:r>
            <a:endParaRPr lang="en-US" altLang="zh-CN" b="1" dirty="0"/>
          </a:p>
          <a:p>
            <a:pPr algn="l"/>
            <a:r>
              <a:rPr lang="en-US" altLang="zh-CN" dirty="0"/>
              <a:t>4</a:t>
            </a:r>
            <a:r>
              <a:rPr lang="zh-CN" altLang="en-US" dirty="0"/>
              <a:t>，</a:t>
            </a:r>
            <a:r>
              <a:rPr lang="zh-CN" altLang="en-US" b="1" dirty="0"/>
              <a:t>萃取精馏的特性？</a:t>
            </a:r>
            <a:endParaRPr lang="en-US" altLang="zh-CN" b="1" dirty="0"/>
          </a:p>
          <a:p>
            <a:pPr algn="l"/>
            <a:endParaRPr lang="zh-CN" altLang="en-US" b="1" dirty="0"/>
          </a:p>
        </p:txBody>
      </p:sp>
      <p:sp>
        <p:nvSpPr>
          <p:cNvPr id="4" name="副标题 2"/>
          <p:cNvSpPr txBox="1">
            <a:spLocks/>
          </p:cNvSpPr>
          <p:nvPr/>
        </p:nvSpPr>
        <p:spPr>
          <a:xfrm>
            <a:off x="142844" y="3304998"/>
            <a:ext cx="8929718" cy="3357586"/>
          </a:xfrm>
          <a:prstGeom prst="rect">
            <a:avLst/>
          </a:prstGeom>
        </p:spPr>
        <p:txBody>
          <a:bodyPr vert="horz" lIns="0" rIns="18288">
            <a:noAutofit/>
          </a:bodyPr>
          <a:lstStyle/>
          <a:p>
            <a:pPr marR="45720">
              <a:spcBef>
                <a:spcPct val="20000"/>
              </a:spcBef>
              <a:buClr>
                <a:schemeClr val="accent3"/>
              </a:buClr>
              <a:buSzPct val="95000"/>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向原混合物中添加一个新的组分，通过新组分对原组分的作用力不同，改变原混合物组分间的相对挥发度，使得精馏过程变得容易：特殊精馏。如加入的新组分和被分离系统中的一个或几个组分形成最低共沸物从塔顶蒸出，这类特殊精馏被称为共沸精馏。如加入的新组分不与原系统中的任一组分形成共沸物，其沸点又较原有的任一组分高，从釜液离开精馏塔，这类特殊精馏称为萃取精馏。</a:t>
            </a: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，⑴ 溶剂的沸点要高，以避免与系统中任何组分生成共沸物；⑵ 溶剂与被分离物系有较大的相互溶解度，塔内不会分相；⑶ 溶剂在操作中是热稳定的；⑷ 溶剂与混合物中任何组分不起化学反应；⑸ 溶剂比不能过大</a:t>
            </a:r>
            <a:r>
              <a:rPr lang="en-US" altLang="zh-CN" b="1" dirty="0">
                <a:solidFill>
                  <a:srgbClr val="002060"/>
                </a:solidFill>
                <a:latin typeface="楷体" pitchFamily="49" charset="-122"/>
                <a:ea typeface="楷体" pitchFamily="49" charset="-122"/>
              </a:rPr>
              <a:t>, </a:t>
            </a:r>
            <a:r>
              <a:rPr lang="zh-CN" altLang="en-US" b="1" dirty="0">
                <a:solidFill>
                  <a:srgbClr val="002060"/>
                </a:solidFill>
                <a:latin typeface="楷体" pitchFamily="49" charset="-122"/>
                <a:ea typeface="楷体" pitchFamily="49" charset="-122"/>
              </a:rPr>
              <a:t>无毒</a:t>
            </a:r>
            <a:r>
              <a:rPr lang="en-US" altLang="zh-CN" b="1" dirty="0">
                <a:solidFill>
                  <a:srgbClr val="002060"/>
                </a:solidFill>
                <a:latin typeface="楷体" pitchFamily="49" charset="-122"/>
                <a:ea typeface="楷体" pitchFamily="49" charset="-122"/>
              </a:rPr>
              <a:t>, </a:t>
            </a:r>
            <a:r>
              <a:rPr lang="zh-CN" altLang="en-US" b="1" dirty="0">
                <a:solidFill>
                  <a:srgbClr val="002060"/>
                </a:solidFill>
                <a:latin typeface="楷体" pitchFamily="49" charset="-122"/>
                <a:ea typeface="楷体" pitchFamily="49" charset="-122"/>
              </a:rPr>
              <a:t>不腐蚀</a:t>
            </a:r>
            <a:r>
              <a:rPr lang="en-US" altLang="zh-CN" b="1" dirty="0">
                <a:solidFill>
                  <a:srgbClr val="002060"/>
                </a:solidFill>
                <a:latin typeface="楷体" pitchFamily="49" charset="-122"/>
                <a:ea typeface="楷体" pitchFamily="49" charset="-122"/>
              </a:rPr>
              <a:t>, </a:t>
            </a:r>
            <a:r>
              <a:rPr lang="zh-CN" altLang="en-US" b="1" dirty="0">
                <a:solidFill>
                  <a:srgbClr val="002060"/>
                </a:solidFill>
                <a:latin typeface="楷体" pitchFamily="49" charset="-122"/>
                <a:ea typeface="楷体" pitchFamily="49" charset="-122"/>
              </a:rPr>
              <a:t>价廉易得等。</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defRPr/>
            </a:pPr>
            <a:r>
              <a:rPr lang="en-US" altLang="zh-CN" b="1" dirty="0">
                <a:solidFill>
                  <a:srgbClr val="002060"/>
                </a:solidFill>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，溶剂回收段、精馏段、提馏段</a:t>
            </a:r>
            <a:r>
              <a:rPr lang="zh-CN" altLang="en-US" b="1" dirty="0">
                <a:solidFill>
                  <a:srgbClr val="002060"/>
                </a:solidFill>
                <a:latin typeface="楷体" pitchFamily="49" charset="-122"/>
                <a:ea typeface="楷体" pitchFamily="49" charset="-122"/>
              </a:rPr>
              <a:t>。</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defRPr/>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4</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溶剂存在下塔内的液汽比大于无溶剂情况下的液汽比；溶剂的挥发度越大，各板下流溶剂流率也越大；大量溶剂温升导致塔内汽相流率越往上越小，液相流率越往下越大；萃取精馏不同于普通精馏，增大回流比不总是提高分离程度；溶剂浓度在塔釜中跃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wipe(left)">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371452"/>
            <a:ext cx="7851648" cy="1057284"/>
          </a:xfrm>
        </p:spPr>
        <p:txBody>
          <a:bodyPr>
            <a:normAutofit/>
          </a:bodyPr>
          <a:lstStyle/>
          <a:p>
            <a:r>
              <a:rPr lang="en-US" altLang="zh-CN" dirty="0"/>
              <a:t>3.2.2 </a:t>
            </a:r>
            <a:r>
              <a:rPr lang="zh-CN" altLang="en-US" dirty="0"/>
              <a:t>共沸精馏</a:t>
            </a:r>
          </a:p>
        </p:txBody>
      </p:sp>
      <p:sp>
        <p:nvSpPr>
          <p:cNvPr id="3" name="副标题 2"/>
          <p:cNvSpPr>
            <a:spLocks noGrp="1"/>
          </p:cNvSpPr>
          <p:nvPr>
            <p:ph type="subTitle" idx="1"/>
          </p:nvPr>
        </p:nvSpPr>
        <p:spPr>
          <a:xfrm>
            <a:off x="214282" y="1357298"/>
            <a:ext cx="8572560" cy="2000264"/>
          </a:xfrm>
        </p:spPr>
        <p:txBody>
          <a:bodyPr>
            <a:normAutofit/>
          </a:bodyPr>
          <a:lstStyle/>
          <a:p>
            <a:pPr algn="l"/>
            <a:r>
              <a:rPr lang="en-US" altLang="zh-CN" b="1" dirty="0"/>
              <a:t>1</a:t>
            </a:r>
            <a:r>
              <a:rPr lang="zh-CN" altLang="en-US" b="1" dirty="0"/>
              <a:t>，共沸精馏与萃取精馏的共同点</a:t>
            </a:r>
            <a:r>
              <a:rPr lang="en-US" altLang="zh-CN" b="1" dirty="0"/>
              <a:t>?</a:t>
            </a:r>
          </a:p>
          <a:p>
            <a:pPr algn="l"/>
            <a:r>
              <a:rPr lang="en-US" altLang="zh-CN" b="1" dirty="0"/>
              <a:t>2</a:t>
            </a:r>
            <a:r>
              <a:rPr lang="zh-CN" altLang="en-US" b="1" dirty="0"/>
              <a:t>，二元共沸物的特点？</a:t>
            </a:r>
            <a:endParaRPr lang="en-US" altLang="zh-CN" b="1" dirty="0"/>
          </a:p>
          <a:p>
            <a:pPr algn="l"/>
            <a:r>
              <a:rPr lang="en-US" altLang="zh-CN" b="1" dirty="0"/>
              <a:t>3</a:t>
            </a:r>
            <a:r>
              <a:rPr lang="zh-CN" altLang="en-US" b="1" dirty="0"/>
              <a:t>，理想的共沸剂具备哪些特征？共沸剂的回收方法？</a:t>
            </a:r>
            <a:endParaRPr lang="en-US" altLang="zh-CN" b="1" dirty="0"/>
          </a:p>
          <a:p>
            <a:pPr algn="l"/>
            <a:r>
              <a:rPr lang="en-US" altLang="zh-CN" dirty="0"/>
              <a:t>4</a:t>
            </a:r>
            <a:r>
              <a:rPr lang="zh-CN" altLang="en-US" dirty="0"/>
              <a:t>，</a:t>
            </a:r>
            <a:r>
              <a:rPr lang="zh-CN" altLang="en-US" b="1" dirty="0"/>
              <a:t>二元均相共沸物和非均相共沸物在分离特性上的差异？</a:t>
            </a:r>
            <a:endParaRPr lang="en-US" altLang="zh-CN" b="1" dirty="0"/>
          </a:p>
          <a:p>
            <a:pPr algn="l"/>
            <a:endParaRPr lang="zh-CN" altLang="en-US" b="1" dirty="0"/>
          </a:p>
        </p:txBody>
      </p:sp>
      <p:sp>
        <p:nvSpPr>
          <p:cNvPr id="4" name="副标题 2"/>
          <p:cNvSpPr txBox="1">
            <a:spLocks/>
          </p:cNvSpPr>
          <p:nvPr/>
        </p:nvSpPr>
        <p:spPr>
          <a:xfrm>
            <a:off x="135259" y="3523016"/>
            <a:ext cx="8929718" cy="2910084"/>
          </a:xfrm>
          <a:prstGeom prst="rect">
            <a:avLst/>
          </a:prstGeom>
        </p:spPr>
        <p:txBody>
          <a:bodyPr vert="horz" lIns="0" rIns="18288">
            <a:noAutofit/>
          </a:bodyPr>
          <a:lstStyle/>
          <a:p>
            <a:pPr marR="45720">
              <a:spcBef>
                <a:spcPct val="20000"/>
              </a:spcBef>
              <a:buClr>
                <a:schemeClr val="accent3"/>
              </a:buClr>
              <a:buSzPct val="95000"/>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，都使用</a:t>
            </a:r>
            <a:r>
              <a:rPr lang="en-US" altLang="zh-CN" b="1" dirty="0">
                <a:solidFill>
                  <a:srgbClr val="002060"/>
                </a:solidFill>
                <a:latin typeface="楷体" pitchFamily="49" charset="-122"/>
                <a:ea typeface="楷体" pitchFamily="49" charset="-122"/>
              </a:rPr>
              <a:t>ESA</a:t>
            </a:r>
            <a:r>
              <a:rPr lang="zh-CN" altLang="en-US" b="1" dirty="0">
                <a:solidFill>
                  <a:srgbClr val="002060"/>
                </a:solidFill>
                <a:latin typeface="楷体" pitchFamily="49" charset="-122"/>
                <a:ea typeface="楷体" pitchFamily="49" charset="-122"/>
              </a:rPr>
              <a:t>和</a:t>
            </a:r>
            <a:r>
              <a:rPr lang="en-US" altLang="zh-CN" b="1" dirty="0">
                <a:solidFill>
                  <a:srgbClr val="002060"/>
                </a:solidFill>
                <a:latin typeface="楷体" pitchFamily="49" charset="-122"/>
                <a:ea typeface="楷体" pitchFamily="49" charset="-122"/>
              </a:rPr>
              <a:t>MSA</a:t>
            </a:r>
            <a:r>
              <a:rPr lang="zh-CN" altLang="en-US" b="1" dirty="0">
                <a:solidFill>
                  <a:srgbClr val="002060"/>
                </a:solidFill>
                <a:latin typeface="楷体" pitchFamily="49" charset="-122"/>
                <a:ea typeface="楷体" pitchFamily="49" charset="-122"/>
              </a:rPr>
              <a:t>；</a:t>
            </a:r>
            <a:r>
              <a:rPr lang="en-US" altLang="zh-CN" b="1" dirty="0">
                <a:solidFill>
                  <a:srgbClr val="002060"/>
                </a:solidFill>
                <a:latin typeface="楷体" pitchFamily="49" charset="-122"/>
                <a:ea typeface="楷体" pitchFamily="49" charset="-122"/>
              </a:rPr>
              <a:t> MSA</a:t>
            </a:r>
            <a:r>
              <a:rPr lang="zh-CN" altLang="en-US" b="1" dirty="0">
                <a:solidFill>
                  <a:srgbClr val="002060"/>
                </a:solidFill>
                <a:latin typeface="楷体" pitchFamily="49" charset="-122"/>
                <a:ea typeface="楷体" pitchFamily="49" charset="-122"/>
              </a:rPr>
              <a:t>都影响原混合物组分之间的相对挥发度。</a:t>
            </a: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，在极值点上汽、液平衡相的组成相等；温度的极大</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或极小</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对应压力的极小</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或极大</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点。</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显著影响关键组分的</a:t>
            </a:r>
            <a:r>
              <a:rPr lang="en-US" altLang="zh-CN" b="1" dirty="0">
                <a:solidFill>
                  <a:srgbClr val="002060"/>
                </a:solidFill>
                <a:latin typeface="楷体" pitchFamily="49" charset="-122"/>
                <a:ea typeface="楷体" pitchFamily="49" charset="-122"/>
              </a:rPr>
              <a:t>VLE</a:t>
            </a:r>
            <a:r>
              <a:rPr lang="zh-CN" altLang="en-US" b="1" dirty="0">
                <a:solidFill>
                  <a:srgbClr val="002060"/>
                </a:solidFill>
                <a:latin typeface="楷体" pitchFamily="49" charset="-122"/>
                <a:ea typeface="楷体" pitchFamily="49" charset="-122"/>
              </a:rPr>
              <a:t>关系</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共沸剂易于分离回收</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与进料组分互溶，不与进料形成两液相，不发生化学反应；用量少，潜热低，无腐蚀，无毒 。</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pPr>
            <a:r>
              <a:rPr lang="zh-CN" altLang="en-US" b="1" dirty="0">
                <a:solidFill>
                  <a:srgbClr val="002060"/>
                </a:solidFill>
                <a:latin typeface="楷体" pitchFamily="49" charset="-122"/>
                <a:ea typeface="楷体" pitchFamily="49" charset="-122"/>
              </a:rPr>
              <a:t>   冷凝后分层；过冷后分层；变压精馏；萃取；盐析。</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，前者可添加共沸剂分离</a:t>
            </a:r>
            <a:r>
              <a:rPr lang="en-US" altLang="zh-CN" b="1" dirty="0">
                <a:solidFill>
                  <a:srgbClr val="002060"/>
                </a:solidFill>
                <a:latin typeface="楷体" pitchFamily="49" charset="-122"/>
                <a:ea typeface="楷体" pitchFamily="49" charset="-122"/>
              </a:rPr>
              <a:t>; </a:t>
            </a:r>
            <a:r>
              <a:rPr lang="zh-CN" altLang="en-US" b="1" dirty="0">
                <a:solidFill>
                  <a:srgbClr val="002060"/>
                </a:solidFill>
                <a:latin typeface="楷体" pitchFamily="49" charset="-122"/>
                <a:ea typeface="楷体" pitchFamily="49" charset="-122"/>
              </a:rPr>
              <a:t>或用双压精馏分离</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不必加入共沸剂</a:t>
            </a:r>
            <a:r>
              <a:rPr lang="en-US" altLang="zh-CN" b="1" dirty="0">
                <a:solidFill>
                  <a:srgbClr val="002060"/>
                </a:solidFill>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；后者只需把共沸冷凝即可分成两个液相，从而越过了平衡线与对角线的交点</a:t>
            </a:r>
            <a:r>
              <a:rPr lang="en-US" altLang="zh-CN" b="1" dirty="0">
                <a:solidFill>
                  <a:srgbClr val="002060"/>
                </a:solidFill>
                <a:latin typeface="楷体" pitchFamily="49" charset="-122"/>
                <a:ea typeface="楷体" pitchFamily="49" charset="-122"/>
              </a:rPr>
              <a:t>, </a:t>
            </a:r>
            <a:r>
              <a:rPr lang="zh-CN" altLang="en-US" b="1" dirty="0">
                <a:solidFill>
                  <a:srgbClr val="002060"/>
                </a:solidFill>
                <a:latin typeface="楷体" pitchFamily="49" charset="-122"/>
                <a:ea typeface="楷体" pitchFamily="49" charset="-122"/>
              </a:rPr>
              <a:t>不必加入共沸剂即可完全分离。</a:t>
            </a:r>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wipe(left)">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wipe(left)">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946" y="282024"/>
            <a:ext cx="7851648" cy="1057284"/>
          </a:xfrm>
        </p:spPr>
        <p:txBody>
          <a:bodyPr>
            <a:normAutofit fontScale="90000"/>
          </a:bodyPr>
          <a:lstStyle/>
          <a:p>
            <a:r>
              <a:rPr lang="en-US" altLang="zh-CN" dirty="0"/>
              <a:t>3.3-3.4 </a:t>
            </a:r>
            <a:r>
              <a:rPr lang="zh-CN" altLang="en-US" dirty="0"/>
              <a:t>反应精馏和加盐精馏</a:t>
            </a:r>
          </a:p>
        </p:txBody>
      </p:sp>
      <p:sp>
        <p:nvSpPr>
          <p:cNvPr id="3" name="副标题 2"/>
          <p:cNvSpPr>
            <a:spLocks noGrp="1"/>
          </p:cNvSpPr>
          <p:nvPr>
            <p:ph type="subTitle" idx="1"/>
          </p:nvPr>
        </p:nvSpPr>
        <p:spPr>
          <a:xfrm>
            <a:off x="214282" y="1357298"/>
            <a:ext cx="8572560" cy="2000264"/>
          </a:xfrm>
        </p:spPr>
        <p:txBody>
          <a:bodyPr>
            <a:normAutofit fontScale="92500"/>
          </a:bodyPr>
          <a:lstStyle/>
          <a:p>
            <a:pPr algn="l"/>
            <a:r>
              <a:rPr lang="en-US" altLang="zh-CN" b="1" dirty="0"/>
              <a:t>1</a:t>
            </a:r>
            <a:r>
              <a:rPr lang="zh-CN" altLang="en-US" b="1" dirty="0"/>
              <a:t>，反应精馏的分类</a:t>
            </a:r>
            <a:r>
              <a:rPr lang="en-US" altLang="zh-CN" b="1" dirty="0"/>
              <a:t>?</a:t>
            </a:r>
          </a:p>
          <a:p>
            <a:pPr algn="l"/>
            <a:r>
              <a:rPr lang="en-US" altLang="zh-CN" b="1" dirty="0"/>
              <a:t>2</a:t>
            </a:r>
            <a:r>
              <a:rPr lang="zh-CN" altLang="en-US" b="1" dirty="0"/>
              <a:t>，反应精馏的原理？</a:t>
            </a:r>
            <a:endParaRPr lang="en-US" altLang="zh-CN" b="1" dirty="0"/>
          </a:p>
          <a:p>
            <a:pPr algn="l"/>
            <a:r>
              <a:rPr lang="en-US" altLang="zh-CN" b="1" dirty="0"/>
              <a:t>3</a:t>
            </a:r>
            <a:r>
              <a:rPr lang="zh-CN" altLang="en-US" b="1" dirty="0"/>
              <a:t>，反应精馏的优点？</a:t>
            </a:r>
            <a:endParaRPr lang="en-US" altLang="zh-CN" b="1" dirty="0"/>
          </a:p>
          <a:p>
            <a:pPr algn="l"/>
            <a:r>
              <a:rPr lang="en-US" altLang="zh-CN" dirty="0"/>
              <a:t>4</a:t>
            </a:r>
            <a:r>
              <a:rPr lang="zh-CN" altLang="en-US" dirty="0"/>
              <a:t>，</a:t>
            </a:r>
            <a:r>
              <a:rPr lang="zh-CN" altLang="en-US" b="1" dirty="0"/>
              <a:t>从分子间相互作用的微观现象分析，盐的加入有两种作用？</a:t>
            </a:r>
            <a:endParaRPr lang="en-US" altLang="zh-CN" b="1" dirty="0"/>
          </a:p>
          <a:p>
            <a:pPr algn="l"/>
            <a:endParaRPr lang="zh-CN" altLang="en-US" b="1" dirty="0"/>
          </a:p>
        </p:txBody>
      </p:sp>
      <p:sp>
        <p:nvSpPr>
          <p:cNvPr id="4" name="副标题 2"/>
          <p:cNvSpPr txBox="1">
            <a:spLocks/>
          </p:cNvSpPr>
          <p:nvPr/>
        </p:nvSpPr>
        <p:spPr>
          <a:xfrm>
            <a:off x="135259" y="3286124"/>
            <a:ext cx="8929718" cy="3146976"/>
          </a:xfrm>
          <a:prstGeom prst="rect">
            <a:avLst/>
          </a:prstGeom>
        </p:spPr>
        <p:txBody>
          <a:bodyPr vert="horz" lIns="0" rIns="18288">
            <a:noAutofit/>
          </a:bodyPr>
          <a:lstStyle/>
          <a:p>
            <a:pPr marR="45720">
              <a:spcBef>
                <a:spcPct val="20000"/>
              </a:spcBef>
              <a:buClr>
                <a:schemeClr val="accent3"/>
              </a:buClr>
              <a:buSzPct val="95000"/>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1</a:t>
            </a:r>
            <a:r>
              <a:rPr lang="zh-CN" altLang="en-US" b="1" dirty="0">
                <a:solidFill>
                  <a:srgbClr val="002060"/>
                </a:solidFill>
                <a:latin typeface="楷体" pitchFamily="49" charset="-122"/>
                <a:ea typeface="楷体" pitchFamily="49" charset="-122"/>
              </a:rPr>
              <a:t>，根据使用催化剂形态的不同，反应精馏可以分为均相反应精馏和催化蒸馏；根据投料操作方式，反应精馏可以分为连续反应精馏和间歇反应精馏；根据化学反应速度的快慢，反应精馏分为瞬时、快速和慢速反应精馏。</a:t>
            </a:r>
            <a:endParaRPr lang="en-US" altLang="zh-CN" b="1" dirty="0">
              <a:solidFill>
                <a:srgbClr val="002060"/>
              </a:solidFill>
              <a:latin typeface="楷体" pitchFamily="49" charset="-122"/>
              <a:ea typeface="楷体" pitchFamily="49" charset="-122"/>
            </a:endParaRP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2</a:t>
            </a:r>
            <a:r>
              <a:rPr lang="zh-CN" altLang="en-US" b="1" dirty="0">
                <a:solidFill>
                  <a:srgbClr val="002060"/>
                </a:solidFill>
                <a:latin typeface="楷体" pitchFamily="49" charset="-122"/>
                <a:ea typeface="楷体" pitchFamily="49" charset="-122"/>
              </a:rPr>
              <a:t>，</a:t>
            </a:r>
            <a:r>
              <a:rPr lang="zh-CN" altLang="en-US" b="1" dirty="0"/>
              <a:t>对于</a:t>
            </a:r>
            <a:r>
              <a:rPr lang="zh-CN" altLang="en-US" b="1" dirty="0">
                <a:solidFill>
                  <a:srgbClr val="C00000"/>
                </a:solidFill>
              </a:rPr>
              <a:t>可逆反应</a:t>
            </a:r>
            <a:r>
              <a:rPr lang="zh-CN" altLang="en-US" b="1" dirty="0"/>
              <a:t>，当某一产物的</a:t>
            </a:r>
            <a:r>
              <a:rPr lang="zh-CN" altLang="en-US" b="1" dirty="0">
                <a:solidFill>
                  <a:srgbClr val="C00000"/>
                </a:solidFill>
              </a:rPr>
              <a:t>挥发度</a:t>
            </a:r>
            <a:r>
              <a:rPr lang="zh-CN" altLang="en-US" b="1" dirty="0"/>
              <a:t>大于反应物时，如果将该产物从液相中</a:t>
            </a:r>
            <a:r>
              <a:rPr lang="zh-CN" altLang="en-US" b="1" dirty="0">
                <a:solidFill>
                  <a:srgbClr val="C00000"/>
                </a:solidFill>
              </a:rPr>
              <a:t>蒸出</a:t>
            </a:r>
            <a:r>
              <a:rPr lang="zh-CN" altLang="en-US" b="1" dirty="0"/>
              <a:t>，则可</a:t>
            </a:r>
            <a:r>
              <a:rPr lang="zh-CN" altLang="en-US" b="1" dirty="0">
                <a:solidFill>
                  <a:srgbClr val="C00000"/>
                </a:solidFill>
              </a:rPr>
              <a:t>破坏</a:t>
            </a:r>
            <a:r>
              <a:rPr lang="zh-CN" altLang="en-US" b="1" dirty="0"/>
              <a:t>原有的</a:t>
            </a:r>
            <a:r>
              <a:rPr lang="zh-CN" altLang="en-US" b="1" dirty="0">
                <a:solidFill>
                  <a:srgbClr val="C00000"/>
                </a:solidFill>
              </a:rPr>
              <a:t>平衡</a:t>
            </a:r>
            <a:r>
              <a:rPr lang="zh-CN" altLang="en-US" b="1" dirty="0"/>
              <a:t>，使反应继续</a:t>
            </a:r>
            <a:r>
              <a:rPr lang="zh-CN" altLang="en-US" b="1" dirty="0">
                <a:solidFill>
                  <a:srgbClr val="C00000"/>
                </a:solidFill>
              </a:rPr>
              <a:t>向生成物的方向</a:t>
            </a:r>
            <a:r>
              <a:rPr lang="zh-CN" altLang="en-US" b="1" dirty="0"/>
              <a:t>进行，因而可提高单程转化率，在一定程度上</a:t>
            </a:r>
            <a:r>
              <a:rPr lang="zh-CN" altLang="en-US" b="1" dirty="0">
                <a:solidFill>
                  <a:srgbClr val="C00000"/>
                </a:solidFill>
              </a:rPr>
              <a:t>变可逆反应为不可逆反应</a:t>
            </a:r>
            <a:r>
              <a:rPr lang="zh-CN" altLang="en-US" b="1" dirty="0"/>
              <a:t>。</a:t>
            </a:r>
            <a:endParaRPr lang="en-US" altLang="zh-CN" b="1" dirty="0"/>
          </a:p>
          <a:p>
            <a:pPr marL="274320" indent="-274320" fontAlgn="auto">
              <a:spcAft>
                <a:spcPts val="0"/>
              </a:spcAft>
              <a:buClr>
                <a:schemeClr val="accent3"/>
              </a:buClr>
              <a:buFont typeface="Wingdings" pitchFamily="2" charset="2"/>
              <a:buNone/>
              <a:defRPr/>
            </a:pPr>
            <a:r>
              <a:rPr kumimoji="0" lang="en-US" altLang="zh-CN" b="1" i="0" u="none" strike="noStrike" kern="1200" cap="none" spc="0" normalizeH="0" baseline="0" noProof="0" dirty="0">
                <a:ln>
                  <a:noFill/>
                </a:ln>
                <a:solidFill>
                  <a:srgbClr val="002060"/>
                </a:solidFill>
                <a:effectLst/>
                <a:uLnTx/>
                <a:uFillTx/>
                <a:latin typeface="楷体" pitchFamily="49" charset="-122"/>
                <a:ea typeface="楷体" pitchFamily="49" charset="-122"/>
              </a:rPr>
              <a:t>3</a:t>
            </a:r>
            <a:r>
              <a:rPr kumimoji="0" lang="zh-CN" altLang="en-US" b="1" i="0" u="none" strike="noStrike" kern="1200" cap="none" spc="0" normalizeH="0" baseline="0" noProof="0" dirty="0">
                <a:ln>
                  <a:noFill/>
                </a:ln>
                <a:solidFill>
                  <a:srgbClr val="002060"/>
                </a:solidFill>
                <a:effectLst/>
                <a:uLnTx/>
                <a:uFillTx/>
                <a:latin typeface="楷体" pitchFamily="49" charset="-122"/>
                <a:ea typeface="楷体" pitchFamily="49" charset="-122"/>
              </a:rPr>
              <a:t>，</a:t>
            </a:r>
            <a:r>
              <a:rPr lang="zh-CN" altLang="en-US" b="1" dirty="0">
                <a:solidFill>
                  <a:srgbClr val="002060"/>
                </a:solidFill>
                <a:latin typeface="楷体" pitchFamily="49" charset="-122"/>
                <a:ea typeface="楷体" pitchFamily="49" charset="-122"/>
              </a:rPr>
              <a:t>反应产物不断移出反应区，有利于反应正向进行，使反应转化率和选择性提高；由于反应产物不断离开反应区，反应区内反应物浓度较高，增加了反应速度，提高了生产能力；充分利用了反应热，节约能量。</a:t>
            </a:r>
            <a:endParaRPr lang="zh-CN" altLang="en-US" sz="1400" b="1" dirty="0">
              <a:solidFill>
                <a:srgbClr val="000000"/>
              </a:solidFill>
            </a:endParaRPr>
          </a:p>
          <a:p>
            <a:pPr marR="45720">
              <a:spcBef>
                <a:spcPct val="20000"/>
              </a:spcBef>
              <a:buClr>
                <a:schemeClr val="accent3"/>
              </a:buClr>
              <a:buSzPct val="95000"/>
            </a:pPr>
            <a:r>
              <a:rPr lang="en-US" altLang="zh-CN" b="1" dirty="0">
                <a:solidFill>
                  <a:srgbClr val="002060"/>
                </a:solidFill>
                <a:latin typeface="楷体" pitchFamily="49" charset="-122"/>
                <a:ea typeface="楷体" pitchFamily="49" charset="-122"/>
              </a:rPr>
              <a:t>4</a:t>
            </a:r>
            <a:r>
              <a:rPr lang="zh-CN" altLang="en-US" b="1" dirty="0">
                <a:solidFill>
                  <a:srgbClr val="002060"/>
                </a:solidFill>
                <a:latin typeface="楷体" pitchFamily="49" charset="-122"/>
                <a:ea typeface="楷体" pitchFamily="49" charset="-122"/>
              </a:rPr>
              <a:t>，一是静电作用；二是络合作用</a:t>
            </a:r>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en-US" altLang="zh-CN" b="1" dirty="0"/>
          </a:p>
          <a:p>
            <a:pPr marR="45720">
              <a:spcBef>
                <a:spcPct val="20000"/>
              </a:spcBef>
              <a:buClr>
                <a:schemeClr val="accent3"/>
              </a:buClr>
              <a:buSzPct val="95000"/>
            </a:pPr>
            <a:endParaRPr lang="zh-CN" altLang="en-US" b="1" dirty="0">
              <a:solidFill>
                <a:srgbClr val="00206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left)">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wipe(left)">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1165</TotalTime>
  <Words>2192</Words>
  <Application>Microsoft Office PowerPoint</Application>
  <PresentationFormat>全屏显示(4:3)</PresentationFormat>
  <Paragraphs>145</Paragraphs>
  <Slides>13</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楷体</vt:lpstr>
      <vt:lpstr>隶书</vt:lpstr>
      <vt:lpstr>宋体</vt:lpstr>
      <vt:lpstr>Calibri</vt:lpstr>
      <vt:lpstr>Constantia</vt:lpstr>
      <vt:lpstr>Wingdings</vt:lpstr>
      <vt:lpstr>Wingdings 2</vt:lpstr>
      <vt:lpstr>流畅</vt:lpstr>
      <vt:lpstr>Equation</vt:lpstr>
      <vt:lpstr>1.1-1.3 课堂提问</vt:lpstr>
      <vt:lpstr>1.4 课堂提问</vt:lpstr>
      <vt:lpstr>2.1 相平衡</vt:lpstr>
      <vt:lpstr>2.2 相平衡</vt:lpstr>
      <vt:lpstr>2.3 闪蒸过程计算</vt:lpstr>
      <vt:lpstr>3.1 多组分精馏过程分析</vt:lpstr>
      <vt:lpstr>3.2.1 萃取精馏</vt:lpstr>
      <vt:lpstr>3.2.2 共沸精馏</vt:lpstr>
      <vt:lpstr>3.3-3.4 反应精馏和加盐精馏</vt:lpstr>
      <vt:lpstr>4.1-4.2 气体吸收</vt:lpstr>
      <vt:lpstr>4.3 气体吸收</vt:lpstr>
      <vt:lpstr>7.1-7.2 吸附</vt:lpstr>
      <vt:lpstr>7.3  吸附动力学和传递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zhl</dc:creator>
  <cp:lastModifiedBy>Administrator</cp:lastModifiedBy>
  <cp:revision>106</cp:revision>
  <dcterms:created xsi:type="dcterms:W3CDTF">2014-02-26T10:00:47Z</dcterms:created>
  <dcterms:modified xsi:type="dcterms:W3CDTF">2016-12-25T02:18:09Z</dcterms:modified>
</cp:coreProperties>
</file>