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31"/>
  </p:notesMasterIdLst>
  <p:sldIdLst>
    <p:sldId id="259" r:id="rId2"/>
    <p:sldId id="260" r:id="rId3"/>
    <p:sldId id="290" r:id="rId4"/>
    <p:sldId id="261" r:id="rId5"/>
    <p:sldId id="262" r:id="rId6"/>
    <p:sldId id="263" r:id="rId7"/>
    <p:sldId id="265" r:id="rId8"/>
    <p:sldId id="267" r:id="rId9"/>
    <p:sldId id="268" r:id="rId10"/>
    <p:sldId id="269" r:id="rId11"/>
    <p:sldId id="29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7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70D415-073F-42C2-B780-FB5B35AF3DC4}" type="datetimeFigureOut">
              <a:rPr lang="zh-CN" altLang="en-US" smtClean="0"/>
              <a:t>2023/10/23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0436C-B5CE-4262-BBE6-EA50C86D63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42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919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B2EC2A0-6CE8-46C2-A634-8EE786004A2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2"/>
          <p:cNvSpPr>
            <a:spLocks noChangeArrowheads="1"/>
          </p:cNvSpPr>
          <p:nvPr/>
        </p:nvSpPr>
        <p:spPr bwMode="ltGray">
          <a:xfrm>
            <a:off x="827088" y="1196975"/>
            <a:ext cx="8305800" cy="9144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5" name="Picture 31" descr="psh3_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3" name="Rectangle 21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971550" y="1125538"/>
            <a:ext cx="8064500" cy="1081087"/>
          </a:xfrm>
        </p:spPr>
        <p:txBody>
          <a:bodyPr/>
          <a:lstStyle>
            <a:lvl1pPr>
              <a:defRPr sz="5400">
                <a:solidFill>
                  <a:schemeClr val="bg2"/>
                </a:solidFill>
              </a:defRPr>
            </a:lvl1pPr>
          </a:lstStyle>
          <a:p>
            <a:r>
              <a:rPr lang="ko-KR" altLang="en-US"/>
              <a:t>单击此处编辑母版标题样式</a:t>
            </a:r>
          </a:p>
        </p:txBody>
      </p:sp>
      <p:sp>
        <p:nvSpPr>
          <p:cNvPr id="13334" name="Rectangle 2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71550" y="3810000"/>
            <a:ext cx="80645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i="1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ko-KR" altLang="en-US"/>
              <a:t>单击此处编辑母版副标题样式</a:t>
            </a:r>
          </a:p>
        </p:txBody>
      </p:sp>
      <p:sp>
        <p:nvSpPr>
          <p:cNvPr id="6" name="Rectangle 2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553200"/>
            <a:ext cx="2133600" cy="15240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152400"/>
          </a:xfr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553200"/>
            <a:ext cx="2133600" cy="15240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4D886C4-3F9F-4FA8-AC55-4D025BDCE6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56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6A2EBF-6055-449F-99EE-9C06F5875DB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83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304800"/>
            <a:ext cx="2016125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71550" y="304800"/>
            <a:ext cx="5895975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1EBB3-3E84-49FA-B91F-7EF666384BB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2562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0" y="304800"/>
            <a:ext cx="7777163" cy="8921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282E1-CAC2-4021-9FE3-D87A9FFFE49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658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D5C89-3F50-4E78-90D8-3CB123F8C3B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709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FD82A-B7E6-45EF-A6AD-CFE05C0DE3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76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D17A3-338B-46E6-9BFC-B9FDA1C7C19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0834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7155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0" y="1371600"/>
            <a:ext cx="395605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AEF3E-19BA-4213-A85B-1F689728CEC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3120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9EF51-6B99-4AD4-83F1-F6D419B391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345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0DB9-B0E4-4A81-988C-FBBB732D6F5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056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B35390-FBD5-4AD1-9630-7751BB08F3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540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EC0BD-1C9B-4238-BAF6-47B27DB792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13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AC306-6975-496A-BFBA-CFB773CDDF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250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3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8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>
              <a:latin typeface="Times New Roman" panose="02020603050405020304" pitchFamily="18" charset="0"/>
            </a:endParaRPr>
          </a:p>
        </p:txBody>
      </p:sp>
      <p:pic>
        <p:nvPicPr>
          <p:cNvPr id="1027" name="Picture 34" descr="psh3_3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8572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1"/>
          <p:cNvSpPr>
            <a:spLocks noGrp="1" noChangeArrowheads="1"/>
          </p:cNvSpPr>
          <p:nvPr>
            <p:ph type="title"/>
          </p:nvPr>
        </p:nvSpPr>
        <p:spPr bwMode="black">
          <a:xfrm>
            <a:off x="971550" y="304800"/>
            <a:ext cx="7777163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单击此处编辑母版标题样式</a:t>
            </a:r>
          </a:p>
        </p:txBody>
      </p:sp>
      <p:sp>
        <p:nvSpPr>
          <p:cNvPr id="12310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1550" y="1371600"/>
            <a:ext cx="806450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单击此处编辑母版文本样式</a:t>
            </a:r>
          </a:p>
          <a:p>
            <a:pPr lvl="1"/>
            <a:r>
              <a:rPr lang="ko-KR" altLang="en-US"/>
              <a:t>第二级</a:t>
            </a:r>
          </a:p>
          <a:p>
            <a:pPr lvl="2"/>
            <a:r>
              <a:rPr lang="ko-KR" altLang="en-US"/>
              <a:t>第三级</a:t>
            </a:r>
          </a:p>
          <a:p>
            <a:pPr lvl="3"/>
            <a:r>
              <a:rPr lang="ko-KR" altLang="en-US"/>
              <a:t>第四级</a:t>
            </a:r>
          </a:p>
          <a:p>
            <a:pPr lvl="4"/>
            <a:r>
              <a:rPr lang="ko-KR" altLang="en-US"/>
              <a:t>第五级</a:t>
            </a:r>
          </a:p>
        </p:txBody>
      </p:sp>
      <p:sp>
        <p:nvSpPr>
          <p:cNvPr id="12311" name="Rectangle 2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7900" y="6508750"/>
            <a:ext cx="2514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12312" name="Rectangle 2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0875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12313" name="Rectangle 2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62363" y="650875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 b="1">
                <a:solidFill>
                  <a:schemeClr val="bg1"/>
                </a:solidFill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A922F74-DD4B-4007-99AF-183CB5DDA5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083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3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3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3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3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3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123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线程的发展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86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0E5589-6C96-4D70-957F-BF6DC8736E5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Threads(4)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21508" name="Picture 6" descr="2-1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625" y="1655763"/>
            <a:ext cx="5153025" cy="43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1230363" y="1266825"/>
            <a:ext cx="4716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ＵＬＴ实现具体描述：</a:t>
            </a:r>
          </a:p>
        </p:txBody>
      </p:sp>
      <p:sp>
        <p:nvSpPr>
          <p:cNvPr id="21510" name="Text Box 8"/>
          <p:cNvSpPr txBox="1">
            <a:spLocks noChangeArrowheads="1"/>
          </p:cNvSpPr>
          <p:nvPr/>
        </p:nvSpPr>
        <p:spPr bwMode="auto">
          <a:xfrm>
            <a:off x="971600" y="2392363"/>
            <a:ext cx="29083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进程表在核心区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线程表在用户区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线程执行需要一个支持系统（线程库）</a:t>
            </a:r>
          </a:p>
        </p:txBody>
      </p:sp>
    </p:spTree>
    <p:extLst>
      <p:ext uri="{BB962C8B-B14F-4D97-AF65-F5344CB8AC3E}">
        <p14:creationId xmlns:p14="http://schemas.microsoft.com/office/powerpoint/2010/main" val="336998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56ECD-BAD3-4882-AB40-D8E124C1A191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Threads(1)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946596" y="1195388"/>
            <a:ext cx="72993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当用户需使用线程时可依赖系统提供的线程库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线程库支持的典型调用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：（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见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P59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946596" y="2355850"/>
            <a:ext cx="8089900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pthread_create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创建新线程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pthread_exit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结束调用的线程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pthread_join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等待一个线程退出（同步）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pthread_yield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释放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CPU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让其运行另一线程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pthread_attr_init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初始化一个线程属性结构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pthread_attr_destroy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删除一个线程属性结构</a:t>
            </a:r>
          </a:p>
        </p:txBody>
      </p:sp>
    </p:spTree>
    <p:extLst>
      <p:ext uri="{BB962C8B-B14F-4D97-AF65-F5344CB8AC3E}">
        <p14:creationId xmlns:p14="http://schemas.microsoft.com/office/powerpoint/2010/main" val="2498221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FF67F7-7A22-4DB6-97BB-C99E438C266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Threads(5)</a:t>
            </a:r>
          </a:p>
        </p:txBody>
      </p:sp>
      <p:sp>
        <p:nvSpPr>
          <p:cNvPr id="22532" name="Text Box 7"/>
          <p:cNvSpPr txBox="1">
            <a:spLocks noChangeArrowheads="1"/>
          </p:cNvSpPr>
          <p:nvPr/>
        </p:nvSpPr>
        <p:spPr bwMode="auto">
          <a:xfrm>
            <a:off x="893763" y="877888"/>
            <a:ext cx="701040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管理优势: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线程切换不需要内核模式特权.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线程调用可以是应用程序级的,根据需要可改变调度算法,但不会影响底层的操作系统调度程序.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管理模式可以在任何操作系统中运行,不需要修改系统内核,线程库是提供应用的实用程序。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的劣势: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系统调用会引起进程阻塞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这种线程不利于使用多处理器并行</a:t>
            </a:r>
          </a:p>
        </p:txBody>
      </p:sp>
    </p:spTree>
    <p:extLst>
      <p:ext uri="{BB962C8B-B14F-4D97-AF65-F5344CB8AC3E}">
        <p14:creationId xmlns:p14="http://schemas.microsoft.com/office/powerpoint/2010/main" val="1023185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1285CC-9C43-4C28-A7F5-5DFBC2C9EAD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Threads(6)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878904" y="1385888"/>
            <a:ext cx="82296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核心级线程（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KLT）：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线程由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内核进行管理，内核给应用程序级提供系统调用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实现对线程的使用。</a:t>
            </a:r>
          </a:p>
        </p:txBody>
      </p:sp>
      <p:grpSp>
        <p:nvGrpSpPr>
          <p:cNvPr id="23557" name="Group 6"/>
          <p:cNvGrpSpPr>
            <a:grpSpLocks/>
          </p:cNvGrpSpPr>
          <p:nvPr/>
        </p:nvGrpSpPr>
        <p:grpSpPr bwMode="auto">
          <a:xfrm>
            <a:off x="6671691" y="2763838"/>
            <a:ext cx="2057400" cy="3810000"/>
            <a:chOff x="1728" y="1056"/>
            <a:chExt cx="1296" cy="2400"/>
          </a:xfrm>
        </p:grpSpPr>
        <p:sp>
          <p:nvSpPr>
            <p:cNvPr id="23559" name="Line 7"/>
            <p:cNvSpPr>
              <a:spLocks noChangeShapeType="1"/>
            </p:cNvSpPr>
            <p:nvPr/>
          </p:nvSpPr>
          <p:spPr bwMode="auto">
            <a:xfrm>
              <a:off x="1728" y="187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>
              <a:off x="1920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1" name="Line 9"/>
            <p:cNvSpPr>
              <a:spLocks noChangeShapeType="1"/>
            </p:cNvSpPr>
            <p:nvPr/>
          </p:nvSpPr>
          <p:spPr bwMode="auto">
            <a:xfrm>
              <a:off x="2304" y="148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>
              <a:off x="2688" y="148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3" name="Freeform 11"/>
            <p:cNvSpPr>
              <a:spLocks/>
            </p:cNvSpPr>
            <p:nvPr/>
          </p:nvSpPr>
          <p:spPr bwMode="auto">
            <a:xfrm>
              <a:off x="1824" y="1056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4" name="Freeform 12"/>
            <p:cNvSpPr>
              <a:spLocks/>
            </p:cNvSpPr>
            <p:nvPr/>
          </p:nvSpPr>
          <p:spPr bwMode="auto">
            <a:xfrm>
              <a:off x="2256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5" name="Freeform 13"/>
            <p:cNvSpPr>
              <a:spLocks/>
            </p:cNvSpPr>
            <p:nvPr/>
          </p:nvSpPr>
          <p:spPr bwMode="auto">
            <a:xfrm>
              <a:off x="2640" y="1104"/>
              <a:ext cx="152" cy="440"/>
            </a:xfrm>
            <a:custGeom>
              <a:avLst/>
              <a:gdLst>
                <a:gd name="T0" fmla="*/ 48 w 152"/>
                <a:gd name="T1" fmla="*/ 0 h 440"/>
                <a:gd name="T2" fmla="*/ 144 w 152"/>
                <a:gd name="T3" fmla="*/ 96 h 440"/>
                <a:gd name="T4" fmla="*/ 48 w 152"/>
                <a:gd name="T5" fmla="*/ 144 h 440"/>
                <a:gd name="T6" fmla="*/ 144 w 152"/>
                <a:gd name="T7" fmla="*/ 192 h 440"/>
                <a:gd name="T8" fmla="*/ 48 w 152"/>
                <a:gd name="T9" fmla="*/ 240 h 440"/>
                <a:gd name="T10" fmla="*/ 144 w 152"/>
                <a:gd name="T11" fmla="*/ 288 h 440"/>
                <a:gd name="T12" fmla="*/ 96 w 152"/>
                <a:gd name="T13" fmla="*/ 336 h 440"/>
                <a:gd name="T14" fmla="*/ 0 w 152"/>
                <a:gd name="T15" fmla="*/ 432 h 440"/>
                <a:gd name="T16" fmla="*/ 96 w 152"/>
                <a:gd name="T17" fmla="*/ 384 h 4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2" h="440">
                  <a:moveTo>
                    <a:pt x="48" y="0"/>
                  </a:moveTo>
                  <a:cubicBezTo>
                    <a:pt x="96" y="36"/>
                    <a:pt x="144" y="72"/>
                    <a:pt x="144" y="96"/>
                  </a:cubicBezTo>
                  <a:cubicBezTo>
                    <a:pt x="144" y="120"/>
                    <a:pt x="48" y="128"/>
                    <a:pt x="48" y="144"/>
                  </a:cubicBezTo>
                  <a:cubicBezTo>
                    <a:pt x="48" y="160"/>
                    <a:pt x="144" y="176"/>
                    <a:pt x="144" y="192"/>
                  </a:cubicBezTo>
                  <a:cubicBezTo>
                    <a:pt x="144" y="208"/>
                    <a:pt x="48" y="224"/>
                    <a:pt x="48" y="240"/>
                  </a:cubicBezTo>
                  <a:cubicBezTo>
                    <a:pt x="48" y="256"/>
                    <a:pt x="136" y="272"/>
                    <a:pt x="144" y="288"/>
                  </a:cubicBezTo>
                  <a:cubicBezTo>
                    <a:pt x="152" y="304"/>
                    <a:pt x="120" y="312"/>
                    <a:pt x="96" y="336"/>
                  </a:cubicBezTo>
                  <a:cubicBezTo>
                    <a:pt x="72" y="360"/>
                    <a:pt x="0" y="424"/>
                    <a:pt x="0" y="432"/>
                  </a:cubicBezTo>
                  <a:cubicBezTo>
                    <a:pt x="0" y="440"/>
                    <a:pt x="112" y="368"/>
                    <a:pt x="96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2160" y="3120"/>
              <a:ext cx="288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Char char="•"/>
                <a:defRPr sz="3200">
                  <a:solidFill>
                    <a:schemeClr val="accent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CCCC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1920" y="2592"/>
              <a:ext cx="33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2304" y="254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 flipH="1">
              <a:off x="2304" y="2592"/>
              <a:ext cx="33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3570" name="Group 18"/>
            <p:cNvGrpSpPr>
              <a:grpSpLocks/>
            </p:cNvGrpSpPr>
            <p:nvPr/>
          </p:nvGrpSpPr>
          <p:grpSpPr bwMode="auto">
            <a:xfrm>
              <a:off x="1776" y="2112"/>
              <a:ext cx="288" cy="432"/>
              <a:chOff x="3552" y="2688"/>
              <a:chExt cx="288" cy="432"/>
            </a:xfrm>
          </p:grpSpPr>
          <p:sp>
            <p:nvSpPr>
              <p:cNvPr id="23577" name="Freeform 19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8" name="Oval 20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571" name="Group 21"/>
            <p:cNvGrpSpPr>
              <a:grpSpLocks/>
            </p:cNvGrpSpPr>
            <p:nvPr/>
          </p:nvGrpSpPr>
          <p:grpSpPr bwMode="auto">
            <a:xfrm>
              <a:off x="2160" y="2112"/>
              <a:ext cx="288" cy="432"/>
              <a:chOff x="3552" y="2688"/>
              <a:chExt cx="288" cy="432"/>
            </a:xfrm>
          </p:grpSpPr>
          <p:sp>
            <p:nvSpPr>
              <p:cNvPr id="23575" name="Freeform 22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6" name="Oval 23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3572" name="Group 24"/>
            <p:cNvGrpSpPr>
              <a:grpSpLocks/>
            </p:cNvGrpSpPr>
            <p:nvPr/>
          </p:nvGrpSpPr>
          <p:grpSpPr bwMode="auto">
            <a:xfrm>
              <a:off x="2544" y="2160"/>
              <a:ext cx="288" cy="432"/>
              <a:chOff x="3552" y="2688"/>
              <a:chExt cx="288" cy="432"/>
            </a:xfrm>
          </p:grpSpPr>
          <p:sp>
            <p:nvSpPr>
              <p:cNvPr id="23573" name="Freeform 25"/>
              <p:cNvSpPr>
                <a:spLocks/>
              </p:cNvSpPr>
              <p:nvPr/>
            </p:nvSpPr>
            <p:spPr bwMode="auto">
              <a:xfrm>
                <a:off x="3648" y="2688"/>
                <a:ext cx="96" cy="384"/>
              </a:xfrm>
              <a:custGeom>
                <a:avLst/>
                <a:gdLst>
                  <a:gd name="T0" fmla="*/ 1 w 152"/>
                  <a:gd name="T1" fmla="*/ 0 h 440"/>
                  <a:gd name="T2" fmla="*/ 2 w 152"/>
                  <a:gd name="T3" fmla="*/ 25 h 440"/>
                  <a:gd name="T4" fmla="*/ 1 w 152"/>
                  <a:gd name="T5" fmla="*/ 38 h 440"/>
                  <a:gd name="T6" fmla="*/ 2 w 152"/>
                  <a:gd name="T7" fmla="*/ 50 h 440"/>
                  <a:gd name="T8" fmla="*/ 1 w 152"/>
                  <a:gd name="T9" fmla="*/ 62 h 440"/>
                  <a:gd name="T10" fmla="*/ 2 w 152"/>
                  <a:gd name="T11" fmla="*/ 74 h 440"/>
                  <a:gd name="T12" fmla="*/ 1 w 152"/>
                  <a:gd name="T13" fmla="*/ 86 h 440"/>
                  <a:gd name="T14" fmla="*/ 0 w 152"/>
                  <a:gd name="T15" fmla="*/ 111 h 440"/>
                  <a:gd name="T16" fmla="*/ 1 w 152"/>
                  <a:gd name="T17" fmla="*/ 99 h 44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52" h="440">
                    <a:moveTo>
                      <a:pt x="48" y="0"/>
                    </a:moveTo>
                    <a:cubicBezTo>
                      <a:pt x="96" y="36"/>
                      <a:pt x="144" y="72"/>
                      <a:pt x="144" y="96"/>
                    </a:cubicBezTo>
                    <a:cubicBezTo>
                      <a:pt x="144" y="120"/>
                      <a:pt x="48" y="128"/>
                      <a:pt x="48" y="144"/>
                    </a:cubicBezTo>
                    <a:cubicBezTo>
                      <a:pt x="48" y="160"/>
                      <a:pt x="144" y="176"/>
                      <a:pt x="144" y="192"/>
                    </a:cubicBezTo>
                    <a:cubicBezTo>
                      <a:pt x="144" y="208"/>
                      <a:pt x="48" y="224"/>
                      <a:pt x="48" y="240"/>
                    </a:cubicBezTo>
                    <a:cubicBezTo>
                      <a:pt x="48" y="256"/>
                      <a:pt x="136" y="272"/>
                      <a:pt x="144" y="288"/>
                    </a:cubicBezTo>
                    <a:cubicBezTo>
                      <a:pt x="152" y="304"/>
                      <a:pt x="120" y="312"/>
                      <a:pt x="96" y="336"/>
                    </a:cubicBezTo>
                    <a:cubicBezTo>
                      <a:pt x="72" y="360"/>
                      <a:pt x="0" y="424"/>
                      <a:pt x="0" y="432"/>
                    </a:cubicBezTo>
                    <a:cubicBezTo>
                      <a:pt x="0" y="440"/>
                      <a:pt x="112" y="368"/>
                      <a:pt x="96" y="38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574" name="Oval 26"/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288" cy="43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3200">
                    <a:solidFill>
                      <a:schemeClr val="accent2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3558" name="Text Box 27"/>
          <p:cNvSpPr txBox="1">
            <a:spLocks noChangeArrowheads="1"/>
          </p:cNvSpPr>
          <p:nvPr/>
        </p:nvSpPr>
        <p:spPr bwMode="auto">
          <a:xfrm>
            <a:off x="1129729" y="2735263"/>
            <a:ext cx="5170487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特点: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线程在内核中有保存的信息,系统调度是基于线程完成的.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可克服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的两个缺点,且内核程序本身也可以是多线程结构的.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线程间的控制转换需要转换到内核模式.</a:t>
            </a:r>
          </a:p>
        </p:txBody>
      </p:sp>
    </p:spTree>
    <p:extLst>
      <p:ext uri="{BB962C8B-B14F-4D97-AF65-F5344CB8AC3E}">
        <p14:creationId xmlns:p14="http://schemas.microsoft.com/office/powerpoint/2010/main" val="2847765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7AB98-7F09-4D0F-A982-9455D6F37D6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Threads(7)</a:t>
            </a:r>
          </a:p>
        </p:txBody>
      </p:sp>
      <p:pic>
        <p:nvPicPr>
          <p:cNvPr id="24580" name="Picture 5" descr="2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788" y="1447800"/>
            <a:ext cx="42037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025400" y="1392238"/>
            <a:ext cx="401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ＫＬＴ实现方式描述：</a:t>
            </a: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025400" y="2411413"/>
            <a:ext cx="39687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线程和进程都在用户空间完成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进程表和线程表都放在核心区</a:t>
            </a:r>
          </a:p>
        </p:txBody>
      </p:sp>
    </p:spTree>
    <p:extLst>
      <p:ext uri="{BB962C8B-B14F-4D97-AF65-F5344CB8AC3E}">
        <p14:creationId xmlns:p14="http://schemas.microsoft.com/office/powerpoint/2010/main" val="2870957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60040" y="116632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MS PGothic" pitchFamily="34" charset="-128"/>
              </a:rPr>
              <a:t>线程的概念</a:t>
            </a:r>
            <a:endParaRPr kumimoji="0" lang="zh-CN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MS PGothic" pitchFamily="34" charset="-128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1023088" y="1591168"/>
            <a:ext cx="7122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线程是进程的一部分，描述指令流执行状态。它是进程中的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指令执行流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的最小单元，是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CPU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调度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rPr>
              <a:t>的基本单位。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199137" y="2090156"/>
            <a:ext cx="1973263" cy="3931132"/>
            <a:chOff x="6010572" y="1206018"/>
            <a:chExt cx="1973263" cy="3931132"/>
          </a:xfrm>
        </p:grpSpPr>
        <p:sp>
          <p:nvSpPr>
            <p:cNvPr id="26" name="Rectangle 42"/>
            <p:cNvSpPr>
              <a:spLocks noChangeArrowheads="1"/>
            </p:cNvSpPr>
            <p:nvPr/>
          </p:nvSpPr>
          <p:spPr bwMode="auto">
            <a:xfrm>
              <a:off x="6186596" y="4767176"/>
              <a:ext cx="1570943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进程地址空间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1" name="Rectangle 20"/>
            <p:cNvSpPr>
              <a:spLocks noChangeArrowheads="1"/>
            </p:cNvSpPr>
            <p:nvPr/>
          </p:nvSpPr>
          <p:spPr bwMode="auto">
            <a:xfrm>
              <a:off x="6012160" y="1209588"/>
              <a:ext cx="1968500" cy="3557588"/>
            </a:xfrm>
            <a:prstGeom prst="rect">
              <a:avLst/>
            </a:prstGeom>
            <a:noFill/>
            <a:ln w="28575" cmpd="sng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015335" y="4237918"/>
              <a:ext cx="1968500" cy="540000"/>
            </a:xfrm>
            <a:prstGeom prst="rect">
              <a:avLst/>
            </a:prstGeom>
            <a:gradFill>
              <a:gsLst>
                <a:gs pos="100000">
                  <a:srgbClr val="9966CC"/>
                </a:gs>
                <a:gs pos="0">
                  <a:srgbClr val="CC99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6727075" y="4354800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代码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015335" y="3809852"/>
              <a:ext cx="1968500" cy="468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6457770" y="3877357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初始化数据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6010572" y="1881101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CC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1" name="Rectangle 36"/>
            <p:cNvSpPr>
              <a:spLocks noChangeArrowheads="1"/>
            </p:cNvSpPr>
            <p:nvPr/>
          </p:nvSpPr>
          <p:spPr bwMode="auto">
            <a:xfrm>
              <a:off x="6812080" y="1922154"/>
              <a:ext cx="36548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堆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2" name="Rectangle 37"/>
            <p:cNvSpPr>
              <a:spLocks noChangeArrowheads="1"/>
            </p:cNvSpPr>
            <p:nvPr/>
          </p:nvSpPr>
          <p:spPr bwMode="auto">
            <a:xfrm>
              <a:off x="6010572" y="1495339"/>
              <a:ext cx="1968500" cy="390525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3" name="Rectangle 38"/>
            <p:cNvSpPr>
              <a:spLocks noChangeArrowheads="1"/>
            </p:cNvSpPr>
            <p:nvPr/>
          </p:nvSpPr>
          <p:spPr bwMode="auto">
            <a:xfrm>
              <a:off x="6453007" y="1541774"/>
              <a:ext cx="1083630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代码共享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库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24" name="Rectangle 39"/>
            <p:cNvSpPr>
              <a:spLocks noChangeArrowheads="1"/>
            </p:cNvSpPr>
            <p:nvPr/>
          </p:nvSpPr>
          <p:spPr bwMode="auto">
            <a:xfrm>
              <a:off x="6012160" y="1216732"/>
              <a:ext cx="1968500" cy="276225"/>
            </a:xfrm>
            <a:prstGeom prst="rect">
              <a:avLst/>
            </a:prstGeom>
            <a:gradFill>
              <a:gsLst>
                <a:gs pos="100000">
                  <a:srgbClr val="339900"/>
                </a:gs>
                <a:gs pos="0">
                  <a:srgbClr val="CCFF99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SimSun" charset="0"/>
                <a:cs typeface="SimSun" charset="0"/>
              </a:endParaRPr>
            </a:p>
          </p:txBody>
        </p:sp>
        <p:sp>
          <p:nvSpPr>
            <p:cNvPr id="25" name="Rectangle 40"/>
            <p:cNvSpPr>
              <a:spLocks noChangeArrowheads="1"/>
            </p:cNvSpPr>
            <p:nvPr/>
          </p:nvSpPr>
          <p:spPr bwMode="auto">
            <a:xfrm>
              <a:off x="6723900" y="1206018"/>
              <a:ext cx="545021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段表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6782096" y="2289719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145526" y="2412794"/>
            <a:ext cx="2673545" cy="1477328"/>
            <a:chOff x="865833" y="2168522"/>
            <a:chExt cx="2673545" cy="1477328"/>
          </a:xfrm>
        </p:grpSpPr>
        <p:sp>
          <p:nvSpPr>
            <p:cNvPr id="48" name="文本框 1"/>
            <p:cNvSpPr txBox="1"/>
            <p:nvPr/>
          </p:nvSpPr>
          <p:spPr>
            <a:xfrm>
              <a:off x="990192" y="2168522"/>
              <a:ext cx="25491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进程的资源分配角色：进程由一组相关资源构成，包括地址空间（代码段、数据段）、打开的文件等各种资源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2272628"/>
              <a:ext cx="152577" cy="148997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1147246" y="3897289"/>
            <a:ext cx="2602108" cy="1200329"/>
            <a:chOff x="865833" y="3605849"/>
            <a:chExt cx="2602108" cy="1200329"/>
          </a:xfrm>
        </p:grpSpPr>
        <p:sp>
          <p:nvSpPr>
            <p:cNvPr id="43" name="文本框 1"/>
            <p:cNvSpPr txBox="1"/>
            <p:nvPr/>
          </p:nvSpPr>
          <p:spPr>
            <a:xfrm>
              <a:off x="990193" y="3605849"/>
              <a:ext cx="24777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线程的处理机调度角色：线程描述在进程资源环境中的指令流执行状态</a:t>
              </a:r>
            </a:p>
          </p:txBody>
        </p:sp>
        <p:pic>
          <p:nvPicPr>
            <p:cNvPr id="46" name="图片 4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33" y="3709955"/>
              <a:ext cx="152577" cy="148997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6199136" y="3468484"/>
            <a:ext cx="1968500" cy="1227146"/>
            <a:chOff x="6015335" y="2622078"/>
            <a:chExt cx="1968500" cy="1227146"/>
          </a:xfrm>
        </p:grpSpPr>
        <p:sp>
          <p:nvSpPr>
            <p:cNvPr id="16" name="Rectangle 31"/>
            <p:cNvSpPr>
              <a:spLocks noChangeArrowheads="1"/>
            </p:cNvSpPr>
            <p:nvPr/>
          </p:nvSpPr>
          <p:spPr bwMode="auto">
            <a:xfrm>
              <a:off x="6015335" y="3489224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17" name="Rectangle 32"/>
            <p:cNvSpPr>
              <a:spLocks noChangeArrowheads="1"/>
            </p:cNvSpPr>
            <p:nvPr/>
          </p:nvSpPr>
          <p:spPr bwMode="auto">
            <a:xfrm>
              <a:off x="6492235" y="3515015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1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  <p:sp>
          <p:nvSpPr>
            <p:cNvPr id="45" name="下箭头 44"/>
            <p:cNvSpPr/>
            <p:nvPr/>
          </p:nvSpPr>
          <p:spPr>
            <a:xfrm>
              <a:off x="6782096" y="2622078"/>
              <a:ext cx="428628" cy="252000"/>
            </a:xfrm>
            <a:prstGeom prst="down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6015335" y="2861792"/>
              <a:ext cx="1968500" cy="360000"/>
            </a:xfrm>
            <a:prstGeom prst="rect">
              <a:avLst/>
            </a:prstGeom>
            <a:gradFill>
              <a:gsLst>
                <a:gs pos="100000">
                  <a:srgbClr val="666666"/>
                </a:gs>
                <a:gs pos="0">
                  <a:srgbClr val="CCCCCC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SimSun" charset="0"/>
                <a:cs typeface="SimSun" charset="0"/>
              </a:endParaRPr>
            </a:p>
          </p:txBody>
        </p:sp>
        <p:sp>
          <p:nvSpPr>
            <p:cNvPr id="51" name="Rectangle 32"/>
            <p:cNvSpPr>
              <a:spLocks noChangeArrowheads="1"/>
            </p:cNvSpPr>
            <p:nvPr/>
          </p:nvSpPr>
          <p:spPr bwMode="auto">
            <a:xfrm>
              <a:off x="6492235" y="2899892"/>
              <a:ext cx="835165" cy="308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Monotype Sorts" charset="0"/>
                <a:buNone/>
                <a:tabLst/>
                <a:defRPr/>
              </a:pP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线程</a:t>
              </a: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2</a:t>
              </a:r>
              <a:r>
                <a: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SimSun" charset="0"/>
                </a:rPr>
                <a:t>栈</a:t>
              </a: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SimSun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55996" y="2194932"/>
            <a:ext cx="2143140" cy="3395686"/>
            <a:chOff x="3867432" y="1310794"/>
            <a:chExt cx="2143140" cy="3395686"/>
          </a:xfrm>
        </p:grpSpPr>
        <p:sp>
          <p:nvSpPr>
            <p:cNvPr id="52" name="矩形 51"/>
            <p:cNvSpPr/>
            <p:nvPr/>
          </p:nvSpPr>
          <p:spPr>
            <a:xfrm>
              <a:off x="3905532" y="1622504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66534" y="1610362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PC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6534" y="1908256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266534" y="2479760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…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867432" y="218924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其他寄存器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905532" y="3479892"/>
              <a:ext cx="1214446" cy="1214446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66534" y="3467750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PC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266534" y="3765644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SP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66534" y="4337148"/>
              <a:ext cx="407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…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67432" y="404663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其他寄存器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92415" y="1310794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TCB1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92415" y="3122702"/>
              <a:ext cx="775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TCB2</a:t>
              </a: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4724688" y="1777522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rot="5400000">
              <a:off x="4465129" y="3099125"/>
              <a:ext cx="264320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5773398" y="4420728"/>
              <a:ext cx="2143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758977" y="3684758"/>
              <a:ext cx="894405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rot="5400000">
              <a:off x="5189035" y="4149105"/>
              <a:ext cx="92869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>
              <a:off x="5638142" y="4613452"/>
              <a:ext cx="285752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4758186" y="3950310"/>
              <a:ext cx="75231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rot="5400000" flipH="1" flipV="1">
              <a:off x="5037526" y="3487808"/>
              <a:ext cx="9612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5510506" y="3014828"/>
              <a:ext cx="42862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54" idx="3"/>
            </p:cNvCxnSpPr>
            <p:nvPr/>
          </p:nvCxnSpPr>
          <p:spPr>
            <a:xfrm flipV="1">
              <a:off x="4742946" y="2090902"/>
              <a:ext cx="500852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rot="5400000">
              <a:off x="4479418" y="2827662"/>
              <a:ext cx="1500198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>
              <a:off x="5224754" y="3563472"/>
              <a:ext cx="785818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896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1753794" y="2094600"/>
            <a:ext cx="2342501" cy="3192000"/>
            <a:chOff x="842480" y="1237350"/>
            <a:chExt cx="2342501" cy="3192000"/>
          </a:xfrm>
        </p:grpSpPr>
        <p:sp>
          <p:nvSpPr>
            <p:cNvPr id="2" name="矩形 1"/>
            <p:cNvSpPr/>
            <p:nvPr/>
          </p:nvSpPr>
          <p:spPr bwMode="auto">
            <a:xfrm>
              <a:off x="842481" y="1602475"/>
              <a:ext cx="2342500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矩形 2"/>
            <p:cNvSpPr/>
            <p:nvPr/>
          </p:nvSpPr>
          <p:spPr bwMode="auto">
            <a:xfrm>
              <a:off x="842480" y="1237350"/>
              <a:ext cx="2342501" cy="360363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 cap="flat" cmpd="sng" algn="ctr">
              <a:solidFill>
                <a:srgbClr val="11576A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27"/>
            <p:cNvGrpSpPr>
              <a:grpSpLocks/>
            </p:cNvGrpSpPr>
            <p:nvPr/>
          </p:nvGrpSpPr>
          <p:grpSpPr bwMode="auto">
            <a:xfrm>
              <a:off x="940707" y="1286568"/>
              <a:ext cx="540039" cy="276999"/>
              <a:chOff x="1187347" y="1763072"/>
              <a:chExt cx="540000" cy="278255"/>
            </a:xfrm>
          </p:grpSpPr>
          <p:sp>
            <p:nvSpPr>
              <p:cNvPr id="5" name="矩形 15"/>
              <p:cNvSpPr>
                <a:spLocks noChangeArrowheads="1"/>
              </p:cNvSpPr>
              <p:nvPr/>
            </p:nvSpPr>
            <p:spPr bwMode="auto">
              <a:xfrm>
                <a:off x="1187347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" name="TextBox 18"/>
              <p:cNvSpPr txBox="1">
                <a:spLocks noChangeArrowheads="1"/>
              </p:cNvSpPr>
              <p:nvPr/>
            </p:nvSpPr>
            <p:spPr bwMode="auto">
              <a:xfrm>
                <a:off x="1208362" y="1763072"/>
                <a:ext cx="492407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代码</a:t>
                </a:r>
              </a:p>
            </p:txBody>
          </p:sp>
        </p:grpSp>
        <p:grpSp>
          <p:nvGrpSpPr>
            <p:cNvPr id="7" name="组合 29"/>
            <p:cNvGrpSpPr>
              <a:grpSpLocks/>
            </p:cNvGrpSpPr>
            <p:nvPr/>
          </p:nvGrpSpPr>
          <p:grpSpPr bwMode="auto">
            <a:xfrm>
              <a:off x="1651300" y="1286568"/>
              <a:ext cx="540342" cy="276999"/>
              <a:chOff x="1830289" y="1763072"/>
              <a:chExt cx="540000" cy="278255"/>
            </a:xfrm>
          </p:grpSpPr>
          <p:sp>
            <p:nvSpPr>
              <p:cNvPr id="8" name="矩形 16"/>
              <p:cNvSpPr>
                <a:spLocks noChangeArrowheads="1"/>
              </p:cNvSpPr>
              <p:nvPr/>
            </p:nvSpPr>
            <p:spPr bwMode="auto">
              <a:xfrm>
                <a:off x="1830289" y="1793966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TextBox 19"/>
              <p:cNvSpPr txBox="1">
                <a:spLocks noChangeArrowheads="1"/>
              </p:cNvSpPr>
              <p:nvPr/>
            </p:nvSpPr>
            <p:spPr bwMode="auto">
              <a:xfrm>
                <a:off x="1844496" y="1763072"/>
                <a:ext cx="492131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数据</a:t>
                </a:r>
              </a:p>
            </p:txBody>
          </p:sp>
        </p:grpSp>
        <p:grpSp>
          <p:nvGrpSpPr>
            <p:cNvPr id="10" name="组合 28"/>
            <p:cNvGrpSpPr>
              <a:grpSpLocks/>
            </p:cNvGrpSpPr>
            <p:nvPr/>
          </p:nvGrpSpPr>
          <p:grpSpPr bwMode="auto">
            <a:xfrm>
              <a:off x="2326557" y="1279031"/>
              <a:ext cx="800219" cy="276999"/>
              <a:chOff x="2444905" y="1755501"/>
              <a:chExt cx="798822" cy="278255"/>
            </a:xfrm>
          </p:grpSpPr>
          <p:sp>
            <p:nvSpPr>
              <p:cNvPr id="11" name="矩形 17"/>
              <p:cNvSpPr>
                <a:spLocks noChangeArrowheads="1"/>
              </p:cNvSpPr>
              <p:nvPr/>
            </p:nvSpPr>
            <p:spPr bwMode="auto">
              <a:xfrm>
                <a:off x="2473231" y="1793966"/>
                <a:ext cx="718891" cy="215998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TextBox 20"/>
              <p:cNvSpPr txBox="1">
                <a:spLocks noChangeArrowheads="1"/>
              </p:cNvSpPr>
              <p:nvPr/>
            </p:nvSpPr>
            <p:spPr bwMode="auto">
              <a:xfrm>
                <a:off x="2444905" y="1755501"/>
                <a:ext cx="798822" cy="278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打开文件</a:t>
                </a:r>
              </a:p>
            </p:txBody>
          </p:sp>
        </p:grpSp>
        <p:grpSp>
          <p:nvGrpSpPr>
            <p:cNvPr id="13" name="组合 26"/>
            <p:cNvGrpSpPr>
              <a:grpSpLocks/>
            </p:cNvGrpSpPr>
            <p:nvPr/>
          </p:nvGrpSpPr>
          <p:grpSpPr bwMode="auto">
            <a:xfrm>
              <a:off x="2446930" y="1650531"/>
              <a:ext cx="539780" cy="276999"/>
              <a:chOff x="2480296" y="2150212"/>
              <a:chExt cx="540000" cy="276821"/>
            </a:xfrm>
          </p:grpSpPr>
          <p:sp>
            <p:nvSpPr>
              <p:cNvPr id="14" name="矩形 22"/>
              <p:cNvSpPr>
                <a:spLocks noChangeArrowheads="1"/>
              </p:cNvSpPr>
              <p:nvPr/>
            </p:nvSpPr>
            <p:spPr bwMode="auto">
              <a:xfrm>
                <a:off x="2480296" y="2181222"/>
                <a:ext cx="540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TextBox 25"/>
              <p:cNvSpPr txBox="1">
                <a:spLocks noChangeArrowheads="1"/>
              </p:cNvSpPr>
              <p:nvPr/>
            </p:nvSpPr>
            <p:spPr bwMode="auto">
              <a:xfrm>
                <a:off x="2498133" y="2150212"/>
                <a:ext cx="492643" cy="2768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堆栈</a:t>
                </a:r>
              </a:p>
            </p:txBody>
          </p:sp>
        </p:grpSp>
        <p:sp>
          <p:nvSpPr>
            <p:cNvPr id="16" name="矩形 31"/>
            <p:cNvSpPr>
              <a:spLocks noChangeArrowheads="1"/>
            </p:cNvSpPr>
            <p:nvPr/>
          </p:nvSpPr>
          <p:spPr bwMode="auto">
            <a:xfrm>
              <a:off x="842480" y="1951725"/>
              <a:ext cx="2342501" cy="2143125"/>
            </a:xfrm>
            <a:prstGeom prst="rect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53593" y="2808975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</a:t>
              </a:r>
            </a:p>
          </p:txBody>
        </p:sp>
        <p:sp>
          <p:nvSpPr>
            <p:cNvPr id="18" name="任意多边形 34"/>
            <p:cNvSpPr>
              <a:spLocks noChangeArrowheads="1"/>
            </p:cNvSpPr>
            <p:nvPr/>
          </p:nvSpPr>
          <p:spPr bwMode="auto">
            <a:xfrm>
              <a:off x="2045806" y="2708963"/>
              <a:ext cx="104775" cy="514350"/>
            </a:xfrm>
            <a:custGeom>
              <a:avLst/>
              <a:gdLst>
                <a:gd name="T0" fmla="*/ 42862 w 104775"/>
                <a:gd name="T1" fmla="*/ 0 h 514350"/>
                <a:gd name="T2" fmla="*/ 14287 w 104775"/>
                <a:gd name="T3" fmla="*/ 52387 h 514350"/>
                <a:gd name="T4" fmla="*/ 104775 w 104775"/>
                <a:gd name="T5" fmla="*/ 157162 h 514350"/>
                <a:gd name="T6" fmla="*/ 14287 w 104775"/>
                <a:gd name="T7" fmla="*/ 252412 h 514350"/>
                <a:gd name="T8" fmla="*/ 100012 w 104775"/>
                <a:gd name="T9" fmla="*/ 371475 h 514350"/>
                <a:gd name="T10" fmla="*/ 9525 w 104775"/>
                <a:gd name="T11" fmla="*/ 466725 h 514350"/>
                <a:gd name="T12" fmla="*/ 42862 w 104775"/>
                <a:gd name="T13" fmla="*/ 514350 h 5143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775"/>
                <a:gd name="T22" fmla="*/ 0 h 514350"/>
                <a:gd name="T23" fmla="*/ 104775 w 104775"/>
                <a:gd name="T24" fmla="*/ 514350 h 51435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775" h="514350">
                  <a:moveTo>
                    <a:pt x="42862" y="0"/>
                  </a:moveTo>
                  <a:cubicBezTo>
                    <a:pt x="23415" y="13096"/>
                    <a:pt x="3968" y="26193"/>
                    <a:pt x="14287" y="52387"/>
                  </a:cubicBezTo>
                  <a:cubicBezTo>
                    <a:pt x="24606" y="78581"/>
                    <a:pt x="104775" y="123825"/>
                    <a:pt x="104775" y="157162"/>
                  </a:cubicBezTo>
                  <a:cubicBezTo>
                    <a:pt x="104775" y="190499"/>
                    <a:pt x="15081" y="216693"/>
                    <a:pt x="14287" y="252412"/>
                  </a:cubicBezTo>
                  <a:cubicBezTo>
                    <a:pt x="13493" y="288131"/>
                    <a:pt x="100806" y="335756"/>
                    <a:pt x="100012" y="371475"/>
                  </a:cubicBezTo>
                  <a:cubicBezTo>
                    <a:pt x="99218" y="407194"/>
                    <a:pt x="19050" y="442913"/>
                    <a:pt x="9525" y="466725"/>
                  </a:cubicBezTo>
                  <a:cubicBezTo>
                    <a:pt x="0" y="490538"/>
                    <a:pt x="21431" y="502444"/>
                    <a:pt x="42862" y="514350"/>
                  </a:cubicBezTo>
                </a:path>
              </a:pathLst>
            </a:custGeom>
            <a:noFill/>
            <a:ln w="28575" algn="ctr">
              <a:solidFill>
                <a:srgbClr val="11576A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9" name="直接箭头连接符 36"/>
            <p:cNvCxnSpPr>
              <a:cxnSpLocks noChangeShapeType="1"/>
            </p:cNvCxnSpPr>
            <p:nvPr/>
          </p:nvCxnSpPr>
          <p:spPr bwMode="auto">
            <a:xfrm>
              <a:off x="1650518" y="2980425"/>
              <a:ext cx="285750" cy="1588"/>
            </a:xfrm>
            <a:prstGeom prst="straightConnector1">
              <a:avLst/>
            </a:prstGeom>
            <a:noFill/>
            <a:ln w="28575" algn="ctr">
              <a:solidFill>
                <a:srgbClr val="11576A"/>
              </a:solidFill>
              <a:round/>
              <a:headEnd/>
              <a:tailEnd type="triangle" w="med" len="med"/>
            </a:ln>
          </p:spPr>
        </p:cxnSp>
        <p:grpSp>
          <p:nvGrpSpPr>
            <p:cNvPr id="54" name="组合 81"/>
            <p:cNvGrpSpPr>
              <a:grpSpLocks/>
            </p:cNvGrpSpPr>
            <p:nvPr/>
          </p:nvGrpSpPr>
          <p:grpSpPr bwMode="auto">
            <a:xfrm>
              <a:off x="933414" y="1650531"/>
              <a:ext cx="630882" cy="276999"/>
              <a:chOff x="3548293" y="2128266"/>
              <a:chExt cx="631368" cy="276188"/>
            </a:xfrm>
          </p:grpSpPr>
          <p:sp>
            <p:nvSpPr>
              <p:cNvPr id="55" name="矩形 82"/>
              <p:cNvSpPr>
                <a:spLocks noChangeArrowheads="1"/>
              </p:cNvSpPr>
              <p:nvPr/>
            </p:nvSpPr>
            <p:spPr bwMode="auto">
              <a:xfrm>
                <a:off x="3567661" y="2158362"/>
                <a:ext cx="612000" cy="216000"/>
              </a:xfrm>
              <a:prstGeom prst="rect">
                <a:avLst/>
              </a:prstGeom>
              <a:solidFill>
                <a:schemeClr val="bg1"/>
              </a:solidFill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548293" y="2128266"/>
                <a:ext cx="608327" cy="2761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寄存器</a:t>
                </a:r>
              </a:p>
            </p:txBody>
          </p:sp>
        </p:grpSp>
        <p:sp>
          <p:nvSpPr>
            <p:cNvPr id="58" name="矩形 57"/>
            <p:cNvSpPr/>
            <p:nvPr/>
          </p:nvSpPr>
          <p:spPr>
            <a:xfrm>
              <a:off x="1276661" y="4091212"/>
              <a:ext cx="1643063" cy="33813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单线程进程</a:t>
              </a:r>
            </a:p>
          </p:txBody>
        </p:sp>
      </p:grpSp>
      <p:sp>
        <p:nvSpPr>
          <p:cNvPr id="60" name="Rectangle 3"/>
          <p:cNvSpPr>
            <a:spLocks noChangeArrowheads="1"/>
          </p:cNvSpPr>
          <p:nvPr/>
        </p:nvSpPr>
        <p:spPr bwMode="auto">
          <a:xfrm>
            <a:off x="976064" y="54868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  <a:sym typeface="MS PGothic" pitchFamily="34" charset="-128"/>
              </a:rPr>
              <a:t>进程和线程的关系</a:t>
            </a:r>
            <a:endParaRPr kumimoji="0" lang="zh-CN" altLang="zh-CN" sz="3000" b="1" i="0" u="none" strike="noStrike" kern="1200" cap="none" spc="0" normalizeH="0" baseline="0" noProof="0" dirty="0">
              <a:ln>
                <a:noFill/>
              </a:ln>
              <a:solidFill>
                <a:srgbClr val="11576A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  <a:sym typeface="MS PGothic" pitchFamily="34" charset="-128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646358" y="2068830"/>
            <a:ext cx="2949978" cy="3207563"/>
            <a:chOff x="3735045" y="1211579"/>
            <a:chExt cx="2949978" cy="3207563"/>
          </a:xfrm>
        </p:grpSpPr>
        <p:grpSp>
          <p:nvGrpSpPr>
            <p:cNvPr id="73" name="组合 72"/>
            <p:cNvGrpSpPr/>
            <p:nvPr/>
          </p:nvGrpSpPr>
          <p:grpSpPr>
            <a:xfrm>
              <a:off x="3735045" y="1211579"/>
              <a:ext cx="2949978" cy="3207563"/>
              <a:chOff x="3735045" y="1211579"/>
              <a:chExt cx="2949978" cy="3207563"/>
            </a:xfrm>
          </p:grpSpPr>
          <p:sp>
            <p:nvSpPr>
              <p:cNvPr id="20" name="任意多边形 37"/>
              <p:cNvSpPr>
                <a:spLocks noChangeArrowheads="1"/>
              </p:cNvSpPr>
              <p:nvPr/>
            </p:nvSpPr>
            <p:spPr bwMode="auto">
              <a:xfrm>
                <a:off x="4748957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任意多边形 38"/>
              <p:cNvSpPr>
                <a:spLocks noChangeArrowheads="1"/>
              </p:cNvSpPr>
              <p:nvPr/>
            </p:nvSpPr>
            <p:spPr bwMode="auto">
              <a:xfrm>
                <a:off x="4034582" y="271461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任意多边形 39"/>
              <p:cNvSpPr>
                <a:spLocks noChangeArrowheads="1"/>
              </p:cNvSpPr>
              <p:nvPr/>
            </p:nvSpPr>
            <p:spPr bwMode="auto">
              <a:xfrm>
                <a:off x="5463332" y="2720966"/>
                <a:ext cx="104775" cy="514350"/>
              </a:xfrm>
              <a:custGeom>
                <a:avLst/>
                <a:gdLst>
                  <a:gd name="T0" fmla="*/ 42862 w 104775"/>
                  <a:gd name="T1" fmla="*/ 0 h 514350"/>
                  <a:gd name="T2" fmla="*/ 14287 w 104775"/>
                  <a:gd name="T3" fmla="*/ 52387 h 514350"/>
                  <a:gd name="T4" fmla="*/ 104775 w 104775"/>
                  <a:gd name="T5" fmla="*/ 157162 h 514350"/>
                  <a:gd name="T6" fmla="*/ 14287 w 104775"/>
                  <a:gd name="T7" fmla="*/ 252412 h 514350"/>
                  <a:gd name="T8" fmla="*/ 100012 w 104775"/>
                  <a:gd name="T9" fmla="*/ 371475 h 514350"/>
                  <a:gd name="T10" fmla="*/ 9525 w 104775"/>
                  <a:gd name="T11" fmla="*/ 466725 h 514350"/>
                  <a:gd name="T12" fmla="*/ 42862 w 104775"/>
                  <a:gd name="T13" fmla="*/ 514350 h 51435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4775"/>
                  <a:gd name="T22" fmla="*/ 0 h 514350"/>
                  <a:gd name="T23" fmla="*/ 104775 w 104775"/>
                  <a:gd name="T24" fmla="*/ 514350 h 51435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4775" h="514350">
                    <a:moveTo>
                      <a:pt x="42862" y="0"/>
                    </a:moveTo>
                    <a:cubicBezTo>
                      <a:pt x="23415" y="13096"/>
                      <a:pt x="3968" y="26193"/>
                      <a:pt x="14287" y="52387"/>
                    </a:cubicBezTo>
                    <a:cubicBezTo>
                      <a:pt x="24606" y="78581"/>
                      <a:pt x="104775" y="123825"/>
                      <a:pt x="104775" y="157162"/>
                    </a:cubicBezTo>
                    <a:cubicBezTo>
                      <a:pt x="104775" y="190499"/>
                      <a:pt x="15081" y="216693"/>
                      <a:pt x="14287" y="252412"/>
                    </a:cubicBezTo>
                    <a:cubicBezTo>
                      <a:pt x="13493" y="288131"/>
                      <a:pt x="100806" y="335756"/>
                      <a:pt x="100012" y="371475"/>
                    </a:cubicBezTo>
                    <a:cubicBezTo>
                      <a:pt x="99218" y="407194"/>
                      <a:pt x="19050" y="442913"/>
                      <a:pt x="9525" y="466725"/>
                    </a:cubicBezTo>
                    <a:cubicBezTo>
                      <a:pt x="0" y="490538"/>
                      <a:pt x="21431" y="502444"/>
                      <a:pt x="42862" y="514350"/>
                    </a:cubicBezTo>
                  </a:path>
                </a:pathLst>
              </a:custGeom>
              <a:noFill/>
              <a:ln w="28575" algn="ctr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23" name="直接箭头连接符 40"/>
              <p:cNvCxnSpPr>
                <a:cxnSpLocks noChangeShapeType="1"/>
              </p:cNvCxnSpPr>
              <p:nvPr/>
            </p:nvCxnSpPr>
            <p:spPr bwMode="auto">
              <a:xfrm>
                <a:off x="5593374" y="2989950"/>
                <a:ext cx="580875" cy="0"/>
              </a:xfrm>
              <a:prstGeom prst="straightConnector1">
                <a:avLst/>
              </a:prstGeom>
              <a:noFill/>
              <a:ln w="28575" algn="ctr">
                <a:solidFill>
                  <a:srgbClr val="11576A"/>
                </a:solidFill>
                <a:round/>
                <a:headEnd type="triangle" w="med" len="med"/>
                <a:tailEnd/>
              </a:ln>
            </p:spPr>
          </p:cxnSp>
          <p:sp>
            <p:nvSpPr>
              <p:cNvPr id="24" name="矩形 23"/>
              <p:cNvSpPr/>
              <p:nvPr/>
            </p:nvSpPr>
            <p:spPr>
              <a:xfrm>
                <a:off x="6102812" y="2808975"/>
                <a:ext cx="58221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线程</a:t>
                </a:r>
              </a:p>
            </p:txBody>
          </p:sp>
          <p:sp>
            <p:nvSpPr>
              <p:cNvPr id="35" name="矩形 34"/>
              <p:cNvSpPr/>
              <p:nvPr/>
            </p:nvSpPr>
            <p:spPr bwMode="auto">
              <a:xfrm>
                <a:off x="3737719" y="1579553"/>
                <a:ext cx="2253485" cy="719138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6" name="组合 74"/>
              <p:cNvGrpSpPr>
                <a:grpSpLocks/>
              </p:cNvGrpSpPr>
              <p:nvPr/>
            </p:nvGrpSpPr>
            <p:grpSpPr bwMode="auto">
              <a:xfrm>
                <a:off x="3780488" y="1626123"/>
                <a:ext cx="621649" cy="276999"/>
                <a:chOff x="3557532" y="2120453"/>
                <a:chExt cx="622129" cy="276188"/>
              </a:xfrm>
            </p:grpSpPr>
            <p:sp>
              <p:nvSpPr>
                <p:cNvPr id="37" name="矩形 55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557532" y="2120453"/>
                  <a:ext cx="6083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grpSp>
            <p:nvGrpSpPr>
              <p:cNvPr id="39" name="组合 64"/>
              <p:cNvGrpSpPr>
                <a:grpSpLocks/>
              </p:cNvGrpSpPr>
              <p:nvPr/>
            </p:nvGrpSpPr>
            <p:grpSpPr bwMode="auto">
              <a:xfrm>
                <a:off x="5318009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0" name="矩形 65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2494680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堆栈</a:t>
                  </a:r>
                </a:p>
              </p:txBody>
            </p:sp>
          </p:grpSp>
          <p:grpSp>
            <p:nvGrpSpPr>
              <p:cNvPr id="42" name="组合 57"/>
              <p:cNvGrpSpPr>
                <a:grpSpLocks/>
              </p:cNvGrpSpPr>
              <p:nvPr/>
            </p:nvGrpSpPr>
            <p:grpSpPr bwMode="auto">
              <a:xfrm>
                <a:off x="3815490" y="1956820"/>
                <a:ext cx="539780" cy="276999"/>
                <a:chOff x="2480296" y="2150810"/>
                <a:chExt cx="540000" cy="276821"/>
              </a:xfrm>
            </p:grpSpPr>
            <p:sp>
              <p:nvSpPr>
                <p:cNvPr id="43" name="矩形 5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4" name="TextBox 59"/>
                <p:cNvSpPr txBox="1">
                  <a:spLocks noChangeArrowheads="1"/>
                </p:cNvSpPr>
                <p:nvPr/>
              </p:nvSpPr>
              <p:spPr bwMode="auto">
                <a:xfrm>
                  <a:off x="2494882" y="2150810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堆栈</a:t>
                  </a:r>
                </a:p>
              </p:txBody>
            </p:sp>
          </p:grpSp>
          <p:grpSp>
            <p:nvGrpSpPr>
              <p:cNvPr id="45" name="组合 67"/>
              <p:cNvGrpSpPr>
                <a:grpSpLocks/>
              </p:cNvGrpSpPr>
              <p:nvPr/>
            </p:nvGrpSpPr>
            <p:grpSpPr bwMode="auto">
              <a:xfrm>
                <a:off x="4535902" y="1949692"/>
                <a:ext cx="539780" cy="276999"/>
                <a:chOff x="2480296" y="2143687"/>
                <a:chExt cx="540000" cy="276821"/>
              </a:xfrm>
            </p:grpSpPr>
            <p:sp>
              <p:nvSpPr>
                <p:cNvPr id="46" name="矩形 68"/>
                <p:cNvSpPr>
                  <a:spLocks noChangeArrowheads="1"/>
                </p:cNvSpPr>
                <p:nvPr/>
              </p:nvSpPr>
              <p:spPr bwMode="auto">
                <a:xfrm>
                  <a:off x="2480296" y="2181222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TextBox 69"/>
                <p:cNvSpPr txBox="1">
                  <a:spLocks noChangeArrowheads="1"/>
                </p:cNvSpPr>
                <p:nvPr/>
              </p:nvSpPr>
              <p:spPr bwMode="auto">
                <a:xfrm>
                  <a:off x="2505925" y="2143687"/>
                  <a:ext cx="492643" cy="2768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堆栈</a:t>
                  </a:r>
                </a:p>
              </p:txBody>
            </p:sp>
          </p:grpSp>
          <p:grpSp>
            <p:nvGrpSpPr>
              <p:cNvPr id="48" name="组合 75"/>
              <p:cNvGrpSpPr>
                <a:grpSpLocks/>
              </p:cNvGrpSpPr>
              <p:nvPr/>
            </p:nvGrpSpPr>
            <p:grpSpPr bwMode="auto">
              <a:xfrm>
                <a:off x="4482786" y="1626123"/>
                <a:ext cx="630108" cy="276999"/>
                <a:chOff x="3550415" y="2120453"/>
                <a:chExt cx="629246" cy="276188"/>
              </a:xfrm>
            </p:grpSpPr>
            <p:sp>
              <p:nvSpPr>
                <p:cNvPr id="49" name="矩形 76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550415" y="2120453"/>
                  <a:ext cx="607028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grpSp>
            <p:nvGrpSpPr>
              <p:cNvPr id="51" name="组合 78"/>
              <p:cNvGrpSpPr>
                <a:grpSpLocks/>
              </p:cNvGrpSpPr>
              <p:nvPr/>
            </p:nvGrpSpPr>
            <p:grpSpPr bwMode="auto">
              <a:xfrm>
                <a:off x="5244080" y="1626123"/>
                <a:ext cx="624064" cy="276999"/>
                <a:chOff x="3555116" y="2120453"/>
                <a:chExt cx="624545" cy="276188"/>
              </a:xfrm>
            </p:grpSpPr>
            <p:sp>
              <p:nvSpPr>
                <p:cNvPr id="52" name="矩形 79"/>
                <p:cNvSpPr>
                  <a:spLocks noChangeArrowheads="1"/>
                </p:cNvSpPr>
                <p:nvPr/>
              </p:nvSpPr>
              <p:spPr bwMode="auto">
                <a:xfrm>
                  <a:off x="3567661" y="2158362"/>
                  <a:ext cx="612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555116" y="2120453"/>
                  <a:ext cx="608327" cy="27618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-10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寄存器</a:t>
                  </a:r>
                </a:p>
              </p:txBody>
            </p:sp>
          </p:grpSp>
          <p:sp>
            <p:nvSpPr>
              <p:cNvPr id="57" name="矩形 87"/>
              <p:cNvSpPr>
                <a:spLocks noChangeArrowheads="1"/>
              </p:cNvSpPr>
              <p:nvPr/>
            </p:nvSpPr>
            <p:spPr bwMode="auto">
              <a:xfrm>
                <a:off x="3740895" y="2312978"/>
                <a:ext cx="2250310" cy="1763713"/>
              </a:xfrm>
              <a:prstGeom prst="rect">
                <a:avLst/>
              </a:prstGeom>
              <a:noFill/>
              <a:ln w="28575" algn="ctr">
                <a:solidFill>
                  <a:srgbClr val="00507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331444" y="4081004"/>
                <a:ext cx="1536700" cy="33813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多线程进程</a:t>
                </a:r>
              </a:p>
            </p:txBody>
          </p:sp>
          <p:sp>
            <p:nvSpPr>
              <p:cNvPr id="61" name="矩形 60"/>
              <p:cNvSpPr/>
              <p:nvPr/>
            </p:nvSpPr>
            <p:spPr bwMode="auto">
              <a:xfrm>
                <a:off x="3735045" y="1211579"/>
                <a:ext cx="2256160" cy="360363"/>
              </a:xfrm>
              <a:prstGeom prst="rect">
                <a:avLst/>
              </a:prstGeom>
              <a:gradFill>
                <a:gsLst>
                  <a:gs pos="100000">
                    <a:srgbClr val="005072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ap="flat" cmpd="sng" algn="ctr">
                <a:solidFill>
                  <a:srgbClr val="11576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62" name="组合 27"/>
              <p:cNvGrpSpPr>
                <a:grpSpLocks/>
              </p:cNvGrpSpPr>
              <p:nvPr/>
            </p:nvGrpSpPr>
            <p:grpSpPr bwMode="auto">
              <a:xfrm>
                <a:off x="3805135" y="1260797"/>
                <a:ext cx="540039" cy="276999"/>
                <a:chOff x="1187347" y="1763072"/>
                <a:chExt cx="540000" cy="278255"/>
              </a:xfrm>
            </p:grpSpPr>
            <p:sp>
              <p:nvSpPr>
                <p:cNvPr id="63" name="矩形 15"/>
                <p:cNvSpPr>
                  <a:spLocks noChangeArrowheads="1"/>
                </p:cNvSpPr>
                <p:nvPr/>
              </p:nvSpPr>
              <p:spPr bwMode="auto">
                <a:xfrm>
                  <a:off x="1187347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TextBox 18"/>
                <p:cNvSpPr txBox="1">
                  <a:spLocks noChangeArrowheads="1"/>
                </p:cNvSpPr>
                <p:nvPr/>
              </p:nvSpPr>
              <p:spPr bwMode="auto">
                <a:xfrm>
                  <a:off x="1208362" y="1763072"/>
                  <a:ext cx="492407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代码</a:t>
                  </a:r>
                </a:p>
              </p:txBody>
            </p:sp>
          </p:grpSp>
          <p:grpSp>
            <p:nvGrpSpPr>
              <p:cNvPr id="65" name="组合 29"/>
              <p:cNvGrpSpPr>
                <a:grpSpLocks/>
              </p:cNvGrpSpPr>
              <p:nvPr/>
            </p:nvGrpSpPr>
            <p:grpSpPr bwMode="auto">
              <a:xfrm>
                <a:off x="4515728" y="1260797"/>
                <a:ext cx="540342" cy="276999"/>
                <a:chOff x="1830289" y="1763072"/>
                <a:chExt cx="540000" cy="278255"/>
              </a:xfrm>
            </p:grpSpPr>
            <p:sp>
              <p:nvSpPr>
                <p:cNvPr id="66" name="矩形 16"/>
                <p:cNvSpPr>
                  <a:spLocks noChangeArrowheads="1"/>
                </p:cNvSpPr>
                <p:nvPr/>
              </p:nvSpPr>
              <p:spPr bwMode="auto">
                <a:xfrm>
                  <a:off x="1830289" y="1793966"/>
                  <a:ext cx="540000" cy="216000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7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1844496" y="1763072"/>
                  <a:ext cx="492131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数据</a:t>
                  </a:r>
                </a:p>
              </p:txBody>
            </p:sp>
          </p:grpSp>
          <p:grpSp>
            <p:nvGrpSpPr>
              <p:cNvPr id="68" name="组合 28"/>
              <p:cNvGrpSpPr>
                <a:grpSpLocks/>
              </p:cNvGrpSpPr>
              <p:nvPr/>
            </p:nvGrpSpPr>
            <p:grpSpPr bwMode="auto">
              <a:xfrm>
                <a:off x="5190985" y="1253260"/>
                <a:ext cx="800219" cy="276999"/>
                <a:chOff x="2444905" y="1755501"/>
                <a:chExt cx="798822" cy="278255"/>
              </a:xfrm>
            </p:grpSpPr>
            <p:sp>
              <p:nvSpPr>
                <p:cNvPr id="69" name="矩形 17"/>
                <p:cNvSpPr>
                  <a:spLocks noChangeArrowheads="1"/>
                </p:cNvSpPr>
                <p:nvPr/>
              </p:nvSpPr>
              <p:spPr bwMode="auto">
                <a:xfrm>
                  <a:off x="2473231" y="1793966"/>
                  <a:ext cx="718891" cy="215998"/>
                </a:xfrm>
                <a:prstGeom prst="rect">
                  <a:avLst/>
                </a:prstGeom>
                <a:solidFill>
                  <a:schemeClr val="bg1"/>
                </a:solidFill>
                <a:ln w="28575" algn="ctr">
                  <a:solidFill>
                    <a:srgbClr val="00507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Verdana" panose="020B0604030504040204" pitchFamily="34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0" name="TextBox 20"/>
                <p:cNvSpPr txBox="1">
                  <a:spLocks noChangeArrowheads="1"/>
                </p:cNvSpPr>
                <p:nvPr/>
              </p:nvSpPr>
              <p:spPr bwMode="auto">
                <a:xfrm>
                  <a:off x="2444905" y="1755501"/>
                  <a:ext cx="798822" cy="27825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11576A"/>
                      </a:solidFill>
                      <a:effectLst/>
                      <a:uLnTx/>
                      <a:uFillTx/>
                      <a:latin typeface="微软雅黑" pitchFamily="34" charset="-122"/>
                      <a:ea typeface="微软雅黑" pitchFamily="34" charset="-122"/>
                      <a:cs typeface="+mn-cs"/>
                    </a:rPr>
                    <a:t>打开文件</a:t>
                  </a:r>
                </a:p>
              </p:txBody>
            </p:sp>
          </p:grpSp>
        </p:grpSp>
        <p:cxnSp>
          <p:nvCxnSpPr>
            <p:cNvPr id="26" name="直接连接符 25"/>
            <p:cNvCxnSpPr/>
            <p:nvPr/>
          </p:nvCxnSpPr>
          <p:spPr>
            <a:xfrm>
              <a:off x="4455484" y="1597713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190985" y="1583192"/>
              <a:ext cx="0" cy="2493499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4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EE1C53-8899-4288-BD1A-5E7B15B6F1F0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Thread Model (</a:t>
            </a:r>
            <a:r>
              <a:rPr lang="zh-CN" altLang="en-US">
                <a:ea typeface="宋体" panose="02010600030101010101" pitchFamily="2" charset="-122"/>
              </a:rPr>
              <a:t>７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15364" name="Picture 7" descr="2-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000" y="2471738"/>
            <a:ext cx="6499225" cy="364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1160338" y="1095375"/>
            <a:ext cx="7804150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为什么线程要有自己的栈区呢？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为了保持线程执行的独立性，每个线程有自己的堆栈．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97924" y="2257167"/>
            <a:ext cx="22942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OS</a:t>
            </a:r>
            <a:r>
              <a:rPr lang="zh-CN" altLang="en-US" dirty="0"/>
              <a:t>记录一个进程的</a:t>
            </a:r>
            <a:r>
              <a:rPr lang="zh-CN" altLang="en-US" dirty="0">
                <a:solidFill>
                  <a:srgbClr val="FF0000"/>
                </a:solidFill>
              </a:rPr>
              <a:t>执行状态</a:t>
            </a:r>
            <a:r>
              <a:rPr lang="zh-CN" altLang="en-US" dirty="0"/>
              <a:t>所需的数据：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上下文（寄存器组）保存当前状态</a:t>
            </a:r>
            <a:endParaRPr lang="en-US" altLang="zh-CN" dirty="0"/>
          </a:p>
          <a:p>
            <a:pPr marL="285750" indent="-285750">
              <a:buFontTx/>
              <a:buChar char="-"/>
            </a:pPr>
            <a:r>
              <a:rPr lang="zh-CN" altLang="en-US" dirty="0"/>
              <a:t>栈（用于保存函数调用的序列和局部变量）</a:t>
            </a:r>
          </a:p>
        </p:txBody>
      </p:sp>
    </p:spTree>
    <p:extLst>
      <p:ext uri="{BB962C8B-B14F-4D97-AF65-F5344CB8AC3E}">
        <p14:creationId xmlns:p14="http://schemas.microsoft.com/office/powerpoint/2010/main" val="74433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FBBFA4-7782-4BA2-8E95-DEB04224B2EA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638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The Thread Model (</a:t>
            </a:r>
            <a:r>
              <a:rPr lang="zh-CN" altLang="en-US">
                <a:ea typeface="宋体" panose="02010600030101010101" pitchFamily="2" charset="-122"/>
              </a:rPr>
              <a:t>８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</p:txBody>
      </p:sp>
      <p:pic>
        <p:nvPicPr>
          <p:cNvPr id="16388" name="Picture 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616200"/>
            <a:ext cx="8534400" cy="298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Line 21"/>
          <p:cNvSpPr>
            <a:spLocks noChangeShapeType="1"/>
          </p:cNvSpPr>
          <p:nvPr/>
        </p:nvSpPr>
        <p:spPr bwMode="auto">
          <a:xfrm>
            <a:off x="8791575" y="2728913"/>
            <a:ext cx="0" cy="28289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0" name="Text Box 22"/>
          <p:cNvSpPr txBox="1">
            <a:spLocks noChangeArrowheads="1"/>
          </p:cNvSpPr>
          <p:nvPr/>
        </p:nvSpPr>
        <p:spPr bwMode="auto">
          <a:xfrm>
            <a:off x="973336" y="2176463"/>
            <a:ext cx="302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进程中线程共享项：</a:t>
            </a:r>
          </a:p>
        </p:txBody>
      </p:sp>
      <p:sp>
        <p:nvSpPr>
          <p:cNvPr id="16391" name="Text Box 23"/>
          <p:cNvSpPr txBox="1">
            <a:spLocks noChangeArrowheads="1"/>
          </p:cNvSpPr>
          <p:nvPr/>
        </p:nvSpPr>
        <p:spPr bwMode="auto">
          <a:xfrm>
            <a:off x="6094413" y="2222500"/>
            <a:ext cx="2643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线程的私有项：</a:t>
            </a:r>
          </a:p>
        </p:txBody>
      </p:sp>
      <p:sp>
        <p:nvSpPr>
          <p:cNvPr id="16392" name="Text Box 25"/>
          <p:cNvSpPr txBox="1">
            <a:spLocks noChangeArrowheads="1"/>
          </p:cNvSpPr>
          <p:nvPr/>
        </p:nvSpPr>
        <p:spPr bwMode="auto">
          <a:xfrm>
            <a:off x="880269" y="1250950"/>
            <a:ext cx="5995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6.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线程中的共享和私有项</a:t>
            </a:r>
          </a:p>
        </p:txBody>
      </p:sp>
    </p:spTree>
    <p:extLst>
      <p:ext uri="{BB962C8B-B14F-4D97-AF65-F5344CB8AC3E}">
        <p14:creationId xmlns:p14="http://schemas.microsoft.com/office/powerpoint/2010/main" val="2578147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8794" y="1071546"/>
            <a:ext cx="5214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不同操作系统对线程的支持</a:t>
            </a:r>
          </a:p>
        </p:txBody>
      </p:sp>
      <p:cxnSp>
        <p:nvCxnSpPr>
          <p:cNvPr id="35" name="直接连接符 34"/>
          <p:cNvCxnSpPr/>
          <p:nvPr/>
        </p:nvCxnSpPr>
        <p:spPr>
          <a:xfrm rot="5400000">
            <a:off x="2738702" y="3776038"/>
            <a:ext cx="3960000" cy="1588"/>
          </a:xfrm>
          <a:prstGeom prst="line">
            <a:avLst/>
          </a:prstGeom>
          <a:ln w="28575">
            <a:solidFill>
              <a:srgbClr val="11576A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1543676" y="2000240"/>
            <a:ext cx="3174233" cy="3495506"/>
            <a:chOff x="676248" y="1142990"/>
            <a:chExt cx="3174233" cy="3495506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676248" y="2835988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957690" y="1142990"/>
              <a:ext cx="2508760" cy="3495506"/>
              <a:chOff x="957690" y="1142990"/>
              <a:chExt cx="2508760" cy="3495506"/>
            </a:xfrm>
          </p:grpSpPr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1259632" y="2499742"/>
                <a:ext cx="192882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472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5472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MS-DOS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403648" y="42999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实例：传统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16430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39" name="任意多边形 38"/>
              <p:cNvSpPr>
                <a:spLocks noChangeAspect="1"/>
              </p:cNvSpPr>
              <p:nvPr/>
            </p:nvSpPr>
            <p:spPr>
              <a:xfrm>
                <a:off x="20716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95769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0" name="任意多边形 59"/>
              <p:cNvSpPr>
                <a:spLocks noChangeAspect="1"/>
              </p:cNvSpPr>
              <p:nvPr/>
            </p:nvSpPr>
            <p:spPr>
              <a:xfrm>
                <a:off x="138631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386450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4" name="任意多边形 63"/>
              <p:cNvSpPr>
                <a:spLocks noChangeAspect="1"/>
              </p:cNvSpPr>
              <p:nvPr/>
            </p:nvSpPr>
            <p:spPr>
              <a:xfrm>
                <a:off x="2815078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520340" y="2156504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单进程系统</a:t>
                </a: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1531155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多进程系统</a:t>
                </a: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710135" y="2000240"/>
            <a:ext cx="3174233" cy="3567514"/>
            <a:chOff x="3842707" y="1142990"/>
            <a:chExt cx="3174233" cy="3567514"/>
          </a:xfrm>
        </p:grpSpPr>
        <p:grpSp>
          <p:nvGrpSpPr>
            <p:cNvPr id="4" name="组合 3"/>
            <p:cNvGrpSpPr/>
            <p:nvPr/>
          </p:nvGrpSpPr>
          <p:grpSpPr>
            <a:xfrm>
              <a:off x="4199164" y="1142990"/>
              <a:ext cx="2508760" cy="3567514"/>
              <a:chOff x="4199164" y="1142990"/>
              <a:chExt cx="2508760" cy="3567514"/>
            </a:xfrm>
          </p:grpSpPr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499992" y="2499742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</a:t>
                </a:r>
                <a:r>
                  <a:rPr kumimoji="0" lang="en-US" altLang="zh-CN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pSOS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4572000" y="4371950"/>
                <a:ext cx="187220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实例：现代</a:t>
                </a: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宋体" charset="0"/>
                  </a:rPr>
                  <a:t>UNIX</a:t>
                </a:r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宋体" charset="0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34142" y="114299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1" name="任意多边形 40"/>
              <p:cNvSpPr>
                <a:spLocks noChangeAspect="1"/>
              </p:cNvSpPr>
              <p:nvPr/>
            </p:nvSpPr>
            <p:spPr>
              <a:xfrm>
                <a:off x="5648522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2" name="任意多边形 41"/>
              <p:cNvSpPr>
                <a:spLocks noChangeAspect="1"/>
              </p:cNvSpPr>
              <p:nvPr/>
            </p:nvSpPr>
            <p:spPr>
              <a:xfrm>
                <a:off x="5077018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5362770" y="135730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419916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5" name="任意多边形 44"/>
              <p:cNvSpPr>
                <a:spLocks noChangeAspect="1"/>
              </p:cNvSpPr>
              <p:nvPr/>
            </p:nvSpPr>
            <p:spPr>
              <a:xfrm>
                <a:off x="491354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6" name="任意多边形 45"/>
              <p:cNvSpPr>
                <a:spLocks noChangeAspect="1"/>
              </p:cNvSpPr>
              <p:nvPr/>
            </p:nvSpPr>
            <p:spPr>
              <a:xfrm>
                <a:off x="434204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7" name="任意多边形 46"/>
              <p:cNvSpPr>
                <a:spLocks noChangeAspect="1"/>
              </p:cNvSpPr>
              <p:nvPr/>
            </p:nvSpPr>
            <p:spPr>
              <a:xfrm>
                <a:off x="462779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627924" y="2928940"/>
                <a:ext cx="1080000" cy="1080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9" name="任意多边形 48"/>
              <p:cNvSpPr>
                <a:spLocks noChangeAspect="1"/>
              </p:cNvSpPr>
              <p:nvPr/>
            </p:nvSpPr>
            <p:spPr>
              <a:xfrm>
                <a:off x="6342304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" name="任意多边形 49"/>
              <p:cNvSpPr>
                <a:spLocks noChangeAspect="1"/>
              </p:cNvSpPr>
              <p:nvPr/>
            </p:nvSpPr>
            <p:spPr>
              <a:xfrm>
                <a:off x="5770800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1" name="任意多边形 50"/>
              <p:cNvSpPr>
                <a:spLocks noChangeAspect="1"/>
              </p:cNvSpPr>
              <p:nvPr/>
            </p:nvSpPr>
            <p:spPr>
              <a:xfrm>
                <a:off x="6056552" y="3143254"/>
                <a:ext cx="184720" cy="720000"/>
              </a:xfrm>
              <a:custGeom>
                <a:avLst/>
                <a:gdLst>
                  <a:gd name="connsiteX0" fmla="*/ 68792 w 144992"/>
                  <a:gd name="connsiteY0" fmla="*/ 0 h 565150"/>
                  <a:gd name="connsiteX1" fmla="*/ 135467 w 144992"/>
                  <a:gd name="connsiteY1" fmla="*/ 44450 h 565150"/>
                  <a:gd name="connsiteX2" fmla="*/ 11642 w 144992"/>
                  <a:gd name="connsiteY2" fmla="*/ 257175 h 565150"/>
                  <a:gd name="connsiteX3" fmla="*/ 119592 w 144992"/>
                  <a:gd name="connsiteY3" fmla="*/ 304800 h 565150"/>
                  <a:gd name="connsiteX4" fmla="*/ 8467 w 144992"/>
                  <a:gd name="connsiteY4" fmla="*/ 520700 h 565150"/>
                  <a:gd name="connsiteX5" fmla="*/ 68792 w 144992"/>
                  <a:gd name="connsiteY5" fmla="*/ 565150 h 565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992" h="565150">
                    <a:moveTo>
                      <a:pt x="68792" y="0"/>
                    </a:moveTo>
                    <a:cubicBezTo>
                      <a:pt x="106892" y="794"/>
                      <a:pt x="144992" y="1588"/>
                      <a:pt x="135467" y="44450"/>
                    </a:cubicBezTo>
                    <a:cubicBezTo>
                      <a:pt x="125942" y="87312"/>
                      <a:pt x="14288" y="213783"/>
                      <a:pt x="11642" y="257175"/>
                    </a:cubicBezTo>
                    <a:cubicBezTo>
                      <a:pt x="8996" y="300567"/>
                      <a:pt x="120121" y="260879"/>
                      <a:pt x="119592" y="304800"/>
                    </a:cubicBezTo>
                    <a:cubicBezTo>
                      <a:pt x="119063" y="348721"/>
                      <a:pt x="16934" y="477308"/>
                      <a:pt x="8467" y="520700"/>
                    </a:cubicBezTo>
                    <a:cubicBezTo>
                      <a:pt x="0" y="564092"/>
                      <a:pt x="101600" y="550863"/>
                      <a:pt x="68792" y="565150"/>
                    </a:cubicBezTo>
                  </a:path>
                </a:pathLst>
              </a:custGeom>
              <a:ln w="28575">
                <a:solidFill>
                  <a:srgbClr val="FDD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418227" y="2156504"/>
                <a:ext cx="2031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单进程多线程系统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938241" y="4013892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1576A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多线程系统</a:t>
                </a:r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>
              <a:off x="3842707" y="2834692"/>
              <a:ext cx="3174233" cy="2308"/>
            </a:xfrm>
            <a:prstGeom prst="line">
              <a:avLst/>
            </a:prstGeom>
            <a:ln w="28575">
              <a:solidFill>
                <a:srgbClr val="11576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86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implement this GAME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52736"/>
            <a:ext cx="6330404" cy="5431724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2120" y="1844824"/>
            <a:ext cx="3187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我方坦克控制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敌方坦克移动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子弹飞行动画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爆炸效果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播放音效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为了保证连续性，需要在视觉暂留时间内完成</a:t>
            </a:r>
          </a:p>
        </p:txBody>
      </p:sp>
    </p:spTree>
    <p:extLst>
      <p:ext uri="{BB962C8B-B14F-4D97-AF65-F5344CB8AC3E}">
        <p14:creationId xmlns:p14="http://schemas.microsoft.com/office/powerpoint/2010/main" val="3752819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25244 -0.16505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22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2928926" y="620688"/>
            <a:ext cx="324325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线程与进程的比较</a:t>
            </a:r>
            <a:r>
              <a:rPr kumimoji="0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28770" y="1856016"/>
            <a:ext cx="5941898" cy="414330"/>
            <a:chOff x="842710" y="998766"/>
            <a:chExt cx="5941898" cy="414330"/>
          </a:xfrm>
        </p:grpSpPr>
        <p:sp>
          <p:nvSpPr>
            <p:cNvPr id="12293" name="Rectangle 3"/>
            <p:cNvSpPr>
              <a:spLocks noChangeArrowheads="1"/>
            </p:cNvSpPr>
            <p:nvPr/>
          </p:nvSpPr>
          <p:spPr bwMode="auto">
            <a:xfrm>
              <a:off x="1171352" y="998766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进程是资源分配单位，线程是</a:t>
              </a:r>
              <a:r>
                <a: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调度单位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42710" y="1012986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28770" y="2855854"/>
            <a:ext cx="5601498" cy="707886"/>
            <a:chOff x="842710" y="1998604"/>
            <a:chExt cx="5601498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842710" y="1998604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99900" y="1998604"/>
              <a:ext cx="52443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线程具有就绪、等待和运行三种基本状态和状态间的转换关系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28770" y="2198908"/>
            <a:ext cx="5941898" cy="414330"/>
            <a:chOff x="842710" y="1341658"/>
            <a:chExt cx="5941898" cy="414330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1171352" y="1341658"/>
              <a:ext cx="5613256" cy="414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进程拥有一个完整的资源平台，而线程只独享指令流执行的必要资源，如寄存器和栈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42710" y="1355878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28770" y="3484792"/>
            <a:ext cx="5963510" cy="2065208"/>
            <a:chOff x="842710" y="2627542"/>
            <a:chExt cx="5963510" cy="2065208"/>
          </a:xfrm>
        </p:grpSpPr>
        <p:sp>
          <p:nvSpPr>
            <p:cNvPr id="8" name="TextBox 7"/>
            <p:cNvSpPr txBox="1"/>
            <p:nvPr/>
          </p:nvSpPr>
          <p:spPr>
            <a:xfrm>
              <a:off x="842710" y="2627542"/>
              <a:ext cx="4034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张海山锐谐体2.0-授权联系：Samtype@QQ.com" pitchFamily="2" charset="-122"/>
                  <a:ea typeface="张海山锐谐体2.0-授权联系：Samtype@QQ.com" pitchFamily="2" charset="-122"/>
                  <a:cs typeface="+mn-cs"/>
                </a:rPr>
                <a:t>■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113094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19" name="矩形 18"/>
            <p:cNvSpPr/>
            <p:nvPr/>
          </p:nvSpPr>
          <p:spPr>
            <a:xfrm>
              <a:off x="1199900" y="2627542"/>
              <a:ext cx="55866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线程能减少并发执行的时间和空间开销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84520" y="2970218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线程的创建时间比进程短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3" name="图片 2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442388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4" name="矩形 23"/>
            <p:cNvSpPr/>
            <p:nvPr/>
          </p:nvSpPr>
          <p:spPr>
            <a:xfrm>
              <a:off x="1484520" y="3299512"/>
              <a:ext cx="31269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线程的终止时间比进程短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5" name="图片 2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377055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6" name="矩形 25"/>
            <p:cNvSpPr/>
            <p:nvPr/>
          </p:nvSpPr>
          <p:spPr>
            <a:xfrm>
              <a:off x="1484520" y="3627674"/>
              <a:ext cx="467165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同一进程内的线程切换时间比进程短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pic>
          <p:nvPicPr>
            <p:cNvPr id="27" name="图片 2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5026" y="4127740"/>
              <a:ext cx="140641" cy="148997"/>
            </a:xfrm>
            <a:prstGeom prst="rect">
              <a:avLst/>
            </a:prstGeom>
            <a:effectLst/>
          </p:spPr>
        </p:pic>
        <p:sp>
          <p:nvSpPr>
            <p:cNvPr id="28" name="矩形 27"/>
            <p:cNvSpPr/>
            <p:nvPr/>
          </p:nvSpPr>
          <p:spPr>
            <a:xfrm>
              <a:off x="1484520" y="3984864"/>
              <a:ext cx="53217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1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SzPct val="75000"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由于同一进程的各线程间共享内存和文件资源，可不通过内核进行直接通信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63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643042" y="1028700"/>
            <a:ext cx="582888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用户线程与内核线程的对应关系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291960" y="1585053"/>
            <a:ext cx="3643338" cy="2115607"/>
            <a:chOff x="785786" y="1000114"/>
            <a:chExt cx="3643338" cy="2115607"/>
          </a:xfrm>
        </p:grpSpPr>
        <p:sp>
          <p:nvSpPr>
            <p:cNvPr id="7" name="矩形 6"/>
            <p:cNvSpPr/>
            <p:nvPr/>
          </p:nvSpPr>
          <p:spPr>
            <a:xfrm>
              <a:off x="785786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089636" y="1319204"/>
              <a:ext cx="105600" cy="1052252"/>
              <a:chOff x="1089636" y="1319204"/>
              <a:chExt cx="105600" cy="1052252"/>
            </a:xfrm>
          </p:grpSpPr>
          <p:sp>
            <p:nvSpPr>
              <p:cNvPr id="10" name="任意多边形 9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174436" y="2777167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一对一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1518264" y="1319204"/>
              <a:ext cx="105600" cy="1052252"/>
              <a:chOff x="1089636" y="1319204"/>
              <a:chExt cx="105600" cy="1052252"/>
            </a:xfrm>
          </p:grpSpPr>
          <p:sp>
            <p:nvSpPr>
              <p:cNvPr id="38" name="任意多边形 37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1" name="直接连接符 40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1946892" y="1319204"/>
              <a:ext cx="105600" cy="1052252"/>
              <a:chOff x="1089636" y="1319204"/>
              <a:chExt cx="105600" cy="1052252"/>
            </a:xfrm>
          </p:grpSpPr>
          <p:sp>
            <p:nvSpPr>
              <p:cNvPr id="43" name="任意多边形 42"/>
              <p:cNvSpPr>
                <a:spLocks noChangeAspect="1"/>
              </p:cNvSpPr>
              <p:nvPr/>
            </p:nvSpPr>
            <p:spPr>
              <a:xfrm>
                <a:off x="1089636" y="1319204"/>
                <a:ext cx="105600" cy="576000"/>
              </a:xfrm>
              <a:custGeom>
                <a:avLst/>
                <a:gdLst>
                  <a:gd name="connsiteX0" fmla="*/ 72390 w 97790"/>
                  <a:gd name="connsiteY0" fmla="*/ 0 h 533400"/>
                  <a:gd name="connsiteX1" fmla="*/ 19050 w 97790"/>
                  <a:gd name="connsiteY1" fmla="*/ 83820 h 533400"/>
                  <a:gd name="connsiteX2" fmla="*/ 95250 w 97790"/>
                  <a:gd name="connsiteY2" fmla="*/ 213360 h 533400"/>
                  <a:gd name="connsiteX3" fmla="*/ 3810 w 97790"/>
                  <a:gd name="connsiteY3" fmla="*/ 342900 h 533400"/>
                  <a:gd name="connsiteX4" fmla="*/ 72390 w 97790"/>
                  <a:gd name="connsiteY4" fmla="*/ 480060 h 533400"/>
                  <a:gd name="connsiteX5" fmla="*/ 34290 w 97790"/>
                  <a:gd name="connsiteY5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790" h="533400">
                    <a:moveTo>
                      <a:pt x="72390" y="0"/>
                    </a:moveTo>
                    <a:cubicBezTo>
                      <a:pt x="43815" y="24130"/>
                      <a:pt x="15240" y="48260"/>
                      <a:pt x="19050" y="83820"/>
                    </a:cubicBezTo>
                    <a:cubicBezTo>
                      <a:pt x="22860" y="119380"/>
                      <a:pt x="97790" y="170180"/>
                      <a:pt x="95250" y="213360"/>
                    </a:cubicBezTo>
                    <a:cubicBezTo>
                      <a:pt x="92710" y="256540"/>
                      <a:pt x="7620" y="298450"/>
                      <a:pt x="3810" y="342900"/>
                    </a:cubicBezTo>
                    <a:cubicBezTo>
                      <a:pt x="0" y="387350"/>
                      <a:pt x="67310" y="448310"/>
                      <a:pt x="72390" y="480060"/>
                    </a:cubicBezTo>
                    <a:cubicBezTo>
                      <a:pt x="77470" y="511810"/>
                      <a:pt x="55880" y="522605"/>
                      <a:pt x="34290" y="533400"/>
                    </a:cubicBezTo>
                  </a:path>
                </a:pathLst>
              </a:custGeom>
              <a:ln w="3810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cxnSp>
            <p:nvCxnSpPr>
              <p:cNvPr id="46" name="直接连接符 45"/>
              <p:cNvCxnSpPr/>
              <p:nvPr/>
            </p:nvCxnSpPr>
            <p:spPr>
              <a:xfrm rot="5400000" flipH="1" flipV="1">
                <a:off x="908819" y="2156349"/>
                <a:ext cx="430214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任意多边形 47"/>
            <p:cNvSpPr>
              <a:spLocks noChangeAspect="1"/>
            </p:cNvSpPr>
            <p:nvPr/>
          </p:nvSpPr>
          <p:spPr>
            <a:xfrm>
              <a:off x="2375520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2214546" y="2371456"/>
              <a:ext cx="360000" cy="363542"/>
              <a:chOff x="2214546" y="2371456"/>
              <a:chExt cx="360000" cy="363542"/>
            </a:xfrm>
          </p:grpSpPr>
          <p:sp>
            <p:nvSpPr>
              <p:cNvPr id="49" name="椭圆 48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cxnSp>
          <p:nvCxnSpPr>
            <p:cNvPr id="51" name="直接连接符 50"/>
            <p:cNvCxnSpPr/>
            <p:nvPr/>
          </p:nvCxnSpPr>
          <p:spPr>
            <a:xfrm rot="5400000" flipH="1" flipV="1">
              <a:off x="2194703" y="2156349"/>
              <a:ext cx="4302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3182144" y="13902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016257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56" name="直接箭头连接符 55"/>
            <p:cNvCxnSpPr>
              <a:stCxn id="53" idx="1"/>
            </p:cNvCxnSpPr>
            <p:nvPr/>
          </p:nvCxnSpPr>
          <p:spPr>
            <a:xfrm flipH="1">
              <a:off x="2628772" y="15595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rot="10800000">
              <a:off x="2684133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/>
            <p:cNvGrpSpPr/>
            <p:nvPr/>
          </p:nvGrpSpPr>
          <p:grpSpPr>
            <a:xfrm>
              <a:off x="1801182" y="2383042"/>
              <a:ext cx="360000" cy="363542"/>
              <a:chOff x="2214546" y="2371456"/>
              <a:chExt cx="360000" cy="363542"/>
            </a:xfrm>
          </p:grpSpPr>
          <p:sp>
            <p:nvSpPr>
              <p:cNvPr id="74" name="椭圆 73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5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1372554" y="2392328"/>
              <a:ext cx="360000" cy="363542"/>
              <a:chOff x="2214546" y="2371456"/>
              <a:chExt cx="360000" cy="363542"/>
            </a:xfrm>
          </p:grpSpPr>
          <p:sp>
            <p:nvSpPr>
              <p:cNvPr id="78" name="椭圆 77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7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84" name="组合 83"/>
            <p:cNvGrpSpPr/>
            <p:nvPr/>
          </p:nvGrpSpPr>
          <p:grpSpPr>
            <a:xfrm>
              <a:off x="941651" y="2390360"/>
              <a:ext cx="360000" cy="363542"/>
              <a:chOff x="2214546" y="2371456"/>
              <a:chExt cx="360000" cy="363542"/>
            </a:xfrm>
          </p:grpSpPr>
          <p:sp>
            <p:nvSpPr>
              <p:cNvPr id="85" name="椭圆 8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8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4745086" y="1616430"/>
            <a:ext cx="3643338" cy="2108213"/>
            <a:chOff x="4698983" y="1000114"/>
            <a:chExt cx="3643338" cy="2108213"/>
          </a:xfrm>
        </p:grpSpPr>
        <p:sp>
          <p:nvSpPr>
            <p:cNvPr id="58" name="矩形 57"/>
            <p:cNvSpPr/>
            <p:nvPr/>
          </p:nvSpPr>
          <p:spPr>
            <a:xfrm>
              <a:off x="4698983" y="1000114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60" name="任意多边形 59"/>
            <p:cNvSpPr>
              <a:spLocks noChangeAspect="1"/>
            </p:cNvSpPr>
            <p:nvPr/>
          </p:nvSpPr>
          <p:spPr>
            <a:xfrm>
              <a:off x="5114105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192739" y="276977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多对一</a:t>
              </a:r>
            </a:p>
          </p:txBody>
        </p:sp>
        <p:sp>
          <p:nvSpPr>
            <p:cNvPr id="66" name="任意多边形 65"/>
            <p:cNvSpPr>
              <a:spLocks noChangeAspect="1"/>
            </p:cNvSpPr>
            <p:nvPr/>
          </p:nvSpPr>
          <p:spPr>
            <a:xfrm>
              <a:off x="5542733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1" name="任意多边形 70"/>
            <p:cNvSpPr>
              <a:spLocks noChangeAspect="1"/>
            </p:cNvSpPr>
            <p:nvPr/>
          </p:nvSpPr>
          <p:spPr>
            <a:xfrm>
              <a:off x="5971361" y="1185853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76" name="任意多边形 75"/>
            <p:cNvSpPr>
              <a:spLocks noChangeAspect="1"/>
            </p:cNvSpPr>
            <p:nvPr/>
          </p:nvSpPr>
          <p:spPr>
            <a:xfrm>
              <a:off x="6399989" y="1319204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174216" y="1375940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92958" y="2395536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82" name="直接箭头连接符 81"/>
            <p:cNvCxnSpPr>
              <a:stCxn id="80" idx="1"/>
            </p:cNvCxnSpPr>
            <p:nvPr/>
          </p:nvCxnSpPr>
          <p:spPr>
            <a:xfrm flipH="1">
              <a:off x="6620844" y="1545217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rot="10800000">
              <a:off x="6660834" y="2571750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/>
            <p:nvPr/>
          </p:nvCxnSpPr>
          <p:spPr>
            <a:xfrm rot="5400000" flipH="1" flipV="1">
              <a:off x="5699877" y="2294779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10800000">
              <a:off x="5214942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rot="16200000" flipV="1">
              <a:off x="5536413" y="1964527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rot="5400000" flipH="1" flipV="1">
              <a:off x="5715008" y="1928808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V="1">
              <a:off x="5786446" y="1928808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组合 87"/>
            <p:cNvGrpSpPr/>
            <p:nvPr/>
          </p:nvGrpSpPr>
          <p:grpSpPr>
            <a:xfrm>
              <a:off x="5595533" y="2379660"/>
              <a:ext cx="360000" cy="363542"/>
              <a:chOff x="2214546" y="2371456"/>
              <a:chExt cx="360000" cy="363542"/>
            </a:xfrm>
          </p:grpSpPr>
          <p:sp>
            <p:nvSpPr>
              <p:cNvPr id="90" name="椭圆 89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92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2987294" y="3634777"/>
            <a:ext cx="3643338" cy="2122582"/>
            <a:chOff x="2714612" y="2901952"/>
            <a:chExt cx="3643338" cy="2122582"/>
          </a:xfrm>
        </p:grpSpPr>
        <p:sp>
          <p:nvSpPr>
            <p:cNvPr id="96" name="矩形 95"/>
            <p:cNvSpPr/>
            <p:nvPr/>
          </p:nvSpPr>
          <p:spPr>
            <a:xfrm>
              <a:off x="2714612" y="2901952"/>
              <a:ext cx="3643338" cy="1789123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97" name="任意多边形 96"/>
            <p:cNvSpPr>
              <a:spLocks noChangeAspect="1"/>
            </p:cNvSpPr>
            <p:nvPr/>
          </p:nvSpPr>
          <p:spPr>
            <a:xfrm>
              <a:off x="3129734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241148" y="468598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多对多</a:t>
              </a:r>
            </a:p>
          </p:txBody>
        </p:sp>
        <p:sp>
          <p:nvSpPr>
            <p:cNvPr id="99" name="任意多边形 98"/>
            <p:cNvSpPr>
              <a:spLocks noChangeAspect="1"/>
            </p:cNvSpPr>
            <p:nvPr/>
          </p:nvSpPr>
          <p:spPr>
            <a:xfrm>
              <a:off x="3558362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0" name="任意多边形 99"/>
            <p:cNvSpPr>
              <a:spLocks noChangeAspect="1"/>
            </p:cNvSpPr>
            <p:nvPr/>
          </p:nvSpPr>
          <p:spPr>
            <a:xfrm>
              <a:off x="3986990" y="3087691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3" name="任意多边形 102"/>
            <p:cNvSpPr>
              <a:spLocks noChangeAspect="1"/>
            </p:cNvSpPr>
            <p:nvPr/>
          </p:nvSpPr>
          <p:spPr>
            <a:xfrm>
              <a:off x="4415618" y="3221042"/>
              <a:ext cx="105600" cy="576000"/>
            </a:xfrm>
            <a:custGeom>
              <a:avLst/>
              <a:gdLst>
                <a:gd name="connsiteX0" fmla="*/ 72390 w 97790"/>
                <a:gd name="connsiteY0" fmla="*/ 0 h 533400"/>
                <a:gd name="connsiteX1" fmla="*/ 19050 w 97790"/>
                <a:gd name="connsiteY1" fmla="*/ 83820 h 533400"/>
                <a:gd name="connsiteX2" fmla="*/ 95250 w 97790"/>
                <a:gd name="connsiteY2" fmla="*/ 213360 h 533400"/>
                <a:gd name="connsiteX3" fmla="*/ 3810 w 97790"/>
                <a:gd name="connsiteY3" fmla="*/ 342900 h 533400"/>
                <a:gd name="connsiteX4" fmla="*/ 72390 w 97790"/>
                <a:gd name="connsiteY4" fmla="*/ 480060 h 533400"/>
                <a:gd name="connsiteX5" fmla="*/ 34290 w 97790"/>
                <a:gd name="connsiteY5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7790" h="533400">
                  <a:moveTo>
                    <a:pt x="72390" y="0"/>
                  </a:moveTo>
                  <a:cubicBezTo>
                    <a:pt x="43815" y="24130"/>
                    <a:pt x="15240" y="48260"/>
                    <a:pt x="19050" y="83820"/>
                  </a:cubicBezTo>
                  <a:cubicBezTo>
                    <a:pt x="22860" y="119380"/>
                    <a:pt x="97790" y="170180"/>
                    <a:pt x="95250" y="213360"/>
                  </a:cubicBezTo>
                  <a:cubicBezTo>
                    <a:pt x="92710" y="256540"/>
                    <a:pt x="7620" y="298450"/>
                    <a:pt x="3810" y="342900"/>
                  </a:cubicBezTo>
                  <a:cubicBezTo>
                    <a:pt x="0" y="387350"/>
                    <a:pt x="67310" y="448310"/>
                    <a:pt x="72390" y="480060"/>
                  </a:cubicBezTo>
                  <a:cubicBezTo>
                    <a:pt x="77470" y="511810"/>
                    <a:pt x="55880" y="522605"/>
                    <a:pt x="34290" y="533400"/>
                  </a:cubicBezTo>
                </a:path>
              </a:pathLst>
            </a:custGeom>
            <a:ln w="3810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189845" y="3277778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用户线程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08587" y="4297374"/>
              <a:ext cx="9541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-10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内核线程</a:t>
              </a:r>
            </a:p>
          </p:txBody>
        </p:sp>
        <p:cxnSp>
          <p:nvCxnSpPr>
            <p:cNvPr id="106" name="直接箭头连接符 105"/>
            <p:cNvCxnSpPr>
              <a:stCxn id="104" idx="1"/>
            </p:cNvCxnSpPr>
            <p:nvPr/>
          </p:nvCxnSpPr>
          <p:spPr>
            <a:xfrm flipH="1">
              <a:off x="4636473" y="3447055"/>
              <a:ext cx="553372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/>
            <p:cNvCxnSpPr/>
            <p:nvPr/>
          </p:nvCxnSpPr>
          <p:spPr>
            <a:xfrm rot="10800000">
              <a:off x="4676463" y="4473588"/>
              <a:ext cx="396000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rot="5400000" flipH="1" flipV="1">
              <a:off x="3715506" y="4196617"/>
              <a:ext cx="160438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rot="10800000">
              <a:off x="3230571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rot="16200000" flipV="1">
              <a:off x="3552042" y="3866365"/>
              <a:ext cx="357190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 rot="5400000" flipH="1" flipV="1">
              <a:off x="3730637" y="3830646"/>
              <a:ext cx="357190" cy="214314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 flipV="1">
              <a:off x="3802075" y="3830646"/>
              <a:ext cx="571504" cy="28575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 rot="10800000" flipV="1">
              <a:off x="3357554" y="4143386"/>
              <a:ext cx="428628" cy="14287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3786182" y="4143386"/>
              <a:ext cx="490377" cy="14881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3606182" y="4287723"/>
              <a:ext cx="360000" cy="363542"/>
              <a:chOff x="2214546" y="2371456"/>
              <a:chExt cx="360000" cy="363542"/>
            </a:xfrm>
          </p:grpSpPr>
          <p:sp>
            <p:nvSpPr>
              <p:cNvPr id="117" name="椭圆 116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19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21" name="组合 120"/>
            <p:cNvGrpSpPr/>
            <p:nvPr/>
          </p:nvGrpSpPr>
          <p:grpSpPr>
            <a:xfrm>
              <a:off x="4115080" y="4295178"/>
              <a:ext cx="360000" cy="363542"/>
              <a:chOff x="2214546" y="2371456"/>
              <a:chExt cx="360000" cy="363542"/>
            </a:xfrm>
          </p:grpSpPr>
          <p:sp>
            <p:nvSpPr>
              <p:cNvPr id="122" name="椭圆 121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3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3144669" y="4291817"/>
              <a:ext cx="360000" cy="363542"/>
              <a:chOff x="2214546" y="2371456"/>
              <a:chExt cx="360000" cy="363542"/>
            </a:xfrm>
          </p:grpSpPr>
          <p:sp>
            <p:nvSpPr>
              <p:cNvPr id="125" name="椭圆 124"/>
              <p:cNvSpPr>
                <a:spLocks noChangeAspect="1"/>
              </p:cNvSpPr>
              <p:nvPr/>
            </p:nvSpPr>
            <p:spPr>
              <a:xfrm>
                <a:off x="2214546" y="2374998"/>
                <a:ext cx="360000" cy="360000"/>
              </a:xfrm>
              <a:prstGeom prst="ellipse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126" name="TextBox 49"/>
              <p:cNvSpPr txBox="1"/>
              <p:nvPr/>
            </p:nvSpPr>
            <p:spPr>
              <a:xfrm>
                <a:off x="2230879" y="2371456"/>
                <a:ext cx="3273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rPr>
                  <a:t>K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89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1204196" y="571284"/>
            <a:ext cx="647179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轻权进程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(</a:t>
            </a:r>
            <a:r>
              <a:rPr kumimoji="0" lang="en-US" altLang="en-US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LightWeight</a:t>
            </a:r>
            <a:r>
              <a:rPr kumimoji="0" lang="en-US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 Process)</a:t>
            </a:r>
          </a:p>
        </p:txBody>
      </p:sp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1204196" y="1676998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内核支持的用户线程。一个进程可有一个或多个轻量级进程，每个轻权进程由一个单独的内核线程来支持。（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Solaris/Linux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）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971600" y="2747034"/>
            <a:ext cx="7447225" cy="2986222"/>
            <a:chOff x="566877" y="1728668"/>
            <a:chExt cx="7447225" cy="2986222"/>
          </a:xfrm>
        </p:grpSpPr>
        <p:sp>
          <p:nvSpPr>
            <p:cNvPr id="7" name="矩形 6"/>
            <p:cNvSpPr/>
            <p:nvPr/>
          </p:nvSpPr>
          <p:spPr>
            <a:xfrm>
              <a:off x="1895457" y="2052634"/>
              <a:ext cx="720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8" name="正五边形 7"/>
            <p:cNvSpPr/>
            <p:nvPr/>
          </p:nvSpPr>
          <p:spPr>
            <a:xfrm>
              <a:off x="1966895" y="2143122"/>
              <a:ext cx="461965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" name="八边形 8"/>
            <p:cNvSpPr/>
            <p:nvPr/>
          </p:nvSpPr>
          <p:spPr>
            <a:xfrm>
              <a:off x="2012933" y="2874963"/>
              <a:ext cx="415927" cy="396000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86604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05337" y="2874735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352792" y="2052634"/>
              <a:ext cx="2988000" cy="1296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4" name="正五边形 13"/>
            <p:cNvSpPr/>
            <p:nvPr/>
          </p:nvSpPr>
          <p:spPr>
            <a:xfrm>
              <a:off x="3424230" y="2143122"/>
              <a:ext cx="47380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正五边形 14"/>
            <p:cNvSpPr/>
            <p:nvPr/>
          </p:nvSpPr>
          <p:spPr>
            <a:xfrm>
              <a:off x="4138610" y="2143122"/>
              <a:ext cx="442412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7" name="正五边形 16"/>
            <p:cNvSpPr/>
            <p:nvPr/>
          </p:nvSpPr>
          <p:spPr>
            <a:xfrm>
              <a:off x="4924428" y="2143122"/>
              <a:ext cx="473071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8" name="正五边形 17"/>
            <p:cNvSpPr/>
            <p:nvPr/>
          </p:nvSpPr>
          <p:spPr>
            <a:xfrm>
              <a:off x="5638808" y="2143122"/>
              <a:ext cx="496026" cy="357190"/>
            </a:xfrm>
            <a:prstGeom prst="pen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9" name="八边形 18"/>
            <p:cNvSpPr/>
            <p:nvPr/>
          </p:nvSpPr>
          <p:spPr>
            <a:xfrm>
              <a:off x="3436930" y="2860010"/>
              <a:ext cx="414990" cy="442358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0" name="八边形 19"/>
            <p:cNvSpPr/>
            <p:nvPr/>
          </p:nvSpPr>
          <p:spPr>
            <a:xfrm>
              <a:off x="4544253" y="2860009"/>
              <a:ext cx="437325" cy="449513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八边形 20"/>
            <p:cNvSpPr/>
            <p:nvPr/>
          </p:nvSpPr>
          <p:spPr>
            <a:xfrm>
              <a:off x="5424494" y="2860009"/>
              <a:ext cx="428628" cy="442359"/>
            </a:xfrm>
            <a:prstGeom prst="octagon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957237" y="3519494"/>
              <a:ext cx="6300000" cy="64800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683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3345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24" name="等腰三角形 23"/>
            <p:cNvSpPr/>
            <p:nvPr/>
          </p:nvSpPr>
          <p:spPr>
            <a:xfrm>
              <a:off x="1995470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>
              <a:off x="3395655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>
              <a:off x="4538663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>
              <a:off x="5400682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>
              <a:off x="6496064" y="3624269"/>
              <a:ext cx="612000" cy="396000"/>
            </a:xfrm>
            <a:prstGeom prst="triangl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852594" y="4357700"/>
              <a:ext cx="785818" cy="35719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424230" y="2887918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5853122" y="4357700"/>
              <a:ext cx="785818" cy="357190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46136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24494" y="2859782"/>
              <a:ext cx="429092" cy="451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LW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P</a:t>
              </a:r>
              <a:endPara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39396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53390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53442" y="2189844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675076" y="2196878"/>
              <a:ext cx="4363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UT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6690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566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605338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95932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577027" y="3754446"/>
              <a:ext cx="4564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KT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76406" y="4376336"/>
              <a:ext cx="742511" cy="338554"/>
            </a:xfrm>
            <a:prstGeom prst="rect">
              <a:avLst/>
            </a:prstGeom>
            <a:gradFill>
              <a:gsLst>
                <a:gs pos="100000">
                  <a:srgbClr val="FFC000"/>
                </a:gs>
                <a:gs pos="0">
                  <a:srgbClr val="FFFF97"/>
                </a:gs>
              </a:gsLst>
              <a:lin ang="5400000" scaled="0"/>
            </a:gra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CPU1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895457" y="1728668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857884" y="4376336"/>
              <a:ext cx="7425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CPU1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450163" y="1735963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进程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34384" y="348830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内核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66877" y="2352568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永久绑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定线程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75274" y="2245135"/>
              <a:ext cx="1338828" cy="297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16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未绑定线程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667574" y="2776626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未绑定轻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11576A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rPr>
                <a:t>权进程池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cxnSp>
          <p:nvCxnSpPr>
            <p:cNvPr id="53" name="直接连接符 52"/>
            <p:cNvCxnSpPr/>
            <p:nvPr/>
          </p:nvCxnSpPr>
          <p:spPr>
            <a:xfrm rot="16200000" flipH="1">
              <a:off x="2035508" y="2689430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rot="16200000" flipH="1">
              <a:off x="3463066" y="2689431"/>
              <a:ext cx="345661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>
              <a:stCxn id="37" idx="2"/>
            </p:cNvCxnSpPr>
            <p:nvPr/>
          </p:nvCxnSpPr>
          <p:spPr>
            <a:xfrm flipH="1">
              <a:off x="4758178" y="2497621"/>
              <a:ext cx="413433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37" idx="2"/>
            </p:cNvCxnSpPr>
            <p:nvPr/>
          </p:nvCxnSpPr>
          <p:spPr>
            <a:xfrm>
              <a:off x="5171611" y="2497621"/>
              <a:ext cx="515261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stCxn id="36" idx="2"/>
            </p:cNvCxnSpPr>
            <p:nvPr/>
          </p:nvCxnSpPr>
          <p:spPr>
            <a:xfrm>
              <a:off x="4371559" y="2497621"/>
              <a:ext cx="109396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6" idx="2"/>
            </p:cNvCxnSpPr>
            <p:nvPr/>
          </p:nvCxnSpPr>
          <p:spPr>
            <a:xfrm>
              <a:off x="4371559" y="2497621"/>
              <a:ext cx="23670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8" idx="2"/>
            </p:cNvCxnSpPr>
            <p:nvPr/>
          </p:nvCxnSpPr>
          <p:spPr>
            <a:xfrm flipH="1">
              <a:off x="4894020" y="2504655"/>
              <a:ext cx="999225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>
              <a:stCxn id="38" idx="2"/>
            </p:cNvCxnSpPr>
            <p:nvPr/>
          </p:nvCxnSpPr>
          <p:spPr>
            <a:xfrm flipH="1">
              <a:off x="5751276" y="2504655"/>
              <a:ext cx="141969" cy="366915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25" idx="0"/>
              <a:endCxn id="32" idx="2"/>
            </p:cNvCxnSpPr>
            <p:nvPr/>
          </p:nvCxnSpPr>
          <p:spPr>
            <a:xfrm flipH="1" flipV="1">
              <a:off x="3638776" y="3339324"/>
              <a:ext cx="62879" cy="28494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>
              <a:endCxn id="33" idx="2"/>
            </p:cNvCxnSpPr>
            <p:nvPr/>
          </p:nvCxnSpPr>
          <p:spPr>
            <a:xfrm flipH="1" flipV="1">
              <a:off x="4760682" y="3311188"/>
              <a:ext cx="87544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rot="16200000" flipV="1">
              <a:off x="5744773" y="3937397"/>
              <a:ext cx="319100" cy="52150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 rot="5400000" flipH="1" flipV="1">
              <a:off x="6392469" y="3915978"/>
              <a:ext cx="323862" cy="55958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>
              <a:endCxn id="34" idx="2"/>
            </p:cNvCxnSpPr>
            <p:nvPr/>
          </p:nvCxnSpPr>
          <p:spPr>
            <a:xfrm flipH="1" flipV="1">
              <a:off x="5639040" y="3311188"/>
              <a:ext cx="71205" cy="29812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rot="16200000" flipH="1">
              <a:off x="4544623" y="3184935"/>
              <a:ext cx="445663" cy="2133971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>
              <a:stCxn id="44" idx="3"/>
              <a:endCxn id="41" idx="2"/>
            </p:cNvCxnSpPr>
            <p:nvPr/>
          </p:nvCxnSpPr>
          <p:spPr>
            <a:xfrm flipV="1">
              <a:off x="2618917" y="4051300"/>
              <a:ext cx="2245183" cy="49431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 flipH="1" flipV="1">
              <a:off x="2257415" y="4186255"/>
              <a:ext cx="34289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>
              <a:stCxn id="30" idx="0"/>
              <a:endCxn id="23" idx="2"/>
            </p:cNvCxnSpPr>
            <p:nvPr/>
          </p:nvCxnSpPr>
          <p:spPr>
            <a:xfrm rot="16200000" flipV="1">
              <a:off x="1649002" y="3761198"/>
              <a:ext cx="312750" cy="8802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右箭头 90"/>
            <p:cNvSpPr/>
            <p:nvPr/>
          </p:nvSpPr>
          <p:spPr>
            <a:xfrm>
              <a:off x="1428728" y="2568577"/>
              <a:ext cx="683648" cy="23166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3" name="右箭头 92"/>
            <p:cNvSpPr/>
            <p:nvPr/>
          </p:nvSpPr>
          <p:spPr>
            <a:xfrm>
              <a:off x="6224280" y="2285998"/>
              <a:ext cx="468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4" name="右箭头 93"/>
            <p:cNvSpPr/>
            <p:nvPr/>
          </p:nvSpPr>
          <p:spPr>
            <a:xfrm>
              <a:off x="6072198" y="2970213"/>
              <a:ext cx="612000" cy="214314"/>
            </a:xfrm>
            <a:prstGeom prst="rightArrow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1080000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1356596" y="6039006"/>
            <a:ext cx="5754927" cy="414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576A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太过复杂，最后被抛弃</a:t>
            </a:r>
          </a:p>
        </p:txBody>
      </p:sp>
    </p:spTree>
    <p:extLst>
      <p:ext uri="{BB962C8B-B14F-4D97-AF65-F5344CB8AC3E}">
        <p14:creationId xmlns:p14="http://schemas.microsoft.com/office/powerpoint/2010/main" val="109488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  <p:bldP spid="6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105024"/>
            <a:ext cx="7478642" cy="190003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77900" y="4750336"/>
            <a:ext cx="831641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Jean-Pierre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Lozi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Baptiste Lepers, Justin Funston, Fabien Gaud, Vivien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Quéma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, and Alexandra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Fedorova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. 2016. The Linux scheduler: a decade of wasted cores. In </a:t>
            </a:r>
            <a:r>
              <a:rPr kumimoji="0" lang="en-US" altLang="zh-CN" sz="16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Proceedings of the Eleventh European Conference on Computer Systems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 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EuroSys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'16). ACM, New York, NY, USA, Article 1, 16 pages. DOI: https://doi.org/10.1145/2901318.2901326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942488" y="3246114"/>
            <a:ext cx="3518202" cy="601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到底哪种线程模型更好？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1395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调度的代价</a:t>
            </a:r>
          </a:p>
        </p:txBody>
      </p:sp>
      <p:sp>
        <p:nvSpPr>
          <p:cNvPr id="15363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i7</a:t>
            </a:r>
            <a:r>
              <a:rPr lang="zh-CN" altLang="en-US" sz="2400" dirty="0">
                <a:ea typeface="宋体" panose="02010600030101010101" pitchFamily="2" charset="-122"/>
              </a:rPr>
              <a:t>四核处理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四个完全独立的程序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用泰勒级数计算</a:t>
            </a:r>
            <a:r>
              <a:rPr lang="en-US" altLang="zh-CN" sz="2400" dirty="0" err="1">
                <a:ea typeface="宋体" panose="02010600030101010101" pitchFamily="2" charset="-122"/>
              </a:rPr>
              <a:t>pai</a:t>
            </a:r>
            <a:r>
              <a:rPr lang="en-US" altLang="zh-CN" sz="2400" dirty="0">
                <a:ea typeface="宋体" panose="02010600030101010101" pitchFamily="2" charset="-122"/>
              </a:rPr>
              <a:t>)</a:t>
            </a:r>
          </a:p>
          <a:p>
            <a:r>
              <a:rPr lang="zh-CN" altLang="en-US" sz="2400" dirty="0">
                <a:ea typeface="宋体" panose="02010600030101010101" pitchFamily="2" charset="-122"/>
              </a:rPr>
              <a:t>最后一个线程的完成时截止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单线程执行约</a:t>
            </a:r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分钟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zh-CN" altLang="en-US" sz="2400" dirty="0">
                <a:ea typeface="宋体" panose="02010600030101010101" pitchFamily="2" charset="-122"/>
              </a:rPr>
              <a:t>四线程与单线程一致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ea typeface="宋体" panose="02010600030101010101" pitchFamily="2" charset="-122"/>
              </a:rPr>
              <a:t>线程时，需要</a:t>
            </a:r>
            <a:r>
              <a:rPr lang="en-US" altLang="zh-CN" sz="2400" dirty="0"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ea typeface="宋体" panose="02010600030101010101" pitchFamily="2" charset="-122"/>
              </a:rPr>
              <a:t>分</a:t>
            </a:r>
            <a:r>
              <a:rPr lang="en-US" altLang="zh-CN" sz="2400" dirty="0">
                <a:ea typeface="宋体" panose="02010600030101010101" pitchFamily="2" charset="-122"/>
              </a:rPr>
              <a:t>40</a:t>
            </a:r>
            <a:r>
              <a:rPr lang="zh-CN" altLang="en-US" sz="2400" dirty="0">
                <a:ea typeface="宋体" panose="02010600030101010101" pitchFamily="2" charset="-122"/>
              </a:rPr>
              <a:t>秒（理论值为</a:t>
            </a:r>
            <a:r>
              <a:rPr lang="en-US" altLang="zh-CN" sz="2400" dirty="0"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ea typeface="宋体" panose="02010600030101010101" pitchFamily="2" charset="-122"/>
              </a:rPr>
              <a:t>分</a:t>
            </a:r>
            <a:r>
              <a:rPr lang="en-US" altLang="zh-CN" sz="2400" dirty="0"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ea typeface="宋体" panose="02010600030101010101" pitchFamily="2" charset="-122"/>
              </a:rPr>
              <a:t>秒）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15364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005263"/>
            <a:ext cx="5045075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899592" y="4653136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实验表明：华为鲲鹏</a:t>
            </a:r>
            <a:r>
              <a:rPr lang="en-US" altLang="zh-CN" dirty="0"/>
              <a:t>916</a:t>
            </a:r>
            <a:r>
              <a:rPr lang="zh-CN" altLang="en-US" dirty="0"/>
              <a:t>服务器的</a:t>
            </a:r>
            <a:r>
              <a:rPr lang="zh-CN" altLang="en-US" dirty="0">
                <a:solidFill>
                  <a:srgbClr val="FF0000"/>
                </a:solidFill>
              </a:rPr>
              <a:t>线程调度</a:t>
            </a:r>
            <a:r>
              <a:rPr lang="zh-CN" altLang="en-US" dirty="0"/>
              <a:t>时间约为</a:t>
            </a:r>
            <a:r>
              <a:rPr lang="en-US" altLang="zh-CN" dirty="0"/>
              <a:t>1900ns</a:t>
            </a:r>
            <a:r>
              <a:rPr lang="zh-CN" altLang="en-US" dirty="0"/>
              <a:t>，可供</a:t>
            </a:r>
            <a:r>
              <a:rPr lang="en-US" altLang="zh-CN" dirty="0"/>
              <a:t>1000</a:t>
            </a:r>
            <a:r>
              <a:rPr lang="zh-CN" altLang="en-US" dirty="0"/>
              <a:t>余条机器指令执行</a:t>
            </a:r>
          </a:p>
        </p:txBody>
      </p:sp>
    </p:spTree>
    <p:extLst>
      <p:ext uri="{BB962C8B-B14F-4D97-AF65-F5344CB8AC3E}">
        <p14:creationId xmlns:p14="http://schemas.microsoft.com/office/powerpoint/2010/main" val="320916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如何减少调度的代价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减少上下文切换涉及的寄存器数量？</a:t>
            </a:r>
            <a:endParaRPr lang="en-US" altLang="zh-CN" dirty="0"/>
          </a:p>
          <a:p>
            <a:r>
              <a:rPr lang="zh-CN" altLang="en-US" dirty="0"/>
              <a:t>减少不必要的权限切换？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5502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进程管理中的新概念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纤程 </a:t>
            </a:r>
            <a:r>
              <a:rPr lang="en-US" altLang="zh-CN" dirty="0"/>
              <a:t>Fiber, </a:t>
            </a:r>
            <a:r>
              <a:rPr lang="en-US" altLang="zh-CN" dirty="0" err="1"/>
              <a:t>ucontext</a:t>
            </a:r>
            <a:endParaRPr lang="en-US" altLang="zh-CN" dirty="0"/>
          </a:p>
          <a:p>
            <a:r>
              <a:rPr lang="zh-CN" altLang="en-US" dirty="0"/>
              <a:t>协程 </a:t>
            </a:r>
            <a:r>
              <a:rPr lang="en-US" altLang="zh-CN" dirty="0" err="1"/>
              <a:t>coroutine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发挥</a:t>
            </a:r>
            <a:r>
              <a:rPr lang="en-US" altLang="zh-CN" dirty="0"/>
              <a:t>ULT</a:t>
            </a:r>
            <a:r>
              <a:rPr lang="zh-CN" altLang="en-US" dirty="0"/>
              <a:t>快速切换的优势</a:t>
            </a:r>
            <a:endParaRPr lang="en-US" altLang="zh-CN" dirty="0"/>
          </a:p>
          <a:p>
            <a:r>
              <a:rPr lang="zh-CN" altLang="en-US" dirty="0"/>
              <a:t>在编程时提出对程序员的限制，要求他们妥善的设计代码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9042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939" y="980728"/>
            <a:ext cx="7963261" cy="526758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9" name="矩形 8"/>
          <p:cNvSpPr/>
          <p:nvPr/>
        </p:nvSpPr>
        <p:spPr>
          <a:xfrm>
            <a:off x="2286000" y="6311061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图片来自https://www.jianshu.com/p/dfd7ac1402f0</a:t>
            </a:r>
          </a:p>
        </p:txBody>
      </p:sp>
    </p:spTree>
    <p:extLst>
      <p:ext uri="{BB962C8B-B14F-4D97-AF65-F5344CB8AC3E}">
        <p14:creationId xmlns:p14="http://schemas.microsoft.com/office/powerpoint/2010/main" val="27943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C7C19E-C979-4A8C-991F-EB73B2F94084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9" name="矩形 8"/>
          <p:cNvSpPr/>
          <p:nvPr/>
        </p:nvSpPr>
        <p:spPr>
          <a:xfrm>
            <a:off x="2286000" y="6311061"/>
            <a:ext cx="61024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图片来自https://www.jianshu.com/p/dfd7ac1402f0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706" y="1371600"/>
            <a:ext cx="7500188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流戏开发者的需求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" y="1052736"/>
            <a:ext cx="3985397" cy="3419620"/>
          </a:xfr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0D5C89-3F50-4E78-90D8-3CB123F8C3B8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652120" y="1844824"/>
            <a:ext cx="31870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程序中存在若干段独立的代码（甚至是循环）例如：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敌方坦克移动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-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子弹飞行动画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需要这些代码快速的交替执行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从而形成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视觉暂留效果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这些代码本身需要有大量的数据共享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在底层画布上绘制</a:t>
            </a:r>
            <a:endParaRPr lang="en-US" altLang="zh-CN" dirty="0">
              <a:solidFill>
                <a:srgbClr val="00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检测是否发生了撞击</a:t>
            </a:r>
          </a:p>
        </p:txBody>
      </p:sp>
    </p:spTree>
    <p:extLst>
      <p:ext uri="{BB962C8B-B14F-4D97-AF65-F5344CB8AC3E}">
        <p14:creationId xmlns:p14="http://schemas.microsoft.com/office/powerpoint/2010/main" val="373906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FD82A-B7E6-45EF-A6AD-CFE05C0DE389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 pitchFamily="34" charset="-127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 pitchFamily="34" charset="-127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82" y="196878"/>
            <a:ext cx="8043853" cy="557660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77900" y="6042454"/>
            <a:ext cx="795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进程可以很好的支持多段程序的快速交叉执行，但是不能实现数据高效共享</a:t>
            </a:r>
          </a:p>
        </p:txBody>
      </p:sp>
    </p:spTree>
    <p:extLst>
      <p:ext uri="{BB962C8B-B14F-4D97-AF65-F5344CB8AC3E}">
        <p14:creationId xmlns:p14="http://schemas.microsoft.com/office/powerpoint/2010/main" val="105452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046C8C6-1761-4C9D-9E7B-EA757A808965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The Thread Model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987425" y="1027113"/>
            <a:ext cx="76200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线程定义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线程是进程内一个相对独立的、具有可调度特性的执行单元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。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10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进程和线程的编程方式</a:t>
            </a:r>
          </a:p>
        </p:txBody>
      </p:sp>
      <p:sp>
        <p:nvSpPr>
          <p:cNvPr id="6144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7973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线程创建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a typeface="宋体" panose="02010600030101010101" pitchFamily="2" charset="-122"/>
              </a:rPr>
              <a:t>创建一个新的“执行体”，用于执行某一个函数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Operating System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굴림" pitchFamily="50" charset="-127"/>
                <a:cs typeface="+mn-cs"/>
              </a:rPr>
              <a:t>CITS, NanKai University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굴림" pitchFamily="50" charset="-127"/>
              <a:cs typeface="+mn-cs"/>
            </a:endParaRPr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278D7E-F257-41F0-AB4F-DCB2179079A3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굴림" panose="020B0600000101010101"/>
                <a:cs typeface="굴림" panose="020B0600000101010101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굴림" panose="020B0600000101010101"/>
              <a:cs typeface="굴림" panose="020B0600000101010101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17" y="717170"/>
            <a:ext cx="5672891" cy="541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563" y="-46023"/>
            <a:ext cx="6553200" cy="690402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125" y="55315"/>
            <a:ext cx="6434068" cy="68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20F815-4406-423A-BE18-754466E44E65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Threads(2)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862013" y="1306513"/>
            <a:ext cx="612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线程库概念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992188" y="1974850"/>
            <a:ext cx="7697787" cy="43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可实现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Multi-Tasking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，并实现各个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Task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寻址空间的隔离。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多数现代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都提供了多进程的支持，但不一定提供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Multi-Threading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（多线程）的支持。对这些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，要想利用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Multi-Threading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的优点，就必须在用户态下提供多线程库，线程库的处理对下层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是完全透明的。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即便提供核心线程支持的系统，也有必要提供线程库，以简化或有利于线程机制的使用。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线程库提供：：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合适的多线程编程的接口；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记录线程状态和调度各线程的运行机制。</a:t>
            </a:r>
          </a:p>
        </p:txBody>
      </p:sp>
    </p:spTree>
    <p:extLst>
      <p:ext uri="{BB962C8B-B14F-4D97-AF65-F5344CB8AC3E}">
        <p14:creationId xmlns:p14="http://schemas.microsoft.com/office/powerpoint/2010/main" val="167015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2671E8-7C3C-4AA8-BC81-8C180D45C1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굴림" panose="020B0600000101010101" pitchFamily="34" charset="-127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Implementing Threads(3)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914275" y="1143000"/>
            <a:ext cx="8050213" cy="175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Char char="•"/>
              <a:defRPr sz="32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在系统内部 可以用多种方式实现线程机制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1） 纯用户级线程（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ULT）：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线程的管理全部由用户程序完成，核心部分只对进程管理，但增加“线程库”概念。</a:t>
            </a: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862263"/>
            <a:ext cx="47244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6315075"/>
            <a:ext cx="4267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717069"/>
      </p:ext>
    </p:extLst>
  </p:cSld>
  <p:clrMapOvr>
    <a:masterClrMapping/>
  </p:clrMapOvr>
</p:sld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psh3_Print">
      <a:majorFont>
        <a:latin typeface="Times New Roman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1486</Words>
  <Application>Microsoft Office PowerPoint</Application>
  <PresentationFormat>全屏显示(4:3)</PresentationFormat>
  <Paragraphs>257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굴림</vt:lpstr>
      <vt:lpstr>Monotype Sorts</vt:lpstr>
      <vt:lpstr>MS PGothic</vt:lpstr>
      <vt:lpstr>等线</vt:lpstr>
      <vt:lpstr>SimSun</vt:lpstr>
      <vt:lpstr>SimSun</vt:lpstr>
      <vt:lpstr>微软雅黑</vt:lpstr>
      <vt:lpstr>张海山锐谐体2.0-授权联系：Samtype@QQ.com</vt:lpstr>
      <vt:lpstr>Arial</vt:lpstr>
      <vt:lpstr>Times New Roman</vt:lpstr>
      <vt:lpstr>Verdana</vt:lpstr>
      <vt:lpstr>Wingdings</vt:lpstr>
      <vt:lpstr>psh3_Print</vt:lpstr>
      <vt:lpstr>线程的发展</vt:lpstr>
      <vt:lpstr>How to implement this GAME</vt:lpstr>
      <vt:lpstr>流戏开发者的需求</vt:lpstr>
      <vt:lpstr>PowerPoint 演示文稿</vt:lpstr>
      <vt:lpstr>The Thread Model</vt:lpstr>
      <vt:lpstr>进程和线程的编程方式</vt:lpstr>
      <vt:lpstr>线程创建</vt:lpstr>
      <vt:lpstr>Implementing Threads(2)</vt:lpstr>
      <vt:lpstr>Implementing Threads(3)</vt:lpstr>
      <vt:lpstr>Implementing Threads(4)</vt:lpstr>
      <vt:lpstr>Implementing Threads(1)</vt:lpstr>
      <vt:lpstr>Implementing Threads(5)</vt:lpstr>
      <vt:lpstr>Implementing Threads(6)</vt:lpstr>
      <vt:lpstr>Implementing Threads(7)</vt:lpstr>
      <vt:lpstr>PowerPoint 演示文稿</vt:lpstr>
      <vt:lpstr>PowerPoint 演示文稿</vt:lpstr>
      <vt:lpstr>The Thread Model (７)</vt:lpstr>
      <vt:lpstr>The Thread Model (８)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到底哪种线程模型更好？</vt:lpstr>
      <vt:lpstr>调度的代价</vt:lpstr>
      <vt:lpstr>如何减少调度的代价</vt:lpstr>
      <vt:lpstr>进程管理中的新概念</vt:lpstr>
      <vt:lpstr>示例</vt:lpstr>
      <vt:lpstr>示例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2023-10-23T04:32:36Z</dcterms:created>
  <dcterms:modified xsi:type="dcterms:W3CDTF">2023-10-23T04:32:40Z</dcterms:modified>
</cp:coreProperties>
</file>