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Lst>
  <p:notesMasterIdLst>
    <p:notesMasterId r:id="rId121"/>
  </p:notesMasterIdLst>
  <p:handoutMasterIdLst>
    <p:handoutMasterId r:id="rId122"/>
  </p:handoutMasterIdLst>
  <p:sldIdLst>
    <p:sldId id="256" r:id="rId2"/>
    <p:sldId id="512" r:id="rId3"/>
    <p:sldId id="385" r:id="rId4"/>
    <p:sldId id="386" r:id="rId5"/>
    <p:sldId id="387" r:id="rId6"/>
    <p:sldId id="519" r:id="rId7"/>
    <p:sldId id="520" r:id="rId8"/>
    <p:sldId id="521" r:id="rId9"/>
    <p:sldId id="522" r:id="rId10"/>
    <p:sldId id="523" r:id="rId11"/>
    <p:sldId id="524" r:id="rId12"/>
    <p:sldId id="525" r:id="rId13"/>
    <p:sldId id="526" r:id="rId14"/>
    <p:sldId id="607" r:id="rId15"/>
    <p:sldId id="608" r:id="rId16"/>
    <p:sldId id="609" r:id="rId17"/>
    <p:sldId id="532" r:id="rId18"/>
    <p:sldId id="533" r:id="rId19"/>
    <p:sldId id="534" r:id="rId20"/>
    <p:sldId id="535" r:id="rId21"/>
    <p:sldId id="536" r:id="rId22"/>
    <p:sldId id="611" r:id="rId23"/>
    <p:sldId id="399" r:id="rId24"/>
    <p:sldId id="400" r:id="rId25"/>
    <p:sldId id="402" r:id="rId26"/>
    <p:sldId id="404" r:id="rId27"/>
    <p:sldId id="403" r:id="rId28"/>
    <p:sldId id="605" r:id="rId29"/>
    <p:sldId id="442" r:id="rId30"/>
    <p:sldId id="441" r:id="rId31"/>
    <p:sldId id="542" r:id="rId32"/>
    <p:sldId id="543" r:id="rId33"/>
    <p:sldId id="545" r:id="rId34"/>
    <p:sldId id="544" r:id="rId35"/>
    <p:sldId id="546" r:id="rId36"/>
    <p:sldId id="410" r:id="rId37"/>
    <p:sldId id="558" r:id="rId38"/>
    <p:sldId id="658" r:id="rId39"/>
    <p:sldId id="659" r:id="rId40"/>
    <p:sldId id="660" r:id="rId41"/>
    <p:sldId id="661" r:id="rId42"/>
    <p:sldId id="557" r:id="rId43"/>
    <p:sldId id="409" r:id="rId44"/>
    <p:sldId id="547" r:id="rId45"/>
    <p:sldId id="411" r:id="rId46"/>
    <p:sldId id="412" r:id="rId47"/>
    <p:sldId id="413" r:id="rId48"/>
    <p:sldId id="414" r:id="rId49"/>
    <p:sldId id="415" r:id="rId50"/>
    <p:sldId id="559" r:id="rId51"/>
    <p:sldId id="560" r:id="rId52"/>
    <p:sldId id="561" r:id="rId53"/>
    <p:sldId id="563" r:id="rId54"/>
    <p:sldId id="648" r:id="rId55"/>
    <p:sldId id="564" r:id="rId56"/>
    <p:sldId id="549" r:id="rId57"/>
    <p:sldId id="550" r:id="rId58"/>
    <p:sldId id="565" r:id="rId59"/>
    <p:sldId id="551" r:id="rId60"/>
    <p:sldId id="649" r:id="rId61"/>
    <p:sldId id="650" r:id="rId62"/>
    <p:sldId id="651" r:id="rId63"/>
    <p:sldId id="652" r:id="rId64"/>
    <p:sldId id="570" r:id="rId65"/>
    <p:sldId id="571" r:id="rId66"/>
    <p:sldId id="573" r:id="rId67"/>
    <p:sldId id="574" r:id="rId68"/>
    <p:sldId id="575" r:id="rId69"/>
    <p:sldId id="576" r:id="rId70"/>
    <p:sldId id="577" r:id="rId71"/>
    <p:sldId id="578" r:id="rId72"/>
    <p:sldId id="579" r:id="rId73"/>
    <p:sldId id="580" r:id="rId74"/>
    <p:sldId id="581" r:id="rId75"/>
    <p:sldId id="582" r:id="rId76"/>
    <p:sldId id="583" r:id="rId77"/>
    <p:sldId id="584" r:id="rId78"/>
    <p:sldId id="585" r:id="rId79"/>
    <p:sldId id="586" r:id="rId80"/>
    <p:sldId id="587" r:id="rId81"/>
    <p:sldId id="588" r:id="rId82"/>
    <p:sldId id="589" r:id="rId83"/>
    <p:sldId id="555" r:id="rId84"/>
    <p:sldId id="423" r:id="rId85"/>
    <p:sldId id="474" r:id="rId86"/>
    <p:sldId id="590" r:id="rId87"/>
    <p:sldId id="591" r:id="rId88"/>
    <p:sldId id="592" r:id="rId89"/>
    <p:sldId id="593" r:id="rId90"/>
    <p:sldId id="594" r:id="rId91"/>
    <p:sldId id="595" r:id="rId92"/>
    <p:sldId id="425" r:id="rId93"/>
    <p:sldId id="424" r:id="rId94"/>
    <p:sldId id="566" r:id="rId95"/>
    <p:sldId id="567" r:id="rId96"/>
    <p:sldId id="596" r:id="rId97"/>
    <p:sldId id="597" r:id="rId98"/>
    <p:sldId id="598" r:id="rId99"/>
    <p:sldId id="599" r:id="rId100"/>
    <p:sldId id="600" r:id="rId101"/>
    <p:sldId id="601" r:id="rId102"/>
    <p:sldId id="656" r:id="rId103"/>
    <p:sldId id="657" r:id="rId104"/>
    <p:sldId id="556" r:id="rId105"/>
    <p:sldId id="426" r:id="rId106"/>
    <p:sldId id="427" r:id="rId107"/>
    <p:sldId id="430" r:id="rId108"/>
    <p:sldId id="431" r:id="rId109"/>
    <p:sldId id="604" r:id="rId110"/>
    <p:sldId id="513" r:id="rId111"/>
    <p:sldId id="654" r:id="rId112"/>
    <p:sldId id="633" r:id="rId113"/>
    <p:sldId id="632" r:id="rId114"/>
    <p:sldId id="610" r:id="rId115"/>
    <p:sldId id="612" r:id="rId116"/>
    <p:sldId id="615" r:id="rId117"/>
    <p:sldId id="614" r:id="rId118"/>
    <p:sldId id="616" r:id="rId119"/>
    <p:sldId id="281" r:id="rId1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FFFFCC"/>
    <a:srgbClr val="F5E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96" autoAdjust="0"/>
    <p:restoredTop sz="82053" autoAdjust="0"/>
  </p:normalViewPr>
  <p:slideViewPr>
    <p:cSldViewPr>
      <p:cViewPr varScale="1">
        <p:scale>
          <a:sx n="99" d="100"/>
          <a:sy n="99" d="100"/>
        </p:scale>
        <p:origin x="2035" y="91"/>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9E4ABB15-50C4-40DC-95CF-8B1AC1B142F4}" type="datetimeFigureOut">
              <a:rPr lang="zh-CN" altLang="en-US"/>
              <a:pPr>
                <a:defRPr/>
              </a:pPr>
              <a:t>2023/11/3</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pPr>
              <a:defRPr/>
            </a:pPr>
            <a:fld id="{4504A0A3-7373-458D-8590-FCB078CB952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pPr>
              <a:defRPr/>
            </a:pPr>
            <a:fld id="{4DF67F5C-661C-4611-9722-59F2815423B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F709015-8DAD-47B5-B3E1-4B0D603A2B3C}" type="slidenum">
              <a:rPr lang="zh-CN" altLang="en-US" smtClean="0">
                <a:latin typeface="Arial" panose="020B0604020202020204" pitchFamily="34" charset="0"/>
              </a:rPr>
              <a:pPr/>
              <a:t>1</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20</a:t>
            </a:fld>
            <a:endParaRPr lang="en-US" altLang="zh-CN" sz="1000" i="1">
              <a:ea typeface="宋体" charset="0"/>
              <a:cs typeface="宋体" charset="0"/>
            </a:endParaRPr>
          </a:p>
        </p:txBody>
      </p:sp>
    </p:spTree>
    <p:extLst>
      <p:ext uri="{BB962C8B-B14F-4D97-AF65-F5344CB8AC3E}">
        <p14:creationId xmlns:p14="http://schemas.microsoft.com/office/powerpoint/2010/main" val="3606948918"/>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dirty="0"/>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21</a:t>
            </a:fld>
            <a:endParaRPr lang="en-US" altLang="zh-CN" sz="1000" i="1">
              <a:ea typeface="宋体" charset="0"/>
              <a:cs typeface="宋体" charset="0"/>
            </a:endParaRPr>
          </a:p>
        </p:txBody>
      </p:sp>
    </p:spTree>
    <p:extLst>
      <p:ext uri="{BB962C8B-B14F-4D97-AF65-F5344CB8AC3E}">
        <p14:creationId xmlns:p14="http://schemas.microsoft.com/office/powerpoint/2010/main" val="2926145127"/>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88720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31</a:t>
            </a:fld>
            <a:endParaRPr lang="en-US" altLang="zh-CN"/>
          </a:p>
        </p:txBody>
      </p:sp>
    </p:spTree>
    <p:extLst>
      <p:ext uri="{BB962C8B-B14F-4D97-AF65-F5344CB8AC3E}">
        <p14:creationId xmlns:p14="http://schemas.microsoft.com/office/powerpoint/2010/main" val="74846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2</a:t>
            </a:fld>
            <a:endParaRPr lang="en-US" altLang="zh-CN">
              <a:latin typeface="Arial" panose="020B0604020202020204" pitchFamily="34" charset="0"/>
            </a:endParaRPr>
          </a:p>
        </p:txBody>
      </p:sp>
    </p:spTree>
    <p:extLst>
      <p:ext uri="{BB962C8B-B14F-4D97-AF65-F5344CB8AC3E}">
        <p14:creationId xmlns:p14="http://schemas.microsoft.com/office/powerpoint/2010/main" val="2675391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32</a:t>
            </a:fld>
            <a:endParaRPr lang="en-US" altLang="zh-CN"/>
          </a:p>
        </p:txBody>
      </p:sp>
    </p:spTree>
    <p:extLst>
      <p:ext uri="{BB962C8B-B14F-4D97-AF65-F5344CB8AC3E}">
        <p14:creationId xmlns:p14="http://schemas.microsoft.com/office/powerpoint/2010/main" val="398654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60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96F756C-1F91-466B-84A4-98DE4795CC02}" type="slidenum">
              <a:rPr lang="zh-CN" altLang="en-US" smtClean="0">
                <a:latin typeface="Arial" panose="020B0604020202020204" pitchFamily="34" charset="0"/>
              </a:rPr>
              <a:pPr/>
              <a:t>33</a:t>
            </a:fld>
            <a:endParaRPr lang="en-US" altLang="zh-CN">
              <a:latin typeface="Arial" panose="020B0604020202020204" pitchFamily="34" charset="0"/>
            </a:endParaRPr>
          </a:p>
        </p:txBody>
      </p:sp>
    </p:spTree>
    <p:extLst>
      <p:ext uri="{BB962C8B-B14F-4D97-AF65-F5344CB8AC3E}">
        <p14:creationId xmlns:p14="http://schemas.microsoft.com/office/powerpoint/2010/main" val="1875259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34</a:t>
            </a:fld>
            <a:endParaRPr lang="en-US" altLang="zh-CN"/>
          </a:p>
        </p:txBody>
      </p:sp>
    </p:spTree>
    <p:extLst>
      <p:ext uri="{BB962C8B-B14F-4D97-AF65-F5344CB8AC3E}">
        <p14:creationId xmlns:p14="http://schemas.microsoft.com/office/powerpoint/2010/main" val="933401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extLst>
      <p:ext uri="{BB962C8B-B14F-4D97-AF65-F5344CB8AC3E}">
        <p14:creationId xmlns:p14="http://schemas.microsoft.com/office/powerpoint/2010/main" val="2229770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2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DE207DA-5206-441D-B03F-303C562593AD}" type="slidenum">
              <a:rPr lang="zh-CN" altLang="en-US" smtClean="0">
                <a:latin typeface="Arial" panose="020B0604020202020204" pitchFamily="34" charset="0"/>
              </a:rPr>
              <a:pPr/>
              <a:t>46</a:t>
            </a:fld>
            <a:endParaRPr lang="en-US"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47597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222282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159098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1494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58</a:t>
            </a:fld>
            <a:endParaRPr lang="en-US" altLang="zh-CN"/>
          </a:p>
        </p:txBody>
      </p:sp>
    </p:spTree>
    <p:extLst>
      <p:ext uri="{BB962C8B-B14F-4D97-AF65-F5344CB8AC3E}">
        <p14:creationId xmlns:p14="http://schemas.microsoft.com/office/powerpoint/2010/main" val="3166342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73139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9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E3514B6F-B614-40EE-89F8-3C380B2953C1}" type="slidenum">
              <a:rPr lang="zh-CN" altLang="en-US" smtClean="0">
                <a:latin typeface="Arial" panose="020B0604020202020204" pitchFamily="34" charset="0"/>
              </a:rPr>
              <a:pPr/>
              <a:t>64</a:t>
            </a:fld>
            <a:endParaRPr lang="en-US" altLang="zh-CN">
              <a:latin typeface="Arial" panose="020B0604020202020204" pitchFamily="34" charset="0"/>
            </a:endParaRPr>
          </a:p>
        </p:txBody>
      </p:sp>
    </p:spTree>
    <p:extLst>
      <p:ext uri="{BB962C8B-B14F-4D97-AF65-F5344CB8AC3E}">
        <p14:creationId xmlns:p14="http://schemas.microsoft.com/office/powerpoint/2010/main" val="1905409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538443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96547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3983FE9-4769-42ED-BF93-33DBE885109D}" type="slidenum">
              <a:rPr lang="zh-CN" altLang="en-US" smtClean="0">
                <a:latin typeface="Arial" panose="020B0604020202020204" pitchFamily="34" charset="0"/>
              </a:rPr>
              <a:pPr/>
              <a:t>84</a:t>
            </a:fld>
            <a:endParaRPr lang="en-US"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8D144A9-B314-4DFF-85F0-61FEC0C3C31F}" type="slidenum">
              <a:rPr lang="zh-CN" altLang="en-US" smtClean="0">
                <a:latin typeface="Arial" panose="020B0604020202020204" pitchFamily="34" charset="0"/>
              </a:rPr>
              <a:pPr/>
              <a:t>92</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86A1FB7-65E8-4B6B-A961-201133C88BDA}" type="slidenum">
              <a:rPr lang="zh-CN" altLang="en-US" smtClean="0">
                <a:latin typeface="Arial" panose="020B0604020202020204" pitchFamily="34" charset="0"/>
              </a:rPr>
              <a:pPr/>
              <a:t>95</a:t>
            </a:fld>
            <a:endParaRPr lang="en-US" altLang="zh-CN">
              <a:latin typeface="Arial" panose="020B0604020202020204" pitchFamily="34" charset="0"/>
            </a:endParaRPr>
          </a:p>
        </p:txBody>
      </p:sp>
    </p:spTree>
    <p:extLst>
      <p:ext uri="{BB962C8B-B14F-4D97-AF65-F5344CB8AC3E}">
        <p14:creationId xmlns:p14="http://schemas.microsoft.com/office/powerpoint/2010/main" val="25774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F67F5C-661C-4611-9722-59F2815423B1}" type="slidenum">
              <a:rPr lang="zh-CN" altLang="en-US" smtClean="0"/>
              <a:pPr>
                <a:defRPr/>
              </a:pPr>
              <a:t>102</a:t>
            </a:fld>
            <a:endParaRPr lang="en-US" altLang="zh-CN"/>
          </a:p>
        </p:txBody>
      </p:sp>
    </p:spTree>
    <p:extLst>
      <p:ext uri="{BB962C8B-B14F-4D97-AF65-F5344CB8AC3E}">
        <p14:creationId xmlns:p14="http://schemas.microsoft.com/office/powerpoint/2010/main" val="1184259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F67F5C-661C-4611-9722-59F2815423B1}" type="slidenum">
              <a:rPr lang="zh-CN" altLang="en-US" smtClean="0"/>
              <a:pPr>
                <a:defRPr/>
              </a:pPr>
              <a:t>103</a:t>
            </a:fld>
            <a:endParaRPr lang="en-US" altLang="zh-CN"/>
          </a:p>
        </p:txBody>
      </p:sp>
    </p:spTree>
    <p:extLst>
      <p:ext uri="{BB962C8B-B14F-4D97-AF65-F5344CB8AC3E}">
        <p14:creationId xmlns:p14="http://schemas.microsoft.com/office/powerpoint/2010/main" val="3948966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758796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93147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47849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17</a:t>
            </a:fld>
            <a:endParaRPr lang="en-US" altLang="zh-CN" sz="1000" i="1">
              <a:ea typeface="宋体" charset="0"/>
              <a:cs typeface="宋体" charset="0"/>
            </a:endParaRPr>
          </a:p>
        </p:txBody>
      </p:sp>
    </p:spTree>
    <p:extLst>
      <p:ext uri="{BB962C8B-B14F-4D97-AF65-F5344CB8AC3E}">
        <p14:creationId xmlns:p14="http://schemas.microsoft.com/office/powerpoint/2010/main" val="3329406204"/>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18</a:t>
            </a:fld>
            <a:endParaRPr lang="en-US" altLang="zh-CN" sz="1000" i="1">
              <a:ea typeface="宋体" charset="0"/>
              <a:cs typeface="宋体" charset="0"/>
            </a:endParaRPr>
          </a:p>
        </p:txBody>
      </p:sp>
    </p:spTree>
    <p:extLst>
      <p:ext uri="{BB962C8B-B14F-4D97-AF65-F5344CB8AC3E}">
        <p14:creationId xmlns:p14="http://schemas.microsoft.com/office/powerpoint/2010/main" val="319760566"/>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19</a:t>
            </a:fld>
            <a:endParaRPr lang="en-US" altLang="zh-CN" sz="1000" i="1">
              <a:ea typeface="宋体" charset="0"/>
              <a:cs typeface="宋体" charset="0"/>
            </a:endParaRPr>
          </a:p>
        </p:txBody>
      </p:sp>
    </p:spTree>
    <p:extLst>
      <p:ext uri="{BB962C8B-B14F-4D97-AF65-F5344CB8AC3E}">
        <p14:creationId xmlns:p14="http://schemas.microsoft.com/office/powerpoint/2010/main" val="209636052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D4D886C4-3F9F-4FA8-AC55-4D025BDCE63B}" type="slidenum">
              <a:rPr lang="ko-KR" altLang="en-US"/>
              <a:pPr>
                <a:defRPr/>
              </a:pPr>
              <a:t>‹#›</a:t>
            </a:fld>
            <a:endParaRPr lang="en-US" altLang="ko-KR"/>
          </a:p>
        </p:txBody>
      </p:sp>
    </p:spTree>
    <p:extLst>
      <p:ext uri="{BB962C8B-B14F-4D97-AF65-F5344CB8AC3E}">
        <p14:creationId xmlns:p14="http://schemas.microsoft.com/office/powerpoint/2010/main" val="199903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6F6A2EBF-6055-449F-99EE-9C06F5875DB7}" type="slidenum">
              <a:rPr lang="en-US" altLang="ko-KR"/>
              <a:pPr>
                <a:defRPr/>
              </a:pPr>
              <a:t>‹#›</a:t>
            </a:fld>
            <a:endParaRPr lang="en-US" altLang="ko-KR"/>
          </a:p>
        </p:txBody>
      </p:sp>
    </p:spTree>
    <p:extLst>
      <p:ext uri="{BB962C8B-B14F-4D97-AF65-F5344CB8AC3E}">
        <p14:creationId xmlns:p14="http://schemas.microsoft.com/office/powerpoint/2010/main" val="24911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C771EBB3-3E84-49FA-B91F-7EF666384BB3}" type="slidenum">
              <a:rPr lang="en-US" altLang="ko-KR"/>
              <a:pPr>
                <a:defRPr/>
              </a:pPr>
              <a:t>‹#›</a:t>
            </a:fld>
            <a:endParaRPr lang="en-US" altLang="ko-KR"/>
          </a:p>
        </p:txBody>
      </p:sp>
    </p:spTree>
    <p:extLst>
      <p:ext uri="{BB962C8B-B14F-4D97-AF65-F5344CB8AC3E}">
        <p14:creationId xmlns:p14="http://schemas.microsoft.com/office/powerpoint/2010/main" val="295509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A03282E1-CAC2-4021-9FE3-D87A9FFFE49C}" type="slidenum">
              <a:rPr lang="en-US" altLang="ko-KR"/>
              <a:pPr>
                <a:defRPr/>
              </a:pPr>
              <a:t>‹#›</a:t>
            </a:fld>
            <a:endParaRPr lang="en-US" altLang="ko-KR"/>
          </a:p>
        </p:txBody>
      </p:sp>
    </p:spTree>
    <p:extLst>
      <p:ext uri="{BB962C8B-B14F-4D97-AF65-F5344CB8AC3E}">
        <p14:creationId xmlns:p14="http://schemas.microsoft.com/office/powerpoint/2010/main" val="67062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B40D5C89-3F50-4E78-90D8-3CB123F8C3B8}" type="slidenum">
              <a:rPr lang="en-US" altLang="ko-KR"/>
              <a:pPr>
                <a:defRPr/>
              </a:pPr>
              <a:t>‹#›</a:t>
            </a:fld>
            <a:endParaRPr lang="en-US" altLang="ko-KR"/>
          </a:p>
        </p:txBody>
      </p:sp>
    </p:spTree>
    <p:extLst>
      <p:ext uri="{BB962C8B-B14F-4D97-AF65-F5344CB8AC3E}">
        <p14:creationId xmlns:p14="http://schemas.microsoft.com/office/powerpoint/2010/main" val="166186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735FD82A-B7E6-45EF-A6AD-CFE05C0DE389}" type="slidenum">
              <a:rPr lang="en-US" altLang="ko-KR"/>
              <a:pPr>
                <a:defRPr/>
              </a:pPr>
              <a:t>‹#›</a:t>
            </a:fld>
            <a:endParaRPr lang="en-US" altLang="ko-KR"/>
          </a:p>
        </p:txBody>
      </p:sp>
    </p:spTree>
    <p:extLst>
      <p:ext uri="{BB962C8B-B14F-4D97-AF65-F5344CB8AC3E}">
        <p14:creationId xmlns:p14="http://schemas.microsoft.com/office/powerpoint/2010/main" val="195333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9F5D17A3-338B-46E6-9BFC-B9FDA1C7C19F}" type="slidenum">
              <a:rPr lang="en-US" altLang="ko-KR"/>
              <a:pPr>
                <a:defRPr/>
              </a:pPr>
              <a:t>‹#›</a:t>
            </a:fld>
            <a:endParaRPr lang="en-US" altLang="ko-KR"/>
          </a:p>
        </p:txBody>
      </p:sp>
    </p:spTree>
    <p:extLst>
      <p:ext uri="{BB962C8B-B14F-4D97-AF65-F5344CB8AC3E}">
        <p14:creationId xmlns:p14="http://schemas.microsoft.com/office/powerpoint/2010/main" val="260510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53EAEF3E-19BA-4213-A85B-1F689728CECF}" type="slidenum">
              <a:rPr lang="en-US" altLang="ko-KR"/>
              <a:pPr>
                <a:defRPr/>
              </a:pPr>
              <a:t>‹#›</a:t>
            </a:fld>
            <a:endParaRPr lang="en-US" altLang="ko-KR"/>
          </a:p>
        </p:txBody>
      </p:sp>
    </p:spTree>
    <p:extLst>
      <p:ext uri="{BB962C8B-B14F-4D97-AF65-F5344CB8AC3E}">
        <p14:creationId xmlns:p14="http://schemas.microsoft.com/office/powerpoint/2010/main" val="275227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7AF9EF51-6B99-4AD4-83F1-F6D419B391EC}" type="slidenum">
              <a:rPr lang="en-US" altLang="ko-KR"/>
              <a:pPr>
                <a:defRPr/>
              </a:pPr>
              <a:t>‹#›</a:t>
            </a:fld>
            <a:endParaRPr lang="en-US" altLang="ko-KR"/>
          </a:p>
        </p:txBody>
      </p:sp>
    </p:spTree>
    <p:extLst>
      <p:ext uri="{BB962C8B-B14F-4D97-AF65-F5344CB8AC3E}">
        <p14:creationId xmlns:p14="http://schemas.microsoft.com/office/powerpoint/2010/main" val="18179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A5E20DB9-B0E4-4A81-988C-FBBB732D6F5C}" type="slidenum">
              <a:rPr lang="en-US" altLang="ko-KR"/>
              <a:pPr>
                <a:defRPr/>
              </a:pPr>
              <a:t>‹#›</a:t>
            </a:fld>
            <a:endParaRPr lang="en-US" altLang="ko-KR"/>
          </a:p>
        </p:txBody>
      </p:sp>
    </p:spTree>
    <p:extLst>
      <p:ext uri="{BB962C8B-B14F-4D97-AF65-F5344CB8AC3E}">
        <p14:creationId xmlns:p14="http://schemas.microsoft.com/office/powerpoint/2010/main" val="141134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7FB35390-FBD5-4AD1-9630-7751BB08F3CC}" type="slidenum">
              <a:rPr lang="en-US" altLang="ko-KR"/>
              <a:pPr>
                <a:defRPr/>
              </a:pPr>
              <a:t>‹#›</a:t>
            </a:fld>
            <a:endParaRPr lang="en-US" altLang="ko-KR"/>
          </a:p>
        </p:txBody>
      </p:sp>
    </p:spTree>
    <p:extLst>
      <p:ext uri="{BB962C8B-B14F-4D97-AF65-F5344CB8AC3E}">
        <p14:creationId xmlns:p14="http://schemas.microsoft.com/office/powerpoint/2010/main" val="186602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15DEC0BD-1C9B-4238-BAF6-47B27DB7924E}" type="slidenum">
              <a:rPr lang="en-US" altLang="ko-KR"/>
              <a:pPr>
                <a:defRPr/>
              </a:pPr>
              <a:t>‹#›</a:t>
            </a:fld>
            <a:endParaRPr lang="en-US" altLang="ko-KR"/>
          </a:p>
        </p:txBody>
      </p:sp>
    </p:spTree>
    <p:extLst>
      <p:ext uri="{BB962C8B-B14F-4D97-AF65-F5344CB8AC3E}">
        <p14:creationId xmlns:p14="http://schemas.microsoft.com/office/powerpoint/2010/main" val="300053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6D0AC306-6975-496A-BFBA-CFB773CDDF28}" type="slidenum">
              <a:rPr lang="en-US" altLang="ko-KR"/>
              <a:pPr>
                <a:defRPr/>
              </a:pPr>
              <a:t>‹#›</a:t>
            </a:fld>
            <a:endParaRPr lang="en-US" altLang="ko-KR"/>
          </a:p>
        </p:txBody>
      </p:sp>
    </p:spTree>
    <p:extLst>
      <p:ext uri="{BB962C8B-B14F-4D97-AF65-F5344CB8AC3E}">
        <p14:creationId xmlns:p14="http://schemas.microsoft.com/office/powerpoint/2010/main" val="141801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1027" name="Picture 34" descr="psh3_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anose="020B0600000101010101" pitchFamily="34" charset="-127"/>
              </a:defRPr>
            </a:lvl1pPr>
          </a:lstStyle>
          <a:p>
            <a:pPr>
              <a:defRPr/>
            </a:pPr>
            <a:fld id="{6A922F74-DD4B-4007-99AF-183CB5DDA5BD}"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01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video.mobisys.cc/OSMOOC/02%E8%BF%9B%E7%A8%8B/17.4%20%E5%9F%BA%E4%BA%8E%E8%BD%AF%E4%BB%B6%E7%9A%84%E5%90%8C%E6%AD%A5%E6%96%B9%E6%B3%95.mp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zh-CN">
                <a:ea typeface="굴림" pitchFamily="34" charset="-127"/>
              </a:rPr>
              <a:t>Operating System</a:t>
            </a:r>
            <a:endParaRPr lang="ko-KR" altLang="en-US">
              <a:ea typeface="굴림" pitchFamily="34" charset="-127"/>
            </a:endParaRPr>
          </a:p>
        </p:txBody>
      </p:sp>
      <p:sp>
        <p:nvSpPr>
          <p:cNvPr id="6147" name="Rectangle 3"/>
          <p:cNvSpPr>
            <a:spLocks noGrp="1" noChangeArrowheads="1"/>
          </p:cNvSpPr>
          <p:nvPr>
            <p:ph type="subTitle" idx="1"/>
          </p:nvPr>
        </p:nvSpPr>
        <p:spPr>
          <a:xfrm>
            <a:off x="1079500" y="2420938"/>
            <a:ext cx="7885113" cy="4248150"/>
          </a:xfrm>
        </p:spPr>
        <p:txBody>
          <a:bodyPr/>
          <a:lstStyle/>
          <a:p>
            <a:pPr eaLnBrk="1" hangingPunct="1"/>
            <a:r>
              <a:rPr lang="en-US" altLang="zh-CN" sz="3600" i="0">
                <a:latin typeface="Arial" panose="020B0604020202020204" pitchFamily="34" charset="0"/>
                <a:ea typeface="굴림" pitchFamily="34" charset="-127"/>
              </a:rPr>
              <a:t>Chapter 2: Processes and Threads</a:t>
            </a:r>
            <a:endParaRPr lang="zh-CN" altLang="en-US" sz="3600" i="0">
              <a:latin typeface="Arial" panose="020B0604020202020204" pitchFamily="34" charset="0"/>
              <a:ea typeface="굴림" pitchFamily="34" charset="-127"/>
            </a:endParaRPr>
          </a:p>
          <a:p>
            <a:pPr eaLnBrk="1" hangingPunct="1"/>
            <a:endParaRPr lang="zh-CN" altLang="en-US" sz="3600">
              <a:latin typeface="Arial" panose="020B0604020202020204" pitchFamily="34" charset="0"/>
              <a:ea typeface="굴림" pitchFamily="34" charset="-127"/>
            </a:endParaRPr>
          </a:p>
          <a:p>
            <a:pPr eaLnBrk="1" hangingPunct="1"/>
            <a:endParaRPr lang="en-US" altLang="zh-CN" sz="3600">
              <a:latin typeface="Arial" panose="020B0604020202020204" pitchFamily="34" charset="0"/>
              <a:ea typeface="굴림" pitchFamily="34" charset="-127"/>
            </a:endParaRPr>
          </a:p>
          <a:p>
            <a:pPr eaLnBrk="1" hangingPunct="1"/>
            <a:endParaRPr lang="zh-CN" altLang="en-US" sz="3600">
              <a:latin typeface="Arial" panose="020B0604020202020204" pitchFamily="34" charset="0"/>
              <a:ea typeface="굴림" pitchFamily="34" charset="-127"/>
            </a:endParaRPr>
          </a:p>
          <a:p>
            <a:pPr eaLnBrk="1" hangingPunct="1"/>
            <a:r>
              <a:rPr lang="zh-CN" altLang="en-US" sz="2000" i="0">
                <a:latin typeface="Arial" panose="020B0604020202020204" pitchFamily="34" charset="0"/>
                <a:ea typeface="굴림" pitchFamily="34" charset="-127"/>
              </a:rPr>
              <a:t>宫晓利</a:t>
            </a:r>
          </a:p>
          <a:p>
            <a:pPr eaLnBrk="1" hangingPunct="1"/>
            <a:r>
              <a:rPr lang="en-US" altLang="zh-CN" sz="2000">
                <a:latin typeface="Arial" panose="020B0604020202020204" pitchFamily="34" charset="0"/>
                <a:ea typeface="굴림" pitchFamily="34" charset="-127"/>
              </a:rPr>
              <a:t>Department of Computer Science, NanKai University</a:t>
            </a:r>
          </a:p>
          <a:p>
            <a:pPr eaLnBrk="1" hangingPunct="1"/>
            <a:r>
              <a:rPr lang="en-US" altLang="zh-CN" sz="2000">
                <a:latin typeface="Arial" panose="020B0604020202020204" pitchFamily="34" charset="0"/>
                <a:ea typeface="굴림" pitchFamily="34" charset="-127"/>
              </a:rPr>
              <a:t>Email: gongxiaoli@nankai.edu.cn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33265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方案二</a:t>
            </a:r>
            <a:endParaRPr lang="zh-CN" altLang="en-US" dirty="0">
              <a:cs typeface="+mj-cs"/>
            </a:endParaRPr>
          </a:p>
        </p:txBody>
      </p:sp>
      <p:grpSp>
        <p:nvGrpSpPr>
          <p:cNvPr id="2" name="组合 1"/>
          <p:cNvGrpSpPr/>
          <p:nvPr/>
        </p:nvGrpSpPr>
        <p:grpSpPr>
          <a:xfrm>
            <a:off x="2005309" y="1340768"/>
            <a:ext cx="4084297" cy="432048"/>
            <a:chOff x="844893" y="1000114"/>
            <a:chExt cx="4084297" cy="432048"/>
          </a:xfrm>
        </p:grpSpPr>
        <p:sp>
          <p:nvSpPr>
            <p:cNvPr id="9" name="内容占位符 2"/>
            <p:cNvSpPr txBox="1">
              <a:spLocks/>
            </p:cNvSpPr>
            <p:nvPr/>
          </p:nvSpPr>
          <p:spPr>
            <a:xfrm>
              <a:off x="1142976" y="1003534"/>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solidFill>
                    <a:srgbClr val="C00000"/>
                  </a:solidFill>
                </a:rPr>
                <a:t>先留便签，后检查面包和便签。</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942630" y="5301208"/>
            <a:ext cx="2012595" cy="428628"/>
            <a:chOff x="853732" y="4013613"/>
            <a:chExt cx="2012595" cy="428628"/>
          </a:xfrm>
        </p:grpSpPr>
        <p:sp>
          <p:nvSpPr>
            <p:cNvPr id="33" name="内容占位符 2"/>
            <p:cNvSpPr txBox="1">
              <a:spLocks/>
            </p:cNvSpPr>
            <p:nvPr/>
          </p:nvSpPr>
          <p:spPr>
            <a:xfrm>
              <a:off x="1151815" y="4013613"/>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会发生什么？</a:t>
              </a:r>
            </a:p>
          </p:txBody>
        </p:sp>
        <p:sp>
          <p:nvSpPr>
            <p:cNvPr id="34" name="TextBox 21"/>
            <p:cNvSpPr txBox="1"/>
            <p:nvPr/>
          </p:nvSpPr>
          <p:spPr>
            <a:xfrm>
              <a:off x="853732" y="401361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8" name="组合 37"/>
          <p:cNvGrpSpPr/>
          <p:nvPr/>
        </p:nvGrpSpPr>
        <p:grpSpPr>
          <a:xfrm>
            <a:off x="2350250" y="5607598"/>
            <a:ext cx="5390102" cy="407990"/>
            <a:chOff x="1261353" y="4320003"/>
            <a:chExt cx="2319354" cy="407990"/>
          </a:xfrm>
        </p:grpSpPr>
        <p:pic>
          <p:nvPicPr>
            <p:cNvPr id="35" name="图片 34" descr="小点1.png"/>
            <p:cNvPicPr>
              <a:picLocks noChangeAspect="1"/>
            </p:cNvPicPr>
            <p:nvPr/>
          </p:nvPicPr>
          <p:blipFill>
            <a:blip r:embed="rId2" cstate="print"/>
            <a:stretch>
              <a:fillRect/>
            </a:stretch>
          </p:blipFill>
          <p:spPr>
            <a:xfrm>
              <a:off x="1261353" y="4449499"/>
              <a:ext cx="151066" cy="148997"/>
            </a:xfrm>
            <a:prstGeom prst="rect">
              <a:avLst/>
            </a:prstGeom>
            <a:effectLst/>
          </p:spPr>
        </p:pic>
        <p:sp>
          <p:nvSpPr>
            <p:cNvPr id="36" name="内容占位符 2"/>
            <p:cNvSpPr txBox="1">
              <a:spLocks/>
            </p:cNvSpPr>
            <p:nvPr/>
          </p:nvSpPr>
          <p:spPr>
            <a:xfrm>
              <a:off x="1393917" y="4320003"/>
              <a:ext cx="218679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不会有人买面包，因为这个方案是错误的</a:t>
              </a:r>
            </a:p>
          </p:txBody>
        </p:sp>
      </p:grpSp>
      <p:sp>
        <p:nvSpPr>
          <p:cNvPr id="42" name="内容占位符 2"/>
          <p:cNvSpPr txBox="1">
            <a:spLocks/>
          </p:cNvSpPr>
          <p:nvPr/>
        </p:nvSpPr>
        <p:spPr>
          <a:xfrm>
            <a:off x="2485033" y="2198623"/>
            <a:ext cx="2160240" cy="193297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a:t>
            </a:r>
            <a:r>
              <a:rPr lang="en-US" altLang="zh-CN" sz="1600" dirty="0" err="1">
                <a:solidFill>
                  <a:schemeClr val="tx1"/>
                </a:solidFill>
                <a:latin typeface="Courier New" panose="02070309020205020404" pitchFamily="49" charset="0"/>
                <a:cs typeface="Courier New" panose="02070309020205020404" pitchFamily="49" charset="0"/>
              </a:rPr>
              <a:t>nobread</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if (</a:t>
            </a:r>
            <a:r>
              <a:rPr lang="en-US" altLang="zh-CN" sz="1600" dirty="0" err="1">
                <a:solidFill>
                  <a:schemeClr val="tx1"/>
                </a:solidFill>
                <a:latin typeface="Courier New" panose="02070309020205020404" pitchFamily="49" charset="0"/>
                <a:cs typeface="Courier New" panose="02070309020205020404" pitchFamily="49" charset="0"/>
              </a:rPr>
              <a:t>noNote</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buy bread;</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p>
          <a:p>
            <a:pPr marL="0" indent="0">
              <a:spcBef>
                <a:spcPct val="20000"/>
              </a:spcBef>
            </a:pPr>
            <a:endParaRPr lang="zh-CN" altLang="en-US"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44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500307"/>
            <a:ext cx="2428892" cy="3085779"/>
            <a:chOff x="6715140" y="1643056"/>
            <a:chExt cx="2428892" cy="3085779"/>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Tree>
    <p:extLst>
      <p:ext uri="{BB962C8B-B14F-4D97-AF65-F5344CB8AC3E}">
        <p14:creationId xmlns:p14="http://schemas.microsoft.com/office/powerpoint/2010/main" val="16200296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500306"/>
            <a:ext cx="2428892" cy="3342028"/>
            <a:chOff x="6715140" y="1643056"/>
            <a:chExt cx="2428892" cy="3342028"/>
          </a:xfrm>
        </p:grpSpPr>
        <p:sp>
          <p:nvSpPr>
            <p:cNvPr id="47" name="Text Box 4"/>
            <p:cNvSpPr txBox="1">
              <a:spLocks noChangeArrowheads="1"/>
            </p:cNvSpPr>
            <p:nvPr/>
          </p:nvSpPr>
          <p:spPr bwMode="auto">
            <a:xfrm>
              <a:off x="6715140" y="1643056"/>
              <a:ext cx="214314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14314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
        <p:nvSpPr>
          <p:cNvPr id="4" name="文本框 3"/>
          <p:cNvSpPr txBox="1"/>
          <p:nvPr/>
        </p:nvSpPr>
        <p:spPr>
          <a:xfrm>
            <a:off x="865607" y="5071353"/>
            <a:ext cx="3063451" cy="1200329"/>
          </a:xfrm>
          <a:prstGeom prst="rect">
            <a:avLst/>
          </a:prstGeom>
          <a:noFill/>
        </p:spPr>
        <p:txBody>
          <a:bodyPr wrap="square" rtlCol="0">
            <a:spAutoFit/>
          </a:bodyPr>
          <a:lstStyle/>
          <a:p>
            <a:r>
              <a:rPr kumimoji="1" lang="zh-CN" altLang="en-US" b="1" dirty="0">
                <a:solidFill>
                  <a:srgbClr val="11576A"/>
                </a:solidFill>
              </a:rPr>
              <a:t>如果读者持续到达，后续到来的读者不必再争抢，可以持续占据这个锁，称为</a:t>
            </a:r>
            <a:r>
              <a:rPr kumimoji="1" lang="zh-CN" altLang="en-US" b="1" dirty="0">
                <a:solidFill>
                  <a:srgbClr val="FF0000"/>
                </a:solidFill>
              </a:rPr>
              <a:t>读者优先</a:t>
            </a:r>
          </a:p>
        </p:txBody>
      </p:sp>
    </p:spTree>
    <p:extLst>
      <p:ext uri="{BB962C8B-B14F-4D97-AF65-F5344CB8AC3E}">
        <p14:creationId xmlns:p14="http://schemas.microsoft.com/office/powerpoint/2010/main" val="125103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写者之间地位对等</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500306"/>
            <a:ext cx="2428892" cy="3348953"/>
            <a:chOff x="6715140" y="1643056"/>
            <a:chExt cx="2428892" cy="3348953"/>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5" name="矩形 4">
            <a:extLst>
              <a:ext uri="{FF2B5EF4-FFF2-40B4-BE49-F238E27FC236}">
                <a16:creationId xmlns:a16="http://schemas.microsoft.com/office/drawing/2014/main" id="{21F93A1E-DBE3-7D15-FF22-56AA3CB2CBBE}"/>
              </a:ext>
            </a:extLst>
          </p:cNvPr>
          <p:cNvSpPr/>
          <p:nvPr/>
        </p:nvSpPr>
        <p:spPr>
          <a:xfrm>
            <a:off x="1064698" y="251968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60">
            <a:extLst>
              <a:ext uri="{FF2B5EF4-FFF2-40B4-BE49-F238E27FC236}">
                <a16:creationId xmlns:a16="http://schemas.microsoft.com/office/drawing/2014/main" id="{3192BAFE-710D-46E7-C19E-1CECD926F3DB}"/>
              </a:ext>
            </a:extLst>
          </p:cNvPr>
          <p:cNvGrpSpPr/>
          <p:nvPr/>
        </p:nvGrpSpPr>
        <p:grpSpPr>
          <a:xfrm>
            <a:off x="1136136" y="2519686"/>
            <a:ext cx="2428892" cy="3348953"/>
            <a:chOff x="6715140" y="1643056"/>
            <a:chExt cx="2428892" cy="3348953"/>
          </a:xfrm>
        </p:grpSpPr>
        <p:sp>
          <p:nvSpPr>
            <p:cNvPr id="7" name="Text Box 4">
              <a:extLst>
                <a:ext uri="{FF2B5EF4-FFF2-40B4-BE49-F238E27FC236}">
                  <a16:creationId xmlns:a16="http://schemas.microsoft.com/office/drawing/2014/main" id="{0F82D11B-DD18-77AF-39D3-61BDB9538385}"/>
                </a:ext>
              </a:extLst>
            </p:cNvPr>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9" name="Text Box 4">
              <a:extLst>
                <a:ext uri="{FF2B5EF4-FFF2-40B4-BE49-F238E27FC236}">
                  <a16:creationId xmlns:a16="http://schemas.microsoft.com/office/drawing/2014/main" id="{B9E8A392-7264-2A0B-79A2-8D9704E637A1}"/>
                </a:ext>
              </a:extLst>
            </p:cNvPr>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0" name="Text Box 4">
              <a:extLst>
                <a:ext uri="{FF2B5EF4-FFF2-40B4-BE49-F238E27FC236}">
                  <a16:creationId xmlns:a16="http://schemas.microsoft.com/office/drawing/2014/main" id="{D4116ABC-49D8-42C6-0814-9CC881BBAC3C}"/>
                </a:ext>
              </a:extLst>
            </p:cNvPr>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1" name="Text Box 4">
              <a:extLst>
                <a:ext uri="{FF2B5EF4-FFF2-40B4-BE49-F238E27FC236}">
                  <a16:creationId xmlns:a16="http://schemas.microsoft.com/office/drawing/2014/main" id="{089662CA-0C9A-1FA2-CFFE-74FAED760DAE}"/>
                </a:ext>
              </a:extLst>
            </p:cNvPr>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2" name="Text Box 4">
              <a:extLst>
                <a:ext uri="{FF2B5EF4-FFF2-40B4-BE49-F238E27FC236}">
                  <a16:creationId xmlns:a16="http://schemas.microsoft.com/office/drawing/2014/main" id="{9931DE48-2EAC-1DA1-AEBA-E05F13537E2F}"/>
                </a:ext>
              </a:extLst>
            </p:cNvPr>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3" name="Text Box 4">
              <a:extLst>
                <a:ext uri="{FF2B5EF4-FFF2-40B4-BE49-F238E27FC236}">
                  <a16:creationId xmlns:a16="http://schemas.microsoft.com/office/drawing/2014/main" id="{D870D43F-212A-4D09-F818-D1A92E1E517E}"/>
                </a:ext>
              </a:extLst>
            </p:cNvPr>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14" name="Text Box 4">
              <a:extLst>
                <a:ext uri="{FF2B5EF4-FFF2-40B4-BE49-F238E27FC236}">
                  <a16:creationId xmlns:a16="http://schemas.microsoft.com/office/drawing/2014/main" id="{2FC37322-CA9B-4951-6AC5-84D13F403277}"/>
                </a:ext>
              </a:extLst>
            </p:cNvPr>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5" name="Text Box 4">
              <a:extLst>
                <a:ext uri="{FF2B5EF4-FFF2-40B4-BE49-F238E27FC236}">
                  <a16:creationId xmlns:a16="http://schemas.microsoft.com/office/drawing/2014/main" id="{DF9B0F08-8B24-7D96-95B7-EBD8BA37B3F6}"/>
                </a:ext>
              </a:extLst>
            </p:cNvPr>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6" name="Text Box 4">
              <a:extLst>
                <a:ext uri="{FF2B5EF4-FFF2-40B4-BE49-F238E27FC236}">
                  <a16:creationId xmlns:a16="http://schemas.microsoft.com/office/drawing/2014/main" id="{3557FFFA-CF8A-BF32-F1E5-44018DA6D90D}"/>
                </a:ext>
              </a:extLst>
            </p:cNvPr>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7" name="Text Box 4">
              <a:extLst>
                <a:ext uri="{FF2B5EF4-FFF2-40B4-BE49-F238E27FC236}">
                  <a16:creationId xmlns:a16="http://schemas.microsoft.com/office/drawing/2014/main" id="{CC0B81DB-A311-83FE-2D35-A3D832A781CC}"/>
                </a:ext>
              </a:extLst>
            </p:cNvPr>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8" name="Text Box 4">
              <a:extLst>
                <a:ext uri="{FF2B5EF4-FFF2-40B4-BE49-F238E27FC236}">
                  <a16:creationId xmlns:a16="http://schemas.microsoft.com/office/drawing/2014/main" id="{9AA34EA4-B41F-6EAC-0397-3832F527C30A}"/>
                </a:ext>
              </a:extLst>
            </p:cNvPr>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19" name="文本框 18">
            <a:extLst>
              <a:ext uri="{FF2B5EF4-FFF2-40B4-BE49-F238E27FC236}">
                <a16:creationId xmlns:a16="http://schemas.microsoft.com/office/drawing/2014/main" id="{3120BE56-4A66-4B3C-713A-61FEBE47E179}"/>
              </a:ext>
            </a:extLst>
          </p:cNvPr>
          <p:cNvSpPr txBox="1"/>
          <p:nvPr/>
        </p:nvSpPr>
        <p:spPr>
          <a:xfrm>
            <a:off x="6786578" y="4166308"/>
            <a:ext cx="2357422" cy="2308324"/>
          </a:xfrm>
          <a:prstGeom prst="rect">
            <a:avLst/>
          </a:prstGeom>
          <a:noFill/>
        </p:spPr>
        <p:txBody>
          <a:bodyPr wrap="square" rtlCol="0">
            <a:spAutoFit/>
          </a:bodyPr>
          <a:lstStyle/>
          <a:p>
            <a:r>
              <a:rPr lang="zh-CN" altLang="en-US" dirty="0"/>
              <a:t>这个实现是不对的！</a:t>
            </a:r>
            <a:endParaRPr lang="en-US" altLang="zh-CN" dirty="0"/>
          </a:p>
          <a:p>
            <a:r>
              <a:rPr lang="zh-CN" altLang="en-US" dirty="0"/>
              <a:t>因为写者之间是存在冲突的，所以多个写者之间，必须还有一个锁！</a:t>
            </a:r>
            <a:endParaRPr lang="en-US" altLang="zh-CN" dirty="0"/>
          </a:p>
          <a:p>
            <a:r>
              <a:rPr lang="zh-CN" altLang="en-US" dirty="0"/>
              <a:t>同时还需要一个锁，防止读者打断连续到来的写者</a:t>
            </a:r>
          </a:p>
        </p:txBody>
      </p:sp>
    </p:spTree>
    <p:extLst>
      <p:ext uri="{BB962C8B-B14F-4D97-AF65-F5344CB8AC3E}">
        <p14:creationId xmlns:p14="http://schemas.microsoft.com/office/powerpoint/2010/main" val="16001873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8810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a:t>
            </a:r>
            <a:r>
              <a:rPr lang="en-US" altLang="zh-CN" dirty="0"/>
              <a:t>-</a:t>
            </a:r>
            <a:r>
              <a:rPr lang="zh-CN" altLang="en-US" dirty="0"/>
              <a:t>实现细节</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708920"/>
            <a:ext cx="2428892" cy="3348953"/>
            <a:chOff x="6715140" y="1643056"/>
            <a:chExt cx="2428892" cy="3348953"/>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5" name="矩形 4">
            <a:extLst>
              <a:ext uri="{FF2B5EF4-FFF2-40B4-BE49-F238E27FC236}">
                <a16:creationId xmlns:a16="http://schemas.microsoft.com/office/drawing/2014/main" id="{21F93A1E-DBE3-7D15-FF22-56AA3CB2CBBE}"/>
              </a:ext>
            </a:extLst>
          </p:cNvPr>
          <p:cNvSpPr/>
          <p:nvPr/>
        </p:nvSpPr>
        <p:spPr>
          <a:xfrm>
            <a:off x="1064698" y="2519686"/>
            <a:ext cx="2643206" cy="386164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nvGrpSpPr>
          <p:cNvPr id="6" name="组合 60">
            <a:extLst>
              <a:ext uri="{FF2B5EF4-FFF2-40B4-BE49-F238E27FC236}">
                <a16:creationId xmlns:a16="http://schemas.microsoft.com/office/drawing/2014/main" id="{3192BAFE-710D-46E7-C19E-1CECD926F3DB}"/>
              </a:ext>
            </a:extLst>
          </p:cNvPr>
          <p:cNvGrpSpPr/>
          <p:nvPr/>
        </p:nvGrpSpPr>
        <p:grpSpPr>
          <a:xfrm>
            <a:off x="1136136" y="2519686"/>
            <a:ext cx="2428892" cy="3348953"/>
            <a:chOff x="6715140" y="1643056"/>
            <a:chExt cx="2428892" cy="3348953"/>
          </a:xfrm>
        </p:grpSpPr>
        <p:sp>
          <p:nvSpPr>
            <p:cNvPr id="7" name="Text Box 4">
              <a:extLst>
                <a:ext uri="{FF2B5EF4-FFF2-40B4-BE49-F238E27FC236}">
                  <a16:creationId xmlns:a16="http://schemas.microsoft.com/office/drawing/2014/main" id="{0F82D11B-DD18-77AF-39D3-61BDB9538385}"/>
                </a:ext>
              </a:extLst>
            </p:cNvPr>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9" name="Text Box 4">
              <a:extLst>
                <a:ext uri="{FF2B5EF4-FFF2-40B4-BE49-F238E27FC236}">
                  <a16:creationId xmlns:a16="http://schemas.microsoft.com/office/drawing/2014/main" id="{B9E8A392-7264-2A0B-79A2-8D9704E637A1}"/>
                </a:ext>
              </a:extLst>
            </p:cNvPr>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0" name="Text Box 4">
              <a:extLst>
                <a:ext uri="{FF2B5EF4-FFF2-40B4-BE49-F238E27FC236}">
                  <a16:creationId xmlns:a16="http://schemas.microsoft.com/office/drawing/2014/main" id="{D4116ABC-49D8-42C6-0814-9CC881BBAC3C}"/>
                </a:ext>
              </a:extLst>
            </p:cNvPr>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11" name="Text Box 4">
              <a:extLst>
                <a:ext uri="{FF2B5EF4-FFF2-40B4-BE49-F238E27FC236}">
                  <a16:creationId xmlns:a16="http://schemas.microsoft.com/office/drawing/2014/main" id="{089662CA-0C9A-1FA2-CFFE-74FAED760DAE}"/>
                </a:ext>
              </a:extLst>
            </p:cNvPr>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2" name="Text Box 4">
              <a:extLst>
                <a:ext uri="{FF2B5EF4-FFF2-40B4-BE49-F238E27FC236}">
                  <a16:creationId xmlns:a16="http://schemas.microsoft.com/office/drawing/2014/main" id="{9931DE48-2EAC-1DA1-AEBA-E05F13537E2F}"/>
                </a:ext>
              </a:extLst>
            </p:cNvPr>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3" name="Text Box 4">
              <a:extLst>
                <a:ext uri="{FF2B5EF4-FFF2-40B4-BE49-F238E27FC236}">
                  <a16:creationId xmlns:a16="http://schemas.microsoft.com/office/drawing/2014/main" id="{D870D43F-212A-4D09-F818-D1A92E1E517E}"/>
                </a:ext>
              </a:extLst>
            </p:cNvPr>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14" name="Text Box 4">
              <a:extLst>
                <a:ext uri="{FF2B5EF4-FFF2-40B4-BE49-F238E27FC236}">
                  <a16:creationId xmlns:a16="http://schemas.microsoft.com/office/drawing/2014/main" id="{2FC37322-CA9B-4951-6AC5-84D13F403277}"/>
                </a:ext>
              </a:extLst>
            </p:cNvPr>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5" name="Text Box 4">
              <a:extLst>
                <a:ext uri="{FF2B5EF4-FFF2-40B4-BE49-F238E27FC236}">
                  <a16:creationId xmlns:a16="http://schemas.microsoft.com/office/drawing/2014/main" id="{DF9B0F08-8B24-7D96-95B7-EBD8BA37B3F6}"/>
                </a:ext>
              </a:extLst>
            </p:cNvPr>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6" name="Text Box 4">
              <a:extLst>
                <a:ext uri="{FF2B5EF4-FFF2-40B4-BE49-F238E27FC236}">
                  <a16:creationId xmlns:a16="http://schemas.microsoft.com/office/drawing/2014/main" id="{3557FFFA-CF8A-BF32-F1E5-44018DA6D90D}"/>
                </a:ext>
              </a:extLst>
            </p:cNvPr>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7" name="Text Box 4">
              <a:extLst>
                <a:ext uri="{FF2B5EF4-FFF2-40B4-BE49-F238E27FC236}">
                  <a16:creationId xmlns:a16="http://schemas.microsoft.com/office/drawing/2014/main" id="{CC0B81DB-A311-83FE-2D35-A3D832A781CC}"/>
                </a:ext>
              </a:extLst>
            </p:cNvPr>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18" name="Text Box 4">
              <a:extLst>
                <a:ext uri="{FF2B5EF4-FFF2-40B4-BE49-F238E27FC236}">
                  <a16:creationId xmlns:a16="http://schemas.microsoft.com/office/drawing/2014/main" id="{9AA34EA4-B41F-6EAC-0397-3832F527C30A}"/>
                </a:ext>
              </a:extLst>
            </p:cNvPr>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3" name="Text Box 4">
            <a:extLst>
              <a:ext uri="{FF2B5EF4-FFF2-40B4-BE49-F238E27FC236}">
                <a16:creationId xmlns:a16="http://schemas.microsoft.com/office/drawing/2014/main" id="{C5D0DC87-2320-F24E-8164-788EAB524375}"/>
              </a:ext>
            </a:extLst>
          </p:cNvPr>
          <p:cNvSpPr txBox="1">
            <a:spLocks noChangeArrowheads="1"/>
          </p:cNvSpPr>
          <p:nvPr/>
        </p:nvSpPr>
        <p:spPr bwMode="auto">
          <a:xfrm>
            <a:off x="1131537" y="3788571"/>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4" name="Text Box 4">
            <a:extLst>
              <a:ext uri="{FF2B5EF4-FFF2-40B4-BE49-F238E27FC236}">
                <a16:creationId xmlns:a16="http://schemas.microsoft.com/office/drawing/2014/main" id="{17CF68B9-9F53-2987-BA9C-2E614F45EB4F}"/>
              </a:ext>
            </a:extLst>
          </p:cNvPr>
          <p:cNvSpPr txBox="1">
            <a:spLocks noChangeArrowheads="1"/>
          </p:cNvSpPr>
          <p:nvPr/>
        </p:nvSpPr>
        <p:spPr bwMode="auto">
          <a:xfrm>
            <a:off x="1171855" y="4258469"/>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9" name="Text Box 4">
            <a:extLst>
              <a:ext uri="{FF2B5EF4-FFF2-40B4-BE49-F238E27FC236}">
                <a16:creationId xmlns:a16="http://schemas.microsoft.com/office/drawing/2014/main" id="{9625AF8D-3EAC-110F-42DA-E73C375115B2}"/>
              </a:ext>
            </a:extLst>
          </p:cNvPr>
          <p:cNvSpPr txBox="1">
            <a:spLocks noChangeArrowheads="1"/>
          </p:cNvSpPr>
          <p:nvPr/>
        </p:nvSpPr>
        <p:spPr bwMode="auto">
          <a:xfrm>
            <a:off x="4143372" y="2496541"/>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20" name="Text Box 4">
            <a:extLst>
              <a:ext uri="{FF2B5EF4-FFF2-40B4-BE49-F238E27FC236}">
                <a16:creationId xmlns:a16="http://schemas.microsoft.com/office/drawing/2014/main" id="{FCE95EE4-24D1-2227-48B0-8CD7CAE71EDC}"/>
              </a:ext>
            </a:extLst>
          </p:cNvPr>
          <p:cNvSpPr txBox="1">
            <a:spLocks noChangeArrowheads="1"/>
          </p:cNvSpPr>
          <p:nvPr/>
        </p:nvSpPr>
        <p:spPr bwMode="auto">
          <a:xfrm>
            <a:off x="4143372" y="3946677"/>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21" name="文本框 20">
            <a:extLst>
              <a:ext uri="{FF2B5EF4-FFF2-40B4-BE49-F238E27FC236}">
                <a16:creationId xmlns:a16="http://schemas.microsoft.com/office/drawing/2014/main" id="{AE4F2657-B8AA-D499-8172-27145B704F28}"/>
              </a:ext>
            </a:extLst>
          </p:cNvPr>
          <p:cNvSpPr txBox="1"/>
          <p:nvPr/>
        </p:nvSpPr>
        <p:spPr>
          <a:xfrm>
            <a:off x="6744035" y="2466974"/>
            <a:ext cx="2357422" cy="3693319"/>
          </a:xfrm>
          <a:prstGeom prst="rect">
            <a:avLst/>
          </a:prstGeom>
          <a:noFill/>
        </p:spPr>
        <p:txBody>
          <a:bodyPr wrap="square" rtlCol="0">
            <a:spAutoFit/>
          </a:bodyPr>
          <a:lstStyle/>
          <a:p>
            <a:r>
              <a:rPr lang="zh-CN" altLang="en-US" dirty="0"/>
              <a:t>思考：</a:t>
            </a:r>
            <a:endParaRPr lang="en-US" altLang="zh-CN" dirty="0"/>
          </a:p>
          <a:p>
            <a:r>
              <a:rPr lang="en-US" altLang="zh-CN" dirty="0"/>
              <a:t>1.</a:t>
            </a:r>
            <a:r>
              <a:rPr lang="zh-CN" altLang="en-US" dirty="0"/>
              <a:t>读者连续到来，则后续读者不必重新申请锁</a:t>
            </a:r>
            <a:r>
              <a:rPr lang="en-US" altLang="zh-CN" dirty="0" err="1"/>
              <a:t>WriteMutex</a:t>
            </a:r>
            <a:r>
              <a:rPr lang="zh-CN" altLang="en-US" dirty="0"/>
              <a:t>，就能连续读取</a:t>
            </a:r>
            <a:endParaRPr lang="en-US" altLang="zh-CN" dirty="0"/>
          </a:p>
          <a:p>
            <a:r>
              <a:rPr lang="en-US" altLang="zh-CN" dirty="0"/>
              <a:t>2.</a:t>
            </a:r>
            <a:r>
              <a:rPr lang="zh-CN" altLang="en-US" dirty="0"/>
              <a:t>同理，写者连续到来时，写者也不必申请</a:t>
            </a:r>
            <a:r>
              <a:rPr lang="en-US" altLang="zh-CN" dirty="0" err="1"/>
              <a:t>ReadMutex</a:t>
            </a:r>
            <a:r>
              <a:rPr lang="zh-CN" altLang="en-US" dirty="0"/>
              <a:t>，就能连续写入</a:t>
            </a:r>
            <a:endParaRPr lang="en-US" altLang="zh-CN" dirty="0"/>
          </a:p>
          <a:p>
            <a:r>
              <a:rPr lang="en-US" altLang="zh-CN" dirty="0"/>
              <a:t>3.</a:t>
            </a:r>
            <a:r>
              <a:rPr lang="zh-CN" altLang="en-US" dirty="0"/>
              <a:t>如果读者连绵不断而写者到来，写者能否打断读者并夺回控制权？</a:t>
            </a:r>
          </a:p>
        </p:txBody>
      </p:sp>
    </p:spTree>
    <p:extLst>
      <p:ext uri="{BB962C8B-B14F-4D97-AF65-F5344CB8AC3E}">
        <p14:creationId xmlns:p14="http://schemas.microsoft.com/office/powerpoint/2010/main" val="42794098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en-US" altLang="zh-CN">
                <a:ea typeface="宋体" panose="02010600030101010101" pitchFamily="2" charset="-122"/>
              </a:rPr>
              <a:t>IPC problem: Sleeping Barber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300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0C0DBBB-BA6B-4059-9B20-E1A0D8AE692B}" type="slidenum">
              <a:rPr lang="en-US" altLang="ko-KR" sz="1200" smtClean="0">
                <a:solidFill>
                  <a:schemeClr val="bg1"/>
                </a:solidFill>
              </a:rPr>
              <a:pPr>
                <a:spcBef>
                  <a:spcPct val="0"/>
                </a:spcBef>
                <a:buClrTx/>
                <a:buSzTx/>
                <a:buFontTx/>
                <a:buNone/>
              </a:pPr>
              <a:t>104</a:t>
            </a:fld>
            <a:endParaRPr lang="en-US" altLang="ko-KR" sz="1200">
              <a:solidFill>
                <a:schemeClr val="bg1"/>
              </a:solidFill>
            </a:endParaRPr>
          </a:p>
        </p:txBody>
      </p:sp>
      <p:sp>
        <p:nvSpPr>
          <p:cNvPr id="130054" name="内容占位符 2"/>
          <p:cNvSpPr>
            <a:spLocks noGrp="1"/>
          </p:cNvSpPr>
          <p:nvPr>
            <p:ph idx="1"/>
          </p:nvPr>
        </p:nvSpPr>
        <p:spPr>
          <a:xfrm>
            <a:off x="785813" y="1371600"/>
            <a:ext cx="4643437" cy="4986338"/>
          </a:xfrm>
        </p:spPr>
        <p:txBody>
          <a:bodyPr/>
          <a:lstStyle/>
          <a:p>
            <a:pPr>
              <a:lnSpc>
                <a:spcPct val="110000"/>
              </a:lnSpc>
            </a:pPr>
            <a:r>
              <a:rPr lang="en-US" altLang="zh-CN">
                <a:ea typeface="宋体" panose="02010600030101010101" pitchFamily="2" charset="-122"/>
              </a:rPr>
              <a:t>Problem description</a:t>
            </a:r>
          </a:p>
          <a:p>
            <a:pPr lvl="1">
              <a:lnSpc>
                <a:spcPct val="110000"/>
              </a:lnSpc>
            </a:pPr>
            <a:r>
              <a:rPr lang="en-US" altLang="zh-CN">
                <a:ea typeface="宋体" panose="02010600030101010101" pitchFamily="2" charset="-122"/>
              </a:rPr>
              <a:t>One chair for barbering, and N chairs for waiting</a:t>
            </a:r>
          </a:p>
          <a:p>
            <a:pPr lvl="1">
              <a:lnSpc>
                <a:spcPct val="110000"/>
              </a:lnSpc>
            </a:pPr>
            <a:r>
              <a:rPr lang="en-US" altLang="zh-CN">
                <a:ea typeface="宋体" panose="02010600030101010101" pitchFamily="2" charset="-122"/>
              </a:rPr>
              <a:t>Customer: occupy barbering chair, or sit on waiting chair, or leaving when all chairs are full</a:t>
            </a:r>
          </a:p>
          <a:p>
            <a:pPr lvl="1">
              <a:lnSpc>
                <a:spcPct val="110000"/>
              </a:lnSpc>
            </a:pPr>
            <a:r>
              <a:rPr lang="en-US" altLang="zh-CN">
                <a:ea typeface="宋体" panose="02010600030101010101" pitchFamily="2" charset="-122"/>
              </a:rPr>
              <a:t>Barber: 0 customer sleeping, or working</a:t>
            </a:r>
          </a:p>
        </p:txBody>
      </p:sp>
      <p:pic>
        <p:nvPicPr>
          <p:cNvPr id="8" name="Picture 6" descr="睡眠理发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613" y="2143125"/>
            <a:ext cx="4751387"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016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1"/>
          <p:cNvSpPr>
            <a:spLocks noGrp="1"/>
          </p:cNvSpPr>
          <p:nvPr>
            <p:ph type="title"/>
          </p:nvPr>
        </p:nvSpPr>
        <p:spPr/>
        <p:txBody>
          <a:bodyPr/>
          <a:lstStyle/>
          <a:p>
            <a:r>
              <a:rPr lang="en-US" altLang="zh-CN">
                <a:ea typeface="宋体" panose="02010600030101010101" pitchFamily="2" charset="-122"/>
              </a:rPr>
              <a:t>Analysis of “Sleeping Barber”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55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C04A739-7D65-4C56-AD09-F32264E640C1}" type="slidenum">
              <a:rPr lang="en-US" altLang="ko-KR" sz="1200" smtClean="0">
                <a:solidFill>
                  <a:schemeClr val="bg1"/>
                </a:solidFill>
              </a:rPr>
              <a:pPr>
                <a:spcBef>
                  <a:spcPct val="0"/>
                </a:spcBef>
                <a:buClrTx/>
                <a:buSzTx/>
                <a:buFontTx/>
                <a:buNone/>
              </a:pPr>
              <a:t>105</a:t>
            </a:fld>
            <a:endParaRPr lang="en-US" altLang="ko-KR" sz="1200">
              <a:solidFill>
                <a:schemeClr val="bg1"/>
              </a:solidFill>
            </a:endParaRPr>
          </a:p>
        </p:txBody>
      </p:sp>
      <p:sp>
        <p:nvSpPr>
          <p:cNvPr id="195590"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Mutual exclusion</a:t>
            </a:r>
          </a:p>
          <a:p>
            <a:pPr lvl="1">
              <a:lnSpc>
                <a:spcPct val="110000"/>
              </a:lnSpc>
            </a:pPr>
            <a:r>
              <a:rPr lang="en-US" altLang="zh-CN">
                <a:ea typeface="宋体" panose="02010600030101010101" pitchFamily="2" charset="-122"/>
              </a:rPr>
              <a:t>Barbing chair: only one customer can use it</a:t>
            </a:r>
          </a:p>
          <a:p>
            <a:pPr>
              <a:lnSpc>
                <a:spcPct val="110000"/>
              </a:lnSpc>
            </a:pPr>
            <a:r>
              <a:rPr lang="en-US" altLang="zh-CN">
                <a:ea typeface="宋体" panose="02010600030101010101" pitchFamily="2" charset="-122"/>
              </a:rPr>
              <a:t>Synchronism</a:t>
            </a:r>
          </a:p>
          <a:p>
            <a:pPr lvl="1">
              <a:lnSpc>
                <a:spcPct val="110000"/>
              </a:lnSpc>
            </a:pPr>
            <a:r>
              <a:rPr lang="en-US" altLang="zh-CN">
                <a:ea typeface="宋体" panose="02010600030101010101" pitchFamily="2" charset="-122"/>
              </a:rPr>
              <a:t>Barber will sleep until customer appeared</a:t>
            </a:r>
          </a:p>
          <a:p>
            <a:pPr lvl="1">
              <a:lnSpc>
                <a:spcPct val="110000"/>
              </a:lnSpc>
            </a:pPr>
            <a:r>
              <a:rPr lang="en-US" altLang="zh-CN">
                <a:ea typeface="宋体" panose="02010600030101010101" pitchFamily="2" charset="-122"/>
              </a:rPr>
              <a:t>The waiting chair is a “producer-consumer” problem</a:t>
            </a:r>
          </a:p>
          <a:p>
            <a:pPr lvl="1">
              <a:lnSpc>
                <a:spcPct val="110000"/>
              </a:lnSpc>
            </a:pPr>
            <a:endParaRPr lang="en-US" altLang="zh-CN">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1"/>
          <p:cNvSpPr>
            <a:spLocks noGrp="1"/>
          </p:cNvSpPr>
          <p:nvPr>
            <p:ph type="title"/>
          </p:nvPr>
        </p:nvSpPr>
        <p:spPr/>
        <p:txBody>
          <a:bodyPr/>
          <a:lstStyle/>
          <a:p>
            <a:r>
              <a:rPr lang="en-US" altLang="zh-CN">
                <a:ea typeface="宋体" panose="02010600030101010101" pitchFamily="2" charset="-122"/>
              </a:rPr>
              <a:t>Solution of “Sleeping barber”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66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29AE28D-8CC5-4AB4-BB11-44D7CA871B6E}" type="slidenum">
              <a:rPr lang="en-US" altLang="ko-KR" sz="1200" smtClean="0">
                <a:solidFill>
                  <a:schemeClr val="bg1"/>
                </a:solidFill>
              </a:rPr>
              <a:pPr>
                <a:spcBef>
                  <a:spcPct val="0"/>
                </a:spcBef>
                <a:buClrTx/>
                <a:buSzTx/>
                <a:buFontTx/>
                <a:buNone/>
              </a:pPr>
              <a:t>106</a:t>
            </a:fld>
            <a:endParaRPr lang="en-US" altLang="ko-KR" sz="1200">
              <a:solidFill>
                <a:schemeClr val="bg1"/>
              </a:solidFill>
            </a:endParaRPr>
          </a:p>
        </p:txBody>
      </p:sp>
      <p:sp>
        <p:nvSpPr>
          <p:cNvPr id="8" name="Text Box 4"/>
          <p:cNvSpPr txBox="1">
            <a:spLocks noChangeArrowheads="1"/>
          </p:cNvSpPr>
          <p:nvPr/>
        </p:nvSpPr>
        <p:spPr bwMode="auto">
          <a:xfrm>
            <a:off x="428625" y="1844675"/>
            <a:ext cx="2662238" cy="1889125"/>
          </a:xfrm>
          <a:prstGeom prst="rect">
            <a:avLst/>
          </a:prstGeom>
          <a:solidFill>
            <a:schemeClr val="bg1"/>
          </a:solid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CHAIRS    N</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typedef</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semph</a:t>
            </a:r>
            <a:endParaRPr lang="en-US" altLang="zh-CN" sz="1600" b="1" dirty="0">
              <a:solidFill>
                <a:schemeClr val="accent5">
                  <a:lumMod val="50000"/>
                </a:schemeClr>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customer = 0;</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barer = 0;</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mutex</a:t>
            </a:r>
            <a:r>
              <a:rPr lang="en-US" altLang="zh-CN" sz="1600" b="1" dirty="0">
                <a:solidFill>
                  <a:schemeClr val="accent5">
                    <a:lumMod val="50000"/>
                  </a:schemeClr>
                </a:solidFill>
                <a:effectLst>
                  <a:outerShdw blurRad="38100" dist="38100" dir="2700000" algn="tl">
                    <a:srgbClr val="C0C0C0"/>
                  </a:outerShdw>
                </a:effectLst>
              </a:rPr>
              <a:t> = 1;</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waiting = 0;</a:t>
            </a:r>
          </a:p>
        </p:txBody>
      </p:sp>
      <p:sp>
        <p:nvSpPr>
          <p:cNvPr id="9" name="Text Box 5"/>
          <p:cNvSpPr txBox="1">
            <a:spLocks noChangeArrowheads="1"/>
          </p:cNvSpPr>
          <p:nvPr/>
        </p:nvSpPr>
        <p:spPr bwMode="auto">
          <a:xfrm>
            <a:off x="3143250" y="1331913"/>
            <a:ext cx="2833688" cy="377666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barber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P(customer);</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P(</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waiting = waiting </a:t>
            </a:r>
            <a:r>
              <a:rPr lang="en-US" altLang="zh-CN" b="1" dirty="0">
                <a:solidFill>
                  <a:srgbClr val="9C4E00"/>
                </a:solidFill>
                <a:effectLst>
                  <a:outerShdw blurRad="38100" dist="38100" dir="2700000" algn="tl">
                    <a:srgbClr val="C0C0C0"/>
                  </a:outerShdw>
                </a:effectLst>
                <a:latin typeface="Arial"/>
              </a:rPr>
              <a:t>–</a:t>
            </a:r>
            <a:r>
              <a:rPr lang="en-US" altLang="zh-CN" b="1" dirty="0">
                <a:solidFill>
                  <a:srgbClr val="9C4E00"/>
                </a:solidFill>
                <a:effectLst>
                  <a:outerShdw blurRad="38100" dist="38100" dir="2700000" algn="tl">
                    <a:srgbClr val="C0C0C0"/>
                  </a:outerShdw>
                </a:effectLst>
              </a:rPr>
              <a:t>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V(barbers);</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barbering();</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10" name="Text Box 6"/>
          <p:cNvSpPr txBox="1">
            <a:spLocks noChangeArrowheads="1"/>
          </p:cNvSpPr>
          <p:nvPr/>
        </p:nvSpPr>
        <p:spPr bwMode="auto">
          <a:xfrm>
            <a:off x="6072188" y="1341438"/>
            <a:ext cx="3000375" cy="466248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customer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P(</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if(waiting &lt; CHAIRS)</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waiting += 1;</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V(customer);</a:t>
            </a:r>
          </a:p>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       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 </a:t>
            </a:r>
          </a:p>
          <a:p>
            <a:pPr>
              <a:lnSpc>
                <a:spcPct val="80000"/>
              </a:lnSpc>
              <a:spcBef>
                <a:spcPct val="20000"/>
              </a:spcBef>
              <a:buSzPct val="80000"/>
              <a:buFont typeface="Wingdings" panose="05000000000000000000" pitchFamily="2" charset="2"/>
              <a:buNone/>
              <a:defRPr/>
            </a:pPr>
            <a:r>
              <a:rPr lang="en-US" altLang="zh-CN" b="1" dirty="0">
                <a:solidFill>
                  <a:schemeClr val="bg1"/>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P(barber);</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p>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else</a:t>
            </a:r>
          </a:p>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    {V(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1"/>
          <p:cNvSpPr>
            <a:spLocks noGrp="1"/>
          </p:cNvSpPr>
          <p:nvPr>
            <p:ph type="title"/>
          </p:nvPr>
        </p:nvSpPr>
        <p:spPr/>
        <p:txBody>
          <a:bodyPr/>
          <a:lstStyle/>
          <a:p>
            <a:r>
              <a:rPr lang="en-US" altLang="zh-CN">
                <a:ea typeface="宋体" panose="02010600030101010101" pitchFamily="2" charset="-122"/>
              </a:rPr>
              <a:t>Message Passing</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480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B8F8CE8-4BFE-4491-ACA6-9BE59F3D0EBA}" type="slidenum">
              <a:rPr lang="en-US" altLang="ko-KR" sz="1200" smtClean="0">
                <a:solidFill>
                  <a:schemeClr val="bg1"/>
                </a:solidFill>
              </a:rPr>
              <a:pPr>
                <a:spcBef>
                  <a:spcPct val="0"/>
                </a:spcBef>
                <a:buClrTx/>
                <a:buSzTx/>
                <a:buFontTx/>
                <a:buNone/>
              </a:pPr>
              <a:t>107</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77500" lnSpcReduction="2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Semaphore mechanism depends on CPU, under distributed environment, this mechanism is useless</a:t>
            </a:r>
          </a:p>
          <a:p>
            <a:pPr lvl="1">
              <a:lnSpc>
                <a:spcPct val="110000"/>
              </a:lnSpc>
              <a:defRPr/>
            </a:pPr>
            <a:r>
              <a:rPr lang="en-US" altLang="zh-CN" dirty="0">
                <a:ea typeface="宋体" pitchFamily="2" charset="-122"/>
              </a:rPr>
              <a:t>All mentioned method is designed for mutual exclusion and synchronism, general information transferring between processes need more simple and efficient mechanism</a:t>
            </a:r>
          </a:p>
          <a:p>
            <a:pPr>
              <a:lnSpc>
                <a:spcPct val="110000"/>
              </a:lnSpc>
              <a:defRPr/>
            </a:pPr>
            <a:r>
              <a:rPr lang="en-US" altLang="zh-CN" dirty="0">
                <a:ea typeface="宋体" pitchFamily="2" charset="-122"/>
              </a:rPr>
              <a:t>Key issues</a:t>
            </a:r>
          </a:p>
          <a:p>
            <a:pPr lvl="1">
              <a:lnSpc>
                <a:spcPct val="110000"/>
              </a:lnSpc>
              <a:defRPr/>
            </a:pPr>
            <a:r>
              <a:rPr lang="en-US" altLang="zh-CN" dirty="0">
                <a:ea typeface="宋体" pitchFamily="2" charset="-122"/>
              </a:rPr>
              <a:t>Stability: avoid data/information losing</a:t>
            </a:r>
          </a:p>
          <a:p>
            <a:pPr lvl="1">
              <a:lnSpc>
                <a:spcPct val="110000"/>
              </a:lnSpc>
              <a:defRPr/>
            </a:pPr>
            <a:r>
              <a:rPr lang="en-US" altLang="zh-CN" dirty="0">
                <a:ea typeface="宋体" pitchFamily="2" charset="-122"/>
              </a:rPr>
              <a:t>Consistency: assure the target is correct</a:t>
            </a:r>
          </a:p>
          <a:p>
            <a:pPr lvl="1">
              <a:lnSpc>
                <a:spcPct val="110000"/>
              </a:lnSpc>
              <a:defRPr/>
            </a:pPr>
            <a:r>
              <a:rPr lang="en-US" altLang="zh-CN" dirty="0">
                <a:ea typeface="宋体" pitchFamily="2" charset="-122"/>
              </a:rPr>
              <a:t>Efficiency: unified format of message and transferring transaction</a:t>
            </a:r>
          </a:p>
          <a:p>
            <a:pPr>
              <a:lnSpc>
                <a:spcPct val="110000"/>
              </a:lnSpc>
              <a:defRPr/>
            </a:pPr>
            <a:r>
              <a:rPr lang="en-US" altLang="zh-CN" dirty="0">
                <a:ea typeface="宋体" pitchFamily="2" charset="-122"/>
              </a:rPr>
              <a:t>Method</a:t>
            </a:r>
          </a:p>
          <a:p>
            <a:pPr lvl="1">
              <a:lnSpc>
                <a:spcPct val="110000"/>
              </a:lnSpc>
              <a:defRPr/>
            </a:pPr>
            <a:r>
              <a:rPr lang="en-US" altLang="zh-CN" dirty="0">
                <a:ea typeface="宋体" pitchFamily="2" charset="-122"/>
              </a:rPr>
              <a:t>Simple message passing: send and receive primitive</a:t>
            </a:r>
          </a:p>
          <a:p>
            <a:pPr lvl="1">
              <a:lnSpc>
                <a:spcPct val="110000"/>
              </a:lnSpc>
              <a:defRPr/>
            </a:pPr>
            <a:r>
              <a:rPr lang="en-US" altLang="zh-CN" dirty="0">
                <a:ea typeface="宋体" pitchFamily="2" charset="-122"/>
              </a:rPr>
              <a:t>Mail box: supported by OS</a:t>
            </a:r>
          </a:p>
          <a:p>
            <a:pPr lvl="1">
              <a:lnSpc>
                <a:spcPct val="110000"/>
              </a:lnSpc>
              <a:defRPr/>
            </a:pPr>
            <a:r>
              <a:rPr lang="en-US" altLang="zh-CN" dirty="0">
                <a:ea typeface="宋体" pitchFamily="2" charset="-122"/>
              </a:rPr>
              <a:t>Rendezvous: without intermediate buffer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1"/>
          <p:cNvSpPr>
            <a:spLocks noGrp="1"/>
          </p:cNvSpPr>
          <p:nvPr>
            <p:ph type="title"/>
          </p:nvPr>
        </p:nvSpPr>
        <p:spPr/>
        <p:txBody>
          <a:bodyPr/>
          <a:lstStyle/>
          <a:p>
            <a:r>
              <a:rPr lang="en-US" altLang="zh-CN">
                <a:ea typeface="宋体" panose="02010600030101010101" pitchFamily="2" charset="-122"/>
              </a:rPr>
              <a:t>Solution of “Producer-Consumer”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2068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0B18E09-DBC4-4C8E-892F-9319ED0645AC}" type="slidenum">
              <a:rPr lang="en-US" altLang="ko-KR" sz="1200" smtClean="0">
                <a:solidFill>
                  <a:schemeClr val="bg1"/>
                </a:solidFill>
              </a:rPr>
              <a:pPr>
                <a:spcBef>
                  <a:spcPct val="0"/>
                </a:spcBef>
                <a:buClrTx/>
                <a:buSzTx/>
                <a:buFontTx/>
                <a:buNone/>
              </a:pPr>
              <a:t>108</a:t>
            </a:fld>
            <a:endParaRPr lang="en-US" altLang="ko-KR" sz="1200">
              <a:solidFill>
                <a:schemeClr val="bg1"/>
              </a:solidFill>
            </a:endParaRPr>
          </a:p>
        </p:txBody>
      </p:sp>
      <p:sp>
        <p:nvSpPr>
          <p:cNvPr id="10" name="Text Box 4"/>
          <p:cNvSpPr txBox="1">
            <a:spLocks noChangeArrowheads="1"/>
          </p:cNvSpPr>
          <p:nvPr/>
        </p:nvSpPr>
        <p:spPr bwMode="auto">
          <a:xfrm>
            <a:off x="2786063" y="1773238"/>
            <a:ext cx="3143250" cy="317023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Producer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item;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message 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Produce-Item(&amp;item);</a:t>
            </a:r>
          </a:p>
          <a:p>
            <a:pPr>
              <a:lnSpc>
                <a:spcPct val="80000"/>
              </a:lnSpc>
              <a:spcBef>
                <a:spcPct val="50000"/>
              </a:spcBef>
              <a:buSzPct val="80000"/>
              <a:buFont typeface="Wingdings" panose="05000000000000000000" pitchFamily="2" charset="2"/>
              <a:buNone/>
              <a:defRPr/>
            </a:pPr>
            <a:r>
              <a:rPr lang="en-US" altLang="zh-CN" sz="1600" b="1" dirty="0" err="1">
                <a:solidFill>
                  <a:srgbClr val="FF0000"/>
                </a:solidFill>
                <a:effectLst>
                  <a:outerShdw blurRad="38100" dist="38100" dir="2700000" algn="tl">
                    <a:srgbClr val="C0C0C0"/>
                  </a:outerShdw>
                </a:effectLst>
              </a:rPr>
              <a:t>recieve</a:t>
            </a:r>
            <a:r>
              <a:rPr lang="en-US" altLang="zh-CN" sz="1600" b="1" dirty="0">
                <a:solidFill>
                  <a:srgbClr val="FF0000"/>
                </a:solidFill>
                <a:effectLst>
                  <a:outerShdw blurRad="38100" dist="38100" dir="2700000" algn="tl">
                    <a:srgbClr val="C0C0C0"/>
                  </a:outerShdw>
                </a:effectLst>
              </a:rPr>
              <a:t>(</a:t>
            </a:r>
            <a:r>
              <a:rPr lang="en-US" altLang="zh-CN" sz="1600" b="1" dirty="0" err="1">
                <a:solidFill>
                  <a:srgbClr val="FF0000"/>
                </a:solidFill>
                <a:effectLst>
                  <a:outerShdw blurRad="38100" dist="38100" dir="2700000" algn="tl">
                    <a:srgbClr val="C0C0C0"/>
                  </a:outerShdw>
                </a:effectLst>
              </a:rPr>
              <a:t>consumer,&amp;m</a:t>
            </a:r>
            <a:r>
              <a:rPr lang="en-US" altLang="zh-CN" sz="1600" b="1" dirty="0">
                <a:solidFill>
                  <a:srgbClr val="FF00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build-message(&amp;</a:t>
            </a:r>
            <a:r>
              <a:rPr lang="en-US" altLang="zh-CN" sz="1600" b="1" dirty="0" err="1">
                <a:solidFill>
                  <a:srgbClr val="9C4E00"/>
                </a:solidFill>
                <a:effectLst>
                  <a:outerShdw blurRad="38100" dist="38100" dir="2700000" algn="tl">
                    <a:srgbClr val="C0C0C0"/>
                  </a:outerShdw>
                </a:effectLst>
              </a:rPr>
              <a:t>m,item</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send(</a:t>
            </a:r>
            <a:r>
              <a:rPr lang="en-US" altLang="zh-CN" sz="1600" b="1" dirty="0" err="1">
                <a:solidFill>
                  <a:srgbClr val="FF0000"/>
                </a:solidFill>
                <a:effectLst>
                  <a:outerShdw blurRad="38100" dist="38100" dir="2700000" algn="tl">
                    <a:srgbClr val="C0C0C0"/>
                  </a:outerShdw>
                </a:effectLst>
              </a:rPr>
              <a:t>consumer,&amp;m</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5" name="Text Box 5"/>
          <p:cNvSpPr txBox="1">
            <a:spLocks noChangeArrowheads="1"/>
          </p:cNvSpPr>
          <p:nvPr/>
        </p:nvSpPr>
        <p:spPr bwMode="auto">
          <a:xfrm>
            <a:off x="866775" y="1844675"/>
            <a:ext cx="1847850" cy="2889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zh-CN" altLang="en-US" sz="1600" b="1" dirty="0">
                <a:solidFill>
                  <a:schemeClr val="accent5">
                    <a:lumMod val="50000"/>
                  </a:schemeClr>
                </a:solidFill>
                <a:effectLst>
                  <a:outerShdw blurRad="38100" dist="38100" dir="2700000" algn="tl">
                    <a:srgbClr val="C0C0C0"/>
                  </a:outerShdw>
                </a:effectLst>
              </a:rPr>
              <a:t>＃</a:t>
            </a:r>
            <a:r>
              <a:rPr lang="en-US" altLang="zh-CN" sz="1600" b="1" dirty="0">
                <a:solidFill>
                  <a:schemeClr val="accent5">
                    <a:lumMod val="50000"/>
                  </a:schemeClr>
                </a:solidFill>
                <a:effectLst>
                  <a:outerShdw blurRad="38100" dist="38100" dir="2700000" algn="tl">
                    <a:srgbClr val="C0C0C0"/>
                  </a:outerShdw>
                </a:effectLst>
              </a:rPr>
              <a:t>define N 100</a:t>
            </a:r>
          </a:p>
        </p:txBody>
      </p:sp>
      <p:sp>
        <p:nvSpPr>
          <p:cNvPr id="16" name="Text Box 6"/>
          <p:cNvSpPr txBox="1">
            <a:spLocks noChangeArrowheads="1"/>
          </p:cNvSpPr>
          <p:nvPr/>
        </p:nvSpPr>
        <p:spPr bwMode="auto">
          <a:xfrm>
            <a:off x="6000750" y="1714500"/>
            <a:ext cx="3071813" cy="3643313"/>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Comsumer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item,i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message m;</a:t>
            </a:r>
          </a:p>
          <a:p>
            <a:pPr>
              <a:lnSpc>
                <a:spcPct val="80000"/>
              </a:lnSpc>
              <a:spcBef>
                <a:spcPct val="50000"/>
              </a:spcBef>
              <a:buSzPct val="80000"/>
              <a:buFont typeface="Wingdings" panose="05000000000000000000" pitchFamily="2" charset="2"/>
              <a:buChar char="•"/>
              <a:defRPr/>
            </a:pPr>
            <a:endParaRPr lang="en-US" altLang="zh-CN" sz="1600" b="1" dirty="0">
              <a:solidFill>
                <a:srgbClr val="9C4E00"/>
              </a:solidFill>
              <a:effectLst>
                <a:outerShdw blurRad="38100" dist="38100" dir="2700000" algn="tl">
                  <a:srgbClr val="C0C0C0"/>
                </a:outerShdw>
              </a:effectLst>
            </a:endParaRPr>
          </a:p>
          <a:p>
            <a:pPr>
              <a:lnSpc>
                <a:spcPct val="80000"/>
              </a:lnSpc>
              <a:spcBef>
                <a:spcPct val="2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for(</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 = 0; </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 &lt; N; </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p>
          <a:p>
            <a:pPr>
              <a:lnSpc>
                <a:spcPct val="80000"/>
              </a:lnSpc>
              <a:spcBef>
                <a:spcPct val="2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send(</a:t>
            </a:r>
            <a:r>
              <a:rPr lang="en-US" altLang="zh-CN" sz="1600" b="1" dirty="0" err="1">
                <a:solidFill>
                  <a:srgbClr val="FF0000"/>
                </a:solidFill>
                <a:effectLst>
                  <a:outerShdw blurRad="38100" dist="38100" dir="2700000" algn="tl">
                    <a:srgbClr val="C0C0C0"/>
                  </a:outerShdw>
                </a:effectLst>
              </a:rPr>
              <a:t>producer,&amp;m</a:t>
            </a:r>
            <a:r>
              <a:rPr lang="en-US" altLang="zh-CN" sz="1600" b="1" dirty="0">
                <a:solidFill>
                  <a:srgbClr val="FF0000"/>
                </a:solidFill>
                <a:effectLst>
                  <a:outerShdw blurRad="38100" dist="38100" dir="2700000" algn="tl">
                    <a:srgbClr val="C0C0C0"/>
                  </a:outerShdw>
                </a:effectLst>
              </a:rPr>
              <a:t>);</a:t>
            </a:r>
            <a:r>
              <a:rPr lang="en-US" altLang="zh-CN" dirty="0"/>
              <a:t> </a:t>
            </a: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receive(</a:t>
            </a:r>
            <a:r>
              <a:rPr lang="en-US" altLang="zh-CN" sz="1600" b="1" dirty="0" err="1">
                <a:solidFill>
                  <a:srgbClr val="9C4E00"/>
                </a:solidFill>
                <a:effectLst>
                  <a:outerShdw blurRad="38100" dist="38100" dir="2700000" algn="tl">
                    <a:srgbClr val="C0C0C0"/>
                  </a:outerShdw>
                </a:effectLst>
              </a:rPr>
              <a:t>producer,&amp;m</a:t>
            </a:r>
            <a:r>
              <a:rPr lang="en-US" altLang="zh-CN" sz="1600" b="1" dirty="0">
                <a:solidFill>
                  <a:srgbClr val="9C4E00"/>
                </a:solidFill>
                <a:effectLst>
                  <a:outerShdw blurRad="38100" dist="38100" dir="2700000" algn="tl">
                    <a:srgbClr val="C0C0C0"/>
                  </a:outerShdw>
                </a:effectLst>
              </a:rPr>
              <a:t>); extract-item(&amp;</a:t>
            </a:r>
            <a:r>
              <a:rPr lang="en-US" altLang="zh-CN" sz="1600" b="1" dirty="0" err="1">
                <a:solidFill>
                  <a:srgbClr val="9C4E00"/>
                </a:solidFill>
                <a:effectLst>
                  <a:outerShdw blurRad="38100" dist="38100" dir="2700000" algn="tl">
                    <a:srgbClr val="C0C0C0"/>
                  </a:outerShdw>
                </a:effectLst>
              </a:rPr>
              <a:t>m,&amp;item</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send(</a:t>
            </a:r>
            <a:r>
              <a:rPr lang="en-US" altLang="zh-CN" sz="1600" b="1" dirty="0" err="1">
                <a:solidFill>
                  <a:srgbClr val="FF0000"/>
                </a:solidFill>
                <a:effectLst>
                  <a:outerShdw blurRad="38100" dist="38100" dir="2700000" algn="tl">
                    <a:srgbClr val="C0C0C0"/>
                  </a:outerShdw>
                </a:effectLst>
              </a:rPr>
              <a:t>producer,&amp;m</a:t>
            </a:r>
            <a:r>
              <a:rPr lang="en-US" altLang="zh-CN" sz="1600" b="1" dirty="0">
                <a:solidFill>
                  <a:srgbClr val="FF00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Consume-item(item);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2" name="文本框 1">
            <a:extLst>
              <a:ext uri="{FF2B5EF4-FFF2-40B4-BE49-F238E27FC236}">
                <a16:creationId xmlns:a16="http://schemas.microsoft.com/office/drawing/2014/main" id="{50E2E2F9-212E-2707-2807-7367D3F3E342}"/>
              </a:ext>
            </a:extLst>
          </p:cNvPr>
          <p:cNvSpPr txBox="1"/>
          <p:nvPr/>
        </p:nvSpPr>
        <p:spPr>
          <a:xfrm>
            <a:off x="1043608" y="5517232"/>
            <a:ext cx="4104456" cy="923330"/>
          </a:xfrm>
          <a:prstGeom prst="rect">
            <a:avLst/>
          </a:prstGeom>
          <a:noFill/>
        </p:spPr>
        <p:txBody>
          <a:bodyPr wrap="square" rtlCol="0">
            <a:spAutoFit/>
          </a:bodyPr>
          <a:lstStyle/>
          <a:p>
            <a:r>
              <a:rPr lang="en-US" altLang="zh-CN" dirty="0"/>
              <a:t>Send</a:t>
            </a:r>
            <a:r>
              <a:rPr lang="zh-CN" altLang="en-US" dirty="0"/>
              <a:t>和</a:t>
            </a:r>
            <a:r>
              <a:rPr lang="en-US" altLang="zh-CN" dirty="0"/>
              <a:t>Receive</a:t>
            </a:r>
            <a:r>
              <a:rPr lang="zh-CN" altLang="en-US" dirty="0"/>
              <a:t>是内核提供的函数，能够保证不丢失、不乱序、不被中途打断等特性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ChangeAspect="1" noChangeArrowheads="1"/>
          </p:cNvSpPr>
          <p:nvPr/>
        </p:nvSpPr>
        <p:spPr bwMode="auto">
          <a:xfrm>
            <a:off x="4981754" y="3357562"/>
            <a:ext cx="692769"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锁</a:t>
            </a:r>
            <a:endParaRPr lang="en-US" altLang="zh-CN" b="1" dirty="0">
              <a:solidFill>
                <a:srgbClr val="11576A"/>
              </a:solidFill>
              <a:latin typeface="+mn-ea"/>
              <a:cs typeface="宋体" charset="0"/>
            </a:endParaRPr>
          </a:p>
        </p:txBody>
      </p:sp>
      <p:sp>
        <p:nvSpPr>
          <p:cNvPr id="24" name="Rectangle 14"/>
          <p:cNvSpPr>
            <a:spLocks noChangeAspect="1" noChangeArrowheads="1"/>
          </p:cNvSpPr>
          <p:nvPr/>
        </p:nvSpPr>
        <p:spPr bwMode="auto">
          <a:xfrm>
            <a:off x="5821664" y="3357562"/>
            <a:ext cx="1167259"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a:solidFill>
                  <a:srgbClr val="11576A"/>
                </a:solidFill>
                <a:latin typeface="+mn-ea"/>
                <a:cs typeface="宋体" charset="0"/>
              </a:rPr>
              <a:t>条件变量</a:t>
            </a:r>
            <a:endParaRPr lang="en-US" altLang="zh-CN" b="1">
              <a:solidFill>
                <a:srgbClr val="11576A"/>
              </a:solidFill>
              <a:latin typeface="+mn-ea"/>
              <a:cs typeface="宋体" charset="0"/>
            </a:endParaRPr>
          </a:p>
        </p:txBody>
      </p:sp>
      <p:sp>
        <p:nvSpPr>
          <p:cNvPr id="31" name="Rectangle 6"/>
          <p:cNvSpPr>
            <a:spLocks noChangeAspect="1" noChangeArrowheads="1"/>
          </p:cNvSpPr>
          <p:nvPr/>
        </p:nvSpPr>
        <p:spPr bwMode="auto">
          <a:xfrm>
            <a:off x="3901634" y="3357562"/>
            <a:ext cx="936104"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Monotype Sorts" charset="0"/>
              <a:buNone/>
            </a:pPr>
            <a:r>
              <a:rPr lang="zh-CN" altLang="en-US" b="1" dirty="0">
                <a:solidFill>
                  <a:srgbClr val="11576A"/>
                </a:solidFill>
                <a:latin typeface="+mn-ea"/>
                <a:cs typeface="宋体" charset="0"/>
              </a:rPr>
              <a:t>信号量</a:t>
            </a:r>
            <a:endParaRPr lang="en-US" altLang="zh-CN" b="1" dirty="0">
              <a:solidFill>
                <a:srgbClr val="11576A"/>
              </a:solidFill>
              <a:latin typeface="+mn-ea"/>
              <a:cs typeface="宋体" charset="0"/>
            </a:endParaRPr>
          </a:p>
        </p:txBody>
      </p:sp>
      <p:grpSp>
        <p:nvGrpSpPr>
          <p:cNvPr id="20" name="组合 19"/>
          <p:cNvGrpSpPr/>
          <p:nvPr/>
        </p:nvGrpSpPr>
        <p:grpSpPr>
          <a:xfrm>
            <a:off x="4212153" y="4173542"/>
            <a:ext cx="2447199" cy="684218"/>
            <a:chOff x="3451414" y="3316292"/>
            <a:chExt cx="2447199" cy="684218"/>
          </a:xfrm>
        </p:grpSpPr>
        <p:sp>
          <p:nvSpPr>
            <p:cNvPr id="32" name="AutoShape 7"/>
            <p:cNvSpPr>
              <a:spLocks noChangeArrowheads="1"/>
            </p:cNvSpPr>
            <p:nvPr/>
          </p:nvSpPr>
          <p:spPr bwMode="auto">
            <a:xfrm>
              <a:off x="4652948" y="3316292"/>
              <a:ext cx="294377" cy="612000"/>
            </a:xfrm>
            <a:prstGeom prst="upArrow">
              <a:avLst>
                <a:gd name="adj1" fmla="val 50000"/>
                <a:gd name="adj2" fmla="val 58088"/>
              </a:avLst>
            </a:prstGeom>
            <a:gradFill>
              <a:gsLst>
                <a:gs pos="100000">
                  <a:srgbClr val="11576A"/>
                </a:gs>
                <a:gs pos="0">
                  <a:srgbClr val="0EB1C8"/>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eaLnBrk="1" hangingPunct="1">
                <a:buFont typeface="Monotype Sorts" charset="0"/>
                <a:buNone/>
              </a:pPr>
              <a:endParaRPr lang="zh-CN" altLang="en-US" b="1">
                <a:latin typeface="+mn-ea"/>
                <a:cs typeface="宋体" charset="0"/>
              </a:endParaRPr>
            </a:p>
          </p:txBody>
        </p:sp>
        <p:sp>
          <p:nvSpPr>
            <p:cNvPr id="33" name="Text Box 8"/>
            <p:cNvSpPr txBox="1">
              <a:spLocks noChangeArrowheads="1"/>
            </p:cNvSpPr>
            <p:nvPr/>
          </p:nvSpPr>
          <p:spPr bwMode="auto">
            <a:xfrm>
              <a:off x="4867261" y="3354179"/>
              <a:ext cx="103135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zh-CN" altLang="en-US" sz="1800" b="1" dirty="0">
                  <a:solidFill>
                    <a:srgbClr val="11576A"/>
                  </a:solidFill>
                  <a:latin typeface="+mn-ea"/>
                  <a:ea typeface="+mn-ea"/>
                  <a:cs typeface="宋体" charset="0"/>
                </a:rPr>
                <a:t>忙等</a:t>
              </a:r>
              <a:endParaRPr lang="en-US" altLang="zh-CN" sz="1800" b="1" dirty="0">
                <a:solidFill>
                  <a:srgbClr val="11576A"/>
                </a:solidFill>
                <a:latin typeface="+mn-ea"/>
                <a:ea typeface="+mn-ea"/>
                <a:cs typeface="宋体" charset="0"/>
              </a:endParaRPr>
            </a:p>
            <a:p>
              <a:pPr eaLnBrk="1" hangingPunct="1">
                <a:buFont typeface="Monotype Sorts" charset="0"/>
                <a:buNone/>
              </a:pPr>
              <a:r>
                <a:rPr lang="en-US" altLang="zh-CN" sz="1800" b="1" dirty="0">
                  <a:solidFill>
                    <a:srgbClr val="11576A"/>
                  </a:solidFill>
                  <a:latin typeface="+mn-ea"/>
                  <a:ea typeface="+mn-ea"/>
                  <a:cs typeface="宋体" charset="0"/>
                </a:rPr>
                <a:t>(</a:t>
              </a:r>
              <a:r>
                <a:rPr lang="zh-CN" altLang="en-US" sz="1800" b="1" dirty="0">
                  <a:solidFill>
                    <a:srgbClr val="11576A"/>
                  </a:solidFill>
                  <a:latin typeface="+mn-ea"/>
                  <a:ea typeface="+mn-ea"/>
                  <a:cs typeface="宋体" charset="0"/>
                </a:rPr>
                <a:t>自旋锁</a:t>
              </a:r>
              <a:r>
                <a:rPr lang="en-US" altLang="zh-CN" sz="1800" b="1" dirty="0">
                  <a:solidFill>
                    <a:srgbClr val="11576A"/>
                  </a:solidFill>
                  <a:latin typeface="+mn-ea"/>
                  <a:ea typeface="+mn-ea"/>
                  <a:cs typeface="宋体" charset="0"/>
                </a:rPr>
                <a:t>)</a:t>
              </a:r>
            </a:p>
          </p:txBody>
        </p:sp>
        <p:sp>
          <p:nvSpPr>
            <p:cNvPr id="34" name="Text Box 9"/>
            <p:cNvSpPr txBox="1">
              <a:spLocks noChangeArrowheads="1"/>
            </p:cNvSpPr>
            <p:nvPr/>
          </p:nvSpPr>
          <p:spPr bwMode="auto">
            <a:xfrm>
              <a:off x="3451414" y="3354179"/>
              <a:ext cx="128753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eaLnBrk="1" hangingPunct="1">
                <a:buFont typeface="Monotype Sorts" charset="0"/>
                <a:buNone/>
              </a:pPr>
              <a:r>
                <a:rPr lang="zh-CN" altLang="en-US" sz="1800" b="1" dirty="0">
                  <a:solidFill>
                    <a:srgbClr val="11576A"/>
                  </a:solidFill>
                  <a:latin typeface="+mn-ea"/>
                  <a:ea typeface="+mn-ea"/>
                  <a:cs typeface="宋体" charset="0"/>
                </a:rPr>
                <a:t>阻塞</a:t>
              </a:r>
              <a:endParaRPr lang="en-US" altLang="zh-CN" sz="1800" b="1" dirty="0">
                <a:solidFill>
                  <a:srgbClr val="11576A"/>
                </a:solidFill>
                <a:latin typeface="+mn-ea"/>
                <a:ea typeface="+mn-ea"/>
                <a:cs typeface="宋体" charset="0"/>
              </a:endParaRPr>
            </a:p>
            <a:p>
              <a:pPr algn="r" eaLnBrk="1" hangingPunct="1">
                <a:buFont typeface="Monotype Sorts" charset="0"/>
                <a:buNone/>
              </a:pPr>
              <a:r>
                <a:rPr lang="en-US" altLang="zh-CN" sz="1800" b="1" dirty="0">
                  <a:solidFill>
                    <a:srgbClr val="11576A"/>
                  </a:solidFill>
                  <a:latin typeface="+mn-ea"/>
                  <a:ea typeface="+mn-ea"/>
                  <a:cs typeface="宋体" charset="0"/>
                </a:rPr>
                <a:t>(</a:t>
              </a:r>
              <a:r>
                <a:rPr lang="zh-CN" altLang="en-US" sz="1800" b="1" dirty="0">
                  <a:solidFill>
                    <a:srgbClr val="11576A"/>
                  </a:solidFill>
                  <a:latin typeface="+mn-ea"/>
                  <a:ea typeface="+mn-ea"/>
                  <a:cs typeface="宋体" charset="0"/>
                </a:rPr>
                <a:t>等待队列</a:t>
              </a:r>
              <a:r>
                <a:rPr lang="en-US" altLang="zh-CN" sz="1800" b="1" dirty="0">
                  <a:solidFill>
                    <a:srgbClr val="11576A"/>
                  </a:solidFill>
                  <a:latin typeface="+mn-ea"/>
                  <a:ea typeface="+mn-ea"/>
                  <a:cs typeface="宋体" charset="0"/>
                </a:rPr>
                <a:t>)</a:t>
              </a:r>
            </a:p>
          </p:txBody>
        </p:sp>
      </p:grpSp>
      <p:sp>
        <p:nvSpPr>
          <p:cNvPr id="35" name="内容占位符 2"/>
          <p:cNvSpPr txBox="1">
            <a:spLocks/>
          </p:cNvSpPr>
          <p:nvPr/>
        </p:nvSpPr>
        <p:spPr>
          <a:xfrm>
            <a:off x="1403648" y="207167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spcBef>
                <a:spcPct val="20000"/>
              </a:spcBef>
              <a:spcAft>
                <a:spcPts val="0"/>
              </a:spcAft>
              <a:defRPr/>
            </a:pPr>
            <a:r>
              <a:rPr lang="zh-CN" altLang="en-US" dirty="0"/>
              <a:t>并发编程</a:t>
            </a:r>
          </a:p>
        </p:txBody>
      </p:sp>
      <p:sp>
        <p:nvSpPr>
          <p:cNvPr id="37" name="内容占位符 2"/>
          <p:cNvSpPr txBox="1">
            <a:spLocks/>
          </p:cNvSpPr>
          <p:nvPr/>
        </p:nvSpPr>
        <p:spPr>
          <a:xfrm>
            <a:off x="1403648" y="5000636"/>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硬件支持</a:t>
            </a:r>
          </a:p>
        </p:txBody>
      </p:sp>
      <p:sp>
        <p:nvSpPr>
          <p:cNvPr id="38" name="Rectangle 6"/>
          <p:cNvSpPr>
            <a:spLocks noChangeAspect="1" noChangeArrowheads="1"/>
          </p:cNvSpPr>
          <p:nvPr/>
        </p:nvSpPr>
        <p:spPr bwMode="auto">
          <a:xfrm>
            <a:off x="2806755" y="4833938"/>
            <a:ext cx="138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禁用中断</a:t>
            </a:r>
            <a:endParaRPr lang="en-US" altLang="zh-CN" b="1" dirty="0">
              <a:solidFill>
                <a:srgbClr val="11576A"/>
              </a:solidFill>
              <a:latin typeface="+mn-ea"/>
              <a:cs typeface="宋体" charset="0"/>
            </a:endParaRPr>
          </a:p>
        </p:txBody>
      </p:sp>
      <p:sp>
        <p:nvSpPr>
          <p:cNvPr id="39" name="Rectangle 7"/>
          <p:cNvSpPr>
            <a:spLocks noChangeAspect="1" noChangeArrowheads="1"/>
          </p:cNvSpPr>
          <p:nvPr/>
        </p:nvSpPr>
        <p:spPr bwMode="auto">
          <a:xfrm>
            <a:off x="4363842" y="4833938"/>
            <a:ext cx="240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原子操作</a:t>
            </a:r>
            <a:endParaRPr lang="en-US" altLang="zh-CN" b="1" dirty="0">
              <a:solidFill>
                <a:srgbClr val="11576A"/>
              </a:solidFill>
              <a:latin typeface="+mn-ea"/>
              <a:cs typeface="宋体" charset="0"/>
            </a:endParaRPr>
          </a:p>
          <a:p>
            <a:pPr algn="ctr" eaLnBrk="1" hangingPunct="1">
              <a:buFont typeface="Monotype Sorts" charset="0"/>
              <a:buNone/>
            </a:pPr>
            <a:r>
              <a:rPr lang="en-US" altLang="zh-CN" b="1" dirty="0">
                <a:solidFill>
                  <a:srgbClr val="11576A"/>
                </a:solidFill>
                <a:latin typeface="+mn-ea"/>
                <a:cs typeface="宋体" charset="0"/>
              </a:rPr>
              <a:t>(</a:t>
            </a:r>
            <a:r>
              <a:rPr lang="zh-CN" altLang="en-US" b="1" dirty="0">
                <a:solidFill>
                  <a:srgbClr val="11576A"/>
                </a:solidFill>
                <a:latin typeface="+mn-ea"/>
                <a:cs typeface="宋体" charset="0"/>
              </a:rPr>
              <a:t>如</a:t>
            </a:r>
            <a:r>
              <a:rPr lang="en-US" altLang="zh-CN" b="1" dirty="0">
                <a:solidFill>
                  <a:srgbClr val="11576A"/>
                </a:solidFill>
                <a:latin typeface="+mn-ea"/>
                <a:cs typeface="宋体" charset="0"/>
              </a:rPr>
              <a:t>TS</a:t>
            </a:r>
            <a:r>
              <a:rPr lang="zh-CN" altLang="en-US" b="1" dirty="0">
                <a:solidFill>
                  <a:srgbClr val="11576A"/>
                </a:solidFill>
                <a:latin typeface="+mn-ea"/>
                <a:cs typeface="宋体" charset="0"/>
              </a:rPr>
              <a:t>指令</a:t>
            </a:r>
            <a:r>
              <a:rPr lang="en-US" altLang="zh-CN" b="1" dirty="0">
                <a:solidFill>
                  <a:srgbClr val="11576A"/>
                </a:solidFill>
                <a:latin typeface="+mn-ea"/>
                <a:cs typeface="宋体" charset="0"/>
              </a:rPr>
              <a:t>)</a:t>
            </a:r>
          </a:p>
        </p:txBody>
      </p:sp>
      <p:sp>
        <p:nvSpPr>
          <p:cNvPr id="40" name="Rectangle 6"/>
          <p:cNvSpPr>
            <a:spLocks noChangeAspect="1" noChangeArrowheads="1"/>
          </p:cNvSpPr>
          <p:nvPr/>
        </p:nvSpPr>
        <p:spPr bwMode="auto">
          <a:xfrm>
            <a:off x="6940929" y="4833938"/>
            <a:ext cx="138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原子</a:t>
            </a:r>
            <a:endParaRPr lang="en-US" altLang="zh-CN" b="1" dirty="0">
              <a:solidFill>
                <a:srgbClr val="11576A"/>
              </a:solidFill>
              <a:latin typeface="+mn-ea"/>
              <a:cs typeface="宋体" charset="0"/>
            </a:endParaRPr>
          </a:p>
          <a:p>
            <a:pPr algn="ctr" eaLnBrk="1" hangingPunct="1">
              <a:buFont typeface="Monotype Sorts" charset="0"/>
              <a:buNone/>
            </a:pPr>
            <a:r>
              <a:rPr lang="en-US" altLang="zh-CN" b="1" dirty="0">
                <a:solidFill>
                  <a:srgbClr val="11576A"/>
                </a:solidFill>
                <a:latin typeface="+mn-ea"/>
                <a:cs typeface="宋体" charset="0"/>
              </a:rPr>
              <a:t>Load/Store</a:t>
            </a:r>
          </a:p>
        </p:txBody>
      </p:sp>
      <p:sp>
        <p:nvSpPr>
          <p:cNvPr id="41" name="内容占位符 2"/>
          <p:cNvSpPr txBox="1">
            <a:spLocks/>
          </p:cNvSpPr>
          <p:nvPr/>
        </p:nvSpPr>
        <p:spPr>
          <a:xfrm>
            <a:off x="1403648" y="3490128"/>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高层抽象</a:t>
            </a:r>
          </a:p>
        </p:txBody>
      </p:sp>
      <p:sp>
        <p:nvSpPr>
          <p:cNvPr id="42" name="AutoShape 7"/>
          <p:cNvSpPr>
            <a:spLocks noChangeArrowheads="1"/>
          </p:cNvSpPr>
          <p:nvPr/>
        </p:nvSpPr>
        <p:spPr bwMode="auto">
          <a:xfrm>
            <a:off x="5413687" y="2735258"/>
            <a:ext cx="294377" cy="612000"/>
          </a:xfrm>
          <a:prstGeom prst="upArrow">
            <a:avLst>
              <a:gd name="adj1" fmla="val 50000"/>
              <a:gd name="adj2" fmla="val 58088"/>
            </a:avLst>
          </a:prstGeom>
          <a:gradFill>
            <a:gsLst>
              <a:gs pos="100000">
                <a:srgbClr val="11576A"/>
              </a:gs>
              <a:gs pos="0">
                <a:srgbClr val="0EB1C8"/>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eaLnBrk="1" hangingPunct="1">
              <a:buFont typeface="Monotype Sorts" charset="0"/>
              <a:buNone/>
            </a:pPr>
            <a:endParaRPr lang="zh-CN" altLang="en-US" b="1">
              <a:latin typeface="+mn-ea"/>
              <a:cs typeface="宋体" charset="0"/>
            </a:endParaRPr>
          </a:p>
        </p:txBody>
      </p:sp>
      <p:sp>
        <p:nvSpPr>
          <p:cNvPr id="21"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基本同步方法</a:t>
            </a:r>
          </a:p>
        </p:txBody>
      </p:sp>
      <p:sp>
        <p:nvSpPr>
          <p:cNvPr id="22" name="任意多边形 21"/>
          <p:cNvSpPr/>
          <p:nvPr/>
        </p:nvSpPr>
        <p:spPr>
          <a:xfrm>
            <a:off x="3298622" y="3740150"/>
            <a:ext cx="592445" cy="1041400"/>
          </a:xfrm>
          <a:custGeom>
            <a:avLst/>
            <a:gdLst>
              <a:gd name="connsiteX0" fmla="*/ 27517 w 1030817"/>
              <a:gd name="connsiteY0" fmla="*/ 1041400 h 1041400"/>
              <a:gd name="connsiteX1" fmla="*/ 167217 w 1030817"/>
              <a:gd name="connsiteY1" fmla="*/ 317500 h 1041400"/>
              <a:gd name="connsiteX2" fmla="*/ 1030817 w 1030817"/>
              <a:gd name="connsiteY2" fmla="*/ 0 h 1041400"/>
            </a:gdLst>
            <a:ahLst/>
            <a:cxnLst>
              <a:cxn ang="0">
                <a:pos x="connsiteX0" y="connsiteY0"/>
              </a:cxn>
              <a:cxn ang="0">
                <a:pos x="connsiteX1" y="connsiteY1"/>
              </a:cxn>
              <a:cxn ang="0">
                <a:pos x="connsiteX2" y="connsiteY2"/>
              </a:cxn>
            </a:cxnLst>
            <a:rect l="l" t="t" r="r" b="b"/>
            <a:pathLst>
              <a:path w="1030817" h="1041400">
                <a:moveTo>
                  <a:pt x="27517" y="1041400"/>
                </a:moveTo>
                <a:cubicBezTo>
                  <a:pt x="13758" y="766233"/>
                  <a:pt x="0" y="491067"/>
                  <a:pt x="167217" y="317500"/>
                </a:cubicBezTo>
                <a:cubicBezTo>
                  <a:pt x="334434" y="143933"/>
                  <a:pt x="682625" y="71966"/>
                  <a:pt x="1030817" y="0"/>
                </a:cubicBezTo>
              </a:path>
            </a:pathLst>
          </a:custGeom>
          <a:ln w="76200">
            <a:gradFill>
              <a:gsLst>
                <a:gs pos="100000">
                  <a:srgbClr val="11576A"/>
                </a:gs>
                <a:gs pos="0">
                  <a:srgbClr val="0EB1C8"/>
                </a:gs>
                <a:gs pos="100000">
                  <a:schemeClr val="accent1">
                    <a:tint val="23500"/>
                    <a:satMod val="160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 name="组合 25"/>
          <p:cNvGrpSpPr/>
          <p:nvPr/>
        </p:nvGrpSpPr>
        <p:grpSpPr>
          <a:xfrm>
            <a:off x="6806493" y="3740151"/>
            <a:ext cx="1701845" cy="1062557"/>
            <a:chOff x="6045754" y="2882900"/>
            <a:chExt cx="1701845" cy="1062557"/>
          </a:xfrm>
        </p:grpSpPr>
        <p:sp>
          <p:nvSpPr>
            <p:cNvPr id="27" name="任意多边形 26"/>
            <p:cNvSpPr/>
            <p:nvPr/>
          </p:nvSpPr>
          <p:spPr>
            <a:xfrm>
              <a:off x="6045754" y="2882900"/>
              <a:ext cx="804847" cy="1041400"/>
            </a:xfrm>
            <a:custGeom>
              <a:avLst/>
              <a:gdLst>
                <a:gd name="connsiteX0" fmla="*/ 27517 w 1030817"/>
                <a:gd name="connsiteY0" fmla="*/ 1041400 h 1041400"/>
                <a:gd name="connsiteX1" fmla="*/ 167217 w 1030817"/>
                <a:gd name="connsiteY1" fmla="*/ 317500 h 1041400"/>
                <a:gd name="connsiteX2" fmla="*/ 1030817 w 1030817"/>
                <a:gd name="connsiteY2" fmla="*/ 0 h 1041400"/>
              </a:gdLst>
              <a:ahLst/>
              <a:cxnLst>
                <a:cxn ang="0">
                  <a:pos x="connsiteX0" y="connsiteY0"/>
                </a:cxn>
                <a:cxn ang="0">
                  <a:pos x="connsiteX1" y="connsiteY1"/>
                </a:cxn>
                <a:cxn ang="0">
                  <a:pos x="connsiteX2" y="connsiteY2"/>
                </a:cxn>
              </a:cxnLst>
              <a:rect l="l" t="t" r="r" b="b"/>
              <a:pathLst>
                <a:path w="1030817" h="1041400">
                  <a:moveTo>
                    <a:pt x="27517" y="1041400"/>
                  </a:moveTo>
                  <a:cubicBezTo>
                    <a:pt x="13758" y="766233"/>
                    <a:pt x="0" y="491067"/>
                    <a:pt x="167217" y="317500"/>
                  </a:cubicBezTo>
                  <a:cubicBezTo>
                    <a:pt x="334434" y="143933"/>
                    <a:pt x="682625" y="71966"/>
                    <a:pt x="1030817" y="0"/>
                  </a:cubicBezTo>
                </a:path>
              </a:pathLst>
            </a:custGeom>
            <a:ln w="76200">
              <a:gradFill>
                <a:gsLst>
                  <a:gs pos="100000">
                    <a:srgbClr val="11576A"/>
                  </a:gs>
                  <a:gs pos="0">
                    <a:srgbClr val="0EB1C8"/>
                  </a:gs>
                  <a:gs pos="100000">
                    <a:schemeClr val="accent1">
                      <a:tint val="23500"/>
                      <a:satMod val="160000"/>
                    </a:schemeClr>
                  </a:gs>
                </a:gsLst>
                <a:lin ang="5400000" scaled="0"/>
              </a:gra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 Box 8"/>
            <p:cNvSpPr txBox="1">
              <a:spLocks noChangeArrowheads="1"/>
            </p:cNvSpPr>
            <p:nvPr/>
          </p:nvSpPr>
          <p:spPr bwMode="auto">
            <a:xfrm>
              <a:off x="7101268" y="3299126"/>
              <a:ext cx="64633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zh-CN" altLang="en-US" sz="1800" b="1" dirty="0">
                  <a:solidFill>
                    <a:srgbClr val="11576A"/>
                  </a:solidFill>
                  <a:latin typeface="+mn-ea"/>
                  <a:ea typeface="+mn-ea"/>
                  <a:cs typeface="宋体" charset="0"/>
                </a:rPr>
                <a:t>软件</a:t>
              </a:r>
              <a:endParaRPr lang="en-US" altLang="zh-CN" sz="1800" b="1" dirty="0">
                <a:solidFill>
                  <a:srgbClr val="11576A"/>
                </a:solidFill>
                <a:latin typeface="+mn-ea"/>
                <a:ea typeface="+mn-ea"/>
                <a:cs typeface="宋体" charset="0"/>
              </a:endParaRPr>
            </a:p>
            <a:p>
              <a:pPr eaLnBrk="1" hangingPunct="1">
                <a:buFont typeface="Monotype Sorts" charset="0"/>
                <a:buNone/>
              </a:pPr>
              <a:r>
                <a:rPr lang="zh-CN" altLang="en-US" sz="1800" b="1" dirty="0">
                  <a:solidFill>
                    <a:srgbClr val="11576A"/>
                  </a:solidFill>
                  <a:latin typeface="+mn-ea"/>
                  <a:ea typeface="+mn-ea"/>
                  <a:cs typeface="宋体" charset="0"/>
                </a:rPr>
                <a:t>解决</a:t>
              </a:r>
              <a:endParaRPr lang="en-US" altLang="zh-CN" sz="1800" b="1" dirty="0">
                <a:solidFill>
                  <a:srgbClr val="11576A"/>
                </a:solidFill>
                <a:latin typeface="+mn-ea"/>
                <a:ea typeface="+mn-ea"/>
                <a:cs typeface="宋体" charset="0"/>
              </a:endParaRPr>
            </a:p>
          </p:txBody>
        </p:sp>
      </p:grpSp>
      <p:sp>
        <p:nvSpPr>
          <p:cNvPr id="29" name="Rectangle 13"/>
          <p:cNvSpPr>
            <a:spLocks noChangeAspect="1" noChangeArrowheads="1"/>
          </p:cNvSpPr>
          <p:nvPr/>
        </p:nvSpPr>
        <p:spPr bwMode="auto">
          <a:xfrm>
            <a:off x="4385498" y="1924050"/>
            <a:ext cx="1163264" cy="79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临界区</a:t>
            </a:r>
            <a:endParaRPr lang="en-US" altLang="zh-CN" b="1" dirty="0">
              <a:solidFill>
                <a:srgbClr val="11576A"/>
              </a:solidFill>
              <a:latin typeface="+mn-ea"/>
              <a:cs typeface="宋体" charset="0"/>
            </a:endParaRPr>
          </a:p>
        </p:txBody>
      </p:sp>
      <p:sp>
        <p:nvSpPr>
          <p:cNvPr id="30" name="Rectangle 15"/>
          <p:cNvSpPr>
            <a:spLocks noChangeAspect="1" noChangeArrowheads="1"/>
          </p:cNvSpPr>
          <p:nvPr/>
        </p:nvSpPr>
        <p:spPr bwMode="auto">
          <a:xfrm>
            <a:off x="5708063" y="1924050"/>
            <a:ext cx="1053434" cy="79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管程</a:t>
            </a:r>
            <a:endParaRPr lang="en-US" altLang="zh-CN" b="1" dirty="0">
              <a:solidFill>
                <a:srgbClr val="11576A"/>
              </a:solidFill>
              <a:latin typeface="+mn-ea"/>
              <a:cs typeface="宋体" charset="0"/>
            </a:endParaRPr>
          </a:p>
        </p:txBody>
      </p:sp>
    </p:spTree>
    <p:extLst>
      <p:ext uri="{BB962C8B-B14F-4D97-AF65-F5344CB8AC3E}">
        <p14:creationId xmlns:p14="http://schemas.microsoft.com/office/powerpoint/2010/main" val="86542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方案三</a:t>
            </a:r>
            <a:endParaRPr lang="zh-CN" altLang="en-US" dirty="0">
              <a:cs typeface="+mj-cs"/>
            </a:endParaRPr>
          </a:p>
        </p:txBody>
      </p:sp>
      <p:grpSp>
        <p:nvGrpSpPr>
          <p:cNvPr id="2" name="组合 1"/>
          <p:cNvGrpSpPr/>
          <p:nvPr/>
        </p:nvGrpSpPr>
        <p:grpSpPr>
          <a:xfrm>
            <a:off x="1564974" y="1596112"/>
            <a:ext cx="5084429" cy="428628"/>
            <a:chOff x="844893" y="738862"/>
            <a:chExt cx="5084429" cy="428628"/>
          </a:xfrm>
        </p:grpSpPr>
        <p:sp>
          <p:nvSpPr>
            <p:cNvPr id="9" name="内容占位符 2"/>
            <p:cNvSpPr txBox="1">
              <a:spLocks/>
            </p:cNvSpPr>
            <p:nvPr/>
          </p:nvSpPr>
          <p:spPr>
            <a:xfrm>
              <a:off x="1142976" y="738862"/>
              <a:ext cx="47863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solidFill>
                    <a:srgbClr val="C00000"/>
                  </a:solidFill>
                </a:rPr>
                <a:t>为便签增加标记，以区别不同人的便签</a:t>
              </a:r>
            </a:p>
          </p:txBody>
        </p:sp>
        <p:sp>
          <p:nvSpPr>
            <p:cNvPr id="12" name="TextBox 11"/>
            <p:cNvSpPr txBox="1"/>
            <p:nvPr/>
          </p:nvSpPr>
          <p:spPr>
            <a:xfrm>
              <a:off x="844893" y="73886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971262" y="2035998"/>
            <a:ext cx="3748114" cy="407990"/>
            <a:chOff x="1252514" y="1024614"/>
            <a:chExt cx="3748114" cy="407990"/>
          </a:xfrm>
        </p:grpSpPr>
        <p:pic>
          <p:nvPicPr>
            <p:cNvPr id="11" name="图片 10" descr="小点1.png"/>
            <p:cNvPicPr>
              <a:picLocks noChangeAspect="1"/>
            </p:cNvPicPr>
            <p:nvPr/>
          </p:nvPicPr>
          <p:blipFill>
            <a:blip r:embed="rId2" cstate="print"/>
            <a:stretch>
              <a:fillRect/>
            </a:stretch>
          </p:blipFill>
          <p:spPr>
            <a:xfrm>
              <a:off x="1252514" y="1129390"/>
              <a:ext cx="151066" cy="148997"/>
            </a:xfrm>
            <a:prstGeom prst="rect">
              <a:avLst/>
            </a:prstGeom>
            <a:effectLst/>
          </p:spPr>
        </p:pic>
        <p:sp>
          <p:nvSpPr>
            <p:cNvPr id="13" name="内容占位符 2"/>
            <p:cNvSpPr txBox="1">
              <a:spLocks/>
            </p:cNvSpPr>
            <p:nvPr/>
          </p:nvSpPr>
          <p:spPr>
            <a:xfrm>
              <a:off x="1385078" y="1024614"/>
              <a:ext cx="361555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现在可在检查之前留便签</a:t>
              </a:r>
            </a:p>
          </p:txBody>
        </p:sp>
      </p:grpSp>
      <p:sp>
        <p:nvSpPr>
          <p:cNvPr id="20" name="内容占位符 2"/>
          <p:cNvSpPr txBox="1">
            <a:spLocks/>
          </p:cNvSpPr>
          <p:nvPr/>
        </p:nvSpPr>
        <p:spPr>
          <a:xfrm>
            <a:off x="1157325" y="2761495"/>
            <a:ext cx="1800200" cy="297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ts val="1500"/>
              </a:lnSpc>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_1</a:t>
            </a:r>
            <a:r>
              <a:rPr lang="en-US" altLang="zh-CN" sz="1600" dirty="0">
                <a:solidFill>
                  <a:schemeClr val="tx1"/>
                </a:solidFill>
                <a:latin typeface="Courier New" panose="02070309020205020404" pitchFamily="49" charset="0"/>
                <a:cs typeface="Courier New" panose="02070309020205020404" pitchFamily="49" charset="0"/>
              </a:rPr>
              <a:t>;</a:t>
            </a:r>
            <a:endParaRPr lang="zh-CN" altLang="en-US" sz="1600" dirty="0">
              <a:solidFill>
                <a:schemeClr val="tx1"/>
              </a:solidFill>
              <a:latin typeface="Courier New" panose="02070309020205020404" pitchFamily="49" charset="0"/>
              <a:cs typeface="Courier New" panose="02070309020205020404" pitchFamily="49" charset="0"/>
            </a:endParaRPr>
          </a:p>
        </p:txBody>
      </p:sp>
      <p:sp>
        <p:nvSpPr>
          <p:cNvPr id="21" name="内容占位符 2"/>
          <p:cNvSpPr txBox="1">
            <a:spLocks/>
          </p:cNvSpPr>
          <p:nvPr/>
        </p:nvSpPr>
        <p:spPr>
          <a:xfrm>
            <a:off x="1115616" y="3278783"/>
            <a:ext cx="2481332" cy="13719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(no</a:t>
            </a:r>
            <a:r>
              <a:rPr lang="zh-CN" altLang="en-US" sz="1600" dirty="0">
                <a:solidFill>
                  <a:schemeClr val="tx1"/>
                </a:solidFill>
                <a:latin typeface="Courier New" panose="02070309020205020404" pitchFamily="49" charset="0"/>
                <a:cs typeface="Courier New" panose="02070309020205020404" pitchFamily="49" charset="0"/>
              </a:rPr>
              <a:t> n</a:t>
            </a:r>
            <a:r>
              <a:rPr lang="en-US" altLang="zh-CN" sz="1600" dirty="0" err="1">
                <a:solidFill>
                  <a:schemeClr val="tx1"/>
                </a:solidFill>
                <a:latin typeface="Courier New" panose="02070309020205020404" pitchFamily="49" charset="0"/>
                <a:cs typeface="Courier New" panose="02070309020205020404" pitchFamily="49" charset="0"/>
              </a:rPr>
              <a:t>ote</a:t>
            </a:r>
            <a:r>
              <a:rPr lang="zh-CN" altLang="en-US" sz="1600" dirty="0">
                <a:solidFill>
                  <a:schemeClr val="tx1"/>
                </a:solidFill>
                <a:latin typeface="Courier New" panose="02070309020205020404" pitchFamily="49" charset="0"/>
                <a:cs typeface="Courier New" panose="02070309020205020404" pitchFamily="49" charset="0"/>
              </a:rPr>
              <a:t>_2</a:t>
            </a: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if (no</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bread) {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buy bread;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p:txBody>
      </p:sp>
      <p:cxnSp>
        <p:nvCxnSpPr>
          <p:cNvPr id="23" name="直接箭头连接符 22"/>
          <p:cNvCxnSpPr/>
          <p:nvPr/>
        </p:nvCxnSpPr>
        <p:spPr>
          <a:xfrm flipH="1">
            <a:off x="3427353" y="2761496"/>
            <a:ext cx="793" cy="2977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427352" y="3059238"/>
            <a:ext cx="93451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361075" y="3059238"/>
            <a:ext cx="0" cy="3571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428146" y="3425036"/>
            <a:ext cx="933723"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436166" y="3425036"/>
            <a:ext cx="0" cy="9994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内容占位符 2"/>
          <p:cNvSpPr txBox="1">
            <a:spLocks/>
          </p:cNvSpPr>
          <p:nvPr/>
        </p:nvSpPr>
        <p:spPr>
          <a:xfrm>
            <a:off x="4390621" y="3102962"/>
            <a:ext cx="1892248" cy="32207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ts val="1500"/>
              </a:lnSpc>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2;</a:t>
            </a:r>
            <a:endParaRPr lang="zh-CN" altLang="en-US" sz="1600" dirty="0">
              <a:solidFill>
                <a:schemeClr val="tx1"/>
              </a:solidFill>
              <a:latin typeface="Courier New" panose="02070309020205020404" pitchFamily="49" charset="0"/>
              <a:cs typeface="Courier New" panose="02070309020205020404" pitchFamily="49" charset="0"/>
            </a:endParaRPr>
          </a:p>
        </p:txBody>
      </p:sp>
      <p:cxnSp>
        <p:nvCxnSpPr>
          <p:cNvPr id="32" name="直接箭头连接符 31"/>
          <p:cNvCxnSpPr/>
          <p:nvPr/>
        </p:nvCxnSpPr>
        <p:spPr>
          <a:xfrm>
            <a:off x="3434580" y="4424514"/>
            <a:ext cx="93451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55629" y="4424514"/>
            <a:ext cx="0" cy="1008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内容占位符 2"/>
          <p:cNvSpPr txBox="1">
            <a:spLocks/>
          </p:cNvSpPr>
          <p:nvPr/>
        </p:nvSpPr>
        <p:spPr>
          <a:xfrm>
            <a:off x="4390621" y="4337959"/>
            <a:ext cx="2641874" cy="10842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(no</a:t>
            </a:r>
            <a:r>
              <a:rPr lang="zh-CN" altLang="en-US" sz="1600" dirty="0">
                <a:solidFill>
                  <a:schemeClr val="tx1"/>
                </a:solidFill>
                <a:latin typeface="Courier New" panose="02070309020205020404" pitchFamily="49" charset="0"/>
                <a:cs typeface="Courier New" panose="02070309020205020404" pitchFamily="49" charset="0"/>
              </a:rPr>
              <a:t> n</a:t>
            </a:r>
            <a:r>
              <a:rPr lang="en-US" altLang="zh-CN" sz="1600" dirty="0" err="1">
                <a:solidFill>
                  <a:schemeClr val="tx1"/>
                </a:solidFill>
                <a:latin typeface="Courier New" panose="02070309020205020404" pitchFamily="49" charset="0"/>
                <a:cs typeface="Courier New" panose="02070309020205020404" pitchFamily="49" charset="0"/>
              </a:rPr>
              <a:t>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1)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if (no</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bread) {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buy bread;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2;	 </a:t>
            </a:r>
          </a:p>
        </p:txBody>
      </p:sp>
      <p:grpSp>
        <p:nvGrpSpPr>
          <p:cNvPr id="35" name="组合 34"/>
          <p:cNvGrpSpPr/>
          <p:nvPr/>
        </p:nvGrpSpPr>
        <p:grpSpPr>
          <a:xfrm>
            <a:off x="1703903" y="2492896"/>
            <a:ext cx="3880934" cy="428628"/>
            <a:chOff x="363522" y="1851670"/>
            <a:chExt cx="3880934" cy="428628"/>
          </a:xfrm>
        </p:grpSpPr>
        <p:sp>
          <p:nvSpPr>
            <p:cNvPr id="36" name="内容占位符 2"/>
            <p:cNvSpPr txBox="1">
              <a:spLocks/>
            </p:cNvSpPr>
            <p:nvPr/>
          </p:nvSpPr>
          <p:spPr>
            <a:xfrm>
              <a:off x="363522" y="1851670"/>
              <a:ext cx="9286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A</a:t>
              </a:r>
              <a:endParaRPr lang="zh-CN" altLang="en-US" sz="1800" dirty="0"/>
            </a:p>
          </p:txBody>
        </p:sp>
        <p:sp>
          <p:nvSpPr>
            <p:cNvPr id="37" name="内容占位符 2"/>
            <p:cNvSpPr txBox="1">
              <a:spLocks/>
            </p:cNvSpPr>
            <p:nvPr/>
          </p:nvSpPr>
          <p:spPr>
            <a:xfrm>
              <a:off x="3244324" y="1851670"/>
              <a:ext cx="10001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B</a:t>
              </a:r>
              <a:endParaRPr lang="zh-CN" altLang="en-US" sz="1800" dirty="0"/>
            </a:p>
          </p:txBody>
        </p:sp>
      </p:grpSp>
      <p:grpSp>
        <p:nvGrpSpPr>
          <p:cNvPr id="10" name="组合 9"/>
          <p:cNvGrpSpPr/>
          <p:nvPr/>
        </p:nvGrpSpPr>
        <p:grpSpPr>
          <a:xfrm>
            <a:off x="2236413" y="2166466"/>
            <a:ext cx="3600400" cy="407990"/>
            <a:chOff x="1626448" y="4680620"/>
            <a:chExt cx="3600400" cy="407990"/>
          </a:xfrm>
        </p:grpSpPr>
        <p:pic>
          <p:nvPicPr>
            <p:cNvPr id="42" name="图片 41" descr="小点1.png"/>
            <p:cNvPicPr>
              <a:picLocks noChangeAspect="1"/>
            </p:cNvPicPr>
            <p:nvPr/>
          </p:nvPicPr>
          <p:blipFill>
            <a:blip r:embed="rId2" cstate="print"/>
            <a:stretch>
              <a:fillRect/>
            </a:stretch>
          </p:blipFill>
          <p:spPr>
            <a:xfrm>
              <a:off x="1626448" y="4813512"/>
              <a:ext cx="151066" cy="148997"/>
            </a:xfrm>
            <a:prstGeom prst="rect">
              <a:avLst/>
            </a:prstGeom>
            <a:effectLst/>
          </p:spPr>
        </p:pic>
        <p:sp>
          <p:nvSpPr>
            <p:cNvPr id="43" name="内容占位符 2"/>
            <p:cNvSpPr txBox="1">
              <a:spLocks/>
            </p:cNvSpPr>
            <p:nvPr/>
          </p:nvSpPr>
          <p:spPr>
            <a:xfrm>
              <a:off x="1755378" y="4680620"/>
              <a:ext cx="347147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每个人都认为另外一个去买面包</a:t>
              </a:r>
            </a:p>
          </p:txBody>
        </p:sp>
      </p:grpSp>
      <p:grpSp>
        <p:nvGrpSpPr>
          <p:cNvPr id="6" name="组合 5"/>
          <p:cNvGrpSpPr/>
          <p:nvPr/>
        </p:nvGrpSpPr>
        <p:grpSpPr>
          <a:xfrm>
            <a:off x="1564974" y="1589428"/>
            <a:ext cx="2012595" cy="428628"/>
            <a:chOff x="844893" y="4011910"/>
            <a:chExt cx="2012595" cy="428628"/>
          </a:xfrm>
        </p:grpSpPr>
        <p:sp>
          <p:nvSpPr>
            <p:cNvPr id="44" name="内容占位符 2"/>
            <p:cNvSpPr txBox="1">
              <a:spLocks/>
            </p:cNvSpPr>
            <p:nvPr/>
          </p:nvSpPr>
          <p:spPr>
            <a:xfrm>
              <a:off x="1142976" y="4011910"/>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会发生什么？</a:t>
              </a:r>
            </a:p>
          </p:txBody>
        </p:sp>
        <p:sp>
          <p:nvSpPr>
            <p:cNvPr id="45" name="TextBox 21"/>
            <p:cNvSpPr txBox="1"/>
            <p:nvPr/>
          </p:nvSpPr>
          <p:spPr>
            <a:xfrm>
              <a:off x="844893" y="40119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46" name="内容占位符 2"/>
          <p:cNvSpPr txBox="1">
            <a:spLocks/>
          </p:cNvSpPr>
          <p:nvPr/>
        </p:nvSpPr>
        <p:spPr>
          <a:xfrm>
            <a:off x="1191041" y="2831713"/>
            <a:ext cx="2160240" cy="23597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_1</a:t>
            </a:r>
            <a:r>
              <a:rPr lang="en-US" altLang="zh-CN" sz="1600" dirty="0">
                <a:solidFill>
                  <a:schemeClr val="tx1"/>
                </a:solidFill>
                <a:latin typeface="Courier New" panose="02070309020205020404" pitchFamily="49" charset="0"/>
                <a:cs typeface="Courier New" panose="02070309020205020404" pitchFamily="49" charset="0"/>
              </a:rPr>
              <a:t>;</a:t>
            </a:r>
            <a:endParaRPr lang="zh-CN" altLang="en-US" sz="1600" dirty="0">
              <a:solidFill>
                <a:schemeClr val="tx1"/>
              </a:solidFill>
              <a:latin typeface="Courier New" panose="02070309020205020404" pitchFamily="49" charset="0"/>
              <a:cs typeface="Courier New" panose="02070309020205020404" pitchFamily="49" charset="0"/>
            </a:endParaRP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(no</a:t>
            </a:r>
            <a:r>
              <a:rPr lang="zh-CN" altLang="en-US" sz="1600" dirty="0">
                <a:solidFill>
                  <a:schemeClr val="tx1"/>
                </a:solidFill>
                <a:latin typeface="Courier New" panose="02070309020205020404" pitchFamily="49" charset="0"/>
                <a:cs typeface="Courier New" panose="02070309020205020404" pitchFamily="49" charset="0"/>
              </a:rPr>
              <a:t> n</a:t>
            </a:r>
            <a:r>
              <a:rPr lang="en-US" altLang="zh-CN" sz="1600" dirty="0" err="1">
                <a:solidFill>
                  <a:schemeClr val="tx1"/>
                </a:solidFill>
                <a:latin typeface="Courier New" panose="02070309020205020404" pitchFamily="49" charset="0"/>
                <a:cs typeface="Courier New" panose="02070309020205020404" pitchFamily="49" charset="0"/>
              </a:rPr>
              <a:t>ote</a:t>
            </a:r>
            <a:r>
              <a:rPr lang="zh-CN" altLang="en-US" sz="1600" dirty="0">
                <a:solidFill>
                  <a:schemeClr val="tx1"/>
                </a:solidFill>
                <a:latin typeface="Courier New" panose="02070309020205020404" pitchFamily="49" charset="0"/>
                <a:cs typeface="Courier New" panose="02070309020205020404" pitchFamily="49" charset="0"/>
              </a:rPr>
              <a:t>_2</a:t>
            </a: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if (no</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bread) {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buy bread;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r>
              <a:rPr lang="zh-CN" altLang="en-US" sz="1600" dirty="0">
                <a:solidFill>
                  <a:schemeClr val="tx1"/>
                </a:solidFill>
                <a:latin typeface="Courier New" panose="02070309020205020404" pitchFamily="49" charset="0"/>
                <a:cs typeface="Courier New" panose="02070309020205020404" pitchFamily="49" charset="0"/>
              </a:rPr>
              <a:t>_1</a:t>
            </a:r>
            <a:r>
              <a:rPr lang="en-US" altLang="zh-CN" sz="1600" dirty="0">
                <a:solidFill>
                  <a:schemeClr val="tx1"/>
                </a:solidFill>
                <a:latin typeface="Courier New" panose="02070309020205020404" pitchFamily="49" charset="0"/>
                <a:cs typeface="Courier New" panose="02070309020205020404" pitchFamily="49" charset="0"/>
              </a:rPr>
              <a:t>;	</a:t>
            </a:r>
          </a:p>
          <a:p>
            <a:pPr marL="0" indent="0">
              <a:spcBef>
                <a:spcPct val="20000"/>
              </a:spcBef>
            </a:pPr>
            <a:endParaRPr lang="zh-CN" altLang="en-US" sz="1600" dirty="0">
              <a:solidFill>
                <a:schemeClr val="tx1"/>
              </a:solidFill>
              <a:latin typeface="Courier New" panose="02070309020205020404" pitchFamily="49" charset="0"/>
              <a:cs typeface="Courier New" panose="02070309020205020404" pitchFamily="49" charset="0"/>
            </a:endParaRPr>
          </a:p>
        </p:txBody>
      </p:sp>
      <p:sp>
        <p:nvSpPr>
          <p:cNvPr id="47" name="内容占位符 2"/>
          <p:cNvSpPr txBox="1">
            <a:spLocks/>
          </p:cNvSpPr>
          <p:nvPr/>
        </p:nvSpPr>
        <p:spPr>
          <a:xfrm>
            <a:off x="3963571" y="2831713"/>
            <a:ext cx="2160240" cy="23597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2;</a:t>
            </a:r>
            <a:endParaRPr lang="zh-CN" altLang="en-US" sz="1600" dirty="0">
              <a:solidFill>
                <a:schemeClr val="tx1"/>
              </a:solidFill>
              <a:latin typeface="Courier New" panose="02070309020205020404" pitchFamily="49" charset="0"/>
              <a:cs typeface="Courier New" panose="02070309020205020404" pitchFamily="49" charset="0"/>
            </a:endParaRP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(no</a:t>
            </a:r>
            <a:r>
              <a:rPr lang="zh-CN" altLang="en-US" sz="1600" dirty="0">
                <a:solidFill>
                  <a:schemeClr val="tx1"/>
                </a:solidFill>
                <a:latin typeface="Courier New" panose="02070309020205020404" pitchFamily="49" charset="0"/>
                <a:cs typeface="Courier New" panose="02070309020205020404" pitchFamily="49" charset="0"/>
              </a:rPr>
              <a:t> n</a:t>
            </a:r>
            <a:r>
              <a:rPr lang="en-US" altLang="zh-CN" sz="1600" dirty="0" err="1">
                <a:solidFill>
                  <a:schemeClr val="tx1"/>
                </a:solidFill>
                <a:latin typeface="Courier New" panose="02070309020205020404" pitchFamily="49" charset="0"/>
                <a:cs typeface="Courier New" panose="02070309020205020404" pitchFamily="49" charset="0"/>
              </a:rPr>
              <a:t>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1)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if (no</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bread) {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buy bread;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2;	</a:t>
            </a:r>
          </a:p>
          <a:p>
            <a:pPr marL="0" indent="0">
              <a:spcBef>
                <a:spcPct val="20000"/>
              </a:spcBef>
            </a:pPr>
            <a:endParaRPr lang="zh-CN" altLang="en-US" sz="1600" dirty="0">
              <a:solidFill>
                <a:schemeClr val="tx1"/>
              </a:solidFill>
              <a:latin typeface="Courier New" panose="02070309020205020404" pitchFamily="49" charset="0"/>
              <a:cs typeface="Courier New" panose="02070309020205020404" pitchFamily="49" charset="0"/>
            </a:endParaRPr>
          </a:p>
        </p:txBody>
      </p:sp>
      <p:sp>
        <p:nvSpPr>
          <p:cNvPr id="48" name="内容占位符 2"/>
          <p:cNvSpPr txBox="1">
            <a:spLocks/>
          </p:cNvSpPr>
          <p:nvPr/>
        </p:nvSpPr>
        <p:spPr>
          <a:xfrm>
            <a:off x="1157325" y="5504728"/>
            <a:ext cx="2481332" cy="2264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r>
              <a:rPr lang="zh-CN" altLang="en-US" sz="1600" dirty="0">
                <a:solidFill>
                  <a:schemeClr val="tx1"/>
                </a:solidFill>
                <a:latin typeface="Courier New" panose="02070309020205020404" pitchFamily="49" charset="0"/>
                <a:cs typeface="Courier New" panose="02070309020205020404" pitchFamily="49" charset="0"/>
              </a:rPr>
              <a:t>_1</a:t>
            </a:r>
            <a:r>
              <a:rPr lang="en-US" altLang="zh-CN" sz="1600" dirty="0">
                <a:solidFill>
                  <a:schemeClr val="tx1"/>
                </a:solidFill>
                <a:latin typeface="Courier New" panose="02070309020205020404" pitchFamily="49" charset="0"/>
                <a:cs typeface="Courier New" panose="02070309020205020404" pitchFamily="49" charset="0"/>
              </a:rPr>
              <a:t>;	 </a:t>
            </a:r>
          </a:p>
        </p:txBody>
      </p:sp>
      <p:cxnSp>
        <p:nvCxnSpPr>
          <p:cNvPr id="49" name="直接箭头连接符 48"/>
          <p:cNvCxnSpPr/>
          <p:nvPr/>
        </p:nvCxnSpPr>
        <p:spPr>
          <a:xfrm flipH="1">
            <a:off x="3421907" y="5416609"/>
            <a:ext cx="933723"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3434580" y="5416610"/>
            <a:ext cx="0" cy="4516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内容占位符 2"/>
          <p:cNvSpPr txBox="1">
            <a:spLocks/>
          </p:cNvSpPr>
          <p:nvPr/>
        </p:nvSpPr>
        <p:spPr>
          <a:xfrm>
            <a:off x="1480782" y="3480013"/>
            <a:ext cx="2116167" cy="6015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if (no</a:t>
            </a:r>
            <a:r>
              <a:rPr lang="zh-CN" altLang="en-US" sz="1600" dirty="0">
                <a:solidFill>
                  <a:srgbClr val="C00000"/>
                </a:solidFill>
                <a:latin typeface="Courier New" panose="02070309020205020404" pitchFamily="49" charset="0"/>
                <a:cs typeface="Courier New" panose="02070309020205020404" pitchFamily="49" charset="0"/>
              </a:rPr>
              <a:t> </a:t>
            </a:r>
            <a:r>
              <a:rPr lang="en-US" altLang="zh-CN" sz="1600" dirty="0">
                <a:solidFill>
                  <a:srgbClr val="C00000"/>
                </a:solidFill>
                <a:latin typeface="Courier New" panose="02070309020205020404" pitchFamily="49" charset="0"/>
                <a:cs typeface="Courier New" panose="02070309020205020404" pitchFamily="49" charset="0"/>
              </a:rPr>
              <a:t>bread) {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buy bread;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a:t>
            </a:r>
          </a:p>
        </p:txBody>
      </p:sp>
      <p:sp>
        <p:nvSpPr>
          <p:cNvPr id="53" name="内容占位符 2"/>
          <p:cNvSpPr txBox="1">
            <a:spLocks/>
          </p:cNvSpPr>
          <p:nvPr/>
        </p:nvSpPr>
        <p:spPr>
          <a:xfrm>
            <a:off x="4757245" y="4530202"/>
            <a:ext cx="2116167" cy="6015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if (no</a:t>
            </a:r>
            <a:r>
              <a:rPr lang="zh-CN" altLang="en-US" sz="1600" dirty="0">
                <a:solidFill>
                  <a:srgbClr val="C00000"/>
                </a:solidFill>
                <a:latin typeface="Courier New" panose="02070309020205020404" pitchFamily="49" charset="0"/>
                <a:cs typeface="Courier New" panose="02070309020205020404" pitchFamily="49" charset="0"/>
              </a:rPr>
              <a:t> </a:t>
            </a:r>
            <a:r>
              <a:rPr lang="en-US" altLang="zh-CN" sz="1600" dirty="0">
                <a:solidFill>
                  <a:srgbClr val="C00000"/>
                </a:solidFill>
                <a:latin typeface="Courier New" panose="02070309020205020404" pitchFamily="49" charset="0"/>
                <a:cs typeface="Courier New" panose="02070309020205020404" pitchFamily="49" charset="0"/>
              </a:rPr>
              <a:t>bread) {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buy bread;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a:t>
            </a:r>
          </a:p>
        </p:txBody>
      </p:sp>
      <p:grpSp>
        <p:nvGrpSpPr>
          <p:cNvPr id="55" name="组合 54"/>
          <p:cNvGrpSpPr/>
          <p:nvPr/>
        </p:nvGrpSpPr>
        <p:grpSpPr>
          <a:xfrm>
            <a:off x="1967800" y="1916929"/>
            <a:ext cx="3341715" cy="428628"/>
            <a:chOff x="5748023" y="1410870"/>
            <a:chExt cx="3341715" cy="428628"/>
          </a:xfrm>
        </p:grpSpPr>
        <p:sp>
          <p:nvSpPr>
            <p:cNvPr id="40" name="内容占位符 2"/>
            <p:cNvSpPr txBox="1">
              <a:spLocks/>
            </p:cNvSpPr>
            <p:nvPr/>
          </p:nvSpPr>
          <p:spPr>
            <a:xfrm>
              <a:off x="5885533" y="1410870"/>
              <a:ext cx="3204205"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可能导致没有人去买面包</a:t>
              </a:r>
            </a:p>
          </p:txBody>
        </p:sp>
        <p:pic>
          <p:nvPicPr>
            <p:cNvPr id="54" name="图片 53" descr="小点1.png"/>
            <p:cNvPicPr>
              <a:picLocks noChangeAspect="1"/>
            </p:cNvPicPr>
            <p:nvPr/>
          </p:nvPicPr>
          <p:blipFill>
            <a:blip r:embed="rId2" cstate="print"/>
            <a:stretch>
              <a:fillRect/>
            </a:stretch>
          </p:blipFill>
          <p:spPr>
            <a:xfrm>
              <a:off x="5748023" y="1534273"/>
              <a:ext cx="151066" cy="148997"/>
            </a:xfrm>
            <a:prstGeom prst="rect">
              <a:avLst/>
            </a:prstGeom>
            <a:effectLst/>
          </p:spPr>
        </p:pic>
      </p:grpSp>
    </p:spTree>
    <p:extLst>
      <p:ext uri="{BB962C8B-B14F-4D97-AF65-F5344CB8AC3E}">
        <p14:creationId xmlns:p14="http://schemas.microsoft.com/office/powerpoint/2010/main" val="325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left)">
                                      <p:cBhvr>
                                        <p:cTn id="18" dur="500"/>
                                        <p:tgtEl>
                                          <p:spTgt spid="47"/>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1" nodeType="clickEffect">
                                  <p:stCondLst>
                                    <p:cond delay="0"/>
                                  </p:stCondLst>
                                  <p:childTnLst>
                                    <p:animEffect transition="out" filter="wipe(left)">
                                      <p:cBhvr>
                                        <p:cTn id="25" dur="500"/>
                                        <p:tgtEl>
                                          <p:spTgt spid="46"/>
                                        </p:tgtEl>
                                      </p:cBhvr>
                                    </p:animEffect>
                                    <p:set>
                                      <p:cBhvr>
                                        <p:cTn id="26" dur="1" fill="hold">
                                          <p:stCondLst>
                                            <p:cond delay="499"/>
                                          </p:stCondLst>
                                        </p:cTn>
                                        <p:tgtEl>
                                          <p:spTgt spid="46"/>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500"/>
                                        <p:tgtEl>
                                          <p:spTgt spid="20"/>
                                        </p:tgtEl>
                                      </p:cBhvr>
                                    </p:animEffect>
                                  </p:childTnLst>
                                </p:cTn>
                              </p:par>
                              <p:par>
                                <p:cTn id="34" presetID="22" presetClass="entr" presetSubtype="1"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up)">
                                      <p:cBhvr>
                                        <p:cTn id="45" dur="500"/>
                                        <p:tgtEl>
                                          <p:spTgt spid="2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up)">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right)">
                                      <p:cBhvr>
                                        <p:cTn id="53" dur="500"/>
                                        <p:tgtEl>
                                          <p:spTgt spid="2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500"/>
                                        <p:tgtEl>
                                          <p:spTgt spid="32"/>
                                        </p:tgtEl>
                                      </p:cBhvr>
                                    </p:animEffect>
                                  </p:childTnLst>
                                </p:cTn>
                              </p:par>
                            </p:childTnLst>
                          </p:cTn>
                        </p:par>
                        <p:par>
                          <p:cTn id="66" fill="hold">
                            <p:stCondLst>
                              <p:cond delay="500"/>
                            </p:stCondLst>
                            <p:childTnLst>
                              <p:par>
                                <p:cTn id="67" presetID="22" presetClass="entr" presetSubtype="1"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up)">
                                      <p:cBhvr>
                                        <p:cTn id="69" dur="500"/>
                                        <p:tgtEl>
                                          <p:spTgt spid="3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up)">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wipe(right)">
                                      <p:cBhvr>
                                        <p:cTn id="77" dur="500"/>
                                        <p:tgtEl>
                                          <p:spTgt spid="49"/>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up)">
                                      <p:cBhvr>
                                        <p:cTn id="81" dur="500"/>
                                        <p:tgtEl>
                                          <p:spTgt spid="48"/>
                                        </p:tgtEl>
                                      </p:cBhvr>
                                    </p:animEffect>
                                  </p:childTnLst>
                                </p:cTn>
                              </p:par>
                              <p:par>
                                <p:cTn id="82" presetID="22" presetClass="entr" presetSubtype="1"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up)">
                                      <p:cBhvr>
                                        <p:cTn id="84" dur="500"/>
                                        <p:tgtEl>
                                          <p:spTgt spid="5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nodeType="clickEffect">
                                  <p:stCondLst>
                                    <p:cond delay="0"/>
                                  </p:stCondLst>
                                  <p:childTnLst>
                                    <p:animEffect transition="out" filter="wipe(left)">
                                      <p:cBhvr>
                                        <p:cTn id="88" dur="500"/>
                                        <p:tgtEl>
                                          <p:spTgt spid="2"/>
                                        </p:tgtEl>
                                      </p:cBhvr>
                                    </p:animEffect>
                                    <p:set>
                                      <p:cBhvr>
                                        <p:cTn id="89" dur="1" fill="hold">
                                          <p:stCondLst>
                                            <p:cond delay="499"/>
                                          </p:stCondLst>
                                        </p:cTn>
                                        <p:tgtEl>
                                          <p:spTgt spid="2"/>
                                        </p:tgtEl>
                                        <p:attrNameLst>
                                          <p:attrName>style.visibility</p:attrName>
                                        </p:attrNameLst>
                                      </p:cBhvr>
                                      <p:to>
                                        <p:strVal val="hidden"/>
                                      </p:to>
                                    </p:set>
                                  </p:childTnLst>
                                </p:cTn>
                              </p:par>
                              <p:par>
                                <p:cTn id="90" presetID="22" presetClass="exit" presetSubtype="8" fill="hold" nodeType="withEffect">
                                  <p:stCondLst>
                                    <p:cond delay="0"/>
                                  </p:stCondLst>
                                  <p:childTnLst>
                                    <p:animEffect transition="out" filter="wipe(left)">
                                      <p:cBhvr>
                                        <p:cTn id="91" dur="500"/>
                                        <p:tgtEl>
                                          <p:spTgt spid="3"/>
                                        </p:tgtEl>
                                      </p:cBhvr>
                                    </p:animEffect>
                                    <p:set>
                                      <p:cBhvr>
                                        <p:cTn id="92" dur="1" fill="hold">
                                          <p:stCondLst>
                                            <p:cond delay="499"/>
                                          </p:stCondLst>
                                        </p:cTn>
                                        <p:tgtEl>
                                          <p:spTgt spid="3"/>
                                        </p:tgtEl>
                                        <p:attrNameLst>
                                          <p:attrName>style.visibility</p:attrName>
                                        </p:attrNameLst>
                                      </p:cBhvr>
                                      <p:to>
                                        <p:strVal val="hidden"/>
                                      </p:to>
                                    </p:se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wipe(left)">
                                      <p:cBhvr>
                                        <p:cTn id="96" dur="500"/>
                                        <p:tgtEl>
                                          <p:spTgt spid="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wipe(left)">
                                      <p:cBhvr>
                                        <p:cTn id="101" dur="500"/>
                                        <p:tgtEl>
                                          <p:spTgt spid="55"/>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wipe(left)">
                                      <p:cBhvr>
                                        <p:cTn id="105" dur="500"/>
                                        <p:tgtEl>
                                          <p:spTgt spid="10"/>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childTnLst>
                                </p:cTn>
                              </p:par>
                              <p:par>
                                <p:cTn id="108" presetID="35" presetClass="emph" presetSubtype="0" repeatCount="indefinite" fill="hold" grpId="1" nodeType="withEffect">
                                  <p:stCondLst>
                                    <p:cond delay="0"/>
                                  </p:stCondLst>
                                  <p:childTnLst>
                                    <p:anim calcmode="discrete" valueType="str">
                                      <p:cBhvr>
                                        <p:cTn id="109" dur="500" fill="hold"/>
                                        <p:tgtEl>
                                          <p:spTgt spid="52"/>
                                        </p:tgtEl>
                                        <p:attrNameLst>
                                          <p:attrName>style.visibility</p:attrName>
                                        </p:attrNameLst>
                                      </p:cBhvr>
                                      <p:tavLst>
                                        <p:tav tm="0">
                                          <p:val>
                                            <p:strVal val="hidden"/>
                                          </p:val>
                                        </p:tav>
                                        <p:tav tm="50000">
                                          <p:val>
                                            <p:strVal val="visible"/>
                                          </p:val>
                                        </p:tav>
                                      </p:tavLst>
                                    </p:anim>
                                  </p:childTnLst>
                                </p:cTn>
                              </p:par>
                              <p:par>
                                <p:cTn id="110" presetID="1"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childTnLst>
                                </p:cTn>
                              </p:par>
                              <p:par>
                                <p:cTn id="112" presetID="35" presetClass="emph" presetSubtype="0" repeatCount="indefinite" fill="hold" grpId="1" nodeType="withEffect">
                                  <p:stCondLst>
                                    <p:cond delay="0"/>
                                  </p:stCondLst>
                                  <p:childTnLst>
                                    <p:anim calcmode="discrete" valueType="str">
                                      <p:cBhvr>
                                        <p:cTn id="1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1" grpId="0"/>
      <p:bldP spid="34" grpId="0"/>
      <p:bldP spid="46" grpId="0" animBg="1"/>
      <p:bldP spid="46" grpId="1" animBg="1"/>
      <p:bldP spid="47" grpId="0" animBg="1"/>
      <p:bldP spid="47" grpId="1" animBg="1"/>
      <p:bldP spid="48" grpId="0"/>
      <p:bldP spid="52" grpId="0"/>
      <p:bldP spid="52" grpId="1"/>
      <p:bldP spid="53" grpId="0"/>
      <p:bldP spid="53"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你需要知道的一些事</a:t>
            </a:r>
          </a:p>
        </p:txBody>
      </p:sp>
      <p:sp>
        <p:nvSpPr>
          <p:cNvPr id="3" name="内容占位符 2"/>
          <p:cNvSpPr>
            <a:spLocks noGrp="1"/>
          </p:cNvSpPr>
          <p:nvPr>
            <p:ph idx="1"/>
          </p:nvPr>
        </p:nvSpPr>
        <p:spPr>
          <a:xfrm>
            <a:off x="971550" y="1371600"/>
            <a:ext cx="8064500" cy="5153744"/>
          </a:xfrm>
        </p:spPr>
        <p:txBody>
          <a:bodyPr>
            <a:normAutofit fontScale="92500" lnSpcReduction="10000"/>
          </a:bodyPr>
          <a:lstStyle/>
          <a:p>
            <a:r>
              <a:rPr lang="zh-CN" altLang="en-US" dirty="0"/>
              <a:t>没有任何一个哲学家因操作系统的研究被饿死</a:t>
            </a:r>
            <a:endParaRPr lang="en-US" altLang="zh-CN" dirty="0"/>
          </a:p>
          <a:p>
            <a:r>
              <a:rPr lang="zh-CN" altLang="en-US" dirty="0"/>
              <a:t>哲学家就餐问题，或类似问题，极少在工程问题中出现</a:t>
            </a:r>
            <a:endParaRPr lang="en-US" altLang="zh-CN" dirty="0"/>
          </a:p>
          <a:p>
            <a:r>
              <a:rPr lang="zh-CN" altLang="en-US" dirty="0">
                <a:solidFill>
                  <a:srgbClr val="FF0000"/>
                </a:solidFill>
              </a:rPr>
              <a:t>锁机制的使用远超过信号量</a:t>
            </a:r>
            <a:endParaRPr lang="en-US" altLang="zh-CN" dirty="0">
              <a:solidFill>
                <a:srgbClr val="FF0000"/>
              </a:solidFill>
            </a:endParaRPr>
          </a:p>
          <a:p>
            <a:r>
              <a:rPr lang="zh-CN" altLang="en-US" dirty="0"/>
              <a:t>操作系统通常仅向用户提供最简单的同步机制，其他内容由用户自主开发或第三方完成</a:t>
            </a:r>
            <a:endParaRPr lang="en-US" altLang="zh-CN" dirty="0"/>
          </a:p>
          <a:p>
            <a:r>
              <a:rPr lang="zh-CN" altLang="en-US" dirty="0"/>
              <a:t>操作系统的内核代码中反而缺少好的管理</a:t>
            </a:r>
            <a:endParaRPr lang="en-US" altLang="zh-CN" dirty="0"/>
          </a:p>
          <a:p>
            <a:r>
              <a:rPr lang="zh-CN" altLang="en-US" dirty="0"/>
              <a:t>并发与同步引起的错误是极难发现和消除的，目前没有很好的工具和手段</a:t>
            </a:r>
            <a:endParaRPr lang="en-US" altLang="zh-CN" dirty="0"/>
          </a:p>
          <a:p>
            <a:r>
              <a:rPr lang="zh-CN" altLang="en-US" dirty="0"/>
              <a:t>管程在</a:t>
            </a:r>
            <a:r>
              <a:rPr lang="en-US" altLang="zh-CN" dirty="0"/>
              <a:t>C++</a:t>
            </a:r>
            <a:r>
              <a:rPr lang="zh-CN" altLang="en-US" dirty="0"/>
              <a:t>中没有支持，在</a:t>
            </a:r>
            <a:r>
              <a:rPr lang="en-US" altLang="zh-CN" dirty="0"/>
              <a:t>JAVA</a:t>
            </a:r>
            <a:r>
              <a:rPr lang="zh-CN" altLang="en-US" dirty="0"/>
              <a:t>中也没有完整的实现</a:t>
            </a:r>
            <a:endParaRPr lang="en-US" altLang="zh-CN" dirty="0"/>
          </a:p>
          <a:p>
            <a:r>
              <a:rPr lang="zh-CN" altLang="en-US" dirty="0"/>
              <a:t>锁是一种消极的机制，改进的方案是</a:t>
            </a:r>
            <a:r>
              <a:rPr lang="zh-CN" altLang="en-US" dirty="0">
                <a:solidFill>
                  <a:srgbClr val="FF0000"/>
                </a:solidFill>
              </a:rPr>
              <a:t>事务型内存</a:t>
            </a:r>
            <a:endParaRPr lang="en-US" altLang="zh-CN" dirty="0">
              <a:solidFill>
                <a:srgbClr val="FF0000"/>
              </a:solidFill>
            </a:endParaRP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110</a:t>
            </a:fld>
            <a:endParaRPr lang="en-US" altLang="ko-KR"/>
          </a:p>
        </p:txBody>
      </p:sp>
    </p:spTree>
    <p:extLst>
      <p:ext uri="{BB962C8B-B14F-4D97-AF65-F5344CB8AC3E}">
        <p14:creationId xmlns:p14="http://schemas.microsoft.com/office/powerpoint/2010/main" val="39563734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关于锁机制的实现</a:t>
            </a:r>
          </a:p>
        </p:txBody>
      </p:sp>
      <p:sp>
        <p:nvSpPr>
          <p:cNvPr id="3" name="内容占位符 2"/>
          <p:cNvSpPr>
            <a:spLocks noGrp="1"/>
          </p:cNvSpPr>
          <p:nvPr>
            <p:ph idx="1"/>
          </p:nvPr>
        </p:nvSpPr>
        <p:spPr/>
        <p:txBody>
          <a:bodyPr/>
          <a:lstStyle/>
          <a:p>
            <a:r>
              <a:rPr lang="en-US" altLang="zh-CN" dirty="0"/>
              <a:t>Test-and-Set</a:t>
            </a:r>
            <a:r>
              <a:rPr lang="zh-CN" altLang="en-US" dirty="0"/>
              <a:t>是两个内存操作</a:t>
            </a:r>
            <a:endParaRPr lang="en-US" altLang="zh-CN" dirty="0"/>
          </a:p>
          <a:p>
            <a:r>
              <a:rPr lang="zh-CN" altLang="en-US" dirty="0"/>
              <a:t>如何在</a:t>
            </a:r>
            <a:r>
              <a:rPr lang="en-US" altLang="zh-CN" dirty="0"/>
              <a:t>RISC</a:t>
            </a:r>
            <a:r>
              <a:rPr lang="zh-CN" altLang="en-US" dirty="0"/>
              <a:t>指令中实现？</a:t>
            </a:r>
            <a:endParaRPr lang="en-US" altLang="zh-CN" dirty="0"/>
          </a:p>
          <a:p>
            <a:r>
              <a:rPr lang="en-US" altLang="zh-CN" dirty="0"/>
              <a:t>Exclusive Monitor</a:t>
            </a:r>
          </a:p>
          <a:p>
            <a:r>
              <a:rPr lang="en-US" altLang="zh-CN" dirty="0"/>
              <a:t>Load-Exclusive &amp;&amp; Store-Conditional</a:t>
            </a:r>
          </a:p>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111</a:t>
            </a:fld>
            <a:endParaRPr lang="en-US" altLang="ko-KR"/>
          </a:p>
        </p:txBody>
      </p:sp>
      <p:pic>
        <p:nvPicPr>
          <p:cNvPr id="1026" name="Picture 2" descr="http://5b0988e595225.cdn.sohucs.com/images/20180818/21d6dae6505248329d06cbca1ce224e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959" y="3861049"/>
            <a:ext cx="6289352" cy="295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1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ctrTitle"/>
          </p:nvPr>
        </p:nvSpPr>
        <p:spPr/>
        <p:txBody>
          <a:bodyPr/>
          <a:lstStyle/>
          <a:p>
            <a:r>
              <a:rPr lang="zh-CN" altLang="en-US" dirty="0"/>
              <a:t>为什么程序员倾向于锁</a:t>
            </a:r>
            <a:br>
              <a:rPr lang="en-US" altLang="zh-CN" dirty="0"/>
            </a:br>
            <a:r>
              <a:rPr lang="zh-CN" altLang="en-US" dirty="0"/>
              <a:t>而不是信号量</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112</a:t>
            </a:fld>
            <a:endParaRPr lang="en-US" altLang="ko-KR"/>
          </a:p>
        </p:txBody>
      </p:sp>
      <p:sp>
        <p:nvSpPr>
          <p:cNvPr id="12" name="副标题 1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125922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214546" y="1071563"/>
            <a:ext cx="5143536" cy="553998"/>
          </a:xfrm>
          <a:prstGeom prst="rect">
            <a:avLst/>
          </a:prstGeom>
          <a:noFill/>
          <a:ln w="9525">
            <a:noFill/>
            <a:miter lim="800000"/>
            <a:headEnd/>
            <a:tailEnd/>
          </a:ln>
        </p:spPr>
        <p:txBody>
          <a:bodyPr wrap="square">
            <a:spAutoFit/>
          </a:bodyPr>
          <a:lstStyle/>
          <a:p>
            <a:pPr>
              <a:buFont typeface="Monotype Sorts" charset="0"/>
              <a:buNone/>
            </a:pPr>
            <a:r>
              <a:rPr lang="zh-CN" altLang="en-US" sz="3000" b="1" dirty="0">
                <a:solidFill>
                  <a:srgbClr val="11576A"/>
                </a:solidFill>
                <a:latin typeface="微软雅黑" pitchFamily="34" charset="-122"/>
                <a:ea typeface="微软雅黑" pitchFamily="34" charset="-122"/>
              </a:rPr>
              <a:t>中断、异常和系统调用的开销</a:t>
            </a:r>
          </a:p>
        </p:txBody>
      </p:sp>
      <p:grpSp>
        <p:nvGrpSpPr>
          <p:cNvPr id="4" name="组合 3"/>
          <p:cNvGrpSpPr/>
          <p:nvPr/>
        </p:nvGrpSpPr>
        <p:grpSpPr>
          <a:xfrm>
            <a:off x="1475657" y="1844824"/>
            <a:ext cx="5143536" cy="707886"/>
            <a:chOff x="1475656" y="987574"/>
            <a:chExt cx="4195319" cy="707886"/>
          </a:xfrm>
        </p:grpSpPr>
        <p:sp>
          <p:nvSpPr>
            <p:cNvPr id="24584" name="TextBox 4"/>
            <p:cNvSpPr txBox="1">
              <a:spLocks noChangeArrowheads="1"/>
            </p:cNvSpPr>
            <p:nvPr/>
          </p:nvSpPr>
          <p:spPr bwMode="auto">
            <a:xfrm>
              <a:off x="1867107" y="987574"/>
              <a:ext cx="3803868" cy="707886"/>
            </a:xfrm>
            <a:prstGeom prst="rect">
              <a:avLst/>
            </a:prstGeom>
            <a:noFill/>
            <a:ln w="9525">
              <a:noFill/>
              <a:miter lim="800000"/>
              <a:headEnd/>
              <a:tailEnd/>
            </a:ln>
          </p:spPr>
          <p:txBody>
            <a:bodyPr wrap="square">
              <a:spAutoFit/>
            </a:bodyPr>
            <a:lstStyle/>
            <a:p>
              <a:pPr>
                <a:buNone/>
              </a:pPr>
              <a:r>
                <a:rPr lang="en-US" altLang="zh-CN" sz="2000" b="1" dirty="0">
                  <a:solidFill>
                    <a:srgbClr val="11576A"/>
                  </a:solidFill>
                  <a:latin typeface="微软雅黑" pitchFamily="34" charset="-122"/>
                  <a:ea typeface="微软雅黑" pitchFamily="34" charset="-122"/>
                  <a:cs typeface="宋体" charset="0"/>
                </a:rPr>
                <a:t>PC</a:t>
              </a:r>
              <a:r>
                <a:rPr lang="zh-CN" altLang="en-US" sz="2000" b="1" dirty="0">
                  <a:solidFill>
                    <a:srgbClr val="11576A"/>
                  </a:solidFill>
                  <a:latin typeface="微软雅黑" pitchFamily="34" charset="-122"/>
                  <a:ea typeface="微软雅黑" pitchFamily="34" charset="-122"/>
                  <a:cs typeface="宋体" charset="0"/>
                </a:rPr>
                <a:t>跳转，但代价远超过函数调用</a:t>
              </a:r>
            </a:p>
          </p:txBody>
        </p:sp>
        <p:sp>
          <p:nvSpPr>
            <p:cNvPr id="24585" name="矩形 6"/>
            <p:cNvSpPr>
              <a:spLocks noChangeArrowheads="1"/>
            </p:cNvSpPr>
            <p:nvPr/>
          </p:nvSpPr>
          <p:spPr bwMode="auto">
            <a:xfrm>
              <a:off x="1475656" y="987574"/>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5" name="组合 4"/>
          <p:cNvGrpSpPr/>
          <p:nvPr/>
        </p:nvGrpSpPr>
        <p:grpSpPr>
          <a:xfrm>
            <a:off x="1403649" y="2196968"/>
            <a:ext cx="3931091" cy="3268281"/>
            <a:chOff x="1403648" y="1339717"/>
            <a:chExt cx="3931091" cy="3268281"/>
          </a:xfrm>
        </p:grpSpPr>
        <p:sp>
          <p:nvSpPr>
            <p:cNvPr id="24" name="TextBox 7"/>
            <p:cNvSpPr txBox="1">
              <a:spLocks noChangeArrowheads="1"/>
            </p:cNvSpPr>
            <p:nvPr/>
          </p:nvSpPr>
          <p:spPr bwMode="auto">
            <a:xfrm>
              <a:off x="1403648" y="1339717"/>
              <a:ext cx="3508584" cy="400110"/>
            </a:xfrm>
            <a:prstGeom prst="rect">
              <a:avLst/>
            </a:prstGeom>
            <a:noFill/>
            <a:ln w="9525">
              <a:noFill/>
              <a:miter lim="800000"/>
              <a:headEnd/>
              <a:tailEnd/>
            </a:ln>
          </p:spPr>
          <p:txBody>
            <a:bodyPr wrap="square">
              <a:spAutoFit/>
            </a:bodyPr>
            <a:lstStyle/>
            <a:p>
              <a:pPr lvl="1">
                <a:buNone/>
              </a:pPr>
              <a:r>
                <a:rPr lang="zh-CN" altLang="en-US" sz="2000" b="1" dirty="0">
                  <a:solidFill>
                    <a:srgbClr val="11576A"/>
                  </a:solidFill>
                  <a:latin typeface="微软雅黑" pitchFamily="34" charset="-122"/>
                  <a:ea typeface="微软雅黑" pitchFamily="34" charset="-122"/>
                  <a:cs typeface="宋体" charset="0"/>
                </a:rPr>
                <a:t>开销：</a:t>
              </a:r>
            </a:p>
          </p:txBody>
        </p:sp>
        <p:sp>
          <p:nvSpPr>
            <p:cNvPr id="43" name="TextBox 7"/>
            <p:cNvSpPr txBox="1">
              <a:spLocks noChangeArrowheads="1"/>
            </p:cNvSpPr>
            <p:nvPr/>
          </p:nvSpPr>
          <p:spPr bwMode="auto">
            <a:xfrm>
              <a:off x="2161199" y="1718800"/>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引导机制</a:t>
              </a:r>
            </a:p>
          </p:txBody>
        </p:sp>
        <p:pic>
          <p:nvPicPr>
            <p:cNvPr id="44" name="图片 8" descr="小点1.png"/>
            <p:cNvPicPr>
              <a:picLocks noChangeAspect="1"/>
            </p:cNvPicPr>
            <p:nvPr/>
          </p:nvPicPr>
          <p:blipFill>
            <a:blip r:embed="rId2"/>
            <a:srcRect/>
            <a:stretch>
              <a:fillRect/>
            </a:stretch>
          </p:blipFill>
          <p:spPr bwMode="auto">
            <a:xfrm>
              <a:off x="1979712" y="1833102"/>
              <a:ext cx="149225" cy="149225"/>
            </a:xfrm>
            <a:prstGeom prst="rect">
              <a:avLst/>
            </a:prstGeom>
            <a:noFill/>
            <a:ln w="9525">
              <a:noFill/>
              <a:miter lim="800000"/>
              <a:headEnd/>
              <a:tailEnd/>
            </a:ln>
          </p:spPr>
        </p:pic>
        <p:sp>
          <p:nvSpPr>
            <p:cNvPr id="51" name="TextBox 7"/>
            <p:cNvSpPr txBox="1">
              <a:spLocks noChangeArrowheads="1"/>
            </p:cNvSpPr>
            <p:nvPr/>
          </p:nvSpPr>
          <p:spPr bwMode="auto">
            <a:xfrm>
              <a:off x="2162685" y="2075990"/>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建立内核堆栈</a:t>
              </a:r>
            </a:p>
          </p:txBody>
        </p:sp>
        <p:pic>
          <p:nvPicPr>
            <p:cNvPr id="52" name="图片 8" descr="小点1.png"/>
            <p:cNvPicPr>
              <a:picLocks noChangeAspect="1"/>
            </p:cNvPicPr>
            <p:nvPr/>
          </p:nvPicPr>
          <p:blipFill>
            <a:blip r:embed="rId2"/>
            <a:srcRect/>
            <a:stretch>
              <a:fillRect/>
            </a:stretch>
          </p:blipFill>
          <p:spPr bwMode="auto">
            <a:xfrm>
              <a:off x="1981198" y="2190292"/>
              <a:ext cx="149225" cy="149225"/>
            </a:xfrm>
            <a:prstGeom prst="rect">
              <a:avLst/>
            </a:prstGeom>
            <a:noFill/>
            <a:ln w="9525">
              <a:noFill/>
              <a:miter lim="800000"/>
              <a:headEnd/>
              <a:tailEnd/>
            </a:ln>
          </p:spPr>
        </p:pic>
        <p:sp>
          <p:nvSpPr>
            <p:cNvPr id="53" name="TextBox 7"/>
            <p:cNvSpPr txBox="1">
              <a:spLocks noChangeArrowheads="1"/>
            </p:cNvSpPr>
            <p:nvPr/>
          </p:nvSpPr>
          <p:spPr bwMode="auto">
            <a:xfrm>
              <a:off x="2161199" y="2426784"/>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验证参数</a:t>
              </a:r>
            </a:p>
          </p:txBody>
        </p:sp>
        <p:pic>
          <p:nvPicPr>
            <p:cNvPr id="54" name="图片 8" descr="小点1.png"/>
            <p:cNvPicPr>
              <a:picLocks noChangeAspect="1"/>
            </p:cNvPicPr>
            <p:nvPr/>
          </p:nvPicPr>
          <p:blipFill>
            <a:blip r:embed="rId2"/>
            <a:srcRect/>
            <a:stretch>
              <a:fillRect/>
            </a:stretch>
          </p:blipFill>
          <p:spPr bwMode="auto">
            <a:xfrm>
              <a:off x="1979712" y="2541086"/>
              <a:ext cx="149225" cy="149225"/>
            </a:xfrm>
            <a:prstGeom prst="rect">
              <a:avLst/>
            </a:prstGeom>
            <a:noFill/>
            <a:ln w="9525">
              <a:noFill/>
              <a:miter lim="800000"/>
              <a:headEnd/>
              <a:tailEnd/>
            </a:ln>
          </p:spPr>
        </p:pic>
        <p:sp>
          <p:nvSpPr>
            <p:cNvPr id="55" name="TextBox 7"/>
            <p:cNvSpPr txBox="1">
              <a:spLocks noChangeArrowheads="1"/>
            </p:cNvSpPr>
            <p:nvPr/>
          </p:nvSpPr>
          <p:spPr bwMode="auto">
            <a:xfrm>
              <a:off x="2162685" y="2783974"/>
              <a:ext cx="3172054" cy="707886"/>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内核态映射到用户态的地址空间</a:t>
              </a:r>
            </a:p>
          </p:txBody>
        </p:sp>
        <p:pic>
          <p:nvPicPr>
            <p:cNvPr id="56" name="图片 8" descr="小点1.png"/>
            <p:cNvPicPr>
              <a:picLocks noChangeAspect="1"/>
            </p:cNvPicPr>
            <p:nvPr/>
          </p:nvPicPr>
          <p:blipFill>
            <a:blip r:embed="rId2"/>
            <a:srcRect/>
            <a:stretch>
              <a:fillRect/>
            </a:stretch>
          </p:blipFill>
          <p:spPr bwMode="auto">
            <a:xfrm>
              <a:off x="1981198" y="2898276"/>
              <a:ext cx="149225" cy="149225"/>
            </a:xfrm>
            <a:prstGeom prst="rect">
              <a:avLst/>
            </a:prstGeom>
            <a:noFill/>
            <a:ln w="9525">
              <a:noFill/>
              <a:miter lim="800000"/>
              <a:headEnd/>
              <a:tailEnd/>
            </a:ln>
          </p:spPr>
        </p:pic>
        <p:sp>
          <p:nvSpPr>
            <p:cNvPr id="57" name="TextBox 7"/>
            <p:cNvSpPr txBox="1">
              <a:spLocks noChangeArrowheads="1"/>
            </p:cNvSpPr>
            <p:nvPr/>
          </p:nvSpPr>
          <p:spPr bwMode="auto">
            <a:xfrm>
              <a:off x="2162685" y="3865994"/>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内核态独立地址空间</a:t>
              </a:r>
            </a:p>
          </p:txBody>
        </p:sp>
        <p:pic>
          <p:nvPicPr>
            <p:cNvPr id="58" name="图片 8" descr="小点1.png"/>
            <p:cNvPicPr>
              <a:picLocks noChangeAspect="1"/>
            </p:cNvPicPr>
            <p:nvPr/>
          </p:nvPicPr>
          <p:blipFill>
            <a:blip r:embed="rId2"/>
            <a:srcRect/>
            <a:stretch>
              <a:fillRect/>
            </a:stretch>
          </p:blipFill>
          <p:spPr bwMode="auto">
            <a:xfrm>
              <a:off x="1981198" y="3980296"/>
              <a:ext cx="149225" cy="149225"/>
            </a:xfrm>
            <a:prstGeom prst="rect">
              <a:avLst/>
            </a:prstGeom>
            <a:noFill/>
            <a:ln w="9525">
              <a:noFill/>
              <a:miter lim="800000"/>
              <a:headEnd/>
              <a:tailEnd/>
            </a:ln>
          </p:spPr>
        </p:pic>
        <p:sp>
          <p:nvSpPr>
            <p:cNvPr id="59" name="TextBox 7"/>
            <p:cNvSpPr txBox="1">
              <a:spLocks noChangeArrowheads="1"/>
            </p:cNvSpPr>
            <p:nvPr/>
          </p:nvSpPr>
          <p:spPr bwMode="auto">
            <a:xfrm>
              <a:off x="2195736" y="3468490"/>
              <a:ext cx="2560462" cy="369332"/>
            </a:xfrm>
            <a:prstGeom prst="rect">
              <a:avLst/>
            </a:prstGeom>
            <a:noFill/>
            <a:ln w="9525">
              <a:noFill/>
              <a:miter lim="800000"/>
              <a:headEnd/>
              <a:tailEnd/>
            </a:ln>
          </p:spPr>
          <p:txBody>
            <a:bodyPr wrap="square">
              <a:spAutoFit/>
            </a:bodyPr>
            <a:lstStyle/>
            <a:p>
              <a:pPr marL="0" lvl="2"/>
              <a:r>
                <a:rPr lang="en-US" altLang="zh-CN" b="1" dirty="0">
                  <a:solidFill>
                    <a:srgbClr val="0070C0"/>
                  </a:solidFill>
                  <a:latin typeface="微软雅黑" pitchFamily="34" charset="-122"/>
                  <a:ea typeface="微软雅黑" pitchFamily="34" charset="-122"/>
                  <a:cs typeface="宋体" charset="0"/>
                </a:rPr>
                <a:t>· </a:t>
              </a:r>
              <a:r>
                <a:rPr lang="zh-CN" altLang="en-US" b="1" dirty="0">
                  <a:solidFill>
                    <a:srgbClr val="0070C0"/>
                  </a:solidFill>
                  <a:latin typeface="微软雅黑" pitchFamily="34" charset="-122"/>
                  <a:ea typeface="微软雅黑" pitchFamily="34" charset="-122"/>
                  <a:cs typeface="宋体" charset="0"/>
                </a:rPr>
                <a:t>更新页面映射权限</a:t>
              </a:r>
            </a:p>
          </p:txBody>
        </p:sp>
        <p:sp>
          <p:nvSpPr>
            <p:cNvPr id="60" name="TextBox 7"/>
            <p:cNvSpPr txBox="1">
              <a:spLocks noChangeArrowheads="1"/>
            </p:cNvSpPr>
            <p:nvPr/>
          </p:nvSpPr>
          <p:spPr bwMode="auto">
            <a:xfrm>
              <a:off x="2209384" y="4238666"/>
              <a:ext cx="884552" cy="369332"/>
            </a:xfrm>
            <a:prstGeom prst="rect">
              <a:avLst/>
            </a:prstGeom>
            <a:noFill/>
            <a:ln w="9525">
              <a:noFill/>
              <a:miter lim="800000"/>
              <a:headEnd/>
              <a:tailEnd/>
            </a:ln>
          </p:spPr>
          <p:txBody>
            <a:bodyPr wrap="square">
              <a:spAutoFit/>
            </a:bodyPr>
            <a:lstStyle/>
            <a:p>
              <a:pPr marL="0" lvl="2"/>
              <a:r>
                <a:rPr lang="en-US" altLang="zh-CN" b="1" dirty="0">
                  <a:solidFill>
                    <a:srgbClr val="0070C0"/>
                  </a:solidFill>
                  <a:latin typeface="微软雅黑" pitchFamily="34" charset="-122"/>
                  <a:ea typeface="微软雅黑" pitchFamily="34" charset="-122"/>
                  <a:cs typeface="宋体" charset="0"/>
                </a:rPr>
                <a:t>· TLB</a:t>
              </a:r>
              <a:endParaRPr lang="zh-CN" altLang="en-US" b="1" dirty="0">
                <a:solidFill>
                  <a:srgbClr val="0070C0"/>
                </a:solidFill>
                <a:latin typeface="微软雅黑" pitchFamily="34" charset="-122"/>
                <a:ea typeface="微软雅黑" pitchFamily="34" charset="-122"/>
                <a:cs typeface="宋体" charset="0"/>
              </a:endParaRPr>
            </a:p>
          </p:txBody>
        </p:sp>
        <p:sp>
          <p:nvSpPr>
            <p:cNvPr id="70" name="矩形 6"/>
            <p:cNvSpPr>
              <a:spLocks noChangeArrowheads="1"/>
            </p:cNvSpPr>
            <p:nvPr/>
          </p:nvSpPr>
          <p:spPr bwMode="auto">
            <a:xfrm>
              <a:off x="1475656" y="135298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sp>
        <p:nvSpPr>
          <p:cNvPr id="2" name="文本框 1">
            <a:extLst>
              <a:ext uri="{FF2B5EF4-FFF2-40B4-BE49-F238E27FC236}">
                <a16:creationId xmlns:a16="http://schemas.microsoft.com/office/drawing/2014/main" id="{D9079295-C7D7-499C-9062-25DA53ADDC92}"/>
              </a:ext>
            </a:extLst>
          </p:cNvPr>
          <p:cNvSpPr txBox="1"/>
          <p:nvPr/>
        </p:nvSpPr>
        <p:spPr>
          <a:xfrm>
            <a:off x="5583982" y="4734958"/>
            <a:ext cx="3548199" cy="1477328"/>
          </a:xfrm>
          <a:prstGeom prst="rect">
            <a:avLst/>
          </a:prstGeom>
          <a:noFill/>
        </p:spPr>
        <p:txBody>
          <a:bodyPr wrap="square" rtlCol="0">
            <a:spAutoFit/>
          </a:bodyPr>
          <a:lstStyle/>
          <a:p>
            <a:r>
              <a:rPr lang="zh-CN" altLang="en-US" dirty="0"/>
              <a:t>结论：每个系统调用大概需要</a:t>
            </a:r>
            <a:r>
              <a:rPr lang="en-US" altLang="zh-CN" dirty="0"/>
              <a:t>1000</a:t>
            </a:r>
            <a:r>
              <a:rPr lang="zh-CN" altLang="en-US" dirty="0"/>
              <a:t>个指令的执行时间，虽然各种体系结构都尝试过优化，仍需要</a:t>
            </a:r>
            <a:r>
              <a:rPr lang="en-US" altLang="zh-CN" dirty="0"/>
              <a:t>200ns</a:t>
            </a:r>
            <a:r>
              <a:rPr lang="zh-CN" altLang="en-US" dirty="0"/>
              <a:t>以上的时间，甚至有的系统实现会到十几个微秒</a:t>
            </a:r>
          </a:p>
        </p:txBody>
      </p:sp>
      <p:sp>
        <p:nvSpPr>
          <p:cNvPr id="23" name="文本框 22">
            <a:extLst>
              <a:ext uri="{FF2B5EF4-FFF2-40B4-BE49-F238E27FC236}">
                <a16:creationId xmlns:a16="http://schemas.microsoft.com/office/drawing/2014/main" id="{9248F1E0-5FBA-4BAC-8DD1-31EFC4B19E6E}"/>
              </a:ext>
            </a:extLst>
          </p:cNvPr>
          <p:cNvSpPr txBox="1"/>
          <p:nvPr/>
        </p:nvSpPr>
        <p:spPr>
          <a:xfrm>
            <a:off x="871941" y="5889121"/>
            <a:ext cx="4572000" cy="646331"/>
          </a:xfrm>
          <a:prstGeom prst="rect">
            <a:avLst/>
          </a:prstGeom>
          <a:noFill/>
        </p:spPr>
        <p:txBody>
          <a:bodyPr wrap="square">
            <a:spAutoFit/>
          </a:bodyPr>
          <a:lstStyle/>
          <a:p>
            <a:r>
              <a:rPr lang="zh-CN" altLang="en-US" dirty="0"/>
              <a:t>https://blog.csdn.net/Rong_Toa/article/details/110350807</a:t>
            </a:r>
          </a:p>
        </p:txBody>
      </p:sp>
    </p:spTree>
    <p:extLst>
      <p:ext uri="{BB962C8B-B14F-4D97-AF65-F5344CB8AC3E}">
        <p14:creationId xmlns:p14="http://schemas.microsoft.com/office/powerpoint/2010/main" val="34057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2" grpId="0"/>
      <p:bldP spid="2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让我们来思考一下多核</a:t>
            </a:r>
          </a:p>
        </p:txBody>
      </p:sp>
      <p:sp>
        <p:nvSpPr>
          <p:cNvPr id="3" name="内容占位符 2"/>
          <p:cNvSpPr>
            <a:spLocks noGrp="1"/>
          </p:cNvSpPr>
          <p:nvPr>
            <p:ph idx="1"/>
          </p:nvPr>
        </p:nvSpPr>
        <p:spPr/>
        <p:txBody>
          <a:bodyPr/>
          <a:lstStyle/>
          <a:p>
            <a:r>
              <a:rPr lang="zh-CN" altLang="en-US" dirty="0"/>
              <a:t>如何让关中断方法有效？</a:t>
            </a:r>
            <a:endParaRPr lang="en-US" altLang="zh-CN" dirty="0"/>
          </a:p>
          <a:p>
            <a:r>
              <a:rPr lang="zh-CN" altLang="en-US" dirty="0"/>
              <a:t>如何让</a:t>
            </a:r>
            <a:r>
              <a:rPr lang="en-US" altLang="zh-CN" dirty="0"/>
              <a:t>TSL</a:t>
            </a:r>
            <a:r>
              <a:rPr lang="zh-CN" altLang="en-US" dirty="0"/>
              <a:t>方法有效？</a:t>
            </a:r>
            <a:endParaRPr lang="en-US" altLang="zh-CN" dirty="0"/>
          </a:p>
          <a:p>
            <a:r>
              <a:rPr lang="zh-CN" altLang="en-US" dirty="0"/>
              <a:t>核间的数据交换的额外代价是什么？</a:t>
            </a:r>
            <a:endParaRPr lang="en-US" altLang="zh-CN" dirty="0"/>
          </a:p>
          <a:p>
            <a:r>
              <a:rPr lang="zh-CN" altLang="en-US"/>
              <a:t>核间的进程调度会带来什么问题？</a:t>
            </a:r>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114</a:t>
            </a:fld>
            <a:endParaRPr lang="en-US" altLang="ko-KR"/>
          </a:p>
        </p:txBody>
      </p:sp>
    </p:spTree>
    <p:extLst>
      <p:ext uri="{BB962C8B-B14F-4D97-AF65-F5344CB8AC3E}">
        <p14:creationId xmlns:p14="http://schemas.microsoft.com/office/powerpoint/2010/main" val="3133078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pLock</a:t>
            </a:r>
            <a:r>
              <a:rPr lang="zh-CN" altLang="en-US" dirty="0"/>
              <a:t>：神威太湖之光上的锁机制</a:t>
            </a:r>
          </a:p>
        </p:txBody>
      </p:sp>
      <p:pic>
        <p:nvPicPr>
          <p:cNvPr id="7" name="内容占位符 6"/>
          <p:cNvPicPr>
            <a:picLocks noGrp="1" noChangeAspect="1"/>
          </p:cNvPicPr>
          <p:nvPr>
            <p:ph idx="1"/>
          </p:nvPr>
        </p:nvPicPr>
        <p:blipFill>
          <a:blip r:embed="rId2"/>
          <a:stretch>
            <a:fillRect/>
          </a:stretch>
        </p:blipFill>
        <p:spPr>
          <a:xfrm>
            <a:off x="916199" y="1484784"/>
            <a:ext cx="8064500" cy="4289912"/>
          </a:xfrm>
          <a:prstGeom prst="rect">
            <a:avLst/>
          </a:prstGeom>
        </p:spPr>
      </p:pic>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115</a:t>
            </a:fld>
            <a:endParaRPr lang="en-US" altLang="ko-KR"/>
          </a:p>
        </p:txBody>
      </p:sp>
      <p:sp>
        <p:nvSpPr>
          <p:cNvPr id="3" name="矩形 2"/>
          <p:cNvSpPr/>
          <p:nvPr/>
        </p:nvSpPr>
        <p:spPr>
          <a:xfrm>
            <a:off x="899592" y="5877272"/>
            <a:ext cx="8058150" cy="738664"/>
          </a:xfrm>
          <a:prstGeom prst="rect">
            <a:avLst/>
          </a:prstGeom>
        </p:spPr>
        <p:txBody>
          <a:bodyPr wrap="square">
            <a:spAutoFit/>
          </a:bodyPr>
          <a:lstStyle/>
          <a:p>
            <a:r>
              <a:rPr lang="en-US" altLang="zh-CN" sz="1400" i="1" dirty="0" err="1">
                <a:solidFill>
                  <a:srgbClr val="333333"/>
                </a:solidFill>
                <a:latin typeface="Courier New" panose="02070309020205020404" pitchFamily="49" charset="0"/>
              </a:rPr>
              <a:t>Xiongchao</a:t>
            </a:r>
            <a:r>
              <a:rPr lang="en-US" altLang="zh-CN" sz="1400" i="1" dirty="0">
                <a:solidFill>
                  <a:srgbClr val="333333"/>
                </a:solidFill>
                <a:latin typeface="Courier New" panose="02070309020205020404" pitchFamily="49" charset="0"/>
              </a:rPr>
              <a:t> Tang, </a:t>
            </a:r>
            <a:r>
              <a:rPr lang="en-US" altLang="zh-CN" sz="1400" i="1" dirty="0" err="1">
                <a:solidFill>
                  <a:srgbClr val="333333"/>
                </a:solidFill>
                <a:latin typeface="Courier New" panose="02070309020205020404" pitchFamily="49" charset="0"/>
              </a:rPr>
              <a:t>Jidong</a:t>
            </a:r>
            <a:r>
              <a:rPr lang="en-US" altLang="zh-CN" sz="1400" i="1" dirty="0">
                <a:solidFill>
                  <a:srgbClr val="333333"/>
                </a:solidFill>
                <a:latin typeface="Courier New" panose="02070309020205020404" pitchFamily="49" charset="0"/>
              </a:rPr>
              <a:t> </a:t>
            </a:r>
            <a:r>
              <a:rPr lang="en-US" altLang="zh-CN" sz="1400" i="1" dirty="0" err="1">
                <a:solidFill>
                  <a:srgbClr val="333333"/>
                </a:solidFill>
                <a:latin typeface="Courier New" panose="02070309020205020404" pitchFamily="49" charset="0"/>
              </a:rPr>
              <a:t>Zhai</a:t>
            </a:r>
            <a:r>
              <a:rPr lang="en-US" altLang="zh-CN" sz="1400" i="1" dirty="0">
                <a:solidFill>
                  <a:srgbClr val="333333"/>
                </a:solidFill>
                <a:latin typeface="Courier New" panose="02070309020205020404" pitchFamily="49" charset="0"/>
              </a:rPr>
              <a:t>, </a:t>
            </a:r>
            <a:r>
              <a:rPr lang="en-US" altLang="zh-CN" sz="1400" i="1" dirty="0" err="1">
                <a:solidFill>
                  <a:srgbClr val="333333"/>
                </a:solidFill>
                <a:latin typeface="Courier New" panose="02070309020205020404" pitchFamily="49" charset="0"/>
              </a:rPr>
              <a:t>Xuehai</a:t>
            </a:r>
            <a:r>
              <a:rPr lang="en-US" altLang="zh-CN" sz="1400" i="1" dirty="0">
                <a:solidFill>
                  <a:srgbClr val="333333"/>
                </a:solidFill>
                <a:latin typeface="Courier New" panose="02070309020205020404" pitchFamily="49" charset="0"/>
              </a:rPr>
              <a:t> Qian, and </a:t>
            </a:r>
            <a:r>
              <a:rPr lang="en-US" altLang="zh-CN" sz="1400" i="1" dirty="0" err="1">
                <a:solidFill>
                  <a:srgbClr val="333333"/>
                </a:solidFill>
                <a:latin typeface="Courier New" panose="02070309020205020404" pitchFamily="49" charset="0"/>
              </a:rPr>
              <a:t>Wenguang</a:t>
            </a:r>
            <a:r>
              <a:rPr lang="en-US" altLang="zh-CN" sz="1400" i="1" dirty="0">
                <a:solidFill>
                  <a:srgbClr val="333333"/>
                </a:solidFill>
                <a:latin typeface="Courier New" panose="02070309020205020404" pitchFamily="49" charset="0"/>
              </a:rPr>
              <a:t> Chen. 2019. </a:t>
            </a:r>
            <a:r>
              <a:rPr lang="en-US" altLang="zh-CN" sz="1400" i="1" dirty="0" err="1">
                <a:solidFill>
                  <a:srgbClr val="333333"/>
                </a:solidFill>
                <a:latin typeface="Courier New" panose="02070309020205020404" pitchFamily="49" charset="0"/>
              </a:rPr>
              <a:t>PLock</a:t>
            </a:r>
            <a:r>
              <a:rPr lang="en-US" altLang="zh-CN" sz="1400" i="1" dirty="0">
                <a:solidFill>
                  <a:srgbClr val="333333"/>
                </a:solidFill>
                <a:latin typeface="Courier New" panose="02070309020205020404" pitchFamily="49" charset="0"/>
              </a:rPr>
              <a:t>: A Fast Lock for Architectures with Explicit Inter-core Message Passing. (ASPLOS '19).</a:t>
            </a:r>
            <a:endParaRPr lang="zh-CN" altLang="en-US" sz="1400" dirty="0"/>
          </a:p>
        </p:txBody>
      </p:sp>
    </p:spTree>
    <p:extLst>
      <p:ext uri="{BB962C8B-B14F-4D97-AF65-F5344CB8AC3E}">
        <p14:creationId xmlns:p14="http://schemas.microsoft.com/office/powerpoint/2010/main" val="17198051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pLock</a:t>
            </a:r>
            <a:r>
              <a:rPr lang="zh-CN" altLang="en-US" dirty="0"/>
              <a:t>：神威太湖之光上的锁机制</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116</a:t>
            </a:fld>
            <a:endParaRPr lang="en-US" altLang="ko-KR"/>
          </a:p>
        </p:txBody>
      </p:sp>
      <p:pic>
        <p:nvPicPr>
          <p:cNvPr id="8" name="内容占位符 7"/>
          <p:cNvPicPr>
            <a:picLocks noGrp="1" noChangeAspect="1"/>
          </p:cNvPicPr>
          <p:nvPr>
            <p:ph idx="1"/>
          </p:nvPr>
        </p:nvPicPr>
        <p:blipFill>
          <a:blip r:embed="rId2"/>
          <a:stretch>
            <a:fillRect/>
          </a:stretch>
        </p:blipFill>
        <p:spPr>
          <a:xfrm>
            <a:off x="1029899" y="1371600"/>
            <a:ext cx="7947802" cy="5010150"/>
          </a:xfrm>
          <a:prstGeom prst="rect">
            <a:avLst/>
          </a:prstGeom>
        </p:spPr>
      </p:pic>
    </p:spTree>
    <p:extLst>
      <p:ext uri="{BB962C8B-B14F-4D97-AF65-F5344CB8AC3E}">
        <p14:creationId xmlns:p14="http://schemas.microsoft.com/office/powerpoint/2010/main" val="29222632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pLock</a:t>
            </a:r>
            <a:r>
              <a:rPr lang="zh-CN" altLang="en-US" dirty="0"/>
              <a:t>：神威太湖之光上的锁机制</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117</a:t>
            </a:fld>
            <a:endParaRPr lang="en-US" altLang="ko-KR"/>
          </a:p>
        </p:txBody>
      </p:sp>
      <p:pic>
        <p:nvPicPr>
          <p:cNvPr id="8" name="内容占位符 7"/>
          <p:cNvPicPr>
            <a:picLocks noGrp="1" noChangeAspect="1"/>
          </p:cNvPicPr>
          <p:nvPr>
            <p:ph idx="1"/>
          </p:nvPr>
        </p:nvPicPr>
        <p:blipFill>
          <a:blip r:embed="rId2"/>
          <a:stretch>
            <a:fillRect/>
          </a:stretch>
        </p:blipFill>
        <p:spPr>
          <a:xfrm>
            <a:off x="1067679" y="1371600"/>
            <a:ext cx="7872242" cy="5010150"/>
          </a:xfrm>
          <a:prstGeom prst="rect">
            <a:avLst/>
          </a:prstGeom>
        </p:spPr>
      </p:pic>
    </p:spTree>
    <p:extLst>
      <p:ext uri="{BB962C8B-B14F-4D97-AF65-F5344CB8AC3E}">
        <p14:creationId xmlns:p14="http://schemas.microsoft.com/office/powerpoint/2010/main" val="14289165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pLock</a:t>
            </a:r>
            <a:r>
              <a:rPr lang="zh-CN" altLang="en-US" dirty="0"/>
              <a:t>：神威太湖之光上的锁机制</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118</a:t>
            </a:fld>
            <a:endParaRPr lang="en-US" altLang="ko-KR"/>
          </a:p>
        </p:txBody>
      </p:sp>
      <p:pic>
        <p:nvPicPr>
          <p:cNvPr id="7" name="内容占位符 6"/>
          <p:cNvPicPr>
            <a:picLocks noGrp="1" noChangeAspect="1"/>
          </p:cNvPicPr>
          <p:nvPr>
            <p:ph idx="1"/>
          </p:nvPr>
        </p:nvPicPr>
        <p:blipFill>
          <a:blip r:embed="rId2"/>
          <a:stretch>
            <a:fillRect/>
          </a:stretch>
        </p:blipFill>
        <p:spPr>
          <a:xfrm>
            <a:off x="1684943" y="1371600"/>
            <a:ext cx="6637713" cy="5010150"/>
          </a:xfrm>
          <a:prstGeom prst="rect">
            <a:avLst/>
          </a:prstGeom>
        </p:spPr>
      </p:pic>
    </p:spTree>
    <p:extLst>
      <p:ext uri="{BB962C8B-B14F-4D97-AF65-F5344CB8AC3E}">
        <p14:creationId xmlns:p14="http://schemas.microsoft.com/office/powerpoint/2010/main" val="38697630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78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5519BF-A620-483B-B46A-700B43256B0A}" type="slidenum">
              <a:rPr lang="en-US" altLang="ko-KR" sz="1200" smtClean="0">
                <a:solidFill>
                  <a:schemeClr val="bg1"/>
                </a:solidFill>
              </a:rPr>
              <a:pPr>
                <a:spcBef>
                  <a:spcPct val="0"/>
                </a:spcBef>
                <a:buClrTx/>
                <a:buSzTx/>
                <a:buFontTx/>
                <a:buNone/>
              </a:pPr>
              <a:t>119</a:t>
            </a:fld>
            <a:endParaRPr lang="en-US" altLang="ko-KR" sz="1200">
              <a:solidFill>
                <a:schemeClr val="bg1"/>
              </a:solidFill>
            </a:endParaRPr>
          </a:p>
        </p:txBody>
      </p:sp>
      <p:sp>
        <p:nvSpPr>
          <p:cNvPr id="207877" name="Rectangle 2"/>
          <p:cNvSpPr>
            <a:spLocks noGrp="1" noChangeArrowheads="1"/>
          </p:cNvSpPr>
          <p:nvPr>
            <p:ph type="title"/>
          </p:nvPr>
        </p:nvSpPr>
        <p:spPr>
          <a:xfrm>
            <a:off x="900113" y="2060575"/>
            <a:ext cx="7777162" cy="892175"/>
          </a:xfrm>
        </p:spPr>
        <p:txBody>
          <a:bodyPr/>
          <a:lstStyle/>
          <a:p>
            <a:pPr eaLnBrk="1" hangingPunct="1"/>
            <a:r>
              <a:rPr lang="en-US" altLang="zh-CN" sz="5400" i="1">
                <a:solidFill>
                  <a:srgbClr val="993300"/>
                </a:solidFill>
                <a:ea typeface="宋体" panose="02010600030101010101" pitchFamily="2" charset="-122"/>
              </a:rPr>
              <a:t>Thanks for your time!</a:t>
            </a:r>
            <a:br>
              <a:rPr lang="en-US" altLang="zh-CN" sz="5400" i="1">
                <a:solidFill>
                  <a:srgbClr val="993300"/>
                </a:solidFill>
                <a:ea typeface="宋体" panose="02010600030101010101" pitchFamily="2" charset="-122"/>
              </a:rPr>
            </a:br>
            <a:r>
              <a:rPr lang="en-US" altLang="zh-CN" sz="5400" i="1">
                <a:solidFill>
                  <a:srgbClr val="993300"/>
                </a:solidFill>
                <a:ea typeface="宋体" panose="02010600030101010101" pitchFamily="2" charset="-122"/>
              </a:rPr>
              <a:t>Questions &amp; Answers</a:t>
            </a:r>
            <a:endParaRPr lang="en-US" altLang="ko-KR" sz="5400" i="1">
              <a:solidFill>
                <a:srgbClr val="993300"/>
              </a:solidFill>
              <a:ea typeface="굴림" pitchFamily="34"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53884" y="1988840"/>
            <a:ext cx="5370180" cy="2411342"/>
            <a:chOff x="844894" y="1240528"/>
            <a:chExt cx="5370180" cy="2411342"/>
          </a:xfrm>
        </p:grpSpPr>
        <p:sp>
          <p:nvSpPr>
            <p:cNvPr id="29" name="矩形 28"/>
            <p:cNvSpPr/>
            <p:nvPr/>
          </p:nvSpPr>
          <p:spPr>
            <a:xfrm>
              <a:off x="844894" y="1589767"/>
              <a:ext cx="2062016" cy="206210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1"/>
              <a:r>
                <a:rPr lang="en-US" altLang="zh-CN" sz="1600" b="1" dirty="0">
                  <a:latin typeface="Courier New" panose="02070309020205020404" pitchFamily="49" charset="0"/>
                  <a:ea typeface="微软雅黑" pitchFamily="34" charset="-122"/>
                  <a:cs typeface="Courier New" panose="02070309020205020404" pitchFamily="49" charset="0"/>
                </a:rPr>
                <a:t>leave note</a:t>
              </a:r>
              <a:r>
                <a:rPr lang="zh-CN" altLang="en-US" sz="1600" b="1" dirty="0">
                  <a:latin typeface="Courier New" panose="02070309020205020404" pitchFamily="49" charset="0"/>
                  <a:ea typeface="微软雅黑" pitchFamily="34" charset="-122"/>
                  <a:cs typeface="Courier New" panose="02070309020205020404" pitchFamily="49" charset="0"/>
                </a:rPr>
                <a:t>_1</a:t>
              </a:r>
              <a:r>
                <a:rPr lang="en-US" altLang="zh-CN" sz="1600" b="1" dirty="0">
                  <a:latin typeface="Courier New" panose="02070309020205020404" pitchFamily="49" charset="0"/>
                  <a:ea typeface="微软雅黑" pitchFamily="34" charset="-122"/>
                  <a:cs typeface="Courier New" panose="02070309020205020404" pitchFamily="49" charset="0"/>
                </a:rPr>
                <a:t>;</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while(</a:t>
              </a:r>
              <a:r>
                <a:rPr lang="zh-CN" altLang="en-US" sz="1600" b="1" dirty="0">
                  <a:latin typeface="Courier New" panose="02070309020205020404" pitchFamily="49" charset="0"/>
                  <a:ea typeface="微软雅黑" pitchFamily="34" charset="-122"/>
                  <a:cs typeface="Courier New" panose="02070309020205020404" pitchFamily="49" charset="0"/>
                </a:rPr>
                <a:t>n</a:t>
              </a:r>
              <a:r>
                <a:rPr lang="en-US" altLang="zh-CN" sz="1600" b="1" dirty="0" err="1">
                  <a:latin typeface="Courier New" panose="02070309020205020404" pitchFamily="49" charset="0"/>
                  <a:ea typeface="微软雅黑" pitchFamily="34" charset="-122"/>
                  <a:cs typeface="Courier New" panose="02070309020205020404" pitchFamily="49" charset="0"/>
                </a:rPr>
                <a:t>ote</a:t>
              </a:r>
              <a:r>
                <a:rPr lang="zh-CN" altLang="en-US" sz="1600" b="1" dirty="0">
                  <a:latin typeface="Courier New" panose="02070309020205020404" pitchFamily="49" charset="0"/>
                  <a:ea typeface="微软雅黑" pitchFamily="34" charset="-122"/>
                  <a:cs typeface="Courier New" panose="02070309020205020404" pitchFamily="49" charset="0"/>
                </a:rPr>
                <a:t>_2</a:t>
              </a:r>
              <a:r>
                <a:rPr lang="en-US" altLang="zh-CN" sz="1600" b="1" dirty="0">
                  <a:latin typeface="Courier New" panose="02070309020205020404" pitchFamily="49" charset="0"/>
                  <a:ea typeface="微软雅黑" pitchFamily="34" charset="-122"/>
                  <a:cs typeface="Courier New" panose="02070309020205020404" pitchFamily="49" charset="0"/>
                </a:rPr>
                <a:t>)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do nothing;</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if(no bread){</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buy bread;</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remove note</a:t>
              </a:r>
              <a:r>
                <a:rPr lang="zh-CN" altLang="en-US" sz="1600" b="1" dirty="0">
                  <a:latin typeface="Courier New" panose="02070309020205020404" pitchFamily="49" charset="0"/>
                  <a:ea typeface="微软雅黑" pitchFamily="34" charset="-122"/>
                  <a:cs typeface="Courier New" panose="02070309020205020404" pitchFamily="49" charset="0"/>
                </a:rPr>
                <a:t>_1</a:t>
              </a: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
          <p:nvSpPr>
            <p:cNvPr id="15" name="矩形 14"/>
            <p:cNvSpPr/>
            <p:nvPr/>
          </p:nvSpPr>
          <p:spPr>
            <a:xfrm>
              <a:off x="4063341" y="1589767"/>
              <a:ext cx="2151733" cy="181588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1"/>
              <a:r>
                <a:rPr lang="en-US" altLang="zh-CN" sz="1600" b="1" dirty="0">
                  <a:latin typeface="Courier New" panose="02070309020205020404" pitchFamily="49" charset="0"/>
                  <a:ea typeface="微软雅黑" pitchFamily="34" charset="-122"/>
                  <a:cs typeface="Courier New" panose="02070309020205020404" pitchFamily="49" charset="0"/>
                </a:rPr>
                <a:t>leave note</a:t>
              </a:r>
              <a:r>
                <a:rPr lang="zh-CN" altLang="en-US" sz="1600" b="1" dirty="0">
                  <a:latin typeface="Courier New" panose="02070309020205020404" pitchFamily="49" charset="0"/>
                  <a:ea typeface="微软雅黑" pitchFamily="34" charset="-122"/>
                  <a:cs typeface="Courier New" panose="02070309020205020404" pitchFamily="49" charset="0"/>
                </a:rPr>
                <a:t>_</a:t>
              </a:r>
              <a:r>
                <a:rPr lang="en-US" altLang="zh-CN" sz="1600" b="1" dirty="0">
                  <a:latin typeface="Courier New" panose="02070309020205020404" pitchFamily="49" charset="0"/>
                  <a:ea typeface="微软雅黑" pitchFamily="34" charset="-122"/>
                  <a:cs typeface="Courier New" panose="02070309020205020404" pitchFamily="49" charset="0"/>
                </a:rPr>
                <a:t>2;</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if(no </a:t>
              </a:r>
              <a:r>
                <a:rPr lang="zh-CN" altLang="en-US" sz="1600" b="1" dirty="0">
                  <a:latin typeface="Courier New" panose="02070309020205020404" pitchFamily="49" charset="0"/>
                  <a:ea typeface="微软雅黑" pitchFamily="34" charset="-122"/>
                  <a:cs typeface="Courier New" panose="02070309020205020404" pitchFamily="49" charset="0"/>
                </a:rPr>
                <a:t>n</a:t>
              </a:r>
              <a:r>
                <a:rPr lang="en-US" altLang="zh-CN" sz="1600" b="1" dirty="0" err="1">
                  <a:latin typeface="Courier New" panose="02070309020205020404" pitchFamily="49" charset="0"/>
                  <a:ea typeface="微软雅黑" pitchFamily="34" charset="-122"/>
                  <a:cs typeface="Courier New" panose="02070309020205020404" pitchFamily="49" charset="0"/>
                </a:rPr>
                <a:t>ote</a:t>
              </a:r>
              <a:r>
                <a:rPr lang="zh-CN" altLang="en-US" sz="1600" b="1" dirty="0">
                  <a:latin typeface="Courier New" panose="02070309020205020404" pitchFamily="49" charset="0"/>
                  <a:ea typeface="微软雅黑" pitchFamily="34" charset="-122"/>
                  <a:cs typeface="Courier New" panose="02070309020205020404" pitchFamily="49" charset="0"/>
                </a:rPr>
                <a:t>_</a:t>
              </a:r>
              <a:r>
                <a:rPr lang="en-US" altLang="zh-CN" sz="1600" b="1" dirty="0">
                  <a:latin typeface="Courier New" panose="02070309020205020404" pitchFamily="49" charset="0"/>
                  <a:ea typeface="微软雅黑" pitchFamily="34" charset="-122"/>
                  <a:cs typeface="Courier New" panose="02070309020205020404" pitchFamily="49" charset="0"/>
                </a:rPr>
                <a:t>1)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if(no bread){</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buy bread;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remove note</a:t>
              </a:r>
              <a:r>
                <a:rPr lang="zh-CN" altLang="en-US" sz="1600" b="1" dirty="0">
                  <a:latin typeface="Courier New" panose="02070309020205020404" pitchFamily="49" charset="0"/>
                  <a:ea typeface="微软雅黑" pitchFamily="34" charset="-122"/>
                  <a:cs typeface="Courier New" panose="02070309020205020404" pitchFamily="49" charset="0"/>
                </a:rPr>
                <a:t>_</a:t>
              </a:r>
              <a:r>
                <a:rPr lang="en-US" altLang="zh-CN" sz="1600" b="1" dirty="0">
                  <a:latin typeface="Courier New" panose="02070309020205020404" pitchFamily="49" charset="0"/>
                  <a:ea typeface="微软雅黑" pitchFamily="34" charset="-122"/>
                  <a:cs typeface="Courier New" panose="02070309020205020404" pitchFamily="49" charset="0"/>
                </a:rPr>
                <a:t>2;	</a:t>
              </a:r>
            </a:p>
          </p:txBody>
        </p:sp>
        <p:grpSp>
          <p:nvGrpSpPr>
            <p:cNvPr id="17" name="组合 16"/>
            <p:cNvGrpSpPr/>
            <p:nvPr/>
          </p:nvGrpSpPr>
          <p:grpSpPr>
            <a:xfrm>
              <a:off x="1373206" y="1240528"/>
              <a:ext cx="4243741" cy="428628"/>
              <a:chOff x="363522" y="1929044"/>
              <a:chExt cx="4243741" cy="428628"/>
            </a:xfrm>
          </p:grpSpPr>
          <p:sp>
            <p:nvSpPr>
              <p:cNvPr id="26" name="内容占位符 2"/>
              <p:cNvSpPr txBox="1">
                <a:spLocks/>
              </p:cNvSpPr>
              <p:nvPr/>
            </p:nvSpPr>
            <p:spPr>
              <a:xfrm>
                <a:off x="363522" y="1929044"/>
                <a:ext cx="9286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A</a:t>
                </a:r>
                <a:endParaRPr lang="zh-CN" altLang="en-US" sz="1800" dirty="0"/>
              </a:p>
            </p:txBody>
          </p:sp>
          <p:sp>
            <p:nvSpPr>
              <p:cNvPr id="30" name="内容占位符 2"/>
              <p:cNvSpPr txBox="1">
                <a:spLocks/>
              </p:cNvSpPr>
              <p:nvPr/>
            </p:nvSpPr>
            <p:spPr>
              <a:xfrm>
                <a:off x="3607131" y="1929044"/>
                <a:ext cx="10001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B</a:t>
                </a:r>
                <a:endParaRPr lang="zh-CN" altLang="en-US" sz="1800" dirty="0"/>
              </a:p>
            </p:txBody>
          </p:sp>
        </p:grpSp>
      </p:gr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方案四</a:t>
            </a:r>
            <a:endParaRPr lang="zh-CN" altLang="en-US" dirty="0">
              <a:cs typeface="+mj-cs"/>
            </a:endParaRPr>
          </a:p>
        </p:txBody>
      </p:sp>
      <p:grpSp>
        <p:nvGrpSpPr>
          <p:cNvPr id="5" name="组合 4"/>
          <p:cNvGrpSpPr/>
          <p:nvPr/>
        </p:nvGrpSpPr>
        <p:grpSpPr>
          <a:xfrm>
            <a:off x="1153884" y="1643050"/>
            <a:ext cx="3798545" cy="428628"/>
            <a:chOff x="844893" y="785800"/>
            <a:chExt cx="3798545" cy="428628"/>
          </a:xfrm>
        </p:grpSpPr>
        <p:sp>
          <p:nvSpPr>
            <p:cNvPr id="9" name="内容占位符 2"/>
            <p:cNvSpPr txBox="1">
              <a:spLocks/>
            </p:cNvSpPr>
            <p:nvPr/>
          </p:nvSpPr>
          <p:spPr>
            <a:xfrm>
              <a:off x="1142976" y="785800"/>
              <a:ext cx="35004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两个人采用不同的处理流程</a:t>
              </a:r>
            </a:p>
          </p:txBody>
        </p:sp>
        <p:sp>
          <p:nvSpPr>
            <p:cNvPr id="12" name="TextBox 11"/>
            <p:cNvSpPr txBox="1"/>
            <p:nvPr/>
          </p:nvSpPr>
          <p:spPr>
            <a:xfrm>
              <a:off x="844893" y="7858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153884" y="4527948"/>
            <a:ext cx="3298479" cy="428628"/>
            <a:chOff x="844893" y="3856502"/>
            <a:chExt cx="3298479" cy="428628"/>
          </a:xfrm>
        </p:grpSpPr>
        <p:sp>
          <p:nvSpPr>
            <p:cNvPr id="19" name="内容占位符 2"/>
            <p:cNvSpPr txBox="1">
              <a:spLocks/>
            </p:cNvSpPr>
            <p:nvPr/>
          </p:nvSpPr>
          <p:spPr>
            <a:xfrm>
              <a:off x="1142976" y="385650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现在有效吗？</a:t>
              </a:r>
            </a:p>
          </p:txBody>
        </p:sp>
        <p:sp>
          <p:nvSpPr>
            <p:cNvPr id="22" name="TextBox 21"/>
            <p:cNvSpPr txBox="1"/>
            <p:nvPr/>
          </p:nvSpPr>
          <p:spPr>
            <a:xfrm>
              <a:off x="844893" y="38565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561504" y="4834338"/>
            <a:ext cx="4962560" cy="407990"/>
            <a:chOff x="1252514" y="4162892"/>
            <a:chExt cx="4962560" cy="407990"/>
          </a:xfrm>
        </p:grpSpPr>
        <p:pic>
          <p:nvPicPr>
            <p:cNvPr id="27" name="图片 26" descr="小点1.png"/>
            <p:cNvPicPr>
              <a:picLocks noChangeAspect="1"/>
            </p:cNvPicPr>
            <p:nvPr/>
          </p:nvPicPr>
          <p:blipFill>
            <a:blip r:embed="rId2" cstate="print"/>
            <a:stretch>
              <a:fillRect/>
            </a:stretch>
          </p:blipFill>
          <p:spPr>
            <a:xfrm>
              <a:off x="1252514" y="4267668"/>
              <a:ext cx="151066" cy="148997"/>
            </a:xfrm>
            <a:prstGeom prst="rect">
              <a:avLst/>
            </a:prstGeom>
            <a:effectLst/>
          </p:spPr>
        </p:pic>
        <p:sp>
          <p:nvSpPr>
            <p:cNvPr id="28" name="内容占位符 2"/>
            <p:cNvSpPr txBox="1">
              <a:spLocks/>
            </p:cNvSpPr>
            <p:nvPr/>
          </p:nvSpPr>
          <p:spPr>
            <a:xfrm>
              <a:off x="1385078" y="4162892"/>
              <a:ext cx="482999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枚举所有可能后，可以确认它是有效的</a:t>
              </a:r>
            </a:p>
          </p:txBody>
        </p:sp>
      </p:grpSp>
      <p:grpSp>
        <p:nvGrpSpPr>
          <p:cNvPr id="4" name="组合 3"/>
          <p:cNvGrpSpPr/>
          <p:nvPr/>
        </p:nvGrpSpPr>
        <p:grpSpPr>
          <a:xfrm>
            <a:off x="1153884" y="5232620"/>
            <a:ext cx="3298479" cy="428628"/>
            <a:chOff x="844893" y="4500558"/>
            <a:chExt cx="3298479" cy="428628"/>
          </a:xfrm>
        </p:grpSpPr>
        <p:sp>
          <p:nvSpPr>
            <p:cNvPr id="18" name="内容占位符 2"/>
            <p:cNvSpPr txBox="1">
              <a:spLocks/>
            </p:cNvSpPr>
            <p:nvPr/>
          </p:nvSpPr>
          <p:spPr>
            <a:xfrm>
              <a:off x="1142976" y="4500558"/>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这种解决方案你满足吗？</a:t>
              </a:r>
            </a:p>
          </p:txBody>
        </p:sp>
        <p:sp>
          <p:nvSpPr>
            <p:cNvPr id="20" name="TextBox 19"/>
            <p:cNvSpPr txBox="1"/>
            <p:nvPr/>
          </p:nvSpPr>
          <p:spPr>
            <a:xfrm>
              <a:off x="844893" y="45005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173072" y="2554424"/>
            <a:ext cx="3198712" cy="1169551"/>
            <a:chOff x="879245" y="1644570"/>
            <a:chExt cx="3198712" cy="1169551"/>
          </a:xfrm>
        </p:grpSpPr>
        <p:sp>
          <p:nvSpPr>
            <p:cNvPr id="21" name="矩形 20"/>
            <p:cNvSpPr/>
            <p:nvPr/>
          </p:nvSpPr>
          <p:spPr>
            <a:xfrm>
              <a:off x="879245" y="1720281"/>
              <a:ext cx="2027664" cy="728039"/>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2863511" y="1644570"/>
              <a:ext cx="1214446" cy="1169551"/>
            </a:xfrm>
            <a:prstGeom prst="rect">
              <a:avLst/>
            </a:prstGeom>
            <a:noFill/>
            <a:ln>
              <a:noFill/>
            </a:ln>
          </p:spPr>
          <p:txBody>
            <a:bodyPr wrap="square" rtlCol="0">
              <a:spAutoFit/>
            </a:bodyPr>
            <a:lstStyle/>
            <a:p>
              <a:r>
                <a:rPr lang="zh-CN" altLang="en-US" sz="1400" b="1" dirty="0">
                  <a:solidFill>
                    <a:srgbClr val="C00000"/>
                  </a:solidFill>
                  <a:latin typeface="+mn-ea"/>
                </a:rPr>
                <a:t>如果没有便签</a:t>
              </a:r>
              <a:r>
                <a:rPr lang="en-US" altLang="zh-CN" sz="1400" b="1" dirty="0">
                  <a:solidFill>
                    <a:srgbClr val="C00000"/>
                  </a:solidFill>
                  <a:latin typeface="+mn-ea"/>
                </a:rPr>
                <a:t>2,</a:t>
              </a:r>
              <a:r>
                <a:rPr lang="zh-CN" altLang="en-US" sz="1400" b="1" dirty="0">
                  <a:solidFill>
                    <a:srgbClr val="C00000"/>
                  </a:solidFill>
                  <a:latin typeface="+mn-ea"/>
                </a:rPr>
                <a:t>那么</a:t>
              </a:r>
              <a:r>
                <a:rPr lang="en-US" altLang="zh-CN" sz="1400" b="1" dirty="0">
                  <a:solidFill>
                    <a:srgbClr val="C00000"/>
                  </a:solidFill>
                  <a:latin typeface="+mn-ea"/>
                </a:rPr>
                <a:t>A</a:t>
              </a:r>
              <a:r>
                <a:rPr lang="zh-CN" altLang="en-US" sz="1400" b="1" dirty="0">
                  <a:solidFill>
                    <a:srgbClr val="C00000"/>
                  </a:solidFill>
                  <a:latin typeface="+mn-ea"/>
                </a:rPr>
                <a:t>可以去买面包，否则等待</a:t>
              </a:r>
              <a:r>
                <a:rPr lang="en-US" altLang="zh-CN" sz="1400" b="1" dirty="0">
                  <a:solidFill>
                    <a:srgbClr val="C00000"/>
                  </a:solidFill>
                  <a:latin typeface="+mn-ea"/>
                </a:rPr>
                <a:t>B</a:t>
              </a:r>
              <a:r>
                <a:rPr lang="zh-CN" altLang="en-US" sz="1400" b="1" dirty="0">
                  <a:solidFill>
                    <a:srgbClr val="C00000"/>
                  </a:solidFill>
                  <a:latin typeface="+mn-ea"/>
                </a:rPr>
                <a:t>离开</a:t>
              </a:r>
            </a:p>
          </p:txBody>
        </p:sp>
      </p:grpSp>
      <p:grpSp>
        <p:nvGrpSpPr>
          <p:cNvPr id="10" name="组合 9"/>
          <p:cNvGrpSpPr/>
          <p:nvPr/>
        </p:nvGrpSpPr>
        <p:grpSpPr>
          <a:xfrm>
            <a:off x="4423368" y="2544692"/>
            <a:ext cx="3244976" cy="1384995"/>
            <a:chOff x="4092571" y="1633247"/>
            <a:chExt cx="3244976" cy="1384995"/>
          </a:xfrm>
        </p:grpSpPr>
        <p:sp>
          <p:nvSpPr>
            <p:cNvPr id="24" name="矩形 23"/>
            <p:cNvSpPr/>
            <p:nvPr/>
          </p:nvSpPr>
          <p:spPr>
            <a:xfrm>
              <a:off x="4092571" y="1714494"/>
              <a:ext cx="1969651" cy="252000"/>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6123101" y="1633247"/>
              <a:ext cx="1214446" cy="1384995"/>
            </a:xfrm>
            <a:prstGeom prst="rect">
              <a:avLst/>
            </a:prstGeom>
            <a:noFill/>
          </p:spPr>
          <p:txBody>
            <a:bodyPr wrap="square" rtlCol="0">
              <a:spAutoFit/>
            </a:bodyPr>
            <a:lstStyle/>
            <a:p>
              <a:r>
                <a:rPr lang="zh-CN" altLang="en-US" sz="1400" b="1" dirty="0">
                  <a:solidFill>
                    <a:srgbClr val="C00000"/>
                  </a:solidFill>
                  <a:latin typeface="+mn-ea"/>
                </a:rPr>
                <a:t>如果没有便签</a:t>
              </a:r>
              <a:r>
                <a:rPr lang="en-US" altLang="zh-CN" sz="1400" b="1" dirty="0">
                  <a:solidFill>
                    <a:srgbClr val="C00000"/>
                  </a:solidFill>
                  <a:latin typeface="+mn-ea"/>
                </a:rPr>
                <a:t>1,</a:t>
              </a:r>
              <a:r>
                <a:rPr lang="zh-CN" altLang="en-US" sz="1400" b="1" dirty="0">
                  <a:solidFill>
                    <a:srgbClr val="C00000"/>
                  </a:solidFill>
                  <a:latin typeface="+mn-ea"/>
                </a:rPr>
                <a:t>那么</a:t>
              </a:r>
              <a:r>
                <a:rPr lang="en-US" altLang="zh-CN" sz="1400" b="1" dirty="0">
                  <a:solidFill>
                    <a:srgbClr val="C00000"/>
                  </a:solidFill>
                  <a:latin typeface="+mn-ea"/>
                </a:rPr>
                <a:t>B</a:t>
              </a:r>
              <a:r>
                <a:rPr lang="zh-CN" altLang="en-US" sz="1400" b="1" dirty="0">
                  <a:solidFill>
                    <a:srgbClr val="C00000"/>
                  </a:solidFill>
                  <a:latin typeface="+mn-ea"/>
                </a:rPr>
                <a:t>可以去买面包，否则</a:t>
              </a:r>
              <a:r>
                <a:rPr lang="en-US" altLang="zh-CN" sz="1400" b="1" dirty="0">
                  <a:solidFill>
                    <a:srgbClr val="C00000"/>
                  </a:solidFill>
                  <a:latin typeface="+mn-ea"/>
                </a:rPr>
                <a:t>B</a:t>
              </a:r>
              <a:r>
                <a:rPr lang="zh-CN" altLang="en-US" sz="1400" b="1" dirty="0">
                  <a:solidFill>
                    <a:srgbClr val="C00000"/>
                  </a:solidFill>
                  <a:latin typeface="+mn-ea"/>
                </a:rPr>
                <a:t>离开并且再试一次</a:t>
              </a:r>
            </a:p>
          </p:txBody>
        </p:sp>
      </p:grpSp>
    </p:spTree>
    <p:extLst>
      <p:ext uri="{BB962C8B-B14F-4D97-AF65-F5344CB8AC3E}">
        <p14:creationId xmlns:p14="http://schemas.microsoft.com/office/powerpoint/2010/main" val="193253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方案四分析</a:t>
            </a:r>
            <a:endParaRPr lang="zh-CN" altLang="en-US" dirty="0">
              <a:cs typeface="+mj-cs"/>
            </a:endParaRPr>
          </a:p>
        </p:txBody>
      </p:sp>
      <p:grpSp>
        <p:nvGrpSpPr>
          <p:cNvPr id="2" name="组合 1"/>
          <p:cNvGrpSpPr/>
          <p:nvPr/>
        </p:nvGrpSpPr>
        <p:grpSpPr>
          <a:xfrm>
            <a:off x="844894" y="1857364"/>
            <a:ext cx="6155999" cy="785818"/>
            <a:chOff x="844893" y="1000114"/>
            <a:chExt cx="6155999" cy="785818"/>
          </a:xfrm>
        </p:grpSpPr>
        <p:sp>
          <p:nvSpPr>
            <p:cNvPr id="9" name="内容占位符 2"/>
            <p:cNvSpPr txBox="1">
              <a:spLocks/>
            </p:cNvSpPr>
            <p:nvPr/>
          </p:nvSpPr>
          <p:spPr>
            <a:xfrm>
              <a:off x="1142976" y="1000114"/>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它有效，但太复杂</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252514" y="1411280"/>
              <a:ext cx="151066" cy="148997"/>
            </a:xfrm>
            <a:prstGeom prst="rect">
              <a:avLst/>
            </a:prstGeom>
            <a:effectLst/>
          </p:spPr>
        </p:pic>
        <p:sp>
          <p:nvSpPr>
            <p:cNvPr id="24" name="内容占位符 2"/>
            <p:cNvSpPr txBox="1">
              <a:spLocks/>
            </p:cNvSpPr>
            <p:nvPr/>
          </p:nvSpPr>
          <p:spPr>
            <a:xfrm>
              <a:off x="1385078" y="1306504"/>
              <a:ext cx="5615814" cy="4794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很难验证它的有效性</a:t>
              </a:r>
            </a:p>
          </p:txBody>
        </p:sp>
      </p:grpSp>
      <p:grpSp>
        <p:nvGrpSpPr>
          <p:cNvPr id="3" name="组合 2"/>
          <p:cNvGrpSpPr/>
          <p:nvPr/>
        </p:nvGrpSpPr>
        <p:grpSpPr>
          <a:xfrm>
            <a:off x="844894" y="2580864"/>
            <a:ext cx="4155735" cy="1000132"/>
            <a:chOff x="844893" y="1643056"/>
            <a:chExt cx="4155735" cy="1000132"/>
          </a:xfrm>
        </p:grpSpPr>
        <p:sp>
          <p:nvSpPr>
            <p:cNvPr id="19" name="内容占位符 2"/>
            <p:cNvSpPr txBox="1">
              <a:spLocks/>
            </p:cNvSpPr>
            <p:nvPr/>
          </p:nvSpPr>
          <p:spPr>
            <a:xfrm>
              <a:off x="1142976" y="1643056"/>
              <a:ext cx="22860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a:t>A</a:t>
              </a:r>
              <a:r>
                <a:rPr lang="zh-CN" altLang="en-US"/>
                <a:t>和</a:t>
              </a:r>
              <a:r>
                <a:rPr lang="en-US" altLang="zh-CN"/>
                <a:t>B</a:t>
              </a:r>
              <a:r>
                <a:rPr lang="zh-CN" altLang="en-US"/>
                <a:t>的代码不同</a:t>
              </a:r>
            </a:p>
          </p:txBody>
        </p:sp>
        <p:sp>
          <p:nvSpPr>
            <p:cNvPr id="22" name="TextBox 21"/>
            <p:cNvSpPr txBox="1"/>
            <p:nvPr/>
          </p:nvSpPr>
          <p:spPr>
            <a:xfrm>
              <a:off x="844893" y="16430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2" cstate="print"/>
            <a:stretch>
              <a:fillRect/>
            </a:stretch>
          </p:blipFill>
          <p:spPr>
            <a:xfrm>
              <a:off x="1252514" y="2054222"/>
              <a:ext cx="151066" cy="148997"/>
            </a:xfrm>
            <a:prstGeom prst="rect">
              <a:avLst/>
            </a:prstGeom>
            <a:effectLst/>
          </p:spPr>
        </p:pic>
        <p:sp>
          <p:nvSpPr>
            <p:cNvPr id="28" name="内容占位符 2"/>
            <p:cNvSpPr txBox="1">
              <a:spLocks/>
            </p:cNvSpPr>
            <p:nvPr/>
          </p:nvSpPr>
          <p:spPr>
            <a:xfrm>
              <a:off x="1385078" y="1949446"/>
              <a:ext cx="361555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每个进程的代码也会略有不同</a:t>
              </a:r>
            </a:p>
          </p:txBody>
        </p:sp>
        <p:pic>
          <p:nvPicPr>
            <p:cNvPr id="30" name="图片 29" descr="小点1.png"/>
            <p:cNvPicPr>
              <a:picLocks noChangeAspect="1"/>
            </p:cNvPicPr>
            <p:nvPr/>
          </p:nvPicPr>
          <p:blipFill>
            <a:blip r:embed="rId2" cstate="print"/>
            <a:stretch>
              <a:fillRect/>
            </a:stretch>
          </p:blipFill>
          <p:spPr>
            <a:xfrm>
              <a:off x="1252514" y="2339974"/>
              <a:ext cx="151066" cy="148997"/>
            </a:xfrm>
            <a:prstGeom prst="rect">
              <a:avLst/>
            </a:prstGeom>
            <a:effectLst/>
          </p:spPr>
        </p:pic>
        <p:sp>
          <p:nvSpPr>
            <p:cNvPr id="33" name="内容占位符 2"/>
            <p:cNvSpPr txBox="1">
              <a:spLocks/>
            </p:cNvSpPr>
            <p:nvPr/>
          </p:nvSpPr>
          <p:spPr>
            <a:xfrm>
              <a:off x="1385078" y="2235198"/>
              <a:ext cx="3114914"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如果进程更多，怎么办？</a:t>
              </a:r>
            </a:p>
          </p:txBody>
        </p:sp>
      </p:grpSp>
      <p:grpSp>
        <p:nvGrpSpPr>
          <p:cNvPr id="4" name="组合 3"/>
          <p:cNvGrpSpPr/>
          <p:nvPr/>
        </p:nvGrpSpPr>
        <p:grpSpPr>
          <a:xfrm>
            <a:off x="844894" y="3573016"/>
            <a:ext cx="4084297" cy="785818"/>
            <a:chOff x="844893" y="2551112"/>
            <a:chExt cx="4084297" cy="785818"/>
          </a:xfrm>
        </p:grpSpPr>
        <p:sp>
          <p:nvSpPr>
            <p:cNvPr id="15" name="内容占位符 2"/>
            <p:cNvSpPr txBox="1">
              <a:spLocks/>
            </p:cNvSpPr>
            <p:nvPr/>
          </p:nvSpPr>
          <p:spPr>
            <a:xfrm>
              <a:off x="1142976" y="255111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solidFill>
                    <a:srgbClr val="C00000"/>
                  </a:solidFill>
                </a:rPr>
                <a:t>当</a:t>
              </a:r>
              <a:r>
                <a:rPr lang="en-US" altLang="zh-CN">
                  <a:solidFill>
                    <a:srgbClr val="C00000"/>
                  </a:solidFill>
                </a:rPr>
                <a:t>A</a:t>
              </a:r>
              <a:r>
                <a:rPr lang="zh-CN" altLang="en-US">
                  <a:solidFill>
                    <a:srgbClr val="C00000"/>
                  </a:solidFill>
                </a:rPr>
                <a:t>在等待时，它不能做其他事</a:t>
              </a:r>
            </a:p>
          </p:txBody>
        </p:sp>
        <p:sp>
          <p:nvSpPr>
            <p:cNvPr id="16" name="TextBox 15"/>
            <p:cNvSpPr txBox="1"/>
            <p:nvPr/>
          </p:nvSpPr>
          <p:spPr>
            <a:xfrm>
              <a:off x="844893" y="25511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252514" y="2962278"/>
              <a:ext cx="151066" cy="148997"/>
            </a:xfrm>
            <a:prstGeom prst="rect">
              <a:avLst/>
            </a:prstGeom>
            <a:effectLst/>
          </p:spPr>
        </p:pic>
        <p:sp>
          <p:nvSpPr>
            <p:cNvPr id="18" name="内容占位符 2"/>
            <p:cNvSpPr txBox="1">
              <a:spLocks/>
            </p:cNvSpPr>
            <p:nvPr/>
          </p:nvSpPr>
          <p:spPr>
            <a:xfrm>
              <a:off x="1385077" y="2857502"/>
              <a:ext cx="3402945" cy="4794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忙等待（</a:t>
              </a:r>
              <a:r>
                <a:rPr lang="en-US" altLang="zh-CN" dirty="0"/>
                <a:t>busy-waiting</a:t>
              </a:r>
              <a:r>
                <a:rPr lang="zh-CN" altLang="en-US" dirty="0"/>
                <a:t>）</a:t>
              </a:r>
            </a:p>
          </p:txBody>
        </p:sp>
      </p:grpSp>
      <p:grpSp>
        <p:nvGrpSpPr>
          <p:cNvPr id="5" name="组合 4"/>
          <p:cNvGrpSpPr/>
          <p:nvPr/>
        </p:nvGrpSpPr>
        <p:grpSpPr>
          <a:xfrm>
            <a:off x="844894" y="4296516"/>
            <a:ext cx="2798413" cy="428628"/>
            <a:chOff x="844893" y="3214692"/>
            <a:chExt cx="2441223" cy="428628"/>
          </a:xfrm>
        </p:grpSpPr>
        <p:sp>
          <p:nvSpPr>
            <p:cNvPr id="20" name="内容占位符 2"/>
            <p:cNvSpPr txBox="1">
              <a:spLocks/>
            </p:cNvSpPr>
            <p:nvPr/>
          </p:nvSpPr>
          <p:spPr>
            <a:xfrm>
              <a:off x="1142976" y="3214692"/>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有更好的方法吗？</a:t>
              </a:r>
            </a:p>
          </p:txBody>
        </p:sp>
        <p:sp>
          <p:nvSpPr>
            <p:cNvPr id="21" name="TextBox 20"/>
            <p:cNvSpPr txBox="1"/>
            <p:nvPr/>
          </p:nvSpPr>
          <p:spPr>
            <a:xfrm>
              <a:off x="844893" y="321469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7168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en-US" altLang="zh-CN">
                <a:ea typeface="宋体" panose="02010600030101010101" pitchFamily="2" charset="-122"/>
              </a:rPr>
              <a:t>Concept about mutual exclusion</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a:bodyPr>
          <a:lstStyle/>
          <a:p>
            <a:pPr>
              <a:lnSpc>
                <a:spcPct val="110000"/>
              </a:lnSpc>
              <a:defRPr/>
            </a:pPr>
            <a:r>
              <a:rPr lang="en-US" altLang="zh-CN" dirty="0">
                <a:ea typeface="宋体" pitchFamily="2" charset="-122"/>
              </a:rPr>
              <a:t>Race condition</a:t>
            </a:r>
          </a:p>
          <a:p>
            <a:pPr lvl="1">
              <a:lnSpc>
                <a:spcPct val="110000"/>
              </a:lnSpc>
              <a:defRPr/>
            </a:pPr>
            <a:r>
              <a:rPr lang="en-US" altLang="zh-CN" dirty="0">
                <a:ea typeface="宋体" pitchFamily="2" charset="-122"/>
              </a:rPr>
              <a:t>More than one processes are compete for some exclusive resource, other processes shouldn’t access the resource when a process is occupying the resource</a:t>
            </a:r>
          </a:p>
          <a:p>
            <a:pPr lvl="1">
              <a:lnSpc>
                <a:spcPct val="110000"/>
              </a:lnSpc>
              <a:defRPr/>
            </a:pPr>
            <a:r>
              <a:rPr lang="zh-CN" altLang="en-US" dirty="0">
                <a:ea typeface="宋体" pitchFamily="2" charset="-122"/>
              </a:rPr>
              <a:t>在单处理器的情况下，竞争是由一片连续的代码访问某个共享资源造成的。本该连续执行的代码，由于调度变得零碎而导致出错</a:t>
            </a:r>
            <a:endParaRPr lang="en-US" altLang="zh-CN" dirty="0">
              <a:ea typeface="宋体" pitchFamily="2" charset="-122"/>
            </a:endParaRPr>
          </a:p>
          <a:p>
            <a:pPr lvl="1">
              <a:lnSpc>
                <a:spcPct val="110000"/>
              </a:lnSpc>
              <a:defRPr/>
            </a:pPr>
            <a:r>
              <a:rPr lang="zh-CN" altLang="en-US" dirty="0">
                <a:ea typeface="宋体" pitchFamily="2" charset="-122"/>
              </a:rPr>
              <a:t>多处理器的情况下，因为有两个进程（线程）在并行执行，问题会更加严重（</a:t>
            </a:r>
            <a:r>
              <a:rPr lang="zh-CN" altLang="en-US" dirty="0">
                <a:solidFill>
                  <a:schemeClr val="tx2">
                    <a:lumMod val="60000"/>
                    <a:lumOff val="40000"/>
                  </a:schemeClr>
                </a:solidFill>
                <a:ea typeface="宋体" pitchFamily="2" charset="-122"/>
              </a:rPr>
              <a:t>本课程暂不考虑这种复杂的情况</a:t>
            </a:r>
            <a:r>
              <a:rPr lang="zh-CN" altLang="en-US" dirty="0">
                <a:ea typeface="宋体" pitchFamily="2" charset="-122"/>
              </a:rPr>
              <a:t>）</a:t>
            </a: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321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1EF8B03-4893-4F61-844D-3B11D9186F91}" type="slidenum">
              <a:rPr lang="en-US" altLang="ko-KR" sz="1200" smtClean="0">
                <a:solidFill>
                  <a:schemeClr val="bg1"/>
                </a:solidFill>
              </a:rPr>
              <a:pPr>
                <a:spcBef>
                  <a:spcPct val="0"/>
                </a:spcBef>
                <a:buClrTx/>
                <a:buSzTx/>
                <a:buFontTx/>
                <a:buNone/>
              </a:pPr>
              <a:t>14</a:t>
            </a:fld>
            <a:endParaRPr lang="en-US" altLang="ko-KR" sz="1200">
              <a:solidFill>
                <a:schemeClr val="bg1"/>
              </a:solidFill>
            </a:endParaRPr>
          </a:p>
        </p:txBody>
      </p:sp>
    </p:spTree>
    <p:extLst>
      <p:ext uri="{BB962C8B-B14F-4D97-AF65-F5344CB8AC3E}">
        <p14:creationId xmlns:p14="http://schemas.microsoft.com/office/powerpoint/2010/main" val="102963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683568" y="1052736"/>
            <a:ext cx="7772400" cy="628650"/>
          </a:xfrm>
        </p:spPr>
        <p:txBody>
          <a:bodyPr/>
          <a:lstStyle/>
          <a:p>
            <a:pPr>
              <a:defRPr/>
            </a:pPr>
            <a:r>
              <a:rPr lang="zh-CN" altLang="en-US" sz="3000" dirty="0">
                <a:solidFill>
                  <a:srgbClr val="11576A"/>
                </a:solidFill>
                <a:latin typeface="微软雅黑" pitchFamily="34" charset="-122"/>
                <a:ea typeface="微软雅黑" pitchFamily="34" charset="-122"/>
              </a:rPr>
              <a:t>临界区</a:t>
            </a:r>
            <a:r>
              <a:rPr lang="en-US" altLang="zh-CN" sz="3000" dirty="0">
                <a:solidFill>
                  <a:srgbClr val="11576A"/>
                </a:solidFill>
                <a:latin typeface="微软雅黑" pitchFamily="34" charset="-122"/>
                <a:ea typeface="微软雅黑" pitchFamily="34" charset="-122"/>
              </a:rPr>
              <a:t>(Critical Section)</a:t>
            </a:r>
            <a:endParaRPr lang="zh-CN" altLang="en-US" sz="3000" dirty="0">
              <a:solidFill>
                <a:srgbClr val="11576A"/>
              </a:solidFill>
              <a:latin typeface="微软雅黑" pitchFamily="34" charset="-122"/>
              <a:ea typeface="微软雅黑" pitchFamily="34" charset="-122"/>
            </a:endParaRPr>
          </a:p>
        </p:txBody>
      </p:sp>
      <p:sp>
        <p:nvSpPr>
          <p:cNvPr id="5" name="Rectangle 3"/>
          <p:cNvSpPr txBox="1">
            <a:spLocks noChangeArrowheads="1"/>
          </p:cNvSpPr>
          <p:nvPr/>
        </p:nvSpPr>
        <p:spPr bwMode="auto">
          <a:xfrm>
            <a:off x="1259632" y="2969647"/>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cs typeface="+mn-cs"/>
              </a:rPr>
              <a:t>临界区</a:t>
            </a:r>
            <a:r>
              <a:rPr lang="en-US" altLang="zh-CN" sz="2000" b="1" dirty="0">
                <a:solidFill>
                  <a:srgbClr val="11576A"/>
                </a:solidFill>
                <a:latin typeface="微软雅黑" pitchFamily="34" charset="-122"/>
                <a:ea typeface="微软雅黑" pitchFamily="34" charset="-122"/>
                <a:cs typeface="+mn-cs"/>
              </a:rPr>
              <a:t>(critical section)</a:t>
            </a:r>
          </a:p>
        </p:txBody>
      </p:sp>
      <p:sp>
        <p:nvSpPr>
          <p:cNvPr id="6" name="矩形 5"/>
          <p:cNvSpPr/>
          <p:nvPr/>
        </p:nvSpPr>
        <p:spPr>
          <a:xfrm>
            <a:off x="1702950" y="1779214"/>
            <a:ext cx="4104456" cy="109260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2700">
            <a:solidFill>
              <a:schemeClr val="tx1"/>
            </a:solidFill>
          </a:ln>
        </p:spPr>
        <p:txBody>
          <a:bodyPr wrap="square">
            <a:spAutoFit/>
          </a:bodyPr>
          <a:lstStyle/>
          <a:p>
            <a:pPr marL="0" lvl="1">
              <a:lnSpc>
                <a:spcPct val="80000"/>
              </a:lnSpc>
            </a:pPr>
            <a:r>
              <a:rPr lang="en-US" altLang="zh-CN" sz="2000" b="1" dirty="0">
                <a:latin typeface="Courier New" panose="02070309020205020404" pitchFamily="49" charset="0"/>
                <a:ea typeface="微软雅黑" pitchFamily="34" charset="-122"/>
                <a:cs typeface="Courier New" panose="02070309020205020404" pitchFamily="49" charset="0"/>
              </a:rPr>
              <a:t>entry section</a:t>
            </a:r>
          </a:p>
          <a:p>
            <a:pPr marL="0" lvl="1">
              <a:lnSpc>
                <a:spcPct val="80000"/>
              </a:lnSpc>
            </a:pPr>
            <a:r>
              <a:rPr lang="en-US" altLang="zh-CN" sz="2000" b="1" dirty="0">
                <a:latin typeface="Courier New" panose="02070309020205020404" pitchFamily="49" charset="0"/>
                <a:ea typeface="微软雅黑" pitchFamily="34" charset="-122"/>
                <a:cs typeface="Courier New" panose="02070309020205020404" pitchFamily="49" charset="0"/>
              </a:rPr>
              <a:t>   critical section</a:t>
            </a:r>
          </a:p>
          <a:p>
            <a:pPr marL="0" lvl="1">
              <a:lnSpc>
                <a:spcPct val="80000"/>
              </a:lnSpc>
            </a:pPr>
            <a:r>
              <a:rPr lang="en-US" altLang="zh-CN" sz="2000" b="1" dirty="0">
                <a:latin typeface="Courier New" panose="02070309020205020404" pitchFamily="49" charset="0"/>
                <a:ea typeface="微软雅黑" pitchFamily="34" charset="-122"/>
                <a:cs typeface="Courier New" panose="02070309020205020404" pitchFamily="49" charset="0"/>
              </a:rPr>
              <a:t>exit section</a:t>
            </a:r>
          </a:p>
          <a:p>
            <a:pPr marL="0" lvl="1">
              <a:lnSpc>
                <a:spcPct val="80000"/>
              </a:lnSpc>
            </a:pPr>
            <a:r>
              <a:rPr lang="en-US" altLang="zh-CN" sz="2000" b="1" dirty="0">
                <a:latin typeface="Courier New" panose="02070309020205020404" pitchFamily="49" charset="0"/>
                <a:ea typeface="微软雅黑" pitchFamily="34" charset="-122"/>
                <a:cs typeface="Courier New" panose="02070309020205020404" pitchFamily="49" charset="0"/>
              </a:rPr>
              <a:t>   remainder section</a:t>
            </a:r>
          </a:p>
        </p:txBody>
      </p:sp>
      <p:sp>
        <p:nvSpPr>
          <p:cNvPr id="8" name="Rectangle 3"/>
          <p:cNvSpPr txBox="1">
            <a:spLocks noChangeArrowheads="1"/>
          </p:cNvSpPr>
          <p:nvPr/>
        </p:nvSpPr>
        <p:spPr bwMode="auto">
          <a:xfrm>
            <a:off x="1260807" y="3324424"/>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进入区</a:t>
            </a:r>
            <a:r>
              <a:rPr lang="en-US" altLang="zh-CN" sz="2000" b="1" dirty="0">
                <a:solidFill>
                  <a:srgbClr val="11576A"/>
                </a:solidFill>
                <a:latin typeface="微软雅黑" pitchFamily="34" charset="-122"/>
                <a:ea typeface="微软雅黑" pitchFamily="34" charset="-122"/>
              </a:rPr>
              <a:t>(entry section)</a:t>
            </a:r>
          </a:p>
        </p:txBody>
      </p:sp>
      <p:sp>
        <p:nvSpPr>
          <p:cNvPr id="9" name="Rectangle 3"/>
          <p:cNvSpPr txBox="1">
            <a:spLocks noChangeArrowheads="1"/>
          </p:cNvSpPr>
          <p:nvPr/>
        </p:nvSpPr>
        <p:spPr bwMode="auto">
          <a:xfrm>
            <a:off x="1259632" y="3688103"/>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退出区</a:t>
            </a:r>
            <a:r>
              <a:rPr lang="en-US" altLang="zh-CN" sz="2000" b="1" dirty="0">
                <a:solidFill>
                  <a:srgbClr val="11576A"/>
                </a:solidFill>
                <a:latin typeface="微软雅黑" pitchFamily="34" charset="-122"/>
                <a:ea typeface="微软雅黑" pitchFamily="34" charset="-122"/>
              </a:rPr>
              <a:t>(exit section)</a:t>
            </a:r>
          </a:p>
        </p:txBody>
      </p:sp>
      <p:sp>
        <p:nvSpPr>
          <p:cNvPr id="10" name="Rectangle 3"/>
          <p:cNvSpPr txBox="1">
            <a:spLocks noChangeArrowheads="1"/>
          </p:cNvSpPr>
          <p:nvPr/>
        </p:nvSpPr>
        <p:spPr bwMode="auto">
          <a:xfrm>
            <a:off x="1258535" y="4058385"/>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剩余区</a:t>
            </a:r>
            <a:r>
              <a:rPr lang="en-US" altLang="zh-CN" sz="2000" b="1" dirty="0">
                <a:solidFill>
                  <a:srgbClr val="11576A"/>
                </a:solidFill>
                <a:latin typeface="微软雅黑" pitchFamily="34" charset="-122"/>
                <a:ea typeface="微软雅黑" pitchFamily="34" charset="-122"/>
              </a:rPr>
              <a:t>(remainder section)</a:t>
            </a:r>
          </a:p>
        </p:txBody>
      </p:sp>
      <p:grpSp>
        <p:nvGrpSpPr>
          <p:cNvPr id="2" name="组合 1"/>
          <p:cNvGrpSpPr/>
          <p:nvPr/>
        </p:nvGrpSpPr>
        <p:grpSpPr>
          <a:xfrm>
            <a:off x="1788142" y="3328985"/>
            <a:ext cx="6456266" cy="360040"/>
            <a:chOff x="1788142" y="2471735"/>
            <a:chExt cx="6456266" cy="360040"/>
          </a:xfrm>
        </p:grpSpPr>
        <p:sp>
          <p:nvSpPr>
            <p:cNvPr id="11" name="Rectangle 3"/>
            <p:cNvSpPr txBox="1">
              <a:spLocks noChangeArrowheads="1"/>
            </p:cNvSpPr>
            <p:nvPr/>
          </p:nvSpPr>
          <p:spPr bwMode="auto">
            <a:xfrm>
              <a:off x="1907704" y="2471735"/>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微软雅黑" pitchFamily="34" charset="-122"/>
                  <a:ea typeface="微软雅黑" pitchFamily="34" charset="-122"/>
                </a:rPr>
                <a:t>进程中访问临界资源的一段需要互斥执行的代码</a:t>
              </a:r>
              <a:endParaRPr lang="en-US" altLang="zh-CN" sz="2000" b="1" dirty="0">
                <a:solidFill>
                  <a:srgbClr val="11576A"/>
                </a:solidFill>
                <a:latin typeface="微软雅黑" pitchFamily="34" charset="-122"/>
                <a:ea typeface="微软雅黑" pitchFamily="34" charset="-122"/>
              </a:endParaRPr>
            </a:p>
          </p:txBody>
        </p:sp>
        <p:pic>
          <p:nvPicPr>
            <p:cNvPr id="15" name="图片 14" descr="小点1.png"/>
            <p:cNvPicPr>
              <a:picLocks noChangeAspect="1"/>
            </p:cNvPicPr>
            <p:nvPr/>
          </p:nvPicPr>
          <p:blipFill>
            <a:blip r:embed="rId3" cstate="print"/>
            <a:stretch>
              <a:fillRect/>
            </a:stretch>
          </p:blipFill>
          <p:spPr>
            <a:xfrm>
              <a:off x="1788142" y="2589092"/>
              <a:ext cx="151066" cy="148997"/>
            </a:xfrm>
            <a:prstGeom prst="rect">
              <a:avLst/>
            </a:prstGeom>
            <a:effectLst/>
          </p:spPr>
        </p:pic>
      </p:grpSp>
      <p:grpSp>
        <p:nvGrpSpPr>
          <p:cNvPr id="3" name="组合 2"/>
          <p:cNvGrpSpPr/>
          <p:nvPr/>
        </p:nvGrpSpPr>
        <p:grpSpPr>
          <a:xfrm>
            <a:off x="1789317" y="3671077"/>
            <a:ext cx="6456266" cy="761954"/>
            <a:chOff x="1788142" y="3180919"/>
            <a:chExt cx="6456266" cy="761954"/>
          </a:xfrm>
        </p:grpSpPr>
        <p:sp>
          <p:nvSpPr>
            <p:cNvPr id="12" name="Rectangle 3"/>
            <p:cNvSpPr txBox="1">
              <a:spLocks noChangeArrowheads="1"/>
            </p:cNvSpPr>
            <p:nvPr/>
          </p:nvSpPr>
          <p:spPr bwMode="auto">
            <a:xfrm>
              <a:off x="1907704" y="3180919"/>
              <a:ext cx="6336704" cy="761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微软雅黑" pitchFamily="34" charset="-122"/>
                  <a:ea typeface="微软雅黑" pitchFamily="34" charset="-122"/>
                </a:rPr>
                <a:t>检查可否进入临界区的一段代码</a:t>
              </a:r>
              <a:endParaRPr lang="en-US" altLang="zh-CN" sz="2000" b="1" dirty="0">
                <a:solidFill>
                  <a:srgbClr val="11576A"/>
                </a:solidFill>
                <a:latin typeface="微软雅黑" pitchFamily="34" charset="-122"/>
                <a:ea typeface="微软雅黑" pitchFamily="34" charset="-122"/>
              </a:endParaRPr>
            </a:p>
            <a:p>
              <a:pPr marL="0" indent="0" eaLnBrk="1" hangingPunct="1">
                <a:buNone/>
              </a:pPr>
              <a:r>
                <a:rPr lang="zh-CN" altLang="en-US" sz="2000" b="1" dirty="0">
                  <a:solidFill>
                    <a:srgbClr val="11576A"/>
                  </a:solidFill>
                  <a:latin typeface="微软雅黑" pitchFamily="34" charset="-122"/>
                  <a:ea typeface="微软雅黑" pitchFamily="34" charset="-122"/>
                </a:rPr>
                <a:t>如可进入，设置相应</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正在访问临界区</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标志</a:t>
              </a:r>
              <a:endParaRPr lang="en-US" altLang="zh-CN" sz="2000" b="1" dirty="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3" cstate="print"/>
            <a:stretch>
              <a:fillRect/>
            </a:stretch>
          </p:blipFill>
          <p:spPr>
            <a:xfrm>
              <a:off x="1788142" y="3297335"/>
              <a:ext cx="151066" cy="148997"/>
            </a:xfrm>
            <a:prstGeom prst="rect">
              <a:avLst/>
            </a:prstGeom>
            <a:effectLst/>
          </p:spPr>
        </p:pic>
        <p:pic>
          <p:nvPicPr>
            <p:cNvPr id="17" name="图片 16" descr="小点1.png"/>
            <p:cNvPicPr>
              <a:picLocks noChangeAspect="1"/>
            </p:cNvPicPr>
            <p:nvPr/>
          </p:nvPicPr>
          <p:blipFill>
            <a:blip r:embed="rId3" cstate="print"/>
            <a:stretch>
              <a:fillRect/>
            </a:stretch>
          </p:blipFill>
          <p:spPr>
            <a:xfrm>
              <a:off x="1788142" y="3667267"/>
              <a:ext cx="151066" cy="148997"/>
            </a:xfrm>
            <a:prstGeom prst="rect">
              <a:avLst/>
            </a:prstGeom>
            <a:effectLst/>
          </p:spPr>
        </p:pic>
      </p:grpSp>
      <p:grpSp>
        <p:nvGrpSpPr>
          <p:cNvPr id="4" name="组合 3"/>
          <p:cNvGrpSpPr/>
          <p:nvPr/>
        </p:nvGrpSpPr>
        <p:grpSpPr>
          <a:xfrm>
            <a:off x="1788143" y="4014467"/>
            <a:ext cx="6435641" cy="360040"/>
            <a:chOff x="1788142" y="4135227"/>
            <a:chExt cx="6435641" cy="360040"/>
          </a:xfrm>
        </p:grpSpPr>
        <p:sp>
          <p:nvSpPr>
            <p:cNvPr id="13" name="Rectangle 3"/>
            <p:cNvSpPr txBox="1">
              <a:spLocks noChangeArrowheads="1"/>
            </p:cNvSpPr>
            <p:nvPr/>
          </p:nvSpPr>
          <p:spPr bwMode="auto">
            <a:xfrm>
              <a:off x="1887079" y="4135227"/>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微软雅黑" pitchFamily="34" charset="-122"/>
                  <a:ea typeface="微软雅黑" pitchFamily="34" charset="-122"/>
                </a:rPr>
                <a:t>清除</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正在访问临界区</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标志</a:t>
              </a:r>
              <a:endParaRPr lang="en-US" altLang="zh-CN" sz="2000" b="1" dirty="0">
                <a:solidFill>
                  <a:srgbClr val="11576A"/>
                </a:solidFill>
                <a:latin typeface="微软雅黑" pitchFamily="34" charset="-122"/>
                <a:ea typeface="微软雅黑" pitchFamily="34" charset="-122"/>
              </a:endParaRPr>
            </a:p>
          </p:txBody>
        </p:sp>
        <p:pic>
          <p:nvPicPr>
            <p:cNvPr id="18" name="图片 17" descr="小点1.png"/>
            <p:cNvPicPr>
              <a:picLocks noChangeAspect="1"/>
            </p:cNvPicPr>
            <p:nvPr/>
          </p:nvPicPr>
          <p:blipFill>
            <a:blip r:embed="rId3" cstate="print"/>
            <a:stretch>
              <a:fillRect/>
            </a:stretch>
          </p:blipFill>
          <p:spPr>
            <a:xfrm>
              <a:off x="1788142" y="4257586"/>
              <a:ext cx="151066" cy="148997"/>
            </a:xfrm>
            <a:prstGeom prst="rect">
              <a:avLst/>
            </a:prstGeom>
            <a:effectLst/>
          </p:spPr>
        </p:pic>
      </p:grpSp>
      <p:grpSp>
        <p:nvGrpSpPr>
          <p:cNvPr id="20" name="组合 19"/>
          <p:cNvGrpSpPr/>
          <p:nvPr/>
        </p:nvGrpSpPr>
        <p:grpSpPr>
          <a:xfrm>
            <a:off x="1788142" y="4441110"/>
            <a:ext cx="6456266" cy="360040"/>
            <a:chOff x="1788142" y="4878343"/>
            <a:chExt cx="6456266" cy="360040"/>
          </a:xfrm>
        </p:grpSpPr>
        <p:sp>
          <p:nvSpPr>
            <p:cNvPr id="14" name="Rectangle 3"/>
            <p:cNvSpPr txBox="1">
              <a:spLocks noChangeArrowheads="1"/>
            </p:cNvSpPr>
            <p:nvPr/>
          </p:nvSpPr>
          <p:spPr bwMode="auto">
            <a:xfrm>
              <a:off x="1907704" y="4878343"/>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微软雅黑" pitchFamily="34" charset="-122"/>
                  <a:ea typeface="微软雅黑" pitchFamily="34" charset="-122"/>
                </a:rPr>
                <a:t>代码中的其余部分</a:t>
              </a:r>
            </a:p>
          </p:txBody>
        </p:sp>
        <p:pic>
          <p:nvPicPr>
            <p:cNvPr id="19" name="图片 18" descr="小点1.png"/>
            <p:cNvPicPr>
              <a:picLocks noChangeAspect="1"/>
            </p:cNvPicPr>
            <p:nvPr/>
          </p:nvPicPr>
          <p:blipFill>
            <a:blip r:embed="rId3" cstate="print"/>
            <a:stretch>
              <a:fillRect/>
            </a:stretch>
          </p:blipFill>
          <p:spPr>
            <a:xfrm>
              <a:off x="1788142" y="4999244"/>
              <a:ext cx="151066" cy="148997"/>
            </a:xfrm>
            <a:prstGeom prst="rect">
              <a:avLst/>
            </a:prstGeom>
            <a:effectLst/>
          </p:spPr>
        </p:pic>
      </p:grpSp>
      <p:sp>
        <p:nvSpPr>
          <p:cNvPr id="23" name="矩形 22"/>
          <p:cNvSpPr/>
          <p:nvPr/>
        </p:nvSpPr>
        <p:spPr>
          <a:xfrm>
            <a:off x="2160566" y="2028401"/>
            <a:ext cx="3000004" cy="338554"/>
          </a:xfrm>
          <a:prstGeom prst="rect">
            <a:avLst/>
          </a:prstGeom>
          <a:noFill/>
          <a:ln w="12700">
            <a:noFill/>
          </a:ln>
        </p:spPr>
        <p:txBody>
          <a:bodyPr wrap="square">
            <a:spAutoFit/>
          </a:bodyPr>
          <a:lstStyle/>
          <a:p>
            <a:pPr marL="0" lvl="1">
              <a:lnSpc>
                <a:spcPct val="80000"/>
              </a:lnSpc>
            </a:pPr>
            <a:r>
              <a:rPr lang="en-US" altLang="zh-CN" sz="2000" b="1" dirty="0">
                <a:solidFill>
                  <a:srgbClr val="C00000"/>
                </a:solidFill>
                <a:latin typeface="Courier New" panose="02070309020205020404" pitchFamily="49" charset="0"/>
                <a:ea typeface="微软雅黑" pitchFamily="34" charset="-122"/>
                <a:cs typeface="Courier New" panose="02070309020205020404" pitchFamily="49" charset="0"/>
              </a:rPr>
              <a:t>critical section</a:t>
            </a:r>
          </a:p>
        </p:txBody>
      </p:sp>
      <p:sp>
        <p:nvSpPr>
          <p:cNvPr id="24" name="矩形 23"/>
          <p:cNvSpPr/>
          <p:nvPr/>
        </p:nvSpPr>
        <p:spPr>
          <a:xfrm>
            <a:off x="1702950" y="1781791"/>
            <a:ext cx="3000004" cy="338554"/>
          </a:xfrm>
          <a:prstGeom prst="rect">
            <a:avLst/>
          </a:prstGeom>
          <a:noFill/>
          <a:ln w="12700">
            <a:noFill/>
          </a:ln>
        </p:spPr>
        <p:txBody>
          <a:bodyPr wrap="square">
            <a:spAutoFit/>
          </a:bodyPr>
          <a:lstStyle/>
          <a:p>
            <a:pPr marL="0" lvl="1">
              <a:lnSpc>
                <a:spcPct val="80000"/>
              </a:lnSpc>
            </a:pPr>
            <a:r>
              <a:rPr lang="en-US" altLang="zh-CN" sz="2000" b="1" dirty="0">
                <a:solidFill>
                  <a:srgbClr val="C00000"/>
                </a:solidFill>
                <a:latin typeface="Courier New" panose="02070309020205020404" pitchFamily="49" charset="0"/>
                <a:ea typeface="微软雅黑" pitchFamily="34" charset="-122"/>
                <a:cs typeface="Courier New" panose="02070309020205020404" pitchFamily="49" charset="0"/>
              </a:rPr>
              <a:t>entry section</a:t>
            </a:r>
          </a:p>
        </p:txBody>
      </p:sp>
      <p:sp>
        <p:nvSpPr>
          <p:cNvPr id="25" name="矩形 24"/>
          <p:cNvSpPr/>
          <p:nvPr/>
        </p:nvSpPr>
        <p:spPr>
          <a:xfrm>
            <a:off x="1703233" y="2277330"/>
            <a:ext cx="3000004" cy="338554"/>
          </a:xfrm>
          <a:prstGeom prst="rect">
            <a:avLst/>
          </a:prstGeom>
          <a:noFill/>
          <a:ln w="12700">
            <a:noFill/>
          </a:ln>
        </p:spPr>
        <p:txBody>
          <a:bodyPr wrap="square">
            <a:spAutoFit/>
          </a:bodyPr>
          <a:lstStyle/>
          <a:p>
            <a:pPr marL="0" lvl="1">
              <a:lnSpc>
                <a:spcPct val="80000"/>
              </a:lnSpc>
            </a:pPr>
            <a:r>
              <a:rPr lang="en-US" altLang="zh-CN" sz="2000" b="1" dirty="0">
                <a:solidFill>
                  <a:srgbClr val="C00000"/>
                </a:solidFill>
                <a:latin typeface="Courier New" panose="02070309020205020404" pitchFamily="49" charset="0"/>
                <a:ea typeface="微软雅黑" pitchFamily="34" charset="-122"/>
                <a:cs typeface="Courier New" panose="02070309020205020404" pitchFamily="49" charset="0"/>
              </a:rPr>
              <a:t>exit section</a:t>
            </a:r>
          </a:p>
        </p:txBody>
      </p:sp>
      <p:sp>
        <p:nvSpPr>
          <p:cNvPr id="26" name="矩形 25"/>
          <p:cNvSpPr/>
          <p:nvPr/>
        </p:nvSpPr>
        <p:spPr>
          <a:xfrm>
            <a:off x="2161415" y="2511776"/>
            <a:ext cx="3000004" cy="338554"/>
          </a:xfrm>
          <a:prstGeom prst="rect">
            <a:avLst/>
          </a:prstGeom>
          <a:noFill/>
          <a:ln w="12700">
            <a:noFill/>
          </a:ln>
        </p:spPr>
        <p:txBody>
          <a:bodyPr wrap="square">
            <a:spAutoFit/>
          </a:bodyPr>
          <a:lstStyle/>
          <a:p>
            <a:pPr marL="0" lvl="1">
              <a:lnSpc>
                <a:spcPct val="80000"/>
              </a:lnSpc>
            </a:pPr>
            <a:r>
              <a:rPr lang="en-US" altLang="zh-CN" sz="2000" b="1" dirty="0">
                <a:solidFill>
                  <a:srgbClr val="C00000"/>
                </a:solidFill>
                <a:latin typeface="Courier New" panose="02070309020205020404" pitchFamily="49" charset="0"/>
                <a:ea typeface="微软雅黑" pitchFamily="34" charset="-122"/>
                <a:cs typeface="Courier New" panose="02070309020205020404" pitchFamily="49" charset="0"/>
              </a:rPr>
              <a:t>remainder section</a:t>
            </a:r>
          </a:p>
        </p:txBody>
      </p:sp>
    </p:spTree>
    <p:extLst>
      <p:ext uri="{BB962C8B-B14F-4D97-AF65-F5344CB8AC3E}">
        <p14:creationId xmlns:p14="http://schemas.microsoft.com/office/powerpoint/2010/main" val="53641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35" presetClass="emph" presetSubtype="0" repeatCount="indefinite" fill="hold" grpId="1" nodeType="withEffect">
                                  <p:stCondLst>
                                    <p:cond delay="0"/>
                                  </p:stCondLst>
                                  <p:endCondLst>
                                    <p:cond evt="onNext" delay="0">
                                      <p:tgtEl>
                                        <p:sldTgt/>
                                      </p:tgtEl>
                                    </p:cond>
                                  </p:endCondLst>
                                  <p:childTnLst>
                                    <p:anim calcmode="discrete" valueType="str">
                                      <p:cBhvr>
                                        <p:cTn id="16" dur="500" fill="hold"/>
                                        <p:tgtEl>
                                          <p:spTgt spid="23"/>
                                        </p:tgtEl>
                                        <p:attrNameLst>
                                          <p:attrName>style.visibility</p:attrName>
                                        </p:attrNameLst>
                                      </p:cBhvr>
                                      <p:tavLst>
                                        <p:tav tm="0">
                                          <p:val>
                                            <p:strVal val="hidden"/>
                                          </p:val>
                                        </p:tav>
                                        <p:tav tm="50000">
                                          <p:val>
                                            <p:strVal val="visible"/>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2" nodeType="clickEffect">
                                  <p:stCondLst>
                                    <p:cond delay="0"/>
                                  </p:stCondLst>
                                  <p:childTnLst>
                                    <p:set>
                                      <p:cBhvr>
                                        <p:cTn id="24" dur="1" fill="hold">
                                          <p:stCondLst>
                                            <p:cond delay="0"/>
                                          </p:stCondLst>
                                        </p:cTn>
                                        <p:tgtEl>
                                          <p:spTgt spid="23"/>
                                        </p:tgtEl>
                                        <p:attrNameLst>
                                          <p:attrName>style.visibility</p:attrName>
                                        </p:attrNameLst>
                                      </p:cBhvr>
                                      <p:to>
                                        <p:strVal val="hidden"/>
                                      </p:to>
                                    </p:set>
                                  </p:childTnLst>
                                </p:cTn>
                              </p:par>
                              <p:par>
                                <p:cTn id="25" presetID="22" presetClass="exit" presetSubtype="8" fill="hold" nodeType="withEffect">
                                  <p:stCondLst>
                                    <p:cond delay="0"/>
                                  </p:stCondLst>
                                  <p:childTnLst>
                                    <p:animEffect transition="out" filter="wipe(left)">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par>
                                <p:cTn id="34" presetID="35" presetClass="emph" presetSubtype="0" repeatCount="indefinite" fill="hold" grpId="1" nodeType="withEffect">
                                  <p:stCondLst>
                                    <p:cond delay="0"/>
                                  </p:stCondLst>
                                  <p:endCondLst>
                                    <p:cond evt="onNext" delay="0">
                                      <p:tgtEl>
                                        <p:sldTgt/>
                                      </p:tgtEl>
                                    </p:cond>
                                  </p:endCondLst>
                                  <p:childTnLst>
                                    <p:anim calcmode="discrete" valueType="str">
                                      <p:cBhvr>
                                        <p:cTn id="35" dur="500" fill="hold"/>
                                        <p:tgtEl>
                                          <p:spTgt spid="24"/>
                                        </p:tgtEl>
                                        <p:attrNameLst>
                                          <p:attrName>style.visibility</p:attrName>
                                        </p:attrNameLst>
                                      </p:cBhvr>
                                      <p:tavLst>
                                        <p:tav tm="0">
                                          <p:val>
                                            <p:strVal val="hidden"/>
                                          </p:val>
                                        </p:tav>
                                        <p:tav tm="50000">
                                          <p:val>
                                            <p:strVal val="visible"/>
                                          </p:val>
                                        </p:tav>
                                      </p:tavLst>
                                    </p:anim>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24"/>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35" presetClass="emph" presetSubtype="0" repeatCount="indefinite" fill="hold" grpId="1" nodeType="withEffect">
                                  <p:stCondLst>
                                    <p:cond delay="0"/>
                                  </p:stCondLst>
                                  <p:endCondLst>
                                    <p:cond evt="onNext" delay="0">
                                      <p:tgtEl>
                                        <p:sldTgt/>
                                      </p:tgtEl>
                                    </p:cond>
                                  </p:endCondLst>
                                  <p:childTnLst>
                                    <p:anim calcmode="discrete" valueType="str">
                                      <p:cBhvr>
                                        <p:cTn id="54" dur="500" fill="hold"/>
                                        <p:tgtEl>
                                          <p:spTgt spid="25"/>
                                        </p:tgtEl>
                                        <p:attrNameLst>
                                          <p:attrName>style.visibility</p:attrName>
                                        </p:attrNameLst>
                                      </p:cBhvr>
                                      <p:tavLst>
                                        <p:tav tm="0">
                                          <p:val>
                                            <p:strVal val="hidden"/>
                                          </p:val>
                                        </p:tav>
                                        <p:tav tm="50000">
                                          <p:val>
                                            <p:strVal val="visible"/>
                                          </p:val>
                                        </p:tav>
                                      </p:tavLst>
                                    </p:anim>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25"/>
                                        </p:tgtEl>
                                        <p:attrNameLst>
                                          <p:attrName>style.visibility</p:attrName>
                                        </p:attrNameLst>
                                      </p:cBhvr>
                                      <p:to>
                                        <p:strVal val="hidden"/>
                                      </p:to>
                                    </p:set>
                                  </p:childTnLst>
                                </p:cTn>
                              </p:par>
                              <p:par>
                                <p:cTn id="63" presetID="22" presetClass="exit" presetSubtype="8" fill="hold" nodeType="withEffect">
                                  <p:stCondLst>
                                    <p:cond delay="0"/>
                                  </p:stCondLst>
                                  <p:childTnLst>
                                    <p:animEffect transition="out" filter="wipe(left)">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childTnLst>
                                </p:cTn>
                              </p:par>
                              <p:par>
                                <p:cTn id="72" presetID="35" presetClass="emph" presetSubtype="0" repeatCount="indefinite" fill="hold" grpId="1" nodeType="withEffect">
                                  <p:stCondLst>
                                    <p:cond delay="0"/>
                                  </p:stCondLst>
                                  <p:endCondLst>
                                    <p:cond evt="onNext" delay="0">
                                      <p:tgtEl>
                                        <p:sldTgt/>
                                      </p:tgtEl>
                                    </p:cond>
                                  </p:endCondLst>
                                  <p:childTnLst>
                                    <p:anim calcmode="discrete" valueType="str">
                                      <p:cBhvr>
                                        <p:cTn id="73" dur="500" fill="hold"/>
                                        <p:tgtEl>
                                          <p:spTgt spid="26"/>
                                        </p:tgtEl>
                                        <p:attrNameLst>
                                          <p:attrName>style.visibility</p:attrName>
                                        </p:attrNameLst>
                                      </p:cBhvr>
                                      <p:tavLst>
                                        <p:tav tm="0">
                                          <p:val>
                                            <p:strVal val="hidden"/>
                                          </p:val>
                                        </p:tav>
                                        <p:tav tm="50000">
                                          <p:val>
                                            <p:strVal val="visible"/>
                                          </p:val>
                                        </p:tav>
                                      </p:tavLst>
                                    </p:anim>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p:bldP spid="10" grpId="0"/>
      <p:bldP spid="23" grpId="0"/>
      <p:bldP spid="23" grpId="1"/>
      <p:bldP spid="23" grpId="2"/>
      <p:bldP spid="24" grpId="0"/>
      <p:bldP spid="24" grpId="1"/>
      <p:bldP spid="24" grpId="2"/>
      <p:bldP spid="25" grpId="0"/>
      <p:bldP spid="25" grpId="1"/>
      <p:bldP spid="25" grpId="2"/>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en-US" altLang="zh-CN">
                <a:ea typeface="宋体" panose="02010600030101010101" pitchFamily="2" charset="-122"/>
              </a:rPr>
              <a:t>Concept about mutual exclusion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3414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87BF9E8-BB21-414A-9B30-C28F7B25F3B1}" type="slidenum">
              <a:rPr lang="en-US" altLang="ko-KR" sz="1200" smtClean="0">
                <a:solidFill>
                  <a:schemeClr val="bg1"/>
                </a:solidFill>
              </a:rPr>
              <a:pPr>
                <a:spcBef>
                  <a:spcPct val="0"/>
                </a:spcBef>
                <a:buClrTx/>
                <a:buSzTx/>
                <a:buFontTx/>
                <a:buNone/>
              </a:pPr>
              <a:t>16</a:t>
            </a:fld>
            <a:endParaRPr lang="en-US" altLang="ko-KR" sz="1200">
              <a:solidFill>
                <a:schemeClr val="bg1"/>
              </a:solidFill>
            </a:endParaRPr>
          </a:p>
        </p:txBody>
      </p:sp>
      <p:sp>
        <p:nvSpPr>
          <p:cNvPr id="8" name="矩形 7"/>
          <p:cNvSpPr>
            <a:spLocks noChangeArrowheads="1"/>
          </p:cNvSpPr>
          <p:nvPr/>
        </p:nvSpPr>
        <p:spPr bwMode="auto">
          <a:xfrm>
            <a:off x="2643188" y="2143125"/>
            <a:ext cx="2857500" cy="285750"/>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9" name="矩形 8"/>
          <p:cNvSpPr>
            <a:spLocks noChangeArrowheads="1"/>
          </p:cNvSpPr>
          <p:nvPr/>
        </p:nvSpPr>
        <p:spPr bwMode="auto">
          <a:xfrm>
            <a:off x="5500688" y="3714750"/>
            <a:ext cx="1428750" cy="285750"/>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cxnSp>
        <p:nvCxnSpPr>
          <p:cNvPr id="11" name="直接连接符 10"/>
          <p:cNvCxnSpPr>
            <a:cxnSpLocks noChangeShapeType="1"/>
            <a:stCxn id="8" idx="1"/>
          </p:cNvCxnSpPr>
          <p:nvPr/>
        </p:nvCxnSpPr>
        <p:spPr bwMode="auto">
          <a:xfrm rot="10800000">
            <a:off x="2000250" y="2286000"/>
            <a:ext cx="6429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直接连接符 11"/>
          <p:cNvCxnSpPr>
            <a:cxnSpLocks noChangeShapeType="1"/>
            <a:endCxn id="8" idx="3"/>
          </p:cNvCxnSpPr>
          <p:nvPr/>
        </p:nvCxnSpPr>
        <p:spPr bwMode="auto">
          <a:xfrm rot="10800000">
            <a:off x="5500688" y="2286000"/>
            <a:ext cx="350043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a:stCxn id="9" idx="1"/>
          </p:cNvCxnSpPr>
          <p:nvPr/>
        </p:nvCxnSpPr>
        <p:spPr bwMode="auto">
          <a:xfrm rot="10800000">
            <a:off x="3786188" y="3857625"/>
            <a:ext cx="17145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a:stCxn id="9" idx="3"/>
          </p:cNvCxnSpPr>
          <p:nvPr/>
        </p:nvCxnSpPr>
        <p:spPr bwMode="auto">
          <a:xfrm>
            <a:off x="6929438" y="3857625"/>
            <a:ext cx="20716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a:off x="1000125" y="3714750"/>
            <a:ext cx="9223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Proc B</a:t>
            </a:r>
            <a:endParaRPr lang="zh-CN" altLang="en-US" sz="1800">
              <a:solidFill>
                <a:schemeClr val="tx1"/>
              </a:solidFill>
            </a:endParaRPr>
          </a:p>
        </p:txBody>
      </p:sp>
      <p:sp>
        <p:nvSpPr>
          <p:cNvPr id="41" name="TextBox 40"/>
          <p:cNvSpPr txBox="1">
            <a:spLocks noChangeArrowheads="1"/>
          </p:cNvSpPr>
          <p:nvPr/>
        </p:nvSpPr>
        <p:spPr bwMode="auto">
          <a:xfrm>
            <a:off x="1008063" y="2143125"/>
            <a:ext cx="9207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Proc A</a:t>
            </a:r>
            <a:endParaRPr lang="zh-CN" altLang="en-US" sz="1800">
              <a:solidFill>
                <a:schemeClr val="tx1"/>
              </a:solidFill>
            </a:endParaRPr>
          </a:p>
        </p:txBody>
      </p:sp>
      <p:grpSp>
        <p:nvGrpSpPr>
          <p:cNvPr id="2" name="组合 59"/>
          <p:cNvGrpSpPr>
            <a:grpSpLocks/>
          </p:cNvGrpSpPr>
          <p:nvPr/>
        </p:nvGrpSpPr>
        <p:grpSpPr bwMode="auto">
          <a:xfrm>
            <a:off x="2428875" y="1285875"/>
            <a:ext cx="2806700" cy="785813"/>
            <a:chOff x="2428860" y="1285860"/>
            <a:chExt cx="2807179" cy="785818"/>
          </a:xfrm>
        </p:grpSpPr>
        <p:cxnSp>
          <p:nvCxnSpPr>
            <p:cNvPr id="134190" name="直接箭头连接符 32"/>
            <p:cNvCxnSpPr>
              <a:cxnSpLocks noChangeShapeType="1"/>
            </p:cNvCxnSpPr>
            <p:nvPr/>
          </p:nvCxnSpPr>
          <p:spPr bwMode="auto">
            <a:xfrm rot="10800000" flipV="1">
              <a:off x="2643174" y="1643050"/>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91" name="TextBox 42"/>
            <p:cNvSpPr txBox="1">
              <a:spLocks noChangeArrowheads="1"/>
            </p:cNvSpPr>
            <p:nvPr/>
          </p:nvSpPr>
          <p:spPr bwMode="auto">
            <a:xfrm>
              <a:off x="2428860" y="1285860"/>
              <a:ext cx="280717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 enters critical region</a:t>
              </a:r>
              <a:endParaRPr lang="zh-CN" altLang="en-US" sz="1800">
                <a:solidFill>
                  <a:schemeClr val="tx1"/>
                </a:solidFill>
              </a:endParaRPr>
            </a:p>
          </p:txBody>
        </p:sp>
      </p:grpSp>
      <p:grpSp>
        <p:nvGrpSpPr>
          <p:cNvPr id="3" name="组合 60"/>
          <p:cNvGrpSpPr>
            <a:grpSpLocks/>
          </p:cNvGrpSpPr>
          <p:nvPr/>
        </p:nvGrpSpPr>
        <p:grpSpPr bwMode="auto">
          <a:xfrm>
            <a:off x="5500688" y="1500188"/>
            <a:ext cx="2949575" cy="785812"/>
            <a:chOff x="5500694" y="1500174"/>
            <a:chExt cx="2949414" cy="785818"/>
          </a:xfrm>
        </p:grpSpPr>
        <p:cxnSp>
          <p:nvCxnSpPr>
            <p:cNvPr id="134188" name="直接箭头连接符 34"/>
            <p:cNvCxnSpPr>
              <a:cxnSpLocks noChangeShapeType="1"/>
            </p:cNvCxnSpPr>
            <p:nvPr/>
          </p:nvCxnSpPr>
          <p:spPr bwMode="auto">
            <a:xfrm rot="10800000" flipV="1">
              <a:off x="5500694" y="1857364"/>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89" name="TextBox 43"/>
            <p:cNvSpPr txBox="1">
              <a:spLocks noChangeArrowheads="1"/>
            </p:cNvSpPr>
            <p:nvPr/>
          </p:nvSpPr>
          <p:spPr bwMode="auto">
            <a:xfrm>
              <a:off x="5643570" y="1500174"/>
              <a:ext cx="280653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 leaves critical region</a:t>
              </a:r>
              <a:endParaRPr lang="zh-CN" altLang="en-US" sz="1800">
                <a:solidFill>
                  <a:schemeClr val="tx1"/>
                </a:solidFill>
              </a:endParaRPr>
            </a:p>
          </p:txBody>
        </p:sp>
      </p:grpSp>
      <p:grpSp>
        <p:nvGrpSpPr>
          <p:cNvPr id="7" name="组合 61"/>
          <p:cNvGrpSpPr>
            <a:grpSpLocks/>
          </p:cNvGrpSpPr>
          <p:nvPr/>
        </p:nvGrpSpPr>
        <p:grpSpPr bwMode="auto">
          <a:xfrm>
            <a:off x="3786188" y="2714625"/>
            <a:ext cx="1643062" cy="1071563"/>
            <a:chOff x="3786182" y="2714620"/>
            <a:chExt cx="1643074" cy="1071570"/>
          </a:xfrm>
        </p:grpSpPr>
        <p:cxnSp>
          <p:nvCxnSpPr>
            <p:cNvPr id="134186" name="直接箭头连接符 33"/>
            <p:cNvCxnSpPr>
              <a:cxnSpLocks noChangeShapeType="1"/>
            </p:cNvCxnSpPr>
            <p:nvPr/>
          </p:nvCxnSpPr>
          <p:spPr bwMode="auto">
            <a:xfrm rot="10800000" flipV="1">
              <a:off x="3786182" y="3357562"/>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87" name="TextBox 44"/>
            <p:cNvSpPr txBox="1">
              <a:spLocks noChangeArrowheads="1"/>
            </p:cNvSpPr>
            <p:nvPr/>
          </p:nvSpPr>
          <p:spPr bwMode="auto">
            <a:xfrm>
              <a:off x="4143372" y="2714620"/>
              <a:ext cx="128588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try to enter CR</a:t>
              </a:r>
              <a:endParaRPr lang="zh-CN" altLang="en-US" sz="1800">
                <a:solidFill>
                  <a:schemeClr val="tx1"/>
                </a:solidFill>
              </a:endParaRPr>
            </a:p>
          </p:txBody>
        </p:sp>
      </p:grpSp>
      <p:grpSp>
        <p:nvGrpSpPr>
          <p:cNvPr id="10" name="组合 62"/>
          <p:cNvGrpSpPr>
            <a:grpSpLocks/>
          </p:cNvGrpSpPr>
          <p:nvPr/>
        </p:nvGrpSpPr>
        <p:grpSpPr bwMode="auto">
          <a:xfrm>
            <a:off x="5500688" y="2714625"/>
            <a:ext cx="1357312" cy="1000125"/>
            <a:chOff x="5500694" y="2714620"/>
            <a:chExt cx="1357322" cy="1000132"/>
          </a:xfrm>
        </p:grpSpPr>
        <p:cxnSp>
          <p:nvCxnSpPr>
            <p:cNvPr id="134184" name="直接箭头连接符 35"/>
            <p:cNvCxnSpPr>
              <a:cxnSpLocks noChangeShapeType="1"/>
            </p:cNvCxnSpPr>
            <p:nvPr/>
          </p:nvCxnSpPr>
          <p:spPr bwMode="auto">
            <a:xfrm rot="10800000" flipV="1">
              <a:off x="5500694" y="3286124"/>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85" name="TextBox 45"/>
            <p:cNvSpPr txBox="1">
              <a:spLocks noChangeArrowheads="1"/>
            </p:cNvSpPr>
            <p:nvPr/>
          </p:nvSpPr>
          <p:spPr bwMode="auto">
            <a:xfrm>
              <a:off x="5572133" y="2714620"/>
              <a:ext cx="128588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enters CR</a:t>
              </a:r>
              <a:endParaRPr lang="zh-CN" altLang="en-US" sz="1800">
                <a:solidFill>
                  <a:schemeClr val="tx1"/>
                </a:solidFill>
              </a:endParaRPr>
            </a:p>
          </p:txBody>
        </p:sp>
      </p:grpSp>
      <p:grpSp>
        <p:nvGrpSpPr>
          <p:cNvPr id="13" name="组合 63"/>
          <p:cNvGrpSpPr>
            <a:grpSpLocks/>
          </p:cNvGrpSpPr>
          <p:nvPr/>
        </p:nvGrpSpPr>
        <p:grpSpPr bwMode="auto">
          <a:xfrm>
            <a:off x="6929438" y="3000375"/>
            <a:ext cx="1987550" cy="857250"/>
            <a:chOff x="6929454" y="3000372"/>
            <a:chExt cx="1988029" cy="857256"/>
          </a:xfrm>
        </p:grpSpPr>
        <p:cxnSp>
          <p:nvCxnSpPr>
            <p:cNvPr id="134182" name="直接箭头连接符 36"/>
            <p:cNvCxnSpPr>
              <a:cxnSpLocks noChangeShapeType="1"/>
            </p:cNvCxnSpPr>
            <p:nvPr/>
          </p:nvCxnSpPr>
          <p:spPr bwMode="auto">
            <a:xfrm rot="10800000" flipV="1">
              <a:off x="6929454" y="3429000"/>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83" name="TextBox 46"/>
            <p:cNvSpPr txBox="1">
              <a:spLocks noChangeArrowheads="1"/>
            </p:cNvSpPr>
            <p:nvPr/>
          </p:nvSpPr>
          <p:spPr bwMode="auto">
            <a:xfrm>
              <a:off x="7358082" y="3000372"/>
              <a:ext cx="155940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leaves CR</a:t>
              </a:r>
              <a:endParaRPr lang="zh-CN" altLang="en-US" sz="1800">
                <a:solidFill>
                  <a:schemeClr val="tx1"/>
                </a:solidFill>
              </a:endParaRPr>
            </a:p>
          </p:txBody>
        </p:sp>
      </p:grpSp>
      <p:grpSp>
        <p:nvGrpSpPr>
          <p:cNvPr id="14" name="组合 55"/>
          <p:cNvGrpSpPr>
            <a:grpSpLocks/>
          </p:cNvGrpSpPr>
          <p:nvPr/>
        </p:nvGrpSpPr>
        <p:grpSpPr bwMode="auto">
          <a:xfrm>
            <a:off x="2357438" y="2500313"/>
            <a:ext cx="474662" cy="2886075"/>
            <a:chOff x="2357422" y="2501100"/>
            <a:chExt cx="474810" cy="2884906"/>
          </a:xfrm>
        </p:grpSpPr>
        <p:cxnSp>
          <p:nvCxnSpPr>
            <p:cNvPr id="134180" name="直接连接符 24"/>
            <p:cNvCxnSpPr>
              <a:cxnSpLocks noChangeShapeType="1"/>
            </p:cNvCxnSpPr>
            <p:nvPr/>
          </p:nvCxnSpPr>
          <p:spPr bwMode="auto">
            <a:xfrm rot="5400000">
              <a:off x="1393009" y="3750471"/>
              <a:ext cx="250033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34181" name="TextBox 47"/>
            <p:cNvSpPr txBox="1">
              <a:spLocks noChangeArrowheads="1"/>
            </p:cNvSpPr>
            <p:nvPr/>
          </p:nvSpPr>
          <p:spPr bwMode="auto">
            <a:xfrm>
              <a:off x="2357422" y="5072074"/>
              <a:ext cx="474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T1</a:t>
              </a:r>
              <a:endParaRPr lang="zh-CN" altLang="en-US" sz="1800">
                <a:solidFill>
                  <a:schemeClr val="tx1"/>
                </a:solidFill>
              </a:endParaRPr>
            </a:p>
          </p:txBody>
        </p:sp>
      </p:grpSp>
      <p:grpSp>
        <p:nvGrpSpPr>
          <p:cNvPr id="16" name="组合 56"/>
          <p:cNvGrpSpPr>
            <a:grpSpLocks/>
          </p:cNvGrpSpPr>
          <p:nvPr/>
        </p:nvGrpSpPr>
        <p:grpSpPr bwMode="auto">
          <a:xfrm>
            <a:off x="3525838" y="2500313"/>
            <a:ext cx="474662" cy="2886075"/>
            <a:chOff x="3525686" y="2500306"/>
            <a:chExt cx="474810" cy="2885700"/>
          </a:xfrm>
        </p:grpSpPr>
        <p:cxnSp>
          <p:nvCxnSpPr>
            <p:cNvPr id="134178" name="直接连接符 26"/>
            <p:cNvCxnSpPr>
              <a:cxnSpLocks noChangeShapeType="1"/>
            </p:cNvCxnSpPr>
            <p:nvPr/>
          </p:nvCxnSpPr>
          <p:spPr bwMode="auto">
            <a:xfrm rot="5400000">
              <a:off x="2536811" y="3749677"/>
              <a:ext cx="250033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34179" name="TextBox 49"/>
            <p:cNvSpPr txBox="1">
              <a:spLocks noChangeArrowheads="1"/>
            </p:cNvSpPr>
            <p:nvPr/>
          </p:nvSpPr>
          <p:spPr bwMode="auto">
            <a:xfrm>
              <a:off x="3525686" y="5072074"/>
              <a:ext cx="474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T2</a:t>
              </a:r>
              <a:endParaRPr lang="zh-CN" altLang="en-US" sz="1800">
                <a:solidFill>
                  <a:schemeClr val="tx1"/>
                </a:solidFill>
              </a:endParaRPr>
            </a:p>
          </p:txBody>
        </p:sp>
      </p:grpSp>
      <p:grpSp>
        <p:nvGrpSpPr>
          <p:cNvPr id="17" name="组合 57"/>
          <p:cNvGrpSpPr>
            <a:grpSpLocks/>
          </p:cNvGrpSpPr>
          <p:nvPr/>
        </p:nvGrpSpPr>
        <p:grpSpPr bwMode="auto">
          <a:xfrm>
            <a:off x="5286375" y="2428875"/>
            <a:ext cx="474663" cy="2957513"/>
            <a:chOff x="5286380" y="2428868"/>
            <a:chExt cx="474810" cy="2957138"/>
          </a:xfrm>
        </p:grpSpPr>
        <p:cxnSp>
          <p:nvCxnSpPr>
            <p:cNvPr id="134176" name="直接连接符 25"/>
            <p:cNvCxnSpPr>
              <a:cxnSpLocks noChangeShapeType="1"/>
            </p:cNvCxnSpPr>
            <p:nvPr/>
          </p:nvCxnSpPr>
          <p:spPr bwMode="auto">
            <a:xfrm rot="5400000">
              <a:off x="4251323" y="3678239"/>
              <a:ext cx="250033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34177" name="TextBox 50"/>
            <p:cNvSpPr txBox="1">
              <a:spLocks noChangeArrowheads="1"/>
            </p:cNvSpPr>
            <p:nvPr/>
          </p:nvSpPr>
          <p:spPr bwMode="auto">
            <a:xfrm>
              <a:off x="5286380" y="5072074"/>
              <a:ext cx="474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T3</a:t>
              </a:r>
              <a:endParaRPr lang="zh-CN" altLang="en-US" sz="1800">
                <a:solidFill>
                  <a:schemeClr val="tx1"/>
                </a:solidFill>
              </a:endParaRPr>
            </a:p>
          </p:txBody>
        </p:sp>
      </p:grpSp>
      <p:grpSp>
        <p:nvGrpSpPr>
          <p:cNvPr id="19" name="组合 58"/>
          <p:cNvGrpSpPr>
            <a:grpSpLocks/>
          </p:cNvGrpSpPr>
          <p:nvPr/>
        </p:nvGrpSpPr>
        <p:grpSpPr bwMode="auto">
          <a:xfrm>
            <a:off x="6715125" y="2357438"/>
            <a:ext cx="474663" cy="3028950"/>
            <a:chOff x="6715140" y="2357430"/>
            <a:chExt cx="474810" cy="3028576"/>
          </a:xfrm>
        </p:grpSpPr>
        <p:cxnSp>
          <p:nvCxnSpPr>
            <p:cNvPr id="134174" name="直接连接符 28"/>
            <p:cNvCxnSpPr>
              <a:cxnSpLocks noChangeShapeType="1"/>
            </p:cNvCxnSpPr>
            <p:nvPr/>
          </p:nvCxnSpPr>
          <p:spPr bwMode="auto">
            <a:xfrm rot="5400000">
              <a:off x="5680083" y="3606801"/>
              <a:ext cx="250033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34175" name="TextBox 51"/>
            <p:cNvSpPr txBox="1">
              <a:spLocks noChangeArrowheads="1"/>
            </p:cNvSpPr>
            <p:nvPr/>
          </p:nvSpPr>
          <p:spPr bwMode="auto">
            <a:xfrm>
              <a:off x="6715140" y="5072074"/>
              <a:ext cx="474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T4</a:t>
              </a:r>
              <a:endParaRPr lang="zh-CN" altLang="en-US" sz="1800">
                <a:solidFill>
                  <a:schemeClr val="tx1"/>
                </a:solidFill>
              </a:endParaRPr>
            </a:p>
          </p:txBody>
        </p:sp>
      </p:grpSp>
      <p:grpSp>
        <p:nvGrpSpPr>
          <p:cNvPr id="20" name="组合 53"/>
          <p:cNvGrpSpPr>
            <a:grpSpLocks/>
          </p:cNvGrpSpPr>
          <p:nvPr/>
        </p:nvGrpSpPr>
        <p:grpSpPr bwMode="auto">
          <a:xfrm>
            <a:off x="3571875" y="5857875"/>
            <a:ext cx="3500438" cy="385763"/>
            <a:chOff x="3571868" y="5857892"/>
            <a:chExt cx="3500462" cy="385370"/>
          </a:xfrm>
        </p:grpSpPr>
        <p:cxnSp>
          <p:nvCxnSpPr>
            <p:cNvPr id="134172" name="直接箭头连接符 37"/>
            <p:cNvCxnSpPr>
              <a:cxnSpLocks noChangeShapeType="1"/>
            </p:cNvCxnSpPr>
            <p:nvPr/>
          </p:nvCxnSpPr>
          <p:spPr bwMode="auto">
            <a:xfrm>
              <a:off x="3571868" y="5857892"/>
              <a:ext cx="3500462"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73" name="TextBox 52"/>
            <p:cNvSpPr txBox="1">
              <a:spLocks noChangeArrowheads="1"/>
            </p:cNvSpPr>
            <p:nvPr/>
          </p:nvSpPr>
          <p:spPr bwMode="auto">
            <a:xfrm>
              <a:off x="4429124" y="5929330"/>
              <a:ext cx="75373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Time</a:t>
              </a:r>
              <a:endParaRPr lang="zh-CN" altLang="en-US" sz="1800">
                <a:solidFill>
                  <a:schemeClr val="tx1"/>
                </a:solidFill>
              </a:endParaRPr>
            </a:p>
          </p:txBody>
        </p:sp>
      </p:grpSp>
      <p:grpSp>
        <p:nvGrpSpPr>
          <p:cNvPr id="21" name="组合 67"/>
          <p:cNvGrpSpPr>
            <a:grpSpLocks/>
          </p:cNvGrpSpPr>
          <p:nvPr/>
        </p:nvGrpSpPr>
        <p:grpSpPr bwMode="auto">
          <a:xfrm>
            <a:off x="3857625" y="3929063"/>
            <a:ext cx="1571625" cy="814387"/>
            <a:chOff x="3857620" y="3929066"/>
            <a:chExt cx="1571636" cy="813998"/>
          </a:xfrm>
        </p:grpSpPr>
        <p:sp>
          <p:nvSpPr>
            <p:cNvPr id="134170" name="左大括号 30"/>
            <p:cNvSpPr>
              <a:spLocks/>
            </p:cNvSpPr>
            <p:nvPr/>
          </p:nvSpPr>
          <p:spPr bwMode="auto">
            <a:xfrm rot="-5400000">
              <a:off x="4429124" y="3357562"/>
              <a:ext cx="428628" cy="1571636"/>
            </a:xfrm>
            <a:prstGeom prst="leftBrace">
              <a:avLst>
                <a:gd name="adj1" fmla="val 8335"/>
                <a:gd name="adj2" fmla="val 47574"/>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34171" name="TextBox 54"/>
            <p:cNvSpPr txBox="1">
              <a:spLocks noChangeArrowheads="1"/>
            </p:cNvSpPr>
            <p:nvPr/>
          </p:nvSpPr>
          <p:spPr bwMode="auto">
            <a:xfrm>
              <a:off x="4071934" y="4429132"/>
              <a:ext cx="10833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Blocked</a:t>
              </a:r>
              <a:endParaRPr lang="zh-CN" altLang="en-US" sz="1800">
                <a:solidFill>
                  <a:schemeClr val="tx1"/>
                </a:solidFill>
              </a:endParaRPr>
            </a:p>
          </p:txBody>
        </p:sp>
      </p:grpSp>
      <p:cxnSp>
        <p:nvCxnSpPr>
          <p:cNvPr id="66" name="直接连接符 65"/>
          <p:cNvCxnSpPr>
            <a:cxnSpLocks noChangeShapeType="1"/>
          </p:cNvCxnSpPr>
          <p:nvPr/>
        </p:nvCxnSpPr>
        <p:spPr bwMode="auto">
          <a:xfrm rot="10800000">
            <a:off x="2000250" y="3857625"/>
            <a:ext cx="17859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10348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dissolve">
                                      <p:cBhvr>
                                        <p:cTn id="49" dur="500"/>
                                        <p:tgtEl>
                                          <p:spTgt spid="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left)">
                                      <p:cBhvr>
                                        <p:cTn id="54" dur="500"/>
                                        <p:tgtEl>
                                          <p:spTgt spid="66"/>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par>
                          <p:cTn id="59" fill="hold" nodeType="afterGroup">
                            <p:stCondLst>
                              <p:cond delay="1000"/>
                            </p:stCondLst>
                            <p:childTnLst>
                              <p:par>
                                <p:cTn id="60" presetID="22" presetClass="entr" presetSubtype="4"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down)">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par>
                          <p:cTn id="68" fill="hold" nodeType="afterGroup">
                            <p:stCondLst>
                              <p:cond delay="500"/>
                            </p:stCondLst>
                            <p:childTnLst>
                              <p:par>
                                <p:cTn id="69" presetID="22" presetClass="entr" presetSubtype="1"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up)">
                                      <p:cBhvr>
                                        <p:cTn id="71" dur="500"/>
                                        <p:tgtEl>
                                          <p:spTgt spid="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left)">
                                      <p:cBhvr>
                                        <p:cTn id="76" dur="500"/>
                                        <p:tgtEl>
                                          <p:spTgt spid="9"/>
                                        </p:tgtEl>
                                      </p:cBhvr>
                                    </p:animEffect>
                                  </p:childTnLst>
                                </p:cTn>
                              </p:par>
                            </p:childTnLst>
                          </p:cTn>
                        </p:par>
                        <p:par>
                          <p:cTn id="77" fill="hold" nodeType="afterGroup">
                            <p:stCondLst>
                              <p:cond delay="500"/>
                            </p:stCondLst>
                            <p:childTnLst>
                              <p:par>
                                <p:cTn id="78" presetID="22" presetClass="entr" presetSubtype="4" fill="hold"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wipe(up)">
                                      <p:cBhvr>
                                        <p:cTn id="85" dur="500"/>
                                        <p:tgtEl>
                                          <p:spTgt spid="19"/>
                                        </p:tgtEl>
                                      </p:cBhvr>
                                    </p:animEffect>
                                  </p:childTnLst>
                                </p:cTn>
                              </p:par>
                            </p:childTnLst>
                          </p:cTn>
                        </p:par>
                        <p:par>
                          <p:cTn id="86" fill="hold" nodeType="afterGroup">
                            <p:stCondLst>
                              <p:cond delay="500"/>
                            </p:stCondLst>
                            <p:childTnLst>
                              <p:par>
                                <p:cTn id="87" presetID="22" presetClass="entr" presetSubtype="4" fill="hold" nodeType="after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2"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42088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2852936"/>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284984"/>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sp>
        <p:nvSpPr>
          <p:cNvPr id="7" name="Rectangle 7"/>
          <p:cNvSpPr txBox="1">
            <a:spLocks noChangeArrowheads="1"/>
          </p:cNvSpPr>
          <p:nvPr/>
        </p:nvSpPr>
        <p:spPr bwMode="auto">
          <a:xfrm>
            <a:off x="1403648" y="1916832"/>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
        <p:nvSpPr>
          <p:cNvPr id="2" name="内容占位符 1"/>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49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708920"/>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314096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573016"/>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grpSp>
        <p:nvGrpSpPr>
          <p:cNvPr id="2" name="组合 1"/>
          <p:cNvGrpSpPr/>
          <p:nvPr/>
        </p:nvGrpSpPr>
        <p:grpSpPr>
          <a:xfrm>
            <a:off x="1861587" y="2339588"/>
            <a:ext cx="5317386" cy="369332"/>
            <a:chOff x="1861587" y="1482338"/>
            <a:chExt cx="5317386" cy="369332"/>
          </a:xfrm>
        </p:grpSpPr>
        <p:sp>
          <p:nvSpPr>
            <p:cNvPr id="7" name="矩形 6"/>
            <p:cNvSpPr/>
            <p:nvPr/>
          </p:nvSpPr>
          <p:spPr>
            <a:xfrm>
              <a:off x="2012653" y="1482338"/>
              <a:ext cx="5166320" cy="369332"/>
            </a:xfrm>
            <a:prstGeom prst="rect">
              <a:avLst/>
            </a:prstGeom>
          </p:spPr>
          <p:txBody>
            <a:bodyPr wrap="square">
              <a:spAutoFit/>
            </a:bodyPr>
            <a:lstStyle/>
            <a:p>
              <a:pPr fontAlgn="base">
                <a:spcAft>
                  <a:spcPct val="0"/>
                </a:spcAft>
                <a:buClr>
                  <a:schemeClr val="folHlink"/>
                </a:buClr>
                <a:buSzPct val="75000"/>
              </a:pPr>
              <a:r>
                <a:rPr lang="zh-CN" altLang="en-US" b="1" dirty="0">
                  <a:solidFill>
                    <a:srgbClr val="11576A"/>
                  </a:solidFill>
                  <a:latin typeface="微软雅黑" pitchFamily="34" charset="-122"/>
                  <a:ea typeface="微软雅黑" pitchFamily="34" charset="-122"/>
                </a:rPr>
                <a:t>没有进程在临界区时，任何进程可进入</a:t>
              </a:r>
              <a:endParaRPr lang="en-US" altLang="zh-CN" b="1" dirty="0">
                <a:solidFill>
                  <a:srgbClr val="11576A"/>
                </a:solidFill>
                <a:latin typeface="微软雅黑" pitchFamily="34" charset="-122"/>
                <a:ea typeface="微软雅黑" pitchFamily="34" charset="-122"/>
              </a:endParaRPr>
            </a:p>
          </p:txBody>
        </p:sp>
        <p:pic>
          <p:nvPicPr>
            <p:cNvPr id="8" name="图片 7" descr="小点1.png"/>
            <p:cNvPicPr>
              <a:picLocks noChangeAspect="1"/>
            </p:cNvPicPr>
            <p:nvPr/>
          </p:nvPicPr>
          <p:blipFill>
            <a:blip r:embed="rId3" cstate="print"/>
            <a:stretch>
              <a:fillRect/>
            </a:stretch>
          </p:blipFill>
          <p:spPr>
            <a:xfrm>
              <a:off x="1861587" y="1592505"/>
              <a:ext cx="151066" cy="148997"/>
            </a:xfrm>
            <a:prstGeom prst="rect">
              <a:avLst/>
            </a:prstGeom>
            <a:effectLst/>
          </p:spPr>
        </p:pic>
      </p:grpSp>
      <p:sp>
        <p:nvSpPr>
          <p:cNvPr id="3" name="内容占位符 2"/>
          <p:cNvSpPr>
            <a:spLocks noGrp="1"/>
          </p:cNvSpPr>
          <p:nvPr>
            <p:ph idx="1"/>
          </p:nvPr>
        </p:nvSpPr>
        <p:spPr/>
        <p:txBody>
          <a:bodyPr/>
          <a:lstStyle/>
          <a:p>
            <a:endParaRPr lang="zh-CN" altLang="en-US"/>
          </a:p>
        </p:txBody>
      </p:sp>
      <p:sp>
        <p:nvSpPr>
          <p:cNvPr id="11" name="Rectangle 7"/>
          <p:cNvSpPr txBox="1">
            <a:spLocks noChangeArrowheads="1"/>
          </p:cNvSpPr>
          <p:nvPr/>
        </p:nvSpPr>
        <p:spPr bwMode="auto">
          <a:xfrm>
            <a:off x="1403648" y="1988840"/>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5229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42088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314096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573016"/>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grpSp>
        <p:nvGrpSpPr>
          <p:cNvPr id="7" name="组合 6"/>
          <p:cNvGrpSpPr/>
          <p:nvPr/>
        </p:nvGrpSpPr>
        <p:grpSpPr>
          <a:xfrm>
            <a:off x="1861587" y="2794745"/>
            <a:ext cx="5317386" cy="369332"/>
            <a:chOff x="1861587" y="1482338"/>
            <a:chExt cx="5317386" cy="369332"/>
          </a:xfrm>
        </p:grpSpPr>
        <p:sp>
          <p:nvSpPr>
            <p:cNvPr id="8" name="矩形 7"/>
            <p:cNvSpPr/>
            <p:nvPr/>
          </p:nvSpPr>
          <p:spPr>
            <a:xfrm>
              <a:off x="2012653" y="1482338"/>
              <a:ext cx="5166320" cy="369332"/>
            </a:xfrm>
            <a:prstGeom prst="rect">
              <a:avLst/>
            </a:prstGeom>
          </p:spPr>
          <p:txBody>
            <a:bodyPr wrap="square">
              <a:spAutoFit/>
            </a:bodyPr>
            <a:lstStyle/>
            <a:p>
              <a:pPr fontAlgn="base">
                <a:spcAft>
                  <a:spcPct val="0"/>
                </a:spcAft>
                <a:buClr>
                  <a:schemeClr val="folHlink"/>
                </a:buClr>
                <a:buSzPct val="75000"/>
              </a:pPr>
              <a:r>
                <a:rPr lang="zh-CN" altLang="en-US" b="1" dirty="0">
                  <a:solidFill>
                    <a:srgbClr val="11576A"/>
                  </a:solidFill>
                  <a:latin typeface="微软雅黑" pitchFamily="34" charset="-122"/>
                  <a:ea typeface="微软雅黑" pitchFamily="34" charset="-122"/>
                </a:rPr>
                <a:t>有进程在临界区时，其他进程均不能进入临界区</a:t>
              </a:r>
              <a:endParaRPr lang="en-US" altLang="zh-CN" b="1" dirty="0">
                <a:solidFill>
                  <a:srgbClr val="11576A"/>
                </a:solidFill>
                <a:latin typeface="微软雅黑" pitchFamily="34" charset="-122"/>
                <a:ea typeface="微软雅黑" pitchFamily="34" charset="-122"/>
              </a:endParaRPr>
            </a:p>
          </p:txBody>
        </p:sp>
        <p:pic>
          <p:nvPicPr>
            <p:cNvPr id="9" name="图片 8" descr="小点1.png"/>
            <p:cNvPicPr>
              <a:picLocks noChangeAspect="1"/>
            </p:cNvPicPr>
            <p:nvPr/>
          </p:nvPicPr>
          <p:blipFill>
            <a:blip r:embed="rId3" cstate="print"/>
            <a:stretch>
              <a:fillRect/>
            </a:stretch>
          </p:blipFill>
          <p:spPr>
            <a:xfrm>
              <a:off x="1861587" y="1592505"/>
              <a:ext cx="151066" cy="148997"/>
            </a:xfrm>
            <a:prstGeom prst="rect">
              <a:avLst/>
            </a:prstGeom>
            <a:effectLst/>
          </p:spPr>
        </p:pic>
      </p:grpSp>
      <p:sp>
        <p:nvSpPr>
          <p:cNvPr id="2" name="内容占位符 1"/>
          <p:cNvSpPr>
            <a:spLocks noGrp="1"/>
          </p:cNvSpPr>
          <p:nvPr>
            <p:ph idx="1"/>
          </p:nvPr>
        </p:nvSpPr>
        <p:spPr/>
        <p:txBody>
          <a:bodyPr/>
          <a:lstStyle/>
          <a:p>
            <a:endParaRPr lang="zh-CN" altLang="en-US"/>
          </a:p>
        </p:txBody>
      </p:sp>
      <p:sp>
        <p:nvSpPr>
          <p:cNvPr id="11" name="Rectangle 7"/>
          <p:cNvSpPr txBox="1">
            <a:spLocks noChangeArrowheads="1"/>
          </p:cNvSpPr>
          <p:nvPr/>
        </p:nvSpPr>
        <p:spPr bwMode="auto">
          <a:xfrm>
            <a:off x="1403648" y="1988840"/>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29610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a:ea typeface="宋体" panose="02010600030101010101" pitchFamily="2" charset="-122"/>
              </a:rPr>
              <a:t>经典</a:t>
            </a:r>
            <a:r>
              <a:rPr lang="en-US" altLang="zh-CN" dirty="0">
                <a:ea typeface="宋体" panose="02010600030101010101" pitchFamily="2" charset="-122"/>
              </a:rPr>
              <a:t>IPC</a:t>
            </a:r>
            <a:r>
              <a:rPr lang="zh-CN" altLang="en-US" dirty="0">
                <a:ea typeface="宋体" panose="02010600030101010101" pitchFamily="2" charset="-122"/>
              </a:rPr>
              <a:t>问题</a:t>
            </a:r>
          </a:p>
        </p:txBody>
      </p:sp>
      <p:sp>
        <p:nvSpPr>
          <p:cNvPr id="61443" name="Rectangle 5"/>
          <p:cNvSpPr>
            <a:spLocks noGrp="1" noChangeArrowheads="1"/>
          </p:cNvSpPr>
          <p:nvPr>
            <p:ph type="subTitle"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35713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42088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2852936"/>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573016"/>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grpSp>
        <p:nvGrpSpPr>
          <p:cNvPr id="7" name="组合 6"/>
          <p:cNvGrpSpPr/>
          <p:nvPr/>
        </p:nvGrpSpPr>
        <p:grpSpPr>
          <a:xfrm>
            <a:off x="1861587" y="3203684"/>
            <a:ext cx="5317386" cy="369332"/>
            <a:chOff x="1861587" y="1482338"/>
            <a:chExt cx="5317386" cy="369332"/>
          </a:xfrm>
        </p:grpSpPr>
        <p:sp>
          <p:nvSpPr>
            <p:cNvPr id="8" name="矩形 7"/>
            <p:cNvSpPr/>
            <p:nvPr/>
          </p:nvSpPr>
          <p:spPr>
            <a:xfrm>
              <a:off x="2012653" y="1482338"/>
              <a:ext cx="5166320" cy="369332"/>
            </a:xfrm>
            <a:prstGeom prst="rect">
              <a:avLst/>
            </a:prstGeom>
          </p:spPr>
          <p:txBody>
            <a:bodyPr wrap="square">
              <a:spAutoFit/>
            </a:bodyPr>
            <a:lstStyle/>
            <a:p>
              <a:pPr fontAlgn="base">
                <a:spcAft>
                  <a:spcPct val="0"/>
                </a:spcAft>
                <a:buClr>
                  <a:schemeClr val="folHlink"/>
                </a:buClr>
                <a:buSzPct val="75000"/>
              </a:pPr>
              <a:r>
                <a:rPr lang="zh-CN" altLang="en-US" b="1" dirty="0">
                  <a:solidFill>
                    <a:srgbClr val="11576A"/>
                  </a:solidFill>
                  <a:latin typeface="微软雅黑" pitchFamily="34" charset="-122"/>
                  <a:ea typeface="微软雅黑" pitchFamily="34" charset="-122"/>
                </a:rPr>
                <a:t>等待进入临界区的进程不能无限期等待</a:t>
              </a:r>
              <a:endParaRPr lang="en-US" altLang="zh-CN" b="1" dirty="0">
                <a:solidFill>
                  <a:srgbClr val="11576A"/>
                </a:solidFill>
                <a:latin typeface="微软雅黑" pitchFamily="34" charset="-122"/>
                <a:ea typeface="微软雅黑" pitchFamily="34" charset="-122"/>
              </a:endParaRPr>
            </a:p>
          </p:txBody>
        </p:sp>
        <p:pic>
          <p:nvPicPr>
            <p:cNvPr id="9" name="图片 8" descr="小点1.png"/>
            <p:cNvPicPr>
              <a:picLocks noChangeAspect="1"/>
            </p:cNvPicPr>
            <p:nvPr/>
          </p:nvPicPr>
          <p:blipFill>
            <a:blip r:embed="rId3" cstate="print"/>
            <a:stretch>
              <a:fillRect/>
            </a:stretch>
          </p:blipFill>
          <p:spPr>
            <a:xfrm>
              <a:off x="1861587" y="1592505"/>
              <a:ext cx="151066" cy="148997"/>
            </a:xfrm>
            <a:prstGeom prst="rect">
              <a:avLst/>
            </a:prstGeom>
            <a:effectLst/>
          </p:spPr>
        </p:pic>
      </p:grpSp>
      <p:sp>
        <p:nvSpPr>
          <p:cNvPr id="10" name="Rectangle 7"/>
          <p:cNvSpPr txBox="1">
            <a:spLocks noChangeArrowheads="1"/>
          </p:cNvSpPr>
          <p:nvPr/>
        </p:nvSpPr>
        <p:spPr bwMode="auto">
          <a:xfrm>
            <a:off x="1403648" y="1988840"/>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18524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42088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2852936"/>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284984"/>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grpSp>
        <p:nvGrpSpPr>
          <p:cNvPr id="7" name="组合 6"/>
          <p:cNvGrpSpPr/>
          <p:nvPr/>
        </p:nvGrpSpPr>
        <p:grpSpPr>
          <a:xfrm>
            <a:off x="1861588" y="3645025"/>
            <a:ext cx="6598844" cy="646331"/>
            <a:chOff x="1861587" y="1482338"/>
            <a:chExt cx="4654629" cy="646331"/>
          </a:xfrm>
        </p:grpSpPr>
        <p:sp>
          <p:nvSpPr>
            <p:cNvPr id="8" name="矩形 7"/>
            <p:cNvSpPr/>
            <p:nvPr/>
          </p:nvSpPr>
          <p:spPr>
            <a:xfrm>
              <a:off x="2012653" y="1482338"/>
              <a:ext cx="4503563" cy="646331"/>
            </a:xfrm>
            <a:prstGeom prst="rect">
              <a:avLst/>
            </a:prstGeom>
          </p:spPr>
          <p:txBody>
            <a:bodyPr wrap="square">
              <a:spAutoFit/>
            </a:bodyPr>
            <a:lstStyle/>
            <a:p>
              <a:pPr fontAlgn="base">
                <a:spcAft>
                  <a:spcPct val="0"/>
                </a:spcAft>
                <a:buClr>
                  <a:schemeClr val="folHlink"/>
                </a:buClr>
                <a:buSzPct val="75000"/>
              </a:pPr>
              <a:r>
                <a:rPr lang="zh-CN" altLang="en-US" b="1" dirty="0">
                  <a:solidFill>
                    <a:srgbClr val="11576A"/>
                  </a:solidFill>
                  <a:latin typeface="微软雅黑" pitchFamily="34" charset="-122"/>
                  <a:ea typeface="微软雅黑" pitchFamily="34" charset="-122"/>
                </a:rPr>
                <a:t>不能进入临界区的进程，应释放</a:t>
              </a:r>
              <a:r>
                <a:rPr lang="en-US" altLang="zh-CN" b="1" dirty="0">
                  <a:solidFill>
                    <a:srgbClr val="11576A"/>
                  </a:solidFill>
                  <a:latin typeface="微软雅黑" pitchFamily="34" charset="-122"/>
                  <a:ea typeface="微软雅黑" pitchFamily="34" charset="-122"/>
                </a:rPr>
                <a:t>CPU</a:t>
              </a:r>
              <a:r>
                <a:rPr lang="zh-CN" altLang="en-US" b="1" dirty="0">
                  <a:solidFill>
                    <a:srgbClr val="11576A"/>
                  </a:solidFill>
                  <a:latin typeface="微软雅黑" pitchFamily="34" charset="-122"/>
                  <a:ea typeface="微软雅黑" pitchFamily="34" charset="-122"/>
                </a:rPr>
                <a:t>（如转换到阻塞状态）</a:t>
              </a:r>
            </a:p>
          </p:txBody>
        </p:sp>
        <p:pic>
          <p:nvPicPr>
            <p:cNvPr id="9" name="图片 8" descr="小点1.png"/>
            <p:cNvPicPr>
              <a:picLocks noChangeAspect="1"/>
            </p:cNvPicPr>
            <p:nvPr/>
          </p:nvPicPr>
          <p:blipFill>
            <a:blip r:embed="rId3" cstate="print"/>
            <a:stretch>
              <a:fillRect/>
            </a:stretch>
          </p:blipFill>
          <p:spPr>
            <a:xfrm>
              <a:off x="1861587" y="1592505"/>
              <a:ext cx="151066" cy="148997"/>
            </a:xfrm>
            <a:prstGeom prst="rect">
              <a:avLst/>
            </a:prstGeom>
            <a:effectLst/>
          </p:spPr>
        </p:pic>
      </p:grpSp>
      <p:sp>
        <p:nvSpPr>
          <p:cNvPr id="10" name="Rectangle 7"/>
          <p:cNvSpPr txBox="1">
            <a:spLocks noChangeArrowheads="1"/>
          </p:cNvSpPr>
          <p:nvPr/>
        </p:nvSpPr>
        <p:spPr bwMode="auto">
          <a:xfrm>
            <a:off x="1403648" y="1988840"/>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5731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en-US" altLang="zh-CN">
                <a:ea typeface="宋体" panose="02010600030101010101" pitchFamily="2" charset="-122"/>
              </a:rPr>
              <a:t>Disabling interrupts</a:t>
            </a:r>
            <a:endParaRPr lang="zh-CN" altLang="en-US">
              <a:ea typeface="宋体" panose="02010600030101010101" pitchFamily="2" charset="-122"/>
            </a:endParaRPr>
          </a:p>
        </p:txBody>
      </p:sp>
      <p:sp>
        <p:nvSpPr>
          <p:cNvPr id="146435" name="内容占位符 2"/>
          <p:cNvSpPr>
            <a:spLocks noGrp="1"/>
          </p:cNvSpPr>
          <p:nvPr>
            <p:ph idx="1"/>
          </p:nvPr>
        </p:nvSpPr>
        <p:spPr>
          <a:xfrm>
            <a:off x="971550" y="3786188"/>
            <a:ext cx="8064500" cy="2643187"/>
          </a:xfrm>
        </p:spPr>
        <p:txBody>
          <a:bodyPr/>
          <a:lstStyle/>
          <a:p>
            <a:pPr>
              <a:lnSpc>
                <a:spcPct val="110000"/>
              </a:lnSpc>
            </a:pPr>
            <a:r>
              <a:rPr lang="en-US" altLang="zh-CN" dirty="0">
                <a:ea typeface="宋体" panose="02010600030101010101" pitchFamily="2" charset="-122"/>
              </a:rPr>
              <a:t>Strongpoint</a:t>
            </a:r>
          </a:p>
          <a:p>
            <a:pPr lvl="1">
              <a:lnSpc>
                <a:spcPct val="110000"/>
              </a:lnSpc>
            </a:pPr>
            <a:r>
              <a:rPr lang="en-US" altLang="zh-CN" dirty="0">
                <a:ea typeface="宋体" panose="02010600030101010101" pitchFamily="2" charset="-122"/>
              </a:rPr>
              <a:t>Solve mutual exclusion problems drastically</a:t>
            </a:r>
          </a:p>
          <a:p>
            <a:pPr>
              <a:lnSpc>
                <a:spcPct val="110000"/>
              </a:lnSpc>
            </a:pPr>
            <a:r>
              <a:rPr lang="en-US" altLang="zh-CN" dirty="0">
                <a:ea typeface="宋体" panose="02010600030101010101" pitchFamily="2" charset="-122"/>
              </a:rPr>
              <a:t>Weakness</a:t>
            </a:r>
          </a:p>
          <a:p>
            <a:pPr lvl="1">
              <a:lnSpc>
                <a:spcPct val="110000"/>
              </a:lnSpc>
            </a:pPr>
            <a:r>
              <a:rPr lang="en-US" altLang="zh-CN" dirty="0">
                <a:ea typeface="宋体" panose="02010600030101010101" pitchFamily="2" charset="-122"/>
              </a:rPr>
              <a:t>Dangerous for users can close interrupts</a:t>
            </a:r>
          </a:p>
          <a:p>
            <a:pPr lvl="1">
              <a:lnSpc>
                <a:spcPct val="110000"/>
              </a:lnSpc>
            </a:pPr>
            <a:r>
              <a:rPr lang="en-US" altLang="zh-CN" dirty="0">
                <a:ea typeface="宋体" panose="02010600030101010101" pitchFamily="2" charset="-122"/>
              </a:rPr>
              <a:t>Useless under multiple CPUs condition</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64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3D844A8-8AEF-47A5-BFFB-E2D501946569}" type="slidenum">
              <a:rPr lang="en-US" altLang="ko-KR" sz="1200" smtClean="0">
                <a:solidFill>
                  <a:schemeClr val="bg1"/>
                </a:solidFill>
              </a:rPr>
              <a:pPr>
                <a:spcBef>
                  <a:spcPct val="0"/>
                </a:spcBef>
                <a:buClrTx/>
                <a:buSzTx/>
                <a:buFontTx/>
                <a:buNone/>
              </a:pPr>
              <a:t>22</a:t>
            </a:fld>
            <a:endParaRPr lang="en-US" altLang="ko-KR" sz="1200">
              <a:solidFill>
                <a:schemeClr val="bg1"/>
              </a:solidFill>
            </a:endParaRPr>
          </a:p>
        </p:txBody>
      </p:sp>
      <p:sp>
        <p:nvSpPr>
          <p:cNvPr id="7" name="Text Box 5"/>
          <p:cNvSpPr txBox="1">
            <a:spLocks noChangeArrowheads="1"/>
          </p:cNvSpPr>
          <p:nvPr/>
        </p:nvSpPr>
        <p:spPr bwMode="auto">
          <a:xfrm>
            <a:off x="1643063" y="1643063"/>
            <a:ext cx="2519362" cy="139382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C0C0C0"/>
                  </a:outerShdw>
                </a:effectLst>
              </a:rPr>
              <a:t>Close_INT</a:t>
            </a:r>
            <a:r>
              <a:rPr lang="en-US" altLang="zh-CN"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C0C0C0"/>
                  </a:outerShdw>
                </a:effectLst>
              </a:rPr>
              <a:t>Open_INT</a:t>
            </a:r>
            <a:r>
              <a:rPr lang="en-US" altLang="zh-CN" b="1" dirty="0">
                <a:solidFill>
                  <a:srgbClr val="FF0000"/>
                </a:solidFill>
                <a:effectLst>
                  <a:outerShdw blurRad="38100" dist="38100" dir="2700000" algn="tl">
                    <a:srgbClr val="C0C0C0"/>
                  </a:outerShdw>
                </a:effectLst>
              </a:rPr>
              <a:t>;</a:t>
            </a:r>
            <a:r>
              <a:rPr lang="en-US" altLang="zh-CN" b="1" dirty="0">
                <a:solidFill>
                  <a:srgbClr val="9C4E00"/>
                </a:solidFill>
                <a:effectLst>
                  <a:outerShdw blurRad="38100" dist="38100" dir="2700000" algn="tl">
                    <a:srgbClr val="C0C0C0"/>
                  </a:outerShdw>
                </a:effectLst>
              </a:rPr>
              <a:t>	</a:t>
            </a:r>
          </a:p>
        </p:txBody>
      </p:sp>
      <p:sp>
        <p:nvSpPr>
          <p:cNvPr id="8" name="Text Box 6"/>
          <p:cNvSpPr txBox="1">
            <a:spLocks noChangeArrowheads="1"/>
          </p:cNvSpPr>
          <p:nvPr/>
        </p:nvSpPr>
        <p:spPr bwMode="auto">
          <a:xfrm>
            <a:off x="5386388" y="1643063"/>
            <a:ext cx="2614612" cy="139382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C0C0C0"/>
                  </a:outerShdw>
                </a:effectLst>
              </a:rPr>
              <a:t>Close_INT</a:t>
            </a:r>
            <a:r>
              <a:rPr lang="en-US" altLang="zh-CN"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C0C0C0"/>
                  </a:outerShdw>
                </a:effectLst>
              </a:rPr>
              <a:t>Open_INT</a:t>
            </a:r>
            <a:r>
              <a:rPr lang="en-US" altLang="zh-CN" b="1" dirty="0">
                <a:solidFill>
                  <a:srgbClr val="FF0000"/>
                </a:solidFill>
                <a:effectLst>
                  <a:outerShdw blurRad="38100" dist="38100" dir="2700000" algn="tl">
                    <a:srgbClr val="C0C0C0"/>
                  </a:outerShdw>
                </a:effectLst>
              </a:rPr>
              <a:t>;</a:t>
            </a:r>
            <a:r>
              <a:rPr lang="en-US" altLang="zh-CN" b="1" dirty="0">
                <a:solidFill>
                  <a:srgbClr val="9C4E00"/>
                </a:solidFill>
                <a:effectLst>
                  <a:outerShdw blurRad="38100" dist="38100" dir="2700000" algn="tl">
                    <a:srgbClr val="C0C0C0"/>
                  </a:outerShdw>
                </a:effectLst>
              </a:rPr>
              <a:t>	</a:t>
            </a:r>
          </a:p>
        </p:txBody>
      </p:sp>
    </p:spTree>
    <p:extLst>
      <p:ext uri="{BB962C8B-B14F-4D97-AF65-F5344CB8AC3E}">
        <p14:creationId xmlns:p14="http://schemas.microsoft.com/office/powerpoint/2010/main" val="135037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6435">
                                            <p:txEl>
                                              <p:pRg st="0" end="0"/>
                                            </p:txEl>
                                          </p:spTgt>
                                        </p:tgtEl>
                                        <p:attrNameLst>
                                          <p:attrName>style.visibility</p:attrName>
                                        </p:attrNameLst>
                                      </p:cBhvr>
                                      <p:to>
                                        <p:strVal val="visible"/>
                                      </p:to>
                                    </p:set>
                                    <p:anim calcmode="lin" valueType="num">
                                      <p:cBhvr additive="base">
                                        <p:cTn id="15"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6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6435">
                                            <p:txEl>
                                              <p:pRg st="1" end="1"/>
                                            </p:txEl>
                                          </p:spTgt>
                                        </p:tgtEl>
                                        <p:attrNameLst>
                                          <p:attrName>style.visibility</p:attrName>
                                        </p:attrNameLst>
                                      </p:cBhvr>
                                      <p:to>
                                        <p:strVal val="visible"/>
                                      </p:to>
                                    </p:set>
                                    <p:animEffect transition="in" filter="dissolve">
                                      <p:cBhvr>
                                        <p:cTn id="21" dur="500"/>
                                        <p:tgtEl>
                                          <p:spTgt spid="14643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46435">
                                            <p:txEl>
                                              <p:pRg st="2" end="2"/>
                                            </p:txEl>
                                          </p:spTgt>
                                        </p:tgtEl>
                                        <p:attrNameLst>
                                          <p:attrName>style.visibility</p:attrName>
                                        </p:attrNameLst>
                                      </p:cBhvr>
                                      <p:to>
                                        <p:strVal val="visible"/>
                                      </p:to>
                                    </p:set>
                                    <p:anim calcmode="lin" valueType="num">
                                      <p:cBhvr additive="base">
                                        <p:cTn id="26"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6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6435">
                                            <p:txEl>
                                              <p:pRg st="3" end="3"/>
                                            </p:txEl>
                                          </p:spTgt>
                                        </p:tgtEl>
                                        <p:attrNameLst>
                                          <p:attrName>style.visibility</p:attrName>
                                        </p:attrNameLst>
                                      </p:cBhvr>
                                      <p:to>
                                        <p:strVal val="visible"/>
                                      </p:to>
                                    </p:set>
                                    <p:animEffect transition="in" filter="dissolve">
                                      <p:cBhvr>
                                        <p:cTn id="32" dur="500"/>
                                        <p:tgtEl>
                                          <p:spTgt spid="14643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6435">
                                            <p:txEl>
                                              <p:pRg st="4" end="4"/>
                                            </p:txEl>
                                          </p:spTgt>
                                        </p:tgtEl>
                                        <p:attrNameLst>
                                          <p:attrName>style.visibility</p:attrName>
                                        </p:attrNameLst>
                                      </p:cBhvr>
                                      <p:to>
                                        <p:strVal val="visible"/>
                                      </p:to>
                                    </p:set>
                                    <p:animEffect transition="in" filter="dissolve">
                                      <p:cBhvr>
                                        <p:cTn id="37" dur="500"/>
                                        <p:tgtEl>
                                          <p:spTgt spid="146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a:ea typeface="宋体" panose="02010600030101010101" pitchFamily="2" charset="-122"/>
              </a:rPr>
              <a:t>Solutions of IPC problems</a:t>
            </a:r>
            <a:endParaRPr lang="zh-CN" altLang="en-US">
              <a:ea typeface="宋体" panose="02010600030101010101" pitchFamily="2" charset="-122"/>
            </a:endParaRPr>
          </a:p>
        </p:txBody>
      </p:sp>
      <p:sp>
        <p:nvSpPr>
          <p:cNvPr id="142339"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Busy waiting</a:t>
            </a:r>
          </a:p>
          <a:p>
            <a:pPr lvl="1">
              <a:lnSpc>
                <a:spcPct val="110000"/>
              </a:lnSpc>
            </a:pPr>
            <a:endParaRPr lang="en-US" altLang="zh-CN">
              <a:ea typeface="宋体" panose="02010600030101010101" pitchFamily="2" charset="-122"/>
            </a:endParaRPr>
          </a:p>
          <a:p>
            <a:pPr>
              <a:lnSpc>
                <a:spcPct val="110000"/>
              </a:lnSpc>
            </a:pPr>
            <a:r>
              <a:rPr lang="en-US" altLang="zh-CN">
                <a:ea typeface="宋体" panose="02010600030101010101" pitchFamily="2" charset="-122"/>
              </a:rPr>
              <a:t>Sleep and wakeup</a:t>
            </a:r>
          </a:p>
          <a:p>
            <a:pPr lvl="1">
              <a:lnSpc>
                <a:spcPct val="110000"/>
              </a:lnSpc>
            </a:pPr>
            <a:endParaRPr lang="en-US" altLang="zh-CN">
              <a:ea typeface="宋体" panose="02010600030101010101" pitchFamily="2" charset="-122"/>
            </a:endParaRPr>
          </a:p>
          <a:p>
            <a:pPr>
              <a:lnSpc>
                <a:spcPct val="110000"/>
              </a:lnSpc>
            </a:pPr>
            <a:r>
              <a:rPr lang="en-US" altLang="zh-CN">
                <a:ea typeface="宋体" panose="02010600030101010101" pitchFamily="2" charset="-122"/>
              </a:rPr>
              <a:t>Message passing</a:t>
            </a:r>
          </a:p>
          <a:p>
            <a:pPr lvl="1">
              <a:lnSpc>
                <a:spcPct val="110000"/>
              </a:lnSpc>
            </a:pPr>
            <a:endParaRPr lang="en-US" altLang="zh-CN">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23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9BE3DF5-C591-4EFC-986F-F4C97E3C30F1}" type="slidenum">
              <a:rPr lang="en-US" altLang="ko-KR" sz="1200" smtClean="0">
                <a:solidFill>
                  <a:schemeClr val="bg1"/>
                </a:solidFill>
              </a:rPr>
              <a:pPr>
                <a:spcBef>
                  <a:spcPct val="0"/>
                </a:spcBef>
                <a:buClrTx/>
                <a:buSzTx/>
                <a:buFontTx/>
                <a:buNone/>
              </a:pPr>
              <a:t>23</a:t>
            </a:fld>
            <a:endParaRPr lang="en-US" altLang="ko-KR" sz="12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en-US" altLang="zh-CN">
                <a:ea typeface="宋体" panose="02010600030101010101" pitchFamily="2" charset="-122"/>
              </a:rPr>
              <a:t>Busy waiting</a:t>
            </a:r>
            <a:endParaRPr lang="zh-CN" altLang="en-US">
              <a:ea typeface="宋体" panose="02010600030101010101" pitchFamily="2" charset="-122"/>
            </a:endParaRPr>
          </a:p>
        </p:txBody>
      </p:sp>
      <p:sp>
        <p:nvSpPr>
          <p:cNvPr id="144387" name="内容占位符 2"/>
          <p:cNvSpPr>
            <a:spLocks noGrp="1"/>
          </p:cNvSpPr>
          <p:nvPr>
            <p:ph idx="1"/>
          </p:nvPr>
        </p:nvSpPr>
        <p:spPr>
          <a:xfrm>
            <a:off x="971550" y="1371600"/>
            <a:ext cx="8064500" cy="5057775"/>
          </a:xfrm>
        </p:spPr>
        <p:txBody>
          <a:bodyPr/>
          <a:lstStyle/>
          <a:p>
            <a:pPr>
              <a:lnSpc>
                <a:spcPct val="110000"/>
              </a:lnSpc>
            </a:pPr>
            <a:r>
              <a:rPr lang="en-US" altLang="zh-CN" dirty="0">
                <a:ea typeface="宋体" panose="02010600030101010101" pitchFamily="2" charset="-122"/>
              </a:rPr>
              <a:t>Design rules</a:t>
            </a:r>
          </a:p>
          <a:p>
            <a:pPr lvl="1">
              <a:lnSpc>
                <a:spcPct val="110000"/>
              </a:lnSpc>
            </a:pPr>
            <a:r>
              <a:rPr lang="en-US" altLang="zh-CN" dirty="0">
                <a:ea typeface="宋体" panose="02010600030101010101" pitchFamily="2" charset="-122"/>
              </a:rPr>
              <a:t>Set a global variable to store the status of CR</a:t>
            </a:r>
          </a:p>
          <a:p>
            <a:pPr lvl="1">
              <a:lnSpc>
                <a:spcPct val="110000"/>
              </a:lnSpc>
            </a:pPr>
            <a:r>
              <a:rPr lang="en-US" altLang="zh-CN" dirty="0">
                <a:ea typeface="宋体" panose="02010600030101010101" pitchFamily="2" charset="-122"/>
              </a:rPr>
              <a:t>Process checks this variable before enters CR</a:t>
            </a:r>
          </a:p>
          <a:p>
            <a:pPr>
              <a:lnSpc>
                <a:spcPct val="110000"/>
              </a:lnSpc>
            </a:pPr>
            <a:r>
              <a:rPr lang="en-US" altLang="zh-CN" dirty="0">
                <a:ea typeface="宋体" panose="02010600030101010101" pitchFamily="2" charset="-122"/>
              </a:rPr>
              <a:t>Methods</a:t>
            </a:r>
          </a:p>
          <a:p>
            <a:pPr lvl="1">
              <a:lnSpc>
                <a:spcPct val="110000"/>
              </a:lnSpc>
            </a:pPr>
            <a:r>
              <a:rPr lang="en-US" altLang="zh-CN" dirty="0">
                <a:ea typeface="宋体" panose="02010600030101010101" pitchFamily="2" charset="-122"/>
              </a:rPr>
              <a:t>Lock variables</a:t>
            </a:r>
          </a:p>
          <a:p>
            <a:pPr lvl="1">
              <a:lnSpc>
                <a:spcPct val="110000"/>
              </a:lnSpc>
            </a:pPr>
            <a:r>
              <a:rPr lang="en-US" altLang="zh-CN" dirty="0">
                <a:ea typeface="宋体" panose="02010600030101010101" pitchFamily="2" charset="-122"/>
              </a:rPr>
              <a:t>Strict alternation</a:t>
            </a:r>
          </a:p>
          <a:p>
            <a:pPr lvl="1">
              <a:lnSpc>
                <a:spcPct val="110000"/>
              </a:lnSpc>
            </a:pPr>
            <a:r>
              <a:rPr lang="en-US" altLang="zh-CN" dirty="0">
                <a:ea typeface="宋体" panose="02010600030101010101" pitchFamily="2" charset="-122"/>
              </a:rPr>
              <a:t>Peterson’s solution</a:t>
            </a:r>
          </a:p>
          <a:p>
            <a:pPr lvl="1">
              <a:lnSpc>
                <a:spcPct val="110000"/>
              </a:lnSpc>
            </a:pPr>
            <a:r>
              <a:rPr lang="en-US" altLang="zh-CN" dirty="0">
                <a:ea typeface="宋体" panose="02010600030101010101" pitchFamily="2" charset="-122"/>
              </a:rPr>
              <a:t>TSL instruction</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43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42CD2F8-B3DB-48AC-AA63-2B96384F159F}" type="slidenum">
              <a:rPr lang="en-US" altLang="ko-KR" sz="1200" smtClean="0">
                <a:solidFill>
                  <a:schemeClr val="bg1"/>
                </a:solidFill>
              </a:rPr>
              <a:pPr>
                <a:spcBef>
                  <a:spcPct val="0"/>
                </a:spcBef>
                <a:buClrTx/>
                <a:buSzTx/>
                <a:buFontTx/>
                <a:buNone/>
              </a:pPr>
              <a:t>24</a:t>
            </a:fld>
            <a:endParaRPr lang="en-US" altLang="ko-KR" sz="12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en-US" altLang="zh-CN">
                <a:ea typeface="宋体" panose="02010600030101010101" pitchFamily="2" charset="-122"/>
              </a:rPr>
              <a:t>Lock variable</a:t>
            </a:r>
            <a:endParaRPr lang="zh-CN" altLang="en-US">
              <a:ea typeface="宋体" panose="02010600030101010101" pitchFamily="2" charset="-122"/>
            </a:endParaRPr>
          </a:p>
        </p:txBody>
      </p:sp>
      <p:sp>
        <p:nvSpPr>
          <p:cNvPr id="148483" name="内容占位符 2"/>
          <p:cNvSpPr>
            <a:spLocks noGrp="1"/>
          </p:cNvSpPr>
          <p:nvPr>
            <p:ph idx="1"/>
          </p:nvPr>
        </p:nvSpPr>
        <p:spPr>
          <a:xfrm>
            <a:off x="971550" y="5072063"/>
            <a:ext cx="8064500" cy="1357312"/>
          </a:xfrm>
        </p:spPr>
        <p:txBody>
          <a:bodyPr/>
          <a:lstStyle/>
          <a:p>
            <a:pPr>
              <a:lnSpc>
                <a:spcPct val="110000"/>
              </a:lnSpc>
            </a:pPr>
            <a:r>
              <a:rPr lang="en-US" altLang="zh-CN">
                <a:ea typeface="宋体" panose="02010600030101010101" pitchFamily="2" charset="-122"/>
              </a:rPr>
              <a:t>Weakness</a:t>
            </a:r>
          </a:p>
          <a:p>
            <a:pPr lvl="1">
              <a:lnSpc>
                <a:spcPct val="110000"/>
              </a:lnSpc>
            </a:pPr>
            <a:r>
              <a:rPr lang="en-US" altLang="zh-CN">
                <a:ea typeface="宋体" panose="02010600030101010101" pitchFamily="2" charset="-122"/>
              </a:rPr>
              <a:t>Doesn’t resolve the problem essentially </a:t>
            </a:r>
          </a:p>
          <a:p>
            <a:pPr lvl="1">
              <a:lnSpc>
                <a:spcPct val="110000"/>
              </a:lnSpc>
            </a:pPr>
            <a:endParaRPr lang="en-US" altLang="zh-CN">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84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6274C10-E96C-4F6E-8A6B-8B46A237037A}" type="slidenum">
              <a:rPr lang="en-US" altLang="ko-KR" sz="1200" smtClean="0">
                <a:solidFill>
                  <a:schemeClr val="bg1"/>
                </a:solidFill>
              </a:rPr>
              <a:pPr>
                <a:spcBef>
                  <a:spcPct val="0"/>
                </a:spcBef>
                <a:buClrTx/>
                <a:buSzTx/>
                <a:buFontTx/>
                <a:buNone/>
              </a:pPr>
              <a:t>25</a:t>
            </a:fld>
            <a:endParaRPr lang="en-US" altLang="ko-KR" sz="1200">
              <a:solidFill>
                <a:schemeClr val="bg1"/>
              </a:solidFill>
            </a:endParaRPr>
          </a:p>
        </p:txBody>
      </p:sp>
      <p:sp>
        <p:nvSpPr>
          <p:cNvPr id="9" name="Text Box 5"/>
          <p:cNvSpPr txBox="1">
            <a:spLocks noChangeArrowheads="1"/>
          </p:cNvSpPr>
          <p:nvPr/>
        </p:nvSpPr>
        <p:spPr bwMode="auto">
          <a:xfrm>
            <a:off x="2714625" y="1928813"/>
            <a:ext cx="2543175" cy="175418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While(lock != 0);</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lock </a:t>
            </a: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1;</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lock </a:t>
            </a: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0</a:t>
            </a:r>
            <a:r>
              <a:rPr lang="zh-CN" altLang="en-US" b="1" dirty="0">
                <a:solidFill>
                  <a:srgbClr val="9C4E00"/>
                </a:solidFill>
                <a:effectLst>
                  <a:outerShdw blurRad="38100" dist="38100" dir="2700000" algn="tl">
                    <a:srgbClr val="C0C0C0"/>
                  </a:outerShdw>
                </a:effectLst>
              </a:rPr>
              <a:t>；</a:t>
            </a:r>
          </a:p>
        </p:txBody>
      </p:sp>
      <p:sp>
        <p:nvSpPr>
          <p:cNvPr id="10" name="Text Box 6"/>
          <p:cNvSpPr txBox="1">
            <a:spLocks noChangeArrowheads="1"/>
          </p:cNvSpPr>
          <p:nvPr/>
        </p:nvSpPr>
        <p:spPr bwMode="auto">
          <a:xfrm>
            <a:off x="6072188" y="1928813"/>
            <a:ext cx="2714625" cy="175418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While(lock != 0);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lock = 1;	</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lock = 0;</a:t>
            </a:r>
          </a:p>
        </p:txBody>
      </p:sp>
      <p:sp>
        <p:nvSpPr>
          <p:cNvPr id="11" name="Text Box 7"/>
          <p:cNvSpPr txBox="1">
            <a:spLocks noChangeArrowheads="1"/>
          </p:cNvSpPr>
          <p:nvPr/>
        </p:nvSpPr>
        <p:spPr bwMode="auto">
          <a:xfrm>
            <a:off x="1062038" y="2043113"/>
            <a:ext cx="1366837"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Lock </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8483">
                                            <p:txEl>
                                              <p:pRg st="0" end="0"/>
                                            </p:txEl>
                                          </p:spTgt>
                                        </p:tgtEl>
                                        <p:attrNameLst>
                                          <p:attrName>style.visibility</p:attrName>
                                        </p:attrNameLst>
                                      </p:cBhvr>
                                      <p:to>
                                        <p:strVal val="visible"/>
                                      </p:to>
                                    </p:set>
                                    <p:anim calcmode="lin" valueType="num">
                                      <p:cBhvr additive="base">
                                        <p:cTn id="20"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48483">
                                            <p:txEl>
                                              <p:pRg st="1" end="1"/>
                                            </p:txEl>
                                          </p:spTgt>
                                        </p:tgtEl>
                                        <p:attrNameLst>
                                          <p:attrName>style.visibility</p:attrName>
                                        </p:attrNameLst>
                                      </p:cBhvr>
                                      <p:to>
                                        <p:strVal val="visible"/>
                                      </p:to>
                                    </p:set>
                                    <p:animEffect transition="in" filter="dissolve">
                                      <p:cBhvr>
                                        <p:cTn id="25" dur="500"/>
                                        <p:tgtEl>
                                          <p:spTgt spid="148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r>
              <a:rPr lang="en-US" altLang="zh-CN">
                <a:ea typeface="宋体" panose="02010600030101010101" pitchFamily="2" charset="-122"/>
              </a:rPr>
              <a:t>Drawback of lock variable</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5155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D6978C0-AF7F-4455-BFB5-6D93C9E5A9BC}" type="slidenum">
              <a:rPr lang="en-US" altLang="ko-KR" sz="1200" smtClean="0">
                <a:solidFill>
                  <a:schemeClr val="bg1"/>
                </a:solidFill>
              </a:rPr>
              <a:pPr>
                <a:spcBef>
                  <a:spcPct val="0"/>
                </a:spcBef>
                <a:buClrTx/>
                <a:buSzTx/>
                <a:buFontTx/>
                <a:buNone/>
              </a:pPr>
              <a:t>26</a:t>
            </a:fld>
            <a:endParaRPr lang="en-US" altLang="ko-KR" sz="1200">
              <a:solidFill>
                <a:schemeClr val="bg1"/>
              </a:solidFill>
            </a:endParaRPr>
          </a:p>
        </p:txBody>
      </p:sp>
      <p:sp>
        <p:nvSpPr>
          <p:cNvPr id="11" name="Text Box 7"/>
          <p:cNvSpPr txBox="1">
            <a:spLocks noChangeArrowheads="1"/>
          </p:cNvSpPr>
          <p:nvPr/>
        </p:nvSpPr>
        <p:spPr bwMode="auto">
          <a:xfrm>
            <a:off x="1062038" y="1757363"/>
            <a:ext cx="1366837"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Lock </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0</a:t>
            </a:r>
          </a:p>
        </p:txBody>
      </p:sp>
      <p:sp>
        <p:nvSpPr>
          <p:cNvPr id="13" name="Text Box 5"/>
          <p:cNvSpPr txBox="1">
            <a:spLocks noChangeArrowheads="1"/>
          </p:cNvSpPr>
          <p:nvPr/>
        </p:nvSpPr>
        <p:spPr bwMode="auto">
          <a:xfrm>
            <a:off x="2643188" y="1643063"/>
            <a:ext cx="2571750" cy="674687"/>
          </a:xfrm>
          <a:prstGeom prst="rect">
            <a:avLst/>
          </a:prstGeom>
          <a:solidFill>
            <a:srgbClr val="CCFFFF"/>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Proc A</a:t>
            </a:r>
          </a:p>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While(lock != 0);</a:t>
            </a:r>
          </a:p>
        </p:txBody>
      </p:sp>
      <p:sp>
        <p:nvSpPr>
          <p:cNvPr id="14" name="Text Box 6"/>
          <p:cNvSpPr txBox="1">
            <a:spLocks noChangeArrowheads="1"/>
          </p:cNvSpPr>
          <p:nvPr/>
        </p:nvSpPr>
        <p:spPr bwMode="auto">
          <a:xfrm>
            <a:off x="2643188" y="2506663"/>
            <a:ext cx="2571750" cy="674687"/>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Proc B</a:t>
            </a:r>
          </a:p>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While(lock != 0); </a:t>
            </a:r>
          </a:p>
        </p:txBody>
      </p:sp>
      <p:sp>
        <p:nvSpPr>
          <p:cNvPr id="15" name="Text Box 9"/>
          <p:cNvSpPr txBox="1">
            <a:spLocks noChangeArrowheads="1"/>
          </p:cNvSpPr>
          <p:nvPr/>
        </p:nvSpPr>
        <p:spPr bwMode="auto">
          <a:xfrm>
            <a:off x="2643188" y="3370263"/>
            <a:ext cx="2571750" cy="1033462"/>
          </a:xfrm>
          <a:prstGeom prst="rect">
            <a:avLst/>
          </a:prstGeom>
          <a:solidFill>
            <a:srgbClr val="CCFFFF"/>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Proc A</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lock </a:t>
            </a:r>
            <a:r>
              <a:rPr lang="zh-CN" altLang="en-US"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rPr>
              <a:t>1;</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000000"/>
                  </a:outerShdw>
                </a:effectLst>
              </a:rPr>
              <a:t>Critical_Region</a:t>
            </a:r>
            <a:r>
              <a:rPr lang="en-US" altLang="zh-CN" b="1" dirty="0">
                <a:solidFill>
                  <a:srgbClr val="9C4E00"/>
                </a:solidFill>
                <a:effectLst>
                  <a:outerShdw blurRad="38100" dist="38100" dir="2700000" algn="tl">
                    <a:srgbClr val="000000"/>
                  </a:outerShdw>
                </a:effectLst>
              </a:rPr>
              <a:t>();</a:t>
            </a:r>
          </a:p>
        </p:txBody>
      </p:sp>
      <p:sp>
        <p:nvSpPr>
          <p:cNvPr id="16" name="Text Box 10"/>
          <p:cNvSpPr txBox="1">
            <a:spLocks noChangeArrowheads="1"/>
          </p:cNvSpPr>
          <p:nvPr/>
        </p:nvSpPr>
        <p:spPr bwMode="auto">
          <a:xfrm>
            <a:off x="2643188" y="4667250"/>
            <a:ext cx="2571750" cy="1033463"/>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Proc B</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lock = 1;	</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000000"/>
                  </a:outerShdw>
                </a:effectLst>
              </a:rPr>
              <a:t>Critical_Region</a:t>
            </a:r>
            <a:r>
              <a:rPr lang="en-US" altLang="zh-CN" b="1" dirty="0">
                <a:solidFill>
                  <a:srgbClr val="FF0000"/>
                </a:solidFill>
                <a:effectLst>
                  <a:outerShdw blurRad="38100" dist="38100" dir="2700000" algn="tl">
                    <a:srgbClr val="000000"/>
                  </a:outerShdw>
                </a:effectLst>
              </a:rPr>
              <a:t>();</a:t>
            </a:r>
          </a:p>
        </p:txBody>
      </p:sp>
      <p:sp>
        <p:nvSpPr>
          <p:cNvPr id="17" name="AutoShape 11"/>
          <p:cNvSpPr>
            <a:spLocks/>
          </p:cNvSpPr>
          <p:nvPr/>
        </p:nvSpPr>
        <p:spPr bwMode="auto">
          <a:xfrm>
            <a:off x="6051550" y="2214563"/>
            <a:ext cx="2160588" cy="363537"/>
          </a:xfrm>
          <a:prstGeom prst="borderCallout2">
            <a:avLst>
              <a:gd name="adj1" fmla="val 17648"/>
              <a:gd name="adj2" fmla="val -3528"/>
              <a:gd name="adj3" fmla="val 17648"/>
              <a:gd name="adj4" fmla="val -24981"/>
              <a:gd name="adj5" fmla="val 80639"/>
              <a:gd name="adj6" fmla="val -47245"/>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CPU switch</a:t>
            </a:r>
            <a:endParaRPr lang="zh-CN" altLang="en-US" b="1" dirty="0">
              <a:solidFill>
                <a:schemeClr val="accent1">
                  <a:lumMod val="50000"/>
                </a:schemeClr>
              </a:solidFill>
            </a:endParaRPr>
          </a:p>
        </p:txBody>
      </p:sp>
      <p:sp>
        <p:nvSpPr>
          <p:cNvPr id="18" name="AutoShape 12"/>
          <p:cNvSpPr>
            <a:spLocks/>
          </p:cNvSpPr>
          <p:nvPr/>
        </p:nvSpPr>
        <p:spPr bwMode="auto">
          <a:xfrm>
            <a:off x="6051550" y="3298825"/>
            <a:ext cx="2520950" cy="558800"/>
          </a:xfrm>
          <a:prstGeom prst="borderCallout2">
            <a:avLst>
              <a:gd name="adj1" fmla="val 17648"/>
              <a:gd name="adj2" fmla="val -3023"/>
              <a:gd name="adj3" fmla="val 17648"/>
              <a:gd name="adj4" fmla="val -19838"/>
              <a:gd name="adj5" fmla="val 8824"/>
              <a:gd name="adj6" fmla="val -37407"/>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CPU switch, Proc A enters CR</a:t>
            </a:r>
            <a:endParaRPr lang="zh-CN" altLang="en-US" b="1" dirty="0">
              <a:solidFill>
                <a:schemeClr val="accent1">
                  <a:lumMod val="50000"/>
                </a:schemeClr>
              </a:solidFill>
            </a:endParaRPr>
          </a:p>
        </p:txBody>
      </p:sp>
      <p:sp>
        <p:nvSpPr>
          <p:cNvPr id="19" name="AutoShape 13"/>
          <p:cNvSpPr>
            <a:spLocks/>
          </p:cNvSpPr>
          <p:nvPr/>
        </p:nvSpPr>
        <p:spPr bwMode="auto">
          <a:xfrm>
            <a:off x="6051550" y="4738688"/>
            <a:ext cx="2520950" cy="647700"/>
          </a:xfrm>
          <a:prstGeom prst="borderCallout2">
            <a:avLst>
              <a:gd name="adj1" fmla="val 17648"/>
              <a:gd name="adj2" fmla="val -3023"/>
              <a:gd name="adj3" fmla="val -33332"/>
              <a:gd name="adj4" fmla="val -15933"/>
              <a:gd name="adj5" fmla="val -13236"/>
              <a:gd name="adj6" fmla="val -37782"/>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CPU switch, Proc B enters CR</a:t>
            </a:r>
            <a:endParaRPr lang="zh-CN" altLang="en-US"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trips(upRight)">
                                      <p:cBhvr>
                                        <p:cTn id="21" dur="5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par>
                          <p:cTn id="27" fill="hold" nodeType="afterGroup">
                            <p:stCondLst>
                              <p:cond delay="500"/>
                            </p:stCondLst>
                            <p:childTnLst>
                              <p:par>
                                <p:cTn id="28" presetID="18" presetClass="entr" presetSubtype="3"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trips(upRight)">
                                      <p:cBhvr>
                                        <p:cTn id="30" dur="500"/>
                                        <p:tgtEl>
                                          <p:spTgt spid="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par>
                          <p:cTn id="36" fill="hold" nodeType="afterGroup">
                            <p:stCondLst>
                              <p:cond delay="500"/>
                            </p:stCondLst>
                            <p:childTnLst>
                              <p:par>
                                <p:cTn id="37" presetID="18" presetClass="entr" presetSubtype="3"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trips(upRigh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标题 1"/>
          <p:cNvSpPr>
            <a:spLocks noGrp="1"/>
          </p:cNvSpPr>
          <p:nvPr>
            <p:ph type="title"/>
          </p:nvPr>
        </p:nvSpPr>
        <p:spPr/>
        <p:txBody>
          <a:bodyPr/>
          <a:lstStyle/>
          <a:p>
            <a:r>
              <a:rPr lang="en-US" altLang="zh-CN">
                <a:ea typeface="宋体" panose="02010600030101010101" pitchFamily="2" charset="-122"/>
              </a:rPr>
              <a:t>Strict alternation</a:t>
            </a:r>
            <a:endParaRPr lang="zh-CN" altLang="en-US">
              <a:ea typeface="宋体" panose="02010600030101010101" pitchFamily="2" charset="-122"/>
            </a:endParaRPr>
          </a:p>
        </p:txBody>
      </p:sp>
      <p:sp>
        <p:nvSpPr>
          <p:cNvPr id="152579" name="内容占位符 2"/>
          <p:cNvSpPr>
            <a:spLocks noGrp="1"/>
          </p:cNvSpPr>
          <p:nvPr>
            <p:ph idx="1"/>
          </p:nvPr>
        </p:nvSpPr>
        <p:spPr>
          <a:xfrm>
            <a:off x="971550" y="4500563"/>
            <a:ext cx="8064500" cy="1928812"/>
          </a:xfrm>
        </p:spPr>
        <p:txBody>
          <a:bodyPr/>
          <a:lstStyle/>
          <a:p>
            <a:pPr>
              <a:lnSpc>
                <a:spcPct val="110000"/>
              </a:lnSpc>
            </a:pPr>
            <a:r>
              <a:rPr lang="en-US" altLang="zh-CN" dirty="0">
                <a:ea typeface="宋体" panose="02010600030101010101" pitchFamily="2" charset="-122"/>
              </a:rPr>
              <a:t>Weakness</a:t>
            </a:r>
          </a:p>
          <a:p>
            <a:pPr lvl="1">
              <a:lnSpc>
                <a:spcPct val="110000"/>
              </a:lnSpc>
            </a:pPr>
            <a:r>
              <a:rPr lang="en-US" altLang="zh-CN" dirty="0">
                <a:ea typeface="宋体" panose="02010600030101010101" pitchFamily="2" charset="-122"/>
              </a:rPr>
              <a:t>Waste CPU time</a:t>
            </a:r>
          </a:p>
          <a:p>
            <a:pPr lvl="1">
              <a:lnSpc>
                <a:spcPct val="110000"/>
              </a:lnSpc>
            </a:pPr>
            <a:r>
              <a:rPr lang="en-US" altLang="zh-CN" dirty="0">
                <a:ea typeface="宋体" panose="02010600030101010101" pitchFamily="2" charset="-122"/>
              </a:rPr>
              <a:t>Processes have to be running alternately</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525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C6A6C13-E7A8-4BFB-A28A-F9AF81D90977}" type="slidenum">
              <a:rPr lang="en-US" altLang="ko-KR" sz="1200" smtClean="0">
                <a:solidFill>
                  <a:schemeClr val="bg1"/>
                </a:solidFill>
              </a:rPr>
              <a:pPr>
                <a:spcBef>
                  <a:spcPct val="0"/>
                </a:spcBef>
                <a:buClrTx/>
                <a:buSzTx/>
                <a:buFontTx/>
                <a:buNone/>
              </a:pPr>
              <a:t>27</a:t>
            </a:fld>
            <a:endParaRPr lang="en-US" altLang="ko-KR" sz="1200">
              <a:solidFill>
                <a:schemeClr val="bg1"/>
              </a:solidFill>
            </a:endParaRPr>
          </a:p>
        </p:txBody>
      </p:sp>
      <p:sp>
        <p:nvSpPr>
          <p:cNvPr id="9" name="Text Box 5"/>
          <p:cNvSpPr txBox="1">
            <a:spLocks noChangeArrowheads="1"/>
          </p:cNvSpPr>
          <p:nvPr/>
        </p:nvSpPr>
        <p:spPr bwMode="auto">
          <a:xfrm>
            <a:off x="2714625" y="1520825"/>
            <a:ext cx="2749550" cy="283527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While(turn != 0);</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turn </a:t>
            </a:r>
            <a:r>
              <a:rPr lang="zh-CN" altLang="en-US" b="1" dirty="0">
                <a:solidFill>
                  <a:srgbClr val="FF00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1</a:t>
            </a:r>
            <a:r>
              <a:rPr lang="zh-CN" altLang="en-US"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Nocritical_region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10" name="Text Box 7"/>
          <p:cNvSpPr txBox="1">
            <a:spLocks noChangeArrowheads="1"/>
          </p:cNvSpPr>
          <p:nvPr/>
        </p:nvSpPr>
        <p:spPr bwMode="auto">
          <a:xfrm>
            <a:off x="1000125" y="1592263"/>
            <a:ext cx="1366838"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turn </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0</a:t>
            </a:r>
          </a:p>
        </p:txBody>
      </p:sp>
      <p:sp>
        <p:nvSpPr>
          <p:cNvPr id="11" name="Text Box 8"/>
          <p:cNvSpPr txBox="1">
            <a:spLocks noChangeArrowheads="1"/>
          </p:cNvSpPr>
          <p:nvPr/>
        </p:nvSpPr>
        <p:spPr bwMode="auto">
          <a:xfrm>
            <a:off x="5786438" y="1520825"/>
            <a:ext cx="2774950" cy="283527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While(turn != 1);</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turn </a:t>
            </a:r>
            <a:r>
              <a:rPr lang="zh-CN" altLang="en-US" b="1" dirty="0">
                <a:solidFill>
                  <a:srgbClr val="FF00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0</a:t>
            </a:r>
            <a:r>
              <a:rPr lang="zh-CN" altLang="en-US"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Nocritical_region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52579">
                                            <p:txEl>
                                              <p:pRg st="0" end="0"/>
                                            </p:txEl>
                                          </p:spTgt>
                                        </p:tgtEl>
                                        <p:attrNameLst>
                                          <p:attrName>style.visibility</p:attrName>
                                        </p:attrNameLst>
                                      </p:cBhvr>
                                      <p:to>
                                        <p:strVal val="visible"/>
                                      </p:to>
                                    </p:set>
                                    <p:anim calcmode="lin" valueType="num">
                                      <p:cBhvr additive="base">
                                        <p:cTn id="20"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52579">
                                            <p:txEl>
                                              <p:pRg st="1" end="1"/>
                                            </p:txEl>
                                          </p:spTgt>
                                        </p:tgtEl>
                                        <p:attrNameLst>
                                          <p:attrName>style.visibility</p:attrName>
                                        </p:attrNameLst>
                                      </p:cBhvr>
                                      <p:to>
                                        <p:strVal val="visible"/>
                                      </p:to>
                                    </p:set>
                                    <p:animEffect transition="in" filter="dissolve">
                                      <p:cBhvr>
                                        <p:cTn id="25" dur="500"/>
                                        <p:tgtEl>
                                          <p:spTgt spid="152579">
                                            <p:txEl>
                                              <p:pRg st="1" end="1"/>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2579">
                                            <p:txEl>
                                              <p:pRg st="2" end="2"/>
                                            </p:txEl>
                                          </p:spTgt>
                                        </p:tgtEl>
                                        <p:attrNameLst>
                                          <p:attrName>style.visibility</p:attrName>
                                        </p:attrNameLst>
                                      </p:cBhvr>
                                      <p:to>
                                        <p:strVal val="visible"/>
                                      </p:to>
                                    </p:set>
                                    <p:animEffect transition="in" filter="dissolve">
                                      <p:cBhvr>
                                        <p:cTn id="28" dur="500"/>
                                        <p:tgtEl>
                                          <p:spTgt spid="152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r>
              <a:rPr lang="en-US" altLang="zh-CN">
                <a:ea typeface="宋体" panose="02010600030101010101" pitchFamily="2" charset="-122"/>
              </a:rPr>
              <a:t>Drawback of strict alternation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505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41E44B2-24C0-40BD-B742-ADB00DB4A1F7}" type="slidenum">
              <a:rPr lang="en-US" altLang="ko-KR" sz="1200" smtClean="0">
                <a:solidFill>
                  <a:schemeClr val="bg1"/>
                </a:solidFill>
              </a:rPr>
              <a:pPr>
                <a:spcBef>
                  <a:spcPct val="0"/>
                </a:spcBef>
                <a:buClrTx/>
                <a:buSzTx/>
                <a:buFontTx/>
                <a:buNone/>
              </a:pPr>
              <a:t>28</a:t>
            </a:fld>
            <a:endParaRPr lang="en-US" altLang="ko-KR" sz="1200">
              <a:solidFill>
                <a:schemeClr val="bg1"/>
              </a:solidFill>
            </a:endParaRPr>
          </a:p>
        </p:txBody>
      </p:sp>
      <p:sp>
        <p:nvSpPr>
          <p:cNvPr id="20" name="Text Box 5"/>
          <p:cNvSpPr txBox="1">
            <a:spLocks noChangeArrowheads="1"/>
          </p:cNvSpPr>
          <p:nvPr/>
        </p:nvSpPr>
        <p:spPr bwMode="auto">
          <a:xfrm>
            <a:off x="2571750" y="1773238"/>
            <a:ext cx="2901950" cy="103346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Enter-Leave CR;</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Nocritical_region</a:t>
            </a:r>
            <a:r>
              <a:rPr lang="en-US" altLang="zh-CN" b="1" dirty="0">
                <a:solidFill>
                  <a:srgbClr val="9C4E00"/>
                </a:solidFill>
                <a:effectLst>
                  <a:outerShdw blurRad="38100" dist="38100" dir="2700000" algn="tl">
                    <a:srgbClr val="C0C0C0"/>
                  </a:outerShdw>
                </a:effectLst>
              </a:rPr>
              <a:t>();</a:t>
            </a:r>
          </a:p>
        </p:txBody>
      </p:sp>
      <p:sp>
        <p:nvSpPr>
          <p:cNvPr id="21" name="Text Box 6"/>
          <p:cNvSpPr txBox="1">
            <a:spLocks noChangeArrowheads="1"/>
          </p:cNvSpPr>
          <p:nvPr/>
        </p:nvSpPr>
        <p:spPr bwMode="auto">
          <a:xfrm>
            <a:off x="1009650" y="1844675"/>
            <a:ext cx="1366838"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turn </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0</a:t>
            </a:r>
          </a:p>
        </p:txBody>
      </p:sp>
      <p:sp>
        <p:nvSpPr>
          <p:cNvPr id="22" name="Text Box 7"/>
          <p:cNvSpPr txBox="1">
            <a:spLocks noChangeArrowheads="1"/>
          </p:cNvSpPr>
          <p:nvPr/>
        </p:nvSpPr>
        <p:spPr bwMode="auto">
          <a:xfrm>
            <a:off x="2571750" y="3071813"/>
            <a:ext cx="2903538" cy="12557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Enter-Leave CR;</a:t>
            </a:r>
            <a:r>
              <a:rPr lang="zh-CN" altLang="en-US"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Nocritical_region</a:t>
            </a:r>
            <a:r>
              <a:rPr lang="en-US" altLang="zh-CN" b="1" dirty="0">
                <a:solidFill>
                  <a:srgbClr val="9C4E00"/>
                </a:solidFill>
                <a:effectLst>
                  <a:outerShdw blurRad="38100" dist="38100" dir="2700000" algn="tl">
                    <a:srgbClr val="C0C0C0"/>
                  </a:outerShdw>
                </a:effectLst>
              </a:rPr>
              <a:t>();</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Wait for entering CR</a:t>
            </a:r>
            <a:endParaRPr lang="zh-CN" altLang="en-US" b="1" dirty="0">
              <a:solidFill>
                <a:srgbClr val="FF0000"/>
              </a:solidFill>
              <a:effectLst>
                <a:outerShdw blurRad="38100" dist="38100" dir="2700000" algn="tl">
                  <a:srgbClr val="C0C0C0"/>
                </a:outerShdw>
              </a:effectLst>
            </a:endParaRPr>
          </a:p>
        </p:txBody>
      </p:sp>
      <p:sp>
        <p:nvSpPr>
          <p:cNvPr id="23" name="AutoShape 11"/>
          <p:cNvSpPr>
            <a:spLocks/>
          </p:cNvSpPr>
          <p:nvPr/>
        </p:nvSpPr>
        <p:spPr bwMode="auto">
          <a:xfrm>
            <a:off x="6481763" y="2781300"/>
            <a:ext cx="2376487" cy="647700"/>
          </a:xfrm>
          <a:prstGeom prst="borderCallout2">
            <a:avLst>
              <a:gd name="adj1" fmla="val 17648"/>
              <a:gd name="adj2" fmla="val -3528"/>
              <a:gd name="adj3" fmla="val 17648"/>
              <a:gd name="adj4" fmla="val -24102"/>
              <a:gd name="adj5" fmla="val 29166"/>
              <a:gd name="adj6" fmla="val -59514"/>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Proper sequence in first turn</a:t>
            </a:r>
            <a:endParaRPr lang="zh-CN" altLang="en-US" b="1" dirty="0">
              <a:solidFill>
                <a:schemeClr val="accent1">
                  <a:lumMod val="50000"/>
                </a:schemeClr>
              </a:solidFill>
            </a:endParaRPr>
          </a:p>
        </p:txBody>
      </p:sp>
      <p:sp>
        <p:nvSpPr>
          <p:cNvPr id="24" name="AutoShape 12"/>
          <p:cNvSpPr>
            <a:spLocks/>
          </p:cNvSpPr>
          <p:nvPr/>
        </p:nvSpPr>
        <p:spPr bwMode="auto">
          <a:xfrm>
            <a:off x="6265863" y="4508500"/>
            <a:ext cx="2663825" cy="1368425"/>
          </a:xfrm>
          <a:prstGeom prst="borderCallout2">
            <a:avLst>
              <a:gd name="adj1" fmla="val 8352"/>
              <a:gd name="adj2" fmla="val -2861"/>
              <a:gd name="adj3" fmla="val 8352"/>
              <a:gd name="adj4" fmla="val -28366"/>
              <a:gd name="adj5" fmla="val -14153"/>
              <a:gd name="adj6" fmla="val -54944"/>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Proc B wait for next turn, but proc A blocked proc B while proc A is not in CR</a:t>
            </a:r>
            <a:endParaRPr lang="zh-CN" altLang="en-US" b="1" dirty="0">
              <a:solidFill>
                <a:schemeClr val="accent1">
                  <a:lumMod val="50000"/>
                </a:schemeClr>
              </a:solidFill>
            </a:endParaRPr>
          </a:p>
        </p:txBody>
      </p:sp>
    </p:spTree>
    <p:extLst>
      <p:ext uri="{BB962C8B-B14F-4D97-AF65-F5344CB8AC3E}">
        <p14:creationId xmlns:p14="http://schemas.microsoft.com/office/powerpoint/2010/main" val="2782073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trips(upRight)">
                                      <p:cBhvr>
                                        <p:cTn id="21" dur="500"/>
                                        <p:tgtEl>
                                          <p:spTgt spid="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strips(upRigh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7CDC861A-B0DD-4234-843A-F79DEDB96EE5}" type="slidenum">
              <a:rPr lang="zh-CN" altLang="en-US" sz="1200">
                <a:solidFill>
                  <a:schemeClr val="tx1"/>
                </a:solidFill>
              </a:rPr>
              <a:pPr algn="r" eaLnBrk="1" hangingPunct="1">
                <a:spcBef>
                  <a:spcPct val="0"/>
                </a:spcBef>
                <a:buClrTx/>
                <a:buFont typeface="Wingdings" panose="05000000000000000000" pitchFamily="2" charset="2"/>
                <a:buNone/>
              </a:pPr>
              <a:t>29</a:t>
            </a:fld>
            <a:endParaRPr lang="en-US" altLang="zh-CN" sz="1200">
              <a:solidFill>
                <a:schemeClr val="tx1"/>
              </a:solidFill>
            </a:endParaRPr>
          </a:p>
        </p:txBody>
      </p:sp>
      <p:sp>
        <p:nvSpPr>
          <p:cNvPr id="154627" name="Text Box 4"/>
          <p:cNvSpPr txBox="1">
            <a:spLocks noChangeArrowheads="1"/>
          </p:cNvSpPr>
          <p:nvPr/>
        </p:nvSpPr>
        <p:spPr bwMode="auto">
          <a:xfrm>
            <a:off x="900113" y="404813"/>
            <a:ext cx="71961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50000"/>
              </a:spcBef>
              <a:buClrTx/>
              <a:buFont typeface="Wingdings" panose="05000000000000000000" pitchFamily="2" charset="2"/>
              <a:buNone/>
            </a:pPr>
            <a:r>
              <a:rPr lang="zh-CN" altLang="en-US" sz="2000" b="1">
                <a:solidFill>
                  <a:schemeClr val="tx1"/>
                </a:solidFill>
              </a:rPr>
              <a:t>第二种尝试：每个进程用一个布尔量标征自己的状态，类似自旋锁功能。</a:t>
            </a:r>
          </a:p>
        </p:txBody>
      </p:sp>
      <p:pic>
        <p:nvPicPr>
          <p:cNvPr id="154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333500"/>
            <a:ext cx="66294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4629" name="Text Box 6"/>
          <p:cNvSpPr txBox="1">
            <a:spLocks noChangeArrowheads="1"/>
          </p:cNvSpPr>
          <p:nvPr/>
        </p:nvSpPr>
        <p:spPr bwMode="auto">
          <a:xfrm>
            <a:off x="900113" y="5516563"/>
            <a:ext cx="74247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50000"/>
              </a:spcBef>
              <a:buClrTx/>
              <a:buFont typeface="Wingdings" panose="05000000000000000000" pitchFamily="2" charset="2"/>
              <a:buNone/>
            </a:pPr>
            <a:r>
              <a:rPr lang="zh-CN" altLang="en-US" sz="2000" b="1">
                <a:solidFill>
                  <a:schemeClr val="tx1"/>
                </a:solidFill>
              </a:rPr>
              <a:t>缺点：一进程在临界区内失败会阻塞另一进程；临界区会进入多进程。</a:t>
            </a:r>
          </a:p>
        </p:txBody>
      </p:sp>
      <p:cxnSp>
        <p:nvCxnSpPr>
          <p:cNvPr id="3" name="连接符: 曲线 2">
            <a:extLst>
              <a:ext uri="{FF2B5EF4-FFF2-40B4-BE49-F238E27FC236}">
                <a16:creationId xmlns:a16="http://schemas.microsoft.com/office/drawing/2014/main" id="{7DC3BBCE-5880-0AD4-D64E-F3DCA5957EF7}"/>
              </a:ext>
            </a:extLst>
          </p:cNvPr>
          <p:cNvCxnSpPr>
            <a:cxnSpLocks/>
          </p:cNvCxnSpPr>
          <p:nvPr/>
        </p:nvCxnSpPr>
        <p:spPr bwMode="auto">
          <a:xfrm flipV="1">
            <a:off x="3275856" y="2852936"/>
            <a:ext cx="1440160" cy="648072"/>
          </a:xfrm>
          <a:prstGeom prst="curvedConnector3">
            <a:avLst/>
          </a:prstGeom>
          <a:ln w="57150">
            <a:solidFill>
              <a:srgbClr val="FF0000"/>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6" name="连接符: 曲线 5">
            <a:extLst>
              <a:ext uri="{FF2B5EF4-FFF2-40B4-BE49-F238E27FC236}">
                <a16:creationId xmlns:a16="http://schemas.microsoft.com/office/drawing/2014/main" id="{4C43EF89-41C0-7CA5-A985-54AF1B45A356}"/>
              </a:ext>
            </a:extLst>
          </p:cNvPr>
          <p:cNvCxnSpPr/>
          <p:nvPr/>
        </p:nvCxnSpPr>
        <p:spPr bwMode="auto">
          <a:xfrm rot="10800000">
            <a:off x="3059832" y="3573016"/>
            <a:ext cx="1800200" cy="288032"/>
          </a:xfrm>
          <a:prstGeom prst="curvedConnector3">
            <a:avLst/>
          </a:prstGeom>
          <a:solidFill>
            <a:schemeClr val="accent1"/>
          </a:solidFill>
          <a:ln w="5715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en-US" altLang="zh-CN">
                <a:ea typeface="宋体" panose="02010600030101010101" pitchFamily="2" charset="-122"/>
              </a:rPr>
              <a:t>Communication between processes</a:t>
            </a:r>
            <a:endParaRPr lang="zh-CN" altLang="en-US">
              <a:ea typeface="宋体" panose="02010600030101010101" pitchFamily="2" charset="-122"/>
            </a:endParaRPr>
          </a:p>
        </p:txBody>
      </p:sp>
      <p:sp>
        <p:nvSpPr>
          <p:cNvPr id="115715" name="内容占位符 2"/>
          <p:cNvSpPr>
            <a:spLocks noGrp="1"/>
          </p:cNvSpPr>
          <p:nvPr>
            <p:ph idx="1"/>
          </p:nvPr>
        </p:nvSpPr>
        <p:spPr>
          <a:xfrm>
            <a:off x="971550" y="1371600"/>
            <a:ext cx="8064500" cy="5057775"/>
          </a:xfrm>
        </p:spPr>
        <p:txBody>
          <a:bodyPr/>
          <a:lstStyle/>
          <a:p>
            <a:pPr>
              <a:lnSpc>
                <a:spcPct val="90000"/>
              </a:lnSpc>
            </a:pPr>
            <a:r>
              <a:rPr lang="en-US" altLang="zh-CN" sz="2600" dirty="0">
                <a:ea typeface="宋体" panose="02010600030101010101" pitchFamily="2" charset="-122"/>
              </a:rPr>
              <a:t>Issues about Inter process Communication</a:t>
            </a:r>
          </a:p>
          <a:p>
            <a:pPr lvl="1">
              <a:lnSpc>
                <a:spcPct val="90000"/>
              </a:lnSpc>
            </a:pPr>
            <a:r>
              <a:rPr lang="en-US" altLang="zh-CN" sz="2200" dirty="0" err="1">
                <a:ea typeface="宋体" panose="02010600030101010101" pitchFamily="2" charset="-122"/>
              </a:rPr>
              <a:t>Asynchronism</a:t>
            </a:r>
            <a:r>
              <a:rPr lang="en-US" altLang="zh-CN" sz="2200" dirty="0">
                <a:ea typeface="宋体" panose="02010600030101010101" pitchFamily="2" charset="-122"/>
              </a:rPr>
              <a:t>: pass information to other processes</a:t>
            </a:r>
          </a:p>
          <a:p>
            <a:pPr lvl="1">
              <a:lnSpc>
                <a:spcPct val="90000"/>
              </a:lnSpc>
            </a:pPr>
            <a:r>
              <a:rPr lang="en-US" altLang="zh-CN" sz="2200" dirty="0">
                <a:ea typeface="宋体" panose="02010600030101010101" pitchFamily="2" charset="-122"/>
              </a:rPr>
              <a:t>Exclusion: compete with other processes for some resource</a:t>
            </a:r>
          </a:p>
          <a:p>
            <a:pPr lvl="1">
              <a:lnSpc>
                <a:spcPct val="90000"/>
              </a:lnSpc>
            </a:pPr>
            <a:r>
              <a:rPr lang="en-US" altLang="zh-CN" sz="2200" dirty="0">
                <a:ea typeface="宋体" panose="02010600030101010101" pitchFamily="2" charset="-122"/>
              </a:rPr>
              <a:t>Synchronism: maintain proper running sequence</a:t>
            </a:r>
          </a:p>
          <a:p>
            <a:pPr>
              <a:lnSpc>
                <a:spcPct val="90000"/>
              </a:lnSpc>
            </a:pPr>
            <a:r>
              <a:rPr lang="en-US" altLang="zh-CN" sz="2600" dirty="0">
                <a:ea typeface="宋体" panose="02010600030101010101" pitchFamily="2" charset="-122"/>
              </a:rPr>
              <a:t>Difficulty of </a:t>
            </a:r>
            <a:r>
              <a:rPr lang="en-US" altLang="zh-CN" sz="2600" dirty="0" err="1">
                <a:ea typeface="宋体" panose="02010600030101010101" pitchFamily="2" charset="-122"/>
              </a:rPr>
              <a:t>Interprocess</a:t>
            </a:r>
            <a:r>
              <a:rPr lang="en-US" altLang="zh-CN" sz="2600" dirty="0">
                <a:ea typeface="宋体" panose="02010600030101010101" pitchFamily="2" charset="-122"/>
              </a:rPr>
              <a:t> communication</a:t>
            </a:r>
          </a:p>
          <a:p>
            <a:pPr lvl="1">
              <a:lnSpc>
                <a:spcPct val="90000"/>
              </a:lnSpc>
            </a:pPr>
            <a:r>
              <a:rPr lang="en-US" altLang="zh-CN" sz="2200" dirty="0">
                <a:ea typeface="宋体" panose="02010600030101010101" pitchFamily="2" charset="-122"/>
              </a:rPr>
              <a:t>Information format: signal, switch, message</a:t>
            </a:r>
          </a:p>
          <a:p>
            <a:pPr lvl="1">
              <a:lnSpc>
                <a:spcPct val="90000"/>
              </a:lnSpc>
            </a:pPr>
            <a:r>
              <a:rPr lang="en-US" altLang="zh-CN" sz="2200" dirty="0">
                <a:ea typeface="宋体" panose="02010600030101010101" pitchFamily="2" charset="-122"/>
              </a:rPr>
              <a:t>Exclusion and synchronism: cooperation issues </a:t>
            </a:r>
          </a:p>
          <a:p>
            <a:pPr>
              <a:lnSpc>
                <a:spcPct val="90000"/>
              </a:lnSpc>
            </a:pPr>
            <a:r>
              <a:rPr lang="en-US" altLang="zh-CN" sz="2600" dirty="0">
                <a:ea typeface="宋体" panose="02010600030101010101" pitchFamily="2" charset="-122"/>
              </a:rPr>
              <a:t>Pyramid rules </a:t>
            </a:r>
          </a:p>
          <a:p>
            <a:pPr lvl="1">
              <a:lnSpc>
                <a:spcPct val="90000"/>
              </a:lnSpc>
            </a:pPr>
            <a:r>
              <a:rPr lang="en-US" altLang="zh-CN" sz="2200" dirty="0">
                <a:ea typeface="宋体" panose="02010600030101010101" pitchFamily="2" charset="-122"/>
              </a:rPr>
              <a:t>20% difficult problems and 80% easy problems</a:t>
            </a:r>
          </a:p>
          <a:p>
            <a:pPr lvl="1">
              <a:lnSpc>
                <a:spcPct val="90000"/>
              </a:lnSpc>
            </a:pPr>
            <a:r>
              <a:rPr lang="en-US" altLang="zh-CN" sz="2200" dirty="0">
                <a:ea typeface="宋体" panose="02010600030101010101" pitchFamily="2" charset="-122"/>
              </a:rPr>
              <a:t>20% energy for 80% easy problems, while 80% energy for 20% difficult problems</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57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162BD83-3745-4E68-A767-BC399655DAC3}" type="slidenum">
              <a:rPr lang="en-US" altLang="ko-KR" sz="1200" smtClean="0">
                <a:solidFill>
                  <a:schemeClr val="bg1"/>
                </a:solidFill>
              </a:rPr>
              <a:pPr>
                <a:spcBef>
                  <a:spcPct val="0"/>
                </a:spcBef>
                <a:buClrTx/>
                <a:buSzTx/>
                <a:buFontTx/>
                <a:buNone/>
              </a:pPr>
              <a:t>3</a:t>
            </a:fld>
            <a:endParaRPr lang="en-US" altLang="ko-KR" sz="12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3BD31DB8-878E-47D3-95D9-C6162249FCE6}" type="slidenum">
              <a:rPr lang="zh-CN" altLang="en-US" sz="1200">
                <a:solidFill>
                  <a:schemeClr val="tx1"/>
                </a:solidFill>
              </a:rPr>
              <a:pPr algn="r" eaLnBrk="1" hangingPunct="1">
                <a:spcBef>
                  <a:spcPct val="0"/>
                </a:spcBef>
                <a:buClrTx/>
                <a:buFont typeface="Wingdings" panose="05000000000000000000" pitchFamily="2" charset="2"/>
                <a:buNone/>
              </a:pPr>
              <a:t>30</a:t>
            </a:fld>
            <a:endParaRPr lang="en-US" altLang="zh-CN" sz="1200">
              <a:solidFill>
                <a:schemeClr val="tx1"/>
              </a:solidFill>
            </a:endParaRPr>
          </a:p>
        </p:txBody>
      </p:sp>
      <p:sp>
        <p:nvSpPr>
          <p:cNvPr id="156675" name="Text Box 4"/>
          <p:cNvSpPr txBox="1">
            <a:spLocks noChangeArrowheads="1"/>
          </p:cNvSpPr>
          <p:nvPr/>
        </p:nvSpPr>
        <p:spPr bwMode="auto">
          <a:xfrm>
            <a:off x="1187450" y="5492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50000"/>
              </a:spcBef>
              <a:buClrTx/>
              <a:buFont typeface="Wingdings" panose="05000000000000000000" pitchFamily="2" charset="2"/>
              <a:buNone/>
            </a:pPr>
            <a:r>
              <a:rPr lang="zh-CN" altLang="en-US" sz="2000" b="1">
                <a:solidFill>
                  <a:schemeClr val="tx1"/>
                </a:solidFill>
              </a:rPr>
              <a:t>第三次尝试：把</a:t>
            </a:r>
            <a:r>
              <a:rPr lang="en-US" altLang="zh-CN" sz="2000" b="1">
                <a:solidFill>
                  <a:schemeClr val="tx1"/>
                </a:solidFill>
              </a:rPr>
              <a:t>flag[*]=true</a:t>
            </a:r>
            <a:r>
              <a:rPr lang="zh-CN" altLang="en-US" sz="2000" b="1">
                <a:solidFill>
                  <a:schemeClr val="tx1"/>
                </a:solidFill>
              </a:rPr>
              <a:t>换到前面</a:t>
            </a:r>
          </a:p>
        </p:txBody>
      </p:sp>
      <p:pic>
        <p:nvPicPr>
          <p:cNvPr id="156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412875"/>
            <a:ext cx="6400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6677" name="Text Box 6"/>
          <p:cNvSpPr txBox="1">
            <a:spLocks noChangeArrowheads="1"/>
          </p:cNvSpPr>
          <p:nvPr/>
        </p:nvSpPr>
        <p:spPr bwMode="auto">
          <a:xfrm>
            <a:off x="900113" y="5229225"/>
            <a:ext cx="7640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50000"/>
              </a:spcBef>
              <a:buClrTx/>
              <a:buFont typeface="Wingdings" panose="05000000000000000000" pitchFamily="2" charset="2"/>
              <a:buNone/>
            </a:pPr>
            <a:r>
              <a:rPr lang="zh-CN" altLang="en-US" sz="2000" b="1" dirty="0">
                <a:solidFill>
                  <a:schemeClr val="tx1"/>
                </a:solidFill>
              </a:rPr>
              <a:t>问题：若两进程</a:t>
            </a:r>
            <a:r>
              <a:rPr lang="en-US" altLang="zh-CN" sz="2000" b="1" dirty="0">
                <a:solidFill>
                  <a:schemeClr val="tx1"/>
                </a:solidFill>
              </a:rPr>
              <a:t>flag</a:t>
            </a:r>
            <a:r>
              <a:rPr lang="zh-CN" altLang="en-US" sz="2000" b="1" dirty="0">
                <a:solidFill>
                  <a:schemeClr val="tx1"/>
                </a:solidFill>
              </a:rPr>
              <a:t>同时被置成</a:t>
            </a:r>
            <a:r>
              <a:rPr lang="en-US" altLang="zh-CN" sz="2000" b="1" dirty="0">
                <a:solidFill>
                  <a:schemeClr val="tx1"/>
                </a:solidFill>
              </a:rPr>
              <a:t>true,</a:t>
            </a:r>
            <a:r>
              <a:rPr lang="zh-CN" altLang="en-US" sz="2000" b="1" dirty="0">
                <a:solidFill>
                  <a:schemeClr val="tx1"/>
                </a:solidFill>
              </a:rPr>
              <a:t>又没有进入临界区，将产生死锁。</a:t>
            </a:r>
            <a:endParaRPr lang="en-US" altLang="zh-CN" sz="2000" b="1" dirty="0">
              <a:solidFill>
                <a:schemeClr val="tx1"/>
              </a:solidFill>
            </a:endParaRPr>
          </a:p>
        </p:txBody>
      </p:sp>
      <p:cxnSp>
        <p:nvCxnSpPr>
          <p:cNvPr id="2" name="连接符: 曲线 1">
            <a:extLst>
              <a:ext uri="{FF2B5EF4-FFF2-40B4-BE49-F238E27FC236}">
                <a16:creationId xmlns:a16="http://schemas.microsoft.com/office/drawing/2014/main" id="{56E9F80D-7949-55D5-6EA5-4D6987E0D7D1}"/>
              </a:ext>
            </a:extLst>
          </p:cNvPr>
          <p:cNvCxnSpPr>
            <a:cxnSpLocks/>
          </p:cNvCxnSpPr>
          <p:nvPr/>
        </p:nvCxnSpPr>
        <p:spPr bwMode="auto">
          <a:xfrm flipV="1">
            <a:off x="2843808" y="2852936"/>
            <a:ext cx="1872208" cy="288032"/>
          </a:xfrm>
          <a:prstGeom prst="curvedConnector3">
            <a:avLst/>
          </a:prstGeom>
          <a:ln w="57150">
            <a:solidFill>
              <a:srgbClr val="FF0000"/>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3" name="连接符: 曲线 2">
            <a:extLst>
              <a:ext uri="{FF2B5EF4-FFF2-40B4-BE49-F238E27FC236}">
                <a16:creationId xmlns:a16="http://schemas.microsoft.com/office/drawing/2014/main" id="{77FDE0C7-D33D-BE4F-1E14-30A969F3BA87}"/>
              </a:ext>
            </a:extLst>
          </p:cNvPr>
          <p:cNvCxnSpPr>
            <a:cxnSpLocks/>
          </p:cNvCxnSpPr>
          <p:nvPr/>
        </p:nvCxnSpPr>
        <p:spPr bwMode="auto">
          <a:xfrm rot="10800000">
            <a:off x="2843808" y="3140968"/>
            <a:ext cx="1728192" cy="12700"/>
          </a:xfrm>
          <a:prstGeom prst="curvedConnector3">
            <a:avLst/>
          </a:prstGeom>
          <a:solidFill>
            <a:schemeClr val="accent1"/>
          </a:solidFill>
          <a:ln w="5715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t>Peterson</a:t>
            </a:r>
            <a:r>
              <a:rPr lang="zh-CN" altLang="en-US" dirty="0"/>
              <a:t>算法</a:t>
            </a:r>
            <a:endParaRPr lang="zh-CN" altLang="en-US" dirty="0">
              <a:cs typeface="+mj-cs"/>
            </a:endParaRPr>
          </a:p>
        </p:txBody>
      </p:sp>
      <p:grpSp>
        <p:nvGrpSpPr>
          <p:cNvPr id="2" name="组合 1"/>
          <p:cNvGrpSpPr/>
          <p:nvPr/>
        </p:nvGrpSpPr>
        <p:grpSpPr>
          <a:xfrm>
            <a:off x="1204933" y="1857364"/>
            <a:ext cx="7183491" cy="571504"/>
            <a:chOff x="844893" y="1000114"/>
            <a:chExt cx="7183491" cy="571504"/>
          </a:xfrm>
        </p:grpSpPr>
        <p:sp>
          <p:nvSpPr>
            <p:cNvPr id="10" name="内容占位符 2"/>
            <p:cNvSpPr txBox="1">
              <a:spLocks/>
            </p:cNvSpPr>
            <p:nvPr/>
          </p:nvSpPr>
          <p:spPr>
            <a:xfrm>
              <a:off x="1142976" y="1000114"/>
              <a:ext cx="6885408"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满足线程</a:t>
              </a:r>
              <a:r>
                <a:rPr lang="en-US" altLang="zh-CN" sz="1800" dirty="0"/>
                <a:t>Ti</a:t>
              </a:r>
              <a:r>
                <a:rPr lang="zh-CN" altLang="en-US" sz="1800" dirty="0"/>
                <a:t>和</a:t>
              </a:r>
              <a:r>
                <a:rPr lang="en-US" altLang="zh-CN" sz="1800" dirty="0" err="1"/>
                <a:t>Tj</a:t>
              </a:r>
              <a:r>
                <a:rPr lang="zh-CN" altLang="en-US" sz="1800" dirty="0"/>
                <a:t>之间互斥的经典的基于软件的解决方法（</a:t>
              </a:r>
              <a:r>
                <a:rPr lang="en-US" altLang="zh-CN" sz="1800" dirty="0"/>
                <a:t>1981</a:t>
              </a:r>
              <a:r>
                <a:rPr lang="zh-CN" altLang="en-US" sz="1800" dirty="0"/>
                <a:t>年）</a:t>
              </a:r>
            </a:p>
          </p:txBody>
        </p:sp>
        <p:sp>
          <p:nvSpPr>
            <p:cNvPr id="11" name="TextBox 10"/>
            <p:cNvSpPr txBox="1"/>
            <p:nvPr/>
          </p:nvSpPr>
          <p:spPr>
            <a:xfrm>
              <a:off x="844893" y="10001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04933" y="2422214"/>
            <a:ext cx="5265497" cy="1118161"/>
            <a:chOff x="844893" y="1564963"/>
            <a:chExt cx="5265497" cy="1118161"/>
          </a:xfrm>
        </p:grpSpPr>
        <p:sp>
          <p:nvSpPr>
            <p:cNvPr id="12" name="内容占位符 2"/>
            <p:cNvSpPr txBox="1">
              <a:spLocks/>
            </p:cNvSpPr>
            <p:nvPr/>
          </p:nvSpPr>
          <p:spPr>
            <a:xfrm>
              <a:off x="1146869" y="1564963"/>
              <a:ext cx="2500330"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共享变量</a:t>
              </a:r>
            </a:p>
          </p:txBody>
        </p:sp>
        <p:sp>
          <p:nvSpPr>
            <p:cNvPr id="13" name="TextBox 12"/>
            <p:cNvSpPr txBox="1"/>
            <p:nvPr/>
          </p:nvSpPr>
          <p:spPr>
            <a:xfrm>
              <a:off x="844893" y="157815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nvGrpSpPr>
            <p:cNvPr id="3" name="组合 2"/>
            <p:cNvGrpSpPr/>
            <p:nvPr/>
          </p:nvGrpSpPr>
          <p:grpSpPr>
            <a:xfrm>
              <a:off x="1142428" y="1950685"/>
              <a:ext cx="4967962" cy="732439"/>
              <a:chOff x="1142428" y="1929583"/>
              <a:chExt cx="4967962" cy="732439"/>
            </a:xfrm>
          </p:grpSpPr>
          <p:sp>
            <p:nvSpPr>
              <p:cNvPr id="17" name="内容占位符 2"/>
              <p:cNvSpPr txBox="1">
                <a:spLocks/>
              </p:cNvSpPr>
              <p:nvPr/>
            </p:nvSpPr>
            <p:spPr>
              <a:xfrm>
                <a:off x="1142428" y="1929583"/>
                <a:ext cx="4941739" cy="63285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sz="1800" dirty="0" err="1">
                    <a:solidFill>
                      <a:schemeClr val="tx1"/>
                    </a:solidFill>
                    <a:latin typeface="Courier New" panose="02070309020205020404" pitchFamily="49" charset="0"/>
                    <a:cs typeface="Courier New" panose="02070309020205020404" pitchFamily="49" charset="0"/>
                  </a:rPr>
                  <a:t>int</a:t>
                </a:r>
                <a:r>
                  <a:rPr lang="en-US" altLang="zh-CN" sz="1800" dirty="0">
                    <a:solidFill>
                      <a:schemeClr val="tx1"/>
                    </a:solidFill>
                    <a:latin typeface="Courier New" panose="02070309020205020404" pitchFamily="49" charset="0"/>
                    <a:cs typeface="Courier New" panose="02070309020205020404" pitchFamily="49" charset="0"/>
                  </a:rPr>
                  <a:t> turn;</a:t>
                </a:r>
              </a:p>
              <a:p>
                <a:r>
                  <a:rPr lang="en-US" altLang="zh-CN" sz="1800" dirty="0" err="1">
                    <a:solidFill>
                      <a:schemeClr val="tx1"/>
                    </a:solidFill>
                    <a:latin typeface="Courier New" panose="02070309020205020404" pitchFamily="49" charset="0"/>
                    <a:cs typeface="Courier New" panose="02070309020205020404" pitchFamily="49" charset="0"/>
                  </a:rPr>
                  <a:t>boolean</a:t>
                </a:r>
                <a:r>
                  <a:rPr lang="en-US" altLang="zh-CN" sz="1800" dirty="0">
                    <a:solidFill>
                      <a:schemeClr val="tx1"/>
                    </a:solidFill>
                    <a:latin typeface="Courier New" panose="02070309020205020404" pitchFamily="49" charset="0"/>
                    <a:cs typeface="Courier New" panose="02070309020205020404" pitchFamily="49" charset="0"/>
                  </a:rPr>
                  <a:t> flag[]; </a:t>
                </a:r>
                <a:endParaRPr lang="zh-CN" altLang="en-US" sz="1800" dirty="0">
                  <a:solidFill>
                    <a:schemeClr val="tx1"/>
                  </a:solidFill>
                  <a:latin typeface="Courier New" panose="02070309020205020404" pitchFamily="49" charset="0"/>
                  <a:cs typeface="Courier New" panose="02070309020205020404" pitchFamily="49" charset="0"/>
                </a:endParaRPr>
              </a:p>
            </p:txBody>
          </p:sp>
          <p:sp>
            <p:nvSpPr>
              <p:cNvPr id="15" name="内容占位符 2"/>
              <p:cNvSpPr txBox="1">
                <a:spLocks/>
              </p:cNvSpPr>
              <p:nvPr/>
            </p:nvSpPr>
            <p:spPr>
              <a:xfrm>
                <a:off x="2471492" y="1976615"/>
                <a:ext cx="2071904"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sz="1400" dirty="0">
                    <a:solidFill>
                      <a:schemeClr val="tx1"/>
                    </a:solidFill>
                  </a:rPr>
                  <a:t>//</a:t>
                </a:r>
                <a:r>
                  <a:rPr lang="zh-CN" altLang="en-US" sz="1400" dirty="0">
                    <a:solidFill>
                      <a:srgbClr val="C00000"/>
                    </a:solidFill>
                  </a:rPr>
                  <a:t>表示该谁进入临界区</a:t>
                </a:r>
              </a:p>
            </p:txBody>
          </p:sp>
          <p:sp>
            <p:nvSpPr>
              <p:cNvPr id="16" name="内容占位符 2"/>
              <p:cNvSpPr txBox="1">
                <a:spLocks/>
              </p:cNvSpPr>
              <p:nvPr/>
            </p:nvSpPr>
            <p:spPr>
              <a:xfrm>
                <a:off x="3230070" y="2245644"/>
                <a:ext cx="2880320"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sz="1400" dirty="0">
                    <a:solidFill>
                      <a:schemeClr val="tx1"/>
                    </a:solidFill>
                  </a:rPr>
                  <a:t>//</a:t>
                </a:r>
                <a:r>
                  <a:rPr lang="zh-CN" altLang="en-US" sz="1400" dirty="0">
                    <a:solidFill>
                      <a:srgbClr val="C00000"/>
                    </a:solidFill>
                  </a:rPr>
                  <a:t>表示进程是否准备好进入临界区</a:t>
                </a:r>
              </a:p>
            </p:txBody>
          </p:sp>
        </p:grpSp>
      </p:grpSp>
      <p:grpSp>
        <p:nvGrpSpPr>
          <p:cNvPr id="5" name="组合 4"/>
          <p:cNvGrpSpPr/>
          <p:nvPr/>
        </p:nvGrpSpPr>
        <p:grpSpPr>
          <a:xfrm>
            <a:off x="1220532" y="3582395"/>
            <a:ext cx="5583716" cy="1582918"/>
            <a:chOff x="860492" y="2725145"/>
            <a:chExt cx="4884597" cy="1582918"/>
          </a:xfrm>
        </p:grpSpPr>
        <p:sp>
          <p:nvSpPr>
            <p:cNvPr id="26" name="矩形 25"/>
            <p:cNvSpPr/>
            <p:nvPr/>
          </p:nvSpPr>
          <p:spPr>
            <a:xfrm>
              <a:off x="1173089" y="2725145"/>
              <a:ext cx="4572000" cy="369332"/>
            </a:xfrm>
            <a:prstGeom prst="rect">
              <a:avLst/>
            </a:prstGeom>
          </p:spPr>
          <p:txBody>
            <a:bodyPr>
              <a:spAutoFit/>
            </a:bodyPr>
            <a:lstStyle/>
            <a:p>
              <a:r>
                <a:rPr lang="zh-CN" altLang="en-US" b="1" dirty="0">
                  <a:solidFill>
                    <a:srgbClr val="11576A"/>
                  </a:solidFill>
                  <a:latin typeface="微软雅黑" pitchFamily="34" charset="-122"/>
                  <a:ea typeface="微软雅黑" pitchFamily="34" charset="-122"/>
                </a:rPr>
                <a:t>进入区代码</a:t>
              </a:r>
              <a:endParaRPr lang="en-US" altLang="zh-CN" b="1" dirty="0">
                <a:solidFill>
                  <a:srgbClr val="11576A"/>
                </a:solidFill>
                <a:latin typeface="微软雅黑" pitchFamily="34" charset="-122"/>
                <a:ea typeface="微软雅黑" pitchFamily="34" charset="-122"/>
              </a:endParaRPr>
            </a:p>
          </p:txBody>
        </p:sp>
        <p:sp>
          <p:nvSpPr>
            <p:cNvPr id="19" name="TextBox 18"/>
            <p:cNvSpPr txBox="1"/>
            <p:nvPr/>
          </p:nvSpPr>
          <p:spPr>
            <a:xfrm>
              <a:off x="860492" y="27476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20" name="矩形 19"/>
            <p:cNvSpPr/>
            <p:nvPr/>
          </p:nvSpPr>
          <p:spPr>
            <a:xfrm>
              <a:off x="1142428" y="3107734"/>
              <a:ext cx="3861620" cy="120032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1"/>
              <a:r>
                <a:rPr lang="en-US" altLang="zh-CN" b="1" dirty="0">
                  <a:latin typeface="Courier New" panose="02070309020205020404" pitchFamily="49" charset="0"/>
                  <a:ea typeface="微软雅黑" pitchFamily="34" charset="-122"/>
                  <a:cs typeface="Courier New" panose="02070309020205020404" pitchFamily="49" charset="0"/>
                </a:rPr>
                <a:t>flag[</a:t>
              </a:r>
              <a:r>
                <a:rPr lang="en-US" altLang="zh-CN" b="1" dirty="0" err="1">
                  <a:latin typeface="Courier New" panose="02070309020205020404" pitchFamily="49" charset="0"/>
                  <a:ea typeface="微软雅黑" pitchFamily="34" charset="-122"/>
                  <a:cs typeface="Courier New" panose="02070309020205020404" pitchFamily="49" charset="0"/>
                </a:rPr>
                <a:t>i</a:t>
              </a:r>
              <a:r>
                <a:rPr lang="en-US" altLang="zh-CN" b="1" dirty="0">
                  <a:latin typeface="Courier New" panose="02070309020205020404" pitchFamily="49" charset="0"/>
                  <a:ea typeface="微软雅黑" pitchFamily="34" charset="-122"/>
                  <a:cs typeface="Courier New" panose="02070309020205020404" pitchFamily="49" charset="0"/>
                </a:rPr>
                <a:t>] = true;</a:t>
              </a:r>
            </a:p>
            <a:p>
              <a:pPr marL="0" lvl="1"/>
              <a:r>
                <a:rPr lang="en-US" altLang="zh-CN" b="1" dirty="0">
                  <a:latin typeface="Courier New" panose="02070309020205020404" pitchFamily="49" charset="0"/>
                  <a:ea typeface="微软雅黑" pitchFamily="34" charset="-122"/>
                  <a:cs typeface="Courier New" panose="02070309020205020404" pitchFamily="49" charset="0"/>
                </a:rPr>
                <a:t>turn = j;</a:t>
              </a:r>
            </a:p>
            <a:p>
              <a:pPr marL="0" lvl="1"/>
              <a:r>
                <a:rPr lang="en-US" altLang="zh-CN" b="1" dirty="0">
                  <a:latin typeface="Courier New" panose="02070309020205020404" pitchFamily="49" charset="0"/>
                  <a:ea typeface="微软雅黑" pitchFamily="34" charset="-122"/>
                  <a:cs typeface="Courier New" panose="02070309020205020404" pitchFamily="49" charset="0"/>
                </a:rPr>
                <a:t>while (flag[j] &amp;&amp; turn ==j)</a:t>
              </a:r>
              <a:endParaRPr lang="en-GB" altLang="en-US" b="1" dirty="0">
                <a:latin typeface="Courier New" panose="02070309020205020404" pitchFamily="49" charset="0"/>
                <a:ea typeface="微软雅黑" pitchFamily="34" charset="-122"/>
                <a:cs typeface="Courier New" panose="02070309020205020404" pitchFamily="49" charset="0"/>
              </a:endParaRPr>
            </a:p>
          </p:txBody>
        </p:sp>
      </p:grpSp>
      <p:grpSp>
        <p:nvGrpSpPr>
          <p:cNvPr id="6" name="组合 5"/>
          <p:cNvGrpSpPr/>
          <p:nvPr/>
        </p:nvGrpSpPr>
        <p:grpSpPr>
          <a:xfrm>
            <a:off x="1220532" y="5354632"/>
            <a:ext cx="4527439" cy="738664"/>
            <a:chOff x="860492" y="4067990"/>
            <a:chExt cx="4527439" cy="738664"/>
          </a:xfrm>
        </p:grpSpPr>
        <p:sp>
          <p:nvSpPr>
            <p:cNvPr id="18" name="矩形 17"/>
            <p:cNvSpPr/>
            <p:nvPr/>
          </p:nvSpPr>
          <p:spPr>
            <a:xfrm>
              <a:off x="1173089" y="4067990"/>
              <a:ext cx="4214842" cy="369332"/>
            </a:xfrm>
            <a:prstGeom prst="rect">
              <a:avLst/>
            </a:prstGeom>
          </p:spPr>
          <p:txBody>
            <a:bodyPr wrap="square">
              <a:spAutoFit/>
            </a:bodyPr>
            <a:lstStyle/>
            <a:p>
              <a:r>
                <a:rPr lang="zh-CN" altLang="en-US" b="1" dirty="0">
                  <a:solidFill>
                    <a:srgbClr val="11576A"/>
                  </a:solidFill>
                  <a:latin typeface="微软雅黑" pitchFamily="34" charset="-122"/>
                  <a:ea typeface="微软雅黑" pitchFamily="34" charset="-122"/>
                </a:rPr>
                <a:t>退出区代码</a:t>
              </a:r>
              <a:endParaRPr lang="en-US" altLang="zh-CN" b="1" dirty="0">
                <a:solidFill>
                  <a:srgbClr val="11576A"/>
                </a:solidFill>
                <a:latin typeface="微软雅黑" pitchFamily="34" charset="-122"/>
                <a:ea typeface="微软雅黑" pitchFamily="34" charset="-122"/>
              </a:endParaRPr>
            </a:p>
          </p:txBody>
        </p:sp>
        <p:sp>
          <p:nvSpPr>
            <p:cNvPr id="22" name="TextBox 21"/>
            <p:cNvSpPr txBox="1"/>
            <p:nvPr/>
          </p:nvSpPr>
          <p:spPr>
            <a:xfrm>
              <a:off x="860492" y="407008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21" name="矩形 20"/>
            <p:cNvSpPr/>
            <p:nvPr/>
          </p:nvSpPr>
          <p:spPr>
            <a:xfrm>
              <a:off x="1142428" y="4437322"/>
              <a:ext cx="2592288"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1"/>
              <a:r>
                <a:rPr lang="en-US" altLang="zh-CN" b="1" dirty="0">
                  <a:latin typeface="Courier New" panose="02070309020205020404" pitchFamily="49" charset="0"/>
                  <a:ea typeface="微软雅黑" pitchFamily="34" charset="-122"/>
                  <a:cs typeface="Courier New" panose="02070309020205020404" pitchFamily="49" charset="0"/>
                </a:rPr>
                <a:t>flag[</a:t>
              </a:r>
              <a:r>
                <a:rPr lang="en-US" altLang="zh-CN" b="1" dirty="0" err="1">
                  <a:latin typeface="Courier New" panose="02070309020205020404" pitchFamily="49" charset="0"/>
                  <a:ea typeface="微软雅黑" pitchFamily="34" charset="-122"/>
                  <a:cs typeface="Courier New" panose="02070309020205020404" pitchFamily="49" charset="0"/>
                </a:rPr>
                <a:t>i</a:t>
              </a:r>
              <a:r>
                <a:rPr lang="en-US" altLang="zh-CN" b="1" dirty="0">
                  <a:latin typeface="Courier New" panose="02070309020205020404" pitchFamily="49" charset="0"/>
                  <a:ea typeface="微软雅黑" pitchFamily="34" charset="-122"/>
                  <a:cs typeface="Courier New" panose="02070309020205020404" pitchFamily="49" charset="0"/>
                </a:rPr>
                <a:t>] = false;</a:t>
              </a:r>
            </a:p>
          </p:txBody>
        </p:sp>
      </p:grpSp>
    </p:spTree>
    <p:extLst>
      <p:ext uri="{BB962C8B-B14F-4D97-AF65-F5344CB8AC3E}">
        <p14:creationId xmlns:p14="http://schemas.microsoft.com/office/powerpoint/2010/main" val="104472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t>Peterson</a:t>
            </a:r>
            <a:r>
              <a:rPr lang="zh-CN" altLang="en-US" dirty="0"/>
              <a:t>算法实现</a:t>
            </a:r>
            <a:endParaRPr lang="zh-CN" altLang="en-US" dirty="0">
              <a:cs typeface="+mj-cs"/>
            </a:endParaRPr>
          </a:p>
        </p:txBody>
      </p:sp>
      <p:sp>
        <p:nvSpPr>
          <p:cNvPr id="10" name="内容占位符 2"/>
          <p:cNvSpPr txBox="1">
            <a:spLocks/>
          </p:cNvSpPr>
          <p:nvPr/>
        </p:nvSpPr>
        <p:spPr>
          <a:xfrm>
            <a:off x="1142976" y="1857364"/>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dirty="0"/>
              <a:t>线程</a:t>
            </a:r>
            <a:r>
              <a:rPr lang="en-US" altLang="zh-CN" dirty="0"/>
              <a:t>T</a:t>
            </a:r>
            <a:r>
              <a:rPr lang="en-GB" altLang="en-US" dirty="0" err="1"/>
              <a:t>i</a:t>
            </a:r>
            <a:r>
              <a:rPr lang="en-GB" altLang="en-US" dirty="0"/>
              <a:t> </a:t>
            </a:r>
            <a:r>
              <a:rPr lang="zh-CN" altLang="en-US" dirty="0"/>
              <a:t>的代码</a:t>
            </a:r>
            <a:endParaRPr lang="en-GB" altLang="en-US" dirty="0"/>
          </a:p>
        </p:txBody>
      </p:sp>
      <p:sp>
        <p:nvSpPr>
          <p:cNvPr id="26" name="矩形 25"/>
          <p:cNvSpPr/>
          <p:nvPr/>
        </p:nvSpPr>
        <p:spPr>
          <a:xfrm>
            <a:off x="1259632" y="2348880"/>
            <a:ext cx="5112568" cy="27515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do {</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flag[</a:t>
            </a:r>
            <a:r>
              <a:rPr lang="en-GB" altLang="zh-CN" b="1" dirty="0" err="1">
                <a:latin typeface="Courier New" panose="02070309020205020404" pitchFamily="49" charset="0"/>
                <a:ea typeface="微软雅黑" pitchFamily="34" charset="-122"/>
                <a:cs typeface="Courier New" panose="02070309020205020404" pitchFamily="49" charset="0"/>
              </a:rPr>
              <a:t>i</a:t>
            </a:r>
            <a:r>
              <a:rPr lang="en-GB" altLang="zh-CN" b="1" dirty="0">
                <a:latin typeface="Courier New" panose="02070309020205020404" pitchFamily="49" charset="0"/>
                <a:ea typeface="微软雅黑" pitchFamily="34" charset="-122"/>
                <a:cs typeface="Courier New" panose="02070309020205020404" pitchFamily="49" charset="0"/>
              </a:rPr>
              <a:t>] = true;</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turn = j;</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while ( flag[j] &amp;&amp; turn == j);</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b="1" dirty="0">
              <a:latin typeface="Courier New" panose="02070309020205020404" pitchFamily="49" charset="0"/>
              <a:ea typeface="微软雅黑" pitchFamily="34" charset="-122"/>
              <a:cs typeface="Courier New" panose="02070309020205020404" pitchFamily="49" charset="0"/>
            </a:endParaRP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a:t>
            </a:r>
            <a:r>
              <a:rPr lang="en-GB" altLang="zh-CN" b="1" dirty="0">
                <a:solidFill>
                  <a:srgbClr val="C00000"/>
                </a:solidFill>
                <a:latin typeface="Courier New" panose="02070309020205020404" pitchFamily="49" charset="0"/>
                <a:ea typeface="微软雅黑" pitchFamily="34" charset="-122"/>
                <a:cs typeface="Courier New" panose="02070309020205020404" pitchFamily="49" charset="0"/>
              </a:rPr>
              <a:t>CRITICAL SECTION</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b="1" dirty="0">
              <a:latin typeface="Courier New" panose="02070309020205020404" pitchFamily="49" charset="0"/>
              <a:ea typeface="微软雅黑" pitchFamily="34" charset="-122"/>
              <a:cs typeface="Courier New" panose="02070309020205020404" pitchFamily="49" charset="0"/>
            </a:endParaRP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flag[</a:t>
            </a:r>
            <a:r>
              <a:rPr lang="en-GB" altLang="zh-CN" b="1" dirty="0" err="1">
                <a:latin typeface="Courier New" panose="02070309020205020404" pitchFamily="49" charset="0"/>
                <a:ea typeface="微软雅黑" pitchFamily="34" charset="-122"/>
                <a:cs typeface="Courier New" panose="02070309020205020404" pitchFamily="49" charset="0"/>
              </a:rPr>
              <a:t>i</a:t>
            </a:r>
            <a:r>
              <a:rPr lang="en-GB" altLang="zh-CN" b="1" dirty="0">
                <a:latin typeface="Courier New" panose="02070309020205020404" pitchFamily="49" charset="0"/>
                <a:ea typeface="微软雅黑" pitchFamily="34" charset="-122"/>
                <a:cs typeface="Courier New" panose="02070309020205020404" pitchFamily="49" charset="0"/>
              </a:rPr>
              <a:t>] = false;</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b="1" dirty="0">
              <a:latin typeface="Courier New" panose="02070309020205020404" pitchFamily="49" charset="0"/>
              <a:ea typeface="微软雅黑" pitchFamily="34" charset="-122"/>
              <a:cs typeface="Courier New" panose="02070309020205020404" pitchFamily="49" charset="0"/>
            </a:endParaRP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REMAINDER SECTION</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b="1" dirty="0">
              <a:latin typeface="Courier New" panose="02070309020205020404" pitchFamily="49" charset="0"/>
              <a:ea typeface="微软雅黑" pitchFamily="34" charset="-122"/>
              <a:cs typeface="Courier New" panose="02070309020205020404" pitchFamily="49" charset="0"/>
            </a:endParaRP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 while (true);</a:t>
            </a:r>
          </a:p>
        </p:txBody>
      </p:sp>
    </p:spTree>
    <p:extLst>
      <p:ext uri="{BB962C8B-B14F-4D97-AF65-F5344CB8AC3E}">
        <p14:creationId xmlns:p14="http://schemas.microsoft.com/office/powerpoint/2010/main" val="130276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E80CD9BA-1B8B-4907-9BDB-58135736DC17}" type="slidenum">
              <a:rPr lang="zh-CN" altLang="en-US" sz="1200">
                <a:solidFill>
                  <a:schemeClr val="tx1"/>
                </a:solidFill>
              </a:rPr>
              <a:pPr algn="r" eaLnBrk="1" hangingPunct="1">
                <a:spcBef>
                  <a:spcPct val="0"/>
                </a:spcBef>
                <a:buClrTx/>
                <a:buFont typeface="Wingdings" panose="05000000000000000000" pitchFamily="2" charset="2"/>
                <a:buNone/>
              </a:pPr>
              <a:t>33</a:t>
            </a:fld>
            <a:endParaRPr lang="en-US" altLang="zh-CN" sz="1200">
              <a:solidFill>
                <a:schemeClr val="tx1"/>
              </a:solidFill>
            </a:endParaRPr>
          </a:p>
        </p:txBody>
      </p:sp>
      <p:pic>
        <p:nvPicPr>
          <p:cNvPr id="159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039813"/>
            <a:ext cx="8610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748" name="Text Box 6"/>
          <p:cNvSpPr txBox="1">
            <a:spLocks noChangeArrowheads="1"/>
          </p:cNvSpPr>
          <p:nvPr/>
        </p:nvSpPr>
        <p:spPr bwMode="auto">
          <a:xfrm>
            <a:off x="971550" y="260350"/>
            <a:ext cx="428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en-US" altLang="zh-CN" dirty="0">
                <a:solidFill>
                  <a:schemeClr val="tx1"/>
                </a:solidFill>
              </a:rPr>
              <a:t> Peterson</a:t>
            </a:r>
            <a:r>
              <a:rPr lang="zh-CN" altLang="en-US" dirty="0">
                <a:solidFill>
                  <a:schemeClr val="tx1"/>
                </a:solidFill>
              </a:rPr>
              <a:t>算法示意分析</a:t>
            </a:r>
          </a:p>
        </p:txBody>
      </p:sp>
    </p:spTree>
    <p:extLst>
      <p:ext uri="{BB962C8B-B14F-4D97-AF65-F5344CB8AC3E}">
        <p14:creationId xmlns:p14="http://schemas.microsoft.com/office/powerpoint/2010/main" val="131950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Dekkers算法</a:t>
            </a:r>
            <a:endParaRPr lang="zh-CN" altLang="en-US" dirty="0">
              <a:cs typeface="+mj-cs"/>
            </a:endParaRPr>
          </a:p>
        </p:txBody>
      </p:sp>
      <p:sp>
        <p:nvSpPr>
          <p:cNvPr id="10" name="内容占位符 2"/>
          <p:cNvSpPr txBox="1">
            <a:spLocks/>
          </p:cNvSpPr>
          <p:nvPr/>
        </p:nvSpPr>
        <p:spPr>
          <a:xfrm>
            <a:off x="1115616" y="1646399"/>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dirty="0"/>
              <a:t>线程</a:t>
            </a:r>
            <a:r>
              <a:rPr lang="en-US" altLang="zh-CN" dirty="0"/>
              <a:t>T</a:t>
            </a:r>
            <a:r>
              <a:rPr lang="en-GB" altLang="en-US" dirty="0" err="1"/>
              <a:t>i</a:t>
            </a:r>
            <a:r>
              <a:rPr lang="en-GB" altLang="en-US" dirty="0"/>
              <a:t> </a:t>
            </a:r>
            <a:r>
              <a:rPr lang="zh-CN" altLang="en-US" dirty="0"/>
              <a:t>的代码</a:t>
            </a:r>
            <a:endParaRPr lang="en-GB" altLang="en-US" dirty="0"/>
          </a:p>
        </p:txBody>
      </p:sp>
      <p:sp>
        <p:nvSpPr>
          <p:cNvPr id="26" name="矩形 25"/>
          <p:cNvSpPr/>
          <p:nvPr/>
        </p:nvSpPr>
        <p:spPr>
          <a:xfrm>
            <a:off x="1093665" y="2065733"/>
            <a:ext cx="6862711" cy="363791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altLang="zh-CN" b="1" dirty="0">
                <a:latin typeface="Courier New" panose="02070309020205020404" pitchFamily="49" charset="0"/>
                <a:ea typeface="微软雅黑" pitchFamily="34" charset="-122"/>
                <a:cs typeface="Courier New" panose="02070309020205020404" pitchFamily="49" charset="0"/>
              </a:rPr>
              <a:t>flag[0]:= false; flag[1]:= false; turn:= 0;//or1 </a:t>
            </a:r>
            <a:endParaRPr lang="zh-CN" altLang="en-US" dirty="0">
              <a:latin typeface="Courier New" panose="02070309020205020404" pitchFamily="49" charset="0"/>
              <a:cs typeface="Courier New" panose="02070309020205020404" pitchFamily="49" charset="0"/>
            </a:endParaRP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do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flag[</a:t>
            </a:r>
            <a:r>
              <a:rPr lang="en-GB" altLang="zh-CN" b="1" dirty="0" err="1">
                <a:latin typeface="Courier New" panose="02070309020205020404" pitchFamily="49" charset="0"/>
                <a:ea typeface="微软雅黑" pitchFamily="34" charset="-122"/>
                <a:cs typeface="Courier New" panose="02070309020205020404" pitchFamily="49" charset="0"/>
              </a:rPr>
              <a:t>i</a:t>
            </a:r>
            <a:r>
              <a:rPr lang="en-GB" altLang="zh-CN" b="1" dirty="0">
                <a:latin typeface="Courier New" panose="02070309020205020404" pitchFamily="49" charset="0"/>
                <a:ea typeface="微软雅黑" pitchFamily="34" charset="-122"/>
                <a:cs typeface="Courier New" panose="02070309020205020404" pitchFamily="49" charset="0"/>
              </a:rPr>
              <a:t>] = </a:t>
            </a:r>
            <a:r>
              <a:rPr lang="en-US" altLang="zh-CN" b="1" dirty="0">
                <a:latin typeface="Courier New" panose="02070309020205020404" pitchFamily="49" charset="0"/>
                <a:ea typeface="微软雅黑" pitchFamily="34" charset="-122"/>
                <a:cs typeface="Courier New" panose="02070309020205020404" pitchFamily="49" charset="0"/>
              </a:rPr>
              <a:t>true</a:t>
            </a:r>
            <a:r>
              <a:rPr lang="en-GB" altLang="zh-CN" b="1" dirty="0">
                <a:latin typeface="Courier New" panose="02070309020205020404" pitchFamily="49" charset="0"/>
                <a:ea typeface="微软雅黑" pitchFamily="34" charset="-122"/>
                <a:cs typeface="Courier New" panose="02070309020205020404" pitchFamily="49" charset="0"/>
              </a:rPr>
              <a:t>;</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a:t>
            </a:r>
            <a:r>
              <a:rPr lang="zh-CN" altLang="en-US" b="1" dirty="0">
                <a:latin typeface="Courier New" panose="02070309020205020404" pitchFamily="49" charset="0"/>
                <a:ea typeface="微软雅黑" pitchFamily="34" charset="-122"/>
                <a:cs typeface="Courier New" panose="02070309020205020404" pitchFamily="49" charset="0"/>
              </a:rPr>
              <a:t>while flag[j] == true {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if turn ≠ i {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flag[i] := false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while turn ≠ i { }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flag[i] := </a:t>
            </a:r>
            <a:r>
              <a:rPr lang="en-US" altLang="zh-CN" b="1" dirty="0">
                <a:latin typeface="Courier New" panose="02070309020205020404" pitchFamily="49" charset="0"/>
                <a:ea typeface="微软雅黑" pitchFamily="34" charset="-122"/>
                <a:cs typeface="Courier New" panose="02070309020205020404" pitchFamily="49" charset="0"/>
              </a:rPr>
              <a:t>true</a:t>
            </a:r>
            <a:r>
              <a:rPr lang="zh-CN" altLang="en-US" b="1" dirty="0">
                <a:latin typeface="Courier New" panose="02070309020205020404" pitchFamily="49" charset="0"/>
                <a:ea typeface="微软雅黑" pitchFamily="34" charset="-122"/>
                <a:cs typeface="Courier New" panose="02070309020205020404" pitchFamily="49" charset="0"/>
              </a:rPr>
              <a:t>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 </a:t>
            </a:r>
            <a:endParaRPr lang="en-GB" altLang="zh-CN" b="1" dirty="0">
              <a:latin typeface="Courier New" panose="02070309020205020404" pitchFamily="49" charset="0"/>
              <a:ea typeface="微软雅黑" pitchFamily="34" charset="-122"/>
              <a:cs typeface="Courier New" panose="02070309020205020404" pitchFamily="49" charset="0"/>
            </a:endParaRP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a:t>
            </a:r>
            <a:r>
              <a:rPr lang="en-GB" altLang="zh-CN" b="1" dirty="0">
                <a:solidFill>
                  <a:srgbClr val="C00000"/>
                </a:solidFill>
                <a:latin typeface="Courier New" panose="02070309020205020404" pitchFamily="49" charset="0"/>
                <a:ea typeface="微软雅黑" pitchFamily="34" charset="-122"/>
                <a:cs typeface="Courier New" panose="02070309020205020404" pitchFamily="49" charset="0"/>
              </a:rPr>
              <a:t>CRITICAL SECTION</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turn := j</a:t>
            </a:r>
            <a:endParaRPr lang="en-GB" altLang="zh-CN" b="1" dirty="0">
              <a:latin typeface="Courier New" panose="02070309020205020404" pitchFamily="49" charset="0"/>
              <a:ea typeface="微软雅黑" pitchFamily="34" charset="-122"/>
              <a:cs typeface="Courier New" panose="02070309020205020404" pitchFamily="49" charset="0"/>
            </a:endParaRP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flag[</a:t>
            </a:r>
            <a:r>
              <a:rPr lang="en-GB" altLang="zh-CN" b="1" dirty="0" err="1">
                <a:latin typeface="Courier New" panose="02070309020205020404" pitchFamily="49" charset="0"/>
                <a:ea typeface="微软雅黑" pitchFamily="34" charset="-122"/>
                <a:cs typeface="Courier New" panose="02070309020205020404" pitchFamily="49" charset="0"/>
              </a:rPr>
              <a:t>i</a:t>
            </a:r>
            <a:r>
              <a:rPr lang="en-GB" altLang="zh-CN" b="1" dirty="0">
                <a:latin typeface="Courier New" panose="02070309020205020404" pitchFamily="49" charset="0"/>
                <a:ea typeface="微软雅黑" pitchFamily="34" charset="-122"/>
                <a:cs typeface="Courier New" panose="02070309020205020404" pitchFamily="49" charset="0"/>
              </a:rPr>
              <a:t>] = false;</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EMAINDER SECTION</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 while (true);	</a:t>
            </a:r>
          </a:p>
        </p:txBody>
      </p:sp>
    </p:spTree>
    <p:extLst>
      <p:ext uri="{BB962C8B-B14F-4D97-AF65-F5344CB8AC3E}">
        <p14:creationId xmlns:p14="http://schemas.microsoft.com/office/powerpoint/2010/main" val="597358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023D806C-164F-4A8C-9CC6-A9B62F92834D}" type="slidenum">
              <a:rPr lang="zh-CN" altLang="en-US" sz="1200">
                <a:solidFill>
                  <a:schemeClr val="tx1"/>
                </a:solidFill>
              </a:rPr>
              <a:pPr algn="r" eaLnBrk="1" hangingPunct="1">
                <a:spcBef>
                  <a:spcPct val="0"/>
                </a:spcBef>
                <a:buClrTx/>
                <a:buFont typeface="Wingdings" panose="05000000000000000000" pitchFamily="2" charset="2"/>
                <a:buNone/>
              </a:pPr>
              <a:t>35</a:t>
            </a:fld>
            <a:endParaRPr lang="en-US" altLang="zh-CN" sz="1200">
              <a:solidFill>
                <a:schemeClr val="tx1"/>
              </a:solidFill>
            </a:endParaRPr>
          </a:p>
        </p:txBody>
      </p:sp>
      <p:pic>
        <p:nvPicPr>
          <p:cNvPr id="1556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488" y="1041400"/>
            <a:ext cx="7696200" cy="541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971550" y="260350"/>
            <a:ext cx="428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en-US" altLang="zh-CN" dirty="0">
                <a:solidFill>
                  <a:schemeClr val="tx1"/>
                </a:solidFill>
              </a:rPr>
              <a:t> Dekker</a:t>
            </a:r>
            <a:r>
              <a:rPr lang="zh-CN" altLang="en-US" dirty="0">
                <a:solidFill>
                  <a:schemeClr val="tx1"/>
                </a:solidFill>
              </a:rPr>
              <a:t>算法示意分析</a:t>
            </a:r>
          </a:p>
        </p:txBody>
      </p:sp>
    </p:spTree>
    <p:extLst>
      <p:ext uri="{BB962C8B-B14F-4D97-AF65-F5344CB8AC3E}">
        <p14:creationId xmlns:p14="http://schemas.microsoft.com/office/powerpoint/2010/main" val="2521199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r>
              <a:rPr lang="en-US" altLang="zh-CN">
                <a:ea typeface="宋体" panose="02010600030101010101" pitchFamily="2" charset="-122"/>
              </a:rPr>
              <a:t>Test and Set Lock (TSL)solution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6589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807F5AE-B2CD-4674-B719-C3089778CFA6}" type="slidenum">
              <a:rPr lang="en-US" altLang="ko-KR" sz="1200" smtClean="0">
                <a:solidFill>
                  <a:schemeClr val="bg1"/>
                </a:solidFill>
              </a:rPr>
              <a:pPr>
                <a:spcBef>
                  <a:spcPct val="0"/>
                </a:spcBef>
                <a:buClrTx/>
                <a:buSzTx/>
                <a:buFontTx/>
                <a:buNone/>
              </a:pPr>
              <a:t>36</a:t>
            </a:fld>
            <a:endParaRPr lang="en-US" altLang="ko-KR" sz="1200">
              <a:solidFill>
                <a:schemeClr val="bg1"/>
              </a:solidFill>
            </a:endParaRPr>
          </a:p>
        </p:txBody>
      </p:sp>
      <p:sp>
        <p:nvSpPr>
          <p:cNvPr id="11" name="页脚占位符 4"/>
          <p:cNvSpPr txBox="1">
            <a:spLocks/>
          </p:cNvSpPr>
          <p:nvPr/>
        </p:nvSpPr>
        <p:spPr bwMode="auto">
          <a:xfrm>
            <a:off x="3124200" y="6245225"/>
            <a:ext cx="2895600" cy="476250"/>
          </a:xfrm>
          <a:prstGeom prst="rect">
            <a:avLst/>
          </a:prstGeom>
          <a:noFill/>
          <a:ln w="9525">
            <a:noFill/>
            <a:miter lim="800000"/>
            <a:headEnd/>
            <a:tailEnd/>
          </a:ln>
          <a:effectLst/>
        </p:spPr>
        <p:txBody>
          <a:bodyPr/>
          <a:lstStyle/>
          <a:p>
            <a:pPr algn="r" eaLnBrk="1" hangingPunct="1">
              <a:defRPr/>
            </a:pPr>
            <a:r>
              <a:rPr lang="en-US" altLang="zh-CN" sz="1200" b="1">
                <a:solidFill>
                  <a:schemeClr val="bg1"/>
                </a:solidFill>
                <a:latin typeface="+mn-lt"/>
                <a:ea typeface="굴림" pitchFamily="50" charset="-127"/>
              </a:rPr>
              <a:t>版权所有，转载请注明出处</a:t>
            </a:r>
          </a:p>
        </p:txBody>
      </p:sp>
      <p:sp>
        <p:nvSpPr>
          <p:cNvPr id="10" name="Text Box 10"/>
          <p:cNvSpPr txBox="1">
            <a:spLocks noChangeArrowheads="1"/>
          </p:cNvSpPr>
          <p:nvPr/>
        </p:nvSpPr>
        <p:spPr bwMode="auto">
          <a:xfrm>
            <a:off x="1000125" y="1535113"/>
            <a:ext cx="7929563" cy="13938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TSL RX LOCK</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1)TSL is a hardware instruction</a:t>
            </a:r>
            <a:endParaRPr lang="zh-CN" altLang="en-US" b="1" dirty="0">
              <a:solidFill>
                <a:schemeClr val="accent5">
                  <a:lumMod val="50000"/>
                </a:schemeClr>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2)LOCK is a memory word</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3)Store value of LOCK to RX and set nonzero value to LOCK</a:t>
            </a:r>
            <a:endParaRPr lang="zh-CN" altLang="en-US" b="1" dirty="0">
              <a:solidFill>
                <a:schemeClr val="accent5">
                  <a:lumMod val="50000"/>
                </a:schemeClr>
              </a:solidFill>
              <a:effectLst>
                <a:outerShdw blurRad="38100" dist="38100" dir="2700000" algn="tl">
                  <a:srgbClr val="C0C0C0"/>
                </a:outerShdw>
              </a:effectLst>
            </a:endParaRPr>
          </a:p>
        </p:txBody>
      </p:sp>
      <p:sp>
        <p:nvSpPr>
          <p:cNvPr id="15" name="Text Box 9"/>
          <p:cNvSpPr txBox="1">
            <a:spLocks noChangeArrowheads="1"/>
          </p:cNvSpPr>
          <p:nvPr/>
        </p:nvSpPr>
        <p:spPr bwMode="auto">
          <a:xfrm>
            <a:off x="1214438" y="3165475"/>
            <a:ext cx="5184775" cy="2835275"/>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enter_region</a:t>
            </a:r>
            <a:r>
              <a:rPr lang="zh-CN" altLang="en-US"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TSL REGISTER</a:t>
            </a:r>
            <a:r>
              <a:rPr lang="zh-CN" altLang="en-US" b="1" dirty="0">
                <a:solidFill>
                  <a:srgbClr val="FF0000"/>
                </a:solidFill>
                <a:effectLst>
                  <a:outerShdw blurRad="38100" dist="38100" dir="2700000" algn="tl">
                    <a:srgbClr val="C0C0C0"/>
                  </a:outerShdw>
                </a:effectLst>
              </a:rPr>
              <a:t>，</a:t>
            </a:r>
            <a:r>
              <a:rPr lang="en-US" altLang="zh-CN" b="1" dirty="0">
                <a:solidFill>
                  <a:srgbClr val="FF0000"/>
                </a:solidFill>
                <a:effectLst>
                  <a:outerShdw blurRad="38100" dist="38100" dir="2700000" algn="tl">
                    <a:srgbClr val="C0C0C0"/>
                  </a:outerShdw>
                </a:effectLst>
              </a:rPr>
              <a:t>LOCK</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CMP REGISTER, #0</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JNE  </a:t>
            </a:r>
            <a:r>
              <a:rPr lang="en-US" altLang="zh-CN" b="1" dirty="0" err="1">
                <a:solidFill>
                  <a:srgbClr val="9C4E00"/>
                </a:solidFill>
                <a:effectLst>
                  <a:outerShdw blurRad="38100" dist="38100" dir="2700000" algn="tl">
                    <a:srgbClr val="C0C0C0"/>
                  </a:outerShdw>
                </a:effectLst>
              </a:rPr>
              <a:t>enter_region</a:t>
            </a:r>
            <a:endParaRPr lang="en-US" altLang="zh-CN"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RET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leave_region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MOVE LOCK #0</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RET</a:t>
            </a:r>
          </a:p>
        </p:txBody>
      </p:sp>
      <p:grpSp>
        <p:nvGrpSpPr>
          <p:cNvPr id="6" name="组合 5"/>
          <p:cNvGrpSpPr/>
          <p:nvPr/>
        </p:nvGrpSpPr>
        <p:grpSpPr>
          <a:xfrm>
            <a:off x="4235767" y="3750282"/>
            <a:ext cx="4603433" cy="2991086"/>
            <a:chOff x="4235767" y="3750282"/>
            <a:chExt cx="4603433" cy="2991086"/>
          </a:xfrm>
        </p:grpSpPr>
        <p:pic>
          <p:nvPicPr>
            <p:cNvPr id="2" name="图片 1"/>
            <p:cNvPicPr>
              <a:picLocks noChangeAspect="1"/>
            </p:cNvPicPr>
            <p:nvPr/>
          </p:nvPicPr>
          <p:blipFill>
            <a:blip r:embed="rId3"/>
            <a:stretch>
              <a:fillRect/>
            </a:stretch>
          </p:blipFill>
          <p:spPr>
            <a:xfrm>
              <a:off x="4235767" y="3750282"/>
              <a:ext cx="4603433" cy="2671763"/>
            </a:xfrm>
            <a:prstGeom prst="rect">
              <a:avLst/>
            </a:prstGeom>
            <a:ln>
              <a:solidFill>
                <a:schemeClr val="tx1"/>
              </a:solidFill>
            </a:ln>
          </p:spPr>
        </p:pic>
        <p:sp>
          <p:nvSpPr>
            <p:cNvPr id="3" name="文本框 2"/>
            <p:cNvSpPr txBox="1"/>
            <p:nvPr/>
          </p:nvSpPr>
          <p:spPr>
            <a:xfrm>
              <a:off x="4716016" y="6372036"/>
              <a:ext cx="4108817" cy="369332"/>
            </a:xfrm>
            <a:prstGeom prst="rect">
              <a:avLst/>
            </a:prstGeom>
            <a:noFill/>
          </p:spPr>
          <p:txBody>
            <a:bodyPr wrap="none" rtlCol="0">
              <a:spAutoFit/>
            </a:bodyPr>
            <a:lstStyle/>
            <a:p>
              <a:r>
                <a:rPr lang="zh-CN" altLang="en-US" dirty="0"/>
                <a:t>检查和赋值之间的调度行为是万恶之源</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85720" y="107154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使用</a:t>
            </a:r>
            <a:r>
              <a:rPr lang="en-US" altLang="zh-CN" dirty="0"/>
              <a:t>TS</a:t>
            </a:r>
            <a:r>
              <a:rPr lang="zh-CN" altLang="en-US" dirty="0"/>
              <a:t>指令实现自旋锁</a:t>
            </a:r>
            <a:r>
              <a:rPr lang="en-US" altLang="zh-CN" dirty="0"/>
              <a:t>(spinlock)</a:t>
            </a:r>
            <a:endParaRPr lang="zh-CN" altLang="en-US" dirty="0">
              <a:cs typeface="+mj-cs"/>
            </a:endParaRPr>
          </a:p>
        </p:txBody>
      </p:sp>
      <p:sp>
        <p:nvSpPr>
          <p:cNvPr id="35" name="Text Box 4"/>
          <p:cNvSpPr txBox="1">
            <a:spLocks noChangeArrowheads="1"/>
          </p:cNvSpPr>
          <p:nvPr/>
        </p:nvSpPr>
        <p:spPr bwMode="auto">
          <a:xfrm>
            <a:off x="1192677" y="2014376"/>
            <a:ext cx="3905378"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class Lock {</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    </a:t>
            </a:r>
            <a:r>
              <a:rPr lang="en-US" altLang="zh-CN" sz="1800" b="1" dirty="0" err="1">
                <a:latin typeface="Courier New" panose="02070309020205020404" pitchFamily="49" charset="0"/>
                <a:ea typeface="微软雅黑" pitchFamily="34" charset="-122"/>
                <a:cs typeface="Courier New" panose="02070309020205020404" pitchFamily="49" charset="0"/>
              </a:rPr>
              <a:t>int</a:t>
            </a:r>
            <a:r>
              <a:rPr lang="en-US" altLang="zh-CN" sz="1800" b="1" dirty="0">
                <a:latin typeface="Courier New" panose="02070309020205020404" pitchFamily="49" charset="0"/>
                <a:ea typeface="微软雅黑" pitchFamily="34" charset="-122"/>
                <a:cs typeface="Courier New" panose="02070309020205020404" pitchFamily="49" charset="0"/>
              </a:rPr>
              <a:t> value = 0;</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a:t>
            </a:r>
          </a:p>
        </p:txBody>
      </p:sp>
      <p:sp>
        <p:nvSpPr>
          <p:cNvPr id="36" name="Text Box 5"/>
          <p:cNvSpPr txBox="1">
            <a:spLocks noChangeArrowheads="1"/>
          </p:cNvSpPr>
          <p:nvPr/>
        </p:nvSpPr>
        <p:spPr bwMode="auto">
          <a:xfrm>
            <a:off x="1192677" y="3043151"/>
            <a:ext cx="3905378" cy="120032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spc="-80" dirty="0">
                <a:solidFill>
                  <a:srgbClr val="C00000"/>
                </a:solidFill>
                <a:latin typeface="Courier New" panose="02070309020205020404" pitchFamily="49" charset="0"/>
                <a:ea typeface="微软雅黑" pitchFamily="34" charset="-122"/>
                <a:cs typeface="Courier New" panose="02070309020205020404" pitchFamily="49" charset="0"/>
              </a:rPr>
              <a:t>Lock::Acquire() </a:t>
            </a:r>
            <a:r>
              <a:rPr lang="en-US" altLang="zh-CN" sz="1800" b="1" spc="-80" dirty="0">
                <a:latin typeface="Courier New" panose="02070309020205020404" pitchFamily="49" charset="0"/>
                <a:ea typeface="微软雅黑" pitchFamily="34" charset="-122"/>
                <a:cs typeface="Courier New" panose="02070309020205020404" pitchFamily="49" charset="0"/>
              </a:rPr>
              <a:t>{</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   while (test-and-set(value))</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      ; //spin</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a:t>
            </a:r>
          </a:p>
        </p:txBody>
      </p:sp>
      <p:sp>
        <p:nvSpPr>
          <p:cNvPr id="37" name="Text Box 6"/>
          <p:cNvSpPr txBox="1">
            <a:spLocks noChangeArrowheads="1"/>
          </p:cNvSpPr>
          <p:nvPr/>
        </p:nvSpPr>
        <p:spPr bwMode="auto">
          <a:xfrm>
            <a:off x="1192677" y="4367692"/>
            <a:ext cx="3905378"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dirty="0">
                <a:solidFill>
                  <a:srgbClr val="C00000"/>
                </a:solidFill>
                <a:latin typeface="Courier New" panose="02070309020205020404" pitchFamily="49" charset="0"/>
                <a:ea typeface="微软雅黑" pitchFamily="34" charset="-122"/>
                <a:cs typeface="Courier New" panose="02070309020205020404" pitchFamily="49" charset="0"/>
              </a:rPr>
              <a:t>Lock::Release() </a:t>
            </a:r>
            <a:r>
              <a:rPr lang="en-US" altLang="zh-CN" sz="1800" b="1" dirty="0">
                <a:latin typeface="Courier New" panose="02070309020205020404" pitchFamily="49" charset="0"/>
                <a:ea typeface="微软雅黑" pitchFamily="34" charset="-122"/>
                <a:cs typeface="Courier New" panose="02070309020205020404" pitchFamily="49" charset="0"/>
              </a:rPr>
              <a:t>{</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    value = 0;</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a:t>
            </a:r>
          </a:p>
        </p:txBody>
      </p:sp>
      <p:grpSp>
        <p:nvGrpSpPr>
          <p:cNvPr id="6" name="组合 5"/>
          <p:cNvGrpSpPr/>
          <p:nvPr/>
        </p:nvGrpSpPr>
        <p:grpSpPr>
          <a:xfrm>
            <a:off x="5103754" y="2363298"/>
            <a:ext cx="3236370" cy="2736916"/>
            <a:chOff x="4234605" y="1506048"/>
            <a:chExt cx="3236370" cy="2736916"/>
          </a:xfrm>
        </p:grpSpPr>
        <p:sp>
          <p:nvSpPr>
            <p:cNvPr id="20" name="矩形 19"/>
            <p:cNvSpPr/>
            <p:nvPr/>
          </p:nvSpPr>
          <p:spPr>
            <a:xfrm>
              <a:off x="4734671" y="1506048"/>
              <a:ext cx="2736304" cy="2736916"/>
            </a:xfrm>
            <a:prstGeom prst="rect">
              <a:avLst/>
            </a:prstGeom>
            <a:gradFill>
              <a:gsLst>
                <a:gs pos="100000">
                  <a:srgbClr val="11576A"/>
                </a:gs>
                <a:gs pos="0">
                  <a:srgbClr val="0EB1C8"/>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flipV="1">
              <a:off x="4234605" y="1775988"/>
              <a:ext cx="500066" cy="425108"/>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234605" y="3386229"/>
              <a:ext cx="474200" cy="409912"/>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272797" y="5389710"/>
            <a:ext cx="5085480" cy="416378"/>
            <a:chOff x="1272470" y="4731990"/>
            <a:chExt cx="5085480" cy="416378"/>
          </a:xfrm>
        </p:grpSpPr>
        <p:pic>
          <p:nvPicPr>
            <p:cNvPr id="14" name="图片 13" descr="小点1.png"/>
            <p:cNvPicPr>
              <a:picLocks noChangeAspect="1"/>
            </p:cNvPicPr>
            <p:nvPr/>
          </p:nvPicPr>
          <p:blipFill>
            <a:blip r:embed="rId2" cstate="print"/>
            <a:stretch>
              <a:fillRect/>
            </a:stretch>
          </p:blipFill>
          <p:spPr>
            <a:xfrm>
              <a:off x="1272470" y="4860352"/>
              <a:ext cx="151066" cy="148997"/>
            </a:xfrm>
            <a:prstGeom prst="rect">
              <a:avLst/>
            </a:prstGeom>
            <a:effectLst/>
          </p:spPr>
        </p:pic>
        <p:sp>
          <p:nvSpPr>
            <p:cNvPr id="15" name="内容占位符 2"/>
            <p:cNvSpPr txBox="1">
              <a:spLocks/>
            </p:cNvSpPr>
            <p:nvPr/>
          </p:nvSpPr>
          <p:spPr>
            <a:xfrm>
              <a:off x="1428728" y="4731990"/>
              <a:ext cx="4929222"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线程在等待的时候消耗</a:t>
              </a:r>
              <a:r>
                <a:rPr lang="en-US" altLang="zh-CN" dirty="0"/>
                <a:t>CPU</a:t>
              </a:r>
              <a:r>
                <a:rPr lang="zh-CN" altLang="en-US" dirty="0"/>
                <a:t>时间</a:t>
              </a:r>
              <a:endParaRPr lang="zh-CN" altLang="en-US" dirty="0">
                <a:solidFill>
                  <a:srgbClr val="C00000"/>
                </a:solidFill>
              </a:endParaRPr>
            </a:p>
          </p:txBody>
        </p:sp>
      </p:grpSp>
      <p:grpSp>
        <p:nvGrpSpPr>
          <p:cNvPr id="2" name="组合 1"/>
          <p:cNvGrpSpPr/>
          <p:nvPr/>
        </p:nvGrpSpPr>
        <p:grpSpPr>
          <a:xfrm>
            <a:off x="5664924" y="2476346"/>
            <a:ext cx="2867516" cy="1245415"/>
            <a:chOff x="4849128" y="1460049"/>
            <a:chExt cx="2867516" cy="1245415"/>
          </a:xfrm>
        </p:grpSpPr>
        <p:sp>
          <p:nvSpPr>
            <p:cNvPr id="34" name="Rectangle 3"/>
            <p:cNvSpPr txBox="1">
              <a:spLocks noChangeArrowheads="1"/>
            </p:cNvSpPr>
            <p:nvPr/>
          </p:nvSpPr>
          <p:spPr>
            <a:xfrm>
              <a:off x="4849128" y="1460049"/>
              <a:ext cx="2867516" cy="1245415"/>
            </a:xfrm>
            <a:prstGeom prst="rect">
              <a:avLst/>
            </a:prstGeom>
            <a:noFill/>
            <a:effectLst/>
          </p:spPr>
          <p:txBody>
            <a:bodyPr/>
            <a:lstStyle/>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如果锁被释放，那么</a:t>
              </a:r>
              <a:r>
                <a:rPr lang="en-US" altLang="zh-CN" sz="1600" b="1" dirty="0">
                  <a:solidFill>
                    <a:schemeClr val="bg1"/>
                  </a:solidFill>
                  <a:latin typeface="微软雅黑" pitchFamily="34" charset="-122"/>
                  <a:ea typeface="微软雅黑" pitchFamily="34" charset="-122"/>
                  <a:sym typeface="Wingdings" charset="0"/>
                </a:rPr>
                <a:t>TS</a:t>
              </a:r>
              <a:r>
                <a:rPr lang="zh-CN" altLang="en-US" sz="1600" b="1" dirty="0">
                  <a:solidFill>
                    <a:schemeClr val="bg1"/>
                  </a:solidFill>
                  <a:latin typeface="微软雅黑" pitchFamily="34" charset="-122"/>
                  <a:ea typeface="微软雅黑" pitchFamily="34" charset="-122"/>
                  <a:sym typeface="Wingdings" charset="0"/>
                </a:rPr>
                <a:t>指令读取</a:t>
              </a:r>
              <a:r>
                <a:rPr lang="en-US" altLang="zh-CN" sz="1600" b="1" dirty="0">
                  <a:solidFill>
                    <a:schemeClr val="bg1"/>
                  </a:solidFill>
                  <a:latin typeface="微软雅黑" pitchFamily="34" charset="-122"/>
                  <a:ea typeface="微软雅黑" pitchFamily="34" charset="-122"/>
                  <a:sym typeface="Wingdings" charset="0"/>
                </a:rPr>
                <a:t>0</a:t>
              </a:r>
              <a:r>
                <a:rPr lang="zh-CN" altLang="en-US" sz="1600" b="1" dirty="0">
                  <a:solidFill>
                    <a:schemeClr val="bg1"/>
                  </a:solidFill>
                  <a:latin typeface="微软雅黑" pitchFamily="34" charset="-122"/>
                  <a:ea typeface="微软雅黑" pitchFamily="34" charset="-122"/>
                  <a:sym typeface="Wingdings" charset="0"/>
                </a:rPr>
                <a:t>并将值设置为</a:t>
              </a:r>
              <a:r>
                <a:rPr lang="en-US" altLang="zh-CN" sz="1600" b="1" dirty="0">
                  <a:solidFill>
                    <a:schemeClr val="bg1"/>
                  </a:solidFill>
                  <a:latin typeface="微软雅黑" pitchFamily="34" charset="-122"/>
                  <a:ea typeface="微软雅黑" pitchFamily="34" charset="-122"/>
                  <a:sym typeface="Wingdings" charset="0"/>
                </a:rPr>
                <a:t>1 </a:t>
              </a:r>
            </a:p>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    锁被设置为忙并且需要等</a:t>
              </a:r>
              <a:endParaRPr lang="en-US" altLang="zh-CN" sz="1600" b="1" dirty="0">
                <a:solidFill>
                  <a:schemeClr val="bg1"/>
                </a:solidFill>
                <a:latin typeface="微软雅黑" pitchFamily="34" charset="-122"/>
                <a:ea typeface="微软雅黑" pitchFamily="34" charset="-122"/>
                <a:sym typeface="Wingdings" charset="0"/>
              </a:endParaRPr>
            </a:p>
            <a:p>
              <a:pPr eaLnBrk="1" fontAlgn="auto" hangingPunct="1">
                <a:lnSpc>
                  <a:spcPct val="90000"/>
                </a:lnSpc>
                <a:spcBef>
                  <a:spcPct val="20000"/>
                </a:spcBef>
                <a:spcAft>
                  <a:spcPts val="0"/>
                </a:spcAft>
                <a:defRPr/>
              </a:pPr>
              <a:r>
                <a:rPr lang="en-US" altLang="zh-CN" sz="1600" b="1" dirty="0">
                  <a:solidFill>
                    <a:schemeClr val="bg1"/>
                  </a:solidFill>
                  <a:latin typeface="微软雅黑" pitchFamily="34" charset="-122"/>
                  <a:ea typeface="微软雅黑" pitchFamily="34" charset="-122"/>
                  <a:sym typeface="Wingdings" charset="0"/>
                </a:rPr>
                <a:t>    </a:t>
              </a:r>
              <a:r>
                <a:rPr lang="zh-CN" altLang="en-US" sz="1600" b="1" dirty="0">
                  <a:solidFill>
                    <a:schemeClr val="bg1"/>
                  </a:solidFill>
                  <a:latin typeface="微软雅黑" pitchFamily="34" charset="-122"/>
                  <a:ea typeface="微软雅黑" pitchFamily="34" charset="-122"/>
                  <a:sym typeface="Wingdings" charset="0"/>
                </a:rPr>
                <a:t>待完成</a:t>
              </a:r>
            </a:p>
          </p:txBody>
        </p:sp>
        <p:pic>
          <p:nvPicPr>
            <p:cNvPr id="17" name="图片 16" descr="小点1.png"/>
            <p:cNvPicPr>
              <a:picLocks noChangeAspect="1"/>
            </p:cNvPicPr>
            <p:nvPr/>
          </p:nvPicPr>
          <p:blipFill>
            <a:blip r:embed="rId2" cstate="print"/>
            <a:stretch>
              <a:fillRect/>
            </a:stretch>
          </p:blipFill>
          <p:spPr>
            <a:xfrm>
              <a:off x="4961964" y="2036903"/>
              <a:ext cx="151066" cy="148997"/>
            </a:xfrm>
            <a:prstGeom prst="rect">
              <a:avLst/>
            </a:prstGeom>
            <a:effectLst/>
          </p:spPr>
        </p:pic>
      </p:grpSp>
      <p:grpSp>
        <p:nvGrpSpPr>
          <p:cNvPr id="3" name="组合 2"/>
          <p:cNvGrpSpPr/>
          <p:nvPr/>
        </p:nvGrpSpPr>
        <p:grpSpPr>
          <a:xfrm>
            <a:off x="5664924" y="3699881"/>
            <a:ext cx="2867516" cy="1184310"/>
            <a:chOff x="4849128" y="2833973"/>
            <a:chExt cx="2867516" cy="1184310"/>
          </a:xfrm>
        </p:grpSpPr>
        <p:sp>
          <p:nvSpPr>
            <p:cNvPr id="16" name="Rectangle 3"/>
            <p:cNvSpPr txBox="1">
              <a:spLocks noChangeArrowheads="1"/>
            </p:cNvSpPr>
            <p:nvPr/>
          </p:nvSpPr>
          <p:spPr>
            <a:xfrm>
              <a:off x="4849128" y="2833973"/>
              <a:ext cx="2867516" cy="1184310"/>
            </a:xfrm>
            <a:prstGeom prst="rect">
              <a:avLst/>
            </a:prstGeom>
            <a:noFill/>
            <a:effectLst/>
          </p:spPr>
          <p:txBody>
            <a:bodyPr/>
            <a:lstStyle/>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如果锁处于忙状态，那么</a:t>
              </a:r>
              <a:r>
                <a:rPr lang="en-US" altLang="zh-CN" sz="1600" b="1" dirty="0">
                  <a:solidFill>
                    <a:schemeClr val="bg1"/>
                  </a:solidFill>
                  <a:latin typeface="微软雅黑" pitchFamily="34" charset="-122"/>
                  <a:ea typeface="微软雅黑" pitchFamily="34" charset="-122"/>
                  <a:sym typeface="Wingdings" charset="0"/>
                </a:rPr>
                <a:t>TS</a:t>
              </a:r>
              <a:r>
                <a:rPr lang="zh-CN" altLang="en-US" sz="1600" b="1" dirty="0">
                  <a:solidFill>
                    <a:schemeClr val="bg1"/>
                  </a:solidFill>
                  <a:latin typeface="微软雅黑" pitchFamily="34" charset="-122"/>
                  <a:ea typeface="微软雅黑" pitchFamily="34" charset="-122"/>
                  <a:sym typeface="Wingdings" charset="0"/>
                </a:rPr>
                <a:t>指令读取</a:t>
              </a:r>
              <a:r>
                <a:rPr lang="en-US" altLang="zh-CN" sz="1600" b="1" dirty="0">
                  <a:solidFill>
                    <a:schemeClr val="bg1"/>
                  </a:solidFill>
                  <a:latin typeface="微软雅黑" pitchFamily="34" charset="-122"/>
                  <a:ea typeface="微软雅黑" pitchFamily="34" charset="-122"/>
                  <a:sym typeface="Wingdings" charset="0"/>
                </a:rPr>
                <a:t>1</a:t>
              </a:r>
              <a:r>
                <a:rPr lang="zh-CN" altLang="en-US" sz="1600" b="1" dirty="0">
                  <a:solidFill>
                    <a:schemeClr val="bg1"/>
                  </a:solidFill>
                  <a:latin typeface="微软雅黑" pitchFamily="34" charset="-122"/>
                  <a:ea typeface="微软雅黑" pitchFamily="34" charset="-122"/>
                  <a:sym typeface="Wingdings" charset="0"/>
                </a:rPr>
                <a:t>并将值设置为</a:t>
              </a:r>
              <a:r>
                <a:rPr lang="en-US" altLang="zh-CN" sz="1600" b="1" dirty="0">
                  <a:solidFill>
                    <a:schemeClr val="bg1"/>
                  </a:solidFill>
                  <a:latin typeface="微软雅黑" pitchFamily="34" charset="-122"/>
                  <a:ea typeface="微软雅黑" pitchFamily="34" charset="-122"/>
                  <a:sym typeface="Wingdings" charset="0"/>
                </a:rPr>
                <a:t>1 </a:t>
              </a:r>
            </a:p>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    不改变锁的状态并且需要</a:t>
              </a:r>
              <a:endParaRPr lang="en-US" altLang="zh-CN" sz="1600" b="1" dirty="0">
                <a:solidFill>
                  <a:schemeClr val="bg1"/>
                </a:solidFill>
                <a:latin typeface="微软雅黑" pitchFamily="34" charset="-122"/>
                <a:ea typeface="微软雅黑" pitchFamily="34" charset="-122"/>
                <a:sym typeface="Wingdings" charset="0"/>
              </a:endParaRPr>
            </a:p>
            <a:p>
              <a:pPr eaLnBrk="1" fontAlgn="auto" hangingPunct="1">
                <a:lnSpc>
                  <a:spcPct val="90000"/>
                </a:lnSpc>
                <a:spcBef>
                  <a:spcPct val="20000"/>
                </a:spcBef>
                <a:spcAft>
                  <a:spcPts val="0"/>
                </a:spcAft>
                <a:defRPr/>
              </a:pPr>
              <a:r>
                <a:rPr lang="en-US" altLang="zh-CN" sz="1600" b="1" dirty="0">
                  <a:solidFill>
                    <a:schemeClr val="bg1"/>
                  </a:solidFill>
                  <a:latin typeface="微软雅黑" pitchFamily="34" charset="-122"/>
                  <a:ea typeface="微软雅黑" pitchFamily="34" charset="-122"/>
                  <a:sym typeface="Wingdings" charset="0"/>
                </a:rPr>
                <a:t>    </a:t>
              </a:r>
              <a:r>
                <a:rPr lang="zh-CN" altLang="en-US" sz="1600" b="1" dirty="0">
                  <a:solidFill>
                    <a:schemeClr val="bg1"/>
                  </a:solidFill>
                  <a:latin typeface="微软雅黑" pitchFamily="34" charset="-122"/>
                  <a:ea typeface="微软雅黑" pitchFamily="34" charset="-122"/>
                  <a:sym typeface="Wingdings" charset="0"/>
                </a:rPr>
                <a:t>循环</a:t>
              </a:r>
              <a:endParaRPr lang="zh-CN" altLang="en-US" sz="1600" b="1" dirty="0">
                <a:solidFill>
                  <a:schemeClr val="bg1"/>
                </a:solidFill>
                <a:latin typeface="微软雅黑" pitchFamily="34" charset="-122"/>
                <a:ea typeface="微软雅黑" pitchFamily="34" charset="-122"/>
              </a:endParaRPr>
            </a:p>
          </p:txBody>
        </p:sp>
        <p:pic>
          <p:nvPicPr>
            <p:cNvPr id="18" name="图片 17" descr="小点1.png"/>
            <p:cNvPicPr>
              <a:picLocks noChangeAspect="1"/>
            </p:cNvPicPr>
            <p:nvPr/>
          </p:nvPicPr>
          <p:blipFill>
            <a:blip r:embed="rId2" cstate="print"/>
            <a:stretch>
              <a:fillRect/>
            </a:stretch>
          </p:blipFill>
          <p:spPr>
            <a:xfrm>
              <a:off x="4961964" y="3435943"/>
              <a:ext cx="151066" cy="148997"/>
            </a:xfrm>
            <a:prstGeom prst="rect">
              <a:avLst/>
            </a:prstGeom>
            <a:effectLst/>
          </p:spPr>
        </p:pic>
      </p:grpSp>
    </p:spTree>
    <p:extLst>
      <p:ext uri="{BB962C8B-B14F-4D97-AF65-F5344CB8AC3E}">
        <p14:creationId xmlns:p14="http://schemas.microsoft.com/office/powerpoint/2010/main" val="12257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A04650-E05E-4FBC-7296-428F9C7D5855}"/>
              </a:ext>
            </a:extLst>
          </p:cNvPr>
          <p:cNvSpPr>
            <a:spLocks noGrp="1"/>
          </p:cNvSpPr>
          <p:nvPr>
            <p:ph type="title"/>
          </p:nvPr>
        </p:nvSpPr>
        <p:spPr/>
        <p:txBody>
          <a:bodyPr/>
          <a:lstStyle/>
          <a:p>
            <a:r>
              <a:rPr lang="zh-CN" altLang="en-US" dirty="0"/>
              <a:t>前情提要</a:t>
            </a:r>
          </a:p>
        </p:txBody>
      </p:sp>
      <p:sp>
        <p:nvSpPr>
          <p:cNvPr id="6" name="内容占位符 5">
            <a:extLst>
              <a:ext uri="{FF2B5EF4-FFF2-40B4-BE49-F238E27FC236}">
                <a16:creationId xmlns:a16="http://schemas.microsoft.com/office/drawing/2014/main" id="{53EEA2C3-C462-9629-6C4A-F8E90C8E2841}"/>
              </a:ext>
            </a:extLst>
          </p:cNvPr>
          <p:cNvSpPr>
            <a:spLocks noGrp="1"/>
          </p:cNvSpPr>
          <p:nvPr>
            <p:ph idx="1"/>
          </p:nvPr>
        </p:nvSpPr>
        <p:spPr>
          <a:xfrm>
            <a:off x="971550" y="1371600"/>
            <a:ext cx="8064500" cy="5369768"/>
          </a:xfrm>
        </p:spPr>
        <p:txBody>
          <a:bodyPr>
            <a:normAutofit fontScale="55000" lnSpcReduction="20000"/>
          </a:bodyPr>
          <a:lstStyle/>
          <a:p>
            <a:pPr eaLnBrk="1" hangingPunct="1"/>
            <a:r>
              <a:rPr lang="zh-CN" altLang="en-US" dirty="0"/>
              <a:t>进程间的地址空间是隔离的，因此需要一些额外的手段实现进程间通信，常见的几种方式包括：信号，管道，消息队列和共享内存</a:t>
            </a:r>
            <a:endParaRPr lang="en-US" altLang="zh-CN" dirty="0"/>
          </a:p>
          <a:p>
            <a:pPr eaLnBrk="1" hangingPunct="1"/>
            <a:r>
              <a:rPr lang="zh-CN" altLang="en-US" dirty="0"/>
              <a:t>除共享内存外，其他的通信机制均需要借助</a:t>
            </a:r>
            <a:r>
              <a:rPr lang="en-US" altLang="zh-CN" dirty="0"/>
              <a:t>OS</a:t>
            </a:r>
            <a:r>
              <a:rPr lang="zh-CN" altLang="en-US" dirty="0"/>
              <a:t>来实现。这样的坏处是需要</a:t>
            </a:r>
            <a:r>
              <a:rPr lang="zh-CN" altLang="en-US" dirty="0">
                <a:solidFill>
                  <a:srgbClr val="FF0000"/>
                </a:solidFill>
              </a:rPr>
              <a:t>发起</a:t>
            </a:r>
            <a:r>
              <a:rPr lang="en-US" altLang="zh-CN" dirty="0" err="1">
                <a:solidFill>
                  <a:srgbClr val="FF0000"/>
                </a:solidFill>
              </a:rPr>
              <a:t>syscall</a:t>
            </a:r>
            <a:r>
              <a:rPr lang="en-US" altLang="zh-CN" dirty="0"/>
              <a:t>(</a:t>
            </a:r>
            <a:r>
              <a:rPr lang="zh-CN" altLang="en-US" dirty="0"/>
              <a:t>消耗数百至上千个时钟周期</a:t>
            </a:r>
            <a:r>
              <a:rPr lang="en-US" altLang="zh-CN" dirty="0"/>
              <a:t>)</a:t>
            </a:r>
            <a:r>
              <a:rPr lang="zh-CN" altLang="en-US" dirty="0"/>
              <a:t>好处是有人“</a:t>
            </a:r>
            <a:r>
              <a:rPr lang="zh-CN" altLang="en-US" dirty="0">
                <a:solidFill>
                  <a:srgbClr val="FF0000"/>
                </a:solidFill>
              </a:rPr>
              <a:t>维护秩序</a:t>
            </a:r>
            <a:r>
              <a:rPr lang="zh-CN" altLang="en-US" dirty="0"/>
              <a:t>”</a:t>
            </a:r>
            <a:endParaRPr lang="en-US" altLang="zh-CN" dirty="0"/>
          </a:p>
          <a:p>
            <a:pPr eaLnBrk="1" hangingPunct="1"/>
            <a:r>
              <a:rPr lang="zh-CN" altLang="en-US" dirty="0"/>
              <a:t>共享内存需要对页表的机制做轻微的调整，使得一个物理页，同时出现在两个进程的虚拟地址空间中，这样可以</a:t>
            </a:r>
            <a:r>
              <a:rPr lang="zh-CN" altLang="en-US" dirty="0">
                <a:solidFill>
                  <a:srgbClr val="FF0000"/>
                </a:solidFill>
              </a:rPr>
              <a:t>高效的通信</a:t>
            </a:r>
            <a:r>
              <a:rPr lang="zh-CN" altLang="en-US" dirty="0"/>
              <a:t>，但是需要借助其他的通道</a:t>
            </a:r>
            <a:r>
              <a:rPr lang="zh-CN" altLang="en-US" dirty="0">
                <a:solidFill>
                  <a:srgbClr val="FF0000"/>
                </a:solidFill>
              </a:rPr>
              <a:t>标定通信的状态</a:t>
            </a:r>
            <a:r>
              <a:rPr lang="zh-CN" altLang="en-US" dirty="0"/>
              <a:t>（如信息发送完成与否等）</a:t>
            </a:r>
            <a:endParaRPr lang="en-US" altLang="zh-CN" dirty="0"/>
          </a:p>
          <a:p>
            <a:pPr eaLnBrk="1" hangingPunct="1"/>
            <a:r>
              <a:rPr lang="zh-CN" altLang="en-US" dirty="0"/>
              <a:t>将这个思路无限放到，最极端的情况就是两个进程的所有空间共享，于是我们得到了</a:t>
            </a:r>
            <a:r>
              <a:rPr lang="zh-CN" altLang="en-US" dirty="0">
                <a:solidFill>
                  <a:srgbClr val="FF0000"/>
                </a:solidFill>
              </a:rPr>
              <a:t>线程</a:t>
            </a:r>
            <a:endParaRPr lang="en-US" altLang="zh-CN" dirty="0">
              <a:solidFill>
                <a:srgbClr val="FF0000"/>
              </a:solidFill>
            </a:endParaRPr>
          </a:p>
          <a:p>
            <a:pPr eaLnBrk="1" hangingPunct="1"/>
            <a:r>
              <a:rPr lang="zh-CN" altLang="en-US" dirty="0"/>
              <a:t>线程的本质是多个进程共享页表，而每个人有独立的上下文，从而可以实现多个线程各自执行独立的函数</a:t>
            </a:r>
            <a:endParaRPr lang="en-US" altLang="zh-CN" dirty="0"/>
          </a:p>
          <a:p>
            <a:pPr eaLnBrk="1" hangingPunct="1"/>
            <a:r>
              <a:rPr lang="zh-CN" altLang="en-US" dirty="0"/>
              <a:t>线程的发展经过了从用户态到内核态又回到用户态的过程。</a:t>
            </a:r>
            <a:r>
              <a:rPr lang="en-US" altLang="zh-CN" dirty="0"/>
              <a:t>OS</a:t>
            </a:r>
            <a:r>
              <a:rPr lang="zh-CN" altLang="en-US" dirty="0"/>
              <a:t>是一个基础设施，不会轻易改变，因此</a:t>
            </a:r>
            <a:r>
              <a:rPr lang="zh-CN" altLang="en-US" dirty="0">
                <a:solidFill>
                  <a:srgbClr val="FF0000"/>
                </a:solidFill>
              </a:rPr>
              <a:t>先有用户态线程</a:t>
            </a:r>
            <a:r>
              <a:rPr lang="zh-CN" altLang="en-US" dirty="0"/>
              <a:t>，直至技术和接口趋于成熟应用广泛时开始出现内核态（即一个进程在</a:t>
            </a:r>
            <a:r>
              <a:rPr lang="zh-CN" altLang="en-US" dirty="0">
                <a:solidFill>
                  <a:srgbClr val="FF0000"/>
                </a:solidFill>
              </a:rPr>
              <a:t>内核空间有多套上下文，对应多个线程</a:t>
            </a:r>
            <a:r>
              <a:rPr lang="zh-CN" altLang="en-US" dirty="0"/>
              <a:t>）。多线程编程更加有利用</a:t>
            </a:r>
            <a:r>
              <a:rPr lang="zh-CN" altLang="en-US" dirty="0">
                <a:solidFill>
                  <a:srgbClr val="FF0000"/>
                </a:solidFill>
              </a:rPr>
              <a:t>多核</a:t>
            </a:r>
            <a:r>
              <a:rPr lang="zh-CN" altLang="en-US" dirty="0"/>
              <a:t>的使用，因此目前成为主流。但是上下文切换需要</a:t>
            </a:r>
            <a:r>
              <a:rPr lang="zh-CN" altLang="en-US" dirty="0">
                <a:solidFill>
                  <a:srgbClr val="FF0000"/>
                </a:solidFill>
              </a:rPr>
              <a:t>进入内核态过于耗时</a:t>
            </a:r>
            <a:r>
              <a:rPr lang="zh-CN" altLang="en-US" dirty="0"/>
              <a:t>，因此又有新技术研究用户态上下文（泰山处理器、协程，纤程等）</a:t>
            </a:r>
            <a:endParaRPr lang="en-US" altLang="zh-CN" dirty="0"/>
          </a:p>
          <a:p>
            <a:pPr eaLnBrk="1" hangingPunct="1"/>
            <a:r>
              <a:rPr lang="zh-CN" altLang="en-US" dirty="0"/>
              <a:t>线程的引入使得地址空间的变量可能随时随地被修改，调度的时机对用户线程而言也不可感知，因此产生了很多问题。主要表现在，</a:t>
            </a:r>
            <a:r>
              <a:rPr lang="zh-CN" altLang="en-US" dirty="0">
                <a:solidFill>
                  <a:srgbClr val="FF0000"/>
                </a:solidFill>
              </a:rPr>
              <a:t>查看一个变量的值（</a:t>
            </a:r>
            <a:r>
              <a:rPr lang="en-US" altLang="zh-CN" dirty="0">
                <a:solidFill>
                  <a:srgbClr val="FF0000"/>
                </a:solidFill>
              </a:rPr>
              <a:t>test)</a:t>
            </a:r>
            <a:r>
              <a:rPr lang="zh-CN" altLang="en-US" dirty="0">
                <a:solidFill>
                  <a:srgbClr val="FF0000"/>
                </a:solidFill>
              </a:rPr>
              <a:t>，据此做出决定，然后修改该变量的值</a:t>
            </a:r>
            <a:r>
              <a:rPr lang="en-US" altLang="zh-CN" dirty="0">
                <a:solidFill>
                  <a:srgbClr val="FF0000"/>
                </a:solidFill>
              </a:rPr>
              <a:t>(set)</a:t>
            </a:r>
            <a:r>
              <a:rPr lang="zh-CN" altLang="en-US" dirty="0"/>
              <a:t>，这一过程中，可能由于调度，导致该变量的值被修改</a:t>
            </a:r>
            <a:endParaRPr lang="en-US" altLang="zh-CN" dirty="0"/>
          </a:p>
          <a:p>
            <a:pPr eaLnBrk="1" hangingPunct="1"/>
            <a:r>
              <a:rPr lang="zh-CN" altLang="en-US" dirty="0"/>
              <a:t>研究者提出了大量解决这一问题的软件手段，因为过于复杂，已经被逐步弃用</a:t>
            </a:r>
            <a:endParaRPr lang="en-US" altLang="zh-CN" dirty="0"/>
          </a:p>
          <a:p>
            <a:pPr eaLnBrk="1" hangingPunct="1"/>
            <a:r>
              <a:rPr lang="zh-CN" altLang="en-US" dirty="0"/>
              <a:t>解决这一问题的手段，其思路在于查看</a:t>
            </a:r>
            <a:r>
              <a:rPr lang="en-US" altLang="zh-CN" dirty="0"/>
              <a:t>(test)</a:t>
            </a:r>
            <a:r>
              <a:rPr lang="zh-CN" altLang="en-US" dirty="0"/>
              <a:t>到修改</a:t>
            </a:r>
            <a:r>
              <a:rPr lang="en-US" altLang="zh-CN" dirty="0"/>
              <a:t>(set)</a:t>
            </a:r>
            <a:r>
              <a:rPr lang="zh-CN" altLang="en-US" dirty="0"/>
              <a:t>之间不能因为调度导致这一目标变量被修改</a:t>
            </a:r>
            <a:endParaRPr lang="en-US" altLang="zh-CN" dirty="0"/>
          </a:p>
          <a:p>
            <a:pPr eaLnBrk="1" hangingPunct="1"/>
            <a:r>
              <a:rPr lang="zh-CN" altLang="en-US" dirty="0"/>
              <a:t>因此我们提出</a:t>
            </a:r>
            <a:r>
              <a:rPr lang="zh-CN" altLang="en-US" dirty="0">
                <a:solidFill>
                  <a:srgbClr val="FF0000"/>
                </a:solidFill>
              </a:rPr>
              <a:t>临界区</a:t>
            </a:r>
            <a:r>
              <a:rPr lang="zh-CN" altLang="en-US" dirty="0"/>
              <a:t>的理论概念，用于表示对同一个资源（比如变量）同时产生修改的两段代码，我们需要宏观层面，</a:t>
            </a:r>
            <a:r>
              <a:rPr lang="zh-CN" altLang="en-US" dirty="0">
                <a:solidFill>
                  <a:srgbClr val="FF0000"/>
                </a:solidFill>
              </a:rPr>
              <a:t>两个临界区的代码不能同时执行</a:t>
            </a:r>
            <a:endParaRPr lang="en-US" altLang="zh-CN" dirty="0">
              <a:solidFill>
                <a:srgbClr val="FF0000"/>
              </a:solidFill>
            </a:endParaRPr>
          </a:p>
          <a:p>
            <a:pPr eaLnBrk="1" hangingPunct="1"/>
            <a:r>
              <a:rPr lang="zh-CN" altLang="en-US" dirty="0"/>
              <a:t>最直观想到的思路，是将临界区压缩成一条指令，即</a:t>
            </a:r>
            <a:r>
              <a:rPr lang="en-US" altLang="zh-CN" dirty="0"/>
              <a:t>test-and-set</a:t>
            </a:r>
            <a:r>
              <a:rPr lang="zh-CN" altLang="en-US" dirty="0"/>
              <a:t>指令，成为有效解决临界区问题的手段之一</a:t>
            </a:r>
            <a:endParaRPr lang="en-US" altLang="zh-CN" dirty="0"/>
          </a:p>
          <a:p>
            <a:pPr eaLnBrk="1" hangingPunct="1"/>
            <a:endParaRPr lang="zh-CN" altLang="en-US" dirty="0"/>
          </a:p>
        </p:txBody>
      </p:sp>
      <p:sp>
        <p:nvSpPr>
          <p:cNvPr id="2" name="日期占位符 1">
            <a:extLst>
              <a:ext uri="{FF2B5EF4-FFF2-40B4-BE49-F238E27FC236}">
                <a16:creationId xmlns:a16="http://schemas.microsoft.com/office/drawing/2014/main" id="{856D575E-D452-6027-24D1-09F7930DF00A}"/>
              </a:ext>
            </a:extLst>
          </p:cNvPr>
          <p:cNvSpPr>
            <a:spLocks noGrp="1"/>
          </p:cNvSpPr>
          <p:nvPr>
            <p:ph type="dt" sz="half" idx="10"/>
          </p:nvPr>
        </p:nvSpPr>
        <p:spPr/>
        <p:txBody>
          <a:bodyPr/>
          <a:lstStyle/>
          <a:p>
            <a:pPr>
              <a:defRPr/>
            </a:pPr>
            <a:r>
              <a:rPr lang="en-US" altLang="zh-CN"/>
              <a:t>Operating System</a:t>
            </a:r>
            <a:endParaRPr lang="en-US" altLang="ko-KR"/>
          </a:p>
        </p:txBody>
      </p:sp>
      <p:sp>
        <p:nvSpPr>
          <p:cNvPr id="3" name="页脚占位符 2">
            <a:extLst>
              <a:ext uri="{FF2B5EF4-FFF2-40B4-BE49-F238E27FC236}">
                <a16:creationId xmlns:a16="http://schemas.microsoft.com/office/drawing/2014/main" id="{DA0D7E32-F749-8671-46E1-44D5B90067BA}"/>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a:extLst>
              <a:ext uri="{FF2B5EF4-FFF2-40B4-BE49-F238E27FC236}">
                <a16:creationId xmlns:a16="http://schemas.microsoft.com/office/drawing/2014/main" id="{873E0B46-D0AC-A7EA-C0AB-26E162BBA2A4}"/>
              </a:ext>
            </a:extLst>
          </p:cNvPr>
          <p:cNvSpPr>
            <a:spLocks noGrp="1"/>
          </p:cNvSpPr>
          <p:nvPr>
            <p:ph type="sldNum" sz="quarter" idx="12"/>
          </p:nvPr>
        </p:nvSpPr>
        <p:spPr/>
        <p:txBody>
          <a:bodyPr/>
          <a:lstStyle/>
          <a:p>
            <a:pPr>
              <a:defRPr/>
            </a:pPr>
            <a:fld id="{7FB35390-FBD5-4AD1-9630-7751BB08F3CC}" type="slidenum">
              <a:rPr lang="en-US" altLang="ko-KR" smtClean="0"/>
              <a:pPr>
                <a:defRPr/>
              </a:pPr>
              <a:t>38</a:t>
            </a:fld>
            <a:endParaRPr lang="en-US" altLang="ko-KR"/>
          </a:p>
        </p:txBody>
      </p:sp>
    </p:spTree>
    <p:extLst>
      <p:ext uri="{BB962C8B-B14F-4D97-AF65-F5344CB8AC3E}">
        <p14:creationId xmlns:p14="http://schemas.microsoft.com/office/powerpoint/2010/main" val="2242808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BA9-377D-4B30-6E34-A7E5AA1FB2D3}"/>
              </a:ext>
            </a:extLst>
          </p:cNvPr>
          <p:cNvSpPr>
            <a:spLocks noGrp="1"/>
          </p:cNvSpPr>
          <p:nvPr>
            <p:ph type="title"/>
          </p:nvPr>
        </p:nvSpPr>
        <p:spPr/>
        <p:txBody>
          <a:bodyPr/>
          <a:lstStyle/>
          <a:p>
            <a:r>
              <a:rPr lang="zh-CN" altLang="en-US" dirty="0"/>
              <a:t>关于</a:t>
            </a:r>
            <a:r>
              <a:rPr lang="en-US" altLang="zh-CN" dirty="0"/>
              <a:t>Peterson</a:t>
            </a:r>
            <a:r>
              <a:rPr lang="zh-CN" altLang="en-US" dirty="0"/>
              <a:t>算法和</a:t>
            </a:r>
            <a:r>
              <a:rPr lang="en-US" altLang="zh-CN" dirty="0"/>
              <a:t>Deckers</a:t>
            </a:r>
            <a:r>
              <a:rPr lang="zh-CN" altLang="en-US" dirty="0"/>
              <a:t>算法</a:t>
            </a:r>
          </a:p>
        </p:txBody>
      </p:sp>
      <p:sp>
        <p:nvSpPr>
          <p:cNvPr id="3" name="内容占位符 2">
            <a:extLst>
              <a:ext uri="{FF2B5EF4-FFF2-40B4-BE49-F238E27FC236}">
                <a16:creationId xmlns:a16="http://schemas.microsoft.com/office/drawing/2014/main" id="{D1F4470C-A8CE-DB13-8207-B358474F6AD7}"/>
              </a:ext>
            </a:extLst>
          </p:cNvPr>
          <p:cNvSpPr>
            <a:spLocks noGrp="1"/>
          </p:cNvSpPr>
          <p:nvPr>
            <p:ph idx="1"/>
          </p:nvPr>
        </p:nvSpPr>
        <p:spPr/>
        <p:txBody>
          <a:bodyPr/>
          <a:lstStyle/>
          <a:p>
            <a:r>
              <a:rPr lang="zh-CN" altLang="en-US" dirty="0"/>
              <a:t>请参考向勇老师的教学视频 </a:t>
            </a:r>
            <a:endParaRPr lang="en-US" altLang="zh-CN" dirty="0"/>
          </a:p>
          <a:p>
            <a:pPr lvl="1"/>
            <a:r>
              <a:rPr lang="en-US" altLang="zh-CN" dirty="0">
                <a:hlinkClick r:id="rId2"/>
              </a:rPr>
              <a:t>http://</a:t>
            </a:r>
            <a:r>
              <a:rPr lang="en-US" altLang="zh-CN" dirty="0" err="1">
                <a:hlinkClick r:id="rId2"/>
              </a:rPr>
              <a:t>video.mobisys.cc</a:t>
            </a:r>
            <a:r>
              <a:rPr lang="en-US" altLang="zh-CN" dirty="0">
                <a:hlinkClick r:id="rId2"/>
              </a:rPr>
              <a:t>/</a:t>
            </a:r>
            <a:r>
              <a:rPr lang="en-US" altLang="zh-CN" dirty="0" err="1">
                <a:hlinkClick r:id="rId2"/>
              </a:rPr>
              <a:t>OSMOOC</a:t>
            </a:r>
            <a:r>
              <a:rPr lang="en-US" altLang="zh-CN" dirty="0">
                <a:hlinkClick r:id="rId2"/>
              </a:rPr>
              <a:t>/</a:t>
            </a:r>
            <a:r>
              <a:rPr lang="en-US" altLang="zh-CN" dirty="0" err="1">
                <a:hlinkClick r:id="rId2"/>
              </a:rPr>
              <a:t>02%E8%BF%9B%E7%A8%8B</a:t>
            </a:r>
            <a:r>
              <a:rPr lang="en-US" altLang="zh-CN" dirty="0">
                <a:hlinkClick r:id="rId2"/>
              </a:rPr>
              <a:t>/17.4%20%E5%9F%BA%E4%BA%8E%E8%BD%AF%E4%BB%B6%E7%9A%84%E5%90%8C%E6%AD%A5%E6%96%B9%E6%B3%95.mp4</a:t>
            </a:r>
            <a:endParaRPr lang="en-US" altLang="zh-CN" dirty="0"/>
          </a:p>
          <a:p>
            <a:pPr lvl="1"/>
            <a:r>
              <a:rPr lang="en-US" altLang="zh-CN" dirty="0"/>
              <a:t>6</a:t>
            </a:r>
            <a:r>
              <a:rPr lang="zh-CN" altLang="en-US" dirty="0"/>
              <a:t>分</a:t>
            </a:r>
            <a:r>
              <a:rPr lang="en-US" altLang="zh-CN" dirty="0"/>
              <a:t>40</a:t>
            </a:r>
            <a:r>
              <a:rPr lang="zh-CN" altLang="en-US" dirty="0"/>
              <a:t>秒处开始讲解</a:t>
            </a:r>
            <a:endParaRPr lang="en-US" altLang="zh-CN" dirty="0"/>
          </a:p>
          <a:p>
            <a:r>
              <a:rPr lang="zh-CN" altLang="en-US" dirty="0"/>
              <a:t>如何验证这一方法的正确性？</a:t>
            </a:r>
            <a:endParaRPr lang="en-US" altLang="zh-CN" dirty="0"/>
          </a:p>
          <a:p>
            <a:endParaRPr lang="zh-CN" altLang="en-US" dirty="0"/>
          </a:p>
        </p:txBody>
      </p:sp>
      <p:sp>
        <p:nvSpPr>
          <p:cNvPr id="4" name="日期占位符 3">
            <a:extLst>
              <a:ext uri="{FF2B5EF4-FFF2-40B4-BE49-F238E27FC236}">
                <a16:creationId xmlns:a16="http://schemas.microsoft.com/office/drawing/2014/main" id="{B31124C3-ABE0-9514-AE1F-F5C2D35AA68C}"/>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31080481-2844-EB6F-F425-A227AAFB5FC3}"/>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0CF43E49-A8FE-843C-C970-BF0C476A6667}"/>
              </a:ext>
            </a:extLst>
          </p:cNvPr>
          <p:cNvSpPr>
            <a:spLocks noGrp="1"/>
          </p:cNvSpPr>
          <p:nvPr>
            <p:ph type="sldNum" sz="quarter" idx="12"/>
          </p:nvPr>
        </p:nvSpPr>
        <p:spPr/>
        <p:txBody>
          <a:bodyPr/>
          <a:lstStyle/>
          <a:p>
            <a:pPr>
              <a:defRPr/>
            </a:pPr>
            <a:fld id="{735FD82A-B7E6-45EF-A6AD-CFE05C0DE389}" type="slidenum">
              <a:rPr lang="en-US" altLang="ko-KR" smtClean="0"/>
              <a:pPr>
                <a:defRPr/>
              </a:pPr>
              <a:t>39</a:t>
            </a:fld>
            <a:endParaRPr lang="en-US" altLang="ko-KR"/>
          </a:p>
        </p:txBody>
      </p:sp>
    </p:spTree>
    <p:extLst>
      <p:ext uri="{BB962C8B-B14F-4D97-AF65-F5344CB8AC3E}">
        <p14:creationId xmlns:p14="http://schemas.microsoft.com/office/powerpoint/2010/main" val="385219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en-US" altLang="zh-CN">
                <a:ea typeface="宋体" panose="02010600030101010101" pitchFamily="2" charset="-122"/>
              </a:rPr>
              <a:t>Exclusion: Spooler directory</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77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6809DC5-CB00-412A-A205-200484A92EDC}" type="slidenum">
              <a:rPr lang="en-US" altLang="ko-KR" sz="1200" smtClean="0">
                <a:solidFill>
                  <a:schemeClr val="bg1"/>
                </a:solidFill>
              </a:rPr>
              <a:pPr>
                <a:spcBef>
                  <a:spcPct val="0"/>
                </a:spcBef>
                <a:buClrTx/>
                <a:buSzTx/>
                <a:buFontTx/>
                <a:buNone/>
              </a:pPr>
              <a:t>4</a:t>
            </a:fld>
            <a:endParaRPr lang="en-US" altLang="ko-KR" sz="1200">
              <a:solidFill>
                <a:schemeClr val="bg1"/>
              </a:solidFill>
            </a:endParaRPr>
          </a:p>
        </p:txBody>
      </p:sp>
      <p:sp>
        <p:nvSpPr>
          <p:cNvPr id="8" name="Text Box 25"/>
          <p:cNvSpPr txBox="1">
            <a:spLocks noChangeArrowheads="1"/>
          </p:cNvSpPr>
          <p:nvPr/>
        </p:nvSpPr>
        <p:spPr bwMode="auto">
          <a:xfrm>
            <a:off x="3806825" y="1844675"/>
            <a:ext cx="1122363"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Out</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4</a:t>
            </a:r>
          </a:p>
        </p:txBody>
      </p:sp>
      <p:sp>
        <p:nvSpPr>
          <p:cNvPr id="9" name="Text Box 26"/>
          <p:cNvSpPr txBox="1">
            <a:spLocks noChangeArrowheads="1"/>
          </p:cNvSpPr>
          <p:nvPr/>
        </p:nvSpPr>
        <p:spPr bwMode="auto">
          <a:xfrm>
            <a:off x="5678488" y="1844675"/>
            <a:ext cx="1008062"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In</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7</a:t>
            </a:r>
          </a:p>
        </p:txBody>
      </p:sp>
      <p:sp>
        <p:nvSpPr>
          <p:cNvPr id="10" name="Text Box 27"/>
          <p:cNvSpPr txBox="1">
            <a:spLocks noChangeArrowheads="1"/>
          </p:cNvSpPr>
          <p:nvPr/>
        </p:nvSpPr>
        <p:spPr bwMode="auto">
          <a:xfrm>
            <a:off x="3662363" y="2565400"/>
            <a:ext cx="5184775" cy="1033463"/>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7</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8</a:t>
            </a:r>
            <a:r>
              <a:rPr lang="en-US" altLang="zh-CN" b="1" dirty="0">
                <a:solidFill>
                  <a:srgbClr val="9C4E00"/>
                </a:solidFill>
                <a:effectLst>
                  <a:outerShdw blurRad="38100" dist="38100" dir="2700000" algn="tl">
                    <a:srgbClr val="C0C0C0"/>
                  </a:outerShdw>
                </a:effectLst>
              </a:rPr>
              <a:t>	</a:t>
            </a:r>
          </a:p>
        </p:txBody>
      </p:sp>
      <p:sp>
        <p:nvSpPr>
          <p:cNvPr id="11" name="Text Box 28"/>
          <p:cNvSpPr txBox="1">
            <a:spLocks noChangeArrowheads="1"/>
          </p:cNvSpPr>
          <p:nvPr/>
        </p:nvSpPr>
        <p:spPr bwMode="auto">
          <a:xfrm>
            <a:off x="3662363" y="4387850"/>
            <a:ext cx="5184775" cy="1033463"/>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8</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9</a:t>
            </a:r>
            <a:r>
              <a:rPr lang="en-US" altLang="zh-CN" b="1" dirty="0">
                <a:solidFill>
                  <a:srgbClr val="9C4E00"/>
                </a:solidFill>
                <a:effectLst>
                  <a:outerShdw blurRad="38100" dist="38100" dir="2700000" algn="tl">
                    <a:srgbClr val="C0C0C0"/>
                  </a:outerShdw>
                </a:effectLst>
              </a:rPr>
              <a:t>	</a:t>
            </a:r>
          </a:p>
        </p:txBody>
      </p:sp>
      <p:grpSp>
        <p:nvGrpSpPr>
          <p:cNvPr id="2" name="Group 30"/>
          <p:cNvGrpSpPr>
            <a:grpSpLocks/>
          </p:cNvGrpSpPr>
          <p:nvPr/>
        </p:nvGrpSpPr>
        <p:grpSpPr bwMode="auto">
          <a:xfrm>
            <a:off x="1285875" y="1700213"/>
            <a:ext cx="1728788" cy="2979737"/>
            <a:chOff x="249" y="1071"/>
            <a:chExt cx="1089" cy="1877"/>
          </a:xfrm>
        </p:grpSpPr>
        <p:sp>
          <p:nvSpPr>
            <p:cNvPr id="13" name="Text Box 9"/>
            <p:cNvSpPr txBox="1">
              <a:spLocks noChangeArrowheads="1"/>
            </p:cNvSpPr>
            <p:nvPr/>
          </p:nvSpPr>
          <p:spPr bwMode="auto">
            <a:xfrm>
              <a:off x="249" y="1616"/>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4</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File1</a:t>
              </a:r>
            </a:p>
          </p:txBody>
        </p:sp>
        <p:sp>
          <p:nvSpPr>
            <p:cNvPr id="14" name="Text Box 10"/>
            <p:cNvSpPr txBox="1">
              <a:spLocks noChangeArrowheads="1"/>
            </p:cNvSpPr>
            <p:nvPr/>
          </p:nvSpPr>
          <p:spPr bwMode="auto">
            <a:xfrm>
              <a:off x="249" y="1842"/>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5</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File2</a:t>
              </a:r>
            </a:p>
          </p:txBody>
        </p:sp>
        <p:sp>
          <p:nvSpPr>
            <p:cNvPr id="15" name="Text Box 11"/>
            <p:cNvSpPr txBox="1">
              <a:spLocks noChangeArrowheads="1"/>
            </p:cNvSpPr>
            <p:nvPr/>
          </p:nvSpPr>
          <p:spPr bwMode="auto">
            <a:xfrm>
              <a:off x="249" y="206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6</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File3</a:t>
              </a:r>
            </a:p>
          </p:txBody>
        </p:sp>
        <p:sp>
          <p:nvSpPr>
            <p:cNvPr id="16" name="Text Box 12"/>
            <p:cNvSpPr txBox="1">
              <a:spLocks noChangeArrowheads="1"/>
            </p:cNvSpPr>
            <p:nvPr/>
          </p:nvSpPr>
          <p:spPr bwMode="auto">
            <a:xfrm>
              <a:off x="249" y="2295"/>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7</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7" name="Text Box 13"/>
            <p:cNvSpPr txBox="1">
              <a:spLocks noChangeArrowheads="1"/>
            </p:cNvSpPr>
            <p:nvPr/>
          </p:nvSpPr>
          <p:spPr bwMode="auto">
            <a:xfrm>
              <a:off x="249" y="2523"/>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8</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8" name="Text Box 14"/>
            <p:cNvSpPr txBox="1">
              <a:spLocks noChangeArrowheads="1"/>
            </p:cNvSpPr>
            <p:nvPr/>
          </p:nvSpPr>
          <p:spPr bwMode="auto">
            <a:xfrm>
              <a:off x="249" y="138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sp>
          <p:nvSpPr>
            <p:cNvPr id="19" name="Text Box 23"/>
            <p:cNvSpPr txBox="1">
              <a:spLocks noChangeArrowheads="1"/>
            </p:cNvSpPr>
            <p:nvPr/>
          </p:nvSpPr>
          <p:spPr bwMode="auto">
            <a:xfrm>
              <a:off x="249" y="1071"/>
              <a:ext cx="1089" cy="198"/>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Spooler Dir</a:t>
              </a:r>
              <a:endParaRPr lang="zh-CN" altLang="en-US" b="1" dirty="0">
                <a:solidFill>
                  <a:schemeClr val="accent1">
                    <a:lumMod val="50000"/>
                  </a:schemeClr>
                </a:solidFill>
                <a:effectLst>
                  <a:outerShdw blurRad="38100" dist="38100" dir="2700000" algn="tl">
                    <a:srgbClr val="C0C0C0"/>
                  </a:outerShdw>
                </a:effectLst>
              </a:endParaRPr>
            </a:p>
          </p:txBody>
        </p:sp>
        <p:sp>
          <p:nvSpPr>
            <p:cNvPr id="20" name="Text Box 29"/>
            <p:cNvSpPr txBox="1">
              <a:spLocks noChangeArrowheads="1"/>
            </p:cNvSpPr>
            <p:nvPr/>
          </p:nvSpPr>
          <p:spPr bwMode="auto">
            <a:xfrm>
              <a:off x="249" y="2750"/>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grpSp>
      <p:grpSp>
        <p:nvGrpSpPr>
          <p:cNvPr id="3" name="Group 34"/>
          <p:cNvGrpSpPr>
            <a:grpSpLocks/>
          </p:cNvGrpSpPr>
          <p:nvPr/>
        </p:nvGrpSpPr>
        <p:grpSpPr bwMode="auto">
          <a:xfrm>
            <a:off x="5678488" y="3933825"/>
            <a:ext cx="3024187" cy="360363"/>
            <a:chOff x="3016" y="2478"/>
            <a:chExt cx="1905" cy="227"/>
          </a:xfrm>
        </p:grpSpPr>
        <p:sp>
          <p:nvSpPr>
            <p:cNvPr id="22" name="AutoShape 32"/>
            <p:cNvSpPr>
              <a:spLocks noChangeArrowheads="1"/>
            </p:cNvSpPr>
            <p:nvPr/>
          </p:nvSpPr>
          <p:spPr bwMode="auto">
            <a:xfrm>
              <a:off x="3016" y="2478"/>
              <a:ext cx="272" cy="227"/>
            </a:xfrm>
            <a:prstGeom prst="downArrow">
              <a:avLst>
                <a:gd name="adj1" fmla="val 50000"/>
                <a:gd name="adj2" fmla="val 25000"/>
              </a:avLst>
            </a:prstGeom>
            <a:solidFill>
              <a:schemeClr val="accent1"/>
            </a:solidFill>
            <a:ln w="9525">
              <a:solidFill>
                <a:srgbClr val="000000"/>
              </a:solidFill>
              <a:miter lim="800000"/>
              <a:headEnd/>
              <a:tailEnd/>
            </a:ln>
            <a:effectLst/>
          </p:spPr>
          <p:txBody>
            <a:bodyPr vert="eaVert" wrap="none" anchor="ctr"/>
            <a:lstStyle/>
            <a:p>
              <a:pPr>
                <a:lnSpc>
                  <a:spcPct val="80000"/>
                </a:lnSpc>
                <a:spcBef>
                  <a:spcPct val="20000"/>
                </a:spcBef>
                <a:buSzPct val="80000"/>
                <a:buFont typeface="Wingdings" panose="05000000000000000000" pitchFamily="2" charset="2"/>
                <a:buChar char="•"/>
                <a:defRPr/>
              </a:pPr>
              <a:endParaRPr lang="zh-CN" altLang="en-US">
                <a:solidFill>
                  <a:schemeClr val="accent1">
                    <a:lumMod val="50000"/>
                  </a:schemeClr>
                </a:solidFill>
              </a:endParaRPr>
            </a:p>
          </p:txBody>
        </p:sp>
        <p:sp>
          <p:nvSpPr>
            <p:cNvPr id="23" name="Text Box 33"/>
            <p:cNvSpPr txBox="1">
              <a:spLocks noChangeArrowheads="1"/>
            </p:cNvSpPr>
            <p:nvPr/>
          </p:nvSpPr>
          <p:spPr bwMode="auto">
            <a:xfrm>
              <a:off x="3243" y="2478"/>
              <a:ext cx="1678" cy="182"/>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1">
                      <a:lumMod val="50000"/>
                    </a:schemeClr>
                  </a:solidFill>
                  <a:effectLst>
                    <a:outerShdw blurRad="38100" dist="38100" dir="2700000" algn="tl">
                      <a:srgbClr val="C0C0C0"/>
                    </a:outerShdw>
                  </a:effectLst>
                </a:rPr>
                <a:t>CPU switch (Correct)</a:t>
              </a:r>
              <a:endParaRPr lang="zh-CN" altLang="en-US" sz="1600" b="1" dirty="0">
                <a:solidFill>
                  <a:schemeClr val="accent1">
                    <a:lumMod val="50000"/>
                  </a:schemeClr>
                </a:solidFill>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edge">
                                      <p:cBhvr>
                                        <p:cTn id="26" dur="20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F3F1A-8206-9A66-9D81-6C17582A97E6}"/>
              </a:ext>
            </a:extLst>
          </p:cNvPr>
          <p:cNvSpPr>
            <a:spLocks noGrp="1"/>
          </p:cNvSpPr>
          <p:nvPr>
            <p:ph type="title"/>
          </p:nvPr>
        </p:nvSpPr>
        <p:spPr/>
        <p:txBody>
          <a:bodyPr>
            <a:normAutofit fontScale="90000"/>
          </a:bodyPr>
          <a:lstStyle/>
          <a:p>
            <a:r>
              <a:rPr lang="zh-CN" altLang="en-US" dirty="0"/>
              <a:t>模型检测</a:t>
            </a:r>
            <a:r>
              <a:rPr lang="en-US" altLang="zh-CN" dirty="0"/>
              <a:t>(model checking)</a:t>
            </a:r>
            <a:r>
              <a:rPr lang="zh-CN" altLang="en-US" dirty="0"/>
              <a:t>方法简介</a:t>
            </a:r>
          </a:p>
        </p:txBody>
      </p:sp>
      <p:sp>
        <p:nvSpPr>
          <p:cNvPr id="3" name="内容占位符 2">
            <a:extLst>
              <a:ext uri="{FF2B5EF4-FFF2-40B4-BE49-F238E27FC236}">
                <a16:creationId xmlns:a16="http://schemas.microsoft.com/office/drawing/2014/main" id="{1FEC8E28-A3AD-CCF5-9091-9781A7261C9C}"/>
              </a:ext>
            </a:extLst>
          </p:cNvPr>
          <p:cNvSpPr>
            <a:spLocks noGrp="1"/>
          </p:cNvSpPr>
          <p:nvPr>
            <p:ph idx="1"/>
          </p:nvPr>
        </p:nvSpPr>
        <p:spPr/>
        <p:txBody>
          <a:bodyPr/>
          <a:lstStyle/>
          <a:p>
            <a:r>
              <a:rPr lang="zh-CN" altLang="en-US" dirty="0"/>
              <a:t>首先使用形式化的语言描述这些算法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然后使用模型检查器，穷举所有的组合验证状态的正确性</a:t>
            </a:r>
          </a:p>
        </p:txBody>
      </p:sp>
      <p:sp>
        <p:nvSpPr>
          <p:cNvPr id="4" name="日期占位符 3">
            <a:extLst>
              <a:ext uri="{FF2B5EF4-FFF2-40B4-BE49-F238E27FC236}">
                <a16:creationId xmlns:a16="http://schemas.microsoft.com/office/drawing/2014/main" id="{5CA7CE33-0DAA-A122-C582-487BE1574193}"/>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85F27B85-A46E-901E-F5DC-1E3BD96C5CEA}"/>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D06DA9DF-A52C-7DB9-8DE7-C7B56E394FB9}"/>
              </a:ext>
            </a:extLst>
          </p:cNvPr>
          <p:cNvSpPr>
            <a:spLocks noGrp="1"/>
          </p:cNvSpPr>
          <p:nvPr>
            <p:ph type="sldNum" sz="quarter" idx="12"/>
          </p:nvPr>
        </p:nvSpPr>
        <p:spPr/>
        <p:txBody>
          <a:bodyPr/>
          <a:lstStyle/>
          <a:p>
            <a:pPr>
              <a:defRPr/>
            </a:pPr>
            <a:fld id="{735FD82A-B7E6-45EF-A6AD-CFE05C0DE389}" type="slidenum">
              <a:rPr lang="en-US" altLang="ko-KR" smtClean="0"/>
              <a:pPr>
                <a:defRPr/>
              </a:pPr>
              <a:t>40</a:t>
            </a:fld>
            <a:endParaRPr lang="en-US" altLang="ko-KR"/>
          </a:p>
        </p:txBody>
      </p:sp>
      <p:pic>
        <p:nvPicPr>
          <p:cNvPr id="1026" name="Picture 2">
            <a:extLst>
              <a:ext uri="{FF2B5EF4-FFF2-40B4-BE49-F238E27FC236}">
                <a16:creationId xmlns:a16="http://schemas.microsoft.com/office/drawing/2014/main" id="{4E0B0F49-E3BC-ECE5-CEBC-11DE7E5701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923316"/>
            <a:ext cx="5940152" cy="35486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E396FA-2582-E4F5-D54A-53BA898F8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91440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5B50B648-A9C4-3576-C9F5-577F8ABEA2B4}"/>
              </a:ext>
            </a:extLst>
          </p:cNvPr>
          <p:cNvPicPr>
            <a:picLocks noChangeAspect="1"/>
          </p:cNvPicPr>
          <p:nvPr/>
        </p:nvPicPr>
        <p:blipFill>
          <a:blip r:embed="rId4"/>
          <a:stretch>
            <a:fillRect/>
          </a:stretch>
        </p:blipFill>
        <p:spPr>
          <a:xfrm>
            <a:off x="364020" y="0"/>
            <a:ext cx="8415959" cy="6858000"/>
          </a:xfrm>
          <a:prstGeom prst="rect">
            <a:avLst/>
          </a:prstGeom>
        </p:spPr>
      </p:pic>
    </p:spTree>
    <p:extLst>
      <p:ext uri="{BB962C8B-B14F-4D97-AF65-F5344CB8AC3E}">
        <p14:creationId xmlns:p14="http://schemas.microsoft.com/office/powerpoint/2010/main" val="377254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85720" y="107154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使用</a:t>
            </a:r>
            <a:r>
              <a:rPr lang="en-US" altLang="zh-CN" dirty="0"/>
              <a:t>TS</a:t>
            </a:r>
            <a:r>
              <a:rPr lang="zh-CN" altLang="en-US" dirty="0"/>
              <a:t>指令实现自旋锁</a:t>
            </a:r>
            <a:r>
              <a:rPr lang="en-US" altLang="zh-CN" dirty="0"/>
              <a:t>(spinlock)</a:t>
            </a:r>
            <a:endParaRPr lang="zh-CN" altLang="en-US" dirty="0">
              <a:cs typeface="+mj-cs"/>
            </a:endParaRPr>
          </a:p>
        </p:txBody>
      </p:sp>
      <p:sp>
        <p:nvSpPr>
          <p:cNvPr id="35" name="Text Box 4"/>
          <p:cNvSpPr txBox="1">
            <a:spLocks noChangeArrowheads="1"/>
          </p:cNvSpPr>
          <p:nvPr/>
        </p:nvSpPr>
        <p:spPr bwMode="auto">
          <a:xfrm>
            <a:off x="1192677" y="2014376"/>
            <a:ext cx="3905378"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class Lock {</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    </a:t>
            </a:r>
            <a:r>
              <a:rPr lang="en-US" altLang="zh-CN" sz="1800" b="1" dirty="0" err="1">
                <a:latin typeface="Courier New" panose="02070309020205020404" pitchFamily="49" charset="0"/>
                <a:ea typeface="微软雅黑" pitchFamily="34" charset="-122"/>
                <a:cs typeface="Courier New" panose="02070309020205020404" pitchFamily="49" charset="0"/>
              </a:rPr>
              <a:t>int</a:t>
            </a:r>
            <a:r>
              <a:rPr lang="en-US" altLang="zh-CN" sz="1800" b="1" dirty="0">
                <a:latin typeface="Courier New" panose="02070309020205020404" pitchFamily="49" charset="0"/>
                <a:ea typeface="微软雅黑" pitchFamily="34" charset="-122"/>
                <a:cs typeface="Courier New" panose="02070309020205020404" pitchFamily="49" charset="0"/>
              </a:rPr>
              <a:t> value = 0;</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a:t>
            </a:r>
          </a:p>
        </p:txBody>
      </p:sp>
      <p:sp>
        <p:nvSpPr>
          <p:cNvPr id="36" name="Text Box 5"/>
          <p:cNvSpPr txBox="1">
            <a:spLocks noChangeArrowheads="1"/>
          </p:cNvSpPr>
          <p:nvPr/>
        </p:nvSpPr>
        <p:spPr bwMode="auto">
          <a:xfrm>
            <a:off x="1192677" y="3043151"/>
            <a:ext cx="3905378" cy="120032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spc="-80" dirty="0">
                <a:solidFill>
                  <a:srgbClr val="C00000"/>
                </a:solidFill>
                <a:latin typeface="Courier New" panose="02070309020205020404" pitchFamily="49" charset="0"/>
                <a:ea typeface="微软雅黑" pitchFamily="34" charset="-122"/>
                <a:cs typeface="Courier New" panose="02070309020205020404" pitchFamily="49" charset="0"/>
              </a:rPr>
              <a:t>Lock::Acquire() </a:t>
            </a:r>
            <a:r>
              <a:rPr lang="en-US" altLang="zh-CN" sz="1800" b="1" spc="-80" dirty="0">
                <a:latin typeface="Courier New" panose="02070309020205020404" pitchFamily="49" charset="0"/>
                <a:ea typeface="微软雅黑" pitchFamily="34" charset="-122"/>
                <a:cs typeface="Courier New" panose="02070309020205020404" pitchFamily="49" charset="0"/>
              </a:rPr>
              <a:t>{</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   while (test-and-set(value))</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      ; //spin</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a:t>
            </a:r>
          </a:p>
        </p:txBody>
      </p:sp>
      <p:sp>
        <p:nvSpPr>
          <p:cNvPr id="37" name="Text Box 6"/>
          <p:cNvSpPr txBox="1">
            <a:spLocks noChangeArrowheads="1"/>
          </p:cNvSpPr>
          <p:nvPr/>
        </p:nvSpPr>
        <p:spPr bwMode="auto">
          <a:xfrm>
            <a:off x="1192677" y="4367692"/>
            <a:ext cx="3905378"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dirty="0">
                <a:solidFill>
                  <a:srgbClr val="C00000"/>
                </a:solidFill>
                <a:latin typeface="Courier New" panose="02070309020205020404" pitchFamily="49" charset="0"/>
                <a:ea typeface="微软雅黑" pitchFamily="34" charset="-122"/>
                <a:cs typeface="Courier New" panose="02070309020205020404" pitchFamily="49" charset="0"/>
              </a:rPr>
              <a:t>Lock::Release() </a:t>
            </a:r>
            <a:r>
              <a:rPr lang="en-US" altLang="zh-CN" sz="1800" b="1" dirty="0">
                <a:latin typeface="Courier New" panose="02070309020205020404" pitchFamily="49" charset="0"/>
                <a:ea typeface="微软雅黑" pitchFamily="34" charset="-122"/>
                <a:cs typeface="Courier New" panose="02070309020205020404" pitchFamily="49" charset="0"/>
              </a:rPr>
              <a:t>{</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    value = 0;</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a:t>
            </a:r>
          </a:p>
        </p:txBody>
      </p:sp>
      <p:grpSp>
        <p:nvGrpSpPr>
          <p:cNvPr id="6" name="组合 5"/>
          <p:cNvGrpSpPr/>
          <p:nvPr/>
        </p:nvGrpSpPr>
        <p:grpSpPr>
          <a:xfrm>
            <a:off x="5103754" y="2363298"/>
            <a:ext cx="3236370" cy="2736916"/>
            <a:chOff x="4234605" y="1506048"/>
            <a:chExt cx="3236370" cy="2736916"/>
          </a:xfrm>
        </p:grpSpPr>
        <p:sp>
          <p:nvSpPr>
            <p:cNvPr id="20" name="矩形 19"/>
            <p:cNvSpPr/>
            <p:nvPr/>
          </p:nvSpPr>
          <p:spPr>
            <a:xfrm>
              <a:off x="4734671" y="1506048"/>
              <a:ext cx="2736304" cy="2736916"/>
            </a:xfrm>
            <a:prstGeom prst="rect">
              <a:avLst/>
            </a:prstGeom>
            <a:gradFill>
              <a:gsLst>
                <a:gs pos="100000">
                  <a:srgbClr val="11576A"/>
                </a:gs>
                <a:gs pos="0">
                  <a:srgbClr val="0EB1C8"/>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flipV="1">
              <a:off x="4234605" y="1775988"/>
              <a:ext cx="500066" cy="425108"/>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234605" y="3386229"/>
              <a:ext cx="474200" cy="409912"/>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272797" y="5389710"/>
            <a:ext cx="5085480" cy="416378"/>
            <a:chOff x="1272470" y="4731990"/>
            <a:chExt cx="5085480" cy="416378"/>
          </a:xfrm>
        </p:grpSpPr>
        <p:pic>
          <p:nvPicPr>
            <p:cNvPr id="14" name="图片 13" descr="小点1.png"/>
            <p:cNvPicPr>
              <a:picLocks noChangeAspect="1"/>
            </p:cNvPicPr>
            <p:nvPr/>
          </p:nvPicPr>
          <p:blipFill>
            <a:blip r:embed="rId2" cstate="print"/>
            <a:stretch>
              <a:fillRect/>
            </a:stretch>
          </p:blipFill>
          <p:spPr>
            <a:xfrm>
              <a:off x="1272470" y="4860352"/>
              <a:ext cx="151066" cy="148997"/>
            </a:xfrm>
            <a:prstGeom prst="rect">
              <a:avLst/>
            </a:prstGeom>
            <a:effectLst/>
          </p:spPr>
        </p:pic>
        <p:sp>
          <p:nvSpPr>
            <p:cNvPr id="15" name="内容占位符 2"/>
            <p:cNvSpPr txBox="1">
              <a:spLocks/>
            </p:cNvSpPr>
            <p:nvPr/>
          </p:nvSpPr>
          <p:spPr>
            <a:xfrm>
              <a:off x="1428728" y="4731990"/>
              <a:ext cx="4929222"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线程在等待的时候消耗</a:t>
              </a:r>
              <a:r>
                <a:rPr lang="en-US" altLang="zh-CN" dirty="0"/>
                <a:t>CPU</a:t>
              </a:r>
              <a:r>
                <a:rPr lang="zh-CN" altLang="en-US" dirty="0"/>
                <a:t>时间</a:t>
              </a:r>
              <a:endParaRPr lang="zh-CN" altLang="en-US" dirty="0">
                <a:solidFill>
                  <a:srgbClr val="C00000"/>
                </a:solidFill>
              </a:endParaRPr>
            </a:p>
          </p:txBody>
        </p:sp>
      </p:grpSp>
      <p:grpSp>
        <p:nvGrpSpPr>
          <p:cNvPr id="2" name="组合 1"/>
          <p:cNvGrpSpPr/>
          <p:nvPr/>
        </p:nvGrpSpPr>
        <p:grpSpPr>
          <a:xfrm>
            <a:off x="5664924" y="2476346"/>
            <a:ext cx="2867516" cy="1245415"/>
            <a:chOff x="4849128" y="1460049"/>
            <a:chExt cx="2867516" cy="1245415"/>
          </a:xfrm>
        </p:grpSpPr>
        <p:sp>
          <p:nvSpPr>
            <p:cNvPr id="34" name="Rectangle 3"/>
            <p:cNvSpPr txBox="1">
              <a:spLocks noChangeArrowheads="1"/>
            </p:cNvSpPr>
            <p:nvPr/>
          </p:nvSpPr>
          <p:spPr>
            <a:xfrm>
              <a:off x="4849128" y="1460049"/>
              <a:ext cx="2867516" cy="1245415"/>
            </a:xfrm>
            <a:prstGeom prst="rect">
              <a:avLst/>
            </a:prstGeom>
            <a:noFill/>
            <a:effectLst/>
          </p:spPr>
          <p:txBody>
            <a:bodyPr/>
            <a:lstStyle/>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如果锁被释放，那么</a:t>
              </a:r>
              <a:r>
                <a:rPr lang="en-US" altLang="zh-CN" sz="1600" b="1" dirty="0">
                  <a:solidFill>
                    <a:schemeClr val="bg1"/>
                  </a:solidFill>
                  <a:latin typeface="微软雅黑" pitchFamily="34" charset="-122"/>
                  <a:ea typeface="微软雅黑" pitchFamily="34" charset="-122"/>
                  <a:sym typeface="Wingdings" charset="0"/>
                </a:rPr>
                <a:t>TS</a:t>
              </a:r>
              <a:r>
                <a:rPr lang="zh-CN" altLang="en-US" sz="1600" b="1" dirty="0">
                  <a:solidFill>
                    <a:schemeClr val="bg1"/>
                  </a:solidFill>
                  <a:latin typeface="微软雅黑" pitchFamily="34" charset="-122"/>
                  <a:ea typeface="微软雅黑" pitchFamily="34" charset="-122"/>
                  <a:sym typeface="Wingdings" charset="0"/>
                </a:rPr>
                <a:t>指令读取</a:t>
              </a:r>
              <a:r>
                <a:rPr lang="en-US" altLang="zh-CN" sz="1600" b="1" dirty="0">
                  <a:solidFill>
                    <a:schemeClr val="bg1"/>
                  </a:solidFill>
                  <a:latin typeface="微软雅黑" pitchFamily="34" charset="-122"/>
                  <a:ea typeface="微软雅黑" pitchFamily="34" charset="-122"/>
                  <a:sym typeface="Wingdings" charset="0"/>
                </a:rPr>
                <a:t>0</a:t>
              </a:r>
              <a:r>
                <a:rPr lang="zh-CN" altLang="en-US" sz="1600" b="1" dirty="0">
                  <a:solidFill>
                    <a:schemeClr val="bg1"/>
                  </a:solidFill>
                  <a:latin typeface="微软雅黑" pitchFamily="34" charset="-122"/>
                  <a:ea typeface="微软雅黑" pitchFamily="34" charset="-122"/>
                  <a:sym typeface="Wingdings" charset="0"/>
                </a:rPr>
                <a:t>并将值设置为</a:t>
              </a:r>
              <a:r>
                <a:rPr lang="en-US" altLang="zh-CN" sz="1600" b="1" dirty="0">
                  <a:solidFill>
                    <a:schemeClr val="bg1"/>
                  </a:solidFill>
                  <a:latin typeface="微软雅黑" pitchFamily="34" charset="-122"/>
                  <a:ea typeface="微软雅黑" pitchFamily="34" charset="-122"/>
                  <a:sym typeface="Wingdings" charset="0"/>
                </a:rPr>
                <a:t>1 </a:t>
              </a:r>
            </a:p>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    锁被设置为忙并且需要等</a:t>
              </a:r>
              <a:endParaRPr lang="en-US" altLang="zh-CN" sz="1600" b="1" dirty="0">
                <a:solidFill>
                  <a:schemeClr val="bg1"/>
                </a:solidFill>
                <a:latin typeface="微软雅黑" pitchFamily="34" charset="-122"/>
                <a:ea typeface="微软雅黑" pitchFamily="34" charset="-122"/>
                <a:sym typeface="Wingdings" charset="0"/>
              </a:endParaRPr>
            </a:p>
            <a:p>
              <a:pPr eaLnBrk="1" fontAlgn="auto" hangingPunct="1">
                <a:lnSpc>
                  <a:spcPct val="90000"/>
                </a:lnSpc>
                <a:spcBef>
                  <a:spcPct val="20000"/>
                </a:spcBef>
                <a:spcAft>
                  <a:spcPts val="0"/>
                </a:spcAft>
                <a:defRPr/>
              </a:pPr>
              <a:r>
                <a:rPr lang="en-US" altLang="zh-CN" sz="1600" b="1" dirty="0">
                  <a:solidFill>
                    <a:schemeClr val="bg1"/>
                  </a:solidFill>
                  <a:latin typeface="微软雅黑" pitchFamily="34" charset="-122"/>
                  <a:ea typeface="微软雅黑" pitchFamily="34" charset="-122"/>
                  <a:sym typeface="Wingdings" charset="0"/>
                </a:rPr>
                <a:t>    </a:t>
              </a:r>
              <a:r>
                <a:rPr lang="zh-CN" altLang="en-US" sz="1600" b="1" dirty="0">
                  <a:solidFill>
                    <a:schemeClr val="bg1"/>
                  </a:solidFill>
                  <a:latin typeface="微软雅黑" pitchFamily="34" charset="-122"/>
                  <a:ea typeface="微软雅黑" pitchFamily="34" charset="-122"/>
                  <a:sym typeface="Wingdings" charset="0"/>
                </a:rPr>
                <a:t>待完成</a:t>
              </a:r>
            </a:p>
          </p:txBody>
        </p:sp>
        <p:pic>
          <p:nvPicPr>
            <p:cNvPr id="17" name="图片 16" descr="小点1.png"/>
            <p:cNvPicPr>
              <a:picLocks noChangeAspect="1"/>
            </p:cNvPicPr>
            <p:nvPr/>
          </p:nvPicPr>
          <p:blipFill>
            <a:blip r:embed="rId2" cstate="print"/>
            <a:stretch>
              <a:fillRect/>
            </a:stretch>
          </p:blipFill>
          <p:spPr>
            <a:xfrm>
              <a:off x="4961964" y="2036903"/>
              <a:ext cx="151066" cy="148997"/>
            </a:xfrm>
            <a:prstGeom prst="rect">
              <a:avLst/>
            </a:prstGeom>
            <a:effectLst/>
          </p:spPr>
        </p:pic>
      </p:grpSp>
      <p:grpSp>
        <p:nvGrpSpPr>
          <p:cNvPr id="3" name="组合 2"/>
          <p:cNvGrpSpPr/>
          <p:nvPr/>
        </p:nvGrpSpPr>
        <p:grpSpPr>
          <a:xfrm>
            <a:off x="5664924" y="3699881"/>
            <a:ext cx="2867516" cy="1184310"/>
            <a:chOff x="4849128" y="2833973"/>
            <a:chExt cx="2867516" cy="1184310"/>
          </a:xfrm>
        </p:grpSpPr>
        <p:sp>
          <p:nvSpPr>
            <p:cNvPr id="16" name="Rectangle 3"/>
            <p:cNvSpPr txBox="1">
              <a:spLocks noChangeArrowheads="1"/>
            </p:cNvSpPr>
            <p:nvPr/>
          </p:nvSpPr>
          <p:spPr>
            <a:xfrm>
              <a:off x="4849128" y="2833973"/>
              <a:ext cx="2867516" cy="1184310"/>
            </a:xfrm>
            <a:prstGeom prst="rect">
              <a:avLst/>
            </a:prstGeom>
            <a:noFill/>
            <a:effectLst/>
          </p:spPr>
          <p:txBody>
            <a:bodyPr/>
            <a:lstStyle/>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如果锁处于忙状态，那么</a:t>
              </a:r>
              <a:r>
                <a:rPr lang="en-US" altLang="zh-CN" sz="1600" b="1" dirty="0">
                  <a:solidFill>
                    <a:schemeClr val="bg1"/>
                  </a:solidFill>
                  <a:latin typeface="微软雅黑" pitchFamily="34" charset="-122"/>
                  <a:ea typeface="微软雅黑" pitchFamily="34" charset="-122"/>
                  <a:sym typeface="Wingdings" charset="0"/>
                </a:rPr>
                <a:t>TS</a:t>
              </a:r>
              <a:r>
                <a:rPr lang="zh-CN" altLang="en-US" sz="1600" b="1" dirty="0">
                  <a:solidFill>
                    <a:schemeClr val="bg1"/>
                  </a:solidFill>
                  <a:latin typeface="微软雅黑" pitchFamily="34" charset="-122"/>
                  <a:ea typeface="微软雅黑" pitchFamily="34" charset="-122"/>
                  <a:sym typeface="Wingdings" charset="0"/>
                </a:rPr>
                <a:t>指令读取</a:t>
              </a:r>
              <a:r>
                <a:rPr lang="en-US" altLang="zh-CN" sz="1600" b="1" dirty="0">
                  <a:solidFill>
                    <a:schemeClr val="bg1"/>
                  </a:solidFill>
                  <a:latin typeface="微软雅黑" pitchFamily="34" charset="-122"/>
                  <a:ea typeface="微软雅黑" pitchFamily="34" charset="-122"/>
                  <a:sym typeface="Wingdings" charset="0"/>
                </a:rPr>
                <a:t>1</a:t>
              </a:r>
              <a:r>
                <a:rPr lang="zh-CN" altLang="en-US" sz="1600" b="1" dirty="0">
                  <a:solidFill>
                    <a:schemeClr val="bg1"/>
                  </a:solidFill>
                  <a:latin typeface="微软雅黑" pitchFamily="34" charset="-122"/>
                  <a:ea typeface="微软雅黑" pitchFamily="34" charset="-122"/>
                  <a:sym typeface="Wingdings" charset="0"/>
                </a:rPr>
                <a:t>并将值设置为</a:t>
              </a:r>
              <a:r>
                <a:rPr lang="en-US" altLang="zh-CN" sz="1600" b="1" dirty="0">
                  <a:solidFill>
                    <a:schemeClr val="bg1"/>
                  </a:solidFill>
                  <a:latin typeface="微软雅黑" pitchFamily="34" charset="-122"/>
                  <a:ea typeface="微软雅黑" pitchFamily="34" charset="-122"/>
                  <a:sym typeface="Wingdings" charset="0"/>
                </a:rPr>
                <a:t>1 </a:t>
              </a:r>
            </a:p>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    不改变锁的状态并且需要</a:t>
              </a:r>
              <a:endParaRPr lang="en-US" altLang="zh-CN" sz="1600" b="1" dirty="0">
                <a:solidFill>
                  <a:schemeClr val="bg1"/>
                </a:solidFill>
                <a:latin typeface="微软雅黑" pitchFamily="34" charset="-122"/>
                <a:ea typeface="微软雅黑" pitchFamily="34" charset="-122"/>
                <a:sym typeface="Wingdings" charset="0"/>
              </a:endParaRPr>
            </a:p>
            <a:p>
              <a:pPr eaLnBrk="1" fontAlgn="auto" hangingPunct="1">
                <a:lnSpc>
                  <a:spcPct val="90000"/>
                </a:lnSpc>
                <a:spcBef>
                  <a:spcPct val="20000"/>
                </a:spcBef>
                <a:spcAft>
                  <a:spcPts val="0"/>
                </a:spcAft>
                <a:defRPr/>
              </a:pPr>
              <a:r>
                <a:rPr lang="en-US" altLang="zh-CN" sz="1600" b="1" dirty="0">
                  <a:solidFill>
                    <a:schemeClr val="bg1"/>
                  </a:solidFill>
                  <a:latin typeface="微软雅黑" pitchFamily="34" charset="-122"/>
                  <a:ea typeface="微软雅黑" pitchFamily="34" charset="-122"/>
                  <a:sym typeface="Wingdings" charset="0"/>
                </a:rPr>
                <a:t>    </a:t>
              </a:r>
              <a:r>
                <a:rPr lang="zh-CN" altLang="en-US" sz="1600" b="1" dirty="0">
                  <a:solidFill>
                    <a:schemeClr val="bg1"/>
                  </a:solidFill>
                  <a:latin typeface="微软雅黑" pitchFamily="34" charset="-122"/>
                  <a:ea typeface="微软雅黑" pitchFamily="34" charset="-122"/>
                  <a:sym typeface="Wingdings" charset="0"/>
                </a:rPr>
                <a:t>循环</a:t>
              </a:r>
              <a:endParaRPr lang="zh-CN" altLang="en-US" sz="1600" b="1" dirty="0">
                <a:solidFill>
                  <a:schemeClr val="bg1"/>
                </a:solidFill>
                <a:latin typeface="微软雅黑" pitchFamily="34" charset="-122"/>
                <a:ea typeface="微软雅黑" pitchFamily="34" charset="-122"/>
              </a:endParaRPr>
            </a:p>
          </p:txBody>
        </p:sp>
        <p:pic>
          <p:nvPicPr>
            <p:cNvPr id="18" name="图片 17" descr="小点1.png"/>
            <p:cNvPicPr>
              <a:picLocks noChangeAspect="1"/>
            </p:cNvPicPr>
            <p:nvPr/>
          </p:nvPicPr>
          <p:blipFill>
            <a:blip r:embed="rId2" cstate="print"/>
            <a:stretch>
              <a:fillRect/>
            </a:stretch>
          </p:blipFill>
          <p:spPr>
            <a:xfrm>
              <a:off x="4961964" y="3435943"/>
              <a:ext cx="151066" cy="148997"/>
            </a:xfrm>
            <a:prstGeom prst="rect">
              <a:avLst/>
            </a:prstGeom>
            <a:effectLst/>
          </p:spPr>
        </p:pic>
      </p:grpSp>
    </p:spTree>
    <p:extLst>
      <p:ext uri="{BB962C8B-B14F-4D97-AF65-F5344CB8AC3E}">
        <p14:creationId xmlns:p14="http://schemas.microsoft.com/office/powerpoint/2010/main" val="271030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锁</a:t>
            </a:r>
            <a:r>
              <a:rPr lang="en-US" altLang="zh-CN" dirty="0"/>
              <a:t>(lock)</a:t>
            </a:r>
            <a:endParaRPr lang="zh-CN" altLang="en-US" dirty="0">
              <a:cs typeface="+mj-cs"/>
            </a:endParaRPr>
          </a:p>
        </p:txBody>
      </p:sp>
      <p:grpSp>
        <p:nvGrpSpPr>
          <p:cNvPr id="2" name="组合 1"/>
          <p:cNvGrpSpPr/>
          <p:nvPr/>
        </p:nvGrpSpPr>
        <p:grpSpPr>
          <a:xfrm>
            <a:off x="844894" y="1628800"/>
            <a:ext cx="5870247" cy="786108"/>
            <a:chOff x="844893" y="771550"/>
            <a:chExt cx="5870247" cy="786108"/>
          </a:xfrm>
        </p:grpSpPr>
        <p:sp>
          <p:nvSpPr>
            <p:cNvPr id="12" name="内容占位符 2"/>
            <p:cNvSpPr txBox="1">
              <a:spLocks/>
            </p:cNvSpPr>
            <p:nvPr/>
          </p:nvSpPr>
          <p:spPr>
            <a:xfrm>
              <a:off x="1142976" y="798378"/>
              <a:ext cx="3357586" cy="4143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锁是一个抽象的数据结构</a:t>
              </a:r>
              <a:endParaRPr lang="zh-CN" altLang="en-US" dirty="0">
                <a:solidFill>
                  <a:srgbClr val="C00000"/>
                </a:solidFill>
              </a:endParaRPr>
            </a:p>
          </p:txBody>
        </p:sp>
        <p:sp>
          <p:nvSpPr>
            <p:cNvPr id="13" name="TextBox 12"/>
            <p:cNvSpPr txBox="1"/>
            <p:nvPr/>
          </p:nvSpPr>
          <p:spPr>
            <a:xfrm>
              <a:off x="844893" y="77155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72470" y="1228300"/>
              <a:ext cx="151066" cy="148997"/>
            </a:xfrm>
            <a:prstGeom prst="rect">
              <a:avLst/>
            </a:prstGeom>
            <a:effectLst/>
          </p:spPr>
        </p:pic>
        <p:sp>
          <p:nvSpPr>
            <p:cNvPr id="15" name="内容占位符 2"/>
            <p:cNvSpPr txBox="1">
              <a:spLocks/>
            </p:cNvSpPr>
            <p:nvPr/>
          </p:nvSpPr>
          <p:spPr>
            <a:xfrm>
              <a:off x="1428728" y="1141280"/>
              <a:ext cx="5286412"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一个二进制变量（锁定</a:t>
              </a:r>
              <a:r>
                <a:rPr lang="en-US" altLang="zh-CN" dirty="0"/>
                <a:t>/</a:t>
              </a:r>
              <a:r>
                <a:rPr lang="zh-CN" altLang="en-US" dirty="0"/>
                <a:t>解锁）</a:t>
              </a:r>
              <a:endParaRPr lang="zh-CN" altLang="en-US" dirty="0">
                <a:solidFill>
                  <a:srgbClr val="C00000"/>
                </a:solidFill>
              </a:endParaRPr>
            </a:p>
          </p:txBody>
        </p:sp>
      </p:grpSp>
      <p:grpSp>
        <p:nvGrpSpPr>
          <p:cNvPr id="3" name="组合 2"/>
          <p:cNvGrpSpPr/>
          <p:nvPr/>
        </p:nvGrpSpPr>
        <p:grpSpPr>
          <a:xfrm>
            <a:off x="1272470" y="2314378"/>
            <a:ext cx="3731578" cy="414114"/>
            <a:chOff x="1272470" y="1457128"/>
            <a:chExt cx="3731578" cy="414114"/>
          </a:xfrm>
        </p:grpSpPr>
        <p:pic>
          <p:nvPicPr>
            <p:cNvPr id="20" name="图片 19" descr="小点1.png"/>
            <p:cNvPicPr>
              <a:picLocks noChangeAspect="1"/>
            </p:cNvPicPr>
            <p:nvPr/>
          </p:nvPicPr>
          <p:blipFill>
            <a:blip r:embed="rId2" cstate="print"/>
            <a:stretch>
              <a:fillRect/>
            </a:stretch>
          </p:blipFill>
          <p:spPr>
            <a:xfrm>
              <a:off x="1272470" y="1585490"/>
              <a:ext cx="151066" cy="148997"/>
            </a:xfrm>
            <a:prstGeom prst="rect">
              <a:avLst/>
            </a:prstGeom>
            <a:effectLst/>
          </p:spPr>
        </p:pic>
        <p:sp>
          <p:nvSpPr>
            <p:cNvPr id="23" name="内容占位符 2"/>
            <p:cNvSpPr txBox="1">
              <a:spLocks/>
            </p:cNvSpPr>
            <p:nvPr/>
          </p:nvSpPr>
          <p:spPr>
            <a:xfrm>
              <a:off x="1428728" y="1457128"/>
              <a:ext cx="3575320" cy="4141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t>Lock::Acquire()</a:t>
              </a:r>
            </a:p>
          </p:txBody>
        </p:sp>
      </p:grpSp>
      <p:grpSp>
        <p:nvGrpSpPr>
          <p:cNvPr id="4" name="组合 3"/>
          <p:cNvGrpSpPr/>
          <p:nvPr/>
        </p:nvGrpSpPr>
        <p:grpSpPr>
          <a:xfrm>
            <a:off x="1272470" y="2936685"/>
            <a:ext cx="5939322" cy="323400"/>
            <a:chOff x="1272470" y="2102268"/>
            <a:chExt cx="5939322" cy="323400"/>
          </a:xfrm>
        </p:grpSpPr>
        <p:pic>
          <p:nvPicPr>
            <p:cNvPr id="16" name="图片 15" descr="小点1.png"/>
            <p:cNvPicPr>
              <a:picLocks noChangeAspect="1"/>
            </p:cNvPicPr>
            <p:nvPr/>
          </p:nvPicPr>
          <p:blipFill>
            <a:blip r:embed="rId2" cstate="print"/>
            <a:stretch>
              <a:fillRect/>
            </a:stretch>
          </p:blipFill>
          <p:spPr>
            <a:xfrm>
              <a:off x="1272470" y="2228432"/>
              <a:ext cx="151066" cy="148997"/>
            </a:xfrm>
            <a:prstGeom prst="rect">
              <a:avLst/>
            </a:prstGeom>
            <a:effectLst/>
          </p:spPr>
        </p:pic>
        <p:sp>
          <p:nvSpPr>
            <p:cNvPr id="17" name="内容占位符 2"/>
            <p:cNvSpPr txBox="1">
              <a:spLocks/>
            </p:cNvSpPr>
            <p:nvPr/>
          </p:nvSpPr>
          <p:spPr>
            <a:xfrm>
              <a:off x="1425314" y="2102268"/>
              <a:ext cx="5786478" cy="3234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t>Lock::Release()</a:t>
              </a:r>
              <a:endParaRPr lang="zh-CN" altLang="en-US" dirty="0">
                <a:solidFill>
                  <a:srgbClr val="C00000"/>
                </a:solidFill>
              </a:endParaRPr>
            </a:p>
          </p:txBody>
        </p:sp>
      </p:grpSp>
      <p:grpSp>
        <p:nvGrpSpPr>
          <p:cNvPr id="6" name="组合 5"/>
          <p:cNvGrpSpPr/>
          <p:nvPr/>
        </p:nvGrpSpPr>
        <p:grpSpPr>
          <a:xfrm>
            <a:off x="844894" y="3063101"/>
            <a:ext cx="4231163" cy="1380249"/>
            <a:chOff x="844893" y="2714626"/>
            <a:chExt cx="4231163" cy="1380249"/>
          </a:xfrm>
        </p:grpSpPr>
        <p:grpSp>
          <p:nvGrpSpPr>
            <p:cNvPr id="5" name="组合 4"/>
            <p:cNvGrpSpPr/>
            <p:nvPr/>
          </p:nvGrpSpPr>
          <p:grpSpPr>
            <a:xfrm>
              <a:off x="844893" y="2714626"/>
              <a:ext cx="3439075" cy="422607"/>
              <a:chOff x="844893" y="2714626"/>
              <a:chExt cx="3439075" cy="422607"/>
            </a:xfrm>
          </p:grpSpPr>
          <p:sp>
            <p:nvSpPr>
              <p:cNvPr id="26" name="矩形 25"/>
              <p:cNvSpPr/>
              <p:nvPr/>
            </p:nvSpPr>
            <p:spPr>
              <a:xfrm>
                <a:off x="1157490" y="2714626"/>
                <a:ext cx="3126478" cy="400110"/>
              </a:xfrm>
              <a:prstGeom prst="rect">
                <a:avLst/>
              </a:prstGeom>
            </p:spPr>
            <p:txBody>
              <a:bodyPr wrap="square">
                <a:spAutoFit/>
              </a:bodyPr>
              <a:lstStyle/>
              <a:p>
                <a:r>
                  <a:rPr lang="zh-CN" altLang="en-US" sz="2000" b="1" dirty="0">
                    <a:solidFill>
                      <a:srgbClr val="11576A"/>
                    </a:solidFill>
                    <a:latin typeface="微软雅黑" pitchFamily="34" charset="-122"/>
                    <a:ea typeface="微软雅黑" pitchFamily="34" charset="-122"/>
                  </a:rPr>
                  <a:t>使用锁来控制临界区访问</a:t>
                </a:r>
                <a:endParaRPr lang="en-GB" altLang="en-US" sz="2000" b="1" dirty="0">
                  <a:solidFill>
                    <a:srgbClr val="11576A"/>
                  </a:solidFill>
                  <a:latin typeface="微软雅黑" pitchFamily="34" charset="-122"/>
                  <a:ea typeface="微软雅黑" pitchFamily="34" charset="-122"/>
                </a:endParaRPr>
              </a:p>
            </p:txBody>
          </p:sp>
          <p:sp>
            <p:nvSpPr>
              <p:cNvPr id="19" name="TextBox 18"/>
              <p:cNvSpPr txBox="1"/>
              <p:nvPr/>
            </p:nvSpPr>
            <p:spPr>
              <a:xfrm>
                <a:off x="844893" y="273712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8" name="矩形 17"/>
            <p:cNvSpPr/>
            <p:nvPr/>
          </p:nvSpPr>
          <p:spPr>
            <a:xfrm>
              <a:off x="1423536" y="3171545"/>
              <a:ext cx="3652520"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2"/>
              <a:r>
                <a:rPr lang="en-US" altLang="zh-CN" b="1" dirty="0" err="1">
                  <a:solidFill>
                    <a:srgbClr val="C00000"/>
                  </a:solidFill>
                  <a:latin typeface="Courier New" panose="02070309020205020404" pitchFamily="49" charset="0"/>
                  <a:ea typeface="微软雅黑" pitchFamily="34" charset="-122"/>
                  <a:cs typeface="Courier New" panose="02070309020205020404" pitchFamily="49" charset="0"/>
                </a:rPr>
                <a:t>lock_next_pid</a:t>
              </a:r>
              <a:r>
                <a:rPr lang="en-US" altLang="zh-CN" b="1" dirty="0">
                  <a:solidFill>
                    <a:srgbClr val="C00000"/>
                  </a:solidFill>
                  <a:latin typeface="Courier New" panose="02070309020205020404" pitchFamily="49" charset="0"/>
                  <a:ea typeface="微软雅黑" pitchFamily="34" charset="-122"/>
                  <a:cs typeface="Courier New" panose="02070309020205020404" pitchFamily="49" charset="0"/>
                </a:rPr>
                <a:t>-&gt;Acquire();</a:t>
              </a:r>
            </a:p>
            <a:p>
              <a:pPr marL="0" lvl="2"/>
              <a:r>
                <a:rPr lang="en-US" altLang="zh-CN" b="1" dirty="0" err="1">
                  <a:latin typeface="Courier New" panose="02070309020205020404" pitchFamily="49" charset="0"/>
                  <a:ea typeface="微软雅黑" pitchFamily="34" charset="-122"/>
                  <a:cs typeface="Courier New" panose="02070309020205020404" pitchFamily="49" charset="0"/>
                </a:rPr>
                <a:t>new_pid</a:t>
              </a:r>
              <a:r>
                <a:rPr lang="en-US" altLang="zh-CN" b="1" dirty="0">
                  <a:latin typeface="Courier New" panose="02070309020205020404" pitchFamily="49" charset="0"/>
                  <a:ea typeface="微软雅黑" pitchFamily="34" charset="-122"/>
                  <a:cs typeface="Courier New" panose="02070309020205020404" pitchFamily="49" charset="0"/>
                </a:rPr>
                <a:t> = </a:t>
              </a:r>
              <a:r>
                <a:rPr lang="en-US" altLang="zh-CN" b="1" dirty="0" err="1">
                  <a:latin typeface="Courier New" panose="02070309020205020404" pitchFamily="49" charset="0"/>
                  <a:ea typeface="微软雅黑" pitchFamily="34" charset="-122"/>
                  <a:cs typeface="Courier New" panose="02070309020205020404" pitchFamily="49" charset="0"/>
                </a:rPr>
                <a:t>next_pid</a:t>
              </a:r>
              <a:r>
                <a:rPr lang="en-US" altLang="zh-CN" b="1" dirty="0">
                  <a:latin typeface="Courier New" panose="02070309020205020404" pitchFamily="49" charset="0"/>
                  <a:ea typeface="微软雅黑" pitchFamily="34" charset="-122"/>
                  <a:cs typeface="Courier New" panose="02070309020205020404" pitchFamily="49" charset="0"/>
                </a:rPr>
                <a:t>++ ;</a:t>
              </a:r>
            </a:p>
            <a:p>
              <a:pPr marL="0" lvl="2"/>
              <a:r>
                <a:rPr lang="en-US" altLang="zh-CN" b="1" dirty="0" err="1">
                  <a:solidFill>
                    <a:srgbClr val="C00000"/>
                  </a:solidFill>
                  <a:latin typeface="Courier New" panose="02070309020205020404" pitchFamily="49" charset="0"/>
                  <a:ea typeface="微软雅黑" pitchFamily="34" charset="-122"/>
                  <a:cs typeface="Courier New" panose="02070309020205020404" pitchFamily="49" charset="0"/>
                </a:rPr>
                <a:t>lock_next_pid</a:t>
              </a:r>
              <a:r>
                <a:rPr lang="en-US" altLang="zh-CN" b="1" dirty="0">
                  <a:solidFill>
                    <a:srgbClr val="C00000"/>
                  </a:solidFill>
                  <a:latin typeface="Courier New" panose="02070309020205020404" pitchFamily="49" charset="0"/>
                  <a:ea typeface="微软雅黑" pitchFamily="34" charset="-122"/>
                  <a:cs typeface="Courier New" panose="02070309020205020404" pitchFamily="49" charset="0"/>
                </a:rPr>
                <a:t>-&gt;Release();</a:t>
              </a:r>
            </a:p>
          </p:txBody>
        </p:sp>
      </p:grpSp>
      <p:sp>
        <p:nvSpPr>
          <p:cNvPr id="21" name="内容占位符 2"/>
          <p:cNvSpPr txBox="1">
            <a:spLocks/>
          </p:cNvSpPr>
          <p:nvPr/>
        </p:nvSpPr>
        <p:spPr>
          <a:xfrm>
            <a:off x="1423536" y="2628974"/>
            <a:ext cx="4156576" cy="41536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锁被释放前一直等待，然后得到锁</a:t>
            </a:r>
            <a:endParaRPr lang="zh-CN" altLang="en-US" dirty="0">
              <a:solidFill>
                <a:srgbClr val="C00000"/>
              </a:solidFill>
            </a:endParaRPr>
          </a:p>
        </p:txBody>
      </p:sp>
      <p:sp>
        <p:nvSpPr>
          <p:cNvPr id="22" name="内容占位符 2"/>
          <p:cNvSpPr txBox="1">
            <a:spLocks/>
          </p:cNvSpPr>
          <p:nvPr/>
        </p:nvSpPr>
        <p:spPr>
          <a:xfrm>
            <a:off x="1423536" y="2958041"/>
            <a:ext cx="3960440" cy="41249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释放锁，唤醒任何等待的进程</a:t>
            </a:r>
            <a:endParaRPr lang="zh-CN" altLang="en-US" dirty="0">
              <a:solidFill>
                <a:srgbClr val="C00000"/>
              </a:solidFill>
            </a:endParaRPr>
          </a:p>
        </p:txBody>
      </p:sp>
      <p:grpSp>
        <p:nvGrpSpPr>
          <p:cNvPr id="24" name="组合 23"/>
          <p:cNvGrpSpPr/>
          <p:nvPr/>
        </p:nvGrpSpPr>
        <p:grpSpPr>
          <a:xfrm>
            <a:off x="1272470" y="2619176"/>
            <a:ext cx="5939322" cy="323400"/>
            <a:chOff x="1272470" y="2102268"/>
            <a:chExt cx="5939322" cy="323400"/>
          </a:xfrm>
        </p:grpSpPr>
        <p:pic>
          <p:nvPicPr>
            <p:cNvPr id="25" name="图片 24" descr="小点1.png"/>
            <p:cNvPicPr>
              <a:picLocks noChangeAspect="1"/>
            </p:cNvPicPr>
            <p:nvPr/>
          </p:nvPicPr>
          <p:blipFill>
            <a:blip r:embed="rId2" cstate="print"/>
            <a:stretch>
              <a:fillRect/>
            </a:stretch>
          </p:blipFill>
          <p:spPr>
            <a:xfrm>
              <a:off x="1272470" y="2228432"/>
              <a:ext cx="151066" cy="148997"/>
            </a:xfrm>
            <a:prstGeom prst="rect">
              <a:avLst/>
            </a:prstGeom>
            <a:effectLst/>
          </p:spPr>
        </p:pic>
        <p:sp>
          <p:nvSpPr>
            <p:cNvPr id="27" name="内容占位符 2"/>
            <p:cNvSpPr txBox="1">
              <a:spLocks/>
            </p:cNvSpPr>
            <p:nvPr/>
          </p:nvSpPr>
          <p:spPr>
            <a:xfrm>
              <a:off x="1425314" y="2102268"/>
              <a:ext cx="5786478" cy="3234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t>Lock::Release()</a:t>
              </a:r>
              <a:endParaRPr lang="zh-CN" altLang="en-US" dirty="0">
                <a:solidFill>
                  <a:srgbClr val="C00000"/>
                </a:solidFill>
              </a:endParaRPr>
            </a:p>
          </p:txBody>
        </p:sp>
      </p:grpSp>
    </p:spTree>
    <p:extLst>
      <p:ext uri="{BB962C8B-B14F-4D97-AF65-F5344CB8AC3E}">
        <p14:creationId xmlns:p14="http://schemas.microsoft.com/office/powerpoint/2010/main" val="227214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2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1" nodeType="clickEffect">
                                  <p:stCondLst>
                                    <p:cond delay="0"/>
                                  </p:stCondLst>
                                  <p:childTnLst>
                                    <p:animEffect transition="out" filter="wipe(left)">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p:txBody>
          <a:bodyPr/>
          <a:lstStyle/>
          <a:p>
            <a:r>
              <a:rPr lang="en-US" altLang="zh-CN">
                <a:ea typeface="宋体" panose="02010600030101010101" pitchFamily="2" charset="-122"/>
              </a:rPr>
              <a:t>Analysis of “Busy waiting”</a:t>
            </a:r>
            <a:endParaRPr lang="zh-CN" altLang="en-US">
              <a:ea typeface="宋体" panose="02010600030101010101" pitchFamily="2" charset="-122"/>
            </a:endParaRPr>
          </a:p>
        </p:txBody>
      </p:sp>
      <p:sp>
        <p:nvSpPr>
          <p:cNvPr id="57347"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Strong</a:t>
            </a:r>
          </a:p>
          <a:p>
            <a:pPr lvl="1">
              <a:lnSpc>
                <a:spcPct val="110000"/>
              </a:lnSpc>
              <a:defRPr/>
            </a:pPr>
            <a:r>
              <a:rPr lang="en-US" altLang="zh-CN" dirty="0">
                <a:ea typeface="宋体" pitchFamily="2" charset="-122"/>
              </a:rPr>
              <a:t>Resolve mutual exclusion problem between 2 processes</a:t>
            </a:r>
          </a:p>
          <a:p>
            <a:pPr>
              <a:lnSpc>
                <a:spcPct val="110000"/>
              </a:lnSpc>
              <a:defRPr/>
            </a:pPr>
            <a:r>
              <a:rPr lang="en-US" altLang="zh-CN" dirty="0">
                <a:ea typeface="宋体" pitchFamily="2" charset="-122"/>
              </a:rPr>
              <a:t>Weakness</a:t>
            </a:r>
          </a:p>
          <a:p>
            <a:pPr lvl="1">
              <a:lnSpc>
                <a:spcPct val="110000"/>
              </a:lnSpc>
              <a:defRPr/>
            </a:pPr>
            <a:r>
              <a:rPr lang="en-US" altLang="zh-CN" dirty="0">
                <a:ea typeface="宋体" pitchFamily="2" charset="-122"/>
              </a:rPr>
              <a:t>Waste CPU time</a:t>
            </a:r>
          </a:p>
          <a:p>
            <a:pPr lvl="1">
              <a:lnSpc>
                <a:spcPct val="110000"/>
              </a:lnSpc>
              <a:defRPr/>
            </a:pPr>
            <a:r>
              <a:rPr lang="en-US" altLang="zh-CN" dirty="0">
                <a:ea typeface="宋体" pitchFamily="2" charset="-122"/>
              </a:rPr>
              <a:t>Difficult to programming</a:t>
            </a:r>
          </a:p>
          <a:p>
            <a:pPr lvl="1">
              <a:lnSpc>
                <a:spcPct val="110000"/>
              </a:lnSpc>
              <a:defRPr/>
            </a:pPr>
            <a:r>
              <a:rPr lang="en-US" altLang="zh-CN" dirty="0">
                <a:ea typeface="宋体" pitchFamily="2" charset="-122"/>
              </a:rPr>
              <a:t>Has risk that may be cause priority inversion problem</a:t>
            </a:r>
          </a:p>
          <a:p>
            <a:pPr>
              <a:lnSpc>
                <a:spcPct val="110000"/>
              </a:lnSpc>
              <a:defRPr/>
            </a:pPr>
            <a:r>
              <a:rPr lang="en-US" altLang="zh-CN" dirty="0">
                <a:ea typeface="宋体" pitchFamily="2" charset="-122"/>
              </a:rPr>
              <a:t>Trend</a:t>
            </a:r>
          </a:p>
          <a:p>
            <a:pPr lvl="1">
              <a:lnSpc>
                <a:spcPct val="110000"/>
              </a:lnSpc>
              <a:defRPr/>
            </a:pPr>
            <a:r>
              <a:rPr lang="en-US" altLang="zh-CN" dirty="0">
                <a:ea typeface="宋体" pitchFamily="2" charset="-122"/>
              </a:rPr>
              <a:t>Atomic action: The most important thing</a:t>
            </a:r>
          </a:p>
          <a:p>
            <a:pPr>
              <a:lnSpc>
                <a:spcPct val="110000"/>
              </a:lnSpc>
              <a:defRPr/>
            </a:pPr>
            <a:r>
              <a:rPr lang="en-US" altLang="zh-CN" dirty="0">
                <a:ea typeface="宋体" pitchFamily="2" charset="-122"/>
              </a:rPr>
              <a:t>Opportunity</a:t>
            </a:r>
          </a:p>
          <a:p>
            <a:pPr lvl="1">
              <a:lnSpc>
                <a:spcPct val="110000"/>
              </a:lnSpc>
              <a:defRPr/>
            </a:pPr>
            <a:r>
              <a:rPr lang="en-US" altLang="zh-CN" dirty="0">
                <a:ea typeface="宋体" pitchFamily="2" charset="-122"/>
              </a:rPr>
              <a:t>It is the basement for advanced solution  </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67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B34DA9F-867A-4E35-87AC-061D4AAB12FA}" type="slidenum">
              <a:rPr lang="en-US" altLang="ko-KR" sz="1200" smtClean="0">
                <a:solidFill>
                  <a:schemeClr val="bg1"/>
                </a:solidFill>
              </a:rPr>
              <a:pPr>
                <a:spcBef>
                  <a:spcPct val="0"/>
                </a:spcBef>
                <a:buClrTx/>
                <a:buSzTx/>
                <a:buFontTx/>
                <a:buNone/>
              </a:pPr>
              <a:t>43</a:t>
            </a:fld>
            <a:endParaRPr lang="en-US" altLang="ko-KR" sz="120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85720" y="54868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无忙等待锁</a:t>
            </a:r>
            <a:endParaRPr lang="zh-CN" altLang="en-US" dirty="0">
              <a:cs typeface="+mj-cs"/>
            </a:endParaRPr>
          </a:p>
        </p:txBody>
      </p:sp>
      <p:grpSp>
        <p:nvGrpSpPr>
          <p:cNvPr id="2" name="组合 1"/>
          <p:cNvGrpSpPr/>
          <p:nvPr/>
        </p:nvGrpSpPr>
        <p:grpSpPr>
          <a:xfrm>
            <a:off x="906759" y="1629529"/>
            <a:ext cx="3250314" cy="2265591"/>
            <a:chOff x="385583" y="772278"/>
            <a:chExt cx="3250314" cy="2265591"/>
          </a:xfrm>
        </p:grpSpPr>
        <p:sp>
          <p:nvSpPr>
            <p:cNvPr id="36" name="Text Box 5"/>
            <p:cNvSpPr txBox="1">
              <a:spLocks noChangeArrowheads="1"/>
            </p:cNvSpPr>
            <p:nvPr/>
          </p:nvSpPr>
          <p:spPr bwMode="auto">
            <a:xfrm>
              <a:off x="385583" y="1221987"/>
              <a:ext cx="3250314" cy="181588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spc="-150" dirty="0">
                  <a:solidFill>
                    <a:srgbClr val="C00000"/>
                  </a:solidFill>
                  <a:latin typeface="Courier New" panose="02070309020205020404" pitchFamily="49" charset="0"/>
                  <a:ea typeface="微软雅黑" pitchFamily="34" charset="-122"/>
                  <a:cs typeface="Courier New" panose="02070309020205020404" pitchFamily="49" charset="0"/>
                </a:rPr>
                <a:t>Lock::Acquire() </a:t>
              </a:r>
              <a:r>
                <a:rPr lang="en-US" altLang="zh-CN" sz="1600" b="1" spc="-150" dirty="0">
                  <a:latin typeface="Courier New" panose="02070309020205020404" pitchFamily="49" charset="0"/>
                  <a:ea typeface="微软雅黑" pitchFamily="34" charset="-122"/>
                  <a:cs typeface="Courier New" panose="02070309020205020404" pitchFamily="49" charset="0"/>
                </a:rPr>
                <a:t>{</a:t>
              </a:r>
            </a:p>
            <a:p>
              <a:pPr eaLnBrk="1" hangingPunct="1">
                <a:buFont typeface="Monotype Sorts" charset="0"/>
                <a:buNone/>
              </a:pPr>
              <a:r>
                <a:rPr lang="en-US" altLang="zh-CN" sz="1600" b="1" spc="-150" dirty="0">
                  <a:latin typeface="Courier New" panose="02070309020205020404" pitchFamily="49" charset="0"/>
                  <a:ea typeface="微软雅黑" pitchFamily="34" charset="-122"/>
                  <a:cs typeface="Courier New" panose="02070309020205020404" pitchFamily="49" charset="0"/>
                </a:rPr>
                <a:t>   while (test-and-set(value))</a:t>
              </a:r>
            </a:p>
            <a:p>
              <a:pPr eaLnBrk="1" hangingPunct="1">
                <a:buFont typeface="Monotype Sorts" charset="0"/>
                <a:buNone/>
              </a:pPr>
              <a:r>
                <a:rPr lang="en-US" altLang="zh-CN" sz="1600" b="1" spc="-150" dirty="0">
                  <a:latin typeface="Courier New" panose="02070309020205020404" pitchFamily="49" charset="0"/>
                  <a:ea typeface="微软雅黑" pitchFamily="34" charset="-122"/>
                  <a:cs typeface="Courier New" panose="02070309020205020404" pitchFamily="49" charset="0"/>
                </a:rPr>
                <a:t>      ; //spin</a:t>
              </a:r>
            </a:p>
            <a:p>
              <a:pPr eaLnBrk="1" hangingPunct="1">
                <a:buFont typeface="Monotype Sorts" charset="0"/>
                <a:buNone/>
              </a:pPr>
              <a:r>
                <a:rPr lang="en-US" altLang="zh-CN" sz="1600" b="1" spc="-150" dirty="0">
                  <a:latin typeface="Courier New" panose="02070309020205020404" pitchFamily="49" charset="0"/>
                  <a:ea typeface="微软雅黑" pitchFamily="34" charset="-122"/>
                  <a:cs typeface="Courier New" panose="02070309020205020404" pitchFamily="49" charset="0"/>
                </a:rPr>
                <a:t>}</a:t>
              </a:r>
            </a:p>
            <a:p>
              <a:r>
                <a:rPr lang="en-US" altLang="zh-CN" sz="1600" b="1" spc="-150" dirty="0">
                  <a:solidFill>
                    <a:srgbClr val="C00000"/>
                  </a:solidFill>
                  <a:latin typeface="Courier New" panose="02070309020205020404" pitchFamily="49" charset="0"/>
                  <a:ea typeface="微软雅黑" pitchFamily="34" charset="-122"/>
                  <a:cs typeface="Courier New" panose="02070309020205020404" pitchFamily="49" charset="0"/>
                </a:rPr>
                <a:t>Lock::Release() </a:t>
              </a:r>
              <a:r>
                <a:rPr lang="en-US" altLang="zh-CN" sz="1600" b="1" spc="-150" dirty="0">
                  <a:latin typeface="Courier New" panose="02070309020205020404" pitchFamily="49" charset="0"/>
                  <a:ea typeface="微软雅黑" pitchFamily="34" charset="-122"/>
                  <a:cs typeface="Courier New" panose="02070309020205020404" pitchFamily="49" charset="0"/>
                </a:rPr>
                <a:t>{</a:t>
              </a:r>
            </a:p>
            <a:p>
              <a:r>
                <a:rPr lang="en-US" altLang="zh-CN" sz="1600" b="1" spc="-150" dirty="0">
                  <a:latin typeface="Courier New" panose="02070309020205020404" pitchFamily="49" charset="0"/>
                  <a:ea typeface="微软雅黑" pitchFamily="34" charset="-122"/>
                  <a:cs typeface="Courier New" panose="02070309020205020404" pitchFamily="49" charset="0"/>
                </a:rPr>
                <a:t>    value = 0;</a:t>
              </a:r>
            </a:p>
            <a:p>
              <a:r>
                <a:rPr lang="en-US" altLang="zh-CN" sz="1600" b="1" spc="-150" dirty="0">
                  <a:latin typeface="Courier New" panose="02070309020205020404" pitchFamily="49" charset="0"/>
                  <a:ea typeface="微软雅黑" pitchFamily="34" charset="-122"/>
                  <a:cs typeface="Courier New" panose="02070309020205020404" pitchFamily="49" charset="0"/>
                </a:rPr>
                <a:t>}</a:t>
              </a:r>
            </a:p>
          </p:txBody>
        </p:sp>
        <p:sp>
          <p:nvSpPr>
            <p:cNvPr id="18" name="TextBox 17"/>
            <p:cNvSpPr txBox="1"/>
            <p:nvPr/>
          </p:nvSpPr>
          <p:spPr>
            <a:xfrm>
              <a:off x="1533686" y="772278"/>
              <a:ext cx="954107" cy="400110"/>
            </a:xfrm>
            <a:prstGeom prst="rect">
              <a:avLst/>
            </a:prstGeom>
            <a:noFill/>
          </p:spPr>
          <p:txBody>
            <a:bodyPr wrap="none" rtlCol="0">
              <a:spAutoFit/>
            </a:bodyPr>
            <a:lstStyle/>
            <a:p>
              <a:r>
                <a:rPr lang="zh-CN" altLang="en-US" sz="2000" b="1" dirty="0">
                  <a:solidFill>
                    <a:srgbClr val="11576A"/>
                  </a:solidFill>
                </a:rPr>
                <a:t>忙等待</a:t>
              </a:r>
            </a:p>
          </p:txBody>
        </p:sp>
      </p:grpSp>
      <p:grpSp>
        <p:nvGrpSpPr>
          <p:cNvPr id="3" name="组合 2"/>
          <p:cNvGrpSpPr/>
          <p:nvPr/>
        </p:nvGrpSpPr>
        <p:grpSpPr>
          <a:xfrm>
            <a:off x="4589120" y="1636525"/>
            <a:ext cx="4447376" cy="3465078"/>
            <a:chOff x="4067944" y="779275"/>
            <a:chExt cx="4447376" cy="3465078"/>
          </a:xfrm>
        </p:grpSpPr>
        <p:sp>
          <p:nvSpPr>
            <p:cNvPr id="17" name="Text Box 5"/>
            <p:cNvSpPr txBox="1">
              <a:spLocks noChangeArrowheads="1"/>
            </p:cNvSpPr>
            <p:nvPr/>
          </p:nvSpPr>
          <p:spPr bwMode="auto">
            <a:xfrm>
              <a:off x="4067944" y="1221987"/>
              <a:ext cx="4447376" cy="302236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70000"/>
                </a:lnSpc>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class Lock </a:t>
              </a:r>
              <a:r>
                <a:rPr lang="en-US" altLang="zh-CN" sz="1600" b="1" dirty="0">
                  <a:latin typeface="Courier New" panose="02070309020205020404" pitchFamily="49" charset="0"/>
                  <a:ea typeface="微软雅黑" pitchFamily="34" charset="-122"/>
                  <a:cs typeface="Courier New" panose="02070309020205020404" pitchFamily="49" charset="0"/>
                </a:rPr>
                <a:t>{</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value = 0;</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WaitQueue</a:t>
              </a:r>
              <a:r>
                <a:rPr lang="en-US" altLang="zh-CN" sz="1600" b="1" dirty="0">
                  <a:latin typeface="Courier New" panose="02070309020205020404" pitchFamily="49" charset="0"/>
                  <a:ea typeface="微软雅黑" pitchFamily="34" charset="-122"/>
                  <a:cs typeface="Courier New" panose="02070309020205020404" pitchFamily="49" charset="0"/>
                </a:rPr>
                <a:t> q;</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a:t>
              </a: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p:txBody>
        </p:sp>
        <p:sp>
          <p:nvSpPr>
            <p:cNvPr id="19" name="TextBox 18"/>
            <p:cNvSpPr txBox="1"/>
            <p:nvPr/>
          </p:nvSpPr>
          <p:spPr>
            <a:xfrm>
              <a:off x="5436096" y="779275"/>
              <a:ext cx="1285884" cy="400110"/>
            </a:xfrm>
            <a:prstGeom prst="rect">
              <a:avLst/>
            </a:prstGeom>
            <a:noFill/>
          </p:spPr>
          <p:txBody>
            <a:bodyPr wrap="square" rtlCol="0">
              <a:spAutoFit/>
            </a:bodyPr>
            <a:lstStyle/>
            <a:p>
              <a:r>
                <a:rPr lang="zh-CN" altLang="en-US" sz="2000" b="1" dirty="0">
                  <a:solidFill>
                    <a:srgbClr val="11576A"/>
                  </a:solidFill>
                </a:rPr>
                <a:t>无忙等待</a:t>
              </a:r>
            </a:p>
          </p:txBody>
        </p:sp>
      </p:grpSp>
      <p:sp>
        <p:nvSpPr>
          <p:cNvPr id="11" name="Text Box 5"/>
          <p:cNvSpPr txBox="1">
            <a:spLocks noChangeArrowheads="1"/>
          </p:cNvSpPr>
          <p:nvPr/>
        </p:nvSpPr>
        <p:spPr bwMode="auto">
          <a:xfrm>
            <a:off x="4589120" y="2926095"/>
            <a:ext cx="4554880" cy="1126462"/>
          </a:xfrm>
          <a:prstGeom prst="rect">
            <a:avLst/>
          </a:prstGeom>
          <a:no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70000"/>
              </a:lnSpc>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Lock::Acquire() </a:t>
            </a:r>
            <a:r>
              <a:rPr lang="en-US" altLang="zh-CN" sz="1600" b="1" dirty="0">
                <a:latin typeface="Courier New" panose="02070309020205020404" pitchFamily="49" charset="0"/>
                <a:ea typeface="微软雅黑" pitchFamily="34" charset="-122"/>
                <a:cs typeface="Courier New" panose="02070309020205020404" pitchFamily="49" charset="0"/>
              </a:rPr>
              <a:t>{</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while (test-and-set(value)) {</a:t>
            </a:r>
          </a:p>
          <a:p>
            <a:pPr>
              <a:lnSpc>
                <a:spcPct val="70000"/>
              </a:lnSpc>
            </a:pP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add </a:t>
            </a:r>
            <a:r>
              <a:rPr lang="en-US" altLang="zh-CN" sz="1600" b="1" dirty="0">
                <a:latin typeface="Courier New" panose="02070309020205020404" pitchFamily="49" charset="0"/>
                <a:ea typeface="微软雅黑" pitchFamily="34" charset="-122"/>
                <a:cs typeface="Courier New" panose="02070309020205020404" pitchFamily="49" charset="0"/>
              </a:rPr>
              <a:t>this TCB to wait queue q;</a:t>
            </a:r>
          </a:p>
          <a:p>
            <a:pPr>
              <a:lnSpc>
                <a:spcPct val="70000"/>
              </a:lnSpc>
            </a:pP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schedule();</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a:t>
            </a:r>
          </a:p>
        </p:txBody>
      </p:sp>
      <p:sp>
        <p:nvSpPr>
          <p:cNvPr id="12" name="Text Box 5"/>
          <p:cNvSpPr txBox="1">
            <a:spLocks noChangeArrowheads="1"/>
          </p:cNvSpPr>
          <p:nvPr/>
        </p:nvSpPr>
        <p:spPr bwMode="auto">
          <a:xfrm>
            <a:off x="4589120" y="4176082"/>
            <a:ext cx="4087336" cy="954107"/>
          </a:xfrm>
          <a:prstGeom prst="rect">
            <a:avLst/>
          </a:prstGeom>
          <a:no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70000"/>
              </a:lnSpc>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Lock::Release() </a:t>
            </a:r>
            <a:r>
              <a:rPr lang="en-US" altLang="zh-CN" sz="1600" b="1" dirty="0">
                <a:latin typeface="Courier New" panose="02070309020205020404" pitchFamily="49" charset="0"/>
                <a:ea typeface="微软雅黑" pitchFamily="34" charset="-122"/>
                <a:cs typeface="Courier New" panose="02070309020205020404" pitchFamily="49" charset="0"/>
              </a:rPr>
              <a:t>{</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value = 0;</a:t>
            </a:r>
          </a:p>
          <a:p>
            <a:pPr>
              <a:lnSpc>
                <a:spcPct val="70000"/>
              </a:lnSpc>
            </a:pP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remove</a:t>
            </a: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latin typeface="Courier New" panose="02070309020205020404" pitchFamily="49" charset="0"/>
                <a:ea typeface="微软雅黑" pitchFamily="34" charset="-122"/>
                <a:cs typeface="Courier New" panose="02070309020205020404" pitchFamily="49" charset="0"/>
              </a:rPr>
              <a:t>one thread t from q;</a:t>
            </a:r>
          </a:p>
          <a:p>
            <a:pPr>
              <a:lnSpc>
                <a:spcPct val="70000"/>
              </a:lnSpc>
            </a:pP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wakeup(t)</a:t>
            </a: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a:t>
            </a:r>
          </a:p>
        </p:txBody>
      </p:sp>
    </p:spTree>
    <p:extLst>
      <p:ext uri="{BB962C8B-B14F-4D97-AF65-F5344CB8AC3E}">
        <p14:creationId xmlns:p14="http://schemas.microsoft.com/office/powerpoint/2010/main" val="14569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r>
              <a:rPr lang="en-US" altLang="zh-CN">
                <a:ea typeface="宋体" panose="02010600030101010101" pitchFamily="2" charset="-122"/>
              </a:rPr>
              <a:t>Sleep-Wake up</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68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D467D9C-11B2-4482-BA5C-FB7526E35826}" type="slidenum">
              <a:rPr lang="en-US" altLang="ko-KR" sz="1200" smtClean="0">
                <a:solidFill>
                  <a:schemeClr val="bg1"/>
                </a:solidFill>
              </a:rPr>
              <a:pPr>
                <a:spcBef>
                  <a:spcPct val="0"/>
                </a:spcBef>
                <a:buClrTx/>
                <a:buSzTx/>
                <a:buFontTx/>
                <a:buNone/>
              </a:pPr>
              <a:t>45</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lnSpcReduction="1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OS provide “atomic action” mechanism, a special kind of system call</a:t>
            </a:r>
          </a:p>
          <a:p>
            <a:pPr lvl="1">
              <a:lnSpc>
                <a:spcPct val="110000"/>
              </a:lnSpc>
              <a:defRPr/>
            </a:pPr>
            <a:r>
              <a:rPr lang="en-US" altLang="zh-CN" dirty="0">
                <a:ea typeface="宋体" pitchFamily="2" charset="-122"/>
              </a:rPr>
              <a:t>Blocked process will sleep until it is waken up</a:t>
            </a:r>
          </a:p>
          <a:p>
            <a:pPr lvl="1">
              <a:lnSpc>
                <a:spcPct val="110000"/>
              </a:lnSpc>
              <a:defRPr/>
            </a:pPr>
            <a:r>
              <a:rPr lang="en-US" altLang="zh-CN" dirty="0">
                <a:ea typeface="宋体" pitchFamily="2" charset="-122"/>
              </a:rPr>
              <a:t>CPU is not wasted, both mutual exclusion and Synchronism can be resolved via this mechanism</a:t>
            </a:r>
          </a:p>
          <a:p>
            <a:pPr>
              <a:lnSpc>
                <a:spcPct val="110000"/>
              </a:lnSpc>
              <a:defRPr/>
            </a:pPr>
            <a:r>
              <a:rPr lang="en-US" altLang="zh-CN" dirty="0">
                <a:ea typeface="宋体" pitchFamily="2" charset="-122"/>
              </a:rPr>
              <a:t>Methods</a:t>
            </a:r>
          </a:p>
          <a:p>
            <a:pPr lvl="1">
              <a:lnSpc>
                <a:spcPct val="110000"/>
              </a:lnSpc>
              <a:defRPr/>
            </a:pPr>
            <a:r>
              <a:rPr lang="en-US" altLang="zh-CN" dirty="0">
                <a:ea typeface="宋体" pitchFamily="2" charset="-122"/>
              </a:rPr>
              <a:t>Simple sleep-wake up solution</a:t>
            </a:r>
          </a:p>
          <a:p>
            <a:pPr lvl="1">
              <a:lnSpc>
                <a:spcPct val="110000"/>
              </a:lnSpc>
              <a:defRPr/>
            </a:pPr>
            <a:r>
              <a:rPr lang="en-US" altLang="zh-CN" dirty="0">
                <a:ea typeface="宋体" pitchFamily="2" charset="-122"/>
              </a:rPr>
              <a:t>Semaphore solution</a:t>
            </a:r>
          </a:p>
          <a:p>
            <a:pPr lvl="1">
              <a:lnSpc>
                <a:spcPct val="110000"/>
              </a:lnSpc>
              <a:defRPr/>
            </a:pPr>
            <a:r>
              <a:rPr lang="en-US" altLang="zh-CN" dirty="0">
                <a:ea typeface="宋体" pitchFamily="2" charset="-122"/>
              </a:rPr>
              <a:t>Monitor solution</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33375"/>
            <a:ext cx="4356100"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nodeType="clickEffect">
                                  <p:stCondLst>
                                    <p:cond delay="0"/>
                                  </p:stCondLst>
                                  <p:childTnLst>
                                    <p:anim calcmode="lin" valueType="num">
                                      <p:cBhvr additive="base">
                                        <p:cTn id="30" dur="500"/>
                                        <p:tgtEl>
                                          <p:spTgt spid="2"/>
                                        </p:tgtEl>
                                        <p:attrNameLst>
                                          <p:attrName>ppt_x</p:attrName>
                                        </p:attrNameLst>
                                      </p:cBhvr>
                                      <p:tavLst>
                                        <p:tav tm="0">
                                          <p:val>
                                            <p:strVal val="ppt_x"/>
                                          </p:val>
                                        </p:tav>
                                        <p:tav tm="100000">
                                          <p:val>
                                            <p:strVal val="ppt_x"/>
                                          </p:val>
                                        </p:tav>
                                      </p:tavLst>
                                    </p:anim>
                                    <p:anim calcmode="lin" valueType="num">
                                      <p:cBhvr additive="base">
                                        <p:cTn id="31" dur="500"/>
                                        <p:tgtEl>
                                          <p:spTgt spid="2"/>
                                        </p:tgtEl>
                                        <p:attrNameLst>
                                          <p:attrName>ppt_y</p:attrName>
                                        </p:attrNameLst>
                                      </p:cBhvr>
                                      <p:tavLst>
                                        <p:tav tm="0">
                                          <p:val>
                                            <p:strVal val="ppt_y"/>
                                          </p:val>
                                        </p:tav>
                                        <p:tav tm="100000">
                                          <p:val>
                                            <p:strVal val="1+ppt_h/2"/>
                                          </p:val>
                                        </p:tav>
                                      </p:tavLst>
                                    </p:anim>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dissolve">
                                      <p:cBhvr>
                                        <p:cTn id="42" dur="500"/>
                                        <p:tgtEl>
                                          <p:spTgt spid="8">
                                            <p:txEl>
                                              <p:pRg st="5" end="5"/>
                                            </p:txEl>
                                          </p:spTgt>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dissolve">
                                      <p:cBhvr>
                                        <p:cTn id="46" dur="500"/>
                                        <p:tgtEl>
                                          <p:spTgt spid="8">
                                            <p:txEl>
                                              <p:pRg st="6" end="6"/>
                                            </p:txEl>
                                          </p:spTgt>
                                        </p:tgtEl>
                                      </p:cBhvr>
                                    </p:animEffect>
                                  </p:childTnLst>
                                </p:cTn>
                              </p:par>
                            </p:childTnLst>
                          </p:cTn>
                        </p:par>
                        <p:par>
                          <p:cTn id="47" fill="hold" nodeType="afterGroup">
                            <p:stCondLst>
                              <p:cond delay="1500"/>
                            </p:stCondLst>
                            <p:childTnLst>
                              <p:par>
                                <p:cTn id="48" presetID="9" presetClass="entr" presetSubtype="0" fill="hold" grpId="0" nodeType="afterEffect">
                                  <p:stCondLst>
                                    <p:cond delay="0"/>
                                  </p:stCondLst>
                                  <p:childTnLst>
                                    <p:set>
                                      <p:cBhvr>
                                        <p:cTn id="49" dur="1" fill="hold">
                                          <p:stCondLst>
                                            <p:cond delay="0"/>
                                          </p:stCondLst>
                                        </p:cTn>
                                        <p:tgtEl>
                                          <p:spTgt spid="8">
                                            <p:txEl>
                                              <p:pRg st="7" end="7"/>
                                            </p:txEl>
                                          </p:spTgt>
                                        </p:tgtEl>
                                        <p:attrNameLst>
                                          <p:attrName>style.visibility</p:attrName>
                                        </p:attrNameLst>
                                      </p:cBhvr>
                                      <p:to>
                                        <p:strVal val="visible"/>
                                      </p:to>
                                    </p:set>
                                    <p:animEffect transition="in" filter="dissolve">
                                      <p:cBhvr>
                                        <p:cTn id="5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p:txBody>
          <a:bodyPr/>
          <a:lstStyle/>
          <a:p>
            <a:r>
              <a:rPr lang="en-US" altLang="zh-CN">
                <a:ea typeface="宋体" panose="02010600030101010101" pitchFamily="2" charset="-122"/>
              </a:rPr>
              <a:t>Simple Sleep-Wake up 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710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D3D8880-3F1D-41A8-AC1E-57A77B9330FD}" type="slidenum">
              <a:rPr lang="en-US" altLang="ko-KR" sz="1200" smtClean="0">
                <a:solidFill>
                  <a:schemeClr val="bg1"/>
                </a:solidFill>
              </a:rPr>
              <a:pPr>
                <a:spcBef>
                  <a:spcPct val="0"/>
                </a:spcBef>
                <a:buClrTx/>
                <a:buSzTx/>
                <a:buFontTx/>
                <a:buNone/>
              </a:pPr>
              <a:t>46</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Primitive: atomic action supported by OS</a:t>
            </a:r>
          </a:p>
          <a:p>
            <a:pPr lvl="1">
              <a:lnSpc>
                <a:spcPct val="110000"/>
              </a:lnSpc>
              <a:defRPr/>
            </a:pPr>
            <a:r>
              <a:rPr lang="en-US" altLang="zh-CN" dirty="0">
                <a:ea typeface="宋体" pitchFamily="2" charset="-122"/>
              </a:rPr>
              <a:t>Sleep(): block the caller process</a:t>
            </a:r>
          </a:p>
          <a:p>
            <a:pPr lvl="1">
              <a:lnSpc>
                <a:spcPct val="110000"/>
              </a:lnSpc>
              <a:defRPr/>
            </a:pPr>
            <a:r>
              <a:rPr lang="en-US" altLang="zh-CN" dirty="0">
                <a:ea typeface="宋体" pitchFamily="2" charset="-122"/>
              </a:rPr>
              <a:t>Wakeup(PID):wake the process whose ID is PID</a:t>
            </a:r>
          </a:p>
          <a:p>
            <a:pPr>
              <a:lnSpc>
                <a:spcPct val="110000"/>
              </a:lnSpc>
              <a:defRPr/>
            </a:pPr>
            <a:r>
              <a:rPr lang="en-US" altLang="zh-CN" dirty="0">
                <a:ea typeface="宋体" pitchFamily="2" charset="-122"/>
              </a:rPr>
              <a:t>Application</a:t>
            </a:r>
          </a:p>
          <a:p>
            <a:pPr lvl="1">
              <a:lnSpc>
                <a:spcPct val="110000"/>
              </a:lnSpc>
              <a:defRPr/>
            </a:pPr>
            <a:r>
              <a:rPr lang="en-US" altLang="zh-CN" dirty="0">
                <a:ea typeface="宋体" pitchFamily="2" charset="-122"/>
              </a:rPr>
              <a:t>Check race condition</a:t>
            </a:r>
          </a:p>
          <a:p>
            <a:pPr lvl="1">
              <a:lnSpc>
                <a:spcPct val="110000"/>
              </a:lnSpc>
              <a:defRPr/>
            </a:pPr>
            <a:r>
              <a:rPr lang="en-US" altLang="zh-CN" dirty="0">
                <a:ea typeface="宋体" pitchFamily="2" charset="-122"/>
              </a:rPr>
              <a:t>If the race condition is not available, call Sleep</a:t>
            </a:r>
          </a:p>
          <a:p>
            <a:pPr lvl="1">
              <a:lnSpc>
                <a:spcPct val="110000"/>
              </a:lnSpc>
              <a:defRPr/>
            </a:pPr>
            <a:r>
              <a:rPr lang="en-US" altLang="zh-CN" dirty="0">
                <a:ea typeface="宋体" pitchFamily="2" charset="-122"/>
              </a:rPr>
              <a:t>When the mutual exclusion process leave the CR, it will wake up the sleep process</a:t>
            </a:r>
          </a:p>
          <a:p>
            <a:pPr lvl="1">
              <a:lnSpc>
                <a:spcPct val="110000"/>
              </a:lnSpc>
              <a:defRPr/>
            </a:pPr>
            <a:r>
              <a:rPr lang="en-US" altLang="zh-CN" dirty="0">
                <a:solidFill>
                  <a:srgbClr val="FF0000"/>
                </a:solidFill>
                <a:ea typeface="宋体" pitchFamily="2" charset="-122"/>
              </a:rPr>
              <a:t>Risk</a:t>
            </a:r>
            <a:r>
              <a:rPr lang="en-US" altLang="zh-CN" dirty="0">
                <a:ea typeface="宋体" pitchFamily="2" charset="-122"/>
              </a:rPr>
              <a:t>: the waking up signal may be lost, extended data structure should be designed for stability</a:t>
            </a:r>
          </a:p>
          <a:p>
            <a:pPr lvl="1">
              <a:lnSpc>
                <a:spcPct val="110000"/>
              </a:lnSpc>
              <a:defRPr/>
            </a:pPr>
            <a:r>
              <a:rPr lang="en-US" altLang="zh-CN" dirty="0">
                <a:ea typeface="宋体" pitchFamily="2" charset="-122"/>
              </a:rPr>
              <a:t>Disadvantage: this solution is not universal and efficient for multiple processes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
          <p:cNvSpPr>
            <a:spLocks noGrp="1"/>
          </p:cNvSpPr>
          <p:nvPr>
            <p:ph type="title"/>
          </p:nvPr>
        </p:nvSpPr>
        <p:spPr/>
        <p:txBody>
          <a:bodyPr/>
          <a:lstStyle/>
          <a:p>
            <a:r>
              <a:rPr lang="en-US" altLang="zh-CN">
                <a:ea typeface="宋体" panose="02010600030101010101" pitchFamily="2" charset="-122"/>
              </a:rPr>
              <a:t>Solution of “Producer-Consumer”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730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8E268AA-A51C-4C58-932B-6BE6FEA05C89}" type="slidenum">
              <a:rPr lang="en-US" altLang="ko-KR" sz="1200" smtClean="0">
                <a:solidFill>
                  <a:schemeClr val="bg1"/>
                </a:solidFill>
              </a:rPr>
              <a:pPr>
                <a:spcBef>
                  <a:spcPct val="0"/>
                </a:spcBef>
                <a:buClrTx/>
                <a:buSzTx/>
                <a:buFontTx/>
                <a:buNone/>
              </a:pPr>
              <a:t>47</a:t>
            </a:fld>
            <a:endParaRPr lang="en-US" altLang="ko-KR" sz="1200">
              <a:solidFill>
                <a:schemeClr val="bg1"/>
              </a:solidFill>
            </a:endParaRPr>
          </a:p>
        </p:txBody>
      </p:sp>
      <p:sp>
        <p:nvSpPr>
          <p:cNvPr id="9" name="Text Box 5"/>
          <p:cNvSpPr txBox="1">
            <a:spLocks noChangeArrowheads="1"/>
          </p:cNvSpPr>
          <p:nvPr/>
        </p:nvSpPr>
        <p:spPr bwMode="auto">
          <a:xfrm>
            <a:off x="3143250" y="1568450"/>
            <a:ext cx="2857500" cy="391477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Producer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Produce-Item();</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if(count == N)</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    sleep();</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Enter-item();</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count = count + 1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if(count ==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wakeup(consumer);</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10" name="Text Box 7"/>
          <p:cNvSpPr txBox="1">
            <a:spLocks noChangeArrowheads="1"/>
          </p:cNvSpPr>
          <p:nvPr/>
        </p:nvSpPr>
        <p:spPr bwMode="auto">
          <a:xfrm>
            <a:off x="866775" y="1639888"/>
            <a:ext cx="2205038" cy="1033462"/>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zh-CN" altLang="en-US" b="1" dirty="0">
                <a:solidFill>
                  <a:schemeClr val="accent5">
                    <a:lumMod val="50000"/>
                  </a:schemeClr>
                </a:solidFill>
                <a:effectLst>
                  <a:outerShdw blurRad="38100" dist="38100" dir="2700000" algn="tl">
                    <a:srgbClr val="C0C0C0"/>
                  </a:outerShdw>
                </a:effectLst>
              </a:rPr>
              <a:t>＃</a:t>
            </a:r>
            <a:r>
              <a:rPr lang="en-US" altLang="zh-CN" b="1" dirty="0">
                <a:solidFill>
                  <a:schemeClr val="accent5">
                    <a:lumMod val="50000"/>
                  </a:schemeClr>
                </a:solidFill>
                <a:effectLst>
                  <a:outerShdw blurRad="38100" dist="38100" dir="2700000" algn="tl">
                    <a:srgbClr val="C0C0C0"/>
                  </a:outerShdw>
                </a:effectLst>
              </a:rPr>
              <a:t>define N 100</a:t>
            </a:r>
          </a:p>
          <a:p>
            <a:pPr>
              <a:lnSpc>
                <a:spcPct val="80000"/>
              </a:lnSpc>
              <a:spcBef>
                <a:spcPct val="50000"/>
              </a:spcBef>
              <a:buSzPct val="80000"/>
              <a:buFont typeface="Wingdings" panose="05000000000000000000" pitchFamily="2" charset="2"/>
              <a:buNone/>
              <a:defRPr/>
            </a:pPr>
            <a:r>
              <a:rPr lang="en-US" altLang="zh-CN" b="1" dirty="0" err="1">
                <a:solidFill>
                  <a:schemeClr val="accent5">
                    <a:lumMod val="50000"/>
                  </a:schemeClr>
                </a:solidFill>
                <a:effectLst>
                  <a:outerShdw blurRad="38100" dist="38100" dir="2700000" algn="tl">
                    <a:srgbClr val="C0C0C0"/>
                  </a:outerShdw>
                </a:effectLst>
              </a:rPr>
              <a:t>int</a:t>
            </a:r>
            <a:r>
              <a:rPr lang="en-US" altLang="zh-CN" b="1" dirty="0">
                <a:solidFill>
                  <a:schemeClr val="accent5">
                    <a:lumMod val="50000"/>
                  </a:schemeClr>
                </a:solidFill>
                <a:effectLst>
                  <a:outerShdw blurRad="38100" dist="38100" dir="2700000" algn="tl">
                    <a:srgbClr val="C0C0C0"/>
                  </a:outerShdw>
                </a:effectLst>
              </a:rPr>
              <a:t> lock </a:t>
            </a:r>
            <a:r>
              <a:rPr lang="zh-CN" altLang="en-US" b="1" dirty="0">
                <a:solidFill>
                  <a:schemeClr val="accent5">
                    <a:lumMod val="50000"/>
                  </a:schemeClr>
                </a:solidFill>
                <a:effectLst>
                  <a:outerShdw blurRad="38100" dist="38100" dir="2700000" algn="tl">
                    <a:srgbClr val="C0C0C0"/>
                  </a:outerShdw>
                </a:effectLst>
              </a:rPr>
              <a:t>＝ </a:t>
            </a:r>
            <a:r>
              <a:rPr lang="en-US" altLang="zh-CN" b="1" dirty="0">
                <a:solidFill>
                  <a:schemeClr val="accent5">
                    <a:lumMod val="50000"/>
                  </a:schemeClr>
                </a:solidFill>
                <a:effectLst>
                  <a:outerShdw blurRad="38100" dist="38100" dir="2700000" algn="tl">
                    <a:srgbClr val="C0C0C0"/>
                  </a:outerShdw>
                </a:effectLst>
              </a:rPr>
              <a:t>0</a:t>
            </a:r>
          </a:p>
          <a:p>
            <a:pPr>
              <a:lnSpc>
                <a:spcPct val="80000"/>
              </a:lnSpc>
              <a:spcBef>
                <a:spcPct val="50000"/>
              </a:spcBef>
              <a:buSzPct val="80000"/>
              <a:buFont typeface="Wingdings" panose="05000000000000000000" pitchFamily="2" charset="2"/>
              <a:buNone/>
              <a:defRPr/>
            </a:pPr>
            <a:r>
              <a:rPr lang="en-US" altLang="zh-CN" b="1" dirty="0" err="1">
                <a:solidFill>
                  <a:schemeClr val="accent5">
                    <a:lumMod val="50000"/>
                  </a:schemeClr>
                </a:solidFill>
                <a:effectLst>
                  <a:outerShdw blurRad="38100" dist="38100" dir="2700000" algn="tl">
                    <a:srgbClr val="C0C0C0"/>
                  </a:outerShdw>
                </a:effectLst>
              </a:rPr>
              <a:t>int</a:t>
            </a:r>
            <a:r>
              <a:rPr lang="en-US" altLang="zh-CN" b="1" dirty="0">
                <a:solidFill>
                  <a:schemeClr val="accent5">
                    <a:lumMod val="50000"/>
                  </a:schemeClr>
                </a:solidFill>
                <a:effectLst>
                  <a:outerShdw blurRad="38100" dist="38100" dir="2700000" algn="tl">
                    <a:srgbClr val="C0C0C0"/>
                  </a:outerShdw>
                </a:effectLst>
              </a:rPr>
              <a:t> count = 0</a:t>
            </a:r>
          </a:p>
        </p:txBody>
      </p:sp>
      <p:sp>
        <p:nvSpPr>
          <p:cNvPr id="11" name="Text Box 9"/>
          <p:cNvSpPr txBox="1">
            <a:spLocks noChangeArrowheads="1"/>
          </p:cNvSpPr>
          <p:nvPr/>
        </p:nvSpPr>
        <p:spPr bwMode="auto">
          <a:xfrm>
            <a:off x="6122988" y="1568450"/>
            <a:ext cx="2806700" cy="391477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Comsumer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if(count == 0)</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    sleep();</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Remove-Item();</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count = count - 1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if(count == N-1)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wakeup(producer);</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Consume-item();</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p:cNvSpPr>
            <a:spLocks noGrp="1"/>
          </p:cNvSpPr>
          <p:nvPr>
            <p:ph type="title"/>
          </p:nvPr>
        </p:nvSpPr>
        <p:spPr/>
        <p:txBody>
          <a:bodyPr/>
          <a:lstStyle/>
          <a:p>
            <a:r>
              <a:rPr lang="en-US" altLang="zh-CN">
                <a:ea typeface="宋体" panose="02010600030101010101" pitchFamily="2" charset="-122"/>
              </a:rPr>
              <a:t>Disadvantage of this 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7408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59CACC9-A1B2-40DD-9574-E6D856762380}" type="slidenum">
              <a:rPr lang="en-US" altLang="ko-KR" sz="1200" smtClean="0">
                <a:solidFill>
                  <a:schemeClr val="bg1"/>
                </a:solidFill>
              </a:rPr>
              <a:pPr>
                <a:spcBef>
                  <a:spcPct val="0"/>
                </a:spcBef>
                <a:buClrTx/>
                <a:buSzTx/>
                <a:buFontTx/>
                <a:buNone/>
              </a:pPr>
              <a:t>48</a:t>
            </a:fld>
            <a:endParaRPr lang="en-US" altLang="ko-KR" sz="1200">
              <a:solidFill>
                <a:schemeClr val="bg1"/>
              </a:solidFill>
            </a:endParaRPr>
          </a:p>
        </p:txBody>
      </p:sp>
      <p:sp>
        <p:nvSpPr>
          <p:cNvPr id="12" name="Text Box 4"/>
          <p:cNvSpPr txBox="1">
            <a:spLocks noChangeArrowheads="1"/>
          </p:cNvSpPr>
          <p:nvPr/>
        </p:nvSpPr>
        <p:spPr bwMode="auto">
          <a:xfrm>
            <a:off x="3071813" y="2652713"/>
            <a:ext cx="2857500" cy="1033462"/>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Producer</a:t>
            </a:r>
            <a:endParaRPr lang="zh-CN" altLang="en-US" b="1" dirty="0">
              <a:solidFill>
                <a:srgbClr val="FF00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endParaRPr lang="en-US" altLang="zh-CN" b="1" dirty="0">
              <a:solidFill>
                <a:srgbClr val="FF00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wakeup(consumer);</a:t>
            </a:r>
          </a:p>
        </p:txBody>
      </p:sp>
      <p:sp>
        <p:nvSpPr>
          <p:cNvPr id="13" name="Text Box 5"/>
          <p:cNvSpPr txBox="1">
            <a:spLocks noChangeArrowheads="1"/>
          </p:cNvSpPr>
          <p:nvPr/>
        </p:nvSpPr>
        <p:spPr bwMode="auto">
          <a:xfrm>
            <a:off x="865188" y="1644650"/>
            <a:ext cx="2063750" cy="1033463"/>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zh-CN" altLang="en-US" b="1" dirty="0">
                <a:solidFill>
                  <a:schemeClr val="accent5">
                    <a:lumMod val="50000"/>
                  </a:schemeClr>
                </a:solidFill>
                <a:effectLst>
                  <a:outerShdw blurRad="38100" dist="38100" dir="2700000" algn="tl">
                    <a:srgbClr val="C0C0C0"/>
                  </a:outerShdw>
                </a:effectLst>
              </a:rPr>
              <a:t>＃</a:t>
            </a:r>
            <a:r>
              <a:rPr lang="en-US" altLang="zh-CN" b="1" dirty="0">
                <a:solidFill>
                  <a:schemeClr val="accent5">
                    <a:lumMod val="50000"/>
                  </a:schemeClr>
                </a:solidFill>
                <a:effectLst>
                  <a:outerShdw blurRad="38100" dist="38100" dir="2700000" algn="tl">
                    <a:srgbClr val="C0C0C0"/>
                  </a:outerShdw>
                </a:effectLst>
              </a:rPr>
              <a:t>define N 100</a:t>
            </a:r>
          </a:p>
          <a:p>
            <a:pPr>
              <a:lnSpc>
                <a:spcPct val="80000"/>
              </a:lnSpc>
              <a:spcBef>
                <a:spcPct val="50000"/>
              </a:spcBef>
              <a:buSzPct val="80000"/>
              <a:buFont typeface="Wingdings" panose="05000000000000000000" pitchFamily="2" charset="2"/>
              <a:buNone/>
              <a:defRPr/>
            </a:pPr>
            <a:r>
              <a:rPr lang="en-US" altLang="zh-CN" b="1" dirty="0" err="1">
                <a:solidFill>
                  <a:schemeClr val="accent5">
                    <a:lumMod val="50000"/>
                  </a:schemeClr>
                </a:solidFill>
                <a:effectLst>
                  <a:outerShdw blurRad="38100" dist="38100" dir="2700000" algn="tl">
                    <a:srgbClr val="C0C0C0"/>
                  </a:outerShdw>
                </a:effectLst>
              </a:rPr>
              <a:t>int</a:t>
            </a:r>
            <a:r>
              <a:rPr lang="en-US" altLang="zh-CN" b="1" dirty="0">
                <a:solidFill>
                  <a:schemeClr val="accent5">
                    <a:lumMod val="50000"/>
                  </a:schemeClr>
                </a:solidFill>
                <a:effectLst>
                  <a:outerShdw blurRad="38100" dist="38100" dir="2700000" algn="tl">
                    <a:srgbClr val="C0C0C0"/>
                  </a:outerShdw>
                </a:effectLst>
              </a:rPr>
              <a:t> lock </a:t>
            </a:r>
            <a:r>
              <a:rPr lang="zh-CN" altLang="en-US" b="1" dirty="0">
                <a:solidFill>
                  <a:schemeClr val="accent5">
                    <a:lumMod val="50000"/>
                  </a:schemeClr>
                </a:solidFill>
                <a:effectLst>
                  <a:outerShdw blurRad="38100" dist="38100" dir="2700000" algn="tl">
                    <a:srgbClr val="C0C0C0"/>
                  </a:outerShdw>
                </a:effectLst>
              </a:rPr>
              <a:t>＝ </a:t>
            </a:r>
            <a:r>
              <a:rPr lang="en-US" altLang="zh-CN" b="1" dirty="0">
                <a:solidFill>
                  <a:schemeClr val="accent5">
                    <a:lumMod val="50000"/>
                  </a:schemeClr>
                </a:solidFill>
                <a:effectLst>
                  <a:outerShdw blurRad="38100" dist="38100" dir="2700000" algn="tl">
                    <a:srgbClr val="C0C0C0"/>
                  </a:outerShdw>
                </a:effectLst>
              </a:rPr>
              <a:t>0</a:t>
            </a:r>
          </a:p>
          <a:p>
            <a:pPr>
              <a:lnSpc>
                <a:spcPct val="80000"/>
              </a:lnSpc>
              <a:spcBef>
                <a:spcPct val="50000"/>
              </a:spcBef>
              <a:buSzPct val="80000"/>
              <a:buFont typeface="Wingdings" panose="05000000000000000000" pitchFamily="2" charset="2"/>
              <a:buNone/>
              <a:defRPr/>
            </a:pPr>
            <a:r>
              <a:rPr lang="en-US" altLang="zh-CN" b="1" dirty="0" err="1">
                <a:solidFill>
                  <a:schemeClr val="accent5">
                    <a:lumMod val="50000"/>
                  </a:schemeClr>
                </a:solidFill>
                <a:effectLst>
                  <a:outerShdw blurRad="38100" dist="38100" dir="2700000" algn="tl">
                    <a:srgbClr val="C0C0C0"/>
                  </a:outerShdw>
                </a:effectLst>
              </a:rPr>
              <a:t>int</a:t>
            </a:r>
            <a:r>
              <a:rPr lang="en-US" altLang="zh-CN" b="1" dirty="0">
                <a:solidFill>
                  <a:schemeClr val="accent5">
                    <a:lumMod val="50000"/>
                  </a:schemeClr>
                </a:solidFill>
                <a:effectLst>
                  <a:outerShdw blurRad="38100" dist="38100" dir="2700000" algn="tl">
                    <a:srgbClr val="C0C0C0"/>
                  </a:outerShdw>
                </a:effectLst>
              </a:rPr>
              <a:t> count = 0</a:t>
            </a:r>
          </a:p>
        </p:txBody>
      </p:sp>
      <p:sp>
        <p:nvSpPr>
          <p:cNvPr id="14" name="Text Box 6"/>
          <p:cNvSpPr txBox="1">
            <a:spLocks noChangeArrowheads="1"/>
          </p:cNvSpPr>
          <p:nvPr/>
        </p:nvSpPr>
        <p:spPr bwMode="auto">
          <a:xfrm>
            <a:off x="3240088" y="1357313"/>
            <a:ext cx="2520950" cy="1033462"/>
          </a:xfrm>
          <a:prstGeom prst="rect">
            <a:avLst/>
          </a:prstGeom>
          <a:solidFill>
            <a:srgbClr val="CCFFFF"/>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Consumer</a:t>
            </a:r>
            <a:endParaRPr lang="zh-CN" altLang="en-US" b="1" dirty="0">
              <a:solidFill>
                <a:srgbClr val="9C4E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if(count == 0)</a:t>
            </a:r>
          </a:p>
        </p:txBody>
      </p:sp>
      <p:sp>
        <p:nvSpPr>
          <p:cNvPr id="15" name="Text Box 7"/>
          <p:cNvSpPr txBox="1">
            <a:spLocks noChangeArrowheads="1"/>
          </p:cNvSpPr>
          <p:nvPr/>
        </p:nvSpPr>
        <p:spPr bwMode="auto">
          <a:xfrm>
            <a:off x="3240088" y="3876675"/>
            <a:ext cx="2520950" cy="674688"/>
          </a:xfrm>
          <a:prstGeom prst="rect">
            <a:avLst/>
          </a:prstGeom>
          <a:solidFill>
            <a:srgbClr val="CCFFFF"/>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000000"/>
                  </a:outerShdw>
                </a:effectLst>
              </a:rPr>
              <a:t>Comsumer</a:t>
            </a:r>
            <a:endParaRPr lang="zh-CN" altLang="en-US" b="1" dirty="0">
              <a:solidFill>
                <a:srgbClr val="9C4E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sleep();</a:t>
            </a:r>
          </a:p>
        </p:txBody>
      </p:sp>
      <p:sp>
        <p:nvSpPr>
          <p:cNvPr id="16" name="Text Box 8"/>
          <p:cNvSpPr txBox="1">
            <a:spLocks noChangeArrowheads="1"/>
          </p:cNvSpPr>
          <p:nvPr/>
        </p:nvSpPr>
        <p:spPr bwMode="auto">
          <a:xfrm>
            <a:off x="3240088" y="4741863"/>
            <a:ext cx="2520950" cy="674687"/>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Producer</a:t>
            </a:r>
            <a:endParaRPr lang="zh-CN" altLang="en-US" b="1" dirty="0">
              <a:solidFill>
                <a:srgbClr val="FF00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endParaRPr lang="en-US" altLang="zh-CN" b="1" dirty="0">
              <a:solidFill>
                <a:srgbClr val="FF0000"/>
              </a:solidFill>
              <a:effectLst>
                <a:outerShdw blurRad="38100" dist="38100" dir="2700000" algn="tl">
                  <a:srgbClr val="000000"/>
                </a:outerShdw>
              </a:effectLst>
            </a:endParaRPr>
          </a:p>
        </p:txBody>
      </p:sp>
      <p:sp>
        <p:nvSpPr>
          <p:cNvPr id="17" name="Text Box 9"/>
          <p:cNvSpPr txBox="1">
            <a:spLocks noChangeArrowheads="1"/>
          </p:cNvSpPr>
          <p:nvPr/>
        </p:nvSpPr>
        <p:spPr bwMode="auto">
          <a:xfrm>
            <a:off x="3240088" y="5605463"/>
            <a:ext cx="2520950" cy="674687"/>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Char char="•"/>
              <a:defRPr/>
            </a:pPr>
            <a:r>
              <a:rPr lang="en-US" altLang="zh-CN" b="1" dirty="0">
                <a:solidFill>
                  <a:srgbClr val="FF0000"/>
                </a:solidFill>
                <a:effectLst>
                  <a:outerShdw blurRad="38100" dist="38100" dir="2700000" algn="tl">
                    <a:srgbClr val="000000"/>
                  </a:outerShdw>
                </a:effectLst>
              </a:rPr>
              <a:t>Producer</a:t>
            </a:r>
            <a:endParaRPr lang="zh-CN" altLang="en-US" b="1" dirty="0">
              <a:solidFill>
                <a:srgbClr val="FF00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sleep()</a:t>
            </a:r>
            <a:r>
              <a:rPr lang="zh-CN" altLang="en-US" b="1" dirty="0">
                <a:solidFill>
                  <a:srgbClr val="FF0000"/>
                </a:solidFill>
                <a:effectLst>
                  <a:outerShdw blurRad="38100" dist="38100" dir="2700000" algn="tl">
                    <a:srgbClr val="000000"/>
                  </a:outerShdw>
                </a:effectLst>
              </a:rPr>
              <a:t>；</a:t>
            </a:r>
          </a:p>
        </p:txBody>
      </p:sp>
      <p:sp>
        <p:nvSpPr>
          <p:cNvPr id="18" name="AutoShape 10"/>
          <p:cNvSpPr>
            <a:spLocks/>
          </p:cNvSpPr>
          <p:nvPr/>
        </p:nvSpPr>
        <p:spPr bwMode="auto">
          <a:xfrm>
            <a:off x="5976938" y="2149475"/>
            <a:ext cx="3024187" cy="779463"/>
          </a:xfrm>
          <a:prstGeom prst="borderCallout2">
            <a:avLst>
              <a:gd name="adj1" fmla="val 17648"/>
              <a:gd name="adj2" fmla="val -2782"/>
              <a:gd name="adj3" fmla="val 17648"/>
              <a:gd name="adj4" fmla="val -15546"/>
              <a:gd name="adj5" fmla="val 74755"/>
              <a:gd name="adj6" fmla="val -28769"/>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rPr>
              <a:t>CPU switch, consumer doesn’t sleep</a:t>
            </a:r>
          </a:p>
        </p:txBody>
      </p:sp>
      <p:sp>
        <p:nvSpPr>
          <p:cNvPr id="19" name="AutoShape 11"/>
          <p:cNvSpPr>
            <a:spLocks/>
          </p:cNvSpPr>
          <p:nvPr/>
        </p:nvSpPr>
        <p:spPr bwMode="auto">
          <a:xfrm>
            <a:off x="6121400" y="3300413"/>
            <a:ext cx="2736850" cy="647700"/>
          </a:xfrm>
          <a:prstGeom prst="borderCallout2">
            <a:avLst>
              <a:gd name="adj1" fmla="val 17648"/>
              <a:gd name="adj2" fmla="val -2782"/>
              <a:gd name="adj3" fmla="val 17648"/>
              <a:gd name="adj4" fmla="val -8815"/>
              <a:gd name="adj5" fmla="val 18627"/>
              <a:gd name="adj6" fmla="val -14095"/>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rPr>
              <a:t>Producer try to wake up consumer</a:t>
            </a:r>
          </a:p>
        </p:txBody>
      </p:sp>
      <p:sp>
        <p:nvSpPr>
          <p:cNvPr id="20" name="AutoShape 12"/>
          <p:cNvSpPr>
            <a:spLocks/>
          </p:cNvSpPr>
          <p:nvPr/>
        </p:nvSpPr>
        <p:spPr bwMode="auto">
          <a:xfrm>
            <a:off x="6048375" y="4237038"/>
            <a:ext cx="2736850" cy="763587"/>
          </a:xfrm>
          <a:prstGeom prst="borderCallout2">
            <a:avLst>
              <a:gd name="adj1" fmla="val 17648"/>
              <a:gd name="adj2" fmla="val -2782"/>
              <a:gd name="adj3" fmla="val 17648"/>
              <a:gd name="adj4" fmla="val -17287"/>
              <a:gd name="adj5" fmla="val 23037"/>
              <a:gd name="adj6" fmla="val -32773"/>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rPr>
              <a:t>Consumer lost the wake up signal, and sleep</a:t>
            </a:r>
            <a:endParaRPr lang="zh-CN" altLang="en-US" b="1" dirty="0">
              <a:solidFill>
                <a:schemeClr val="accent5">
                  <a:lumMod val="50000"/>
                </a:schemeClr>
              </a:solidFill>
            </a:endParaRPr>
          </a:p>
        </p:txBody>
      </p:sp>
      <p:sp>
        <p:nvSpPr>
          <p:cNvPr id="21" name="AutoShape 13"/>
          <p:cNvSpPr>
            <a:spLocks/>
          </p:cNvSpPr>
          <p:nvPr/>
        </p:nvSpPr>
        <p:spPr bwMode="auto">
          <a:xfrm>
            <a:off x="6048375" y="5245100"/>
            <a:ext cx="2736850" cy="827088"/>
          </a:xfrm>
          <a:prstGeom prst="borderCallout2">
            <a:avLst>
              <a:gd name="adj1" fmla="val 17648"/>
              <a:gd name="adj2" fmla="val -2782"/>
              <a:gd name="adj3" fmla="val 17648"/>
              <a:gd name="adj4" fmla="val -10093"/>
              <a:gd name="adj5" fmla="val 35862"/>
              <a:gd name="adj6" fmla="val -25346"/>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rPr>
              <a:t>Producer will fill the buffer to full, and sleep</a:t>
            </a:r>
            <a:endParaRPr lang="zh-CN" altLang="en-US" b="1" dirty="0">
              <a:solidFill>
                <a:schemeClr val="accent5">
                  <a:lumMod val="50000"/>
                </a:schemeClr>
              </a:solidFill>
            </a:endParaRPr>
          </a:p>
        </p:txBody>
      </p:sp>
      <p:sp>
        <p:nvSpPr>
          <p:cNvPr id="2" name="文本框 1">
            <a:extLst>
              <a:ext uri="{FF2B5EF4-FFF2-40B4-BE49-F238E27FC236}">
                <a16:creationId xmlns:a16="http://schemas.microsoft.com/office/drawing/2014/main" id="{3A0760CC-D59E-2433-6897-913CB5AEAD17}"/>
              </a:ext>
            </a:extLst>
          </p:cNvPr>
          <p:cNvSpPr txBox="1"/>
          <p:nvPr/>
        </p:nvSpPr>
        <p:spPr>
          <a:xfrm>
            <a:off x="977900" y="3212976"/>
            <a:ext cx="1951038" cy="1754326"/>
          </a:xfrm>
          <a:prstGeom prst="rect">
            <a:avLst/>
          </a:prstGeom>
          <a:noFill/>
        </p:spPr>
        <p:txBody>
          <a:bodyPr wrap="square" rtlCol="0">
            <a:spAutoFit/>
          </a:bodyPr>
          <a:lstStyle/>
          <a:p>
            <a:r>
              <a:rPr lang="zh-CN" altLang="en-US" dirty="0"/>
              <a:t>与锁变量的先检测后修改类似，先检测状态，再决定是否发生休眠同样会发生问题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upRight)">
                                      <p:cBhvr>
                                        <p:cTn id="21" dur="500"/>
                                        <p:tgtEl>
                                          <p:spTgt spid="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strips(upRight)">
                                      <p:cBhvr>
                                        <p:cTn id="26" dur="500"/>
                                        <p:tgtEl>
                                          <p:spTgt spid="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par>
                          <p:cTn id="32" fill="hold" nodeType="afterGroup">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upRight)">
                                      <p:cBhvr>
                                        <p:cTn id="35" dur="500"/>
                                        <p:tgtEl>
                                          <p:spTgt spid="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par>
                          <p:cTn id="45" fill="hold" nodeType="afterGroup">
                            <p:stCondLst>
                              <p:cond delay="1000"/>
                            </p:stCondLst>
                            <p:childTnLst>
                              <p:par>
                                <p:cTn id="46" presetID="18" presetClass="entr" presetSubtype="3"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strips(upRigh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arn(inVertical)">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r>
              <a:rPr lang="en-US" altLang="zh-CN">
                <a:ea typeface="宋体" panose="02010600030101010101" pitchFamily="2" charset="-122"/>
              </a:rPr>
              <a:t>Semaphore 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761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3F63BE7-0DD7-4F5C-ABAF-3A1D929637EA}" type="slidenum">
              <a:rPr lang="en-US" altLang="ko-KR" sz="1200" smtClean="0">
                <a:solidFill>
                  <a:schemeClr val="bg1"/>
                </a:solidFill>
              </a:rPr>
              <a:pPr>
                <a:spcBef>
                  <a:spcPct val="0"/>
                </a:spcBef>
                <a:buClrTx/>
                <a:buSzTx/>
                <a:buFontTx/>
                <a:buNone/>
              </a:pPr>
              <a:t>49</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85000" lnSpcReduction="2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Semaphore: data structure supported by OS, stores the accumulate values of operations on race conditions</a:t>
            </a:r>
          </a:p>
          <a:p>
            <a:pPr lvl="1">
              <a:lnSpc>
                <a:spcPct val="110000"/>
              </a:lnSpc>
              <a:defRPr/>
            </a:pPr>
            <a:r>
              <a:rPr lang="en-US" altLang="zh-CN" dirty="0">
                <a:ea typeface="宋体" pitchFamily="2" charset="-122"/>
              </a:rPr>
              <a:t>P/V primitives: operations on semaphore</a:t>
            </a:r>
          </a:p>
          <a:p>
            <a:pPr lvl="1">
              <a:lnSpc>
                <a:spcPct val="110000"/>
              </a:lnSpc>
              <a:defRPr/>
            </a:pPr>
            <a:r>
              <a:rPr lang="en-US" altLang="zh-CN" dirty="0" err="1">
                <a:ea typeface="宋体" pitchFamily="2" charset="-122"/>
              </a:rPr>
              <a:t>Dijkstra</a:t>
            </a:r>
            <a:r>
              <a:rPr lang="en-US" altLang="zh-CN" dirty="0">
                <a:ea typeface="宋体" pitchFamily="2" charset="-122"/>
              </a:rPr>
              <a:t>: proposed </a:t>
            </a:r>
            <a:r>
              <a:rPr lang="en-US" altLang="zh-CN" dirty="0" err="1">
                <a:ea typeface="宋体" pitchFamily="2" charset="-122"/>
              </a:rPr>
              <a:t>Probern</a:t>
            </a:r>
            <a:r>
              <a:rPr lang="en-US" altLang="zh-CN" dirty="0">
                <a:ea typeface="宋体" pitchFamily="2" charset="-122"/>
              </a:rPr>
              <a:t> and </a:t>
            </a:r>
            <a:r>
              <a:rPr lang="en-US" altLang="zh-CN" dirty="0" err="1">
                <a:ea typeface="宋体" pitchFamily="2" charset="-122"/>
              </a:rPr>
              <a:t>Verhogen</a:t>
            </a:r>
            <a:r>
              <a:rPr lang="en-US" altLang="zh-CN" dirty="0">
                <a:ea typeface="宋体" pitchFamily="2" charset="-122"/>
              </a:rPr>
              <a:t> primitives in 1965</a:t>
            </a:r>
          </a:p>
          <a:p>
            <a:pPr>
              <a:lnSpc>
                <a:spcPct val="110000"/>
              </a:lnSpc>
              <a:defRPr/>
            </a:pPr>
            <a:r>
              <a:rPr lang="en-US" altLang="zh-CN" dirty="0">
                <a:ea typeface="宋体" pitchFamily="2" charset="-122"/>
              </a:rPr>
              <a:t>Application</a:t>
            </a:r>
          </a:p>
          <a:p>
            <a:pPr lvl="1">
              <a:lnSpc>
                <a:spcPct val="110000"/>
              </a:lnSpc>
              <a:defRPr/>
            </a:pPr>
            <a:r>
              <a:rPr lang="en-US" altLang="zh-CN" dirty="0">
                <a:ea typeface="宋体" pitchFamily="2" charset="-122"/>
              </a:rPr>
              <a:t>Semaphore’s value: the total times of race condition checking caused by all related processes, &gt;=0 means the environment is safe, &lt;0 means the CR is unavailable</a:t>
            </a:r>
          </a:p>
          <a:p>
            <a:pPr lvl="1">
              <a:lnSpc>
                <a:spcPct val="110000"/>
              </a:lnSpc>
              <a:defRPr/>
            </a:pPr>
            <a:r>
              <a:rPr lang="en-US" altLang="zh-CN" dirty="0">
                <a:ea typeface="宋体" pitchFamily="2" charset="-122"/>
              </a:rPr>
              <a:t>Down primitive: decrease the semaphores by 1, if &lt; 0 then block current process</a:t>
            </a:r>
          </a:p>
          <a:p>
            <a:pPr lvl="1">
              <a:lnSpc>
                <a:spcPct val="110000"/>
              </a:lnSpc>
              <a:defRPr/>
            </a:pPr>
            <a:r>
              <a:rPr lang="en-US" altLang="zh-CN" dirty="0">
                <a:ea typeface="宋体" pitchFamily="2" charset="-122"/>
              </a:rPr>
              <a:t>Up primitive: increase the semaphore by 1, if &lt;= 0 then wake up process blocked by this semaphore</a:t>
            </a:r>
          </a:p>
          <a:p>
            <a:pPr lvl="1">
              <a:lnSpc>
                <a:spcPct val="110000"/>
              </a:lnSpc>
              <a:defRPr/>
            </a:pPr>
            <a:endParaRPr lang="en-US" altLang="zh-CN" dirty="0">
              <a:ea typeface="宋体" pitchFamily="2" charset="-122"/>
            </a:endParaRPr>
          </a:p>
          <a:p>
            <a:pPr lvl="1">
              <a:lnSpc>
                <a:spcPct val="110000"/>
              </a:lnSpc>
              <a:defRPr/>
            </a:pPr>
            <a:endParaRPr lang="en-US" altLang="zh-CN" dirty="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en-US" altLang="zh-CN">
                <a:ea typeface="宋体" panose="02010600030101010101" pitchFamily="2" charset="-122"/>
              </a:rPr>
              <a:t>Exclusion: Spooler directory</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98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0DB57C7-27CE-4B1C-A8AD-7FA4D64D8DA2}" type="slidenum">
              <a:rPr lang="en-US" altLang="ko-KR" sz="1200" smtClean="0">
                <a:solidFill>
                  <a:schemeClr val="bg1"/>
                </a:solidFill>
              </a:rPr>
              <a:pPr>
                <a:spcBef>
                  <a:spcPct val="0"/>
                </a:spcBef>
                <a:buClrTx/>
                <a:buSzTx/>
                <a:buFontTx/>
                <a:buNone/>
              </a:pPr>
              <a:t>5</a:t>
            </a:fld>
            <a:endParaRPr lang="en-US" altLang="ko-KR" sz="1200">
              <a:solidFill>
                <a:schemeClr val="bg1"/>
              </a:solidFill>
            </a:endParaRPr>
          </a:p>
        </p:txBody>
      </p:sp>
      <p:sp>
        <p:nvSpPr>
          <p:cNvPr id="8" name="Text Box 25"/>
          <p:cNvSpPr txBox="1">
            <a:spLocks noChangeArrowheads="1"/>
          </p:cNvSpPr>
          <p:nvPr/>
        </p:nvSpPr>
        <p:spPr bwMode="auto">
          <a:xfrm>
            <a:off x="3806825" y="1844675"/>
            <a:ext cx="1122363"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Out</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4</a:t>
            </a:r>
          </a:p>
        </p:txBody>
      </p:sp>
      <p:sp>
        <p:nvSpPr>
          <p:cNvPr id="9" name="Text Box 26"/>
          <p:cNvSpPr txBox="1">
            <a:spLocks noChangeArrowheads="1"/>
          </p:cNvSpPr>
          <p:nvPr/>
        </p:nvSpPr>
        <p:spPr bwMode="auto">
          <a:xfrm>
            <a:off x="5678488" y="1844675"/>
            <a:ext cx="1008062"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In</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7</a:t>
            </a:r>
          </a:p>
        </p:txBody>
      </p:sp>
      <p:grpSp>
        <p:nvGrpSpPr>
          <p:cNvPr id="2" name="Group 30"/>
          <p:cNvGrpSpPr>
            <a:grpSpLocks/>
          </p:cNvGrpSpPr>
          <p:nvPr/>
        </p:nvGrpSpPr>
        <p:grpSpPr bwMode="auto">
          <a:xfrm>
            <a:off x="1285875" y="1700213"/>
            <a:ext cx="1728788" cy="2979737"/>
            <a:chOff x="249" y="1071"/>
            <a:chExt cx="1089" cy="1877"/>
          </a:xfrm>
        </p:grpSpPr>
        <p:sp>
          <p:nvSpPr>
            <p:cNvPr id="13" name="Text Box 9"/>
            <p:cNvSpPr txBox="1">
              <a:spLocks noChangeArrowheads="1"/>
            </p:cNvSpPr>
            <p:nvPr/>
          </p:nvSpPr>
          <p:spPr bwMode="auto">
            <a:xfrm>
              <a:off x="249" y="1616"/>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4</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File1</a:t>
              </a:r>
            </a:p>
          </p:txBody>
        </p:sp>
        <p:sp>
          <p:nvSpPr>
            <p:cNvPr id="14" name="Text Box 10"/>
            <p:cNvSpPr txBox="1">
              <a:spLocks noChangeArrowheads="1"/>
            </p:cNvSpPr>
            <p:nvPr/>
          </p:nvSpPr>
          <p:spPr bwMode="auto">
            <a:xfrm>
              <a:off x="249" y="1842"/>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5</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File2</a:t>
              </a:r>
            </a:p>
          </p:txBody>
        </p:sp>
        <p:sp>
          <p:nvSpPr>
            <p:cNvPr id="15" name="Text Box 11"/>
            <p:cNvSpPr txBox="1">
              <a:spLocks noChangeArrowheads="1"/>
            </p:cNvSpPr>
            <p:nvPr/>
          </p:nvSpPr>
          <p:spPr bwMode="auto">
            <a:xfrm>
              <a:off x="249" y="206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6</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File3</a:t>
              </a:r>
            </a:p>
          </p:txBody>
        </p:sp>
        <p:sp>
          <p:nvSpPr>
            <p:cNvPr id="16" name="Text Box 12"/>
            <p:cNvSpPr txBox="1">
              <a:spLocks noChangeArrowheads="1"/>
            </p:cNvSpPr>
            <p:nvPr/>
          </p:nvSpPr>
          <p:spPr bwMode="auto">
            <a:xfrm>
              <a:off x="249" y="2295"/>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7</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7" name="Text Box 13"/>
            <p:cNvSpPr txBox="1">
              <a:spLocks noChangeArrowheads="1"/>
            </p:cNvSpPr>
            <p:nvPr/>
          </p:nvSpPr>
          <p:spPr bwMode="auto">
            <a:xfrm>
              <a:off x="249" y="2523"/>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8</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8" name="Text Box 14"/>
            <p:cNvSpPr txBox="1">
              <a:spLocks noChangeArrowheads="1"/>
            </p:cNvSpPr>
            <p:nvPr/>
          </p:nvSpPr>
          <p:spPr bwMode="auto">
            <a:xfrm>
              <a:off x="249" y="138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sp>
          <p:nvSpPr>
            <p:cNvPr id="19" name="Text Box 23"/>
            <p:cNvSpPr txBox="1">
              <a:spLocks noChangeArrowheads="1"/>
            </p:cNvSpPr>
            <p:nvPr/>
          </p:nvSpPr>
          <p:spPr bwMode="auto">
            <a:xfrm>
              <a:off x="249" y="1071"/>
              <a:ext cx="1089" cy="198"/>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Spooler</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Dir</a:t>
              </a:r>
              <a:endParaRPr lang="zh-CN" altLang="en-US" b="1" dirty="0">
                <a:solidFill>
                  <a:schemeClr val="accent1">
                    <a:lumMod val="50000"/>
                  </a:schemeClr>
                </a:solidFill>
                <a:effectLst>
                  <a:outerShdw blurRad="38100" dist="38100" dir="2700000" algn="tl">
                    <a:srgbClr val="C0C0C0"/>
                  </a:outerShdw>
                </a:effectLst>
              </a:endParaRPr>
            </a:p>
          </p:txBody>
        </p:sp>
        <p:sp>
          <p:nvSpPr>
            <p:cNvPr id="20" name="Text Box 29"/>
            <p:cNvSpPr txBox="1">
              <a:spLocks noChangeArrowheads="1"/>
            </p:cNvSpPr>
            <p:nvPr/>
          </p:nvSpPr>
          <p:spPr bwMode="auto">
            <a:xfrm>
              <a:off x="249" y="2750"/>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grpSp>
      <p:sp>
        <p:nvSpPr>
          <p:cNvPr id="24" name="Text Box 6"/>
          <p:cNvSpPr txBox="1">
            <a:spLocks noChangeArrowheads="1"/>
          </p:cNvSpPr>
          <p:nvPr/>
        </p:nvSpPr>
        <p:spPr bwMode="auto">
          <a:xfrm>
            <a:off x="3316288" y="2565400"/>
            <a:ext cx="5184775" cy="314325"/>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7</a:t>
            </a:r>
            <a:r>
              <a:rPr lang="en-US" altLang="zh-CN" b="1" dirty="0">
                <a:solidFill>
                  <a:srgbClr val="9C4E00"/>
                </a:solidFill>
                <a:effectLst>
                  <a:outerShdw blurRad="38100" dist="38100" dir="2700000" algn="tl">
                    <a:srgbClr val="C0C0C0"/>
                  </a:outerShdw>
                </a:effectLst>
              </a:rPr>
              <a:t>	</a:t>
            </a:r>
          </a:p>
        </p:txBody>
      </p:sp>
      <p:sp>
        <p:nvSpPr>
          <p:cNvPr id="25" name="Text Box 7"/>
          <p:cNvSpPr txBox="1">
            <a:spLocks noChangeArrowheads="1"/>
          </p:cNvSpPr>
          <p:nvPr/>
        </p:nvSpPr>
        <p:spPr bwMode="auto">
          <a:xfrm>
            <a:off x="3316288" y="3500438"/>
            <a:ext cx="5184775" cy="1033462"/>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7</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8</a:t>
            </a:r>
            <a:r>
              <a:rPr lang="en-US" altLang="zh-CN" b="1" dirty="0">
                <a:solidFill>
                  <a:srgbClr val="9C4E00"/>
                </a:solidFill>
                <a:effectLst>
                  <a:outerShdw blurRad="38100" dist="38100" dir="2700000" algn="tl">
                    <a:srgbClr val="C0C0C0"/>
                  </a:outerShdw>
                </a:effectLst>
              </a:rPr>
              <a:t>	</a:t>
            </a:r>
          </a:p>
        </p:txBody>
      </p:sp>
      <p:grpSp>
        <p:nvGrpSpPr>
          <p:cNvPr id="3" name="Group 19"/>
          <p:cNvGrpSpPr>
            <a:grpSpLocks/>
          </p:cNvGrpSpPr>
          <p:nvPr/>
        </p:nvGrpSpPr>
        <p:grpSpPr bwMode="auto">
          <a:xfrm>
            <a:off x="5332413" y="3068638"/>
            <a:ext cx="3024187" cy="360362"/>
            <a:chOff x="3016" y="2478"/>
            <a:chExt cx="1905" cy="227"/>
          </a:xfrm>
        </p:grpSpPr>
        <p:sp>
          <p:nvSpPr>
            <p:cNvPr id="27" name="AutoShape 17"/>
            <p:cNvSpPr>
              <a:spLocks noChangeArrowheads="1"/>
            </p:cNvSpPr>
            <p:nvPr/>
          </p:nvSpPr>
          <p:spPr bwMode="auto">
            <a:xfrm>
              <a:off x="3016" y="2478"/>
              <a:ext cx="272" cy="227"/>
            </a:xfrm>
            <a:prstGeom prst="downArrow">
              <a:avLst>
                <a:gd name="adj1" fmla="val 50000"/>
                <a:gd name="adj2" fmla="val 25000"/>
              </a:avLst>
            </a:prstGeom>
            <a:solidFill>
              <a:schemeClr val="accent1"/>
            </a:solidFill>
            <a:ln w="9525">
              <a:solidFill>
                <a:srgbClr val="000000"/>
              </a:solidFill>
              <a:miter lim="800000"/>
              <a:headEnd/>
              <a:tailEnd/>
            </a:ln>
            <a:effectLst/>
          </p:spPr>
          <p:txBody>
            <a:bodyPr vert="eaVert" wrap="none" anchor="ctr"/>
            <a:lstStyle/>
            <a:p>
              <a:pPr>
                <a:lnSpc>
                  <a:spcPct val="80000"/>
                </a:lnSpc>
                <a:spcBef>
                  <a:spcPct val="20000"/>
                </a:spcBef>
                <a:buSzPct val="80000"/>
                <a:buFont typeface="Wingdings" panose="05000000000000000000" pitchFamily="2" charset="2"/>
                <a:buChar char="•"/>
                <a:defRPr/>
              </a:pPr>
              <a:endParaRPr lang="zh-CN" altLang="en-US" dirty="0">
                <a:solidFill>
                  <a:schemeClr val="accent1">
                    <a:lumMod val="50000"/>
                  </a:schemeClr>
                </a:solidFill>
              </a:endParaRPr>
            </a:p>
          </p:txBody>
        </p:sp>
        <p:sp>
          <p:nvSpPr>
            <p:cNvPr id="28" name="Text Box 18"/>
            <p:cNvSpPr txBox="1">
              <a:spLocks noChangeArrowheads="1"/>
            </p:cNvSpPr>
            <p:nvPr/>
          </p:nvSpPr>
          <p:spPr bwMode="auto">
            <a:xfrm>
              <a:off x="3243" y="2478"/>
              <a:ext cx="1678" cy="182"/>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1">
                      <a:lumMod val="50000"/>
                    </a:schemeClr>
                  </a:solidFill>
                  <a:effectLst>
                    <a:outerShdw blurRad="38100" dist="38100" dir="2700000" algn="tl">
                      <a:srgbClr val="C0C0C0"/>
                    </a:outerShdw>
                  </a:effectLst>
                </a:rPr>
                <a:t>CPU switch</a:t>
              </a:r>
              <a:endParaRPr lang="zh-CN" altLang="en-US" sz="1600" b="1" dirty="0">
                <a:solidFill>
                  <a:schemeClr val="accent1">
                    <a:lumMod val="50000"/>
                  </a:schemeClr>
                </a:solidFill>
                <a:effectLst>
                  <a:outerShdw blurRad="38100" dist="38100" dir="2700000" algn="tl">
                    <a:srgbClr val="C0C0C0"/>
                  </a:outerShdw>
                </a:effectLst>
              </a:endParaRPr>
            </a:p>
          </p:txBody>
        </p:sp>
      </p:grpSp>
      <p:sp>
        <p:nvSpPr>
          <p:cNvPr id="29" name="Text Box 20"/>
          <p:cNvSpPr txBox="1">
            <a:spLocks noChangeArrowheads="1"/>
          </p:cNvSpPr>
          <p:nvPr/>
        </p:nvSpPr>
        <p:spPr bwMode="auto">
          <a:xfrm>
            <a:off x="3316288" y="5540375"/>
            <a:ext cx="5184775" cy="896938"/>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r>
              <a:rPr lang="zh-CN" altLang="en-US"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8</a:t>
            </a:r>
            <a:r>
              <a:rPr lang="en-US" altLang="zh-CN" b="1" dirty="0">
                <a:solidFill>
                  <a:srgbClr val="9C4E00"/>
                </a:solidFill>
                <a:effectLst>
                  <a:outerShdw blurRad="38100" dist="38100" dir="2700000" algn="tl">
                    <a:srgbClr val="C0C0C0"/>
                  </a:outerShdw>
                </a:effectLst>
              </a:rPr>
              <a:t>	</a:t>
            </a:r>
          </a:p>
        </p:txBody>
      </p:sp>
      <p:grpSp>
        <p:nvGrpSpPr>
          <p:cNvPr id="7" name="Group 21"/>
          <p:cNvGrpSpPr>
            <a:grpSpLocks/>
          </p:cNvGrpSpPr>
          <p:nvPr/>
        </p:nvGrpSpPr>
        <p:grpSpPr bwMode="auto">
          <a:xfrm>
            <a:off x="5260975" y="4797425"/>
            <a:ext cx="3883025" cy="360363"/>
            <a:chOff x="3016" y="2478"/>
            <a:chExt cx="2446" cy="227"/>
          </a:xfrm>
        </p:grpSpPr>
        <p:sp>
          <p:nvSpPr>
            <p:cNvPr id="31" name="AutoShape 22"/>
            <p:cNvSpPr>
              <a:spLocks noChangeArrowheads="1"/>
            </p:cNvSpPr>
            <p:nvPr/>
          </p:nvSpPr>
          <p:spPr bwMode="auto">
            <a:xfrm>
              <a:off x="3016" y="2478"/>
              <a:ext cx="272" cy="227"/>
            </a:xfrm>
            <a:prstGeom prst="downArrow">
              <a:avLst>
                <a:gd name="adj1" fmla="val 50000"/>
                <a:gd name="adj2" fmla="val 25000"/>
              </a:avLst>
            </a:prstGeom>
            <a:solidFill>
              <a:schemeClr val="accent1"/>
            </a:solidFill>
            <a:ln w="9525">
              <a:solidFill>
                <a:srgbClr val="000000"/>
              </a:solidFill>
              <a:miter lim="800000"/>
              <a:headEnd/>
              <a:tailEnd/>
            </a:ln>
            <a:effectLst/>
          </p:spPr>
          <p:txBody>
            <a:bodyPr vert="eaVert" wrap="none" anchor="ctr"/>
            <a:lstStyle/>
            <a:p>
              <a:pPr>
                <a:lnSpc>
                  <a:spcPct val="80000"/>
                </a:lnSpc>
                <a:spcBef>
                  <a:spcPct val="20000"/>
                </a:spcBef>
                <a:buSzPct val="80000"/>
                <a:buFont typeface="Wingdings" panose="05000000000000000000" pitchFamily="2" charset="2"/>
                <a:buChar char="•"/>
                <a:defRPr/>
              </a:pPr>
              <a:endParaRPr lang="zh-CN" altLang="en-US">
                <a:solidFill>
                  <a:schemeClr val="accent1">
                    <a:lumMod val="50000"/>
                  </a:schemeClr>
                </a:solidFill>
              </a:endParaRPr>
            </a:p>
          </p:txBody>
        </p:sp>
        <p:sp>
          <p:nvSpPr>
            <p:cNvPr id="32" name="Text Box 23"/>
            <p:cNvSpPr txBox="1">
              <a:spLocks noChangeArrowheads="1"/>
            </p:cNvSpPr>
            <p:nvPr/>
          </p:nvSpPr>
          <p:spPr bwMode="auto">
            <a:xfrm>
              <a:off x="3243" y="2478"/>
              <a:ext cx="2219" cy="182"/>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1">
                      <a:lumMod val="50000"/>
                    </a:schemeClr>
                  </a:solidFill>
                  <a:effectLst>
                    <a:outerShdw blurRad="38100" dist="38100" dir="2700000" algn="tl">
                      <a:srgbClr val="C0C0C0"/>
                    </a:outerShdw>
                  </a:effectLst>
                </a:rPr>
                <a:t>CPU switch, Proc B lost data</a:t>
              </a:r>
              <a:endParaRPr lang="zh-CN" altLang="en-US" sz="1600" b="1" dirty="0">
                <a:solidFill>
                  <a:schemeClr val="accent1">
                    <a:lumMod val="50000"/>
                  </a:schemeClr>
                </a:solidFill>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strips(downLeft)">
                                      <p:cBhvr>
                                        <p:cTn id="21" dur="500"/>
                                        <p:tgtEl>
                                          <p:spTgt spid="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amond(in)">
                                      <p:cBhvr>
                                        <p:cTn id="26" dur="10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strips(downLeft)">
                                      <p:cBhvr>
                                        <p:cTn id="31" dur="500"/>
                                        <p:tgtEl>
                                          <p:spTgt spid="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amond(in)">
                                      <p:cBhvr>
                                        <p:cTn id="36" dur="20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strips(downLeft)">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4" grpId="0" animBg="1"/>
      <p:bldP spid="25" grpId="0" animBg="1"/>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信号量</a:t>
            </a:r>
            <a:r>
              <a:rPr lang="en-US" altLang="zh-CN" dirty="0"/>
              <a:t>(semaphore)</a:t>
            </a:r>
            <a:endParaRPr lang="zh-CN" altLang="en-US" sz="4800" dirty="0"/>
          </a:p>
        </p:txBody>
      </p:sp>
      <p:grpSp>
        <p:nvGrpSpPr>
          <p:cNvPr id="2" name="组合 1"/>
          <p:cNvGrpSpPr/>
          <p:nvPr/>
        </p:nvGrpSpPr>
        <p:grpSpPr>
          <a:xfrm>
            <a:off x="844894" y="1672674"/>
            <a:ext cx="3295059" cy="428628"/>
            <a:chOff x="844893" y="782404"/>
            <a:chExt cx="3295059" cy="428628"/>
          </a:xfrm>
        </p:grpSpPr>
        <p:sp>
          <p:nvSpPr>
            <p:cNvPr id="9" name="内容占位符 2"/>
            <p:cNvSpPr txBox="1">
              <a:spLocks/>
            </p:cNvSpPr>
            <p:nvPr/>
          </p:nvSpPr>
          <p:spPr>
            <a:xfrm>
              <a:off x="1142976" y="782404"/>
              <a:ext cx="29969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信号是一种抽象数据类型</a:t>
              </a:r>
            </a:p>
          </p:txBody>
        </p:sp>
        <p:sp>
          <p:nvSpPr>
            <p:cNvPr id="12" name="TextBox 11"/>
            <p:cNvSpPr txBox="1"/>
            <p:nvPr/>
          </p:nvSpPr>
          <p:spPr>
            <a:xfrm>
              <a:off x="844893" y="7824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015350"/>
            <a:ext cx="5109778" cy="355598"/>
            <a:chOff x="1262422" y="1125080"/>
            <a:chExt cx="5109778" cy="355598"/>
          </a:xfrm>
        </p:grpSpPr>
        <p:pic>
          <p:nvPicPr>
            <p:cNvPr id="29" name="图片 28" descr="小点1.png"/>
            <p:cNvPicPr>
              <a:picLocks noChangeAspect="1"/>
            </p:cNvPicPr>
            <p:nvPr/>
          </p:nvPicPr>
          <p:blipFill>
            <a:blip r:embed="rId2" cstate="print"/>
            <a:stretch>
              <a:fillRect/>
            </a:stretch>
          </p:blipFill>
          <p:spPr>
            <a:xfrm>
              <a:off x="1262422" y="1229856"/>
              <a:ext cx="151066" cy="148997"/>
            </a:xfrm>
            <a:prstGeom prst="rect">
              <a:avLst/>
            </a:prstGeom>
            <a:effectLst/>
          </p:spPr>
        </p:pic>
        <p:sp>
          <p:nvSpPr>
            <p:cNvPr id="30" name="内容占位符 2"/>
            <p:cNvSpPr txBox="1">
              <a:spLocks/>
            </p:cNvSpPr>
            <p:nvPr/>
          </p:nvSpPr>
          <p:spPr>
            <a:xfrm>
              <a:off x="1394985" y="1125080"/>
              <a:ext cx="497721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由一个整形</a:t>
              </a:r>
              <a:r>
                <a:rPr lang="en-US" altLang="zh-CN" sz="1800" dirty="0"/>
                <a:t> (</a:t>
              </a:r>
              <a:r>
                <a:rPr lang="en-US" altLang="zh-CN" sz="1800" dirty="0" err="1">
                  <a:solidFill>
                    <a:srgbClr val="C00000"/>
                  </a:solidFill>
                </a:rPr>
                <a:t>sem</a:t>
              </a:r>
              <a:r>
                <a:rPr lang="en-US" altLang="zh-CN" sz="1800" dirty="0"/>
                <a:t>)</a:t>
              </a:r>
              <a:r>
                <a:rPr lang="zh-CN" altLang="en-US" sz="1800" dirty="0"/>
                <a:t>变量和两个原子操作组成</a:t>
              </a:r>
            </a:p>
          </p:txBody>
        </p:sp>
      </p:grpSp>
      <p:grpSp>
        <p:nvGrpSpPr>
          <p:cNvPr id="20" name="组合 19"/>
          <p:cNvGrpSpPr/>
          <p:nvPr/>
        </p:nvGrpSpPr>
        <p:grpSpPr>
          <a:xfrm>
            <a:off x="1262319" y="2255286"/>
            <a:ext cx="5256584" cy="333151"/>
            <a:chOff x="1259632" y="1418764"/>
            <a:chExt cx="5256584" cy="333151"/>
          </a:xfrm>
        </p:grpSpPr>
        <p:pic>
          <p:nvPicPr>
            <p:cNvPr id="31" name="图片 30" descr="小点1.png"/>
            <p:cNvPicPr>
              <a:picLocks noChangeAspect="1"/>
            </p:cNvPicPr>
            <p:nvPr/>
          </p:nvPicPr>
          <p:blipFill>
            <a:blip r:embed="rId2" cstate="print"/>
            <a:stretch>
              <a:fillRect/>
            </a:stretch>
          </p:blipFill>
          <p:spPr>
            <a:xfrm>
              <a:off x="1259632" y="1534397"/>
              <a:ext cx="151066" cy="148997"/>
            </a:xfrm>
            <a:prstGeom prst="rect">
              <a:avLst/>
            </a:prstGeom>
            <a:effectLst/>
          </p:spPr>
        </p:pic>
        <p:sp>
          <p:nvSpPr>
            <p:cNvPr id="32" name="内容占位符 2"/>
            <p:cNvSpPr txBox="1">
              <a:spLocks/>
            </p:cNvSpPr>
            <p:nvPr/>
          </p:nvSpPr>
          <p:spPr>
            <a:xfrm>
              <a:off x="1394986" y="1418764"/>
              <a:ext cx="5121230" cy="333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en-US" altLang="zh-CN" sz="1800" dirty="0">
                  <a:solidFill>
                    <a:srgbClr val="C00000"/>
                  </a:solidFill>
                </a:rPr>
                <a:t>P()</a:t>
              </a:r>
              <a:endParaRPr lang="zh-CN" altLang="en-US" sz="1600" dirty="0"/>
            </a:p>
          </p:txBody>
        </p:sp>
      </p:grpSp>
      <p:grpSp>
        <p:nvGrpSpPr>
          <p:cNvPr id="19" name="组合 18"/>
          <p:cNvGrpSpPr/>
          <p:nvPr/>
        </p:nvGrpSpPr>
        <p:grpSpPr>
          <a:xfrm>
            <a:off x="1259632" y="2990141"/>
            <a:ext cx="6169888" cy="347432"/>
            <a:chOff x="1259632" y="1993450"/>
            <a:chExt cx="6169888" cy="347432"/>
          </a:xfrm>
        </p:grpSpPr>
        <p:pic>
          <p:nvPicPr>
            <p:cNvPr id="13" name="图片 12" descr="小点1.png"/>
            <p:cNvPicPr>
              <a:picLocks noChangeAspect="1"/>
            </p:cNvPicPr>
            <p:nvPr/>
          </p:nvPicPr>
          <p:blipFill>
            <a:blip r:embed="rId2" cstate="print"/>
            <a:stretch>
              <a:fillRect/>
            </a:stretch>
          </p:blipFill>
          <p:spPr>
            <a:xfrm>
              <a:off x="1259632" y="2108325"/>
              <a:ext cx="151066" cy="148997"/>
            </a:xfrm>
            <a:prstGeom prst="rect">
              <a:avLst/>
            </a:prstGeom>
            <a:effectLst/>
          </p:spPr>
        </p:pic>
        <p:sp>
          <p:nvSpPr>
            <p:cNvPr id="14" name="内容占位符 2"/>
            <p:cNvSpPr txBox="1">
              <a:spLocks/>
            </p:cNvSpPr>
            <p:nvPr/>
          </p:nvSpPr>
          <p:spPr>
            <a:xfrm>
              <a:off x="1394986" y="1993450"/>
              <a:ext cx="6034534" cy="3474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dirty="0">
                  <a:solidFill>
                    <a:srgbClr val="C00000"/>
                  </a:solidFill>
                </a:rPr>
                <a:t>V()</a:t>
              </a:r>
              <a:endParaRPr lang="zh-CN" altLang="en-US" sz="1400" dirty="0"/>
            </a:p>
          </p:txBody>
        </p:sp>
      </p:grpSp>
      <p:pic>
        <p:nvPicPr>
          <p:cNvPr id="27" name="Picture 6" descr="MCj03073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6" y="3140968"/>
            <a:ext cx="9842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9" descr="MCj03073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6" y="3902968"/>
            <a:ext cx="9842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10" descr="MCj03073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6" y="4588768"/>
            <a:ext cx="9842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6" name="Group 7"/>
          <p:cNvGrpSpPr>
            <a:grpSpLocks/>
          </p:cNvGrpSpPr>
          <p:nvPr/>
        </p:nvGrpSpPr>
        <p:grpSpPr bwMode="auto">
          <a:xfrm>
            <a:off x="1035573" y="5367361"/>
            <a:ext cx="7351713" cy="869951"/>
            <a:chOff x="15" y="374"/>
            <a:chExt cx="4631" cy="548"/>
          </a:xfrm>
        </p:grpSpPr>
        <p:sp>
          <p:nvSpPr>
            <p:cNvPr id="37" name="Line 12"/>
            <p:cNvSpPr>
              <a:spLocks noChangeShapeType="1"/>
            </p:cNvSpPr>
            <p:nvPr/>
          </p:nvSpPr>
          <p:spPr bwMode="auto">
            <a:xfrm>
              <a:off x="15" y="624"/>
              <a:ext cx="1392" cy="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vert="eaVert" wrap="none" anchor="ctr"/>
            <a:lstStyle/>
            <a:p>
              <a:endParaRPr lang="zh-CN" altLang="en-US"/>
            </a:p>
          </p:txBody>
        </p:sp>
        <p:sp>
          <p:nvSpPr>
            <p:cNvPr id="38" name="Line 13"/>
            <p:cNvSpPr>
              <a:spLocks noChangeShapeType="1"/>
            </p:cNvSpPr>
            <p:nvPr/>
          </p:nvSpPr>
          <p:spPr bwMode="auto">
            <a:xfrm>
              <a:off x="1872" y="374"/>
              <a:ext cx="13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vert="eaVert" wrap="none" anchor="ctr"/>
            <a:lstStyle/>
            <a:p>
              <a:endParaRPr lang="zh-CN" altLang="en-US"/>
            </a:p>
          </p:txBody>
        </p:sp>
        <p:sp>
          <p:nvSpPr>
            <p:cNvPr id="39" name="Line 14"/>
            <p:cNvSpPr>
              <a:spLocks noChangeShapeType="1"/>
            </p:cNvSpPr>
            <p:nvPr/>
          </p:nvSpPr>
          <p:spPr bwMode="auto">
            <a:xfrm>
              <a:off x="1872" y="922"/>
              <a:ext cx="13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vert="eaVert" wrap="none" anchor="ctr"/>
            <a:lstStyle/>
            <a:p>
              <a:endParaRPr lang="zh-CN" altLang="en-US"/>
            </a:p>
          </p:txBody>
        </p:sp>
        <p:sp>
          <p:nvSpPr>
            <p:cNvPr id="40" name="Freeform 15"/>
            <p:cNvSpPr>
              <a:spLocks/>
            </p:cNvSpPr>
            <p:nvPr/>
          </p:nvSpPr>
          <p:spPr bwMode="auto">
            <a:xfrm>
              <a:off x="1392" y="374"/>
              <a:ext cx="480" cy="259"/>
            </a:xfrm>
            <a:custGeom>
              <a:avLst/>
              <a:gdLst>
                <a:gd name="T0" fmla="*/ 0 w 480"/>
                <a:gd name="T1" fmla="*/ 94 h 294"/>
                <a:gd name="T2" fmla="*/ 144 w 480"/>
                <a:gd name="T3" fmla="*/ 77 h 294"/>
                <a:gd name="T4" fmla="*/ 336 w 480"/>
                <a:gd name="T5" fmla="*/ 16 h 294"/>
                <a:gd name="T6" fmla="*/ 480 w 480"/>
                <a:gd name="T7" fmla="*/ 0 h 294"/>
                <a:gd name="T8" fmla="*/ 0 60000 65536"/>
                <a:gd name="T9" fmla="*/ 0 60000 65536"/>
                <a:gd name="T10" fmla="*/ 0 60000 65536"/>
                <a:gd name="T11" fmla="*/ 0 60000 65536"/>
                <a:gd name="T12" fmla="*/ 0 w 480"/>
                <a:gd name="T13" fmla="*/ 0 h 294"/>
                <a:gd name="T14" fmla="*/ 480 w 480"/>
                <a:gd name="T15" fmla="*/ 294 h 294"/>
              </a:gdLst>
              <a:ahLst/>
              <a:cxnLst>
                <a:cxn ang="T8">
                  <a:pos x="T0" y="T1"/>
                </a:cxn>
                <a:cxn ang="T9">
                  <a:pos x="T2" y="T3"/>
                </a:cxn>
                <a:cxn ang="T10">
                  <a:pos x="T4" y="T5"/>
                </a:cxn>
                <a:cxn ang="T11">
                  <a:pos x="T6" y="T7"/>
                </a:cxn>
              </a:cxnLst>
              <a:rect l="T12" t="T13" r="T14" b="T15"/>
              <a:pathLst>
                <a:path w="480" h="294">
                  <a:moveTo>
                    <a:pt x="0" y="294"/>
                  </a:moveTo>
                  <a:cubicBezTo>
                    <a:pt x="23" y="293"/>
                    <a:pt x="88" y="281"/>
                    <a:pt x="144" y="240"/>
                  </a:cubicBezTo>
                  <a:cubicBezTo>
                    <a:pt x="200" y="199"/>
                    <a:pt x="280" y="88"/>
                    <a:pt x="336" y="48"/>
                  </a:cubicBezTo>
                  <a:cubicBezTo>
                    <a:pt x="392" y="8"/>
                    <a:pt x="436" y="4"/>
                    <a:pt x="480" y="0"/>
                  </a:cubicBez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zh-CN" altLang="en-US"/>
            </a:p>
          </p:txBody>
        </p:sp>
        <p:sp>
          <p:nvSpPr>
            <p:cNvPr id="41" name="Freeform 16"/>
            <p:cNvSpPr>
              <a:spLocks/>
            </p:cNvSpPr>
            <p:nvPr/>
          </p:nvSpPr>
          <p:spPr bwMode="auto">
            <a:xfrm flipV="1">
              <a:off x="1392" y="620"/>
              <a:ext cx="528" cy="302"/>
            </a:xfrm>
            <a:custGeom>
              <a:avLst/>
              <a:gdLst>
                <a:gd name="T0" fmla="*/ 0 w 480"/>
                <a:gd name="T1" fmla="*/ 479 h 285"/>
                <a:gd name="T2" fmla="*/ 338 w 480"/>
                <a:gd name="T3" fmla="*/ 403 h 285"/>
                <a:gd name="T4" fmla="*/ 794 w 480"/>
                <a:gd name="T5" fmla="*/ 81 h 285"/>
                <a:gd name="T6" fmla="*/ 1132 w 480"/>
                <a:gd name="T7" fmla="*/ 0 h 285"/>
                <a:gd name="T8" fmla="*/ 0 60000 65536"/>
                <a:gd name="T9" fmla="*/ 0 60000 65536"/>
                <a:gd name="T10" fmla="*/ 0 60000 65536"/>
                <a:gd name="T11" fmla="*/ 0 60000 65536"/>
                <a:gd name="T12" fmla="*/ 0 w 480"/>
                <a:gd name="T13" fmla="*/ 0 h 285"/>
                <a:gd name="T14" fmla="*/ 480 w 480"/>
                <a:gd name="T15" fmla="*/ 285 h 285"/>
              </a:gdLst>
              <a:ahLst/>
              <a:cxnLst>
                <a:cxn ang="T8">
                  <a:pos x="T0" y="T1"/>
                </a:cxn>
                <a:cxn ang="T9">
                  <a:pos x="T2" y="T3"/>
                </a:cxn>
                <a:cxn ang="T10">
                  <a:pos x="T4" y="T5"/>
                </a:cxn>
                <a:cxn ang="T11">
                  <a:pos x="T6" y="T7"/>
                </a:cxn>
              </a:cxnLst>
              <a:rect l="T12" t="T13" r="T14" b="T15"/>
              <a:pathLst>
                <a:path w="480" h="285">
                  <a:moveTo>
                    <a:pt x="0" y="285"/>
                  </a:moveTo>
                  <a:cubicBezTo>
                    <a:pt x="46" y="281"/>
                    <a:pt x="88" y="279"/>
                    <a:pt x="144" y="240"/>
                  </a:cubicBezTo>
                  <a:cubicBezTo>
                    <a:pt x="200" y="201"/>
                    <a:pt x="280" y="88"/>
                    <a:pt x="336" y="48"/>
                  </a:cubicBezTo>
                  <a:cubicBezTo>
                    <a:pt x="392" y="8"/>
                    <a:pt x="436" y="4"/>
                    <a:pt x="480" y="0"/>
                  </a:cubicBez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zh-CN" altLang="en-US"/>
            </a:p>
          </p:txBody>
        </p:sp>
        <p:sp>
          <p:nvSpPr>
            <p:cNvPr id="42" name="Freeform 17"/>
            <p:cNvSpPr>
              <a:spLocks/>
            </p:cNvSpPr>
            <p:nvPr/>
          </p:nvSpPr>
          <p:spPr bwMode="auto">
            <a:xfrm flipH="1">
              <a:off x="3264" y="374"/>
              <a:ext cx="480" cy="259"/>
            </a:xfrm>
            <a:custGeom>
              <a:avLst/>
              <a:gdLst>
                <a:gd name="T0" fmla="*/ 0 w 480"/>
                <a:gd name="T1" fmla="*/ 94 h 294"/>
                <a:gd name="T2" fmla="*/ 144 w 480"/>
                <a:gd name="T3" fmla="*/ 77 h 294"/>
                <a:gd name="T4" fmla="*/ 336 w 480"/>
                <a:gd name="T5" fmla="*/ 16 h 294"/>
                <a:gd name="T6" fmla="*/ 480 w 480"/>
                <a:gd name="T7" fmla="*/ 0 h 294"/>
                <a:gd name="T8" fmla="*/ 0 60000 65536"/>
                <a:gd name="T9" fmla="*/ 0 60000 65536"/>
                <a:gd name="T10" fmla="*/ 0 60000 65536"/>
                <a:gd name="T11" fmla="*/ 0 60000 65536"/>
                <a:gd name="T12" fmla="*/ 0 w 480"/>
                <a:gd name="T13" fmla="*/ 0 h 294"/>
                <a:gd name="T14" fmla="*/ 480 w 480"/>
                <a:gd name="T15" fmla="*/ 294 h 294"/>
              </a:gdLst>
              <a:ahLst/>
              <a:cxnLst>
                <a:cxn ang="T8">
                  <a:pos x="T0" y="T1"/>
                </a:cxn>
                <a:cxn ang="T9">
                  <a:pos x="T2" y="T3"/>
                </a:cxn>
                <a:cxn ang="T10">
                  <a:pos x="T4" y="T5"/>
                </a:cxn>
                <a:cxn ang="T11">
                  <a:pos x="T6" y="T7"/>
                </a:cxn>
              </a:cxnLst>
              <a:rect l="T12" t="T13" r="T14" b="T15"/>
              <a:pathLst>
                <a:path w="480" h="294">
                  <a:moveTo>
                    <a:pt x="0" y="294"/>
                  </a:moveTo>
                  <a:cubicBezTo>
                    <a:pt x="34" y="286"/>
                    <a:pt x="88" y="281"/>
                    <a:pt x="144" y="240"/>
                  </a:cubicBezTo>
                  <a:cubicBezTo>
                    <a:pt x="200" y="199"/>
                    <a:pt x="280" y="88"/>
                    <a:pt x="336" y="48"/>
                  </a:cubicBezTo>
                  <a:cubicBezTo>
                    <a:pt x="392" y="8"/>
                    <a:pt x="436" y="4"/>
                    <a:pt x="480" y="0"/>
                  </a:cubicBez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zh-CN" altLang="en-US"/>
            </a:p>
          </p:txBody>
        </p:sp>
        <p:sp>
          <p:nvSpPr>
            <p:cNvPr id="43" name="Freeform 18"/>
            <p:cNvSpPr>
              <a:spLocks/>
            </p:cNvSpPr>
            <p:nvPr/>
          </p:nvSpPr>
          <p:spPr bwMode="auto">
            <a:xfrm flipH="1" flipV="1">
              <a:off x="3264" y="629"/>
              <a:ext cx="480" cy="293"/>
            </a:xfrm>
            <a:custGeom>
              <a:avLst/>
              <a:gdLst>
                <a:gd name="T0" fmla="*/ 0 w 436"/>
                <a:gd name="T1" fmla="*/ 453 h 277"/>
                <a:gd name="T2" fmla="*/ 237 w 436"/>
                <a:gd name="T3" fmla="*/ 398 h 277"/>
                <a:gd name="T4" fmla="*/ 692 w 436"/>
                <a:gd name="T5" fmla="*/ 79 h 277"/>
                <a:gd name="T6" fmla="*/ 1035 w 436"/>
                <a:gd name="T7" fmla="*/ 0 h 277"/>
                <a:gd name="T8" fmla="*/ 0 60000 65536"/>
                <a:gd name="T9" fmla="*/ 0 60000 65536"/>
                <a:gd name="T10" fmla="*/ 0 60000 65536"/>
                <a:gd name="T11" fmla="*/ 0 60000 65536"/>
                <a:gd name="T12" fmla="*/ 0 w 436"/>
                <a:gd name="T13" fmla="*/ 0 h 277"/>
                <a:gd name="T14" fmla="*/ 436 w 436"/>
                <a:gd name="T15" fmla="*/ 277 h 277"/>
              </a:gdLst>
              <a:ahLst/>
              <a:cxnLst>
                <a:cxn ang="T8">
                  <a:pos x="T0" y="T1"/>
                </a:cxn>
                <a:cxn ang="T9">
                  <a:pos x="T2" y="T3"/>
                </a:cxn>
                <a:cxn ang="T10">
                  <a:pos x="T4" y="T5"/>
                </a:cxn>
                <a:cxn ang="T11">
                  <a:pos x="T6" y="T7"/>
                </a:cxn>
              </a:cxnLst>
              <a:rect l="T12" t="T13" r="T14" b="T15"/>
              <a:pathLst>
                <a:path w="436" h="277">
                  <a:moveTo>
                    <a:pt x="0" y="272"/>
                  </a:moveTo>
                  <a:cubicBezTo>
                    <a:pt x="34" y="273"/>
                    <a:pt x="51" y="277"/>
                    <a:pt x="100" y="240"/>
                  </a:cubicBezTo>
                  <a:cubicBezTo>
                    <a:pt x="149" y="203"/>
                    <a:pt x="236" y="88"/>
                    <a:pt x="292" y="48"/>
                  </a:cubicBezTo>
                  <a:cubicBezTo>
                    <a:pt x="348" y="8"/>
                    <a:pt x="392" y="4"/>
                    <a:pt x="436" y="0"/>
                  </a:cubicBez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zh-CN" altLang="en-US"/>
            </a:p>
          </p:txBody>
        </p:sp>
        <p:sp>
          <p:nvSpPr>
            <p:cNvPr id="44" name="Line 19"/>
            <p:cNvSpPr>
              <a:spLocks noChangeShapeType="1"/>
            </p:cNvSpPr>
            <p:nvPr/>
          </p:nvSpPr>
          <p:spPr bwMode="auto">
            <a:xfrm>
              <a:off x="3734" y="629"/>
              <a:ext cx="912" cy="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vert="eaVert" wrap="none" anchor="ctr"/>
            <a:lstStyle/>
            <a:p>
              <a:endParaRPr lang="zh-CN" altLang="en-US"/>
            </a:p>
          </p:txBody>
        </p:sp>
      </p:grpSp>
      <p:pic>
        <p:nvPicPr>
          <p:cNvPr id="46" name="Picture 27" descr="MCj03073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6" y="5274568"/>
            <a:ext cx="9842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 name="组合 3"/>
          <p:cNvGrpSpPr/>
          <p:nvPr/>
        </p:nvGrpSpPr>
        <p:grpSpPr>
          <a:xfrm>
            <a:off x="844894" y="2917041"/>
            <a:ext cx="4227173" cy="844007"/>
            <a:chOff x="844893" y="2524812"/>
            <a:chExt cx="4227173" cy="844007"/>
          </a:xfrm>
        </p:grpSpPr>
        <p:sp>
          <p:nvSpPr>
            <p:cNvPr id="15" name="内容占位符 2"/>
            <p:cNvSpPr txBox="1">
              <a:spLocks/>
            </p:cNvSpPr>
            <p:nvPr/>
          </p:nvSpPr>
          <p:spPr>
            <a:xfrm>
              <a:off x="1142976" y="2524812"/>
              <a:ext cx="29969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信号量与铁路的类比</a:t>
              </a:r>
            </a:p>
          </p:txBody>
        </p:sp>
        <p:sp>
          <p:nvSpPr>
            <p:cNvPr id="16" name="TextBox 15"/>
            <p:cNvSpPr txBox="1"/>
            <p:nvPr/>
          </p:nvSpPr>
          <p:spPr>
            <a:xfrm>
              <a:off x="844893" y="25248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262422" y="2986778"/>
              <a:ext cx="151066" cy="148997"/>
            </a:xfrm>
            <a:prstGeom prst="rect">
              <a:avLst/>
            </a:prstGeom>
            <a:effectLst/>
          </p:spPr>
        </p:pic>
        <p:sp>
          <p:nvSpPr>
            <p:cNvPr id="18" name="内容占位符 2"/>
            <p:cNvSpPr txBox="1">
              <a:spLocks/>
            </p:cNvSpPr>
            <p:nvPr/>
          </p:nvSpPr>
          <p:spPr>
            <a:xfrm>
              <a:off x="1394985" y="2882002"/>
              <a:ext cx="367708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2</a:t>
              </a:r>
              <a:r>
                <a:rPr lang="zh-CN" altLang="en-US" sz="1800" dirty="0"/>
                <a:t>个站台的车站</a:t>
              </a:r>
              <a:endParaRPr lang="en-US" altLang="zh-CN" sz="1800" dirty="0"/>
            </a:p>
            <a:p>
              <a:pPr marL="0" lvl="1" indent="0">
                <a:lnSpc>
                  <a:spcPct val="90000"/>
                </a:lnSpc>
              </a:pPr>
              <a:r>
                <a:rPr lang="en-US" altLang="zh-CN" sz="1800" dirty="0"/>
                <a:t>2</a:t>
              </a:r>
              <a:r>
                <a:rPr lang="zh-CN" altLang="en-US" sz="1800" dirty="0"/>
                <a:t>个资源的信号量</a:t>
              </a:r>
            </a:p>
          </p:txBody>
        </p:sp>
        <p:pic>
          <p:nvPicPr>
            <p:cNvPr id="47" name="图片 46" descr="小点1.png"/>
            <p:cNvPicPr>
              <a:picLocks noChangeAspect="1"/>
            </p:cNvPicPr>
            <p:nvPr/>
          </p:nvPicPr>
          <p:blipFill>
            <a:blip r:embed="rId2" cstate="print"/>
            <a:stretch>
              <a:fillRect/>
            </a:stretch>
          </p:blipFill>
          <p:spPr>
            <a:xfrm>
              <a:off x="1259632" y="3219822"/>
              <a:ext cx="151066" cy="148997"/>
            </a:xfrm>
            <a:prstGeom prst="rect">
              <a:avLst/>
            </a:prstGeom>
            <a:effectLst/>
          </p:spPr>
        </p:pic>
      </p:grpSp>
      <p:pic>
        <p:nvPicPr>
          <p:cNvPr id="48" name="Picture 2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28546" y="4747701"/>
            <a:ext cx="473075" cy="9097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 name="组合 10"/>
          <p:cNvGrpSpPr/>
          <p:nvPr/>
        </p:nvGrpSpPr>
        <p:grpSpPr>
          <a:xfrm>
            <a:off x="1545950" y="2511362"/>
            <a:ext cx="2259665" cy="333151"/>
            <a:chOff x="4752399" y="2696770"/>
            <a:chExt cx="2259665" cy="333151"/>
          </a:xfrm>
        </p:grpSpPr>
        <p:sp>
          <p:nvSpPr>
            <p:cNvPr id="51" name="内容占位符 2"/>
            <p:cNvSpPr txBox="1">
              <a:spLocks/>
            </p:cNvSpPr>
            <p:nvPr/>
          </p:nvSpPr>
          <p:spPr>
            <a:xfrm>
              <a:off x="4846146" y="2696770"/>
              <a:ext cx="2165918" cy="333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en-US" altLang="zh-CN" sz="1600" dirty="0" err="1"/>
                <a:t>sem</a:t>
              </a:r>
              <a:r>
                <a:rPr lang="zh-CN" altLang="en-US" sz="1600" dirty="0"/>
                <a:t>减</a:t>
              </a:r>
              <a:r>
                <a:rPr lang="en-US" altLang="zh-CN" sz="1600" dirty="0"/>
                <a:t>1</a:t>
              </a:r>
            </a:p>
          </p:txBody>
        </p:sp>
        <p:pic>
          <p:nvPicPr>
            <p:cNvPr id="52" name="图片 51" descr="小点1.png"/>
            <p:cNvPicPr>
              <a:picLocks noChangeAspect="1"/>
            </p:cNvPicPr>
            <p:nvPr/>
          </p:nvPicPr>
          <p:blipFill>
            <a:blip r:embed="rId2" cstate="print"/>
            <a:stretch>
              <a:fillRect/>
            </a:stretch>
          </p:blipFill>
          <p:spPr>
            <a:xfrm>
              <a:off x="4752399" y="2805867"/>
              <a:ext cx="151066" cy="148997"/>
            </a:xfrm>
            <a:prstGeom prst="rect">
              <a:avLst/>
            </a:prstGeom>
            <a:effectLst/>
          </p:spPr>
        </p:pic>
      </p:grpSp>
      <p:grpSp>
        <p:nvGrpSpPr>
          <p:cNvPr id="10" name="组合 9"/>
          <p:cNvGrpSpPr/>
          <p:nvPr/>
        </p:nvGrpSpPr>
        <p:grpSpPr>
          <a:xfrm>
            <a:off x="1545949" y="2746206"/>
            <a:ext cx="3875486" cy="333151"/>
            <a:chOff x="4752399" y="2992059"/>
            <a:chExt cx="3875486" cy="333151"/>
          </a:xfrm>
        </p:grpSpPr>
        <p:sp>
          <p:nvSpPr>
            <p:cNvPr id="50" name="内容占位符 2"/>
            <p:cNvSpPr txBox="1">
              <a:spLocks/>
            </p:cNvSpPr>
            <p:nvPr/>
          </p:nvSpPr>
          <p:spPr>
            <a:xfrm>
              <a:off x="4843951" y="2992059"/>
              <a:ext cx="3783934" cy="333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zh-CN" altLang="en-US" sz="1600" dirty="0"/>
                <a:t>如</a:t>
              </a:r>
              <a:r>
                <a:rPr lang="en-US" altLang="zh-CN" sz="1600" dirty="0" err="1"/>
                <a:t>sem</a:t>
              </a:r>
              <a:r>
                <a:rPr lang="en-US" altLang="zh-CN" sz="1600" dirty="0"/>
                <a:t>&lt;0, </a:t>
              </a:r>
              <a:r>
                <a:rPr lang="zh-CN" altLang="en-US" sz="1600" dirty="0"/>
                <a:t>进入等待</a:t>
              </a:r>
              <a:r>
                <a:rPr lang="en-US" altLang="zh-CN" sz="1600" dirty="0"/>
                <a:t>, </a:t>
              </a:r>
              <a:r>
                <a:rPr lang="zh-CN" altLang="en-US" sz="1600" dirty="0"/>
                <a:t>否则继续</a:t>
              </a:r>
            </a:p>
          </p:txBody>
        </p:sp>
        <p:pic>
          <p:nvPicPr>
            <p:cNvPr id="53" name="图片 52" descr="小点1.png"/>
            <p:cNvPicPr>
              <a:picLocks noChangeAspect="1"/>
            </p:cNvPicPr>
            <p:nvPr/>
          </p:nvPicPr>
          <p:blipFill>
            <a:blip r:embed="rId2" cstate="print"/>
            <a:stretch>
              <a:fillRect/>
            </a:stretch>
          </p:blipFill>
          <p:spPr>
            <a:xfrm>
              <a:off x="4752399" y="3097502"/>
              <a:ext cx="151066" cy="148997"/>
            </a:xfrm>
            <a:prstGeom prst="rect">
              <a:avLst/>
            </a:prstGeom>
            <a:effectLst/>
          </p:spPr>
        </p:pic>
      </p:grpSp>
      <p:grpSp>
        <p:nvGrpSpPr>
          <p:cNvPr id="22" name="组合 21"/>
          <p:cNvGrpSpPr/>
          <p:nvPr/>
        </p:nvGrpSpPr>
        <p:grpSpPr>
          <a:xfrm>
            <a:off x="1545950" y="3224986"/>
            <a:ext cx="4287105" cy="379757"/>
            <a:chOff x="4177634" y="2765125"/>
            <a:chExt cx="4287105" cy="379757"/>
          </a:xfrm>
        </p:grpSpPr>
        <p:sp>
          <p:nvSpPr>
            <p:cNvPr id="54" name="内容占位符 2"/>
            <p:cNvSpPr txBox="1">
              <a:spLocks/>
            </p:cNvSpPr>
            <p:nvPr/>
          </p:nvSpPr>
          <p:spPr>
            <a:xfrm>
              <a:off x="4291061" y="2765125"/>
              <a:ext cx="4173678" cy="37975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err="1"/>
                <a:t>sem</a:t>
              </a:r>
              <a:r>
                <a:rPr lang="zh-CN" altLang="en-US" sz="1600" dirty="0"/>
                <a:t>加</a:t>
              </a:r>
              <a:r>
                <a:rPr lang="en-US" altLang="zh-CN" sz="1600" dirty="0"/>
                <a:t>1</a:t>
              </a:r>
              <a:endParaRPr lang="zh-CN" altLang="en-US" sz="1400" dirty="0"/>
            </a:p>
          </p:txBody>
        </p:sp>
        <p:pic>
          <p:nvPicPr>
            <p:cNvPr id="56" name="图片 55" descr="小点1.png"/>
            <p:cNvPicPr>
              <a:picLocks noChangeAspect="1"/>
            </p:cNvPicPr>
            <p:nvPr/>
          </p:nvPicPr>
          <p:blipFill>
            <a:blip r:embed="rId2" cstate="print"/>
            <a:stretch>
              <a:fillRect/>
            </a:stretch>
          </p:blipFill>
          <p:spPr>
            <a:xfrm>
              <a:off x="4177634" y="2884899"/>
              <a:ext cx="151066" cy="148997"/>
            </a:xfrm>
            <a:prstGeom prst="rect">
              <a:avLst/>
            </a:prstGeom>
            <a:effectLst/>
          </p:spPr>
        </p:pic>
      </p:grpSp>
      <p:grpSp>
        <p:nvGrpSpPr>
          <p:cNvPr id="21" name="组合 20"/>
          <p:cNvGrpSpPr/>
          <p:nvPr/>
        </p:nvGrpSpPr>
        <p:grpSpPr>
          <a:xfrm>
            <a:off x="1542674" y="3481292"/>
            <a:ext cx="3632449" cy="379757"/>
            <a:chOff x="4179911" y="3111380"/>
            <a:chExt cx="3632449" cy="379757"/>
          </a:xfrm>
        </p:grpSpPr>
        <p:sp>
          <p:nvSpPr>
            <p:cNvPr id="55" name="内容占位符 2"/>
            <p:cNvSpPr txBox="1">
              <a:spLocks/>
            </p:cNvSpPr>
            <p:nvPr/>
          </p:nvSpPr>
          <p:spPr>
            <a:xfrm>
              <a:off x="4291061" y="3111380"/>
              <a:ext cx="3521299" cy="37975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如</a:t>
              </a:r>
              <a:r>
                <a:rPr lang="en-US" altLang="zh-CN" sz="1600" dirty="0"/>
                <a:t>sem≤0,</a:t>
              </a:r>
              <a:r>
                <a:rPr lang="zh-CN" altLang="en-US" sz="1600" dirty="0"/>
                <a:t>唤醒一个等待进程</a:t>
              </a:r>
              <a:endParaRPr lang="zh-CN" altLang="en-US" sz="1400" dirty="0"/>
            </a:p>
          </p:txBody>
        </p:sp>
        <p:pic>
          <p:nvPicPr>
            <p:cNvPr id="57" name="图片 56" descr="小点1.png"/>
            <p:cNvPicPr>
              <a:picLocks noChangeAspect="1"/>
            </p:cNvPicPr>
            <p:nvPr/>
          </p:nvPicPr>
          <p:blipFill>
            <a:blip r:embed="rId2" cstate="print"/>
            <a:stretch>
              <a:fillRect/>
            </a:stretch>
          </p:blipFill>
          <p:spPr>
            <a:xfrm>
              <a:off x="4179911" y="3212275"/>
              <a:ext cx="151066" cy="148997"/>
            </a:xfrm>
            <a:prstGeom prst="rect">
              <a:avLst/>
            </a:prstGeom>
            <a:effectLst/>
          </p:spPr>
        </p:pic>
      </p:grpSp>
      <p:pic>
        <p:nvPicPr>
          <p:cNvPr id="58" name="Picture 20"/>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24846" y="4747703"/>
            <a:ext cx="473074" cy="909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9" name="Picture 20"/>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127636" y="4747700"/>
            <a:ext cx="473074" cy="9097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内容占位符 2"/>
          <p:cNvSpPr txBox="1">
            <a:spLocks/>
          </p:cNvSpPr>
          <p:nvPr/>
        </p:nvSpPr>
        <p:spPr>
          <a:xfrm>
            <a:off x="1829578" y="2277759"/>
            <a:ext cx="3120240" cy="333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en-US" altLang="zh-CN" sz="1600" dirty="0"/>
              <a:t>(</a:t>
            </a:r>
            <a:r>
              <a:rPr lang="en-US" altLang="zh-CN" sz="1600" dirty="0" err="1"/>
              <a:t>Prolaag</a:t>
            </a:r>
            <a:r>
              <a:rPr lang="en-US" altLang="zh-CN" sz="1600" dirty="0"/>
              <a:t> </a:t>
            </a:r>
            <a:r>
              <a:rPr lang="zh-CN" altLang="en-US" sz="1600" dirty="0"/>
              <a:t>（荷兰语尝试减少）</a:t>
            </a:r>
            <a:r>
              <a:rPr lang="en-US" altLang="zh-CN" sz="1600" dirty="0"/>
              <a:t>)</a:t>
            </a:r>
            <a:endParaRPr lang="zh-CN" altLang="en-US" sz="1600" dirty="0"/>
          </a:p>
        </p:txBody>
      </p:sp>
      <p:sp>
        <p:nvSpPr>
          <p:cNvPr id="60" name="内容占位符 2"/>
          <p:cNvSpPr txBox="1">
            <a:spLocks/>
          </p:cNvSpPr>
          <p:nvPr/>
        </p:nvSpPr>
        <p:spPr>
          <a:xfrm>
            <a:off x="1832785" y="3006782"/>
            <a:ext cx="3047329" cy="3474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a:t>
            </a:r>
            <a:r>
              <a:rPr lang="en-US" altLang="zh-CN" sz="1600" dirty="0" err="1"/>
              <a:t>Verhoog</a:t>
            </a:r>
            <a:r>
              <a:rPr lang="en-US" altLang="zh-CN" sz="1600" dirty="0"/>
              <a:t> </a:t>
            </a:r>
            <a:r>
              <a:rPr lang="zh-CN" altLang="en-US" sz="1600" dirty="0"/>
              <a:t>（荷兰语增加）</a:t>
            </a:r>
            <a:r>
              <a:rPr lang="en-US" altLang="zh-CN" sz="1600" dirty="0"/>
              <a:t>)</a:t>
            </a:r>
            <a:endParaRPr lang="zh-CN" altLang="en-US" sz="1400" dirty="0"/>
          </a:p>
        </p:txBody>
      </p:sp>
      <p:sp>
        <p:nvSpPr>
          <p:cNvPr id="5" name="文本框 4">
            <a:extLst>
              <a:ext uri="{FF2B5EF4-FFF2-40B4-BE49-F238E27FC236}">
                <a16:creationId xmlns:a16="http://schemas.microsoft.com/office/drawing/2014/main" id="{587A8741-F816-A9C7-93CF-927353D0204A}"/>
              </a:ext>
            </a:extLst>
          </p:cNvPr>
          <p:cNvSpPr txBox="1"/>
          <p:nvPr/>
        </p:nvSpPr>
        <p:spPr>
          <a:xfrm>
            <a:off x="5421435" y="2610910"/>
            <a:ext cx="3327029" cy="2031325"/>
          </a:xfrm>
          <a:prstGeom prst="rect">
            <a:avLst/>
          </a:prstGeom>
          <a:noFill/>
        </p:spPr>
        <p:txBody>
          <a:bodyPr wrap="square" rtlCol="0">
            <a:spAutoFit/>
          </a:bodyPr>
          <a:lstStyle/>
          <a:p>
            <a:r>
              <a:rPr lang="zh-CN" altLang="en-US" dirty="0"/>
              <a:t>与</a:t>
            </a:r>
            <a:r>
              <a:rPr lang="en-US" altLang="zh-CN" dirty="0" err="1"/>
              <a:t>TSL</a:t>
            </a:r>
            <a:r>
              <a:rPr lang="zh-CN" altLang="en-US" dirty="0"/>
              <a:t>指令的设计思路类似，信号量把状态检测、改变进程状态封装到了一个不可打断的操作中。</a:t>
            </a:r>
            <a:endParaRPr lang="en-US" altLang="zh-CN" dirty="0"/>
          </a:p>
          <a:p>
            <a:r>
              <a:rPr lang="zh-CN" altLang="en-US" dirty="0"/>
              <a:t>由操作系统负责通过关中断等高权限操作以禁用调度</a:t>
            </a:r>
            <a:endParaRPr lang="en-US" altLang="zh-CN" dirty="0"/>
          </a:p>
          <a:p>
            <a:r>
              <a:rPr lang="zh-CN" altLang="en-US" dirty="0"/>
              <a:t>程序员通过系统调用请求操作</a:t>
            </a:r>
          </a:p>
        </p:txBody>
      </p:sp>
    </p:spTree>
    <p:extLst>
      <p:ext uri="{BB962C8B-B14F-4D97-AF65-F5344CB8AC3E}">
        <p14:creationId xmlns:p14="http://schemas.microsoft.com/office/powerpoint/2010/main" val="28327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2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left)">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59"/>
                                        </p:tgtEl>
                                      </p:cBhvr>
                                    </p:animEffect>
                                    <p:set>
                                      <p:cBhvr>
                                        <p:cTn id="55" dur="1" fill="hold">
                                          <p:stCondLst>
                                            <p:cond delay="499"/>
                                          </p:stCondLst>
                                        </p:cTn>
                                        <p:tgtEl>
                                          <p:spTgt spid="59"/>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2"/>
                                        </p:tgtEl>
                                      </p:cBhvr>
                                    </p:animEffect>
                                    <p:set>
                                      <p:cBhvr>
                                        <p:cTn id="58" dur="1" fill="hold">
                                          <p:stCondLst>
                                            <p:cond delay="499"/>
                                          </p:stCondLst>
                                        </p:cTn>
                                        <p:tgtEl>
                                          <p:spTgt spid="2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1"/>
                                        </p:tgtEl>
                                      </p:cBhvr>
                                    </p:animEffect>
                                    <p:set>
                                      <p:cBhvr>
                                        <p:cTn id="61" dur="1" fill="hold">
                                          <p:stCondLst>
                                            <p:cond delay="499"/>
                                          </p:stCondLst>
                                        </p:cTn>
                                        <p:tgtEl>
                                          <p:spTgt spid="21"/>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60"/>
                                        </p:tgtEl>
                                      </p:cBhvr>
                                    </p:animEffect>
                                    <p:set>
                                      <p:cBhvr>
                                        <p:cTn id="64" dur="1" fill="hold">
                                          <p:stCondLst>
                                            <p:cond delay="499"/>
                                          </p:stCondLst>
                                        </p:cTn>
                                        <p:tgtEl>
                                          <p:spTgt spid="60"/>
                                        </p:tgtEl>
                                        <p:attrNameLst>
                                          <p:attrName>style.visibility</p:attrName>
                                        </p:attrNameLst>
                                      </p:cBhvr>
                                      <p:to>
                                        <p:strVal val="hidden"/>
                                      </p:to>
                                    </p:set>
                                  </p:childTnLst>
                                </p:cTn>
                              </p:par>
                              <p:par>
                                <p:cTn id="65" presetID="42" presetClass="path" presetSubtype="0" accel="50000" decel="50000" fill="hold" nodeType="withEffect">
                                  <p:stCondLst>
                                    <p:cond delay="0"/>
                                  </p:stCondLst>
                                  <p:childTnLst>
                                    <p:animMotion origin="layout" path="M 0 3.20988E-6 L 0 -0.08118 " pathEditMode="relative" rAng="0" ptsTypes="AA">
                                      <p:cBhvr>
                                        <p:cTn id="66" dur="1000" fill="hold"/>
                                        <p:tgtEl>
                                          <p:spTgt spid="19"/>
                                        </p:tgtEl>
                                        <p:attrNameLst>
                                          <p:attrName>ppt_x</p:attrName>
                                          <p:attrName>ppt_y</p:attrName>
                                        </p:attrNameLst>
                                      </p:cBhvr>
                                      <p:rCtr x="0" y="-4074"/>
                                    </p:animMotion>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ipe(left)">
                                      <p:cBhvr>
                                        <p:cTn id="70" dur="5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0"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childTnLst>
                          </p:cTn>
                        </p:par>
                      </p:childTnLst>
                    </p:cTn>
                  </p:par>
                  <p:par>
                    <p:cTn id="78" fill="hold">
                      <p:stCondLst>
                        <p:cond delay="indefinite"/>
                      </p:stCondLst>
                      <p:childTnLst>
                        <p:par>
                          <p:cTn id="79" fill="hold">
                            <p:stCondLst>
                              <p:cond delay="0"/>
                            </p:stCondLst>
                            <p:childTnLst>
                              <p:par>
                                <p:cTn id="80" presetID="0" presetClass="path" presetSubtype="0" decel="50000" fill="hold" nodeType="clickEffect">
                                  <p:stCondLst>
                                    <p:cond delay="0"/>
                                  </p:stCondLst>
                                  <p:childTnLst>
                                    <p:animMotion origin="layout" path="M 0.16823 0.21574 C 0.24774 0.22013 0.32743 0.22476 0.37239 0.21574 C 0.41736 0.20671 0.40295 0.17013 0.43819 0.16111 C 0.47326 0.15208 0.52829 0.15648 0.58333 0.16111 " pathEditMode="fixed" rAng="0" ptsTypes="AAAA">
                                      <p:cBhvr>
                                        <p:cTn id="81" dur="1500" fill="hold"/>
                                        <p:tgtEl>
                                          <p:spTgt spid="28"/>
                                        </p:tgtEl>
                                        <p:attrNameLst>
                                          <p:attrName>ppt_x,ppt_y</p:attrName>
                                        </p:attrNameLst>
                                      </p:cBhvr>
                                      <p:rCtr x="20747" y="-2755"/>
                                    </p:animMotion>
                                  </p:childTnLst>
                                </p:cTn>
                              </p:par>
                            </p:childTnLst>
                          </p:cTn>
                        </p:par>
                      </p:childTnLst>
                    </p:cTn>
                  </p:par>
                  <p:par>
                    <p:cTn id="82" fill="hold">
                      <p:stCondLst>
                        <p:cond delay="indefinite"/>
                      </p:stCondLst>
                      <p:childTnLst>
                        <p:par>
                          <p:cTn id="83" fill="hold">
                            <p:stCondLst>
                              <p:cond delay="0"/>
                            </p:stCondLst>
                            <p:childTnLst>
                              <p:par>
                                <p:cTn id="84" presetID="0" presetClass="path" presetSubtype="0" decel="50000" fill="hold" nodeType="clickEffect">
                                  <p:stCondLst>
                                    <p:cond delay="0"/>
                                  </p:stCondLst>
                                  <p:childTnLst>
                                    <p:animMotion origin="layout" path="M 0.16666 0.33982 C 0.23316 0.34098 0.29965 0.34213 0.34461 0.34352 C 0.38958 0.34445 0.41336 0.33658 0.43645 0.34723 C 0.45954 0.35741 0.45954 0.39445 0.48298 0.40556 C 0.50642 0.41667 0.55746 0.41158 0.57708 0.4132 " pathEditMode="fixed" rAng="0" ptsTypes="AAAAA">
                                      <p:cBhvr>
                                        <p:cTn id="85" dur="1500" fill="hold"/>
                                        <p:tgtEl>
                                          <p:spTgt spid="27"/>
                                        </p:tgtEl>
                                        <p:attrNameLst>
                                          <p:attrName>ppt_x,ppt_y</p:attrName>
                                        </p:attrNameLst>
                                      </p:cBhvr>
                                      <p:rCtr x="20521" y="3657"/>
                                    </p:animMotion>
                                  </p:childTnLst>
                                </p:cTn>
                              </p:par>
                            </p:childTnLst>
                          </p:cTn>
                        </p:par>
                        <p:par>
                          <p:cTn id="86" fill="hold">
                            <p:stCondLst>
                              <p:cond delay="1500"/>
                            </p:stCondLst>
                            <p:childTnLst>
                              <p:par>
                                <p:cTn id="87" presetID="10"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childTnLst>
                          </p:cTn>
                        </p:par>
                        <p:par>
                          <p:cTn id="90" fill="hold">
                            <p:stCondLst>
                              <p:cond delay="2000"/>
                            </p:stCondLst>
                            <p:childTnLst>
                              <p:par>
                                <p:cTn id="91" presetID="10" presetClass="entr" presetSubtype="0" fill="hold" nodeType="afterEffect">
                                  <p:stCondLst>
                                    <p:cond delay="50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par>
                                <p:cTn id="94" presetID="10" presetClass="exit" presetSubtype="0" fill="hold" nodeType="withEffect">
                                  <p:stCondLst>
                                    <p:cond delay="500"/>
                                  </p:stCondLst>
                                  <p:childTnLst>
                                    <p:animEffect transition="out" filter="fade">
                                      <p:cBhvr>
                                        <p:cTn id="95" dur="500"/>
                                        <p:tgtEl>
                                          <p:spTgt spid="58"/>
                                        </p:tgtEl>
                                      </p:cBhvr>
                                    </p:animEffect>
                                    <p:set>
                                      <p:cBhvr>
                                        <p:cTn id="96" dur="1" fill="hold">
                                          <p:stCondLst>
                                            <p:cond delay="499"/>
                                          </p:stCondLst>
                                        </p:cTn>
                                        <p:tgtEl>
                                          <p:spTgt spid="5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nodeType="clickEffect">
                                  <p:stCondLst>
                                    <p:cond delay="0"/>
                                  </p:stCondLst>
                                  <p:childTnLst>
                                    <p:animMotion origin="layout" path="M 0.17152 0.11481 C 0.17152 0.11504 0.24826 0.11574 0.325 0.11666 " pathEditMode="fixed" rAng="0" ptsTypes="AA">
                                      <p:cBhvr>
                                        <p:cTn id="100" dur="1500" fill="hold"/>
                                        <p:tgtEl>
                                          <p:spTgt spid="35"/>
                                        </p:tgtEl>
                                        <p:attrNameLst>
                                          <p:attrName>ppt_x,ppt_y</p:attrName>
                                        </p:attrNameLst>
                                      </p:cBhvr>
                                      <p:rCtr x="7674" y="93"/>
                                    </p:animMotion>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nodeType="clickEffect">
                                  <p:stCondLst>
                                    <p:cond delay="0"/>
                                  </p:stCondLst>
                                  <p:childTnLst>
                                    <p:animMotion origin="layout" path="M 0.57916 0.16064 C 0.64218 0.15601 0.70538 0.15138 0.74687 0.1618 C 0.78836 0.17268 0.76284 0.2125 0.82795 0.2243 C 0.89305 0.23634 1.01545 0.23449 1.13802 0.2331 " pathEditMode="relative" rAng="0" ptsTypes="AAAA">
                                      <p:cBhvr>
                                        <p:cTn id="104" dur="2000" fill="hold"/>
                                        <p:tgtEl>
                                          <p:spTgt spid="28"/>
                                        </p:tgtEl>
                                        <p:attrNameLst>
                                          <p:attrName>ppt_x,ppt_y</p:attrName>
                                        </p:attrNameLst>
                                      </p:cBhvr>
                                      <p:rCtr x="27934" y="3403"/>
                                    </p:animMotion>
                                  </p:childTnLst>
                                </p:cTn>
                              </p:par>
                            </p:childTnLst>
                          </p:cTn>
                        </p:par>
                        <p:par>
                          <p:cTn id="105" fill="hold">
                            <p:stCondLst>
                              <p:cond delay="2000"/>
                            </p:stCondLst>
                            <p:childTnLst>
                              <p:par>
                                <p:cTn id="106" presetID="10" presetClass="exit" presetSubtype="0" fill="hold" nodeType="afterEffect">
                                  <p:stCondLst>
                                    <p:cond delay="0"/>
                                  </p:stCondLst>
                                  <p:childTnLst>
                                    <p:animEffect transition="out" filter="fade">
                                      <p:cBhvr>
                                        <p:cTn id="107" dur="500"/>
                                        <p:tgtEl>
                                          <p:spTgt spid="49"/>
                                        </p:tgtEl>
                                      </p:cBhvr>
                                    </p:animEffect>
                                    <p:set>
                                      <p:cBhvr>
                                        <p:cTn id="108" dur="1" fill="hold">
                                          <p:stCondLst>
                                            <p:cond delay="499"/>
                                          </p:stCondLst>
                                        </p:cTn>
                                        <p:tgtEl>
                                          <p:spTgt spid="4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0" presetClass="path" presetSubtype="0" accel="50000" decel="50000" fill="hold" nodeType="clickEffect">
                                  <p:stCondLst>
                                    <p:cond delay="0"/>
                                  </p:stCondLst>
                                  <p:childTnLst>
                                    <p:animMotion origin="layout" path="M 0.32083 0.13009 C 0.34149 0.13194 0.36232 0.13426 0.38073 0.1243 C 0.39913 0.11435 0.39826 0.08032 0.43194 0.07083 C 0.46562 0.06157 0.55781 0.06828 0.58298 0.06782 " pathEditMode="relative" rAng="0" ptsTypes="AAAA">
                                      <p:cBhvr>
                                        <p:cTn id="112" dur="2000" fill="hold"/>
                                        <p:tgtEl>
                                          <p:spTgt spid="35"/>
                                        </p:tgtEl>
                                        <p:attrNameLst>
                                          <p:attrName>ppt_x,ppt_y</p:attrName>
                                        </p:attrNameLst>
                                      </p:cBhvr>
                                      <p:rCtr x="13108" y="-3148"/>
                                    </p:animMotion>
                                  </p:childTnLst>
                                </p:cTn>
                              </p:par>
                            </p:childTnLst>
                          </p:cTn>
                        </p:par>
                        <p:par>
                          <p:cTn id="113" fill="hold">
                            <p:stCondLst>
                              <p:cond delay="2000"/>
                            </p:stCondLst>
                            <p:childTnLst>
                              <p:par>
                                <p:cTn id="114" presetID="10" presetClass="entr" presetSubtype="0" fill="hold"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fade">
                                      <p:cBhvr>
                                        <p:cTn id="116" dur="500"/>
                                        <p:tgtEl>
                                          <p:spTgt spid="58"/>
                                        </p:tgtEl>
                                      </p:cBhvr>
                                    </p:animEffect>
                                  </p:childTnLst>
                                </p:cTn>
                              </p:par>
                            </p:childTnLst>
                          </p:cTn>
                        </p:par>
                        <p:par>
                          <p:cTn id="117" fill="hold">
                            <p:stCondLst>
                              <p:cond delay="2500"/>
                            </p:stCondLst>
                            <p:childTnLst>
                              <p:par>
                                <p:cTn id="118" presetID="10" presetClass="entr" presetSubtype="0" fill="hold" nodeType="afterEffect">
                                  <p:stCondLst>
                                    <p:cond delay="500"/>
                                  </p:stCondLst>
                                  <p:childTnLst>
                                    <p:set>
                                      <p:cBhvr>
                                        <p:cTn id="119" dur="1" fill="hold">
                                          <p:stCondLst>
                                            <p:cond delay="0"/>
                                          </p:stCondLst>
                                        </p:cTn>
                                        <p:tgtEl>
                                          <p:spTgt spid="49"/>
                                        </p:tgtEl>
                                        <p:attrNameLst>
                                          <p:attrName>style.visibility</p:attrName>
                                        </p:attrNameLst>
                                      </p:cBhvr>
                                      <p:to>
                                        <p:strVal val="visible"/>
                                      </p:to>
                                    </p:set>
                                    <p:animEffect transition="in" filter="fade">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0" presetClass="path" presetSubtype="0" decel="50000" fill="hold" nodeType="clickEffect">
                                  <p:stCondLst>
                                    <p:cond delay="0"/>
                                  </p:stCondLst>
                                  <p:childTnLst>
                                    <p:animMotion origin="layout" path="M 0.16562 0.01643 C 0.16562 0.01666 0.24236 0.01759 0.31909 0.01828 " pathEditMode="fixed" rAng="0" ptsTypes="AA">
                                      <p:cBhvr>
                                        <p:cTn id="124" dur="1000" fill="hold"/>
                                        <p:tgtEl>
                                          <p:spTgt spid="46"/>
                                        </p:tgtEl>
                                        <p:attrNameLst>
                                          <p:attrName>ppt_x,ppt_y</p:attrName>
                                        </p:attrNameLst>
                                      </p:cBhvr>
                                      <p:rCtr x="7674" y="93"/>
                                    </p:animMotion>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5"/>
                                        </p:tgtEl>
                                        <p:attrNameLst>
                                          <p:attrName>style.visibility</p:attrName>
                                        </p:attrNameLst>
                                      </p:cBhvr>
                                      <p:to>
                                        <p:strVal val="visible"/>
                                      </p:to>
                                    </p:set>
                                    <p:animEffect transition="in" filter="barn(inVertical)">
                                      <p:cBhvr>
                                        <p:cTn id="1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0" grpId="0"/>
      <p:bldP spid="60" grpId="1"/>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cs typeface="+mj-cs"/>
              </a:rPr>
              <a:t>信号量的特性</a:t>
            </a:r>
          </a:p>
        </p:txBody>
      </p:sp>
      <p:grpSp>
        <p:nvGrpSpPr>
          <p:cNvPr id="3" name="组合 2"/>
          <p:cNvGrpSpPr/>
          <p:nvPr/>
        </p:nvGrpSpPr>
        <p:grpSpPr>
          <a:xfrm>
            <a:off x="844894" y="2811458"/>
            <a:ext cx="3727107" cy="428628"/>
            <a:chOff x="844893" y="1954208"/>
            <a:chExt cx="3727107" cy="428628"/>
          </a:xfrm>
        </p:grpSpPr>
        <p:sp>
          <p:nvSpPr>
            <p:cNvPr id="15" name="内容占位符 2"/>
            <p:cNvSpPr txBox="1">
              <a:spLocks/>
            </p:cNvSpPr>
            <p:nvPr/>
          </p:nvSpPr>
          <p:spPr>
            <a:xfrm>
              <a:off x="1142976" y="1954208"/>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solidFill>
                    <a:srgbClr val="C00000"/>
                  </a:solidFill>
                </a:rPr>
                <a:t>P() </a:t>
              </a:r>
              <a:r>
                <a:rPr lang="zh-CN" altLang="en-US" dirty="0">
                  <a:solidFill>
                    <a:srgbClr val="C00000"/>
                  </a:solidFill>
                </a:rPr>
                <a:t>可能阻塞</a:t>
              </a:r>
              <a:r>
                <a:rPr lang="zh-CN" altLang="en-US" dirty="0"/>
                <a:t>，</a:t>
              </a:r>
              <a:r>
                <a:rPr lang="en-US" altLang="zh-CN" dirty="0"/>
                <a:t>V()</a:t>
              </a:r>
              <a:r>
                <a:rPr lang="zh-CN" altLang="en-US" dirty="0"/>
                <a:t>不会阻塞</a:t>
              </a:r>
            </a:p>
          </p:txBody>
        </p:sp>
        <p:sp>
          <p:nvSpPr>
            <p:cNvPr id="16" name="TextBox 15"/>
            <p:cNvSpPr txBox="1"/>
            <p:nvPr/>
          </p:nvSpPr>
          <p:spPr>
            <a:xfrm>
              <a:off x="844893" y="19542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3138486"/>
            <a:ext cx="5513057" cy="992646"/>
            <a:chOff x="844893" y="2281236"/>
            <a:chExt cx="5513057" cy="992646"/>
          </a:xfrm>
        </p:grpSpPr>
        <p:pic>
          <p:nvPicPr>
            <p:cNvPr id="27" name="图片 26" descr="小点1.png"/>
            <p:cNvPicPr>
              <a:picLocks noChangeAspect="1"/>
            </p:cNvPicPr>
            <p:nvPr/>
          </p:nvPicPr>
          <p:blipFill>
            <a:blip r:embed="rId2" cstate="print"/>
            <a:stretch>
              <a:fillRect/>
            </a:stretch>
          </p:blipFill>
          <p:spPr>
            <a:xfrm>
              <a:off x="1262422" y="2709864"/>
              <a:ext cx="151066" cy="148997"/>
            </a:xfrm>
            <a:prstGeom prst="rect">
              <a:avLst/>
            </a:prstGeom>
            <a:effectLst/>
          </p:spPr>
        </p:pic>
        <p:sp>
          <p:nvSpPr>
            <p:cNvPr id="28" name="内容占位符 2"/>
            <p:cNvSpPr txBox="1">
              <a:spLocks/>
            </p:cNvSpPr>
            <p:nvPr/>
          </p:nvSpPr>
          <p:spPr>
            <a:xfrm>
              <a:off x="1394986" y="2605088"/>
              <a:ext cx="389139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线程不会被无限期阻塞在</a:t>
              </a:r>
              <a:r>
                <a:rPr lang="en-US" altLang="zh-CN" dirty="0"/>
                <a:t>P()</a:t>
              </a:r>
              <a:r>
                <a:rPr lang="zh-CN" altLang="en-US" dirty="0"/>
                <a:t>操作</a:t>
              </a:r>
            </a:p>
          </p:txBody>
        </p:sp>
        <p:pic>
          <p:nvPicPr>
            <p:cNvPr id="31" name="图片 30" descr="小点1.png"/>
            <p:cNvPicPr>
              <a:picLocks noChangeAspect="1"/>
            </p:cNvPicPr>
            <p:nvPr/>
          </p:nvPicPr>
          <p:blipFill>
            <a:blip r:embed="rId2" cstate="print"/>
            <a:stretch>
              <a:fillRect/>
            </a:stretch>
          </p:blipFill>
          <p:spPr>
            <a:xfrm>
              <a:off x="1262422" y="3008768"/>
              <a:ext cx="151066" cy="148997"/>
            </a:xfrm>
            <a:prstGeom prst="rect">
              <a:avLst/>
            </a:prstGeom>
            <a:effectLst/>
          </p:spPr>
        </p:pic>
        <p:sp>
          <p:nvSpPr>
            <p:cNvPr id="32" name="内容占位符 2"/>
            <p:cNvSpPr txBox="1">
              <a:spLocks/>
            </p:cNvSpPr>
            <p:nvPr/>
          </p:nvSpPr>
          <p:spPr>
            <a:xfrm>
              <a:off x="1394986" y="2916692"/>
              <a:ext cx="49629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假定信号量等待按先进先出排队</a:t>
              </a:r>
            </a:p>
          </p:txBody>
        </p:sp>
        <p:sp>
          <p:nvSpPr>
            <p:cNvPr id="13" name="内容占位符 2"/>
            <p:cNvSpPr txBox="1">
              <a:spLocks/>
            </p:cNvSpPr>
            <p:nvPr/>
          </p:nvSpPr>
          <p:spPr>
            <a:xfrm>
              <a:off x="1142976" y="2281236"/>
              <a:ext cx="36433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通常假定信号量是“公平的”</a:t>
              </a:r>
            </a:p>
          </p:txBody>
        </p:sp>
        <p:sp>
          <p:nvSpPr>
            <p:cNvPr id="14" name="TextBox 13"/>
            <p:cNvSpPr txBox="1"/>
            <p:nvPr/>
          </p:nvSpPr>
          <p:spPr>
            <a:xfrm>
              <a:off x="844893" y="228123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8" name="内容占位符 2"/>
          <p:cNvSpPr txBox="1">
            <a:spLocks/>
          </p:cNvSpPr>
          <p:nvPr/>
        </p:nvSpPr>
        <p:spPr>
          <a:xfrm>
            <a:off x="844892" y="4308145"/>
            <a:ext cx="5095259"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另外的问题：自旋锁能否实现先进先出?</a:t>
            </a:r>
          </a:p>
        </p:txBody>
      </p:sp>
      <p:grpSp>
        <p:nvGrpSpPr>
          <p:cNvPr id="2" name="组合 1"/>
          <p:cNvGrpSpPr/>
          <p:nvPr/>
        </p:nvGrpSpPr>
        <p:grpSpPr>
          <a:xfrm>
            <a:off x="844894" y="1857364"/>
            <a:ext cx="5870247" cy="998540"/>
            <a:chOff x="844893" y="1000114"/>
            <a:chExt cx="5870247" cy="998540"/>
          </a:xfrm>
        </p:grpSpPr>
        <p:sp>
          <p:nvSpPr>
            <p:cNvPr id="9" name="内容占位符 2"/>
            <p:cNvSpPr txBox="1">
              <a:spLocks/>
            </p:cNvSpPr>
            <p:nvPr/>
          </p:nvSpPr>
          <p:spPr>
            <a:xfrm>
              <a:off x="1142976" y="1000114"/>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信号量是</a:t>
              </a:r>
              <a:r>
                <a:rPr lang="zh-CN" altLang="en-US" dirty="0">
                  <a:solidFill>
                    <a:srgbClr val="C00000"/>
                  </a:solidFill>
                </a:rPr>
                <a:t>被保护</a:t>
              </a:r>
              <a:r>
                <a:rPr lang="zh-CN" altLang="en-US" dirty="0"/>
                <a:t>的</a:t>
              </a:r>
              <a:r>
                <a:rPr lang="zh-CN" altLang="en-US" dirty="0">
                  <a:solidFill>
                    <a:srgbClr val="C00000"/>
                  </a:solidFill>
                </a:rPr>
                <a:t>整数</a:t>
              </a:r>
              <a:r>
                <a:rPr lang="zh-CN" altLang="en-US" dirty="0"/>
                <a:t>变量</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7566"/>
              <a:ext cx="151066" cy="148997"/>
            </a:xfrm>
            <a:prstGeom prst="rect">
              <a:avLst/>
            </a:prstGeom>
            <a:effectLst/>
          </p:spPr>
        </p:pic>
        <p:sp>
          <p:nvSpPr>
            <p:cNvPr id="30" name="内容占位符 2"/>
            <p:cNvSpPr txBox="1">
              <a:spLocks/>
            </p:cNvSpPr>
            <p:nvPr/>
          </p:nvSpPr>
          <p:spPr>
            <a:xfrm>
              <a:off x="1394985" y="1342790"/>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初始化完成后，只能通过</a:t>
              </a:r>
              <a:r>
                <a:rPr lang="en-US" altLang="zh-CN" dirty="0"/>
                <a:t>P()</a:t>
              </a:r>
              <a:r>
                <a:rPr lang="zh-CN" altLang="en-US" dirty="0"/>
                <a:t>和</a:t>
              </a:r>
              <a:r>
                <a:rPr lang="en-US" altLang="zh-CN" dirty="0"/>
                <a:t>V()</a:t>
              </a:r>
              <a:r>
                <a:rPr lang="zh-CN" altLang="en-US" dirty="0"/>
                <a:t>操作修改</a:t>
              </a:r>
            </a:p>
          </p:txBody>
        </p:sp>
        <p:pic>
          <p:nvPicPr>
            <p:cNvPr id="21" name="图片 20"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22" name="内容占位符 2"/>
            <p:cNvSpPr txBox="1">
              <a:spLocks/>
            </p:cNvSpPr>
            <p:nvPr/>
          </p:nvSpPr>
          <p:spPr>
            <a:xfrm>
              <a:off x="1394985" y="1643056"/>
              <a:ext cx="439146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由操作系统保证，</a:t>
              </a:r>
              <a:r>
                <a:rPr lang="en-US" altLang="zh-CN" dirty="0"/>
                <a:t>PV</a:t>
              </a:r>
              <a:r>
                <a:rPr lang="zh-CN" altLang="en-US" dirty="0"/>
                <a:t>操作是原子操作</a:t>
              </a:r>
            </a:p>
          </p:txBody>
        </p:sp>
      </p:grpSp>
    </p:spTree>
    <p:extLst>
      <p:ext uri="{BB962C8B-B14F-4D97-AF65-F5344CB8AC3E}">
        <p14:creationId xmlns:p14="http://schemas.microsoft.com/office/powerpoint/2010/main" val="320708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cs typeface="+mj-cs"/>
              </a:rPr>
              <a:t>信号量的实现</a:t>
            </a:r>
          </a:p>
        </p:txBody>
      </p:sp>
      <p:sp>
        <p:nvSpPr>
          <p:cNvPr id="19" name="Text Box 4"/>
          <p:cNvSpPr txBox="1">
            <a:spLocks noChangeArrowheads="1"/>
          </p:cNvSpPr>
          <p:nvPr/>
        </p:nvSpPr>
        <p:spPr bwMode="auto">
          <a:xfrm>
            <a:off x="179512" y="3429000"/>
            <a:ext cx="403244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Semaphore::P() {</a:t>
            </a:r>
          </a:p>
          <a:p>
            <a:pPr eaLnBrk="1" hangingPunct="1">
              <a:buFont typeface="Monotype Sorts" charset="0"/>
              <a:buNone/>
            </a:pPr>
            <a:r>
              <a:rPr lang="zh-CN" altLang="zh-CN" sz="1600" b="1" dirty="0">
                <a:latin typeface="Courier New" panose="02070309020205020404" pitchFamily="49" charset="0"/>
                <a:ea typeface="+mn-ea"/>
                <a:cs typeface="Courier New" panose="02070309020205020404" pitchFamily="49" charset="0"/>
              </a:rPr>
              <a:t> </a:t>
            </a:r>
            <a:r>
              <a:rPr lang="zh-CN" altLang="en-US"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 &lt;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block(p);</a:t>
            </a:r>
          </a:p>
          <a:p>
            <a:pPr eaLnBrk="1" hangingPunct="1">
              <a:buFont typeface="Monotype Sorts" charset="0"/>
              <a:buNone/>
            </a:pPr>
            <a:r>
              <a:rPr lang="zh-CN" altLang="en-US" sz="1600" b="1" dirty="0">
                <a:latin typeface="Courier New" panose="02070309020205020404" pitchFamily="49" charset="0"/>
                <a:ea typeface="+mn-ea"/>
                <a:cs typeface="Courier New" panose="02070309020205020404" pitchFamily="49" charset="0"/>
              </a:rPr>
              <a:t>     </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0" name="Text Box 5"/>
          <p:cNvSpPr txBox="1">
            <a:spLocks noChangeArrowheads="1"/>
          </p:cNvSpPr>
          <p:nvPr/>
        </p:nvSpPr>
        <p:spPr bwMode="auto">
          <a:xfrm>
            <a:off x="4355976" y="3429000"/>
            <a:ext cx="4464496"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Semaphore::V()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&lt;=0)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wakeup(t);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3" name="Text Box 6"/>
          <p:cNvSpPr txBox="1">
            <a:spLocks noChangeArrowheads="1"/>
          </p:cNvSpPr>
          <p:nvPr/>
        </p:nvSpPr>
        <p:spPr bwMode="auto">
          <a:xfrm>
            <a:off x="2875256" y="1939920"/>
            <a:ext cx="2200801"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classSemaphore</a:t>
            </a: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6" name="内容占位符 2"/>
          <p:cNvSpPr txBox="1">
            <a:spLocks/>
          </p:cNvSpPr>
          <p:nvPr/>
        </p:nvSpPr>
        <p:spPr>
          <a:xfrm>
            <a:off x="1757306" y="5667274"/>
            <a:ext cx="439887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dirty="0"/>
              <a:t>PV</a:t>
            </a:r>
            <a:r>
              <a:rPr lang="zh-CN" altLang="en-US" dirty="0"/>
              <a:t>函数的调用过程是原子的，在这个过程中不会发生中断或调度</a:t>
            </a:r>
          </a:p>
        </p:txBody>
      </p:sp>
    </p:spTree>
    <p:extLst>
      <p:ext uri="{BB962C8B-B14F-4D97-AF65-F5344CB8AC3E}">
        <p14:creationId xmlns:p14="http://schemas.microsoft.com/office/powerpoint/2010/main" val="14841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bg/>
                                          </p:spTgt>
                                        </p:tgtEl>
                                        <p:attrNameLst>
                                          <p:attrName>style.visibility</p:attrName>
                                        </p:attrNameLst>
                                      </p:cBhvr>
                                      <p:to>
                                        <p:strVal val="visible"/>
                                      </p:to>
                                    </p:set>
                                    <p:animEffect transition="in" filter="wipe(left)">
                                      <p:cBhvr>
                                        <p:cTn id="12" dur="500"/>
                                        <p:tgtEl>
                                          <p:spTgt spid="19">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wipe(left)">
                                      <p:cBhvr>
                                        <p:cTn id="15" dur="500"/>
                                        <p:tgtEl>
                                          <p:spTgt spid="19">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xEl>
                                              <p:pRg st="6" end="6"/>
                                            </p:txEl>
                                          </p:spTgt>
                                        </p:tgtEl>
                                        <p:attrNameLst>
                                          <p:attrName>style.visibility</p:attrName>
                                        </p:attrNameLst>
                                      </p:cBhvr>
                                      <p:to>
                                        <p:strVal val="visible"/>
                                      </p:to>
                                    </p:set>
                                    <p:animEffect transition="in" filter="wipe(left)">
                                      <p:cBhvr>
                                        <p:cTn id="18" dur="500"/>
                                        <p:tgtEl>
                                          <p:spTgt spid="19">
                                            <p:txEl>
                                              <p:pRg st="6" end="6"/>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bg/>
                                          </p:spTgt>
                                        </p:tgtEl>
                                        <p:attrNameLst>
                                          <p:attrName>style.visibility</p:attrName>
                                        </p:attrNameLst>
                                      </p:cBhvr>
                                      <p:to>
                                        <p:strVal val="visible"/>
                                      </p:to>
                                    </p:set>
                                    <p:animEffect transition="in" filter="wipe(left)">
                                      <p:cBhvr>
                                        <p:cTn id="21" dur="500"/>
                                        <p:tgtEl>
                                          <p:spTgt spid="20">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xEl>
                                              <p:pRg st="0" end="0"/>
                                            </p:txEl>
                                          </p:spTgt>
                                        </p:tgtEl>
                                        <p:attrNameLst>
                                          <p:attrName>style.visibility</p:attrName>
                                        </p:attrNameLst>
                                      </p:cBhvr>
                                      <p:to>
                                        <p:strVal val="visible"/>
                                      </p:to>
                                    </p:set>
                                    <p:animEffect transition="in" filter="wipe(left)">
                                      <p:cBhvr>
                                        <p:cTn id="24" dur="500"/>
                                        <p:tgtEl>
                                          <p:spTgt spid="20">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Effect transition="in" filter="wipe(left)">
                                      <p:cBhvr>
                                        <p:cTn id="27" dur="500"/>
                                        <p:tgtEl>
                                          <p:spTgt spid="2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9">
                                            <p:txEl>
                                              <p:pRg st="4" end="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xEl>
                                              <p:pRg st="2" end="2"/>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0">
                                            <p:txEl>
                                              <p:pRg st="3" end="3"/>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0">
                                            <p:txEl>
                                              <p:pRg st="4" end="4"/>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allAtOnce" animBg="1"/>
      <p:bldP spid="20" grpId="0" uiExpand="1" build="allAtOnce" animBg="1"/>
      <p:bldP spid="23" grpId="0" animBg="1"/>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用信号量实现临界区的伪码形式</a:t>
            </a:r>
            <a:endParaRPr lang="zh-CN" altLang="en-US" dirty="0">
              <a:cs typeface="+mj-cs"/>
            </a:endParaRPr>
          </a:p>
        </p:txBody>
      </p:sp>
      <p:grpSp>
        <p:nvGrpSpPr>
          <p:cNvPr id="3" name="组合 2"/>
          <p:cNvGrpSpPr/>
          <p:nvPr/>
        </p:nvGrpSpPr>
        <p:grpSpPr>
          <a:xfrm>
            <a:off x="1677160" y="4128032"/>
            <a:ext cx="3952520" cy="354014"/>
            <a:chOff x="1262422" y="3198774"/>
            <a:chExt cx="3952520" cy="354014"/>
          </a:xfrm>
        </p:grpSpPr>
        <p:pic>
          <p:nvPicPr>
            <p:cNvPr id="27" name="图片 26" descr="小点1.png"/>
            <p:cNvPicPr>
              <a:picLocks noChangeAspect="1"/>
            </p:cNvPicPr>
            <p:nvPr/>
          </p:nvPicPr>
          <p:blipFill>
            <a:blip r:embed="rId2" cstate="print"/>
            <a:stretch>
              <a:fillRect/>
            </a:stretch>
          </p:blipFill>
          <p:spPr>
            <a:xfrm>
              <a:off x="1262422" y="3303550"/>
              <a:ext cx="151066" cy="148997"/>
            </a:xfrm>
            <a:prstGeom prst="rect">
              <a:avLst/>
            </a:prstGeom>
            <a:effectLst/>
          </p:spPr>
        </p:pic>
        <p:sp>
          <p:nvSpPr>
            <p:cNvPr id="28" name="内容占位符 2"/>
            <p:cNvSpPr txBox="1">
              <a:spLocks/>
            </p:cNvSpPr>
            <p:nvPr/>
          </p:nvSpPr>
          <p:spPr>
            <a:xfrm>
              <a:off x="1394986" y="3198774"/>
              <a:ext cx="3819956"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a:t>
              </a:r>
              <a:r>
                <a:rPr lang="zh-CN" altLang="en-US" dirty="0"/>
                <a:t>操作保证互斥访问临界资源</a:t>
              </a:r>
            </a:p>
          </p:txBody>
        </p:sp>
      </p:grpSp>
      <p:grpSp>
        <p:nvGrpSpPr>
          <p:cNvPr id="5" name="组合 4"/>
          <p:cNvGrpSpPr/>
          <p:nvPr/>
        </p:nvGrpSpPr>
        <p:grpSpPr>
          <a:xfrm>
            <a:off x="1677160" y="4800002"/>
            <a:ext cx="4595462" cy="357190"/>
            <a:chOff x="1262422" y="3870744"/>
            <a:chExt cx="4595462" cy="357190"/>
          </a:xfrm>
        </p:grpSpPr>
        <p:pic>
          <p:nvPicPr>
            <p:cNvPr id="31" name="图片 30" descr="小点1.png"/>
            <p:cNvPicPr>
              <a:picLocks noChangeAspect="1"/>
            </p:cNvPicPr>
            <p:nvPr/>
          </p:nvPicPr>
          <p:blipFill>
            <a:blip r:embed="rId2" cstate="print"/>
            <a:stretch>
              <a:fillRect/>
            </a:stretch>
          </p:blipFill>
          <p:spPr>
            <a:xfrm>
              <a:off x="1262422" y="3962820"/>
              <a:ext cx="151066" cy="148997"/>
            </a:xfrm>
            <a:prstGeom prst="rect">
              <a:avLst/>
            </a:prstGeom>
            <a:effectLst/>
          </p:spPr>
        </p:pic>
        <p:sp>
          <p:nvSpPr>
            <p:cNvPr id="32" name="内容占位符 2"/>
            <p:cNvSpPr txBox="1">
              <a:spLocks/>
            </p:cNvSpPr>
            <p:nvPr/>
          </p:nvSpPr>
          <p:spPr>
            <a:xfrm>
              <a:off x="1394986" y="3870744"/>
              <a:ext cx="44628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PV</a:t>
              </a:r>
              <a:r>
                <a:rPr lang="zh-CN" altLang="en-US" dirty="0"/>
                <a:t>操作</a:t>
              </a:r>
              <a:r>
                <a:rPr lang="zh-CN" altLang="en-US" dirty="0">
                  <a:solidFill>
                    <a:srgbClr val="C00000"/>
                  </a:solidFill>
                </a:rPr>
                <a:t>不能次序错误、重复或遗漏</a:t>
              </a:r>
            </a:p>
          </p:txBody>
        </p:sp>
      </p:grpSp>
      <p:grpSp>
        <p:nvGrpSpPr>
          <p:cNvPr id="2" name="组合 1"/>
          <p:cNvGrpSpPr/>
          <p:nvPr/>
        </p:nvGrpSpPr>
        <p:grpSpPr>
          <a:xfrm>
            <a:off x="1259632" y="3790004"/>
            <a:ext cx="4375179" cy="428628"/>
            <a:chOff x="844893" y="2874922"/>
            <a:chExt cx="4375179" cy="428628"/>
          </a:xfrm>
        </p:grpSpPr>
        <p:sp>
          <p:nvSpPr>
            <p:cNvPr id="13" name="内容占位符 2"/>
            <p:cNvSpPr txBox="1">
              <a:spLocks/>
            </p:cNvSpPr>
            <p:nvPr/>
          </p:nvSpPr>
          <p:spPr>
            <a:xfrm>
              <a:off x="1142976" y="2874922"/>
              <a:ext cx="40770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必须</a:t>
              </a:r>
              <a:r>
                <a:rPr lang="zh-CN" altLang="en-US" dirty="0">
                  <a:solidFill>
                    <a:srgbClr val="C00000"/>
                  </a:solidFill>
                </a:rPr>
                <a:t>成对使用</a:t>
              </a:r>
              <a:r>
                <a:rPr lang="en-US" altLang="zh-CN" dirty="0"/>
                <a:t>P()</a:t>
              </a:r>
              <a:r>
                <a:rPr lang="zh-CN" altLang="en-US" dirty="0"/>
                <a:t>操作和</a:t>
              </a:r>
              <a:r>
                <a:rPr lang="en-US" altLang="zh-CN" dirty="0"/>
                <a:t>V()</a:t>
              </a:r>
              <a:r>
                <a:rPr lang="zh-CN" altLang="en-US" dirty="0"/>
                <a:t>操作</a:t>
              </a:r>
            </a:p>
          </p:txBody>
        </p:sp>
        <p:sp>
          <p:nvSpPr>
            <p:cNvPr id="14" name="TextBox 13"/>
            <p:cNvSpPr txBox="1"/>
            <p:nvPr/>
          </p:nvSpPr>
          <p:spPr>
            <a:xfrm>
              <a:off x="844893" y="28749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677160" y="4451884"/>
            <a:ext cx="6261906" cy="354014"/>
            <a:chOff x="1262422" y="3522626"/>
            <a:chExt cx="6261906" cy="354014"/>
          </a:xfrm>
        </p:grpSpPr>
        <p:pic>
          <p:nvPicPr>
            <p:cNvPr id="24" name="图片 23" descr="小点1.png"/>
            <p:cNvPicPr>
              <a:picLocks noChangeAspect="1"/>
            </p:cNvPicPr>
            <p:nvPr/>
          </p:nvPicPr>
          <p:blipFill>
            <a:blip r:embed="rId2" cstate="print"/>
            <a:stretch>
              <a:fillRect/>
            </a:stretch>
          </p:blipFill>
          <p:spPr>
            <a:xfrm>
              <a:off x="1262422" y="3627402"/>
              <a:ext cx="151066" cy="148997"/>
            </a:xfrm>
            <a:prstGeom prst="rect">
              <a:avLst/>
            </a:prstGeom>
            <a:effectLst/>
          </p:spPr>
        </p:pic>
        <p:sp>
          <p:nvSpPr>
            <p:cNvPr id="25" name="内容占位符 2"/>
            <p:cNvSpPr txBox="1">
              <a:spLocks/>
            </p:cNvSpPr>
            <p:nvPr/>
          </p:nvSpPr>
          <p:spPr>
            <a:xfrm>
              <a:off x="1394986" y="3522626"/>
              <a:ext cx="612934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V()</a:t>
              </a:r>
              <a:r>
                <a:rPr lang="zh-CN" altLang="en-US" dirty="0"/>
                <a:t>操作在使用后释放临界资源</a:t>
              </a:r>
            </a:p>
          </p:txBody>
        </p:sp>
      </p:grpSp>
      <p:sp>
        <p:nvSpPr>
          <p:cNvPr id="26" name="Rectangle 4"/>
          <p:cNvSpPr>
            <a:spLocks noChangeArrowheads="1"/>
          </p:cNvSpPr>
          <p:nvPr/>
        </p:nvSpPr>
        <p:spPr bwMode="auto">
          <a:xfrm>
            <a:off x="2129218" y="2251097"/>
            <a:ext cx="3629198" cy="366767"/>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none" lIns="90487" tIns="44450" rIns="90487" bIns="44450">
            <a:spAutoFit/>
          </a:bodyPr>
          <a:lstStyle/>
          <a:p>
            <a:pPr eaLnBrk="1" hangingPunct="1">
              <a:buFont typeface="Monotype Sorts" charset="0"/>
              <a:buNone/>
            </a:pPr>
            <a:r>
              <a:rPr lang="en-US" altLang="zh-CN" b="1" dirty="0" err="1">
                <a:latin typeface="Courier New" panose="02070309020205020404" pitchFamily="49" charset="0"/>
                <a:ea typeface="微软雅黑" pitchFamily="34" charset="-122"/>
                <a:cs typeface="Courier New" panose="02070309020205020404" pitchFamily="49" charset="0"/>
              </a:rPr>
              <a:t>mutex</a:t>
            </a:r>
            <a:r>
              <a:rPr lang="en-US" altLang="zh-CN" b="1" dirty="0">
                <a:latin typeface="Courier New" panose="02070309020205020404" pitchFamily="49" charset="0"/>
                <a:ea typeface="微软雅黑" pitchFamily="34" charset="-122"/>
                <a:cs typeface="Courier New" panose="02070309020205020404" pitchFamily="49" charset="0"/>
              </a:rPr>
              <a:t> = new Semaphore(1);</a:t>
            </a:r>
          </a:p>
        </p:txBody>
      </p:sp>
      <p:sp>
        <p:nvSpPr>
          <p:cNvPr id="33" name="Text Box 5"/>
          <p:cNvSpPr txBox="1">
            <a:spLocks noChangeArrowheads="1"/>
          </p:cNvSpPr>
          <p:nvPr/>
        </p:nvSpPr>
        <p:spPr bwMode="auto">
          <a:xfrm>
            <a:off x="2129218" y="2721694"/>
            <a:ext cx="3629198" cy="9233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dirty="0" err="1">
                <a:latin typeface="Courier New" panose="02070309020205020404" pitchFamily="49" charset="0"/>
                <a:ea typeface="微软雅黑" pitchFamily="34" charset="-122"/>
                <a:cs typeface="Courier New" panose="02070309020205020404" pitchFamily="49" charset="0"/>
              </a:rPr>
              <a:t>mutex</a:t>
            </a:r>
            <a:r>
              <a:rPr lang="en-US" altLang="zh-CN" sz="1800" b="1" dirty="0">
                <a:latin typeface="Courier New" panose="02070309020205020404" pitchFamily="49" charset="0"/>
                <a:ea typeface="微软雅黑" pitchFamily="34" charset="-122"/>
                <a:cs typeface="Courier New" panose="02070309020205020404" pitchFamily="49" charset="0"/>
                <a:sym typeface="Wingdings" charset="0"/>
              </a:rPr>
              <a:t>-&gt;P();</a:t>
            </a:r>
            <a:endParaRPr lang="en-US" altLang="zh-CN" sz="1800" b="1" dirty="0">
              <a:latin typeface="Courier New" panose="02070309020205020404" pitchFamily="49" charset="0"/>
              <a:ea typeface="微软雅黑" pitchFamily="34" charset="-122"/>
              <a:cs typeface="Courier New" panose="02070309020205020404" pitchFamily="49" charset="0"/>
            </a:endParaRP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Critical Section;</a:t>
            </a:r>
          </a:p>
          <a:p>
            <a:pPr eaLnBrk="1" hangingPunct="1">
              <a:buFont typeface="Monotype Sorts" charset="0"/>
              <a:buNone/>
            </a:pPr>
            <a:r>
              <a:rPr lang="en-US" altLang="zh-CN" sz="1800" b="1" dirty="0" err="1">
                <a:latin typeface="Courier New" panose="02070309020205020404" pitchFamily="49" charset="0"/>
                <a:ea typeface="微软雅黑" pitchFamily="34" charset="-122"/>
                <a:cs typeface="Courier New" panose="02070309020205020404" pitchFamily="49" charset="0"/>
              </a:rPr>
              <a:t>mutex</a:t>
            </a:r>
            <a:r>
              <a:rPr lang="en-US" altLang="zh-CN" sz="1800" b="1" dirty="0">
                <a:latin typeface="Courier New" panose="02070309020205020404" pitchFamily="49" charset="0"/>
                <a:ea typeface="微软雅黑" pitchFamily="34" charset="-122"/>
                <a:cs typeface="Courier New" panose="02070309020205020404" pitchFamily="49" charset="0"/>
                <a:sym typeface="Wingdings" charset="0"/>
              </a:rPr>
              <a:t>-&gt;V();</a:t>
            </a:r>
            <a:endParaRPr lang="en-US" altLang="zh-CN" sz="1800" b="1" dirty="0">
              <a:latin typeface="Courier New" panose="02070309020205020404" pitchFamily="49" charset="0"/>
              <a:ea typeface="微软雅黑" pitchFamily="34" charset="-122"/>
              <a:cs typeface="Courier New" panose="02070309020205020404" pitchFamily="49" charset="0"/>
            </a:endParaRPr>
          </a:p>
        </p:txBody>
      </p:sp>
      <p:sp>
        <p:nvSpPr>
          <p:cNvPr id="15" name="内容占位符 2"/>
          <p:cNvSpPr txBox="1">
            <a:spLocks/>
          </p:cNvSpPr>
          <p:nvPr/>
        </p:nvSpPr>
        <p:spPr>
          <a:xfrm>
            <a:off x="1489401" y="1759664"/>
            <a:ext cx="693746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每个临界区设置一个信号量，其初值为</a:t>
            </a:r>
            <a:r>
              <a:rPr lang="en-US" altLang="zh-CN" dirty="0"/>
              <a:t>1</a:t>
            </a:r>
          </a:p>
        </p:txBody>
      </p:sp>
    </p:spTree>
    <p:extLst>
      <p:ext uri="{BB962C8B-B14F-4D97-AF65-F5344CB8AC3E}">
        <p14:creationId xmlns:p14="http://schemas.microsoft.com/office/powerpoint/2010/main" val="326077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en-US" altLang="zh-CN" dirty="0">
                <a:ea typeface="宋体" panose="02010600030101010101" pitchFamily="2" charset="-122"/>
              </a:rPr>
              <a:t>Exclusion: Spooler directory with Semaphore</a:t>
            </a:r>
            <a:endParaRPr lang="zh-CN" altLang="en-US" dirty="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77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6809DC5-CB00-412A-A205-200484A92EDC}" type="slidenum">
              <a:rPr lang="en-US" altLang="ko-KR" sz="1200" smtClean="0">
                <a:solidFill>
                  <a:schemeClr val="bg1"/>
                </a:solidFill>
              </a:rPr>
              <a:pPr>
                <a:spcBef>
                  <a:spcPct val="0"/>
                </a:spcBef>
                <a:buClrTx/>
                <a:buSzTx/>
                <a:buFontTx/>
                <a:buNone/>
              </a:pPr>
              <a:t>54</a:t>
            </a:fld>
            <a:endParaRPr lang="en-US" altLang="ko-KR" sz="1200">
              <a:solidFill>
                <a:schemeClr val="bg1"/>
              </a:solidFill>
            </a:endParaRPr>
          </a:p>
        </p:txBody>
      </p:sp>
      <p:sp>
        <p:nvSpPr>
          <p:cNvPr id="8" name="Text Box 25"/>
          <p:cNvSpPr txBox="1">
            <a:spLocks noChangeArrowheads="1"/>
          </p:cNvSpPr>
          <p:nvPr/>
        </p:nvSpPr>
        <p:spPr bwMode="auto">
          <a:xfrm>
            <a:off x="3806825" y="1844675"/>
            <a:ext cx="1122363"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Out</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4</a:t>
            </a:r>
          </a:p>
        </p:txBody>
      </p:sp>
      <p:sp>
        <p:nvSpPr>
          <p:cNvPr id="9" name="Text Box 26"/>
          <p:cNvSpPr txBox="1">
            <a:spLocks noChangeArrowheads="1"/>
          </p:cNvSpPr>
          <p:nvPr/>
        </p:nvSpPr>
        <p:spPr bwMode="auto">
          <a:xfrm>
            <a:off x="5678488" y="1844675"/>
            <a:ext cx="1008062"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In</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7</a:t>
            </a:r>
          </a:p>
        </p:txBody>
      </p:sp>
      <p:sp>
        <p:nvSpPr>
          <p:cNvPr id="10" name="Text Box 27"/>
          <p:cNvSpPr txBox="1">
            <a:spLocks noChangeArrowheads="1"/>
          </p:cNvSpPr>
          <p:nvPr/>
        </p:nvSpPr>
        <p:spPr bwMode="auto">
          <a:xfrm>
            <a:off x="3662363" y="2565400"/>
            <a:ext cx="5184775" cy="1754326"/>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Proc</a:t>
            </a:r>
            <a:r>
              <a:rPr lang="en-US" altLang="zh-CN" b="1" dirty="0">
                <a:solidFill>
                  <a:srgbClr val="9C4E00"/>
                </a:solidFill>
                <a:effectLst>
                  <a:outerShdw blurRad="38100" dist="38100" dir="2700000" algn="tl">
                    <a:srgbClr val="C0C0C0"/>
                  </a:outerShdw>
                </a:effectLst>
              </a:rPr>
              <a:t> A</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7</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8</a:t>
            </a:r>
            <a:r>
              <a:rPr lang="en-US" altLang="zh-CN"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V();</a:t>
            </a:r>
          </a:p>
        </p:txBody>
      </p:sp>
      <p:sp>
        <p:nvSpPr>
          <p:cNvPr id="11" name="Text Box 28"/>
          <p:cNvSpPr txBox="1">
            <a:spLocks noChangeArrowheads="1"/>
          </p:cNvSpPr>
          <p:nvPr/>
        </p:nvSpPr>
        <p:spPr bwMode="auto">
          <a:xfrm>
            <a:off x="3662363" y="4509120"/>
            <a:ext cx="5184775" cy="1754326"/>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Proc</a:t>
            </a:r>
            <a:r>
              <a:rPr lang="en-US" altLang="zh-CN" b="1" dirty="0">
                <a:solidFill>
                  <a:srgbClr val="9C4E00"/>
                </a:solidFill>
                <a:effectLst>
                  <a:outerShdw blurRad="38100" dist="38100" dir="2700000" algn="tl">
                    <a:srgbClr val="C0C0C0"/>
                  </a:outerShdw>
                </a:effectLst>
              </a:rPr>
              <a:t> B</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8</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9</a:t>
            </a:r>
            <a:r>
              <a:rPr lang="en-US" altLang="zh-CN"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V();</a:t>
            </a:r>
          </a:p>
        </p:txBody>
      </p:sp>
      <p:grpSp>
        <p:nvGrpSpPr>
          <p:cNvPr id="2" name="Group 30"/>
          <p:cNvGrpSpPr>
            <a:grpSpLocks/>
          </p:cNvGrpSpPr>
          <p:nvPr/>
        </p:nvGrpSpPr>
        <p:grpSpPr bwMode="auto">
          <a:xfrm>
            <a:off x="1285875" y="1700213"/>
            <a:ext cx="1728788" cy="2979737"/>
            <a:chOff x="249" y="1071"/>
            <a:chExt cx="1089" cy="1877"/>
          </a:xfrm>
        </p:grpSpPr>
        <p:sp>
          <p:nvSpPr>
            <p:cNvPr id="13" name="Text Box 9"/>
            <p:cNvSpPr txBox="1">
              <a:spLocks noChangeArrowheads="1"/>
            </p:cNvSpPr>
            <p:nvPr/>
          </p:nvSpPr>
          <p:spPr bwMode="auto">
            <a:xfrm>
              <a:off x="249" y="1616"/>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4</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File1</a:t>
              </a:r>
            </a:p>
          </p:txBody>
        </p:sp>
        <p:sp>
          <p:nvSpPr>
            <p:cNvPr id="14" name="Text Box 10"/>
            <p:cNvSpPr txBox="1">
              <a:spLocks noChangeArrowheads="1"/>
            </p:cNvSpPr>
            <p:nvPr/>
          </p:nvSpPr>
          <p:spPr bwMode="auto">
            <a:xfrm>
              <a:off x="249" y="1842"/>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5</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File2</a:t>
              </a:r>
            </a:p>
          </p:txBody>
        </p:sp>
        <p:sp>
          <p:nvSpPr>
            <p:cNvPr id="15" name="Text Box 11"/>
            <p:cNvSpPr txBox="1">
              <a:spLocks noChangeArrowheads="1"/>
            </p:cNvSpPr>
            <p:nvPr/>
          </p:nvSpPr>
          <p:spPr bwMode="auto">
            <a:xfrm>
              <a:off x="249" y="206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6</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File3</a:t>
              </a:r>
            </a:p>
          </p:txBody>
        </p:sp>
        <p:sp>
          <p:nvSpPr>
            <p:cNvPr id="16" name="Text Box 12"/>
            <p:cNvSpPr txBox="1">
              <a:spLocks noChangeArrowheads="1"/>
            </p:cNvSpPr>
            <p:nvPr/>
          </p:nvSpPr>
          <p:spPr bwMode="auto">
            <a:xfrm>
              <a:off x="249" y="2295"/>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7</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7" name="Text Box 13"/>
            <p:cNvSpPr txBox="1">
              <a:spLocks noChangeArrowheads="1"/>
            </p:cNvSpPr>
            <p:nvPr/>
          </p:nvSpPr>
          <p:spPr bwMode="auto">
            <a:xfrm>
              <a:off x="249" y="2523"/>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8</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8" name="Text Box 14"/>
            <p:cNvSpPr txBox="1">
              <a:spLocks noChangeArrowheads="1"/>
            </p:cNvSpPr>
            <p:nvPr/>
          </p:nvSpPr>
          <p:spPr bwMode="auto">
            <a:xfrm>
              <a:off x="249" y="138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sp>
          <p:nvSpPr>
            <p:cNvPr id="19" name="Text Box 23"/>
            <p:cNvSpPr txBox="1">
              <a:spLocks noChangeArrowheads="1"/>
            </p:cNvSpPr>
            <p:nvPr/>
          </p:nvSpPr>
          <p:spPr bwMode="auto">
            <a:xfrm>
              <a:off x="249" y="1071"/>
              <a:ext cx="1089" cy="198"/>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Spooler Dir</a:t>
              </a:r>
              <a:endParaRPr lang="zh-CN" altLang="en-US" b="1" dirty="0">
                <a:solidFill>
                  <a:schemeClr val="accent1">
                    <a:lumMod val="50000"/>
                  </a:schemeClr>
                </a:solidFill>
                <a:effectLst>
                  <a:outerShdw blurRad="38100" dist="38100" dir="2700000" algn="tl">
                    <a:srgbClr val="C0C0C0"/>
                  </a:outerShdw>
                </a:effectLst>
              </a:endParaRPr>
            </a:p>
          </p:txBody>
        </p:sp>
        <p:sp>
          <p:nvSpPr>
            <p:cNvPr id="20" name="Text Box 29"/>
            <p:cNvSpPr txBox="1">
              <a:spLocks noChangeArrowheads="1"/>
            </p:cNvSpPr>
            <p:nvPr/>
          </p:nvSpPr>
          <p:spPr bwMode="auto">
            <a:xfrm>
              <a:off x="249" y="2750"/>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grpSp>
      <p:sp>
        <p:nvSpPr>
          <p:cNvPr id="24" name="Text Box 26"/>
          <p:cNvSpPr txBox="1">
            <a:spLocks noChangeArrowheads="1"/>
          </p:cNvSpPr>
          <p:nvPr/>
        </p:nvSpPr>
        <p:spPr bwMode="auto">
          <a:xfrm>
            <a:off x="6948264" y="1823765"/>
            <a:ext cx="2088231" cy="313932"/>
          </a:xfrm>
          <a:prstGeom prst="rect">
            <a:avLst/>
          </a:prstGeom>
          <a:noFill/>
          <a:ln w="9525">
            <a:solidFill>
              <a:srgbClr val="000000"/>
            </a:solidFill>
            <a:miter lim="800000"/>
            <a:headEnd/>
            <a:tailEnd/>
          </a:ln>
          <a:effectLst/>
        </p:spPr>
        <p:txBody>
          <a:bodyPr wrap="square">
            <a:spAutoFit/>
          </a:bodyPr>
          <a:lstStyle/>
          <a:p>
            <a:pPr>
              <a:lnSpc>
                <a:spcPct val="80000"/>
              </a:lnSpc>
              <a:spcBef>
                <a:spcPct val="50000"/>
              </a:spcBef>
              <a:buSzPct val="80000"/>
              <a:buFont typeface="Wingdings" panose="05000000000000000000" pitchFamily="2" charset="2"/>
              <a:buNone/>
              <a:defRPr/>
            </a:pPr>
            <a:r>
              <a:rPr lang="en-US" altLang="zh-CN" b="1" dirty="0" err="1">
                <a:solidFill>
                  <a:schemeClr val="accent1">
                    <a:lumMod val="50000"/>
                  </a:schemeClr>
                </a:solidFill>
                <a:effectLst>
                  <a:outerShdw blurRad="38100" dist="38100" dir="2700000" algn="tl">
                    <a:srgbClr val="C0C0C0"/>
                  </a:outerShdw>
                </a:effectLst>
              </a:rPr>
              <a:t>Semephore</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1</a:t>
            </a:r>
          </a:p>
        </p:txBody>
      </p:sp>
    </p:spTree>
    <p:extLst>
      <p:ext uri="{BB962C8B-B14F-4D97-AF65-F5344CB8AC3E}">
        <p14:creationId xmlns:p14="http://schemas.microsoft.com/office/powerpoint/2010/main" val="2098276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par>
                          <p:cTn id="27" fill="hold">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checkerboard(across)">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en-US" altLang="zh-CN" dirty="0">
                <a:ea typeface="宋体" panose="02010600030101010101" pitchFamily="2" charset="-122"/>
              </a:rPr>
              <a:t>Synchronism: Driver-Conductor</a:t>
            </a:r>
            <a:endParaRPr lang="zh-CN" altLang="en-US" dirty="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083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F03B3B4-B38C-4EE6-AC9A-146C49EFC39C}" type="slidenum">
              <a:rPr lang="en-US" altLang="ko-KR" sz="1200" smtClean="0">
                <a:solidFill>
                  <a:schemeClr val="bg1"/>
                </a:solidFill>
              </a:rPr>
              <a:pPr>
                <a:spcBef>
                  <a:spcPct val="0"/>
                </a:spcBef>
                <a:buClrTx/>
                <a:buSzTx/>
                <a:buFontTx/>
                <a:buNone/>
              </a:pPr>
              <a:t>55</a:t>
            </a:fld>
            <a:endParaRPr lang="en-US" altLang="ko-KR" sz="1200">
              <a:solidFill>
                <a:schemeClr val="bg1"/>
              </a:solidFill>
            </a:endParaRPr>
          </a:p>
        </p:txBody>
      </p:sp>
      <p:sp>
        <p:nvSpPr>
          <p:cNvPr id="24" name="Text Box 5"/>
          <p:cNvSpPr txBox="1">
            <a:spLocks noChangeArrowheads="1"/>
          </p:cNvSpPr>
          <p:nvPr/>
        </p:nvSpPr>
        <p:spPr bwMode="auto">
          <a:xfrm>
            <a:off x="1077913" y="1773238"/>
            <a:ext cx="2378075" cy="24749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Driver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Start bus</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Driving</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Stop bus</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25" name="Text Box 7"/>
          <p:cNvSpPr txBox="1">
            <a:spLocks noChangeArrowheads="1"/>
          </p:cNvSpPr>
          <p:nvPr/>
        </p:nvSpPr>
        <p:spPr bwMode="auto">
          <a:xfrm>
            <a:off x="3743325" y="1773238"/>
            <a:ext cx="2378075" cy="2463800"/>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a:solidFill>
                  <a:srgbClr val="9C4E00"/>
                </a:solidFill>
                <a:effectLst>
                  <a:outerShdw blurRad="38100" dist="38100" dir="2700000" algn="tl">
                    <a:srgbClr val="C0C0C0"/>
                  </a:outerShdw>
                </a:effectLst>
              </a:rPr>
              <a:t>Conductor</a:t>
            </a:r>
            <a:endParaRPr lang="zh-CN" altLang="en-US" b="1">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a:solidFill>
                  <a:srgbClr val="9C4E00"/>
                </a:solidFill>
                <a:effectLst>
                  <a:outerShdw blurRad="38100" dist="38100" dir="2700000" algn="tl">
                    <a:srgbClr val="C0C0C0"/>
                  </a:outerShdw>
                </a:effectLst>
              </a:rPr>
              <a:t>   </a:t>
            </a:r>
            <a:r>
              <a:rPr lang="en-US" altLang="zh-CN" b="1">
                <a:solidFill>
                  <a:srgbClr val="9C4E00"/>
                </a:solidFill>
                <a:effectLst>
                  <a:outerShdw blurRad="38100" dist="38100" dir="2700000" algn="tl">
                    <a:srgbClr val="C0C0C0"/>
                  </a:outerShdw>
                </a:effectLst>
              </a:rPr>
              <a:t>Close door</a:t>
            </a:r>
            <a:r>
              <a:rPr lang="zh-CN" altLang="en-US" b="1">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a:solidFill>
                  <a:srgbClr val="9C4E00"/>
                </a:solidFill>
                <a:effectLst>
                  <a:outerShdw blurRad="38100" dist="38100" dir="2700000" algn="tl">
                    <a:srgbClr val="C0C0C0"/>
                  </a:outerShdw>
                </a:effectLst>
              </a:rPr>
              <a:t>   </a:t>
            </a:r>
            <a:r>
              <a:rPr lang="en-US" altLang="zh-CN" b="1">
                <a:solidFill>
                  <a:srgbClr val="9C4E00"/>
                </a:solidFill>
                <a:effectLst>
                  <a:outerShdw blurRad="38100" dist="38100" dir="2700000" algn="tl">
                    <a:srgbClr val="C0C0C0"/>
                  </a:outerShdw>
                </a:effectLst>
              </a:rPr>
              <a:t>Sell ticket</a:t>
            </a:r>
            <a:r>
              <a:rPr lang="zh-CN" altLang="en-US" b="1">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a:solidFill>
                  <a:srgbClr val="9C4E00"/>
                </a:solidFill>
                <a:effectLst>
                  <a:outerShdw blurRad="38100" dist="38100" dir="2700000" algn="tl">
                    <a:srgbClr val="C0C0C0"/>
                  </a:outerShdw>
                </a:effectLst>
              </a:rPr>
              <a:t>   </a:t>
            </a:r>
            <a:r>
              <a:rPr lang="en-US" altLang="zh-CN" b="1">
                <a:solidFill>
                  <a:srgbClr val="9C4E00"/>
                </a:solidFill>
                <a:effectLst>
                  <a:outerShdw blurRad="38100" dist="38100" dir="2700000" algn="tl">
                    <a:srgbClr val="C0C0C0"/>
                  </a:outerShdw>
                </a:effectLst>
              </a:rPr>
              <a:t>Open door</a:t>
            </a:r>
            <a:r>
              <a:rPr lang="zh-CN" altLang="en-US" b="1">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a:solidFill>
                  <a:srgbClr val="9C4E00"/>
                </a:solidFill>
                <a:effectLst>
                  <a:outerShdw blurRad="38100" dist="38100" dir="2700000" algn="tl">
                    <a:srgbClr val="C0C0C0"/>
                  </a:outerShdw>
                </a:effectLst>
              </a:rPr>
              <a:t>}</a:t>
            </a:r>
          </a:p>
        </p:txBody>
      </p:sp>
      <p:sp>
        <p:nvSpPr>
          <p:cNvPr id="26" name="Text Box 8"/>
          <p:cNvSpPr txBox="1">
            <a:spLocks noChangeArrowheads="1"/>
          </p:cNvSpPr>
          <p:nvPr/>
        </p:nvSpPr>
        <p:spPr bwMode="auto">
          <a:xfrm>
            <a:off x="6551613" y="1773238"/>
            <a:ext cx="2378075" cy="35544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Proper sequence</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(D)Start bus</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 (C)Close door</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(D)Driving</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(C)Sell ticket;</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(D)Stop bus</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(C)Open door</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extLst>
      <p:ext uri="{BB962C8B-B14F-4D97-AF65-F5344CB8AC3E}">
        <p14:creationId xmlns:p14="http://schemas.microsoft.com/office/powerpoint/2010/main" val="1284324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linds(horizontal)">
                                      <p:cBhvr>
                                        <p:cTn id="11" dur="500"/>
                                        <p:tgtEl>
                                          <p:spTgt spid="2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en-US" altLang="zh-CN">
                <a:ea typeface="宋体" panose="02010600030101010101" pitchFamily="2" charset="-122"/>
              </a:rPr>
              <a:t>Concept about Synchronism</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92500"/>
          </a:bodyPr>
          <a:lstStyle/>
          <a:p>
            <a:pPr>
              <a:lnSpc>
                <a:spcPct val="110000"/>
              </a:lnSpc>
              <a:defRPr/>
            </a:pPr>
            <a:r>
              <a:rPr lang="en-US" altLang="zh-CN" dirty="0">
                <a:ea typeface="宋体" pitchFamily="2" charset="-122"/>
              </a:rPr>
              <a:t>Logical sequence</a:t>
            </a:r>
          </a:p>
          <a:p>
            <a:pPr lvl="1">
              <a:lnSpc>
                <a:spcPct val="110000"/>
              </a:lnSpc>
              <a:defRPr/>
            </a:pPr>
            <a:r>
              <a:rPr lang="en-US" altLang="zh-CN" dirty="0">
                <a:ea typeface="宋体" pitchFamily="2" charset="-122"/>
              </a:rPr>
              <a:t>Caused by application purpose, can’t be predicted</a:t>
            </a:r>
          </a:p>
          <a:p>
            <a:pPr lvl="1">
              <a:lnSpc>
                <a:spcPct val="110000"/>
              </a:lnSpc>
              <a:defRPr/>
            </a:pPr>
            <a:r>
              <a:rPr lang="en-US" altLang="zh-CN" dirty="0">
                <a:ea typeface="宋体" pitchFamily="2" charset="-122"/>
              </a:rPr>
              <a:t>May be broken by scheduling </a:t>
            </a:r>
          </a:p>
          <a:p>
            <a:pPr>
              <a:lnSpc>
                <a:spcPct val="110000"/>
              </a:lnSpc>
              <a:defRPr/>
            </a:pPr>
            <a:r>
              <a:rPr lang="en-US" altLang="zh-CN" dirty="0">
                <a:ea typeface="宋体" pitchFamily="2" charset="-122"/>
              </a:rPr>
              <a:t>Difference between synchronism and mutual exclusion</a:t>
            </a:r>
          </a:p>
          <a:p>
            <a:pPr lvl="1">
              <a:lnSpc>
                <a:spcPct val="110000"/>
              </a:lnSpc>
              <a:defRPr/>
            </a:pPr>
            <a:r>
              <a:rPr lang="en-US" altLang="zh-CN" dirty="0">
                <a:ea typeface="宋体" pitchFamily="2" charset="-122"/>
              </a:rPr>
              <a:t>Mutual exclusion: prevent other process enter CR</a:t>
            </a:r>
          </a:p>
          <a:p>
            <a:pPr lvl="1">
              <a:lnSpc>
                <a:spcPct val="110000"/>
              </a:lnSpc>
              <a:defRPr/>
            </a:pPr>
            <a:r>
              <a:rPr lang="en-US" altLang="zh-CN" dirty="0">
                <a:ea typeface="宋体" pitchFamily="2" charset="-122"/>
              </a:rPr>
              <a:t>Synchronism: realize the proper logical sequence</a:t>
            </a:r>
          </a:p>
          <a:p>
            <a:pPr>
              <a:lnSpc>
                <a:spcPct val="110000"/>
              </a:lnSpc>
              <a:defRPr/>
            </a:pPr>
            <a:r>
              <a:rPr lang="en-US" altLang="zh-CN" dirty="0">
                <a:ea typeface="宋体" pitchFamily="2" charset="-122"/>
              </a:rPr>
              <a:t>How to design proper method?</a:t>
            </a:r>
          </a:p>
          <a:p>
            <a:pPr lvl="1">
              <a:lnSpc>
                <a:spcPct val="110000"/>
              </a:lnSpc>
              <a:defRPr/>
            </a:pPr>
            <a:r>
              <a:rPr lang="en-US" altLang="zh-CN" dirty="0">
                <a:ea typeface="宋体" pitchFamily="2" charset="-122"/>
              </a:rPr>
              <a:t>General: without assumption or limitation</a:t>
            </a:r>
          </a:p>
          <a:p>
            <a:pPr lvl="1">
              <a:lnSpc>
                <a:spcPct val="110000"/>
              </a:lnSpc>
              <a:defRPr/>
            </a:pPr>
            <a:r>
              <a:rPr lang="en-US" altLang="zh-CN" dirty="0">
                <a:ea typeface="宋体" pitchFamily="2" charset="-122"/>
              </a:rPr>
              <a:t>Simple: easy to realize and maintain</a:t>
            </a:r>
          </a:p>
          <a:p>
            <a:pPr lvl="1">
              <a:lnSpc>
                <a:spcPct val="110000"/>
              </a:lnSpc>
              <a:defRPr/>
            </a:pPr>
            <a:r>
              <a:rPr lang="en-US" altLang="zh-CN" dirty="0">
                <a:ea typeface="宋体" pitchFamily="2" charset="-122"/>
              </a:rPr>
              <a:t>Efficient and safe: </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361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CF3F6B1-1AF5-420B-8F91-9A152AEE958F}" type="slidenum">
              <a:rPr lang="en-US" altLang="ko-KR" sz="1200" smtClean="0">
                <a:solidFill>
                  <a:schemeClr val="bg1"/>
                </a:solidFill>
              </a:rPr>
              <a:pPr>
                <a:spcBef>
                  <a:spcPct val="0"/>
                </a:spcBef>
                <a:buClrTx/>
                <a:buSzTx/>
                <a:buFontTx/>
                <a:buNone/>
              </a:pPr>
              <a:t>56</a:t>
            </a:fld>
            <a:endParaRPr lang="en-US" altLang="ko-KR" sz="1200">
              <a:solidFill>
                <a:schemeClr val="bg1"/>
              </a:solidFill>
            </a:endParaRPr>
          </a:p>
        </p:txBody>
      </p:sp>
    </p:spTree>
    <p:extLst>
      <p:ext uri="{BB962C8B-B14F-4D97-AF65-F5344CB8AC3E}">
        <p14:creationId xmlns:p14="http://schemas.microsoft.com/office/powerpoint/2010/main" val="1209125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en-US" altLang="zh-CN">
                <a:ea typeface="宋体" panose="02010600030101010101" pitchFamily="2" charset="-122"/>
              </a:rPr>
              <a:t>Analysis about IPC problem</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92500"/>
          </a:bodyPr>
          <a:lstStyle/>
          <a:p>
            <a:pPr>
              <a:lnSpc>
                <a:spcPct val="110000"/>
              </a:lnSpc>
              <a:defRPr/>
            </a:pPr>
            <a:r>
              <a:rPr lang="en-US" altLang="zh-CN" dirty="0">
                <a:ea typeface="宋体" pitchFamily="2" charset="-122"/>
              </a:rPr>
              <a:t>Reason of IPC problem</a:t>
            </a:r>
          </a:p>
          <a:p>
            <a:pPr lvl="1">
              <a:lnSpc>
                <a:spcPct val="110000"/>
              </a:lnSpc>
              <a:defRPr/>
            </a:pPr>
            <a:r>
              <a:rPr lang="en-US" altLang="zh-CN" dirty="0">
                <a:ea typeface="宋体" pitchFamily="2" charset="-122"/>
              </a:rPr>
              <a:t>Physical sequence: depends on scheduling</a:t>
            </a:r>
          </a:p>
          <a:p>
            <a:pPr lvl="1">
              <a:lnSpc>
                <a:spcPct val="110000"/>
              </a:lnSpc>
              <a:defRPr/>
            </a:pPr>
            <a:r>
              <a:rPr lang="en-US" altLang="zh-CN" dirty="0">
                <a:ea typeface="宋体" pitchFamily="2" charset="-122"/>
              </a:rPr>
              <a:t>Logical sequence: depends on application purpose</a:t>
            </a:r>
          </a:p>
          <a:p>
            <a:pPr lvl="1">
              <a:lnSpc>
                <a:spcPct val="110000"/>
              </a:lnSpc>
              <a:defRPr/>
            </a:pPr>
            <a:r>
              <a:rPr lang="en-US" altLang="zh-CN" dirty="0">
                <a:ea typeface="宋体" pitchFamily="2" charset="-122"/>
              </a:rPr>
              <a:t>Race condition: Exclusive resource allocation </a:t>
            </a:r>
          </a:p>
          <a:p>
            <a:pPr>
              <a:lnSpc>
                <a:spcPct val="110000"/>
              </a:lnSpc>
              <a:defRPr/>
            </a:pPr>
            <a:r>
              <a:rPr lang="en-US" altLang="zh-CN" dirty="0">
                <a:ea typeface="宋体" pitchFamily="2" charset="-122"/>
              </a:rPr>
              <a:t>IPC problem in kernel and user space</a:t>
            </a:r>
          </a:p>
          <a:p>
            <a:pPr lvl="1">
              <a:lnSpc>
                <a:spcPct val="110000"/>
              </a:lnSpc>
              <a:defRPr/>
            </a:pPr>
            <a:r>
              <a:rPr lang="en-US" altLang="zh-CN" dirty="0">
                <a:ea typeface="宋体" pitchFamily="2" charset="-122"/>
              </a:rPr>
              <a:t>Kernel space: I/O device management</a:t>
            </a:r>
          </a:p>
          <a:p>
            <a:pPr lvl="1">
              <a:lnSpc>
                <a:spcPct val="110000"/>
              </a:lnSpc>
              <a:defRPr/>
            </a:pPr>
            <a:r>
              <a:rPr lang="en-US" altLang="zh-CN" dirty="0">
                <a:ea typeface="宋体" pitchFamily="2" charset="-122"/>
              </a:rPr>
              <a:t>User space: network application, database…</a:t>
            </a:r>
          </a:p>
          <a:p>
            <a:pPr>
              <a:lnSpc>
                <a:spcPct val="110000"/>
              </a:lnSpc>
              <a:defRPr/>
            </a:pPr>
            <a:r>
              <a:rPr lang="en-US" altLang="zh-CN" dirty="0">
                <a:ea typeface="宋体" pitchFamily="2" charset="-122"/>
              </a:rPr>
              <a:t>Key of IPC problem </a:t>
            </a:r>
          </a:p>
          <a:p>
            <a:pPr lvl="1">
              <a:lnSpc>
                <a:spcPct val="110000"/>
              </a:lnSpc>
              <a:defRPr/>
            </a:pPr>
            <a:r>
              <a:rPr lang="en-US" altLang="zh-CN" dirty="0">
                <a:ea typeface="宋体" pitchFamily="2" charset="-122"/>
              </a:rPr>
              <a:t>Realize both physical and logical sequence</a:t>
            </a:r>
          </a:p>
          <a:p>
            <a:pPr lvl="1">
              <a:lnSpc>
                <a:spcPct val="110000"/>
              </a:lnSpc>
              <a:defRPr/>
            </a:pPr>
            <a:r>
              <a:rPr lang="en-US" altLang="zh-CN" dirty="0">
                <a:ea typeface="宋体" pitchFamily="2" charset="-122"/>
              </a:rPr>
              <a:t>The logical sequence is independent on scheduling</a:t>
            </a:r>
          </a:p>
          <a:p>
            <a:pPr lvl="1">
              <a:lnSpc>
                <a:spcPct val="110000"/>
              </a:lnSpc>
              <a:defRPr/>
            </a:pPr>
            <a:r>
              <a:rPr lang="en-US" altLang="zh-CN" dirty="0">
                <a:ea typeface="宋体" pitchFamily="2" charset="-122"/>
              </a:rPr>
              <a:t>The logical sequence can be controlled by user</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28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86A4230-DB89-4129-8E1A-08E0408FF195}" type="slidenum">
              <a:rPr lang="en-US" altLang="ko-KR" sz="1200" smtClean="0">
                <a:solidFill>
                  <a:schemeClr val="bg1"/>
                </a:solidFill>
              </a:rPr>
              <a:pPr>
                <a:spcBef>
                  <a:spcPct val="0"/>
                </a:spcBef>
                <a:buClrTx/>
                <a:buSzTx/>
                <a:buFontTx/>
                <a:buNone/>
              </a:pPr>
              <a:t>57</a:t>
            </a:fld>
            <a:endParaRPr lang="en-US" altLang="ko-KR" sz="1200">
              <a:solidFill>
                <a:schemeClr val="bg1"/>
              </a:solidFill>
            </a:endParaRPr>
          </a:p>
        </p:txBody>
      </p:sp>
    </p:spTree>
    <p:extLst>
      <p:ext uri="{BB962C8B-B14F-4D97-AF65-F5344CB8AC3E}">
        <p14:creationId xmlns:p14="http://schemas.microsoft.com/office/powerpoint/2010/main" val="722003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用信号量实现条件同步</a:t>
            </a:r>
            <a:endParaRPr lang="zh-CN" altLang="en-US" dirty="0">
              <a:cs typeface="+mj-cs"/>
            </a:endParaRPr>
          </a:p>
        </p:txBody>
      </p:sp>
      <p:sp>
        <p:nvSpPr>
          <p:cNvPr id="13" name="内容占位符 2"/>
          <p:cNvSpPr txBox="1">
            <a:spLocks/>
          </p:cNvSpPr>
          <p:nvPr/>
        </p:nvSpPr>
        <p:spPr>
          <a:xfrm>
            <a:off x="1522966" y="1893321"/>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每个条件同步设置一个信号量，其初值为</a:t>
            </a:r>
            <a:r>
              <a:rPr lang="en-US" altLang="zh-CN" dirty="0"/>
              <a:t>0</a:t>
            </a:r>
          </a:p>
        </p:txBody>
      </p:sp>
      <p:sp>
        <p:nvSpPr>
          <p:cNvPr id="15" name="Rectangle 4"/>
          <p:cNvSpPr>
            <a:spLocks noChangeArrowheads="1"/>
          </p:cNvSpPr>
          <p:nvPr/>
        </p:nvSpPr>
        <p:spPr bwMode="auto">
          <a:xfrm>
            <a:off x="2023033" y="2390597"/>
            <a:ext cx="4645501" cy="397545"/>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none" lIns="90487" tIns="44450" rIns="90487" bIns="44450">
            <a:spAutoFit/>
          </a:bodyPr>
          <a:lstStyle/>
          <a:p>
            <a:pPr eaLnBrk="1" hangingPunct="1">
              <a:buFont typeface="Monotype Sorts" charset="0"/>
              <a:buNone/>
            </a:pPr>
            <a:r>
              <a:rPr lang="en-US" altLang="zh-CN" sz="2000" b="1" dirty="0">
                <a:latin typeface="Courier New" panose="02070309020205020404" pitchFamily="49" charset="0"/>
                <a:cs typeface="Courier New" panose="02070309020205020404" pitchFamily="49" charset="0"/>
              </a:rPr>
              <a:t>condition = new Semaphore(0);</a:t>
            </a:r>
          </a:p>
        </p:txBody>
      </p:sp>
      <p:grpSp>
        <p:nvGrpSpPr>
          <p:cNvPr id="2" name="组合 1"/>
          <p:cNvGrpSpPr/>
          <p:nvPr/>
        </p:nvGrpSpPr>
        <p:grpSpPr>
          <a:xfrm>
            <a:off x="1636814" y="2889464"/>
            <a:ext cx="5257112" cy="2627769"/>
            <a:chOff x="971072" y="2032213"/>
            <a:chExt cx="5257112" cy="2627769"/>
          </a:xfrm>
        </p:grpSpPr>
        <p:sp>
          <p:nvSpPr>
            <p:cNvPr id="16" name="Text Box 5"/>
            <p:cNvSpPr txBox="1">
              <a:spLocks noChangeAspect="1" noChangeArrowheads="1"/>
            </p:cNvSpPr>
            <p:nvPr/>
          </p:nvSpPr>
          <p:spPr bwMode="auto">
            <a:xfrm>
              <a:off x="971072" y="2413213"/>
              <a:ext cx="2391500" cy="224676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a:outerShdw blurRad="63500" dist="107763" dir="2700000" algn="ctr" rotWithShape="0">
                <a:schemeClr val="bg2">
                  <a:alpha val="74998"/>
                </a:schemeClr>
              </a:outerShdw>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 </a:t>
              </a:r>
              <a:r>
                <a:rPr lang="en-US" altLang="zh-CN" sz="2000" b="1" dirty="0">
                  <a:solidFill>
                    <a:srgbClr val="339900"/>
                  </a:solidFill>
                  <a:latin typeface="Courier New" panose="02070309020205020404" pitchFamily="49" charset="0"/>
                  <a:ea typeface="+mn-ea"/>
                  <a:cs typeface="Courier New" panose="02070309020205020404" pitchFamily="49" charset="0"/>
                </a:rPr>
                <a:t>M</a:t>
              </a:r>
              <a:r>
                <a:rPr lang="en-US" altLang="zh-CN" sz="2000" b="1" dirty="0">
                  <a:latin typeface="Courier New" panose="02070309020205020404" pitchFamily="49" charset="0"/>
                  <a:ea typeface="+mn-ea"/>
                  <a:cs typeface="Courier New" panose="02070309020205020404" pitchFamily="49" charset="0"/>
                </a:rPr>
                <a:t> …</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 </a:t>
              </a:r>
              <a:r>
                <a:rPr lang="en-US" altLang="zh-CN" sz="2000" b="1" dirty="0">
                  <a:solidFill>
                    <a:srgbClr val="339900"/>
                  </a:solidFill>
                  <a:latin typeface="Courier New" panose="02070309020205020404" pitchFamily="49" charset="0"/>
                  <a:ea typeface="+mn-ea"/>
                  <a:cs typeface="Courier New" panose="02070309020205020404" pitchFamily="49" charset="0"/>
                </a:rPr>
                <a:t>N</a:t>
              </a:r>
              <a:r>
                <a:rPr lang="en-US" altLang="zh-CN" sz="2000" b="1" dirty="0">
                  <a:latin typeface="Courier New" panose="02070309020205020404" pitchFamily="49" charset="0"/>
                  <a:ea typeface="+mn-ea"/>
                  <a:cs typeface="Courier New" panose="02070309020205020404" pitchFamily="49" charset="0"/>
                </a:rPr>
                <a:t> …</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p:txBody>
        </p:sp>
        <p:sp>
          <p:nvSpPr>
            <p:cNvPr id="17" name="Text Box 5"/>
            <p:cNvSpPr txBox="1">
              <a:spLocks noChangeAspect="1" noChangeArrowheads="1"/>
            </p:cNvSpPr>
            <p:nvPr/>
          </p:nvSpPr>
          <p:spPr bwMode="auto">
            <a:xfrm>
              <a:off x="3857620" y="2413213"/>
              <a:ext cx="2370564" cy="224676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a:outerShdw blurRad="63500" dist="107763" dir="2700000" algn="ctr" rotWithShape="0">
                <a:schemeClr val="bg2">
                  <a:alpha val="74998"/>
                </a:schemeClr>
              </a:outerShdw>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 </a:t>
              </a:r>
              <a:r>
                <a:rPr lang="en-US" altLang="zh-CN" sz="2000" b="1" dirty="0">
                  <a:solidFill>
                    <a:srgbClr val="339900"/>
                  </a:solidFill>
                  <a:latin typeface="Courier New" panose="02070309020205020404" pitchFamily="49" charset="0"/>
                  <a:ea typeface="+mn-ea"/>
                  <a:cs typeface="Courier New" panose="02070309020205020404" pitchFamily="49" charset="0"/>
                </a:rPr>
                <a:t>X</a:t>
              </a:r>
              <a:r>
                <a:rPr lang="en-US" altLang="zh-CN" sz="2000" b="1" dirty="0">
                  <a:latin typeface="Courier New" panose="02070309020205020404" pitchFamily="49" charset="0"/>
                  <a:ea typeface="+mn-ea"/>
                  <a:cs typeface="Courier New" panose="02070309020205020404" pitchFamily="49" charset="0"/>
                </a:rPr>
                <a:t> …</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 </a:t>
              </a:r>
              <a:r>
                <a:rPr lang="en-US" altLang="zh-CN" sz="2000" b="1" dirty="0">
                  <a:solidFill>
                    <a:srgbClr val="339900"/>
                  </a:solidFill>
                  <a:latin typeface="Courier New" panose="02070309020205020404" pitchFamily="49" charset="0"/>
                  <a:ea typeface="+mn-ea"/>
                  <a:cs typeface="Courier New" panose="02070309020205020404" pitchFamily="49" charset="0"/>
                </a:rPr>
                <a:t>Y</a:t>
              </a:r>
              <a:r>
                <a:rPr lang="en-US" altLang="zh-CN" sz="2000" b="1" dirty="0">
                  <a:latin typeface="Courier New" panose="02070309020205020404" pitchFamily="49" charset="0"/>
                  <a:ea typeface="+mn-ea"/>
                  <a:cs typeface="Courier New" panose="02070309020205020404" pitchFamily="49" charset="0"/>
                </a:rPr>
                <a:t> …</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p:txBody>
        </p:sp>
        <p:sp>
          <p:nvSpPr>
            <p:cNvPr id="18" name="TextBox 6"/>
            <p:cNvSpPr txBox="1">
              <a:spLocks noChangeArrowheads="1"/>
            </p:cNvSpPr>
            <p:nvPr/>
          </p:nvSpPr>
          <p:spPr bwMode="auto">
            <a:xfrm>
              <a:off x="1572156" y="2032213"/>
              <a:ext cx="8899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Arial" charset="0"/>
                <a:buNone/>
              </a:pPr>
              <a:r>
                <a:rPr lang="zh-CN" altLang="en-US" sz="2000" b="1" dirty="0">
                  <a:solidFill>
                    <a:srgbClr val="C00000"/>
                  </a:solidFill>
                  <a:latin typeface="+mn-ea"/>
                  <a:ea typeface="+mn-ea"/>
                </a:rPr>
                <a:t>线程</a:t>
              </a:r>
              <a:r>
                <a:rPr lang="en-US" altLang="zh-CN" sz="2000" b="1" dirty="0">
                  <a:solidFill>
                    <a:srgbClr val="C00000"/>
                  </a:solidFill>
                  <a:latin typeface="+mn-ea"/>
                  <a:ea typeface="+mn-ea"/>
                </a:rPr>
                <a:t>A</a:t>
              </a:r>
            </a:p>
          </p:txBody>
        </p:sp>
        <p:sp>
          <p:nvSpPr>
            <p:cNvPr id="19" name="TextBox 7"/>
            <p:cNvSpPr txBox="1">
              <a:spLocks noChangeArrowheads="1"/>
            </p:cNvSpPr>
            <p:nvPr/>
          </p:nvSpPr>
          <p:spPr bwMode="auto">
            <a:xfrm>
              <a:off x="4395204" y="2032213"/>
              <a:ext cx="87235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Arial" charset="0"/>
                <a:buNone/>
              </a:pPr>
              <a:r>
                <a:rPr lang="zh-CN" altLang="en-US" sz="2000" b="1" dirty="0">
                  <a:solidFill>
                    <a:srgbClr val="C00000"/>
                  </a:solidFill>
                  <a:latin typeface="+mn-ea"/>
                  <a:ea typeface="+mn-ea"/>
                </a:rPr>
                <a:t>线程</a:t>
              </a:r>
              <a:r>
                <a:rPr lang="en-US" altLang="zh-CN" sz="2000" b="1" dirty="0">
                  <a:solidFill>
                    <a:srgbClr val="C00000"/>
                  </a:solidFill>
                  <a:latin typeface="+mn-ea"/>
                  <a:ea typeface="+mn-ea"/>
                </a:rPr>
                <a:t>B</a:t>
              </a:r>
            </a:p>
          </p:txBody>
        </p:sp>
      </p:grpSp>
      <p:cxnSp>
        <p:nvCxnSpPr>
          <p:cNvPr id="5" name="直接箭头连接符 4"/>
          <p:cNvCxnSpPr/>
          <p:nvPr/>
        </p:nvCxnSpPr>
        <p:spPr>
          <a:xfrm>
            <a:off x="3969950" y="4098336"/>
            <a:ext cx="648072" cy="5760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5"/>
          <p:cNvSpPr txBox="1">
            <a:spLocks noChangeAspect="1" noChangeArrowheads="1"/>
          </p:cNvSpPr>
          <p:nvPr/>
        </p:nvSpPr>
        <p:spPr bwMode="auto">
          <a:xfrm>
            <a:off x="1636814" y="3593211"/>
            <a:ext cx="2391500" cy="1631216"/>
          </a:xfrm>
          <a:prstGeom prst="rect">
            <a:avLst/>
          </a:prstGeom>
          <a:noFill/>
          <a:ln w="19050">
            <a:noFill/>
          </a:ln>
          <a:effectLst>
            <a:outerShdw blurRad="63500" dist="107763" dir="2700000" algn="ctr" rotWithShape="0">
              <a:schemeClr val="bg2">
                <a:alpha val="74998"/>
              </a:schemeClr>
            </a:outerShdw>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condition-</a:t>
            </a:r>
            <a:r>
              <a:rPr lang="zh-CN" altLang="en-US" sz="2000" b="1" dirty="0">
                <a:latin typeface="Courier New" panose="02070309020205020404" pitchFamily="49" charset="0"/>
                <a:ea typeface="+mn-ea"/>
                <a:cs typeface="Courier New" panose="02070309020205020404" pitchFamily="49" charset="0"/>
                <a:sym typeface="Wingdings" charset="0"/>
              </a:rPr>
              <a:t>&gt;P();</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p:txBody>
      </p:sp>
      <p:sp>
        <p:nvSpPr>
          <p:cNvPr id="21" name="Text Box 5"/>
          <p:cNvSpPr txBox="1">
            <a:spLocks noChangeAspect="1" noChangeArrowheads="1"/>
          </p:cNvSpPr>
          <p:nvPr/>
        </p:nvSpPr>
        <p:spPr bwMode="auto">
          <a:xfrm>
            <a:off x="4523362" y="3593211"/>
            <a:ext cx="2370564" cy="1631216"/>
          </a:xfrm>
          <a:prstGeom prst="rect">
            <a:avLst/>
          </a:prstGeom>
          <a:noFill/>
          <a:ln w="19050">
            <a:noFill/>
          </a:ln>
          <a:effectLst>
            <a:outerShdw blurRad="63500" dist="107763" dir="2700000" algn="ctr" rotWithShape="0">
              <a:schemeClr val="bg2">
                <a:alpha val="74998"/>
              </a:schemeClr>
            </a:outerShdw>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condition-</a:t>
            </a:r>
            <a:r>
              <a:rPr lang="zh-CN" altLang="en-US" sz="2000" b="1" dirty="0">
                <a:latin typeface="Courier New" panose="02070309020205020404" pitchFamily="49" charset="0"/>
                <a:ea typeface="+mn-ea"/>
                <a:cs typeface="Courier New" panose="02070309020205020404" pitchFamily="49" charset="0"/>
                <a:sym typeface="Wingdings" charset="0"/>
              </a:rPr>
              <a:t>&gt;V();</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9908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0" grpId="0"/>
      <p:bldP spid="2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r>
              <a:rPr lang="en-US" altLang="zh-CN">
                <a:ea typeface="宋体" panose="02010600030101010101" pitchFamily="2" charset="-122"/>
              </a:rPr>
              <a:t>Problem models of IPC</a:t>
            </a:r>
            <a:endParaRPr lang="zh-CN" altLang="en-US">
              <a:ea typeface="宋体" panose="02010600030101010101" pitchFamily="2" charset="-122"/>
            </a:endParaRPr>
          </a:p>
        </p:txBody>
      </p:sp>
      <p:sp>
        <p:nvSpPr>
          <p:cNvPr id="140291"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Producer-Consumer</a:t>
            </a:r>
          </a:p>
          <a:p>
            <a:pPr lvl="1">
              <a:lnSpc>
                <a:spcPct val="110000"/>
              </a:lnSpc>
            </a:pPr>
            <a:r>
              <a:rPr lang="en-US" altLang="zh-CN">
                <a:ea typeface="宋体" panose="02010600030101010101" pitchFamily="2" charset="-122"/>
              </a:rPr>
              <a:t>Bounded-buffer problem</a:t>
            </a:r>
          </a:p>
          <a:p>
            <a:pPr>
              <a:lnSpc>
                <a:spcPct val="110000"/>
              </a:lnSpc>
            </a:pPr>
            <a:r>
              <a:rPr lang="en-US" altLang="zh-CN">
                <a:ea typeface="宋体" panose="02010600030101010101" pitchFamily="2" charset="-122"/>
              </a:rPr>
              <a:t>Dinning philosophers</a:t>
            </a:r>
          </a:p>
          <a:p>
            <a:pPr lvl="1">
              <a:lnSpc>
                <a:spcPct val="110000"/>
              </a:lnSpc>
            </a:pPr>
            <a:r>
              <a:rPr lang="en-US" altLang="zh-CN">
                <a:ea typeface="宋体" panose="02010600030101010101" pitchFamily="2" charset="-122"/>
              </a:rPr>
              <a:t>Synchronism based on mutual exclusion</a:t>
            </a:r>
          </a:p>
          <a:p>
            <a:pPr>
              <a:lnSpc>
                <a:spcPct val="110000"/>
              </a:lnSpc>
            </a:pPr>
            <a:r>
              <a:rPr lang="en-US" altLang="zh-CN">
                <a:ea typeface="宋体" panose="02010600030101010101" pitchFamily="2" charset="-122"/>
              </a:rPr>
              <a:t>Reader-Writher</a:t>
            </a:r>
          </a:p>
          <a:p>
            <a:pPr lvl="1">
              <a:lnSpc>
                <a:spcPct val="110000"/>
              </a:lnSpc>
            </a:pPr>
            <a:r>
              <a:rPr lang="en-US" altLang="zh-CN">
                <a:ea typeface="宋体" panose="02010600030101010101" pitchFamily="2" charset="-122"/>
              </a:rPr>
              <a:t>Multi-process synchronism based on mutual exclusion</a:t>
            </a:r>
          </a:p>
          <a:p>
            <a:pPr>
              <a:lnSpc>
                <a:spcPct val="110000"/>
              </a:lnSpc>
            </a:pPr>
            <a:r>
              <a:rPr lang="en-US" altLang="zh-CN">
                <a:ea typeface="宋体" panose="02010600030101010101" pitchFamily="2" charset="-122"/>
              </a:rPr>
              <a:t>Sleeping barber</a:t>
            </a:r>
          </a:p>
          <a:p>
            <a:pPr lvl="1">
              <a:lnSpc>
                <a:spcPct val="110000"/>
              </a:lnSpc>
            </a:pPr>
            <a:r>
              <a:rPr lang="en-US" altLang="zh-CN">
                <a:ea typeface="宋体" panose="02010600030101010101" pitchFamily="2" charset="-122"/>
              </a:rPr>
              <a:t>Synchronism and mutual exclusion under complex application environment</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02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2D9EA6A-827A-4AAC-8CF6-1638C321E1D1}" type="slidenum">
              <a:rPr lang="en-US" altLang="ko-KR" sz="1200" smtClean="0">
                <a:solidFill>
                  <a:schemeClr val="bg1"/>
                </a:solidFill>
              </a:rPr>
              <a:pPr>
                <a:spcBef>
                  <a:spcPct val="0"/>
                </a:spcBef>
                <a:buClrTx/>
                <a:buSzTx/>
                <a:buFontTx/>
                <a:buNone/>
              </a:pPr>
              <a:t>59</a:t>
            </a:fld>
            <a:endParaRPr lang="en-US" altLang="ko-KR" sz="1200">
              <a:solidFill>
                <a:schemeClr val="bg1"/>
              </a:solidFill>
            </a:endParaRPr>
          </a:p>
        </p:txBody>
      </p:sp>
    </p:spTree>
    <p:extLst>
      <p:ext uri="{BB962C8B-B14F-4D97-AF65-F5344CB8AC3E}">
        <p14:creationId xmlns:p14="http://schemas.microsoft.com/office/powerpoint/2010/main" val="368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现实生活中的并发问题</a:t>
            </a:r>
            <a:endParaRPr lang="en-US" altLang="zh-CN" dirty="0"/>
          </a:p>
        </p:txBody>
      </p:sp>
      <p:grpSp>
        <p:nvGrpSpPr>
          <p:cNvPr id="73" name="组合 72"/>
          <p:cNvGrpSpPr/>
          <p:nvPr/>
        </p:nvGrpSpPr>
        <p:grpSpPr>
          <a:xfrm>
            <a:off x="1294042" y="1857364"/>
            <a:ext cx="4512925" cy="428628"/>
            <a:chOff x="844893" y="1000114"/>
            <a:chExt cx="4512925" cy="428628"/>
          </a:xfrm>
        </p:grpSpPr>
        <p:sp>
          <p:nvSpPr>
            <p:cNvPr id="17" name="内容占位符 2"/>
            <p:cNvSpPr txBox="1">
              <a:spLocks/>
            </p:cNvSpPr>
            <p:nvPr/>
          </p:nvSpPr>
          <p:spPr>
            <a:xfrm>
              <a:off x="1142976" y="1000114"/>
              <a:ext cx="421484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操作系统和现实生活的问题类比</a:t>
              </a:r>
            </a:p>
          </p:txBody>
        </p:sp>
        <p:sp>
          <p:nvSpPr>
            <p:cNvPr id="21" name="TextBox 20"/>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5" name="组合 74"/>
          <p:cNvGrpSpPr/>
          <p:nvPr/>
        </p:nvGrpSpPr>
        <p:grpSpPr>
          <a:xfrm>
            <a:off x="1701662" y="2551788"/>
            <a:ext cx="3823542" cy="428628"/>
            <a:chOff x="1252514" y="1694538"/>
            <a:chExt cx="3823542" cy="428628"/>
          </a:xfrm>
        </p:grpSpPr>
        <p:pic>
          <p:nvPicPr>
            <p:cNvPr id="22" name="图片 21" descr="小点1.png"/>
            <p:cNvPicPr>
              <a:picLocks noChangeAspect="1"/>
            </p:cNvPicPr>
            <p:nvPr/>
          </p:nvPicPr>
          <p:blipFill>
            <a:blip r:embed="rId2" cstate="print"/>
            <a:stretch>
              <a:fillRect/>
            </a:stretch>
          </p:blipFill>
          <p:spPr>
            <a:xfrm>
              <a:off x="1252514" y="1844670"/>
              <a:ext cx="151066" cy="148997"/>
            </a:xfrm>
            <a:prstGeom prst="rect">
              <a:avLst/>
            </a:prstGeom>
            <a:effectLst/>
          </p:spPr>
        </p:pic>
        <p:sp>
          <p:nvSpPr>
            <p:cNvPr id="23" name="内容占位符 2"/>
            <p:cNvSpPr txBox="1">
              <a:spLocks/>
            </p:cNvSpPr>
            <p:nvPr/>
          </p:nvSpPr>
          <p:spPr>
            <a:xfrm>
              <a:off x="1385078" y="1694538"/>
              <a:ext cx="36909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同时注意，计算机与人的差异</a:t>
              </a:r>
            </a:p>
          </p:txBody>
        </p:sp>
      </p:grpSp>
      <p:grpSp>
        <p:nvGrpSpPr>
          <p:cNvPr id="74" name="组合 73"/>
          <p:cNvGrpSpPr/>
          <p:nvPr/>
        </p:nvGrpSpPr>
        <p:grpSpPr>
          <a:xfrm>
            <a:off x="1701662" y="2201854"/>
            <a:ext cx="5462626" cy="407990"/>
            <a:chOff x="1252514" y="1344604"/>
            <a:chExt cx="5462626" cy="407990"/>
          </a:xfrm>
        </p:grpSpPr>
        <p:pic>
          <p:nvPicPr>
            <p:cNvPr id="24" name="图片 23" descr="小点1.png"/>
            <p:cNvPicPr>
              <a:picLocks noChangeAspect="1"/>
            </p:cNvPicPr>
            <p:nvPr/>
          </p:nvPicPr>
          <p:blipFill>
            <a:blip r:embed="rId2" cstate="print"/>
            <a:stretch>
              <a:fillRect/>
            </a:stretch>
          </p:blipFill>
          <p:spPr>
            <a:xfrm>
              <a:off x="1252514" y="1494736"/>
              <a:ext cx="151066" cy="148997"/>
            </a:xfrm>
            <a:prstGeom prst="rect">
              <a:avLst/>
            </a:prstGeom>
            <a:effectLst/>
          </p:spPr>
        </p:pic>
        <p:sp>
          <p:nvSpPr>
            <p:cNvPr id="25" name="内容占位符 2"/>
            <p:cNvSpPr txBox="1">
              <a:spLocks/>
            </p:cNvSpPr>
            <p:nvPr/>
          </p:nvSpPr>
          <p:spPr>
            <a:xfrm>
              <a:off x="1385078" y="1344604"/>
              <a:ext cx="533006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利用现实生活问题帮助理解操作系统同步问题</a:t>
              </a:r>
            </a:p>
          </p:txBody>
        </p:sp>
      </p:grpSp>
      <p:grpSp>
        <p:nvGrpSpPr>
          <p:cNvPr id="76" name="组合 75"/>
          <p:cNvGrpSpPr/>
          <p:nvPr/>
        </p:nvGrpSpPr>
        <p:grpSpPr>
          <a:xfrm>
            <a:off x="1294042" y="2886524"/>
            <a:ext cx="2798413" cy="428628"/>
            <a:chOff x="844893" y="2029274"/>
            <a:chExt cx="2798413" cy="428628"/>
          </a:xfrm>
        </p:grpSpPr>
        <p:sp>
          <p:nvSpPr>
            <p:cNvPr id="30" name="内容占位符 2"/>
            <p:cNvSpPr txBox="1">
              <a:spLocks/>
            </p:cNvSpPr>
            <p:nvPr/>
          </p:nvSpPr>
          <p:spPr>
            <a:xfrm>
              <a:off x="1142976" y="2029274"/>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例如</a:t>
              </a:r>
              <a:r>
                <a:rPr lang="en-US" altLang="zh-CN" dirty="0"/>
                <a:t>: </a:t>
              </a:r>
              <a:r>
                <a:rPr lang="zh-CN" altLang="en-US" dirty="0"/>
                <a:t>家庭采购协调</a:t>
              </a:r>
            </a:p>
          </p:txBody>
        </p:sp>
        <p:sp>
          <p:nvSpPr>
            <p:cNvPr id="32" name="TextBox 31"/>
            <p:cNvSpPr txBox="1"/>
            <p:nvPr/>
          </p:nvSpPr>
          <p:spPr>
            <a:xfrm>
              <a:off x="844893" y="202927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2" name="组合 71"/>
          <p:cNvGrpSpPr/>
          <p:nvPr/>
        </p:nvGrpSpPr>
        <p:grpSpPr>
          <a:xfrm>
            <a:off x="1133360" y="3401104"/>
            <a:ext cx="3516085" cy="2366714"/>
            <a:chOff x="684211" y="2543854"/>
            <a:chExt cx="3516085" cy="2366714"/>
          </a:xfrm>
        </p:grpSpPr>
        <p:sp>
          <p:nvSpPr>
            <p:cNvPr id="85" name="矩形 84"/>
            <p:cNvSpPr/>
            <p:nvPr/>
          </p:nvSpPr>
          <p:spPr>
            <a:xfrm>
              <a:off x="684211" y="2571750"/>
              <a:ext cx="3516085" cy="2304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9" name="直接连接符 88"/>
            <p:cNvCxnSpPr>
              <a:stCxn id="85" idx="1"/>
              <a:endCxn id="85" idx="3"/>
            </p:cNvCxnSpPr>
            <p:nvPr/>
          </p:nvCxnSpPr>
          <p:spPr>
            <a:xfrm>
              <a:off x="684211" y="3723750"/>
              <a:ext cx="351608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535378" y="3722956"/>
              <a:ext cx="2304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84212" y="2859090"/>
              <a:ext cx="35160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84212" y="3144842"/>
              <a:ext cx="3516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84212" y="3430594"/>
              <a:ext cx="3516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84212" y="4573602"/>
              <a:ext cx="3516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84212" y="3993106"/>
              <a:ext cx="3516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684213" y="4287850"/>
              <a:ext cx="3516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41578" y="2543854"/>
              <a:ext cx="739305" cy="338554"/>
            </a:xfrm>
            <a:prstGeom prst="rect">
              <a:avLst/>
            </a:prstGeom>
            <a:noFill/>
          </p:spPr>
          <p:txBody>
            <a:bodyPr wrap="none" rtlCol="0">
              <a:spAutoFit/>
            </a:bodyPr>
            <a:lstStyle/>
            <a:p>
              <a:r>
                <a:rPr lang="zh-CN" altLang="en-US" sz="1600" b="1" dirty="0">
                  <a:solidFill>
                    <a:schemeClr val="bg1"/>
                  </a:solidFill>
                  <a:latin typeface="+mj-ea"/>
                  <a:ea typeface="+mj-ea"/>
                </a:rPr>
                <a:t>时  间</a:t>
              </a:r>
            </a:p>
          </p:txBody>
        </p:sp>
        <p:sp>
          <p:nvSpPr>
            <p:cNvPr id="98" name="TextBox 97"/>
            <p:cNvSpPr txBox="1"/>
            <p:nvPr/>
          </p:nvSpPr>
          <p:spPr>
            <a:xfrm>
              <a:off x="2514812" y="2543854"/>
              <a:ext cx="343364" cy="338554"/>
            </a:xfrm>
            <a:prstGeom prst="rect">
              <a:avLst/>
            </a:prstGeom>
            <a:noFill/>
          </p:spPr>
          <p:txBody>
            <a:bodyPr wrap="none" rtlCol="0">
              <a:spAutoFit/>
            </a:bodyPr>
            <a:lstStyle/>
            <a:p>
              <a:r>
                <a:rPr lang="en-US" altLang="zh-CN" sz="1600" b="1" dirty="0">
                  <a:solidFill>
                    <a:schemeClr val="bg1"/>
                  </a:solidFill>
                  <a:latin typeface="+mj-ea"/>
                  <a:ea typeface="+mj-ea"/>
                </a:rPr>
                <a:t>A</a:t>
              </a:r>
              <a:endParaRPr lang="zh-CN" altLang="en-US" sz="1600" b="1" dirty="0">
                <a:solidFill>
                  <a:schemeClr val="bg1"/>
                </a:solidFill>
                <a:latin typeface="+mj-ea"/>
                <a:ea typeface="+mj-ea"/>
              </a:endParaRPr>
            </a:p>
          </p:txBody>
        </p:sp>
        <p:sp>
          <p:nvSpPr>
            <p:cNvPr id="100" name="TextBox 99"/>
            <p:cNvSpPr txBox="1"/>
            <p:nvPr/>
          </p:nvSpPr>
          <p:spPr>
            <a:xfrm>
              <a:off x="841578" y="2847110"/>
              <a:ext cx="705642" cy="338554"/>
            </a:xfrm>
            <a:prstGeom prst="rect">
              <a:avLst/>
            </a:prstGeom>
            <a:noFill/>
          </p:spPr>
          <p:txBody>
            <a:bodyPr wrap="none" rtlCol="0">
              <a:spAutoFit/>
            </a:bodyPr>
            <a:lstStyle/>
            <a:p>
              <a:r>
                <a:rPr lang="en-US" altLang="zh-CN" sz="1600" b="1">
                  <a:solidFill>
                    <a:schemeClr val="bg1"/>
                  </a:solidFill>
                  <a:latin typeface="+mj-ea"/>
                  <a:ea typeface="+mj-ea"/>
                </a:rPr>
                <a:t>3:00</a:t>
              </a:r>
              <a:endParaRPr lang="zh-CN" altLang="en-US" sz="1600" b="1">
                <a:solidFill>
                  <a:schemeClr val="bg1"/>
                </a:solidFill>
                <a:latin typeface="+mj-ea"/>
                <a:ea typeface="+mj-ea"/>
              </a:endParaRPr>
            </a:p>
          </p:txBody>
        </p:sp>
        <p:sp>
          <p:nvSpPr>
            <p:cNvPr id="101" name="TextBox 100"/>
            <p:cNvSpPr txBox="1"/>
            <p:nvPr/>
          </p:nvSpPr>
          <p:spPr>
            <a:xfrm>
              <a:off x="841578" y="3129872"/>
              <a:ext cx="705642" cy="338554"/>
            </a:xfrm>
            <a:prstGeom prst="rect">
              <a:avLst/>
            </a:prstGeom>
            <a:noFill/>
          </p:spPr>
          <p:txBody>
            <a:bodyPr wrap="none" rtlCol="0">
              <a:spAutoFit/>
            </a:bodyPr>
            <a:lstStyle/>
            <a:p>
              <a:r>
                <a:rPr lang="en-US" altLang="zh-CN" sz="1600" b="1">
                  <a:solidFill>
                    <a:schemeClr val="bg1"/>
                  </a:solidFill>
                  <a:latin typeface="+mj-ea"/>
                  <a:ea typeface="+mj-ea"/>
                </a:rPr>
                <a:t>3:05</a:t>
              </a:r>
              <a:endParaRPr lang="zh-CN" altLang="en-US" sz="1600" b="1">
                <a:solidFill>
                  <a:schemeClr val="bg1"/>
                </a:solidFill>
                <a:latin typeface="+mj-ea"/>
                <a:ea typeface="+mj-ea"/>
              </a:endParaRPr>
            </a:p>
          </p:txBody>
        </p:sp>
        <p:sp>
          <p:nvSpPr>
            <p:cNvPr id="102" name="TextBox 101"/>
            <p:cNvSpPr txBox="1"/>
            <p:nvPr/>
          </p:nvSpPr>
          <p:spPr>
            <a:xfrm>
              <a:off x="841578" y="3418614"/>
              <a:ext cx="705642" cy="338554"/>
            </a:xfrm>
            <a:prstGeom prst="rect">
              <a:avLst/>
            </a:prstGeom>
            <a:noFill/>
          </p:spPr>
          <p:txBody>
            <a:bodyPr wrap="none" rtlCol="0">
              <a:spAutoFit/>
            </a:bodyPr>
            <a:lstStyle/>
            <a:p>
              <a:r>
                <a:rPr lang="en-US" altLang="zh-CN" sz="1600" b="1">
                  <a:solidFill>
                    <a:schemeClr val="bg1"/>
                  </a:solidFill>
                  <a:latin typeface="+mj-ea"/>
                  <a:ea typeface="+mj-ea"/>
                </a:rPr>
                <a:t>3:10</a:t>
              </a:r>
              <a:endParaRPr lang="zh-CN" altLang="en-US" sz="1600" b="1">
                <a:solidFill>
                  <a:schemeClr val="bg1"/>
                </a:solidFill>
                <a:latin typeface="+mj-ea"/>
                <a:ea typeface="+mj-ea"/>
              </a:endParaRPr>
            </a:p>
          </p:txBody>
        </p:sp>
        <p:sp>
          <p:nvSpPr>
            <p:cNvPr id="103" name="TextBox 102"/>
            <p:cNvSpPr txBox="1"/>
            <p:nvPr/>
          </p:nvSpPr>
          <p:spPr>
            <a:xfrm>
              <a:off x="841578" y="3701376"/>
              <a:ext cx="705642" cy="338554"/>
            </a:xfrm>
            <a:prstGeom prst="rect">
              <a:avLst/>
            </a:prstGeom>
            <a:noFill/>
          </p:spPr>
          <p:txBody>
            <a:bodyPr wrap="none" rtlCol="0">
              <a:spAutoFit/>
            </a:bodyPr>
            <a:lstStyle/>
            <a:p>
              <a:r>
                <a:rPr lang="en-US" altLang="zh-CN" sz="1600" b="1">
                  <a:solidFill>
                    <a:schemeClr val="bg1"/>
                  </a:solidFill>
                  <a:latin typeface="+mj-ea"/>
                  <a:ea typeface="+mj-ea"/>
                </a:rPr>
                <a:t>3:15</a:t>
              </a:r>
              <a:endParaRPr lang="zh-CN" altLang="en-US" sz="1600" b="1">
                <a:solidFill>
                  <a:schemeClr val="bg1"/>
                </a:solidFill>
                <a:latin typeface="+mj-ea"/>
                <a:ea typeface="+mj-ea"/>
              </a:endParaRPr>
            </a:p>
          </p:txBody>
        </p:sp>
        <p:sp>
          <p:nvSpPr>
            <p:cNvPr id="104" name="TextBox 103"/>
            <p:cNvSpPr txBox="1"/>
            <p:nvPr/>
          </p:nvSpPr>
          <p:spPr>
            <a:xfrm>
              <a:off x="841578" y="3988293"/>
              <a:ext cx="705642" cy="338554"/>
            </a:xfrm>
            <a:prstGeom prst="rect">
              <a:avLst/>
            </a:prstGeom>
            <a:noFill/>
          </p:spPr>
          <p:txBody>
            <a:bodyPr wrap="none" rtlCol="0">
              <a:spAutoFit/>
            </a:bodyPr>
            <a:lstStyle/>
            <a:p>
              <a:r>
                <a:rPr lang="en-US" altLang="zh-CN" sz="1600" b="1">
                  <a:solidFill>
                    <a:schemeClr val="bg1"/>
                  </a:solidFill>
                  <a:latin typeface="+mj-ea"/>
                  <a:ea typeface="+mj-ea"/>
                </a:rPr>
                <a:t>3:20</a:t>
              </a:r>
              <a:endParaRPr lang="zh-CN" altLang="en-US" sz="1600" b="1">
                <a:solidFill>
                  <a:schemeClr val="bg1"/>
                </a:solidFill>
                <a:latin typeface="+mj-ea"/>
                <a:ea typeface="+mj-ea"/>
              </a:endParaRPr>
            </a:p>
          </p:txBody>
        </p:sp>
        <p:sp>
          <p:nvSpPr>
            <p:cNvPr id="105" name="TextBox 104"/>
            <p:cNvSpPr txBox="1"/>
            <p:nvPr/>
          </p:nvSpPr>
          <p:spPr>
            <a:xfrm>
              <a:off x="841578" y="4271055"/>
              <a:ext cx="705642" cy="338554"/>
            </a:xfrm>
            <a:prstGeom prst="rect">
              <a:avLst/>
            </a:prstGeom>
            <a:noFill/>
          </p:spPr>
          <p:txBody>
            <a:bodyPr wrap="none" rtlCol="0">
              <a:spAutoFit/>
            </a:bodyPr>
            <a:lstStyle/>
            <a:p>
              <a:r>
                <a:rPr lang="en-US" altLang="zh-CN" sz="1600" b="1">
                  <a:solidFill>
                    <a:schemeClr val="bg1"/>
                  </a:solidFill>
                  <a:latin typeface="+mj-ea"/>
                  <a:ea typeface="+mj-ea"/>
                </a:rPr>
                <a:t>3:25</a:t>
              </a:r>
              <a:endParaRPr lang="zh-CN" altLang="en-US" sz="1600" b="1">
                <a:solidFill>
                  <a:schemeClr val="bg1"/>
                </a:solidFill>
                <a:latin typeface="+mj-ea"/>
                <a:ea typeface="+mj-ea"/>
              </a:endParaRPr>
            </a:p>
          </p:txBody>
        </p:sp>
        <p:sp>
          <p:nvSpPr>
            <p:cNvPr id="106" name="TextBox 105"/>
            <p:cNvSpPr txBox="1"/>
            <p:nvPr/>
          </p:nvSpPr>
          <p:spPr>
            <a:xfrm>
              <a:off x="841578" y="4572014"/>
              <a:ext cx="705642" cy="338554"/>
            </a:xfrm>
            <a:prstGeom prst="rect">
              <a:avLst/>
            </a:prstGeom>
            <a:noFill/>
          </p:spPr>
          <p:txBody>
            <a:bodyPr wrap="none" rtlCol="0">
              <a:spAutoFit/>
            </a:bodyPr>
            <a:lstStyle/>
            <a:p>
              <a:r>
                <a:rPr lang="en-US" altLang="zh-CN" sz="1600" b="1">
                  <a:solidFill>
                    <a:schemeClr val="bg1"/>
                  </a:solidFill>
                  <a:latin typeface="+mj-ea"/>
                  <a:ea typeface="+mj-ea"/>
                </a:rPr>
                <a:t>3:30</a:t>
              </a:r>
              <a:endParaRPr lang="zh-CN" altLang="en-US" sz="1600" b="1">
                <a:solidFill>
                  <a:schemeClr val="bg1"/>
                </a:solidFill>
                <a:latin typeface="+mj-ea"/>
                <a:ea typeface="+mj-ea"/>
              </a:endParaRPr>
            </a:p>
          </p:txBody>
        </p:sp>
        <p:sp>
          <p:nvSpPr>
            <p:cNvPr id="107" name="TextBox 106"/>
            <p:cNvSpPr txBox="1"/>
            <p:nvPr/>
          </p:nvSpPr>
          <p:spPr>
            <a:xfrm>
              <a:off x="1685452" y="2844120"/>
              <a:ext cx="2236510" cy="338554"/>
            </a:xfrm>
            <a:prstGeom prst="rect">
              <a:avLst/>
            </a:prstGeom>
            <a:noFill/>
          </p:spPr>
          <p:txBody>
            <a:bodyPr wrap="none" rtlCol="0">
              <a:spAutoFit/>
            </a:bodyPr>
            <a:lstStyle/>
            <a:p>
              <a:r>
                <a:rPr lang="zh-CN" altLang="en-US" sz="1600" b="1" dirty="0">
                  <a:solidFill>
                    <a:schemeClr val="bg1"/>
                  </a:solidFill>
                  <a:latin typeface="+mj-ea"/>
                  <a:ea typeface="+mj-ea"/>
                </a:rPr>
                <a:t>查看冰箱，没有面包了</a:t>
              </a:r>
            </a:p>
          </p:txBody>
        </p:sp>
        <p:sp>
          <p:nvSpPr>
            <p:cNvPr id="108" name="TextBox 107"/>
            <p:cNvSpPr txBox="1"/>
            <p:nvPr/>
          </p:nvSpPr>
          <p:spPr>
            <a:xfrm>
              <a:off x="1685452" y="3114226"/>
              <a:ext cx="1415772" cy="338554"/>
            </a:xfrm>
            <a:prstGeom prst="rect">
              <a:avLst/>
            </a:prstGeom>
            <a:noFill/>
          </p:spPr>
          <p:txBody>
            <a:bodyPr wrap="none" rtlCol="0">
              <a:spAutoFit/>
            </a:bodyPr>
            <a:lstStyle/>
            <a:p>
              <a:r>
                <a:rPr lang="zh-CN" altLang="en-US" sz="1600" b="1">
                  <a:solidFill>
                    <a:schemeClr val="bg1"/>
                  </a:solidFill>
                  <a:latin typeface="+mj-ea"/>
                  <a:ea typeface="+mj-ea"/>
                </a:rPr>
                <a:t>离开家去商店</a:t>
              </a:r>
            </a:p>
          </p:txBody>
        </p:sp>
        <p:sp>
          <p:nvSpPr>
            <p:cNvPr id="109" name="TextBox 108"/>
            <p:cNvSpPr txBox="1"/>
            <p:nvPr/>
          </p:nvSpPr>
          <p:spPr>
            <a:xfrm>
              <a:off x="1685452" y="3429006"/>
              <a:ext cx="1005403" cy="338554"/>
            </a:xfrm>
            <a:prstGeom prst="rect">
              <a:avLst/>
            </a:prstGeom>
            <a:noFill/>
          </p:spPr>
          <p:txBody>
            <a:bodyPr wrap="none" rtlCol="0">
              <a:spAutoFit/>
            </a:bodyPr>
            <a:lstStyle/>
            <a:p>
              <a:r>
                <a:rPr lang="zh-CN" altLang="en-US" sz="1600" b="1">
                  <a:solidFill>
                    <a:schemeClr val="bg1"/>
                  </a:solidFill>
                  <a:latin typeface="+mj-ea"/>
                  <a:ea typeface="+mj-ea"/>
                </a:rPr>
                <a:t>到达商店</a:t>
              </a:r>
            </a:p>
          </p:txBody>
        </p:sp>
        <p:sp>
          <p:nvSpPr>
            <p:cNvPr id="110" name="TextBox 109"/>
            <p:cNvSpPr txBox="1"/>
            <p:nvPr/>
          </p:nvSpPr>
          <p:spPr>
            <a:xfrm>
              <a:off x="1685452" y="3700244"/>
              <a:ext cx="1005403" cy="338554"/>
            </a:xfrm>
            <a:prstGeom prst="rect">
              <a:avLst/>
            </a:prstGeom>
            <a:noFill/>
          </p:spPr>
          <p:txBody>
            <a:bodyPr wrap="none" rtlCol="0">
              <a:spAutoFit/>
            </a:bodyPr>
            <a:lstStyle/>
            <a:p>
              <a:r>
                <a:rPr lang="zh-CN" altLang="en-US" sz="1600" b="1">
                  <a:solidFill>
                    <a:schemeClr val="bg1"/>
                  </a:solidFill>
                  <a:latin typeface="+mj-ea"/>
                  <a:ea typeface="+mj-ea"/>
                </a:rPr>
                <a:t>购买面包</a:t>
              </a:r>
            </a:p>
          </p:txBody>
        </p:sp>
        <p:sp>
          <p:nvSpPr>
            <p:cNvPr id="111" name="TextBox 110"/>
            <p:cNvSpPr txBox="1"/>
            <p:nvPr/>
          </p:nvSpPr>
          <p:spPr>
            <a:xfrm>
              <a:off x="1685452" y="3976043"/>
              <a:ext cx="2236510" cy="338554"/>
            </a:xfrm>
            <a:prstGeom prst="rect">
              <a:avLst/>
            </a:prstGeom>
            <a:noFill/>
          </p:spPr>
          <p:txBody>
            <a:bodyPr wrap="none" rtlCol="0">
              <a:spAutoFit/>
            </a:bodyPr>
            <a:lstStyle/>
            <a:p>
              <a:r>
                <a:rPr lang="zh-CN" altLang="en-US" sz="1600" b="1">
                  <a:solidFill>
                    <a:schemeClr val="bg1"/>
                  </a:solidFill>
                  <a:latin typeface="+mj-ea"/>
                  <a:ea typeface="+mj-ea"/>
                </a:rPr>
                <a:t>到家，把面包放进冰箱</a:t>
              </a:r>
            </a:p>
          </p:txBody>
        </p:sp>
      </p:grpSp>
      <p:grpSp>
        <p:nvGrpSpPr>
          <p:cNvPr id="71" name="组合 70"/>
          <p:cNvGrpSpPr/>
          <p:nvPr/>
        </p:nvGrpSpPr>
        <p:grpSpPr>
          <a:xfrm>
            <a:off x="4649444" y="3401105"/>
            <a:ext cx="2236511" cy="2356431"/>
            <a:chOff x="4200295" y="2543854"/>
            <a:chExt cx="2236511" cy="2356431"/>
          </a:xfrm>
        </p:grpSpPr>
        <p:sp>
          <p:nvSpPr>
            <p:cNvPr id="47" name="矩形 46"/>
            <p:cNvSpPr/>
            <p:nvPr/>
          </p:nvSpPr>
          <p:spPr>
            <a:xfrm>
              <a:off x="4200296" y="2571750"/>
              <a:ext cx="2233789" cy="2304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7" name="直接连接符 86"/>
            <p:cNvCxnSpPr/>
            <p:nvPr/>
          </p:nvCxnSpPr>
          <p:spPr>
            <a:xfrm rot="16200000" flipH="1">
              <a:off x="3049090" y="3722956"/>
              <a:ext cx="2304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072066" y="2543854"/>
              <a:ext cx="341760" cy="338554"/>
            </a:xfrm>
            <a:prstGeom prst="rect">
              <a:avLst/>
            </a:prstGeom>
            <a:noFill/>
          </p:spPr>
          <p:txBody>
            <a:bodyPr wrap="none" rtlCol="0">
              <a:spAutoFit/>
            </a:bodyPr>
            <a:lstStyle/>
            <a:p>
              <a:r>
                <a:rPr lang="en-US" altLang="zh-CN" sz="1600" b="1" dirty="0">
                  <a:solidFill>
                    <a:schemeClr val="bg1"/>
                  </a:solidFill>
                  <a:latin typeface="+mj-ea"/>
                  <a:ea typeface="+mj-ea"/>
                </a:rPr>
                <a:t>B</a:t>
              </a:r>
              <a:endParaRPr lang="zh-CN" altLang="en-US" sz="1600" b="1" dirty="0">
                <a:solidFill>
                  <a:schemeClr val="bg1"/>
                </a:solidFill>
                <a:latin typeface="+mj-ea"/>
                <a:ea typeface="+mj-ea"/>
              </a:endParaRPr>
            </a:p>
          </p:txBody>
        </p:sp>
        <p:sp>
          <p:nvSpPr>
            <p:cNvPr id="112" name="TextBox 111"/>
            <p:cNvSpPr txBox="1"/>
            <p:nvPr/>
          </p:nvSpPr>
          <p:spPr>
            <a:xfrm>
              <a:off x="4200296" y="3429808"/>
              <a:ext cx="2236510" cy="338554"/>
            </a:xfrm>
            <a:prstGeom prst="rect">
              <a:avLst/>
            </a:prstGeom>
            <a:noFill/>
          </p:spPr>
          <p:txBody>
            <a:bodyPr wrap="none" rtlCol="0">
              <a:spAutoFit/>
            </a:bodyPr>
            <a:lstStyle/>
            <a:p>
              <a:r>
                <a:rPr lang="zh-CN" altLang="en-US" sz="1600" b="1">
                  <a:solidFill>
                    <a:schemeClr val="bg1"/>
                  </a:solidFill>
                  <a:latin typeface="+mj-ea"/>
                  <a:ea typeface="+mj-ea"/>
                </a:rPr>
                <a:t>查看冰箱，没有面包了</a:t>
              </a:r>
            </a:p>
          </p:txBody>
        </p:sp>
        <p:sp>
          <p:nvSpPr>
            <p:cNvPr id="113" name="TextBox 112"/>
            <p:cNvSpPr txBox="1"/>
            <p:nvPr/>
          </p:nvSpPr>
          <p:spPr>
            <a:xfrm>
              <a:off x="4200296" y="3699914"/>
              <a:ext cx="1415772" cy="338554"/>
            </a:xfrm>
            <a:prstGeom prst="rect">
              <a:avLst/>
            </a:prstGeom>
            <a:noFill/>
          </p:spPr>
          <p:txBody>
            <a:bodyPr wrap="none" rtlCol="0">
              <a:spAutoFit/>
            </a:bodyPr>
            <a:lstStyle/>
            <a:p>
              <a:r>
                <a:rPr lang="zh-CN" altLang="en-US" sz="1600" b="1">
                  <a:solidFill>
                    <a:schemeClr val="bg1"/>
                  </a:solidFill>
                  <a:latin typeface="+mj-ea"/>
                  <a:ea typeface="+mj-ea"/>
                </a:rPr>
                <a:t>离开家去商店</a:t>
              </a:r>
            </a:p>
          </p:txBody>
        </p:sp>
        <p:sp>
          <p:nvSpPr>
            <p:cNvPr id="114" name="TextBox 113"/>
            <p:cNvSpPr txBox="1"/>
            <p:nvPr/>
          </p:nvSpPr>
          <p:spPr>
            <a:xfrm>
              <a:off x="4200296" y="4014694"/>
              <a:ext cx="1005403" cy="338554"/>
            </a:xfrm>
            <a:prstGeom prst="rect">
              <a:avLst/>
            </a:prstGeom>
            <a:noFill/>
          </p:spPr>
          <p:txBody>
            <a:bodyPr wrap="none" rtlCol="0">
              <a:spAutoFit/>
            </a:bodyPr>
            <a:lstStyle/>
            <a:p>
              <a:r>
                <a:rPr lang="zh-CN" altLang="en-US" sz="1600" b="1">
                  <a:solidFill>
                    <a:schemeClr val="bg1"/>
                  </a:solidFill>
                  <a:latin typeface="+mj-ea"/>
                  <a:ea typeface="+mj-ea"/>
                </a:rPr>
                <a:t>到达商店</a:t>
              </a:r>
            </a:p>
          </p:txBody>
        </p:sp>
        <p:sp>
          <p:nvSpPr>
            <p:cNvPr id="115" name="TextBox 114"/>
            <p:cNvSpPr txBox="1"/>
            <p:nvPr/>
          </p:nvSpPr>
          <p:spPr>
            <a:xfrm>
              <a:off x="4200296" y="4285932"/>
              <a:ext cx="1005403" cy="338554"/>
            </a:xfrm>
            <a:prstGeom prst="rect">
              <a:avLst/>
            </a:prstGeom>
            <a:noFill/>
          </p:spPr>
          <p:txBody>
            <a:bodyPr wrap="none" rtlCol="0">
              <a:spAutoFit/>
            </a:bodyPr>
            <a:lstStyle/>
            <a:p>
              <a:r>
                <a:rPr lang="zh-CN" altLang="en-US" sz="1600" b="1">
                  <a:solidFill>
                    <a:schemeClr val="bg1"/>
                  </a:solidFill>
                  <a:latin typeface="+mj-ea"/>
                  <a:ea typeface="+mj-ea"/>
                </a:rPr>
                <a:t>购买面包</a:t>
              </a:r>
            </a:p>
          </p:txBody>
        </p:sp>
        <p:sp>
          <p:nvSpPr>
            <p:cNvPr id="116" name="TextBox 115"/>
            <p:cNvSpPr txBox="1"/>
            <p:nvPr/>
          </p:nvSpPr>
          <p:spPr>
            <a:xfrm>
              <a:off x="4200296" y="4561731"/>
              <a:ext cx="2236510" cy="338554"/>
            </a:xfrm>
            <a:prstGeom prst="rect">
              <a:avLst/>
            </a:prstGeom>
            <a:noFill/>
          </p:spPr>
          <p:txBody>
            <a:bodyPr wrap="none" rtlCol="0">
              <a:spAutoFit/>
            </a:bodyPr>
            <a:lstStyle/>
            <a:p>
              <a:r>
                <a:rPr lang="zh-CN" altLang="en-US" sz="1600" b="1">
                  <a:solidFill>
                    <a:schemeClr val="bg1"/>
                  </a:solidFill>
                  <a:latin typeface="+mj-ea"/>
                  <a:ea typeface="+mj-ea"/>
                </a:rPr>
                <a:t>到家，把面包放进冰箱</a:t>
              </a:r>
            </a:p>
          </p:txBody>
        </p:sp>
        <p:cxnSp>
          <p:nvCxnSpPr>
            <p:cNvPr id="84" name="直接连接符 83"/>
            <p:cNvCxnSpPr/>
            <p:nvPr/>
          </p:nvCxnSpPr>
          <p:spPr>
            <a:xfrm>
              <a:off x="4200295" y="3722162"/>
              <a:ext cx="22337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200296" y="2857502"/>
              <a:ext cx="22337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200296" y="3143254"/>
              <a:ext cx="22337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4200296" y="3429006"/>
              <a:ext cx="22337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4200296" y="4572014"/>
              <a:ext cx="22337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4200296" y="3991518"/>
              <a:ext cx="22337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4200297" y="4286262"/>
              <a:ext cx="22337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79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left)">
                                      <p:cBhvr>
                                        <p:cTn id="21" dur="500"/>
                                        <p:tgtEl>
                                          <p:spTgt spid="76"/>
                                        </p:tgtEl>
                                      </p:cBhvr>
                                    </p:animEffect>
                                  </p:childTnLst>
                                </p:cTn>
                              </p:par>
                              <p:par>
                                <p:cTn id="22" presetID="22" presetClass="entr" presetSubtype="8"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left)">
                                      <p:cBhvr>
                                        <p:cTn id="24" dur="500"/>
                                        <p:tgtEl>
                                          <p:spTgt spid="7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生产者</a:t>
            </a:r>
            <a:r>
              <a:rPr lang="en-US" altLang="zh-CN" dirty="0"/>
              <a:t>-</a:t>
            </a:r>
            <a:r>
              <a:rPr lang="zh-CN" altLang="en-US" dirty="0"/>
              <a:t>消费者问题</a:t>
            </a:r>
            <a:endParaRPr lang="zh-CN" altLang="en-US" dirty="0">
              <a:cs typeface="+mj-cs"/>
            </a:endParaRPr>
          </a:p>
        </p:txBody>
      </p:sp>
      <p:grpSp>
        <p:nvGrpSpPr>
          <p:cNvPr id="4" name="组合 3"/>
          <p:cNvGrpSpPr/>
          <p:nvPr/>
        </p:nvGrpSpPr>
        <p:grpSpPr>
          <a:xfrm>
            <a:off x="1694470" y="3961789"/>
            <a:ext cx="6189898" cy="337743"/>
            <a:chOff x="1163054" y="3104538"/>
            <a:chExt cx="6189898" cy="337743"/>
          </a:xfrm>
        </p:grpSpPr>
        <p:pic>
          <p:nvPicPr>
            <p:cNvPr id="27" name="图片 26" descr="小点1.png"/>
            <p:cNvPicPr>
              <a:picLocks noChangeAspect="1"/>
            </p:cNvPicPr>
            <p:nvPr/>
          </p:nvPicPr>
          <p:blipFill>
            <a:blip r:embed="rId2" cstate="print"/>
            <a:stretch>
              <a:fillRect/>
            </a:stretch>
          </p:blipFill>
          <p:spPr>
            <a:xfrm>
              <a:off x="1163054" y="3209314"/>
              <a:ext cx="151066" cy="148997"/>
            </a:xfrm>
            <a:prstGeom prst="rect">
              <a:avLst/>
            </a:prstGeom>
            <a:effectLst/>
          </p:spPr>
        </p:pic>
        <p:sp>
          <p:nvSpPr>
            <p:cNvPr id="28" name="内容占位符 2"/>
            <p:cNvSpPr txBox="1">
              <a:spLocks/>
            </p:cNvSpPr>
            <p:nvPr/>
          </p:nvSpPr>
          <p:spPr>
            <a:xfrm>
              <a:off x="1295618" y="3104538"/>
              <a:ext cx="6057334" cy="337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一个或多个</a:t>
              </a:r>
              <a:r>
                <a:rPr lang="zh-CN" altLang="en-US" dirty="0">
                  <a:solidFill>
                    <a:srgbClr val="C00000"/>
                  </a:solidFill>
                </a:rPr>
                <a:t>生产者</a:t>
              </a:r>
              <a:r>
                <a:rPr lang="zh-CN" altLang="en-US" dirty="0"/>
                <a:t>在生成数据后放在一个缓冲区里</a:t>
              </a:r>
            </a:p>
          </p:txBody>
        </p:sp>
      </p:grpSp>
      <p:grpSp>
        <p:nvGrpSpPr>
          <p:cNvPr id="6" name="组合 5"/>
          <p:cNvGrpSpPr/>
          <p:nvPr/>
        </p:nvGrpSpPr>
        <p:grpSpPr>
          <a:xfrm>
            <a:off x="1694470" y="4637218"/>
            <a:ext cx="6405922" cy="571504"/>
            <a:chOff x="1163054" y="3779968"/>
            <a:chExt cx="6405922" cy="571504"/>
          </a:xfrm>
        </p:grpSpPr>
        <p:pic>
          <p:nvPicPr>
            <p:cNvPr id="31" name="图片 30" descr="小点1.png"/>
            <p:cNvPicPr>
              <a:picLocks noChangeAspect="1"/>
            </p:cNvPicPr>
            <p:nvPr/>
          </p:nvPicPr>
          <p:blipFill>
            <a:blip r:embed="rId2" cstate="print"/>
            <a:stretch>
              <a:fillRect/>
            </a:stretch>
          </p:blipFill>
          <p:spPr>
            <a:xfrm>
              <a:off x="1163054" y="3872044"/>
              <a:ext cx="151066" cy="148997"/>
            </a:xfrm>
            <a:prstGeom prst="rect">
              <a:avLst/>
            </a:prstGeom>
            <a:effectLst/>
          </p:spPr>
        </p:pic>
        <p:sp>
          <p:nvSpPr>
            <p:cNvPr id="32" name="内容占位符 2"/>
            <p:cNvSpPr txBox="1">
              <a:spLocks/>
            </p:cNvSpPr>
            <p:nvPr/>
          </p:nvSpPr>
          <p:spPr>
            <a:xfrm>
              <a:off x="1295618" y="3779968"/>
              <a:ext cx="6273358"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任何时刻</a:t>
              </a:r>
              <a:r>
                <a:rPr lang="zh-CN" altLang="en-US" dirty="0">
                  <a:solidFill>
                    <a:srgbClr val="C00000"/>
                  </a:solidFill>
                </a:rPr>
                <a:t>只能有一个</a:t>
              </a:r>
              <a:r>
                <a:rPr lang="zh-CN" altLang="en-US" dirty="0"/>
                <a:t>生产者或消费者可访问缓冲区</a:t>
              </a:r>
              <a:endParaRPr lang="zh-CN" altLang="en-US" dirty="0">
                <a:solidFill>
                  <a:srgbClr val="C00000"/>
                </a:solidFill>
              </a:endParaRPr>
            </a:p>
          </p:txBody>
        </p:sp>
      </p:grpSp>
      <p:grpSp>
        <p:nvGrpSpPr>
          <p:cNvPr id="3" name="组合 2"/>
          <p:cNvGrpSpPr/>
          <p:nvPr/>
        </p:nvGrpSpPr>
        <p:grpSpPr>
          <a:xfrm>
            <a:off x="1276942" y="3573016"/>
            <a:ext cx="4870115" cy="428628"/>
            <a:chOff x="745525" y="2715766"/>
            <a:chExt cx="4870115" cy="428628"/>
          </a:xfrm>
        </p:grpSpPr>
        <p:sp>
          <p:nvSpPr>
            <p:cNvPr id="13" name="内容占位符 2"/>
            <p:cNvSpPr txBox="1">
              <a:spLocks/>
            </p:cNvSpPr>
            <p:nvPr/>
          </p:nvSpPr>
          <p:spPr>
            <a:xfrm>
              <a:off x="1043608" y="2715766"/>
              <a:ext cx="45720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有界缓冲区的生产者</a:t>
              </a:r>
              <a:r>
                <a:rPr lang="en-US" altLang="zh-CN" dirty="0"/>
                <a:t>-</a:t>
              </a:r>
              <a:r>
                <a:rPr lang="zh-CN" altLang="en-US" dirty="0"/>
                <a:t>消费者问题描述</a:t>
              </a:r>
            </a:p>
          </p:txBody>
        </p:sp>
        <p:sp>
          <p:nvSpPr>
            <p:cNvPr id="14" name="TextBox 13"/>
            <p:cNvSpPr txBox="1"/>
            <p:nvPr/>
          </p:nvSpPr>
          <p:spPr>
            <a:xfrm>
              <a:off x="745525" y="27157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694470" y="4289100"/>
            <a:ext cx="4533714" cy="354014"/>
            <a:chOff x="1163054" y="3431850"/>
            <a:chExt cx="4533714" cy="354014"/>
          </a:xfrm>
        </p:grpSpPr>
        <p:pic>
          <p:nvPicPr>
            <p:cNvPr id="24" name="图片 23" descr="小点1.png"/>
            <p:cNvPicPr>
              <a:picLocks noChangeAspect="1"/>
            </p:cNvPicPr>
            <p:nvPr/>
          </p:nvPicPr>
          <p:blipFill>
            <a:blip r:embed="rId2" cstate="print"/>
            <a:stretch>
              <a:fillRect/>
            </a:stretch>
          </p:blipFill>
          <p:spPr>
            <a:xfrm>
              <a:off x="1163054" y="3536626"/>
              <a:ext cx="151066" cy="148997"/>
            </a:xfrm>
            <a:prstGeom prst="rect">
              <a:avLst/>
            </a:prstGeom>
            <a:effectLst/>
          </p:spPr>
        </p:pic>
        <p:sp>
          <p:nvSpPr>
            <p:cNvPr id="25" name="内容占位符 2"/>
            <p:cNvSpPr txBox="1">
              <a:spLocks/>
            </p:cNvSpPr>
            <p:nvPr/>
          </p:nvSpPr>
          <p:spPr>
            <a:xfrm>
              <a:off x="1295618" y="3431850"/>
              <a:ext cx="440115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单个</a:t>
              </a:r>
              <a:r>
                <a:rPr lang="zh-CN" altLang="en-US" dirty="0">
                  <a:solidFill>
                    <a:srgbClr val="C00000"/>
                  </a:solidFill>
                </a:rPr>
                <a:t>消费者</a:t>
              </a:r>
              <a:r>
                <a:rPr lang="zh-CN" altLang="en-US" dirty="0"/>
                <a:t>从缓冲区取出数据处理</a:t>
              </a:r>
            </a:p>
          </p:txBody>
        </p:sp>
      </p:grpSp>
      <p:grpSp>
        <p:nvGrpSpPr>
          <p:cNvPr id="2" name="组合 1"/>
          <p:cNvGrpSpPr/>
          <p:nvPr/>
        </p:nvGrpSpPr>
        <p:grpSpPr>
          <a:xfrm>
            <a:off x="1503784" y="2202908"/>
            <a:ext cx="4724400" cy="838200"/>
            <a:chOff x="972368" y="1276343"/>
            <a:chExt cx="4724400" cy="838200"/>
          </a:xfrm>
        </p:grpSpPr>
        <p:sp>
          <p:nvSpPr>
            <p:cNvPr id="16" name="Rectangle 4"/>
            <p:cNvSpPr>
              <a:spLocks noChangeArrowheads="1"/>
            </p:cNvSpPr>
            <p:nvPr/>
          </p:nvSpPr>
          <p:spPr bwMode="auto">
            <a:xfrm>
              <a:off x="972368" y="1276343"/>
              <a:ext cx="1371600" cy="838200"/>
            </a:xfrm>
            <a:prstGeom prst="rect">
              <a:avLst/>
            </a:prstGeom>
            <a:gradFill>
              <a:gsLst>
                <a:gs pos="100000">
                  <a:srgbClr val="11576A"/>
                </a:gs>
                <a:gs pos="0">
                  <a:srgbClr val="0EB1C8"/>
                </a:gs>
                <a:gs pos="100000">
                  <a:schemeClr val="accent1">
                    <a:tint val="23500"/>
                    <a:satMod val="160000"/>
                  </a:schemeClr>
                </a:gs>
              </a:gsLst>
              <a:lin ang="5400000" scaled="0"/>
            </a:gradFill>
            <a:ln w="38100">
              <a:noFill/>
              <a:miter lim="800000"/>
              <a:headEnd/>
              <a:tailEnd/>
            </a:ln>
          </p:spPr>
          <p:txBody>
            <a:bodyPr wrap="none" anchor="ctr"/>
            <a:lstStyle/>
            <a:p>
              <a:pPr algn="ctr"/>
              <a:r>
                <a:rPr lang="zh-CN" altLang="en-US" b="1" dirty="0">
                  <a:solidFill>
                    <a:schemeClr val="bg1"/>
                  </a:solidFill>
                  <a:latin typeface="+mn-ea"/>
                  <a:cs typeface="宋体" charset="0"/>
                </a:rPr>
                <a:t>生产者</a:t>
              </a:r>
              <a:endParaRPr lang="en-US" altLang="zh-CN" b="1" dirty="0">
                <a:solidFill>
                  <a:schemeClr val="bg1"/>
                </a:solidFill>
                <a:latin typeface="+mn-ea"/>
                <a:cs typeface="宋体" charset="0"/>
              </a:endParaRPr>
            </a:p>
          </p:txBody>
        </p:sp>
        <p:sp>
          <p:nvSpPr>
            <p:cNvPr id="17" name="Rectangle 5"/>
            <p:cNvSpPr>
              <a:spLocks noChangeArrowheads="1"/>
            </p:cNvSpPr>
            <p:nvPr/>
          </p:nvSpPr>
          <p:spPr bwMode="auto">
            <a:xfrm>
              <a:off x="4325168" y="1276343"/>
              <a:ext cx="1371600" cy="838200"/>
            </a:xfrm>
            <a:prstGeom prst="rect">
              <a:avLst/>
            </a:prstGeom>
            <a:gradFill>
              <a:gsLst>
                <a:gs pos="100000">
                  <a:srgbClr val="11576A"/>
                </a:gs>
                <a:gs pos="0">
                  <a:srgbClr val="0EB1C8"/>
                </a:gs>
                <a:gs pos="100000">
                  <a:schemeClr val="accent1">
                    <a:tint val="23500"/>
                    <a:satMod val="160000"/>
                  </a:schemeClr>
                </a:gs>
              </a:gsLst>
              <a:lin ang="5400000" scaled="0"/>
            </a:gradFill>
            <a:ln w="38100">
              <a:noFill/>
              <a:miter lim="800000"/>
              <a:headEnd/>
              <a:tailEnd/>
            </a:ln>
          </p:spPr>
          <p:txBody>
            <a:bodyPr wrap="none" anchor="ctr"/>
            <a:lstStyle/>
            <a:p>
              <a:pPr algn="ctr" eaLnBrk="1" hangingPunct="1">
                <a:buFont typeface="Monotype Sorts" charset="0"/>
                <a:buNone/>
              </a:pPr>
              <a:r>
                <a:rPr lang="zh-CN" altLang="en-US" b="1" dirty="0">
                  <a:solidFill>
                    <a:schemeClr val="bg1"/>
                  </a:solidFill>
                  <a:latin typeface="+mn-ea"/>
                  <a:cs typeface="宋体" charset="0"/>
                </a:rPr>
                <a:t>消费者</a:t>
              </a:r>
              <a:endParaRPr lang="en-US" altLang="zh-CN" b="1" dirty="0">
                <a:solidFill>
                  <a:schemeClr val="bg1"/>
                </a:solidFill>
                <a:latin typeface="+mn-ea"/>
                <a:cs typeface="宋体" charset="0"/>
              </a:endParaRPr>
            </a:p>
          </p:txBody>
        </p:sp>
        <p:sp>
          <p:nvSpPr>
            <p:cNvPr id="18" name="Rectangle 7"/>
            <p:cNvSpPr>
              <a:spLocks noChangeArrowheads="1"/>
            </p:cNvSpPr>
            <p:nvPr/>
          </p:nvSpPr>
          <p:spPr bwMode="auto">
            <a:xfrm>
              <a:off x="2877368" y="1428743"/>
              <a:ext cx="914400" cy="5334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缓冲区</a:t>
              </a:r>
              <a:endParaRPr lang="en-US" altLang="zh-CN" b="1" dirty="0">
                <a:solidFill>
                  <a:srgbClr val="11576A"/>
                </a:solidFill>
                <a:latin typeface="+mn-ea"/>
                <a:cs typeface="宋体" charset="0"/>
              </a:endParaRPr>
            </a:p>
          </p:txBody>
        </p:sp>
        <p:sp>
          <p:nvSpPr>
            <p:cNvPr id="19" name="Line 8"/>
            <p:cNvSpPr>
              <a:spLocks noChangeShapeType="1"/>
            </p:cNvSpPr>
            <p:nvPr/>
          </p:nvSpPr>
          <p:spPr bwMode="auto">
            <a:xfrm>
              <a:off x="2343968" y="1695443"/>
              <a:ext cx="533400" cy="0"/>
            </a:xfrm>
            <a:prstGeom prst="line">
              <a:avLst/>
            </a:prstGeom>
            <a:noFill/>
            <a:ln w="76200">
              <a:solidFill>
                <a:srgbClr val="11576A"/>
              </a:solidFill>
              <a:round/>
              <a:headEnd/>
              <a:tailEnd type="triangle" w="med" len="med"/>
            </a:ln>
            <a:extLst>
              <a:ext uri="{909E8E84-426E-40dd-AFC4-6F175D3DCCD1}">
                <a14:hiddenFill xmlns:a14="http://schemas.microsoft.com/office/drawing/2010/main" xmlns="">
                  <a:noFill/>
                </a14:hiddenFill>
              </a:ext>
            </a:extLst>
          </p:spPr>
          <p:txBody>
            <a:bodyPr vert="eaVert" wrap="none" anchor="ctr"/>
            <a:lstStyle/>
            <a:p>
              <a:endParaRPr lang="zh-CN" altLang="en-US"/>
            </a:p>
          </p:txBody>
        </p:sp>
        <p:sp>
          <p:nvSpPr>
            <p:cNvPr id="20" name="Line 9"/>
            <p:cNvSpPr>
              <a:spLocks noChangeShapeType="1"/>
            </p:cNvSpPr>
            <p:nvPr/>
          </p:nvSpPr>
          <p:spPr bwMode="auto">
            <a:xfrm>
              <a:off x="3791768" y="1695443"/>
              <a:ext cx="533400" cy="0"/>
            </a:xfrm>
            <a:prstGeom prst="line">
              <a:avLst/>
            </a:prstGeom>
            <a:noFill/>
            <a:ln w="76200">
              <a:solidFill>
                <a:srgbClr val="11576A"/>
              </a:solidFill>
              <a:round/>
              <a:headEnd/>
              <a:tailEnd type="triangle" w="med" len="med"/>
            </a:ln>
            <a:extLst>
              <a:ext uri="{909E8E84-426E-40dd-AFC4-6F175D3DCCD1}">
                <a14:hiddenFill xmlns:a14="http://schemas.microsoft.com/office/drawing/2010/main" xmlns="">
                  <a:noFill/>
                </a14:hiddenFill>
              </a:ext>
            </a:extLst>
          </p:spPr>
          <p:txBody>
            <a:bodyPr vert="eaVert" wrap="none" anchor="ctr"/>
            <a:lstStyle/>
            <a:p>
              <a:endParaRPr lang="zh-CN" altLang="en-US"/>
            </a:p>
          </p:txBody>
        </p:sp>
      </p:grpSp>
      <p:sp>
        <p:nvSpPr>
          <p:cNvPr id="21" name="Rectangle 4"/>
          <p:cNvSpPr>
            <a:spLocks noChangeArrowheads="1"/>
          </p:cNvSpPr>
          <p:nvPr/>
        </p:nvSpPr>
        <p:spPr bwMode="auto">
          <a:xfrm>
            <a:off x="1503784" y="2202662"/>
            <a:ext cx="1371600" cy="8382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38100">
            <a:noFill/>
            <a:miter lim="800000"/>
            <a:headEnd/>
            <a:tailEnd/>
          </a:ln>
        </p:spPr>
        <p:txBody>
          <a:bodyPr wrap="none" anchor="ctr"/>
          <a:lstStyle/>
          <a:p>
            <a:pPr algn="ctr"/>
            <a:r>
              <a:rPr lang="zh-CN" altLang="en-US" b="1" dirty="0">
                <a:solidFill>
                  <a:schemeClr val="bg1"/>
                </a:solidFill>
                <a:latin typeface="+mn-ea"/>
                <a:cs typeface="宋体" charset="0"/>
              </a:rPr>
              <a:t>生产者</a:t>
            </a:r>
            <a:endParaRPr lang="en-US" altLang="zh-CN" b="1" dirty="0">
              <a:solidFill>
                <a:schemeClr val="bg1"/>
              </a:solidFill>
              <a:latin typeface="+mn-ea"/>
              <a:cs typeface="宋体" charset="0"/>
            </a:endParaRPr>
          </a:p>
        </p:txBody>
      </p:sp>
      <p:sp>
        <p:nvSpPr>
          <p:cNvPr id="22" name="Rectangle 5"/>
          <p:cNvSpPr>
            <a:spLocks noChangeArrowheads="1"/>
          </p:cNvSpPr>
          <p:nvPr/>
        </p:nvSpPr>
        <p:spPr bwMode="auto">
          <a:xfrm>
            <a:off x="4856584" y="2202662"/>
            <a:ext cx="1371600" cy="8382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38100">
            <a:noFill/>
            <a:miter lim="800000"/>
            <a:headEnd/>
            <a:tailEnd/>
          </a:ln>
        </p:spPr>
        <p:txBody>
          <a:bodyPr wrap="none" anchor="ctr"/>
          <a:lstStyle/>
          <a:p>
            <a:pPr algn="ctr" eaLnBrk="1" hangingPunct="1">
              <a:buFont typeface="Monotype Sorts" charset="0"/>
              <a:buNone/>
            </a:pPr>
            <a:r>
              <a:rPr lang="zh-CN" altLang="en-US" b="1" dirty="0">
                <a:solidFill>
                  <a:schemeClr val="bg1"/>
                </a:solidFill>
                <a:latin typeface="+mn-ea"/>
                <a:cs typeface="宋体" charset="0"/>
              </a:rPr>
              <a:t>消费者</a:t>
            </a:r>
            <a:endParaRPr lang="en-US" altLang="zh-CN" b="1" dirty="0">
              <a:solidFill>
                <a:schemeClr val="bg1"/>
              </a:solidFill>
              <a:latin typeface="+mn-ea"/>
              <a:cs typeface="宋体" charset="0"/>
            </a:endParaRPr>
          </a:p>
        </p:txBody>
      </p:sp>
    </p:spTree>
    <p:extLst>
      <p:ext uri="{BB962C8B-B14F-4D97-AF65-F5344CB8AC3E}">
        <p14:creationId xmlns:p14="http://schemas.microsoft.com/office/powerpoint/2010/main" val="89733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35" presetClass="emph" presetSubtype="0" repeatCount="indefinite" fill="hold" grpId="1" nodeType="withEffect">
                                  <p:stCondLst>
                                    <p:cond delay="0"/>
                                  </p:stCondLst>
                                  <p:endCondLst>
                                    <p:cond evt="onNext" delay="0">
                                      <p:tgtEl>
                                        <p:sldTgt/>
                                      </p:tgtEl>
                                    </p:cond>
                                  </p:endCondLst>
                                  <p:childTnLst>
                                    <p:anim calcmode="discrete" valueType="str">
                                      <p:cBhvr>
                                        <p:cTn id="21" dur="5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35" presetClass="emph" presetSubtype="0" repeatCount="indefinite" fill="hold" grpId="1" nodeType="withEffect">
                                  <p:stCondLst>
                                    <p:cond delay="0"/>
                                  </p:stCondLst>
                                  <p:endCondLst>
                                    <p:cond evt="onNext" delay="0">
                                      <p:tgtEl>
                                        <p:sldTgt/>
                                      </p:tgtEl>
                                    </p:cond>
                                  </p:endCondLst>
                                  <p:childTnLst>
                                    <p:anim calcmode="discrete" valueType="str">
                                      <p:cBhvr>
                                        <p:cTn id="33"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2" nodeType="clickEffect">
                                  <p:stCondLst>
                                    <p:cond delay="0"/>
                                  </p:stCondLst>
                                  <p:childTnLst>
                                    <p:set>
                                      <p:cBhvr>
                                        <p:cTn id="37" dur="1" fill="hold">
                                          <p:stCondLst>
                                            <p:cond delay="0"/>
                                          </p:stCondLst>
                                        </p:cTn>
                                        <p:tgtEl>
                                          <p:spTgt spid="22"/>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grpSp>
        <p:nvGrpSpPr>
          <p:cNvPr id="3" name="组合 2"/>
          <p:cNvGrpSpPr/>
          <p:nvPr/>
        </p:nvGrpSpPr>
        <p:grpSpPr>
          <a:xfrm>
            <a:off x="1262422" y="2244603"/>
            <a:ext cx="6261906" cy="374512"/>
            <a:chOff x="1262422" y="1387353"/>
            <a:chExt cx="6261906" cy="374512"/>
          </a:xfrm>
        </p:grpSpPr>
        <p:pic>
          <p:nvPicPr>
            <p:cNvPr id="27" name="图片 26" descr="小点1.png"/>
            <p:cNvPicPr>
              <a:picLocks noChangeAspect="1"/>
            </p:cNvPicPr>
            <p:nvPr/>
          </p:nvPicPr>
          <p:blipFill>
            <a:blip r:embed="rId2" cstate="print"/>
            <a:stretch>
              <a:fillRect/>
            </a:stretch>
          </p:blipFill>
          <p:spPr>
            <a:xfrm>
              <a:off x="1262422" y="1492129"/>
              <a:ext cx="151066" cy="148997"/>
            </a:xfrm>
            <a:prstGeom prst="rect">
              <a:avLst/>
            </a:prstGeom>
            <a:effectLst/>
          </p:spPr>
        </p:pic>
        <p:sp>
          <p:nvSpPr>
            <p:cNvPr id="28" name="内容占位符 2"/>
            <p:cNvSpPr txBox="1">
              <a:spLocks/>
            </p:cNvSpPr>
            <p:nvPr/>
          </p:nvSpPr>
          <p:spPr>
            <a:xfrm>
              <a:off x="1394986" y="1387353"/>
              <a:ext cx="6129342" cy="3745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任何时刻只能有一个线程操作缓冲区</a:t>
              </a:r>
            </a:p>
          </p:txBody>
        </p:sp>
      </p:grpSp>
      <p:grpSp>
        <p:nvGrpSpPr>
          <p:cNvPr id="5" name="组合 4"/>
          <p:cNvGrpSpPr/>
          <p:nvPr/>
        </p:nvGrpSpPr>
        <p:grpSpPr>
          <a:xfrm>
            <a:off x="1262422" y="3016133"/>
            <a:ext cx="4533714" cy="353164"/>
            <a:chOff x="1262422" y="2158883"/>
            <a:chExt cx="4533714" cy="353164"/>
          </a:xfrm>
        </p:grpSpPr>
        <p:pic>
          <p:nvPicPr>
            <p:cNvPr id="31" name="图片 30" descr="小点1.png"/>
            <p:cNvPicPr>
              <a:picLocks noChangeAspect="1"/>
            </p:cNvPicPr>
            <p:nvPr/>
          </p:nvPicPr>
          <p:blipFill>
            <a:blip r:embed="rId2" cstate="print"/>
            <a:stretch>
              <a:fillRect/>
            </a:stretch>
          </p:blipFill>
          <p:spPr>
            <a:xfrm>
              <a:off x="1262422" y="2250959"/>
              <a:ext cx="151066" cy="148997"/>
            </a:xfrm>
            <a:prstGeom prst="rect">
              <a:avLst/>
            </a:prstGeom>
            <a:effectLst/>
          </p:spPr>
        </p:pic>
        <p:sp>
          <p:nvSpPr>
            <p:cNvPr id="32" name="内容占位符 2"/>
            <p:cNvSpPr txBox="1">
              <a:spLocks/>
            </p:cNvSpPr>
            <p:nvPr/>
          </p:nvSpPr>
          <p:spPr>
            <a:xfrm>
              <a:off x="1394986" y="2158883"/>
              <a:ext cx="4401150" cy="3531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缓冲区满时，生产者必须等待消费者</a:t>
              </a:r>
              <a:endParaRPr lang="zh-CN" altLang="en-US" dirty="0">
                <a:solidFill>
                  <a:srgbClr val="C00000"/>
                </a:solidFill>
              </a:endParaRPr>
            </a:p>
          </p:txBody>
        </p:sp>
      </p:grpSp>
      <p:grpSp>
        <p:nvGrpSpPr>
          <p:cNvPr id="6" name="组合 5"/>
          <p:cNvGrpSpPr/>
          <p:nvPr/>
        </p:nvGrpSpPr>
        <p:grpSpPr>
          <a:xfrm>
            <a:off x="844894" y="1865302"/>
            <a:ext cx="1583967" cy="428628"/>
            <a:chOff x="844893" y="1008052"/>
            <a:chExt cx="1583967" cy="428628"/>
          </a:xfrm>
        </p:grpSpPr>
        <p:sp>
          <p:nvSpPr>
            <p:cNvPr id="13" name="内容占位符 2"/>
            <p:cNvSpPr txBox="1">
              <a:spLocks/>
            </p:cNvSpPr>
            <p:nvPr/>
          </p:nvSpPr>
          <p:spPr>
            <a:xfrm>
              <a:off x="1142976" y="100805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问题分析</a:t>
              </a:r>
            </a:p>
          </p:txBody>
        </p:sp>
        <p:sp>
          <p:nvSpPr>
            <p:cNvPr id="14" name="TextBox 13"/>
            <p:cNvSpPr txBox="1"/>
            <p:nvPr/>
          </p:nvSpPr>
          <p:spPr>
            <a:xfrm>
              <a:off x="844893" y="100805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2611811"/>
            <a:ext cx="6333914" cy="354014"/>
            <a:chOff x="1262422" y="1754561"/>
            <a:chExt cx="6333914" cy="354014"/>
          </a:xfrm>
        </p:grpSpPr>
        <p:pic>
          <p:nvPicPr>
            <p:cNvPr id="24" name="图片 23" descr="小点1.png"/>
            <p:cNvPicPr>
              <a:picLocks noChangeAspect="1"/>
            </p:cNvPicPr>
            <p:nvPr/>
          </p:nvPicPr>
          <p:blipFill>
            <a:blip r:embed="rId2" cstate="print"/>
            <a:stretch>
              <a:fillRect/>
            </a:stretch>
          </p:blipFill>
          <p:spPr>
            <a:xfrm>
              <a:off x="1262422" y="1859337"/>
              <a:ext cx="151066" cy="148997"/>
            </a:xfrm>
            <a:prstGeom prst="rect">
              <a:avLst/>
            </a:prstGeom>
            <a:effectLst/>
          </p:spPr>
        </p:pic>
        <p:sp>
          <p:nvSpPr>
            <p:cNvPr id="25" name="内容占位符 2"/>
            <p:cNvSpPr txBox="1">
              <a:spLocks/>
            </p:cNvSpPr>
            <p:nvPr/>
          </p:nvSpPr>
          <p:spPr>
            <a:xfrm>
              <a:off x="1394986" y="1754561"/>
              <a:ext cx="620135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缓冲区空时，消费者必须等待生产者</a:t>
              </a:r>
            </a:p>
          </p:txBody>
        </p:sp>
      </p:grpSp>
      <p:grpSp>
        <p:nvGrpSpPr>
          <p:cNvPr id="10" name="组合 9"/>
          <p:cNvGrpSpPr/>
          <p:nvPr/>
        </p:nvGrpSpPr>
        <p:grpSpPr>
          <a:xfrm>
            <a:off x="1262422" y="4020393"/>
            <a:ext cx="3309578" cy="377828"/>
            <a:chOff x="1262422" y="3163143"/>
            <a:chExt cx="3309578" cy="377828"/>
          </a:xfrm>
        </p:grpSpPr>
        <p:pic>
          <p:nvPicPr>
            <p:cNvPr id="21" name="图片 20" descr="小点1.png"/>
            <p:cNvPicPr>
              <a:picLocks noChangeAspect="1"/>
            </p:cNvPicPr>
            <p:nvPr/>
          </p:nvPicPr>
          <p:blipFill>
            <a:blip r:embed="rId2" cstate="print"/>
            <a:stretch>
              <a:fillRect/>
            </a:stretch>
          </p:blipFill>
          <p:spPr>
            <a:xfrm>
              <a:off x="1262422" y="3267919"/>
              <a:ext cx="151066" cy="148997"/>
            </a:xfrm>
            <a:prstGeom prst="rect">
              <a:avLst/>
            </a:prstGeom>
            <a:effectLst/>
          </p:spPr>
        </p:pic>
        <p:sp>
          <p:nvSpPr>
            <p:cNvPr id="22" name="内容占位符 2"/>
            <p:cNvSpPr txBox="1">
              <a:spLocks/>
            </p:cNvSpPr>
            <p:nvPr/>
          </p:nvSpPr>
          <p:spPr>
            <a:xfrm>
              <a:off x="1394986" y="3163143"/>
              <a:ext cx="3177014"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二进制信号量</a:t>
              </a:r>
              <a:r>
                <a:rPr lang="en-US" altLang="zh-CN" dirty="0" err="1"/>
                <a:t>mutex</a:t>
              </a:r>
              <a:endParaRPr lang="zh-CN" altLang="en-US" dirty="0"/>
            </a:p>
          </p:txBody>
        </p:sp>
      </p:grpSp>
      <p:grpSp>
        <p:nvGrpSpPr>
          <p:cNvPr id="9" name="组合 8"/>
          <p:cNvGrpSpPr/>
          <p:nvPr/>
        </p:nvGrpSpPr>
        <p:grpSpPr>
          <a:xfrm>
            <a:off x="844894" y="3573743"/>
            <a:ext cx="3155603" cy="428628"/>
            <a:chOff x="844893" y="2716493"/>
            <a:chExt cx="3155603" cy="428628"/>
          </a:xfrm>
        </p:grpSpPr>
        <p:sp>
          <p:nvSpPr>
            <p:cNvPr id="23" name="内容占位符 2"/>
            <p:cNvSpPr txBox="1">
              <a:spLocks/>
            </p:cNvSpPr>
            <p:nvPr/>
          </p:nvSpPr>
          <p:spPr>
            <a:xfrm>
              <a:off x="1142976" y="2716493"/>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用信号量描述每个约束</a:t>
              </a:r>
            </a:p>
          </p:txBody>
        </p:sp>
        <p:sp>
          <p:nvSpPr>
            <p:cNvPr id="26" name="TextBox 25"/>
            <p:cNvSpPr txBox="1"/>
            <p:nvPr/>
          </p:nvSpPr>
          <p:spPr>
            <a:xfrm>
              <a:off x="844893" y="271649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262422" y="4386689"/>
            <a:ext cx="3309578" cy="377828"/>
            <a:chOff x="1262422" y="3529439"/>
            <a:chExt cx="3309578" cy="377828"/>
          </a:xfrm>
        </p:grpSpPr>
        <p:pic>
          <p:nvPicPr>
            <p:cNvPr id="29" name="图片 28" descr="小点1.png"/>
            <p:cNvPicPr>
              <a:picLocks noChangeAspect="1"/>
            </p:cNvPicPr>
            <p:nvPr/>
          </p:nvPicPr>
          <p:blipFill>
            <a:blip r:embed="rId2" cstate="print"/>
            <a:stretch>
              <a:fillRect/>
            </a:stretch>
          </p:blipFill>
          <p:spPr>
            <a:xfrm>
              <a:off x="1262422" y="3634215"/>
              <a:ext cx="151066" cy="148997"/>
            </a:xfrm>
            <a:prstGeom prst="rect">
              <a:avLst/>
            </a:prstGeom>
            <a:effectLst/>
          </p:spPr>
        </p:pic>
        <p:sp>
          <p:nvSpPr>
            <p:cNvPr id="30" name="内容占位符 2"/>
            <p:cNvSpPr txBox="1">
              <a:spLocks/>
            </p:cNvSpPr>
            <p:nvPr/>
          </p:nvSpPr>
          <p:spPr>
            <a:xfrm>
              <a:off x="1394986" y="3529439"/>
              <a:ext cx="3177014"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资源信号量</a:t>
              </a:r>
              <a:r>
                <a:rPr lang="en-US" altLang="zh-CN" dirty="0" err="1"/>
                <a:t>fullBuffers</a:t>
              </a:r>
              <a:endParaRPr lang="zh-CN" altLang="en-US" dirty="0"/>
            </a:p>
          </p:txBody>
        </p:sp>
      </p:grpSp>
      <p:grpSp>
        <p:nvGrpSpPr>
          <p:cNvPr id="12" name="组合 11"/>
          <p:cNvGrpSpPr/>
          <p:nvPr/>
        </p:nvGrpSpPr>
        <p:grpSpPr>
          <a:xfrm>
            <a:off x="1262422" y="4752985"/>
            <a:ext cx="3738206" cy="377828"/>
            <a:chOff x="1262422" y="3895735"/>
            <a:chExt cx="3738206" cy="377828"/>
          </a:xfrm>
        </p:grpSpPr>
        <p:pic>
          <p:nvPicPr>
            <p:cNvPr id="33" name="图片 32" descr="小点1.png"/>
            <p:cNvPicPr>
              <a:picLocks noChangeAspect="1"/>
            </p:cNvPicPr>
            <p:nvPr/>
          </p:nvPicPr>
          <p:blipFill>
            <a:blip r:embed="rId2" cstate="print"/>
            <a:stretch>
              <a:fillRect/>
            </a:stretch>
          </p:blipFill>
          <p:spPr>
            <a:xfrm>
              <a:off x="1262422" y="4000511"/>
              <a:ext cx="151066" cy="148997"/>
            </a:xfrm>
            <a:prstGeom prst="rect">
              <a:avLst/>
            </a:prstGeom>
            <a:effectLst/>
          </p:spPr>
        </p:pic>
        <p:sp>
          <p:nvSpPr>
            <p:cNvPr id="34" name="内容占位符 2"/>
            <p:cNvSpPr txBox="1">
              <a:spLocks/>
            </p:cNvSpPr>
            <p:nvPr/>
          </p:nvSpPr>
          <p:spPr>
            <a:xfrm>
              <a:off x="1394986" y="3895735"/>
              <a:ext cx="36056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资源信号量</a:t>
              </a:r>
              <a:r>
                <a:rPr lang="en-US" altLang="zh-CN" dirty="0" err="1"/>
                <a:t>emptyBuffers</a:t>
              </a:r>
              <a:endParaRPr lang="zh-CN" altLang="en-US" dirty="0"/>
            </a:p>
          </p:txBody>
        </p:sp>
      </p:grpSp>
      <p:grpSp>
        <p:nvGrpSpPr>
          <p:cNvPr id="2" name="组合 1"/>
          <p:cNvGrpSpPr/>
          <p:nvPr/>
        </p:nvGrpSpPr>
        <p:grpSpPr>
          <a:xfrm>
            <a:off x="5436096" y="2234855"/>
            <a:ext cx="2448272" cy="1124210"/>
            <a:chOff x="5436096" y="1377605"/>
            <a:chExt cx="1728192" cy="1124210"/>
          </a:xfrm>
        </p:grpSpPr>
        <p:sp>
          <p:nvSpPr>
            <p:cNvPr id="19" name="内容占位符 2"/>
            <p:cNvSpPr txBox="1">
              <a:spLocks/>
            </p:cNvSpPr>
            <p:nvPr/>
          </p:nvSpPr>
          <p:spPr>
            <a:xfrm>
              <a:off x="5436096" y="1377605"/>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（互斥访问）</a:t>
              </a:r>
            </a:p>
          </p:txBody>
        </p:sp>
        <p:sp>
          <p:nvSpPr>
            <p:cNvPr id="20" name="内容占位符 2"/>
            <p:cNvSpPr txBox="1">
              <a:spLocks/>
            </p:cNvSpPr>
            <p:nvPr/>
          </p:nvSpPr>
          <p:spPr>
            <a:xfrm>
              <a:off x="5462085" y="1754561"/>
              <a:ext cx="167621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（条件同步）</a:t>
              </a:r>
            </a:p>
          </p:txBody>
        </p:sp>
        <p:sp>
          <p:nvSpPr>
            <p:cNvPr id="35" name="内容占位符 2"/>
            <p:cNvSpPr txBox="1">
              <a:spLocks/>
            </p:cNvSpPr>
            <p:nvPr/>
          </p:nvSpPr>
          <p:spPr>
            <a:xfrm>
              <a:off x="5462085" y="2147801"/>
              <a:ext cx="167621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（条件同步）</a:t>
              </a:r>
            </a:p>
          </p:txBody>
        </p:sp>
      </p:grpSp>
      <p:sp>
        <p:nvSpPr>
          <p:cNvPr id="37" name="内容占位符 2"/>
          <p:cNvSpPr txBox="1">
            <a:spLocks/>
          </p:cNvSpPr>
          <p:nvPr/>
        </p:nvSpPr>
        <p:spPr>
          <a:xfrm>
            <a:off x="5438078" y="2239645"/>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（互斥访问）</a:t>
            </a:r>
          </a:p>
        </p:txBody>
      </p:sp>
      <p:sp>
        <p:nvSpPr>
          <p:cNvPr id="40" name="内容占位符 2"/>
          <p:cNvSpPr txBox="1">
            <a:spLocks/>
          </p:cNvSpPr>
          <p:nvPr/>
        </p:nvSpPr>
        <p:spPr>
          <a:xfrm>
            <a:off x="5462085" y="2611811"/>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（条件同步）</a:t>
            </a:r>
          </a:p>
        </p:txBody>
      </p:sp>
      <p:sp>
        <p:nvSpPr>
          <p:cNvPr id="41" name="内容占位符 2"/>
          <p:cNvSpPr txBox="1">
            <a:spLocks/>
          </p:cNvSpPr>
          <p:nvPr/>
        </p:nvSpPr>
        <p:spPr>
          <a:xfrm>
            <a:off x="5462085" y="3001110"/>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（条件同步）</a:t>
            </a:r>
          </a:p>
        </p:txBody>
      </p:sp>
    </p:spTree>
    <p:extLst>
      <p:ext uri="{BB962C8B-B14F-4D97-AF65-F5344CB8AC3E}">
        <p14:creationId xmlns:p14="http://schemas.microsoft.com/office/powerpoint/2010/main" val="26527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35" presetClass="emph" presetSubtype="0" repeatCount="indefinite" fill="hold" grpId="1" nodeType="withEffect">
                                  <p:stCondLst>
                                    <p:cond delay="0"/>
                                  </p:stCondLst>
                                  <p:endCondLst>
                                    <p:cond evt="onNext" delay="0">
                                      <p:tgtEl>
                                        <p:sldTgt/>
                                      </p:tgtEl>
                                    </p:cond>
                                  </p:endCondLst>
                                  <p:childTnLst>
                                    <p:anim calcmode="discrete" valueType="str">
                                      <p:cBhvr>
                                        <p:cTn id="40" dur="5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37"/>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35" presetClass="emph" presetSubtype="0" repeatCount="indefinite" fill="hold" grpId="1" nodeType="withEffect">
                                  <p:stCondLst>
                                    <p:cond delay="0"/>
                                  </p:stCondLst>
                                  <p:endCondLst>
                                    <p:cond evt="onNext" delay="0">
                                      <p:tgtEl>
                                        <p:sldTgt/>
                                      </p:tgtEl>
                                    </p:cond>
                                  </p:endCondLst>
                                  <p:childTnLst>
                                    <p:anim calcmode="discrete" valueType="str">
                                      <p:cBhvr>
                                        <p:cTn id="52"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40"/>
                                        </p:tgtEl>
                                        <p:attrNameLst>
                                          <p:attrName>style.visibility</p:attrName>
                                        </p:attrNameLst>
                                      </p:cBhvr>
                                      <p:to>
                                        <p:strVal val="hidden"/>
                                      </p:to>
                                    </p:set>
                                  </p:childTnLst>
                                </p:cTn>
                              </p:par>
                              <p:par>
                                <p:cTn id="57" presetID="22" presetClass="entr" presetSubtype="8"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35" presetClass="emph" presetSubtype="0" repeatCount="indefinite" fill="hold" grpId="1" nodeType="withEffect">
                                  <p:stCondLst>
                                    <p:cond delay="0"/>
                                  </p:stCondLst>
                                  <p:endCondLst>
                                    <p:cond evt="onNext" delay="0">
                                      <p:tgtEl>
                                        <p:sldTgt/>
                                      </p:tgtEl>
                                    </p:cond>
                                  </p:endCondLst>
                                  <p:childTnLst>
                                    <p:anim calcmode="discrete" valueType="str">
                                      <p:cBhvr>
                                        <p:cTn id="64" dur="5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7" grpId="2"/>
      <p:bldP spid="40" grpId="0"/>
      <p:bldP spid="40" grpId="1"/>
      <p:bldP spid="40" grpId="2"/>
      <p:bldP spid="41" grpId="0"/>
      <p:bldP spid="41"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sp>
        <p:nvSpPr>
          <p:cNvPr id="19" name="Text Box 4"/>
          <p:cNvSpPr txBox="1">
            <a:spLocks noChangeArrowheads="1"/>
          </p:cNvSpPr>
          <p:nvPr/>
        </p:nvSpPr>
        <p:spPr bwMode="auto">
          <a:xfrm>
            <a:off x="2003637" y="1785927"/>
            <a:ext cx="4607987" cy="132343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Class </a:t>
            </a: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rPr>
              <a:t> = new Semaphore(1);</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rPr>
              <a:t> = new Semaphore(0);</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rPr>
              <a:t> = new Semaphore(n);</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20" name="Text Box 5"/>
          <p:cNvSpPr txBox="1">
            <a:spLocks noChangeArrowheads="1"/>
          </p:cNvSpPr>
          <p:nvPr/>
        </p:nvSpPr>
        <p:spPr bwMode="auto">
          <a:xfrm>
            <a:off x="642910"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::Deposit(c)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ea typeface="+mj-ea"/>
                <a:cs typeface="Courier New" panose="02070309020205020404" pitchFamily="49" charset="0"/>
                <a:sym typeface="Wingdings"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Add c to the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35" name="Text Box 6"/>
          <p:cNvSpPr txBox="1">
            <a:spLocks noChangeArrowheads="1"/>
          </p:cNvSpPr>
          <p:nvPr/>
        </p:nvSpPr>
        <p:spPr bwMode="auto">
          <a:xfrm>
            <a:off x="4286248"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::Remove(c)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ea typeface="+mj-ea"/>
                <a:cs typeface="Courier New" panose="02070309020205020404" pitchFamily="49" charset="0"/>
                <a:sym typeface="Wingdings"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Remove c from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grpSp>
        <p:nvGrpSpPr>
          <p:cNvPr id="2" name="组合 1"/>
          <p:cNvGrpSpPr/>
          <p:nvPr/>
        </p:nvGrpSpPr>
        <p:grpSpPr>
          <a:xfrm>
            <a:off x="899592" y="5445224"/>
            <a:ext cx="3727107" cy="420730"/>
            <a:chOff x="500034" y="4378338"/>
            <a:chExt cx="3727107" cy="420730"/>
          </a:xfrm>
        </p:grpSpPr>
        <p:sp>
          <p:nvSpPr>
            <p:cNvPr id="36"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a:t>
              </a:r>
              <a:r>
                <a:rPr lang="zh-CN" altLang="en-US" dirty="0"/>
                <a:t>、</a:t>
              </a:r>
              <a:r>
                <a:rPr lang="en-US" altLang="zh-CN" dirty="0"/>
                <a:t>V</a:t>
              </a:r>
              <a:r>
                <a:rPr lang="zh-CN" altLang="en-US" dirty="0"/>
                <a:t>操作的顺序有影响吗？</a:t>
              </a:r>
            </a:p>
          </p:txBody>
        </p:sp>
        <p:sp>
          <p:nvSpPr>
            <p:cNvPr id="37"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9" name="直接箭头连接符 8"/>
          <p:cNvCxnSpPr/>
          <p:nvPr/>
        </p:nvCxnSpPr>
        <p:spPr>
          <a:xfrm>
            <a:off x="3491880" y="3708584"/>
            <a:ext cx="1368152" cy="101656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275857" y="3708584"/>
            <a:ext cx="1423713" cy="101656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9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bg/>
                                          </p:spTgt>
                                        </p:tgtEl>
                                        <p:attrNameLst>
                                          <p:attrName>style.visibility</p:attrName>
                                        </p:attrNameLst>
                                      </p:cBhvr>
                                      <p:to>
                                        <p:strVal val="visible"/>
                                      </p:to>
                                    </p:set>
                                    <p:animEffect transition="in" filter="wipe(left)">
                                      <p:cBhvr>
                                        <p:cTn id="12" dur="500"/>
                                        <p:tgtEl>
                                          <p:spTgt spid="20">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wipe(left)">
                                      <p:cBhvr>
                                        <p:cTn id="15" dur="500"/>
                                        <p:tgtEl>
                                          <p:spTgt spid="20">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xEl>
                                              <p:pRg st="3" end="3"/>
                                            </p:txEl>
                                          </p:spTgt>
                                        </p:tgtEl>
                                        <p:attrNameLst>
                                          <p:attrName>style.visibility</p:attrName>
                                        </p:attrNameLst>
                                      </p:cBhvr>
                                      <p:to>
                                        <p:strVal val="visible"/>
                                      </p:to>
                                    </p:set>
                                    <p:animEffect transition="in" filter="wipe(left)">
                                      <p:cBhvr>
                                        <p:cTn id="18" dur="500"/>
                                        <p:tgtEl>
                                          <p:spTgt spid="20">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xEl>
                                              <p:pRg st="6" end="6"/>
                                            </p:txEl>
                                          </p:spTgt>
                                        </p:tgtEl>
                                        <p:attrNameLst>
                                          <p:attrName>style.visibility</p:attrName>
                                        </p:attrNameLst>
                                      </p:cBhvr>
                                      <p:to>
                                        <p:strVal val="visible"/>
                                      </p:to>
                                    </p:set>
                                    <p:animEffect transition="in" filter="wipe(left)">
                                      <p:cBhvr>
                                        <p:cTn id="21" dur="500"/>
                                        <p:tgtEl>
                                          <p:spTgt spid="20">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5">
                                            <p:bg/>
                                          </p:spTgt>
                                        </p:tgtEl>
                                        <p:attrNameLst>
                                          <p:attrName>style.visibility</p:attrName>
                                        </p:attrNameLst>
                                      </p:cBhvr>
                                      <p:to>
                                        <p:strVal val="visible"/>
                                      </p:to>
                                    </p:set>
                                    <p:animEffect transition="in" filter="wipe(left)">
                                      <p:cBhvr>
                                        <p:cTn id="24" dur="500"/>
                                        <p:tgtEl>
                                          <p:spTgt spid="35">
                                            <p:bg/>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
                                            <p:txEl>
                                              <p:pRg st="0" end="0"/>
                                            </p:txEl>
                                          </p:spTgt>
                                        </p:tgtEl>
                                        <p:attrNameLst>
                                          <p:attrName>style.visibility</p:attrName>
                                        </p:attrNameLst>
                                      </p:cBhvr>
                                      <p:to>
                                        <p:strVal val="visible"/>
                                      </p:to>
                                    </p:set>
                                    <p:animEffect transition="in" filter="wipe(left)">
                                      <p:cBhvr>
                                        <p:cTn id="27" dur="500"/>
                                        <p:tgtEl>
                                          <p:spTgt spid="35">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
                                            <p:txEl>
                                              <p:pRg st="3" end="3"/>
                                            </p:txEl>
                                          </p:spTgt>
                                        </p:tgtEl>
                                        <p:attrNameLst>
                                          <p:attrName>style.visibility</p:attrName>
                                        </p:attrNameLst>
                                      </p:cBhvr>
                                      <p:to>
                                        <p:strVal val="visible"/>
                                      </p:to>
                                    </p:set>
                                    <p:animEffect transition="in" filter="wipe(left)">
                                      <p:cBhvr>
                                        <p:cTn id="30" dur="500"/>
                                        <p:tgtEl>
                                          <p:spTgt spid="35">
                                            <p:txEl>
                                              <p:pRg st="3" end="3"/>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5">
                                            <p:txEl>
                                              <p:pRg st="6" end="6"/>
                                            </p:txEl>
                                          </p:spTgt>
                                        </p:tgtEl>
                                        <p:attrNameLst>
                                          <p:attrName>style.visibility</p:attrName>
                                        </p:attrNameLst>
                                      </p:cBhvr>
                                      <p:to>
                                        <p:strVal val="visible"/>
                                      </p:to>
                                    </p:set>
                                    <p:animEffect transition="in" filter="wipe(left)">
                                      <p:cBhvr>
                                        <p:cTn id="33" dur="500"/>
                                        <p:tgtEl>
                                          <p:spTgt spid="3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
                                            <p:txEl>
                                              <p:pRg st="2" end="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5">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childTnLst>
                                </p:cTn>
                              </p:par>
                              <p:par>
                                <p:cTn id="50" presetID="22" presetClass="entr" presetSubtype="8"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5">
                                            <p:txEl>
                                              <p:pRg st="1" end="1"/>
                                            </p:txEl>
                                          </p:spTgt>
                                        </p:tgtEl>
                                        <p:attrNameLst>
                                          <p:attrName>style.visibility</p:attrName>
                                        </p:attrNameLst>
                                      </p:cBhvr>
                                      <p:to>
                                        <p:strVal val="visible"/>
                                      </p:to>
                                    </p:set>
                                  </p:childTnLst>
                                </p:cTn>
                              </p:par>
                              <p:par>
                                <p:cTn id="60" presetID="10" presetClass="exit" presetSubtype="0" fill="hold" nodeType="with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22" presetClass="entr" presetSubtype="2"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right)">
                                      <p:cBhvr>
                                        <p:cTn id="65" dur="500"/>
                                        <p:tgtEl>
                                          <p:spTgt spid="12"/>
                                        </p:tgtEl>
                                      </p:cBhvr>
                                    </p:animEffec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left)">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uiExpand="1" build="allAtOnce" animBg="1"/>
      <p:bldP spid="35" grpId="0" uiExpand="1" build="allAtOnce"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sp>
        <p:nvSpPr>
          <p:cNvPr id="19" name="Text Box 4"/>
          <p:cNvSpPr txBox="1">
            <a:spLocks noChangeArrowheads="1"/>
          </p:cNvSpPr>
          <p:nvPr/>
        </p:nvSpPr>
        <p:spPr bwMode="auto">
          <a:xfrm>
            <a:off x="2003637" y="1785927"/>
            <a:ext cx="4607987" cy="132343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Class </a:t>
            </a: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rPr>
              <a:t> = new Semaphore(1);</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rPr>
              <a:t> = new Semaphore(0);</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rPr>
              <a:t> = new Semaphore(n);</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20" name="Text Box 5"/>
          <p:cNvSpPr txBox="1">
            <a:spLocks noChangeArrowheads="1"/>
          </p:cNvSpPr>
          <p:nvPr/>
        </p:nvSpPr>
        <p:spPr bwMode="auto">
          <a:xfrm>
            <a:off x="642910"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::Deposit(c)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sym typeface="Wingdings" charset="0"/>
              </a:rPr>
              <a:t>mutex</a:t>
            </a:r>
            <a:r>
              <a:rPr lang="en-US" altLang="zh-CN" sz="1600" b="1" dirty="0">
                <a:latin typeface="Courier New" panose="02070309020205020404" pitchFamily="49" charset="0"/>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Add c to the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-&gt;V();</a:t>
            </a:r>
          </a:p>
          <a:p>
            <a:pPr eaLnBrk="1" hangingPunct="1"/>
            <a:r>
              <a:rPr lang="en-US" altLang="zh-CN" sz="1600" b="1" dirty="0">
                <a:latin typeface="Courier New" panose="02070309020205020404" pitchFamily="49" charset="0"/>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rPr>
              <a:t>mutex</a:t>
            </a:r>
            <a:r>
              <a:rPr lang="en-US" altLang="zh-CN" sz="1600" b="1" dirty="0">
                <a:latin typeface="Courier New" panose="02070309020205020404" pitchFamily="49" charset="0"/>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35" name="Text Box 6"/>
          <p:cNvSpPr txBox="1">
            <a:spLocks noChangeArrowheads="1"/>
          </p:cNvSpPr>
          <p:nvPr/>
        </p:nvSpPr>
        <p:spPr bwMode="auto">
          <a:xfrm>
            <a:off x="4286248"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::Remove(c) {</a:t>
            </a:r>
          </a:p>
          <a:p>
            <a:pPr eaLnBrk="1" hangingPunct="1"/>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sym typeface="Wingdings" charset="0"/>
              </a:rPr>
              <a:t>mutex</a:t>
            </a:r>
            <a:r>
              <a:rPr lang="en-US" altLang="zh-CN" sz="1600" b="1" dirty="0">
                <a:latin typeface="Courier New" panose="02070309020205020404" pitchFamily="49" charset="0"/>
                <a:cs typeface="Courier New" panose="02070309020205020404" pitchFamily="49" charset="0"/>
                <a:sym typeface="Wingdings" charset="0"/>
              </a:rPr>
              <a:t>-&gt;P();</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Remove c from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-&gt;V();</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cs typeface="Courier New" panose="02070309020205020404" pitchFamily="49" charset="0"/>
              </a:rPr>
              <a:t>mutex</a:t>
            </a:r>
            <a:r>
              <a:rPr lang="en-US" altLang="zh-CN" sz="1600" b="1" dirty="0">
                <a:latin typeface="Courier New" panose="02070309020205020404" pitchFamily="49" charset="0"/>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grpSp>
        <p:nvGrpSpPr>
          <p:cNvPr id="2" name="组合 1"/>
          <p:cNvGrpSpPr/>
          <p:nvPr/>
        </p:nvGrpSpPr>
        <p:grpSpPr>
          <a:xfrm>
            <a:off x="899592" y="5550892"/>
            <a:ext cx="4032448" cy="420730"/>
            <a:chOff x="500034" y="4378338"/>
            <a:chExt cx="3727107" cy="420730"/>
          </a:xfrm>
        </p:grpSpPr>
        <p:sp>
          <p:nvSpPr>
            <p:cNvPr id="36"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这个解决方案有什么问题吗？</a:t>
              </a:r>
            </a:p>
          </p:txBody>
        </p:sp>
        <p:sp>
          <p:nvSpPr>
            <p:cNvPr id="37"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00373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标题 1"/>
          <p:cNvSpPr>
            <a:spLocks noGrp="1"/>
          </p:cNvSpPr>
          <p:nvPr>
            <p:ph type="title"/>
          </p:nvPr>
        </p:nvSpPr>
        <p:spPr/>
        <p:txBody>
          <a:bodyPr/>
          <a:lstStyle/>
          <a:p>
            <a:r>
              <a:rPr lang="zh-CN" altLang="en-US">
                <a:ea typeface="宋体" panose="02010600030101010101" pitchFamily="2" charset="-122"/>
              </a:rPr>
              <a:t>信号量的代码示意</a:t>
            </a:r>
          </a:p>
        </p:txBody>
      </p:sp>
      <p:sp>
        <p:nvSpPr>
          <p:cNvPr id="198659" name="内容占位符 2"/>
          <p:cNvSpPr>
            <a:spLocks noGrp="1"/>
          </p:cNvSpPr>
          <p:nvPr>
            <p:ph sz="half" idx="1"/>
          </p:nvPr>
        </p:nvSpPr>
        <p:spPr/>
        <p:txBody>
          <a:bodyPr/>
          <a:lstStyle/>
          <a:p>
            <a:pPr>
              <a:lnSpc>
                <a:spcPct val="80000"/>
              </a:lnSpc>
            </a:pPr>
            <a:r>
              <a:rPr lang="en-US" altLang="zh-CN" sz="2600">
                <a:ea typeface="宋体" panose="02010600030101010101" pitchFamily="2" charset="-122"/>
              </a:rPr>
              <a:t>#include &lt;sys/sem.h&gt;</a:t>
            </a:r>
          </a:p>
          <a:p>
            <a:pPr>
              <a:lnSpc>
                <a:spcPct val="80000"/>
              </a:lnSpc>
            </a:pPr>
            <a:r>
              <a:rPr lang="en-US" altLang="zh-CN" sz="2600">
                <a:ea typeface="宋体" panose="02010600030101010101" pitchFamily="2" charset="-122"/>
              </a:rPr>
              <a:t>int semctl(int sem_id, int sem_num, int command, ...);</a:t>
            </a:r>
          </a:p>
          <a:p>
            <a:pPr>
              <a:lnSpc>
                <a:spcPct val="80000"/>
              </a:lnSpc>
            </a:pPr>
            <a:r>
              <a:rPr lang="en-US" altLang="zh-CN" sz="2600">
                <a:ea typeface="宋体" panose="02010600030101010101" pitchFamily="2" charset="-122"/>
              </a:rPr>
              <a:t>int semget(key_t key, int num_sems, int sem_flags);</a:t>
            </a:r>
          </a:p>
          <a:p>
            <a:pPr>
              <a:lnSpc>
                <a:spcPct val="80000"/>
              </a:lnSpc>
            </a:pPr>
            <a:r>
              <a:rPr lang="en-US" altLang="zh-CN" sz="2600">
                <a:ea typeface="宋体" panose="02010600030101010101" pitchFamily="2" charset="-122"/>
              </a:rPr>
              <a:t>int semop(int sem_id, struct sembuf *sem_ops, size_t num_sem_ops);</a:t>
            </a:r>
            <a:endParaRPr lang="zh-CN" altLang="en-US" sz="2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86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6C34FB6-485C-4A84-89AD-7D51D52E5A77}" type="slidenum">
              <a:rPr lang="en-US" altLang="ko-KR" sz="1200" smtClean="0">
                <a:solidFill>
                  <a:schemeClr val="bg1"/>
                </a:solidFill>
              </a:rPr>
              <a:pPr>
                <a:spcBef>
                  <a:spcPct val="0"/>
                </a:spcBef>
                <a:buClrTx/>
                <a:buSzTx/>
                <a:buFontTx/>
                <a:buNone/>
              </a:pPr>
              <a:t>64</a:t>
            </a:fld>
            <a:endParaRPr lang="en-US" altLang="ko-KR" sz="1200">
              <a:solidFill>
                <a:schemeClr val="bg1"/>
              </a:solidFill>
            </a:endParaRPr>
          </a:p>
        </p:txBody>
      </p:sp>
      <p:sp>
        <p:nvSpPr>
          <p:cNvPr id="8" name="内容占位符 6"/>
          <p:cNvSpPr txBox="1">
            <a:spLocks/>
          </p:cNvSpPr>
          <p:nvPr/>
        </p:nvSpPr>
        <p:spPr bwMode="auto">
          <a:xfrm>
            <a:off x="1042988" y="1341438"/>
            <a:ext cx="3956050" cy="4953000"/>
          </a:xfrm>
          <a:prstGeom prst="rect">
            <a:avLst/>
          </a:prstGeom>
          <a:solidFill>
            <a:schemeClr val="bg1"/>
          </a:solidFill>
          <a:ln>
            <a:noFill/>
          </a:ln>
        </p:spPr>
        <p:txBody>
          <a:bodyPr>
            <a:normAutofit fontScale="55000" lnSpcReduction="20000"/>
          </a:bodyPr>
          <a:lstStyle>
            <a:lvl1pPr marL="342900" indent="-342900" algn="l" rtl="0" eaLnBrk="0" fontAlgn="base" hangingPunct="0">
              <a:spcBef>
                <a:spcPct val="20000"/>
              </a:spcBef>
              <a:spcAft>
                <a:spcPct val="0"/>
              </a:spcAft>
              <a:buClr>
                <a:schemeClr val="tx1"/>
              </a:buClr>
              <a:buSzPct val="80000"/>
              <a:buFont typeface="Wingdings"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l"/>
              <a:defRPr sz="18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itchFamily="2" charset="2"/>
              <a:buChar char="l"/>
              <a:defRPr sz="18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9pPr>
          </a:lstStyle>
          <a:p>
            <a:pPr>
              <a:lnSpc>
                <a:spcPct val="120000"/>
              </a:lnSpc>
              <a:defRPr/>
            </a:pPr>
            <a:r>
              <a:rPr lang="en-US" altLang="zh-CN" dirty="0"/>
              <a:t>static </a:t>
            </a:r>
            <a:r>
              <a:rPr lang="en-US" altLang="zh-CN" dirty="0" err="1"/>
              <a:t>int</a:t>
            </a:r>
            <a:r>
              <a:rPr lang="en-US" altLang="zh-CN" dirty="0"/>
              <a:t> </a:t>
            </a:r>
            <a:r>
              <a:rPr lang="en-US" altLang="zh-CN" dirty="0" err="1"/>
              <a:t>semaphore_v</a:t>
            </a:r>
            <a:r>
              <a:rPr lang="en-US" altLang="zh-CN" dirty="0"/>
              <a:t>(void)</a:t>
            </a:r>
          </a:p>
          <a:p>
            <a:pPr>
              <a:lnSpc>
                <a:spcPct val="120000"/>
              </a:lnSpc>
              <a:defRPr/>
            </a:pPr>
            <a:r>
              <a:rPr lang="en-US" altLang="zh-CN" dirty="0"/>
              <a:t>{</a:t>
            </a:r>
          </a:p>
          <a:p>
            <a:pPr>
              <a:lnSpc>
                <a:spcPct val="120000"/>
              </a:lnSpc>
              <a:defRPr/>
            </a:pPr>
            <a:r>
              <a:rPr lang="en-US" altLang="zh-CN" dirty="0"/>
              <a:t>    </a:t>
            </a:r>
            <a:r>
              <a:rPr lang="en-US" altLang="zh-CN" dirty="0" err="1"/>
              <a:t>struct</a:t>
            </a:r>
            <a:r>
              <a:rPr lang="en-US" altLang="zh-CN" dirty="0"/>
              <a:t> </a:t>
            </a:r>
            <a:r>
              <a:rPr lang="en-US" altLang="zh-CN" dirty="0" err="1"/>
              <a:t>sembuf</a:t>
            </a:r>
            <a:r>
              <a:rPr lang="en-US" altLang="zh-CN" dirty="0"/>
              <a:t> </a:t>
            </a:r>
            <a:r>
              <a:rPr lang="en-US" altLang="zh-CN" dirty="0" err="1"/>
              <a:t>sem_b</a:t>
            </a:r>
            <a:r>
              <a:rPr lang="en-US" altLang="zh-CN" dirty="0"/>
              <a:t>;</a:t>
            </a:r>
          </a:p>
          <a:p>
            <a:pPr>
              <a:lnSpc>
                <a:spcPct val="120000"/>
              </a:lnSpc>
              <a:defRPr/>
            </a:pPr>
            <a:endParaRPr lang="en-US" altLang="zh-CN" dirty="0"/>
          </a:p>
          <a:p>
            <a:pPr>
              <a:lnSpc>
                <a:spcPct val="120000"/>
              </a:lnSpc>
              <a:defRPr/>
            </a:pPr>
            <a:endParaRPr lang="en-US" altLang="zh-CN" dirty="0"/>
          </a:p>
          <a:p>
            <a:pPr>
              <a:lnSpc>
                <a:spcPct val="120000"/>
              </a:lnSpc>
              <a:defRPr/>
            </a:pPr>
            <a:r>
              <a:rPr lang="en-US" altLang="zh-CN" dirty="0"/>
              <a:t>    </a:t>
            </a:r>
            <a:r>
              <a:rPr lang="en-US" altLang="zh-CN" dirty="0" err="1"/>
              <a:t>sem_b.sem_num</a:t>
            </a:r>
            <a:r>
              <a:rPr lang="en-US" altLang="zh-CN" dirty="0"/>
              <a:t> = 0;</a:t>
            </a:r>
          </a:p>
          <a:p>
            <a:pPr>
              <a:lnSpc>
                <a:spcPct val="120000"/>
              </a:lnSpc>
              <a:defRPr/>
            </a:pPr>
            <a:r>
              <a:rPr lang="en-US" altLang="zh-CN" dirty="0"/>
              <a:t>    </a:t>
            </a:r>
            <a:r>
              <a:rPr lang="en-US" altLang="zh-CN" dirty="0" err="1"/>
              <a:t>sem_b.sem_op</a:t>
            </a:r>
            <a:r>
              <a:rPr lang="en-US" altLang="zh-CN" dirty="0"/>
              <a:t> = 1;</a:t>
            </a:r>
          </a:p>
          <a:p>
            <a:pPr>
              <a:lnSpc>
                <a:spcPct val="120000"/>
              </a:lnSpc>
              <a:defRPr/>
            </a:pPr>
            <a:r>
              <a:rPr lang="en-US" altLang="zh-CN" dirty="0"/>
              <a:t>    </a:t>
            </a:r>
            <a:r>
              <a:rPr lang="en-US" altLang="zh-CN" dirty="0" err="1"/>
              <a:t>sem_b.sem_flag</a:t>
            </a:r>
            <a:r>
              <a:rPr lang="en-US" altLang="zh-CN" dirty="0"/>
              <a:t> = SEM_UNDO;</a:t>
            </a:r>
          </a:p>
          <a:p>
            <a:pPr>
              <a:lnSpc>
                <a:spcPct val="120000"/>
              </a:lnSpc>
              <a:defRPr/>
            </a:pPr>
            <a:r>
              <a:rPr lang="en-US" altLang="zh-CN" dirty="0"/>
              <a:t>    if(</a:t>
            </a:r>
            <a:r>
              <a:rPr lang="en-US" altLang="zh-CN" dirty="0" err="1"/>
              <a:t>semop</a:t>
            </a:r>
            <a:r>
              <a:rPr lang="en-US" altLang="zh-CN" dirty="0"/>
              <a:t>(</a:t>
            </a:r>
            <a:r>
              <a:rPr lang="en-US" altLang="zh-CN" dirty="0" err="1"/>
              <a:t>sem_id</a:t>
            </a:r>
            <a:r>
              <a:rPr lang="en-US" altLang="zh-CN" dirty="0"/>
              <a:t>, &amp;</a:t>
            </a:r>
            <a:r>
              <a:rPr lang="en-US" altLang="zh-CN" dirty="0" err="1"/>
              <a:t>sem_b</a:t>
            </a:r>
            <a:r>
              <a:rPr lang="en-US" altLang="zh-CN" dirty="0"/>
              <a:t>, 1) == -1)</a:t>
            </a:r>
          </a:p>
          <a:p>
            <a:pPr>
              <a:lnSpc>
                <a:spcPct val="120000"/>
              </a:lnSpc>
              <a:defRPr/>
            </a:pPr>
            <a:r>
              <a:rPr lang="en-US" altLang="zh-CN" dirty="0"/>
              <a:t>    {</a:t>
            </a:r>
          </a:p>
          <a:p>
            <a:pPr>
              <a:lnSpc>
                <a:spcPct val="120000"/>
              </a:lnSpc>
              <a:defRPr/>
            </a:pPr>
            <a:r>
              <a:rPr lang="en-US" altLang="zh-CN" dirty="0"/>
              <a:t>        </a:t>
            </a:r>
            <a:r>
              <a:rPr lang="en-US" altLang="zh-CN" dirty="0" err="1"/>
              <a:t>fprintf</a:t>
            </a:r>
            <a:r>
              <a:rPr lang="en-US" altLang="zh-CN" dirty="0"/>
              <a:t>(</a:t>
            </a:r>
            <a:r>
              <a:rPr lang="en-US" altLang="zh-CN" dirty="0" err="1"/>
              <a:t>stderr</a:t>
            </a:r>
            <a:r>
              <a:rPr lang="en-US" altLang="zh-CN" dirty="0"/>
              <a:t>, "</a:t>
            </a:r>
            <a:r>
              <a:rPr lang="en-US" altLang="zh-CN" dirty="0" err="1"/>
              <a:t>semaphore_v</a:t>
            </a:r>
            <a:r>
              <a:rPr lang="en-US" altLang="zh-CN" dirty="0"/>
              <a:t> failed/n");</a:t>
            </a:r>
          </a:p>
          <a:p>
            <a:pPr>
              <a:lnSpc>
                <a:spcPct val="120000"/>
              </a:lnSpc>
              <a:defRPr/>
            </a:pPr>
            <a:r>
              <a:rPr lang="en-US" altLang="zh-CN" dirty="0"/>
              <a:t>        return 0;</a:t>
            </a:r>
          </a:p>
          <a:p>
            <a:pPr>
              <a:lnSpc>
                <a:spcPct val="120000"/>
              </a:lnSpc>
              <a:defRPr/>
            </a:pPr>
            <a:r>
              <a:rPr lang="en-US" altLang="zh-CN" dirty="0"/>
              <a:t>    }</a:t>
            </a:r>
          </a:p>
          <a:p>
            <a:pPr>
              <a:lnSpc>
                <a:spcPct val="120000"/>
              </a:lnSpc>
              <a:defRPr/>
            </a:pPr>
            <a:r>
              <a:rPr lang="en-US" altLang="zh-CN" dirty="0"/>
              <a:t>    return 1;</a:t>
            </a:r>
          </a:p>
          <a:p>
            <a:pPr>
              <a:lnSpc>
                <a:spcPct val="120000"/>
              </a:lnSpc>
              <a:defRPr/>
            </a:pPr>
            <a:r>
              <a:rPr lang="en-US" altLang="zh-CN" dirty="0"/>
              <a:t>}</a:t>
            </a:r>
            <a:endParaRPr lang="zh-CN" altLang="en-US" dirty="0"/>
          </a:p>
        </p:txBody>
      </p:sp>
      <p:sp>
        <p:nvSpPr>
          <p:cNvPr id="198664" name="内容占位符 8"/>
          <p:cNvSpPr>
            <a:spLocks noGrp="1"/>
          </p:cNvSpPr>
          <p:nvPr>
            <p:ph sz="half" idx="2"/>
          </p:nvPr>
        </p:nvSpPr>
        <p:spPr/>
        <p:txBody>
          <a:bodyPr/>
          <a:lstStyle/>
          <a:p>
            <a:endParaRPr lang="zh-CN" altLang="en-US">
              <a:ea typeface="宋体" panose="02010600030101010101" pitchFamily="2" charset="-122"/>
            </a:endParaRPr>
          </a:p>
        </p:txBody>
      </p:sp>
      <p:sp>
        <p:nvSpPr>
          <p:cNvPr id="10" name="内容占位符 6"/>
          <p:cNvSpPr txBox="1">
            <a:spLocks/>
          </p:cNvSpPr>
          <p:nvPr/>
        </p:nvSpPr>
        <p:spPr bwMode="auto">
          <a:xfrm>
            <a:off x="5080000" y="1341438"/>
            <a:ext cx="3956050" cy="4953000"/>
          </a:xfrm>
          <a:prstGeom prst="rect">
            <a:avLst/>
          </a:prstGeom>
          <a:solidFill>
            <a:schemeClr val="bg1"/>
          </a:solidFill>
          <a:ln>
            <a:noFill/>
          </a:ln>
        </p:spPr>
        <p:txBody>
          <a:bodyPr>
            <a:normAutofit fontScale="55000" lnSpcReduction="20000"/>
          </a:bodyPr>
          <a:lstStyle>
            <a:lvl1pPr marL="342900" indent="-342900" algn="l" rtl="0" eaLnBrk="0" fontAlgn="base" hangingPunct="0">
              <a:spcBef>
                <a:spcPct val="20000"/>
              </a:spcBef>
              <a:spcAft>
                <a:spcPct val="0"/>
              </a:spcAft>
              <a:buClr>
                <a:schemeClr val="tx1"/>
              </a:buClr>
              <a:buSzPct val="80000"/>
              <a:buFont typeface="Wingdings"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l"/>
              <a:defRPr sz="18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itchFamily="2" charset="2"/>
              <a:buChar char="l"/>
              <a:defRPr sz="18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9pPr>
          </a:lstStyle>
          <a:p>
            <a:pPr>
              <a:lnSpc>
                <a:spcPct val="120000"/>
              </a:lnSpc>
              <a:defRPr/>
            </a:pPr>
            <a:r>
              <a:rPr lang="en-US" altLang="zh-CN" dirty="0"/>
              <a:t>static </a:t>
            </a:r>
            <a:r>
              <a:rPr lang="en-US" altLang="zh-CN" dirty="0" err="1"/>
              <a:t>int</a:t>
            </a:r>
            <a:r>
              <a:rPr lang="en-US" altLang="zh-CN" dirty="0"/>
              <a:t> </a:t>
            </a:r>
            <a:r>
              <a:rPr lang="en-US" altLang="zh-CN" dirty="0" err="1"/>
              <a:t>semaphore_p</a:t>
            </a:r>
            <a:r>
              <a:rPr lang="en-US" altLang="zh-CN" dirty="0"/>
              <a:t>(void)</a:t>
            </a:r>
          </a:p>
          <a:p>
            <a:pPr>
              <a:lnSpc>
                <a:spcPct val="120000"/>
              </a:lnSpc>
              <a:defRPr/>
            </a:pPr>
            <a:r>
              <a:rPr lang="en-US" altLang="zh-CN" dirty="0"/>
              <a:t>{</a:t>
            </a:r>
          </a:p>
          <a:p>
            <a:pPr>
              <a:lnSpc>
                <a:spcPct val="120000"/>
              </a:lnSpc>
              <a:defRPr/>
            </a:pPr>
            <a:r>
              <a:rPr lang="en-US" altLang="zh-CN" dirty="0"/>
              <a:t>    </a:t>
            </a:r>
            <a:r>
              <a:rPr lang="en-US" altLang="zh-CN" dirty="0" err="1"/>
              <a:t>struct</a:t>
            </a:r>
            <a:r>
              <a:rPr lang="en-US" altLang="zh-CN" dirty="0"/>
              <a:t> </a:t>
            </a:r>
            <a:r>
              <a:rPr lang="en-US" altLang="zh-CN" dirty="0" err="1"/>
              <a:t>sembuf</a:t>
            </a:r>
            <a:r>
              <a:rPr lang="en-US" altLang="zh-CN" dirty="0"/>
              <a:t> </a:t>
            </a:r>
            <a:r>
              <a:rPr lang="en-US" altLang="zh-CN" dirty="0" err="1"/>
              <a:t>sem_b</a:t>
            </a:r>
            <a:r>
              <a:rPr lang="en-US" altLang="zh-CN" dirty="0"/>
              <a:t>;</a:t>
            </a:r>
          </a:p>
          <a:p>
            <a:pPr>
              <a:lnSpc>
                <a:spcPct val="120000"/>
              </a:lnSpc>
              <a:defRPr/>
            </a:pPr>
            <a:endParaRPr lang="en-US" altLang="zh-CN" dirty="0"/>
          </a:p>
          <a:p>
            <a:pPr>
              <a:lnSpc>
                <a:spcPct val="120000"/>
              </a:lnSpc>
              <a:defRPr/>
            </a:pPr>
            <a:endParaRPr lang="en-US" altLang="zh-CN" dirty="0"/>
          </a:p>
          <a:p>
            <a:pPr>
              <a:lnSpc>
                <a:spcPct val="120000"/>
              </a:lnSpc>
              <a:defRPr/>
            </a:pPr>
            <a:r>
              <a:rPr lang="en-US" altLang="zh-CN" dirty="0"/>
              <a:t>    </a:t>
            </a:r>
            <a:r>
              <a:rPr lang="en-US" altLang="zh-CN" dirty="0" err="1"/>
              <a:t>sem_b.sem_num</a:t>
            </a:r>
            <a:r>
              <a:rPr lang="en-US" altLang="zh-CN" dirty="0"/>
              <a:t> = 0;</a:t>
            </a:r>
          </a:p>
          <a:p>
            <a:pPr>
              <a:lnSpc>
                <a:spcPct val="120000"/>
              </a:lnSpc>
              <a:defRPr/>
            </a:pPr>
            <a:r>
              <a:rPr lang="en-US" altLang="zh-CN" dirty="0"/>
              <a:t>    </a:t>
            </a:r>
            <a:r>
              <a:rPr lang="en-US" altLang="zh-CN" dirty="0" err="1"/>
              <a:t>sem_b.sem_op</a:t>
            </a:r>
            <a:r>
              <a:rPr lang="en-US" altLang="zh-CN" dirty="0"/>
              <a:t> = -1;</a:t>
            </a:r>
          </a:p>
          <a:p>
            <a:pPr>
              <a:lnSpc>
                <a:spcPct val="120000"/>
              </a:lnSpc>
              <a:defRPr/>
            </a:pPr>
            <a:r>
              <a:rPr lang="en-US" altLang="zh-CN" dirty="0"/>
              <a:t>    </a:t>
            </a:r>
            <a:r>
              <a:rPr lang="en-US" altLang="zh-CN" dirty="0" err="1"/>
              <a:t>sem_b.sem_flag</a:t>
            </a:r>
            <a:r>
              <a:rPr lang="en-US" altLang="zh-CN" dirty="0"/>
              <a:t> = SEM_UNDO;</a:t>
            </a:r>
          </a:p>
          <a:p>
            <a:pPr>
              <a:lnSpc>
                <a:spcPct val="120000"/>
              </a:lnSpc>
              <a:defRPr/>
            </a:pPr>
            <a:r>
              <a:rPr lang="en-US" altLang="zh-CN" dirty="0"/>
              <a:t>    if(</a:t>
            </a:r>
            <a:r>
              <a:rPr lang="en-US" altLang="zh-CN" dirty="0" err="1"/>
              <a:t>semop</a:t>
            </a:r>
            <a:r>
              <a:rPr lang="en-US" altLang="zh-CN" dirty="0"/>
              <a:t>(</a:t>
            </a:r>
            <a:r>
              <a:rPr lang="en-US" altLang="zh-CN" dirty="0" err="1"/>
              <a:t>sem_id</a:t>
            </a:r>
            <a:r>
              <a:rPr lang="en-US" altLang="zh-CN" dirty="0"/>
              <a:t>, &amp;</a:t>
            </a:r>
            <a:r>
              <a:rPr lang="en-US" altLang="zh-CN" dirty="0" err="1"/>
              <a:t>sem_b</a:t>
            </a:r>
            <a:r>
              <a:rPr lang="en-US" altLang="zh-CN" dirty="0"/>
              <a:t>, 1) == -1)</a:t>
            </a:r>
          </a:p>
          <a:p>
            <a:pPr>
              <a:lnSpc>
                <a:spcPct val="120000"/>
              </a:lnSpc>
              <a:defRPr/>
            </a:pPr>
            <a:r>
              <a:rPr lang="en-US" altLang="zh-CN" dirty="0"/>
              <a:t>    {</a:t>
            </a:r>
          </a:p>
          <a:p>
            <a:pPr>
              <a:lnSpc>
                <a:spcPct val="120000"/>
              </a:lnSpc>
              <a:defRPr/>
            </a:pPr>
            <a:r>
              <a:rPr lang="en-US" altLang="zh-CN" dirty="0"/>
              <a:t>        </a:t>
            </a:r>
            <a:r>
              <a:rPr lang="en-US" altLang="zh-CN" dirty="0" err="1"/>
              <a:t>fprintf</a:t>
            </a:r>
            <a:r>
              <a:rPr lang="en-US" altLang="zh-CN" dirty="0"/>
              <a:t>(</a:t>
            </a:r>
            <a:r>
              <a:rPr lang="en-US" altLang="zh-CN" dirty="0" err="1"/>
              <a:t>stderr</a:t>
            </a:r>
            <a:r>
              <a:rPr lang="en-US" altLang="zh-CN" dirty="0"/>
              <a:t>, "</a:t>
            </a:r>
            <a:r>
              <a:rPr lang="en-US" altLang="zh-CN" dirty="0" err="1"/>
              <a:t>semaphore_p</a:t>
            </a:r>
            <a:r>
              <a:rPr lang="en-US" altLang="zh-CN" dirty="0"/>
              <a:t> failed/n");</a:t>
            </a:r>
          </a:p>
          <a:p>
            <a:pPr>
              <a:lnSpc>
                <a:spcPct val="120000"/>
              </a:lnSpc>
              <a:defRPr/>
            </a:pPr>
            <a:r>
              <a:rPr lang="en-US" altLang="zh-CN" dirty="0"/>
              <a:t>        return 0;</a:t>
            </a:r>
          </a:p>
          <a:p>
            <a:pPr>
              <a:lnSpc>
                <a:spcPct val="120000"/>
              </a:lnSpc>
              <a:defRPr/>
            </a:pPr>
            <a:r>
              <a:rPr lang="en-US" altLang="zh-CN" dirty="0"/>
              <a:t>    }</a:t>
            </a:r>
          </a:p>
          <a:p>
            <a:pPr>
              <a:lnSpc>
                <a:spcPct val="120000"/>
              </a:lnSpc>
              <a:defRPr/>
            </a:pPr>
            <a:r>
              <a:rPr lang="en-US" altLang="zh-CN" dirty="0"/>
              <a:t>    return 1;</a:t>
            </a:r>
          </a:p>
          <a:p>
            <a:pPr>
              <a:lnSpc>
                <a:spcPct val="120000"/>
              </a:lnSpc>
              <a:defRPr/>
            </a:pPr>
            <a:r>
              <a:rPr lang="en-US" altLang="zh-CN" dirty="0"/>
              <a:t>}</a:t>
            </a:r>
            <a:endParaRPr lang="zh-CN" altLang="en-US" dirty="0"/>
          </a:p>
        </p:txBody>
      </p:sp>
      <p:grpSp>
        <p:nvGrpSpPr>
          <p:cNvPr id="11" name="组合 10"/>
          <p:cNvGrpSpPr/>
          <p:nvPr/>
        </p:nvGrpSpPr>
        <p:grpSpPr>
          <a:xfrm>
            <a:off x="1475656" y="6093296"/>
            <a:ext cx="4032448" cy="420730"/>
            <a:chOff x="500034" y="4378338"/>
            <a:chExt cx="3727107" cy="420730"/>
          </a:xfrm>
        </p:grpSpPr>
        <p:sp>
          <p:nvSpPr>
            <p:cNvPr id="12"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在实际编程中极易引入错误</a:t>
              </a:r>
            </a:p>
          </p:txBody>
        </p:sp>
        <p:sp>
          <p:nvSpPr>
            <p:cNvPr id="13"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295809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标题 1"/>
          <p:cNvSpPr>
            <a:spLocks noGrp="1"/>
          </p:cNvSpPr>
          <p:nvPr>
            <p:ph type="title"/>
          </p:nvPr>
        </p:nvSpPr>
        <p:spPr/>
        <p:txBody>
          <a:bodyPr/>
          <a:lstStyle/>
          <a:p>
            <a:r>
              <a:rPr lang="en-US" altLang="zh-CN">
                <a:ea typeface="宋体" panose="02010600030101010101" pitchFamily="2" charset="-122"/>
              </a:rPr>
              <a:t>Monitor 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070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B039037-C880-4473-BB7D-8521FC3BA072}" type="slidenum">
              <a:rPr lang="en-US" altLang="ko-KR" sz="1200" smtClean="0">
                <a:solidFill>
                  <a:schemeClr val="bg1"/>
                </a:solidFill>
              </a:rPr>
              <a:pPr>
                <a:spcBef>
                  <a:spcPct val="0"/>
                </a:spcBef>
                <a:buClrTx/>
                <a:buSzTx/>
                <a:buFontTx/>
                <a:buNone/>
              </a:pPr>
              <a:t>65</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92500" lnSpcReduction="2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Disadvantage of Semaphore: it is very dangerous and difficult for programmer to write proper code</a:t>
            </a:r>
          </a:p>
          <a:p>
            <a:pPr lvl="1">
              <a:lnSpc>
                <a:spcPct val="110000"/>
              </a:lnSpc>
              <a:defRPr/>
            </a:pPr>
            <a:r>
              <a:rPr lang="en-US" altLang="zh-CN" dirty="0">
                <a:ea typeface="宋体" pitchFamily="2" charset="-122"/>
              </a:rPr>
              <a:t>Monitor: a collection of procedures, variables and data structures that can be recognized by </a:t>
            </a:r>
            <a:r>
              <a:rPr lang="en-US" altLang="zh-CN" dirty="0">
                <a:solidFill>
                  <a:srgbClr val="FF0000"/>
                </a:solidFill>
                <a:ea typeface="宋体" pitchFamily="2" charset="-122"/>
              </a:rPr>
              <a:t>compiler</a:t>
            </a:r>
          </a:p>
          <a:p>
            <a:pPr lvl="1">
              <a:lnSpc>
                <a:spcPct val="110000"/>
              </a:lnSpc>
              <a:defRPr/>
            </a:pPr>
            <a:r>
              <a:rPr lang="en-US" altLang="zh-CN" dirty="0">
                <a:ea typeface="宋体" pitchFamily="2" charset="-122"/>
              </a:rPr>
              <a:t>Hoare (1974) and </a:t>
            </a:r>
            <a:r>
              <a:rPr lang="en-US" altLang="zh-CN" dirty="0" err="1">
                <a:ea typeface="宋体" pitchFamily="2" charset="-122"/>
              </a:rPr>
              <a:t>Brinch</a:t>
            </a:r>
            <a:r>
              <a:rPr lang="en-US" altLang="zh-CN" dirty="0">
                <a:ea typeface="宋体" pitchFamily="2" charset="-122"/>
              </a:rPr>
              <a:t> </a:t>
            </a:r>
            <a:r>
              <a:rPr lang="en-US" altLang="zh-CN" dirty="0" err="1">
                <a:ea typeface="宋体" pitchFamily="2" charset="-122"/>
              </a:rPr>
              <a:t>hansen</a:t>
            </a:r>
            <a:r>
              <a:rPr lang="en-US" altLang="zh-CN" dirty="0">
                <a:ea typeface="宋体" pitchFamily="2" charset="-122"/>
              </a:rPr>
              <a:t>(1975)</a:t>
            </a:r>
          </a:p>
          <a:p>
            <a:pPr>
              <a:lnSpc>
                <a:spcPct val="110000"/>
              </a:lnSpc>
              <a:defRPr/>
            </a:pPr>
            <a:r>
              <a:rPr lang="en-US" altLang="zh-CN" dirty="0">
                <a:ea typeface="宋体" pitchFamily="2" charset="-122"/>
              </a:rPr>
              <a:t>Application</a:t>
            </a:r>
          </a:p>
          <a:p>
            <a:pPr lvl="1">
              <a:lnSpc>
                <a:spcPct val="110000"/>
              </a:lnSpc>
              <a:defRPr/>
            </a:pPr>
            <a:r>
              <a:rPr lang="en-US" altLang="zh-CN" dirty="0">
                <a:ea typeface="宋体" pitchFamily="2" charset="-122"/>
              </a:rPr>
              <a:t>Procedures in monitor: only one procedure can be activated in a monitor at any instant</a:t>
            </a:r>
          </a:p>
          <a:p>
            <a:pPr lvl="1">
              <a:lnSpc>
                <a:spcPct val="110000"/>
              </a:lnSpc>
              <a:defRPr/>
            </a:pPr>
            <a:r>
              <a:rPr lang="en-US" altLang="zh-CN" dirty="0">
                <a:ea typeface="宋体" pitchFamily="2" charset="-122"/>
              </a:rPr>
              <a:t>Wait and signal: like P/V or D/U primitives, realize mutual exclusion and synchronism</a:t>
            </a:r>
          </a:p>
          <a:p>
            <a:pPr lvl="1">
              <a:lnSpc>
                <a:spcPct val="110000"/>
              </a:lnSpc>
              <a:defRPr/>
            </a:pPr>
            <a:r>
              <a:rPr lang="en-US" altLang="zh-CN" dirty="0">
                <a:ea typeface="宋体" pitchFamily="2" charset="-122"/>
              </a:rPr>
              <a:t>Disadvantage: only few languages support this mechanism, such as Pidgin </a:t>
            </a:r>
            <a:r>
              <a:rPr lang="en-US" altLang="zh-CN" dirty="0" err="1">
                <a:ea typeface="宋体" pitchFamily="2" charset="-122"/>
              </a:rPr>
              <a:t>pascal</a:t>
            </a:r>
            <a:r>
              <a:rPr lang="en-US" altLang="zh-CN" dirty="0">
                <a:ea typeface="宋体" pitchFamily="2" charset="-122"/>
              </a:rPr>
              <a:t> and Java</a:t>
            </a:r>
          </a:p>
          <a:p>
            <a:pPr lvl="1">
              <a:lnSpc>
                <a:spcPct val="110000"/>
              </a:lnSpc>
              <a:defRPr/>
            </a:pPr>
            <a:endParaRPr lang="en-US" altLang="zh-CN" dirty="0">
              <a:ea typeface="宋体" pitchFamily="2" charset="-122"/>
            </a:endParaRPr>
          </a:p>
          <a:p>
            <a:pPr lvl="1">
              <a:lnSpc>
                <a:spcPct val="110000"/>
              </a:lnSpc>
              <a:defRPr/>
            </a:pPr>
            <a:endParaRPr lang="en-US" altLang="zh-CN" dirty="0">
              <a:ea typeface="宋体" pitchFamily="2" charset="-122"/>
            </a:endParaRPr>
          </a:p>
        </p:txBody>
      </p:sp>
    </p:spTree>
    <p:extLst>
      <p:ext uri="{BB962C8B-B14F-4D97-AF65-F5344CB8AC3E}">
        <p14:creationId xmlns:p14="http://schemas.microsoft.com/office/powerpoint/2010/main" val="36915914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管程的组成</a:t>
            </a:r>
            <a:endParaRPr lang="zh-CN" altLang="en-US" dirty="0">
              <a:cs typeface="+mj-cs"/>
            </a:endParaRPr>
          </a:p>
        </p:txBody>
      </p:sp>
      <p:grpSp>
        <p:nvGrpSpPr>
          <p:cNvPr id="69" name="组合 68"/>
          <p:cNvGrpSpPr/>
          <p:nvPr/>
        </p:nvGrpSpPr>
        <p:grpSpPr>
          <a:xfrm>
            <a:off x="2442682" y="3013721"/>
            <a:ext cx="2078367" cy="2928958"/>
            <a:chOff x="1791414" y="2156471"/>
            <a:chExt cx="2078367" cy="2928958"/>
          </a:xfrm>
        </p:grpSpPr>
        <p:grpSp>
          <p:nvGrpSpPr>
            <p:cNvPr id="10" name="组合 25"/>
            <p:cNvGrpSpPr/>
            <p:nvPr/>
          </p:nvGrpSpPr>
          <p:grpSpPr>
            <a:xfrm>
              <a:off x="1791414" y="2156471"/>
              <a:ext cx="2078367" cy="2928958"/>
              <a:chOff x="2684132" y="1895470"/>
              <a:chExt cx="2078367" cy="2928958"/>
            </a:xfrm>
          </p:grpSpPr>
          <p:sp>
            <p:nvSpPr>
              <p:cNvPr id="61" name="椭圆 60"/>
              <p:cNvSpPr/>
              <p:nvPr/>
            </p:nvSpPr>
            <p:spPr>
              <a:xfrm>
                <a:off x="2684132" y="1895470"/>
                <a:ext cx="2071702" cy="2928958"/>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2805100" y="2684463"/>
                <a:ext cx="1836000" cy="1355735"/>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新月形 22"/>
              <p:cNvSpPr/>
              <p:nvPr/>
            </p:nvSpPr>
            <p:spPr>
              <a:xfrm>
                <a:off x="2690813" y="2700339"/>
                <a:ext cx="166675" cy="1340642"/>
              </a:xfrm>
              <a:prstGeom prst="moon">
                <a:avLst>
                  <a:gd name="adj" fmla="val 68573"/>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新月形 23"/>
              <p:cNvSpPr/>
              <p:nvPr/>
            </p:nvSpPr>
            <p:spPr>
              <a:xfrm>
                <a:off x="4587645" y="2679815"/>
                <a:ext cx="166675" cy="1340642"/>
              </a:xfrm>
              <a:prstGeom prst="moon">
                <a:avLst>
                  <a:gd name="adj" fmla="val 68573"/>
                </a:avLst>
              </a:prstGeom>
              <a:solidFill>
                <a:schemeClr val="bg1"/>
              </a:solidFill>
              <a:ln>
                <a:no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椭圆 64"/>
              <p:cNvSpPr/>
              <p:nvPr/>
            </p:nvSpPr>
            <p:spPr>
              <a:xfrm>
                <a:off x="2690797" y="1895470"/>
                <a:ext cx="2071702" cy="2928958"/>
              </a:xfrm>
              <a:prstGeom prst="ellipse">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1" name="直接连接符 27"/>
            <p:cNvCxnSpPr/>
            <p:nvPr/>
          </p:nvCxnSpPr>
          <p:spPr>
            <a:xfrm flipV="1">
              <a:off x="1902858" y="2942287"/>
              <a:ext cx="185738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28"/>
            <p:cNvCxnSpPr/>
            <p:nvPr/>
          </p:nvCxnSpPr>
          <p:spPr>
            <a:xfrm flipV="1">
              <a:off x="1902858" y="4290089"/>
              <a:ext cx="185738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036208"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2464836"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3288754"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右大括号 17"/>
            <p:cNvSpPr/>
            <p:nvPr/>
          </p:nvSpPr>
          <p:spPr>
            <a:xfrm rot="5400000">
              <a:off x="2737084" y="3280623"/>
              <a:ext cx="142876" cy="1476000"/>
            </a:xfrm>
            <a:prstGeom prst="righ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33"/>
            <p:cNvSpPr txBox="1"/>
            <p:nvPr/>
          </p:nvSpPr>
          <p:spPr>
            <a:xfrm>
              <a:off x="2052233" y="4043250"/>
              <a:ext cx="1582484" cy="276999"/>
            </a:xfrm>
            <a:prstGeom prst="rect">
              <a:avLst/>
            </a:prstGeom>
            <a:noFill/>
          </p:spPr>
          <p:txBody>
            <a:bodyPr wrap="none" rtlCol="0">
              <a:spAutoFit/>
            </a:bodyPr>
            <a:lstStyle/>
            <a:p>
              <a:r>
                <a:rPr lang="zh-CN" altLang="en-US" sz="1200" b="1" dirty="0">
                  <a:solidFill>
                    <a:srgbClr val="11576A"/>
                  </a:solidFill>
                  <a:latin typeface="+mj-ea"/>
                  <a:ea typeface="+mj-ea"/>
                </a:rPr>
                <a:t>管程的操作成员函数</a:t>
              </a:r>
            </a:p>
          </p:txBody>
        </p:sp>
        <p:sp>
          <p:nvSpPr>
            <p:cNvPr id="23" name="TextBox 34"/>
            <p:cNvSpPr txBox="1"/>
            <p:nvPr/>
          </p:nvSpPr>
          <p:spPr>
            <a:xfrm>
              <a:off x="2393398" y="2294023"/>
              <a:ext cx="813043" cy="276999"/>
            </a:xfrm>
            <a:prstGeom prst="rect">
              <a:avLst/>
            </a:prstGeom>
            <a:noFill/>
          </p:spPr>
          <p:txBody>
            <a:bodyPr wrap="none" rtlCol="0">
              <a:spAutoFit/>
            </a:bodyPr>
            <a:lstStyle/>
            <a:p>
              <a:r>
                <a:rPr lang="zh-CN" altLang="en-US" sz="1200" b="1" dirty="0">
                  <a:solidFill>
                    <a:srgbClr val="11576A"/>
                  </a:solidFill>
                  <a:latin typeface="+mj-ea"/>
                  <a:ea typeface="+mj-ea"/>
                </a:rPr>
                <a:t>共享数据</a:t>
              </a:r>
            </a:p>
          </p:txBody>
        </p:sp>
        <p:sp>
          <p:nvSpPr>
            <p:cNvPr id="46" name="TextBox 67"/>
            <p:cNvSpPr txBox="1"/>
            <p:nvPr/>
          </p:nvSpPr>
          <p:spPr>
            <a:xfrm>
              <a:off x="2325056" y="4477304"/>
              <a:ext cx="966931" cy="276999"/>
            </a:xfrm>
            <a:prstGeom prst="rect">
              <a:avLst/>
            </a:prstGeom>
            <a:noFill/>
          </p:spPr>
          <p:txBody>
            <a:bodyPr wrap="none" rtlCol="0">
              <a:spAutoFit/>
            </a:bodyPr>
            <a:lstStyle/>
            <a:p>
              <a:r>
                <a:rPr lang="zh-CN" altLang="en-US" sz="1200" b="1" dirty="0">
                  <a:solidFill>
                    <a:srgbClr val="11576A"/>
                  </a:solidFill>
                  <a:latin typeface="+mj-ea"/>
                  <a:ea typeface="+mj-ea"/>
                </a:rPr>
                <a:t>初始化代码</a:t>
              </a:r>
            </a:p>
          </p:txBody>
        </p:sp>
        <p:sp>
          <p:nvSpPr>
            <p:cNvPr id="47" name="TextBox 68"/>
            <p:cNvSpPr txBox="1"/>
            <p:nvPr/>
          </p:nvSpPr>
          <p:spPr>
            <a:xfrm>
              <a:off x="2776306" y="3144221"/>
              <a:ext cx="476412" cy="523220"/>
            </a:xfrm>
            <a:prstGeom prst="rect">
              <a:avLst/>
            </a:prstGeom>
            <a:noFill/>
          </p:spPr>
          <p:txBody>
            <a:bodyPr wrap="none" rtlCol="0">
              <a:spAutoFit/>
            </a:bodyPr>
            <a:lstStyle/>
            <a:p>
              <a:r>
                <a:rPr lang="en-US" altLang="zh-CN" sz="2800" dirty="0">
                  <a:solidFill>
                    <a:srgbClr val="11576A"/>
                  </a:solidFill>
                  <a:latin typeface="+mj-ea"/>
                  <a:ea typeface="+mj-ea"/>
                </a:rPr>
                <a:t>…</a:t>
              </a:r>
              <a:endParaRPr lang="zh-CN" altLang="en-US" sz="2800" dirty="0">
                <a:solidFill>
                  <a:srgbClr val="11576A"/>
                </a:solidFill>
                <a:latin typeface="+mj-ea"/>
                <a:ea typeface="+mj-ea"/>
              </a:endParaRPr>
            </a:p>
          </p:txBody>
        </p:sp>
      </p:grpSp>
      <p:grpSp>
        <p:nvGrpSpPr>
          <p:cNvPr id="68" name="组合 67"/>
          <p:cNvGrpSpPr/>
          <p:nvPr/>
        </p:nvGrpSpPr>
        <p:grpSpPr>
          <a:xfrm>
            <a:off x="4175212" y="3097993"/>
            <a:ext cx="1910097" cy="608758"/>
            <a:chOff x="3523944" y="2240743"/>
            <a:chExt cx="1910097" cy="608758"/>
          </a:xfrm>
        </p:grpSpPr>
        <p:grpSp>
          <p:nvGrpSpPr>
            <p:cNvPr id="3" name="组合 2"/>
            <p:cNvGrpSpPr/>
            <p:nvPr/>
          </p:nvGrpSpPr>
          <p:grpSpPr>
            <a:xfrm>
              <a:off x="3523944" y="2587806"/>
              <a:ext cx="1910097" cy="261695"/>
              <a:chOff x="3523944" y="2587806"/>
              <a:chExt cx="1910097" cy="261695"/>
            </a:xfrm>
          </p:grpSpPr>
          <p:sp>
            <p:nvSpPr>
              <p:cNvPr id="48" name="矩形 47"/>
              <p:cNvSpPr/>
              <p:nvPr/>
            </p:nvSpPr>
            <p:spPr>
              <a:xfrm rot="5385077">
                <a:off x="3743162" y="2587806"/>
                <a:ext cx="214314" cy="214314"/>
              </a:xfrm>
              <a:prstGeom prst="rect">
                <a:avLst/>
              </a:prstGeom>
              <a:gradFill>
                <a:gsLst>
                  <a:gs pos="100000">
                    <a:srgbClr val="33FFFF"/>
                  </a:gs>
                  <a:gs pos="0">
                    <a:srgbClr val="CCFFFF"/>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箭头连接符 71"/>
              <p:cNvCxnSpPr/>
              <p:nvPr/>
            </p:nvCxnSpPr>
            <p:spPr>
              <a:xfrm rot="1485077" flipV="1">
                <a:off x="3903748" y="2636110"/>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rot="5385077">
                <a:off x="4163321" y="2590262"/>
                <a:ext cx="214314" cy="214314"/>
              </a:xfrm>
              <a:prstGeom prst="rect">
                <a:avLst/>
              </a:prstGeom>
              <a:gradFill>
                <a:gsLst>
                  <a:gs pos="100000">
                    <a:srgbClr val="666666"/>
                  </a:gs>
                  <a:gs pos="0">
                    <a:srgbClr val="CCCCCC"/>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1" name="直接箭头连接符 73"/>
              <p:cNvCxnSpPr/>
              <p:nvPr/>
            </p:nvCxnSpPr>
            <p:spPr>
              <a:xfrm rot="1485077" flipV="1">
                <a:off x="4306568" y="2638269"/>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rot="5385077">
                <a:off x="4572187" y="2590676"/>
                <a:ext cx="214314" cy="214314"/>
              </a:xfrm>
              <a:prstGeom prst="rect">
                <a:avLst/>
              </a:prstGeom>
              <a:gradFill>
                <a:gsLst>
                  <a:gs pos="100000">
                    <a:srgbClr val="33FFFF"/>
                  </a:gs>
                  <a:gs pos="0">
                    <a:srgbClr val="CCFFFF"/>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箭头连接符 76"/>
              <p:cNvCxnSpPr/>
              <p:nvPr/>
            </p:nvCxnSpPr>
            <p:spPr>
              <a:xfrm rot="1485077" flipV="1">
                <a:off x="4732773" y="2638980"/>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rot="5385077">
                <a:off x="4988202" y="2605914"/>
                <a:ext cx="214314" cy="214314"/>
              </a:xfrm>
              <a:prstGeom prst="rect">
                <a:avLst/>
              </a:prstGeom>
              <a:gradFill>
                <a:gsLst>
                  <a:gs pos="100000">
                    <a:srgbClr val="666666"/>
                  </a:gs>
                  <a:gs pos="0">
                    <a:srgbClr val="CCCCCC"/>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5" name="直接连接符 79"/>
              <p:cNvCxnSpPr>
                <a:stCxn id="54" idx="0"/>
              </p:cNvCxnSpPr>
              <p:nvPr/>
            </p:nvCxnSpPr>
            <p:spPr>
              <a:xfrm rot="1485077" flipV="1">
                <a:off x="5209148" y="2682375"/>
                <a:ext cx="146234" cy="6377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81"/>
              <p:cNvCxnSpPr/>
              <p:nvPr/>
            </p:nvCxnSpPr>
            <p:spPr>
              <a:xfrm rot="17685077" flipH="1">
                <a:off x="5320605" y="2726811"/>
                <a:ext cx="76207" cy="3809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83"/>
              <p:cNvCxnSpPr/>
              <p:nvPr/>
            </p:nvCxnSpPr>
            <p:spPr>
              <a:xfrm rot="1485077" flipV="1">
                <a:off x="5300691" y="2752981"/>
                <a:ext cx="133350" cy="6191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85"/>
              <p:cNvCxnSpPr/>
              <p:nvPr/>
            </p:nvCxnSpPr>
            <p:spPr>
              <a:xfrm rot="1485077" flipV="1">
                <a:off x="5332944" y="2816164"/>
                <a:ext cx="76200" cy="3333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87"/>
              <p:cNvCxnSpPr>
                <a:stCxn id="48" idx="2"/>
              </p:cNvCxnSpPr>
              <p:nvPr/>
            </p:nvCxnSpPr>
            <p:spPr>
              <a:xfrm rot="12285077" flipV="1">
                <a:off x="3523944" y="2647327"/>
                <a:ext cx="207213" cy="102825"/>
              </a:xfrm>
              <a:prstGeom prst="line">
                <a:avLst/>
              </a:prstGeom>
              <a:ln w="28575">
                <a:solidFill>
                  <a:srgbClr val="11576A"/>
                </a:solidFill>
                <a:tailEnd type="oval"/>
              </a:ln>
            </p:spPr>
            <p:style>
              <a:lnRef idx="1">
                <a:schemeClr val="accent1"/>
              </a:lnRef>
              <a:fillRef idx="0">
                <a:schemeClr val="accent1"/>
              </a:fillRef>
              <a:effectRef idx="0">
                <a:schemeClr val="accent1"/>
              </a:effectRef>
              <a:fontRef idx="minor">
                <a:schemeClr val="tx1"/>
              </a:fontRef>
            </p:style>
          </p:cxnSp>
        </p:grpSp>
        <p:sp>
          <p:nvSpPr>
            <p:cNvPr id="60" name="TextBox 89"/>
            <p:cNvSpPr txBox="1"/>
            <p:nvPr/>
          </p:nvSpPr>
          <p:spPr>
            <a:xfrm>
              <a:off x="3643812" y="2240743"/>
              <a:ext cx="800219" cy="276999"/>
            </a:xfrm>
            <a:prstGeom prst="rect">
              <a:avLst/>
            </a:prstGeom>
            <a:noFill/>
          </p:spPr>
          <p:txBody>
            <a:bodyPr wrap="none" rtlCol="0">
              <a:spAutoFit/>
            </a:bodyPr>
            <a:lstStyle/>
            <a:p>
              <a:r>
                <a:rPr lang="zh-CN" altLang="en-US" sz="1200" b="1" dirty="0">
                  <a:solidFill>
                    <a:srgbClr val="11576A"/>
                  </a:solidFill>
                  <a:latin typeface="+mj-ea"/>
                  <a:ea typeface="+mj-ea"/>
                </a:rPr>
                <a:t>入口队列</a:t>
              </a:r>
            </a:p>
          </p:txBody>
        </p:sp>
      </p:grpSp>
      <p:grpSp>
        <p:nvGrpSpPr>
          <p:cNvPr id="7" name="组合 6"/>
          <p:cNvGrpSpPr/>
          <p:nvPr/>
        </p:nvGrpSpPr>
        <p:grpSpPr>
          <a:xfrm>
            <a:off x="762588" y="1567768"/>
            <a:ext cx="3528391" cy="599898"/>
            <a:chOff x="766662" y="690431"/>
            <a:chExt cx="3528391" cy="599898"/>
          </a:xfrm>
        </p:grpSpPr>
        <p:grpSp>
          <p:nvGrpSpPr>
            <p:cNvPr id="5" name="组合 4"/>
            <p:cNvGrpSpPr/>
            <p:nvPr/>
          </p:nvGrpSpPr>
          <p:grpSpPr>
            <a:xfrm>
              <a:off x="766662" y="690431"/>
              <a:ext cx="3528391" cy="554859"/>
              <a:chOff x="827584" y="627534"/>
              <a:chExt cx="3528391" cy="554859"/>
            </a:xfrm>
          </p:grpSpPr>
          <p:sp>
            <p:nvSpPr>
              <p:cNvPr id="13" name="内容占位符 2"/>
              <p:cNvSpPr txBox="1">
                <a:spLocks/>
              </p:cNvSpPr>
              <p:nvPr/>
            </p:nvSpPr>
            <p:spPr>
              <a:xfrm>
                <a:off x="1125666" y="690265"/>
                <a:ext cx="3230309" cy="4921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ct val="80000"/>
                  </a:lnSpc>
                  <a:spcBef>
                    <a:spcPct val="20000"/>
                  </a:spcBef>
                </a:pPr>
                <a:r>
                  <a:rPr lang="zh-CN" altLang="en-US" dirty="0"/>
                  <a:t>一个锁</a:t>
                </a:r>
                <a:endParaRPr lang="en-US" altLang="zh-CN" dirty="0"/>
              </a:p>
              <a:p>
                <a:pPr marL="0" indent="0">
                  <a:lnSpc>
                    <a:spcPct val="80000"/>
                  </a:lnSpc>
                  <a:spcBef>
                    <a:spcPct val="20000"/>
                  </a:spcBef>
                </a:pPr>
                <a:r>
                  <a:rPr lang="zh-CN" altLang="en-US" dirty="0"/>
                  <a:t>   </a:t>
                </a:r>
                <a:r>
                  <a:rPr lang="zh-CN" altLang="en-US" sz="1800" dirty="0"/>
                  <a:t>控制管程代码的互斥访问</a:t>
                </a:r>
              </a:p>
            </p:txBody>
          </p:sp>
          <p:sp>
            <p:nvSpPr>
              <p:cNvPr id="14" name="TextBox 13"/>
              <p:cNvSpPr txBox="1"/>
              <p:nvPr/>
            </p:nvSpPr>
            <p:spPr>
              <a:xfrm>
                <a:off x="827584" y="62753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66" name="图片 65" descr="小点1.png"/>
            <p:cNvPicPr>
              <a:picLocks noChangeAspect="1"/>
            </p:cNvPicPr>
            <p:nvPr/>
          </p:nvPicPr>
          <p:blipFill>
            <a:blip r:embed="rId2" cstate="print"/>
            <a:stretch>
              <a:fillRect/>
            </a:stretch>
          </p:blipFill>
          <p:spPr>
            <a:xfrm>
              <a:off x="1149039" y="1141332"/>
              <a:ext cx="151066" cy="148997"/>
            </a:xfrm>
            <a:prstGeom prst="rect">
              <a:avLst/>
            </a:prstGeom>
            <a:effectLst/>
          </p:spPr>
        </p:pic>
      </p:grpSp>
      <p:grpSp>
        <p:nvGrpSpPr>
          <p:cNvPr id="21" name="组合 20"/>
          <p:cNvGrpSpPr/>
          <p:nvPr/>
        </p:nvGrpSpPr>
        <p:grpSpPr>
          <a:xfrm>
            <a:off x="779896" y="2254262"/>
            <a:ext cx="3292556" cy="757621"/>
            <a:chOff x="783971" y="1420201"/>
            <a:chExt cx="3292556" cy="757621"/>
          </a:xfrm>
        </p:grpSpPr>
        <p:grpSp>
          <p:nvGrpSpPr>
            <p:cNvPr id="6" name="组合 5"/>
            <p:cNvGrpSpPr/>
            <p:nvPr/>
          </p:nvGrpSpPr>
          <p:grpSpPr>
            <a:xfrm>
              <a:off x="783971" y="1420201"/>
              <a:ext cx="3292556" cy="757621"/>
              <a:chOff x="844893" y="1357304"/>
              <a:chExt cx="3292556" cy="757621"/>
            </a:xfrm>
          </p:grpSpPr>
          <p:sp>
            <p:nvSpPr>
              <p:cNvPr id="19" name="内容占位符 2"/>
              <p:cNvSpPr txBox="1">
                <a:spLocks/>
              </p:cNvSpPr>
              <p:nvPr/>
            </p:nvSpPr>
            <p:spPr>
              <a:xfrm>
                <a:off x="1131808" y="1428441"/>
                <a:ext cx="3005641" cy="6864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ct val="80000"/>
                  </a:lnSpc>
                  <a:spcBef>
                    <a:spcPct val="20000"/>
                  </a:spcBef>
                </a:pPr>
                <a:r>
                  <a:rPr lang="en-US" altLang="zh-CN" dirty="0"/>
                  <a:t>0</a:t>
                </a:r>
                <a:r>
                  <a:rPr lang="zh-CN" altLang="en-US" dirty="0"/>
                  <a:t>或者多个条件变量</a:t>
                </a:r>
                <a:endParaRPr lang="en-US" altLang="zh-CN" dirty="0"/>
              </a:p>
              <a:p>
                <a:pPr marL="0" indent="0">
                  <a:lnSpc>
                    <a:spcPct val="80000"/>
                  </a:lnSpc>
                  <a:spcBef>
                    <a:spcPct val="20000"/>
                  </a:spcBef>
                </a:pPr>
                <a:r>
                  <a:rPr lang="zh-CN" altLang="en-US" dirty="0"/>
                  <a:t>   </a:t>
                </a:r>
                <a:r>
                  <a:rPr lang="zh-CN" altLang="en-US" sz="1800" dirty="0"/>
                  <a:t>管理共享数据的并发访问</a:t>
                </a:r>
              </a:p>
            </p:txBody>
          </p:sp>
          <p:sp>
            <p:nvSpPr>
              <p:cNvPr id="20" name="TextBox 19"/>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67" name="图片 66" descr="小点1.png"/>
            <p:cNvPicPr>
              <a:picLocks noChangeAspect="1"/>
            </p:cNvPicPr>
            <p:nvPr/>
          </p:nvPicPr>
          <p:blipFill>
            <a:blip r:embed="rId2" cstate="print"/>
            <a:stretch>
              <a:fillRect/>
            </a:stretch>
          </p:blipFill>
          <p:spPr>
            <a:xfrm>
              <a:off x="1149039" y="1874085"/>
              <a:ext cx="151066" cy="148997"/>
            </a:xfrm>
            <a:prstGeom prst="rect">
              <a:avLst/>
            </a:prstGeom>
            <a:effectLst/>
          </p:spPr>
        </p:pic>
      </p:grpSp>
      <p:grpSp>
        <p:nvGrpSpPr>
          <p:cNvPr id="4" name="组合 3"/>
          <p:cNvGrpSpPr/>
          <p:nvPr/>
        </p:nvGrpSpPr>
        <p:grpSpPr>
          <a:xfrm>
            <a:off x="1118632" y="3378980"/>
            <a:ext cx="2376708" cy="461665"/>
            <a:chOff x="467544" y="2548345"/>
            <a:chExt cx="2376708" cy="461665"/>
          </a:xfrm>
        </p:grpSpPr>
        <p:sp>
          <p:nvSpPr>
            <p:cNvPr id="24" name="矩形 23"/>
            <p:cNvSpPr>
              <a:spLocks noChangeAspect="1"/>
            </p:cNvSpPr>
            <p:nvPr/>
          </p:nvSpPr>
          <p:spPr>
            <a:xfrm>
              <a:off x="2309260"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a:spLocks noChangeAspect="1"/>
            </p:cNvSpPr>
            <p:nvPr/>
          </p:nvSpPr>
          <p:spPr>
            <a:xfrm>
              <a:off x="2483886"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41"/>
            <p:cNvCxnSpPr/>
            <p:nvPr/>
          </p:nvCxnSpPr>
          <p:spPr>
            <a:xfrm>
              <a:off x="2164798" y="2704161"/>
              <a:ext cx="142876"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接连接符 42"/>
            <p:cNvCxnSpPr/>
            <p:nvPr/>
          </p:nvCxnSpPr>
          <p:spPr>
            <a:xfrm>
              <a:off x="2393398" y="2704161"/>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28" name="矩形 27"/>
            <p:cNvSpPr>
              <a:spLocks noChangeAspect="1"/>
            </p:cNvSpPr>
            <p:nvPr/>
          </p:nvSpPr>
          <p:spPr>
            <a:xfrm>
              <a:off x="2674388"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44"/>
            <p:cNvCxnSpPr/>
            <p:nvPr/>
          </p:nvCxnSpPr>
          <p:spPr>
            <a:xfrm>
              <a:off x="2583900" y="2704161"/>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30" name="矩形 29"/>
            <p:cNvSpPr>
              <a:spLocks noChangeAspect="1"/>
            </p:cNvSpPr>
            <p:nvPr/>
          </p:nvSpPr>
          <p:spPr>
            <a:xfrm>
              <a:off x="2309260" y="2787751"/>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a:spLocks noChangeAspect="1"/>
            </p:cNvSpPr>
            <p:nvPr/>
          </p:nvSpPr>
          <p:spPr>
            <a:xfrm>
              <a:off x="2483886" y="2787751"/>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47"/>
            <p:cNvCxnSpPr/>
            <p:nvPr/>
          </p:nvCxnSpPr>
          <p:spPr>
            <a:xfrm>
              <a:off x="2164798" y="2833787"/>
              <a:ext cx="142876"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接连接符 48"/>
            <p:cNvCxnSpPr/>
            <p:nvPr/>
          </p:nvCxnSpPr>
          <p:spPr>
            <a:xfrm>
              <a:off x="2393398" y="2833787"/>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4" name="直接连接符 52"/>
            <p:cNvCxnSpPr>
              <a:stCxn id="31" idx="3"/>
            </p:cNvCxnSpPr>
            <p:nvPr/>
          </p:nvCxnSpPr>
          <p:spPr>
            <a:xfrm flipV="1">
              <a:off x="2573886" y="2825607"/>
              <a:ext cx="52884" cy="0"/>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54"/>
            <p:cNvCxnSpPr/>
            <p:nvPr/>
          </p:nvCxnSpPr>
          <p:spPr>
            <a:xfrm rot="5400000">
              <a:off x="2613672" y="2836323"/>
              <a:ext cx="21432"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56"/>
            <p:cNvCxnSpPr/>
            <p:nvPr/>
          </p:nvCxnSpPr>
          <p:spPr>
            <a:xfrm>
              <a:off x="2600576" y="2849420"/>
              <a:ext cx="47625"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58"/>
            <p:cNvCxnSpPr/>
            <p:nvPr/>
          </p:nvCxnSpPr>
          <p:spPr>
            <a:xfrm>
              <a:off x="2617245" y="2866089"/>
              <a:ext cx="16668"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8" name="直接连接符 59"/>
            <p:cNvCxnSpPr/>
            <p:nvPr/>
          </p:nvCxnSpPr>
          <p:spPr>
            <a:xfrm flipV="1">
              <a:off x="2769937" y="2703367"/>
              <a:ext cx="52884" cy="0"/>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60"/>
            <p:cNvCxnSpPr/>
            <p:nvPr/>
          </p:nvCxnSpPr>
          <p:spPr>
            <a:xfrm rot="5400000">
              <a:off x="2809723" y="2714083"/>
              <a:ext cx="21432"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0" name="直接连接符 61"/>
            <p:cNvCxnSpPr/>
            <p:nvPr/>
          </p:nvCxnSpPr>
          <p:spPr>
            <a:xfrm>
              <a:off x="2796627" y="2727180"/>
              <a:ext cx="47625"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62"/>
            <p:cNvCxnSpPr/>
            <p:nvPr/>
          </p:nvCxnSpPr>
          <p:spPr>
            <a:xfrm>
              <a:off x="2813296" y="2743849"/>
              <a:ext cx="16668"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sp>
          <p:nvSpPr>
            <p:cNvPr id="42" name="TextBox 63"/>
            <p:cNvSpPr txBox="1"/>
            <p:nvPr/>
          </p:nvSpPr>
          <p:spPr>
            <a:xfrm>
              <a:off x="1993348" y="2555752"/>
              <a:ext cx="287258" cy="276999"/>
            </a:xfrm>
            <a:prstGeom prst="rect">
              <a:avLst/>
            </a:prstGeom>
            <a:noFill/>
          </p:spPr>
          <p:txBody>
            <a:bodyPr wrap="none" rtlCol="0">
              <a:spAutoFit/>
            </a:bodyPr>
            <a:lstStyle/>
            <a:p>
              <a:r>
                <a:rPr lang="en-US" altLang="zh-CN" sz="1200" b="1" dirty="0">
                  <a:solidFill>
                    <a:srgbClr val="11576A"/>
                  </a:solidFill>
                  <a:latin typeface="+mn-ea"/>
                </a:rPr>
                <a:t>x</a:t>
              </a:r>
              <a:endParaRPr lang="zh-CN" altLang="en-US" sz="1200" b="1" dirty="0">
                <a:solidFill>
                  <a:srgbClr val="11576A"/>
                </a:solidFill>
                <a:latin typeface="+mn-ea"/>
              </a:endParaRPr>
            </a:p>
          </p:txBody>
        </p:sp>
        <p:sp>
          <p:nvSpPr>
            <p:cNvPr id="43" name="TextBox 64"/>
            <p:cNvSpPr txBox="1"/>
            <p:nvPr/>
          </p:nvSpPr>
          <p:spPr>
            <a:xfrm>
              <a:off x="1993348" y="2666874"/>
              <a:ext cx="284052" cy="276999"/>
            </a:xfrm>
            <a:prstGeom prst="rect">
              <a:avLst/>
            </a:prstGeom>
            <a:noFill/>
          </p:spPr>
          <p:txBody>
            <a:bodyPr wrap="none" rtlCol="0">
              <a:spAutoFit/>
            </a:bodyPr>
            <a:lstStyle/>
            <a:p>
              <a:r>
                <a:rPr lang="en-US" altLang="zh-CN" sz="1200" b="1" dirty="0">
                  <a:solidFill>
                    <a:srgbClr val="11576A"/>
                  </a:solidFill>
                  <a:latin typeface="+mn-ea"/>
                </a:rPr>
                <a:t>y</a:t>
              </a:r>
              <a:endParaRPr lang="zh-CN" altLang="en-US" sz="1200" b="1" dirty="0">
                <a:solidFill>
                  <a:srgbClr val="11576A"/>
                </a:solidFill>
                <a:latin typeface="+mn-ea"/>
              </a:endParaRPr>
            </a:p>
          </p:txBody>
        </p:sp>
        <p:sp>
          <p:nvSpPr>
            <p:cNvPr id="44" name="左大括号 43"/>
            <p:cNvSpPr/>
            <p:nvPr/>
          </p:nvSpPr>
          <p:spPr>
            <a:xfrm>
              <a:off x="1821894" y="2669237"/>
              <a:ext cx="71438" cy="214314"/>
            </a:xfrm>
            <a:prstGeom prst="leftBrace">
              <a:avLst/>
            </a:prstGeom>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6"/>
            <p:cNvSpPr txBox="1"/>
            <p:nvPr/>
          </p:nvSpPr>
          <p:spPr>
            <a:xfrm>
              <a:off x="467544" y="2548345"/>
              <a:ext cx="1344939" cy="461665"/>
            </a:xfrm>
            <a:prstGeom prst="rect">
              <a:avLst/>
            </a:prstGeom>
            <a:noFill/>
          </p:spPr>
          <p:txBody>
            <a:bodyPr wrap="square" rtlCol="0">
              <a:spAutoFit/>
            </a:bodyPr>
            <a:lstStyle/>
            <a:p>
              <a:pPr algn="r"/>
              <a:r>
                <a:rPr lang="zh-CN" altLang="en-US" sz="1200" b="1" dirty="0">
                  <a:solidFill>
                    <a:srgbClr val="11576A"/>
                  </a:solidFill>
                  <a:latin typeface="+mj-ea"/>
                  <a:ea typeface="+mj-ea"/>
                </a:rPr>
                <a:t>与条件变量相关的等待队列</a:t>
              </a:r>
            </a:p>
          </p:txBody>
        </p:sp>
      </p:grpSp>
      <p:grpSp>
        <p:nvGrpSpPr>
          <p:cNvPr id="71" name="组合 70"/>
          <p:cNvGrpSpPr/>
          <p:nvPr/>
        </p:nvGrpSpPr>
        <p:grpSpPr>
          <a:xfrm>
            <a:off x="4177492" y="3443636"/>
            <a:ext cx="1910097" cy="261695"/>
            <a:chOff x="3523944" y="2587806"/>
            <a:chExt cx="1910097" cy="261695"/>
          </a:xfrm>
        </p:grpSpPr>
        <p:sp>
          <p:nvSpPr>
            <p:cNvPr id="73" name="矩形 72"/>
            <p:cNvSpPr/>
            <p:nvPr/>
          </p:nvSpPr>
          <p:spPr>
            <a:xfrm rot="5385077">
              <a:off x="3743162" y="2587806"/>
              <a:ext cx="214314" cy="214314"/>
            </a:xfrm>
            <a:prstGeom prst="rect">
              <a:avLst/>
            </a:prstGeom>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箭头连接符 71"/>
            <p:cNvCxnSpPr/>
            <p:nvPr/>
          </p:nvCxnSpPr>
          <p:spPr>
            <a:xfrm rot="1485077" flipV="1">
              <a:off x="3903748" y="2636110"/>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rot="5385077">
              <a:off x="4163321" y="2590262"/>
              <a:ext cx="214314" cy="21431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6" name="直接箭头连接符 73"/>
            <p:cNvCxnSpPr/>
            <p:nvPr/>
          </p:nvCxnSpPr>
          <p:spPr>
            <a:xfrm rot="1485077" flipV="1">
              <a:off x="4306568" y="2638269"/>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rot="5385077">
              <a:off x="4572187" y="2590676"/>
              <a:ext cx="214314" cy="214314"/>
            </a:xfrm>
            <a:prstGeom prst="rect">
              <a:avLst/>
            </a:prstGeom>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8" name="直接箭头连接符 76"/>
            <p:cNvCxnSpPr/>
            <p:nvPr/>
          </p:nvCxnSpPr>
          <p:spPr>
            <a:xfrm rot="1485077" flipV="1">
              <a:off x="4732773" y="2638980"/>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rot="5385077">
              <a:off x="4988202" y="2605914"/>
              <a:ext cx="214314" cy="21431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0" name="直接连接符 79"/>
            <p:cNvCxnSpPr>
              <a:stCxn id="79" idx="0"/>
            </p:cNvCxnSpPr>
            <p:nvPr/>
          </p:nvCxnSpPr>
          <p:spPr>
            <a:xfrm rot="1485077" flipV="1">
              <a:off x="5209148" y="2682375"/>
              <a:ext cx="146234" cy="6377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直接连接符 81"/>
            <p:cNvCxnSpPr/>
            <p:nvPr/>
          </p:nvCxnSpPr>
          <p:spPr>
            <a:xfrm rot="17685077" flipH="1">
              <a:off x="5320605" y="2726811"/>
              <a:ext cx="76207" cy="380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接连接符 83"/>
            <p:cNvCxnSpPr/>
            <p:nvPr/>
          </p:nvCxnSpPr>
          <p:spPr>
            <a:xfrm rot="1485077" flipV="1">
              <a:off x="5300691" y="2752981"/>
              <a:ext cx="133350" cy="6191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接连接符 85"/>
            <p:cNvCxnSpPr/>
            <p:nvPr/>
          </p:nvCxnSpPr>
          <p:spPr>
            <a:xfrm rot="1485077" flipV="1">
              <a:off x="5332944" y="2816164"/>
              <a:ext cx="76200" cy="333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接连接符 87"/>
            <p:cNvCxnSpPr>
              <a:stCxn id="73" idx="2"/>
            </p:cNvCxnSpPr>
            <p:nvPr/>
          </p:nvCxnSpPr>
          <p:spPr>
            <a:xfrm rot="12285077" flipV="1">
              <a:off x="3523944" y="2647327"/>
              <a:ext cx="207213" cy="102825"/>
            </a:xfrm>
            <a:prstGeom prst="line">
              <a:avLst/>
            </a:prstGeom>
            <a:ln w="2857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2475709" y="3384543"/>
            <a:ext cx="1022358" cy="388121"/>
            <a:chOff x="1821894" y="2555752"/>
            <a:chExt cx="1022358" cy="388121"/>
          </a:xfrm>
        </p:grpSpPr>
        <p:sp>
          <p:nvSpPr>
            <p:cNvPr id="86" name="矩形 85"/>
            <p:cNvSpPr>
              <a:spLocks noChangeAspect="1"/>
            </p:cNvSpPr>
            <p:nvPr/>
          </p:nvSpPr>
          <p:spPr>
            <a:xfrm>
              <a:off x="2309260"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a:spLocks noChangeAspect="1"/>
            </p:cNvSpPr>
            <p:nvPr/>
          </p:nvSpPr>
          <p:spPr>
            <a:xfrm>
              <a:off x="2483886"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41"/>
            <p:cNvCxnSpPr/>
            <p:nvPr/>
          </p:nvCxnSpPr>
          <p:spPr>
            <a:xfrm>
              <a:off x="2164798" y="2704161"/>
              <a:ext cx="142876"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接连接符 42"/>
            <p:cNvCxnSpPr/>
            <p:nvPr/>
          </p:nvCxnSpPr>
          <p:spPr>
            <a:xfrm>
              <a:off x="2393398" y="2704161"/>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90" name="矩形 89"/>
            <p:cNvSpPr>
              <a:spLocks noChangeAspect="1"/>
            </p:cNvSpPr>
            <p:nvPr/>
          </p:nvSpPr>
          <p:spPr>
            <a:xfrm>
              <a:off x="2674388"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1" name="直接连接符 44"/>
            <p:cNvCxnSpPr/>
            <p:nvPr/>
          </p:nvCxnSpPr>
          <p:spPr>
            <a:xfrm>
              <a:off x="2583900" y="2704161"/>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矩形 91"/>
            <p:cNvSpPr>
              <a:spLocks noChangeAspect="1"/>
            </p:cNvSpPr>
            <p:nvPr/>
          </p:nvSpPr>
          <p:spPr>
            <a:xfrm>
              <a:off x="2309260" y="2787751"/>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矩形 92"/>
            <p:cNvSpPr>
              <a:spLocks noChangeAspect="1"/>
            </p:cNvSpPr>
            <p:nvPr/>
          </p:nvSpPr>
          <p:spPr>
            <a:xfrm>
              <a:off x="2483886" y="2787751"/>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4" name="直接连接符 47"/>
            <p:cNvCxnSpPr/>
            <p:nvPr/>
          </p:nvCxnSpPr>
          <p:spPr>
            <a:xfrm>
              <a:off x="2164798" y="2833787"/>
              <a:ext cx="142876"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5" name="直接连接符 48"/>
            <p:cNvCxnSpPr/>
            <p:nvPr/>
          </p:nvCxnSpPr>
          <p:spPr>
            <a:xfrm>
              <a:off x="2393398" y="2833787"/>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接连接符 52"/>
            <p:cNvCxnSpPr>
              <a:stCxn id="93" idx="3"/>
            </p:cNvCxnSpPr>
            <p:nvPr/>
          </p:nvCxnSpPr>
          <p:spPr>
            <a:xfrm flipV="1">
              <a:off x="2573886" y="2825607"/>
              <a:ext cx="52884"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54"/>
            <p:cNvCxnSpPr/>
            <p:nvPr/>
          </p:nvCxnSpPr>
          <p:spPr>
            <a:xfrm rot="5400000">
              <a:off x="2613672" y="2836323"/>
              <a:ext cx="21432"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接连接符 56"/>
            <p:cNvCxnSpPr/>
            <p:nvPr/>
          </p:nvCxnSpPr>
          <p:spPr>
            <a:xfrm>
              <a:off x="2600576" y="2849420"/>
              <a:ext cx="47625"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连接符 58"/>
            <p:cNvCxnSpPr/>
            <p:nvPr/>
          </p:nvCxnSpPr>
          <p:spPr>
            <a:xfrm>
              <a:off x="2617245" y="2866089"/>
              <a:ext cx="16668"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直接连接符 59"/>
            <p:cNvCxnSpPr/>
            <p:nvPr/>
          </p:nvCxnSpPr>
          <p:spPr>
            <a:xfrm flipV="1">
              <a:off x="2769937" y="2703367"/>
              <a:ext cx="52884"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60"/>
            <p:cNvCxnSpPr/>
            <p:nvPr/>
          </p:nvCxnSpPr>
          <p:spPr>
            <a:xfrm rot="5400000">
              <a:off x="2809723" y="2714083"/>
              <a:ext cx="21432"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61"/>
            <p:cNvCxnSpPr/>
            <p:nvPr/>
          </p:nvCxnSpPr>
          <p:spPr>
            <a:xfrm>
              <a:off x="2796627" y="2727180"/>
              <a:ext cx="47625"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连接符 62"/>
            <p:cNvCxnSpPr/>
            <p:nvPr/>
          </p:nvCxnSpPr>
          <p:spPr>
            <a:xfrm>
              <a:off x="2813296" y="2743849"/>
              <a:ext cx="16668"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04" name="TextBox 63"/>
            <p:cNvSpPr txBox="1"/>
            <p:nvPr/>
          </p:nvSpPr>
          <p:spPr>
            <a:xfrm>
              <a:off x="1993348" y="2555752"/>
              <a:ext cx="287258" cy="276999"/>
            </a:xfrm>
            <a:prstGeom prst="rect">
              <a:avLst/>
            </a:prstGeom>
            <a:noFill/>
            <a:ln>
              <a:noFill/>
            </a:ln>
          </p:spPr>
          <p:txBody>
            <a:bodyPr wrap="none" rtlCol="0">
              <a:spAutoFit/>
            </a:bodyPr>
            <a:lstStyle/>
            <a:p>
              <a:r>
                <a:rPr lang="en-US" altLang="zh-CN" sz="1200" b="1" dirty="0">
                  <a:solidFill>
                    <a:srgbClr val="C00000"/>
                  </a:solidFill>
                  <a:latin typeface="+mn-ea"/>
                </a:rPr>
                <a:t>x</a:t>
              </a:r>
              <a:endParaRPr lang="zh-CN" altLang="en-US" sz="1200" b="1" dirty="0">
                <a:solidFill>
                  <a:srgbClr val="C00000"/>
                </a:solidFill>
                <a:latin typeface="+mn-ea"/>
              </a:endParaRPr>
            </a:p>
          </p:txBody>
        </p:sp>
        <p:sp>
          <p:nvSpPr>
            <p:cNvPr id="105" name="TextBox 64"/>
            <p:cNvSpPr txBox="1"/>
            <p:nvPr/>
          </p:nvSpPr>
          <p:spPr>
            <a:xfrm>
              <a:off x="1993348" y="2666874"/>
              <a:ext cx="284052" cy="276999"/>
            </a:xfrm>
            <a:prstGeom prst="rect">
              <a:avLst/>
            </a:prstGeom>
            <a:noFill/>
            <a:ln>
              <a:noFill/>
            </a:ln>
          </p:spPr>
          <p:txBody>
            <a:bodyPr wrap="none" rtlCol="0">
              <a:spAutoFit/>
            </a:bodyPr>
            <a:lstStyle/>
            <a:p>
              <a:r>
                <a:rPr lang="en-US" altLang="zh-CN" sz="1200" b="1" dirty="0">
                  <a:solidFill>
                    <a:srgbClr val="C00000"/>
                  </a:solidFill>
                  <a:latin typeface="+mn-ea"/>
                </a:rPr>
                <a:t>y</a:t>
              </a:r>
              <a:endParaRPr lang="zh-CN" altLang="en-US" sz="1200" b="1" dirty="0">
                <a:solidFill>
                  <a:srgbClr val="C00000"/>
                </a:solidFill>
                <a:latin typeface="+mn-ea"/>
              </a:endParaRPr>
            </a:p>
          </p:txBody>
        </p:sp>
        <p:sp>
          <p:nvSpPr>
            <p:cNvPr id="106" name="左大括号 105"/>
            <p:cNvSpPr/>
            <p:nvPr/>
          </p:nvSpPr>
          <p:spPr>
            <a:xfrm>
              <a:off x="1821894" y="2669237"/>
              <a:ext cx="71438" cy="214314"/>
            </a:xfrm>
            <a:prstGeom prst="lef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08" name="TextBox 89"/>
          <p:cNvSpPr txBox="1"/>
          <p:nvPr/>
        </p:nvSpPr>
        <p:spPr>
          <a:xfrm>
            <a:off x="4294458" y="3101323"/>
            <a:ext cx="800219" cy="276999"/>
          </a:xfrm>
          <a:prstGeom prst="rect">
            <a:avLst/>
          </a:prstGeom>
          <a:noFill/>
        </p:spPr>
        <p:txBody>
          <a:bodyPr wrap="none" rtlCol="0">
            <a:spAutoFit/>
          </a:bodyPr>
          <a:lstStyle/>
          <a:p>
            <a:r>
              <a:rPr lang="zh-CN" altLang="en-US" sz="1200" b="1" dirty="0">
                <a:solidFill>
                  <a:srgbClr val="C00000"/>
                </a:solidFill>
                <a:latin typeface="+mj-ea"/>
                <a:ea typeface="+mj-ea"/>
              </a:rPr>
              <a:t>入口队列</a:t>
            </a:r>
          </a:p>
        </p:txBody>
      </p:sp>
      <p:sp>
        <p:nvSpPr>
          <p:cNvPr id="109" name="TextBox 66"/>
          <p:cNvSpPr txBox="1"/>
          <p:nvPr/>
        </p:nvSpPr>
        <p:spPr>
          <a:xfrm>
            <a:off x="1115616" y="3375041"/>
            <a:ext cx="1344939" cy="461665"/>
          </a:xfrm>
          <a:prstGeom prst="rect">
            <a:avLst/>
          </a:prstGeom>
          <a:noFill/>
        </p:spPr>
        <p:txBody>
          <a:bodyPr wrap="square" rtlCol="0">
            <a:spAutoFit/>
          </a:bodyPr>
          <a:lstStyle/>
          <a:p>
            <a:pPr algn="r"/>
            <a:r>
              <a:rPr lang="zh-CN" altLang="en-US" sz="1200" b="1" dirty="0">
                <a:solidFill>
                  <a:srgbClr val="C00000"/>
                </a:solidFill>
                <a:latin typeface="+mj-ea"/>
                <a:ea typeface="+mj-ea"/>
              </a:rPr>
              <a:t>与条件变量相关的等待队列</a:t>
            </a:r>
          </a:p>
        </p:txBody>
      </p:sp>
    </p:spTree>
    <p:extLst>
      <p:ext uri="{BB962C8B-B14F-4D97-AF65-F5344CB8AC3E}">
        <p14:creationId xmlns:p14="http://schemas.microsoft.com/office/powerpoint/2010/main" val="29022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par>
                                <p:cTn id="16" presetID="1"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8"/>
                                        </p:tgtEl>
                                        <p:attrNameLst>
                                          <p:attrName>style.visibility</p:attrName>
                                        </p:attrNameLst>
                                      </p:cBhvr>
                                      <p:to>
                                        <p:strVal val="visible"/>
                                      </p:to>
                                    </p:set>
                                  </p:childTnLst>
                                </p:cTn>
                              </p:par>
                              <p:par>
                                <p:cTn id="20" presetID="35" presetClass="emph" presetSubtype="0" repeatCount="indefinite" fill="hold" nodeType="withEffect">
                                  <p:stCondLst>
                                    <p:cond delay="0"/>
                                  </p:stCondLst>
                                  <p:endCondLst>
                                    <p:cond evt="onNext" delay="0">
                                      <p:tgtEl>
                                        <p:sldTgt/>
                                      </p:tgtEl>
                                    </p:cond>
                                  </p:endCondLst>
                                  <p:childTnLst>
                                    <p:anim calcmode="discrete" valueType="str">
                                      <p:cBhvr>
                                        <p:cTn id="21" dur="500" fill="hold"/>
                                        <p:tgtEl>
                                          <p:spTgt spid="71"/>
                                        </p:tgtEl>
                                        <p:attrNameLst>
                                          <p:attrName>style.visibility</p:attrName>
                                        </p:attrNameLst>
                                      </p:cBhvr>
                                      <p:tavLst>
                                        <p:tav tm="0">
                                          <p:val>
                                            <p:strVal val="hidden"/>
                                          </p:val>
                                        </p:tav>
                                        <p:tav tm="50000">
                                          <p:val>
                                            <p:strVal val="visible"/>
                                          </p:val>
                                        </p:tav>
                                      </p:tavLst>
                                    </p:anim>
                                  </p:childTnLst>
                                </p:cTn>
                              </p:par>
                              <p:par>
                                <p:cTn id="22" presetID="35" presetClass="emph" presetSubtype="0" repeatCount="indefinite" fill="hold" grpId="1" nodeType="withEffect">
                                  <p:stCondLst>
                                    <p:cond delay="0"/>
                                  </p:stCondLst>
                                  <p:endCondLst>
                                    <p:cond evt="onNext" delay="0">
                                      <p:tgtEl>
                                        <p:sldTgt/>
                                      </p:tgtEl>
                                    </p:cond>
                                  </p:endCondLst>
                                  <p:childTnLst>
                                    <p:anim calcmode="discrete" valueType="str">
                                      <p:cBhvr>
                                        <p:cTn id="23" dur="500" fill="hold"/>
                                        <p:tgtEl>
                                          <p:spTgt spid="108"/>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71"/>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108"/>
                                        </p:tgtEl>
                                        <p:attrNameLst>
                                          <p:attrName>style.visibility</p:attrName>
                                        </p:attrNameLst>
                                      </p:cBhvr>
                                      <p:to>
                                        <p:strVal val="hidden"/>
                                      </p:to>
                                    </p:set>
                                  </p:childTnLst>
                                </p:cTn>
                              </p:par>
                              <p:par>
                                <p:cTn id="30" presetID="22" presetClass="entr" presetSubtype="8"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9"/>
                                        </p:tgtEl>
                                        <p:attrNameLst>
                                          <p:attrName>style.visibility</p:attrName>
                                        </p:attrNameLst>
                                      </p:cBhvr>
                                      <p:to>
                                        <p:strVal val="visible"/>
                                      </p:to>
                                    </p:set>
                                  </p:childTnLst>
                                </p:cTn>
                              </p:par>
                              <p:par>
                                <p:cTn id="40" presetID="35" presetClass="emph" presetSubtype="0" repeatCount="indefinite" fill="hold" nodeType="withEffect">
                                  <p:stCondLst>
                                    <p:cond delay="0"/>
                                  </p:stCondLst>
                                  <p:endCondLst>
                                    <p:cond evt="onNext" delay="0">
                                      <p:tgtEl>
                                        <p:sldTgt/>
                                      </p:tgtEl>
                                    </p:cond>
                                  </p:endCondLst>
                                  <p:childTnLst>
                                    <p:anim calcmode="discrete" valueType="str">
                                      <p:cBhvr>
                                        <p:cTn id="41" dur="500" fill="hold"/>
                                        <p:tgtEl>
                                          <p:spTgt spid="85"/>
                                        </p:tgtEl>
                                        <p:attrNameLst>
                                          <p:attrName>style.visibility</p:attrName>
                                        </p:attrNameLst>
                                      </p:cBhvr>
                                      <p:tavLst>
                                        <p:tav tm="0">
                                          <p:val>
                                            <p:strVal val="hidden"/>
                                          </p:val>
                                        </p:tav>
                                        <p:tav tm="50000">
                                          <p:val>
                                            <p:strVal val="visible"/>
                                          </p:val>
                                        </p:tav>
                                      </p:tavLst>
                                    </p:anim>
                                  </p:childTnLst>
                                </p:cTn>
                              </p:par>
                              <p:par>
                                <p:cTn id="42" presetID="35" presetClass="emph" presetSubtype="0" repeatCount="indefinite" fill="hold" grpId="1" nodeType="withEffect">
                                  <p:stCondLst>
                                    <p:cond delay="0"/>
                                  </p:stCondLst>
                                  <p:endCondLst>
                                    <p:cond evt="onNext" delay="0">
                                      <p:tgtEl>
                                        <p:sldTgt/>
                                      </p:tgtEl>
                                    </p:cond>
                                  </p:endCondLst>
                                  <p:childTnLst>
                                    <p:anim calcmode="discrete" valueType="str">
                                      <p:cBhvr>
                                        <p:cTn id="43" dur="500" fill="hold"/>
                                        <p:tgtEl>
                                          <p:spTgt spid="1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8" grpId="1"/>
      <p:bldP spid="108" grpId="2"/>
      <p:bldP spid="109" grpId="0"/>
      <p:bldP spid="109"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a:t>
            </a:r>
            <a:r>
              <a:rPr lang="en-US" altLang="zh-CN" dirty="0"/>
              <a:t>Condition Variable</a:t>
            </a:r>
            <a:r>
              <a:rPr lang="zh-CN" altLang="en-US" dirty="0"/>
              <a:t>）</a:t>
            </a:r>
            <a:endParaRPr lang="zh-CN" altLang="en-US" dirty="0">
              <a:cs typeface="+mj-cs"/>
            </a:endParaRPr>
          </a:p>
        </p:txBody>
      </p:sp>
      <p:grpSp>
        <p:nvGrpSpPr>
          <p:cNvPr id="3" name="组合 2"/>
          <p:cNvGrpSpPr/>
          <p:nvPr/>
        </p:nvGrpSpPr>
        <p:grpSpPr>
          <a:xfrm>
            <a:off x="827584" y="3071810"/>
            <a:ext cx="5173176" cy="984250"/>
            <a:chOff x="827584" y="2214560"/>
            <a:chExt cx="5173176" cy="984250"/>
          </a:xfrm>
        </p:grpSpPr>
        <p:sp>
          <p:nvSpPr>
            <p:cNvPr id="15" name="内容占位符 2"/>
            <p:cNvSpPr txBox="1">
              <a:spLocks/>
            </p:cNvSpPr>
            <p:nvPr/>
          </p:nvSpPr>
          <p:spPr>
            <a:xfrm>
              <a:off x="1142976" y="2214560"/>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Wait()</a:t>
              </a:r>
              <a:r>
                <a:rPr lang="zh-CN" altLang="en-US" dirty="0"/>
                <a:t>操作</a:t>
              </a:r>
            </a:p>
          </p:txBody>
        </p:sp>
        <p:sp>
          <p:nvSpPr>
            <p:cNvPr id="16" name="TextBox 15"/>
            <p:cNvSpPr txBox="1"/>
            <p:nvPr/>
          </p:nvSpPr>
          <p:spPr>
            <a:xfrm>
              <a:off x="827584" y="22145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2651126"/>
              <a:ext cx="151066" cy="148997"/>
            </a:xfrm>
            <a:prstGeom prst="rect">
              <a:avLst/>
            </a:prstGeom>
            <a:effectLst/>
          </p:spPr>
        </p:pic>
        <p:sp>
          <p:nvSpPr>
            <p:cNvPr id="30" name="内容占位符 2"/>
            <p:cNvSpPr txBox="1">
              <a:spLocks/>
            </p:cNvSpPr>
            <p:nvPr/>
          </p:nvSpPr>
          <p:spPr>
            <a:xfrm>
              <a:off x="1394985" y="2546350"/>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将自己阻塞在等待队列中</a:t>
              </a:r>
            </a:p>
          </p:txBody>
        </p:sp>
        <p:pic>
          <p:nvPicPr>
            <p:cNvPr id="27" name="图片 26" descr="小点1.png"/>
            <p:cNvPicPr>
              <a:picLocks noChangeAspect="1"/>
            </p:cNvPicPr>
            <p:nvPr/>
          </p:nvPicPr>
          <p:blipFill>
            <a:blip r:embed="rId2" cstate="print"/>
            <a:stretch>
              <a:fillRect/>
            </a:stretch>
          </p:blipFill>
          <p:spPr>
            <a:xfrm>
              <a:off x="1262422" y="2960686"/>
              <a:ext cx="151066" cy="148997"/>
            </a:xfrm>
            <a:prstGeom prst="rect">
              <a:avLst/>
            </a:prstGeom>
            <a:effectLst/>
          </p:spPr>
        </p:pic>
        <p:sp>
          <p:nvSpPr>
            <p:cNvPr id="28" name="内容占位符 2"/>
            <p:cNvSpPr txBox="1">
              <a:spLocks/>
            </p:cNvSpPr>
            <p:nvPr/>
          </p:nvSpPr>
          <p:spPr>
            <a:xfrm>
              <a:off x="1394986" y="2855910"/>
              <a:ext cx="4605774" cy="3429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唤醒一个等待者或释放管程的互斥访问</a:t>
              </a:r>
            </a:p>
          </p:txBody>
        </p:sp>
      </p:grpSp>
      <p:grpSp>
        <p:nvGrpSpPr>
          <p:cNvPr id="6" name="组合 5"/>
          <p:cNvGrpSpPr/>
          <p:nvPr/>
        </p:nvGrpSpPr>
        <p:grpSpPr>
          <a:xfrm>
            <a:off x="827584" y="4027496"/>
            <a:ext cx="2101342" cy="428628"/>
            <a:chOff x="827584" y="3170246"/>
            <a:chExt cx="2101342" cy="428628"/>
          </a:xfrm>
        </p:grpSpPr>
        <p:sp>
          <p:nvSpPr>
            <p:cNvPr id="17" name="内容占位符 2"/>
            <p:cNvSpPr txBox="1">
              <a:spLocks/>
            </p:cNvSpPr>
            <p:nvPr/>
          </p:nvSpPr>
          <p:spPr>
            <a:xfrm>
              <a:off x="1142976" y="3170246"/>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Signal()</a:t>
              </a:r>
              <a:r>
                <a:rPr lang="zh-CN" altLang="en-US" dirty="0"/>
                <a:t>操作</a:t>
              </a:r>
            </a:p>
          </p:txBody>
        </p:sp>
        <p:sp>
          <p:nvSpPr>
            <p:cNvPr id="18" name="TextBox 17"/>
            <p:cNvSpPr txBox="1"/>
            <p:nvPr/>
          </p:nvSpPr>
          <p:spPr>
            <a:xfrm>
              <a:off x="827584" y="31702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262422" y="4359286"/>
            <a:ext cx="3666768" cy="355598"/>
            <a:chOff x="1262422" y="3502036"/>
            <a:chExt cx="3666768" cy="355598"/>
          </a:xfrm>
        </p:grpSpPr>
        <p:pic>
          <p:nvPicPr>
            <p:cNvPr id="19" name="图片 18" descr="小点1.png"/>
            <p:cNvPicPr>
              <a:picLocks noChangeAspect="1"/>
            </p:cNvPicPr>
            <p:nvPr/>
          </p:nvPicPr>
          <p:blipFill>
            <a:blip r:embed="rId2" cstate="print"/>
            <a:stretch>
              <a:fillRect/>
            </a:stretch>
          </p:blipFill>
          <p:spPr>
            <a:xfrm>
              <a:off x="1262422" y="3606812"/>
              <a:ext cx="151066" cy="148997"/>
            </a:xfrm>
            <a:prstGeom prst="rect">
              <a:avLst/>
            </a:prstGeom>
            <a:effectLst/>
          </p:spPr>
        </p:pic>
        <p:sp>
          <p:nvSpPr>
            <p:cNvPr id="20" name="内容占位符 2"/>
            <p:cNvSpPr txBox="1">
              <a:spLocks/>
            </p:cNvSpPr>
            <p:nvPr/>
          </p:nvSpPr>
          <p:spPr>
            <a:xfrm>
              <a:off x="1394985" y="3502036"/>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将等待队列中的一个线程唤醒</a:t>
              </a:r>
            </a:p>
          </p:txBody>
        </p:sp>
      </p:grpSp>
      <p:grpSp>
        <p:nvGrpSpPr>
          <p:cNvPr id="5" name="组合 4"/>
          <p:cNvGrpSpPr/>
          <p:nvPr/>
        </p:nvGrpSpPr>
        <p:grpSpPr>
          <a:xfrm>
            <a:off x="1262422" y="4668846"/>
            <a:ext cx="4965762" cy="342900"/>
            <a:chOff x="1262422" y="3811596"/>
            <a:chExt cx="4965762" cy="342900"/>
          </a:xfrm>
        </p:grpSpPr>
        <p:pic>
          <p:nvPicPr>
            <p:cNvPr id="21" name="图片 20" descr="小点1.png"/>
            <p:cNvPicPr>
              <a:picLocks noChangeAspect="1"/>
            </p:cNvPicPr>
            <p:nvPr/>
          </p:nvPicPr>
          <p:blipFill>
            <a:blip r:embed="rId2" cstate="print"/>
            <a:stretch>
              <a:fillRect/>
            </a:stretch>
          </p:blipFill>
          <p:spPr>
            <a:xfrm>
              <a:off x="1262422" y="3916372"/>
              <a:ext cx="151066" cy="148997"/>
            </a:xfrm>
            <a:prstGeom prst="rect">
              <a:avLst/>
            </a:prstGeom>
            <a:effectLst/>
          </p:spPr>
        </p:pic>
        <p:sp>
          <p:nvSpPr>
            <p:cNvPr id="22" name="内容占位符 2"/>
            <p:cNvSpPr txBox="1">
              <a:spLocks/>
            </p:cNvSpPr>
            <p:nvPr/>
          </p:nvSpPr>
          <p:spPr>
            <a:xfrm>
              <a:off x="1394986" y="3811596"/>
              <a:ext cx="4833198" cy="3429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如果等待队列为空，则等同空操作</a:t>
              </a:r>
            </a:p>
          </p:txBody>
        </p:sp>
      </p:grpSp>
      <p:grpSp>
        <p:nvGrpSpPr>
          <p:cNvPr id="2" name="组合 1"/>
          <p:cNvGrpSpPr/>
          <p:nvPr/>
        </p:nvGrpSpPr>
        <p:grpSpPr>
          <a:xfrm>
            <a:off x="827584" y="1856484"/>
            <a:ext cx="6294176" cy="1215327"/>
            <a:chOff x="827584" y="999233"/>
            <a:chExt cx="6294176" cy="1215327"/>
          </a:xfrm>
        </p:grpSpPr>
        <p:sp>
          <p:nvSpPr>
            <p:cNvPr id="9" name="内容占位符 2"/>
            <p:cNvSpPr txBox="1">
              <a:spLocks/>
            </p:cNvSpPr>
            <p:nvPr/>
          </p:nvSpPr>
          <p:spPr>
            <a:xfrm>
              <a:off x="1100448" y="999233"/>
              <a:ext cx="6021312"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条件变量是管程内的等待机制</a:t>
              </a:r>
              <a:endParaRPr lang="en-US" altLang="zh-CN" dirty="0"/>
            </a:p>
            <a:p>
              <a:pPr marL="0" indent="0">
                <a:spcBef>
                  <a:spcPct val="20000"/>
                </a:spcBef>
              </a:pPr>
              <a:r>
                <a:rPr lang="zh-CN" altLang="en-US" dirty="0"/>
                <a:t>    进入管程的线程因资源被占用而进入等待状态</a:t>
              </a:r>
            </a:p>
          </p:txBody>
        </p:sp>
        <p:sp>
          <p:nvSpPr>
            <p:cNvPr id="12" name="TextBox 11"/>
            <p:cNvSpPr txBox="1"/>
            <p:nvPr/>
          </p:nvSpPr>
          <p:spPr>
            <a:xfrm>
              <a:off x="827584"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小点1.png"/>
            <p:cNvPicPr>
              <a:picLocks noChangeAspect="1"/>
            </p:cNvPicPr>
            <p:nvPr/>
          </p:nvPicPr>
          <p:blipFill>
            <a:blip r:embed="rId2" cstate="print"/>
            <a:stretch>
              <a:fillRect/>
            </a:stretch>
          </p:blipFill>
          <p:spPr>
            <a:xfrm>
              <a:off x="1262422" y="1762346"/>
              <a:ext cx="151066" cy="148997"/>
            </a:xfrm>
            <a:prstGeom prst="rect">
              <a:avLst/>
            </a:prstGeom>
            <a:effectLst/>
          </p:spPr>
        </p:pic>
        <p:sp>
          <p:nvSpPr>
            <p:cNvPr id="14" name="内容占位符 2"/>
            <p:cNvSpPr txBox="1">
              <a:spLocks/>
            </p:cNvSpPr>
            <p:nvPr/>
          </p:nvSpPr>
          <p:spPr>
            <a:xfrm>
              <a:off x="1394985" y="1657570"/>
              <a:ext cx="5320155" cy="556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每个条件变量表示一种等待原因，对应一个等待队列</a:t>
              </a:r>
            </a:p>
          </p:txBody>
        </p:sp>
        <p:pic>
          <p:nvPicPr>
            <p:cNvPr id="23" name="图片 22" descr="小点1.png"/>
            <p:cNvPicPr>
              <a:picLocks noChangeAspect="1"/>
            </p:cNvPicPr>
            <p:nvPr/>
          </p:nvPicPr>
          <p:blipFill>
            <a:blip r:embed="rId2" cstate="print"/>
            <a:stretch>
              <a:fillRect/>
            </a:stretch>
          </p:blipFill>
          <p:spPr>
            <a:xfrm>
              <a:off x="1259632" y="1491630"/>
              <a:ext cx="151066" cy="148997"/>
            </a:xfrm>
            <a:prstGeom prst="rect">
              <a:avLst/>
            </a:prstGeom>
            <a:effectLst/>
          </p:spPr>
        </p:pic>
      </p:grpSp>
      <p:sp>
        <p:nvSpPr>
          <p:cNvPr id="4" name="文本框 3">
            <a:extLst>
              <a:ext uri="{FF2B5EF4-FFF2-40B4-BE49-F238E27FC236}">
                <a16:creationId xmlns:a16="http://schemas.microsoft.com/office/drawing/2014/main" id="{6E812A54-3230-9552-2A19-30E783D63393}"/>
              </a:ext>
            </a:extLst>
          </p:cNvPr>
          <p:cNvSpPr txBox="1"/>
          <p:nvPr/>
        </p:nvSpPr>
        <p:spPr>
          <a:xfrm>
            <a:off x="6000760" y="3471920"/>
            <a:ext cx="2891720" cy="2308324"/>
          </a:xfrm>
          <a:prstGeom prst="rect">
            <a:avLst/>
          </a:prstGeom>
          <a:noFill/>
        </p:spPr>
        <p:txBody>
          <a:bodyPr wrap="square" rtlCol="0">
            <a:spAutoFit/>
          </a:bodyPr>
          <a:lstStyle/>
          <a:p>
            <a:r>
              <a:rPr lang="zh-CN" altLang="en-US" dirty="0"/>
              <a:t>管程的设计思路是面向对象的编程方法与操作系统的权限管理的结合</a:t>
            </a:r>
            <a:endParaRPr lang="en-US" altLang="zh-CN" dirty="0"/>
          </a:p>
          <a:p>
            <a:r>
              <a:rPr lang="zh-CN" altLang="en-US" dirty="0"/>
              <a:t>操作系统负责管理线程的状态</a:t>
            </a:r>
            <a:endParaRPr lang="en-US" altLang="zh-CN" dirty="0"/>
          </a:p>
          <a:p>
            <a:r>
              <a:rPr lang="zh-CN" altLang="en-US" dirty="0"/>
              <a:t>用一个变量与线程紧密绑定，并且不许其他线程访问和操作</a:t>
            </a:r>
          </a:p>
        </p:txBody>
      </p:sp>
    </p:spTree>
    <p:extLst>
      <p:ext uri="{BB962C8B-B14F-4D97-AF65-F5344CB8AC3E}">
        <p14:creationId xmlns:p14="http://schemas.microsoft.com/office/powerpoint/2010/main" val="38874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4159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61594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a:t>家庭采购协调问题分析</a:t>
            </a:r>
            <a:endParaRPr lang="zh-CN" altLang="en-US">
              <a:cs typeface="+mj-cs"/>
            </a:endParaRPr>
          </a:p>
        </p:txBody>
      </p:sp>
      <p:grpSp>
        <p:nvGrpSpPr>
          <p:cNvPr id="2" name="组合 1"/>
          <p:cNvGrpSpPr/>
          <p:nvPr/>
        </p:nvGrpSpPr>
        <p:grpSpPr>
          <a:xfrm>
            <a:off x="844894" y="1857364"/>
            <a:ext cx="4798677" cy="428628"/>
            <a:chOff x="844893" y="1000114"/>
            <a:chExt cx="4798677" cy="428628"/>
          </a:xfrm>
        </p:grpSpPr>
        <p:sp>
          <p:nvSpPr>
            <p:cNvPr id="9" name="内容占位符 2"/>
            <p:cNvSpPr txBox="1">
              <a:spLocks/>
            </p:cNvSpPr>
            <p:nvPr/>
          </p:nvSpPr>
          <p:spPr>
            <a:xfrm>
              <a:off x="1142976" y="1000114"/>
              <a:ext cx="4500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如何保证家庭采购协调的成功和高效</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52514" y="2163755"/>
            <a:ext cx="4221792" cy="748493"/>
            <a:chOff x="1252514" y="1306504"/>
            <a:chExt cx="4221792" cy="748493"/>
          </a:xfrm>
        </p:grpSpPr>
        <p:sp>
          <p:nvSpPr>
            <p:cNvPr id="22" name="内容占位符 2"/>
            <p:cNvSpPr txBox="1">
              <a:spLocks/>
            </p:cNvSpPr>
            <p:nvPr/>
          </p:nvSpPr>
          <p:spPr>
            <a:xfrm>
              <a:off x="1645682" y="1626369"/>
              <a:ext cx="38286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需要采购时，有人去买面包</a:t>
              </a:r>
            </a:p>
          </p:txBody>
        </p:sp>
        <p:pic>
          <p:nvPicPr>
            <p:cNvPr id="23" name="图片 22" descr="小点1.png"/>
            <p:cNvPicPr>
              <a:picLocks noChangeAspect="1"/>
            </p:cNvPicPr>
            <p:nvPr/>
          </p:nvPicPr>
          <p:blipFill>
            <a:blip r:embed="rId2" cstate="print"/>
            <a:stretch>
              <a:fillRect/>
            </a:stretch>
          </p:blipFill>
          <p:spPr>
            <a:xfrm>
              <a:off x="1252514" y="1411280"/>
              <a:ext cx="151066" cy="148997"/>
            </a:xfrm>
            <a:prstGeom prst="rect">
              <a:avLst/>
            </a:prstGeom>
            <a:effectLst/>
          </p:spPr>
        </p:pic>
        <p:sp>
          <p:nvSpPr>
            <p:cNvPr id="24" name="内容占位符 2"/>
            <p:cNvSpPr txBox="1">
              <a:spLocks/>
            </p:cNvSpPr>
            <p:nvPr/>
          </p:nvSpPr>
          <p:spPr>
            <a:xfrm>
              <a:off x="1385078" y="1306504"/>
              <a:ext cx="125809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有人去买</a:t>
              </a:r>
            </a:p>
          </p:txBody>
        </p:sp>
      </p:grpSp>
      <p:grpSp>
        <p:nvGrpSpPr>
          <p:cNvPr id="4" name="组合 3"/>
          <p:cNvGrpSpPr/>
          <p:nvPr/>
        </p:nvGrpSpPr>
        <p:grpSpPr>
          <a:xfrm>
            <a:off x="1252514" y="2755898"/>
            <a:ext cx="3390924" cy="428628"/>
            <a:chOff x="1252514" y="1898648"/>
            <a:chExt cx="3390924" cy="428628"/>
          </a:xfrm>
        </p:grpSpPr>
        <p:pic>
          <p:nvPicPr>
            <p:cNvPr id="25" name="图片 24" descr="小点1.png"/>
            <p:cNvPicPr>
              <a:picLocks noChangeAspect="1"/>
            </p:cNvPicPr>
            <p:nvPr/>
          </p:nvPicPr>
          <p:blipFill>
            <a:blip r:embed="rId2" cstate="print"/>
            <a:stretch>
              <a:fillRect/>
            </a:stretch>
          </p:blipFill>
          <p:spPr>
            <a:xfrm>
              <a:off x="1252514" y="2008198"/>
              <a:ext cx="151066" cy="148997"/>
            </a:xfrm>
            <a:prstGeom prst="rect">
              <a:avLst/>
            </a:prstGeom>
            <a:effectLst/>
          </p:spPr>
        </p:pic>
        <p:sp>
          <p:nvSpPr>
            <p:cNvPr id="26" name="内容占位符 2"/>
            <p:cNvSpPr txBox="1">
              <a:spLocks/>
            </p:cNvSpPr>
            <p:nvPr/>
          </p:nvSpPr>
          <p:spPr>
            <a:xfrm>
              <a:off x="1385078" y="1898648"/>
              <a:ext cx="32583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最多只有一个人去买面包</a:t>
              </a:r>
            </a:p>
          </p:txBody>
        </p:sp>
      </p:grpSp>
      <p:grpSp>
        <p:nvGrpSpPr>
          <p:cNvPr id="5" name="组合 4"/>
          <p:cNvGrpSpPr/>
          <p:nvPr/>
        </p:nvGrpSpPr>
        <p:grpSpPr>
          <a:xfrm>
            <a:off x="844894" y="3059111"/>
            <a:ext cx="5941685" cy="1071571"/>
            <a:chOff x="844893" y="2201860"/>
            <a:chExt cx="5941685" cy="1071571"/>
          </a:xfrm>
        </p:grpSpPr>
        <p:sp>
          <p:nvSpPr>
            <p:cNvPr id="17" name="内容占位符 2"/>
            <p:cNvSpPr txBox="1">
              <a:spLocks/>
            </p:cNvSpPr>
            <p:nvPr/>
          </p:nvSpPr>
          <p:spPr>
            <a:xfrm>
              <a:off x="1142976" y="2201860"/>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sym typeface="Arial" charset="0"/>
                </a:rPr>
                <a:t>可能的解决方法</a:t>
              </a:r>
              <a:endParaRPr lang="zh-CN" altLang="en-US"/>
            </a:p>
          </p:txBody>
        </p:sp>
        <p:sp>
          <p:nvSpPr>
            <p:cNvPr id="18" name="TextBox 17"/>
            <p:cNvSpPr txBox="1"/>
            <p:nvPr/>
          </p:nvSpPr>
          <p:spPr>
            <a:xfrm>
              <a:off x="844893" y="22018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2622550"/>
              <a:ext cx="151066" cy="148997"/>
            </a:xfrm>
            <a:prstGeom prst="rect">
              <a:avLst/>
            </a:prstGeom>
            <a:effectLst/>
          </p:spPr>
        </p:pic>
        <p:sp>
          <p:nvSpPr>
            <p:cNvPr id="36" name="内容占位符 2"/>
            <p:cNvSpPr txBox="1">
              <a:spLocks/>
            </p:cNvSpPr>
            <p:nvPr/>
          </p:nvSpPr>
          <p:spPr>
            <a:xfrm>
              <a:off x="1398566" y="2513000"/>
              <a:ext cx="5388012" cy="466729"/>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sym typeface="Arial" charset="0"/>
                </a:rPr>
                <a:t>在冰箱上设置一个</a:t>
              </a:r>
              <a:r>
                <a:rPr lang="zh-CN" altLang="en-US">
                  <a:solidFill>
                    <a:srgbClr val="C00000"/>
                  </a:solidFill>
                  <a:sym typeface="Arial" charset="0"/>
                </a:rPr>
                <a:t>锁和钥匙（</a:t>
              </a:r>
              <a:r>
                <a:rPr lang="zh-CN" altLang="en-US">
                  <a:solidFill>
                    <a:srgbClr val="C00000"/>
                  </a:solidFill>
                </a:rPr>
                <a:t> lock&amp;</a:t>
              </a:r>
              <a:r>
                <a:rPr lang="en-US" altLang="zh-CN">
                  <a:solidFill>
                    <a:srgbClr val="C00000"/>
                  </a:solidFill>
                </a:rPr>
                <a:t>key</a:t>
              </a:r>
              <a:r>
                <a:rPr lang="zh-CN" altLang="en-US">
                  <a:solidFill>
                    <a:srgbClr val="C00000"/>
                  </a:solidFill>
                </a:rPr>
                <a:t>）</a:t>
              </a:r>
            </a:p>
          </p:txBody>
        </p:sp>
        <p:pic>
          <p:nvPicPr>
            <p:cNvPr id="27" name="图片 26" descr="小点1.png"/>
            <p:cNvPicPr>
              <a:picLocks noChangeAspect="1"/>
            </p:cNvPicPr>
            <p:nvPr/>
          </p:nvPicPr>
          <p:blipFill>
            <a:blip r:embed="rId2" cstate="print"/>
            <a:stretch>
              <a:fillRect/>
            </a:stretch>
          </p:blipFill>
          <p:spPr>
            <a:xfrm>
              <a:off x="1262422" y="2916252"/>
              <a:ext cx="151066" cy="148997"/>
            </a:xfrm>
            <a:prstGeom prst="rect">
              <a:avLst/>
            </a:prstGeom>
            <a:effectLst/>
          </p:spPr>
        </p:pic>
        <p:sp>
          <p:nvSpPr>
            <p:cNvPr id="28" name="内容占位符 2"/>
            <p:cNvSpPr txBox="1">
              <a:spLocks/>
            </p:cNvSpPr>
            <p:nvPr/>
          </p:nvSpPr>
          <p:spPr>
            <a:xfrm>
              <a:off x="1398566" y="2806702"/>
              <a:ext cx="4887946" cy="466729"/>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去买面包之前锁住冰箱并且拿走钥匙</a:t>
              </a:r>
            </a:p>
          </p:txBody>
        </p:sp>
      </p:grpSp>
      <p:grpSp>
        <p:nvGrpSpPr>
          <p:cNvPr id="6" name="组合 5"/>
          <p:cNvGrpSpPr/>
          <p:nvPr/>
        </p:nvGrpSpPr>
        <p:grpSpPr>
          <a:xfrm>
            <a:off x="844894" y="3975117"/>
            <a:ext cx="5455299" cy="777869"/>
            <a:chOff x="844893" y="3117866"/>
            <a:chExt cx="5455299" cy="777869"/>
          </a:xfrm>
        </p:grpSpPr>
        <p:sp>
          <p:nvSpPr>
            <p:cNvPr id="33" name="内容占位符 2"/>
            <p:cNvSpPr txBox="1">
              <a:spLocks/>
            </p:cNvSpPr>
            <p:nvPr/>
          </p:nvSpPr>
          <p:spPr>
            <a:xfrm>
              <a:off x="1142976" y="3117866"/>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加锁导致的新问题</a:t>
              </a:r>
            </a:p>
          </p:txBody>
        </p:sp>
        <p:sp>
          <p:nvSpPr>
            <p:cNvPr id="34" name="TextBox 33"/>
            <p:cNvSpPr txBox="1"/>
            <p:nvPr/>
          </p:nvSpPr>
          <p:spPr>
            <a:xfrm>
              <a:off x="844893" y="31178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7" name="图片 36" descr="小点1.png"/>
            <p:cNvPicPr>
              <a:picLocks noChangeAspect="1"/>
            </p:cNvPicPr>
            <p:nvPr/>
          </p:nvPicPr>
          <p:blipFill>
            <a:blip r:embed="rId2" cstate="print"/>
            <a:stretch>
              <a:fillRect/>
            </a:stretch>
          </p:blipFill>
          <p:spPr>
            <a:xfrm>
              <a:off x="1262422" y="3538556"/>
              <a:ext cx="151066" cy="148997"/>
            </a:xfrm>
            <a:prstGeom prst="rect">
              <a:avLst/>
            </a:prstGeom>
            <a:effectLst/>
          </p:spPr>
        </p:pic>
        <p:sp>
          <p:nvSpPr>
            <p:cNvPr id="38" name="内容占位符 2"/>
            <p:cNvSpPr txBox="1">
              <a:spLocks/>
            </p:cNvSpPr>
            <p:nvPr/>
          </p:nvSpPr>
          <p:spPr>
            <a:xfrm>
              <a:off x="1398566" y="3429006"/>
              <a:ext cx="4901626" cy="466729"/>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冰箱中还有其他食品时，别人无法取到</a:t>
              </a:r>
            </a:p>
          </p:txBody>
        </p:sp>
      </p:grpSp>
    </p:spTree>
    <p:extLst>
      <p:ext uri="{BB962C8B-B14F-4D97-AF65-F5344CB8AC3E}">
        <p14:creationId xmlns:p14="http://schemas.microsoft.com/office/powerpoint/2010/main" val="381167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698513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r>
              <a:rPr lang="en-US" altLang="zh-CN" sz="1600" b="1" dirty="0">
                <a:latin typeface="Courier New" panose="02070309020205020404" pitchFamily="49" charset="0"/>
                <a:ea typeface="+mn-ea"/>
                <a:cs typeface="Courier New" panose="02070309020205020404" pitchFamily="49" charset="0"/>
              </a:rPr>
              <a:t>    </a:t>
            </a:r>
            <a:r>
              <a:rPr lang="en-US" altLang="zh-CN" sz="1600" b="1" dirty="0">
                <a:latin typeface="Courier New" panose="02070309020205020404" pitchFamily="49" charset="0"/>
                <a:cs typeface="Courier New" panose="02070309020205020404" pitchFamily="49" charset="0"/>
              </a:rPr>
              <a:t>schedule(); //need </a:t>
            </a:r>
            <a:r>
              <a:rPr lang="en-US" altLang="zh-CN" sz="1600" b="1" dirty="0" err="1">
                <a:latin typeface="Courier New" panose="02070309020205020404" pitchFamily="49" charset="0"/>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3329318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r>
              <a:rPr lang="en-US" altLang="zh-CN" sz="1600" b="1" dirty="0">
                <a:latin typeface="Courier New" panose="02070309020205020404" pitchFamily="49" charset="0"/>
                <a:ea typeface="+mn-ea"/>
                <a:cs typeface="Courier New" panose="02070309020205020404" pitchFamily="49" charset="0"/>
              </a:rPr>
              <a:t>    </a:t>
            </a:r>
            <a:r>
              <a:rPr lang="en-US" altLang="zh-CN" sz="1600" b="1" dirty="0">
                <a:latin typeface="Courier New" panose="02070309020205020404" pitchFamily="49" charset="0"/>
                <a:cs typeface="Courier New" panose="02070309020205020404" pitchFamily="49" charset="0"/>
              </a:rPr>
              <a:t>schedule(); //need </a:t>
            </a:r>
            <a:r>
              <a:rPr lang="en-US" altLang="zh-CN" sz="1600" b="1" dirty="0" err="1">
                <a:latin typeface="Courier New" panose="02070309020205020404" pitchFamily="49" charset="0"/>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412666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8792201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819786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wakeup(t);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415829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wakeup(t);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4610571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467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4507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2116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spTree>
    <p:extLst>
      <p:ext uri="{BB962C8B-B14F-4D97-AF65-F5344CB8AC3E}">
        <p14:creationId xmlns:p14="http://schemas.microsoft.com/office/powerpoint/2010/main" val="302349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467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4507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2116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spTree>
    <p:extLst>
      <p:ext uri="{BB962C8B-B14F-4D97-AF65-F5344CB8AC3E}">
        <p14:creationId xmlns:p14="http://schemas.microsoft.com/office/powerpoint/2010/main" val="29151561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467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n)</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4507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2116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cxnSp>
        <p:nvCxnSpPr>
          <p:cNvPr id="3" name="直接箭头连接符 2"/>
          <p:cNvCxnSpPr/>
          <p:nvPr/>
        </p:nvCxnSpPr>
        <p:spPr>
          <a:xfrm>
            <a:off x="3927562" y="4223122"/>
            <a:ext cx="1008112" cy="86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6531412-238C-D76D-CA85-826BE8A19F61}"/>
              </a:ext>
            </a:extLst>
          </p:cNvPr>
          <p:cNvSpPr txBox="1"/>
          <p:nvPr/>
        </p:nvSpPr>
        <p:spPr>
          <a:xfrm>
            <a:off x="971600" y="5878111"/>
            <a:ext cx="7416824" cy="923330"/>
          </a:xfrm>
          <a:prstGeom prst="rect">
            <a:avLst/>
          </a:prstGeom>
          <a:noFill/>
        </p:spPr>
        <p:txBody>
          <a:bodyPr wrap="square" rtlCol="0">
            <a:spAutoFit/>
          </a:bodyPr>
          <a:lstStyle/>
          <a:p>
            <a:r>
              <a:rPr lang="zh-CN" altLang="en-US" dirty="0"/>
              <a:t>这里</a:t>
            </a:r>
            <a:r>
              <a:rPr lang="en-US" altLang="zh-CN" dirty="0"/>
              <a:t>wait</a:t>
            </a:r>
            <a:r>
              <a:rPr lang="zh-CN" altLang="en-US" dirty="0"/>
              <a:t>的作用：释放传入的</a:t>
            </a:r>
            <a:r>
              <a:rPr lang="en-US" altLang="zh-CN" dirty="0"/>
              <a:t>lock</a:t>
            </a:r>
            <a:r>
              <a:rPr lang="zh-CN" altLang="en-US" dirty="0"/>
              <a:t>锁，并释放</a:t>
            </a:r>
            <a:r>
              <a:rPr lang="en-US" altLang="zh-CN" dirty="0"/>
              <a:t>CPU</a:t>
            </a:r>
            <a:r>
              <a:rPr lang="zh-CN" altLang="en-US" dirty="0"/>
              <a:t>（运行权），直到获得下一次调度机会后，并重新获取</a:t>
            </a:r>
            <a:r>
              <a:rPr lang="en-US" altLang="zh-CN" dirty="0"/>
              <a:t>lock</a:t>
            </a:r>
            <a:r>
              <a:rPr lang="zh-CN" altLang="en-US" dirty="0"/>
              <a:t>锁后才返回。在调用者看来，</a:t>
            </a:r>
            <a:r>
              <a:rPr lang="en-US" altLang="zh-CN" dirty="0"/>
              <a:t>wait</a:t>
            </a:r>
            <a:r>
              <a:rPr lang="zh-CN" altLang="en-US" dirty="0"/>
              <a:t>的执行期并不长（因为发生了调度），并且没有占据锁</a:t>
            </a:r>
          </a:p>
        </p:txBody>
      </p:sp>
    </p:spTree>
    <p:extLst>
      <p:ext uri="{BB962C8B-B14F-4D97-AF65-F5344CB8AC3E}">
        <p14:creationId xmlns:p14="http://schemas.microsoft.com/office/powerpoint/2010/main" val="15541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方案一</a:t>
            </a:r>
            <a:endParaRPr lang="zh-CN" altLang="en-US" dirty="0">
              <a:cs typeface="+mj-cs"/>
            </a:endParaRPr>
          </a:p>
        </p:txBody>
      </p:sp>
      <p:grpSp>
        <p:nvGrpSpPr>
          <p:cNvPr id="2" name="组合 1"/>
          <p:cNvGrpSpPr/>
          <p:nvPr/>
        </p:nvGrpSpPr>
        <p:grpSpPr>
          <a:xfrm>
            <a:off x="1646102" y="1857364"/>
            <a:ext cx="4012859" cy="428628"/>
            <a:chOff x="844893" y="1000114"/>
            <a:chExt cx="4012859" cy="428628"/>
          </a:xfrm>
        </p:grpSpPr>
        <p:sp>
          <p:nvSpPr>
            <p:cNvPr id="9" name="内容占位符 2"/>
            <p:cNvSpPr txBox="1">
              <a:spLocks/>
            </p:cNvSpPr>
            <p:nvPr/>
          </p:nvSpPr>
          <p:spPr>
            <a:xfrm>
              <a:off x="1142976" y="1000114"/>
              <a:ext cx="37147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使用</a:t>
              </a:r>
              <a:r>
                <a:rPr lang="zh-CN" altLang="en-US" dirty="0">
                  <a:solidFill>
                    <a:srgbClr val="C00000"/>
                  </a:solidFill>
                </a:rPr>
                <a:t>便签</a:t>
              </a:r>
              <a:r>
                <a:rPr lang="zh-CN" altLang="en-US" dirty="0"/>
                <a:t>来避免购买太多面包</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646102" y="4865698"/>
            <a:ext cx="1701762" cy="428628"/>
            <a:chOff x="844893" y="4008448"/>
            <a:chExt cx="1701762" cy="428628"/>
          </a:xfrm>
        </p:grpSpPr>
        <p:sp>
          <p:nvSpPr>
            <p:cNvPr id="17" name="内容占位符 2"/>
            <p:cNvSpPr txBox="1">
              <a:spLocks/>
            </p:cNvSpPr>
            <p:nvPr/>
          </p:nvSpPr>
          <p:spPr>
            <a:xfrm>
              <a:off x="1142975" y="4008448"/>
              <a:ext cx="140368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有效吗？</a:t>
              </a:r>
            </a:p>
          </p:txBody>
        </p:sp>
        <p:sp>
          <p:nvSpPr>
            <p:cNvPr id="18" name="TextBox 17"/>
            <p:cNvSpPr txBox="1"/>
            <p:nvPr/>
          </p:nvSpPr>
          <p:spPr>
            <a:xfrm>
              <a:off x="844893" y="400844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2053722" y="2163754"/>
            <a:ext cx="3176610" cy="407990"/>
            <a:chOff x="1252514" y="1306504"/>
            <a:chExt cx="3176610" cy="407990"/>
          </a:xfrm>
        </p:grpSpPr>
        <p:pic>
          <p:nvPicPr>
            <p:cNvPr id="23" name="图片 22" descr="小点1.png"/>
            <p:cNvPicPr>
              <a:picLocks noChangeAspect="1"/>
            </p:cNvPicPr>
            <p:nvPr/>
          </p:nvPicPr>
          <p:blipFill>
            <a:blip r:embed="rId2" cstate="print"/>
            <a:stretch>
              <a:fillRect/>
            </a:stretch>
          </p:blipFill>
          <p:spPr>
            <a:xfrm>
              <a:off x="1252514" y="1439416"/>
              <a:ext cx="151066" cy="148997"/>
            </a:xfrm>
            <a:prstGeom prst="rect">
              <a:avLst/>
            </a:prstGeom>
            <a:effectLst/>
          </p:spPr>
        </p:pic>
        <p:sp>
          <p:nvSpPr>
            <p:cNvPr id="24" name="内容占位符 2"/>
            <p:cNvSpPr txBox="1">
              <a:spLocks/>
            </p:cNvSpPr>
            <p:nvPr/>
          </p:nvSpPr>
          <p:spPr>
            <a:xfrm>
              <a:off x="1385078" y="1306504"/>
              <a:ext cx="30440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购买之前留下一张便签</a:t>
              </a:r>
            </a:p>
          </p:txBody>
        </p:sp>
      </p:grpSp>
      <p:grpSp>
        <p:nvGrpSpPr>
          <p:cNvPr id="4" name="组合 3"/>
          <p:cNvGrpSpPr/>
          <p:nvPr/>
        </p:nvGrpSpPr>
        <p:grpSpPr>
          <a:xfrm>
            <a:off x="2053722" y="2474906"/>
            <a:ext cx="2747982" cy="428628"/>
            <a:chOff x="1252514" y="1617656"/>
            <a:chExt cx="2747982" cy="428628"/>
          </a:xfrm>
        </p:grpSpPr>
        <p:pic>
          <p:nvPicPr>
            <p:cNvPr id="25" name="图片 24" descr="小点1.png"/>
            <p:cNvPicPr>
              <a:picLocks noChangeAspect="1"/>
            </p:cNvPicPr>
            <p:nvPr/>
          </p:nvPicPr>
          <p:blipFill>
            <a:blip r:embed="rId2" cstate="print"/>
            <a:stretch>
              <a:fillRect/>
            </a:stretch>
          </p:blipFill>
          <p:spPr>
            <a:xfrm>
              <a:off x="1252514" y="1734240"/>
              <a:ext cx="151066" cy="148997"/>
            </a:xfrm>
            <a:prstGeom prst="rect">
              <a:avLst/>
            </a:prstGeom>
            <a:effectLst/>
          </p:spPr>
        </p:pic>
        <p:sp>
          <p:nvSpPr>
            <p:cNvPr id="26" name="内容占位符 2"/>
            <p:cNvSpPr txBox="1">
              <a:spLocks/>
            </p:cNvSpPr>
            <p:nvPr/>
          </p:nvSpPr>
          <p:spPr>
            <a:xfrm>
              <a:off x="1385078" y="1617656"/>
              <a:ext cx="26154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买完后移除该便签</a:t>
              </a:r>
            </a:p>
          </p:txBody>
        </p:sp>
      </p:grpSp>
      <p:grpSp>
        <p:nvGrpSpPr>
          <p:cNvPr id="5" name="组合 4"/>
          <p:cNvGrpSpPr/>
          <p:nvPr/>
        </p:nvGrpSpPr>
        <p:grpSpPr>
          <a:xfrm>
            <a:off x="2053722" y="2778120"/>
            <a:ext cx="4462494" cy="428628"/>
            <a:chOff x="1252514" y="1920870"/>
            <a:chExt cx="4462494" cy="428628"/>
          </a:xfrm>
        </p:grpSpPr>
        <p:pic>
          <p:nvPicPr>
            <p:cNvPr id="20" name="图片 19" descr="小点1.png"/>
            <p:cNvPicPr>
              <a:picLocks noChangeAspect="1"/>
            </p:cNvPicPr>
            <p:nvPr/>
          </p:nvPicPr>
          <p:blipFill>
            <a:blip r:embed="rId2" cstate="print"/>
            <a:stretch>
              <a:fillRect/>
            </a:stretch>
          </p:blipFill>
          <p:spPr>
            <a:xfrm>
              <a:off x="1252514" y="2037454"/>
              <a:ext cx="151066" cy="148997"/>
            </a:xfrm>
            <a:prstGeom prst="rect">
              <a:avLst/>
            </a:prstGeom>
            <a:effectLst/>
          </p:spPr>
        </p:pic>
        <p:sp>
          <p:nvSpPr>
            <p:cNvPr id="21" name="内容占位符 2"/>
            <p:cNvSpPr txBox="1">
              <a:spLocks/>
            </p:cNvSpPr>
            <p:nvPr/>
          </p:nvSpPr>
          <p:spPr>
            <a:xfrm>
              <a:off x="1385078" y="1920870"/>
              <a:ext cx="43299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别人看到便签时，就不去购买面包</a:t>
              </a:r>
            </a:p>
          </p:txBody>
        </p:sp>
      </p:grpSp>
      <p:sp>
        <p:nvSpPr>
          <p:cNvPr id="29" name="矩形 28"/>
          <p:cNvSpPr/>
          <p:nvPr/>
        </p:nvSpPr>
        <p:spPr>
          <a:xfrm>
            <a:off x="2351272" y="3201716"/>
            <a:ext cx="2714074" cy="164352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2700">
            <a:solidFill>
              <a:schemeClr val="tx1"/>
            </a:solidFill>
          </a:ln>
        </p:spPr>
        <p:txBody>
          <a:bodyPr wrap="square">
            <a:spAutoFit/>
          </a:bodyPr>
          <a:lstStyle/>
          <a:p>
            <a:pPr marL="0" lvl="1">
              <a:lnSpc>
                <a:spcPct val="80000"/>
              </a:lnSpc>
            </a:pPr>
            <a:r>
              <a:rPr lang="en-US" altLang="zh-CN" b="1" dirty="0">
                <a:latin typeface="Courier New" panose="02070309020205020404" pitchFamily="49" charset="0"/>
                <a:ea typeface="微软雅黑" pitchFamily="34" charset="-122"/>
                <a:cs typeface="Courier New" panose="02070309020205020404" pitchFamily="49" charset="0"/>
              </a:rPr>
              <a:t> if (</a:t>
            </a:r>
            <a:r>
              <a:rPr lang="en-US" altLang="zh-CN" b="1" dirty="0" err="1">
                <a:latin typeface="Courier New" panose="02070309020205020404" pitchFamily="49" charset="0"/>
                <a:ea typeface="微软雅黑" pitchFamily="34" charset="-122"/>
                <a:cs typeface="Courier New" panose="02070309020205020404" pitchFamily="49" charset="0"/>
              </a:rPr>
              <a:t>nobread</a:t>
            </a:r>
            <a:r>
              <a:rPr lang="en-US" altLang="zh-CN" b="1" dirty="0">
                <a:latin typeface="Courier New" panose="02070309020205020404" pitchFamily="49" charset="0"/>
                <a:ea typeface="微软雅黑" pitchFamily="34" charset="-122"/>
                <a:cs typeface="Courier New" panose="02070309020205020404" pitchFamily="49" charset="0"/>
              </a:rPr>
              <a:t>) {</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if (</a:t>
            </a:r>
            <a:r>
              <a:rPr lang="en-US" altLang="zh-CN" b="1" dirty="0" err="1">
                <a:latin typeface="Courier New" panose="02070309020205020404" pitchFamily="49" charset="0"/>
                <a:ea typeface="微软雅黑" pitchFamily="34" charset="-122"/>
                <a:cs typeface="Courier New" panose="02070309020205020404" pitchFamily="49" charset="0"/>
              </a:rPr>
              <a:t>noNote</a:t>
            </a:r>
            <a:r>
              <a:rPr lang="en-US" altLang="zh-CN" b="1" dirty="0">
                <a:latin typeface="Courier New" panose="02070309020205020404" pitchFamily="49" charset="0"/>
                <a:ea typeface="微软雅黑" pitchFamily="34" charset="-122"/>
                <a:cs typeface="Courier New" panose="02070309020205020404" pitchFamily="49" charset="0"/>
              </a:rPr>
              <a:t>) {</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leave Note;</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buy bread;</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a:t>
            </a:r>
            <a:r>
              <a:rPr lang="zh-CN" altLang="en-US" b="1" dirty="0">
                <a:latin typeface="Courier New" panose="02070309020205020404" pitchFamily="49" charset="0"/>
                <a:ea typeface="微软雅黑" pitchFamily="34" charset="-122"/>
                <a:cs typeface="Courier New" panose="02070309020205020404" pitchFamily="49" charset="0"/>
              </a:rPr>
              <a:t> </a:t>
            </a:r>
            <a:r>
              <a:rPr lang="en-US" altLang="zh-CN" b="1" dirty="0">
                <a:latin typeface="Courier New" panose="02070309020205020404" pitchFamily="49" charset="0"/>
                <a:ea typeface="微软雅黑" pitchFamily="34" charset="-122"/>
                <a:cs typeface="Courier New" panose="02070309020205020404" pitchFamily="49" charset="0"/>
              </a:rPr>
              <a:t>remove Note;</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a:t>
            </a:r>
          </a:p>
        </p:txBody>
      </p:sp>
    </p:spTree>
    <p:extLst>
      <p:ext uri="{BB962C8B-B14F-4D97-AF65-F5344CB8AC3E}">
        <p14:creationId xmlns:p14="http://schemas.microsoft.com/office/powerpoint/2010/main" val="41233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467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n)</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notEmpty.Signal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4507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0)    </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notEmpty.Wait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2116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cxnSp>
        <p:nvCxnSpPr>
          <p:cNvPr id="6" name="直接箭头连接符 5"/>
          <p:cNvCxnSpPr/>
          <p:nvPr/>
        </p:nvCxnSpPr>
        <p:spPr>
          <a:xfrm flipH="1">
            <a:off x="3275856" y="4221088"/>
            <a:ext cx="1728192" cy="9361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t>管程条件变量的释放处理方式</a:t>
            </a:r>
            <a:endParaRPr lang="zh-CN" altLang="en-US" dirty="0">
              <a:cs typeface="+mj-cs"/>
            </a:endParaRPr>
          </a:p>
        </p:txBody>
      </p:sp>
      <p:grpSp>
        <p:nvGrpSpPr>
          <p:cNvPr id="3" name="组合 2"/>
          <p:cNvGrpSpPr/>
          <p:nvPr/>
        </p:nvGrpSpPr>
        <p:grpSpPr>
          <a:xfrm>
            <a:off x="1003718" y="1857364"/>
            <a:ext cx="2084033" cy="428628"/>
            <a:chOff x="597243" y="1000114"/>
            <a:chExt cx="2084033" cy="428628"/>
          </a:xfrm>
        </p:grpSpPr>
        <p:sp>
          <p:nvSpPr>
            <p:cNvPr id="9" name="内容占位符 2"/>
            <p:cNvSpPr txBox="1">
              <a:spLocks/>
            </p:cNvSpPr>
            <p:nvPr/>
          </p:nvSpPr>
          <p:spPr>
            <a:xfrm>
              <a:off x="895326" y="1000114"/>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a:t>Hansen</a:t>
              </a:r>
              <a:r>
                <a:rPr lang="zh-CN" altLang="en-US" dirty="0"/>
                <a:t>管程</a:t>
              </a:r>
            </a:p>
          </p:txBody>
        </p:sp>
        <p:sp>
          <p:nvSpPr>
            <p:cNvPr id="12" name="TextBox 11"/>
            <p:cNvSpPr txBox="1"/>
            <p:nvPr/>
          </p:nvSpPr>
          <p:spPr>
            <a:xfrm>
              <a:off x="59724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426478" y="2200040"/>
            <a:ext cx="3426584" cy="428628"/>
            <a:chOff x="1020004" y="1342790"/>
            <a:chExt cx="3426584" cy="428628"/>
          </a:xfrm>
        </p:grpSpPr>
        <p:sp>
          <p:nvSpPr>
            <p:cNvPr id="15" name="内容占位符 2"/>
            <p:cNvSpPr txBox="1">
              <a:spLocks/>
            </p:cNvSpPr>
            <p:nvPr/>
          </p:nvSpPr>
          <p:spPr>
            <a:xfrm>
              <a:off x="1160440" y="1342790"/>
              <a:ext cx="32861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主要用于真实</a:t>
              </a:r>
              <a:r>
                <a:rPr lang="en-US" altLang="zh-CN" dirty="0"/>
                <a:t>OS</a:t>
              </a:r>
              <a:r>
                <a:rPr lang="zh-CN" altLang="en-US" dirty="0"/>
                <a:t>和</a:t>
              </a:r>
              <a:r>
                <a:rPr lang="en-US" altLang="zh-CN" dirty="0"/>
                <a:t>Java</a:t>
              </a:r>
              <a:r>
                <a:rPr lang="zh-CN" altLang="en-US" dirty="0"/>
                <a:t>中</a:t>
              </a:r>
            </a:p>
          </p:txBody>
        </p:sp>
        <p:pic>
          <p:nvPicPr>
            <p:cNvPr id="11" name="图片 10" descr="小点1.png"/>
            <p:cNvPicPr>
              <a:picLocks noChangeAspect="1"/>
            </p:cNvPicPr>
            <p:nvPr/>
          </p:nvPicPr>
          <p:blipFill>
            <a:blip r:embed="rId2" cstate="print"/>
            <a:stretch>
              <a:fillRect/>
            </a:stretch>
          </p:blipFill>
          <p:spPr>
            <a:xfrm>
              <a:off x="1020004" y="1449380"/>
              <a:ext cx="151066" cy="148997"/>
            </a:xfrm>
            <a:prstGeom prst="rect">
              <a:avLst/>
            </a:prstGeom>
            <a:effectLst/>
          </p:spPr>
        </p:pic>
      </p:grpSp>
      <p:grpSp>
        <p:nvGrpSpPr>
          <p:cNvPr id="2" name="组合 1"/>
          <p:cNvGrpSpPr/>
          <p:nvPr/>
        </p:nvGrpSpPr>
        <p:grpSpPr>
          <a:xfrm>
            <a:off x="4805808" y="1857364"/>
            <a:ext cx="2084033" cy="428628"/>
            <a:chOff x="4399333" y="1000114"/>
            <a:chExt cx="2084033" cy="428628"/>
          </a:xfrm>
        </p:grpSpPr>
        <p:sp>
          <p:nvSpPr>
            <p:cNvPr id="13" name="内容占位符 2"/>
            <p:cNvSpPr txBox="1">
              <a:spLocks/>
            </p:cNvSpPr>
            <p:nvPr/>
          </p:nvSpPr>
          <p:spPr>
            <a:xfrm>
              <a:off x="4697416" y="1000114"/>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a:t>Hoare</a:t>
              </a:r>
              <a:r>
                <a:rPr lang="zh-CN" altLang="en-US" dirty="0"/>
                <a:t>管程</a:t>
              </a:r>
            </a:p>
          </p:txBody>
        </p:sp>
        <p:sp>
          <p:nvSpPr>
            <p:cNvPr id="14" name="TextBox 13"/>
            <p:cNvSpPr txBox="1"/>
            <p:nvPr/>
          </p:nvSpPr>
          <p:spPr>
            <a:xfrm>
              <a:off x="439933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5223336" y="2200040"/>
            <a:ext cx="2360246" cy="428628"/>
            <a:chOff x="4816862" y="1342790"/>
            <a:chExt cx="2360246" cy="428628"/>
          </a:xfrm>
        </p:grpSpPr>
        <p:sp>
          <p:nvSpPr>
            <p:cNvPr id="21" name="内容占位符 2"/>
            <p:cNvSpPr txBox="1">
              <a:spLocks/>
            </p:cNvSpPr>
            <p:nvPr/>
          </p:nvSpPr>
          <p:spPr>
            <a:xfrm>
              <a:off x="4962530" y="1342790"/>
              <a:ext cx="22145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主要见于教材中</a:t>
              </a:r>
            </a:p>
          </p:txBody>
        </p:sp>
        <p:pic>
          <p:nvPicPr>
            <p:cNvPr id="22" name="图片 21" descr="小点1.png"/>
            <p:cNvPicPr>
              <a:picLocks noChangeAspect="1"/>
            </p:cNvPicPr>
            <p:nvPr/>
          </p:nvPicPr>
          <p:blipFill>
            <a:blip r:embed="rId2" cstate="print"/>
            <a:stretch>
              <a:fillRect/>
            </a:stretch>
          </p:blipFill>
          <p:spPr>
            <a:xfrm>
              <a:off x="4816862" y="1449380"/>
              <a:ext cx="151066" cy="148997"/>
            </a:xfrm>
            <a:prstGeom prst="rect">
              <a:avLst/>
            </a:prstGeom>
            <a:effectLst/>
          </p:spPr>
        </p:pic>
      </p:grpSp>
      <p:sp>
        <p:nvSpPr>
          <p:cNvPr id="23" name="Line 4"/>
          <p:cNvSpPr>
            <a:spLocks noChangeShapeType="1"/>
          </p:cNvSpPr>
          <p:nvPr/>
        </p:nvSpPr>
        <p:spPr bwMode="auto">
          <a:xfrm flipV="1">
            <a:off x="4730824" y="1761316"/>
            <a:ext cx="0" cy="4068000"/>
          </a:xfrm>
          <a:prstGeom prst="line">
            <a:avLst/>
          </a:prstGeom>
          <a:noFill/>
          <a:ln w="38100">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sz="1600" b="1">
              <a:solidFill>
                <a:srgbClr val="11576A"/>
              </a:solidFill>
              <a:latin typeface="+mn-ea"/>
            </a:endParaRPr>
          </a:p>
        </p:txBody>
      </p:sp>
      <p:grpSp>
        <p:nvGrpSpPr>
          <p:cNvPr id="4" name="组合 3"/>
          <p:cNvGrpSpPr/>
          <p:nvPr/>
        </p:nvGrpSpPr>
        <p:grpSpPr>
          <a:xfrm>
            <a:off x="1149424" y="2636410"/>
            <a:ext cx="2773060" cy="864028"/>
            <a:chOff x="742950" y="1779160"/>
            <a:chExt cx="2773060" cy="864028"/>
          </a:xfrm>
        </p:grpSpPr>
        <p:sp>
          <p:nvSpPr>
            <p:cNvPr id="24" name="Text Box 5"/>
            <p:cNvSpPr txBox="1">
              <a:spLocks noChangeArrowheads="1"/>
            </p:cNvSpPr>
            <p:nvPr/>
          </p:nvSpPr>
          <p:spPr bwMode="auto">
            <a:xfrm>
              <a:off x="742950" y="1779160"/>
              <a:ext cx="1524000" cy="830997"/>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x.wait</a:t>
              </a:r>
              <a:r>
                <a:rPr lang="en-US" altLang="zh-CN" sz="1600" b="1" dirty="0">
                  <a:latin typeface="Courier New" panose="02070309020205020404" pitchFamily="49" charset="0"/>
                  <a:ea typeface="+mn-ea"/>
                  <a:cs typeface="Courier New" panose="02070309020205020404" pitchFamily="49" charset="0"/>
                </a:rPr>
                <a:t>()</a:t>
              </a:r>
            </a:p>
          </p:txBody>
        </p:sp>
        <p:sp>
          <p:nvSpPr>
            <p:cNvPr id="27" name="Text Box 11"/>
            <p:cNvSpPr txBox="1">
              <a:spLocks noChangeArrowheads="1"/>
            </p:cNvSpPr>
            <p:nvPr/>
          </p:nvSpPr>
          <p:spPr bwMode="auto">
            <a:xfrm>
              <a:off x="2266950" y="2304634"/>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进入等待</a:t>
              </a:r>
              <a:endParaRPr lang="en-US" altLang="zh-CN" sz="1600" b="1" dirty="0">
                <a:solidFill>
                  <a:srgbClr val="11576A"/>
                </a:solidFill>
                <a:latin typeface="+mn-ea"/>
                <a:ea typeface="+mn-ea"/>
                <a:cs typeface="宋体" charset="0"/>
              </a:endParaRPr>
            </a:p>
          </p:txBody>
        </p:sp>
      </p:grpSp>
      <p:grpSp>
        <p:nvGrpSpPr>
          <p:cNvPr id="6" name="组合 5"/>
          <p:cNvGrpSpPr/>
          <p:nvPr/>
        </p:nvGrpSpPr>
        <p:grpSpPr>
          <a:xfrm>
            <a:off x="1149425" y="4929199"/>
            <a:ext cx="3196253" cy="584775"/>
            <a:chOff x="742950" y="4071948"/>
            <a:chExt cx="3196253" cy="584775"/>
          </a:xfrm>
        </p:grpSpPr>
        <p:sp>
          <p:nvSpPr>
            <p:cNvPr id="26" name="Text Box 8"/>
            <p:cNvSpPr txBox="1">
              <a:spLocks noChangeArrowheads="1"/>
            </p:cNvSpPr>
            <p:nvPr/>
          </p:nvSpPr>
          <p:spPr bwMode="auto">
            <a:xfrm>
              <a:off x="742950" y="4071948"/>
              <a:ext cx="1524000" cy="584775"/>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l.release()</a:t>
              </a:r>
            </a:p>
          </p:txBody>
        </p:sp>
        <p:sp>
          <p:nvSpPr>
            <p:cNvPr id="29" name="Text Box 14"/>
            <p:cNvSpPr txBox="1">
              <a:spLocks noChangeArrowheads="1"/>
            </p:cNvSpPr>
            <p:nvPr/>
          </p:nvSpPr>
          <p:spPr bwMode="auto">
            <a:xfrm>
              <a:off x="2266950" y="4087823"/>
              <a:ext cx="167225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恢复管程执行</a:t>
              </a:r>
              <a:endParaRPr lang="en-US" altLang="zh-CN" sz="1600" b="1" dirty="0">
                <a:solidFill>
                  <a:srgbClr val="11576A"/>
                </a:solidFill>
                <a:latin typeface="+mn-ea"/>
                <a:ea typeface="+mn-ea"/>
                <a:cs typeface="宋体" charset="0"/>
              </a:endParaRPr>
            </a:p>
          </p:txBody>
        </p:sp>
      </p:grpSp>
      <p:grpSp>
        <p:nvGrpSpPr>
          <p:cNvPr id="5" name="组合 4"/>
          <p:cNvGrpSpPr/>
          <p:nvPr/>
        </p:nvGrpSpPr>
        <p:grpSpPr>
          <a:xfrm>
            <a:off x="1738114" y="3527012"/>
            <a:ext cx="2764110" cy="1352412"/>
            <a:chOff x="1331640" y="2669762"/>
            <a:chExt cx="2764110" cy="1352412"/>
          </a:xfrm>
        </p:grpSpPr>
        <p:sp>
          <p:nvSpPr>
            <p:cNvPr id="25" name="Text Box 7"/>
            <p:cNvSpPr txBox="1">
              <a:spLocks noChangeArrowheads="1"/>
            </p:cNvSpPr>
            <p:nvPr/>
          </p:nvSpPr>
          <p:spPr bwMode="auto">
            <a:xfrm>
              <a:off x="2571750" y="2698735"/>
              <a:ext cx="1524000" cy="1323439"/>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x.signal</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l.release</a:t>
              </a:r>
              <a:r>
                <a:rPr lang="en-US" altLang="zh-CN" sz="1600" b="1" dirty="0">
                  <a:latin typeface="Courier New" panose="02070309020205020404" pitchFamily="49" charset="0"/>
                  <a:ea typeface="+mn-ea"/>
                  <a:cs typeface="Courier New" panose="02070309020205020404" pitchFamily="49" charset="0"/>
                </a:rPr>
                <a:t>()</a:t>
              </a:r>
            </a:p>
          </p:txBody>
        </p:sp>
        <p:sp>
          <p:nvSpPr>
            <p:cNvPr id="28" name="Text Box 12"/>
            <p:cNvSpPr txBox="1">
              <a:spLocks noChangeArrowheads="1"/>
            </p:cNvSpPr>
            <p:nvPr/>
          </p:nvSpPr>
          <p:spPr bwMode="auto">
            <a:xfrm>
              <a:off x="1331640" y="2669762"/>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进入管程</a:t>
              </a:r>
              <a:endParaRPr lang="en-US" altLang="zh-CN" sz="1600" b="1" dirty="0">
                <a:solidFill>
                  <a:srgbClr val="11576A"/>
                </a:solidFill>
                <a:latin typeface="+mn-ea"/>
                <a:ea typeface="+mn-ea"/>
                <a:cs typeface="宋体" charset="0"/>
              </a:endParaRPr>
            </a:p>
          </p:txBody>
        </p:sp>
        <p:sp>
          <p:nvSpPr>
            <p:cNvPr id="30" name="Text Box 15"/>
            <p:cNvSpPr txBox="1">
              <a:spLocks noChangeArrowheads="1"/>
            </p:cNvSpPr>
            <p:nvPr/>
          </p:nvSpPr>
          <p:spPr bwMode="auto">
            <a:xfrm>
              <a:off x="1378724" y="3673356"/>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退出管程</a:t>
              </a:r>
              <a:endParaRPr lang="en-US" altLang="zh-CN" sz="1600" b="1" dirty="0">
                <a:solidFill>
                  <a:srgbClr val="11576A"/>
                </a:solidFill>
                <a:latin typeface="+mn-ea"/>
                <a:ea typeface="+mn-ea"/>
                <a:cs typeface="宋体" charset="0"/>
              </a:endParaRPr>
            </a:p>
          </p:txBody>
        </p:sp>
      </p:grpSp>
      <p:grpSp>
        <p:nvGrpSpPr>
          <p:cNvPr id="16" name="组合 15"/>
          <p:cNvGrpSpPr/>
          <p:nvPr/>
        </p:nvGrpSpPr>
        <p:grpSpPr>
          <a:xfrm>
            <a:off x="5035625" y="2636410"/>
            <a:ext cx="2784281" cy="838628"/>
            <a:chOff x="4629150" y="1779160"/>
            <a:chExt cx="2784281" cy="838628"/>
          </a:xfrm>
        </p:grpSpPr>
        <p:sp>
          <p:nvSpPr>
            <p:cNvPr id="31" name="Text Box 20"/>
            <p:cNvSpPr txBox="1">
              <a:spLocks noChangeArrowheads="1"/>
            </p:cNvSpPr>
            <p:nvPr/>
          </p:nvSpPr>
          <p:spPr bwMode="auto">
            <a:xfrm>
              <a:off x="4629150" y="1779160"/>
              <a:ext cx="1524000" cy="830997"/>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x.wait</a:t>
              </a:r>
              <a:r>
                <a:rPr lang="en-US" altLang="zh-CN" sz="1600" b="1" dirty="0">
                  <a:latin typeface="Courier New" panose="02070309020205020404" pitchFamily="49" charset="0"/>
                  <a:ea typeface="+mn-ea"/>
                  <a:cs typeface="Courier New" panose="02070309020205020404" pitchFamily="49" charset="0"/>
                </a:rPr>
                <a:t>()</a:t>
              </a:r>
            </a:p>
          </p:txBody>
        </p:sp>
        <p:sp>
          <p:nvSpPr>
            <p:cNvPr id="35" name="Text Box 24"/>
            <p:cNvSpPr txBox="1">
              <a:spLocks noChangeArrowheads="1"/>
            </p:cNvSpPr>
            <p:nvPr/>
          </p:nvSpPr>
          <p:spPr bwMode="auto">
            <a:xfrm>
              <a:off x="6153150" y="2279234"/>
              <a:ext cx="126028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进入等待</a:t>
              </a:r>
            </a:p>
          </p:txBody>
        </p:sp>
      </p:grpSp>
      <p:grpSp>
        <p:nvGrpSpPr>
          <p:cNvPr id="18" name="组合 17"/>
          <p:cNvGrpSpPr/>
          <p:nvPr/>
        </p:nvGrpSpPr>
        <p:grpSpPr>
          <a:xfrm>
            <a:off x="5035624" y="4500570"/>
            <a:ext cx="3194650" cy="694154"/>
            <a:chOff x="4629150" y="3643320"/>
            <a:chExt cx="3194650" cy="694154"/>
          </a:xfrm>
        </p:grpSpPr>
        <p:sp>
          <p:nvSpPr>
            <p:cNvPr id="33" name="Text Box 22"/>
            <p:cNvSpPr txBox="1">
              <a:spLocks noChangeArrowheads="1"/>
            </p:cNvSpPr>
            <p:nvPr/>
          </p:nvSpPr>
          <p:spPr bwMode="auto">
            <a:xfrm>
              <a:off x="4629150" y="3690945"/>
              <a:ext cx="1524000" cy="584775"/>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l.release</a:t>
              </a:r>
              <a:r>
                <a:rPr lang="en-US" altLang="zh-CN" sz="1600" b="1" dirty="0">
                  <a:latin typeface="Courier New" panose="02070309020205020404" pitchFamily="49" charset="0"/>
                  <a:ea typeface="+mn-ea"/>
                  <a:cs typeface="Courier New" panose="02070309020205020404" pitchFamily="49" charset="0"/>
                </a:rPr>
                <a:t>()</a:t>
              </a:r>
            </a:p>
          </p:txBody>
        </p:sp>
        <p:sp>
          <p:nvSpPr>
            <p:cNvPr id="37" name="Text Box 27"/>
            <p:cNvSpPr txBox="1">
              <a:spLocks noChangeArrowheads="1"/>
            </p:cNvSpPr>
            <p:nvPr/>
          </p:nvSpPr>
          <p:spPr bwMode="auto">
            <a:xfrm>
              <a:off x="6153150" y="3643320"/>
              <a:ext cx="16706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恢复管程执行</a:t>
              </a:r>
            </a:p>
          </p:txBody>
        </p:sp>
        <p:sp>
          <p:nvSpPr>
            <p:cNvPr id="39" name="Text Box 30"/>
            <p:cNvSpPr txBox="1">
              <a:spLocks noChangeArrowheads="1"/>
            </p:cNvSpPr>
            <p:nvPr/>
          </p:nvSpPr>
          <p:spPr bwMode="auto">
            <a:xfrm>
              <a:off x="6153150" y="3998920"/>
              <a:ext cx="91082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 </a:t>
              </a:r>
              <a:r>
                <a:rPr lang="zh-CN" altLang="en-US" sz="1600" b="1" dirty="0">
                  <a:solidFill>
                    <a:srgbClr val="11576A"/>
                  </a:solidFill>
                  <a:latin typeface="+mn-ea"/>
                  <a:ea typeface="+mn-ea"/>
                  <a:cs typeface="宋体" charset="0"/>
                </a:rPr>
                <a:t>结束</a:t>
              </a:r>
              <a:endParaRPr lang="en-US" altLang="zh-CN" sz="1600" b="1" dirty="0">
                <a:solidFill>
                  <a:srgbClr val="11576A"/>
                </a:solidFill>
                <a:latin typeface="+mn-ea"/>
                <a:ea typeface="+mn-ea"/>
                <a:cs typeface="宋体" charset="0"/>
              </a:endParaRPr>
            </a:p>
          </p:txBody>
        </p:sp>
      </p:grpSp>
      <p:grpSp>
        <p:nvGrpSpPr>
          <p:cNvPr id="19" name="组合 18"/>
          <p:cNvGrpSpPr/>
          <p:nvPr/>
        </p:nvGrpSpPr>
        <p:grpSpPr>
          <a:xfrm>
            <a:off x="5219190" y="5194724"/>
            <a:ext cx="3169234" cy="608174"/>
            <a:chOff x="4812716" y="4337474"/>
            <a:chExt cx="3169234" cy="608174"/>
          </a:xfrm>
        </p:grpSpPr>
        <p:sp>
          <p:nvSpPr>
            <p:cNvPr id="34" name="Text Box 23"/>
            <p:cNvSpPr txBox="1">
              <a:spLocks noChangeArrowheads="1"/>
            </p:cNvSpPr>
            <p:nvPr/>
          </p:nvSpPr>
          <p:spPr bwMode="auto">
            <a:xfrm>
              <a:off x="6457950" y="4360873"/>
              <a:ext cx="1524000" cy="584775"/>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l.release()</a:t>
              </a:r>
            </a:p>
          </p:txBody>
        </p:sp>
        <p:sp>
          <p:nvSpPr>
            <p:cNvPr id="40" name="Text Box 31"/>
            <p:cNvSpPr txBox="1">
              <a:spLocks noChangeArrowheads="1"/>
            </p:cNvSpPr>
            <p:nvPr/>
          </p:nvSpPr>
          <p:spPr bwMode="auto">
            <a:xfrm>
              <a:off x="4812716" y="4337474"/>
              <a:ext cx="16706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恢复管程执行</a:t>
              </a:r>
            </a:p>
          </p:txBody>
        </p:sp>
      </p:grpSp>
      <p:grpSp>
        <p:nvGrpSpPr>
          <p:cNvPr id="17" name="组合 16"/>
          <p:cNvGrpSpPr/>
          <p:nvPr/>
        </p:nvGrpSpPr>
        <p:grpSpPr>
          <a:xfrm>
            <a:off x="5601776" y="3541033"/>
            <a:ext cx="2786648" cy="885296"/>
            <a:chOff x="5195302" y="2683783"/>
            <a:chExt cx="2786648" cy="885296"/>
          </a:xfrm>
        </p:grpSpPr>
        <p:sp>
          <p:nvSpPr>
            <p:cNvPr id="32" name="Text Box 21"/>
            <p:cNvSpPr txBox="1">
              <a:spLocks noChangeArrowheads="1"/>
            </p:cNvSpPr>
            <p:nvPr/>
          </p:nvSpPr>
          <p:spPr bwMode="auto">
            <a:xfrm>
              <a:off x="6457950" y="2713023"/>
              <a:ext cx="1524000" cy="830997"/>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l.acquire()</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x.signal()</a:t>
              </a:r>
            </a:p>
          </p:txBody>
        </p:sp>
        <p:sp>
          <p:nvSpPr>
            <p:cNvPr id="38" name="Text Box 28"/>
            <p:cNvSpPr txBox="1">
              <a:spLocks noChangeArrowheads="1"/>
            </p:cNvSpPr>
            <p:nvPr/>
          </p:nvSpPr>
          <p:spPr bwMode="auto">
            <a:xfrm>
              <a:off x="5220856" y="3230525"/>
              <a:ext cx="126028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进入等待</a:t>
              </a:r>
            </a:p>
          </p:txBody>
        </p:sp>
        <p:sp>
          <p:nvSpPr>
            <p:cNvPr id="41" name="Text Box 12"/>
            <p:cNvSpPr txBox="1">
              <a:spLocks noChangeArrowheads="1"/>
            </p:cNvSpPr>
            <p:nvPr/>
          </p:nvSpPr>
          <p:spPr bwMode="auto">
            <a:xfrm>
              <a:off x="5195302" y="2683783"/>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进入管程</a:t>
              </a:r>
              <a:endParaRPr lang="en-US" altLang="zh-CN" sz="1600" b="1" dirty="0">
                <a:solidFill>
                  <a:srgbClr val="11576A"/>
                </a:solidFill>
                <a:latin typeface="+mn-ea"/>
                <a:ea typeface="+mn-ea"/>
                <a:cs typeface="宋体" charset="0"/>
              </a:endParaRPr>
            </a:p>
          </p:txBody>
        </p:sp>
      </p:grpSp>
      <p:sp>
        <p:nvSpPr>
          <p:cNvPr id="20" name="文本框 19">
            <a:extLst>
              <a:ext uri="{FF2B5EF4-FFF2-40B4-BE49-F238E27FC236}">
                <a16:creationId xmlns:a16="http://schemas.microsoft.com/office/drawing/2014/main" id="{5373139A-34AA-9408-7B7D-6CA77F4ABF0A}"/>
              </a:ext>
            </a:extLst>
          </p:cNvPr>
          <p:cNvSpPr txBox="1"/>
          <p:nvPr/>
        </p:nvSpPr>
        <p:spPr>
          <a:xfrm>
            <a:off x="5099057" y="5949280"/>
            <a:ext cx="3505391" cy="369332"/>
          </a:xfrm>
          <a:prstGeom prst="rect">
            <a:avLst/>
          </a:prstGeom>
          <a:noFill/>
        </p:spPr>
        <p:txBody>
          <a:bodyPr wrap="square" rtlCol="0">
            <a:spAutoFit/>
          </a:bodyPr>
          <a:lstStyle/>
          <a:p>
            <a:r>
              <a:rPr lang="zh-CN" altLang="en-US" dirty="0"/>
              <a:t>这里锁的细节需要思考如何实现</a:t>
            </a:r>
          </a:p>
        </p:txBody>
      </p:sp>
      <p:cxnSp>
        <p:nvCxnSpPr>
          <p:cNvPr id="42" name="直接箭头连接符 41">
            <a:extLst>
              <a:ext uri="{FF2B5EF4-FFF2-40B4-BE49-F238E27FC236}">
                <a16:creationId xmlns:a16="http://schemas.microsoft.com/office/drawing/2014/main" id="{AB2B40A6-75A4-8408-C753-F28F99847637}"/>
              </a:ext>
            </a:extLst>
          </p:cNvPr>
          <p:cNvCxnSpPr/>
          <p:nvPr/>
        </p:nvCxnSpPr>
        <p:spPr bwMode="auto">
          <a:xfrm flipV="1">
            <a:off x="6300192" y="4463024"/>
            <a:ext cx="432048" cy="1456888"/>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5914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anim calcmode="lin" valueType="num">
                                      <p:cBhvr>
                                        <p:cTn id="64" dur="500" fill="hold"/>
                                        <p:tgtEl>
                                          <p:spTgt spid="20"/>
                                        </p:tgtEl>
                                        <p:attrNameLst>
                                          <p:attrName>ppt_x</p:attrName>
                                        </p:attrNameLst>
                                      </p:cBhvr>
                                      <p:tavLst>
                                        <p:tav tm="0">
                                          <p:val>
                                            <p:strVal val="#ppt_x"/>
                                          </p:val>
                                        </p:tav>
                                        <p:tav tm="100000">
                                          <p:val>
                                            <p:strVal val="#ppt_x"/>
                                          </p:val>
                                        </p:tav>
                                      </p:tavLst>
                                    </p:anim>
                                    <p:anim calcmode="lin" valueType="num">
                                      <p:cBhvr>
                                        <p:cTn id="65" dur="5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anim calcmode="lin" valueType="num">
                                      <p:cBhvr>
                                        <p:cTn id="69" dur="500" fill="hold"/>
                                        <p:tgtEl>
                                          <p:spTgt spid="42"/>
                                        </p:tgtEl>
                                        <p:attrNameLst>
                                          <p:attrName>ppt_x</p:attrName>
                                        </p:attrNameLst>
                                      </p:cBhvr>
                                      <p:tavLst>
                                        <p:tav tm="0">
                                          <p:val>
                                            <p:strVal val="#ppt_x"/>
                                          </p:val>
                                        </p:tav>
                                        <p:tav tm="100000">
                                          <p:val>
                                            <p:strVal val="#ppt_x"/>
                                          </p:val>
                                        </p:tav>
                                      </p:tavLst>
                                    </p:anim>
                                    <p:anim calcmode="lin" valueType="num">
                                      <p:cBhvr>
                                        <p:cTn id="70"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dirty="0"/>
              <a:t>Hansen </a:t>
            </a:r>
            <a:r>
              <a:rPr lang="zh-CN" altLang="en-US" dirty="0"/>
              <a:t>管程与</a:t>
            </a:r>
            <a:r>
              <a:rPr lang="en-US" altLang="zh-CN" dirty="0"/>
              <a:t> Hoare </a:t>
            </a:r>
            <a:r>
              <a:rPr lang="zh-CN" altLang="en-US" dirty="0"/>
              <a:t>管程</a:t>
            </a:r>
            <a:endParaRPr lang="zh-CN" altLang="en-US" dirty="0">
              <a:cs typeface="+mj-cs"/>
            </a:endParaRPr>
          </a:p>
        </p:txBody>
      </p:sp>
      <p:grpSp>
        <p:nvGrpSpPr>
          <p:cNvPr id="2" name="组合 1"/>
          <p:cNvGrpSpPr/>
          <p:nvPr/>
        </p:nvGrpSpPr>
        <p:grpSpPr>
          <a:xfrm>
            <a:off x="1255733" y="3861048"/>
            <a:ext cx="1831617" cy="428628"/>
            <a:chOff x="597243" y="3003798"/>
            <a:chExt cx="1831617" cy="428628"/>
          </a:xfrm>
        </p:grpSpPr>
        <p:sp>
          <p:nvSpPr>
            <p:cNvPr id="9" name="内容占位符 2"/>
            <p:cNvSpPr txBox="1">
              <a:spLocks/>
            </p:cNvSpPr>
            <p:nvPr/>
          </p:nvSpPr>
          <p:spPr>
            <a:xfrm>
              <a:off x="895326" y="3003798"/>
              <a:ext cx="15335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sz="1800" dirty="0"/>
                <a:t>Hansen</a:t>
              </a:r>
              <a:r>
                <a:rPr lang="zh-CN" altLang="en-US" sz="1800" dirty="0"/>
                <a:t>管程</a:t>
              </a:r>
            </a:p>
          </p:txBody>
        </p:sp>
        <p:sp>
          <p:nvSpPr>
            <p:cNvPr id="12" name="TextBox 11"/>
            <p:cNvSpPr txBox="1"/>
            <p:nvPr/>
          </p:nvSpPr>
          <p:spPr>
            <a:xfrm>
              <a:off x="597243" y="300379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673261" y="4160182"/>
            <a:ext cx="2271344" cy="1003528"/>
            <a:chOff x="1014772" y="3302932"/>
            <a:chExt cx="2271344" cy="1003528"/>
          </a:xfrm>
        </p:grpSpPr>
        <p:sp>
          <p:nvSpPr>
            <p:cNvPr id="15" name="内容占位符 2"/>
            <p:cNvSpPr txBox="1">
              <a:spLocks/>
            </p:cNvSpPr>
            <p:nvPr/>
          </p:nvSpPr>
          <p:spPr>
            <a:xfrm>
              <a:off x="1160440" y="3302932"/>
              <a:ext cx="2125676" cy="6463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条件变量释放仅是一个提示</a:t>
              </a:r>
            </a:p>
          </p:txBody>
        </p:sp>
        <p:pic>
          <p:nvPicPr>
            <p:cNvPr id="11" name="图片 10" descr="小点1.png"/>
            <p:cNvPicPr>
              <a:picLocks noChangeAspect="1"/>
            </p:cNvPicPr>
            <p:nvPr/>
          </p:nvPicPr>
          <p:blipFill>
            <a:blip r:embed="rId2" cstate="print"/>
            <a:stretch>
              <a:fillRect/>
            </a:stretch>
          </p:blipFill>
          <p:spPr>
            <a:xfrm>
              <a:off x="1014772" y="3409522"/>
              <a:ext cx="151066" cy="148997"/>
            </a:xfrm>
            <a:prstGeom prst="rect">
              <a:avLst/>
            </a:prstGeom>
            <a:effectLst/>
          </p:spPr>
        </p:pic>
        <p:sp>
          <p:nvSpPr>
            <p:cNvPr id="41" name="内容占位符 2"/>
            <p:cNvSpPr txBox="1">
              <a:spLocks/>
            </p:cNvSpPr>
            <p:nvPr/>
          </p:nvSpPr>
          <p:spPr>
            <a:xfrm>
              <a:off x="1160440" y="3877832"/>
              <a:ext cx="20542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需要重新检查条件</a:t>
              </a:r>
            </a:p>
          </p:txBody>
        </p:sp>
        <p:pic>
          <p:nvPicPr>
            <p:cNvPr id="42" name="图片 41" descr="小点1.png"/>
            <p:cNvPicPr>
              <a:picLocks noChangeAspect="1"/>
            </p:cNvPicPr>
            <p:nvPr/>
          </p:nvPicPr>
          <p:blipFill>
            <a:blip r:embed="rId2" cstate="print"/>
            <a:stretch>
              <a:fillRect/>
            </a:stretch>
          </p:blipFill>
          <p:spPr>
            <a:xfrm>
              <a:off x="1014772" y="3984422"/>
              <a:ext cx="151066" cy="148997"/>
            </a:xfrm>
            <a:prstGeom prst="rect">
              <a:avLst/>
            </a:prstGeom>
            <a:effectLst/>
          </p:spPr>
        </p:pic>
      </p:grpSp>
      <p:grpSp>
        <p:nvGrpSpPr>
          <p:cNvPr id="6" name="组合 5"/>
          <p:cNvGrpSpPr/>
          <p:nvPr/>
        </p:nvGrpSpPr>
        <p:grpSpPr>
          <a:xfrm>
            <a:off x="1255733" y="5036935"/>
            <a:ext cx="1402989" cy="771304"/>
            <a:chOff x="597243" y="4179685"/>
            <a:chExt cx="1402989" cy="771304"/>
          </a:xfrm>
        </p:grpSpPr>
        <p:sp>
          <p:nvSpPr>
            <p:cNvPr id="43" name="内容占位符 2"/>
            <p:cNvSpPr txBox="1">
              <a:spLocks/>
            </p:cNvSpPr>
            <p:nvPr/>
          </p:nvSpPr>
          <p:spPr>
            <a:xfrm>
              <a:off x="895326" y="4179685"/>
              <a:ext cx="7477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sz="1800" dirty="0"/>
                <a:t>特点</a:t>
              </a:r>
            </a:p>
          </p:txBody>
        </p:sp>
        <p:sp>
          <p:nvSpPr>
            <p:cNvPr id="44" name="TextBox 43"/>
            <p:cNvSpPr txBox="1"/>
            <p:nvPr/>
          </p:nvSpPr>
          <p:spPr>
            <a:xfrm>
              <a:off x="597243" y="4179685"/>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a:spLocks/>
            </p:cNvSpPr>
            <p:nvPr/>
          </p:nvSpPr>
          <p:spPr>
            <a:xfrm>
              <a:off x="1160440" y="4522361"/>
              <a:ext cx="839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高效</a:t>
              </a:r>
            </a:p>
          </p:txBody>
        </p:sp>
        <p:pic>
          <p:nvPicPr>
            <p:cNvPr id="46" name="图片 45" descr="小点1.png"/>
            <p:cNvPicPr>
              <a:picLocks noChangeAspect="1"/>
            </p:cNvPicPr>
            <p:nvPr/>
          </p:nvPicPr>
          <p:blipFill>
            <a:blip r:embed="rId2" cstate="print"/>
            <a:stretch>
              <a:fillRect/>
            </a:stretch>
          </p:blipFill>
          <p:spPr>
            <a:xfrm>
              <a:off x="1014772" y="4628951"/>
              <a:ext cx="151066" cy="148997"/>
            </a:xfrm>
            <a:prstGeom prst="rect">
              <a:avLst/>
            </a:prstGeom>
            <a:effectLst/>
          </p:spPr>
        </p:pic>
      </p:grpSp>
      <p:grpSp>
        <p:nvGrpSpPr>
          <p:cNvPr id="3" name="组合 2"/>
          <p:cNvGrpSpPr/>
          <p:nvPr/>
        </p:nvGrpSpPr>
        <p:grpSpPr>
          <a:xfrm>
            <a:off x="4849490" y="3861048"/>
            <a:ext cx="1831617" cy="428628"/>
            <a:chOff x="4191000" y="3003798"/>
            <a:chExt cx="1831617" cy="428628"/>
          </a:xfrm>
        </p:grpSpPr>
        <p:sp>
          <p:nvSpPr>
            <p:cNvPr id="47" name="内容占位符 2"/>
            <p:cNvSpPr txBox="1">
              <a:spLocks/>
            </p:cNvSpPr>
            <p:nvPr/>
          </p:nvSpPr>
          <p:spPr>
            <a:xfrm>
              <a:off x="4489083" y="3003798"/>
              <a:ext cx="15335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sz="1800" dirty="0"/>
                <a:t>Hoare</a:t>
              </a:r>
              <a:r>
                <a:rPr lang="zh-CN" altLang="en-US" sz="1800" dirty="0"/>
                <a:t>管程</a:t>
              </a:r>
            </a:p>
          </p:txBody>
        </p:sp>
        <p:sp>
          <p:nvSpPr>
            <p:cNvPr id="48" name="TextBox 47"/>
            <p:cNvSpPr txBox="1"/>
            <p:nvPr/>
          </p:nvSpPr>
          <p:spPr>
            <a:xfrm>
              <a:off x="4191000" y="300379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5267018" y="4160183"/>
            <a:ext cx="3154370" cy="1014191"/>
            <a:chOff x="4608529" y="3302932"/>
            <a:chExt cx="3154370" cy="1014191"/>
          </a:xfrm>
        </p:grpSpPr>
        <p:sp>
          <p:nvSpPr>
            <p:cNvPr id="49" name="内容占位符 2"/>
            <p:cNvSpPr txBox="1">
              <a:spLocks/>
            </p:cNvSpPr>
            <p:nvPr/>
          </p:nvSpPr>
          <p:spPr>
            <a:xfrm>
              <a:off x="4754197" y="3302932"/>
              <a:ext cx="2982932"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条件变量释放同时表示放弃管程访问</a:t>
              </a:r>
            </a:p>
          </p:txBody>
        </p:sp>
        <p:pic>
          <p:nvPicPr>
            <p:cNvPr id="50" name="图片 49" descr="小点1.png"/>
            <p:cNvPicPr>
              <a:picLocks noChangeAspect="1"/>
            </p:cNvPicPr>
            <p:nvPr/>
          </p:nvPicPr>
          <p:blipFill>
            <a:blip r:embed="rId2" cstate="print"/>
            <a:stretch>
              <a:fillRect/>
            </a:stretch>
          </p:blipFill>
          <p:spPr>
            <a:xfrm>
              <a:off x="4608529" y="3409522"/>
              <a:ext cx="151066" cy="148997"/>
            </a:xfrm>
            <a:prstGeom prst="rect">
              <a:avLst/>
            </a:prstGeom>
            <a:effectLst/>
          </p:spPr>
        </p:pic>
        <p:sp>
          <p:nvSpPr>
            <p:cNvPr id="51" name="内容占位符 2"/>
            <p:cNvSpPr txBox="1">
              <a:spLocks/>
            </p:cNvSpPr>
            <p:nvPr/>
          </p:nvSpPr>
          <p:spPr>
            <a:xfrm>
              <a:off x="4754196" y="3888495"/>
              <a:ext cx="3008703"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释放后条件变量的状态可用</a:t>
              </a:r>
            </a:p>
          </p:txBody>
        </p:sp>
        <p:pic>
          <p:nvPicPr>
            <p:cNvPr id="52" name="图片 51" descr="小点1.png"/>
            <p:cNvPicPr>
              <a:picLocks noChangeAspect="1"/>
            </p:cNvPicPr>
            <p:nvPr/>
          </p:nvPicPr>
          <p:blipFill>
            <a:blip r:embed="rId2" cstate="print"/>
            <a:stretch>
              <a:fillRect/>
            </a:stretch>
          </p:blipFill>
          <p:spPr>
            <a:xfrm>
              <a:off x="4608529" y="3995085"/>
              <a:ext cx="151066" cy="148997"/>
            </a:xfrm>
            <a:prstGeom prst="rect">
              <a:avLst/>
            </a:prstGeom>
            <a:effectLst/>
          </p:spPr>
        </p:pic>
      </p:grpSp>
      <p:grpSp>
        <p:nvGrpSpPr>
          <p:cNvPr id="7" name="组合 6"/>
          <p:cNvGrpSpPr/>
          <p:nvPr/>
        </p:nvGrpSpPr>
        <p:grpSpPr>
          <a:xfrm>
            <a:off x="4849490" y="5047598"/>
            <a:ext cx="1402989" cy="771304"/>
            <a:chOff x="4191000" y="4190348"/>
            <a:chExt cx="1402989" cy="771304"/>
          </a:xfrm>
        </p:grpSpPr>
        <p:sp>
          <p:nvSpPr>
            <p:cNvPr id="53" name="内容占位符 2"/>
            <p:cNvSpPr txBox="1">
              <a:spLocks/>
            </p:cNvSpPr>
            <p:nvPr/>
          </p:nvSpPr>
          <p:spPr>
            <a:xfrm>
              <a:off x="4489083" y="4190348"/>
              <a:ext cx="7477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sz="1800" dirty="0"/>
                <a:t>特点</a:t>
              </a:r>
            </a:p>
          </p:txBody>
        </p:sp>
        <p:sp>
          <p:nvSpPr>
            <p:cNvPr id="54" name="TextBox 53"/>
            <p:cNvSpPr txBox="1"/>
            <p:nvPr/>
          </p:nvSpPr>
          <p:spPr>
            <a:xfrm>
              <a:off x="4191000" y="419034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5" name="内容占位符 2"/>
            <p:cNvSpPr txBox="1">
              <a:spLocks/>
            </p:cNvSpPr>
            <p:nvPr/>
          </p:nvSpPr>
          <p:spPr>
            <a:xfrm>
              <a:off x="4754197" y="4533024"/>
              <a:ext cx="839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低效</a:t>
              </a:r>
            </a:p>
          </p:txBody>
        </p:sp>
        <p:pic>
          <p:nvPicPr>
            <p:cNvPr id="56" name="图片 55" descr="小点1.png"/>
            <p:cNvPicPr>
              <a:picLocks noChangeAspect="1"/>
            </p:cNvPicPr>
            <p:nvPr/>
          </p:nvPicPr>
          <p:blipFill>
            <a:blip r:embed="rId2" cstate="print"/>
            <a:stretch>
              <a:fillRect/>
            </a:stretch>
          </p:blipFill>
          <p:spPr>
            <a:xfrm>
              <a:off x="4608529" y="4639614"/>
              <a:ext cx="151066" cy="148997"/>
            </a:xfrm>
            <a:prstGeom prst="rect">
              <a:avLst/>
            </a:prstGeom>
            <a:effectLst/>
          </p:spPr>
        </p:pic>
      </p:grpSp>
      <p:sp>
        <p:nvSpPr>
          <p:cNvPr id="59" name="Line 9"/>
          <p:cNvSpPr>
            <a:spLocks noChangeShapeType="1"/>
          </p:cNvSpPr>
          <p:nvPr/>
        </p:nvSpPr>
        <p:spPr bwMode="auto">
          <a:xfrm>
            <a:off x="654496" y="3845302"/>
            <a:ext cx="8382000" cy="0"/>
          </a:xfrm>
          <a:prstGeom prst="line">
            <a:avLst/>
          </a:prstGeom>
          <a:noFill/>
          <a:ln w="38100">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 name="矩形 8"/>
          <p:cNvSpPr>
            <a:spLocks noChangeArrowheads="1"/>
          </p:cNvSpPr>
          <p:nvPr/>
        </p:nvSpPr>
        <p:spPr bwMode="auto">
          <a:xfrm>
            <a:off x="4849489" y="1756302"/>
            <a:ext cx="4190775" cy="2111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Hoare-style: Deposit(){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lock-&gt;acquire();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if (count == n)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notFull.wait(&amp;lock);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Add thing;</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count++;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itchFamily="34" charset="-122"/>
                <a:cs typeface="Courier New" panose="02070309020205020404" pitchFamily="49" charset="0"/>
              </a:rPr>
              <a:t>notEmpty.signal();</a:t>
            </a:r>
          </a:p>
          <a:p>
            <a:pPr eaLnBrk="1" hangingPunct="1">
              <a:lnSpc>
                <a:spcPct val="80000"/>
              </a:lnSpc>
              <a:buFont typeface="Monotype Sorts" charset="0"/>
              <a:buNone/>
            </a:pPr>
            <a:r>
              <a:rPr lang="zh-CN" altLang="en-US" sz="1600" b="1" dirty="0">
                <a:solidFill>
                  <a:srgbClr val="FF0000"/>
                </a:solidFill>
                <a:latin typeface="Courier New" panose="02070309020205020404" pitchFamily="49" charset="0"/>
                <a:ea typeface="微软雅黑" pitchFamily="34" charset="-122"/>
                <a:cs typeface="Courier New" panose="02070309020205020404" pitchFamily="49" charset="0"/>
              </a:rPr>
              <a:t>  lock-&gt;release();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a:t>
            </a:r>
          </a:p>
        </p:txBody>
      </p:sp>
      <p:sp>
        <p:nvSpPr>
          <p:cNvPr id="27" name="矩形 9"/>
          <p:cNvSpPr>
            <a:spLocks noChangeArrowheads="1"/>
          </p:cNvSpPr>
          <p:nvPr/>
        </p:nvSpPr>
        <p:spPr bwMode="auto">
          <a:xfrm>
            <a:off x="1256752" y="1742920"/>
            <a:ext cx="3890820" cy="2111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Hansen-style :Deposit(){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lock-&gt;acquire();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while (count == n)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notFull.wait(&amp;lock);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Add  thing;</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count++;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notEmpty.signal();</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lock-&gt;release();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a:t>
            </a:r>
          </a:p>
        </p:txBody>
      </p:sp>
      <p:sp>
        <p:nvSpPr>
          <p:cNvPr id="28" name="矩形 9"/>
          <p:cNvSpPr>
            <a:spLocks noChangeArrowheads="1"/>
          </p:cNvSpPr>
          <p:nvPr/>
        </p:nvSpPr>
        <p:spPr bwMode="auto">
          <a:xfrm>
            <a:off x="1502978" y="2131521"/>
            <a:ext cx="877742" cy="28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while</a:t>
            </a:r>
            <a:endPar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endParaRPr>
          </a:p>
        </p:txBody>
      </p:sp>
      <p:sp>
        <p:nvSpPr>
          <p:cNvPr id="35" name="矩形 9"/>
          <p:cNvSpPr>
            <a:spLocks noChangeArrowheads="1"/>
          </p:cNvSpPr>
          <p:nvPr/>
        </p:nvSpPr>
        <p:spPr bwMode="auto">
          <a:xfrm>
            <a:off x="5096735" y="2145755"/>
            <a:ext cx="877742" cy="28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a:t>
            </a:r>
            <a:endPar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endParaRPr>
          </a:p>
        </p:txBody>
      </p:sp>
    </p:spTree>
    <p:extLst>
      <p:ext uri="{BB962C8B-B14F-4D97-AF65-F5344CB8AC3E}">
        <p14:creationId xmlns:p14="http://schemas.microsoft.com/office/powerpoint/2010/main" val="287621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left)">
                                      <p:cBhvr>
                                        <p:cTn id="13" dur="500"/>
                                        <p:tgtEl>
                                          <p:spTgt spid="5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35" presetClass="emph" presetSubtype="0" repeatCount="indefinite" fill="hold" grpId="1" nodeType="withEffect">
                                  <p:stCondLst>
                                    <p:cond delay="0"/>
                                  </p:stCondLst>
                                  <p:childTnLst>
                                    <p:anim calcmode="discrete" valueType="str">
                                      <p:cBhvr>
                                        <p:cTn id="27" dur="500" fill="hold"/>
                                        <p:tgtEl>
                                          <p:spTgt spid="28"/>
                                        </p:tgtEl>
                                        <p:attrNameLst>
                                          <p:attrName>style.visibility</p:attrName>
                                        </p:attrNameLst>
                                      </p:cBhvr>
                                      <p:tavLst>
                                        <p:tav tm="0">
                                          <p:val>
                                            <p:strVal val="hidden"/>
                                          </p:val>
                                        </p:tav>
                                        <p:tav tm="50000">
                                          <p:val>
                                            <p:strVal val="visible"/>
                                          </p:val>
                                        </p:tav>
                                      </p:tavLst>
                                    </p:anim>
                                  </p:childTnLst>
                                </p:cTn>
                              </p:par>
                              <p:par>
                                <p:cTn id="28" presetID="35" presetClass="emph" presetSubtype="0" repeatCount="indefinite" fill="hold" grpId="1" nodeType="withEffect">
                                  <p:stCondLst>
                                    <p:cond delay="0"/>
                                  </p:stCondLst>
                                  <p:childTnLst>
                                    <p:anim calcmode="discrete" valueType="str">
                                      <p:cBhvr>
                                        <p:cTn id="29"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6" grpId="0"/>
      <p:bldP spid="27" grpId="0"/>
      <p:bldP spid="28" grpId="0"/>
      <p:bldP spid="28" grpId="1"/>
      <p:bldP spid="35" grpId="0"/>
      <p:bldP spid="35"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a:ea typeface="宋体" panose="02010600030101010101" pitchFamily="2" charset="-122"/>
              </a:rPr>
              <a:t>IPC problem: dining philosophers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698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38310A5-4209-4BF1-B4B6-74B9991BC446}" type="slidenum">
              <a:rPr lang="en-US" altLang="ko-KR" sz="1200" smtClean="0">
                <a:solidFill>
                  <a:schemeClr val="bg1"/>
                </a:solidFill>
              </a:rPr>
              <a:pPr>
                <a:spcBef>
                  <a:spcPct val="0"/>
                </a:spcBef>
                <a:buClrTx/>
                <a:buSzTx/>
                <a:buFontTx/>
                <a:buNone/>
              </a:pPr>
              <a:t>83</a:t>
            </a:fld>
            <a:endParaRPr lang="en-US" altLang="ko-KR" sz="1200">
              <a:solidFill>
                <a:schemeClr val="bg1"/>
              </a:solidFill>
            </a:endParaRPr>
          </a:p>
        </p:txBody>
      </p:sp>
      <p:sp>
        <p:nvSpPr>
          <p:cNvPr id="126982" name="内容占位符 2"/>
          <p:cNvSpPr>
            <a:spLocks noGrp="1"/>
          </p:cNvSpPr>
          <p:nvPr>
            <p:ph idx="1"/>
          </p:nvPr>
        </p:nvSpPr>
        <p:spPr>
          <a:xfrm>
            <a:off x="785813" y="1371600"/>
            <a:ext cx="4643437" cy="4986338"/>
          </a:xfrm>
        </p:spPr>
        <p:txBody>
          <a:bodyPr/>
          <a:lstStyle/>
          <a:p>
            <a:pPr>
              <a:lnSpc>
                <a:spcPct val="110000"/>
              </a:lnSpc>
            </a:pPr>
            <a:r>
              <a:rPr lang="en-US" altLang="zh-CN">
                <a:ea typeface="宋体" panose="02010600030101010101" pitchFamily="2" charset="-122"/>
              </a:rPr>
              <a:t>Problem description</a:t>
            </a:r>
          </a:p>
          <a:p>
            <a:pPr lvl="1">
              <a:lnSpc>
                <a:spcPct val="110000"/>
              </a:lnSpc>
            </a:pPr>
            <a:r>
              <a:rPr lang="en-US" altLang="zh-CN">
                <a:ea typeface="宋体" panose="02010600030101010101" pitchFamily="2" charset="-122"/>
              </a:rPr>
              <a:t>Philosopher: eating and thinking, alternatively</a:t>
            </a:r>
          </a:p>
          <a:p>
            <a:pPr lvl="1">
              <a:lnSpc>
                <a:spcPct val="110000"/>
              </a:lnSpc>
            </a:pPr>
            <a:r>
              <a:rPr lang="en-US" altLang="zh-CN">
                <a:ea typeface="宋体" panose="02010600030101010101" pitchFamily="2" charset="-122"/>
              </a:rPr>
              <a:t>Eating: get left and right chopsticks and eat</a:t>
            </a:r>
          </a:p>
          <a:p>
            <a:pPr lvl="1">
              <a:lnSpc>
                <a:spcPct val="110000"/>
              </a:lnSpc>
            </a:pPr>
            <a:r>
              <a:rPr lang="en-US" altLang="zh-CN">
                <a:ea typeface="宋体" panose="02010600030101010101" pitchFamily="2" charset="-122"/>
              </a:rPr>
              <a:t>Thinking: put two chopsticks</a:t>
            </a:r>
          </a:p>
          <a:p>
            <a:pPr lvl="1">
              <a:lnSpc>
                <a:spcPct val="110000"/>
              </a:lnSpc>
            </a:pPr>
            <a:r>
              <a:rPr lang="en-US" altLang="zh-CN">
                <a:ea typeface="宋体" panose="02010600030101010101" pitchFamily="2" charset="-122"/>
              </a:rPr>
              <a:t>Starvation: all philosophers get one chopsticks</a:t>
            </a:r>
          </a:p>
        </p:txBody>
      </p:sp>
      <p:pic>
        <p:nvPicPr>
          <p:cNvPr id="8" name="Picture 6" descr="哲学家就餐问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1844675"/>
            <a:ext cx="347345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501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1"/>
          <p:cNvSpPr>
            <a:spLocks noGrp="1"/>
          </p:cNvSpPr>
          <p:nvPr>
            <p:ph type="title"/>
          </p:nvPr>
        </p:nvSpPr>
        <p:spPr/>
        <p:txBody>
          <a:bodyPr/>
          <a:lstStyle/>
          <a:p>
            <a:r>
              <a:rPr lang="en-US" altLang="zh-CN">
                <a:ea typeface="宋体" panose="02010600030101010101" pitchFamily="2" charset="-122"/>
              </a:rPr>
              <a:t>Analysis of “dining philosophers”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894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98BAD95-96F6-4F45-85AF-47F731AEE5E5}" type="slidenum">
              <a:rPr lang="en-US" altLang="ko-KR" sz="1200" smtClean="0">
                <a:solidFill>
                  <a:schemeClr val="bg1"/>
                </a:solidFill>
              </a:rPr>
              <a:pPr>
                <a:spcBef>
                  <a:spcPct val="0"/>
                </a:spcBef>
                <a:buClrTx/>
                <a:buSzTx/>
                <a:buFontTx/>
                <a:buNone/>
              </a:pPr>
              <a:t>84</a:t>
            </a:fld>
            <a:endParaRPr lang="en-US" altLang="ko-KR" sz="1200">
              <a:solidFill>
                <a:schemeClr val="bg1"/>
              </a:solidFill>
            </a:endParaRPr>
          </a:p>
        </p:txBody>
      </p:sp>
      <p:sp>
        <p:nvSpPr>
          <p:cNvPr id="189446"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Mutual exclusion</a:t>
            </a:r>
          </a:p>
          <a:p>
            <a:pPr lvl="1">
              <a:lnSpc>
                <a:spcPct val="110000"/>
              </a:lnSpc>
            </a:pPr>
            <a:r>
              <a:rPr lang="en-US" altLang="zh-CN">
                <a:ea typeface="宋体" panose="02010600030101010101" pitchFamily="2" charset="-122"/>
              </a:rPr>
              <a:t>Chopstick: only one philosopher can use it</a:t>
            </a:r>
          </a:p>
          <a:p>
            <a:pPr>
              <a:lnSpc>
                <a:spcPct val="110000"/>
              </a:lnSpc>
            </a:pPr>
            <a:r>
              <a:rPr lang="en-US" altLang="zh-CN">
                <a:ea typeface="宋体" panose="02010600030101010101" pitchFamily="2" charset="-122"/>
              </a:rPr>
              <a:t>Synchronism</a:t>
            </a:r>
          </a:p>
          <a:p>
            <a:pPr lvl="1">
              <a:lnSpc>
                <a:spcPct val="110000"/>
              </a:lnSpc>
            </a:pPr>
            <a:r>
              <a:rPr lang="en-US" altLang="zh-CN">
                <a:ea typeface="宋体" panose="02010600030101010101" pitchFamily="2" charset="-122"/>
              </a:rPr>
              <a:t>Any philosopher must get two chopsticks before dining</a:t>
            </a:r>
          </a:p>
          <a:p>
            <a:pPr lvl="1">
              <a:lnSpc>
                <a:spcPct val="110000"/>
              </a:lnSpc>
            </a:pPr>
            <a:r>
              <a:rPr lang="en-US" altLang="zh-CN">
                <a:ea typeface="宋体" panose="02010600030101010101" pitchFamily="2" charset="-122"/>
              </a:rPr>
              <a:t>The solution should assure that at most two philosophers can eat at same instant</a:t>
            </a:r>
          </a:p>
          <a:p>
            <a:pPr lvl="1">
              <a:lnSpc>
                <a:spcPct val="110000"/>
              </a:lnSpc>
            </a:pPr>
            <a:r>
              <a:rPr lang="en-US" altLang="zh-CN">
                <a:ea typeface="宋体" panose="02010600030101010101" pitchFamily="2" charset="-122"/>
              </a:rPr>
              <a:t>Deadlock and starvation: the risk should be avoided</a:t>
            </a:r>
          </a:p>
          <a:p>
            <a:pPr lvl="1">
              <a:lnSpc>
                <a:spcPct val="110000"/>
              </a:lnSpc>
              <a:buFont typeface="Wingdings" panose="05000000000000000000" pitchFamily="2" charset="2"/>
              <a:buNone/>
            </a:pPr>
            <a:endParaRPr lang="en-US" altLang="zh-CN">
              <a:ea typeface="宋体" panose="02010600030101010101" pitchFamily="2" charset="-122"/>
            </a:endParaRPr>
          </a:p>
          <a:p>
            <a:pPr lvl="1">
              <a:lnSpc>
                <a:spcPct val="110000"/>
              </a:lnSpc>
            </a:pPr>
            <a:endParaRPr lang="en-US" altLang="zh-CN">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p:cNvSpPr>
            <a:spLocks noGrp="1"/>
          </p:cNvSpPr>
          <p:nvPr>
            <p:ph type="title"/>
          </p:nvPr>
        </p:nvSpPr>
        <p:spPr/>
        <p:txBody>
          <a:bodyPr/>
          <a:lstStyle/>
          <a:p>
            <a:r>
              <a:rPr lang="zh-CN" altLang="en-US">
                <a:ea typeface="宋体" panose="02010600030101010101" pitchFamily="2" charset="-122"/>
              </a:rPr>
              <a:t>常见错误解法</a:t>
            </a:r>
          </a:p>
        </p:txBody>
      </p:sp>
      <p:pic>
        <p:nvPicPr>
          <p:cNvPr id="191491"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714500"/>
            <a:ext cx="8574088" cy="3875088"/>
          </a:xfrm>
        </p:spPr>
      </p:pic>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14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2175EFC-BBC4-4BAD-A661-3632F3AEFCBB}" type="slidenum">
              <a:rPr lang="en-US" altLang="ko-KR" sz="1200" smtClean="0">
                <a:solidFill>
                  <a:schemeClr val="bg1"/>
                </a:solidFill>
              </a:rPr>
              <a:pPr>
                <a:spcBef>
                  <a:spcPct val="0"/>
                </a:spcBef>
                <a:buClrTx/>
                <a:buSzTx/>
                <a:buFontTx/>
                <a:buNone/>
              </a:pPr>
              <a:t>85</a:t>
            </a:fld>
            <a:endParaRPr lang="en-US" altLang="ko-KR" sz="1200">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grpSp>
        <p:nvGrpSpPr>
          <p:cNvPr id="2" name="组合 1"/>
          <p:cNvGrpSpPr/>
          <p:nvPr/>
        </p:nvGrpSpPr>
        <p:grpSpPr>
          <a:xfrm>
            <a:off x="539553" y="1635112"/>
            <a:ext cx="6482357" cy="3826689"/>
            <a:chOff x="539552" y="777861"/>
            <a:chExt cx="6482357" cy="3826689"/>
          </a:xfrm>
        </p:grpSpPr>
        <p:sp>
          <p:nvSpPr>
            <p:cNvPr id="5" name="Text Box 3"/>
            <p:cNvSpPr txBox="1">
              <a:spLocks noChangeArrowheads="1"/>
            </p:cNvSpPr>
            <p:nvPr/>
          </p:nvSpPr>
          <p:spPr bwMode="auto">
            <a:xfrm>
              <a:off x="539552" y="777861"/>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22" name="Text Box 3"/>
            <p:cNvSpPr txBox="1">
              <a:spLocks noChangeArrowheads="1"/>
            </p:cNvSpPr>
            <p:nvPr/>
          </p:nvSpPr>
          <p:spPr bwMode="auto">
            <a:xfrm>
              <a:off x="567713" y="850608"/>
              <a:ext cx="6454196" cy="437043"/>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p:txBody>
        </p:sp>
      </p:grpSp>
    </p:spTree>
    <p:extLst>
      <p:ext uri="{BB962C8B-B14F-4D97-AF65-F5344CB8AC3E}">
        <p14:creationId xmlns:p14="http://schemas.microsoft.com/office/powerpoint/2010/main" val="35659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19171951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else {</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24403671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194456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方案一分析</a:t>
            </a:r>
            <a:endParaRPr lang="zh-CN" altLang="en-US" dirty="0">
              <a:cs typeface="+mj-cs"/>
            </a:endParaRPr>
          </a:p>
        </p:txBody>
      </p:sp>
      <p:grpSp>
        <p:nvGrpSpPr>
          <p:cNvPr id="2" name="组合 1"/>
          <p:cNvGrpSpPr/>
          <p:nvPr/>
        </p:nvGrpSpPr>
        <p:grpSpPr>
          <a:xfrm>
            <a:off x="1366050" y="1700808"/>
            <a:ext cx="3369917" cy="428628"/>
            <a:chOff x="844893" y="1000114"/>
            <a:chExt cx="3369917" cy="428628"/>
          </a:xfrm>
        </p:grpSpPr>
        <p:sp>
          <p:nvSpPr>
            <p:cNvPr id="9" name="内容占位符 2"/>
            <p:cNvSpPr txBox="1">
              <a:spLocks/>
            </p:cNvSpPr>
            <p:nvPr/>
          </p:nvSpPr>
          <p:spPr>
            <a:xfrm>
              <a:off x="1142976" y="1000114"/>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偶尔会购买太多面包</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773670" y="2007198"/>
            <a:ext cx="5462626" cy="693742"/>
            <a:chOff x="1252514" y="1306504"/>
            <a:chExt cx="5462626" cy="693742"/>
          </a:xfrm>
        </p:grpSpPr>
        <p:pic>
          <p:nvPicPr>
            <p:cNvPr id="23" name="图片 22" descr="小点1.png"/>
            <p:cNvPicPr>
              <a:picLocks noChangeAspect="1"/>
            </p:cNvPicPr>
            <p:nvPr/>
          </p:nvPicPr>
          <p:blipFill>
            <a:blip r:embed="rId2" cstate="print"/>
            <a:stretch>
              <a:fillRect/>
            </a:stretch>
          </p:blipFill>
          <p:spPr>
            <a:xfrm>
              <a:off x="1252514" y="1425348"/>
              <a:ext cx="151066" cy="148997"/>
            </a:xfrm>
            <a:prstGeom prst="rect">
              <a:avLst/>
            </a:prstGeom>
            <a:effectLst/>
          </p:spPr>
        </p:pic>
        <p:sp>
          <p:nvSpPr>
            <p:cNvPr id="24" name="内容占位符 2"/>
            <p:cNvSpPr txBox="1">
              <a:spLocks/>
            </p:cNvSpPr>
            <p:nvPr/>
          </p:nvSpPr>
          <p:spPr>
            <a:xfrm>
              <a:off x="1385078" y="1306504"/>
              <a:ext cx="5330062"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检查面包和便签后帖便签前，有其他人检查面包和便签</a:t>
              </a:r>
            </a:p>
          </p:txBody>
        </p:sp>
      </p:grpSp>
      <p:sp>
        <p:nvSpPr>
          <p:cNvPr id="17" name="内容占位符 2"/>
          <p:cNvSpPr txBox="1">
            <a:spLocks/>
          </p:cNvSpPr>
          <p:nvPr/>
        </p:nvSpPr>
        <p:spPr>
          <a:xfrm>
            <a:off x="1204724" y="3021302"/>
            <a:ext cx="2287978" cy="62058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ts val="1500"/>
              </a:lnSpc>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if (</a:t>
            </a:r>
            <a:r>
              <a:rPr lang="en-US" altLang="zh-CN" sz="1600" dirty="0" err="1">
                <a:solidFill>
                  <a:schemeClr val="tx1"/>
                </a:solidFill>
                <a:latin typeface="Courier New" panose="02070309020205020404" pitchFamily="49" charset="0"/>
                <a:cs typeface="Courier New" panose="02070309020205020404" pitchFamily="49" charset="0"/>
              </a:rPr>
              <a:t>nobread</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if (</a:t>
            </a:r>
            <a:r>
              <a:rPr lang="en-US" altLang="zh-CN" sz="1600" dirty="0" err="1">
                <a:solidFill>
                  <a:schemeClr val="tx1"/>
                </a:solidFill>
                <a:latin typeface="Courier New" panose="02070309020205020404" pitchFamily="49" charset="0"/>
                <a:cs typeface="Courier New" panose="02070309020205020404" pitchFamily="49" charset="0"/>
              </a:rPr>
              <a:t>noNote</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p>
        </p:txBody>
      </p:sp>
      <p:sp>
        <p:nvSpPr>
          <p:cNvPr id="18" name="内容占位符 2"/>
          <p:cNvSpPr txBox="1">
            <a:spLocks/>
          </p:cNvSpPr>
          <p:nvPr/>
        </p:nvSpPr>
        <p:spPr>
          <a:xfrm>
            <a:off x="1816153" y="3933350"/>
            <a:ext cx="1617844" cy="89702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     </a:t>
            </a:r>
            <a:endParaRPr lang="en-US" altLang="zh-CN" sz="1600" dirty="0">
              <a:solidFill>
                <a:schemeClr val="tx1"/>
              </a:solidFill>
              <a:latin typeface="Courier New" panose="02070309020205020404" pitchFamily="49" charset="0"/>
              <a:cs typeface="Courier New" panose="02070309020205020404" pitchFamily="49" charset="0"/>
            </a:endParaRP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buy bread;</a:t>
            </a: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a:t>
            </a: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a:t>
            </a:r>
          </a:p>
          <a:p>
            <a:pPr marL="342900" indent="-342900">
              <a:lnSpc>
                <a:spcPct val="50000"/>
              </a:lnSpc>
              <a:spcBef>
                <a:spcPct val="20000"/>
              </a:spcBef>
              <a:buClr>
                <a:schemeClr val="folHlink"/>
              </a:buClr>
              <a:buSzPct val="75000"/>
            </a:pPr>
            <a:endParaRPr lang="en-US" altLang="zh-CN" sz="1600" dirty="0">
              <a:solidFill>
                <a:schemeClr val="tx1"/>
              </a:solidFill>
              <a:latin typeface="Courier New" panose="02070309020205020404" pitchFamily="49" charset="0"/>
              <a:cs typeface="Courier New" panose="02070309020205020404" pitchFamily="49" charset="0"/>
            </a:endParaRPr>
          </a:p>
        </p:txBody>
      </p:sp>
      <p:cxnSp>
        <p:nvCxnSpPr>
          <p:cNvPr id="21" name="直接箭头连接符 20"/>
          <p:cNvCxnSpPr/>
          <p:nvPr/>
        </p:nvCxnSpPr>
        <p:spPr>
          <a:xfrm>
            <a:off x="3422282" y="3068548"/>
            <a:ext cx="0" cy="4413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421489" y="3509926"/>
            <a:ext cx="93451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355212" y="3509926"/>
            <a:ext cx="0" cy="4227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3422283" y="3932644"/>
            <a:ext cx="933723"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3421489" y="3937840"/>
            <a:ext cx="792" cy="864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内容占位符 2"/>
          <p:cNvSpPr txBox="1">
            <a:spLocks/>
          </p:cNvSpPr>
          <p:nvPr/>
        </p:nvSpPr>
        <p:spPr>
          <a:xfrm>
            <a:off x="4388237" y="3504577"/>
            <a:ext cx="2287978" cy="62058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ts val="1500"/>
              </a:lnSpc>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if (</a:t>
            </a:r>
            <a:r>
              <a:rPr lang="en-US" altLang="zh-CN" sz="1600" dirty="0" err="1">
                <a:solidFill>
                  <a:schemeClr val="tx1"/>
                </a:solidFill>
                <a:latin typeface="Courier New" panose="02070309020205020404" pitchFamily="49" charset="0"/>
                <a:cs typeface="Courier New" panose="02070309020205020404" pitchFamily="49" charset="0"/>
              </a:rPr>
              <a:t>nobread</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if (</a:t>
            </a:r>
            <a:r>
              <a:rPr lang="en-US" altLang="zh-CN" sz="1600" dirty="0" err="1">
                <a:solidFill>
                  <a:schemeClr val="tx1"/>
                </a:solidFill>
                <a:latin typeface="Courier New" panose="02070309020205020404" pitchFamily="49" charset="0"/>
                <a:cs typeface="Courier New" panose="02070309020205020404" pitchFamily="49" charset="0"/>
              </a:rPr>
              <a:t>noNote</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p>
        </p:txBody>
      </p:sp>
      <p:cxnSp>
        <p:nvCxnSpPr>
          <p:cNvPr id="36" name="直接箭头连接符 35"/>
          <p:cNvCxnSpPr/>
          <p:nvPr/>
        </p:nvCxnSpPr>
        <p:spPr>
          <a:xfrm>
            <a:off x="3421489" y="4802624"/>
            <a:ext cx="93451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355212" y="4802625"/>
            <a:ext cx="0" cy="863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内容占位符 2"/>
          <p:cNvSpPr txBox="1">
            <a:spLocks/>
          </p:cNvSpPr>
          <p:nvPr/>
        </p:nvSpPr>
        <p:spPr>
          <a:xfrm>
            <a:off x="4467506" y="4830375"/>
            <a:ext cx="1617844" cy="83576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     </a:t>
            </a:r>
            <a:endParaRPr lang="en-US" altLang="zh-CN" sz="1600" dirty="0">
              <a:solidFill>
                <a:schemeClr val="tx1"/>
              </a:solidFill>
              <a:latin typeface="Courier New" panose="02070309020205020404" pitchFamily="49" charset="0"/>
              <a:cs typeface="Courier New" panose="02070309020205020404" pitchFamily="49" charset="0"/>
            </a:endParaRP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buy bread;</a:t>
            </a: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a:t>
            </a: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a:t>
            </a:r>
          </a:p>
          <a:p>
            <a:pPr marL="342900" indent="-342900">
              <a:lnSpc>
                <a:spcPct val="50000"/>
              </a:lnSpc>
              <a:spcBef>
                <a:spcPct val="20000"/>
              </a:spcBef>
              <a:buClr>
                <a:schemeClr val="folHlink"/>
              </a:buClr>
              <a:buSzPct val="75000"/>
            </a:pPr>
            <a:endParaRPr lang="en-US" altLang="zh-CN" sz="1600" dirty="0">
              <a:solidFill>
                <a:schemeClr val="tx1"/>
              </a:solidFill>
              <a:latin typeface="Courier New" panose="02070309020205020404" pitchFamily="49" charset="0"/>
              <a:cs typeface="Courier New" panose="02070309020205020404" pitchFamily="49" charset="0"/>
            </a:endParaRPr>
          </a:p>
        </p:txBody>
      </p:sp>
      <p:grpSp>
        <p:nvGrpSpPr>
          <p:cNvPr id="39" name="组合 38"/>
          <p:cNvGrpSpPr/>
          <p:nvPr/>
        </p:nvGrpSpPr>
        <p:grpSpPr>
          <a:xfrm>
            <a:off x="1363176" y="2708920"/>
            <a:ext cx="3869983" cy="1000132"/>
            <a:chOff x="844893" y="3875874"/>
            <a:chExt cx="3869983" cy="1000132"/>
          </a:xfrm>
        </p:grpSpPr>
        <p:sp>
          <p:nvSpPr>
            <p:cNvPr id="40" name="内容占位符 2"/>
            <p:cNvSpPr txBox="1">
              <a:spLocks/>
            </p:cNvSpPr>
            <p:nvPr/>
          </p:nvSpPr>
          <p:spPr>
            <a:xfrm>
              <a:off x="1142976" y="3875874"/>
              <a:ext cx="335758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解决方案只是间歇性地失败</a:t>
              </a:r>
            </a:p>
          </p:txBody>
        </p:sp>
        <p:sp>
          <p:nvSpPr>
            <p:cNvPr id="41" name="TextBox 21"/>
            <p:cNvSpPr txBox="1"/>
            <p:nvPr/>
          </p:nvSpPr>
          <p:spPr>
            <a:xfrm>
              <a:off x="844893" y="387587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4" name="图片 43" descr="小点1.png"/>
            <p:cNvPicPr>
              <a:picLocks noChangeAspect="1"/>
            </p:cNvPicPr>
            <p:nvPr/>
          </p:nvPicPr>
          <p:blipFill>
            <a:blip r:embed="rId2" cstate="print"/>
            <a:stretch>
              <a:fillRect/>
            </a:stretch>
          </p:blipFill>
          <p:spPr>
            <a:xfrm>
              <a:off x="1252514" y="4586860"/>
              <a:ext cx="151066" cy="148997"/>
            </a:xfrm>
            <a:prstGeom prst="rect">
              <a:avLst/>
            </a:prstGeom>
            <a:effectLst/>
          </p:spPr>
        </p:pic>
        <p:sp>
          <p:nvSpPr>
            <p:cNvPr id="45" name="内容占位符 2"/>
            <p:cNvSpPr txBox="1">
              <a:spLocks/>
            </p:cNvSpPr>
            <p:nvPr/>
          </p:nvSpPr>
          <p:spPr>
            <a:xfrm>
              <a:off x="1385078" y="4468016"/>
              <a:ext cx="3329798"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必须考虑调度器所做的事情</a:t>
              </a:r>
            </a:p>
          </p:txBody>
        </p:sp>
      </p:grpSp>
      <p:grpSp>
        <p:nvGrpSpPr>
          <p:cNvPr id="48" name="组合 47"/>
          <p:cNvGrpSpPr/>
          <p:nvPr/>
        </p:nvGrpSpPr>
        <p:grpSpPr>
          <a:xfrm>
            <a:off x="1766822" y="2710218"/>
            <a:ext cx="4128542" cy="428628"/>
            <a:chOff x="705646" y="1851670"/>
            <a:chExt cx="4128542" cy="428628"/>
          </a:xfrm>
        </p:grpSpPr>
        <p:sp>
          <p:nvSpPr>
            <p:cNvPr id="46" name="内容占位符 2"/>
            <p:cNvSpPr txBox="1">
              <a:spLocks/>
            </p:cNvSpPr>
            <p:nvPr/>
          </p:nvSpPr>
          <p:spPr>
            <a:xfrm>
              <a:off x="705646" y="1851670"/>
              <a:ext cx="9286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A</a:t>
              </a:r>
              <a:endParaRPr lang="zh-CN" altLang="en-US" sz="1800" dirty="0"/>
            </a:p>
          </p:txBody>
        </p:sp>
        <p:sp>
          <p:nvSpPr>
            <p:cNvPr id="47" name="内容占位符 2"/>
            <p:cNvSpPr txBox="1">
              <a:spLocks/>
            </p:cNvSpPr>
            <p:nvPr/>
          </p:nvSpPr>
          <p:spPr>
            <a:xfrm>
              <a:off x="3834056" y="1851670"/>
              <a:ext cx="10001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B</a:t>
              </a:r>
              <a:endParaRPr lang="zh-CN" altLang="en-US" sz="1800" dirty="0"/>
            </a:p>
          </p:txBody>
        </p:sp>
      </p:grpSp>
      <p:sp>
        <p:nvSpPr>
          <p:cNvPr id="49" name="内容占位符 2"/>
          <p:cNvSpPr txBox="1">
            <a:spLocks/>
          </p:cNvSpPr>
          <p:nvPr/>
        </p:nvSpPr>
        <p:spPr>
          <a:xfrm>
            <a:off x="1816153" y="3935079"/>
            <a:ext cx="161784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lnSpc>
                <a:spcPct val="5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leave Note;</a:t>
            </a:r>
            <a:r>
              <a:rPr lang="zh-CN" altLang="en-US" sz="1600" dirty="0">
                <a:solidFill>
                  <a:srgbClr val="C00000"/>
                </a:solidFill>
                <a:latin typeface="Courier New" panose="02070309020205020404" pitchFamily="49" charset="0"/>
                <a:cs typeface="Courier New" panose="02070309020205020404" pitchFamily="49" charset="0"/>
              </a:rPr>
              <a:t>     </a:t>
            </a:r>
            <a:endParaRPr lang="en-US" altLang="zh-CN" sz="1600" dirty="0">
              <a:solidFill>
                <a:srgbClr val="C00000"/>
              </a:solidFill>
              <a:latin typeface="Courier New" panose="02070309020205020404" pitchFamily="49" charset="0"/>
              <a:cs typeface="Courier New" panose="02070309020205020404" pitchFamily="49" charset="0"/>
            </a:endParaRPr>
          </a:p>
          <a:p>
            <a:pPr marL="342900" indent="-342900">
              <a:lnSpc>
                <a:spcPct val="5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buy bread;</a:t>
            </a:r>
          </a:p>
          <a:p>
            <a:pPr marL="342900" indent="-342900">
              <a:lnSpc>
                <a:spcPct val="50000"/>
              </a:lnSpc>
              <a:spcBef>
                <a:spcPct val="20000"/>
              </a:spcBef>
              <a:buClr>
                <a:schemeClr val="folHlink"/>
              </a:buClr>
              <a:buSzPct val="75000"/>
            </a:pPr>
            <a:endParaRPr lang="en-US" altLang="zh-CN" sz="1600" dirty="0">
              <a:solidFill>
                <a:srgbClr val="C00000"/>
              </a:solidFill>
              <a:latin typeface="Courier New" panose="02070309020205020404" pitchFamily="49" charset="0"/>
              <a:cs typeface="Courier New" panose="02070309020205020404" pitchFamily="49" charset="0"/>
            </a:endParaRPr>
          </a:p>
        </p:txBody>
      </p:sp>
      <p:sp>
        <p:nvSpPr>
          <p:cNvPr id="50" name="内容占位符 2"/>
          <p:cNvSpPr txBox="1">
            <a:spLocks/>
          </p:cNvSpPr>
          <p:nvPr/>
        </p:nvSpPr>
        <p:spPr>
          <a:xfrm>
            <a:off x="4467506" y="4831317"/>
            <a:ext cx="161784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lnSpc>
                <a:spcPct val="5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leave Note;</a:t>
            </a:r>
            <a:r>
              <a:rPr lang="zh-CN" altLang="en-US" sz="1600" dirty="0">
                <a:solidFill>
                  <a:srgbClr val="C00000"/>
                </a:solidFill>
                <a:latin typeface="Courier New" panose="02070309020205020404" pitchFamily="49" charset="0"/>
                <a:cs typeface="Courier New" panose="02070309020205020404" pitchFamily="49" charset="0"/>
              </a:rPr>
              <a:t>     </a:t>
            </a:r>
            <a:endParaRPr lang="en-US" altLang="zh-CN" sz="1600" dirty="0">
              <a:solidFill>
                <a:srgbClr val="C00000"/>
              </a:solidFill>
              <a:latin typeface="Courier New" panose="02070309020205020404" pitchFamily="49" charset="0"/>
              <a:cs typeface="Courier New" panose="02070309020205020404" pitchFamily="49" charset="0"/>
            </a:endParaRPr>
          </a:p>
          <a:p>
            <a:pPr marL="342900" indent="-342900">
              <a:lnSpc>
                <a:spcPct val="5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buy bread;</a:t>
            </a:r>
          </a:p>
          <a:p>
            <a:pPr marL="342900" indent="-342900">
              <a:lnSpc>
                <a:spcPct val="50000"/>
              </a:lnSpc>
              <a:spcBef>
                <a:spcPct val="20000"/>
              </a:spcBef>
              <a:buClr>
                <a:schemeClr val="folHlink"/>
              </a:buClr>
              <a:buSzPct val="75000"/>
            </a:pPr>
            <a:endParaRPr lang="en-US" altLang="zh-CN" sz="1600"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10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up)">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right)">
                                      <p:cBhvr>
                                        <p:cTn id="40" dur="500"/>
                                        <p:tgtEl>
                                          <p:spTgt spid="31"/>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up)">
                                      <p:cBhvr>
                                        <p:cTn id="59" dur="500"/>
                                        <p:tgtEl>
                                          <p:spTgt spid="38"/>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7"/>
                                        </p:tgtEl>
                                      </p:cBhvr>
                                    </p:animEffect>
                                    <p:set>
                                      <p:cBhvr>
                                        <p:cTn id="71" dur="1" fill="hold">
                                          <p:stCondLst>
                                            <p:cond delay="499"/>
                                          </p:stCondLst>
                                        </p:cTn>
                                        <p:tgtEl>
                                          <p:spTgt spid="17"/>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5"/>
                                        </p:tgtEl>
                                      </p:cBhvr>
                                    </p:animEffect>
                                    <p:set>
                                      <p:cBhvr>
                                        <p:cTn id="77" dur="1" fill="hold">
                                          <p:stCondLst>
                                            <p:cond delay="499"/>
                                          </p:stCondLst>
                                        </p:cTn>
                                        <p:tgtEl>
                                          <p:spTgt spid="2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6"/>
                                        </p:tgtEl>
                                      </p:cBhvr>
                                    </p:animEffect>
                                    <p:set>
                                      <p:cBhvr>
                                        <p:cTn id="80" dur="1" fill="hold">
                                          <p:stCondLst>
                                            <p:cond delay="499"/>
                                          </p:stCondLst>
                                        </p:cTn>
                                        <p:tgtEl>
                                          <p:spTgt spid="2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5"/>
                                        </p:tgtEl>
                                      </p:cBhvr>
                                    </p:animEffect>
                                    <p:set>
                                      <p:cBhvr>
                                        <p:cTn id="83" dur="1" fill="hold">
                                          <p:stCondLst>
                                            <p:cond delay="499"/>
                                          </p:stCondLst>
                                        </p:cTn>
                                        <p:tgtEl>
                                          <p:spTgt spid="35"/>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1"/>
                                        </p:tgtEl>
                                      </p:cBhvr>
                                    </p:animEffect>
                                    <p:set>
                                      <p:cBhvr>
                                        <p:cTn id="86" dur="1" fill="hold">
                                          <p:stCondLst>
                                            <p:cond delay="499"/>
                                          </p:stCondLst>
                                        </p:cTn>
                                        <p:tgtEl>
                                          <p:spTgt spid="31"/>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2"/>
                                        </p:tgtEl>
                                      </p:cBhvr>
                                    </p:animEffect>
                                    <p:set>
                                      <p:cBhvr>
                                        <p:cTn id="89" dur="1" fill="hold">
                                          <p:stCondLst>
                                            <p:cond delay="499"/>
                                          </p:stCondLst>
                                        </p:cTn>
                                        <p:tgtEl>
                                          <p:spTgt spid="32"/>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8"/>
                                        </p:tgtEl>
                                      </p:cBhvr>
                                    </p:animEffect>
                                    <p:set>
                                      <p:cBhvr>
                                        <p:cTn id="92" dur="1" fill="hold">
                                          <p:stCondLst>
                                            <p:cond delay="499"/>
                                          </p:stCondLst>
                                        </p:cTn>
                                        <p:tgtEl>
                                          <p:spTgt spid="18"/>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37"/>
                                        </p:tgtEl>
                                      </p:cBhvr>
                                    </p:animEffect>
                                    <p:set>
                                      <p:cBhvr>
                                        <p:cTn id="98" dur="1" fill="hold">
                                          <p:stCondLst>
                                            <p:cond delay="499"/>
                                          </p:stCondLst>
                                        </p:cTn>
                                        <p:tgtEl>
                                          <p:spTgt spid="37"/>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8"/>
                                        </p:tgtEl>
                                      </p:cBhvr>
                                    </p:animEffect>
                                    <p:set>
                                      <p:cBhvr>
                                        <p:cTn id="101" dur="1" fill="hold">
                                          <p:stCondLst>
                                            <p:cond delay="499"/>
                                          </p:stCondLst>
                                        </p:cTn>
                                        <p:tgtEl>
                                          <p:spTgt spid="38"/>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48"/>
                                        </p:tgtEl>
                                      </p:cBhvr>
                                    </p:animEffect>
                                    <p:set>
                                      <p:cBhvr>
                                        <p:cTn id="104" dur="1" fill="hold">
                                          <p:stCondLst>
                                            <p:cond delay="499"/>
                                          </p:stCondLst>
                                        </p:cTn>
                                        <p:tgtEl>
                                          <p:spTgt spid="48"/>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49"/>
                                        </p:tgtEl>
                                      </p:cBhvr>
                                    </p:animEffect>
                                    <p:set>
                                      <p:cBhvr>
                                        <p:cTn id="107" dur="1" fill="hold">
                                          <p:stCondLst>
                                            <p:cond delay="499"/>
                                          </p:stCondLst>
                                        </p:cTn>
                                        <p:tgtEl>
                                          <p:spTgt spid="4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50"/>
                                        </p:tgtEl>
                                      </p:cBhvr>
                                    </p:animEffect>
                                    <p:set>
                                      <p:cBhvr>
                                        <p:cTn id="110" dur="1" fill="hold">
                                          <p:stCondLst>
                                            <p:cond delay="499"/>
                                          </p:stCondLst>
                                        </p:cTn>
                                        <p:tgtEl>
                                          <p:spTgt spid="50"/>
                                        </p:tgtEl>
                                        <p:attrNameLst>
                                          <p:attrName>style.visibility</p:attrName>
                                        </p:attrNameLst>
                                      </p:cBhvr>
                                      <p:to>
                                        <p:strVal val="hidden"/>
                                      </p:to>
                                    </p:set>
                                  </p:childTnLst>
                                </p:cTn>
                              </p:par>
                            </p:childTnLst>
                          </p:cTn>
                        </p:par>
                        <p:par>
                          <p:cTn id="111" fill="hold">
                            <p:stCondLst>
                              <p:cond delay="500"/>
                            </p:stCondLst>
                            <p:childTnLst>
                              <p:par>
                                <p:cTn id="112" presetID="22" presetClass="entr" presetSubtype="8" fill="hold" nodeType="after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wipe(left)">
                                      <p:cBhvr>
                                        <p:cTn id="1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35" grpId="0"/>
      <p:bldP spid="35" grpId="1"/>
      <p:bldP spid="38" grpId="0"/>
      <p:bldP spid="38" grpId="1"/>
      <p:bldP spid="49" grpId="0"/>
      <p:bldP spid="49" grpId="1"/>
      <p:bldP spid="50" grpId="0"/>
      <p:bldP spid="50"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765780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V(fork[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放下左边的叉子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V(fork[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放下右边的叉子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4638960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p:cNvSpPr>
          <p:nvPr>
            <p:ph type="title"/>
          </p:nvPr>
        </p:nvSpPr>
        <p:spPr/>
        <p:txBody>
          <a:bodyPr/>
          <a:lstStyle/>
          <a:p>
            <a:r>
              <a:rPr lang="en-US" altLang="zh-CN">
                <a:ea typeface="宋体" panose="02010600030101010101" pitchFamily="2" charset="-122"/>
              </a:rPr>
              <a:t>Solution of “dining philosophers”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25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8BD3ED3-5C75-4C35-9A13-3834AF9D43A7}" type="slidenum">
              <a:rPr lang="en-US" altLang="ko-KR" sz="1200" smtClean="0">
                <a:solidFill>
                  <a:schemeClr val="bg1"/>
                </a:solidFill>
              </a:rPr>
              <a:pPr>
                <a:spcBef>
                  <a:spcPct val="0"/>
                </a:spcBef>
                <a:buClrTx/>
                <a:buSzTx/>
                <a:buFontTx/>
                <a:buNone/>
              </a:pPr>
              <a:t>92</a:t>
            </a:fld>
            <a:endParaRPr lang="en-US" altLang="ko-KR" sz="1200">
              <a:solidFill>
                <a:schemeClr val="bg1"/>
              </a:solidFill>
            </a:endParaRPr>
          </a:p>
        </p:txBody>
      </p:sp>
      <p:sp>
        <p:nvSpPr>
          <p:cNvPr id="9" name="Text Box 4"/>
          <p:cNvSpPr txBox="1">
            <a:spLocks noChangeArrowheads="1"/>
          </p:cNvSpPr>
          <p:nvPr/>
        </p:nvSpPr>
        <p:spPr bwMode="auto">
          <a:xfrm>
            <a:off x="863600" y="1484313"/>
            <a:ext cx="2520950" cy="4006850"/>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typedef</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semph</a:t>
            </a:r>
            <a:endParaRPr lang="en-US" altLang="zh-CN" sz="1600" b="1" dirty="0">
              <a:solidFill>
                <a:schemeClr val="accent5">
                  <a:lumMod val="50000"/>
                </a:schemeClr>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N         5</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LEFT(</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 + N </a:t>
            </a:r>
            <a:r>
              <a:rPr lang="en-US" altLang="zh-CN" sz="1600" b="1" dirty="0">
                <a:solidFill>
                  <a:schemeClr val="accent5">
                    <a:lumMod val="50000"/>
                  </a:schemeClr>
                </a:solidFill>
                <a:effectLst>
                  <a:outerShdw blurRad="38100" dist="38100" dir="2700000" algn="tl">
                    <a:srgbClr val="C0C0C0"/>
                  </a:outerShdw>
                </a:effectLst>
                <a:latin typeface="Arial"/>
              </a:rPr>
              <a:t>–</a:t>
            </a:r>
            <a:r>
              <a:rPr lang="en-US" altLang="zh-CN" sz="1600" b="1" dirty="0">
                <a:solidFill>
                  <a:schemeClr val="accent5">
                    <a:lumMod val="50000"/>
                  </a:schemeClr>
                </a:solidFill>
                <a:effectLst>
                  <a:outerShdw blurRad="38100" dist="38100" dir="2700000" algn="tl">
                    <a:srgbClr val="C0C0C0"/>
                  </a:outerShdw>
                </a:effectLst>
              </a:rPr>
              <a:t> 1) % N</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RIGHT(</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 + 1) % N          </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THINKING 0</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HUNGRY   1</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EATING     2</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state[N];</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mutex</a:t>
            </a:r>
            <a:r>
              <a:rPr lang="en-US" altLang="zh-CN" sz="1600" b="1" dirty="0">
                <a:solidFill>
                  <a:schemeClr val="accent5">
                    <a:lumMod val="50000"/>
                  </a:schemeClr>
                </a:solidFill>
                <a:effectLst>
                  <a:outerShdw blurRad="38100" dist="38100" dir="2700000" algn="tl">
                    <a:srgbClr val="C0C0C0"/>
                  </a:outerShdw>
                </a:effectLst>
              </a:rPr>
              <a:t> = 1;</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s[N];</a:t>
            </a:r>
          </a:p>
        </p:txBody>
      </p:sp>
      <p:sp>
        <p:nvSpPr>
          <p:cNvPr id="10" name="Text Box 6"/>
          <p:cNvSpPr txBox="1">
            <a:spLocks noChangeArrowheads="1"/>
          </p:cNvSpPr>
          <p:nvPr/>
        </p:nvSpPr>
        <p:spPr bwMode="auto">
          <a:xfrm>
            <a:off x="3500438" y="1557338"/>
            <a:ext cx="2786062" cy="284956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Philosopher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philosopher(</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think</a:t>
            </a:r>
            <a:r>
              <a:rPr lang="zh-CN" altLang="en-US"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take_Chs</a:t>
            </a:r>
            <a:r>
              <a:rPr lang="en-US" altLang="zh-CN" sz="1600" b="1" dirty="0">
                <a:solidFill>
                  <a:srgbClr val="9C4E00"/>
                </a:solidFill>
                <a:effectLst>
                  <a:outerShdw blurRad="38100" dist="38100" dir="2700000" algn="tl">
                    <a:srgbClr val="C0C0C0"/>
                  </a:outerShdw>
                </a:effectLst>
              </a:rPr>
              <a: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eat();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put_Chs</a:t>
            </a:r>
            <a:r>
              <a:rPr lang="en-US" altLang="zh-CN" sz="1600" b="1" dirty="0">
                <a:solidFill>
                  <a:srgbClr val="9C4E00"/>
                </a:solidFill>
                <a:effectLst>
                  <a:outerShdw blurRad="38100" dist="38100" dir="2700000" algn="tl">
                    <a:srgbClr val="C0C0C0"/>
                  </a:outerShdw>
                </a:effectLst>
              </a:rPr>
              <a: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1" name="Text Box 7"/>
          <p:cNvSpPr txBox="1">
            <a:spLocks noChangeArrowheads="1"/>
          </p:cNvSpPr>
          <p:nvPr/>
        </p:nvSpPr>
        <p:spPr bwMode="auto">
          <a:xfrm>
            <a:off x="6357938" y="1579563"/>
            <a:ext cx="2735262" cy="30464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take_chs</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a:t>
            </a:r>
            <a:r>
              <a:rPr lang="en-US" altLang="zh-CN" sz="1600" b="1" dirty="0" err="1">
                <a:solidFill>
                  <a:srgbClr val="9C4E00"/>
                </a:solidFill>
                <a:effectLst>
                  <a:outerShdw blurRad="38100" dist="38100" dir="2700000" algn="tl">
                    <a:srgbClr val="C0C0C0"/>
                  </a:outerShdw>
                </a:effectLst>
              </a:rPr>
              <a:t>take_chs</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P(</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HUNGRY;</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V(</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P(s[</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r>
              <a:rPr lang="zh-CN" altLang="en-US" sz="1600" b="1" dirty="0">
                <a:solidFill>
                  <a:srgbClr val="FF0000"/>
                </a:solidFill>
                <a:effectLst>
                  <a:outerShdw blurRad="38100" dist="38100" dir="2700000" algn="tl">
                    <a:srgbClr val="C0C0C0"/>
                  </a:outerShdw>
                </a:effectLst>
              </a:rPr>
              <a:t>得不到叉子阻塞，否则继续执行</a:t>
            </a:r>
            <a:endParaRPr lang="en-US" altLang="zh-CN" sz="1600" b="1" dirty="0">
              <a:solidFill>
                <a:srgbClr val="FF00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
          <p:cNvSpPr>
            <a:spLocks noGrp="1"/>
          </p:cNvSpPr>
          <p:nvPr>
            <p:ph type="title"/>
          </p:nvPr>
        </p:nvSpPr>
        <p:spPr/>
        <p:txBody>
          <a:bodyPr/>
          <a:lstStyle/>
          <a:p>
            <a:r>
              <a:rPr lang="en-US" altLang="zh-CN">
                <a:ea typeface="宋体" panose="02010600030101010101" pitchFamily="2" charset="-122"/>
              </a:rPr>
              <a:t>Solution of “dining philosophers”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45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EEC756A-BFDA-4DC4-8B37-5B355213785B}" type="slidenum">
              <a:rPr lang="en-US" altLang="ko-KR" sz="1200" smtClean="0">
                <a:solidFill>
                  <a:schemeClr val="bg1"/>
                </a:solidFill>
              </a:rPr>
              <a:pPr>
                <a:spcBef>
                  <a:spcPct val="0"/>
                </a:spcBef>
                <a:buClrTx/>
                <a:buSzTx/>
                <a:buFontTx/>
                <a:buNone/>
              </a:pPr>
              <a:t>93</a:t>
            </a:fld>
            <a:endParaRPr lang="en-US" altLang="ko-KR" sz="1200">
              <a:solidFill>
                <a:schemeClr val="bg1"/>
              </a:solidFill>
            </a:endParaRPr>
          </a:p>
        </p:txBody>
      </p:sp>
      <p:sp>
        <p:nvSpPr>
          <p:cNvPr id="12" name="Text Box 5"/>
          <p:cNvSpPr txBox="1">
            <a:spLocks noChangeArrowheads="1"/>
          </p:cNvSpPr>
          <p:nvPr/>
        </p:nvSpPr>
        <p:spPr bwMode="auto">
          <a:xfrm>
            <a:off x="1000125" y="1557338"/>
            <a:ext cx="2820988" cy="30464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Put_chs</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a:t>
            </a:r>
            <a:r>
              <a:rPr lang="en-US" altLang="zh-CN" sz="1600" b="1" dirty="0" err="1">
                <a:solidFill>
                  <a:srgbClr val="9C4E00"/>
                </a:solidFill>
                <a:effectLst>
                  <a:outerShdw blurRad="38100" dist="38100" dir="2700000" algn="tl">
                    <a:srgbClr val="C0C0C0"/>
                  </a:outerShdw>
                </a:effectLst>
              </a:rPr>
              <a:t>put_forks</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P(</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THINKING;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test(LEFT(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r>
              <a:rPr lang="zh-CN" altLang="en-US" sz="1600" b="1" dirty="0">
                <a:solidFill>
                  <a:srgbClr val="9C4E00"/>
                </a:solidFill>
                <a:effectLst>
                  <a:outerShdw blurRad="38100" dist="38100" dir="2700000" algn="tl">
                    <a:srgbClr val="C0C0C0"/>
                  </a:outerShdw>
                </a:effectLst>
              </a:rPr>
              <a:t>唤醒旁边等叉子的人</a:t>
            </a:r>
            <a:endParaRPr lang="en-US" altLang="zh-CN"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test(RIGHT(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V(</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3" name="Text Box 6"/>
          <p:cNvSpPr txBox="1">
            <a:spLocks noChangeArrowheads="1"/>
          </p:cNvSpPr>
          <p:nvPr/>
        </p:nvSpPr>
        <p:spPr bwMode="auto">
          <a:xfrm>
            <a:off x="4071938" y="1571625"/>
            <a:ext cx="4675187" cy="3490913"/>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Test</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test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if((state[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HUNGRY)</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&amp;&amp; (state[LEFT(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a:t>
            </a:r>
            <a:r>
              <a:rPr lang="zh-CN" altLang="en-US" sz="1600" b="1" dirty="0">
                <a:solidFill>
                  <a:srgbClr val="9C4E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EATING)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&amp;&amp; (state[RIGHT(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EATING))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EATING;</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V(s[</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en-US" altLang="zh-CN">
                <a:ea typeface="宋体" panose="02010600030101010101" pitchFamily="2" charset="-122"/>
              </a:rPr>
              <a:t>IPC problem: Reader-Writer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902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7D1D076-1317-431D-9D9B-C40AAC3CC182}" type="slidenum">
              <a:rPr lang="en-US" altLang="ko-KR" sz="1200" smtClean="0">
                <a:solidFill>
                  <a:schemeClr val="bg1"/>
                </a:solidFill>
              </a:rPr>
              <a:pPr>
                <a:spcBef>
                  <a:spcPct val="0"/>
                </a:spcBef>
                <a:buClrTx/>
                <a:buSzTx/>
                <a:buFontTx/>
                <a:buNone/>
              </a:pPr>
              <a:t>94</a:t>
            </a:fld>
            <a:endParaRPr lang="en-US" altLang="ko-KR" sz="1200">
              <a:solidFill>
                <a:schemeClr val="bg1"/>
              </a:solidFill>
            </a:endParaRPr>
          </a:p>
        </p:txBody>
      </p:sp>
      <p:sp>
        <p:nvSpPr>
          <p:cNvPr id="24" name="内容占位符 2"/>
          <p:cNvSpPr>
            <a:spLocks noGrp="1"/>
          </p:cNvSpPr>
          <p:nvPr>
            <p:ph idx="1"/>
          </p:nvPr>
        </p:nvSpPr>
        <p:spPr>
          <a:xfrm>
            <a:off x="785813" y="1371600"/>
            <a:ext cx="4643437" cy="4986338"/>
          </a:xfrm>
        </p:spPr>
        <p:txBody>
          <a:bodyPr>
            <a:normAutofit fontScale="92500" lnSpcReduction="10000"/>
          </a:bodyPr>
          <a:lstStyle/>
          <a:p>
            <a:pPr>
              <a:lnSpc>
                <a:spcPct val="110000"/>
              </a:lnSpc>
              <a:defRPr/>
            </a:pPr>
            <a:r>
              <a:rPr lang="en-US" altLang="zh-CN" dirty="0">
                <a:ea typeface="宋体" pitchFamily="2" charset="-122"/>
              </a:rPr>
              <a:t>Problem description</a:t>
            </a:r>
          </a:p>
          <a:p>
            <a:pPr lvl="1">
              <a:lnSpc>
                <a:spcPct val="110000"/>
              </a:lnSpc>
              <a:defRPr/>
            </a:pPr>
            <a:r>
              <a:rPr lang="en-US" altLang="zh-CN" dirty="0">
                <a:ea typeface="宋体" pitchFamily="2" charset="-122"/>
              </a:rPr>
              <a:t>Writer: put information into shared buffer</a:t>
            </a:r>
          </a:p>
          <a:p>
            <a:pPr lvl="1">
              <a:lnSpc>
                <a:spcPct val="110000"/>
              </a:lnSpc>
              <a:defRPr/>
            </a:pPr>
            <a:r>
              <a:rPr lang="en-US" altLang="zh-CN" dirty="0">
                <a:ea typeface="宋体" pitchFamily="2" charset="-122"/>
              </a:rPr>
              <a:t>Reader: get information from shared buffer</a:t>
            </a:r>
          </a:p>
          <a:p>
            <a:pPr lvl="1">
              <a:lnSpc>
                <a:spcPct val="110000"/>
              </a:lnSpc>
              <a:defRPr/>
            </a:pPr>
            <a:r>
              <a:rPr lang="en-US" altLang="zh-CN" dirty="0">
                <a:ea typeface="宋体" pitchFamily="2" charset="-122"/>
              </a:rPr>
              <a:t>Exclusion: reader/writer can’t access the buffer when any writer is putting item, but multiple reader can get item at same time</a:t>
            </a:r>
          </a:p>
          <a:p>
            <a:pPr lvl="1">
              <a:lnSpc>
                <a:spcPct val="110000"/>
              </a:lnSpc>
              <a:defRPr/>
            </a:pPr>
            <a:r>
              <a:rPr lang="en-US" altLang="zh-CN" dirty="0">
                <a:ea typeface="宋体" pitchFamily="2" charset="-122"/>
              </a:rPr>
              <a:t>Synchronism:  Writer sleep when FULL, while Reader sleep when EMPTY</a:t>
            </a:r>
          </a:p>
        </p:txBody>
      </p:sp>
      <p:pic>
        <p:nvPicPr>
          <p:cNvPr id="9" name="Picture 6" descr="读者—写者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349500"/>
            <a:ext cx="50482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191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p:txBody>
          <a:bodyPr/>
          <a:lstStyle/>
          <a:p>
            <a:r>
              <a:rPr lang="en-US" altLang="zh-CN">
                <a:ea typeface="宋体" panose="02010600030101010101" pitchFamily="2" charset="-122"/>
              </a:rPr>
              <a:t>Analysis of “Reader-Writer”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83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B5DF411-69BD-424D-A4B9-7EAF655B6915}" type="slidenum">
              <a:rPr lang="en-US" altLang="ko-KR" sz="1200" smtClean="0">
                <a:solidFill>
                  <a:schemeClr val="bg1"/>
                </a:solidFill>
              </a:rPr>
              <a:pPr>
                <a:spcBef>
                  <a:spcPct val="0"/>
                </a:spcBef>
                <a:buClrTx/>
                <a:buSzTx/>
                <a:buFontTx/>
                <a:buNone/>
              </a:pPr>
              <a:t>95</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Mutual exclusion</a:t>
            </a:r>
          </a:p>
          <a:p>
            <a:pPr lvl="1">
              <a:lnSpc>
                <a:spcPct val="110000"/>
              </a:lnSpc>
              <a:defRPr/>
            </a:pPr>
            <a:r>
              <a:rPr lang="en-US" altLang="zh-CN" dirty="0">
                <a:ea typeface="宋体" pitchFamily="2" charset="-122"/>
              </a:rPr>
              <a:t>Only one writer can access the buffer at any instant</a:t>
            </a:r>
          </a:p>
          <a:p>
            <a:pPr lvl="1">
              <a:lnSpc>
                <a:spcPct val="110000"/>
              </a:lnSpc>
              <a:defRPr/>
            </a:pPr>
            <a:r>
              <a:rPr lang="en-US" altLang="zh-CN" dirty="0">
                <a:ea typeface="宋体" pitchFamily="2" charset="-122"/>
              </a:rPr>
              <a:t>If there is writer in the buffer, then all other readers and writers will be blocked</a:t>
            </a:r>
          </a:p>
          <a:p>
            <a:pPr lvl="1">
              <a:lnSpc>
                <a:spcPct val="110000"/>
              </a:lnSpc>
              <a:defRPr/>
            </a:pPr>
            <a:r>
              <a:rPr lang="en-US" altLang="zh-CN" dirty="0">
                <a:ea typeface="宋体" pitchFamily="2" charset="-122"/>
              </a:rPr>
              <a:t>Multiple readers can access the buffer at the same time</a:t>
            </a:r>
          </a:p>
          <a:p>
            <a:pPr>
              <a:lnSpc>
                <a:spcPct val="110000"/>
              </a:lnSpc>
              <a:defRPr/>
            </a:pPr>
            <a:r>
              <a:rPr lang="en-US" altLang="zh-CN" dirty="0">
                <a:ea typeface="宋体" pitchFamily="2" charset="-122"/>
              </a:rPr>
              <a:t>Synchronism</a:t>
            </a:r>
          </a:p>
          <a:p>
            <a:pPr lvl="1">
              <a:lnSpc>
                <a:spcPct val="110000"/>
              </a:lnSpc>
              <a:defRPr/>
            </a:pPr>
            <a:r>
              <a:rPr lang="en-US" altLang="zh-CN" dirty="0">
                <a:ea typeface="宋体" pitchFamily="2" charset="-122"/>
              </a:rPr>
              <a:t>Writer will sleep until all readers exit the buffer</a:t>
            </a:r>
          </a:p>
          <a:p>
            <a:pPr lvl="1">
              <a:lnSpc>
                <a:spcPct val="110000"/>
              </a:lnSpc>
              <a:defRPr/>
            </a:pPr>
            <a:r>
              <a:rPr lang="en-US" altLang="zh-CN" dirty="0">
                <a:ea typeface="宋体" pitchFamily="2" charset="-122"/>
              </a:rPr>
              <a:t>Reader will sleep until all writers exit the buffer</a:t>
            </a:r>
          </a:p>
          <a:p>
            <a:pPr lvl="1">
              <a:lnSpc>
                <a:spcPct val="110000"/>
              </a:lnSpc>
              <a:defRPr/>
            </a:pPr>
            <a:r>
              <a:rPr lang="en-US" altLang="zh-CN" dirty="0">
                <a:ea typeface="宋体" pitchFamily="2" charset="-122"/>
              </a:rPr>
              <a:t>Give priority to reader</a:t>
            </a:r>
          </a:p>
          <a:p>
            <a:pPr lvl="1">
              <a:lnSpc>
                <a:spcPct val="110000"/>
              </a:lnSpc>
              <a:defRPr/>
            </a:pPr>
            <a:r>
              <a:rPr lang="en-US" altLang="zh-CN" dirty="0">
                <a:ea typeface="宋体" pitchFamily="2" charset="-122"/>
              </a:rPr>
              <a:t>Give priority to writer</a:t>
            </a:r>
          </a:p>
          <a:p>
            <a:pPr lvl="1">
              <a:lnSpc>
                <a:spcPct val="110000"/>
              </a:lnSpc>
              <a:defRPr/>
            </a:pPr>
            <a:endParaRPr lang="en-US" altLang="zh-CN" dirty="0">
              <a:ea typeface="宋体" pitchFamily="2" charset="-122"/>
            </a:endParaRPr>
          </a:p>
          <a:p>
            <a:pPr lvl="1">
              <a:lnSpc>
                <a:spcPct val="110000"/>
              </a:lnSpc>
              <a:defRPr/>
            </a:pPr>
            <a:endParaRPr lang="en-US" altLang="zh-CN" dirty="0">
              <a:ea typeface="宋体" pitchFamily="2" charset="-122"/>
            </a:endParaRPr>
          </a:p>
        </p:txBody>
      </p:sp>
    </p:spTree>
    <p:extLst>
      <p:ext uri="{BB962C8B-B14F-4D97-AF65-F5344CB8AC3E}">
        <p14:creationId xmlns:p14="http://schemas.microsoft.com/office/powerpoint/2010/main" val="35140836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urier New" panose="02070309020205020404" pitchFamily="49" charset="0"/>
              <a:cs typeface="Courier New" panose="02070309020205020404" pitchFamily="49" charset="0"/>
            </a:endParaRPr>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urier New" panose="02070309020205020404" pitchFamily="49" charset="0"/>
              <a:cs typeface="Courier New" panose="02070309020205020404" pitchFamily="49" charset="0"/>
            </a:endParaRPr>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 Box 4"/>
          <p:cNvSpPr txBox="1">
            <a:spLocks noChangeArrowheads="1"/>
          </p:cNvSpPr>
          <p:nvPr/>
        </p:nvSpPr>
        <p:spPr bwMode="auto">
          <a:xfrm>
            <a:off x="4143372" y="4000505"/>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63" name="Text Box 4"/>
          <p:cNvSpPr txBox="1">
            <a:spLocks noChangeArrowheads="1"/>
          </p:cNvSpPr>
          <p:nvPr/>
        </p:nvSpPr>
        <p:spPr bwMode="auto">
          <a:xfrm>
            <a:off x="1114428" y="3944625"/>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30777908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3033711"/>
            <a:ext cx="2428892" cy="2552375"/>
            <a:chOff x="6715140" y="2176460"/>
            <a:chExt cx="2428892" cy="2552375"/>
          </a:xfrm>
        </p:grpSpPr>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59718"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Tree>
    <p:extLst>
      <p:ext uri="{BB962C8B-B14F-4D97-AF65-F5344CB8AC3E}">
        <p14:creationId xmlns:p14="http://schemas.microsoft.com/office/powerpoint/2010/main" val="16922343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747958"/>
            <a:ext cx="2516860" cy="2831202"/>
            <a:chOff x="6715140" y="1890708"/>
            <a:chExt cx="2516860" cy="2831202"/>
          </a:xfrm>
        </p:grpSpPr>
        <p:sp>
          <p:nvSpPr>
            <p:cNvPr id="49" name="Text Box 4"/>
            <p:cNvSpPr txBox="1">
              <a:spLocks noChangeArrowheads="1"/>
            </p:cNvSpPr>
            <p:nvPr/>
          </p:nvSpPr>
          <p:spPr bwMode="auto">
            <a:xfrm>
              <a:off x="6850608" y="1890708"/>
              <a:ext cx="238139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3" name="Text Box 4"/>
            <p:cNvSpPr txBox="1">
              <a:spLocks noChangeArrowheads="1"/>
            </p:cNvSpPr>
            <p:nvPr/>
          </p:nvSpPr>
          <p:spPr bwMode="auto">
            <a:xfrm>
              <a:off x="6715140" y="3143254"/>
              <a:ext cx="100013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9" name="Text Box 4"/>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59718"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Tree>
    <p:extLst>
      <p:ext uri="{BB962C8B-B14F-4D97-AF65-F5344CB8AC3E}">
        <p14:creationId xmlns:p14="http://schemas.microsoft.com/office/powerpoint/2010/main" val="33850792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747959"/>
            <a:ext cx="2428892" cy="2838127"/>
            <a:chOff x="6715140" y="1890708"/>
            <a:chExt cx="2428892" cy="2838127"/>
          </a:xfrm>
        </p:grpSpPr>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Tree>
    <p:extLst>
      <p:ext uri="{BB962C8B-B14F-4D97-AF65-F5344CB8AC3E}">
        <p14:creationId xmlns:p14="http://schemas.microsoft.com/office/powerpoint/2010/main" val="3841617863"/>
      </p:ext>
    </p:extLst>
  </p:cSld>
  <p:clrMapOvr>
    <a:masterClrMapping/>
  </p:clrMapOvr>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psh3_Print</Template>
  <TotalTime>0</TotalTime>
  <Words>9594</Words>
  <Application>Microsoft Office PowerPoint</Application>
  <PresentationFormat>全屏显示(4:3)</PresentationFormat>
  <Paragraphs>2015</Paragraphs>
  <Slides>119</Slides>
  <Notes>44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119</vt:i4>
      </vt:variant>
    </vt:vector>
  </HeadingPairs>
  <TitlesOfParts>
    <vt:vector size="132" baseType="lpstr">
      <vt:lpstr>굴림</vt:lpstr>
      <vt:lpstr>Monotype Sorts</vt:lpstr>
      <vt:lpstr>MS PGothic</vt:lpstr>
      <vt:lpstr>宋体</vt:lpstr>
      <vt:lpstr>微软雅黑</vt:lpstr>
      <vt:lpstr>张海山锐谐体2.0-授权联系：Samtype@QQ.com</vt:lpstr>
      <vt:lpstr>Arial</vt:lpstr>
      <vt:lpstr>Calibri</vt:lpstr>
      <vt:lpstr>Courier New</vt:lpstr>
      <vt:lpstr>Times New Roman</vt:lpstr>
      <vt:lpstr>Verdana</vt:lpstr>
      <vt:lpstr>Wingdings</vt:lpstr>
      <vt:lpstr>psh3_Print</vt:lpstr>
      <vt:lpstr>Operating System</vt:lpstr>
      <vt:lpstr>经典IPC问题</vt:lpstr>
      <vt:lpstr>Communication between processes</vt:lpstr>
      <vt:lpstr>Exclusion: Spooler directory</vt:lpstr>
      <vt:lpstr>Exclusion: Spooler directory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Concept about mutual exclusion</vt:lpstr>
      <vt:lpstr>临界区(Critical Section)</vt:lpstr>
      <vt:lpstr>Concept about mutual exclusion</vt:lpstr>
      <vt:lpstr>临界区的访问规则</vt:lpstr>
      <vt:lpstr>临界区的访问规则</vt:lpstr>
      <vt:lpstr>临界区的访问规则</vt:lpstr>
      <vt:lpstr>临界区的访问规则</vt:lpstr>
      <vt:lpstr>临界区的访问规则</vt:lpstr>
      <vt:lpstr>Disabling interrupts</vt:lpstr>
      <vt:lpstr>Solutions of IPC problems</vt:lpstr>
      <vt:lpstr>Busy waiting</vt:lpstr>
      <vt:lpstr>Lock variable</vt:lpstr>
      <vt:lpstr>Drawback of lock variable</vt:lpstr>
      <vt:lpstr>Strict alternation</vt:lpstr>
      <vt:lpstr>Drawback of strict alternation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 and Set Lock (TSL)solution</vt:lpstr>
      <vt:lpstr>PowerPoint 演示文稿</vt:lpstr>
      <vt:lpstr>前情提要</vt:lpstr>
      <vt:lpstr>关于Peterson算法和Deckers算法</vt:lpstr>
      <vt:lpstr>模型检测(model checking)方法简介</vt:lpstr>
      <vt:lpstr>PowerPoint 演示文稿</vt:lpstr>
      <vt:lpstr>PowerPoint 演示文稿</vt:lpstr>
      <vt:lpstr>Analysis of “Busy waiting”</vt:lpstr>
      <vt:lpstr>PowerPoint 演示文稿</vt:lpstr>
      <vt:lpstr>Sleep-Wake up</vt:lpstr>
      <vt:lpstr>Simple Sleep-Wake up solution</vt:lpstr>
      <vt:lpstr>Solution of “Producer-Consumer”</vt:lpstr>
      <vt:lpstr>Disadvantage of this solution</vt:lpstr>
      <vt:lpstr>Semaphore solution</vt:lpstr>
      <vt:lpstr>PowerPoint 演示文稿</vt:lpstr>
      <vt:lpstr>PowerPoint 演示文稿</vt:lpstr>
      <vt:lpstr>PowerPoint 演示文稿</vt:lpstr>
      <vt:lpstr>PowerPoint 演示文稿</vt:lpstr>
      <vt:lpstr>Exclusion: Spooler directory with Semaphore</vt:lpstr>
      <vt:lpstr>Synchronism: Driver-Conductor</vt:lpstr>
      <vt:lpstr>Concept about Synchronism</vt:lpstr>
      <vt:lpstr>Analysis about IPC problem</vt:lpstr>
      <vt:lpstr>PowerPoint 演示文稿</vt:lpstr>
      <vt:lpstr>Problem models of IPC</vt:lpstr>
      <vt:lpstr>PowerPoint 演示文稿</vt:lpstr>
      <vt:lpstr>PowerPoint 演示文稿</vt:lpstr>
      <vt:lpstr>PowerPoint 演示文稿</vt:lpstr>
      <vt:lpstr>PowerPoint 演示文稿</vt:lpstr>
      <vt:lpstr>信号量的代码示意</vt:lpstr>
      <vt:lpstr>Monitor solution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IPC problem: dining philosophers</vt:lpstr>
      <vt:lpstr>Analysis of “dining philosophers”</vt:lpstr>
      <vt:lpstr>常见错误解法</vt:lpstr>
      <vt:lpstr>PowerPoint 演示文稿</vt:lpstr>
      <vt:lpstr>PowerPoint 演示文稿</vt:lpstr>
      <vt:lpstr>PowerPoint 演示文稿</vt:lpstr>
      <vt:lpstr>PowerPoint 演示文稿</vt:lpstr>
      <vt:lpstr>PowerPoint 演示文稿</vt:lpstr>
      <vt:lpstr>PowerPoint 演示文稿</vt:lpstr>
      <vt:lpstr>Solution of “dining philosophers”</vt:lpstr>
      <vt:lpstr>Solution of “dining philosophers”</vt:lpstr>
      <vt:lpstr>IPC problem: Reader-Writer</vt:lpstr>
      <vt:lpstr>Analysis of “Reader-Writer”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IPC problem: Sleeping Barber</vt:lpstr>
      <vt:lpstr>Analysis of “Sleeping Barber”</vt:lpstr>
      <vt:lpstr>Solution of “Sleeping barber”</vt:lpstr>
      <vt:lpstr>Message Passing</vt:lpstr>
      <vt:lpstr>Solution of “Producer-Consumer”</vt:lpstr>
      <vt:lpstr>PowerPoint 演示文稿</vt:lpstr>
      <vt:lpstr>你需要知道的一些事</vt:lpstr>
      <vt:lpstr>关于锁机制的实现</vt:lpstr>
      <vt:lpstr>为什么程序员倾向于锁 而不是信号量</vt:lpstr>
      <vt:lpstr>PowerPoint 演示文稿</vt:lpstr>
      <vt:lpstr>让我们来思考一下多核</vt:lpstr>
      <vt:lpstr>pLock：神威太湖之光上的锁机制</vt:lpstr>
      <vt:lpstr>pLock：神威太湖之光上的锁机制</vt:lpstr>
      <vt:lpstr>pLock：神威太湖之光上的锁机制</vt:lpstr>
      <vt:lpstr>pLock：神威太湖之光上的锁机制</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2023-11-03T02:38:57Z</dcterms:created>
  <dcterms:modified xsi:type="dcterms:W3CDTF">2023-11-03T02:39:06Z</dcterms:modified>
</cp:coreProperties>
</file>