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theme/themeOverride4.xml" ContentType="application/vnd.openxmlformats-officedocument.themeOverr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5"/>
  </p:notesMasterIdLst>
  <p:sldIdLst>
    <p:sldId id="256" r:id="rId2"/>
    <p:sldId id="325" r:id="rId3"/>
    <p:sldId id="257" r:id="rId4"/>
    <p:sldId id="258" r:id="rId5"/>
    <p:sldId id="259" r:id="rId6"/>
    <p:sldId id="260" r:id="rId7"/>
    <p:sldId id="316" r:id="rId8"/>
    <p:sldId id="261" r:id="rId9"/>
    <p:sldId id="262" r:id="rId10"/>
    <p:sldId id="322" r:id="rId11"/>
    <p:sldId id="311" r:id="rId12"/>
    <p:sldId id="264" r:id="rId13"/>
    <p:sldId id="326" r:id="rId14"/>
    <p:sldId id="323" r:id="rId15"/>
    <p:sldId id="265" r:id="rId16"/>
    <p:sldId id="266" r:id="rId17"/>
    <p:sldId id="263" r:id="rId18"/>
    <p:sldId id="271" r:id="rId19"/>
    <p:sldId id="272" r:id="rId20"/>
    <p:sldId id="273" r:id="rId21"/>
    <p:sldId id="274" r:id="rId22"/>
    <p:sldId id="275" r:id="rId23"/>
    <p:sldId id="313" r:id="rId24"/>
    <p:sldId id="276" r:id="rId25"/>
    <p:sldId id="317" r:id="rId26"/>
    <p:sldId id="324" r:id="rId27"/>
    <p:sldId id="370" r:id="rId28"/>
    <p:sldId id="277" r:id="rId29"/>
    <p:sldId id="278" r:id="rId30"/>
    <p:sldId id="366" r:id="rId31"/>
    <p:sldId id="367" r:id="rId32"/>
    <p:sldId id="368" r:id="rId33"/>
    <p:sldId id="369" r:id="rId34"/>
    <p:sldId id="279" r:id="rId35"/>
    <p:sldId id="280" r:id="rId36"/>
    <p:sldId id="281" r:id="rId37"/>
    <p:sldId id="282" r:id="rId38"/>
    <p:sldId id="319" r:id="rId39"/>
    <p:sldId id="314" r:id="rId40"/>
    <p:sldId id="283" r:id="rId41"/>
    <p:sldId id="321" r:id="rId42"/>
    <p:sldId id="284" r:id="rId43"/>
    <p:sldId id="286" r:id="rId44"/>
    <p:sldId id="287" r:id="rId45"/>
    <p:sldId id="289" r:id="rId46"/>
    <p:sldId id="296" r:id="rId47"/>
    <p:sldId id="297" r:id="rId48"/>
    <p:sldId id="299" r:id="rId49"/>
    <p:sldId id="303" r:id="rId50"/>
    <p:sldId id="304" r:id="rId51"/>
    <p:sldId id="305" r:id="rId52"/>
    <p:sldId id="306" r:id="rId53"/>
    <p:sldId id="327" r:id="rId54"/>
    <p:sldId id="329" r:id="rId55"/>
    <p:sldId id="330" r:id="rId56"/>
    <p:sldId id="331" r:id="rId57"/>
    <p:sldId id="332" r:id="rId58"/>
    <p:sldId id="333" r:id="rId59"/>
    <p:sldId id="334" r:id="rId60"/>
    <p:sldId id="335" r:id="rId61"/>
    <p:sldId id="336" r:id="rId62"/>
    <p:sldId id="337" r:id="rId63"/>
    <p:sldId id="338" r:id="rId64"/>
    <p:sldId id="340" r:id="rId65"/>
    <p:sldId id="339"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9" r:id="rId8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3333CC"/>
    <a:srgbClr val="FF0000"/>
    <a:srgbClr val="FFFFFF"/>
    <a:srgbClr val="33CC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99" autoAdjust="0"/>
  </p:normalViewPr>
  <p:slideViewPr>
    <p:cSldViewPr snapToGrid="0">
      <p:cViewPr varScale="1">
        <p:scale>
          <a:sx n="100" d="100"/>
          <a:sy n="100" d="100"/>
        </p:scale>
        <p:origin x="1857" y="51"/>
      </p:cViewPr>
      <p:guideLst>
        <p:guide orient="horz" pos="49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ADA09D3-A26B-4614-9C4C-23B222106C5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DA09D3-A26B-4614-9C4C-23B222106C58}" type="slidenum">
              <a:rPr lang="zh-CN" altLang="en-US" smtClean="0"/>
              <a:pPr/>
              <a:t>8</a:t>
            </a:fld>
            <a:endParaRPr lang="en-US" altLang="zh-CN"/>
          </a:p>
        </p:txBody>
      </p:sp>
    </p:spTree>
    <p:extLst>
      <p:ext uri="{BB962C8B-B14F-4D97-AF65-F5344CB8AC3E}">
        <p14:creationId xmlns:p14="http://schemas.microsoft.com/office/powerpoint/2010/main" val="3913704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DA09D3-A26B-4614-9C4C-23B222106C58}" type="slidenum">
              <a:rPr lang="zh-CN" altLang="en-US" smtClean="0"/>
              <a:pPr/>
              <a:t>23</a:t>
            </a:fld>
            <a:endParaRPr lang="en-US" altLang="zh-CN"/>
          </a:p>
        </p:txBody>
      </p:sp>
    </p:spTree>
    <p:extLst>
      <p:ext uri="{BB962C8B-B14F-4D97-AF65-F5344CB8AC3E}">
        <p14:creationId xmlns:p14="http://schemas.microsoft.com/office/powerpoint/2010/main" val="132794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nchor="t"/>
          <a:lstStyle/>
          <a:p>
            <a:pPr eaLnBrk="1" hangingPunct="1">
              <a:spcBef>
                <a:spcPct val="0"/>
              </a:spcBef>
            </a:pPr>
            <a:endParaRPr lang="zh-CN" altLang="en-US"/>
          </a:p>
        </p:txBody>
      </p:sp>
      <p:sp>
        <p:nvSpPr>
          <p:cNvPr id="53252" name="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algn="r" eaLnBrk="1" hangingPunct="1"/>
            <a:fld id="{BDE1C25B-6359-49E3-A82B-88D5E22D87E7}" type="slidenum">
              <a:rPr lang="zh-CN" altLang="en-US" sz="1200"/>
              <a:pPr algn="r" eaLnBrk="1" hangingPunct="1"/>
              <a:t>57</a:t>
            </a:fld>
            <a:endParaRPr lang="zh-CN" altLang="en-US" sz="1200"/>
          </a:p>
        </p:txBody>
      </p:sp>
    </p:spTree>
    <p:extLst>
      <p:ext uri="{BB962C8B-B14F-4D97-AF65-F5344CB8AC3E}">
        <p14:creationId xmlns:p14="http://schemas.microsoft.com/office/powerpoint/2010/main" val="3386965383"/>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nchor="t"/>
          <a:lstStyle/>
          <a:p>
            <a:pPr eaLnBrk="1" hangingPunct="1">
              <a:spcBef>
                <a:spcPct val="0"/>
              </a:spcBef>
            </a:pPr>
            <a:endParaRPr lang="zh-CN" altLang="en-US"/>
          </a:p>
        </p:txBody>
      </p:sp>
      <p:sp>
        <p:nvSpPr>
          <p:cNvPr id="54276" name="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algn="r" eaLnBrk="1" hangingPunct="1"/>
            <a:fld id="{BFA39EBA-7B34-4FC7-A868-22548A05CBCA}" type="slidenum">
              <a:rPr lang="zh-CN" altLang="en-US" sz="1200"/>
              <a:pPr algn="r" eaLnBrk="1" hangingPunct="1"/>
              <a:t>58</a:t>
            </a:fld>
            <a:endParaRPr lang="zh-CN" altLang="en-US" sz="1200"/>
          </a:p>
        </p:txBody>
      </p:sp>
    </p:spTree>
    <p:extLst>
      <p:ext uri="{BB962C8B-B14F-4D97-AF65-F5344CB8AC3E}">
        <p14:creationId xmlns:p14="http://schemas.microsoft.com/office/powerpoint/2010/main" val="296037536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nchor="t"/>
          <a:lstStyle/>
          <a:p>
            <a:pPr eaLnBrk="1" hangingPunct="1">
              <a:spcBef>
                <a:spcPct val="0"/>
              </a:spcBef>
            </a:pPr>
            <a:endParaRPr lang="zh-CN" altLang="en-US"/>
          </a:p>
        </p:txBody>
      </p:sp>
      <p:sp>
        <p:nvSpPr>
          <p:cNvPr id="55300" name="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algn="r" eaLnBrk="1" hangingPunct="1"/>
            <a:fld id="{5C60F3BC-A2B6-49ED-8552-9946B024670B}" type="slidenum">
              <a:rPr lang="zh-CN" altLang="en-US" sz="1200"/>
              <a:pPr algn="r" eaLnBrk="1" hangingPunct="1"/>
              <a:t>59</a:t>
            </a:fld>
            <a:endParaRPr lang="zh-CN" altLang="en-US" sz="1200"/>
          </a:p>
        </p:txBody>
      </p:sp>
    </p:spTree>
    <p:extLst>
      <p:ext uri="{BB962C8B-B14F-4D97-AF65-F5344CB8AC3E}">
        <p14:creationId xmlns:p14="http://schemas.microsoft.com/office/powerpoint/2010/main" val="2771093134"/>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nchor="t"/>
          <a:lstStyle/>
          <a:p>
            <a:pPr eaLnBrk="1" hangingPunct="1">
              <a:spcBef>
                <a:spcPct val="0"/>
              </a:spcBef>
            </a:pPr>
            <a:endParaRPr lang="zh-CN" altLang="en-US"/>
          </a:p>
        </p:txBody>
      </p:sp>
      <p:sp>
        <p:nvSpPr>
          <p:cNvPr id="56324" name="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algn="r" eaLnBrk="1" hangingPunct="1"/>
            <a:fld id="{2E3DEC78-D763-4EE7-9073-A281A4C86939}" type="slidenum">
              <a:rPr lang="zh-CN" altLang="en-US" sz="1200"/>
              <a:pPr algn="r" eaLnBrk="1" hangingPunct="1"/>
              <a:t>60</a:t>
            </a:fld>
            <a:endParaRPr lang="zh-CN" altLang="en-US" sz="1200"/>
          </a:p>
        </p:txBody>
      </p:sp>
    </p:spTree>
    <p:extLst>
      <p:ext uri="{BB962C8B-B14F-4D97-AF65-F5344CB8AC3E}">
        <p14:creationId xmlns:p14="http://schemas.microsoft.com/office/powerpoint/2010/main" val="102717695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p:spPr>
        <p:txBody>
          <a:bodyPr anchor="t"/>
          <a:lstStyle/>
          <a:p>
            <a:pPr eaLnBrk="1" hangingPunct="1">
              <a:spcBef>
                <a:spcPct val="0"/>
              </a:spcBef>
            </a:pPr>
            <a:endParaRPr lang="zh-CN" altLang="en-US"/>
          </a:p>
        </p:txBody>
      </p:sp>
      <p:sp>
        <p:nvSpPr>
          <p:cNvPr id="57348" name="灯片编号占位符 3"/>
          <p:cNvSpPr txBox="1">
            <a:spLocks noGrp="1" noChangeArrowheads="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algn="r" eaLnBrk="1" hangingPunct="1"/>
            <a:fld id="{7C0C6E57-15D8-4038-8FD6-81877B6AFAA3}" type="slidenum">
              <a:rPr lang="zh-CN" altLang="en-US" sz="1200"/>
              <a:pPr algn="r" eaLnBrk="1" hangingPunct="1"/>
              <a:t>61</a:t>
            </a:fld>
            <a:endParaRPr lang="zh-CN" altLang="en-US" sz="1200"/>
          </a:p>
        </p:txBody>
      </p:sp>
    </p:spTree>
    <p:extLst>
      <p:ext uri="{BB962C8B-B14F-4D97-AF65-F5344CB8AC3E}">
        <p14:creationId xmlns:p14="http://schemas.microsoft.com/office/powerpoint/2010/main" val="1720996843"/>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1141413" y="684213"/>
            <a:ext cx="4572000" cy="3429000"/>
          </a:xfrm>
        </p:spPr>
      </p:sp>
      <p:sp>
        <p:nvSpPr>
          <p:cNvPr id="58371" name="备注占位符 2"/>
          <p:cNvSpPr>
            <a:spLocks noGrp="1"/>
          </p:cNvSpPr>
          <p:nvPr>
            <p:ph type="body" idx="1"/>
          </p:nvPr>
        </p:nvSpPr>
        <p:spPr>
          <a:xfrm>
            <a:off x="684213" y="4341813"/>
            <a:ext cx="5486400" cy="4114800"/>
          </a:xfrm>
          <a:noFill/>
        </p:spPr>
        <p:txBody>
          <a:bodyPr anchor="t"/>
          <a:lstStyle/>
          <a:p>
            <a:pPr eaLnBrk="1" hangingPunct="1">
              <a:spcBef>
                <a:spcPct val="0"/>
              </a:spcBef>
            </a:pPr>
            <a:endParaRPr lang="zh-CN" altLang="en-US"/>
          </a:p>
        </p:txBody>
      </p:sp>
      <p:sp>
        <p:nvSpPr>
          <p:cNvPr id="58372"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algn="r" eaLnBrk="1" hangingPunct="1"/>
            <a:fld id="{539532B1-4E72-43A3-8DFC-F6CEC5DD6C86}" type="slidenum">
              <a:rPr lang="zh-CN" altLang="en-US" sz="1200"/>
              <a:pPr algn="r" eaLnBrk="1" hangingPunct="1"/>
              <a:t>66</a:t>
            </a:fld>
            <a:endParaRPr lang="zh-CN" altLang="en-US" sz="1200"/>
          </a:p>
        </p:txBody>
      </p:sp>
    </p:spTree>
    <p:extLst>
      <p:ext uri="{BB962C8B-B14F-4D97-AF65-F5344CB8AC3E}">
        <p14:creationId xmlns:p14="http://schemas.microsoft.com/office/powerpoint/2010/main" val="360714685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E9A033B-854C-4BD6-8AED-CE952397569D}" type="slidenum">
              <a:rPr lang="zh-CN" altLang="en-US"/>
              <a:pPr/>
              <a:t>‹#›</a:t>
            </a:fld>
            <a:endParaRPr lang="en-US" altLang="zh-CN"/>
          </a:p>
        </p:txBody>
      </p:sp>
    </p:spTree>
    <p:extLst>
      <p:ext uri="{BB962C8B-B14F-4D97-AF65-F5344CB8AC3E}">
        <p14:creationId xmlns:p14="http://schemas.microsoft.com/office/powerpoint/2010/main" val="362340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57A71C8-30F7-4E0D-80C0-2241B6988047}" type="slidenum">
              <a:rPr lang="zh-CN" altLang="en-US"/>
              <a:pPr/>
              <a:t>‹#›</a:t>
            </a:fld>
            <a:endParaRPr lang="en-US" altLang="zh-CN"/>
          </a:p>
        </p:txBody>
      </p:sp>
    </p:spTree>
    <p:extLst>
      <p:ext uri="{BB962C8B-B14F-4D97-AF65-F5344CB8AC3E}">
        <p14:creationId xmlns:p14="http://schemas.microsoft.com/office/powerpoint/2010/main" val="8552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4463" y="0"/>
            <a:ext cx="1963737" cy="5981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0075" y="0"/>
            <a:ext cx="5741988" cy="59817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8A0DE59-D79C-4F6D-8857-4CB0B402CF28}" type="slidenum">
              <a:rPr lang="zh-CN" altLang="en-US"/>
              <a:pPr/>
              <a:t>‹#›</a:t>
            </a:fld>
            <a:endParaRPr lang="en-US" altLang="zh-CN"/>
          </a:p>
        </p:txBody>
      </p:sp>
    </p:spTree>
    <p:extLst>
      <p:ext uri="{BB962C8B-B14F-4D97-AF65-F5344CB8AC3E}">
        <p14:creationId xmlns:p14="http://schemas.microsoft.com/office/powerpoint/2010/main" val="2190070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0075" y="1438275"/>
            <a:ext cx="3810000" cy="4543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62475" y="1438275"/>
            <a:ext cx="3810000" cy="4543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F02739B-468B-4955-9D70-4C8C7EC455A3}" type="slidenum">
              <a:rPr lang="zh-CN" altLang="en-US"/>
              <a:pPr/>
              <a:t>‹#›</a:t>
            </a:fld>
            <a:endParaRPr lang="en-US" altLang="zh-CN"/>
          </a:p>
        </p:txBody>
      </p:sp>
    </p:spTree>
    <p:extLst>
      <p:ext uri="{BB962C8B-B14F-4D97-AF65-F5344CB8AC3E}">
        <p14:creationId xmlns:p14="http://schemas.microsoft.com/office/powerpoint/2010/main" val="124805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C68291C-E066-4E20-9F36-63439A21136B}" type="slidenum">
              <a:rPr lang="zh-CN" altLang="en-US"/>
              <a:pPr/>
              <a:t>‹#›</a:t>
            </a:fld>
            <a:endParaRPr lang="en-US" altLang="zh-CN"/>
          </a:p>
        </p:txBody>
      </p:sp>
    </p:spTree>
    <p:extLst>
      <p:ext uri="{BB962C8B-B14F-4D97-AF65-F5344CB8AC3E}">
        <p14:creationId xmlns:p14="http://schemas.microsoft.com/office/powerpoint/2010/main" val="160993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5978BAE-D070-47DD-8BF3-55A71AC4C29D}" type="slidenum">
              <a:rPr lang="zh-CN" altLang="en-US"/>
              <a:pPr/>
              <a:t>‹#›</a:t>
            </a:fld>
            <a:endParaRPr lang="en-US" altLang="zh-CN"/>
          </a:p>
        </p:txBody>
      </p:sp>
    </p:spTree>
    <p:extLst>
      <p:ext uri="{BB962C8B-B14F-4D97-AF65-F5344CB8AC3E}">
        <p14:creationId xmlns:p14="http://schemas.microsoft.com/office/powerpoint/2010/main" val="26714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0075" y="1438275"/>
            <a:ext cx="381000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62475" y="1438275"/>
            <a:ext cx="3810000" cy="4543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154F5B3C-B383-4299-9AF1-55F2D60A4D1E}" type="slidenum">
              <a:rPr lang="zh-CN" altLang="en-US"/>
              <a:pPr/>
              <a:t>‹#›</a:t>
            </a:fld>
            <a:endParaRPr lang="en-US" altLang="zh-CN"/>
          </a:p>
        </p:txBody>
      </p:sp>
    </p:spTree>
    <p:extLst>
      <p:ext uri="{BB962C8B-B14F-4D97-AF65-F5344CB8AC3E}">
        <p14:creationId xmlns:p14="http://schemas.microsoft.com/office/powerpoint/2010/main" val="16101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17D23CD-279D-4100-A86B-D34C7803DB19}" type="slidenum">
              <a:rPr lang="zh-CN" altLang="en-US"/>
              <a:pPr/>
              <a:t>‹#›</a:t>
            </a:fld>
            <a:endParaRPr lang="en-US" altLang="zh-CN"/>
          </a:p>
        </p:txBody>
      </p:sp>
    </p:spTree>
    <p:extLst>
      <p:ext uri="{BB962C8B-B14F-4D97-AF65-F5344CB8AC3E}">
        <p14:creationId xmlns:p14="http://schemas.microsoft.com/office/powerpoint/2010/main" val="372327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24D51F35-B6C2-4D68-9F49-BE25186CF421}" type="slidenum">
              <a:rPr lang="zh-CN" altLang="en-US"/>
              <a:pPr/>
              <a:t>‹#›</a:t>
            </a:fld>
            <a:endParaRPr lang="en-US" altLang="zh-CN"/>
          </a:p>
        </p:txBody>
      </p:sp>
    </p:spTree>
    <p:extLst>
      <p:ext uri="{BB962C8B-B14F-4D97-AF65-F5344CB8AC3E}">
        <p14:creationId xmlns:p14="http://schemas.microsoft.com/office/powerpoint/2010/main" val="186723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881B846-C3C3-4ADB-8432-F2AFE9392F44}" type="slidenum">
              <a:rPr lang="zh-CN" altLang="en-US"/>
              <a:pPr/>
              <a:t>‹#›</a:t>
            </a:fld>
            <a:endParaRPr lang="en-US" altLang="zh-CN"/>
          </a:p>
        </p:txBody>
      </p:sp>
    </p:spTree>
    <p:extLst>
      <p:ext uri="{BB962C8B-B14F-4D97-AF65-F5344CB8AC3E}">
        <p14:creationId xmlns:p14="http://schemas.microsoft.com/office/powerpoint/2010/main" val="24663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B3765A4B-C374-4971-B721-C3DCDF300FA3}" type="slidenum">
              <a:rPr lang="zh-CN" altLang="en-US"/>
              <a:pPr/>
              <a:t>‹#›</a:t>
            </a:fld>
            <a:endParaRPr lang="en-US" altLang="zh-CN"/>
          </a:p>
        </p:txBody>
      </p:sp>
    </p:spTree>
    <p:extLst>
      <p:ext uri="{BB962C8B-B14F-4D97-AF65-F5344CB8AC3E}">
        <p14:creationId xmlns:p14="http://schemas.microsoft.com/office/powerpoint/2010/main" val="9345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6E9129F-9050-4ABF-8579-FE7268EF773E}" type="slidenum">
              <a:rPr lang="zh-CN" altLang="en-US"/>
              <a:pPr/>
              <a:t>‹#›</a:t>
            </a:fld>
            <a:endParaRPr lang="en-US" altLang="zh-CN"/>
          </a:p>
        </p:txBody>
      </p:sp>
    </p:spTree>
    <p:extLst>
      <p:ext uri="{BB962C8B-B14F-4D97-AF65-F5344CB8AC3E}">
        <p14:creationId xmlns:p14="http://schemas.microsoft.com/office/powerpoint/2010/main" val="171273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0075" y="1438275"/>
            <a:ext cx="7772400"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597900" y="6477000"/>
            <a:ext cx="546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ea typeface="宋体" panose="02010600030101010101" pitchFamily="2" charset="-122"/>
              </a:defRPr>
            </a:lvl1pPr>
          </a:lstStyle>
          <a:p>
            <a:fld id="{BF6BF6F2-1FC5-4AC2-AB95-0C94B39C6543}"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Char char="•"/>
        <a:defRPr sz="3200">
          <a:solidFill>
            <a:srgbClr val="3333CC"/>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a:solidFill>
            <a:schemeClr val="tx1"/>
          </a:solidFill>
          <a:latin typeface="+mn-lt"/>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latin typeface="+mn-lt"/>
        </a:defRPr>
      </a:lvl5pPr>
      <a:lvl6pPr marL="2514600" indent="-228600" algn="l" rtl="0" fontAlgn="base">
        <a:spcBef>
          <a:spcPct val="20000"/>
        </a:spcBef>
        <a:spcAft>
          <a:spcPct val="0"/>
        </a:spcAft>
        <a:buClr>
          <a:schemeClr val="hlink"/>
        </a:buClr>
        <a:buChar char="»"/>
        <a:defRPr sz="2000">
          <a:solidFill>
            <a:schemeClr val="tx1"/>
          </a:solidFill>
          <a:latin typeface="+mn-lt"/>
        </a:defRPr>
      </a:lvl6pPr>
      <a:lvl7pPr marL="2971800" indent="-228600" algn="l" rtl="0" fontAlgn="base">
        <a:spcBef>
          <a:spcPct val="20000"/>
        </a:spcBef>
        <a:spcAft>
          <a:spcPct val="0"/>
        </a:spcAft>
        <a:buClr>
          <a:schemeClr val="hlink"/>
        </a:buClr>
        <a:buChar char="»"/>
        <a:defRPr sz="2000">
          <a:solidFill>
            <a:schemeClr val="tx1"/>
          </a:solidFill>
          <a:latin typeface="+mn-lt"/>
        </a:defRPr>
      </a:lvl7pPr>
      <a:lvl8pPr marL="3429000" indent="-228600" algn="l" rtl="0" fontAlgn="base">
        <a:spcBef>
          <a:spcPct val="20000"/>
        </a:spcBef>
        <a:spcAft>
          <a:spcPct val="0"/>
        </a:spcAft>
        <a:buClr>
          <a:schemeClr val="hlink"/>
        </a:buClr>
        <a:buChar char="»"/>
        <a:defRPr sz="2000">
          <a:solidFill>
            <a:schemeClr val="tx1"/>
          </a:solidFill>
          <a:latin typeface="+mn-lt"/>
        </a:defRPr>
      </a:lvl8pPr>
      <a:lvl9pPr marL="3886200" indent="-228600" algn="l" rtl="0" fontAlgn="base">
        <a:spcBef>
          <a:spcPct val="20000"/>
        </a:spcBef>
        <a:spcAft>
          <a:spcPct val="0"/>
        </a:spcAft>
        <a:buClr>
          <a:schemeClr val="hlink"/>
        </a:buClr>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wikipedia.org/wiki/Virtualization"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58.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s://zh.wikipedia.org/wiki/X86%E8%99%9A%E6%8B%9F%E5%8C%96" TargetMode="External"/><Relationship Id="rId3" Type="http://schemas.openxmlformats.org/officeDocument/2006/relationships/hyperlink" Target="https://www.ibm.com/developerworks/cn/linux/l-cn-vt/index.html" TargetMode="External"/><Relationship Id="rId7" Type="http://schemas.openxmlformats.org/officeDocument/2006/relationships/hyperlink" Target="http://blog.csdn.net/jmilk/article/details/51824935" TargetMode="External"/><Relationship Id="rId2" Type="http://schemas.openxmlformats.org/officeDocument/2006/relationships/hyperlink" Target="http://blog.csdn.net/gongxifacai_believe/article/details/69266198?locationNum=9&amp;fps=1" TargetMode="External"/><Relationship Id="rId1" Type="http://schemas.openxmlformats.org/officeDocument/2006/relationships/slideLayout" Target="../slideLayouts/slideLayout2.xml"/><Relationship Id="rId6" Type="http://schemas.openxmlformats.org/officeDocument/2006/relationships/hyperlink" Target="https://www.vmware.com/content/dam/digitalmarketing/vmware/en/pdf/techpaper/VMware_paravirtualization.pdf" TargetMode="External"/><Relationship Id="rId11" Type="http://schemas.openxmlformats.org/officeDocument/2006/relationships/hyperlink" Target="http://blog.csdn.net/wanthelping/article/details/47068775" TargetMode="External"/><Relationship Id="rId5" Type="http://schemas.openxmlformats.org/officeDocument/2006/relationships/hyperlink" Target="http://www.cnblogs.com/sammyliu/p/4543597.html" TargetMode="External"/><Relationship Id="rId10" Type="http://schemas.openxmlformats.org/officeDocument/2006/relationships/hyperlink" Target="http://www.mcplive.cn/index.php/article/index/id/5994/page/5" TargetMode="External"/><Relationship Id="rId4" Type="http://schemas.openxmlformats.org/officeDocument/2006/relationships/hyperlink" Target="https://www.cnblogs.com/echo1937/p/7222606.html" TargetMode="External"/><Relationship Id="rId9" Type="http://schemas.openxmlformats.org/officeDocument/2006/relationships/hyperlink" Target="https://software.intel.com/en-us/blogs/2009/06/25/virtualization-and-performance-understanding-vm-exits" TargetMode="External"/></Relationships>
</file>

<file path=ppt/slides/_rels/slide83.xml.rels><?xml version="1.0" encoding="UTF-8" standalone="yes"?>
<Relationships xmlns="http://schemas.openxmlformats.org/package/2006/relationships"><Relationship Id="rId8" Type="http://schemas.openxmlformats.org/officeDocument/2006/relationships/hyperlink" Target="http://blog.csdn.net/u013358112/article/details/74557677" TargetMode="External"/><Relationship Id="rId3" Type="http://schemas.openxmlformats.org/officeDocument/2006/relationships/hyperlink" Target="https://www.cnblogs.com/findumars/p/5557283.html" TargetMode="External"/><Relationship Id="rId7" Type="http://schemas.openxmlformats.org/officeDocument/2006/relationships/hyperlink" Target="http://blog.csdn.net/hmsiwtv/article/details/39956981" TargetMode="External"/><Relationship Id="rId2" Type="http://schemas.openxmlformats.org/officeDocument/2006/relationships/hyperlink" Target="http://book.51cto.com/art/201112/307505.htm" TargetMode="External"/><Relationship Id="rId1" Type="http://schemas.openxmlformats.org/officeDocument/2006/relationships/slideLayout" Target="../slideLayouts/slideLayout2.xml"/><Relationship Id="rId6" Type="http://schemas.openxmlformats.org/officeDocument/2006/relationships/hyperlink" Target="https://www.cnblogs.com/ck1020/p/6043054.html" TargetMode="External"/><Relationship Id="rId5" Type="http://schemas.openxmlformats.org/officeDocument/2006/relationships/hyperlink" Target="http://blog.csdn.net/totxian/article/details/8770564" TargetMode="External"/><Relationship Id="rId10" Type="http://schemas.openxmlformats.org/officeDocument/2006/relationships/hyperlink" Target="https://zh.wikipedia.org/wiki/%E6%B3%A2%E4%BD%A9%E5%85%8B%E4%B8%8E%E6%88%88%E5%BE%B7%E5%A0%A1%E8%99%9A%E6%8B%9F%E5%8C%96%E9%9C%80%E6%B1%82" TargetMode="External"/><Relationship Id="rId4" Type="http://schemas.openxmlformats.org/officeDocument/2006/relationships/hyperlink" Target="http://blog.csdn.net/guiguzi5512407/article/details/51147279" TargetMode="External"/><Relationship Id="rId9" Type="http://schemas.openxmlformats.org/officeDocument/2006/relationships/hyperlink" Target="https://www.vmware.com/pdf/Perf_ESX_Intel-EPT-eval.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5BBE1E1-C4F1-496B-9745-266DD4E2BC35}" type="slidenum">
              <a:rPr lang="zh-CN" altLang="en-US" sz="1600">
                <a:solidFill>
                  <a:schemeClr val="tx1"/>
                </a:solidFill>
              </a:rPr>
              <a:pPr eaLnBrk="1" hangingPunct="1">
                <a:spcBef>
                  <a:spcPct val="0"/>
                </a:spcBef>
                <a:buClrTx/>
                <a:buFontTx/>
                <a:buNone/>
              </a:pPr>
              <a:t>1</a:t>
            </a:fld>
            <a:endParaRPr lang="en-US" altLang="zh-CN" sz="1600">
              <a:solidFill>
                <a:schemeClr val="tx1"/>
              </a:solidFill>
            </a:endParaRPr>
          </a:p>
        </p:txBody>
      </p:sp>
      <p:sp>
        <p:nvSpPr>
          <p:cNvPr id="2051" name="Rectangle 2"/>
          <p:cNvSpPr>
            <a:spLocks noGrp="1" noChangeArrowheads="1"/>
          </p:cNvSpPr>
          <p:nvPr>
            <p:ph type="ctrTitle"/>
          </p:nvPr>
        </p:nvSpPr>
        <p:spPr>
          <a:xfrm>
            <a:off x="587375" y="1312863"/>
            <a:ext cx="7772400" cy="1143000"/>
          </a:xfrm>
        </p:spPr>
        <p:txBody>
          <a:bodyPr/>
          <a:lstStyle/>
          <a:p>
            <a:pPr eaLnBrk="1" hangingPunct="1"/>
            <a:r>
              <a:rPr lang="zh-CN" altLang="en-US" smtClean="0">
                <a:ea typeface="宋体" panose="02010600030101010101" pitchFamily="2" charset="-122"/>
              </a:rPr>
              <a:t>系统安全</a:t>
            </a:r>
          </a:p>
        </p:txBody>
      </p:sp>
      <p:sp>
        <p:nvSpPr>
          <p:cNvPr id="2052" name="Rectangle 3"/>
          <p:cNvSpPr>
            <a:spLocks noGrp="1" noChangeArrowheads="1"/>
          </p:cNvSpPr>
          <p:nvPr>
            <p:ph type="subTitle" idx="1"/>
          </p:nvPr>
        </p:nvSpPr>
        <p:spPr>
          <a:xfrm>
            <a:off x="1311275" y="581025"/>
            <a:ext cx="6400800" cy="736600"/>
          </a:xfrm>
        </p:spPr>
        <p:txBody>
          <a:bodyPr/>
          <a:lstStyle/>
          <a:p>
            <a:pPr eaLnBrk="1" hangingPunct="1"/>
            <a:r>
              <a:rPr lang="en-US" altLang="zh-CN" sz="4400" smtClean="0">
                <a:ea typeface="宋体" panose="02010600030101010101" pitchFamily="2" charset="-122"/>
              </a:rPr>
              <a:t>Chapter 9</a:t>
            </a:r>
            <a:endParaRPr lang="en-US" altLang="zh-CN" smtClean="0">
              <a:ea typeface="宋体" panose="02010600030101010101" pitchFamily="2" charset="-122"/>
            </a:endParaRPr>
          </a:p>
        </p:txBody>
      </p:sp>
      <p:sp>
        <p:nvSpPr>
          <p:cNvPr id="2053" name="Text Box 4"/>
          <p:cNvSpPr txBox="1">
            <a:spLocks noChangeArrowheads="1"/>
          </p:cNvSpPr>
          <p:nvPr/>
        </p:nvSpPr>
        <p:spPr bwMode="auto">
          <a:xfrm>
            <a:off x="3171825" y="2568575"/>
            <a:ext cx="4006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sz="2800">
                <a:solidFill>
                  <a:schemeClr val="tx1"/>
                </a:solidFill>
                <a:ea typeface="宋体" panose="02010600030101010101" pitchFamily="2" charset="-122"/>
              </a:rPr>
              <a:t>9.1 </a:t>
            </a:r>
            <a:r>
              <a:rPr lang="zh-CN" altLang="en-US" sz="2800">
                <a:solidFill>
                  <a:schemeClr val="tx1"/>
                </a:solidFill>
                <a:ea typeface="宋体" panose="02010600030101010101" pitchFamily="2" charset="-122"/>
              </a:rPr>
              <a:t>安全系统环境 </a:t>
            </a:r>
          </a:p>
          <a:p>
            <a:pPr eaLnBrk="1" hangingPunct="1">
              <a:spcBef>
                <a:spcPct val="0"/>
              </a:spcBef>
              <a:buClrTx/>
              <a:buFontTx/>
              <a:buNone/>
            </a:pPr>
            <a:r>
              <a:rPr lang="en-US" altLang="zh-CN" sz="2800">
                <a:solidFill>
                  <a:schemeClr val="tx1"/>
                </a:solidFill>
                <a:ea typeface="宋体" panose="02010600030101010101" pitchFamily="2" charset="-122"/>
              </a:rPr>
              <a:t>9.2 </a:t>
            </a:r>
            <a:r>
              <a:rPr lang="zh-CN" altLang="en-US" sz="2800">
                <a:solidFill>
                  <a:schemeClr val="tx1"/>
                </a:solidFill>
                <a:ea typeface="宋体" panose="02010600030101010101" pitchFamily="2" charset="-122"/>
              </a:rPr>
              <a:t>密码学基础 </a:t>
            </a:r>
          </a:p>
          <a:p>
            <a:pPr eaLnBrk="1" hangingPunct="1">
              <a:spcBef>
                <a:spcPct val="0"/>
              </a:spcBef>
              <a:buClrTx/>
              <a:buFontTx/>
              <a:buNone/>
            </a:pPr>
            <a:r>
              <a:rPr lang="en-US" altLang="zh-CN" sz="2800">
                <a:solidFill>
                  <a:schemeClr val="tx1"/>
                </a:solidFill>
                <a:ea typeface="宋体" panose="02010600030101010101" pitchFamily="2" charset="-122"/>
              </a:rPr>
              <a:t>9.3 </a:t>
            </a:r>
            <a:r>
              <a:rPr lang="zh-CN" altLang="en-US" sz="2800">
                <a:solidFill>
                  <a:schemeClr val="tx1"/>
                </a:solidFill>
                <a:ea typeface="宋体" panose="02010600030101010101" pitchFamily="2" charset="-122"/>
              </a:rPr>
              <a:t>用户验证 </a:t>
            </a:r>
          </a:p>
          <a:p>
            <a:pPr eaLnBrk="1" hangingPunct="1">
              <a:spcBef>
                <a:spcPct val="0"/>
              </a:spcBef>
              <a:buClrTx/>
              <a:buFontTx/>
              <a:buNone/>
            </a:pPr>
            <a:r>
              <a:rPr lang="en-US" altLang="zh-CN" sz="2800">
                <a:solidFill>
                  <a:schemeClr val="tx1"/>
                </a:solidFill>
                <a:ea typeface="宋体" panose="02010600030101010101" pitchFamily="2" charset="-122"/>
              </a:rPr>
              <a:t>9.4 </a:t>
            </a:r>
            <a:r>
              <a:rPr lang="zh-CN" altLang="en-US" sz="2800">
                <a:solidFill>
                  <a:schemeClr val="tx1"/>
                </a:solidFill>
                <a:ea typeface="宋体" panose="02010600030101010101" pitchFamily="2" charset="-122"/>
              </a:rPr>
              <a:t>来自系统内部的攻击 </a:t>
            </a:r>
          </a:p>
          <a:p>
            <a:pPr eaLnBrk="1" hangingPunct="1">
              <a:spcBef>
                <a:spcPct val="0"/>
              </a:spcBef>
              <a:buClrTx/>
              <a:buFontTx/>
              <a:buNone/>
            </a:pPr>
            <a:r>
              <a:rPr lang="en-US" altLang="zh-CN" sz="2800">
                <a:solidFill>
                  <a:schemeClr val="tx1"/>
                </a:solidFill>
                <a:ea typeface="宋体" panose="02010600030101010101" pitchFamily="2" charset="-122"/>
              </a:rPr>
              <a:t>9.5 </a:t>
            </a:r>
            <a:r>
              <a:rPr lang="zh-CN" altLang="en-US" sz="2800">
                <a:solidFill>
                  <a:schemeClr val="tx1"/>
                </a:solidFill>
                <a:ea typeface="宋体" panose="02010600030101010101" pitchFamily="2" charset="-122"/>
              </a:rPr>
              <a:t>来自系统外部的攻击 </a:t>
            </a:r>
          </a:p>
          <a:p>
            <a:pPr eaLnBrk="1" hangingPunct="1">
              <a:spcBef>
                <a:spcPct val="0"/>
              </a:spcBef>
              <a:buClrTx/>
              <a:buFontTx/>
              <a:buNone/>
            </a:pPr>
            <a:r>
              <a:rPr lang="en-US" altLang="zh-CN" sz="2800">
                <a:solidFill>
                  <a:schemeClr val="tx1"/>
                </a:solidFill>
                <a:ea typeface="宋体" panose="02010600030101010101" pitchFamily="2" charset="-122"/>
              </a:rPr>
              <a:t>9.6 </a:t>
            </a:r>
            <a:r>
              <a:rPr lang="zh-CN" altLang="en-US" sz="2800">
                <a:solidFill>
                  <a:schemeClr val="tx1"/>
                </a:solidFill>
                <a:ea typeface="宋体" panose="02010600030101010101" pitchFamily="2" charset="-122"/>
              </a:rPr>
              <a:t>保护机制 </a:t>
            </a:r>
          </a:p>
          <a:p>
            <a:pPr eaLnBrk="1" hangingPunct="1">
              <a:spcBef>
                <a:spcPct val="0"/>
              </a:spcBef>
              <a:buClrTx/>
              <a:buFontTx/>
              <a:buNone/>
            </a:pPr>
            <a:r>
              <a:rPr lang="en-US" altLang="zh-CN" sz="2800">
                <a:solidFill>
                  <a:schemeClr val="tx1"/>
                </a:solidFill>
                <a:ea typeface="宋体" panose="02010600030101010101" pitchFamily="2" charset="-122"/>
              </a:rPr>
              <a:t>9.7 </a:t>
            </a:r>
            <a:r>
              <a:rPr lang="zh-CN" altLang="en-US" sz="2800">
                <a:solidFill>
                  <a:schemeClr val="tx1"/>
                </a:solidFill>
                <a:ea typeface="宋体" panose="02010600030101010101" pitchFamily="2" charset="-122"/>
              </a:rPr>
              <a:t>可信系统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266743-56EF-4DA8-8167-DB24233061CE}" type="slidenum">
              <a:rPr lang="zh-CN" altLang="en-US" sz="1600">
                <a:solidFill>
                  <a:schemeClr val="tx1"/>
                </a:solidFill>
              </a:rPr>
              <a:pPr eaLnBrk="1" hangingPunct="1">
                <a:spcBef>
                  <a:spcPct val="0"/>
                </a:spcBef>
                <a:buClrTx/>
                <a:buFontTx/>
                <a:buNone/>
              </a:pPr>
              <a:t>10</a:t>
            </a:fld>
            <a:endParaRPr lang="en-US" altLang="zh-CN" sz="1600">
              <a:solidFill>
                <a:schemeClr val="tx1"/>
              </a:solidFill>
            </a:endParaRPr>
          </a:p>
        </p:txBody>
      </p:sp>
      <p:sp>
        <p:nvSpPr>
          <p:cNvPr id="10243" name="Text Box 4"/>
          <p:cNvSpPr txBox="1">
            <a:spLocks noChangeArrowheads="1"/>
          </p:cNvSpPr>
          <p:nvPr/>
        </p:nvSpPr>
        <p:spPr bwMode="auto">
          <a:xfrm>
            <a:off x="723900" y="736600"/>
            <a:ext cx="6743700"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800" b="1">
                <a:solidFill>
                  <a:schemeClr val="tx1"/>
                </a:solidFill>
                <a:ea typeface="宋体" panose="02010600030101010101" pitchFamily="2" charset="-122"/>
              </a:rPr>
              <a:t>一个公钥加密问题的体会：</a:t>
            </a:r>
          </a:p>
          <a:p>
            <a:pPr eaLnBrk="1" hangingPunct="1">
              <a:spcBef>
                <a:spcPct val="50000"/>
              </a:spcBef>
              <a:buClrTx/>
              <a:buFontTx/>
              <a:buNone/>
            </a:pPr>
            <a:r>
              <a:rPr lang="zh-CN" altLang="en-US" sz="2400">
                <a:solidFill>
                  <a:schemeClr val="tx1"/>
                </a:solidFill>
                <a:ea typeface="宋体" panose="02010600030101010101" pitchFamily="2" charset="-122"/>
              </a:rPr>
              <a:t>求：</a:t>
            </a:r>
            <a:r>
              <a:rPr lang="en-US" altLang="zh-CN" sz="2400">
                <a:solidFill>
                  <a:schemeClr val="tx1"/>
                </a:solidFill>
                <a:ea typeface="宋体" panose="02010600030101010101" pitchFamily="2" charset="-122"/>
              </a:rPr>
              <a:t>31415926*31415926=</a:t>
            </a:r>
            <a:r>
              <a:rPr lang="zh-CN" altLang="en-US" sz="2400">
                <a:solidFill>
                  <a:schemeClr val="tx1"/>
                </a:solidFill>
                <a:ea typeface="宋体" panose="02010600030101010101" pitchFamily="2" charset="-122"/>
              </a:rPr>
              <a:t>？</a:t>
            </a:r>
          </a:p>
          <a:p>
            <a:pPr eaLnBrk="1" hangingPunct="1">
              <a:spcBef>
                <a:spcPct val="50000"/>
              </a:spcBef>
              <a:buClrTx/>
              <a:buFontTx/>
              <a:buNone/>
            </a:pPr>
            <a:r>
              <a:rPr lang="zh-CN" altLang="en-US" sz="2400">
                <a:solidFill>
                  <a:schemeClr val="tx1"/>
                </a:solidFill>
                <a:ea typeface="宋体" panose="02010600030101010101" pitchFamily="2" charset="-122"/>
              </a:rPr>
              <a:t>求：</a:t>
            </a:r>
            <a:r>
              <a:rPr lang="en-US" altLang="zh-CN" sz="2400">
                <a:solidFill>
                  <a:schemeClr val="tx1"/>
                </a:solidFill>
                <a:ea typeface="宋体" panose="02010600030101010101" pitchFamily="2" charset="-122"/>
              </a:rPr>
              <a:t>986960406437476</a:t>
            </a:r>
            <a:r>
              <a:rPr lang="zh-CN" altLang="en-US" sz="2400">
                <a:solidFill>
                  <a:schemeClr val="tx1"/>
                </a:solidFill>
                <a:ea typeface="宋体" panose="02010600030101010101" pitchFamily="2" charset="-122"/>
              </a:rPr>
              <a:t>的平方根</a:t>
            </a:r>
            <a:r>
              <a:rPr lang="en-US" altLang="zh-CN" sz="2400">
                <a:solidFill>
                  <a:schemeClr val="tx1"/>
                </a:solidFill>
                <a:ea typeface="宋体" panose="02010600030101010101" pitchFamily="2" charset="-122"/>
              </a:rPr>
              <a:t>=</a:t>
            </a:r>
            <a:r>
              <a:rPr lang="zh-CN" altLang="en-US" sz="2400">
                <a:solidFill>
                  <a:schemeClr val="tx1"/>
                </a:solidFill>
                <a:ea typeface="宋体" panose="02010600030101010101" pitchFamily="2" charset="-122"/>
              </a:rPr>
              <a:t>？</a:t>
            </a:r>
          </a:p>
        </p:txBody>
      </p:sp>
      <p:sp>
        <p:nvSpPr>
          <p:cNvPr id="10244" name="Text Box 5"/>
          <p:cNvSpPr txBox="1">
            <a:spLocks noChangeArrowheads="1"/>
          </p:cNvSpPr>
          <p:nvPr/>
        </p:nvSpPr>
        <p:spPr bwMode="auto">
          <a:xfrm>
            <a:off x="660400" y="2578100"/>
            <a:ext cx="6870700"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lnSpc>
                <a:spcPct val="110000"/>
              </a:lnSpc>
              <a:spcBef>
                <a:spcPct val="50000"/>
              </a:spcBef>
              <a:buClrTx/>
              <a:buFontTx/>
              <a:buNone/>
            </a:pPr>
            <a:r>
              <a:rPr lang="zh-CN" altLang="en-US" sz="2400">
                <a:solidFill>
                  <a:schemeClr val="tx1"/>
                </a:solidFill>
                <a:ea typeface="宋体" panose="02010600030101010101" pitchFamily="2" charset="-122"/>
              </a:rPr>
              <a:t>虽然乘方与求平方根互为逆运算 ，但复杂性不同；这种不对称性构成了公钥密码体系基础：</a:t>
            </a:r>
          </a:p>
          <a:p>
            <a:pPr lvl="1" eaLnBrk="1" hangingPunct="1">
              <a:lnSpc>
                <a:spcPct val="110000"/>
              </a:lnSpc>
              <a:spcBef>
                <a:spcPct val="50000"/>
              </a:spcBef>
              <a:buClrTx/>
              <a:buFontTx/>
              <a:buChar char="•"/>
            </a:pPr>
            <a:r>
              <a:rPr lang="zh-CN" altLang="en-US" sz="2400">
                <a:ea typeface="宋体" panose="02010600030101010101" pitchFamily="2" charset="-122"/>
              </a:rPr>
              <a:t>    加密运算简单</a:t>
            </a:r>
          </a:p>
          <a:p>
            <a:pPr lvl="1" eaLnBrk="1" hangingPunct="1">
              <a:lnSpc>
                <a:spcPct val="110000"/>
              </a:lnSpc>
              <a:spcBef>
                <a:spcPct val="50000"/>
              </a:spcBef>
              <a:buClrTx/>
              <a:buFontTx/>
              <a:buChar char="•"/>
            </a:pPr>
            <a:r>
              <a:rPr lang="zh-CN" altLang="en-US" sz="2400">
                <a:ea typeface="宋体" panose="02010600030101010101" pitchFamily="2" charset="-122"/>
              </a:rPr>
              <a:t>   解密运算复杂（没有密钥的解密更难）</a:t>
            </a:r>
          </a:p>
          <a:p>
            <a:pPr eaLnBrk="1" hangingPunct="1">
              <a:lnSpc>
                <a:spcPct val="110000"/>
              </a:lnSpc>
              <a:spcBef>
                <a:spcPct val="50000"/>
              </a:spcBef>
              <a:buClrTx/>
              <a:buFontTx/>
              <a:buNone/>
            </a:pPr>
            <a:r>
              <a:rPr lang="zh-CN" altLang="en-US" sz="2400">
                <a:solidFill>
                  <a:schemeClr val="tx1"/>
                </a:solidFill>
                <a:ea typeface="宋体" panose="02010600030101010101" pitchFamily="2" charset="-122"/>
              </a:rPr>
              <a:t>实际中还允许用户选择密码作为算法的种子，只有接收方知道解密密钥，因此理论上就只有接收方可以完成解密工作了。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B7EEA6E-A45E-4DD1-9116-B2357C5C5EFF}" type="slidenum">
              <a:rPr lang="zh-CN" altLang="en-US" sz="1600">
                <a:solidFill>
                  <a:schemeClr val="tx1"/>
                </a:solidFill>
              </a:rPr>
              <a:pPr eaLnBrk="1" hangingPunct="1">
                <a:spcBef>
                  <a:spcPct val="0"/>
                </a:spcBef>
                <a:buClrTx/>
                <a:buFontTx/>
                <a:buNone/>
              </a:pPr>
              <a:t>11</a:t>
            </a:fld>
            <a:endParaRPr lang="en-US" altLang="zh-CN" sz="1600">
              <a:solidFill>
                <a:schemeClr val="tx1"/>
              </a:solidFill>
            </a:endParaRPr>
          </a:p>
        </p:txBody>
      </p:sp>
      <p:sp>
        <p:nvSpPr>
          <p:cNvPr id="11267" name="Rectangle 2"/>
          <p:cNvSpPr>
            <a:spLocks noGrp="1" noChangeArrowheads="1"/>
          </p:cNvSpPr>
          <p:nvPr>
            <p:ph type="title"/>
          </p:nvPr>
        </p:nvSpPr>
        <p:spPr>
          <a:xfrm>
            <a:off x="661988" y="228600"/>
            <a:ext cx="6108700" cy="1143000"/>
          </a:xfrm>
        </p:spPr>
        <p:txBody>
          <a:bodyPr/>
          <a:lstStyle/>
          <a:p>
            <a:pPr algn="l" eaLnBrk="1" hangingPunct="1"/>
            <a:r>
              <a:rPr lang="zh-CN" altLang="en-US" sz="4000" u="sng" smtClean="0">
                <a:ea typeface="宋体" panose="02010600030101010101" pitchFamily="2" charset="-122"/>
              </a:rPr>
              <a:t>使用单向函数实现加密</a:t>
            </a:r>
          </a:p>
        </p:txBody>
      </p:sp>
      <p:sp>
        <p:nvSpPr>
          <p:cNvPr id="11268" name="Rectangle 3"/>
          <p:cNvSpPr>
            <a:spLocks noGrp="1" noChangeArrowheads="1"/>
          </p:cNvSpPr>
          <p:nvPr>
            <p:ph type="body" idx="1"/>
          </p:nvPr>
        </p:nvSpPr>
        <p:spPr>
          <a:xfrm>
            <a:off x="428625" y="1609725"/>
            <a:ext cx="8286750" cy="3286125"/>
          </a:xfrm>
        </p:spPr>
        <p:txBody>
          <a:bodyPr/>
          <a:lstStyle/>
          <a:p>
            <a:pPr eaLnBrk="1" hangingPunct="1"/>
            <a:r>
              <a:rPr lang="zh-CN" altLang="en-US" smtClean="0">
                <a:ea typeface="宋体" panose="02010600030101010101" pitchFamily="2" charset="-122"/>
              </a:rPr>
              <a:t>单向函数就是给出计算 </a:t>
            </a:r>
            <a:r>
              <a:rPr lang="en-US" altLang="zh-CN" smtClean="0">
                <a:ea typeface="宋体" panose="02010600030101010101" pitchFamily="2" charset="-122"/>
              </a:rPr>
              <a:t>f(x)</a:t>
            </a:r>
            <a:r>
              <a:rPr lang="zh-CN" altLang="en-US" smtClean="0">
                <a:ea typeface="宋体" panose="02010600030101010101" pitchFamily="2" charset="-122"/>
              </a:rPr>
              <a:t>的公式</a:t>
            </a:r>
            <a:endParaRPr lang="zh-CN" altLang="en-US" sz="3600" smtClean="0">
              <a:ea typeface="宋体" panose="02010600030101010101" pitchFamily="2" charset="-122"/>
            </a:endParaRPr>
          </a:p>
          <a:p>
            <a:pPr lvl="1" eaLnBrk="1" hangingPunct="1"/>
            <a:r>
              <a:rPr lang="zh-CN" altLang="en-US" sz="3200" smtClean="0">
                <a:ea typeface="宋体" panose="02010600030101010101" pitchFamily="2" charset="-122"/>
              </a:rPr>
              <a:t>通过函数容易求得 </a:t>
            </a:r>
            <a:r>
              <a:rPr lang="en-US" altLang="zh-CN" sz="3200" smtClean="0">
                <a:ea typeface="宋体" panose="02010600030101010101" pitchFamily="2" charset="-122"/>
              </a:rPr>
              <a:t>y = f(x)</a:t>
            </a:r>
          </a:p>
          <a:p>
            <a:pPr eaLnBrk="1" hangingPunct="1"/>
            <a:r>
              <a:rPr lang="zh-CN" altLang="en-US" smtClean="0">
                <a:ea typeface="宋体" panose="02010600030101010101" pitchFamily="2" charset="-122"/>
              </a:rPr>
              <a:t>但是给出 </a:t>
            </a:r>
            <a:r>
              <a:rPr lang="en-US" altLang="zh-CN" smtClean="0">
                <a:ea typeface="宋体" panose="02010600030101010101" pitchFamily="2" charset="-122"/>
              </a:rPr>
              <a:t>y</a:t>
            </a:r>
            <a:endParaRPr lang="en-US" altLang="zh-CN" sz="3600" smtClean="0">
              <a:ea typeface="宋体" panose="02010600030101010101" pitchFamily="2" charset="-122"/>
            </a:endParaRPr>
          </a:p>
          <a:p>
            <a:pPr lvl="1" eaLnBrk="1" hangingPunct="1"/>
            <a:r>
              <a:rPr lang="zh-CN" altLang="en-US" sz="3200" smtClean="0">
                <a:ea typeface="宋体" panose="02010600030101010101" pitchFamily="2" charset="-122"/>
              </a:rPr>
              <a:t>却很难或不能计算出 </a:t>
            </a:r>
            <a:r>
              <a:rPr lang="en-US" altLang="zh-CN" sz="3200" smtClean="0">
                <a:ea typeface="宋体" panose="02010600030101010101" pitchFamily="2" charset="-122"/>
              </a:rPr>
              <a:t>x</a:t>
            </a:r>
            <a:r>
              <a:rPr lang="zh-CN" altLang="en-US" sz="3200" smtClean="0">
                <a:ea typeface="宋体" panose="02010600030101010101" pitchFamily="2" charset="-122"/>
              </a:rPr>
              <a:t>值</a:t>
            </a:r>
          </a:p>
        </p:txBody>
      </p:sp>
      <p:sp>
        <p:nvSpPr>
          <p:cNvPr id="11269" name="Text Box 5"/>
          <p:cNvSpPr txBox="1">
            <a:spLocks noChangeArrowheads="1"/>
          </p:cNvSpPr>
          <p:nvPr/>
        </p:nvSpPr>
        <p:spPr bwMode="auto">
          <a:xfrm>
            <a:off x="254000" y="4279900"/>
            <a:ext cx="7937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a:solidFill>
                  <a:schemeClr val="tx1"/>
                </a:solidFill>
                <a:ea typeface="宋体" panose="02010600030101010101" pitchFamily="2" charset="-122"/>
              </a:rPr>
              <a:t>由存在这种单向性而得名，主要做法是：采用复杂的方法打乱数字排序．</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EF91C18-0DE4-4E90-BC55-872C7FED0A9D}" type="slidenum">
              <a:rPr lang="zh-CN" altLang="en-US" sz="1600">
                <a:solidFill>
                  <a:schemeClr val="tx1"/>
                </a:solidFill>
              </a:rPr>
              <a:pPr eaLnBrk="1" hangingPunct="1">
                <a:spcBef>
                  <a:spcPct val="0"/>
                </a:spcBef>
                <a:buClrTx/>
                <a:buFontTx/>
                <a:buNone/>
              </a:pPr>
              <a:t>12</a:t>
            </a:fld>
            <a:endParaRPr lang="en-US" altLang="zh-CN" sz="1600">
              <a:solidFill>
                <a:schemeClr val="tx1"/>
              </a:solidFill>
            </a:endParaRPr>
          </a:p>
        </p:txBody>
      </p:sp>
      <p:sp>
        <p:nvSpPr>
          <p:cNvPr id="12291" name="Rectangle 2"/>
          <p:cNvSpPr>
            <a:spLocks noGrp="1" noChangeArrowheads="1"/>
          </p:cNvSpPr>
          <p:nvPr>
            <p:ph type="title"/>
          </p:nvPr>
        </p:nvSpPr>
        <p:spPr>
          <a:xfrm>
            <a:off x="508000" y="228600"/>
            <a:ext cx="5854700" cy="863600"/>
          </a:xfrm>
        </p:spPr>
        <p:txBody>
          <a:bodyPr/>
          <a:lstStyle/>
          <a:p>
            <a:pPr algn="l" eaLnBrk="1" hangingPunct="1"/>
            <a:r>
              <a:rPr lang="zh-CN" altLang="en-US" u="sng" smtClean="0">
                <a:ea typeface="宋体" panose="02010600030101010101" pitchFamily="2" charset="-122"/>
              </a:rPr>
              <a:t>数字签名</a:t>
            </a:r>
          </a:p>
        </p:txBody>
      </p:sp>
      <p:sp>
        <p:nvSpPr>
          <p:cNvPr id="12292" name="Rectangle 3"/>
          <p:cNvSpPr>
            <a:spLocks noGrp="1" noChangeArrowheads="1"/>
          </p:cNvSpPr>
          <p:nvPr>
            <p:ph type="body" idx="1"/>
          </p:nvPr>
        </p:nvSpPr>
        <p:spPr>
          <a:xfrm>
            <a:off x="555625" y="4562475"/>
            <a:ext cx="7772400" cy="2009775"/>
          </a:xfrm>
        </p:spPr>
        <p:txBody>
          <a:bodyPr/>
          <a:lstStyle/>
          <a:p>
            <a:pPr eaLnBrk="1" hangingPunct="1"/>
            <a:r>
              <a:rPr lang="zh-CN" altLang="en-US" sz="2800" b="1" smtClean="0">
                <a:ea typeface="宋体" panose="02010600030101010101" pitchFamily="2" charset="-122"/>
              </a:rPr>
              <a:t>通过原文计算出一个签名块</a:t>
            </a:r>
          </a:p>
          <a:p>
            <a:pPr eaLnBrk="1" hangingPunct="1"/>
            <a:r>
              <a:rPr lang="zh-CN" altLang="en-US" sz="2800" b="1" smtClean="0">
                <a:ea typeface="宋体" panose="02010600030101010101" pitchFamily="2" charset="-122"/>
              </a:rPr>
              <a:t>签名块与原文拼在一起传给接收方</a:t>
            </a:r>
          </a:p>
          <a:p>
            <a:pPr eaLnBrk="1" hangingPunct="1"/>
            <a:r>
              <a:rPr lang="zh-CN" altLang="en-US" sz="2800" b="1" smtClean="0">
                <a:ea typeface="宋体" panose="02010600030101010101" pitchFamily="2" charset="-122"/>
              </a:rPr>
              <a:t>接收方对签名块做解密和验证，一致为有效，否则为无效。</a:t>
            </a:r>
          </a:p>
        </p:txBody>
      </p:sp>
      <p:pic>
        <p:nvPicPr>
          <p:cNvPr id="1229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1793875"/>
            <a:ext cx="8196262" cy="271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Text Box 8"/>
          <p:cNvSpPr txBox="1">
            <a:spLocks noChangeArrowheads="1"/>
          </p:cNvSpPr>
          <p:nvPr/>
        </p:nvSpPr>
        <p:spPr bwMode="auto">
          <a:xfrm>
            <a:off x="7493000" y="4530725"/>
            <a:ext cx="1028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zh-CN" sz="1600" b="1">
                <a:solidFill>
                  <a:schemeClr val="tx1"/>
                </a:solidFill>
                <a:latin typeface="Tahoma" panose="020B0604030504040204" pitchFamily="34" charset="0"/>
                <a:ea typeface="宋体" panose="02010600030101010101" pitchFamily="2" charset="-122"/>
              </a:rPr>
              <a:t>(b)</a:t>
            </a:r>
          </a:p>
        </p:txBody>
      </p:sp>
      <p:sp>
        <p:nvSpPr>
          <p:cNvPr id="12295" name="Text Box 9"/>
          <p:cNvSpPr txBox="1">
            <a:spLocks noChangeArrowheads="1"/>
          </p:cNvSpPr>
          <p:nvPr/>
        </p:nvSpPr>
        <p:spPr bwMode="auto">
          <a:xfrm>
            <a:off x="419100" y="1130300"/>
            <a:ext cx="825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a:solidFill>
                  <a:schemeClr val="tx1"/>
                </a:solidFill>
                <a:ea typeface="宋体" panose="02010600030101010101" pitchFamily="2" charset="-122"/>
              </a:rPr>
              <a:t>对重要文档做数字签名可以保证其有效性．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如何可靠的保存密码</a:t>
            </a:r>
            <a:endParaRPr lang="zh-CN" altLang="en-US" dirty="0"/>
          </a:p>
        </p:txBody>
      </p:sp>
      <p:sp>
        <p:nvSpPr>
          <p:cNvPr id="3" name="内容占位符 2"/>
          <p:cNvSpPr>
            <a:spLocks noGrp="1"/>
          </p:cNvSpPr>
          <p:nvPr>
            <p:ph idx="1"/>
          </p:nvPr>
        </p:nvSpPr>
        <p:spPr>
          <a:xfrm>
            <a:off x="600075" y="1438275"/>
            <a:ext cx="7772400" cy="5281180"/>
          </a:xfrm>
        </p:spPr>
        <p:txBody>
          <a:bodyPr>
            <a:normAutofit lnSpcReduction="10000"/>
          </a:bodyPr>
          <a:lstStyle/>
          <a:p>
            <a:endParaRPr lang="en-US" altLang="zh-CN" b="1" dirty="0" smtClean="0"/>
          </a:p>
          <a:p>
            <a:endParaRPr lang="en-US" altLang="zh-CN" b="1" dirty="0" smtClean="0"/>
          </a:p>
          <a:p>
            <a:endParaRPr lang="en-US" altLang="zh-CN" b="1" dirty="0"/>
          </a:p>
          <a:p>
            <a:r>
              <a:rPr lang="zh-CN" altLang="en-US" b="1" dirty="0" smtClean="0"/>
              <a:t>如何防止网站维护人员窃取你的密码？</a:t>
            </a:r>
            <a:endParaRPr lang="en-US" altLang="zh-CN" b="1" dirty="0" smtClean="0"/>
          </a:p>
          <a:p>
            <a:r>
              <a:rPr lang="en-US" altLang="zh-CN" b="1" dirty="0" smtClean="0"/>
              <a:t>Hash(password)</a:t>
            </a:r>
            <a:r>
              <a:rPr lang="en-US" altLang="zh-CN" b="1" dirty="0" smtClean="0">
                <a:sym typeface="Wingdings" panose="05000000000000000000" pitchFamily="2" charset="2"/>
              </a:rPr>
              <a:t>checksum</a:t>
            </a:r>
          </a:p>
          <a:p>
            <a:r>
              <a:rPr lang="zh-CN" altLang="en-US" b="1" dirty="0" smtClean="0"/>
              <a:t>登录过程中，在本地计算</a:t>
            </a:r>
            <a:r>
              <a:rPr lang="en-US" altLang="zh-CN" b="1" dirty="0" smtClean="0"/>
              <a:t>hash</a:t>
            </a:r>
            <a:r>
              <a:rPr lang="zh-CN" altLang="en-US" b="1" dirty="0" smtClean="0"/>
              <a:t>，在网站端比较</a:t>
            </a:r>
            <a:r>
              <a:rPr lang="en-US" altLang="zh-CN" b="1" dirty="0" smtClean="0"/>
              <a:t>checksum</a:t>
            </a:r>
            <a:r>
              <a:rPr lang="zh-CN" altLang="en-US" b="1" dirty="0" smtClean="0"/>
              <a:t>验证身份</a:t>
            </a:r>
            <a:endParaRPr lang="en-US" altLang="zh-CN" b="1" dirty="0" smtClean="0"/>
          </a:p>
          <a:p>
            <a:r>
              <a:rPr lang="en-US" altLang="zh-CN" b="1" dirty="0" smtClean="0"/>
              <a:t>Hash</a:t>
            </a:r>
            <a:r>
              <a:rPr lang="zh-CN" altLang="en-US" b="1" dirty="0" smtClean="0"/>
              <a:t>过程不可逆，无法反向找出</a:t>
            </a:r>
            <a:r>
              <a:rPr lang="en-US" altLang="zh-CN" b="1" dirty="0" smtClean="0"/>
              <a:t>password</a:t>
            </a:r>
          </a:p>
          <a:p>
            <a:r>
              <a:rPr lang="zh-CN" altLang="en-US" b="1" dirty="0" smtClean="0"/>
              <a:t>漏洞？</a:t>
            </a:r>
            <a:endParaRPr lang="en-US" altLang="zh-CN" b="1" dirty="0" smtClean="0"/>
          </a:p>
          <a:p>
            <a:endParaRPr lang="zh-CN" altLang="en-US" b="1"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13</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530747543"/>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02275674"/>
                    </a:ext>
                  </a:extLst>
                </a:gridCol>
                <a:gridCol w="3048000">
                  <a:extLst>
                    <a:ext uri="{9D8B030D-6E8A-4147-A177-3AD203B41FA5}">
                      <a16:colId xmlns:a16="http://schemas.microsoft.com/office/drawing/2014/main" val="1097897115"/>
                    </a:ext>
                  </a:extLst>
                </a:gridCol>
              </a:tblGrid>
              <a:tr h="370840">
                <a:tc>
                  <a:txBody>
                    <a:bodyPr/>
                    <a:lstStyle/>
                    <a:p>
                      <a:r>
                        <a:rPr lang="en-US" altLang="zh-CN" dirty="0" smtClean="0"/>
                        <a:t>User name</a:t>
                      </a:r>
                      <a:endParaRPr lang="zh-CN" altLang="en-US" dirty="0"/>
                    </a:p>
                  </a:txBody>
                  <a:tcPr/>
                </a:tc>
                <a:tc>
                  <a:txBody>
                    <a:bodyPr/>
                    <a:lstStyle/>
                    <a:p>
                      <a:r>
                        <a:rPr lang="en-US" altLang="zh-CN" dirty="0" smtClean="0"/>
                        <a:t>password</a:t>
                      </a:r>
                      <a:endParaRPr lang="zh-CN" altLang="en-US" dirty="0"/>
                    </a:p>
                  </a:txBody>
                  <a:tcPr/>
                </a:tc>
                <a:extLst>
                  <a:ext uri="{0D108BD9-81ED-4DB2-BD59-A6C34878D82A}">
                    <a16:rowId xmlns:a16="http://schemas.microsoft.com/office/drawing/2014/main" val="3879334629"/>
                  </a:ext>
                </a:extLst>
              </a:tr>
              <a:tr h="370840">
                <a:tc>
                  <a:txBody>
                    <a:bodyPr/>
                    <a:lstStyle/>
                    <a:p>
                      <a:r>
                        <a:rPr lang="en-US" altLang="zh-CN" dirty="0" smtClean="0"/>
                        <a:t>user1</a:t>
                      </a:r>
                      <a:endParaRPr lang="zh-CN" altLang="en-US" dirty="0"/>
                    </a:p>
                  </a:txBody>
                  <a:tcPr/>
                </a:tc>
                <a:tc>
                  <a:txBody>
                    <a:bodyPr/>
                    <a:lstStyle/>
                    <a:p>
                      <a:r>
                        <a:rPr lang="en-US" altLang="zh-CN" dirty="0" smtClean="0"/>
                        <a:t>123456</a:t>
                      </a:r>
                      <a:endParaRPr lang="zh-CN" altLang="en-US" dirty="0"/>
                    </a:p>
                  </a:txBody>
                  <a:tcPr/>
                </a:tc>
                <a:extLst>
                  <a:ext uri="{0D108BD9-81ED-4DB2-BD59-A6C34878D82A}">
                    <a16:rowId xmlns:a16="http://schemas.microsoft.com/office/drawing/2014/main" val="3697133014"/>
                  </a:ext>
                </a:extLst>
              </a:tr>
              <a:tr h="370840">
                <a:tc>
                  <a:txBody>
                    <a:bodyPr/>
                    <a:lstStyle/>
                    <a:p>
                      <a:r>
                        <a:rPr lang="en-US" altLang="zh-CN" dirty="0" smtClean="0"/>
                        <a:t>user2</a:t>
                      </a:r>
                      <a:endParaRPr lang="zh-CN" altLang="en-US" dirty="0"/>
                    </a:p>
                  </a:txBody>
                  <a:tcPr/>
                </a:tc>
                <a:tc>
                  <a:txBody>
                    <a:bodyPr/>
                    <a:lstStyle/>
                    <a:p>
                      <a:r>
                        <a:rPr lang="en-US" altLang="zh-CN" dirty="0" smtClean="0"/>
                        <a:t>888888</a:t>
                      </a:r>
                      <a:endParaRPr lang="zh-CN" altLang="en-US" dirty="0"/>
                    </a:p>
                  </a:txBody>
                  <a:tcPr/>
                </a:tc>
                <a:extLst>
                  <a:ext uri="{0D108BD9-81ED-4DB2-BD59-A6C34878D82A}">
                    <a16:rowId xmlns:a16="http://schemas.microsoft.com/office/drawing/2014/main" val="2244160460"/>
                  </a:ext>
                </a:extLst>
              </a:tr>
              <a:tr h="370840">
                <a:tc>
                  <a:txBody>
                    <a:bodyPr/>
                    <a:lstStyle/>
                    <a:p>
                      <a:r>
                        <a:rPr lang="en-US" altLang="zh-CN" dirty="0" smtClean="0"/>
                        <a:t>……</a:t>
                      </a:r>
                      <a:endParaRPr lang="zh-CN" altLang="en-US" dirty="0"/>
                    </a:p>
                  </a:txBody>
                  <a:tcPr/>
                </a:tc>
                <a:tc>
                  <a:txBody>
                    <a:bodyPr/>
                    <a:lstStyle/>
                    <a:p>
                      <a:r>
                        <a:rPr lang="en-US" altLang="zh-CN" dirty="0" smtClean="0"/>
                        <a:t>……</a:t>
                      </a:r>
                      <a:endParaRPr lang="zh-CN" altLang="en-US" dirty="0"/>
                    </a:p>
                  </a:txBody>
                  <a:tcPr/>
                </a:tc>
                <a:extLst>
                  <a:ext uri="{0D108BD9-81ED-4DB2-BD59-A6C34878D82A}">
                    <a16:rowId xmlns:a16="http://schemas.microsoft.com/office/drawing/2014/main" val="521321285"/>
                  </a:ext>
                </a:extLst>
              </a:tr>
            </a:tbl>
          </a:graphicData>
        </a:graphic>
      </p:graphicFrame>
    </p:spTree>
    <p:extLst>
      <p:ext uri="{BB962C8B-B14F-4D97-AF65-F5344CB8AC3E}">
        <p14:creationId xmlns:p14="http://schemas.microsoft.com/office/powerpoint/2010/main" val="30181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7F16E87-8129-46FC-BCD4-28BA8B3405C2}" type="slidenum">
              <a:rPr lang="zh-CN" altLang="en-US" sz="1600">
                <a:solidFill>
                  <a:schemeClr val="tx1"/>
                </a:solidFill>
              </a:rPr>
              <a:pPr eaLnBrk="1" hangingPunct="1">
                <a:spcBef>
                  <a:spcPct val="0"/>
                </a:spcBef>
                <a:buClrTx/>
                <a:buFontTx/>
                <a:buNone/>
              </a:pPr>
              <a:t>14</a:t>
            </a:fld>
            <a:endParaRPr lang="en-US" altLang="zh-CN" sz="1600">
              <a:solidFill>
                <a:schemeClr val="tx1"/>
              </a:solidFill>
            </a:endParaRPr>
          </a:p>
        </p:txBody>
      </p:sp>
      <p:sp>
        <p:nvSpPr>
          <p:cNvPr id="13315" name="Rectangle 4"/>
          <p:cNvSpPr>
            <a:spLocks noChangeArrowheads="1"/>
          </p:cNvSpPr>
          <p:nvPr/>
        </p:nvSpPr>
        <p:spPr bwMode="auto">
          <a:xfrm>
            <a:off x="469900" y="292100"/>
            <a:ext cx="58547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zh-CN" altLang="en-US" sz="4400" u="sng">
                <a:solidFill>
                  <a:srgbClr val="FF0000"/>
                </a:solidFill>
                <a:ea typeface="宋体" panose="02010600030101010101" pitchFamily="2" charset="-122"/>
              </a:rPr>
              <a:t>可信平台模块</a:t>
            </a:r>
          </a:p>
        </p:txBody>
      </p:sp>
      <p:sp>
        <p:nvSpPr>
          <p:cNvPr id="13316" name="Text Box 5"/>
          <p:cNvSpPr txBox="1">
            <a:spLocks noChangeArrowheads="1"/>
          </p:cNvSpPr>
          <p:nvPr/>
        </p:nvSpPr>
        <p:spPr bwMode="auto">
          <a:xfrm>
            <a:off x="596900" y="1498600"/>
            <a:ext cx="673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可信平台模块（</a:t>
            </a:r>
            <a:r>
              <a:rPr lang="en-US" altLang="zh-CN" sz="2400">
                <a:solidFill>
                  <a:schemeClr val="tx1"/>
                </a:solidFill>
                <a:ea typeface="宋体" panose="02010600030101010101" pitchFamily="2" charset="-122"/>
              </a:rPr>
              <a:t>Trusted Platform Modules  TPM)</a:t>
            </a:r>
          </a:p>
          <a:p>
            <a:pPr lvl="1" eaLnBrk="1" hangingPunct="1">
              <a:spcBef>
                <a:spcPct val="50000"/>
              </a:spcBef>
              <a:buClrTx/>
              <a:buFontTx/>
              <a:buChar char="•"/>
            </a:pPr>
            <a:r>
              <a:rPr lang="en-US" altLang="zh-CN" sz="2400">
                <a:ea typeface="宋体" panose="02010600030101010101" pitchFamily="2" charset="-122"/>
              </a:rPr>
              <a:t> TPM</a:t>
            </a:r>
            <a:r>
              <a:rPr lang="zh-CN" altLang="en-US" sz="2400">
                <a:ea typeface="宋体" panose="02010600030101010101" pitchFamily="2" charset="-122"/>
              </a:rPr>
              <a:t>是一种加密处理器，可自行保存密钥</a:t>
            </a:r>
          </a:p>
          <a:p>
            <a:pPr lvl="1" eaLnBrk="1" hangingPunct="1">
              <a:spcBef>
                <a:spcPct val="50000"/>
              </a:spcBef>
              <a:buClrTx/>
              <a:buFontTx/>
              <a:buChar char="•"/>
            </a:pPr>
            <a:r>
              <a:rPr lang="zh-CN" altLang="en-US" sz="2400">
                <a:ea typeface="宋体" panose="02010600030101010101" pitchFamily="2" charset="-122"/>
              </a:rPr>
              <a:t> 它用硬件实现数据的加密</a:t>
            </a:r>
            <a:r>
              <a:rPr lang="en-US" altLang="zh-CN" sz="2400">
                <a:ea typeface="宋体" panose="02010600030101010101" pitchFamily="2" charset="-122"/>
              </a:rPr>
              <a:t>/</a:t>
            </a:r>
            <a:r>
              <a:rPr lang="zh-CN" altLang="en-US" sz="2400">
                <a:ea typeface="宋体" panose="02010600030101010101" pitchFamily="2" charset="-122"/>
              </a:rPr>
              <a:t>解密操作</a:t>
            </a:r>
          </a:p>
          <a:p>
            <a:pPr lvl="1" eaLnBrk="1" hangingPunct="1">
              <a:spcBef>
                <a:spcPct val="50000"/>
              </a:spcBef>
              <a:buClrTx/>
              <a:buFontTx/>
              <a:buChar char="•"/>
            </a:pPr>
            <a:r>
              <a:rPr lang="zh-CN" altLang="en-US" sz="2400">
                <a:ea typeface="宋体" panose="02010600030101010101" pitchFamily="2" charset="-122"/>
              </a:rPr>
              <a:t> 还可验证数字签名</a:t>
            </a:r>
          </a:p>
          <a:p>
            <a:pPr lvl="1" eaLnBrk="1" hangingPunct="1">
              <a:spcBef>
                <a:spcPct val="50000"/>
              </a:spcBef>
              <a:buClrTx/>
              <a:buFontTx/>
              <a:buChar char="•"/>
            </a:pPr>
            <a:r>
              <a:rPr lang="zh-CN" altLang="en-US" sz="2400">
                <a:ea typeface="宋体" panose="02010600030101010101" pitchFamily="2" charset="-122"/>
              </a:rPr>
              <a:t> 操作速度比软件快</a:t>
            </a:r>
          </a:p>
        </p:txBody>
      </p:sp>
      <p:sp>
        <p:nvSpPr>
          <p:cNvPr id="13317" name="Text Box 6"/>
          <p:cNvSpPr txBox="1">
            <a:spLocks noChangeArrowheads="1"/>
          </p:cNvSpPr>
          <p:nvPr/>
        </p:nvSpPr>
        <p:spPr bwMode="auto">
          <a:xfrm>
            <a:off x="711200" y="4419600"/>
            <a:ext cx="7188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应用中存在问题：</a:t>
            </a:r>
          </a:p>
          <a:p>
            <a:pPr lvl="1" eaLnBrk="1" hangingPunct="1">
              <a:spcBef>
                <a:spcPct val="50000"/>
              </a:spcBef>
              <a:buClrTx/>
              <a:buFontTx/>
              <a:buChar char="•"/>
            </a:pPr>
            <a:r>
              <a:rPr lang="zh-CN" altLang="en-US" sz="2400">
                <a:ea typeface="宋体" panose="02010600030101010101" pitchFamily="2" charset="-122"/>
              </a:rPr>
              <a:t> </a:t>
            </a:r>
            <a:r>
              <a:rPr lang="en-US" altLang="zh-CN" sz="2400">
                <a:ea typeface="宋体" panose="02010600030101010101" pitchFamily="2" charset="-122"/>
              </a:rPr>
              <a:t>TPM</a:t>
            </a:r>
            <a:r>
              <a:rPr lang="zh-CN" altLang="en-US" sz="2400">
                <a:ea typeface="宋体" panose="02010600030101010101" pitchFamily="2" charset="-122"/>
              </a:rPr>
              <a:t>对计算机外部攻击的安全防范几乎无效</a:t>
            </a:r>
          </a:p>
          <a:p>
            <a:pPr lvl="1" eaLnBrk="1" hangingPunct="1">
              <a:spcBef>
                <a:spcPct val="50000"/>
              </a:spcBef>
              <a:buClrTx/>
              <a:buFontTx/>
              <a:buChar char="•"/>
            </a:pPr>
            <a:r>
              <a:rPr lang="zh-CN" altLang="en-US" sz="2400">
                <a:ea typeface="宋体" panose="02010600030101010101" pitchFamily="2" charset="-122"/>
              </a:rPr>
              <a:t> 主要阻止用户做未被</a:t>
            </a:r>
            <a:r>
              <a:rPr lang="en-US" altLang="zh-CN" sz="2400">
                <a:ea typeface="宋体" panose="02010600030101010101" pitchFamily="2" charset="-122"/>
              </a:rPr>
              <a:t>TPM</a:t>
            </a:r>
            <a:r>
              <a:rPr lang="zh-CN" altLang="en-US" sz="2400">
                <a:ea typeface="宋体" panose="02010600030101010101" pitchFamily="2" charset="-122"/>
              </a:rPr>
              <a:t>授权的操作</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B71A623-2E27-4A43-8EE4-B97F63D8C4C7}" type="slidenum">
              <a:rPr lang="zh-CN" altLang="en-US" sz="1600">
                <a:solidFill>
                  <a:schemeClr val="tx1"/>
                </a:solidFill>
              </a:rPr>
              <a:pPr eaLnBrk="1" hangingPunct="1">
                <a:spcBef>
                  <a:spcPct val="0"/>
                </a:spcBef>
                <a:buClrTx/>
                <a:buFontTx/>
                <a:buNone/>
              </a:pPr>
              <a:t>15</a:t>
            </a:fld>
            <a:endParaRPr lang="en-US" altLang="zh-CN" sz="1600">
              <a:solidFill>
                <a:schemeClr val="tx1"/>
              </a:solidFill>
            </a:endParaRPr>
          </a:p>
        </p:txBody>
      </p:sp>
      <p:sp>
        <p:nvSpPr>
          <p:cNvPr id="14339" name="Rectangle 2"/>
          <p:cNvSpPr>
            <a:spLocks noGrp="1" noChangeArrowheads="1"/>
          </p:cNvSpPr>
          <p:nvPr>
            <p:ph type="title"/>
          </p:nvPr>
        </p:nvSpPr>
        <p:spPr/>
        <p:txBody>
          <a:bodyPr/>
          <a:lstStyle/>
          <a:p>
            <a:pPr algn="l" eaLnBrk="1" hangingPunct="1"/>
            <a:r>
              <a:rPr lang="en-US" altLang="zh-CN" smtClean="0">
                <a:ea typeface="宋体" panose="02010600030101010101" pitchFamily="2" charset="-122"/>
              </a:rPr>
              <a:t>9.3 </a:t>
            </a:r>
            <a:r>
              <a:rPr lang="zh-CN" altLang="en-US" smtClean="0">
                <a:ea typeface="宋体" panose="02010600030101010101" pitchFamily="2" charset="-122"/>
              </a:rPr>
              <a:t>用户认证</a:t>
            </a:r>
            <a:endParaRPr lang="en-US" altLang="zh-CN" smtClean="0">
              <a:ea typeface="宋体" panose="02010600030101010101" pitchFamily="2" charset="-122"/>
            </a:endParaRPr>
          </a:p>
        </p:txBody>
      </p:sp>
      <p:sp>
        <p:nvSpPr>
          <p:cNvPr id="14340" name="Rectangle 3"/>
          <p:cNvSpPr>
            <a:spLocks noGrp="1" noChangeArrowheads="1"/>
          </p:cNvSpPr>
          <p:nvPr>
            <p:ph type="body" idx="1"/>
          </p:nvPr>
        </p:nvSpPr>
        <p:spPr>
          <a:xfrm>
            <a:off x="295275" y="1438275"/>
            <a:ext cx="8382000" cy="4543425"/>
          </a:xfrm>
        </p:spPr>
        <p:txBody>
          <a:bodyPr/>
          <a:lstStyle/>
          <a:p>
            <a:pPr marL="609600" indent="-609600" eaLnBrk="1" hangingPunct="1">
              <a:buFontTx/>
              <a:buNone/>
            </a:pPr>
            <a:r>
              <a:rPr lang="zh-CN" altLang="en-US" smtClean="0">
                <a:ea typeface="宋体" panose="02010600030101010101" pitchFamily="2" charset="-122"/>
              </a:rPr>
              <a:t>基本规则</a:t>
            </a:r>
            <a:r>
              <a:rPr lang="en-US" altLang="zh-CN" smtClean="0">
                <a:ea typeface="宋体" panose="02010600030101010101" pitchFamily="2" charset="-122"/>
              </a:rPr>
              <a:t>. </a:t>
            </a:r>
            <a:r>
              <a:rPr lang="zh-CN" altLang="en-US" smtClean="0">
                <a:ea typeface="宋体" panose="02010600030101010101" pitchFamily="2" charset="-122"/>
              </a:rPr>
              <a:t>认证基于三方面考虑</a:t>
            </a:r>
            <a:r>
              <a:rPr lang="en-US" altLang="zh-CN" smtClean="0">
                <a:ea typeface="宋体" panose="02010600030101010101" pitchFamily="2" charset="-122"/>
              </a:rPr>
              <a:t>:</a:t>
            </a:r>
          </a:p>
          <a:p>
            <a:pPr marL="609600" indent="-609600" eaLnBrk="1" hangingPunct="1">
              <a:buFontTx/>
              <a:buAutoNum type="arabicPeriod"/>
            </a:pPr>
            <a:r>
              <a:rPr lang="zh-CN" altLang="en-US" smtClean="0">
                <a:ea typeface="宋体" panose="02010600030101010101" pitchFamily="2" charset="-122"/>
              </a:rPr>
              <a:t>用户知道的信息</a:t>
            </a:r>
          </a:p>
          <a:p>
            <a:pPr marL="609600" indent="-609600" eaLnBrk="1" hangingPunct="1">
              <a:buFontTx/>
              <a:buAutoNum type="arabicPeriod"/>
            </a:pPr>
            <a:r>
              <a:rPr lang="zh-CN" altLang="en-US" smtClean="0">
                <a:ea typeface="宋体" panose="02010600030101010101" pitchFamily="2" charset="-122"/>
              </a:rPr>
              <a:t>用户持有的物件</a:t>
            </a:r>
          </a:p>
          <a:p>
            <a:pPr marL="609600" indent="-609600" eaLnBrk="1" hangingPunct="1">
              <a:buFontTx/>
              <a:buAutoNum type="arabicPeriod"/>
            </a:pPr>
            <a:r>
              <a:rPr lang="zh-CN" altLang="en-US" smtClean="0">
                <a:ea typeface="宋体" panose="02010600030101010101" pitchFamily="2" charset="-122"/>
              </a:rPr>
              <a:t>用户自身固有信息</a:t>
            </a:r>
          </a:p>
          <a:p>
            <a:pPr marL="609600" indent="-609600" eaLnBrk="1" hangingPunct="1">
              <a:buFontTx/>
              <a:buAutoNum type="arabicPeriod"/>
            </a:pPr>
            <a:endParaRPr lang="en-US" altLang="zh-CN" smtClean="0">
              <a:ea typeface="宋体" panose="02010600030101010101" pitchFamily="2" charset="-122"/>
            </a:endParaRPr>
          </a:p>
          <a:p>
            <a:pPr marL="609600" indent="-609600" eaLnBrk="1" hangingPunct="1">
              <a:buFontTx/>
              <a:buNone/>
            </a:pPr>
            <a:r>
              <a:rPr lang="zh-CN" altLang="en-US" smtClean="0">
                <a:ea typeface="宋体" panose="02010600030101010101" pitchFamily="2" charset="-122"/>
              </a:rPr>
              <a:t>也正是这些规则产生出针对不同验证方法的验证系统．</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DFE116B-9F98-4106-AFFD-1195B106B380}" type="slidenum">
              <a:rPr lang="zh-CN" altLang="en-US" sz="1600">
                <a:solidFill>
                  <a:schemeClr val="tx1"/>
                </a:solidFill>
              </a:rPr>
              <a:pPr eaLnBrk="1" hangingPunct="1">
                <a:spcBef>
                  <a:spcPct val="0"/>
                </a:spcBef>
                <a:buClrTx/>
                <a:buFontTx/>
                <a:buNone/>
              </a:pPr>
              <a:t>16</a:t>
            </a:fld>
            <a:endParaRPr lang="en-US" altLang="zh-CN" sz="1600">
              <a:solidFill>
                <a:schemeClr val="tx1"/>
              </a:solidFill>
            </a:endParaRPr>
          </a:p>
        </p:txBody>
      </p:sp>
      <p:sp>
        <p:nvSpPr>
          <p:cNvPr id="15363" name="Rectangle 2"/>
          <p:cNvSpPr>
            <a:spLocks noGrp="1" noChangeArrowheads="1"/>
          </p:cNvSpPr>
          <p:nvPr>
            <p:ph type="title"/>
          </p:nvPr>
        </p:nvSpPr>
        <p:spPr/>
        <p:txBody>
          <a:bodyPr/>
          <a:lstStyle/>
          <a:p>
            <a:pPr algn="l" eaLnBrk="1" hangingPunct="1"/>
            <a:r>
              <a:rPr lang="zh-CN" altLang="en-US" u="sng" smtClean="0">
                <a:ea typeface="宋体" panose="02010600030101010101" pitchFamily="2" charset="-122"/>
              </a:rPr>
              <a:t>使用口令验证</a:t>
            </a:r>
            <a:r>
              <a:rPr lang="zh-CN" altLang="en-US" sz="2800" u="sng" smtClean="0">
                <a:ea typeface="宋体" panose="02010600030101010101" pitchFamily="2" charset="-122"/>
              </a:rPr>
              <a:t>（用户已知信息）</a:t>
            </a:r>
          </a:p>
        </p:txBody>
      </p:sp>
      <p:sp>
        <p:nvSpPr>
          <p:cNvPr id="15364" name="Rectangle 3"/>
          <p:cNvSpPr>
            <a:spLocks noGrp="1" noChangeArrowheads="1"/>
          </p:cNvSpPr>
          <p:nvPr>
            <p:ph type="body" idx="1"/>
          </p:nvPr>
        </p:nvSpPr>
        <p:spPr>
          <a:xfrm>
            <a:off x="346075" y="4937125"/>
            <a:ext cx="8543925" cy="1400175"/>
          </a:xfrm>
        </p:spPr>
        <p:txBody>
          <a:bodyPr/>
          <a:lstStyle/>
          <a:p>
            <a:pPr eaLnBrk="1" hangingPunct="1">
              <a:lnSpc>
                <a:spcPct val="90000"/>
              </a:lnSpc>
              <a:buFontTx/>
              <a:buNone/>
            </a:pPr>
            <a:r>
              <a:rPr lang="en-US" altLang="zh-CN" smtClean="0">
                <a:ea typeface="宋体" panose="02010600030101010101" pitchFamily="2" charset="-122"/>
              </a:rPr>
              <a:t>(a) </a:t>
            </a:r>
            <a:r>
              <a:rPr lang="zh-CN" altLang="en-US" smtClean="0">
                <a:ea typeface="宋体" panose="02010600030101010101" pitchFamily="2" charset="-122"/>
              </a:rPr>
              <a:t>正确的登录过程</a:t>
            </a:r>
          </a:p>
          <a:p>
            <a:pPr eaLnBrk="1" hangingPunct="1">
              <a:lnSpc>
                <a:spcPct val="90000"/>
              </a:lnSpc>
              <a:buFontTx/>
              <a:buNone/>
            </a:pPr>
            <a:r>
              <a:rPr lang="en-US" altLang="zh-CN" smtClean="0">
                <a:ea typeface="宋体" panose="02010600030101010101" pitchFamily="2" charset="-122"/>
              </a:rPr>
              <a:t>(b) </a:t>
            </a:r>
            <a:r>
              <a:rPr lang="zh-CN" altLang="en-US" smtClean="0">
                <a:ea typeface="宋体" panose="02010600030101010101" pitchFamily="2" charset="-122"/>
              </a:rPr>
              <a:t>登录时输入用户名后出现错误</a:t>
            </a:r>
          </a:p>
          <a:p>
            <a:pPr eaLnBrk="1" hangingPunct="1">
              <a:lnSpc>
                <a:spcPct val="90000"/>
              </a:lnSpc>
              <a:buFontTx/>
              <a:buNone/>
            </a:pPr>
            <a:r>
              <a:rPr lang="en-US" altLang="zh-CN" smtClean="0">
                <a:ea typeface="宋体" panose="02010600030101010101" pitchFamily="2" charset="-122"/>
              </a:rPr>
              <a:t>(c) </a:t>
            </a:r>
            <a:r>
              <a:rPr lang="zh-CN" altLang="en-US" smtClean="0">
                <a:ea typeface="宋体" panose="02010600030101010101" pitchFamily="2" charset="-122"/>
              </a:rPr>
              <a:t>登录时输入用户名和口令后出错</a:t>
            </a:r>
          </a:p>
        </p:txBody>
      </p:sp>
      <p:pic>
        <p:nvPicPr>
          <p:cNvPr id="1536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9838" y="1155700"/>
            <a:ext cx="653415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2500" y="3548063"/>
            <a:ext cx="270192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AE950DF-5402-446E-A5B1-75869D3025E7}" type="slidenum">
              <a:rPr lang="zh-CN" altLang="en-US" sz="1600">
                <a:solidFill>
                  <a:schemeClr val="tx1"/>
                </a:solidFill>
              </a:rPr>
              <a:pPr eaLnBrk="1" hangingPunct="1">
                <a:spcBef>
                  <a:spcPct val="0"/>
                </a:spcBef>
                <a:buClrTx/>
                <a:buFontTx/>
                <a:buNone/>
              </a:pPr>
              <a:t>17</a:t>
            </a:fld>
            <a:endParaRPr lang="en-US" altLang="zh-CN" sz="1600">
              <a:solidFill>
                <a:schemeClr val="tx1"/>
              </a:solidFill>
            </a:endParaRPr>
          </a:p>
        </p:txBody>
      </p:sp>
      <p:pic>
        <p:nvPicPr>
          <p:cNvPr id="163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182688"/>
            <a:ext cx="8024813" cy="363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8" name="Rectangle 2"/>
          <p:cNvSpPr>
            <a:spLocks noGrp="1" noChangeArrowheads="1"/>
          </p:cNvSpPr>
          <p:nvPr>
            <p:ph type="title"/>
          </p:nvPr>
        </p:nvSpPr>
        <p:spPr>
          <a:xfrm>
            <a:off x="203200" y="152400"/>
            <a:ext cx="7264400" cy="965200"/>
          </a:xfrm>
        </p:spPr>
        <p:txBody>
          <a:bodyPr/>
          <a:lstStyle/>
          <a:p>
            <a:pPr algn="l" eaLnBrk="1" hangingPunct="1"/>
            <a:r>
              <a:rPr lang="zh-CN" altLang="en-US" sz="4000" u="sng" smtClean="0">
                <a:ea typeface="宋体" panose="02010600030101010101" pitchFamily="2" charset="-122"/>
              </a:rPr>
              <a:t>通过实际证件验证</a:t>
            </a:r>
            <a:r>
              <a:rPr lang="zh-CN" altLang="en-US" sz="2400" u="sng" smtClean="0">
                <a:ea typeface="宋体" panose="02010600030101010101" pitchFamily="2" charset="-122"/>
              </a:rPr>
              <a:t>（对持有物件验证）</a:t>
            </a:r>
          </a:p>
        </p:txBody>
      </p:sp>
      <p:sp>
        <p:nvSpPr>
          <p:cNvPr id="16389" name="Rectangle 3"/>
          <p:cNvSpPr>
            <a:spLocks noGrp="1" noChangeArrowheads="1"/>
          </p:cNvSpPr>
          <p:nvPr>
            <p:ph type="body" idx="1"/>
          </p:nvPr>
        </p:nvSpPr>
        <p:spPr>
          <a:xfrm>
            <a:off x="1104900" y="5130800"/>
            <a:ext cx="7340600" cy="1727200"/>
          </a:xfrm>
        </p:spPr>
        <p:txBody>
          <a:bodyPr/>
          <a:lstStyle/>
          <a:p>
            <a:pPr eaLnBrk="1" hangingPunct="1"/>
            <a:r>
              <a:rPr lang="zh-CN" altLang="en-US" smtClean="0">
                <a:ea typeface="宋体" panose="02010600030101010101" pitchFamily="2" charset="-122"/>
              </a:rPr>
              <a:t>磁卡</a:t>
            </a:r>
          </a:p>
          <a:p>
            <a:pPr lvl="1" eaLnBrk="1" hangingPunct="1"/>
            <a:r>
              <a:rPr lang="zh-CN" altLang="en-US" smtClean="0">
                <a:ea typeface="宋体" panose="02010600030101010101" pitchFamily="2" charset="-122"/>
              </a:rPr>
              <a:t>磁卡</a:t>
            </a:r>
          </a:p>
          <a:p>
            <a:pPr lvl="1" eaLnBrk="1" hangingPunct="1"/>
            <a:r>
              <a:rPr lang="zh-CN" altLang="en-US" smtClean="0">
                <a:ea typeface="宋体" panose="02010600030101010101" pitchFamily="2" charset="-122"/>
              </a:rPr>
              <a:t>芯片卡</a:t>
            </a:r>
            <a:r>
              <a:rPr lang="en-US" altLang="zh-CN" smtClean="0">
                <a:ea typeface="宋体" panose="02010600030101010101" pitchFamily="2" charset="-122"/>
              </a:rPr>
              <a:t>: </a:t>
            </a:r>
            <a:r>
              <a:rPr lang="zh-CN" altLang="en-US" smtClean="0">
                <a:ea typeface="宋体" panose="02010600030101010101" pitchFamily="2" charset="-122"/>
              </a:rPr>
              <a:t>储值卡</a:t>
            </a:r>
            <a:r>
              <a:rPr lang="en-US" altLang="zh-CN" smtClean="0">
                <a:ea typeface="宋体" panose="02010600030101010101" pitchFamily="2" charset="-122"/>
              </a:rPr>
              <a:t>, </a:t>
            </a:r>
            <a:r>
              <a:rPr lang="zh-CN" altLang="en-US" smtClean="0">
                <a:ea typeface="宋体" panose="02010600030101010101" pitchFamily="2" charset="-122"/>
              </a:rPr>
              <a:t>智能卡</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18591E0-98FA-436B-8824-59C058C9E5E5}" type="slidenum">
              <a:rPr lang="zh-CN" altLang="en-US" sz="1600">
                <a:solidFill>
                  <a:schemeClr val="tx1"/>
                </a:solidFill>
              </a:rPr>
              <a:pPr eaLnBrk="1" hangingPunct="1">
                <a:spcBef>
                  <a:spcPct val="0"/>
                </a:spcBef>
                <a:buClrTx/>
                <a:buFontTx/>
                <a:buNone/>
              </a:pPr>
              <a:t>18</a:t>
            </a:fld>
            <a:endParaRPr lang="en-US" altLang="zh-CN" sz="1600">
              <a:solidFill>
                <a:schemeClr val="tx1"/>
              </a:solidFill>
            </a:endParaRPr>
          </a:p>
        </p:txBody>
      </p:sp>
      <p:pic>
        <p:nvPicPr>
          <p:cNvPr id="174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34319" t="39769" r="25681" b="31354"/>
          <a:stretch>
            <a:fillRect/>
          </a:stretch>
        </p:blipFill>
        <p:spPr bwMode="auto">
          <a:xfrm>
            <a:off x="3094038" y="1085850"/>
            <a:ext cx="3463925"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7412" name="Rectangle 2"/>
          <p:cNvSpPr>
            <a:spLocks noGrp="1" noChangeArrowheads="1"/>
          </p:cNvSpPr>
          <p:nvPr>
            <p:ph type="title"/>
          </p:nvPr>
        </p:nvSpPr>
        <p:spPr>
          <a:xfrm>
            <a:off x="600075" y="0"/>
            <a:ext cx="7772400" cy="1143000"/>
          </a:xfrm>
        </p:spPr>
        <p:txBody>
          <a:bodyPr/>
          <a:lstStyle/>
          <a:p>
            <a:pPr algn="l" eaLnBrk="1" hangingPunct="1"/>
            <a:r>
              <a:rPr lang="zh-CN" altLang="en-US" u="sng" smtClean="0">
                <a:ea typeface="宋体" panose="02010600030101010101" pitchFamily="2" charset="-122"/>
              </a:rPr>
              <a:t>使用生物识别的验证</a:t>
            </a:r>
            <a:r>
              <a:rPr lang="zh-CN" altLang="en-US" sz="2800" u="sng" smtClean="0">
                <a:ea typeface="宋体" panose="02010600030101010101" pitchFamily="2" charset="-122"/>
              </a:rPr>
              <a:t>（用户固有信息）</a:t>
            </a:r>
          </a:p>
        </p:txBody>
      </p:sp>
      <p:sp>
        <p:nvSpPr>
          <p:cNvPr id="17413" name="Rectangle 3"/>
          <p:cNvSpPr>
            <a:spLocks noGrp="1" noChangeArrowheads="1"/>
          </p:cNvSpPr>
          <p:nvPr>
            <p:ph type="body" idx="1"/>
          </p:nvPr>
        </p:nvSpPr>
        <p:spPr>
          <a:xfrm>
            <a:off x="1581150" y="4191000"/>
            <a:ext cx="6718300" cy="2120900"/>
          </a:xfrm>
        </p:spPr>
        <p:txBody>
          <a:bodyPr/>
          <a:lstStyle/>
          <a:p>
            <a:pPr eaLnBrk="1" hangingPunct="1"/>
            <a:r>
              <a:rPr lang="zh-CN" altLang="en-US" sz="2800" smtClean="0">
                <a:ea typeface="宋体" panose="02010600030101010101" pitchFamily="2" charset="-122"/>
              </a:rPr>
              <a:t>设计一种检测手指长度的装置</a:t>
            </a:r>
          </a:p>
          <a:p>
            <a:pPr eaLnBrk="1" hangingPunct="1"/>
            <a:r>
              <a:rPr lang="zh-CN" altLang="en-US" sz="2800" smtClean="0">
                <a:ea typeface="宋体" panose="02010600030101010101" pitchFamily="2" charset="-122"/>
              </a:rPr>
              <a:t>设计一种检测指纹的装置</a:t>
            </a:r>
          </a:p>
          <a:p>
            <a:pPr eaLnBrk="1" hangingPunct="1"/>
            <a:r>
              <a:rPr lang="zh-CN" altLang="en-US" sz="2800" smtClean="0">
                <a:ea typeface="宋体" panose="02010600030101010101" pitchFamily="2" charset="-122"/>
              </a:rPr>
              <a:t>设计一种检测虹膜的装置</a:t>
            </a:r>
          </a:p>
          <a:p>
            <a:pPr eaLnBrk="1" hangingPunct="1"/>
            <a:r>
              <a:rPr lang="zh-CN" altLang="en-US" sz="2800" smtClean="0">
                <a:ea typeface="宋体" panose="02010600030101010101" pitchFamily="2" charset="-122"/>
              </a:rPr>
              <a:t>设计一种检测人面相的装置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B22FF52-0ACD-44A8-BE67-0719A6F03482}" type="slidenum">
              <a:rPr lang="zh-CN" altLang="en-US" sz="1600">
                <a:solidFill>
                  <a:schemeClr val="tx1"/>
                </a:solidFill>
              </a:rPr>
              <a:pPr eaLnBrk="1" hangingPunct="1">
                <a:spcBef>
                  <a:spcPct val="0"/>
                </a:spcBef>
                <a:buClrTx/>
                <a:buFontTx/>
                <a:buNone/>
              </a:pPr>
              <a:t>19</a:t>
            </a:fld>
            <a:endParaRPr lang="en-US" altLang="zh-CN" sz="1600">
              <a:solidFill>
                <a:schemeClr val="tx1"/>
              </a:solidFill>
            </a:endParaRPr>
          </a:p>
        </p:txBody>
      </p:sp>
      <p:sp>
        <p:nvSpPr>
          <p:cNvPr id="18435" name="Rectangle 2"/>
          <p:cNvSpPr>
            <a:spLocks noGrp="1" noChangeArrowheads="1"/>
          </p:cNvSpPr>
          <p:nvPr>
            <p:ph type="title"/>
          </p:nvPr>
        </p:nvSpPr>
        <p:spPr/>
        <p:txBody>
          <a:bodyPr/>
          <a:lstStyle/>
          <a:p>
            <a:pPr algn="l" eaLnBrk="1" hangingPunct="1"/>
            <a:r>
              <a:rPr lang="zh-CN" altLang="en-US" u="sng" smtClean="0">
                <a:ea typeface="宋体" panose="02010600030101010101" pitchFamily="2" charset="-122"/>
              </a:rPr>
              <a:t>对验证结果处理</a:t>
            </a:r>
            <a:r>
              <a:rPr lang="zh-CN" altLang="en-US" sz="2800" u="sng" smtClean="0">
                <a:ea typeface="宋体" panose="02010600030101010101" pitchFamily="2" charset="-122"/>
              </a:rPr>
              <a:t>（设定反入侵策略）</a:t>
            </a:r>
          </a:p>
        </p:txBody>
      </p:sp>
      <p:sp>
        <p:nvSpPr>
          <p:cNvPr id="18436"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对某些人只允许在限定时间内进入系统</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有非法入侵时自动用予置号码回叫用户</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限定登录尝试次数</a:t>
            </a:r>
          </a:p>
          <a:p>
            <a:pPr eaLnBrk="1" hangingPunct="1"/>
            <a:r>
              <a:rPr lang="zh-CN" altLang="en-US" smtClean="0">
                <a:ea typeface="宋体" panose="02010600030101010101" pitchFamily="2" charset="-122"/>
              </a:rPr>
              <a:t>建立一个登录数据库记录登录信息</a:t>
            </a:r>
          </a:p>
          <a:p>
            <a:pPr eaLnBrk="1" hangingPunct="1"/>
            <a:r>
              <a:rPr lang="zh-CN" altLang="en-US" smtClean="0">
                <a:ea typeface="宋体" panose="02010600030101010101" pitchFamily="2" charset="-122"/>
              </a:rPr>
              <a:t>用简单的登录名和口令作为陷阱</a:t>
            </a:r>
          </a:p>
          <a:p>
            <a:pPr lvl="1" eaLnBrk="1" hangingPunct="1"/>
            <a:r>
              <a:rPr lang="zh-CN" altLang="en-US" smtClean="0">
                <a:ea typeface="宋体" panose="02010600030101010101" pitchFamily="2" charset="-122"/>
              </a:rPr>
              <a:t>监测：当有攻击者使用时通知安全专家进行跟踪捕获</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安全的概念</a:t>
            </a:r>
            <a:endParaRPr lang="zh-CN" altLang="en-US" dirty="0"/>
          </a:p>
        </p:txBody>
      </p:sp>
      <p:sp>
        <p:nvSpPr>
          <p:cNvPr id="3" name="内容占位符 2"/>
          <p:cNvSpPr>
            <a:spLocks noGrp="1"/>
          </p:cNvSpPr>
          <p:nvPr>
            <p:ph idx="1"/>
          </p:nvPr>
        </p:nvSpPr>
        <p:spPr/>
        <p:txBody>
          <a:bodyPr/>
          <a:lstStyle/>
          <a:p>
            <a:r>
              <a:rPr lang="en-US" altLang="zh-CN" dirty="0" smtClean="0"/>
              <a:t>Safety</a:t>
            </a:r>
          </a:p>
          <a:p>
            <a:pPr lvl="1"/>
            <a:r>
              <a:rPr lang="zh-CN" altLang="en-US" dirty="0" smtClean="0"/>
              <a:t>不会出现灾难性的后果</a:t>
            </a:r>
            <a:endParaRPr lang="en-US" altLang="zh-CN" dirty="0" smtClean="0"/>
          </a:p>
          <a:p>
            <a:r>
              <a:rPr lang="en-US" altLang="zh-CN" dirty="0" smtClean="0"/>
              <a:t>Security</a:t>
            </a:r>
          </a:p>
          <a:p>
            <a:pPr lvl="1"/>
            <a:r>
              <a:rPr lang="zh-CN" altLang="en-US" dirty="0" smtClean="0"/>
              <a:t>不会出现未授权的操作</a:t>
            </a:r>
            <a:endParaRPr lang="en-US" altLang="zh-CN" dirty="0" smtClean="0"/>
          </a:p>
          <a:p>
            <a:pPr lvl="1"/>
            <a:endParaRPr lang="en-US" altLang="zh-CN" dirty="0"/>
          </a:p>
          <a:p>
            <a:r>
              <a:rPr lang="zh-CN" altLang="en-US" dirty="0" smtClean="0"/>
              <a:t>防危 </a:t>
            </a:r>
            <a:r>
              <a:rPr lang="en-US" altLang="zh-CN" dirty="0" smtClean="0"/>
              <a:t>vs </a:t>
            </a:r>
            <a:r>
              <a:rPr lang="zh-CN" altLang="en-US" dirty="0" smtClean="0"/>
              <a:t>安全</a:t>
            </a:r>
            <a:endParaRPr lang="en-US" altLang="zh-CN" dirty="0" smtClean="0"/>
          </a:p>
          <a:p>
            <a:r>
              <a:rPr lang="zh-CN" altLang="en-US" dirty="0" smtClean="0"/>
              <a:t>安全 </a:t>
            </a:r>
            <a:r>
              <a:rPr lang="en-US" altLang="zh-CN" dirty="0" smtClean="0"/>
              <a:t>vs </a:t>
            </a:r>
            <a:r>
              <a:rPr lang="zh-CN" altLang="en-US" dirty="0" smtClean="0"/>
              <a:t>保密</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2</a:t>
            </a:fld>
            <a:endParaRPr lang="en-US" altLang="zh-CN"/>
          </a:p>
        </p:txBody>
      </p:sp>
    </p:spTree>
    <p:extLst>
      <p:ext uri="{BB962C8B-B14F-4D97-AF65-F5344CB8AC3E}">
        <p14:creationId xmlns:p14="http://schemas.microsoft.com/office/powerpoint/2010/main" val="373142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2CF8CDD-A300-49F3-93B7-B91A79D60C33}" type="slidenum">
              <a:rPr lang="zh-CN" altLang="en-US" sz="1600">
                <a:solidFill>
                  <a:schemeClr val="tx1"/>
                </a:solidFill>
              </a:rPr>
              <a:pPr eaLnBrk="1" hangingPunct="1">
                <a:spcBef>
                  <a:spcPct val="0"/>
                </a:spcBef>
                <a:buClrTx/>
                <a:buFontTx/>
                <a:buNone/>
              </a:pPr>
              <a:t>20</a:t>
            </a:fld>
            <a:endParaRPr lang="en-US" altLang="zh-CN" sz="1600">
              <a:solidFill>
                <a:schemeClr val="tx1"/>
              </a:solidFill>
            </a:endParaRPr>
          </a:p>
        </p:txBody>
      </p:sp>
      <p:sp>
        <p:nvSpPr>
          <p:cNvPr id="19459" name="Rectangle 2"/>
          <p:cNvSpPr>
            <a:spLocks noGrp="1" noChangeArrowheads="1"/>
          </p:cNvSpPr>
          <p:nvPr>
            <p:ph type="title"/>
          </p:nvPr>
        </p:nvSpPr>
        <p:spPr>
          <a:xfrm>
            <a:off x="660400" y="596900"/>
            <a:ext cx="7772400" cy="787400"/>
          </a:xfrm>
        </p:spPr>
        <p:txBody>
          <a:bodyPr/>
          <a:lstStyle/>
          <a:p>
            <a:pPr algn="l" eaLnBrk="1" hangingPunct="1"/>
            <a:r>
              <a:rPr lang="en-US" altLang="zh-CN" smtClean="0">
                <a:ea typeface="宋体" panose="02010600030101010101" pitchFamily="2" charset="-122"/>
              </a:rPr>
              <a:t>9.4 </a:t>
            </a:r>
            <a:r>
              <a:rPr lang="zh-CN" altLang="en-US" smtClean="0">
                <a:ea typeface="宋体" panose="02010600030101010101" pitchFamily="2" charset="-122"/>
              </a:rPr>
              <a:t>来自系统内部的攻击</a:t>
            </a:r>
            <a:br>
              <a:rPr lang="zh-CN" altLang="en-US" smtClean="0">
                <a:ea typeface="宋体" panose="02010600030101010101" pitchFamily="2" charset="-122"/>
              </a:rPr>
            </a:br>
            <a:endParaRPr lang="en-US" altLang="zh-CN" sz="3600" smtClean="0">
              <a:ea typeface="宋体" panose="02010600030101010101" pitchFamily="2" charset="-122"/>
            </a:endParaRPr>
          </a:p>
        </p:txBody>
      </p:sp>
      <p:sp>
        <p:nvSpPr>
          <p:cNvPr id="19460" name="Rectangle 3"/>
          <p:cNvSpPr>
            <a:spLocks noGrp="1" noChangeArrowheads="1"/>
          </p:cNvSpPr>
          <p:nvPr>
            <p:ph type="body" idx="1"/>
          </p:nvPr>
        </p:nvSpPr>
        <p:spPr>
          <a:xfrm>
            <a:off x="266700" y="2247900"/>
            <a:ext cx="8458200" cy="4114800"/>
          </a:xfrm>
        </p:spPr>
        <p:txBody>
          <a:bodyPr/>
          <a:lstStyle/>
          <a:p>
            <a:pPr eaLnBrk="1" hangingPunct="1">
              <a:buFontTx/>
              <a:buNone/>
            </a:pPr>
            <a:r>
              <a:rPr lang="zh-CN" altLang="en-US" smtClean="0">
                <a:ea typeface="宋体" panose="02010600030101010101" pitchFamily="2" charset="-122"/>
              </a:rPr>
              <a:t>想方设法植入木马，并考虑让其运行：</a:t>
            </a:r>
          </a:p>
          <a:p>
            <a:pPr eaLnBrk="1" hangingPunct="1"/>
            <a:r>
              <a:rPr lang="zh-CN" altLang="en-US" smtClean="0">
                <a:ea typeface="宋体" panose="02010600030101010101" pitchFamily="2" charset="-122"/>
              </a:rPr>
              <a:t>提供自由使用程序使得不怀疑的用户受害</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因为在程序中包含着破坏性代码</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通过对计算机中实用程序更改版本完成攻击</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欺骗用户运行有问题的程序</a:t>
            </a:r>
          </a:p>
          <a:p>
            <a:pPr eaLnBrk="1" hangingPunct="1"/>
            <a:r>
              <a:rPr lang="zh-CN" altLang="en-US" smtClean="0">
                <a:ea typeface="宋体" panose="02010600030101010101" pitchFamily="2" charset="-122"/>
              </a:rPr>
              <a:t>利用人们容易犯的错误作为引发入口</a:t>
            </a:r>
          </a:p>
          <a:p>
            <a:pPr lvl="1" eaLnBrk="1" hangingPunct="1"/>
            <a:r>
              <a:rPr lang="zh-CN" altLang="en-US" smtClean="0">
                <a:ea typeface="宋体" panose="02010600030101010101" pitchFamily="2" charset="-122"/>
              </a:rPr>
              <a:t>一旦命令使用错就修改正确文件</a:t>
            </a:r>
          </a:p>
        </p:txBody>
      </p:sp>
      <p:sp>
        <p:nvSpPr>
          <p:cNvPr id="19461" name="Text Box 4"/>
          <p:cNvSpPr txBox="1">
            <a:spLocks noChangeArrowheads="1"/>
          </p:cNvSpPr>
          <p:nvPr/>
        </p:nvSpPr>
        <p:spPr bwMode="auto">
          <a:xfrm>
            <a:off x="482600" y="1333500"/>
            <a:ext cx="492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3600" u="sng">
                <a:solidFill>
                  <a:srgbClr val="FF0000"/>
                </a:solidFill>
                <a:ea typeface="宋体" panose="02010600030101010101" pitchFamily="2" charset="-122"/>
              </a:rPr>
              <a:t>特洛伊木马的惯用伎俩</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73CAC0D-2264-4C0A-BDA0-D9E437278F53}" type="slidenum">
              <a:rPr lang="zh-CN" altLang="en-US" sz="1600">
                <a:solidFill>
                  <a:schemeClr val="tx1"/>
                </a:solidFill>
              </a:rPr>
              <a:pPr eaLnBrk="1" hangingPunct="1">
                <a:spcBef>
                  <a:spcPct val="0"/>
                </a:spcBef>
                <a:buClrTx/>
                <a:buFontTx/>
                <a:buNone/>
              </a:pPr>
              <a:t>21</a:t>
            </a:fld>
            <a:endParaRPr lang="en-US" altLang="zh-CN" sz="1600">
              <a:solidFill>
                <a:schemeClr val="tx1"/>
              </a:solidFill>
            </a:endParaRPr>
          </a:p>
        </p:txBody>
      </p:sp>
      <p:sp>
        <p:nvSpPr>
          <p:cNvPr id="20483" name="Rectangle 2"/>
          <p:cNvSpPr>
            <a:spLocks noGrp="1" noChangeArrowheads="1"/>
          </p:cNvSpPr>
          <p:nvPr>
            <p:ph type="title"/>
          </p:nvPr>
        </p:nvSpPr>
        <p:spPr/>
        <p:txBody>
          <a:bodyPr/>
          <a:lstStyle/>
          <a:p>
            <a:pPr algn="l" eaLnBrk="1" hangingPunct="1"/>
            <a:r>
              <a:rPr lang="zh-CN" altLang="en-US" sz="4000" u="sng" smtClean="0">
                <a:ea typeface="宋体" panose="02010600030101010101" pitchFamily="2" charset="-122"/>
              </a:rPr>
              <a:t>登录欺骗</a:t>
            </a:r>
            <a:endParaRPr lang="en-US" altLang="zh-CN" sz="4000" u="sng" smtClean="0">
              <a:ea typeface="宋体" panose="02010600030101010101" pitchFamily="2" charset="-122"/>
            </a:endParaRPr>
          </a:p>
        </p:txBody>
      </p:sp>
      <p:sp>
        <p:nvSpPr>
          <p:cNvPr id="20484" name="Rectangle 3"/>
          <p:cNvSpPr>
            <a:spLocks noGrp="1" noChangeArrowheads="1"/>
          </p:cNvSpPr>
          <p:nvPr>
            <p:ph type="body" idx="1"/>
          </p:nvPr>
        </p:nvSpPr>
        <p:spPr>
          <a:xfrm>
            <a:off x="1828800" y="4749800"/>
            <a:ext cx="5988050" cy="1838325"/>
          </a:xfrm>
        </p:spPr>
        <p:txBody>
          <a:bodyPr/>
          <a:lstStyle/>
          <a:p>
            <a:pPr eaLnBrk="1" hangingPunct="1">
              <a:lnSpc>
                <a:spcPct val="90000"/>
              </a:lnSpc>
            </a:pPr>
            <a:r>
              <a:rPr lang="zh-CN" altLang="en-US" smtClean="0">
                <a:ea typeface="宋体" panose="02010600030101010101" pitchFamily="2" charset="-122"/>
              </a:rPr>
              <a:t>仿造一个登录界面</a:t>
            </a:r>
          </a:p>
          <a:p>
            <a:pPr eaLnBrk="1" hangingPunct="1">
              <a:lnSpc>
                <a:spcPct val="90000"/>
              </a:lnSpc>
            </a:pPr>
            <a:r>
              <a:rPr lang="zh-CN" altLang="en-US" smtClean="0">
                <a:ea typeface="宋体" panose="02010600030101010101" pitchFamily="2" charset="-122"/>
              </a:rPr>
              <a:t>并不启动登录程序，而是启动另一个程序收集用户信息</a:t>
            </a:r>
            <a:endParaRPr lang="zh-CN" altLang="en-US" sz="3600" smtClean="0">
              <a:ea typeface="宋体" panose="02010600030101010101" pitchFamily="2" charset="-122"/>
            </a:endParaRPr>
          </a:p>
        </p:txBody>
      </p:sp>
      <p:pic>
        <p:nvPicPr>
          <p:cNvPr id="2048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550988"/>
            <a:ext cx="7991475" cy="243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7F273CD-B472-41E4-BC9A-378EC85B1881}" type="slidenum">
              <a:rPr lang="zh-CN" altLang="en-US" sz="1600">
                <a:solidFill>
                  <a:schemeClr val="tx1"/>
                </a:solidFill>
              </a:rPr>
              <a:pPr eaLnBrk="1" hangingPunct="1">
                <a:spcBef>
                  <a:spcPct val="0"/>
                </a:spcBef>
                <a:buClrTx/>
                <a:buFontTx/>
                <a:buNone/>
              </a:pPr>
              <a:t>22</a:t>
            </a:fld>
            <a:endParaRPr lang="en-US" altLang="zh-CN" sz="1600">
              <a:solidFill>
                <a:schemeClr val="tx1"/>
              </a:solidFill>
            </a:endParaRPr>
          </a:p>
        </p:txBody>
      </p:sp>
      <p:sp>
        <p:nvSpPr>
          <p:cNvPr id="21507" name="Rectangle 2"/>
          <p:cNvSpPr>
            <a:spLocks noGrp="1" noChangeArrowheads="1"/>
          </p:cNvSpPr>
          <p:nvPr>
            <p:ph type="title"/>
          </p:nvPr>
        </p:nvSpPr>
        <p:spPr>
          <a:xfrm>
            <a:off x="657225" y="0"/>
            <a:ext cx="7772400" cy="1143000"/>
          </a:xfrm>
        </p:spPr>
        <p:txBody>
          <a:bodyPr/>
          <a:lstStyle/>
          <a:p>
            <a:pPr algn="l" eaLnBrk="1" hangingPunct="1"/>
            <a:r>
              <a:rPr lang="zh-CN" altLang="en-US" u="sng" smtClean="0">
                <a:ea typeface="宋体" panose="02010600030101010101" pitchFamily="2" charset="-122"/>
              </a:rPr>
              <a:t>逻辑炸弹</a:t>
            </a:r>
          </a:p>
        </p:txBody>
      </p:sp>
      <p:sp>
        <p:nvSpPr>
          <p:cNvPr id="21508" name="Rectangle 3"/>
          <p:cNvSpPr>
            <a:spLocks noGrp="1" noChangeArrowheads="1"/>
          </p:cNvSpPr>
          <p:nvPr>
            <p:ph type="body" idx="1"/>
          </p:nvPr>
        </p:nvSpPr>
        <p:spPr>
          <a:xfrm>
            <a:off x="228600" y="1809750"/>
            <a:ext cx="8686800" cy="2482850"/>
          </a:xfrm>
        </p:spPr>
        <p:txBody>
          <a:bodyPr/>
          <a:lstStyle/>
          <a:p>
            <a:pPr eaLnBrk="1" hangingPunct="1">
              <a:lnSpc>
                <a:spcPct val="90000"/>
              </a:lnSpc>
            </a:pPr>
            <a:r>
              <a:rPr lang="zh-CN" altLang="en-US" smtClean="0">
                <a:ea typeface="宋体" panose="02010600030101010101" pitchFamily="2" charset="-122"/>
              </a:rPr>
              <a:t>内部程序员编写的一种程序</a:t>
            </a:r>
          </a:p>
          <a:p>
            <a:pPr lvl="1" eaLnBrk="1" hangingPunct="1">
              <a:lnSpc>
                <a:spcPct val="90000"/>
              </a:lnSpc>
            </a:pPr>
            <a:r>
              <a:rPr lang="zh-CN" altLang="en-US" smtClean="0">
                <a:ea typeface="宋体" panose="02010600030101010101" pitchFamily="2" charset="-122"/>
              </a:rPr>
              <a:t>作用是潜在内部做破坏</a:t>
            </a:r>
          </a:p>
          <a:p>
            <a:pPr lvl="1" eaLnBrk="1" hangingPunct="1">
              <a:lnSpc>
                <a:spcPct val="90000"/>
              </a:lnSpc>
            </a:pPr>
            <a:r>
              <a:rPr lang="zh-CN" altLang="en-US" smtClean="0">
                <a:ea typeface="宋体" panose="02010600030101010101" pitchFamily="2" charset="-122"/>
              </a:rPr>
              <a:t>如：只要程序员每天输入口令则无事</a:t>
            </a:r>
          </a:p>
          <a:p>
            <a:pPr lvl="1" eaLnBrk="1" hangingPunct="1">
              <a:lnSpc>
                <a:spcPct val="90000"/>
              </a:lnSpc>
            </a:pPr>
            <a:r>
              <a:rPr lang="zh-CN" altLang="en-US" smtClean="0">
                <a:ea typeface="宋体" panose="02010600030101010101" pitchFamily="2" charset="-122"/>
              </a:rPr>
              <a:t>只要该程序员被解雇不输入口令时就发作，进行文件删除、核心程序修改等非法操作</a:t>
            </a:r>
            <a:endParaRPr lang="zh-CN" altLang="en-US" sz="3200" smtClean="0">
              <a:ea typeface="宋体" panose="02010600030101010101" pitchFamily="2" charset="-122"/>
            </a:endParaRPr>
          </a:p>
          <a:p>
            <a:pPr lvl="1" eaLnBrk="1" hangingPunct="1">
              <a:lnSpc>
                <a:spcPct val="90000"/>
              </a:lnSpc>
            </a:pPr>
            <a:endParaRPr lang="zh-CN" altLang="en-US" sz="3200" smtClean="0">
              <a:ea typeface="宋体" panose="02010600030101010101" pitchFamily="2" charset="-122"/>
            </a:endParaRPr>
          </a:p>
        </p:txBody>
      </p:sp>
      <p:sp>
        <p:nvSpPr>
          <p:cNvPr id="21509" name="Rectangle 4"/>
          <p:cNvSpPr>
            <a:spLocks noChangeArrowheads="1"/>
          </p:cNvSpPr>
          <p:nvPr/>
        </p:nvSpPr>
        <p:spPr bwMode="auto">
          <a:xfrm>
            <a:off x="581025" y="29622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zh-CN" altLang="en-US" sz="44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770866C-F5C5-4BA2-A702-8E5A230541EC}" type="slidenum">
              <a:rPr lang="zh-CN" altLang="en-US" sz="1600">
                <a:solidFill>
                  <a:schemeClr val="tx1"/>
                </a:solidFill>
              </a:rPr>
              <a:pPr eaLnBrk="1" hangingPunct="1">
                <a:spcBef>
                  <a:spcPct val="0"/>
                </a:spcBef>
                <a:buClrTx/>
                <a:buFontTx/>
                <a:buNone/>
              </a:pPr>
              <a:t>23</a:t>
            </a:fld>
            <a:endParaRPr lang="en-US" altLang="zh-CN" sz="1600">
              <a:solidFill>
                <a:schemeClr val="tx1"/>
              </a:solidFill>
            </a:endParaRPr>
          </a:p>
        </p:txBody>
      </p:sp>
      <p:sp>
        <p:nvSpPr>
          <p:cNvPr id="22531" name="Rectangle 2"/>
          <p:cNvSpPr>
            <a:spLocks noGrp="1" noChangeArrowheads="1"/>
          </p:cNvSpPr>
          <p:nvPr>
            <p:ph type="title"/>
          </p:nvPr>
        </p:nvSpPr>
        <p:spPr/>
        <p:txBody>
          <a:bodyPr/>
          <a:lstStyle/>
          <a:p>
            <a:pPr algn="l" eaLnBrk="1" hangingPunct="1"/>
            <a:r>
              <a:rPr lang="zh-CN" altLang="en-US" u="sng" smtClean="0">
                <a:ea typeface="宋体" panose="02010600030101010101" pitchFamily="2" charset="-122"/>
              </a:rPr>
              <a:t>后门陷阱</a:t>
            </a:r>
          </a:p>
        </p:txBody>
      </p:sp>
      <p:sp>
        <p:nvSpPr>
          <p:cNvPr id="22532" name="Rectangle 3"/>
          <p:cNvSpPr>
            <a:spLocks noGrp="1" noChangeArrowheads="1"/>
          </p:cNvSpPr>
          <p:nvPr>
            <p:ph type="body" idx="1"/>
          </p:nvPr>
        </p:nvSpPr>
        <p:spPr>
          <a:xfrm>
            <a:off x="854075" y="4949825"/>
            <a:ext cx="6029325" cy="1057275"/>
          </a:xfrm>
        </p:spPr>
        <p:txBody>
          <a:bodyPr/>
          <a:lstStyle/>
          <a:p>
            <a:pPr eaLnBrk="1" hangingPunct="1">
              <a:lnSpc>
                <a:spcPct val="90000"/>
              </a:lnSpc>
              <a:buFontTx/>
              <a:buNone/>
            </a:pPr>
            <a:r>
              <a:rPr lang="en-US" altLang="zh-CN" smtClean="0">
                <a:ea typeface="宋体" panose="02010600030101010101" pitchFamily="2" charset="-122"/>
              </a:rPr>
              <a:t>(a) </a:t>
            </a:r>
            <a:r>
              <a:rPr lang="zh-CN" altLang="en-US" smtClean="0">
                <a:ea typeface="宋体" panose="02010600030101010101" pitchFamily="2" charset="-122"/>
              </a:rPr>
              <a:t>正常代码</a:t>
            </a:r>
            <a:r>
              <a:rPr lang="en-US" altLang="zh-CN" smtClean="0">
                <a:ea typeface="宋体" panose="02010600030101010101" pitchFamily="2" charset="-122"/>
              </a:rPr>
              <a:t>. </a:t>
            </a:r>
          </a:p>
          <a:p>
            <a:pPr eaLnBrk="1" hangingPunct="1">
              <a:lnSpc>
                <a:spcPct val="90000"/>
              </a:lnSpc>
              <a:buFontTx/>
              <a:buNone/>
            </a:pPr>
            <a:r>
              <a:rPr lang="en-US" altLang="zh-CN" smtClean="0">
                <a:ea typeface="宋体" panose="02010600030101010101" pitchFamily="2" charset="-122"/>
              </a:rPr>
              <a:t>(b) </a:t>
            </a:r>
            <a:r>
              <a:rPr lang="zh-CN" altLang="en-US" smtClean="0">
                <a:ea typeface="宋体" panose="02010600030101010101" pitchFamily="2" charset="-122"/>
              </a:rPr>
              <a:t>具有后门陷阱的程序，查询到用户名是</a:t>
            </a:r>
            <a:r>
              <a:rPr lang="en-US" altLang="zh-CN" smtClean="0">
                <a:ea typeface="宋体" panose="02010600030101010101" pitchFamily="2" charset="-122"/>
              </a:rPr>
              <a:t>zzzzz</a:t>
            </a:r>
            <a:r>
              <a:rPr lang="zh-CN" altLang="en-US" smtClean="0">
                <a:ea typeface="宋体" panose="02010600030101010101" pitchFamily="2" charset="-122"/>
              </a:rPr>
              <a:t>时则放行</a:t>
            </a:r>
          </a:p>
        </p:txBody>
      </p:sp>
      <p:pic>
        <p:nvPicPr>
          <p:cNvPr id="225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1004888"/>
            <a:ext cx="8153400"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5" name="Picture 7" descr="https://gss2.bdstatic.com/-fo3dSag_xI4khGkpoWK1HF6hhy/baike/w%3D268%3Bg%3D0/sign=586e924ca8773912c4268267c022e125/cf1b9d16fdfaaf515db3554e8d5494eef11f7ae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9900" y="215898"/>
            <a:ext cx="1933575" cy="2686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5"/>
                                        </p:tgtEl>
                                        <p:attrNameLst>
                                          <p:attrName>style.visibility</p:attrName>
                                        </p:attrNameLst>
                                      </p:cBhvr>
                                      <p:to>
                                        <p:strVal val="visible"/>
                                      </p:to>
                                    </p:set>
                                    <p:anim calcmode="lin" valueType="num">
                                      <p:cBhvr additive="base">
                                        <p:cTn id="7" dur="500" fill="hold"/>
                                        <p:tgtEl>
                                          <p:spTgt spid="22535"/>
                                        </p:tgtEl>
                                        <p:attrNameLst>
                                          <p:attrName>ppt_x</p:attrName>
                                        </p:attrNameLst>
                                      </p:cBhvr>
                                      <p:tavLst>
                                        <p:tav tm="0">
                                          <p:val>
                                            <p:strVal val="#ppt_x"/>
                                          </p:val>
                                        </p:tav>
                                        <p:tav tm="100000">
                                          <p:val>
                                            <p:strVal val="#ppt_x"/>
                                          </p:val>
                                        </p:tav>
                                      </p:tavLst>
                                    </p:anim>
                                    <p:anim calcmode="lin" valueType="num">
                                      <p:cBhvr additive="base">
                                        <p:cTn id="8"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78C190C-8036-4287-B7DB-600C05EA2A35}" type="slidenum">
              <a:rPr lang="zh-CN" altLang="en-US" sz="1600">
                <a:solidFill>
                  <a:schemeClr val="tx1"/>
                </a:solidFill>
              </a:rPr>
              <a:pPr eaLnBrk="1" hangingPunct="1">
                <a:spcBef>
                  <a:spcPct val="0"/>
                </a:spcBef>
                <a:buClrTx/>
                <a:buFontTx/>
                <a:buNone/>
              </a:pPr>
              <a:t>24</a:t>
            </a:fld>
            <a:endParaRPr lang="en-US" altLang="zh-CN" sz="1600">
              <a:solidFill>
                <a:schemeClr val="tx1"/>
              </a:solidFill>
            </a:endParaRPr>
          </a:p>
        </p:txBody>
      </p:sp>
      <p:sp>
        <p:nvSpPr>
          <p:cNvPr id="23555" name="Rectangle 2"/>
          <p:cNvSpPr>
            <a:spLocks noGrp="1" noChangeArrowheads="1"/>
          </p:cNvSpPr>
          <p:nvPr>
            <p:ph type="title"/>
          </p:nvPr>
        </p:nvSpPr>
        <p:spPr/>
        <p:txBody>
          <a:bodyPr/>
          <a:lstStyle/>
          <a:p>
            <a:pPr algn="l" eaLnBrk="1" hangingPunct="1"/>
            <a:r>
              <a:rPr lang="en-US" altLang="zh-CN" sz="4000" smtClean="0">
                <a:ea typeface="宋体" panose="02010600030101010101" pitchFamily="2" charset="-122"/>
              </a:rPr>
              <a:t>9.5 </a:t>
            </a:r>
            <a:r>
              <a:rPr lang="zh-CN" altLang="en-US" sz="4000" smtClean="0">
                <a:ea typeface="宋体" panose="02010600030101010101" pitchFamily="2" charset="-122"/>
              </a:rPr>
              <a:t>利用代码漏洞形成攻击</a:t>
            </a:r>
          </a:p>
        </p:txBody>
      </p:sp>
      <p:sp>
        <p:nvSpPr>
          <p:cNvPr id="23556" name="Rectangle 8"/>
          <p:cNvSpPr>
            <a:spLocks noGrp="1" noChangeArrowheads="1"/>
          </p:cNvSpPr>
          <p:nvPr>
            <p:ph type="body" idx="1"/>
          </p:nvPr>
        </p:nvSpPr>
        <p:spPr>
          <a:xfrm>
            <a:off x="523875" y="1793875"/>
            <a:ext cx="7772400" cy="4543425"/>
          </a:xfrm>
        </p:spPr>
        <p:txBody>
          <a:bodyPr/>
          <a:lstStyle/>
          <a:p>
            <a:pPr eaLnBrk="1" hangingPunct="1">
              <a:buFontTx/>
              <a:buNone/>
            </a:pPr>
            <a:r>
              <a:rPr lang="zh-CN" altLang="en-US" smtClean="0">
                <a:ea typeface="宋体" panose="02010600030101010101" pitchFamily="2" charset="-122"/>
              </a:rPr>
              <a:t>编译器的漏洞会给非法侵入者带来可乘之机，如Ｃ的数组边界检查问题：</a:t>
            </a:r>
          </a:p>
          <a:p>
            <a:pPr eaLnBrk="1" hangingPunct="1">
              <a:buFontTx/>
              <a:buNone/>
            </a:pPr>
            <a:r>
              <a:rPr lang="zh-CN" altLang="en-US" smtClean="0">
                <a:ea typeface="宋体" panose="02010600030101010101" pitchFamily="2" charset="-122"/>
              </a:rPr>
              <a:t>　　</a:t>
            </a:r>
            <a:r>
              <a:rPr lang="en-US" altLang="zh-CN" sz="2400" smtClean="0">
                <a:ea typeface="宋体" panose="02010600030101010101" pitchFamily="2" charset="-122"/>
              </a:rPr>
              <a:t>int i;</a:t>
            </a:r>
          </a:p>
          <a:p>
            <a:pPr eaLnBrk="1" hangingPunct="1">
              <a:buFontTx/>
              <a:buNone/>
            </a:pPr>
            <a:r>
              <a:rPr lang="en-US" altLang="zh-CN" sz="2400" smtClean="0">
                <a:ea typeface="宋体" panose="02010600030101010101" pitchFamily="2" charset="-122"/>
              </a:rPr>
              <a:t>          char c[1024];</a:t>
            </a:r>
          </a:p>
          <a:p>
            <a:pPr eaLnBrk="1" hangingPunct="1">
              <a:buFontTx/>
              <a:buNone/>
            </a:pPr>
            <a:r>
              <a:rPr lang="en-US" altLang="zh-CN" sz="2400" smtClean="0">
                <a:ea typeface="宋体" panose="02010600030101010101" pitchFamily="2" charset="-122"/>
              </a:rPr>
              <a:t>          i=12000;</a:t>
            </a:r>
          </a:p>
          <a:p>
            <a:pPr eaLnBrk="1" hangingPunct="1">
              <a:buFontTx/>
              <a:buNone/>
            </a:pPr>
            <a:r>
              <a:rPr lang="en-US" altLang="zh-CN" sz="2400" smtClean="0">
                <a:ea typeface="宋体" panose="02010600030101010101" pitchFamily="2" charset="-122"/>
              </a:rPr>
              <a:t>          c[i]=0;</a:t>
            </a:r>
          </a:p>
          <a:p>
            <a:pPr eaLnBrk="1" hangingPunct="1">
              <a:buFontTx/>
              <a:buNone/>
            </a:pPr>
            <a:endParaRPr lang="zh-CN" altLang="en-US" sz="2400" smtClean="0">
              <a:ea typeface="宋体" panose="02010600030101010101" pitchFamily="2" charset="-122"/>
            </a:endParaRPr>
          </a:p>
          <a:p>
            <a:pPr eaLnBrk="1" hangingPunct="1">
              <a:buFontTx/>
              <a:buNone/>
            </a:pPr>
            <a:r>
              <a:rPr lang="zh-CN" altLang="en-US" sz="2400" smtClean="0">
                <a:ea typeface="宋体" panose="02010600030101010101" pitchFamily="2" charset="-122"/>
              </a:rPr>
              <a:t>这就造成了超出有界区的机会．</a:t>
            </a:r>
            <a:endParaRPr lang="zh-CN" altLang="en-US" smtClean="0">
              <a:ea typeface="宋体" panose="02010600030101010101" pitchFamily="2" charset="-122"/>
            </a:endParaRPr>
          </a:p>
        </p:txBody>
      </p:sp>
      <p:sp>
        <p:nvSpPr>
          <p:cNvPr id="23557" name="Text Box 9"/>
          <p:cNvSpPr txBox="1">
            <a:spLocks noChangeArrowheads="1"/>
          </p:cNvSpPr>
          <p:nvPr/>
        </p:nvSpPr>
        <p:spPr bwMode="auto">
          <a:xfrm>
            <a:off x="812800" y="1092200"/>
            <a:ext cx="4203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3600" u="sng">
                <a:solidFill>
                  <a:srgbClr val="FF0000"/>
                </a:solidFill>
                <a:ea typeface="宋体" panose="02010600030101010101" pitchFamily="2" charset="-122"/>
              </a:rPr>
              <a:t>缓冲区溢出</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79C8001-33E5-4F5B-BE35-DDFA1480AB1B}" type="slidenum">
              <a:rPr lang="zh-CN" altLang="en-US" sz="1600">
                <a:solidFill>
                  <a:schemeClr val="tx1"/>
                </a:solidFill>
              </a:rPr>
              <a:pPr eaLnBrk="1" hangingPunct="1">
                <a:spcBef>
                  <a:spcPct val="0"/>
                </a:spcBef>
                <a:buClrTx/>
                <a:buFontTx/>
                <a:buNone/>
              </a:pPr>
              <a:t>25</a:t>
            </a:fld>
            <a:endParaRPr lang="en-US" altLang="zh-CN" sz="1600">
              <a:solidFill>
                <a:schemeClr val="tx1"/>
              </a:solidFill>
            </a:endParaRP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95400"/>
            <a:ext cx="710565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Rectangle 5"/>
          <p:cNvSpPr>
            <a:spLocks noChangeArrowheads="1"/>
          </p:cNvSpPr>
          <p:nvPr/>
        </p:nvSpPr>
        <p:spPr bwMode="auto">
          <a:xfrm>
            <a:off x="1044575" y="4867275"/>
            <a:ext cx="7013575"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lnSpc>
                <a:spcPct val="90000"/>
              </a:lnSpc>
              <a:buFontTx/>
              <a:buNone/>
            </a:pPr>
            <a:r>
              <a:rPr lang="en-US" altLang="zh-CN" sz="2400">
                <a:ea typeface="宋体" panose="02010600030101010101" pitchFamily="2" charset="-122"/>
              </a:rPr>
              <a:t>(a) </a:t>
            </a:r>
            <a:r>
              <a:rPr lang="zh-CN" altLang="en-US" sz="2400">
                <a:ea typeface="宋体" panose="02010600030101010101" pitchFamily="2" charset="-122"/>
              </a:rPr>
              <a:t>当主程序运行时局部变量在堆栈中；</a:t>
            </a:r>
          </a:p>
          <a:p>
            <a:pPr eaLnBrk="1" hangingPunct="1">
              <a:lnSpc>
                <a:spcPct val="90000"/>
              </a:lnSpc>
              <a:buFontTx/>
              <a:buNone/>
            </a:pPr>
            <a:r>
              <a:rPr lang="en-US" altLang="zh-CN" sz="2400">
                <a:ea typeface="宋体" panose="02010600030101010101" pitchFamily="2" charset="-122"/>
              </a:rPr>
              <a:t>(b) </a:t>
            </a:r>
            <a:r>
              <a:rPr lang="zh-CN" altLang="en-US" sz="2400">
                <a:ea typeface="宋体" panose="02010600030101010101" pitchFamily="2" charset="-122"/>
              </a:rPr>
              <a:t>调用Ａ时栈区为Ａ做增长，设有一个缓冲区Ｂ管文件名；</a:t>
            </a:r>
          </a:p>
          <a:p>
            <a:pPr eaLnBrk="1" hangingPunct="1">
              <a:lnSpc>
                <a:spcPct val="90000"/>
              </a:lnSpc>
              <a:buFontTx/>
              <a:buNone/>
            </a:pPr>
            <a:r>
              <a:rPr lang="en-US" altLang="zh-CN" sz="2400">
                <a:ea typeface="宋体" panose="02010600030101010101" pitchFamily="2" charset="-122"/>
              </a:rPr>
              <a:t>(c) </a:t>
            </a:r>
            <a:r>
              <a:rPr lang="zh-CN" altLang="en-US" sz="2400">
                <a:ea typeface="宋体" panose="02010600030101010101" pitchFamily="2" charset="-122"/>
              </a:rPr>
              <a:t>当提供超出范围文件名时出错，但程序不严谨会增加Ｂ，造成缓冲区溢出．应严查输入参数。</a:t>
            </a:r>
          </a:p>
        </p:txBody>
      </p:sp>
      <p:sp>
        <p:nvSpPr>
          <p:cNvPr id="24581" name="Text Box 7"/>
          <p:cNvSpPr txBox="1">
            <a:spLocks noChangeArrowheads="1"/>
          </p:cNvSpPr>
          <p:nvPr/>
        </p:nvSpPr>
        <p:spPr bwMode="auto">
          <a:xfrm>
            <a:off x="558800" y="711200"/>
            <a:ext cx="421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800">
                <a:solidFill>
                  <a:schemeClr val="tx1"/>
                </a:solidFill>
                <a:ea typeface="宋体" panose="02010600030101010101" pitchFamily="2" charset="-122"/>
              </a:rPr>
              <a:t>例：有意超界溢出操作</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AE95007-E9B5-4A0E-9237-D4F5A8D601A0}" type="slidenum">
              <a:rPr lang="zh-CN" altLang="en-US" sz="1600">
                <a:solidFill>
                  <a:schemeClr val="tx1"/>
                </a:solidFill>
              </a:rPr>
              <a:pPr eaLnBrk="1" hangingPunct="1">
                <a:spcBef>
                  <a:spcPct val="0"/>
                </a:spcBef>
                <a:buClrTx/>
                <a:buFontTx/>
                <a:buNone/>
              </a:pPr>
              <a:t>26</a:t>
            </a:fld>
            <a:endParaRPr lang="en-US" altLang="zh-CN" sz="1600">
              <a:solidFill>
                <a:schemeClr val="tx1"/>
              </a:solidFill>
            </a:endParaRPr>
          </a:p>
        </p:txBody>
      </p:sp>
      <p:sp>
        <p:nvSpPr>
          <p:cNvPr id="25603" name="Text Box 4"/>
          <p:cNvSpPr txBox="1">
            <a:spLocks noChangeArrowheads="1"/>
          </p:cNvSpPr>
          <p:nvPr/>
        </p:nvSpPr>
        <p:spPr bwMode="auto">
          <a:xfrm>
            <a:off x="508000" y="762000"/>
            <a:ext cx="652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u="sng">
                <a:solidFill>
                  <a:srgbClr val="FF0000"/>
                </a:solidFill>
                <a:ea typeface="宋体" panose="02010600030101010101" pitchFamily="2" charset="-122"/>
              </a:rPr>
              <a:t>格式化字符串输出攻击</a:t>
            </a:r>
          </a:p>
        </p:txBody>
      </p:sp>
      <p:sp>
        <p:nvSpPr>
          <p:cNvPr id="25604" name="Text Box 5"/>
          <p:cNvSpPr txBox="1">
            <a:spLocks noChangeArrowheads="1"/>
          </p:cNvSpPr>
          <p:nvPr/>
        </p:nvSpPr>
        <p:spPr bwMode="auto">
          <a:xfrm>
            <a:off x="927100" y="1816100"/>
            <a:ext cx="622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见</a:t>
            </a:r>
            <a:r>
              <a:rPr lang="en-US" altLang="zh-CN" sz="2400">
                <a:solidFill>
                  <a:schemeClr val="tx1"/>
                </a:solidFill>
                <a:ea typeface="宋体" panose="02010600030101010101" pitchFamily="2" charset="-122"/>
              </a:rPr>
              <a:t>P373--374</a:t>
            </a:r>
          </a:p>
        </p:txBody>
      </p:sp>
      <p:sp>
        <p:nvSpPr>
          <p:cNvPr id="25605" name="Text Box 6"/>
          <p:cNvSpPr txBox="1">
            <a:spLocks noChangeArrowheads="1"/>
          </p:cNvSpPr>
          <p:nvPr/>
        </p:nvSpPr>
        <p:spPr bwMode="auto">
          <a:xfrm>
            <a:off x="571500" y="2628900"/>
            <a:ext cx="652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u="sng">
                <a:solidFill>
                  <a:srgbClr val="FF0000"/>
                </a:solidFill>
                <a:ea typeface="宋体" panose="02010600030101010101" pitchFamily="2" charset="-122"/>
              </a:rPr>
              <a:t>代码注入攻击</a:t>
            </a:r>
          </a:p>
        </p:txBody>
      </p:sp>
      <p:sp>
        <p:nvSpPr>
          <p:cNvPr id="25606" name="Text Box 7"/>
          <p:cNvSpPr txBox="1">
            <a:spLocks noChangeArrowheads="1"/>
          </p:cNvSpPr>
          <p:nvPr/>
        </p:nvSpPr>
        <p:spPr bwMode="auto">
          <a:xfrm>
            <a:off x="1079500" y="3632200"/>
            <a:ext cx="62611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见</a:t>
            </a:r>
            <a:r>
              <a:rPr lang="en-US" altLang="zh-CN" sz="2400">
                <a:solidFill>
                  <a:schemeClr val="tx1"/>
                </a:solidFill>
                <a:ea typeface="宋体" panose="02010600030101010101" pitchFamily="2" charset="-122"/>
              </a:rPr>
              <a:t>P376---</a:t>
            </a:r>
            <a:r>
              <a:rPr lang="zh-CN" altLang="en-US" sz="2400">
                <a:solidFill>
                  <a:schemeClr val="tx1"/>
                </a:solidFill>
                <a:ea typeface="宋体" panose="02010600030101010101" pitchFamily="2" charset="-122"/>
              </a:rPr>
              <a:t>利用命令接收机制注入非法代码；</a:t>
            </a:r>
            <a:endParaRPr lang="en-US" altLang="zh-CN" sz="2400">
              <a:solidFill>
                <a:schemeClr val="tx1"/>
              </a:solidFill>
              <a:ea typeface="宋体" panose="02010600030101010101" pitchFamily="2" charset="-122"/>
            </a:endParaRPr>
          </a:p>
          <a:p>
            <a:pPr eaLnBrk="1" hangingPunct="1">
              <a:spcBef>
                <a:spcPct val="50000"/>
              </a:spcBef>
              <a:buClrTx/>
              <a:buFontTx/>
              <a:buNone/>
            </a:pPr>
            <a:r>
              <a:rPr lang="en-US" altLang="zh-CN" sz="2400">
                <a:solidFill>
                  <a:schemeClr val="tx1"/>
                </a:solidFill>
                <a:ea typeface="宋体" panose="02010600030101010101" pitchFamily="2" charset="-122"/>
              </a:rPr>
              <a:t>SQL</a:t>
            </a:r>
            <a:r>
              <a:rPr lang="zh-CN" altLang="en-US" sz="2400">
                <a:solidFill>
                  <a:schemeClr val="tx1"/>
                </a:solidFill>
                <a:ea typeface="宋体" panose="02010600030101010101" pitchFamily="2" charset="-122"/>
              </a:rPr>
              <a:t>语句访库漏洞形成代码注入机会。</a:t>
            </a:r>
            <a:endParaRPr lang="en-US" altLang="zh-CN" sz="240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881B846-C3C3-4ADB-8432-F2AFE9392F44}" type="slidenum">
              <a:rPr lang="zh-CN" altLang="en-US" smtClean="0"/>
              <a:pPr/>
              <a:t>27</a:t>
            </a:fld>
            <a:endParaRPr lang="en-US" altLang="zh-CN"/>
          </a:p>
        </p:txBody>
      </p:sp>
      <p:pic>
        <p:nvPicPr>
          <p:cNvPr id="1026" name="Picture 2" descr="ä½ ççç»ä½ çå¿å­ååä¸ºâRobert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1363662"/>
            <a:ext cx="8677617" cy="270351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28875" y="4671923"/>
            <a:ext cx="4572000" cy="1200329"/>
          </a:xfrm>
          <a:prstGeom prst="rect">
            <a:avLst/>
          </a:prstGeom>
        </p:spPr>
        <p:txBody>
          <a:bodyPr>
            <a:spAutoFit/>
          </a:bodyPr>
          <a:lstStyle/>
          <a:p>
            <a:r>
              <a:rPr lang="zh-CN" altLang="en-US" dirty="0">
                <a:solidFill>
                  <a:srgbClr val="444444"/>
                </a:solidFill>
                <a:latin typeface="helvetica neue"/>
              </a:rPr>
              <a:t>你真的给你的儿子取名为“</a:t>
            </a:r>
            <a:r>
              <a:rPr lang="en-US" altLang="zh-CN" dirty="0">
                <a:solidFill>
                  <a:srgbClr val="444444"/>
                </a:solidFill>
                <a:latin typeface="helvetica neue"/>
              </a:rPr>
              <a:t>Robert’); DROP TABLE Students; --”</a:t>
            </a:r>
            <a:r>
              <a:rPr lang="zh-CN" altLang="en-US" dirty="0">
                <a:solidFill>
                  <a:srgbClr val="444444"/>
                </a:solidFill>
                <a:latin typeface="helvetica neue"/>
              </a:rPr>
              <a:t>吗？</a:t>
            </a:r>
            <a:endParaRPr lang="zh-CN" altLang="en-US" dirty="0"/>
          </a:p>
        </p:txBody>
      </p:sp>
    </p:spTree>
    <p:extLst>
      <p:ext uri="{BB962C8B-B14F-4D97-AF65-F5344CB8AC3E}">
        <p14:creationId xmlns:p14="http://schemas.microsoft.com/office/powerpoint/2010/main" val="1218301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F639089-70F5-4B8B-8A61-1E696283B98E}" type="slidenum">
              <a:rPr lang="zh-CN" altLang="en-US" sz="1600">
                <a:solidFill>
                  <a:schemeClr val="tx1"/>
                </a:solidFill>
              </a:rPr>
              <a:pPr eaLnBrk="1" hangingPunct="1">
                <a:spcBef>
                  <a:spcPct val="0"/>
                </a:spcBef>
                <a:buClrTx/>
                <a:buFontTx/>
                <a:buNone/>
              </a:pPr>
              <a:t>28</a:t>
            </a:fld>
            <a:endParaRPr lang="en-US" altLang="zh-CN" sz="1600">
              <a:solidFill>
                <a:schemeClr val="tx1"/>
              </a:solidFill>
            </a:endParaRPr>
          </a:p>
        </p:txBody>
      </p:sp>
      <p:sp>
        <p:nvSpPr>
          <p:cNvPr id="26627" name="Rectangle 2"/>
          <p:cNvSpPr>
            <a:spLocks noGrp="1" noChangeArrowheads="1"/>
          </p:cNvSpPr>
          <p:nvPr>
            <p:ph type="title"/>
          </p:nvPr>
        </p:nvSpPr>
        <p:spPr/>
        <p:txBody>
          <a:bodyPr/>
          <a:lstStyle/>
          <a:p>
            <a:pPr algn="l" eaLnBrk="1" hangingPunct="1"/>
            <a:r>
              <a:rPr lang="zh-CN" altLang="en-US" u="sng" smtClean="0">
                <a:ea typeface="宋体" panose="02010600030101010101" pitchFamily="2" charset="-122"/>
              </a:rPr>
              <a:t>一般性的安全攻击</a:t>
            </a:r>
          </a:p>
        </p:txBody>
      </p:sp>
      <p:sp>
        <p:nvSpPr>
          <p:cNvPr id="26628" name="Rectangle 3"/>
          <p:cNvSpPr>
            <a:spLocks noGrp="1" noChangeArrowheads="1"/>
          </p:cNvSpPr>
          <p:nvPr>
            <p:ph type="body" idx="1"/>
          </p:nvPr>
        </p:nvSpPr>
        <p:spPr>
          <a:xfrm>
            <a:off x="279400" y="1209675"/>
            <a:ext cx="8509000" cy="4886325"/>
          </a:xfrm>
        </p:spPr>
        <p:txBody>
          <a:bodyPr/>
          <a:lstStyle/>
          <a:p>
            <a:pPr eaLnBrk="1" hangingPunct="1">
              <a:buFontTx/>
              <a:buNone/>
            </a:pPr>
            <a:r>
              <a:rPr lang="zh-CN" altLang="en-US" sz="2800" smtClean="0">
                <a:ea typeface="宋体" panose="02010600030101010101" pitchFamily="2" charset="-122"/>
              </a:rPr>
              <a:t>攻击类型</a:t>
            </a:r>
          </a:p>
          <a:p>
            <a:pPr eaLnBrk="1" hangingPunct="1"/>
            <a:r>
              <a:rPr lang="zh-CN" altLang="en-US" sz="2800" smtClean="0">
                <a:ea typeface="宋体" panose="02010600030101010101" pitchFamily="2" charset="-122"/>
              </a:rPr>
              <a:t>仅是为了读请求了大量的内存、磁盘、磁带空间</a:t>
            </a:r>
            <a:endParaRPr lang="en-US" altLang="zh-CN" sz="2800" smtClean="0">
              <a:ea typeface="宋体" panose="02010600030101010101" pitchFamily="2" charset="-122"/>
            </a:endParaRPr>
          </a:p>
          <a:p>
            <a:pPr eaLnBrk="1" hangingPunct="1"/>
            <a:r>
              <a:rPr lang="zh-CN" altLang="en-US" sz="2800" smtClean="0">
                <a:ea typeface="宋体" panose="02010600030101010101" pitchFamily="2" charset="-122"/>
              </a:rPr>
              <a:t>尝试非法的系统调用</a:t>
            </a:r>
          </a:p>
          <a:p>
            <a:pPr eaLnBrk="1" hangingPunct="1"/>
            <a:r>
              <a:rPr lang="zh-CN" altLang="en-US" sz="2800" smtClean="0">
                <a:ea typeface="宋体" panose="02010600030101010101" pitchFamily="2" charset="-122"/>
              </a:rPr>
              <a:t>开始登录并在中途按 </a:t>
            </a:r>
            <a:r>
              <a:rPr lang="en-US" altLang="zh-CN" sz="2800" smtClean="0">
                <a:ea typeface="宋体" panose="02010600030101010101" pitchFamily="2" charset="-122"/>
              </a:rPr>
              <a:t>DEL, RUBOUT, or BREAK</a:t>
            </a:r>
            <a:r>
              <a:rPr lang="zh-CN" altLang="en-US" sz="2800" smtClean="0">
                <a:ea typeface="宋体" panose="02010600030101010101" pitchFamily="2" charset="-122"/>
              </a:rPr>
              <a:t>键</a:t>
            </a:r>
          </a:p>
          <a:p>
            <a:pPr eaLnBrk="1" hangingPunct="1"/>
            <a:r>
              <a:rPr lang="zh-CN" altLang="en-US" sz="2800" smtClean="0">
                <a:ea typeface="宋体" panose="02010600030101010101" pitchFamily="2" charset="-122"/>
              </a:rPr>
              <a:t>试图修改在用户空间的复杂操作系统结构</a:t>
            </a:r>
          </a:p>
          <a:p>
            <a:pPr eaLnBrk="1" hangingPunct="1"/>
            <a:r>
              <a:rPr lang="zh-CN" altLang="en-US" sz="2800" smtClean="0">
                <a:ea typeface="宋体" panose="02010600030101010101" pitchFamily="2" charset="-122"/>
              </a:rPr>
              <a:t>试图做注明</a:t>
            </a:r>
            <a:r>
              <a:rPr lang="en-US" altLang="zh-CN" sz="2800" smtClean="0">
                <a:ea typeface="宋体" panose="02010600030101010101" pitchFamily="2" charset="-122"/>
              </a:rPr>
              <a:t> DO NOT</a:t>
            </a:r>
            <a:r>
              <a:rPr lang="zh-CN" altLang="en-US" sz="2800" smtClean="0">
                <a:ea typeface="宋体" panose="02010600030101010101" pitchFamily="2" charset="-122"/>
              </a:rPr>
              <a:t>的操作</a:t>
            </a:r>
          </a:p>
          <a:p>
            <a:pPr eaLnBrk="1" hangingPunct="1"/>
            <a:r>
              <a:rPr lang="zh-CN" altLang="en-US" sz="2800" smtClean="0">
                <a:ea typeface="宋体" panose="02010600030101010101" pitchFamily="2" charset="-122"/>
              </a:rPr>
              <a:t>让某程序员添加后门程序</a:t>
            </a:r>
          </a:p>
          <a:p>
            <a:pPr eaLnBrk="1" hangingPunct="1"/>
            <a:r>
              <a:rPr lang="zh-CN" altLang="en-US" sz="2800" smtClean="0">
                <a:ea typeface="宋体" panose="02010600030101010101" pitchFamily="2" charset="-122"/>
              </a:rPr>
              <a:t>贿赂有权限的人员，使其能接触到关键信息</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982CE8C-90F9-4D56-B615-76AF02AC488A}" type="slidenum">
              <a:rPr lang="zh-CN" altLang="en-US" sz="1600">
                <a:solidFill>
                  <a:schemeClr val="tx1"/>
                </a:solidFill>
              </a:rPr>
              <a:pPr eaLnBrk="1" hangingPunct="1">
                <a:spcBef>
                  <a:spcPct val="0"/>
                </a:spcBef>
                <a:buClrTx/>
                <a:buFontTx/>
                <a:buNone/>
              </a:pPr>
              <a:t>29</a:t>
            </a:fld>
            <a:endParaRPr lang="en-US" altLang="zh-CN" sz="1600">
              <a:solidFill>
                <a:schemeClr val="tx1"/>
              </a:solidFill>
            </a:endParaRPr>
          </a:p>
        </p:txBody>
      </p:sp>
      <p:sp>
        <p:nvSpPr>
          <p:cNvPr id="27651" name="Rectangle 2"/>
          <p:cNvSpPr>
            <a:spLocks noGrp="1" noChangeArrowheads="1"/>
          </p:cNvSpPr>
          <p:nvPr>
            <p:ph type="title"/>
          </p:nvPr>
        </p:nvSpPr>
        <p:spPr>
          <a:xfrm>
            <a:off x="714375" y="0"/>
            <a:ext cx="7772400" cy="1143000"/>
          </a:xfrm>
        </p:spPr>
        <p:txBody>
          <a:bodyPr/>
          <a:lstStyle/>
          <a:p>
            <a:pPr eaLnBrk="1" hangingPunct="1"/>
            <a:r>
              <a:rPr lang="zh-CN" altLang="en-US" smtClean="0">
                <a:ea typeface="宋体" panose="02010600030101010101" pitchFamily="2" charset="-122"/>
              </a:rPr>
              <a:t>著名的安全缺陷</a:t>
            </a:r>
          </a:p>
        </p:txBody>
      </p:sp>
      <p:sp>
        <p:nvSpPr>
          <p:cNvPr id="27652" name="Rectangle 6"/>
          <p:cNvSpPr>
            <a:spLocks noChangeArrowheads="1"/>
          </p:cNvSpPr>
          <p:nvPr/>
        </p:nvSpPr>
        <p:spPr bwMode="auto">
          <a:xfrm>
            <a:off x="2057400" y="5232400"/>
            <a:ext cx="6883400" cy="3175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algn="ctr" eaLnBrk="1" hangingPunct="1">
              <a:spcBef>
                <a:spcPct val="0"/>
              </a:spcBef>
              <a:buClrTx/>
              <a:buFontTx/>
              <a:buNone/>
            </a:pPr>
            <a:endParaRPr lang="zh-CN" altLang="en-US" sz="2400">
              <a:solidFill>
                <a:schemeClr val="tx1"/>
              </a:solidFill>
              <a:ea typeface="宋体" panose="02010600030101010101" pitchFamily="2" charset="-122"/>
            </a:endParaRPr>
          </a:p>
        </p:txBody>
      </p:sp>
      <p:sp>
        <p:nvSpPr>
          <p:cNvPr id="27653" name="Text Box 12"/>
          <p:cNvSpPr txBox="1">
            <a:spLocks noChangeArrowheads="1"/>
          </p:cNvSpPr>
          <p:nvPr/>
        </p:nvSpPr>
        <p:spPr bwMode="auto">
          <a:xfrm>
            <a:off x="1054100" y="1206500"/>
            <a:ext cx="685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zh-CN" b="1">
                <a:ea typeface="宋体" panose="02010600030101010101" pitchFamily="2" charset="-122"/>
              </a:rPr>
              <a:t>TENEX</a:t>
            </a:r>
            <a:r>
              <a:rPr lang="zh-CN" altLang="en-US" b="1">
                <a:ea typeface="宋体" panose="02010600030101010101" pitchFamily="2" charset="-122"/>
              </a:rPr>
              <a:t>上的著名安全隐患</a:t>
            </a:r>
          </a:p>
        </p:txBody>
      </p:sp>
      <p:sp>
        <p:nvSpPr>
          <p:cNvPr id="27654" name="Text Box 13"/>
          <p:cNvSpPr txBox="1">
            <a:spLocks noChangeArrowheads="1"/>
          </p:cNvSpPr>
          <p:nvPr/>
        </p:nvSpPr>
        <p:spPr bwMode="auto">
          <a:xfrm>
            <a:off x="1295400" y="1841500"/>
            <a:ext cx="6934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pPr>
            <a:r>
              <a:rPr lang="zh-CN" altLang="en-US" sz="2400">
                <a:solidFill>
                  <a:schemeClr val="tx1"/>
                </a:solidFill>
                <a:ea typeface="宋体" panose="02010600030101010101" pitchFamily="2" charset="-122"/>
              </a:rPr>
              <a:t>内存支持分页管理；</a:t>
            </a:r>
          </a:p>
          <a:p>
            <a:pPr eaLnBrk="1" hangingPunct="1">
              <a:spcBef>
                <a:spcPct val="50000"/>
              </a:spcBef>
              <a:buClrTx/>
            </a:pPr>
            <a:r>
              <a:rPr lang="zh-CN" altLang="en-US" sz="2400">
                <a:solidFill>
                  <a:schemeClr val="tx1"/>
                </a:solidFill>
                <a:ea typeface="宋体" panose="02010600030101010101" pitchFamily="2" charset="-122"/>
              </a:rPr>
              <a:t>为便于用户监控程序执行状态，增加一个机制：当发生页面失效时系统可调用用户函数，这样用户程序就有机会了解内存分布情况；</a:t>
            </a:r>
          </a:p>
          <a:p>
            <a:pPr eaLnBrk="1" hangingPunct="1">
              <a:spcBef>
                <a:spcPct val="50000"/>
              </a:spcBef>
              <a:buClrTx/>
            </a:pPr>
            <a:r>
              <a:rPr lang="zh-CN" altLang="en-US" sz="2400">
                <a:solidFill>
                  <a:schemeClr val="tx1"/>
                </a:solidFill>
                <a:ea typeface="宋体" panose="02010600030101010101" pitchFamily="2" charset="-122"/>
              </a:rPr>
              <a:t>另外，系统使用口令保护文件使用权；只要口令错就拒绝访问；</a:t>
            </a:r>
          </a:p>
          <a:p>
            <a:pPr eaLnBrk="1" hangingPunct="1">
              <a:spcBef>
                <a:spcPct val="50000"/>
              </a:spcBef>
              <a:buClrTx/>
            </a:pPr>
            <a:r>
              <a:rPr lang="zh-CN" altLang="en-US" sz="2400">
                <a:solidFill>
                  <a:schemeClr val="tx1"/>
                </a:solidFill>
                <a:ea typeface="宋体" panose="02010600030101010101" pitchFamily="2" charset="-122"/>
              </a:rPr>
              <a:t>入侵者可调整口令存放位置，通过</a:t>
            </a:r>
            <a:r>
              <a:rPr lang="en-US" altLang="zh-CN" sz="2400">
                <a:solidFill>
                  <a:schemeClr val="tx1"/>
                </a:solidFill>
                <a:ea typeface="宋体" panose="02010600030101010101" pitchFamily="2" charset="-122"/>
              </a:rPr>
              <a:t>128</a:t>
            </a:r>
            <a:r>
              <a:rPr lang="zh-CN" altLang="en-US" sz="2400">
                <a:solidFill>
                  <a:schemeClr val="tx1"/>
                </a:solidFill>
                <a:ea typeface="宋体" panose="02010600030101010101" pitchFamily="2" charset="-122"/>
              </a:rPr>
              <a:t>个</a:t>
            </a:r>
            <a:r>
              <a:rPr lang="en-US" altLang="zh-CN" sz="2400">
                <a:solidFill>
                  <a:schemeClr val="tx1"/>
                </a:solidFill>
                <a:ea typeface="宋体" panose="02010600030101010101" pitchFamily="2" charset="-122"/>
              </a:rPr>
              <a:t>ASCII</a:t>
            </a:r>
            <a:r>
              <a:rPr lang="zh-CN" altLang="en-US" sz="2400">
                <a:solidFill>
                  <a:schemeClr val="tx1"/>
                </a:solidFill>
                <a:ea typeface="宋体" panose="02010600030101010101" pitchFamily="2" charset="-122"/>
              </a:rPr>
              <a:t>码字符找到第一个正确字符；</a:t>
            </a:r>
          </a:p>
          <a:p>
            <a:pPr eaLnBrk="1" hangingPunct="1">
              <a:spcBef>
                <a:spcPct val="50000"/>
              </a:spcBef>
              <a:buClrTx/>
            </a:pPr>
            <a:r>
              <a:rPr lang="zh-CN" altLang="en-US" sz="2400">
                <a:solidFill>
                  <a:schemeClr val="tx1"/>
                </a:solidFill>
                <a:ea typeface="宋体" panose="02010600030101010101" pitchFamily="2" charset="-122"/>
              </a:rPr>
              <a:t>然后再移动存放位置用同样的方法找第二个正确字符</a:t>
            </a:r>
            <a:r>
              <a:rPr lang="en-US" altLang="zh-CN" sz="2400">
                <a:solidFill>
                  <a:schemeClr val="tx1"/>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6"/>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372CF1E-DBF3-469B-B952-93F276119ABC}" type="slidenum">
              <a:rPr lang="zh-CN" altLang="en-US" sz="1600">
                <a:solidFill>
                  <a:schemeClr val="tx1"/>
                </a:solidFill>
              </a:rPr>
              <a:pPr eaLnBrk="1" hangingPunct="1">
                <a:spcBef>
                  <a:spcPct val="0"/>
                </a:spcBef>
                <a:buClrTx/>
                <a:buFontTx/>
                <a:buNone/>
              </a:pPr>
              <a:t>3</a:t>
            </a:fld>
            <a:endParaRPr lang="en-US" altLang="zh-CN" sz="1600">
              <a:solidFill>
                <a:schemeClr val="tx1"/>
              </a:solidFill>
            </a:endParaRPr>
          </a:p>
        </p:txBody>
      </p:sp>
      <p:sp>
        <p:nvSpPr>
          <p:cNvPr id="3075" name="Rectangle 2"/>
          <p:cNvSpPr>
            <a:spLocks noGrp="1" noChangeArrowheads="1"/>
          </p:cNvSpPr>
          <p:nvPr>
            <p:ph type="title"/>
          </p:nvPr>
        </p:nvSpPr>
        <p:spPr/>
        <p:txBody>
          <a:bodyPr/>
          <a:lstStyle/>
          <a:p>
            <a:pPr algn="l" eaLnBrk="1" hangingPunct="1"/>
            <a:r>
              <a:rPr lang="en-US" altLang="zh-CN" smtClean="0">
                <a:ea typeface="宋体" panose="02010600030101010101" pitchFamily="2" charset="-122"/>
              </a:rPr>
              <a:t>9.1 </a:t>
            </a:r>
            <a:r>
              <a:rPr lang="zh-CN" altLang="en-US" smtClean="0">
                <a:ea typeface="宋体" panose="02010600030101010101" pitchFamily="2" charset="-122"/>
              </a:rPr>
              <a:t>安全系统环境</a:t>
            </a:r>
            <a:endParaRPr lang="en-US" altLang="zh-CN" sz="3200" smtClean="0">
              <a:ea typeface="宋体" panose="02010600030101010101" pitchFamily="2" charset="-122"/>
            </a:endParaRPr>
          </a:p>
        </p:txBody>
      </p:sp>
      <p:sp>
        <p:nvSpPr>
          <p:cNvPr id="3076" name="Text Box 34"/>
          <p:cNvSpPr txBox="1">
            <a:spLocks noChangeArrowheads="1"/>
          </p:cNvSpPr>
          <p:nvPr/>
        </p:nvSpPr>
        <p:spPr bwMode="auto">
          <a:xfrm>
            <a:off x="800100" y="1104900"/>
            <a:ext cx="632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4000" u="sng">
                <a:solidFill>
                  <a:srgbClr val="FF0000"/>
                </a:solidFill>
                <a:ea typeface="宋体" panose="02010600030101010101" pitchFamily="2" charset="-122"/>
              </a:rPr>
              <a:t>系统安全性目标及存在威胁</a:t>
            </a:r>
          </a:p>
        </p:txBody>
      </p:sp>
      <p:graphicFrame>
        <p:nvGraphicFramePr>
          <p:cNvPr id="4168" name="Group 72"/>
          <p:cNvGraphicFramePr>
            <a:graphicFrameLocks noGrp="1"/>
          </p:cNvGraphicFramePr>
          <p:nvPr>
            <p:ph sz="half" idx="2"/>
            <p:extLst>
              <p:ext uri="{D42A27DB-BD31-4B8C-83A1-F6EECF244321}">
                <p14:modId xmlns:p14="http://schemas.microsoft.com/office/powerpoint/2010/main" val="3971928021"/>
              </p:ext>
            </p:extLst>
          </p:nvPr>
        </p:nvGraphicFramePr>
        <p:xfrm>
          <a:off x="1933575" y="3289300"/>
          <a:ext cx="3797300" cy="2505075"/>
        </p:xfrm>
        <a:graphic>
          <a:graphicData uri="http://schemas.openxmlformats.org/drawingml/2006/table">
            <a:tbl>
              <a:tblPr/>
              <a:tblGrid>
                <a:gridCol w="1898650">
                  <a:extLst>
                    <a:ext uri="{9D8B030D-6E8A-4147-A177-3AD203B41FA5}">
                      <a16:colId xmlns:a16="http://schemas.microsoft.com/office/drawing/2014/main" val="20000"/>
                    </a:ext>
                  </a:extLst>
                </a:gridCol>
                <a:gridCol w="1898650">
                  <a:extLst>
                    <a:ext uri="{9D8B030D-6E8A-4147-A177-3AD203B41FA5}">
                      <a16:colId xmlns:a16="http://schemas.microsoft.com/office/drawing/2014/main" val="20001"/>
                    </a:ext>
                  </a:extLst>
                </a:gridCol>
              </a:tblGrid>
              <a:tr h="6048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800" b="0" i="0" u="none" strike="noStrike" cap="none" normalizeH="0" baseline="0" smtClean="0">
                          <a:ln>
                            <a:noFill/>
                          </a:ln>
                          <a:solidFill>
                            <a:srgbClr val="3333CC"/>
                          </a:solidFill>
                          <a:effectLst/>
                          <a:latin typeface="Times New Roman" pitchFamily="18" charset="0"/>
                          <a:ea typeface="宋体" pitchFamily="2" charset="-122"/>
                        </a:rPr>
                        <a:t>目标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800" b="0" i="0" u="none" strike="noStrike" cap="none" normalizeH="0" baseline="0" smtClean="0">
                          <a:ln>
                            <a:noFill/>
                          </a:ln>
                          <a:solidFill>
                            <a:srgbClr val="3333CC"/>
                          </a:solidFill>
                          <a:effectLst/>
                          <a:latin typeface="Times New Roman" pitchFamily="18" charset="0"/>
                          <a:ea typeface="宋体" pitchFamily="2" charset="-122"/>
                        </a:rPr>
                        <a:t>威胁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6412">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smtClean="0">
                          <a:ln>
                            <a:noFill/>
                          </a:ln>
                          <a:solidFill>
                            <a:srgbClr val="3333CC"/>
                          </a:solidFill>
                          <a:effectLst/>
                          <a:latin typeface="Times New Roman" pitchFamily="18" charset="0"/>
                          <a:ea typeface="宋体" pitchFamily="2" charset="-122"/>
                        </a:rPr>
                        <a:t>数据机密性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smtClean="0">
                          <a:ln>
                            <a:noFill/>
                          </a:ln>
                          <a:solidFill>
                            <a:srgbClr val="3333CC"/>
                          </a:solidFill>
                          <a:effectLst/>
                          <a:latin typeface="Times New Roman" pitchFamily="18" charset="0"/>
                          <a:ea typeface="宋体" pitchFamily="2" charset="-122"/>
                        </a:rPr>
                        <a:t>数据暴露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dirty="0" smtClean="0">
                          <a:ln>
                            <a:noFill/>
                          </a:ln>
                          <a:solidFill>
                            <a:srgbClr val="3333CC"/>
                          </a:solidFill>
                          <a:effectLst/>
                          <a:latin typeface="Times New Roman" pitchFamily="18" charset="0"/>
                          <a:ea typeface="宋体" pitchFamily="2" charset="-122"/>
                        </a:rPr>
                        <a:t>数据完整性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dirty="0" smtClean="0">
                          <a:ln>
                            <a:noFill/>
                          </a:ln>
                          <a:solidFill>
                            <a:srgbClr val="3333CC"/>
                          </a:solidFill>
                          <a:effectLst/>
                          <a:latin typeface="Times New Roman" pitchFamily="18" charset="0"/>
                          <a:ea typeface="宋体" pitchFamily="2" charset="-122"/>
                        </a:rPr>
                        <a:t>数据篡改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dirty="0" smtClean="0">
                          <a:ln>
                            <a:noFill/>
                          </a:ln>
                          <a:solidFill>
                            <a:srgbClr val="3333CC"/>
                          </a:solidFill>
                          <a:effectLst/>
                          <a:latin typeface="Times New Roman" pitchFamily="18" charset="0"/>
                          <a:ea typeface="宋体" pitchFamily="2" charset="-122"/>
                        </a:rPr>
                        <a:t>数据新鲜性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dirty="0" smtClean="0">
                          <a:ln>
                            <a:noFill/>
                          </a:ln>
                          <a:solidFill>
                            <a:srgbClr val="3333CC"/>
                          </a:solidFill>
                          <a:effectLst/>
                          <a:latin typeface="Times New Roman" pitchFamily="18" charset="0"/>
                          <a:ea typeface="宋体" pitchFamily="2" charset="-122"/>
                        </a:rPr>
                        <a:t>重放攻击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dirty="0" smtClean="0">
                          <a:ln>
                            <a:noFill/>
                          </a:ln>
                          <a:solidFill>
                            <a:srgbClr val="3333CC"/>
                          </a:solidFill>
                          <a:effectLst/>
                          <a:latin typeface="Times New Roman" pitchFamily="18" charset="0"/>
                          <a:ea typeface="宋体" pitchFamily="2" charset="-122"/>
                        </a:rPr>
                        <a:t>系统可用性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tabLst/>
                      </a:pPr>
                      <a:r>
                        <a:rPr kumimoji="0" lang="zh-CN" altLang="en-US" sz="2400" b="0" i="0" u="none" strike="noStrike" cap="none" normalizeH="0" baseline="0" dirty="0" smtClean="0">
                          <a:ln>
                            <a:noFill/>
                          </a:ln>
                          <a:solidFill>
                            <a:srgbClr val="3333CC"/>
                          </a:solidFill>
                          <a:effectLst/>
                          <a:latin typeface="Times New Roman" pitchFamily="18" charset="0"/>
                          <a:ea typeface="宋体" pitchFamily="2" charset="-122"/>
                        </a:rPr>
                        <a:t>拒绝服务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548031"/>
                  </a:ext>
                </a:extLst>
              </a:tr>
            </a:tbl>
          </a:graphicData>
        </a:graphic>
      </p:graphicFrame>
      <p:sp>
        <p:nvSpPr>
          <p:cNvPr id="3094" name="Text Box 69"/>
          <p:cNvSpPr txBox="1">
            <a:spLocks noChangeArrowheads="1"/>
          </p:cNvSpPr>
          <p:nvPr/>
        </p:nvSpPr>
        <p:spPr bwMode="auto">
          <a:xfrm>
            <a:off x="927100" y="2095500"/>
            <a:ext cx="7239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pPr>
            <a:r>
              <a:rPr lang="zh-CN" altLang="en-US" sz="2400">
                <a:solidFill>
                  <a:schemeClr val="tx1"/>
                </a:solidFill>
                <a:ea typeface="宋体" panose="02010600030101010101" pitchFamily="2" charset="-122"/>
              </a:rPr>
              <a:t> 早期是分离、简单计算机环境安全问题</a:t>
            </a:r>
          </a:p>
          <a:p>
            <a:pPr eaLnBrk="1" hangingPunct="1">
              <a:spcBef>
                <a:spcPct val="50000"/>
              </a:spcBef>
              <a:buClrTx/>
            </a:pPr>
            <a:r>
              <a:rPr lang="zh-CN" altLang="en-US" sz="2400">
                <a:solidFill>
                  <a:schemeClr val="tx1"/>
                </a:solidFill>
                <a:ea typeface="宋体" panose="02010600030101010101" pitchFamily="2" charset="-122"/>
              </a:rPr>
              <a:t> 近代是网络、复杂功能环境的安全问题</a:t>
            </a:r>
          </a:p>
        </p:txBody>
      </p:sp>
      <p:sp>
        <p:nvSpPr>
          <p:cNvPr id="3095" name="Text Box 73"/>
          <p:cNvSpPr txBox="1">
            <a:spLocks noChangeArrowheads="1"/>
          </p:cNvSpPr>
          <p:nvPr/>
        </p:nvSpPr>
        <p:spPr bwMode="auto">
          <a:xfrm>
            <a:off x="647700" y="5892800"/>
            <a:ext cx="779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还会有：非法入侵并控制、恶意攻击、个人隐私暴露等。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881B846-C3C3-4ADB-8432-F2AFE9392F44}" type="slidenum">
              <a:rPr lang="zh-CN" altLang="en-US" smtClean="0"/>
              <a:pPr/>
              <a:t>30</a:t>
            </a:fld>
            <a:endParaRPr lang="en-US" altLang="zh-CN"/>
          </a:p>
        </p:txBody>
      </p:sp>
      <p:pic>
        <p:nvPicPr>
          <p:cNvPr id="3" name="图片 2"/>
          <p:cNvPicPr>
            <a:picLocks noChangeAspect="1"/>
          </p:cNvPicPr>
          <p:nvPr/>
        </p:nvPicPr>
        <p:blipFill>
          <a:blip r:embed="rId2"/>
          <a:stretch>
            <a:fillRect/>
          </a:stretch>
        </p:blipFill>
        <p:spPr>
          <a:xfrm>
            <a:off x="135802" y="573929"/>
            <a:ext cx="8888327" cy="5428519"/>
          </a:xfrm>
          <a:prstGeom prst="rect">
            <a:avLst/>
          </a:prstGeom>
        </p:spPr>
      </p:pic>
    </p:spTree>
    <p:extLst>
      <p:ext uri="{BB962C8B-B14F-4D97-AF65-F5344CB8AC3E}">
        <p14:creationId xmlns:p14="http://schemas.microsoft.com/office/powerpoint/2010/main" val="62498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881B846-C3C3-4ADB-8432-F2AFE9392F44}" type="slidenum">
              <a:rPr lang="zh-CN" altLang="en-US" smtClean="0"/>
              <a:pPr/>
              <a:t>31</a:t>
            </a:fld>
            <a:endParaRPr lang="en-US" altLang="zh-CN"/>
          </a:p>
        </p:txBody>
      </p:sp>
      <p:pic>
        <p:nvPicPr>
          <p:cNvPr id="3" name="图片 2"/>
          <p:cNvPicPr>
            <a:picLocks noChangeAspect="1"/>
          </p:cNvPicPr>
          <p:nvPr/>
        </p:nvPicPr>
        <p:blipFill>
          <a:blip r:embed="rId2"/>
          <a:stretch>
            <a:fillRect/>
          </a:stretch>
        </p:blipFill>
        <p:spPr>
          <a:xfrm>
            <a:off x="149752" y="497939"/>
            <a:ext cx="8841086" cy="5441134"/>
          </a:xfrm>
          <a:prstGeom prst="rect">
            <a:avLst/>
          </a:prstGeom>
        </p:spPr>
      </p:pic>
    </p:spTree>
    <p:extLst>
      <p:ext uri="{BB962C8B-B14F-4D97-AF65-F5344CB8AC3E}">
        <p14:creationId xmlns:p14="http://schemas.microsoft.com/office/powerpoint/2010/main" val="4094614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著名的</a:t>
            </a:r>
            <a:r>
              <a:rPr lang="en-US" altLang="zh-CN" dirty="0" smtClean="0"/>
              <a:t>meltdown</a:t>
            </a:r>
            <a:r>
              <a:rPr lang="zh-CN" altLang="en-US" dirty="0" smtClean="0"/>
              <a:t>漏洞</a:t>
            </a:r>
            <a:endParaRPr lang="zh-CN" altLang="en-US" dirty="0"/>
          </a:p>
        </p:txBody>
      </p:sp>
      <p:sp>
        <p:nvSpPr>
          <p:cNvPr id="4" name="内容占位符 3"/>
          <p:cNvSpPr>
            <a:spLocks noGrp="1"/>
          </p:cNvSpPr>
          <p:nvPr>
            <p:ph idx="1"/>
          </p:nvPr>
        </p:nvSpPr>
        <p:spPr/>
        <p:txBody>
          <a:bodyPr/>
          <a:lstStyle/>
          <a:p>
            <a:endParaRPr lang="en-US" altLang="zh-CN" dirty="0" smtClean="0"/>
          </a:p>
          <a:p>
            <a:endParaRPr lang="zh-CN" altLang="en-US" dirty="0"/>
          </a:p>
        </p:txBody>
      </p:sp>
      <p:sp>
        <p:nvSpPr>
          <p:cNvPr id="2" name="灯片编号占位符 1"/>
          <p:cNvSpPr>
            <a:spLocks noGrp="1"/>
          </p:cNvSpPr>
          <p:nvPr>
            <p:ph type="sldNum" sz="quarter" idx="12"/>
          </p:nvPr>
        </p:nvSpPr>
        <p:spPr/>
        <p:txBody>
          <a:bodyPr/>
          <a:lstStyle/>
          <a:p>
            <a:fld id="{F881B846-C3C3-4ADB-8432-F2AFE9392F44}" type="slidenum">
              <a:rPr lang="zh-CN" altLang="en-US" smtClean="0"/>
              <a:pPr/>
              <a:t>32</a:t>
            </a:fld>
            <a:endParaRPr lang="en-US" altLang="zh-CN"/>
          </a:p>
        </p:txBody>
      </p:sp>
      <p:pic>
        <p:nvPicPr>
          <p:cNvPr id="6" name="图片 5"/>
          <p:cNvPicPr>
            <a:picLocks noChangeAspect="1"/>
          </p:cNvPicPr>
          <p:nvPr/>
        </p:nvPicPr>
        <p:blipFill>
          <a:blip r:embed="rId2"/>
          <a:stretch>
            <a:fillRect/>
          </a:stretch>
        </p:blipFill>
        <p:spPr>
          <a:xfrm>
            <a:off x="-7416" y="1891442"/>
            <a:ext cx="9151416" cy="3115125"/>
          </a:xfrm>
          <a:prstGeom prst="rect">
            <a:avLst/>
          </a:prstGeom>
        </p:spPr>
      </p:pic>
    </p:spTree>
    <p:extLst>
      <p:ext uri="{BB962C8B-B14F-4D97-AF65-F5344CB8AC3E}">
        <p14:creationId xmlns:p14="http://schemas.microsoft.com/office/powerpoint/2010/main" val="1552669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著名的</a:t>
            </a:r>
            <a:r>
              <a:rPr lang="en-US" altLang="zh-CN" dirty="0" smtClean="0"/>
              <a:t>meltdown</a:t>
            </a:r>
            <a:r>
              <a:rPr lang="zh-CN" altLang="en-US" dirty="0" smtClean="0"/>
              <a:t>漏洞</a:t>
            </a:r>
            <a:endParaRPr lang="zh-CN" altLang="en-US" dirty="0"/>
          </a:p>
        </p:txBody>
      </p:sp>
      <p:sp>
        <p:nvSpPr>
          <p:cNvPr id="4" name="内容占位符 3"/>
          <p:cNvSpPr>
            <a:spLocks noGrp="1"/>
          </p:cNvSpPr>
          <p:nvPr>
            <p:ph idx="1"/>
          </p:nvPr>
        </p:nvSpPr>
        <p:spPr/>
        <p:txBody>
          <a:bodyPr/>
          <a:lstStyle/>
          <a:p>
            <a:r>
              <a:rPr lang="zh-CN" altLang="en-US" dirty="0" smtClean="0"/>
              <a:t>假设在程序执行之前，</a:t>
            </a:r>
            <a:r>
              <a:rPr lang="en-US" altLang="zh-CN" dirty="0" err="1" smtClean="0"/>
              <a:t>rbx</a:t>
            </a:r>
            <a:r>
              <a:rPr lang="zh-CN" altLang="en-US" dirty="0" smtClean="0"/>
              <a:t>所指向的内存区域都不在</a:t>
            </a:r>
            <a:r>
              <a:rPr lang="en-US" altLang="zh-CN" dirty="0" smtClean="0"/>
              <a:t>cache</a:t>
            </a:r>
            <a:r>
              <a:rPr lang="zh-CN" altLang="en-US" dirty="0" smtClean="0"/>
              <a:t>中</a:t>
            </a:r>
            <a:endParaRPr lang="en-US" altLang="zh-CN" dirty="0" smtClean="0"/>
          </a:p>
          <a:p>
            <a:r>
              <a:rPr lang="zh-CN" altLang="en-US" dirty="0" smtClean="0"/>
              <a:t>对于</a:t>
            </a:r>
            <a:r>
              <a:rPr lang="en-US" altLang="zh-CN" dirty="0" err="1" smtClean="0"/>
              <a:t>rbx</a:t>
            </a:r>
            <a:r>
              <a:rPr lang="zh-CN" altLang="en-US" dirty="0" smtClean="0"/>
              <a:t>所指向的内存区域进行读取访问</a:t>
            </a:r>
            <a:endParaRPr lang="en-US" altLang="zh-CN" dirty="0" smtClean="0"/>
          </a:p>
          <a:p>
            <a:endParaRPr lang="en-US" altLang="zh-CN" dirty="0" smtClean="0"/>
          </a:p>
          <a:p>
            <a:endParaRPr lang="zh-CN" altLang="en-US" dirty="0"/>
          </a:p>
        </p:txBody>
      </p:sp>
      <p:sp>
        <p:nvSpPr>
          <p:cNvPr id="2" name="灯片编号占位符 1"/>
          <p:cNvSpPr>
            <a:spLocks noGrp="1"/>
          </p:cNvSpPr>
          <p:nvPr>
            <p:ph type="sldNum" sz="quarter" idx="12"/>
          </p:nvPr>
        </p:nvSpPr>
        <p:spPr/>
        <p:txBody>
          <a:bodyPr/>
          <a:lstStyle/>
          <a:p>
            <a:fld id="{F881B846-C3C3-4ADB-8432-F2AFE9392F44}" type="slidenum">
              <a:rPr lang="zh-CN" altLang="en-US" smtClean="0"/>
              <a:pPr/>
              <a:t>33</a:t>
            </a:fld>
            <a:endParaRPr lang="en-US" altLang="zh-CN"/>
          </a:p>
        </p:txBody>
      </p:sp>
      <p:pic>
        <p:nvPicPr>
          <p:cNvPr id="5" name="图片 4"/>
          <p:cNvPicPr>
            <a:picLocks noChangeAspect="1"/>
          </p:cNvPicPr>
          <p:nvPr/>
        </p:nvPicPr>
        <p:blipFill>
          <a:blip r:embed="rId2"/>
          <a:stretch>
            <a:fillRect/>
          </a:stretch>
        </p:blipFill>
        <p:spPr>
          <a:xfrm>
            <a:off x="272892" y="3109318"/>
            <a:ext cx="8786897" cy="3240084"/>
          </a:xfrm>
          <a:prstGeom prst="rect">
            <a:avLst/>
          </a:prstGeom>
        </p:spPr>
      </p:pic>
    </p:spTree>
    <p:extLst>
      <p:ext uri="{BB962C8B-B14F-4D97-AF65-F5344CB8AC3E}">
        <p14:creationId xmlns:p14="http://schemas.microsoft.com/office/powerpoint/2010/main" val="1467607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CA51796-F206-4C1E-AD91-C12771CFCD53}" type="slidenum">
              <a:rPr lang="zh-CN" altLang="en-US" sz="1600">
                <a:solidFill>
                  <a:schemeClr val="tx1"/>
                </a:solidFill>
              </a:rPr>
              <a:pPr eaLnBrk="1" hangingPunct="1">
                <a:spcBef>
                  <a:spcPct val="0"/>
                </a:spcBef>
                <a:buClrTx/>
                <a:buFontTx/>
                <a:buNone/>
              </a:pPr>
              <a:t>34</a:t>
            </a:fld>
            <a:endParaRPr lang="en-US" altLang="zh-CN" sz="1600">
              <a:solidFill>
                <a:schemeClr val="tx1"/>
              </a:solidFill>
            </a:endParaRPr>
          </a:p>
        </p:txBody>
      </p:sp>
      <p:sp>
        <p:nvSpPr>
          <p:cNvPr id="29699" name="Rectangle 2"/>
          <p:cNvSpPr>
            <a:spLocks noGrp="1" noChangeArrowheads="1"/>
          </p:cNvSpPr>
          <p:nvPr>
            <p:ph type="title"/>
          </p:nvPr>
        </p:nvSpPr>
        <p:spPr/>
        <p:txBody>
          <a:bodyPr/>
          <a:lstStyle/>
          <a:p>
            <a:pPr algn="l" eaLnBrk="1" hangingPunct="1"/>
            <a:r>
              <a:rPr lang="zh-CN" altLang="en-US" sz="4000" u="sng" smtClean="0">
                <a:ea typeface="宋体" panose="02010600030101010101" pitchFamily="2" charset="-122"/>
              </a:rPr>
              <a:t>相应的安全设计原则</a:t>
            </a:r>
          </a:p>
        </p:txBody>
      </p:sp>
      <p:sp>
        <p:nvSpPr>
          <p:cNvPr id="29700" name="Rectangle 3"/>
          <p:cNvSpPr>
            <a:spLocks noGrp="1" noChangeArrowheads="1"/>
          </p:cNvSpPr>
          <p:nvPr>
            <p:ph type="body" idx="1"/>
          </p:nvPr>
        </p:nvSpPr>
        <p:spPr>
          <a:xfrm>
            <a:off x="600075" y="1438275"/>
            <a:ext cx="8077200" cy="4543425"/>
          </a:xfrm>
        </p:spPr>
        <p:txBody>
          <a:bodyPr/>
          <a:lstStyle/>
          <a:p>
            <a:pPr marL="609600" indent="-609600" eaLnBrk="1" hangingPunct="1">
              <a:buFontTx/>
              <a:buAutoNum type="arabicPeriod"/>
            </a:pPr>
            <a:r>
              <a:rPr lang="zh-CN" altLang="en-US" sz="2800" smtClean="0">
                <a:ea typeface="宋体" panose="02010600030101010101" pitchFamily="2" charset="-122"/>
              </a:rPr>
              <a:t>公开系统设计方案；</a:t>
            </a:r>
          </a:p>
          <a:p>
            <a:pPr marL="609600" indent="-609600" eaLnBrk="1" hangingPunct="1">
              <a:buFontTx/>
              <a:buAutoNum type="arabicPeriod"/>
            </a:pPr>
            <a:r>
              <a:rPr lang="zh-CN" altLang="en-US" sz="2800" smtClean="0">
                <a:ea typeface="宋体" panose="02010600030101010101" pitchFamily="2" charset="-122"/>
              </a:rPr>
              <a:t>建立默认的不允许访问规则</a:t>
            </a:r>
            <a:r>
              <a:rPr lang="en-US" altLang="zh-CN" sz="2000" smtClean="0">
                <a:solidFill>
                  <a:schemeClr val="accent2"/>
                </a:solidFill>
                <a:ea typeface="宋体" panose="02010600030101010101" pitchFamily="2" charset="-122"/>
              </a:rPr>
              <a:t>(</a:t>
            </a:r>
            <a:r>
              <a:rPr lang="zh-CN" altLang="en-US" sz="2000" smtClean="0">
                <a:solidFill>
                  <a:schemeClr val="accent2"/>
                </a:solidFill>
                <a:ea typeface="宋体" panose="02010600030101010101" pitchFamily="2" charset="-122"/>
              </a:rPr>
              <a:t>访问合法但不允许）；</a:t>
            </a:r>
          </a:p>
          <a:p>
            <a:pPr marL="609600" indent="-609600" eaLnBrk="1" hangingPunct="1">
              <a:buFontTx/>
              <a:buAutoNum type="arabicPeriod"/>
            </a:pPr>
            <a:r>
              <a:rPr lang="zh-CN" altLang="en-US" sz="2800" smtClean="0">
                <a:ea typeface="宋体" panose="02010600030101010101" pitchFamily="2" charset="-122"/>
              </a:rPr>
              <a:t>多次查当前权限，而不是查一次永远放行；</a:t>
            </a:r>
          </a:p>
          <a:p>
            <a:pPr marL="609600" indent="-609600" eaLnBrk="1" hangingPunct="1">
              <a:buFontTx/>
              <a:buAutoNum type="arabicPeriod"/>
            </a:pPr>
            <a:r>
              <a:rPr lang="zh-CN" altLang="en-US" sz="2800" smtClean="0">
                <a:ea typeface="宋体" panose="02010600030101010101" pitchFamily="2" charset="-122"/>
              </a:rPr>
              <a:t>给每个进程尽量小的权限；</a:t>
            </a:r>
          </a:p>
          <a:p>
            <a:pPr marL="609600" indent="-609600" eaLnBrk="1" hangingPunct="1">
              <a:buFontTx/>
              <a:buAutoNum type="arabicPeriod"/>
            </a:pPr>
            <a:r>
              <a:rPr lang="zh-CN" altLang="en-US" sz="2800" smtClean="0">
                <a:ea typeface="宋体" panose="02010600030101010101" pitchFamily="2" charset="-122"/>
              </a:rPr>
              <a:t>保护机制应该做到：</a:t>
            </a:r>
          </a:p>
          <a:p>
            <a:pPr marL="990600" lvl="1" indent="-533400" eaLnBrk="1" hangingPunct="1">
              <a:buFontTx/>
              <a:buChar char="-"/>
            </a:pPr>
            <a:r>
              <a:rPr lang="zh-CN" altLang="en-US" sz="2400" smtClean="0">
                <a:ea typeface="宋体" panose="02010600030101010101" pitchFamily="2" charset="-122"/>
              </a:rPr>
              <a:t>简单</a:t>
            </a:r>
          </a:p>
          <a:p>
            <a:pPr marL="990600" lvl="1" indent="-533400" eaLnBrk="1" hangingPunct="1">
              <a:buFontTx/>
              <a:buChar char="-"/>
            </a:pPr>
            <a:r>
              <a:rPr lang="zh-CN" altLang="en-US" sz="2400" smtClean="0">
                <a:ea typeface="宋体" panose="02010600030101010101" pitchFamily="2" charset="-122"/>
              </a:rPr>
              <a:t>一致</a:t>
            </a:r>
          </a:p>
          <a:p>
            <a:pPr marL="990600" lvl="1" indent="-533400" eaLnBrk="1" hangingPunct="1">
              <a:buFontTx/>
              <a:buChar char="-"/>
            </a:pPr>
            <a:r>
              <a:rPr lang="zh-CN" altLang="en-US" sz="2400" smtClean="0">
                <a:ea typeface="宋体" panose="02010600030101010101" pitchFamily="2" charset="-122"/>
              </a:rPr>
              <a:t>深入到系统的最底层</a:t>
            </a:r>
          </a:p>
          <a:p>
            <a:pPr marL="609600" indent="-609600" eaLnBrk="1" hangingPunct="1">
              <a:buFontTx/>
              <a:buAutoNum type="arabicPeriod"/>
            </a:pPr>
            <a:r>
              <a:rPr lang="zh-CN" altLang="en-US" sz="2800" smtClean="0">
                <a:ea typeface="宋体" panose="02010600030101010101" pitchFamily="2" charset="-122"/>
              </a:rPr>
              <a:t>选择的安全方案是可被用户接受的</a:t>
            </a:r>
          </a:p>
        </p:txBody>
      </p:sp>
      <p:sp>
        <p:nvSpPr>
          <p:cNvPr id="29701" name="Text Box 4"/>
          <p:cNvSpPr txBox="1">
            <a:spLocks noChangeArrowheads="1"/>
          </p:cNvSpPr>
          <p:nvPr/>
        </p:nvSpPr>
        <p:spPr bwMode="auto">
          <a:xfrm>
            <a:off x="2543175" y="5984875"/>
            <a:ext cx="4940300" cy="6445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zh-CN" altLang="en-US">
                <a:solidFill>
                  <a:schemeClr val="accent2"/>
                </a:solidFill>
                <a:ea typeface="宋体" panose="02010600030101010101" pitchFamily="2" charset="-122"/>
              </a:rPr>
              <a:t>同时设计应该简单</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C5E9DAF-D497-42F0-957F-5142BEFDDF21}" type="slidenum">
              <a:rPr lang="zh-CN" altLang="en-US" sz="1600">
                <a:solidFill>
                  <a:schemeClr val="tx1"/>
                </a:solidFill>
              </a:rPr>
              <a:pPr eaLnBrk="1" hangingPunct="1">
                <a:spcBef>
                  <a:spcPct val="0"/>
                </a:spcBef>
                <a:buClrTx/>
                <a:buFontTx/>
                <a:buNone/>
              </a:pPr>
              <a:t>35</a:t>
            </a:fld>
            <a:endParaRPr lang="en-US" altLang="zh-CN" sz="1600">
              <a:solidFill>
                <a:schemeClr val="tx1"/>
              </a:solidFill>
            </a:endParaRPr>
          </a:p>
        </p:txBody>
      </p:sp>
      <p:sp>
        <p:nvSpPr>
          <p:cNvPr id="30723" name="Rectangle 2"/>
          <p:cNvSpPr>
            <a:spLocks noGrp="1" noChangeArrowheads="1"/>
          </p:cNvSpPr>
          <p:nvPr>
            <p:ph type="title"/>
          </p:nvPr>
        </p:nvSpPr>
        <p:spPr/>
        <p:txBody>
          <a:bodyPr/>
          <a:lstStyle/>
          <a:p>
            <a:pPr algn="l" eaLnBrk="1" hangingPunct="1"/>
            <a:r>
              <a:rPr lang="en-US" altLang="zh-CN" smtClean="0">
                <a:ea typeface="宋体" panose="02010600030101010101" pitchFamily="2" charset="-122"/>
              </a:rPr>
              <a:t>9.6 </a:t>
            </a:r>
            <a:r>
              <a:rPr lang="zh-CN" altLang="en-US" smtClean="0">
                <a:ea typeface="宋体" panose="02010600030101010101" pitchFamily="2" charset="-122"/>
              </a:rPr>
              <a:t>利用网络的病毒攻击</a:t>
            </a:r>
          </a:p>
        </p:txBody>
      </p:sp>
      <p:sp>
        <p:nvSpPr>
          <p:cNvPr id="30724" name="Rectangle 3"/>
          <p:cNvSpPr>
            <a:spLocks noGrp="1" noChangeArrowheads="1"/>
          </p:cNvSpPr>
          <p:nvPr>
            <p:ph type="body" idx="1"/>
          </p:nvPr>
        </p:nvSpPr>
        <p:spPr/>
        <p:txBody>
          <a:bodyPr/>
          <a:lstStyle/>
          <a:p>
            <a:pPr eaLnBrk="1" hangingPunct="1">
              <a:lnSpc>
                <a:spcPct val="90000"/>
              </a:lnSpc>
            </a:pPr>
            <a:r>
              <a:rPr lang="zh-CN" altLang="en-US" smtClean="0">
                <a:ea typeface="宋体" panose="02010600030101010101" pitchFamily="2" charset="-122"/>
              </a:rPr>
              <a:t>外部威胁</a:t>
            </a:r>
          </a:p>
          <a:p>
            <a:pPr lvl="1" eaLnBrk="1" hangingPunct="1">
              <a:lnSpc>
                <a:spcPct val="90000"/>
              </a:lnSpc>
            </a:pPr>
            <a:r>
              <a:rPr lang="zh-CN" altLang="en-US" smtClean="0">
                <a:ea typeface="宋体" panose="02010600030101010101" pitchFamily="2" charset="-122"/>
              </a:rPr>
              <a:t>通过网络代码可以传递到目标机上</a:t>
            </a:r>
            <a:endParaRPr lang="en-US" altLang="zh-CN" smtClean="0">
              <a:ea typeface="宋体" panose="02010600030101010101" pitchFamily="2" charset="-122"/>
            </a:endParaRPr>
          </a:p>
          <a:p>
            <a:pPr lvl="1" eaLnBrk="1" hangingPunct="1">
              <a:lnSpc>
                <a:spcPct val="90000"/>
              </a:lnSpc>
            </a:pPr>
            <a:r>
              <a:rPr lang="zh-CN" altLang="en-US" smtClean="0">
                <a:ea typeface="宋体" panose="02010600030101010101" pitchFamily="2" charset="-122"/>
              </a:rPr>
              <a:t>代码在本地执行，可达到破坏目的</a:t>
            </a:r>
            <a:endParaRPr lang="en-US" altLang="zh-CN" smtClean="0">
              <a:ea typeface="宋体" panose="02010600030101010101" pitchFamily="2" charset="-122"/>
            </a:endParaRPr>
          </a:p>
          <a:p>
            <a:pPr eaLnBrk="1" hangingPunct="1">
              <a:lnSpc>
                <a:spcPct val="90000"/>
              </a:lnSpc>
            </a:pPr>
            <a:r>
              <a:rPr lang="zh-CN" altLang="en-US" smtClean="0">
                <a:ea typeface="宋体" panose="02010600030101010101" pitchFamily="2" charset="-122"/>
              </a:rPr>
              <a:t>病毒作者的目的</a:t>
            </a:r>
          </a:p>
          <a:p>
            <a:pPr lvl="1" eaLnBrk="1" hangingPunct="1">
              <a:lnSpc>
                <a:spcPct val="90000"/>
              </a:lnSpc>
            </a:pPr>
            <a:r>
              <a:rPr lang="zh-CN" altLang="en-US" smtClean="0">
                <a:ea typeface="宋体" panose="02010600030101010101" pitchFamily="2" charset="-122"/>
              </a:rPr>
              <a:t>快速传播病毒</a:t>
            </a:r>
          </a:p>
          <a:p>
            <a:pPr lvl="1" eaLnBrk="1" hangingPunct="1">
              <a:lnSpc>
                <a:spcPct val="90000"/>
              </a:lnSpc>
            </a:pPr>
            <a:r>
              <a:rPr lang="zh-CN" altLang="en-US" smtClean="0">
                <a:ea typeface="宋体" panose="02010600030101010101" pitchFamily="2" charset="-122"/>
              </a:rPr>
              <a:t>难以察觉到</a:t>
            </a:r>
          </a:p>
          <a:p>
            <a:pPr lvl="1" eaLnBrk="1" hangingPunct="1">
              <a:lnSpc>
                <a:spcPct val="90000"/>
              </a:lnSpc>
            </a:pPr>
            <a:r>
              <a:rPr lang="zh-CN" altLang="en-US" smtClean="0">
                <a:ea typeface="宋体" panose="02010600030101010101" pitchFamily="2" charset="-122"/>
              </a:rPr>
              <a:t>不容易删除掉</a:t>
            </a:r>
          </a:p>
          <a:p>
            <a:pPr eaLnBrk="1" hangingPunct="1">
              <a:lnSpc>
                <a:spcPct val="90000"/>
              </a:lnSpc>
            </a:pPr>
            <a:r>
              <a:rPr lang="zh-CN" altLang="en-US" smtClean="0">
                <a:ea typeface="宋体" panose="02010600030101010101" pitchFamily="2" charset="-122"/>
              </a:rPr>
              <a:t>病毒 </a:t>
            </a:r>
            <a:r>
              <a:rPr lang="en-US" altLang="zh-CN" smtClean="0">
                <a:ea typeface="宋体" panose="02010600030101010101" pitchFamily="2" charset="-122"/>
              </a:rPr>
              <a:t>= </a:t>
            </a:r>
            <a:r>
              <a:rPr lang="zh-CN" altLang="en-US" smtClean="0">
                <a:ea typeface="宋体" panose="02010600030101010101" pitchFamily="2" charset="-122"/>
              </a:rPr>
              <a:t>程序自身可以再生</a:t>
            </a:r>
          </a:p>
          <a:p>
            <a:pPr lvl="1" eaLnBrk="1" hangingPunct="1">
              <a:lnSpc>
                <a:spcPct val="90000"/>
              </a:lnSpc>
            </a:pPr>
            <a:r>
              <a:rPr lang="zh-CN" altLang="en-US" smtClean="0">
                <a:ea typeface="宋体" panose="02010600030101010101" pitchFamily="2" charset="-122"/>
              </a:rPr>
              <a:t>将病毒代码附载在其他程序中</a:t>
            </a:r>
            <a:endParaRPr lang="en-US" altLang="zh-CN" smtClean="0">
              <a:ea typeface="宋体" panose="02010600030101010101" pitchFamily="2" charset="-122"/>
            </a:endParaRPr>
          </a:p>
          <a:p>
            <a:pPr lvl="1" eaLnBrk="1" hangingPunct="1">
              <a:lnSpc>
                <a:spcPct val="90000"/>
              </a:lnSpc>
            </a:pPr>
            <a:r>
              <a:rPr lang="zh-CN" altLang="en-US" smtClean="0">
                <a:ea typeface="宋体" panose="02010600030101010101" pitchFamily="2" charset="-122"/>
              </a:rPr>
              <a:t>用添加方式</a:t>
            </a:r>
            <a:r>
              <a:rPr lang="en-US" altLang="zh-CN" smtClean="0">
                <a:ea typeface="宋体" panose="02010600030101010101" pitchFamily="2" charset="-122"/>
              </a:rPr>
              <a:t>, </a:t>
            </a:r>
            <a:r>
              <a:rPr lang="zh-CN" altLang="en-US" smtClean="0">
                <a:ea typeface="宋体" panose="02010600030101010101" pitchFamily="2" charset="-122"/>
              </a:rPr>
              <a:t>实现破坏</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3EEDF70-EBF7-4F46-8CFC-BE32B765C7DB}" type="slidenum">
              <a:rPr lang="zh-CN" altLang="en-US" sz="1600">
                <a:solidFill>
                  <a:schemeClr val="tx1"/>
                </a:solidFill>
              </a:rPr>
              <a:pPr eaLnBrk="1" hangingPunct="1">
                <a:spcBef>
                  <a:spcPct val="0"/>
                </a:spcBef>
                <a:buClrTx/>
                <a:buFontTx/>
                <a:buNone/>
              </a:pPr>
              <a:t>36</a:t>
            </a:fld>
            <a:endParaRPr lang="en-US" altLang="zh-CN" sz="1600">
              <a:solidFill>
                <a:schemeClr val="tx1"/>
              </a:solidFill>
            </a:endParaRPr>
          </a:p>
        </p:txBody>
      </p:sp>
      <p:sp>
        <p:nvSpPr>
          <p:cNvPr id="31747" name="Rectangle 2"/>
          <p:cNvSpPr>
            <a:spLocks noGrp="1" noChangeArrowheads="1"/>
          </p:cNvSpPr>
          <p:nvPr>
            <p:ph type="title"/>
          </p:nvPr>
        </p:nvSpPr>
        <p:spPr/>
        <p:txBody>
          <a:bodyPr/>
          <a:lstStyle/>
          <a:p>
            <a:pPr algn="l" eaLnBrk="1" hangingPunct="1"/>
            <a:r>
              <a:rPr lang="zh-CN" altLang="en-US" sz="4000" u="sng" smtClean="0">
                <a:ea typeface="宋体" panose="02010600030101010101" pitchFamily="2" charset="-122"/>
              </a:rPr>
              <a:t>被病毒破坏后的现场</a:t>
            </a:r>
          </a:p>
        </p:txBody>
      </p:sp>
      <p:sp>
        <p:nvSpPr>
          <p:cNvPr id="31748" name="Rectangle 3"/>
          <p:cNvSpPr>
            <a:spLocks noGrp="1" noChangeArrowheads="1"/>
          </p:cNvSpPr>
          <p:nvPr>
            <p:ph type="body" idx="1"/>
          </p:nvPr>
        </p:nvSpPr>
        <p:spPr/>
        <p:txBody>
          <a:bodyPr/>
          <a:lstStyle/>
          <a:p>
            <a:pPr eaLnBrk="1" hangingPunct="1"/>
            <a:r>
              <a:rPr lang="zh-CN" altLang="en-US" smtClean="0">
                <a:ea typeface="宋体" panose="02010600030101010101" pitchFamily="2" charset="-122"/>
              </a:rPr>
              <a:t>实施讹诈</a:t>
            </a:r>
          </a:p>
          <a:p>
            <a:pPr eaLnBrk="1" hangingPunct="1"/>
            <a:r>
              <a:rPr lang="zh-CN" altLang="en-US" smtClean="0">
                <a:ea typeface="宋体" panose="02010600030101010101" pitchFamily="2" charset="-122"/>
              </a:rPr>
              <a:t>当病毒运行时就拒绝提供服务</a:t>
            </a:r>
          </a:p>
          <a:p>
            <a:pPr eaLnBrk="1" hangingPunct="1"/>
            <a:r>
              <a:rPr lang="zh-CN" altLang="en-US" smtClean="0">
                <a:ea typeface="宋体" panose="02010600030101010101" pitchFamily="2" charset="-122"/>
              </a:rPr>
              <a:t>永久性的破坏硬盘</a:t>
            </a:r>
          </a:p>
          <a:p>
            <a:pPr eaLnBrk="1" hangingPunct="1"/>
            <a:r>
              <a:rPr lang="zh-CN" altLang="en-US" smtClean="0">
                <a:ea typeface="宋体" panose="02010600030101010101" pitchFamily="2" charset="-122"/>
              </a:rPr>
              <a:t>针对竞争目标的计算机</a:t>
            </a:r>
          </a:p>
          <a:p>
            <a:pPr lvl="1" eaLnBrk="1" hangingPunct="1"/>
            <a:r>
              <a:rPr lang="zh-CN" altLang="en-US" smtClean="0">
                <a:ea typeface="宋体" panose="02010600030101010101" pitchFamily="2" charset="-122"/>
              </a:rPr>
              <a:t>实施破坏</a:t>
            </a:r>
          </a:p>
          <a:p>
            <a:pPr lvl="1" eaLnBrk="1" hangingPunct="1"/>
            <a:r>
              <a:rPr lang="zh-CN" altLang="en-US" smtClean="0">
                <a:ea typeface="宋体" panose="02010600030101010101" pitchFamily="2" charset="-122"/>
              </a:rPr>
              <a:t>刺探情报</a:t>
            </a:r>
          </a:p>
          <a:p>
            <a:pPr eaLnBrk="1" hangingPunct="1"/>
            <a:r>
              <a:rPr lang="zh-CN" altLang="en-US" smtClean="0">
                <a:ea typeface="宋体" panose="02010600030101010101" pitchFamily="2" charset="-122"/>
              </a:rPr>
              <a:t>实施一个集团的卑鄙手段</a:t>
            </a:r>
          </a:p>
          <a:p>
            <a:pPr lvl="1" eaLnBrk="1" hangingPunct="1"/>
            <a:r>
              <a:rPr lang="zh-CN" altLang="en-US" smtClean="0">
                <a:ea typeface="宋体" panose="02010600030101010101" pitchFamily="2" charset="-122"/>
              </a:rPr>
              <a:t>破坏其他集团的官方文件</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233C2ED-D295-4DEA-80C9-4D03B29DDB67}" type="slidenum">
              <a:rPr lang="zh-CN" altLang="en-US" sz="1600">
                <a:solidFill>
                  <a:schemeClr val="tx1"/>
                </a:solidFill>
              </a:rPr>
              <a:pPr eaLnBrk="1" hangingPunct="1">
                <a:spcBef>
                  <a:spcPct val="0"/>
                </a:spcBef>
                <a:buClrTx/>
                <a:buFontTx/>
                <a:buNone/>
              </a:pPr>
              <a:t>37</a:t>
            </a:fld>
            <a:endParaRPr lang="en-US" altLang="zh-CN" sz="1600">
              <a:solidFill>
                <a:schemeClr val="tx1"/>
              </a:solidFill>
            </a:endParaRPr>
          </a:p>
        </p:txBody>
      </p:sp>
      <p:sp>
        <p:nvSpPr>
          <p:cNvPr id="32771" name="Rectangle 2"/>
          <p:cNvSpPr>
            <a:spLocks noGrp="1" noChangeArrowheads="1"/>
          </p:cNvSpPr>
          <p:nvPr>
            <p:ph type="title"/>
          </p:nvPr>
        </p:nvSpPr>
        <p:spPr/>
        <p:txBody>
          <a:bodyPr/>
          <a:lstStyle/>
          <a:p>
            <a:pPr algn="l" eaLnBrk="1" hangingPunct="1"/>
            <a:r>
              <a:rPr lang="zh-CN" altLang="en-US" sz="4000" u="sng" smtClean="0">
                <a:ea typeface="宋体" panose="02010600030101010101" pitchFamily="2" charset="-122"/>
              </a:rPr>
              <a:t>病毒工作方式 </a:t>
            </a:r>
            <a:endParaRPr lang="en-US" altLang="zh-CN" sz="4000" u="sng" smtClean="0">
              <a:ea typeface="宋体" panose="02010600030101010101" pitchFamily="2" charset="-122"/>
            </a:endParaRPr>
          </a:p>
        </p:txBody>
      </p:sp>
      <p:sp>
        <p:nvSpPr>
          <p:cNvPr id="32772" name="Rectangle 3"/>
          <p:cNvSpPr>
            <a:spLocks noGrp="1" noChangeArrowheads="1"/>
          </p:cNvSpPr>
          <p:nvPr>
            <p:ph type="body" idx="1"/>
          </p:nvPr>
        </p:nvSpPr>
        <p:spPr>
          <a:xfrm>
            <a:off x="600075" y="1438275"/>
            <a:ext cx="7772400" cy="3971925"/>
          </a:xfrm>
        </p:spPr>
        <p:txBody>
          <a:bodyPr/>
          <a:lstStyle/>
          <a:p>
            <a:pPr eaLnBrk="1" hangingPunct="1">
              <a:buFontTx/>
              <a:buNone/>
            </a:pPr>
            <a:r>
              <a:rPr lang="zh-CN" altLang="en-US" smtClean="0">
                <a:ea typeface="宋体" panose="02010600030101010101" pitchFamily="2" charset="-122"/>
              </a:rPr>
              <a:t>病毒的工作方式很险恶，如：</a:t>
            </a:r>
          </a:p>
          <a:p>
            <a:pPr eaLnBrk="1" hangingPunct="1"/>
            <a:r>
              <a:rPr lang="zh-CN" altLang="en-US" smtClean="0">
                <a:ea typeface="宋体" panose="02010600030101010101" pitchFamily="2" charset="-122"/>
              </a:rPr>
              <a:t>用一段汇编程序写一段病毒程序</a:t>
            </a:r>
          </a:p>
          <a:p>
            <a:pPr eaLnBrk="1" hangingPunct="1"/>
            <a:r>
              <a:rPr lang="zh-CN" altLang="en-US" smtClean="0">
                <a:ea typeface="宋体" panose="02010600030101010101" pitchFamily="2" charset="-122"/>
              </a:rPr>
              <a:t>将其插入到一段正常的程序中</a:t>
            </a:r>
          </a:p>
          <a:p>
            <a:pPr lvl="1" eaLnBrk="1" hangingPunct="1"/>
            <a:r>
              <a:rPr lang="zh-CN" altLang="en-US" smtClean="0">
                <a:ea typeface="宋体" panose="02010600030101010101" pitchFamily="2" charset="-122"/>
              </a:rPr>
              <a:t>使用一个叫 “</a:t>
            </a:r>
            <a:r>
              <a:rPr lang="en-US" altLang="zh-CN" smtClean="0">
                <a:ea typeface="宋体" panose="02010600030101010101" pitchFamily="2" charset="-122"/>
              </a:rPr>
              <a:t>dropper”</a:t>
            </a:r>
            <a:r>
              <a:rPr lang="zh-CN" altLang="en-US" smtClean="0">
                <a:ea typeface="宋体" panose="02010600030101010101" pitchFamily="2" charset="-122"/>
              </a:rPr>
              <a:t>的工具插入</a:t>
            </a:r>
          </a:p>
          <a:p>
            <a:pPr eaLnBrk="1" hangingPunct="1"/>
            <a:r>
              <a:rPr lang="zh-CN" altLang="en-US" smtClean="0">
                <a:ea typeface="宋体" panose="02010600030101010101" pitchFamily="2" charset="-122"/>
              </a:rPr>
              <a:t>当该程序执行时病毒被激活</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立刻感染其他程序</a:t>
            </a:r>
          </a:p>
          <a:p>
            <a:pPr lvl="1" eaLnBrk="1" hangingPunct="1"/>
            <a:r>
              <a:rPr lang="zh-CN" altLang="en-US" smtClean="0">
                <a:ea typeface="宋体" panose="02010600030101010101" pitchFamily="2" charset="-122"/>
              </a:rPr>
              <a:t>最终执行它的 “</a:t>
            </a:r>
            <a:r>
              <a:rPr lang="en-US" altLang="zh-CN" smtClean="0">
                <a:ea typeface="宋体" panose="02010600030101010101" pitchFamily="2" charset="-122"/>
              </a:rPr>
              <a:t>payload”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8EA9D09-B9AB-43A3-91D8-00F811DA840F}" type="slidenum">
              <a:rPr lang="zh-CN" altLang="en-US" sz="1600">
                <a:solidFill>
                  <a:schemeClr val="tx1"/>
                </a:solidFill>
              </a:rPr>
              <a:pPr eaLnBrk="1" hangingPunct="1">
                <a:spcBef>
                  <a:spcPct val="0"/>
                </a:spcBef>
                <a:buClrTx/>
                <a:buFontTx/>
                <a:buNone/>
              </a:pPr>
              <a:t>38</a:t>
            </a:fld>
            <a:endParaRPr lang="en-US" altLang="zh-CN" sz="1600">
              <a:solidFill>
                <a:schemeClr val="tx1"/>
              </a:solidFill>
            </a:endParaRPr>
          </a:p>
        </p:txBody>
      </p:sp>
      <p:sp>
        <p:nvSpPr>
          <p:cNvPr id="33795" name="Text Box 4"/>
          <p:cNvSpPr txBox="1">
            <a:spLocks noChangeArrowheads="1"/>
          </p:cNvSpPr>
          <p:nvPr/>
        </p:nvSpPr>
        <p:spPr bwMode="auto">
          <a:xfrm>
            <a:off x="685800" y="520700"/>
            <a:ext cx="523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u="sng">
                <a:solidFill>
                  <a:srgbClr val="FF0000"/>
                </a:solidFill>
                <a:ea typeface="宋体" panose="02010600030101010101" pitchFamily="2" charset="-122"/>
              </a:rPr>
              <a:t>１．共事者病毒</a:t>
            </a:r>
          </a:p>
        </p:txBody>
      </p:sp>
      <p:sp>
        <p:nvSpPr>
          <p:cNvPr id="33796" name="Text Box 5"/>
          <p:cNvSpPr txBox="1">
            <a:spLocks noChangeArrowheads="1"/>
          </p:cNvSpPr>
          <p:nvPr/>
        </p:nvSpPr>
        <p:spPr bwMode="auto">
          <a:xfrm>
            <a:off x="711200" y="1435100"/>
            <a:ext cx="72136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lnSpc>
                <a:spcPct val="140000"/>
              </a:lnSpc>
              <a:spcBef>
                <a:spcPct val="50000"/>
              </a:spcBef>
              <a:buClrTx/>
              <a:buFontTx/>
              <a:buNone/>
            </a:pPr>
            <a:r>
              <a:rPr lang="zh-CN" altLang="en-US" sz="2400">
                <a:solidFill>
                  <a:schemeClr val="tx1"/>
                </a:solidFill>
                <a:ea typeface="宋体" panose="02010600030101010101" pitchFamily="2" charset="-122"/>
              </a:rPr>
              <a:t>利用系统命令的执行机制，设立与正常命令相同文件名的程序，并让其有机会执行．</a:t>
            </a:r>
          </a:p>
          <a:p>
            <a:pPr eaLnBrk="1" hangingPunct="1">
              <a:lnSpc>
                <a:spcPct val="140000"/>
              </a:lnSpc>
              <a:spcBef>
                <a:spcPct val="50000"/>
              </a:spcBef>
              <a:buClrTx/>
              <a:buFontTx/>
              <a:buNone/>
            </a:pPr>
            <a:r>
              <a:rPr lang="zh-CN" altLang="en-US" sz="2400">
                <a:solidFill>
                  <a:schemeClr val="tx1"/>
                </a:solidFill>
                <a:ea typeface="宋体" panose="02010600030101010101" pitchFamily="2" charset="-122"/>
              </a:rPr>
              <a:t>　如：ＭＳ－ＤＯＳ中的</a:t>
            </a:r>
            <a:r>
              <a:rPr lang="en-US" altLang="zh-CN" sz="2400">
                <a:solidFill>
                  <a:schemeClr val="tx1"/>
                </a:solidFill>
                <a:ea typeface="宋体" panose="02010600030101010101" pitchFamily="2" charset="-122"/>
              </a:rPr>
              <a:t>.com</a:t>
            </a:r>
            <a:r>
              <a:rPr lang="zh-CN" altLang="en-US" sz="2400">
                <a:solidFill>
                  <a:schemeClr val="tx1"/>
                </a:solidFill>
                <a:ea typeface="宋体" panose="02010600030101010101" pitchFamily="2" charset="-122"/>
              </a:rPr>
              <a:t>和</a:t>
            </a:r>
            <a:r>
              <a:rPr lang="en-US" altLang="zh-CN" sz="2400">
                <a:solidFill>
                  <a:schemeClr val="tx1"/>
                </a:solidFill>
                <a:ea typeface="宋体" panose="02010600030101010101" pitchFamily="2" charset="-122"/>
              </a:rPr>
              <a:t>.exe</a:t>
            </a:r>
            <a:r>
              <a:rPr lang="zh-CN" altLang="en-US" sz="2400">
                <a:solidFill>
                  <a:schemeClr val="tx1"/>
                </a:solidFill>
                <a:ea typeface="宋体" panose="02010600030101010101" pitchFamily="2" charset="-122"/>
              </a:rPr>
              <a:t>文件执行方式就可被利用．</a:t>
            </a:r>
          </a:p>
          <a:p>
            <a:pPr eaLnBrk="1" hangingPunct="1">
              <a:lnSpc>
                <a:spcPct val="140000"/>
              </a:lnSpc>
              <a:spcBef>
                <a:spcPct val="50000"/>
              </a:spcBef>
              <a:buClrTx/>
              <a:buFontTx/>
              <a:buNone/>
            </a:pPr>
            <a:r>
              <a:rPr lang="zh-CN" altLang="en-US" sz="2400">
                <a:solidFill>
                  <a:schemeClr val="tx1"/>
                </a:solidFill>
                <a:ea typeface="宋体" panose="02010600030101010101" pitchFamily="2" charset="-122"/>
              </a:rPr>
              <a:t>还有</a:t>
            </a:r>
            <a:r>
              <a:rPr lang="en-US" altLang="zh-CN" sz="2400">
                <a:solidFill>
                  <a:schemeClr val="tx1"/>
                </a:solidFill>
                <a:ea typeface="宋体" panose="02010600030101010101" pitchFamily="2" charset="-122"/>
              </a:rPr>
              <a:t>windows</a:t>
            </a:r>
            <a:r>
              <a:rPr lang="zh-CN" altLang="en-US" sz="2400">
                <a:solidFill>
                  <a:schemeClr val="tx1"/>
                </a:solidFill>
                <a:ea typeface="宋体" panose="02010600030101010101" pitchFamily="2" charset="-122"/>
              </a:rPr>
              <a:t>下的对图表双击操作，可以被链接到一个病毒执行程序中等等．</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358B811-BCEF-40A8-8C5D-FF247E00E644}" type="slidenum">
              <a:rPr lang="zh-CN" altLang="en-US" sz="1600">
                <a:solidFill>
                  <a:schemeClr val="tx1"/>
                </a:solidFill>
              </a:rPr>
              <a:pPr eaLnBrk="1" hangingPunct="1">
                <a:spcBef>
                  <a:spcPct val="0"/>
                </a:spcBef>
                <a:buClrTx/>
                <a:buFontTx/>
                <a:buNone/>
              </a:pPr>
              <a:t>39</a:t>
            </a:fld>
            <a:endParaRPr lang="en-US" altLang="zh-CN" sz="1600">
              <a:solidFill>
                <a:schemeClr val="tx1"/>
              </a:solidFill>
            </a:endParaRPr>
          </a:p>
        </p:txBody>
      </p:sp>
      <p:sp>
        <p:nvSpPr>
          <p:cNvPr id="34819" name="Rectangle 2"/>
          <p:cNvSpPr>
            <a:spLocks noGrp="1" noChangeArrowheads="1"/>
          </p:cNvSpPr>
          <p:nvPr>
            <p:ph type="title"/>
          </p:nvPr>
        </p:nvSpPr>
        <p:spPr>
          <a:xfrm>
            <a:off x="193675" y="314325"/>
            <a:ext cx="4940300" cy="850900"/>
          </a:xfrm>
        </p:spPr>
        <p:txBody>
          <a:bodyPr/>
          <a:lstStyle/>
          <a:p>
            <a:pPr algn="l" eaLnBrk="1" hangingPunct="1"/>
            <a:r>
              <a:rPr lang="zh-CN" altLang="en-US" sz="3200" u="sng" smtClean="0">
                <a:ea typeface="宋体" panose="02010600030101010101" pitchFamily="2" charset="-122"/>
              </a:rPr>
              <a:t>２．可执行程序病毒</a:t>
            </a:r>
            <a:endParaRPr lang="en-US" altLang="zh-CN" sz="3200" u="sng" smtClean="0">
              <a:ea typeface="宋体" panose="02010600030101010101" pitchFamily="2" charset="-122"/>
            </a:endParaRPr>
          </a:p>
        </p:txBody>
      </p:sp>
      <p:sp>
        <p:nvSpPr>
          <p:cNvPr id="34820" name="Rectangle 5"/>
          <p:cNvSpPr>
            <a:spLocks noGrp="1" noChangeArrowheads="1"/>
          </p:cNvSpPr>
          <p:nvPr>
            <p:ph type="body" idx="1"/>
          </p:nvPr>
        </p:nvSpPr>
        <p:spPr/>
        <p:txBody>
          <a:bodyPr/>
          <a:lstStyle/>
          <a:p>
            <a:pPr eaLnBrk="1" hangingPunct="1">
              <a:lnSpc>
                <a:spcPct val="120000"/>
              </a:lnSpc>
            </a:pPr>
            <a:r>
              <a:rPr lang="zh-CN" altLang="en-US" smtClean="0">
                <a:ea typeface="宋体" panose="02010600030101010101" pitchFamily="2" charset="-122"/>
              </a:rPr>
              <a:t>通过命令行参数打开文件插入病毒</a:t>
            </a:r>
          </a:p>
          <a:p>
            <a:pPr eaLnBrk="1" hangingPunct="1">
              <a:lnSpc>
                <a:spcPct val="120000"/>
              </a:lnSpc>
            </a:pPr>
            <a:r>
              <a:rPr lang="zh-CN" altLang="en-US" smtClean="0">
                <a:ea typeface="宋体" panose="02010600030101010101" pitchFamily="2" charset="-122"/>
              </a:rPr>
              <a:t>将自身调整为根目录，将原来的根目录作为病毒程序的查找参数．</a:t>
            </a:r>
          </a:p>
          <a:p>
            <a:pPr eaLnBrk="1" hangingPunct="1">
              <a:lnSpc>
                <a:spcPct val="120000"/>
              </a:lnSpc>
            </a:pPr>
            <a:r>
              <a:rPr lang="en-US" altLang="zh-CN" smtClean="0">
                <a:ea typeface="宋体" panose="02010600030101010101" pitchFamily="2" charset="-122"/>
              </a:rPr>
              <a:t>Search</a:t>
            </a:r>
            <a:r>
              <a:rPr lang="zh-CN" altLang="en-US" smtClean="0">
                <a:ea typeface="宋体" panose="02010600030101010101" pitchFamily="2" charset="-122"/>
              </a:rPr>
              <a:t>通过对目录的遍历，替换所有的可执行程序进行感染．</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FC10401-D2C9-4A12-B58B-98383F990FB5}" type="slidenum">
              <a:rPr lang="zh-CN" altLang="en-US" sz="1600">
                <a:solidFill>
                  <a:schemeClr val="tx1"/>
                </a:solidFill>
              </a:rPr>
              <a:pPr eaLnBrk="1" hangingPunct="1">
                <a:spcBef>
                  <a:spcPct val="0"/>
                </a:spcBef>
                <a:buClrTx/>
                <a:buFontTx/>
                <a:buNone/>
              </a:pPr>
              <a:t>4</a:t>
            </a:fld>
            <a:endParaRPr lang="en-US" altLang="zh-CN" sz="1600">
              <a:solidFill>
                <a:schemeClr val="tx1"/>
              </a:solidFill>
            </a:endParaRPr>
          </a:p>
        </p:txBody>
      </p:sp>
      <p:sp>
        <p:nvSpPr>
          <p:cNvPr id="4099" name="Rectangle 2"/>
          <p:cNvSpPr>
            <a:spLocks noGrp="1" noChangeArrowheads="1"/>
          </p:cNvSpPr>
          <p:nvPr>
            <p:ph type="title"/>
          </p:nvPr>
        </p:nvSpPr>
        <p:spPr>
          <a:xfrm>
            <a:off x="546100" y="304800"/>
            <a:ext cx="6489700" cy="977900"/>
          </a:xfrm>
        </p:spPr>
        <p:txBody>
          <a:bodyPr/>
          <a:lstStyle/>
          <a:p>
            <a:pPr algn="l" eaLnBrk="1" hangingPunct="1"/>
            <a:r>
              <a:rPr lang="zh-CN" altLang="en-US" sz="4000" u="sng" smtClean="0">
                <a:ea typeface="宋体" panose="02010600030101010101" pitchFamily="2" charset="-122"/>
              </a:rPr>
              <a:t>系统会被各种入侵者骚扰</a:t>
            </a:r>
          </a:p>
        </p:txBody>
      </p:sp>
      <p:sp>
        <p:nvSpPr>
          <p:cNvPr id="4100" name="Rectangle 3"/>
          <p:cNvSpPr>
            <a:spLocks noGrp="1" noChangeArrowheads="1"/>
          </p:cNvSpPr>
          <p:nvPr>
            <p:ph type="body" idx="1"/>
          </p:nvPr>
        </p:nvSpPr>
        <p:spPr>
          <a:xfrm>
            <a:off x="600075" y="1438275"/>
            <a:ext cx="7213600" cy="3730625"/>
          </a:xfrm>
        </p:spPr>
        <p:txBody>
          <a:bodyPr/>
          <a:lstStyle/>
          <a:p>
            <a:pPr marL="609600" indent="-609600" eaLnBrk="1" hangingPunct="1">
              <a:buFontTx/>
              <a:buNone/>
            </a:pPr>
            <a:r>
              <a:rPr lang="zh-CN" altLang="en-US" smtClean="0">
                <a:ea typeface="宋体" panose="02010600030101010101" pitchFamily="2" charset="-122"/>
              </a:rPr>
              <a:t>入侵者种类繁多：</a:t>
            </a:r>
          </a:p>
          <a:p>
            <a:pPr marL="609600" indent="-609600" eaLnBrk="1" hangingPunct="1">
              <a:buFontTx/>
              <a:buAutoNum type="arabicPeriod"/>
            </a:pPr>
            <a:r>
              <a:rPr lang="zh-CN" altLang="en-US" smtClean="0">
                <a:ea typeface="宋体" panose="02010600030101010101" pitchFamily="2" charset="-122"/>
              </a:rPr>
              <a:t>非专业人员的随意查阅</a:t>
            </a:r>
          </a:p>
          <a:p>
            <a:pPr marL="609600" indent="-609600" eaLnBrk="1" hangingPunct="1">
              <a:buFontTx/>
              <a:buAutoNum type="arabicPeriod"/>
            </a:pPr>
            <a:r>
              <a:rPr lang="zh-CN" altLang="en-US" smtClean="0">
                <a:ea typeface="宋体" panose="02010600030101010101" pitchFamily="2" charset="-122"/>
              </a:rPr>
              <a:t>内部专业人员有意查看</a:t>
            </a:r>
          </a:p>
          <a:p>
            <a:pPr marL="609600" indent="-609600" eaLnBrk="1" hangingPunct="1">
              <a:buFontTx/>
              <a:buAutoNum type="arabicPeriod"/>
            </a:pPr>
            <a:r>
              <a:rPr lang="zh-CN" altLang="en-US" smtClean="0">
                <a:ea typeface="宋体" panose="02010600030101010101" pitchFamily="2" charset="-122"/>
              </a:rPr>
              <a:t>为获得利益所进行的尝试</a:t>
            </a:r>
          </a:p>
          <a:p>
            <a:pPr marL="609600" indent="-609600" eaLnBrk="1" hangingPunct="1">
              <a:buFontTx/>
              <a:buAutoNum type="arabicPeriod"/>
            </a:pPr>
            <a:r>
              <a:rPr lang="zh-CN" altLang="en-US" smtClean="0">
                <a:ea typeface="宋体" panose="02010600030101010101" pitchFamily="2" charset="-122"/>
              </a:rPr>
              <a:t>具有商业或军事间谍目标骚扰</a:t>
            </a:r>
          </a:p>
          <a:p>
            <a:pPr marL="609600" indent="-609600" eaLnBrk="1" hangingPunct="1">
              <a:buFontTx/>
              <a:buAutoNum type="arabicPeriod"/>
            </a:pPr>
            <a:r>
              <a:rPr lang="zh-CN" altLang="en-US" smtClean="0">
                <a:ea typeface="宋体" panose="02010600030101010101" pitchFamily="2" charset="-122"/>
              </a:rPr>
              <a:t>病毒入侵及破坏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256F16C-8209-42F8-92E6-BB5B605E7E68}" type="slidenum">
              <a:rPr lang="zh-CN" altLang="en-US" sz="1600">
                <a:solidFill>
                  <a:schemeClr val="tx1"/>
                </a:solidFill>
              </a:rPr>
              <a:pPr eaLnBrk="1" hangingPunct="1">
                <a:spcBef>
                  <a:spcPct val="0"/>
                </a:spcBef>
                <a:buClrTx/>
                <a:buFontTx/>
                <a:buNone/>
              </a:pPr>
              <a:t>40</a:t>
            </a:fld>
            <a:endParaRPr lang="en-US" altLang="zh-CN" sz="1600">
              <a:solidFill>
                <a:schemeClr val="tx1"/>
              </a:solidFill>
            </a:endParaRPr>
          </a:p>
        </p:txBody>
      </p:sp>
      <p:sp>
        <p:nvSpPr>
          <p:cNvPr id="36867" name="Rectangle 3"/>
          <p:cNvSpPr>
            <a:spLocks noGrp="1" noChangeArrowheads="1"/>
          </p:cNvSpPr>
          <p:nvPr>
            <p:ph type="body" idx="1"/>
          </p:nvPr>
        </p:nvSpPr>
        <p:spPr>
          <a:xfrm>
            <a:off x="595313" y="5095875"/>
            <a:ext cx="7759700" cy="1517650"/>
          </a:xfrm>
        </p:spPr>
        <p:txBody>
          <a:bodyPr/>
          <a:lstStyle/>
          <a:p>
            <a:pPr marL="609600" indent="-609600" eaLnBrk="1" hangingPunct="1">
              <a:lnSpc>
                <a:spcPct val="80000"/>
              </a:lnSpc>
              <a:buFontTx/>
              <a:buNone/>
            </a:pPr>
            <a:r>
              <a:rPr lang="en-US" altLang="zh-CN" sz="2400" smtClean="0">
                <a:ea typeface="宋体" panose="02010600030101010101" pitchFamily="2" charset="-122"/>
              </a:rPr>
              <a:t>a)</a:t>
            </a:r>
            <a:r>
              <a:rPr lang="zh-CN" altLang="en-US" sz="2400" smtClean="0">
                <a:ea typeface="宋体" panose="02010600030101010101" pitchFamily="2" charset="-122"/>
              </a:rPr>
              <a:t>原来的一段可执行程序</a:t>
            </a:r>
          </a:p>
          <a:p>
            <a:pPr marL="609600" indent="-609600" eaLnBrk="1" hangingPunct="1">
              <a:lnSpc>
                <a:spcPct val="80000"/>
              </a:lnSpc>
              <a:buFontTx/>
              <a:buNone/>
            </a:pPr>
            <a:r>
              <a:rPr lang="en-US" altLang="zh-CN" sz="2400" smtClean="0">
                <a:ea typeface="宋体" panose="02010600030101010101" pitchFamily="2" charset="-122"/>
              </a:rPr>
              <a:t>b)</a:t>
            </a:r>
            <a:r>
              <a:rPr lang="zh-CN" altLang="en-US" sz="2400" smtClean="0">
                <a:ea typeface="宋体" panose="02010600030101010101" pitchFamily="2" charset="-122"/>
              </a:rPr>
              <a:t> 在程序前面带有病毒的程序</a:t>
            </a:r>
            <a:endParaRPr lang="en-US" altLang="zh-CN" sz="2400" smtClean="0">
              <a:ea typeface="宋体" panose="02010600030101010101" pitchFamily="2" charset="-122"/>
            </a:endParaRPr>
          </a:p>
          <a:p>
            <a:pPr marL="609600" indent="-609600" eaLnBrk="1" hangingPunct="1">
              <a:lnSpc>
                <a:spcPct val="80000"/>
              </a:lnSpc>
              <a:buFontTx/>
              <a:buNone/>
            </a:pPr>
            <a:r>
              <a:rPr lang="en-US" altLang="zh-CN" sz="2400" smtClean="0">
                <a:ea typeface="宋体" panose="02010600030101010101" pitchFamily="2" charset="-122"/>
              </a:rPr>
              <a:t>c)</a:t>
            </a:r>
            <a:r>
              <a:rPr lang="zh-CN" altLang="en-US" sz="2400" smtClean="0">
                <a:ea typeface="宋体" panose="02010600030101010101" pitchFamily="2" charset="-122"/>
              </a:rPr>
              <a:t>在程序尾部带有病毒程序</a:t>
            </a:r>
            <a:endParaRPr lang="en-US" altLang="zh-CN" sz="2400" smtClean="0">
              <a:ea typeface="宋体" panose="02010600030101010101" pitchFamily="2" charset="-122"/>
            </a:endParaRPr>
          </a:p>
          <a:p>
            <a:pPr marL="609600" indent="-609600" eaLnBrk="1" hangingPunct="1">
              <a:lnSpc>
                <a:spcPct val="80000"/>
              </a:lnSpc>
              <a:buFontTx/>
              <a:buNone/>
            </a:pPr>
            <a:r>
              <a:rPr lang="en-US" altLang="zh-CN" sz="2400" smtClean="0">
                <a:ea typeface="宋体" panose="02010600030101010101" pitchFamily="2" charset="-122"/>
              </a:rPr>
              <a:t>d)</a:t>
            </a:r>
            <a:r>
              <a:rPr lang="zh-CN" altLang="en-US" sz="2400" smtClean="0">
                <a:ea typeface="宋体" panose="02010600030101010101" pitchFamily="2" charset="-122"/>
              </a:rPr>
              <a:t>病毒充斥在程序的空闲区中</a:t>
            </a:r>
            <a:endParaRPr lang="en-US" altLang="zh-CN" sz="2400" smtClean="0">
              <a:ea typeface="宋体" panose="02010600030101010101" pitchFamily="2" charset="-122"/>
            </a:endParaRPr>
          </a:p>
        </p:txBody>
      </p:sp>
      <p:pic>
        <p:nvPicPr>
          <p:cNvPr id="368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24980" t="43234" r="21011" b="38284"/>
          <a:stretch>
            <a:fillRect/>
          </a:stretch>
        </p:blipFill>
        <p:spPr bwMode="auto">
          <a:xfrm>
            <a:off x="1381125" y="1770063"/>
            <a:ext cx="6713538"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36869" name="Text Box 6"/>
          <p:cNvSpPr txBox="1">
            <a:spLocks noChangeArrowheads="1"/>
          </p:cNvSpPr>
          <p:nvPr/>
        </p:nvSpPr>
        <p:spPr bwMode="auto">
          <a:xfrm>
            <a:off x="855663" y="1160463"/>
            <a:ext cx="7239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在系统中添加一段专门完成病毒工作的程序比较容易被发现，有时会将其附加在正常程序中．</a:t>
            </a:r>
          </a:p>
        </p:txBody>
      </p:sp>
      <p:sp>
        <p:nvSpPr>
          <p:cNvPr id="36870" name="Rectangle 2"/>
          <p:cNvSpPr>
            <a:spLocks noGrp="1" noChangeArrowheads="1"/>
          </p:cNvSpPr>
          <p:nvPr>
            <p:ph type="title"/>
          </p:nvPr>
        </p:nvSpPr>
        <p:spPr>
          <a:xfrm>
            <a:off x="452438" y="309563"/>
            <a:ext cx="4940300" cy="850900"/>
          </a:xfrm>
        </p:spPr>
        <p:txBody>
          <a:bodyPr/>
          <a:lstStyle/>
          <a:p>
            <a:pPr algn="l" eaLnBrk="1" hangingPunct="1"/>
            <a:r>
              <a:rPr lang="zh-CN" altLang="en-US" sz="4000" u="sng" smtClean="0">
                <a:ea typeface="宋体" panose="02010600030101010101" pitchFamily="2" charset="-122"/>
              </a:rPr>
              <a:t>病毒在哪里藏身</a:t>
            </a:r>
            <a:endParaRPr lang="en-US" altLang="zh-CN" sz="4000" u="sng"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B536CE7-B92D-4582-93F4-01F0E85A9C29}" type="slidenum">
              <a:rPr lang="zh-CN" altLang="en-US" sz="1600">
                <a:solidFill>
                  <a:schemeClr val="tx1"/>
                </a:solidFill>
              </a:rPr>
              <a:pPr eaLnBrk="1" hangingPunct="1">
                <a:spcBef>
                  <a:spcPct val="0"/>
                </a:spcBef>
                <a:buClrTx/>
                <a:buFontTx/>
                <a:buNone/>
              </a:pPr>
              <a:t>41</a:t>
            </a:fld>
            <a:endParaRPr lang="en-US" altLang="zh-CN" sz="1600">
              <a:solidFill>
                <a:schemeClr val="tx1"/>
              </a:solidFill>
            </a:endParaRPr>
          </a:p>
        </p:txBody>
      </p:sp>
      <p:sp>
        <p:nvSpPr>
          <p:cNvPr id="37891" name="Rectangle 4"/>
          <p:cNvSpPr>
            <a:spLocks noChangeArrowheads="1"/>
          </p:cNvSpPr>
          <p:nvPr/>
        </p:nvSpPr>
        <p:spPr bwMode="auto">
          <a:xfrm>
            <a:off x="444500" y="177800"/>
            <a:ext cx="4686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u="sng">
                <a:solidFill>
                  <a:srgbClr val="FF0000"/>
                </a:solidFill>
                <a:ea typeface="宋体" panose="02010600030101010101" pitchFamily="2" charset="-122"/>
              </a:rPr>
              <a:t>1.</a:t>
            </a:r>
            <a:r>
              <a:rPr lang="zh-CN" altLang="en-US" u="sng">
                <a:solidFill>
                  <a:srgbClr val="FF0000"/>
                </a:solidFill>
                <a:ea typeface="宋体" panose="02010600030101010101" pitchFamily="2" charset="-122"/>
              </a:rPr>
              <a:t>内存驻留病毒</a:t>
            </a:r>
          </a:p>
        </p:txBody>
      </p:sp>
      <p:sp>
        <p:nvSpPr>
          <p:cNvPr id="37892" name="Text Box 5"/>
          <p:cNvSpPr txBox="1">
            <a:spLocks noChangeArrowheads="1"/>
          </p:cNvSpPr>
          <p:nvPr/>
        </p:nvSpPr>
        <p:spPr bwMode="auto">
          <a:xfrm>
            <a:off x="889000" y="1320800"/>
            <a:ext cx="69469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lnSpc>
                <a:spcPct val="140000"/>
              </a:lnSpc>
              <a:spcBef>
                <a:spcPct val="50000"/>
              </a:spcBef>
              <a:buClrTx/>
            </a:pPr>
            <a:r>
              <a:rPr lang="zh-CN" altLang="en-US" sz="2400">
                <a:solidFill>
                  <a:schemeClr val="tx1"/>
                </a:solidFill>
                <a:ea typeface="宋体" panose="02010600030101010101" pitchFamily="2" charset="-122"/>
              </a:rPr>
              <a:t>　在内存中寻找藏身之处，如内存中的空闲区；</a:t>
            </a:r>
          </a:p>
          <a:p>
            <a:pPr eaLnBrk="1" hangingPunct="1">
              <a:lnSpc>
                <a:spcPct val="140000"/>
              </a:lnSpc>
              <a:spcBef>
                <a:spcPct val="50000"/>
              </a:spcBef>
              <a:buClrTx/>
            </a:pPr>
            <a:r>
              <a:rPr lang="zh-CN" altLang="en-US" sz="2400">
                <a:solidFill>
                  <a:schemeClr val="tx1"/>
                </a:solidFill>
                <a:ea typeface="宋体" panose="02010600030101010101" pitchFamily="2" charset="-122"/>
              </a:rPr>
              <a:t>　甚者修改内存管理位图，不被覆盖；</a:t>
            </a:r>
          </a:p>
          <a:p>
            <a:pPr eaLnBrk="1" hangingPunct="1">
              <a:lnSpc>
                <a:spcPct val="140000"/>
              </a:lnSpc>
              <a:spcBef>
                <a:spcPct val="50000"/>
              </a:spcBef>
              <a:buClrTx/>
            </a:pPr>
            <a:r>
              <a:rPr lang="zh-CN" altLang="en-US" sz="2400">
                <a:solidFill>
                  <a:schemeClr val="tx1"/>
                </a:solidFill>
                <a:ea typeface="宋体" panose="02010600030101010101" pitchFamily="2" charset="-122"/>
              </a:rPr>
              <a:t>　用捕获中断向量方式，让系统调用引发病毒；</a:t>
            </a:r>
          </a:p>
          <a:p>
            <a:pPr eaLnBrk="1" hangingPunct="1">
              <a:lnSpc>
                <a:spcPct val="140000"/>
              </a:lnSpc>
              <a:spcBef>
                <a:spcPct val="50000"/>
              </a:spcBef>
              <a:buClrTx/>
            </a:pPr>
            <a:r>
              <a:rPr lang="zh-CN" altLang="en-US" sz="2400">
                <a:solidFill>
                  <a:schemeClr val="tx1"/>
                </a:solidFill>
                <a:ea typeface="宋体" panose="02010600030101010101" pitchFamily="2" charset="-122"/>
              </a:rPr>
              <a:t>　例如</a:t>
            </a:r>
            <a:r>
              <a:rPr lang="en-US" altLang="zh-CN" sz="2400">
                <a:solidFill>
                  <a:schemeClr val="tx1"/>
                </a:solidFill>
                <a:ea typeface="宋体" panose="02010600030101010101" pitchFamily="2" charset="-122"/>
              </a:rPr>
              <a:t>UNIX</a:t>
            </a:r>
            <a:r>
              <a:rPr lang="zh-CN" altLang="en-US" sz="2400">
                <a:solidFill>
                  <a:schemeClr val="tx1"/>
                </a:solidFill>
                <a:ea typeface="宋体" panose="02010600030101010101" pitchFamily="2" charset="-122"/>
              </a:rPr>
              <a:t>中的</a:t>
            </a:r>
            <a:r>
              <a:rPr lang="en-US" altLang="zh-CN" sz="2400">
                <a:solidFill>
                  <a:schemeClr val="tx1"/>
                </a:solidFill>
                <a:ea typeface="宋体" panose="02010600030101010101" pitchFamily="2" charset="-122"/>
              </a:rPr>
              <a:t>exec</a:t>
            </a:r>
            <a:r>
              <a:rPr lang="zh-CN" altLang="en-US" sz="2400">
                <a:solidFill>
                  <a:schemeClr val="tx1"/>
                </a:solidFill>
                <a:ea typeface="宋体" panose="02010600030101010101" pitchFamily="2" charset="-122"/>
              </a:rPr>
              <a:t>系统调用，可能被利用；</a:t>
            </a:r>
          </a:p>
          <a:p>
            <a:pPr eaLnBrk="1" hangingPunct="1">
              <a:lnSpc>
                <a:spcPct val="140000"/>
              </a:lnSpc>
              <a:spcBef>
                <a:spcPct val="50000"/>
              </a:spcBef>
              <a:buClrTx/>
            </a:pPr>
            <a:r>
              <a:rPr lang="zh-CN" altLang="en-US" sz="2400">
                <a:solidFill>
                  <a:schemeClr val="tx1"/>
                </a:solidFill>
                <a:ea typeface="宋体" panose="02010600030101010101" pitchFamily="2" charset="-122"/>
              </a:rPr>
              <a:t>　这种病毒程序量比较小，但危害很大．</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A3EE1F2-27D9-49B7-8D42-1087FC12B85B}" type="slidenum">
              <a:rPr lang="zh-CN" altLang="en-US" sz="1600">
                <a:solidFill>
                  <a:schemeClr val="tx1"/>
                </a:solidFill>
              </a:rPr>
              <a:pPr eaLnBrk="1" hangingPunct="1">
                <a:spcBef>
                  <a:spcPct val="0"/>
                </a:spcBef>
                <a:buClrTx/>
                <a:buFontTx/>
                <a:buNone/>
              </a:pPr>
              <a:t>42</a:t>
            </a:fld>
            <a:endParaRPr lang="en-US" altLang="zh-CN" sz="1600">
              <a:solidFill>
                <a:schemeClr val="tx1"/>
              </a:solidFill>
            </a:endParaRPr>
          </a:p>
        </p:txBody>
      </p:sp>
      <p:sp>
        <p:nvSpPr>
          <p:cNvPr id="38915" name="Rectangle 3"/>
          <p:cNvSpPr>
            <a:spLocks noGrp="1" noChangeArrowheads="1"/>
          </p:cNvSpPr>
          <p:nvPr>
            <p:ph type="body" idx="1"/>
          </p:nvPr>
        </p:nvSpPr>
        <p:spPr>
          <a:xfrm>
            <a:off x="669925" y="5467350"/>
            <a:ext cx="7585075" cy="1143000"/>
          </a:xfrm>
        </p:spPr>
        <p:txBody>
          <a:bodyPr/>
          <a:lstStyle/>
          <a:p>
            <a:pPr marL="609600" indent="-609600" eaLnBrk="1" hangingPunct="1">
              <a:lnSpc>
                <a:spcPct val="90000"/>
              </a:lnSpc>
            </a:pPr>
            <a:r>
              <a:rPr lang="zh-CN" altLang="en-US" sz="2400" smtClean="0">
                <a:ea typeface="宋体" panose="02010600030101010101" pitchFamily="2" charset="-122"/>
              </a:rPr>
              <a:t>病毒捕获了所有的中断向量和陷入向量</a:t>
            </a:r>
          </a:p>
          <a:p>
            <a:pPr marL="609600" indent="-609600" eaLnBrk="1" hangingPunct="1">
              <a:lnSpc>
                <a:spcPct val="90000"/>
              </a:lnSpc>
            </a:pPr>
            <a:r>
              <a:rPr lang="zh-CN" altLang="en-US" sz="2400" smtClean="0">
                <a:ea typeface="宋体" panose="02010600030101010101" pitchFamily="2" charset="-122"/>
              </a:rPr>
              <a:t>通过装载驱动操作系统夺回了打印机中断向量</a:t>
            </a:r>
          </a:p>
          <a:p>
            <a:pPr marL="609600" indent="-609600" eaLnBrk="1" hangingPunct="1">
              <a:lnSpc>
                <a:spcPct val="90000"/>
              </a:lnSpc>
            </a:pPr>
            <a:r>
              <a:rPr lang="zh-CN" altLang="en-US" sz="2400" smtClean="0">
                <a:ea typeface="宋体" panose="02010600030101010101" pitchFamily="2" charset="-122"/>
              </a:rPr>
              <a:t>病毒重新夺回打印机向量控制权</a:t>
            </a:r>
          </a:p>
        </p:txBody>
      </p:sp>
      <p:pic>
        <p:nvPicPr>
          <p:cNvPr id="389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19861" t="40924" r="20158" b="35643"/>
          <a:stretch>
            <a:fillRect/>
          </a:stretch>
        </p:blipFill>
        <p:spPr bwMode="auto">
          <a:xfrm>
            <a:off x="1620838" y="1323975"/>
            <a:ext cx="5895975"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38917" name="Rectangle 6"/>
          <p:cNvSpPr>
            <a:spLocks noChangeArrowheads="1"/>
          </p:cNvSpPr>
          <p:nvPr/>
        </p:nvSpPr>
        <p:spPr bwMode="auto">
          <a:xfrm>
            <a:off x="444500" y="177800"/>
            <a:ext cx="4686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zh-CN" u="sng">
                <a:solidFill>
                  <a:srgbClr val="FF0000"/>
                </a:solidFill>
                <a:ea typeface="宋体" panose="02010600030101010101" pitchFamily="2" charset="-122"/>
              </a:rPr>
              <a:t>2.</a:t>
            </a:r>
            <a:r>
              <a:rPr lang="zh-CN" altLang="en-US" u="sng">
                <a:solidFill>
                  <a:srgbClr val="FF0000"/>
                </a:solidFill>
                <a:ea typeface="宋体" panose="02010600030101010101" pitchFamily="2" charset="-122"/>
              </a:rPr>
              <a:t>引导扇区病毒</a:t>
            </a:r>
          </a:p>
        </p:txBody>
      </p:sp>
      <p:sp>
        <p:nvSpPr>
          <p:cNvPr id="38918" name="Text Box 7"/>
          <p:cNvSpPr txBox="1">
            <a:spLocks noChangeArrowheads="1"/>
          </p:cNvSpPr>
          <p:nvPr/>
        </p:nvSpPr>
        <p:spPr bwMode="auto">
          <a:xfrm>
            <a:off x="330200" y="1092200"/>
            <a:ext cx="8610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想法覆盖主引导记录或引导扇区，调整磁盘分配记录表</a:t>
            </a:r>
            <a:r>
              <a:rPr lang="en-US" altLang="zh-CN" sz="2400">
                <a:solidFill>
                  <a:schemeClr val="tx1"/>
                </a:solidFill>
                <a:ea typeface="宋体" panose="02010600030101010101" pitchFamily="2" charset="-122"/>
              </a:rPr>
              <a:t>,</a:t>
            </a:r>
            <a:r>
              <a:rPr lang="zh-CN" altLang="en-US" sz="2400">
                <a:solidFill>
                  <a:schemeClr val="tx1"/>
                </a:solidFill>
                <a:ea typeface="宋体" panose="02010600030101010101" pitchFamily="2" charset="-122"/>
              </a:rPr>
              <a:t>控制中断向量表。</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B341169-24B0-49CB-A175-89E62D14DF15}" type="slidenum">
              <a:rPr lang="zh-CN" altLang="en-US" sz="1600">
                <a:solidFill>
                  <a:schemeClr val="tx1"/>
                </a:solidFill>
              </a:rPr>
              <a:pPr eaLnBrk="1" hangingPunct="1">
                <a:spcBef>
                  <a:spcPct val="0"/>
                </a:spcBef>
                <a:buClrTx/>
                <a:buFontTx/>
                <a:buNone/>
              </a:pPr>
              <a:t>43</a:t>
            </a:fld>
            <a:endParaRPr lang="en-US" altLang="zh-CN" sz="1600">
              <a:solidFill>
                <a:schemeClr val="tx1"/>
              </a:solidFill>
            </a:endParaRPr>
          </a:p>
        </p:txBody>
      </p:sp>
      <p:sp>
        <p:nvSpPr>
          <p:cNvPr id="39939" name="Rectangle 2"/>
          <p:cNvSpPr>
            <a:spLocks noGrp="1" noChangeArrowheads="1"/>
          </p:cNvSpPr>
          <p:nvPr>
            <p:ph type="title"/>
          </p:nvPr>
        </p:nvSpPr>
        <p:spPr>
          <a:xfrm>
            <a:off x="381000" y="279400"/>
            <a:ext cx="6629400" cy="876300"/>
          </a:xfrm>
        </p:spPr>
        <p:txBody>
          <a:bodyPr/>
          <a:lstStyle/>
          <a:p>
            <a:pPr algn="l" eaLnBrk="1" hangingPunct="1"/>
            <a:r>
              <a:rPr lang="zh-CN" altLang="en-US" sz="4000" u="sng" smtClean="0">
                <a:ea typeface="宋体" panose="02010600030101010101" pitchFamily="2" charset="-122"/>
              </a:rPr>
              <a:t>病毒传播方式</a:t>
            </a:r>
          </a:p>
        </p:txBody>
      </p:sp>
      <p:sp>
        <p:nvSpPr>
          <p:cNvPr id="39940" name="Rectangle 3"/>
          <p:cNvSpPr>
            <a:spLocks noGrp="1" noChangeArrowheads="1"/>
          </p:cNvSpPr>
          <p:nvPr>
            <p:ph type="body" idx="1"/>
          </p:nvPr>
        </p:nvSpPr>
        <p:spPr>
          <a:xfrm>
            <a:off x="600075" y="1695450"/>
            <a:ext cx="7772400" cy="4286250"/>
          </a:xfrm>
        </p:spPr>
        <p:txBody>
          <a:bodyPr/>
          <a:lstStyle/>
          <a:p>
            <a:pPr eaLnBrk="1" hangingPunct="1"/>
            <a:r>
              <a:rPr lang="zh-CN" altLang="en-US" sz="3600" smtClean="0">
                <a:ea typeface="宋体" panose="02010600030101010101" pitchFamily="2" charset="-122"/>
              </a:rPr>
              <a:t>病毒放在共享软件之处</a:t>
            </a:r>
            <a:endParaRPr lang="en-US" altLang="zh-CN" sz="3600" smtClean="0">
              <a:ea typeface="宋体" panose="02010600030101010101" pitchFamily="2" charset="-122"/>
            </a:endParaRPr>
          </a:p>
          <a:p>
            <a:pPr eaLnBrk="1" hangingPunct="1"/>
            <a:r>
              <a:rPr lang="zh-CN" altLang="en-US" sz="3600" smtClean="0">
                <a:ea typeface="宋体" panose="02010600030101010101" pitchFamily="2" charset="-122"/>
              </a:rPr>
              <a:t>当拷贝时</a:t>
            </a:r>
          </a:p>
          <a:p>
            <a:pPr lvl="1" eaLnBrk="1" hangingPunct="1"/>
            <a:r>
              <a:rPr lang="zh-CN" altLang="en-US" smtClean="0">
                <a:ea typeface="宋体" panose="02010600030101010101" pitchFamily="2" charset="-122"/>
              </a:rPr>
              <a:t>感染硬盘或软盘上的程序</a:t>
            </a:r>
            <a:endParaRPr lang="en-US" altLang="zh-CN" smtClean="0">
              <a:ea typeface="宋体" panose="02010600030101010101" pitchFamily="2" charset="-122"/>
            </a:endParaRPr>
          </a:p>
          <a:p>
            <a:pPr lvl="1" eaLnBrk="1" hangingPunct="1"/>
            <a:r>
              <a:rPr lang="zh-CN" altLang="en-US" smtClean="0">
                <a:ea typeface="宋体" panose="02010600030101010101" pitchFamily="2" charset="-122"/>
              </a:rPr>
              <a:t>可能试图通过局域进行传播</a:t>
            </a:r>
            <a:endParaRPr lang="en-US" altLang="zh-CN" sz="3200" smtClean="0">
              <a:ea typeface="宋体" panose="02010600030101010101" pitchFamily="2" charset="-122"/>
            </a:endParaRPr>
          </a:p>
          <a:p>
            <a:pPr eaLnBrk="1" hangingPunct="1"/>
            <a:r>
              <a:rPr lang="zh-CN" altLang="en-US" sz="3600" smtClean="0">
                <a:ea typeface="宋体" panose="02010600030101010101" pitchFamily="2" charset="-122"/>
              </a:rPr>
              <a:t>附加在看似正常的邮件中</a:t>
            </a:r>
          </a:p>
          <a:p>
            <a:pPr lvl="1" eaLnBrk="1" hangingPunct="1"/>
            <a:r>
              <a:rPr lang="zh-CN" altLang="en-US" smtClean="0">
                <a:ea typeface="宋体" panose="02010600030101010101" pitchFamily="2" charset="-122"/>
              </a:rPr>
              <a:t>当病毒运行时，用户的邮件表会被复制</a:t>
            </a:r>
            <a:endParaRPr lang="en-US" altLang="zh-CN" sz="32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93C7ED4-BFD9-4FE0-BF29-A3646B550601}" type="slidenum">
              <a:rPr lang="zh-CN" altLang="en-US" sz="1600">
                <a:solidFill>
                  <a:schemeClr val="tx1"/>
                </a:solidFill>
              </a:rPr>
              <a:pPr eaLnBrk="1" hangingPunct="1">
                <a:spcBef>
                  <a:spcPct val="0"/>
                </a:spcBef>
                <a:buClrTx/>
                <a:buFontTx/>
                <a:buNone/>
              </a:pPr>
              <a:t>44</a:t>
            </a:fld>
            <a:endParaRPr lang="en-US" altLang="zh-CN" sz="1600">
              <a:solidFill>
                <a:schemeClr val="tx1"/>
              </a:solidFill>
            </a:endParaRPr>
          </a:p>
        </p:txBody>
      </p:sp>
      <p:sp>
        <p:nvSpPr>
          <p:cNvPr id="40963" name="Rectangle 2"/>
          <p:cNvSpPr>
            <a:spLocks noGrp="1" noChangeArrowheads="1"/>
          </p:cNvSpPr>
          <p:nvPr>
            <p:ph type="title"/>
          </p:nvPr>
        </p:nvSpPr>
        <p:spPr>
          <a:xfrm>
            <a:off x="152400" y="152400"/>
            <a:ext cx="8661400" cy="965200"/>
          </a:xfrm>
        </p:spPr>
        <p:txBody>
          <a:bodyPr/>
          <a:lstStyle/>
          <a:p>
            <a:pPr algn="l" eaLnBrk="1" hangingPunct="1"/>
            <a:r>
              <a:rPr lang="zh-CN" altLang="en-US" sz="4000" u="sng" smtClean="0">
                <a:ea typeface="宋体" panose="02010600030101010101" pitchFamily="2" charset="-122"/>
              </a:rPr>
              <a:t>反病毒和抑制病毒技术</a:t>
            </a:r>
            <a:endParaRPr lang="en-US" altLang="zh-CN" sz="4000" u="sng" smtClean="0">
              <a:ea typeface="宋体" panose="02010600030101010101" pitchFamily="2" charset="-122"/>
            </a:endParaRPr>
          </a:p>
        </p:txBody>
      </p:sp>
      <p:pic>
        <p:nvPicPr>
          <p:cNvPr id="409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65388"/>
            <a:ext cx="6438900"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5" name="Text Box 6"/>
          <p:cNvSpPr txBox="1">
            <a:spLocks noChangeArrowheads="1"/>
          </p:cNvSpPr>
          <p:nvPr/>
        </p:nvSpPr>
        <p:spPr bwMode="auto">
          <a:xfrm>
            <a:off x="685800" y="1155700"/>
            <a:ext cx="69723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pPr>
            <a:r>
              <a:rPr lang="zh-CN" altLang="en-US" sz="2400" b="1">
                <a:solidFill>
                  <a:schemeClr val="hlink"/>
                </a:solidFill>
                <a:ea typeface="宋体" panose="02010600030101010101" pitchFamily="2" charset="-122"/>
              </a:rPr>
              <a:t>　按上次扫描时间进行判断．</a:t>
            </a:r>
          </a:p>
          <a:p>
            <a:pPr eaLnBrk="1" hangingPunct="1">
              <a:spcBef>
                <a:spcPct val="50000"/>
              </a:spcBef>
              <a:buClrTx/>
            </a:pPr>
            <a:r>
              <a:rPr lang="zh-CN" altLang="en-US" sz="2400" b="1">
                <a:solidFill>
                  <a:schemeClr val="hlink"/>
                </a:solidFill>
                <a:ea typeface="宋体" panose="02010600030101010101" pitchFamily="2" charset="-122"/>
              </a:rPr>
              <a:t>　按文件的正确长度进行判断．但有以下问题：</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E829595-F83D-4611-BC9A-3E5110FDC13B}" type="slidenum">
              <a:rPr lang="zh-CN" altLang="en-US" sz="1600">
                <a:solidFill>
                  <a:schemeClr val="tx1"/>
                </a:solidFill>
              </a:rPr>
              <a:pPr eaLnBrk="1" hangingPunct="1">
                <a:spcBef>
                  <a:spcPct val="0"/>
                </a:spcBef>
                <a:buClrTx/>
                <a:buFontTx/>
                <a:buNone/>
              </a:pPr>
              <a:t>45</a:t>
            </a:fld>
            <a:endParaRPr lang="en-US" altLang="zh-CN" sz="1600">
              <a:solidFill>
                <a:schemeClr val="tx1"/>
              </a:solidFill>
            </a:endParaRPr>
          </a:p>
        </p:txBody>
      </p:sp>
      <p:sp>
        <p:nvSpPr>
          <p:cNvPr id="41987" name="Rectangle 3"/>
          <p:cNvSpPr>
            <a:spLocks noGrp="1" noChangeArrowheads="1"/>
          </p:cNvSpPr>
          <p:nvPr>
            <p:ph type="body" idx="1"/>
          </p:nvPr>
        </p:nvSpPr>
        <p:spPr>
          <a:xfrm>
            <a:off x="498475" y="1082675"/>
            <a:ext cx="8391525" cy="5280025"/>
          </a:xfrm>
        </p:spPr>
        <p:txBody>
          <a:bodyPr/>
          <a:lstStyle/>
          <a:p>
            <a:pPr eaLnBrk="1" hangingPunct="1">
              <a:lnSpc>
                <a:spcPct val="90000"/>
              </a:lnSpc>
            </a:pPr>
            <a:r>
              <a:rPr lang="zh-CN" altLang="en-US" smtClean="0">
                <a:ea typeface="宋体" panose="02010600030101010101" pitchFamily="2" charset="-122"/>
              </a:rPr>
              <a:t>完整性检查</a:t>
            </a:r>
          </a:p>
          <a:p>
            <a:pPr eaLnBrk="1" hangingPunct="1">
              <a:lnSpc>
                <a:spcPct val="90000"/>
              </a:lnSpc>
            </a:pPr>
            <a:r>
              <a:rPr lang="zh-CN" altLang="en-US" smtClean="0">
                <a:ea typeface="宋体" panose="02010600030101010101" pitchFamily="2" charset="-122"/>
              </a:rPr>
              <a:t>行为检查程序</a:t>
            </a:r>
          </a:p>
          <a:p>
            <a:pPr eaLnBrk="1" hangingPunct="1">
              <a:lnSpc>
                <a:spcPct val="90000"/>
              </a:lnSpc>
            </a:pPr>
            <a:r>
              <a:rPr lang="zh-CN" altLang="en-US" smtClean="0">
                <a:ea typeface="宋体" panose="02010600030101010101" pitchFamily="2" charset="-122"/>
              </a:rPr>
              <a:t>病毒避免法</a:t>
            </a:r>
          </a:p>
          <a:p>
            <a:pPr lvl="1" eaLnBrk="1" hangingPunct="1">
              <a:lnSpc>
                <a:spcPct val="90000"/>
              </a:lnSpc>
            </a:pPr>
            <a:r>
              <a:rPr lang="zh-CN" altLang="en-US" smtClean="0">
                <a:ea typeface="宋体" panose="02010600030101010101" pitchFamily="2" charset="-122"/>
              </a:rPr>
              <a:t>选有高度安全的</a:t>
            </a:r>
            <a:r>
              <a:rPr lang="en-US" altLang="zh-CN" smtClean="0">
                <a:ea typeface="宋体" panose="02010600030101010101" pitchFamily="2" charset="-122"/>
              </a:rPr>
              <a:t>OS</a:t>
            </a:r>
          </a:p>
          <a:p>
            <a:pPr lvl="1" eaLnBrk="1" hangingPunct="1">
              <a:lnSpc>
                <a:spcPct val="90000"/>
              </a:lnSpc>
            </a:pPr>
            <a:r>
              <a:rPr lang="zh-CN" altLang="en-US" smtClean="0">
                <a:ea typeface="宋体" panose="02010600030101010101" pitchFamily="2" charset="-122"/>
              </a:rPr>
              <a:t>只安装从可靠处来的正版软件</a:t>
            </a:r>
          </a:p>
          <a:p>
            <a:pPr lvl="1" eaLnBrk="1" hangingPunct="1">
              <a:lnSpc>
                <a:spcPct val="90000"/>
              </a:lnSpc>
            </a:pPr>
            <a:r>
              <a:rPr lang="zh-CN" altLang="en-US" smtClean="0">
                <a:ea typeface="宋体" panose="02010600030101010101" pitchFamily="2" charset="-122"/>
              </a:rPr>
              <a:t>使用防病毒软件</a:t>
            </a:r>
          </a:p>
          <a:p>
            <a:pPr lvl="1" eaLnBrk="1" hangingPunct="1">
              <a:lnSpc>
                <a:spcPct val="90000"/>
              </a:lnSpc>
            </a:pPr>
            <a:r>
              <a:rPr lang="zh-CN" altLang="en-US" smtClean="0">
                <a:ea typeface="宋体" panose="02010600030101010101" pitchFamily="2" charset="-122"/>
              </a:rPr>
              <a:t>不点击邮件中的附件</a:t>
            </a:r>
          </a:p>
          <a:p>
            <a:pPr lvl="1" eaLnBrk="1" hangingPunct="1">
              <a:lnSpc>
                <a:spcPct val="90000"/>
              </a:lnSpc>
            </a:pPr>
            <a:r>
              <a:rPr lang="zh-CN" altLang="en-US" smtClean="0">
                <a:ea typeface="宋体" panose="02010600030101010101" pitchFamily="2" charset="-122"/>
              </a:rPr>
              <a:t>定期转储重要文件</a:t>
            </a:r>
          </a:p>
          <a:p>
            <a:pPr eaLnBrk="1" hangingPunct="1">
              <a:lnSpc>
                <a:spcPct val="90000"/>
              </a:lnSpc>
            </a:pPr>
            <a:r>
              <a:rPr lang="zh-CN" altLang="en-US" smtClean="0">
                <a:ea typeface="宋体" panose="02010600030101010101" pitchFamily="2" charset="-122"/>
              </a:rPr>
              <a:t>从病毒攻击中复原</a:t>
            </a:r>
          </a:p>
          <a:p>
            <a:pPr lvl="1" eaLnBrk="1" hangingPunct="1">
              <a:lnSpc>
                <a:spcPct val="90000"/>
              </a:lnSpc>
            </a:pPr>
            <a:r>
              <a:rPr lang="zh-CN" altLang="en-US" smtClean="0">
                <a:ea typeface="宋体" panose="02010600030101010101" pitchFamily="2" charset="-122"/>
              </a:rPr>
              <a:t>关闭机器</a:t>
            </a:r>
            <a:r>
              <a:rPr lang="en-US" altLang="zh-CN" smtClean="0">
                <a:ea typeface="宋体" panose="02010600030101010101" pitchFamily="2" charset="-122"/>
              </a:rPr>
              <a:t>, </a:t>
            </a:r>
            <a:r>
              <a:rPr lang="zh-CN" altLang="en-US" smtClean="0">
                <a:ea typeface="宋体" panose="02010600030101010101" pitchFamily="2" charset="-122"/>
              </a:rPr>
              <a:t>从安全的磁盘上从新引导</a:t>
            </a:r>
            <a:r>
              <a:rPr lang="en-US" altLang="zh-CN" smtClean="0">
                <a:ea typeface="宋体" panose="02010600030101010101" pitchFamily="2" charset="-122"/>
              </a:rPr>
              <a:t>, </a:t>
            </a:r>
            <a:r>
              <a:rPr lang="zh-CN" altLang="en-US" smtClean="0">
                <a:ea typeface="宋体" panose="02010600030101010101" pitchFamily="2" charset="-122"/>
              </a:rPr>
              <a:t>运行杀毒软件</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04C7AAA-5C31-4BA9-B488-657389FA4A34}" type="slidenum">
              <a:rPr lang="zh-CN" altLang="en-US" sz="1600">
                <a:solidFill>
                  <a:schemeClr val="tx1"/>
                </a:solidFill>
              </a:rPr>
              <a:pPr eaLnBrk="1" hangingPunct="1">
                <a:spcBef>
                  <a:spcPct val="0"/>
                </a:spcBef>
                <a:buClrTx/>
                <a:buFontTx/>
                <a:buNone/>
              </a:pPr>
              <a:t>46</a:t>
            </a:fld>
            <a:endParaRPr lang="en-US" altLang="zh-CN" sz="1600">
              <a:solidFill>
                <a:schemeClr val="tx1"/>
              </a:solidFill>
            </a:endParaRPr>
          </a:p>
        </p:txBody>
      </p:sp>
      <p:sp>
        <p:nvSpPr>
          <p:cNvPr id="43011" name="Rectangle 2"/>
          <p:cNvSpPr>
            <a:spLocks noGrp="1" noChangeArrowheads="1"/>
          </p:cNvSpPr>
          <p:nvPr>
            <p:ph type="title"/>
          </p:nvPr>
        </p:nvSpPr>
        <p:spPr>
          <a:xfrm>
            <a:off x="685800" y="342900"/>
            <a:ext cx="7772400" cy="1143000"/>
          </a:xfrm>
        </p:spPr>
        <p:txBody>
          <a:bodyPr/>
          <a:lstStyle/>
          <a:p>
            <a:pPr algn="l" eaLnBrk="1" hangingPunct="1"/>
            <a:r>
              <a:rPr lang="en-US" altLang="zh-CN" smtClean="0">
                <a:ea typeface="宋体" panose="02010600030101010101" pitchFamily="2" charset="-122"/>
              </a:rPr>
              <a:t>9.7 </a:t>
            </a:r>
            <a:r>
              <a:rPr lang="zh-CN" altLang="en-US" smtClean="0">
                <a:ea typeface="宋体" panose="02010600030101010101" pitchFamily="2" charset="-122"/>
              </a:rPr>
              <a:t>保护防御机制</a:t>
            </a:r>
            <a:r>
              <a:rPr lang="en-US" altLang="zh-CN" smtClean="0">
                <a:ea typeface="宋体" panose="02010600030101010101" pitchFamily="2" charset="-122"/>
              </a:rPr>
              <a:t/>
            </a:r>
            <a:br>
              <a:rPr lang="en-US" altLang="zh-CN" smtClean="0">
                <a:ea typeface="宋体" panose="02010600030101010101" pitchFamily="2" charset="-122"/>
              </a:rPr>
            </a:br>
            <a:r>
              <a:rPr lang="en-US" altLang="zh-CN" smtClean="0">
                <a:ea typeface="宋体" panose="02010600030101010101" pitchFamily="2" charset="-122"/>
              </a:rPr>
              <a:t> </a:t>
            </a:r>
            <a:r>
              <a:rPr lang="zh-CN" altLang="en-US" sz="3600" u="sng" smtClean="0">
                <a:ea typeface="宋体" panose="02010600030101010101" pitchFamily="2" charset="-122"/>
              </a:rPr>
              <a:t>保护范围</a:t>
            </a:r>
          </a:p>
        </p:txBody>
      </p:sp>
      <p:pic>
        <p:nvPicPr>
          <p:cNvPr id="4301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2335213"/>
            <a:ext cx="79724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Text Box 8"/>
          <p:cNvSpPr txBox="1">
            <a:spLocks noChangeArrowheads="1"/>
          </p:cNvSpPr>
          <p:nvPr/>
        </p:nvSpPr>
        <p:spPr bwMode="auto">
          <a:xfrm>
            <a:off x="419100" y="5194300"/>
            <a:ext cx="7493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ea typeface="宋体" panose="02010600030101010101" pitchFamily="2" charset="-122"/>
              </a:rPr>
              <a:t>每个域都有一些对象</a:t>
            </a:r>
          </a:p>
          <a:p>
            <a:pPr eaLnBrk="1" hangingPunct="1">
              <a:spcBef>
                <a:spcPct val="50000"/>
              </a:spcBef>
              <a:buClrTx/>
              <a:buFontTx/>
              <a:buNone/>
            </a:pPr>
            <a:r>
              <a:rPr lang="zh-CN" altLang="en-US" sz="2400">
                <a:solidFill>
                  <a:schemeClr val="tx1"/>
                </a:solidFill>
                <a:ea typeface="宋体" panose="02010600030101010101" pitchFamily="2" charset="-122"/>
              </a:rPr>
              <a:t>每个对象都有一些不同的权限</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DB5C135-115E-49C0-9D25-485FA68973D5}" type="slidenum">
              <a:rPr lang="zh-CN" altLang="en-US" sz="1600">
                <a:solidFill>
                  <a:schemeClr val="tx1"/>
                </a:solidFill>
              </a:rPr>
              <a:pPr eaLnBrk="1" hangingPunct="1">
                <a:spcBef>
                  <a:spcPct val="0"/>
                </a:spcBef>
                <a:buClrTx/>
                <a:buFontTx/>
                <a:buNone/>
              </a:pPr>
              <a:t>47</a:t>
            </a:fld>
            <a:endParaRPr lang="en-US" altLang="zh-CN" sz="1600">
              <a:solidFill>
                <a:schemeClr val="tx1"/>
              </a:solidFill>
            </a:endParaRPr>
          </a:p>
        </p:txBody>
      </p:sp>
      <p:sp>
        <p:nvSpPr>
          <p:cNvPr id="44035" name="Rectangle 3"/>
          <p:cNvSpPr>
            <a:spLocks noGrp="1" noChangeArrowheads="1"/>
          </p:cNvSpPr>
          <p:nvPr>
            <p:ph type="body" idx="1"/>
          </p:nvPr>
        </p:nvSpPr>
        <p:spPr>
          <a:xfrm>
            <a:off x="530225" y="603250"/>
            <a:ext cx="7772400" cy="758825"/>
          </a:xfrm>
        </p:spPr>
        <p:txBody>
          <a:bodyPr/>
          <a:lstStyle/>
          <a:p>
            <a:pPr algn="ctr" eaLnBrk="1" hangingPunct="1">
              <a:lnSpc>
                <a:spcPct val="90000"/>
              </a:lnSpc>
              <a:buFontTx/>
              <a:buNone/>
            </a:pPr>
            <a:r>
              <a:rPr lang="zh-CN" altLang="en-US" sz="3600" smtClean="0">
                <a:ea typeface="宋体" panose="02010600030101010101" pitchFamily="2" charset="-122"/>
              </a:rPr>
              <a:t>可以用保护矩阵描述</a:t>
            </a:r>
          </a:p>
        </p:txBody>
      </p:sp>
      <p:pic>
        <p:nvPicPr>
          <p:cNvPr id="44036" name="Picture 5" descr="9-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689100"/>
            <a:ext cx="8534400"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B6EDE44-98C3-4A59-8E73-DCB6E08ED2CD}" type="slidenum">
              <a:rPr lang="zh-CN" altLang="en-US" sz="1600">
                <a:solidFill>
                  <a:schemeClr val="tx1"/>
                </a:solidFill>
              </a:rPr>
              <a:pPr eaLnBrk="1" hangingPunct="1">
                <a:spcBef>
                  <a:spcPct val="0"/>
                </a:spcBef>
                <a:buClrTx/>
                <a:buFontTx/>
                <a:buNone/>
              </a:pPr>
              <a:t>48</a:t>
            </a:fld>
            <a:endParaRPr lang="en-US" altLang="zh-CN" sz="1600">
              <a:solidFill>
                <a:schemeClr val="tx1"/>
              </a:solidFill>
            </a:endParaRPr>
          </a:p>
        </p:txBody>
      </p:sp>
      <p:sp>
        <p:nvSpPr>
          <p:cNvPr id="45059" name="Rectangle 2"/>
          <p:cNvSpPr>
            <a:spLocks noGrp="1" noChangeArrowheads="1"/>
          </p:cNvSpPr>
          <p:nvPr>
            <p:ph type="title"/>
          </p:nvPr>
        </p:nvSpPr>
        <p:spPr>
          <a:xfrm>
            <a:off x="685800" y="228600"/>
            <a:ext cx="7772400" cy="711200"/>
          </a:xfrm>
        </p:spPr>
        <p:txBody>
          <a:bodyPr/>
          <a:lstStyle/>
          <a:p>
            <a:pPr algn="l" eaLnBrk="1" hangingPunct="1"/>
            <a:r>
              <a:rPr lang="zh-CN" altLang="en-US" sz="3600" u="sng" smtClean="0">
                <a:ea typeface="宋体" panose="02010600030101010101" pitchFamily="2" charset="-122"/>
              </a:rPr>
              <a:t>访问控制列表</a:t>
            </a:r>
            <a:endParaRPr lang="en-US" altLang="zh-CN" sz="3600" u="sng" smtClean="0">
              <a:ea typeface="宋体" panose="02010600030101010101" pitchFamily="2" charset="-122"/>
            </a:endParaRPr>
          </a:p>
        </p:txBody>
      </p:sp>
      <p:sp>
        <p:nvSpPr>
          <p:cNvPr id="45060" name="Rectangle 3"/>
          <p:cNvSpPr>
            <a:spLocks noGrp="1" noChangeArrowheads="1"/>
          </p:cNvSpPr>
          <p:nvPr>
            <p:ph type="body" idx="1"/>
          </p:nvPr>
        </p:nvSpPr>
        <p:spPr>
          <a:xfrm>
            <a:off x="203200" y="1165225"/>
            <a:ext cx="8496300" cy="1057275"/>
          </a:xfrm>
        </p:spPr>
        <p:txBody>
          <a:bodyPr/>
          <a:lstStyle/>
          <a:p>
            <a:pPr algn="ctr" eaLnBrk="1" hangingPunct="1">
              <a:buFontTx/>
              <a:buNone/>
            </a:pPr>
            <a:r>
              <a:rPr lang="zh-CN" altLang="en-US" smtClean="0">
                <a:ea typeface="宋体" panose="02010600030101010101" pitchFamily="2" charset="-122"/>
              </a:rPr>
              <a:t>可以用访问控制列表管理文件访问</a:t>
            </a:r>
          </a:p>
        </p:txBody>
      </p:sp>
      <p:pic>
        <p:nvPicPr>
          <p:cNvPr id="45061" name="Picture 5" descr="9-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366963"/>
            <a:ext cx="803910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6"/>
          <p:cNvSpPr txBox="1">
            <a:spLocks noChangeArrowheads="1"/>
          </p:cNvSpPr>
          <p:nvPr/>
        </p:nvSpPr>
        <p:spPr bwMode="auto">
          <a:xfrm>
            <a:off x="3975100" y="4635500"/>
            <a:ext cx="254000" cy="304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zh-CN" sz="1400" b="1">
                <a:solidFill>
                  <a:schemeClr val="tx1"/>
                </a:solidFill>
                <a:ea typeface="宋体" panose="02010600030101010101" pitchFamily="2" charset="-122"/>
              </a:rPr>
              <a:t>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1CAE223-0D27-400D-B16C-3E2BFE98B56A}" type="slidenum">
              <a:rPr lang="zh-CN" altLang="en-US" sz="1600">
                <a:solidFill>
                  <a:schemeClr val="tx1"/>
                </a:solidFill>
              </a:rPr>
              <a:pPr eaLnBrk="1" hangingPunct="1">
                <a:spcBef>
                  <a:spcPct val="0"/>
                </a:spcBef>
                <a:buClrTx/>
                <a:buFontTx/>
                <a:buNone/>
              </a:pPr>
              <a:t>49</a:t>
            </a:fld>
            <a:endParaRPr lang="en-US" altLang="zh-CN" sz="1600">
              <a:solidFill>
                <a:schemeClr val="tx1"/>
              </a:solidFill>
            </a:endParaRPr>
          </a:p>
        </p:txBody>
      </p:sp>
      <p:sp>
        <p:nvSpPr>
          <p:cNvPr id="46083" name="Rectangle 2"/>
          <p:cNvSpPr>
            <a:spLocks noGrp="1" noChangeArrowheads="1"/>
          </p:cNvSpPr>
          <p:nvPr>
            <p:ph type="title"/>
          </p:nvPr>
        </p:nvSpPr>
        <p:spPr>
          <a:xfrm>
            <a:off x="542925" y="266700"/>
            <a:ext cx="7772400" cy="1143000"/>
          </a:xfrm>
        </p:spPr>
        <p:txBody>
          <a:bodyPr/>
          <a:lstStyle/>
          <a:p>
            <a:pPr algn="l" eaLnBrk="1" hangingPunct="1"/>
            <a:r>
              <a:rPr lang="en-US" altLang="zh-CN" smtClean="0">
                <a:ea typeface="宋体" panose="02010600030101010101" pitchFamily="2" charset="-122"/>
              </a:rPr>
              <a:t>9.7 </a:t>
            </a:r>
            <a:r>
              <a:rPr lang="zh-CN" altLang="en-US" smtClean="0">
                <a:ea typeface="宋体" panose="02010600030101010101" pitchFamily="2" charset="-122"/>
              </a:rPr>
              <a:t>可信系统</a:t>
            </a:r>
            <a:r>
              <a:rPr lang="en-US" altLang="zh-CN" smtClean="0">
                <a:ea typeface="宋体" panose="02010600030101010101" pitchFamily="2" charset="-122"/>
              </a:rPr>
              <a:t/>
            </a:r>
            <a:br>
              <a:rPr lang="en-US" altLang="zh-CN" smtClean="0">
                <a:ea typeface="宋体" panose="02010600030101010101" pitchFamily="2" charset="-122"/>
              </a:rPr>
            </a:br>
            <a:r>
              <a:rPr lang="zh-CN" altLang="en-US" sz="3600" u="sng" smtClean="0">
                <a:ea typeface="宋体" panose="02010600030101010101" pitchFamily="2" charset="-122"/>
              </a:rPr>
              <a:t>可信计算基</a:t>
            </a:r>
            <a:endParaRPr lang="zh-CN" altLang="en-US" u="sng" smtClean="0">
              <a:ea typeface="宋体" panose="02010600030101010101" pitchFamily="2" charset="-122"/>
            </a:endParaRPr>
          </a:p>
        </p:txBody>
      </p:sp>
      <p:sp>
        <p:nvSpPr>
          <p:cNvPr id="46084" name="Rectangle 3"/>
          <p:cNvSpPr>
            <a:spLocks noGrp="1" noChangeArrowheads="1"/>
          </p:cNvSpPr>
          <p:nvPr>
            <p:ph type="body" idx="1"/>
          </p:nvPr>
        </p:nvSpPr>
        <p:spPr>
          <a:xfrm>
            <a:off x="571500" y="5600700"/>
            <a:ext cx="7772400" cy="714375"/>
          </a:xfrm>
        </p:spPr>
        <p:txBody>
          <a:bodyPr/>
          <a:lstStyle/>
          <a:p>
            <a:pPr marL="609600" indent="-609600" algn="ctr" eaLnBrk="1" hangingPunct="1">
              <a:buFontTx/>
              <a:buNone/>
            </a:pPr>
            <a:r>
              <a:rPr lang="zh-CN" altLang="en-US" sz="3600" smtClean="0">
                <a:ea typeface="宋体" panose="02010600030101010101" pitchFamily="2" charset="-122"/>
              </a:rPr>
              <a:t> 访问监视器</a:t>
            </a:r>
          </a:p>
          <a:p>
            <a:pPr marL="609600" indent="-609600" eaLnBrk="1" hangingPunct="1">
              <a:buFontTx/>
              <a:buNone/>
            </a:pPr>
            <a:endParaRPr lang="zh-CN" altLang="en-US" sz="3600" smtClean="0">
              <a:ea typeface="宋体" panose="02010600030101010101" pitchFamily="2" charset="-122"/>
            </a:endParaRPr>
          </a:p>
        </p:txBody>
      </p:sp>
      <p:pic>
        <p:nvPicPr>
          <p:cNvPr id="46085" name="Picture 5" descr="9-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625600"/>
            <a:ext cx="798195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648146C-EB68-422C-90C2-F7325D898398}" type="slidenum">
              <a:rPr lang="zh-CN" altLang="en-US" sz="1600">
                <a:solidFill>
                  <a:schemeClr val="tx1"/>
                </a:solidFill>
              </a:rPr>
              <a:pPr eaLnBrk="1" hangingPunct="1">
                <a:spcBef>
                  <a:spcPct val="0"/>
                </a:spcBef>
                <a:buClrTx/>
                <a:buFontTx/>
                <a:buNone/>
              </a:pPr>
              <a:t>5</a:t>
            </a:fld>
            <a:endParaRPr lang="en-US" altLang="zh-CN" sz="1600">
              <a:solidFill>
                <a:schemeClr val="tx1"/>
              </a:solidFill>
            </a:endParaRPr>
          </a:p>
        </p:txBody>
      </p:sp>
      <p:sp>
        <p:nvSpPr>
          <p:cNvPr id="5123" name="Rectangle 2"/>
          <p:cNvSpPr>
            <a:spLocks noGrp="1" noChangeArrowheads="1"/>
          </p:cNvSpPr>
          <p:nvPr>
            <p:ph type="title"/>
          </p:nvPr>
        </p:nvSpPr>
        <p:spPr/>
        <p:txBody>
          <a:bodyPr/>
          <a:lstStyle/>
          <a:p>
            <a:pPr algn="l" eaLnBrk="1" hangingPunct="1"/>
            <a:r>
              <a:rPr lang="zh-CN" altLang="en-US" u="sng" smtClean="0">
                <a:ea typeface="宋体" panose="02010600030101010101" pitchFamily="2" charset="-122"/>
              </a:rPr>
              <a:t>数据会有意外丢失</a:t>
            </a:r>
          </a:p>
        </p:txBody>
      </p:sp>
      <p:sp>
        <p:nvSpPr>
          <p:cNvPr id="5124" name="Rectangle 3"/>
          <p:cNvSpPr>
            <a:spLocks noGrp="1" noChangeArrowheads="1"/>
          </p:cNvSpPr>
          <p:nvPr>
            <p:ph type="body" idx="1"/>
          </p:nvPr>
        </p:nvSpPr>
        <p:spPr/>
        <p:txBody>
          <a:bodyPr/>
          <a:lstStyle/>
          <a:p>
            <a:pPr marL="609600" indent="-609600" eaLnBrk="1" hangingPunct="1">
              <a:buFontTx/>
              <a:buNone/>
            </a:pPr>
            <a:r>
              <a:rPr lang="zh-CN" altLang="en-US" smtClean="0">
                <a:ea typeface="宋体" panose="02010600030101010101" pitchFamily="2" charset="-122"/>
              </a:rPr>
              <a:t>丢失的主要原因</a:t>
            </a:r>
          </a:p>
          <a:p>
            <a:pPr marL="609600" indent="-609600" eaLnBrk="1" hangingPunct="1">
              <a:buFontTx/>
              <a:buAutoNum type="arabicPeriod"/>
            </a:pPr>
            <a:r>
              <a:rPr lang="zh-CN" altLang="en-US" smtClean="0">
                <a:ea typeface="宋体" panose="02010600030101010101" pitchFamily="2" charset="-122"/>
              </a:rPr>
              <a:t>天灾</a:t>
            </a:r>
          </a:p>
          <a:p>
            <a:pPr marL="990600" lvl="1" indent="-533400" eaLnBrk="1" hangingPunct="1">
              <a:buFontTx/>
              <a:buChar char="-"/>
            </a:pPr>
            <a:r>
              <a:rPr lang="zh-CN" altLang="en-US" smtClean="0">
                <a:ea typeface="宋体" panose="02010600030101010101" pitchFamily="2" charset="-122"/>
              </a:rPr>
              <a:t>火灾、洪水、地震、战争</a:t>
            </a:r>
            <a:r>
              <a:rPr lang="en-US" altLang="zh-CN" smtClean="0">
                <a:ea typeface="宋体" panose="02010600030101010101" pitchFamily="2" charset="-122"/>
              </a:rPr>
              <a:t>….</a:t>
            </a:r>
          </a:p>
          <a:p>
            <a:pPr marL="609600" indent="-609600" eaLnBrk="1" hangingPunct="1">
              <a:buFontTx/>
              <a:buAutoNum type="arabicPeriod"/>
            </a:pPr>
            <a:r>
              <a:rPr lang="zh-CN" altLang="en-US" smtClean="0">
                <a:ea typeface="宋体" panose="02010600030101010101" pitchFamily="2" charset="-122"/>
              </a:rPr>
              <a:t>由于硬件或软件的错误</a:t>
            </a:r>
          </a:p>
          <a:p>
            <a:pPr marL="990600" lvl="1" indent="-533400" eaLnBrk="1" hangingPunct="1">
              <a:buFontTx/>
              <a:buChar char="-"/>
            </a:pPr>
            <a:r>
              <a:rPr lang="en-US" altLang="zh-CN" smtClean="0">
                <a:ea typeface="宋体" panose="02010600030101010101" pitchFamily="2" charset="-122"/>
              </a:rPr>
              <a:t>CPU </a:t>
            </a:r>
            <a:r>
              <a:rPr lang="zh-CN" altLang="en-US" smtClean="0">
                <a:ea typeface="宋体" panose="02010600030101010101" pitchFamily="2" charset="-122"/>
              </a:rPr>
              <a:t>故障、磁盘坏、通信及程序错误</a:t>
            </a:r>
            <a:endParaRPr lang="en-US" altLang="zh-CN" smtClean="0">
              <a:ea typeface="宋体" panose="02010600030101010101" pitchFamily="2" charset="-122"/>
            </a:endParaRPr>
          </a:p>
          <a:p>
            <a:pPr marL="609600" indent="-609600" eaLnBrk="1" hangingPunct="1">
              <a:buFontTx/>
              <a:buAutoNum type="arabicPeriod"/>
            </a:pPr>
            <a:r>
              <a:rPr lang="zh-CN" altLang="en-US" smtClean="0">
                <a:ea typeface="宋体" panose="02010600030101010101" pitchFamily="2" charset="-122"/>
              </a:rPr>
              <a:t>人为错误</a:t>
            </a:r>
          </a:p>
          <a:p>
            <a:pPr marL="990600" lvl="1" indent="-533400" eaLnBrk="1" hangingPunct="1">
              <a:buFontTx/>
              <a:buChar char="-"/>
            </a:pPr>
            <a:r>
              <a:rPr lang="zh-CN" altLang="en-US" smtClean="0">
                <a:ea typeface="宋体" panose="02010600030101010101" pitchFamily="2" charset="-122"/>
              </a:rPr>
              <a:t>数据输入错、磁盘或磁带安装错等</a:t>
            </a:r>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A764FF6-6014-46E3-A951-2AB00EE6ED8F}" type="slidenum">
              <a:rPr lang="zh-CN" altLang="en-US" sz="1600">
                <a:solidFill>
                  <a:schemeClr val="tx1"/>
                </a:solidFill>
              </a:rPr>
              <a:pPr eaLnBrk="1" hangingPunct="1">
                <a:spcBef>
                  <a:spcPct val="0"/>
                </a:spcBef>
                <a:buClrTx/>
                <a:buFontTx/>
                <a:buNone/>
              </a:pPr>
              <a:t>50</a:t>
            </a:fld>
            <a:endParaRPr lang="en-US" altLang="zh-CN" sz="1600">
              <a:solidFill>
                <a:schemeClr val="tx1"/>
              </a:solidFill>
            </a:endParaRPr>
          </a:p>
        </p:txBody>
      </p:sp>
      <p:sp>
        <p:nvSpPr>
          <p:cNvPr id="47107" name="Rectangle 9"/>
          <p:cNvSpPr>
            <a:spLocks noGrp="1" noChangeArrowheads="1"/>
          </p:cNvSpPr>
          <p:nvPr>
            <p:ph type="title"/>
          </p:nvPr>
        </p:nvSpPr>
        <p:spPr>
          <a:xfrm>
            <a:off x="215900" y="0"/>
            <a:ext cx="8610600" cy="1143000"/>
          </a:xfrm>
        </p:spPr>
        <p:txBody>
          <a:bodyPr/>
          <a:lstStyle/>
          <a:p>
            <a:pPr algn="l" eaLnBrk="1" hangingPunct="1"/>
            <a:r>
              <a:rPr lang="zh-CN" altLang="en-US" sz="3600" u="sng" smtClean="0">
                <a:ea typeface="宋体" panose="02010600030101010101" pitchFamily="2" charset="-122"/>
              </a:rPr>
              <a:t>安全系统形成模型</a:t>
            </a:r>
            <a:endParaRPr lang="en-US" altLang="zh-CN" sz="3600" u="sng" smtClean="0">
              <a:ea typeface="宋体" panose="02010600030101010101" pitchFamily="2" charset="-122"/>
            </a:endParaRPr>
          </a:p>
        </p:txBody>
      </p:sp>
      <p:sp>
        <p:nvSpPr>
          <p:cNvPr id="47108" name="Rectangle 10"/>
          <p:cNvSpPr>
            <a:spLocks noGrp="1" noChangeArrowheads="1"/>
          </p:cNvSpPr>
          <p:nvPr>
            <p:ph type="body" idx="1"/>
          </p:nvPr>
        </p:nvSpPr>
        <p:spPr>
          <a:xfrm>
            <a:off x="444500" y="5257800"/>
            <a:ext cx="8382000" cy="1308100"/>
          </a:xfrm>
        </p:spPr>
        <p:txBody>
          <a:bodyPr/>
          <a:lstStyle/>
          <a:p>
            <a:pPr marL="609600" indent="-609600" eaLnBrk="1" hangingPunct="1">
              <a:lnSpc>
                <a:spcPct val="80000"/>
              </a:lnSpc>
              <a:buFontTx/>
              <a:buAutoNum type="alphaLcParenBoth"/>
            </a:pPr>
            <a:r>
              <a:rPr lang="zh-CN" altLang="en-US" sz="2400" smtClean="0">
                <a:ea typeface="宋体" panose="02010600030101010101" pitchFamily="2" charset="-122"/>
              </a:rPr>
              <a:t>授权后状态         </a:t>
            </a:r>
            <a:r>
              <a:rPr lang="en-US" altLang="zh-CN" sz="2400" smtClean="0">
                <a:ea typeface="宋体" panose="02010600030101010101" pitchFamily="2" charset="-122"/>
              </a:rPr>
              <a:t>(b) </a:t>
            </a:r>
            <a:r>
              <a:rPr lang="zh-CN" altLang="en-US" sz="2400" smtClean="0">
                <a:ea typeface="宋体" panose="02010600030101010101" pitchFamily="2" charset="-122"/>
              </a:rPr>
              <a:t>未授权的状态</a:t>
            </a:r>
          </a:p>
          <a:p>
            <a:pPr marL="609600" indent="-609600" eaLnBrk="1" hangingPunct="1">
              <a:lnSpc>
                <a:spcPct val="80000"/>
              </a:lnSpc>
              <a:buFontTx/>
              <a:buNone/>
            </a:pPr>
            <a:r>
              <a:rPr lang="zh-CN" altLang="en-US" sz="2400" smtClean="0">
                <a:ea typeface="宋体" panose="02010600030101010101" pitchFamily="2" charset="-122"/>
              </a:rPr>
              <a:t>要研究：对原始授权状态是否永远不能到达未授权态．</a:t>
            </a:r>
          </a:p>
        </p:txBody>
      </p:sp>
      <p:pic>
        <p:nvPicPr>
          <p:cNvPr id="4710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20825"/>
            <a:ext cx="8755063"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0" name="Oval 11"/>
          <p:cNvSpPr>
            <a:spLocks noChangeArrowheads="1"/>
          </p:cNvSpPr>
          <p:nvPr/>
        </p:nvSpPr>
        <p:spPr bwMode="auto">
          <a:xfrm>
            <a:off x="6997700" y="3619500"/>
            <a:ext cx="749300" cy="444500"/>
          </a:xfrm>
          <a:prstGeom prst="ellipse">
            <a:avLst/>
          </a:prstGeom>
          <a:noFill/>
          <a:ln w="5080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zh-CN" altLang="en-US" sz="240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C8BD8EE-C0D3-41F7-8F57-567C8E6DE7D7}" type="slidenum">
              <a:rPr lang="zh-CN" altLang="en-US" sz="1600">
                <a:solidFill>
                  <a:schemeClr val="tx1"/>
                </a:solidFill>
              </a:rPr>
              <a:pPr eaLnBrk="1" hangingPunct="1">
                <a:spcBef>
                  <a:spcPct val="0"/>
                </a:spcBef>
                <a:buClrTx/>
                <a:buFontTx/>
                <a:buNone/>
              </a:pPr>
              <a:t>51</a:t>
            </a:fld>
            <a:endParaRPr lang="en-US" altLang="zh-CN" sz="1600">
              <a:solidFill>
                <a:schemeClr val="tx1"/>
              </a:solidFill>
            </a:endParaRPr>
          </a:p>
        </p:txBody>
      </p:sp>
      <p:sp>
        <p:nvSpPr>
          <p:cNvPr id="48131" name="Rectangle 2"/>
          <p:cNvSpPr>
            <a:spLocks noGrp="1" noChangeArrowheads="1"/>
          </p:cNvSpPr>
          <p:nvPr>
            <p:ph type="title"/>
          </p:nvPr>
        </p:nvSpPr>
        <p:spPr/>
        <p:txBody>
          <a:bodyPr/>
          <a:lstStyle/>
          <a:p>
            <a:pPr algn="l" eaLnBrk="1" hangingPunct="1"/>
            <a:r>
              <a:rPr lang="zh-CN" altLang="en-US" sz="3600" u="sng" smtClean="0">
                <a:ea typeface="宋体" panose="02010600030101010101" pitchFamily="2" charset="-122"/>
              </a:rPr>
              <a:t>多级安全</a:t>
            </a:r>
          </a:p>
        </p:txBody>
      </p:sp>
      <p:sp>
        <p:nvSpPr>
          <p:cNvPr id="48132" name="Rectangle 3"/>
          <p:cNvSpPr>
            <a:spLocks noGrp="1" noChangeArrowheads="1"/>
          </p:cNvSpPr>
          <p:nvPr>
            <p:ph type="body" idx="1"/>
          </p:nvPr>
        </p:nvSpPr>
        <p:spPr>
          <a:xfrm>
            <a:off x="3987800" y="692150"/>
            <a:ext cx="4495800" cy="463550"/>
          </a:xfrm>
        </p:spPr>
        <p:txBody>
          <a:bodyPr/>
          <a:lstStyle/>
          <a:p>
            <a:pPr eaLnBrk="1" hangingPunct="1">
              <a:lnSpc>
                <a:spcPct val="80000"/>
              </a:lnSpc>
              <a:buFontTx/>
              <a:buNone/>
            </a:pPr>
            <a:r>
              <a:rPr lang="en-US" altLang="zh-CN" sz="2400" smtClean="0">
                <a:ea typeface="宋体" panose="02010600030101010101" pitchFamily="2" charset="-122"/>
              </a:rPr>
              <a:t>Bell-La Padula </a:t>
            </a:r>
            <a:r>
              <a:rPr lang="zh-CN" altLang="en-US" sz="2400" smtClean="0">
                <a:ea typeface="宋体" panose="02010600030101010101" pitchFamily="2" charset="-122"/>
              </a:rPr>
              <a:t>多级安全模型</a:t>
            </a:r>
          </a:p>
          <a:p>
            <a:pPr eaLnBrk="1" hangingPunct="1">
              <a:lnSpc>
                <a:spcPct val="80000"/>
              </a:lnSpc>
            </a:pPr>
            <a:endParaRPr lang="zh-CN" altLang="en-US" sz="2400" smtClean="0">
              <a:ea typeface="宋体" panose="02010600030101010101" pitchFamily="2" charset="-122"/>
            </a:endParaRPr>
          </a:p>
        </p:txBody>
      </p:sp>
      <p:pic>
        <p:nvPicPr>
          <p:cNvPr id="4813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190625"/>
            <a:ext cx="8615362"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4" name="Text Box 7"/>
          <p:cNvSpPr txBox="1">
            <a:spLocks noChangeArrowheads="1"/>
          </p:cNvSpPr>
          <p:nvPr/>
        </p:nvSpPr>
        <p:spPr bwMode="auto">
          <a:xfrm>
            <a:off x="609600" y="5854700"/>
            <a:ext cx="772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000">
                <a:solidFill>
                  <a:schemeClr val="tx1"/>
                </a:solidFill>
                <a:ea typeface="宋体" panose="02010600030101010101" pitchFamily="2" charset="-122"/>
              </a:rPr>
              <a:t>１）Ｋ级进程只能读同级或更低级对象</a:t>
            </a:r>
          </a:p>
          <a:p>
            <a:pPr eaLnBrk="1" hangingPunct="1">
              <a:spcBef>
                <a:spcPct val="50000"/>
              </a:spcBef>
              <a:buClrTx/>
              <a:buFontTx/>
              <a:buNone/>
            </a:pPr>
            <a:r>
              <a:rPr lang="zh-CN" altLang="en-US" sz="2000">
                <a:solidFill>
                  <a:schemeClr val="tx1"/>
                </a:solidFill>
                <a:ea typeface="宋体" panose="02010600030101010101" pitchFamily="2" charset="-122"/>
              </a:rPr>
              <a:t>２）Ｋ级进程只能写同级或更高级对象</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750599D-A5A5-4E0C-B3CF-F5C6DC5C0C84}" type="slidenum">
              <a:rPr lang="zh-CN" altLang="en-US" sz="1600">
                <a:solidFill>
                  <a:schemeClr val="tx1"/>
                </a:solidFill>
              </a:rPr>
              <a:pPr eaLnBrk="1" hangingPunct="1">
                <a:spcBef>
                  <a:spcPct val="0"/>
                </a:spcBef>
                <a:buClrTx/>
                <a:buFontTx/>
                <a:buNone/>
              </a:pPr>
              <a:t>52</a:t>
            </a:fld>
            <a:endParaRPr lang="en-US" altLang="zh-CN" sz="1600">
              <a:solidFill>
                <a:schemeClr val="tx1"/>
              </a:solidFill>
            </a:endParaRPr>
          </a:p>
        </p:txBody>
      </p:sp>
      <p:sp>
        <p:nvSpPr>
          <p:cNvPr id="49155" name="Rectangle 3"/>
          <p:cNvSpPr>
            <a:spLocks noGrp="1" noChangeArrowheads="1"/>
          </p:cNvSpPr>
          <p:nvPr>
            <p:ph type="body" idx="1"/>
          </p:nvPr>
        </p:nvSpPr>
        <p:spPr>
          <a:xfrm>
            <a:off x="165100" y="892175"/>
            <a:ext cx="8559800" cy="5292725"/>
          </a:xfrm>
        </p:spPr>
        <p:txBody>
          <a:bodyPr/>
          <a:lstStyle/>
          <a:p>
            <a:pPr marL="609600" indent="-609600" eaLnBrk="1" hangingPunct="1">
              <a:lnSpc>
                <a:spcPct val="90000"/>
              </a:lnSpc>
              <a:buFontTx/>
              <a:buNone/>
            </a:pPr>
            <a:r>
              <a:rPr lang="en-US" altLang="zh-CN" sz="3600" b="1" u="sng" smtClean="0">
                <a:solidFill>
                  <a:schemeClr val="accent1"/>
                </a:solidFill>
                <a:ea typeface="宋体" panose="02010600030101010101" pitchFamily="2" charset="-122"/>
              </a:rPr>
              <a:t>Biba </a:t>
            </a:r>
            <a:r>
              <a:rPr lang="zh-CN" altLang="en-US" sz="3600" b="1" u="sng" smtClean="0">
                <a:solidFill>
                  <a:schemeClr val="accent1"/>
                </a:solidFill>
                <a:ea typeface="宋体" panose="02010600030101010101" pitchFamily="2" charset="-122"/>
              </a:rPr>
              <a:t>模型</a:t>
            </a:r>
          </a:p>
          <a:p>
            <a:pPr marL="609600" indent="-609600" eaLnBrk="1" hangingPunct="1">
              <a:lnSpc>
                <a:spcPct val="90000"/>
              </a:lnSpc>
              <a:buFontTx/>
              <a:buNone/>
            </a:pPr>
            <a:r>
              <a:rPr lang="zh-CN" altLang="en-US" sz="2800" b="1" smtClean="0">
                <a:ea typeface="宋体" panose="02010600030101010101" pitchFamily="2" charset="-122"/>
              </a:rPr>
              <a:t>       在实际系统中</a:t>
            </a:r>
            <a:r>
              <a:rPr lang="en-US" altLang="zh-CN" sz="2800" b="1" smtClean="0">
                <a:ea typeface="宋体" panose="02010600030101010101" pitchFamily="2" charset="-122"/>
              </a:rPr>
              <a:t>Bell-la Padula</a:t>
            </a:r>
            <a:r>
              <a:rPr lang="zh-CN" altLang="en-US" sz="2800" b="1" smtClean="0">
                <a:ea typeface="宋体" panose="02010600030101010101" pitchFamily="2" charset="-122"/>
              </a:rPr>
              <a:t>模型符合保密规则，但不保证数据完整性规则，因此提出了为保证数据完整性</a:t>
            </a:r>
            <a:r>
              <a:rPr lang="en-US" altLang="zh-CN" sz="2800" b="1" smtClean="0">
                <a:ea typeface="宋体" panose="02010600030101010101" pitchFamily="2" charset="-122"/>
              </a:rPr>
              <a:t>Biba</a:t>
            </a:r>
            <a:r>
              <a:rPr lang="zh-CN" altLang="en-US" sz="2800" b="1" smtClean="0">
                <a:ea typeface="宋体" panose="02010600030101010101" pitchFamily="2" charset="-122"/>
              </a:rPr>
              <a:t>模型</a:t>
            </a:r>
          </a:p>
          <a:p>
            <a:pPr marL="609600" indent="-609600" algn="ctr" eaLnBrk="1" hangingPunct="1">
              <a:lnSpc>
                <a:spcPct val="90000"/>
              </a:lnSpc>
              <a:buFontTx/>
              <a:buNone/>
            </a:pPr>
            <a:endParaRPr lang="en-US" altLang="zh-CN" sz="2800" b="1" smtClean="0">
              <a:ea typeface="宋体" panose="02010600030101010101" pitchFamily="2" charset="-122"/>
            </a:endParaRPr>
          </a:p>
          <a:p>
            <a:pPr marL="609600" indent="-609600" eaLnBrk="1" hangingPunct="1">
              <a:lnSpc>
                <a:spcPct val="90000"/>
              </a:lnSpc>
              <a:buFontTx/>
              <a:buAutoNum type="arabicPeriod"/>
            </a:pPr>
            <a:r>
              <a:rPr lang="zh-CN" altLang="en-US" sz="2800" b="1" smtClean="0">
                <a:ea typeface="宋体" panose="02010600030101010101" pitchFamily="2" charset="-122"/>
              </a:rPr>
              <a:t>简单完整性原理</a:t>
            </a:r>
          </a:p>
          <a:p>
            <a:pPr marL="990600" lvl="1" indent="-533400" eaLnBrk="1" hangingPunct="1">
              <a:lnSpc>
                <a:spcPct val="90000"/>
              </a:lnSpc>
              <a:buFontTx/>
              <a:buChar char="•"/>
            </a:pPr>
            <a:r>
              <a:rPr lang="zh-CN" altLang="en-US" sz="2400" b="1" smtClean="0">
                <a:ea typeface="宋体" panose="02010600030101010101" pitchFamily="2" charset="-122"/>
              </a:rPr>
              <a:t>进程只能写同级或下级的对象</a:t>
            </a:r>
          </a:p>
          <a:p>
            <a:pPr marL="990600" lvl="1" indent="-533400" eaLnBrk="1" hangingPunct="1">
              <a:lnSpc>
                <a:spcPct val="90000"/>
              </a:lnSpc>
              <a:buFontTx/>
              <a:buChar char="•"/>
            </a:pPr>
            <a:endParaRPr lang="en-US" altLang="zh-CN" sz="2400" b="1" smtClean="0">
              <a:ea typeface="宋体" panose="02010600030101010101" pitchFamily="2" charset="-122"/>
            </a:endParaRPr>
          </a:p>
          <a:p>
            <a:pPr marL="609600" indent="-609600" eaLnBrk="1" hangingPunct="1">
              <a:lnSpc>
                <a:spcPct val="90000"/>
              </a:lnSpc>
              <a:buFontTx/>
              <a:buAutoNum type="arabicPeriod"/>
            </a:pPr>
            <a:r>
              <a:rPr lang="zh-CN" altLang="en-US" sz="2800" b="1" smtClean="0">
                <a:ea typeface="宋体" panose="02010600030101010101" pitchFamily="2" charset="-122"/>
              </a:rPr>
              <a:t>完整性* 规则</a:t>
            </a:r>
          </a:p>
          <a:p>
            <a:pPr marL="990600" lvl="1" indent="-533400" eaLnBrk="1" hangingPunct="1">
              <a:lnSpc>
                <a:spcPct val="90000"/>
              </a:lnSpc>
              <a:buFontTx/>
              <a:buChar char="•"/>
            </a:pPr>
            <a:r>
              <a:rPr lang="zh-CN" altLang="en-US" sz="2400" b="1" smtClean="0">
                <a:ea typeface="宋体" panose="02010600030101010101" pitchFamily="2" charset="-122"/>
              </a:rPr>
              <a:t>进程只能读同级或更高级的对象</a:t>
            </a:r>
            <a:endParaRPr lang="en-US" altLang="zh-CN" sz="2400" b="1"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关于虚拟化技术</a:t>
            </a:r>
            <a:endParaRPr lang="zh-CN" altLang="en-US" dirty="0"/>
          </a:p>
        </p:txBody>
      </p:sp>
      <p:sp>
        <p:nvSpPr>
          <p:cNvPr id="3" name="内容占位符 2"/>
          <p:cNvSpPr>
            <a:spLocks noGrp="1"/>
          </p:cNvSpPr>
          <p:nvPr>
            <p:ph idx="1"/>
          </p:nvPr>
        </p:nvSpPr>
        <p:spPr/>
        <p:txBody>
          <a:bodyPr/>
          <a:lstStyle/>
          <a:p>
            <a:r>
              <a:rPr lang="zh-CN" altLang="en-US" dirty="0" smtClean="0"/>
              <a:t>什么是虚拟化？</a:t>
            </a:r>
            <a:endParaRPr lang="en-US" altLang="zh-CN" dirty="0" smtClean="0"/>
          </a:p>
          <a:p>
            <a:r>
              <a:rPr lang="zh-CN" altLang="en-US" dirty="0" smtClean="0"/>
              <a:t>为什么要做虚拟化？</a:t>
            </a:r>
            <a:endParaRPr lang="en-US" altLang="zh-CN" dirty="0" smtClean="0"/>
          </a:p>
          <a:p>
            <a:r>
              <a:rPr lang="zh-CN" altLang="en-US" dirty="0" smtClean="0"/>
              <a:t>虚拟化怎么做？</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53</a:t>
            </a:fld>
            <a:endParaRPr lang="en-US" altLang="zh-CN"/>
          </a:p>
        </p:txBody>
      </p:sp>
    </p:spTree>
    <p:extLst>
      <p:ext uri="{BB962C8B-B14F-4D97-AF65-F5344CB8AC3E}">
        <p14:creationId xmlns:p14="http://schemas.microsoft.com/office/powerpoint/2010/main" val="1505228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zh-CN" altLang="zh-CN" sz="2800" smtClean="0"/>
              <a:t>什么是虚拟化</a:t>
            </a:r>
          </a:p>
        </p:txBody>
      </p:sp>
      <p:sp>
        <p:nvSpPr>
          <p:cNvPr id="7171" name="Rectangle 3"/>
          <p:cNvSpPr>
            <a:spLocks noGrp="1" noChangeArrowheads="1"/>
          </p:cNvSpPr>
          <p:nvPr>
            <p:ph type="body" idx="4294967295"/>
          </p:nvPr>
        </p:nvSpPr>
        <p:spPr/>
        <p:txBody>
          <a:bodyPr/>
          <a:lstStyle/>
          <a:p>
            <a:r>
              <a:rPr lang="zh-CN" altLang="en-US" sz="2000" smtClean="0"/>
              <a:t>Virtualization, in computing, refers to the act of creating a virtual (rather than actual) version of something, including but not limited to a virtual computer hardware platform, operating system (OS), storage device, or computer network resources.  	----Wikipedia(</a:t>
            </a:r>
            <a:r>
              <a:rPr lang="zh-CN" altLang="en-US" sz="2000" smtClean="0">
                <a:hlinkClick r:id="rId2"/>
              </a:rPr>
              <a:t>http://en.wikipedia.org/wiki/Virtualization</a:t>
            </a:r>
            <a:r>
              <a:rPr lang="zh-CN" altLang="en-US" sz="2000" smtClean="0"/>
              <a:t>)</a:t>
            </a:r>
          </a:p>
          <a:p>
            <a:r>
              <a:rPr lang="zh-CN" altLang="en-US" sz="2000" smtClean="0"/>
              <a:t>Hardware virtualization is the virtualization of computers or operating systems. It hides the physical characteristics of a computing platform from users, instead showing another abstract computing platform.</a:t>
            </a:r>
          </a:p>
          <a:p>
            <a:pPr lvl="1">
              <a:buFont typeface="Wingdings" panose="05000000000000000000" pitchFamily="2" charset="2"/>
              <a:buNone/>
            </a:pPr>
            <a:r>
              <a:rPr lang="zh-CN" altLang="en-US" sz="1700" smtClean="0"/>
              <a:t>       ----Wikipedia(http://en.wikipedia.org/wiki/Hardware_virtualization)</a:t>
            </a:r>
          </a:p>
        </p:txBody>
      </p:sp>
    </p:spTree>
    <p:extLst>
      <p:ext uri="{BB962C8B-B14F-4D97-AF65-F5344CB8AC3E}">
        <p14:creationId xmlns:p14="http://schemas.microsoft.com/office/powerpoint/2010/main" val="40496960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zh-CN" altLang="zh-CN" sz="2800" smtClean="0"/>
              <a:t>什么是虚拟化</a:t>
            </a:r>
          </a:p>
        </p:txBody>
      </p:sp>
      <p:sp>
        <p:nvSpPr>
          <p:cNvPr id="8195" name="Rectangle 3"/>
          <p:cNvSpPr>
            <a:spLocks noGrp="1" noChangeArrowheads="1"/>
          </p:cNvSpPr>
          <p:nvPr>
            <p:ph type="body" idx="4294967295"/>
          </p:nvPr>
        </p:nvSpPr>
        <p:spPr/>
        <p:txBody>
          <a:bodyPr>
            <a:normAutofit fontScale="92500" lnSpcReduction="10000"/>
          </a:bodyPr>
          <a:lstStyle/>
          <a:p>
            <a:r>
              <a:rPr lang="zh-CN" altLang="en-US" dirty="0" smtClean="0"/>
              <a:t>起源：1960年代IBM的大型系统，用于实现在物理硬件之上生成多个可以独立运行的操作系统</a:t>
            </a:r>
          </a:p>
          <a:p>
            <a:r>
              <a:rPr lang="zh-CN" altLang="en-US" dirty="0" smtClean="0"/>
              <a:t>分类：</a:t>
            </a:r>
          </a:p>
          <a:p>
            <a:pPr lvl="1"/>
            <a:r>
              <a:rPr lang="zh-CN" altLang="en-US" dirty="0" smtClean="0"/>
              <a:t>平台虚拟化（Platform Virtualization） </a:t>
            </a:r>
          </a:p>
          <a:p>
            <a:pPr lvl="2"/>
            <a:r>
              <a:rPr lang="zh-CN" altLang="en-US" dirty="0" smtClean="0"/>
              <a:t>针对CPU、操作系统的虚拟化</a:t>
            </a:r>
          </a:p>
          <a:p>
            <a:pPr lvl="1"/>
            <a:r>
              <a:rPr lang="zh-CN" altLang="en-US" dirty="0" smtClean="0"/>
              <a:t>资源虚拟化（Resource Virtualization） </a:t>
            </a:r>
          </a:p>
          <a:p>
            <a:pPr lvl="2"/>
            <a:r>
              <a:rPr lang="zh-CN" altLang="en-US" dirty="0" smtClean="0"/>
              <a:t>针对网络、内存等特定的系统资源的虚拟化</a:t>
            </a:r>
          </a:p>
          <a:p>
            <a:pPr lvl="1"/>
            <a:r>
              <a:rPr lang="zh-CN" altLang="en-US" dirty="0" smtClean="0"/>
              <a:t>应用程序虚拟化（Application Virtualization） </a:t>
            </a:r>
          </a:p>
          <a:p>
            <a:pPr lvl="2"/>
            <a:r>
              <a:rPr lang="zh-CN" altLang="en-US" dirty="0" smtClean="0"/>
              <a:t>仿真、模拟、解释等技术</a:t>
            </a:r>
          </a:p>
        </p:txBody>
      </p:sp>
    </p:spTree>
    <p:extLst>
      <p:ext uri="{BB962C8B-B14F-4D97-AF65-F5344CB8AC3E}">
        <p14:creationId xmlns:p14="http://schemas.microsoft.com/office/powerpoint/2010/main" val="33333754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zh-CN" altLang="zh-CN" sz="2800" smtClean="0"/>
              <a:t>虚拟化的层次</a:t>
            </a:r>
          </a:p>
        </p:txBody>
      </p:sp>
      <p:sp>
        <p:nvSpPr>
          <p:cNvPr id="9219" name="Rectangle 3"/>
          <p:cNvSpPr>
            <a:spLocks noGrp="1" noChangeArrowheads="1"/>
          </p:cNvSpPr>
          <p:nvPr>
            <p:ph type="body" idx="4294967295"/>
          </p:nvPr>
        </p:nvSpPr>
        <p:spPr>
          <a:xfrm>
            <a:off x="468313" y="1341438"/>
            <a:ext cx="8207375" cy="4535487"/>
          </a:xfrm>
        </p:spPr>
        <p:txBody>
          <a:bodyPr/>
          <a:lstStyle/>
          <a:p>
            <a:r>
              <a:rPr lang="zh-CN" altLang="en-US" smtClean="0"/>
              <a:t>指令集体系结构级</a:t>
            </a:r>
          </a:p>
          <a:p>
            <a:r>
              <a:rPr lang="zh-CN" altLang="en-US" smtClean="0"/>
              <a:t>硬件抽象级</a:t>
            </a:r>
          </a:p>
          <a:p>
            <a:r>
              <a:rPr lang="zh-CN" altLang="en-US" smtClean="0"/>
              <a:t>操作系统级</a:t>
            </a:r>
          </a:p>
          <a:p>
            <a:r>
              <a:rPr lang="zh-CN" altLang="en-US" smtClean="0"/>
              <a:t>库支持级</a:t>
            </a:r>
          </a:p>
          <a:p>
            <a:r>
              <a:rPr lang="zh-CN" altLang="en-US" smtClean="0"/>
              <a:t>应用程序级</a:t>
            </a:r>
          </a:p>
          <a:p>
            <a:endParaRPr lang="zh-CN" altLang="en-US" smtClean="0"/>
          </a:p>
        </p:txBody>
      </p:sp>
      <p:pic>
        <p:nvPicPr>
          <p:cNvPr id="9220" name="Picture 4" descr="从硬件到应用程序的5个虚拟化抽象层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341438"/>
            <a:ext cx="400050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16572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zh-CN" altLang="zh-CN" sz="2800" smtClean="0"/>
              <a:t>指令级虚拟化</a:t>
            </a:r>
          </a:p>
        </p:txBody>
      </p:sp>
      <p:sp>
        <p:nvSpPr>
          <p:cNvPr id="10243" name="Rectangle 3"/>
          <p:cNvSpPr>
            <a:spLocks noGrp="1" noChangeArrowheads="1"/>
          </p:cNvSpPr>
          <p:nvPr>
            <p:ph type="body" idx="4294967295"/>
          </p:nvPr>
        </p:nvSpPr>
        <p:spPr/>
        <p:txBody>
          <a:bodyPr/>
          <a:lstStyle/>
          <a:p>
            <a:r>
              <a:rPr lang="zh-CN" altLang="en-US" smtClean="0"/>
              <a:t>用当前运行的环境模拟指定目标设备（通常是不同指令集）的指令执行</a:t>
            </a:r>
          </a:p>
          <a:p>
            <a:endParaRPr lang="zh-CN" altLang="en-US" smtClean="0"/>
          </a:p>
        </p:txBody>
      </p:sp>
      <p:pic>
        <p:nvPicPr>
          <p:cNvPr id="11268" name="Picture 4" descr="pearpc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319088"/>
            <a:ext cx="767715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winkawa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1038225"/>
            <a:ext cx="73914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806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9"/>
                                        </p:tgtEl>
                                        <p:attrNameLst>
                                          <p:attrName>style.visibility</p:attrName>
                                        </p:attrNameLst>
                                      </p:cBhvr>
                                      <p:to>
                                        <p:strVal val="visible"/>
                                      </p:to>
                                    </p:set>
                                    <p:anim calcmode="lin" valueType="num">
                                      <p:cBhvr additive="base">
                                        <p:cTn id="13" dur="500" fill="hold"/>
                                        <p:tgtEl>
                                          <p:spTgt spid="11269"/>
                                        </p:tgtEl>
                                        <p:attrNameLst>
                                          <p:attrName>ppt_x</p:attrName>
                                        </p:attrNameLst>
                                      </p:cBhvr>
                                      <p:tavLst>
                                        <p:tav tm="0">
                                          <p:val>
                                            <p:strVal val="#ppt_x"/>
                                          </p:val>
                                        </p:tav>
                                        <p:tav tm="100000">
                                          <p:val>
                                            <p:strVal val="#ppt_x"/>
                                          </p:val>
                                        </p:tav>
                                      </p:tavLst>
                                    </p:anim>
                                    <p:anim calcmode="lin" valueType="num">
                                      <p:cBhvr additive="base">
                                        <p:cTn id="14"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zh-CN" altLang="zh-CN" sz="2800" smtClean="0"/>
              <a:t>硬件级虚拟化</a:t>
            </a:r>
          </a:p>
        </p:txBody>
      </p:sp>
      <p:sp>
        <p:nvSpPr>
          <p:cNvPr id="11267" name="Rectangle 3"/>
          <p:cNvSpPr>
            <a:spLocks noGrp="1" noChangeArrowheads="1"/>
          </p:cNvSpPr>
          <p:nvPr>
            <p:ph type="body" idx="4294967295"/>
          </p:nvPr>
        </p:nvSpPr>
        <p:spPr/>
        <p:txBody>
          <a:bodyPr/>
          <a:lstStyle/>
          <a:p>
            <a:r>
              <a:rPr lang="zh-CN" altLang="en-US" smtClean="0"/>
              <a:t>在相同的指令集体系结构中，实现对平台上的硬件设备（如硬盘、显示器、键盘等）的模拟。</a:t>
            </a:r>
          </a:p>
          <a:p>
            <a:r>
              <a:rPr lang="zh-CN" altLang="en-US" smtClean="0"/>
              <a:t>虚拟化的两个方面</a:t>
            </a:r>
          </a:p>
          <a:p>
            <a:pPr lvl="1">
              <a:buFont typeface="Wingdings" panose="05000000000000000000" pitchFamily="2" charset="2"/>
              <a:buChar char="l"/>
            </a:pPr>
            <a:r>
              <a:rPr lang="zh-CN" altLang="en-US" smtClean="0"/>
              <a:t>为一个虚拟机产生一个虚拟硬件环境</a:t>
            </a:r>
          </a:p>
          <a:p>
            <a:pPr lvl="1">
              <a:buFont typeface="Wingdings" panose="05000000000000000000" pitchFamily="2" charset="2"/>
              <a:buChar char="l"/>
            </a:pPr>
            <a:r>
              <a:rPr lang="zh-CN" altLang="en-US" smtClean="0"/>
              <a:t>虚拟化进程通过虚拟化管理下层的硬件</a:t>
            </a:r>
          </a:p>
          <a:p>
            <a:endParaRPr lang="zh-CN" altLang="en-US" smtClean="0"/>
          </a:p>
        </p:txBody>
      </p:sp>
      <p:pic>
        <p:nvPicPr>
          <p:cNvPr id="13316" name="Picture 4" descr="vmw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65250"/>
            <a:ext cx="20955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virtual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365250"/>
            <a:ext cx="5029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x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3646488"/>
            <a:ext cx="417512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descr="kv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3238" y="3470275"/>
            <a:ext cx="2944812"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500" y="2203450"/>
            <a:ext cx="58674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969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7"/>
                                        </p:tgtEl>
                                        <p:attrNameLst>
                                          <p:attrName>style.visibility</p:attrName>
                                        </p:attrNameLst>
                                      </p:cBhvr>
                                      <p:to>
                                        <p:strVal val="visible"/>
                                      </p:to>
                                    </p:set>
                                    <p:anim calcmode="lin" valueType="num">
                                      <p:cBhvr additive="base">
                                        <p:cTn id="13" dur="500" fill="hold"/>
                                        <p:tgtEl>
                                          <p:spTgt spid="13317"/>
                                        </p:tgtEl>
                                        <p:attrNameLst>
                                          <p:attrName>ppt_x</p:attrName>
                                        </p:attrNameLst>
                                      </p:cBhvr>
                                      <p:tavLst>
                                        <p:tav tm="0">
                                          <p:val>
                                            <p:strVal val="#ppt_x"/>
                                          </p:val>
                                        </p:tav>
                                        <p:tav tm="100000">
                                          <p:val>
                                            <p:strVal val="#ppt_x"/>
                                          </p:val>
                                        </p:tav>
                                      </p:tavLst>
                                    </p:anim>
                                    <p:anim calcmode="lin" valueType="num">
                                      <p:cBhvr additive="base">
                                        <p:cTn id="14"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319"/>
                                        </p:tgtEl>
                                        <p:attrNameLst>
                                          <p:attrName>style.visibility</p:attrName>
                                        </p:attrNameLst>
                                      </p:cBhvr>
                                      <p:to>
                                        <p:strVal val="visible"/>
                                      </p:to>
                                    </p:set>
                                    <p:anim calcmode="lin" valueType="num">
                                      <p:cBhvr additive="base">
                                        <p:cTn id="25" dur="500" fill="hold"/>
                                        <p:tgtEl>
                                          <p:spTgt spid="13319"/>
                                        </p:tgtEl>
                                        <p:attrNameLst>
                                          <p:attrName>ppt_x</p:attrName>
                                        </p:attrNameLst>
                                      </p:cBhvr>
                                      <p:tavLst>
                                        <p:tav tm="0">
                                          <p:val>
                                            <p:strVal val="#ppt_x"/>
                                          </p:val>
                                        </p:tav>
                                        <p:tav tm="100000">
                                          <p:val>
                                            <p:strVal val="#ppt_x"/>
                                          </p:val>
                                        </p:tav>
                                      </p:tavLst>
                                    </p:anim>
                                    <p:anim calcmode="lin" valueType="num">
                                      <p:cBhvr additive="base">
                                        <p:cTn id="26"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nodeType="clickEffect">
                                  <p:stCondLst>
                                    <p:cond delay="0"/>
                                  </p:stCondLst>
                                  <p:childTnLst>
                                    <p:animEffect transition="out" filter="fade">
                                      <p:cBhvr>
                                        <p:cTn id="30" dur="500"/>
                                        <p:tgtEl>
                                          <p:spTgt spid="13316"/>
                                        </p:tgtEl>
                                      </p:cBhvr>
                                    </p:animEffect>
                                    <p:set>
                                      <p:cBhvr>
                                        <p:cTn id="31" dur="1" fill="hold">
                                          <p:stCondLst>
                                            <p:cond delay="499"/>
                                          </p:stCondLst>
                                        </p:cTn>
                                        <p:tgtEl>
                                          <p:spTgt spid="1331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3317"/>
                                        </p:tgtEl>
                                      </p:cBhvr>
                                    </p:animEffect>
                                    <p:set>
                                      <p:cBhvr>
                                        <p:cTn id="34" dur="1" fill="hold">
                                          <p:stCondLst>
                                            <p:cond delay="499"/>
                                          </p:stCondLst>
                                        </p:cTn>
                                        <p:tgtEl>
                                          <p:spTgt spid="1331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3318"/>
                                        </p:tgtEl>
                                      </p:cBhvr>
                                    </p:animEffect>
                                    <p:set>
                                      <p:cBhvr>
                                        <p:cTn id="37" dur="1" fill="hold">
                                          <p:stCondLst>
                                            <p:cond delay="499"/>
                                          </p:stCondLst>
                                        </p:cTn>
                                        <p:tgtEl>
                                          <p:spTgt spid="1331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319"/>
                                        </p:tgtEl>
                                      </p:cBhvr>
                                    </p:animEffect>
                                    <p:set>
                                      <p:cBhvr>
                                        <p:cTn id="40" dur="1" fill="hold">
                                          <p:stCondLst>
                                            <p:cond delay="499"/>
                                          </p:stCondLst>
                                        </p:cTn>
                                        <p:tgtEl>
                                          <p:spTgt spid="1331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13320"/>
                                        </p:tgtEl>
                                        <p:attrNameLst>
                                          <p:attrName>style.visibility</p:attrName>
                                        </p:attrNameLst>
                                      </p:cBhvr>
                                      <p:to>
                                        <p:strVal val="visible"/>
                                      </p:to>
                                    </p:set>
                                    <p:animEffect transition="in" filter="fade">
                                      <p:cBhvr>
                                        <p:cTn id="45" dur="1000"/>
                                        <p:tgtEl>
                                          <p:spTgt spid="13320"/>
                                        </p:tgtEl>
                                      </p:cBhvr>
                                    </p:animEffect>
                                    <p:anim calcmode="lin" valueType="num">
                                      <p:cBhvr>
                                        <p:cTn id="46" dur="1000" fill="hold"/>
                                        <p:tgtEl>
                                          <p:spTgt spid="13320"/>
                                        </p:tgtEl>
                                        <p:attrNameLst>
                                          <p:attrName>ppt_x</p:attrName>
                                        </p:attrNameLst>
                                      </p:cBhvr>
                                      <p:tavLst>
                                        <p:tav tm="0">
                                          <p:val>
                                            <p:strVal val="#ppt_x"/>
                                          </p:val>
                                        </p:tav>
                                        <p:tav tm="100000">
                                          <p:val>
                                            <p:strVal val="#ppt_x"/>
                                          </p:val>
                                        </p:tav>
                                      </p:tavLst>
                                    </p:anim>
                                    <p:anim calcmode="lin" valueType="num">
                                      <p:cBhvr>
                                        <p:cTn id="47" dur="1000" fill="hold"/>
                                        <p:tgtEl>
                                          <p:spTgt spid="133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p:txBody>
          <a:bodyPr/>
          <a:lstStyle/>
          <a:p>
            <a:r>
              <a:rPr lang="zh-CN" altLang="zh-CN" smtClean="0"/>
              <a:t>操作系统级虚拟化</a:t>
            </a:r>
          </a:p>
        </p:txBody>
      </p:sp>
      <p:sp>
        <p:nvSpPr>
          <p:cNvPr id="12291" name="内容占位符 2"/>
          <p:cNvSpPr>
            <a:spLocks noGrp="1"/>
          </p:cNvSpPr>
          <p:nvPr>
            <p:ph idx="4294967295"/>
          </p:nvPr>
        </p:nvSpPr>
        <p:spPr/>
        <p:txBody>
          <a:bodyPr/>
          <a:lstStyle/>
          <a:p>
            <a:r>
              <a:rPr lang="zh-CN" altLang="en-US" smtClean="0"/>
              <a:t>操作系统级虚拟化利用数据中心的软硬件，在一个单一物理服务器上创建隔离的容器和操作系统实例。</a:t>
            </a:r>
          </a:p>
          <a:p>
            <a:r>
              <a:rPr lang="zh-CN" altLang="en-US" smtClean="0"/>
              <a:t>举例：</a:t>
            </a:r>
          </a:p>
          <a:p>
            <a:pPr lvl="1"/>
            <a:r>
              <a:rPr lang="zh-CN" altLang="en-US" smtClean="0"/>
              <a:t>chroot</a:t>
            </a:r>
          </a:p>
          <a:p>
            <a:pPr lvl="1"/>
            <a:r>
              <a:rPr lang="zh-CN" altLang="en-US" smtClean="0"/>
              <a:t>LXC</a:t>
            </a:r>
          </a:p>
          <a:p>
            <a:pPr lvl="1"/>
            <a:r>
              <a:rPr lang="zh-CN" altLang="en-US" smtClean="0"/>
              <a:t>Docker</a:t>
            </a:r>
          </a:p>
        </p:txBody>
      </p:sp>
      <p:pic>
        <p:nvPicPr>
          <p:cNvPr id="1229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23950"/>
            <a:ext cx="869315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100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86AD04E-0125-4B00-A16F-C1CD6D16CEA9}" type="slidenum">
              <a:rPr lang="zh-CN" altLang="en-US" sz="1600">
                <a:solidFill>
                  <a:schemeClr val="tx1"/>
                </a:solidFill>
              </a:rPr>
              <a:pPr eaLnBrk="1" hangingPunct="1">
                <a:spcBef>
                  <a:spcPct val="0"/>
                </a:spcBef>
                <a:buClrTx/>
                <a:buFontTx/>
                <a:buNone/>
              </a:pPr>
              <a:t>6</a:t>
            </a:fld>
            <a:endParaRPr lang="en-US" altLang="zh-CN" sz="1600">
              <a:solidFill>
                <a:schemeClr val="tx1"/>
              </a:solidFill>
            </a:endParaRPr>
          </a:p>
        </p:txBody>
      </p:sp>
      <p:sp>
        <p:nvSpPr>
          <p:cNvPr id="6147" name="Rectangle 2"/>
          <p:cNvSpPr>
            <a:spLocks noGrp="1" noChangeArrowheads="1"/>
          </p:cNvSpPr>
          <p:nvPr>
            <p:ph type="title"/>
          </p:nvPr>
        </p:nvSpPr>
        <p:spPr>
          <a:xfrm>
            <a:off x="622300" y="152400"/>
            <a:ext cx="7772400" cy="1143000"/>
          </a:xfrm>
        </p:spPr>
        <p:txBody>
          <a:bodyPr/>
          <a:lstStyle/>
          <a:p>
            <a:pPr algn="l" eaLnBrk="1" hangingPunct="1"/>
            <a:r>
              <a:rPr lang="en-US" altLang="zh-CN" smtClean="0">
                <a:ea typeface="宋体" panose="02010600030101010101" pitchFamily="2" charset="-122"/>
              </a:rPr>
              <a:t>9.2 </a:t>
            </a:r>
            <a:r>
              <a:rPr lang="zh-CN" altLang="en-US" smtClean="0">
                <a:ea typeface="宋体" panose="02010600030101010101" pitchFamily="2" charset="-122"/>
              </a:rPr>
              <a:t>加密是一种安全措施</a:t>
            </a:r>
            <a:endParaRPr lang="en-US" altLang="zh-CN" smtClean="0">
              <a:ea typeface="宋体" panose="02010600030101010101" pitchFamily="2" charset="-122"/>
            </a:endParaRPr>
          </a:p>
        </p:txBody>
      </p:sp>
      <p:sp>
        <p:nvSpPr>
          <p:cNvPr id="6148" name="Text Box 6"/>
          <p:cNvSpPr txBox="1">
            <a:spLocks noChangeArrowheads="1"/>
          </p:cNvSpPr>
          <p:nvPr/>
        </p:nvSpPr>
        <p:spPr bwMode="auto">
          <a:xfrm>
            <a:off x="673100" y="1549400"/>
            <a:ext cx="77851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pPr>
            <a:r>
              <a:rPr lang="zh-CN" altLang="en-US" sz="2800">
                <a:solidFill>
                  <a:schemeClr val="tx1"/>
                </a:solidFill>
                <a:ea typeface="宋体" panose="02010600030101010101" pitchFamily="2" charset="-122"/>
              </a:rPr>
              <a:t>　加密的含义：</a:t>
            </a:r>
            <a:r>
              <a:rPr lang="zh-CN" altLang="en-US" sz="2800" b="1">
                <a:solidFill>
                  <a:schemeClr val="tx1"/>
                </a:solidFill>
                <a:ea typeface="宋体" panose="02010600030101010101" pitchFamily="2" charset="-122"/>
              </a:rPr>
              <a:t>明文</a:t>
            </a:r>
            <a:r>
              <a:rPr lang="zh-CN" altLang="en-US" sz="2800">
                <a:solidFill>
                  <a:schemeClr val="tx1"/>
                </a:solidFill>
                <a:ea typeface="宋体" panose="02010600030101010101" pitchFamily="2" charset="-122"/>
              </a:rPr>
              <a:t>通过某种手段变为</a:t>
            </a:r>
            <a:r>
              <a:rPr lang="zh-CN" altLang="en-US" sz="2800" b="1">
                <a:solidFill>
                  <a:schemeClr val="tx1"/>
                </a:solidFill>
                <a:ea typeface="宋体" panose="02010600030101010101" pitchFamily="2" charset="-122"/>
              </a:rPr>
              <a:t>密文</a:t>
            </a:r>
            <a:r>
              <a:rPr lang="zh-CN" altLang="en-US" sz="2800">
                <a:solidFill>
                  <a:schemeClr val="tx1"/>
                </a:solidFill>
                <a:ea typeface="宋体" panose="02010600030101010101" pitchFamily="2" charset="-122"/>
              </a:rPr>
              <a:t>，解密要有授权，从而保护文档不被非法阅读．</a:t>
            </a:r>
          </a:p>
          <a:p>
            <a:pPr eaLnBrk="1" hangingPunct="1">
              <a:spcBef>
                <a:spcPct val="50000"/>
              </a:spcBef>
              <a:buClrTx/>
            </a:pPr>
            <a:r>
              <a:rPr lang="zh-CN" altLang="en-US" sz="2800">
                <a:solidFill>
                  <a:schemeClr val="tx1"/>
                </a:solidFill>
                <a:ea typeface="宋体" panose="02010600030101010101" pitchFamily="2" charset="-122"/>
              </a:rPr>
              <a:t>　加密是预防信息被破坏、外泄、丢失的一种手段。</a:t>
            </a:r>
          </a:p>
          <a:p>
            <a:pPr eaLnBrk="1" hangingPunct="1">
              <a:spcBef>
                <a:spcPct val="50000"/>
              </a:spcBef>
              <a:buClrTx/>
            </a:pPr>
            <a:r>
              <a:rPr lang="zh-CN" altLang="en-US" sz="2800">
                <a:solidFill>
                  <a:schemeClr val="tx1"/>
                </a:solidFill>
                <a:ea typeface="宋体" panose="02010600030101010101" pitchFamily="2" charset="-122"/>
              </a:rPr>
              <a:t>　加密与解密实现有一整套的算法和机制。</a:t>
            </a:r>
          </a:p>
          <a:p>
            <a:pPr eaLnBrk="1" hangingPunct="1">
              <a:spcBef>
                <a:spcPct val="50000"/>
              </a:spcBef>
              <a:buClrTx/>
            </a:pPr>
            <a:r>
              <a:rPr lang="zh-CN" altLang="en-US" sz="2800">
                <a:solidFill>
                  <a:schemeClr val="tx1"/>
                </a:solidFill>
                <a:ea typeface="宋体" panose="02010600030101010101" pitchFamily="2" charset="-122"/>
              </a:rPr>
              <a:t>　加密的实现方法称为密码学。</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ltLang="zh-CN" sz="2800" smtClean="0"/>
              <a:t>API</a:t>
            </a:r>
            <a:r>
              <a:rPr lang="zh-CN" altLang="en-US" sz="2800" smtClean="0"/>
              <a:t>与程序库级虚拟化</a:t>
            </a:r>
          </a:p>
        </p:txBody>
      </p:sp>
      <p:sp>
        <p:nvSpPr>
          <p:cNvPr id="13315" name="Rectangle 3"/>
          <p:cNvSpPr>
            <a:spLocks noGrp="1" noChangeArrowheads="1"/>
          </p:cNvSpPr>
          <p:nvPr>
            <p:ph type="body" idx="4294967295"/>
          </p:nvPr>
        </p:nvSpPr>
        <p:spPr/>
        <p:txBody>
          <a:bodyPr/>
          <a:lstStyle/>
          <a:p>
            <a:r>
              <a:rPr lang="zh-CN" altLang="en-US" smtClean="0"/>
              <a:t>在一个操作系统中模拟建立另外一个操作系统的运行环境</a:t>
            </a:r>
          </a:p>
          <a:p>
            <a:endParaRPr lang="zh-CN" altLang="en-US" smtClean="0"/>
          </a:p>
        </p:txBody>
      </p:sp>
      <p:pic>
        <p:nvPicPr>
          <p:cNvPr id="17412" name="Picture 4" descr="w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852738"/>
            <a:ext cx="374332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cygw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24175"/>
            <a:ext cx="38957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112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gtEl>
                                        <p:attrNameLst>
                                          <p:attrName>style.visibility</p:attrName>
                                        </p:attrNameLst>
                                      </p:cBhvr>
                                      <p:to>
                                        <p:strVal val="visible"/>
                                      </p:to>
                                    </p:set>
                                    <p:anim calcmode="lin" valueType="num">
                                      <p:cBhvr additive="base">
                                        <p:cTn id="13" dur="500" fill="hold"/>
                                        <p:tgtEl>
                                          <p:spTgt spid="17412"/>
                                        </p:tgtEl>
                                        <p:attrNameLst>
                                          <p:attrName>ppt_x</p:attrName>
                                        </p:attrNameLst>
                                      </p:cBhvr>
                                      <p:tavLst>
                                        <p:tav tm="0">
                                          <p:val>
                                            <p:strVal val="#ppt_x"/>
                                          </p:val>
                                        </p:tav>
                                        <p:tav tm="100000">
                                          <p:val>
                                            <p:strVal val="#ppt_x"/>
                                          </p:val>
                                        </p:tav>
                                      </p:tavLst>
                                    </p:anim>
                                    <p:anim calcmode="lin" valueType="num">
                                      <p:cBhvr additive="base">
                                        <p:cTn id="14"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zh-CN" altLang="zh-CN" sz="2800" smtClean="0"/>
              <a:t>应用级虚拟化（进程级虚拟化）</a:t>
            </a:r>
          </a:p>
        </p:txBody>
      </p:sp>
      <p:sp>
        <p:nvSpPr>
          <p:cNvPr id="14339" name="Rectangle 3"/>
          <p:cNvSpPr>
            <a:spLocks noGrp="1" noChangeArrowheads="1"/>
          </p:cNvSpPr>
          <p:nvPr>
            <p:ph type="body" idx="4294967295"/>
          </p:nvPr>
        </p:nvSpPr>
        <p:spPr>
          <a:xfrm>
            <a:off x="179388" y="1341438"/>
            <a:ext cx="8496300" cy="4967287"/>
          </a:xfrm>
        </p:spPr>
        <p:txBody>
          <a:bodyPr/>
          <a:lstStyle/>
          <a:p>
            <a:r>
              <a:rPr lang="zh-CN" altLang="en-US" smtClean="0"/>
              <a:t>设计范化指令集，在不同的指令集上实现支持</a:t>
            </a:r>
          </a:p>
          <a:p>
            <a:endParaRPr lang="zh-CN" altLang="en-US" smtClean="0"/>
          </a:p>
        </p:txBody>
      </p:sp>
      <p:pic>
        <p:nvPicPr>
          <p:cNvPr id="19460" name="Picture 4" descr="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60575"/>
            <a:ext cx="478790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357563"/>
            <a:ext cx="39243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2186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ppt_x"/>
                                          </p:val>
                                        </p:tav>
                                        <p:tav tm="100000">
                                          <p:val>
                                            <p:strVal val="#ppt_x"/>
                                          </p:val>
                                        </p:tav>
                                      </p:tavLst>
                                    </p:anim>
                                    <p:anim calcmode="lin" valueType="num">
                                      <p:cBhvr additive="base">
                                        <p:cTn id="8"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1"/>
                                        </p:tgtEl>
                                        <p:attrNameLst>
                                          <p:attrName>style.visibility</p:attrName>
                                        </p:attrNameLst>
                                      </p:cBhvr>
                                      <p:to>
                                        <p:strVal val="visible"/>
                                      </p:to>
                                    </p:set>
                                    <p:anim calcmode="lin" valueType="num">
                                      <p:cBhvr additive="base">
                                        <p:cTn id="13" dur="500" fill="hold"/>
                                        <p:tgtEl>
                                          <p:spTgt spid="19461"/>
                                        </p:tgtEl>
                                        <p:attrNameLst>
                                          <p:attrName>ppt_x</p:attrName>
                                        </p:attrNameLst>
                                      </p:cBhvr>
                                      <p:tavLst>
                                        <p:tav tm="0">
                                          <p:val>
                                            <p:strVal val="#ppt_x"/>
                                          </p:val>
                                        </p:tav>
                                        <p:tav tm="100000">
                                          <p:val>
                                            <p:strVal val="#ppt_x"/>
                                          </p:val>
                                        </p:tav>
                                      </p:tavLst>
                                    </p:anim>
                                    <p:anim calcmode="lin" valueType="num">
                                      <p:cBhvr additive="base">
                                        <p:cTn id="14"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r>
              <a:rPr lang="zh-CN" altLang="en-US" dirty="0"/>
              <a:t>关于虚拟化技术</a:t>
            </a:r>
            <a:endParaRPr lang="zh-CN" altLang="zh-CN" sz="2800" dirty="0" smtClean="0"/>
          </a:p>
        </p:txBody>
      </p:sp>
      <p:sp>
        <p:nvSpPr>
          <p:cNvPr id="15363" name="Rectangle 3"/>
          <p:cNvSpPr>
            <a:spLocks noGrp="1" noChangeArrowheads="1"/>
          </p:cNvSpPr>
          <p:nvPr>
            <p:ph type="body" idx="4294967295"/>
          </p:nvPr>
        </p:nvSpPr>
        <p:spPr/>
        <p:txBody>
          <a:bodyPr/>
          <a:lstStyle/>
          <a:p>
            <a:r>
              <a:rPr lang="zh-CN" altLang="en-US" dirty="0" smtClean="0"/>
              <a:t>什么是虚拟化？</a:t>
            </a:r>
          </a:p>
          <a:p>
            <a:r>
              <a:rPr lang="zh-CN" altLang="en-US" dirty="0" smtClean="0">
                <a:solidFill>
                  <a:srgbClr val="0000FF"/>
                </a:solidFill>
              </a:rPr>
              <a:t>为什么要虚拟化？</a:t>
            </a:r>
            <a:endParaRPr lang="en-US" altLang="zh-CN" dirty="0" smtClean="0">
              <a:solidFill>
                <a:srgbClr val="0000FF"/>
              </a:solidFill>
            </a:endParaRPr>
          </a:p>
          <a:p>
            <a:r>
              <a:rPr lang="zh-CN" altLang="en-US" dirty="0" smtClean="0"/>
              <a:t>如何实现虚拟化？</a:t>
            </a:r>
          </a:p>
        </p:txBody>
      </p:sp>
    </p:spTree>
    <p:extLst>
      <p:ext uri="{BB962C8B-B14F-4D97-AF65-F5344CB8AC3E}">
        <p14:creationId xmlns:p14="http://schemas.microsoft.com/office/powerpoint/2010/main" val="40604978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altLang="zh-CN" sz="2800" smtClean="0"/>
              <a:t>IT</a:t>
            </a:r>
            <a:r>
              <a:rPr lang="zh-CN" altLang="en-US" sz="2800" smtClean="0"/>
              <a:t>产业三大定律</a:t>
            </a:r>
          </a:p>
        </p:txBody>
      </p:sp>
      <p:sp>
        <p:nvSpPr>
          <p:cNvPr id="22531" name="Rectangle 3"/>
          <p:cNvSpPr>
            <a:spLocks noGrp="1" noChangeArrowheads="1"/>
          </p:cNvSpPr>
          <p:nvPr>
            <p:ph type="body" idx="4294967295"/>
          </p:nvPr>
        </p:nvSpPr>
        <p:spPr/>
        <p:txBody>
          <a:bodyPr/>
          <a:lstStyle/>
          <a:p>
            <a:r>
              <a:rPr lang="zh-CN" altLang="en-US" smtClean="0"/>
              <a:t>摩尔定律</a:t>
            </a:r>
          </a:p>
          <a:p>
            <a:pPr lvl="1"/>
            <a:r>
              <a:rPr lang="zh-CN" altLang="en-US" smtClean="0"/>
              <a:t>每18个月，计算机硬件的性能会提升一倍</a:t>
            </a:r>
          </a:p>
          <a:p>
            <a:r>
              <a:rPr lang="zh-CN" altLang="en-US" smtClean="0"/>
              <a:t>安迪比尔定律</a:t>
            </a:r>
          </a:p>
          <a:p>
            <a:pPr lvl="1"/>
            <a:r>
              <a:rPr lang="zh-CN" altLang="en-US" smtClean="0"/>
              <a:t>硬件性能的提升会被新的软件消耗掉</a:t>
            </a:r>
          </a:p>
          <a:p>
            <a:r>
              <a:rPr lang="zh-CN" altLang="en-US" smtClean="0"/>
              <a:t>反摩尔定律</a:t>
            </a:r>
          </a:p>
          <a:p>
            <a:pPr lvl="1"/>
            <a:r>
              <a:rPr lang="zh-CN" altLang="en-US" smtClean="0"/>
              <a:t>硬件设备和厂商的更新速度必须与摩尔定律匹配。如果18个月的产品业绩没有提升，那么营业额损失一半</a:t>
            </a:r>
          </a:p>
        </p:txBody>
      </p:sp>
    </p:spTree>
    <p:extLst>
      <p:ext uri="{BB962C8B-B14F-4D97-AF65-F5344CB8AC3E}">
        <p14:creationId xmlns:p14="http://schemas.microsoft.com/office/powerpoint/2010/main" val="1154323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anim calcmode="lin" valueType="num">
                                      <p:cBhvr additive="base">
                                        <p:cTn id="1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anim calcmode="lin" valueType="num">
                                      <p:cBhvr additive="base">
                                        <p:cTn id="17"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anim calcmode="lin" valueType="num">
                                      <p:cBhvr additive="base">
                                        <p:cTn id="21"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2800" smtClean="0"/>
              <a:t>IT产业的变化</a:t>
            </a:r>
          </a:p>
        </p:txBody>
      </p:sp>
      <p:sp>
        <p:nvSpPr>
          <p:cNvPr id="18435" name="Rectangle 3"/>
          <p:cNvSpPr>
            <a:spLocks noGrp="1" noChangeArrowheads="1"/>
          </p:cNvSpPr>
          <p:nvPr>
            <p:ph type="body" idx="1"/>
          </p:nvPr>
        </p:nvSpPr>
        <p:spPr/>
        <p:txBody>
          <a:bodyPr/>
          <a:lstStyle/>
          <a:p>
            <a:r>
              <a:rPr lang="zh-CN" altLang="en-US" smtClean="0"/>
              <a:t>Crash into Energy Wall after 2005</a:t>
            </a:r>
          </a:p>
          <a:p>
            <a:r>
              <a:rPr lang="zh-CN" altLang="en-US" smtClean="0"/>
              <a:t>摩尔定律转换为每18个月核心数增加一倍</a:t>
            </a:r>
          </a:p>
          <a:p>
            <a:r>
              <a:rPr lang="zh-CN" altLang="en-US" smtClean="0"/>
              <a:t>软件设计人员如何使用如此之多的并行资源？</a:t>
            </a:r>
          </a:p>
          <a:p>
            <a:endParaRPr lang="zh-CN" altLang="en-US" smtClean="0"/>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270000"/>
            <a:ext cx="8561387" cy="503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1" name="Text Box 5"/>
          <p:cNvSpPr txBox="1">
            <a:spLocks noChangeArrowheads="1"/>
          </p:cNvSpPr>
          <p:nvPr/>
        </p:nvSpPr>
        <p:spPr bwMode="auto">
          <a:xfrm>
            <a:off x="900113" y="5229225"/>
            <a:ext cx="5616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eaLnBrk="1" hangingPunct="1"/>
            <a:r>
              <a:rPr lang="zh-CN" altLang="en-US"/>
              <a:t>用100个核心来运行Word会有多少性能提升呢？</a:t>
            </a:r>
          </a:p>
        </p:txBody>
      </p:sp>
    </p:spTree>
    <p:extLst>
      <p:ext uri="{BB962C8B-B14F-4D97-AF65-F5344CB8AC3E}">
        <p14:creationId xmlns:p14="http://schemas.microsoft.com/office/powerpoint/2010/main" val="3597460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24580"/>
                                        </p:tgtEl>
                                        <p:attrNameLst>
                                          <p:attrName>ppt_x</p:attrName>
                                        </p:attrNameLst>
                                      </p:cBhvr>
                                      <p:tavLst>
                                        <p:tav tm="0">
                                          <p:val>
                                            <p:strVal val="ppt_x"/>
                                          </p:val>
                                        </p:tav>
                                        <p:tav tm="100000">
                                          <p:val>
                                            <p:strVal val="ppt_x"/>
                                          </p:val>
                                        </p:tav>
                                      </p:tavLst>
                                    </p:anim>
                                    <p:anim calcmode="lin" valueType="num">
                                      <p:cBhvr additive="base">
                                        <p:cTn id="13" dur="500"/>
                                        <p:tgtEl>
                                          <p:spTgt spid="24580"/>
                                        </p:tgtEl>
                                        <p:attrNameLst>
                                          <p:attrName>ppt_y</p:attrName>
                                        </p:attrNameLst>
                                      </p:cBhvr>
                                      <p:tavLst>
                                        <p:tav tm="0">
                                          <p:val>
                                            <p:strVal val="ppt_y"/>
                                          </p:val>
                                        </p:tav>
                                        <p:tav tm="100000">
                                          <p:val>
                                            <p:strVal val="1+ppt_h/2"/>
                                          </p:val>
                                        </p:tav>
                                      </p:tavLst>
                                    </p:anim>
                                    <p:set>
                                      <p:cBhvr>
                                        <p:cTn id="14" dur="1" fill="hold">
                                          <p:stCondLst>
                                            <p:cond delay="499"/>
                                          </p:stCondLst>
                                        </p:cTn>
                                        <p:tgtEl>
                                          <p:spTgt spid="2458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1"/>
                                        </p:tgtEl>
                                        <p:attrNameLst>
                                          <p:attrName>style.visibility</p:attrName>
                                        </p:attrNameLst>
                                      </p:cBhvr>
                                      <p:to>
                                        <p:strVal val="visible"/>
                                      </p:to>
                                    </p:set>
                                    <p:anim calcmode="lin" valueType="num">
                                      <p:cBhvr additive="base">
                                        <p:cTn id="19" dur="500" fill="hold"/>
                                        <p:tgtEl>
                                          <p:spTgt spid="24581"/>
                                        </p:tgtEl>
                                        <p:attrNameLst>
                                          <p:attrName>ppt_x</p:attrName>
                                        </p:attrNameLst>
                                      </p:cBhvr>
                                      <p:tavLst>
                                        <p:tav tm="0">
                                          <p:val>
                                            <p:strVal val="#ppt_x"/>
                                          </p:val>
                                        </p:tav>
                                        <p:tav tm="100000">
                                          <p:val>
                                            <p:strVal val="#ppt_x"/>
                                          </p:val>
                                        </p:tav>
                                      </p:tavLst>
                                    </p:anim>
                                    <p:anim calcmode="lin" valueType="num">
                                      <p:cBhvr additive="base">
                                        <p:cTn id="20" dur="500" fill="hold"/>
                                        <p:tgtEl>
                                          <p:spTgt spid="24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ldLvl="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2800" smtClean="0"/>
              <a:t>Berkeley View</a:t>
            </a:r>
          </a:p>
        </p:txBody>
      </p:sp>
      <p:sp>
        <p:nvSpPr>
          <p:cNvPr id="17411" name="Rectangle 3"/>
          <p:cNvSpPr>
            <a:spLocks noGrp="1" noChangeArrowheads="1"/>
          </p:cNvSpPr>
          <p:nvPr>
            <p:ph type="body" idx="1"/>
          </p:nvPr>
        </p:nvSpPr>
        <p:spPr/>
        <p:txBody>
          <a:bodyPr/>
          <a:lstStyle/>
          <a:p>
            <a:endParaRPr lang="zh-CN" altLang="zh-CN" smtClean="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77900"/>
            <a:ext cx="9144000" cy="490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138545" y="6118368"/>
            <a:ext cx="9005455" cy="707886"/>
          </a:xfrm>
          <a:prstGeom prst="rect">
            <a:avLst/>
          </a:prstGeom>
        </p:spPr>
        <p:txBody>
          <a:bodyPr wrap="square">
            <a:spAutoFit/>
          </a:bodyPr>
          <a:lstStyle/>
          <a:p>
            <a:r>
              <a:rPr lang="en-US" altLang="zh-CN" sz="2000" dirty="0" err="1"/>
              <a:t>Asanovic</a:t>
            </a:r>
            <a:r>
              <a:rPr lang="en-US" altLang="zh-CN" sz="2000" dirty="0"/>
              <a:t>, </a:t>
            </a:r>
            <a:r>
              <a:rPr lang="en-US" altLang="zh-CN" sz="2000" dirty="0" err="1"/>
              <a:t>Krste</a:t>
            </a:r>
            <a:r>
              <a:rPr lang="en-US" altLang="zh-CN" sz="2000" dirty="0"/>
              <a:t>, et al. "A view of the parallel computing landscape." </a:t>
            </a:r>
            <a:r>
              <a:rPr lang="en-US" altLang="zh-CN" sz="2000" i="1" dirty="0"/>
              <a:t>Communications of the ACM</a:t>
            </a:r>
            <a:r>
              <a:rPr lang="en-US" altLang="zh-CN" sz="2000" dirty="0"/>
              <a:t> 52.10 (2009): 56-67.</a:t>
            </a:r>
            <a:endParaRPr lang="zh-CN" altLang="en-US" sz="1200" dirty="0"/>
          </a:p>
        </p:txBody>
      </p:sp>
    </p:spTree>
    <p:extLst>
      <p:ext uri="{BB962C8B-B14F-4D97-AF65-F5344CB8AC3E}">
        <p14:creationId xmlns:p14="http://schemas.microsoft.com/office/powerpoint/2010/main" val="34651710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zh-CN" altLang="zh-CN" sz="2800" smtClean="0"/>
              <a:t>云计算与虚拟化</a:t>
            </a:r>
          </a:p>
        </p:txBody>
      </p:sp>
      <p:sp>
        <p:nvSpPr>
          <p:cNvPr id="19459" name="Rectangle 3"/>
          <p:cNvSpPr>
            <a:spLocks noGrp="1" noChangeArrowheads="1"/>
          </p:cNvSpPr>
          <p:nvPr>
            <p:ph type="body" idx="4294967295"/>
          </p:nvPr>
        </p:nvSpPr>
        <p:spPr/>
        <p:txBody>
          <a:bodyPr/>
          <a:lstStyle/>
          <a:p>
            <a:r>
              <a:rPr lang="zh-CN" altLang="en-US" smtClean="0"/>
              <a:t>Hypervisor模式的虚拟化：一个硬件上运行多个独立的操作系统，并且能够方便的对其进行管理和操控。</a:t>
            </a:r>
          </a:p>
          <a:p>
            <a:endParaRPr lang="zh-CN" altLang="en-US" smtClean="0"/>
          </a:p>
          <a:p>
            <a:endParaRPr lang="zh-CN" altLang="en-US" smtClean="0"/>
          </a:p>
        </p:txBody>
      </p:sp>
    </p:spTree>
    <p:extLst>
      <p:ext uri="{BB962C8B-B14F-4D97-AF65-F5344CB8AC3E}">
        <p14:creationId xmlns:p14="http://schemas.microsoft.com/office/powerpoint/2010/main" val="37841515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z="2800" smtClean="0"/>
              <a:t>Wiki怎么看</a:t>
            </a:r>
          </a:p>
        </p:txBody>
      </p:sp>
      <p:sp>
        <p:nvSpPr>
          <p:cNvPr id="20483" name="Rectangle 3"/>
          <p:cNvSpPr>
            <a:spLocks noGrp="1" noChangeArrowheads="1"/>
          </p:cNvSpPr>
          <p:nvPr>
            <p:ph type="body" idx="1"/>
          </p:nvPr>
        </p:nvSpPr>
        <p:spPr/>
        <p:txBody>
          <a:bodyPr/>
          <a:lstStyle/>
          <a:p>
            <a:r>
              <a:rPr lang="zh-CN" altLang="en-US" smtClean="0"/>
              <a:t>服务器资源整合</a:t>
            </a:r>
          </a:p>
          <a:p>
            <a:r>
              <a:rPr lang="zh-CN" altLang="en-US" smtClean="0"/>
              <a:t>通过整合服务器资源可以减少能耗</a:t>
            </a:r>
          </a:p>
          <a:p>
            <a:r>
              <a:rPr lang="zh-CN" altLang="en-US" smtClean="0"/>
              <a:t>运维角度：机器的开关可以通过软件完成（物理机——&gt;虚拟机）</a:t>
            </a:r>
          </a:p>
          <a:p>
            <a:r>
              <a:rPr lang="zh-CN" altLang="en-US" smtClean="0"/>
              <a:t>虚拟机可以按需增加或者删除，减少IT开销</a:t>
            </a:r>
          </a:p>
          <a:p>
            <a:r>
              <a:rPr lang="zh-CN" altLang="en-US" smtClean="0"/>
              <a:t>虚拟机部署方便——&gt;用于IDC的灾难备份</a:t>
            </a:r>
          </a:p>
        </p:txBody>
      </p:sp>
    </p:spTree>
    <p:extLst>
      <p:ext uri="{BB962C8B-B14F-4D97-AF65-F5344CB8AC3E}">
        <p14:creationId xmlns:p14="http://schemas.microsoft.com/office/powerpoint/2010/main" val="28686187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虚拟化模式</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68</a:t>
            </a:fld>
            <a:endParaRPr lang="en-US" altLang="zh-CN"/>
          </a:p>
        </p:txBody>
      </p:sp>
      <p:pic>
        <p:nvPicPr>
          <p:cNvPr id="6" name="Shape 120"/>
          <p:cNvPicPr preferRelativeResize="0">
            <a:picLocks noGrp="1"/>
          </p:cNvPicPr>
          <p:nvPr>
            <p:ph idx="1"/>
          </p:nvPr>
        </p:nvPicPr>
        <p:blipFill rotWithShape="1">
          <a:blip r:embed="rId2">
            <a:alphaModFix/>
          </a:blip>
          <a:srcRect/>
          <a:stretch/>
        </p:blipFill>
        <p:spPr>
          <a:xfrm>
            <a:off x="1759526" y="900545"/>
            <a:ext cx="5805055" cy="5576455"/>
          </a:xfrm>
          <a:prstGeom prst="rect">
            <a:avLst/>
          </a:prstGeom>
          <a:noFill/>
          <a:ln>
            <a:noFill/>
          </a:ln>
        </p:spPr>
      </p:pic>
    </p:spTree>
    <p:extLst>
      <p:ext uri="{BB962C8B-B14F-4D97-AF65-F5344CB8AC3E}">
        <p14:creationId xmlns:p14="http://schemas.microsoft.com/office/powerpoint/2010/main" val="31075445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虚拟化要解决的问题</a:t>
            </a:r>
            <a:endParaRPr lang="zh-CN" altLang="en-US" dirty="0"/>
          </a:p>
        </p:txBody>
      </p:sp>
      <p:sp>
        <p:nvSpPr>
          <p:cNvPr id="3" name="内容占位符 2"/>
          <p:cNvSpPr>
            <a:spLocks noGrp="1"/>
          </p:cNvSpPr>
          <p:nvPr>
            <p:ph idx="1"/>
          </p:nvPr>
        </p:nvSpPr>
        <p:spPr/>
        <p:txBody>
          <a:bodyPr/>
          <a:lstStyle/>
          <a:p>
            <a:r>
              <a:rPr lang="en-US" altLang="zh-CN" dirty="0" smtClean="0"/>
              <a:t>CPU</a:t>
            </a:r>
            <a:r>
              <a:rPr lang="zh-CN" altLang="en-US" dirty="0" smtClean="0"/>
              <a:t>虚拟化</a:t>
            </a:r>
            <a:endParaRPr lang="en-US" altLang="zh-CN" dirty="0" smtClean="0"/>
          </a:p>
          <a:p>
            <a:r>
              <a:rPr lang="zh-CN" altLang="en-US" dirty="0" smtClean="0"/>
              <a:t>内存虚拟化</a:t>
            </a:r>
            <a:endParaRPr lang="en-US" altLang="zh-CN" dirty="0" smtClean="0"/>
          </a:p>
          <a:p>
            <a:r>
              <a:rPr lang="zh-CN" altLang="en-US" dirty="0" smtClean="0"/>
              <a:t>外设虚拟化</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69</a:t>
            </a:fld>
            <a:endParaRPr lang="en-US" altLang="zh-CN"/>
          </a:p>
        </p:txBody>
      </p:sp>
    </p:spTree>
    <p:extLst>
      <p:ext uri="{BB962C8B-B14F-4D97-AF65-F5344CB8AC3E}">
        <p14:creationId xmlns:p14="http://schemas.microsoft.com/office/powerpoint/2010/main" val="118204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3CC9F1C-9D33-4681-8E3C-3B76AA57FC35}" type="slidenum">
              <a:rPr lang="zh-CN" altLang="en-US" sz="1600">
                <a:solidFill>
                  <a:schemeClr val="tx1"/>
                </a:solidFill>
              </a:rPr>
              <a:pPr eaLnBrk="1" hangingPunct="1">
                <a:spcBef>
                  <a:spcPct val="0"/>
                </a:spcBef>
                <a:buClrTx/>
                <a:buFontTx/>
                <a:buNone/>
              </a:pPr>
              <a:t>7</a:t>
            </a:fld>
            <a:endParaRPr lang="en-US" altLang="zh-CN" sz="1600">
              <a:solidFill>
                <a:schemeClr val="tx1"/>
              </a:solidFill>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2406650"/>
            <a:ext cx="8239125" cy="319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Rectangle 5"/>
          <p:cNvSpPr>
            <a:spLocks noChangeArrowheads="1"/>
          </p:cNvSpPr>
          <p:nvPr/>
        </p:nvSpPr>
        <p:spPr bwMode="auto">
          <a:xfrm>
            <a:off x="1003300" y="5800725"/>
            <a:ext cx="75819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algn="ctr" eaLnBrk="1" hangingPunct="1">
              <a:buFontTx/>
              <a:buNone/>
            </a:pPr>
            <a:r>
              <a:rPr lang="zh-CN" altLang="en-US">
                <a:ea typeface="宋体" panose="02010600030101010101" pitchFamily="2" charset="-122"/>
              </a:rPr>
              <a:t>明文和密文间的关系</a:t>
            </a:r>
          </a:p>
        </p:txBody>
      </p:sp>
      <p:sp>
        <p:nvSpPr>
          <p:cNvPr id="7173" name="Text Box 7"/>
          <p:cNvSpPr txBox="1">
            <a:spLocks noChangeArrowheads="1"/>
          </p:cNvSpPr>
          <p:nvPr/>
        </p:nvSpPr>
        <p:spPr bwMode="auto">
          <a:xfrm>
            <a:off x="508000" y="774700"/>
            <a:ext cx="7721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zh-CN" altLang="en-US" sz="2800">
                <a:solidFill>
                  <a:schemeClr val="tx1"/>
                </a:solidFill>
                <a:ea typeface="宋体" panose="02010600030101010101" pitchFamily="2" charset="-122"/>
              </a:rPr>
              <a:t>信息加密要通过一系列的处理和运算来实现，加密后信息要被使用时还要做解密处理：</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虚拟化</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优先级指令（特权指令） </a:t>
            </a:r>
            <a:endParaRPr lang="en-US" altLang="zh-CN" dirty="0" smtClean="0"/>
          </a:p>
          <a:p>
            <a:pPr lvl="1"/>
            <a:r>
              <a:rPr lang="zh-CN" altLang="en-US" dirty="0" smtClean="0"/>
              <a:t>当处理器处于用户态时自陷，处于内核态时不自陷的指令。</a:t>
            </a:r>
            <a:endParaRPr lang="en-US" altLang="zh-CN" dirty="0"/>
          </a:p>
          <a:p>
            <a:r>
              <a:rPr lang="zh-CN" altLang="en-US" dirty="0" smtClean="0"/>
              <a:t>控制敏感指令 </a:t>
            </a:r>
            <a:endParaRPr lang="en-US" altLang="zh-CN" dirty="0"/>
          </a:p>
          <a:p>
            <a:pPr lvl="1"/>
            <a:r>
              <a:rPr lang="zh-CN" altLang="en-US" dirty="0" smtClean="0"/>
              <a:t>试图改变系统资源配置的指令。</a:t>
            </a:r>
            <a:endParaRPr lang="en-US" altLang="zh-CN" dirty="0" smtClean="0"/>
          </a:p>
          <a:p>
            <a:r>
              <a:rPr lang="zh-CN" altLang="en-US" dirty="0" smtClean="0"/>
              <a:t>行为敏感指令 </a:t>
            </a:r>
            <a:endParaRPr lang="en-US" altLang="zh-CN" dirty="0"/>
          </a:p>
          <a:p>
            <a:pPr lvl="1"/>
            <a:r>
              <a:rPr lang="zh-CN" altLang="en-US" dirty="0" smtClean="0"/>
              <a:t>其行为或结果取决于资源配置状态（如重定位寄存器的内容或处理器所处模式）的指令。</a:t>
            </a:r>
            <a:br>
              <a:rPr lang="zh-CN" altLang="en-US" dirty="0" smtClean="0"/>
            </a:b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70</a:t>
            </a:fld>
            <a:endParaRPr lang="en-US" altLang="zh-CN"/>
          </a:p>
        </p:txBody>
      </p:sp>
    </p:spTree>
    <p:extLst>
      <p:ext uri="{BB962C8B-B14F-4D97-AF65-F5344CB8AC3E}">
        <p14:creationId xmlns:p14="http://schemas.microsoft.com/office/powerpoint/2010/main" val="21100105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a:t>
            </a:r>
            <a:r>
              <a:rPr lang="zh-CN" altLang="en-US" dirty="0" smtClean="0"/>
              <a:t>虚拟化</a:t>
            </a:r>
            <a:endParaRPr lang="zh-CN" altLang="en-US" dirty="0"/>
          </a:p>
        </p:txBody>
      </p:sp>
      <p:sp>
        <p:nvSpPr>
          <p:cNvPr id="3" name="内容占位符 2"/>
          <p:cNvSpPr>
            <a:spLocks noGrp="1"/>
          </p:cNvSpPr>
          <p:nvPr>
            <p:ph idx="1"/>
          </p:nvPr>
        </p:nvSpPr>
        <p:spPr>
          <a:xfrm>
            <a:off x="5186185" y="1438275"/>
            <a:ext cx="3186289" cy="4543425"/>
          </a:xfrm>
        </p:spPr>
        <p:txBody>
          <a:bodyPr>
            <a:normAutofit/>
          </a:bodyPr>
          <a:lstStyle/>
          <a:p>
            <a:r>
              <a:rPr lang="en-US" altLang="zh-CN" sz="2400" dirty="0" err="1">
                <a:solidFill>
                  <a:schemeClr val="dk1"/>
                </a:solidFill>
                <a:latin typeface="Calibri"/>
                <a:ea typeface="Calibri"/>
                <a:cs typeface="Calibri"/>
                <a:sym typeface="Calibri"/>
              </a:rPr>
              <a:t>虚拟机中的Guest</a:t>
            </a:r>
            <a:r>
              <a:rPr lang="en-US" altLang="zh-CN" sz="2400" dirty="0">
                <a:solidFill>
                  <a:schemeClr val="dk1"/>
                </a:solidFill>
                <a:latin typeface="Calibri"/>
                <a:ea typeface="Calibri"/>
                <a:cs typeface="Calibri"/>
                <a:sym typeface="Calibri"/>
              </a:rPr>
              <a:t> OS中运行的特权指令运行在ring1，会因为权限不足引发异常，VMM可以捕获这个异常然后在ring0下进行相应处理。</a:t>
            </a:r>
            <a:endParaRPr lang="zh-CN" altLang="en-US" sz="2400"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71</a:t>
            </a:fld>
            <a:endParaRPr lang="en-US" altLang="zh-CN"/>
          </a:p>
        </p:txBody>
      </p:sp>
      <p:pic>
        <p:nvPicPr>
          <p:cNvPr id="6" name="Shape 177"/>
          <p:cNvPicPr preferRelativeResize="0"/>
          <p:nvPr/>
        </p:nvPicPr>
        <p:blipFill rotWithShape="1">
          <a:blip r:embed="rId2">
            <a:alphaModFix/>
          </a:blip>
          <a:srcRect/>
          <a:stretch/>
        </p:blipFill>
        <p:spPr>
          <a:xfrm>
            <a:off x="415961" y="1352550"/>
            <a:ext cx="4770225" cy="4666550"/>
          </a:xfrm>
          <a:prstGeom prst="rect">
            <a:avLst/>
          </a:prstGeom>
          <a:noFill/>
          <a:ln>
            <a:noFill/>
          </a:ln>
        </p:spPr>
      </p:pic>
      <p:pic>
        <p:nvPicPr>
          <p:cNvPr id="7" name="图片 6"/>
          <p:cNvPicPr>
            <a:picLocks noChangeAspect="1"/>
          </p:cNvPicPr>
          <p:nvPr/>
        </p:nvPicPr>
        <p:blipFill>
          <a:blip r:embed="rId3"/>
          <a:stretch>
            <a:fillRect/>
          </a:stretch>
        </p:blipFill>
        <p:spPr>
          <a:xfrm>
            <a:off x="6648450" y="4295775"/>
            <a:ext cx="2495550" cy="2562225"/>
          </a:xfrm>
          <a:prstGeom prst="rect">
            <a:avLst/>
          </a:prstGeom>
        </p:spPr>
      </p:pic>
    </p:spTree>
    <p:extLst>
      <p:ext uri="{BB962C8B-B14F-4D97-AF65-F5344CB8AC3E}">
        <p14:creationId xmlns:p14="http://schemas.microsoft.com/office/powerpoint/2010/main" val="8112987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然而</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72</a:t>
            </a:fld>
            <a:endParaRPr lang="en-US" altLang="zh-CN"/>
          </a:p>
        </p:txBody>
      </p:sp>
      <p:pic>
        <p:nvPicPr>
          <p:cNvPr id="5" name="Shape 169"/>
          <p:cNvPicPr preferRelativeResize="0">
            <a:picLocks noGrp="1"/>
          </p:cNvPicPr>
          <p:nvPr>
            <p:ph idx="1"/>
          </p:nvPr>
        </p:nvPicPr>
        <p:blipFill>
          <a:blip r:embed="rId2">
            <a:alphaModFix/>
          </a:blip>
          <a:stretch>
            <a:fillRect/>
          </a:stretch>
        </p:blipFill>
        <p:spPr>
          <a:xfrm>
            <a:off x="1607127" y="1856510"/>
            <a:ext cx="5735782" cy="3588326"/>
          </a:xfrm>
          <a:prstGeom prst="rect">
            <a:avLst/>
          </a:prstGeom>
          <a:noFill/>
          <a:ln>
            <a:noFill/>
          </a:ln>
        </p:spPr>
      </p:pic>
    </p:spTree>
    <p:extLst>
      <p:ext uri="{BB962C8B-B14F-4D97-AF65-F5344CB8AC3E}">
        <p14:creationId xmlns:p14="http://schemas.microsoft.com/office/powerpoint/2010/main" val="19753220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961" y="0"/>
            <a:ext cx="8042239" cy="1143000"/>
          </a:xfrm>
        </p:spPr>
        <p:txBody>
          <a:bodyPr>
            <a:normAutofit fontScale="90000"/>
          </a:bodyPr>
          <a:lstStyle/>
          <a:p>
            <a:r>
              <a:rPr lang="zh-CN" altLang="en-US" dirty="0" smtClean="0"/>
              <a:t>基于动态二进制翻译的</a:t>
            </a:r>
            <a:r>
              <a:rPr lang="en-US" altLang="zh-CN" dirty="0" smtClean="0"/>
              <a:t>CPU</a:t>
            </a:r>
            <a:r>
              <a:rPr lang="zh-CN" altLang="en-US" dirty="0" smtClean="0"/>
              <a:t>虚拟化</a:t>
            </a:r>
            <a:endParaRPr lang="zh-CN" altLang="en-US" dirty="0"/>
          </a:p>
        </p:txBody>
      </p:sp>
      <p:sp>
        <p:nvSpPr>
          <p:cNvPr id="3" name="内容占位符 2"/>
          <p:cNvSpPr>
            <a:spLocks noGrp="1"/>
          </p:cNvSpPr>
          <p:nvPr>
            <p:ph idx="1"/>
          </p:nvPr>
        </p:nvSpPr>
        <p:spPr>
          <a:xfrm>
            <a:off x="5186185" y="1438275"/>
            <a:ext cx="3653015" cy="5038725"/>
          </a:xfrm>
        </p:spPr>
        <p:txBody>
          <a:bodyPr>
            <a:normAutofit lnSpcReduction="10000"/>
          </a:bodyPr>
          <a:lstStyle/>
          <a:p>
            <a:r>
              <a:rPr lang="en-US" altLang="zh-CN" sz="2400" dirty="0" smtClean="0">
                <a:solidFill>
                  <a:schemeClr val="dk1"/>
                </a:solidFill>
                <a:latin typeface="Calibri"/>
                <a:ea typeface="Calibri"/>
                <a:cs typeface="Calibri"/>
                <a:sym typeface="Calibri"/>
              </a:rPr>
              <a:t>x86</a:t>
            </a:r>
            <a:r>
              <a:rPr lang="zh-CN" altLang="en-US" sz="2400" dirty="0" smtClean="0">
                <a:solidFill>
                  <a:schemeClr val="dk1"/>
                </a:solidFill>
                <a:latin typeface="Calibri"/>
                <a:ea typeface="Calibri"/>
                <a:cs typeface="Calibri"/>
                <a:sym typeface="Calibri"/>
              </a:rPr>
              <a:t>指令集中有一部分敏感指令在</a:t>
            </a:r>
            <a:r>
              <a:rPr lang="en-US" altLang="zh-CN" sz="2400" dirty="0" smtClean="0">
                <a:solidFill>
                  <a:schemeClr val="dk1"/>
                </a:solidFill>
                <a:latin typeface="Calibri"/>
                <a:ea typeface="Calibri"/>
                <a:cs typeface="Calibri"/>
                <a:sym typeface="Calibri"/>
              </a:rPr>
              <a:t>ring1</a:t>
            </a:r>
            <a:r>
              <a:rPr lang="zh-CN" altLang="en-US" sz="2400" dirty="0" smtClean="0">
                <a:solidFill>
                  <a:schemeClr val="dk1"/>
                </a:solidFill>
                <a:latin typeface="Calibri"/>
                <a:ea typeface="Calibri"/>
                <a:cs typeface="Calibri"/>
                <a:sym typeface="Calibri"/>
              </a:rPr>
              <a:t>下运行是不会引发异常的。如果这些指令直接在</a:t>
            </a:r>
            <a:r>
              <a:rPr lang="en-US" altLang="zh-CN" sz="2400" dirty="0" smtClean="0">
                <a:solidFill>
                  <a:schemeClr val="dk1"/>
                </a:solidFill>
                <a:latin typeface="Calibri"/>
                <a:ea typeface="Calibri"/>
                <a:cs typeface="Calibri"/>
                <a:sym typeface="Calibri"/>
              </a:rPr>
              <a:t>ring1</a:t>
            </a:r>
            <a:r>
              <a:rPr lang="zh-CN" altLang="en-US" sz="2400" dirty="0" smtClean="0">
                <a:solidFill>
                  <a:schemeClr val="dk1"/>
                </a:solidFill>
                <a:latin typeface="Calibri"/>
                <a:ea typeface="Calibri"/>
                <a:cs typeface="Calibri"/>
                <a:sym typeface="Calibri"/>
              </a:rPr>
              <a:t>下运行会对虚拟机之间的隔离产生影响，所以</a:t>
            </a:r>
            <a:r>
              <a:rPr lang="en-US" altLang="zh-CN" sz="2400" dirty="0" smtClean="0">
                <a:solidFill>
                  <a:schemeClr val="dk1"/>
                </a:solidFill>
                <a:latin typeface="Calibri"/>
                <a:ea typeface="Calibri"/>
                <a:cs typeface="Calibri"/>
                <a:sym typeface="Calibri"/>
              </a:rPr>
              <a:t>VMM</a:t>
            </a:r>
            <a:r>
              <a:rPr lang="zh-CN" altLang="en-US" sz="2400" dirty="0" smtClean="0">
                <a:solidFill>
                  <a:schemeClr val="dk1"/>
                </a:solidFill>
                <a:latin typeface="Calibri"/>
                <a:ea typeface="Calibri"/>
                <a:cs typeface="Calibri"/>
                <a:sym typeface="Calibri"/>
              </a:rPr>
              <a:t>采用二进制翻译去监视这些敏感指令，一旦检测到这些指令，</a:t>
            </a:r>
            <a:r>
              <a:rPr lang="en-US" altLang="zh-CN" sz="2400" dirty="0" smtClean="0">
                <a:solidFill>
                  <a:schemeClr val="dk1"/>
                </a:solidFill>
                <a:latin typeface="Calibri"/>
                <a:ea typeface="Calibri"/>
                <a:cs typeface="Calibri"/>
                <a:sym typeface="Calibri"/>
              </a:rPr>
              <a:t>VMM</a:t>
            </a:r>
            <a:r>
              <a:rPr lang="zh-CN" altLang="en-US" sz="2400" dirty="0" smtClean="0">
                <a:solidFill>
                  <a:schemeClr val="dk1"/>
                </a:solidFill>
                <a:latin typeface="Calibri"/>
                <a:ea typeface="Calibri"/>
                <a:cs typeface="Calibri"/>
                <a:sym typeface="Calibri"/>
              </a:rPr>
              <a:t>会将它们翻译成可以引发异常的特权指令，从而引发异常进入</a:t>
            </a:r>
            <a:r>
              <a:rPr lang="en-US" altLang="zh-CN" sz="2400" dirty="0" smtClean="0">
                <a:solidFill>
                  <a:schemeClr val="dk1"/>
                </a:solidFill>
                <a:latin typeface="Calibri"/>
                <a:ea typeface="Calibri"/>
                <a:cs typeface="Calibri"/>
                <a:sym typeface="Calibri"/>
              </a:rPr>
              <a:t>ring0</a:t>
            </a:r>
            <a:r>
              <a:rPr lang="zh-CN" altLang="en-US" sz="2400" dirty="0" smtClean="0">
                <a:solidFill>
                  <a:schemeClr val="dk1"/>
                </a:solidFill>
                <a:latin typeface="Calibri"/>
                <a:ea typeface="Calibri"/>
                <a:cs typeface="Calibri"/>
                <a:sym typeface="Calibri"/>
              </a:rPr>
              <a:t>。</a:t>
            </a:r>
            <a:endParaRPr lang="en-US" altLang="zh-CN" sz="2400" dirty="0" smtClean="0">
              <a:solidFill>
                <a:schemeClr val="dk1"/>
              </a:solidFill>
              <a:latin typeface="Calibri"/>
              <a:ea typeface="Calibri"/>
              <a:cs typeface="Calibri"/>
              <a:sym typeface="Calibri"/>
            </a:endParaRPr>
          </a:p>
          <a:p>
            <a:r>
              <a:rPr lang="en-US" altLang="zh-CN" sz="2400" dirty="0" smtClean="0"/>
              <a:t>DBT</a:t>
            </a:r>
            <a:r>
              <a:rPr lang="zh-CN" altLang="en-US" sz="2400" dirty="0" smtClean="0"/>
              <a:t>性能极差</a:t>
            </a:r>
            <a:endParaRPr lang="zh-CN" altLang="en-US" sz="2400"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73</a:t>
            </a:fld>
            <a:endParaRPr lang="en-US" altLang="zh-CN"/>
          </a:p>
        </p:txBody>
      </p:sp>
      <p:pic>
        <p:nvPicPr>
          <p:cNvPr id="6" name="Shape 177"/>
          <p:cNvPicPr preferRelativeResize="0"/>
          <p:nvPr/>
        </p:nvPicPr>
        <p:blipFill rotWithShape="1">
          <a:blip r:embed="rId2">
            <a:alphaModFix/>
          </a:blip>
          <a:srcRect/>
          <a:stretch/>
        </p:blipFill>
        <p:spPr>
          <a:xfrm>
            <a:off x="415961" y="1352550"/>
            <a:ext cx="4770225" cy="4666550"/>
          </a:xfrm>
          <a:prstGeom prst="rect">
            <a:avLst/>
          </a:prstGeom>
          <a:noFill/>
          <a:ln>
            <a:noFill/>
          </a:ln>
        </p:spPr>
      </p:pic>
      <p:sp>
        <p:nvSpPr>
          <p:cNvPr id="5" name="椭圆 4"/>
          <p:cNvSpPr/>
          <p:nvPr/>
        </p:nvSpPr>
        <p:spPr>
          <a:xfrm>
            <a:off x="3616036" y="2895600"/>
            <a:ext cx="1787237" cy="1400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24394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半虚拟化技术</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74</a:t>
            </a:fld>
            <a:endParaRPr lang="en-US" altLang="zh-CN"/>
          </a:p>
        </p:txBody>
      </p:sp>
      <p:pic>
        <p:nvPicPr>
          <p:cNvPr id="5" name="Shape 187"/>
          <p:cNvPicPr preferRelativeResize="0">
            <a:picLocks noGrp="1"/>
          </p:cNvPicPr>
          <p:nvPr>
            <p:ph idx="1"/>
          </p:nvPr>
        </p:nvPicPr>
        <p:blipFill rotWithShape="1">
          <a:blip r:embed="rId2">
            <a:alphaModFix/>
          </a:blip>
          <a:srcRect/>
          <a:stretch/>
        </p:blipFill>
        <p:spPr>
          <a:xfrm>
            <a:off x="855788" y="1595663"/>
            <a:ext cx="4323809" cy="3619048"/>
          </a:xfrm>
          <a:prstGeom prst="rect">
            <a:avLst/>
          </a:prstGeom>
          <a:noFill/>
          <a:ln>
            <a:noFill/>
          </a:ln>
        </p:spPr>
      </p:pic>
      <p:sp>
        <p:nvSpPr>
          <p:cNvPr id="6" name="矩形 5"/>
          <p:cNvSpPr/>
          <p:nvPr/>
        </p:nvSpPr>
        <p:spPr>
          <a:xfrm>
            <a:off x="5451764" y="1387843"/>
            <a:ext cx="3290454" cy="4524315"/>
          </a:xfrm>
          <a:prstGeom prst="rect">
            <a:avLst/>
          </a:prstGeom>
        </p:spPr>
        <p:txBody>
          <a:bodyPr wrap="square">
            <a:spAutoFit/>
          </a:bodyPr>
          <a:lstStyle/>
          <a:p>
            <a:pPr lvl="0">
              <a:spcBef>
                <a:spcPts val="0"/>
              </a:spcBef>
              <a:buSzPct val="25000"/>
            </a:pPr>
            <a:r>
              <a:rPr lang="en-US" altLang="zh-CN" sz="2000" dirty="0" err="1" smtClean="0">
                <a:solidFill>
                  <a:srgbClr val="454545"/>
                </a:solidFill>
                <a:latin typeface="Arial"/>
                <a:ea typeface="Arial"/>
                <a:cs typeface="Arial"/>
                <a:sym typeface="Arial"/>
              </a:rPr>
              <a:t>半虚拟化的</a:t>
            </a:r>
            <a:r>
              <a:rPr lang="zh-CN" altLang="en-US" sz="2000" dirty="0" smtClean="0">
                <a:solidFill>
                  <a:srgbClr val="454545"/>
                </a:solidFill>
                <a:latin typeface="Arial"/>
                <a:ea typeface="Arial"/>
                <a:cs typeface="Arial"/>
                <a:sym typeface="Arial"/>
              </a:rPr>
              <a:t>操作</a:t>
            </a:r>
            <a:r>
              <a:rPr lang="en-US" altLang="zh-CN" sz="2000" dirty="0" smtClean="0">
                <a:solidFill>
                  <a:srgbClr val="454545"/>
                </a:solidFill>
                <a:latin typeface="Arial"/>
                <a:ea typeface="Arial"/>
                <a:cs typeface="Arial"/>
                <a:sym typeface="Arial"/>
              </a:rPr>
              <a:t>系统是经过修改后知道自己运行在虚拟化环境中的</a:t>
            </a:r>
            <a:r>
              <a:rPr lang="en-US" altLang="zh-CN" sz="2000" dirty="0">
                <a:solidFill>
                  <a:srgbClr val="454545"/>
                </a:solidFill>
                <a:latin typeface="Arial"/>
                <a:ea typeface="Arial"/>
                <a:cs typeface="Arial"/>
                <a:sym typeface="Arial"/>
              </a:rPr>
              <a:t>。每当GuestOS要运行一条它无法直接运行的系统指令时，它不会去运行这条指令，而是向HostOS发送一个名为“Hypercalls”的系统调用，HostOS中也经过相应的修改实现了这些系统调用用于执行与这些指令相对应的功能</a:t>
            </a:r>
            <a:r>
              <a:rPr lang="en-US" altLang="zh-CN" sz="2000" dirty="0" smtClean="0">
                <a:solidFill>
                  <a:srgbClr val="454545"/>
                </a:solidFill>
                <a:latin typeface="Arial"/>
                <a:ea typeface="Arial"/>
                <a:cs typeface="Arial"/>
                <a:sym typeface="Arial"/>
              </a:rPr>
              <a:t>。</a:t>
            </a:r>
          </a:p>
          <a:p>
            <a:pPr lvl="0">
              <a:spcBef>
                <a:spcPts val="0"/>
              </a:spcBef>
              <a:buSzPct val="25000"/>
            </a:pPr>
            <a:r>
              <a:rPr lang="zh-CN" altLang="en-US" sz="2000" dirty="0" smtClean="0">
                <a:solidFill>
                  <a:srgbClr val="454545"/>
                </a:solidFill>
                <a:latin typeface="Arial"/>
                <a:ea typeface="Arial"/>
                <a:cs typeface="Arial"/>
                <a:sym typeface="Arial"/>
              </a:rPr>
              <a:t>运行效率较高，但可移植性较差</a:t>
            </a:r>
            <a:r>
              <a:rPr lang="en-US" altLang="zh-CN" sz="2000" dirty="0" smtClean="0">
                <a:solidFill>
                  <a:srgbClr val="454545"/>
                </a:solidFill>
                <a:latin typeface="Arial"/>
                <a:ea typeface="Arial"/>
                <a:cs typeface="Arial"/>
                <a:sym typeface="Arial"/>
              </a:rPr>
              <a:t>。</a:t>
            </a:r>
            <a:endParaRPr lang="en-US" altLang="zh-CN" sz="2000" dirty="0">
              <a:solidFill>
                <a:srgbClr val="454545"/>
              </a:solidFill>
              <a:latin typeface="Arial"/>
              <a:ea typeface="Arial"/>
              <a:cs typeface="Arial"/>
              <a:sym typeface="Arial"/>
            </a:endParaRPr>
          </a:p>
        </p:txBody>
      </p:sp>
    </p:spTree>
    <p:extLst>
      <p:ext uri="{BB962C8B-B14F-4D97-AF65-F5344CB8AC3E}">
        <p14:creationId xmlns:p14="http://schemas.microsoft.com/office/powerpoint/2010/main" val="36642277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半虚拟化技术</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75</a:t>
            </a:fld>
            <a:endParaRPr lang="en-US" altLang="zh-CN"/>
          </a:p>
        </p:txBody>
      </p:sp>
      <p:pic>
        <p:nvPicPr>
          <p:cNvPr id="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1987" y="1524000"/>
            <a:ext cx="7648575" cy="4371975"/>
          </a:xfrm>
          <a:solidFill>
            <a:srgbClr val="FFFFFF"/>
          </a:solidFill>
        </p:spPr>
      </p:pic>
    </p:spTree>
    <p:extLst>
      <p:ext uri="{BB962C8B-B14F-4D97-AF65-F5344CB8AC3E}">
        <p14:creationId xmlns:p14="http://schemas.microsoft.com/office/powerpoint/2010/main" val="268373599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硬件支持的高性能虚拟化</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76</a:t>
            </a:fld>
            <a:endParaRPr lang="en-US" altLang="zh-CN"/>
          </a:p>
        </p:txBody>
      </p:sp>
      <p:pic>
        <p:nvPicPr>
          <p:cNvPr id="6" name="Shape 213"/>
          <p:cNvPicPr preferRelativeResize="0"/>
          <p:nvPr/>
        </p:nvPicPr>
        <p:blipFill rotWithShape="1">
          <a:blip r:embed="rId2">
            <a:alphaModFix/>
          </a:blip>
          <a:srcRect/>
          <a:stretch/>
        </p:blipFill>
        <p:spPr>
          <a:xfrm>
            <a:off x="297873" y="1586287"/>
            <a:ext cx="5323950" cy="4247400"/>
          </a:xfrm>
          <a:prstGeom prst="rect">
            <a:avLst/>
          </a:prstGeom>
          <a:noFill/>
          <a:ln>
            <a:noFill/>
          </a:ln>
        </p:spPr>
      </p:pic>
      <p:sp>
        <p:nvSpPr>
          <p:cNvPr id="7" name="内容占位符 6"/>
          <p:cNvSpPr>
            <a:spLocks noGrp="1"/>
          </p:cNvSpPr>
          <p:nvPr>
            <p:ph idx="1"/>
          </p:nvPr>
        </p:nvSpPr>
        <p:spPr/>
        <p:txBody>
          <a:bodyPr/>
          <a:lstStyle/>
          <a:p>
            <a:endParaRPr lang="zh-CN" altLang="en-US"/>
          </a:p>
        </p:txBody>
      </p:sp>
      <p:sp>
        <p:nvSpPr>
          <p:cNvPr id="8" name="Shape 212"/>
          <p:cNvSpPr txBox="1"/>
          <p:nvPr/>
        </p:nvSpPr>
        <p:spPr>
          <a:xfrm>
            <a:off x="5621823" y="1143000"/>
            <a:ext cx="3522177" cy="533400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b="0" i="0" dirty="0" smtClean="0">
                <a:solidFill>
                  <a:srgbClr val="454545"/>
                </a:solidFill>
                <a:latin typeface="Arial"/>
                <a:ea typeface="Arial"/>
                <a:cs typeface="Arial"/>
                <a:sym typeface="Arial"/>
              </a:rPr>
              <a:t>  </a:t>
            </a:r>
            <a:r>
              <a:rPr lang="en-US" b="0" i="0" dirty="0" err="1" smtClean="0">
                <a:solidFill>
                  <a:srgbClr val="454545"/>
                </a:solidFill>
                <a:latin typeface="Arial"/>
                <a:ea typeface="Arial"/>
                <a:cs typeface="Arial"/>
                <a:sym typeface="Arial"/>
              </a:rPr>
              <a:t>硬件虚拟化直接提供了两种运行模式</a:t>
            </a:r>
            <a:r>
              <a:rPr lang="en-US" b="0" i="0" dirty="0" err="1">
                <a:solidFill>
                  <a:srgbClr val="454545"/>
                </a:solidFill>
                <a:latin typeface="Arial"/>
                <a:ea typeface="Arial"/>
                <a:cs typeface="Arial"/>
                <a:sym typeface="Arial"/>
              </a:rPr>
              <a:t>：根模式和非根模式</a:t>
            </a:r>
            <a:r>
              <a:rPr lang="en-US" b="0" i="0" dirty="0" smtClean="0">
                <a:solidFill>
                  <a:srgbClr val="454545"/>
                </a:solidFill>
                <a:latin typeface="Arial"/>
                <a:ea typeface="Arial"/>
                <a:cs typeface="Arial"/>
                <a:sym typeface="Arial"/>
              </a:rPr>
              <a:t>。</a:t>
            </a:r>
          </a:p>
          <a:p>
            <a:pPr marL="0" marR="0" lvl="0" indent="0" algn="l" rtl="0">
              <a:spcBef>
                <a:spcPts val="0"/>
              </a:spcBef>
              <a:buSzPct val="25000"/>
              <a:buNone/>
            </a:pPr>
            <a:r>
              <a:rPr lang="en-US" b="0" i="0" dirty="0" smtClean="0">
                <a:solidFill>
                  <a:srgbClr val="454545"/>
                </a:solidFill>
                <a:latin typeface="Arial"/>
                <a:ea typeface="Arial"/>
                <a:cs typeface="Arial"/>
                <a:sym typeface="Arial"/>
              </a:rPr>
              <a:t>  两个模式各有</a:t>
            </a:r>
            <a:r>
              <a:rPr lang="en-US" dirty="0">
                <a:solidFill>
                  <a:srgbClr val="454545"/>
                </a:solidFill>
                <a:latin typeface="Arial"/>
                <a:ea typeface="Arial"/>
                <a:cs typeface="Arial"/>
                <a:sym typeface="Arial"/>
              </a:rPr>
              <a:t>Ring0到Ring3四个级别，虚拟机的GuestOS运行于非根模式的Ring0，而VMM和HostOS</a:t>
            </a:r>
            <a:r>
              <a:rPr lang="en-US" dirty="0" smtClean="0">
                <a:solidFill>
                  <a:srgbClr val="454545"/>
                </a:solidFill>
                <a:latin typeface="Arial"/>
                <a:ea typeface="Arial"/>
                <a:cs typeface="Arial"/>
                <a:sym typeface="Arial"/>
              </a:rPr>
              <a:t>运行于根模式</a:t>
            </a:r>
          </a:p>
          <a:p>
            <a:pPr marL="0" marR="0" lvl="0" indent="0" algn="l" rtl="0">
              <a:spcBef>
                <a:spcPts val="0"/>
              </a:spcBef>
              <a:buSzPct val="25000"/>
              <a:buNone/>
            </a:pPr>
            <a:r>
              <a:rPr lang="zh-CN" altLang="en-US" dirty="0" smtClean="0">
                <a:solidFill>
                  <a:srgbClr val="454545"/>
                </a:solidFill>
                <a:latin typeface="Arial"/>
                <a:ea typeface="Arial"/>
                <a:cs typeface="Arial"/>
                <a:sym typeface="Arial"/>
              </a:rPr>
              <a:t>  硬件判断</a:t>
            </a:r>
            <a:r>
              <a:rPr lang="en-US" dirty="0" err="1" smtClean="0">
                <a:solidFill>
                  <a:srgbClr val="454545"/>
                </a:solidFill>
                <a:latin typeface="Arial"/>
                <a:ea typeface="Arial"/>
                <a:cs typeface="Arial"/>
                <a:sym typeface="Arial"/>
              </a:rPr>
              <a:t>GuestOS</a:t>
            </a:r>
            <a:r>
              <a:rPr lang="en-US" dirty="0" err="1">
                <a:solidFill>
                  <a:srgbClr val="454545"/>
                </a:solidFill>
                <a:latin typeface="Arial"/>
                <a:ea typeface="Arial"/>
                <a:cs typeface="Arial"/>
                <a:sym typeface="Arial"/>
              </a:rPr>
              <a:t>需要运行这些指令时</a:t>
            </a:r>
            <a:r>
              <a:rPr lang="en-US" dirty="0" smtClean="0">
                <a:solidFill>
                  <a:srgbClr val="454545"/>
                </a:solidFill>
                <a:latin typeface="Arial"/>
                <a:ea typeface="Arial"/>
                <a:cs typeface="Arial"/>
                <a:sym typeface="Arial"/>
              </a:rPr>
              <a:t>，</a:t>
            </a:r>
            <a:r>
              <a:rPr lang="zh-CN" altLang="en-US" dirty="0" smtClean="0">
                <a:solidFill>
                  <a:srgbClr val="454545"/>
                </a:solidFill>
                <a:latin typeface="Arial"/>
                <a:ea typeface="Arial"/>
                <a:cs typeface="Arial"/>
                <a:sym typeface="Arial"/>
              </a:rPr>
              <a:t>执行类似“系统调用”的过程并返回</a:t>
            </a:r>
            <a:r>
              <a:rPr lang="en-US" dirty="0" smtClean="0">
                <a:solidFill>
                  <a:srgbClr val="454545"/>
                </a:solidFill>
                <a:latin typeface="Arial"/>
                <a:ea typeface="Arial"/>
                <a:cs typeface="Arial"/>
                <a:sym typeface="Arial"/>
              </a:rPr>
              <a:t>。</a:t>
            </a:r>
            <a:endParaRPr lang="en-US" dirty="0">
              <a:solidFill>
                <a:srgbClr val="454545"/>
              </a:solidFill>
              <a:latin typeface="Arial"/>
              <a:ea typeface="Arial"/>
              <a:cs typeface="Arial"/>
              <a:sym typeface="Arial"/>
            </a:endParaRPr>
          </a:p>
        </p:txBody>
      </p:sp>
    </p:spTree>
    <p:extLst>
      <p:ext uri="{BB962C8B-B14F-4D97-AF65-F5344CB8AC3E}">
        <p14:creationId xmlns:p14="http://schemas.microsoft.com/office/powerpoint/2010/main" val="19793027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内存虚拟化</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77</a:t>
            </a:fld>
            <a:endParaRPr lang="en-US" altLang="zh-CN"/>
          </a:p>
        </p:txBody>
      </p:sp>
      <p:pic>
        <p:nvPicPr>
          <p:cNvPr id="5" name="Shape 230"/>
          <p:cNvPicPr preferRelativeResize="0">
            <a:picLocks noGrp="1"/>
          </p:cNvPicPr>
          <p:nvPr>
            <p:ph idx="1"/>
          </p:nvPr>
        </p:nvPicPr>
        <p:blipFill rotWithShape="1">
          <a:blip r:embed="rId2">
            <a:alphaModFix/>
          </a:blip>
          <a:srcRect/>
          <a:stretch/>
        </p:blipFill>
        <p:spPr>
          <a:xfrm>
            <a:off x="1095799" y="2286178"/>
            <a:ext cx="6780952" cy="2847619"/>
          </a:xfrm>
          <a:prstGeom prst="rect">
            <a:avLst/>
          </a:prstGeom>
          <a:noFill/>
          <a:ln>
            <a:noFill/>
          </a:ln>
        </p:spPr>
      </p:pic>
    </p:spTree>
    <p:extLst>
      <p:ext uri="{BB962C8B-B14F-4D97-AF65-F5344CB8AC3E}">
        <p14:creationId xmlns:p14="http://schemas.microsoft.com/office/powerpoint/2010/main" val="39023808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影子页表</a:t>
            </a:r>
            <a:endParaRPr lang="zh-CN" altLang="en-US" dirty="0"/>
          </a:p>
        </p:txBody>
      </p:sp>
      <p:sp>
        <p:nvSpPr>
          <p:cNvPr id="3" name="内容占位符 2"/>
          <p:cNvSpPr>
            <a:spLocks noGrp="1"/>
          </p:cNvSpPr>
          <p:nvPr>
            <p:ph idx="1"/>
          </p:nvPr>
        </p:nvSpPr>
        <p:spPr>
          <a:xfrm>
            <a:off x="5624945" y="1438275"/>
            <a:ext cx="3297382" cy="4543425"/>
          </a:xfrm>
        </p:spPr>
        <p:txBody>
          <a:bodyPr>
            <a:normAutofit fontScale="92500" lnSpcReduction="10000"/>
          </a:bodyPr>
          <a:lstStyle/>
          <a:p>
            <a:r>
              <a:rPr lang="en-US" altLang="zh-CN" dirty="0" smtClean="0"/>
              <a:t>Guest </a:t>
            </a:r>
            <a:r>
              <a:rPr lang="zh-CN" altLang="en-US" dirty="0" smtClean="0"/>
              <a:t>虚拟地址到</a:t>
            </a:r>
            <a:r>
              <a:rPr lang="en-US" altLang="zh-CN" dirty="0" smtClean="0"/>
              <a:t>Guest </a:t>
            </a:r>
            <a:r>
              <a:rPr lang="zh-CN" altLang="en-US" dirty="0" smtClean="0"/>
              <a:t>物理地址的转换由</a:t>
            </a:r>
            <a:r>
              <a:rPr lang="en-US" altLang="zh-CN" dirty="0" err="1" smtClean="0"/>
              <a:t>GuestOS</a:t>
            </a:r>
            <a:r>
              <a:rPr lang="zh-CN" altLang="en-US" dirty="0" smtClean="0"/>
              <a:t>处理</a:t>
            </a:r>
            <a:endParaRPr lang="en-US" altLang="zh-CN" dirty="0" smtClean="0"/>
          </a:p>
          <a:p>
            <a:r>
              <a:rPr lang="en-US" altLang="zh-CN" dirty="0" smtClean="0"/>
              <a:t>Guest </a:t>
            </a:r>
            <a:r>
              <a:rPr lang="zh-CN" altLang="en-US" dirty="0" smtClean="0"/>
              <a:t>物理地址到真正的物理地址的转换由</a:t>
            </a:r>
            <a:r>
              <a:rPr lang="en-US" altLang="zh-CN" dirty="0" err="1" smtClean="0"/>
              <a:t>HostOS</a:t>
            </a:r>
            <a:r>
              <a:rPr lang="zh-CN" altLang="en-US" dirty="0" smtClean="0"/>
              <a:t>处理</a:t>
            </a:r>
            <a:endParaRPr lang="en-US" altLang="zh-CN" dirty="0" smtClean="0"/>
          </a:p>
          <a:p>
            <a:r>
              <a:rPr lang="en-US" altLang="zh-CN" dirty="0" err="1" smtClean="0"/>
              <a:t>HostOS</a:t>
            </a:r>
            <a:r>
              <a:rPr lang="zh-CN" altLang="en-US" dirty="0" smtClean="0"/>
              <a:t>决定是否要转发缺页中断</a:t>
            </a:r>
            <a:endParaRPr lang="en-US" altLang="zh-CN" dirty="0" smtClean="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78</a:t>
            </a:fld>
            <a:endParaRPr lang="en-US" altLang="zh-CN"/>
          </a:p>
        </p:txBody>
      </p:sp>
      <p:pic>
        <p:nvPicPr>
          <p:cNvPr id="5" name="Shape 239"/>
          <p:cNvPicPr preferRelativeResize="0"/>
          <p:nvPr/>
        </p:nvPicPr>
        <p:blipFill rotWithShape="1">
          <a:blip r:embed="rId2">
            <a:alphaModFix/>
          </a:blip>
          <a:srcRect/>
          <a:stretch/>
        </p:blipFill>
        <p:spPr>
          <a:xfrm>
            <a:off x="126147" y="1299384"/>
            <a:ext cx="5649146" cy="4821205"/>
          </a:xfrm>
          <a:prstGeom prst="rect">
            <a:avLst/>
          </a:prstGeom>
          <a:noFill/>
          <a:ln>
            <a:noFill/>
          </a:ln>
        </p:spPr>
      </p:pic>
    </p:spTree>
    <p:extLst>
      <p:ext uri="{BB962C8B-B14F-4D97-AF65-F5344CB8AC3E}">
        <p14:creationId xmlns:p14="http://schemas.microsoft.com/office/powerpoint/2010/main" val="49038079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硬件支持的地址翻译</a:t>
            </a:r>
            <a:endParaRPr lang="zh-CN" altLang="en-US" dirty="0"/>
          </a:p>
        </p:txBody>
      </p:sp>
      <p:sp>
        <p:nvSpPr>
          <p:cNvPr id="3" name="内容占位符 2"/>
          <p:cNvSpPr>
            <a:spLocks noGrp="1"/>
          </p:cNvSpPr>
          <p:nvPr>
            <p:ph idx="1"/>
          </p:nvPr>
        </p:nvSpPr>
        <p:spPr/>
        <p:txBody>
          <a:bodyPr/>
          <a:lstStyle/>
          <a:p>
            <a:r>
              <a:rPr lang="zh-CN" altLang="en-US" dirty="0" smtClean="0"/>
              <a:t>硬件扩展完成二级地址转换（VPA——&gt;IPA——PA）</a:t>
            </a:r>
          </a:p>
          <a:p>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79</a:t>
            </a:fld>
            <a:endParaRPr lang="en-US" altLang="zh-CN"/>
          </a:p>
        </p:txBody>
      </p:sp>
      <p:pic>
        <p:nvPicPr>
          <p:cNvPr id="5" name="Picture 4" descr="XUN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370012"/>
            <a:ext cx="8229600"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3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9A51ECA-5D49-435C-B455-14431E9EBEBC}" type="slidenum">
              <a:rPr lang="zh-CN" altLang="en-US" sz="1600">
                <a:solidFill>
                  <a:schemeClr val="tx1"/>
                </a:solidFill>
              </a:rPr>
              <a:pPr eaLnBrk="1" hangingPunct="1">
                <a:spcBef>
                  <a:spcPct val="0"/>
                </a:spcBef>
                <a:buClrTx/>
                <a:buFontTx/>
                <a:buNone/>
              </a:pPr>
              <a:t>8</a:t>
            </a:fld>
            <a:endParaRPr lang="en-US" altLang="zh-CN" sz="1600">
              <a:solidFill>
                <a:schemeClr val="tx1"/>
              </a:solidFill>
            </a:endParaRPr>
          </a:p>
        </p:txBody>
      </p:sp>
      <p:sp>
        <p:nvSpPr>
          <p:cNvPr id="8195" name="Rectangle 3"/>
          <p:cNvSpPr>
            <a:spLocks noGrp="1" noChangeArrowheads="1"/>
          </p:cNvSpPr>
          <p:nvPr>
            <p:ph type="body" idx="1"/>
          </p:nvPr>
        </p:nvSpPr>
        <p:spPr>
          <a:xfrm>
            <a:off x="523875" y="1123950"/>
            <a:ext cx="8137525" cy="4902200"/>
          </a:xfrm>
        </p:spPr>
        <p:txBody>
          <a:bodyPr/>
          <a:lstStyle/>
          <a:p>
            <a:pPr eaLnBrk="1" hangingPunct="1"/>
            <a:r>
              <a:rPr lang="zh-CN" altLang="en-US" smtClean="0">
                <a:ea typeface="宋体" panose="02010600030101010101" pitchFamily="2" charset="-122"/>
              </a:rPr>
              <a:t>如单字母替换</a:t>
            </a:r>
          </a:p>
          <a:p>
            <a:pPr lvl="1" eaLnBrk="1" hangingPunct="1"/>
            <a:r>
              <a:rPr lang="zh-CN" altLang="en-US" smtClean="0">
                <a:ea typeface="宋体" panose="02010600030101010101" pitchFamily="2" charset="-122"/>
              </a:rPr>
              <a:t>文中每个字母都被其它字母替换</a:t>
            </a:r>
          </a:p>
          <a:p>
            <a:pPr lvl="1" eaLnBrk="1" hangingPunct="1">
              <a:buFontTx/>
              <a:buNone/>
            </a:pPr>
            <a:r>
              <a:rPr lang="zh-CN" altLang="en-US" sz="3200" smtClean="0">
                <a:ea typeface="宋体" panose="02010600030101010101" pitchFamily="2" charset="-122"/>
              </a:rPr>
              <a:t>明文：</a:t>
            </a:r>
            <a:r>
              <a:rPr lang="en-US" altLang="zh-CN" sz="3200" smtClean="0">
                <a:ea typeface="宋体" panose="02010600030101010101" pitchFamily="2" charset="-122"/>
              </a:rPr>
              <a:t>ABCDEFGHIJKLM…</a:t>
            </a:r>
          </a:p>
          <a:p>
            <a:pPr lvl="1" eaLnBrk="1" hangingPunct="1">
              <a:buFontTx/>
              <a:buNone/>
            </a:pPr>
            <a:r>
              <a:rPr lang="zh-CN" altLang="en-US" sz="3200" smtClean="0">
                <a:ea typeface="宋体" panose="02010600030101010101" pitchFamily="2" charset="-122"/>
              </a:rPr>
              <a:t>密文：</a:t>
            </a:r>
            <a:r>
              <a:rPr lang="en-US" altLang="zh-CN" sz="3200" smtClean="0">
                <a:ea typeface="宋体" panose="02010600030101010101" pitchFamily="2" charset="-122"/>
              </a:rPr>
              <a:t>QWERTYUIOPASD</a:t>
            </a:r>
          </a:p>
          <a:p>
            <a:pPr eaLnBrk="1" hangingPunct="1"/>
            <a:r>
              <a:rPr lang="zh-CN" altLang="en-US" smtClean="0">
                <a:ea typeface="宋体" panose="02010600030101010101" pitchFamily="2" charset="-122"/>
              </a:rPr>
              <a:t>破译密码</a:t>
            </a:r>
            <a:r>
              <a:rPr lang="zh-CN" altLang="en-US" sz="3600" smtClean="0">
                <a:ea typeface="宋体" panose="02010600030101010101" pitchFamily="2" charset="-122"/>
              </a:rPr>
              <a:t> </a:t>
            </a:r>
          </a:p>
          <a:p>
            <a:pPr lvl="1" eaLnBrk="1" hangingPunct="1"/>
            <a:r>
              <a:rPr lang="zh-CN" altLang="en-US" smtClean="0">
                <a:ea typeface="宋体" panose="02010600030101010101" pitchFamily="2" charset="-122"/>
              </a:rPr>
              <a:t>虽然</a:t>
            </a:r>
            <a:r>
              <a:rPr lang="en-US" altLang="zh-CN" smtClean="0">
                <a:ea typeface="宋体" panose="02010600030101010101" pitchFamily="2" charset="-122"/>
              </a:rPr>
              <a:t>26</a:t>
            </a:r>
            <a:r>
              <a:rPr lang="zh-CN" altLang="en-US" smtClean="0">
                <a:ea typeface="宋体" panose="02010600030101010101" pitchFamily="2" charset="-122"/>
              </a:rPr>
              <a:t>！≈</a:t>
            </a:r>
            <a:r>
              <a:rPr lang="en-US" altLang="zh-CN" smtClean="0">
                <a:ea typeface="宋体" panose="02010600030101010101" pitchFamily="2" charset="-122"/>
              </a:rPr>
              <a:t>4 * 10</a:t>
            </a:r>
            <a:r>
              <a:rPr lang="en-US" altLang="zh-CN" baseline="30000" smtClean="0">
                <a:ea typeface="宋体" panose="02010600030101010101" pitchFamily="2" charset="-122"/>
              </a:rPr>
              <a:t>26</a:t>
            </a:r>
            <a:r>
              <a:rPr lang="zh-CN" altLang="en-US" smtClean="0">
                <a:ea typeface="宋体" panose="02010600030101010101" pitchFamily="2" charset="-122"/>
              </a:rPr>
              <a:t>中哪个是密钥不易判断</a:t>
            </a:r>
          </a:p>
          <a:p>
            <a:pPr lvl="1" eaLnBrk="1" hangingPunct="1"/>
            <a:r>
              <a:rPr lang="zh-CN" altLang="en-US" smtClean="0">
                <a:ea typeface="宋体" panose="02010600030101010101" pitchFamily="2" charset="-122"/>
              </a:rPr>
              <a:t>但用语言统计特性会容易获得解密的密钥</a:t>
            </a:r>
          </a:p>
          <a:p>
            <a:pPr eaLnBrk="1" hangingPunct="1"/>
            <a:r>
              <a:rPr lang="zh-CN" altLang="en-US" smtClean="0">
                <a:ea typeface="宋体" panose="02010600030101010101" pitchFamily="2" charset="-122"/>
              </a:rPr>
              <a:t>私钥加密称为</a:t>
            </a:r>
            <a:r>
              <a:rPr lang="zh-CN" altLang="en-US" sz="3600" b="1" smtClean="0">
                <a:ea typeface="宋体" panose="02010600030101010101" pitchFamily="2" charset="-122"/>
              </a:rPr>
              <a:t>对称密钥加密</a:t>
            </a:r>
          </a:p>
        </p:txBody>
      </p:sp>
      <p:sp>
        <p:nvSpPr>
          <p:cNvPr id="8196" name="Rectangle 4"/>
          <p:cNvSpPr>
            <a:spLocks noGrp="1" noChangeArrowheads="1"/>
          </p:cNvSpPr>
          <p:nvPr>
            <p:ph type="title"/>
          </p:nvPr>
        </p:nvSpPr>
        <p:spPr>
          <a:xfrm>
            <a:off x="733425" y="292100"/>
            <a:ext cx="7772400" cy="558800"/>
          </a:xfrm>
        </p:spPr>
        <p:txBody>
          <a:bodyPr/>
          <a:lstStyle/>
          <a:p>
            <a:pPr algn="l" eaLnBrk="1" hangingPunct="1"/>
            <a:r>
              <a:rPr lang="zh-CN" altLang="en-US" u="sng" smtClean="0">
                <a:ea typeface="宋体" panose="02010600030101010101" pitchFamily="2" charset="-122"/>
              </a:rPr>
              <a:t>私钥加密</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设备虚拟化</a:t>
            </a:r>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80</a:t>
            </a:fld>
            <a:endParaRPr lang="en-US" altLang="zh-CN"/>
          </a:p>
        </p:txBody>
      </p:sp>
      <p:pic>
        <p:nvPicPr>
          <p:cNvPr id="5" name="Picture 4" descr="xenarc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787" y="1481137"/>
            <a:ext cx="703897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6"/>
          <p:cNvSpPr>
            <a:spLocks noChangeArrowheads="1"/>
          </p:cNvSpPr>
          <p:nvPr/>
        </p:nvSpPr>
        <p:spPr bwMode="auto">
          <a:xfrm>
            <a:off x="2916238" y="3716338"/>
            <a:ext cx="3024187" cy="1008062"/>
          </a:xfrm>
          <a:prstGeom prst="ellipse">
            <a:avLst/>
          </a:prstGeom>
          <a:noFill/>
          <a:ln w="28575">
            <a:solidFill>
              <a:srgbClr val="FF0000"/>
            </a:solidFill>
            <a:round/>
            <a:headEnd/>
            <a:tailEnd/>
          </a:ln>
          <a:effectLst>
            <a:prstShdw prst="shdw17" dist="17961" dir="2700000">
              <a:srgbClr val="990000">
                <a:alpha val="67000"/>
              </a:srgbClr>
            </a:prstShdw>
          </a:effectLst>
          <a:extLst>
            <a:ext uri="{909E8E84-426E-40DD-AFC4-6F175D3DCCD1}">
              <a14:hiddenFill xmlns:a14="http://schemas.microsoft.com/office/drawing/2010/main">
                <a:solidFill>
                  <a:schemeClr val="accent1"/>
                </a:solidFill>
              </a14:hiddenFill>
            </a:ext>
          </a:extLst>
        </p:spPr>
        <p:txBody>
          <a:bodyPr wrap="none" anchor="ctr"/>
          <a:lstStyle>
            <a:lvl1pPr eaLnBrk="0" hangingPunct="0">
              <a:defRPr b="1" i="1">
                <a:solidFill>
                  <a:schemeClr val="tx1"/>
                </a:solidFill>
                <a:latin typeface="Arial" panose="020B0604020202020204" pitchFamily="34" charset="0"/>
                <a:ea typeface="华文细黑" panose="02010600040101010101" pitchFamily="2" charset="-122"/>
              </a:defRPr>
            </a:lvl1pPr>
            <a:lvl2pPr marL="742950" indent="-285750" eaLnBrk="0" hangingPunct="0">
              <a:defRPr b="1" i="1">
                <a:solidFill>
                  <a:schemeClr val="tx1"/>
                </a:solidFill>
                <a:latin typeface="Arial" panose="020B0604020202020204" pitchFamily="34" charset="0"/>
                <a:ea typeface="华文细黑" panose="02010600040101010101" pitchFamily="2" charset="-122"/>
              </a:defRPr>
            </a:lvl2pPr>
            <a:lvl3pPr marL="1143000" indent="-228600" eaLnBrk="0" hangingPunct="0">
              <a:defRPr b="1" i="1">
                <a:solidFill>
                  <a:schemeClr val="tx1"/>
                </a:solidFill>
                <a:latin typeface="Arial" panose="020B0604020202020204" pitchFamily="34" charset="0"/>
                <a:ea typeface="华文细黑" panose="02010600040101010101" pitchFamily="2" charset="-122"/>
              </a:defRPr>
            </a:lvl3pPr>
            <a:lvl4pPr marL="1600200" indent="-228600" eaLnBrk="0" hangingPunct="0">
              <a:defRPr b="1" i="1">
                <a:solidFill>
                  <a:schemeClr val="tx1"/>
                </a:solidFill>
                <a:latin typeface="Arial" panose="020B0604020202020204" pitchFamily="34" charset="0"/>
                <a:ea typeface="华文细黑" panose="02010600040101010101" pitchFamily="2" charset="-122"/>
              </a:defRPr>
            </a:lvl4pPr>
            <a:lvl5pPr marL="2057400" indent="-228600" eaLnBrk="0" hangingPunct="0">
              <a:defRPr b="1"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buFont typeface="Arial" panose="020B0604020202020204" pitchFamily="34" charset="0"/>
              <a:defRPr b="1" i="1">
                <a:solidFill>
                  <a:schemeClr val="tx1"/>
                </a:solidFill>
                <a:latin typeface="Arial" panose="020B0604020202020204" pitchFamily="34" charset="0"/>
                <a:ea typeface="华文细黑" panose="02010600040101010101" pitchFamily="2" charset="-122"/>
              </a:defRPr>
            </a:lvl9pPr>
          </a:lstStyle>
          <a:p>
            <a:pPr eaLnBrk="1" hangingPunct="1"/>
            <a:endParaRPr lang="zh-CN" altLang="en-US"/>
          </a:p>
        </p:txBody>
      </p:sp>
    </p:spTree>
    <p:extLst>
      <p:ext uri="{BB962C8B-B14F-4D97-AF65-F5344CB8AC3E}">
        <p14:creationId xmlns:p14="http://schemas.microsoft.com/office/powerpoint/2010/main" val="32526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设备虚拟化之半虚拟化</a:t>
            </a:r>
            <a:endParaRPr lang="zh-CN" altLang="en-US" dirty="0"/>
          </a:p>
        </p:txBody>
      </p:sp>
      <p:pic>
        <p:nvPicPr>
          <p:cNvPr id="5" name="内容占位符 4"/>
          <p:cNvPicPr>
            <a:picLocks noGrp="1" noChangeAspect="1"/>
          </p:cNvPicPr>
          <p:nvPr>
            <p:ph idx="1"/>
          </p:nvPr>
        </p:nvPicPr>
        <p:blipFill>
          <a:blip r:embed="rId2"/>
          <a:stretch>
            <a:fillRect/>
          </a:stretch>
        </p:blipFill>
        <p:spPr>
          <a:xfrm>
            <a:off x="916441" y="1438275"/>
            <a:ext cx="7139667" cy="4543425"/>
          </a:xfrm>
          <a:prstGeom prst="rect">
            <a:avLst/>
          </a:prstGeom>
        </p:spPr>
      </p:pic>
      <p:sp>
        <p:nvSpPr>
          <p:cNvPr id="4" name="灯片编号占位符 3"/>
          <p:cNvSpPr>
            <a:spLocks noGrp="1"/>
          </p:cNvSpPr>
          <p:nvPr>
            <p:ph type="sldNum" sz="quarter" idx="12"/>
          </p:nvPr>
        </p:nvSpPr>
        <p:spPr/>
        <p:txBody>
          <a:bodyPr/>
          <a:lstStyle/>
          <a:p>
            <a:fld id="{FC68291C-E066-4E20-9F36-63439A21136B}" type="slidenum">
              <a:rPr lang="zh-CN" altLang="en-US" smtClean="0"/>
              <a:pPr/>
              <a:t>81</a:t>
            </a:fld>
            <a:endParaRPr lang="en-US" altLang="zh-CN"/>
          </a:p>
        </p:txBody>
      </p:sp>
    </p:spTree>
    <p:extLst>
      <p:ext uri="{BB962C8B-B14F-4D97-AF65-F5344CB8AC3E}">
        <p14:creationId xmlns:p14="http://schemas.microsoft.com/office/powerpoint/2010/main" val="17324865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Further Reading</a:t>
            </a:r>
            <a:endParaRPr lang="zh-CN" altLang="en-US" dirty="0"/>
          </a:p>
        </p:txBody>
      </p:sp>
      <p:sp>
        <p:nvSpPr>
          <p:cNvPr id="3" name="内容占位符 2"/>
          <p:cNvSpPr>
            <a:spLocks noGrp="1"/>
          </p:cNvSpPr>
          <p:nvPr>
            <p:ph idx="1"/>
          </p:nvPr>
        </p:nvSpPr>
        <p:spPr>
          <a:xfrm>
            <a:off x="277090" y="1438275"/>
            <a:ext cx="8866909" cy="5419725"/>
          </a:xfrm>
        </p:spPr>
        <p:txBody>
          <a:bodyPr>
            <a:normAutofit fontScale="55000" lnSpcReduction="20000"/>
          </a:bodyPr>
          <a:lstStyle/>
          <a:p>
            <a:pPr marL="0" lvl="0" indent="0">
              <a:spcBef>
                <a:spcPts val="0"/>
              </a:spcBef>
              <a:buSzPct val="25000"/>
              <a:buNone/>
            </a:pPr>
            <a:r>
              <a:rPr lang="en-US" altLang="zh-CN" dirty="0">
                <a:solidFill>
                  <a:schemeClr val="dk1"/>
                </a:solidFill>
                <a:latin typeface="Calibri"/>
                <a:ea typeface="Calibri"/>
                <a:cs typeface="Calibri"/>
                <a:sym typeface="Calibri"/>
              </a:rPr>
              <a:t>1、</a:t>
            </a:r>
            <a:r>
              <a:rPr lang="en-US" altLang="zh-CN" u="sng" dirty="0">
                <a:solidFill>
                  <a:schemeClr val="hlink"/>
                </a:solidFill>
                <a:latin typeface="Calibri"/>
                <a:ea typeface="Calibri"/>
                <a:cs typeface="Calibri"/>
                <a:sym typeface="Calibri"/>
                <a:hlinkClick r:id="rId2"/>
              </a:rPr>
              <a:t>http://blog.csdn.net/</a:t>
            </a:r>
            <a:r>
              <a:rPr lang="en-US" altLang="zh-CN" u="sng" dirty="0" err="1">
                <a:solidFill>
                  <a:schemeClr val="hlink"/>
                </a:solidFill>
                <a:latin typeface="Calibri"/>
                <a:ea typeface="Calibri"/>
                <a:cs typeface="Calibri"/>
                <a:sym typeface="Calibri"/>
                <a:hlinkClick r:id="rId2"/>
              </a:rPr>
              <a:t>gongxifacai_believe</a:t>
            </a:r>
            <a:r>
              <a:rPr lang="en-US" altLang="zh-CN" u="sng" dirty="0">
                <a:solidFill>
                  <a:schemeClr val="hlink"/>
                </a:solidFill>
                <a:latin typeface="Calibri"/>
                <a:ea typeface="Calibri"/>
                <a:cs typeface="Calibri"/>
                <a:sym typeface="Calibri"/>
                <a:hlinkClick r:id="rId2"/>
              </a:rPr>
              <a:t>/article/details/69266198?locationNum=9&amp;fps=1</a:t>
            </a:r>
          </a:p>
          <a:p>
            <a:pPr marL="0" lvl="0" indent="0">
              <a:spcBef>
                <a:spcPts val="0"/>
              </a:spcBef>
              <a:buSzPct val="25000"/>
              <a:buNone/>
            </a:pPr>
            <a:r>
              <a:rPr lang="en-US" altLang="zh-CN" dirty="0" err="1">
                <a:solidFill>
                  <a:schemeClr val="dk1"/>
                </a:solidFill>
                <a:latin typeface="Calibri"/>
                <a:ea typeface="Calibri"/>
                <a:cs typeface="Calibri"/>
                <a:sym typeface="Calibri"/>
              </a:rPr>
              <a:t>虚拟化技术详解</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2、 </a:t>
            </a:r>
            <a:r>
              <a:rPr lang="en-US" altLang="zh-CN" u="sng" dirty="0">
                <a:solidFill>
                  <a:schemeClr val="hlink"/>
                </a:solidFill>
                <a:latin typeface="Calibri"/>
                <a:ea typeface="Calibri"/>
                <a:cs typeface="Calibri"/>
                <a:sym typeface="Calibri"/>
                <a:hlinkClick r:id="rId3"/>
              </a:rPr>
              <a:t>https://www.ibm.com/developerworks/cn/linux/l-cn-vt/index.html</a:t>
            </a:r>
          </a:p>
          <a:p>
            <a:pPr marL="0" lvl="0" indent="0">
              <a:spcBef>
                <a:spcPts val="0"/>
              </a:spcBef>
              <a:buSzPct val="25000"/>
              <a:buNone/>
            </a:pPr>
            <a:r>
              <a:rPr lang="en-US" altLang="zh-CN" dirty="0" err="1">
                <a:solidFill>
                  <a:schemeClr val="dk1"/>
                </a:solidFill>
                <a:latin typeface="Calibri"/>
                <a:ea typeface="Calibri"/>
                <a:cs typeface="Calibri"/>
                <a:sym typeface="Calibri"/>
              </a:rPr>
              <a:t>虚拟化技术漫谈</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3、 </a:t>
            </a:r>
            <a:r>
              <a:rPr lang="en-US" altLang="zh-CN" u="sng" dirty="0">
                <a:solidFill>
                  <a:schemeClr val="hlink"/>
                </a:solidFill>
                <a:latin typeface="Calibri"/>
                <a:ea typeface="Calibri"/>
                <a:cs typeface="Calibri"/>
                <a:sym typeface="Calibri"/>
                <a:hlinkClick r:id="rId4"/>
              </a:rPr>
              <a:t>https://www.cnblogs.com/echo1937/p/7222606.html</a:t>
            </a:r>
          </a:p>
          <a:p>
            <a:pPr marL="0" lvl="0" indent="0">
              <a:spcBef>
                <a:spcPts val="0"/>
              </a:spcBef>
              <a:buSzPct val="25000"/>
              <a:buNone/>
            </a:pPr>
            <a:r>
              <a:rPr lang="en-US" altLang="zh-CN" dirty="0" err="1">
                <a:solidFill>
                  <a:schemeClr val="dk1"/>
                </a:solidFill>
                <a:latin typeface="Calibri"/>
                <a:ea typeface="Calibri"/>
                <a:cs typeface="Calibri"/>
                <a:sym typeface="Calibri"/>
              </a:rPr>
              <a:t>CPU纯软件全虚拟化技术</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4、 </a:t>
            </a:r>
            <a:r>
              <a:rPr lang="en-US" altLang="zh-CN" u="sng" dirty="0">
                <a:solidFill>
                  <a:schemeClr val="hlink"/>
                </a:solidFill>
                <a:latin typeface="Calibri"/>
                <a:ea typeface="Calibri"/>
                <a:cs typeface="Calibri"/>
                <a:sym typeface="Calibri"/>
                <a:hlinkClick r:id="rId5"/>
              </a:rPr>
              <a:t>http://www.cnblogs.com/sammyliu/p/4543597.html</a:t>
            </a:r>
          </a:p>
          <a:p>
            <a:pPr marL="0" lvl="0" indent="0">
              <a:spcBef>
                <a:spcPts val="0"/>
              </a:spcBef>
              <a:buSzPct val="25000"/>
              <a:buNone/>
            </a:pPr>
            <a:r>
              <a:rPr lang="en-US" altLang="zh-CN" dirty="0">
                <a:solidFill>
                  <a:schemeClr val="dk1"/>
                </a:solidFill>
                <a:latin typeface="Calibri"/>
                <a:ea typeface="Calibri"/>
                <a:cs typeface="Calibri"/>
                <a:sym typeface="Calibri"/>
              </a:rPr>
              <a:t>KVM介绍（2）：</a:t>
            </a:r>
            <a:r>
              <a:rPr lang="en-US" altLang="zh-CN" dirty="0" err="1">
                <a:solidFill>
                  <a:schemeClr val="dk1"/>
                </a:solidFill>
                <a:latin typeface="Calibri"/>
                <a:ea typeface="Calibri"/>
                <a:cs typeface="Calibri"/>
                <a:sym typeface="Calibri"/>
              </a:rPr>
              <a:t>CPU和内存虚拟化</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5、 </a:t>
            </a:r>
            <a:r>
              <a:rPr lang="en-US" altLang="zh-CN" u="sng" dirty="0">
                <a:solidFill>
                  <a:schemeClr val="hlink"/>
                </a:solidFill>
                <a:latin typeface="Calibri"/>
                <a:ea typeface="Calibri"/>
                <a:cs typeface="Calibri"/>
                <a:sym typeface="Calibri"/>
                <a:hlinkClick r:id="rId6"/>
              </a:rPr>
              <a:t>https://www.vmware.com/content/dam/digitalmarketing/vmware/en/pdf/techpaper/VMware_paravirtualization.pdf</a:t>
            </a:r>
          </a:p>
          <a:p>
            <a:pPr marL="0" lvl="0" indent="0">
              <a:spcBef>
                <a:spcPts val="0"/>
              </a:spcBef>
              <a:buSzPct val="25000"/>
              <a:buNone/>
            </a:pPr>
            <a:r>
              <a:rPr lang="en-US" altLang="zh-CN" dirty="0" err="1">
                <a:solidFill>
                  <a:schemeClr val="dk1"/>
                </a:solidFill>
                <a:latin typeface="Calibri"/>
                <a:ea typeface="Calibri"/>
                <a:cs typeface="Calibri"/>
                <a:sym typeface="Calibri"/>
              </a:rPr>
              <a:t>Vmware白皮书</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6、 </a:t>
            </a:r>
            <a:r>
              <a:rPr lang="en-US" altLang="zh-CN" u="sng" dirty="0">
                <a:solidFill>
                  <a:schemeClr val="hlink"/>
                </a:solidFill>
                <a:latin typeface="Calibri"/>
                <a:ea typeface="Calibri"/>
                <a:cs typeface="Calibri"/>
                <a:sym typeface="Calibri"/>
                <a:hlinkClick r:id="rId7"/>
              </a:rPr>
              <a:t>http://blog.csdn.net/jmilk/article/details/51824935</a:t>
            </a:r>
          </a:p>
          <a:p>
            <a:pPr marL="0" lvl="0" indent="0">
              <a:spcBef>
                <a:spcPts val="0"/>
              </a:spcBef>
              <a:buSzPct val="25000"/>
              <a:buNone/>
            </a:pPr>
            <a:r>
              <a:rPr lang="en-US" altLang="zh-CN" dirty="0" err="1">
                <a:solidFill>
                  <a:schemeClr val="dk1"/>
                </a:solidFill>
                <a:latin typeface="Calibri"/>
                <a:ea typeface="Calibri"/>
                <a:cs typeface="Calibri"/>
                <a:sym typeface="Calibri"/>
              </a:rPr>
              <a:t>全虚拟化与半虚拟化的实现方式</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7、 </a:t>
            </a:r>
            <a:r>
              <a:rPr lang="en-US" altLang="zh-CN" u="sng" dirty="0">
                <a:solidFill>
                  <a:schemeClr val="hlink"/>
                </a:solidFill>
                <a:latin typeface="Calibri"/>
                <a:ea typeface="Calibri"/>
                <a:cs typeface="Calibri"/>
                <a:sym typeface="Calibri"/>
                <a:hlinkClick r:id="rId8"/>
              </a:rPr>
              <a:t>https://zh.wikipedia.org/wiki/X86%E8%99%9A%E6%8B%9F%E5%8C%96</a:t>
            </a:r>
          </a:p>
          <a:p>
            <a:pPr marL="0" lvl="0" indent="0">
              <a:spcBef>
                <a:spcPts val="0"/>
              </a:spcBef>
              <a:buSzPct val="25000"/>
              <a:buNone/>
            </a:pPr>
            <a:r>
              <a:rPr lang="en-US" altLang="zh-CN" dirty="0">
                <a:solidFill>
                  <a:schemeClr val="dk1"/>
                </a:solidFill>
                <a:latin typeface="Calibri"/>
                <a:ea typeface="Calibri"/>
                <a:cs typeface="Calibri"/>
                <a:sym typeface="Calibri"/>
              </a:rPr>
              <a:t>X86</a:t>
            </a:r>
            <a:r>
              <a:rPr lang="en-US" altLang="zh-CN" dirty="0" smtClean="0">
                <a:solidFill>
                  <a:schemeClr val="dk1"/>
                </a:solidFill>
                <a:latin typeface="Calibri"/>
                <a:ea typeface="Calibri"/>
                <a:cs typeface="Calibri"/>
                <a:sym typeface="Calibri"/>
              </a:rPr>
              <a:t>虚拟化</a:t>
            </a:r>
          </a:p>
          <a:p>
            <a:pPr marL="0" lvl="0" indent="0">
              <a:spcBef>
                <a:spcPts val="0"/>
              </a:spcBef>
              <a:buSzPct val="25000"/>
              <a:buNone/>
            </a:pPr>
            <a:r>
              <a:rPr lang="en-US" altLang="zh-CN" dirty="0" smtClean="0">
                <a:solidFill>
                  <a:schemeClr val="dk1"/>
                </a:solidFill>
                <a:latin typeface="Calibri"/>
                <a:ea typeface="Calibri"/>
                <a:cs typeface="Calibri"/>
                <a:sym typeface="Calibri"/>
              </a:rPr>
              <a:t>8、 </a:t>
            </a:r>
            <a:r>
              <a:rPr lang="en-US" altLang="zh-CN" u="sng" dirty="0" smtClean="0">
                <a:solidFill>
                  <a:schemeClr val="hlink"/>
                </a:solidFill>
                <a:latin typeface="Calibri"/>
                <a:ea typeface="Calibri"/>
                <a:cs typeface="Calibri"/>
                <a:sym typeface="Calibri"/>
                <a:hlinkClick r:id="rId9"/>
              </a:rPr>
              <a:t>https://software.intel.com/en-us/blogs/2009/06/25/virtualization-and-performance-understanding-vm-exits</a:t>
            </a:r>
          </a:p>
          <a:p>
            <a:pPr marL="0" lvl="0" indent="0">
              <a:spcBef>
                <a:spcPts val="0"/>
              </a:spcBef>
              <a:buSzPct val="25000"/>
              <a:buNone/>
            </a:pPr>
            <a:r>
              <a:rPr lang="en-US" altLang="zh-CN" dirty="0" smtClean="0">
                <a:solidFill>
                  <a:schemeClr val="dk1"/>
                </a:solidFill>
                <a:latin typeface="Calibri"/>
                <a:ea typeface="Calibri"/>
                <a:cs typeface="Calibri"/>
                <a:sym typeface="Calibri"/>
              </a:rPr>
              <a:t>Virtualization and Performance: Understanding VM Exits</a:t>
            </a:r>
          </a:p>
          <a:p>
            <a:pPr marL="0" lvl="0" indent="0">
              <a:spcBef>
                <a:spcPts val="0"/>
              </a:spcBef>
              <a:buSzPct val="25000"/>
              <a:buNone/>
            </a:pPr>
            <a:r>
              <a:rPr lang="en-US" altLang="zh-CN" dirty="0" smtClean="0">
                <a:solidFill>
                  <a:schemeClr val="dk1"/>
                </a:solidFill>
                <a:latin typeface="Calibri"/>
                <a:ea typeface="Calibri"/>
                <a:cs typeface="Calibri"/>
                <a:sym typeface="Calibri"/>
              </a:rPr>
              <a:t>9、 </a:t>
            </a:r>
            <a:r>
              <a:rPr lang="en-US" altLang="zh-CN" u="sng" dirty="0" smtClean="0">
                <a:solidFill>
                  <a:schemeClr val="hlink"/>
                </a:solidFill>
                <a:latin typeface="Calibri"/>
                <a:ea typeface="Calibri"/>
                <a:cs typeface="Calibri"/>
                <a:sym typeface="Calibri"/>
                <a:hlinkClick r:id="rId10"/>
              </a:rPr>
              <a:t>http://www.mcplive.cn/index.php/article/index/id/5994/page/5</a:t>
            </a:r>
          </a:p>
          <a:p>
            <a:pPr marL="0" lvl="0" indent="0">
              <a:spcBef>
                <a:spcPts val="0"/>
              </a:spcBef>
              <a:buSzPct val="25000"/>
              <a:buNone/>
            </a:pPr>
            <a:r>
              <a:rPr lang="en-US" altLang="zh-CN" dirty="0" smtClean="0">
                <a:solidFill>
                  <a:schemeClr val="dk1"/>
                </a:solidFill>
                <a:latin typeface="Calibri"/>
                <a:ea typeface="Calibri"/>
                <a:cs typeface="Calibri"/>
                <a:sym typeface="Calibri"/>
              </a:rPr>
              <a:t>X86硬件辅助虚拟化之谜</a:t>
            </a:r>
          </a:p>
          <a:p>
            <a:pPr marL="0" lvl="0" indent="0">
              <a:spcBef>
                <a:spcPts val="0"/>
              </a:spcBef>
              <a:buSzPct val="25000"/>
              <a:buNone/>
            </a:pPr>
            <a:r>
              <a:rPr lang="en-US" altLang="zh-CN" dirty="0" smtClean="0">
                <a:solidFill>
                  <a:schemeClr val="dk1"/>
                </a:solidFill>
                <a:latin typeface="Calibri"/>
                <a:ea typeface="Calibri"/>
                <a:cs typeface="Calibri"/>
                <a:sym typeface="Calibri"/>
              </a:rPr>
              <a:t>10、 </a:t>
            </a:r>
            <a:r>
              <a:rPr lang="en-US" altLang="zh-CN" u="sng" dirty="0" smtClean="0">
                <a:solidFill>
                  <a:schemeClr val="hlink"/>
                </a:solidFill>
                <a:latin typeface="Calibri"/>
                <a:ea typeface="Calibri"/>
                <a:cs typeface="Calibri"/>
                <a:sym typeface="Calibri"/>
                <a:hlinkClick r:id="rId11"/>
              </a:rPr>
              <a:t>http://blog.csdn.net/wanthelping/article/details/47068775</a:t>
            </a:r>
          </a:p>
          <a:p>
            <a:pPr marL="0" lvl="0" indent="0">
              <a:spcBef>
                <a:spcPts val="0"/>
              </a:spcBef>
              <a:buSzPct val="25000"/>
              <a:buNone/>
            </a:pPr>
            <a:r>
              <a:rPr lang="en-US" altLang="zh-CN" dirty="0" smtClean="0">
                <a:solidFill>
                  <a:schemeClr val="dk1"/>
                </a:solidFill>
                <a:latin typeface="Calibri"/>
                <a:ea typeface="Calibri"/>
                <a:cs typeface="Calibri"/>
                <a:sym typeface="Calibri"/>
              </a:rPr>
              <a:t>VMCS</a:t>
            </a:r>
          </a:p>
          <a:p>
            <a:pPr marL="0" lvl="0" indent="0">
              <a:spcBef>
                <a:spcPts val="0"/>
              </a:spcBef>
              <a:buSzPct val="25000"/>
              <a:buNone/>
            </a:pPr>
            <a:endParaRPr lang="en-US" altLang="zh-CN" dirty="0">
              <a:solidFill>
                <a:schemeClr val="dk1"/>
              </a:solidFill>
              <a:latin typeface="Calibri"/>
              <a:ea typeface="Calibri"/>
              <a:cs typeface="Calibri"/>
              <a:sym typeface="Calibri"/>
            </a:endParaRPr>
          </a:p>
          <a:p>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82</a:t>
            </a:fld>
            <a:endParaRPr lang="en-US" altLang="zh-CN"/>
          </a:p>
        </p:txBody>
      </p:sp>
    </p:spTree>
    <p:extLst>
      <p:ext uri="{BB962C8B-B14F-4D97-AF65-F5344CB8AC3E}">
        <p14:creationId xmlns:p14="http://schemas.microsoft.com/office/powerpoint/2010/main" val="185572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Further Reading</a:t>
            </a:r>
            <a:endParaRPr lang="zh-CN" altLang="en-US" dirty="0"/>
          </a:p>
        </p:txBody>
      </p:sp>
      <p:sp>
        <p:nvSpPr>
          <p:cNvPr id="3" name="内容占位符 2"/>
          <p:cNvSpPr>
            <a:spLocks noGrp="1"/>
          </p:cNvSpPr>
          <p:nvPr>
            <p:ph idx="1"/>
          </p:nvPr>
        </p:nvSpPr>
        <p:spPr>
          <a:xfrm>
            <a:off x="277090" y="1438275"/>
            <a:ext cx="8866909" cy="5038725"/>
          </a:xfrm>
        </p:spPr>
        <p:txBody>
          <a:bodyPr>
            <a:normAutofit fontScale="70000" lnSpcReduction="20000"/>
          </a:bodyPr>
          <a:lstStyle/>
          <a:p>
            <a:pPr marL="0" lvl="0" indent="0">
              <a:spcBef>
                <a:spcPts val="0"/>
              </a:spcBef>
              <a:buSzPct val="25000"/>
              <a:buNone/>
            </a:pPr>
            <a:r>
              <a:rPr lang="en-US" altLang="zh-CN" dirty="0" smtClean="0">
                <a:solidFill>
                  <a:schemeClr val="dk1"/>
                </a:solidFill>
                <a:latin typeface="Calibri"/>
                <a:ea typeface="Calibri"/>
                <a:cs typeface="Calibri"/>
                <a:sym typeface="Calibri"/>
              </a:rPr>
              <a:t>11</a:t>
            </a:r>
            <a:r>
              <a:rPr lang="en-US" altLang="zh-CN" dirty="0">
                <a:solidFill>
                  <a:schemeClr val="dk1"/>
                </a:solidFill>
                <a:latin typeface="Calibri"/>
                <a:ea typeface="Calibri"/>
                <a:cs typeface="Calibri"/>
                <a:sym typeface="Calibri"/>
              </a:rPr>
              <a:t>、</a:t>
            </a:r>
            <a:r>
              <a:rPr lang="en-US" altLang="zh-CN" u="sng" dirty="0">
                <a:solidFill>
                  <a:schemeClr val="hlink"/>
                </a:solidFill>
                <a:latin typeface="Calibri"/>
                <a:ea typeface="Calibri"/>
                <a:cs typeface="Calibri"/>
                <a:sym typeface="Calibri"/>
                <a:hlinkClick r:id="rId2"/>
              </a:rPr>
              <a:t> http://book.51cto.com/art/201112/307505.htm</a:t>
            </a:r>
          </a:p>
          <a:p>
            <a:pPr marL="0" lvl="0" indent="0">
              <a:spcBef>
                <a:spcPts val="0"/>
              </a:spcBef>
              <a:buSzPct val="25000"/>
              <a:buNone/>
            </a:pPr>
            <a:r>
              <a:rPr lang="en-US" altLang="zh-CN" dirty="0" err="1">
                <a:solidFill>
                  <a:schemeClr val="dk1"/>
                </a:solidFill>
                <a:latin typeface="Calibri"/>
                <a:ea typeface="Calibri"/>
                <a:cs typeface="Calibri"/>
                <a:sym typeface="Calibri"/>
              </a:rPr>
              <a:t>为什么要进行服务器虚拟化</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12、</a:t>
            </a:r>
            <a:r>
              <a:rPr lang="en-US" altLang="zh-CN" u="sng" dirty="0">
                <a:solidFill>
                  <a:schemeClr val="hlink"/>
                </a:solidFill>
                <a:latin typeface="Calibri"/>
                <a:ea typeface="Calibri"/>
                <a:cs typeface="Calibri"/>
                <a:sym typeface="Calibri"/>
                <a:hlinkClick r:id="rId3"/>
              </a:rPr>
              <a:t> https://www.cnblogs.com/findumars/p/5557283.html</a:t>
            </a:r>
          </a:p>
          <a:p>
            <a:pPr marL="0" lvl="0" indent="0">
              <a:spcBef>
                <a:spcPts val="0"/>
              </a:spcBef>
              <a:buSzPct val="25000"/>
              <a:buNone/>
            </a:pPr>
            <a:r>
              <a:rPr lang="en-US" altLang="zh-CN" dirty="0">
                <a:solidFill>
                  <a:schemeClr val="dk1"/>
                </a:solidFill>
                <a:latin typeface="Calibri"/>
                <a:ea typeface="Calibri"/>
                <a:cs typeface="Calibri"/>
                <a:sym typeface="Calibri"/>
              </a:rPr>
              <a:t>Ring0和ring3的区别</a:t>
            </a:r>
          </a:p>
          <a:p>
            <a:pPr marL="0" lvl="0" indent="0">
              <a:spcBef>
                <a:spcPts val="0"/>
              </a:spcBef>
              <a:buSzPct val="25000"/>
              <a:buNone/>
            </a:pPr>
            <a:r>
              <a:rPr lang="en-US" altLang="zh-CN" dirty="0">
                <a:solidFill>
                  <a:schemeClr val="dk1"/>
                </a:solidFill>
                <a:latin typeface="Calibri"/>
                <a:ea typeface="Calibri"/>
                <a:cs typeface="Calibri"/>
                <a:sym typeface="Calibri"/>
              </a:rPr>
              <a:t>13、</a:t>
            </a:r>
            <a:r>
              <a:rPr lang="en-US" altLang="zh-CN" u="sng" dirty="0">
                <a:solidFill>
                  <a:schemeClr val="hlink"/>
                </a:solidFill>
                <a:latin typeface="Calibri"/>
                <a:ea typeface="Calibri"/>
                <a:cs typeface="Calibri"/>
                <a:sym typeface="Calibri"/>
                <a:hlinkClick r:id="rId4"/>
              </a:rPr>
              <a:t> http://blog.csdn.net/guiguzi5512407/article/details/51147279</a:t>
            </a:r>
          </a:p>
          <a:p>
            <a:pPr marL="0" lvl="0" indent="0">
              <a:spcBef>
                <a:spcPts val="0"/>
              </a:spcBef>
              <a:buSzPct val="25000"/>
              <a:buNone/>
            </a:pPr>
            <a:r>
              <a:rPr lang="en-US" altLang="zh-CN" dirty="0">
                <a:solidFill>
                  <a:schemeClr val="dk1"/>
                </a:solidFill>
                <a:latin typeface="Calibri"/>
                <a:ea typeface="Calibri"/>
                <a:cs typeface="Calibri"/>
                <a:sym typeface="Calibri"/>
              </a:rPr>
              <a:t>Intel x86_64 Architecture Background</a:t>
            </a:r>
          </a:p>
          <a:p>
            <a:pPr marL="0" lvl="0" indent="0">
              <a:spcBef>
                <a:spcPts val="0"/>
              </a:spcBef>
              <a:buSzPct val="25000"/>
              <a:buNone/>
            </a:pPr>
            <a:r>
              <a:rPr lang="en-US" altLang="zh-CN" dirty="0">
                <a:solidFill>
                  <a:schemeClr val="dk1"/>
                </a:solidFill>
                <a:latin typeface="Calibri"/>
                <a:ea typeface="Calibri"/>
                <a:cs typeface="Calibri"/>
                <a:sym typeface="Calibri"/>
              </a:rPr>
              <a:t>14、</a:t>
            </a:r>
            <a:r>
              <a:rPr lang="en-US" altLang="zh-CN" u="sng" dirty="0">
                <a:solidFill>
                  <a:schemeClr val="hlink"/>
                </a:solidFill>
                <a:latin typeface="Calibri"/>
                <a:ea typeface="Calibri"/>
                <a:cs typeface="Calibri"/>
                <a:sym typeface="Calibri"/>
                <a:hlinkClick r:id="rId5"/>
              </a:rPr>
              <a:t> http://blog.csdn.net/totxian/article/details/8770564</a:t>
            </a:r>
          </a:p>
          <a:p>
            <a:pPr marL="0" lvl="0" indent="0">
              <a:spcBef>
                <a:spcPts val="0"/>
              </a:spcBef>
              <a:buSzPct val="25000"/>
              <a:buNone/>
            </a:pPr>
            <a:r>
              <a:rPr lang="en-US" altLang="zh-CN" dirty="0" err="1">
                <a:solidFill>
                  <a:schemeClr val="dk1"/>
                </a:solidFill>
                <a:latin typeface="Calibri"/>
                <a:ea typeface="Calibri"/>
                <a:cs typeface="Calibri"/>
                <a:sym typeface="Calibri"/>
              </a:rPr>
              <a:t>影子页表浅析</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15、</a:t>
            </a:r>
            <a:r>
              <a:rPr lang="en-US" altLang="zh-CN" u="sng" dirty="0">
                <a:solidFill>
                  <a:schemeClr val="hlink"/>
                </a:solidFill>
                <a:latin typeface="Calibri"/>
                <a:ea typeface="Calibri"/>
                <a:cs typeface="Calibri"/>
                <a:sym typeface="Calibri"/>
                <a:hlinkClick r:id="rId6"/>
              </a:rPr>
              <a:t> https://www.cnblogs.com/ck1020/p/6043054.html</a:t>
            </a:r>
          </a:p>
          <a:p>
            <a:pPr marL="0" lvl="0" indent="0">
              <a:spcBef>
                <a:spcPts val="0"/>
              </a:spcBef>
              <a:buSzPct val="25000"/>
              <a:buNone/>
            </a:pPr>
            <a:r>
              <a:rPr lang="en-US" altLang="zh-CN" dirty="0">
                <a:solidFill>
                  <a:schemeClr val="dk1"/>
                </a:solidFill>
                <a:latin typeface="Calibri"/>
                <a:ea typeface="Calibri"/>
                <a:cs typeface="Calibri"/>
                <a:sym typeface="Calibri"/>
              </a:rPr>
              <a:t>Intel </a:t>
            </a:r>
            <a:r>
              <a:rPr lang="en-US" altLang="zh-CN" dirty="0" err="1">
                <a:solidFill>
                  <a:schemeClr val="dk1"/>
                </a:solidFill>
                <a:latin typeface="Calibri"/>
                <a:ea typeface="Calibri"/>
                <a:cs typeface="Calibri"/>
                <a:sym typeface="Calibri"/>
              </a:rPr>
              <a:t>EPT机制详解</a:t>
            </a:r>
            <a:endParaRPr lang="en-US" altLang="zh-CN" dirty="0">
              <a:solidFill>
                <a:schemeClr val="dk1"/>
              </a:solidFill>
              <a:latin typeface="Calibri"/>
              <a:ea typeface="Calibri"/>
              <a:cs typeface="Calibri"/>
              <a:sym typeface="Calibri"/>
            </a:endParaRPr>
          </a:p>
          <a:p>
            <a:pPr marL="0" lvl="0" indent="0">
              <a:spcBef>
                <a:spcPts val="0"/>
              </a:spcBef>
              <a:buSzPct val="25000"/>
              <a:buNone/>
            </a:pPr>
            <a:r>
              <a:rPr lang="en-US" altLang="zh-CN" dirty="0">
                <a:solidFill>
                  <a:schemeClr val="dk1"/>
                </a:solidFill>
                <a:latin typeface="Calibri"/>
                <a:ea typeface="Calibri"/>
                <a:cs typeface="Calibri"/>
                <a:sym typeface="Calibri"/>
              </a:rPr>
              <a:t>16、</a:t>
            </a:r>
            <a:r>
              <a:rPr lang="en-US" altLang="zh-CN" u="sng" dirty="0">
                <a:solidFill>
                  <a:schemeClr val="hlink"/>
                </a:solidFill>
                <a:latin typeface="Calibri"/>
                <a:ea typeface="Calibri"/>
                <a:cs typeface="Calibri"/>
                <a:sym typeface="Calibri"/>
                <a:hlinkClick r:id="rId7"/>
              </a:rPr>
              <a:t>http://blog.csdn.net/</a:t>
            </a:r>
            <a:r>
              <a:rPr lang="en-US" altLang="zh-CN" u="sng" dirty="0" err="1">
                <a:solidFill>
                  <a:schemeClr val="hlink"/>
                </a:solidFill>
                <a:latin typeface="Calibri"/>
                <a:ea typeface="Calibri"/>
                <a:cs typeface="Calibri"/>
                <a:sym typeface="Calibri"/>
                <a:hlinkClick r:id="rId7"/>
              </a:rPr>
              <a:t>hmsiwtv</a:t>
            </a:r>
            <a:r>
              <a:rPr lang="en-US" altLang="zh-CN" u="sng" dirty="0">
                <a:solidFill>
                  <a:schemeClr val="hlink"/>
                </a:solidFill>
                <a:latin typeface="Calibri"/>
                <a:ea typeface="Calibri"/>
                <a:cs typeface="Calibri"/>
                <a:sym typeface="Calibri"/>
                <a:hlinkClick r:id="rId7"/>
              </a:rPr>
              <a:t>/article/details/39956981</a:t>
            </a:r>
          </a:p>
          <a:p>
            <a:pPr marL="0" lvl="0" indent="0">
              <a:spcBef>
                <a:spcPts val="0"/>
              </a:spcBef>
              <a:buSzPct val="25000"/>
              <a:buNone/>
            </a:pPr>
            <a:r>
              <a:rPr lang="en-US" altLang="zh-CN" dirty="0">
                <a:solidFill>
                  <a:schemeClr val="dk1"/>
                </a:solidFill>
                <a:latin typeface="Calibri"/>
                <a:ea typeface="Calibri"/>
                <a:cs typeface="Calibri"/>
                <a:sym typeface="Calibri"/>
              </a:rPr>
              <a:t>Linux内核4</a:t>
            </a:r>
            <a:r>
              <a:rPr lang="en-US" altLang="zh-CN" dirty="0" smtClean="0">
                <a:solidFill>
                  <a:schemeClr val="dk1"/>
                </a:solidFill>
                <a:latin typeface="Calibri"/>
                <a:ea typeface="Calibri"/>
                <a:cs typeface="Calibri"/>
                <a:sym typeface="Calibri"/>
              </a:rPr>
              <a:t>级页表演进</a:t>
            </a:r>
          </a:p>
          <a:p>
            <a:pPr marL="0" lvl="0" indent="0">
              <a:spcBef>
                <a:spcPts val="0"/>
              </a:spcBef>
              <a:buSzPct val="25000"/>
              <a:buNone/>
            </a:pPr>
            <a:r>
              <a:rPr lang="en-US" altLang="zh-CN" dirty="0" smtClean="0">
                <a:solidFill>
                  <a:schemeClr val="dk1"/>
                </a:solidFill>
                <a:latin typeface="Calibri"/>
                <a:ea typeface="Calibri"/>
                <a:cs typeface="Calibri"/>
                <a:sym typeface="Calibri"/>
              </a:rPr>
              <a:t>17、</a:t>
            </a:r>
            <a:r>
              <a:rPr lang="en-US" altLang="zh-CN" u="sng" dirty="0" smtClean="0">
                <a:solidFill>
                  <a:schemeClr val="hlink"/>
                </a:solidFill>
                <a:latin typeface="Calibri"/>
                <a:ea typeface="Calibri"/>
                <a:cs typeface="Calibri"/>
                <a:sym typeface="Calibri"/>
                <a:hlinkClick r:id="rId8"/>
              </a:rPr>
              <a:t>http://blog.csdn.net/u013358112/article/details/74557677</a:t>
            </a:r>
          </a:p>
          <a:p>
            <a:pPr marL="0" lvl="0" indent="0">
              <a:spcBef>
                <a:spcPts val="0"/>
              </a:spcBef>
              <a:buSzPct val="25000"/>
              <a:buNone/>
            </a:pPr>
            <a:r>
              <a:rPr lang="en-US" altLang="zh-CN" dirty="0" err="1" smtClean="0">
                <a:solidFill>
                  <a:schemeClr val="dk1"/>
                </a:solidFill>
                <a:latin typeface="Calibri"/>
                <a:ea typeface="Calibri"/>
                <a:cs typeface="Calibri"/>
                <a:sym typeface="Calibri"/>
              </a:rPr>
              <a:t>影子页表</a:t>
            </a:r>
            <a:r>
              <a:rPr lang="en-US" altLang="zh-CN" dirty="0" smtClean="0">
                <a:solidFill>
                  <a:schemeClr val="dk1"/>
                </a:solidFill>
                <a:latin typeface="Calibri"/>
                <a:ea typeface="Calibri"/>
                <a:cs typeface="Calibri"/>
                <a:sym typeface="Calibri"/>
              </a:rPr>
              <a:t> 和 EPT</a:t>
            </a:r>
          </a:p>
          <a:p>
            <a:pPr marL="0" lvl="0" indent="0">
              <a:spcBef>
                <a:spcPts val="0"/>
              </a:spcBef>
              <a:buSzPct val="25000"/>
              <a:buNone/>
            </a:pPr>
            <a:r>
              <a:rPr lang="en-US" altLang="zh-CN" dirty="0" smtClean="0">
                <a:solidFill>
                  <a:schemeClr val="dk1"/>
                </a:solidFill>
                <a:latin typeface="Calibri"/>
                <a:ea typeface="Calibri"/>
                <a:cs typeface="Calibri"/>
                <a:sym typeface="Calibri"/>
              </a:rPr>
              <a:t>18、</a:t>
            </a:r>
            <a:r>
              <a:rPr lang="en-US" altLang="zh-CN" u="sng" dirty="0" smtClean="0">
                <a:solidFill>
                  <a:schemeClr val="hlink"/>
                </a:solidFill>
                <a:latin typeface="Calibri"/>
                <a:ea typeface="Calibri"/>
                <a:cs typeface="Calibri"/>
                <a:sym typeface="Calibri"/>
                <a:hlinkClick r:id="rId9"/>
              </a:rPr>
              <a:t>https://www.vmware.com/pdf/Perf_ESX_Intel-EPT-eval.pdf</a:t>
            </a:r>
          </a:p>
          <a:p>
            <a:pPr marL="0" lvl="0" indent="0">
              <a:spcBef>
                <a:spcPts val="0"/>
              </a:spcBef>
              <a:buSzPct val="25000"/>
              <a:buNone/>
            </a:pPr>
            <a:r>
              <a:rPr lang="en-US" altLang="zh-CN" dirty="0" smtClean="0">
                <a:solidFill>
                  <a:schemeClr val="dk1"/>
                </a:solidFill>
                <a:latin typeface="Calibri"/>
                <a:ea typeface="Calibri"/>
                <a:cs typeface="Calibri"/>
                <a:sym typeface="Calibri"/>
              </a:rPr>
              <a:t>Performance Evaluation of Intel EPT Hardware Assist</a:t>
            </a:r>
          </a:p>
          <a:p>
            <a:pPr marL="0" lvl="0" indent="0">
              <a:spcBef>
                <a:spcPts val="0"/>
              </a:spcBef>
              <a:buSzPct val="25000"/>
              <a:buNone/>
            </a:pPr>
            <a:r>
              <a:rPr lang="en-US" altLang="zh-CN" dirty="0" smtClean="0">
                <a:solidFill>
                  <a:schemeClr val="dk1"/>
                </a:solidFill>
                <a:latin typeface="Calibri"/>
                <a:ea typeface="Calibri"/>
                <a:cs typeface="Calibri"/>
                <a:sym typeface="Calibri"/>
              </a:rPr>
              <a:t>19、</a:t>
            </a:r>
            <a:r>
              <a:rPr lang="en-US" altLang="zh-CN" u="sng" dirty="0" smtClean="0">
                <a:solidFill>
                  <a:schemeClr val="hlink"/>
                </a:solidFill>
                <a:latin typeface="Calibri"/>
                <a:ea typeface="Calibri"/>
                <a:cs typeface="Calibri"/>
                <a:sym typeface="Calibri"/>
                <a:hlinkClick r:id="rId10"/>
              </a:rPr>
              <a:t>https://zh.wikipedia.org/wiki/</a:t>
            </a:r>
            <a:r>
              <a:rPr lang="en-US" altLang="zh-CN" u="sng" dirty="0" err="1" smtClean="0">
                <a:solidFill>
                  <a:schemeClr val="hlink"/>
                </a:solidFill>
                <a:latin typeface="Calibri"/>
                <a:ea typeface="Calibri"/>
                <a:cs typeface="Calibri"/>
                <a:sym typeface="Calibri"/>
                <a:hlinkClick r:id="rId10"/>
              </a:rPr>
              <a:t>波佩克与戈德堡虚拟化需求</a:t>
            </a:r>
            <a:endParaRPr lang="en-US" altLang="zh-CN" u="sng" dirty="0" smtClean="0">
              <a:solidFill>
                <a:schemeClr val="hlink"/>
              </a:solidFill>
              <a:latin typeface="Calibri"/>
              <a:ea typeface="Calibri"/>
              <a:cs typeface="Calibri"/>
              <a:sym typeface="Calibri"/>
              <a:hlinkClick r:id="rId10"/>
            </a:endParaRPr>
          </a:p>
          <a:p>
            <a:pPr marL="0" lvl="0" indent="0">
              <a:spcBef>
                <a:spcPts val="0"/>
              </a:spcBef>
              <a:buSzPct val="25000"/>
              <a:buNone/>
            </a:pPr>
            <a:endParaRPr lang="en-US" altLang="zh-CN" dirty="0">
              <a:solidFill>
                <a:schemeClr val="dk1"/>
              </a:solidFill>
              <a:latin typeface="Calibri"/>
              <a:ea typeface="Calibri"/>
              <a:cs typeface="Calibri"/>
              <a:sym typeface="Calibri"/>
            </a:endParaRPr>
          </a:p>
          <a:p>
            <a:pPr marL="0" lvl="0" indent="0">
              <a:spcBef>
                <a:spcPts val="0"/>
              </a:spcBef>
              <a:buSzPct val="25000"/>
              <a:buNone/>
            </a:pPr>
            <a:endParaRPr lang="en-US" altLang="zh-CN" dirty="0">
              <a:solidFill>
                <a:schemeClr val="dk1"/>
              </a:solidFill>
              <a:latin typeface="Calibri"/>
              <a:ea typeface="Calibri"/>
              <a:cs typeface="Calibri"/>
              <a:sym typeface="Calibri"/>
            </a:endParaRPr>
          </a:p>
          <a:p>
            <a:endParaRPr lang="zh-CN" altLang="en-US" dirty="0"/>
          </a:p>
        </p:txBody>
      </p:sp>
      <p:sp>
        <p:nvSpPr>
          <p:cNvPr id="4" name="灯片编号占位符 3"/>
          <p:cNvSpPr>
            <a:spLocks noGrp="1"/>
          </p:cNvSpPr>
          <p:nvPr>
            <p:ph type="sldNum" sz="quarter" idx="12"/>
          </p:nvPr>
        </p:nvSpPr>
        <p:spPr/>
        <p:txBody>
          <a:bodyPr/>
          <a:lstStyle/>
          <a:p>
            <a:fld id="{FC68291C-E066-4E20-9F36-63439A21136B}" type="slidenum">
              <a:rPr lang="zh-CN" altLang="en-US" smtClean="0"/>
              <a:pPr/>
              <a:t>83</a:t>
            </a:fld>
            <a:endParaRPr lang="en-US" altLang="zh-CN"/>
          </a:p>
        </p:txBody>
      </p:sp>
    </p:spTree>
    <p:extLst>
      <p:ext uri="{BB962C8B-B14F-4D97-AF65-F5344CB8AC3E}">
        <p14:creationId xmlns:p14="http://schemas.microsoft.com/office/powerpoint/2010/main" val="2657315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lvl1pPr eaLnBrk="0" hangingPunct="0">
              <a:spcBef>
                <a:spcPct val="20000"/>
              </a:spcBef>
              <a:buClr>
                <a:schemeClr val="hlink"/>
              </a:buClr>
              <a:buChar char="•"/>
              <a:defRPr sz="3200">
                <a:solidFill>
                  <a:srgbClr val="3333CC"/>
                </a:solidFill>
                <a:latin typeface="Times New Roman" panose="02020603050405020304" pitchFamily="18" charset="0"/>
              </a:defRPr>
            </a:lvl1pPr>
            <a:lvl2pPr marL="742950" indent="-285750" eaLnBrk="0" hangingPunct="0">
              <a:spcBef>
                <a:spcPct val="20000"/>
              </a:spcBef>
              <a:buClr>
                <a:schemeClr val="hlink"/>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hlink"/>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hlink"/>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hlink"/>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5DF4A05-03DE-4CE2-800C-1C49595D8B46}" type="slidenum">
              <a:rPr lang="zh-CN" altLang="en-US" sz="1600">
                <a:solidFill>
                  <a:schemeClr val="tx1"/>
                </a:solidFill>
              </a:rPr>
              <a:pPr eaLnBrk="1" hangingPunct="1">
                <a:spcBef>
                  <a:spcPct val="0"/>
                </a:spcBef>
                <a:buClrTx/>
                <a:buFontTx/>
                <a:buNone/>
              </a:pPr>
              <a:t>9</a:t>
            </a:fld>
            <a:endParaRPr lang="en-US" altLang="zh-CN" sz="1600">
              <a:solidFill>
                <a:schemeClr val="tx1"/>
              </a:solidFill>
            </a:endParaRPr>
          </a:p>
        </p:txBody>
      </p:sp>
      <p:sp>
        <p:nvSpPr>
          <p:cNvPr id="9219" name="Rectangle 2"/>
          <p:cNvSpPr>
            <a:spLocks noGrp="1" noChangeArrowheads="1"/>
          </p:cNvSpPr>
          <p:nvPr>
            <p:ph type="title"/>
          </p:nvPr>
        </p:nvSpPr>
        <p:spPr>
          <a:xfrm>
            <a:off x="609600" y="266700"/>
            <a:ext cx="7772400" cy="838200"/>
          </a:xfrm>
        </p:spPr>
        <p:txBody>
          <a:bodyPr/>
          <a:lstStyle/>
          <a:p>
            <a:pPr algn="l" eaLnBrk="1" hangingPunct="1"/>
            <a:r>
              <a:rPr lang="zh-CN" altLang="en-US" u="sng" smtClean="0">
                <a:ea typeface="宋体" panose="02010600030101010101" pitchFamily="2" charset="-122"/>
              </a:rPr>
              <a:t>公钥／私钥加密</a:t>
            </a:r>
          </a:p>
        </p:txBody>
      </p:sp>
      <p:sp>
        <p:nvSpPr>
          <p:cNvPr id="9220" name="Rectangle 3"/>
          <p:cNvSpPr>
            <a:spLocks noGrp="1" noChangeArrowheads="1"/>
          </p:cNvSpPr>
          <p:nvPr>
            <p:ph type="body" idx="1"/>
          </p:nvPr>
        </p:nvSpPr>
        <p:spPr>
          <a:xfrm>
            <a:off x="371475" y="1695450"/>
            <a:ext cx="8458200" cy="3971925"/>
          </a:xfrm>
        </p:spPr>
        <p:txBody>
          <a:bodyPr/>
          <a:lstStyle/>
          <a:p>
            <a:pPr eaLnBrk="1" hangingPunct="1"/>
            <a:r>
              <a:rPr lang="zh-CN" altLang="en-US" smtClean="0">
                <a:ea typeface="宋体" panose="02010600030101010101" pitchFamily="2" charset="-122"/>
              </a:rPr>
              <a:t>每个人都有一个公钥和私钥对</a:t>
            </a:r>
            <a:endParaRPr lang="en-US" altLang="zh-CN" sz="3600" smtClean="0">
              <a:ea typeface="宋体" panose="02010600030101010101" pitchFamily="2" charset="-122"/>
            </a:endParaRPr>
          </a:p>
          <a:p>
            <a:pPr lvl="1" eaLnBrk="1" hangingPunct="1"/>
            <a:r>
              <a:rPr lang="zh-CN" altLang="en-US" smtClean="0">
                <a:ea typeface="宋体" panose="02010600030101010101" pitchFamily="2" charset="-122"/>
              </a:rPr>
              <a:t>将公钥发布出去</a:t>
            </a:r>
          </a:p>
          <a:p>
            <a:pPr lvl="1" eaLnBrk="1" hangingPunct="1"/>
            <a:r>
              <a:rPr lang="zh-CN" altLang="en-US" smtClean="0">
                <a:ea typeface="宋体" panose="02010600030101010101" pitchFamily="2" charset="-122"/>
              </a:rPr>
              <a:t>私钥自己保留</a:t>
            </a:r>
            <a:endParaRPr lang="zh-CN" altLang="en-US" sz="3200" smtClean="0">
              <a:ea typeface="宋体" panose="02010600030101010101" pitchFamily="2" charset="-122"/>
            </a:endParaRPr>
          </a:p>
          <a:p>
            <a:pPr lvl="1" eaLnBrk="1" hangingPunct="1"/>
            <a:endParaRPr lang="en-US" altLang="zh-CN" sz="3200" smtClean="0">
              <a:ea typeface="宋体" panose="02010600030101010101" pitchFamily="2" charset="-122"/>
            </a:endParaRPr>
          </a:p>
          <a:p>
            <a:pPr eaLnBrk="1" hangingPunct="1"/>
            <a:r>
              <a:rPr lang="zh-CN" altLang="en-US" smtClean="0">
                <a:ea typeface="宋体" panose="02010600030101010101" pitchFamily="2" charset="-122"/>
              </a:rPr>
              <a:t>公钥是加密密钥</a:t>
            </a:r>
            <a:endParaRPr lang="zh-CN" altLang="en-US" sz="3600" smtClean="0">
              <a:ea typeface="宋体" panose="02010600030101010101" pitchFamily="2" charset="-122"/>
            </a:endParaRPr>
          </a:p>
          <a:p>
            <a:pPr eaLnBrk="1" hangingPunct="1"/>
            <a:r>
              <a:rPr lang="zh-CN" altLang="en-US" smtClean="0">
                <a:ea typeface="宋体" panose="02010600030101010101" pitchFamily="2" charset="-122"/>
              </a:rPr>
              <a:t>私钥是解密密钥</a:t>
            </a:r>
            <a:endParaRPr lang="zh-CN" altLang="en-US" sz="3600" smtClean="0">
              <a:ea typeface="宋体" panose="02010600030101010101" pitchFamily="2" charset="-122"/>
            </a:endParaRPr>
          </a:p>
          <a:p>
            <a:pPr lvl="1" eaLnBrk="1" hangingPunct="1"/>
            <a:endParaRPr lang="en-US" altLang="zh-CN" sz="3200" smtClean="0">
              <a:ea typeface="宋体" panose="02010600030101010101" pitchFamily="2" charset="-122"/>
            </a:endParaRPr>
          </a:p>
          <a:p>
            <a:pPr lvl="1" eaLnBrk="1" hangingPunct="1"/>
            <a:endParaRPr lang="en-US" altLang="zh-CN" sz="3200" smtClean="0">
              <a:ea typeface="宋体" panose="02010600030101010101" pitchFamily="2" charset="-122"/>
            </a:endParaRPr>
          </a:p>
          <a:p>
            <a:pPr eaLnBrk="1" hangingPunct="1"/>
            <a:endParaRPr lang="zh-CN" altLang="en-US" sz="3600" smtClean="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6.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3432</Words>
  <Application>Microsoft Office PowerPoint</Application>
  <PresentationFormat>全屏显示(4:3)</PresentationFormat>
  <Paragraphs>528</Paragraphs>
  <Slides>83</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83</vt:i4>
      </vt:variant>
    </vt:vector>
  </HeadingPairs>
  <TitlesOfParts>
    <vt:vector size="92" baseType="lpstr">
      <vt:lpstr>helvetica neue</vt:lpstr>
      <vt:lpstr>华文细黑</vt:lpstr>
      <vt:lpstr>宋体</vt:lpstr>
      <vt:lpstr>Arial</vt:lpstr>
      <vt:lpstr>Calibri</vt:lpstr>
      <vt:lpstr>Tahoma</vt:lpstr>
      <vt:lpstr>Times New Roman</vt:lpstr>
      <vt:lpstr>Wingdings</vt:lpstr>
      <vt:lpstr>Default Design</vt:lpstr>
      <vt:lpstr>系统安全</vt:lpstr>
      <vt:lpstr>安全的概念</vt:lpstr>
      <vt:lpstr>9.1 安全系统环境</vt:lpstr>
      <vt:lpstr>系统会被各种入侵者骚扰</vt:lpstr>
      <vt:lpstr>数据会有意外丢失</vt:lpstr>
      <vt:lpstr>9.2 加密是一种安全措施</vt:lpstr>
      <vt:lpstr>PowerPoint 演示文稿</vt:lpstr>
      <vt:lpstr>私钥加密</vt:lpstr>
      <vt:lpstr>公钥／私钥加密</vt:lpstr>
      <vt:lpstr>PowerPoint 演示文稿</vt:lpstr>
      <vt:lpstr>使用单向函数实现加密</vt:lpstr>
      <vt:lpstr>数字签名</vt:lpstr>
      <vt:lpstr>如何可靠的保存密码</vt:lpstr>
      <vt:lpstr>PowerPoint 演示文稿</vt:lpstr>
      <vt:lpstr>9.3 用户认证</vt:lpstr>
      <vt:lpstr>使用口令验证（用户已知信息）</vt:lpstr>
      <vt:lpstr>通过实际证件验证（对持有物件验证）</vt:lpstr>
      <vt:lpstr>使用生物识别的验证（用户固有信息）</vt:lpstr>
      <vt:lpstr>对验证结果处理（设定反入侵策略）</vt:lpstr>
      <vt:lpstr>9.4 来自系统内部的攻击 </vt:lpstr>
      <vt:lpstr>登录欺骗</vt:lpstr>
      <vt:lpstr>逻辑炸弹</vt:lpstr>
      <vt:lpstr>后门陷阱</vt:lpstr>
      <vt:lpstr>9.5 利用代码漏洞形成攻击</vt:lpstr>
      <vt:lpstr>PowerPoint 演示文稿</vt:lpstr>
      <vt:lpstr>PowerPoint 演示文稿</vt:lpstr>
      <vt:lpstr>PowerPoint 演示文稿</vt:lpstr>
      <vt:lpstr>一般性的安全攻击</vt:lpstr>
      <vt:lpstr>著名的安全缺陷</vt:lpstr>
      <vt:lpstr>PowerPoint 演示文稿</vt:lpstr>
      <vt:lpstr>PowerPoint 演示文稿</vt:lpstr>
      <vt:lpstr>著名的meltdown漏洞</vt:lpstr>
      <vt:lpstr>著名的meltdown漏洞</vt:lpstr>
      <vt:lpstr>相应的安全设计原则</vt:lpstr>
      <vt:lpstr>9.6 利用网络的病毒攻击</vt:lpstr>
      <vt:lpstr>被病毒破坏后的现场</vt:lpstr>
      <vt:lpstr>病毒工作方式 </vt:lpstr>
      <vt:lpstr>PowerPoint 演示文稿</vt:lpstr>
      <vt:lpstr>２．可执行程序病毒</vt:lpstr>
      <vt:lpstr>病毒在哪里藏身</vt:lpstr>
      <vt:lpstr>PowerPoint 演示文稿</vt:lpstr>
      <vt:lpstr>PowerPoint 演示文稿</vt:lpstr>
      <vt:lpstr>病毒传播方式</vt:lpstr>
      <vt:lpstr>反病毒和抑制病毒技术</vt:lpstr>
      <vt:lpstr>PowerPoint 演示文稿</vt:lpstr>
      <vt:lpstr>9.7 保护防御机制  保护范围</vt:lpstr>
      <vt:lpstr>PowerPoint 演示文稿</vt:lpstr>
      <vt:lpstr>访问控制列表</vt:lpstr>
      <vt:lpstr>9.7 可信系统 可信计算基</vt:lpstr>
      <vt:lpstr>安全系统形成模型</vt:lpstr>
      <vt:lpstr>多级安全</vt:lpstr>
      <vt:lpstr>PowerPoint 演示文稿</vt:lpstr>
      <vt:lpstr>关于虚拟化技术</vt:lpstr>
      <vt:lpstr>什么是虚拟化</vt:lpstr>
      <vt:lpstr>什么是虚拟化</vt:lpstr>
      <vt:lpstr>虚拟化的层次</vt:lpstr>
      <vt:lpstr>指令级虚拟化</vt:lpstr>
      <vt:lpstr>硬件级虚拟化</vt:lpstr>
      <vt:lpstr>操作系统级虚拟化</vt:lpstr>
      <vt:lpstr>API与程序库级虚拟化</vt:lpstr>
      <vt:lpstr>应用级虚拟化（进程级虚拟化）</vt:lpstr>
      <vt:lpstr>关于虚拟化技术</vt:lpstr>
      <vt:lpstr>IT产业三大定律</vt:lpstr>
      <vt:lpstr>IT产业的变化</vt:lpstr>
      <vt:lpstr>Berkeley View</vt:lpstr>
      <vt:lpstr>云计算与虚拟化</vt:lpstr>
      <vt:lpstr>Wiki怎么看</vt:lpstr>
      <vt:lpstr>虚拟化模式</vt:lpstr>
      <vt:lpstr>虚拟化要解决的问题</vt:lpstr>
      <vt:lpstr>CPU虚拟化</vt:lpstr>
      <vt:lpstr>CPU虚拟化</vt:lpstr>
      <vt:lpstr>然而….</vt:lpstr>
      <vt:lpstr>基于动态二进制翻译的CPU虚拟化</vt:lpstr>
      <vt:lpstr>半虚拟化技术</vt:lpstr>
      <vt:lpstr>半虚拟化技术</vt:lpstr>
      <vt:lpstr>硬件支持的高性能虚拟化</vt:lpstr>
      <vt:lpstr>内存虚拟化</vt:lpstr>
      <vt:lpstr>影子页表</vt:lpstr>
      <vt:lpstr>硬件支持的地址翻译</vt:lpstr>
      <vt:lpstr>设备虚拟化</vt:lpstr>
      <vt:lpstr>设备虚拟化之半虚拟化</vt:lpstr>
      <vt:lpstr>Further Reading</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2020-12-21T05:35:14Z</dcterms:created>
  <dcterms:modified xsi:type="dcterms:W3CDTF">2020-12-21T05:35:20Z</dcterms:modified>
</cp:coreProperties>
</file>