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84" r:id="rId3"/>
    <p:sldId id="270" r:id="rId4"/>
    <p:sldId id="258" r:id="rId5"/>
    <p:sldId id="259" r:id="rId6"/>
    <p:sldId id="260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00" r:id="rId21"/>
    <p:sldId id="301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97" r:id="rId30"/>
    <p:sldId id="298" r:id="rId31"/>
    <p:sldId id="261" r:id="rId32"/>
    <p:sldId id="262" r:id="rId33"/>
    <p:sldId id="263" r:id="rId34"/>
    <p:sldId id="269" r:id="rId35"/>
    <p:sldId id="264" r:id="rId36"/>
    <p:sldId id="265" r:id="rId37"/>
    <p:sldId id="273" r:id="rId38"/>
    <p:sldId id="272" r:id="rId39"/>
    <p:sldId id="274" r:id="rId40"/>
    <p:sldId id="271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66" r:id="rId50"/>
    <p:sldId id="268" r:id="rId51"/>
    <p:sldId id="299" r:id="rId52"/>
    <p:sldId id="267" r:id="rId53"/>
    <p:sldId id="257" r:id="rId54"/>
    <p:sldId id="311" r:id="rId55"/>
    <p:sldId id="312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0" autoAdjust="0"/>
  </p:normalViewPr>
  <p:slideViewPr>
    <p:cSldViewPr snapToGrid="0">
      <p:cViewPr varScale="1">
        <p:scale>
          <a:sx n="95" d="100"/>
          <a:sy n="95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098A-6C3A-44C7-8ED6-1204BB926EB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74D5-7AB7-4357-9C95-B2841929A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这一段是硬件自动完成的，用来保存被打断的时候的用户进程的状态</a:t>
            </a:r>
            <a:endParaRPr lang="en-US" altLang="zh-CN" dirty="0" smtClean="0"/>
          </a:p>
          <a:p>
            <a:r>
              <a:rPr lang="zh-CN" altLang="en-US" dirty="0" smtClean="0"/>
              <a:t>这时程序已经跳转进了中断响应函数</a:t>
            </a:r>
            <a:r>
              <a:rPr lang="en-US" altLang="zh-CN" dirty="0" smtClean="0"/>
              <a:t>ISR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ISR</a:t>
            </a:r>
            <a:r>
              <a:rPr lang="zh-CN" altLang="en-US" dirty="0" smtClean="0"/>
              <a:t>中可以继续操作栈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注意，在这里，我们为了区分，使用浅蓝色来表示在用户空间的栈。在中断发生的时候，系统会自动把数据保存到系统的栈里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7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注意，这个时候系统已经在特权态了，也就是这一段代码自然就是在特权模式的，只是如果我们这时要是使用</a:t>
            </a:r>
            <a:r>
              <a:rPr lang="en-US" altLang="zh-CN" dirty="0" err="1" smtClean="0"/>
              <a:t>iret</a:t>
            </a:r>
            <a:r>
              <a:rPr lang="zh-CN" altLang="en-US" dirty="0" smtClean="0"/>
              <a:t>，就会退回去到用户模式</a:t>
            </a:r>
            <a:endParaRPr lang="en-US" altLang="zh-CN" dirty="0" smtClean="0"/>
          </a:p>
          <a:p>
            <a:r>
              <a:rPr lang="zh-CN" altLang="en-US" dirty="0" smtClean="0"/>
              <a:t>这时我们修改了栈，为了让程序回归一个正常的状态，使用</a:t>
            </a:r>
            <a:r>
              <a:rPr lang="en-US" altLang="zh-CN" dirty="0" err="1" smtClean="0"/>
              <a:t>iret</a:t>
            </a:r>
            <a:r>
              <a:rPr lang="zh-CN" altLang="en-US" dirty="0" smtClean="0"/>
              <a:t>修改自己的特权级别，让自己留在特权态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3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你会发现，这两个信息是不一样的，也就是特权模式有一个</a:t>
            </a:r>
            <a:r>
              <a:rPr lang="en-US" altLang="zh-CN" dirty="0" smtClean="0"/>
              <a:t>SS</a:t>
            </a:r>
            <a:r>
              <a:rPr lang="zh-CN" altLang="en-US" dirty="0" smtClean="0"/>
              <a:t>，用户模式有一个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。一旦切换到特权模式，原来的</a:t>
            </a:r>
            <a:r>
              <a:rPr lang="en-US" altLang="zh-CN" dirty="0" smtClean="0"/>
              <a:t>SS</a:t>
            </a:r>
            <a:r>
              <a:rPr lang="zh-CN" altLang="en-US" dirty="0" smtClean="0"/>
              <a:t>信息存在哪里了？</a:t>
            </a:r>
            <a:r>
              <a:rPr lang="en-US" altLang="zh-CN" dirty="0" smtClean="0"/>
              <a:t>TSS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不同特权级的信息都存在在这里。在发生中段的时候，因为特权级的变化，处理器会从这里面找新的特权级的寄存器值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设置好了之后，硬件会自动去找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TSS</a:t>
            </a:r>
            <a:r>
              <a:rPr lang="zh-CN" altLang="en-US" dirty="0" smtClean="0"/>
              <a:t>在内存中，对于</a:t>
            </a:r>
            <a:r>
              <a:rPr lang="en-US" altLang="zh-CN" dirty="0" smtClean="0"/>
              <a:t>TSS</a:t>
            </a:r>
            <a:r>
              <a:rPr lang="zh-CN" altLang="en-US" dirty="0" smtClean="0"/>
              <a:t>的索引在全局描述符中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在全局描述符中的一项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2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这个过程会在中断发生的时候自动执行，是由硬件完成的</a:t>
            </a:r>
            <a:endParaRPr lang="en-US" altLang="zh-CN" dirty="0" smtClean="0"/>
          </a:p>
          <a:p>
            <a:r>
              <a:rPr lang="zh-CN" altLang="en-US" dirty="0" smtClean="0"/>
              <a:t>所以我们的任务是按照硬件的规则 为它准备好数据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为了减少访存的次数，用</a:t>
            </a:r>
            <a:r>
              <a:rPr lang="en-US" altLang="zh-CN" dirty="0" smtClean="0"/>
              <a:t>task register</a:t>
            </a:r>
            <a:r>
              <a:rPr lang="zh-CN" altLang="en-US" dirty="0" smtClean="0"/>
              <a:t>缓存描述符中的数据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4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5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1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3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5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8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8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4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09F1-C194-48A4-9DDD-6BDCEFB5A6AF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8B26-DE40-403A-9312-633F882C4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</a:t>
            </a:r>
            <a:r>
              <a:rPr lang="zh-CN" altLang="en-US" dirty="0" smtClean="0"/>
              <a:t>过程问题汇总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9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442" y="0"/>
            <a:ext cx="9096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一点链接器的细节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4" y="1825625"/>
            <a:ext cx="5196115" cy="4351338"/>
          </a:xfrm>
        </p:spPr>
        <p:txBody>
          <a:bodyPr/>
          <a:lstStyle/>
          <a:p>
            <a:r>
              <a:rPr lang="zh-CN" altLang="en-US" dirty="0" smtClean="0"/>
              <a:t>告诉编译链接器，程序将会出现在哪个地址上</a:t>
            </a:r>
            <a:r>
              <a:rPr lang="en-US" altLang="zh-CN" dirty="0" smtClean="0"/>
              <a:t>(0xC0100000)</a:t>
            </a:r>
          </a:p>
          <a:p>
            <a:r>
              <a:rPr lang="zh-CN" altLang="en-US" dirty="0" smtClean="0"/>
              <a:t>编译出的所有的变量，都会沿着此地址向后排步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temp=5; 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&amp;temp</a:t>
            </a:r>
            <a:r>
              <a:rPr lang="zh-CN" altLang="en-US" dirty="0" smtClean="0"/>
              <a:t>会是一个</a:t>
            </a:r>
            <a:r>
              <a:rPr lang="en-US" altLang="zh-CN" dirty="0" smtClean="0"/>
              <a:t>0xC0100000</a:t>
            </a:r>
            <a:r>
              <a:rPr lang="zh-CN" altLang="en-US" dirty="0" smtClean="0"/>
              <a:t>以后的地址</a:t>
            </a:r>
            <a:endParaRPr lang="en-US" altLang="zh-CN" dirty="0" smtClean="0"/>
          </a:p>
          <a:p>
            <a:r>
              <a:rPr lang="zh-CN" altLang="en-US" dirty="0" smtClean="0"/>
              <a:t>也就是说，程序员眼中，自己是处于</a:t>
            </a:r>
            <a:r>
              <a:rPr lang="en-US" altLang="zh-CN" dirty="0" smtClean="0"/>
              <a:t>0xC0100000</a:t>
            </a:r>
            <a:r>
              <a:rPr lang="zh-CN" altLang="en-US" dirty="0" smtClean="0"/>
              <a:t>的区域中的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29" y="1027906"/>
            <a:ext cx="6699628" cy="50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但是事实并非如此。。。。。。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call </a:t>
            </a:r>
            <a:r>
              <a:rPr lang="en-US" altLang="zh-CN" dirty="0" err="1" smtClean="0"/>
              <a:t>kern_init</a:t>
            </a:r>
            <a:r>
              <a:rPr lang="zh-CN" altLang="en-US" dirty="0" smtClean="0"/>
              <a:t>这句调用时，希望</a:t>
            </a:r>
            <a:r>
              <a:rPr lang="en-US" altLang="zh-CN" dirty="0" smtClean="0"/>
              <a:t>PC</a:t>
            </a:r>
            <a:r>
              <a:rPr lang="zh-CN" altLang="en-US" dirty="0" smtClean="0"/>
              <a:t>跳转到</a:t>
            </a:r>
            <a:r>
              <a:rPr lang="en-US" altLang="zh-CN" dirty="0" err="1" smtClean="0"/>
              <a:t>kern_init</a:t>
            </a:r>
            <a:r>
              <a:rPr lang="zh-CN" altLang="en-US" dirty="0" smtClean="0"/>
              <a:t>的符号对应的地址</a:t>
            </a:r>
            <a:endParaRPr lang="en-US" altLang="zh-CN" dirty="0" smtClean="0"/>
          </a:p>
          <a:p>
            <a:r>
              <a:rPr lang="en-US" altLang="zh-CN" dirty="0" err="1" smtClean="0"/>
              <a:t>kern_init</a:t>
            </a:r>
            <a:r>
              <a:rPr lang="zh-CN" altLang="en-US" dirty="0" smtClean="0"/>
              <a:t>这个符号的值是</a:t>
            </a:r>
            <a:r>
              <a:rPr lang="en-US" altLang="zh-CN" dirty="0" smtClean="0"/>
              <a:t>0xC010XXXXXX</a:t>
            </a:r>
            <a:r>
              <a:rPr lang="zh-CN" altLang="en-US" dirty="0" smtClean="0"/>
              <a:t>（这个符号的值是在编译链接时确定的）</a:t>
            </a:r>
            <a:endParaRPr lang="en-US" altLang="zh-CN" dirty="0" smtClean="0"/>
          </a:p>
          <a:p>
            <a:r>
              <a:rPr lang="zh-CN" altLang="en-US" dirty="0" smtClean="0"/>
              <a:t>物理上，现在</a:t>
            </a:r>
            <a:r>
              <a:rPr lang="en-US" altLang="zh-CN" dirty="0" err="1" smtClean="0"/>
              <a:t>kern_init</a:t>
            </a:r>
            <a:r>
              <a:rPr lang="zh-CN" altLang="en-US" dirty="0" smtClean="0"/>
              <a:t>这一段二进制代码被加载到了</a:t>
            </a:r>
            <a:r>
              <a:rPr lang="en-US" altLang="zh-CN" dirty="0" smtClean="0"/>
              <a:t>0x0010XXXX</a:t>
            </a:r>
          </a:p>
          <a:p>
            <a:r>
              <a:rPr lang="zh-CN" altLang="en-US" dirty="0" smtClean="0"/>
              <a:t>如何实现这个偏移？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3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手动偏移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784" y="667657"/>
            <a:ext cx="8210891" cy="619034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599543" y="1422400"/>
            <a:ext cx="4760686" cy="7692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43941" y="2982684"/>
            <a:ext cx="4760686" cy="7692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自动偏移：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gdtdesc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段模式访存</a:t>
            </a:r>
            <a:endParaRPr lang="en-US" altLang="zh-CN" dirty="0" smtClean="0"/>
          </a:p>
          <a:p>
            <a:r>
              <a:rPr lang="zh-CN" altLang="en-US" dirty="0" smtClean="0"/>
              <a:t>段选择子</a:t>
            </a:r>
            <a:r>
              <a:rPr lang="en-US" altLang="zh-CN" dirty="0" smtClean="0"/>
              <a:t>:</a:t>
            </a:r>
            <a:r>
              <a:rPr lang="zh-CN" altLang="en-US" dirty="0" smtClean="0"/>
              <a:t>偏移量</a:t>
            </a:r>
            <a:endParaRPr lang="en-US" altLang="zh-CN" dirty="0" smtClean="0"/>
          </a:p>
          <a:p>
            <a:r>
              <a:rPr lang="zh-CN" altLang="en-US" dirty="0" smtClean="0"/>
              <a:t>段选择子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段描述符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段基地址值 </a:t>
            </a:r>
            <a:r>
              <a:rPr lang="en-US" altLang="zh-CN" dirty="0" smtClean="0">
                <a:sym typeface="Wingdings" panose="05000000000000000000" pitchFamily="2" charset="2"/>
              </a:rPr>
              <a:t>+ </a:t>
            </a:r>
            <a:r>
              <a:rPr lang="zh-CN" altLang="en-US" dirty="0" smtClean="0">
                <a:sym typeface="Wingdings" panose="05000000000000000000" pitchFamily="2" charset="2"/>
              </a:rPr>
              <a:t>偏移量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段基地址</a:t>
            </a:r>
            <a:r>
              <a:rPr lang="en-US" altLang="zh-CN" dirty="0" smtClean="0"/>
              <a:t>=-0xC0000000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257" y="3834566"/>
            <a:ext cx="7731352" cy="30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准备开启页机制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286" y="1690688"/>
            <a:ext cx="10453914" cy="4351338"/>
          </a:xfrm>
        </p:spPr>
        <p:txBody>
          <a:bodyPr/>
          <a:lstStyle/>
          <a:p>
            <a:r>
              <a:rPr lang="zh-CN" altLang="en-US" dirty="0" smtClean="0"/>
              <a:t>扫描得到</a:t>
            </a:r>
            <a:r>
              <a:rPr lang="en-US" altLang="zh-CN" dirty="0" smtClean="0"/>
              <a:t>pages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存在有效数据的后面（</a:t>
            </a:r>
            <a:r>
              <a:rPr lang="en-US" altLang="zh-CN" dirty="0" smtClean="0"/>
              <a:t>end</a:t>
            </a:r>
            <a:r>
              <a:rPr lang="zh-CN" altLang="en-US" dirty="0" smtClean="0"/>
              <a:t>变量标识）</a:t>
            </a:r>
            <a:endParaRPr lang="en-US" altLang="zh-CN" dirty="0" smtClean="0"/>
          </a:p>
          <a:p>
            <a:r>
              <a:rPr lang="zh-CN" altLang="en-US" dirty="0" smtClean="0"/>
              <a:t>把未被使用的页（不存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，也不存</a:t>
            </a:r>
            <a:r>
              <a:rPr lang="en-US" altLang="zh-CN" dirty="0" smtClean="0"/>
              <a:t>pages)</a:t>
            </a:r>
            <a:r>
              <a:rPr lang="zh-CN" altLang="en-US" dirty="0" smtClean="0"/>
              <a:t>的，投入</a:t>
            </a:r>
            <a:r>
              <a:rPr lang="en-US" altLang="zh-CN" dirty="0" err="1" smtClean="0"/>
              <a:t>free_list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6" y="3396052"/>
            <a:ext cx="10377714" cy="28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启动段的页表准备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26" y="1838918"/>
            <a:ext cx="10515600" cy="33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1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启动段的页表准备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825625"/>
            <a:ext cx="3782970" cy="4351338"/>
          </a:xfrm>
        </p:spPr>
        <p:txBody>
          <a:bodyPr/>
          <a:lstStyle/>
          <a:p>
            <a:r>
              <a:rPr lang="zh-CN" altLang="en-US" dirty="0" smtClean="0"/>
              <a:t>加入一个</a:t>
            </a:r>
            <a:r>
              <a:rPr lang="en-US" altLang="zh-CN" dirty="0" smtClean="0"/>
              <a:t>VPT</a:t>
            </a:r>
          </a:p>
          <a:p>
            <a:r>
              <a:rPr lang="zh-CN" altLang="en-US" dirty="0" smtClean="0"/>
              <a:t>临时打开</a:t>
            </a:r>
            <a:r>
              <a:rPr lang="en-US" altLang="zh-CN" dirty="0" smtClean="0"/>
              <a:t>0-4M</a:t>
            </a:r>
            <a:r>
              <a:rPr lang="zh-CN" altLang="en-US" dirty="0" smtClean="0"/>
              <a:t>的映射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是为了编程方便吗？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70" y="1027906"/>
            <a:ext cx="7951830" cy="56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8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启动段机制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段机制仅用于管理权限，没有发挥地址变换的作用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217077"/>
            <a:ext cx="8138886" cy="46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4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core</a:t>
            </a:r>
            <a:r>
              <a:rPr lang="zh-CN" altLang="en-US" dirty="0" smtClean="0"/>
              <a:t>中的限制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用户权限是怎么实现的？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可以支持的寻址空间有多大？为什么？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8" y="2305050"/>
            <a:ext cx="7889649" cy="15460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0573"/>
            <a:ext cx="8058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80" name="Picture 8" descr="https://timgsa.baidu.com/timg?image&amp;quality=80&amp;size=b9999_10000&amp;sec=1608468394073&amp;di=37ba744223c4c108074e08980c220add&amp;imgtype=0&amp;src=http%3A%2F%2F5b0988e595225.cdn.sohucs.com%2Fq_70%2Cc_zoom%2Cw_640%2Fimages%2F20190820%2F3fbab92938a34bcca593da8f9f2e70e1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12711"/>
            <a:ext cx="10815784" cy="535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那么，所谓的权限管理最终是怎么实现的？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每一个页表项上，都有一个权限管理的位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是不是说，段上的权限管理，和页上的权限管理是重复的呢？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是的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57" y="2360924"/>
            <a:ext cx="6096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2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没有了段机制，还做权限迁移吗？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021" cy="312263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当然要做，借助“中断门”或者“陷阱门”</a:t>
            </a:r>
            <a:endParaRPr lang="en-US" altLang="zh-CN" dirty="0" smtClean="0"/>
          </a:p>
          <a:p>
            <a:r>
              <a:rPr lang="zh-CN" altLang="en-US" dirty="0" smtClean="0"/>
              <a:t>门描述符中，描述了想穿过门的人必须具备的权限，以及穿过门后，会到达到段和偏移量</a:t>
            </a:r>
            <a:endParaRPr lang="en-US" altLang="zh-CN" dirty="0" smtClean="0"/>
          </a:p>
          <a:p>
            <a:r>
              <a:rPr lang="zh-CN" altLang="en-US" dirty="0" smtClean="0"/>
              <a:t>也就是说，谁可以调用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指令来使</a:t>
            </a:r>
            <a:r>
              <a:rPr lang="en-US" altLang="zh-CN" dirty="0" smtClean="0"/>
              <a:t>PC</a:t>
            </a:r>
            <a:r>
              <a:rPr lang="zh-CN" altLang="en-US" dirty="0" smtClean="0"/>
              <a:t>穿过这个门，调用后的权限，和调用后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到达的位置都已经被预置了</a:t>
            </a:r>
            <a:r>
              <a:rPr lang="en-US" altLang="zh-CN" dirty="0" smtClean="0"/>
              <a:t>(kern/trap/</a:t>
            </a:r>
            <a:r>
              <a:rPr lang="en-US" altLang="zh-CN" dirty="0" err="1" smtClean="0"/>
              <a:t>trap.c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object 3"/>
          <p:cNvSpPr/>
          <p:nvPr/>
        </p:nvSpPr>
        <p:spPr>
          <a:xfrm>
            <a:off x="7580224" y="1448588"/>
            <a:ext cx="3878579" cy="366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0" y="4852973"/>
            <a:ext cx="6157958" cy="20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4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 bwMode="auto">
          <a:xfrm>
            <a:off x="7680176" y="2143742"/>
            <a:ext cx="43204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152400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–通过中断切换特权级</a:t>
            </a: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5165172" y="3850386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4768295" y="3983734"/>
            <a:ext cx="417512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4809572" y="5242623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3986126" y="3151244"/>
            <a:ext cx="225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Stack Usage with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Privilege-Level Change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3439046" y="2771684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>
            <a:stCxn id="129" idx="0"/>
            <a:endCxn id="129" idx="2"/>
          </p:cNvCxnSpPr>
          <p:nvPr/>
        </p:nvCxnSpPr>
        <p:spPr>
          <a:xfrm rot="16200000" flipH="1">
            <a:off x="5595956" y="2953468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3439046" y="2153203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5673334" y="2365313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5903387" y="2365313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5400000">
            <a:off x="6210124" y="2365313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6976967" y="2376232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406328" y="1968922"/>
            <a:ext cx="41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198418" y="2255370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962115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879561" y="1984554"/>
            <a:ext cx="305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071130" y="2256234"/>
            <a:ext cx="383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879561" y="2594914"/>
            <a:ext cx="228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069797" y="2865375"/>
            <a:ext cx="231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16376" y="2597993"/>
            <a:ext cx="36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869374" y="2268310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142642" y="2126006"/>
            <a:ext cx="306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401491" y="225573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</a:t>
            </a:r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021517" y="2832338"/>
            <a:ext cx="1400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503799" y="2832338"/>
            <a:ext cx="1284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406328" y="2593900"/>
            <a:ext cx="41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157618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07494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34161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08616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202934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381589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726560" y="2597993"/>
            <a:ext cx="36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Down Arrow 5"/>
          <p:cNvSpPr>
            <a:spLocks noChangeArrowheads="1"/>
          </p:cNvSpPr>
          <p:nvPr/>
        </p:nvSpPr>
        <p:spPr bwMode="auto">
          <a:xfrm>
            <a:off x="6002601" y="1669626"/>
            <a:ext cx="348712" cy="191878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9525">
            <a:solidFill>
              <a:srgbClr val="00507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58" name="TextBox 14"/>
          <p:cNvSpPr txBox="1">
            <a:spLocks noChangeArrowheads="1"/>
          </p:cNvSpPr>
          <p:nvPr/>
        </p:nvSpPr>
        <p:spPr bwMode="auto">
          <a:xfrm>
            <a:off x="5231904" y="1793726"/>
            <a:ext cx="12913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170202" y="225573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rot="5400000">
            <a:off x="7448620" y="2376233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451092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646595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3653002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3653002" y="393305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3653002" y="417690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3653002" y="442351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3653002" y="466736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3653002" y="491674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3653002" y="516059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3653002" y="540103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3653002" y="564765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4739920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1"/>
          <p:cNvCxnSpPr>
            <a:cxnSpLocks noChangeShapeType="1"/>
          </p:cNvCxnSpPr>
          <p:nvPr/>
        </p:nvCxnSpPr>
        <p:spPr bwMode="auto">
          <a:xfrm>
            <a:off x="6449242" y="5568220"/>
            <a:ext cx="446584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74" name="直接连接符 173"/>
          <p:cNvCxnSpPr/>
          <p:nvPr/>
        </p:nvCxnSpPr>
        <p:spPr>
          <a:xfrm>
            <a:off x="6953298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6953298" y="393305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6953298" y="417690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6953298" y="442351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6953298" y="466736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953298" y="491674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6953298" y="516059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6953298" y="540103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953298" y="564765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8040216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1"/>
          <p:cNvSpPr txBox="1">
            <a:spLocks noChangeArrowheads="1"/>
          </p:cNvSpPr>
          <p:nvPr/>
        </p:nvSpPr>
        <p:spPr bwMode="auto">
          <a:xfrm>
            <a:off x="7225107" y="4421303"/>
            <a:ext cx="5132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 </a:t>
            </a:r>
          </a:p>
        </p:txBody>
      </p:sp>
      <p:sp>
        <p:nvSpPr>
          <p:cNvPr id="185" name="TextBox 11"/>
          <p:cNvSpPr txBox="1">
            <a:spLocks noChangeArrowheads="1"/>
          </p:cNvSpPr>
          <p:nvPr/>
        </p:nvSpPr>
        <p:spPr bwMode="auto">
          <a:xfrm>
            <a:off x="7225107" y="4173749"/>
            <a:ext cx="417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 </a:t>
            </a:r>
          </a:p>
        </p:txBody>
      </p:sp>
      <p:sp>
        <p:nvSpPr>
          <p:cNvPr id="186" name="TextBox 11"/>
          <p:cNvSpPr txBox="1">
            <a:spLocks noChangeArrowheads="1"/>
          </p:cNvSpPr>
          <p:nvPr/>
        </p:nvSpPr>
        <p:spPr bwMode="auto">
          <a:xfrm>
            <a:off x="7084396" y="4668857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 </a:t>
            </a:r>
          </a:p>
        </p:txBody>
      </p:sp>
      <p:sp>
        <p:nvSpPr>
          <p:cNvPr id="187" name="TextBox 11"/>
          <p:cNvSpPr txBox="1">
            <a:spLocks noChangeArrowheads="1"/>
          </p:cNvSpPr>
          <p:nvPr/>
        </p:nvSpPr>
        <p:spPr bwMode="auto">
          <a:xfrm>
            <a:off x="7273574" y="4913287"/>
            <a:ext cx="428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 </a:t>
            </a:r>
          </a:p>
        </p:txBody>
      </p:sp>
      <p:sp>
        <p:nvSpPr>
          <p:cNvPr id="188" name="TextBox 11"/>
          <p:cNvSpPr txBox="1">
            <a:spLocks noChangeArrowheads="1"/>
          </p:cNvSpPr>
          <p:nvPr/>
        </p:nvSpPr>
        <p:spPr bwMode="auto">
          <a:xfrm>
            <a:off x="7273574" y="5162403"/>
            <a:ext cx="4716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 </a:t>
            </a:r>
          </a:p>
        </p:txBody>
      </p:sp>
      <p:sp>
        <p:nvSpPr>
          <p:cNvPr id="189" name="TextBox 11"/>
          <p:cNvSpPr txBox="1">
            <a:spLocks noChangeArrowheads="1"/>
          </p:cNvSpPr>
          <p:nvPr/>
        </p:nvSpPr>
        <p:spPr bwMode="auto">
          <a:xfrm>
            <a:off x="7010824" y="5396323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</a:p>
        </p:txBody>
      </p:sp>
      <p:sp>
        <p:nvSpPr>
          <p:cNvPr id="69" name="标题 1"/>
          <p:cNvSpPr>
            <a:spLocks noGrp="1"/>
          </p:cNvSpPr>
          <p:nvPr>
            <p:ph type="title"/>
          </p:nvPr>
        </p:nvSpPr>
        <p:spPr>
          <a:xfrm>
            <a:off x="576361" y="5333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穿门而过时发生了什么？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997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152400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3448348" y="1932222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3102684" y="204836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2131298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2131298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2131298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2131298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2131298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2131298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2131298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131298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2131298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3077969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07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152400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3448348" y="1932222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3102684" y="204836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2131298" y="1700808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2131298" y="1951675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2131298" y="216405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2131298" y="237884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2131298" y="2591231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2131298" y="2808437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2131298" y="3020818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131298" y="323023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2131298" y="3445032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3077969" y="1700808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3448348" y="4064056"/>
            <a:ext cx="1154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3102684" y="418019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2131298" y="3832642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131298" y="408350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131298" y="4295890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31298" y="4510683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131298" y="4723065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31298" y="4940271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31298" y="5152652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131298" y="5362073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31298" y="557686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077969" y="3832642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4603290" y="5341688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4622866" y="383264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622866" y="40835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622866" y="429589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622866" y="451068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622866" y="472306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622866" y="494027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22866" y="515265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622866" y="536207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622866" y="55768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569537" y="383264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4621192" y="4272125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4868443" y="4487736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4685687" y="4703348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4619860" y="4913058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4895918" y="5116716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4182537" y="546624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3091122" y="5247522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222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152400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3448348" y="1932222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3102684" y="204836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2131298" y="1700808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2131298" y="1951675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2131298" y="216405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2131298" y="237884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2131298" y="2591231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2131298" y="2808437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2131298" y="3020818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131298" y="323023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2131298" y="3445032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3077969" y="1700808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3448348" y="4064056"/>
            <a:ext cx="1154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3102684" y="418019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2131298" y="3832642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131298" y="408350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131298" y="4295890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31298" y="4510683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131298" y="4723065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31298" y="4940271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31298" y="5152652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131298" y="5362073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31298" y="557686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077969" y="3832642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4603290" y="5341688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4622866" y="383264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622866" y="40835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622866" y="429589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622866" y="451068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622866" y="472306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622866" y="494027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22866" y="515265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622866" y="536207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622866" y="55768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569537" y="383264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4621192" y="4272125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4868443" y="4487736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4685687" y="4703348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4619860" y="4913058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4895918" y="5116716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4182537" y="546624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3091122" y="5247522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1"/>
          <p:cNvSpPr txBox="1">
            <a:spLocks noChangeArrowheads="1"/>
          </p:cNvSpPr>
          <p:nvPr/>
        </p:nvSpPr>
        <p:spPr bwMode="auto">
          <a:xfrm>
            <a:off x="7320136" y="4698653"/>
            <a:ext cx="121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Straight Arrow Connector 21"/>
          <p:cNvCxnSpPr>
            <a:cxnSpLocks noChangeShapeType="1"/>
          </p:cNvCxnSpPr>
          <p:nvPr/>
        </p:nvCxnSpPr>
        <p:spPr bwMode="auto">
          <a:xfrm flipH="1">
            <a:off x="6974472" y="4814794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61" name="直接连接符 60"/>
          <p:cNvCxnSpPr/>
          <p:nvPr/>
        </p:nvCxnSpPr>
        <p:spPr>
          <a:xfrm>
            <a:off x="6003086" y="382951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003086" y="408038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003086" y="42927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003086" y="45075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003086" y="471994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003086" y="493714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003086" y="514952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003086" y="53589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003086" y="557374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949757" y="382951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493341" y="382951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493341" y="408038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493341" y="42927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493341" y="45075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493341" y="471994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8493341" y="493714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493341" y="514952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493341" y="53589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8493341" y="557374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9440012" y="382951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1"/>
          <p:cNvSpPr txBox="1">
            <a:spLocks noChangeArrowheads="1"/>
          </p:cNvSpPr>
          <p:nvPr/>
        </p:nvSpPr>
        <p:spPr bwMode="auto">
          <a:xfrm>
            <a:off x="6064472" y="4269001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84" name="TextBox 11"/>
          <p:cNvSpPr txBox="1">
            <a:spLocks noChangeArrowheads="1"/>
          </p:cNvSpPr>
          <p:nvPr/>
        </p:nvSpPr>
        <p:spPr bwMode="auto">
          <a:xfrm>
            <a:off x="6011922" y="4484612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</a:p>
        </p:txBody>
      </p:sp>
      <p:sp>
        <p:nvSpPr>
          <p:cNvPr id="87" name="TextBox 11"/>
          <p:cNvSpPr txBox="1">
            <a:spLocks noChangeArrowheads="1"/>
          </p:cNvSpPr>
          <p:nvPr/>
        </p:nvSpPr>
        <p:spPr bwMode="auto">
          <a:xfrm>
            <a:off x="6244608" y="4702564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cxnSp>
        <p:nvCxnSpPr>
          <p:cNvPr id="88" name="Straight Arrow Connector 21"/>
          <p:cNvCxnSpPr>
            <a:cxnSpLocks noChangeShapeType="1"/>
          </p:cNvCxnSpPr>
          <p:nvPr/>
        </p:nvCxnSpPr>
        <p:spPr bwMode="auto">
          <a:xfrm>
            <a:off x="8070969" y="4411406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89" name="TextBox 11"/>
          <p:cNvSpPr txBox="1">
            <a:spLocks noChangeArrowheads="1"/>
          </p:cNvSpPr>
          <p:nvPr/>
        </p:nvSpPr>
        <p:spPr bwMode="auto">
          <a:xfrm>
            <a:off x="7219587" y="4192684"/>
            <a:ext cx="934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044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95606" y="1071565"/>
            <a:ext cx="5857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TSS 格式</a:t>
            </a:r>
          </a:p>
        </p:txBody>
      </p: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7167570" y="2216144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7354895" y="344804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38180" y="1515698"/>
            <a:ext cx="4482714" cy="4468761"/>
            <a:chOff x="2414180" y="658446"/>
            <a:chExt cx="4482714" cy="4468761"/>
          </a:xfrm>
        </p:grpSpPr>
        <p:sp>
          <p:nvSpPr>
            <p:cNvPr id="149" name="矩形 148"/>
            <p:cNvSpPr/>
            <p:nvPr/>
          </p:nvSpPr>
          <p:spPr bwMode="auto">
            <a:xfrm>
              <a:off x="2483768" y="455675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483768" y="426361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483768" y="3962202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483768" y="3651870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499992" y="867154"/>
              <a:ext cx="1846800" cy="120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2483768" y="987574"/>
              <a:ext cx="2011220" cy="10437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Straight Arrow Connector 21"/>
            <p:cNvCxnSpPr>
              <a:cxnSpLocks noChangeShapeType="1"/>
            </p:cNvCxnSpPr>
            <p:nvPr/>
          </p:nvCxnSpPr>
          <p:spPr bwMode="auto">
            <a:xfrm>
              <a:off x="2491077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77037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7" name="Straight Arrow Connector 21"/>
            <p:cNvCxnSpPr>
              <a:cxnSpLocks noChangeShapeType="1"/>
            </p:cNvCxnSpPr>
            <p:nvPr/>
          </p:nvCxnSpPr>
          <p:spPr bwMode="auto">
            <a:xfrm>
              <a:off x="6471398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" name="Straight Arrow Connector 21"/>
            <p:cNvCxnSpPr>
              <a:cxnSpLocks noChangeShapeType="1"/>
            </p:cNvCxnSpPr>
            <p:nvPr/>
          </p:nvCxnSpPr>
          <p:spPr bwMode="auto">
            <a:xfrm>
              <a:off x="4498600" y="846847"/>
              <a:ext cx="0" cy="117626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8560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99929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15174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29751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43814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590592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7389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88471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0320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18035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3302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4693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61921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6678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92949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0778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2277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3668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51668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8069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704428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96607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1144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2642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4033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55326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0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65860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1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960929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2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25247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551452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4" name="TextBox 23"/>
            <p:cNvSpPr txBox="1">
              <a:spLocks noChangeArrowheads="1"/>
            </p:cNvSpPr>
            <p:nvPr/>
          </p:nvSpPr>
          <p:spPr bwMode="auto">
            <a:xfrm>
              <a:off x="2414180" y="658446"/>
              <a:ext cx="41331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31</a:t>
              </a:r>
            </a:p>
          </p:txBody>
        </p:sp>
        <p:sp>
          <p:nvSpPr>
            <p:cNvPr id="65" name="TextBox 23"/>
            <p:cNvSpPr txBox="1">
              <a:spLocks noChangeArrowheads="1"/>
            </p:cNvSpPr>
            <p:nvPr/>
          </p:nvSpPr>
          <p:spPr bwMode="auto">
            <a:xfrm>
              <a:off x="4416216" y="658446"/>
              <a:ext cx="41331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15</a:t>
              </a:r>
            </a:p>
          </p:txBody>
        </p:sp>
        <p:sp>
          <p:nvSpPr>
            <p:cNvPr id="67" name="TextBox 23"/>
            <p:cNvSpPr txBox="1">
              <a:spLocks noChangeArrowheads="1"/>
            </p:cNvSpPr>
            <p:nvPr/>
          </p:nvSpPr>
          <p:spPr bwMode="auto">
            <a:xfrm>
              <a:off x="2714890" y="825270"/>
              <a:ext cx="159420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I/O Map Base Address </a:t>
              </a:r>
            </a:p>
          </p:txBody>
        </p:sp>
        <p:sp>
          <p:nvSpPr>
            <p:cNvPr id="68" name="TextBox 23"/>
            <p:cNvSpPr txBox="1">
              <a:spLocks noChangeArrowheads="1"/>
            </p:cNvSpPr>
            <p:nvPr/>
          </p:nvSpPr>
          <p:spPr bwMode="auto">
            <a:xfrm>
              <a:off x="3106255" y="975144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69" name="TextBox 23"/>
            <p:cNvSpPr txBox="1">
              <a:spLocks noChangeArrowheads="1"/>
            </p:cNvSpPr>
            <p:nvPr/>
          </p:nvSpPr>
          <p:spPr bwMode="auto">
            <a:xfrm>
              <a:off x="3106255" y="1118347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0" name="TextBox 23"/>
            <p:cNvSpPr txBox="1">
              <a:spLocks noChangeArrowheads="1"/>
            </p:cNvSpPr>
            <p:nvPr/>
          </p:nvSpPr>
          <p:spPr bwMode="auto">
            <a:xfrm>
              <a:off x="3106255" y="1267556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1" name="TextBox 23"/>
            <p:cNvSpPr txBox="1">
              <a:spLocks noChangeArrowheads="1"/>
            </p:cNvSpPr>
            <p:nvPr/>
          </p:nvSpPr>
          <p:spPr bwMode="auto">
            <a:xfrm>
              <a:off x="3106255" y="1397413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2" name="TextBox 23"/>
            <p:cNvSpPr txBox="1">
              <a:spLocks noChangeArrowheads="1"/>
            </p:cNvSpPr>
            <p:nvPr/>
          </p:nvSpPr>
          <p:spPr bwMode="auto">
            <a:xfrm>
              <a:off x="3106255" y="1557482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3" name="TextBox 23"/>
            <p:cNvSpPr txBox="1">
              <a:spLocks noChangeArrowheads="1"/>
            </p:cNvSpPr>
            <p:nvPr/>
          </p:nvSpPr>
          <p:spPr bwMode="auto">
            <a:xfrm>
              <a:off x="3106255" y="1706692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4" name="TextBox 23"/>
            <p:cNvSpPr txBox="1">
              <a:spLocks noChangeArrowheads="1"/>
            </p:cNvSpPr>
            <p:nvPr/>
          </p:nvSpPr>
          <p:spPr bwMode="auto">
            <a:xfrm>
              <a:off x="3106255" y="1849894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5" name="TextBox 23"/>
            <p:cNvSpPr txBox="1">
              <a:spLocks noChangeArrowheads="1"/>
            </p:cNvSpPr>
            <p:nvPr/>
          </p:nvSpPr>
          <p:spPr bwMode="auto">
            <a:xfrm>
              <a:off x="5087000" y="818596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7" name="TextBox 23"/>
            <p:cNvSpPr txBox="1">
              <a:spLocks noChangeArrowheads="1"/>
            </p:cNvSpPr>
            <p:nvPr/>
          </p:nvSpPr>
          <p:spPr bwMode="auto">
            <a:xfrm>
              <a:off x="4741657" y="972072"/>
              <a:ext cx="174140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LDT Segment Selector</a:t>
              </a:r>
            </a:p>
          </p:txBody>
        </p:sp>
        <p:sp>
          <p:nvSpPr>
            <p:cNvPr id="78" name="TextBox 23"/>
            <p:cNvSpPr txBox="1">
              <a:spLocks noChangeArrowheads="1"/>
            </p:cNvSpPr>
            <p:nvPr/>
          </p:nvSpPr>
          <p:spPr bwMode="auto">
            <a:xfrm>
              <a:off x="5335544" y="1127956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GS</a:t>
              </a:r>
            </a:p>
          </p:txBody>
        </p:sp>
        <p:sp>
          <p:nvSpPr>
            <p:cNvPr id="79" name="TextBox 23"/>
            <p:cNvSpPr txBox="1">
              <a:spLocks noChangeArrowheads="1"/>
            </p:cNvSpPr>
            <p:nvPr/>
          </p:nvSpPr>
          <p:spPr bwMode="auto">
            <a:xfrm>
              <a:off x="5335544" y="127291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FS</a:t>
              </a:r>
            </a:p>
          </p:txBody>
        </p:sp>
        <p:sp>
          <p:nvSpPr>
            <p:cNvPr id="80" name="TextBox 23"/>
            <p:cNvSpPr txBox="1">
              <a:spLocks noChangeArrowheads="1"/>
            </p:cNvSpPr>
            <p:nvPr/>
          </p:nvSpPr>
          <p:spPr bwMode="auto">
            <a:xfrm>
              <a:off x="5328666" y="142016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DS</a:t>
              </a:r>
            </a:p>
          </p:txBody>
        </p:sp>
        <p:sp>
          <p:nvSpPr>
            <p:cNvPr id="81" name="TextBox 23"/>
            <p:cNvSpPr txBox="1">
              <a:spLocks noChangeArrowheads="1"/>
            </p:cNvSpPr>
            <p:nvPr/>
          </p:nvSpPr>
          <p:spPr bwMode="auto">
            <a:xfrm>
              <a:off x="5328666" y="1559770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</a:t>
              </a:r>
            </a:p>
          </p:txBody>
        </p:sp>
        <p:sp>
          <p:nvSpPr>
            <p:cNvPr id="82" name="TextBox 23"/>
            <p:cNvSpPr txBox="1">
              <a:spLocks noChangeArrowheads="1"/>
            </p:cNvSpPr>
            <p:nvPr/>
          </p:nvSpPr>
          <p:spPr bwMode="auto">
            <a:xfrm>
              <a:off x="5328666" y="1708115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CS</a:t>
              </a:r>
            </a:p>
          </p:txBody>
        </p:sp>
        <p:sp>
          <p:nvSpPr>
            <p:cNvPr id="83" name="TextBox 23"/>
            <p:cNvSpPr txBox="1">
              <a:spLocks noChangeArrowheads="1"/>
            </p:cNvSpPr>
            <p:nvPr/>
          </p:nvSpPr>
          <p:spPr bwMode="auto">
            <a:xfrm>
              <a:off x="5328666" y="185131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</a:t>
              </a:r>
            </a:p>
          </p:txBody>
        </p:sp>
        <p:sp>
          <p:nvSpPr>
            <p:cNvPr id="84" name="TextBox 23"/>
            <p:cNvSpPr txBox="1">
              <a:spLocks noChangeArrowheads="1"/>
            </p:cNvSpPr>
            <p:nvPr/>
          </p:nvSpPr>
          <p:spPr bwMode="auto">
            <a:xfrm>
              <a:off x="4310491" y="200119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EDI</a:t>
              </a:r>
            </a:p>
          </p:txBody>
        </p:sp>
        <p:sp>
          <p:nvSpPr>
            <p:cNvPr id="85" name="TextBox 23"/>
            <p:cNvSpPr txBox="1">
              <a:spLocks noChangeArrowheads="1"/>
            </p:cNvSpPr>
            <p:nvPr/>
          </p:nvSpPr>
          <p:spPr bwMode="auto">
            <a:xfrm>
              <a:off x="4310491" y="2146155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ESI</a:t>
              </a:r>
            </a:p>
          </p:txBody>
        </p:sp>
        <p:sp>
          <p:nvSpPr>
            <p:cNvPr id="86" name="TextBox 23"/>
            <p:cNvSpPr txBox="1">
              <a:spLocks noChangeArrowheads="1"/>
            </p:cNvSpPr>
            <p:nvPr/>
          </p:nvSpPr>
          <p:spPr bwMode="auto">
            <a:xfrm>
              <a:off x="4303613" y="2293406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EBP</a:t>
              </a:r>
            </a:p>
          </p:txBody>
        </p:sp>
        <p:sp>
          <p:nvSpPr>
            <p:cNvPr id="87" name="TextBox 23"/>
            <p:cNvSpPr txBox="1">
              <a:spLocks noChangeArrowheads="1"/>
            </p:cNvSpPr>
            <p:nvPr/>
          </p:nvSpPr>
          <p:spPr bwMode="auto">
            <a:xfrm>
              <a:off x="4303613" y="244328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</a:t>
              </a:r>
            </a:p>
          </p:txBody>
        </p:sp>
        <p:sp>
          <p:nvSpPr>
            <p:cNvPr id="88" name="TextBox 23"/>
            <p:cNvSpPr txBox="1">
              <a:spLocks noChangeArrowheads="1"/>
            </p:cNvSpPr>
            <p:nvPr/>
          </p:nvSpPr>
          <p:spPr bwMode="auto">
            <a:xfrm>
              <a:off x="4303613" y="2591626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EBX</a:t>
              </a: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4303613" y="2734829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EDX</a:t>
              </a:r>
            </a:p>
          </p:txBody>
        </p:sp>
        <p:sp>
          <p:nvSpPr>
            <p:cNvPr id="90" name="TextBox 23"/>
            <p:cNvSpPr txBox="1">
              <a:spLocks noChangeArrowheads="1"/>
            </p:cNvSpPr>
            <p:nvPr/>
          </p:nvSpPr>
          <p:spPr bwMode="auto">
            <a:xfrm>
              <a:off x="4310491" y="289328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ECX</a:t>
              </a:r>
            </a:p>
          </p:txBody>
        </p:sp>
        <p:sp>
          <p:nvSpPr>
            <p:cNvPr id="91" name="TextBox 23"/>
            <p:cNvSpPr txBox="1">
              <a:spLocks noChangeArrowheads="1"/>
            </p:cNvSpPr>
            <p:nvPr/>
          </p:nvSpPr>
          <p:spPr bwMode="auto">
            <a:xfrm>
              <a:off x="4303613" y="304053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EAX</a:t>
              </a:r>
            </a:p>
          </p:txBody>
        </p:sp>
        <p:sp>
          <p:nvSpPr>
            <p:cNvPr id="92" name="TextBox 23"/>
            <p:cNvSpPr txBox="1">
              <a:spLocks noChangeArrowheads="1"/>
            </p:cNvSpPr>
            <p:nvPr/>
          </p:nvSpPr>
          <p:spPr bwMode="auto">
            <a:xfrm>
              <a:off x="4178645" y="3190410"/>
              <a:ext cx="65637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EFLAGS</a:t>
              </a:r>
            </a:p>
          </p:txBody>
        </p:sp>
        <p:sp>
          <p:nvSpPr>
            <p:cNvPr id="93" name="TextBox 23"/>
            <p:cNvSpPr txBox="1">
              <a:spLocks noChangeArrowheads="1"/>
            </p:cNvSpPr>
            <p:nvPr/>
          </p:nvSpPr>
          <p:spPr bwMode="auto">
            <a:xfrm>
              <a:off x="4303613" y="333875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EIP</a:t>
              </a:r>
            </a:p>
          </p:txBody>
        </p:sp>
        <p:sp>
          <p:nvSpPr>
            <p:cNvPr id="94" name="TextBox 23"/>
            <p:cNvSpPr txBox="1">
              <a:spLocks noChangeArrowheads="1"/>
            </p:cNvSpPr>
            <p:nvPr/>
          </p:nvSpPr>
          <p:spPr bwMode="auto">
            <a:xfrm>
              <a:off x="4080457" y="3492231"/>
              <a:ext cx="8925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CR3(PDBR)</a:t>
              </a:r>
            </a:p>
          </p:txBody>
        </p:sp>
        <p:sp>
          <p:nvSpPr>
            <p:cNvPr id="95" name="TextBox 23"/>
            <p:cNvSpPr txBox="1">
              <a:spLocks noChangeArrowheads="1"/>
            </p:cNvSpPr>
            <p:nvPr/>
          </p:nvSpPr>
          <p:spPr bwMode="auto">
            <a:xfrm>
              <a:off x="3106255" y="3635468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6" name="TextBox 23"/>
            <p:cNvSpPr txBox="1">
              <a:spLocks noChangeArrowheads="1"/>
            </p:cNvSpPr>
            <p:nvPr/>
          </p:nvSpPr>
          <p:spPr bwMode="auto">
            <a:xfrm>
              <a:off x="3106255" y="3941227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7" name="TextBox 23"/>
            <p:cNvSpPr txBox="1">
              <a:spLocks noChangeArrowheads="1"/>
            </p:cNvSpPr>
            <p:nvPr/>
          </p:nvSpPr>
          <p:spPr bwMode="auto">
            <a:xfrm>
              <a:off x="3106255" y="4231153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8" name="TextBox 23"/>
            <p:cNvSpPr txBox="1">
              <a:spLocks noChangeArrowheads="1"/>
            </p:cNvSpPr>
            <p:nvPr/>
          </p:nvSpPr>
          <p:spPr bwMode="auto">
            <a:xfrm>
              <a:off x="3106255" y="4530238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9" name="TextBox 23"/>
            <p:cNvSpPr txBox="1">
              <a:spLocks noChangeArrowheads="1"/>
            </p:cNvSpPr>
            <p:nvPr/>
          </p:nvSpPr>
          <p:spPr bwMode="auto">
            <a:xfrm>
              <a:off x="5299106" y="363805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SS2</a:t>
              </a:r>
            </a:p>
          </p:txBody>
        </p:sp>
        <p:sp>
          <p:nvSpPr>
            <p:cNvPr id="100" name="TextBox 23"/>
            <p:cNvSpPr txBox="1">
              <a:spLocks noChangeArrowheads="1"/>
            </p:cNvSpPr>
            <p:nvPr/>
          </p:nvSpPr>
          <p:spPr bwMode="auto">
            <a:xfrm>
              <a:off x="5299106" y="394295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SS1</a:t>
              </a:r>
            </a:p>
          </p:txBody>
        </p:sp>
        <p:sp>
          <p:nvSpPr>
            <p:cNvPr id="101" name="TextBox 23"/>
            <p:cNvSpPr txBox="1">
              <a:spLocks noChangeArrowheads="1"/>
            </p:cNvSpPr>
            <p:nvPr/>
          </p:nvSpPr>
          <p:spPr bwMode="auto">
            <a:xfrm>
              <a:off x="5299106" y="4231927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SS0</a:t>
              </a:r>
            </a:p>
          </p:txBody>
        </p:sp>
        <p:sp>
          <p:nvSpPr>
            <p:cNvPr id="102" name="TextBox 23"/>
            <p:cNvSpPr txBox="1">
              <a:spLocks noChangeArrowheads="1"/>
            </p:cNvSpPr>
            <p:nvPr/>
          </p:nvSpPr>
          <p:spPr bwMode="auto">
            <a:xfrm>
              <a:off x="4269957" y="378392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ESP2</a:t>
              </a:r>
            </a:p>
          </p:txBody>
        </p:sp>
        <p:sp>
          <p:nvSpPr>
            <p:cNvPr id="104" name="TextBox 23"/>
            <p:cNvSpPr txBox="1">
              <a:spLocks noChangeArrowheads="1"/>
            </p:cNvSpPr>
            <p:nvPr/>
          </p:nvSpPr>
          <p:spPr bwMode="auto">
            <a:xfrm>
              <a:off x="4269957" y="408624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ESP1</a:t>
              </a:r>
            </a:p>
          </p:txBody>
        </p:sp>
        <p:sp>
          <p:nvSpPr>
            <p:cNvPr id="105" name="TextBox 23"/>
            <p:cNvSpPr txBox="1">
              <a:spLocks noChangeArrowheads="1"/>
            </p:cNvSpPr>
            <p:nvPr/>
          </p:nvSpPr>
          <p:spPr bwMode="auto">
            <a:xfrm>
              <a:off x="4269957" y="4377791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ESP0</a:t>
              </a:r>
            </a:p>
          </p:txBody>
        </p:sp>
        <p:sp>
          <p:nvSpPr>
            <p:cNvPr id="106" name="TextBox 23"/>
            <p:cNvSpPr txBox="1">
              <a:spLocks noChangeArrowheads="1"/>
            </p:cNvSpPr>
            <p:nvPr/>
          </p:nvSpPr>
          <p:spPr bwMode="auto">
            <a:xfrm>
              <a:off x="4820603" y="4530904"/>
              <a:ext cx="147612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Previous Task Link</a:t>
              </a:r>
            </a:p>
          </p:txBody>
        </p:sp>
        <p:sp>
          <p:nvSpPr>
            <p:cNvPr id="107" name="TextBox 23"/>
            <p:cNvSpPr txBox="1">
              <a:spLocks noChangeArrowheads="1"/>
            </p:cNvSpPr>
            <p:nvPr/>
          </p:nvSpPr>
          <p:spPr bwMode="auto">
            <a:xfrm>
              <a:off x="2893720" y="4719798"/>
              <a:ext cx="17713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 bits. Set to 0.</a:t>
              </a:r>
            </a:p>
          </p:txBody>
        </p:sp>
        <p:sp>
          <p:nvSpPr>
            <p:cNvPr id="108" name="TextBox 23"/>
            <p:cNvSpPr txBox="1">
              <a:spLocks noChangeArrowheads="1"/>
            </p:cNvSpPr>
            <p:nvPr/>
          </p:nvSpPr>
          <p:spPr bwMode="auto">
            <a:xfrm>
              <a:off x="2967186" y="4880986"/>
              <a:ext cx="38324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图    </a:t>
              </a:r>
              <a:r>
                <a:rPr lang="en-US" altLang="zh-CN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32-Bit Task-State Segment(TSS)</a:t>
              </a: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643127" y="4757293"/>
              <a:ext cx="295224" cy="1324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10" name="TextBox 23"/>
            <p:cNvSpPr txBox="1">
              <a:spLocks noChangeArrowheads="1"/>
            </p:cNvSpPr>
            <p:nvPr/>
          </p:nvSpPr>
          <p:spPr bwMode="auto">
            <a:xfrm>
              <a:off x="6431414" y="1086860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92</a:t>
              </a:r>
            </a:p>
          </p:txBody>
        </p:sp>
        <p:sp>
          <p:nvSpPr>
            <p:cNvPr id="111" name="TextBox 23"/>
            <p:cNvSpPr txBox="1">
              <a:spLocks noChangeArrowheads="1"/>
            </p:cNvSpPr>
            <p:nvPr/>
          </p:nvSpPr>
          <p:spPr bwMode="auto">
            <a:xfrm>
              <a:off x="6431414" y="123182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88</a:t>
              </a:r>
            </a:p>
          </p:txBody>
        </p:sp>
        <p:sp>
          <p:nvSpPr>
            <p:cNvPr id="112" name="TextBox 23"/>
            <p:cNvSpPr txBox="1">
              <a:spLocks noChangeArrowheads="1"/>
            </p:cNvSpPr>
            <p:nvPr/>
          </p:nvSpPr>
          <p:spPr bwMode="auto">
            <a:xfrm>
              <a:off x="6424535" y="137907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84</a:t>
              </a:r>
            </a:p>
          </p:txBody>
        </p:sp>
        <p:sp>
          <p:nvSpPr>
            <p:cNvPr id="113" name="TextBox 23"/>
            <p:cNvSpPr txBox="1">
              <a:spLocks noChangeArrowheads="1"/>
            </p:cNvSpPr>
            <p:nvPr/>
          </p:nvSpPr>
          <p:spPr bwMode="auto">
            <a:xfrm>
              <a:off x="6424535" y="152894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80</a:t>
              </a:r>
            </a:p>
          </p:txBody>
        </p:sp>
        <p:sp>
          <p:nvSpPr>
            <p:cNvPr id="114" name="TextBox 23"/>
            <p:cNvSpPr txBox="1">
              <a:spLocks noChangeArrowheads="1"/>
            </p:cNvSpPr>
            <p:nvPr/>
          </p:nvSpPr>
          <p:spPr bwMode="auto">
            <a:xfrm>
              <a:off x="6424535" y="167729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76</a:t>
              </a:r>
            </a:p>
          </p:txBody>
        </p:sp>
        <p:sp>
          <p:nvSpPr>
            <p:cNvPr id="115" name="TextBox 23"/>
            <p:cNvSpPr txBox="1">
              <a:spLocks noChangeArrowheads="1"/>
            </p:cNvSpPr>
            <p:nvPr/>
          </p:nvSpPr>
          <p:spPr bwMode="auto">
            <a:xfrm>
              <a:off x="6424535" y="1820496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72</a:t>
              </a:r>
            </a:p>
          </p:txBody>
        </p:sp>
        <p:sp>
          <p:nvSpPr>
            <p:cNvPr id="116" name="TextBox 23"/>
            <p:cNvSpPr txBox="1">
              <a:spLocks noChangeArrowheads="1"/>
            </p:cNvSpPr>
            <p:nvPr/>
          </p:nvSpPr>
          <p:spPr bwMode="auto">
            <a:xfrm>
              <a:off x="6431414" y="196369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68</a:t>
              </a:r>
            </a:p>
          </p:txBody>
        </p:sp>
        <p:sp>
          <p:nvSpPr>
            <p:cNvPr id="117" name="TextBox 23"/>
            <p:cNvSpPr txBox="1">
              <a:spLocks noChangeArrowheads="1"/>
            </p:cNvSpPr>
            <p:nvPr/>
          </p:nvSpPr>
          <p:spPr bwMode="auto">
            <a:xfrm>
              <a:off x="6431414" y="2108661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64</a:t>
              </a:r>
            </a:p>
          </p:txBody>
        </p:sp>
        <p:sp>
          <p:nvSpPr>
            <p:cNvPr id="118" name="TextBox 23"/>
            <p:cNvSpPr txBox="1">
              <a:spLocks noChangeArrowheads="1"/>
            </p:cNvSpPr>
            <p:nvPr/>
          </p:nvSpPr>
          <p:spPr bwMode="auto">
            <a:xfrm>
              <a:off x="6424535" y="2255911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60</a:t>
              </a:r>
            </a:p>
          </p:txBody>
        </p:sp>
        <p:sp>
          <p:nvSpPr>
            <p:cNvPr id="119" name="TextBox 23"/>
            <p:cNvSpPr txBox="1">
              <a:spLocks noChangeArrowheads="1"/>
            </p:cNvSpPr>
            <p:nvPr/>
          </p:nvSpPr>
          <p:spPr bwMode="auto">
            <a:xfrm>
              <a:off x="6424535" y="2405787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56</a:t>
              </a:r>
            </a:p>
          </p:txBody>
        </p:sp>
        <p:sp>
          <p:nvSpPr>
            <p:cNvPr id="120" name="TextBox 23"/>
            <p:cNvSpPr txBox="1">
              <a:spLocks noChangeArrowheads="1"/>
            </p:cNvSpPr>
            <p:nvPr/>
          </p:nvSpPr>
          <p:spPr bwMode="auto">
            <a:xfrm>
              <a:off x="6424535" y="255413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52</a:t>
              </a:r>
            </a:p>
          </p:txBody>
        </p:sp>
        <p:sp>
          <p:nvSpPr>
            <p:cNvPr id="121" name="TextBox 23"/>
            <p:cNvSpPr txBox="1">
              <a:spLocks noChangeArrowheads="1"/>
            </p:cNvSpPr>
            <p:nvPr/>
          </p:nvSpPr>
          <p:spPr bwMode="auto">
            <a:xfrm>
              <a:off x="6424535" y="269733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48</a:t>
              </a:r>
            </a:p>
          </p:txBody>
        </p:sp>
        <p:sp>
          <p:nvSpPr>
            <p:cNvPr id="122" name="TextBox 23"/>
            <p:cNvSpPr txBox="1">
              <a:spLocks noChangeArrowheads="1"/>
            </p:cNvSpPr>
            <p:nvPr/>
          </p:nvSpPr>
          <p:spPr bwMode="auto">
            <a:xfrm>
              <a:off x="6431414" y="286913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44</a:t>
              </a:r>
            </a:p>
          </p:txBody>
        </p:sp>
        <p:sp>
          <p:nvSpPr>
            <p:cNvPr id="123" name="TextBox 23"/>
            <p:cNvSpPr txBox="1">
              <a:spLocks noChangeArrowheads="1"/>
            </p:cNvSpPr>
            <p:nvPr/>
          </p:nvSpPr>
          <p:spPr bwMode="auto">
            <a:xfrm>
              <a:off x="6431414" y="3014097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40</a:t>
              </a:r>
            </a:p>
          </p:txBody>
        </p:sp>
        <p:sp>
          <p:nvSpPr>
            <p:cNvPr id="124" name="TextBox 23"/>
            <p:cNvSpPr txBox="1">
              <a:spLocks noChangeArrowheads="1"/>
            </p:cNvSpPr>
            <p:nvPr/>
          </p:nvSpPr>
          <p:spPr bwMode="auto">
            <a:xfrm>
              <a:off x="6424535" y="3161347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36</a:t>
              </a:r>
            </a:p>
          </p:txBody>
        </p:sp>
        <p:sp>
          <p:nvSpPr>
            <p:cNvPr id="125" name="TextBox 23"/>
            <p:cNvSpPr txBox="1">
              <a:spLocks noChangeArrowheads="1"/>
            </p:cNvSpPr>
            <p:nvPr/>
          </p:nvSpPr>
          <p:spPr bwMode="auto">
            <a:xfrm>
              <a:off x="6424535" y="331122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</a:t>
              </a:r>
            </a:p>
          </p:txBody>
        </p:sp>
        <p:sp>
          <p:nvSpPr>
            <p:cNvPr id="126" name="TextBox 23"/>
            <p:cNvSpPr txBox="1">
              <a:spLocks noChangeArrowheads="1"/>
            </p:cNvSpPr>
            <p:nvPr/>
          </p:nvSpPr>
          <p:spPr bwMode="auto">
            <a:xfrm>
              <a:off x="6424535" y="345956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28</a:t>
              </a:r>
            </a:p>
          </p:txBody>
        </p:sp>
        <p:sp>
          <p:nvSpPr>
            <p:cNvPr id="127" name="TextBox 23"/>
            <p:cNvSpPr txBox="1">
              <a:spLocks noChangeArrowheads="1"/>
            </p:cNvSpPr>
            <p:nvPr/>
          </p:nvSpPr>
          <p:spPr bwMode="auto">
            <a:xfrm>
              <a:off x="6424535" y="3602770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24</a:t>
              </a:r>
            </a:p>
          </p:txBody>
        </p:sp>
        <p:sp>
          <p:nvSpPr>
            <p:cNvPr id="128" name="TextBox 23"/>
            <p:cNvSpPr txBox="1">
              <a:spLocks noChangeArrowheads="1"/>
            </p:cNvSpPr>
            <p:nvPr/>
          </p:nvSpPr>
          <p:spPr bwMode="auto">
            <a:xfrm>
              <a:off x="6431414" y="3742735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20</a:t>
              </a:r>
            </a:p>
          </p:txBody>
        </p:sp>
        <p:sp>
          <p:nvSpPr>
            <p:cNvPr id="129" name="TextBox 23"/>
            <p:cNvSpPr txBox="1">
              <a:spLocks noChangeArrowheads="1"/>
            </p:cNvSpPr>
            <p:nvPr/>
          </p:nvSpPr>
          <p:spPr bwMode="auto">
            <a:xfrm>
              <a:off x="6431414" y="388769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</a:p>
          </p:txBody>
        </p:sp>
        <p:sp>
          <p:nvSpPr>
            <p:cNvPr id="130" name="TextBox 23"/>
            <p:cNvSpPr txBox="1">
              <a:spLocks noChangeArrowheads="1"/>
            </p:cNvSpPr>
            <p:nvPr/>
          </p:nvSpPr>
          <p:spPr bwMode="auto">
            <a:xfrm>
              <a:off x="6424535" y="4034949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6424535" y="418482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</a:p>
          </p:txBody>
        </p:sp>
        <p:sp>
          <p:nvSpPr>
            <p:cNvPr id="132" name="TextBox 23"/>
            <p:cNvSpPr txBox="1">
              <a:spLocks noChangeArrowheads="1"/>
            </p:cNvSpPr>
            <p:nvPr/>
          </p:nvSpPr>
          <p:spPr bwMode="auto">
            <a:xfrm>
              <a:off x="6424535" y="4333169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</a:t>
              </a:r>
            </a:p>
          </p:txBody>
        </p:sp>
        <p:sp>
          <p:nvSpPr>
            <p:cNvPr id="137" name="TextBox 23"/>
            <p:cNvSpPr txBox="1">
              <a:spLocks noChangeArrowheads="1"/>
            </p:cNvSpPr>
            <p:nvPr/>
          </p:nvSpPr>
          <p:spPr bwMode="auto">
            <a:xfrm>
              <a:off x="6424535" y="447637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cxnSp>
          <p:nvCxnSpPr>
            <p:cNvPr id="138" name="Straight Arrow Connector 21"/>
            <p:cNvCxnSpPr>
              <a:cxnSpLocks noChangeShapeType="1"/>
            </p:cNvCxnSpPr>
            <p:nvPr/>
          </p:nvCxnSpPr>
          <p:spPr bwMode="auto">
            <a:xfrm>
              <a:off x="6337909" y="846847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6305649" y="658446"/>
              <a:ext cx="29522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sp>
          <p:nvSpPr>
            <p:cNvPr id="140" name="TextBox 23"/>
            <p:cNvSpPr txBox="1">
              <a:spLocks noChangeArrowheads="1"/>
            </p:cNvSpPr>
            <p:nvPr/>
          </p:nvSpPr>
          <p:spPr bwMode="auto">
            <a:xfrm>
              <a:off x="6277492" y="824410"/>
              <a:ext cx="2661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</a:p>
          </p:txBody>
        </p:sp>
        <p:sp>
          <p:nvSpPr>
            <p:cNvPr id="141" name="TextBox 23"/>
            <p:cNvSpPr txBox="1">
              <a:spLocks noChangeArrowheads="1"/>
            </p:cNvSpPr>
            <p:nvPr/>
          </p:nvSpPr>
          <p:spPr bwMode="auto">
            <a:xfrm>
              <a:off x="6431414" y="80265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100</a:t>
              </a:r>
            </a:p>
          </p:txBody>
        </p:sp>
        <p:sp>
          <p:nvSpPr>
            <p:cNvPr id="142" name="TextBox 23"/>
            <p:cNvSpPr txBox="1">
              <a:spLocks noChangeArrowheads="1"/>
            </p:cNvSpPr>
            <p:nvPr/>
          </p:nvSpPr>
          <p:spPr bwMode="auto">
            <a:xfrm>
              <a:off x="6431414" y="94761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0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167816" y="1071565"/>
            <a:ext cx="698477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2738471" y="1678026"/>
            <a:ext cx="38615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2381284" y="167801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4103" y="2142003"/>
            <a:ext cx="8208912" cy="3560920"/>
            <a:chOff x="539552" y="1296812"/>
            <a:chExt cx="4921672" cy="2328152"/>
          </a:xfrm>
        </p:grpSpPr>
        <p:sp>
          <p:nvSpPr>
            <p:cNvPr id="39" name="TextBox 38"/>
            <p:cNvSpPr txBox="1"/>
            <p:nvPr/>
          </p:nvSpPr>
          <p:spPr>
            <a:xfrm>
              <a:off x="1226720" y="2387957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Available for use by system software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26720" y="2494284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Busy flag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8794" y="2611094"/>
              <a:ext cx="37319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Base Address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26721" y="2717422"/>
              <a:ext cx="154507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Descriptor privilege level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26721" y="2830874"/>
              <a:ext cx="147307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Granularity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26721" y="2935318"/>
              <a:ext cx="1257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26721" y="3041644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Present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26721" y="3144678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Type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92557" y="3383492"/>
              <a:ext cx="3568496" cy="24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图  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Task State </a:t>
              </a:r>
              <a:r>
                <a:rPr lang="en-US" altLang="zh-CN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Segmemnt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描述符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TSS Descriptor</a:t>
              </a:r>
              <a:endParaRPr lang="zh-CN" altLang="en-US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567937" y="2051326"/>
              <a:ext cx="4058126" cy="29626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2" name="直接连接符 61"/>
            <p:cNvCxnSpPr>
              <a:stCxn id="61" idx="0"/>
              <a:endCxn id="61" idx="2"/>
            </p:cNvCxnSpPr>
            <p:nvPr/>
          </p:nvCxnSpPr>
          <p:spPr>
            <a:xfrm rot="16200000" flipH="1">
              <a:off x="2448866" y="2199268"/>
              <a:ext cx="296266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567937" y="1497637"/>
              <a:ext cx="4058126" cy="356178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4" name="直接连接符 63"/>
            <p:cNvCxnSpPr/>
            <p:nvPr/>
          </p:nvCxnSpPr>
          <p:spPr>
            <a:xfrm rot="5400000">
              <a:off x="1192308" y="1681351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1375773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1588806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>
              <a:off x="1754679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1985748" y="16860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251796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271754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2983648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3648914" y="1685520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39552" y="1296812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8155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4369" y="1580811"/>
              <a:ext cx="87637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31:24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64842" y="1594488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08018" y="1592534"/>
              <a:ext cx="7362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63796" y="1592705"/>
              <a:ext cx="234744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60776" y="1490696"/>
              <a:ext cx="24215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24337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0258" y="1296812"/>
              <a:ext cx="26532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96980" y="1590159"/>
              <a:ext cx="33260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258" y="1856615"/>
              <a:ext cx="19826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85296" y="2127599"/>
              <a:ext cx="20092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0103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88524" y="1537201"/>
              <a:ext cx="665267" cy="28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</a:p>
            <a:p>
              <a:pPr algn="ctr"/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r>
                <a:rPr lang="zh-CN" altLang="en-US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76341" y="1591345"/>
              <a:ext cx="19958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50485" y="1489733"/>
              <a:ext cx="26610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9708" y="1479500"/>
              <a:ext cx="93137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80553" y="166199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66444" y="1602519"/>
              <a:ext cx="99790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23</a:t>
              </a:r>
              <a:r>
                <a:rPr lang="zh-CN" altLang="en-US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48469" y="2100704"/>
              <a:ext cx="2461479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 Address 15</a:t>
              </a:r>
              <a:r>
                <a:rPr lang="zh-CN" altLang="en-US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 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66692" y="2100704"/>
              <a:ext cx="2594532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 15</a:t>
              </a:r>
              <a:r>
                <a:rPr lang="zh-CN" altLang="en-US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39552" y="1855790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3944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321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14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07876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1269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0116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4915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45794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97141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96572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071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29958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52446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1642" y="2398856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3039" y="2498821"/>
              <a:ext cx="226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1302" y="2621365"/>
              <a:ext cx="50581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1302" y="2721330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DPL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1304" y="2841146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1302" y="2938598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1302" y="3044891"/>
              <a:ext cx="31234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8892" y="3143232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3476640" y="1632840"/>
              <a:ext cx="0" cy="21625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586750" y="1649194"/>
              <a:ext cx="0" cy="19990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704095" y="1644130"/>
              <a:ext cx="0" cy="20497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5400000">
              <a:off x="3185754" y="16702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344016" y="166912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54608" y="167316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58222" y="167278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83647" y="1672879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7524553" y="2664987"/>
            <a:ext cx="750369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167816" y="1071565"/>
            <a:ext cx="698477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2738471" y="1678026"/>
            <a:ext cx="38615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2381284" y="167801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62397" y="2019424"/>
            <a:ext cx="6275674" cy="3909538"/>
            <a:chOff x="4046396" y="1193550"/>
            <a:chExt cx="4288688" cy="3144332"/>
          </a:xfrm>
        </p:grpSpPr>
        <p:sp>
          <p:nvSpPr>
            <p:cNvPr id="146" name="矩形 145"/>
            <p:cNvSpPr/>
            <p:nvPr/>
          </p:nvSpPr>
          <p:spPr bwMode="auto">
            <a:xfrm>
              <a:off x="5506142" y="2457002"/>
              <a:ext cx="2473673" cy="14401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48" name="直接连接符 147"/>
            <p:cNvCxnSpPr/>
            <p:nvPr/>
          </p:nvCxnSpPr>
          <p:spPr>
            <a:xfrm>
              <a:off x="6335665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179706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/>
            <p:cNvSpPr/>
            <p:nvPr/>
          </p:nvSpPr>
          <p:spPr bwMode="auto">
            <a:xfrm>
              <a:off x="6271679" y="3177082"/>
              <a:ext cx="852063" cy="108012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6259646" y="3321098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259646" y="345308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6259646" y="358124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6259646" y="3725259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259646" y="386125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259646" y="3989415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6259646" y="413343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 bwMode="auto">
            <a:xfrm>
              <a:off x="5519512" y="1380893"/>
              <a:ext cx="816154" cy="80011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71" name="Straight Arrow Connector 21"/>
            <p:cNvCxnSpPr>
              <a:cxnSpLocks noChangeShapeType="1"/>
            </p:cNvCxnSpPr>
            <p:nvPr/>
          </p:nvCxnSpPr>
          <p:spPr bwMode="auto">
            <a:xfrm>
              <a:off x="6362144" y="2180694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Straight Arrow Connector 21"/>
            <p:cNvCxnSpPr>
              <a:cxnSpLocks noChangeShapeType="1"/>
            </p:cNvCxnSpPr>
            <p:nvPr/>
          </p:nvCxnSpPr>
          <p:spPr bwMode="auto">
            <a:xfrm>
              <a:off x="5862664" y="3643636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</p:spPr>
        </p:cxnSp>
        <p:cxnSp>
          <p:nvCxnSpPr>
            <p:cNvPr id="174" name="Straight Arrow Connector 21"/>
            <p:cNvCxnSpPr>
              <a:cxnSpLocks noChangeShapeType="1"/>
            </p:cNvCxnSpPr>
            <p:nvPr/>
          </p:nvCxnSpPr>
          <p:spPr bwMode="auto">
            <a:xfrm>
              <a:off x="6341028" y="1386362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1376882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1" name="椭圆 180"/>
            <p:cNvSpPr/>
            <p:nvPr/>
          </p:nvSpPr>
          <p:spPr bwMode="auto">
            <a:xfrm>
              <a:off x="6728244" y="1316113"/>
              <a:ext cx="144016" cy="144016"/>
            </a:xfrm>
            <a:prstGeom prst="ellipse">
              <a:avLst/>
            </a:prstGeom>
            <a:solidFill>
              <a:srgbClr val="005072"/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643415" y="1221364"/>
              <a:ext cx="332604" cy="371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>
              <a:off x="6899696" y="1386362"/>
              <a:ext cx="72008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7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2604014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1" name="Straight Arrow Connector 21"/>
            <p:cNvCxnSpPr>
              <a:cxnSpLocks noChangeShapeType="1"/>
            </p:cNvCxnSpPr>
            <p:nvPr/>
          </p:nvCxnSpPr>
          <p:spPr bwMode="auto">
            <a:xfrm>
              <a:off x="5868821" y="2598262"/>
              <a:ext cx="0" cy="105480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1468840"/>
              <a:ext cx="0" cy="99148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7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2623647"/>
              <a:ext cx="0" cy="26540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9" name="Straight Arrow Connector 21"/>
            <p:cNvCxnSpPr>
              <a:cxnSpLocks noChangeShapeType="1"/>
            </p:cNvCxnSpPr>
            <p:nvPr/>
          </p:nvCxnSpPr>
          <p:spPr bwMode="auto">
            <a:xfrm>
              <a:off x="6801684" y="2882052"/>
              <a:ext cx="57606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>
              <a:off x="7367410" y="2884716"/>
              <a:ext cx="0" cy="74175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5" name="Straight Arrow Connector 21"/>
            <p:cNvCxnSpPr>
              <a:cxnSpLocks noChangeShapeType="1"/>
            </p:cNvCxnSpPr>
            <p:nvPr/>
          </p:nvCxnSpPr>
          <p:spPr bwMode="auto">
            <a:xfrm>
              <a:off x="7115720" y="3626466"/>
              <a:ext cx="26202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7" name="Straight Arrow Connector 21"/>
            <p:cNvCxnSpPr>
              <a:cxnSpLocks noChangeShapeType="1"/>
            </p:cNvCxnSpPr>
            <p:nvPr/>
          </p:nvCxnSpPr>
          <p:spPr bwMode="auto">
            <a:xfrm>
              <a:off x="7127052" y="3688136"/>
              <a:ext cx="49272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9" name="TextBox 43"/>
            <p:cNvSpPr txBox="1">
              <a:spLocks noChangeArrowheads="1"/>
            </p:cNvSpPr>
            <p:nvPr/>
          </p:nvSpPr>
          <p:spPr bwMode="auto">
            <a:xfrm>
              <a:off x="5703480" y="1193550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</a:t>
              </a:r>
            </a:p>
          </p:txBody>
        </p:sp>
        <p:sp>
          <p:nvSpPr>
            <p:cNvPr id="210" name="TextBox 43"/>
            <p:cNvSpPr txBox="1">
              <a:spLocks noChangeArrowheads="1"/>
            </p:cNvSpPr>
            <p:nvPr/>
          </p:nvSpPr>
          <p:spPr bwMode="auto">
            <a:xfrm>
              <a:off x="5515020" y="2268898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Visible Part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1" name="TextBox 43"/>
            <p:cNvSpPr txBox="1">
              <a:spLocks noChangeArrowheads="1"/>
            </p:cNvSpPr>
            <p:nvPr/>
          </p:nvSpPr>
          <p:spPr bwMode="auto">
            <a:xfrm>
              <a:off x="5612740" y="2436062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Selector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2" name="TextBox 43"/>
            <p:cNvSpPr txBox="1">
              <a:spLocks noChangeArrowheads="1"/>
            </p:cNvSpPr>
            <p:nvPr/>
          </p:nvSpPr>
          <p:spPr bwMode="auto">
            <a:xfrm>
              <a:off x="6311880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Base Address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3" name="TextBox 43"/>
            <p:cNvSpPr txBox="1">
              <a:spLocks noChangeArrowheads="1"/>
            </p:cNvSpPr>
            <p:nvPr/>
          </p:nvSpPr>
          <p:spPr bwMode="auto">
            <a:xfrm>
              <a:off x="7110948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Segment Limit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4" name="TextBox 43"/>
            <p:cNvSpPr txBox="1">
              <a:spLocks noChangeArrowheads="1"/>
            </p:cNvSpPr>
            <p:nvPr/>
          </p:nvSpPr>
          <p:spPr bwMode="auto">
            <a:xfrm>
              <a:off x="6778828" y="2268898"/>
              <a:ext cx="1166088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Invisible Part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6" name="TextBox 43"/>
            <p:cNvSpPr txBox="1">
              <a:spLocks noChangeArrowheads="1"/>
            </p:cNvSpPr>
            <p:nvPr/>
          </p:nvSpPr>
          <p:spPr bwMode="auto">
            <a:xfrm>
              <a:off x="4411432" y="2433580"/>
              <a:ext cx="1124421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Task  Register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7" name="TextBox 43"/>
            <p:cNvSpPr txBox="1">
              <a:spLocks noChangeArrowheads="1"/>
            </p:cNvSpPr>
            <p:nvPr/>
          </p:nvSpPr>
          <p:spPr bwMode="auto">
            <a:xfrm>
              <a:off x="6474628" y="3007466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GDT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8" name="TextBox 43"/>
            <p:cNvSpPr txBox="1">
              <a:spLocks noChangeArrowheads="1"/>
            </p:cNvSpPr>
            <p:nvPr/>
          </p:nvSpPr>
          <p:spPr bwMode="auto">
            <a:xfrm>
              <a:off x="6209744" y="3558062"/>
              <a:ext cx="1052200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 </a:t>
              </a: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Descriptor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9" name="TextBox 43"/>
            <p:cNvSpPr txBox="1">
              <a:spLocks noChangeArrowheads="1"/>
            </p:cNvSpPr>
            <p:nvPr/>
          </p:nvSpPr>
          <p:spPr bwMode="auto">
            <a:xfrm>
              <a:off x="7094780" y="4134284"/>
              <a:ext cx="288032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20" name="TextBox 43"/>
            <p:cNvSpPr txBox="1">
              <a:spLocks noChangeArrowheads="1"/>
            </p:cNvSpPr>
            <p:nvPr/>
          </p:nvSpPr>
          <p:spPr bwMode="auto">
            <a:xfrm>
              <a:off x="4046396" y="1541444"/>
              <a:ext cx="1298186" cy="26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图  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Task Register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0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最终的内存布局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96" y="1404709"/>
            <a:ext cx="7940218" cy="53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core</a:t>
            </a:r>
            <a:r>
              <a:rPr lang="en-US" altLang="zh-CN" dirty="0" smtClean="0"/>
              <a:t> </a:t>
            </a:r>
            <a:r>
              <a:rPr lang="zh-CN" altLang="en-US" smtClean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安装在硬盘上的</a:t>
            </a:r>
            <a:r>
              <a:rPr lang="en-US" altLang="zh-CN" dirty="0" smtClean="0"/>
              <a:t>OS</a:t>
            </a:r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bootloader</a:t>
            </a:r>
            <a:r>
              <a:rPr lang="zh-CN" altLang="en-US" dirty="0" smtClean="0"/>
              <a:t>加载到内存中</a:t>
            </a:r>
            <a:endParaRPr lang="en-US" altLang="zh-CN" dirty="0" smtClean="0"/>
          </a:p>
          <a:p>
            <a:r>
              <a:rPr lang="zh-CN" altLang="en-US" dirty="0" smtClean="0"/>
              <a:t>探测物理内存并很“原始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的使用这些内存区域</a:t>
            </a:r>
            <a:endParaRPr lang="en-US" altLang="zh-CN" dirty="0" smtClean="0"/>
          </a:p>
          <a:p>
            <a:r>
              <a:rPr lang="zh-CN" altLang="en-US" dirty="0" smtClean="0"/>
              <a:t>建立段、页机制</a:t>
            </a:r>
            <a:endParaRPr lang="en-US" altLang="zh-CN" dirty="0" smtClean="0"/>
          </a:p>
          <a:p>
            <a:r>
              <a:rPr lang="zh-CN" altLang="en-US" dirty="0" smtClean="0"/>
              <a:t>在内核空间中准备好虚拟内存（</a:t>
            </a:r>
            <a:r>
              <a:rPr lang="en-US" altLang="zh-CN" dirty="0" smtClean="0"/>
              <a:t>paging based)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进程管理和</a:t>
            </a:r>
            <a:r>
              <a:rPr lang="zh-CN" altLang="en-US" dirty="0" smtClean="0"/>
              <a:t>系统调用的数据结构</a:t>
            </a:r>
            <a:endParaRPr lang="en-US" altLang="zh-CN" dirty="0" smtClean="0"/>
          </a:p>
          <a:p>
            <a:r>
              <a:rPr lang="zh-CN" altLang="en-US" dirty="0" smtClean="0"/>
              <a:t>加载进程到用户的数据和指令到用户空间，并交还</a:t>
            </a:r>
            <a:r>
              <a:rPr lang="en-US" altLang="zh-CN" dirty="0" smtClean="0"/>
              <a:t>PC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main(lab5)</a:t>
            </a:r>
          </a:p>
          <a:p>
            <a:r>
              <a:rPr lang="zh-CN" altLang="en-US" dirty="0" smtClean="0"/>
              <a:t>进程之间的自由调度和互斥保障</a:t>
            </a:r>
            <a:r>
              <a:rPr lang="en-US" altLang="zh-CN" dirty="0" smtClean="0"/>
              <a:t>(lab6,lab7)</a:t>
            </a:r>
          </a:p>
          <a:p>
            <a:r>
              <a:rPr lang="zh-CN" altLang="en-US" dirty="0" smtClean="0"/>
              <a:t>真正实现从文件系统上加载进程而不是内存中加载</a:t>
            </a:r>
            <a:r>
              <a:rPr lang="en-US" altLang="zh-CN" dirty="0" smtClean="0"/>
              <a:t>(lab8)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VPT</a:t>
            </a:r>
            <a:r>
              <a:rPr lang="zh-CN" altLang="en-US" dirty="0" smtClean="0"/>
              <a:t>的意义是什么？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在遇到缺页，如需增加一页，需要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找到页目录表，再找到页表，再修改其中一项的值</a:t>
            </a:r>
            <a:endParaRPr lang="en-US" altLang="zh-CN" dirty="0" smtClean="0"/>
          </a:p>
          <a:p>
            <a:r>
              <a:rPr lang="zh-CN" altLang="en-US" dirty="0" smtClean="0"/>
              <a:t>如何找到页目录表？</a:t>
            </a:r>
            <a:r>
              <a:rPr lang="en-US" altLang="zh-CN" dirty="0" smtClean="0"/>
              <a:t>CR3</a:t>
            </a:r>
            <a:r>
              <a:rPr lang="zh-CN" altLang="en-US" dirty="0"/>
              <a:t>中是</a:t>
            </a:r>
            <a:r>
              <a:rPr lang="zh-CN" altLang="en-US" dirty="0" smtClean="0"/>
              <a:t>虚拟地址还是物理地址？</a:t>
            </a:r>
            <a:endParaRPr lang="en-US" altLang="zh-CN" dirty="0" smtClean="0"/>
          </a:p>
          <a:p>
            <a:r>
              <a:rPr lang="zh-CN" altLang="en-US" dirty="0" smtClean="0"/>
              <a:t>页目录表也占用了一页，所以在页表中必然有一项与之对应</a:t>
            </a:r>
            <a:endParaRPr lang="en-US" altLang="zh-CN" dirty="0" smtClean="0"/>
          </a:p>
          <a:p>
            <a:r>
              <a:rPr lang="zh-CN" altLang="en-US" dirty="0" smtClean="0"/>
              <a:t>页目录表的虚拟地址是什么？映射在哪一页？</a:t>
            </a:r>
            <a:endParaRPr lang="en-US" altLang="zh-CN" dirty="0" smtClean="0"/>
          </a:p>
          <a:p>
            <a:r>
              <a:rPr lang="zh-CN" altLang="en-US" dirty="0" smtClean="0"/>
              <a:t>强制放在</a:t>
            </a:r>
            <a:r>
              <a:rPr lang="en-US" altLang="zh-CN" dirty="0" smtClean="0"/>
              <a:t>VPT(0xFAC00000)</a:t>
            </a:r>
            <a:r>
              <a:rPr lang="zh-CN" altLang="en-US" dirty="0" smtClean="0"/>
              <a:t>，找起来方便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64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Lab3</a:t>
            </a:r>
            <a:r>
              <a:rPr lang="zh-CN" altLang="en-US" dirty="0" smtClean="0"/>
              <a:t>的内存访问，这一段到底做了什么？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90688"/>
            <a:ext cx="7172077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*(unsigned char *)0x1000 = 0x0a;</a:t>
            </a:r>
            <a:r>
              <a:rPr lang="zh-CN" altLang="en-US" dirty="0" smtClean="0"/>
              <a:t>这一句是向虚拟内存地址</a:t>
            </a:r>
            <a:r>
              <a:rPr lang="en-US" altLang="zh-CN" dirty="0" smtClean="0"/>
              <a:t>0x1000</a:t>
            </a:r>
            <a:r>
              <a:rPr lang="zh-CN" altLang="en-US" dirty="0" smtClean="0"/>
              <a:t>处中写入数据</a:t>
            </a:r>
            <a:r>
              <a:rPr lang="en-US" altLang="zh-CN" dirty="0" smtClean="0"/>
              <a:t>0xa</a:t>
            </a:r>
          </a:p>
          <a:p>
            <a:r>
              <a:rPr lang="zh-CN" altLang="en-US" dirty="0" smtClean="0"/>
              <a:t>如果此时页面未分配，那么这一句会无法执行，转入</a:t>
            </a:r>
            <a:r>
              <a:rPr lang="en-US" altLang="zh-CN" dirty="0" err="1" smtClean="0"/>
              <a:t>pagefault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Page fault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处理完，会回到这句话，并让这一句执行一遍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gfault_num</a:t>
            </a:r>
            <a:r>
              <a:rPr lang="zh-CN" altLang="en-US" dirty="0" smtClean="0"/>
              <a:t>是个全局变量，在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中被修改</a:t>
            </a:r>
            <a:endParaRPr lang="en-US" altLang="zh-CN" dirty="0" smtClean="0"/>
          </a:p>
          <a:p>
            <a:r>
              <a:rPr lang="en-US" altLang="zh-CN" dirty="0" smtClean="0"/>
              <a:t>Assert</a:t>
            </a:r>
            <a:r>
              <a:rPr lang="zh-CN" altLang="en-US" dirty="0" smtClean="0"/>
              <a:t>是断言，本身没有意义，也不修改程序逻辑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39" y="1486239"/>
            <a:ext cx="5417489" cy="32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内存交换：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fifo_tick_event</a:t>
            </a:r>
            <a:r>
              <a:rPr lang="zh-CN" altLang="en-US" dirty="0" smtClean="0"/>
              <a:t>的意义是什么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这个函数理应挂在</a:t>
            </a:r>
            <a:r>
              <a:rPr lang="en-US" altLang="zh-CN" dirty="0" err="1" smtClean="0"/>
              <a:t>tick_event</a:t>
            </a:r>
            <a:r>
              <a:rPr lang="zh-CN" altLang="en-US" dirty="0" smtClean="0"/>
              <a:t>的函数指针上</a:t>
            </a:r>
            <a:endParaRPr lang="en-US" altLang="zh-CN" dirty="0" smtClean="0"/>
          </a:p>
          <a:p>
            <a:r>
              <a:rPr lang="zh-CN" altLang="en-US" dirty="0" smtClean="0"/>
              <a:t>用于实现在空闲时</a:t>
            </a:r>
            <a:r>
              <a:rPr lang="zh-CN" altLang="en-US" dirty="0" smtClean="0">
                <a:solidFill>
                  <a:srgbClr val="FF0000"/>
                </a:solidFill>
              </a:rPr>
              <a:t>主动换出</a:t>
            </a:r>
            <a:r>
              <a:rPr lang="zh-CN" altLang="en-US" dirty="0" smtClean="0"/>
              <a:t>无用的页</a:t>
            </a:r>
            <a:endParaRPr lang="en-US" altLang="zh-CN" dirty="0" smtClean="0"/>
          </a:p>
          <a:p>
            <a:r>
              <a:rPr lang="zh-CN" altLang="en-US" dirty="0" smtClean="0"/>
              <a:t>可以用于实现课本上讲的时钟算法等</a:t>
            </a:r>
            <a:endParaRPr lang="en-US" altLang="zh-CN" dirty="0" smtClean="0"/>
          </a:p>
          <a:p>
            <a:r>
              <a:rPr lang="zh-CN" altLang="en-US" dirty="0" smtClean="0"/>
              <a:t>出于实验难度的考虑，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目前只考核了同步换出的功能，也就是大家实现的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fifo_swap_out_victim</a:t>
            </a:r>
            <a:r>
              <a:rPr lang="zh-CN" altLang="en-US" dirty="0" smtClean="0"/>
              <a:t>中的部分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8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内核态线程与用户态进程（线程）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要做到</a:t>
            </a:r>
            <a:r>
              <a:rPr lang="en-US" altLang="zh-CN" dirty="0" smtClean="0"/>
              <a:t>lab5</a:t>
            </a:r>
            <a:r>
              <a:rPr lang="zh-CN" altLang="en-US" dirty="0" smtClean="0"/>
              <a:t>才有用户空间的概念，因此在</a:t>
            </a:r>
            <a:r>
              <a:rPr lang="en-US" altLang="zh-CN" dirty="0" smtClean="0"/>
              <a:t>lab4</a:t>
            </a:r>
            <a:r>
              <a:rPr lang="zh-CN" altLang="en-US" dirty="0" smtClean="0"/>
              <a:t>的时候无法与课堂上讲的概念建立准确的对应关系</a:t>
            </a:r>
            <a:endParaRPr lang="en-US" altLang="zh-CN" dirty="0" smtClean="0"/>
          </a:p>
          <a:p>
            <a:r>
              <a:rPr lang="en-US" altLang="zh-CN" dirty="0" smtClean="0"/>
              <a:t>OS</a:t>
            </a:r>
            <a:r>
              <a:rPr lang="zh-CN" altLang="en-US" dirty="0" smtClean="0"/>
              <a:t>会不会主动运行？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主动运行的功能，需要用户空间吗？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OS</a:t>
            </a:r>
            <a:r>
              <a:rPr lang="zh-CN" altLang="en-US" dirty="0" smtClean="0"/>
              <a:t>能不能只有内核态，没有用户态？</a:t>
            </a:r>
            <a:endParaRPr lang="en-US" altLang="zh-CN" dirty="0" smtClean="0"/>
          </a:p>
          <a:p>
            <a:r>
              <a:rPr lang="zh-CN" altLang="en-US" dirty="0" smtClean="0"/>
              <a:t>在系统启动的过程中，第一个进程是先创建了内核态，还是先创建了用户态？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82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boot_cr3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opy_thread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7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中断会自动保存部分寄存器</a:t>
            </a:r>
            <a:endParaRPr lang="en-US" altLang="zh-CN" dirty="0" smtClean="0"/>
          </a:p>
          <a:p>
            <a:r>
              <a:rPr lang="zh-CN" altLang="en-US" dirty="0" smtClean="0"/>
              <a:t>程序员又会保存一次现场，以用做中断返回前的恢复</a:t>
            </a:r>
            <a:endParaRPr lang="en-US" altLang="zh-CN" dirty="0" smtClean="0"/>
          </a:p>
          <a:p>
            <a:r>
              <a:rPr lang="zh-CN" altLang="en-US" dirty="0" smtClean="0"/>
              <a:t>这些是不是浪费？</a:t>
            </a:r>
            <a:r>
              <a:rPr lang="zh-CN" altLang="en-US" dirty="0" smtClean="0">
                <a:solidFill>
                  <a:srgbClr val="FF0000"/>
                </a:solidFill>
              </a:rPr>
              <a:t>是的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不仅如此，在函数调用、进程切换等过程中，大量存在类似的场景，没什么坏处，还能提高系统的兼容性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2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中不嵌套，也就是不会被另一个中断打断</a:t>
            </a:r>
            <a:endParaRPr lang="en-US" altLang="zh-CN" dirty="0" smtClean="0"/>
          </a:p>
          <a:p>
            <a:r>
              <a:rPr lang="zh-CN" altLang="en-US" dirty="0" smtClean="0"/>
              <a:t>中断响应函数是独占运行的（单核才这样）</a:t>
            </a:r>
            <a:endParaRPr lang="en-US" altLang="zh-CN" dirty="0" smtClean="0"/>
          </a:p>
          <a:p>
            <a:r>
              <a:rPr lang="zh-CN" altLang="en-US" dirty="0" smtClean="0"/>
              <a:t>中断应该尽快完成，以避免降低系统的实时性</a:t>
            </a:r>
            <a:endParaRPr lang="en-US" altLang="zh-CN" dirty="0" smtClean="0"/>
          </a:p>
          <a:p>
            <a:r>
              <a:rPr lang="zh-CN" altLang="en-US" dirty="0" smtClean="0"/>
              <a:t>有些外部中断的最后一步，就是试图调度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关于中断返回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020" y="69013"/>
            <a:ext cx="6769136" cy="66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关于中断返回</a:t>
            </a:r>
            <a:endParaRPr lang="zh-CN" altLang="en-US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90" y="1482053"/>
            <a:ext cx="10737182" cy="5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栈上的</a:t>
            </a:r>
            <a:r>
              <a:rPr lang="en-US" altLang="zh-CN" dirty="0" smtClean="0"/>
              <a:t>EIP</a:t>
            </a:r>
            <a:r>
              <a:rPr lang="zh-CN" altLang="en-US" dirty="0" smtClean="0"/>
              <a:t>是哪里来的？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24" y="106712"/>
            <a:ext cx="11236926" cy="66471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24081" y="6485024"/>
            <a:ext cx="61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80386</a:t>
            </a:r>
            <a:r>
              <a:rPr lang="zh-CN" altLang="en-US" dirty="0" smtClean="0"/>
              <a:t>程序员参考手册第</a:t>
            </a:r>
            <a:r>
              <a:rPr lang="en-US" altLang="zh-CN" dirty="0" smtClean="0"/>
              <a:t>162</a:t>
            </a:r>
            <a:r>
              <a:rPr lang="zh-CN" altLang="en-US" dirty="0" smtClean="0"/>
              <a:t>页，</a:t>
            </a:r>
            <a:r>
              <a:rPr lang="en-US" altLang="zh-CN" dirty="0" smtClean="0"/>
              <a:t>exception section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75350" y="2213810"/>
            <a:ext cx="5342021" cy="7579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34270" y="2979817"/>
            <a:ext cx="5342021" cy="7579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：关于</a:t>
            </a:r>
            <a:r>
              <a:rPr lang="en-US" altLang="zh-CN" dirty="0" smtClean="0"/>
              <a:t>BIOS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BIOS</a:t>
            </a:r>
            <a:r>
              <a:rPr lang="zh-CN" altLang="en-US" dirty="0" smtClean="0"/>
              <a:t>是用什么实现的？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BIOS</a:t>
            </a:r>
            <a:r>
              <a:rPr lang="zh-CN" altLang="en-US" dirty="0" smtClean="0"/>
              <a:t>理论上可以用任何代码实现，但是其中相当一部分代码是硬件相关的，所以相当部分是汇编写的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99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关于页面管理</a:t>
            </a:r>
            <a:endParaRPr lang="zh-CN" alt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1102550" y="1647413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相关的寄存器配置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579421" y="2426875"/>
            <a:ext cx="7540210" cy="3530841"/>
          </a:xfrm>
          <a:prstGeom prst="rect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直接连接符 6"/>
          <p:cNvSpPr>
            <a:spLocks noChangeShapeType="1"/>
          </p:cNvSpPr>
          <p:nvPr/>
        </p:nvSpPr>
        <p:spPr bwMode="auto">
          <a:xfrm>
            <a:off x="1579421" y="3173718"/>
            <a:ext cx="7540210" cy="2203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7"/>
          <p:cNvSpPr>
            <a:spLocks noChangeShapeType="1"/>
          </p:cNvSpPr>
          <p:nvPr/>
        </p:nvSpPr>
        <p:spPr bwMode="auto">
          <a:xfrm>
            <a:off x="1579421" y="4842047"/>
            <a:ext cx="7540210" cy="2203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8"/>
          <p:cNvSpPr>
            <a:spLocks noChangeShapeType="1"/>
          </p:cNvSpPr>
          <p:nvPr/>
        </p:nvSpPr>
        <p:spPr bwMode="auto">
          <a:xfrm>
            <a:off x="1579421" y="2604683"/>
            <a:ext cx="7540210" cy="2203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9"/>
          <p:cNvSpPr>
            <a:spLocks noChangeShapeType="1"/>
          </p:cNvSpPr>
          <p:nvPr/>
        </p:nvSpPr>
        <p:spPr bwMode="auto">
          <a:xfrm rot="16200000" flipH="1">
            <a:off x="6698307" y="4186969"/>
            <a:ext cx="3512458" cy="10653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10"/>
          <p:cNvSpPr>
            <a:spLocks noChangeShapeType="1"/>
          </p:cNvSpPr>
          <p:nvPr/>
        </p:nvSpPr>
        <p:spPr bwMode="auto">
          <a:xfrm rot="16200000" flipH="1">
            <a:off x="4966196" y="3349942"/>
            <a:ext cx="1827754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11"/>
          <p:cNvSpPr>
            <a:spLocks noChangeShapeType="1"/>
          </p:cNvSpPr>
          <p:nvPr/>
        </p:nvSpPr>
        <p:spPr bwMode="auto">
          <a:xfrm rot="5400000">
            <a:off x="5610347" y="5118954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12"/>
          <p:cNvSpPr>
            <a:spLocks noChangeShapeType="1"/>
          </p:cNvSpPr>
          <p:nvPr/>
        </p:nvSpPr>
        <p:spPr bwMode="auto">
          <a:xfrm>
            <a:off x="1579421" y="3724369"/>
            <a:ext cx="7540210" cy="2203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3"/>
          <p:cNvSpPr>
            <a:spLocks noChangeShapeType="1"/>
          </p:cNvSpPr>
          <p:nvPr/>
        </p:nvSpPr>
        <p:spPr bwMode="auto">
          <a:xfrm>
            <a:off x="1579421" y="4273012"/>
            <a:ext cx="7540210" cy="2203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14"/>
          <p:cNvSpPr>
            <a:spLocks noChangeShapeType="1"/>
          </p:cNvSpPr>
          <p:nvPr/>
        </p:nvSpPr>
        <p:spPr bwMode="auto">
          <a:xfrm>
            <a:off x="1579421" y="5404861"/>
            <a:ext cx="7540210" cy="2203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15"/>
          <p:cNvSpPr>
            <a:spLocks noChangeShapeType="1"/>
          </p:cNvSpPr>
          <p:nvPr/>
        </p:nvSpPr>
        <p:spPr bwMode="auto">
          <a:xfrm rot="5400000">
            <a:off x="6245800" y="5118954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直接连接符 16"/>
          <p:cNvSpPr>
            <a:spLocks noChangeShapeType="1"/>
          </p:cNvSpPr>
          <p:nvPr/>
        </p:nvSpPr>
        <p:spPr bwMode="auto">
          <a:xfrm rot="5400000">
            <a:off x="6456711" y="5118954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直接连接符 17"/>
          <p:cNvSpPr>
            <a:spLocks noChangeShapeType="1"/>
          </p:cNvSpPr>
          <p:nvPr/>
        </p:nvSpPr>
        <p:spPr bwMode="auto">
          <a:xfrm rot="5400000">
            <a:off x="6673353" y="5118954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直接连接符 18"/>
          <p:cNvSpPr>
            <a:spLocks noChangeShapeType="1"/>
          </p:cNvSpPr>
          <p:nvPr/>
        </p:nvSpPr>
        <p:spPr bwMode="auto">
          <a:xfrm rot="5400000">
            <a:off x="6889995" y="5118954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直接连接符 19"/>
          <p:cNvSpPr>
            <a:spLocks noChangeShapeType="1"/>
          </p:cNvSpPr>
          <p:nvPr/>
        </p:nvSpPr>
        <p:spPr bwMode="auto">
          <a:xfrm rot="5400000">
            <a:off x="7100905" y="5118954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直接连接符 20"/>
          <p:cNvSpPr>
            <a:spLocks noChangeShapeType="1"/>
          </p:cNvSpPr>
          <p:nvPr/>
        </p:nvSpPr>
        <p:spPr bwMode="auto">
          <a:xfrm rot="5400000">
            <a:off x="7317547" y="5118954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直接连接符 21"/>
          <p:cNvSpPr>
            <a:spLocks noChangeShapeType="1"/>
          </p:cNvSpPr>
          <p:nvPr/>
        </p:nvSpPr>
        <p:spPr bwMode="auto">
          <a:xfrm rot="5400000">
            <a:off x="7530368" y="5118954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直接连接符 22"/>
          <p:cNvSpPr>
            <a:spLocks noChangeShapeType="1"/>
          </p:cNvSpPr>
          <p:nvPr/>
        </p:nvSpPr>
        <p:spPr bwMode="auto">
          <a:xfrm rot="5400000">
            <a:off x="7741279" y="5118954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直接连接符 23"/>
          <p:cNvSpPr>
            <a:spLocks noChangeShapeType="1"/>
          </p:cNvSpPr>
          <p:nvPr/>
        </p:nvSpPr>
        <p:spPr bwMode="auto">
          <a:xfrm rot="5400000">
            <a:off x="6842154" y="4561175"/>
            <a:ext cx="2774806" cy="2095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直接连接符 24"/>
          <p:cNvSpPr>
            <a:spLocks noChangeShapeType="1"/>
          </p:cNvSpPr>
          <p:nvPr/>
        </p:nvSpPr>
        <p:spPr bwMode="auto">
          <a:xfrm rot="16200000" flipH="1">
            <a:off x="6458664" y="3349942"/>
            <a:ext cx="1827754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直接连接符 25"/>
          <p:cNvSpPr>
            <a:spLocks noChangeShapeType="1"/>
          </p:cNvSpPr>
          <p:nvPr/>
        </p:nvSpPr>
        <p:spPr bwMode="auto">
          <a:xfrm rot="16200000" flipH="1">
            <a:off x="6662743" y="3349942"/>
            <a:ext cx="1827754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直接连接符 26"/>
          <p:cNvSpPr>
            <a:spLocks noChangeShapeType="1"/>
          </p:cNvSpPr>
          <p:nvPr/>
        </p:nvSpPr>
        <p:spPr bwMode="auto">
          <a:xfrm rot="16200000" flipH="1">
            <a:off x="6886217" y="3349942"/>
            <a:ext cx="1827754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直接连接符 27"/>
          <p:cNvSpPr>
            <a:spLocks noChangeShapeType="1"/>
          </p:cNvSpPr>
          <p:nvPr/>
        </p:nvSpPr>
        <p:spPr bwMode="auto">
          <a:xfrm rot="5400000">
            <a:off x="6245800" y="3450625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直接连接符 28"/>
          <p:cNvSpPr>
            <a:spLocks noChangeShapeType="1"/>
          </p:cNvSpPr>
          <p:nvPr/>
        </p:nvSpPr>
        <p:spPr bwMode="auto">
          <a:xfrm rot="5400000">
            <a:off x="6177097" y="3730239"/>
            <a:ext cx="1098678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直接连接符 29"/>
          <p:cNvSpPr>
            <a:spLocks noChangeShapeType="1"/>
          </p:cNvSpPr>
          <p:nvPr/>
        </p:nvSpPr>
        <p:spPr bwMode="auto">
          <a:xfrm rot="5400000">
            <a:off x="6393739" y="3730239"/>
            <a:ext cx="1098678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直接连接符 30"/>
          <p:cNvSpPr>
            <a:spLocks noChangeShapeType="1"/>
          </p:cNvSpPr>
          <p:nvPr/>
        </p:nvSpPr>
        <p:spPr bwMode="auto">
          <a:xfrm rot="5400000">
            <a:off x="6610381" y="3730239"/>
            <a:ext cx="1098678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直接连接符 31"/>
          <p:cNvSpPr>
            <a:spLocks noChangeShapeType="1"/>
          </p:cNvSpPr>
          <p:nvPr/>
        </p:nvSpPr>
        <p:spPr bwMode="auto">
          <a:xfrm rot="5400000">
            <a:off x="7463576" y="3730239"/>
            <a:ext cx="1098678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直接连接符 32"/>
          <p:cNvSpPr>
            <a:spLocks noChangeShapeType="1"/>
          </p:cNvSpPr>
          <p:nvPr/>
        </p:nvSpPr>
        <p:spPr bwMode="auto">
          <a:xfrm rot="5400000">
            <a:off x="5388784" y="3450625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直接连接符 33"/>
          <p:cNvSpPr>
            <a:spLocks noChangeShapeType="1"/>
          </p:cNvSpPr>
          <p:nvPr/>
        </p:nvSpPr>
        <p:spPr bwMode="auto">
          <a:xfrm rot="5400000">
            <a:off x="4435606" y="3450625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直接连接符 34"/>
          <p:cNvSpPr>
            <a:spLocks noChangeShapeType="1"/>
          </p:cNvSpPr>
          <p:nvPr/>
        </p:nvSpPr>
        <p:spPr bwMode="auto">
          <a:xfrm rot="5400000">
            <a:off x="3468764" y="3450625"/>
            <a:ext cx="539451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直接连接符 35"/>
          <p:cNvSpPr>
            <a:spLocks noChangeShapeType="1"/>
          </p:cNvSpPr>
          <p:nvPr/>
        </p:nvSpPr>
        <p:spPr bwMode="auto">
          <a:xfrm rot="5400000">
            <a:off x="3442016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直接连接符 36"/>
          <p:cNvSpPr>
            <a:spLocks noChangeShapeType="1"/>
          </p:cNvSpPr>
          <p:nvPr/>
        </p:nvSpPr>
        <p:spPr bwMode="auto">
          <a:xfrm rot="5400000">
            <a:off x="3218542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直接连接符 37"/>
          <p:cNvSpPr>
            <a:spLocks noChangeShapeType="1"/>
          </p:cNvSpPr>
          <p:nvPr/>
        </p:nvSpPr>
        <p:spPr bwMode="auto">
          <a:xfrm rot="5400000">
            <a:off x="3021295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直接连接符 38"/>
          <p:cNvSpPr>
            <a:spLocks noChangeShapeType="1"/>
          </p:cNvSpPr>
          <p:nvPr/>
        </p:nvSpPr>
        <p:spPr bwMode="auto">
          <a:xfrm rot="5400000">
            <a:off x="2806563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直接连接符 39"/>
          <p:cNvSpPr>
            <a:spLocks noChangeShapeType="1"/>
          </p:cNvSpPr>
          <p:nvPr/>
        </p:nvSpPr>
        <p:spPr bwMode="auto">
          <a:xfrm rot="5400000">
            <a:off x="2370269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直接连接符 40"/>
          <p:cNvSpPr>
            <a:spLocks noChangeShapeType="1"/>
          </p:cNvSpPr>
          <p:nvPr/>
        </p:nvSpPr>
        <p:spPr bwMode="auto">
          <a:xfrm rot="5400000">
            <a:off x="2146795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直接连接符 41"/>
          <p:cNvSpPr>
            <a:spLocks noChangeShapeType="1"/>
          </p:cNvSpPr>
          <p:nvPr/>
        </p:nvSpPr>
        <p:spPr bwMode="auto">
          <a:xfrm rot="5400000">
            <a:off x="1940806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直接连接符 42"/>
          <p:cNvSpPr>
            <a:spLocks noChangeShapeType="1"/>
          </p:cNvSpPr>
          <p:nvPr/>
        </p:nvSpPr>
        <p:spPr bwMode="auto">
          <a:xfrm rot="5400000">
            <a:off x="1726074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直接连接符 43"/>
          <p:cNvSpPr>
            <a:spLocks noChangeShapeType="1"/>
          </p:cNvSpPr>
          <p:nvPr/>
        </p:nvSpPr>
        <p:spPr bwMode="auto">
          <a:xfrm rot="5400000">
            <a:off x="2591832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直接连接符 44"/>
          <p:cNvSpPr>
            <a:spLocks noChangeShapeType="1"/>
          </p:cNvSpPr>
          <p:nvPr/>
        </p:nvSpPr>
        <p:spPr bwMode="auto">
          <a:xfrm rot="5400000">
            <a:off x="5368868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直接连接符 45"/>
          <p:cNvSpPr>
            <a:spLocks noChangeShapeType="1"/>
          </p:cNvSpPr>
          <p:nvPr/>
        </p:nvSpPr>
        <p:spPr bwMode="auto">
          <a:xfrm rot="5400000">
            <a:off x="5145395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直接连接符 46"/>
          <p:cNvSpPr>
            <a:spLocks noChangeShapeType="1"/>
          </p:cNvSpPr>
          <p:nvPr/>
        </p:nvSpPr>
        <p:spPr bwMode="auto">
          <a:xfrm rot="5400000">
            <a:off x="4948147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直接连接符 47"/>
          <p:cNvSpPr>
            <a:spLocks noChangeShapeType="1"/>
          </p:cNvSpPr>
          <p:nvPr/>
        </p:nvSpPr>
        <p:spPr bwMode="auto">
          <a:xfrm rot="5400000">
            <a:off x="4733416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直接连接符 48"/>
          <p:cNvSpPr>
            <a:spLocks noChangeShapeType="1"/>
          </p:cNvSpPr>
          <p:nvPr/>
        </p:nvSpPr>
        <p:spPr bwMode="auto">
          <a:xfrm rot="5400000">
            <a:off x="4297121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直接连接符 49"/>
          <p:cNvSpPr>
            <a:spLocks noChangeShapeType="1"/>
          </p:cNvSpPr>
          <p:nvPr/>
        </p:nvSpPr>
        <p:spPr bwMode="auto">
          <a:xfrm rot="5400000">
            <a:off x="4073648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直接连接符 50"/>
          <p:cNvSpPr>
            <a:spLocks noChangeShapeType="1"/>
          </p:cNvSpPr>
          <p:nvPr/>
        </p:nvSpPr>
        <p:spPr bwMode="auto">
          <a:xfrm rot="5400000">
            <a:off x="3867658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51"/>
          <p:cNvSpPr>
            <a:spLocks noChangeShapeType="1"/>
          </p:cNvSpPr>
          <p:nvPr/>
        </p:nvSpPr>
        <p:spPr bwMode="auto">
          <a:xfrm rot="5400000">
            <a:off x="3652927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直接连接符 52"/>
          <p:cNvSpPr>
            <a:spLocks noChangeShapeType="1"/>
          </p:cNvSpPr>
          <p:nvPr/>
        </p:nvSpPr>
        <p:spPr bwMode="auto">
          <a:xfrm rot="5400000">
            <a:off x="4518684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直接连接符 53"/>
          <p:cNvSpPr>
            <a:spLocks noChangeShapeType="1"/>
          </p:cNvSpPr>
          <p:nvPr/>
        </p:nvSpPr>
        <p:spPr bwMode="auto">
          <a:xfrm rot="5400000">
            <a:off x="6013063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直接连接符 54"/>
          <p:cNvSpPr>
            <a:spLocks noChangeShapeType="1"/>
          </p:cNvSpPr>
          <p:nvPr/>
        </p:nvSpPr>
        <p:spPr bwMode="auto">
          <a:xfrm rot="5400000">
            <a:off x="5592342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直接连接符 55"/>
          <p:cNvSpPr>
            <a:spLocks noChangeShapeType="1"/>
          </p:cNvSpPr>
          <p:nvPr/>
        </p:nvSpPr>
        <p:spPr bwMode="auto">
          <a:xfrm rot="5400000">
            <a:off x="6859426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直接连接符 56"/>
          <p:cNvSpPr>
            <a:spLocks noChangeShapeType="1"/>
          </p:cNvSpPr>
          <p:nvPr/>
        </p:nvSpPr>
        <p:spPr bwMode="auto">
          <a:xfrm rot="5400000">
            <a:off x="6653437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直接连接符 57"/>
          <p:cNvSpPr>
            <a:spLocks noChangeShapeType="1"/>
          </p:cNvSpPr>
          <p:nvPr/>
        </p:nvSpPr>
        <p:spPr bwMode="auto">
          <a:xfrm rot="5400000">
            <a:off x="6438705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直接连接符 58"/>
          <p:cNvSpPr>
            <a:spLocks noChangeShapeType="1"/>
          </p:cNvSpPr>
          <p:nvPr/>
        </p:nvSpPr>
        <p:spPr bwMode="auto">
          <a:xfrm rot="5400000">
            <a:off x="6223974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直接连接符 59"/>
          <p:cNvSpPr>
            <a:spLocks noChangeShapeType="1"/>
          </p:cNvSpPr>
          <p:nvPr/>
        </p:nvSpPr>
        <p:spPr bwMode="auto">
          <a:xfrm rot="5400000">
            <a:off x="7082900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直接连接符 60"/>
          <p:cNvSpPr>
            <a:spLocks noChangeShapeType="1"/>
          </p:cNvSpPr>
          <p:nvPr/>
        </p:nvSpPr>
        <p:spPr bwMode="auto">
          <a:xfrm rot="5400000">
            <a:off x="7938005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直接连接符 61"/>
          <p:cNvSpPr>
            <a:spLocks noChangeShapeType="1"/>
          </p:cNvSpPr>
          <p:nvPr/>
        </p:nvSpPr>
        <p:spPr bwMode="auto">
          <a:xfrm rot="5400000">
            <a:off x="8161479" y="2508966"/>
            <a:ext cx="149820" cy="1"/>
          </a:xfrm>
          <a:prstGeom prst="line">
            <a:avLst/>
          </a:prstGeom>
          <a:noFill/>
          <a:ln w="2222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TextBox 98"/>
          <p:cNvSpPr>
            <a:spLocks noChangeArrowheads="1"/>
          </p:cNvSpPr>
          <p:nvPr/>
        </p:nvSpPr>
        <p:spPr bwMode="auto">
          <a:xfrm>
            <a:off x="1491488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31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100"/>
          <p:cNvSpPr>
            <a:spLocks noChangeArrowheads="1"/>
          </p:cNvSpPr>
          <p:nvPr/>
        </p:nvSpPr>
        <p:spPr bwMode="auto">
          <a:xfrm>
            <a:off x="1708642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TextBox 102"/>
          <p:cNvSpPr>
            <a:spLocks noChangeArrowheads="1"/>
          </p:cNvSpPr>
          <p:nvPr/>
        </p:nvSpPr>
        <p:spPr bwMode="auto">
          <a:xfrm>
            <a:off x="1921463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29</a:t>
            </a:r>
            <a:endParaRPr lang="zh-CN" altLang="en-US" sz="1000" b="1" dirty="0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TextBox 103"/>
          <p:cNvSpPr>
            <a:spLocks noChangeArrowheads="1"/>
          </p:cNvSpPr>
          <p:nvPr/>
        </p:nvSpPr>
        <p:spPr bwMode="auto">
          <a:xfrm>
            <a:off x="2144937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28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TextBox 104"/>
          <p:cNvSpPr>
            <a:spLocks noChangeArrowheads="1"/>
          </p:cNvSpPr>
          <p:nvPr/>
        </p:nvSpPr>
        <p:spPr bwMode="auto">
          <a:xfrm>
            <a:off x="2368410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TextBox 105"/>
          <p:cNvSpPr>
            <a:spLocks noChangeArrowheads="1"/>
          </p:cNvSpPr>
          <p:nvPr/>
        </p:nvSpPr>
        <p:spPr bwMode="auto">
          <a:xfrm>
            <a:off x="2574400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TextBox 106"/>
          <p:cNvSpPr>
            <a:spLocks noChangeArrowheads="1"/>
          </p:cNvSpPr>
          <p:nvPr/>
        </p:nvSpPr>
        <p:spPr bwMode="auto">
          <a:xfrm>
            <a:off x="2795963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TextBox 107"/>
          <p:cNvSpPr>
            <a:spLocks noChangeArrowheads="1"/>
          </p:cNvSpPr>
          <p:nvPr/>
        </p:nvSpPr>
        <p:spPr bwMode="auto">
          <a:xfrm>
            <a:off x="2994609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TextBox 108"/>
          <p:cNvSpPr>
            <a:spLocks noChangeArrowheads="1"/>
          </p:cNvSpPr>
          <p:nvPr/>
        </p:nvSpPr>
        <p:spPr bwMode="auto">
          <a:xfrm>
            <a:off x="3207430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23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09"/>
          <p:cNvSpPr>
            <a:spLocks noChangeArrowheads="1"/>
          </p:cNvSpPr>
          <p:nvPr/>
        </p:nvSpPr>
        <p:spPr bwMode="auto">
          <a:xfrm>
            <a:off x="3424072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TextBox 110"/>
          <p:cNvSpPr>
            <a:spLocks noChangeArrowheads="1"/>
          </p:cNvSpPr>
          <p:nvPr/>
        </p:nvSpPr>
        <p:spPr bwMode="auto">
          <a:xfrm>
            <a:off x="3637405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TextBox 111"/>
          <p:cNvSpPr>
            <a:spLocks noChangeArrowheads="1"/>
          </p:cNvSpPr>
          <p:nvPr/>
        </p:nvSpPr>
        <p:spPr bwMode="auto">
          <a:xfrm>
            <a:off x="3850226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TextBox 112"/>
          <p:cNvSpPr>
            <a:spLocks noChangeArrowheads="1"/>
          </p:cNvSpPr>
          <p:nvPr/>
        </p:nvSpPr>
        <p:spPr bwMode="auto">
          <a:xfrm>
            <a:off x="4073699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TextBox 113"/>
          <p:cNvSpPr>
            <a:spLocks noChangeArrowheads="1"/>
          </p:cNvSpPr>
          <p:nvPr/>
        </p:nvSpPr>
        <p:spPr bwMode="auto">
          <a:xfrm>
            <a:off x="4288431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18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TextBox 114"/>
          <p:cNvSpPr>
            <a:spLocks noChangeArrowheads="1"/>
          </p:cNvSpPr>
          <p:nvPr/>
        </p:nvSpPr>
        <p:spPr bwMode="auto">
          <a:xfrm>
            <a:off x="4501252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5"/>
          <p:cNvSpPr>
            <a:spLocks noChangeArrowheads="1"/>
          </p:cNvSpPr>
          <p:nvPr/>
        </p:nvSpPr>
        <p:spPr bwMode="auto">
          <a:xfrm>
            <a:off x="4715984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0" name="TextBox 117"/>
          <p:cNvSpPr>
            <a:spLocks noChangeArrowheads="1"/>
          </p:cNvSpPr>
          <p:nvPr/>
        </p:nvSpPr>
        <p:spPr bwMode="auto">
          <a:xfrm>
            <a:off x="4921973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" name="TextBox 120"/>
          <p:cNvSpPr>
            <a:spLocks noChangeArrowheads="1"/>
          </p:cNvSpPr>
          <p:nvPr/>
        </p:nvSpPr>
        <p:spPr bwMode="auto">
          <a:xfrm>
            <a:off x="5134794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" name="TextBox 121"/>
          <p:cNvSpPr>
            <a:spLocks noChangeArrowheads="1"/>
          </p:cNvSpPr>
          <p:nvPr/>
        </p:nvSpPr>
        <p:spPr bwMode="auto">
          <a:xfrm>
            <a:off x="5365099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3" name="TextBox 122"/>
          <p:cNvSpPr>
            <a:spLocks noChangeArrowheads="1"/>
          </p:cNvSpPr>
          <p:nvPr/>
        </p:nvSpPr>
        <p:spPr bwMode="auto">
          <a:xfrm>
            <a:off x="5572999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TextBox 123"/>
          <p:cNvSpPr>
            <a:spLocks noChangeArrowheads="1"/>
          </p:cNvSpPr>
          <p:nvPr/>
        </p:nvSpPr>
        <p:spPr bwMode="auto">
          <a:xfrm>
            <a:off x="5785820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5" name="TextBox 124"/>
          <p:cNvSpPr>
            <a:spLocks noChangeArrowheads="1"/>
          </p:cNvSpPr>
          <p:nvPr/>
        </p:nvSpPr>
        <p:spPr bwMode="auto">
          <a:xfrm>
            <a:off x="5993720" y="2366550"/>
            <a:ext cx="351379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TextBox 125"/>
          <p:cNvSpPr>
            <a:spLocks noChangeArrowheads="1"/>
          </p:cNvSpPr>
          <p:nvPr/>
        </p:nvSpPr>
        <p:spPr bwMode="auto">
          <a:xfrm>
            <a:off x="6241510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TextBox 126"/>
          <p:cNvSpPr>
            <a:spLocks noChangeArrowheads="1"/>
          </p:cNvSpPr>
          <p:nvPr/>
        </p:nvSpPr>
        <p:spPr bwMode="auto">
          <a:xfrm>
            <a:off x="6454331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8" name="TextBox 127"/>
          <p:cNvSpPr>
            <a:spLocks noChangeArrowheads="1"/>
          </p:cNvSpPr>
          <p:nvPr/>
        </p:nvSpPr>
        <p:spPr bwMode="auto">
          <a:xfrm>
            <a:off x="6669062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TextBox 128"/>
          <p:cNvSpPr>
            <a:spLocks noChangeArrowheads="1"/>
          </p:cNvSpPr>
          <p:nvPr/>
        </p:nvSpPr>
        <p:spPr bwMode="auto">
          <a:xfrm>
            <a:off x="6901278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0" name="TextBox 129"/>
          <p:cNvSpPr>
            <a:spLocks noChangeArrowheads="1"/>
          </p:cNvSpPr>
          <p:nvPr/>
        </p:nvSpPr>
        <p:spPr bwMode="auto">
          <a:xfrm>
            <a:off x="7105357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1" name="TextBox 130"/>
          <p:cNvSpPr>
            <a:spLocks noChangeArrowheads="1"/>
          </p:cNvSpPr>
          <p:nvPr/>
        </p:nvSpPr>
        <p:spPr bwMode="auto">
          <a:xfrm>
            <a:off x="7311346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TextBox 131"/>
          <p:cNvSpPr>
            <a:spLocks noChangeArrowheads="1"/>
          </p:cNvSpPr>
          <p:nvPr/>
        </p:nvSpPr>
        <p:spPr bwMode="auto">
          <a:xfrm>
            <a:off x="7526078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TextBox 132"/>
          <p:cNvSpPr>
            <a:spLocks noChangeArrowheads="1"/>
          </p:cNvSpPr>
          <p:nvPr/>
        </p:nvSpPr>
        <p:spPr bwMode="auto">
          <a:xfrm>
            <a:off x="7749552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4" name="TextBox 133"/>
          <p:cNvSpPr>
            <a:spLocks noChangeArrowheads="1"/>
          </p:cNvSpPr>
          <p:nvPr/>
        </p:nvSpPr>
        <p:spPr bwMode="auto">
          <a:xfrm>
            <a:off x="7955541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TextBox 134"/>
          <p:cNvSpPr>
            <a:spLocks noChangeArrowheads="1"/>
          </p:cNvSpPr>
          <p:nvPr/>
        </p:nvSpPr>
        <p:spPr bwMode="auto">
          <a:xfrm>
            <a:off x="8177104" y="2366550"/>
            <a:ext cx="26802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6" name="TextBox 135"/>
          <p:cNvSpPr>
            <a:spLocks noChangeArrowheads="1"/>
          </p:cNvSpPr>
          <p:nvPr/>
        </p:nvSpPr>
        <p:spPr bwMode="auto">
          <a:xfrm>
            <a:off x="6252162" y="2714984"/>
            <a:ext cx="793911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Ignored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7" name="组合 190"/>
          <p:cNvGrpSpPr>
            <a:grpSpLocks/>
          </p:cNvGrpSpPr>
          <p:nvPr/>
        </p:nvGrpSpPr>
        <p:grpSpPr bwMode="auto">
          <a:xfrm>
            <a:off x="2729847" y="2714984"/>
            <a:ext cx="2073558" cy="261104"/>
            <a:chOff x="0" y="0"/>
            <a:chExt cx="1571636" cy="188221"/>
          </a:xfrm>
        </p:grpSpPr>
        <p:sp>
          <p:nvSpPr>
            <p:cNvPr id="149" name="TextBox 137"/>
            <p:cNvSpPr>
              <a:spLocks noChangeArrowheads="1"/>
            </p:cNvSpPr>
            <p:nvPr/>
          </p:nvSpPr>
          <p:spPr bwMode="auto">
            <a:xfrm>
              <a:off x="0" y="5178"/>
              <a:ext cx="157163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Address of page directory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0" name="TextBox 138"/>
            <p:cNvSpPr>
              <a:spLocks noChangeArrowheads="1"/>
            </p:cNvSpPr>
            <p:nvPr/>
          </p:nvSpPr>
          <p:spPr bwMode="auto">
            <a:xfrm>
              <a:off x="1317566" y="0"/>
              <a:ext cx="193426" cy="166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9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TextBox 139"/>
          <p:cNvSpPr>
            <a:spLocks noChangeArrowheads="1"/>
          </p:cNvSpPr>
          <p:nvPr/>
        </p:nvSpPr>
        <p:spPr bwMode="auto">
          <a:xfrm>
            <a:off x="7742720" y="2714984"/>
            <a:ext cx="793911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Ignored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TextBox 140"/>
          <p:cNvSpPr>
            <a:spLocks noChangeArrowheads="1"/>
          </p:cNvSpPr>
          <p:nvPr/>
        </p:nvSpPr>
        <p:spPr bwMode="auto">
          <a:xfrm>
            <a:off x="8538541" y="2714984"/>
            <a:ext cx="565516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CR3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0" name="TextBox 141"/>
          <p:cNvSpPr>
            <a:spLocks noChangeArrowheads="1"/>
          </p:cNvSpPr>
          <p:nvPr/>
        </p:nvSpPr>
        <p:spPr bwMode="auto">
          <a:xfrm>
            <a:off x="7464883" y="2678217"/>
            <a:ext cx="565516" cy="40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PW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1" name="TextBox 142"/>
          <p:cNvSpPr>
            <a:spLocks noChangeArrowheads="1"/>
          </p:cNvSpPr>
          <p:nvPr/>
        </p:nvSpPr>
        <p:spPr bwMode="auto">
          <a:xfrm>
            <a:off x="7309436" y="2562742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" name="TextBox 143"/>
          <p:cNvSpPr>
            <a:spLocks noChangeArrowheads="1"/>
          </p:cNvSpPr>
          <p:nvPr/>
        </p:nvSpPr>
        <p:spPr bwMode="auto">
          <a:xfrm>
            <a:off x="7464883" y="3236051"/>
            <a:ext cx="565516" cy="40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PW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" name="TextBox 144"/>
          <p:cNvSpPr>
            <a:spLocks noChangeArrowheads="1"/>
          </p:cNvSpPr>
          <p:nvPr/>
        </p:nvSpPr>
        <p:spPr bwMode="auto">
          <a:xfrm>
            <a:off x="7309436" y="3120576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4" name="TextBox 145"/>
          <p:cNvSpPr>
            <a:spLocks noChangeArrowheads="1"/>
          </p:cNvSpPr>
          <p:nvPr/>
        </p:nvSpPr>
        <p:spPr bwMode="auto">
          <a:xfrm>
            <a:off x="7464883" y="3805086"/>
            <a:ext cx="565516" cy="40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PW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5" name="TextBox 146"/>
          <p:cNvSpPr>
            <a:spLocks noChangeArrowheads="1"/>
          </p:cNvSpPr>
          <p:nvPr/>
        </p:nvSpPr>
        <p:spPr bwMode="auto">
          <a:xfrm>
            <a:off x="7309436" y="3689611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6" name="TextBox 147"/>
          <p:cNvSpPr>
            <a:spLocks noChangeArrowheads="1"/>
          </p:cNvSpPr>
          <p:nvPr/>
        </p:nvSpPr>
        <p:spPr bwMode="auto">
          <a:xfrm>
            <a:off x="5805215" y="3272818"/>
            <a:ext cx="793911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Ignored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7" name="TextBox 148"/>
          <p:cNvSpPr>
            <a:spLocks noChangeArrowheads="1"/>
          </p:cNvSpPr>
          <p:nvPr/>
        </p:nvSpPr>
        <p:spPr bwMode="auto">
          <a:xfrm>
            <a:off x="5923783" y="3821461"/>
            <a:ext cx="793911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Ignored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8" name="TextBox 149"/>
          <p:cNvSpPr>
            <a:spLocks noChangeArrowheads="1"/>
          </p:cNvSpPr>
          <p:nvPr/>
        </p:nvSpPr>
        <p:spPr bwMode="auto">
          <a:xfrm>
            <a:off x="4543052" y="4388487"/>
            <a:ext cx="793911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Ignored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9" name="TextBox 151"/>
          <p:cNvSpPr>
            <a:spLocks noChangeArrowheads="1"/>
          </p:cNvSpPr>
          <p:nvPr/>
        </p:nvSpPr>
        <p:spPr bwMode="auto">
          <a:xfrm>
            <a:off x="4543052" y="5508173"/>
            <a:ext cx="793911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Ignored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0" name="TextBox 152"/>
          <p:cNvSpPr>
            <a:spLocks noChangeArrowheads="1"/>
          </p:cNvSpPr>
          <p:nvPr/>
        </p:nvSpPr>
        <p:spPr bwMode="auto">
          <a:xfrm>
            <a:off x="5810136" y="4957522"/>
            <a:ext cx="793911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Ignored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1" name="TextBox 153"/>
          <p:cNvSpPr>
            <a:spLocks noChangeArrowheads="1"/>
          </p:cNvSpPr>
          <p:nvPr/>
        </p:nvSpPr>
        <p:spPr bwMode="auto">
          <a:xfrm>
            <a:off x="2721105" y="4946321"/>
            <a:ext cx="2431173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Address of 4KB page frame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" name="TextBox 154"/>
          <p:cNvSpPr>
            <a:spLocks noChangeArrowheads="1"/>
          </p:cNvSpPr>
          <p:nvPr/>
        </p:nvSpPr>
        <p:spPr bwMode="auto">
          <a:xfrm>
            <a:off x="2852236" y="3821461"/>
            <a:ext cx="20735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Address of page table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3" name="TextBox 155"/>
          <p:cNvSpPr>
            <a:spLocks noChangeArrowheads="1"/>
          </p:cNvSpPr>
          <p:nvPr/>
        </p:nvSpPr>
        <p:spPr bwMode="auto">
          <a:xfrm>
            <a:off x="5597315" y="3129768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4" name="TextBox 156"/>
          <p:cNvSpPr>
            <a:spLocks noChangeArrowheads="1"/>
          </p:cNvSpPr>
          <p:nvPr/>
        </p:nvSpPr>
        <p:spPr bwMode="auto">
          <a:xfrm>
            <a:off x="6445589" y="3272818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5" name="TextBox 157"/>
          <p:cNvSpPr>
            <a:spLocks noChangeArrowheads="1"/>
          </p:cNvSpPr>
          <p:nvPr/>
        </p:nvSpPr>
        <p:spPr bwMode="auto">
          <a:xfrm>
            <a:off x="6684636" y="3272818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000" b="1" u="sng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6" name="TextBox 158"/>
          <p:cNvSpPr>
            <a:spLocks noChangeArrowheads="1"/>
          </p:cNvSpPr>
          <p:nvPr/>
        </p:nvSpPr>
        <p:spPr bwMode="auto">
          <a:xfrm>
            <a:off x="6675894" y="3821461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1000" b="1" u="sng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7" name="TextBox 159"/>
          <p:cNvSpPr>
            <a:spLocks noChangeArrowheads="1"/>
          </p:cNvSpPr>
          <p:nvPr/>
        </p:nvSpPr>
        <p:spPr bwMode="auto">
          <a:xfrm>
            <a:off x="6879973" y="3272818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8" name="TextBox 160"/>
          <p:cNvSpPr>
            <a:spLocks noChangeArrowheads="1"/>
          </p:cNvSpPr>
          <p:nvPr/>
        </p:nvSpPr>
        <p:spPr bwMode="auto">
          <a:xfrm>
            <a:off x="7099626" y="3272818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9" name="TextBox 161"/>
          <p:cNvSpPr>
            <a:spLocks noChangeArrowheads="1"/>
          </p:cNvSpPr>
          <p:nvPr/>
        </p:nvSpPr>
        <p:spPr bwMode="auto">
          <a:xfrm>
            <a:off x="7732067" y="3129768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U/S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0" name="TextBox 162"/>
          <p:cNvSpPr>
            <a:spLocks noChangeArrowheads="1"/>
          </p:cNvSpPr>
          <p:nvPr/>
        </p:nvSpPr>
        <p:spPr bwMode="auto">
          <a:xfrm>
            <a:off x="7925494" y="3129768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R/W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1" name="TextBox 163"/>
          <p:cNvSpPr>
            <a:spLocks noChangeArrowheads="1"/>
          </p:cNvSpPr>
          <p:nvPr/>
        </p:nvSpPr>
        <p:spPr bwMode="auto">
          <a:xfrm>
            <a:off x="8173283" y="3276835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000" b="1" u="sng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" name="TextBox 164"/>
          <p:cNvSpPr>
            <a:spLocks noChangeArrowheads="1"/>
          </p:cNvSpPr>
          <p:nvPr/>
        </p:nvSpPr>
        <p:spPr bwMode="auto">
          <a:xfrm>
            <a:off x="6881883" y="3689611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Ign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" name="TextBox 165"/>
          <p:cNvSpPr>
            <a:spLocks noChangeArrowheads="1"/>
          </p:cNvSpPr>
          <p:nvPr/>
        </p:nvSpPr>
        <p:spPr bwMode="auto">
          <a:xfrm>
            <a:off x="7099626" y="3830652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4" name="TextBox 166"/>
          <p:cNvSpPr>
            <a:spLocks noChangeArrowheads="1"/>
          </p:cNvSpPr>
          <p:nvPr/>
        </p:nvSpPr>
        <p:spPr bwMode="auto">
          <a:xfrm>
            <a:off x="7732067" y="3683585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U/S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5" name="TextBox 167"/>
          <p:cNvSpPr>
            <a:spLocks noChangeArrowheads="1"/>
          </p:cNvSpPr>
          <p:nvPr/>
        </p:nvSpPr>
        <p:spPr bwMode="auto">
          <a:xfrm>
            <a:off x="7925494" y="3683585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R/W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6" name="TextBox 168"/>
          <p:cNvSpPr>
            <a:spLocks noChangeArrowheads="1"/>
          </p:cNvSpPr>
          <p:nvPr/>
        </p:nvSpPr>
        <p:spPr bwMode="auto">
          <a:xfrm>
            <a:off x="8173283" y="3830652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000" b="1" u="sng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7" name="TextBox 169"/>
          <p:cNvSpPr>
            <a:spLocks noChangeArrowheads="1"/>
          </p:cNvSpPr>
          <p:nvPr/>
        </p:nvSpPr>
        <p:spPr bwMode="auto">
          <a:xfrm>
            <a:off x="6445589" y="4957522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8" name="TextBox 170"/>
          <p:cNvSpPr>
            <a:spLocks noChangeArrowheads="1"/>
          </p:cNvSpPr>
          <p:nvPr/>
        </p:nvSpPr>
        <p:spPr bwMode="auto">
          <a:xfrm>
            <a:off x="6660320" y="4814472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9" name="TextBox 171"/>
          <p:cNvSpPr>
            <a:spLocks noChangeArrowheads="1"/>
          </p:cNvSpPr>
          <p:nvPr/>
        </p:nvSpPr>
        <p:spPr bwMode="auto">
          <a:xfrm>
            <a:off x="7464883" y="4911563"/>
            <a:ext cx="565516" cy="40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PW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0" name="TextBox 172"/>
          <p:cNvSpPr>
            <a:spLocks noChangeArrowheads="1"/>
          </p:cNvSpPr>
          <p:nvPr/>
        </p:nvSpPr>
        <p:spPr bwMode="auto">
          <a:xfrm>
            <a:off x="7309436" y="4796088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1" name="TextBox 173"/>
          <p:cNvSpPr>
            <a:spLocks noChangeArrowheads="1"/>
          </p:cNvSpPr>
          <p:nvPr/>
        </p:nvSpPr>
        <p:spPr bwMode="auto">
          <a:xfrm>
            <a:off x="6879973" y="4948330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" name="TextBox 174"/>
          <p:cNvSpPr>
            <a:spLocks noChangeArrowheads="1"/>
          </p:cNvSpPr>
          <p:nvPr/>
        </p:nvSpPr>
        <p:spPr bwMode="auto">
          <a:xfrm>
            <a:off x="7099626" y="4948330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" name="TextBox 175"/>
          <p:cNvSpPr>
            <a:spLocks noChangeArrowheads="1"/>
          </p:cNvSpPr>
          <p:nvPr/>
        </p:nvSpPr>
        <p:spPr bwMode="auto">
          <a:xfrm>
            <a:off x="7732067" y="4805280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U/S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4" name="TextBox 176"/>
          <p:cNvSpPr>
            <a:spLocks noChangeArrowheads="1"/>
          </p:cNvSpPr>
          <p:nvPr/>
        </p:nvSpPr>
        <p:spPr bwMode="auto">
          <a:xfrm>
            <a:off x="7925494" y="4805280"/>
            <a:ext cx="28275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R/W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5" name="TextBox 177"/>
          <p:cNvSpPr>
            <a:spLocks noChangeArrowheads="1"/>
          </p:cNvSpPr>
          <p:nvPr/>
        </p:nvSpPr>
        <p:spPr bwMode="auto">
          <a:xfrm>
            <a:off x="8173283" y="4952347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000" b="1" u="sng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6" name="TextBox 178"/>
          <p:cNvSpPr>
            <a:spLocks noChangeArrowheads="1"/>
          </p:cNvSpPr>
          <p:nvPr/>
        </p:nvSpPr>
        <p:spPr bwMode="auto">
          <a:xfrm>
            <a:off x="8173283" y="4381304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1000" b="1" u="sng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7" name="TextBox 179"/>
          <p:cNvSpPr>
            <a:spLocks noChangeArrowheads="1"/>
          </p:cNvSpPr>
          <p:nvPr/>
        </p:nvSpPr>
        <p:spPr bwMode="auto">
          <a:xfrm>
            <a:off x="8173283" y="5504156"/>
            <a:ext cx="282758" cy="2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1000" b="1" u="sng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8" name="TextBox 180"/>
          <p:cNvSpPr>
            <a:spLocks noChangeArrowheads="1"/>
          </p:cNvSpPr>
          <p:nvPr/>
        </p:nvSpPr>
        <p:spPr bwMode="auto">
          <a:xfrm>
            <a:off x="8529799" y="3120576"/>
            <a:ext cx="65976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4MB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page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TextBox 181"/>
          <p:cNvSpPr>
            <a:spLocks noChangeArrowheads="1"/>
          </p:cNvSpPr>
          <p:nvPr/>
        </p:nvSpPr>
        <p:spPr bwMode="auto">
          <a:xfrm>
            <a:off x="8529799" y="3687602"/>
            <a:ext cx="65976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page</a:t>
            </a: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" name="TextBox 182"/>
          <p:cNvSpPr>
            <a:spLocks noChangeArrowheads="1"/>
          </p:cNvSpPr>
          <p:nvPr/>
        </p:nvSpPr>
        <p:spPr bwMode="auto">
          <a:xfrm>
            <a:off x="8416152" y="4229062"/>
            <a:ext cx="86766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PDE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not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present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TextBox 183"/>
          <p:cNvSpPr>
            <a:spLocks noChangeArrowheads="1"/>
          </p:cNvSpPr>
          <p:nvPr/>
        </p:nvSpPr>
        <p:spPr bwMode="auto">
          <a:xfrm>
            <a:off x="8538541" y="4794080"/>
            <a:ext cx="86766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4KB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page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" name="TextBox 184"/>
          <p:cNvSpPr>
            <a:spLocks noChangeArrowheads="1"/>
          </p:cNvSpPr>
          <p:nvPr/>
        </p:nvSpPr>
        <p:spPr bwMode="auto">
          <a:xfrm>
            <a:off x="8416152" y="5351914"/>
            <a:ext cx="867668" cy="5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PTE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not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present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TextBox 185"/>
          <p:cNvSpPr>
            <a:spLocks noChangeArrowheads="1"/>
          </p:cNvSpPr>
          <p:nvPr/>
        </p:nvSpPr>
        <p:spPr bwMode="auto">
          <a:xfrm>
            <a:off x="1855347" y="3210485"/>
            <a:ext cx="1696547" cy="41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Bits 31:22 of address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of 2MB page frame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" name="TextBox 187"/>
          <p:cNvSpPr>
            <a:spLocks noChangeArrowheads="1"/>
          </p:cNvSpPr>
          <p:nvPr/>
        </p:nvSpPr>
        <p:spPr bwMode="auto">
          <a:xfrm>
            <a:off x="3705431" y="3210485"/>
            <a:ext cx="1036779" cy="41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Reserved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(must be 0)</a:t>
            </a:r>
            <a:endParaRPr lang="zh-CN" altLang="en-US" sz="1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5" name="组合 189"/>
          <p:cNvGrpSpPr>
            <a:grpSpLocks/>
          </p:cNvGrpSpPr>
          <p:nvPr/>
        </p:nvGrpSpPr>
        <p:grpSpPr bwMode="auto">
          <a:xfrm>
            <a:off x="4639215" y="3210485"/>
            <a:ext cx="1131031" cy="415507"/>
            <a:chOff x="0" y="0"/>
            <a:chExt cx="857256" cy="299525"/>
          </a:xfrm>
        </p:grpSpPr>
        <p:sp>
          <p:nvSpPr>
            <p:cNvPr id="147" name="TextBox 186"/>
            <p:cNvSpPr>
              <a:spLocks noChangeArrowheads="1"/>
            </p:cNvSpPr>
            <p:nvPr/>
          </p:nvSpPr>
          <p:spPr bwMode="auto">
            <a:xfrm>
              <a:off x="0" y="0"/>
              <a:ext cx="857256" cy="29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Bits 39:32 of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address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8" name="TextBox 188"/>
            <p:cNvSpPr>
              <a:spLocks noChangeArrowheads="1"/>
            </p:cNvSpPr>
            <p:nvPr/>
          </p:nvSpPr>
          <p:spPr bwMode="auto">
            <a:xfrm>
              <a:off x="493700" y="109746"/>
              <a:ext cx="193426" cy="166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9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6" name="TextBox 191"/>
          <p:cNvSpPr>
            <a:spLocks noChangeArrowheads="1"/>
          </p:cNvSpPr>
          <p:nvPr/>
        </p:nvSpPr>
        <p:spPr bwMode="auto">
          <a:xfrm>
            <a:off x="2817818" y="5957051"/>
            <a:ext cx="8166920" cy="33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页目录表基址寄存器</a:t>
            </a:r>
            <a:r>
              <a:rPr lang="en-US" altLang="zh-CN" sz="16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CR3 </a:t>
            </a:r>
            <a:r>
              <a:rPr lang="zh-CN" altLang="en-US" sz="16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，页目录结构以及页表结构</a:t>
            </a:r>
          </a:p>
        </p:txBody>
      </p:sp>
      <p:sp>
        <p:nvSpPr>
          <p:cNvPr id="151" name="矩形 150"/>
          <p:cNvSpPr/>
          <p:nvPr/>
        </p:nvSpPr>
        <p:spPr>
          <a:xfrm>
            <a:off x="1397000" y="3194304"/>
            <a:ext cx="8121650" cy="50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9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699" y="524786"/>
            <a:ext cx="10193871" cy="61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fault</a:t>
            </a:r>
            <a:r>
              <a:rPr lang="zh-CN" altLang="en-US" dirty="0" smtClean="0"/>
              <a:t>需要处理的情况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69" y="1491906"/>
            <a:ext cx="11931269" cy="46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Swap out</a:t>
            </a:r>
            <a:r>
              <a:rPr lang="zh-CN" altLang="en-US" dirty="0" smtClean="0"/>
              <a:t>的时候发生了什么？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13028" cy="4351338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个扇区为一个单位，把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区编号</a:t>
            </a:r>
            <a:endParaRPr lang="en-US" altLang="zh-CN" dirty="0" smtClean="0"/>
          </a:p>
          <a:p>
            <a:r>
              <a:rPr lang="zh-CN" altLang="en-US" dirty="0" smtClean="0"/>
              <a:t>所在页的编号用来定位在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区中的位置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28" y="1257243"/>
            <a:ext cx="6813218" cy="4793699"/>
          </a:xfrm>
          <a:prstGeom prst="rect">
            <a:avLst/>
          </a:prstGeom>
        </p:spPr>
      </p:pic>
      <p:sp>
        <p:nvSpPr>
          <p:cNvPr id="9" name="Content Placeholder 2"/>
          <p:cNvSpPr>
            <a:spLocks noChangeArrowheads="1"/>
          </p:cNvSpPr>
          <p:nvPr/>
        </p:nvSpPr>
        <p:spPr bwMode="auto">
          <a:xfrm>
            <a:off x="217541" y="4279900"/>
            <a:ext cx="2286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</a:t>
            </a: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_entry_t</a:t>
            </a:r>
          </a:p>
        </p:txBody>
      </p:sp>
      <p:sp>
        <p:nvSpPr>
          <p:cNvPr id="10" name="Content Placeholder 2"/>
          <p:cNvSpPr>
            <a:spLocks noChangeArrowheads="1"/>
          </p:cNvSpPr>
          <p:nvPr/>
        </p:nvSpPr>
        <p:spPr bwMode="auto">
          <a:xfrm>
            <a:off x="1116066" y="5006975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offset</a:t>
            </a:r>
            <a:endParaRPr lang="en-US" altLang="zh-CN" sz="2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Content Placeholder 2"/>
          <p:cNvSpPr>
            <a:spLocks noChangeArrowheads="1"/>
          </p:cNvSpPr>
          <p:nvPr/>
        </p:nvSpPr>
        <p:spPr bwMode="auto">
          <a:xfrm>
            <a:off x="2697216" y="5006975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reserved</a:t>
            </a:r>
            <a:endParaRPr lang="zh-CN" altLang="en-US"/>
          </a:p>
        </p:txBody>
      </p:sp>
      <p:sp>
        <p:nvSpPr>
          <p:cNvPr id="12" name="Content Placeholder 2"/>
          <p:cNvSpPr>
            <a:spLocks noChangeArrowheads="1"/>
          </p:cNvSpPr>
          <p:nvPr/>
        </p:nvSpPr>
        <p:spPr bwMode="auto">
          <a:xfrm>
            <a:off x="4202166" y="5006975"/>
            <a:ext cx="428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/>
          </a:p>
        </p:txBody>
      </p:sp>
      <p:sp>
        <p:nvSpPr>
          <p:cNvPr id="13" name="Content Placeholder 2"/>
          <p:cNvSpPr>
            <a:spLocks noChangeArrowheads="1"/>
          </p:cNvSpPr>
          <p:nvPr/>
        </p:nvSpPr>
        <p:spPr bwMode="auto">
          <a:xfrm>
            <a:off x="1128766" y="5722938"/>
            <a:ext cx="12858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 bits</a:t>
            </a:r>
            <a:endParaRPr lang="zh-CN" altLang="en-US"/>
          </a:p>
        </p:txBody>
      </p:sp>
      <p:sp>
        <p:nvSpPr>
          <p:cNvPr id="14" name="Content Placeholder 2"/>
          <p:cNvSpPr>
            <a:spLocks noChangeArrowheads="1"/>
          </p:cNvSpPr>
          <p:nvPr/>
        </p:nvSpPr>
        <p:spPr bwMode="auto">
          <a:xfrm>
            <a:off x="2913116" y="5722938"/>
            <a:ext cx="9620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bits</a:t>
            </a:r>
            <a:endParaRPr lang="zh-CN" altLang="en-US"/>
          </a:p>
        </p:txBody>
      </p:sp>
      <p:sp>
        <p:nvSpPr>
          <p:cNvPr id="15" name="Content Placeholder 2"/>
          <p:cNvSpPr>
            <a:spLocks noChangeArrowheads="1"/>
          </p:cNvSpPr>
          <p:nvPr/>
        </p:nvSpPr>
        <p:spPr bwMode="auto">
          <a:xfrm>
            <a:off x="3898954" y="5722938"/>
            <a:ext cx="9636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 dirty="0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bits</a:t>
            </a:r>
            <a:endParaRPr lang="zh-CN" altLang="en-US" dirty="0"/>
          </a:p>
        </p:txBody>
      </p:sp>
      <p:sp>
        <p:nvSpPr>
          <p:cNvPr id="16" name="直接连接符 215"/>
          <p:cNvSpPr>
            <a:spLocks noChangeShapeType="1"/>
          </p:cNvSpPr>
          <p:nvPr/>
        </p:nvSpPr>
        <p:spPr bwMode="auto">
          <a:xfrm rot="5400000">
            <a:off x="320729" y="5221288"/>
            <a:ext cx="338137" cy="1587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221"/>
          <p:cNvSpPr>
            <a:spLocks noChangeShapeType="1"/>
          </p:cNvSpPr>
          <p:nvPr/>
        </p:nvSpPr>
        <p:spPr bwMode="auto">
          <a:xfrm>
            <a:off x="492179" y="5037138"/>
            <a:ext cx="4500562" cy="1587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直接连接符 224"/>
          <p:cNvSpPr>
            <a:spLocks noChangeShapeType="1"/>
          </p:cNvSpPr>
          <p:nvPr/>
        </p:nvSpPr>
        <p:spPr bwMode="auto">
          <a:xfrm rot="5400000">
            <a:off x="2395591" y="5221288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直接连接符 225"/>
          <p:cNvSpPr>
            <a:spLocks noChangeShapeType="1"/>
          </p:cNvSpPr>
          <p:nvPr/>
        </p:nvSpPr>
        <p:spPr bwMode="auto">
          <a:xfrm rot="5400000">
            <a:off x="3960866" y="5221288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直接连接符 226"/>
          <p:cNvSpPr>
            <a:spLocks noChangeShapeType="1"/>
          </p:cNvSpPr>
          <p:nvPr/>
        </p:nvSpPr>
        <p:spPr bwMode="auto">
          <a:xfrm rot="5400000">
            <a:off x="4421241" y="5221288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直接连接符 24"/>
          <p:cNvSpPr>
            <a:spLocks noChangeShapeType="1"/>
          </p:cNvSpPr>
          <p:nvPr/>
        </p:nvSpPr>
        <p:spPr bwMode="auto">
          <a:xfrm>
            <a:off x="489004" y="5407025"/>
            <a:ext cx="4500562" cy="1588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为什么可以这么干？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744" y="83423"/>
            <a:ext cx="8827621" cy="66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43" y="63610"/>
            <a:ext cx="8922454" cy="6726804"/>
          </a:xfrm>
        </p:spPr>
      </p:pic>
    </p:spTree>
    <p:extLst>
      <p:ext uri="{BB962C8B-B14F-4D97-AF65-F5344CB8AC3E}">
        <p14:creationId xmlns:p14="http://schemas.microsoft.com/office/powerpoint/2010/main" val="23870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77" y="103366"/>
            <a:ext cx="8959368" cy="67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670" y="0"/>
            <a:ext cx="9062995" cy="68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方案有什么问题吗？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预留多大的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空间才够用呢？</a:t>
            </a:r>
            <a:endParaRPr lang="en-US" altLang="zh-CN" dirty="0" smtClean="0"/>
          </a:p>
          <a:p>
            <a:r>
              <a:rPr lang="zh-CN" altLang="en-US" dirty="0" smtClean="0"/>
              <a:t>如果预留空间不够用了，用户还需要做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的时候怎么办？</a:t>
            </a:r>
            <a:endParaRPr lang="en-US" altLang="zh-CN" dirty="0" smtClean="0"/>
          </a:p>
          <a:p>
            <a:r>
              <a:rPr lang="zh-CN" altLang="en-US" dirty="0" smtClean="0"/>
              <a:t>如果有两个进程都想做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怎么办？换出的虚拟地址相同会不会有问题？</a:t>
            </a:r>
            <a:endParaRPr lang="en-US" altLang="zh-CN" dirty="0" smtClean="0"/>
          </a:p>
          <a:p>
            <a:r>
              <a:rPr lang="zh-CN" altLang="en-US" dirty="0" smtClean="0"/>
              <a:t>有没有可能让一个进程</a:t>
            </a:r>
            <a:r>
              <a:rPr lang="en-US" altLang="zh-CN" dirty="0" err="1" smtClean="0"/>
              <a:t>swap_in</a:t>
            </a:r>
            <a:r>
              <a:rPr lang="zh-CN" altLang="en-US" dirty="0" smtClean="0"/>
              <a:t>另一个进程的内容？</a:t>
            </a:r>
            <a:endParaRPr lang="en-US" altLang="zh-CN" dirty="0" smtClean="0"/>
          </a:p>
          <a:p>
            <a:r>
              <a:rPr lang="zh-CN" altLang="en-US" dirty="0" smtClean="0"/>
              <a:t>如何增强系统的安全性？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如何测试页面置换算法的正确性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端到端的测试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已知页面内容，比对换出后的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过程测试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</a:t>
            </a:r>
            <a:r>
              <a:rPr lang="en-US" altLang="zh-CN" dirty="0" smtClean="0"/>
              <a:t>dirty </a:t>
            </a:r>
            <a:r>
              <a:rPr lang="zh-CN" altLang="en-US" dirty="0" smtClean="0"/>
              <a:t>置位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检测写回的数据</a:t>
            </a:r>
            <a:endParaRPr lang="en-US" altLang="zh-CN" dirty="0" smtClean="0"/>
          </a:p>
          <a:p>
            <a:r>
              <a:rPr lang="zh-CN" altLang="en-US" dirty="0" smtClean="0"/>
              <a:t>引申问题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如何测试一个</a:t>
            </a:r>
            <a:r>
              <a:rPr lang="en-US" altLang="zh-CN" dirty="0" smtClean="0"/>
              <a:t>OS</a:t>
            </a:r>
            <a:r>
              <a:rPr lang="zh-CN" altLang="en-US" dirty="0" smtClean="0"/>
              <a:t>运行过程的正确性？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如何保证信号量使用的正确性？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如何保证信号量（锁）实现的正确性？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如何验证调度器的正确性？测试工具，形式化验证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8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BIOS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BIOS</a:t>
            </a:r>
            <a:r>
              <a:rPr lang="zh-CN" altLang="en-US" dirty="0" smtClean="0"/>
              <a:t>在系统中的作用地位是什么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在系统开机后，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会出现在整个计算机的物理地址空间中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BIOS</a:t>
            </a:r>
            <a:r>
              <a:rPr lang="zh-CN" altLang="en-US" dirty="0" smtClean="0"/>
              <a:t>是开机执行的第一段代码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在微软系的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会</a:t>
            </a:r>
            <a:r>
              <a:rPr lang="zh-CN" altLang="en-US" dirty="0" smtClean="0">
                <a:solidFill>
                  <a:srgbClr val="FF0000"/>
                </a:solidFill>
              </a:rPr>
              <a:t>常驻</a:t>
            </a:r>
            <a:r>
              <a:rPr lang="zh-CN" altLang="en-US" dirty="0" smtClean="0"/>
              <a:t>在内存中，并为</a:t>
            </a:r>
            <a:r>
              <a:rPr lang="en-US" altLang="zh-CN" dirty="0" smtClean="0"/>
              <a:t>OS</a:t>
            </a:r>
            <a:r>
              <a:rPr lang="zh-CN" altLang="en-US" dirty="0" smtClean="0"/>
              <a:t>提供硬件访问的服务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呼叫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的方式是中断调用，例如：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 15H</a:t>
            </a:r>
            <a:r>
              <a:rPr lang="zh-CN" altLang="en-US" dirty="0" smtClean="0"/>
              <a:t>的作用是探测内存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也可以通过写入</a:t>
            </a:r>
            <a:r>
              <a:rPr lang="en-US" altLang="zh-CN" dirty="0" smtClean="0"/>
              <a:t>0x55,0xAA</a:t>
            </a:r>
            <a:r>
              <a:rPr lang="zh-CN" altLang="en-US" dirty="0" smtClean="0"/>
              <a:t>来检测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和现代</a:t>
            </a:r>
            <a:r>
              <a:rPr lang="en-US" altLang="zh-CN" dirty="0" smtClean="0"/>
              <a:t>OS</a:t>
            </a:r>
            <a:r>
              <a:rPr lang="zh-CN" altLang="en-US" dirty="0" smtClean="0"/>
              <a:t>都抛弃了</a:t>
            </a:r>
            <a:r>
              <a:rPr lang="en-US" altLang="zh-CN" dirty="0" smtClean="0"/>
              <a:t>BIOS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04" y="3596048"/>
            <a:ext cx="4945794" cy="2478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1181" y="5705630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https://www.jianshu.com/p/703402070090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81181" y="6074962"/>
            <a:ext cx="8567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https://docs.huihoo.com/gnu_linux/own_os/booting-memory_check_6.htm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</a:p>
          <a:p>
            <a:r>
              <a:rPr lang="en-US" altLang="zh-CN" dirty="0" smtClean="0"/>
              <a:t>Exec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id</a:t>
            </a:r>
            <a:r>
              <a:rPr lang="zh-CN" altLang="en-US" dirty="0" smtClean="0"/>
              <a:t>会不会复用？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err="1" smtClean="0"/>
              <a:t>get_pid</a:t>
            </a:r>
            <a:r>
              <a:rPr lang="zh-CN" altLang="en-US" dirty="0" smtClean="0"/>
              <a:t>代码，发现是会的。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会不会存在“认错进程”的问题？极小概率，鸵鸟算法吧</a:t>
            </a:r>
            <a:endParaRPr lang="en-US" altLang="zh-CN" dirty="0" smtClean="0"/>
          </a:p>
          <a:p>
            <a:r>
              <a:rPr lang="zh-CN" altLang="en-US" dirty="0" smtClean="0"/>
              <a:t>为什么会使用</a:t>
            </a:r>
            <a:r>
              <a:rPr lang="en-US" altLang="zh-CN" dirty="0" err="1" smtClean="0"/>
              <a:t>hash_proc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这个问题其实在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中花了十几年的时间才解决，将调度器中选取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进程的时间从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降到</a:t>
            </a:r>
            <a:r>
              <a:rPr lang="en-US" altLang="zh-CN" dirty="0" smtClean="0"/>
              <a:t>O(1)</a:t>
            </a:r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 smtClean="0"/>
              <a:t>确实会存在冲突的可能性，每一个可能冲突的位置，都放上了一个“溢出桶”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5486400"/>
            <a:ext cx="12353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你还好吗？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608491754020&amp;di=d01c31d524e3a853684bca021e98466f&amp;imgtype=0&amp;src=http%3A%2F%2Fp7.itc.cn%2Fimages03%2F20200523%2Fbcd5b06a6d2140cf8c9771abaa0f37c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4" y="1825625"/>
            <a:ext cx="4310794" cy="41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0.bdstatic.com/70cFuHSh_Q1YnxGkpoWK1HF6hhy/it/u=2166099419,2562278643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322" y="1523626"/>
            <a:ext cx="5583840" cy="487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73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关于打探考试方式和重点章节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敬请期待下周课程</a:t>
            </a:r>
            <a:endParaRPr lang="en-US" altLang="zh-CN" dirty="0" smtClean="0"/>
          </a:p>
          <a:p>
            <a:r>
              <a:rPr lang="zh-CN" altLang="en-US" dirty="0" smtClean="0"/>
              <a:t>主要是综合运用，死机硬背和局部知识点都是过客</a:t>
            </a:r>
            <a:endParaRPr lang="en-US" altLang="zh-CN" dirty="0" smtClean="0"/>
          </a:p>
          <a:p>
            <a:r>
              <a:rPr lang="zh-CN" altLang="en-US" dirty="0" smtClean="0"/>
              <a:t>题型</a:t>
            </a:r>
            <a:endParaRPr lang="en-US" altLang="zh-CN" dirty="0" smtClean="0"/>
          </a:p>
          <a:p>
            <a:r>
              <a:rPr lang="zh-CN" altLang="en-US" dirty="0" smtClean="0"/>
              <a:t>概念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分*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+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分*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+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分*</a:t>
            </a:r>
            <a:r>
              <a:rPr lang="en-US" altLang="zh-CN" dirty="0" smtClean="0"/>
              <a:t>2</a:t>
            </a:r>
            <a:r>
              <a:rPr lang="zh-CN" altLang="en-US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2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6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问题贡献者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刁兆琪，於一帆，携雨声（不愿透露姓名的</a:t>
            </a:r>
            <a:r>
              <a:rPr lang="en-US" altLang="zh-CN" dirty="0" smtClean="0"/>
              <a:t>XD</a:t>
            </a:r>
            <a:r>
              <a:rPr lang="zh-CN" altLang="en-US" dirty="0" smtClean="0"/>
              <a:t>同学），路文特，郑佳音，未透露姓名的游戏之王同学，麦隽韵，林雪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按照邮件收到的顺序大致排名，细节不分先后</a:t>
            </a:r>
            <a:endParaRPr lang="en-US" altLang="zh-CN" dirty="0" smtClean="0"/>
          </a:p>
          <a:p>
            <a:r>
              <a:rPr lang="zh-CN" altLang="en-US" dirty="0" smtClean="0"/>
              <a:t>答案贡献者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张若腾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彭天祥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赵子懿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蒋璋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李先铎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王德坤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 positions in my 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整理</a:t>
            </a:r>
            <a:r>
              <a:rPr lang="en-US" altLang="zh-CN" dirty="0" smtClean="0"/>
              <a:t>OS</a:t>
            </a:r>
            <a:r>
              <a:rPr lang="zh-CN" altLang="en-US" dirty="0" smtClean="0"/>
              <a:t>课程、</a:t>
            </a:r>
            <a:r>
              <a:rPr lang="en-US" altLang="zh-CN" dirty="0" smtClean="0"/>
              <a:t>CO</a:t>
            </a:r>
            <a:r>
              <a:rPr lang="zh-CN" altLang="en-US" dirty="0" smtClean="0"/>
              <a:t>课程中遇到的问题</a:t>
            </a:r>
            <a:endParaRPr lang="en-US" altLang="zh-CN" dirty="0" smtClean="0"/>
          </a:p>
          <a:p>
            <a:r>
              <a:rPr lang="zh-CN" altLang="en-US" dirty="0" smtClean="0"/>
              <a:t>归纳所需前继知识点</a:t>
            </a:r>
            <a:endParaRPr lang="en-US" altLang="zh-CN" dirty="0" smtClean="0"/>
          </a:p>
          <a:p>
            <a:r>
              <a:rPr lang="zh-CN" altLang="en-US" dirty="0" smtClean="0"/>
              <a:t>我们共同探索合理的答案并录制解题小视频</a:t>
            </a:r>
            <a:endParaRPr lang="en-US" altLang="zh-CN" dirty="0" smtClean="0"/>
          </a:p>
          <a:p>
            <a:r>
              <a:rPr lang="zh-CN" altLang="en-US" dirty="0" smtClean="0"/>
              <a:t>梳理知识成为树</a:t>
            </a:r>
            <a:endParaRPr lang="en-US" altLang="zh-CN" dirty="0" smtClean="0"/>
          </a:p>
          <a:p>
            <a:r>
              <a:rPr lang="zh-CN" altLang="en-US" dirty="0" smtClean="0"/>
              <a:t>成为</a:t>
            </a:r>
            <a:r>
              <a:rPr lang="en-US" altLang="zh-CN" dirty="0" smtClean="0"/>
              <a:t>up</a:t>
            </a:r>
            <a:r>
              <a:rPr lang="zh-CN" altLang="en-US" dirty="0" smtClean="0"/>
              <a:t>主</a:t>
            </a:r>
            <a:r>
              <a:rPr lang="en-US" altLang="zh-CN" dirty="0"/>
              <a:t>(</a:t>
            </a:r>
            <a:r>
              <a:rPr lang="zh-CN" altLang="en-US" dirty="0"/>
              <a:t>可以恰饭</a:t>
            </a:r>
            <a:r>
              <a:rPr lang="zh-CN" altLang="en-US" dirty="0" smtClean="0"/>
              <a:t>的那种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038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positions in my 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阅读关于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中的内存管理、调度、存储等方面的论文</a:t>
            </a:r>
            <a:endParaRPr lang="en-US" altLang="zh-CN" dirty="0" smtClean="0"/>
          </a:p>
          <a:p>
            <a:r>
              <a:rPr lang="zh-CN" altLang="en-US" dirty="0" smtClean="0"/>
              <a:t>实现、测试、改进、再实现、再测试、再改进。。。</a:t>
            </a:r>
            <a:endParaRPr lang="en-US" altLang="zh-CN" dirty="0" smtClean="0"/>
          </a:p>
          <a:p>
            <a:r>
              <a:rPr lang="zh-CN" altLang="en-US" dirty="0" smtClean="0"/>
              <a:t>发现有趣的数据，发表论文，申请专利，向开源社区贡献代码</a:t>
            </a:r>
            <a:endParaRPr lang="en-US" altLang="zh-CN" dirty="0" smtClean="0"/>
          </a:p>
          <a:p>
            <a:r>
              <a:rPr lang="zh-CN" altLang="en-US" dirty="0" smtClean="0"/>
              <a:t>最终发现，你变强了，发量还在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5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uCore</a:t>
            </a:r>
            <a:r>
              <a:rPr lang="zh-CN" altLang="en-US" dirty="0" smtClean="0"/>
              <a:t>中的地址转换过程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实地址模式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上电</a:t>
            </a:r>
            <a:r>
              <a:rPr lang="en-US" altLang="zh-CN" dirty="0" smtClean="0"/>
              <a:t>----</a:t>
            </a:r>
            <a:r>
              <a:rPr lang="en-US" altLang="zh-CN" dirty="0" smtClean="0">
                <a:sym typeface="Wingdings" panose="05000000000000000000" pitchFamily="2" charset="2"/>
              </a:rPr>
              <a:t>boot/bootasm.S:107</a:t>
            </a:r>
          </a:p>
          <a:p>
            <a:pPr lvl="1"/>
            <a:r>
              <a:rPr lang="zh-CN" altLang="en-US" dirty="0" smtClean="0"/>
              <a:t>在执行</a:t>
            </a:r>
            <a:r>
              <a:rPr lang="en-US" altLang="zh-CN" dirty="0" err="1" smtClean="0"/>
              <a:t>lgdt</a:t>
            </a:r>
            <a:r>
              <a:rPr lang="zh-CN" altLang="en-US" dirty="0" smtClean="0"/>
              <a:t>之前，系统都在实地址模式，也就是说，程序员看到的地址，和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中使用的地址，以及物理内存收到的地址，是完全相同的</a:t>
            </a:r>
            <a:endParaRPr lang="en-US" altLang="zh-CN" dirty="0" smtClean="0"/>
          </a:p>
          <a:p>
            <a:r>
              <a:rPr lang="zh-CN" altLang="en-US" dirty="0" smtClean="0"/>
              <a:t>启用保护模式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CR0</a:t>
            </a:r>
            <a:r>
              <a:rPr lang="zh-CN" altLang="en-US" dirty="0" smtClean="0"/>
              <a:t>的最低位置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，使得系统开启保护模式，此时段机制被默认启用，因此需要在此之前设置好</a:t>
            </a:r>
            <a:r>
              <a:rPr lang="en-US" altLang="zh-CN" dirty="0" err="1" smtClean="0"/>
              <a:t>gdt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5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239" y="242515"/>
            <a:ext cx="8774801" cy="661548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407381" y="2417197"/>
            <a:ext cx="3601941" cy="15664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加载的</a:t>
            </a:r>
            <a:r>
              <a:rPr lang="en-US" altLang="zh-CN" dirty="0" err="1" smtClean="0"/>
              <a:t>gdt</a:t>
            </a:r>
            <a:r>
              <a:rPr lang="zh-CN" altLang="en-US" dirty="0" smtClean="0"/>
              <a:t>表里面有什么？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创建了两个段，分别是从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开始，到</a:t>
            </a:r>
            <a:r>
              <a:rPr lang="en-US" altLang="zh-CN" dirty="0" smtClean="0"/>
              <a:t>0xFFFFFFFF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r>
              <a:rPr lang="zh-CN" altLang="en-US" dirty="0" smtClean="0"/>
              <a:t>没有地址转换</a:t>
            </a:r>
            <a:endParaRPr lang="en-US" altLang="zh-CN" dirty="0" smtClean="0"/>
          </a:p>
          <a:p>
            <a:r>
              <a:rPr lang="zh-CN" altLang="en-US" dirty="0" smtClean="0"/>
              <a:t>没有权限限制</a:t>
            </a:r>
            <a:endParaRPr lang="en-US" altLang="zh-CN" dirty="0" smtClean="0"/>
          </a:p>
          <a:p>
            <a:r>
              <a:rPr lang="zh-CN" altLang="en-US" dirty="0" smtClean="0"/>
              <a:t>此时的访存模式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CS:IP</a:t>
            </a:r>
          </a:p>
          <a:p>
            <a:pPr lvl="1"/>
            <a:r>
              <a:rPr lang="en-US" altLang="zh-CN" dirty="0" smtClean="0"/>
              <a:t>CS</a:t>
            </a:r>
            <a:r>
              <a:rPr lang="zh-CN" altLang="en-US" dirty="0" smtClean="0"/>
              <a:t>用于选择子选一个段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访存时，段基</a:t>
            </a:r>
            <a:r>
              <a:rPr lang="en-US" altLang="zh-CN" dirty="0" smtClean="0"/>
              <a:t>+IP&lt;limit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84" y="2385910"/>
            <a:ext cx="6429623" cy="44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862943" cy="4351338"/>
          </a:xfrm>
        </p:spPr>
        <p:txBody>
          <a:bodyPr/>
          <a:lstStyle/>
          <a:p>
            <a:r>
              <a:rPr lang="zh-CN" altLang="en-US" dirty="0" smtClean="0"/>
              <a:t>内核被读到了</a:t>
            </a:r>
            <a:r>
              <a:rPr lang="en-US" altLang="zh-CN" dirty="0" smtClean="0"/>
              <a:t>0x100000</a:t>
            </a:r>
            <a:r>
              <a:rPr lang="zh-CN" altLang="en-US" dirty="0" smtClean="0"/>
              <a:t>处并跳转，调用</a:t>
            </a:r>
            <a:r>
              <a:rPr lang="en-US" altLang="zh-CN" dirty="0" err="1" smtClean="0"/>
              <a:t>kernel_entry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365125"/>
            <a:ext cx="8312150" cy="62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2660</Words>
  <Application>Microsoft Office PowerPoint</Application>
  <PresentationFormat>宽屏</PresentationFormat>
  <Paragraphs>548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等线</vt:lpstr>
      <vt:lpstr>等线 Light</vt:lpstr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Wingdings</vt:lpstr>
      <vt:lpstr>Office 主题​​</vt:lpstr>
      <vt:lpstr>Lab过程问题汇总</vt:lpstr>
      <vt:lpstr>PowerPoint 演示文稿</vt:lpstr>
      <vt:lpstr>ucore 概览</vt:lpstr>
      <vt:lpstr>问题1：关于BIOS</vt:lpstr>
      <vt:lpstr>关于BIOS</vt:lpstr>
      <vt:lpstr>uCore中的地址转换过程</vt:lpstr>
      <vt:lpstr>PowerPoint 演示文稿</vt:lpstr>
      <vt:lpstr>加载的gdt表里面有什么？</vt:lpstr>
      <vt:lpstr>PowerPoint 演示文稿</vt:lpstr>
      <vt:lpstr>PowerPoint 演示文稿</vt:lpstr>
      <vt:lpstr>一点链接器的细节</vt:lpstr>
      <vt:lpstr>但是事实并非如此。。。。。。</vt:lpstr>
      <vt:lpstr>手动偏移</vt:lpstr>
      <vt:lpstr>自动偏移：__gdtdesc内容</vt:lpstr>
      <vt:lpstr>准备开启页机制</vt:lpstr>
      <vt:lpstr>启动段的页表准备</vt:lpstr>
      <vt:lpstr>启动段的页表准备</vt:lpstr>
      <vt:lpstr>启动段机制</vt:lpstr>
      <vt:lpstr>ucore中的限制</vt:lpstr>
      <vt:lpstr>那么，所谓的权限管理最终是怎么实现的？</vt:lpstr>
      <vt:lpstr>没有了段机制，还做权限迁移吗？</vt:lpstr>
      <vt:lpstr>穿门而过时发生了什么？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最终的内存布局</vt:lpstr>
      <vt:lpstr>VPT的意义是什么？</vt:lpstr>
      <vt:lpstr>Lab3的内存访问，这一段到底做了什么？</vt:lpstr>
      <vt:lpstr>内存交换：_fifo_tick_event的意义是什么</vt:lpstr>
      <vt:lpstr>内核态线程与用户态进程（线程）</vt:lpstr>
      <vt:lpstr>关于进程</vt:lpstr>
      <vt:lpstr>关于中断</vt:lpstr>
      <vt:lpstr>关于中断</vt:lpstr>
      <vt:lpstr>关于中断返回</vt:lpstr>
      <vt:lpstr>关于中断返回</vt:lpstr>
      <vt:lpstr>栈上的EIP是哪里来的？</vt:lpstr>
      <vt:lpstr>关于页面管理</vt:lpstr>
      <vt:lpstr>PowerPoint 演示文稿</vt:lpstr>
      <vt:lpstr>Page fault需要处理的情况</vt:lpstr>
      <vt:lpstr>Swap out的时候发生了什么？</vt:lpstr>
      <vt:lpstr>为什么可以这么干？</vt:lpstr>
      <vt:lpstr>PowerPoint 演示文稿</vt:lpstr>
      <vt:lpstr>PowerPoint 演示文稿</vt:lpstr>
      <vt:lpstr>PowerPoint 演示文稿</vt:lpstr>
      <vt:lpstr>这个swap方案有什么问题吗？</vt:lpstr>
      <vt:lpstr>如何测试页面置换算法的正确性</vt:lpstr>
      <vt:lpstr>进程创建</vt:lpstr>
      <vt:lpstr>你还好吗？</vt:lpstr>
      <vt:lpstr>关于打探考试方式和重点章节</vt:lpstr>
      <vt:lpstr>Special Thanks</vt:lpstr>
      <vt:lpstr>TA positions in my lab</vt:lpstr>
      <vt:lpstr>RA positions in my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Lab过程问题汇总</dc:title>
  <dc:creator>Xiaoli Gong</dc:creator>
  <cp:lastModifiedBy>Xiaoli Gong</cp:lastModifiedBy>
  <cp:revision>113</cp:revision>
  <dcterms:created xsi:type="dcterms:W3CDTF">2020-12-19T03:16:03Z</dcterms:created>
  <dcterms:modified xsi:type="dcterms:W3CDTF">2020-12-21T05:32:22Z</dcterms:modified>
</cp:coreProperties>
</file>