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7"/>
  </p:notesMasterIdLst>
  <p:handoutMasterIdLst>
    <p:handoutMasterId r:id="rId18"/>
  </p:handoutMasterIdLst>
  <p:sldIdLst>
    <p:sldId id="439" r:id="rId3"/>
    <p:sldId id="440" r:id="rId4"/>
    <p:sldId id="441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3" r:id="rId13"/>
    <p:sldId id="456" r:id="rId14"/>
    <p:sldId id="443" r:id="rId15"/>
    <p:sldId id="45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81818" autoAdjust="0"/>
  </p:normalViewPr>
  <p:slideViewPr>
    <p:cSldViewPr snapToGrid="0">
      <p:cViewPr varScale="1">
        <p:scale>
          <a:sx n="88" d="100"/>
          <a:sy n="88" d="100"/>
        </p:scale>
        <p:origin x="417" y="33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838922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5075" y="822158"/>
            <a:ext cx="6367849" cy="861612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深度学习及应用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007" y="5038167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侯淇彬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213461" y="2978980"/>
            <a:ext cx="6367849" cy="8616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dirty="0"/>
              <a:t>实践</a:t>
            </a:r>
            <a:r>
              <a:rPr lang="en-US" altLang="zh-CN" sz="3600" dirty="0"/>
              <a:t>—</a:t>
            </a:r>
            <a:r>
              <a:rPr lang="zh-CN" altLang="en-US" sz="3600" dirty="0"/>
              <a:t>卷积神经网络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841"/>
    </mc:Choice>
    <mc:Fallback xmlns="">
      <p:transition spd="slow" advTm="984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DenseNet</a:t>
            </a:r>
            <a:endParaRPr lang="en-US" altLang="zh-CN" dirty="0"/>
          </a:p>
        </p:txBody>
      </p:sp>
      <p:pic>
        <p:nvPicPr>
          <p:cNvPr id="8194" name="Picture 2" descr="Densenet | PyTorch">
            <a:extLst>
              <a:ext uri="{FF2B5EF4-FFF2-40B4-BE49-F238E27FC236}">
                <a16:creationId xmlns:a16="http://schemas.microsoft.com/office/drawing/2014/main" id="{ACF97C76-9116-44EF-AD50-E7A74C7F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876" y="1130248"/>
            <a:ext cx="6786247" cy="516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72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延伸阅读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BF2344-DE17-4F3A-B03E-3DD424C8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rgbClr val="EB641B"/>
                </a:solidFill>
              </a:rPr>
              <a:t>Res2Net</a:t>
            </a:r>
            <a:r>
              <a:rPr lang="en-US" altLang="zh-CN" dirty="0"/>
              <a:t> (Res2Net: A New Multi-scale Backbone Architecture)</a:t>
            </a:r>
          </a:p>
          <a:p>
            <a:pPr lvl="0"/>
            <a:r>
              <a:rPr lang="en-US" altLang="zh-CN" dirty="0" smtClean="0">
                <a:solidFill>
                  <a:srgbClr val="EB641B"/>
                </a:solidFill>
              </a:rPr>
              <a:t>VAN </a:t>
            </a:r>
            <a:r>
              <a:rPr lang="en-US" altLang="zh-CN" dirty="0" smtClean="0"/>
              <a:t>(Visual Attention Networks)</a:t>
            </a:r>
          </a:p>
          <a:p>
            <a:r>
              <a:rPr lang="en-US" altLang="zh-CN" dirty="0" err="1" smtClean="0">
                <a:solidFill>
                  <a:srgbClr val="EB641B"/>
                </a:solidFill>
              </a:rPr>
              <a:t>MobileNets</a:t>
            </a:r>
            <a:r>
              <a:rPr lang="en-US" altLang="zh-CN" dirty="0" smtClean="0">
                <a:solidFill>
                  <a:srgbClr val="EB641B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MobileNets</a:t>
            </a:r>
            <a:r>
              <a:rPr lang="en-US" altLang="zh-CN" dirty="0"/>
              <a:t>: Efficient Convolutional Neural Networks for Mobile Vision Applications)</a:t>
            </a:r>
            <a:endParaRPr lang="en-US" altLang="zh-CN" dirty="0"/>
          </a:p>
          <a:p>
            <a:r>
              <a:rPr lang="en-US" altLang="zh-CN" dirty="0" smtClean="0">
                <a:solidFill>
                  <a:srgbClr val="EB641B"/>
                </a:solidFill>
              </a:rPr>
              <a:t>MobileNetv2</a:t>
            </a:r>
            <a:r>
              <a:rPr lang="en-US" altLang="zh-CN" dirty="0"/>
              <a:t> (MobileNetV2: Inverted Residuals and Linear Bottlenecks)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46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扩展练习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BF2344-DE17-4F3A-B03E-3DD424C8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>
                <a:solidFill>
                  <a:srgbClr val="EB641B"/>
                </a:solidFill>
              </a:rPr>
              <a:t>Res2Net</a:t>
            </a:r>
            <a:r>
              <a:rPr lang="en-US" altLang="zh-CN" dirty="0"/>
              <a:t> (Res2Net: A New Multi-scale Backbone Architecture)</a:t>
            </a:r>
          </a:p>
          <a:p>
            <a:endParaRPr lang="en-US" altLang="zh-CN" dirty="0"/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04" y="2089893"/>
            <a:ext cx="4554540" cy="34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ow to code your ResNet from scratch in Tensorflow? - Analytics Vidhya">
            <a:extLst>
              <a:ext uri="{FF2B5EF4-FFF2-40B4-BE49-F238E27FC236}">
                <a16:creationId xmlns:a16="http://schemas.microsoft.com/office/drawing/2014/main" id="{387E3ADB-5A75-4BE9-BA39-6DB850A2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41" y="2089893"/>
            <a:ext cx="5808988" cy="34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24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报告内容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老师提供的原始版本</a:t>
            </a:r>
            <a:r>
              <a:rPr lang="zh-CN" altLang="en-US" dirty="0"/>
              <a:t>卷积</a:t>
            </a:r>
            <a:r>
              <a:rPr lang="zh-CN" altLang="zh-CN" dirty="0"/>
              <a:t>网络结构（可用</a:t>
            </a:r>
            <a:r>
              <a:rPr lang="en-US" altLang="zh-CN" dirty="0"/>
              <a:t>print(net)</a:t>
            </a:r>
            <a:r>
              <a:rPr lang="zh-CN" altLang="zh-CN" dirty="0"/>
              <a:t>打印，复制文字或截图皆可）、在</a:t>
            </a:r>
            <a:r>
              <a:rPr lang="en-US" altLang="zh-CN" dirty="0" err="1"/>
              <a:t>Cifar</a:t>
            </a:r>
            <a:r>
              <a:rPr lang="en-US" altLang="zh-CN" dirty="0"/>
              <a:t> 10</a:t>
            </a:r>
            <a:r>
              <a:rPr lang="zh-CN" altLang="zh-CN" dirty="0"/>
              <a:t>验证集上的训练</a:t>
            </a:r>
            <a:r>
              <a:rPr lang="en-US" altLang="zh-CN" dirty="0"/>
              <a:t>loss</a:t>
            </a:r>
            <a:r>
              <a:rPr lang="zh-CN" altLang="zh-CN" dirty="0"/>
              <a:t>曲线以及准确度曲线图</a:t>
            </a:r>
          </a:p>
          <a:p>
            <a:pPr lvl="0"/>
            <a:r>
              <a:rPr lang="zh-CN" altLang="zh-CN" dirty="0"/>
              <a:t>个人</a:t>
            </a:r>
            <a:r>
              <a:rPr lang="zh-CN" altLang="en-US" dirty="0"/>
              <a:t>实现的微型</a:t>
            </a:r>
            <a:r>
              <a:rPr lang="en-US" altLang="zh-CN" dirty="0" err="1"/>
              <a:t>ResNet</a:t>
            </a:r>
            <a:r>
              <a:rPr lang="zh-CN" altLang="zh-CN" dirty="0"/>
              <a:t>网络结构、在</a:t>
            </a:r>
            <a:r>
              <a:rPr lang="en-US" altLang="zh-CN" dirty="0" err="1"/>
              <a:t>Cifar</a:t>
            </a:r>
            <a:r>
              <a:rPr lang="en-US" altLang="zh-CN" dirty="0"/>
              <a:t> 10</a:t>
            </a:r>
            <a:r>
              <a:rPr lang="zh-CN" altLang="zh-CN" dirty="0"/>
              <a:t>验证集上的训练</a:t>
            </a:r>
            <a:r>
              <a:rPr lang="en-US" altLang="zh-CN" dirty="0"/>
              <a:t>loss</a:t>
            </a:r>
            <a:r>
              <a:rPr lang="zh-CN" altLang="zh-CN" dirty="0"/>
              <a:t>曲线以及准确度曲线图</a:t>
            </a:r>
          </a:p>
          <a:p>
            <a:r>
              <a:rPr lang="zh-CN" altLang="zh-CN" dirty="0"/>
              <a:t>个人</a:t>
            </a:r>
            <a:r>
              <a:rPr lang="zh-CN" altLang="en-US" dirty="0"/>
              <a:t>实现的微型</a:t>
            </a:r>
            <a:r>
              <a:rPr lang="en-US" altLang="zh-CN" dirty="0" err="1"/>
              <a:t>DenseNet</a:t>
            </a:r>
            <a:r>
              <a:rPr lang="zh-CN" altLang="zh-CN" dirty="0"/>
              <a:t>网络结构、在</a:t>
            </a:r>
            <a:r>
              <a:rPr lang="en-US" altLang="zh-CN" dirty="0" err="1"/>
              <a:t>Cifar</a:t>
            </a:r>
            <a:r>
              <a:rPr lang="en-US" altLang="zh-CN" dirty="0"/>
              <a:t> 10</a:t>
            </a:r>
            <a:r>
              <a:rPr lang="zh-CN" altLang="zh-CN" dirty="0"/>
              <a:t>验证集上的训练</a:t>
            </a:r>
            <a:r>
              <a:rPr lang="en-US" altLang="zh-CN" dirty="0"/>
              <a:t>loss</a:t>
            </a:r>
            <a:r>
              <a:rPr lang="zh-CN" altLang="zh-CN" dirty="0"/>
              <a:t>曲线以及准确度</a:t>
            </a:r>
            <a:r>
              <a:rPr lang="zh-CN" altLang="zh-CN" dirty="0" smtClean="0"/>
              <a:t>曲线图</a:t>
            </a:r>
            <a:endParaRPr lang="en-US" altLang="zh-CN" dirty="0" smtClean="0"/>
          </a:p>
          <a:p>
            <a:r>
              <a:rPr lang="zh-CN" altLang="zh-CN" dirty="0"/>
              <a:t>个人</a:t>
            </a:r>
            <a:r>
              <a:rPr lang="zh-CN" altLang="en-US" dirty="0"/>
              <a:t>实现</a:t>
            </a:r>
            <a:r>
              <a:rPr lang="zh-CN" altLang="en-US" dirty="0" smtClean="0"/>
              <a:t>的</a:t>
            </a:r>
            <a:r>
              <a:rPr lang="zh-CN" altLang="en-US" dirty="0" smtClean="0"/>
              <a:t>带有</a:t>
            </a:r>
            <a:r>
              <a:rPr lang="en-US" altLang="zh-CN" dirty="0" err="1" smtClean="0"/>
              <a:t>Depthwise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conv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MobileNets</a:t>
            </a:r>
            <a:r>
              <a:rPr lang="zh-CN" altLang="zh-CN" dirty="0" smtClean="0"/>
              <a:t>网络结构</a:t>
            </a:r>
            <a:r>
              <a:rPr lang="zh-CN" altLang="zh-CN" dirty="0"/>
              <a:t>、在</a:t>
            </a:r>
            <a:r>
              <a:rPr lang="en-US" altLang="zh-CN" dirty="0" err="1"/>
              <a:t>Cifar</a:t>
            </a:r>
            <a:r>
              <a:rPr lang="en-US" altLang="zh-CN" dirty="0"/>
              <a:t> 10</a:t>
            </a:r>
            <a:r>
              <a:rPr lang="zh-CN" altLang="zh-CN" dirty="0"/>
              <a:t>验证集上的训练</a:t>
            </a:r>
            <a:r>
              <a:rPr lang="en-US" altLang="zh-CN" dirty="0"/>
              <a:t>loss</a:t>
            </a:r>
            <a:r>
              <a:rPr lang="zh-CN" altLang="zh-CN" dirty="0"/>
              <a:t>曲线以及准确度</a:t>
            </a:r>
            <a:r>
              <a:rPr lang="zh-CN" altLang="zh-CN" dirty="0" smtClean="0"/>
              <a:t>曲线图</a:t>
            </a:r>
            <a:endParaRPr lang="zh-CN" altLang="zh-CN" dirty="0"/>
          </a:p>
          <a:p>
            <a:pPr lvl="0"/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8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期末前将报告和代码（可将</a:t>
            </a:r>
            <a:r>
              <a:rPr lang="en-US" altLang="zh-CN" dirty="0" err="1"/>
              <a:t>jupyter</a:t>
            </a:r>
            <a:r>
              <a:rPr lang="en-US" altLang="zh-CN" dirty="0"/>
              <a:t> notebook</a:t>
            </a:r>
            <a:r>
              <a:rPr lang="zh-CN" altLang="zh-CN" dirty="0"/>
              <a:t>里代码复制到一个</a:t>
            </a:r>
            <a:r>
              <a:rPr lang="en-US" altLang="zh-CN" dirty="0"/>
              <a:t>xxx.py</a:t>
            </a:r>
            <a:r>
              <a:rPr lang="zh-CN" altLang="zh-CN" dirty="0"/>
              <a:t>文件中）打包（学号</a:t>
            </a:r>
            <a:r>
              <a:rPr lang="en-US" altLang="zh-CN" dirty="0"/>
              <a:t>+</a:t>
            </a:r>
            <a:r>
              <a:rPr lang="zh-CN" altLang="zh-CN" dirty="0"/>
              <a:t>姓名</a:t>
            </a:r>
            <a:r>
              <a:rPr lang="en-US" altLang="zh-CN" dirty="0"/>
              <a:t>.zip</a:t>
            </a:r>
            <a:r>
              <a:rPr lang="zh-CN" altLang="zh-CN" dirty="0"/>
              <a:t>），提交方式另行通知</a:t>
            </a:r>
          </a:p>
          <a:p>
            <a:pPr lvl="0"/>
            <a:r>
              <a:rPr lang="zh-CN" altLang="zh-CN" dirty="0"/>
              <a:t>实验报告内容应</a:t>
            </a:r>
            <a:r>
              <a:rPr lang="zh-CN" altLang="zh-CN" dirty="0" smtClean="0"/>
              <a:t>工整</a:t>
            </a:r>
            <a:r>
              <a:rPr lang="zh-CN" altLang="en-US" dirty="0" smtClean="0"/>
              <a:t>，报告内容不超过</a:t>
            </a:r>
            <a:r>
              <a:rPr lang="en-US" altLang="zh-CN" dirty="0" smtClean="0"/>
              <a:t>6</a:t>
            </a:r>
            <a:r>
              <a:rPr lang="zh-CN" altLang="en-US" dirty="0" smtClean="0"/>
              <a:t>页</a:t>
            </a:r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45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掌握</a:t>
            </a:r>
            <a:r>
              <a:rPr lang="en-US" altLang="zh-CN" dirty="0" err="1"/>
              <a:t>PyTorch</a:t>
            </a:r>
            <a:r>
              <a:rPr lang="zh-CN" altLang="zh-CN" dirty="0"/>
              <a:t>框架基础算子</a:t>
            </a:r>
            <a:endParaRPr lang="en-US" altLang="zh-CN" dirty="0"/>
          </a:p>
          <a:p>
            <a:pPr lvl="1"/>
            <a:r>
              <a:rPr lang="en-US" altLang="zh-CN" dirty="0"/>
              <a:t>Convolution, Pooling, Activation layers</a:t>
            </a:r>
            <a:endParaRPr lang="zh-CN" altLang="zh-CN" dirty="0"/>
          </a:p>
          <a:p>
            <a:pPr lvl="0"/>
            <a:r>
              <a:rPr lang="zh-CN" altLang="zh-CN" dirty="0"/>
              <a:t>学会使用</a:t>
            </a:r>
            <a:r>
              <a:rPr lang="en-US" altLang="zh-CN" dirty="0" err="1"/>
              <a:t>PyTorch</a:t>
            </a:r>
            <a:r>
              <a:rPr lang="zh-CN" altLang="zh-CN" dirty="0"/>
              <a:t>搭建简单的</a:t>
            </a:r>
            <a:r>
              <a:rPr lang="zh-CN" altLang="en-US" dirty="0"/>
              <a:t>卷积</a:t>
            </a:r>
            <a:r>
              <a:rPr lang="zh-CN" altLang="zh-CN" dirty="0"/>
              <a:t>神经网络来训练</a:t>
            </a:r>
            <a:r>
              <a:rPr lang="en-US" altLang="zh-CN" dirty="0"/>
              <a:t>Cifar10</a:t>
            </a:r>
            <a:r>
              <a:rPr lang="zh-CN" altLang="zh-CN" dirty="0"/>
              <a:t>数据集</a:t>
            </a:r>
          </a:p>
          <a:p>
            <a:pPr lvl="0"/>
            <a:r>
              <a:rPr lang="zh-CN" altLang="zh-CN" dirty="0"/>
              <a:t>了解</a:t>
            </a:r>
            <a:r>
              <a:rPr lang="zh-CN" altLang="en-US" dirty="0"/>
              <a:t>经典的卷积神经网络结构</a:t>
            </a:r>
            <a:endParaRPr lang="zh-CN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027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VGGNet</a:t>
            </a:r>
            <a:endParaRPr lang="en-US" altLang="zh-CN" dirty="0"/>
          </a:p>
        </p:txBody>
      </p:sp>
      <p:pic>
        <p:nvPicPr>
          <p:cNvPr id="1034" name="Picture 10" descr="VGG16 - Convolutional Network for Classification and Detection">
            <a:extLst>
              <a:ext uri="{FF2B5EF4-FFF2-40B4-BE49-F238E27FC236}">
                <a16:creationId xmlns:a16="http://schemas.microsoft.com/office/drawing/2014/main" id="{0CB2A4C1-BE88-4D71-B776-C114A02C5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18452"/>
            <a:ext cx="85725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3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VGGNet</a:t>
            </a:r>
            <a:endParaRPr lang="en-US" altLang="zh-CN" dirty="0"/>
          </a:p>
        </p:txBody>
      </p:sp>
      <p:pic>
        <p:nvPicPr>
          <p:cNvPr id="1032" name="Picture 8" descr="Review: VGGNet — 1st Runner-Up (Image Classification), Winner  (Localization) in ILSVRC 2014 | by Sik-Ho Tsang | Coinmonks | Medium">
            <a:extLst>
              <a:ext uri="{FF2B5EF4-FFF2-40B4-BE49-F238E27FC236}">
                <a16:creationId xmlns:a16="http://schemas.microsoft.com/office/drawing/2014/main" id="{0665915F-FF16-4C91-94E7-5120CC07E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121" y="1104946"/>
            <a:ext cx="7101758" cy="504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72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en-US" altLang="zh-CN" dirty="0"/>
          </a:p>
        </p:txBody>
      </p:sp>
      <p:pic>
        <p:nvPicPr>
          <p:cNvPr id="3078" name="Picture 6" descr="How to code your ResNet from scratch in Tensorflow? - Analytics Vidhya">
            <a:extLst>
              <a:ext uri="{FF2B5EF4-FFF2-40B4-BE49-F238E27FC236}">
                <a16:creationId xmlns:a16="http://schemas.microsoft.com/office/drawing/2014/main" id="{387E3ADB-5A75-4BE9-BA39-6DB850A2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926" y="1352706"/>
            <a:ext cx="7982147" cy="472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79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en-US" altLang="zh-CN" dirty="0"/>
          </a:p>
        </p:txBody>
      </p:sp>
      <p:pic>
        <p:nvPicPr>
          <p:cNvPr id="4098" name="Picture 2" descr="Bottleneck Blocks for ResNet-50 (left: identity shortcut; right:... |  Download Scientific Diagram">
            <a:extLst>
              <a:ext uri="{FF2B5EF4-FFF2-40B4-BE49-F238E27FC236}">
                <a16:creationId xmlns:a16="http://schemas.microsoft.com/office/drawing/2014/main" id="{4EFD6FA6-55F6-4D5D-A607-9E8CE21E6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495425"/>
            <a:ext cx="809625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en-US" altLang="zh-CN" dirty="0"/>
          </a:p>
        </p:txBody>
      </p:sp>
      <p:pic>
        <p:nvPicPr>
          <p:cNvPr id="5122" name="Picture 2" descr="Deep Residual Learning for Image Recognition (ResNet) | by Vighnesh Uday  Tamse | Analytics Vidhya | Medium">
            <a:extLst>
              <a:ext uri="{FF2B5EF4-FFF2-40B4-BE49-F238E27FC236}">
                <a16:creationId xmlns:a16="http://schemas.microsoft.com/office/drawing/2014/main" id="{57F4250B-22B0-411E-9464-FBCED5C5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5" y="1219695"/>
            <a:ext cx="10874559" cy="473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82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en-US" altLang="zh-CN" dirty="0"/>
          </a:p>
        </p:txBody>
      </p:sp>
      <p:pic>
        <p:nvPicPr>
          <p:cNvPr id="5124" name="Picture 4" descr="ResNet - Gojay's Records">
            <a:extLst>
              <a:ext uri="{FF2B5EF4-FFF2-40B4-BE49-F238E27FC236}">
                <a16:creationId xmlns:a16="http://schemas.microsoft.com/office/drawing/2014/main" id="{BC840F56-D407-4007-BBE1-6B5F301D4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94" y="1311845"/>
            <a:ext cx="10516212" cy="450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9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ResNeXt</a:t>
            </a:r>
            <a:endParaRPr lang="en-US" altLang="zh-CN" dirty="0"/>
          </a:p>
        </p:txBody>
      </p:sp>
      <p:pic>
        <p:nvPicPr>
          <p:cNvPr id="6146" name="Picture 2" descr="Review: ResNeXt — 1st Runner Up in ILSVRC 2016 (Image Classification) | by  Sik-Ho Tsang | Towards Data Science">
            <a:extLst>
              <a:ext uri="{FF2B5EF4-FFF2-40B4-BE49-F238E27FC236}">
                <a16:creationId xmlns:a16="http://schemas.microsoft.com/office/drawing/2014/main" id="{8515D113-6539-450F-984A-7DD8B36C9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65" y="1774562"/>
            <a:ext cx="8805670" cy="386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3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31184</TotalTime>
  <Words>251</Words>
  <Application>Microsoft Office PowerPoint</Application>
  <PresentationFormat>宽屏</PresentationFormat>
  <Paragraphs>35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Office Theme</vt:lpstr>
      <vt:lpstr>深度学习及应用</vt:lpstr>
      <vt:lpstr>实验要求</vt:lpstr>
      <vt:lpstr>VGGNet</vt:lpstr>
      <vt:lpstr>VGGNet</vt:lpstr>
      <vt:lpstr>ResNet</vt:lpstr>
      <vt:lpstr>ResNet</vt:lpstr>
      <vt:lpstr>ResNet</vt:lpstr>
      <vt:lpstr>ResNet</vt:lpstr>
      <vt:lpstr>ResNeXt</vt:lpstr>
      <vt:lpstr>DenseNet</vt:lpstr>
      <vt:lpstr>延伸阅读</vt:lpstr>
      <vt:lpstr>扩展练习</vt:lpstr>
      <vt:lpstr>报告内容</vt:lpstr>
      <vt:lpstr>作业提交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Admin</cp:lastModifiedBy>
  <cp:revision>1244</cp:revision>
  <dcterms:created xsi:type="dcterms:W3CDTF">2019-08-31T02:02:00Z</dcterms:created>
  <dcterms:modified xsi:type="dcterms:W3CDTF">2024-03-25T10:40:46Z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