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8"/>
  </p:notesMasterIdLst>
  <p:sldIdLst>
    <p:sldId id="987" r:id="rId4"/>
    <p:sldId id="603" r:id="rId5"/>
    <p:sldId id="604" r:id="rId6"/>
    <p:sldId id="868" r:id="rId7"/>
    <p:sldId id="941" r:id="rId9"/>
    <p:sldId id="796" r:id="rId10"/>
    <p:sldId id="942" r:id="rId11"/>
    <p:sldId id="914" r:id="rId12"/>
    <p:sldId id="915" r:id="rId13"/>
    <p:sldId id="943" r:id="rId14"/>
    <p:sldId id="917" r:id="rId15"/>
    <p:sldId id="918" r:id="rId16"/>
    <p:sldId id="944" r:id="rId17"/>
    <p:sldId id="945" r:id="rId18"/>
    <p:sldId id="949" r:id="rId19"/>
    <p:sldId id="950" r:id="rId20"/>
    <p:sldId id="947" r:id="rId21"/>
    <p:sldId id="946" r:id="rId22"/>
    <p:sldId id="923" r:id="rId23"/>
    <p:sldId id="924" r:id="rId24"/>
    <p:sldId id="954" r:id="rId25"/>
    <p:sldId id="925" r:id="rId26"/>
    <p:sldId id="952" r:id="rId27"/>
    <p:sldId id="955" r:id="rId28"/>
    <p:sldId id="953" r:id="rId29"/>
    <p:sldId id="951" r:id="rId30"/>
    <p:sldId id="929" r:id="rId31"/>
    <p:sldId id="960" r:id="rId32"/>
    <p:sldId id="930" r:id="rId33"/>
    <p:sldId id="931" r:id="rId34"/>
    <p:sldId id="958" r:id="rId35"/>
    <p:sldId id="961" r:id="rId36"/>
    <p:sldId id="932" r:id="rId37"/>
    <p:sldId id="956" r:id="rId38"/>
    <p:sldId id="957" r:id="rId39"/>
    <p:sldId id="935" r:id="rId40"/>
    <p:sldId id="936" r:id="rId41"/>
    <p:sldId id="968" r:id="rId42"/>
    <p:sldId id="963" r:id="rId43"/>
    <p:sldId id="962" r:id="rId44"/>
    <p:sldId id="969" r:id="rId45"/>
    <p:sldId id="964" r:id="rId46"/>
    <p:sldId id="965" r:id="rId47"/>
    <p:sldId id="967" r:id="rId48"/>
    <p:sldId id="966" r:id="rId49"/>
    <p:sldId id="988" r:id="rId50"/>
  </p:sldIdLst>
  <p:sldSz cx="12192000" cy="6858000"/>
  <p:notesSz cx="6858000" cy="9144000"/>
  <p:kinsoku lang="zh-CN" invalStChars="!),.:;?]}、。—ˇ¨〃々～‖…’”〕〉》」』〗】∶！＂＇），．：；？］｀｜｝·" invalEndChars="([{‘“〔〈《「『〖【（［｛．·"/>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冷家冰" initials="冷"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1D5"/>
    <a:srgbClr val="0B5DCD"/>
    <a:srgbClr val="0766D4"/>
    <a:srgbClr val="EFFB8F"/>
    <a:srgbClr val="FFFE9F"/>
    <a:srgbClr val="364D76"/>
    <a:srgbClr val="6DBD45"/>
    <a:srgbClr val="3271B6"/>
    <a:srgbClr val="44546A"/>
    <a:srgbClr val="663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8" autoAdjust="0"/>
    <p:restoredTop sz="93837" autoAdjust="0"/>
  </p:normalViewPr>
  <p:slideViewPr>
    <p:cSldViewPr snapToGrid="0" showGuides="1">
      <p:cViewPr varScale="1">
        <p:scale>
          <a:sx n="64" d="100"/>
          <a:sy n="64" d="100"/>
        </p:scale>
        <p:origin x="432" y="40"/>
      </p:cViewPr>
      <p:guideLst>
        <p:guide orient="horz" pos="2068"/>
        <p:guide pos="199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0AB1A-C38B-4BB3-9F71-36E9930A2AE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95BD0-D280-4E18-83BC-6616909567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095BD0-D280-4E18-83BC-66169095674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9145" y="1353185"/>
            <a:ext cx="10515600" cy="1325563"/>
          </a:xfrm>
        </p:spPr>
        <p:txBody>
          <a:body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35365" y="6356350"/>
            <a:ext cx="2743200" cy="365125"/>
          </a:xfrm>
        </p:spPr>
        <p:txBody>
          <a:bodyPr/>
          <a:lstStyle/>
          <a:p>
            <a:fld id="{7C91390E-B596-4CC9-8977-D52EC4F35970}" type="slidenum">
              <a:rPr lang="zh-CN" altLang="en-US" smtClean="0"/>
            </a:fld>
            <a:endParaRPr lang="zh-CN" altLang="en-US"/>
          </a:p>
        </p:txBody>
      </p:sp>
      <p:grpSp>
        <p:nvGrpSpPr>
          <p:cNvPr id="9" name="组合 8"/>
          <p:cNvGrpSpPr/>
          <p:nvPr/>
        </p:nvGrpSpPr>
        <p:grpSpPr>
          <a:xfrm>
            <a:off x="-213360" y="-121285"/>
            <a:ext cx="956310" cy="936625"/>
            <a:chOff x="1676286" y="1582845"/>
            <a:chExt cx="2360608" cy="2312030"/>
          </a:xfrm>
          <a:effectLst>
            <a:outerShdw blurRad="50800" dist="38100" dir="8100000" algn="tr" rotWithShape="0">
              <a:prstClr val="black">
                <a:alpha val="40000"/>
              </a:prstClr>
            </a:outerShdw>
          </a:effectLst>
        </p:grpSpPr>
        <p:sp>
          <p:nvSpPr>
            <p:cNvPr id="15" name="矩形: 圆角 2"/>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角 3"/>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4"/>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圆角 5"/>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117600" y="6356350"/>
            <a:ext cx="36576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5384800" y="6356350"/>
            <a:ext cx="5486400" cy="365125"/>
          </a:xfrm>
        </p:spPr>
        <p:txBody>
          <a:bodyPr/>
          <a:lstStyle/>
          <a:p>
            <a:endParaRPr lang="zh-CN" altLang="en-US"/>
          </a:p>
        </p:txBody>
      </p:sp>
      <p:sp>
        <p:nvSpPr>
          <p:cNvPr id="5" name="灯片编号占位符 4"/>
          <p:cNvSpPr>
            <a:spLocks noGrp="1"/>
          </p:cNvSpPr>
          <p:nvPr>
            <p:ph type="sldNum" sz="quarter" idx="12"/>
          </p:nvPr>
        </p:nvSpPr>
        <p:spPr>
          <a:xfrm>
            <a:off x="11480800" y="6356350"/>
            <a:ext cx="36576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117600" y="6356350"/>
            <a:ext cx="36576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5384800" y="6356350"/>
            <a:ext cx="5486400" cy="365125"/>
          </a:xfrm>
        </p:spPr>
        <p:txBody>
          <a:bodyPr/>
          <a:lstStyle/>
          <a:p>
            <a:endParaRPr lang="zh-CN" altLang="en-US"/>
          </a:p>
        </p:txBody>
      </p:sp>
      <p:sp>
        <p:nvSpPr>
          <p:cNvPr id="5" name="灯片编号占位符 4"/>
          <p:cNvSpPr>
            <a:spLocks noGrp="1"/>
          </p:cNvSpPr>
          <p:nvPr>
            <p:ph type="sldNum" sz="quarter" idx="12"/>
          </p:nvPr>
        </p:nvSpPr>
        <p:spPr>
          <a:xfrm>
            <a:off x="11480800" y="6356350"/>
            <a:ext cx="36576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1117600" y="6356350"/>
            <a:ext cx="36576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5384800" y="6356350"/>
            <a:ext cx="5486400" cy="365125"/>
          </a:xfrm>
        </p:spPr>
        <p:txBody>
          <a:bodyPr/>
          <a:lstStyle/>
          <a:p>
            <a:endParaRPr lang="zh-CN" altLang="en-US"/>
          </a:p>
        </p:txBody>
      </p:sp>
      <p:sp>
        <p:nvSpPr>
          <p:cNvPr id="5" name="灯片编号占位符 4"/>
          <p:cNvSpPr>
            <a:spLocks noGrp="1"/>
          </p:cNvSpPr>
          <p:nvPr>
            <p:ph type="sldNum" sz="quarter" idx="12"/>
          </p:nvPr>
        </p:nvSpPr>
        <p:spPr>
          <a:xfrm>
            <a:off x="11480800" y="6356350"/>
            <a:ext cx="36576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91390E-B596-4CC9-8977-D52EC4F35970}" type="slidenum">
              <a:rPr lang="zh-CN" altLang="en-US" smtClean="0"/>
            </a:fld>
            <a:endParaRPr lang="zh-CN" altLang="en-US"/>
          </a:p>
        </p:txBody>
      </p:sp>
      <p:grpSp>
        <p:nvGrpSpPr>
          <p:cNvPr id="6" name="组合 5"/>
          <p:cNvGrpSpPr/>
          <p:nvPr userDrawn="1"/>
        </p:nvGrpSpPr>
        <p:grpSpPr>
          <a:xfrm>
            <a:off x="-213360" y="-121285"/>
            <a:ext cx="956310" cy="936625"/>
            <a:chOff x="1676286" y="1582845"/>
            <a:chExt cx="2360608" cy="2312030"/>
          </a:xfrm>
          <a:effectLst>
            <a:outerShdw blurRad="50800" dist="38100" dir="8100000" algn="tr" rotWithShape="0">
              <a:prstClr val="black">
                <a:alpha val="40000"/>
              </a:prstClr>
            </a:outerShdw>
          </a:effectLst>
        </p:grpSpPr>
        <p:sp>
          <p:nvSpPr>
            <p:cNvPr id="7" name="矩形: 圆角 4"/>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5"/>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圆角 6"/>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圆角 7"/>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03445" y="345157"/>
            <a:ext cx="9448800" cy="563563"/>
          </a:xfrm>
        </p:spPr>
        <p:txBody>
          <a:bodyPr/>
          <a:lstStyle/>
          <a:p>
            <a:r>
              <a:rPr lang="zh-CN" altLang="en-US" dirty="0"/>
              <a:t>单击此处编辑母版标题样式</a:t>
            </a:r>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9145" y="1353185"/>
            <a:ext cx="10515600" cy="1325563"/>
          </a:xfrm>
        </p:spPr>
        <p:txBody>
          <a:body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35365" y="6356350"/>
            <a:ext cx="2743200" cy="365125"/>
          </a:xfrm>
        </p:spPr>
        <p:txBody>
          <a:bodyPr/>
          <a:lstStyle/>
          <a:p>
            <a:fld id="{7C91390E-B596-4CC9-8977-D52EC4F35970}" type="slidenum">
              <a:rPr lang="zh-CN" altLang="en-US" smtClean="0"/>
            </a:fld>
            <a:endParaRPr lang="zh-CN" altLang="en-US"/>
          </a:p>
        </p:txBody>
      </p:sp>
      <p:grpSp>
        <p:nvGrpSpPr>
          <p:cNvPr id="9" name="组合 8"/>
          <p:cNvGrpSpPr/>
          <p:nvPr/>
        </p:nvGrpSpPr>
        <p:grpSpPr>
          <a:xfrm>
            <a:off x="-213360" y="-121285"/>
            <a:ext cx="956310" cy="936625"/>
            <a:chOff x="1676286" y="1582845"/>
            <a:chExt cx="2360608" cy="2312030"/>
          </a:xfrm>
          <a:effectLst>
            <a:outerShdw blurRad="50800" dist="38100" dir="8100000" algn="tr" rotWithShape="0">
              <a:prstClr val="black">
                <a:alpha val="40000"/>
              </a:prstClr>
            </a:outerShdw>
          </a:effectLst>
        </p:grpSpPr>
        <p:sp>
          <p:nvSpPr>
            <p:cNvPr id="15" name="矩形: 圆角 2"/>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角 3"/>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4"/>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圆角 5"/>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9145" y="1353185"/>
            <a:ext cx="10515600" cy="1325563"/>
          </a:xfrm>
        </p:spPr>
        <p:txBody>
          <a:body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C1B97A4B-6179-4EC5-BF0D-46DF4F1935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8635365" y="6356350"/>
            <a:ext cx="2743200" cy="365125"/>
          </a:xfrm>
        </p:spPr>
        <p:txBody>
          <a:bodyPr/>
          <a:lstStyle/>
          <a:p>
            <a:fld id="{7C91390E-B596-4CC9-8977-D52EC4F35970}" type="slidenum">
              <a:rPr lang="zh-CN" altLang="en-US" smtClean="0"/>
            </a:fld>
            <a:endParaRPr lang="zh-CN" altLang="en-US"/>
          </a:p>
        </p:txBody>
      </p:sp>
      <p:grpSp>
        <p:nvGrpSpPr>
          <p:cNvPr id="9" name="组合 8"/>
          <p:cNvGrpSpPr/>
          <p:nvPr/>
        </p:nvGrpSpPr>
        <p:grpSpPr>
          <a:xfrm>
            <a:off x="-213360" y="-121285"/>
            <a:ext cx="956310" cy="936625"/>
            <a:chOff x="1676286" y="1582845"/>
            <a:chExt cx="2360608" cy="2312030"/>
          </a:xfrm>
          <a:effectLst>
            <a:outerShdw blurRad="50800" dist="38100" dir="8100000" algn="tr" rotWithShape="0">
              <a:prstClr val="black">
                <a:alpha val="40000"/>
              </a:prstClr>
            </a:outerShdw>
          </a:effectLst>
        </p:grpSpPr>
        <p:sp>
          <p:nvSpPr>
            <p:cNvPr id="15" name="矩形: 圆角 2"/>
            <p:cNvSpPr/>
            <p:nvPr/>
          </p:nvSpPr>
          <p:spPr>
            <a:xfrm rot="18900000" flipH="1">
              <a:off x="1676286" y="1876147"/>
              <a:ext cx="1162606" cy="1162604"/>
            </a:xfrm>
            <a:prstGeom prst="roundRect">
              <a:avLst>
                <a:gd name="adj" fmla="val 4180"/>
              </a:avLst>
            </a:prstGeom>
            <a:solidFill>
              <a:schemeClr val="accent3"/>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圆角 3"/>
            <p:cNvSpPr/>
            <p:nvPr/>
          </p:nvSpPr>
          <p:spPr>
            <a:xfrm rot="18900000" flipH="1">
              <a:off x="2483028" y="1582845"/>
              <a:ext cx="1359282" cy="1359278"/>
            </a:xfrm>
            <a:prstGeom prst="roundRect">
              <a:avLst>
                <a:gd name="adj" fmla="val 4180"/>
              </a:avLst>
            </a:prstGeom>
            <a:solidFill>
              <a:schemeClr val="accent1"/>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4"/>
            <p:cNvSpPr/>
            <p:nvPr/>
          </p:nvSpPr>
          <p:spPr>
            <a:xfrm rot="18900000" flipH="1">
              <a:off x="2031810" y="2552405"/>
              <a:ext cx="1342472" cy="1342470"/>
            </a:xfrm>
            <a:prstGeom prst="roundRect">
              <a:avLst>
                <a:gd name="adj" fmla="val 4180"/>
              </a:avLst>
            </a:prstGeom>
            <a:solidFill>
              <a:schemeClr val="accent5"/>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圆角 5"/>
            <p:cNvSpPr/>
            <p:nvPr/>
          </p:nvSpPr>
          <p:spPr>
            <a:xfrm rot="18900000" flipH="1">
              <a:off x="2931896" y="2450393"/>
              <a:ext cx="1104998" cy="1104992"/>
            </a:xfrm>
            <a:prstGeom prst="roundRect">
              <a:avLst>
                <a:gd name="adj" fmla="val 4180"/>
              </a:avLst>
            </a:prstGeom>
            <a:solidFill>
              <a:schemeClr val="accent2"/>
            </a:solidFill>
            <a:ln>
              <a:noFill/>
            </a:ln>
            <a:effectLst>
              <a:outerShdw blurRad="50800" dist="38100" dir="2700000" algn="tl" rotWithShape="0">
                <a:schemeClr val="tx1">
                  <a:lumMod val="65000"/>
                  <a:lumOff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5_标题幻灯片">
    <p:bg>
      <p:bgPr>
        <a:solidFill>
          <a:schemeClr val="bg1"/>
        </a:solidFill>
        <a:effectLst/>
      </p:bgPr>
    </p:bg>
    <p:spTree>
      <p:nvGrpSpPr>
        <p:cNvPr id="1" name=""/>
        <p:cNvGrpSpPr/>
        <p:nvPr/>
      </p:nvGrpSpPr>
      <p:grpSpPr>
        <a:xfrm>
          <a:off x="0" y="0"/>
          <a:ext cx="0" cy="0"/>
          <a:chOff x="0" y="0"/>
          <a:chExt cx="0" cy="0"/>
        </a:xfrm>
      </p:grpSpPr>
      <p:sp>
        <p:nvSpPr>
          <p:cNvPr id="8" name="Rectangle 5"/>
          <p:cNvSpPr>
            <a:spLocks noGrp="1" noChangeArrowheads="1"/>
          </p:cNvSpPr>
          <p:nvPr>
            <p:ph type="dt" sz="half" idx="2"/>
          </p:nvPr>
        </p:nvSpPr>
        <p:spPr bwMode="auto">
          <a:xfrm>
            <a:off x="609600" y="6248400"/>
            <a:ext cx="2844800" cy="457200"/>
          </a:xfrm>
          <a:prstGeom prst="rect">
            <a:avLst/>
          </a:prstGeom>
          <a:ln>
            <a:miter lim="800000"/>
          </a:ln>
        </p:spPr>
        <p:txBody>
          <a:bodyPr vert="horz" wrap="square" lIns="91440" tIns="45720" rIns="91440" bIns="45720" numCol="1" anchor="t" anchorCtr="0" compatLnSpc="1"/>
          <a:lstStyle>
            <a:lvl1pPr eaLnBrk="1" hangingPunct="1">
              <a:defRPr sz="1000" b="0"/>
            </a:lvl1pPr>
          </a:lstStyle>
          <a:p>
            <a:pPr marL="0" marR="0" indent="0" algn="l" defTabSz="914400" rtl="0" fontAlgn="base" latinLnBrk="0">
              <a:lnSpc>
                <a:spcPct val="100000"/>
              </a:lnSpc>
              <a:spcBef>
                <a:spcPct val="0"/>
              </a:spcBef>
              <a:spcAft>
                <a:spcPct val="0"/>
              </a:spcAft>
              <a:buClrTx/>
              <a:buSzTx/>
              <a:buFontTx/>
              <a:buNone/>
              <a:defRPr/>
            </a:pPr>
            <a:endParaRPr kumimoji="1" lang="en-US" altLang="zh-CN" i="0" kern="1200" cap="none" spc="0" normalizeH="0" baseline="0" noProof="0">
              <a:latin typeface="Times New Roman" panose="02020603050405020304" charset="0"/>
              <a:ea typeface="宋体" panose="02010600030101010101" pitchFamily="2" charset="-122"/>
              <a:cs typeface="+mn-cs"/>
            </a:endParaRPr>
          </a:p>
        </p:txBody>
      </p:sp>
      <p:sp>
        <p:nvSpPr>
          <p:cNvPr id="9" name="Rectangle 6"/>
          <p:cNvSpPr>
            <a:spLocks noGrp="1" noChangeArrowheads="1"/>
          </p:cNvSpPr>
          <p:nvPr>
            <p:ph type="ftr" sz="quarter" idx="3"/>
          </p:nvPr>
        </p:nvSpPr>
        <p:spPr>
          <a:xfrm>
            <a:off x="4165600" y="6248400"/>
            <a:ext cx="38608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 name="Rectangle 7"/>
          <p:cNvSpPr>
            <a:spLocks noGrp="1" noChangeArrowheads="1"/>
          </p:cNvSpPr>
          <p:nvPr>
            <p:ph type="sldNum" sz="quarter" idx="4"/>
          </p:nvPr>
        </p:nvSpPr>
        <p:spPr>
          <a:xfrm>
            <a:off x="8737600" y="6248400"/>
            <a:ext cx="28448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B0C7147-49A5-4E4D-B081-F8C16BB5B2F9}" type="slidenum">
              <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fld>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838200" y="1825625"/>
            <a:ext cx="51816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8" Type="http://schemas.openxmlformats.org/officeDocument/2006/relationships/theme" Target="../theme/theme2.xml"/><Relationship Id="rId17" Type="http://schemas.openxmlformats.org/officeDocument/2006/relationships/image" Target="../media/image4.GIF"/><Relationship Id="rId16" Type="http://schemas.openxmlformats.org/officeDocument/2006/relationships/image" Target="../media/image3.jpeg"/><Relationship Id="rId15" Type="http://schemas.openxmlformats.org/officeDocument/2006/relationships/slideLayout" Target="../slideLayouts/slideLayout20.xml"/><Relationship Id="rId14" Type="http://schemas.openxmlformats.org/officeDocument/2006/relationships/slideLayout" Target="../slideLayouts/slideLayout19.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97A4B-6179-4EC5-BF0D-46DF4F1935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1390E-B596-4CC9-8977-D52EC4F35970}" type="slidenum">
              <a:rPr lang="zh-CN" altLang="en-US" smtClean="0"/>
            </a:fld>
            <a:endParaRPr lang="zh-CN" altLang="en-US"/>
          </a:p>
        </p:txBody>
      </p:sp>
      <p:pic>
        <p:nvPicPr>
          <p:cNvPr id="8" name="图片 0" descr="社标-heng"/>
          <p:cNvPicPr>
            <a:picLocks noChangeAspect="1"/>
          </p:cNvPicPr>
          <p:nvPr userDrawn="1"/>
        </p:nvPicPr>
        <p:blipFill>
          <a:blip r:embed="rId6">
            <a:duotone>
              <a:schemeClr val="bg2">
                <a:shade val="45000"/>
                <a:satMod val="135000"/>
              </a:schemeClr>
              <a:prstClr val="white"/>
            </a:duotone>
            <a:lum contrast="6000"/>
          </a:blip>
          <a:stretch>
            <a:fillRect/>
          </a:stretch>
        </p:blipFill>
        <p:spPr>
          <a:xfrm>
            <a:off x="4858385" y="6320790"/>
            <a:ext cx="2681605" cy="436245"/>
          </a:xfrm>
          <a:prstGeom prst="rect">
            <a:avLst/>
          </a:prstGeom>
        </p:spPr>
      </p:pic>
      <p:pic>
        <p:nvPicPr>
          <p:cNvPr id="9" name="图片 0" descr="社标白色-heng"/>
          <p:cNvPicPr>
            <a:picLocks noChangeAspect="1"/>
          </p:cNvPicPr>
          <p:nvPr userDrawn="1"/>
        </p:nvPicPr>
        <p:blipFill>
          <a:blip r:embed="rId7">
            <a:duotone>
              <a:prstClr val="black"/>
              <a:schemeClr val="accent3">
                <a:tint val="45000"/>
                <a:satMod val="400000"/>
              </a:schemeClr>
            </a:duotone>
            <a:lum bright="12000"/>
          </a:blip>
          <a:stretch>
            <a:fillRect/>
          </a:stretch>
        </p:blipFill>
        <p:spPr>
          <a:xfrm>
            <a:off x="8816975" y="2521624"/>
            <a:ext cx="4153223" cy="465520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074" name="Picture 5" descr="C:\My Documents\My Pictures\fly2.jpg"/>
          <p:cNvPicPr>
            <a:picLocks noChangeAspect="1"/>
          </p:cNvPicPr>
          <p:nvPr/>
        </p:nvPicPr>
        <p:blipFill>
          <a:blip r:embed="rId16"/>
          <a:stretch>
            <a:fillRect/>
          </a:stretch>
        </p:blipFill>
        <p:spPr>
          <a:xfrm>
            <a:off x="0" y="0"/>
            <a:ext cx="12192000" cy="1358900"/>
          </a:xfrm>
          <a:prstGeom prst="rect">
            <a:avLst/>
          </a:prstGeom>
          <a:noFill/>
          <a:ln w="9525">
            <a:noFill/>
          </a:ln>
        </p:spPr>
      </p:pic>
      <p:sp>
        <p:nvSpPr>
          <p:cNvPr id="3075" name="直接连接符 10"/>
          <p:cNvSpPr/>
          <p:nvPr/>
        </p:nvSpPr>
        <p:spPr>
          <a:xfrm>
            <a:off x="1238251" y="1214438"/>
            <a:ext cx="9810751" cy="1587"/>
          </a:xfrm>
          <a:prstGeom prst="line">
            <a:avLst/>
          </a:prstGeom>
          <a:ln w="38100" cap="flat" cmpd="sng">
            <a:solidFill>
              <a:srgbClr val="990033"/>
            </a:solidFill>
            <a:prstDash val="solid"/>
            <a:round/>
            <a:headEnd type="none" w="med" len="med"/>
            <a:tailEnd type="none" w="med" len="med"/>
          </a:ln>
        </p:spPr>
      </p:sp>
      <p:pic>
        <p:nvPicPr>
          <p:cNvPr id="3076" name="Picture 27" descr="nk"/>
          <p:cNvPicPr>
            <a:picLocks noChangeAspect="1"/>
          </p:cNvPicPr>
          <p:nvPr/>
        </p:nvPicPr>
        <p:blipFill>
          <a:blip r:embed="rId17"/>
          <a:stretch>
            <a:fillRect/>
          </a:stretch>
        </p:blipFill>
        <p:spPr>
          <a:xfrm>
            <a:off x="11088688" y="44450"/>
            <a:ext cx="1344612" cy="755650"/>
          </a:xfrm>
          <a:prstGeom prst="rect">
            <a:avLst/>
          </a:prstGeom>
          <a:noFill/>
          <a:ln w="9525">
            <a:noFill/>
          </a:ln>
        </p:spPr>
      </p:pic>
      <p:sp>
        <p:nvSpPr>
          <p:cNvPr id="3077" name="Rectangle 2"/>
          <p:cNvSpPr>
            <a:spLocks noGrp="1"/>
          </p:cNvSpPr>
          <p:nvPr>
            <p:ph type="title"/>
          </p:nvPr>
        </p:nvSpPr>
        <p:spPr>
          <a:xfrm>
            <a:off x="914400" y="609600"/>
            <a:ext cx="10363200" cy="1143000"/>
          </a:xfrm>
          <a:prstGeom prst="rect">
            <a:avLst/>
          </a:prstGeom>
          <a:noFill/>
          <a:ln w="9525">
            <a:noFill/>
          </a:ln>
        </p:spPr>
        <p:txBody>
          <a:bodyPr lIns="92075" tIns="46038" rIns="92075" bIns="46038" anchor="ctr"/>
          <a:lstStyle/>
          <a:p>
            <a:pPr lvl="0" indent="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Lst>
  <p:hf sldNum="0" hdr="0" ftr="0" dt="0"/>
  <p:txStyles>
    <p:titleStyle>
      <a:lvl1pPr marL="0" lvl="0" indent="0" algn="ctr" defTabSz="914400" eaLnBrk="0" fontAlgn="base" latinLnBrk="0" hangingPunct="0">
        <a:lnSpc>
          <a:spcPct val="100000"/>
        </a:lnSpc>
        <a:spcBef>
          <a:spcPct val="0"/>
        </a:spcBef>
        <a:spcAft>
          <a:spcPct val="0"/>
        </a:spcAft>
        <a:buClr>
          <a:srgbClr val="000000"/>
        </a:buClr>
        <a:buNone/>
        <a:defRPr sz="4400" b="0" i="0" kern="1200" baseline="0">
          <a:solidFill>
            <a:schemeClr val="tx2"/>
          </a:solidFill>
          <a:latin typeface="+mj-lt"/>
          <a:ea typeface="+mj-ea"/>
          <a:cs typeface="+mj-cs"/>
          <a:sym typeface="Arial" panose="020B0604020202020204" pitchFamily="34" charset="0"/>
        </a:defRPr>
      </a:lvl1pPr>
    </p:titleStyle>
    <p:body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3200" b="0" i="0" kern="1200" baseline="0">
          <a:solidFill>
            <a:schemeClr val="tx1"/>
          </a:solidFill>
          <a:latin typeface="+mn-lt"/>
          <a:ea typeface="+mn-ea"/>
          <a:cs typeface="+mn-cs"/>
          <a:sym typeface="Times New Roman" panose="02020603050405020304" charset="0"/>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8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2pPr>
      <a:lvl3pPr marL="1143000" lvl="2"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4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4pPr>
      <a:lvl5pPr marL="2057400" lvl="4"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5pPr>
      <a:lvl6pPr marL="2514600" lvl="5"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6pPr>
      <a:lvl7pPr marL="2971800" lvl="6"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7pPr>
      <a:lvl8pPr marL="3429000" lvl="7"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8pPr>
      <a:lvl9pPr marL="3886200" lvl="8"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占位符 2"/>
          <p:cNvSpPr>
            <a:spLocks noGrp="1"/>
          </p:cNvSpPr>
          <p:nvPr/>
        </p:nvSpPr>
        <p:spPr>
          <a:xfrm>
            <a:off x="118" y="1829974"/>
            <a:ext cx="12191758" cy="1214667"/>
          </a:xfrm>
          <a:prstGeom prst="rect">
            <a:avLst/>
          </a:prstGeom>
          <a:solidFill>
            <a:schemeClr val="accent1"/>
          </a:solid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6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0"/>
              </a:spcAft>
            </a:pPr>
            <a:r>
              <a:rPr kumimoji="1" lang="zh-CN" altLang="zh-CN"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中华文明的生态文化智慧</a:t>
            </a:r>
            <a:endParaRPr kumimoji="1" lang="zh-CN" altLang="zh-CN"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
        <p:nvSpPr>
          <p:cNvPr id="15" name="文本占位符 3"/>
          <p:cNvSpPr/>
          <p:nvPr/>
        </p:nvSpPr>
        <p:spPr>
          <a:xfrm>
            <a:off x="752" y="691501"/>
            <a:ext cx="12191123" cy="83496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4800" b="1" kern="1200">
                <a:solidFill>
                  <a:schemeClr val="accent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0"/>
              </a:spcAft>
            </a:pPr>
            <a:r>
              <a:rPr lang="zh-CN" altLang="en-US" sz="5995">
                <a:solidFill>
                  <a:srgbClr val="FF0000"/>
                </a:solidFill>
                <a:effectLst>
                  <a:outerShdw blurRad="38100" dist="38100" dir="2700000" algn="tl">
                    <a:srgbClr val="000000">
                      <a:alpha val="43137"/>
                    </a:srgbClr>
                  </a:outerShdw>
                </a:effectLst>
                <a:latin typeface="华文隶书" panose="02010800040101010101" charset="-122"/>
                <a:ea typeface="华文隶书" panose="02010800040101010101" charset="-122"/>
              </a:rPr>
              <a:t>生态文明导论</a:t>
            </a:r>
            <a:r>
              <a:rPr lang="en-US" altLang="zh-CN" sz="5995">
                <a:solidFill>
                  <a:srgbClr val="FF0000"/>
                </a:solidFill>
                <a:effectLst>
                  <a:outerShdw blurRad="38100" dist="38100" dir="2700000" algn="tl">
                    <a:srgbClr val="000000">
                      <a:alpha val="43137"/>
                    </a:srgbClr>
                  </a:outerShdw>
                </a:effectLst>
                <a:latin typeface="华文隶书" panose="02010800040101010101" charset="-122"/>
                <a:ea typeface="华文隶书" panose="02010800040101010101" charset="-122"/>
              </a:rPr>
              <a:t> </a:t>
            </a:r>
            <a:r>
              <a:rPr lang="zh-CN" altLang="en-US" sz="5995">
                <a:solidFill>
                  <a:srgbClr val="FF0000"/>
                </a:solidFill>
                <a:effectLst>
                  <a:outerShdw blurRad="38100" dist="38100" dir="2700000" algn="tl">
                    <a:srgbClr val="000000">
                      <a:alpha val="43137"/>
                    </a:srgbClr>
                  </a:outerShdw>
                </a:effectLst>
                <a:latin typeface="华文隶书" panose="02010800040101010101" charset="-122"/>
                <a:ea typeface="华文隶书" panose="02010800040101010101" charset="-122"/>
              </a:rPr>
              <a:t>第</a:t>
            </a:r>
            <a:r>
              <a:rPr lang="zh-CN" altLang="en-US" sz="5995">
                <a:solidFill>
                  <a:srgbClr val="FF0000"/>
                </a:solidFill>
                <a:effectLst>
                  <a:outerShdw blurRad="38100" dist="38100" dir="2700000" algn="tl">
                    <a:srgbClr val="000000">
                      <a:alpha val="43137"/>
                    </a:srgbClr>
                  </a:outerShdw>
                </a:effectLst>
                <a:latin typeface="华文隶书" panose="02010800040101010101" charset="-122"/>
                <a:ea typeface="华文隶书" panose="02010800040101010101" charset="-122"/>
              </a:rPr>
              <a:t>二讲</a:t>
            </a:r>
            <a:endParaRPr lang="zh-CN" altLang="en-US" sz="5995">
              <a:solidFill>
                <a:srgbClr val="FF0000"/>
              </a:solidFill>
              <a:effectLst>
                <a:outerShdw blurRad="38100" dist="38100" dir="2700000" algn="tl">
                  <a:srgbClr val="000000">
                    <a:alpha val="43137"/>
                  </a:srgbClr>
                </a:outerShdw>
              </a:effectLst>
              <a:latin typeface="华文隶书" panose="02010800040101010101" charset="-122"/>
              <a:ea typeface="华文隶书" panose="02010800040101010101" charset="-122"/>
            </a:endParaRPr>
          </a:p>
        </p:txBody>
      </p:sp>
      <p:sp>
        <p:nvSpPr>
          <p:cNvPr id="2" name="矩形 25"/>
          <p:cNvSpPr/>
          <p:nvPr/>
        </p:nvSpPr>
        <p:spPr>
          <a:xfrm>
            <a:off x="2813601" y="3534903"/>
            <a:ext cx="6720356" cy="4276725"/>
          </a:xfrm>
          <a:prstGeom prst="rect">
            <a:avLst/>
          </a:prstGeom>
          <a:noFill/>
          <a:ln w="9525">
            <a:noFill/>
          </a:ln>
        </p:spPr>
        <p:txBody>
          <a:bodyPr wrap="square" anchor="t">
            <a:spAutoFit/>
          </a:bodyPr>
          <a:p>
            <a:pPr algn="ctr">
              <a:lnSpc>
                <a:spcPct val="100000"/>
              </a:lnSpc>
              <a:spcAft>
                <a:spcPts val="0"/>
              </a:spcAft>
            </a:pPr>
            <a:r>
              <a:rPr lang="zh-CN" altLang="en-US" sz="3600" dirty="0">
                <a:solidFill>
                  <a:srgbClr val="0070C0"/>
                </a:solidFill>
                <a:latin typeface="隶书" panose="02010509060101010101" charset="-122"/>
                <a:ea typeface="隶书" panose="02010509060101010101" charset="-122"/>
                <a:cs typeface="华文隶书" panose="02010800040101010101" charset="-122"/>
                <a:sym typeface="楷体_GB2312" pitchFamily="1" charset="-122"/>
              </a:rPr>
              <a:t>鞠美庭</a:t>
            </a:r>
            <a:endParaRPr lang="zh-CN" altLang="en-US" sz="4005" b="0" dirty="0">
              <a:solidFill>
                <a:srgbClr val="0070C0"/>
              </a:solidFill>
              <a:latin typeface="华文隶书" panose="02010800040101010101" charset="-122"/>
              <a:ea typeface="华文隶书" panose="02010800040101010101" charset="-122"/>
              <a:cs typeface="华文隶书" panose="02010800040101010101" charset="-122"/>
              <a:sym typeface="楷体_GB2312" pitchFamily="1" charset="-122"/>
            </a:endParaRPr>
          </a:p>
          <a:p>
            <a:pPr algn="ctr">
              <a:lnSpc>
                <a:spcPct val="100000"/>
              </a:lnSpc>
              <a:spcBef>
                <a:spcPts val="0"/>
              </a:spcBef>
              <a:spcAft>
                <a:spcPts val="0"/>
              </a:spcAft>
              <a:buClrTx/>
              <a:buSzTx/>
              <a:buNone/>
            </a:pPr>
            <a:r>
              <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南开大学 环境科学与工程学院教授/书记</a:t>
            </a: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spcAft>
                <a:spcPts val="0"/>
              </a:spcAft>
              <a:buClrTx/>
              <a:buSzTx/>
              <a:buNone/>
            </a:pPr>
            <a:r>
              <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教育部环境科学与工程专业教指委副主任</a:t>
            </a: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spcAft>
                <a:spcPts val="0"/>
              </a:spcAft>
              <a:buClrTx/>
              <a:buSzTx/>
              <a:buNone/>
            </a:pPr>
            <a:r>
              <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生物质资源化利用国地联合工程中心主任</a:t>
            </a: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spcAft>
                <a:spcPts val="0"/>
              </a:spcAft>
              <a:buClrTx/>
              <a:buSzTx/>
              <a:buNone/>
            </a:pPr>
            <a:r>
              <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天津市生态道德教育促进会会长</a:t>
            </a: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spcAft>
                <a:spcPts val="0"/>
              </a:spcAft>
              <a:buClrTx/>
              <a:buSzTx/>
              <a:buNone/>
            </a:pPr>
            <a:r>
              <a:rPr lang="en-US" altLang="zh-CN"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2021</a:t>
            </a:r>
            <a:r>
              <a:rPr lang="zh-CN" altLang="en-US"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年</a:t>
            </a:r>
            <a:r>
              <a:rPr lang="en-US" altLang="zh-CN"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a:t>
            </a:r>
            <a:r>
              <a:rPr lang="zh-CN" altLang="en-US"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月</a:t>
            </a:r>
            <a:r>
              <a:rPr lang="en-US" altLang="zh-CN"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21</a:t>
            </a:r>
            <a:r>
              <a:rPr lang="zh-CN" altLang="en-US"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日</a:t>
            </a:r>
            <a:endPar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pPr>
            <a:r>
              <a:rPr lang="zh-CN" altLang="en-US" sz="3200" b="0" smtClean="0">
                <a:solidFill>
                  <a:srgbClr val="0070C0"/>
                </a:solidFill>
                <a:latin typeface="隶书" panose="02010509060101010101" charset="-122"/>
                <a:ea typeface="隶书" panose="02010509060101010101" charset="-122"/>
                <a:cs typeface="隶书" panose="02010509060101010101" charset="-122"/>
                <a:sym typeface="楷体_GB2312" pitchFamily="1" charset="-122"/>
              </a:rPr>
              <a:t>  </a:t>
            </a:r>
            <a:endParaRPr lang="zh-CN" altLang="en-US" sz="32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endParaRPr lang="zh-CN" altLang="en-US" sz="32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1698625"/>
            <a:ext cx="586867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“钓而不纲”的生态思想</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514725" y="2941320"/>
            <a:ext cx="7407275" cy="706755"/>
          </a:xfrm>
          <a:prstGeom prst="rect">
            <a:avLst/>
          </a:prstGeom>
          <a:noFill/>
        </p:spPr>
        <p:txBody>
          <a:bodyPr wrap="square" rtlCol="0">
            <a:spAutoFit/>
          </a:bodyPr>
          <a:lstStyle/>
          <a:p>
            <a:pPr lvl="0" algn="l">
              <a:buClrTx/>
              <a:buSzTx/>
              <a:buFontTx/>
            </a:pPr>
            <a:r>
              <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“仁民爱物”的生态思想</a:t>
            </a:r>
            <a:endPar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5916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6367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28101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28451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占位符 2"/>
          <p:cNvSpPr>
            <a:spLocks noGrp="1"/>
          </p:cNvSpPr>
          <p:nvPr/>
        </p:nvSpPr>
        <p:spPr>
          <a:xfrm>
            <a:off x="-635" y="1854200"/>
            <a:ext cx="12192635" cy="2386965"/>
          </a:xfrm>
          <a:prstGeom prst="rect">
            <a:avLst/>
          </a:prstGeom>
          <a:solidFill>
            <a:schemeClr val="accent1"/>
          </a:solid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6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pPr>
            <a:r>
              <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rPr>
              <a:t>二</a:t>
            </a:r>
            <a:r>
              <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rPr>
              <a:t>、</a:t>
            </a:r>
            <a:r>
              <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rPr>
              <a:t>“道法自然”的生态思想</a:t>
            </a:r>
            <a:endPar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030095"/>
            <a:ext cx="5868670" cy="706755"/>
          </a:xfrm>
          <a:prstGeom prst="rect">
            <a:avLst/>
          </a:prstGeom>
          <a:noFill/>
        </p:spPr>
        <p:txBody>
          <a:bodyPr wrap="square" rtlCol="0">
            <a:spAutoFit/>
          </a:bodyPr>
          <a:lstStyle/>
          <a:p>
            <a:pPr lvl="0" algn="l">
              <a:buClrTx/>
              <a:buSzTx/>
              <a:buFontTx/>
            </a:pPr>
            <a:r>
              <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“道法自然”的生态思想</a:t>
            </a:r>
            <a:endPar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857625" y="3227070"/>
            <a:ext cx="3787140" cy="706755"/>
          </a:xfrm>
          <a:prstGeom prst="rect">
            <a:avLst/>
          </a:prstGeom>
          <a:noFill/>
        </p:spPr>
        <p:txBody>
          <a:bodyPr wrap="square" rtlCol="0">
            <a:spAutoFit/>
          </a:bodyPr>
          <a:lstStyle/>
          <a:p>
            <a:pPr lvl="0" algn="l">
              <a:buClrTx/>
              <a:buSzTx/>
              <a:buFontTx/>
            </a:pPr>
            <a:r>
              <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大禹治水的智慧</a:t>
            </a:r>
            <a:endPar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92309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96818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14166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17658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5210810"/>
          </a:xfrm>
          <a:prstGeom prst="rect">
            <a:avLst/>
          </a:prstGeom>
          <a:noFill/>
          <a:ln w="9525">
            <a:noFill/>
          </a:ln>
        </p:spPr>
        <p:txBody>
          <a:bodyPr wrap="square">
            <a:spAutoFit/>
          </a:bodyPr>
          <a:p>
            <a:pPr marL="457200" indent="-4572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老子</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“人法地，地法天，天法道，道法自然”。"法"意为效法、遵循。人法地：人要遵循大地的法则；地法天：大地遵循上天的法则；天法道：宇宙遵循大道的法则；道法自然：道以其自身为原则。</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这里的“自然”不是指大自然或自然界，而是“自然而然”。其现实意义在于让我们做事一定要遵循规律法则。</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indent="0" algn="just">
              <a:lnSpc>
                <a:spcPct val="130000"/>
              </a:lnSpc>
              <a:buFont typeface="Wingdings" panose="05000000000000000000" charset="0"/>
              <a:buNone/>
            </a:pP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道法自然”的生态思想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457073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道德经中“有物混成，先天地生。寂兮寥兮，独立而不改，周行而不殆，可以为天地母。吾不知其名，强字之曰：道”。</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我们</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从老子的话里可感悟出他说的无声无形的“道”应该就是自然万物运行变化的规律和法则，即我们今天所讲的客观规律。所以说“天”“地”的运行和“人”的存在都必须服从“道”这个自然规律。</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道法自然”的生态思想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366520"/>
            <a:ext cx="9641205" cy="329057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老子并没有解释“道”源自哪里，却指出“道”存在于万物之前。“道”是世界万物之根本</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endPar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天地万物都是一个整体，都是由“道”衍生出来的，人与其他事物一样，都只是这个整体中的一部分，所以人要与天地万物一起遵循自然规律。</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3" name="文本框 2"/>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道法自然”的生态思想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521081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我们的先哲在几千年前就能通过对周而复始的日月运行、万物共存、春华秋实等现实生活的观察，感悟到自然规律的存在及其“主宰”作用，确实令我们这些后人肃然起敬!</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我们学习“道法自然”的生态思想，就是要清醒地认识到：人只是自然界的一部分，人类要想可持续延续和发展，就必须遵循自然规律，必须与大自然和谐相处。</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3" name="文本框 2"/>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道法自然”的生态思想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393065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传说，4300年前，尧在位的时候，中原地带洪水泛滥，给人们带来了很多灾难。禹的父亲鲧治水九年，水灾依然泛滥。</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后来舜把治水的大任交给了禹，大禹首先观察水情，研究水流的运动规律，并汲取了父亲鲧的教训，用了十三年的时间，终于根除了水患。</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大禹治水的智慧</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521081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鲧治水之所以失败，是因其采取了与水强硬对抗的方法，他修坝筑堰对水流强力阻截，违背了水流的运动规律</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endPar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大禹之所以治水成功。是因为他遵循了水流的“水性就下”基本规律，对水流因势利导、顺势而为。</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大禹治水体现了早期人类对水流运动规律的把握和利用。也有传说，老子正是受到大禹治水的启发，才提出了“道法自然”。</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大禹治水的智慧</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占位符 2"/>
          <p:cNvSpPr>
            <a:spLocks noGrp="1"/>
          </p:cNvSpPr>
          <p:nvPr/>
        </p:nvSpPr>
        <p:spPr>
          <a:xfrm>
            <a:off x="-635" y="1854200"/>
            <a:ext cx="12192635" cy="2386965"/>
          </a:xfrm>
          <a:prstGeom prst="rect">
            <a:avLst/>
          </a:prstGeom>
          <a:solidFill>
            <a:schemeClr val="accent1"/>
          </a:solid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6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pPr>
            <a:r>
              <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rPr>
              <a:t>三</a:t>
            </a:r>
            <a:r>
              <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rPr>
              <a:t>、“顺物自然”的生态思想</a:t>
            </a:r>
            <a:endPar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 name="表格 1"/>
          <p:cNvGraphicFramePr/>
          <p:nvPr>
            <p:custDataLst>
              <p:tags r:id="rId1"/>
            </p:custDataLst>
          </p:nvPr>
        </p:nvGraphicFramePr>
        <p:xfrm>
          <a:off x="3067685" y="1123950"/>
          <a:ext cx="10194925" cy="5135880"/>
        </p:xfrm>
        <a:graphic>
          <a:graphicData uri="http://schemas.openxmlformats.org/drawingml/2006/table">
            <a:tbl>
              <a:tblPr firstRow="1" bandRow="1">
                <a:tableStyleId>{5C22544A-7EE6-4342-B048-85BDC9FD1C3A}</a:tableStyleId>
              </a:tblPr>
              <a:tblGrid>
                <a:gridCol w="10194925"/>
              </a:tblGrid>
              <a:tr h="5135880">
                <a:tc>
                  <a:txBody>
                    <a:bodyPr/>
                    <a:p>
                      <a:pPr algn="l">
                        <a:buNone/>
                      </a:pPr>
                      <a:r>
                        <a:rPr lang="en-US" altLang="zh-CN" sz="6600">
                          <a:solidFill>
                            <a:srgbClr val="FF0000"/>
                          </a:solidFill>
                          <a:latin typeface="华文隶书" panose="02010800040101010101" charset="-122"/>
                          <a:ea typeface="华文隶书" panose="02010800040101010101" charset="-122"/>
                          <a:cs typeface="华文隶书" panose="02010800040101010101" charset="-122"/>
                          <a:sym typeface="+mn-ea"/>
                        </a:rPr>
                        <a:t>          </a:t>
                      </a:r>
                      <a:r>
                        <a:rPr lang="zh-CN" sz="6600">
                          <a:solidFill>
                            <a:srgbClr val="FF0000"/>
                          </a:solidFill>
                          <a:latin typeface="华文隶书" panose="02010800040101010101" charset="-122"/>
                          <a:ea typeface="华文隶书" panose="02010800040101010101" charset="-122"/>
                          <a:cs typeface="华文隶书" panose="02010800040101010101" charset="-122"/>
                          <a:sym typeface="+mn-ea"/>
                        </a:rPr>
                        <a:t>目   录</a:t>
                      </a:r>
                      <a:endParaRPr lang="zh-CN" sz="6600">
                        <a:solidFill>
                          <a:srgbClr val="FF0000"/>
                        </a:solidFill>
                        <a:latin typeface="华文隶书" panose="02010800040101010101" charset="-122"/>
                        <a:ea typeface="华文隶书" panose="02010800040101010101" charset="-122"/>
                        <a:cs typeface="华文隶书" panose="02010800040101010101" charset="-122"/>
                        <a:sym typeface="+mn-ea"/>
                      </a:endParaRPr>
                    </a:p>
                    <a:p>
                      <a:pPr algn="l" fontAlgn="auto">
                        <a:buClrTx/>
                        <a:buSzTx/>
                        <a:buFontTx/>
                        <a:buNone/>
                      </a:pPr>
                      <a:r>
                        <a:rPr lang="zh-CN" altLang="zh-CN" sz="3600" b="1">
                          <a:solidFill>
                            <a:srgbClr val="C00000"/>
                          </a:solidFill>
                          <a:latin typeface="华文隶书" panose="02010800040101010101" charset="-122"/>
                          <a:ea typeface="华文隶书" panose="02010800040101010101" charset="-122"/>
                        </a:rPr>
                        <a:t>一</a:t>
                      </a:r>
                      <a:r>
                        <a:rPr lang="zh-CN" altLang="zh-CN" sz="3600" b="1">
                          <a:solidFill>
                            <a:srgbClr val="C00000"/>
                          </a:solidFill>
                          <a:latin typeface="华文隶书" panose="02010800040101010101" charset="-122"/>
                          <a:ea typeface="华文隶书" panose="02010800040101010101" charset="-122"/>
                        </a:rPr>
                        <a:t>、“钓而不纲”的生态思想</a:t>
                      </a:r>
                      <a:endParaRPr lang="zh-CN" altLang="zh-CN" sz="3600" b="1">
                        <a:solidFill>
                          <a:srgbClr val="C00000"/>
                        </a:solidFill>
                        <a:latin typeface="华文隶书" panose="02010800040101010101" charset="-122"/>
                        <a:ea typeface="华文隶书" panose="02010800040101010101" charset="-122"/>
                      </a:endParaRPr>
                    </a:p>
                    <a:p>
                      <a:pPr algn="l" fontAlgn="auto">
                        <a:buClrTx/>
                        <a:buSzTx/>
                        <a:buFontTx/>
                        <a:buNone/>
                      </a:pPr>
                      <a:r>
                        <a:rPr lang="zh-CN" altLang="zh-CN" sz="3600" b="1">
                          <a:solidFill>
                            <a:srgbClr val="C00000"/>
                          </a:solidFill>
                          <a:latin typeface="华文隶书" panose="02010800040101010101" charset="-122"/>
                          <a:ea typeface="华文隶书" panose="02010800040101010101" charset="-122"/>
                        </a:rPr>
                        <a:t>二、</a:t>
                      </a:r>
                      <a:r>
                        <a:rPr lang="zh-CN" altLang="zh-CN" sz="3600">
                          <a:solidFill>
                            <a:srgbClr val="C00000"/>
                          </a:solidFill>
                          <a:latin typeface="华文隶书" panose="02010800040101010101" charset="-122"/>
                          <a:ea typeface="华文隶书" panose="02010800040101010101" charset="-122"/>
                          <a:sym typeface="+mn-ea"/>
                        </a:rPr>
                        <a:t>“道法自然”的生态思想</a:t>
                      </a:r>
                      <a:endParaRPr lang="zh-CN" altLang="zh-CN" sz="3600">
                        <a:solidFill>
                          <a:srgbClr val="C00000"/>
                        </a:solidFill>
                        <a:latin typeface="华文隶书" panose="02010800040101010101" charset="-122"/>
                        <a:ea typeface="华文隶书" panose="02010800040101010101" charset="-122"/>
                        <a:sym typeface="+mn-ea"/>
                      </a:endParaRPr>
                    </a:p>
                    <a:p>
                      <a:pPr algn="l" fontAlgn="auto">
                        <a:buClrTx/>
                        <a:buSzTx/>
                        <a:buFontTx/>
                        <a:buNone/>
                      </a:pPr>
                      <a:r>
                        <a:rPr lang="zh-CN" altLang="zh-CN" sz="3600" b="1">
                          <a:solidFill>
                            <a:srgbClr val="C00000"/>
                          </a:solidFill>
                          <a:latin typeface="华文隶书" panose="02010800040101010101" charset="-122"/>
                          <a:ea typeface="华文隶书" panose="02010800040101010101" charset="-122"/>
                        </a:rPr>
                        <a:t>三</a:t>
                      </a:r>
                      <a:r>
                        <a:rPr lang="zh-CN" altLang="zh-CN" sz="3600" b="1">
                          <a:solidFill>
                            <a:srgbClr val="C00000"/>
                          </a:solidFill>
                          <a:latin typeface="华文隶书" panose="02010800040101010101" charset="-122"/>
                          <a:ea typeface="华文隶书" panose="02010800040101010101" charset="-122"/>
                        </a:rPr>
                        <a:t>、“顺物自然”的生态思想</a:t>
                      </a:r>
                      <a:endParaRPr lang="zh-CN" altLang="zh-CN" sz="3600" b="1">
                        <a:solidFill>
                          <a:srgbClr val="C00000"/>
                        </a:solidFill>
                        <a:latin typeface="华文隶书" panose="02010800040101010101" charset="-122"/>
                        <a:ea typeface="华文隶书" panose="02010800040101010101" charset="-122"/>
                      </a:endParaRPr>
                    </a:p>
                    <a:p>
                      <a:pPr algn="l" fontAlgn="auto">
                        <a:buClrTx/>
                        <a:buSzTx/>
                        <a:buFontTx/>
                        <a:buNone/>
                      </a:pPr>
                      <a:r>
                        <a:rPr lang="zh-CN" altLang="zh-CN" sz="3600" b="1">
                          <a:solidFill>
                            <a:srgbClr val="C00000"/>
                          </a:solidFill>
                          <a:latin typeface="华文隶书" panose="02010800040101010101" charset="-122"/>
                          <a:ea typeface="华文隶书" panose="02010800040101010101" charset="-122"/>
                        </a:rPr>
                        <a:t>四</a:t>
                      </a:r>
                      <a:r>
                        <a:rPr lang="zh-CN" altLang="zh-CN" sz="3600" b="1">
                          <a:solidFill>
                            <a:srgbClr val="C00000"/>
                          </a:solidFill>
                          <a:latin typeface="华文隶书" panose="02010800040101010101" charset="-122"/>
                          <a:ea typeface="华文隶书" panose="02010800040101010101" charset="-122"/>
                        </a:rPr>
                        <a:t>、“民胞物与”的生态思想</a:t>
                      </a:r>
                      <a:endParaRPr lang="zh-CN" altLang="zh-CN" sz="3600" b="1">
                        <a:solidFill>
                          <a:srgbClr val="C00000"/>
                        </a:solidFill>
                        <a:latin typeface="华文隶书" panose="02010800040101010101" charset="-122"/>
                        <a:ea typeface="华文隶书" panose="02010800040101010101" charset="-122"/>
                      </a:endParaRPr>
                    </a:p>
                    <a:p>
                      <a:pPr algn="l" fontAlgn="auto">
                        <a:buClrTx/>
                        <a:buSzTx/>
                        <a:buFontTx/>
                        <a:buNone/>
                      </a:pPr>
                      <a:r>
                        <a:rPr lang="zh-CN" altLang="zh-CN" sz="3600" b="1">
                          <a:solidFill>
                            <a:srgbClr val="C00000"/>
                          </a:solidFill>
                          <a:latin typeface="华文隶书" panose="02010800040101010101" charset="-122"/>
                          <a:ea typeface="华文隶书" panose="02010800040101010101" charset="-122"/>
                        </a:rPr>
                        <a:t>五</a:t>
                      </a:r>
                      <a:r>
                        <a:rPr lang="zh-CN" altLang="zh-CN" sz="3600" b="1">
                          <a:solidFill>
                            <a:srgbClr val="C00000"/>
                          </a:solidFill>
                          <a:latin typeface="华文隶书" panose="02010800040101010101" charset="-122"/>
                          <a:ea typeface="华文隶书" panose="02010800040101010101" charset="-122"/>
                        </a:rPr>
                        <a:t>、“强本节用”的生态思想</a:t>
                      </a:r>
                      <a:endParaRPr lang="zh-CN" altLang="zh-CN" sz="4400" b="1">
                        <a:solidFill>
                          <a:srgbClr val="C00000"/>
                        </a:solidFill>
                        <a:latin typeface="华文隶书" panose="02010800040101010101" charset="-122"/>
                        <a:ea typeface="华文隶书" panose="02010800040101010101" charset="-122"/>
                      </a:endParaRPr>
                    </a:p>
                  </a:txBody>
                  <a:tcPr>
                    <a:lnL>
                      <a:noFill/>
                    </a:lnL>
                    <a:lnR>
                      <a:noFill/>
                    </a:lnR>
                    <a:lnT>
                      <a:noFill/>
                    </a:lnT>
                    <a:lnB>
                      <a:noFill/>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041525"/>
            <a:ext cx="586867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“顺物自然”的生态思想</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949065" y="3192780"/>
            <a:ext cx="483616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鲁国国君养鸟的启示</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9345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9796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1530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1880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041525"/>
            <a:ext cx="5868670" cy="706755"/>
          </a:xfrm>
          <a:prstGeom prst="rect">
            <a:avLst/>
          </a:prstGeom>
          <a:solidFill>
            <a:srgbClr val="FFFF00"/>
          </a:solidFill>
        </p:spPr>
        <p:txBody>
          <a:bodyPr wrap="square" rtlCol="0">
            <a:spAutoFit/>
          </a:bodyPr>
          <a:lstStyle/>
          <a:p>
            <a:pPr lvl="0" algn="l">
              <a:buClrTx/>
              <a:buSzTx/>
              <a:buFontTx/>
            </a:pP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“顺物自然”的生态思想</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949065" y="3192780"/>
            <a:ext cx="483616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鲁国国君养鸟的启示</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9345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9796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1530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1880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521081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庄子继老子的“道法自然”之后，提出“顺物自然”思想，“顺物自然”可解释为：适应事物的发展,自然而然；就是说要顺应事物的本性，不要为了达到人类的目的，改变事物的特性。</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庄子指出，“万物以形相生，故九窍者胎生，八窍者卵生。”意思是说：万物虽然形状各不相同，但也都是顺其自然生长的，所以九窍的动物总是胎生，八窍的禽鸟总是卵生。</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顺物自然</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457073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庄子认为，自然万物顺其自然，以各自不同的方式繁衍生长，但在不同物种之间还存在着联系与转换，并且有其自然的连续性。</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庄子指出“万物皆出于机，皆入于机。”这里，“机”可理解为机变、自然、规律。万物产生于自然，最后又回归于自然，万物的变化是依规律而行，保持着自然平衡的状态。</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顺物自然</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041525"/>
            <a:ext cx="586867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“顺物自然”的生态思想</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949065" y="3192780"/>
            <a:ext cx="4836160" cy="706755"/>
          </a:xfrm>
          <a:prstGeom prst="rect">
            <a:avLst/>
          </a:prstGeom>
          <a:solidFill>
            <a:srgbClr val="FFFF00"/>
          </a:solidFill>
        </p:spPr>
        <p:txBody>
          <a:bodyPr wrap="square" rtlCol="0">
            <a:spAutoFit/>
          </a:bodyPr>
          <a:lstStyle/>
          <a:p>
            <a:pPr lvl="0" algn="l">
              <a:buClrTx/>
              <a:buSzTx/>
              <a:buFontTx/>
            </a:pP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鲁国国君养鸟的启示</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9345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9796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1530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1880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521081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传说，鲁国国君抓到一只五色海鸟，他以为这是神鸟，给了它最高的礼遇</a:t>
            </a:r>
            <a:r>
              <a:rPr lang="en-US"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这只美丽的海鸟原本一直生长在海边的旷野里，如今它被捉到王宫里，开始在宫殿里乱飞乱撞</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三天之后，它掉到地上死了。</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为</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什么</a:t>
            </a:r>
            <a:r>
              <a:rPr lang="en-US"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神鸟</a:t>
            </a:r>
            <a:r>
              <a:rPr lang="en-US"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会死去？问题出在</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这个国君</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是按自己的生活习性来养鸟，而不是按鸟的习性来养鸟！</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庄子认为做事情最合适的办法是一切活动应该顺应自然本性，人为的强求，最终只能以失败告终。</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鲁国国君养鸟的启示</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521081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在道家看来，欲望的膨胀，会使人过分沉迷于物质财富带来的享受，这样对身体和精神都是不利的。</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由于人心的不满足最可能是导致灾祸的根源，所以人类要懂得克制欲望，知足知止。</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道家以预见性的眼光和批判性的思维，审视人类社会和自然界的关系，提醒人们要正确对待物质欲望，摒弃贪图享乐的念头和不加节制的心理，从而实现人和自然界的和谐共生。</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鲁国国君养鸟的启示</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占位符 2"/>
          <p:cNvSpPr>
            <a:spLocks noGrp="1"/>
          </p:cNvSpPr>
          <p:nvPr/>
        </p:nvSpPr>
        <p:spPr>
          <a:xfrm>
            <a:off x="-635" y="1854200"/>
            <a:ext cx="12192635" cy="2386965"/>
          </a:xfrm>
          <a:prstGeom prst="rect">
            <a:avLst/>
          </a:prstGeom>
          <a:solidFill>
            <a:schemeClr val="accent1"/>
          </a:solid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6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pPr>
            <a:r>
              <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rPr>
              <a:t>四</a:t>
            </a:r>
            <a:r>
              <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rPr>
              <a:t>、“民胞物与”的生态思想</a:t>
            </a:r>
            <a:endPar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041525"/>
            <a:ext cx="586867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“民胞物与</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960495" y="3284220"/>
            <a:ext cx="578739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张载的</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民胞物与</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9345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9796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1530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1880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041525"/>
            <a:ext cx="5868670" cy="706755"/>
          </a:xfrm>
          <a:prstGeom prst="rect">
            <a:avLst/>
          </a:prstGeom>
          <a:solidFill>
            <a:srgbClr val="FFFF00"/>
          </a:solidFill>
        </p:spPr>
        <p:txBody>
          <a:bodyPr wrap="square" rtlCol="0">
            <a:spAutoFit/>
          </a:bodyPr>
          <a:lstStyle/>
          <a:p>
            <a:pPr lvl="0" algn="l">
              <a:buClrTx/>
              <a:buSzTx/>
              <a:buFontTx/>
            </a:pP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“民胞物与”的生态思想</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4051935" y="3284220"/>
            <a:ext cx="578739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张载的</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民胞物与</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9345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9796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1530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1880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占位符 2"/>
          <p:cNvSpPr>
            <a:spLocks noGrp="1"/>
          </p:cNvSpPr>
          <p:nvPr/>
        </p:nvSpPr>
        <p:spPr>
          <a:xfrm>
            <a:off x="-635" y="1854200"/>
            <a:ext cx="12192635" cy="2386965"/>
          </a:xfrm>
          <a:prstGeom prst="rect">
            <a:avLst/>
          </a:prstGeom>
          <a:solidFill>
            <a:schemeClr val="accent1"/>
          </a:solid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6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pPr>
            <a:r>
              <a:rPr lang="zh-CN" sz="5400">
                <a:solidFill>
                  <a:srgbClr val="FFFF00"/>
                </a:solidFill>
                <a:uFillTx/>
                <a:latin typeface="华文隶书" panose="02010800040101010101" charset="-122"/>
                <a:ea typeface="华文隶书" panose="02010800040101010101" charset="-122"/>
                <a:cs typeface="华文隶书" panose="02010800040101010101" charset="-122"/>
                <a:sym typeface="+mn-ea"/>
              </a:rPr>
              <a:t>一</a:t>
            </a:r>
            <a:r>
              <a:rPr lang="zh-CN" sz="5400">
                <a:solidFill>
                  <a:srgbClr val="FFFF00"/>
                </a:solidFill>
                <a:uFillTx/>
                <a:latin typeface="华文隶书" panose="02010800040101010101" charset="-122"/>
                <a:ea typeface="华文隶书" panose="02010800040101010101" charset="-122"/>
                <a:cs typeface="华文隶书" panose="02010800040101010101" charset="-122"/>
                <a:sym typeface="+mn-ea"/>
              </a:rPr>
              <a:t>、“钓而不纲”的生态思想</a:t>
            </a:r>
            <a:endParaRPr lang="zh-CN" sz="5400">
              <a:solidFill>
                <a:srgbClr val="FFFF00"/>
              </a:solidFill>
              <a:uFillTx/>
              <a:latin typeface="华文隶书" panose="02010800040101010101" charset="-122"/>
              <a:ea typeface="华文隶书" panose="02010800040101010101" charset="-122"/>
              <a:cs typeface="华文隶书" panose="02010800040101010101"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137920"/>
            <a:ext cx="9641205" cy="521081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张载在孟子提出的仁民爱物的思想基础上，提出了“民吾同胞，物吾与也”的思想，意思是：一切人皆是我们的同胞兄弟,一切物皆是我们的同伴；蕴含着心系苍生、胸怀天下的责任意识和精神追求。</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就“民胞”来说，作为每个人，既生于天地间，就必须自觉地“与天地合其德，与日月合其明”</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就“物与”来说，要以平等友善态度对待世间万物，将与我们共生共存的动植物都视为同伴而施以关怀。</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民胞物与</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137920"/>
            <a:ext cx="9641205" cy="521081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在张载看来，人的心应扩大到与天同大的境界，才能合天道之心。所有的人与物都是平等的，也都应该共享应有的公平。</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必须以“民胞物与”的态度，来看待和处理人与人、人与物的关系。要以仁爱的德性对待宇宙间的万物，要将物视为同类，秉持人和自然共生的理念，而不应为了人类自身的生存，无限度地利用自然、征服自然，甚至以牺牲其他物类的生存为代价。</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民胞物与</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041525"/>
            <a:ext cx="586867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“民胞物与</a:t>
            </a: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846195" y="3147060"/>
            <a:ext cx="5787390" cy="706755"/>
          </a:xfrm>
          <a:prstGeom prst="rect">
            <a:avLst/>
          </a:prstGeom>
          <a:solidFill>
            <a:srgbClr val="FFFF00"/>
          </a:solidFill>
        </p:spPr>
        <p:txBody>
          <a:bodyPr wrap="square" rtlCol="0">
            <a:spAutoFit/>
          </a:bodyPr>
          <a:lstStyle/>
          <a:p>
            <a:pPr lvl="0" algn="l">
              <a:buClrTx/>
              <a:buSzTx/>
              <a:buFontTx/>
            </a:pP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张载的</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民胞物与</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9345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9796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1530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1880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4225290"/>
          </a:xfrm>
          <a:prstGeom prst="rect">
            <a:avLst/>
          </a:prstGeom>
          <a:noFill/>
          <a:ln w="9525">
            <a:noFill/>
          </a:ln>
        </p:spPr>
        <p:txBody>
          <a:bodyPr wrap="square">
            <a:spAutoFit/>
          </a:bodyPr>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张载1020年出生于长安(今西安)，张载十八岁时</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，因</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保</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家</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卫</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国</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的志向得到了范仲淹的赞扬。</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张载听从了范仲淹</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要他</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安心做儒生的劝告，历经十多年的攻读，终于悟出了儒、佛、道互补，互相联系的道理，逐渐建立起自己的学说体系。</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张载三十八岁时汴京(今开封)应考，时值欧阳修主考，张载与苏轼、苏辙兄弟同登进士。</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张载的</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民胞物与</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4815840"/>
          </a:xfrm>
          <a:prstGeom prst="rect">
            <a:avLst/>
          </a:prstGeom>
          <a:noFill/>
          <a:ln w="9525">
            <a:noFill/>
          </a:ln>
        </p:spPr>
        <p:txBody>
          <a:bodyPr wrap="square">
            <a:spAutoFit/>
          </a:bodyPr>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张载先后在祁州(今河北安国)、云岩(今陕西宜川境内)、渭州(今甘肃平凉)等地任官职。</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张载</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在作云岩县令时，体恤百姓，政令严明，推行德政，提倡尊老爱幼社会风尚，每月初一召集乡里老人到县衙聚会，询问民间疾苦。</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张载先后在祁州(今河北安国)、云岩(今陕西宜川境内)、渭州(今甘肃平凉)等地任官职。</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indent="0" algn="just">
              <a:lnSpc>
                <a:spcPct val="120000"/>
              </a:lnSpc>
              <a:buFont typeface="Wingdings" panose="05000000000000000000" charset="0"/>
              <a:buNone/>
            </a:pP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张载的</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“仁民爱物”</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4225290"/>
          </a:xfrm>
          <a:prstGeom prst="rect">
            <a:avLst/>
          </a:prstGeom>
          <a:noFill/>
          <a:ln w="9525">
            <a:noFill/>
          </a:ln>
        </p:spPr>
        <p:txBody>
          <a:bodyPr wrap="square">
            <a:spAutoFit/>
          </a:bodyPr>
          <a:p>
            <a:pPr marL="342900" indent="-342900" algn="just">
              <a:lnSpc>
                <a:spcPct val="120000"/>
              </a:lnSpc>
              <a:buFont typeface="Wingdings" panose="05000000000000000000" charset="0"/>
              <a:buChar char="l"/>
            </a:pP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张载</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在作云岩县令时，体恤百姓，政令严明，推行德政，提倡尊老爱幼社会风尚，每月初一召集乡里老人到县衙聚会，询问民间疾苦。</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张载的“民胞物与”生态智慧已成为人们处理人与人关系、人与物关系的道德指引。"民胞物与"是对传统文化中"和"的观念的发展和创新。人和人，人和社会，人和自然万物，应该是和谐的关系。</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张载的</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“仁民爱物”</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占位符 2"/>
          <p:cNvSpPr>
            <a:spLocks noGrp="1"/>
          </p:cNvSpPr>
          <p:nvPr/>
        </p:nvSpPr>
        <p:spPr>
          <a:xfrm>
            <a:off x="-635" y="1854200"/>
            <a:ext cx="12192635" cy="2386965"/>
          </a:xfrm>
          <a:prstGeom prst="rect">
            <a:avLst/>
          </a:prstGeom>
          <a:solidFill>
            <a:schemeClr val="accent1"/>
          </a:solid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6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10000"/>
              </a:lnSpc>
            </a:pPr>
            <a:r>
              <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rPr>
              <a:t>五</a:t>
            </a:r>
            <a:r>
              <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rPr>
              <a:t>、“强本节用”的生态思想</a:t>
            </a:r>
            <a:endParaRPr lang="zh-CN" sz="6000">
              <a:solidFill>
                <a:srgbClr val="FFFF00"/>
              </a:solidFill>
              <a:uFillTx/>
              <a:latin typeface="华文隶书" panose="02010800040101010101" charset="-122"/>
              <a:ea typeface="华文隶书" panose="02010800040101010101" charset="-122"/>
              <a:cs typeface="华文隶书" panose="02010800040101010101"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167255"/>
            <a:ext cx="586867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“强本节用”的生态思想</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777615" y="3307080"/>
            <a:ext cx="6016625" cy="706755"/>
          </a:xfrm>
          <a:prstGeom prst="rect">
            <a:avLst/>
          </a:prstGeom>
          <a:noFill/>
        </p:spPr>
        <p:txBody>
          <a:bodyPr wrap="square" rtlCol="0">
            <a:spAutoFit/>
          </a:bodyPr>
          <a:lstStyle/>
          <a:p>
            <a:pPr lvl="0" algn="l">
              <a:buClrTx/>
              <a:buSzTx/>
              <a:buFontTx/>
            </a:pPr>
            <a:r>
              <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古代的“强本节用”实践</a:t>
            </a:r>
            <a:endPar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206025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210534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27882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31374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167255"/>
            <a:ext cx="5868670" cy="706755"/>
          </a:xfrm>
          <a:prstGeom prst="rect">
            <a:avLst/>
          </a:prstGeom>
          <a:solidFill>
            <a:srgbClr val="FFFF00"/>
          </a:solidFill>
        </p:spPr>
        <p:txBody>
          <a:bodyPr wrap="square" rtlCol="0">
            <a:spAutoFit/>
          </a:bodyPr>
          <a:lstStyle/>
          <a:p>
            <a:pPr lvl="0" algn="l">
              <a:buClrTx/>
              <a:buSzTx/>
              <a:buFontTx/>
            </a:pP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“强本节用”的生态思想</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777615" y="3307080"/>
            <a:ext cx="6016625" cy="706755"/>
          </a:xfrm>
          <a:prstGeom prst="rect">
            <a:avLst/>
          </a:prstGeom>
          <a:noFill/>
        </p:spPr>
        <p:txBody>
          <a:bodyPr wrap="square" rtlCol="0">
            <a:spAutoFit/>
          </a:bodyPr>
          <a:lstStyle/>
          <a:p>
            <a:pPr lvl="0" algn="l">
              <a:buClrTx/>
              <a:buSzTx/>
              <a:buFontTx/>
            </a:pPr>
            <a:r>
              <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古代的“强本节用”实践</a:t>
            </a:r>
            <a:endPar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206025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210534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27882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31374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448435" y="1240790"/>
            <a:ext cx="9296400" cy="393065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2500年前，荀子</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主张</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“强本而节用，则天不能贫”，“本荒而用侈，则天不能使之富”。这里的“强”指加强；本,指农业；节</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节约。</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荀子的观点是</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如果能够加强农业生产</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厉行节约</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那么就是上天也不能使人贫困；如果农业荒废而费用奢侈，那么上天也不可能使其富起来。</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强本节用</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1698625"/>
            <a:ext cx="586867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“钓而不纲”的生态思想</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514725" y="2941320"/>
            <a:ext cx="7407275" cy="706755"/>
          </a:xfrm>
          <a:prstGeom prst="rect">
            <a:avLst/>
          </a:prstGeom>
          <a:noFill/>
        </p:spPr>
        <p:txBody>
          <a:bodyPr wrap="square" rtlCol="0">
            <a:spAutoFit/>
          </a:bodyPr>
          <a:lstStyle/>
          <a:p>
            <a:pPr lvl="0" algn="l">
              <a:buClrTx/>
              <a:buSzTx/>
              <a:buFontTx/>
            </a:pPr>
            <a:r>
              <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“仁民爱物”的生态思想</a:t>
            </a:r>
            <a:endPar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5916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6367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28101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28451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123680" cy="3241040"/>
          </a:xfrm>
          <a:prstGeom prst="rect">
            <a:avLst/>
          </a:prstGeom>
          <a:noFill/>
          <a:ln w="9525">
            <a:noFill/>
          </a:ln>
        </p:spPr>
        <p:txBody>
          <a:bodyPr wrap="square">
            <a:spAutoFit/>
          </a:bodyPr>
          <a:p>
            <a:pPr marL="342900" indent="-342900" algn="just">
              <a:lnSpc>
                <a:spcPct val="16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荀子提出“强本节用”的生态智慧，就是提倡在不违背自然规律的前提下，大力发展农业生产</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endPar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6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由于自然资源并不是取之不尽、用之不竭的，所以对自然资源应当开发与节用并举。</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强本节用</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2167255"/>
            <a:ext cx="586867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“强本节用”的生态思想</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777615" y="3307080"/>
            <a:ext cx="6016625" cy="706755"/>
          </a:xfrm>
          <a:prstGeom prst="rect">
            <a:avLst/>
          </a:prstGeom>
          <a:solidFill>
            <a:srgbClr val="FFFF00"/>
          </a:solidFill>
        </p:spPr>
        <p:txBody>
          <a:bodyPr wrap="square" rtlCol="0">
            <a:spAutoFit/>
          </a:bodyPr>
          <a:lstStyle/>
          <a:p>
            <a:pPr lvl="0" algn="ctr">
              <a:buClrTx/>
              <a:buSzTx/>
              <a:buFontTx/>
            </a:pP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古代的“强本节用”实践</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206025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210534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327882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331374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123680" cy="5210810"/>
          </a:xfrm>
          <a:prstGeom prst="rect">
            <a:avLst/>
          </a:prstGeom>
          <a:noFill/>
          <a:ln w="9525">
            <a:noFill/>
          </a:ln>
        </p:spPr>
        <p:txBody>
          <a:bodyPr wrap="square">
            <a:spAutoFit/>
          </a:bodyPr>
          <a:p>
            <a:pPr indent="0" algn="just">
              <a:lnSpc>
                <a:spcPct val="130000"/>
              </a:lnSpc>
              <a:buFont typeface="Wingdings" panose="05000000000000000000" charset="0"/>
              <a:buNone/>
            </a:pPr>
            <a:r>
              <a:rPr lang="zh-CN"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古代抗旱排涝实践</a:t>
            </a:r>
            <a:endPar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《吕氏·春秋》中提出了农业耕作的总原则：耕作要把握好“度”，要使土壤处于适宜耕作的状况，这样才有利于农作物的种植。</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《吕氏·春秋》记载了采用“上田弃亩</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下田弃畎”</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是说</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在高田里，将作物种在沟里，而不种在垄上，这样就有利于抗旱保墒</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在低田里，作垅，把庄稼种在垄(亩)上，有利于排涝。</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古代的</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强本节用</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123680" cy="5210810"/>
          </a:xfrm>
          <a:prstGeom prst="rect">
            <a:avLst/>
          </a:prstGeom>
          <a:noFill/>
          <a:ln w="9525">
            <a:noFill/>
          </a:ln>
        </p:spPr>
        <p:txBody>
          <a:bodyPr wrap="square">
            <a:spAutoFit/>
          </a:bodyPr>
          <a:p>
            <a:pPr indent="0" algn="just">
              <a:lnSpc>
                <a:spcPct val="130000"/>
              </a:lnSpc>
              <a:buFont typeface="Wingdings" panose="05000000000000000000" charset="0"/>
              <a:buNone/>
            </a:pPr>
            <a:r>
              <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我国2500多年</a:t>
            </a:r>
            <a:r>
              <a:rPr lang="zh-CN"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前的</a:t>
            </a:r>
            <a:r>
              <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“桑基鱼塘”实践</a:t>
            </a:r>
            <a:endPar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湖州桑基鱼塘系统形成起源于春秋战国时期，在一些水网地带，地下水位较高，利用地势，挖低填高，高的做基种植桑树，低的做塘养鱼。</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将鱼塘肥厚的淤泥挖运到四周塘基上作为桑树的肥料，由于塘基有一定的坡度，桑地土壤中多余的营养元素会随着雨水冲刷又源源流入鱼塘</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养蚕过程中的蚕蛹用作鱼饲料，蚕沙作为肥料。</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古代的</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强本节用</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123680" cy="4570730"/>
          </a:xfrm>
          <a:prstGeom prst="rect">
            <a:avLst/>
          </a:prstGeom>
          <a:noFill/>
          <a:ln w="9525">
            <a:noFill/>
          </a:ln>
        </p:spPr>
        <p:txBody>
          <a:bodyPr wrap="square">
            <a:spAutoFit/>
          </a:bodyPr>
          <a:p>
            <a:pPr indent="0" algn="just">
              <a:lnSpc>
                <a:spcPct val="130000"/>
              </a:lnSpc>
              <a:buFont typeface="Wingdings" panose="05000000000000000000" charset="0"/>
              <a:buNone/>
            </a:pPr>
            <a:r>
              <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我国1700年前</a:t>
            </a:r>
            <a:r>
              <a:rPr lang="zh-CN"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的</a:t>
            </a:r>
            <a:r>
              <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生物防治害虫实践</a:t>
            </a:r>
            <a:endPar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据《南方草木状》中有记载，在南方经常可以看到，有人售卖一种虫蚁，当地人称之为黄猄蚁；黄猄蚁生性凶猛，擅长捕食各种昆虫。</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当时南方盛产的柑桔树上生长着一种害虫，专门危害柑桔的果实，桔子会被害虫吃得无一完好，买这种黄猄蚁就是为了防治这种害虫，保护果实。</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古代的</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强本节用</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17710" cy="5406390"/>
          </a:xfrm>
          <a:prstGeom prst="rect">
            <a:avLst/>
          </a:prstGeom>
          <a:noFill/>
          <a:ln w="9525">
            <a:noFill/>
          </a:ln>
        </p:spPr>
        <p:txBody>
          <a:bodyPr wrap="square">
            <a:spAutoFit/>
          </a:bodyPr>
          <a:p>
            <a:pPr indent="0" algn="just">
              <a:lnSpc>
                <a:spcPct val="120000"/>
              </a:lnSpc>
              <a:buFont typeface="Wingdings" panose="05000000000000000000" charset="0"/>
              <a:buNone/>
            </a:pPr>
            <a:r>
              <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我国2500年前</a:t>
            </a:r>
            <a:r>
              <a:rPr lang="zh-CN"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的</a:t>
            </a:r>
            <a:r>
              <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制肥施肥实践</a:t>
            </a:r>
            <a:endParaRPr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457200" indent="-4572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春秋战国时</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的</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草肥</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一是把杂草烧成草木灰；</a:t>
            </a:r>
            <a:r>
              <a:rPr lang="zh-CN"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二是</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利用夏季高温多雨气候环境，</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把杂草</a:t>
            </a: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沤烂成肥。</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457200" indent="-4572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西汉时，人们开始有意识地利用休闲地让杂草丛生，到春耕时，耕翻杂草作为肥源。</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457200" indent="-4572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唐代的厩肥堆制，这种粪就是最早的堆肥；宋代将各种生物垃圾沤渍，任其腐烂，日久成肥。</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457200" indent="-4572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制肥施肥技术的发展是我国传统农业由粗放耕作向精耕细作发展的重要体现。</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古代的</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强本节用</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a:t>
            </a: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实践</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占位符 2"/>
          <p:cNvSpPr>
            <a:spLocks noGrp="1"/>
          </p:cNvSpPr>
          <p:nvPr/>
        </p:nvSpPr>
        <p:spPr>
          <a:xfrm>
            <a:off x="-94" y="62230"/>
            <a:ext cx="12191342" cy="3708789"/>
          </a:xfrm>
          <a:prstGeom prst="rect">
            <a:avLst/>
          </a:prstGeom>
          <a:solidFill>
            <a:schemeClr val="accent1"/>
          </a:solid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6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Aft>
                <a:spcPts val="0"/>
              </a:spcAft>
            </a:pPr>
            <a:r>
              <a:rPr kumimoji="1" lang="zh-CN" altLang="zh-CN" dirty="0">
                <a:solidFill>
                  <a:srgbClr val="FFFF00"/>
                </a:solidFill>
                <a:effectLst>
                  <a:outerShdw blurRad="38100" dist="38100" dir="2700000" algn="tl">
                    <a:srgbClr val="000000">
                      <a:alpha val="43137"/>
                    </a:srgbClr>
                  </a:outerShdw>
                </a:effectLst>
                <a:latin typeface="华文隶书" panose="02010800040101010101" charset="-122"/>
                <a:ea typeface="华文隶书" panose="02010800040101010101" charset="-122"/>
              </a:rPr>
              <a:t>课后思考题：</a:t>
            </a:r>
            <a:endParaRPr kumimoji="1" lang="zh-CN" altLang="zh-CN" dirty="0">
              <a:solidFill>
                <a:srgbClr val="FFFF00"/>
              </a:solidFill>
              <a:effectLst>
                <a:outerShdw blurRad="38100" dist="38100" dir="2700000" algn="tl">
                  <a:srgbClr val="000000">
                    <a:alpha val="43137"/>
                  </a:srgbClr>
                </a:outerShdw>
              </a:effectLst>
              <a:latin typeface="华文隶书" panose="02010800040101010101" charset="-122"/>
              <a:ea typeface="华文隶书" panose="02010800040101010101" charset="-122"/>
            </a:endParaRPr>
          </a:p>
          <a:p>
            <a:pPr algn="ctr">
              <a:lnSpc>
                <a:spcPct val="100000"/>
              </a:lnSpc>
              <a:spcAft>
                <a:spcPts val="0"/>
              </a:spcAft>
            </a:pPr>
            <a:r>
              <a:rPr kumimoji="1" lang="zh-CN" altLang="zh-CN" sz="6000" dirty="0">
                <a:effectLst>
                  <a:outerShdw blurRad="38100" dist="38100" dir="2700000" algn="tl">
                    <a:srgbClr val="000000">
                      <a:alpha val="43137"/>
                    </a:srgbClr>
                  </a:outerShdw>
                </a:effectLst>
                <a:latin typeface="楷体" panose="02010609060101010101" charset="-122"/>
                <a:ea typeface="楷体" panose="02010609060101010101" charset="-122"/>
                <a:sym typeface="+mn-ea"/>
              </a:rPr>
              <a:t>请谈谈你对</a:t>
            </a:r>
            <a:r>
              <a:rPr kumimoji="1" lang="zh-CN" altLang="zh-CN" sz="6000" dirty="0">
                <a:effectLst>
                  <a:outerShdw blurRad="38100" dist="38100" dir="2700000" algn="tl">
                    <a:srgbClr val="000000">
                      <a:alpha val="43137"/>
                    </a:srgbClr>
                  </a:outerShdw>
                </a:effectLst>
                <a:latin typeface="楷体" panose="02010609060101010101" charset="-122"/>
                <a:ea typeface="楷体" panose="02010609060101010101" charset="-122"/>
                <a:sym typeface="+mn-ea"/>
              </a:rPr>
              <a:t>中华文明中生态文化</a:t>
            </a:r>
            <a:endParaRPr kumimoji="1" lang="zh-CN" altLang="zh-CN" sz="6000" dirty="0">
              <a:effectLst>
                <a:outerShdw blurRad="38100" dist="38100" dir="2700000" algn="tl">
                  <a:srgbClr val="000000">
                    <a:alpha val="43137"/>
                  </a:srgbClr>
                </a:outerShdw>
              </a:effectLst>
              <a:latin typeface="楷体" panose="02010609060101010101" charset="-122"/>
              <a:ea typeface="楷体" panose="02010609060101010101" charset="-122"/>
              <a:sym typeface="+mn-ea"/>
            </a:endParaRPr>
          </a:p>
          <a:p>
            <a:pPr algn="ctr">
              <a:lnSpc>
                <a:spcPct val="100000"/>
              </a:lnSpc>
              <a:spcAft>
                <a:spcPts val="0"/>
              </a:spcAft>
            </a:pPr>
            <a:r>
              <a:rPr kumimoji="1" lang="zh-CN" altLang="zh-CN" sz="6000" dirty="0">
                <a:effectLst>
                  <a:outerShdw blurRad="38100" dist="38100" dir="2700000" algn="tl">
                    <a:srgbClr val="000000">
                      <a:alpha val="43137"/>
                    </a:srgbClr>
                  </a:outerShdw>
                </a:effectLst>
                <a:latin typeface="楷体" panose="02010609060101010101" charset="-122"/>
                <a:ea typeface="楷体" panose="02010609060101010101" charset="-122"/>
                <a:sym typeface="+mn-ea"/>
              </a:rPr>
              <a:t>智慧的理解和</a:t>
            </a:r>
            <a:r>
              <a:rPr kumimoji="1" lang="zh-CN" altLang="zh-CN" sz="6000" dirty="0">
                <a:effectLst>
                  <a:outerShdw blurRad="38100" dist="38100" dir="2700000" algn="tl">
                    <a:srgbClr val="000000">
                      <a:alpha val="43137"/>
                    </a:srgbClr>
                  </a:outerShdw>
                </a:effectLst>
                <a:latin typeface="楷体" panose="02010609060101010101" charset="-122"/>
                <a:ea typeface="楷体" panose="02010609060101010101" charset="-122"/>
                <a:sym typeface="+mn-ea"/>
              </a:rPr>
              <a:t>认识。</a:t>
            </a:r>
            <a:endParaRPr kumimoji="1" lang="zh-CN" altLang="zh-CN" sz="6000" dirty="0">
              <a:solidFill>
                <a:schemeClr val="bg1"/>
              </a:solidFill>
              <a:effectLst>
                <a:outerShdw blurRad="38100" dist="38100" dir="2700000" algn="tl">
                  <a:srgbClr val="000000">
                    <a:alpha val="43137"/>
                  </a:srgbClr>
                </a:outerShdw>
              </a:effectLst>
              <a:latin typeface="楷体" panose="02010609060101010101" charset="-122"/>
              <a:ea typeface="楷体" panose="02010609060101010101" charset="-122"/>
              <a:sym typeface="+mn-ea"/>
            </a:endParaRPr>
          </a:p>
        </p:txBody>
      </p:sp>
      <p:sp>
        <p:nvSpPr>
          <p:cNvPr id="5148" name="矩形 25"/>
          <p:cNvSpPr/>
          <p:nvPr/>
        </p:nvSpPr>
        <p:spPr>
          <a:xfrm>
            <a:off x="2813601" y="4002263"/>
            <a:ext cx="6720356" cy="4276725"/>
          </a:xfrm>
          <a:prstGeom prst="rect">
            <a:avLst/>
          </a:prstGeom>
          <a:noFill/>
          <a:ln w="9525">
            <a:noFill/>
          </a:ln>
        </p:spPr>
        <p:txBody>
          <a:bodyPr wrap="square" anchor="t">
            <a:spAutoFit/>
          </a:bodyPr>
          <a:p>
            <a:pPr algn="ctr">
              <a:lnSpc>
                <a:spcPct val="100000"/>
              </a:lnSpc>
              <a:spcAft>
                <a:spcPts val="0"/>
              </a:spcAft>
            </a:pPr>
            <a:r>
              <a:rPr lang="zh-CN" altLang="en-US" sz="3600" dirty="0">
                <a:solidFill>
                  <a:srgbClr val="0070C0"/>
                </a:solidFill>
                <a:latin typeface="隶书" panose="02010509060101010101" charset="-122"/>
                <a:ea typeface="隶书" panose="02010509060101010101" charset="-122"/>
                <a:cs typeface="华文隶书" panose="02010800040101010101" charset="-122"/>
                <a:sym typeface="楷体_GB2312" pitchFamily="1" charset="-122"/>
              </a:rPr>
              <a:t>鞠美庭</a:t>
            </a:r>
            <a:endParaRPr lang="zh-CN" altLang="en-US" sz="4005" b="0" dirty="0">
              <a:solidFill>
                <a:srgbClr val="0070C0"/>
              </a:solidFill>
              <a:latin typeface="华文隶书" panose="02010800040101010101" charset="-122"/>
              <a:ea typeface="华文隶书" panose="02010800040101010101" charset="-122"/>
              <a:cs typeface="华文隶书" panose="02010800040101010101" charset="-122"/>
              <a:sym typeface="楷体_GB2312" pitchFamily="1" charset="-122"/>
            </a:endParaRPr>
          </a:p>
          <a:p>
            <a:pPr algn="ctr">
              <a:lnSpc>
                <a:spcPct val="100000"/>
              </a:lnSpc>
              <a:spcBef>
                <a:spcPts val="0"/>
              </a:spcBef>
              <a:spcAft>
                <a:spcPts val="0"/>
              </a:spcAft>
              <a:buClrTx/>
              <a:buSzTx/>
              <a:buNone/>
            </a:pPr>
            <a:r>
              <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南开大学 环境科学与工程学院教授/书记</a:t>
            </a: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spcAft>
                <a:spcPts val="0"/>
              </a:spcAft>
              <a:buClrTx/>
              <a:buSzTx/>
              <a:buNone/>
            </a:pPr>
            <a:r>
              <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教育部环境科学与工程专业教指委副主任</a:t>
            </a: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spcAft>
                <a:spcPts val="0"/>
              </a:spcAft>
              <a:buClrTx/>
              <a:buSzTx/>
              <a:buNone/>
            </a:pPr>
            <a:r>
              <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生物质资源化利用国地联合工程中心主任</a:t>
            </a: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spcAft>
                <a:spcPts val="0"/>
              </a:spcAft>
              <a:buClrTx/>
              <a:buSzTx/>
              <a:buNone/>
            </a:pPr>
            <a:r>
              <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天津市生态道德教育促进会会长</a:t>
            </a: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spcAft>
                <a:spcPts val="0"/>
              </a:spcAft>
              <a:buClrTx/>
              <a:buSzTx/>
              <a:buNone/>
            </a:pPr>
            <a:r>
              <a:rPr lang="en-US" altLang="zh-CN"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2021</a:t>
            </a:r>
            <a:r>
              <a:rPr lang="zh-CN" altLang="en-US"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年</a:t>
            </a:r>
            <a:r>
              <a:rPr lang="en-US" altLang="zh-CN"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a:t>
            </a:r>
            <a:r>
              <a:rPr lang="zh-CN" altLang="en-US"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月</a:t>
            </a:r>
            <a:r>
              <a:rPr lang="en-US" altLang="zh-CN"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21</a:t>
            </a:r>
            <a:r>
              <a:rPr lang="zh-CN" altLang="en-US" sz="32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日</a:t>
            </a:r>
            <a:endPar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endParaRPr lang="zh-CN" altLang="en-US" sz="28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spcBef>
                <a:spcPts val="0"/>
              </a:spcBef>
            </a:pPr>
            <a:r>
              <a:rPr lang="zh-CN" altLang="en-US" sz="3200" b="0" smtClean="0">
                <a:solidFill>
                  <a:srgbClr val="0070C0"/>
                </a:solidFill>
                <a:latin typeface="隶书" panose="02010509060101010101" charset="-122"/>
                <a:ea typeface="隶书" panose="02010509060101010101" charset="-122"/>
                <a:cs typeface="隶书" panose="02010509060101010101" charset="-122"/>
                <a:sym typeface="楷体_GB2312" pitchFamily="1" charset="-122"/>
              </a:rPr>
              <a:t>  </a:t>
            </a:r>
            <a:endParaRPr lang="zh-CN" altLang="en-US" sz="32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endParaRPr lang="zh-CN" altLang="en-US" sz="32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1698625"/>
            <a:ext cx="5868670" cy="706755"/>
          </a:xfrm>
          <a:prstGeom prst="rect">
            <a:avLst/>
          </a:prstGeom>
          <a:solidFill>
            <a:srgbClr val="FFFF00"/>
          </a:solidFill>
        </p:spPr>
        <p:txBody>
          <a:bodyPr wrap="square" rtlCol="0">
            <a:spAutoFit/>
          </a:bodyPr>
          <a:lstStyle/>
          <a:p>
            <a:pPr lvl="0" algn="l">
              <a:buClrTx/>
              <a:buSzTx/>
              <a:buFontTx/>
            </a:pP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“钓而不纲”的生态思想</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514725" y="2941320"/>
            <a:ext cx="7407275" cy="706755"/>
          </a:xfrm>
          <a:prstGeom prst="rect">
            <a:avLst/>
          </a:prstGeom>
          <a:noFill/>
        </p:spPr>
        <p:txBody>
          <a:bodyPr wrap="square" rtlCol="0">
            <a:spAutoFit/>
          </a:bodyPr>
          <a:lstStyle/>
          <a:p>
            <a:pPr lvl="0" algn="l">
              <a:buClrTx/>
              <a:buSzTx/>
              <a:buFontTx/>
            </a:pPr>
            <a:r>
              <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“仁民爱物”的生态思想</a:t>
            </a:r>
            <a:endParaRPr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5916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6367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28101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28451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521081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孔子主张“钓而不纲、弋不射宿”，这里纲指大网，弋是带线的箭，宿是归宿之鸟。大意是：君子钓鱼而不用网去捕鱼，射鸟但不能在他们归宿的时候。</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传说孔子的弟子宓子贱在鲁国单父为官时，孔子派另一名弟子巫马旗去考察他的政绩</a:t>
            </a:r>
            <a:r>
              <a:rPr lang="en-US"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endParaRPr lang="en-US"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宓子贱要求渔夫捕大放小，与孔子钓而不纲、弋不射宿一样，都是以仁爱之心对待动物，也是为了保持生态平衡，防止因一时之利而丧失长远利益。</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1.</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“钓而不纲”的生态思想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文本框 27"/>
          <p:cNvSpPr txBox="1"/>
          <p:nvPr/>
        </p:nvSpPr>
        <p:spPr>
          <a:xfrm>
            <a:off x="3914775" y="653415"/>
            <a:ext cx="3862705" cy="1014730"/>
          </a:xfrm>
          <a:prstGeom prst="rect">
            <a:avLst/>
          </a:prstGeom>
          <a:noFill/>
        </p:spPr>
        <p:txBody>
          <a:bodyPr wrap="square" rtlCol="0">
            <a:spAutoFit/>
          </a:bodyPr>
          <a:lstStyle/>
          <a:p>
            <a:pPr algn="ctr"/>
            <a:r>
              <a:rPr lang="en-US" altLang="zh-CN" sz="6000" dirty="0">
                <a:solidFill>
                  <a:srgbClr val="FF0000"/>
                </a:solidFill>
                <a:latin typeface="微软雅黑" panose="020B0503020204020204" pitchFamily="34" charset="-122"/>
                <a:ea typeface="微软雅黑" panose="020B0503020204020204" pitchFamily="34" charset="-122"/>
              </a:rPr>
              <a:t>   </a:t>
            </a:r>
            <a:r>
              <a:rPr lang="zh-CN" altLang="en-US" sz="6000" dirty="0">
                <a:solidFill>
                  <a:srgbClr val="FF0000"/>
                </a:solidFill>
                <a:latin typeface="微软雅黑" panose="020B0503020204020204" pitchFamily="34" charset="-122"/>
                <a:ea typeface="微软雅黑" panose="020B0503020204020204" pitchFamily="34" charset="-122"/>
              </a:rPr>
              <a:t>目  录</a:t>
            </a:r>
            <a:endParaRPr lang="zh-CN" altLang="en-US" sz="6000" dirty="0">
              <a:solidFill>
                <a:srgbClr val="FF000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514725" y="1698625"/>
            <a:ext cx="5868670" cy="706755"/>
          </a:xfrm>
          <a:prstGeom prst="rect">
            <a:avLst/>
          </a:prstGeom>
          <a:noFill/>
        </p:spPr>
        <p:txBody>
          <a:bodyPr wrap="square" rtlCol="0">
            <a:spAutoFit/>
          </a:bodyPr>
          <a:lstStyle/>
          <a:p>
            <a:pPr lvl="0" algn="l">
              <a:buClrTx/>
              <a:buSzTx/>
              <a:buFontTx/>
            </a:pPr>
            <a:r>
              <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“钓而不纲”的生态思想</a:t>
            </a:r>
            <a:endParaRPr lang="zh-CN" altLang="en-US" sz="4000"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36" name="文本框 35"/>
          <p:cNvSpPr txBox="1"/>
          <p:nvPr/>
        </p:nvSpPr>
        <p:spPr>
          <a:xfrm>
            <a:off x="3514725" y="2941320"/>
            <a:ext cx="5868670" cy="706755"/>
          </a:xfrm>
          <a:prstGeom prst="rect">
            <a:avLst/>
          </a:prstGeom>
          <a:solidFill>
            <a:srgbClr val="FFFF00"/>
          </a:solidFill>
        </p:spPr>
        <p:txBody>
          <a:bodyPr wrap="square" rtlCol="0">
            <a:spAutoFit/>
          </a:bodyPr>
          <a:lstStyle/>
          <a:p>
            <a:pPr lvl="0" algn="l">
              <a:buClrTx/>
              <a:buSzTx/>
              <a:buFontTx/>
            </a:pPr>
            <a:r>
              <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“仁民爱物”的生态思想</a:t>
            </a:r>
            <a:endParaRPr lang="zh-CN" altLang="en-US"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pSp>
        <p:nvGrpSpPr>
          <p:cNvPr id="38" name="组合 6152"/>
          <p:cNvGrpSpPr>
            <a:grpSpLocks noChangeAspect="1"/>
          </p:cNvGrpSpPr>
          <p:nvPr/>
        </p:nvGrpSpPr>
        <p:grpSpPr>
          <a:xfrm>
            <a:off x="2448530" y="1591628"/>
            <a:ext cx="1021843" cy="946150"/>
            <a:chOff x="0" y="0"/>
            <a:chExt cx="1549" cy="1351"/>
          </a:xfrm>
          <a:solidFill>
            <a:srgbClr val="0070C0"/>
          </a:solidFill>
        </p:grpSpPr>
        <p:sp>
          <p:nvSpPr>
            <p:cNvPr id="3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42" name="Text Box 10"/>
          <p:cNvSpPr>
            <a:spLocks noChangeAspect="1"/>
          </p:cNvSpPr>
          <p:nvPr/>
        </p:nvSpPr>
        <p:spPr>
          <a:xfrm>
            <a:off x="2708209" y="1636713"/>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1</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grpSp>
        <p:nvGrpSpPr>
          <p:cNvPr id="48" name="组合 6152"/>
          <p:cNvGrpSpPr>
            <a:grpSpLocks noChangeAspect="1"/>
          </p:cNvGrpSpPr>
          <p:nvPr/>
        </p:nvGrpSpPr>
        <p:grpSpPr>
          <a:xfrm>
            <a:off x="2438370" y="2810193"/>
            <a:ext cx="1021843" cy="946150"/>
            <a:chOff x="0" y="0"/>
            <a:chExt cx="1549" cy="1351"/>
          </a:xfrm>
          <a:solidFill>
            <a:srgbClr val="0070C0"/>
          </a:solidFill>
        </p:grpSpPr>
        <p:sp>
          <p:nvSpPr>
            <p:cNvPr id="49" name="AutoShape 7"/>
            <p:cNvSpPr/>
            <p:nvPr/>
          </p:nvSpPr>
          <p:spPr>
            <a:xfrm>
              <a:off x="14" y="24"/>
              <a:ext cx="1535" cy="1327"/>
            </a:xfrm>
            <a:prstGeom prst="hexagon">
              <a:avLst>
                <a:gd name="adj" fmla="val 28912"/>
                <a:gd name="vf" fmla="val 115470"/>
              </a:avLst>
            </a:prstGeom>
            <a:grp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0" name="AutoShape 8"/>
            <p:cNvSpPr/>
            <p:nvPr/>
          </p:nvSpPr>
          <p:spPr>
            <a:xfrm>
              <a:off x="0" y="0"/>
              <a:ext cx="1535" cy="1327"/>
            </a:xfrm>
            <a:prstGeom prst="hexagon">
              <a:avLst>
                <a:gd name="adj" fmla="val 28912"/>
                <a:gd name="vf" fmla="val 115470"/>
              </a:avLst>
            </a:prstGeom>
            <a:grp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51" name="AutoShape 9"/>
            <p:cNvSpPr/>
            <p:nvPr/>
          </p:nvSpPr>
          <p:spPr>
            <a:xfrm>
              <a:off x="90" y="81"/>
              <a:ext cx="1352" cy="1169"/>
            </a:xfrm>
            <a:prstGeom prst="hexagon">
              <a:avLst>
                <a:gd name="adj" fmla="val 28891"/>
                <a:gd name="vf" fmla="val 115470"/>
              </a:avLst>
            </a:prstGeom>
            <a:grp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52" name="Text Box 10"/>
          <p:cNvSpPr>
            <a:spLocks noChangeAspect="1"/>
          </p:cNvSpPr>
          <p:nvPr/>
        </p:nvSpPr>
        <p:spPr>
          <a:xfrm>
            <a:off x="2690429" y="2845118"/>
            <a:ext cx="490220" cy="829945"/>
          </a:xfrm>
          <a:prstGeom prst="rect">
            <a:avLst/>
          </a:prstGeom>
          <a:noFill/>
          <a:ln w="9525">
            <a:noFill/>
          </a:ln>
        </p:spPr>
        <p:txBody>
          <a:bodyPr wrap="none" anchor="t">
            <a:spAutoFit/>
          </a:bodyPr>
          <a:p>
            <a:pPr algn="ctr" eaLnBrk="0" hangingPunct="0"/>
            <a:r>
              <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2</a:t>
            </a:r>
            <a:endParaRPr lang="en-US" altLang="x-none" sz="48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4815840"/>
          </a:xfrm>
          <a:prstGeom prst="rect">
            <a:avLst/>
          </a:prstGeom>
          <a:noFill/>
          <a:ln w="9525">
            <a:noFill/>
          </a:ln>
        </p:spPr>
        <p:txBody>
          <a:bodyPr wrap="square">
            <a:spAutoFit/>
          </a:bodyPr>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孟子在孔子“仁爱”思想的基础上，从仁政的角度提出“仁民爱物”，就是既要仁爱百姓，又要爱惜自然万物。</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孟子认为，一个人首先要亲近和热爱自己的亲人，然后才可能在此基础上推己及人、由人及物去爱惜和爱护世间万物。</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传说，齐宣王看到有人牵牛从堂下经过，牛一直在瑟瑟发抖，齐宣王询问得知这牛是用来祭钟的</a:t>
            </a:r>
            <a:r>
              <a:rPr lang="en-US"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“仁民爱物”</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 name="文本框 99"/>
          <p:cNvSpPr txBox="1"/>
          <p:nvPr/>
        </p:nvSpPr>
        <p:spPr>
          <a:xfrm>
            <a:off x="1311275" y="1080770"/>
            <a:ext cx="9641205" cy="5406390"/>
          </a:xfrm>
          <a:prstGeom prst="rect">
            <a:avLst/>
          </a:prstGeom>
          <a:noFill/>
          <a:ln w="9525">
            <a:noFill/>
          </a:ln>
        </p:spPr>
        <p:txBody>
          <a:bodyPr wrap="square">
            <a:spAutoFit/>
          </a:bodyPr>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孟子认为：“苟得其养，无物不长；苟失其养，无物不消”。意思是：如果得到了必要的滋养，什么东西都可以生长；如果失去了必要的滋养，什么东西都可能消亡。</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孟子反对开垦荒地，告诫人们尽量减少对自然界的索取，从而养护好自然资源。</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孟子还从仁政的角度，规劝君王无论是使用民力还是伐木、捕鱼，都要遵循自然规律，按照时节来行事，这样才能使百姓富足，才能做到仁民爱物。</a:t>
            </a:r>
            <a:endParaRPr sz="32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344295" y="373380"/>
            <a:ext cx="6889115" cy="706755"/>
          </a:xfrm>
          <a:prstGeom prst="rect">
            <a:avLst/>
          </a:prstGeom>
          <a:noFill/>
        </p:spPr>
        <p:txBody>
          <a:bodyPr wrap="square" rtlCol="0" anchor="t">
            <a:spAutoFit/>
          </a:bodyPr>
          <a:p>
            <a:pPr lvl="0" algn="l">
              <a:buClrTx/>
              <a:buSzTx/>
              <a:buFontTx/>
            </a:pP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2.</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“仁民爱物”</a:t>
            </a:r>
            <a:r>
              <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的生态思想</a:t>
            </a:r>
            <a:endParaRPr lang="en-US" altLang="zh-CN" sz="4000" b="1"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tags/tag1.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UNIT_TABLE_BEAUTIFY" val="smartTable{9f3c0e6c-fa1b-4225-8dfa-4c89affafc09}"/>
</p:tagLst>
</file>

<file path=ppt/tags/tag3.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4.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5.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6.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7.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ags/tag8.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商务04">
      <a:dk1>
        <a:sysClr val="windowText" lastClr="000000"/>
      </a:dk1>
      <a:lt1>
        <a:sysClr val="window" lastClr="FFFFFF"/>
      </a:lt1>
      <a:dk2>
        <a:srgbClr val="44546A"/>
      </a:dk2>
      <a:lt2>
        <a:srgbClr val="E7E6E6"/>
      </a:lt2>
      <a:accent1>
        <a:srgbClr val="2476B5"/>
      </a:accent1>
      <a:accent2>
        <a:srgbClr val="45B058"/>
      </a:accent2>
      <a:accent3>
        <a:srgbClr val="364D76"/>
      </a:accent3>
      <a:accent4>
        <a:srgbClr val="FAFAFA"/>
      </a:accent4>
      <a:accent5>
        <a:srgbClr val="1D2E4B"/>
      </a:accent5>
      <a:accent6>
        <a:srgbClr val="70AD47"/>
      </a:accent6>
      <a:hlink>
        <a:srgbClr val="0563C1"/>
      </a:hlink>
      <a:folHlink>
        <a:srgbClr val="954F72"/>
      </a:folHlink>
    </a:clrScheme>
    <a:fontScheme name="我的字体1">
      <a:majorFont>
        <a:latin typeface="Nexa Bold"/>
        <a:ea typeface="方正北魏楷书简体"/>
        <a:cs typeface=""/>
      </a:majorFont>
      <a:minorFont>
        <a:latin typeface="华文细黑"/>
        <a:ea typeface="汉仪中等线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4595</Words>
  <Application>WPS 演示</Application>
  <PresentationFormat>宽屏</PresentationFormat>
  <Paragraphs>322</Paragraphs>
  <Slides>46</Slides>
  <Notes>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46</vt:i4>
      </vt:variant>
    </vt:vector>
  </HeadingPairs>
  <TitlesOfParts>
    <vt:vector size="66" baseType="lpstr">
      <vt:lpstr>Arial</vt:lpstr>
      <vt:lpstr>宋体</vt:lpstr>
      <vt:lpstr>Wingdings</vt:lpstr>
      <vt:lpstr>Times New Roman</vt:lpstr>
      <vt:lpstr>Times New Roman</vt:lpstr>
      <vt:lpstr>黑体</vt:lpstr>
      <vt:lpstr>华文隶书</vt:lpstr>
      <vt:lpstr>隶书</vt:lpstr>
      <vt:lpstr>楷体_GB2312</vt:lpstr>
      <vt:lpstr>新宋体</vt:lpstr>
      <vt:lpstr>微软雅黑</vt:lpstr>
      <vt:lpstr>Wingdings</vt:lpstr>
      <vt:lpstr>Arial Unicode MS</vt:lpstr>
      <vt:lpstr>等线</vt:lpstr>
      <vt:lpstr>楷体</vt:lpstr>
      <vt:lpstr>汉仪中等线简</vt:lpstr>
      <vt:lpstr>华文细黑</vt:lpstr>
      <vt:lpstr>Segoe Print</vt:lpstr>
      <vt:lpstr>Office 主题​​</vt:lpstr>
      <vt:lpstr>1_Soaring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鞠美庭</cp:lastModifiedBy>
  <cp:revision>225</cp:revision>
  <dcterms:created xsi:type="dcterms:W3CDTF">2016-10-18T08:47:00Z</dcterms:created>
  <dcterms:modified xsi:type="dcterms:W3CDTF">2022-02-19T05:06:04Z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2052-11.1.0.11365</vt:lpwstr>
  </property>
  <property fmtid="{D5CDD505-2E9C-101B-9397-08002B2CF9AE}" pid="4" name="ICV">
    <vt:lpwstr>A4B992E5815F4BF8A0BBF2C2B4956AB1</vt:lpwstr>
  </property>
</Properties>
</file>