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 id="2147483673" r:id="rId4"/>
    <p:sldMasterId id="2147483689" r:id="rId5"/>
  </p:sldMasterIdLst>
  <p:notesMasterIdLst>
    <p:notesMasterId r:id="rId7"/>
  </p:notesMasterIdLst>
  <p:handoutMasterIdLst>
    <p:handoutMasterId r:id="rId105"/>
  </p:handoutMasterIdLst>
  <p:sldIdLst>
    <p:sldId id="969" r:id="rId6"/>
    <p:sldId id="601" r:id="rId8"/>
    <p:sldId id="1207" r:id="rId9"/>
    <p:sldId id="974" r:id="rId10"/>
    <p:sldId id="975" r:id="rId11"/>
    <p:sldId id="976" r:id="rId12"/>
    <p:sldId id="970" r:id="rId13"/>
    <p:sldId id="971" r:id="rId14"/>
    <p:sldId id="973" r:id="rId15"/>
    <p:sldId id="1208" r:id="rId16"/>
    <p:sldId id="1167" r:id="rId17"/>
    <p:sldId id="1169" r:id="rId18"/>
    <p:sldId id="1174" r:id="rId19"/>
    <p:sldId id="1178" r:id="rId20"/>
    <p:sldId id="1183" r:id="rId21"/>
    <p:sldId id="1191" r:id="rId22"/>
    <p:sldId id="1200" r:id="rId23"/>
    <p:sldId id="1203" r:id="rId24"/>
    <p:sldId id="1204" r:id="rId25"/>
    <p:sldId id="1205" r:id="rId26"/>
    <p:sldId id="1206" r:id="rId27"/>
    <p:sldId id="1209" r:id="rId28"/>
    <p:sldId id="977" r:id="rId29"/>
    <p:sldId id="979" r:id="rId30"/>
    <p:sldId id="980" r:id="rId31"/>
    <p:sldId id="981" r:id="rId32"/>
    <p:sldId id="982" r:id="rId33"/>
    <p:sldId id="983" r:id="rId34"/>
    <p:sldId id="984" r:id="rId35"/>
    <p:sldId id="985" r:id="rId36"/>
    <p:sldId id="986" r:id="rId37"/>
    <p:sldId id="987" r:id="rId38"/>
    <p:sldId id="988" r:id="rId39"/>
    <p:sldId id="989" r:id="rId40"/>
    <p:sldId id="1210" r:id="rId41"/>
    <p:sldId id="995" r:id="rId42"/>
    <p:sldId id="1094" r:id="rId43"/>
    <p:sldId id="1095" r:id="rId44"/>
    <p:sldId id="1096" r:id="rId45"/>
    <p:sldId id="1097" r:id="rId46"/>
    <p:sldId id="1091" r:id="rId47"/>
    <p:sldId id="1093" r:id="rId48"/>
    <p:sldId id="1309" r:id="rId49"/>
    <p:sldId id="1308" r:id="rId50"/>
    <p:sldId id="1211" r:id="rId51"/>
    <p:sldId id="850" r:id="rId52"/>
    <p:sldId id="849" r:id="rId53"/>
    <p:sldId id="863" r:id="rId54"/>
    <p:sldId id="864" r:id="rId55"/>
    <p:sldId id="865" r:id="rId56"/>
    <p:sldId id="866" r:id="rId57"/>
    <p:sldId id="867" r:id="rId58"/>
    <p:sldId id="852" r:id="rId59"/>
    <p:sldId id="855" r:id="rId60"/>
    <p:sldId id="1212" r:id="rId61"/>
    <p:sldId id="623" r:id="rId62"/>
    <p:sldId id="774" r:id="rId63"/>
    <p:sldId id="776" r:id="rId64"/>
    <p:sldId id="775" r:id="rId65"/>
    <p:sldId id="1213" r:id="rId66"/>
    <p:sldId id="1001" r:id="rId67"/>
    <p:sldId id="1002" r:id="rId68"/>
    <p:sldId id="1003" r:id="rId69"/>
    <p:sldId id="1004" r:id="rId70"/>
    <p:sldId id="1005" r:id="rId71"/>
    <p:sldId id="1007" r:id="rId72"/>
    <p:sldId id="1008" r:id="rId73"/>
    <p:sldId id="1012" r:id="rId74"/>
    <p:sldId id="1013" r:id="rId75"/>
    <p:sldId id="1014" r:id="rId76"/>
    <p:sldId id="1015" r:id="rId77"/>
    <p:sldId id="1016" r:id="rId78"/>
    <p:sldId id="1017" r:id="rId79"/>
    <p:sldId id="1018" r:id="rId80"/>
    <p:sldId id="1019" r:id="rId81"/>
    <p:sldId id="1022" r:id="rId82"/>
    <p:sldId id="1023" r:id="rId83"/>
    <p:sldId id="1024" r:id="rId84"/>
    <p:sldId id="1025" r:id="rId85"/>
    <p:sldId id="1026" r:id="rId86"/>
    <p:sldId id="1027" r:id="rId87"/>
    <p:sldId id="1028" r:id="rId88"/>
    <p:sldId id="1029" r:id="rId89"/>
    <p:sldId id="1030" r:id="rId90"/>
    <p:sldId id="1031" r:id="rId91"/>
    <p:sldId id="1032" r:id="rId92"/>
    <p:sldId id="1034" r:id="rId93"/>
    <p:sldId id="1035" r:id="rId94"/>
    <p:sldId id="1036" r:id="rId95"/>
    <p:sldId id="1037" r:id="rId96"/>
    <p:sldId id="1038" r:id="rId97"/>
    <p:sldId id="1039" r:id="rId98"/>
    <p:sldId id="1040" r:id="rId99"/>
    <p:sldId id="1041" r:id="rId100"/>
    <p:sldId id="1042" r:id="rId101"/>
    <p:sldId id="1043" r:id="rId102"/>
    <p:sldId id="1044" r:id="rId103"/>
    <p:sldId id="996" r:id="rId10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冷家冰" initials="冷"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2FDB2607-1784-4EEB-B798-7EB5836EED8A}">
        <p14:showMediaCtrls xmlns:p14="http://schemas.microsoft.com/office/powerpoint/2010/main" val="1"/>
      </p:ext>
    </p:extLst>
  </p:showPr>
  <p:clrMru>
    <a:srgbClr val="FF99FF"/>
    <a:srgbClr val="008000"/>
    <a:srgbClr val="990033"/>
    <a:srgbClr val="CCFFFF"/>
    <a:srgbClr val="CC3300"/>
    <a:srgbClr val="33CCFF"/>
    <a:srgbClr val="3399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9" d="100"/>
          <a:sy n="69" d="100"/>
        </p:scale>
        <p:origin x="-138" y="-102"/>
      </p:cViewPr>
      <p:guideLst>
        <p:guide orient="horz" pos="2350"/>
        <p:guide pos="2921"/>
      </p:guideLst>
    </p:cSldViewPr>
  </p:slideViewPr>
  <p:gridSpacing cx="69849" cy="69849"/>
</p:viewPr>
</file>

<file path=ppt/_rels/presentation.xml.rels><?xml version="1.0" encoding="UTF-8" standalone="yes"?>
<Relationships xmlns="http://schemas.openxmlformats.org/package/2006/relationships"><Relationship Id="rId99" Type="http://schemas.openxmlformats.org/officeDocument/2006/relationships/slide" Target="slides/slide93.xml"/><Relationship Id="rId98" Type="http://schemas.openxmlformats.org/officeDocument/2006/relationships/slide" Target="slides/slide92.xml"/><Relationship Id="rId97" Type="http://schemas.openxmlformats.org/officeDocument/2006/relationships/slide" Target="slides/slide91.xml"/><Relationship Id="rId96" Type="http://schemas.openxmlformats.org/officeDocument/2006/relationships/slide" Target="slides/slide90.xml"/><Relationship Id="rId95" Type="http://schemas.openxmlformats.org/officeDocument/2006/relationships/slide" Target="slides/slide89.xml"/><Relationship Id="rId94" Type="http://schemas.openxmlformats.org/officeDocument/2006/relationships/slide" Target="slides/slide88.xml"/><Relationship Id="rId93" Type="http://schemas.openxmlformats.org/officeDocument/2006/relationships/slide" Target="slides/slide87.xml"/><Relationship Id="rId92" Type="http://schemas.openxmlformats.org/officeDocument/2006/relationships/slide" Target="slides/slide86.xml"/><Relationship Id="rId91" Type="http://schemas.openxmlformats.org/officeDocument/2006/relationships/slide" Target="slides/slide85.xml"/><Relationship Id="rId90" Type="http://schemas.openxmlformats.org/officeDocument/2006/relationships/slide" Target="slides/slide84.xml"/><Relationship Id="rId9" Type="http://schemas.openxmlformats.org/officeDocument/2006/relationships/slide" Target="slides/slide3.xml"/><Relationship Id="rId89" Type="http://schemas.openxmlformats.org/officeDocument/2006/relationships/slide" Target="slides/slide83.xml"/><Relationship Id="rId88" Type="http://schemas.openxmlformats.org/officeDocument/2006/relationships/slide" Target="slides/slide82.xml"/><Relationship Id="rId87" Type="http://schemas.openxmlformats.org/officeDocument/2006/relationships/slide" Target="slides/slide81.xml"/><Relationship Id="rId86" Type="http://schemas.openxmlformats.org/officeDocument/2006/relationships/slide" Target="slides/slide80.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2.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notesMaster" Target="notesMasters/notesMaster1.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9" Type="http://schemas.openxmlformats.org/officeDocument/2006/relationships/commentAuthors" Target="commentAuthors.xml"/><Relationship Id="rId108" Type="http://schemas.openxmlformats.org/officeDocument/2006/relationships/tableStyles" Target="tableStyles.xml"/><Relationship Id="rId107" Type="http://schemas.openxmlformats.org/officeDocument/2006/relationships/viewProps" Target="viewProps.xml"/><Relationship Id="rId106" Type="http://schemas.openxmlformats.org/officeDocument/2006/relationships/presProps" Target="presProps.xml"/><Relationship Id="rId105" Type="http://schemas.openxmlformats.org/officeDocument/2006/relationships/handoutMaster" Target="handoutMasters/handoutMaster1.xml"/><Relationship Id="rId104" Type="http://schemas.openxmlformats.org/officeDocument/2006/relationships/slide" Target="slides/slide98.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4098" name="Rectangle 2"/>
          <p:cNvSpPr>
            <a:spLocks noGrp="1"/>
          </p:cNvSpPr>
          <p:nvPr>
            <p:ph type="hdr" sz="quarter"/>
          </p:nvPr>
        </p:nvSpPr>
        <p:spPr>
          <a:xfrm>
            <a:off x="0" y="0"/>
            <a:ext cx="2971800" cy="457200"/>
          </a:xfrm>
          <a:prstGeom prst="rect">
            <a:avLst/>
          </a:prstGeom>
          <a:noFill/>
          <a:ln w="9525">
            <a:noFill/>
          </a:ln>
        </p:spPr>
        <p:txBody>
          <a:bodyPr/>
          <a:p>
            <a:pPr lvl="0" eaLnBrk="1" fontAlgn="base" hangingPunct="1"/>
          </a:p>
        </p:txBody>
      </p:sp>
      <p:sp>
        <p:nvSpPr>
          <p:cNvPr id="4099" name="Rectangle 3"/>
          <p:cNvSpPr>
            <a:spLocks noGrp="1"/>
          </p:cNvSpPr>
          <p:nvPr>
            <p:ph type="dt" idx="1"/>
          </p:nvPr>
        </p:nvSpPr>
        <p:spPr>
          <a:xfrm>
            <a:off x="3886200" y="0"/>
            <a:ext cx="2971800" cy="457200"/>
          </a:xfrm>
          <a:prstGeom prst="rect">
            <a:avLst/>
          </a:prstGeom>
          <a:noFill/>
          <a:ln w="9525">
            <a:noFill/>
          </a:ln>
        </p:spPr>
        <p:txBody>
          <a:bodyPr/>
          <a:p>
            <a:pPr lvl="0" algn="r" eaLnBrk="1" fontAlgn="base" hangingPunct="1"/>
            <a:endParaRPr sz="1200" b="0" strike="noStrike" noProof="1">
              <a:solidFill>
                <a:schemeClr val="tx1"/>
              </a:solidFill>
              <a:latin typeface="Tahoma" panose="020B0604030504040204" pitchFamily="2" charset="0"/>
              <a:ea typeface="宋体" panose="02010600030101010101" pitchFamily="2" charset="-122"/>
              <a:sym typeface="Tahoma" panose="020B0604030504040204" pitchFamily="2" charset="0"/>
            </a:endParaRPr>
          </a:p>
        </p:txBody>
      </p:sp>
      <p:sp>
        <p:nvSpPr>
          <p:cNvPr id="4100" name="Rectangle 4"/>
          <p:cNvSpPr>
            <a:spLocks noGrp="1" noRot="1" noChangeAspect="1"/>
          </p:cNvSpPr>
          <p:nvPr>
            <p:ph type="sldImg"/>
          </p:nvPr>
        </p:nvSpPr>
        <p:spPr>
          <a:xfrm>
            <a:off x="1143000" y="685800"/>
            <a:ext cx="4572000" cy="3429000"/>
          </a:xfrm>
          <a:prstGeom prst="rect">
            <a:avLst/>
          </a:prstGeom>
          <a:noFill/>
          <a:ln w="9525">
            <a:noFill/>
          </a:ln>
        </p:spPr>
      </p:sp>
      <p:sp>
        <p:nvSpPr>
          <p:cNvPr id="4101" name="Rectangle 5"/>
          <p:cNvSpPr>
            <a:spLocks noGrp="1" noRot="1" noChangeAspect="1"/>
          </p:cNvSpPr>
          <p:nvPr/>
        </p:nvSpPr>
        <p:spPr>
          <a:xfrm>
            <a:off x="914400" y="4343400"/>
            <a:ext cx="5029200" cy="4114800"/>
          </a:xfrm>
          <a:prstGeom prst="rect">
            <a:avLst/>
          </a:prstGeom>
          <a:noFill/>
          <a:ln w="9525">
            <a:noFill/>
          </a:ln>
        </p:spPr>
        <p:txBody>
          <a:bodyPr anchor="t"/>
          <a:p>
            <a:pPr lvl="0" indent="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4102" name="Rectangle 6"/>
          <p:cNvSpPr>
            <a:spLocks noGrp="1"/>
          </p:cNvSpPr>
          <p:nvPr>
            <p:ph type="ftr" sz="quarter" idx="4"/>
          </p:nvPr>
        </p:nvSpPr>
        <p:spPr>
          <a:xfrm>
            <a:off x="0" y="8686800"/>
            <a:ext cx="2971800" cy="457200"/>
          </a:xfrm>
          <a:prstGeom prst="rect">
            <a:avLst/>
          </a:prstGeom>
          <a:noFill/>
          <a:ln w="9525">
            <a:noFill/>
          </a:ln>
        </p:spPr>
        <p:txBody>
          <a:bodyPr anchor="b"/>
          <a:p>
            <a:pPr lvl="0" eaLnBrk="1" fontAlgn="base" hangingPunct="1"/>
            <a:endParaRPr sz="1200" b="0" strike="noStrike" noProof="1">
              <a:solidFill>
                <a:schemeClr val="tx1"/>
              </a:solidFill>
              <a:latin typeface="Tahoma" panose="020B0604030504040204" pitchFamily="2" charset="0"/>
              <a:ea typeface="宋体" panose="02010600030101010101" pitchFamily="2" charset="-122"/>
              <a:sym typeface="Tahoma" panose="020B0604030504040204" pitchFamily="2" charset="0"/>
            </a:endParaRPr>
          </a:p>
        </p:txBody>
      </p:sp>
      <p:sp>
        <p:nvSpPr>
          <p:cNvPr id="4103" name="Rectangle 7"/>
          <p:cNvSpPr>
            <a:spLocks noGrp="1"/>
          </p:cNvSpPr>
          <p:nvPr>
            <p:ph type="sldNum" sz="quarter" idx="5"/>
          </p:nvPr>
        </p:nvSpPr>
        <p:spPr>
          <a:xfrm>
            <a:off x="3886200" y="8686800"/>
            <a:ext cx="2971800" cy="457200"/>
          </a:xfrm>
          <a:prstGeom prst="rect">
            <a:avLst/>
          </a:prstGeom>
          <a:noFill/>
          <a:ln w="9525">
            <a:noFill/>
          </a:ln>
        </p:spPr>
        <p:txBody>
          <a:bodyPr anchor="b"/>
          <a:p>
            <a:pPr lvl="0" algn="r" eaLnBrk="1" fontAlgn="base" hangingPunct="1"/>
            <a:fld id="{9A0DB2DC-4C9A-4742-B13C-FB6460FD3503}" type="slidenum">
              <a:rPr lang="en-US" altLang="x-none" sz="1200" b="0" strike="noStrike" noProof="1" dirty="0">
                <a:solidFill>
                  <a:schemeClr val="tx1"/>
                </a:solidFill>
                <a:latin typeface="Tahoma" panose="020B0604030504040204" pitchFamily="2" charset="0"/>
                <a:ea typeface="宋体" panose="02010600030101010101" pitchFamily="2" charset="-122"/>
                <a:cs typeface="+mn-cs"/>
                <a:sym typeface="Tahoma" panose="020B0604030504040204" pitchFamily="2" charset="0"/>
              </a:rPr>
            </a:fld>
            <a:endParaRPr lang="en-US" altLang="x-none" sz="1200" b="0" strike="noStrike" noProof="1" dirty="0">
              <a:solidFill>
                <a:schemeClr val="tx1"/>
              </a:solidFill>
              <a:latin typeface="Tahoma" panose="020B0604030504040204" pitchFamily="2" charset="0"/>
              <a:ea typeface="宋体" panose="02010600030101010101" pitchFamily="2" charset="-122"/>
              <a:sym typeface="Tahoma" panose="020B0604030504040204" pitchFamily="2" charset="0"/>
            </a:endParaRPr>
          </a:p>
        </p:txBody>
      </p:sp>
    </p:spTree>
  </p:cSld>
  <p:clrMap bg1="lt1" tx1="dk1" bg2="lt2" tx2="dk2" accent1="accent1" accent2="accent2" accent3="accent3" accent4="accent4" accent5="accent5" accent6="accent6" hlink="hlink" folHlink="folHlink"/>
  <p:hf sldNum="0" hdr="0" ftr="0" dt="0"/>
  <p:notesStyle>
    <a:lvl1pPr lvl="0" defTabSz="0" fontAlgn="base">
      <a:defRPr sz="1200" kern="1200"/>
    </a:lvl1pPr>
    <a:lvl2pPr marL="0" lvl="1" indent="0" defTabSz="0" fontAlgn="base">
      <a:defRPr sz="1200" kern="1200"/>
    </a:lvl2pPr>
    <a:lvl3pPr marL="0" lvl="2" indent="0" defTabSz="0" fontAlgn="base">
      <a:defRPr sz="1200" kern="1200"/>
    </a:lvl3pPr>
    <a:lvl4pPr marL="0" lvl="3" indent="0" defTabSz="0" fontAlgn="base">
      <a:defRPr sz="1200" kern="1200"/>
    </a:lvl4pPr>
    <a:lvl5pPr marL="0" lvl="4" indent="0" defTabSz="0" fontAlgn="base">
      <a:defRPr sz="1200" kern="1200"/>
    </a:lvl5pPr>
    <a:lvl6pPr marL="2286000" lvl="5" indent="0" defTabSz="0" fontAlgn="base">
      <a:defRPr sz="1200" kern="1200"/>
    </a:lvl6pPr>
    <a:lvl7pPr marL="2743200" lvl="6" indent="0" defTabSz="0" fontAlgn="base">
      <a:defRPr sz="1200" kern="1200"/>
    </a:lvl7pPr>
    <a:lvl8pPr marL="3200400" lvl="7" indent="0" defTabSz="0" fontAlgn="base">
      <a:defRPr sz="1200" kern="1200"/>
    </a:lvl8pPr>
    <a:lvl9pPr marL="3657600" lvl="8" indent="0" defTabSz="0" fontAlgn="base">
      <a:defRPr sz="1200" kern="1200"/>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1761ABB6-392F-4A7B-B68A-A7BA45012CCB}" type="slidenum">
              <a:rPr kumimoji="0" lang="zh-CN" altLang="en-US" sz="1200" b="0" i="0" u="none" strike="noStrike" kern="1200" cap="none" spc="0" normalizeH="0" baseline="0" noProof="0">
                <a:ln>
                  <a:noFill/>
                </a:ln>
                <a:solidFill>
                  <a:srgbClr val="000000"/>
                </a:solidFill>
                <a:effectLst/>
                <a:uLnTx/>
                <a:uFillTx/>
                <a:latin typeface="Calibri" panose="020F0502020204030204" pitchFamily="2"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2"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CA7A4D-6C27-475F-99F9-146541AA4D10}"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9501C6-D385-4CB9-AE74-124827A872F2}" type="slidenum">
              <a:rPr kumimoji="0" lang="zh-CN" altLang="en-US" sz="13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altLang="zh-CN" sz="13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42900" y="1600200"/>
            <a:ext cx="61722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9" name="Rectangle 6"/>
          <p:cNvSpPr>
            <a:spLocks noGrp="1" noChangeArrowheads="1"/>
          </p:cNvSpPr>
          <p:nvPr>
            <p:ph type="ftr" sz="quarter" idx="3"/>
          </p:nvPr>
        </p:nvSpPr>
        <p:spPr>
          <a:xfrm>
            <a:off x="3124200" y="6248400"/>
            <a:ext cx="2895600" cy="457200"/>
          </a:xfrm>
          <a:prstGeom prst="rect">
            <a:avLst/>
          </a:prstGeom>
        </p:spPr>
        <p:txBody>
          <a:bodyPr/>
          <a:lstStyle>
            <a:lvl1pPr eaLnBrk="1" fontAlgn="auto" hangingPunct="1">
              <a:spcBef>
                <a:spcPts val="0"/>
              </a:spcBef>
              <a:spcAft>
                <a:spcPts val="0"/>
              </a:spcAft>
              <a:defRPr kumimoji="0" sz="1000" b="0">
                <a:solidFill>
                  <a:prstClr val="black"/>
                </a:solidFill>
                <a:latin typeface="Times New Roman" panose="02020603050405020304"/>
                <a:ea typeface="宋体" panose="02010600030101010101"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 name="Rectangle 7"/>
          <p:cNvSpPr>
            <a:spLocks noGrp="1" noChangeArrowheads="1"/>
          </p:cNvSpPr>
          <p:nvPr>
            <p:ph type="sldNum" sz="quarter" idx="4"/>
          </p:nvPr>
        </p:nvSpPr>
        <p:spPr>
          <a:xfrm>
            <a:off x="6553200" y="6248400"/>
            <a:ext cx="2133600" cy="457200"/>
          </a:xfrm>
          <a:prstGeom prst="rect">
            <a:avLst/>
          </a:prstGeom>
        </p:spPr>
        <p:txBody>
          <a:bodyPr/>
          <a:lstStyle>
            <a:lvl1pPr eaLnBrk="1" fontAlgn="auto" hangingPunct="1">
              <a:spcBef>
                <a:spcPts val="0"/>
              </a:spcBef>
              <a:spcAft>
                <a:spcPts val="0"/>
              </a:spcAft>
              <a:defRPr kumimoji="0" sz="1000" b="0">
                <a:solidFill>
                  <a:prstClr val="black"/>
                </a:solidFill>
                <a:latin typeface="Times New Roman" panose="02020603050405020304"/>
                <a:ea typeface="宋体" panose="02010600030101010101"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B0C7147-49A5-4E4D-B081-F8C16BB5B2F9}" type="slidenum">
              <a:rPr kumimoji="0" lang="en-US" altLang="zh-CN" sz="10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fld>
            <a:endParaRPr kumimoji="0" lang="en-US" altLang="zh-CN" sz="10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42900" y="1600200"/>
            <a:ext cx="61722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42900" y="1600200"/>
            <a:ext cx="61722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42900" y="1600200"/>
            <a:ext cx="61722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902325"/>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52931" cy="5902325"/>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42900" y="1600200"/>
            <a:ext cx="6172200" cy="4526280"/>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342900" y="1600200"/>
            <a:ext cx="6172200" cy="4526280"/>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p:spPr>
        <p:txBody>
          <a:bodyPr/>
          <a:lstStyle/>
          <a:p>
            <a:fld id="{263DB197-84B0-484E-9C0F-88358ECCB797}" type="datetimeFigureOut">
              <a:rPr lang="zh-CN" altLang="en-US" smtClean="0"/>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E077DA78-E013-4A8C-AD75-63A150561B10}"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9" name="Rectangle 6"/>
          <p:cNvSpPr>
            <a:spLocks noGrp="1" noChangeArrowheads="1"/>
          </p:cNvSpPr>
          <p:nvPr>
            <p:ph type="ftr" sz="quarter" idx="3"/>
          </p:nvPr>
        </p:nvSpPr>
        <p:spPr>
          <a:xfrm>
            <a:off x="3124200" y="6248400"/>
            <a:ext cx="2895600" cy="457200"/>
          </a:xfrm>
          <a:prstGeom prst="rect">
            <a:avLst/>
          </a:prstGeom>
        </p:spPr>
        <p:txBody>
          <a:bodyPr/>
          <a:lstStyle>
            <a:lvl1pPr eaLnBrk="1" fontAlgn="auto" hangingPunct="1">
              <a:spcBef>
                <a:spcPts val="0"/>
              </a:spcBef>
              <a:spcAft>
                <a:spcPts val="0"/>
              </a:spcAft>
              <a:defRPr kumimoji="0" sz="1000" b="0">
                <a:solidFill>
                  <a:prstClr val="black"/>
                </a:solidFill>
                <a:latin typeface="Times New Roman" panose="02020603050405020304"/>
                <a:ea typeface="宋体" panose="02010600030101010101"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 name="Rectangle 7"/>
          <p:cNvSpPr>
            <a:spLocks noGrp="1" noChangeArrowheads="1"/>
          </p:cNvSpPr>
          <p:nvPr>
            <p:ph type="sldNum" sz="quarter" idx="4"/>
          </p:nvPr>
        </p:nvSpPr>
        <p:spPr>
          <a:xfrm>
            <a:off x="6553200" y="6248400"/>
            <a:ext cx="2133600" cy="457200"/>
          </a:xfrm>
          <a:prstGeom prst="rect">
            <a:avLst/>
          </a:prstGeom>
        </p:spPr>
        <p:txBody>
          <a:bodyPr/>
          <a:lstStyle>
            <a:lvl1pPr eaLnBrk="1" fontAlgn="auto" hangingPunct="1">
              <a:spcBef>
                <a:spcPts val="0"/>
              </a:spcBef>
              <a:spcAft>
                <a:spcPts val="0"/>
              </a:spcAft>
              <a:defRPr kumimoji="0" sz="1000" b="0">
                <a:solidFill>
                  <a:prstClr val="black"/>
                </a:solidFill>
                <a:latin typeface="Times New Roman" panose="02020603050405020304"/>
                <a:ea typeface="宋体" panose="02010600030101010101"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B0C7147-49A5-4E4D-B081-F8C16BB5B2F9}" type="slidenum">
              <a:rPr kumimoji="0" lang="en-US" altLang="zh-CN" sz="10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fld>
            <a:endParaRPr kumimoji="0" lang="en-US" altLang="zh-CN" sz="10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transition/>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286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32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endParaRPr lang="zh-CN" alt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8" Type="http://schemas.openxmlformats.org/officeDocument/2006/relationships/theme" Target="../theme/theme3.xml"/><Relationship Id="rId17" Type="http://schemas.openxmlformats.org/officeDocument/2006/relationships/image" Target="../media/image2.GIF"/><Relationship Id="rId16" Type="http://schemas.openxmlformats.org/officeDocument/2006/relationships/image" Target="../media/image1.jpeg"/><Relationship Id="rId15" Type="http://schemas.openxmlformats.org/officeDocument/2006/relationships/slideLayout" Target="../slideLayouts/slideLayout38.xml"/><Relationship Id="rId14" Type="http://schemas.openxmlformats.org/officeDocument/2006/relationships/slideLayout" Target="../slideLayouts/slideLayout37.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7.xml"/><Relationship Id="rId8" Type="http://schemas.openxmlformats.org/officeDocument/2006/relationships/slideLayout" Target="../slideLayouts/slideLayout46.xml"/><Relationship Id="rId7" Type="http://schemas.openxmlformats.org/officeDocument/2006/relationships/slideLayout" Target="../slideLayouts/slideLayout45.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3" Type="http://schemas.openxmlformats.org/officeDocument/2006/relationships/slideLayout" Target="../slideLayouts/slideLayout41.xml"/><Relationship Id="rId2" Type="http://schemas.openxmlformats.org/officeDocument/2006/relationships/slideLayout" Target="../slideLayouts/slideLayout40.xml"/><Relationship Id="rId11" Type="http://schemas.openxmlformats.org/officeDocument/2006/relationships/theme" Target="../theme/theme4.xml"/><Relationship Id="rId10" Type="http://schemas.openxmlformats.org/officeDocument/2006/relationships/slideLayout" Target="../slideLayouts/slideLayout48.xml"/><Relationship Id="rId1"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lIns="92075" tIns="46038" rIns="92075" bIns="46038" anchor="ctr"/>
          <a:p>
            <a:pPr lvl="0" indent="0"/>
            <a:r>
              <a:rPr lang="zh-CN" altLang="en-US"/>
              <a:t>单击此处编辑母版标题样式</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lvl="0" indent="0" algn="ctr" defTabSz="914400" eaLnBrk="0" fontAlgn="base" latinLnBrk="0" hangingPunct="0">
        <a:lnSpc>
          <a:spcPct val="100000"/>
        </a:lnSpc>
        <a:spcBef>
          <a:spcPct val="0"/>
        </a:spcBef>
        <a:spcAft>
          <a:spcPct val="0"/>
        </a:spcAft>
        <a:buClr>
          <a:srgbClr val="000000"/>
        </a:buClr>
        <a:buNone/>
        <a:defRPr sz="4400" b="0" i="0" kern="1200" baseline="0">
          <a:solidFill>
            <a:schemeClr val="tx2"/>
          </a:solidFill>
          <a:latin typeface="+mj-lt"/>
          <a:ea typeface="+mj-ea"/>
          <a:cs typeface="+mj-cs"/>
          <a:sym typeface="Arial" panose="020B0604020202020204" pitchFamily="34" charset="0"/>
        </a:defRPr>
      </a:lvl1pPr>
    </p:titleStyle>
    <p:bodyStyle>
      <a:lvl1pPr marL="342900" lvl="0" indent="-342900" algn="l" defTabSz="91440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3200" b="0" i="0" kern="1200" baseline="0">
          <a:solidFill>
            <a:schemeClr val="tx1"/>
          </a:solidFill>
          <a:latin typeface="+mn-lt"/>
          <a:ea typeface="+mn-ea"/>
          <a:cs typeface="+mn-cs"/>
          <a:sym typeface="Times New Roman" panose="02020603050405020304" charset="0"/>
        </a:defRPr>
      </a:lvl1pPr>
      <a:lvl2pPr marL="742950" lvl="1" indent="-285750" algn="l" defTabSz="91440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8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2pPr>
      <a:lvl3pPr marL="1143000" lvl="2"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4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3pPr>
      <a:lvl4pPr marL="1600200" lvl="3" indent="-228600" algn="l" defTabSz="914400" eaLnBrk="0" fontAlgn="base" latinLnBrk="0" hangingPunct="0">
        <a:lnSpc>
          <a:spcPct val="100000"/>
        </a:lnSpc>
        <a:spcBef>
          <a:spcPct val="20000"/>
        </a:spcBef>
        <a:spcAft>
          <a:spcPct val="0"/>
        </a:spcAft>
        <a:buClr>
          <a:schemeClr val="tx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4pPr>
      <a:lvl5pPr marL="2057400" lvl="4"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5pPr>
      <a:lvl6pPr marL="2514600" lvl="5"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6pPr>
      <a:lvl7pPr marL="2971800" lvl="6"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7pPr>
      <a:lvl8pPr marL="3429000" lvl="7"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8pPr>
      <a:lvl9pPr marL="3886200" lvl="8"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p:sp>
        <p:nvSpPr>
          <p:cNvPr id="2050" name="Rectangle 2"/>
          <p:cNvSpPr>
            <a:spLocks noGrp="1"/>
          </p:cNvSpPr>
          <p:nvPr>
            <p:ph type="title"/>
          </p:nvPr>
        </p:nvSpPr>
        <p:spPr>
          <a:xfrm>
            <a:off x="457200" y="274638"/>
            <a:ext cx="8229600" cy="1143000"/>
          </a:xfrm>
          <a:prstGeom prst="rect">
            <a:avLst/>
          </a:prstGeom>
          <a:noFill/>
          <a:ln w="9525">
            <a:noFill/>
          </a:ln>
        </p:spPr>
        <p:txBody>
          <a:bodyPr anchor="ctr"/>
          <a:p>
            <a:pPr lvl="0" indent="0"/>
            <a:r>
              <a:rPr lang="zh-CN" altLang="en-US"/>
              <a:t>单击此处编辑母版标题样式</a:t>
            </a:r>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0" lvl="0" indent="0" algn="ctr" defTabSz="914400" eaLnBrk="0" fontAlgn="base" latinLnBrk="0" hangingPunct="0">
        <a:lnSpc>
          <a:spcPct val="100000"/>
        </a:lnSpc>
        <a:spcBef>
          <a:spcPct val="0"/>
        </a:spcBef>
        <a:spcAft>
          <a:spcPct val="0"/>
        </a:spcAft>
        <a:buClr>
          <a:srgbClr val="000000"/>
        </a:buClr>
        <a:buNone/>
        <a:defRPr sz="4400" b="0" i="0" kern="1200" baseline="0">
          <a:solidFill>
            <a:schemeClr val="tx2"/>
          </a:solidFill>
          <a:latin typeface="+mj-lt"/>
          <a:ea typeface="+mj-ea"/>
          <a:cs typeface="+mj-cs"/>
          <a:sym typeface="Arial" panose="020B0604020202020204" pitchFamily="34" charset="0"/>
        </a:defRPr>
      </a:lvl1pPr>
    </p:titleStyle>
    <p:bodyStyle>
      <a:lvl1pPr marL="342900" lvl="0" indent="-342900" algn="l" defTabSz="914400" eaLnBrk="0" fontAlgn="base" latinLnBrk="0" hangingPunct="0">
        <a:lnSpc>
          <a:spcPct val="100000"/>
        </a:lnSpc>
        <a:spcBef>
          <a:spcPct val="20000"/>
        </a:spcBef>
        <a:spcAft>
          <a:spcPct val="0"/>
        </a:spcAft>
        <a:buChar char="•"/>
        <a:defRPr sz="3200" b="0" i="0" kern="1200" baseline="0">
          <a:solidFill>
            <a:schemeClr val="tx1"/>
          </a:solidFill>
          <a:latin typeface="+mn-lt"/>
          <a:ea typeface="+mn-ea"/>
          <a:cs typeface="+mn-cs"/>
          <a:sym typeface="Arial" panose="020B0604020202020204" pitchFamily="34" charset="0"/>
        </a:defRPr>
      </a:lvl1pPr>
      <a:lvl2pPr marL="742950" lvl="1" indent="-285750" algn="l" defTabSz="914400" eaLnBrk="0" fontAlgn="base" latinLnBrk="0" hangingPunct="0">
        <a:lnSpc>
          <a:spcPct val="100000"/>
        </a:lnSpc>
        <a:spcBef>
          <a:spcPct val="20000"/>
        </a:spcBef>
        <a:spcAft>
          <a:spcPct val="0"/>
        </a:spcAft>
        <a:buChar char="–"/>
        <a:defRPr sz="2800" b="0" i="0"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2pPr>
      <a:lvl3pPr marL="1143000" lvl="2" indent="-228600" algn="l" defTabSz="914400" eaLnBrk="0" fontAlgn="base" latinLnBrk="0" hangingPunct="0">
        <a:lnSpc>
          <a:spcPct val="100000"/>
        </a:lnSpc>
        <a:spcBef>
          <a:spcPct val="20000"/>
        </a:spcBef>
        <a:spcAft>
          <a:spcPct val="0"/>
        </a:spcAft>
        <a:buChar char="•"/>
        <a:defRPr sz="2400" b="0" i="0"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3pPr>
      <a:lvl4pPr marL="1600200" lvl="3" indent="-228600" algn="l" defTabSz="914400" eaLnBrk="0" fontAlgn="base" latinLnBrk="0" hangingPunct="0">
        <a:lnSpc>
          <a:spcPct val="100000"/>
        </a:lnSpc>
        <a:spcBef>
          <a:spcPct val="20000"/>
        </a:spcBef>
        <a:spcAft>
          <a:spcPct val="0"/>
        </a:spcAft>
        <a:buChar char="–"/>
        <a:defRPr sz="2000" b="0" i="0"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4pPr>
      <a:lvl5pPr marL="2057400" lvl="4" indent="-228600" algn="l" defTabSz="914400" eaLnBrk="0" fontAlgn="base" latinLnBrk="0" hangingPunct="0">
        <a:lnSpc>
          <a:spcPct val="100000"/>
        </a:lnSpc>
        <a:spcBef>
          <a:spcPct val="20000"/>
        </a:spcBef>
        <a:spcAft>
          <a:spcPct val="0"/>
        </a:spcAft>
        <a:buChar char="»"/>
        <a:defRPr sz="2000" b="0" i="0"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5pPr>
      <a:lvl6pPr marL="2514600" lvl="5" indent="-228600" algn="l" defTabSz="914400" eaLnBrk="0" fontAlgn="base" latinLnBrk="0" hangingPunct="0">
        <a:lnSpc>
          <a:spcPct val="100000"/>
        </a:lnSpc>
        <a:spcBef>
          <a:spcPct val="20000"/>
        </a:spcBef>
        <a:spcAft>
          <a:spcPct val="0"/>
        </a:spcAft>
        <a:buChar char="»"/>
        <a:defRPr sz="2000" b="0" i="0"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6pPr>
      <a:lvl7pPr marL="2971800" lvl="6" indent="-228600" algn="l" defTabSz="914400" eaLnBrk="0" fontAlgn="base" latinLnBrk="0" hangingPunct="0">
        <a:lnSpc>
          <a:spcPct val="100000"/>
        </a:lnSpc>
        <a:spcBef>
          <a:spcPct val="20000"/>
        </a:spcBef>
        <a:spcAft>
          <a:spcPct val="0"/>
        </a:spcAft>
        <a:buChar char="»"/>
        <a:defRPr sz="2000" b="0" i="0"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7pPr>
      <a:lvl8pPr marL="3429000" lvl="7" indent="-228600" algn="l" defTabSz="914400" eaLnBrk="0" fontAlgn="base" latinLnBrk="0" hangingPunct="0">
        <a:lnSpc>
          <a:spcPct val="100000"/>
        </a:lnSpc>
        <a:spcBef>
          <a:spcPct val="20000"/>
        </a:spcBef>
        <a:spcAft>
          <a:spcPct val="0"/>
        </a:spcAft>
        <a:buChar char="»"/>
        <a:defRPr sz="2000" b="0" i="0"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8pPr>
      <a:lvl9pPr marL="3886200" lvl="8" indent="-228600" algn="l" defTabSz="914400" eaLnBrk="0" fontAlgn="base" latinLnBrk="0" hangingPunct="0">
        <a:lnSpc>
          <a:spcPct val="100000"/>
        </a:lnSpc>
        <a:spcBef>
          <a:spcPct val="20000"/>
        </a:spcBef>
        <a:spcAft>
          <a:spcPct val="0"/>
        </a:spcAft>
        <a:buChar char="»"/>
        <a:defRPr sz="2000" b="0" i="0" kern="1200" baseline="0">
          <a:solidFill>
            <a:schemeClr val="tx1"/>
          </a:solidFill>
          <a:latin typeface="Arial" panose="020B0604020202020204" pitchFamily="34" charset="0"/>
          <a:ea typeface="宋体" panose="02010600030101010101" pitchFamily="2" charset="-122"/>
          <a:cs typeface="+mn-cs"/>
          <a:sym typeface="Arial" panose="020B0604020202020204" pitchFamily="3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p:pic>
        <p:nvPicPr>
          <p:cNvPr id="3074" name="Picture 5" descr="C:\My Documents\My Pictures\fly2.jpg"/>
          <p:cNvPicPr>
            <a:picLocks noChangeAspect="1"/>
          </p:cNvPicPr>
          <p:nvPr/>
        </p:nvPicPr>
        <p:blipFill>
          <a:blip r:embed="rId16"/>
          <a:stretch>
            <a:fillRect/>
          </a:stretch>
        </p:blipFill>
        <p:spPr>
          <a:xfrm>
            <a:off x="0" y="0"/>
            <a:ext cx="9144000" cy="1358900"/>
          </a:xfrm>
          <a:prstGeom prst="rect">
            <a:avLst/>
          </a:prstGeom>
          <a:noFill/>
          <a:ln w="9525">
            <a:noFill/>
          </a:ln>
        </p:spPr>
      </p:pic>
      <p:sp>
        <p:nvSpPr>
          <p:cNvPr id="3075" name="直接连接符 10"/>
          <p:cNvSpPr/>
          <p:nvPr/>
        </p:nvSpPr>
        <p:spPr>
          <a:xfrm>
            <a:off x="928688" y="1214438"/>
            <a:ext cx="7358063" cy="1587"/>
          </a:xfrm>
          <a:prstGeom prst="line">
            <a:avLst/>
          </a:prstGeom>
          <a:ln w="38100" cap="flat" cmpd="sng">
            <a:solidFill>
              <a:srgbClr val="990033"/>
            </a:solidFill>
            <a:prstDash val="solid"/>
            <a:round/>
            <a:headEnd type="none" w="med" len="med"/>
            <a:tailEnd type="none" w="med" len="med"/>
          </a:ln>
        </p:spPr>
      </p:sp>
      <p:pic>
        <p:nvPicPr>
          <p:cNvPr id="3076" name="Picture 27" descr="nk"/>
          <p:cNvPicPr>
            <a:picLocks noChangeAspect="1"/>
          </p:cNvPicPr>
          <p:nvPr/>
        </p:nvPicPr>
        <p:blipFill>
          <a:blip r:embed="rId17"/>
          <a:stretch>
            <a:fillRect/>
          </a:stretch>
        </p:blipFill>
        <p:spPr>
          <a:xfrm>
            <a:off x="8316516" y="44450"/>
            <a:ext cx="1008459" cy="755650"/>
          </a:xfrm>
          <a:prstGeom prst="rect">
            <a:avLst/>
          </a:prstGeom>
          <a:noFill/>
          <a:ln w="9525">
            <a:noFill/>
          </a:ln>
        </p:spPr>
      </p:pic>
      <p:sp>
        <p:nvSpPr>
          <p:cNvPr id="3077" name="Rectangle 2"/>
          <p:cNvSpPr>
            <a:spLocks noGrp="1"/>
          </p:cNvSpPr>
          <p:nvPr>
            <p:ph type="title"/>
          </p:nvPr>
        </p:nvSpPr>
        <p:spPr>
          <a:xfrm>
            <a:off x="685800" y="609600"/>
            <a:ext cx="7772400" cy="1143000"/>
          </a:xfrm>
          <a:prstGeom prst="rect">
            <a:avLst/>
          </a:prstGeom>
          <a:noFill/>
          <a:ln w="9525">
            <a:noFill/>
          </a:ln>
        </p:spPr>
        <p:txBody>
          <a:bodyPr lIns="92075" tIns="46038" rIns="92075" bIns="46038" anchor="ctr"/>
          <a:p>
            <a:pPr lvl="0" indent="0"/>
            <a:r>
              <a:rPr lang="zh-CN" altLang="en-US"/>
              <a:t>单击此处编辑母版标题样式</a:t>
            </a:r>
            <a:endParaRPr lang="zh-CN" alt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Lst>
  <p:hf sldNum="0" hdr="0" ftr="0" dt="0"/>
  <p:txStyles>
    <p:titleStyle>
      <a:lvl1pPr marL="0" lvl="0" indent="0" algn="ctr" defTabSz="914400" eaLnBrk="0" fontAlgn="base" latinLnBrk="0" hangingPunct="0">
        <a:lnSpc>
          <a:spcPct val="100000"/>
        </a:lnSpc>
        <a:spcBef>
          <a:spcPct val="0"/>
        </a:spcBef>
        <a:spcAft>
          <a:spcPct val="0"/>
        </a:spcAft>
        <a:buClr>
          <a:srgbClr val="000000"/>
        </a:buClr>
        <a:buNone/>
        <a:defRPr sz="4400" b="0" i="0" kern="1200" baseline="0">
          <a:solidFill>
            <a:schemeClr val="tx2"/>
          </a:solidFill>
          <a:latin typeface="+mj-lt"/>
          <a:ea typeface="+mj-ea"/>
          <a:cs typeface="+mj-cs"/>
          <a:sym typeface="Arial" panose="020B0604020202020204" pitchFamily="34" charset="0"/>
        </a:defRPr>
      </a:lvl1pPr>
    </p:titleStyle>
    <p:bodyStyle>
      <a:lvl1pPr marL="342900" lvl="0" indent="-342900" algn="l" defTabSz="914400" eaLnBrk="0" fontAlgn="base" latinLnBrk="0" hangingPunct="0">
        <a:lnSpc>
          <a:spcPct val="100000"/>
        </a:lnSpc>
        <a:spcBef>
          <a:spcPct val="20000"/>
        </a:spcBef>
        <a:spcAft>
          <a:spcPct val="0"/>
        </a:spcAft>
        <a:buClr>
          <a:schemeClr val="accent2"/>
        </a:buClr>
        <a:buSzPct val="80000"/>
        <a:buFont typeface="Wingdings" panose="05000000000000000000" pitchFamily="2" charset="2"/>
        <a:buChar char="l"/>
        <a:defRPr sz="3200" b="0" i="0" kern="1200" baseline="0">
          <a:solidFill>
            <a:schemeClr val="tx1"/>
          </a:solidFill>
          <a:latin typeface="+mn-lt"/>
          <a:ea typeface="+mn-ea"/>
          <a:cs typeface="+mn-cs"/>
          <a:sym typeface="Times New Roman" panose="02020603050405020304" charset="0"/>
        </a:defRPr>
      </a:lvl1pPr>
      <a:lvl2pPr marL="742950" lvl="1" indent="-285750" algn="l" defTabSz="914400" eaLnBrk="0" fontAlgn="base" latinLnBrk="0" hangingPunct="0">
        <a:lnSpc>
          <a:spcPct val="100000"/>
        </a:lnSpc>
        <a:spcBef>
          <a:spcPct val="20000"/>
        </a:spcBef>
        <a:spcAft>
          <a:spcPct val="0"/>
        </a:spcAft>
        <a:buClr>
          <a:schemeClr val="tx1"/>
        </a:buClr>
        <a:buSzPct val="90000"/>
        <a:buFont typeface="Wingdings" panose="05000000000000000000" pitchFamily="2" charset="2"/>
        <a:buChar char="–"/>
        <a:defRPr sz="28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2pPr>
      <a:lvl3pPr marL="1143000" lvl="2"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l"/>
        <a:defRPr sz="24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3pPr>
      <a:lvl4pPr marL="1600200" lvl="3" indent="-228600" algn="l" defTabSz="914400" eaLnBrk="0" fontAlgn="base" latinLnBrk="0" hangingPunct="0">
        <a:lnSpc>
          <a:spcPct val="100000"/>
        </a:lnSpc>
        <a:spcBef>
          <a:spcPct val="20000"/>
        </a:spcBef>
        <a:spcAft>
          <a:spcPct val="0"/>
        </a:spcAft>
        <a:buClr>
          <a:schemeClr val="tx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4pPr>
      <a:lvl5pPr marL="2057400" lvl="4"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5pPr>
      <a:lvl6pPr marL="2514600" lvl="5"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6pPr>
      <a:lvl7pPr marL="2971800" lvl="6"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7pPr>
      <a:lvl8pPr marL="3429000" lvl="7"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8pPr>
      <a:lvl9pPr marL="3886200" lvl="8" indent="-228600" algn="l"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Char char="•"/>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F288E0-7875-42C4-84C8-98DBBD3BF4D2}"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4.xml"/><Relationship Id="rId1" Type="http://schemas.openxmlformats.org/officeDocument/2006/relationships/slide" Target="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slide" Target="slide1.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5.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image9.wdp"/><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image" Target="../media/image6.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 Target="slide1.xml"/><Relationship Id="rId1" Type="http://schemas.openxmlformats.org/officeDocument/2006/relationships/image" Target="../media/image12.GI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13.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image" Target="../media/image15.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4.xml"/><Relationship Id="rId1" Type="http://schemas.openxmlformats.org/officeDocument/2006/relationships/image" Target="../media/image16.e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slide" Target="slide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5.png"/><Relationship Id="rId1" Type="http://schemas.openxmlformats.org/officeDocument/2006/relationships/tags" Target="../tags/tag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GIF"/><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877570" y="939165"/>
            <a:ext cx="7520305" cy="2564765"/>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1323340" y="1889760"/>
            <a:ext cx="6613525" cy="768350"/>
          </a:xfrm>
          <a:prstGeom prst="rect">
            <a:avLst/>
          </a:prstGeom>
        </p:spPr>
        <p:txBody>
          <a:bodyPr wrap="square" lIns="92075" tIns="46038" rIns="92075" bIns="46038" rtlCol="0" anchor="ctr">
            <a:noAutofit/>
            <a:scene3d>
              <a:camera prst="orthographicFront"/>
              <a:lightRig rig="threePt" dir="t"/>
            </a:scene3d>
          </a:bodyPr>
          <a:lstStyle>
            <a:lvl1pPr marL="0" lvl="0" indent="0" algn="ctr" defTabSz="914400" rtl="0" eaLnBrk="1" fontAlgn="base" latinLnBrk="0" hangingPunct="1">
              <a:lnSpc>
                <a:spcPct val="100000"/>
              </a:lnSpc>
              <a:spcBef>
                <a:spcPct val="0"/>
              </a:spcBef>
              <a:spcAft>
                <a:spcPct val="0"/>
              </a:spcAft>
              <a:buNone/>
              <a:defRPr sz="4500" b="1" i="0" u="none" kern="1200" baseline="0">
                <a:solidFill>
                  <a:schemeClr val="bg1"/>
                </a:solidFill>
                <a:latin typeface="+mj-lt"/>
                <a:ea typeface="+mj-ea"/>
                <a:cs typeface="+mj-cs"/>
              </a:defRPr>
            </a:lvl1pPr>
          </a:lstStyle>
          <a:p>
            <a:pPr lvl="0" algn="ctr">
              <a:lnSpc>
                <a:spcPct val="110000"/>
              </a:lnSpc>
              <a:spcAft>
                <a:spcPts val="50"/>
              </a:spcAft>
              <a:buClrTx/>
              <a:buSzTx/>
              <a:buFontTx/>
            </a:pPr>
            <a:r>
              <a:rPr lang="zh-CN" altLang="en-US" sz="4400" dirty="0">
                <a:solidFill>
                  <a:srgbClr val="FF0000"/>
                </a:solidFill>
                <a:effectLst>
                  <a:outerShdw blurRad="38100" dist="38100" dir="2700000" algn="tl">
                    <a:srgbClr val="000000">
                      <a:alpha val="43137"/>
                    </a:srgbClr>
                  </a:outerShdw>
                </a:effectLst>
                <a:latin typeface="Times New Roman" panose="02020603050405020304" charset="0"/>
                <a:ea typeface="黑体" panose="02010609060101010101" pitchFamily="2" charset="-122"/>
                <a:sym typeface="Arial" panose="020B0604020202020204" pitchFamily="34" charset="0"/>
              </a:rPr>
              <a:t>我国生态文明建设</a:t>
            </a:r>
            <a:br>
              <a:rPr lang="zh-CN" altLang="en-US" sz="4400" dirty="0">
                <a:solidFill>
                  <a:srgbClr val="FF0000"/>
                </a:solidFill>
                <a:effectLst>
                  <a:outerShdw blurRad="38100" dist="38100" dir="2700000" algn="tl">
                    <a:srgbClr val="000000">
                      <a:alpha val="43137"/>
                    </a:srgbClr>
                  </a:outerShdw>
                </a:effectLst>
                <a:latin typeface="Times New Roman" panose="02020603050405020304" charset="0"/>
                <a:ea typeface="黑体" panose="02010609060101010101" pitchFamily="2" charset="-122"/>
                <a:sym typeface="Arial" panose="020B0604020202020204" pitchFamily="34" charset="0"/>
              </a:rPr>
            </a:br>
            <a:r>
              <a:rPr lang="zh-CN" altLang="en-US" sz="4400" dirty="0">
                <a:solidFill>
                  <a:srgbClr val="FF0000"/>
                </a:solidFill>
                <a:effectLst>
                  <a:outerShdw blurRad="38100" dist="38100" dir="2700000" algn="tl">
                    <a:srgbClr val="000000">
                      <a:alpha val="43137"/>
                    </a:srgbClr>
                  </a:outerShdw>
                </a:effectLst>
                <a:latin typeface="Times New Roman" panose="02020603050405020304" charset="0"/>
                <a:ea typeface="黑体" panose="02010609060101010101" pitchFamily="2" charset="-122"/>
                <a:sym typeface="Arial" panose="020B0604020202020204" pitchFamily="34" charset="0"/>
              </a:rPr>
              <a:t>及碳中和面临的机遇挑战</a:t>
            </a:r>
            <a:endParaRPr lang="zh-CN" altLang="en-US" sz="4400" dirty="0">
              <a:solidFill>
                <a:srgbClr val="FF0000"/>
              </a:solidFill>
              <a:effectLst>
                <a:outerShdw blurRad="38100" dist="38100" dir="2700000" algn="tl">
                  <a:srgbClr val="000000">
                    <a:alpha val="43137"/>
                  </a:srgbClr>
                </a:outerShdw>
              </a:effectLst>
              <a:uFillTx/>
              <a:latin typeface="Times New Roman" panose="02020603050405020304" charset="0"/>
              <a:ea typeface="黑体" panose="02010609060101010101" pitchFamily="2" charset="-122"/>
              <a:cs typeface="华文行楷" panose="02010800040101010101" charset="-122"/>
              <a:sym typeface="Times New Roman" panose="02020603050405020304" charset="0"/>
            </a:endParaRPr>
          </a:p>
        </p:txBody>
      </p:sp>
      <p:sp>
        <p:nvSpPr>
          <p:cNvPr id="5148" name="矩形 25"/>
          <p:cNvSpPr/>
          <p:nvPr/>
        </p:nvSpPr>
        <p:spPr>
          <a:xfrm>
            <a:off x="1218565" y="3836035"/>
            <a:ext cx="6720840" cy="3723005"/>
          </a:xfrm>
          <a:prstGeom prst="rect">
            <a:avLst/>
          </a:prstGeom>
          <a:noFill/>
          <a:ln w="9525">
            <a:noFill/>
          </a:ln>
        </p:spPr>
        <p:txBody>
          <a:bodyPr wrap="square" anchor="t">
            <a:spAutoFit/>
          </a:bodyPr>
          <a:lstStyle/>
          <a:p>
            <a:pPr algn="ctr">
              <a:lnSpc>
                <a:spcPct val="100000"/>
              </a:lnSpc>
            </a:pPr>
            <a:r>
              <a:rPr lang="zh-CN" altLang="en-US" sz="3200" dirty="0">
                <a:solidFill>
                  <a:srgbClr val="0070C0"/>
                </a:solidFill>
                <a:latin typeface="隶书" panose="02010509060101010101" charset="-122"/>
                <a:ea typeface="隶书" panose="02010509060101010101" charset="-122"/>
                <a:cs typeface="华文隶书" panose="02010800040101010101" pitchFamily="2" charset="-122"/>
                <a:sym typeface="楷体_GB2312" pitchFamily="1" charset="-122"/>
              </a:rPr>
              <a:t>鞠美庭</a:t>
            </a:r>
            <a:endParaRPr lang="zh-CN" altLang="en-US" sz="3600" b="0" dirty="0">
              <a:solidFill>
                <a:srgbClr val="0070C0"/>
              </a:solidFill>
              <a:latin typeface="华文隶书" panose="02010800040101010101" pitchFamily="2" charset="-122"/>
              <a:ea typeface="华文隶书" panose="02010800040101010101" pitchFamily="2" charset="-122"/>
              <a:cs typeface="华文隶书" panose="02010800040101010101" pitchFamily="2" charset="-122"/>
              <a:sym typeface="楷体_GB2312" pitchFamily="1" charset="-122"/>
            </a:endParaRPr>
          </a:p>
          <a:p>
            <a:pPr algn="ctr">
              <a:lnSpc>
                <a:spcPct val="100000"/>
              </a:lnSpc>
              <a:buClrTx/>
              <a:buSzTx/>
              <a:buNone/>
            </a:pPr>
            <a:r>
              <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南开大学 环境科学与工程学院教授/书记</a:t>
            </a:r>
            <a:endPar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buClrTx/>
              <a:buSzTx/>
              <a:buNone/>
            </a:pPr>
            <a:r>
              <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教育部环境科学与工程专业教指委副主任</a:t>
            </a:r>
            <a:endPar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buClrTx/>
              <a:buSzTx/>
              <a:buNone/>
            </a:pPr>
            <a:r>
              <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生物质资源化利用国地联合工程中心主任</a:t>
            </a:r>
            <a:endPar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buClrTx/>
              <a:buSzTx/>
              <a:buNone/>
            </a:pPr>
            <a:r>
              <a:rPr lang="zh-CN" altLang="en-US" sz="2400" b="0" kern="0" dirty="0">
                <a:solidFill>
                  <a:srgbClr val="0070C0"/>
                </a:solidFill>
                <a:uFillTx/>
                <a:latin typeface="隶书" panose="02010509060101010101" charset="-122"/>
                <a:ea typeface="隶书" panose="02010509060101010101" charset="-122"/>
                <a:cs typeface="隶书" panose="02010509060101010101" charset="-122"/>
                <a:sym typeface="楷体_GB2312" pitchFamily="1" charset="-122"/>
              </a:rPr>
              <a:t>天</a:t>
            </a:r>
            <a:r>
              <a:rPr lang="zh-CN" altLang="en-US" sz="2400" b="0" kern="0" spc="-220" dirty="0">
                <a:solidFill>
                  <a:srgbClr val="0070C0"/>
                </a:solidFill>
                <a:uFillTx/>
                <a:latin typeface="隶书" panose="02010509060101010101" charset="-122"/>
                <a:ea typeface="隶书" panose="02010509060101010101" charset="-122"/>
                <a:cs typeface="隶书" panose="02010509060101010101" charset="-122"/>
                <a:sym typeface="楷体_GB2312" pitchFamily="1" charset="-122"/>
              </a:rPr>
              <a:t>津市生态道德教育促进会会</a:t>
            </a:r>
            <a:r>
              <a:rPr lang="zh-CN" altLang="en-US" sz="2400" b="0" kern="0" dirty="0">
                <a:solidFill>
                  <a:srgbClr val="0070C0"/>
                </a:solidFill>
                <a:uFillTx/>
                <a:latin typeface="隶书" panose="02010509060101010101" charset="-122"/>
                <a:ea typeface="隶书" panose="02010509060101010101" charset="-122"/>
                <a:cs typeface="隶书" panose="02010509060101010101" charset="-122"/>
                <a:sym typeface="楷体_GB2312" pitchFamily="1" charset="-122"/>
              </a:rPr>
              <a:t>长</a:t>
            </a:r>
            <a:endParaRPr lang="zh-CN" altLang="en-US" sz="2400" b="0" kern="0" dirty="0">
              <a:solidFill>
                <a:srgbClr val="0070C0"/>
              </a:solidFill>
              <a:uFillTx/>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buClrTx/>
              <a:buSzTx/>
              <a:buNone/>
            </a:pPr>
            <a:r>
              <a:rPr lang="en-US" altLang="zh-CN"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2022</a:t>
            </a:r>
            <a:r>
              <a:rPr lang="zh-CN" altLang="en-US"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年</a:t>
            </a:r>
            <a:r>
              <a:rPr lang="en-US" altLang="zh-CN"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2</a:t>
            </a:r>
            <a:r>
              <a:rPr lang="zh-CN" altLang="en-US"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月</a:t>
            </a:r>
            <a:r>
              <a:rPr lang="en-US" altLang="zh-CN"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28</a:t>
            </a:r>
            <a:r>
              <a:rPr lang="zh-CN" altLang="en-US"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日</a:t>
            </a:r>
            <a:endParaRPr lang="en-US" altLang="zh-CN" sz="24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buClrTx/>
              <a:buSzTx/>
              <a:buNone/>
            </a:pPr>
            <a:endPar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pPr>
            <a:r>
              <a:rPr lang="zh-CN" altLang="en-US" sz="2800" b="0" smtClean="0">
                <a:solidFill>
                  <a:srgbClr val="0070C0"/>
                </a:solidFill>
                <a:latin typeface="隶书" panose="02010509060101010101" charset="-122"/>
                <a:ea typeface="隶书" panose="02010509060101010101" charset="-122"/>
                <a:cs typeface="隶书" panose="02010509060101010101" charset="-122"/>
                <a:sym typeface="楷体_GB2312" pitchFamily="1" charset="-122"/>
              </a:rPr>
              <a:t>  </a:t>
            </a:r>
            <a:endParaRPr lang="zh-CN" altLang="en-US" sz="280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pPr>
            <a:endParaRPr lang="zh-CN" altLang="en-US" sz="280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p:txBody>
      </p:sp>
      <p:pic>
        <p:nvPicPr>
          <p:cNvPr id="1030" name="Picture 32" descr="nk"/>
          <p:cNvPicPr>
            <a:picLocks noChangeAspect="1"/>
          </p:cNvPicPr>
          <p:nvPr/>
        </p:nvPicPr>
        <p:blipFill>
          <a:blip r:embed="rId1"/>
          <a:stretch>
            <a:fillRect/>
          </a:stretch>
        </p:blipFill>
        <p:spPr>
          <a:xfrm>
            <a:off x="-438150" y="-45085"/>
            <a:ext cx="2330450" cy="158877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hold" grpId="0" nodeType="withEffect">
                                  <p:stCondLst>
                                    <p:cond delay="0"/>
                                  </p:stCondLst>
                                  <p:childTnLst>
                                    <p:animClr clrSpc="rgb" dir="cw">
                                      <p:cBhvr override="childStyle">
                                        <p:cTn id="6" dur="1000" autoRev="1" fill="hold"/>
                                        <p:tgtEl>
                                          <p:spTgt spid="5"/>
                                        </p:tgtEl>
                                        <p:attrNameLst>
                                          <p:attrName>style.color</p:attrName>
                                        </p:attrNameLst>
                                      </p:cBhvr>
                                      <p:to>
                                        <a:srgbClr val="33ccff"/>
                                      </p:to>
                                    </p:animClr>
                                    <p:animClr clrSpc="rgb" dir="cw">
                                      <p:cBhvr>
                                        <p:cTn id="7" dur="1000" autoRev="1" fill="hold"/>
                                        <p:tgtEl>
                                          <p:spTgt spid="5"/>
                                        </p:tgtEl>
                                        <p:attrNameLst>
                                          <p:attrName>fillcolor</p:attrName>
                                        </p:attrNameLst>
                                      </p:cBhvr>
                                      <p:to>
                                        <a:srgbClr val="33ccff"/>
                                      </p:to>
                                    </p:animClr>
                                    <p:set>
                                      <p:cBhvr>
                                        <p:cTn id="8" dur="1000" autoRev="1" fill="hold"/>
                                        <p:tgtEl>
                                          <p:spTgt spid="5"/>
                                        </p:tgtEl>
                                        <p:attrNameLst>
                                          <p:attrName>fill.type</p:attrName>
                                        </p:attrNameLst>
                                      </p:cBhvr>
                                      <p:to>
                                        <p:strVal val="solid"/>
                                      </p:to>
                                    </p:set>
                                    <p:set>
                                      <p:cBhvr>
                                        <p:cTn id="9" dur="1000" autoRev="1" fill="hold"/>
                                        <p:tgtEl>
                                          <p:spTgt spid="5"/>
                                        </p:tgtEl>
                                        <p:attrNameLst>
                                          <p:attrName>fill.on</p:attrName>
                                        </p:attrNameLst>
                                      </p:cBhvr>
                                      <p:to>
                                        <p:strVal val="true"/>
                                      </p:to>
                                    </p:set>
                                  </p:childTnLst>
                                </p:cTn>
                              </p:par>
                              <p:par>
                                <p:cTn id="10" presetID="27" presetClass="emph" presetSubtype="0" repeatCount="indefinite" fill="hold" grpId="0" nodeType="withEffect">
                                  <p:stCondLst>
                                    <p:cond delay="0"/>
                                  </p:stCondLst>
                                  <p:childTnLst>
                                    <p:animClr clrSpc="rgb" dir="cw">
                                      <p:cBhvr override="childStyle">
                                        <p:cTn id="11" dur="1000" autoRev="1" fill="hold"/>
                                        <p:tgtEl>
                                          <p:spTgt spid="5">
                                            <p:txEl>
                                              <p:pRg st="0" end="0"/>
                                            </p:txEl>
                                          </p:spTgt>
                                        </p:tgtEl>
                                        <p:attrNameLst>
                                          <p:attrName>style.color</p:attrName>
                                        </p:attrNameLst>
                                      </p:cBhvr>
                                      <p:to>
                                        <a:srgbClr val="33ccff"/>
                                      </p:to>
                                    </p:animClr>
                                    <p:animClr clrSpc="rgb" dir="cw">
                                      <p:cBhvr>
                                        <p:cTn id="12" dur="1000" autoRev="1" fill="hold"/>
                                        <p:tgtEl>
                                          <p:spTgt spid="5">
                                            <p:txEl>
                                              <p:pRg st="0" end="0"/>
                                            </p:txEl>
                                          </p:spTgt>
                                        </p:tgtEl>
                                        <p:attrNameLst>
                                          <p:attrName>fillcolor</p:attrName>
                                        </p:attrNameLst>
                                      </p:cBhvr>
                                      <p:to>
                                        <a:srgbClr val="33ccff"/>
                                      </p:to>
                                    </p:animClr>
                                    <p:set>
                                      <p:cBhvr>
                                        <p:cTn id="13" dur="1000" autoRev="1" fill="hold"/>
                                        <p:tgtEl>
                                          <p:spTgt spid="5">
                                            <p:txEl>
                                              <p:pRg st="0" end="0"/>
                                            </p:txEl>
                                          </p:spTgt>
                                        </p:tgtEl>
                                        <p:attrNameLst>
                                          <p:attrName>fill.type</p:attrName>
                                        </p:attrNameLst>
                                      </p:cBhvr>
                                      <p:to>
                                        <p:strVal val="solid"/>
                                      </p:to>
                                    </p:set>
                                    <p:set>
                                      <p:cBhvr>
                                        <p:cTn id="14" dur="1000" autoRev="1" fill="hold"/>
                                        <p:tgtEl>
                                          <p:spTgt spid="5">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143000" y="3602038"/>
            <a:ext cx="6858000" cy="1655762"/>
          </a:xfrm>
        </p:spPr>
        <p:txBody>
          <a:bodyPr/>
          <a:p>
            <a:pPr algn="l"/>
            <a:endParaRPr lang="zh-CN" altLang="en-US"/>
          </a:p>
        </p:txBody>
      </p:sp>
      <p:sp>
        <p:nvSpPr>
          <p:cNvPr id="6145" name="Rectangle 66"/>
          <p:cNvSpPr/>
          <p:nvPr/>
        </p:nvSpPr>
        <p:spPr>
          <a:xfrm>
            <a:off x="2133600" y="5095240"/>
            <a:ext cx="4622800"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生态文明呼唤绿色消费</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8" name="矩形 85"/>
          <p:cNvSpPr/>
          <p:nvPr/>
        </p:nvSpPr>
        <p:spPr>
          <a:xfrm>
            <a:off x="2094230" y="1957070"/>
            <a:ext cx="5600700" cy="706755"/>
          </a:xfrm>
          <a:prstGeom prst="rect">
            <a:avLst/>
          </a:prstGeom>
          <a:solidFill>
            <a:srgbClr val="FFFF00"/>
          </a:solidFill>
          <a:ln w="9525">
            <a:noFill/>
          </a:ln>
        </p:spPr>
        <p:txBody>
          <a:bodyPr wrap="square" anchor="t">
            <a:spAutoFit/>
          </a:bodyPr>
          <a:p>
            <a:pPr lvl="0" algn="ctr" eaLnBrk="0" hangingPunct="0">
              <a:buClrTx/>
              <a:buSzTx/>
            </a:pPr>
            <a:r>
              <a:rPr lang="zh-CN" altLang="en-US" sz="4000" kern="0" dirty="0">
                <a:solidFill>
                  <a:srgbClr val="FF0000"/>
                </a:solidFill>
                <a:uFillTx/>
                <a:latin typeface="黑体" panose="02010609060101010101" pitchFamily="2" charset="-122"/>
                <a:ea typeface="黑体" panose="02010609060101010101" pitchFamily="2" charset="-122"/>
                <a:sym typeface="Arial" panose="020B0604020202020204" pitchFamily="34" charset="0"/>
              </a:rPr>
              <a:t>中华文明中的生态智慧</a:t>
            </a:r>
            <a:endParaRPr lang="zh-CN" altLang="en-US" sz="4000" kern="0" dirty="0">
              <a:solidFill>
                <a:srgbClr val="FF0000"/>
              </a:solidFill>
              <a:uFillTx/>
              <a:latin typeface="黑体" panose="02010609060101010101" pitchFamily="2" charset="-122"/>
              <a:ea typeface="黑体" panose="02010609060101010101" pitchFamily="2" charset="-122"/>
              <a:sym typeface="Arial" panose="020B0604020202020204" pitchFamily="34" charset="0"/>
            </a:endParaRPr>
          </a:p>
        </p:txBody>
      </p:sp>
      <p:sp>
        <p:nvSpPr>
          <p:cNvPr id="6150" name="Rectangle 59"/>
          <p:cNvSpPr/>
          <p:nvPr/>
        </p:nvSpPr>
        <p:spPr>
          <a:xfrm>
            <a:off x="101600" y="357188"/>
            <a:ext cx="8229600" cy="1143000"/>
          </a:xfrm>
          <a:prstGeom prst="rect">
            <a:avLst/>
          </a:prstGeom>
          <a:noFill/>
          <a:ln w="9525">
            <a:noFill/>
          </a:ln>
        </p:spPr>
        <p:txBody>
          <a:bodyPr anchor="t"/>
          <a:p>
            <a:pPr algn="ctr"/>
            <a:r>
              <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rPr>
              <a:t>讨论内容 </a:t>
            </a:r>
            <a:endPar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endParaRPr>
          </a:p>
        </p:txBody>
      </p:sp>
      <p:sp>
        <p:nvSpPr>
          <p:cNvPr id="6151" name="Text Box 5"/>
          <p:cNvSpPr/>
          <p:nvPr/>
        </p:nvSpPr>
        <p:spPr>
          <a:xfrm>
            <a:off x="2066925" y="1335405"/>
            <a:ext cx="5591175" cy="583565"/>
          </a:xfrm>
          <a:prstGeom prst="rect">
            <a:avLst/>
          </a:prstGeom>
          <a:noFill/>
          <a:ln w="9525">
            <a:noFill/>
          </a:ln>
        </p:spPr>
        <p:txBody>
          <a:bodyPr wrap="square" anchor="t">
            <a:spAutoFit/>
          </a:bodyPr>
          <a:p>
            <a:pPr lvl="0"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文明与生态文明的内涵</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283335" y="1286193"/>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1444943" y="1321118"/>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57" name="组合 6157"/>
          <p:cNvGrpSpPr/>
          <p:nvPr/>
        </p:nvGrpSpPr>
        <p:grpSpPr>
          <a:xfrm>
            <a:off x="1283335" y="203327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1437799" y="2066608"/>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62" name="组合 6162"/>
          <p:cNvGrpSpPr/>
          <p:nvPr/>
        </p:nvGrpSpPr>
        <p:grpSpPr>
          <a:xfrm>
            <a:off x="1283335" y="2800985"/>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1446530" y="282956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7" name="Line 20"/>
          <p:cNvSpPr/>
          <p:nvPr/>
        </p:nvSpPr>
        <p:spPr>
          <a:xfrm flipV="1">
            <a:off x="1789748" y="1894205"/>
            <a:ext cx="5868043"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310323"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310323" y="4336415"/>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1451293" y="438404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7" name="Text Box 18"/>
          <p:cNvSpPr/>
          <p:nvPr/>
        </p:nvSpPr>
        <p:spPr>
          <a:xfrm>
            <a:off x="1443355" y="360045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78" name="组合 6178"/>
          <p:cNvGrpSpPr/>
          <p:nvPr/>
        </p:nvGrpSpPr>
        <p:grpSpPr>
          <a:xfrm>
            <a:off x="1310323" y="510413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1451293" y="5127943"/>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 name="Line 20"/>
          <p:cNvSpPr/>
          <p:nvPr/>
        </p:nvSpPr>
        <p:spPr>
          <a:xfrm flipV="1">
            <a:off x="1778318" y="2644140"/>
            <a:ext cx="5868043"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1778318" y="3405505"/>
            <a:ext cx="5868043"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1778318" y="4166870"/>
            <a:ext cx="5868043"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1778318" y="4928235"/>
            <a:ext cx="5868043"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1778318" y="5689600"/>
            <a:ext cx="5868043"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087245" y="5834063"/>
            <a:ext cx="4657725"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我国生态文明建设实践</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11" name="Rectangle 66">
            <a:hlinkClick r:id=""/>
          </p:cNvPr>
          <p:cNvSpPr/>
          <p:nvPr/>
        </p:nvSpPr>
        <p:spPr>
          <a:xfrm>
            <a:off x="2136458" y="4374198"/>
            <a:ext cx="4608512"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生态文明呼唤绿色发展</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9" name="矩形 85"/>
          <p:cNvSpPr/>
          <p:nvPr/>
        </p:nvSpPr>
        <p:spPr>
          <a:xfrm>
            <a:off x="2082483" y="2845118"/>
            <a:ext cx="4662487"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rPr>
              <a:t>习近平的</a:t>
            </a:r>
            <a:r>
              <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rPr>
              <a:t>生态文明思想</a:t>
            </a:r>
            <a:endPar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endParaRPr>
          </a:p>
        </p:txBody>
      </p:sp>
      <p:grpSp>
        <p:nvGrpSpPr>
          <p:cNvPr id="13" name="组合 6172"/>
          <p:cNvGrpSpPr/>
          <p:nvPr/>
        </p:nvGrpSpPr>
        <p:grpSpPr>
          <a:xfrm>
            <a:off x="1298893" y="5847715"/>
            <a:ext cx="685800" cy="635000"/>
            <a:chOff x="0" y="0"/>
            <a:chExt cx="1549" cy="1351"/>
          </a:xfrm>
        </p:grpSpPr>
        <p:sp>
          <p:nvSpPr>
            <p:cNvPr id="14"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5"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6"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17" name="Text Box 26"/>
          <p:cNvSpPr/>
          <p:nvPr/>
        </p:nvSpPr>
        <p:spPr>
          <a:xfrm>
            <a:off x="1439863" y="589534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7</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8" name="Line 20"/>
          <p:cNvSpPr/>
          <p:nvPr/>
        </p:nvSpPr>
        <p:spPr>
          <a:xfrm flipV="1">
            <a:off x="1836103" y="6439535"/>
            <a:ext cx="5868043" cy="7938"/>
          </a:xfrm>
          <a:prstGeom prst="line">
            <a:avLst/>
          </a:prstGeom>
          <a:ln w="25400" cap="flat" cmpd="sng">
            <a:solidFill>
              <a:schemeClr val="bg2"/>
            </a:solidFill>
            <a:prstDash val="sysDot"/>
            <a:round/>
            <a:headEnd type="none" w="med" len="med"/>
            <a:tailEnd type="oval" w="med" len="med"/>
          </a:ln>
        </p:spPr>
      </p:sp>
      <p:sp>
        <p:nvSpPr>
          <p:cNvPr id="19" name="矩形 85"/>
          <p:cNvSpPr/>
          <p:nvPr/>
        </p:nvSpPr>
        <p:spPr>
          <a:xfrm>
            <a:off x="2094230" y="3618230"/>
            <a:ext cx="5906135" cy="583565"/>
          </a:xfrm>
          <a:prstGeom prst="rect">
            <a:avLst/>
          </a:prstGeom>
          <a:noFill/>
          <a:ln w="9525">
            <a:noFill/>
          </a:ln>
        </p:spPr>
        <p:txBody>
          <a:bodyPr wrap="square" anchor="t">
            <a:spAutoFit/>
          </a:bodyPr>
          <a:p>
            <a:pPr lvl="0"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生态文明建设面临挑战</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983456" y="1667828"/>
            <a:ext cx="7230904" cy="4887595"/>
          </a:xfrm>
          <a:prstGeom prst="rect">
            <a:avLst/>
          </a:prstGeom>
          <a:noFill/>
          <a:ln w="9525">
            <a:noFill/>
          </a:ln>
        </p:spPr>
        <p:txBody>
          <a:bodyPr wrap="square">
            <a:spAutoFit/>
          </a:bodyPr>
          <a:p>
            <a:pPr marL="342900" indent="-342900" algn="just">
              <a:lnSpc>
                <a:spcPct val="13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孔子主张“钓而不纲、弋不射宿”，这里纲指大网，弋是带线的箭，宿是归宿之鸟。大意是：君子钓鱼而不用网去捕鱼，射鸟但不能在他们归宿的时候。</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传说孔子的弟子宓子贱在鲁国单父为官时，孔子派另一名弟子巫马旗去考察他的政绩</a:t>
            </a:r>
            <a:r>
              <a:rPr lang="en-US"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endParaRPr lang="en-US"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宓子贱要求渔夫捕大放小，与孔子钓而不纲、弋不射宿一样，都是以仁爱之心对待动物，也是为了保持生态平衡，防止因一时之利而丧失长远利益。</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008380" y="1137285"/>
            <a:ext cx="5975985" cy="553085"/>
          </a:xfrm>
          <a:prstGeom prst="rect">
            <a:avLst/>
          </a:prstGeom>
          <a:noFill/>
        </p:spPr>
        <p:txBody>
          <a:bodyPr wrap="square" rtlCol="0" anchor="t">
            <a:spAutoFit/>
          </a:bodyPr>
          <a:p>
            <a:pPr lvl="0" algn="l">
              <a:buClrTx/>
              <a:buSzTx/>
              <a:buFontTx/>
            </a:pP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1</a:t>
            </a: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“钓而不纲”的生态思想</a:t>
            </a:r>
            <a:endPar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p:txBody>
      </p:sp>
      <p:sp>
        <p:nvSpPr>
          <p:cNvPr id="3" name="文本框 2"/>
          <p:cNvSpPr txBox="1"/>
          <p:nvPr/>
        </p:nvSpPr>
        <p:spPr>
          <a:xfrm>
            <a:off x="939165" y="407035"/>
            <a:ext cx="5801360" cy="706755"/>
          </a:xfrm>
          <a:prstGeom prst="rect">
            <a:avLst/>
          </a:prstGeom>
          <a:noFill/>
        </p:spPr>
        <p:txBody>
          <a:bodyPr wrap="none" rtlCol="0" anchor="t">
            <a:spAutoFit/>
          </a:bodyPr>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2.</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中华文明中的生态智慧</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983456" y="1875473"/>
            <a:ext cx="7230904" cy="4521835"/>
          </a:xfrm>
          <a:prstGeom prst="rect">
            <a:avLst/>
          </a:prstGeom>
          <a:noFill/>
          <a:ln w="9525">
            <a:noFill/>
          </a:ln>
        </p:spPr>
        <p:txBody>
          <a:bodyPr wrap="square">
            <a:spAutoFit/>
          </a:bodyPr>
          <a:p>
            <a:pPr marL="342900" indent="-342900" algn="just">
              <a:lnSpc>
                <a:spcPct val="12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孟子在孔子“仁爱”思想的基础上，从仁政的角度提出“仁民爱物”，就是既要仁爱百姓，又要爱惜自然万物。</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2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孟子认为，一个人首先要亲近和热爱自己的亲人，然后才可能在此基础上推己及人、由人及物去爱惜和爱护世间万物。</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20000"/>
              </a:lnSpc>
              <a:buFont typeface="Wingdings" panose="05000000000000000000" charset="0"/>
              <a:buChar char="l"/>
            </a:pPr>
            <a:r>
              <a:rPr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孟子反对开垦荒地，告诫人们尽量减少对自然界的索取，从而养护好自然资源。</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20000"/>
              </a:lnSpc>
              <a:buFont typeface="Wingdings" panose="05000000000000000000" charset="0"/>
              <a:buChar char="l"/>
            </a:pPr>
            <a:r>
              <a:rPr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孟子</a:t>
            </a:r>
            <a:r>
              <a:rPr lang="zh-CN"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主张</a:t>
            </a:r>
            <a:r>
              <a:rPr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伐木、捕鱼，都要遵循自然规律，按照时节来行事，这样才能使百姓富足。</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008380" y="1137285"/>
            <a:ext cx="6189980" cy="553085"/>
          </a:xfrm>
          <a:prstGeom prst="rect">
            <a:avLst/>
          </a:prstGeom>
          <a:noFill/>
        </p:spPr>
        <p:txBody>
          <a:bodyPr wrap="square" rtlCol="0" anchor="t">
            <a:spAutoFit/>
          </a:bodyPr>
          <a:p>
            <a:pPr lvl="0" algn="l">
              <a:buClrTx/>
              <a:buSzTx/>
              <a:buFontTx/>
            </a:pP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2</a:t>
            </a: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“仁民爱物”的生态思想</a:t>
            </a:r>
            <a:endPar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p:txBody>
      </p:sp>
      <p:sp>
        <p:nvSpPr>
          <p:cNvPr id="3" name="文本框 2"/>
          <p:cNvSpPr txBox="1"/>
          <p:nvPr/>
        </p:nvSpPr>
        <p:spPr>
          <a:xfrm>
            <a:off x="939165" y="40703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2.</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中华文明中的生态智慧</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983456" y="1944688"/>
            <a:ext cx="7230904" cy="4407535"/>
          </a:xfrm>
          <a:prstGeom prst="rect">
            <a:avLst/>
          </a:prstGeom>
          <a:noFill/>
          <a:ln w="9525">
            <a:noFill/>
          </a:ln>
        </p:spPr>
        <p:txBody>
          <a:bodyPr wrap="square">
            <a:spAutoFit/>
          </a:bodyPr>
          <a:p>
            <a:pPr marL="457200" indent="-457200" algn="just">
              <a:lnSpc>
                <a:spcPct val="13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老子</a:t>
            </a:r>
            <a:r>
              <a:rPr lang="zh-CN"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“人法地，地法天，天法道，道法自然”</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457200" indent="-457200" algn="just">
              <a:lnSpc>
                <a:spcPct val="130000"/>
              </a:lnSpc>
              <a:buFont typeface="Wingdings" panose="05000000000000000000" charset="0"/>
              <a:buChar char="l"/>
            </a:pPr>
            <a:r>
              <a:rPr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道德经中“有物混成，先天地生。寂兮寥兮，独立而不改，周行而不殆，可以为天地母。吾不知其名，强字之曰：道”。</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老子并没有解释“道”源自哪里，却指出“道”存在于万物之前。“道”是世界万物之根本</a:t>
            </a:r>
            <a:r>
              <a:rPr lang="zh-CN"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a:t>
            </a:r>
            <a:endParaRPr lang="zh-CN"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天地万物都是一个整体，都是由“道”衍生出来的，人与其他事物一样，都只是这个整体中的一部分，所以人要与天地万物一起遵循自然规律。</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008380" y="1206500"/>
            <a:ext cx="6329680" cy="553085"/>
          </a:xfrm>
          <a:prstGeom prst="rect">
            <a:avLst/>
          </a:prstGeom>
          <a:noFill/>
        </p:spPr>
        <p:txBody>
          <a:bodyPr wrap="square" rtlCol="0" anchor="t">
            <a:spAutoFit/>
          </a:bodyPr>
          <a:p>
            <a:pPr lvl="0" algn="l">
              <a:buClrTx/>
              <a:buSzTx/>
              <a:buFontTx/>
            </a:pP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3</a:t>
            </a: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“道法自然”的生态思想</a:t>
            </a:r>
            <a:endPar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p:txBody>
      </p:sp>
      <p:sp>
        <p:nvSpPr>
          <p:cNvPr id="3" name="文本框 2"/>
          <p:cNvSpPr txBox="1"/>
          <p:nvPr/>
        </p:nvSpPr>
        <p:spPr>
          <a:xfrm>
            <a:off x="939165" y="40703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2.</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中华文明中的生态智慧</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983456" y="1875473"/>
            <a:ext cx="7230904" cy="4407535"/>
          </a:xfrm>
          <a:prstGeom prst="rect">
            <a:avLst/>
          </a:prstGeom>
          <a:noFill/>
          <a:ln w="9525">
            <a:noFill/>
          </a:ln>
        </p:spPr>
        <p:txBody>
          <a:bodyPr wrap="square">
            <a:spAutoFit/>
          </a:bodyPr>
          <a:p>
            <a:pPr marL="342900" indent="-342900" algn="just">
              <a:lnSpc>
                <a:spcPct val="13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传说，4300年前，尧在位的时候，中原地带洪水泛滥，禹的父亲鲧治水九年，水灾依然泛滥。</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后来舜把治水的大任交给了禹，大禹汲取了父亲鲧的教训，用了十三年的时间，终于根除了水患。</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鲧治水</a:t>
            </a:r>
            <a:r>
              <a:rPr lang="zh-CN"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为什么</a:t>
            </a:r>
            <a:r>
              <a:rPr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失败</a:t>
            </a:r>
            <a:r>
              <a:rPr lang="zh-CN"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a:t>
            </a:r>
            <a:r>
              <a:rPr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大禹治水</a:t>
            </a:r>
            <a:r>
              <a:rPr lang="zh-CN"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为什么会</a:t>
            </a:r>
            <a:r>
              <a:rPr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成功</a:t>
            </a:r>
            <a:r>
              <a:rPr lang="zh-CN"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a:t>
            </a:r>
            <a:endParaRPr lang="zh-CN"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endParaRPr>
          </a:p>
          <a:p>
            <a:pPr marL="342900" indent="-342900" algn="just">
              <a:lnSpc>
                <a:spcPct val="130000"/>
              </a:lnSpc>
              <a:buFont typeface="Wingdings" panose="05000000000000000000" charset="0"/>
              <a:buChar char="l"/>
            </a:pPr>
            <a:r>
              <a:rPr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大禹治水体现了早期人类对水流运动规律的把握和利用。也有传说，老子正是受到大禹治水的启发，才提出了“道法自然”。</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008221" y="1137285"/>
            <a:ext cx="5166836" cy="553085"/>
          </a:xfrm>
          <a:prstGeom prst="rect">
            <a:avLst/>
          </a:prstGeom>
          <a:noFill/>
        </p:spPr>
        <p:txBody>
          <a:bodyPr wrap="square" rtlCol="0" anchor="t">
            <a:spAutoFit/>
          </a:bodyPr>
          <a:p>
            <a:pPr lvl="0" algn="l">
              <a:buClrTx/>
              <a:buSzTx/>
              <a:buFontTx/>
            </a:pP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4</a:t>
            </a: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）大禹治水的智慧</a:t>
            </a:r>
            <a:endPar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p:txBody>
      </p:sp>
      <p:sp>
        <p:nvSpPr>
          <p:cNvPr id="3" name="文本框 2"/>
          <p:cNvSpPr txBox="1"/>
          <p:nvPr/>
        </p:nvSpPr>
        <p:spPr>
          <a:xfrm>
            <a:off x="939165" y="40703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2.</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中华文明中的生态智慧</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983456" y="1667828"/>
            <a:ext cx="7230904" cy="5367020"/>
          </a:xfrm>
          <a:prstGeom prst="rect">
            <a:avLst/>
          </a:prstGeom>
          <a:noFill/>
          <a:ln w="9525">
            <a:noFill/>
          </a:ln>
        </p:spPr>
        <p:txBody>
          <a:bodyPr wrap="square">
            <a:spAutoFit/>
          </a:bodyPr>
          <a:p>
            <a:pPr marL="342900" indent="-342900" algn="just">
              <a:lnSpc>
                <a:spcPct val="13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庄子继老子的“道法自然”之后，提出“顺物自然”思想，“顺物自然”可解释为：适应事物的发展,自然而然。</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庄子认为，自然万物顺其自然，以各自不同的方式繁衍生长，但在不同物种之间还存在着联系与转换，并且有其自然的连续性。</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庄子指出“万物皆出于机，皆入于机。”这里，“机”可理解为机变、自然、规律。万物产生于自然，最后又回归于自然，万物的变化是依规律而行，保持着自然平衡的状态。</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008380" y="1137285"/>
            <a:ext cx="6840855" cy="553085"/>
          </a:xfrm>
          <a:prstGeom prst="rect">
            <a:avLst/>
          </a:prstGeom>
          <a:noFill/>
        </p:spPr>
        <p:txBody>
          <a:bodyPr wrap="square" rtlCol="0" anchor="t">
            <a:spAutoFit/>
          </a:bodyPr>
          <a:p>
            <a:pPr lvl="0" algn="l">
              <a:buClrTx/>
              <a:buSzTx/>
              <a:buFontTx/>
            </a:pP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5</a:t>
            </a: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顺物自然</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”的生态思想</a:t>
            </a:r>
            <a:endPar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p:txBody>
      </p:sp>
      <p:sp>
        <p:nvSpPr>
          <p:cNvPr id="3" name="文本框 2"/>
          <p:cNvSpPr txBox="1"/>
          <p:nvPr/>
        </p:nvSpPr>
        <p:spPr>
          <a:xfrm>
            <a:off x="939165" y="40703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2.</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中华文明中的生态智慧</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983456" y="1710690"/>
            <a:ext cx="7230904" cy="4407535"/>
          </a:xfrm>
          <a:prstGeom prst="rect">
            <a:avLst/>
          </a:prstGeom>
          <a:noFill/>
          <a:ln w="9525">
            <a:noFill/>
          </a:ln>
        </p:spPr>
        <p:txBody>
          <a:bodyPr wrap="square">
            <a:spAutoFit/>
          </a:bodyPr>
          <a:p>
            <a:pPr marL="342900" indent="-342900" algn="just">
              <a:lnSpc>
                <a:spcPct val="13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张载在孟子的仁民爱物思想基础上，提出了“民吾同胞，物吾与也”的思想，意思是：一切人皆是我们的同胞兄弟,一切物皆是我们的同伴；蕴含着心系苍生、胸怀天下的责任意识和精神追求。</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就“民胞”来说，作为每个人，既生于天地间，就必须自觉地“与天地合其德，与日月合其明”</a:t>
            </a:r>
            <a:r>
              <a:rPr lang="zh-CN"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就“物与”来说，要以平等友善态度对待世间万物，将与我们共生共存的动植物都视为同伴而施以关怀。</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008380" y="1137285"/>
            <a:ext cx="6131560" cy="553085"/>
          </a:xfrm>
          <a:prstGeom prst="rect">
            <a:avLst/>
          </a:prstGeom>
          <a:noFill/>
        </p:spPr>
        <p:txBody>
          <a:bodyPr wrap="square" rtlCol="0" anchor="t">
            <a:spAutoFit/>
          </a:bodyPr>
          <a:p>
            <a:pPr lvl="0" algn="l">
              <a:buClrTx/>
              <a:buSzTx/>
              <a:buFontTx/>
            </a:pP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6</a:t>
            </a: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“民胞物与”的生态思想</a:t>
            </a:r>
            <a:endPar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p:txBody>
      </p:sp>
      <p:sp>
        <p:nvSpPr>
          <p:cNvPr id="3" name="文本框 2"/>
          <p:cNvSpPr txBox="1"/>
          <p:nvPr/>
        </p:nvSpPr>
        <p:spPr>
          <a:xfrm>
            <a:off x="939165" y="40703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2.</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中华文明中的生态智慧</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086485" y="1788160"/>
            <a:ext cx="7229475" cy="4371975"/>
          </a:xfrm>
          <a:prstGeom prst="rect">
            <a:avLst/>
          </a:prstGeom>
          <a:noFill/>
          <a:ln w="9525">
            <a:noFill/>
          </a:ln>
        </p:spPr>
        <p:txBody>
          <a:bodyPr wrap="square">
            <a:spAutoFit/>
          </a:bodyPr>
          <a:p>
            <a:pPr marL="342900" indent="-342900" algn="just">
              <a:lnSpc>
                <a:spcPct val="13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2500年前，荀子</a:t>
            </a:r>
            <a:r>
              <a:rPr lang="zh-CN"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主张</a:t>
            </a: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“强本而节用，则天不能贫”。这里的“强”指加强；本</a:t>
            </a:r>
            <a:r>
              <a:rPr lang="zh-CN"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指农业；节</a:t>
            </a:r>
            <a:r>
              <a:rPr lang="zh-CN"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节约。</a:t>
            </a:r>
            <a:r>
              <a:rPr lang="zh-CN"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即：</a:t>
            </a: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如果能够加强农业生产</a:t>
            </a:r>
            <a:r>
              <a:rPr lang="zh-CN"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厉行节约</a:t>
            </a:r>
            <a:r>
              <a:rPr lang="zh-CN"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那么就是上天也不能使人贫困。</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60000"/>
              </a:lnSpc>
              <a:buFont typeface="Wingdings" panose="05000000000000000000" charset="0"/>
              <a:buChar char="l"/>
            </a:pPr>
            <a:r>
              <a:rPr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荀子提出“强本节用”，就是提倡在不违背自然规律的前提下，大力发展农业生产</a:t>
            </a:r>
            <a:r>
              <a:rPr lang="zh-CN"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a:t>
            </a:r>
            <a:endParaRPr lang="zh-CN"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60000"/>
              </a:lnSpc>
              <a:buFont typeface="Wingdings" panose="05000000000000000000" charset="0"/>
              <a:buChar char="l"/>
            </a:pPr>
            <a:r>
              <a:rPr sz="2400">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由于自然资源并不是取之不尽、用之不竭的，所以对自然资源应当开发与节用并举。</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1008380" y="1137285"/>
            <a:ext cx="6249670" cy="553085"/>
          </a:xfrm>
          <a:prstGeom prst="rect">
            <a:avLst/>
          </a:prstGeom>
          <a:noFill/>
        </p:spPr>
        <p:txBody>
          <a:bodyPr wrap="square" rtlCol="0" anchor="t">
            <a:spAutoFit/>
          </a:bodyPr>
          <a:p>
            <a:pPr lvl="0" algn="l">
              <a:buClrTx/>
              <a:buSzTx/>
              <a:buFontTx/>
            </a:pP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7</a:t>
            </a: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强本节用</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”的生态思想</a:t>
            </a:r>
            <a:endPar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p:txBody>
      </p:sp>
      <p:sp>
        <p:nvSpPr>
          <p:cNvPr id="3" name="文本框 2"/>
          <p:cNvSpPr txBox="1"/>
          <p:nvPr/>
        </p:nvSpPr>
        <p:spPr>
          <a:xfrm>
            <a:off x="939165" y="40703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2.</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中华文明中的生态智慧</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983456" y="1667828"/>
            <a:ext cx="6842760" cy="4407535"/>
          </a:xfrm>
          <a:prstGeom prst="rect">
            <a:avLst/>
          </a:prstGeom>
          <a:noFill/>
          <a:ln w="9525">
            <a:noFill/>
          </a:ln>
        </p:spPr>
        <p:txBody>
          <a:bodyPr wrap="square">
            <a:spAutoFit/>
          </a:bodyPr>
          <a:p>
            <a:pPr indent="0" algn="just">
              <a:lnSpc>
                <a:spcPct val="130000"/>
              </a:lnSpc>
              <a:buFont typeface="Wingdings" panose="05000000000000000000" charset="0"/>
              <a:buNone/>
            </a:pPr>
            <a:r>
              <a:rPr lang="zh-CN" sz="24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古代抗旱排涝实践</a:t>
            </a:r>
            <a:endParaRPr sz="24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《吕氏·春秋》中提出了农业耕作的总原则：耕作要把握好“度”，要使土壤处于适宜耕作的状况，这样才有利于农作物的种植。</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《吕氏·春秋》记载了采用“上田弃亩</a:t>
            </a:r>
            <a:r>
              <a:rPr lang="zh-CN"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下田弃畎”</a:t>
            </a:r>
            <a:r>
              <a:rPr lang="zh-CN"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是说</a:t>
            </a:r>
            <a:r>
              <a:rPr lang="zh-CN"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在高田里，将作物种在沟里，而不种在垄上，这样就有利于抗旱保墒</a:t>
            </a:r>
            <a:r>
              <a:rPr lang="zh-CN"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在低田里，作垅，把庄稼种在垄(亩)上，有利于排涝。</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2" name="文本框 1"/>
          <p:cNvSpPr txBox="1"/>
          <p:nvPr/>
        </p:nvSpPr>
        <p:spPr>
          <a:xfrm>
            <a:off x="731520" y="1137285"/>
            <a:ext cx="6207125" cy="553085"/>
          </a:xfrm>
          <a:prstGeom prst="rect">
            <a:avLst/>
          </a:prstGeom>
          <a:noFill/>
        </p:spPr>
        <p:txBody>
          <a:bodyPr wrap="square" rtlCol="0" anchor="t">
            <a:spAutoFit/>
          </a:bodyPr>
          <a:p>
            <a:pPr lvl="0" algn="l">
              <a:buClrTx/>
              <a:buSzTx/>
              <a:buFontTx/>
            </a:pP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8</a:t>
            </a: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）古代的</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强本节用</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实践</a:t>
            </a:r>
            <a:endPar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p:txBody>
      </p:sp>
      <p:sp>
        <p:nvSpPr>
          <p:cNvPr id="3" name="文本框 2"/>
          <p:cNvSpPr txBox="1"/>
          <p:nvPr/>
        </p:nvSpPr>
        <p:spPr>
          <a:xfrm>
            <a:off x="939165" y="40703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2.</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中华文明中的生态智慧</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983456" y="1667828"/>
            <a:ext cx="6842760" cy="4407535"/>
          </a:xfrm>
          <a:prstGeom prst="rect">
            <a:avLst/>
          </a:prstGeom>
          <a:noFill/>
          <a:ln w="9525">
            <a:noFill/>
          </a:ln>
        </p:spPr>
        <p:txBody>
          <a:bodyPr wrap="square">
            <a:spAutoFit/>
          </a:bodyPr>
          <a:p>
            <a:pPr indent="0" algn="just">
              <a:lnSpc>
                <a:spcPct val="130000"/>
              </a:lnSpc>
              <a:buFont typeface="Wingdings" panose="05000000000000000000" charset="0"/>
              <a:buNone/>
            </a:pPr>
            <a:r>
              <a:rPr sz="24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我国2500多年</a:t>
            </a:r>
            <a:r>
              <a:rPr lang="zh-CN" sz="24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前的</a:t>
            </a:r>
            <a:r>
              <a:rPr sz="24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“桑基鱼塘”实践</a:t>
            </a:r>
            <a:endParaRPr sz="24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湖州桑基鱼塘系统形成起源于春秋战国时期，在一些水网地带，地下水位较高，利用地势，挖低填高，高的做基种植桑树，低的做塘养鱼。</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将鱼塘肥厚的淤泥挖运到四周塘基上作为桑树的肥料，由于塘基有一定的坡度，桑地土壤中多余的营养元素会随着雨水冲刷又源源流入鱼塘</a:t>
            </a:r>
            <a:r>
              <a:rPr lang="zh-CN"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养蚕过程中的蚕蛹用作鱼饲料，蚕沙作为肥料。</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3" name="文本框 2"/>
          <p:cNvSpPr txBox="1"/>
          <p:nvPr/>
        </p:nvSpPr>
        <p:spPr>
          <a:xfrm>
            <a:off x="731520" y="1137285"/>
            <a:ext cx="6207125" cy="553085"/>
          </a:xfrm>
          <a:prstGeom prst="rect">
            <a:avLst/>
          </a:prstGeom>
          <a:noFill/>
        </p:spPr>
        <p:txBody>
          <a:bodyPr wrap="square" rtlCol="0" anchor="t">
            <a:spAutoFit/>
          </a:bodyPr>
          <a:p>
            <a:pPr lvl="0" algn="l">
              <a:buClrTx/>
              <a:buSzTx/>
              <a:buFontTx/>
            </a:pP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8</a:t>
            </a: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）古代的</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强本节用</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实践</a:t>
            </a:r>
            <a:endPar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p:txBody>
      </p:sp>
      <p:sp>
        <p:nvSpPr>
          <p:cNvPr id="4" name="文本框 3"/>
          <p:cNvSpPr txBox="1"/>
          <p:nvPr/>
        </p:nvSpPr>
        <p:spPr>
          <a:xfrm>
            <a:off x="939165" y="40703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2.</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中华文明中的生态智慧</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143000" y="3602038"/>
            <a:ext cx="6858000" cy="1655762"/>
          </a:xfrm>
        </p:spPr>
        <p:txBody>
          <a:bodyPr/>
          <a:p>
            <a:pPr algn="l"/>
            <a:endParaRPr lang="zh-CN" altLang="en-US"/>
          </a:p>
        </p:txBody>
      </p:sp>
      <p:sp>
        <p:nvSpPr>
          <p:cNvPr id="6145" name="Rectangle 66"/>
          <p:cNvSpPr/>
          <p:nvPr/>
        </p:nvSpPr>
        <p:spPr>
          <a:xfrm>
            <a:off x="2133600" y="5095240"/>
            <a:ext cx="4622800"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生态文明呼唤绿色消费</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8" name="矩形 85"/>
          <p:cNvSpPr/>
          <p:nvPr/>
        </p:nvSpPr>
        <p:spPr>
          <a:xfrm>
            <a:off x="2093913" y="2095183"/>
            <a:ext cx="4662487"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rPr>
              <a:t>中华文明中的生态智慧</a:t>
            </a:r>
            <a:endPar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endParaRPr>
          </a:p>
        </p:txBody>
      </p:sp>
      <p:sp>
        <p:nvSpPr>
          <p:cNvPr id="6150" name="Rectangle 59"/>
          <p:cNvSpPr/>
          <p:nvPr/>
        </p:nvSpPr>
        <p:spPr>
          <a:xfrm>
            <a:off x="101600" y="357188"/>
            <a:ext cx="8229600" cy="1143000"/>
          </a:xfrm>
          <a:prstGeom prst="rect">
            <a:avLst/>
          </a:prstGeom>
          <a:noFill/>
          <a:ln w="9525">
            <a:noFill/>
          </a:ln>
        </p:spPr>
        <p:txBody>
          <a:bodyPr anchor="t"/>
          <a:p>
            <a:pPr algn="ctr"/>
            <a:r>
              <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rPr>
              <a:t>讨论内容 </a:t>
            </a:r>
            <a:endPar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endParaRPr>
          </a:p>
        </p:txBody>
      </p:sp>
      <p:sp>
        <p:nvSpPr>
          <p:cNvPr id="6151" name="Text Box 5"/>
          <p:cNvSpPr/>
          <p:nvPr/>
        </p:nvSpPr>
        <p:spPr>
          <a:xfrm>
            <a:off x="2066925" y="1335405"/>
            <a:ext cx="5591175" cy="706755"/>
          </a:xfrm>
          <a:prstGeom prst="rect">
            <a:avLst/>
          </a:prstGeom>
          <a:noFill/>
          <a:ln w="9525">
            <a:noFill/>
          </a:ln>
        </p:spPr>
        <p:txBody>
          <a:bodyPr wrap="square" anchor="t">
            <a:spAutoFit/>
          </a:bodyPr>
          <a:p>
            <a:pPr lvl="0" algn="l" eaLnBrk="0" hangingPunct="0">
              <a:buClrTx/>
              <a:buSzTx/>
            </a:pPr>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文明与生态文明的内涵</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283335" y="1286193"/>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1444943" y="1321118"/>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57" name="组合 6157"/>
          <p:cNvGrpSpPr/>
          <p:nvPr/>
        </p:nvGrpSpPr>
        <p:grpSpPr>
          <a:xfrm>
            <a:off x="1283335" y="203327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1437799" y="2066608"/>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62" name="组合 6162"/>
          <p:cNvGrpSpPr/>
          <p:nvPr/>
        </p:nvGrpSpPr>
        <p:grpSpPr>
          <a:xfrm>
            <a:off x="1283335" y="2800985"/>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1446530" y="282956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7" name="Line 20"/>
          <p:cNvSpPr/>
          <p:nvPr/>
        </p:nvSpPr>
        <p:spPr>
          <a:xfrm flipV="1">
            <a:off x="1789748" y="1894205"/>
            <a:ext cx="5868043"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310323"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310323" y="4336415"/>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1451293" y="438404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7" name="Text Box 18"/>
          <p:cNvSpPr/>
          <p:nvPr/>
        </p:nvSpPr>
        <p:spPr>
          <a:xfrm>
            <a:off x="1443355" y="360045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78" name="组合 6178"/>
          <p:cNvGrpSpPr/>
          <p:nvPr/>
        </p:nvGrpSpPr>
        <p:grpSpPr>
          <a:xfrm>
            <a:off x="1310323" y="510413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1451293" y="5127943"/>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 name="Line 20"/>
          <p:cNvSpPr/>
          <p:nvPr/>
        </p:nvSpPr>
        <p:spPr>
          <a:xfrm flipV="1">
            <a:off x="1778318" y="2644140"/>
            <a:ext cx="5868043"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1778318" y="3405505"/>
            <a:ext cx="5868043"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1778318" y="4166870"/>
            <a:ext cx="5868043"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1778318" y="4928235"/>
            <a:ext cx="5868043"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1778318" y="5689600"/>
            <a:ext cx="5868043"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087245" y="5834063"/>
            <a:ext cx="4657725"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我国生态文明建设实践</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11" name="Rectangle 66">
            <a:hlinkClick r:id="rId1" action="ppaction://hlinksldjump"/>
          </p:cNvPr>
          <p:cNvSpPr/>
          <p:nvPr/>
        </p:nvSpPr>
        <p:spPr>
          <a:xfrm>
            <a:off x="2136458" y="4374198"/>
            <a:ext cx="4608512"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生态文明呼唤绿色发展</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9" name="矩形 85"/>
          <p:cNvSpPr/>
          <p:nvPr/>
        </p:nvSpPr>
        <p:spPr>
          <a:xfrm>
            <a:off x="2082483" y="2845118"/>
            <a:ext cx="4662487"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rPr>
              <a:t>习近平的</a:t>
            </a:r>
            <a:r>
              <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rPr>
              <a:t>生态文明思想</a:t>
            </a:r>
            <a:endPar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endParaRPr>
          </a:p>
        </p:txBody>
      </p:sp>
      <p:grpSp>
        <p:nvGrpSpPr>
          <p:cNvPr id="13" name="组合 6172"/>
          <p:cNvGrpSpPr/>
          <p:nvPr/>
        </p:nvGrpSpPr>
        <p:grpSpPr>
          <a:xfrm>
            <a:off x="1298893" y="5847715"/>
            <a:ext cx="685800" cy="635000"/>
            <a:chOff x="0" y="0"/>
            <a:chExt cx="1549" cy="1351"/>
          </a:xfrm>
        </p:grpSpPr>
        <p:sp>
          <p:nvSpPr>
            <p:cNvPr id="14"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5"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6"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17" name="Text Box 26"/>
          <p:cNvSpPr/>
          <p:nvPr/>
        </p:nvSpPr>
        <p:spPr>
          <a:xfrm>
            <a:off x="1439863" y="589534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7</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8" name="Line 20"/>
          <p:cNvSpPr/>
          <p:nvPr/>
        </p:nvSpPr>
        <p:spPr>
          <a:xfrm flipV="1">
            <a:off x="1836103" y="6439535"/>
            <a:ext cx="5868043" cy="7938"/>
          </a:xfrm>
          <a:prstGeom prst="line">
            <a:avLst/>
          </a:prstGeom>
          <a:ln w="25400" cap="flat" cmpd="sng">
            <a:solidFill>
              <a:schemeClr val="bg2"/>
            </a:solidFill>
            <a:prstDash val="sysDot"/>
            <a:round/>
            <a:headEnd type="none" w="med" len="med"/>
            <a:tailEnd type="oval" w="med" len="med"/>
          </a:ln>
        </p:spPr>
      </p:sp>
      <p:sp>
        <p:nvSpPr>
          <p:cNvPr id="19" name="矩形 85"/>
          <p:cNvSpPr/>
          <p:nvPr/>
        </p:nvSpPr>
        <p:spPr>
          <a:xfrm>
            <a:off x="2094230" y="3618230"/>
            <a:ext cx="5906135" cy="583565"/>
          </a:xfrm>
          <a:prstGeom prst="rect">
            <a:avLst/>
          </a:prstGeom>
          <a:noFill/>
          <a:ln w="9525">
            <a:noFill/>
          </a:ln>
        </p:spPr>
        <p:txBody>
          <a:bodyPr wrap="square" anchor="t">
            <a:spAutoFit/>
          </a:bodyPr>
          <a:p>
            <a:pPr lvl="0"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生态文明建设面临挑战</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983456" y="1667828"/>
            <a:ext cx="6842760" cy="3928110"/>
          </a:xfrm>
          <a:prstGeom prst="rect">
            <a:avLst/>
          </a:prstGeom>
          <a:noFill/>
          <a:ln w="9525">
            <a:noFill/>
          </a:ln>
        </p:spPr>
        <p:txBody>
          <a:bodyPr wrap="square">
            <a:spAutoFit/>
          </a:bodyPr>
          <a:p>
            <a:pPr indent="0" algn="just">
              <a:lnSpc>
                <a:spcPct val="130000"/>
              </a:lnSpc>
              <a:buFont typeface="Wingdings" panose="05000000000000000000" charset="0"/>
              <a:buNone/>
            </a:pPr>
            <a:r>
              <a:rPr sz="24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我国1700年前</a:t>
            </a:r>
            <a:r>
              <a:rPr lang="zh-CN" sz="24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的</a:t>
            </a:r>
            <a:r>
              <a:rPr sz="24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生物防治害虫实践</a:t>
            </a:r>
            <a:endParaRPr sz="24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据《南方草木状》中有记载，在南方经常可以看到，有人售卖一种虫蚁，当地人称之为黄猄蚁；黄猄蚁生性凶猛，擅长捕食各种昆虫。</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342900" indent="-342900" algn="just">
              <a:lnSpc>
                <a:spcPct val="13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当时南方盛产的柑桔树上生长着一种害虫，专门危害柑桔的果实，桔子会被害虫吃得无一完好，买这种黄猄蚁就是为了防治这种害虫，保护果实。</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3" name="文本框 2"/>
          <p:cNvSpPr txBox="1"/>
          <p:nvPr/>
        </p:nvSpPr>
        <p:spPr>
          <a:xfrm>
            <a:off x="731520" y="1137285"/>
            <a:ext cx="6207125" cy="553085"/>
          </a:xfrm>
          <a:prstGeom prst="rect">
            <a:avLst/>
          </a:prstGeom>
          <a:noFill/>
        </p:spPr>
        <p:txBody>
          <a:bodyPr wrap="square" rtlCol="0" anchor="t">
            <a:spAutoFit/>
          </a:bodyPr>
          <a:p>
            <a:pPr lvl="0" algn="l">
              <a:buClrTx/>
              <a:buSzTx/>
              <a:buFontTx/>
            </a:pP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8</a:t>
            </a: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）古代的</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强本节用</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实践</a:t>
            </a:r>
            <a:endPar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p:txBody>
      </p:sp>
      <p:sp>
        <p:nvSpPr>
          <p:cNvPr id="4" name="文本框 3"/>
          <p:cNvSpPr txBox="1"/>
          <p:nvPr/>
        </p:nvSpPr>
        <p:spPr>
          <a:xfrm>
            <a:off x="939165" y="40703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2.</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中华文明中的生态智慧</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983456" y="1667828"/>
            <a:ext cx="7213283" cy="4078605"/>
          </a:xfrm>
          <a:prstGeom prst="rect">
            <a:avLst/>
          </a:prstGeom>
          <a:noFill/>
          <a:ln w="9525">
            <a:noFill/>
          </a:ln>
        </p:spPr>
        <p:txBody>
          <a:bodyPr wrap="square">
            <a:spAutoFit/>
          </a:bodyPr>
          <a:p>
            <a:pPr indent="0" algn="just">
              <a:lnSpc>
                <a:spcPct val="120000"/>
              </a:lnSpc>
              <a:buFont typeface="Wingdings" panose="05000000000000000000" charset="0"/>
              <a:buNone/>
            </a:pPr>
            <a:r>
              <a:rPr sz="24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我国2500年前</a:t>
            </a:r>
            <a:r>
              <a:rPr lang="zh-CN" sz="24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的</a:t>
            </a:r>
            <a:r>
              <a:rPr sz="24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制肥施肥实践</a:t>
            </a:r>
            <a:endParaRPr sz="24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457200" indent="-457200" algn="just">
              <a:lnSpc>
                <a:spcPct val="12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春秋战国时</a:t>
            </a: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的</a:t>
            </a: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草肥</a:t>
            </a:r>
            <a:r>
              <a:rPr lang="zh-CN"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a:t>
            </a: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一是把杂草烧成草木灰；</a:t>
            </a:r>
            <a:r>
              <a:rPr lang="zh-CN"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二是</a:t>
            </a: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利用夏季高温多雨气候环境，</a:t>
            </a: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sym typeface="+mn-ea"/>
              </a:rPr>
              <a:t>把杂草</a:t>
            </a: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沤烂成肥。</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457200" indent="-457200" algn="just">
              <a:lnSpc>
                <a:spcPct val="12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西汉时，人们开始有意识地利用休闲地让杂草丛生，到春耕时，耕翻杂草作为肥源。</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457200" indent="-457200" algn="just">
              <a:lnSpc>
                <a:spcPct val="12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唐代的厩肥堆制，这种粪就是最早的堆肥；宋代将各种生物垃圾沤渍，任其腐烂，日久成肥。</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a:p>
            <a:pPr marL="457200" indent="-457200" algn="just">
              <a:lnSpc>
                <a:spcPct val="120000"/>
              </a:lnSpc>
              <a:buFont typeface="Wingdings" panose="05000000000000000000" charset="0"/>
              <a:buChar char="l"/>
            </a:pPr>
            <a:r>
              <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rPr>
              <a:t>制肥施肥技术的发展是我国传统农业由粗放耕作向精耕细作发展的重要体现。</a:t>
            </a:r>
            <a:endParaRPr sz="2400" b="1">
              <a:solidFill>
                <a:srgbClr val="1D41D5"/>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j-lt"/>
            </a:endParaRPr>
          </a:p>
        </p:txBody>
      </p:sp>
      <p:sp>
        <p:nvSpPr>
          <p:cNvPr id="3" name="文本框 2"/>
          <p:cNvSpPr txBox="1"/>
          <p:nvPr/>
        </p:nvSpPr>
        <p:spPr>
          <a:xfrm>
            <a:off x="731520" y="1137285"/>
            <a:ext cx="6207125" cy="553085"/>
          </a:xfrm>
          <a:prstGeom prst="rect">
            <a:avLst/>
          </a:prstGeom>
          <a:noFill/>
        </p:spPr>
        <p:txBody>
          <a:bodyPr wrap="square" rtlCol="0" anchor="t">
            <a:spAutoFit/>
          </a:bodyPr>
          <a:p>
            <a:pPr lvl="0" algn="l">
              <a:buClrTx/>
              <a:buSzTx/>
              <a:buFontTx/>
            </a:pP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8</a:t>
            </a: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）古代的</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强本节用</a:t>
            </a:r>
            <a:r>
              <a:rPr lang="en-US" altLang="zh-CN"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a:t>
            </a:r>
            <a:r>
              <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rPr>
              <a:t>实践</a:t>
            </a:r>
            <a:endParaRPr lang="zh-CN" altLang="en-US" sz="3000" b="1" dirty="0">
              <a:solidFill>
                <a:srgbClr val="C00000"/>
              </a:solidFill>
              <a:effectLst>
                <a:outerShdw blurRad="38100" dist="25400" dir="5400000" algn="ctr" rotWithShape="0">
                  <a:srgbClr val="6E747A">
                    <a:alpha val="43000"/>
                  </a:srgbClr>
                </a:outerShdw>
              </a:effectLst>
              <a:latin typeface="微软雅黑" panose="020B0503020204020204" charset="-122"/>
              <a:ea typeface="微软雅黑" panose="020B0503020204020204" charset="-122"/>
              <a:sym typeface="+mn-ea"/>
            </a:endParaRPr>
          </a:p>
        </p:txBody>
      </p:sp>
      <p:sp>
        <p:nvSpPr>
          <p:cNvPr id="4" name="文本框 3"/>
          <p:cNvSpPr txBox="1"/>
          <p:nvPr/>
        </p:nvSpPr>
        <p:spPr>
          <a:xfrm>
            <a:off x="939165" y="40703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2.</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中华文明中的生态智慧</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143000" y="3602038"/>
            <a:ext cx="6858000" cy="1655762"/>
          </a:xfrm>
        </p:spPr>
        <p:txBody>
          <a:bodyPr/>
          <a:p>
            <a:pPr algn="l"/>
            <a:endParaRPr lang="zh-CN" altLang="en-US"/>
          </a:p>
        </p:txBody>
      </p:sp>
      <p:sp>
        <p:nvSpPr>
          <p:cNvPr id="6145" name="Rectangle 66"/>
          <p:cNvSpPr/>
          <p:nvPr/>
        </p:nvSpPr>
        <p:spPr>
          <a:xfrm>
            <a:off x="2133600" y="5095240"/>
            <a:ext cx="4622800"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生态文明呼唤绿色消费</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8" name="矩形 85"/>
          <p:cNvSpPr/>
          <p:nvPr/>
        </p:nvSpPr>
        <p:spPr>
          <a:xfrm>
            <a:off x="2093913" y="2095183"/>
            <a:ext cx="4662487"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rPr>
              <a:t>中华文明中的生态智慧</a:t>
            </a:r>
            <a:endPar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endParaRPr>
          </a:p>
        </p:txBody>
      </p:sp>
      <p:sp>
        <p:nvSpPr>
          <p:cNvPr id="6150" name="Rectangle 59"/>
          <p:cNvSpPr/>
          <p:nvPr/>
        </p:nvSpPr>
        <p:spPr>
          <a:xfrm>
            <a:off x="101600" y="357188"/>
            <a:ext cx="8229600" cy="1143000"/>
          </a:xfrm>
          <a:prstGeom prst="rect">
            <a:avLst/>
          </a:prstGeom>
          <a:noFill/>
          <a:ln w="9525">
            <a:noFill/>
          </a:ln>
        </p:spPr>
        <p:txBody>
          <a:bodyPr anchor="t"/>
          <a:p>
            <a:pPr algn="ctr"/>
            <a:r>
              <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rPr>
              <a:t>讨论内容 </a:t>
            </a:r>
            <a:endPar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endParaRPr>
          </a:p>
        </p:txBody>
      </p:sp>
      <p:sp>
        <p:nvSpPr>
          <p:cNvPr id="6151" name="Text Box 5"/>
          <p:cNvSpPr/>
          <p:nvPr/>
        </p:nvSpPr>
        <p:spPr>
          <a:xfrm>
            <a:off x="2066925" y="1335405"/>
            <a:ext cx="5591175" cy="583565"/>
          </a:xfrm>
          <a:prstGeom prst="rect">
            <a:avLst/>
          </a:prstGeom>
          <a:noFill/>
          <a:ln w="9525">
            <a:noFill/>
          </a:ln>
        </p:spPr>
        <p:txBody>
          <a:bodyPr wrap="square" anchor="t">
            <a:spAutoFit/>
          </a:bodyPr>
          <a:p>
            <a:pPr lvl="0"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文明与生态文明的内涵</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283335" y="1286193"/>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1444943" y="1321118"/>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57" name="组合 6157"/>
          <p:cNvGrpSpPr/>
          <p:nvPr/>
        </p:nvGrpSpPr>
        <p:grpSpPr>
          <a:xfrm>
            <a:off x="1283335" y="203327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1437799" y="2066608"/>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62" name="组合 6162"/>
          <p:cNvGrpSpPr/>
          <p:nvPr/>
        </p:nvGrpSpPr>
        <p:grpSpPr>
          <a:xfrm>
            <a:off x="1283335" y="2800985"/>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1446530" y="282956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7" name="Line 20"/>
          <p:cNvSpPr/>
          <p:nvPr/>
        </p:nvSpPr>
        <p:spPr>
          <a:xfrm flipV="1">
            <a:off x="1789748" y="1894205"/>
            <a:ext cx="5868043"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310323"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310323" y="4336415"/>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1451293" y="438404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7" name="Text Box 18"/>
          <p:cNvSpPr/>
          <p:nvPr/>
        </p:nvSpPr>
        <p:spPr>
          <a:xfrm>
            <a:off x="1443355" y="360045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78" name="组合 6178"/>
          <p:cNvGrpSpPr/>
          <p:nvPr/>
        </p:nvGrpSpPr>
        <p:grpSpPr>
          <a:xfrm>
            <a:off x="1310323" y="510413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1451293" y="5127943"/>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 name="Line 20"/>
          <p:cNvSpPr/>
          <p:nvPr/>
        </p:nvSpPr>
        <p:spPr>
          <a:xfrm flipV="1">
            <a:off x="1778318" y="2644140"/>
            <a:ext cx="5868043"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1778318" y="3405505"/>
            <a:ext cx="5868043"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1778318" y="4166870"/>
            <a:ext cx="5868043"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1778318" y="4928235"/>
            <a:ext cx="5868043"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1778318" y="5689600"/>
            <a:ext cx="5868043"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087245" y="5834063"/>
            <a:ext cx="4657725"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我国生态文明建设实践</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11" name="Rectangle 66">
            <a:hlinkClick r:id=""/>
          </p:cNvPr>
          <p:cNvSpPr/>
          <p:nvPr/>
        </p:nvSpPr>
        <p:spPr>
          <a:xfrm>
            <a:off x="2136458" y="4374198"/>
            <a:ext cx="4608512"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生态文明呼唤绿色发展</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9" name="矩形 85"/>
          <p:cNvSpPr/>
          <p:nvPr/>
        </p:nvSpPr>
        <p:spPr>
          <a:xfrm>
            <a:off x="2082800" y="2707005"/>
            <a:ext cx="5563235" cy="706755"/>
          </a:xfrm>
          <a:prstGeom prst="rect">
            <a:avLst/>
          </a:prstGeom>
          <a:solidFill>
            <a:srgbClr val="FFFF00"/>
          </a:solidFill>
          <a:ln w="9525">
            <a:noFill/>
          </a:ln>
        </p:spPr>
        <p:txBody>
          <a:bodyPr wrap="square" anchor="t">
            <a:spAutoFit/>
          </a:bodyPr>
          <a:p>
            <a:pPr lvl="0" algn="ctr" eaLnBrk="0" hangingPunct="0">
              <a:buClrTx/>
              <a:buSzTx/>
            </a:pPr>
            <a:r>
              <a:rPr lang="zh-CN" altLang="en-US" sz="4000" kern="0" dirty="0">
                <a:solidFill>
                  <a:srgbClr val="FF0000"/>
                </a:solidFill>
                <a:uFillTx/>
                <a:latin typeface="黑体" panose="02010609060101010101" pitchFamily="2" charset="-122"/>
                <a:ea typeface="黑体" panose="02010609060101010101" pitchFamily="2" charset="-122"/>
                <a:sym typeface="Arial" panose="020B0604020202020204" pitchFamily="34" charset="0"/>
              </a:rPr>
              <a:t>习近平的</a:t>
            </a:r>
            <a:r>
              <a:rPr lang="zh-CN" altLang="en-US" sz="4000" kern="0" dirty="0">
                <a:solidFill>
                  <a:srgbClr val="FF0000"/>
                </a:solidFill>
                <a:uFillTx/>
                <a:latin typeface="黑体" panose="02010609060101010101" pitchFamily="2" charset="-122"/>
                <a:ea typeface="黑体" panose="02010609060101010101" pitchFamily="2" charset="-122"/>
                <a:sym typeface="Arial" panose="020B0604020202020204" pitchFamily="34" charset="0"/>
              </a:rPr>
              <a:t>生态文明思想</a:t>
            </a:r>
            <a:endParaRPr lang="zh-CN" altLang="en-US" sz="4000" kern="0" dirty="0">
              <a:solidFill>
                <a:srgbClr val="FF0000"/>
              </a:solidFill>
              <a:uFillTx/>
              <a:latin typeface="黑体" panose="02010609060101010101" pitchFamily="2" charset="-122"/>
              <a:ea typeface="黑体" panose="02010609060101010101" pitchFamily="2" charset="-122"/>
              <a:sym typeface="Arial" panose="020B0604020202020204" pitchFamily="34" charset="0"/>
            </a:endParaRPr>
          </a:p>
        </p:txBody>
      </p:sp>
      <p:grpSp>
        <p:nvGrpSpPr>
          <p:cNvPr id="13" name="组合 6172"/>
          <p:cNvGrpSpPr/>
          <p:nvPr/>
        </p:nvGrpSpPr>
        <p:grpSpPr>
          <a:xfrm>
            <a:off x="1298893" y="5847715"/>
            <a:ext cx="685800" cy="635000"/>
            <a:chOff x="0" y="0"/>
            <a:chExt cx="1549" cy="1351"/>
          </a:xfrm>
        </p:grpSpPr>
        <p:sp>
          <p:nvSpPr>
            <p:cNvPr id="14"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5"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6"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17" name="Text Box 26"/>
          <p:cNvSpPr/>
          <p:nvPr/>
        </p:nvSpPr>
        <p:spPr>
          <a:xfrm>
            <a:off x="1439863" y="589534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7</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8" name="Line 20"/>
          <p:cNvSpPr/>
          <p:nvPr/>
        </p:nvSpPr>
        <p:spPr>
          <a:xfrm flipV="1">
            <a:off x="1836103" y="6439535"/>
            <a:ext cx="5868043" cy="7938"/>
          </a:xfrm>
          <a:prstGeom prst="line">
            <a:avLst/>
          </a:prstGeom>
          <a:ln w="25400" cap="flat" cmpd="sng">
            <a:solidFill>
              <a:schemeClr val="bg2"/>
            </a:solidFill>
            <a:prstDash val="sysDot"/>
            <a:round/>
            <a:headEnd type="none" w="med" len="med"/>
            <a:tailEnd type="oval" w="med" len="med"/>
          </a:ln>
        </p:spPr>
      </p:sp>
      <p:sp>
        <p:nvSpPr>
          <p:cNvPr id="19" name="矩形 85"/>
          <p:cNvSpPr/>
          <p:nvPr/>
        </p:nvSpPr>
        <p:spPr>
          <a:xfrm>
            <a:off x="2094230" y="3618230"/>
            <a:ext cx="5906135" cy="583565"/>
          </a:xfrm>
          <a:prstGeom prst="rect">
            <a:avLst/>
          </a:prstGeom>
          <a:noFill/>
          <a:ln w="9525">
            <a:noFill/>
          </a:ln>
        </p:spPr>
        <p:txBody>
          <a:bodyPr wrap="square" anchor="t">
            <a:spAutoFit/>
          </a:bodyPr>
          <a:p>
            <a:pPr lvl="0"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生态文明建设面临挑战</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51535" y="1276350"/>
            <a:ext cx="7597775" cy="5594350"/>
          </a:xfrm>
          <a:prstGeom prst="rect">
            <a:avLst/>
          </a:prstGeom>
          <a:solidFill>
            <a:schemeClr val="tx1"/>
          </a:solidFill>
        </p:spPr>
        <p:txBody>
          <a:bodyPr wrap="square" rtlCol="0" anchor="t">
            <a:spAutoFit/>
          </a:bodyPr>
          <a:lstStyle/>
          <a:p>
            <a:pPr>
              <a:lnSpc>
                <a:spcPct val="120000"/>
              </a:lnSpc>
            </a:pPr>
            <a:r>
              <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（1）“两山论”的丰富内涵</a:t>
            </a:r>
            <a:endPar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endParaRPr>
          </a:p>
          <a:p>
            <a:pPr marL="457200" indent="-457200">
              <a:lnSpc>
                <a:spcPct val="150000"/>
              </a:lnSpc>
              <a:buFont typeface="+mj-ea"/>
              <a:buAutoNum type="circleNumDbPlain"/>
            </a:pPr>
            <a:r>
              <a:rPr lang="zh-CN" altLang="en-US" sz="2400">
                <a:solidFill>
                  <a:schemeClr val="accent2"/>
                </a:solidFill>
                <a:latin typeface="黑体" panose="02010609060101010101" pitchFamily="2" charset="-122"/>
                <a:ea typeface="黑体" panose="02010609060101010101" pitchFamily="2" charset="-122"/>
                <a:cs typeface="黑体" panose="02010609060101010101" pitchFamily="2" charset="-122"/>
                <a:sym typeface="+mn-ea"/>
              </a:rPr>
              <a:t>“两山论”中的的“绿水青山”可以理解为生态效益，“金山银山”可以理解为经济效益。</a:t>
            </a:r>
            <a:endParaRPr lang="zh-CN" altLang="en-US" sz="2400">
              <a:solidFill>
                <a:schemeClr val="accent2"/>
              </a:solidFill>
              <a:latin typeface="黑体" panose="02010609060101010101" pitchFamily="2" charset="-122"/>
              <a:ea typeface="黑体" panose="02010609060101010101" pitchFamily="2" charset="-122"/>
              <a:cs typeface="黑体" panose="02010609060101010101" pitchFamily="2" charset="-122"/>
              <a:sym typeface="+mn-ea"/>
            </a:endParaRPr>
          </a:p>
          <a:p>
            <a:pPr marL="457200" indent="-457200">
              <a:lnSpc>
                <a:spcPct val="150000"/>
              </a:lnSpc>
              <a:buFont typeface="+mj-ea"/>
              <a:buAutoNum type="circleNumDbPlain"/>
            </a:pPr>
            <a:r>
              <a:rPr lang="zh-CN" altLang="en-US" sz="2400">
                <a:solidFill>
                  <a:schemeClr val="accent2"/>
                </a:solidFill>
                <a:latin typeface="黑体" panose="02010609060101010101" pitchFamily="2" charset="-122"/>
                <a:ea typeface="黑体" panose="02010609060101010101" pitchFamily="2" charset="-122"/>
                <a:cs typeface="黑体" panose="02010609060101010101" pitchFamily="2" charset="-122"/>
                <a:sym typeface="+mn-ea"/>
              </a:rPr>
              <a:t>“两山论”协调了眼前利益和长远利益的关系，剖析了经济建设和生态文明建设之间的关系。</a:t>
            </a:r>
            <a:endParaRPr lang="zh-CN" altLang="en-US" sz="2400">
              <a:solidFill>
                <a:schemeClr val="accent2"/>
              </a:solidFill>
              <a:latin typeface="黑体" panose="02010609060101010101" pitchFamily="2" charset="-122"/>
              <a:ea typeface="黑体" panose="02010609060101010101" pitchFamily="2" charset="-122"/>
              <a:cs typeface="黑体" panose="02010609060101010101" pitchFamily="2" charset="-122"/>
              <a:sym typeface="+mn-ea"/>
            </a:endParaRPr>
          </a:p>
          <a:p>
            <a:pPr marL="457200" indent="-457200">
              <a:lnSpc>
                <a:spcPct val="150000"/>
              </a:lnSpc>
              <a:buFont typeface="+mj-ea"/>
              <a:buAutoNum type="circleNumDbPlain"/>
            </a:pPr>
            <a:r>
              <a:rPr lang="zh-CN" altLang="en-US" sz="2400">
                <a:solidFill>
                  <a:schemeClr val="accent2"/>
                </a:solidFill>
                <a:latin typeface="黑体" panose="02010609060101010101" pitchFamily="2" charset="-122"/>
                <a:ea typeface="黑体" panose="02010609060101010101" pitchFamily="2" charset="-122"/>
                <a:cs typeface="黑体" panose="02010609060101010101" pitchFamily="2" charset="-122"/>
                <a:sym typeface="+mn-ea"/>
              </a:rPr>
              <a:t>“两山论”既肯定了人的生态生存需要，又兼顾了人的生态发展需要。</a:t>
            </a:r>
            <a:endParaRPr lang="zh-CN" altLang="en-US" sz="2400">
              <a:solidFill>
                <a:schemeClr val="accent2"/>
              </a:solidFill>
              <a:latin typeface="黑体" panose="02010609060101010101" pitchFamily="2" charset="-122"/>
              <a:ea typeface="黑体" panose="02010609060101010101" pitchFamily="2" charset="-122"/>
              <a:cs typeface="黑体" panose="02010609060101010101" pitchFamily="2" charset="-122"/>
              <a:sym typeface="+mn-ea"/>
            </a:endParaRPr>
          </a:p>
          <a:p>
            <a:pPr marL="457200" indent="-457200">
              <a:lnSpc>
                <a:spcPct val="150000"/>
              </a:lnSpc>
              <a:buFont typeface="+mj-ea"/>
              <a:buAutoNum type="circleNumDbPlain"/>
            </a:pPr>
            <a:r>
              <a:rPr lang="zh-CN" altLang="en-US" sz="2400">
                <a:solidFill>
                  <a:schemeClr val="accent2"/>
                </a:solidFill>
                <a:latin typeface="黑体" panose="02010609060101010101" pitchFamily="2" charset="-122"/>
                <a:ea typeface="黑体" panose="02010609060101010101" pitchFamily="2" charset="-122"/>
                <a:cs typeface="黑体" panose="02010609060101010101" pitchFamily="2" charset="-122"/>
                <a:sym typeface="+mn-ea"/>
              </a:rPr>
              <a:t>“两山论”指出了绿水青山与金山银山可以相互转化。生态就是资源，生态就是生产力。</a:t>
            </a:r>
            <a:endParaRPr lang="zh-CN" altLang="en-US" sz="2400">
              <a:solidFill>
                <a:schemeClr val="bg1"/>
              </a:solidFill>
            </a:endParaRPr>
          </a:p>
          <a:p>
            <a:pPr marL="457200" indent="-457200">
              <a:lnSpc>
                <a:spcPct val="150000"/>
              </a:lnSpc>
              <a:buFont typeface="+mj-ea"/>
              <a:buAutoNum type="circleNumDbPlain"/>
            </a:pPr>
            <a:endParaRPr lang="zh-CN" altLang="en-US" sz="2400">
              <a:solidFill>
                <a:schemeClr val="bg1"/>
              </a:solidFill>
            </a:endParaRPr>
          </a:p>
        </p:txBody>
      </p:sp>
      <p:sp>
        <p:nvSpPr>
          <p:cNvPr id="37889" name="Rectangle 66">
            <a:hlinkClick r:id="rId1" action="ppaction://hlinksldjump"/>
          </p:cNvPr>
          <p:cNvSpPr txBox="1"/>
          <p:nvPr/>
        </p:nvSpPr>
        <p:spPr>
          <a:xfrm>
            <a:off x="771525" y="41211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3.习近平的生态文明思想</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bwMode="auto">
          <a:xfrm>
            <a:off x="2356334" y="4916979"/>
            <a:ext cx="6549631" cy="876576"/>
          </a:xfrm>
          <a:prstGeom prst="rect">
            <a:avLst/>
          </a:prstGeom>
          <a:solidFill>
            <a:schemeClr val="bg1">
              <a:lumMod val="10000"/>
              <a:lumOff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rgbClr val="1D1B10"/>
              </a:solidFill>
              <a:effectLst/>
              <a:uLnTx/>
              <a:uFillTx/>
              <a:latin typeface="Arial" panose="020B0604020202020204" pitchFamily="34" charset="0"/>
              <a:ea typeface="微软雅黑" panose="020B0503020204020204" charset="-122"/>
              <a:cs typeface="+mn-cs"/>
            </a:endParaRPr>
          </a:p>
        </p:txBody>
      </p:sp>
      <p:sp>
        <p:nvSpPr>
          <p:cNvPr id="36" name="圆角矩形 35"/>
          <p:cNvSpPr/>
          <p:nvPr/>
        </p:nvSpPr>
        <p:spPr bwMode="auto">
          <a:xfrm>
            <a:off x="265005" y="4916979"/>
            <a:ext cx="2091329" cy="876576"/>
          </a:xfrm>
          <a:prstGeom prst="roundRect">
            <a:avLst>
              <a:gd name="adj" fmla="val 10292"/>
            </a:avLst>
          </a:prstGeom>
          <a:noFill/>
          <a:ln w="9525" cap="flat" cmpd="sng" algn="ctr">
            <a:solidFill>
              <a:schemeClr val="bg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sp>
        <p:nvSpPr>
          <p:cNvPr id="33" name="矩形 32"/>
          <p:cNvSpPr/>
          <p:nvPr/>
        </p:nvSpPr>
        <p:spPr bwMode="auto">
          <a:xfrm>
            <a:off x="2356334" y="3688498"/>
            <a:ext cx="6549631" cy="876576"/>
          </a:xfrm>
          <a:prstGeom prst="rect">
            <a:avLst/>
          </a:prstGeom>
          <a:solidFill>
            <a:schemeClr val="bg1">
              <a:lumMod val="10000"/>
              <a:lumOff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sp>
        <p:nvSpPr>
          <p:cNvPr id="34" name="圆角矩形 33"/>
          <p:cNvSpPr/>
          <p:nvPr/>
        </p:nvSpPr>
        <p:spPr bwMode="auto">
          <a:xfrm>
            <a:off x="265005" y="3688498"/>
            <a:ext cx="2091329" cy="876576"/>
          </a:xfrm>
          <a:prstGeom prst="roundRect">
            <a:avLst>
              <a:gd name="adj" fmla="val 10292"/>
            </a:avLst>
          </a:prstGeom>
          <a:noFill/>
          <a:ln w="9525" cap="flat" cmpd="sng" algn="ctr">
            <a:solidFill>
              <a:schemeClr val="bg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sp>
        <p:nvSpPr>
          <p:cNvPr id="31" name="矩形 30"/>
          <p:cNvSpPr/>
          <p:nvPr/>
        </p:nvSpPr>
        <p:spPr bwMode="auto">
          <a:xfrm>
            <a:off x="2356334" y="2387436"/>
            <a:ext cx="6549631" cy="876576"/>
          </a:xfrm>
          <a:prstGeom prst="rect">
            <a:avLst/>
          </a:prstGeom>
          <a:solidFill>
            <a:schemeClr val="bg1">
              <a:lumMod val="10000"/>
              <a:lumOff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sp>
        <p:nvSpPr>
          <p:cNvPr id="32" name="圆角矩形 31"/>
          <p:cNvSpPr/>
          <p:nvPr/>
        </p:nvSpPr>
        <p:spPr bwMode="auto">
          <a:xfrm>
            <a:off x="265005" y="2387436"/>
            <a:ext cx="2091329" cy="876576"/>
          </a:xfrm>
          <a:prstGeom prst="roundRect">
            <a:avLst>
              <a:gd name="adj" fmla="val 10292"/>
            </a:avLst>
          </a:prstGeom>
          <a:noFill/>
          <a:ln w="9525" cap="flat" cmpd="sng" algn="ctr">
            <a:solidFill>
              <a:schemeClr val="bg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sp>
        <p:nvSpPr>
          <p:cNvPr id="27" name="矩形 26"/>
          <p:cNvSpPr/>
          <p:nvPr/>
        </p:nvSpPr>
        <p:spPr bwMode="auto">
          <a:xfrm>
            <a:off x="2356334" y="1265967"/>
            <a:ext cx="6549631" cy="876576"/>
          </a:xfrm>
          <a:prstGeom prst="rect">
            <a:avLst/>
          </a:prstGeom>
          <a:solidFill>
            <a:schemeClr val="bg1">
              <a:lumMod val="10000"/>
              <a:lumOff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sp>
        <p:nvSpPr>
          <p:cNvPr id="7" name="矩形 6"/>
          <p:cNvSpPr/>
          <p:nvPr/>
        </p:nvSpPr>
        <p:spPr>
          <a:xfrm>
            <a:off x="2416209" y="1323603"/>
            <a:ext cx="6462382" cy="707886"/>
          </a:xfrm>
          <a:prstGeom prst="rect">
            <a:avLst/>
          </a:prstGeom>
        </p:spPr>
        <p:txBody>
          <a:bodyPr wrap="square">
            <a:spAutoFit/>
          </a:bodyPr>
          <a:lstStyle/>
          <a:p>
            <a:pPr marL="0" marR="0" lvl="0" indent="0" algn="l" defTabSz="914400" rtl="0" eaLnBrk="0" fontAlgn="auto" latinLnBrk="0" hangingPunct="0">
              <a:lnSpc>
                <a:spcPct val="100000"/>
              </a:lnSpc>
              <a:spcBef>
                <a:spcPct val="20000"/>
              </a:spcBef>
              <a:spcAft>
                <a:spcPts val="0"/>
              </a:spcAft>
              <a:buClr>
                <a:srgbClr val="1F497D"/>
              </a:buClr>
              <a:buSzTx/>
              <a:buFontTx/>
              <a:buNone/>
              <a:defRPr/>
            </a:pP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用绿水青山换金山银山：</a:t>
            </a:r>
            <a:r>
              <a:rPr kumimoji="0" lang="zh-CN" altLang="en-US" sz="2000" b="0" i="0" u="none" strike="noStrike" kern="1200" cap="none" spc="0" normalizeH="0" baseline="0" noProof="0" dirty="0">
                <a:ln>
                  <a:noFill/>
                </a:ln>
                <a:solidFill>
                  <a:srgbClr val="1D1B10"/>
                </a:solidFill>
                <a:effectLst/>
                <a:uLnTx/>
                <a:uFillTx/>
                <a:latin typeface="Times New Roman" panose="02020603050405020304" charset="0"/>
                <a:ea typeface="微软雅黑" panose="020B0503020204020204" charset="-122"/>
                <a:cs typeface="Times New Roman" panose="02020603050405020304" charset="0"/>
              </a:rPr>
              <a:t>以牺牲生态环境为代价来换取经济产出的提高</a:t>
            </a:r>
            <a:endParaRPr kumimoji="0" lang="zh-CN" altLang="en-US" sz="2000" b="0" i="0" u="none" strike="noStrike" kern="1200" cap="none" spc="0" normalizeH="0" baseline="0" noProof="0" dirty="0">
              <a:ln>
                <a:noFill/>
              </a:ln>
              <a:solidFill>
                <a:srgbClr val="1D1B10"/>
              </a:solidFill>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42650" t="36350" r="39500" b="39500"/>
          <a:stretch>
            <a:fillRect/>
          </a:stretch>
        </p:blipFill>
        <p:spPr>
          <a:xfrm>
            <a:off x="393313" y="1296182"/>
            <a:ext cx="595379" cy="677716"/>
          </a:xfrm>
          <a:prstGeom prst="rect">
            <a:avLst/>
          </a:prstGeom>
        </p:spPr>
      </p:pic>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37351" t="55250" r="37351" b="19551"/>
          <a:stretch>
            <a:fillRect/>
          </a:stretch>
        </p:blipFill>
        <p:spPr>
          <a:xfrm>
            <a:off x="1563026" y="4997835"/>
            <a:ext cx="793309" cy="677716"/>
          </a:xfrm>
          <a:prstGeom prst="rect">
            <a:avLst/>
          </a:prstGeom>
        </p:spPr>
      </p:pic>
      <p:pic>
        <p:nvPicPr>
          <p:cNvPr id="4" name="图片 3"/>
          <p:cNvPicPr>
            <a:picLocks noChangeAspect="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46966" y="1196752"/>
            <a:ext cx="1041873" cy="876576"/>
          </a:xfrm>
          <a:prstGeom prst="rect">
            <a:avLst/>
          </a:prstGeom>
        </p:spPr>
      </p:pic>
      <p:sp>
        <p:nvSpPr>
          <p:cNvPr id="8" name="右箭头 7"/>
          <p:cNvSpPr/>
          <p:nvPr/>
        </p:nvSpPr>
        <p:spPr bwMode="auto">
          <a:xfrm>
            <a:off x="1087922" y="1425399"/>
            <a:ext cx="420359" cy="412845"/>
          </a:xfrm>
          <a:prstGeom prst="rightArrow">
            <a:avLst/>
          </a:prstGeom>
          <a:solidFill>
            <a:schemeClr val="bg1">
              <a:lumMod val="90000"/>
              <a:lumOff val="10000"/>
            </a:schemeClr>
          </a:solidFill>
          <a:ln w="9525" cap="flat" cmpd="sng" algn="ctr">
            <a:solidFill>
              <a:schemeClr val="bg1">
                <a:lumMod val="90000"/>
                <a:lumOff val="10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pic>
        <p:nvPicPr>
          <p:cNvPr id="10" name="图片 9"/>
          <p:cNvPicPr>
            <a:picLocks noChangeAspect="1"/>
          </p:cNvPicPr>
          <p:nvPr/>
        </p:nvPicPr>
        <p:blipFill rotWithShape="1">
          <a:blip r:embed="rId1" cstate="print">
            <a:extLst>
              <a:ext uri="{28A0092B-C50C-407E-A947-70E740481C1C}">
                <a14:useLocalDpi xmlns:a14="http://schemas.microsoft.com/office/drawing/2010/main" val="0"/>
              </a:ext>
            </a:extLst>
          </a:blip>
          <a:srcRect l="42650" t="36350" r="39500" b="39500"/>
          <a:stretch>
            <a:fillRect/>
          </a:stretch>
        </p:blipFill>
        <p:spPr>
          <a:xfrm>
            <a:off x="393313" y="2425977"/>
            <a:ext cx="595379" cy="677716"/>
          </a:xfrm>
          <a:prstGeom prst="rect">
            <a:avLst/>
          </a:prstGeom>
        </p:spPr>
      </p:pic>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46966" y="2326547"/>
            <a:ext cx="1041873" cy="876576"/>
          </a:xfrm>
          <a:prstGeom prst="rect">
            <a:avLst/>
          </a:prstGeom>
        </p:spPr>
      </p:pic>
      <p:pic>
        <p:nvPicPr>
          <p:cNvPr id="14" name="图片 13"/>
          <p:cNvPicPr>
            <a:picLocks noChangeAspect="1"/>
          </p:cNvPicPr>
          <p:nvPr/>
        </p:nvPicPr>
        <p:blipFill rotWithShape="1">
          <a:blip r:embed="rId1" cstate="print">
            <a:extLst>
              <a:ext uri="{28A0092B-C50C-407E-A947-70E740481C1C}">
                <a14:useLocalDpi xmlns:a14="http://schemas.microsoft.com/office/drawing/2010/main" val="0"/>
              </a:ext>
            </a:extLst>
          </a:blip>
          <a:srcRect l="42650" t="36350" r="39500" b="39500"/>
          <a:stretch>
            <a:fillRect/>
          </a:stretch>
        </p:blipFill>
        <p:spPr>
          <a:xfrm>
            <a:off x="393313" y="3813386"/>
            <a:ext cx="595379" cy="677716"/>
          </a:xfrm>
          <a:prstGeom prst="rect">
            <a:avLst/>
          </a:prstGeom>
        </p:spPr>
      </p:pic>
      <p:pic>
        <p:nvPicPr>
          <p:cNvPr id="15" name="图片 14"/>
          <p:cNvPicPr>
            <a:picLocks noChangeAspect="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46966" y="3713956"/>
            <a:ext cx="1041873" cy="876576"/>
          </a:xfrm>
          <a:prstGeom prst="rect">
            <a:avLst/>
          </a:prstGeom>
        </p:spPr>
      </p:pic>
      <p:pic>
        <p:nvPicPr>
          <p:cNvPr id="17" name="图片 16"/>
          <p:cNvPicPr>
            <a:picLocks noChangeAspect="1"/>
          </p:cNvPicPr>
          <p:nvPr/>
        </p:nvPicPr>
        <p:blipFill rotWithShape="1">
          <a:blip r:embed="rId1" cstate="print">
            <a:extLst>
              <a:ext uri="{28A0092B-C50C-407E-A947-70E740481C1C}">
                <a14:useLocalDpi xmlns:a14="http://schemas.microsoft.com/office/drawing/2010/main" val="0"/>
              </a:ext>
            </a:extLst>
          </a:blip>
          <a:srcRect l="42650" t="36350" r="39500" b="39500"/>
          <a:stretch>
            <a:fillRect/>
          </a:stretch>
        </p:blipFill>
        <p:spPr>
          <a:xfrm>
            <a:off x="393313" y="4997835"/>
            <a:ext cx="595379" cy="677716"/>
          </a:xfrm>
          <a:prstGeom prst="rect">
            <a:avLst/>
          </a:prstGeom>
        </p:spPr>
      </p:pic>
      <p:sp>
        <p:nvSpPr>
          <p:cNvPr id="9" name="等于号 8"/>
          <p:cNvSpPr/>
          <p:nvPr/>
        </p:nvSpPr>
        <p:spPr bwMode="auto">
          <a:xfrm>
            <a:off x="1142139" y="5255211"/>
            <a:ext cx="366142" cy="308053"/>
          </a:xfrm>
          <a:prstGeom prst="mathEqual">
            <a:avLst/>
          </a:prstGeom>
          <a:solidFill>
            <a:srgbClr val="00B050"/>
          </a:solidFill>
          <a:ln w="9525" cap="flat" cmpd="sng" algn="ctr">
            <a:solidFill>
              <a:srgbClr val="26C056"/>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3096" y="2913873"/>
            <a:ext cx="390699" cy="328713"/>
          </a:xfrm>
          <a:prstGeom prst="rect">
            <a:avLst/>
          </a:prstGeom>
        </p:spPr>
      </p:pic>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9133" y="2955267"/>
            <a:ext cx="390699" cy="328713"/>
          </a:xfrm>
          <a:prstGeom prst="rect">
            <a:avLst/>
          </a:prstGeom>
        </p:spPr>
      </p:pic>
      <p:sp>
        <p:nvSpPr>
          <p:cNvPr id="22" name="右箭头 21"/>
          <p:cNvSpPr/>
          <p:nvPr/>
        </p:nvSpPr>
        <p:spPr bwMode="auto">
          <a:xfrm>
            <a:off x="1095221" y="2643763"/>
            <a:ext cx="448746" cy="222224"/>
          </a:xfrm>
          <a:prstGeom prst="rightArrow">
            <a:avLst/>
          </a:prstGeom>
          <a:solidFill>
            <a:srgbClr val="26C056"/>
          </a:solidFill>
          <a:ln w="9525" cap="flat" cmpd="sng" algn="ctr">
            <a:solidFill>
              <a:srgbClr val="26C056"/>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sp>
        <p:nvSpPr>
          <p:cNvPr id="25" name="右箭头 24"/>
          <p:cNvSpPr/>
          <p:nvPr/>
        </p:nvSpPr>
        <p:spPr bwMode="auto">
          <a:xfrm>
            <a:off x="1099801" y="4029268"/>
            <a:ext cx="448746" cy="222224"/>
          </a:xfrm>
          <a:prstGeom prst="rightArrow">
            <a:avLst/>
          </a:prstGeom>
          <a:solidFill>
            <a:srgbClr val="26C056"/>
          </a:solidFill>
          <a:ln w="9525" cap="flat" cmpd="sng" algn="ctr">
            <a:solidFill>
              <a:srgbClr val="26C056"/>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pic>
        <p:nvPicPr>
          <p:cNvPr id="23" name="图片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96480" y="4267561"/>
            <a:ext cx="368745" cy="310242"/>
          </a:xfrm>
          <a:prstGeom prst="rect">
            <a:avLst/>
          </a:prstGeom>
        </p:spPr>
      </p:pic>
      <p:sp>
        <p:nvSpPr>
          <p:cNvPr id="26" name="圆角矩形 25"/>
          <p:cNvSpPr/>
          <p:nvPr/>
        </p:nvSpPr>
        <p:spPr bwMode="auto">
          <a:xfrm>
            <a:off x="265005" y="1265967"/>
            <a:ext cx="2091329" cy="876576"/>
          </a:xfrm>
          <a:prstGeom prst="roundRect">
            <a:avLst>
              <a:gd name="adj" fmla="val 10292"/>
            </a:avLst>
          </a:prstGeom>
          <a:noFill/>
          <a:ln w="9525" cap="flat" cmpd="sng" algn="ctr">
            <a:solidFill>
              <a:schemeClr val="bg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sp>
        <p:nvSpPr>
          <p:cNvPr id="37" name="矩形 36"/>
          <p:cNvSpPr/>
          <p:nvPr/>
        </p:nvSpPr>
        <p:spPr>
          <a:xfrm>
            <a:off x="2422354" y="2426604"/>
            <a:ext cx="6462382" cy="707886"/>
          </a:xfrm>
          <a:prstGeom prst="rect">
            <a:avLst/>
          </a:prstGeom>
        </p:spPr>
        <p:txBody>
          <a:bodyPr wrap="square">
            <a:spAutoFit/>
          </a:bodyPr>
          <a:lstStyle/>
          <a:p>
            <a:pPr marL="0" marR="0" lvl="0" indent="0" algn="l" defTabSz="914400" rtl="0" eaLnBrk="0" fontAlgn="auto" latinLnBrk="0" hangingPunct="0">
              <a:lnSpc>
                <a:spcPct val="100000"/>
              </a:lnSpc>
              <a:spcBef>
                <a:spcPct val="20000"/>
              </a:spcBef>
              <a:spcAft>
                <a:spcPts val="0"/>
              </a:spcAft>
              <a:buClr>
                <a:srgbClr val="1F497D"/>
              </a:buClr>
              <a:buSzTx/>
              <a:buFontTx/>
              <a:buNone/>
              <a:defRPr/>
            </a:pP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既要金山银山，也要绿水青山：</a:t>
            </a:r>
            <a:r>
              <a:rPr kumimoji="0" lang="zh-CN" altLang="en-US" sz="2000" b="0" i="0" u="none" strike="noStrike" kern="1200" cap="none" spc="0" normalizeH="0" baseline="0" noProof="0" dirty="0">
                <a:ln>
                  <a:noFill/>
                </a:ln>
                <a:solidFill>
                  <a:srgbClr val="1D1B10"/>
                </a:solidFill>
                <a:effectLst/>
                <a:uLnTx/>
                <a:uFillTx/>
                <a:latin typeface="微软雅黑" panose="020B0503020204020204" charset="-122"/>
                <a:ea typeface="微软雅黑" panose="020B0503020204020204" charset="-122"/>
                <a:cs typeface="+mn-cs"/>
              </a:rPr>
              <a:t>经济发展与资源匮乏、环境恶化之间矛盾凸显，意识到环境是生存发展根本</a:t>
            </a:r>
            <a:endParaRPr kumimoji="0" lang="en-US" altLang="zh-CN" sz="2000" b="0" i="0" u="none" strike="noStrike" kern="1200" cap="none" spc="0" normalizeH="0" baseline="0" noProof="0" dirty="0">
              <a:ln>
                <a:noFill/>
              </a:ln>
              <a:solidFill>
                <a:srgbClr val="1D1B10"/>
              </a:solidFill>
              <a:effectLst/>
              <a:uLnTx/>
              <a:uFillTx/>
              <a:latin typeface="微软雅黑" panose="020B0503020204020204" charset="-122"/>
              <a:ea typeface="微软雅黑" panose="020B0503020204020204" charset="-122"/>
              <a:cs typeface="+mn-cs"/>
            </a:endParaRPr>
          </a:p>
        </p:txBody>
      </p:sp>
      <p:sp>
        <p:nvSpPr>
          <p:cNvPr id="38" name="矩形 37"/>
          <p:cNvSpPr/>
          <p:nvPr/>
        </p:nvSpPr>
        <p:spPr>
          <a:xfrm>
            <a:off x="2383707" y="3721676"/>
            <a:ext cx="6462382" cy="707886"/>
          </a:xfrm>
          <a:prstGeom prst="rect">
            <a:avLst/>
          </a:prstGeom>
        </p:spPr>
        <p:txBody>
          <a:bodyPr wrap="square">
            <a:spAutoFit/>
          </a:bodyPr>
          <a:lstStyle/>
          <a:p>
            <a:pPr marL="0" marR="0" lvl="0" indent="0" algn="l" defTabSz="914400" rtl="0" eaLnBrk="0" fontAlgn="auto" latinLnBrk="0" hangingPunct="0">
              <a:lnSpc>
                <a:spcPct val="100000"/>
              </a:lnSpc>
              <a:spcBef>
                <a:spcPct val="20000"/>
              </a:spcBef>
              <a:spcAft>
                <a:spcPts val="0"/>
              </a:spcAft>
              <a:buClr>
                <a:srgbClr val="1F497D"/>
              </a:buClr>
              <a:buSzTx/>
              <a:buFontTx/>
              <a:buNone/>
              <a:defRPr/>
            </a:pP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宁要绿水青山，不要金山银山：</a:t>
            </a:r>
            <a:r>
              <a:rPr kumimoji="0" lang="zh-CN" altLang="en-US" sz="2000" b="0" i="0" u="none" strike="noStrike" kern="1200" cap="none" spc="0" normalizeH="0" baseline="0" noProof="0" dirty="0">
                <a:ln>
                  <a:noFill/>
                </a:ln>
                <a:solidFill>
                  <a:srgbClr val="1D1B10"/>
                </a:solidFill>
                <a:effectLst/>
                <a:uLnTx/>
                <a:uFillTx/>
                <a:latin typeface="微软雅黑" panose="020B0503020204020204" charset="-122"/>
                <a:ea typeface="微软雅黑" panose="020B0503020204020204" charset="-122"/>
                <a:cs typeface="+mn-cs"/>
              </a:rPr>
              <a:t>经济发展与生态保护冲突时，必须把生态保护放在首位</a:t>
            </a:r>
            <a:endParaRPr kumimoji="0" lang="en-US" altLang="zh-CN" sz="2000" b="0" i="0" u="none" strike="noStrike" kern="1200" cap="none" spc="0" normalizeH="0" baseline="0" noProof="0" dirty="0">
              <a:ln>
                <a:noFill/>
              </a:ln>
              <a:solidFill>
                <a:srgbClr val="1D1B10"/>
              </a:solidFill>
              <a:effectLst/>
              <a:uLnTx/>
              <a:uFillTx/>
              <a:latin typeface="微软雅黑" panose="020B0503020204020204" charset="-122"/>
              <a:ea typeface="微软雅黑" panose="020B0503020204020204" charset="-122"/>
              <a:cs typeface="+mn-cs"/>
            </a:endParaRPr>
          </a:p>
        </p:txBody>
      </p:sp>
      <p:sp>
        <p:nvSpPr>
          <p:cNvPr id="39" name="矩形 38"/>
          <p:cNvSpPr/>
          <p:nvPr/>
        </p:nvSpPr>
        <p:spPr>
          <a:xfrm>
            <a:off x="2356334" y="5036490"/>
            <a:ext cx="6462382" cy="707886"/>
          </a:xfrm>
          <a:prstGeom prst="rect">
            <a:avLst/>
          </a:prstGeom>
        </p:spPr>
        <p:txBody>
          <a:bodyPr wrap="square">
            <a:spAutoFit/>
          </a:bodyPr>
          <a:lstStyle/>
          <a:p>
            <a:pPr marL="0" marR="0" lvl="0" indent="0" algn="l" defTabSz="914400" rtl="0" eaLnBrk="0" fontAlgn="auto" latinLnBrk="0" hangingPunct="0">
              <a:lnSpc>
                <a:spcPct val="100000"/>
              </a:lnSpc>
              <a:spcBef>
                <a:spcPct val="20000"/>
              </a:spcBef>
              <a:spcAft>
                <a:spcPts val="0"/>
              </a:spcAft>
              <a:buClr>
                <a:srgbClr val="1F497D"/>
              </a:buClr>
              <a:buSzTx/>
              <a:buFontTx/>
              <a:buNone/>
              <a:defRPr/>
            </a:pP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绿水青山就是金山银山：</a:t>
            </a:r>
            <a:r>
              <a:rPr kumimoji="0" lang="zh-CN" altLang="en-US" sz="2000" b="0" i="0" u="none" strike="noStrike" kern="1200" cap="none" spc="0" normalizeH="0" baseline="0" noProof="0" dirty="0">
                <a:ln>
                  <a:noFill/>
                </a:ln>
                <a:solidFill>
                  <a:srgbClr val="1D1B10"/>
                </a:solidFill>
                <a:effectLst/>
                <a:uLnTx/>
                <a:uFillTx/>
                <a:latin typeface="微软雅黑" panose="020B0503020204020204" charset="-122"/>
                <a:ea typeface="微软雅黑" panose="020B0503020204020204" charset="-122"/>
                <a:cs typeface="+mn-cs"/>
              </a:rPr>
              <a:t>生态优势变成经济优势，和谐统一</a:t>
            </a:r>
            <a:endParaRPr kumimoji="0" lang="zh-CN" altLang="en-US" sz="2000" b="0" i="0" u="none" strike="noStrike" kern="1200" cap="none" spc="0" normalizeH="0" baseline="0" noProof="0" dirty="0">
              <a:ln>
                <a:noFill/>
              </a:ln>
              <a:solidFill>
                <a:srgbClr val="1D1B10"/>
              </a:solidFill>
              <a:effectLst/>
              <a:uLnTx/>
              <a:uFillTx/>
              <a:latin typeface="微软雅黑" panose="020B0503020204020204" charset="-122"/>
              <a:ea typeface="微软雅黑" panose="020B0503020204020204" charset="-122"/>
              <a:cs typeface="+mn-cs"/>
            </a:endParaRPr>
          </a:p>
        </p:txBody>
      </p:sp>
      <p:pic>
        <p:nvPicPr>
          <p:cNvPr id="40" name="图片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3537" y="1758030"/>
            <a:ext cx="368745" cy="310242"/>
          </a:xfrm>
          <a:prstGeom prst="rect">
            <a:avLst/>
          </a:prstGeom>
        </p:spPr>
      </p:pic>
      <p:sp>
        <p:nvSpPr>
          <p:cNvPr id="41" name="Isosceles Triangle 12"/>
          <p:cNvSpPr>
            <a:spLocks noChangeArrowheads="1"/>
          </p:cNvSpPr>
          <p:nvPr/>
        </p:nvSpPr>
        <p:spPr bwMode="auto">
          <a:xfrm rot="10800000" flipH="1">
            <a:off x="504273" y="2154185"/>
            <a:ext cx="1587656" cy="176645"/>
          </a:xfrm>
          <a:prstGeom prst="triangle">
            <a:avLst>
              <a:gd name="adj" fmla="val 50000"/>
            </a:avLst>
          </a:prstGeom>
          <a:solidFill>
            <a:srgbClr val="009900"/>
          </a:solidFill>
          <a:ln>
            <a:noFill/>
          </a:ln>
        </p:spPr>
        <p:txBody>
          <a:bodyPr/>
          <a:lstStyle>
            <a:lvl1pPr>
              <a:defRPr>
                <a:solidFill>
                  <a:schemeClr val="tx1"/>
                </a:solidFill>
                <a:latin typeface="VW Headline OT-Book" pitchFamily="34" charset="0"/>
                <a:ea typeface="MS PGothic" panose="020B0600070205080204" pitchFamily="34" charset="-128"/>
              </a:defRPr>
            </a:lvl1pPr>
            <a:lvl2pPr marL="742950" indent="-285750">
              <a:defRPr>
                <a:solidFill>
                  <a:schemeClr val="tx1"/>
                </a:solidFill>
                <a:latin typeface="VW Headline OT-Book" pitchFamily="34" charset="0"/>
                <a:ea typeface="MS PGothic" panose="020B0600070205080204" pitchFamily="34" charset="-128"/>
              </a:defRPr>
            </a:lvl2pPr>
            <a:lvl3pPr marL="1143000" indent="-228600">
              <a:defRPr>
                <a:solidFill>
                  <a:schemeClr val="tx1"/>
                </a:solidFill>
                <a:latin typeface="VW Headline OT-Book" pitchFamily="34" charset="0"/>
                <a:ea typeface="MS PGothic" panose="020B0600070205080204" pitchFamily="34" charset="-128"/>
              </a:defRPr>
            </a:lvl3pPr>
            <a:lvl4pPr marL="1600200" indent="-228600">
              <a:defRPr>
                <a:solidFill>
                  <a:schemeClr val="tx1"/>
                </a:solidFill>
                <a:latin typeface="VW Headline OT-Book" pitchFamily="34" charset="0"/>
                <a:ea typeface="MS PGothic" panose="020B0600070205080204" pitchFamily="34" charset="-128"/>
              </a:defRPr>
            </a:lvl4pPr>
            <a:lvl5pPr marL="2057400" indent="-228600">
              <a:defRPr>
                <a:solidFill>
                  <a:schemeClr val="tx1"/>
                </a:solidFill>
                <a:latin typeface="VW Headline OT-Book" pitchFamily="34" charset="0"/>
                <a:ea typeface="MS PGothic" panose="020B0600070205080204" pitchFamily="34" charset="-128"/>
              </a:defRPr>
            </a:lvl5pPr>
            <a:lvl6pPr marL="2514600" indent="-228600" eaLnBrk="0" fontAlgn="base" hangingPunct="0">
              <a:lnSpc>
                <a:spcPct val="103000"/>
              </a:lnSpc>
              <a:spcBef>
                <a:spcPct val="50000"/>
              </a:spcBef>
              <a:spcAft>
                <a:spcPct val="0"/>
              </a:spcAft>
              <a:defRPr>
                <a:solidFill>
                  <a:schemeClr val="tx1"/>
                </a:solidFill>
                <a:latin typeface="VW Headline OT-Book" pitchFamily="34" charset="0"/>
                <a:ea typeface="MS PGothic" panose="020B0600070205080204" pitchFamily="34" charset="-128"/>
              </a:defRPr>
            </a:lvl6pPr>
            <a:lvl7pPr marL="2971800" indent="-228600" eaLnBrk="0" fontAlgn="base" hangingPunct="0">
              <a:lnSpc>
                <a:spcPct val="103000"/>
              </a:lnSpc>
              <a:spcBef>
                <a:spcPct val="50000"/>
              </a:spcBef>
              <a:spcAft>
                <a:spcPct val="0"/>
              </a:spcAft>
              <a:defRPr>
                <a:solidFill>
                  <a:schemeClr val="tx1"/>
                </a:solidFill>
                <a:latin typeface="VW Headline OT-Book" pitchFamily="34" charset="0"/>
                <a:ea typeface="MS PGothic" panose="020B0600070205080204" pitchFamily="34" charset="-128"/>
              </a:defRPr>
            </a:lvl7pPr>
            <a:lvl8pPr marL="3429000" indent="-228600" eaLnBrk="0" fontAlgn="base" hangingPunct="0">
              <a:lnSpc>
                <a:spcPct val="103000"/>
              </a:lnSpc>
              <a:spcBef>
                <a:spcPct val="50000"/>
              </a:spcBef>
              <a:spcAft>
                <a:spcPct val="0"/>
              </a:spcAft>
              <a:defRPr>
                <a:solidFill>
                  <a:schemeClr val="tx1"/>
                </a:solidFill>
                <a:latin typeface="VW Headline OT-Book" pitchFamily="34" charset="0"/>
                <a:ea typeface="MS PGothic" panose="020B0600070205080204" pitchFamily="34" charset="-128"/>
              </a:defRPr>
            </a:lvl8pPr>
            <a:lvl9pPr marL="3886200" indent="-228600" eaLnBrk="0" fontAlgn="base" hangingPunct="0">
              <a:lnSpc>
                <a:spcPct val="103000"/>
              </a:lnSpc>
              <a:spcBef>
                <a:spcPct val="50000"/>
              </a:spcBef>
              <a:spcAft>
                <a:spcPct val="0"/>
              </a:spcAft>
              <a:defRPr>
                <a:solidFill>
                  <a:schemeClr val="tx1"/>
                </a:solidFill>
                <a:latin typeface="VW Headline OT-Book"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1250"/>
              </a:spcBef>
              <a:spcAft>
                <a:spcPts val="0"/>
              </a:spcAft>
              <a:buClrTx/>
              <a:buSzTx/>
              <a:buFontTx/>
              <a:buNone/>
              <a:defRPr/>
            </a:pPr>
            <a:endParaRPr kumimoji="0" lang="en-US" altLang="en-US" sz="2000" b="0" i="0" u="none" strike="noStrike" kern="1200" cap="none" spc="0" normalizeH="0" baseline="0" noProof="0">
              <a:ln>
                <a:noFill/>
              </a:ln>
              <a:solidFill>
                <a:srgbClr val="33434C"/>
              </a:solidFill>
              <a:effectLst/>
              <a:uLnTx/>
              <a:uFillTx/>
              <a:latin typeface="VW Headline OT-Book"/>
              <a:ea typeface="微软雅黑" panose="020B0503020204020204" charset="-122"/>
              <a:cs typeface="Heiti SC Light"/>
              <a:sym typeface="VW Headline OT-Book" pitchFamily="34" charset="0"/>
            </a:endParaRPr>
          </a:p>
        </p:txBody>
      </p:sp>
      <p:sp>
        <p:nvSpPr>
          <p:cNvPr id="42" name="Isosceles Triangle 12"/>
          <p:cNvSpPr>
            <a:spLocks noChangeArrowheads="1"/>
          </p:cNvSpPr>
          <p:nvPr/>
        </p:nvSpPr>
        <p:spPr bwMode="auto">
          <a:xfrm rot="10800000" flipH="1">
            <a:off x="525765" y="3374088"/>
            <a:ext cx="1587656" cy="176645"/>
          </a:xfrm>
          <a:prstGeom prst="triangle">
            <a:avLst>
              <a:gd name="adj" fmla="val 50000"/>
            </a:avLst>
          </a:prstGeom>
          <a:solidFill>
            <a:srgbClr val="009900"/>
          </a:solidFill>
          <a:ln>
            <a:noFill/>
          </a:ln>
        </p:spPr>
        <p:txBody>
          <a:bodyPr/>
          <a:lstStyle/>
          <a:p>
            <a:pPr marL="0" marR="0" lvl="0" indent="0" algn="l" defTabSz="914400" rtl="0" eaLnBrk="1" fontAlgn="auto" latinLnBrk="0" hangingPunct="1">
              <a:lnSpc>
                <a:spcPct val="100000"/>
              </a:lnSpc>
              <a:spcBef>
                <a:spcPts val="1250"/>
              </a:spcBef>
              <a:spcAft>
                <a:spcPts val="0"/>
              </a:spcAft>
              <a:buClrTx/>
              <a:buSzTx/>
              <a:buFontTx/>
              <a:buNone/>
              <a:defRPr/>
            </a:pPr>
            <a:endParaRPr kumimoji="0" lang="en-US" altLang="en-US" sz="2000" b="0" i="0" u="none" strike="noStrike" kern="1200" cap="none" spc="0" normalizeH="0" baseline="0" noProof="0">
              <a:ln>
                <a:noFill/>
              </a:ln>
              <a:solidFill>
                <a:srgbClr val="33434C"/>
              </a:solidFill>
              <a:effectLst/>
              <a:uLnTx/>
              <a:uFillTx/>
              <a:latin typeface="VW Headline OT-Book"/>
              <a:ea typeface="微软雅黑" panose="020B0503020204020204" charset="-122"/>
              <a:cs typeface="Heiti SC Light"/>
              <a:sym typeface="VW Headline OT-Book" pitchFamily="34" charset="0"/>
            </a:endParaRPr>
          </a:p>
        </p:txBody>
      </p:sp>
      <p:sp>
        <p:nvSpPr>
          <p:cNvPr id="43" name="Isosceles Triangle 12"/>
          <p:cNvSpPr>
            <a:spLocks noChangeArrowheads="1"/>
          </p:cNvSpPr>
          <p:nvPr/>
        </p:nvSpPr>
        <p:spPr bwMode="auto">
          <a:xfrm rot="10800000" flipH="1">
            <a:off x="525764" y="4658660"/>
            <a:ext cx="1587656" cy="176645"/>
          </a:xfrm>
          <a:prstGeom prst="triangle">
            <a:avLst>
              <a:gd name="adj" fmla="val 50000"/>
            </a:avLst>
          </a:prstGeom>
          <a:solidFill>
            <a:srgbClr val="009900"/>
          </a:solidFill>
          <a:ln>
            <a:noFill/>
          </a:ln>
        </p:spPr>
        <p:txBody>
          <a:bodyPr/>
          <a:lstStyle/>
          <a:p>
            <a:pPr marL="0" marR="0" lvl="0" indent="0" algn="l" defTabSz="914400" rtl="0" eaLnBrk="1" fontAlgn="auto" latinLnBrk="0" hangingPunct="1">
              <a:lnSpc>
                <a:spcPct val="100000"/>
              </a:lnSpc>
              <a:spcBef>
                <a:spcPts val="1250"/>
              </a:spcBef>
              <a:spcAft>
                <a:spcPts val="0"/>
              </a:spcAft>
              <a:buClrTx/>
              <a:buSzTx/>
              <a:buFontTx/>
              <a:buNone/>
              <a:defRPr/>
            </a:pPr>
            <a:endParaRPr kumimoji="0" lang="en-US" altLang="en-US" sz="2000" b="0" i="0" u="none" strike="noStrike" kern="1200" cap="none" spc="0" normalizeH="0" baseline="0" noProof="0">
              <a:ln>
                <a:noFill/>
              </a:ln>
              <a:solidFill>
                <a:srgbClr val="33434C"/>
              </a:solidFill>
              <a:effectLst/>
              <a:uLnTx/>
              <a:uFillTx/>
              <a:latin typeface="VW Headline OT-Book"/>
              <a:ea typeface="微软雅黑" panose="020B0503020204020204" charset="-122"/>
              <a:cs typeface="Heiti SC Light"/>
              <a:sym typeface="VW Headline OT-Book" pitchFamily="34" charset="0"/>
            </a:endParaRPr>
          </a:p>
        </p:txBody>
      </p:sp>
      <p:sp>
        <p:nvSpPr>
          <p:cNvPr id="45" name="矩形 44"/>
          <p:cNvSpPr/>
          <p:nvPr/>
        </p:nvSpPr>
        <p:spPr bwMode="auto">
          <a:xfrm>
            <a:off x="2344766" y="5913066"/>
            <a:ext cx="6549631" cy="876576"/>
          </a:xfrm>
          <a:prstGeom prst="rect">
            <a:avLst/>
          </a:prstGeom>
          <a:solidFill>
            <a:schemeClr val="bg1">
              <a:lumMod val="10000"/>
              <a:lumOff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rgbClr val="1D1B10"/>
              </a:solidFill>
              <a:effectLst/>
              <a:uLnTx/>
              <a:uFillTx/>
              <a:latin typeface="Arial" panose="020B0604020202020204" pitchFamily="34" charset="0"/>
              <a:ea typeface="微软雅黑" panose="020B0503020204020204" charset="-122"/>
              <a:cs typeface="+mn-cs"/>
            </a:endParaRPr>
          </a:p>
        </p:txBody>
      </p:sp>
      <p:sp>
        <p:nvSpPr>
          <p:cNvPr id="46" name="圆角矩形 45"/>
          <p:cNvSpPr/>
          <p:nvPr/>
        </p:nvSpPr>
        <p:spPr bwMode="auto">
          <a:xfrm>
            <a:off x="253437" y="5913066"/>
            <a:ext cx="2091329" cy="876576"/>
          </a:xfrm>
          <a:prstGeom prst="roundRect">
            <a:avLst>
              <a:gd name="adj" fmla="val 10292"/>
            </a:avLst>
          </a:prstGeom>
          <a:noFill/>
          <a:ln w="9525" cap="flat" cmpd="sng" algn="ctr">
            <a:solidFill>
              <a:schemeClr val="bg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pic>
        <p:nvPicPr>
          <p:cNvPr id="48" name="图片 47"/>
          <p:cNvPicPr>
            <a:picLocks noChangeAspect="1"/>
          </p:cNvPicPr>
          <p:nvPr/>
        </p:nvPicPr>
        <p:blipFill rotWithShape="1">
          <a:blip r:embed="rId1" cstate="print">
            <a:extLst>
              <a:ext uri="{28A0092B-C50C-407E-A947-70E740481C1C}">
                <a14:useLocalDpi xmlns:a14="http://schemas.microsoft.com/office/drawing/2010/main" val="0"/>
              </a:ext>
            </a:extLst>
          </a:blip>
          <a:srcRect l="42650" t="36350" r="39500" b="39500"/>
          <a:stretch>
            <a:fillRect/>
          </a:stretch>
        </p:blipFill>
        <p:spPr>
          <a:xfrm>
            <a:off x="381745" y="5993922"/>
            <a:ext cx="595379" cy="677716"/>
          </a:xfrm>
          <a:prstGeom prst="rect">
            <a:avLst/>
          </a:prstGeom>
        </p:spPr>
      </p:pic>
      <p:sp>
        <p:nvSpPr>
          <p:cNvPr id="49" name="等于号 8"/>
          <p:cNvSpPr/>
          <p:nvPr/>
        </p:nvSpPr>
        <p:spPr bwMode="auto">
          <a:xfrm>
            <a:off x="1130571" y="6251298"/>
            <a:ext cx="366142" cy="308053"/>
          </a:xfrm>
          <a:prstGeom prst="mathEqual">
            <a:avLst/>
          </a:prstGeom>
          <a:solidFill>
            <a:srgbClr val="00B050"/>
          </a:solidFill>
          <a:ln w="9525" cap="flat" cmpd="sng" algn="ctr">
            <a:solidFill>
              <a:srgbClr val="26C056"/>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sp>
        <p:nvSpPr>
          <p:cNvPr id="50" name="矩形 49"/>
          <p:cNvSpPr/>
          <p:nvPr/>
        </p:nvSpPr>
        <p:spPr>
          <a:xfrm>
            <a:off x="2344766" y="6032577"/>
            <a:ext cx="6462382" cy="707886"/>
          </a:xfrm>
          <a:prstGeom prst="rect">
            <a:avLst/>
          </a:prstGeom>
        </p:spPr>
        <p:txBody>
          <a:bodyPr wrap="square">
            <a:spAutoFit/>
          </a:bodyPr>
          <a:lstStyle/>
          <a:p>
            <a:pPr marL="0" marR="0" lvl="0" indent="0" algn="l" defTabSz="914400" rtl="0" eaLnBrk="0" fontAlgn="auto" latinLnBrk="0" hangingPunct="0">
              <a:lnSpc>
                <a:spcPct val="100000"/>
              </a:lnSpc>
              <a:spcBef>
                <a:spcPct val="20000"/>
              </a:spcBef>
              <a:spcAft>
                <a:spcPts val="0"/>
              </a:spcAft>
              <a:buClr>
                <a:srgbClr val="1F497D"/>
              </a:buClr>
              <a:buSzTx/>
              <a:buFontTx/>
              <a:buNone/>
              <a:defRPr/>
            </a:pP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绿水青山就是绿水青山：</a:t>
            </a:r>
            <a:r>
              <a:rPr kumimoji="0" lang="zh-CN" altLang="en-US" sz="2000" b="0" i="0" u="none" strike="noStrike" kern="1200" cap="none" spc="0" normalizeH="0" baseline="0" noProof="0" dirty="0">
                <a:ln>
                  <a:noFill/>
                </a:ln>
                <a:solidFill>
                  <a:srgbClr val="1D1B10"/>
                </a:solidFill>
                <a:effectLst/>
                <a:uLnTx/>
                <a:uFillTx/>
                <a:latin typeface="微软雅黑" panose="020B0503020204020204" charset="-122"/>
                <a:ea typeface="微软雅黑" panose="020B0503020204020204" charset="-122"/>
                <a:cs typeface="+mn-cs"/>
              </a:rPr>
              <a:t>优美的生态环境已经成为发展与生存的内在要素</a:t>
            </a:r>
            <a:endParaRPr kumimoji="0" lang="zh-CN" altLang="en-US" sz="2000" b="0" i="0" u="none" strike="noStrike" kern="1200" cap="none" spc="0" normalizeH="0" baseline="0" noProof="0" dirty="0">
              <a:ln>
                <a:noFill/>
              </a:ln>
              <a:solidFill>
                <a:srgbClr val="1D1B10"/>
              </a:solidFill>
              <a:effectLst/>
              <a:uLnTx/>
              <a:uFillTx/>
              <a:latin typeface="微软雅黑" panose="020B0503020204020204" charset="-122"/>
              <a:ea typeface="微软雅黑" panose="020B0503020204020204" charset="-122"/>
              <a:cs typeface="+mn-cs"/>
            </a:endParaRPr>
          </a:p>
        </p:txBody>
      </p:sp>
      <p:pic>
        <p:nvPicPr>
          <p:cNvPr id="51" name="图片 50"/>
          <p:cNvPicPr>
            <a:picLocks noChangeAspect="1"/>
          </p:cNvPicPr>
          <p:nvPr/>
        </p:nvPicPr>
        <p:blipFill rotWithShape="1">
          <a:blip r:embed="rId1" cstate="print">
            <a:extLst>
              <a:ext uri="{28A0092B-C50C-407E-A947-70E740481C1C}">
                <a14:useLocalDpi xmlns:a14="http://schemas.microsoft.com/office/drawing/2010/main" val="0"/>
              </a:ext>
            </a:extLst>
          </a:blip>
          <a:srcRect l="42650" t="36350" r="39500" b="39500"/>
          <a:stretch>
            <a:fillRect/>
          </a:stretch>
        </p:blipFill>
        <p:spPr>
          <a:xfrm>
            <a:off x="1611443" y="5993922"/>
            <a:ext cx="595379" cy="677716"/>
          </a:xfrm>
          <a:prstGeom prst="rect">
            <a:avLst/>
          </a:prstGeom>
        </p:spPr>
      </p:pic>
      <p:sp>
        <p:nvSpPr>
          <p:cNvPr id="5" name="矩形 4"/>
          <p:cNvSpPr/>
          <p:nvPr/>
        </p:nvSpPr>
        <p:spPr bwMode="auto">
          <a:xfrm>
            <a:off x="24285" y="4767795"/>
            <a:ext cx="8996673" cy="114527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D1B10"/>
              </a:solidFill>
              <a:effectLst/>
              <a:uLnTx/>
              <a:uFillTx/>
              <a:latin typeface="Arial" panose="020B0604020202020204" pitchFamily="34" charset="0"/>
              <a:ea typeface="宋体" panose="02010600030101010101" pitchFamily="2" charset="-122"/>
              <a:cs typeface="+mn-cs"/>
            </a:endParaRPr>
          </a:p>
        </p:txBody>
      </p:sp>
      <p:sp>
        <p:nvSpPr>
          <p:cNvPr id="44" name="Isosceles Triangle 12"/>
          <p:cNvSpPr>
            <a:spLocks noChangeArrowheads="1"/>
          </p:cNvSpPr>
          <p:nvPr/>
        </p:nvSpPr>
        <p:spPr bwMode="auto">
          <a:xfrm rot="10800000" flipH="1">
            <a:off x="473537" y="5793555"/>
            <a:ext cx="1587656" cy="176645"/>
          </a:xfrm>
          <a:prstGeom prst="triangle">
            <a:avLst>
              <a:gd name="adj" fmla="val 50000"/>
            </a:avLst>
          </a:prstGeom>
          <a:solidFill>
            <a:srgbClr val="009900"/>
          </a:solidFill>
          <a:ln>
            <a:noFill/>
          </a:ln>
        </p:spPr>
        <p:txBody>
          <a:bodyPr/>
          <a:lstStyle/>
          <a:p>
            <a:pPr marL="0" marR="0" lvl="0" indent="0" algn="l" defTabSz="914400" rtl="0" eaLnBrk="1" fontAlgn="auto" latinLnBrk="0" hangingPunct="1">
              <a:lnSpc>
                <a:spcPct val="100000"/>
              </a:lnSpc>
              <a:spcBef>
                <a:spcPts val="1250"/>
              </a:spcBef>
              <a:spcAft>
                <a:spcPts val="0"/>
              </a:spcAft>
              <a:buClrTx/>
              <a:buSzTx/>
              <a:buFontTx/>
              <a:buNone/>
              <a:defRPr/>
            </a:pPr>
            <a:endParaRPr kumimoji="0" lang="en-US" altLang="en-US" sz="2000" b="0" i="0" u="none" strike="noStrike" kern="1200" cap="none" spc="0" normalizeH="0" baseline="0" noProof="0">
              <a:ln>
                <a:noFill/>
              </a:ln>
              <a:solidFill>
                <a:srgbClr val="33434C"/>
              </a:solidFill>
              <a:effectLst/>
              <a:uLnTx/>
              <a:uFillTx/>
              <a:latin typeface="VW Headline OT-Book"/>
              <a:ea typeface="微软雅黑" panose="020B0503020204020204" charset="-122"/>
              <a:cs typeface="Heiti SC Light"/>
              <a:sym typeface="VW Headline OT-Book" pitchFamily="34" charset="0"/>
            </a:endParaRPr>
          </a:p>
        </p:txBody>
      </p:sp>
      <p:sp>
        <p:nvSpPr>
          <p:cNvPr id="37889" name="Rectangle 66">
            <a:hlinkClick r:id=""/>
          </p:cNvPr>
          <p:cNvSpPr txBox="1"/>
          <p:nvPr/>
        </p:nvSpPr>
        <p:spPr>
          <a:xfrm>
            <a:off x="771525" y="412115"/>
            <a:ext cx="5801360" cy="706755"/>
          </a:xfrm>
          <a:prstGeom prst="rect">
            <a:avLst/>
          </a:prstGeom>
          <a:noFill/>
        </p:spPr>
        <p:txBody>
          <a:bodyPr wrap="none" rtlCol="0" anchor="t">
            <a:spAutoFit/>
          </a:bodyPr>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3.习近平的生态文明思想</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ppt_x"/>
                                          </p:val>
                                        </p:tav>
                                        <p:tav tm="100000">
                                          <p:val>
                                            <p:strVal val="#ppt_x"/>
                                          </p:val>
                                        </p:tav>
                                      </p:tavLst>
                                    </p:anim>
                                    <p:anim calcmode="lin" valueType="num">
                                      <p:cBhvr additive="base">
                                        <p:cTn id="8" dur="500" fill="hold"/>
                                        <p:tgtEl>
                                          <p:spTgt spid="4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anim calcmode="lin" valueType="num">
                                      <p:cBhvr additive="base">
                                        <p:cTn id="11" dur="500" fill="hold"/>
                                        <p:tgtEl>
                                          <p:spTgt spid="46"/>
                                        </p:tgtEl>
                                        <p:attrNameLst>
                                          <p:attrName>ppt_x</p:attrName>
                                        </p:attrNameLst>
                                      </p:cBhvr>
                                      <p:tavLst>
                                        <p:tav tm="0">
                                          <p:val>
                                            <p:strVal val="#ppt_x"/>
                                          </p:val>
                                        </p:tav>
                                        <p:tav tm="100000">
                                          <p:val>
                                            <p:strVal val="#ppt_x"/>
                                          </p:val>
                                        </p:tav>
                                      </p:tavLst>
                                    </p:anim>
                                    <p:anim calcmode="lin" valueType="num">
                                      <p:cBhvr additive="base">
                                        <p:cTn id="12" dur="500" fill="hold"/>
                                        <p:tgtEl>
                                          <p:spTgt spid="4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anim calcmode="lin" valueType="num">
                                      <p:cBhvr additive="base">
                                        <p:cTn id="15" dur="500" fill="hold"/>
                                        <p:tgtEl>
                                          <p:spTgt spid="48"/>
                                        </p:tgtEl>
                                        <p:attrNameLst>
                                          <p:attrName>ppt_x</p:attrName>
                                        </p:attrNameLst>
                                      </p:cBhvr>
                                      <p:tavLst>
                                        <p:tav tm="0">
                                          <p:val>
                                            <p:strVal val="#ppt_x"/>
                                          </p:val>
                                        </p:tav>
                                        <p:tav tm="100000">
                                          <p:val>
                                            <p:strVal val="#ppt_x"/>
                                          </p:val>
                                        </p:tav>
                                      </p:tavLst>
                                    </p:anim>
                                    <p:anim calcmode="lin" valueType="num">
                                      <p:cBhvr additive="base">
                                        <p:cTn id="16" dur="500" fill="hold"/>
                                        <p:tgtEl>
                                          <p:spTgt spid="48"/>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9"/>
                                        </p:tgtEl>
                                        <p:attrNameLst>
                                          <p:attrName>style.visibility</p:attrName>
                                        </p:attrNameLst>
                                      </p:cBhvr>
                                      <p:to>
                                        <p:strVal val="visible"/>
                                      </p:to>
                                    </p:set>
                                    <p:anim calcmode="lin" valueType="num">
                                      <p:cBhvr additive="base">
                                        <p:cTn id="19" dur="500" fill="hold"/>
                                        <p:tgtEl>
                                          <p:spTgt spid="49"/>
                                        </p:tgtEl>
                                        <p:attrNameLst>
                                          <p:attrName>ppt_x</p:attrName>
                                        </p:attrNameLst>
                                      </p:cBhvr>
                                      <p:tavLst>
                                        <p:tav tm="0">
                                          <p:val>
                                            <p:strVal val="#ppt_x"/>
                                          </p:val>
                                        </p:tav>
                                        <p:tav tm="100000">
                                          <p:val>
                                            <p:strVal val="#ppt_x"/>
                                          </p:val>
                                        </p:tav>
                                      </p:tavLst>
                                    </p:anim>
                                    <p:anim calcmode="lin" valueType="num">
                                      <p:cBhvr additive="base">
                                        <p:cTn id="20" dur="500" fill="hold"/>
                                        <p:tgtEl>
                                          <p:spTgt spid="49"/>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fill="hold"/>
                                        <p:tgtEl>
                                          <p:spTgt spid="50"/>
                                        </p:tgtEl>
                                        <p:attrNameLst>
                                          <p:attrName>ppt_x</p:attrName>
                                        </p:attrNameLst>
                                      </p:cBhvr>
                                      <p:tavLst>
                                        <p:tav tm="0">
                                          <p:val>
                                            <p:strVal val="#ppt_x"/>
                                          </p:val>
                                        </p:tav>
                                        <p:tav tm="100000">
                                          <p:val>
                                            <p:strVal val="#ppt_x"/>
                                          </p:val>
                                        </p:tav>
                                      </p:tavLst>
                                    </p:anim>
                                    <p:anim calcmode="lin" valueType="num">
                                      <p:cBhvr additive="base">
                                        <p:cTn id="24" dur="500" fill="hold"/>
                                        <p:tgtEl>
                                          <p:spTgt spid="50"/>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1"/>
                                        </p:tgtEl>
                                        <p:attrNameLst>
                                          <p:attrName>style.visibility</p:attrName>
                                        </p:attrNameLst>
                                      </p:cBhvr>
                                      <p:to>
                                        <p:strVal val="visible"/>
                                      </p:to>
                                    </p:set>
                                    <p:anim calcmode="lin" valueType="num">
                                      <p:cBhvr additive="base">
                                        <p:cTn id="27" dur="500" fill="hold"/>
                                        <p:tgtEl>
                                          <p:spTgt spid="51"/>
                                        </p:tgtEl>
                                        <p:attrNameLst>
                                          <p:attrName>ppt_x</p:attrName>
                                        </p:attrNameLst>
                                      </p:cBhvr>
                                      <p:tavLst>
                                        <p:tav tm="0">
                                          <p:val>
                                            <p:strVal val="#ppt_x"/>
                                          </p:val>
                                        </p:tav>
                                        <p:tav tm="100000">
                                          <p:val>
                                            <p:strVal val="#ppt_x"/>
                                          </p:val>
                                        </p:tav>
                                      </p:tavLst>
                                    </p:anim>
                                    <p:anim calcmode="lin" valueType="num">
                                      <p:cBhvr additive="base">
                                        <p:cTn id="2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46" grpId="0" bldLvl="0" animBg="1"/>
      <p:bldP spid="49" grpId="0" bldLvl="0" animBg="1"/>
      <p:bldP spid="50" grpId="0"/>
      <p:bldP spid="5"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93115" y="1426845"/>
            <a:ext cx="7833360" cy="5320030"/>
          </a:xfrm>
          <a:prstGeom prst="rect">
            <a:avLst/>
          </a:prstGeom>
          <a:solidFill>
            <a:schemeClr val="tx1"/>
          </a:solidFill>
        </p:spPr>
        <p:txBody>
          <a:bodyPr wrap="square" rtlCol="0" anchor="t">
            <a:spAutoFit/>
          </a:bodyPr>
          <a:lstStyle/>
          <a:p>
            <a:pPr>
              <a:lnSpc>
                <a:spcPct val="140000"/>
              </a:lnSpc>
            </a:pPr>
            <a:r>
              <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（1）“两山论”的丰富内涵</a:t>
            </a:r>
            <a:endPar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endParaRPr>
          </a:p>
          <a:p>
            <a:pPr>
              <a:lnSpc>
                <a:spcPct val="140000"/>
              </a:lnSpc>
            </a:pPr>
            <a:r>
              <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a:t>
            </a:r>
            <a:r>
              <a:rPr lang="en-US" altLang="zh-CN"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2</a:t>
            </a:r>
            <a:r>
              <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）“四个一”的高度概括</a:t>
            </a:r>
            <a:endPar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endParaRPr>
          </a:p>
          <a:p>
            <a:pPr>
              <a:lnSpc>
                <a:spcPct val="140000"/>
              </a:lnSpc>
            </a:pPr>
            <a:r>
              <a:rPr lang="zh-CN" sz="2400">
                <a:solidFill>
                  <a:srgbClr val="C00000"/>
                </a:solidFill>
                <a:latin typeface="黑体" panose="02010609060101010101" pitchFamily="2" charset="-122"/>
                <a:ea typeface="黑体" panose="02010609060101010101" pitchFamily="2" charset="-122"/>
                <a:cs typeface="黑体" panose="02010609060101010101" pitchFamily="2" charset="-122"/>
                <a:sym typeface="+mn-ea"/>
              </a:rPr>
              <a:t>  </a:t>
            </a:r>
            <a:r>
              <a:rPr lang="zh-CN" sz="2800">
                <a:solidFill>
                  <a:schemeClr val="bg1"/>
                </a:solidFill>
                <a:latin typeface="黑体" panose="02010609060101010101" pitchFamily="2" charset="-122"/>
                <a:ea typeface="黑体" panose="02010609060101010101" pitchFamily="2" charset="-122"/>
                <a:cs typeface="黑体" panose="02010609060101010101" pitchFamily="2" charset="-122"/>
                <a:sym typeface="+mn-ea"/>
              </a:rPr>
              <a:t>习近平对生态文明建设用了“四个一”来概括：</a:t>
            </a:r>
            <a:endParaRPr lang="zh-CN" sz="2400" b="1">
              <a:solidFill>
                <a:srgbClr val="C00000"/>
              </a:solidFill>
              <a:latin typeface="黑体" panose="02010609060101010101" pitchFamily="2" charset="-122"/>
              <a:ea typeface="黑体" panose="02010609060101010101" pitchFamily="2" charset="-122"/>
              <a:cs typeface="黑体" panose="02010609060101010101" pitchFamily="2" charset="-122"/>
            </a:endParaRPr>
          </a:p>
          <a:p>
            <a:pPr algn="just">
              <a:lnSpc>
                <a:spcPct val="140000"/>
              </a:lnSpc>
              <a:buFont typeface="+mj-ea"/>
            </a:pPr>
            <a:r>
              <a:rPr lang="zh-CN" sz="2400">
                <a:solidFill>
                  <a:schemeClr val="accent2"/>
                </a:solidFill>
                <a:latin typeface="Calibri" panose="020F0502020204030204" pitchFamily="2" charset="0"/>
                <a:ea typeface="黑体" panose="02010609060101010101" pitchFamily="2" charset="-122"/>
                <a:cs typeface="黑体" panose="02010609060101010101" pitchFamily="2" charset="-122"/>
                <a:sym typeface="+mn-ea"/>
              </a:rPr>
              <a:t>       </a:t>
            </a:r>
            <a:r>
              <a:rPr lang="zh-CN" sz="2800">
                <a:solidFill>
                  <a:schemeClr val="bg1"/>
                </a:solidFill>
                <a:latin typeface="黑体" panose="02010609060101010101" pitchFamily="2" charset="-122"/>
                <a:ea typeface="黑体" panose="02010609060101010101" pitchFamily="2" charset="-122"/>
                <a:cs typeface="黑体" panose="02010609060101010101" pitchFamily="2" charset="-122"/>
                <a:sym typeface="+mn-ea"/>
              </a:rPr>
              <a:t>①在“五位一体”总体布局中生态文明建设是其中一位。</a:t>
            </a:r>
            <a:endParaRPr lang="zh-CN" sz="2800">
              <a:solidFill>
                <a:schemeClr val="bg1"/>
              </a:solidFill>
              <a:latin typeface="黑体" panose="02010609060101010101" pitchFamily="2" charset="-122"/>
              <a:ea typeface="黑体" panose="02010609060101010101" pitchFamily="2" charset="-122"/>
              <a:cs typeface="黑体" panose="02010609060101010101" pitchFamily="2" charset="-122"/>
              <a:sym typeface="+mn-ea"/>
            </a:endParaRPr>
          </a:p>
          <a:p>
            <a:pPr algn="just">
              <a:lnSpc>
                <a:spcPct val="120000"/>
              </a:lnSpc>
              <a:buFont typeface="+mj-ea"/>
            </a:pPr>
            <a:r>
              <a:rPr lang="zh-CN" sz="2400">
                <a:solidFill>
                  <a:schemeClr val="accent2"/>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ea"/>
              </a:rPr>
              <a:t>    </a:t>
            </a:r>
            <a:r>
              <a:rPr lang="zh-CN" sz="2400">
                <a:solidFill>
                  <a:schemeClr val="accent2"/>
                </a:solidFill>
                <a:latin typeface="黑体" panose="02010609060101010101" pitchFamily="2" charset="-122"/>
                <a:ea typeface="黑体" panose="02010609060101010101" pitchFamily="2" charset="-122"/>
                <a:cs typeface="黑体" panose="02010609060101010101" pitchFamily="2" charset="-122"/>
                <a:sym typeface="+mn-ea"/>
              </a:rPr>
              <a:t>党的十八大报告提出 “全面推进经济建设、政治建设、文化建设、社会建设、生态文明建设，实现以人为本、全面协调可持续的科学发展”。把生态文明建设纳入中国特色社会主义事业总体布局，使生态文明建设的战略地位更加明确。</a:t>
            </a:r>
            <a:endParaRPr lang="zh-CN" altLang="en-US" sz="2400">
              <a:solidFill>
                <a:schemeClr val="bg1"/>
              </a:solidFill>
            </a:endParaRPr>
          </a:p>
        </p:txBody>
      </p:sp>
      <p:sp>
        <p:nvSpPr>
          <p:cNvPr id="37889" name="Rectangle 66">
            <a:hlinkClick r:id=""/>
          </p:cNvPr>
          <p:cNvSpPr txBox="1"/>
          <p:nvPr/>
        </p:nvSpPr>
        <p:spPr>
          <a:xfrm>
            <a:off x="771525" y="41211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3.习近平的生态文明思想</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9420" y="1288415"/>
            <a:ext cx="8187055" cy="4890770"/>
          </a:xfrm>
          <a:prstGeom prst="rect">
            <a:avLst/>
          </a:prstGeom>
          <a:solidFill>
            <a:schemeClr val="tx1"/>
          </a:solidFill>
        </p:spPr>
        <p:txBody>
          <a:bodyPr wrap="square" rtlCol="0" anchor="t">
            <a:spAutoFit/>
          </a:bodyPr>
          <a:lstStyle/>
          <a:p>
            <a:pPr algn="just">
              <a:lnSpc>
                <a:spcPct val="120000"/>
              </a:lnSpc>
            </a:pPr>
            <a:r>
              <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（1）“两山论”的丰富内涵</a:t>
            </a:r>
            <a:endPar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endParaRPr>
          </a:p>
          <a:p>
            <a:pPr algn="just">
              <a:lnSpc>
                <a:spcPct val="120000"/>
              </a:lnSpc>
            </a:pPr>
            <a:r>
              <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a:t>
            </a:r>
            <a:r>
              <a:rPr lang="en-US" altLang="zh-CN"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2</a:t>
            </a:r>
            <a:r>
              <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）“四个一”的高度概括</a:t>
            </a:r>
            <a:endPar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endParaRPr>
          </a:p>
          <a:p>
            <a:pPr algn="just">
              <a:lnSpc>
                <a:spcPct val="120000"/>
              </a:lnSpc>
            </a:pPr>
            <a:r>
              <a:rPr lang="zh-CN" sz="2400">
                <a:solidFill>
                  <a:srgbClr val="C00000"/>
                </a:solidFill>
                <a:latin typeface="黑体" panose="02010609060101010101" pitchFamily="2" charset="-122"/>
                <a:ea typeface="黑体" panose="02010609060101010101" pitchFamily="2" charset="-122"/>
                <a:cs typeface="黑体" panose="02010609060101010101" pitchFamily="2" charset="-122"/>
                <a:sym typeface="+mn-ea"/>
              </a:rPr>
              <a:t>  </a:t>
            </a:r>
            <a:r>
              <a:rPr lang="zh-CN" sz="2400">
                <a:solidFill>
                  <a:schemeClr val="accent2"/>
                </a:solidFill>
                <a:latin typeface="Calibri" panose="020F0502020204030204" pitchFamily="2" charset="0"/>
                <a:ea typeface="黑体" panose="02010609060101010101" pitchFamily="2" charset="-122"/>
                <a:cs typeface="黑体" panose="02010609060101010101" pitchFamily="2" charset="-122"/>
                <a:sym typeface="+mn-ea"/>
              </a:rPr>
              <a:t> </a:t>
            </a:r>
            <a:r>
              <a:rPr lang="zh-CN" sz="2800">
                <a:solidFill>
                  <a:schemeClr val="bg1"/>
                </a:solidFill>
                <a:latin typeface="黑体" panose="02010609060101010101" pitchFamily="2" charset="-122"/>
                <a:ea typeface="黑体" panose="02010609060101010101" pitchFamily="2" charset="-122"/>
                <a:cs typeface="黑体" panose="02010609060101010101" pitchFamily="2" charset="-122"/>
                <a:sym typeface="+mn-ea"/>
              </a:rPr>
              <a:t>②在新时代坚持和发展中国特色社会主义基本方略中坚持人与自然和谐共生是其中一条基本方略。</a:t>
            </a:r>
            <a:endParaRPr lang="zh-CN" sz="2800">
              <a:solidFill>
                <a:schemeClr val="bg1"/>
              </a:solidFill>
              <a:latin typeface="黑体" panose="02010609060101010101" pitchFamily="2" charset="-122"/>
              <a:ea typeface="黑体" panose="02010609060101010101" pitchFamily="2" charset="-122"/>
              <a:cs typeface="黑体" panose="02010609060101010101" pitchFamily="2" charset="-122"/>
              <a:sym typeface="+mn-ea"/>
            </a:endParaRPr>
          </a:p>
          <a:p>
            <a:pPr algn="just">
              <a:lnSpc>
                <a:spcPct val="120000"/>
              </a:lnSpc>
            </a:pPr>
            <a:r>
              <a:rPr lang="zh-CN" sz="2800">
                <a:solidFill>
                  <a:schemeClr val="bg1"/>
                </a:solidFill>
                <a:latin typeface="黑体" panose="02010609060101010101" pitchFamily="2" charset="-122"/>
                <a:ea typeface="黑体" panose="02010609060101010101" pitchFamily="2" charset="-122"/>
                <a:cs typeface="黑体" panose="02010609060101010101" pitchFamily="2" charset="-122"/>
                <a:sym typeface="+mn-ea"/>
              </a:rPr>
              <a:t>   </a:t>
            </a:r>
            <a:r>
              <a:rPr lang="zh-CN" sz="2400">
                <a:solidFill>
                  <a:schemeClr val="accent2"/>
                </a:solidFill>
                <a:latin typeface="黑体" panose="02010609060101010101" pitchFamily="2" charset="-122"/>
                <a:ea typeface="黑体" panose="02010609060101010101" pitchFamily="2" charset="-122"/>
                <a:cs typeface="黑体" panose="02010609060101010101" pitchFamily="2" charset="-122"/>
                <a:sym typeface="+mn-ea"/>
              </a:rPr>
              <a:t>十九大报告提出了新时代坚持和发展中国特色社会主义的十四条基本方略中，第九条就是坚持人与自然和谐共生</a:t>
            </a:r>
            <a:r>
              <a:rPr lang="zh-CN" sz="2400">
                <a:solidFill>
                  <a:schemeClr val="accent2"/>
                </a:solidFill>
                <a:latin typeface="黑体" panose="02010609060101010101" pitchFamily="2" charset="-122"/>
                <a:ea typeface="黑体" panose="02010609060101010101" pitchFamily="2" charset="-122"/>
                <a:cs typeface="黑体" panose="02010609060101010101" pitchFamily="2" charset="-122"/>
                <a:sym typeface="+mn-ea"/>
              </a:rPr>
              <a:t>：必须树立和践行绿水青山就是金山银山的理念，坚持节约资源和保护环境的基本国策，像对待生命一样对待生态环境，统筹山水林田湖草系统治理，实行最严格的生态环境保护制度，形成绿色发展方式和生活方式</a:t>
            </a:r>
            <a:r>
              <a:rPr lang="en-US" altLang="zh-CN" sz="2400">
                <a:solidFill>
                  <a:schemeClr val="accent2"/>
                </a:solidFill>
                <a:latin typeface="黑体" panose="02010609060101010101" pitchFamily="2" charset="-122"/>
                <a:ea typeface="黑体" panose="02010609060101010101" pitchFamily="2" charset="-122"/>
                <a:cs typeface="黑体" panose="02010609060101010101" pitchFamily="2" charset="-122"/>
                <a:sym typeface="+mn-ea"/>
              </a:rPr>
              <a:t>……</a:t>
            </a:r>
            <a:endParaRPr lang="zh-CN" altLang="en-US" sz="2400">
              <a:solidFill>
                <a:schemeClr val="bg1"/>
              </a:solidFill>
            </a:endParaRPr>
          </a:p>
        </p:txBody>
      </p:sp>
      <p:sp>
        <p:nvSpPr>
          <p:cNvPr id="37889" name="Rectangle 66">
            <a:hlinkClick r:id=""/>
          </p:cNvPr>
          <p:cNvSpPr txBox="1"/>
          <p:nvPr/>
        </p:nvSpPr>
        <p:spPr>
          <a:xfrm>
            <a:off x="771525" y="41211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3.习近平的生态文明思想</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9420" y="1288415"/>
            <a:ext cx="8187055" cy="4669155"/>
          </a:xfrm>
          <a:prstGeom prst="rect">
            <a:avLst/>
          </a:prstGeom>
          <a:solidFill>
            <a:schemeClr val="tx1"/>
          </a:solidFill>
        </p:spPr>
        <p:txBody>
          <a:bodyPr wrap="square" rtlCol="0" anchor="t">
            <a:spAutoFit/>
          </a:bodyPr>
          <a:lstStyle/>
          <a:p>
            <a:pPr algn="just">
              <a:lnSpc>
                <a:spcPct val="120000"/>
              </a:lnSpc>
              <a:buClrTx/>
              <a:buSzTx/>
              <a:buNone/>
            </a:pPr>
            <a:r>
              <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（1）“两山论”的丰富内涵</a:t>
            </a:r>
            <a:endPar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endParaRPr>
          </a:p>
          <a:p>
            <a:pPr algn="just">
              <a:lnSpc>
                <a:spcPct val="120000"/>
              </a:lnSpc>
              <a:buClrTx/>
              <a:buSzTx/>
              <a:buNone/>
            </a:pPr>
            <a:r>
              <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（2）“四个一”的高度概括</a:t>
            </a:r>
            <a:endPar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endParaRPr>
          </a:p>
          <a:p>
            <a:pPr algn="just">
              <a:lnSpc>
                <a:spcPct val="120000"/>
              </a:lnSpc>
            </a:pPr>
            <a:r>
              <a:rPr lang="zh-CN" sz="2400">
                <a:solidFill>
                  <a:srgbClr val="C00000"/>
                </a:solidFill>
                <a:latin typeface="黑体" panose="02010609060101010101" pitchFamily="2" charset="-122"/>
                <a:ea typeface="黑体" panose="02010609060101010101" pitchFamily="2" charset="-122"/>
                <a:cs typeface="黑体" panose="02010609060101010101" pitchFamily="2" charset="-122"/>
                <a:sym typeface="+mn-ea"/>
              </a:rPr>
              <a:t>  </a:t>
            </a:r>
            <a:r>
              <a:rPr lang="zh-CN" sz="2400">
                <a:solidFill>
                  <a:schemeClr val="accent2"/>
                </a:solidFill>
                <a:latin typeface="Calibri" panose="020F0502020204030204" pitchFamily="2" charset="0"/>
                <a:ea typeface="黑体" panose="02010609060101010101" pitchFamily="2" charset="-122"/>
                <a:cs typeface="黑体" panose="02010609060101010101" pitchFamily="2" charset="-122"/>
                <a:sym typeface="+mn-ea"/>
              </a:rPr>
              <a:t> </a:t>
            </a:r>
            <a:r>
              <a:rPr lang="zh-CN" sz="2800">
                <a:solidFill>
                  <a:schemeClr val="bg1"/>
                </a:solidFill>
                <a:latin typeface="黑体" panose="02010609060101010101" pitchFamily="2" charset="-122"/>
                <a:ea typeface="黑体" panose="02010609060101010101" pitchFamily="2" charset="-122"/>
                <a:cs typeface="黑体" panose="02010609060101010101" pitchFamily="2" charset="-122"/>
                <a:sym typeface="+mn-ea"/>
              </a:rPr>
              <a:t>③在新发展理念中绿色是其中一大理念</a:t>
            </a:r>
            <a:endParaRPr lang="zh-CN" sz="2800">
              <a:solidFill>
                <a:schemeClr val="bg1"/>
              </a:solidFill>
              <a:latin typeface="黑体" panose="02010609060101010101" pitchFamily="2" charset="-122"/>
              <a:ea typeface="黑体" panose="02010609060101010101" pitchFamily="2" charset="-122"/>
              <a:cs typeface="黑体" panose="02010609060101010101" pitchFamily="2" charset="-122"/>
              <a:sym typeface="+mn-ea"/>
            </a:endParaRPr>
          </a:p>
          <a:p>
            <a:pPr algn="just">
              <a:lnSpc>
                <a:spcPct val="120000"/>
              </a:lnSpc>
            </a:pPr>
            <a:r>
              <a:rPr lang="zh-CN" sz="2800">
                <a:solidFill>
                  <a:schemeClr val="bg1"/>
                </a:solidFill>
                <a:latin typeface="黑体" panose="02010609060101010101" pitchFamily="2" charset="-122"/>
                <a:ea typeface="黑体" panose="02010609060101010101" pitchFamily="2" charset="-122"/>
                <a:cs typeface="黑体" panose="02010609060101010101" pitchFamily="2" charset="-122"/>
                <a:sym typeface="+mn-ea"/>
              </a:rPr>
              <a:t>   </a:t>
            </a:r>
            <a:r>
              <a:rPr lang="zh-CN" sz="2400">
                <a:solidFill>
                  <a:schemeClr val="accent2"/>
                </a:solidFill>
                <a:latin typeface="黑体" panose="02010609060101010101" pitchFamily="2" charset="-122"/>
                <a:ea typeface="黑体" panose="02010609060101010101" pitchFamily="2" charset="-122"/>
                <a:cs typeface="黑体" panose="02010609060101010101" pitchFamily="2" charset="-122"/>
                <a:sym typeface="+mn-ea"/>
              </a:rPr>
              <a:t>党的十八大以来，我们党鲜明提出了创新、协调、绿色、开放、共享的发展理念，  实现了生态文明建设与经济建设、政治建设、文化建设、社会建设高度融合。 在推进生态文明建设、实现绿色发展进程中，必须深刻认识绿色发展在新发展理念中的重要地位，掌握绿色发展同创新、协调、开放、共享发展的相互关系。</a:t>
            </a:r>
            <a:endParaRPr lang="zh-CN" sz="2400" b="1">
              <a:solidFill>
                <a:schemeClr val="accent2"/>
              </a:solidFill>
              <a:latin typeface="黑体" panose="02010609060101010101" pitchFamily="2" charset="-122"/>
              <a:ea typeface="黑体" panose="02010609060101010101" pitchFamily="2" charset="-122"/>
              <a:cs typeface="黑体" panose="02010609060101010101" pitchFamily="2" charset="-122"/>
            </a:endParaRPr>
          </a:p>
          <a:p>
            <a:pPr algn="just">
              <a:lnSpc>
                <a:spcPct val="120000"/>
              </a:lnSpc>
              <a:buFont typeface="+mj-ea"/>
            </a:pPr>
            <a:endParaRPr lang="zh-CN" altLang="en-US" sz="2400">
              <a:solidFill>
                <a:schemeClr val="bg1"/>
              </a:solidFill>
            </a:endParaRPr>
          </a:p>
        </p:txBody>
      </p:sp>
      <p:sp>
        <p:nvSpPr>
          <p:cNvPr id="37889" name="Rectangle 66">
            <a:hlinkClick r:id=""/>
          </p:cNvPr>
          <p:cNvSpPr txBox="1"/>
          <p:nvPr/>
        </p:nvSpPr>
        <p:spPr>
          <a:xfrm>
            <a:off x="771525" y="41211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3.习近平的生态文明思想</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9420" y="1288415"/>
            <a:ext cx="8187055" cy="4669790"/>
          </a:xfrm>
          <a:prstGeom prst="rect">
            <a:avLst/>
          </a:prstGeom>
          <a:solidFill>
            <a:schemeClr val="tx1"/>
          </a:solidFill>
        </p:spPr>
        <p:txBody>
          <a:bodyPr wrap="square" rtlCol="0" anchor="t">
            <a:spAutoFit/>
          </a:bodyPr>
          <a:lstStyle/>
          <a:p>
            <a:pPr algn="just">
              <a:lnSpc>
                <a:spcPct val="160000"/>
              </a:lnSpc>
              <a:buClrTx/>
              <a:buSzTx/>
              <a:buNone/>
            </a:pPr>
            <a:r>
              <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（1）“两山论”的丰富内涵</a:t>
            </a:r>
            <a:endPar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endParaRPr>
          </a:p>
          <a:p>
            <a:pPr algn="just">
              <a:lnSpc>
                <a:spcPct val="160000"/>
              </a:lnSpc>
              <a:buClrTx/>
              <a:buSzTx/>
              <a:buNone/>
            </a:pPr>
            <a:r>
              <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（2）“四个一”的高度概括</a:t>
            </a:r>
            <a:endPar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endParaRPr>
          </a:p>
          <a:p>
            <a:pPr algn="just">
              <a:lnSpc>
                <a:spcPct val="160000"/>
              </a:lnSpc>
            </a:pPr>
            <a:r>
              <a:rPr lang="zh-CN" sz="2400">
                <a:solidFill>
                  <a:srgbClr val="C00000"/>
                </a:solidFill>
                <a:latin typeface="黑体" panose="02010609060101010101" pitchFamily="2" charset="-122"/>
                <a:ea typeface="黑体" panose="02010609060101010101" pitchFamily="2" charset="-122"/>
                <a:cs typeface="黑体" panose="02010609060101010101" pitchFamily="2" charset="-122"/>
                <a:sym typeface="+mn-ea"/>
              </a:rPr>
              <a:t>  </a:t>
            </a:r>
            <a:r>
              <a:rPr lang="zh-CN" sz="2400">
                <a:solidFill>
                  <a:schemeClr val="accent2"/>
                </a:solidFill>
                <a:latin typeface="Calibri" panose="020F0502020204030204" pitchFamily="2" charset="0"/>
                <a:ea typeface="黑体" panose="02010609060101010101" pitchFamily="2" charset="-122"/>
                <a:cs typeface="黑体" panose="02010609060101010101" pitchFamily="2" charset="-122"/>
                <a:sym typeface="+mn-ea"/>
              </a:rPr>
              <a:t> </a:t>
            </a:r>
            <a:r>
              <a:rPr lang="zh-CN" sz="2800">
                <a:solidFill>
                  <a:schemeClr val="bg1"/>
                </a:solidFill>
                <a:effectLst>
                  <a:outerShdw blurRad="38100" dist="38100" dir="2700000" algn="tl">
                    <a:srgbClr val="000000">
                      <a:alpha val="43137"/>
                    </a:srgbClr>
                  </a:outerShdw>
                </a:effectLst>
                <a:latin typeface="Calibri" panose="020F0502020204030204" pitchFamily="2" charset="0"/>
                <a:ea typeface="黑体" panose="02010609060101010101" pitchFamily="2" charset="-122"/>
                <a:cs typeface="黑体" panose="02010609060101010101" pitchFamily="2" charset="-122"/>
                <a:sym typeface="+mn-ea"/>
              </a:rPr>
              <a:t>④</a:t>
            </a:r>
            <a:r>
              <a:rPr lang="zh-CN" sz="2800">
                <a:solidFill>
                  <a:schemeClr val="bg1"/>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ea"/>
              </a:rPr>
              <a:t>在三大攻坚战中污染防治是其中一大攻坚战</a:t>
            </a:r>
            <a:endParaRPr lang="zh-CN" sz="2800">
              <a:solidFill>
                <a:schemeClr val="bg1"/>
              </a:solidFill>
              <a:latin typeface="黑体" panose="02010609060101010101" pitchFamily="2" charset="-122"/>
              <a:ea typeface="黑体" panose="02010609060101010101" pitchFamily="2" charset="-122"/>
              <a:cs typeface="黑体" panose="02010609060101010101" pitchFamily="2" charset="-122"/>
              <a:sym typeface="+mn-ea"/>
            </a:endParaRPr>
          </a:p>
          <a:p>
            <a:pPr algn="just">
              <a:lnSpc>
                <a:spcPct val="160000"/>
              </a:lnSpc>
            </a:pPr>
            <a:r>
              <a:rPr lang="zh-CN" sz="2800">
                <a:solidFill>
                  <a:schemeClr val="accent2"/>
                </a:solidFill>
                <a:latin typeface="黑体" panose="02010609060101010101" pitchFamily="2" charset="-122"/>
                <a:ea typeface="黑体" panose="02010609060101010101" pitchFamily="2" charset="-122"/>
                <a:cs typeface="黑体" panose="02010609060101010101" pitchFamily="2" charset="-122"/>
                <a:sym typeface="+mn-ea"/>
              </a:rPr>
              <a:t>    十九大报告中提出，要坚决打好防范化解重大风险、精准脱贫、污染防治的攻坚战，使全面建成小康社会得到人民认可、经得起历史检验。</a:t>
            </a:r>
            <a:endParaRPr lang="zh-CN" sz="2400" b="1">
              <a:solidFill>
                <a:schemeClr val="accent2"/>
              </a:solidFill>
              <a:latin typeface="黑体" panose="02010609060101010101" pitchFamily="2" charset="-122"/>
              <a:ea typeface="黑体" panose="02010609060101010101" pitchFamily="2" charset="-122"/>
              <a:cs typeface="黑体" panose="02010609060101010101" pitchFamily="2" charset="-122"/>
            </a:endParaRPr>
          </a:p>
          <a:p>
            <a:pPr algn="just">
              <a:lnSpc>
                <a:spcPct val="120000"/>
              </a:lnSpc>
              <a:buFont typeface="+mj-ea"/>
            </a:pPr>
            <a:endParaRPr lang="zh-CN" altLang="en-US" sz="2400">
              <a:solidFill>
                <a:schemeClr val="bg1"/>
              </a:solidFill>
            </a:endParaRPr>
          </a:p>
        </p:txBody>
      </p:sp>
      <p:sp>
        <p:nvSpPr>
          <p:cNvPr id="37889" name="Rectangle 66">
            <a:hlinkClick r:id=""/>
          </p:cNvPr>
          <p:cNvSpPr txBox="1"/>
          <p:nvPr/>
        </p:nvSpPr>
        <p:spPr>
          <a:xfrm>
            <a:off x="771525" y="41211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3.习近平的生态文明思想</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9420" y="1288415"/>
            <a:ext cx="8187055" cy="5099685"/>
          </a:xfrm>
          <a:prstGeom prst="rect">
            <a:avLst/>
          </a:prstGeom>
          <a:solidFill>
            <a:schemeClr val="tx1"/>
          </a:solidFill>
        </p:spPr>
        <p:txBody>
          <a:bodyPr wrap="square" rtlCol="0" anchor="t">
            <a:spAutoFit/>
          </a:bodyPr>
          <a:lstStyle/>
          <a:p>
            <a:pPr algn="just">
              <a:lnSpc>
                <a:spcPct val="120000"/>
              </a:lnSpc>
              <a:buClrTx/>
              <a:buSzTx/>
              <a:buNone/>
            </a:pPr>
            <a:r>
              <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（1）“两山论”的丰富内涵</a:t>
            </a:r>
            <a:endPar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endParaRPr>
          </a:p>
          <a:p>
            <a:pPr algn="just">
              <a:lnSpc>
                <a:spcPct val="120000"/>
              </a:lnSpc>
              <a:buClrTx/>
              <a:buSzTx/>
              <a:buNone/>
            </a:pPr>
            <a:r>
              <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（2）“四个一”的高度概括</a:t>
            </a:r>
            <a:endPar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endParaRPr>
          </a:p>
          <a:p>
            <a:pPr algn="just">
              <a:lnSpc>
                <a:spcPct val="120000"/>
              </a:lnSpc>
              <a:buClrTx/>
              <a:buSzTx/>
              <a:buNone/>
            </a:pPr>
            <a:r>
              <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（3）“五追求”的发展智慧</a:t>
            </a:r>
            <a:endParaRPr lang="zh-CN" altLang="en-US" sz="2800" b="1"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endParaRPr>
          </a:p>
          <a:p>
            <a:pPr algn="just">
              <a:lnSpc>
                <a:spcPct val="110000"/>
              </a:lnSpc>
            </a:pPr>
            <a:r>
              <a:rPr lang="zh-CN" sz="2800">
                <a:solidFill>
                  <a:schemeClr val="bg1"/>
                </a:solidFill>
                <a:latin typeface="黑体" panose="02010609060101010101" pitchFamily="2" charset="-122"/>
                <a:ea typeface="黑体" panose="02010609060101010101" pitchFamily="2" charset="-122"/>
                <a:cs typeface="黑体" panose="02010609060101010101" pitchFamily="2" charset="-122"/>
                <a:sym typeface="+mn-ea"/>
              </a:rPr>
              <a:t>    习近平出席2019年中国北京世界园艺博览会开幕式，并发表题为《共谋绿色生活，共建美丽家园》的重要讲话，提出绿色发展“五个追求”：</a:t>
            </a:r>
            <a:endParaRPr lang="zh-CN" sz="2800">
              <a:solidFill>
                <a:schemeClr val="bg1"/>
              </a:solidFill>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a:p>
            <a:pPr algn="just">
              <a:lnSpc>
                <a:spcPct val="110000"/>
              </a:lnSpc>
              <a:buFont typeface="Wingdings" panose="05000000000000000000" charset="0"/>
            </a:pPr>
            <a:r>
              <a:rPr lang="zh-CN" sz="2800">
                <a:solidFill>
                  <a:schemeClr val="bg1"/>
                </a:solidFill>
                <a:latin typeface="Calibri" panose="020F0502020204030204" pitchFamily="2" charset="0"/>
                <a:ea typeface="黑体" panose="02010609060101010101" pitchFamily="2" charset="-122"/>
                <a:cs typeface="黑体" panose="02010609060101010101" pitchFamily="2" charset="-122"/>
                <a:sym typeface="+mn-ea"/>
              </a:rPr>
              <a:t>①</a:t>
            </a:r>
            <a:r>
              <a:rPr lang="zh-CN" sz="2800">
                <a:solidFill>
                  <a:schemeClr val="bg1"/>
                </a:solidFill>
                <a:latin typeface="Calibri" panose="020F0502020204030204" pitchFamily="2" charset="0"/>
                <a:ea typeface="黑体" panose="02010609060101010101" pitchFamily="2" charset="-122"/>
                <a:cs typeface="黑体" panose="02010609060101010101" pitchFamily="2" charset="-122"/>
                <a:sym typeface="+mn-ea"/>
              </a:rPr>
              <a:t>我们应该追求人与自然和谐，是我们的总目标；</a:t>
            </a:r>
            <a:r>
              <a:rPr lang="zh-CN" sz="2800">
                <a:solidFill>
                  <a:schemeClr val="bg1"/>
                </a:solidFill>
                <a:latin typeface="Calibri" panose="020F0502020204030204" pitchFamily="2" charset="0"/>
                <a:ea typeface="黑体" panose="02010609060101010101" pitchFamily="2" charset="-122"/>
                <a:cs typeface="黑体" panose="02010609060101010101" pitchFamily="2" charset="-122"/>
                <a:sym typeface="+mn-ea"/>
              </a:rPr>
              <a:t>②</a:t>
            </a:r>
            <a:r>
              <a:rPr lang="zh-CN" sz="2800">
                <a:solidFill>
                  <a:schemeClr val="bg1"/>
                </a:solidFill>
                <a:latin typeface="Calibri" panose="020F0502020204030204" pitchFamily="2" charset="0"/>
                <a:ea typeface="黑体" panose="02010609060101010101" pitchFamily="2" charset="-122"/>
                <a:cs typeface="黑体" panose="02010609060101010101" pitchFamily="2" charset="-122"/>
                <a:sym typeface="+mn-ea"/>
              </a:rPr>
              <a:t>我们应该追求绿色发展繁荣，是我们的行动纲领；</a:t>
            </a:r>
            <a:r>
              <a:rPr lang="zh-CN" sz="2800">
                <a:solidFill>
                  <a:schemeClr val="bg1"/>
                </a:solidFill>
                <a:latin typeface="Calibri" panose="020F0502020204030204" pitchFamily="2" charset="0"/>
                <a:ea typeface="黑体" panose="02010609060101010101" pitchFamily="2" charset="-122"/>
                <a:cs typeface="黑体" panose="02010609060101010101" pitchFamily="2" charset="-122"/>
                <a:sym typeface="+mn-ea"/>
              </a:rPr>
              <a:t>③</a:t>
            </a:r>
            <a:r>
              <a:rPr lang="zh-CN" sz="2800">
                <a:solidFill>
                  <a:schemeClr val="bg1"/>
                </a:solidFill>
                <a:latin typeface="Calibri" panose="020F0502020204030204" pitchFamily="2" charset="0"/>
                <a:ea typeface="黑体" panose="02010609060101010101" pitchFamily="2" charset="-122"/>
                <a:cs typeface="黑体" panose="02010609060101010101" pitchFamily="2" charset="-122"/>
                <a:sym typeface="+mn-ea"/>
              </a:rPr>
              <a:t>我们应该追求热爱自然情怀，是我们的应有底线；</a:t>
            </a:r>
            <a:r>
              <a:rPr lang="zh-CN" sz="2800">
                <a:solidFill>
                  <a:schemeClr val="bg1"/>
                </a:solidFill>
                <a:latin typeface="Calibri" panose="020F0502020204030204" pitchFamily="2" charset="0"/>
                <a:ea typeface="黑体" panose="02010609060101010101" pitchFamily="2" charset="-122"/>
                <a:cs typeface="黑体" panose="02010609060101010101" pitchFamily="2" charset="-122"/>
                <a:sym typeface="+mn-ea"/>
              </a:rPr>
              <a:t>④</a:t>
            </a:r>
            <a:r>
              <a:rPr lang="zh-CN" sz="2800">
                <a:solidFill>
                  <a:schemeClr val="bg1"/>
                </a:solidFill>
                <a:latin typeface="Calibri" panose="020F0502020204030204" pitchFamily="2" charset="0"/>
                <a:ea typeface="黑体" panose="02010609060101010101" pitchFamily="2" charset="-122"/>
                <a:cs typeface="黑体" panose="02010609060101010101" pitchFamily="2" charset="-122"/>
                <a:sym typeface="+mn-ea"/>
              </a:rPr>
              <a:t>我们应该追求科学治理精神，是我们的具体方法；</a:t>
            </a:r>
            <a:r>
              <a:rPr lang="zh-CN" sz="2800">
                <a:solidFill>
                  <a:schemeClr val="bg1"/>
                </a:solidFill>
                <a:latin typeface="Calibri" panose="020F0502020204030204" pitchFamily="2" charset="0"/>
                <a:ea typeface="黑体" panose="02010609060101010101" pitchFamily="2" charset="-122"/>
                <a:cs typeface="黑体" panose="02010609060101010101" pitchFamily="2" charset="-122"/>
                <a:sym typeface="+mn-ea"/>
              </a:rPr>
              <a:t>⑤</a:t>
            </a:r>
            <a:r>
              <a:rPr lang="zh-CN" sz="2800">
                <a:solidFill>
                  <a:schemeClr val="bg1"/>
                </a:solidFill>
                <a:latin typeface="Calibri" panose="020F0502020204030204" pitchFamily="2" charset="0"/>
                <a:ea typeface="黑体" panose="02010609060101010101" pitchFamily="2" charset="-122"/>
                <a:cs typeface="黑体" panose="02010609060101010101" pitchFamily="2" charset="-122"/>
                <a:sym typeface="+mn-ea"/>
              </a:rPr>
              <a:t>我们应该追求携手合作应对，是我们的基本保障。</a:t>
            </a:r>
            <a:endParaRPr lang="zh-CN" sz="2800">
              <a:solidFill>
                <a:schemeClr val="bg1"/>
              </a:solidFill>
              <a:latin typeface="Calibri" panose="020F0502020204030204" pitchFamily="2" charset="0"/>
              <a:ea typeface="黑体" panose="02010609060101010101" pitchFamily="2" charset="-122"/>
              <a:cs typeface="黑体" panose="02010609060101010101" pitchFamily="2" charset="-122"/>
            </a:endParaRPr>
          </a:p>
        </p:txBody>
      </p:sp>
      <p:sp>
        <p:nvSpPr>
          <p:cNvPr id="37889" name="Rectangle 66">
            <a:hlinkClick r:id=""/>
          </p:cNvPr>
          <p:cNvSpPr txBox="1"/>
          <p:nvPr/>
        </p:nvSpPr>
        <p:spPr>
          <a:xfrm>
            <a:off x="771525" y="41211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3.习近平的生态文明思想</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143000" y="3602038"/>
            <a:ext cx="6858000" cy="1655762"/>
          </a:xfrm>
        </p:spPr>
        <p:txBody>
          <a:bodyPr/>
          <a:p>
            <a:pPr algn="l"/>
            <a:endParaRPr lang="zh-CN" altLang="en-US"/>
          </a:p>
        </p:txBody>
      </p:sp>
      <p:sp>
        <p:nvSpPr>
          <p:cNvPr id="6145" name="Rectangle 66"/>
          <p:cNvSpPr/>
          <p:nvPr/>
        </p:nvSpPr>
        <p:spPr>
          <a:xfrm>
            <a:off x="2133600" y="5095240"/>
            <a:ext cx="4622800"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生态文明呼唤绿色消费</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8" name="矩形 85"/>
          <p:cNvSpPr/>
          <p:nvPr/>
        </p:nvSpPr>
        <p:spPr>
          <a:xfrm>
            <a:off x="2093913" y="2095183"/>
            <a:ext cx="4662487"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rPr>
              <a:t>中华文明中的生态智慧</a:t>
            </a:r>
            <a:endPar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endParaRPr>
          </a:p>
        </p:txBody>
      </p:sp>
      <p:sp>
        <p:nvSpPr>
          <p:cNvPr id="6150" name="Rectangle 59"/>
          <p:cNvSpPr/>
          <p:nvPr/>
        </p:nvSpPr>
        <p:spPr>
          <a:xfrm>
            <a:off x="101600" y="357188"/>
            <a:ext cx="8229600" cy="1143000"/>
          </a:xfrm>
          <a:prstGeom prst="rect">
            <a:avLst/>
          </a:prstGeom>
          <a:noFill/>
          <a:ln w="9525">
            <a:noFill/>
          </a:ln>
        </p:spPr>
        <p:txBody>
          <a:bodyPr anchor="t"/>
          <a:p>
            <a:pPr algn="ctr"/>
            <a:r>
              <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rPr>
              <a:t>讨论内容 </a:t>
            </a:r>
            <a:endPar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endParaRPr>
          </a:p>
        </p:txBody>
      </p:sp>
      <p:sp>
        <p:nvSpPr>
          <p:cNvPr id="6151" name="Text Box 5"/>
          <p:cNvSpPr/>
          <p:nvPr/>
        </p:nvSpPr>
        <p:spPr>
          <a:xfrm>
            <a:off x="2066925" y="1266190"/>
            <a:ext cx="5591175" cy="583565"/>
          </a:xfrm>
          <a:prstGeom prst="rect">
            <a:avLst/>
          </a:prstGeom>
          <a:solidFill>
            <a:srgbClr val="FFFF00"/>
          </a:solidFill>
          <a:ln w="9525">
            <a:noFill/>
          </a:ln>
        </p:spPr>
        <p:txBody>
          <a:bodyPr wrap="square" anchor="t">
            <a:spAutoFit/>
          </a:bodyPr>
          <a:p>
            <a:pPr lvl="0" algn="ctr" eaLnBrk="0" hangingPunct="0">
              <a:buClrTx/>
              <a:buSzTx/>
            </a:pPr>
            <a:r>
              <a:rPr lang="zh-CN" altLang="en-US" sz="4000" kern="0" dirty="0">
                <a:solidFill>
                  <a:srgbClr val="FF0000"/>
                </a:solidFill>
                <a:uFillTx/>
                <a:latin typeface="黑体" panose="02010609060101010101" pitchFamily="2" charset="-122"/>
                <a:ea typeface="黑体" panose="02010609060101010101" pitchFamily="2" charset="-122"/>
                <a:sym typeface="黑体" panose="02010609060101010101" pitchFamily="2" charset="-122"/>
              </a:rPr>
              <a:t>文明与生态文明的内涵</a:t>
            </a:r>
            <a:endParaRPr lang="zh-CN" altLang="en-US" sz="4000" kern="0" dirty="0">
              <a:solidFill>
                <a:srgbClr val="FF0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283335" y="1286193"/>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1444943" y="1321118"/>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57" name="组合 6157"/>
          <p:cNvGrpSpPr/>
          <p:nvPr/>
        </p:nvGrpSpPr>
        <p:grpSpPr>
          <a:xfrm>
            <a:off x="1283335" y="203327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1437799" y="2066608"/>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62" name="组合 6162"/>
          <p:cNvGrpSpPr/>
          <p:nvPr/>
        </p:nvGrpSpPr>
        <p:grpSpPr>
          <a:xfrm>
            <a:off x="1283335" y="2800985"/>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1446530" y="282956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7" name="Line 20"/>
          <p:cNvSpPr/>
          <p:nvPr/>
        </p:nvSpPr>
        <p:spPr>
          <a:xfrm flipV="1">
            <a:off x="1789748" y="1894205"/>
            <a:ext cx="5868043"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310323"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310323" y="4336415"/>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1451293" y="438404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7" name="Text Box 18"/>
          <p:cNvSpPr/>
          <p:nvPr/>
        </p:nvSpPr>
        <p:spPr>
          <a:xfrm>
            <a:off x="1443355" y="360045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78" name="组合 6178"/>
          <p:cNvGrpSpPr/>
          <p:nvPr/>
        </p:nvGrpSpPr>
        <p:grpSpPr>
          <a:xfrm>
            <a:off x="1310323" y="510413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1451293" y="5127943"/>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 name="Line 20"/>
          <p:cNvSpPr/>
          <p:nvPr/>
        </p:nvSpPr>
        <p:spPr>
          <a:xfrm flipV="1">
            <a:off x="1778318" y="2644140"/>
            <a:ext cx="5868043"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1778318" y="3405505"/>
            <a:ext cx="5868043"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1778318" y="4166870"/>
            <a:ext cx="5868043"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1778318" y="4928235"/>
            <a:ext cx="5868043"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1778318" y="5689600"/>
            <a:ext cx="5868043"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087245" y="5834063"/>
            <a:ext cx="4657725"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我国生态文明建设实践</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11" name="Rectangle 66">
            <a:hlinkClick r:id=""/>
          </p:cNvPr>
          <p:cNvSpPr/>
          <p:nvPr/>
        </p:nvSpPr>
        <p:spPr>
          <a:xfrm>
            <a:off x="2136458" y="4374198"/>
            <a:ext cx="4608512"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生态文明呼唤绿色发展</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9" name="矩形 85"/>
          <p:cNvSpPr/>
          <p:nvPr/>
        </p:nvSpPr>
        <p:spPr>
          <a:xfrm>
            <a:off x="2082483" y="2845118"/>
            <a:ext cx="4662487"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rPr>
              <a:t>习近平的</a:t>
            </a:r>
            <a:r>
              <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rPr>
              <a:t>生态文明思想</a:t>
            </a:r>
            <a:endPar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endParaRPr>
          </a:p>
        </p:txBody>
      </p:sp>
      <p:grpSp>
        <p:nvGrpSpPr>
          <p:cNvPr id="13" name="组合 6172"/>
          <p:cNvGrpSpPr/>
          <p:nvPr/>
        </p:nvGrpSpPr>
        <p:grpSpPr>
          <a:xfrm>
            <a:off x="1298893" y="5847715"/>
            <a:ext cx="685800" cy="635000"/>
            <a:chOff x="0" y="0"/>
            <a:chExt cx="1549" cy="1351"/>
          </a:xfrm>
        </p:grpSpPr>
        <p:sp>
          <p:nvSpPr>
            <p:cNvPr id="14"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5"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6"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17" name="Text Box 26"/>
          <p:cNvSpPr/>
          <p:nvPr/>
        </p:nvSpPr>
        <p:spPr>
          <a:xfrm>
            <a:off x="1439863" y="589534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7</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8" name="Line 20"/>
          <p:cNvSpPr/>
          <p:nvPr/>
        </p:nvSpPr>
        <p:spPr>
          <a:xfrm flipV="1">
            <a:off x="1836103" y="6439535"/>
            <a:ext cx="5868043" cy="7938"/>
          </a:xfrm>
          <a:prstGeom prst="line">
            <a:avLst/>
          </a:prstGeom>
          <a:ln w="25400" cap="flat" cmpd="sng">
            <a:solidFill>
              <a:schemeClr val="bg2"/>
            </a:solidFill>
            <a:prstDash val="sysDot"/>
            <a:round/>
            <a:headEnd type="none" w="med" len="med"/>
            <a:tailEnd type="oval" w="med" len="med"/>
          </a:ln>
        </p:spPr>
      </p:sp>
      <p:sp>
        <p:nvSpPr>
          <p:cNvPr id="19" name="矩形 85"/>
          <p:cNvSpPr/>
          <p:nvPr/>
        </p:nvSpPr>
        <p:spPr>
          <a:xfrm>
            <a:off x="2094230" y="3618230"/>
            <a:ext cx="5906135" cy="583565"/>
          </a:xfrm>
          <a:prstGeom prst="rect">
            <a:avLst/>
          </a:prstGeom>
          <a:noFill/>
          <a:ln w="9525">
            <a:noFill/>
          </a:ln>
        </p:spPr>
        <p:txBody>
          <a:bodyPr wrap="square" anchor="t">
            <a:spAutoFit/>
          </a:bodyPr>
          <a:p>
            <a:pPr lvl="0"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生态文明建设面临挑战</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9420" y="1219200"/>
            <a:ext cx="8412480" cy="4866005"/>
          </a:xfrm>
          <a:prstGeom prst="rect">
            <a:avLst/>
          </a:prstGeom>
          <a:solidFill>
            <a:schemeClr val="tx1"/>
          </a:solidFill>
        </p:spPr>
        <p:txBody>
          <a:bodyPr wrap="square" rtlCol="0" anchor="t">
            <a:spAutoFit/>
          </a:bodyPr>
          <a:lstStyle/>
          <a:p>
            <a:pPr algn="just">
              <a:lnSpc>
                <a:spcPct val="110000"/>
              </a:lnSpc>
            </a:pPr>
            <a:r>
              <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（1）“两山论”的丰富内涵</a:t>
            </a:r>
            <a:endPar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endParaRPr>
          </a:p>
          <a:p>
            <a:pPr algn="just">
              <a:lnSpc>
                <a:spcPct val="110000"/>
              </a:lnSpc>
            </a:pPr>
            <a:r>
              <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a:t>
            </a:r>
            <a:r>
              <a:rPr lang="en-US" altLang="zh-CN"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2</a:t>
            </a:r>
            <a:r>
              <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）“四个一”的高度概括</a:t>
            </a:r>
            <a:endPar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endParaRPr>
          </a:p>
          <a:p>
            <a:pPr algn="just">
              <a:lnSpc>
                <a:spcPct val="110000"/>
              </a:lnSpc>
              <a:buClrTx/>
              <a:buSzTx/>
              <a:buNone/>
            </a:pPr>
            <a:r>
              <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（3）“五追求”的发展智慧</a:t>
            </a:r>
            <a:endPar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endParaRPr>
          </a:p>
          <a:p>
            <a:pPr algn="just">
              <a:lnSpc>
                <a:spcPct val="110000"/>
              </a:lnSpc>
              <a:buClrTx/>
              <a:buSzTx/>
              <a:buNone/>
            </a:pPr>
            <a:r>
              <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Arial" panose="020B0604020202020204" pitchFamily="34" charset="0"/>
              </a:rPr>
              <a:t>（4）</a:t>
            </a:r>
            <a:r>
              <a:rPr lang="zh-CN" altLang="en-US" sz="2800" dirty="0">
                <a:solidFill>
                  <a:srgbClr val="990033"/>
                </a:solidFill>
                <a:effectLst>
                  <a:outerShdw blurRad="38100" dist="38100" dir="2700000" algn="tl">
                    <a:srgbClr val="000000">
                      <a:alpha val="43137"/>
                    </a:srgbClr>
                  </a:outerShdw>
                </a:effectLst>
                <a:ea typeface="黑体" panose="02010609060101010101" pitchFamily="2" charset="-122"/>
                <a:sym typeface="+mn-ea"/>
              </a:rPr>
              <a:t>“六原则”的思想精髓</a:t>
            </a:r>
            <a:endParaRPr lang="zh-CN" altLang="en-US" sz="2800" b="1" dirty="0">
              <a:solidFill>
                <a:srgbClr val="990033"/>
              </a:solidFill>
              <a:effectLst>
                <a:outerShdw blurRad="38100" dist="38100" dir="2700000" algn="tl">
                  <a:srgbClr val="000000">
                    <a:alpha val="43137"/>
                  </a:srgbClr>
                </a:outerShdw>
              </a:effectLst>
              <a:ea typeface="黑体" panose="02010609060101010101" pitchFamily="2" charset="-122"/>
              <a:sym typeface="+mn-ea"/>
            </a:endParaRPr>
          </a:p>
          <a:p>
            <a:pPr>
              <a:lnSpc>
                <a:spcPct val="130000"/>
              </a:lnSpc>
            </a:pPr>
            <a:r>
              <a:rPr lang="zh-CN" sz="2800">
                <a:solidFill>
                  <a:schemeClr val="bg1"/>
                </a:solidFill>
                <a:latin typeface="黑体" panose="02010609060101010101" pitchFamily="2" charset="-122"/>
                <a:ea typeface="黑体" panose="02010609060101010101" pitchFamily="2" charset="-122"/>
                <a:cs typeface="黑体" panose="02010609060101010101" pitchFamily="2" charset="-122"/>
                <a:sym typeface="+mn-ea"/>
              </a:rPr>
              <a:t>    </a:t>
            </a:r>
            <a:r>
              <a:rPr lang="zh-CN" sz="2800">
                <a:solidFill>
                  <a:schemeClr val="bg1"/>
                </a:solidFill>
                <a:latin typeface="Calibri" panose="020F0502020204030204" pitchFamily="2" charset="0"/>
                <a:ea typeface="黑体" panose="02010609060101010101" pitchFamily="2" charset="-122"/>
                <a:cs typeface="黑体" panose="02010609060101010101" pitchFamily="2" charset="-122"/>
                <a:sym typeface="+mn-ea"/>
              </a:rPr>
              <a:t>在2018年全国生态环境保护大会上，习近平总书记发表重要讲话，深刻阐述了推进新时代生态文明建设必须遵循的“六大原则”：</a:t>
            </a:r>
            <a:endParaRPr lang="zh-CN" sz="2800">
              <a:solidFill>
                <a:schemeClr val="bg1"/>
              </a:solidFill>
              <a:latin typeface="Calibri" panose="020F0502020204030204" pitchFamily="2" charset="0"/>
              <a:ea typeface="黑体" panose="02010609060101010101" pitchFamily="2" charset="-122"/>
              <a:cs typeface="黑体" panose="02010609060101010101" pitchFamily="2" charset="-122"/>
              <a:sym typeface="+mn-ea"/>
            </a:endParaRPr>
          </a:p>
          <a:p>
            <a:pPr>
              <a:lnSpc>
                <a:spcPct val="130000"/>
              </a:lnSpc>
            </a:pPr>
            <a:r>
              <a:rPr lang="zh-CN" sz="2000">
                <a:solidFill>
                  <a:schemeClr val="bg1"/>
                </a:solidFill>
                <a:latin typeface="Calibri" panose="020F0502020204030204" pitchFamily="2" charset="0"/>
                <a:ea typeface="黑体" panose="02010609060101010101" pitchFamily="2" charset="-122"/>
                <a:cs typeface="黑体" panose="02010609060101010101" pitchFamily="2" charset="-122"/>
                <a:sym typeface="+mn-ea"/>
              </a:rPr>
              <a:t>①</a:t>
            </a:r>
            <a:r>
              <a:rPr lang="zh-CN" sz="2000">
                <a:solidFill>
                  <a:schemeClr val="bg1"/>
                </a:solidFill>
                <a:latin typeface="Calibri" panose="020F0502020204030204" pitchFamily="2" charset="0"/>
                <a:ea typeface="黑体" panose="02010609060101010101" pitchFamily="2" charset="-122"/>
                <a:cs typeface="黑体" panose="02010609060101010101" pitchFamily="2" charset="-122"/>
                <a:sym typeface="+mn-ea"/>
              </a:rPr>
              <a:t>坚持人与自然和谐共生；                               ②绿水青山就是金山银山；</a:t>
            </a:r>
            <a:endParaRPr lang="zh-CN" sz="2000">
              <a:solidFill>
                <a:schemeClr val="bg1"/>
              </a:solidFill>
              <a:latin typeface="Calibri" panose="020F0502020204030204" pitchFamily="2" charset="0"/>
              <a:ea typeface="黑体" panose="02010609060101010101" pitchFamily="2" charset="-122"/>
              <a:cs typeface="黑体" panose="02010609060101010101" pitchFamily="2" charset="-122"/>
              <a:sym typeface="+mn-ea"/>
            </a:endParaRPr>
          </a:p>
          <a:p>
            <a:pPr>
              <a:lnSpc>
                <a:spcPct val="130000"/>
              </a:lnSpc>
            </a:pPr>
            <a:r>
              <a:rPr lang="zh-CN" sz="2000">
                <a:solidFill>
                  <a:schemeClr val="bg1"/>
                </a:solidFill>
                <a:latin typeface="Calibri" panose="020F0502020204030204" pitchFamily="2" charset="0"/>
                <a:ea typeface="黑体" panose="02010609060101010101" pitchFamily="2" charset="-122"/>
                <a:cs typeface="黑体" panose="02010609060101010101" pitchFamily="2" charset="-122"/>
                <a:sym typeface="+mn-ea"/>
              </a:rPr>
              <a:t>③良好生态环境是最普惠的民生福祉；         ④山水林田湖草是生命共同体</a:t>
            </a:r>
            <a:r>
              <a:rPr lang="zh-CN" sz="2000" b="1">
                <a:solidFill>
                  <a:schemeClr val="bg1"/>
                </a:solidFill>
                <a:latin typeface="Calibri" panose="020F0502020204030204" pitchFamily="2" charset="0"/>
                <a:ea typeface="黑体" panose="02010609060101010101" pitchFamily="2" charset="-122"/>
                <a:cs typeface="黑体" panose="02010609060101010101" pitchFamily="2" charset="-122"/>
              </a:rPr>
              <a:t>；</a:t>
            </a:r>
            <a:r>
              <a:rPr lang="zh-CN" sz="2000">
                <a:solidFill>
                  <a:schemeClr val="bg1"/>
                </a:solidFill>
                <a:latin typeface="Calibri" panose="020F0502020204030204" pitchFamily="2" charset="0"/>
                <a:ea typeface="黑体" panose="02010609060101010101" pitchFamily="2" charset="-122"/>
                <a:cs typeface="黑体" panose="02010609060101010101" pitchFamily="2" charset="-122"/>
                <a:sym typeface="+mn-ea"/>
              </a:rPr>
              <a:t>⑤用最严格制度最严密法治保护生态环境；⑥</a:t>
            </a:r>
            <a:r>
              <a:rPr lang="zh-CN" sz="2000">
                <a:solidFill>
                  <a:schemeClr val="bg1"/>
                </a:solidFill>
                <a:latin typeface="Calibri" panose="020F0502020204030204" pitchFamily="2" charset="0"/>
                <a:ea typeface="黑体" panose="02010609060101010101" pitchFamily="2" charset="-122"/>
                <a:cs typeface="黑体" panose="02010609060101010101" pitchFamily="2" charset="-122"/>
                <a:sym typeface="+mn-ea"/>
              </a:rPr>
              <a:t>共谋全球生态文明建设。</a:t>
            </a:r>
            <a:endParaRPr lang="zh-CN" sz="2000">
              <a:solidFill>
                <a:schemeClr val="bg1"/>
              </a:solidFill>
              <a:latin typeface="Calibri" panose="020F0502020204030204" pitchFamily="2" charset="0"/>
              <a:ea typeface="黑体" panose="02010609060101010101" pitchFamily="2" charset="-122"/>
              <a:cs typeface="黑体" panose="02010609060101010101" pitchFamily="2" charset="-122"/>
            </a:endParaRPr>
          </a:p>
        </p:txBody>
      </p:sp>
      <p:sp>
        <p:nvSpPr>
          <p:cNvPr id="37889" name="Rectangle 66">
            <a:hlinkClick r:id=""/>
          </p:cNvPr>
          <p:cNvSpPr txBox="1"/>
          <p:nvPr/>
        </p:nvSpPr>
        <p:spPr>
          <a:xfrm>
            <a:off x="771525" y="41211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3.习近平的生态文明思想</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51535" y="1276350"/>
            <a:ext cx="7597775" cy="4301490"/>
          </a:xfrm>
          <a:prstGeom prst="rect">
            <a:avLst/>
          </a:prstGeom>
          <a:solidFill>
            <a:schemeClr val="tx1"/>
          </a:solidFill>
        </p:spPr>
        <p:txBody>
          <a:bodyPr wrap="square" rtlCol="0" anchor="t">
            <a:spAutoFit/>
          </a:bodyPr>
          <a:lstStyle/>
          <a:p>
            <a:pPr>
              <a:lnSpc>
                <a:spcPct val="140000"/>
              </a:lnSpc>
            </a:pPr>
            <a:r>
              <a:rPr lang="zh-CN" altLang="en-US" sz="2400" dirty="0">
                <a:solidFill>
                  <a:srgbClr val="990033"/>
                </a:solidFill>
                <a:ea typeface="黑体" panose="02010609060101010101" pitchFamily="2" charset="-122"/>
                <a:sym typeface="黑体" panose="02010609060101010101" pitchFamily="2" charset="-122"/>
              </a:rPr>
              <a:t>●</a:t>
            </a:r>
            <a:r>
              <a:rPr lang="zh-CN" altLang="en-US" sz="2400" dirty="0">
                <a:solidFill>
                  <a:srgbClr val="990033"/>
                </a:solidFill>
                <a:ea typeface="黑体" panose="02010609060101010101" pitchFamily="2" charset="-122"/>
                <a:sym typeface="+mn-ea"/>
              </a:rPr>
              <a:t>“六原则”</a:t>
            </a:r>
            <a:r>
              <a:rPr lang="zh-CN" altLang="en-US" sz="2400" dirty="0">
                <a:solidFill>
                  <a:srgbClr val="990033"/>
                </a:solidFill>
                <a:ea typeface="黑体" panose="02010609060101010101" pitchFamily="2" charset="-122"/>
                <a:sym typeface="Arial" panose="020B0604020202020204" pitchFamily="34" charset="0"/>
              </a:rPr>
              <a:t>体现了</a:t>
            </a:r>
            <a:r>
              <a:rPr lang="zh-CN" altLang="en-US" sz="2400" dirty="0">
                <a:solidFill>
                  <a:srgbClr val="990033"/>
                </a:solidFill>
                <a:ea typeface="黑体" panose="02010609060101010101" pitchFamily="2" charset="-122"/>
              </a:rPr>
              <a:t>“人与自然的思想”的中国思考</a:t>
            </a:r>
            <a:endParaRPr lang="zh-CN" altLang="en-US" sz="2400" dirty="0">
              <a:solidFill>
                <a:srgbClr val="990033"/>
              </a:solidFill>
              <a:ea typeface="黑体" panose="02010609060101010101" pitchFamily="2" charset="-122"/>
            </a:endParaRPr>
          </a:p>
          <a:p>
            <a:r>
              <a:rPr lang="zh-CN" altLang="en-US" sz="2400">
                <a:solidFill>
                  <a:schemeClr val="bg1"/>
                </a:solidFill>
              </a:rPr>
              <a:t>        习近平总书记对“自然是生命之母，人与自然是生命共同体” 的总结，丰富和发展了马克思主义对人类文明发展规律、自然规律、经济社会发展规律的认识论。</a:t>
            </a:r>
            <a:endParaRPr lang="zh-CN" altLang="en-US" sz="2400">
              <a:solidFill>
                <a:schemeClr val="bg1"/>
              </a:solidFill>
            </a:endParaRPr>
          </a:p>
          <a:p>
            <a:r>
              <a:rPr lang="zh-CN" altLang="en-US" sz="2400">
                <a:solidFill>
                  <a:schemeClr val="bg1"/>
                </a:solidFill>
              </a:rPr>
              <a:t>　　党的十八大以来的这几年，清新自然的空气多了，繁星闪烁的夜空多了，秀丽可餐的山水多了，百姓对“身边的幸福感”有了新认识赞。</a:t>
            </a:r>
            <a:endParaRPr lang="zh-CN" altLang="en-US" sz="2400">
              <a:solidFill>
                <a:schemeClr val="bg1"/>
              </a:solidFill>
            </a:endParaRPr>
          </a:p>
          <a:p>
            <a:r>
              <a:rPr lang="zh-CN" altLang="en-US" sz="2400">
                <a:solidFill>
                  <a:schemeClr val="bg1"/>
                </a:solidFill>
              </a:rPr>
              <a:t>       重拳惩治“散乱污”，倒逼转方式调结构，“史上最严”的环保监管举措；从推出生态文明建设目标评价考核办法，到全面推行河长制、湖长制，党员干部肩上的生态担子更务实了……。</a:t>
            </a:r>
            <a:endParaRPr lang="zh-CN" altLang="en-US" sz="2400">
              <a:solidFill>
                <a:schemeClr val="bg1"/>
              </a:solidFill>
            </a:endParaRPr>
          </a:p>
        </p:txBody>
      </p:sp>
      <p:sp>
        <p:nvSpPr>
          <p:cNvPr id="37889" name="Rectangle 66">
            <a:hlinkClick r:id=""/>
          </p:cNvPr>
          <p:cNvSpPr txBox="1"/>
          <p:nvPr/>
        </p:nvSpPr>
        <p:spPr>
          <a:xfrm>
            <a:off x="771525" y="41211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3.习近平的生态文明思想</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51535" y="1276350"/>
            <a:ext cx="7597775" cy="3192145"/>
          </a:xfrm>
          <a:prstGeom prst="rect">
            <a:avLst/>
          </a:prstGeom>
          <a:solidFill>
            <a:schemeClr val="tx1"/>
          </a:solidFill>
        </p:spPr>
        <p:txBody>
          <a:bodyPr wrap="square" rtlCol="0" anchor="t">
            <a:spAutoFit/>
          </a:bodyPr>
          <a:lstStyle/>
          <a:p>
            <a:pPr>
              <a:lnSpc>
                <a:spcPct val="140000"/>
              </a:lnSpc>
            </a:pPr>
            <a:r>
              <a:rPr lang="zh-CN" altLang="en-US" sz="2400" dirty="0">
                <a:solidFill>
                  <a:srgbClr val="990033"/>
                </a:solidFill>
                <a:ea typeface="黑体" panose="02010609060101010101" pitchFamily="2" charset="-122"/>
                <a:sym typeface="黑体" panose="02010609060101010101" pitchFamily="2" charset="-122"/>
              </a:rPr>
              <a:t>●</a:t>
            </a:r>
            <a:r>
              <a:rPr lang="zh-CN" altLang="en-US" sz="2400" dirty="0">
                <a:solidFill>
                  <a:srgbClr val="990033"/>
                </a:solidFill>
                <a:ea typeface="黑体" panose="02010609060101010101" pitchFamily="2" charset="-122"/>
                <a:sym typeface="+mn-ea"/>
              </a:rPr>
              <a:t>“六原则”</a:t>
            </a:r>
            <a:r>
              <a:rPr lang="zh-CN" altLang="en-US" sz="2400" dirty="0">
                <a:solidFill>
                  <a:srgbClr val="990033"/>
                </a:solidFill>
                <a:ea typeface="黑体" panose="02010609060101010101" pitchFamily="2" charset="-122"/>
                <a:sym typeface="黑体" panose="02010609060101010101" pitchFamily="2" charset="-122"/>
              </a:rPr>
              <a:t>体现了</a:t>
            </a:r>
            <a:r>
              <a:rPr lang="zh-CN" altLang="en-US" sz="2400" dirty="0">
                <a:solidFill>
                  <a:srgbClr val="990033"/>
                </a:solidFill>
                <a:ea typeface="黑体" panose="02010609060101010101" pitchFamily="2" charset="-122"/>
              </a:rPr>
              <a:t>“人与自然的思想”的中国思考</a:t>
            </a:r>
            <a:endParaRPr lang="zh-CN" altLang="en-US" sz="2400" dirty="0">
              <a:solidFill>
                <a:srgbClr val="990033"/>
              </a:solidFill>
              <a:ea typeface="黑体" panose="02010609060101010101" pitchFamily="2" charset="-122"/>
            </a:endParaRPr>
          </a:p>
          <a:p>
            <a:pPr>
              <a:lnSpc>
                <a:spcPct val="140000"/>
              </a:lnSpc>
            </a:pPr>
            <a:r>
              <a:rPr lang="zh-CN" altLang="en-US" sz="2400" dirty="0">
                <a:solidFill>
                  <a:srgbClr val="990033"/>
                </a:solidFill>
                <a:ea typeface="黑体" panose="02010609060101010101" pitchFamily="2" charset="-122"/>
                <a:sym typeface="黑体" panose="02010609060101010101" pitchFamily="2" charset="-122"/>
              </a:rPr>
              <a:t>●</a:t>
            </a:r>
            <a:r>
              <a:rPr lang="zh-CN" altLang="en-US" sz="2400" dirty="0">
                <a:solidFill>
                  <a:srgbClr val="990033"/>
                </a:solidFill>
                <a:ea typeface="黑体" panose="02010609060101010101" pitchFamily="2" charset="-122"/>
                <a:sym typeface="+mn-ea"/>
              </a:rPr>
              <a:t>“六原则”</a:t>
            </a:r>
            <a:r>
              <a:rPr lang="zh-CN" altLang="en-US" sz="2400" dirty="0">
                <a:solidFill>
                  <a:srgbClr val="990033"/>
                </a:solidFill>
                <a:ea typeface="黑体" panose="02010609060101010101" pitchFamily="2" charset="-122"/>
              </a:rPr>
              <a:t>体现了变革的深邃“历史观”</a:t>
            </a:r>
            <a:endParaRPr lang="zh-CN" altLang="en-US" sz="2400" dirty="0">
              <a:solidFill>
                <a:srgbClr val="990033"/>
              </a:solidFill>
              <a:ea typeface="黑体" panose="02010609060101010101" pitchFamily="2" charset="-122"/>
            </a:endParaRPr>
          </a:p>
          <a:p>
            <a:pPr>
              <a:lnSpc>
                <a:spcPct val="140000"/>
              </a:lnSpc>
            </a:pPr>
            <a:r>
              <a:rPr lang="zh-CN" altLang="en-US" sz="2400" dirty="0">
                <a:solidFill>
                  <a:schemeClr val="bg1"/>
                </a:solidFill>
                <a:ea typeface="黑体" panose="02010609060101010101" pitchFamily="2" charset="-122"/>
              </a:rPr>
              <a:t>      “中华民族向来尊重自然、热爱自然，绵延5000多年的中华文明孕育着丰富的生态文化。”   习近平生态文明思想深深根植于中华文明丰富的生态智慧和文化土壤，蕴含了深邃的历史观。</a:t>
            </a:r>
            <a:endParaRPr lang="zh-CN" altLang="en-US" sz="2400" dirty="0">
              <a:solidFill>
                <a:schemeClr val="bg1"/>
              </a:solidFill>
              <a:ea typeface="黑体" panose="02010609060101010101" pitchFamily="2" charset="-122"/>
            </a:endParaRPr>
          </a:p>
        </p:txBody>
      </p:sp>
      <p:sp>
        <p:nvSpPr>
          <p:cNvPr id="37889" name="Rectangle 66">
            <a:hlinkClick r:id=""/>
          </p:cNvPr>
          <p:cNvSpPr txBox="1"/>
          <p:nvPr/>
        </p:nvSpPr>
        <p:spPr>
          <a:xfrm>
            <a:off x="771525" y="41211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3.习近平的生态文明思想</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51535" y="1276350"/>
            <a:ext cx="7597775" cy="4742815"/>
          </a:xfrm>
          <a:prstGeom prst="rect">
            <a:avLst/>
          </a:prstGeom>
          <a:solidFill>
            <a:schemeClr val="tx1"/>
          </a:solidFill>
        </p:spPr>
        <p:txBody>
          <a:bodyPr wrap="square" rtlCol="0" anchor="t">
            <a:spAutoFit/>
          </a:bodyPr>
          <a:lstStyle/>
          <a:p>
            <a:pPr>
              <a:lnSpc>
                <a:spcPct val="140000"/>
              </a:lnSpc>
            </a:pPr>
            <a:r>
              <a:rPr lang="zh-CN" altLang="en-US" sz="2400" dirty="0">
                <a:solidFill>
                  <a:srgbClr val="990033"/>
                </a:solidFill>
                <a:ea typeface="黑体" panose="02010609060101010101" pitchFamily="2" charset="-122"/>
                <a:sym typeface="黑体" panose="02010609060101010101" pitchFamily="2" charset="-122"/>
              </a:rPr>
              <a:t>●</a:t>
            </a:r>
            <a:r>
              <a:rPr lang="zh-CN" altLang="en-US" sz="2400" dirty="0">
                <a:solidFill>
                  <a:srgbClr val="990033"/>
                </a:solidFill>
                <a:ea typeface="黑体" panose="02010609060101010101" pitchFamily="2" charset="-122"/>
                <a:sym typeface="+mn-ea"/>
              </a:rPr>
              <a:t>“六原则”</a:t>
            </a:r>
            <a:r>
              <a:rPr lang="zh-CN" altLang="en-US" sz="2400" dirty="0">
                <a:solidFill>
                  <a:srgbClr val="990033"/>
                </a:solidFill>
                <a:ea typeface="黑体" panose="02010609060101010101" pitchFamily="2" charset="-122"/>
                <a:sym typeface="+mn-ea"/>
              </a:rPr>
              <a:t>体现了</a:t>
            </a:r>
            <a:r>
              <a:rPr lang="zh-CN" altLang="en-US" sz="2400" dirty="0">
                <a:solidFill>
                  <a:srgbClr val="990033"/>
                </a:solidFill>
                <a:ea typeface="黑体" panose="02010609060101010101" pitchFamily="2" charset="-122"/>
              </a:rPr>
              <a:t>“人与自然的思想”的中国思考</a:t>
            </a:r>
            <a:endParaRPr lang="zh-CN" altLang="en-US" sz="2400" dirty="0">
              <a:solidFill>
                <a:srgbClr val="990033"/>
              </a:solidFill>
              <a:ea typeface="黑体" panose="02010609060101010101" pitchFamily="2" charset="-122"/>
            </a:endParaRPr>
          </a:p>
          <a:p>
            <a:pPr>
              <a:lnSpc>
                <a:spcPct val="140000"/>
              </a:lnSpc>
            </a:pPr>
            <a:r>
              <a:rPr lang="zh-CN" altLang="en-US" sz="2400" dirty="0">
                <a:solidFill>
                  <a:srgbClr val="990033"/>
                </a:solidFill>
                <a:ea typeface="黑体" panose="02010609060101010101" pitchFamily="2" charset="-122"/>
                <a:sym typeface="黑体" panose="02010609060101010101" pitchFamily="2" charset="-122"/>
              </a:rPr>
              <a:t>●</a:t>
            </a:r>
            <a:r>
              <a:rPr lang="zh-CN" altLang="en-US" sz="2400" dirty="0">
                <a:solidFill>
                  <a:srgbClr val="990033"/>
                </a:solidFill>
                <a:ea typeface="黑体" panose="02010609060101010101" pitchFamily="2" charset="-122"/>
                <a:sym typeface="+mn-ea"/>
              </a:rPr>
              <a:t>“六原则”</a:t>
            </a:r>
            <a:r>
              <a:rPr lang="zh-CN" altLang="en-US" sz="2400" dirty="0">
                <a:solidFill>
                  <a:srgbClr val="990033"/>
                </a:solidFill>
                <a:ea typeface="黑体" panose="02010609060101010101" pitchFamily="2" charset="-122"/>
              </a:rPr>
              <a:t>体现了变革的深邃“历史观”</a:t>
            </a:r>
            <a:endParaRPr lang="zh-CN" altLang="en-US" sz="2400" dirty="0">
              <a:solidFill>
                <a:srgbClr val="990033"/>
              </a:solidFill>
              <a:ea typeface="黑体" panose="02010609060101010101" pitchFamily="2" charset="-122"/>
            </a:endParaRPr>
          </a:p>
          <a:p>
            <a:pPr>
              <a:lnSpc>
                <a:spcPct val="140000"/>
              </a:lnSpc>
            </a:pPr>
            <a:r>
              <a:rPr lang="zh-CN" altLang="en-US" sz="2400" dirty="0">
                <a:solidFill>
                  <a:srgbClr val="990033"/>
                </a:solidFill>
                <a:ea typeface="黑体" panose="02010609060101010101" pitchFamily="2" charset="-122"/>
                <a:sym typeface="黑体" panose="02010609060101010101" pitchFamily="2" charset="-122"/>
              </a:rPr>
              <a:t>●</a:t>
            </a:r>
            <a:r>
              <a:rPr lang="zh-CN" altLang="en-US" sz="2400" dirty="0">
                <a:solidFill>
                  <a:srgbClr val="990033"/>
                </a:solidFill>
                <a:ea typeface="黑体" panose="02010609060101010101" pitchFamily="2" charset="-122"/>
                <a:sym typeface="+mn-ea"/>
              </a:rPr>
              <a:t>“六原则”</a:t>
            </a:r>
            <a:r>
              <a:rPr lang="zh-CN" altLang="en-US" sz="2400" dirty="0">
                <a:solidFill>
                  <a:srgbClr val="990033"/>
                </a:solidFill>
                <a:ea typeface="黑体" panose="02010609060101010101" pitchFamily="2" charset="-122"/>
                <a:sym typeface="+mn-ea"/>
              </a:rPr>
              <a:t>体现了以人民为中心的“本质论”</a:t>
            </a:r>
            <a:r>
              <a:rPr lang="zh-CN" altLang="en-US" sz="2400" dirty="0">
                <a:solidFill>
                  <a:srgbClr val="990033"/>
                </a:solidFill>
                <a:ea typeface="黑体" panose="02010609060101010101" pitchFamily="2" charset="-122"/>
              </a:rPr>
              <a:t> </a:t>
            </a:r>
            <a:r>
              <a:rPr lang="zh-CN" altLang="en-US" sz="2400" dirty="0">
                <a:solidFill>
                  <a:schemeClr val="bg1"/>
                </a:solidFill>
                <a:ea typeface="黑体" panose="02010609060101010101" pitchFamily="2" charset="-122"/>
              </a:rPr>
              <a:t>    　　  </a:t>
            </a:r>
            <a:endParaRPr lang="zh-CN" altLang="en-US" sz="2400" dirty="0">
              <a:solidFill>
                <a:schemeClr val="bg1"/>
              </a:solidFill>
              <a:ea typeface="黑体" panose="02010609060101010101" pitchFamily="2" charset="-122"/>
            </a:endParaRPr>
          </a:p>
          <a:p>
            <a:pPr>
              <a:lnSpc>
                <a:spcPct val="140000"/>
              </a:lnSpc>
            </a:pPr>
            <a:r>
              <a:rPr lang="zh-CN" altLang="en-US" sz="2400" dirty="0">
                <a:solidFill>
                  <a:schemeClr val="bg1"/>
                </a:solidFill>
                <a:ea typeface="黑体" panose="02010609060101010101" pitchFamily="2" charset="-122"/>
              </a:rPr>
              <a:t>       习近平指出，良好生态环境是最普惠的民生福祉。要坚持生态惠民、生态利民、生态为民，重点解决损害群众健康的突出环境问题，不断满足人民日益增长的优美生态环境需要。</a:t>
            </a:r>
            <a:endParaRPr lang="zh-CN" altLang="en-US" sz="2400" dirty="0">
              <a:solidFill>
                <a:schemeClr val="bg1"/>
              </a:solidFill>
              <a:ea typeface="黑体" panose="02010609060101010101" pitchFamily="2" charset="-122"/>
            </a:endParaRPr>
          </a:p>
          <a:p>
            <a:pPr>
              <a:lnSpc>
                <a:spcPct val="140000"/>
              </a:lnSpc>
            </a:pPr>
            <a:r>
              <a:rPr lang="zh-CN" altLang="en-US" sz="2400" dirty="0">
                <a:solidFill>
                  <a:schemeClr val="bg1"/>
                </a:solidFill>
                <a:ea typeface="黑体" panose="02010609060101010101" pitchFamily="2" charset="-122"/>
              </a:rPr>
              <a:t>　“最普惠的民生福祉”是习近平生态文明思想的重要宗旨，是生态文明建设的“本质论”。</a:t>
            </a:r>
            <a:endParaRPr lang="zh-CN" altLang="en-US" sz="2400" dirty="0">
              <a:solidFill>
                <a:schemeClr val="bg1"/>
              </a:solidFill>
              <a:ea typeface="黑体" panose="02010609060101010101" pitchFamily="2" charset="-122"/>
            </a:endParaRPr>
          </a:p>
        </p:txBody>
      </p:sp>
      <p:sp>
        <p:nvSpPr>
          <p:cNvPr id="37889" name="Rectangle 66">
            <a:hlinkClick r:id=""/>
          </p:cNvPr>
          <p:cNvSpPr txBox="1"/>
          <p:nvPr/>
        </p:nvSpPr>
        <p:spPr>
          <a:xfrm>
            <a:off x="771525" y="41211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3.习近平的生态文明思想</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2330" y="1286510"/>
            <a:ext cx="7597775" cy="4225925"/>
          </a:xfrm>
          <a:prstGeom prst="rect">
            <a:avLst/>
          </a:prstGeom>
          <a:solidFill>
            <a:schemeClr val="tx1"/>
          </a:solidFill>
        </p:spPr>
        <p:txBody>
          <a:bodyPr wrap="square" rtlCol="0" anchor="t">
            <a:spAutoFit/>
          </a:bodyPr>
          <a:lstStyle/>
          <a:p>
            <a:pPr>
              <a:lnSpc>
                <a:spcPct val="140000"/>
              </a:lnSpc>
            </a:pPr>
            <a:r>
              <a:rPr lang="zh-CN" altLang="en-US" sz="2400" dirty="0">
                <a:solidFill>
                  <a:srgbClr val="990033"/>
                </a:solidFill>
                <a:ea typeface="黑体" panose="02010609060101010101" pitchFamily="2" charset="-122"/>
                <a:sym typeface="黑体" panose="02010609060101010101" pitchFamily="2" charset="-122"/>
              </a:rPr>
              <a:t>●</a:t>
            </a:r>
            <a:r>
              <a:rPr lang="zh-CN" altLang="en-US" sz="2400" dirty="0">
                <a:solidFill>
                  <a:srgbClr val="990033"/>
                </a:solidFill>
                <a:ea typeface="黑体" panose="02010609060101010101" pitchFamily="2" charset="-122"/>
                <a:sym typeface="+mn-ea"/>
              </a:rPr>
              <a:t>“六原则”</a:t>
            </a:r>
            <a:r>
              <a:rPr lang="zh-CN" altLang="en-US" sz="2400" dirty="0">
                <a:solidFill>
                  <a:srgbClr val="990033"/>
                </a:solidFill>
                <a:ea typeface="黑体" panose="02010609060101010101" pitchFamily="2" charset="-122"/>
                <a:sym typeface="+mn-ea"/>
              </a:rPr>
              <a:t>体现了</a:t>
            </a:r>
            <a:r>
              <a:rPr lang="zh-CN" altLang="en-US" sz="2400" dirty="0">
                <a:solidFill>
                  <a:srgbClr val="990033"/>
                </a:solidFill>
                <a:ea typeface="黑体" panose="02010609060101010101" pitchFamily="2" charset="-122"/>
              </a:rPr>
              <a:t>“人与自然思想”的中国思考</a:t>
            </a:r>
            <a:endParaRPr lang="zh-CN" altLang="en-US" sz="2400" dirty="0">
              <a:solidFill>
                <a:srgbClr val="990033"/>
              </a:solidFill>
              <a:ea typeface="黑体" panose="02010609060101010101" pitchFamily="2" charset="-122"/>
            </a:endParaRPr>
          </a:p>
          <a:p>
            <a:pPr>
              <a:lnSpc>
                <a:spcPct val="140000"/>
              </a:lnSpc>
            </a:pPr>
            <a:r>
              <a:rPr lang="zh-CN" altLang="en-US" sz="2400" dirty="0">
                <a:solidFill>
                  <a:srgbClr val="990033"/>
                </a:solidFill>
                <a:ea typeface="黑体" panose="02010609060101010101" pitchFamily="2" charset="-122"/>
                <a:sym typeface="黑体" panose="02010609060101010101" pitchFamily="2" charset="-122"/>
              </a:rPr>
              <a:t>●</a:t>
            </a:r>
            <a:r>
              <a:rPr lang="zh-CN" altLang="en-US" sz="2400" dirty="0">
                <a:solidFill>
                  <a:srgbClr val="990033"/>
                </a:solidFill>
                <a:ea typeface="黑体" panose="02010609060101010101" pitchFamily="2" charset="-122"/>
                <a:sym typeface="+mn-ea"/>
              </a:rPr>
              <a:t>“六原则”</a:t>
            </a:r>
            <a:r>
              <a:rPr lang="zh-CN" altLang="en-US" sz="2400" dirty="0">
                <a:solidFill>
                  <a:srgbClr val="990033"/>
                </a:solidFill>
                <a:ea typeface="黑体" panose="02010609060101010101" pitchFamily="2" charset="-122"/>
              </a:rPr>
              <a:t>体现了变革的深邃“历史观”</a:t>
            </a:r>
            <a:endParaRPr lang="zh-CN" altLang="en-US" sz="2400" dirty="0">
              <a:solidFill>
                <a:srgbClr val="990033"/>
              </a:solidFill>
              <a:ea typeface="黑体" panose="02010609060101010101" pitchFamily="2" charset="-122"/>
            </a:endParaRPr>
          </a:p>
          <a:p>
            <a:pPr>
              <a:lnSpc>
                <a:spcPct val="140000"/>
              </a:lnSpc>
            </a:pPr>
            <a:r>
              <a:rPr lang="zh-CN" altLang="en-US" sz="2400" dirty="0">
                <a:solidFill>
                  <a:srgbClr val="990033"/>
                </a:solidFill>
                <a:ea typeface="黑体" panose="02010609060101010101" pitchFamily="2" charset="-122"/>
                <a:sym typeface="黑体" panose="02010609060101010101" pitchFamily="2" charset="-122"/>
              </a:rPr>
              <a:t>●</a:t>
            </a:r>
            <a:r>
              <a:rPr lang="zh-CN" altLang="en-US" sz="2400" dirty="0">
                <a:solidFill>
                  <a:srgbClr val="990033"/>
                </a:solidFill>
                <a:ea typeface="黑体" panose="02010609060101010101" pitchFamily="2" charset="-122"/>
                <a:sym typeface="+mn-ea"/>
              </a:rPr>
              <a:t>“六原则”</a:t>
            </a:r>
            <a:r>
              <a:rPr lang="zh-CN" altLang="en-US" sz="2400" dirty="0">
                <a:solidFill>
                  <a:srgbClr val="990033"/>
                </a:solidFill>
                <a:ea typeface="黑体" panose="02010609060101010101" pitchFamily="2" charset="-122"/>
                <a:sym typeface="+mn-ea"/>
              </a:rPr>
              <a:t>体现了以人民为中心的“本质论”</a:t>
            </a:r>
            <a:r>
              <a:rPr lang="zh-CN" altLang="en-US" sz="2400" dirty="0">
                <a:solidFill>
                  <a:srgbClr val="990033"/>
                </a:solidFill>
                <a:ea typeface="黑体" panose="02010609060101010101" pitchFamily="2" charset="-122"/>
              </a:rPr>
              <a:t> </a:t>
            </a:r>
            <a:r>
              <a:rPr lang="zh-CN" altLang="en-US" sz="2400" dirty="0">
                <a:solidFill>
                  <a:schemeClr val="bg1"/>
                </a:solidFill>
                <a:ea typeface="黑体" panose="02010609060101010101" pitchFamily="2" charset="-122"/>
              </a:rPr>
              <a:t>    　　  </a:t>
            </a:r>
            <a:endParaRPr lang="zh-CN" altLang="en-US" sz="2400" dirty="0">
              <a:solidFill>
                <a:schemeClr val="bg1"/>
              </a:solidFill>
              <a:ea typeface="黑体" panose="02010609060101010101" pitchFamily="2" charset="-122"/>
            </a:endParaRPr>
          </a:p>
          <a:p>
            <a:pPr>
              <a:lnSpc>
                <a:spcPct val="140000"/>
              </a:lnSpc>
            </a:pPr>
            <a:r>
              <a:rPr lang="zh-CN" altLang="en-US" sz="2400" dirty="0">
                <a:solidFill>
                  <a:srgbClr val="990033"/>
                </a:solidFill>
                <a:ea typeface="黑体" panose="02010609060101010101" pitchFamily="2" charset="-122"/>
                <a:sym typeface="黑体" panose="02010609060101010101" pitchFamily="2" charset="-122"/>
              </a:rPr>
              <a:t>●</a:t>
            </a:r>
            <a:r>
              <a:rPr lang="zh-CN" altLang="en-US" sz="2400" dirty="0">
                <a:solidFill>
                  <a:srgbClr val="990033"/>
                </a:solidFill>
                <a:ea typeface="黑体" panose="02010609060101010101" pitchFamily="2" charset="-122"/>
                <a:sym typeface="+mn-ea"/>
              </a:rPr>
              <a:t>“六原则”</a:t>
            </a:r>
            <a:r>
              <a:rPr lang="zh-CN" altLang="en-US" sz="2400" dirty="0">
                <a:solidFill>
                  <a:srgbClr val="990033"/>
                </a:solidFill>
                <a:ea typeface="黑体" panose="02010609060101010101" pitchFamily="2" charset="-122"/>
                <a:sym typeface="+mn-ea"/>
              </a:rPr>
              <a:t>为新时代推进生态文明建设指明了方向</a:t>
            </a:r>
            <a:endParaRPr lang="zh-CN" altLang="en-US" sz="2400" dirty="0">
              <a:solidFill>
                <a:srgbClr val="990033"/>
              </a:solidFill>
              <a:ea typeface="黑体" panose="02010609060101010101" pitchFamily="2" charset="-122"/>
              <a:sym typeface="+mn-ea"/>
            </a:endParaRPr>
          </a:p>
          <a:p>
            <a:pPr>
              <a:lnSpc>
                <a:spcPct val="140000"/>
              </a:lnSpc>
            </a:pPr>
            <a:r>
              <a:rPr lang="zh-CN" altLang="en-US" sz="2400" dirty="0">
                <a:solidFill>
                  <a:schemeClr val="bg1"/>
                </a:solidFill>
                <a:ea typeface="黑体" panose="02010609060101010101" pitchFamily="2" charset="-122"/>
              </a:rPr>
              <a:t>     “六原则”揭示了“人与自然”的辩证关系以及自然生态作为生产力内在属性的重要地位；体现了以人为本、社会公平的社会主义价值取向；指明了构建生态文明体系的经济、政治、文化和社会建设方向。</a:t>
            </a:r>
            <a:endParaRPr lang="zh-CN" altLang="en-US" sz="2400" dirty="0">
              <a:solidFill>
                <a:schemeClr val="bg1"/>
              </a:solidFill>
              <a:ea typeface="黑体" panose="02010609060101010101" pitchFamily="2" charset="-122"/>
            </a:endParaRPr>
          </a:p>
        </p:txBody>
      </p:sp>
      <p:sp>
        <p:nvSpPr>
          <p:cNvPr id="37889" name="Rectangle 66">
            <a:hlinkClick r:id=""/>
          </p:cNvPr>
          <p:cNvSpPr txBox="1"/>
          <p:nvPr/>
        </p:nvSpPr>
        <p:spPr>
          <a:xfrm>
            <a:off x="771525" y="41211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3.习近平的生态文明思想</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143000" y="3602038"/>
            <a:ext cx="6858000" cy="1655762"/>
          </a:xfrm>
        </p:spPr>
        <p:txBody>
          <a:bodyPr/>
          <a:p>
            <a:pPr algn="l"/>
            <a:endParaRPr lang="zh-CN" altLang="en-US"/>
          </a:p>
        </p:txBody>
      </p:sp>
      <p:sp>
        <p:nvSpPr>
          <p:cNvPr id="6145" name="Rectangle 66"/>
          <p:cNvSpPr/>
          <p:nvPr/>
        </p:nvSpPr>
        <p:spPr>
          <a:xfrm>
            <a:off x="2133600" y="5095240"/>
            <a:ext cx="4622800"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生态文明呼唤绿色消费</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8" name="矩形 85"/>
          <p:cNvSpPr/>
          <p:nvPr/>
        </p:nvSpPr>
        <p:spPr>
          <a:xfrm>
            <a:off x="2093913" y="2095183"/>
            <a:ext cx="4662487"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rPr>
              <a:t>中华文明中的生态智慧</a:t>
            </a:r>
            <a:endPar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endParaRPr>
          </a:p>
        </p:txBody>
      </p:sp>
      <p:sp>
        <p:nvSpPr>
          <p:cNvPr id="6150" name="Rectangle 59"/>
          <p:cNvSpPr/>
          <p:nvPr/>
        </p:nvSpPr>
        <p:spPr>
          <a:xfrm>
            <a:off x="101600" y="357188"/>
            <a:ext cx="8229600" cy="1143000"/>
          </a:xfrm>
          <a:prstGeom prst="rect">
            <a:avLst/>
          </a:prstGeom>
          <a:noFill/>
          <a:ln w="9525">
            <a:noFill/>
          </a:ln>
        </p:spPr>
        <p:txBody>
          <a:bodyPr anchor="t"/>
          <a:p>
            <a:pPr algn="ctr"/>
            <a:r>
              <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rPr>
              <a:t>讨论内容 </a:t>
            </a:r>
            <a:endPar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endParaRPr>
          </a:p>
        </p:txBody>
      </p:sp>
      <p:sp>
        <p:nvSpPr>
          <p:cNvPr id="6151" name="Text Box 5"/>
          <p:cNvSpPr/>
          <p:nvPr/>
        </p:nvSpPr>
        <p:spPr>
          <a:xfrm>
            <a:off x="2066925" y="1335405"/>
            <a:ext cx="5591175" cy="583565"/>
          </a:xfrm>
          <a:prstGeom prst="rect">
            <a:avLst/>
          </a:prstGeom>
          <a:noFill/>
          <a:ln w="9525">
            <a:noFill/>
          </a:ln>
        </p:spPr>
        <p:txBody>
          <a:bodyPr wrap="square" anchor="t">
            <a:spAutoFit/>
          </a:bodyPr>
          <a:p>
            <a:pPr lvl="0"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文明与生态文明的内涵</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283335" y="1286193"/>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1444943" y="1321118"/>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57" name="组合 6157"/>
          <p:cNvGrpSpPr/>
          <p:nvPr/>
        </p:nvGrpSpPr>
        <p:grpSpPr>
          <a:xfrm>
            <a:off x="1283335" y="203327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1437799" y="2066608"/>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62" name="组合 6162"/>
          <p:cNvGrpSpPr/>
          <p:nvPr/>
        </p:nvGrpSpPr>
        <p:grpSpPr>
          <a:xfrm>
            <a:off x="1283335" y="2800985"/>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1446530" y="282956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7" name="Line 20"/>
          <p:cNvSpPr/>
          <p:nvPr/>
        </p:nvSpPr>
        <p:spPr>
          <a:xfrm flipV="1">
            <a:off x="1789748" y="1894205"/>
            <a:ext cx="5868043"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310323"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310323" y="4336415"/>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1451293" y="438404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7" name="Text Box 18"/>
          <p:cNvSpPr/>
          <p:nvPr/>
        </p:nvSpPr>
        <p:spPr>
          <a:xfrm>
            <a:off x="1443355" y="360045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78" name="组合 6178"/>
          <p:cNvGrpSpPr/>
          <p:nvPr/>
        </p:nvGrpSpPr>
        <p:grpSpPr>
          <a:xfrm>
            <a:off x="1310323" y="510413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1451293" y="5127943"/>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 name="Line 20"/>
          <p:cNvSpPr/>
          <p:nvPr/>
        </p:nvSpPr>
        <p:spPr>
          <a:xfrm flipV="1">
            <a:off x="1778318" y="2644140"/>
            <a:ext cx="5868043"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1778318" y="3405505"/>
            <a:ext cx="5868043"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1778318" y="4166870"/>
            <a:ext cx="5868043"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1778318" y="4928235"/>
            <a:ext cx="5868043"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1778318" y="5689600"/>
            <a:ext cx="5868043"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087245" y="5834063"/>
            <a:ext cx="4657725"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我国生态文明建设实践</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11" name="Rectangle 66">
            <a:hlinkClick r:id=""/>
          </p:cNvPr>
          <p:cNvSpPr/>
          <p:nvPr/>
        </p:nvSpPr>
        <p:spPr>
          <a:xfrm>
            <a:off x="2136458" y="4374198"/>
            <a:ext cx="4608512"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生态文明呼唤绿色发展</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9" name="矩形 85"/>
          <p:cNvSpPr/>
          <p:nvPr/>
        </p:nvSpPr>
        <p:spPr>
          <a:xfrm>
            <a:off x="2082483" y="2845118"/>
            <a:ext cx="4662487"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rPr>
              <a:t>习近平的</a:t>
            </a:r>
            <a:r>
              <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rPr>
              <a:t>生态文明思想</a:t>
            </a:r>
            <a:endPar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endParaRPr>
          </a:p>
        </p:txBody>
      </p:sp>
      <p:grpSp>
        <p:nvGrpSpPr>
          <p:cNvPr id="13" name="组合 6172"/>
          <p:cNvGrpSpPr/>
          <p:nvPr/>
        </p:nvGrpSpPr>
        <p:grpSpPr>
          <a:xfrm>
            <a:off x="1298893" y="5847715"/>
            <a:ext cx="685800" cy="635000"/>
            <a:chOff x="0" y="0"/>
            <a:chExt cx="1549" cy="1351"/>
          </a:xfrm>
        </p:grpSpPr>
        <p:sp>
          <p:nvSpPr>
            <p:cNvPr id="14"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5"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6"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17" name="Text Box 26"/>
          <p:cNvSpPr/>
          <p:nvPr/>
        </p:nvSpPr>
        <p:spPr>
          <a:xfrm>
            <a:off x="1439863" y="589534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7</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8" name="Line 20"/>
          <p:cNvSpPr/>
          <p:nvPr/>
        </p:nvSpPr>
        <p:spPr>
          <a:xfrm flipV="1">
            <a:off x="1836103" y="6439535"/>
            <a:ext cx="5868043" cy="7938"/>
          </a:xfrm>
          <a:prstGeom prst="line">
            <a:avLst/>
          </a:prstGeom>
          <a:ln w="25400" cap="flat" cmpd="sng">
            <a:solidFill>
              <a:schemeClr val="bg2"/>
            </a:solidFill>
            <a:prstDash val="sysDot"/>
            <a:round/>
            <a:headEnd type="none" w="med" len="med"/>
            <a:tailEnd type="oval" w="med" len="med"/>
          </a:ln>
        </p:spPr>
      </p:sp>
      <p:sp>
        <p:nvSpPr>
          <p:cNvPr id="19" name="矩形 85"/>
          <p:cNvSpPr/>
          <p:nvPr/>
        </p:nvSpPr>
        <p:spPr>
          <a:xfrm>
            <a:off x="2025015" y="3410585"/>
            <a:ext cx="5906135" cy="706755"/>
          </a:xfrm>
          <a:prstGeom prst="rect">
            <a:avLst/>
          </a:prstGeom>
          <a:solidFill>
            <a:srgbClr val="FFFF00"/>
          </a:solidFill>
          <a:ln w="9525">
            <a:noFill/>
          </a:ln>
        </p:spPr>
        <p:txBody>
          <a:bodyPr wrap="square" anchor="t">
            <a:spAutoFit/>
          </a:bodyPr>
          <a:p>
            <a:pPr lvl="0" algn="ctr" eaLnBrk="0" hangingPunct="0">
              <a:buClrTx/>
              <a:buSzTx/>
            </a:pPr>
            <a:r>
              <a:rPr lang="zh-CN" altLang="en-US" sz="4000" kern="0" dirty="0">
                <a:solidFill>
                  <a:srgbClr val="FF0000"/>
                </a:solidFill>
                <a:uFillTx/>
                <a:latin typeface="黑体" panose="02010609060101010101" pitchFamily="2" charset="-122"/>
                <a:ea typeface="黑体" panose="02010609060101010101" pitchFamily="2" charset="-122"/>
                <a:sym typeface="黑体" panose="02010609060101010101" pitchFamily="2" charset="-122"/>
              </a:rPr>
              <a:t>生态文明建设面临挑战</a:t>
            </a:r>
            <a:endParaRPr lang="zh-CN" altLang="en-US" sz="4000" kern="0" dirty="0">
              <a:solidFill>
                <a:srgbClr val="FF0000"/>
              </a:solidFill>
              <a:uFillTx/>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9760" y="1254125"/>
            <a:ext cx="8204200" cy="4526280"/>
          </a:xfrm>
        </p:spPr>
        <p:txBody>
          <a:bodyPr/>
          <a:lstStyle/>
          <a:p>
            <a:pPr>
              <a:buNone/>
            </a:pPr>
            <a:r>
              <a:rPr lang="zh-CN" altLang="en-US" dirty="0">
                <a:solidFill>
                  <a:srgbClr val="C00000"/>
                </a:solidFill>
                <a:latin typeface="黑体" panose="02010609060101010101" pitchFamily="2" charset="-122"/>
                <a:ea typeface="黑体" panose="02010609060101010101" pitchFamily="2" charset="-122"/>
                <a:cs typeface="黑体" panose="02010609060101010101" pitchFamily="2" charset="-122"/>
                <a:sym typeface="+mn-ea"/>
              </a:rPr>
              <a:t>从</a:t>
            </a:r>
            <a:r>
              <a:rPr lang="zh-CN" altLang="en-US" dirty="0">
                <a:solidFill>
                  <a:srgbClr val="C00000"/>
                </a:solidFill>
                <a:latin typeface="黑体" panose="02010609060101010101" pitchFamily="2" charset="-122"/>
                <a:ea typeface="黑体" panose="02010609060101010101" pitchFamily="2" charset="-122"/>
                <a:cs typeface="黑体" panose="02010609060101010101" pitchFamily="2" charset="-122"/>
                <a:sym typeface="+mn-ea"/>
              </a:rPr>
              <a:t>EKC曲线视角看我国的</a:t>
            </a:r>
            <a:r>
              <a:rPr lang="zh-CN" altLang="en-US" dirty="0">
                <a:solidFill>
                  <a:srgbClr val="C00000"/>
                </a:solidFill>
                <a:latin typeface="黑体" panose="02010609060101010101" pitchFamily="2" charset="-122"/>
                <a:ea typeface="黑体" panose="02010609060101010101" pitchFamily="2" charset="-122"/>
                <a:cs typeface="黑体" panose="02010609060101010101" pitchFamily="2" charset="-122"/>
                <a:sym typeface="+mn-ea"/>
              </a:rPr>
              <a:t>发展道路选择</a:t>
            </a:r>
            <a:endParaRPr lang="zh-CN" altLang="en-US" dirty="0">
              <a:solidFill>
                <a:srgbClr val="C00000"/>
              </a:solidFill>
              <a:latin typeface="黑体" panose="02010609060101010101" pitchFamily="2" charset="-122"/>
              <a:ea typeface="黑体" panose="02010609060101010101" pitchFamily="2" charset="-122"/>
              <a:cs typeface="黑体" panose="02010609060101010101" pitchFamily="2" charset="-122"/>
              <a:sym typeface="+mn-ea"/>
            </a:endParaRPr>
          </a:p>
          <a:p>
            <a:pPr>
              <a:buFont typeface="Wingdings" panose="05000000000000000000" charset="0"/>
              <a:buChar char="l"/>
            </a:pPr>
            <a:r>
              <a:rPr lang="zh-CN" altLang="en-US" sz="2000" dirty="0">
                <a:solidFill>
                  <a:schemeClr val="bg1"/>
                </a:solidFill>
                <a:latin typeface="黑体" panose="02010609060101010101" pitchFamily="2" charset="-122"/>
                <a:ea typeface="黑体" panose="02010609060101010101" pitchFamily="2" charset="-122"/>
              </a:rPr>
              <a:t>其一，选择先期工业文明发展道路：对内环境不堪重负</a:t>
            </a:r>
            <a:endParaRPr lang="zh-CN" altLang="en-US" sz="2000" dirty="0">
              <a:solidFill>
                <a:schemeClr val="bg1"/>
              </a:solidFill>
              <a:latin typeface="黑体" panose="02010609060101010101" pitchFamily="2" charset="-122"/>
              <a:ea typeface="黑体" panose="02010609060101010101" pitchFamily="2" charset="-122"/>
            </a:endParaRPr>
          </a:p>
          <a:p>
            <a:r>
              <a:rPr lang="zh-CN" altLang="en-US" sz="2000" dirty="0">
                <a:solidFill>
                  <a:schemeClr val="bg1"/>
                </a:solidFill>
                <a:latin typeface="黑体" panose="02010609060101010101" pitchFamily="2" charset="-122"/>
                <a:ea typeface="黑体" panose="02010609060101010101" pitchFamily="2" charset="-122"/>
              </a:rPr>
              <a:t>其二，选择当期工业文明发展道路：对外中国威胁论（污染转移）</a:t>
            </a:r>
            <a:endParaRPr lang="en-US" altLang="zh-CN" sz="2000" dirty="0">
              <a:solidFill>
                <a:schemeClr val="bg1"/>
              </a:solidFill>
              <a:latin typeface="黑体" panose="02010609060101010101" pitchFamily="2" charset="-122"/>
              <a:ea typeface="黑体" panose="02010609060101010101" pitchFamily="2" charset="-122"/>
            </a:endParaRPr>
          </a:p>
          <a:p>
            <a:pPr algn="ctr">
              <a:buNone/>
            </a:pPr>
            <a:r>
              <a:rPr lang="zh-CN" altLang="en-US" sz="2000" dirty="0">
                <a:solidFill>
                  <a:schemeClr val="bg1"/>
                </a:solidFill>
                <a:latin typeface="黑体" panose="02010609060101010101" pitchFamily="2" charset="-122"/>
                <a:ea typeface="黑体" panose="02010609060101010101" pitchFamily="2" charset="-122"/>
              </a:rPr>
              <a:t>  </a:t>
            </a:r>
            <a:r>
              <a:rPr lang="zh-CN" altLang="en-US" sz="2000" dirty="0">
                <a:solidFill>
                  <a:srgbClr val="FF0000"/>
                </a:solidFill>
                <a:latin typeface="黑体" panose="02010609060101010101" pitchFamily="2" charset="-122"/>
                <a:ea typeface="黑体" panose="02010609060101010101" pitchFamily="2" charset="-122"/>
              </a:rPr>
              <a:t>在国际与国内的现实条件下，上述两条道路均不可行！</a:t>
            </a:r>
            <a:endParaRPr lang="en-US" altLang="zh-CN" sz="2000" dirty="0">
              <a:solidFill>
                <a:srgbClr val="FF0000"/>
              </a:solidFill>
              <a:latin typeface="黑体" panose="02010609060101010101" pitchFamily="2" charset="-122"/>
              <a:ea typeface="黑体" panose="02010609060101010101" pitchFamily="2" charset="-122"/>
            </a:endParaRPr>
          </a:p>
          <a:p>
            <a:r>
              <a:rPr lang="zh-CN" altLang="en-US" sz="2000" dirty="0">
                <a:solidFill>
                  <a:schemeClr val="bg1"/>
                </a:solidFill>
                <a:latin typeface="黑体" panose="02010609060101010101" pitchFamily="2" charset="-122"/>
                <a:ea typeface="黑体" panose="02010609060101010101" pitchFamily="2" charset="-122"/>
              </a:rPr>
              <a:t>其三，必须选择生态文明道路：一条艰难的捷径</a:t>
            </a:r>
            <a:endParaRPr lang="en-US" altLang="zh-CN" sz="2000" dirty="0">
              <a:solidFill>
                <a:schemeClr val="bg1"/>
              </a:solidFill>
              <a:latin typeface="黑体" panose="02010609060101010101" pitchFamily="2" charset="-122"/>
              <a:ea typeface="黑体" panose="02010609060101010101" pitchFamily="2" charset="-122"/>
            </a:endParaRPr>
          </a:p>
          <a:p>
            <a:endParaRPr lang="en-US" altLang="zh-CN" sz="2000" dirty="0">
              <a:solidFill>
                <a:schemeClr val="bg1"/>
              </a:solidFill>
              <a:latin typeface="黑体" panose="02010609060101010101" pitchFamily="2" charset="-122"/>
              <a:ea typeface="黑体" panose="02010609060101010101" pitchFamily="2" charset="-122"/>
            </a:endParaRPr>
          </a:p>
        </p:txBody>
      </p:sp>
      <p:sp>
        <p:nvSpPr>
          <p:cNvPr id="52" name="内容占位符 2"/>
          <p:cNvSpPr txBox="1"/>
          <p:nvPr/>
        </p:nvSpPr>
        <p:spPr bwMode="gray">
          <a:xfrm>
            <a:off x="31433" y="3359021"/>
            <a:ext cx="3702919" cy="3240360"/>
          </a:xfrm>
          <a:prstGeom prst="rect">
            <a:avLst/>
          </a:prstGeom>
          <a:noFill/>
          <a:ln w="9525">
            <a:noFill/>
            <a:miter lim="800000"/>
          </a:ln>
        </p:spPr>
        <p:txBody>
          <a:bodyPr vert="horz" wrap="square" lIns="91440" tIns="45720" rIns="91440" bIns="45720" numCol="1" anchor="t" anchorCtr="0" compatLnSpc="1"/>
          <a:lstStyle/>
          <a:p>
            <a:pPr marL="342900" indent="-342900" eaLnBrk="0" hangingPunct="0">
              <a:spcBef>
                <a:spcPts val="800"/>
              </a:spcBef>
              <a:buClr>
                <a:srgbClr val="1F497D"/>
              </a:buClr>
              <a:buFontTx/>
              <a:buBlip>
                <a:blip r:embed="rId1"/>
              </a:buBlip>
              <a:defRPr/>
            </a:pPr>
            <a:r>
              <a:rPr lang="zh-CN" altLang="en-US" sz="2000" kern="0" dirty="0">
                <a:solidFill>
                  <a:srgbClr val="008000"/>
                </a:solidFill>
                <a:latin typeface="黑体" panose="02010609060101010101" pitchFamily="2" charset="-122"/>
                <a:ea typeface="黑体" panose="02010609060101010101" pitchFamily="2" charset="-122"/>
                <a:cs typeface="黑体" panose="02010609060101010101" pitchFamily="2" charset="-122"/>
              </a:rPr>
              <a:t>因此，党的十七大首次提出要建设“生态文明”，十八大将其置于突出地位，十九大又定位为“千年大计”。</a:t>
            </a:r>
            <a:endParaRPr lang="zh-CN" altLang="en-US" sz="2000" kern="0" dirty="0">
              <a:solidFill>
                <a:srgbClr val="008000"/>
              </a:solidFill>
              <a:latin typeface="黑体" panose="02010609060101010101" pitchFamily="2" charset="-122"/>
              <a:ea typeface="黑体" panose="02010609060101010101" pitchFamily="2" charset="-122"/>
              <a:cs typeface="黑体" panose="02010609060101010101" pitchFamily="2" charset="-122"/>
            </a:endParaRPr>
          </a:p>
          <a:p>
            <a:pPr marL="342900" indent="-342900" eaLnBrk="0" hangingPunct="0">
              <a:spcBef>
                <a:spcPts val="800"/>
              </a:spcBef>
              <a:buClr>
                <a:srgbClr val="1F497D"/>
              </a:buClr>
              <a:buFontTx/>
              <a:buBlip>
                <a:blip r:embed="rId1"/>
              </a:buBlip>
              <a:defRPr/>
            </a:pPr>
            <a:r>
              <a:rPr lang="zh-CN" altLang="en-US" sz="2000" kern="0" dirty="0">
                <a:solidFill>
                  <a:srgbClr val="008000"/>
                </a:solidFill>
                <a:latin typeface="黑体" panose="02010609060101010101" pitchFamily="2" charset="-122"/>
                <a:ea typeface="黑体" panose="02010609060101010101" pitchFamily="2" charset="-122"/>
                <a:cs typeface="黑体" panose="02010609060101010101" pitchFamily="2" charset="-122"/>
              </a:rPr>
              <a:t>根据人类文明演替规律、当前我国发展阶段与严峻的国际形势背景下作出的重大战略部署，是中国发展道路的理性选择。</a:t>
            </a:r>
            <a:endParaRPr lang="zh-CN" altLang="en-US" sz="2000" kern="0" dirty="0">
              <a:solidFill>
                <a:srgbClr val="008000"/>
              </a:solidFill>
              <a:latin typeface="黑体" panose="02010609060101010101" pitchFamily="2" charset="-122"/>
              <a:ea typeface="黑体" panose="02010609060101010101" pitchFamily="2" charset="-122"/>
              <a:cs typeface="黑体" panose="02010609060101010101" pitchFamily="2" charset="-122"/>
            </a:endParaRPr>
          </a:p>
        </p:txBody>
      </p:sp>
      <p:grpSp>
        <p:nvGrpSpPr>
          <p:cNvPr id="5" name="组合 4"/>
          <p:cNvGrpSpPr/>
          <p:nvPr/>
        </p:nvGrpSpPr>
        <p:grpSpPr>
          <a:xfrm>
            <a:off x="3707904" y="3435204"/>
            <a:ext cx="5328592" cy="3381774"/>
            <a:chOff x="1835696" y="2535451"/>
            <a:chExt cx="5328592" cy="4140013"/>
          </a:xfrm>
        </p:grpSpPr>
        <p:sp>
          <p:nvSpPr>
            <p:cNvPr id="50" name="TextBox 49"/>
            <p:cNvSpPr txBox="1"/>
            <p:nvPr/>
          </p:nvSpPr>
          <p:spPr>
            <a:xfrm>
              <a:off x="3985374" y="6224586"/>
              <a:ext cx="1579278" cy="450878"/>
            </a:xfrm>
            <a:prstGeom prst="rect">
              <a:avLst/>
            </a:prstGeom>
            <a:noFill/>
          </p:spPr>
          <p:txBody>
            <a:bodyPr wrap="square" rtlCol="0">
              <a:spAutoFit/>
            </a:bodyPr>
            <a:lstStyle/>
            <a:p>
              <a:pPr lvl="0" algn="l"/>
              <a:r>
                <a:rPr lang="zh-CN" altLang="en-US" sz="1800" dirty="0">
                  <a:solidFill>
                    <a:srgbClr val="C00000"/>
                  </a:solidFill>
                  <a:sym typeface="+mn-ea"/>
                </a:rPr>
                <a:t>经济发展水平</a:t>
              </a:r>
              <a:endParaRPr lang="zh-CN" altLang="en-US" sz="1800" dirty="0">
                <a:solidFill>
                  <a:srgbClr val="C00000"/>
                </a:solidFill>
                <a:sym typeface="+mn-ea"/>
              </a:endParaRPr>
            </a:p>
          </p:txBody>
        </p:sp>
        <p:grpSp>
          <p:nvGrpSpPr>
            <p:cNvPr id="6" name="组合 16"/>
            <p:cNvGrpSpPr/>
            <p:nvPr/>
          </p:nvGrpSpPr>
          <p:grpSpPr>
            <a:xfrm>
              <a:off x="1835696" y="2535451"/>
              <a:ext cx="5328592" cy="3629853"/>
              <a:chOff x="1835696" y="2535451"/>
              <a:chExt cx="5328592" cy="3629853"/>
            </a:xfrm>
          </p:grpSpPr>
          <p:cxnSp>
            <p:nvCxnSpPr>
              <p:cNvPr id="53" name="直接箭头连接符 52"/>
              <p:cNvCxnSpPr/>
              <p:nvPr/>
            </p:nvCxnSpPr>
            <p:spPr bwMode="auto">
              <a:xfrm>
                <a:off x="2267744" y="6163716"/>
                <a:ext cx="4896544" cy="1588"/>
              </a:xfrm>
              <a:prstGeom prst="straightConnector1">
                <a:avLst/>
              </a:prstGeom>
              <a:solidFill>
                <a:schemeClr val="accent1"/>
              </a:solidFill>
              <a:ln w="50800" cap="flat" cmpd="sng" algn="ctr">
                <a:solidFill>
                  <a:schemeClr val="bg1"/>
                </a:solidFill>
                <a:prstDash val="solid"/>
                <a:round/>
                <a:headEnd type="none" w="med" len="med"/>
                <a:tailEnd type="arrow"/>
              </a:ln>
              <a:effectLst>
                <a:outerShdw blurRad="139700" dist="38100" dir="5400000" algn="t" rotWithShape="0">
                  <a:prstClr val="black">
                    <a:alpha val="56000"/>
                  </a:prstClr>
                </a:outerShdw>
              </a:effectLst>
            </p:spPr>
          </p:cxnSp>
          <p:cxnSp>
            <p:nvCxnSpPr>
              <p:cNvPr id="54" name="直接箭头连接符 53"/>
              <p:cNvCxnSpPr/>
              <p:nvPr/>
            </p:nvCxnSpPr>
            <p:spPr bwMode="auto">
              <a:xfrm rot="5400000" flipH="1" flipV="1">
                <a:off x="452817" y="4349584"/>
                <a:ext cx="3629061" cy="794"/>
              </a:xfrm>
              <a:prstGeom prst="straightConnector1">
                <a:avLst/>
              </a:prstGeom>
              <a:solidFill>
                <a:schemeClr val="accent1"/>
              </a:solidFill>
              <a:ln w="50800" cap="flat" cmpd="sng" algn="ctr">
                <a:solidFill>
                  <a:schemeClr val="bg1"/>
                </a:solidFill>
                <a:prstDash val="solid"/>
                <a:round/>
                <a:headEnd type="none" w="med" len="med"/>
                <a:tailEnd type="arrow"/>
              </a:ln>
              <a:effectLst>
                <a:outerShdw blurRad="139700" dist="38100" dir="5400000" algn="t" rotWithShape="0">
                  <a:prstClr val="black">
                    <a:alpha val="56000"/>
                  </a:prstClr>
                </a:outerShdw>
              </a:effectLst>
            </p:spPr>
          </p:cxnSp>
          <p:sp>
            <p:nvSpPr>
              <p:cNvPr id="55" name="TextBox 10"/>
              <p:cNvSpPr txBox="1"/>
              <p:nvPr/>
            </p:nvSpPr>
            <p:spPr>
              <a:xfrm>
                <a:off x="1835696" y="3479951"/>
                <a:ext cx="576064" cy="1807398"/>
              </a:xfrm>
              <a:prstGeom prst="rect">
                <a:avLst/>
              </a:prstGeom>
              <a:noFill/>
            </p:spPr>
            <p:txBody>
              <a:bodyPr wrap="square" rtlCol="0">
                <a:spAutoFit/>
              </a:bodyPr>
              <a:lstStyle/>
              <a:p>
                <a:r>
                  <a:rPr lang="zh-CN" altLang="en-US" sz="1800" dirty="0">
                    <a:solidFill>
                      <a:srgbClr val="C00000"/>
                    </a:solidFill>
                  </a:rPr>
                  <a:t>污染物排放</a:t>
                </a:r>
                <a:endParaRPr lang="zh-CN" altLang="en-US" sz="1800" dirty="0">
                  <a:solidFill>
                    <a:srgbClr val="C00000"/>
                  </a:solidFill>
                </a:endParaRPr>
              </a:p>
            </p:txBody>
          </p:sp>
        </p:grpSp>
      </p:grpSp>
      <p:sp>
        <p:nvSpPr>
          <p:cNvPr id="36" name="TextBox 35"/>
          <p:cNvSpPr txBox="1"/>
          <p:nvPr/>
        </p:nvSpPr>
        <p:spPr>
          <a:xfrm>
            <a:off x="7884368" y="5589240"/>
            <a:ext cx="687060" cy="645160"/>
          </a:xfrm>
          <a:prstGeom prst="rect">
            <a:avLst/>
          </a:prstGeom>
          <a:solidFill>
            <a:schemeClr val="accent1">
              <a:lumMod val="40000"/>
              <a:lumOff val="60000"/>
            </a:schemeClr>
          </a:solidFill>
        </p:spPr>
        <p:txBody>
          <a:bodyPr wrap="square" rtlCol="0">
            <a:spAutoFit/>
          </a:bodyPr>
          <a:lstStyle/>
          <a:p>
            <a:pPr lvl="0" algn="l"/>
            <a:r>
              <a:rPr lang="zh-CN" altLang="en-US" sz="1800" dirty="0">
                <a:solidFill>
                  <a:srgbClr val="C00000"/>
                </a:solidFill>
                <a:sym typeface="+mn-ea"/>
              </a:rPr>
              <a:t>中国未来</a:t>
            </a:r>
            <a:endParaRPr lang="zh-CN" altLang="en-US" sz="1800" dirty="0">
              <a:solidFill>
                <a:srgbClr val="C00000"/>
              </a:solidFill>
              <a:sym typeface="+mn-ea"/>
            </a:endParaRPr>
          </a:p>
        </p:txBody>
      </p:sp>
      <p:sp>
        <p:nvSpPr>
          <p:cNvPr id="37" name="TextBox 36"/>
          <p:cNvSpPr txBox="1"/>
          <p:nvPr/>
        </p:nvSpPr>
        <p:spPr>
          <a:xfrm>
            <a:off x="4353183" y="4955133"/>
            <a:ext cx="648072" cy="645160"/>
          </a:xfrm>
          <a:prstGeom prst="rect">
            <a:avLst/>
          </a:prstGeom>
          <a:solidFill>
            <a:schemeClr val="accent2">
              <a:lumMod val="20000"/>
              <a:lumOff val="80000"/>
            </a:schemeClr>
          </a:solidFill>
        </p:spPr>
        <p:txBody>
          <a:bodyPr wrap="square" rtlCol="0">
            <a:spAutoFit/>
          </a:bodyPr>
          <a:lstStyle/>
          <a:p>
            <a:pPr lvl="0" algn="l"/>
            <a:r>
              <a:rPr lang="zh-CN" altLang="en-US" sz="1800" dirty="0">
                <a:solidFill>
                  <a:srgbClr val="C00000"/>
                </a:solidFill>
                <a:effectLst>
                  <a:outerShdw blurRad="38100" dist="38100" dir="2700000" algn="tl">
                    <a:srgbClr val="000000">
                      <a:alpha val="43137"/>
                    </a:srgbClr>
                  </a:outerShdw>
                </a:effectLst>
                <a:sym typeface="+mn-ea"/>
              </a:rPr>
              <a:t>中国现在</a:t>
            </a:r>
            <a:endParaRPr lang="zh-CN" altLang="en-US" sz="1800" dirty="0">
              <a:solidFill>
                <a:srgbClr val="C00000"/>
              </a:solidFill>
              <a:effectLst>
                <a:outerShdw blurRad="38100" dist="38100" dir="2700000" algn="tl">
                  <a:srgbClr val="000000">
                    <a:alpha val="43137"/>
                  </a:srgbClr>
                </a:outerShdw>
              </a:effectLst>
              <a:sym typeface="+mn-ea"/>
            </a:endParaRPr>
          </a:p>
        </p:txBody>
      </p:sp>
      <p:sp>
        <p:nvSpPr>
          <p:cNvPr id="45" name="椭圆 44"/>
          <p:cNvSpPr/>
          <p:nvPr/>
        </p:nvSpPr>
        <p:spPr bwMode="auto">
          <a:xfrm>
            <a:off x="4932040" y="5198974"/>
            <a:ext cx="178653" cy="108437"/>
          </a:xfrm>
          <a:prstGeom prst="ellipse">
            <a:avLst/>
          </a:prstGeom>
          <a:solidFill>
            <a:srgbClr val="FF000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lstStyle/>
          <a:p>
            <a:pPr algn="r"/>
            <a:endParaRPr lang="zh-CN" altLang="en-US" b="0">
              <a:solidFill>
                <a:schemeClr val="bg1"/>
              </a:solidFill>
              <a:latin typeface="Arial" panose="020B0604020202020204" pitchFamily="34" charset="0"/>
            </a:endParaRPr>
          </a:p>
        </p:txBody>
      </p:sp>
      <p:sp>
        <p:nvSpPr>
          <p:cNvPr id="46" name="椭圆 45"/>
          <p:cNvSpPr/>
          <p:nvPr/>
        </p:nvSpPr>
        <p:spPr bwMode="auto">
          <a:xfrm>
            <a:off x="7643634" y="6063070"/>
            <a:ext cx="178653" cy="108437"/>
          </a:xfrm>
          <a:prstGeom prst="ellipse">
            <a:avLst/>
          </a:prstGeom>
          <a:solidFill>
            <a:srgbClr val="FF000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lstStyle/>
          <a:p>
            <a:pPr algn="r"/>
            <a:endParaRPr lang="zh-CN" altLang="en-US" b="0">
              <a:solidFill>
                <a:schemeClr val="bg1"/>
              </a:solidFill>
              <a:latin typeface="Arial" panose="020B0604020202020204" pitchFamily="34" charset="0"/>
            </a:endParaRPr>
          </a:p>
        </p:txBody>
      </p:sp>
      <p:cxnSp>
        <p:nvCxnSpPr>
          <p:cNvPr id="58" name="直接连接符 57"/>
          <p:cNvCxnSpPr/>
          <p:nvPr/>
        </p:nvCxnSpPr>
        <p:spPr bwMode="auto">
          <a:xfrm>
            <a:off x="4139952" y="4515323"/>
            <a:ext cx="4752528" cy="0"/>
          </a:xfrm>
          <a:prstGeom prst="line">
            <a:avLst/>
          </a:prstGeom>
          <a:solidFill>
            <a:schemeClr val="accent1"/>
          </a:solidFill>
          <a:ln w="12700" cap="flat" cmpd="sng" algn="ctr">
            <a:solidFill>
              <a:srgbClr val="002060"/>
            </a:solidFill>
            <a:prstDash val="dash"/>
            <a:round/>
            <a:headEnd type="none" w="med" len="med"/>
            <a:tailEnd type="none" w="med" len="med"/>
          </a:ln>
          <a:effectLst/>
        </p:spPr>
      </p:cxnSp>
      <p:cxnSp>
        <p:nvCxnSpPr>
          <p:cNvPr id="59" name="直接箭头连接符 58"/>
          <p:cNvCxnSpPr/>
          <p:nvPr/>
        </p:nvCxnSpPr>
        <p:spPr bwMode="auto">
          <a:xfrm>
            <a:off x="5113192" y="5309439"/>
            <a:ext cx="2568832" cy="859275"/>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
        <p:nvSpPr>
          <p:cNvPr id="60" name="TextBox 59"/>
          <p:cNvSpPr txBox="1"/>
          <p:nvPr/>
        </p:nvSpPr>
        <p:spPr>
          <a:xfrm rot="1113862">
            <a:off x="5251741" y="5679251"/>
            <a:ext cx="2019300" cy="460375"/>
          </a:xfrm>
          <a:prstGeom prst="rect">
            <a:avLst/>
          </a:prstGeom>
          <a:noFill/>
        </p:spPr>
        <p:txBody>
          <a:bodyPr wrap="none" rtlCol="0">
            <a:spAutoFit/>
          </a:bodyPr>
          <a:lstStyle/>
          <a:p>
            <a:r>
              <a:rPr lang="zh-CN" altLang="en-US" sz="2400" dirty="0">
                <a:solidFill>
                  <a:srgbClr val="008000"/>
                </a:solidFill>
                <a:latin typeface="黑体" panose="02010609060101010101" pitchFamily="2" charset="-122"/>
                <a:ea typeface="黑体" panose="02010609060101010101" pitchFamily="2" charset="-122"/>
              </a:rPr>
              <a:t>生态文明道路</a:t>
            </a:r>
            <a:endParaRPr lang="zh-CN" altLang="en-US" sz="2400" dirty="0">
              <a:solidFill>
                <a:srgbClr val="008000"/>
              </a:solidFill>
              <a:latin typeface="黑体" panose="02010609060101010101" pitchFamily="2" charset="-122"/>
              <a:ea typeface="黑体" panose="02010609060101010101" pitchFamily="2" charset="-122"/>
            </a:endParaRPr>
          </a:p>
        </p:txBody>
      </p:sp>
      <p:sp>
        <p:nvSpPr>
          <p:cNvPr id="61" name="任意多边形 60"/>
          <p:cNvSpPr/>
          <p:nvPr/>
        </p:nvSpPr>
        <p:spPr bwMode="auto">
          <a:xfrm rot="13614060" flipV="1">
            <a:off x="4561329" y="3823184"/>
            <a:ext cx="1208946" cy="297958"/>
          </a:xfrm>
          <a:custGeom>
            <a:avLst/>
            <a:gdLst>
              <a:gd name="connsiteX0" fmla="*/ 0 w 1986456"/>
              <a:gd name="connsiteY0" fmla="*/ 420414 h 420414"/>
              <a:gd name="connsiteX1" fmla="*/ 536028 w 1986456"/>
              <a:gd name="connsiteY1" fmla="*/ 73572 h 420414"/>
              <a:gd name="connsiteX2" fmla="*/ 1119352 w 1986456"/>
              <a:gd name="connsiteY2" fmla="*/ 57807 h 420414"/>
              <a:gd name="connsiteX3" fmla="*/ 1986456 w 1986456"/>
              <a:gd name="connsiteY3" fmla="*/ 420414 h 420414"/>
            </a:gdLst>
            <a:ahLst/>
            <a:cxnLst>
              <a:cxn ang="0">
                <a:pos x="connsiteX0" y="connsiteY0"/>
              </a:cxn>
              <a:cxn ang="0">
                <a:pos x="connsiteX1" y="connsiteY1"/>
              </a:cxn>
              <a:cxn ang="0">
                <a:pos x="connsiteX2" y="connsiteY2"/>
              </a:cxn>
              <a:cxn ang="0">
                <a:pos x="connsiteX3" y="connsiteY3"/>
              </a:cxn>
            </a:cxnLst>
            <a:rect l="l" t="t" r="r" b="b"/>
            <a:pathLst>
              <a:path w="1986456" h="420414">
                <a:moveTo>
                  <a:pt x="0" y="420414"/>
                </a:moveTo>
                <a:cubicBezTo>
                  <a:pt x="174734" y="277210"/>
                  <a:pt x="349469" y="134007"/>
                  <a:pt x="536028" y="73572"/>
                </a:cubicBezTo>
                <a:cubicBezTo>
                  <a:pt x="722587" y="13138"/>
                  <a:pt x="877614" y="0"/>
                  <a:pt x="1119352" y="57807"/>
                </a:cubicBezTo>
                <a:cubicBezTo>
                  <a:pt x="1361090" y="115614"/>
                  <a:pt x="1673773" y="268014"/>
                  <a:pt x="1986456" y="420414"/>
                </a:cubicBezTo>
              </a:path>
            </a:pathLst>
          </a:custGeom>
          <a:noFill/>
          <a:ln w="76200" cap="flat" cmpd="sng" algn="ctr">
            <a:solidFill>
              <a:schemeClr val="bg2"/>
            </a:solidFill>
            <a:prstDash val="sysDash"/>
            <a:round/>
            <a:headEnd type="none" w="med" len="med"/>
            <a:tailEnd type="triangle" w="med" len="med"/>
          </a:ln>
          <a:effectLst/>
        </p:spPr>
        <p:txBody>
          <a:bodyPr vert="horz" wrap="square" lIns="91440" tIns="45720" rIns="91440" bIns="45720" numCol="1" rtlCol="0" anchor="t" anchorCtr="0" compatLnSpc="1">
            <a:noAutofit/>
          </a:bodyPr>
          <a:lstStyle/>
          <a:p>
            <a:pPr lvl="0" algn="r"/>
            <a:endParaRPr lang="zh-CN" altLang="en-US" b="0">
              <a:solidFill>
                <a:schemeClr val="bg1"/>
              </a:solidFill>
              <a:sym typeface="+mn-ea"/>
            </a:endParaRPr>
          </a:p>
        </p:txBody>
      </p:sp>
      <p:sp>
        <p:nvSpPr>
          <p:cNvPr id="62" name="任意多边形 61"/>
          <p:cNvSpPr/>
          <p:nvPr/>
        </p:nvSpPr>
        <p:spPr bwMode="auto">
          <a:xfrm rot="20629568">
            <a:off x="4862444" y="4001168"/>
            <a:ext cx="3039753" cy="820911"/>
          </a:xfrm>
          <a:custGeom>
            <a:avLst/>
            <a:gdLst>
              <a:gd name="connsiteX0" fmla="*/ 0 w 1986456"/>
              <a:gd name="connsiteY0" fmla="*/ 420414 h 420414"/>
              <a:gd name="connsiteX1" fmla="*/ 536028 w 1986456"/>
              <a:gd name="connsiteY1" fmla="*/ 73572 h 420414"/>
              <a:gd name="connsiteX2" fmla="*/ 1119352 w 1986456"/>
              <a:gd name="connsiteY2" fmla="*/ 57807 h 420414"/>
              <a:gd name="connsiteX3" fmla="*/ 1986456 w 1986456"/>
              <a:gd name="connsiteY3" fmla="*/ 420414 h 420414"/>
            </a:gdLst>
            <a:ahLst/>
            <a:cxnLst>
              <a:cxn ang="0">
                <a:pos x="connsiteX0" y="connsiteY0"/>
              </a:cxn>
              <a:cxn ang="0">
                <a:pos x="connsiteX1" y="connsiteY1"/>
              </a:cxn>
              <a:cxn ang="0">
                <a:pos x="connsiteX2" y="connsiteY2"/>
              </a:cxn>
              <a:cxn ang="0">
                <a:pos x="connsiteX3" y="connsiteY3"/>
              </a:cxn>
            </a:cxnLst>
            <a:rect l="l" t="t" r="r" b="b"/>
            <a:pathLst>
              <a:path w="1986456" h="420414">
                <a:moveTo>
                  <a:pt x="0" y="420414"/>
                </a:moveTo>
                <a:cubicBezTo>
                  <a:pt x="174734" y="277210"/>
                  <a:pt x="349469" y="134007"/>
                  <a:pt x="536028" y="73572"/>
                </a:cubicBezTo>
                <a:cubicBezTo>
                  <a:pt x="722587" y="13138"/>
                  <a:pt x="877614" y="0"/>
                  <a:pt x="1119352" y="57807"/>
                </a:cubicBezTo>
                <a:cubicBezTo>
                  <a:pt x="1361090" y="115614"/>
                  <a:pt x="1673773" y="268014"/>
                  <a:pt x="1986456" y="420414"/>
                </a:cubicBezTo>
              </a:path>
            </a:pathLst>
          </a:custGeom>
          <a:noFill/>
          <a:ln w="76200" cap="flat" cmpd="sng" algn="ctr">
            <a:solidFill>
              <a:schemeClr val="bg2"/>
            </a:solidFill>
            <a:prstDash val="sysDash"/>
            <a:round/>
            <a:headEnd type="none" w="med" len="med"/>
            <a:tailEnd type="none" w="med" len="med"/>
          </a:ln>
          <a:effectLst/>
        </p:spPr>
        <p:txBody>
          <a:bodyPr vert="horz" wrap="square" lIns="91440" tIns="45720" rIns="91440" bIns="45720" numCol="1" rtlCol="0" anchor="t" anchorCtr="0" compatLnSpc="1"/>
          <a:lstStyle/>
          <a:p>
            <a:pPr algn="r"/>
            <a:endParaRPr lang="zh-CN" altLang="en-US" b="0">
              <a:solidFill>
                <a:schemeClr val="bg1"/>
              </a:solidFill>
              <a:latin typeface="Arial" panose="020B0604020202020204" pitchFamily="34" charset="0"/>
            </a:endParaRPr>
          </a:p>
        </p:txBody>
      </p:sp>
      <p:sp>
        <p:nvSpPr>
          <p:cNvPr id="63" name="矩形 62"/>
          <p:cNvSpPr/>
          <p:nvPr/>
        </p:nvSpPr>
        <p:spPr bwMode="auto">
          <a:xfrm>
            <a:off x="5508104" y="3594720"/>
            <a:ext cx="2858616" cy="9144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r"/>
            <a:endParaRPr lang="zh-CN" altLang="en-US" b="0">
              <a:solidFill>
                <a:srgbClr val="008000"/>
              </a:solidFill>
              <a:latin typeface="Arial" panose="020B0604020202020204" pitchFamily="34" charset="0"/>
            </a:endParaRPr>
          </a:p>
        </p:txBody>
      </p:sp>
      <p:sp>
        <p:nvSpPr>
          <p:cNvPr id="64" name="乘号 63"/>
          <p:cNvSpPr/>
          <p:nvPr/>
        </p:nvSpPr>
        <p:spPr bwMode="auto">
          <a:xfrm>
            <a:off x="5148064" y="4365104"/>
            <a:ext cx="360040" cy="648072"/>
          </a:xfrm>
          <a:prstGeom prst="mathMultiply">
            <a:avLst/>
          </a:prstGeom>
          <a:solidFill>
            <a:srgbClr val="FF0000"/>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algn="r"/>
            <a:endParaRPr lang="zh-CN" altLang="en-US" b="0">
              <a:solidFill>
                <a:schemeClr val="bg1"/>
              </a:solidFill>
              <a:latin typeface="Arial" panose="020B0604020202020204" pitchFamily="34" charset="0"/>
            </a:endParaRPr>
          </a:p>
        </p:txBody>
      </p:sp>
      <p:sp>
        <p:nvSpPr>
          <p:cNvPr id="65" name="任意多边形 64"/>
          <p:cNvSpPr/>
          <p:nvPr/>
        </p:nvSpPr>
        <p:spPr bwMode="auto">
          <a:xfrm rot="1109706">
            <a:off x="5207211" y="4845730"/>
            <a:ext cx="2708736" cy="813931"/>
          </a:xfrm>
          <a:custGeom>
            <a:avLst/>
            <a:gdLst>
              <a:gd name="connsiteX0" fmla="*/ 0 w 1986456"/>
              <a:gd name="connsiteY0" fmla="*/ 420414 h 420414"/>
              <a:gd name="connsiteX1" fmla="*/ 536028 w 1986456"/>
              <a:gd name="connsiteY1" fmla="*/ 73572 h 420414"/>
              <a:gd name="connsiteX2" fmla="*/ 1119352 w 1986456"/>
              <a:gd name="connsiteY2" fmla="*/ 57807 h 420414"/>
              <a:gd name="connsiteX3" fmla="*/ 1986456 w 1986456"/>
              <a:gd name="connsiteY3" fmla="*/ 420414 h 420414"/>
            </a:gdLst>
            <a:ahLst/>
            <a:cxnLst>
              <a:cxn ang="0">
                <a:pos x="connsiteX0" y="connsiteY0"/>
              </a:cxn>
              <a:cxn ang="0">
                <a:pos x="connsiteX1" y="connsiteY1"/>
              </a:cxn>
              <a:cxn ang="0">
                <a:pos x="connsiteX2" y="connsiteY2"/>
              </a:cxn>
              <a:cxn ang="0">
                <a:pos x="connsiteX3" y="connsiteY3"/>
              </a:cxn>
            </a:cxnLst>
            <a:rect l="l" t="t" r="r" b="b"/>
            <a:pathLst>
              <a:path w="1986456" h="420414">
                <a:moveTo>
                  <a:pt x="0" y="420414"/>
                </a:moveTo>
                <a:cubicBezTo>
                  <a:pt x="174734" y="277210"/>
                  <a:pt x="349469" y="134007"/>
                  <a:pt x="536028" y="73572"/>
                </a:cubicBezTo>
                <a:cubicBezTo>
                  <a:pt x="722587" y="13138"/>
                  <a:pt x="877614" y="0"/>
                  <a:pt x="1119352" y="57807"/>
                </a:cubicBezTo>
                <a:cubicBezTo>
                  <a:pt x="1361090" y="115614"/>
                  <a:pt x="1673773" y="268014"/>
                  <a:pt x="1986456" y="420414"/>
                </a:cubicBezTo>
              </a:path>
            </a:pathLst>
          </a:custGeom>
          <a:noFill/>
          <a:ln w="76200" cap="flat" cmpd="sng" algn="ctr">
            <a:solidFill>
              <a:schemeClr val="bg2"/>
            </a:solidFill>
            <a:prstDash val="sysDash"/>
            <a:round/>
            <a:headEnd type="none" w="med" len="med"/>
            <a:tailEnd type="triangle" w="med" len="med"/>
          </a:ln>
          <a:effectLst/>
        </p:spPr>
        <p:txBody>
          <a:bodyPr vert="horz" wrap="square" lIns="91440" tIns="45720" rIns="91440" bIns="45720" numCol="1" rtlCol="0" anchor="t" anchorCtr="0" compatLnSpc="1"/>
          <a:lstStyle/>
          <a:p>
            <a:pPr algn="r"/>
            <a:endParaRPr lang="zh-CN" altLang="en-US" b="0">
              <a:solidFill>
                <a:schemeClr val="bg1"/>
              </a:solidFill>
              <a:latin typeface="Arial" panose="020B0604020202020204" pitchFamily="34" charset="0"/>
            </a:endParaRPr>
          </a:p>
        </p:txBody>
      </p:sp>
      <p:sp>
        <p:nvSpPr>
          <p:cNvPr id="66" name="乘号 65"/>
          <p:cNvSpPr/>
          <p:nvPr/>
        </p:nvSpPr>
        <p:spPr bwMode="auto">
          <a:xfrm>
            <a:off x="5868144" y="4509120"/>
            <a:ext cx="360040" cy="648072"/>
          </a:xfrm>
          <a:prstGeom prst="mathMultiply">
            <a:avLst/>
          </a:prstGeom>
          <a:solidFill>
            <a:srgbClr val="FF0000"/>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algn="r"/>
            <a:endParaRPr lang="zh-CN" altLang="en-US" b="0">
              <a:solidFill>
                <a:schemeClr val="bg1"/>
              </a:solidFill>
              <a:latin typeface="Arial" panose="020B0604020202020204" pitchFamily="34" charset="0"/>
            </a:endParaRPr>
          </a:p>
        </p:txBody>
      </p:sp>
      <p:sp>
        <p:nvSpPr>
          <p:cNvPr id="19458" name="Rectangle 66">
            <a:hlinkClick r:id="rId2" action="ppaction://hlinksldjump"/>
          </p:cNvPr>
          <p:cNvSpPr txBox="1"/>
          <p:nvPr/>
        </p:nvSpPr>
        <p:spPr>
          <a:xfrm>
            <a:off x="805180" y="543560"/>
            <a:ext cx="6461760" cy="706755"/>
          </a:xfrm>
          <a:prstGeom prst="rect">
            <a:avLst/>
          </a:prstGeom>
          <a:noFill/>
        </p:spPr>
        <p:txBody>
          <a:bodyPr wrap="squar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4.</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生态文明建设面临挑战</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dissolve">
                                      <p:cBhvr>
                                        <p:cTn id="12" dur="500"/>
                                        <p:tgtEl>
                                          <p:spTgt spid="63"/>
                                        </p:tgtEl>
                                      </p:cBhvr>
                                    </p:animEffec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1"/>
                                        </p:tgtEl>
                                        <p:attrNameLst>
                                          <p:attrName>style.visibility</p:attrName>
                                        </p:attrNameLst>
                                      </p:cBhvr>
                                      <p:to>
                                        <p:strVal val="visible"/>
                                      </p:to>
                                    </p:set>
                                    <p:animEffect transition="in" filter="wipe(down)">
                                      <p:cBhvr>
                                        <p:cTn id="16" dur="500"/>
                                        <p:tgtEl>
                                          <p:spTgt spid="6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3" fill="hold">
                            <p:stCondLst>
                              <p:cond delay="500"/>
                            </p:stCondLst>
                            <p:childTnLst>
                              <p:par>
                                <p:cTn id="24" presetID="9" presetClass="entr" presetSubtype="0" fill="hold" grpId="0" nodeType="after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dissolve">
                                      <p:cBhvr>
                                        <p:cTn id="26" dur="500"/>
                                        <p:tgtEl>
                                          <p:spTgt spid="65"/>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9" presetClass="entr" presetSubtype="0" fill="hold" grpId="0" nodeType="afterEffect">
                                  <p:stCondLst>
                                    <p:cond delay="0"/>
                                  </p:stCondLst>
                                  <p:childTnLst>
                                    <p:set>
                                      <p:cBhvr>
                                        <p:cTn id="35" dur="1" fill="hold">
                                          <p:stCondLst>
                                            <p:cond delay="0"/>
                                          </p:stCondLst>
                                        </p:cTn>
                                        <p:tgtEl>
                                          <p:spTgt spid="64"/>
                                        </p:tgtEl>
                                        <p:attrNameLst>
                                          <p:attrName>style.visibility</p:attrName>
                                        </p:attrNameLst>
                                      </p:cBhvr>
                                      <p:to>
                                        <p:strVal val="visible"/>
                                      </p:to>
                                    </p:set>
                                    <p:animEffect transition="in" filter="dissolve">
                                      <p:cBhvr>
                                        <p:cTn id="36" dur="1000"/>
                                        <p:tgtEl>
                                          <p:spTgt spid="64"/>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6"/>
                                        </p:tgtEl>
                                        <p:attrNameLst>
                                          <p:attrName>style.visibility</p:attrName>
                                        </p:attrNameLst>
                                      </p:cBhvr>
                                      <p:to>
                                        <p:strVal val="visible"/>
                                      </p:to>
                                    </p:set>
                                    <p:animEffect transition="in" filter="dissolve">
                                      <p:cBhvr>
                                        <p:cTn id="39" dur="1000"/>
                                        <p:tgtEl>
                                          <p:spTgt spid="66"/>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nodeType="clickEffect">
                                  <p:stCondLst>
                                    <p:cond delay="0"/>
                                  </p:stCondLst>
                                  <p:childTnLst>
                                    <p:set>
                                      <p:cBhvr>
                                        <p:cTn id="43" dur="1" fill="hold">
                                          <p:stCondLst>
                                            <p:cond delay="0"/>
                                          </p:stCondLst>
                                        </p:cTn>
                                        <p:tgtEl>
                                          <p:spTgt spid="3">
                                            <p:txEl>
                                              <p:pRg st="4" end="4"/>
                                            </p:txEl>
                                          </p:spTgt>
                                        </p:tgtEl>
                                        <p:attrNameLst>
                                          <p:attrName>style.visibility</p:attrName>
                                        </p:attrNameLst>
                                      </p:cBhvr>
                                      <p:to>
                                        <p:strVal val="visible"/>
                                      </p:to>
                                    </p:set>
                                    <p:anim calcmode="lin" valueType="num">
                                      <p:cBhvr additive="base">
                                        <p:cTn id="44"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45"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wipe(left)">
                                      <p:cBhvr>
                                        <p:cTn id="49" dur="3000"/>
                                        <p:tgtEl>
                                          <p:spTgt spid="60"/>
                                        </p:tgtEl>
                                      </p:cBhvr>
                                    </p:animEffect>
                                  </p:childTnLst>
                                </p:cTn>
                              </p:par>
                              <p:par>
                                <p:cTn id="50" presetID="22" presetClass="entr" presetSubtype="8" repeatCount="indefinite" fill="hold" nodeType="withEffect">
                                  <p:stCondLst>
                                    <p:cond delay="0"/>
                                  </p:stCondLst>
                                  <p:childTnLst>
                                    <p:set>
                                      <p:cBhvr>
                                        <p:cTn id="51" dur="2000" fill="hold">
                                          <p:stCondLst>
                                            <p:cond delay="0"/>
                                          </p:stCondLst>
                                        </p:cTn>
                                        <p:tgtEl>
                                          <p:spTgt spid="59"/>
                                        </p:tgtEl>
                                        <p:attrNameLst>
                                          <p:attrName>style.visibility</p:attrName>
                                        </p:attrNameLst>
                                      </p:cBhvr>
                                      <p:to>
                                        <p:strVal val="visible"/>
                                      </p:to>
                                    </p:set>
                                    <p:animEffect transition="in" filter="wipe(left)">
                                      <p:cBhvr>
                                        <p:cTn id="52" dur="2000"/>
                                        <p:tgtEl>
                                          <p:spTgt spid="59"/>
                                        </p:tgtEl>
                                      </p:cBhvr>
                                    </p:animEffect>
                                  </p:childTnLst>
                                  <p:subTnLst>
                                    <p:animClr clrSpc="rgb" dir="cw">
                                      <p:cBhvr override="childStyle">
                                        <p:cTn dur="1" fill="hold" display="0" masterRel="nextClick" afterEffect="1"/>
                                        <p:tgtEl>
                                          <p:spTgt spid="59"/>
                                        </p:tgtEl>
                                        <p:attrNameLst>
                                          <p:attrName>ppt_c</p:attrName>
                                        </p:attrNameLst>
                                      </p:cBhvr>
                                      <p:to>
                                        <a:schemeClr val="hlink"/>
                                      </p:to>
                                    </p:animClr>
                                  </p:sub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2"/>
                                        </p:tgtEl>
                                        <p:attrNameLst>
                                          <p:attrName>style.visibility</p:attrName>
                                        </p:attrNameLst>
                                      </p:cBhvr>
                                      <p:to>
                                        <p:strVal val="visible"/>
                                      </p:to>
                                    </p:set>
                                    <p:anim calcmode="lin" valueType="num">
                                      <p:cBhvr additive="base">
                                        <p:cTn id="57" dur="500" fill="hold"/>
                                        <p:tgtEl>
                                          <p:spTgt spid="52"/>
                                        </p:tgtEl>
                                        <p:attrNameLst>
                                          <p:attrName>ppt_x</p:attrName>
                                        </p:attrNameLst>
                                      </p:cBhvr>
                                      <p:tavLst>
                                        <p:tav tm="0">
                                          <p:val>
                                            <p:strVal val="#ppt_x"/>
                                          </p:val>
                                        </p:tav>
                                        <p:tav tm="100000">
                                          <p:val>
                                            <p:strVal val="#ppt_x"/>
                                          </p:val>
                                        </p:tav>
                                      </p:tavLst>
                                    </p:anim>
                                    <p:anim calcmode="lin" valueType="num">
                                      <p:cBhvr additive="base">
                                        <p:cTn id="58" dur="500" fill="hold"/>
                                        <p:tgtEl>
                                          <p:spTgt spid="52"/>
                                        </p:tgtEl>
                                        <p:attrNameLst>
                                          <p:attrName>ppt_y</p:attrName>
                                        </p:attrNameLst>
                                      </p:cBhvr>
                                      <p:tavLst>
                                        <p:tav tm="0">
                                          <p:val>
                                            <p:strVal val="1+#ppt_h/2"/>
                                          </p:val>
                                        </p:tav>
                                        <p:tav tm="100000">
                                          <p:val>
                                            <p:strVal val="#ppt_y"/>
                                          </p:val>
                                        </p:tav>
                                      </p:tavLst>
                                    </p:anim>
                                  </p:childTnLst>
                                </p:cTn>
                              </p:par>
                              <p:par>
                                <p:cTn id="59" presetID="27" presetClass="emph" presetSubtype="0" repeatCount="indefinite" fill="hold" nodeType="withEffect">
                                  <p:stCondLst>
                                    <p:cond delay="500"/>
                                  </p:stCondLst>
                                  <p:childTnLst>
                                    <p:animClr clrSpc="rgb" dir="cw">
                                      <p:cBhvr override="childStyle">
                                        <p:cTn id="60" dur="1000" autoRev="1" fill="hold"/>
                                        <p:tgtEl>
                                          <p:spTgt spid="59"/>
                                        </p:tgtEl>
                                        <p:attrNameLst>
                                          <p:attrName>style.color</p:attrName>
                                        </p:attrNameLst>
                                      </p:cBhvr>
                                      <p:to>
                                        <a:schemeClr val="bg1"/>
                                      </p:to>
                                    </p:animClr>
                                    <p:animClr clrSpc="rgb" dir="cw">
                                      <p:cBhvr>
                                        <p:cTn id="61" dur="1000" autoRev="1" fill="hold"/>
                                        <p:tgtEl>
                                          <p:spTgt spid="59"/>
                                        </p:tgtEl>
                                        <p:attrNameLst>
                                          <p:attrName>fillcolor</p:attrName>
                                        </p:attrNameLst>
                                      </p:cBhvr>
                                      <p:to>
                                        <a:schemeClr val="bg1"/>
                                      </p:to>
                                    </p:animClr>
                                    <p:set>
                                      <p:cBhvr>
                                        <p:cTn id="62" dur="1000" autoRev="1" fill="hold"/>
                                        <p:tgtEl>
                                          <p:spTgt spid="59"/>
                                        </p:tgtEl>
                                        <p:attrNameLst>
                                          <p:attrName>fill.type</p:attrName>
                                        </p:attrNameLst>
                                      </p:cBhvr>
                                      <p:to>
                                        <p:strVal val="solid"/>
                                      </p:to>
                                    </p:set>
                                    <p:set>
                                      <p:cBhvr>
                                        <p:cTn id="63" dur="1000" autoRev="1" fill="hold"/>
                                        <p:tgtEl>
                                          <p:spTgt spid="59"/>
                                        </p:tgtEl>
                                        <p:attrNameLst>
                                          <p:attrName>fill.on</p:attrName>
                                        </p:attrNameLst>
                                      </p:cBhvr>
                                      <p:to>
                                        <p:strVal val="true"/>
                                      </p:to>
                                    </p:set>
                                  </p:childTnLst>
                                  <p:subTnLst>
                                    <p:animClr clrSpc="rgb" dir="cw">
                                      <p:cBhvr override="childStyle">
                                        <p:cTn dur="1" fill="hold" display="0" masterRel="nextClick" afterEffect="1"/>
                                        <p:tgtEl>
                                          <p:spTgt spid="59"/>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60" grpId="0"/>
      <p:bldP spid="61" grpId="0" bldLvl="0" animBg="1"/>
      <p:bldP spid="62" grpId="0" bldLvl="0" animBg="1"/>
      <p:bldP spid="63" grpId="0" bldLvl="0" animBg="1"/>
      <p:bldP spid="64" grpId="0" bldLvl="0" animBg="1"/>
      <p:bldP spid="65" grpId="0" bldLvl="0" animBg="1"/>
      <p:bldP spid="66"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 name="文本框 120"/>
          <p:cNvSpPr txBox="1"/>
          <p:nvPr/>
        </p:nvSpPr>
        <p:spPr>
          <a:xfrm>
            <a:off x="714375" y="1398270"/>
            <a:ext cx="7688580" cy="4916170"/>
          </a:xfrm>
          <a:prstGeom prst="rect">
            <a:avLst/>
          </a:prstGeom>
          <a:noFill/>
          <a:ln w="9525">
            <a:noFill/>
          </a:ln>
        </p:spPr>
        <p:txBody>
          <a:bodyPr wrap="square">
            <a:spAutoFit/>
          </a:bodyPr>
          <a:p>
            <a:pPr algn="just" fontAlgn="auto">
              <a:lnSpc>
                <a:spcPct val="140000"/>
              </a:lnSpc>
              <a:spcAft>
                <a:spcPts val="1200"/>
              </a:spcAft>
              <a:buFont typeface="Wingdings" panose="05000000000000000000" charset="0"/>
            </a:pPr>
            <a:r>
              <a:rPr lang="en-US" altLang="zh-CN" sz="3200" b="1">
                <a:solidFill>
                  <a:srgbClr val="002060"/>
                </a:solidFill>
                <a:latin typeface="黑体" panose="02010609060101010101" pitchFamily="2" charset="-122"/>
                <a:ea typeface="黑体" panose="02010609060101010101" pitchFamily="2" charset="-122"/>
                <a:cs typeface="黑体" panose="02010609060101010101" pitchFamily="2" charset="-122"/>
                <a:sym typeface="+mn-ea"/>
              </a:rPr>
              <a:t>    </a:t>
            </a:r>
            <a:r>
              <a:rPr lang="zh-CN" sz="3200" b="1">
                <a:solidFill>
                  <a:srgbClr val="002060"/>
                </a:solidFill>
                <a:latin typeface="黑体" panose="02010609060101010101" pitchFamily="2" charset="-122"/>
                <a:ea typeface="黑体" panose="02010609060101010101" pitchFamily="2" charset="-122"/>
                <a:cs typeface="黑体" panose="02010609060101010101" pitchFamily="2" charset="-122"/>
                <a:sym typeface="+mn-ea"/>
              </a:rPr>
              <a:t>习近平总书记</a:t>
            </a:r>
            <a:r>
              <a:rPr lang="en-US" altLang="zh-CN" sz="3200" b="1">
                <a:solidFill>
                  <a:srgbClr val="002060"/>
                </a:solidFill>
                <a:latin typeface="黑体" panose="02010609060101010101" pitchFamily="2" charset="-122"/>
                <a:ea typeface="黑体" panose="02010609060101010101" pitchFamily="2" charset="-122"/>
                <a:cs typeface="黑体" panose="02010609060101010101" pitchFamily="2" charset="-122"/>
                <a:sym typeface="+mn-ea"/>
              </a:rPr>
              <a:t> 2021 </a:t>
            </a:r>
            <a:r>
              <a:rPr lang="zh-CN" altLang="en-US" sz="3200" b="1">
                <a:solidFill>
                  <a:srgbClr val="002060"/>
                </a:solidFill>
                <a:latin typeface="黑体" panose="02010609060101010101" pitchFamily="2" charset="-122"/>
                <a:ea typeface="黑体" panose="02010609060101010101" pitchFamily="2" charset="-122"/>
                <a:cs typeface="黑体" panose="02010609060101010101" pitchFamily="2" charset="-122"/>
                <a:sym typeface="+mn-ea"/>
              </a:rPr>
              <a:t>年</a:t>
            </a:r>
            <a:r>
              <a:rPr lang="zh-CN" sz="3200" b="1">
                <a:solidFill>
                  <a:srgbClr val="002060"/>
                </a:solidFill>
                <a:latin typeface="黑体" panose="02010609060101010101" pitchFamily="2" charset="-122"/>
                <a:ea typeface="黑体" panose="02010609060101010101" pitchFamily="2" charset="-122"/>
                <a:cs typeface="黑体" panose="02010609060101010101" pitchFamily="2" charset="-122"/>
                <a:sym typeface="+mn-ea"/>
              </a:rPr>
              <a:t>3月15日在中央财经委员会第九次会议强调：实现碳达峰、碳中和是一场</a:t>
            </a:r>
            <a:r>
              <a:rPr lang="zh-CN" sz="32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ea"/>
              </a:rPr>
              <a:t>广泛而深刻的经济社会系统性变革，要把碳达峰、碳中和纳入生态文明建设整体布局</a:t>
            </a:r>
            <a:r>
              <a:rPr lang="zh-CN" sz="3200" b="1">
                <a:solidFill>
                  <a:srgbClr val="002060"/>
                </a:solidFill>
                <a:latin typeface="黑体" panose="02010609060101010101" pitchFamily="2" charset="-122"/>
                <a:ea typeface="黑体" panose="02010609060101010101" pitchFamily="2" charset="-122"/>
                <a:cs typeface="黑体" panose="02010609060101010101" pitchFamily="2" charset="-122"/>
                <a:sym typeface="+mn-ea"/>
              </a:rPr>
              <a:t>，拿出抓铁有痕的劲头，如期实现2030年前碳达峰、2060年前碳中和的目标。</a:t>
            </a:r>
            <a:endParaRPr lang="zh-CN" sz="3200" b="1">
              <a:solidFill>
                <a:srgbClr val="002060"/>
              </a:solidFill>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2" name="矩形 1"/>
          <p:cNvSpPr/>
          <p:nvPr/>
        </p:nvSpPr>
        <p:spPr>
          <a:xfrm>
            <a:off x="614354" y="750973"/>
            <a:ext cx="6980996" cy="583565"/>
          </a:xfrm>
          <a:prstGeom prst="rect">
            <a:avLst/>
          </a:prstGeom>
          <a:noFill/>
          <a:ln w="9525">
            <a:noFill/>
          </a:ln>
        </p:spPr>
        <p:txBody>
          <a:bodyPr wrap="square" rtlCol="0" anchor="t">
            <a:spAutoFit/>
          </a:bodyPr>
          <a:p>
            <a:pPr lvl="0" algn="l">
              <a:buClrTx/>
              <a:buSzTx/>
              <a:buFontTx/>
            </a:pP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中国</a:t>
            </a:r>
            <a:r>
              <a:rPr lang="zh-CN" altLang="en-US"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面临</a:t>
            </a: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碳中和机遇</a:t>
            </a:r>
            <a:r>
              <a:rPr lang="zh-CN" altLang="en-US"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和</a:t>
            </a: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挑战</a:t>
            </a:r>
            <a:endPar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endParaRPr>
          </a:p>
        </p:txBody>
      </p:sp>
      <p:sp>
        <p:nvSpPr>
          <p:cNvPr id="3" name="Rectangle 66">
            <a:hlinkClick r:id=""/>
          </p:cNvPr>
          <p:cNvSpPr txBox="1"/>
          <p:nvPr/>
        </p:nvSpPr>
        <p:spPr>
          <a:xfrm>
            <a:off x="666750" y="59055"/>
            <a:ext cx="6461760" cy="706755"/>
          </a:xfrm>
          <a:prstGeom prst="rect">
            <a:avLst/>
          </a:prstGeom>
          <a:noFill/>
        </p:spPr>
        <p:txBody>
          <a:bodyPr wrap="square" rtlCol="0" anchor="t">
            <a:spAutoFit/>
          </a:bodyPr>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4.</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生态文明建设面临挑战</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 name="文本框 43"/>
          <p:cNvSpPr txBox="1"/>
          <p:nvPr/>
        </p:nvSpPr>
        <p:spPr>
          <a:xfrm>
            <a:off x="617220" y="1448435"/>
            <a:ext cx="7834630" cy="5033645"/>
          </a:xfrm>
          <a:prstGeom prst="rect">
            <a:avLst/>
          </a:prstGeom>
          <a:noFill/>
        </p:spPr>
        <p:txBody>
          <a:bodyPr wrap="square" rtlCol="0">
            <a:spAutoFit/>
          </a:bodyPr>
          <a:lstStyle/>
          <a:p>
            <a:pPr marL="342900" indent="-342900">
              <a:lnSpc>
                <a:spcPct val="110000"/>
              </a:lnSpc>
              <a:buFont typeface="Wingdings" panose="05000000000000000000" charset="0"/>
              <a:buChar char="n"/>
            </a:pPr>
            <a:r>
              <a:rPr lang="zh-CN" altLang="en-US" sz="2800" b="1" dirty="0">
                <a:solidFill>
                  <a:schemeClr val="accent6"/>
                </a:solidFill>
                <a:latin typeface="黑体" panose="02010609060101010101" pitchFamily="2" charset="-122"/>
                <a:ea typeface="黑体" panose="02010609060101010101" pitchFamily="2" charset="-122"/>
              </a:rPr>
              <a:t>碳中和的概念：</a:t>
            </a:r>
            <a:r>
              <a:rPr lang="zh-CN" altLang="en-US" sz="2800" b="1" dirty="0">
                <a:solidFill>
                  <a:schemeClr val="accent6"/>
                </a:solidFill>
                <a:latin typeface="黑体" panose="02010609060101010101" pitchFamily="2" charset="-122"/>
                <a:ea typeface="黑体" panose="02010609060101010101" pitchFamily="2" charset="-122"/>
                <a:sym typeface="+mn-ea"/>
              </a:rPr>
              <a:t>指通过碳封存和碳抵消平衡整体经济碳排放量，从而实现净零碳排放。</a:t>
            </a:r>
            <a:endParaRPr lang="en-US" altLang="zh-CN" sz="2800" b="1" dirty="0">
              <a:solidFill>
                <a:schemeClr val="accent6"/>
              </a:solidFill>
              <a:latin typeface="黑体" panose="02010609060101010101" pitchFamily="2" charset="-122"/>
              <a:ea typeface="黑体" panose="02010609060101010101" pitchFamily="2" charset="-122"/>
            </a:endParaRPr>
          </a:p>
          <a:p>
            <a:pPr marL="342900" indent="-342900" algn="l">
              <a:lnSpc>
                <a:spcPct val="110000"/>
              </a:lnSpc>
              <a:buClrTx/>
              <a:buSzTx/>
              <a:buFont typeface="Wingdings" panose="05000000000000000000" charset="0"/>
              <a:buChar char="n"/>
            </a:pPr>
            <a:r>
              <a:rPr lang="zh-CN" altLang="en-US" sz="2800" b="1" dirty="0">
                <a:solidFill>
                  <a:schemeClr val="accent6"/>
                </a:solidFill>
                <a:latin typeface="黑体" panose="02010609060101010101" pitchFamily="2" charset="-122"/>
                <a:ea typeface="黑体" panose="02010609060101010101" pitchFamily="2" charset="-122"/>
                <a:sym typeface="+mn-ea"/>
              </a:rPr>
              <a:t>碳中和的对象：</a:t>
            </a:r>
            <a:endParaRPr lang="zh-CN" altLang="en-US" sz="2800" b="1" dirty="0">
              <a:solidFill>
                <a:schemeClr val="accent6"/>
              </a:solidFill>
              <a:latin typeface="黑体" panose="02010609060101010101" pitchFamily="2" charset="-122"/>
              <a:ea typeface="黑体" panose="02010609060101010101" pitchFamily="2" charset="-122"/>
            </a:endParaRPr>
          </a:p>
          <a:p>
            <a:pPr marL="342900" lvl="0" indent="-342900" algn="l">
              <a:lnSpc>
                <a:spcPct val="110000"/>
              </a:lnSpc>
              <a:buClrTx/>
              <a:buSzTx/>
              <a:buFont typeface="Wingdings" panose="05000000000000000000" charset="0"/>
              <a:buChar char="Ø"/>
            </a:pPr>
            <a:r>
              <a:rPr lang="zh-CN" altLang="en-US" sz="2000" b="1" dirty="0">
                <a:solidFill>
                  <a:schemeClr val="accent6"/>
                </a:solidFill>
                <a:latin typeface="华文楷体" panose="02010600040101010101" pitchFamily="2" charset="-122"/>
                <a:ea typeface="华文楷体" panose="02010600040101010101" pitchFamily="2" charset="-122"/>
                <a:sym typeface="+mn-ea"/>
              </a:rPr>
              <a:t>地理范围：全球、国家、省市、地区等；</a:t>
            </a:r>
            <a:endParaRPr lang="zh-CN" altLang="en-US" sz="2000" b="1" dirty="0">
              <a:solidFill>
                <a:schemeClr val="accent6"/>
              </a:solidFill>
              <a:latin typeface="华文楷体" panose="02010600040101010101" pitchFamily="2" charset="-122"/>
              <a:ea typeface="华文楷体" panose="02010600040101010101" pitchFamily="2" charset="-122"/>
            </a:endParaRPr>
          </a:p>
          <a:p>
            <a:pPr marL="342900" lvl="1" indent="-342900" algn="l">
              <a:lnSpc>
                <a:spcPct val="110000"/>
              </a:lnSpc>
              <a:buClrTx/>
              <a:buSzTx/>
              <a:buFont typeface="Wingdings" panose="05000000000000000000" charset="0"/>
              <a:buChar char="Ø"/>
            </a:pPr>
            <a:r>
              <a:rPr lang="zh-CN" altLang="en-US" sz="2000" b="1" dirty="0">
                <a:solidFill>
                  <a:schemeClr val="accent6"/>
                </a:solidFill>
                <a:latin typeface="华文楷体" panose="02010600040101010101" pitchFamily="2" charset="-122"/>
                <a:ea typeface="华文楷体" panose="02010600040101010101" pitchFamily="2" charset="-122"/>
                <a:sym typeface="+mn-ea"/>
              </a:rPr>
              <a:t>功能性组织：企业、行业、政府等；</a:t>
            </a:r>
            <a:endParaRPr lang="zh-CN" altLang="en-US" sz="2000" b="1" dirty="0">
              <a:solidFill>
                <a:schemeClr val="accent6"/>
              </a:solidFill>
              <a:latin typeface="华文楷体" panose="02010600040101010101" pitchFamily="2" charset="-122"/>
              <a:ea typeface="华文楷体" panose="02010600040101010101" pitchFamily="2" charset="-122"/>
            </a:endParaRPr>
          </a:p>
          <a:p>
            <a:pPr marL="342900" lvl="1" indent="-342900" algn="l">
              <a:lnSpc>
                <a:spcPct val="110000"/>
              </a:lnSpc>
              <a:buClrTx/>
              <a:buSzTx/>
              <a:buFont typeface="Wingdings" panose="05000000000000000000" charset="0"/>
              <a:buChar char="Ø"/>
            </a:pPr>
            <a:r>
              <a:rPr lang="zh-CN" altLang="en-US" sz="2000" b="1" dirty="0">
                <a:solidFill>
                  <a:schemeClr val="accent6"/>
                </a:solidFill>
                <a:latin typeface="华文楷体" panose="02010600040101010101" pitchFamily="2" charset="-122"/>
                <a:ea typeface="华文楷体" panose="02010600040101010101" pitchFamily="2" charset="-122"/>
                <a:sym typeface="+mn-ea"/>
              </a:rPr>
              <a:t>功能性实体：学校、建筑、产品、社区等；</a:t>
            </a:r>
            <a:endParaRPr lang="zh-CN" altLang="en-US" sz="2000" b="1" dirty="0">
              <a:solidFill>
                <a:schemeClr val="accent6"/>
              </a:solidFill>
              <a:latin typeface="华文楷体" panose="02010600040101010101" pitchFamily="2" charset="-122"/>
              <a:ea typeface="华文楷体" panose="02010600040101010101" pitchFamily="2" charset="-122"/>
            </a:endParaRPr>
          </a:p>
          <a:p>
            <a:pPr marL="342900" lvl="1" indent="-342900" algn="l">
              <a:lnSpc>
                <a:spcPct val="110000"/>
              </a:lnSpc>
              <a:buClrTx/>
              <a:buSzTx/>
              <a:buFont typeface="Wingdings" panose="05000000000000000000" charset="0"/>
              <a:buChar char="Ø"/>
            </a:pPr>
            <a:r>
              <a:rPr lang="zh-CN" altLang="en-US" sz="2000" b="1" dirty="0">
                <a:solidFill>
                  <a:schemeClr val="accent6"/>
                </a:solidFill>
                <a:latin typeface="华文楷体" panose="02010600040101010101" pitchFamily="2" charset="-122"/>
                <a:ea typeface="华文楷体" panose="02010600040101010101" pitchFamily="2" charset="-122"/>
                <a:sym typeface="+mn-ea"/>
              </a:rPr>
              <a:t>行为：项目、活动等。</a:t>
            </a:r>
            <a:endParaRPr lang="zh-CN" altLang="en-US" sz="2000" b="1" dirty="0">
              <a:solidFill>
                <a:schemeClr val="accent6"/>
              </a:solidFill>
              <a:latin typeface="华文楷体" panose="02010600040101010101" pitchFamily="2" charset="-122"/>
              <a:ea typeface="华文楷体" panose="02010600040101010101" pitchFamily="2" charset="-122"/>
              <a:sym typeface="+mn-ea"/>
            </a:endParaRPr>
          </a:p>
          <a:p>
            <a:pPr marL="342900" indent="-342900" algn="l">
              <a:lnSpc>
                <a:spcPct val="110000"/>
              </a:lnSpc>
              <a:buClrTx/>
              <a:buSzTx/>
              <a:buFont typeface="Wingdings" panose="05000000000000000000" charset="0"/>
              <a:buChar char="n"/>
            </a:pPr>
            <a:r>
              <a:rPr lang="zh-CN" altLang="en-US" sz="2800" b="1" dirty="0">
                <a:solidFill>
                  <a:schemeClr val="accent6"/>
                </a:solidFill>
                <a:latin typeface="黑体" panose="02010609060101010101" pitchFamily="2" charset="-122"/>
                <a:ea typeface="黑体" panose="02010609060101010101" pitchFamily="2" charset="-122"/>
                <a:sym typeface="+mn-ea"/>
              </a:rPr>
              <a:t>碳中和的边界</a:t>
            </a:r>
            <a:endParaRPr lang="zh-CN" altLang="en-US" sz="2800" b="1" dirty="0">
              <a:solidFill>
                <a:schemeClr val="accent6"/>
              </a:solidFill>
              <a:latin typeface="黑体" panose="02010609060101010101" pitchFamily="2" charset="-122"/>
              <a:ea typeface="黑体" panose="02010609060101010101" pitchFamily="2" charset="-122"/>
              <a:sym typeface="+mn-ea"/>
            </a:endParaRPr>
          </a:p>
          <a:p>
            <a:pPr marL="342900" lvl="1" indent="-342900" algn="l">
              <a:lnSpc>
                <a:spcPct val="110000"/>
              </a:lnSpc>
              <a:buClrTx/>
              <a:buSzTx/>
              <a:buFont typeface="Wingdings" panose="05000000000000000000" charset="0"/>
              <a:buChar char="Ø"/>
            </a:pPr>
            <a:r>
              <a:rPr lang="zh-CN" altLang="en-US" sz="2000" b="1" dirty="0">
                <a:solidFill>
                  <a:schemeClr val="accent6"/>
                </a:solidFill>
                <a:latin typeface="华文楷体" panose="02010600040101010101" pitchFamily="2" charset="-122"/>
                <a:ea typeface="华文楷体" panose="02010600040101010101" pitchFamily="2" charset="-122"/>
                <a:sym typeface="+mn-ea"/>
              </a:rPr>
              <a:t>城市：主要包括能源活动、工业生产过程、农业、土地利用变化和林业、废弃物处理五大领域的温室气体排放。</a:t>
            </a:r>
            <a:endParaRPr lang="zh-CN" altLang="en-US" sz="2000" b="1" dirty="0">
              <a:solidFill>
                <a:schemeClr val="accent6"/>
              </a:solidFill>
              <a:latin typeface="华文楷体" panose="02010600040101010101" pitchFamily="2" charset="-122"/>
              <a:ea typeface="华文楷体" panose="02010600040101010101" pitchFamily="2" charset="-122"/>
            </a:endParaRPr>
          </a:p>
          <a:p>
            <a:pPr marL="342900" lvl="1" indent="-342900" algn="l">
              <a:lnSpc>
                <a:spcPct val="110000"/>
              </a:lnSpc>
              <a:buClrTx/>
              <a:buSzTx/>
              <a:buFont typeface="Wingdings" panose="05000000000000000000" charset="0"/>
              <a:buChar char="Ø"/>
            </a:pPr>
            <a:r>
              <a:rPr lang="zh-CN" altLang="en-US" sz="2000" b="1" dirty="0">
                <a:solidFill>
                  <a:schemeClr val="accent6"/>
                </a:solidFill>
                <a:latin typeface="华文楷体" panose="02010600040101010101" pitchFamily="2" charset="-122"/>
                <a:ea typeface="华文楷体" panose="02010600040101010101" pitchFamily="2" charset="-122"/>
                <a:sym typeface="+mn-ea"/>
              </a:rPr>
              <a:t>企业：直接排放（如电厂燃油车辆排放）；间接排放（使用外购电力和热力产生的排放）；其他相关但非直接排放。</a:t>
            </a:r>
            <a:endParaRPr lang="zh-CN" altLang="en-US" sz="2000" b="1" dirty="0">
              <a:solidFill>
                <a:schemeClr val="accent6"/>
              </a:solidFill>
              <a:latin typeface="华文楷体" panose="02010600040101010101" pitchFamily="2" charset="-122"/>
              <a:ea typeface="华文楷体" panose="02010600040101010101" pitchFamily="2" charset="-122"/>
            </a:endParaRPr>
          </a:p>
          <a:p>
            <a:pPr marL="342900" indent="-342900" algn="l">
              <a:lnSpc>
                <a:spcPct val="110000"/>
              </a:lnSpc>
              <a:buClrTx/>
              <a:buSzTx/>
              <a:buFont typeface="Wingdings" panose="05000000000000000000" charset="0"/>
              <a:buChar char="Ø"/>
            </a:pPr>
            <a:r>
              <a:rPr lang="zh-CN" altLang="en-US" sz="2000" b="1" dirty="0">
                <a:solidFill>
                  <a:schemeClr val="accent6"/>
                </a:solidFill>
                <a:latin typeface="华文楷体" panose="02010600040101010101" pitchFamily="2" charset="-122"/>
                <a:ea typeface="华文楷体" panose="02010600040101010101" pitchFamily="2" charset="-122"/>
                <a:sym typeface="+mn-ea"/>
              </a:rPr>
              <a:t>产品：产品全生命周期（制造、使用、运输到报废材料回收）。</a:t>
            </a:r>
            <a:endParaRPr lang="zh-CN" altLang="en-US" sz="2000" b="1" dirty="0">
              <a:solidFill>
                <a:schemeClr val="accent6"/>
              </a:solidFill>
              <a:latin typeface="华文楷体" panose="02010600040101010101" pitchFamily="2" charset="-122"/>
              <a:ea typeface="华文楷体" panose="02010600040101010101" pitchFamily="2" charset="-122"/>
            </a:endParaRPr>
          </a:p>
        </p:txBody>
      </p:sp>
      <p:sp>
        <p:nvSpPr>
          <p:cNvPr id="51" name="文本框 50"/>
          <p:cNvSpPr txBox="1"/>
          <p:nvPr/>
        </p:nvSpPr>
        <p:spPr>
          <a:xfrm>
            <a:off x="473710" y="4270384"/>
            <a:ext cx="4809753" cy="460375"/>
          </a:xfrm>
          <a:prstGeom prst="rect">
            <a:avLst/>
          </a:prstGeom>
          <a:noFill/>
        </p:spPr>
        <p:txBody>
          <a:bodyPr wrap="square" rtlCol="0">
            <a:spAutoFit/>
          </a:bodyPr>
          <a:lstStyle/>
          <a:p>
            <a:pPr marL="285750" indent="-285750">
              <a:buFont typeface="Wingdings" panose="05000000000000000000" pitchFamily="2" charset="2"/>
              <a:buChar char="ü"/>
            </a:pPr>
            <a:endParaRPr lang="zh-CN" altLang="en-US" b="1" dirty="0">
              <a:solidFill>
                <a:schemeClr val="accent6"/>
              </a:solidFill>
              <a:latin typeface="黑体" panose="02010609060101010101" pitchFamily="2" charset="-122"/>
              <a:ea typeface="黑体" panose="02010609060101010101" pitchFamily="2" charset="-122"/>
            </a:endParaRPr>
          </a:p>
        </p:txBody>
      </p:sp>
      <p:sp>
        <p:nvSpPr>
          <p:cNvPr id="2" name="矩形 1"/>
          <p:cNvSpPr/>
          <p:nvPr/>
        </p:nvSpPr>
        <p:spPr>
          <a:xfrm>
            <a:off x="614354" y="750973"/>
            <a:ext cx="6980996" cy="583565"/>
          </a:xfrm>
          <a:prstGeom prst="rect">
            <a:avLst/>
          </a:prstGeom>
          <a:noFill/>
          <a:ln w="9525">
            <a:noFill/>
          </a:ln>
        </p:spPr>
        <p:txBody>
          <a:bodyPr wrap="square" rtlCol="0" anchor="t">
            <a:spAutoFit/>
          </a:bodyPr>
          <a:p>
            <a:pPr lvl="0" algn="l">
              <a:buClrTx/>
              <a:buSzTx/>
              <a:buFontTx/>
            </a:pP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中国</a:t>
            </a:r>
            <a:r>
              <a:rPr lang="zh-CN" altLang="en-US"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面临</a:t>
            </a: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碳中和机遇</a:t>
            </a:r>
            <a:r>
              <a:rPr lang="zh-CN" altLang="en-US"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和</a:t>
            </a: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挑战</a:t>
            </a:r>
            <a:endPar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endParaRPr>
          </a:p>
        </p:txBody>
      </p:sp>
      <p:sp>
        <p:nvSpPr>
          <p:cNvPr id="3" name="Rectangle 66">
            <a:hlinkClick r:id=""/>
          </p:cNvPr>
          <p:cNvSpPr txBox="1"/>
          <p:nvPr/>
        </p:nvSpPr>
        <p:spPr>
          <a:xfrm>
            <a:off x="666750" y="128270"/>
            <a:ext cx="6461760" cy="706755"/>
          </a:xfrm>
          <a:prstGeom prst="rect">
            <a:avLst/>
          </a:prstGeom>
          <a:noFill/>
        </p:spPr>
        <p:txBody>
          <a:bodyPr wrap="squar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4.</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生态文明建设面临挑战</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custDataLst>
              <p:tags r:id="rId1"/>
            </p:custDataLst>
          </p:nvPr>
        </p:nvPicPr>
        <p:blipFill>
          <a:blip r:embed="rId2"/>
          <a:stretch>
            <a:fillRect/>
          </a:stretch>
        </p:blipFill>
        <p:spPr>
          <a:xfrm>
            <a:off x="784225" y="1285875"/>
            <a:ext cx="7809230" cy="3615690"/>
          </a:xfrm>
          <a:prstGeom prst="rect">
            <a:avLst/>
          </a:prstGeom>
        </p:spPr>
      </p:pic>
      <p:sp>
        <p:nvSpPr>
          <p:cNvPr id="4" name="文本框 3"/>
          <p:cNvSpPr txBox="1"/>
          <p:nvPr/>
        </p:nvSpPr>
        <p:spPr>
          <a:xfrm>
            <a:off x="717550" y="4660900"/>
            <a:ext cx="7970520" cy="2009775"/>
          </a:xfrm>
          <a:prstGeom prst="rect">
            <a:avLst/>
          </a:prstGeom>
          <a:solidFill>
            <a:schemeClr val="tx1"/>
          </a:solidFill>
        </p:spPr>
        <p:txBody>
          <a:bodyPr wrap="square" rtlCol="0" anchor="t">
            <a:spAutoFit/>
          </a:bodyPr>
          <a:p>
            <a:pPr marL="342900" indent="-342900" algn="l" fontAlgn="auto" latinLnBrk="0">
              <a:lnSpc>
                <a:spcPct val="130000"/>
              </a:lnSpc>
              <a:buClrTx/>
              <a:buSzTx/>
              <a:buFont typeface="Wingdings" panose="05000000000000000000" charset="0"/>
              <a:buChar char="l"/>
            </a:pPr>
            <a:r>
              <a:rPr kumimoji="1" lang="zh-CN" altLang="en-US" sz="2400" b="1" dirty="0">
                <a:solidFill>
                  <a:schemeClr val="accent2"/>
                </a:solidFill>
                <a:latin typeface="黑体" panose="02010609060101010101" pitchFamily="2" charset="-122"/>
                <a:ea typeface="黑体" panose="02010609060101010101" pitchFamily="2" charset="-122"/>
                <a:cs typeface="黑体" panose="02010609060101010101" pitchFamily="2" charset="-122"/>
              </a:rPr>
              <a:t>美国</a:t>
            </a:r>
            <a:r>
              <a:rPr kumimoji="1" lang="zh-CN" altLang="en-US" sz="2400" b="1"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ea"/>
              </a:rPr>
              <a:t>1970年</a:t>
            </a:r>
            <a:r>
              <a:rPr kumimoji="1" lang="zh-CN" altLang="en-US" sz="2400" b="1" dirty="0">
                <a:solidFill>
                  <a:schemeClr val="accent2"/>
                </a:solidFill>
                <a:latin typeface="黑体" panose="02010609060101010101" pitchFamily="2" charset="-122"/>
                <a:ea typeface="黑体" panose="02010609060101010101" pitchFamily="2" charset="-122"/>
                <a:cs typeface="黑体" panose="02010609060101010101" pitchFamily="2" charset="-122"/>
              </a:rPr>
              <a:t>人均碳排放量达到了最高峰，之后开始下降；</a:t>
            </a:r>
            <a:r>
              <a:rPr kumimoji="1" lang="zh-CN" altLang="en-US" sz="2400" b="1"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ea"/>
              </a:rPr>
              <a:t>从碳达峰到碳中和实际上是有80年时间。</a:t>
            </a:r>
            <a:endParaRPr kumimoji="1" lang="zh-CN" altLang="en-US" sz="2400" b="1" dirty="0">
              <a:solidFill>
                <a:schemeClr val="accent2"/>
              </a:solidFill>
              <a:latin typeface="黑体" panose="02010609060101010101" pitchFamily="2" charset="-122"/>
              <a:ea typeface="黑体" panose="02010609060101010101" pitchFamily="2" charset="-122"/>
              <a:cs typeface="黑体" panose="02010609060101010101" pitchFamily="2" charset="-122"/>
            </a:endParaRPr>
          </a:p>
          <a:p>
            <a:pPr marL="342900" indent="-342900" algn="l" fontAlgn="auto" latinLnBrk="0">
              <a:lnSpc>
                <a:spcPct val="130000"/>
              </a:lnSpc>
              <a:buClrTx/>
              <a:buSzTx/>
              <a:buFont typeface="Wingdings" panose="05000000000000000000" charset="0"/>
              <a:buChar char="l"/>
            </a:pPr>
            <a:r>
              <a:rPr kumimoji="1" lang="zh-CN" altLang="en-US" sz="2400" b="1" dirty="0">
                <a:solidFill>
                  <a:schemeClr val="accent2"/>
                </a:solidFill>
                <a:latin typeface="黑体" panose="02010609060101010101" pitchFamily="2" charset="-122"/>
                <a:ea typeface="黑体" panose="02010609060101010101" pitchFamily="2" charset="-122"/>
                <a:cs typeface="黑体" panose="02010609060101010101" pitchFamily="2" charset="-122"/>
              </a:rPr>
              <a:t>英国和法国大概也是在上世纪七十年代到八十年代达到最高峰；</a:t>
            </a:r>
            <a:r>
              <a:rPr kumimoji="1" lang="zh-CN" altLang="en-US" sz="2400" b="1"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ea"/>
              </a:rPr>
              <a:t>从碳达峰到碳中和实际上是有</a:t>
            </a:r>
            <a:r>
              <a:rPr kumimoji="1" lang="en-US" altLang="zh-CN" sz="2400" b="1"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ea"/>
              </a:rPr>
              <a:t>7</a:t>
            </a:r>
            <a:r>
              <a:rPr kumimoji="1" lang="zh-CN" altLang="en-US" sz="2400" b="1"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ea"/>
              </a:rPr>
              <a:t>0年时间。</a:t>
            </a:r>
            <a:endParaRPr kumimoji="1" lang="zh-CN" altLang="en-US" sz="2400" b="1" dirty="0">
              <a:solidFill>
                <a:schemeClr val="accent2"/>
              </a:solidFill>
              <a:latin typeface="黑体" panose="02010609060101010101" pitchFamily="2" charset="-122"/>
              <a:ea typeface="黑体" panose="02010609060101010101" pitchFamily="2" charset="-122"/>
              <a:cs typeface="黑体" panose="02010609060101010101" pitchFamily="2" charset="-122"/>
            </a:endParaRPr>
          </a:p>
        </p:txBody>
      </p:sp>
      <p:sp>
        <p:nvSpPr>
          <p:cNvPr id="3" name="矩形 2"/>
          <p:cNvSpPr/>
          <p:nvPr/>
        </p:nvSpPr>
        <p:spPr>
          <a:xfrm>
            <a:off x="614354" y="750973"/>
            <a:ext cx="6980996" cy="583565"/>
          </a:xfrm>
          <a:prstGeom prst="rect">
            <a:avLst/>
          </a:prstGeom>
          <a:noFill/>
          <a:ln w="9525">
            <a:noFill/>
          </a:ln>
        </p:spPr>
        <p:txBody>
          <a:bodyPr wrap="square" rtlCol="0" anchor="t">
            <a:spAutoFit/>
          </a:bodyPr>
          <a:p>
            <a:pPr lvl="0" algn="l">
              <a:buClrTx/>
              <a:buSzTx/>
              <a:buFontTx/>
            </a:pP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中国</a:t>
            </a:r>
            <a:r>
              <a:rPr lang="zh-CN" altLang="en-US"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面临</a:t>
            </a: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碳中和机遇</a:t>
            </a:r>
            <a:r>
              <a:rPr lang="zh-CN" altLang="en-US"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和</a:t>
            </a: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挑战</a:t>
            </a:r>
            <a:endPar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endParaRPr>
          </a:p>
        </p:txBody>
      </p:sp>
      <p:sp>
        <p:nvSpPr>
          <p:cNvPr id="5" name="Rectangle 66">
            <a:hlinkClick r:id=""/>
          </p:cNvPr>
          <p:cNvSpPr txBox="1"/>
          <p:nvPr/>
        </p:nvSpPr>
        <p:spPr>
          <a:xfrm>
            <a:off x="805180" y="59055"/>
            <a:ext cx="6461760" cy="706755"/>
          </a:xfrm>
          <a:prstGeom prst="rect">
            <a:avLst/>
          </a:prstGeom>
          <a:noFill/>
        </p:spPr>
        <p:txBody>
          <a:bodyPr wrap="squar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4.</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生态文明建设面临挑战</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0056" y="1128321"/>
            <a:ext cx="7962672" cy="4526280"/>
          </a:xfrm>
        </p:spPr>
        <p:txBody>
          <a:bodyPr/>
          <a:lstStyle/>
          <a:p>
            <a:pPr marL="0" indent="0">
              <a:buNone/>
            </a:pPr>
            <a:r>
              <a:rPr lang="zh-CN" altLang="en-US" sz="2800" dirty="0">
                <a:solidFill>
                  <a:srgbClr val="C00000"/>
                </a:solidFill>
                <a:latin typeface="黑体" panose="02010609060101010101" pitchFamily="2" charset="-122"/>
                <a:ea typeface="黑体" panose="02010609060101010101" pitchFamily="2" charset="-122"/>
                <a:cs typeface="黑体" panose="02010609060101010101" pitchFamily="2" charset="-122"/>
              </a:rPr>
              <a:t>什么是</a:t>
            </a:r>
            <a:r>
              <a:rPr lang="en-US" altLang="zh-CN" sz="2800" dirty="0">
                <a:solidFill>
                  <a:srgbClr val="C00000"/>
                </a:solidFill>
                <a:latin typeface="黑体" panose="02010609060101010101" pitchFamily="2" charset="-122"/>
                <a:ea typeface="黑体" panose="02010609060101010101" pitchFamily="2" charset="-122"/>
                <a:cs typeface="黑体" panose="02010609060101010101" pitchFamily="2" charset="-122"/>
              </a:rPr>
              <a:t>“</a:t>
            </a:r>
            <a:r>
              <a:rPr lang="zh-CN" altLang="en-US" sz="2800" dirty="0">
                <a:solidFill>
                  <a:srgbClr val="C00000"/>
                </a:solidFill>
                <a:latin typeface="黑体" panose="02010609060101010101" pitchFamily="2" charset="-122"/>
                <a:ea typeface="黑体" panose="02010609060101010101" pitchFamily="2" charset="-122"/>
                <a:cs typeface="黑体" panose="02010609060101010101" pitchFamily="2" charset="-122"/>
              </a:rPr>
              <a:t>文明</a:t>
            </a:r>
            <a:r>
              <a:rPr lang="en-US" altLang="zh-CN" sz="2800" dirty="0">
                <a:solidFill>
                  <a:srgbClr val="C00000"/>
                </a:solidFill>
                <a:latin typeface="黑体" panose="02010609060101010101" pitchFamily="2" charset="-122"/>
                <a:ea typeface="黑体" panose="02010609060101010101" pitchFamily="2" charset="-122"/>
                <a:cs typeface="黑体" panose="02010609060101010101" pitchFamily="2" charset="-122"/>
              </a:rPr>
              <a:t>”</a:t>
            </a:r>
            <a:r>
              <a:rPr lang="zh-CN" altLang="en-US" sz="2800" dirty="0" smtClean="0">
                <a:solidFill>
                  <a:srgbClr val="C00000"/>
                </a:solidFill>
                <a:latin typeface="黑体" panose="02010609060101010101" pitchFamily="2" charset="-122"/>
                <a:ea typeface="黑体" panose="02010609060101010101" pitchFamily="2" charset="-122"/>
                <a:cs typeface="黑体" panose="02010609060101010101" pitchFamily="2" charset="-122"/>
              </a:rPr>
              <a:t>？</a:t>
            </a:r>
            <a:r>
              <a:rPr lang="zh-CN" altLang="en-US" dirty="0" smtClean="0">
                <a:solidFill>
                  <a:schemeClr val="accent6"/>
                </a:solidFill>
                <a:latin typeface="黑体" panose="02010609060101010101" pitchFamily="2" charset="-122"/>
                <a:ea typeface="黑体" panose="02010609060101010101" pitchFamily="2" charset="-122"/>
                <a:cs typeface="黑体" panose="02010609060101010101" pitchFamily="2" charset="-122"/>
              </a:rPr>
              <a:t>     </a:t>
            </a:r>
            <a:r>
              <a:rPr lang="zh-CN" altLang="en-US" dirty="0">
                <a:solidFill>
                  <a:schemeClr val="accent6"/>
                </a:solidFill>
              </a:rPr>
              <a:t>　　</a:t>
            </a:r>
            <a:endParaRPr lang="en-US" altLang="zh-CN" sz="2800" dirty="0" smtClean="0">
              <a:solidFill>
                <a:schemeClr val="accent6"/>
              </a:solidFill>
              <a:latin typeface="黑体" panose="02010609060101010101" pitchFamily="2" charset="-122"/>
              <a:ea typeface="黑体" panose="02010609060101010101" pitchFamily="2" charset="-122"/>
              <a:cs typeface="黑体" panose="02010609060101010101" pitchFamily="2" charset="-122"/>
            </a:endParaRPr>
          </a:p>
          <a:p>
            <a:pPr marL="0" indent="0">
              <a:lnSpc>
                <a:spcPts val="4100"/>
              </a:lnSpc>
              <a:spcBef>
                <a:spcPts val="0"/>
              </a:spcBef>
              <a:buFont typeface="Wingdings" panose="05000000000000000000" charset="0"/>
              <a:buChar char="l"/>
            </a:pPr>
            <a:r>
              <a:rPr lang="zh-CN" altLang="en-US" sz="2400" dirty="0" smtClean="0">
                <a:solidFill>
                  <a:schemeClr val="accent6"/>
                </a:solidFill>
                <a:latin typeface="黑体" panose="02010609060101010101" pitchFamily="2" charset="-122"/>
                <a:ea typeface="黑体" panose="02010609060101010101" pitchFamily="2" charset="-122"/>
                <a:cs typeface="黑体" panose="02010609060101010101" pitchFamily="2" charset="-122"/>
              </a:rPr>
              <a:t>指人类脱离野蛮的状况，成为进步的状态；故其中含有开化与教育的意义在内；</a:t>
            </a:r>
            <a:endParaRPr lang="en-US" altLang="zh-CN" sz="2400" dirty="0" smtClean="0">
              <a:solidFill>
                <a:schemeClr val="accent6"/>
              </a:solidFill>
              <a:latin typeface="黑体" panose="02010609060101010101" pitchFamily="2" charset="-122"/>
              <a:ea typeface="黑体" panose="02010609060101010101" pitchFamily="2" charset="-122"/>
              <a:cs typeface="黑体" panose="02010609060101010101" pitchFamily="2" charset="-122"/>
            </a:endParaRPr>
          </a:p>
          <a:p>
            <a:pPr marL="0" indent="0">
              <a:lnSpc>
                <a:spcPts val="4100"/>
              </a:lnSpc>
              <a:spcBef>
                <a:spcPts val="0"/>
              </a:spcBef>
              <a:buFont typeface="Wingdings" panose="05000000000000000000" charset="0"/>
              <a:buChar char="l"/>
            </a:pPr>
            <a:r>
              <a:rPr lang="zh-CN" altLang="en-US" sz="2400" dirty="0" smtClean="0">
                <a:solidFill>
                  <a:schemeClr val="accent6"/>
                </a:solidFill>
                <a:latin typeface="黑体" panose="02010609060101010101" pitchFamily="2" charset="-122"/>
                <a:ea typeface="黑体" panose="02010609060101010101" pitchFamily="2" charset="-122"/>
                <a:cs typeface="黑体" panose="02010609060101010101" pitchFamily="2" charset="-122"/>
              </a:rPr>
              <a:t>文明反映</a:t>
            </a:r>
            <a:r>
              <a:rPr lang="zh-CN" altLang="en-US" sz="2400" dirty="0">
                <a:solidFill>
                  <a:schemeClr val="accent6"/>
                </a:solidFill>
                <a:latin typeface="黑体" panose="02010609060101010101" pitchFamily="2" charset="-122"/>
                <a:ea typeface="黑体" panose="02010609060101010101" pitchFamily="2" charset="-122"/>
                <a:cs typeface="黑体" panose="02010609060101010101" pitchFamily="2" charset="-122"/>
              </a:rPr>
              <a:t>的是社会、国家、地区和个人发展</a:t>
            </a:r>
            <a:r>
              <a:rPr lang="zh-CN" altLang="en-US" sz="2400" dirty="0" smtClean="0">
                <a:solidFill>
                  <a:schemeClr val="accent6"/>
                </a:solidFill>
                <a:latin typeface="黑体" panose="02010609060101010101" pitchFamily="2" charset="-122"/>
                <a:ea typeface="黑体" panose="02010609060101010101" pitchFamily="2" charset="-122"/>
                <a:cs typeface="黑体" panose="02010609060101010101" pitchFamily="2" charset="-122"/>
              </a:rPr>
              <a:t>进步程度；</a:t>
            </a:r>
            <a:endParaRPr lang="en-US" altLang="zh-CN" sz="2400" dirty="0" smtClean="0">
              <a:solidFill>
                <a:schemeClr val="accent6"/>
              </a:solidFill>
              <a:latin typeface="黑体" panose="02010609060101010101" pitchFamily="2" charset="-122"/>
              <a:ea typeface="黑体" panose="02010609060101010101" pitchFamily="2" charset="-122"/>
              <a:cs typeface="黑体" panose="02010609060101010101" pitchFamily="2" charset="-122"/>
            </a:endParaRPr>
          </a:p>
          <a:p>
            <a:pPr marL="0" indent="0">
              <a:lnSpc>
                <a:spcPts val="4100"/>
              </a:lnSpc>
              <a:spcBef>
                <a:spcPts val="0"/>
              </a:spcBef>
              <a:buFont typeface="Wingdings" panose="05000000000000000000" charset="0"/>
              <a:buChar char="l"/>
            </a:pPr>
            <a:r>
              <a:rPr lang="zh-CN" altLang="en-US" sz="2400" dirty="0" smtClean="0">
                <a:solidFill>
                  <a:schemeClr val="accent6"/>
                </a:solidFill>
                <a:latin typeface="黑体" panose="02010609060101010101" pitchFamily="2" charset="-122"/>
                <a:ea typeface="黑体" panose="02010609060101010101" pitchFamily="2" charset="-122"/>
                <a:cs typeface="黑体" panose="02010609060101010101" pitchFamily="2" charset="-122"/>
              </a:rPr>
              <a:t>文明人文</a:t>
            </a:r>
            <a:r>
              <a:rPr lang="zh-CN" altLang="en-US" sz="2400" dirty="0">
                <a:solidFill>
                  <a:schemeClr val="accent6"/>
                </a:solidFill>
                <a:latin typeface="黑体" panose="02010609060101010101" pitchFamily="2" charset="-122"/>
                <a:ea typeface="黑体" panose="02010609060101010101" pitchFamily="2" charset="-122"/>
                <a:cs typeface="黑体" panose="02010609060101010101" pitchFamily="2" charset="-122"/>
              </a:rPr>
              <a:t>精神、发明创造以及公序良俗的总和；</a:t>
            </a:r>
            <a:endParaRPr lang="zh-CN" altLang="en-US" sz="2400" dirty="0">
              <a:solidFill>
                <a:schemeClr val="accent6"/>
              </a:solidFill>
              <a:latin typeface="黑体" panose="02010609060101010101" pitchFamily="2" charset="-122"/>
              <a:ea typeface="黑体" panose="02010609060101010101" pitchFamily="2" charset="-122"/>
              <a:cs typeface="黑体" panose="02010609060101010101" pitchFamily="2" charset="-122"/>
            </a:endParaRPr>
          </a:p>
          <a:p>
            <a:pPr marL="0" indent="0">
              <a:lnSpc>
                <a:spcPts val="4100"/>
              </a:lnSpc>
              <a:spcBef>
                <a:spcPts val="0"/>
              </a:spcBef>
              <a:buFont typeface="Wingdings" panose="05000000000000000000" charset="0"/>
              <a:buChar char="l"/>
            </a:pPr>
            <a:r>
              <a:rPr lang="zh-CN" altLang="en-US" sz="2400" dirty="0" smtClean="0">
                <a:solidFill>
                  <a:schemeClr val="accent6"/>
                </a:solidFill>
                <a:latin typeface="黑体" panose="02010609060101010101" pitchFamily="2" charset="-122"/>
                <a:ea typeface="黑体" panose="02010609060101010101" pitchFamily="2" charset="-122"/>
                <a:cs typeface="黑体" panose="02010609060101010101" pitchFamily="2" charset="-122"/>
              </a:rPr>
              <a:t>文明包括</a:t>
            </a:r>
            <a:r>
              <a:rPr lang="zh-CN" altLang="en-US" sz="2400" dirty="0">
                <a:solidFill>
                  <a:schemeClr val="accent6"/>
                </a:solidFill>
                <a:latin typeface="黑体" panose="02010609060101010101" pitchFamily="2" charset="-122"/>
                <a:ea typeface="黑体" panose="02010609060101010101" pitchFamily="2" charset="-122"/>
                <a:cs typeface="黑体" panose="02010609060101010101" pitchFamily="2" charset="-122"/>
              </a:rPr>
              <a:t>家族观念、工具、语言、文字、信仰、宗教观念、法律、城邦和国家等等；</a:t>
            </a:r>
            <a:endParaRPr lang="zh-CN" altLang="en-US" sz="2400" dirty="0">
              <a:solidFill>
                <a:schemeClr val="accent6"/>
              </a:solidFill>
              <a:latin typeface="黑体" panose="02010609060101010101" pitchFamily="2" charset="-122"/>
              <a:ea typeface="黑体" panose="02010609060101010101" pitchFamily="2" charset="-122"/>
              <a:cs typeface="黑体" panose="02010609060101010101" pitchFamily="2" charset="-122"/>
            </a:endParaRPr>
          </a:p>
          <a:p>
            <a:pPr marL="0" indent="0">
              <a:lnSpc>
                <a:spcPts val="4100"/>
              </a:lnSpc>
              <a:spcBef>
                <a:spcPts val="0"/>
              </a:spcBef>
              <a:buFont typeface="Wingdings" panose="05000000000000000000" charset="0"/>
              <a:buChar char="l"/>
            </a:pPr>
            <a:r>
              <a:rPr lang="zh-CN" altLang="en-US" sz="2400" dirty="0">
                <a:solidFill>
                  <a:schemeClr val="accent6"/>
                </a:solidFill>
                <a:latin typeface="黑体" panose="02010609060101010101" pitchFamily="2" charset="-122"/>
                <a:ea typeface="黑体" panose="02010609060101010101" pitchFamily="2" charset="-122"/>
                <a:cs typeface="黑体" panose="02010609060101010101" pitchFamily="2" charset="-122"/>
              </a:rPr>
              <a:t>由于各种文明要素在时间和地域上的分布并不均匀，产生了具有显而易见区别的各种文明</a:t>
            </a:r>
            <a:r>
              <a:rPr lang="en-US" altLang="zh-CN" sz="2400" dirty="0">
                <a:solidFill>
                  <a:schemeClr val="accent6"/>
                </a:solidFill>
                <a:latin typeface="黑体" panose="02010609060101010101" pitchFamily="2" charset="-122"/>
                <a:ea typeface="黑体" panose="02010609060101010101" pitchFamily="2" charset="-122"/>
                <a:cs typeface="黑体" panose="02010609060101010101" pitchFamily="2" charset="-122"/>
              </a:rPr>
              <a:t>……</a:t>
            </a:r>
            <a:endParaRPr lang="zh-CN" altLang="en-US" sz="2400" dirty="0">
              <a:solidFill>
                <a:schemeClr val="accent6"/>
              </a:solidFill>
              <a:latin typeface="黑体" panose="02010609060101010101" pitchFamily="2" charset="-122"/>
              <a:ea typeface="黑体" panose="02010609060101010101" pitchFamily="2" charset="-122"/>
              <a:cs typeface="黑体" panose="02010609060101010101" pitchFamily="2" charset="-122"/>
            </a:endParaRPr>
          </a:p>
          <a:p>
            <a:pPr>
              <a:buFont typeface="Wingdings" panose="05000000000000000000" charset="0"/>
              <a:buChar char="l"/>
            </a:pPr>
            <a:endParaRPr lang="zh-CN" altLang="en-US" sz="2400" dirty="0">
              <a:solidFill>
                <a:schemeClr val="accent6"/>
              </a:solidFill>
              <a:latin typeface="黑体" panose="02010609060101010101" pitchFamily="2" charset="-122"/>
              <a:ea typeface="黑体" panose="02010609060101010101" pitchFamily="2" charset="-122"/>
              <a:cs typeface="黑体" panose="02010609060101010101" pitchFamily="2" charset="-122"/>
            </a:endParaRPr>
          </a:p>
        </p:txBody>
      </p:sp>
      <p:sp>
        <p:nvSpPr>
          <p:cNvPr id="4" name="矩形 4"/>
          <p:cNvSpPr txBox="1"/>
          <p:nvPr/>
        </p:nvSpPr>
        <p:spPr>
          <a:xfrm>
            <a:off x="840423" y="24828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1.</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文明和生态文明的内涵</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p:nvPr/>
        </p:nvGraphicFramePr>
        <p:xfrm>
          <a:off x="369570" y="1395730"/>
          <a:ext cx="8338820" cy="5359400"/>
        </p:xfrm>
        <a:graphic>
          <a:graphicData uri="http://schemas.openxmlformats.org/drawingml/2006/table">
            <a:tbl>
              <a:tblPr firstRow="1" bandRow="1">
                <a:tableStyleId>{5C22544A-7EE6-4342-B048-85BDC9FD1C3A}</a:tableStyleId>
              </a:tblPr>
              <a:tblGrid>
                <a:gridCol w="8338820"/>
              </a:tblGrid>
              <a:tr h="5359400">
                <a:tc>
                  <a:txBody>
                    <a:bodyPr/>
                    <a:p>
                      <a:pPr marL="342900" indent="-342900" algn="l">
                        <a:lnSpc>
                          <a:spcPct val="130000"/>
                        </a:lnSpc>
                        <a:buFont typeface="Wingdings" panose="05000000000000000000" charset="0"/>
                        <a:buChar char="l"/>
                      </a:pPr>
                      <a:r>
                        <a:rPr kumimoji="1" lang="zh-CN" altLang="en-US" sz="2400" dirty="0">
                          <a:solidFill>
                            <a:srgbClr val="960000"/>
                          </a:solidFill>
                          <a:latin typeface="黑体" panose="02010609060101010101" pitchFamily="2" charset="-122"/>
                          <a:ea typeface="黑体" panose="02010609060101010101" pitchFamily="2" charset="-122"/>
                          <a:cs typeface="黑体" panose="02010609060101010101" pitchFamily="2" charset="-122"/>
                          <a:sym typeface="+mn-ea"/>
                        </a:rPr>
                        <a:t>2019年CO</a:t>
                      </a:r>
                      <a:r>
                        <a:rPr kumimoji="1" lang="zh-CN" altLang="en-US" sz="2400" baseline="-25000" dirty="0">
                          <a:solidFill>
                            <a:srgbClr val="960000"/>
                          </a:solidFill>
                          <a:uFillTx/>
                          <a:latin typeface="黑体" panose="02010609060101010101" pitchFamily="2" charset="-122"/>
                          <a:ea typeface="黑体" panose="02010609060101010101" pitchFamily="2" charset="-122"/>
                          <a:cs typeface="黑体" panose="02010609060101010101" pitchFamily="2" charset="-122"/>
                          <a:sym typeface="+mn-ea"/>
                        </a:rPr>
                        <a:t>2</a:t>
                      </a:r>
                      <a:r>
                        <a:rPr kumimoji="1" lang="zh-CN" altLang="en-US" sz="2400" dirty="0">
                          <a:solidFill>
                            <a:srgbClr val="960000"/>
                          </a:solidFill>
                          <a:latin typeface="黑体" panose="02010609060101010101" pitchFamily="2" charset="-122"/>
                          <a:ea typeface="黑体" panose="02010609060101010101" pitchFamily="2" charset="-122"/>
                          <a:cs typeface="黑体" panose="02010609060101010101" pitchFamily="2" charset="-122"/>
                          <a:sym typeface="+mn-ea"/>
                        </a:rPr>
                        <a:t>排放：</a:t>
                      </a:r>
                      <a:r>
                        <a:rPr kumimoji="1" lang="zh-CN" altLang="en-US" sz="24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占</a:t>
                      </a:r>
                      <a:r>
                        <a:rPr kumimoji="1" lang="zh-CN" altLang="en-US" sz="24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全球28.9%，约100亿吨</a:t>
                      </a:r>
                      <a:endParaRPr kumimoji="1" lang="zh-CN" altLang="en-US" sz="24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endParaRPr>
                    </a:p>
                    <a:p>
                      <a:pPr marL="285750" indent="-285750" algn="l">
                        <a:lnSpc>
                          <a:spcPct val="130000"/>
                        </a:lnSpc>
                        <a:buClrTx/>
                        <a:buSzTx/>
                        <a:buFont typeface="Wingdings" panose="05000000000000000000" charset="0"/>
                        <a:buChar char="l"/>
                      </a:pPr>
                      <a:r>
                        <a:rPr kumimoji="1" lang="zh-CN" altLang="en-US" sz="2400" dirty="0">
                          <a:solidFill>
                            <a:srgbClr val="960000"/>
                          </a:solidFill>
                          <a:latin typeface="黑体" panose="02010609060101010101" pitchFamily="2" charset="-122"/>
                          <a:ea typeface="黑体" panose="02010609060101010101" pitchFamily="2" charset="-122"/>
                          <a:cs typeface="黑体" panose="02010609060101010101" pitchFamily="2" charset="-122"/>
                          <a:sym typeface="+mn-ea"/>
                        </a:rPr>
                        <a:t>碳排放分布：</a:t>
                      </a:r>
                      <a:r>
                        <a:rPr kumimoji="1" lang="zh-CN" altLang="en-US" sz="24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电力40% </a:t>
                      </a:r>
                      <a:r>
                        <a:rPr kumimoji="1" lang="en-US" altLang="zh-CN" sz="24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 </a:t>
                      </a:r>
                      <a:r>
                        <a:rPr kumimoji="1" lang="zh-CN" altLang="en-US" sz="24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工业30% </a:t>
                      </a:r>
                      <a:r>
                        <a:rPr kumimoji="1" lang="en-US" altLang="zh-CN" sz="24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 </a:t>
                      </a:r>
                      <a:r>
                        <a:rPr kumimoji="1" lang="zh-CN" altLang="en-US" sz="24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建筑15% </a:t>
                      </a:r>
                      <a:r>
                        <a:rPr kumimoji="1" lang="en-US" altLang="zh-CN" sz="24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 </a:t>
                      </a:r>
                      <a:r>
                        <a:rPr kumimoji="1" lang="zh-CN" altLang="en-US" sz="24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交通15%</a:t>
                      </a:r>
                      <a:endParaRPr kumimoji="1" lang="en-US" altLang="zh-CN" sz="24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endParaRPr>
                    </a:p>
                    <a:p>
                      <a:pPr marL="285750" indent="-285750" algn="l">
                        <a:lnSpc>
                          <a:spcPct val="130000"/>
                        </a:lnSpc>
                        <a:buClrTx/>
                        <a:buSzTx/>
                        <a:buFont typeface="Wingdings" panose="05000000000000000000" charset="0"/>
                        <a:buChar char="l"/>
                      </a:pPr>
                      <a:r>
                        <a:rPr kumimoji="1" lang="zh-CN" altLang="en-US" sz="2400" dirty="0">
                          <a:solidFill>
                            <a:srgbClr val="960000"/>
                          </a:solidFill>
                          <a:latin typeface="黑体" panose="02010609060101010101" pitchFamily="2" charset="-122"/>
                          <a:ea typeface="黑体" panose="02010609060101010101" pitchFamily="2" charset="-122"/>
                          <a:cs typeface="黑体" panose="02010609060101010101" pitchFamily="2" charset="-122"/>
                          <a:sym typeface="+mn-ea"/>
                        </a:rPr>
                        <a:t>中国能源结构：</a:t>
                      </a:r>
                      <a:r>
                        <a:rPr kumimoji="1" lang="zh-CN" altLang="en-US" sz="24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化石84%——煤57.7%，油18%，天然气8.2% </a:t>
                      </a:r>
                      <a:endParaRPr kumimoji="1" lang="zh-CN" altLang="en-US" sz="24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endParaRPr>
                    </a:p>
                    <a:p>
                      <a:pPr indent="0" algn="l">
                        <a:lnSpc>
                          <a:spcPct val="130000"/>
                        </a:lnSpc>
                        <a:buClrTx/>
                        <a:buSzTx/>
                        <a:buFont typeface="Wingdings" panose="05000000000000000000" charset="0"/>
                        <a:buNone/>
                      </a:pPr>
                      <a:r>
                        <a:rPr kumimoji="1" lang="zh-CN" altLang="en-US" sz="24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                非化石能源15.3%（可再生+核能）</a:t>
                      </a:r>
                      <a:endParaRPr kumimoji="1" lang="zh-CN" altLang="en-US" sz="2400" dirty="0">
                        <a:solidFill>
                          <a:schemeClr val="accent2"/>
                        </a:solidFill>
                        <a:latin typeface="黑体" panose="02010609060101010101" pitchFamily="2" charset="-122"/>
                        <a:ea typeface="黑体" panose="02010609060101010101" pitchFamily="2" charset="-122"/>
                        <a:cs typeface="黑体" panose="02010609060101010101" pitchFamily="2" charset="-122"/>
                      </a:endParaRPr>
                    </a:p>
                    <a:p>
                      <a:pPr marL="342900" indent="-342900">
                        <a:lnSpc>
                          <a:spcPct val="130000"/>
                        </a:lnSpc>
                        <a:buFont typeface="Wingdings" panose="05000000000000000000" charset="0"/>
                        <a:buChar char="l"/>
                      </a:pPr>
                      <a:r>
                        <a:rPr kumimoji="1" lang="zh-CN" altLang="en-US" sz="2400" dirty="0">
                          <a:solidFill>
                            <a:srgbClr val="960000"/>
                          </a:solidFill>
                          <a:latin typeface="黑体" panose="02010609060101010101" pitchFamily="2" charset="-122"/>
                          <a:ea typeface="黑体" panose="02010609060101010101" pitchFamily="2" charset="-122"/>
                          <a:cs typeface="黑体" panose="02010609060101010101" pitchFamily="2" charset="-122"/>
                          <a:sym typeface="+mn-lt"/>
                        </a:rPr>
                        <a:t>单位GDP能耗：</a:t>
                      </a:r>
                      <a:r>
                        <a:rPr kumimoji="1" lang="zh-CN" altLang="en-US" sz="24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发达国家万元产值能耗</a:t>
                      </a:r>
                      <a:r>
                        <a:rPr kumimoji="1" lang="zh-CN" altLang="en-US" sz="24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不到0.2吨标准煤；我国目前是接近0.5吨。为全球平均1.3倍；60%能源消耗集中在高耗能产业（饱和、过剩）</a:t>
                      </a:r>
                      <a:endParaRPr kumimoji="1" lang="zh-CN" altLang="en-US" sz="24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endParaRPr>
                    </a:p>
                    <a:p>
                      <a:pPr marL="342900" indent="-342900" algn="just">
                        <a:lnSpc>
                          <a:spcPct val="130000"/>
                        </a:lnSpc>
                        <a:buFont typeface="Wingdings" panose="05000000000000000000" charset="0"/>
                        <a:buChar char="l"/>
                      </a:pPr>
                      <a:r>
                        <a:rPr kumimoji="1" lang="zh-CN" altLang="en-US" sz="2400" dirty="0">
                          <a:solidFill>
                            <a:srgbClr val="960000"/>
                          </a:solidFill>
                          <a:latin typeface="黑体" panose="02010609060101010101" pitchFamily="2" charset="-122"/>
                          <a:ea typeface="黑体" panose="02010609060101010101" pitchFamily="2" charset="-122"/>
                          <a:cs typeface="黑体" panose="02010609060101010101" pitchFamily="2" charset="-122"/>
                          <a:sym typeface="+mn-lt"/>
                        </a:rPr>
                        <a:t>我国发电方式仍然以火电为主：</a:t>
                      </a:r>
                      <a:r>
                        <a:rPr kumimoji="1" lang="zh-CN" altLang="en-US" sz="24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2019年我国火电装机119055万千瓦，占总装机容量的59.2%；水电、核电、风电、太阳能发电等清洁能源装机总容量已达81987万千瓦，占总装机容量的40.8%。</a:t>
                      </a:r>
                      <a:endParaRPr kumimoji="1" lang="zh-CN" altLang="en-US" sz="1800" dirty="0">
                        <a:solidFill>
                          <a:schemeClr val="accent2"/>
                        </a:solidFill>
                        <a:cs typeface="+mn-ea"/>
                        <a:sym typeface="+mn-lt"/>
                      </a:endParaRPr>
                    </a:p>
                  </a:txBody>
                  <a:tcPr>
                    <a:noFill/>
                  </a:tcPr>
                </a:tc>
              </a:tr>
            </a:tbl>
          </a:graphicData>
        </a:graphic>
      </p:graphicFrame>
      <p:sp>
        <p:nvSpPr>
          <p:cNvPr id="4" name="矩形 3"/>
          <p:cNvSpPr/>
          <p:nvPr/>
        </p:nvSpPr>
        <p:spPr>
          <a:xfrm>
            <a:off x="614354" y="750973"/>
            <a:ext cx="6980996" cy="583565"/>
          </a:xfrm>
          <a:prstGeom prst="rect">
            <a:avLst/>
          </a:prstGeom>
          <a:noFill/>
          <a:ln w="9525">
            <a:noFill/>
          </a:ln>
        </p:spPr>
        <p:txBody>
          <a:bodyPr wrap="square" rtlCol="0" anchor="t">
            <a:spAutoFit/>
          </a:bodyPr>
          <a:p>
            <a:pPr lvl="0" algn="l">
              <a:buClrTx/>
              <a:buSzTx/>
              <a:buFontTx/>
            </a:pP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中国</a:t>
            </a:r>
            <a:r>
              <a:rPr lang="zh-CN" altLang="en-US"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面临</a:t>
            </a: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碳中和机遇</a:t>
            </a:r>
            <a:r>
              <a:rPr lang="zh-CN" altLang="en-US"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和</a:t>
            </a: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挑战</a:t>
            </a:r>
            <a:endPar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endParaRPr>
          </a:p>
        </p:txBody>
      </p:sp>
      <p:sp>
        <p:nvSpPr>
          <p:cNvPr id="2" name="Rectangle 66">
            <a:hlinkClick r:id=""/>
          </p:cNvPr>
          <p:cNvSpPr txBox="1"/>
          <p:nvPr/>
        </p:nvSpPr>
        <p:spPr>
          <a:xfrm>
            <a:off x="805180" y="128270"/>
            <a:ext cx="6461760" cy="706755"/>
          </a:xfrm>
          <a:prstGeom prst="rect">
            <a:avLst/>
          </a:prstGeom>
          <a:noFill/>
        </p:spPr>
        <p:txBody>
          <a:bodyPr wrap="squar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4.</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生态文明建设面临挑战</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9" name="矩形 8"/>
              <p:cNvSpPr/>
              <p:nvPr/>
            </p:nvSpPr>
            <p:spPr>
              <a:xfrm>
                <a:off x="617855" y="1532255"/>
                <a:ext cx="8122285" cy="4620260"/>
              </a:xfrm>
              <a:prstGeom prst="rect">
                <a:avLst/>
              </a:prstGeom>
              <a:solidFill>
                <a:srgbClr val="FFFF00"/>
              </a:solidFill>
            </p:spPr>
            <p:txBody>
              <a:bodyPr wrap="square">
                <a:spAutoFit/>
              </a:bodyPr>
              <a:p>
                <a:pPr algn="l">
                  <a:lnSpc>
                    <a:spcPct val="150000"/>
                  </a:lnSpc>
                </a:pPr>
                <a:r>
                  <a:rPr lang="en-US" altLang="zh-CN" b="1"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3645</a:t>
                </a:r>
                <a:r>
                  <a:rPr lang="zh-CN" altLang="en-US" b="1"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亿元</a:t>
                </a:r>
                <a14:m>
                  <m:oMath xmlns:m="http://schemas.openxmlformats.org/officeDocument/2006/math">
                    <m:r>
                      <a:rPr lang="zh-CN" altLang="en-US" b="1">
                        <a:solidFill>
                          <a:schemeClr val="accent2"/>
                        </a:solidFill>
                        <a:latin typeface="Cambria Math" panose="02040503050406030204" pitchFamily="18" charset="0"/>
                        <a:ea typeface="MS Mincho" charset="0"/>
                        <a:cs typeface="Cambria Math" panose="02040503050406030204" pitchFamily="18" charset="0"/>
                        <a:sym typeface="+mn-lt"/>
                      </a:rPr>
                      <m:t>（</m:t>
                    </m:r>
                    <m:r>
                      <a:rPr lang="en-US" altLang="zh-CN" b="1">
                        <a:solidFill>
                          <a:schemeClr val="accent2"/>
                        </a:solidFill>
                        <a:latin typeface="Cambria Math" panose="02040503050406030204" pitchFamily="18" charset="0"/>
                        <a:ea typeface="黑体" panose="02010609060101010101" pitchFamily="2" charset="-122"/>
                        <a:cs typeface="Cambria Math" panose="02040503050406030204" pitchFamily="18" charset="0"/>
                        <a:sym typeface="+mn-lt"/>
                      </a:rPr>
                      <m:t>𝟏𝟗𝟕𝟖</m:t>
                    </m:r>
                    <m:r>
                      <a:rPr lang="zh-CN" altLang="en-US" b="1" i="1">
                        <a:solidFill>
                          <a:schemeClr val="accent2"/>
                        </a:solidFill>
                        <a:latin typeface="Cambria Math" panose="02040503050406030204" pitchFamily="18" charset="0"/>
                        <a:ea typeface="MS Mincho" charset="0"/>
                        <a:cs typeface="Cambria Math" panose="02040503050406030204" pitchFamily="18" charset="0"/>
                        <a:sym typeface="+mn-lt"/>
                      </a:rPr>
                      <m:t>年</m:t>
                    </m:r>
                    <m:r>
                      <a:rPr lang="zh-CN" altLang="en-US" b="1">
                        <a:solidFill>
                          <a:schemeClr val="accent2"/>
                        </a:solidFill>
                        <a:latin typeface="Cambria Math" panose="02040503050406030204" pitchFamily="18" charset="0"/>
                        <a:ea typeface="MS Mincho" charset="0"/>
                        <a:cs typeface="Cambria Math" panose="02040503050406030204" pitchFamily="18" charset="0"/>
                        <a:sym typeface="+mn-lt"/>
                      </a:rPr>
                      <m:t>）</m:t>
                    </m:r>
                    <m:r>
                      <a:rPr lang="zh-CN" altLang="en-US" b="1" i="1">
                        <a:solidFill>
                          <a:schemeClr val="accent2"/>
                        </a:solidFill>
                        <a:latin typeface="Cambria Math" panose="02040503050406030204" pitchFamily="18" charset="0"/>
                        <a:ea typeface="MS Mincho" charset="0"/>
                        <a:cs typeface="Cambria Math" panose="02040503050406030204" pitchFamily="18" charset="0"/>
                        <a:sym typeface="+mn-lt"/>
                      </a:rPr>
                      <m:t>→</m:t>
                    </m:r>
                  </m:oMath>
                </a14:m>
                <a:r>
                  <a:rPr lang="en-US" altLang="zh-CN" b="1"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100</a:t>
                </a:r>
                <a:r>
                  <a:rPr lang="zh-CN" altLang="en-US" b="1"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万亿（</a:t>
                </a:r>
                <a:r>
                  <a:rPr lang="en-US" altLang="zh-CN" b="1"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2020</a:t>
                </a:r>
                <a:r>
                  <a:rPr lang="zh-CN" altLang="en-US" b="1"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a:t>
                </a:r>
                <a:endParaRPr lang="zh-CN" altLang="en-US" b="1"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endParaRPr>
              </a:p>
              <a:p>
                <a:pPr algn="l">
                  <a:lnSpc>
                    <a:spcPct val="150000"/>
                  </a:lnSpc>
                </a:pPr>
                <a:r>
                  <a:rPr lang="zh-CN" altLang="en-US" sz="2800" b="1" kern="1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第一个“四十年”：传统工业化模式</a:t>
                </a:r>
                <a:endParaRPr lang="zh-CN" altLang="en-US" sz="2800" b="1" kern="1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endParaRPr>
              </a:p>
              <a:p>
                <a:pPr algn="l">
                  <a:lnSpc>
                    <a:spcPct val="150000"/>
                  </a:lnSpc>
                </a:pPr>
                <a:r>
                  <a:rPr lang="zh-CN" altLang="en-US" sz="2800" b="1" kern="1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 </a:t>
                </a:r>
                <a:r>
                  <a:rPr lang="en-US" altLang="zh-CN" sz="2800" b="1" kern="1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                 </a:t>
                </a:r>
                <a:endParaRPr lang="zh-CN" altLang="en-US" sz="2800" b="1" kern="100"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endParaRPr>
              </a:p>
              <a:p>
                <a:pPr algn="l">
                  <a:lnSpc>
                    <a:spcPct val="150000"/>
                  </a:lnSpc>
                </a:pPr>
                <a14:m>
                  <m:oMath xmlns:m="http://schemas.openxmlformats.org/officeDocument/2006/math">
                    <m:r>
                      <a:rPr lang="zh-CN" altLang="en-US" b="1" dirty="0">
                        <a:solidFill>
                          <a:schemeClr val="accent2"/>
                        </a:solidFill>
                        <a:latin typeface="Cambria Math" panose="02040503050406030204" pitchFamily="18" charset="0"/>
                        <a:ea typeface="黑体" panose="02010609060101010101" pitchFamily="2" charset="-122"/>
                        <a:cs typeface="Cambria Math" panose="02040503050406030204" pitchFamily="18" charset="0"/>
                        <a:sym typeface="+mn-lt"/>
                      </a:rPr>
                      <m:t>𝟏𝟎𝟎</m:t>
                    </m:r>
                    <m:r>
                      <a:rPr lang="en-US" altLang="zh-CN" b="1" dirty="0">
                        <a:solidFill>
                          <a:schemeClr val="accent2"/>
                        </a:solidFill>
                        <a:latin typeface="Cambria Math" panose="02040503050406030204" pitchFamily="18" charset="0"/>
                        <a:ea typeface="MS Mincho" charset="0"/>
                        <a:cs typeface="Cambria Math" panose="02040503050406030204" pitchFamily="18" charset="0"/>
                        <a:sym typeface="+mn-lt"/>
                      </a:rPr>
                      <m:t> </m:t>
                    </m:r>
                    <m:r>
                      <a:rPr lang="zh-CN" altLang="en-US" b="1" dirty="0">
                        <a:solidFill>
                          <a:schemeClr val="accent2"/>
                        </a:solidFill>
                        <a:latin typeface="Cambria Math" panose="02040503050406030204" pitchFamily="18" charset="0"/>
                        <a:ea typeface="黑体" panose="02010609060101010101" pitchFamily="2" charset="-122"/>
                        <a:cs typeface="Cambria Math" panose="02040503050406030204" pitchFamily="18" charset="0"/>
                        <a:sym typeface="+mn-lt"/>
                      </a:rPr>
                      <m:t>万亿（</m:t>
                    </m:r>
                    <m:r>
                      <a:rPr lang="zh-CN" altLang="en-US" b="1" dirty="0">
                        <a:solidFill>
                          <a:schemeClr val="accent2"/>
                        </a:solidFill>
                        <a:latin typeface="Cambria Math" panose="02040503050406030204" pitchFamily="18" charset="0"/>
                        <a:ea typeface="黑体" panose="02010609060101010101" pitchFamily="2" charset="-122"/>
                        <a:cs typeface="Cambria Math" panose="02040503050406030204" pitchFamily="18" charset="0"/>
                        <a:sym typeface="+mn-lt"/>
                      </a:rPr>
                      <m:t>𝟐𝟎𝟐𝟎</m:t>
                    </m:r>
                    <m:r>
                      <a:rPr lang="zh-CN" altLang="en-US" b="1" dirty="0">
                        <a:solidFill>
                          <a:schemeClr val="accent2"/>
                        </a:solidFill>
                        <a:latin typeface="Cambria Math" panose="02040503050406030204" pitchFamily="18" charset="0"/>
                        <a:ea typeface="黑体" panose="02010609060101010101" pitchFamily="2" charset="-122"/>
                        <a:cs typeface="Cambria Math" panose="02040503050406030204" pitchFamily="18" charset="0"/>
                        <a:sym typeface="+mn-lt"/>
                      </a:rPr>
                      <m:t>年）</m:t>
                    </m:r>
                    <m:r>
                      <a:rPr lang="en-US" altLang="zh-CN" b="1"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m:t>→</m:t>
                    </m:r>
                  </m:oMath>
                </a14:m>
                <a:r>
                  <a:rPr lang="en-US" altLang="zh-CN" b="1"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200万亿（2035）</a:t>
                </a:r>
                <a14:m>
                  <m:oMath xmlns:m="http://schemas.openxmlformats.org/officeDocument/2006/math">
                    <m:r>
                      <a:rPr lang="en-US" altLang="zh-CN" b="1"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m:t>→</m:t>
                    </m:r>
                  </m:oMath>
                </a14:m>
                <a:r>
                  <a:rPr lang="en-US" altLang="zh-CN" b="1"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400万亿(2060)</a:t>
                </a:r>
                <a:endParaRPr lang="en-US" altLang="zh-CN" b="1"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endParaRPr>
              </a:p>
              <a:p>
                <a:pPr algn="l">
                  <a:lnSpc>
                    <a:spcPct val="150000"/>
                  </a:lnSpc>
                </a:pPr>
                <a:r>
                  <a:rPr lang="en-US" altLang="zh-CN" sz="2800" b="1"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rPr>
                  <a:t>第二个“四十年”：绿色发展模式</a:t>
                </a:r>
                <a:endParaRPr lang="en-US" altLang="zh-CN" sz="2800" b="1" dirty="0">
                  <a:solidFill>
                    <a:schemeClr val="accent2"/>
                  </a:solidFill>
                  <a:latin typeface="黑体" panose="02010609060101010101" pitchFamily="2" charset="-122"/>
                  <a:ea typeface="黑体" panose="02010609060101010101" pitchFamily="2" charset="-122"/>
                  <a:cs typeface="黑体" panose="02010609060101010101" pitchFamily="2" charset="-122"/>
                  <a:sym typeface="+mn-lt"/>
                </a:endParaRPr>
              </a:p>
            </p:txBody>
          </p:sp>
        </mc:Choice>
        <mc:Fallback>
          <p:sp>
            <p:nvSpPr>
              <p:cNvPr id="9" name="矩形 8"/>
              <p:cNvSpPr>
                <a:spLocks noRot="1" noChangeAspect="1" noMove="1" noResize="1" noEditPoints="1" noAdjustHandles="1" noChangeArrowheads="1" noChangeShapeType="1" noTextEdit="1"/>
              </p:cNvSpPr>
              <p:nvPr/>
            </p:nvSpPr>
            <p:spPr>
              <a:xfrm>
                <a:off x="617855" y="1532255"/>
                <a:ext cx="8122285" cy="4620260"/>
              </a:xfrm>
              <a:prstGeom prst="rect">
                <a:avLst/>
              </a:prstGeom>
              <a:blipFill rotWithShape="1">
                <a:blip r:embed="rId1"/>
                <a:stretch>
                  <a:fillRect r="-3776"/>
                </a:stretch>
              </a:blipFill>
            </p:spPr>
            <p:txBody>
              <a:bodyPr/>
              <a:lstStyle/>
              <a:p>
                <a:r>
                  <a:rPr lang="zh-CN" altLang="en-US">
                    <a:noFill/>
                  </a:rPr>
                  <a:t> </a:t>
                </a:r>
              </a:p>
            </p:txBody>
          </p:sp>
        </mc:Fallback>
      </mc:AlternateContent>
      <p:sp>
        <p:nvSpPr>
          <p:cNvPr id="2" name="矩形 1"/>
          <p:cNvSpPr/>
          <p:nvPr/>
        </p:nvSpPr>
        <p:spPr>
          <a:xfrm>
            <a:off x="614354" y="750973"/>
            <a:ext cx="6980996" cy="583565"/>
          </a:xfrm>
          <a:prstGeom prst="rect">
            <a:avLst/>
          </a:prstGeom>
          <a:noFill/>
          <a:ln w="9525">
            <a:noFill/>
          </a:ln>
        </p:spPr>
        <p:txBody>
          <a:bodyPr wrap="square" rtlCol="0" anchor="t">
            <a:spAutoFit/>
          </a:bodyPr>
          <a:p>
            <a:pPr lvl="0" algn="l">
              <a:buClrTx/>
              <a:buSzTx/>
              <a:buFontTx/>
            </a:pP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中国</a:t>
            </a:r>
            <a:r>
              <a:rPr lang="zh-CN" altLang="en-US"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面临</a:t>
            </a: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碳中和机遇</a:t>
            </a:r>
            <a:r>
              <a:rPr lang="zh-CN" altLang="en-US"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和</a:t>
            </a: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挑战</a:t>
            </a:r>
            <a:endPar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endParaRPr>
          </a:p>
        </p:txBody>
      </p:sp>
      <p:sp>
        <p:nvSpPr>
          <p:cNvPr id="3" name="Rectangle 66">
            <a:hlinkClick r:id=""/>
          </p:cNvPr>
          <p:cNvSpPr txBox="1"/>
          <p:nvPr/>
        </p:nvSpPr>
        <p:spPr>
          <a:xfrm>
            <a:off x="597535" y="128270"/>
            <a:ext cx="6461760" cy="706755"/>
          </a:xfrm>
          <a:prstGeom prst="rect">
            <a:avLst/>
          </a:prstGeom>
          <a:noFill/>
        </p:spPr>
        <p:txBody>
          <a:bodyPr wrap="squar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4.</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生态文明建设面临挑战</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1594624" y="2382218"/>
            <a:ext cx="6230744" cy="1198880"/>
          </a:xfrm>
          <a:prstGeom prst="rect">
            <a:avLst/>
          </a:prstGeom>
        </p:spPr>
        <p:txBody>
          <a:bodyPr wrap="square">
            <a:spAutoFit/>
          </a:bodyPr>
          <a:p>
            <a:endParaRPr lang="en-US" altLang="zh-CN" sz="1800" dirty="0">
              <a:solidFill>
                <a:srgbClr val="C00000"/>
              </a:solidFill>
              <a:latin typeface="黑体" panose="02010609060101010101" pitchFamily="2" charset="-122"/>
              <a:ea typeface="黑体" panose="02010609060101010101" pitchFamily="2" charset="-122"/>
              <a:cs typeface="+mn-ea"/>
              <a:sym typeface="+mn-lt"/>
            </a:endParaRPr>
          </a:p>
          <a:p>
            <a:endParaRPr lang="en-US" altLang="zh-CN" sz="1800" dirty="0">
              <a:solidFill>
                <a:srgbClr val="C00000"/>
              </a:solidFill>
              <a:latin typeface="黑体" panose="02010609060101010101" pitchFamily="2" charset="-122"/>
              <a:ea typeface="黑体" panose="02010609060101010101" pitchFamily="2" charset="-122"/>
              <a:cs typeface="+mn-ea"/>
              <a:sym typeface="+mn-lt"/>
            </a:endParaRPr>
          </a:p>
          <a:p>
            <a:endParaRPr lang="en-US" altLang="zh-CN" sz="1800" dirty="0">
              <a:solidFill>
                <a:srgbClr val="C00000"/>
              </a:solidFill>
              <a:latin typeface="黑体" panose="02010609060101010101" pitchFamily="2" charset="-122"/>
              <a:ea typeface="黑体" panose="02010609060101010101" pitchFamily="2" charset="-122"/>
              <a:cs typeface="+mn-ea"/>
              <a:sym typeface="+mn-lt"/>
            </a:endParaRPr>
          </a:p>
          <a:p>
            <a:endParaRPr lang="en-US" altLang="zh-CN" sz="1800" dirty="0">
              <a:solidFill>
                <a:srgbClr val="C00000"/>
              </a:solidFill>
              <a:latin typeface="黑体" panose="02010609060101010101" pitchFamily="2" charset="-122"/>
              <a:ea typeface="黑体" panose="02010609060101010101" pitchFamily="2" charset="-122"/>
              <a:cs typeface="+mn-ea"/>
              <a:sym typeface="+mn-lt"/>
            </a:endParaRPr>
          </a:p>
        </p:txBody>
      </p:sp>
      <p:sp>
        <p:nvSpPr>
          <p:cNvPr id="10" name="AutoShape 18"/>
          <p:cNvSpPr>
            <a:spLocks noChangeArrowheads="1"/>
          </p:cNvSpPr>
          <p:nvPr/>
        </p:nvSpPr>
        <p:spPr bwMode="gray">
          <a:xfrm>
            <a:off x="403225" y="2238375"/>
            <a:ext cx="4058285" cy="1260000"/>
          </a:xfrm>
          <a:prstGeom prst="roundRect">
            <a:avLst>
              <a:gd name="adj" fmla="val 10889"/>
            </a:avLst>
          </a:prstGeom>
          <a:solidFill>
            <a:schemeClr val="accent2"/>
          </a:solidFill>
          <a:ln w="38100">
            <a:solidFill>
              <a:srgbClr val="FFFFFF"/>
            </a:solidFill>
            <a:round/>
          </a:ln>
          <a:effectLst>
            <a:outerShdw dist="135003" dir="2928844" algn="ctr" rotWithShape="0">
              <a:srgbClr val="000000">
                <a:alpha val="50000"/>
              </a:srgbClr>
            </a:outerShdw>
          </a:effectLst>
        </p:spPr>
        <p:txBody>
          <a:bodyPr wrap="none" anchor="ctr"/>
          <a:p>
            <a:pPr>
              <a:defRPr/>
            </a:pPr>
            <a:endParaRPr lang="zh-CN" altLang="en-US" sz="1800" kern="0">
              <a:solidFill>
                <a:srgbClr val="FFFF00"/>
              </a:solidFill>
              <a:latin typeface="黑体" panose="02010609060101010101" pitchFamily="2" charset="-122"/>
              <a:ea typeface="黑体" panose="02010609060101010101" pitchFamily="2" charset="-122"/>
              <a:cs typeface="+mn-ea"/>
              <a:sym typeface="+mn-lt"/>
            </a:endParaRPr>
          </a:p>
        </p:txBody>
      </p:sp>
      <p:sp>
        <p:nvSpPr>
          <p:cNvPr id="11" name="AutoShape 18"/>
          <p:cNvSpPr>
            <a:spLocks noChangeArrowheads="1"/>
          </p:cNvSpPr>
          <p:nvPr/>
        </p:nvSpPr>
        <p:spPr bwMode="gray">
          <a:xfrm>
            <a:off x="403143" y="3750972"/>
            <a:ext cx="4058447" cy="1260000"/>
          </a:xfrm>
          <a:prstGeom prst="roundRect">
            <a:avLst>
              <a:gd name="adj" fmla="val 10889"/>
            </a:avLst>
          </a:prstGeom>
          <a:solidFill>
            <a:schemeClr val="accent2"/>
          </a:solidFill>
          <a:ln w="38100">
            <a:solidFill>
              <a:srgbClr val="FFFFFF"/>
            </a:solidFill>
            <a:round/>
          </a:ln>
          <a:effectLst>
            <a:outerShdw dist="135003" dir="2928844" algn="ctr" rotWithShape="0">
              <a:srgbClr val="000000">
                <a:alpha val="50000"/>
              </a:srgbClr>
            </a:outerShdw>
          </a:effectLst>
        </p:spPr>
        <p:txBody>
          <a:bodyPr wrap="none" anchor="ctr">
            <a:noAutofit/>
          </a:bodyPr>
          <a:p>
            <a:pPr lvl="0" algn="l">
              <a:buClrTx/>
              <a:buSzTx/>
              <a:buFontTx/>
              <a:defRPr/>
            </a:pPr>
            <a:endParaRPr lang="zh-CN" altLang="en-US" sz="1800" kern="0">
              <a:solidFill>
                <a:srgbClr val="FFFF00"/>
              </a:solidFill>
              <a:latin typeface="黑体" panose="02010609060101010101" pitchFamily="2" charset="-122"/>
              <a:ea typeface="黑体" panose="02010609060101010101" pitchFamily="2" charset="-122"/>
              <a:cs typeface="+mn-ea"/>
              <a:sym typeface="+mn-lt"/>
            </a:endParaRPr>
          </a:p>
        </p:txBody>
      </p:sp>
      <p:sp>
        <p:nvSpPr>
          <p:cNvPr id="12" name="AutoShape 18"/>
          <p:cNvSpPr>
            <a:spLocks noChangeArrowheads="1"/>
          </p:cNvSpPr>
          <p:nvPr/>
        </p:nvSpPr>
        <p:spPr bwMode="gray">
          <a:xfrm>
            <a:off x="403143" y="5281012"/>
            <a:ext cx="4058447" cy="1260000"/>
          </a:xfrm>
          <a:prstGeom prst="roundRect">
            <a:avLst>
              <a:gd name="adj" fmla="val 10889"/>
            </a:avLst>
          </a:prstGeom>
          <a:solidFill>
            <a:schemeClr val="accent2"/>
          </a:solidFill>
          <a:ln w="38100">
            <a:solidFill>
              <a:srgbClr val="FFFFFF"/>
            </a:solidFill>
            <a:round/>
          </a:ln>
          <a:effectLst>
            <a:outerShdw dist="135003" dir="2928844" algn="ctr" rotWithShape="0">
              <a:srgbClr val="000000">
                <a:alpha val="50000"/>
              </a:srgbClr>
            </a:outerShdw>
          </a:effectLst>
        </p:spPr>
        <p:txBody>
          <a:bodyPr wrap="none" anchor="ctr">
            <a:noAutofit/>
          </a:bodyPr>
          <a:p>
            <a:pPr lvl="0" algn="l">
              <a:buClrTx/>
              <a:buSzTx/>
              <a:buFontTx/>
              <a:defRPr/>
            </a:pPr>
            <a:endParaRPr lang="zh-CN" altLang="en-US" sz="1800" kern="0">
              <a:solidFill>
                <a:srgbClr val="FFFF00"/>
              </a:solidFill>
              <a:latin typeface="黑体" panose="02010609060101010101" pitchFamily="2" charset="-122"/>
              <a:ea typeface="黑体" panose="02010609060101010101" pitchFamily="2" charset="-122"/>
              <a:cs typeface="+mn-ea"/>
              <a:sym typeface="+mn-lt"/>
            </a:endParaRPr>
          </a:p>
        </p:txBody>
      </p:sp>
      <p:sp>
        <p:nvSpPr>
          <p:cNvPr id="13" name="AutoShape 6"/>
          <p:cNvSpPr>
            <a:spLocks noChangeArrowheads="1"/>
          </p:cNvSpPr>
          <p:nvPr/>
        </p:nvSpPr>
        <p:spPr bwMode="gray">
          <a:xfrm>
            <a:off x="531401" y="2559671"/>
            <a:ext cx="660585" cy="568425"/>
          </a:xfrm>
          <a:prstGeom prst="roundRect">
            <a:avLst>
              <a:gd name="adj" fmla="val 11921"/>
            </a:avLst>
          </a:prstGeom>
          <a:solidFill>
            <a:schemeClr val="bg1"/>
          </a:solidFill>
          <a:ln w="38100">
            <a:solidFill>
              <a:schemeClr val="bg1"/>
            </a:solidFill>
            <a:round/>
          </a:ln>
          <a:effectLst/>
        </p:spPr>
        <p:txBody>
          <a:bodyPr wrap="none" anchor="ctr"/>
          <a:p>
            <a:pPr algn="ctr" defTabSz="685800">
              <a:defRPr/>
            </a:pPr>
            <a:r>
              <a:rPr lang="en-US" altLang="zh-CN" b="1" kern="0" dirty="0">
                <a:solidFill>
                  <a:srgbClr val="C00000"/>
                </a:solidFill>
                <a:latin typeface="黑体" panose="02010609060101010101" pitchFamily="2" charset="-122"/>
                <a:ea typeface="黑体" panose="02010609060101010101" pitchFamily="2" charset="-122"/>
                <a:cs typeface="+mn-ea"/>
                <a:sym typeface="+mn-lt"/>
              </a:rPr>
              <a:t>1</a:t>
            </a:r>
            <a:endParaRPr lang="en-US" altLang="zh-CN" b="1" kern="0" dirty="0">
              <a:solidFill>
                <a:srgbClr val="C00000"/>
              </a:solidFill>
              <a:latin typeface="黑体" panose="02010609060101010101" pitchFamily="2" charset="-122"/>
              <a:ea typeface="黑体" panose="02010609060101010101" pitchFamily="2" charset="-122"/>
              <a:cs typeface="+mn-ea"/>
              <a:sym typeface="+mn-lt"/>
            </a:endParaRPr>
          </a:p>
        </p:txBody>
      </p:sp>
      <p:sp>
        <p:nvSpPr>
          <p:cNvPr id="14" name="AutoShape 6"/>
          <p:cNvSpPr>
            <a:spLocks noChangeArrowheads="1"/>
          </p:cNvSpPr>
          <p:nvPr/>
        </p:nvSpPr>
        <p:spPr bwMode="gray">
          <a:xfrm>
            <a:off x="547730" y="3991411"/>
            <a:ext cx="660585" cy="568425"/>
          </a:xfrm>
          <a:prstGeom prst="roundRect">
            <a:avLst>
              <a:gd name="adj" fmla="val 11921"/>
            </a:avLst>
          </a:prstGeom>
          <a:solidFill>
            <a:schemeClr val="bg1"/>
          </a:solidFill>
          <a:ln w="38100">
            <a:solidFill>
              <a:schemeClr val="bg1"/>
            </a:solidFill>
            <a:round/>
          </a:ln>
          <a:effectLst/>
        </p:spPr>
        <p:txBody>
          <a:bodyPr wrap="none" anchor="ctr">
            <a:noAutofit/>
          </a:bodyPr>
          <a:p>
            <a:pPr lvl="0" algn="ctr" defTabSz="685800">
              <a:buClrTx/>
              <a:buSzTx/>
              <a:buFontTx/>
              <a:defRPr/>
            </a:pPr>
            <a:r>
              <a:rPr lang="en-US" altLang="zh-CN" b="1" kern="0" dirty="0">
                <a:solidFill>
                  <a:srgbClr val="C00000"/>
                </a:solidFill>
                <a:latin typeface="黑体" panose="02010609060101010101" pitchFamily="2" charset="-122"/>
                <a:ea typeface="黑体" panose="02010609060101010101" pitchFamily="2" charset="-122"/>
                <a:cs typeface="+mn-ea"/>
                <a:sym typeface="+mn-lt"/>
              </a:rPr>
              <a:t>2</a:t>
            </a:r>
            <a:endParaRPr lang="en-US" altLang="zh-CN" b="1" kern="0" dirty="0">
              <a:solidFill>
                <a:srgbClr val="C00000"/>
              </a:solidFill>
              <a:latin typeface="黑体" panose="02010609060101010101" pitchFamily="2" charset="-122"/>
              <a:ea typeface="黑体" panose="02010609060101010101" pitchFamily="2" charset="-122"/>
              <a:cs typeface="+mn-ea"/>
              <a:sym typeface="+mn-lt"/>
            </a:endParaRPr>
          </a:p>
        </p:txBody>
      </p:sp>
      <p:sp>
        <p:nvSpPr>
          <p:cNvPr id="15" name="AutoShape 6"/>
          <p:cNvSpPr>
            <a:spLocks noChangeArrowheads="1"/>
          </p:cNvSpPr>
          <p:nvPr/>
        </p:nvSpPr>
        <p:spPr bwMode="gray">
          <a:xfrm>
            <a:off x="547731" y="5449696"/>
            <a:ext cx="660585" cy="568425"/>
          </a:xfrm>
          <a:prstGeom prst="roundRect">
            <a:avLst>
              <a:gd name="adj" fmla="val 11921"/>
            </a:avLst>
          </a:prstGeom>
          <a:solidFill>
            <a:schemeClr val="bg1"/>
          </a:solidFill>
          <a:ln w="38100">
            <a:solidFill>
              <a:schemeClr val="bg1"/>
            </a:solidFill>
            <a:round/>
          </a:ln>
          <a:effectLst/>
        </p:spPr>
        <p:txBody>
          <a:bodyPr wrap="none" anchor="ctr">
            <a:noAutofit/>
          </a:bodyPr>
          <a:p>
            <a:pPr lvl="0" algn="ctr" defTabSz="685800">
              <a:buClrTx/>
              <a:buSzTx/>
              <a:buFontTx/>
              <a:defRPr/>
            </a:pPr>
            <a:r>
              <a:rPr lang="en-US" altLang="zh-CN" b="1" kern="0" dirty="0">
                <a:solidFill>
                  <a:srgbClr val="C00000"/>
                </a:solidFill>
                <a:latin typeface="黑体" panose="02010609060101010101" pitchFamily="2" charset="-122"/>
                <a:ea typeface="黑体" panose="02010609060101010101" pitchFamily="2" charset="-122"/>
                <a:cs typeface="+mn-ea"/>
                <a:sym typeface="+mn-lt"/>
              </a:rPr>
              <a:t>3</a:t>
            </a:r>
            <a:endParaRPr lang="en-US" altLang="zh-CN" b="1" kern="0" dirty="0">
              <a:solidFill>
                <a:srgbClr val="C00000"/>
              </a:solidFill>
              <a:latin typeface="黑体" panose="02010609060101010101" pitchFamily="2" charset="-122"/>
              <a:ea typeface="黑体" panose="02010609060101010101" pitchFamily="2" charset="-122"/>
              <a:cs typeface="+mn-ea"/>
              <a:sym typeface="+mn-lt"/>
            </a:endParaRPr>
          </a:p>
        </p:txBody>
      </p:sp>
      <p:sp>
        <p:nvSpPr>
          <p:cNvPr id="16" name="AutoShape 18"/>
          <p:cNvSpPr>
            <a:spLocks noChangeArrowheads="1"/>
          </p:cNvSpPr>
          <p:nvPr/>
        </p:nvSpPr>
        <p:spPr bwMode="gray">
          <a:xfrm>
            <a:off x="4709996" y="2247477"/>
            <a:ext cx="4058447" cy="1260000"/>
          </a:xfrm>
          <a:prstGeom prst="roundRect">
            <a:avLst>
              <a:gd name="adj" fmla="val 10889"/>
            </a:avLst>
          </a:prstGeom>
          <a:solidFill>
            <a:schemeClr val="accent2"/>
          </a:solidFill>
          <a:ln w="38100">
            <a:solidFill>
              <a:srgbClr val="FFFFFF"/>
            </a:solidFill>
            <a:round/>
          </a:ln>
          <a:effectLst>
            <a:outerShdw dist="135003" dir="2928844" algn="ctr" rotWithShape="0">
              <a:srgbClr val="000000">
                <a:alpha val="50000"/>
              </a:srgbClr>
            </a:outerShdw>
          </a:effectLst>
        </p:spPr>
        <p:txBody>
          <a:bodyPr wrap="none" anchor="ctr">
            <a:noAutofit/>
          </a:bodyPr>
          <a:p>
            <a:pPr lvl="0" algn="l">
              <a:buClrTx/>
              <a:buSzTx/>
              <a:buFontTx/>
              <a:defRPr/>
            </a:pPr>
            <a:endParaRPr lang="zh-CN" altLang="en-US" sz="1800" kern="0">
              <a:solidFill>
                <a:srgbClr val="FFFF00"/>
              </a:solidFill>
              <a:latin typeface="黑体" panose="02010609060101010101" pitchFamily="2" charset="-122"/>
              <a:ea typeface="黑体" panose="02010609060101010101" pitchFamily="2" charset="-122"/>
              <a:cs typeface="+mn-ea"/>
              <a:sym typeface="+mn-lt"/>
            </a:endParaRPr>
          </a:p>
        </p:txBody>
      </p:sp>
      <p:sp>
        <p:nvSpPr>
          <p:cNvPr id="17" name="AutoShape 18"/>
          <p:cNvSpPr>
            <a:spLocks noChangeArrowheads="1"/>
          </p:cNvSpPr>
          <p:nvPr/>
        </p:nvSpPr>
        <p:spPr bwMode="gray">
          <a:xfrm>
            <a:off x="4709996" y="3750972"/>
            <a:ext cx="4058447" cy="1260000"/>
          </a:xfrm>
          <a:prstGeom prst="roundRect">
            <a:avLst>
              <a:gd name="adj" fmla="val 10889"/>
            </a:avLst>
          </a:prstGeom>
          <a:solidFill>
            <a:schemeClr val="accent2"/>
          </a:solidFill>
          <a:ln w="38100">
            <a:solidFill>
              <a:srgbClr val="FFFFFF"/>
            </a:solidFill>
            <a:round/>
          </a:ln>
          <a:effectLst>
            <a:outerShdw dist="135003" dir="2928844" algn="ctr" rotWithShape="0">
              <a:srgbClr val="000000">
                <a:alpha val="50000"/>
              </a:srgbClr>
            </a:outerShdw>
          </a:effectLst>
        </p:spPr>
        <p:txBody>
          <a:bodyPr wrap="none" anchor="ctr">
            <a:noAutofit/>
          </a:bodyPr>
          <a:p>
            <a:pPr lvl="0" algn="l">
              <a:buClrTx/>
              <a:buSzTx/>
              <a:buFontTx/>
              <a:defRPr/>
            </a:pPr>
            <a:endParaRPr lang="zh-CN" altLang="en-US" sz="1800" kern="0">
              <a:solidFill>
                <a:srgbClr val="FFFF00"/>
              </a:solidFill>
              <a:latin typeface="黑体" panose="02010609060101010101" pitchFamily="2" charset="-122"/>
              <a:ea typeface="黑体" panose="02010609060101010101" pitchFamily="2" charset="-122"/>
              <a:cs typeface="+mn-ea"/>
              <a:sym typeface="+mn-lt"/>
            </a:endParaRPr>
          </a:p>
        </p:txBody>
      </p:sp>
      <p:sp>
        <p:nvSpPr>
          <p:cNvPr id="18" name="AutoShape 18"/>
          <p:cNvSpPr>
            <a:spLocks noChangeArrowheads="1"/>
          </p:cNvSpPr>
          <p:nvPr/>
        </p:nvSpPr>
        <p:spPr bwMode="gray">
          <a:xfrm>
            <a:off x="4709996" y="5281012"/>
            <a:ext cx="4058447" cy="1260000"/>
          </a:xfrm>
          <a:prstGeom prst="roundRect">
            <a:avLst>
              <a:gd name="adj" fmla="val 10889"/>
            </a:avLst>
          </a:prstGeom>
          <a:solidFill>
            <a:schemeClr val="accent2"/>
          </a:solidFill>
          <a:ln w="38100">
            <a:solidFill>
              <a:srgbClr val="FFFFFF"/>
            </a:solidFill>
            <a:round/>
          </a:ln>
          <a:effectLst>
            <a:outerShdw dist="135003" dir="2928844" algn="ctr" rotWithShape="0">
              <a:srgbClr val="000000">
                <a:alpha val="50000"/>
              </a:srgbClr>
            </a:outerShdw>
          </a:effectLst>
        </p:spPr>
        <p:txBody>
          <a:bodyPr wrap="none" anchor="ctr">
            <a:noAutofit/>
          </a:bodyPr>
          <a:p>
            <a:pPr lvl="0" algn="l">
              <a:buClrTx/>
              <a:buSzTx/>
              <a:buFontTx/>
              <a:defRPr/>
            </a:pPr>
            <a:endParaRPr lang="zh-CN" altLang="en-US" sz="1800" kern="0">
              <a:solidFill>
                <a:srgbClr val="FFFF00"/>
              </a:solidFill>
              <a:latin typeface="黑体" panose="02010609060101010101" pitchFamily="2" charset="-122"/>
              <a:ea typeface="黑体" panose="02010609060101010101" pitchFamily="2" charset="-122"/>
              <a:cs typeface="+mn-ea"/>
              <a:sym typeface="+mn-lt"/>
            </a:endParaRPr>
          </a:p>
        </p:txBody>
      </p:sp>
      <p:sp>
        <p:nvSpPr>
          <p:cNvPr id="19" name="AutoShape 6"/>
          <p:cNvSpPr>
            <a:spLocks noChangeArrowheads="1"/>
          </p:cNvSpPr>
          <p:nvPr/>
        </p:nvSpPr>
        <p:spPr bwMode="gray">
          <a:xfrm>
            <a:off x="4838254" y="2559671"/>
            <a:ext cx="660585" cy="568425"/>
          </a:xfrm>
          <a:prstGeom prst="roundRect">
            <a:avLst>
              <a:gd name="adj" fmla="val 11921"/>
            </a:avLst>
          </a:prstGeom>
          <a:solidFill>
            <a:schemeClr val="bg1"/>
          </a:solidFill>
          <a:ln w="38100">
            <a:solidFill>
              <a:schemeClr val="bg1"/>
            </a:solidFill>
            <a:round/>
          </a:ln>
          <a:effectLst/>
        </p:spPr>
        <p:txBody>
          <a:bodyPr wrap="none" anchor="ctr">
            <a:noAutofit/>
          </a:bodyPr>
          <a:p>
            <a:pPr lvl="0" algn="ctr" defTabSz="685800">
              <a:buClrTx/>
              <a:buSzTx/>
              <a:buFontTx/>
              <a:defRPr/>
            </a:pPr>
            <a:r>
              <a:rPr lang="en-US" altLang="zh-CN" b="1" kern="0" dirty="0">
                <a:solidFill>
                  <a:srgbClr val="C00000"/>
                </a:solidFill>
                <a:latin typeface="黑体" panose="02010609060101010101" pitchFamily="2" charset="-122"/>
                <a:ea typeface="黑体" panose="02010609060101010101" pitchFamily="2" charset="-122"/>
                <a:cs typeface="+mn-ea"/>
                <a:sym typeface="+mn-lt"/>
              </a:rPr>
              <a:t>4</a:t>
            </a:r>
            <a:endParaRPr lang="en-US" altLang="zh-CN" b="1" kern="0" dirty="0">
              <a:solidFill>
                <a:srgbClr val="C00000"/>
              </a:solidFill>
              <a:latin typeface="黑体" panose="02010609060101010101" pitchFamily="2" charset="-122"/>
              <a:ea typeface="黑体" panose="02010609060101010101" pitchFamily="2" charset="-122"/>
              <a:cs typeface="+mn-ea"/>
              <a:sym typeface="+mn-lt"/>
            </a:endParaRPr>
          </a:p>
        </p:txBody>
      </p:sp>
      <p:sp>
        <p:nvSpPr>
          <p:cNvPr id="20" name="AutoShape 6"/>
          <p:cNvSpPr>
            <a:spLocks noChangeArrowheads="1"/>
          </p:cNvSpPr>
          <p:nvPr/>
        </p:nvSpPr>
        <p:spPr bwMode="gray">
          <a:xfrm>
            <a:off x="4854583" y="3991411"/>
            <a:ext cx="660585" cy="568425"/>
          </a:xfrm>
          <a:prstGeom prst="roundRect">
            <a:avLst>
              <a:gd name="adj" fmla="val 11921"/>
            </a:avLst>
          </a:prstGeom>
          <a:solidFill>
            <a:schemeClr val="bg1"/>
          </a:solidFill>
          <a:ln w="38100">
            <a:solidFill>
              <a:schemeClr val="bg1"/>
            </a:solidFill>
            <a:round/>
          </a:ln>
          <a:effectLst/>
        </p:spPr>
        <p:txBody>
          <a:bodyPr wrap="none" anchor="ctr">
            <a:noAutofit/>
          </a:bodyPr>
          <a:p>
            <a:pPr lvl="0" algn="ctr" defTabSz="685800">
              <a:buClrTx/>
              <a:buSzTx/>
              <a:buFontTx/>
              <a:defRPr/>
            </a:pPr>
            <a:r>
              <a:rPr lang="en-US" altLang="zh-CN" b="1" kern="0" dirty="0">
                <a:solidFill>
                  <a:srgbClr val="C00000"/>
                </a:solidFill>
                <a:latin typeface="黑体" panose="02010609060101010101" pitchFamily="2" charset="-122"/>
                <a:ea typeface="黑体" panose="02010609060101010101" pitchFamily="2" charset="-122"/>
                <a:cs typeface="+mn-ea"/>
                <a:sym typeface="+mn-lt"/>
              </a:rPr>
              <a:t>5</a:t>
            </a:r>
            <a:endParaRPr lang="en-US" altLang="zh-CN" b="1" kern="0" dirty="0">
              <a:solidFill>
                <a:srgbClr val="C00000"/>
              </a:solidFill>
              <a:latin typeface="黑体" panose="02010609060101010101" pitchFamily="2" charset="-122"/>
              <a:ea typeface="黑体" panose="02010609060101010101" pitchFamily="2" charset="-122"/>
              <a:cs typeface="+mn-ea"/>
              <a:sym typeface="+mn-lt"/>
            </a:endParaRPr>
          </a:p>
        </p:txBody>
      </p:sp>
      <p:sp>
        <p:nvSpPr>
          <p:cNvPr id="21" name="AutoShape 6"/>
          <p:cNvSpPr>
            <a:spLocks noChangeArrowheads="1"/>
          </p:cNvSpPr>
          <p:nvPr/>
        </p:nvSpPr>
        <p:spPr bwMode="gray">
          <a:xfrm>
            <a:off x="4838074" y="5449696"/>
            <a:ext cx="660585" cy="568425"/>
          </a:xfrm>
          <a:prstGeom prst="roundRect">
            <a:avLst>
              <a:gd name="adj" fmla="val 11921"/>
            </a:avLst>
          </a:prstGeom>
          <a:solidFill>
            <a:schemeClr val="bg1"/>
          </a:solidFill>
          <a:ln w="38100">
            <a:solidFill>
              <a:schemeClr val="bg1"/>
            </a:solidFill>
            <a:round/>
          </a:ln>
          <a:effectLst/>
        </p:spPr>
        <p:txBody>
          <a:bodyPr wrap="none" anchor="ctr">
            <a:noAutofit/>
          </a:bodyPr>
          <a:p>
            <a:pPr lvl="0" algn="ctr" defTabSz="685800">
              <a:buClrTx/>
              <a:buSzTx/>
              <a:buFontTx/>
              <a:defRPr/>
            </a:pPr>
            <a:r>
              <a:rPr lang="en-US" altLang="zh-CN" b="1" kern="0" dirty="0">
                <a:solidFill>
                  <a:srgbClr val="C00000"/>
                </a:solidFill>
                <a:latin typeface="黑体" panose="02010609060101010101" pitchFamily="2" charset="-122"/>
                <a:ea typeface="黑体" panose="02010609060101010101" pitchFamily="2" charset="-122"/>
                <a:cs typeface="+mn-ea"/>
                <a:sym typeface="+mn-lt"/>
              </a:rPr>
              <a:t>6</a:t>
            </a:r>
            <a:endParaRPr lang="en-US" altLang="zh-CN" b="1" kern="0" dirty="0">
              <a:solidFill>
                <a:srgbClr val="C00000"/>
              </a:solidFill>
              <a:latin typeface="黑体" panose="02010609060101010101" pitchFamily="2" charset="-122"/>
              <a:ea typeface="黑体" panose="02010609060101010101" pitchFamily="2" charset="-122"/>
              <a:cs typeface="+mn-ea"/>
              <a:sym typeface="+mn-lt"/>
            </a:endParaRPr>
          </a:p>
        </p:txBody>
      </p:sp>
      <p:sp>
        <p:nvSpPr>
          <p:cNvPr id="2" name="矩形 1"/>
          <p:cNvSpPr/>
          <p:nvPr/>
        </p:nvSpPr>
        <p:spPr>
          <a:xfrm>
            <a:off x="1222697" y="2260289"/>
            <a:ext cx="3363096" cy="1198880"/>
          </a:xfrm>
          <a:prstGeom prst="rect">
            <a:avLst/>
          </a:prstGeom>
        </p:spPr>
        <p:txBody>
          <a:bodyPr wrap="square">
            <a:spAutoFit/>
          </a:bodyPr>
          <a:p>
            <a:pPr indent="-457200">
              <a:lnSpc>
                <a:spcPct val="120000"/>
              </a:lnSpc>
            </a:pPr>
            <a:r>
              <a:rPr lang="zh-CN"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lt"/>
              </a:rPr>
              <a:t>跳出传统工业化思维，理解新发展阶段、发展理念、发展格局的背景下的碳中和。</a:t>
            </a:r>
            <a:endParaRPr lang="zh-CN"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lt"/>
            </a:endParaRPr>
          </a:p>
        </p:txBody>
      </p:sp>
      <p:sp>
        <p:nvSpPr>
          <p:cNvPr id="3" name="矩形 2"/>
          <p:cNvSpPr/>
          <p:nvPr/>
        </p:nvSpPr>
        <p:spPr>
          <a:xfrm>
            <a:off x="1223010" y="3820795"/>
            <a:ext cx="3173730" cy="1106805"/>
          </a:xfrm>
          <a:prstGeom prst="rect">
            <a:avLst/>
          </a:prstGeom>
        </p:spPr>
        <p:txBody>
          <a:bodyPr wrap="square">
            <a:spAutoFit/>
          </a:bodyPr>
          <a:p>
            <a:pPr lvl="0" indent="-457200" algn="l">
              <a:lnSpc>
                <a:spcPct val="110000"/>
              </a:lnSpc>
              <a:buClrTx/>
              <a:buSzTx/>
              <a:buFontTx/>
            </a:pPr>
            <a:r>
              <a:rPr lang="zh-CN"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lt"/>
              </a:rPr>
              <a:t>碳中和战略方向是“低碳经济</a:t>
            </a:r>
            <a:r>
              <a:rPr lang="zh-CN"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lt"/>
              </a:rPr>
              <a:t>+</a:t>
            </a:r>
            <a:r>
              <a:rPr lang="zh-CN"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lt"/>
              </a:rPr>
              <a:t>低中和”，而非“高碳经济</a:t>
            </a:r>
            <a:r>
              <a:rPr lang="zh-CN"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lt"/>
              </a:rPr>
              <a:t>+</a:t>
            </a:r>
            <a:r>
              <a:rPr lang="zh-CN"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lt"/>
              </a:rPr>
              <a:t>高中和”</a:t>
            </a:r>
            <a:r>
              <a:rPr lang="zh-CN"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lt"/>
              </a:rPr>
              <a:t>。</a:t>
            </a:r>
            <a:endParaRPr lang="zh-CN" altLang="zh-CN" sz="2000" dirty="0">
              <a:solidFill>
                <a:srgbClr val="C00000"/>
              </a:solidFill>
              <a:latin typeface="黑体" panose="02010609060101010101" pitchFamily="2" charset="-122"/>
              <a:ea typeface="黑体" panose="02010609060101010101" pitchFamily="2" charset="-122"/>
              <a:cs typeface="+mn-ea"/>
              <a:sym typeface="+mn-lt"/>
            </a:endParaRPr>
          </a:p>
        </p:txBody>
      </p:sp>
      <p:sp>
        <p:nvSpPr>
          <p:cNvPr id="4" name="矩形 3"/>
          <p:cNvSpPr/>
          <p:nvPr/>
        </p:nvSpPr>
        <p:spPr>
          <a:xfrm>
            <a:off x="5515169" y="2317585"/>
            <a:ext cx="3265714" cy="1106805"/>
          </a:xfrm>
          <a:prstGeom prst="rect">
            <a:avLst/>
          </a:prstGeom>
        </p:spPr>
        <p:txBody>
          <a:bodyPr wrap="square">
            <a:spAutoFit/>
          </a:bodyPr>
          <a:p>
            <a:pPr lvl="0" indent="-457200" algn="l">
              <a:lnSpc>
                <a:spcPct val="110000"/>
              </a:lnSpc>
              <a:buClrTx/>
              <a:buSzTx/>
              <a:buFontTx/>
            </a:pPr>
            <a:r>
              <a:rPr lang="zh-CN"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lt"/>
              </a:rPr>
              <a:t>抓住碳中和的战略机遇窗口期。从</a:t>
            </a:r>
            <a:r>
              <a:rPr lang="zh-CN"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lt"/>
              </a:rPr>
              <a:t>2020</a:t>
            </a:r>
            <a:r>
              <a:rPr lang="zh-CN"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lt"/>
              </a:rPr>
              <a:t>年到</a:t>
            </a:r>
            <a:r>
              <a:rPr lang="zh-CN"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lt"/>
              </a:rPr>
              <a:t>2035</a:t>
            </a:r>
            <a:r>
              <a:rPr lang="zh-CN"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lt"/>
              </a:rPr>
              <a:t>年，是中国基本实现现代化的</a:t>
            </a:r>
            <a:r>
              <a:rPr lang="zh-CN"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lt"/>
              </a:rPr>
              <a:t>时期</a:t>
            </a:r>
            <a:r>
              <a:rPr lang="zh-CN" altLang="zh-CN" sz="2000" dirty="0">
                <a:solidFill>
                  <a:srgbClr val="C00000"/>
                </a:solidFill>
                <a:latin typeface="黑体" panose="02010609060101010101" pitchFamily="2" charset="-122"/>
                <a:ea typeface="黑体" panose="02010609060101010101" pitchFamily="2" charset="-122"/>
                <a:cs typeface="+mn-ea"/>
                <a:sym typeface="+mn-lt"/>
              </a:rPr>
              <a:t>。</a:t>
            </a:r>
            <a:endParaRPr lang="zh-CN" altLang="zh-CN" sz="2000" dirty="0">
              <a:solidFill>
                <a:srgbClr val="C00000"/>
              </a:solidFill>
              <a:latin typeface="黑体" panose="02010609060101010101" pitchFamily="2" charset="-122"/>
              <a:ea typeface="黑体" panose="02010609060101010101" pitchFamily="2" charset="-122"/>
              <a:cs typeface="+mn-ea"/>
              <a:sym typeface="+mn-lt"/>
            </a:endParaRPr>
          </a:p>
        </p:txBody>
      </p:sp>
      <p:sp>
        <p:nvSpPr>
          <p:cNvPr id="5" name="矩形 4"/>
          <p:cNvSpPr/>
          <p:nvPr/>
        </p:nvSpPr>
        <p:spPr>
          <a:xfrm>
            <a:off x="1222697" y="5364650"/>
            <a:ext cx="3131020" cy="1106805"/>
          </a:xfrm>
          <a:prstGeom prst="rect">
            <a:avLst/>
          </a:prstGeom>
        </p:spPr>
        <p:txBody>
          <a:bodyPr wrap="square">
            <a:spAutoFit/>
          </a:bodyPr>
          <a:p>
            <a:pPr lvl="0" indent="-457200" algn="l">
              <a:lnSpc>
                <a:spcPct val="110000"/>
              </a:lnSpc>
              <a:buClrTx/>
              <a:buSzTx/>
              <a:buFontTx/>
            </a:pPr>
            <a:r>
              <a:rPr lang="zh-CN"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lt"/>
              </a:rPr>
              <a:t>碳中和从现在就采取强有力措施转变发展方式，而不是碳达峰后开始。</a:t>
            </a:r>
            <a:endParaRPr lang="zh-CN"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lt"/>
            </a:endParaRPr>
          </a:p>
        </p:txBody>
      </p:sp>
      <p:sp>
        <p:nvSpPr>
          <p:cNvPr id="22" name="矩形 21"/>
          <p:cNvSpPr/>
          <p:nvPr/>
        </p:nvSpPr>
        <p:spPr>
          <a:xfrm>
            <a:off x="5467613" y="3821080"/>
            <a:ext cx="3425018" cy="1106805"/>
          </a:xfrm>
          <a:prstGeom prst="rect">
            <a:avLst/>
          </a:prstGeom>
        </p:spPr>
        <p:txBody>
          <a:bodyPr wrap="square">
            <a:spAutoFit/>
          </a:bodyPr>
          <a:p>
            <a:pPr lvl="0" indent="-457200" algn="l">
              <a:lnSpc>
                <a:spcPct val="110000"/>
              </a:lnSpc>
              <a:buClrTx/>
              <a:buSzTx/>
              <a:buFontTx/>
            </a:pPr>
            <a:r>
              <a:rPr lang="zh-CN"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lt"/>
              </a:rPr>
              <a:t>碳中和应以整个国家范围为实现单位，而非要求每个地区和企业都实现碳中和。</a:t>
            </a:r>
            <a:endParaRPr lang="zh-CN"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lt"/>
            </a:endParaRPr>
          </a:p>
        </p:txBody>
      </p:sp>
      <p:sp>
        <p:nvSpPr>
          <p:cNvPr id="6" name="矩形 5"/>
          <p:cNvSpPr/>
          <p:nvPr/>
        </p:nvSpPr>
        <p:spPr>
          <a:xfrm>
            <a:off x="5514975" y="5367655"/>
            <a:ext cx="3147060" cy="1106805"/>
          </a:xfrm>
          <a:prstGeom prst="rect">
            <a:avLst/>
          </a:prstGeom>
        </p:spPr>
        <p:txBody>
          <a:bodyPr wrap="square" rtlCol="0">
            <a:spAutoFit/>
          </a:bodyPr>
          <a:p>
            <a:pPr lvl="0" indent="-457200" algn="l">
              <a:lnSpc>
                <a:spcPct val="110000"/>
              </a:lnSpc>
              <a:buClrTx/>
              <a:buSzTx/>
              <a:buFontTx/>
            </a:pPr>
            <a:r>
              <a:rPr lang="zh-CN"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lt"/>
              </a:rPr>
              <a:t>加大措施抵消对碳中和的冲击</a:t>
            </a:r>
            <a:r>
              <a:rPr lang="zh-CN"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lt"/>
              </a:rPr>
              <a:t>：特定行业、地区、群体</a:t>
            </a:r>
            <a:r>
              <a:rPr lang="zh-CN" altLang="zh-CN" sz="2000" dirty="0">
                <a:solidFill>
                  <a:srgbClr val="C00000"/>
                </a:solidFill>
                <a:latin typeface="黑体" panose="02010609060101010101" pitchFamily="2" charset="-122"/>
                <a:ea typeface="黑体" panose="02010609060101010101" pitchFamily="2" charset="-122"/>
                <a:cs typeface="+mn-ea"/>
                <a:sym typeface="+mn-lt"/>
              </a:rPr>
              <a:t> </a:t>
            </a:r>
            <a:endParaRPr lang="zh-CN" altLang="zh-CN" sz="2000" dirty="0">
              <a:solidFill>
                <a:srgbClr val="C00000"/>
              </a:solidFill>
              <a:latin typeface="黑体" panose="02010609060101010101" pitchFamily="2" charset="-122"/>
              <a:ea typeface="黑体" panose="02010609060101010101" pitchFamily="2" charset="-122"/>
              <a:cs typeface="+mn-ea"/>
              <a:sym typeface="+mn-lt"/>
            </a:endParaRPr>
          </a:p>
        </p:txBody>
      </p:sp>
      <p:sp>
        <p:nvSpPr>
          <p:cNvPr id="23" name="文本框 22"/>
          <p:cNvSpPr txBox="1"/>
          <p:nvPr/>
        </p:nvSpPr>
        <p:spPr>
          <a:xfrm>
            <a:off x="531495" y="1243330"/>
            <a:ext cx="8321675" cy="977265"/>
          </a:xfrm>
          <a:prstGeom prst="rect">
            <a:avLst/>
          </a:prstGeom>
          <a:solidFill>
            <a:srgbClr val="FFFF00"/>
          </a:solidFill>
        </p:spPr>
        <p:txBody>
          <a:bodyPr wrap="square" rtlCol="0" anchor="t">
            <a:spAutoFit/>
          </a:bodyPr>
          <a:p>
            <a:pPr>
              <a:lnSpc>
                <a:spcPct val="120000"/>
              </a:lnSpc>
            </a:pPr>
            <a:r>
              <a:rPr kumimoji="1" lang="zh-CN" altLang="en-US" sz="24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lt"/>
              </a:rPr>
              <a:t>我们不能用过去导致这些问题的思维，去寻求问题的解决。</a:t>
            </a:r>
            <a:endParaRPr kumimoji="1" lang="zh-CN" altLang="en-US" sz="24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lt"/>
            </a:endParaRPr>
          </a:p>
          <a:p>
            <a:pPr>
              <a:lnSpc>
                <a:spcPct val="120000"/>
              </a:lnSpc>
            </a:pPr>
            <a:r>
              <a:rPr kumimoji="1" lang="en-US" altLang="zh-CN" sz="24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lt"/>
              </a:rPr>
              <a:t>——</a:t>
            </a:r>
            <a:r>
              <a:rPr kumimoji="1" lang="zh-CN" altLang="en-US" sz="24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lt"/>
              </a:rPr>
              <a:t>爱因斯坦</a:t>
            </a:r>
            <a:endParaRPr kumimoji="1" lang="zh-CN" altLang="en-US" sz="24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lt"/>
            </a:endParaRPr>
          </a:p>
        </p:txBody>
      </p:sp>
      <p:sp>
        <p:nvSpPr>
          <p:cNvPr id="8" name="矩形 7"/>
          <p:cNvSpPr/>
          <p:nvPr/>
        </p:nvSpPr>
        <p:spPr>
          <a:xfrm>
            <a:off x="614354" y="750973"/>
            <a:ext cx="6980996" cy="583565"/>
          </a:xfrm>
          <a:prstGeom prst="rect">
            <a:avLst/>
          </a:prstGeom>
          <a:noFill/>
          <a:ln w="9525">
            <a:noFill/>
          </a:ln>
        </p:spPr>
        <p:txBody>
          <a:bodyPr wrap="square" rtlCol="0" anchor="t">
            <a:spAutoFit/>
          </a:bodyPr>
          <a:p>
            <a:pPr lvl="0" algn="l">
              <a:buClrTx/>
              <a:buSzTx/>
              <a:buFontTx/>
            </a:pP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中国</a:t>
            </a:r>
            <a:r>
              <a:rPr lang="zh-CN" altLang="en-US"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面临</a:t>
            </a: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碳中和机遇</a:t>
            </a:r>
            <a:r>
              <a:rPr lang="zh-CN" altLang="en-US"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和</a:t>
            </a:r>
            <a:r>
              <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rPr>
              <a:t>挑战</a:t>
            </a:r>
            <a:endParaRPr lang="en-US" altLang="zh-CN" sz="3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lt"/>
            </a:endParaRPr>
          </a:p>
        </p:txBody>
      </p:sp>
      <p:sp>
        <p:nvSpPr>
          <p:cNvPr id="9" name="Rectangle 66">
            <a:hlinkClick r:id=""/>
          </p:cNvPr>
          <p:cNvSpPr txBox="1"/>
          <p:nvPr/>
        </p:nvSpPr>
        <p:spPr>
          <a:xfrm>
            <a:off x="666750" y="128270"/>
            <a:ext cx="6461760" cy="706755"/>
          </a:xfrm>
          <a:prstGeom prst="rect">
            <a:avLst/>
          </a:prstGeom>
          <a:noFill/>
        </p:spPr>
        <p:txBody>
          <a:bodyPr wrap="squar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4.</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生态文明建设面临挑战</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descr="碳中和示意图"/>
          <p:cNvPicPr>
            <a:picLocks noChangeAspect="1"/>
          </p:cNvPicPr>
          <p:nvPr/>
        </p:nvPicPr>
        <p:blipFill>
          <a:blip r:embed="rId1"/>
          <a:stretch>
            <a:fillRect/>
          </a:stretch>
        </p:blipFill>
        <p:spPr>
          <a:xfrm>
            <a:off x="1193165" y="-151765"/>
            <a:ext cx="7125970" cy="2976245"/>
          </a:xfrm>
          <a:prstGeom prst="rect">
            <a:avLst/>
          </a:prstGeom>
        </p:spPr>
      </p:pic>
      <p:sp>
        <p:nvSpPr>
          <p:cNvPr id="9" name="文本框 8"/>
          <p:cNvSpPr txBox="1"/>
          <p:nvPr/>
        </p:nvSpPr>
        <p:spPr>
          <a:xfrm>
            <a:off x="717550" y="2672080"/>
            <a:ext cx="8170545" cy="4090035"/>
          </a:xfrm>
          <a:prstGeom prst="rect">
            <a:avLst/>
          </a:prstGeom>
          <a:noFill/>
          <a:ln w="12700" cmpd="sng">
            <a:solidFill>
              <a:schemeClr val="accent1">
                <a:shade val="50000"/>
              </a:schemeClr>
            </a:solidFill>
            <a:prstDash val="solid"/>
          </a:ln>
        </p:spPr>
        <p:txBody>
          <a:bodyPr wrap="square" rtlCol="0">
            <a:spAutoFit/>
          </a:bodyPr>
          <a:p>
            <a:pPr algn="ctr">
              <a:lnSpc>
                <a:spcPct val="130000"/>
              </a:lnSpc>
            </a:pPr>
            <a:r>
              <a:rPr lang="zh-CN" altLang="en-US" sz="32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实现</a:t>
            </a:r>
            <a:r>
              <a:rPr lang="en-US" altLang="zh-CN" sz="32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lang="zh-CN" altLang="en-US" sz="32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碳中和</a:t>
            </a:r>
            <a:r>
              <a:rPr lang="en-US" altLang="zh-CN" sz="32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t>
            </a:r>
            <a:r>
              <a:rPr lang="zh-CN" altLang="en-US" sz="32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途径</a:t>
            </a:r>
            <a:endParaRPr lang="zh-CN" altLang="en-US" sz="3200" b="1">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a:p>
            <a:pPr marL="342900" indent="-342900" algn="l">
              <a:lnSpc>
                <a:spcPct val="130000"/>
              </a:lnSpc>
              <a:buFont typeface="Wingdings" panose="05000000000000000000" charset="0"/>
              <a:buChar char="p"/>
            </a:pPr>
            <a:r>
              <a:rPr lang="zh-CN" altLang="en-US" sz="2800" b="1">
                <a:solidFill>
                  <a:srgbClr val="007A36"/>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能源生产清洁替代，能源消费电能替代</a:t>
            </a:r>
            <a:endParaRPr lang="zh-CN" altLang="en-US" sz="2800" b="1">
              <a:solidFill>
                <a:srgbClr val="007A36"/>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a:p>
            <a:pPr marL="342900" indent="-342900" algn="l">
              <a:lnSpc>
                <a:spcPct val="130000"/>
              </a:lnSpc>
              <a:buFont typeface="Wingdings" panose="05000000000000000000" charset="0"/>
              <a:buChar char="p"/>
            </a:pPr>
            <a:r>
              <a:rPr lang="zh-CN" altLang="en-US" sz="2800" b="1">
                <a:solidFill>
                  <a:srgbClr val="007A36"/>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能源电力与碳脱钩，经济社会发展与碳排放脱钩</a:t>
            </a:r>
            <a:endParaRPr lang="zh-CN" altLang="en-US" sz="2800" b="1">
              <a:solidFill>
                <a:srgbClr val="007A36"/>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a:p>
            <a:pPr marL="342900" indent="-342900" algn="l">
              <a:lnSpc>
                <a:spcPct val="130000"/>
              </a:lnSpc>
              <a:buFont typeface="Wingdings" panose="05000000000000000000" charset="0"/>
              <a:buChar char="p"/>
            </a:pPr>
            <a:r>
              <a:rPr lang="zh-CN" altLang="en-US" sz="2800" b="1">
                <a:solidFill>
                  <a:srgbClr val="007A36"/>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推进各领域节能，提高能源使用效率</a:t>
            </a:r>
            <a:endParaRPr lang="zh-CN" altLang="en-US" sz="2800" b="1">
              <a:solidFill>
                <a:srgbClr val="007A36"/>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a:p>
            <a:pPr marL="342900" indent="-342900" algn="l">
              <a:lnSpc>
                <a:spcPct val="130000"/>
              </a:lnSpc>
              <a:buFont typeface="Wingdings" panose="05000000000000000000" charset="0"/>
              <a:buChar char="p"/>
            </a:pPr>
            <a:r>
              <a:rPr lang="zh-CN" altLang="en-US" sz="2800" b="1">
                <a:solidFill>
                  <a:srgbClr val="007A36"/>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发挥森林、农田、湿地等重要作用增加自然碳汇</a:t>
            </a:r>
            <a:endParaRPr lang="zh-CN" altLang="en-US" sz="2800" b="1">
              <a:solidFill>
                <a:srgbClr val="007A36"/>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a:p>
            <a:pPr marL="342900" indent="-342900" algn="l">
              <a:lnSpc>
                <a:spcPct val="130000"/>
              </a:lnSpc>
              <a:buFont typeface="Wingdings" panose="05000000000000000000" charset="0"/>
              <a:buChar char="p"/>
            </a:pPr>
            <a:r>
              <a:rPr lang="zh-CN" altLang="en-US" sz="2800" b="1">
                <a:solidFill>
                  <a:srgbClr val="007A36"/>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发展碳捕集与封存技术，提高碳捕集能力</a:t>
            </a:r>
            <a:endParaRPr lang="zh-CN" altLang="en-US" sz="2800" b="1">
              <a:solidFill>
                <a:srgbClr val="007A36"/>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a:p>
            <a:pPr marL="342900" indent="-342900" algn="l">
              <a:lnSpc>
                <a:spcPct val="130000"/>
              </a:lnSpc>
              <a:buFont typeface="Wingdings" panose="05000000000000000000" charset="0"/>
              <a:buChar char="p"/>
            </a:pPr>
            <a:r>
              <a:rPr lang="zh-CN" altLang="en-US" sz="2800" b="1">
                <a:solidFill>
                  <a:srgbClr val="007A36"/>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推进全国碳排放权交易市场建设</a:t>
            </a:r>
            <a:endParaRPr lang="zh-CN" altLang="en-US" sz="2800" b="1">
              <a:solidFill>
                <a:srgbClr val="007A36"/>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 name="圆角矩形 67"/>
          <p:cNvSpPr/>
          <p:nvPr/>
        </p:nvSpPr>
        <p:spPr>
          <a:xfrm>
            <a:off x="6133465" y="1732280"/>
            <a:ext cx="2879725" cy="4942840"/>
          </a:xfrm>
          <a:prstGeom prst="roundRect">
            <a:avLst>
              <a:gd name="adj" fmla="val 0"/>
            </a:avLst>
          </a:prstGeom>
          <a:noFill/>
          <a:ln w="28575" cap="flat" cmpd="sng" algn="ctr">
            <a:solidFill>
              <a:srgbClr val="0070C0"/>
            </a:solidFill>
            <a:prstDash val="solid"/>
          </a:ln>
          <a:effectLst/>
          <a:extLst>
            <a:ext uri="{909E8E84-426E-40DD-AFC4-6F175D3DCCD1}">
              <a14:hiddenFill xmlns:a14="http://schemas.microsoft.com/office/drawing/2010/main">
                <a:solidFill>
                  <a:srgbClr val="DFF1CB"/>
                </a:solidFill>
              </a14:hiddenFill>
            </a:ext>
          </a:ex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rgbClr val="0000FF"/>
              </a:solidFill>
              <a:effectLst/>
              <a:uLnTx/>
              <a:uFillTx/>
              <a:latin typeface="Times New Roman" panose="02020603050405020304"/>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rgbClr val="0000FF"/>
              </a:solidFill>
              <a:effectLst/>
              <a:uLnTx/>
              <a:uFillTx/>
              <a:latin typeface="Times New Roman" panose="02020603050405020304"/>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rgbClr val="0000FF"/>
              </a:solidFill>
              <a:effectLst/>
              <a:uLnTx/>
              <a:uFillTx/>
              <a:latin typeface="Times New Roman" panose="02020603050405020304"/>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rgbClr val="0000FF"/>
              </a:solidFill>
              <a:effectLst/>
              <a:uLnTx/>
              <a:uFillTx/>
              <a:latin typeface="Times New Roman" panose="02020603050405020304"/>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rgbClr val="0000FF"/>
              </a:solidFill>
              <a:effectLst/>
              <a:uLnTx/>
              <a:uFillTx/>
              <a:latin typeface="Times New Roman" panose="02020603050405020304"/>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FF"/>
              </a:solidFill>
              <a:effectLst/>
              <a:uLnTx/>
              <a:uFillTx/>
              <a:latin typeface="Times New Roman" panose="02020603050405020304"/>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0" i="0" u="none" strike="noStrike" kern="0" cap="none" spc="0" normalizeH="0" baseline="0" noProof="0">
              <a:ln>
                <a:noFill/>
              </a:ln>
              <a:solidFill>
                <a:srgbClr val="0000FF"/>
              </a:solidFill>
              <a:effectLst/>
              <a:uLnTx/>
              <a:uFillTx/>
              <a:latin typeface="Times New Roman" panose="02020603050405020304"/>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rgbClr val="0000FF"/>
              </a:solidFill>
              <a:effectLst/>
              <a:uLnTx/>
              <a:uFillTx/>
              <a:latin typeface="Times New Roman" panose="02020603050405020304"/>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FF"/>
              </a:solidFill>
              <a:effectLst/>
              <a:uLnTx/>
              <a:uFillTx/>
              <a:latin typeface="Times New Roman" panose="02020603050405020304"/>
              <a:ea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000" b="0" i="0" u="none" strike="noStrike" kern="0" cap="none" spc="0" normalizeH="0" baseline="0" noProof="0">
              <a:ln>
                <a:noFill/>
              </a:ln>
              <a:solidFill>
                <a:srgbClr val="0000FF"/>
              </a:solidFill>
              <a:effectLst/>
              <a:uLnTx/>
              <a:uFillTx/>
              <a:latin typeface="Times New Roman" panose="02020603050405020304"/>
              <a:ea typeface="宋体" panose="02010600030101010101" pitchFamily="2" charset="-122"/>
            </a:endParaRPr>
          </a:p>
        </p:txBody>
      </p:sp>
      <p:grpSp>
        <p:nvGrpSpPr>
          <p:cNvPr id="69" name="组合 34"/>
          <p:cNvGrpSpPr/>
          <p:nvPr/>
        </p:nvGrpSpPr>
        <p:grpSpPr bwMode="auto">
          <a:xfrm>
            <a:off x="78610" y="770804"/>
            <a:ext cx="6031230" cy="5963921"/>
            <a:chOff x="999994" y="924704"/>
            <a:chExt cx="8038587" cy="7952825"/>
          </a:xfrm>
          <a:solidFill>
            <a:srgbClr val="FFFFFF"/>
          </a:solidFill>
        </p:grpSpPr>
        <p:sp>
          <p:nvSpPr>
            <p:cNvPr id="70" name="同心圆 69"/>
            <p:cNvSpPr/>
            <p:nvPr/>
          </p:nvSpPr>
          <p:spPr>
            <a:xfrm>
              <a:off x="2784089" y="924704"/>
              <a:ext cx="4745459" cy="4707172"/>
            </a:xfrm>
            <a:prstGeom prst="donut">
              <a:avLst>
                <a:gd name="adj" fmla="val 37487"/>
              </a:avLst>
            </a:prstGeom>
            <a:grpFill/>
            <a:ln w="28575" cap="flat" cmpd="sng" algn="ctr">
              <a:solidFill>
                <a:srgbClr val="0070C0"/>
              </a:solidFill>
              <a:prstDash val="solid"/>
            </a:ln>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noFill/>
                <a:effectLst/>
                <a:uLnTx/>
                <a:uFillTx/>
                <a:latin typeface="Times New Roman" panose="02020603050405020304"/>
                <a:ea typeface="宋体" panose="02010600030101010101" pitchFamily="2" charset="-122"/>
              </a:endParaRPr>
            </a:p>
          </p:txBody>
        </p:sp>
        <p:sp>
          <p:nvSpPr>
            <p:cNvPr id="71" name="梯形 70"/>
            <p:cNvSpPr/>
            <p:nvPr/>
          </p:nvSpPr>
          <p:spPr>
            <a:xfrm>
              <a:off x="999994" y="5694536"/>
              <a:ext cx="8038587" cy="3182993"/>
            </a:xfrm>
            <a:prstGeom prst="trapezoid">
              <a:avLst/>
            </a:prstGeom>
            <a:grpFill/>
            <a:ln w="28575" cap="flat" cmpd="sng" algn="ctr">
              <a:solidFill>
                <a:srgbClr val="0070C0"/>
              </a:solidFill>
              <a:prstDash val="solid"/>
            </a:ln>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noFill/>
                <a:effectLst/>
                <a:uLnTx/>
                <a:uFillTx/>
                <a:latin typeface="Times New Roman" panose="02020603050405020304"/>
                <a:ea typeface="宋体" panose="02010600030101010101" pitchFamily="2" charset="-122"/>
              </a:endParaRPr>
            </a:p>
          </p:txBody>
        </p:sp>
        <p:grpSp>
          <p:nvGrpSpPr>
            <p:cNvPr id="72" name="组合 22"/>
            <p:cNvGrpSpPr/>
            <p:nvPr/>
          </p:nvGrpSpPr>
          <p:grpSpPr bwMode="auto">
            <a:xfrm>
              <a:off x="999994" y="2265980"/>
              <a:ext cx="2741313" cy="2306591"/>
              <a:chOff x="1431554" y="2913680"/>
              <a:chExt cx="2164070" cy="2306591"/>
            </a:xfrm>
            <a:grpFill/>
          </p:grpSpPr>
          <p:grpSp>
            <p:nvGrpSpPr>
              <p:cNvPr id="77" name="组合 18"/>
              <p:cNvGrpSpPr/>
              <p:nvPr/>
            </p:nvGrpSpPr>
            <p:grpSpPr bwMode="auto">
              <a:xfrm>
                <a:off x="1431554" y="2913680"/>
                <a:ext cx="2164070" cy="2286268"/>
                <a:chOff x="851721" y="1734923"/>
                <a:chExt cx="2184443" cy="1297054"/>
              </a:xfrm>
              <a:grpFill/>
            </p:grpSpPr>
            <p:sp>
              <p:nvSpPr>
                <p:cNvPr id="79" name="矩形 78"/>
                <p:cNvSpPr/>
                <p:nvPr/>
              </p:nvSpPr>
              <p:spPr>
                <a:xfrm>
                  <a:off x="851721" y="1747894"/>
                  <a:ext cx="2184443" cy="1284083"/>
                </a:xfrm>
                <a:prstGeom prst="rect">
                  <a:avLst/>
                </a:prstGeom>
                <a:grpFill/>
                <a:ln w="25400" cap="flat" cmpd="sng" algn="ctr">
                  <a:noFill/>
                  <a:prstDash val="solid"/>
                </a:ln>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noFill/>
                    <a:effectLst/>
                    <a:uLnTx/>
                    <a:uFillTx/>
                    <a:latin typeface="Times New Roman" panose="02020603050405020304"/>
                    <a:ea typeface="宋体" panose="02010600030101010101" pitchFamily="2" charset="-122"/>
                  </a:endParaRPr>
                </a:p>
              </p:txBody>
            </p:sp>
            <p:cxnSp>
              <p:nvCxnSpPr>
                <p:cNvPr id="80" name="直接连接符 79"/>
                <p:cNvCxnSpPr/>
                <p:nvPr/>
              </p:nvCxnSpPr>
              <p:spPr>
                <a:xfrm flipV="1">
                  <a:off x="851721" y="1734923"/>
                  <a:ext cx="1611860" cy="7880"/>
                </a:xfrm>
                <a:prstGeom prst="line">
                  <a:avLst/>
                </a:prstGeom>
                <a:grpFill/>
                <a:ln w="28575" cap="flat" cmpd="sng" algn="ctr">
                  <a:solidFill>
                    <a:srgbClr val="0070C0"/>
                  </a:solidFill>
                  <a:prstDash val="solid"/>
                </a:ln>
                <a:effectLst/>
              </p:spPr>
            </p:cxnSp>
          </p:grpSp>
          <p:cxnSp>
            <p:nvCxnSpPr>
              <p:cNvPr id="78" name="直接连接符 77"/>
              <p:cNvCxnSpPr/>
              <p:nvPr/>
            </p:nvCxnSpPr>
            <p:spPr>
              <a:xfrm>
                <a:off x="1431554" y="5197895"/>
                <a:ext cx="1719096" cy="22376"/>
              </a:xfrm>
              <a:prstGeom prst="line">
                <a:avLst/>
              </a:prstGeom>
              <a:grpFill/>
              <a:ln w="28575" cap="flat" cmpd="sng" algn="ctr">
                <a:solidFill>
                  <a:srgbClr val="0070C0"/>
                </a:solidFill>
                <a:prstDash val="solid"/>
              </a:ln>
              <a:effectLst/>
            </p:spPr>
          </p:cxnSp>
        </p:grpSp>
        <p:grpSp>
          <p:nvGrpSpPr>
            <p:cNvPr id="73" name="组合 28"/>
            <p:cNvGrpSpPr/>
            <p:nvPr/>
          </p:nvGrpSpPr>
          <p:grpSpPr bwMode="auto">
            <a:xfrm>
              <a:off x="4053607" y="4702127"/>
              <a:ext cx="2244507" cy="1826473"/>
              <a:chOff x="4053607" y="5123450"/>
              <a:chExt cx="2244507" cy="2512924"/>
            </a:xfrm>
            <a:grpFill/>
          </p:grpSpPr>
          <p:sp>
            <p:nvSpPr>
              <p:cNvPr id="74" name="矩形 73"/>
              <p:cNvSpPr/>
              <p:nvPr/>
            </p:nvSpPr>
            <p:spPr>
              <a:xfrm>
                <a:off x="4076459" y="5123450"/>
                <a:ext cx="2196265" cy="2512924"/>
              </a:xfrm>
              <a:prstGeom prst="rect">
                <a:avLst/>
              </a:prstGeom>
              <a:grpFill/>
              <a:ln w="25400" cap="flat" cmpd="sng" algn="ctr">
                <a:noFill/>
                <a:prstDash val="solid"/>
              </a:ln>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noFill/>
                  <a:effectLst/>
                  <a:uLnTx/>
                  <a:uFillTx/>
                  <a:latin typeface="Times New Roman" panose="02020603050405020304"/>
                  <a:ea typeface="宋体" panose="02010600030101010101" pitchFamily="2" charset="-122"/>
                </a:endParaRPr>
              </a:p>
            </p:txBody>
          </p:sp>
          <p:cxnSp>
            <p:nvCxnSpPr>
              <p:cNvPr id="75" name="直接连接符 74"/>
              <p:cNvCxnSpPr/>
              <p:nvPr/>
            </p:nvCxnSpPr>
            <p:spPr>
              <a:xfrm>
                <a:off x="4053607" y="6025167"/>
                <a:ext cx="0" cy="462334"/>
              </a:xfrm>
              <a:prstGeom prst="line">
                <a:avLst/>
              </a:prstGeom>
              <a:grpFill/>
              <a:ln w="28575" cap="flat" cmpd="sng" algn="ctr">
                <a:solidFill>
                  <a:srgbClr val="0070C0"/>
                </a:solidFill>
                <a:prstDash val="solid"/>
              </a:ln>
              <a:effectLst/>
            </p:spPr>
          </p:cxnSp>
          <p:cxnSp>
            <p:nvCxnSpPr>
              <p:cNvPr id="76" name="直接连接符 75"/>
              <p:cNvCxnSpPr/>
              <p:nvPr/>
            </p:nvCxnSpPr>
            <p:spPr>
              <a:xfrm flipH="1">
                <a:off x="6298114" y="5997207"/>
                <a:ext cx="0" cy="462334"/>
              </a:xfrm>
              <a:prstGeom prst="line">
                <a:avLst/>
              </a:prstGeom>
              <a:grpFill/>
              <a:ln w="28575" cap="flat" cmpd="sng" algn="ctr">
                <a:solidFill>
                  <a:srgbClr val="0070C0"/>
                </a:solidFill>
                <a:prstDash val="solid"/>
              </a:ln>
              <a:effectLst/>
            </p:spPr>
          </p:cxnSp>
        </p:grpSp>
      </p:grpSp>
      <p:sp>
        <p:nvSpPr>
          <p:cNvPr id="81" name="流程图: 终止 80"/>
          <p:cNvSpPr/>
          <p:nvPr/>
        </p:nvSpPr>
        <p:spPr>
          <a:xfrm>
            <a:off x="1573400" y="2828204"/>
            <a:ext cx="1245870" cy="533400"/>
          </a:xfrm>
          <a:prstGeom prst="flowChartTerminator">
            <a:avLst/>
          </a:prstGeom>
          <a:gradFill>
            <a:gsLst>
              <a:gs pos="70000">
                <a:srgbClr val="3366FF">
                  <a:lumMod val="20000"/>
                  <a:lumOff val="80000"/>
                </a:srgbClr>
              </a:gs>
              <a:gs pos="94000">
                <a:srgbClr val="FFFFFF"/>
              </a:gs>
            </a:gsLst>
            <a:lin ang="5400000" scaled="1"/>
          </a:gradFill>
          <a:ln w="9525">
            <a:noFill/>
            <a:prstDash val="solid"/>
            <a:miter lim="800000"/>
          </a:ln>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7030A0"/>
                </a:solidFill>
                <a:effectLst/>
                <a:uLnTx/>
                <a:uFillTx/>
                <a:latin typeface="宋体" panose="02010600030101010101" pitchFamily="2" charset="-122"/>
              </a:rPr>
              <a:t>内蒙古科技厅</a:t>
            </a:r>
            <a:endParaRPr kumimoji="0" lang="en-US" altLang="zh-CN" sz="1200" b="0" i="0" u="none" strike="noStrike" kern="0" cap="none" spc="0" normalizeH="0" baseline="0" noProof="0" dirty="0">
              <a:ln>
                <a:noFill/>
              </a:ln>
              <a:solidFill>
                <a:srgbClr val="7030A0"/>
              </a:solidFill>
              <a:effectLst/>
              <a:uLnTx/>
              <a:uFillTx/>
              <a:latin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7030A0"/>
                </a:solidFill>
                <a:effectLst/>
                <a:uLnTx/>
                <a:uFillTx/>
                <a:latin typeface="宋体" panose="02010600030101010101" pitchFamily="2" charset="-122"/>
              </a:rPr>
              <a:t>科技计划项目</a:t>
            </a:r>
            <a:endParaRPr kumimoji="0" lang="zh-CN" altLang="en-US" sz="1200" b="0" i="0" u="none" strike="noStrike" kern="0" cap="none" spc="0" normalizeH="0" baseline="0" noProof="0" dirty="0">
              <a:ln>
                <a:noFill/>
              </a:ln>
              <a:solidFill>
                <a:srgbClr val="7030A0"/>
              </a:solidFill>
              <a:effectLst/>
              <a:uLnTx/>
              <a:uFillTx/>
              <a:latin typeface="宋体" panose="02010600030101010101" pitchFamily="2" charset="-122"/>
            </a:endParaRPr>
          </a:p>
        </p:txBody>
      </p:sp>
      <p:sp>
        <p:nvSpPr>
          <p:cNvPr id="82" name="AutoShape 39"/>
          <p:cNvSpPr>
            <a:spLocks noChangeArrowheads="1"/>
          </p:cNvSpPr>
          <p:nvPr/>
        </p:nvSpPr>
        <p:spPr bwMode="auto">
          <a:xfrm>
            <a:off x="525016" y="4928149"/>
            <a:ext cx="2520000" cy="335280"/>
          </a:xfrm>
          <a:prstGeom prst="flowChartAlternateProcess">
            <a:avLst/>
          </a:prstGeom>
          <a:solidFill>
            <a:schemeClr val="accent1">
              <a:lumMod val="40000"/>
              <a:lumOff val="60000"/>
            </a:schemeClr>
          </a:solidFill>
          <a:ln w="9525">
            <a:solidFill>
              <a:srgbClr val="0000FF">
                <a:lumMod val="95000"/>
              </a:srgbClr>
            </a:solidFill>
            <a:prstDash val="solid"/>
            <a:miter lim="800000"/>
          </a:ln>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rPr>
              <a:t>天津循环经济重点基地</a:t>
            </a:r>
            <a:endParaRPr kumimoji="0" lang="zh-CN" altLang="en-US" sz="18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endParaRPr>
          </a:p>
        </p:txBody>
      </p:sp>
      <p:sp>
        <p:nvSpPr>
          <p:cNvPr id="84" name="矩形 83"/>
          <p:cNvSpPr/>
          <p:nvPr/>
        </p:nvSpPr>
        <p:spPr>
          <a:xfrm>
            <a:off x="4672835" y="1751879"/>
            <a:ext cx="2735580" cy="1743076"/>
          </a:xfrm>
          <a:prstGeom prst="rect">
            <a:avLst/>
          </a:prstGeom>
          <a:solidFill>
            <a:srgbClr val="FFFFFF"/>
          </a:solidFill>
          <a:ln w="25400" cap="flat" cmpd="sng" algn="ctr">
            <a:noFill/>
            <a:prstDash val="solid"/>
          </a:ln>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rgbClr val="FFFFFF"/>
              </a:solidFill>
              <a:effectLst/>
              <a:uLnTx/>
              <a:uFillTx/>
              <a:latin typeface="Times New Roman" panose="02020603050405020304"/>
              <a:ea typeface="宋体" panose="02010600030101010101" pitchFamily="2" charset="-122"/>
            </a:endParaRPr>
          </a:p>
        </p:txBody>
      </p:sp>
      <p:sp>
        <p:nvSpPr>
          <p:cNvPr id="86" name="流程图: 终止 85"/>
          <p:cNvSpPr/>
          <p:nvPr/>
        </p:nvSpPr>
        <p:spPr>
          <a:xfrm>
            <a:off x="2555577" y="1868084"/>
            <a:ext cx="1189523" cy="533400"/>
          </a:xfrm>
          <a:prstGeom prst="flowChartTerminator">
            <a:avLst/>
          </a:prstGeom>
          <a:gradFill>
            <a:gsLst>
              <a:gs pos="70000">
                <a:srgbClr val="3366FF">
                  <a:lumMod val="20000"/>
                  <a:lumOff val="80000"/>
                </a:srgbClr>
              </a:gs>
              <a:gs pos="94000">
                <a:srgbClr val="FFFFFF"/>
              </a:gs>
            </a:gsLst>
            <a:lin ang="5400000" scaled="1"/>
          </a:gradFill>
          <a:ln w="9525">
            <a:noFill/>
            <a:prstDash val="solid"/>
            <a:miter lim="800000"/>
          </a:ln>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7030A0"/>
                </a:solidFill>
                <a:effectLst/>
                <a:uLnTx/>
                <a:uFillTx/>
                <a:latin typeface="宋体" panose="02010600030101010101" pitchFamily="2" charset="-122"/>
              </a:rPr>
              <a:t>国家自然科学基金项目</a:t>
            </a:r>
            <a:endParaRPr kumimoji="0" lang="zh-CN" altLang="en-US" sz="1200" b="0" i="0" u="none" strike="noStrike" kern="0" cap="none" spc="0" normalizeH="0" baseline="0" noProof="0" dirty="0">
              <a:ln>
                <a:noFill/>
              </a:ln>
              <a:solidFill>
                <a:srgbClr val="7030A0"/>
              </a:solidFill>
              <a:effectLst/>
              <a:uLnTx/>
              <a:uFillTx/>
              <a:latin typeface="宋体" panose="02010600030101010101" pitchFamily="2" charset="-122"/>
            </a:endParaRPr>
          </a:p>
        </p:txBody>
      </p:sp>
      <p:sp>
        <p:nvSpPr>
          <p:cNvPr id="87" name="流程图: 终止 86"/>
          <p:cNvSpPr/>
          <p:nvPr/>
        </p:nvSpPr>
        <p:spPr>
          <a:xfrm>
            <a:off x="2557332" y="1894754"/>
            <a:ext cx="1191578" cy="533400"/>
          </a:xfrm>
          <a:prstGeom prst="flowChartTerminator">
            <a:avLst/>
          </a:prstGeom>
          <a:gradFill>
            <a:gsLst>
              <a:gs pos="70000">
                <a:srgbClr val="3366FF">
                  <a:lumMod val="20000"/>
                  <a:lumOff val="80000"/>
                </a:srgbClr>
              </a:gs>
              <a:gs pos="94000">
                <a:srgbClr val="FFFFFF"/>
              </a:gs>
            </a:gsLst>
            <a:lin ang="5400000" scaled="1"/>
          </a:gradFill>
          <a:ln w="9525">
            <a:noFill/>
            <a:prstDash val="solid"/>
            <a:miter lim="800000"/>
          </a:ln>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7030A0"/>
                </a:solidFill>
                <a:effectLst/>
                <a:uLnTx/>
                <a:uFillTx/>
                <a:latin typeface="宋体" panose="02010600030101010101" pitchFamily="2" charset="-122"/>
              </a:rPr>
              <a:t>天津市科技支撑项目</a:t>
            </a:r>
            <a:endParaRPr kumimoji="0" lang="zh-CN" altLang="en-US" sz="1200" b="0" i="0" u="none" strike="noStrike" kern="0" cap="none" spc="0" normalizeH="0" baseline="0" noProof="0" dirty="0">
              <a:ln>
                <a:noFill/>
              </a:ln>
              <a:solidFill>
                <a:srgbClr val="7030A0"/>
              </a:solidFill>
              <a:effectLst/>
              <a:uLnTx/>
              <a:uFillTx/>
              <a:latin typeface="宋体" panose="02010600030101010101" pitchFamily="2" charset="-122"/>
            </a:endParaRPr>
          </a:p>
        </p:txBody>
      </p:sp>
      <p:sp>
        <p:nvSpPr>
          <p:cNvPr id="88" name="流程图: 终止 87"/>
          <p:cNvSpPr/>
          <p:nvPr/>
        </p:nvSpPr>
        <p:spPr>
          <a:xfrm>
            <a:off x="1626740" y="2833920"/>
            <a:ext cx="1245870" cy="531494"/>
          </a:xfrm>
          <a:prstGeom prst="flowChartTerminator">
            <a:avLst/>
          </a:prstGeom>
          <a:gradFill>
            <a:gsLst>
              <a:gs pos="70000">
                <a:srgbClr val="3366FF">
                  <a:lumMod val="20000"/>
                  <a:lumOff val="80000"/>
                </a:srgbClr>
              </a:gs>
              <a:gs pos="94000">
                <a:srgbClr val="FFFFFF"/>
              </a:gs>
            </a:gsLst>
            <a:lin ang="5400000" scaled="1"/>
          </a:gradFill>
          <a:ln w="9525">
            <a:noFill/>
            <a:prstDash val="solid"/>
            <a:miter lim="800000"/>
          </a:ln>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7030A0"/>
                </a:solidFill>
                <a:effectLst/>
                <a:uLnTx/>
                <a:uFillTx/>
                <a:latin typeface="宋体" panose="02010600030101010101" pitchFamily="2" charset="-122"/>
              </a:rPr>
              <a:t>天津市农业成果转化与推广项目</a:t>
            </a:r>
            <a:endParaRPr kumimoji="0" lang="zh-CN" altLang="en-US" sz="1200" b="0" i="0" u="none" strike="noStrike" kern="0" cap="none" spc="0" normalizeH="0" baseline="0" noProof="0" dirty="0">
              <a:ln>
                <a:noFill/>
              </a:ln>
              <a:solidFill>
                <a:srgbClr val="7030A0"/>
              </a:solidFill>
              <a:effectLst/>
              <a:uLnTx/>
              <a:uFillTx/>
              <a:latin typeface="宋体" panose="02010600030101010101" pitchFamily="2" charset="-122"/>
            </a:endParaRPr>
          </a:p>
        </p:txBody>
      </p:sp>
      <p:grpSp>
        <p:nvGrpSpPr>
          <p:cNvPr id="89" name="组合 32"/>
          <p:cNvGrpSpPr/>
          <p:nvPr/>
        </p:nvGrpSpPr>
        <p:grpSpPr bwMode="auto">
          <a:xfrm>
            <a:off x="1487676" y="1685204"/>
            <a:ext cx="1232534" cy="1948816"/>
            <a:chOff x="5184211" y="563498"/>
            <a:chExt cx="1331054" cy="1679918"/>
          </a:xfrm>
          <a:solidFill>
            <a:srgbClr val="FFFFFF"/>
          </a:solidFill>
        </p:grpSpPr>
        <p:sp>
          <p:nvSpPr>
            <p:cNvPr id="90" name="椭圆 89"/>
            <p:cNvSpPr/>
            <p:nvPr/>
          </p:nvSpPr>
          <p:spPr>
            <a:xfrm>
              <a:off x="5184211" y="563498"/>
              <a:ext cx="1242592" cy="1679918"/>
            </a:xfrm>
            <a:prstGeom prst="ellipse">
              <a:avLst/>
            </a:prstGeom>
            <a:grpFill/>
            <a:ln w="25400" cap="flat" cmpd="sng" algn="ctr">
              <a:noFill/>
              <a:prstDash val="solid"/>
            </a:ln>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rgbClr val="FFFFFF"/>
                </a:solidFill>
                <a:effectLst/>
                <a:uLnTx/>
                <a:uFillTx/>
                <a:latin typeface="Times New Roman" panose="02020603050405020304"/>
                <a:ea typeface="宋体" panose="02010600030101010101" pitchFamily="2" charset="-122"/>
              </a:endParaRPr>
            </a:p>
          </p:txBody>
        </p:sp>
        <p:sp>
          <p:nvSpPr>
            <p:cNvPr id="91" name="矩形 90"/>
            <p:cNvSpPr/>
            <p:nvPr/>
          </p:nvSpPr>
          <p:spPr>
            <a:xfrm>
              <a:off x="5472229" y="888643"/>
              <a:ext cx="1043036" cy="1267738"/>
            </a:xfrm>
            <a:prstGeom prst="rect">
              <a:avLst/>
            </a:prstGeom>
            <a:grpFill/>
            <a:ln w="25400" cap="flat" cmpd="sng" algn="ctr">
              <a:noFill/>
              <a:prstDash val="solid"/>
            </a:ln>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rgbClr val="FFFFFF"/>
                </a:solidFill>
                <a:effectLst/>
                <a:uLnTx/>
                <a:uFillTx/>
                <a:latin typeface="Times New Roman" panose="02020603050405020304"/>
                <a:ea typeface="宋体" panose="02010600030101010101" pitchFamily="2" charset="-122"/>
              </a:endParaRPr>
            </a:p>
          </p:txBody>
        </p:sp>
      </p:grpSp>
      <p:sp>
        <p:nvSpPr>
          <p:cNvPr id="92" name="流程图: 终止 91"/>
          <p:cNvSpPr/>
          <p:nvPr/>
        </p:nvSpPr>
        <p:spPr>
          <a:xfrm>
            <a:off x="2551617" y="1883324"/>
            <a:ext cx="1191578" cy="531496"/>
          </a:xfrm>
          <a:prstGeom prst="flowChartTerminator">
            <a:avLst/>
          </a:prstGeom>
          <a:gradFill>
            <a:gsLst>
              <a:gs pos="70000">
                <a:srgbClr val="3366FF">
                  <a:lumMod val="20000"/>
                  <a:lumOff val="80000"/>
                </a:srgbClr>
              </a:gs>
              <a:gs pos="94000">
                <a:srgbClr val="FFFFFF"/>
              </a:gs>
            </a:gsLst>
            <a:lin ang="5400000" scaled="1"/>
          </a:gradFill>
          <a:ln w="9525">
            <a:noFill/>
            <a:prstDash val="solid"/>
            <a:miter lim="800000"/>
          </a:ln>
        </p:spPr>
        <p:txBody>
          <a:bodyPr lIns="0" tIns="0" rIns="0" bIns="0" anchor="ctr"/>
          <a:lstStyle/>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7030A0"/>
                </a:solidFill>
                <a:effectLst/>
                <a:uLnTx/>
                <a:uFillTx/>
                <a:latin typeface="宋体" panose="02010600030101010101" pitchFamily="2" charset="-122"/>
              </a:rPr>
              <a:t>天津市</a:t>
            </a:r>
            <a:endParaRPr kumimoji="0" lang="en-US" altLang="zh-CN" sz="1200" b="0" i="0" u="none" strike="noStrike" kern="0" cap="none" spc="0" normalizeH="0" baseline="0" noProof="0" dirty="0">
              <a:ln>
                <a:noFill/>
              </a:ln>
              <a:solidFill>
                <a:srgbClr val="7030A0"/>
              </a:solidFill>
              <a:effectLst/>
              <a:uLnTx/>
              <a:uFillTx/>
              <a:latin typeface="宋体" panose="02010600030101010101" pitchFamily="2" charset="-122"/>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rgbClr val="7030A0"/>
                </a:solidFill>
                <a:effectLst/>
                <a:uLnTx/>
                <a:uFillTx/>
                <a:latin typeface="宋体" panose="02010600030101010101" pitchFamily="2" charset="-122"/>
              </a:rPr>
              <a:t>教委项目</a:t>
            </a:r>
            <a:endParaRPr kumimoji="0" lang="zh-CN" altLang="en-US" sz="1200" b="0" i="0" u="none" strike="noStrike" kern="0" cap="none" spc="0" normalizeH="0" baseline="0" noProof="0" dirty="0">
              <a:ln>
                <a:noFill/>
              </a:ln>
              <a:solidFill>
                <a:srgbClr val="7030A0"/>
              </a:solidFill>
              <a:effectLst/>
              <a:uLnTx/>
              <a:uFillTx/>
              <a:latin typeface="宋体" panose="02010600030101010101" pitchFamily="2" charset="-122"/>
            </a:endParaRPr>
          </a:p>
        </p:txBody>
      </p:sp>
      <p:sp>
        <p:nvSpPr>
          <p:cNvPr id="93" name="同心圆 92"/>
          <p:cNvSpPr/>
          <p:nvPr/>
        </p:nvSpPr>
        <p:spPr>
          <a:xfrm>
            <a:off x="1548635" y="828921"/>
            <a:ext cx="3350896" cy="3175636"/>
          </a:xfrm>
          <a:prstGeom prst="donut">
            <a:avLst>
              <a:gd name="adj" fmla="val 50000"/>
            </a:avLst>
          </a:prstGeom>
          <a:solidFill>
            <a:srgbClr val="FFFFFF"/>
          </a:solidFill>
          <a:ln w="28575" cap="flat" cmpd="sng" algn="ctr">
            <a:noFill/>
            <a:prstDash val="solid"/>
          </a:ln>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dirty="0">
              <a:ln>
                <a:noFill/>
              </a:ln>
              <a:noFill/>
              <a:effectLst/>
              <a:uLnTx/>
              <a:uFillTx/>
              <a:latin typeface="Times New Roman" panose="02020603050405020304"/>
              <a:ea typeface="宋体" panose="02010600030101010101" pitchFamily="2" charset="-122"/>
            </a:endParaRPr>
          </a:p>
        </p:txBody>
      </p:sp>
      <p:sp>
        <p:nvSpPr>
          <p:cNvPr id="94" name="燕尾形箭头 93"/>
          <p:cNvSpPr/>
          <p:nvPr/>
        </p:nvSpPr>
        <p:spPr>
          <a:xfrm rot="16200000">
            <a:off x="3012440" y="3918585"/>
            <a:ext cx="391160" cy="467995"/>
          </a:xfrm>
          <a:prstGeom prst="notchedRightArrow">
            <a:avLst>
              <a:gd name="adj1" fmla="val 40487"/>
              <a:gd name="adj2" fmla="val 58808"/>
            </a:avLst>
          </a:prstGeom>
          <a:solidFill>
            <a:srgbClr val="FF6699"/>
          </a:solidFill>
          <a:ln w="25400" cap="flat" cmpd="sng" algn="ctr">
            <a:noFill/>
            <a:prstDash val="solid"/>
          </a:ln>
          <a:effectLst/>
        </p:spPr>
        <p:txBody>
          <a:bodyPr lIns="68580" tIns="34290" rIns="68580" bIns="3429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160" b="0" i="0" u="none" strike="noStrike" kern="0" cap="none" spc="0" normalizeH="0" baseline="0" noProof="0">
              <a:ln>
                <a:noFill/>
              </a:ln>
              <a:solidFill>
                <a:srgbClr val="FFFFFF"/>
              </a:solidFill>
              <a:effectLst/>
              <a:uLnTx/>
              <a:uFillTx/>
              <a:latin typeface="Times New Roman" panose="02020603050405020304"/>
              <a:ea typeface="宋体" panose="02010600030101010101" pitchFamily="2" charset="-122"/>
            </a:endParaRPr>
          </a:p>
        </p:txBody>
      </p:sp>
      <p:cxnSp>
        <p:nvCxnSpPr>
          <p:cNvPr id="97" name="直接连接符 96"/>
          <p:cNvCxnSpPr/>
          <p:nvPr/>
        </p:nvCxnSpPr>
        <p:spPr>
          <a:xfrm>
            <a:off x="4672836" y="3514004"/>
            <a:ext cx="1476000" cy="0"/>
          </a:xfrm>
          <a:prstGeom prst="line">
            <a:avLst/>
          </a:prstGeom>
          <a:noFill/>
          <a:ln w="28575" cap="flat" cmpd="sng" algn="ctr">
            <a:solidFill>
              <a:srgbClr val="0070C0"/>
            </a:solidFill>
            <a:prstDash val="solid"/>
          </a:ln>
          <a:effectLst/>
        </p:spPr>
      </p:cxnSp>
      <p:sp>
        <p:nvSpPr>
          <p:cNvPr id="107" name="Freeform 17"/>
          <p:cNvSpPr>
            <a:spLocks noEditPoints="1"/>
          </p:cNvSpPr>
          <p:nvPr/>
        </p:nvSpPr>
        <p:spPr bwMode="auto">
          <a:xfrm>
            <a:off x="1415917" y="2119350"/>
            <a:ext cx="1008000" cy="1008000"/>
          </a:xfrm>
          <a:custGeom>
            <a:avLst/>
            <a:gdLst>
              <a:gd name="T0" fmla="*/ 2147483646 w 636"/>
              <a:gd name="T1" fmla="*/ 2147483646 h 633"/>
              <a:gd name="T2" fmla="*/ 2147483646 w 636"/>
              <a:gd name="T3" fmla="*/ 2147483646 h 633"/>
              <a:gd name="T4" fmla="*/ 2147483646 w 636"/>
              <a:gd name="T5" fmla="*/ 2147483646 h 633"/>
              <a:gd name="T6" fmla="*/ 2147483646 w 636"/>
              <a:gd name="T7" fmla="*/ 2147483646 h 633"/>
              <a:gd name="T8" fmla="*/ 2147483646 w 636"/>
              <a:gd name="T9" fmla="*/ 2147483646 h 633"/>
              <a:gd name="T10" fmla="*/ 2147483646 w 636"/>
              <a:gd name="T11" fmla="*/ 2147483646 h 633"/>
              <a:gd name="T12" fmla="*/ 2147483646 w 636"/>
              <a:gd name="T13" fmla="*/ 2147483646 h 633"/>
              <a:gd name="T14" fmla="*/ 2147483646 w 636"/>
              <a:gd name="T15" fmla="*/ 2147483646 h 633"/>
              <a:gd name="T16" fmla="*/ 2147483646 w 636"/>
              <a:gd name="T17" fmla="*/ 2147483646 h 633"/>
              <a:gd name="T18" fmla="*/ 2147483646 w 636"/>
              <a:gd name="T19" fmla="*/ 2147483646 h 633"/>
              <a:gd name="T20" fmla="*/ 2147483646 w 636"/>
              <a:gd name="T21" fmla="*/ 2147483646 h 633"/>
              <a:gd name="T22" fmla="*/ 2147483646 w 636"/>
              <a:gd name="T23" fmla="*/ 2147483646 h 633"/>
              <a:gd name="T24" fmla="*/ 2147483646 w 636"/>
              <a:gd name="T25" fmla="*/ 2147483646 h 633"/>
              <a:gd name="T26" fmla="*/ 2147483646 w 636"/>
              <a:gd name="T27" fmla="*/ 2147483646 h 633"/>
              <a:gd name="T28" fmla="*/ 2147483646 w 636"/>
              <a:gd name="T29" fmla="*/ 2147483646 h 633"/>
              <a:gd name="T30" fmla="*/ 2147483646 w 636"/>
              <a:gd name="T31" fmla="*/ 2147483646 h 633"/>
              <a:gd name="T32" fmla="*/ 2147483646 w 636"/>
              <a:gd name="T33" fmla="*/ 2147483646 h 633"/>
              <a:gd name="T34" fmla="*/ 2147483646 w 636"/>
              <a:gd name="T35" fmla="*/ 2147483646 h 633"/>
              <a:gd name="T36" fmla="*/ 2147483646 w 636"/>
              <a:gd name="T37" fmla="*/ 2147483646 h 633"/>
              <a:gd name="T38" fmla="*/ 2147483646 w 636"/>
              <a:gd name="T39" fmla="*/ 2147483646 h 633"/>
              <a:gd name="T40" fmla="*/ 2147483646 w 636"/>
              <a:gd name="T41" fmla="*/ 2147483646 h 633"/>
              <a:gd name="T42" fmla="*/ 2147483646 w 636"/>
              <a:gd name="T43" fmla="*/ 2147483646 h 633"/>
              <a:gd name="T44" fmla="*/ 2147483646 w 636"/>
              <a:gd name="T45" fmla="*/ 2147483646 h 633"/>
              <a:gd name="T46" fmla="*/ 2147483646 w 636"/>
              <a:gd name="T47" fmla="*/ 2147483646 h 633"/>
              <a:gd name="T48" fmla="*/ 2147483646 w 636"/>
              <a:gd name="T49" fmla="*/ 2147483646 h 633"/>
              <a:gd name="T50" fmla="*/ 2147483646 w 636"/>
              <a:gd name="T51" fmla="*/ 2147483646 h 633"/>
              <a:gd name="T52" fmla="*/ 2147483646 w 636"/>
              <a:gd name="T53" fmla="*/ 2147483646 h 633"/>
              <a:gd name="T54" fmla="*/ 2147483646 w 636"/>
              <a:gd name="T55" fmla="*/ 2147483646 h 633"/>
              <a:gd name="T56" fmla="*/ 2147483646 w 636"/>
              <a:gd name="T57" fmla="*/ 2147483646 h 633"/>
              <a:gd name="T58" fmla="*/ 2147483646 w 636"/>
              <a:gd name="T59" fmla="*/ 2147483646 h 633"/>
              <a:gd name="T60" fmla="*/ 2147483646 w 636"/>
              <a:gd name="T61" fmla="*/ 2147483646 h 633"/>
              <a:gd name="T62" fmla="*/ 2147483646 w 636"/>
              <a:gd name="T63" fmla="*/ 2147483646 h 633"/>
              <a:gd name="T64" fmla="*/ 2147483646 w 636"/>
              <a:gd name="T65" fmla="*/ 2147483646 h 633"/>
              <a:gd name="T66" fmla="*/ 2147483646 w 636"/>
              <a:gd name="T67" fmla="*/ 2147483646 h 633"/>
              <a:gd name="T68" fmla="*/ 2147483646 w 636"/>
              <a:gd name="T69" fmla="*/ 2147483646 h 633"/>
              <a:gd name="T70" fmla="*/ 2147483646 w 636"/>
              <a:gd name="T71" fmla="*/ 2147483646 h 633"/>
              <a:gd name="T72" fmla="*/ 2147483646 w 636"/>
              <a:gd name="T73" fmla="*/ 2147483646 h 633"/>
              <a:gd name="T74" fmla="*/ 2147483646 w 636"/>
              <a:gd name="T75" fmla="*/ 2147483646 h 633"/>
              <a:gd name="T76" fmla="*/ 2147483646 w 636"/>
              <a:gd name="T77" fmla="*/ 2147483646 h 633"/>
              <a:gd name="T78" fmla="*/ 2147483646 w 636"/>
              <a:gd name="T79" fmla="*/ 2147483646 h 633"/>
              <a:gd name="T80" fmla="*/ 2147483646 w 636"/>
              <a:gd name="T81" fmla="*/ 2147483646 h 633"/>
              <a:gd name="T82" fmla="*/ 2147483646 w 636"/>
              <a:gd name="T83" fmla="*/ 2147483646 h 633"/>
              <a:gd name="T84" fmla="*/ 2147483646 w 636"/>
              <a:gd name="T85" fmla="*/ 2147483646 h 633"/>
              <a:gd name="T86" fmla="*/ 2147483646 w 636"/>
              <a:gd name="T87" fmla="*/ 2147483646 h 633"/>
              <a:gd name="T88" fmla="*/ 2147483646 w 636"/>
              <a:gd name="T89" fmla="*/ 2147483646 h 633"/>
              <a:gd name="T90" fmla="*/ 2147483646 w 636"/>
              <a:gd name="T91" fmla="*/ 2147483646 h 633"/>
              <a:gd name="T92" fmla="*/ 2147483646 w 636"/>
              <a:gd name="T93" fmla="*/ 0 h 633"/>
              <a:gd name="T94" fmla="*/ 2147483646 w 636"/>
              <a:gd name="T95" fmla="*/ 2147483646 h 633"/>
              <a:gd name="T96" fmla="*/ 2147483646 w 636"/>
              <a:gd name="T97" fmla="*/ 2147483646 h 633"/>
              <a:gd name="T98" fmla="*/ 2147483646 w 636"/>
              <a:gd name="T99" fmla="*/ 2147483646 h 633"/>
              <a:gd name="T100" fmla="*/ 2147483646 w 636"/>
              <a:gd name="T101" fmla="*/ 2147483646 h 633"/>
              <a:gd name="T102" fmla="*/ 2147483646 w 636"/>
              <a:gd name="T103" fmla="*/ 2147483646 h 633"/>
              <a:gd name="T104" fmla="*/ 2147483646 w 636"/>
              <a:gd name="T105" fmla="*/ 2147483646 h 633"/>
              <a:gd name="T106" fmla="*/ 2147483646 w 636"/>
              <a:gd name="T107" fmla="*/ 2147483646 h 633"/>
              <a:gd name="T108" fmla="*/ 2147483646 w 636"/>
              <a:gd name="T109" fmla="*/ 2147483646 h 633"/>
              <a:gd name="T110" fmla="*/ 2147483646 w 636"/>
              <a:gd name="T111" fmla="*/ 2147483646 h 633"/>
              <a:gd name="T112" fmla="*/ 2147483646 w 636"/>
              <a:gd name="T113" fmla="*/ 2147483646 h 633"/>
              <a:gd name="T114" fmla="*/ 2147483646 w 636"/>
              <a:gd name="T115" fmla="*/ 2147483646 h 6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36"/>
              <a:gd name="T175" fmla="*/ 0 h 633"/>
              <a:gd name="T176" fmla="*/ 636 w 636"/>
              <a:gd name="T177" fmla="*/ 633 h 6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36" h="633">
                <a:moveTo>
                  <a:pt x="135" y="316"/>
                </a:moveTo>
                <a:lnTo>
                  <a:pt x="135" y="325"/>
                </a:lnTo>
                <a:lnTo>
                  <a:pt x="136" y="335"/>
                </a:lnTo>
                <a:lnTo>
                  <a:pt x="137" y="344"/>
                </a:lnTo>
                <a:lnTo>
                  <a:pt x="139" y="354"/>
                </a:lnTo>
                <a:lnTo>
                  <a:pt x="141" y="362"/>
                </a:lnTo>
                <a:lnTo>
                  <a:pt x="143" y="371"/>
                </a:lnTo>
                <a:lnTo>
                  <a:pt x="146" y="379"/>
                </a:lnTo>
                <a:lnTo>
                  <a:pt x="149" y="388"/>
                </a:lnTo>
                <a:lnTo>
                  <a:pt x="151" y="392"/>
                </a:lnTo>
                <a:lnTo>
                  <a:pt x="153" y="396"/>
                </a:lnTo>
                <a:lnTo>
                  <a:pt x="157" y="404"/>
                </a:lnTo>
                <a:lnTo>
                  <a:pt x="161" y="411"/>
                </a:lnTo>
                <a:lnTo>
                  <a:pt x="166" y="419"/>
                </a:lnTo>
                <a:lnTo>
                  <a:pt x="171" y="426"/>
                </a:lnTo>
                <a:lnTo>
                  <a:pt x="177" y="432"/>
                </a:lnTo>
                <a:lnTo>
                  <a:pt x="182" y="439"/>
                </a:lnTo>
                <a:lnTo>
                  <a:pt x="189" y="445"/>
                </a:lnTo>
                <a:lnTo>
                  <a:pt x="196" y="451"/>
                </a:lnTo>
                <a:lnTo>
                  <a:pt x="202" y="457"/>
                </a:lnTo>
                <a:lnTo>
                  <a:pt x="209" y="462"/>
                </a:lnTo>
                <a:lnTo>
                  <a:pt x="216" y="468"/>
                </a:lnTo>
                <a:lnTo>
                  <a:pt x="223" y="472"/>
                </a:lnTo>
                <a:lnTo>
                  <a:pt x="231" y="477"/>
                </a:lnTo>
                <a:lnTo>
                  <a:pt x="247" y="484"/>
                </a:lnTo>
                <a:lnTo>
                  <a:pt x="255" y="487"/>
                </a:lnTo>
                <a:lnTo>
                  <a:pt x="264" y="490"/>
                </a:lnTo>
                <a:lnTo>
                  <a:pt x="272" y="493"/>
                </a:lnTo>
                <a:lnTo>
                  <a:pt x="281" y="495"/>
                </a:lnTo>
                <a:lnTo>
                  <a:pt x="290" y="496"/>
                </a:lnTo>
                <a:lnTo>
                  <a:pt x="299" y="498"/>
                </a:lnTo>
                <a:lnTo>
                  <a:pt x="308" y="498"/>
                </a:lnTo>
                <a:lnTo>
                  <a:pt x="319" y="499"/>
                </a:lnTo>
                <a:lnTo>
                  <a:pt x="328" y="498"/>
                </a:lnTo>
                <a:lnTo>
                  <a:pt x="337" y="498"/>
                </a:lnTo>
                <a:lnTo>
                  <a:pt x="346" y="496"/>
                </a:lnTo>
                <a:lnTo>
                  <a:pt x="355" y="495"/>
                </a:lnTo>
                <a:lnTo>
                  <a:pt x="364" y="493"/>
                </a:lnTo>
                <a:lnTo>
                  <a:pt x="372" y="490"/>
                </a:lnTo>
                <a:lnTo>
                  <a:pt x="381" y="487"/>
                </a:lnTo>
                <a:lnTo>
                  <a:pt x="389" y="484"/>
                </a:lnTo>
                <a:lnTo>
                  <a:pt x="393" y="482"/>
                </a:lnTo>
                <a:lnTo>
                  <a:pt x="397" y="481"/>
                </a:lnTo>
                <a:lnTo>
                  <a:pt x="405" y="477"/>
                </a:lnTo>
                <a:lnTo>
                  <a:pt x="413" y="472"/>
                </a:lnTo>
                <a:lnTo>
                  <a:pt x="420" y="468"/>
                </a:lnTo>
                <a:lnTo>
                  <a:pt x="427" y="462"/>
                </a:lnTo>
                <a:lnTo>
                  <a:pt x="434" y="457"/>
                </a:lnTo>
                <a:lnTo>
                  <a:pt x="442" y="451"/>
                </a:lnTo>
                <a:lnTo>
                  <a:pt x="448" y="445"/>
                </a:lnTo>
                <a:lnTo>
                  <a:pt x="454" y="439"/>
                </a:lnTo>
                <a:lnTo>
                  <a:pt x="460" y="432"/>
                </a:lnTo>
                <a:lnTo>
                  <a:pt x="465" y="426"/>
                </a:lnTo>
                <a:lnTo>
                  <a:pt x="470" y="419"/>
                </a:lnTo>
                <a:lnTo>
                  <a:pt x="475" y="411"/>
                </a:lnTo>
                <a:lnTo>
                  <a:pt x="479" y="404"/>
                </a:lnTo>
                <a:lnTo>
                  <a:pt x="487" y="388"/>
                </a:lnTo>
                <a:lnTo>
                  <a:pt x="490" y="379"/>
                </a:lnTo>
                <a:lnTo>
                  <a:pt x="493" y="371"/>
                </a:lnTo>
                <a:lnTo>
                  <a:pt x="495" y="362"/>
                </a:lnTo>
                <a:lnTo>
                  <a:pt x="497" y="354"/>
                </a:lnTo>
                <a:lnTo>
                  <a:pt x="499" y="344"/>
                </a:lnTo>
                <a:lnTo>
                  <a:pt x="500" y="335"/>
                </a:lnTo>
                <a:lnTo>
                  <a:pt x="501" y="325"/>
                </a:lnTo>
                <a:lnTo>
                  <a:pt x="501" y="316"/>
                </a:lnTo>
                <a:lnTo>
                  <a:pt x="501" y="307"/>
                </a:lnTo>
                <a:lnTo>
                  <a:pt x="500" y="298"/>
                </a:lnTo>
                <a:lnTo>
                  <a:pt x="499" y="288"/>
                </a:lnTo>
                <a:lnTo>
                  <a:pt x="497" y="279"/>
                </a:lnTo>
                <a:lnTo>
                  <a:pt x="495" y="271"/>
                </a:lnTo>
                <a:lnTo>
                  <a:pt x="493" y="262"/>
                </a:lnTo>
                <a:lnTo>
                  <a:pt x="490" y="254"/>
                </a:lnTo>
                <a:lnTo>
                  <a:pt x="487" y="245"/>
                </a:lnTo>
                <a:lnTo>
                  <a:pt x="485" y="241"/>
                </a:lnTo>
                <a:lnTo>
                  <a:pt x="483" y="237"/>
                </a:lnTo>
                <a:lnTo>
                  <a:pt x="479" y="230"/>
                </a:lnTo>
                <a:lnTo>
                  <a:pt x="475" y="222"/>
                </a:lnTo>
                <a:lnTo>
                  <a:pt x="470" y="215"/>
                </a:lnTo>
                <a:lnTo>
                  <a:pt x="465" y="207"/>
                </a:lnTo>
                <a:lnTo>
                  <a:pt x="460" y="201"/>
                </a:lnTo>
                <a:lnTo>
                  <a:pt x="454" y="194"/>
                </a:lnTo>
                <a:lnTo>
                  <a:pt x="448" y="188"/>
                </a:lnTo>
                <a:lnTo>
                  <a:pt x="442" y="182"/>
                </a:lnTo>
                <a:lnTo>
                  <a:pt x="434" y="176"/>
                </a:lnTo>
                <a:lnTo>
                  <a:pt x="427" y="171"/>
                </a:lnTo>
                <a:lnTo>
                  <a:pt x="420" y="166"/>
                </a:lnTo>
                <a:lnTo>
                  <a:pt x="413" y="161"/>
                </a:lnTo>
                <a:lnTo>
                  <a:pt x="405" y="157"/>
                </a:lnTo>
                <a:lnTo>
                  <a:pt x="389" y="148"/>
                </a:lnTo>
                <a:lnTo>
                  <a:pt x="381" y="145"/>
                </a:lnTo>
                <a:lnTo>
                  <a:pt x="372" y="142"/>
                </a:lnTo>
                <a:lnTo>
                  <a:pt x="364" y="139"/>
                </a:lnTo>
                <a:lnTo>
                  <a:pt x="355" y="137"/>
                </a:lnTo>
                <a:lnTo>
                  <a:pt x="346" y="136"/>
                </a:lnTo>
                <a:lnTo>
                  <a:pt x="337" y="135"/>
                </a:lnTo>
                <a:lnTo>
                  <a:pt x="328" y="134"/>
                </a:lnTo>
                <a:lnTo>
                  <a:pt x="319" y="134"/>
                </a:lnTo>
                <a:lnTo>
                  <a:pt x="308" y="134"/>
                </a:lnTo>
                <a:lnTo>
                  <a:pt x="299" y="135"/>
                </a:lnTo>
                <a:lnTo>
                  <a:pt x="290" y="136"/>
                </a:lnTo>
                <a:lnTo>
                  <a:pt x="281" y="137"/>
                </a:lnTo>
                <a:lnTo>
                  <a:pt x="272" y="139"/>
                </a:lnTo>
                <a:lnTo>
                  <a:pt x="264" y="142"/>
                </a:lnTo>
                <a:lnTo>
                  <a:pt x="255" y="145"/>
                </a:lnTo>
                <a:lnTo>
                  <a:pt x="247" y="148"/>
                </a:lnTo>
                <a:lnTo>
                  <a:pt x="243" y="150"/>
                </a:lnTo>
                <a:lnTo>
                  <a:pt x="239" y="153"/>
                </a:lnTo>
                <a:lnTo>
                  <a:pt x="231" y="157"/>
                </a:lnTo>
                <a:lnTo>
                  <a:pt x="223" y="161"/>
                </a:lnTo>
                <a:lnTo>
                  <a:pt x="216" y="166"/>
                </a:lnTo>
                <a:lnTo>
                  <a:pt x="209" y="171"/>
                </a:lnTo>
                <a:lnTo>
                  <a:pt x="202" y="176"/>
                </a:lnTo>
                <a:lnTo>
                  <a:pt x="196" y="182"/>
                </a:lnTo>
                <a:lnTo>
                  <a:pt x="189" y="188"/>
                </a:lnTo>
                <a:lnTo>
                  <a:pt x="182" y="194"/>
                </a:lnTo>
                <a:lnTo>
                  <a:pt x="177" y="201"/>
                </a:lnTo>
                <a:lnTo>
                  <a:pt x="171" y="207"/>
                </a:lnTo>
                <a:lnTo>
                  <a:pt x="166" y="215"/>
                </a:lnTo>
                <a:lnTo>
                  <a:pt x="161" y="222"/>
                </a:lnTo>
                <a:lnTo>
                  <a:pt x="157" y="230"/>
                </a:lnTo>
                <a:lnTo>
                  <a:pt x="149" y="245"/>
                </a:lnTo>
                <a:lnTo>
                  <a:pt x="146" y="254"/>
                </a:lnTo>
                <a:lnTo>
                  <a:pt x="143" y="262"/>
                </a:lnTo>
                <a:lnTo>
                  <a:pt x="141" y="271"/>
                </a:lnTo>
                <a:lnTo>
                  <a:pt x="139" y="279"/>
                </a:lnTo>
                <a:lnTo>
                  <a:pt x="137" y="288"/>
                </a:lnTo>
                <a:lnTo>
                  <a:pt x="136" y="298"/>
                </a:lnTo>
                <a:lnTo>
                  <a:pt x="135" y="307"/>
                </a:lnTo>
                <a:lnTo>
                  <a:pt x="135" y="316"/>
                </a:lnTo>
                <a:close/>
                <a:moveTo>
                  <a:pt x="495" y="581"/>
                </a:moveTo>
                <a:lnTo>
                  <a:pt x="441" y="545"/>
                </a:lnTo>
                <a:lnTo>
                  <a:pt x="429" y="551"/>
                </a:lnTo>
                <a:lnTo>
                  <a:pt x="419" y="556"/>
                </a:lnTo>
                <a:lnTo>
                  <a:pt x="408" y="560"/>
                </a:lnTo>
                <a:lnTo>
                  <a:pt x="396" y="564"/>
                </a:lnTo>
                <a:lnTo>
                  <a:pt x="382" y="628"/>
                </a:lnTo>
                <a:lnTo>
                  <a:pt x="362" y="631"/>
                </a:lnTo>
                <a:lnTo>
                  <a:pt x="342" y="633"/>
                </a:lnTo>
                <a:lnTo>
                  <a:pt x="311" y="575"/>
                </a:lnTo>
                <a:lnTo>
                  <a:pt x="299" y="575"/>
                </a:lnTo>
                <a:lnTo>
                  <a:pt x="287" y="573"/>
                </a:lnTo>
                <a:lnTo>
                  <a:pt x="275" y="572"/>
                </a:lnTo>
                <a:lnTo>
                  <a:pt x="263" y="569"/>
                </a:lnTo>
                <a:lnTo>
                  <a:pt x="219" y="618"/>
                </a:lnTo>
                <a:lnTo>
                  <a:pt x="209" y="615"/>
                </a:lnTo>
                <a:lnTo>
                  <a:pt x="200" y="612"/>
                </a:lnTo>
                <a:lnTo>
                  <a:pt x="181" y="604"/>
                </a:lnTo>
                <a:lnTo>
                  <a:pt x="184" y="536"/>
                </a:lnTo>
                <a:lnTo>
                  <a:pt x="174" y="530"/>
                </a:lnTo>
                <a:lnTo>
                  <a:pt x="164" y="522"/>
                </a:lnTo>
                <a:lnTo>
                  <a:pt x="155" y="515"/>
                </a:lnTo>
                <a:lnTo>
                  <a:pt x="146" y="507"/>
                </a:lnTo>
                <a:lnTo>
                  <a:pt x="80" y="527"/>
                </a:lnTo>
                <a:lnTo>
                  <a:pt x="68" y="513"/>
                </a:lnTo>
                <a:lnTo>
                  <a:pt x="56" y="498"/>
                </a:lnTo>
                <a:lnTo>
                  <a:pt x="94" y="440"/>
                </a:lnTo>
                <a:lnTo>
                  <a:pt x="89" y="429"/>
                </a:lnTo>
                <a:lnTo>
                  <a:pt x="84" y="418"/>
                </a:lnTo>
                <a:lnTo>
                  <a:pt x="79" y="407"/>
                </a:lnTo>
                <a:lnTo>
                  <a:pt x="75" y="395"/>
                </a:lnTo>
                <a:lnTo>
                  <a:pt x="5" y="380"/>
                </a:lnTo>
                <a:lnTo>
                  <a:pt x="2" y="362"/>
                </a:lnTo>
                <a:lnTo>
                  <a:pt x="0" y="343"/>
                </a:lnTo>
                <a:lnTo>
                  <a:pt x="64" y="311"/>
                </a:lnTo>
                <a:lnTo>
                  <a:pt x="65" y="298"/>
                </a:lnTo>
                <a:lnTo>
                  <a:pt x="66" y="286"/>
                </a:lnTo>
                <a:lnTo>
                  <a:pt x="68" y="274"/>
                </a:lnTo>
                <a:lnTo>
                  <a:pt x="70" y="262"/>
                </a:lnTo>
                <a:lnTo>
                  <a:pt x="16" y="213"/>
                </a:lnTo>
                <a:lnTo>
                  <a:pt x="23" y="197"/>
                </a:lnTo>
                <a:lnTo>
                  <a:pt x="30" y="181"/>
                </a:lnTo>
                <a:lnTo>
                  <a:pt x="102" y="184"/>
                </a:lnTo>
                <a:lnTo>
                  <a:pt x="109" y="174"/>
                </a:lnTo>
                <a:lnTo>
                  <a:pt x="116" y="164"/>
                </a:lnTo>
                <a:lnTo>
                  <a:pt x="124" y="154"/>
                </a:lnTo>
                <a:lnTo>
                  <a:pt x="132" y="144"/>
                </a:lnTo>
                <a:lnTo>
                  <a:pt x="111" y="75"/>
                </a:lnTo>
                <a:lnTo>
                  <a:pt x="124" y="64"/>
                </a:lnTo>
                <a:lnTo>
                  <a:pt x="138" y="54"/>
                </a:lnTo>
                <a:lnTo>
                  <a:pt x="200" y="93"/>
                </a:lnTo>
                <a:lnTo>
                  <a:pt x="211" y="87"/>
                </a:lnTo>
                <a:lnTo>
                  <a:pt x="222" y="82"/>
                </a:lnTo>
                <a:lnTo>
                  <a:pt x="234" y="78"/>
                </a:lnTo>
                <a:lnTo>
                  <a:pt x="246" y="74"/>
                </a:lnTo>
                <a:lnTo>
                  <a:pt x="261" y="4"/>
                </a:lnTo>
                <a:lnTo>
                  <a:pt x="270" y="3"/>
                </a:lnTo>
                <a:lnTo>
                  <a:pt x="279" y="1"/>
                </a:lnTo>
                <a:lnTo>
                  <a:pt x="296" y="0"/>
                </a:lnTo>
                <a:lnTo>
                  <a:pt x="330" y="63"/>
                </a:lnTo>
                <a:lnTo>
                  <a:pt x="343" y="64"/>
                </a:lnTo>
                <a:lnTo>
                  <a:pt x="355" y="65"/>
                </a:lnTo>
                <a:lnTo>
                  <a:pt x="367" y="67"/>
                </a:lnTo>
                <a:lnTo>
                  <a:pt x="379" y="69"/>
                </a:lnTo>
                <a:lnTo>
                  <a:pt x="426" y="18"/>
                </a:lnTo>
                <a:lnTo>
                  <a:pt x="435" y="21"/>
                </a:lnTo>
                <a:lnTo>
                  <a:pt x="444" y="25"/>
                </a:lnTo>
                <a:lnTo>
                  <a:pt x="461" y="32"/>
                </a:lnTo>
                <a:lnTo>
                  <a:pt x="458" y="102"/>
                </a:lnTo>
                <a:lnTo>
                  <a:pt x="468" y="109"/>
                </a:lnTo>
                <a:lnTo>
                  <a:pt x="478" y="116"/>
                </a:lnTo>
                <a:lnTo>
                  <a:pt x="487" y="124"/>
                </a:lnTo>
                <a:lnTo>
                  <a:pt x="496" y="132"/>
                </a:lnTo>
                <a:lnTo>
                  <a:pt x="561" y="111"/>
                </a:lnTo>
                <a:lnTo>
                  <a:pt x="574" y="126"/>
                </a:lnTo>
                <a:lnTo>
                  <a:pt x="579" y="134"/>
                </a:lnTo>
                <a:lnTo>
                  <a:pt x="585" y="142"/>
                </a:lnTo>
                <a:lnTo>
                  <a:pt x="547" y="200"/>
                </a:lnTo>
                <a:lnTo>
                  <a:pt x="550" y="205"/>
                </a:lnTo>
                <a:lnTo>
                  <a:pt x="553" y="211"/>
                </a:lnTo>
                <a:lnTo>
                  <a:pt x="558" y="222"/>
                </a:lnTo>
                <a:lnTo>
                  <a:pt x="562" y="233"/>
                </a:lnTo>
                <a:lnTo>
                  <a:pt x="567" y="245"/>
                </a:lnTo>
                <a:lnTo>
                  <a:pt x="631" y="259"/>
                </a:lnTo>
                <a:lnTo>
                  <a:pt x="634" y="278"/>
                </a:lnTo>
                <a:lnTo>
                  <a:pt x="636" y="298"/>
                </a:lnTo>
                <a:lnTo>
                  <a:pt x="577" y="329"/>
                </a:lnTo>
                <a:lnTo>
                  <a:pt x="577" y="341"/>
                </a:lnTo>
                <a:lnTo>
                  <a:pt x="575" y="354"/>
                </a:lnTo>
                <a:lnTo>
                  <a:pt x="574" y="365"/>
                </a:lnTo>
                <a:lnTo>
                  <a:pt x="571" y="377"/>
                </a:lnTo>
                <a:lnTo>
                  <a:pt x="619" y="421"/>
                </a:lnTo>
                <a:lnTo>
                  <a:pt x="612" y="440"/>
                </a:lnTo>
                <a:lnTo>
                  <a:pt x="603" y="458"/>
                </a:lnTo>
                <a:lnTo>
                  <a:pt x="537" y="456"/>
                </a:lnTo>
                <a:lnTo>
                  <a:pt x="531" y="465"/>
                </a:lnTo>
                <a:lnTo>
                  <a:pt x="524" y="475"/>
                </a:lnTo>
                <a:lnTo>
                  <a:pt x="516" y="484"/>
                </a:lnTo>
                <a:lnTo>
                  <a:pt x="509" y="493"/>
                </a:lnTo>
                <a:lnTo>
                  <a:pt x="528" y="555"/>
                </a:lnTo>
                <a:lnTo>
                  <a:pt x="512" y="569"/>
                </a:lnTo>
                <a:lnTo>
                  <a:pt x="504" y="575"/>
                </a:lnTo>
                <a:lnTo>
                  <a:pt x="495" y="581"/>
                </a:lnTo>
                <a:close/>
              </a:path>
            </a:pathLst>
          </a:custGeom>
          <a:solidFill>
            <a:srgbClr val="3399FF"/>
          </a:solidFill>
          <a:ln>
            <a:noFill/>
          </a:ln>
        </p:spPr>
        <p:txBody>
          <a:bodyPr/>
          <a:lstStyle/>
          <a:p>
            <a:pPr fontAlgn="auto">
              <a:spcBef>
                <a:spcPts val="0"/>
              </a:spcBef>
              <a:spcAft>
                <a:spcPts val="0"/>
              </a:spcAft>
              <a:buFontTx/>
              <a:buNone/>
            </a:pPr>
            <a:endParaRPr lang="zh-CN" altLang="en-US" sz="120" b="0">
              <a:solidFill>
                <a:srgbClr val="FFFFFF"/>
              </a:solidFill>
              <a:latin typeface="Times New Roman" panose="02020603050405020304"/>
              <a:ea typeface="宋体" panose="02010600030101010101" pitchFamily="2" charset="-122"/>
            </a:endParaRPr>
          </a:p>
        </p:txBody>
      </p:sp>
      <p:sp>
        <p:nvSpPr>
          <p:cNvPr id="109" name="Freeform 17"/>
          <p:cNvSpPr>
            <a:spLocks noEditPoints="1"/>
          </p:cNvSpPr>
          <p:nvPr/>
        </p:nvSpPr>
        <p:spPr bwMode="auto">
          <a:xfrm>
            <a:off x="2043617" y="982893"/>
            <a:ext cx="1008000" cy="1008000"/>
          </a:xfrm>
          <a:custGeom>
            <a:avLst/>
            <a:gdLst>
              <a:gd name="T0" fmla="*/ 2147483646 w 636"/>
              <a:gd name="T1" fmla="*/ 2147483646 h 633"/>
              <a:gd name="T2" fmla="*/ 2147483646 w 636"/>
              <a:gd name="T3" fmla="*/ 2147483646 h 633"/>
              <a:gd name="T4" fmla="*/ 2147483646 w 636"/>
              <a:gd name="T5" fmla="*/ 2147483646 h 633"/>
              <a:gd name="T6" fmla="*/ 2147483646 w 636"/>
              <a:gd name="T7" fmla="*/ 2147483646 h 633"/>
              <a:gd name="T8" fmla="*/ 2147483646 w 636"/>
              <a:gd name="T9" fmla="*/ 2147483646 h 633"/>
              <a:gd name="T10" fmla="*/ 2147483646 w 636"/>
              <a:gd name="T11" fmla="*/ 2147483646 h 633"/>
              <a:gd name="T12" fmla="*/ 2147483646 w 636"/>
              <a:gd name="T13" fmla="*/ 2147483646 h 633"/>
              <a:gd name="T14" fmla="*/ 2147483646 w 636"/>
              <a:gd name="T15" fmla="*/ 2147483646 h 633"/>
              <a:gd name="T16" fmla="*/ 2147483646 w 636"/>
              <a:gd name="T17" fmla="*/ 2147483646 h 633"/>
              <a:gd name="T18" fmla="*/ 2147483646 w 636"/>
              <a:gd name="T19" fmla="*/ 2147483646 h 633"/>
              <a:gd name="T20" fmla="*/ 2147483646 w 636"/>
              <a:gd name="T21" fmla="*/ 2147483646 h 633"/>
              <a:gd name="T22" fmla="*/ 2147483646 w 636"/>
              <a:gd name="T23" fmla="*/ 2147483646 h 633"/>
              <a:gd name="T24" fmla="*/ 2147483646 w 636"/>
              <a:gd name="T25" fmla="*/ 2147483646 h 633"/>
              <a:gd name="T26" fmla="*/ 2147483646 w 636"/>
              <a:gd name="T27" fmla="*/ 2147483646 h 633"/>
              <a:gd name="T28" fmla="*/ 2147483646 w 636"/>
              <a:gd name="T29" fmla="*/ 2147483646 h 633"/>
              <a:gd name="T30" fmla="*/ 2147483646 w 636"/>
              <a:gd name="T31" fmla="*/ 2147483646 h 633"/>
              <a:gd name="T32" fmla="*/ 2147483646 w 636"/>
              <a:gd name="T33" fmla="*/ 2147483646 h 633"/>
              <a:gd name="T34" fmla="*/ 2147483646 w 636"/>
              <a:gd name="T35" fmla="*/ 2147483646 h 633"/>
              <a:gd name="T36" fmla="*/ 2147483646 w 636"/>
              <a:gd name="T37" fmla="*/ 2147483646 h 633"/>
              <a:gd name="T38" fmla="*/ 2147483646 w 636"/>
              <a:gd name="T39" fmla="*/ 2147483646 h 633"/>
              <a:gd name="T40" fmla="*/ 2147483646 w 636"/>
              <a:gd name="T41" fmla="*/ 2147483646 h 633"/>
              <a:gd name="T42" fmla="*/ 2147483646 w 636"/>
              <a:gd name="T43" fmla="*/ 2147483646 h 633"/>
              <a:gd name="T44" fmla="*/ 2147483646 w 636"/>
              <a:gd name="T45" fmla="*/ 2147483646 h 633"/>
              <a:gd name="T46" fmla="*/ 2147483646 w 636"/>
              <a:gd name="T47" fmla="*/ 2147483646 h 633"/>
              <a:gd name="T48" fmla="*/ 2147483646 w 636"/>
              <a:gd name="T49" fmla="*/ 2147483646 h 633"/>
              <a:gd name="T50" fmla="*/ 2147483646 w 636"/>
              <a:gd name="T51" fmla="*/ 2147483646 h 633"/>
              <a:gd name="T52" fmla="*/ 2147483646 w 636"/>
              <a:gd name="T53" fmla="*/ 2147483646 h 633"/>
              <a:gd name="T54" fmla="*/ 2147483646 w 636"/>
              <a:gd name="T55" fmla="*/ 2147483646 h 633"/>
              <a:gd name="T56" fmla="*/ 2147483646 w 636"/>
              <a:gd name="T57" fmla="*/ 2147483646 h 633"/>
              <a:gd name="T58" fmla="*/ 2147483646 w 636"/>
              <a:gd name="T59" fmla="*/ 2147483646 h 633"/>
              <a:gd name="T60" fmla="*/ 2147483646 w 636"/>
              <a:gd name="T61" fmla="*/ 2147483646 h 633"/>
              <a:gd name="T62" fmla="*/ 2147483646 w 636"/>
              <a:gd name="T63" fmla="*/ 2147483646 h 633"/>
              <a:gd name="T64" fmla="*/ 2147483646 w 636"/>
              <a:gd name="T65" fmla="*/ 2147483646 h 633"/>
              <a:gd name="T66" fmla="*/ 2147483646 w 636"/>
              <a:gd name="T67" fmla="*/ 2147483646 h 633"/>
              <a:gd name="T68" fmla="*/ 2147483646 w 636"/>
              <a:gd name="T69" fmla="*/ 2147483646 h 633"/>
              <a:gd name="T70" fmla="*/ 2147483646 w 636"/>
              <a:gd name="T71" fmla="*/ 2147483646 h 633"/>
              <a:gd name="T72" fmla="*/ 2147483646 w 636"/>
              <a:gd name="T73" fmla="*/ 2147483646 h 633"/>
              <a:gd name="T74" fmla="*/ 2147483646 w 636"/>
              <a:gd name="T75" fmla="*/ 2147483646 h 633"/>
              <a:gd name="T76" fmla="*/ 2147483646 w 636"/>
              <a:gd name="T77" fmla="*/ 2147483646 h 633"/>
              <a:gd name="T78" fmla="*/ 2147483646 w 636"/>
              <a:gd name="T79" fmla="*/ 2147483646 h 633"/>
              <a:gd name="T80" fmla="*/ 2147483646 w 636"/>
              <a:gd name="T81" fmla="*/ 2147483646 h 633"/>
              <a:gd name="T82" fmla="*/ 2147483646 w 636"/>
              <a:gd name="T83" fmla="*/ 2147483646 h 633"/>
              <a:gd name="T84" fmla="*/ 2147483646 w 636"/>
              <a:gd name="T85" fmla="*/ 2147483646 h 633"/>
              <a:gd name="T86" fmla="*/ 2147483646 w 636"/>
              <a:gd name="T87" fmla="*/ 2147483646 h 633"/>
              <a:gd name="T88" fmla="*/ 2147483646 w 636"/>
              <a:gd name="T89" fmla="*/ 2147483646 h 633"/>
              <a:gd name="T90" fmla="*/ 2147483646 w 636"/>
              <a:gd name="T91" fmla="*/ 2147483646 h 633"/>
              <a:gd name="T92" fmla="*/ 2147483646 w 636"/>
              <a:gd name="T93" fmla="*/ 0 h 633"/>
              <a:gd name="T94" fmla="*/ 2147483646 w 636"/>
              <a:gd name="T95" fmla="*/ 2147483646 h 633"/>
              <a:gd name="T96" fmla="*/ 2147483646 w 636"/>
              <a:gd name="T97" fmla="*/ 2147483646 h 633"/>
              <a:gd name="T98" fmla="*/ 2147483646 w 636"/>
              <a:gd name="T99" fmla="*/ 2147483646 h 633"/>
              <a:gd name="T100" fmla="*/ 2147483646 w 636"/>
              <a:gd name="T101" fmla="*/ 2147483646 h 633"/>
              <a:gd name="T102" fmla="*/ 2147483646 w 636"/>
              <a:gd name="T103" fmla="*/ 2147483646 h 633"/>
              <a:gd name="T104" fmla="*/ 2147483646 w 636"/>
              <a:gd name="T105" fmla="*/ 2147483646 h 633"/>
              <a:gd name="T106" fmla="*/ 2147483646 w 636"/>
              <a:gd name="T107" fmla="*/ 2147483646 h 633"/>
              <a:gd name="T108" fmla="*/ 2147483646 w 636"/>
              <a:gd name="T109" fmla="*/ 2147483646 h 633"/>
              <a:gd name="T110" fmla="*/ 2147483646 w 636"/>
              <a:gd name="T111" fmla="*/ 2147483646 h 633"/>
              <a:gd name="T112" fmla="*/ 2147483646 w 636"/>
              <a:gd name="T113" fmla="*/ 2147483646 h 633"/>
              <a:gd name="T114" fmla="*/ 2147483646 w 636"/>
              <a:gd name="T115" fmla="*/ 2147483646 h 6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36"/>
              <a:gd name="T175" fmla="*/ 0 h 633"/>
              <a:gd name="T176" fmla="*/ 636 w 636"/>
              <a:gd name="T177" fmla="*/ 633 h 6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36" h="633">
                <a:moveTo>
                  <a:pt x="135" y="316"/>
                </a:moveTo>
                <a:lnTo>
                  <a:pt x="135" y="325"/>
                </a:lnTo>
                <a:lnTo>
                  <a:pt x="136" y="335"/>
                </a:lnTo>
                <a:lnTo>
                  <a:pt x="137" y="344"/>
                </a:lnTo>
                <a:lnTo>
                  <a:pt x="139" y="354"/>
                </a:lnTo>
                <a:lnTo>
                  <a:pt x="141" y="362"/>
                </a:lnTo>
                <a:lnTo>
                  <a:pt x="143" y="371"/>
                </a:lnTo>
                <a:lnTo>
                  <a:pt x="146" y="379"/>
                </a:lnTo>
                <a:lnTo>
                  <a:pt x="149" y="388"/>
                </a:lnTo>
                <a:lnTo>
                  <a:pt x="151" y="392"/>
                </a:lnTo>
                <a:lnTo>
                  <a:pt x="153" y="396"/>
                </a:lnTo>
                <a:lnTo>
                  <a:pt x="157" y="404"/>
                </a:lnTo>
                <a:lnTo>
                  <a:pt x="161" y="411"/>
                </a:lnTo>
                <a:lnTo>
                  <a:pt x="166" y="419"/>
                </a:lnTo>
                <a:lnTo>
                  <a:pt x="171" y="426"/>
                </a:lnTo>
                <a:lnTo>
                  <a:pt x="177" y="432"/>
                </a:lnTo>
                <a:lnTo>
                  <a:pt x="182" y="439"/>
                </a:lnTo>
                <a:lnTo>
                  <a:pt x="189" y="445"/>
                </a:lnTo>
                <a:lnTo>
                  <a:pt x="196" y="451"/>
                </a:lnTo>
                <a:lnTo>
                  <a:pt x="202" y="457"/>
                </a:lnTo>
                <a:lnTo>
                  <a:pt x="209" y="462"/>
                </a:lnTo>
                <a:lnTo>
                  <a:pt x="216" y="468"/>
                </a:lnTo>
                <a:lnTo>
                  <a:pt x="223" y="472"/>
                </a:lnTo>
                <a:lnTo>
                  <a:pt x="231" y="477"/>
                </a:lnTo>
                <a:lnTo>
                  <a:pt x="247" y="484"/>
                </a:lnTo>
                <a:lnTo>
                  <a:pt x="255" y="487"/>
                </a:lnTo>
                <a:lnTo>
                  <a:pt x="264" y="490"/>
                </a:lnTo>
                <a:lnTo>
                  <a:pt x="272" y="493"/>
                </a:lnTo>
                <a:lnTo>
                  <a:pt x="281" y="495"/>
                </a:lnTo>
                <a:lnTo>
                  <a:pt x="290" y="496"/>
                </a:lnTo>
                <a:lnTo>
                  <a:pt x="299" y="498"/>
                </a:lnTo>
                <a:lnTo>
                  <a:pt x="308" y="498"/>
                </a:lnTo>
                <a:lnTo>
                  <a:pt x="319" y="499"/>
                </a:lnTo>
                <a:lnTo>
                  <a:pt x="328" y="498"/>
                </a:lnTo>
                <a:lnTo>
                  <a:pt x="337" y="498"/>
                </a:lnTo>
                <a:lnTo>
                  <a:pt x="346" y="496"/>
                </a:lnTo>
                <a:lnTo>
                  <a:pt x="355" y="495"/>
                </a:lnTo>
                <a:lnTo>
                  <a:pt x="364" y="493"/>
                </a:lnTo>
                <a:lnTo>
                  <a:pt x="372" y="490"/>
                </a:lnTo>
                <a:lnTo>
                  <a:pt x="381" y="487"/>
                </a:lnTo>
                <a:lnTo>
                  <a:pt x="389" y="484"/>
                </a:lnTo>
                <a:lnTo>
                  <a:pt x="393" y="482"/>
                </a:lnTo>
                <a:lnTo>
                  <a:pt x="397" y="481"/>
                </a:lnTo>
                <a:lnTo>
                  <a:pt x="405" y="477"/>
                </a:lnTo>
                <a:lnTo>
                  <a:pt x="413" y="472"/>
                </a:lnTo>
                <a:lnTo>
                  <a:pt x="420" y="468"/>
                </a:lnTo>
                <a:lnTo>
                  <a:pt x="427" y="462"/>
                </a:lnTo>
                <a:lnTo>
                  <a:pt x="434" y="457"/>
                </a:lnTo>
                <a:lnTo>
                  <a:pt x="442" y="451"/>
                </a:lnTo>
                <a:lnTo>
                  <a:pt x="448" y="445"/>
                </a:lnTo>
                <a:lnTo>
                  <a:pt x="454" y="439"/>
                </a:lnTo>
                <a:lnTo>
                  <a:pt x="460" y="432"/>
                </a:lnTo>
                <a:lnTo>
                  <a:pt x="465" y="426"/>
                </a:lnTo>
                <a:lnTo>
                  <a:pt x="470" y="419"/>
                </a:lnTo>
                <a:lnTo>
                  <a:pt x="475" y="411"/>
                </a:lnTo>
                <a:lnTo>
                  <a:pt x="479" y="404"/>
                </a:lnTo>
                <a:lnTo>
                  <a:pt x="487" y="388"/>
                </a:lnTo>
                <a:lnTo>
                  <a:pt x="490" y="379"/>
                </a:lnTo>
                <a:lnTo>
                  <a:pt x="493" y="371"/>
                </a:lnTo>
                <a:lnTo>
                  <a:pt x="495" y="362"/>
                </a:lnTo>
                <a:lnTo>
                  <a:pt x="497" y="354"/>
                </a:lnTo>
                <a:lnTo>
                  <a:pt x="499" y="344"/>
                </a:lnTo>
                <a:lnTo>
                  <a:pt x="500" y="335"/>
                </a:lnTo>
                <a:lnTo>
                  <a:pt x="501" y="325"/>
                </a:lnTo>
                <a:lnTo>
                  <a:pt x="501" y="316"/>
                </a:lnTo>
                <a:lnTo>
                  <a:pt x="501" y="307"/>
                </a:lnTo>
                <a:lnTo>
                  <a:pt x="500" y="298"/>
                </a:lnTo>
                <a:lnTo>
                  <a:pt x="499" y="288"/>
                </a:lnTo>
                <a:lnTo>
                  <a:pt x="497" y="279"/>
                </a:lnTo>
                <a:lnTo>
                  <a:pt x="495" y="271"/>
                </a:lnTo>
                <a:lnTo>
                  <a:pt x="493" y="262"/>
                </a:lnTo>
                <a:lnTo>
                  <a:pt x="490" y="254"/>
                </a:lnTo>
                <a:lnTo>
                  <a:pt x="487" y="245"/>
                </a:lnTo>
                <a:lnTo>
                  <a:pt x="485" y="241"/>
                </a:lnTo>
                <a:lnTo>
                  <a:pt x="483" y="237"/>
                </a:lnTo>
                <a:lnTo>
                  <a:pt x="479" y="230"/>
                </a:lnTo>
                <a:lnTo>
                  <a:pt x="475" y="222"/>
                </a:lnTo>
                <a:lnTo>
                  <a:pt x="470" y="215"/>
                </a:lnTo>
                <a:lnTo>
                  <a:pt x="465" y="207"/>
                </a:lnTo>
                <a:lnTo>
                  <a:pt x="460" y="201"/>
                </a:lnTo>
                <a:lnTo>
                  <a:pt x="454" y="194"/>
                </a:lnTo>
                <a:lnTo>
                  <a:pt x="448" y="188"/>
                </a:lnTo>
                <a:lnTo>
                  <a:pt x="442" y="182"/>
                </a:lnTo>
                <a:lnTo>
                  <a:pt x="434" y="176"/>
                </a:lnTo>
                <a:lnTo>
                  <a:pt x="427" y="171"/>
                </a:lnTo>
                <a:lnTo>
                  <a:pt x="420" y="166"/>
                </a:lnTo>
                <a:lnTo>
                  <a:pt x="413" y="161"/>
                </a:lnTo>
                <a:lnTo>
                  <a:pt x="405" y="157"/>
                </a:lnTo>
                <a:lnTo>
                  <a:pt x="389" y="148"/>
                </a:lnTo>
                <a:lnTo>
                  <a:pt x="381" y="145"/>
                </a:lnTo>
                <a:lnTo>
                  <a:pt x="372" y="142"/>
                </a:lnTo>
                <a:lnTo>
                  <a:pt x="364" y="139"/>
                </a:lnTo>
                <a:lnTo>
                  <a:pt x="355" y="137"/>
                </a:lnTo>
                <a:lnTo>
                  <a:pt x="346" y="136"/>
                </a:lnTo>
                <a:lnTo>
                  <a:pt x="337" y="135"/>
                </a:lnTo>
                <a:lnTo>
                  <a:pt x="328" y="134"/>
                </a:lnTo>
                <a:lnTo>
                  <a:pt x="319" y="134"/>
                </a:lnTo>
                <a:lnTo>
                  <a:pt x="308" y="134"/>
                </a:lnTo>
                <a:lnTo>
                  <a:pt x="299" y="135"/>
                </a:lnTo>
                <a:lnTo>
                  <a:pt x="290" y="136"/>
                </a:lnTo>
                <a:lnTo>
                  <a:pt x="281" y="137"/>
                </a:lnTo>
                <a:lnTo>
                  <a:pt x="272" y="139"/>
                </a:lnTo>
                <a:lnTo>
                  <a:pt x="264" y="142"/>
                </a:lnTo>
                <a:lnTo>
                  <a:pt x="255" y="145"/>
                </a:lnTo>
                <a:lnTo>
                  <a:pt x="247" y="148"/>
                </a:lnTo>
                <a:lnTo>
                  <a:pt x="243" y="150"/>
                </a:lnTo>
                <a:lnTo>
                  <a:pt x="239" y="153"/>
                </a:lnTo>
                <a:lnTo>
                  <a:pt x="231" y="157"/>
                </a:lnTo>
                <a:lnTo>
                  <a:pt x="223" y="161"/>
                </a:lnTo>
                <a:lnTo>
                  <a:pt x="216" y="166"/>
                </a:lnTo>
                <a:lnTo>
                  <a:pt x="209" y="171"/>
                </a:lnTo>
                <a:lnTo>
                  <a:pt x="202" y="176"/>
                </a:lnTo>
                <a:lnTo>
                  <a:pt x="196" y="182"/>
                </a:lnTo>
                <a:lnTo>
                  <a:pt x="189" y="188"/>
                </a:lnTo>
                <a:lnTo>
                  <a:pt x="182" y="194"/>
                </a:lnTo>
                <a:lnTo>
                  <a:pt x="177" y="201"/>
                </a:lnTo>
                <a:lnTo>
                  <a:pt x="171" y="207"/>
                </a:lnTo>
                <a:lnTo>
                  <a:pt x="166" y="215"/>
                </a:lnTo>
                <a:lnTo>
                  <a:pt x="161" y="222"/>
                </a:lnTo>
                <a:lnTo>
                  <a:pt x="157" y="230"/>
                </a:lnTo>
                <a:lnTo>
                  <a:pt x="149" y="245"/>
                </a:lnTo>
                <a:lnTo>
                  <a:pt x="146" y="254"/>
                </a:lnTo>
                <a:lnTo>
                  <a:pt x="143" y="262"/>
                </a:lnTo>
                <a:lnTo>
                  <a:pt x="141" y="271"/>
                </a:lnTo>
                <a:lnTo>
                  <a:pt x="139" y="279"/>
                </a:lnTo>
                <a:lnTo>
                  <a:pt x="137" y="288"/>
                </a:lnTo>
                <a:lnTo>
                  <a:pt x="136" y="298"/>
                </a:lnTo>
                <a:lnTo>
                  <a:pt x="135" y="307"/>
                </a:lnTo>
                <a:lnTo>
                  <a:pt x="135" y="316"/>
                </a:lnTo>
                <a:close/>
                <a:moveTo>
                  <a:pt x="495" y="581"/>
                </a:moveTo>
                <a:lnTo>
                  <a:pt x="441" y="545"/>
                </a:lnTo>
                <a:lnTo>
                  <a:pt x="429" y="551"/>
                </a:lnTo>
                <a:lnTo>
                  <a:pt x="419" y="556"/>
                </a:lnTo>
                <a:lnTo>
                  <a:pt x="408" y="560"/>
                </a:lnTo>
                <a:lnTo>
                  <a:pt x="396" y="564"/>
                </a:lnTo>
                <a:lnTo>
                  <a:pt x="382" y="628"/>
                </a:lnTo>
                <a:lnTo>
                  <a:pt x="362" y="631"/>
                </a:lnTo>
                <a:lnTo>
                  <a:pt x="342" y="633"/>
                </a:lnTo>
                <a:lnTo>
                  <a:pt x="311" y="575"/>
                </a:lnTo>
                <a:lnTo>
                  <a:pt x="299" y="575"/>
                </a:lnTo>
                <a:lnTo>
                  <a:pt x="287" y="573"/>
                </a:lnTo>
                <a:lnTo>
                  <a:pt x="275" y="572"/>
                </a:lnTo>
                <a:lnTo>
                  <a:pt x="263" y="569"/>
                </a:lnTo>
                <a:lnTo>
                  <a:pt x="219" y="618"/>
                </a:lnTo>
                <a:lnTo>
                  <a:pt x="209" y="615"/>
                </a:lnTo>
                <a:lnTo>
                  <a:pt x="200" y="612"/>
                </a:lnTo>
                <a:lnTo>
                  <a:pt x="181" y="604"/>
                </a:lnTo>
                <a:lnTo>
                  <a:pt x="184" y="536"/>
                </a:lnTo>
                <a:lnTo>
                  <a:pt x="174" y="530"/>
                </a:lnTo>
                <a:lnTo>
                  <a:pt x="164" y="522"/>
                </a:lnTo>
                <a:lnTo>
                  <a:pt x="155" y="515"/>
                </a:lnTo>
                <a:lnTo>
                  <a:pt x="146" y="507"/>
                </a:lnTo>
                <a:lnTo>
                  <a:pt x="80" y="527"/>
                </a:lnTo>
                <a:lnTo>
                  <a:pt x="68" y="513"/>
                </a:lnTo>
                <a:lnTo>
                  <a:pt x="56" y="498"/>
                </a:lnTo>
                <a:lnTo>
                  <a:pt x="94" y="440"/>
                </a:lnTo>
                <a:lnTo>
                  <a:pt x="89" y="429"/>
                </a:lnTo>
                <a:lnTo>
                  <a:pt x="84" y="418"/>
                </a:lnTo>
                <a:lnTo>
                  <a:pt x="79" y="407"/>
                </a:lnTo>
                <a:lnTo>
                  <a:pt x="75" y="395"/>
                </a:lnTo>
                <a:lnTo>
                  <a:pt x="5" y="380"/>
                </a:lnTo>
                <a:lnTo>
                  <a:pt x="2" y="362"/>
                </a:lnTo>
                <a:lnTo>
                  <a:pt x="0" y="343"/>
                </a:lnTo>
                <a:lnTo>
                  <a:pt x="64" y="311"/>
                </a:lnTo>
                <a:lnTo>
                  <a:pt x="65" y="298"/>
                </a:lnTo>
                <a:lnTo>
                  <a:pt x="66" y="286"/>
                </a:lnTo>
                <a:lnTo>
                  <a:pt x="68" y="274"/>
                </a:lnTo>
                <a:lnTo>
                  <a:pt x="70" y="262"/>
                </a:lnTo>
                <a:lnTo>
                  <a:pt x="16" y="213"/>
                </a:lnTo>
                <a:lnTo>
                  <a:pt x="23" y="197"/>
                </a:lnTo>
                <a:lnTo>
                  <a:pt x="30" y="181"/>
                </a:lnTo>
                <a:lnTo>
                  <a:pt x="102" y="184"/>
                </a:lnTo>
                <a:lnTo>
                  <a:pt x="109" y="174"/>
                </a:lnTo>
                <a:lnTo>
                  <a:pt x="116" y="164"/>
                </a:lnTo>
                <a:lnTo>
                  <a:pt x="124" y="154"/>
                </a:lnTo>
                <a:lnTo>
                  <a:pt x="132" y="144"/>
                </a:lnTo>
                <a:lnTo>
                  <a:pt x="111" y="75"/>
                </a:lnTo>
                <a:lnTo>
                  <a:pt x="124" y="64"/>
                </a:lnTo>
                <a:lnTo>
                  <a:pt x="138" y="54"/>
                </a:lnTo>
                <a:lnTo>
                  <a:pt x="200" y="93"/>
                </a:lnTo>
                <a:lnTo>
                  <a:pt x="211" y="87"/>
                </a:lnTo>
                <a:lnTo>
                  <a:pt x="222" y="82"/>
                </a:lnTo>
                <a:lnTo>
                  <a:pt x="234" y="78"/>
                </a:lnTo>
                <a:lnTo>
                  <a:pt x="246" y="74"/>
                </a:lnTo>
                <a:lnTo>
                  <a:pt x="261" y="4"/>
                </a:lnTo>
                <a:lnTo>
                  <a:pt x="270" y="3"/>
                </a:lnTo>
                <a:lnTo>
                  <a:pt x="279" y="1"/>
                </a:lnTo>
                <a:lnTo>
                  <a:pt x="296" y="0"/>
                </a:lnTo>
                <a:lnTo>
                  <a:pt x="330" y="63"/>
                </a:lnTo>
                <a:lnTo>
                  <a:pt x="343" y="64"/>
                </a:lnTo>
                <a:lnTo>
                  <a:pt x="355" y="65"/>
                </a:lnTo>
                <a:lnTo>
                  <a:pt x="367" y="67"/>
                </a:lnTo>
                <a:lnTo>
                  <a:pt x="379" y="69"/>
                </a:lnTo>
                <a:lnTo>
                  <a:pt x="426" y="18"/>
                </a:lnTo>
                <a:lnTo>
                  <a:pt x="435" y="21"/>
                </a:lnTo>
                <a:lnTo>
                  <a:pt x="444" y="25"/>
                </a:lnTo>
                <a:lnTo>
                  <a:pt x="461" y="32"/>
                </a:lnTo>
                <a:lnTo>
                  <a:pt x="458" y="102"/>
                </a:lnTo>
                <a:lnTo>
                  <a:pt x="468" y="109"/>
                </a:lnTo>
                <a:lnTo>
                  <a:pt x="478" y="116"/>
                </a:lnTo>
                <a:lnTo>
                  <a:pt x="487" y="124"/>
                </a:lnTo>
                <a:lnTo>
                  <a:pt x="496" y="132"/>
                </a:lnTo>
                <a:lnTo>
                  <a:pt x="561" y="111"/>
                </a:lnTo>
                <a:lnTo>
                  <a:pt x="574" y="126"/>
                </a:lnTo>
                <a:lnTo>
                  <a:pt x="579" y="134"/>
                </a:lnTo>
                <a:lnTo>
                  <a:pt x="585" y="142"/>
                </a:lnTo>
                <a:lnTo>
                  <a:pt x="547" y="200"/>
                </a:lnTo>
                <a:lnTo>
                  <a:pt x="550" y="205"/>
                </a:lnTo>
                <a:lnTo>
                  <a:pt x="553" y="211"/>
                </a:lnTo>
                <a:lnTo>
                  <a:pt x="558" y="222"/>
                </a:lnTo>
                <a:lnTo>
                  <a:pt x="562" y="233"/>
                </a:lnTo>
                <a:lnTo>
                  <a:pt x="567" y="245"/>
                </a:lnTo>
                <a:lnTo>
                  <a:pt x="631" y="259"/>
                </a:lnTo>
                <a:lnTo>
                  <a:pt x="634" y="278"/>
                </a:lnTo>
                <a:lnTo>
                  <a:pt x="636" y="298"/>
                </a:lnTo>
                <a:lnTo>
                  <a:pt x="577" y="329"/>
                </a:lnTo>
                <a:lnTo>
                  <a:pt x="577" y="341"/>
                </a:lnTo>
                <a:lnTo>
                  <a:pt x="575" y="354"/>
                </a:lnTo>
                <a:lnTo>
                  <a:pt x="574" y="365"/>
                </a:lnTo>
                <a:lnTo>
                  <a:pt x="571" y="377"/>
                </a:lnTo>
                <a:lnTo>
                  <a:pt x="619" y="421"/>
                </a:lnTo>
                <a:lnTo>
                  <a:pt x="612" y="440"/>
                </a:lnTo>
                <a:lnTo>
                  <a:pt x="603" y="458"/>
                </a:lnTo>
                <a:lnTo>
                  <a:pt x="537" y="456"/>
                </a:lnTo>
                <a:lnTo>
                  <a:pt x="531" y="465"/>
                </a:lnTo>
                <a:lnTo>
                  <a:pt x="524" y="475"/>
                </a:lnTo>
                <a:lnTo>
                  <a:pt x="516" y="484"/>
                </a:lnTo>
                <a:lnTo>
                  <a:pt x="509" y="493"/>
                </a:lnTo>
                <a:lnTo>
                  <a:pt x="528" y="555"/>
                </a:lnTo>
                <a:lnTo>
                  <a:pt x="512" y="569"/>
                </a:lnTo>
                <a:lnTo>
                  <a:pt x="504" y="575"/>
                </a:lnTo>
                <a:lnTo>
                  <a:pt x="495" y="581"/>
                </a:lnTo>
                <a:close/>
              </a:path>
            </a:pathLst>
          </a:custGeom>
          <a:solidFill>
            <a:srgbClr val="3399FF"/>
          </a:solidFill>
          <a:ln>
            <a:noFill/>
          </a:ln>
        </p:spPr>
        <p:txBody>
          <a:bodyPr/>
          <a:lstStyle/>
          <a:p>
            <a:pPr fontAlgn="auto">
              <a:spcBef>
                <a:spcPts val="0"/>
              </a:spcBef>
              <a:spcAft>
                <a:spcPts val="0"/>
              </a:spcAft>
              <a:buFontTx/>
              <a:buNone/>
            </a:pPr>
            <a:endParaRPr lang="zh-CN" altLang="en-US" sz="120" b="0">
              <a:solidFill>
                <a:srgbClr val="FFFFFF"/>
              </a:solidFill>
              <a:latin typeface="Times New Roman" panose="02020603050405020304"/>
              <a:ea typeface="宋体" panose="02010600030101010101" pitchFamily="2" charset="-122"/>
            </a:endParaRPr>
          </a:p>
        </p:txBody>
      </p:sp>
      <p:sp>
        <p:nvSpPr>
          <p:cNvPr id="110" name="圆角矩形 109"/>
          <p:cNvSpPr/>
          <p:nvPr/>
        </p:nvSpPr>
        <p:spPr>
          <a:xfrm>
            <a:off x="2258951" y="1307544"/>
            <a:ext cx="1037590" cy="619125"/>
          </a:xfrm>
          <a:prstGeom prst="roundRect">
            <a:avLst/>
          </a:prstGeom>
          <a:noFill/>
          <a:ln w="25400" cap="flat" cmpd="sng" algn="ctr">
            <a:noFill/>
            <a:prstDash val="solid"/>
          </a:ln>
          <a:effectLst/>
        </p:spPr>
        <p:txBody>
          <a:bodyPr vertOverflow="overflow" horzOverflow="overflow" vert="horz" wrap="square" lIns="68580" tIns="34290" rIns="68580" bIns="34290" numCol="1" spcCol="0" rtlCol="0" fromWordArt="0" anchor="ctr" anchorCtr="0" forceAA="0" compatLnSpc="1">
            <a:no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rPr>
              <a:t>技术</a:t>
            </a:r>
            <a:endPar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rPr>
              <a:t>开发</a:t>
            </a:r>
            <a:endPar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p:txBody>
      </p:sp>
      <p:sp>
        <p:nvSpPr>
          <p:cNvPr id="111" name="Freeform 17"/>
          <p:cNvSpPr>
            <a:spLocks noEditPoints="1"/>
          </p:cNvSpPr>
          <p:nvPr/>
        </p:nvSpPr>
        <p:spPr bwMode="auto">
          <a:xfrm>
            <a:off x="3288852" y="3091093"/>
            <a:ext cx="1008000" cy="1008000"/>
          </a:xfrm>
          <a:custGeom>
            <a:avLst/>
            <a:gdLst>
              <a:gd name="T0" fmla="*/ 2147483646 w 636"/>
              <a:gd name="T1" fmla="*/ 2147483646 h 633"/>
              <a:gd name="T2" fmla="*/ 2147483646 w 636"/>
              <a:gd name="T3" fmla="*/ 2147483646 h 633"/>
              <a:gd name="T4" fmla="*/ 2147483646 w 636"/>
              <a:gd name="T5" fmla="*/ 2147483646 h 633"/>
              <a:gd name="T6" fmla="*/ 2147483646 w 636"/>
              <a:gd name="T7" fmla="*/ 2147483646 h 633"/>
              <a:gd name="T8" fmla="*/ 2147483646 w 636"/>
              <a:gd name="T9" fmla="*/ 2147483646 h 633"/>
              <a:gd name="T10" fmla="*/ 2147483646 w 636"/>
              <a:gd name="T11" fmla="*/ 2147483646 h 633"/>
              <a:gd name="T12" fmla="*/ 2147483646 w 636"/>
              <a:gd name="T13" fmla="*/ 2147483646 h 633"/>
              <a:gd name="T14" fmla="*/ 2147483646 w 636"/>
              <a:gd name="T15" fmla="*/ 2147483646 h 633"/>
              <a:gd name="T16" fmla="*/ 2147483646 w 636"/>
              <a:gd name="T17" fmla="*/ 2147483646 h 633"/>
              <a:gd name="T18" fmla="*/ 2147483646 w 636"/>
              <a:gd name="T19" fmla="*/ 2147483646 h 633"/>
              <a:gd name="T20" fmla="*/ 2147483646 w 636"/>
              <a:gd name="T21" fmla="*/ 2147483646 h 633"/>
              <a:gd name="T22" fmla="*/ 2147483646 w 636"/>
              <a:gd name="T23" fmla="*/ 2147483646 h 633"/>
              <a:gd name="T24" fmla="*/ 2147483646 w 636"/>
              <a:gd name="T25" fmla="*/ 2147483646 h 633"/>
              <a:gd name="T26" fmla="*/ 2147483646 w 636"/>
              <a:gd name="T27" fmla="*/ 2147483646 h 633"/>
              <a:gd name="T28" fmla="*/ 2147483646 w 636"/>
              <a:gd name="T29" fmla="*/ 2147483646 h 633"/>
              <a:gd name="T30" fmla="*/ 2147483646 w 636"/>
              <a:gd name="T31" fmla="*/ 2147483646 h 633"/>
              <a:gd name="T32" fmla="*/ 2147483646 w 636"/>
              <a:gd name="T33" fmla="*/ 2147483646 h 633"/>
              <a:gd name="T34" fmla="*/ 2147483646 w 636"/>
              <a:gd name="T35" fmla="*/ 2147483646 h 633"/>
              <a:gd name="T36" fmla="*/ 2147483646 w 636"/>
              <a:gd name="T37" fmla="*/ 2147483646 h 633"/>
              <a:gd name="T38" fmla="*/ 2147483646 w 636"/>
              <a:gd name="T39" fmla="*/ 2147483646 h 633"/>
              <a:gd name="T40" fmla="*/ 2147483646 w 636"/>
              <a:gd name="T41" fmla="*/ 2147483646 h 633"/>
              <a:gd name="T42" fmla="*/ 2147483646 w 636"/>
              <a:gd name="T43" fmla="*/ 2147483646 h 633"/>
              <a:gd name="T44" fmla="*/ 2147483646 w 636"/>
              <a:gd name="T45" fmla="*/ 2147483646 h 633"/>
              <a:gd name="T46" fmla="*/ 2147483646 w 636"/>
              <a:gd name="T47" fmla="*/ 2147483646 h 633"/>
              <a:gd name="T48" fmla="*/ 2147483646 w 636"/>
              <a:gd name="T49" fmla="*/ 2147483646 h 633"/>
              <a:gd name="T50" fmla="*/ 2147483646 w 636"/>
              <a:gd name="T51" fmla="*/ 2147483646 h 633"/>
              <a:gd name="T52" fmla="*/ 2147483646 w 636"/>
              <a:gd name="T53" fmla="*/ 2147483646 h 633"/>
              <a:gd name="T54" fmla="*/ 2147483646 w 636"/>
              <a:gd name="T55" fmla="*/ 2147483646 h 633"/>
              <a:gd name="T56" fmla="*/ 2147483646 w 636"/>
              <a:gd name="T57" fmla="*/ 2147483646 h 633"/>
              <a:gd name="T58" fmla="*/ 2147483646 w 636"/>
              <a:gd name="T59" fmla="*/ 2147483646 h 633"/>
              <a:gd name="T60" fmla="*/ 2147483646 w 636"/>
              <a:gd name="T61" fmla="*/ 2147483646 h 633"/>
              <a:gd name="T62" fmla="*/ 2147483646 w 636"/>
              <a:gd name="T63" fmla="*/ 2147483646 h 633"/>
              <a:gd name="T64" fmla="*/ 2147483646 w 636"/>
              <a:gd name="T65" fmla="*/ 2147483646 h 633"/>
              <a:gd name="T66" fmla="*/ 2147483646 w 636"/>
              <a:gd name="T67" fmla="*/ 2147483646 h 633"/>
              <a:gd name="T68" fmla="*/ 2147483646 w 636"/>
              <a:gd name="T69" fmla="*/ 2147483646 h 633"/>
              <a:gd name="T70" fmla="*/ 2147483646 w 636"/>
              <a:gd name="T71" fmla="*/ 2147483646 h 633"/>
              <a:gd name="T72" fmla="*/ 2147483646 w 636"/>
              <a:gd name="T73" fmla="*/ 2147483646 h 633"/>
              <a:gd name="T74" fmla="*/ 2147483646 w 636"/>
              <a:gd name="T75" fmla="*/ 2147483646 h 633"/>
              <a:gd name="T76" fmla="*/ 2147483646 w 636"/>
              <a:gd name="T77" fmla="*/ 2147483646 h 633"/>
              <a:gd name="T78" fmla="*/ 2147483646 w 636"/>
              <a:gd name="T79" fmla="*/ 2147483646 h 633"/>
              <a:gd name="T80" fmla="*/ 2147483646 w 636"/>
              <a:gd name="T81" fmla="*/ 2147483646 h 633"/>
              <a:gd name="T82" fmla="*/ 2147483646 w 636"/>
              <a:gd name="T83" fmla="*/ 2147483646 h 633"/>
              <a:gd name="T84" fmla="*/ 2147483646 w 636"/>
              <a:gd name="T85" fmla="*/ 2147483646 h 633"/>
              <a:gd name="T86" fmla="*/ 2147483646 w 636"/>
              <a:gd name="T87" fmla="*/ 2147483646 h 633"/>
              <a:gd name="T88" fmla="*/ 2147483646 w 636"/>
              <a:gd name="T89" fmla="*/ 2147483646 h 633"/>
              <a:gd name="T90" fmla="*/ 2147483646 w 636"/>
              <a:gd name="T91" fmla="*/ 2147483646 h 633"/>
              <a:gd name="T92" fmla="*/ 2147483646 w 636"/>
              <a:gd name="T93" fmla="*/ 0 h 633"/>
              <a:gd name="T94" fmla="*/ 2147483646 w 636"/>
              <a:gd name="T95" fmla="*/ 2147483646 h 633"/>
              <a:gd name="T96" fmla="*/ 2147483646 w 636"/>
              <a:gd name="T97" fmla="*/ 2147483646 h 633"/>
              <a:gd name="T98" fmla="*/ 2147483646 w 636"/>
              <a:gd name="T99" fmla="*/ 2147483646 h 633"/>
              <a:gd name="T100" fmla="*/ 2147483646 w 636"/>
              <a:gd name="T101" fmla="*/ 2147483646 h 633"/>
              <a:gd name="T102" fmla="*/ 2147483646 w 636"/>
              <a:gd name="T103" fmla="*/ 2147483646 h 633"/>
              <a:gd name="T104" fmla="*/ 2147483646 w 636"/>
              <a:gd name="T105" fmla="*/ 2147483646 h 633"/>
              <a:gd name="T106" fmla="*/ 2147483646 w 636"/>
              <a:gd name="T107" fmla="*/ 2147483646 h 633"/>
              <a:gd name="T108" fmla="*/ 2147483646 w 636"/>
              <a:gd name="T109" fmla="*/ 2147483646 h 633"/>
              <a:gd name="T110" fmla="*/ 2147483646 w 636"/>
              <a:gd name="T111" fmla="*/ 2147483646 h 633"/>
              <a:gd name="T112" fmla="*/ 2147483646 w 636"/>
              <a:gd name="T113" fmla="*/ 2147483646 h 633"/>
              <a:gd name="T114" fmla="*/ 2147483646 w 636"/>
              <a:gd name="T115" fmla="*/ 2147483646 h 6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36"/>
              <a:gd name="T175" fmla="*/ 0 h 633"/>
              <a:gd name="T176" fmla="*/ 636 w 636"/>
              <a:gd name="T177" fmla="*/ 633 h 6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36" h="633">
                <a:moveTo>
                  <a:pt x="135" y="316"/>
                </a:moveTo>
                <a:lnTo>
                  <a:pt x="135" y="325"/>
                </a:lnTo>
                <a:lnTo>
                  <a:pt x="136" y="335"/>
                </a:lnTo>
                <a:lnTo>
                  <a:pt x="137" y="344"/>
                </a:lnTo>
                <a:lnTo>
                  <a:pt x="139" y="354"/>
                </a:lnTo>
                <a:lnTo>
                  <a:pt x="141" y="362"/>
                </a:lnTo>
                <a:lnTo>
                  <a:pt x="143" y="371"/>
                </a:lnTo>
                <a:lnTo>
                  <a:pt x="146" y="379"/>
                </a:lnTo>
                <a:lnTo>
                  <a:pt x="149" y="388"/>
                </a:lnTo>
                <a:lnTo>
                  <a:pt x="151" y="392"/>
                </a:lnTo>
                <a:lnTo>
                  <a:pt x="153" y="396"/>
                </a:lnTo>
                <a:lnTo>
                  <a:pt x="157" y="404"/>
                </a:lnTo>
                <a:lnTo>
                  <a:pt x="161" y="411"/>
                </a:lnTo>
                <a:lnTo>
                  <a:pt x="166" y="419"/>
                </a:lnTo>
                <a:lnTo>
                  <a:pt x="171" y="426"/>
                </a:lnTo>
                <a:lnTo>
                  <a:pt x="177" y="432"/>
                </a:lnTo>
                <a:lnTo>
                  <a:pt x="182" y="439"/>
                </a:lnTo>
                <a:lnTo>
                  <a:pt x="189" y="445"/>
                </a:lnTo>
                <a:lnTo>
                  <a:pt x="196" y="451"/>
                </a:lnTo>
                <a:lnTo>
                  <a:pt x="202" y="457"/>
                </a:lnTo>
                <a:lnTo>
                  <a:pt x="209" y="462"/>
                </a:lnTo>
                <a:lnTo>
                  <a:pt x="216" y="468"/>
                </a:lnTo>
                <a:lnTo>
                  <a:pt x="223" y="472"/>
                </a:lnTo>
                <a:lnTo>
                  <a:pt x="231" y="477"/>
                </a:lnTo>
                <a:lnTo>
                  <a:pt x="247" y="484"/>
                </a:lnTo>
                <a:lnTo>
                  <a:pt x="255" y="487"/>
                </a:lnTo>
                <a:lnTo>
                  <a:pt x="264" y="490"/>
                </a:lnTo>
                <a:lnTo>
                  <a:pt x="272" y="493"/>
                </a:lnTo>
                <a:lnTo>
                  <a:pt x="281" y="495"/>
                </a:lnTo>
                <a:lnTo>
                  <a:pt x="290" y="496"/>
                </a:lnTo>
                <a:lnTo>
                  <a:pt x="299" y="498"/>
                </a:lnTo>
                <a:lnTo>
                  <a:pt x="308" y="498"/>
                </a:lnTo>
                <a:lnTo>
                  <a:pt x="319" y="499"/>
                </a:lnTo>
                <a:lnTo>
                  <a:pt x="328" y="498"/>
                </a:lnTo>
                <a:lnTo>
                  <a:pt x="337" y="498"/>
                </a:lnTo>
                <a:lnTo>
                  <a:pt x="346" y="496"/>
                </a:lnTo>
                <a:lnTo>
                  <a:pt x="355" y="495"/>
                </a:lnTo>
                <a:lnTo>
                  <a:pt x="364" y="493"/>
                </a:lnTo>
                <a:lnTo>
                  <a:pt x="372" y="490"/>
                </a:lnTo>
                <a:lnTo>
                  <a:pt x="381" y="487"/>
                </a:lnTo>
                <a:lnTo>
                  <a:pt x="389" y="484"/>
                </a:lnTo>
                <a:lnTo>
                  <a:pt x="393" y="482"/>
                </a:lnTo>
                <a:lnTo>
                  <a:pt x="397" y="481"/>
                </a:lnTo>
                <a:lnTo>
                  <a:pt x="405" y="477"/>
                </a:lnTo>
                <a:lnTo>
                  <a:pt x="413" y="472"/>
                </a:lnTo>
                <a:lnTo>
                  <a:pt x="420" y="468"/>
                </a:lnTo>
                <a:lnTo>
                  <a:pt x="427" y="462"/>
                </a:lnTo>
                <a:lnTo>
                  <a:pt x="434" y="457"/>
                </a:lnTo>
                <a:lnTo>
                  <a:pt x="442" y="451"/>
                </a:lnTo>
                <a:lnTo>
                  <a:pt x="448" y="445"/>
                </a:lnTo>
                <a:lnTo>
                  <a:pt x="454" y="439"/>
                </a:lnTo>
                <a:lnTo>
                  <a:pt x="460" y="432"/>
                </a:lnTo>
                <a:lnTo>
                  <a:pt x="465" y="426"/>
                </a:lnTo>
                <a:lnTo>
                  <a:pt x="470" y="419"/>
                </a:lnTo>
                <a:lnTo>
                  <a:pt x="475" y="411"/>
                </a:lnTo>
                <a:lnTo>
                  <a:pt x="479" y="404"/>
                </a:lnTo>
                <a:lnTo>
                  <a:pt x="487" y="388"/>
                </a:lnTo>
                <a:lnTo>
                  <a:pt x="490" y="379"/>
                </a:lnTo>
                <a:lnTo>
                  <a:pt x="493" y="371"/>
                </a:lnTo>
                <a:lnTo>
                  <a:pt x="495" y="362"/>
                </a:lnTo>
                <a:lnTo>
                  <a:pt x="497" y="354"/>
                </a:lnTo>
                <a:lnTo>
                  <a:pt x="499" y="344"/>
                </a:lnTo>
                <a:lnTo>
                  <a:pt x="500" y="335"/>
                </a:lnTo>
                <a:lnTo>
                  <a:pt x="501" y="325"/>
                </a:lnTo>
                <a:lnTo>
                  <a:pt x="501" y="316"/>
                </a:lnTo>
                <a:lnTo>
                  <a:pt x="501" y="307"/>
                </a:lnTo>
                <a:lnTo>
                  <a:pt x="500" y="298"/>
                </a:lnTo>
                <a:lnTo>
                  <a:pt x="499" y="288"/>
                </a:lnTo>
                <a:lnTo>
                  <a:pt x="497" y="279"/>
                </a:lnTo>
                <a:lnTo>
                  <a:pt x="495" y="271"/>
                </a:lnTo>
                <a:lnTo>
                  <a:pt x="493" y="262"/>
                </a:lnTo>
                <a:lnTo>
                  <a:pt x="490" y="254"/>
                </a:lnTo>
                <a:lnTo>
                  <a:pt x="487" y="245"/>
                </a:lnTo>
                <a:lnTo>
                  <a:pt x="485" y="241"/>
                </a:lnTo>
                <a:lnTo>
                  <a:pt x="483" y="237"/>
                </a:lnTo>
                <a:lnTo>
                  <a:pt x="479" y="230"/>
                </a:lnTo>
                <a:lnTo>
                  <a:pt x="475" y="222"/>
                </a:lnTo>
                <a:lnTo>
                  <a:pt x="470" y="215"/>
                </a:lnTo>
                <a:lnTo>
                  <a:pt x="465" y="207"/>
                </a:lnTo>
                <a:lnTo>
                  <a:pt x="460" y="201"/>
                </a:lnTo>
                <a:lnTo>
                  <a:pt x="454" y="194"/>
                </a:lnTo>
                <a:lnTo>
                  <a:pt x="448" y="188"/>
                </a:lnTo>
                <a:lnTo>
                  <a:pt x="442" y="182"/>
                </a:lnTo>
                <a:lnTo>
                  <a:pt x="434" y="176"/>
                </a:lnTo>
                <a:lnTo>
                  <a:pt x="427" y="171"/>
                </a:lnTo>
                <a:lnTo>
                  <a:pt x="420" y="166"/>
                </a:lnTo>
                <a:lnTo>
                  <a:pt x="413" y="161"/>
                </a:lnTo>
                <a:lnTo>
                  <a:pt x="405" y="157"/>
                </a:lnTo>
                <a:lnTo>
                  <a:pt x="389" y="148"/>
                </a:lnTo>
                <a:lnTo>
                  <a:pt x="381" y="145"/>
                </a:lnTo>
                <a:lnTo>
                  <a:pt x="372" y="142"/>
                </a:lnTo>
                <a:lnTo>
                  <a:pt x="364" y="139"/>
                </a:lnTo>
                <a:lnTo>
                  <a:pt x="355" y="137"/>
                </a:lnTo>
                <a:lnTo>
                  <a:pt x="346" y="136"/>
                </a:lnTo>
                <a:lnTo>
                  <a:pt x="337" y="135"/>
                </a:lnTo>
                <a:lnTo>
                  <a:pt x="328" y="134"/>
                </a:lnTo>
                <a:lnTo>
                  <a:pt x="319" y="134"/>
                </a:lnTo>
                <a:lnTo>
                  <a:pt x="308" y="134"/>
                </a:lnTo>
                <a:lnTo>
                  <a:pt x="299" y="135"/>
                </a:lnTo>
                <a:lnTo>
                  <a:pt x="290" y="136"/>
                </a:lnTo>
                <a:lnTo>
                  <a:pt x="281" y="137"/>
                </a:lnTo>
                <a:lnTo>
                  <a:pt x="272" y="139"/>
                </a:lnTo>
                <a:lnTo>
                  <a:pt x="264" y="142"/>
                </a:lnTo>
                <a:lnTo>
                  <a:pt x="255" y="145"/>
                </a:lnTo>
                <a:lnTo>
                  <a:pt x="247" y="148"/>
                </a:lnTo>
                <a:lnTo>
                  <a:pt x="243" y="150"/>
                </a:lnTo>
                <a:lnTo>
                  <a:pt x="239" y="153"/>
                </a:lnTo>
                <a:lnTo>
                  <a:pt x="231" y="157"/>
                </a:lnTo>
                <a:lnTo>
                  <a:pt x="223" y="161"/>
                </a:lnTo>
                <a:lnTo>
                  <a:pt x="216" y="166"/>
                </a:lnTo>
                <a:lnTo>
                  <a:pt x="209" y="171"/>
                </a:lnTo>
                <a:lnTo>
                  <a:pt x="202" y="176"/>
                </a:lnTo>
                <a:lnTo>
                  <a:pt x="196" y="182"/>
                </a:lnTo>
                <a:lnTo>
                  <a:pt x="189" y="188"/>
                </a:lnTo>
                <a:lnTo>
                  <a:pt x="182" y="194"/>
                </a:lnTo>
                <a:lnTo>
                  <a:pt x="177" y="201"/>
                </a:lnTo>
                <a:lnTo>
                  <a:pt x="171" y="207"/>
                </a:lnTo>
                <a:lnTo>
                  <a:pt x="166" y="215"/>
                </a:lnTo>
                <a:lnTo>
                  <a:pt x="161" y="222"/>
                </a:lnTo>
                <a:lnTo>
                  <a:pt x="157" y="230"/>
                </a:lnTo>
                <a:lnTo>
                  <a:pt x="149" y="245"/>
                </a:lnTo>
                <a:lnTo>
                  <a:pt x="146" y="254"/>
                </a:lnTo>
                <a:lnTo>
                  <a:pt x="143" y="262"/>
                </a:lnTo>
                <a:lnTo>
                  <a:pt x="141" y="271"/>
                </a:lnTo>
                <a:lnTo>
                  <a:pt x="139" y="279"/>
                </a:lnTo>
                <a:lnTo>
                  <a:pt x="137" y="288"/>
                </a:lnTo>
                <a:lnTo>
                  <a:pt x="136" y="298"/>
                </a:lnTo>
                <a:lnTo>
                  <a:pt x="135" y="307"/>
                </a:lnTo>
                <a:lnTo>
                  <a:pt x="135" y="316"/>
                </a:lnTo>
                <a:close/>
                <a:moveTo>
                  <a:pt x="495" y="581"/>
                </a:moveTo>
                <a:lnTo>
                  <a:pt x="441" y="545"/>
                </a:lnTo>
                <a:lnTo>
                  <a:pt x="429" y="551"/>
                </a:lnTo>
                <a:lnTo>
                  <a:pt x="419" y="556"/>
                </a:lnTo>
                <a:lnTo>
                  <a:pt x="408" y="560"/>
                </a:lnTo>
                <a:lnTo>
                  <a:pt x="396" y="564"/>
                </a:lnTo>
                <a:lnTo>
                  <a:pt x="382" y="628"/>
                </a:lnTo>
                <a:lnTo>
                  <a:pt x="362" y="631"/>
                </a:lnTo>
                <a:lnTo>
                  <a:pt x="342" y="633"/>
                </a:lnTo>
                <a:lnTo>
                  <a:pt x="311" y="575"/>
                </a:lnTo>
                <a:lnTo>
                  <a:pt x="299" y="575"/>
                </a:lnTo>
                <a:lnTo>
                  <a:pt x="287" y="573"/>
                </a:lnTo>
                <a:lnTo>
                  <a:pt x="275" y="572"/>
                </a:lnTo>
                <a:lnTo>
                  <a:pt x="263" y="569"/>
                </a:lnTo>
                <a:lnTo>
                  <a:pt x="219" y="618"/>
                </a:lnTo>
                <a:lnTo>
                  <a:pt x="209" y="615"/>
                </a:lnTo>
                <a:lnTo>
                  <a:pt x="200" y="612"/>
                </a:lnTo>
                <a:lnTo>
                  <a:pt x="181" y="604"/>
                </a:lnTo>
                <a:lnTo>
                  <a:pt x="184" y="536"/>
                </a:lnTo>
                <a:lnTo>
                  <a:pt x="174" y="530"/>
                </a:lnTo>
                <a:lnTo>
                  <a:pt x="164" y="522"/>
                </a:lnTo>
                <a:lnTo>
                  <a:pt x="155" y="515"/>
                </a:lnTo>
                <a:lnTo>
                  <a:pt x="146" y="507"/>
                </a:lnTo>
                <a:lnTo>
                  <a:pt x="80" y="527"/>
                </a:lnTo>
                <a:lnTo>
                  <a:pt x="68" y="513"/>
                </a:lnTo>
                <a:lnTo>
                  <a:pt x="56" y="498"/>
                </a:lnTo>
                <a:lnTo>
                  <a:pt x="94" y="440"/>
                </a:lnTo>
                <a:lnTo>
                  <a:pt x="89" y="429"/>
                </a:lnTo>
                <a:lnTo>
                  <a:pt x="84" y="418"/>
                </a:lnTo>
                <a:lnTo>
                  <a:pt x="79" y="407"/>
                </a:lnTo>
                <a:lnTo>
                  <a:pt x="75" y="395"/>
                </a:lnTo>
                <a:lnTo>
                  <a:pt x="5" y="380"/>
                </a:lnTo>
                <a:lnTo>
                  <a:pt x="2" y="362"/>
                </a:lnTo>
                <a:lnTo>
                  <a:pt x="0" y="343"/>
                </a:lnTo>
                <a:lnTo>
                  <a:pt x="64" y="311"/>
                </a:lnTo>
                <a:lnTo>
                  <a:pt x="65" y="298"/>
                </a:lnTo>
                <a:lnTo>
                  <a:pt x="66" y="286"/>
                </a:lnTo>
                <a:lnTo>
                  <a:pt x="68" y="274"/>
                </a:lnTo>
                <a:lnTo>
                  <a:pt x="70" y="262"/>
                </a:lnTo>
                <a:lnTo>
                  <a:pt x="16" y="213"/>
                </a:lnTo>
                <a:lnTo>
                  <a:pt x="23" y="197"/>
                </a:lnTo>
                <a:lnTo>
                  <a:pt x="30" y="181"/>
                </a:lnTo>
                <a:lnTo>
                  <a:pt x="102" y="184"/>
                </a:lnTo>
                <a:lnTo>
                  <a:pt x="109" y="174"/>
                </a:lnTo>
                <a:lnTo>
                  <a:pt x="116" y="164"/>
                </a:lnTo>
                <a:lnTo>
                  <a:pt x="124" y="154"/>
                </a:lnTo>
                <a:lnTo>
                  <a:pt x="132" y="144"/>
                </a:lnTo>
                <a:lnTo>
                  <a:pt x="111" y="75"/>
                </a:lnTo>
                <a:lnTo>
                  <a:pt x="124" y="64"/>
                </a:lnTo>
                <a:lnTo>
                  <a:pt x="138" y="54"/>
                </a:lnTo>
                <a:lnTo>
                  <a:pt x="200" y="93"/>
                </a:lnTo>
                <a:lnTo>
                  <a:pt x="211" y="87"/>
                </a:lnTo>
                <a:lnTo>
                  <a:pt x="222" y="82"/>
                </a:lnTo>
                <a:lnTo>
                  <a:pt x="234" y="78"/>
                </a:lnTo>
                <a:lnTo>
                  <a:pt x="246" y="74"/>
                </a:lnTo>
                <a:lnTo>
                  <a:pt x="261" y="4"/>
                </a:lnTo>
                <a:lnTo>
                  <a:pt x="270" y="3"/>
                </a:lnTo>
                <a:lnTo>
                  <a:pt x="279" y="1"/>
                </a:lnTo>
                <a:lnTo>
                  <a:pt x="296" y="0"/>
                </a:lnTo>
                <a:lnTo>
                  <a:pt x="330" y="63"/>
                </a:lnTo>
                <a:lnTo>
                  <a:pt x="343" y="64"/>
                </a:lnTo>
                <a:lnTo>
                  <a:pt x="355" y="65"/>
                </a:lnTo>
                <a:lnTo>
                  <a:pt x="367" y="67"/>
                </a:lnTo>
                <a:lnTo>
                  <a:pt x="379" y="69"/>
                </a:lnTo>
                <a:lnTo>
                  <a:pt x="426" y="18"/>
                </a:lnTo>
                <a:lnTo>
                  <a:pt x="435" y="21"/>
                </a:lnTo>
                <a:lnTo>
                  <a:pt x="444" y="25"/>
                </a:lnTo>
                <a:lnTo>
                  <a:pt x="461" y="32"/>
                </a:lnTo>
                <a:lnTo>
                  <a:pt x="458" y="102"/>
                </a:lnTo>
                <a:lnTo>
                  <a:pt x="468" y="109"/>
                </a:lnTo>
                <a:lnTo>
                  <a:pt x="478" y="116"/>
                </a:lnTo>
                <a:lnTo>
                  <a:pt x="487" y="124"/>
                </a:lnTo>
                <a:lnTo>
                  <a:pt x="496" y="132"/>
                </a:lnTo>
                <a:lnTo>
                  <a:pt x="561" y="111"/>
                </a:lnTo>
                <a:lnTo>
                  <a:pt x="574" y="126"/>
                </a:lnTo>
                <a:lnTo>
                  <a:pt x="579" y="134"/>
                </a:lnTo>
                <a:lnTo>
                  <a:pt x="585" y="142"/>
                </a:lnTo>
                <a:lnTo>
                  <a:pt x="547" y="200"/>
                </a:lnTo>
                <a:lnTo>
                  <a:pt x="550" y="205"/>
                </a:lnTo>
                <a:lnTo>
                  <a:pt x="553" y="211"/>
                </a:lnTo>
                <a:lnTo>
                  <a:pt x="558" y="222"/>
                </a:lnTo>
                <a:lnTo>
                  <a:pt x="562" y="233"/>
                </a:lnTo>
                <a:lnTo>
                  <a:pt x="567" y="245"/>
                </a:lnTo>
                <a:lnTo>
                  <a:pt x="631" y="259"/>
                </a:lnTo>
                <a:lnTo>
                  <a:pt x="634" y="278"/>
                </a:lnTo>
                <a:lnTo>
                  <a:pt x="636" y="298"/>
                </a:lnTo>
                <a:lnTo>
                  <a:pt x="577" y="329"/>
                </a:lnTo>
                <a:lnTo>
                  <a:pt x="577" y="341"/>
                </a:lnTo>
                <a:lnTo>
                  <a:pt x="575" y="354"/>
                </a:lnTo>
                <a:lnTo>
                  <a:pt x="574" y="365"/>
                </a:lnTo>
                <a:lnTo>
                  <a:pt x="571" y="377"/>
                </a:lnTo>
                <a:lnTo>
                  <a:pt x="619" y="421"/>
                </a:lnTo>
                <a:lnTo>
                  <a:pt x="612" y="440"/>
                </a:lnTo>
                <a:lnTo>
                  <a:pt x="603" y="458"/>
                </a:lnTo>
                <a:lnTo>
                  <a:pt x="537" y="456"/>
                </a:lnTo>
                <a:lnTo>
                  <a:pt x="531" y="465"/>
                </a:lnTo>
                <a:lnTo>
                  <a:pt x="524" y="475"/>
                </a:lnTo>
                <a:lnTo>
                  <a:pt x="516" y="484"/>
                </a:lnTo>
                <a:lnTo>
                  <a:pt x="509" y="493"/>
                </a:lnTo>
                <a:lnTo>
                  <a:pt x="528" y="555"/>
                </a:lnTo>
                <a:lnTo>
                  <a:pt x="512" y="569"/>
                </a:lnTo>
                <a:lnTo>
                  <a:pt x="504" y="575"/>
                </a:lnTo>
                <a:lnTo>
                  <a:pt x="495" y="581"/>
                </a:lnTo>
                <a:close/>
              </a:path>
            </a:pathLst>
          </a:custGeom>
          <a:solidFill>
            <a:srgbClr val="3399FF"/>
          </a:solidFill>
          <a:ln>
            <a:noFill/>
          </a:ln>
        </p:spPr>
        <p:txBody>
          <a:bodyPr/>
          <a:lstStyle/>
          <a:p>
            <a:pPr fontAlgn="auto">
              <a:spcBef>
                <a:spcPts val="0"/>
              </a:spcBef>
              <a:spcAft>
                <a:spcPts val="0"/>
              </a:spcAft>
              <a:buFontTx/>
              <a:buNone/>
            </a:pPr>
            <a:endParaRPr lang="zh-CN" altLang="en-US" sz="120" b="0">
              <a:solidFill>
                <a:srgbClr val="FFFFFF"/>
              </a:solidFill>
              <a:latin typeface="Times New Roman" panose="02020603050405020304"/>
              <a:ea typeface="宋体" panose="02010600030101010101" pitchFamily="2" charset="-122"/>
            </a:endParaRPr>
          </a:p>
        </p:txBody>
      </p:sp>
      <p:sp>
        <p:nvSpPr>
          <p:cNvPr id="113" name="Freeform 17"/>
          <p:cNvSpPr>
            <a:spLocks noEditPoints="1"/>
          </p:cNvSpPr>
          <p:nvPr/>
        </p:nvSpPr>
        <p:spPr bwMode="auto">
          <a:xfrm>
            <a:off x="3892102" y="2119650"/>
            <a:ext cx="1008000" cy="1008000"/>
          </a:xfrm>
          <a:custGeom>
            <a:avLst/>
            <a:gdLst>
              <a:gd name="T0" fmla="*/ 2147483646 w 636"/>
              <a:gd name="T1" fmla="*/ 2147483646 h 633"/>
              <a:gd name="T2" fmla="*/ 2147483646 w 636"/>
              <a:gd name="T3" fmla="*/ 2147483646 h 633"/>
              <a:gd name="T4" fmla="*/ 2147483646 w 636"/>
              <a:gd name="T5" fmla="*/ 2147483646 h 633"/>
              <a:gd name="T6" fmla="*/ 2147483646 w 636"/>
              <a:gd name="T7" fmla="*/ 2147483646 h 633"/>
              <a:gd name="T8" fmla="*/ 2147483646 w 636"/>
              <a:gd name="T9" fmla="*/ 2147483646 h 633"/>
              <a:gd name="T10" fmla="*/ 2147483646 w 636"/>
              <a:gd name="T11" fmla="*/ 2147483646 h 633"/>
              <a:gd name="T12" fmla="*/ 2147483646 w 636"/>
              <a:gd name="T13" fmla="*/ 2147483646 h 633"/>
              <a:gd name="T14" fmla="*/ 2147483646 w 636"/>
              <a:gd name="T15" fmla="*/ 2147483646 h 633"/>
              <a:gd name="T16" fmla="*/ 2147483646 w 636"/>
              <a:gd name="T17" fmla="*/ 2147483646 h 633"/>
              <a:gd name="T18" fmla="*/ 2147483646 w 636"/>
              <a:gd name="T19" fmla="*/ 2147483646 h 633"/>
              <a:gd name="T20" fmla="*/ 2147483646 w 636"/>
              <a:gd name="T21" fmla="*/ 2147483646 h 633"/>
              <a:gd name="T22" fmla="*/ 2147483646 w 636"/>
              <a:gd name="T23" fmla="*/ 2147483646 h 633"/>
              <a:gd name="T24" fmla="*/ 2147483646 w 636"/>
              <a:gd name="T25" fmla="*/ 2147483646 h 633"/>
              <a:gd name="T26" fmla="*/ 2147483646 w 636"/>
              <a:gd name="T27" fmla="*/ 2147483646 h 633"/>
              <a:gd name="T28" fmla="*/ 2147483646 w 636"/>
              <a:gd name="T29" fmla="*/ 2147483646 h 633"/>
              <a:gd name="T30" fmla="*/ 2147483646 w 636"/>
              <a:gd name="T31" fmla="*/ 2147483646 h 633"/>
              <a:gd name="T32" fmla="*/ 2147483646 w 636"/>
              <a:gd name="T33" fmla="*/ 2147483646 h 633"/>
              <a:gd name="T34" fmla="*/ 2147483646 w 636"/>
              <a:gd name="T35" fmla="*/ 2147483646 h 633"/>
              <a:gd name="T36" fmla="*/ 2147483646 w 636"/>
              <a:gd name="T37" fmla="*/ 2147483646 h 633"/>
              <a:gd name="T38" fmla="*/ 2147483646 w 636"/>
              <a:gd name="T39" fmla="*/ 2147483646 h 633"/>
              <a:gd name="T40" fmla="*/ 2147483646 w 636"/>
              <a:gd name="T41" fmla="*/ 2147483646 h 633"/>
              <a:gd name="T42" fmla="*/ 2147483646 w 636"/>
              <a:gd name="T43" fmla="*/ 2147483646 h 633"/>
              <a:gd name="T44" fmla="*/ 2147483646 w 636"/>
              <a:gd name="T45" fmla="*/ 2147483646 h 633"/>
              <a:gd name="T46" fmla="*/ 2147483646 w 636"/>
              <a:gd name="T47" fmla="*/ 2147483646 h 633"/>
              <a:gd name="T48" fmla="*/ 2147483646 w 636"/>
              <a:gd name="T49" fmla="*/ 2147483646 h 633"/>
              <a:gd name="T50" fmla="*/ 2147483646 w 636"/>
              <a:gd name="T51" fmla="*/ 2147483646 h 633"/>
              <a:gd name="T52" fmla="*/ 2147483646 w 636"/>
              <a:gd name="T53" fmla="*/ 2147483646 h 633"/>
              <a:gd name="T54" fmla="*/ 2147483646 w 636"/>
              <a:gd name="T55" fmla="*/ 2147483646 h 633"/>
              <a:gd name="T56" fmla="*/ 2147483646 w 636"/>
              <a:gd name="T57" fmla="*/ 2147483646 h 633"/>
              <a:gd name="T58" fmla="*/ 2147483646 w 636"/>
              <a:gd name="T59" fmla="*/ 2147483646 h 633"/>
              <a:gd name="T60" fmla="*/ 2147483646 w 636"/>
              <a:gd name="T61" fmla="*/ 2147483646 h 633"/>
              <a:gd name="T62" fmla="*/ 2147483646 w 636"/>
              <a:gd name="T63" fmla="*/ 2147483646 h 633"/>
              <a:gd name="T64" fmla="*/ 2147483646 w 636"/>
              <a:gd name="T65" fmla="*/ 2147483646 h 633"/>
              <a:gd name="T66" fmla="*/ 2147483646 w 636"/>
              <a:gd name="T67" fmla="*/ 2147483646 h 633"/>
              <a:gd name="T68" fmla="*/ 2147483646 w 636"/>
              <a:gd name="T69" fmla="*/ 2147483646 h 633"/>
              <a:gd name="T70" fmla="*/ 2147483646 w 636"/>
              <a:gd name="T71" fmla="*/ 2147483646 h 633"/>
              <a:gd name="T72" fmla="*/ 2147483646 w 636"/>
              <a:gd name="T73" fmla="*/ 2147483646 h 633"/>
              <a:gd name="T74" fmla="*/ 2147483646 w 636"/>
              <a:gd name="T75" fmla="*/ 2147483646 h 633"/>
              <a:gd name="T76" fmla="*/ 2147483646 w 636"/>
              <a:gd name="T77" fmla="*/ 2147483646 h 633"/>
              <a:gd name="T78" fmla="*/ 2147483646 w 636"/>
              <a:gd name="T79" fmla="*/ 2147483646 h 633"/>
              <a:gd name="T80" fmla="*/ 2147483646 w 636"/>
              <a:gd name="T81" fmla="*/ 2147483646 h 633"/>
              <a:gd name="T82" fmla="*/ 2147483646 w 636"/>
              <a:gd name="T83" fmla="*/ 2147483646 h 633"/>
              <a:gd name="T84" fmla="*/ 2147483646 w 636"/>
              <a:gd name="T85" fmla="*/ 2147483646 h 633"/>
              <a:gd name="T86" fmla="*/ 2147483646 w 636"/>
              <a:gd name="T87" fmla="*/ 2147483646 h 633"/>
              <a:gd name="T88" fmla="*/ 2147483646 w 636"/>
              <a:gd name="T89" fmla="*/ 2147483646 h 633"/>
              <a:gd name="T90" fmla="*/ 2147483646 w 636"/>
              <a:gd name="T91" fmla="*/ 2147483646 h 633"/>
              <a:gd name="T92" fmla="*/ 2147483646 w 636"/>
              <a:gd name="T93" fmla="*/ 0 h 633"/>
              <a:gd name="T94" fmla="*/ 2147483646 w 636"/>
              <a:gd name="T95" fmla="*/ 2147483646 h 633"/>
              <a:gd name="T96" fmla="*/ 2147483646 w 636"/>
              <a:gd name="T97" fmla="*/ 2147483646 h 633"/>
              <a:gd name="T98" fmla="*/ 2147483646 w 636"/>
              <a:gd name="T99" fmla="*/ 2147483646 h 633"/>
              <a:gd name="T100" fmla="*/ 2147483646 w 636"/>
              <a:gd name="T101" fmla="*/ 2147483646 h 633"/>
              <a:gd name="T102" fmla="*/ 2147483646 w 636"/>
              <a:gd name="T103" fmla="*/ 2147483646 h 633"/>
              <a:gd name="T104" fmla="*/ 2147483646 w 636"/>
              <a:gd name="T105" fmla="*/ 2147483646 h 633"/>
              <a:gd name="T106" fmla="*/ 2147483646 w 636"/>
              <a:gd name="T107" fmla="*/ 2147483646 h 633"/>
              <a:gd name="T108" fmla="*/ 2147483646 w 636"/>
              <a:gd name="T109" fmla="*/ 2147483646 h 633"/>
              <a:gd name="T110" fmla="*/ 2147483646 w 636"/>
              <a:gd name="T111" fmla="*/ 2147483646 h 633"/>
              <a:gd name="T112" fmla="*/ 2147483646 w 636"/>
              <a:gd name="T113" fmla="*/ 2147483646 h 633"/>
              <a:gd name="T114" fmla="*/ 2147483646 w 636"/>
              <a:gd name="T115" fmla="*/ 2147483646 h 6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36"/>
              <a:gd name="T175" fmla="*/ 0 h 633"/>
              <a:gd name="T176" fmla="*/ 636 w 636"/>
              <a:gd name="T177" fmla="*/ 633 h 6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36" h="633">
                <a:moveTo>
                  <a:pt x="135" y="316"/>
                </a:moveTo>
                <a:lnTo>
                  <a:pt x="135" y="325"/>
                </a:lnTo>
                <a:lnTo>
                  <a:pt x="136" y="335"/>
                </a:lnTo>
                <a:lnTo>
                  <a:pt x="137" y="344"/>
                </a:lnTo>
                <a:lnTo>
                  <a:pt x="139" y="354"/>
                </a:lnTo>
                <a:lnTo>
                  <a:pt x="141" y="362"/>
                </a:lnTo>
                <a:lnTo>
                  <a:pt x="143" y="371"/>
                </a:lnTo>
                <a:lnTo>
                  <a:pt x="146" y="379"/>
                </a:lnTo>
                <a:lnTo>
                  <a:pt x="149" y="388"/>
                </a:lnTo>
                <a:lnTo>
                  <a:pt x="151" y="392"/>
                </a:lnTo>
                <a:lnTo>
                  <a:pt x="153" y="396"/>
                </a:lnTo>
                <a:lnTo>
                  <a:pt x="157" y="404"/>
                </a:lnTo>
                <a:lnTo>
                  <a:pt x="161" y="411"/>
                </a:lnTo>
                <a:lnTo>
                  <a:pt x="166" y="419"/>
                </a:lnTo>
                <a:lnTo>
                  <a:pt x="171" y="426"/>
                </a:lnTo>
                <a:lnTo>
                  <a:pt x="177" y="432"/>
                </a:lnTo>
                <a:lnTo>
                  <a:pt x="182" y="439"/>
                </a:lnTo>
                <a:lnTo>
                  <a:pt x="189" y="445"/>
                </a:lnTo>
                <a:lnTo>
                  <a:pt x="196" y="451"/>
                </a:lnTo>
                <a:lnTo>
                  <a:pt x="202" y="457"/>
                </a:lnTo>
                <a:lnTo>
                  <a:pt x="209" y="462"/>
                </a:lnTo>
                <a:lnTo>
                  <a:pt x="216" y="468"/>
                </a:lnTo>
                <a:lnTo>
                  <a:pt x="223" y="472"/>
                </a:lnTo>
                <a:lnTo>
                  <a:pt x="231" y="477"/>
                </a:lnTo>
                <a:lnTo>
                  <a:pt x="247" y="484"/>
                </a:lnTo>
                <a:lnTo>
                  <a:pt x="255" y="487"/>
                </a:lnTo>
                <a:lnTo>
                  <a:pt x="264" y="490"/>
                </a:lnTo>
                <a:lnTo>
                  <a:pt x="272" y="493"/>
                </a:lnTo>
                <a:lnTo>
                  <a:pt x="281" y="495"/>
                </a:lnTo>
                <a:lnTo>
                  <a:pt x="290" y="496"/>
                </a:lnTo>
                <a:lnTo>
                  <a:pt x="299" y="498"/>
                </a:lnTo>
                <a:lnTo>
                  <a:pt x="308" y="498"/>
                </a:lnTo>
                <a:lnTo>
                  <a:pt x="319" y="499"/>
                </a:lnTo>
                <a:lnTo>
                  <a:pt x="328" y="498"/>
                </a:lnTo>
                <a:lnTo>
                  <a:pt x="337" y="498"/>
                </a:lnTo>
                <a:lnTo>
                  <a:pt x="346" y="496"/>
                </a:lnTo>
                <a:lnTo>
                  <a:pt x="355" y="495"/>
                </a:lnTo>
                <a:lnTo>
                  <a:pt x="364" y="493"/>
                </a:lnTo>
                <a:lnTo>
                  <a:pt x="372" y="490"/>
                </a:lnTo>
                <a:lnTo>
                  <a:pt x="381" y="487"/>
                </a:lnTo>
                <a:lnTo>
                  <a:pt x="389" y="484"/>
                </a:lnTo>
                <a:lnTo>
                  <a:pt x="393" y="482"/>
                </a:lnTo>
                <a:lnTo>
                  <a:pt x="397" y="481"/>
                </a:lnTo>
                <a:lnTo>
                  <a:pt x="405" y="477"/>
                </a:lnTo>
                <a:lnTo>
                  <a:pt x="413" y="472"/>
                </a:lnTo>
                <a:lnTo>
                  <a:pt x="420" y="468"/>
                </a:lnTo>
                <a:lnTo>
                  <a:pt x="427" y="462"/>
                </a:lnTo>
                <a:lnTo>
                  <a:pt x="434" y="457"/>
                </a:lnTo>
                <a:lnTo>
                  <a:pt x="442" y="451"/>
                </a:lnTo>
                <a:lnTo>
                  <a:pt x="448" y="445"/>
                </a:lnTo>
                <a:lnTo>
                  <a:pt x="454" y="439"/>
                </a:lnTo>
                <a:lnTo>
                  <a:pt x="460" y="432"/>
                </a:lnTo>
                <a:lnTo>
                  <a:pt x="465" y="426"/>
                </a:lnTo>
                <a:lnTo>
                  <a:pt x="470" y="419"/>
                </a:lnTo>
                <a:lnTo>
                  <a:pt x="475" y="411"/>
                </a:lnTo>
                <a:lnTo>
                  <a:pt x="479" y="404"/>
                </a:lnTo>
                <a:lnTo>
                  <a:pt x="487" y="388"/>
                </a:lnTo>
                <a:lnTo>
                  <a:pt x="490" y="379"/>
                </a:lnTo>
                <a:lnTo>
                  <a:pt x="493" y="371"/>
                </a:lnTo>
                <a:lnTo>
                  <a:pt x="495" y="362"/>
                </a:lnTo>
                <a:lnTo>
                  <a:pt x="497" y="354"/>
                </a:lnTo>
                <a:lnTo>
                  <a:pt x="499" y="344"/>
                </a:lnTo>
                <a:lnTo>
                  <a:pt x="500" y="335"/>
                </a:lnTo>
                <a:lnTo>
                  <a:pt x="501" y="325"/>
                </a:lnTo>
                <a:lnTo>
                  <a:pt x="501" y="316"/>
                </a:lnTo>
                <a:lnTo>
                  <a:pt x="501" y="307"/>
                </a:lnTo>
                <a:lnTo>
                  <a:pt x="500" y="298"/>
                </a:lnTo>
                <a:lnTo>
                  <a:pt x="499" y="288"/>
                </a:lnTo>
                <a:lnTo>
                  <a:pt x="497" y="279"/>
                </a:lnTo>
                <a:lnTo>
                  <a:pt x="495" y="271"/>
                </a:lnTo>
                <a:lnTo>
                  <a:pt x="493" y="262"/>
                </a:lnTo>
                <a:lnTo>
                  <a:pt x="490" y="254"/>
                </a:lnTo>
                <a:lnTo>
                  <a:pt x="487" y="245"/>
                </a:lnTo>
                <a:lnTo>
                  <a:pt x="485" y="241"/>
                </a:lnTo>
                <a:lnTo>
                  <a:pt x="483" y="237"/>
                </a:lnTo>
                <a:lnTo>
                  <a:pt x="479" y="230"/>
                </a:lnTo>
                <a:lnTo>
                  <a:pt x="475" y="222"/>
                </a:lnTo>
                <a:lnTo>
                  <a:pt x="470" y="215"/>
                </a:lnTo>
                <a:lnTo>
                  <a:pt x="465" y="207"/>
                </a:lnTo>
                <a:lnTo>
                  <a:pt x="460" y="201"/>
                </a:lnTo>
                <a:lnTo>
                  <a:pt x="454" y="194"/>
                </a:lnTo>
                <a:lnTo>
                  <a:pt x="448" y="188"/>
                </a:lnTo>
                <a:lnTo>
                  <a:pt x="442" y="182"/>
                </a:lnTo>
                <a:lnTo>
                  <a:pt x="434" y="176"/>
                </a:lnTo>
                <a:lnTo>
                  <a:pt x="427" y="171"/>
                </a:lnTo>
                <a:lnTo>
                  <a:pt x="420" y="166"/>
                </a:lnTo>
                <a:lnTo>
                  <a:pt x="413" y="161"/>
                </a:lnTo>
                <a:lnTo>
                  <a:pt x="405" y="157"/>
                </a:lnTo>
                <a:lnTo>
                  <a:pt x="389" y="148"/>
                </a:lnTo>
                <a:lnTo>
                  <a:pt x="381" y="145"/>
                </a:lnTo>
                <a:lnTo>
                  <a:pt x="372" y="142"/>
                </a:lnTo>
                <a:lnTo>
                  <a:pt x="364" y="139"/>
                </a:lnTo>
                <a:lnTo>
                  <a:pt x="355" y="137"/>
                </a:lnTo>
                <a:lnTo>
                  <a:pt x="346" y="136"/>
                </a:lnTo>
                <a:lnTo>
                  <a:pt x="337" y="135"/>
                </a:lnTo>
                <a:lnTo>
                  <a:pt x="328" y="134"/>
                </a:lnTo>
                <a:lnTo>
                  <a:pt x="319" y="134"/>
                </a:lnTo>
                <a:lnTo>
                  <a:pt x="308" y="134"/>
                </a:lnTo>
                <a:lnTo>
                  <a:pt x="299" y="135"/>
                </a:lnTo>
                <a:lnTo>
                  <a:pt x="290" y="136"/>
                </a:lnTo>
                <a:lnTo>
                  <a:pt x="281" y="137"/>
                </a:lnTo>
                <a:lnTo>
                  <a:pt x="272" y="139"/>
                </a:lnTo>
                <a:lnTo>
                  <a:pt x="264" y="142"/>
                </a:lnTo>
                <a:lnTo>
                  <a:pt x="255" y="145"/>
                </a:lnTo>
                <a:lnTo>
                  <a:pt x="247" y="148"/>
                </a:lnTo>
                <a:lnTo>
                  <a:pt x="243" y="150"/>
                </a:lnTo>
                <a:lnTo>
                  <a:pt x="239" y="153"/>
                </a:lnTo>
                <a:lnTo>
                  <a:pt x="231" y="157"/>
                </a:lnTo>
                <a:lnTo>
                  <a:pt x="223" y="161"/>
                </a:lnTo>
                <a:lnTo>
                  <a:pt x="216" y="166"/>
                </a:lnTo>
                <a:lnTo>
                  <a:pt x="209" y="171"/>
                </a:lnTo>
                <a:lnTo>
                  <a:pt x="202" y="176"/>
                </a:lnTo>
                <a:lnTo>
                  <a:pt x="196" y="182"/>
                </a:lnTo>
                <a:lnTo>
                  <a:pt x="189" y="188"/>
                </a:lnTo>
                <a:lnTo>
                  <a:pt x="182" y="194"/>
                </a:lnTo>
                <a:lnTo>
                  <a:pt x="177" y="201"/>
                </a:lnTo>
                <a:lnTo>
                  <a:pt x="171" y="207"/>
                </a:lnTo>
                <a:lnTo>
                  <a:pt x="166" y="215"/>
                </a:lnTo>
                <a:lnTo>
                  <a:pt x="161" y="222"/>
                </a:lnTo>
                <a:lnTo>
                  <a:pt x="157" y="230"/>
                </a:lnTo>
                <a:lnTo>
                  <a:pt x="149" y="245"/>
                </a:lnTo>
                <a:lnTo>
                  <a:pt x="146" y="254"/>
                </a:lnTo>
                <a:lnTo>
                  <a:pt x="143" y="262"/>
                </a:lnTo>
                <a:lnTo>
                  <a:pt x="141" y="271"/>
                </a:lnTo>
                <a:lnTo>
                  <a:pt x="139" y="279"/>
                </a:lnTo>
                <a:lnTo>
                  <a:pt x="137" y="288"/>
                </a:lnTo>
                <a:lnTo>
                  <a:pt x="136" y="298"/>
                </a:lnTo>
                <a:lnTo>
                  <a:pt x="135" y="307"/>
                </a:lnTo>
                <a:lnTo>
                  <a:pt x="135" y="316"/>
                </a:lnTo>
                <a:close/>
                <a:moveTo>
                  <a:pt x="495" y="581"/>
                </a:moveTo>
                <a:lnTo>
                  <a:pt x="441" y="545"/>
                </a:lnTo>
                <a:lnTo>
                  <a:pt x="429" y="551"/>
                </a:lnTo>
                <a:lnTo>
                  <a:pt x="419" y="556"/>
                </a:lnTo>
                <a:lnTo>
                  <a:pt x="408" y="560"/>
                </a:lnTo>
                <a:lnTo>
                  <a:pt x="396" y="564"/>
                </a:lnTo>
                <a:lnTo>
                  <a:pt x="382" y="628"/>
                </a:lnTo>
                <a:lnTo>
                  <a:pt x="362" y="631"/>
                </a:lnTo>
                <a:lnTo>
                  <a:pt x="342" y="633"/>
                </a:lnTo>
                <a:lnTo>
                  <a:pt x="311" y="575"/>
                </a:lnTo>
                <a:lnTo>
                  <a:pt x="299" y="575"/>
                </a:lnTo>
                <a:lnTo>
                  <a:pt x="287" y="573"/>
                </a:lnTo>
                <a:lnTo>
                  <a:pt x="275" y="572"/>
                </a:lnTo>
                <a:lnTo>
                  <a:pt x="263" y="569"/>
                </a:lnTo>
                <a:lnTo>
                  <a:pt x="219" y="618"/>
                </a:lnTo>
                <a:lnTo>
                  <a:pt x="209" y="615"/>
                </a:lnTo>
                <a:lnTo>
                  <a:pt x="200" y="612"/>
                </a:lnTo>
                <a:lnTo>
                  <a:pt x="181" y="604"/>
                </a:lnTo>
                <a:lnTo>
                  <a:pt x="184" y="536"/>
                </a:lnTo>
                <a:lnTo>
                  <a:pt x="174" y="530"/>
                </a:lnTo>
                <a:lnTo>
                  <a:pt x="164" y="522"/>
                </a:lnTo>
                <a:lnTo>
                  <a:pt x="155" y="515"/>
                </a:lnTo>
                <a:lnTo>
                  <a:pt x="146" y="507"/>
                </a:lnTo>
                <a:lnTo>
                  <a:pt x="80" y="527"/>
                </a:lnTo>
                <a:lnTo>
                  <a:pt x="68" y="513"/>
                </a:lnTo>
                <a:lnTo>
                  <a:pt x="56" y="498"/>
                </a:lnTo>
                <a:lnTo>
                  <a:pt x="94" y="440"/>
                </a:lnTo>
                <a:lnTo>
                  <a:pt x="89" y="429"/>
                </a:lnTo>
                <a:lnTo>
                  <a:pt x="84" y="418"/>
                </a:lnTo>
                <a:lnTo>
                  <a:pt x="79" y="407"/>
                </a:lnTo>
                <a:lnTo>
                  <a:pt x="75" y="395"/>
                </a:lnTo>
                <a:lnTo>
                  <a:pt x="5" y="380"/>
                </a:lnTo>
                <a:lnTo>
                  <a:pt x="2" y="362"/>
                </a:lnTo>
                <a:lnTo>
                  <a:pt x="0" y="343"/>
                </a:lnTo>
                <a:lnTo>
                  <a:pt x="64" y="311"/>
                </a:lnTo>
                <a:lnTo>
                  <a:pt x="65" y="298"/>
                </a:lnTo>
                <a:lnTo>
                  <a:pt x="66" y="286"/>
                </a:lnTo>
                <a:lnTo>
                  <a:pt x="68" y="274"/>
                </a:lnTo>
                <a:lnTo>
                  <a:pt x="70" y="262"/>
                </a:lnTo>
                <a:lnTo>
                  <a:pt x="16" y="213"/>
                </a:lnTo>
                <a:lnTo>
                  <a:pt x="23" y="197"/>
                </a:lnTo>
                <a:lnTo>
                  <a:pt x="30" y="181"/>
                </a:lnTo>
                <a:lnTo>
                  <a:pt x="102" y="184"/>
                </a:lnTo>
                <a:lnTo>
                  <a:pt x="109" y="174"/>
                </a:lnTo>
                <a:lnTo>
                  <a:pt x="116" y="164"/>
                </a:lnTo>
                <a:lnTo>
                  <a:pt x="124" y="154"/>
                </a:lnTo>
                <a:lnTo>
                  <a:pt x="132" y="144"/>
                </a:lnTo>
                <a:lnTo>
                  <a:pt x="111" y="75"/>
                </a:lnTo>
                <a:lnTo>
                  <a:pt x="124" y="64"/>
                </a:lnTo>
                <a:lnTo>
                  <a:pt x="138" y="54"/>
                </a:lnTo>
                <a:lnTo>
                  <a:pt x="200" y="93"/>
                </a:lnTo>
                <a:lnTo>
                  <a:pt x="211" y="87"/>
                </a:lnTo>
                <a:lnTo>
                  <a:pt x="222" y="82"/>
                </a:lnTo>
                <a:lnTo>
                  <a:pt x="234" y="78"/>
                </a:lnTo>
                <a:lnTo>
                  <a:pt x="246" y="74"/>
                </a:lnTo>
                <a:lnTo>
                  <a:pt x="261" y="4"/>
                </a:lnTo>
                <a:lnTo>
                  <a:pt x="270" y="3"/>
                </a:lnTo>
                <a:lnTo>
                  <a:pt x="279" y="1"/>
                </a:lnTo>
                <a:lnTo>
                  <a:pt x="296" y="0"/>
                </a:lnTo>
                <a:lnTo>
                  <a:pt x="330" y="63"/>
                </a:lnTo>
                <a:lnTo>
                  <a:pt x="343" y="64"/>
                </a:lnTo>
                <a:lnTo>
                  <a:pt x="355" y="65"/>
                </a:lnTo>
                <a:lnTo>
                  <a:pt x="367" y="67"/>
                </a:lnTo>
                <a:lnTo>
                  <a:pt x="379" y="69"/>
                </a:lnTo>
                <a:lnTo>
                  <a:pt x="426" y="18"/>
                </a:lnTo>
                <a:lnTo>
                  <a:pt x="435" y="21"/>
                </a:lnTo>
                <a:lnTo>
                  <a:pt x="444" y="25"/>
                </a:lnTo>
                <a:lnTo>
                  <a:pt x="461" y="32"/>
                </a:lnTo>
                <a:lnTo>
                  <a:pt x="458" y="102"/>
                </a:lnTo>
                <a:lnTo>
                  <a:pt x="468" y="109"/>
                </a:lnTo>
                <a:lnTo>
                  <a:pt x="478" y="116"/>
                </a:lnTo>
                <a:lnTo>
                  <a:pt x="487" y="124"/>
                </a:lnTo>
                <a:lnTo>
                  <a:pt x="496" y="132"/>
                </a:lnTo>
                <a:lnTo>
                  <a:pt x="561" y="111"/>
                </a:lnTo>
                <a:lnTo>
                  <a:pt x="574" y="126"/>
                </a:lnTo>
                <a:lnTo>
                  <a:pt x="579" y="134"/>
                </a:lnTo>
                <a:lnTo>
                  <a:pt x="585" y="142"/>
                </a:lnTo>
                <a:lnTo>
                  <a:pt x="547" y="200"/>
                </a:lnTo>
                <a:lnTo>
                  <a:pt x="550" y="205"/>
                </a:lnTo>
                <a:lnTo>
                  <a:pt x="553" y="211"/>
                </a:lnTo>
                <a:lnTo>
                  <a:pt x="558" y="222"/>
                </a:lnTo>
                <a:lnTo>
                  <a:pt x="562" y="233"/>
                </a:lnTo>
                <a:lnTo>
                  <a:pt x="567" y="245"/>
                </a:lnTo>
                <a:lnTo>
                  <a:pt x="631" y="259"/>
                </a:lnTo>
                <a:lnTo>
                  <a:pt x="634" y="278"/>
                </a:lnTo>
                <a:lnTo>
                  <a:pt x="636" y="298"/>
                </a:lnTo>
                <a:lnTo>
                  <a:pt x="577" y="329"/>
                </a:lnTo>
                <a:lnTo>
                  <a:pt x="577" y="341"/>
                </a:lnTo>
                <a:lnTo>
                  <a:pt x="575" y="354"/>
                </a:lnTo>
                <a:lnTo>
                  <a:pt x="574" y="365"/>
                </a:lnTo>
                <a:lnTo>
                  <a:pt x="571" y="377"/>
                </a:lnTo>
                <a:lnTo>
                  <a:pt x="619" y="421"/>
                </a:lnTo>
                <a:lnTo>
                  <a:pt x="612" y="440"/>
                </a:lnTo>
                <a:lnTo>
                  <a:pt x="603" y="458"/>
                </a:lnTo>
                <a:lnTo>
                  <a:pt x="537" y="456"/>
                </a:lnTo>
                <a:lnTo>
                  <a:pt x="531" y="465"/>
                </a:lnTo>
                <a:lnTo>
                  <a:pt x="524" y="475"/>
                </a:lnTo>
                <a:lnTo>
                  <a:pt x="516" y="484"/>
                </a:lnTo>
                <a:lnTo>
                  <a:pt x="509" y="493"/>
                </a:lnTo>
                <a:lnTo>
                  <a:pt x="528" y="555"/>
                </a:lnTo>
                <a:lnTo>
                  <a:pt x="512" y="569"/>
                </a:lnTo>
                <a:lnTo>
                  <a:pt x="504" y="575"/>
                </a:lnTo>
                <a:lnTo>
                  <a:pt x="495" y="581"/>
                </a:lnTo>
                <a:close/>
              </a:path>
            </a:pathLst>
          </a:custGeom>
          <a:solidFill>
            <a:srgbClr val="3399FF"/>
          </a:solidFill>
          <a:ln>
            <a:noFill/>
          </a:ln>
          <a:effectLst/>
        </p:spPr>
        <p:txBody>
          <a:bodyPr/>
          <a:lstStyle/>
          <a:p>
            <a:pPr fontAlgn="auto">
              <a:spcBef>
                <a:spcPts val="0"/>
              </a:spcBef>
              <a:spcAft>
                <a:spcPts val="0"/>
              </a:spcAft>
              <a:buFontTx/>
              <a:buNone/>
            </a:pPr>
            <a:endParaRPr lang="zh-CN" altLang="en-US" sz="120" b="0">
              <a:solidFill>
                <a:srgbClr val="FFFFFF"/>
              </a:solidFill>
              <a:latin typeface="Times New Roman" panose="02020603050405020304"/>
              <a:ea typeface="宋体" panose="02010600030101010101" pitchFamily="2" charset="-122"/>
            </a:endParaRPr>
          </a:p>
        </p:txBody>
      </p:sp>
      <p:sp>
        <p:nvSpPr>
          <p:cNvPr id="115" name="Freeform 17"/>
          <p:cNvSpPr>
            <a:spLocks noEditPoints="1"/>
          </p:cNvSpPr>
          <p:nvPr/>
        </p:nvSpPr>
        <p:spPr bwMode="auto">
          <a:xfrm>
            <a:off x="2115372" y="3149513"/>
            <a:ext cx="1008000" cy="1008000"/>
          </a:xfrm>
          <a:custGeom>
            <a:avLst/>
            <a:gdLst>
              <a:gd name="T0" fmla="*/ 2147483646 w 636"/>
              <a:gd name="T1" fmla="*/ 2147483646 h 633"/>
              <a:gd name="T2" fmla="*/ 2147483646 w 636"/>
              <a:gd name="T3" fmla="*/ 2147483646 h 633"/>
              <a:gd name="T4" fmla="*/ 2147483646 w 636"/>
              <a:gd name="T5" fmla="*/ 2147483646 h 633"/>
              <a:gd name="T6" fmla="*/ 2147483646 w 636"/>
              <a:gd name="T7" fmla="*/ 2147483646 h 633"/>
              <a:gd name="T8" fmla="*/ 2147483646 w 636"/>
              <a:gd name="T9" fmla="*/ 2147483646 h 633"/>
              <a:gd name="T10" fmla="*/ 2147483646 w 636"/>
              <a:gd name="T11" fmla="*/ 2147483646 h 633"/>
              <a:gd name="T12" fmla="*/ 2147483646 w 636"/>
              <a:gd name="T13" fmla="*/ 2147483646 h 633"/>
              <a:gd name="T14" fmla="*/ 2147483646 w 636"/>
              <a:gd name="T15" fmla="*/ 2147483646 h 633"/>
              <a:gd name="T16" fmla="*/ 2147483646 w 636"/>
              <a:gd name="T17" fmla="*/ 2147483646 h 633"/>
              <a:gd name="T18" fmla="*/ 2147483646 w 636"/>
              <a:gd name="T19" fmla="*/ 2147483646 h 633"/>
              <a:gd name="T20" fmla="*/ 2147483646 w 636"/>
              <a:gd name="T21" fmla="*/ 2147483646 h 633"/>
              <a:gd name="T22" fmla="*/ 2147483646 w 636"/>
              <a:gd name="T23" fmla="*/ 2147483646 h 633"/>
              <a:gd name="T24" fmla="*/ 2147483646 w 636"/>
              <a:gd name="T25" fmla="*/ 2147483646 h 633"/>
              <a:gd name="T26" fmla="*/ 2147483646 w 636"/>
              <a:gd name="T27" fmla="*/ 2147483646 h 633"/>
              <a:gd name="T28" fmla="*/ 2147483646 w 636"/>
              <a:gd name="T29" fmla="*/ 2147483646 h 633"/>
              <a:gd name="T30" fmla="*/ 2147483646 w 636"/>
              <a:gd name="T31" fmla="*/ 2147483646 h 633"/>
              <a:gd name="T32" fmla="*/ 2147483646 w 636"/>
              <a:gd name="T33" fmla="*/ 2147483646 h 633"/>
              <a:gd name="T34" fmla="*/ 2147483646 w 636"/>
              <a:gd name="T35" fmla="*/ 2147483646 h 633"/>
              <a:gd name="T36" fmla="*/ 2147483646 w 636"/>
              <a:gd name="T37" fmla="*/ 2147483646 h 633"/>
              <a:gd name="T38" fmla="*/ 2147483646 w 636"/>
              <a:gd name="T39" fmla="*/ 2147483646 h 633"/>
              <a:gd name="T40" fmla="*/ 2147483646 w 636"/>
              <a:gd name="T41" fmla="*/ 2147483646 h 633"/>
              <a:gd name="T42" fmla="*/ 2147483646 w 636"/>
              <a:gd name="T43" fmla="*/ 2147483646 h 633"/>
              <a:gd name="T44" fmla="*/ 2147483646 w 636"/>
              <a:gd name="T45" fmla="*/ 2147483646 h 633"/>
              <a:gd name="T46" fmla="*/ 2147483646 w 636"/>
              <a:gd name="T47" fmla="*/ 2147483646 h 633"/>
              <a:gd name="T48" fmla="*/ 2147483646 w 636"/>
              <a:gd name="T49" fmla="*/ 2147483646 h 633"/>
              <a:gd name="T50" fmla="*/ 2147483646 w 636"/>
              <a:gd name="T51" fmla="*/ 2147483646 h 633"/>
              <a:gd name="T52" fmla="*/ 2147483646 w 636"/>
              <a:gd name="T53" fmla="*/ 2147483646 h 633"/>
              <a:gd name="T54" fmla="*/ 2147483646 w 636"/>
              <a:gd name="T55" fmla="*/ 2147483646 h 633"/>
              <a:gd name="T56" fmla="*/ 2147483646 w 636"/>
              <a:gd name="T57" fmla="*/ 2147483646 h 633"/>
              <a:gd name="T58" fmla="*/ 2147483646 w 636"/>
              <a:gd name="T59" fmla="*/ 2147483646 h 633"/>
              <a:gd name="T60" fmla="*/ 2147483646 w 636"/>
              <a:gd name="T61" fmla="*/ 2147483646 h 633"/>
              <a:gd name="T62" fmla="*/ 2147483646 w 636"/>
              <a:gd name="T63" fmla="*/ 2147483646 h 633"/>
              <a:gd name="T64" fmla="*/ 2147483646 w 636"/>
              <a:gd name="T65" fmla="*/ 2147483646 h 633"/>
              <a:gd name="T66" fmla="*/ 2147483646 w 636"/>
              <a:gd name="T67" fmla="*/ 2147483646 h 633"/>
              <a:gd name="T68" fmla="*/ 2147483646 w 636"/>
              <a:gd name="T69" fmla="*/ 2147483646 h 633"/>
              <a:gd name="T70" fmla="*/ 2147483646 w 636"/>
              <a:gd name="T71" fmla="*/ 2147483646 h 633"/>
              <a:gd name="T72" fmla="*/ 2147483646 w 636"/>
              <a:gd name="T73" fmla="*/ 2147483646 h 633"/>
              <a:gd name="T74" fmla="*/ 2147483646 w 636"/>
              <a:gd name="T75" fmla="*/ 2147483646 h 633"/>
              <a:gd name="T76" fmla="*/ 2147483646 w 636"/>
              <a:gd name="T77" fmla="*/ 2147483646 h 633"/>
              <a:gd name="T78" fmla="*/ 2147483646 w 636"/>
              <a:gd name="T79" fmla="*/ 2147483646 h 633"/>
              <a:gd name="T80" fmla="*/ 2147483646 w 636"/>
              <a:gd name="T81" fmla="*/ 2147483646 h 633"/>
              <a:gd name="T82" fmla="*/ 2147483646 w 636"/>
              <a:gd name="T83" fmla="*/ 2147483646 h 633"/>
              <a:gd name="T84" fmla="*/ 2147483646 w 636"/>
              <a:gd name="T85" fmla="*/ 2147483646 h 633"/>
              <a:gd name="T86" fmla="*/ 2147483646 w 636"/>
              <a:gd name="T87" fmla="*/ 2147483646 h 633"/>
              <a:gd name="T88" fmla="*/ 2147483646 w 636"/>
              <a:gd name="T89" fmla="*/ 2147483646 h 633"/>
              <a:gd name="T90" fmla="*/ 2147483646 w 636"/>
              <a:gd name="T91" fmla="*/ 2147483646 h 633"/>
              <a:gd name="T92" fmla="*/ 2147483646 w 636"/>
              <a:gd name="T93" fmla="*/ 0 h 633"/>
              <a:gd name="T94" fmla="*/ 2147483646 w 636"/>
              <a:gd name="T95" fmla="*/ 2147483646 h 633"/>
              <a:gd name="T96" fmla="*/ 2147483646 w 636"/>
              <a:gd name="T97" fmla="*/ 2147483646 h 633"/>
              <a:gd name="T98" fmla="*/ 2147483646 w 636"/>
              <a:gd name="T99" fmla="*/ 2147483646 h 633"/>
              <a:gd name="T100" fmla="*/ 2147483646 w 636"/>
              <a:gd name="T101" fmla="*/ 2147483646 h 633"/>
              <a:gd name="T102" fmla="*/ 2147483646 w 636"/>
              <a:gd name="T103" fmla="*/ 2147483646 h 633"/>
              <a:gd name="T104" fmla="*/ 2147483646 w 636"/>
              <a:gd name="T105" fmla="*/ 2147483646 h 633"/>
              <a:gd name="T106" fmla="*/ 2147483646 w 636"/>
              <a:gd name="T107" fmla="*/ 2147483646 h 633"/>
              <a:gd name="T108" fmla="*/ 2147483646 w 636"/>
              <a:gd name="T109" fmla="*/ 2147483646 h 633"/>
              <a:gd name="T110" fmla="*/ 2147483646 w 636"/>
              <a:gd name="T111" fmla="*/ 2147483646 h 633"/>
              <a:gd name="T112" fmla="*/ 2147483646 w 636"/>
              <a:gd name="T113" fmla="*/ 2147483646 h 633"/>
              <a:gd name="T114" fmla="*/ 2147483646 w 636"/>
              <a:gd name="T115" fmla="*/ 2147483646 h 6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36"/>
              <a:gd name="T175" fmla="*/ 0 h 633"/>
              <a:gd name="T176" fmla="*/ 636 w 636"/>
              <a:gd name="T177" fmla="*/ 633 h 6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36" h="633">
                <a:moveTo>
                  <a:pt x="135" y="316"/>
                </a:moveTo>
                <a:lnTo>
                  <a:pt x="135" y="325"/>
                </a:lnTo>
                <a:lnTo>
                  <a:pt x="136" y="335"/>
                </a:lnTo>
                <a:lnTo>
                  <a:pt x="137" y="344"/>
                </a:lnTo>
                <a:lnTo>
                  <a:pt x="139" y="354"/>
                </a:lnTo>
                <a:lnTo>
                  <a:pt x="141" y="362"/>
                </a:lnTo>
                <a:lnTo>
                  <a:pt x="143" y="371"/>
                </a:lnTo>
                <a:lnTo>
                  <a:pt x="146" y="379"/>
                </a:lnTo>
                <a:lnTo>
                  <a:pt x="149" y="388"/>
                </a:lnTo>
                <a:lnTo>
                  <a:pt x="151" y="392"/>
                </a:lnTo>
                <a:lnTo>
                  <a:pt x="153" y="396"/>
                </a:lnTo>
                <a:lnTo>
                  <a:pt x="157" y="404"/>
                </a:lnTo>
                <a:lnTo>
                  <a:pt x="161" y="411"/>
                </a:lnTo>
                <a:lnTo>
                  <a:pt x="166" y="419"/>
                </a:lnTo>
                <a:lnTo>
                  <a:pt x="171" y="426"/>
                </a:lnTo>
                <a:lnTo>
                  <a:pt x="177" y="432"/>
                </a:lnTo>
                <a:lnTo>
                  <a:pt x="182" y="439"/>
                </a:lnTo>
                <a:lnTo>
                  <a:pt x="189" y="445"/>
                </a:lnTo>
                <a:lnTo>
                  <a:pt x="196" y="451"/>
                </a:lnTo>
                <a:lnTo>
                  <a:pt x="202" y="457"/>
                </a:lnTo>
                <a:lnTo>
                  <a:pt x="209" y="462"/>
                </a:lnTo>
                <a:lnTo>
                  <a:pt x="216" y="468"/>
                </a:lnTo>
                <a:lnTo>
                  <a:pt x="223" y="472"/>
                </a:lnTo>
                <a:lnTo>
                  <a:pt x="231" y="477"/>
                </a:lnTo>
                <a:lnTo>
                  <a:pt x="247" y="484"/>
                </a:lnTo>
                <a:lnTo>
                  <a:pt x="255" y="487"/>
                </a:lnTo>
                <a:lnTo>
                  <a:pt x="264" y="490"/>
                </a:lnTo>
                <a:lnTo>
                  <a:pt x="272" y="493"/>
                </a:lnTo>
                <a:lnTo>
                  <a:pt x="281" y="495"/>
                </a:lnTo>
                <a:lnTo>
                  <a:pt x="290" y="496"/>
                </a:lnTo>
                <a:lnTo>
                  <a:pt x="299" y="498"/>
                </a:lnTo>
                <a:lnTo>
                  <a:pt x="308" y="498"/>
                </a:lnTo>
                <a:lnTo>
                  <a:pt x="319" y="499"/>
                </a:lnTo>
                <a:lnTo>
                  <a:pt x="328" y="498"/>
                </a:lnTo>
                <a:lnTo>
                  <a:pt x="337" y="498"/>
                </a:lnTo>
                <a:lnTo>
                  <a:pt x="346" y="496"/>
                </a:lnTo>
                <a:lnTo>
                  <a:pt x="355" y="495"/>
                </a:lnTo>
                <a:lnTo>
                  <a:pt x="364" y="493"/>
                </a:lnTo>
                <a:lnTo>
                  <a:pt x="372" y="490"/>
                </a:lnTo>
                <a:lnTo>
                  <a:pt x="381" y="487"/>
                </a:lnTo>
                <a:lnTo>
                  <a:pt x="389" y="484"/>
                </a:lnTo>
                <a:lnTo>
                  <a:pt x="393" y="482"/>
                </a:lnTo>
                <a:lnTo>
                  <a:pt x="397" y="481"/>
                </a:lnTo>
                <a:lnTo>
                  <a:pt x="405" y="477"/>
                </a:lnTo>
                <a:lnTo>
                  <a:pt x="413" y="472"/>
                </a:lnTo>
                <a:lnTo>
                  <a:pt x="420" y="468"/>
                </a:lnTo>
                <a:lnTo>
                  <a:pt x="427" y="462"/>
                </a:lnTo>
                <a:lnTo>
                  <a:pt x="434" y="457"/>
                </a:lnTo>
                <a:lnTo>
                  <a:pt x="442" y="451"/>
                </a:lnTo>
                <a:lnTo>
                  <a:pt x="448" y="445"/>
                </a:lnTo>
                <a:lnTo>
                  <a:pt x="454" y="439"/>
                </a:lnTo>
                <a:lnTo>
                  <a:pt x="460" y="432"/>
                </a:lnTo>
                <a:lnTo>
                  <a:pt x="465" y="426"/>
                </a:lnTo>
                <a:lnTo>
                  <a:pt x="470" y="419"/>
                </a:lnTo>
                <a:lnTo>
                  <a:pt x="475" y="411"/>
                </a:lnTo>
                <a:lnTo>
                  <a:pt x="479" y="404"/>
                </a:lnTo>
                <a:lnTo>
                  <a:pt x="487" y="388"/>
                </a:lnTo>
                <a:lnTo>
                  <a:pt x="490" y="379"/>
                </a:lnTo>
                <a:lnTo>
                  <a:pt x="493" y="371"/>
                </a:lnTo>
                <a:lnTo>
                  <a:pt x="495" y="362"/>
                </a:lnTo>
                <a:lnTo>
                  <a:pt x="497" y="354"/>
                </a:lnTo>
                <a:lnTo>
                  <a:pt x="499" y="344"/>
                </a:lnTo>
                <a:lnTo>
                  <a:pt x="500" y="335"/>
                </a:lnTo>
                <a:lnTo>
                  <a:pt x="501" y="325"/>
                </a:lnTo>
                <a:lnTo>
                  <a:pt x="501" y="316"/>
                </a:lnTo>
                <a:lnTo>
                  <a:pt x="501" y="307"/>
                </a:lnTo>
                <a:lnTo>
                  <a:pt x="500" y="298"/>
                </a:lnTo>
                <a:lnTo>
                  <a:pt x="499" y="288"/>
                </a:lnTo>
                <a:lnTo>
                  <a:pt x="497" y="279"/>
                </a:lnTo>
                <a:lnTo>
                  <a:pt x="495" y="271"/>
                </a:lnTo>
                <a:lnTo>
                  <a:pt x="493" y="262"/>
                </a:lnTo>
                <a:lnTo>
                  <a:pt x="490" y="254"/>
                </a:lnTo>
                <a:lnTo>
                  <a:pt x="487" y="245"/>
                </a:lnTo>
                <a:lnTo>
                  <a:pt x="485" y="241"/>
                </a:lnTo>
                <a:lnTo>
                  <a:pt x="483" y="237"/>
                </a:lnTo>
                <a:lnTo>
                  <a:pt x="479" y="230"/>
                </a:lnTo>
                <a:lnTo>
                  <a:pt x="475" y="222"/>
                </a:lnTo>
                <a:lnTo>
                  <a:pt x="470" y="215"/>
                </a:lnTo>
                <a:lnTo>
                  <a:pt x="465" y="207"/>
                </a:lnTo>
                <a:lnTo>
                  <a:pt x="460" y="201"/>
                </a:lnTo>
                <a:lnTo>
                  <a:pt x="454" y="194"/>
                </a:lnTo>
                <a:lnTo>
                  <a:pt x="448" y="188"/>
                </a:lnTo>
                <a:lnTo>
                  <a:pt x="442" y="182"/>
                </a:lnTo>
                <a:lnTo>
                  <a:pt x="434" y="176"/>
                </a:lnTo>
                <a:lnTo>
                  <a:pt x="427" y="171"/>
                </a:lnTo>
                <a:lnTo>
                  <a:pt x="420" y="166"/>
                </a:lnTo>
                <a:lnTo>
                  <a:pt x="413" y="161"/>
                </a:lnTo>
                <a:lnTo>
                  <a:pt x="405" y="157"/>
                </a:lnTo>
                <a:lnTo>
                  <a:pt x="389" y="148"/>
                </a:lnTo>
                <a:lnTo>
                  <a:pt x="381" y="145"/>
                </a:lnTo>
                <a:lnTo>
                  <a:pt x="372" y="142"/>
                </a:lnTo>
                <a:lnTo>
                  <a:pt x="364" y="139"/>
                </a:lnTo>
                <a:lnTo>
                  <a:pt x="355" y="137"/>
                </a:lnTo>
                <a:lnTo>
                  <a:pt x="346" y="136"/>
                </a:lnTo>
                <a:lnTo>
                  <a:pt x="337" y="135"/>
                </a:lnTo>
                <a:lnTo>
                  <a:pt x="328" y="134"/>
                </a:lnTo>
                <a:lnTo>
                  <a:pt x="319" y="134"/>
                </a:lnTo>
                <a:lnTo>
                  <a:pt x="308" y="134"/>
                </a:lnTo>
                <a:lnTo>
                  <a:pt x="299" y="135"/>
                </a:lnTo>
                <a:lnTo>
                  <a:pt x="290" y="136"/>
                </a:lnTo>
                <a:lnTo>
                  <a:pt x="281" y="137"/>
                </a:lnTo>
                <a:lnTo>
                  <a:pt x="272" y="139"/>
                </a:lnTo>
                <a:lnTo>
                  <a:pt x="264" y="142"/>
                </a:lnTo>
                <a:lnTo>
                  <a:pt x="255" y="145"/>
                </a:lnTo>
                <a:lnTo>
                  <a:pt x="247" y="148"/>
                </a:lnTo>
                <a:lnTo>
                  <a:pt x="243" y="150"/>
                </a:lnTo>
                <a:lnTo>
                  <a:pt x="239" y="153"/>
                </a:lnTo>
                <a:lnTo>
                  <a:pt x="231" y="157"/>
                </a:lnTo>
                <a:lnTo>
                  <a:pt x="223" y="161"/>
                </a:lnTo>
                <a:lnTo>
                  <a:pt x="216" y="166"/>
                </a:lnTo>
                <a:lnTo>
                  <a:pt x="209" y="171"/>
                </a:lnTo>
                <a:lnTo>
                  <a:pt x="202" y="176"/>
                </a:lnTo>
                <a:lnTo>
                  <a:pt x="196" y="182"/>
                </a:lnTo>
                <a:lnTo>
                  <a:pt x="189" y="188"/>
                </a:lnTo>
                <a:lnTo>
                  <a:pt x="182" y="194"/>
                </a:lnTo>
                <a:lnTo>
                  <a:pt x="177" y="201"/>
                </a:lnTo>
                <a:lnTo>
                  <a:pt x="171" y="207"/>
                </a:lnTo>
                <a:lnTo>
                  <a:pt x="166" y="215"/>
                </a:lnTo>
                <a:lnTo>
                  <a:pt x="161" y="222"/>
                </a:lnTo>
                <a:lnTo>
                  <a:pt x="157" y="230"/>
                </a:lnTo>
                <a:lnTo>
                  <a:pt x="149" y="245"/>
                </a:lnTo>
                <a:lnTo>
                  <a:pt x="146" y="254"/>
                </a:lnTo>
                <a:lnTo>
                  <a:pt x="143" y="262"/>
                </a:lnTo>
                <a:lnTo>
                  <a:pt x="141" y="271"/>
                </a:lnTo>
                <a:lnTo>
                  <a:pt x="139" y="279"/>
                </a:lnTo>
                <a:lnTo>
                  <a:pt x="137" y="288"/>
                </a:lnTo>
                <a:lnTo>
                  <a:pt x="136" y="298"/>
                </a:lnTo>
                <a:lnTo>
                  <a:pt x="135" y="307"/>
                </a:lnTo>
                <a:lnTo>
                  <a:pt x="135" y="316"/>
                </a:lnTo>
                <a:close/>
                <a:moveTo>
                  <a:pt x="495" y="581"/>
                </a:moveTo>
                <a:lnTo>
                  <a:pt x="441" y="545"/>
                </a:lnTo>
                <a:lnTo>
                  <a:pt x="429" y="551"/>
                </a:lnTo>
                <a:lnTo>
                  <a:pt x="419" y="556"/>
                </a:lnTo>
                <a:lnTo>
                  <a:pt x="408" y="560"/>
                </a:lnTo>
                <a:lnTo>
                  <a:pt x="396" y="564"/>
                </a:lnTo>
                <a:lnTo>
                  <a:pt x="382" y="628"/>
                </a:lnTo>
                <a:lnTo>
                  <a:pt x="362" y="631"/>
                </a:lnTo>
                <a:lnTo>
                  <a:pt x="342" y="633"/>
                </a:lnTo>
                <a:lnTo>
                  <a:pt x="311" y="575"/>
                </a:lnTo>
                <a:lnTo>
                  <a:pt x="299" y="575"/>
                </a:lnTo>
                <a:lnTo>
                  <a:pt x="287" y="573"/>
                </a:lnTo>
                <a:lnTo>
                  <a:pt x="275" y="572"/>
                </a:lnTo>
                <a:lnTo>
                  <a:pt x="263" y="569"/>
                </a:lnTo>
                <a:lnTo>
                  <a:pt x="219" y="618"/>
                </a:lnTo>
                <a:lnTo>
                  <a:pt x="209" y="615"/>
                </a:lnTo>
                <a:lnTo>
                  <a:pt x="200" y="612"/>
                </a:lnTo>
                <a:lnTo>
                  <a:pt x="181" y="604"/>
                </a:lnTo>
                <a:lnTo>
                  <a:pt x="184" y="536"/>
                </a:lnTo>
                <a:lnTo>
                  <a:pt x="174" y="530"/>
                </a:lnTo>
                <a:lnTo>
                  <a:pt x="164" y="522"/>
                </a:lnTo>
                <a:lnTo>
                  <a:pt x="155" y="515"/>
                </a:lnTo>
                <a:lnTo>
                  <a:pt x="146" y="507"/>
                </a:lnTo>
                <a:lnTo>
                  <a:pt x="80" y="527"/>
                </a:lnTo>
                <a:lnTo>
                  <a:pt x="68" y="513"/>
                </a:lnTo>
                <a:lnTo>
                  <a:pt x="56" y="498"/>
                </a:lnTo>
                <a:lnTo>
                  <a:pt x="94" y="440"/>
                </a:lnTo>
                <a:lnTo>
                  <a:pt x="89" y="429"/>
                </a:lnTo>
                <a:lnTo>
                  <a:pt x="84" y="418"/>
                </a:lnTo>
                <a:lnTo>
                  <a:pt x="79" y="407"/>
                </a:lnTo>
                <a:lnTo>
                  <a:pt x="75" y="395"/>
                </a:lnTo>
                <a:lnTo>
                  <a:pt x="5" y="380"/>
                </a:lnTo>
                <a:lnTo>
                  <a:pt x="2" y="362"/>
                </a:lnTo>
                <a:lnTo>
                  <a:pt x="0" y="343"/>
                </a:lnTo>
                <a:lnTo>
                  <a:pt x="64" y="311"/>
                </a:lnTo>
                <a:lnTo>
                  <a:pt x="65" y="298"/>
                </a:lnTo>
                <a:lnTo>
                  <a:pt x="66" y="286"/>
                </a:lnTo>
                <a:lnTo>
                  <a:pt x="68" y="274"/>
                </a:lnTo>
                <a:lnTo>
                  <a:pt x="70" y="262"/>
                </a:lnTo>
                <a:lnTo>
                  <a:pt x="16" y="213"/>
                </a:lnTo>
                <a:lnTo>
                  <a:pt x="23" y="197"/>
                </a:lnTo>
                <a:lnTo>
                  <a:pt x="30" y="181"/>
                </a:lnTo>
                <a:lnTo>
                  <a:pt x="102" y="184"/>
                </a:lnTo>
                <a:lnTo>
                  <a:pt x="109" y="174"/>
                </a:lnTo>
                <a:lnTo>
                  <a:pt x="116" y="164"/>
                </a:lnTo>
                <a:lnTo>
                  <a:pt x="124" y="154"/>
                </a:lnTo>
                <a:lnTo>
                  <a:pt x="132" y="144"/>
                </a:lnTo>
                <a:lnTo>
                  <a:pt x="111" y="75"/>
                </a:lnTo>
                <a:lnTo>
                  <a:pt x="124" y="64"/>
                </a:lnTo>
                <a:lnTo>
                  <a:pt x="138" y="54"/>
                </a:lnTo>
                <a:lnTo>
                  <a:pt x="200" y="93"/>
                </a:lnTo>
                <a:lnTo>
                  <a:pt x="211" y="87"/>
                </a:lnTo>
                <a:lnTo>
                  <a:pt x="222" y="82"/>
                </a:lnTo>
                <a:lnTo>
                  <a:pt x="234" y="78"/>
                </a:lnTo>
                <a:lnTo>
                  <a:pt x="246" y="74"/>
                </a:lnTo>
                <a:lnTo>
                  <a:pt x="261" y="4"/>
                </a:lnTo>
                <a:lnTo>
                  <a:pt x="270" y="3"/>
                </a:lnTo>
                <a:lnTo>
                  <a:pt x="279" y="1"/>
                </a:lnTo>
                <a:lnTo>
                  <a:pt x="296" y="0"/>
                </a:lnTo>
                <a:lnTo>
                  <a:pt x="330" y="63"/>
                </a:lnTo>
                <a:lnTo>
                  <a:pt x="343" y="64"/>
                </a:lnTo>
                <a:lnTo>
                  <a:pt x="355" y="65"/>
                </a:lnTo>
                <a:lnTo>
                  <a:pt x="367" y="67"/>
                </a:lnTo>
                <a:lnTo>
                  <a:pt x="379" y="69"/>
                </a:lnTo>
                <a:lnTo>
                  <a:pt x="426" y="18"/>
                </a:lnTo>
                <a:lnTo>
                  <a:pt x="435" y="21"/>
                </a:lnTo>
                <a:lnTo>
                  <a:pt x="444" y="25"/>
                </a:lnTo>
                <a:lnTo>
                  <a:pt x="461" y="32"/>
                </a:lnTo>
                <a:lnTo>
                  <a:pt x="458" y="102"/>
                </a:lnTo>
                <a:lnTo>
                  <a:pt x="468" y="109"/>
                </a:lnTo>
                <a:lnTo>
                  <a:pt x="478" y="116"/>
                </a:lnTo>
                <a:lnTo>
                  <a:pt x="487" y="124"/>
                </a:lnTo>
                <a:lnTo>
                  <a:pt x="496" y="132"/>
                </a:lnTo>
                <a:lnTo>
                  <a:pt x="561" y="111"/>
                </a:lnTo>
                <a:lnTo>
                  <a:pt x="574" y="126"/>
                </a:lnTo>
                <a:lnTo>
                  <a:pt x="579" y="134"/>
                </a:lnTo>
                <a:lnTo>
                  <a:pt x="585" y="142"/>
                </a:lnTo>
                <a:lnTo>
                  <a:pt x="547" y="200"/>
                </a:lnTo>
                <a:lnTo>
                  <a:pt x="550" y="205"/>
                </a:lnTo>
                <a:lnTo>
                  <a:pt x="553" y="211"/>
                </a:lnTo>
                <a:lnTo>
                  <a:pt x="558" y="222"/>
                </a:lnTo>
                <a:lnTo>
                  <a:pt x="562" y="233"/>
                </a:lnTo>
                <a:lnTo>
                  <a:pt x="567" y="245"/>
                </a:lnTo>
                <a:lnTo>
                  <a:pt x="631" y="259"/>
                </a:lnTo>
                <a:lnTo>
                  <a:pt x="634" y="278"/>
                </a:lnTo>
                <a:lnTo>
                  <a:pt x="636" y="298"/>
                </a:lnTo>
                <a:lnTo>
                  <a:pt x="577" y="329"/>
                </a:lnTo>
                <a:lnTo>
                  <a:pt x="577" y="341"/>
                </a:lnTo>
                <a:lnTo>
                  <a:pt x="575" y="354"/>
                </a:lnTo>
                <a:lnTo>
                  <a:pt x="574" y="365"/>
                </a:lnTo>
                <a:lnTo>
                  <a:pt x="571" y="377"/>
                </a:lnTo>
                <a:lnTo>
                  <a:pt x="619" y="421"/>
                </a:lnTo>
                <a:lnTo>
                  <a:pt x="612" y="440"/>
                </a:lnTo>
                <a:lnTo>
                  <a:pt x="603" y="458"/>
                </a:lnTo>
                <a:lnTo>
                  <a:pt x="537" y="456"/>
                </a:lnTo>
                <a:lnTo>
                  <a:pt x="531" y="465"/>
                </a:lnTo>
                <a:lnTo>
                  <a:pt x="524" y="475"/>
                </a:lnTo>
                <a:lnTo>
                  <a:pt x="516" y="484"/>
                </a:lnTo>
                <a:lnTo>
                  <a:pt x="509" y="493"/>
                </a:lnTo>
                <a:lnTo>
                  <a:pt x="528" y="555"/>
                </a:lnTo>
                <a:lnTo>
                  <a:pt x="512" y="569"/>
                </a:lnTo>
                <a:lnTo>
                  <a:pt x="504" y="575"/>
                </a:lnTo>
                <a:lnTo>
                  <a:pt x="495" y="581"/>
                </a:lnTo>
                <a:close/>
              </a:path>
            </a:pathLst>
          </a:custGeom>
          <a:solidFill>
            <a:srgbClr val="3399FF"/>
          </a:solidFill>
          <a:ln>
            <a:noFill/>
          </a:ln>
        </p:spPr>
        <p:txBody>
          <a:bodyPr/>
          <a:lstStyle/>
          <a:p>
            <a:pPr fontAlgn="auto">
              <a:spcBef>
                <a:spcPts val="0"/>
              </a:spcBef>
              <a:spcAft>
                <a:spcPts val="0"/>
              </a:spcAft>
              <a:buFontTx/>
              <a:buNone/>
            </a:pPr>
            <a:endParaRPr lang="zh-CN" altLang="en-US" sz="120" b="0">
              <a:solidFill>
                <a:srgbClr val="FFFFFF"/>
              </a:solidFill>
              <a:latin typeface="Times New Roman" panose="02020603050405020304"/>
              <a:ea typeface="宋体" panose="02010600030101010101" pitchFamily="2" charset="-122"/>
            </a:endParaRPr>
          </a:p>
        </p:txBody>
      </p:sp>
      <p:sp>
        <p:nvSpPr>
          <p:cNvPr id="117" name="Freeform 17"/>
          <p:cNvSpPr>
            <a:spLocks noEditPoints="1"/>
          </p:cNvSpPr>
          <p:nvPr/>
        </p:nvSpPr>
        <p:spPr bwMode="auto">
          <a:xfrm>
            <a:off x="3288832" y="982747"/>
            <a:ext cx="1008000" cy="1008000"/>
          </a:xfrm>
          <a:custGeom>
            <a:avLst/>
            <a:gdLst>
              <a:gd name="T0" fmla="*/ 2147483646 w 636"/>
              <a:gd name="T1" fmla="*/ 2147483646 h 633"/>
              <a:gd name="T2" fmla="*/ 2147483646 w 636"/>
              <a:gd name="T3" fmla="*/ 2147483646 h 633"/>
              <a:gd name="T4" fmla="*/ 2147483646 w 636"/>
              <a:gd name="T5" fmla="*/ 2147483646 h 633"/>
              <a:gd name="T6" fmla="*/ 2147483646 w 636"/>
              <a:gd name="T7" fmla="*/ 2147483646 h 633"/>
              <a:gd name="T8" fmla="*/ 2147483646 w 636"/>
              <a:gd name="T9" fmla="*/ 2147483646 h 633"/>
              <a:gd name="T10" fmla="*/ 2147483646 w 636"/>
              <a:gd name="T11" fmla="*/ 2147483646 h 633"/>
              <a:gd name="T12" fmla="*/ 2147483646 w 636"/>
              <a:gd name="T13" fmla="*/ 2147483646 h 633"/>
              <a:gd name="T14" fmla="*/ 2147483646 w 636"/>
              <a:gd name="T15" fmla="*/ 2147483646 h 633"/>
              <a:gd name="T16" fmla="*/ 2147483646 w 636"/>
              <a:gd name="T17" fmla="*/ 2147483646 h 633"/>
              <a:gd name="T18" fmla="*/ 2147483646 w 636"/>
              <a:gd name="T19" fmla="*/ 2147483646 h 633"/>
              <a:gd name="T20" fmla="*/ 2147483646 w 636"/>
              <a:gd name="T21" fmla="*/ 2147483646 h 633"/>
              <a:gd name="T22" fmla="*/ 2147483646 w 636"/>
              <a:gd name="T23" fmla="*/ 2147483646 h 633"/>
              <a:gd name="T24" fmla="*/ 2147483646 w 636"/>
              <a:gd name="T25" fmla="*/ 2147483646 h 633"/>
              <a:gd name="T26" fmla="*/ 2147483646 w 636"/>
              <a:gd name="T27" fmla="*/ 2147483646 h 633"/>
              <a:gd name="T28" fmla="*/ 2147483646 w 636"/>
              <a:gd name="T29" fmla="*/ 2147483646 h 633"/>
              <a:gd name="T30" fmla="*/ 2147483646 w 636"/>
              <a:gd name="T31" fmla="*/ 2147483646 h 633"/>
              <a:gd name="T32" fmla="*/ 2147483646 w 636"/>
              <a:gd name="T33" fmla="*/ 2147483646 h 633"/>
              <a:gd name="T34" fmla="*/ 2147483646 w 636"/>
              <a:gd name="T35" fmla="*/ 2147483646 h 633"/>
              <a:gd name="T36" fmla="*/ 2147483646 w 636"/>
              <a:gd name="T37" fmla="*/ 2147483646 h 633"/>
              <a:gd name="T38" fmla="*/ 2147483646 w 636"/>
              <a:gd name="T39" fmla="*/ 2147483646 h 633"/>
              <a:gd name="T40" fmla="*/ 2147483646 w 636"/>
              <a:gd name="T41" fmla="*/ 2147483646 h 633"/>
              <a:gd name="T42" fmla="*/ 2147483646 w 636"/>
              <a:gd name="T43" fmla="*/ 2147483646 h 633"/>
              <a:gd name="T44" fmla="*/ 2147483646 w 636"/>
              <a:gd name="T45" fmla="*/ 2147483646 h 633"/>
              <a:gd name="T46" fmla="*/ 2147483646 w 636"/>
              <a:gd name="T47" fmla="*/ 2147483646 h 633"/>
              <a:gd name="T48" fmla="*/ 2147483646 w 636"/>
              <a:gd name="T49" fmla="*/ 2147483646 h 633"/>
              <a:gd name="T50" fmla="*/ 2147483646 w 636"/>
              <a:gd name="T51" fmla="*/ 2147483646 h 633"/>
              <a:gd name="T52" fmla="*/ 2147483646 w 636"/>
              <a:gd name="T53" fmla="*/ 2147483646 h 633"/>
              <a:gd name="T54" fmla="*/ 2147483646 w 636"/>
              <a:gd name="T55" fmla="*/ 2147483646 h 633"/>
              <a:gd name="T56" fmla="*/ 2147483646 w 636"/>
              <a:gd name="T57" fmla="*/ 2147483646 h 633"/>
              <a:gd name="T58" fmla="*/ 2147483646 w 636"/>
              <a:gd name="T59" fmla="*/ 2147483646 h 633"/>
              <a:gd name="T60" fmla="*/ 2147483646 w 636"/>
              <a:gd name="T61" fmla="*/ 2147483646 h 633"/>
              <a:gd name="T62" fmla="*/ 2147483646 w 636"/>
              <a:gd name="T63" fmla="*/ 2147483646 h 633"/>
              <a:gd name="T64" fmla="*/ 2147483646 w 636"/>
              <a:gd name="T65" fmla="*/ 2147483646 h 633"/>
              <a:gd name="T66" fmla="*/ 2147483646 w 636"/>
              <a:gd name="T67" fmla="*/ 2147483646 h 633"/>
              <a:gd name="T68" fmla="*/ 2147483646 w 636"/>
              <a:gd name="T69" fmla="*/ 2147483646 h 633"/>
              <a:gd name="T70" fmla="*/ 2147483646 w 636"/>
              <a:gd name="T71" fmla="*/ 2147483646 h 633"/>
              <a:gd name="T72" fmla="*/ 2147483646 w 636"/>
              <a:gd name="T73" fmla="*/ 2147483646 h 633"/>
              <a:gd name="T74" fmla="*/ 2147483646 w 636"/>
              <a:gd name="T75" fmla="*/ 2147483646 h 633"/>
              <a:gd name="T76" fmla="*/ 2147483646 w 636"/>
              <a:gd name="T77" fmla="*/ 2147483646 h 633"/>
              <a:gd name="T78" fmla="*/ 2147483646 w 636"/>
              <a:gd name="T79" fmla="*/ 2147483646 h 633"/>
              <a:gd name="T80" fmla="*/ 2147483646 w 636"/>
              <a:gd name="T81" fmla="*/ 2147483646 h 633"/>
              <a:gd name="T82" fmla="*/ 2147483646 w 636"/>
              <a:gd name="T83" fmla="*/ 2147483646 h 633"/>
              <a:gd name="T84" fmla="*/ 2147483646 w 636"/>
              <a:gd name="T85" fmla="*/ 2147483646 h 633"/>
              <a:gd name="T86" fmla="*/ 2147483646 w 636"/>
              <a:gd name="T87" fmla="*/ 2147483646 h 633"/>
              <a:gd name="T88" fmla="*/ 2147483646 w 636"/>
              <a:gd name="T89" fmla="*/ 2147483646 h 633"/>
              <a:gd name="T90" fmla="*/ 2147483646 w 636"/>
              <a:gd name="T91" fmla="*/ 2147483646 h 633"/>
              <a:gd name="T92" fmla="*/ 2147483646 w 636"/>
              <a:gd name="T93" fmla="*/ 0 h 633"/>
              <a:gd name="T94" fmla="*/ 2147483646 w 636"/>
              <a:gd name="T95" fmla="*/ 2147483646 h 633"/>
              <a:gd name="T96" fmla="*/ 2147483646 w 636"/>
              <a:gd name="T97" fmla="*/ 2147483646 h 633"/>
              <a:gd name="T98" fmla="*/ 2147483646 w 636"/>
              <a:gd name="T99" fmla="*/ 2147483646 h 633"/>
              <a:gd name="T100" fmla="*/ 2147483646 w 636"/>
              <a:gd name="T101" fmla="*/ 2147483646 h 633"/>
              <a:gd name="T102" fmla="*/ 2147483646 w 636"/>
              <a:gd name="T103" fmla="*/ 2147483646 h 633"/>
              <a:gd name="T104" fmla="*/ 2147483646 w 636"/>
              <a:gd name="T105" fmla="*/ 2147483646 h 633"/>
              <a:gd name="T106" fmla="*/ 2147483646 w 636"/>
              <a:gd name="T107" fmla="*/ 2147483646 h 633"/>
              <a:gd name="T108" fmla="*/ 2147483646 w 636"/>
              <a:gd name="T109" fmla="*/ 2147483646 h 633"/>
              <a:gd name="T110" fmla="*/ 2147483646 w 636"/>
              <a:gd name="T111" fmla="*/ 2147483646 h 633"/>
              <a:gd name="T112" fmla="*/ 2147483646 w 636"/>
              <a:gd name="T113" fmla="*/ 2147483646 h 633"/>
              <a:gd name="T114" fmla="*/ 2147483646 w 636"/>
              <a:gd name="T115" fmla="*/ 2147483646 h 6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36"/>
              <a:gd name="T175" fmla="*/ 0 h 633"/>
              <a:gd name="T176" fmla="*/ 636 w 636"/>
              <a:gd name="T177" fmla="*/ 633 h 6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36" h="633">
                <a:moveTo>
                  <a:pt x="135" y="316"/>
                </a:moveTo>
                <a:lnTo>
                  <a:pt x="135" y="325"/>
                </a:lnTo>
                <a:lnTo>
                  <a:pt x="136" y="335"/>
                </a:lnTo>
                <a:lnTo>
                  <a:pt x="137" y="344"/>
                </a:lnTo>
                <a:lnTo>
                  <a:pt x="139" y="354"/>
                </a:lnTo>
                <a:lnTo>
                  <a:pt x="141" y="362"/>
                </a:lnTo>
                <a:lnTo>
                  <a:pt x="143" y="371"/>
                </a:lnTo>
                <a:lnTo>
                  <a:pt x="146" y="379"/>
                </a:lnTo>
                <a:lnTo>
                  <a:pt x="149" y="388"/>
                </a:lnTo>
                <a:lnTo>
                  <a:pt x="151" y="392"/>
                </a:lnTo>
                <a:lnTo>
                  <a:pt x="153" y="396"/>
                </a:lnTo>
                <a:lnTo>
                  <a:pt x="157" y="404"/>
                </a:lnTo>
                <a:lnTo>
                  <a:pt x="161" y="411"/>
                </a:lnTo>
                <a:lnTo>
                  <a:pt x="166" y="419"/>
                </a:lnTo>
                <a:lnTo>
                  <a:pt x="171" y="426"/>
                </a:lnTo>
                <a:lnTo>
                  <a:pt x="177" y="432"/>
                </a:lnTo>
                <a:lnTo>
                  <a:pt x="182" y="439"/>
                </a:lnTo>
                <a:lnTo>
                  <a:pt x="189" y="445"/>
                </a:lnTo>
                <a:lnTo>
                  <a:pt x="196" y="451"/>
                </a:lnTo>
                <a:lnTo>
                  <a:pt x="202" y="457"/>
                </a:lnTo>
                <a:lnTo>
                  <a:pt x="209" y="462"/>
                </a:lnTo>
                <a:lnTo>
                  <a:pt x="216" y="468"/>
                </a:lnTo>
                <a:lnTo>
                  <a:pt x="223" y="472"/>
                </a:lnTo>
                <a:lnTo>
                  <a:pt x="231" y="477"/>
                </a:lnTo>
                <a:lnTo>
                  <a:pt x="247" y="484"/>
                </a:lnTo>
                <a:lnTo>
                  <a:pt x="255" y="487"/>
                </a:lnTo>
                <a:lnTo>
                  <a:pt x="264" y="490"/>
                </a:lnTo>
                <a:lnTo>
                  <a:pt x="272" y="493"/>
                </a:lnTo>
                <a:lnTo>
                  <a:pt x="281" y="495"/>
                </a:lnTo>
                <a:lnTo>
                  <a:pt x="290" y="496"/>
                </a:lnTo>
                <a:lnTo>
                  <a:pt x="299" y="498"/>
                </a:lnTo>
                <a:lnTo>
                  <a:pt x="308" y="498"/>
                </a:lnTo>
                <a:lnTo>
                  <a:pt x="319" y="499"/>
                </a:lnTo>
                <a:lnTo>
                  <a:pt x="328" y="498"/>
                </a:lnTo>
                <a:lnTo>
                  <a:pt x="337" y="498"/>
                </a:lnTo>
                <a:lnTo>
                  <a:pt x="346" y="496"/>
                </a:lnTo>
                <a:lnTo>
                  <a:pt x="355" y="495"/>
                </a:lnTo>
                <a:lnTo>
                  <a:pt x="364" y="493"/>
                </a:lnTo>
                <a:lnTo>
                  <a:pt x="372" y="490"/>
                </a:lnTo>
                <a:lnTo>
                  <a:pt x="381" y="487"/>
                </a:lnTo>
                <a:lnTo>
                  <a:pt x="389" y="484"/>
                </a:lnTo>
                <a:lnTo>
                  <a:pt x="393" y="482"/>
                </a:lnTo>
                <a:lnTo>
                  <a:pt x="397" y="481"/>
                </a:lnTo>
                <a:lnTo>
                  <a:pt x="405" y="477"/>
                </a:lnTo>
                <a:lnTo>
                  <a:pt x="413" y="472"/>
                </a:lnTo>
                <a:lnTo>
                  <a:pt x="420" y="468"/>
                </a:lnTo>
                <a:lnTo>
                  <a:pt x="427" y="462"/>
                </a:lnTo>
                <a:lnTo>
                  <a:pt x="434" y="457"/>
                </a:lnTo>
                <a:lnTo>
                  <a:pt x="442" y="451"/>
                </a:lnTo>
                <a:lnTo>
                  <a:pt x="448" y="445"/>
                </a:lnTo>
                <a:lnTo>
                  <a:pt x="454" y="439"/>
                </a:lnTo>
                <a:lnTo>
                  <a:pt x="460" y="432"/>
                </a:lnTo>
                <a:lnTo>
                  <a:pt x="465" y="426"/>
                </a:lnTo>
                <a:lnTo>
                  <a:pt x="470" y="419"/>
                </a:lnTo>
                <a:lnTo>
                  <a:pt x="475" y="411"/>
                </a:lnTo>
                <a:lnTo>
                  <a:pt x="479" y="404"/>
                </a:lnTo>
                <a:lnTo>
                  <a:pt x="487" y="388"/>
                </a:lnTo>
                <a:lnTo>
                  <a:pt x="490" y="379"/>
                </a:lnTo>
                <a:lnTo>
                  <a:pt x="493" y="371"/>
                </a:lnTo>
                <a:lnTo>
                  <a:pt x="495" y="362"/>
                </a:lnTo>
                <a:lnTo>
                  <a:pt x="497" y="354"/>
                </a:lnTo>
                <a:lnTo>
                  <a:pt x="499" y="344"/>
                </a:lnTo>
                <a:lnTo>
                  <a:pt x="500" y="335"/>
                </a:lnTo>
                <a:lnTo>
                  <a:pt x="501" y="325"/>
                </a:lnTo>
                <a:lnTo>
                  <a:pt x="501" y="316"/>
                </a:lnTo>
                <a:lnTo>
                  <a:pt x="501" y="307"/>
                </a:lnTo>
                <a:lnTo>
                  <a:pt x="500" y="298"/>
                </a:lnTo>
                <a:lnTo>
                  <a:pt x="499" y="288"/>
                </a:lnTo>
                <a:lnTo>
                  <a:pt x="497" y="279"/>
                </a:lnTo>
                <a:lnTo>
                  <a:pt x="495" y="271"/>
                </a:lnTo>
                <a:lnTo>
                  <a:pt x="493" y="262"/>
                </a:lnTo>
                <a:lnTo>
                  <a:pt x="490" y="254"/>
                </a:lnTo>
                <a:lnTo>
                  <a:pt x="487" y="245"/>
                </a:lnTo>
                <a:lnTo>
                  <a:pt x="485" y="241"/>
                </a:lnTo>
                <a:lnTo>
                  <a:pt x="483" y="237"/>
                </a:lnTo>
                <a:lnTo>
                  <a:pt x="479" y="230"/>
                </a:lnTo>
                <a:lnTo>
                  <a:pt x="475" y="222"/>
                </a:lnTo>
                <a:lnTo>
                  <a:pt x="470" y="215"/>
                </a:lnTo>
                <a:lnTo>
                  <a:pt x="465" y="207"/>
                </a:lnTo>
                <a:lnTo>
                  <a:pt x="460" y="201"/>
                </a:lnTo>
                <a:lnTo>
                  <a:pt x="454" y="194"/>
                </a:lnTo>
                <a:lnTo>
                  <a:pt x="448" y="188"/>
                </a:lnTo>
                <a:lnTo>
                  <a:pt x="442" y="182"/>
                </a:lnTo>
                <a:lnTo>
                  <a:pt x="434" y="176"/>
                </a:lnTo>
                <a:lnTo>
                  <a:pt x="427" y="171"/>
                </a:lnTo>
                <a:lnTo>
                  <a:pt x="420" y="166"/>
                </a:lnTo>
                <a:lnTo>
                  <a:pt x="413" y="161"/>
                </a:lnTo>
                <a:lnTo>
                  <a:pt x="405" y="157"/>
                </a:lnTo>
                <a:lnTo>
                  <a:pt x="389" y="148"/>
                </a:lnTo>
                <a:lnTo>
                  <a:pt x="381" y="145"/>
                </a:lnTo>
                <a:lnTo>
                  <a:pt x="372" y="142"/>
                </a:lnTo>
                <a:lnTo>
                  <a:pt x="364" y="139"/>
                </a:lnTo>
                <a:lnTo>
                  <a:pt x="355" y="137"/>
                </a:lnTo>
                <a:lnTo>
                  <a:pt x="346" y="136"/>
                </a:lnTo>
                <a:lnTo>
                  <a:pt x="337" y="135"/>
                </a:lnTo>
                <a:lnTo>
                  <a:pt x="328" y="134"/>
                </a:lnTo>
                <a:lnTo>
                  <a:pt x="319" y="134"/>
                </a:lnTo>
                <a:lnTo>
                  <a:pt x="308" y="134"/>
                </a:lnTo>
                <a:lnTo>
                  <a:pt x="299" y="135"/>
                </a:lnTo>
                <a:lnTo>
                  <a:pt x="290" y="136"/>
                </a:lnTo>
                <a:lnTo>
                  <a:pt x="281" y="137"/>
                </a:lnTo>
                <a:lnTo>
                  <a:pt x="272" y="139"/>
                </a:lnTo>
                <a:lnTo>
                  <a:pt x="264" y="142"/>
                </a:lnTo>
                <a:lnTo>
                  <a:pt x="255" y="145"/>
                </a:lnTo>
                <a:lnTo>
                  <a:pt x="247" y="148"/>
                </a:lnTo>
                <a:lnTo>
                  <a:pt x="243" y="150"/>
                </a:lnTo>
                <a:lnTo>
                  <a:pt x="239" y="153"/>
                </a:lnTo>
                <a:lnTo>
                  <a:pt x="231" y="157"/>
                </a:lnTo>
                <a:lnTo>
                  <a:pt x="223" y="161"/>
                </a:lnTo>
                <a:lnTo>
                  <a:pt x="216" y="166"/>
                </a:lnTo>
                <a:lnTo>
                  <a:pt x="209" y="171"/>
                </a:lnTo>
                <a:lnTo>
                  <a:pt x="202" y="176"/>
                </a:lnTo>
                <a:lnTo>
                  <a:pt x="196" y="182"/>
                </a:lnTo>
                <a:lnTo>
                  <a:pt x="189" y="188"/>
                </a:lnTo>
                <a:lnTo>
                  <a:pt x="182" y="194"/>
                </a:lnTo>
                <a:lnTo>
                  <a:pt x="177" y="201"/>
                </a:lnTo>
                <a:lnTo>
                  <a:pt x="171" y="207"/>
                </a:lnTo>
                <a:lnTo>
                  <a:pt x="166" y="215"/>
                </a:lnTo>
                <a:lnTo>
                  <a:pt x="161" y="222"/>
                </a:lnTo>
                <a:lnTo>
                  <a:pt x="157" y="230"/>
                </a:lnTo>
                <a:lnTo>
                  <a:pt x="149" y="245"/>
                </a:lnTo>
                <a:lnTo>
                  <a:pt x="146" y="254"/>
                </a:lnTo>
                <a:lnTo>
                  <a:pt x="143" y="262"/>
                </a:lnTo>
                <a:lnTo>
                  <a:pt x="141" y="271"/>
                </a:lnTo>
                <a:lnTo>
                  <a:pt x="139" y="279"/>
                </a:lnTo>
                <a:lnTo>
                  <a:pt x="137" y="288"/>
                </a:lnTo>
                <a:lnTo>
                  <a:pt x="136" y="298"/>
                </a:lnTo>
                <a:lnTo>
                  <a:pt x="135" y="307"/>
                </a:lnTo>
                <a:lnTo>
                  <a:pt x="135" y="316"/>
                </a:lnTo>
                <a:close/>
                <a:moveTo>
                  <a:pt x="495" y="581"/>
                </a:moveTo>
                <a:lnTo>
                  <a:pt x="441" y="545"/>
                </a:lnTo>
                <a:lnTo>
                  <a:pt x="429" y="551"/>
                </a:lnTo>
                <a:lnTo>
                  <a:pt x="419" y="556"/>
                </a:lnTo>
                <a:lnTo>
                  <a:pt x="408" y="560"/>
                </a:lnTo>
                <a:lnTo>
                  <a:pt x="396" y="564"/>
                </a:lnTo>
                <a:lnTo>
                  <a:pt x="382" y="628"/>
                </a:lnTo>
                <a:lnTo>
                  <a:pt x="362" y="631"/>
                </a:lnTo>
                <a:lnTo>
                  <a:pt x="342" y="633"/>
                </a:lnTo>
                <a:lnTo>
                  <a:pt x="311" y="575"/>
                </a:lnTo>
                <a:lnTo>
                  <a:pt x="299" y="575"/>
                </a:lnTo>
                <a:lnTo>
                  <a:pt x="287" y="573"/>
                </a:lnTo>
                <a:lnTo>
                  <a:pt x="275" y="572"/>
                </a:lnTo>
                <a:lnTo>
                  <a:pt x="263" y="569"/>
                </a:lnTo>
                <a:lnTo>
                  <a:pt x="219" y="618"/>
                </a:lnTo>
                <a:lnTo>
                  <a:pt x="209" y="615"/>
                </a:lnTo>
                <a:lnTo>
                  <a:pt x="200" y="612"/>
                </a:lnTo>
                <a:lnTo>
                  <a:pt x="181" y="604"/>
                </a:lnTo>
                <a:lnTo>
                  <a:pt x="184" y="536"/>
                </a:lnTo>
                <a:lnTo>
                  <a:pt x="174" y="530"/>
                </a:lnTo>
                <a:lnTo>
                  <a:pt x="164" y="522"/>
                </a:lnTo>
                <a:lnTo>
                  <a:pt x="155" y="515"/>
                </a:lnTo>
                <a:lnTo>
                  <a:pt x="146" y="507"/>
                </a:lnTo>
                <a:lnTo>
                  <a:pt x="80" y="527"/>
                </a:lnTo>
                <a:lnTo>
                  <a:pt x="68" y="513"/>
                </a:lnTo>
                <a:lnTo>
                  <a:pt x="56" y="498"/>
                </a:lnTo>
                <a:lnTo>
                  <a:pt x="94" y="440"/>
                </a:lnTo>
                <a:lnTo>
                  <a:pt x="89" y="429"/>
                </a:lnTo>
                <a:lnTo>
                  <a:pt x="84" y="418"/>
                </a:lnTo>
                <a:lnTo>
                  <a:pt x="79" y="407"/>
                </a:lnTo>
                <a:lnTo>
                  <a:pt x="75" y="395"/>
                </a:lnTo>
                <a:lnTo>
                  <a:pt x="5" y="380"/>
                </a:lnTo>
                <a:lnTo>
                  <a:pt x="2" y="362"/>
                </a:lnTo>
                <a:lnTo>
                  <a:pt x="0" y="343"/>
                </a:lnTo>
                <a:lnTo>
                  <a:pt x="64" y="311"/>
                </a:lnTo>
                <a:lnTo>
                  <a:pt x="65" y="298"/>
                </a:lnTo>
                <a:lnTo>
                  <a:pt x="66" y="286"/>
                </a:lnTo>
                <a:lnTo>
                  <a:pt x="68" y="274"/>
                </a:lnTo>
                <a:lnTo>
                  <a:pt x="70" y="262"/>
                </a:lnTo>
                <a:lnTo>
                  <a:pt x="16" y="213"/>
                </a:lnTo>
                <a:lnTo>
                  <a:pt x="23" y="197"/>
                </a:lnTo>
                <a:lnTo>
                  <a:pt x="30" y="181"/>
                </a:lnTo>
                <a:lnTo>
                  <a:pt x="102" y="184"/>
                </a:lnTo>
                <a:lnTo>
                  <a:pt x="109" y="174"/>
                </a:lnTo>
                <a:lnTo>
                  <a:pt x="116" y="164"/>
                </a:lnTo>
                <a:lnTo>
                  <a:pt x="124" y="154"/>
                </a:lnTo>
                <a:lnTo>
                  <a:pt x="132" y="144"/>
                </a:lnTo>
                <a:lnTo>
                  <a:pt x="111" y="75"/>
                </a:lnTo>
                <a:lnTo>
                  <a:pt x="124" y="64"/>
                </a:lnTo>
                <a:lnTo>
                  <a:pt x="138" y="54"/>
                </a:lnTo>
                <a:lnTo>
                  <a:pt x="200" y="93"/>
                </a:lnTo>
                <a:lnTo>
                  <a:pt x="211" y="87"/>
                </a:lnTo>
                <a:lnTo>
                  <a:pt x="222" y="82"/>
                </a:lnTo>
                <a:lnTo>
                  <a:pt x="234" y="78"/>
                </a:lnTo>
                <a:lnTo>
                  <a:pt x="246" y="74"/>
                </a:lnTo>
                <a:lnTo>
                  <a:pt x="261" y="4"/>
                </a:lnTo>
                <a:lnTo>
                  <a:pt x="270" y="3"/>
                </a:lnTo>
                <a:lnTo>
                  <a:pt x="279" y="1"/>
                </a:lnTo>
                <a:lnTo>
                  <a:pt x="296" y="0"/>
                </a:lnTo>
                <a:lnTo>
                  <a:pt x="330" y="63"/>
                </a:lnTo>
                <a:lnTo>
                  <a:pt x="343" y="64"/>
                </a:lnTo>
                <a:lnTo>
                  <a:pt x="355" y="65"/>
                </a:lnTo>
                <a:lnTo>
                  <a:pt x="367" y="67"/>
                </a:lnTo>
                <a:lnTo>
                  <a:pt x="379" y="69"/>
                </a:lnTo>
                <a:lnTo>
                  <a:pt x="426" y="18"/>
                </a:lnTo>
                <a:lnTo>
                  <a:pt x="435" y="21"/>
                </a:lnTo>
                <a:lnTo>
                  <a:pt x="444" y="25"/>
                </a:lnTo>
                <a:lnTo>
                  <a:pt x="461" y="32"/>
                </a:lnTo>
                <a:lnTo>
                  <a:pt x="458" y="102"/>
                </a:lnTo>
                <a:lnTo>
                  <a:pt x="468" y="109"/>
                </a:lnTo>
                <a:lnTo>
                  <a:pt x="478" y="116"/>
                </a:lnTo>
                <a:lnTo>
                  <a:pt x="487" y="124"/>
                </a:lnTo>
                <a:lnTo>
                  <a:pt x="496" y="132"/>
                </a:lnTo>
                <a:lnTo>
                  <a:pt x="561" y="111"/>
                </a:lnTo>
                <a:lnTo>
                  <a:pt x="574" y="126"/>
                </a:lnTo>
                <a:lnTo>
                  <a:pt x="579" y="134"/>
                </a:lnTo>
                <a:lnTo>
                  <a:pt x="585" y="142"/>
                </a:lnTo>
                <a:lnTo>
                  <a:pt x="547" y="200"/>
                </a:lnTo>
                <a:lnTo>
                  <a:pt x="550" y="205"/>
                </a:lnTo>
                <a:lnTo>
                  <a:pt x="553" y="211"/>
                </a:lnTo>
                <a:lnTo>
                  <a:pt x="558" y="222"/>
                </a:lnTo>
                <a:lnTo>
                  <a:pt x="562" y="233"/>
                </a:lnTo>
                <a:lnTo>
                  <a:pt x="567" y="245"/>
                </a:lnTo>
                <a:lnTo>
                  <a:pt x="631" y="259"/>
                </a:lnTo>
                <a:lnTo>
                  <a:pt x="634" y="278"/>
                </a:lnTo>
                <a:lnTo>
                  <a:pt x="636" y="298"/>
                </a:lnTo>
                <a:lnTo>
                  <a:pt x="577" y="329"/>
                </a:lnTo>
                <a:lnTo>
                  <a:pt x="577" y="341"/>
                </a:lnTo>
                <a:lnTo>
                  <a:pt x="575" y="354"/>
                </a:lnTo>
                <a:lnTo>
                  <a:pt x="574" y="365"/>
                </a:lnTo>
                <a:lnTo>
                  <a:pt x="571" y="377"/>
                </a:lnTo>
                <a:lnTo>
                  <a:pt x="619" y="421"/>
                </a:lnTo>
                <a:lnTo>
                  <a:pt x="612" y="440"/>
                </a:lnTo>
                <a:lnTo>
                  <a:pt x="603" y="458"/>
                </a:lnTo>
                <a:lnTo>
                  <a:pt x="537" y="456"/>
                </a:lnTo>
                <a:lnTo>
                  <a:pt x="531" y="465"/>
                </a:lnTo>
                <a:lnTo>
                  <a:pt x="524" y="475"/>
                </a:lnTo>
                <a:lnTo>
                  <a:pt x="516" y="484"/>
                </a:lnTo>
                <a:lnTo>
                  <a:pt x="509" y="493"/>
                </a:lnTo>
                <a:lnTo>
                  <a:pt x="528" y="555"/>
                </a:lnTo>
                <a:lnTo>
                  <a:pt x="512" y="569"/>
                </a:lnTo>
                <a:lnTo>
                  <a:pt x="504" y="575"/>
                </a:lnTo>
                <a:lnTo>
                  <a:pt x="495" y="581"/>
                </a:lnTo>
                <a:close/>
              </a:path>
            </a:pathLst>
          </a:custGeom>
          <a:solidFill>
            <a:srgbClr val="3399FF"/>
          </a:solidFill>
          <a:ln>
            <a:noFill/>
          </a:ln>
        </p:spPr>
        <p:txBody>
          <a:bodyPr/>
          <a:lstStyle/>
          <a:p>
            <a:pPr fontAlgn="auto">
              <a:spcBef>
                <a:spcPts val="0"/>
              </a:spcBef>
              <a:spcAft>
                <a:spcPts val="0"/>
              </a:spcAft>
              <a:buFontTx/>
              <a:buNone/>
            </a:pPr>
            <a:endParaRPr lang="zh-CN" altLang="en-US" sz="120" b="0">
              <a:solidFill>
                <a:srgbClr val="FFFFFF"/>
              </a:solidFill>
              <a:latin typeface="Times New Roman" panose="02020603050405020304"/>
              <a:ea typeface="宋体" panose="02010600030101010101" pitchFamily="2" charset="-122"/>
            </a:endParaRPr>
          </a:p>
        </p:txBody>
      </p:sp>
      <p:sp>
        <p:nvSpPr>
          <p:cNvPr id="119" name="Freeform 17"/>
          <p:cNvSpPr>
            <a:spLocks noEditPoints="1"/>
          </p:cNvSpPr>
          <p:nvPr/>
        </p:nvSpPr>
        <p:spPr bwMode="auto">
          <a:xfrm>
            <a:off x="2387600" y="1790700"/>
            <a:ext cx="1523365" cy="1489710"/>
          </a:xfrm>
          <a:custGeom>
            <a:avLst/>
            <a:gdLst>
              <a:gd name="T0" fmla="*/ 2147483646 w 636"/>
              <a:gd name="T1" fmla="*/ 2147483646 h 633"/>
              <a:gd name="T2" fmla="*/ 2147483646 w 636"/>
              <a:gd name="T3" fmla="*/ 2147483646 h 633"/>
              <a:gd name="T4" fmla="*/ 2147483646 w 636"/>
              <a:gd name="T5" fmla="*/ 2147483646 h 633"/>
              <a:gd name="T6" fmla="*/ 2147483646 w 636"/>
              <a:gd name="T7" fmla="*/ 2147483646 h 633"/>
              <a:gd name="T8" fmla="*/ 2147483646 w 636"/>
              <a:gd name="T9" fmla="*/ 2147483646 h 633"/>
              <a:gd name="T10" fmla="*/ 2147483646 w 636"/>
              <a:gd name="T11" fmla="*/ 2147483646 h 633"/>
              <a:gd name="T12" fmla="*/ 2147483646 w 636"/>
              <a:gd name="T13" fmla="*/ 2147483646 h 633"/>
              <a:gd name="T14" fmla="*/ 2147483646 w 636"/>
              <a:gd name="T15" fmla="*/ 2147483646 h 633"/>
              <a:gd name="T16" fmla="*/ 2147483646 w 636"/>
              <a:gd name="T17" fmla="*/ 2147483646 h 633"/>
              <a:gd name="T18" fmla="*/ 2147483646 w 636"/>
              <a:gd name="T19" fmla="*/ 2147483646 h 633"/>
              <a:gd name="T20" fmla="*/ 2147483646 w 636"/>
              <a:gd name="T21" fmla="*/ 2147483646 h 633"/>
              <a:gd name="T22" fmla="*/ 2147483646 w 636"/>
              <a:gd name="T23" fmla="*/ 2147483646 h 633"/>
              <a:gd name="T24" fmla="*/ 2147483646 w 636"/>
              <a:gd name="T25" fmla="*/ 2147483646 h 633"/>
              <a:gd name="T26" fmla="*/ 2147483646 w 636"/>
              <a:gd name="T27" fmla="*/ 2147483646 h 633"/>
              <a:gd name="T28" fmla="*/ 2147483646 w 636"/>
              <a:gd name="T29" fmla="*/ 2147483646 h 633"/>
              <a:gd name="T30" fmla="*/ 2147483646 w 636"/>
              <a:gd name="T31" fmla="*/ 2147483646 h 633"/>
              <a:gd name="T32" fmla="*/ 2147483646 w 636"/>
              <a:gd name="T33" fmla="*/ 2147483646 h 633"/>
              <a:gd name="T34" fmla="*/ 2147483646 w 636"/>
              <a:gd name="T35" fmla="*/ 2147483646 h 633"/>
              <a:gd name="T36" fmla="*/ 2147483646 w 636"/>
              <a:gd name="T37" fmla="*/ 2147483646 h 633"/>
              <a:gd name="T38" fmla="*/ 2147483646 w 636"/>
              <a:gd name="T39" fmla="*/ 2147483646 h 633"/>
              <a:gd name="T40" fmla="*/ 2147483646 w 636"/>
              <a:gd name="T41" fmla="*/ 2147483646 h 633"/>
              <a:gd name="T42" fmla="*/ 2147483646 w 636"/>
              <a:gd name="T43" fmla="*/ 2147483646 h 633"/>
              <a:gd name="T44" fmla="*/ 2147483646 w 636"/>
              <a:gd name="T45" fmla="*/ 2147483646 h 633"/>
              <a:gd name="T46" fmla="*/ 2147483646 w 636"/>
              <a:gd name="T47" fmla="*/ 2147483646 h 633"/>
              <a:gd name="T48" fmla="*/ 2147483646 w 636"/>
              <a:gd name="T49" fmla="*/ 2147483646 h 633"/>
              <a:gd name="T50" fmla="*/ 2147483646 w 636"/>
              <a:gd name="T51" fmla="*/ 2147483646 h 633"/>
              <a:gd name="T52" fmla="*/ 2147483646 w 636"/>
              <a:gd name="T53" fmla="*/ 2147483646 h 633"/>
              <a:gd name="T54" fmla="*/ 2147483646 w 636"/>
              <a:gd name="T55" fmla="*/ 2147483646 h 633"/>
              <a:gd name="T56" fmla="*/ 2147483646 w 636"/>
              <a:gd name="T57" fmla="*/ 2147483646 h 633"/>
              <a:gd name="T58" fmla="*/ 2147483646 w 636"/>
              <a:gd name="T59" fmla="*/ 2147483646 h 633"/>
              <a:gd name="T60" fmla="*/ 2147483646 w 636"/>
              <a:gd name="T61" fmla="*/ 2147483646 h 633"/>
              <a:gd name="T62" fmla="*/ 2147483646 w 636"/>
              <a:gd name="T63" fmla="*/ 2147483646 h 633"/>
              <a:gd name="T64" fmla="*/ 2147483646 w 636"/>
              <a:gd name="T65" fmla="*/ 2147483646 h 633"/>
              <a:gd name="T66" fmla="*/ 2147483646 w 636"/>
              <a:gd name="T67" fmla="*/ 2147483646 h 633"/>
              <a:gd name="T68" fmla="*/ 2147483646 w 636"/>
              <a:gd name="T69" fmla="*/ 2147483646 h 633"/>
              <a:gd name="T70" fmla="*/ 2147483646 w 636"/>
              <a:gd name="T71" fmla="*/ 2147483646 h 633"/>
              <a:gd name="T72" fmla="*/ 2147483646 w 636"/>
              <a:gd name="T73" fmla="*/ 2147483646 h 633"/>
              <a:gd name="T74" fmla="*/ 2147483646 w 636"/>
              <a:gd name="T75" fmla="*/ 2147483646 h 633"/>
              <a:gd name="T76" fmla="*/ 2147483646 w 636"/>
              <a:gd name="T77" fmla="*/ 2147483646 h 633"/>
              <a:gd name="T78" fmla="*/ 2147483646 w 636"/>
              <a:gd name="T79" fmla="*/ 2147483646 h 633"/>
              <a:gd name="T80" fmla="*/ 2147483646 w 636"/>
              <a:gd name="T81" fmla="*/ 2147483646 h 633"/>
              <a:gd name="T82" fmla="*/ 2147483646 w 636"/>
              <a:gd name="T83" fmla="*/ 2147483646 h 633"/>
              <a:gd name="T84" fmla="*/ 2147483646 w 636"/>
              <a:gd name="T85" fmla="*/ 2147483646 h 633"/>
              <a:gd name="T86" fmla="*/ 2147483646 w 636"/>
              <a:gd name="T87" fmla="*/ 2147483646 h 633"/>
              <a:gd name="T88" fmla="*/ 2147483646 w 636"/>
              <a:gd name="T89" fmla="*/ 2147483646 h 633"/>
              <a:gd name="T90" fmla="*/ 2147483646 w 636"/>
              <a:gd name="T91" fmla="*/ 2147483646 h 633"/>
              <a:gd name="T92" fmla="*/ 2147483646 w 636"/>
              <a:gd name="T93" fmla="*/ 0 h 633"/>
              <a:gd name="T94" fmla="*/ 2147483646 w 636"/>
              <a:gd name="T95" fmla="*/ 2147483646 h 633"/>
              <a:gd name="T96" fmla="*/ 2147483646 w 636"/>
              <a:gd name="T97" fmla="*/ 2147483646 h 633"/>
              <a:gd name="T98" fmla="*/ 2147483646 w 636"/>
              <a:gd name="T99" fmla="*/ 2147483646 h 633"/>
              <a:gd name="T100" fmla="*/ 2147483646 w 636"/>
              <a:gd name="T101" fmla="*/ 2147483646 h 633"/>
              <a:gd name="T102" fmla="*/ 2147483646 w 636"/>
              <a:gd name="T103" fmla="*/ 2147483646 h 633"/>
              <a:gd name="T104" fmla="*/ 2147483646 w 636"/>
              <a:gd name="T105" fmla="*/ 2147483646 h 633"/>
              <a:gd name="T106" fmla="*/ 2147483646 w 636"/>
              <a:gd name="T107" fmla="*/ 2147483646 h 633"/>
              <a:gd name="T108" fmla="*/ 2147483646 w 636"/>
              <a:gd name="T109" fmla="*/ 2147483646 h 633"/>
              <a:gd name="T110" fmla="*/ 2147483646 w 636"/>
              <a:gd name="T111" fmla="*/ 2147483646 h 633"/>
              <a:gd name="T112" fmla="*/ 2147483646 w 636"/>
              <a:gd name="T113" fmla="*/ 2147483646 h 633"/>
              <a:gd name="T114" fmla="*/ 2147483646 w 636"/>
              <a:gd name="T115" fmla="*/ 2147483646 h 6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636"/>
              <a:gd name="T175" fmla="*/ 0 h 633"/>
              <a:gd name="T176" fmla="*/ 636 w 636"/>
              <a:gd name="T177" fmla="*/ 633 h 633"/>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636" h="633">
                <a:moveTo>
                  <a:pt x="135" y="316"/>
                </a:moveTo>
                <a:lnTo>
                  <a:pt x="135" y="325"/>
                </a:lnTo>
                <a:lnTo>
                  <a:pt x="136" y="335"/>
                </a:lnTo>
                <a:lnTo>
                  <a:pt x="137" y="344"/>
                </a:lnTo>
                <a:lnTo>
                  <a:pt x="139" y="354"/>
                </a:lnTo>
                <a:lnTo>
                  <a:pt x="141" y="362"/>
                </a:lnTo>
                <a:lnTo>
                  <a:pt x="143" y="371"/>
                </a:lnTo>
                <a:lnTo>
                  <a:pt x="146" y="379"/>
                </a:lnTo>
                <a:lnTo>
                  <a:pt x="149" y="388"/>
                </a:lnTo>
                <a:lnTo>
                  <a:pt x="151" y="392"/>
                </a:lnTo>
                <a:lnTo>
                  <a:pt x="153" y="396"/>
                </a:lnTo>
                <a:lnTo>
                  <a:pt x="157" y="404"/>
                </a:lnTo>
                <a:lnTo>
                  <a:pt x="161" y="411"/>
                </a:lnTo>
                <a:lnTo>
                  <a:pt x="166" y="419"/>
                </a:lnTo>
                <a:lnTo>
                  <a:pt x="171" y="426"/>
                </a:lnTo>
                <a:lnTo>
                  <a:pt x="177" y="432"/>
                </a:lnTo>
                <a:lnTo>
                  <a:pt x="182" y="439"/>
                </a:lnTo>
                <a:lnTo>
                  <a:pt x="189" y="445"/>
                </a:lnTo>
                <a:lnTo>
                  <a:pt x="196" y="451"/>
                </a:lnTo>
                <a:lnTo>
                  <a:pt x="202" y="457"/>
                </a:lnTo>
                <a:lnTo>
                  <a:pt x="209" y="462"/>
                </a:lnTo>
                <a:lnTo>
                  <a:pt x="216" y="468"/>
                </a:lnTo>
                <a:lnTo>
                  <a:pt x="223" y="472"/>
                </a:lnTo>
                <a:lnTo>
                  <a:pt x="231" y="477"/>
                </a:lnTo>
                <a:lnTo>
                  <a:pt x="247" y="484"/>
                </a:lnTo>
                <a:lnTo>
                  <a:pt x="255" y="487"/>
                </a:lnTo>
                <a:lnTo>
                  <a:pt x="264" y="490"/>
                </a:lnTo>
                <a:lnTo>
                  <a:pt x="272" y="493"/>
                </a:lnTo>
                <a:lnTo>
                  <a:pt x="281" y="495"/>
                </a:lnTo>
                <a:lnTo>
                  <a:pt x="290" y="496"/>
                </a:lnTo>
                <a:lnTo>
                  <a:pt x="299" y="498"/>
                </a:lnTo>
                <a:lnTo>
                  <a:pt x="308" y="498"/>
                </a:lnTo>
                <a:lnTo>
                  <a:pt x="319" y="499"/>
                </a:lnTo>
                <a:lnTo>
                  <a:pt x="328" y="498"/>
                </a:lnTo>
                <a:lnTo>
                  <a:pt x="337" y="498"/>
                </a:lnTo>
                <a:lnTo>
                  <a:pt x="346" y="496"/>
                </a:lnTo>
                <a:lnTo>
                  <a:pt x="355" y="495"/>
                </a:lnTo>
                <a:lnTo>
                  <a:pt x="364" y="493"/>
                </a:lnTo>
                <a:lnTo>
                  <a:pt x="372" y="490"/>
                </a:lnTo>
                <a:lnTo>
                  <a:pt x="381" y="487"/>
                </a:lnTo>
                <a:lnTo>
                  <a:pt x="389" y="484"/>
                </a:lnTo>
                <a:lnTo>
                  <a:pt x="393" y="482"/>
                </a:lnTo>
                <a:lnTo>
                  <a:pt x="397" y="481"/>
                </a:lnTo>
                <a:lnTo>
                  <a:pt x="405" y="477"/>
                </a:lnTo>
                <a:lnTo>
                  <a:pt x="413" y="472"/>
                </a:lnTo>
                <a:lnTo>
                  <a:pt x="420" y="468"/>
                </a:lnTo>
                <a:lnTo>
                  <a:pt x="427" y="462"/>
                </a:lnTo>
                <a:lnTo>
                  <a:pt x="434" y="457"/>
                </a:lnTo>
                <a:lnTo>
                  <a:pt x="442" y="451"/>
                </a:lnTo>
                <a:lnTo>
                  <a:pt x="448" y="445"/>
                </a:lnTo>
                <a:lnTo>
                  <a:pt x="454" y="439"/>
                </a:lnTo>
                <a:lnTo>
                  <a:pt x="460" y="432"/>
                </a:lnTo>
                <a:lnTo>
                  <a:pt x="465" y="426"/>
                </a:lnTo>
                <a:lnTo>
                  <a:pt x="470" y="419"/>
                </a:lnTo>
                <a:lnTo>
                  <a:pt x="475" y="411"/>
                </a:lnTo>
                <a:lnTo>
                  <a:pt x="479" y="404"/>
                </a:lnTo>
                <a:lnTo>
                  <a:pt x="487" y="388"/>
                </a:lnTo>
                <a:lnTo>
                  <a:pt x="490" y="379"/>
                </a:lnTo>
                <a:lnTo>
                  <a:pt x="493" y="371"/>
                </a:lnTo>
                <a:lnTo>
                  <a:pt x="495" y="362"/>
                </a:lnTo>
                <a:lnTo>
                  <a:pt x="497" y="354"/>
                </a:lnTo>
                <a:lnTo>
                  <a:pt x="499" y="344"/>
                </a:lnTo>
                <a:lnTo>
                  <a:pt x="500" y="335"/>
                </a:lnTo>
                <a:lnTo>
                  <a:pt x="501" y="325"/>
                </a:lnTo>
                <a:lnTo>
                  <a:pt x="501" y="316"/>
                </a:lnTo>
                <a:lnTo>
                  <a:pt x="501" y="307"/>
                </a:lnTo>
                <a:lnTo>
                  <a:pt x="500" y="298"/>
                </a:lnTo>
                <a:lnTo>
                  <a:pt x="499" y="288"/>
                </a:lnTo>
                <a:lnTo>
                  <a:pt x="497" y="279"/>
                </a:lnTo>
                <a:lnTo>
                  <a:pt x="495" y="271"/>
                </a:lnTo>
                <a:lnTo>
                  <a:pt x="493" y="262"/>
                </a:lnTo>
                <a:lnTo>
                  <a:pt x="490" y="254"/>
                </a:lnTo>
                <a:lnTo>
                  <a:pt x="487" y="245"/>
                </a:lnTo>
                <a:lnTo>
                  <a:pt x="485" y="241"/>
                </a:lnTo>
                <a:lnTo>
                  <a:pt x="483" y="237"/>
                </a:lnTo>
                <a:lnTo>
                  <a:pt x="479" y="230"/>
                </a:lnTo>
                <a:lnTo>
                  <a:pt x="475" y="222"/>
                </a:lnTo>
                <a:lnTo>
                  <a:pt x="470" y="215"/>
                </a:lnTo>
                <a:lnTo>
                  <a:pt x="465" y="207"/>
                </a:lnTo>
                <a:lnTo>
                  <a:pt x="460" y="201"/>
                </a:lnTo>
                <a:lnTo>
                  <a:pt x="454" y="194"/>
                </a:lnTo>
                <a:lnTo>
                  <a:pt x="448" y="188"/>
                </a:lnTo>
                <a:lnTo>
                  <a:pt x="442" y="182"/>
                </a:lnTo>
                <a:lnTo>
                  <a:pt x="434" y="176"/>
                </a:lnTo>
                <a:lnTo>
                  <a:pt x="427" y="171"/>
                </a:lnTo>
                <a:lnTo>
                  <a:pt x="420" y="166"/>
                </a:lnTo>
                <a:lnTo>
                  <a:pt x="413" y="161"/>
                </a:lnTo>
                <a:lnTo>
                  <a:pt x="405" y="157"/>
                </a:lnTo>
                <a:lnTo>
                  <a:pt x="389" y="148"/>
                </a:lnTo>
                <a:lnTo>
                  <a:pt x="381" y="145"/>
                </a:lnTo>
                <a:lnTo>
                  <a:pt x="372" y="142"/>
                </a:lnTo>
                <a:lnTo>
                  <a:pt x="364" y="139"/>
                </a:lnTo>
                <a:lnTo>
                  <a:pt x="355" y="137"/>
                </a:lnTo>
                <a:lnTo>
                  <a:pt x="346" y="136"/>
                </a:lnTo>
                <a:lnTo>
                  <a:pt x="337" y="135"/>
                </a:lnTo>
                <a:lnTo>
                  <a:pt x="328" y="134"/>
                </a:lnTo>
                <a:lnTo>
                  <a:pt x="319" y="134"/>
                </a:lnTo>
                <a:lnTo>
                  <a:pt x="308" y="134"/>
                </a:lnTo>
                <a:lnTo>
                  <a:pt x="299" y="135"/>
                </a:lnTo>
                <a:lnTo>
                  <a:pt x="290" y="136"/>
                </a:lnTo>
                <a:lnTo>
                  <a:pt x="281" y="137"/>
                </a:lnTo>
                <a:lnTo>
                  <a:pt x="272" y="139"/>
                </a:lnTo>
                <a:lnTo>
                  <a:pt x="264" y="142"/>
                </a:lnTo>
                <a:lnTo>
                  <a:pt x="255" y="145"/>
                </a:lnTo>
                <a:lnTo>
                  <a:pt x="247" y="148"/>
                </a:lnTo>
                <a:lnTo>
                  <a:pt x="243" y="150"/>
                </a:lnTo>
                <a:lnTo>
                  <a:pt x="239" y="153"/>
                </a:lnTo>
                <a:lnTo>
                  <a:pt x="231" y="157"/>
                </a:lnTo>
                <a:lnTo>
                  <a:pt x="223" y="161"/>
                </a:lnTo>
                <a:lnTo>
                  <a:pt x="216" y="166"/>
                </a:lnTo>
                <a:lnTo>
                  <a:pt x="209" y="171"/>
                </a:lnTo>
                <a:lnTo>
                  <a:pt x="202" y="176"/>
                </a:lnTo>
                <a:lnTo>
                  <a:pt x="196" y="182"/>
                </a:lnTo>
                <a:lnTo>
                  <a:pt x="189" y="188"/>
                </a:lnTo>
                <a:lnTo>
                  <a:pt x="182" y="194"/>
                </a:lnTo>
                <a:lnTo>
                  <a:pt x="177" y="201"/>
                </a:lnTo>
                <a:lnTo>
                  <a:pt x="171" y="207"/>
                </a:lnTo>
                <a:lnTo>
                  <a:pt x="166" y="215"/>
                </a:lnTo>
                <a:lnTo>
                  <a:pt x="161" y="222"/>
                </a:lnTo>
                <a:lnTo>
                  <a:pt x="157" y="230"/>
                </a:lnTo>
                <a:lnTo>
                  <a:pt x="149" y="245"/>
                </a:lnTo>
                <a:lnTo>
                  <a:pt x="146" y="254"/>
                </a:lnTo>
                <a:lnTo>
                  <a:pt x="143" y="262"/>
                </a:lnTo>
                <a:lnTo>
                  <a:pt x="141" y="271"/>
                </a:lnTo>
                <a:lnTo>
                  <a:pt x="139" y="279"/>
                </a:lnTo>
                <a:lnTo>
                  <a:pt x="137" y="288"/>
                </a:lnTo>
                <a:lnTo>
                  <a:pt x="136" y="298"/>
                </a:lnTo>
                <a:lnTo>
                  <a:pt x="135" y="307"/>
                </a:lnTo>
                <a:lnTo>
                  <a:pt x="135" y="316"/>
                </a:lnTo>
                <a:close/>
                <a:moveTo>
                  <a:pt x="495" y="581"/>
                </a:moveTo>
                <a:lnTo>
                  <a:pt x="441" y="545"/>
                </a:lnTo>
                <a:lnTo>
                  <a:pt x="429" y="551"/>
                </a:lnTo>
                <a:lnTo>
                  <a:pt x="419" y="556"/>
                </a:lnTo>
                <a:lnTo>
                  <a:pt x="408" y="560"/>
                </a:lnTo>
                <a:lnTo>
                  <a:pt x="396" y="564"/>
                </a:lnTo>
                <a:lnTo>
                  <a:pt x="382" y="628"/>
                </a:lnTo>
                <a:lnTo>
                  <a:pt x="362" y="631"/>
                </a:lnTo>
                <a:lnTo>
                  <a:pt x="342" y="633"/>
                </a:lnTo>
                <a:lnTo>
                  <a:pt x="311" y="575"/>
                </a:lnTo>
                <a:lnTo>
                  <a:pt x="299" y="575"/>
                </a:lnTo>
                <a:lnTo>
                  <a:pt x="287" y="573"/>
                </a:lnTo>
                <a:lnTo>
                  <a:pt x="275" y="572"/>
                </a:lnTo>
                <a:lnTo>
                  <a:pt x="263" y="569"/>
                </a:lnTo>
                <a:lnTo>
                  <a:pt x="219" y="618"/>
                </a:lnTo>
                <a:lnTo>
                  <a:pt x="209" y="615"/>
                </a:lnTo>
                <a:lnTo>
                  <a:pt x="200" y="612"/>
                </a:lnTo>
                <a:lnTo>
                  <a:pt x="181" y="604"/>
                </a:lnTo>
                <a:lnTo>
                  <a:pt x="184" y="536"/>
                </a:lnTo>
                <a:lnTo>
                  <a:pt x="174" y="530"/>
                </a:lnTo>
                <a:lnTo>
                  <a:pt x="164" y="522"/>
                </a:lnTo>
                <a:lnTo>
                  <a:pt x="155" y="515"/>
                </a:lnTo>
                <a:lnTo>
                  <a:pt x="146" y="507"/>
                </a:lnTo>
                <a:lnTo>
                  <a:pt x="80" y="527"/>
                </a:lnTo>
                <a:lnTo>
                  <a:pt x="68" y="513"/>
                </a:lnTo>
                <a:lnTo>
                  <a:pt x="56" y="498"/>
                </a:lnTo>
                <a:lnTo>
                  <a:pt x="94" y="440"/>
                </a:lnTo>
                <a:lnTo>
                  <a:pt x="89" y="429"/>
                </a:lnTo>
                <a:lnTo>
                  <a:pt x="84" y="418"/>
                </a:lnTo>
                <a:lnTo>
                  <a:pt x="79" y="407"/>
                </a:lnTo>
                <a:lnTo>
                  <a:pt x="75" y="395"/>
                </a:lnTo>
                <a:lnTo>
                  <a:pt x="5" y="380"/>
                </a:lnTo>
                <a:lnTo>
                  <a:pt x="2" y="362"/>
                </a:lnTo>
                <a:lnTo>
                  <a:pt x="0" y="343"/>
                </a:lnTo>
                <a:lnTo>
                  <a:pt x="64" y="311"/>
                </a:lnTo>
                <a:lnTo>
                  <a:pt x="65" y="298"/>
                </a:lnTo>
                <a:lnTo>
                  <a:pt x="66" y="286"/>
                </a:lnTo>
                <a:lnTo>
                  <a:pt x="68" y="274"/>
                </a:lnTo>
                <a:lnTo>
                  <a:pt x="70" y="262"/>
                </a:lnTo>
                <a:lnTo>
                  <a:pt x="16" y="213"/>
                </a:lnTo>
                <a:lnTo>
                  <a:pt x="23" y="197"/>
                </a:lnTo>
                <a:lnTo>
                  <a:pt x="30" y="181"/>
                </a:lnTo>
                <a:lnTo>
                  <a:pt x="102" y="184"/>
                </a:lnTo>
                <a:lnTo>
                  <a:pt x="109" y="174"/>
                </a:lnTo>
                <a:lnTo>
                  <a:pt x="116" y="164"/>
                </a:lnTo>
                <a:lnTo>
                  <a:pt x="124" y="154"/>
                </a:lnTo>
                <a:lnTo>
                  <a:pt x="132" y="144"/>
                </a:lnTo>
                <a:lnTo>
                  <a:pt x="111" y="75"/>
                </a:lnTo>
                <a:lnTo>
                  <a:pt x="124" y="64"/>
                </a:lnTo>
                <a:lnTo>
                  <a:pt x="138" y="54"/>
                </a:lnTo>
                <a:lnTo>
                  <a:pt x="200" y="93"/>
                </a:lnTo>
                <a:lnTo>
                  <a:pt x="211" y="87"/>
                </a:lnTo>
                <a:lnTo>
                  <a:pt x="222" y="82"/>
                </a:lnTo>
                <a:lnTo>
                  <a:pt x="234" y="78"/>
                </a:lnTo>
                <a:lnTo>
                  <a:pt x="246" y="74"/>
                </a:lnTo>
                <a:lnTo>
                  <a:pt x="261" y="4"/>
                </a:lnTo>
                <a:lnTo>
                  <a:pt x="270" y="3"/>
                </a:lnTo>
                <a:lnTo>
                  <a:pt x="279" y="1"/>
                </a:lnTo>
                <a:lnTo>
                  <a:pt x="296" y="0"/>
                </a:lnTo>
                <a:lnTo>
                  <a:pt x="330" y="63"/>
                </a:lnTo>
                <a:lnTo>
                  <a:pt x="343" y="64"/>
                </a:lnTo>
                <a:lnTo>
                  <a:pt x="355" y="65"/>
                </a:lnTo>
                <a:lnTo>
                  <a:pt x="367" y="67"/>
                </a:lnTo>
                <a:lnTo>
                  <a:pt x="379" y="69"/>
                </a:lnTo>
                <a:lnTo>
                  <a:pt x="426" y="18"/>
                </a:lnTo>
                <a:lnTo>
                  <a:pt x="435" y="21"/>
                </a:lnTo>
                <a:lnTo>
                  <a:pt x="444" y="25"/>
                </a:lnTo>
                <a:lnTo>
                  <a:pt x="461" y="32"/>
                </a:lnTo>
                <a:lnTo>
                  <a:pt x="458" y="102"/>
                </a:lnTo>
                <a:lnTo>
                  <a:pt x="468" y="109"/>
                </a:lnTo>
                <a:lnTo>
                  <a:pt x="478" y="116"/>
                </a:lnTo>
                <a:lnTo>
                  <a:pt x="487" y="124"/>
                </a:lnTo>
                <a:lnTo>
                  <a:pt x="496" y="132"/>
                </a:lnTo>
                <a:lnTo>
                  <a:pt x="561" y="111"/>
                </a:lnTo>
                <a:lnTo>
                  <a:pt x="574" y="126"/>
                </a:lnTo>
                <a:lnTo>
                  <a:pt x="579" y="134"/>
                </a:lnTo>
                <a:lnTo>
                  <a:pt x="585" y="142"/>
                </a:lnTo>
                <a:lnTo>
                  <a:pt x="547" y="200"/>
                </a:lnTo>
                <a:lnTo>
                  <a:pt x="550" y="205"/>
                </a:lnTo>
                <a:lnTo>
                  <a:pt x="553" y="211"/>
                </a:lnTo>
                <a:lnTo>
                  <a:pt x="558" y="222"/>
                </a:lnTo>
                <a:lnTo>
                  <a:pt x="562" y="233"/>
                </a:lnTo>
                <a:lnTo>
                  <a:pt x="567" y="245"/>
                </a:lnTo>
                <a:lnTo>
                  <a:pt x="631" y="259"/>
                </a:lnTo>
                <a:lnTo>
                  <a:pt x="634" y="278"/>
                </a:lnTo>
                <a:lnTo>
                  <a:pt x="636" y="298"/>
                </a:lnTo>
                <a:lnTo>
                  <a:pt x="577" y="329"/>
                </a:lnTo>
                <a:lnTo>
                  <a:pt x="577" y="341"/>
                </a:lnTo>
                <a:lnTo>
                  <a:pt x="575" y="354"/>
                </a:lnTo>
                <a:lnTo>
                  <a:pt x="574" y="365"/>
                </a:lnTo>
                <a:lnTo>
                  <a:pt x="571" y="377"/>
                </a:lnTo>
                <a:lnTo>
                  <a:pt x="619" y="421"/>
                </a:lnTo>
                <a:lnTo>
                  <a:pt x="612" y="440"/>
                </a:lnTo>
                <a:lnTo>
                  <a:pt x="603" y="458"/>
                </a:lnTo>
                <a:lnTo>
                  <a:pt x="537" y="456"/>
                </a:lnTo>
                <a:lnTo>
                  <a:pt x="531" y="465"/>
                </a:lnTo>
                <a:lnTo>
                  <a:pt x="524" y="475"/>
                </a:lnTo>
                <a:lnTo>
                  <a:pt x="516" y="484"/>
                </a:lnTo>
                <a:lnTo>
                  <a:pt x="509" y="493"/>
                </a:lnTo>
                <a:lnTo>
                  <a:pt x="528" y="555"/>
                </a:lnTo>
                <a:lnTo>
                  <a:pt x="512" y="569"/>
                </a:lnTo>
                <a:lnTo>
                  <a:pt x="504" y="575"/>
                </a:lnTo>
                <a:lnTo>
                  <a:pt x="495" y="581"/>
                </a:lnTo>
                <a:close/>
              </a:path>
            </a:pathLst>
          </a:custGeom>
          <a:solidFill>
            <a:srgbClr val="FF0000">
              <a:alpha val="43000"/>
            </a:srgbClr>
          </a:solidFill>
          <a:ln>
            <a:noFill/>
          </a:ln>
          <a:extLst>
            <a:ext uri="{91240B29-F687-4F45-9708-019B960494DF}">
              <a14:hiddenLine xmlns:a14="http://schemas.microsoft.com/office/drawing/2010/main" w="6350">
                <a:solidFill>
                  <a:srgbClr val="000000"/>
                </a:solidFill>
                <a:round/>
              </a14:hiddenLine>
            </a:ext>
          </a:extLst>
        </p:spPr>
        <p:txBody>
          <a:bodyPr/>
          <a:lstStyle/>
          <a:p>
            <a:pPr fontAlgn="auto">
              <a:spcBef>
                <a:spcPts val="0"/>
              </a:spcBef>
              <a:spcAft>
                <a:spcPts val="0"/>
              </a:spcAft>
              <a:buFontTx/>
              <a:buNone/>
            </a:pPr>
            <a:endParaRPr lang="zh-CN" altLang="en-US" sz="120" b="0">
              <a:solidFill>
                <a:srgbClr val="FFFFFF"/>
              </a:solidFill>
              <a:latin typeface="Times New Roman" panose="02020603050405020304"/>
              <a:ea typeface="宋体" panose="02010600030101010101" pitchFamily="2" charset="-122"/>
            </a:endParaRPr>
          </a:p>
        </p:txBody>
      </p:sp>
      <p:sp>
        <p:nvSpPr>
          <p:cNvPr id="120" name="圆角矩形 119"/>
          <p:cNvSpPr/>
          <p:nvPr/>
        </p:nvSpPr>
        <p:spPr>
          <a:xfrm>
            <a:off x="2634485" y="2259244"/>
            <a:ext cx="1037590" cy="619125"/>
          </a:xfrm>
          <a:prstGeom prst="roundRect">
            <a:avLst/>
          </a:prstGeom>
          <a:noFill/>
          <a:ln w="25400" cap="flat" cmpd="sng" algn="ctr">
            <a:noFill/>
            <a:prstDash val="solid"/>
          </a:ln>
          <a:effectLst/>
        </p:spPr>
        <p:txBody>
          <a:bodyPr vertOverflow="overflow" horzOverflow="overflow" vert="horz" wrap="square" lIns="68580" tIns="34290" rIns="68580" bIns="34290" numCol="1" spcCol="0" rtlCol="0" fromWordArt="0" anchor="ctr" anchorCtr="0" forceAA="0" compatLnSpc="1">
            <a:noAutofit/>
          </a:bodyPr>
          <a:lstStyle/>
          <a:p>
            <a:pPr marL="0" marR="0" lvl="0" indent="0" algn="ctr" defTabSz="914400" eaLnBrk="1" fontAlgn="auto" latinLnBrk="0" hangingPunct="1">
              <a:lnSpc>
                <a:spcPct val="9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lt"/>
                <a:sym typeface="+mn-ea"/>
              </a:rPr>
              <a:t>社会需求</a:t>
            </a:r>
            <a:endParaRPr kumimoji="0" lang="zh-CN" altLang="en-US" sz="24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mj-lt"/>
              <a:ea typeface="+mj-lt"/>
              <a:sym typeface="+mn-ea"/>
            </a:endParaRPr>
          </a:p>
        </p:txBody>
      </p:sp>
      <p:sp>
        <p:nvSpPr>
          <p:cNvPr id="125" name="流程图: 终止 124"/>
          <p:cNvSpPr/>
          <p:nvPr/>
        </p:nvSpPr>
        <p:spPr bwMode="auto">
          <a:xfrm>
            <a:off x="6408420" y="1794510"/>
            <a:ext cx="2436495" cy="464185"/>
          </a:xfrm>
          <a:prstGeom prst="flowChartTerminator">
            <a:avLst/>
          </a:prstGeom>
          <a:solidFill>
            <a:srgbClr val="0000EC"/>
          </a:solidFill>
          <a:ln w="9525">
            <a:noFill/>
            <a:prstDash val="solid"/>
            <a:miter lim="800000"/>
          </a:ln>
        </p:spPr>
        <p:txBody>
          <a:bodyPr lIns="0" tIns="0" rIns="0" bIns="0" anchor="ctr" anchorCtr="0">
            <a:noAutofit/>
          </a:bodyPr>
          <a:lstStyle/>
          <a:p>
            <a:pPr lvl="0" algn="ctr" fontAlgn="auto">
              <a:spcBef>
                <a:spcPts val="0"/>
              </a:spcBef>
              <a:spcAft>
                <a:spcPts val="0"/>
              </a:spcAft>
              <a:buFontTx/>
            </a:pPr>
            <a:r>
              <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授权专利</a:t>
            </a:r>
            <a:r>
              <a:rPr lang="en-US"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60</a:t>
            </a:r>
            <a:r>
              <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余项</a:t>
            </a:r>
            <a:endPar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p:txBody>
      </p:sp>
      <p:sp>
        <p:nvSpPr>
          <p:cNvPr id="126" name="流程图: 终止 125"/>
          <p:cNvSpPr/>
          <p:nvPr/>
        </p:nvSpPr>
        <p:spPr>
          <a:xfrm>
            <a:off x="-17145" y="648962"/>
            <a:ext cx="1632585" cy="1097280"/>
          </a:xfrm>
          <a:prstGeom prst="flowChartTerminator">
            <a:avLst/>
          </a:prstGeom>
          <a:noFill/>
          <a:ln w="9525">
            <a:noFill/>
            <a:prstDash val="solid"/>
            <a:miter lim="800000"/>
          </a:ln>
          <a:extLst>
            <a:ext uri="{909E8E84-426E-40DD-AFC4-6F175D3DCCD1}">
              <a14:hiddenFill xmlns:a14="http://schemas.microsoft.com/office/drawing/2010/main">
                <a:gradFill>
                  <a:gsLst>
                    <a:gs pos="70000">
                      <a:srgbClr val="3366FF">
                        <a:lumMod val="20000"/>
                        <a:lumOff val="80000"/>
                      </a:srgbClr>
                    </a:gs>
                    <a:gs pos="94000">
                      <a:srgbClr val="FFFFFF"/>
                    </a:gs>
                  </a:gsLst>
                  <a:lin ang="5400000" scaled="1"/>
                </a:gradFill>
              </a14:hiddenFill>
            </a:ext>
          </a:extLst>
        </p:spPr>
        <p:txBody>
          <a:bodyPr lIns="0" tIns="0" rIns="0" bIns="0" anchor="ctr">
            <a:scene3d>
              <a:camera prst="orthographicFront"/>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2400" i="0" u="none" strike="noStrike" kern="0" cap="none" spc="0" normalizeH="0" baseline="0" noProof="0" dirty="0">
              <a:solidFill>
                <a:srgbClr val="607DA0"/>
              </a:solidFill>
              <a:effectLst>
                <a:outerShdw blurRad="38100" dist="38100" dir="2700000" algn="tl">
                  <a:srgbClr val="000000">
                    <a:alpha val="43137"/>
                  </a:srgbClr>
                </a:outerShdw>
              </a:effectLst>
              <a:uLnTx/>
              <a:uFillTx/>
              <a:latin typeface="宋体" panose="02010600030101010101" pitchFamily="2" charset="-122"/>
            </a:endParaRPr>
          </a:p>
        </p:txBody>
      </p:sp>
      <p:cxnSp>
        <p:nvCxnSpPr>
          <p:cNvPr id="129" name="直接连接符 128"/>
          <p:cNvCxnSpPr/>
          <p:nvPr/>
        </p:nvCxnSpPr>
        <p:spPr>
          <a:xfrm flipV="1">
            <a:off x="4814440" y="1751879"/>
            <a:ext cx="1440000" cy="8890"/>
          </a:xfrm>
          <a:prstGeom prst="line">
            <a:avLst/>
          </a:prstGeom>
          <a:noFill/>
          <a:ln w="28575" cap="flat" cmpd="sng" algn="ctr">
            <a:solidFill>
              <a:srgbClr val="0070C0"/>
            </a:solidFill>
            <a:prstDash val="solid"/>
          </a:ln>
          <a:effectLst/>
        </p:spPr>
      </p:cxnSp>
      <p:sp>
        <p:nvSpPr>
          <p:cNvPr id="7" name="圆角矩形 6"/>
          <p:cNvSpPr/>
          <p:nvPr/>
        </p:nvSpPr>
        <p:spPr>
          <a:xfrm>
            <a:off x="3463290" y="1307465"/>
            <a:ext cx="1037590" cy="619125"/>
          </a:xfrm>
          <a:prstGeom prst="roundRect">
            <a:avLst/>
          </a:prstGeom>
          <a:noFill/>
          <a:ln w="25400" cap="flat" cmpd="sng" algn="ctr">
            <a:noFill/>
            <a:prstDash val="solid"/>
          </a:ln>
          <a:effectLst/>
        </p:spPr>
        <p:txBody>
          <a:bodyPr vertOverflow="overflow" horzOverflow="overflow" vert="horz" wrap="square" lIns="68580" tIns="34290" rIns="68580" bIns="34290" numCol="1" spcCol="0" rtlCol="0" fromWordArt="0" anchor="ctr" anchorCtr="0" forceAA="0" compatLnSpc="1">
            <a:noAutofit/>
          </a:bodyPr>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rPr>
              <a:t>产品</a:t>
            </a:r>
            <a:endPar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rPr>
              <a:t>研制</a:t>
            </a:r>
            <a:endPar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p:txBody>
      </p:sp>
      <p:sp>
        <p:nvSpPr>
          <p:cNvPr id="9" name="圆角矩形 8"/>
          <p:cNvSpPr/>
          <p:nvPr/>
        </p:nvSpPr>
        <p:spPr>
          <a:xfrm>
            <a:off x="1624330" y="2401570"/>
            <a:ext cx="1037590" cy="623570"/>
          </a:xfrm>
          <a:prstGeom prst="roundRect">
            <a:avLst/>
          </a:prstGeom>
          <a:noFill/>
          <a:ln w="25400" cap="flat" cmpd="sng" algn="ctr">
            <a:noFill/>
            <a:prstDash val="solid"/>
          </a:ln>
          <a:effectLst/>
        </p:spPr>
        <p:txBody>
          <a:bodyPr vertOverflow="overflow" horzOverflow="overflow" vert="horz" wrap="square" lIns="68580" tIns="34290" rIns="68580" bIns="34290" numCol="1" spcCol="0" rtlCol="0" fromWordArt="0" anchor="ctr" anchorCtr="0" forceAA="0" compatLnSpc="1">
            <a:no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rPr>
              <a:t>标准</a:t>
            </a:r>
            <a:endPar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rPr>
              <a:t>研究</a:t>
            </a:r>
            <a:endPar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p:txBody>
      </p:sp>
      <p:sp>
        <p:nvSpPr>
          <p:cNvPr id="10" name="圆角矩形 9"/>
          <p:cNvSpPr/>
          <p:nvPr/>
        </p:nvSpPr>
        <p:spPr>
          <a:xfrm>
            <a:off x="2316736" y="3444319"/>
            <a:ext cx="1037590" cy="619125"/>
          </a:xfrm>
          <a:prstGeom prst="roundRect">
            <a:avLst/>
          </a:prstGeom>
          <a:noFill/>
          <a:ln w="25400" cap="flat" cmpd="sng" algn="ctr">
            <a:noFill/>
            <a:prstDash val="solid"/>
          </a:ln>
          <a:effectLst/>
        </p:spPr>
        <p:txBody>
          <a:bodyPr vertOverflow="overflow" horzOverflow="overflow" vert="horz" wrap="square" lIns="68580" tIns="34290" rIns="68580" bIns="34290" numCol="1" spcCol="0" rtlCol="0" fromWordArt="0" anchor="ctr" anchorCtr="0" forceAA="0" compatLnSpc="1">
            <a:no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rPr>
              <a:t>方法</a:t>
            </a:r>
            <a:endPar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rPr>
              <a:t>研究</a:t>
            </a:r>
            <a:endPar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p:txBody>
      </p:sp>
      <p:sp>
        <p:nvSpPr>
          <p:cNvPr id="13" name="圆角矩形 12"/>
          <p:cNvSpPr/>
          <p:nvPr/>
        </p:nvSpPr>
        <p:spPr>
          <a:xfrm>
            <a:off x="4118866" y="2406094"/>
            <a:ext cx="1037590" cy="619125"/>
          </a:xfrm>
          <a:prstGeom prst="roundRect">
            <a:avLst/>
          </a:prstGeom>
          <a:noFill/>
          <a:ln w="25400" cap="flat" cmpd="sng" algn="ctr">
            <a:noFill/>
            <a:prstDash val="solid"/>
          </a:ln>
          <a:effectLst/>
        </p:spPr>
        <p:txBody>
          <a:bodyPr vertOverflow="overflow" horzOverflow="overflow" vert="horz" wrap="square" lIns="68580" tIns="34290" rIns="68580" bIns="34290" numCol="1" spcCol="0" rtlCol="0" fromWordArt="0" anchor="ctr" anchorCtr="0" forceAA="0" compatLnSpc="1">
            <a:no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rPr>
              <a:t>设备</a:t>
            </a:r>
            <a:endPar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rPr>
              <a:t>研制</a:t>
            </a:r>
            <a:endPar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p:txBody>
      </p:sp>
      <p:sp>
        <p:nvSpPr>
          <p:cNvPr id="14" name="圆角矩形 13"/>
          <p:cNvSpPr/>
          <p:nvPr/>
        </p:nvSpPr>
        <p:spPr>
          <a:xfrm>
            <a:off x="3495675" y="3372485"/>
            <a:ext cx="1037590" cy="619125"/>
          </a:xfrm>
          <a:prstGeom prst="roundRect">
            <a:avLst/>
          </a:prstGeom>
          <a:noFill/>
          <a:ln w="25400" cap="flat" cmpd="sng" algn="ctr">
            <a:noFill/>
            <a:prstDash val="solid"/>
          </a:ln>
          <a:effectLst/>
        </p:spPr>
        <p:txBody>
          <a:bodyPr vertOverflow="overflow" horzOverflow="overflow" vert="horz" wrap="square" lIns="68580" tIns="34290" rIns="68580" bIns="34290" numCol="1" spcCol="0" rtlCol="0" fromWordArt="0" anchor="ctr" anchorCtr="0" forceAA="0" compatLnSpc="1">
            <a:no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rPr>
              <a:t>咨询</a:t>
            </a:r>
            <a:endPar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a:p>
            <a:pPr marL="0" marR="0" lvl="0" indent="0" algn="l" defTabSz="914400" eaLnBrk="1" fontAlgn="auto" latinLnBrk="0" hangingPunct="1">
              <a:lnSpc>
                <a:spcPct val="100000"/>
              </a:lnSpc>
              <a:spcBef>
                <a:spcPts val="0"/>
              </a:spcBef>
              <a:spcAft>
                <a:spcPts val="0"/>
              </a:spcAft>
              <a:buClrTx/>
              <a:buSzTx/>
              <a:buFontTx/>
              <a:buNone/>
              <a:defRPr/>
            </a:pPr>
            <a:r>
              <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rPr>
              <a:t>服务</a:t>
            </a:r>
            <a:endPar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6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p:txBody>
      </p:sp>
      <p:sp>
        <p:nvSpPr>
          <p:cNvPr id="2" name="右箭头 1"/>
          <p:cNvSpPr/>
          <p:nvPr/>
        </p:nvSpPr>
        <p:spPr>
          <a:xfrm>
            <a:off x="4895850" y="1769110"/>
            <a:ext cx="1513840" cy="1744980"/>
          </a:xfrm>
          <a:prstGeom prst="rightArrow">
            <a:avLst>
              <a:gd name="adj1" fmla="val 50000"/>
              <a:gd name="adj2" fmla="val 38842"/>
            </a:avLst>
          </a:prstGeom>
          <a:solidFill>
            <a:srgbClr val="FFA5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000" b="1">
              <a:solidFill>
                <a:schemeClr val="accent2"/>
              </a:solidFill>
              <a:latin typeface="+mj-lt"/>
              <a:ea typeface="+mj-lt"/>
            </a:endParaRPr>
          </a:p>
        </p:txBody>
      </p:sp>
      <p:sp>
        <p:nvSpPr>
          <p:cNvPr id="6" name="右箭头 5"/>
          <p:cNvSpPr/>
          <p:nvPr/>
        </p:nvSpPr>
        <p:spPr>
          <a:xfrm>
            <a:off x="19050" y="1769110"/>
            <a:ext cx="1417320" cy="1664970"/>
          </a:xfrm>
          <a:prstGeom prst="rightArrow">
            <a:avLst>
              <a:gd name="adj1" fmla="val 50000"/>
              <a:gd name="adj2" fmla="val 47373"/>
            </a:avLst>
          </a:prstGeom>
          <a:solidFill>
            <a:srgbClr val="FFA5FC"/>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sz="2000" b="1">
              <a:solidFill>
                <a:schemeClr val="accent2"/>
              </a:solidFill>
              <a:latin typeface="+mj-lt"/>
              <a:ea typeface="+mj-lt"/>
              <a:sym typeface="+mn-ea"/>
            </a:endParaRPr>
          </a:p>
        </p:txBody>
      </p:sp>
      <p:sp>
        <p:nvSpPr>
          <p:cNvPr id="11" name="文本框 10"/>
          <p:cNvSpPr txBox="1">
            <a:spLocks noChangeArrowheads="1"/>
          </p:cNvSpPr>
          <p:nvPr/>
        </p:nvSpPr>
        <p:spPr bwMode="auto">
          <a:xfrm rot="13476">
            <a:off x="-118110" y="2121535"/>
            <a:ext cx="1403350" cy="1014730"/>
          </a:xfrm>
          <a:prstGeom prst="rect">
            <a:avLst/>
          </a:prstGeom>
          <a:noFill/>
          <a:ln>
            <a:noFill/>
          </a:ln>
        </p:spPr>
        <p:txBody>
          <a:bodyPr wrap="square"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spcBef>
                <a:spcPts val="0"/>
              </a:spcBef>
              <a:spcAft>
                <a:spcPts val="0"/>
              </a:spcAft>
              <a:buFontTx/>
              <a:buNone/>
              <a:defRPr/>
            </a:pPr>
            <a:r>
              <a:rPr lang="zh-CN" altLang="en-US" sz="2000" b="1" dirty="0">
                <a:solidFill>
                  <a:srgbClr val="010CFD"/>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ea"/>
              </a:rPr>
              <a:t>国家项目</a:t>
            </a:r>
            <a:endParaRPr lang="zh-CN" altLang="en-US" sz="2000" b="1" dirty="0">
              <a:solidFill>
                <a:srgbClr val="010CFD"/>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ea"/>
            </a:endParaRPr>
          </a:p>
          <a:p>
            <a:pPr algn="ctr" fontAlgn="auto">
              <a:spcBef>
                <a:spcPts val="0"/>
              </a:spcBef>
              <a:spcAft>
                <a:spcPts val="0"/>
              </a:spcAft>
              <a:buFontTx/>
              <a:buNone/>
              <a:defRPr/>
            </a:pPr>
            <a:r>
              <a:rPr lang="zh-CN" altLang="en-US" sz="2000" b="1" dirty="0">
                <a:solidFill>
                  <a:srgbClr val="010CFD"/>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ea"/>
              </a:rPr>
              <a:t>省部项目</a:t>
            </a:r>
            <a:endParaRPr lang="en-US" altLang="zh-CN" sz="2000" b="1" dirty="0">
              <a:solidFill>
                <a:srgbClr val="010CFD"/>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ea"/>
            </a:endParaRPr>
          </a:p>
          <a:p>
            <a:pPr algn="ctr" fontAlgn="auto">
              <a:spcBef>
                <a:spcPts val="0"/>
              </a:spcBef>
              <a:spcAft>
                <a:spcPts val="0"/>
              </a:spcAft>
              <a:buFontTx/>
              <a:buNone/>
              <a:defRPr/>
            </a:pPr>
            <a:r>
              <a:rPr lang="zh-CN" altLang="en-US" sz="2000" b="1" dirty="0">
                <a:solidFill>
                  <a:srgbClr val="010CFD"/>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ea"/>
              </a:rPr>
              <a:t>学校投入</a:t>
            </a:r>
            <a:endParaRPr lang="zh-CN" altLang="en-US" sz="2000" b="1" dirty="0">
              <a:solidFill>
                <a:srgbClr val="010CFD"/>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ea"/>
            </a:endParaRPr>
          </a:p>
        </p:txBody>
      </p:sp>
      <p:sp>
        <p:nvSpPr>
          <p:cNvPr id="19" name="文本框 18"/>
          <p:cNvSpPr txBox="1">
            <a:spLocks noChangeArrowheads="1"/>
          </p:cNvSpPr>
          <p:nvPr/>
        </p:nvSpPr>
        <p:spPr bwMode="auto">
          <a:xfrm rot="13476">
            <a:off x="4888230" y="2248535"/>
            <a:ext cx="1403350" cy="1137285"/>
          </a:xfrm>
          <a:prstGeom prst="rect">
            <a:avLst/>
          </a:prstGeom>
          <a:noFill/>
          <a:ln>
            <a:noFill/>
          </a:ln>
        </p:spPr>
        <p:txBody>
          <a:bodyPr wrap="square" lIns="0" r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auto">
              <a:lnSpc>
                <a:spcPct val="110000"/>
              </a:lnSpc>
              <a:spcBef>
                <a:spcPts val="0"/>
              </a:spcBef>
              <a:spcAft>
                <a:spcPts val="0"/>
              </a:spcAft>
              <a:buFontTx/>
              <a:buNone/>
              <a:defRPr/>
            </a:pPr>
            <a:r>
              <a:rPr lang="zh-CN" altLang="en-US" sz="2000" b="1" dirty="0">
                <a:solidFill>
                  <a:srgbClr val="010CFD"/>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ea"/>
              </a:rPr>
              <a:t>文理工联合</a:t>
            </a:r>
            <a:endParaRPr lang="zh-CN" altLang="en-US" sz="2000" b="1" dirty="0">
              <a:solidFill>
                <a:srgbClr val="010CFD"/>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ea"/>
            </a:endParaRPr>
          </a:p>
          <a:p>
            <a:pPr algn="ctr" fontAlgn="auto">
              <a:lnSpc>
                <a:spcPct val="110000"/>
              </a:lnSpc>
              <a:spcBef>
                <a:spcPts val="0"/>
              </a:spcBef>
              <a:spcAft>
                <a:spcPts val="0"/>
              </a:spcAft>
              <a:buFontTx/>
              <a:buNone/>
              <a:defRPr/>
            </a:pPr>
            <a:r>
              <a:rPr lang="zh-CN" altLang="en-US" sz="2000" b="1" dirty="0">
                <a:solidFill>
                  <a:srgbClr val="010CFD"/>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ea"/>
              </a:rPr>
              <a:t>产学研</a:t>
            </a:r>
            <a:r>
              <a:rPr lang="zh-CN" altLang="en-US" sz="2000" b="1" dirty="0">
                <a:solidFill>
                  <a:srgbClr val="010CFD"/>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ea"/>
              </a:rPr>
              <a:t>联合</a:t>
            </a:r>
            <a:endParaRPr lang="zh-CN" altLang="en-US" sz="2000" b="1" dirty="0">
              <a:solidFill>
                <a:srgbClr val="010CFD"/>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ea"/>
            </a:endParaRPr>
          </a:p>
          <a:p>
            <a:pPr algn="ctr" fontAlgn="auto">
              <a:spcBef>
                <a:spcPts val="0"/>
              </a:spcBef>
              <a:spcAft>
                <a:spcPts val="0"/>
              </a:spcAft>
              <a:buFontTx/>
              <a:buNone/>
              <a:defRPr/>
            </a:pPr>
            <a:endParaRPr lang="zh-CN" altLang="en-US" b="1" dirty="0">
              <a:solidFill>
                <a:schemeClr val="accent2"/>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mn-ea"/>
              <a:sym typeface="+mn-ea"/>
            </a:endParaRPr>
          </a:p>
        </p:txBody>
      </p:sp>
      <p:sp>
        <p:nvSpPr>
          <p:cNvPr id="3" name="流程图: 终止 2"/>
          <p:cNvSpPr/>
          <p:nvPr/>
        </p:nvSpPr>
        <p:spPr bwMode="auto">
          <a:xfrm>
            <a:off x="6391910" y="2926080"/>
            <a:ext cx="2436495" cy="464185"/>
          </a:xfrm>
          <a:prstGeom prst="flowChartTerminator">
            <a:avLst/>
          </a:prstGeom>
          <a:solidFill>
            <a:srgbClr val="0000EC"/>
          </a:solidFill>
          <a:ln w="9525">
            <a:noFill/>
            <a:prstDash val="solid"/>
            <a:miter lim="800000"/>
          </a:ln>
        </p:spPr>
        <p:txBody>
          <a:bodyPr lIns="0" tIns="0" rIns="0" bIns="0" anchor="ctr" anchorCtr="0">
            <a:noAutofit/>
          </a:bodyPr>
          <a:lstStyle/>
          <a:p>
            <a:pPr lvl="0" algn="ctr" fontAlgn="auto">
              <a:spcBef>
                <a:spcPts val="0"/>
              </a:spcBef>
              <a:spcAft>
                <a:spcPts val="0"/>
              </a:spcAft>
              <a:buClrTx/>
              <a:buSzTx/>
              <a:buFontTx/>
            </a:pPr>
            <a:r>
              <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出版专译著</a:t>
            </a:r>
            <a:r>
              <a:rPr lang="en-US"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3</a:t>
            </a:r>
            <a:r>
              <a:rPr lang="en-US"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0</a:t>
            </a:r>
            <a:r>
              <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余部</a:t>
            </a:r>
            <a:endPar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p:txBody>
      </p:sp>
      <p:sp>
        <p:nvSpPr>
          <p:cNvPr id="5" name="流程图: 终止 4"/>
          <p:cNvSpPr/>
          <p:nvPr/>
        </p:nvSpPr>
        <p:spPr bwMode="auto">
          <a:xfrm>
            <a:off x="6414135" y="3500120"/>
            <a:ext cx="2436495" cy="464185"/>
          </a:xfrm>
          <a:prstGeom prst="flowChartTerminator">
            <a:avLst/>
          </a:prstGeom>
          <a:solidFill>
            <a:srgbClr val="0000EC"/>
          </a:solidFill>
          <a:ln w="9525">
            <a:noFill/>
            <a:prstDash val="solid"/>
            <a:miter lim="800000"/>
          </a:ln>
        </p:spPr>
        <p:txBody>
          <a:bodyPr lIns="0" tIns="0" rIns="0" bIns="0" anchor="ctr" anchorCtr="0">
            <a:noAutofit/>
          </a:bodyPr>
          <a:lstStyle/>
          <a:p>
            <a:pPr lvl="0" algn="ctr" fontAlgn="auto">
              <a:spcBef>
                <a:spcPts val="0"/>
              </a:spcBef>
              <a:spcAft>
                <a:spcPts val="0"/>
              </a:spcAft>
              <a:buClrTx/>
              <a:buSzTx/>
              <a:buFontTx/>
            </a:pPr>
            <a:r>
              <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省部级奖励</a:t>
            </a:r>
            <a:r>
              <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11</a:t>
            </a:r>
            <a:r>
              <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项</a:t>
            </a:r>
            <a:endPar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p:txBody>
      </p:sp>
      <p:sp>
        <p:nvSpPr>
          <p:cNvPr id="8" name="流程图: 终止 7"/>
          <p:cNvSpPr/>
          <p:nvPr/>
        </p:nvSpPr>
        <p:spPr bwMode="auto">
          <a:xfrm>
            <a:off x="6402070" y="2364105"/>
            <a:ext cx="2436495" cy="464185"/>
          </a:xfrm>
          <a:prstGeom prst="flowChartTerminator">
            <a:avLst/>
          </a:prstGeom>
          <a:solidFill>
            <a:srgbClr val="0000EC"/>
          </a:solidFill>
          <a:ln w="9525">
            <a:noFill/>
            <a:prstDash val="solid"/>
            <a:miter lim="800000"/>
          </a:ln>
        </p:spPr>
        <p:txBody>
          <a:bodyPr lIns="0" tIns="0" rIns="0" bIns="0" anchor="ctr" anchorCtr="0">
            <a:noAutofit/>
          </a:bodyPr>
          <a:lstStyle/>
          <a:p>
            <a:pPr lvl="0" algn="ctr" fontAlgn="auto">
              <a:spcBef>
                <a:spcPts val="0"/>
              </a:spcBef>
              <a:spcAft>
                <a:spcPts val="0"/>
              </a:spcAft>
              <a:buClrTx/>
              <a:buSzTx/>
              <a:buFontTx/>
            </a:pPr>
            <a:r>
              <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发表论文</a:t>
            </a:r>
            <a:r>
              <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150</a:t>
            </a:r>
            <a:r>
              <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余篇</a:t>
            </a:r>
            <a:endPar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p:txBody>
      </p:sp>
      <p:sp>
        <p:nvSpPr>
          <p:cNvPr id="15" name="矩形 14"/>
          <p:cNvSpPr/>
          <p:nvPr/>
        </p:nvSpPr>
        <p:spPr>
          <a:xfrm>
            <a:off x="393065" y="184785"/>
            <a:ext cx="6529070" cy="583565"/>
          </a:xfrm>
          <a:prstGeom prst="rect">
            <a:avLst/>
          </a:prstGeom>
          <a:noFill/>
          <a:ln w="9525">
            <a:noFill/>
          </a:ln>
        </p:spPr>
        <p:txBody>
          <a:bodyPr wrap="square" rtlCol="0" anchor="t">
            <a:spAutoFit/>
          </a:bodyPr>
          <a:p>
            <a:pPr lvl="0" algn="l">
              <a:buClrTx/>
              <a:buSzTx/>
              <a:buFontTx/>
            </a:pPr>
            <a:r>
              <a:rPr lang="zh-CN" altLang="en-US" sz="32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南开大学</a:t>
            </a:r>
            <a:r>
              <a:rPr lang="zh-CN" altLang="en-US" sz="3200" b="1"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碳中和</a:t>
            </a:r>
            <a:r>
              <a:rPr lang="zh-CN" altLang="en-US" sz="3200" b="1" dirty="0">
                <a:solidFill>
                  <a:srgbClr val="FF0000"/>
                </a:solidFill>
                <a:effectLst>
                  <a:outerShdw blurRad="38100" dist="38100" dir="2700000" algn="tl">
                    <a:srgbClr val="000000">
                      <a:alpha val="43137"/>
                    </a:srgbClr>
                  </a:outerShdw>
                </a:effectLst>
                <a:latin typeface="微软雅黑" panose="020B0503020204020204" charset="-122"/>
                <a:ea typeface="微软雅黑" panose="020B0503020204020204" charset="-122"/>
                <a:sym typeface="+mn-ea"/>
              </a:rPr>
              <a:t>"</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研究一览</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p:txBody>
      </p:sp>
      <p:sp>
        <p:nvSpPr>
          <p:cNvPr id="16" name="AutoShape 39"/>
          <p:cNvSpPr>
            <a:spLocks noChangeArrowheads="1"/>
          </p:cNvSpPr>
          <p:nvPr/>
        </p:nvSpPr>
        <p:spPr bwMode="auto">
          <a:xfrm>
            <a:off x="622935" y="4389120"/>
            <a:ext cx="4896000" cy="427990"/>
          </a:xfrm>
          <a:prstGeom prst="flowChartAlternateProcess">
            <a:avLst/>
          </a:prstGeom>
          <a:solidFill>
            <a:srgbClr val="FFFF00"/>
          </a:solidFill>
          <a:ln w="9525">
            <a:solidFill>
              <a:srgbClr val="0000FF">
                <a:lumMod val="95000"/>
              </a:srgbClr>
            </a:solidFill>
            <a:prstDash val="solid"/>
            <a:miter lim="800000"/>
          </a:ln>
        </p:spPr>
        <p:txBody>
          <a:bodyPr lIns="0" tIns="0" rIns="0" bIns="0" anchor="ctr"/>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rPr>
              <a:t>生物质资源化利用国地联合工程中心（国家级） </a:t>
            </a:r>
            <a:endParaRPr kumimoji="0" lang="zh-CN" altLang="en-US" sz="18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endParaRPr>
          </a:p>
        </p:txBody>
      </p:sp>
      <p:sp>
        <p:nvSpPr>
          <p:cNvPr id="17" name="AutoShape 39"/>
          <p:cNvSpPr>
            <a:spLocks noChangeArrowheads="1"/>
          </p:cNvSpPr>
          <p:nvPr/>
        </p:nvSpPr>
        <p:spPr bwMode="auto">
          <a:xfrm>
            <a:off x="3163441" y="4911639"/>
            <a:ext cx="2520000" cy="335280"/>
          </a:xfrm>
          <a:prstGeom prst="flowChartAlternateProcess">
            <a:avLst/>
          </a:prstGeom>
          <a:solidFill>
            <a:schemeClr val="accent1">
              <a:lumMod val="40000"/>
              <a:lumOff val="60000"/>
            </a:schemeClr>
          </a:solidFill>
          <a:ln w="9525">
            <a:solidFill>
              <a:srgbClr val="0000FF">
                <a:lumMod val="95000"/>
              </a:srgbClr>
            </a:solidFill>
            <a:prstDash val="solid"/>
            <a:miter lim="800000"/>
          </a:ln>
        </p:spPr>
        <p:txBody>
          <a:bodyPr lIns="0" tIns="0" rIns="0" bIns="0" anchor="ctr">
            <a:noAutofit/>
          </a:bodyPr>
          <a:lstStyle/>
          <a:p>
            <a:pPr lvl="0" algn="ctr" fontAlgn="auto" latinLnBrk="0">
              <a:spcBef>
                <a:spcPts val="0"/>
              </a:spcBef>
              <a:spcAft>
                <a:spcPts val="0"/>
              </a:spcAft>
              <a:buClrTx/>
              <a:buSzTx/>
              <a:buFontTx/>
              <a:defRPr/>
            </a:pPr>
            <a:r>
              <a:rPr lang="zh-CN" altLang="en-US" sz="1800" b="1" kern="0" noProof="0" dirty="0">
                <a:ln>
                  <a:noFill/>
                </a:ln>
                <a:solidFill>
                  <a:srgbClr val="C0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rPr>
              <a:t>天津低碳发展社科智库</a:t>
            </a:r>
            <a:endParaRPr lang="zh-CN" altLang="en-US" sz="1800" b="1" kern="0" noProof="0" dirty="0">
              <a:ln>
                <a:noFill/>
              </a:ln>
              <a:solidFill>
                <a:srgbClr val="C0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p:txBody>
      </p:sp>
      <p:sp>
        <p:nvSpPr>
          <p:cNvPr id="18" name="AutoShape 39"/>
          <p:cNvSpPr>
            <a:spLocks noChangeArrowheads="1"/>
          </p:cNvSpPr>
          <p:nvPr/>
        </p:nvSpPr>
        <p:spPr bwMode="auto">
          <a:xfrm>
            <a:off x="436751" y="5342169"/>
            <a:ext cx="2628000" cy="335280"/>
          </a:xfrm>
          <a:prstGeom prst="flowChartAlternateProcess">
            <a:avLst/>
          </a:prstGeom>
          <a:solidFill>
            <a:schemeClr val="accent1">
              <a:lumMod val="40000"/>
              <a:lumOff val="60000"/>
            </a:schemeClr>
          </a:solidFill>
          <a:ln w="9525">
            <a:solidFill>
              <a:srgbClr val="0000FF">
                <a:lumMod val="95000"/>
              </a:srgbClr>
            </a:solidFill>
            <a:prstDash val="solid"/>
            <a:miter lim="800000"/>
          </a:ln>
        </p:spPr>
        <p:txBody>
          <a:bodyPr lIns="0" tIns="0" rIns="0" bIns="0" anchor="ctr">
            <a:noAutofit/>
          </a:bodyPr>
          <a:lstStyle/>
          <a:p>
            <a:pPr lvl="0" algn="ctr" fontAlgn="auto" latinLnBrk="0">
              <a:spcBef>
                <a:spcPts val="0"/>
              </a:spcBef>
              <a:spcAft>
                <a:spcPts val="0"/>
              </a:spcAft>
              <a:buClrTx/>
              <a:buSzTx/>
              <a:buFontTx/>
              <a:defRPr/>
            </a:pPr>
            <a:r>
              <a:rPr lang="zh-CN" altLang="en-US" sz="1800" b="1" kern="0" noProof="0" dirty="0">
                <a:ln>
                  <a:noFill/>
                </a:ln>
                <a:solidFill>
                  <a:srgbClr val="C0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rPr>
              <a:t>天津生物质</a:t>
            </a:r>
            <a:r>
              <a:rPr lang="zh-CN" altLang="en-US" sz="1800" b="1" kern="0" noProof="0" dirty="0">
                <a:ln>
                  <a:noFill/>
                </a:ln>
                <a:solidFill>
                  <a:srgbClr val="C0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rPr>
              <a:t>技术</a:t>
            </a:r>
            <a:r>
              <a:rPr lang="zh-CN" altLang="en-US" sz="1800" b="1" kern="0" noProof="0" dirty="0">
                <a:ln>
                  <a:noFill/>
                </a:ln>
                <a:solidFill>
                  <a:srgbClr val="C0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rPr>
              <a:t>工程</a:t>
            </a:r>
            <a:r>
              <a:rPr lang="zh-CN" altLang="en-US" sz="1800" b="1" kern="0" noProof="0" dirty="0">
                <a:ln>
                  <a:noFill/>
                </a:ln>
                <a:solidFill>
                  <a:srgbClr val="C0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rPr>
              <a:t>中心</a:t>
            </a:r>
            <a:endParaRPr lang="zh-CN" altLang="en-US" sz="1800" b="1" kern="0" noProof="0" dirty="0">
              <a:ln>
                <a:noFill/>
              </a:ln>
              <a:solidFill>
                <a:srgbClr val="C0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p:txBody>
      </p:sp>
      <p:sp>
        <p:nvSpPr>
          <p:cNvPr id="21" name="AutoShape 39"/>
          <p:cNvSpPr>
            <a:spLocks noChangeArrowheads="1"/>
          </p:cNvSpPr>
          <p:nvPr/>
        </p:nvSpPr>
        <p:spPr bwMode="auto">
          <a:xfrm>
            <a:off x="3146931" y="5325659"/>
            <a:ext cx="2628000" cy="335280"/>
          </a:xfrm>
          <a:prstGeom prst="flowChartAlternateProcess">
            <a:avLst/>
          </a:prstGeom>
          <a:solidFill>
            <a:schemeClr val="accent1">
              <a:lumMod val="40000"/>
              <a:lumOff val="60000"/>
            </a:schemeClr>
          </a:solidFill>
          <a:ln w="9525">
            <a:solidFill>
              <a:srgbClr val="0000FF">
                <a:lumMod val="95000"/>
              </a:srgbClr>
            </a:solidFill>
            <a:prstDash val="solid"/>
            <a:miter lim="800000"/>
          </a:ln>
        </p:spPr>
        <p:txBody>
          <a:bodyPr lIns="0" tIns="0" rIns="0" bIns="0" anchor="ctr">
            <a:noAutofit/>
          </a:bodyPr>
          <a:lstStyle/>
          <a:p>
            <a:pPr lvl="0" algn="ctr" fontAlgn="auto" latinLnBrk="0">
              <a:spcBef>
                <a:spcPts val="0"/>
              </a:spcBef>
              <a:spcAft>
                <a:spcPts val="0"/>
              </a:spcAft>
              <a:buClrTx/>
              <a:buSzTx/>
              <a:buFontTx/>
              <a:defRPr/>
            </a:pPr>
            <a:r>
              <a:rPr lang="zh-CN" altLang="en-US" sz="1800" b="1" kern="0" noProof="0" dirty="0">
                <a:ln>
                  <a:noFill/>
                </a:ln>
                <a:solidFill>
                  <a:srgbClr val="C0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rPr>
              <a:t>天津生物质国</a:t>
            </a:r>
            <a:r>
              <a:rPr lang="zh-CN" altLang="en-US" sz="1800" b="1" kern="0" noProof="0" dirty="0">
                <a:ln>
                  <a:noFill/>
                </a:ln>
                <a:solidFill>
                  <a:srgbClr val="C0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rPr>
              <a:t>际</a:t>
            </a:r>
            <a:r>
              <a:rPr lang="zh-CN" altLang="en-US" sz="1800" b="1" kern="0" noProof="0" dirty="0">
                <a:ln>
                  <a:noFill/>
                </a:ln>
                <a:solidFill>
                  <a:srgbClr val="C0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rPr>
              <a:t>联合中心</a:t>
            </a:r>
            <a:endParaRPr lang="zh-CN" altLang="en-US" sz="1800" b="1" kern="0" noProof="0" dirty="0">
              <a:ln>
                <a:noFill/>
              </a:ln>
              <a:solidFill>
                <a:srgbClr val="C0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p:txBody>
      </p:sp>
      <p:sp>
        <p:nvSpPr>
          <p:cNvPr id="23" name="AutoShape 39"/>
          <p:cNvSpPr>
            <a:spLocks noChangeArrowheads="1"/>
          </p:cNvSpPr>
          <p:nvPr/>
        </p:nvSpPr>
        <p:spPr bwMode="auto">
          <a:xfrm>
            <a:off x="436751" y="5772699"/>
            <a:ext cx="2628000" cy="335280"/>
          </a:xfrm>
          <a:prstGeom prst="flowChartAlternateProcess">
            <a:avLst/>
          </a:prstGeom>
          <a:solidFill>
            <a:srgbClr val="FFFE91"/>
          </a:solidFill>
          <a:ln w="9525">
            <a:solidFill>
              <a:srgbClr val="0000FF">
                <a:lumMod val="95000"/>
              </a:srgbClr>
            </a:solidFill>
            <a:prstDash val="solid"/>
            <a:miter lim="800000"/>
          </a:ln>
        </p:spPr>
        <p:txBody>
          <a:bodyPr lIns="0" tIns="0" rIns="0" bIns="0" anchor="ctr"/>
          <a:p>
            <a:pPr marL="0" marR="0" lvl="0" indent="0" algn="ctr" defTabSz="914400" eaLnBrk="1" fontAlgn="auto" latinLnBrk="0" hangingPunct="1">
              <a:lnSpc>
                <a:spcPct val="100000"/>
              </a:lnSpc>
              <a:spcBef>
                <a:spcPts val="0"/>
              </a:spcBef>
              <a:spcAft>
                <a:spcPts val="0"/>
              </a:spcAft>
              <a:buClrTx/>
              <a:buSzTx/>
              <a:buFontTx/>
              <a:buNone/>
              <a:defRPr/>
            </a:pPr>
            <a:r>
              <a:rPr kumimoji="0" lang="zh-CN" altLang="en-US" sz="1800" b="1" i="0" u="none" strike="noStrike" kern="0" cap="none" spc="0" normalizeH="0" baseline="0" noProof="0" dirty="0">
                <a:ln>
                  <a:noFill/>
                </a:ln>
                <a:solidFill>
                  <a:srgbClr val="F125D7"/>
                </a:solidFill>
                <a:effectLst/>
                <a:uLnTx/>
                <a:uFillTx/>
                <a:latin typeface="黑体" panose="02010609060101010101" pitchFamily="2" charset="-122"/>
                <a:ea typeface="黑体" panose="02010609060101010101" pitchFamily="2" charset="-122"/>
              </a:rPr>
              <a:t>南开大学环境规划评价所</a:t>
            </a:r>
            <a:endParaRPr kumimoji="0" lang="zh-CN" altLang="en-US" sz="1800" b="1" i="0" u="none" strike="noStrike" kern="0" cap="none" spc="0" normalizeH="0" baseline="0" noProof="0" dirty="0">
              <a:ln>
                <a:noFill/>
              </a:ln>
              <a:solidFill>
                <a:srgbClr val="F125D7"/>
              </a:solidFill>
              <a:effectLst/>
              <a:uLnTx/>
              <a:uFillTx/>
              <a:latin typeface="黑体" panose="02010609060101010101" pitchFamily="2" charset="-122"/>
              <a:ea typeface="黑体" panose="02010609060101010101" pitchFamily="2" charset="-122"/>
            </a:endParaRPr>
          </a:p>
        </p:txBody>
      </p:sp>
      <p:sp>
        <p:nvSpPr>
          <p:cNvPr id="24" name="AutoShape 39"/>
          <p:cNvSpPr>
            <a:spLocks noChangeArrowheads="1"/>
          </p:cNvSpPr>
          <p:nvPr/>
        </p:nvSpPr>
        <p:spPr bwMode="auto">
          <a:xfrm>
            <a:off x="3146931" y="5756189"/>
            <a:ext cx="2628000" cy="335280"/>
          </a:xfrm>
          <a:prstGeom prst="flowChartAlternateProcess">
            <a:avLst/>
          </a:prstGeom>
          <a:solidFill>
            <a:srgbClr val="FFFE91"/>
          </a:solidFill>
          <a:ln w="9525">
            <a:solidFill>
              <a:srgbClr val="0000FF">
                <a:lumMod val="95000"/>
              </a:srgbClr>
            </a:solidFill>
            <a:prstDash val="solid"/>
            <a:miter lim="800000"/>
          </a:ln>
        </p:spPr>
        <p:txBody>
          <a:bodyPr lIns="0" tIns="0" rIns="0" bIns="0" anchor="ctr">
            <a:noAutofit/>
          </a:bodyPr>
          <a:p>
            <a:pPr lvl="0" algn="ctr" fontAlgn="auto" latinLnBrk="0">
              <a:spcBef>
                <a:spcPts val="0"/>
              </a:spcBef>
              <a:spcAft>
                <a:spcPts val="0"/>
              </a:spcAft>
              <a:buClrTx/>
              <a:buSzTx/>
              <a:buFontTx/>
              <a:defRPr/>
            </a:pPr>
            <a:r>
              <a:rPr lang="zh-CN" altLang="en-US" sz="1800" b="1" kern="0" noProof="0" dirty="0">
                <a:ln>
                  <a:noFill/>
                </a:ln>
                <a:solidFill>
                  <a:srgbClr val="F125D7"/>
                </a:solidFill>
                <a:effectLst/>
                <a:uLnTx/>
                <a:uFillTx/>
                <a:latin typeface="黑体" panose="02010609060101010101" pitchFamily="2" charset="-122"/>
                <a:ea typeface="黑体" panose="02010609060101010101" pitchFamily="2" charset="-122"/>
                <a:sym typeface="+mn-ea"/>
              </a:rPr>
              <a:t>南开环境与社会发展中心</a:t>
            </a:r>
            <a:endParaRPr lang="zh-CN" altLang="en-US" sz="1800" b="1" kern="0" noProof="0" dirty="0">
              <a:ln>
                <a:noFill/>
              </a:ln>
              <a:solidFill>
                <a:srgbClr val="F125D7"/>
              </a:solidFill>
              <a:effectLst/>
              <a:uLnTx/>
              <a:uFillTx/>
              <a:latin typeface="黑体" panose="02010609060101010101" pitchFamily="2" charset="-122"/>
              <a:ea typeface="黑体" panose="02010609060101010101" pitchFamily="2" charset="-122"/>
              <a:sym typeface="+mn-ea"/>
            </a:endParaRPr>
          </a:p>
        </p:txBody>
      </p:sp>
      <p:sp>
        <p:nvSpPr>
          <p:cNvPr id="27" name="AutoShape 39"/>
          <p:cNvSpPr>
            <a:spLocks noChangeArrowheads="1"/>
          </p:cNvSpPr>
          <p:nvPr/>
        </p:nvSpPr>
        <p:spPr bwMode="auto">
          <a:xfrm>
            <a:off x="276860" y="6186805"/>
            <a:ext cx="2772000" cy="504000"/>
          </a:xfrm>
          <a:prstGeom prst="flowChartAlternateProcess">
            <a:avLst/>
          </a:prstGeom>
          <a:solidFill>
            <a:srgbClr val="FFC000"/>
          </a:solidFill>
          <a:ln w="9525">
            <a:solidFill>
              <a:srgbClr val="0000FF">
                <a:lumMod val="95000"/>
              </a:srgbClr>
            </a:solidFill>
            <a:prstDash val="solid"/>
            <a:miter lim="800000"/>
          </a:ln>
        </p:spPr>
        <p:txBody>
          <a:bodyPr lIns="0" tIns="0" rIns="0" bIns="0" anchor="ctr"/>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600" b="1" i="0" u="none" strike="noStrike" kern="0" cap="none" spc="0" normalizeH="0" baseline="0" noProof="0" dirty="0">
                <a:ln>
                  <a:noFill/>
                </a:ln>
                <a:solidFill>
                  <a:srgbClr val="002060"/>
                </a:solidFill>
                <a:effectLst/>
                <a:uLnTx/>
                <a:uFillTx/>
                <a:latin typeface="黑体" panose="02010609060101010101" pitchFamily="2" charset="-122"/>
                <a:ea typeface="黑体" panose="02010609060101010101" pitchFamily="2" charset="-122"/>
              </a:rPr>
              <a:t>“</a:t>
            </a:r>
            <a:r>
              <a:rPr kumimoji="0" lang="zh-CN" altLang="en-US" sz="1600" b="1" i="0" u="none" strike="noStrike" kern="0" cap="none" spc="0" normalizeH="0" baseline="0" noProof="0" dirty="0">
                <a:ln>
                  <a:noFill/>
                </a:ln>
                <a:solidFill>
                  <a:srgbClr val="002060"/>
                </a:solidFill>
                <a:effectLst/>
                <a:uLnTx/>
                <a:uFillTx/>
                <a:latin typeface="黑体" panose="02010609060101010101" pitchFamily="2" charset="-122"/>
                <a:ea typeface="黑体" panose="02010609060101010101" pitchFamily="2" charset="-122"/>
              </a:rPr>
              <a:t>南开</a:t>
            </a:r>
            <a:r>
              <a:rPr kumimoji="0" lang="en-US" altLang="zh-CN" sz="1600" b="1" i="0" u="none" strike="noStrike" kern="0" cap="none" spc="0" normalizeH="0" baseline="0" noProof="0" dirty="0">
                <a:ln>
                  <a:noFill/>
                </a:ln>
                <a:solidFill>
                  <a:srgbClr val="002060"/>
                </a:solidFill>
                <a:effectLst/>
                <a:uLnTx/>
                <a:uFillTx/>
                <a:latin typeface="黑体" panose="02010609060101010101" pitchFamily="2" charset="-122"/>
                <a:ea typeface="黑体" panose="02010609060101010101" pitchFamily="2" charset="-122"/>
              </a:rPr>
              <a:t>-</a:t>
            </a:r>
            <a:r>
              <a:rPr kumimoji="0" lang="zh-CN" altLang="en-US" sz="1600" b="1" i="0" u="none" strike="noStrike" kern="0" cap="none" spc="0" normalizeH="0" baseline="0" noProof="0" dirty="0">
                <a:ln>
                  <a:noFill/>
                </a:ln>
                <a:solidFill>
                  <a:srgbClr val="002060"/>
                </a:solidFill>
                <a:effectLst/>
                <a:uLnTx/>
                <a:uFillTx/>
                <a:latin typeface="黑体" panose="02010609060101010101" pitchFamily="2" charset="-122"/>
                <a:ea typeface="黑体" panose="02010609060101010101" pitchFamily="2" charset="-122"/>
              </a:rPr>
              <a:t>拾起卖</a:t>
            </a:r>
            <a:r>
              <a:rPr kumimoji="0" lang="en-US" altLang="zh-CN" sz="1600" b="1" i="0" u="none" strike="noStrike" kern="0" cap="none" spc="0" normalizeH="0" baseline="0" noProof="0" dirty="0">
                <a:ln>
                  <a:noFill/>
                </a:ln>
                <a:solidFill>
                  <a:srgbClr val="002060"/>
                </a:solidFill>
                <a:effectLst/>
                <a:uLnTx/>
                <a:uFillTx/>
                <a:latin typeface="黑体" panose="02010609060101010101" pitchFamily="2" charset="-122"/>
                <a:ea typeface="黑体" panose="02010609060101010101" pitchFamily="2" charset="-122"/>
              </a:rPr>
              <a:t>”</a:t>
            </a:r>
            <a:r>
              <a:rPr kumimoji="0" lang="zh-CN" altLang="en-US" sz="1600" b="1" i="0" u="none" strike="noStrike" kern="0" cap="none" spc="0" normalizeH="0" baseline="0" noProof="0" dirty="0">
                <a:ln>
                  <a:noFill/>
                </a:ln>
                <a:solidFill>
                  <a:srgbClr val="002060"/>
                </a:solidFill>
                <a:effectLst/>
                <a:uLnTx/>
                <a:uFillTx/>
                <a:latin typeface="黑体" panose="02010609060101010101" pitchFamily="2" charset="-122"/>
                <a:ea typeface="黑体" panose="02010609060101010101" pitchFamily="2" charset="-122"/>
              </a:rPr>
              <a:t>资源循环绿色智能校企联合工程</a:t>
            </a:r>
            <a:r>
              <a:rPr kumimoji="0" lang="zh-CN" altLang="en-US" sz="1600" b="1" i="0" u="none" strike="noStrike" kern="0" cap="none" spc="0" normalizeH="0" baseline="0" noProof="0" dirty="0">
                <a:ln>
                  <a:noFill/>
                </a:ln>
                <a:solidFill>
                  <a:srgbClr val="002060"/>
                </a:solidFill>
                <a:effectLst/>
                <a:uLnTx/>
                <a:uFillTx/>
                <a:latin typeface="黑体" panose="02010609060101010101" pitchFamily="2" charset="-122"/>
                <a:ea typeface="黑体" panose="02010609060101010101" pitchFamily="2" charset="-122"/>
              </a:rPr>
              <a:t>中心</a:t>
            </a:r>
            <a:endParaRPr kumimoji="0" lang="zh-CN" altLang="en-US" sz="1600" b="1" i="0" u="none" strike="noStrike" kern="0" cap="none" spc="0" normalizeH="0" baseline="0" noProof="0" dirty="0">
              <a:ln>
                <a:noFill/>
              </a:ln>
              <a:solidFill>
                <a:srgbClr val="002060"/>
              </a:solidFill>
              <a:effectLst/>
              <a:uLnTx/>
              <a:uFillTx/>
              <a:latin typeface="黑体" panose="02010609060101010101" pitchFamily="2" charset="-122"/>
              <a:ea typeface="黑体" panose="02010609060101010101" pitchFamily="2" charset="-122"/>
            </a:endParaRPr>
          </a:p>
        </p:txBody>
      </p:sp>
      <p:sp>
        <p:nvSpPr>
          <p:cNvPr id="28" name="AutoShape 39"/>
          <p:cNvSpPr>
            <a:spLocks noChangeArrowheads="1"/>
          </p:cNvSpPr>
          <p:nvPr/>
        </p:nvSpPr>
        <p:spPr bwMode="auto">
          <a:xfrm>
            <a:off x="3130421" y="6170209"/>
            <a:ext cx="2808000" cy="504000"/>
          </a:xfrm>
          <a:prstGeom prst="flowChartAlternateProcess">
            <a:avLst/>
          </a:prstGeom>
          <a:solidFill>
            <a:srgbClr val="FFC000"/>
          </a:solidFill>
          <a:ln w="9525">
            <a:solidFill>
              <a:srgbClr val="0000FF">
                <a:lumMod val="95000"/>
              </a:srgbClr>
            </a:solidFill>
            <a:prstDash val="solid"/>
            <a:miter lim="800000"/>
          </a:ln>
        </p:spPr>
        <p:txBody>
          <a:bodyPr lIns="0" tIns="0" rIns="0" bIns="0" anchor="ctr">
            <a:noAutofit/>
          </a:bodyPr>
          <a:p>
            <a:pPr lvl="0" algn="ctr" fontAlgn="auto" latinLnBrk="0">
              <a:spcBef>
                <a:spcPts val="0"/>
              </a:spcBef>
              <a:spcAft>
                <a:spcPts val="0"/>
              </a:spcAft>
              <a:buClrTx/>
              <a:buSzTx/>
              <a:buFontTx/>
              <a:defRPr/>
            </a:pPr>
            <a:r>
              <a:rPr lang="zh-CN" altLang="en-US" sz="1600" b="1" kern="0" noProof="0" dirty="0">
                <a:ln>
                  <a:noFill/>
                </a:ln>
                <a:solidFill>
                  <a:srgbClr val="002060"/>
                </a:solidFill>
                <a:effectLst/>
                <a:uLnTx/>
                <a:uFillTx/>
                <a:latin typeface="黑体" panose="02010609060101010101" pitchFamily="2" charset="-122"/>
                <a:ea typeface="黑体" panose="02010609060101010101" pitchFamily="2" charset="-122"/>
                <a:sym typeface="+mn-ea"/>
              </a:rPr>
              <a:t>南开大学-中科环境</a:t>
            </a:r>
            <a:endParaRPr lang="zh-CN" altLang="en-US" sz="1600" b="1" kern="0" noProof="0" dirty="0">
              <a:ln>
                <a:noFill/>
              </a:ln>
              <a:solidFill>
                <a:srgbClr val="002060"/>
              </a:solidFill>
              <a:effectLst/>
              <a:uLnTx/>
              <a:uFillTx/>
              <a:latin typeface="黑体" panose="02010609060101010101" pitchFamily="2" charset="-122"/>
              <a:ea typeface="黑体" panose="02010609060101010101" pitchFamily="2" charset="-122"/>
              <a:sym typeface="+mn-ea"/>
            </a:endParaRPr>
          </a:p>
          <a:p>
            <a:pPr lvl="0" algn="ctr" fontAlgn="auto" latinLnBrk="0">
              <a:spcBef>
                <a:spcPts val="0"/>
              </a:spcBef>
              <a:spcAft>
                <a:spcPts val="0"/>
              </a:spcAft>
              <a:buClrTx/>
              <a:buSzTx/>
              <a:buFontTx/>
              <a:defRPr/>
            </a:pPr>
            <a:r>
              <a:rPr lang="zh-CN" altLang="en-US" sz="1600" b="1" kern="0" noProof="0" dirty="0">
                <a:ln>
                  <a:noFill/>
                </a:ln>
                <a:solidFill>
                  <a:srgbClr val="002060"/>
                </a:solidFill>
                <a:effectLst/>
                <a:uLnTx/>
                <a:uFillTx/>
                <a:latin typeface="黑体" panose="02010609060101010101" pitchFamily="2" charset="-122"/>
                <a:ea typeface="黑体" panose="02010609060101010101" pitchFamily="2" charset="-122"/>
                <a:sym typeface="+mn-ea"/>
              </a:rPr>
              <a:t>环境修复联合工程研究中心</a:t>
            </a:r>
            <a:endParaRPr lang="zh-CN" altLang="en-US" sz="1600" b="1" kern="0" noProof="0" dirty="0">
              <a:ln>
                <a:noFill/>
              </a:ln>
              <a:solidFill>
                <a:srgbClr val="002060"/>
              </a:solidFill>
              <a:effectLst/>
              <a:uLnTx/>
              <a:uFillTx/>
              <a:latin typeface="黑体" panose="02010609060101010101" pitchFamily="2" charset="-122"/>
              <a:ea typeface="黑体" panose="02010609060101010101" pitchFamily="2" charset="-122"/>
              <a:sym typeface="+mn-ea"/>
            </a:endParaRPr>
          </a:p>
        </p:txBody>
      </p:sp>
      <p:sp>
        <p:nvSpPr>
          <p:cNvPr id="32" name="流程图: 终止 31"/>
          <p:cNvSpPr/>
          <p:nvPr/>
        </p:nvSpPr>
        <p:spPr bwMode="auto">
          <a:xfrm>
            <a:off x="6397625" y="4057650"/>
            <a:ext cx="2436495" cy="464185"/>
          </a:xfrm>
          <a:prstGeom prst="flowChartTerminator">
            <a:avLst/>
          </a:prstGeom>
          <a:solidFill>
            <a:srgbClr val="0000EC"/>
          </a:solidFill>
          <a:ln w="9525">
            <a:noFill/>
            <a:prstDash val="solid"/>
            <a:miter lim="800000"/>
          </a:ln>
        </p:spPr>
        <p:txBody>
          <a:bodyPr lIns="0" tIns="0" rIns="0" bIns="0" anchor="ctr" anchorCtr="0">
            <a:noAutofit/>
          </a:bodyPr>
          <a:p>
            <a:pPr lvl="0" algn="ctr" fontAlgn="auto">
              <a:spcBef>
                <a:spcPts val="0"/>
              </a:spcBef>
              <a:spcAft>
                <a:spcPts val="0"/>
              </a:spcAft>
              <a:buClrTx/>
              <a:buSzTx/>
              <a:buFontTx/>
            </a:pPr>
            <a:r>
              <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国内合作企业41家</a:t>
            </a:r>
            <a:endPar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p:txBody>
      </p:sp>
      <p:sp>
        <p:nvSpPr>
          <p:cNvPr id="33" name="流程图: 终止 32"/>
          <p:cNvSpPr/>
          <p:nvPr/>
        </p:nvSpPr>
        <p:spPr bwMode="auto">
          <a:xfrm>
            <a:off x="6381115" y="4615180"/>
            <a:ext cx="2436495" cy="464185"/>
          </a:xfrm>
          <a:prstGeom prst="flowChartTerminator">
            <a:avLst/>
          </a:prstGeom>
          <a:solidFill>
            <a:srgbClr val="0000EC"/>
          </a:solidFill>
          <a:ln w="9525">
            <a:noFill/>
            <a:prstDash val="solid"/>
            <a:miter lim="800000"/>
          </a:ln>
        </p:spPr>
        <p:txBody>
          <a:bodyPr lIns="0" tIns="0" rIns="0" bIns="0" anchor="ctr" anchorCtr="0">
            <a:noAutofit/>
          </a:bodyPr>
          <a:p>
            <a:pPr lvl="0" algn="ctr" fontAlgn="auto">
              <a:spcBef>
                <a:spcPts val="0"/>
              </a:spcBef>
              <a:spcAft>
                <a:spcPts val="0"/>
              </a:spcAft>
              <a:buClrTx/>
              <a:buSzTx/>
              <a:buFontTx/>
            </a:pPr>
            <a:r>
              <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国外合作单位</a:t>
            </a:r>
            <a:r>
              <a:rPr lang="en-US"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11</a:t>
            </a:r>
            <a:r>
              <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家</a:t>
            </a:r>
            <a:endPar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p:txBody>
      </p:sp>
      <p:sp>
        <p:nvSpPr>
          <p:cNvPr id="35" name="流程图: 终止 34"/>
          <p:cNvSpPr/>
          <p:nvPr/>
        </p:nvSpPr>
        <p:spPr bwMode="auto">
          <a:xfrm>
            <a:off x="6364605" y="5172710"/>
            <a:ext cx="2436495" cy="600075"/>
          </a:xfrm>
          <a:prstGeom prst="flowChartTerminator">
            <a:avLst/>
          </a:prstGeom>
          <a:solidFill>
            <a:srgbClr val="0000EC"/>
          </a:solidFill>
          <a:ln w="9525">
            <a:noFill/>
            <a:prstDash val="solid"/>
            <a:miter lim="800000"/>
          </a:ln>
        </p:spPr>
        <p:txBody>
          <a:bodyPr lIns="0" tIns="0" rIns="0" bIns="0" anchor="ctr" anchorCtr="0">
            <a:noAutofit/>
          </a:bodyPr>
          <a:p>
            <a:pPr lvl="0" algn="ctr" fontAlgn="auto">
              <a:spcBef>
                <a:spcPts val="0"/>
              </a:spcBef>
              <a:spcAft>
                <a:spcPts val="0"/>
              </a:spcAft>
              <a:buClrTx/>
              <a:buSzTx/>
              <a:buFontTx/>
            </a:pPr>
            <a:r>
              <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技术产品在</a:t>
            </a:r>
            <a:r>
              <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2</a:t>
            </a:r>
            <a:r>
              <a:rPr lang="en-US" altLang="zh-CN"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2</a:t>
            </a:r>
            <a:r>
              <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个省自治区直辖市</a:t>
            </a:r>
            <a:r>
              <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应用</a:t>
            </a:r>
            <a:endParaRPr lang="zh-CN" altLang="en-US" sz="2000" b="1" dirty="0">
              <a:solidFill>
                <a:srgbClr val="FFFF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p:txBody>
      </p:sp>
      <p:sp>
        <p:nvSpPr>
          <p:cNvPr id="37" name="流程图: 终止 36"/>
          <p:cNvSpPr/>
          <p:nvPr/>
        </p:nvSpPr>
        <p:spPr bwMode="auto">
          <a:xfrm>
            <a:off x="6348095" y="5942965"/>
            <a:ext cx="2436495" cy="600075"/>
          </a:xfrm>
          <a:prstGeom prst="flowChartTerminator">
            <a:avLst/>
          </a:prstGeom>
          <a:solidFill>
            <a:srgbClr val="FFC000"/>
          </a:solidFill>
          <a:ln w="9525">
            <a:solidFill>
              <a:srgbClr val="0000FF">
                <a:lumMod val="95000"/>
              </a:srgbClr>
            </a:solidFill>
            <a:prstDash val="solid"/>
            <a:miter lim="800000"/>
          </a:ln>
        </p:spPr>
        <p:txBody>
          <a:bodyPr lIns="0" tIns="0" rIns="0" bIns="0" anchor="ctr" anchorCtr="0">
            <a:noAutofit/>
          </a:bodyPr>
          <a:p>
            <a:pPr lvl="0" algn="ctr" fontAlgn="auto">
              <a:spcBef>
                <a:spcPts val="0"/>
              </a:spcBef>
              <a:spcAft>
                <a:spcPts val="0"/>
              </a:spcAft>
              <a:buClrTx/>
              <a:buSzTx/>
              <a:buFontTx/>
              <a:defRPr/>
            </a:pPr>
            <a:r>
              <a:rPr lang="zh-CN" altLang="en-US" sz="2000" kern="0" noProof="0" dirty="0">
                <a:ln>
                  <a:noFill/>
                </a:ln>
                <a:solidFill>
                  <a:srgbClr val="002060"/>
                </a:solidFill>
                <a:effectLst/>
                <a:uLnTx/>
                <a:uFillTx/>
                <a:latin typeface="黑体" panose="02010609060101010101" pitchFamily="2" charset="-122"/>
                <a:ea typeface="黑体" panose="02010609060101010101" pitchFamily="2" charset="-122"/>
                <a:sym typeface="+mn-ea"/>
              </a:rPr>
              <a:t>京津冀</a:t>
            </a:r>
            <a:r>
              <a:rPr lang="zh-CN" altLang="en-US" sz="2000" kern="0" noProof="0" dirty="0">
                <a:ln>
                  <a:noFill/>
                </a:ln>
                <a:solidFill>
                  <a:srgbClr val="002060"/>
                </a:solidFill>
                <a:effectLst/>
                <a:uLnTx/>
                <a:uFillTx/>
                <a:latin typeface="黑体" panose="02010609060101010101" pitchFamily="2" charset="-122"/>
                <a:ea typeface="黑体" panose="02010609060101010101" pitchFamily="2" charset="-122"/>
                <a:sym typeface="+mn-ea"/>
              </a:rPr>
              <a:t>“</a:t>
            </a:r>
            <a:r>
              <a:rPr lang="zh-CN" altLang="en-US" sz="2000" kern="0" noProof="0" dirty="0">
                <a:ln>
                  <a:noFill/>
                </a:ln>
                <a:solidFill>
                  <a:srgbClr val="002060"/>
                </a:solidFill>
                <a:effectLst/>
                <a:uLnTx/>
                <a:uFillTx/>
                <a:latin typeface="黑体" panose="02010609060101010101" pitchFamily="2" charset="-122"/>
                <a:ea typeface="黑体" panose="02010609060101010101" pitchFamily="2" charset="-122"/>
                <a:sym typeface="+mn-ea"/>
              </a:rPr>
              <a:t>碳中和</a:t>
            </a:r>
            <a:r>
              <a:rPr lang="zh-CN" altLang="en-US" sz="2000" kern="0" noProof="0" dirty="0">
                <a:ln>
                  <a:noFill/>
                </a:ln>
                <a:solidFill>
                  <a:srgbClr val="002060"/>
                </a:solidFill>
                <a:effectLst/>
                <a:uLnTx/>
                <a:uFillTx/>
                <a:latin typeface="黑体" panose="02010609060101010101" pitchFamily="2" charset="-122"/>
                <a:ea typeface="黑体" panose="02010609060101010101" pitchFamily="2" charset="-122"/>
                <a:sym typeface="+mn-ea"/>
              </a:rPr>
              <a:t>”</a:t>
            </a:r>
            <a:r>
              <a:rPr lang="zh-CN" altLang="en-US" sz="2000" kern="0" noProof="0" dirty="0">
                <a:ln>
                  <a:noFill/>
                </a:ln>
                <a:solidFill>
                  <a:srgbClr val="002060"/>
                </a:solidFill>
                <a:effectLst/>
                <a:uLnTx/>
                <a:uFillTx/>
                <a:latin typeface="黑体" panose="02010609060101010101" pitchFamily="2" charset="-122"/>
                <a:ea typeface="黑体" panose="02010609060101010101" pitchFamily="2" charset="-122"/>
                <a:sym typeface="+mn-ea"/>
              </a:rPr>
              <a:t>校企联合中心</a:t>
            </a:r>
            <a:endParaRPr lang="zh-CN" altLang="en-US" sz="2000" kern="0" noProof="0" dirty="0">
              <a:ln>
                <a:noFill/>
              </a:ln>
              <a:solidFill>
                <a:srgbClr val="002060"/>
              </a:solidFill>
              <a:effectLst/>
              <a:uLnTx/>
              <a:uFillTx/>
              <a:latin typeface="黑体" panose="02010609060101010101" pitchFamily="2" charset="-122"/>
              <a:ea typeface="黑体" panose="02010609060101010101" pitchFamily="2"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5000" fill="hold"/>
                                        <p:tgtEl>
                                          <p:spTgt spid="109"/>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5000" fill="hold"/>
                                        <p:tgtEl>
                                          <p:spTgt spid="117"/>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5000" fill="hold"/>
                                        <p:tgtEl>
                                          <p:spTgt spid="113"/>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5000" fill="hold"/>
                                        <p:tgtEl>
                                          <p:spTgt spid="111"/>
                                        </p:tgtEl>
                                        <p:attrNameLst>
                                          <p:attrName>r</p:attrName>
                                        </p:attrNameLst>
                                      </p:cBhvr>
                                    </p:animRot>
                                  </p:childTnLst>
                                </p:cTn>
                              </p:par>
                              <p:par>
                                <p:cTn id="13" presetID="8" presetClass="emph" presetSubtype="0" repeatCount="indefinite" fill="hold" grpId="0" nodeType="withEffect">
                                  <p:stCondLst>
                                    <p:cond delay="0"/>
                                  </p:stCondLst>
                                  <p:childTnLst>
                                    <p:animRot by="21600000">
                                      <p:cBhvr>
                                        <p:cTn id="14" dur="5000" fill="hold"/>
                                        <p:tgtEl>
                                          <p:spTgt spid="115"/>
                                        </p:tgtEl>
                                        <p:attrNameLst>
                                          <p:attrName>r</p:attrName>
                                        </p:attrNameLst>
                                      </p:cBhvr>
                                    </p:animRot>
                                  </p:childTnLst>
                                </p:cTn>
                              </p:par>
                              <p:par>
                                <p:cTn id="15" presetID="8" presetClass="emph" presetSubtype="0" repeatCount="indefinite" fill="hold" grpId="0" nodeType="withEffect">
                                  <p:stCondLst>
                                    <p:cond delay="0"/>
                                  </p:stCondLst>
                                  <p:childTnLst>
                                    <p:animRot by="21600000">
                                      <p:cBhvr>
                                        <p:cTn id="16" dur="5000" fill="hold"/>
                                        <p:tgtEl>
                                          <p:spTgt spid="107"/>
                                        </p:tgtEl>
                                        <p:attrNameLst>
                                          <p:attrName>r</p:attrName>
                                        </p:attrNameLst>
                                      </p:cBhvr>
                                    </p:animRot>
                                  </p:childTnLst>
                                </p:cTn>
                              </p:par>
                              <p:par>
                                <p:cTn id="17" presetID="8" presetClass="emph" presetSubtype="0" repeatCount="indefinite" fill="hold" grpId="0" nodeType="withEffect">
                                  <p:stCondLst>
                                    <p:cond delay="0"/>
                                  </p:stCondLst>
                                  <p:childTnLst>
                                    <p:animRot by="-21600000">
                                      <p:cBhvr>
                                        <p:cTn id="18" dur="5000" fill="hold"/>
                                        <p:tgtEl>
                                          <p:spTgt spid="11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bldLvl="0" animBg="1"/>
      <p:bldP spid="109" grpId="0" bldLvl="0" animBg="1"/>
      <p:bldP spid="111" grpId="0" bldLvl="0" animBg="1"/>
      <p:bldP spid="113" grpId="0" bldLvl="0" animBg="1"/>
      <p:bldP spid="115" grpId="0" bldLvl="0" animBg="1"/>
      <p:bldP spid="117" grpId="0" bldLvl="0" animBg="1"/>
      <p:bldP spid="119"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143000" y="3602038"/>
            <a:ext cx="6858000" cy="1655762"/>
          </a:xfrm>
        </p:spPr>
        <p:txBody>
          <a:bodyPr/>
          <a:p>
            <a:pPr algn="l"/>
            <a:endParaRPr lang="zh-CN" altLang="en-US"/>
          </a:p>
        </p:txBody>
      </p:sp>
      <p:sp>
        <p:nvSpPr>
          <p:cNvPr id="6145" name="Rectangle 66"/>
          <p:cNvSpPr/>
          <p:nvPr/>
        </p:nvSpPr>
        <p:spPr>
          <a:xfrm>
            <a:off x="2133600" y="5095240"/>
            <a:ext cx="4622800"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生态文明呼唤绿色消费</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8" name="矩形 85"/>
          <p:cNvSpPr/>
          <p:nvPr/>
        </p:nvSpPr>
        <p:spPr>
          <a:xfrm>
            <a:off x="2093913" y="2095183"/>
            <a:ext cx="4662487"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rPr>
              <a:t>中华文明中的生态智慧</a:t>
            </a:r>
            <a:endPar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endParaRPr>
          </a:p>
        </p:txBody>
      </p:sp>
      <p:sp>
        <p:nvSpPr>
          <p:cNvPr id="6150" name="Rectangle 59"/>
          <p:cNvSpPr/>
          <p:nvPr/>
        </p:nvSpPr>
        <p:spPr>
          <a:xfrm>
            <a:off x="101600" y="357188"/>
            <a:ext cx="8229600" cy="1143000"/>
          </a:xfrm>
          <a:prstGeom prst="rect">
            <a:avLst/>
          </a:prstGeom>
          <a:noFill/>
          <a:ln w="9525">
            <a:noFill/>
          </a:ln>
        </p:spPr>
        <p:txBody>
          <a:bodyPr anchor="t"/>
          <a:p>
            <a:pPr algn="ctr"/>
            <a:r>
              <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rPr>
              <a:t>讨论内容 </a:t>
            </a:r>
            <a:endPar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endParaRPr>
          </a:p>
        </p:txBody>
      </p:sp>
      <p:sp>
        <p:nvSpPr>
          <p:cNvPr id="6151" name="Text Box 5"/>
          <p:cNvSpPr/>
          <p:nvPr/>
        </p:nvSpPr>
        <p:spPr>
          <a:xfrm>
            <a:off x="2066925" y="1335405"/>
            <a:ext cx="5591175" cy="583565"/>
          </a:xfrm>
          <a:prstGeom prst="rect">
            <a:avLst/>
          </a:prstGeom>
          <a:noFill/>
          <a:ln w="9525">
            <a:noFill/>
          </a:ln>
        </p:spPr>
        <p:txBody>
          <a:bodyPr wrap="square" anchor="t">
            <a:spAutoFit/>
          </a:bodyPr>
          <a:p>
            <a:pPr lvl="0"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文明与生态文明的内涵</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283335" y="1286193"/>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1444943" y="1321118"/>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57" name="组合 6157"/>
          <p:cNvGrpSpPr/>
          <p:nvPr/>
        </p:nvGrpSpPr>
        <p:grpSpPr>
          <a:xfrm>
            <a:off x="1283335" y="203327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1437799" y="2066608"/>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62" name="组合 6162"/>
          <p:cNvGrpSpPr/>
          <p:nvPr/>
        </p:nvGrpSpPr>
        <p:grpSpPr>
          <a:xfrm>
            <a:off x="1283335" y="2800985"/>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1446530" y="282956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7" name="Line 20"/>
          <p:cNvSpPr/>
          <p:nvPr/>
        </p:nvSpPr>
        <p:spPr>
          <a:xfrm flipV="1">
            <a:off x="1789748" y="1894205"/>
            <a:ext cx="5868043"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310323"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310323" y="4336415"/>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1451293" y="438404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7" name="Text Box 18"/>
          <p:cNvSpPr/>
          <p:nvPr/>
        </p:nvSpPr>
        <p:spPr>
          <a:xfrm>
            <a:off x="1443355" y="360045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78" name="组合 6178"/>
          <p:cNvGrpSpPr/>
          <p:nvPr/>
        </p:nvGrpSpPr>
        <p:grpSpPr>
          <a:xfrm>
            <a:off x="1310323" y="510413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1451293" y="5127943"/>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 name="Line 20"/>
          <p:cNvSpPr/>
          <p:nvPr/>
        </p:nvSpPr>
        <p:spPr>
          <a:xfrm flipV="1">
            <a:off x="1778318" y="2644140"/>
            <a:ext cx="5868043"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1778318" y="3405505"/>
            <a:ext cx="5868043"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1778318" y="4166870"/>
            <a:ext cx="5868043"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1778318" y="4928235"/>
            <a:ext cx="5868043"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1778318" y="5689600"/>
            <a:ext cx="5868043"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087245" y="5834063"/>
            <a:ext cx="4657725"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我国生态文明建设实践</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11" name="Rectangle 66">
            <a:hlinkClick r:id=""/>
          </p:cNvPr>
          <p:cNvSpPr/>
          <p:nvPr/>
        </p:nvSpPr>
        <p:spPr>
          <a:xfrm>
            <a:off x="2136775" y="4236085"/>
            <a:ext cx="5521325" cy="706755"/>
          </a:xfrm>
          <a:prstGeom prst="rect">
            <a:avLst/>
          </a:prstGeom>
          <a:solidFill>
            <a:srgbClr val="FFFF00"/>
          </a:solidFill>
          <a:ln w="9525">
            <a:noFill/>
          </a:ln>
        </p:spPr>
        <p:txBody>
          <a:bodyPr wrap="square" anchor="t">
            <a:spAutoFit/>
          </a:bodyPr>
          <a:p>
            <a:pPr lvl="0" algn="ctr" eaLnBrk="0" hangingPunct="0">
              <a:buClrTx/>
              <a:buSzTx/>
            </a:pPr>
            <a:r>
              <a:rPr lang="zh-CN" altLang="en-US" sz="4000" kern="0" dirty="0">
                <a:solidFill>
                  <a:srgbClr val="FF0000"/>
                </a:solidFill>
                <a:uFillTx/>
                <a:latin typeface="黑体" panose="02010609060101010101" pitchFamily="2" charset="-122"/>
                <a:ea typeface="黑体" panose="02010609060101010101" pitchFamily="2" charset="-122"/>
                <a:sym typeface="黑体" panose="02010609060101010101" pitchFamily="2" charset="-122"/>
              </a:rPr>
              <a:t>生态文明呼唤绿色发展</a:t>
            </a:r>
            <a:endParaRPr lang="zh-CN" altLang="en-US" sz="4000" kern="0" dirty="0">
              <a:solidFill>
                <a:srgbClr val="FF0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9" name="矩形 85"/>
          <p:cNvSpPr/>
          <p:nvPr/>
        </p:nvSpPr>
        <p:spPr>
          <a:xfrm>
            <a:off x="2082483" y="2845118"/>
            <a:ext cx="4662487"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rPr>
              <a:t>习近平的</a:t>
            </a:r>
            <a:r>
              <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rPr>
              <a:t>生态文明思想</a:t>
            </a:r>
            <a:endPar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endParaRPr>
          </a:p>
        </p:txBody>
      </p:sp>
      <p:grpSp>
        <p:nvGrpSpPr>
          <p:cNvPr id="13" name="组合 6172"/>
          <p:cNvGrpSpPr/>
          <p:nvPr/>
        </p:nvGrpSpPr>
        <p:grpSpPr>
          <a:xfrm>
            <a:off x="1298893" y="5847715"/>
            <a:ext cx="685800" cy="635000"/>
            <a:chOff x="0" y="0"/>
            <a:chExt cx="1549" cy="1351"/>
          </a:xfrm>
        </p:grpSpPr>
        <p:sp>
          <p:nvSpPr>
            <p:cNvPr id="14"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5"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6"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17" name="Text Box 26"/>
          <p:cNvSpPr/>
          <p:nvPr/>
        </p:nvSpPr>
        <p:spPr>
          <a:xfrm>
            <a:off x="1439863" y="589534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7</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8" name="Line 20"/>
          <p:cNvSpPr/>
          <p:nvPr/>
        </p:nvSpPr>
        <p:spPr>
          <a:xfrm flipV="1">
            <a:off x="1836103" y="6439535"/>
            <a:ext cx="5868043" cy="7938"/>
          </a:xfrm>
          <a:prstGeom prst="line">
            <a:avLst/>
          </a:prstGeom>
          <a:ln w="25400" cap="flat" cmpd="sng">
            <a:solidFill>
              <a:schemeClr val="bg2"/>
            </a:solidFill>
            <a:prstDash val="sysDot"/>
            <a:round/>
            <a:headEnd type="none" w="med" len="med"/>
            <a:tailEnd type="oval" w="med" len="med"/>
          </a:ln>
        </p:spPr>
      </p:sp>
      <p:sp>
        <p:nvSpPr>
          <p:cNvPr id="19" name="矩形 85"/>
          <p:cNvSpPr/>
          <p:nvPr/>
        </p:nvSpPr>
        <p:spPr>
          <a:xfrm>
            <a:off x="2094230" y="3618230"/>
            <a:ext cx="5906135" cy="583565"/>
          </a:xfrm>
          <a:prstGeom prst="rect">
            <a:avLst/>
          </a:prstGeom>
          <a:noFill/>
          <a:ln w="9525">
            <a:noFill/>
          </a:ln>
        </p:spPr>
        <p:txBody>
          <a:bodyPr wrap="square" anchor="t">
            <a:spAutoFit/>
          </a:bodyPr>
          <a:p>
            <a:pPr lvl="0"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生态文明建设面临挑战</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矩形 16386"/>
          <p:cNvSpPr txBox="1"/>
          <p:nvPr/>
        </p:nvSpPr>
        <p:spPr>
          <a:xfrm>
            <a:off x="789940" y="215265"/>
            <a:ext cx="8004175" cy="706755"/>
          </a:xfrm>
          <a:prstGeom prst="rect">
            <a:avLst/>
          </a:prstGeom>
          <a:noFill/>
        </p:spPr>
        <p:txBody>
          <a:bodyPr wrap="squar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5.</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生态文明呼唤绿色发展</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4" name="MH_Other_1"/>
          <p:cNvSpPr>
            <a:spLocks noChangeShapeType="1"/>
          </p:cNvSpPr>
          <p:nvPr/>
        </p:nvSpPr>
        <p:spPr bwMode="auto">
          <a:xfrm flipH="1">
            <a:off x="3204845" y="4374515"/>
            <a:ext cx="252000" cy="635"/>
          </a:xfrm>
          <a:prstGeom prst="line">
            <a:avLst/>
          </a:prstGeom>
          <a:noFill/>
          <a:ln w="19050" cmpd="sng">
            <a:solidFill>
              <a:schemeClr val="accent2"/>
            </a:solidFill>
            <a:rou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30" name="MH_SubTitle_1"/>
          <p:cNvSpPr>
            <a:spLocks noChangeAspect="1" noChangeArrowheads="1"/>
          </p:cNvSpPr>
          <p:nvPr/>
        </p:nvSpPr>
        <p:spPr bwMode="auto">
          <a:xfrm>
            <a:off x="2775585" y="1887220"/>
            <a:ext cx="1364615" cy="1364615"/>
          </a:xfrm>
          <a:prstGeom prst="ellipse">
            <a:avLst/>
          </a:prstGeom>
          <a:solidFill>
            <a:schemeClr val="accent4">
              <a:lumMod val="20000"/>
              <a:lumOff val="80000"/>
            </a:schemeClr>
          </a:solidFill>
          <a:ln w="76200" cmpd="dbl">
            <a:solidFill>
              <a:srgbClr val="5B9BD5"/>
            </a:solidFill>
          </a:ln>
        </p:spPr>
        <p:txBody>
          <a:bodyPr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400" b="1" i="0" u="none" strike="noStrike" kern="0" cap="none" spc="0" normalizeH="0" baseline="0" noProof="0" dirty="0">
                <a:ln>
                  <a:noFill/>
                </a:ln>
                <a:solidFill>
                  <a:srgbClr val="00B050"/>
                </a:solidFill>
                <a:effectLst>
                  <a:outerShdw blurRad="38100" dist="38100" dir="2700000" algn="tl">
                    <a:srgbClr val="000000">
                      <a:alpha val="43137"/>
                    </a:srgbClr>
                  </a:outerShdw>
                </a:effectLst>
                <a:uLnTx/>
                <a:uFillTx/>
                <a:latin typeface="+mn-lt"/>
                <a:ea typeface="+mn-ea"/>
                <a:cs typeface="+mn-cs"/>
              </a:rPr>
              <a:t>生态化</a:t>
            </a:r>
            <a:endParaRPr kumimoji="0" lang="zh-CN" altLang="en-US" sz="2400" b="1" i="0" u="none" strike="noStrike" kern="0" cap="none" spc="0" normalizeH="0" baseline="0" noProof="0" dirty="0">
              <a:ln>
                <a:noFill/>
              </a:ln>
              <a:solidFill>
                <a:srgbClr val="00B050"/>
              </a:solidFill>
              <a:effectLst>
                <a:outerShdw blurRad="38100" dist="38100" dir="2700000" algn="tl">
                  <a:srgbClr val="000000">
                    <a:alpha val="43137"/>
                  </a:srgbClr>
                </a:outerShdw>
              </a:effectLst>
              <a:uLnTx/>
              <a:uFillTx/>
              <a:latin typeface="+mn-lt"/>
              <a:ea typeface="+mn-ea"/>
              <a:cs typeface="+mn-cs"/>
            </a:endParaRPr>
          </a:p>
        </p:txBody>
      </p:sp>
      <p:sp>
        <p:nvSpPr>
          <p:cNvPr id="33" name="MH_Title_1"/>
          <p:cNvSpPr>
            <a:spLocks noChangeAspect="1" noChangeArrowheads="1"/>
          </p:cNvSpPr>
          <p:nvPr/>
        </p:nvSpPr>
        <p:spPr bwMode="auto">
          <a:xfrm>
            <a:off x="3636328" y="3308033"/>
            <a:ext cx="2078356" cy="1684020"/>
          </a:xfrm>
          <a:prstGeom prst="hexagon">
            <a:avLst>
              <a:gd name="adj" fmla="val 30852"/>
              <a:gd name="vf" fmla="val 115470"/>
            </a:avLst>
          </a:prstGeom>
          <a:solidFill>
            <a:schemeClr val="accent2"/>
          </a:solidFill>
          <a:ln w="76200" cmpd="dbl">
            <a:solidFill>
              <a:srgbClr val="FFFFFF"/>
            </a:solidFill>
            <a:miter lim="800000"/>
          </a:ln>
          <a:effectLst/>
        </p:spPr>
        <p:txBody>
          <a:bodyPr lIns="0" tIns="0" rIns="0" bIns="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0" cap="none" spc="0" normalizeH="0" baseline="0" noProof="0" dirty="0">
                <a:ln>
                  <a:noFill/>
                </a:ln>
                <a:solidFill>
                  <a:srgbClr val="FFFFFF"/>
                </a:solidFill>
                <a:effectLst/>
                <a:uLnTx/>
                <a:uFillTx/>
                <a:latin typeface="黑体" panose="02010609060101010101" pitchFamily="2" charset="-122"/>
                <a:ea typeface="黑体" panose="02010609060101010101" pitchFamily="2" charset="-122"/>
                <a:cs typeface="+mn-cs"/>
              </a:rPr>
              <a:t>特征</a:t>
            </a:r>
            <a:endParaRPr kumimoji="0" lang="zh-CN" altLang="en-US" sz="5400" b="0" i="0" u="none" strike="noStrike" kern="0" cap="none" spc="0" normalizeH="0" baseline="0" noProof="0" dirty="0">
              <a:ln>
                <a:noFill/>
              </a:ln>
              <a:solidFill>
                <a:srgbClr val="FFFFFF"/>
              </a:solidFill>
              <a:effectLst/>
              <a:uLnTx/>
              <a:uFillTx/>
              <a:latin typeface="黑体" panose="02010609060101010101" pitchFamily="2" charset="-122"/>
              <a:ea typeface="黑体" panose="02010609060101010101" pitchFamily="2" charset="-122"/>
              <a:cs typeface="+mn-cs"/>
            </a:endParaRPr>
          </a:p>
        </p:txBody>
      </p:sp>
      <p:sp>
        <p:nvSpPr>
          <p:cNvPr id="3090" name="MH_Text_1"/>
          <p:cNvSpPr txBox="1">
            <a:spLocks noChangeArrowheads="1"/>
          </p:cNvSpPr>
          <p:nvPr/>
        </p:nvSpPr>
        <p:spPr bwMode="auto">
          <a:xfrm>
            <a:off x="735965" y="2038350"/>
            <a:ext cx="2533015" cy="80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285750" marR="0" lvl="0" indent="-285750" algn="l" defTabSz="914400" rtl="0" fontAlgn="base">
              <a:lnSpc>
                <a:spcPct val="150000"/>
              </a:lnSpc>
              <a:spcBef>
                <a:spcPct val="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smtClean="0">
                <a:ln>
                  <a:noFill/>
                </a:ln>
                <a:solidFill>
                  <a:schemeClr val="bg1"/>
                </a:solidFill>
                <a:effectLst/>
                <a:uLnTx/>
                <a:uFillTx/>
                <a:latin typeface="+mn-lt"/>
                <a:ea typeface="+mn-ea"/>
                <a:cs typeface="+mn-cs"/>
              </a:rPr>
              <a:t>经济生态化</a:t>
            </a:r>
            <a:endParaRPr kumimoji="0" lang="zh-CN" altLang="en-US" sz="2000" b="0" i="0" u="none" strike="noStrike" kern="1200" cap="none" spc="0" normalizeH="0" baseline="0" noProof="0" smtClean="0">
              <a:ln>
                <a:noFill/>
              </a:ln>
              <a:solidFill>
                <a:schemeClr val="bg1"/>
              </a:solidFill>
              <a:effectLst/>
              <a:uLnTx/>
              <a:uFillTx/>
              <a:latin typeface="+mn-lt"/>
              <a:ea typeface="+mn-ea"/>
              <a:cs typeface="+mn-cs"/>
            </a:endParaRPr>
          </a:p>
          <a:p>
            <a:pPr marL="285750" marR="0" lvl="0" indent="-285750" algn="l" defTabSz="914400" rtl="0" fontAlgn="base">
              <a:lnSpc>
                <a:spcPct val="150000"/>
              </a:lnSpc>
              <a:spcBef>
                <a:spcPct val="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smtClean="0">
                <a:ln>
                  <a:noFill/>
                </a:ln>
                <a:solidFill>
                  <a:schemeClr val="bg1"/>
                </a:solidFill>
                <a:effectLst/>
                <a:uLnTx/>
                <a:uFillTx/>
                <a:latin typeface="+mn-lt"/>
                <a:ea typeface="+mn-ea"/>
                <a:cs typeface="+mn-cs"/>
              </a:rPr>
              <a:t>生活方式生态化</a:t>
            </a:r>
            <a:endParaRPr kumimoji="0" lang="zh-CN" altLang="en-US" sz="2000" b="0" i="0" u="none" strike="noStrike" kern="1200" cap="none" spc="0" normalizeH="0" baseline="0" noProof="0" smtClean="0">
              <a:ln>
                <a:noFill/>
              </a:ln>
              <a:solidFill>
                <a:schemeClr val="bg1"/>
              </a:solidFill>
              <a:effectLst/>
              <a:uLnTx/>
              <a:uFillTx/>
              <a:latin typeface="+mn-lt"/>
              <a:ea typeface="+mn-ea"/>
              <a:cs typeface="+mn-cs"/>
            </a:endParaRPr>
          </a:p>
          <a:p>
            <a:pPr marL="0" marR="0" lvl="0" indent="349250" algn="l" defTabSz="914400" rtl="0" fontAlgn="base">
              <a:lnSpc>
                <a:spcPct val="150000"/>
              </a:lnSpc>
              <a:spcBef>
                <a:spcPct val="0"/>
              </a:spcBef>
              <a:spcAft>
                <a:spcPct val="0"/>
              </a:spcAft>
              <a:buClrTx/>
              <a:buSzTx/>
              <a:buFontTx/>
              <a:buNone/>
              <a:defRPr/>
            </a:pPr>
            <a:endParaRPr kumimoji="0" lang="zh-CN" altLang="en-US" sz="2000" b="0" i="0" u="none" strike="noStrike" kern="1200" cap="none" spc="0" normalizeH="0" baseline="0" noProof="0" smtClean="0">
              <a:ln>
                <a:noFill/>
              </a:ln>
              <a:solidFill>
                <a:schemeClr val="bg1"/>
              </a:solidFill>
              <a:effectLst/>
              <a:uLnTx/>
              <a:uFillTx/>
              <a:latin typeface="+mn-lt"/>
              <a:ea typeface="+mn-ea"/>
              <a:cs typeface="+mn-cs"/>
            </a:endParaRPr>
          </a:p>
        </p:txBody>
      </p:sp>
      <p:sp>
        <p:nvSpPr>
          <p:cNvPr id="3091" name="MH_Text_6"/>
          <p:cNvSpPr txBox="1">
            <a:spLocks noChangeArrowheads="1"/>
          </p:cNvSpPr>
          <p:nvPr/>
        </p:nvSpPr>
        <p:spPr bwMode="auto">
          <a:xfrm>
            <a:off x="-365760" y="3539490"/>
            <a:ext cx="2433955" cy="1394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285750" marR="0" lvl="0" indent="-285750" algn="l" defTabSz="914400" rtl="0" fontAlgn="base">
              <a:lnSpc>
                <a:spcPct val="100000"/>
              </a:lnSpc>
              <a:spcBef>
                <a:spcPct val="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smtClean="0">
                <a:ln>
                  <a:noFill/>
                </a:ln>
                <a:solidFill>
                  <a:schemeClr val="tx1"/>
                </a:solidFill>
                <a:effectLst/>
                <a:uLnTx/>
                <a:uFillTx/>
                <a:latin typeface="+mn-lt"/>
                <a:ea typeface="+mn-ea"/>
                <a:cs typeface="+mn-cs"/>
              </a:rPr>
              <a:t>合理的经济发展速度、规模、结构及过程</a:t>
            </a:r>
            <a:endParaRPr kumimoji="0" lang="en-US" altLang="zh-CN" sz="2000" b="0" i="0" u="none" strike="noStrike" kern="1200" cap="none" spc="0" normalizeH="0" baseline="0" noProof="0" smtClean="0">
              <a:ln>
                <a:noFill/>
              </a:ln>
              <a:solidFill>
                <a:schemeClr val="tx1"/>
              </a:solidFill>
              <a:effectLst/>
              <a:uLnTx/>
              <a:uFillTx/>
              <a:latin typeface="+mn-lt"/>
              <a:ea typeface="+mn-ea"/>
              <a:cs typeface="+mn-cs"/>
            </a:endParaRPr>
          </a:p>
          <a:p>
            <a:pPr marL="285750" marR="0" lvl="0" indent="-285750" algn="l" defTabSz="914400" rtl="0" fontAlgn="base">
              <a:lnSpc>
                <a:spcPct val="100000"/>
              </a:lnSpc>
              <a:spcBef>
                <a:spcPct val="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合理利用资源环境实现质量效率最优</a:t>
            </a:r>
            <a:endParaRPr kumimoji="0" lang="zh-CN" altLang="en-US" sz="2000" b="0" i="0" u="none" strike="noStrike" kern="1200" cap="none" spc="0" normalizeH="0" baseline="0" noProof="0" smtClean="0">
              <a:ln>
                <a:noFill/>
              </a:ln>
              <a:solidFill>
                <a:schemeClr val="tx1"/>
              </a:solidFill>
              <a:effectLst/>
              <a:uLnTx/>
              <a:uFillTx/>
              <a:latin typeface="+mn-lt"/>
              <a:ea typeface="+mn-ea"/>
              <a:cs typeface="+mn-cs"/>
            </a:endParaRPr>
          </a:p>
        </p:txBody>
      </p:sp>
      <p:sp>
        <p:nvSpPr>
          <p:cNvPr id="3092" name="MH_Text_5"/>
          <p:cNvSpPr txBox="1">
            <a:spLocks noChangeArrowheads="1"/>
          </p:cNvSpPr>
          <p:nvPr/>
        </p:nvSpPr>
        <p:spPr bwMode="auto">
          <a:xfrm>
            <a:off x="563880" y="5318760"/>
            <a:ext cx="2873375" cy="132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285750" marR="0" lvl="0" indent="-28575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减少化石能源消费</a:t>
            </a:r>
            <a:endParaRPr kumimoji="0" lang="zh-CN" altLang="en-US" sz="2000" b="0" i="0" u="none" strike="noStrike" kern="1200" cap="none" spc="0" normalizeH="0" baseline="0" noProof="0" smtClean="0">
              <a:ln>
                <a:noFill/>
              </a:ln>
              <a:solidFill>
                <a:schemeClr val="tx1"/>
              </a:solidFill>
              <a:effectLst/>
              <a:uLnTx/>
              <a:uFillTx/>
              <a:latin typeface="+mn-lt"/>
              <a:ea typeface="+mn-ea"/>
              <a:cs typeface="+mn-cs"/>
            </a:endParaRPr>
          </a:p>
          <a:p>
            <a:pPr marL="285750" marR="0" lvl="0" indent="-28575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发展可再生能源</a:t>
            </a:r>
            <a:endParaRPr kumimoji="0" lang="zh-CN" altLang="en-US" sz="2000" b="0" i="0" u="none" strike="noStrike" kern="1200" cap="none" spc="0" normalizeH="0" baseline="0" noProof="0" smtClean="0">
              <a:ln>
                <a:noFill/>
              </a:ln>
              <a:solidFill>
                <a:schemeClr val="tx1"/>
              </a:solidFill>
              <a:effectLst/>
              <a:uLnTx/>
              <a:uFillTx/>
              <a:latin typeface="+mn-lt"/>
              <a:ea typeface="+mn-ea"/>
              <a:cs typeface="+mn-cs"/>
            </a:endParaRPr>
          </a:p>
          <a:p>
            <a:pPr marL="285750" marR="0" lvl="0" indent="-28575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smtClean="0">
                <a:ln>
                  <a:noFill/>
                </a:ln>
                <a:solidFill>
                  <a:schemeClr val="tx1"/>
                </a:solidFill>
                <a:effectLst/>
                <a:uLnTx/>
                <a:uFillTx/>
                <a:latin typeface="+mn-lt"/>
                <a:ea typeface="+mn-ea"/>
                <a:cs typeface="+mn-cs"/>
              </a:rPr>
              <a:t>实现人类社会的可持续发展</a:t>
            </a:r>
            <a:endParaRPr kumimoji="0" lang="zh-CN" altLang="en-US" sz="20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MH_SubTitle_1"/>
          <p:cNvSpPr>
            <a:spLocks noChangeAspect="1" noChangeArrowheads="1"/>
          </p:cNvSpPr>
          <p:nvPr/>
        </p:nvSpPr>
        <p:spPr bwMode="auto">
          <a:xfrm>
            <a:off x="2012950" y="3615055"/>
            <a:ext cx="1384300" cy="1384300"/>
          </a:xfrm>
          <a:prstGeom prst="ellipse">
            <a:avLst/>
          </a:prstGeom>
          <a:solidFill>
            <a:schemeClr val="accent4">
              <a:lumMod val="20000"/>
              <a:lumOff val="80000"/>
            </a:schemeClr>
          </a:solidFill>
          <a:ln w="76200" cmpd="dbl">
            <a:solidFill>
              <a:srgbClr val="5B9BD5"/>
            </a:solidFill>
          </a:ln>
        </p:spPr>
        <p:txBody>
          <a:bodyPr lIns="0" tIns="0" rIns="0" bIns="0" anchor="ctr">
            <a:noAutofit/>
          </a:bodyPr>
          <a:lstStyle/>
          <a:p>
            <a:pPr lvl="0" algn="ctr">
              <a:spcBef>
                <a:spcPts val="0"/>
              </a:spcBef>
              <a:spcAft>
                <a:spcPts val="0"/>
              </a:spcAft>
              <a:buClrTx/>
              <a:buSzTx/>
              <a:buFontTx/>
              <a:defRPr/>
            </a:pPr>
            <a:r>
              <a:rPr lang="zh-CN" altLang="en-US" sz="2400" b="1" kern="0" noProof="0" dirty="0">
                <a:ln>
                  <a:noFill/>
                </a:ln>
                <a:solidFill>
                  <a:srgbClr val="00B050"/>
                </a:solidFill>
                <a:effectLst>
                  <a:outerShdw blurRad="38100" dist="38100" dir="2700000" algn="tl">
                    <a:srgbClr val="000000">
                      <a:alpha val="43137"/>
                    </a:srgbClr>
                  </a:outerShdw>
                </a:effectLst>
                <a:uLnTx/>
                <a:uFillTx/>
                <a:sym typeface="+mn-ea"/>
              </a:rPr>
              <a:t>合理化</a:t>
            </a:r>
            <a:endParaRPr lang="zh-CN" altLang="en-US" sz="2400" b="1" kern="0" noProof="0" dirty="0">
              <a:ln>
                <a:noFill/>
              </a:ln>
              <a:solidFill>
                <a:srgbClr val="00B050"/>
              </a:solidFill>
              <a:effectLst>
                <a:outerShdw blurRad="38100" dist="38100" dir="2700000" algn="tl">
                  <a:srgbClr val="000000">
                    <a:alpha val="43137"/>
                  </a:srgbClr>
                </a:outerShdw>
              </a:effectLst>
              <a:uLnTx/>
              <a:uFillTx/>
              <a:sym typeface="+mn-ea"/>
            </a:endParaRPr>
          </a:p>
        </p:txBody>
      </p:sp>
      <p:sp>
        <p:nvSpPr>
          <p:cNvPr id="5" name="MH_SubTitle_1"/>
          <p:cNvSpPr>
            <a:spLocks noChangeAspect="1" noChangeArrowheads="1"/>
          </p:cNvSpPr>
          <p:nvPr/>
        </p:nvSpPr>
        <p:spPr bwMode="auto">
          <a:xfrm>
            <a:off x="2928620" y="5186680"/>
            <a:ext cx="1320165" cy="1320165"/>
          </a:xfrm>
          <a:prstGeom prst="ellipse">
            <a:avLst/>
          </a:prstGeom>
          <a:solidFill>
            <a:schemeClr val="accent4">
              <a:lumMod val="20000"/>
              <a:lumOff val="80000"/>
            </a:schemeClr>
          </a:solidFill>
          <a:ln w="76200" cmpd="dbl">
            <a:solidFill>
              <a:srgbClr val="5B9BD5"/>
            </a:solidFill>
          </a:ln>
        </p:spPr>
        <p:txBody>
          <a:bodyPr lIns="0" tIns="0" rIns="0" bIns="0" anchor="ctr">
            <a:noAutofit/>
          </a:bodyPr>
          <a:lstStyle/>
          <a:p>
            <a:pPr lvl="0" algn="ctr">
              <a:spcBef>
                <a:spcPts val="0"/>
              </a:spcBef>
              <a:spcAft>
                <a:spcPts val="0"/>
              </a:spcAft>
              <a:buClrTx/>
              <a:buSzTx/>
              <a:buFontTx/>
              <a:defRPr/>
            </a:pPr>
            <a:r>
              <a:rPr lang="zh-CN" altLang="en-US" sz="2400" b="1" kern="0" noProof="0" dirty="0">
                <a:ln>
                  <a:noFill/>
                </a:ln>
                <a:solidFill>
                  <a:srgbClr val="00B050"/>
                </a:solidFill>
                <a:effectLst>
                  <a:outerShdw blurRad="38100" dist="38100" dir="2700000" algn="tl">
                    <a:srgbClr val="000000">
                      <a:alpha val="43137"/>
                    </a:srgbClr>
                  </a:outerShdw>
                </a:effectLst>
                <a:uLnTx/>
                <a:uFillTx/>
                <a:sym typeface="+mn-ea"/>
              </a:rPr>
              <a:t>低碳化</a:t>
            </a:r>
            <a:endParaRPr lang="zh-CN" altLang="en-US" sz="2400" b="1" kern="0" noProof="0" dirty="0">
              <a:ln>
                <a:noFill/>
              </a:ln>
              <a:solidFill>
                <a:srgbClr val="00B050"/>
              </a:solidFill>
              <a:effectLst>
                <a:outerShdw blurRad="38100" dist="38100" dir="2700000" algn="tl">
                  <a:srgbClr val="000000">
                    <a:alpha val="43137"/>
                  </a:srgbClr>
                </a:outerShdw>
              </a:effectLst>
              <a:uLnTx/>
              <a:uFillTx/>
              <a:sym typeface="+mn-ea"/>
            </a:endParaRPr>
          </a:p>
        </p:txBody>
      </p:sp>
      <p:sp>
        <p:nvSpPr>
          <p:cNvPr id="6" name="MH_SubTitle_1"/>
          <p:cNvSpPr>
            <a:spLocks noChangeAspect="1" noChangeArrowheads="1"/>
          </p:cNvSpPr>
          <p:nvPr/>
        </p:nvSpPr>
        <p:spPr bwMode="auto">
          <a:xfrm>
            <a:off x="5276215" y="5064760"/>
            <a:ext cx="1384300" cy="1384300"/>
          </a:xfrm>
          <a:prstGeom prst="ellipse">
            <a:avLst/>
          </a:prstGeom>
          <a:solidFill>
            <a:schemeClr val="accent4">
              <a:lumMod val="20000"/>
              <a:lumOff val="80000"/>
            </a:schemeClr>
          </a:solidFill>
          <a:ln w="76200" cmpd="dbl">
            <a:solidFill>
              <a:srgbClr val="5B9BD5"/>
            </a:solidFill>
          </a:ln>
        </p:spPr>
        <p:txBody>
          <a:bodyPr lIns="0" tIns="0" rIns="0" bIns="0" anchor="ctr">
            <a:noAutofit/>
          </a:bodyPr>
          <a:lstStyle/>
          <a:p>
            <a:pPr lvl="0" algn="ctr">
              <a:spcBef>
                <a:spcPts val="0"/>
              </a:spcBef>
              <a:spcAft>
                <a:spcPts val="0"/>
              </a:spcAft>
              <a:buClrTx/>
              <a:buSzTx/>
              <a:buFontTx/>
              <a:defRPr/>
            </a:pPr>
            <a:r>
              <a:rPr lang="zh-CN" altLang="en-US" sz="2400" b="1" kern="0" noProof="0" dirty="0">
                <a:ln>
                  <a:noFill/>
                </a:ln>
                <a:solidFill>
                  <a:srgbClr val="00B050"/>
                </a:solidFill>
                <a:effectLst>
                  <a:outerShdw blurRad="38100" dist="38100" dir="2700000" algn="tl">
                    <a:srgbClr val="000000">
                      <a:alpha val="43137"/>
                    </a:srgbClr>
                  </a:outerShdw>
                </a:effectLst>
                <a:uLnTx/>
                <a:uFillTx/>
                <a:sym typeface="+mn-ea"/>
              </a:rPr>
              <a:t>清洁化</a:t>
            </a:r>
            <a:endParaRPr lang="zh-CN" altLang="en-US" sz="2400" b="1" kern="0" noProof="0" dirty="0">
              <a:ln>
                <a:noFill/>
              </a:ln>
              <a:solidFill>
                <a:srgbClr val="00B050"/>
              </a:solidFill>
              <a:effectLst>
                <a:outerShdw blurRad="38100" dist="38100" dir="2700000" algn="tl">
                  <a:srgbClr val="000000">
                    <a:alpha val="43137"/>
                  </a:srgbClr>
                </a:outerShdw>
              </a:effectLst>
              <a:uLnTx/>
              <a:uFillTx/>
              <a:sym typeface="+mn-ea"/>
            </a:endParaRPr>
          </a:p>
        </p:txBody>
      </p:sp>
      <p:sp>
        <p:nvSpPr>
          <p:cNvPr id="7" name="MH_SubTitle_1"/>
          <p:cNvSpPr>
            <a:spLocks noChangeAspect="1" noChangeArrowheads="1"/>
          </p:cNvSpPr>
          <p:nvPr/>
        </p:nvSpPr>
        <p:spPr bwMode="auto">
          <a:xfrm>
            <a:off x="5934075" y="3492500"/>
            <a:ext cx="1339215" cy="1339215"/>
          </a:xfrm>
          <a:prstGeom prst="ellipse">
            <a:avLst/>
          </a:prstGeom>
          <a:solidFill>
            <a:schemeClr val="accent4">
              <a:lumMod val="20000"/>
              <a:lumOff val="80000"/>
            </a:schemeClr>
          </a:solidFill>
          <a:ln w="76200" cmpd="dbl">
            <a:solidFill>
              <a:srgbClr val="5B9BD5"/>
            </a:solidFill>
          </a:ln>
        </p:spPr>
        <p:txBody>
          <a:bodyPr lIns="0" tIns="0" rIns="0" bIns="0" anchor="ctr">
            <a:noAutofit/>
          </a:bodyPr>
          <a:lstStyle/>
          <a:p>
            <a:pPr lvl="0" algn="ctr">
              <a:spcBef>
                <a:spcPts val="0"/>
              </a:spcBef>
              <a:spcAft>
                <a:spcPts val="0"/>
              </a:spcAft>
              <a:buClrTx/>
              <a:buSzTx/>
              <a:buFont typeface="Arial" panose="020B0604020202020204" pitchFamily="34" charset="0"/>
              <a:defRPr/>
            </a:pPr>
            <a:r>
              <a:rPr lang="zh-CN" altLang="en-US" sz="2400" b="1" kern="0" noProof="0" dirty="0">
                <a:ln>
                  <a:noFill/>
                </a:ln>
                <a:solidFill>
                  <a:srgbClr val="00B050"/>
                </a:solidFill>
                <a:effectLst>
                  <a:outerShdw blurRad="38100" dist="38100" dir="2700000" algn="tl">
                    <a:srgbClr val="000000">
                      <a:alpha val="43137"/>
                    </a:srgbClr>
                  </a:outerShdw>
                </a:effectLst>
                <a:uLnTx/>
                <a:uFillTx/>
                <a:sym typeface="+mn-ea"/>
              </a:rPr>
              <a:t>节约化</a:t>
            </a:r>
            <a:endParaRPr lang="zh-CN" altLang="en-US" sz="2400" b="1" kern="0" noProof="0" dirty="0">
              <a:ln>
                <a:noFill/>
              </a:ln>
              <a:solidFill>
                <a:srgbClr val="00B050"/>
              </a:solidFill>
              <a:effectLst>
                <a:outerShdw blurRad="38100" dist="38100" dir="2700000" algn="tl">
                  <a:srgbClr val="000000">
                    <a:alpha val="43137"/>
                  </a:srgbClr>
                </a:outerShdw>
              </a:effectLst>
              <a:uLnTx/>
              <a:uFillTx/>
              <a:sym typeface="+mn-ea"/>
            </a:endParaRPr>
          </a:p>
        </p:txBody>
      </p:sp>
      <p:sp>
        <p:nvSpPr>
          <p:cNvPr id="8" name="MH_SubTitle_1"/>
          <p:cNvSpPr>
            <a:spLocks noChangeAspect="1" noChangeArrowheads="1"/>
          </p:cNvSpPr>
          <p:nvPr/>
        </p:nvSpPr>
        <p:spPr bwMode="auto">
          <a:xfrm>
            <a:off x="5015865" y="1866265"/>
            <a:ext cx="1403350" cy="1403350"/>
          </a:xfrm>
          <a:prstGeom prst="ellipse">
            <a:avLst/>
          </a:prstGeom>
          <a:solidFill>
            <a:schemeClr val="accent4">
              <a:lumMod val="20000"/>
              <a:lumOff val="80000"/>
            </a:schemeClr>
          </a:solidFill>
          <a:ln w="76200" cmpd="dbl">
            <a:solidFill>
              <a:srgbClr val="5B9BD5"/>
            </a:solidFill>
          </a:ln>
        </p:spPr>
        <p:txBody>
          <a:bodyPr lIns="0" tIns="0" rIns="0" bIns="0" anchor="ctr">
            <a:noAutofit/>
          </a:bodyPr>
          <a:lstStyle/>
          <a:p>
            <a:pPr lvl="0" algn="ctr">
              <a:spcBef>
                <a:spcPts val="0"/>
              </a:spcBef>
              <a:spcAft>
                <a:spcPts val="0"/>
              </a:spcAft>
              <a:buClrTx/>
              <a:buSzTx/>
              <a:buFontTx/>
              <a:defRPr/>
            </a:pPr>
            <a:r>
              <a:rPr lang="zh-CN" altLang="en-US" sz="2400" b="1" kern="0" noProof="0" dirty="0">
                <a:ln>
                  <a:noFill/>
                </a:ln>
                <a:solidFill>
                  <a:srgbClr val="00B050"/>
                </a:solidFill>
                <a:effectLst>
                  <a:outerShdw blurRad="38100" dist="38100" dir="2700000" algn="tl">
                    <a:srgbClr val="000000">
                      <a:alpha val="43137"/>
                    </a:srgbClr>
                  </a:outerShdw>
                </a:effectLst>
                <a:uLnTx/>
                <a:uFillTx/>
                <a:sym typeface="+mn-ea"/>
              </a:rPr>
              <a:t>高效化</a:t>
            </a:r>
            <a:endParaRPr lang="zh-CN" altLang="en-US" sz="2400" b="1" kern="0" noProof="0" dirty="0">
              <a:ln>
                <a:noFill/>
              </a:ln>
              <a:solidFill>
                <a:srgbClr val="00B050"/>
              </a:solidFill>
              <a:effectLst>
                <a:outerShdw blurRad="38100" dist="38100" dir="2700000" algn="tl">
                  <a:srgbClr val="000000">
                    <a:alpha val="43137"/>
                  </a:srgbClr>
                </a:outerShdw>
              </a:effectLst>
              <a:uLnTx/>
              <a:uFillTx/>
              <a:sym typeface="+mn-ea"/>
            </a:endParaRPr>
          </a:p>
        </p:txBody>
      </p:sp>
      <p:grpSp>
        <p:nvGrpSpPr>
          <p:cNvPr id="9" name="组合 8"/>
          <p:cNvGrpSpPr/>
          <p:nvPr/>
        </p:nvGrpSpPr>
        <p:grpSpPr>
          <a:xfrm>
            <a:off x="-136523" y="597628"/>
            <a:ext cx="7340598" cy="1199342"/>
            <a:chOff x="660402" y="363948"/>
            <a:chExt cx="7340598" cy="1199342"/>
          </a:xfrm>
          <a:noFill/>
        </p:grpSpPr>
        <p:sp>
          <p:nvSpPr>
            <p:cNvPr id="28" name="矩形 27"/>
            <p:cNvSpPr/>
            <p:nvPr/>
          </p:nvSpPr>
          <p:spPr>
            <a:xfrm>
              <a:off x="660402" y="363948"/>
              <a:ext cx="210456" cy="4923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29" name="文本框 28"/>
            <p:cNvSpPr txBox="1"/>
            <p:nvPr/>
          </p:nvSpPr>
          <p:spPr>
            <a:xfrm>
              <a:off x="1617980" y="1041320"/>
              <a:ext cx="6383020" cy="521970"/>
            </a:xfrm>
            <a:prstGeom prst="rect">
              <a:avLst/>
            </a:prstGeom>
            <a:grpFill/>
          </p:spPr>
          <p:txBody>
            <a:bodyPr wrap="square" rtlCol="0">
              <a:spAutoFit/>
            </a:bodyPr>
            <a:lstStyle/>
            <a:p>
              <a:r>
                <a:rPr lang="zh-CN" altLang="en-US" sz="2800" dirty="0">
                  <a:solidFill>
                    <a:srgbClr val="990033"/>
                  </a:solidFill>
                  <a:latin typeface="黑体" panose="02010609060101010101" pitchFamily="2" charset="-122"/>
                  <a:ea typeface="黑体" panose="02010609060101010101" pitchFamily="2" charset="-122"/>
                  <a:sym typeface="黑体" panose="02010609060101010101" pitchFamily="2" charset="-122"/>
                </a:rPr>
                <a:t>●</a:t>
              </a:r>
              <a:r>
                <a:rPr lang="zh-CN" altLang="en-US" sz="2800" b="1" dirty="0">
                  <a:solidFill>
                    <a:srgbClr val="990033"/>
                  </a:solidFill>
                  <a:latin typeface="黑体" panose="02010609060101010101" pitchFamily="2" charset="-122"/>
                  <a:ea typeface="黑体" panose="02010609060101010101" pitchFamily="2" charset="-122"/>
                </a:rPr>
                <a:t>绿色发展的内涵与特征</a:t>
              </a:r>
              <a:endParaRPr lang="zh-CN" altLang="en-US" sz="2800" b="1" dirty="0">
                <a:solidFill>
                  <a:srgbClr val="990033"/>
                </a:solidFill>
                <a:latin typeface="黑体" panose="02010609060101010101" pitchFamily="2" charset="-122"/>
                <a:ea typeface="黑体" panose="02010609060101010101" pitchFamily="2" charset="-122"/>
              </a:endParaRPr>
            </a:p>
          </p:txBody>
        </p:sp>
      </p:grpSp>
      <p:sp>
        <p:nvSpPr>
          <p:cNvPr id="10" name="MH_Text_2"/>
          <p:cNvSpPr txBox="1">
            <a:spLocks noChangeArrowheads="1"/>
          </p:cNvSpPr>
          <p:nvPr/>
        </p:nvSpPr>
        <p:spPr bwMode="auto">
          <a:xfrm>
            <a:off x="6222365" y="1728470"/>
            <a:ext cx="2632075" cy="1359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342900" marR="0" lvl="0" indent="-342900" algn="l" defTabSz="914400" rtl="0" fontAlgn="base">
              <a:lnSpc>
                <a:spcPct val="100000"/>
              </a:lnSpc>
              <a:spcBef>
                <a:spcPct val="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smtClean="0">
                <a:ln>
                  <a:noFill/>
                </a:ln>
                <a:solidFill>
                  <a:schemeClr val="bg1"/>
                </a:solidFill>
                <a:effectLst/>
                <a:uLnTx/>
                <a:uFillTx/>
                <a:latin typeface="+mn-lt"/>
                <a:ea typeface="+mn-ea"/>
                <a:cs typeface="+mn-cs"/>
              </a:rPr>
              <a:t>经济效益最大化</a:t>
            </a:r>
            <a:r>
              <a:rPr kumimoji="0" lang="zh-CN" altLang="en-US" sz="2000" b="0" i="0" u="none" strike="noStrike" kern="1200" cap="none" spc="0" normalizeH="0" baseline="0" noProof="0" smtClean="0">
                <a:ln>
                  <a:noFill/>
                </a:ln>
                <a:solidFill>
                  <a:schemeClr val="bg1"/>
                </a:solidFill>
                <a:effectLst/>
                <a:uLnTx/>
                <a:uFillTx/>
                <a:latin typeface="+mn-lt"/>
                <a:ea typeface="+mn-ea"/>
                <a:cs typeface="+mn-cs"/>
              </a:rPr>
              <a:t>、</a:t>
            </a:r>
            <a:r>
              <a:rPr kumimoji="0" lang="en-US" altLang="zh-CN" sz="2000" b="0" i="0" u="none" strike="noStrike" kern="1200" cap="none" spc="0" normalizeH="0" baseline="0" noProof="0" smtClean="0">
                <a:ln>
                  <a:noFill/>
                </a:ln>
                <a:solidFill>
                  <a:schemeClr val="bg1"/>
                </a:solidFill>
                <a:effectLst/>
                <a:uLnTx/>
                <a:uFillTx/>
                <a:latin typeface="+mn-lt"/>
                <a:ea typeface="+mn-ea"/>
                <a:cs typeface="+mn-cs"/>
              </a:rPr>
              <a:t>资源消耗最小化</a:t>
            </a:r>
            <a:endParaRPr kumimoji="0" lang="en-US" altLang="zh-CN" sz="20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342900" algn="l" defTabSz="914400" rtl="0" fontAlgn="base">
              <a:lnSpc>
                <a:spcPct val="100000"/>
              </a:lnSpc>
              <a:spcBef>
                <a:spcPct val="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smtClean="0">
                <a:ln>
                  <a:noFill/>
                </a:ln>
                <a:solidFill>
                  <a:schemeClr val="bg1"/>
                </a:solidFill>
                <a:effectLst/>
                <a:uLnTx/>
                <a:uFillTx/>
                <a:latin typeface="+mn-lt"/>
                <a:ea typeface="+mn-ea"/>
                <a:cs typeface="+mn-cs"/>
              </a:rPr>
              <a:t>实现自然资源</a:t>
            </a:r>
            <a:r>
              <a:rPr kumimoji="0" lang="zh-CN" altLang="en-US" sz="2000" b="0" i="0" u="none" strike="noStrike" kern="1200" cap="none" spc="0" normalizeH="0" baseline="0" noProof="0" smtClean="0">
                <a:ln>
                  <a:noFill/>
                </a:ln>
                <a:solidFill>
                  <a:schemeClr val="bg1"/>
                </a:solidFill>
                <a:effectLst/>
                <a:uLnTx/>
                <a:uFillTx/>
                <a:latin typeface="+mn-lt"/>
                <a:ea typeface="+mn-ea"/>
                <a:cs typeface="+mn-cs"/>
              </a:rPr>
              <a:t>可持续</a:t>
            </a:r>
            <a:r>
              <a:rPr kumimoji="0" lang="en-US" altLang="zh-CN" sz="2000" b="0" i="0" u="none" strike="noStrike" kern="1200" cap="none" spc="0" normalizeH="0" baseline="0" noProof="0" smtClean="0">
                <a:ln>
                  <a:noFill/>
                </a:ln>
                <a:solidFill>
                  <a:schemeClr val="bg1"/>
                </a:solidFill>
                <a:effectLst/>
                <a:uLnTx/>
                <a:uFillTx/>
                <a:latin typeface="+mn-lt"/>
                <a:ea typeface="+mn-ea"/>
                <a:cs typeface="+mn-cs"/>
              </a:rPr>
              <a:t>利用、生态环境保护的最优化发展</a:t>
            </a:r>
            <a:endParaRPr kumimoji="0" lang="en-US" altLang="zh-CN" sz="20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342900" algn="l" defTabSz="914400" rtl="0" eaLnBrk="1" fontAlgn="base" latinLnBrk="0" hangingPunct="1">
              <a:lnSpc>
                <a:spcPct val="120000"/>
              </a:lnSpc>
              <a:spcBef>
                <a:spcPct val="0"/>
              </a:spcBef>
              <a:spcAft>
                <a:spcPct val="0"/>
              </a:spcAft>
              <a:buClrTx/>
              <a:buSzTx/>
              <a:defRPr/>
            </a:pPr>
            <a:endParaRPr kumimoji="0" lang="en-US" altLang="zh-CN" sz="2000" b="0" i="0" u="none" strike="noStrike" kern="1200" cap="none" spc="0" normalizeH="0" baseline="0" noProof="0" smtClean="0">
              <a:ln>
                <a:noFill/>
              </a:ln>
              <a:solidFill>
                <a:schemeClr val="bg1"/>
              </a:solidFill>
              <a:effectLst/>
              <a:uLnTx/>
              <a:uFillTx/>
              <a:latin typeface="+mn-lt"/>
              <a:ea typeface="+mn-ea"/>
              <a:cs typeface="+mn-cs"/>
            </a:endParaRPr>
          </a:p>
        </p:txBody>
      </p:sp>
      <p:sp>
        <p:nvSpPr>
          <p:cNvPr id="11" name="MH_Text_3"/>
          <p:cNvSpPr txBox="1">
            <a:spLocks noChangeArrowheads="1"/>
          </p:cNvSpPr>
          <p:nvPr/>
        </p:nvSpPr>
        <p:spPr bwMode="auto">
          <a:xfrm>
            <a:off x="6996430" y="3788410"/>
            <a:ext cx="175831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342900" marR="0" lvl="0" indent="-342900" algn="l" defTabSz="914400" rtl="0" fontAlgn="base">
              <a:lnSpc>
                <a:spcPct val="100000"/>
              </a:lnSpc>
              <a:spcBef>
                <a:spcPct val="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smtClean="0">
                <a:ln>
                  <a:noFill/>
                </a:ln>
                <a:solidFill>
                  <a:schemeClr val="bg1"/>
                </a:solidFill>
                <a:effectLst/>
                <a:uLnTx/>
                <a:uFillTx/>
                <a:latin typeface="+mn-lt"/>
                <a:ea typeface="+mn-ea"/>
                <a:cs typeface="+mn-cs"/>
              </a:rPr>
              <a:t>遵循节约优先的原则</a:t>
            </a:r>
            <a:endParaRPr kumimoji="0" lang="en-US" altLang="zh-CN" sz="20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342900" algn="l" defTabSz="914400" rtl="0" fontAlgn="base">
              <a:lnSpc>
                <a:spcPct val="100000"/>
              </a:lnSpc>
              <a:spcBef>
                <a:spcPct val="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smtClean="0">
                <a:ln>
                  <a:noFill/>
                </a:ln>
                <a:solidFill>
                  <a:schemeClr val="bg1"/>
                </a:solidFill>
                <a:effectLst/>
                <a:uLnTx/>
                <a:uFillTx/>
                <a:latin typeface="+mn-lt"/>
                <a:ea typeface="+mn-ea"/>
                <a:cs typeface="+mn-cs"/>
              </a:rPr>
              <a:t>全面提升资源能源利用效率</a:t>
            </a:r>
            <a:endParaRPr kumimoji="0" lang="en-US" altLang="zh-CN" sz="2000" b="0" i="0" u="none" strike="noStrike" kern="1200" cap="none" spc="0" normalizeH="0" baseline="0" noProof="0" smtClean="0">
              <a:ln>
                <a:noFill/>
              </a:ln>
              <a:solidFill>
                <a:schemeClr val="bg1"/>
              </a:solidFill>
              <a:effectLst/>
              <a:uLnTx/>
              <a:uFillTx/>
              <a:latin typeface="+mn-lt"/>
              <a:ea typeface="+mn-ea"/>
              <a:cs typeface="+mn-cs"/>
            </a:endParaRPr>
          </a:p>
        </p:txBody>
      </p:sp>
      <p:sp>
        <p:nvSpPr>
          <p:cNvPr id="12" name="MH_Text_4"/>
          <p:cNvSpPr txBox="1">
            <a:spLocks noChangeArrowheads="1"/>
          </p:cNvSpPr>
          <p:nvPr/>
        </p:nvSpPr>
        <p:spPr bwMode="auto">
          <a:xfrm>
            <a:off x="6555740" y="5182870"/>
            <a:ext cx="1924685" cy="1383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342900" marR="0" lvl="0" indent="-342900" algn="l" defTabSz="914400" rtl="0" fontAlgn="base">
              <a:lnSpc>
                <a:spcPct val="100000"/>
              </a:lnSpc>
              <a:spcBef>
                <a:spcPct val="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smtClean="0">
                <a:ln>
                  <a:noFill/>
                </a:ln>
                <a:solidFill>
                  <a:schemeClr val="bg1"/>
                </a:solidFill>
                <a:effectLst/>
                <a:uLnTx/>
                <a:uFillTx/>
                <a:latin typeface="+mn-lt"/>
                <a:ea typeface="+mn-ea"/>
                <a:cs typeface="+mn-cs"/>
              </a:rPr>
              <a:t>生产清洁化</a:t>
            </a:r>
            <a:endParaRPr kumimoji="0" lang="en-US" altLang="zh-CN" sz="20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342900" algn="l" defTabSz="914400" rtl="0" fontAlgn="base">
              <a:lnSpc>
                <a:spcPct val="100000"/>
              </a:lnSpc>
              <a:spcBef>
                <a:spcPct val="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smtClean="0">
                <a:ln>
                  <a:noFill/>
                </a:ln>
                <a:solidFill>
                  <a:schemeClr val="bg1"/>
                </a:solidFill>
                <a:effectLst/>
                <a:uLnTx/>
                <a:uFillTx/>
                <a:latin typeface="+mn-lt"/>
                <a:ea typeface="+mn-ea"/>
                <a:cs typeface="+mn-cs"/>
              </a:rPr>
              <a:t>流通清洁化</a:t>
            </a:r>
            <a:endParaRPr kumimoji="0" lang="en-US" altLang="zh-CN" sz="20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342900" algn="l" defTabSz="914400" rtl="0" fontAlgn="base">
              <a:lnSpc>
                <a:spcPct val="100000"/>
              </a:lnSpc>
              <a:spcBef>
                <a:spcPct val="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smtClean="0">
                <a:ln>
                  <a:noFill/>
                </a:ln>
                <a:solidFill>
                  <a:schemeClr val="bg1"/>
                </a:solidFill>
                <a:effectLst/>
                <a:uLnTx/>
                <a:uFillTx/>
                <a:latin typeface="+mn-lt"/>
                <a:ea typeface="+mn-ea"/>
                <a:cs typeface="+mn-cs"/>
              </a:rPr>
              <a:t>分配清洁化</a:t>
            </a:r>
            <a:endParaRPr kumimoji="0" lang="en-US" altLang="zh-CN" sz="2000" b="0" i="0" u="none" strike="noStrike" kern="1200" cap="none" spc="0" normalizeH="0" baseline="0" noProof="0" smtClean="0">
              <a:ln>
                <a:noFill/>
              </a:ln>
              <a:solidFill>
                <a:schemeClr val="bg1"/>
              </a:solidFill>
              <a:effectLst/>
              <a:uLnTx/>
              <a:uFillTx/>
              <a:latin typeface="+mn-lt"/>
              <a:ea typeface="+mn-ea"/>
              <a:cs typeface="+mn-cs"/>
            </a:endParaRPr>
          </a:p>
          <a:p>
            <a:pPr marL="342900" marR="0" lvl="0" indent="-342900" algn="l" defTabSz="914400" rtl="0" fontAlgn="base">
              <a:lnSpc>
                <a:spcPct val="100000"/>
              </a:lnSpc>
              <a:spcBef>
                <a:spcPct val="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smtClean="0">
                <a:ln>
                  <a:noFill/>
                </a:ln>
                <a:solidFill>
                  <a:schemeClr val="bg1"/>
                </a:solidFill>
                <a:effectLst/>
                <a:uLnTx/>
                <a:uFillTx/>
                <a:latin typeface="+mn-lt"/>
                <a:ea typeface="+mn-ea"/>
                <a:cs typeface="+mn-cs"/>
              </a:rPr>
              <a:t>消费清洁化</a:t>
            </a:r>
            <a:endParaRPr kumimoji="0" lang="en-US" altLang="zh-CN" sz="2000" b="0" i="0" u="none" strike="noStrike" kern="1200" cap="none" spc="0" normalizeH="0" baseline="0" noProof="0" smtClean="0">
              <a:ln>
                <a:noFill/>
              </a:ln>
              <a:solidFill>
                <a:schemeClr val="bg1"/>
              </a:solidFill>
              <a:effectLst/>
              <a:uLnTx/>
              <a:uFillTx/>
              <a:latin typeface="+mn-lt"/>
              <a:ea typeface="+mn-ea"/>
              <a:cs typeface="+mn-cs"/>
            </a:endParaRPr>
          </a:p>
        </p:txBody>
      </p:sp>
      <p:sp>
        <p:nvSpPr>
          <p:cNvPr id="13" name="MH_Text_6"/>
          <p:cNvSpPr txBox="1">
            <a:spLocks noChangeArrowheads="1"/>
          </p:cNvSpPr>
          <p:nvPr/>
        </p:nvSpPr>
        <p:spPr bwMode="auto">
          <a:xfrm>
            <a:off x="106680" y="3245485"/>
            <a:ext cx="2232016" cy="1394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285750" marR="0" lvl="0" indent="-285750" algn="l" defTabSz="914400" rtl="0" fontAlgn="base">
              <a:lnSpc>
                <a:spcPct val="100000"/>
              </a:lnSpc>
              <a:spcBef>
                <a:spcPct val="0"/>
              </a:spcBef>
              <a:spcAft>
                <a:spcPct val="0"/>
              </a:spcAft>
              <a:buClrTx/>
              <a:buSzTx/>
              <a:buFont typeface="Arial" panose="020B0604020202020204" pitchFamily="34" charset="0"/>
              <a:buChar char="•"/>
              <a:defRPr/>
            </a:pPr>
            <a:r>
              <a:rPr kumimoji="0" lang="en-US" altLang="zh-CN" sz="2000" b="0" i="0" u="none" strike="noStrike" kern="1200" cap="none" spc="0" normalizeH="0" baseline="0" noProof="0" smtClean="0">
                <a:ln>
                  <a:noFill/>
                </a:ln>
                <a:solidFill>
                  <a:schemeClr val="bg1"/>
                </a:solidFill>
                <a:effectLst/>
                <a:uLnTx/>
                <a:uFillTx/>
                <a:latin typeface="+mn-lt"/>
                <a:ea typeface="+mn-ea"/>
                <a:cs typeface="+mn-cs"/>
              </a:rPr>
              <a:t>合理的经济发展速度、规模、结构及过程</a:t>
            </a:r>
            <a:endParaRPr kumimoji="0" lang="en-US" altLang="zh-CN" sz="2000" b="0" i="0" u="none" strike="noStrike" kern="1200" cap="none" spc="0" normalizeH="0" baseline="0" noProof="0" smtClean="0">
              <a:ln>
                <a:noFill/>
              </a:ln>
              <a:solidFill>
                <a:schemeClr val="bg1"/>
              </a:solidFill>
              <a:effectLst/>
              <a:uLnTx/>
              <a:uFillTx/>
              <a:latin typeface="+mn-lt"/>
              <a:ea typeface="+mn-ea"/>
              <a:cs typeface="+mn-cs"/>
            </a:endParaRPr>
          </a:p>
          <a:p>
            <a:pPr marL="285750" marR="0" lvl="0" indent="-285750" algn="l" defTabSz="914400" rtl="0" fontAlgn="base">
              <a:lnSpc>
                <a:spcPct val="100000"/>
              </a:lnSpc>
              <a:spcBef>
                <a:spcPct val="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smtClean="0">
                <a:ln>
                  <a:noFill/>
                </a:ln>
                <a:solidFill>
                  <a:schemeClr val="bg1"/>
                </a:solidFill>
                <a:effectLst/>
                <a:uLnTx/>
                <a:uFillTx/>
                <a:latin typeface="+mn-lt"/>
                <a:ea typeface="+mn-ea"/>
                <a:cs typeface="+mn-cs"/>
              </a:rPr>
              <a:t>合理利用资源环境实现质量效率最优</a:t>
            </a:r>
            <a:endParaRPr kumimoji="0" lang="zh-CN" altLang="en-US" sz="2000" b="0" i="0" u="none" strike="noStrike" kern="1200" cap="none" spc="0" normalizeH="0" baseline="0" noProof="0" smtClean="0">
              <a:ln>
                <a:noFill/>
              </a:ln>
              <a:solidFill>
                <a:schemeClr val="bg1"/>
              </a:solidFill>
              <a:effectLst/>
              <a:uLnTx/>
              <a:uFillTx/>
              <a:latin typeface="+mn-lt"/>
              <a:ea typeface="+mn-ea"/>
              <a:cs typeface="+mn-cs"/>
            </a:endParaRPr>
          </a:p>
        </p:txBody>
      </p:sp>
      <p:sp>
        <p:nvSpPr>
          <p:cNvPr id="14" name="MH_Text_5"/>
          <p:cNvSpPr txBox="1">
            <a:spLocks noChangeArrowheads="1"/>
          </p:cNvSpPr>
          <p:nvPr/>
        </p:nvSpPr>
        <p:spPr bwMode="auto">
          <a:xfrm>
            <a:off x="482600" y="5232400"/>
            <a:ext cx="2500630" cy="1323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pPr marL="285750" marR="0" lvl="0" indent="-28575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smtClean="0">
                <a:ln>
                  <a:noFill/>
                </a:ln>
                <a:solidFill>
                  <a:schemeClr val="bg1"/>
                </a:solidFill>
                <a:effectLst/>
                <a:uLnTx/>
                <a:uFillTx/>
                <a:latin typeface="+mn-lt"/>
                <a:ea typeface="+mn-ea"/>
                <a:cs typeface="+mn-cs"/>
              </a:rPr>
              <a:t>减少化石能源消费</a:t>
            </a:r>
            <a:endParaRPr kumimoji="0" lang="zh-CN" altLang="en-US" sz="2000" b="0" i="0" u="none" strike="noStrike" kern="1200" cap="none" spc="0" normalizeH="0" baseline="0" noProof="0" smtClean="0">
              <a:ln>
                <a:noFill/>
              </a:ln>
              <a:solidFill>
                <a:schemeClr val="bg1"/>
              </a:solidFill>
              <a:effectLst/>
              <a:uLnTx/>
              <a:uFillTx/>
              <a:latin typeface="+mn-lt"/>
              <a:ea typeface="+mn-ea"/>
              <a:cs typeface="+mn-cs"/>
            </a:endParaRPr>
          </a:p>
          <a:p>
            <a:pPr marL="285750" marR="0" lvl="0" indent="-28575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smtClean="0">
                <a:ln>
                  <a:noFill/>
                </a:ln>
                <a:solidFill>
                  <a:schemeClr val="bg1"/>
                </a:solidFill>
                <a:effectLst/>
                <a:uLnTx/>
                <a:uFillTx/>
                <a:latin typeface="+mn-lt"/>
                <a:ea typeface="+mn-ea"/>
                <a:cs typeface="+mn-cs"/>
              </a:rPr>
              <a:t>发展可再生能源</a:t>
            </a:r>
            <a:endParaRPr kumimoji="0" lang="zh-CN" altLang="en-US" sz="2000" b="0" i="0" u="none" strike="noStrike" kern="1200" cap="none" spc="0" normalizeH="0" baseline="0" noProof="0" smtClean="0">
              <a:ln>
                <a:noFill/>
              </a:ln>
              <a:solidFill>
                <a:schemeClr val="bg1"/>
              </a:solidFill>
              <a:effectLst/>
              <a:uLnTx/>
              <a:uFillTx/>
              <a:latin typeface="+mn-lt"/>
              <a:ea typeface="+mn-ea"/>
              <a:cs typeface="+mn-cs"/>
            </a:endParaRPr>
          </a:p>
          <a:p>
            <a:pPr marL="285750" marR="0" lvl="0" indent="-285750" algn="l" defTabSz="914400" rtl="0" eaLnBrk="1" fontAlgn="base" latinLnBrk="0" hangingPunct="1">
              <a:lnSpc>
                <a:spcPct val="120000"/>
              </a:lnSpc>
              <a:spcBef>
                <a:spcPct val="0"/>
              </a:spcBef>
              <a:spcAft>
                <a:spcPct val="0"/>
              </a:spcAft>
              <a:buClrTx/>
              <a:buSzTx/>
              <a:buFont typeface="Arial" panose="020B0604020202020204" pitchFamily="34" charset="0"/>
              <a:buChar char="•"/>
              <a:defRPr/>
            </a:pPr>
            <a:r>
              <a:rPr kumimoji="0" lang="zh-CN" altLang="en-US" sz="2000" b="0" i="0" u="none" strike="noStrike" kern="1200" cap="none" spc="0" normalizeH="0" baseline="0" noProof="0" smtClean="0">
                <a:ln>
                  <a:noFill/>
                </a:ln>
                <a:solidFill>
                  <a:schemeClr val="bg1"/>
                </a:solidFill>
                <a:effectLst/>
                <a:uLnTx/>
                <a:uFillTx/>
                <a:latin typeface="+mn-lt"/>
                <a:ea typeface="+mn-ea"/>
                <a:cs typeface="+mn-cs"/>
              </a:rPr>
              <a:t>实现人类社会的可持续发展</a:t>
            </a:r>
            <a:endParaRPr kumimoji="0" lang="zh-CN" altLang="en-US" sz="2000" b="0" i="0" u="none" strike="noStrike" kern="1200" cap="none" spc="0" normalizeH="0" baseline="0" noProof="0" smtClean="0">
              <a:ln>
                <a:noFill/>
              </a:ln>
              <a:solidFill>
                <a:schemeClr val="bg1"/>
              </a:solidFill>
              <a:effectLst/>
              <a:uLnTx/>
              <a:uFillTx/>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821055" y="1482645"/>
            <a:ext cx="6383020" cy="1297305"/>
          </a:xfrm>
          <a:prstGeom prst="rect">
            <a:avLst/>
          </a:prstGeom>
          <a:noFill/>
        </p:spPr>
        <p:txBody>
          <a:bodyPr wrap="square" rtlCol="0">
            <a:spAutoFit/>
          </a:bodyPr>
          <a:p>
            <a:pPr>
              <a:lnSpc>
                <a:spcPct val="60000"/>
              </a:lnSpc>
            </a:pPr>
            <a:r>
              <a:rPr lang="zh-CN" altLang="en-US" sz="2800" dirty="0">
                <a:solidFill>
                  <a:schemeClr val="bg1">
                    <a:lumMod val="40000"/>
                    <a:lumOff val="60000"/>
                  </a:schemeClr>
                </a:solidFill>
                <a:latin typeface="黑体" panose="02010609060101010101" pitchFamily="2" charset="-122"/>
                <a:ea typeface="黑体" panose="02010609060101010101" pitchFamily="2" charset="-122"/>
                <a:sym typeface="黑体" panose="02010609060101010101" pitchFamily="2" charset="-122"/>
              </a:rPr>
              <a:t>●</a:t>
            </a:r>
            <a:r>
              <a:rPr lang="zh-CN" altLang="en-US" sz="2800" b="1" dirty="0">
                <a:solidFill>
                  <a:schemeClr val="bg1">
                    <a:lumMod val="40000"/>
                    <a:lumOff val="60000"/>
                  </a:schemeClr>
                </a:solidFill>
                <a:latin typeface="黑体" panose="02010609060101010101" pitchFamily="2" charset="-122"/>
                <a:ea typeface="黑体" panose="02010609060101010101" pitchFamily="2" charset="-122"/>
              </a:rPr>
              <a:t>绿色发展的内涵与特征</a:t>
            </a:r>
            <a:endParaRPr lang="zh-CN" altLang="en-US" sz="2800" b="1" dirty="0">
              <a:solidFill>
                <a:schemeClr val="bg1">
                  <a:lumMod val="40000"/>
                  <a:lumOff val="60000"/>
                </a:schemeClr>
              </a:solidFill>
              <a:latin typeface="黑体" panose="02010609060101010101" pitchFamily="2" charset="-122"/>
              <a:ea typeface="黑体" panose="02010609060101010101" pitchFamily="2" charset="-122"/>
            </a:endParaRPr>
          </a:p>
          <a:p>
            <a:pPr>
              <a:lnSpc>
                <a:spcPct val="60000"/>
              </a:lnSpc>
            </a:pPr>
            <a:endParaRPr lang="zh-CN" altLang="en-US" sz="2800" dirty="0">
              <a:solidFill>
                <a:srgbClr val="990033"/>
              </a:solidFill>
              <a:latin typeface="黑体" panose="02010609060101010101" pitchFamily="2" charset="-122"/>
              <a:ea typeface="黑体" panose="02010609060101010101" pitchFamily="2" charset="-122"/>
              <a:sym typeface="黑体" panose="02010609060101010101" pitchFamily="2" charset="-122"/>
            </a:endParaRPr>
          </a:p>
          <a:p>
            <a:pPr>
              <a:lnSpc>
                <a:spcPct val="60000"/>
              </a:lnSpc>
            </a:pPr>
            <a:r>
              <a:rPr lang="zh-CN" altLang="en-US" sz="2800" dirty="0">
                <a:solidFill>
                  <a:srgbClr val="990033"/>
                </a:solidFill>
                <a:latin typeface="黑体" panose="02010609060101010101" pitchFamily="2" charset="-122"/>
                <a:ea typeface="黑体" panose="02010609060101010101" pitchFamily="2" charset="-122"/>
                <a:sym typeface="黑体" panose="02010609060101010101" pitchFamily="2" charset="-122"/>
              </a:rPr>
              <a:t>●</a:t>
            </a:r>
            <a:r>
              <a:rPr lang="zh-CN" altLang="en-US" sz="2800" dirty="0">
                <a:solidFill>
                  <a:srgbClr val="990033"/>
                </a:solidFill>
                <a:latin typeface="黑体" panose="02010609060101010101" pitchFamily="2" charset="-122"/>
                <a:ea typeface="黑体" panose="02010609060101010101" pitchFamily="2" charset="-122"/>
                <a:sym typeface="+mn-ea"/>
              </a:rPr>
              <a:t>创新是绿色发展的动力</a:t>
            </a:r>
            <a:endParaRPr lang="en-US" altLang="zh-CN" sz="28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Aharoni" panose="02010803020104030203" pitchFamily="2" charset="-79"/>
              <a:sym typeface="+mn-ea"/>
            </a:endParaRPr>
          </a:p>
          <a:p>
            <a:endParaRPr lang="zh-CN" altLang="en-US" sz="2800" b="1" dirty="0">
              <a:solidFill>
                <a:srgbClr val="990033"/>
              </a:solidFill>
              <a:latin typeface="黑体" panose="02010609060101010101" pitchFamily="2" charset="-122"/>
              <a:ea typeface="黑体" panose="02010609060101010101" pitchFamily="2" charset="-122"/>
            </a:endParaRPr>
          </a:p>
        </p:txBody>
      </p:sp>
      <p:sp>
        <p:nvSpPr>
          <p:cNvPr id="13" name="MH_Other_1"/>
          <p:cNvSpPr/>
          <p:nvPr/>
        </p:nvSpPr>
        <p:spPr>
          <a:xfrm>
            <a:off x="4186388" y="3529211"/>
            <a:ext cx="1365316" cy="63495"/>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4" name="MH_Other_2"/>
          <p:cNvSpPr/>
          <p:nvPr/>
        </p:nvSpPr>
        <p:spPr>
          <a:xfrm>
            <a:off x="1081088" y="5427700"/>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5" name="MH_Other_3"/>
          <p:cNvSpPr/>
          <p:nvPr/>
        </p:nvSpPr>
        <p:spPr>
          <a:xfrm>
            <a:off x="2116188" y="4792754"/>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6" name="MH_Other_4"/>
          <p:cNvSpPr/>
          <p:nvPr/>
        </p:nvSpPr>
        <p:spPr>
          <a:xfrm>
            <a:off x="3151288" y="4157808"/>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8" name="MH_SubTitle_1"/>
          <p:cNvSpPr>
            <a:spLocks noChangeArrowheads="1"/>
          </p:cNvSpPr>
          <p:nvPr/>
        </p:nvSpPr>
        <p:spPr bwMode="auto">
          <a:xfrm>
            <a:off x="1081088" y="5497544"/>
            <a:ext cx="1301813" cy="370174"/>
          </a:xfrm>
          <a:prstGeom prst="rect">
            <a:avLst/>
          </a:prstGeom>
          <a:solidFill>
            <a:srgbClr val="0070C0"/>
          </a:solidFill>
          <a:ln>
            <a:noFill/>
          </a:ln>
        </p:spPr>
        <p:txBody>
          <a:bodyPr lIns="72000" rIns="71755">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观念创新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19" name="MH_Other_6"/>
          <p:cNvSpPr/>
          <p:nvPr/>
        </p:nvSpPr>
        <p:spPr bwMode="auto">
          <a:xfrm>
            <a:off x="2382901" y="5432780"/>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MH_Other_7"/>
          <p:cNvSpPr txBox="1"/>
          <p:nvPr/>
        </p:nvSpPr>
        <p:spPr>
          <a:xfrm>
            <a:off x="1081088" y="5497544"/>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1</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1" name="MH_SubTitle_2"/>
          <p:cNvSpPr>
            <a:spLocks noChangeArrowheads="1"/>
          </p:cNvSpPr>
          <p:nvPr/>
        </p:nvSpPr>
        <p:spPr bwMode="auto">
          <a:xfrm>
            <a:off x="2116188" y="4862598"/>
            <a:ext cx="1301813" cy="370174"/>
          </a:xfrm>
          <a:prstGeom prst="rect">
            <a:avLst/>
          </a:prstGeom>
          <a:solidFill>
            <a:srgbClr val="0070C0"/>
          </a:solidFill>
          <a:ln>
            <a:noFill/>
          </a:ln>
        </p:spPr>
        <p:txBody>
          <a:bodyPr lIns="72000" rIns="71755">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制度创新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22" name="MH_Other_8"/>
          <p:cNvSpPr/>
          <p:nvPr/>
        </p:nvSpPr>
        <p:spPr bwMode="auto">
          <a:xfrm>
            <a:off x="3418001" y="4797834"/>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MH_Other_9"/>
          <p:cNvSpPr txBox="1"/>
          <p:nvPr/>
        </p:nvSpPr>
        <p:spPr>
          <a:xfrm>
            <a:off x="2116188" y="4862598"/>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2</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5" name="MH_SubTitle_3"/>
          <p:cNvSpPr>
            <a:spLocks noChangeArrowheads="1"/>
          </p:cNvSpPr>
          <p:nvPr/>
        </p:nvSpPr>
        <p:spPr bwMode="auto">
          <a:xfrm>
            <a:off x="3151288" y="4227652"/>
            <a:ext cx="1301813" cy="370174"/>
          </a:xfrm>
          <a:prstGeom prst="rect">
            <a:avLst/>
          </a:prstGeom>
          <a:solidFill>
            <a:srgbClr val="0070C0"/>
          </a:solidFill>
          <a:ln>
            <a:noFill/>
          </a:ln>
        </p:spPr>
        <p:txBody>
          <a:bodyPr lIns="72000" rIns="71755">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市场创新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26" name="MH_Other_10"/>
          <p:cNvSpPr/>
          <p:nvPr/>
        </p:nvSpPr>
        <p:spPr bwMode="auto">
          <a:xfrm>
            <a:off x="4453101" y="4162888"/>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MH_Other_11"/>
          <p:cNvSpPr txBox="1"/>
          <p:nvPr/>
        </p:nvSpPr>
        <p:spPr>
          <a:xfrm>
            <a:off x="3151288" y="4227652"/>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3</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1" name="MH_SubTitle_4"/>
          <p:cNvSpPr>
            <a:spLocks noChangeArrowheads="1"/>
          </p:cNvSpPr>
          <p:nvPr/>
        </p:nvSpPr>
        <p:spPr bwMode="auto">
          <a:xfrm>
            <a:off x="4186388" y="3592706"/>
            <a:ext cx="1301813" cy="370174"/>
          </a:xfrm>
          <a:prstGeom prst="rect">
            <a:avLst/>
          </a:prstGeom>
          <a:solidFill>
            <a:srgbClr val="0070C0"/>
          </a:solidFill>
          <a:ln>
            <a:noFill/>
          </a:ln>
        </p:spPr>
        <p:txBody>
          <a:bodyPr lIns="72000" tIns="45720" rIns="71755" bIns="45720">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技术创新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32" name="MH_Other_12"/>
          <p:cNvSpPr/>
          <p:nvPr/>
        </p:nvSpPr>
        <p:spPr bwMode="auto">
          <a:xfrm>
            <a:off x="5488201" y="3529211"/>
            <a:ext cx="63503" cy="43366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MH_Other_13"/>
          <p:cNvSpPr txBox="1"/>
          <p:nvPr/>
        </p:nvSpPr>
        <p:spPr>
          <a:xfrm>
            <a:off x="4186388" y="3592706"/>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4</a:t>
            </a:r>
            <a:endParaRPr lang="zh-CN" altLang="en-US" sz="2800" dirty="0">
              <a:solidFill>
                <a:srgbClr val="FFFFFF"/>
              </a:solidFill>
              <a:latin typeface="Bodoni MT Black" panose="02070A03080606020203" pitchFamily="18" charset="0"/>
              <a:ea typeface="宋体" panose="02010600030101010101" pitchFamily="2" charset="-122"/>
            </a:endParaRPr>
          </a:p>
        </p:txBody>
      </p:sp>
      <p:grpSp>
        <p:nvGrpSpPr>
          <p:cNvPr id="34" name="组合 33"/>
          <p:cNvGrpSpPr/>
          <p:nvPr/>
        </p:nvGrpSpPr>
        <p:grpSpPr>
          <a:xfrm>
            <a:off x="5221488" y="2889820"/>
            <a:ext cx="1365316" cy="439383"/>
            <a:chOff x="11028" y="4153"/>
            <a:chExt cx="2150" cy="692"/>
          </a:xfrm>
        </p:grpSpPr>
        <p:sp>
          <p:nvSpPr>
            <p:cNvPr id="35"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服务创新</a:t>
              </a:r>
              <a:endParaRPr lang="zh-CN" altLang="en-US" sz="1800"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36"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MH_Other_15"/>
            <p:cNvSpPr txBox="1"/>
            <p:nvPr/>
          </p:nvSpPr>
          <p:spPr>
            <a:xfrm>
              <a:off x="11028" y="4263"/>
              <a:ext cx="495" cy="582"/>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5</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8"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grpSp>
      <p:grpSp>
        <p:nvGrpSpPr>
          <p:cNvPr id="39" name="组合 38"/>
          <p:cNvGrpSpPr/>
          <p:nvPr/>
        </p:nvGrpSpPr>
        <p:grpSpPr>
          <a:xfrm>
            <a:off x="6272464" y="2254874"/>
            <a:ext cx="1365316" cy="439383"/>
            <a:chOff x="11028" y="4153"/>
            <a:chExt cx="2150" cy="692"/>
          </a:xfrm>
        </p:grpSpPr>
        <p:sp>
          <p:nvSpPr>
            <p:cNvPr id="40"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管理创新</a:t>
              </a:r>
              <a:endParaRPr lang="zh-CN" altLang="en-US" sz="1800"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41"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MH_Other_15"/>
            <p:cNvSpPr txBox="1"/>
            <p:nvPr/>
          </p:nvSpPr>
          <p:spPr>
            <a:xfrm>
              <a:off x="11028" y="4263"/>
              <a:ext cx="495" cy="582"/>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6</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43"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grpSp>
      <p:sp>
        <p:nvSpPr>
          <p:cNvPr id="45" name="MH_Other_5"/>
          <p:cNvSpPr/>
          <p:nvPr/>
        </p:nvSpPr>
        <p:spPr>
          <a:xfrm>
            <a:off x="1124324" y="2820035"/>
            <a:ext cx="1373571" cy="2439463"/>
          </a:xfrm>
          <a:custGeom>
            <a:avLst/>
            <a:gdLst/>
            <a:ahLst/>
            <a:cxnLst>
              <a:cxn ang="0">
                <a:pos x="200691" y="158017"/>
              </a:cxn>
              <a:cxn ang="0">
                <a:pos x="251657" y="180454"/>
              </a:cxn>
              <a:cxn ang="0">
                <a:pos x="414746" y="219502"/>
              </a:cxn>
              <a:cxn ang="0">
                <a:pos x="433932" y="294173"/>
              </a:cxn>
              <a:cxn ang="0">
                <a:pos x="268102" y="277047"/>
              </a:cxn>
              <a:cxn ang="0">
                <a:pos x="270843" y="398301"/>
              </a:cxn>
              <a:cxn ang="0">
                <a:pos x="414060" y="432555"/>
              </a:cxn>
              <a:cxn ang="0">
                <a:pos x="436674" y="456530"/>
              </a:cxn>
              <a:cxn ang="0">
                <a:pos x="441471" y="467492"/>
              </a:cxn>
              <a:cxn ang="0">
                <a:pos x="480530" y="608614"/>
              </a:cxn>
              <a:cxn ang="0">
                <a:pos x="403782" y="635330"/>
              </a:cxn>
              <a:cxn ang="0">
                <a:pos x="366778" y="501059"/>
              </a:cxn>
              <a:cxn ang="0">
                <a:pos x="211226" y="468862"/>
              </a:cxn>
              <a:cxn ang="0">
                <a:pos x="201633" y="819610"/>
              </a:cxn>
              <a:cxn ang="0">
                <a:pos x="122145" y="816185"/>
              </a:cxn>
              <a:cxn ang="0">
                <a:pos x="135164" y="414743"/>
              </a:cxn>
              <a:cxn ang="0">
                <a:pos x="129682" y="281841"/>
              </a:cxn>
              <a:cxn ang="0">
                <a:pos x="79658" y="316094"/>
              </a:cxn>
              <a:cxn ang="0">
                <a:pos x="84455" y="408577"/>
              </a:cxn>
              <a:cxn ang="0">
                <a:pos x="7708" y="407893"/>
              </a:cxn>
              <a:cxn ang="0">
                <a:pos x="22783" y="261975"/>
              </a:cxn>
              <a:cxn ang="0">
                <a:pos x="144758" y="179083"/>
              </a:cxn>
              <a:cxn ang="0">
                <a:pos x="148184" y="177713"/>
              </a:cxn>
              <a:cxn ang="0">
                <a:pos x="200691" y="158017"/>
              </a:cxn>
              <a:cxn ang="0">
                <a:pos x="193341" y="520"/>
              </a:cxn>
              <a:cxn ang="0">
                <a:pos x="258366" y="32962"/>
              </a:cxn>
              <a:cxn ang="0">
                <a:pos x="233668" y="122639"/>
              </a:cxn>
              <a:cxn ang="0">
                <a:pos x="143799" y="98677"/>
              </a:cxn>
              <a:cxn ang="0">
                <a:pos x="168495" y="9001"/>
              </a:cxn>
              <a:cxn ang="0">
                <a:pos x="193341" y="520"/>
              </a:cxn>
            </a:cxnLst>
            <a:rect l="0" t="0" r="0" b="0"/>
            <a:pathLst>
              <a:path w="1498331" h="2662569">
                <a:moveTo>
                  <a:pt x="623450" y="491368"/>
                </a:moveTo>
                <a:cubicBezTo>
                  <a:pt x="683321" y="492966"/>
                  <a:pt x="742394" y="516399"/>
                  <a:pt x="781776" y="561133"/>
                </a:cubicBezTo>
                <a:cubicBezTo>
                  <a:pt x="935045" y="669775"/>
                  <a:pt x="1096830" y="727292"/>
                  <a:pt x="1288416" y="682557"/>
                </a:cubicBezTo>
                <a:cubicBezTo>
                  <a:pt x="1437428" y="646343"/>
                  <a:pt x="1497033" y="878538"/>
                  <a:pt x="1348021" y="914752"/>
                </a:cubicBezTo>
                <a:cubicBezTo>
                  <a:pt x="1158563" y="959487"/>
                  <a:pt x="990392" y="931794"/>
                  <a:pt x="832865" y="861497"/>
                </a:cubicBezTo>
                <a:cubicBezTo>
                  <a:pt x="832865" y="987180"/>
                  <a:pt x="837123" y="1112864"/>
                  <a:pt x="841380" y="1238548"/>
                </a:cubicBezTo>
                <a:cubicBezTo>
                  <a:pt x="994650" y="1251329"/>
                  <a:pt x="1143662" y="1287543"/>
                  <a:pt x="1286288" y="1345060"/>
                </a:cubicBezTo>
                <a:cubicBezTo>
                  <a:pt x="1326734" y="1359971"/>
                  <a:pt x="1348021" y="1389795"/>
                  <a:pt x="1356536" y="1419618"/>
                </a:cubicBezTo>
                <a:cubicBezTo>
                  <a:pt x="1362922" y="1430269"/>
                  <a:pt x="1367180" y="1440920"/>
                  <a:pt x="1371437" y="1453702"/>
                </a:cubicBezTo>
                <a:cubicBezTo>
                  <a:pt x="1411883" y="1600688"/>
                  <a:pt x="1452329" y="1745544"/>
                  <a:pt x="1492776" y="1892530"/>
                </a:cubicBezTo>
                <a:cubicBezTo>
                  <a:pt x="1537479" y="2048037"/>
                  <a:pt x="1299060" y="2133247"/>
                  <a:pt x="1254356" y="1975609"/>
                </a:cubicBezTo>
                <a:cubicBezTo>
                  <a:pt x="1216039" y="1837144"/>
                  <a:pt x="1177722" y="1696549"/>
                  <a:pt x="1139404" y="1558083"/>
                </a:cubicBezTo>
                <a:cubicBezTo>
                  <a:pt x="1009551" y="1511218"/>
                  <a:pt x="677467" y="1472874"/>
                  <a:pt x="656180" y="1457962"/>
                </a:cubicBezTo>
                <a:cubicBezTo>
                  <a:pt x="639150" y="1756195"/>
                  <a:pt x="664695" y="2284493"/>
                  <a:pt x="626377" y="2548642"/>
                </a:cubicBezTo>
                <a:cubicBezTo>
                  <a:pt x="605090" y="2710540"/>
                  <a:pt x="383701" y="2693498"/>
                  <a:pt x="379443" y="2537991"/>
                </a:cubicBezTo>
                <a:cubicBezTo>
                  <a:pt x="409246" y="2101293"/>
                  <a:pt x="419889" y="1381274"/>
                  <a:pt x="419889" y="1289674"/>
                </a:cubicBezTo>
                <a:cubicBezTo>
                  <a:pt x="415632" y="1274762"/>
                  <a:pt x="404988" y="997832"/>
                  <a:pt x="402860" y="876408"/>
                </a:cubicBezTo>
                <a:cubicBezTo>
                  <a:pt x="351769" y="912622"/>
                  <a:pt x="298551" y="946706"/>
                  <a:pt x="247461" y="982920"/>
                </a:cubicBezTo>
                <a:cubicBezTo>
                  <a:pt x="251719" y="1078780"/>
                  <a:pt x="255976" y="1174641"/>
                  <a:pt x="262362" y="1270502"/>
                </a:cubicBezTo>
                <a:cubicBezTo>
                  <a:pt x="268748" y="1423878"/>
                  <a:pt x="30329" y="1421748"/>
                  <a:pt x="23943" y="1268371"/>
                </a:cubicBezTo>
                <a:cubicBezTo>
                  <a:pt x="17557" y="1144818"/>
                  <a:pt x="-48434" y="897711"/>
                  <a:pt x="70775" y="814631"/>
                </a:cubicBezTo>
                <a:cubicBezTo>
                  <a:pt x="196371" y="729422"/>
                  <a:pt x="324096" y="642082"/>
                  <a:pt x="449692" y="556873"/>
                </a:cubicBezTo>
                <a:cubicBezTo>
                  <a:pt x="453949" y="554743"/>
                  <a:pt x="456078" y="552613"/>
                  <a:pt x="460336" y="552613"/>
                </a:cubicBezTo>
                <a:cubicBezTo>
                  <a:pt x="502910" y="510008"/>
                  <a:pt x="563580" y="489771"/>
                  <a:pt x="623450" y="491368"/>
                </a:cubicBezTo>
                <a:close/>
                <a:moveTo>
                  <a:pt x="600624" y="1615"/>
                </a:moveTo>
                <a:cubicBezTo>
                  <a:pt x="679944" y="-8463"/>
                  <a:pt x="761061" y="29055"/>
                  <a:pt x="802619" y="102495"/>
                </a:cubicBezTo>
                <a:cubicBezTo>
                  <a:pt x="858029" y="200415"/>
                  <a:pt x="823931" y="326008"/>
                  <a:pt x="725897" y="381353"/>
                </a:cubicBezTo>
                <a:cubicBezTo>
                  <a:pt x="627863" y="438828"/>
                  <a:pt x="504256" y="404769"/>
                  <a:pt x="446714" y="306849"/>
                </a:cubicBezTo>
                <a:cubicBezTo>
                  <a:pt x="391304" y="208930"/>
                  <a:pt x="425403" y="83337"/>
                  <a:pt x="523436" y="27991"/>
                </a:cubicBezTo>
                <a:cubicBezTo>
                  <a:pt x="547945" y="13622"/>
                  <a:pt x="574185" y="4974"/>
                  <a:pt x="600624" y="1615"/>
                </a:cubicBezTo>
                <a:close/>
              </a:path>
            </a:pathLst>
          </a:custGeom>
          <a:solidFill>
            <a:schemeClr val="tx2">
              <a:lumMod val="75000"/>
            </a:schemeClr>
          </a:solidFill>
          <a:ln w="9525">
            <a:noFill/>
          </a:ln>
        </p:spPr>
        <p:txBody>
          <a:bodyPr/>
          <a:p>
            <a:endParaRPr lang="zh-CN" altLang="en-US"/>
          </a:p>
        </p:txBody>
      </p:sp>
      <p:sp>
        <p:nvSpPr>
          <p:cNvPr id="46" name="文本框 45"/>
          <p:cNvSpPr txBox="1"/>
          <p:nvPr/>
        </p:nvSpPr>
        <p:spPr>
          <a:xfrm>
            <a:off x="2450465" y="5243195"/>
            <a:ext cx="735965" cy="762000"/>
          </a:xfrm>
          <a:prstGeom prst="rect">
            <a:avLst/>
          </a:prstGeom>
          <a:noFill/>
        </p:spPr>
        <p:txBody>
          <a:bodyPr wrap="none" rtlCol="0" anchor="t">
            <a:spAutoFit/>
          </a:bodyPr>
          <a:p>
            <a:r>
              <a:rPr lang="zh-CN" altLang="en-US" sz="4400">
                <a:solidFill>
                  <a:srgbClr val="FF0000"/>
                </a:solidFill>
                <a:cs typeface="Arial" panose="020B0604020202020204" pitchFamily="34" charset="0"/>
              </a:rPr>
              <a:t>◄</a:t>
            </a:r>
            <a:endParaRPr lang="zh-CN" altLang="en-US" sz="4400">
              <a:solidFill>
                <a:srgbClr val="FF0000"/>
              </a:solidFill>
              <a:cs typeface="Arial" panose="020B0604020202020204" pitchFamily="34" charset="0"/>
            </a:endParaRPr>
          </a:p>
        </p:txBody>
      </p:sp>
      <p:sp>
        <p:nvSpPr>
          <p:cNvPr id="754" name="MH_Desc_1"/>
          <p:cNvSpPr/>
          <p:nvPr/>
        </p:nvSpPr>
        <p:spPr>
          <a:xfrm>
            <a:off x="4097655" y="4668520"/>
            <a:ext cx="4770120" cy="1961515"/>
          </a:xfrm>
          <a:prstGeom prst="rect">
            <a:avLst/>
          </a:prstGeom>
          <a:solidFill>
            <a:schemeClr val="tx1"/>
          </a:solidFill>
          <a:ln w="3175">
            <a:noFill/>
          </a:ln>
        </p:spPr>
        <p:txBody>
          <a:bodyPr lIns="90000" tIns="46800" rIns="90000" bIns="46800">
            <a:noAutofit/>
          </a:bodyPr>
          <a:p>
            <a:pPr marL="342900" lvl="0" indent="-342900" algn="just">
              <a:lnSpc>
                <a:spcPct val="100000"/>
              </a:lnSpc>
              <a:spcBef>
                <a:spcPts val="0"/>
              </a:spcBef>
              <a:spcAft>
                <a:spcPts val="0"/>
              </a:spcAft>
              <a:buClrTx/>
              <a:buSzTx/>
              <a:buFont typeface="Wingdings" panose="05000000000000000000" charset="0"/>
              <a:buChar char="Ø"/>
              <a:defRPr/>
            </a:pPr>
            <a:r>
              <a:rPr lang="da-DK" altLang="zh-CN" sz="2000" b="1" noProof="0" dirty="0">
                <a:ln>
                  <a:noFill/>
                </a:ln>
                <a:solidFill>
                  <a:schemeClr val="bg1"/>
                </a:solidFill>
                <a:uLnTx/>
                <a:uFillTx/>
                <a:sym typeface="+mn-ea"/>
              </a:rPr>
              <a:t>政府：营造一个“正向激励的好环境”，打造一些“反向约束的硬标准”</a:t>
            </a:r>
            <a:endParaRPr lang="da-DK" altLang="zh-CN" sz="2000" b="1" noProof="0" dirty="0">
              <a:ln>
                <a:noFill/>
              </a:ln>
              <a:solidFill>
                <a:schemeClr val="bg1"/>
              </a:solidFill>
              <a:uLnTx/>
              <a:uFillTx/>
              <a:sym typeface="+mn-ea"/>
            </a:endParaRPr>
          </a:p>
          <a:p>
            <a:pPr marL="342900" lvl="0" indent="-342900" algn="just">
              <a:lnSpc>
                <a:spcPct val="100000"/>
              </a:lnSpc>
              <a:spcBef>
                <a:spcPts val="0"/>
              </a:spcBef>
              <a:spcAft>
                <a:spcPts val="0"/>
              </a:spcAft>
              <a:buClrTx/>
              <a:buSzTx/>
              <a:buFont typeface="Wingdings" panose="05000000000000000000" charset="0"/>
              <a:buChar char="Ø"/>
              <a:defRPr/>
            </a:pPr>
            <a:r>
              <a:rPr lang="da-DK" altLang="zh-CN" sz="2000" b="1" noProof="0" dirty="0">
                <a:ln>
                  <a:noFill/>
                </a:ln>
                <a:solidFill>
                  <a:schemeClr val="bg1"/>
                </a:solidFill>
                <a:uLnTx/>
                <a:uFillTx/>
                <a:sym typeface="+mn-ea"/>
              </a:rPr>
              <a:t>企业：重视技术创新、品牌创造，重视能源资源节约，重视生态环境保护</a:t>
            </a:r>
            <a:endParaRPr lang="da-DK" altLang="zh-CN" sz="2000" b="1" noProof="0" dirty="0">
              <a:ln>
                <a:noFill/>
              </a:ln>
              <a:solidFill>
                <a:schemeClr val="bg1"/>
              </a:solidFill>
              <a:uLnTx/>
              <a:uFillTx/>
              <a:sym typeface="+mn-ea"/>
            </a:endParaRPr>
          </a:p>
          <a:p>
            <a:pPr marL="342900" lvl="0" indent="-342900" algn="just">
              <a:lnSpc>
                <a:spcPct val="100000"/>
              </a:lnSpc>
              <a:spcBef>
                <a:spcPts val="0"/>
              </a:spcBef>
              <a:spcAft>
                <a:spcPts val="0"/>
              </a:spcAft>
              <a:buClrTx/>
              <a:buSzTx/>
              <a:buFont typeface="Wingdings" panose="05000000000000000000" charset="0"/>
              <a:buChar char="Ø"/>
              <a:defRPr/>
            </a:pPr>
            <a:r>
              <a:rPr lang="da-DK" altLang="zh-CN" sz="2000" b="1" noProof="0" dirty="0">
                <a:ln>
                  <a:noFill/>
                </a:ln>
                <a:solidFill>
                  <a:schemeClr val="bg1"/>
                </a:solidFill>
                <a:uLnTx/>
                <a:uFillTx/>
                <a:sym typeface="+mn-ea"/>
              </a:rPr>
              <a:t>社会公众：牢固树立绿色发展理念，积极创新创业</a:t>
            </a:r>
            <a:r>
              <a:rPr lang="en-US" altLang="da-DK" sz="2000" b="1" noProof="0" dirty="0">
                <a:ln>
                  <a:noFill/>
                </a:ln>
                <a:solidFill>
                  <a:schemeClr val="bg1"/>
                </a:solidFill>
                <a:uLnTx/>
                <a:uFillTx/>
                <a:sym typeface="+mn-ea"/>
              </a:rPr>
              <a:t>……</a:t>
            </a:r>
            <a:endParaRPr lang="en-US" altLang="da-DK" sz="2000" b="1" noProof="0" dirty="0">
              <a:ln>
                <a:noFill/>
              </a:ln>
              <a:solidFill>
                <a:schemeClr val="bg1"/>
              </a:solidFill>
              <a:uLnTx/>
              <a:uFillTx/>
              <a:sym typeface="+mn-ea"/>
            </a:endParaRPr>
          </a:p>
        </p:txBody>
      </p:sp>
      <p:sp>
        <p:nvSpPr>
          <p:cNvPr id="2" name="矩形 16386"/>
          <p:cNvSpPr txBox="1"/>
          <p:nvPr/>
        </p:nvSpPr>
        <p:spPr>
          <a:xfrm>
            <a:off x="789940" y="215265"/>
            <a:ext cx="8004175" cy="706755"/>
          </a:xfrm>
          <a:prstGeom prst="rect">
            <a:avLst/>
          </a:prstGeom>
          <a:noFill/>
        </p:spPr>
        <p:txBody>
          <a:bodyPr wrap="square" rtlCol="0" anchor="t">
            <a:spAutoFit/>
          </a:bodyPr>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5.</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生态文明呼唤绿色发展</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821055" y="1482645"/>
            <a:ext cx="6383020" cy="1297305"/>
          </a:xfrm>
          <a:prstGeom prst="rect">
            <a:avLst/>
          </a:prstGeom>
          <a:noFill/>
        </p:spPr>
        <p:txBody>
          <a:bodyPr wrap="square" rtlCol="0">
            <a:spAutoFit/>
          </a:bodyPr>
          <a:p>
            <a:pPr>
              <a:lnSpc>
                <a:spcPct val="60000"/>
              </a:lnSpc>
            </a:pPr>
            <a:r>
              <a:rPr lang="zh-CN" altLang="en-US" sz="2800" dirty="0">
                <a:solidFill>
                  <a:schemeClr val="bg1">
                    <a:lumMod val="40000"/>
                    <a:lumOff val="60000"/>
                  </a:schemeClr>
                </a:solidFill>
                <a:latin typeface="黑体" panose="02010609060101010101" pitchFamily="2" charset="-122"/>
                <a:ea typeface="黑体" panose="02010609060101010101" pitchFamily="2" charset="-122"/>
                <a:sym typeface="黑体" panose="02010609060101010101" pitchFamily="2" charset="-122"/>
              </a:rPr>
              <a:t>●</a:t>
            </a:r>
            <a:r>
              <a:rPr lang="zh-CN" altLang="en-US" sz="2800" b="1" dirty="0">
                <a:solidFill>
                  <a:schemeClr val="bg1">
                    <a:lumMod val="40000"/>
                    <a:lumOff val="60000"/>
                  </a:schemeClr>
                </a:solidFill>
                <a:latin typeface="黑体" panose="02010609060101010101" pitchFamily="2" charset="-122"/>
                <a:ea typeface="黑体" panose="02010609060101010101" pitchFamily="2" charset="-122"/>
              </a:rPr>
              <a:t>绿色发展的内涵与特征</a:t>
            </a:r>
            <a:endParaRPr lang="zh-CN" altLang="en-US" sz="2800" b="1" dirty="0">
              <a:solidFill>
                <a:schemeClr val="bg1">
                  <a:lumMod val="40000"/>
                  <a:lumOff val="60000"/>
                </a:schemeClr>
              </a:solidFill>
              <a:latin typeface="黑体" panose="02010609060101010101" pitchFamily="2" charset="-122"/>
              <a:ea typeface="黑体" panose="02010609060101010101" pitchFamily="2" charset="-122"/>
            </a:endParaRPr>
          </a:p>
          <a:p>
            <a:pPr>
              <a:lnSpc>
                <a:spcPct val="60000"/>
              </a:lnSpc>
            </a:pPr>
            <a:endParaRPr lang="zh-CN" altLang="en-US" sz="2800" dirty="0">
              <a:solidFill>
                <a:srgbClr val="990033"/>
              </a:solidFill>
              <a:latin typeface="黑体" panose="02010609060101010101" pitchFamily="2" charset="-122"/>
              <a:ea typeface="黑体" panose="02010609060101010101" pitchFamily="2" charset="-122"/>
              <a:sym typeface="黑体" panose="02010609060101010101" pitchFamily="2" charset="-122"/>
            </a:endParaRPr>
          </a:p>
          <a:p>
            <a:pPr>
              <a:lnSpc>
                <a:spcPct val="60000"/>
              </a:lnSpc>
            </a:pPr>
            <a:r>
              <a:rPr lang="zh-CN" altLang="en-US" sz="2800" dirty="0">
                <a:solidFill>
                  <a:srgbClr val="990033"/>
                </a:solidFill>
                <a:latin typeface="黑体" panose="02010609060101010101" pitchFamily="2" charset="-122"/>
                <a:ea typeface="黑体" panose="02010609060101010101" pitchFamily="2" charset="-122"/>
                <a:sym typeface="黑体" panose="02010609060101010101" pitchFamily="2" charset="-122"/>
              </a:rPr>
              <a:t>●</a:t>
            </a:r>
            <a:r>
              <a:rPr lang="zh-CN" altLang="en-US" sz="2800" dirty="0">
                <a:solidFill>
                  <a:srgbClr val="990033"/>
                </a:solidFill>
                <a:latin typeface="黑体" panose="02010609060101010101" pitchFamily="2" charset="-122"/>
                <a:ea typeface="黑体" panose="02010609060101010101" pitchFamily="2" charset="-122"/>
                <a:sym typeface="+mn-ea"/>
              </a:rPr>
              <a:t>创新是绿色发展的动力</a:t>
            </a:r>
            <a:endParaRPr lang="en-US" altLang="zh-CN" sz="28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Aharoni" panose="02010803020104030203" pitchFamily="2" charset="-79"/>
              <a:sym typeface="+mn-ea"/>
            </a:endParaRPr>
          </a:p>
          <a:p>
            <a:endParaRPr lang="zh-CN" altLang="en-US" sz="2800" b="1" dirty="0">
              <a:solidFill>
                <a:srgbClr val="990033"/>
              </a:solidFill>
              <a:latin typeface="黑体" panose="02010609060101010101" pitchFamily="2" charset="-122"/>
              <a:ea typeface="黑体" panose="02010609060101010101" pitchFamily="2" charset="-122"/>
            </a:endParaRPr>
          </a:p>
        </p:txBody>
      </p:sp>
      <p:sp>
        <p:nvSpPr>
          <p:cNvPr id="13" name="MH_Other_1"/>
          <p:cNvSpPr/>
          <p:nvPr/>
        </p:nvSpPr>
        <p:spPr>
          <a:xfrm>
            <a:off x="4186388" y="3529211"/>
            <a:ext cx="1365316" cy="63495"/>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4" name="MH_Other_2"/>
          <p:cNvSpPr/>
          <p:nvPr/>
        </p:nvSpPr>
        <p:spPr>
          <a:xfrm>
            <a:off x="1081088" y="5427700"/>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5" name="MH_Other_3"/>
          <p:cNvSpPr/>
          <p:nvPr/>
        </p:nvSpPr>
        <p:spPr>
          <a:xfrm>
            <a:off x="2116188" y="4792754"/>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6" name="MH_Other_4"/>
          <p:cNvSpPr/>
          <p:nvPr/>
        </p:nvSpPr>
        <p:spPr>
          <a:xfrm>
            <a:off x="3151288" y="4157808"/>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8" name="MH_SubTitle_1"/>
          <p:cNvSpPr>
            <a:spLocks noChangeArrowheads="1"/>
          </p:cNvSpPr>
          <p:nvPr/>
        </p:nvSpPr>
        <p:spPr bwMode="auto">
          <a:xfrm>
            <a:off x="1081088" y="5497544"/>
            <a:ext cx="1301813" cy="370174"/>
          </a:xfrm>
          <a:prstGeom prst="rect">
            <a:avLst/>
          </a:prstGeom>
          <a:solidFill>
            <a:srgbClr val="0070C0"/>
          </a:solidFill>
          <a:ln>
            <a:noFill/>
          </a:ln>
        </p:spPr>
        <p:txBody>
          <a:bodyPr lIns="72000" rIns="71755">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观念创新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19" name="MH_Other_6"/>
          <p:cNvSpPr/>
          <p:nvPr/>
        </p:nvSpPr>
        <p:spPr bwMode="auto">
          <a:xfrm>
            <a:off x="2382901" y="5432780"/>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MH_Other_7"/>
          <p:cNvSpPr txBox="1"/>
          <p:nvPr/>
        </p:nvSpPr>
        <p:spPr>
          <a:xfrm>
            <a:off x="1081088" y="5497544"/>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1</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1" name="MH_SubTitle_2"/>
          <p:cNvSpPr>
            <a:spLocks noChangeArrowheads="1"/>
          </p:cNvSpPr>
          <p:nvPr/>
        </p:nvSpPr>
        <p:spPr bwMode="auto">
          <a:xfrm>
            <a:off x="2116188" y="4862598"/>
            <a:ext cx="1301813" cy="370174"/>
          </a:xfrm>
          <a:prstGeom prst="rect">
            <a:avLst/>
          </a:prstGeom>
          <a:solidFill>
            <a:srgbClr val="0070C0"/>
          </a:solidFill>
          <a:ln>
            <a:noFill/>
          </a:ln>
        </p:spPr>
        <p:txBody>
          <a:bodyPr lIns="72000" rIns="71755">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制度创新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22" name="MH_Other_8"/>
          <p:cNvSpPr/>
          <p:nvPr/>
        </p:nvSpPr>
        <p:spPr bwMode="auto">
          <a:xfrm>
            <a:off x="3418001" y="4797834"/>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MH_Other_9"/>
          <p:cNvSpPr txBox="1"/>
          <p:nvPr/>
        </p:nvSpPr>
        <p:spPr>
          <a:xfrm>
            <a:off x="2116188" y="4862598"/>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2</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5" name="MH_SubTitle_3"/>
          <p:cNvSpPr>
            <a:spLocks noChangeArrowheads="1"/>
          </p:cNvSpPr>
          <p:nvPr/>
        </p:nvSpPr>
        <p:spPr bwMode="auto">
          <a:xfrm>
            <a:off x="3151288" y="4227652"/>
            <a:ext cx="1301813" cy="370174"/>
          </a:xfrm>
          <a:prstGeom prst="rect">
            <a:avLst/>
          </a:prstGeom>
          <a:solidFill>
            <a:srgbClr val="0070C0"/>
          </a:solidFill>
          <a:ln>
            <a:noFill/>
          </a:ln>
        </p:spPr>
        <p:txBody>
          <a:bodyPr lIns="72000" rIns="71755">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市场创新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26" name="MH_Other_10"/>
          <p:cNvSpPr/>
          <p:nvPr/>
        </p:nvSpPr>
        <p:spPr bwMode="auto">
          <a:xfrm>
            <a:off x="4453101" y="4162888"/>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MH_Other_11"/>
          <p:cNvSpPr txBox="1"/>
          <p:nvPr/>
        </p:nvSpPr>
        <p:spPr>
          <a:xfrm>
            <a:off x="3151288" y="4227652"/>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3</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1" name="MH_SubTitle_4"/>
          <p:cNvSpPr>
            <a:spLocks noChangeArrowheads="1"/>
          </p:cNvSpPr>
          <p:nvPr/>
        </p:nvSpPr>
        <p:spPr bwMode="auto">
          <a:xfrm>
            <a:off x="4186388" y="3592706"/>
            <a:ext cx="1301813" cy="370174"/>
          </a:xfrm>
          <a:prstGeom prst="rect">
            <a:avLst/>
          </a:prstGeom>
          <a:solidFill>
            <a:srgbClr val="0070C0"/>
          </a:solidFill>
          <a:ln>
            <a:noFill/>
          </a:ln>
        </p:spPr>
        <p:txBody>
          <a:bodyPr lIns="72000" tIns="45720" rIns="71755" bIns="45720">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技术创新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32" name="MH_Other_12"/>
          <p:cNvSpPr/>
          <p:nvPr/>
        </p:nvSpPr>
        <p:spPr bwMode="auto">
          <a:xfrm>
            <a:off x="5488201" y="3529211"/>
            <a:ext cx="63503" cy="43366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MH_Other_13"/>
          <p:cNvSpPr txBox="1"/>
          <p:nvPr/>
        </p:nvSpPr>
        <p:spPr>
          <a:xfrm>
            <a:off x="4186388" y="3592706"/>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4</a:t>
            </a:r>
            <a:endParaRPr lang="zh-CN" altLang="en-US" sz="2800" dirty="0">
              <a:solidFill>
                <a:srgbClr val="FFFFFF"/>
              </a:solidFill>
              <a:latin typeface="Bodoni MT Black" panose="02070A03080606020203" pitchFamily="18" charset="0"/>
              <a:ea typeface="宋体" panose="02010600030101010101" pitchFamily="2" charset="-122"/>
            </a:endParaRPr>
          </a:p>
        </p:txBody>
      </p:sp>
      <p:grpSp>
        <p:nvGrpSpPr>
          <p:cNvPr id="34" name="组合 33"/>
          <p:cNvGrpSpPr/>
          <p:nvPr/>
        </p:nvGrpSpPr>
        <p:grpSpPr>
          <a:xfrm>
            <a:off x="5221488" y="2889820"/>
            <a:ext cx="1365316" cy="439383"/>
            <a:chOff x="11028" y="4153"/>
            <a:chExt cx="2150" cy="692"/>
          </a:xfrm>
        </p:grpSpPr>
        <p:sp>
          <p:nvSpPr>
            <p:cNvPr id="35"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服务创新</a:t>
              </a:r>
              <a:endParaRPr lang="zh-CN" altLang="en-US" sz="1800"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36"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MH_Other_15"/>
            <p:cNvSpPr txBox="1"/>
            <p:nvPr/>
          </p:nvSpPr>
          <p:spPr>
            <a:xfrm>
              <a:off x="11028" y="4263"/>
              <a:ext cx="495" cy="582"/>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5</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8"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grpSp>
      <p:grpSp>
        <p:nvGrpSpPr>
          <p:cNvPr id="39" name="组合 38"/>
          <p:cNvGrpSpPr/>
          <p:nvPr/>
        </p:nvGrpSpPr>
        <p:grpSpPr>
          <a:xfrm>
            <a:off x="6272464" y="2254874"/>
            <a:ext cx="1365316" cy="439383"/>
            <a:chOff x="11028" y="4153"/>
            <a:chExt cx="2150" cy="692"/>
          </a:xfrm>
        </p:grpSpPr>
        <p:sp>
          <p:nvSpPr>
            <p:cNvPr id="40"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管理创新</a:t>
              </a:r>
              <a:endParaRPr lang="zh-CN" altLang="en-US" sz="1800"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41"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MH_Other_15"/>
            <p:cNvSpPr txBox="1"/>
            <p:nvPr/>
          </p:nvSpPr>
          <p:spPr>
            <a:xfrm>
              <a:off x="11028" y="4263"/>
              <a:ext cx="495" cy="582"/>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6</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43"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grpSp>
      <p:sp>
        <p:nvSpPr>
          <p:cNvPr id="45" name="MH_Other_5"/>
          <p:cNvSpPr/>
          <p:nvPr/>
        </p:nvSpPr>
        <p:spPr>
          <a:xfrm>
            <a:off x="1124324" y="2820035"/>
            <a:ext cx="1373571" cy="2439463"/>
          </a:xfrm>
          <a:custGeom>
            <a:avLst/>
            <a:gdLst/>
            <a:ahLst/>
            <a:cxnLst>
              <a:cxn ang="0">
                <a:pos x="200691" y="158017"/>
              </a:cxn>
              <a:cxn ang="0">
                <a:pos x="251657" y="180454"/>
              </a:cxn>
              <a:cxn ang="0">
                <a:pos x="414746" y="219502"/>
              </a:cxn>
              <a:cxn ang="0">
                <a:pos x="433932" y="294173"/>
              </a:cxn>
              <a:cxn ang="0">
                <a:pos x="268102" y="277047"/>
              </a:cxn>
              <a:cxn ang="0">
                <a:pos x="270843" y="398301"/>
              </a:cxn>
              <a:cxn ang="0">
                <a:pos x="414060" y="432555"/>
              </a:cxn>
              <a:cxn ang="0">
                <a:pos x="436674" y="456530"/>
              </a:cxn>
              <a:cxn ang="0">
                <a:pos x="441471" y="467492"/>
              </a:cxn>
              <a:cxn ang="0">
                <a:pos x="480530" y="608614"/>
              </a:cxn>
              <a:cxn ang="0">
                <a:pos x="403782" y="635330"/>
              </a:cxn>
              <a:cxn ang="0">
                <a:pos x="366778" y="501059"/>
              </a:cxn>
              <a:cxn ang="0">
                <a:pos x="211226" y="468862"/>
              </a:cxn>
              <a:cxn ang="0">
                <a:pos x="201633" y="819610"/>
              </a:cxn>
              <a:cxn ang="0">
                <a:pos x="122145" y="816185"/>
              </a:cxn>
              <a:cxn ang="0">
                <a:pos x="135164" y="414743"/>
              </a:cxn>
              <a:cxn ang="0">
                <a:pos x="129682" y="281841"/>
              </a:cxn>
              <a:cxn ang="0">
                <a:pos x="79658" y="316094"/>
              </a:cxn>
              <a:cxn ang="0">
                <a:pos x="84455" y="408577"/>
              </a:cxn>
              <a:cxn ang="0">
                <a:pos x="7708" y="407893"/>
              </a:cxn>
              <a:cxn ang="0">
                <a:pos x="22783" y="261975"/>
              </a:cxn>
              <a:cxn ang="0">
                <a:pos x="144758" y="179083"/>
              </a:cxn>
              <a:cxn ang="0">
                <a:pos x="148184" y="177713"/>
              </a:cxn>
              <a:cxn ang="0">
                <a:pos x="200691" y="158017"/>
              </a:cxn>
              <a:cxn ang="0">
                <a:pos x="193341" y="520"/>
              </a:cxn>
              <a:cxn ang="0">
                <a:pos x="258366" y="32962"/>
              </a:cxn>
              <a:cxn ang="0">
                <a:pos x="233668" y="122639"/>
              </a:cxn>
              <a:cxn ang="0">
                <a:pos x="143799" y="98677"/>
              </a:cxn>
              <a:cxn ang="0">
                <a:pos x="168495" y="9001"/>
              </a:cxn>
              <a:cxn ang="0">
                <a:pos x="193341" y="520"/>
              </a:cxn>
            </a:cxnLst>
            <a:rect l="0" t="0" r="0" b="0"/>
            <a:pathLst>
              <a:path w="1498331" h="2662569">
                <a:moveTo>
                  <a:pt x="623450" y="491368"/>
                </a:moveTo>
                <a:cubicBezTo>
                  <a:pt x="683321" y="492966"/>
                  <a:pt x="742394" y="516399"/>
                  <a:pt x="781776" y="561133"/>
                </a:cubicBezTo>
                <a:cubicBezTo>
                  <a:pt x="935045" y="669775"/>
                  <a:pt x="1096830" y="727292"/>
                  <a:pt x="1288416" y="682557"/>
                </a:cubicBezTo>
                <a:cubicBezTo>
                  <a:pt x="1437428" y="646343"/>
                  <a:pt x="1497033" y="878538"/>
                  <a:pt x="1348021" y="914752"/>
                </a:cubicBezTo>
                <a:cubicBezTo>
                  <a:pt x="1158563" y="959487"/>
                  <a:pt x="990392" y="931794"/>
                  <a:pt x="832865" y="861497"/>
                </a:cubicBezTo>
                <a:cubicBezTo>
                  <a:pt x="832865" y="987180"/>
                  <a:pt x="837123" y="1112864"/>
                  <a:pt x="841380" y="1238548"/>
                </a:cubicBezTo>
                <a:cubicBezTo>
                  <a:pt x="994650" y="1251329"/>
                  <a:pt x="1143662" y="1287543"/>
                  <a:pt x="1286288" y="1345060"/>
                </a:cubicBezTo>
                <a:cubicBezTo>
                  <a:pt x="1326734" y="1359971"/>
                  <a:pt x="1348021" y="1389795"/>
                  <a:pt x="1356536" y="1419618"/>
                </a:cubicBezTo>
                <a:cubicBezTo>
                  <a:pt x="1362922" y="1430269"/>
                  <a:pt x="1367180" y="1440920"/>
                  <a:pt x="1371437" y="1453702"/>
                </a:cubicBezTo>
                <a:cubicBezTo>
                  <a:pt x="1411883" y="1600688"/>
                  <a:pt x="1452329" y="1745544"/>
                  <a:pt x="1492776" y="1892530"/>
                </a:cubicBezTo>
                <a:cubicBezTo>
                  <a:pt x="1537479" y="2048037"/>
                  <a:pt x="1299060" y="2133247"/>
                  <a:pt x="1254356" y="1975609"/>
                </a:cubicBezTo>
                <a:cubicBezTo>
                  <a:pt x="1216039" y="1837144"/>
                  <a:pt x="1177722" y="1696549"/>
                  <a:pt x="1139404" y="1558083"/>
                </a:cubicBezTo>
                <a:cubicBezTo>
                  <a:pt x="1009551" y="1511218"/>
                  <a:pt x="677467" y="1472874"/>
                  <a:pt x="656180" y="1457962"/>
                </a:cubicBezTo>
                <a:cubicBezTo>
                  <a:pt x="639150" y="1756195"/>
                  <a:pt x="664695" y="2284493"/>
                  <a:pt x="626377" y="2548642"/>
                </a:cubicBezTo>
                <a:cubicBezTo>
                  <a:pt x="605090" y="2710540"/>
                  <a:pt x="383701" y="2693498"/>
                  <a:pt x="379443" y="2537991"/>
                </a:cubicBezTo>
                <a:cubicBezTo>
                  <a:pt x="409246" y="2101293"/>
                  <a:pt x="419889" y="1381274"/>
                  <a:pt x="419889" y="1289674"/>
                </a:cubicBezTo>
                <a:cubicBezTo>
                  <a:pt x="415632" y="1274762"/>
                  <a:pt x="404988" y="997832"/>
                  <a:pt x="402860" y="876408"/>
                </a:cubicBezTo>
                <a:cubicBezTo>
                  <a:pt x="351769" y="912622"/>
                  <a:pt x="298551" y="946706"/>
                  <a:pt x="247461" y="982920"/>
                </a:cubicBezTo>
                <a:cubicBezTo>
                  <a:pt x="251719" y="1078780"/>
                  <a:pt x="255976" y="1174641"/>
                  <a:pt x="262362" y="1270502"/>
                </a:cubicBezTo>
                <a:cubicBezTo>
                  <a:pt x="268748" y="1423878"/>
                  <a:pt x="30329" y="1421748"/>
                  <a:pt x="23943" y="1268371"/>
                </a:cubicBezTo>
                <a:cubicBezTo>
                  <a:pt x="17557" y="1144818"/>
                  <a:pt x="-48434" y="897711"/>
                  <a:pt x="70775" y="814631"/>
                </a:cubicBezTo>
                <a:cubicBezTo>
                  <a:pt x="196371" y="729422"/>
                  <a:pt x="324096" y="642082"/>
                  <a:pt x="449692" y="556873"/>
                </a:cubicBezTo>
                <a:cubicBezTo>
                  <a:pt x="453949" y="554743"/>
                  <a:pt x="456078" y="552613"/>
                  <a:pt x="460336" y="552613"/>
                </a:cubicBezTo>
                <a:cubicBezTo>
                  <a:pt x="502910" y="510008"/>
                  <a:pt x="563580" y="489771"/>
                  <a:pt x="623450" y="491368"/>
                </a:cubicBezTo>
                <a:close/>
                <a:moveTo>
                  <a:pt x="600624" y="1615"/>
                </a:moveTo>
                <a:cubicBezTo>
                  <a:pt x="679944" y="-8463"/>
                  <a:pt x="761061" y="29055"/>
                  <a:pt x="802619" y="102495"/>
                </a:cubicBezTo>
                <a:cubicBezTo>
                  <a:pt x="858029" y="200415"/>
                  <a:pt x="823931" y="326008"/>
                  <a:pt x="725897" y="381353"/>
                </a:cubicBezTo>
                <a:cubicBezTo>
                  <a:pt x="627863" y="438828"/>
                  <a:pt x="504256" y="404769"/>
                  <a:pt x="446714" y="306849"/>
                </a:cubicBezTo>
                <a:cubicBezTo>
                  <a:pt x="391304" y="208930"/>
                  <a:pt x="425403" y="83337"/>
                  <a:pt x="523436" y="27991"/>
                </a:cubicBezTo>
                <a:cubicBezTo>
                  <a:pt x="547945" y="13622"/>
                  <a:pt x="574185" y="4974"/>
                  <a:pt x="600624" y="1615"/>
                </a:cubicBezTo>
                <a:close/>
              </a:path>
            </a:pathLst>
          </a:custGeom>
          <a:solidFill>
            <a:schemeClr val="tx2">
              <a:lumMod val="75000"/>
            </a:schemeClr>
          </a:solidFill>
          <a:ln w="9525">
            <a:noFill/>
          </a:ln>
        </p:spPr>
        <p:txBody>
          <a:bodyPr/>
          <a:p>
            <a:endParaRPr lang="zh-CN" altLang="en-US"/>
          </a:p>
        </p:txBody>
      </p:sp>
      <p:sp>
        <p:nvSpPr>
          <p:cNvPr id="46" name="文本框 45"/>
          <p:cNvSpPr txBox="1"/>
          <p:nvPr/>
        </p:nvSpPr>
        <p:spPr>
          <a:xfrm>
            <a:off x="3350260" y="4689475"/>
            <a:ext cx="735965" cy="762000"/>
          </a:xfrm>
          <a:prstGeom prst="rect">
            <a:avLst/>
          </a:prstGeom>
          <a:noFill/>
        </p:spPr>
        <p:txBody>
          <a:bodyPr wrap="none" rtlCol="0" anchor="t">
            <a:spAutoFit/>
          </a:bodyPr>
          <a:p>
            <a:r>
              <a:rPr lang="zh-CN" altLang="en-US" sz="4400">
                <a:solidFill>
                  <a:srgbClr val="FF0000"/>
                </a:solidFill>
                <a:cs typeface="Arial" panose="020B0604020202020204" pitchFamily="34" charset="0"/>
              </a:rPr>
              <a:t>◄</a:t>
            </a:r>
            <a:endParaRPr lang="zh-CN" altLang="en-US" sz="4400">
              <a:solidFill>
                <a:srgbClr val="FF0000"/>
              </a:solidFill>
              <a:cs typeface="Arial" panose="020B0604020202020204" pitchFamily="34" charset="0"/>
            </a:endParaRPr>
          </a:p>
        </p:txBody>
      </p:sp>
      <p:sp>
        <p:nvSpPr>
          <p:cNvPr id="754" name="MH_Desc_1"/>
          <p:cNvSpPr/>
          <p:nvPr/>
        </p:nvSpPr>
        <p:spPr>
          <a:xfrm>
            <a:off x="4500880" y="4668520"/>
            <a:ext cx="4034155" cy="1961515"/>
          </a:xfrm>
          <a:prstGeom prst="rect">
            <a:avLst/>
          </a:prstGeom>
          <a:solidFill>
            <a:schemeClr val="tx1"/>
          </a:solidFill>
          <a:ln w="3175">
            <a:noFill/>
          </a:ln>
        </p:spPr>
        <p:txBody>
          <a:bodyPr lIns="90000" tIns="46800" rIns="90000" bIns="46800">
            <a:noAutofit/>
          </a:bodyPr>
          <a:p>
            <a:pPr marL="342900" lvl="0" indent="-342900" algn="just">
              <a:lnSpc>
                <a:spcPct val="10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以制度创新释放改革红利，破除制约创新的制度藩篱</a:t>
            </a:r>
            <a:endParaRPr lang="da-DK" altLang="zh-CN" sz="2000" b="1" noProof="0" dirty="0">
              <a:ln>
                <a:noFill/>
              </a:ln>
              <a:solidFill>
                <a:schemeClr val="bg1"/>
              </a:solidFill>
              <a:uLnTx/>
              <a:uFillTx/>
              <a:sym typeface="+mn-ea"/>
            </a:endParaRPr>
          </a:p>
          <a:p>
            <a:pPr marL="342900" lvl="0" indent="-342900" algn="just">
              <a:lnSpc>
                <a:spcPct val="10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以简政放权为核心 大力推进政府职能转变</a:t>
            </a:r>
            <a:endParaRPr lang="da-DK" altLang="zh-CN" sz="2000" b="1" noProof="0" dirty="0">
              <a:ln>
                <a:noFill/>
              </a:ln>
              <a:solidFill>
                <a:schemeClr val="bg1"/>
              </a:solidFill>
              <a:uLnTx/>
              <a:uFillTx/>
              <a:sym typeface="+mn-ea"/>
            </a:endParaRPr>
          </a:p>
          <a:p>
            <a:pPr marL="342900" lvl="0" indent="-342900" algn="just">
              <a:lnSpc>
                <a:spcPct val="10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创新政府管理方式</a:t>
            </a:r>
            <a:endParaRPr lang="da-DK" altLang="zh-CN" sz="2000" b="1" noProof="0" dirty="0">
              <a:ln>
                <a:noFill/>
              </a:ln>
              <a:solidFill>
                <a:schemeClr val="bg1"/>
              </a:solidFill>
              <a:uLnTx/>
              <a:uFillTx/>
              <a:sym typeface="+mn-ea"/>
            </a:endParaRPr>
          </a:p>
        </p:txBody>
      </p:sp>
      <p:sp>
        <p:nvSpPr>
          <p:cNvPr id="2" name="矩形 16386"/>
          <p:cNvSpPr txBox="1"/>
          <p:nvPr/>
        </p:nvSpPr>
        <p:spPr>
          <a:xfrm>
            <a:off x="789940" y="215265"/>
            <a:ext cx="8004175" cy="706755"/>
          </a:xfrm>
          <a:prstGeom prst="rect">
            <a:avLst/>
          </a:prstGeom>
          <a:noFill/>
        </p:spPr>
        <p:txBody>
          <a:bodyPr wrap="squar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5.</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生态文明呼唤绿色发展</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821055" y="1482645"/>
            <a:ext cx="6383020" cy="1297305"/>
          </a:xfrm>
          <a:prstGeom prst="rect">
            <a:avLst/>
          </a:prstGeom>
          <a:noFill/>
        </p:spPr>
        <p:txBody>
          <a:bodyPr wrap="square" rtlCol="0">
            <a:spAutoFit/>
          </a:bodyPr>
          <a:p>
            <a:pPr>
              <a:lnSpc>
                <a:spcPct val="60000"/>
              </a:lnSpc>
            </a:pPr>
            <a:r>
              <a:rPr lang="zh-CN" altLang="en-US" sz="2800" dirty="0">
                <a:solidFill>
                  <a:schemeClr val="bg1">
                    <a:lumMod val="40000"/>
                    <a:lumOff val="60000"/>
                  </a:schemeClr>
                </a:solidFill>
                <a:latin typeface="黑体" panose="02010609060101010101" pitchFamily="2" charset="-122"/>
                <a:ea typeface="黑体" panose="02010609060101010101" pitchFamily="2" charset="-122"/>
                <a:sym typeface="黑体" panose="02010609060101010101" pitchFamily="2" charset="-122"/>
              </a:rPr>
              <a:t>●</a:t>
            </a:r>
            <a:r>
              <a:rPr lang="zh-CN" altLang="en-US" sz="2800" b="1" dirty="0">
                <a:solidFill>
                  <a:schemeClr val="bg1">
                    <a:lumMod val="40000"/>
                    <a:lumOff val="60000"/>
                  </a:schemeClr>
                </a:solidFill>
                <a:latin typeface="黑体" panose="02010609060101010101" pitchFamily="2" charset="-122"/>
                <a:ea typeface="黑体" panose="02010609060101010101" pitchFamily="2" charset="-122"/>
              </a:rPr>
              <a:t>绿色发展的内涵与特征</a:t>
            </a:r>
            <a:endParaRPr lang="zh-CN" altLang="en-US" sz="2800" b="1" dirty="0">
              <a:solidFill>
                <a:schemeClr val="bg1">
                  <a:lumMod val="40000"/>
                  <a:lumOff val="60000"/>
                </a:schemeClr>
              </a:solidFill>
              <a:latin typeface="黑体" panose="02010609060101010101" pitchFamily="2" charset="-122"/>
              <a:ea typeface="黑体" panose="02010609060101010101" pitchFamily="2" charset="-122"/>
            </a:endParaRPr>
          </a:p>
          <a:p>
            <a:pPr>
              <a:lnSpc>
                <a:spcPct val="60000"/>
              </a:lnSpc>
            </a:pPr>
            <a:endParaRPr lang="zh-CN" altLang="en-US" sz="2800" dirty="0">
              <a:solidFill>
                <a:srgbClr val="990033"/>
              </a:solidFill>
              <a:latin typeface="黑体" panose="02010609060101010101" pitchFamily="2" charset="-122"/>
              <a:ea typeface="黑体" panose="02010609060101010101" pitchFamily="2" charset="-122"/>
              <a:sym typeface="黑体" panose="02010609060101010101" pitchFamily="2" charset="-122"/>
            </a:endParaRPr>
          </a:p>
          <a:p>
            <a:pPr>
              <a:lnSpc>
                <a:spcPct val="60000"/>
              </a:lnSpc>
            </a:pPr>
            <a:r>
              <a:rPr lang="zh-CN" altLang="en-US" sz="2800" dirty="0">
                <a:solidFill>
                  <a:srgbClr val="990033"/>
                </a:solidFill>
                <a:latin typeface="黑体" panose="02010609060101010101" pitchFamily="2" charset="-122"/>
                <a:ea typeface="黑体" panose="02010609060101010101" pitchFamily="2" charset="-122"/>
                <a:sym typeface="黑体" panose="02010609060101010101" pitchFamily="2" charset="-122"/>
              </a:rPr>
              <a:t>●</a:t>
            </a:r>
            <a:r>
              <a:rPr lang="zh-CN" altLang="en-US" sz="2800" dirty="0">
                <a:solidFill>
                  <a:srgbClr val="990033"/>
                </a:solidFill>
                <a:latin typeface="黑体" panose="02010609060101010101" pitchFamily="2" charset="-122"/>
                <a:ea typeface="黑体" panose="02010609060101010101" pitchFamily="2" charset="-122"/>
                <a:sym typeface="+mn-ea"/>
              </a:rPr>
              <a:t>创新是绿色发展的动力</a:t>
            </a:r>
            <a:endParaRPr lang="en-US" altLang="zh-CN" sz="28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Aharoni" panose="02010803020104030203" pitchFamily="2" charset="-79"/>
              <a:sym typeface="+mn-ea"/>
            </a:endParaRPr>
          </a:p>
          <a:p>
            <a:endParaRPr lang="zh-CN" altLang="en-US" sz="2800" b="1" dirty="0">
              <a:solidFill>
                <a:srgbClr val="990033"/>
              </a:solidFill>
              <a:latin typeface="黑体" panose="02010609060101010101" pitchFamily="2" charset="-122"/>
              <a:ea typeface="黑体" panose="02010609060101010101" pitchFamily="2" charset="-122"/>
            </a:endParaRPr>
          </a:p>
        </p:txBody>
      </p:sp>
      <p:sp>
        <p:nvSpPr>
          <p:cNvPr id="13" name="MH_Other_1"/>
          <p:cNvSpPr/>
          <p:nvPr/>
        </p:nvSpPr>
        <p:spPr>
          <a:xfrm>
            <a:off x="4186388" y="3529211"/>
            <a:ext cx="1365316" cy="63495"/>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4" name="MH_Other_2"/>
          <p:cNvSpPr/>
          <p:nvPr/>
        </p:nvSpPr>
        <p:spPr>
          <a:xfrm>
            <a:off x="1081088" y="5427700"/>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5" name="MH_Other_3"/>
          <p:cNvSpPr/>
          <p:nvPr/>
        </p:nvSpPr>
        <p:spPr>
          <a:xfrm>
            <a:off x="2116188" y="4792754"/>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6" name="MH_Other_4"/>
          <p:cNvSpPr/>
          <p:nvPr/>
        </p:nvSpPr>
        <p:spPr>
          <a:xfrm>
            <a:off x="3151288" y="4157808"/>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8" name="MH_SubTitle_1"/>
          <p:cNvSpPr>
            <a:spLocks noChangeArrowheads="1"/>
          </p:cNvSpPr>
          <p:nvPr/>
        </p:nvSpPr>
        <p:spPr bwMode="auto">
          <a:xfrm>
            <a:off x="1081088" y="5497544"/>
            <a:ext cx="1301813" cy="370174"/>
          </a:xfrm>
          <a:prstGeom prst="rect">
            <a:avLst/>
          </a:prstGeom>
          <a:solidFill>
            <a:srgbClr val="0070C0"/>
          </a:solidFill>
          <a:ln>
            <a:noFill/>
          </a:ln>
        </p:spPr>
        <p:txBody>
          <a:bodyPr lIns="72000" rIns="71755">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观念创新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19" name="MH_Other_6"/>
          <p:cNvSpPr/>
          <p:nvPr/>
        </p:nvSpPr>
        <p:spPr bwMode="auto">
          <a:xfrm>
            <a:off x="2382901" y="5432780"/>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MH_Other_7"/>
          <p:cNvSpPr txBox="1"/>
          <p:nvPr/>
        </p:nvSpPr>
        <p:spPr>
          <a:xfrm>
            <a:off x="1081088" y="5497544"/>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1</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1" name="MH_SubTitle_2"/>
          <p:cNvSpPr>
            <a:spLocks noChangeArrowheads="1"/>
          </p:cNvSpPr>
          <p:nvPr/>
        </p:nvSpPr>
        <p:spPr bwMode="auto">
          <a:xfrm>
            <a:off x="2116188" y="4862598"/>
            <a:ext cx="1301813" cy="370174"/>
          </a:xfrm>
          <a:prstGeom prst="rect">
            <a:avLst/>
          </a:prstGeom>
          <a:solidFill>
            <a:srgbClr val="0070C0"/>
          </a:solidFill>
          <a:ln>
            <a:noFill/>
          </a:ln>
        </p:spPr>
        <p:txBody>
          <a:bodyPr lIns="72000" rIns="71755">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制度创新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22" name="MH_Other_8"/>
          <p:cNvSpPr/>
          <p:nvPr/>
        </p:nvSpPr>
        <p:spPr bwMode="auto">
          <a:xfrm>
            <a:off x="3418001" y="4797834"/>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MH_Other_9"/>
          <p:cNvSpPr txBox="1"/>
          <p:nvPr/>
        </p:nvSpPr>
        <p:spPr>
          <a:xfrm>
            <a:off x="2116188" y="4862598"/>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2</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5" name="MH_SubTitle_3"/>
          <p:cNvSpPr>
            <a:spLocks noChangeArrowheads="1"/>
          </p:cNvSpPr>
          <p:nvPr/>
        </p:nvSpPr>
        <p:spPr bwMode="auto">
          <a:xfrm>
            <a:off x="3151288" y="4227652"/>
            <a:ext cx="1301813" cy="370174"/>
          </a:xfrm>
          <a:prstGeom prst="rect">
            <a:avLst/>
          </a:prstGeom>
          <a:solidFill>
            <a:srgbClr val="0070C0"/>
          </a:solidFill>
          <a:ln>
            <a:noFill/>
          </a:ln>
        </p:spPr>
        <p:txBody>
          <a:bodyPr lIns="72000" rIns="71755">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市场创新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26" name="MH_Other_10"/>
          <p:cNvSpPr/>
          <p:nvPr/>
        </p:nvSpPr>
        <p:spPr bwMode="auto">
          <a:xfrm>
            <a:off x="4453101" y="4162888"/>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MH_Other_11"/>
          <p:cNvSpPr txBox="1"/>
          <p:nvPr/>
        </p:nvSpPr>
        <p:spPr>
          <a:xfrm>
            <a:off x="3151288" y="4227652"/>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3</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1" name="MH_SubTitle_4"/>
          <p:cNvSpPr>
            <a:spLocks noChangeArrowheads="1"/>
          </p:cNvSpPr>
          <p:nvPr/>
        </p:nvSpPr>
        <p:spPr bwMode="auto">
          <a:xfrm>
            <a:off x="4186388" y="3592706"/>
            <a:ext cx="1301813" cy="370174"/>
          </a:xfrm>
          <a:prstGeom prst="rect">
            <a:avLst/>
          </a:prstGeom>
          <a:solidFill>
            <a:srgbClr val="0070C0"/>
          </a:solidFill>
          <a:ln>
            <a:noFill/>
          </a:ln>
        </p:spPr>
        <p:txBody>
          <a:bodyPr lIns="72000" tIns="45720" rIns="71755" bIns="45720">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技术创新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32" name="MH_Other_12"/>
          <p:cNvSpPr/>
          <p:nvPr/>
        </p:nvSpPr>
        <p:spPr bwMode="auto">
          <a:xfrm>
            <a:off x="5488201" y="3529211"/>
            <a:ext cx="63503" cy="43366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MH_Other_13"/>
          <p:cNvSpPr txBox="1"/>
          <p:nvPr/>
        </p:nvSpPr>
        <p:spPr>
          <a:xfrm>
            <a:off x="4186388" y="3592706"/>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4</a:t>
            </a:r>
            <a:endParaRPr lang="zh-CN" altLang="en-US" sz="2800" dirty="0">
              <a:solidFill>
                <a:srgbClr val="FFFFFF"/>
              </a:solidFill>
              <a:latin typeface="Bodoni MT Black" panose="02070A03080606020203" pitchFamily="18" charset="0"/>
              <a:ea typeface="宋体" panose="02010600030101010101" pitchFamily="2" charset="-122"/>
            </a:endParaRPr>
          </a:p>
        </p:txBody>
      </p:sp>
      <p:grpSp>
        <p:nvGrpSpPr>
          <p:cNvPr id="34" name="组合 33"/>
          <p:cNvGrpSpPr/>
          <p:nvPr/>
        </p:nvGrpSpPr>
        <p:grpSpPr>
          <a:xfrm>
            <a:off x="5221488" y="2889820"/>
            <a:ext cx="1365316" cy="439383"/>
            <a:chOff x="11028" y="4153"/>
            <a:chExt cx="2150" cy="692"/>
          </a:xfrm>
        </p:grpSpPr>
        <p:sp>
          <p:nvSpPr>
            <p:cNvPr id="35"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服务创新</a:t>
              </a:r>
              <a:endParaRPr lang="zh-CN" altLang="en-US" sz="1800"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36"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MH_Other_15"/>
            <p:cNvSpPr txBox="1"/>
            <p:nvPr/>
          </p:nvSpPr>
          <p:spPr>
            <a:xfrm>
              <a:off x="11028" y="4263"/>
              <a:ext cx="495" cy="582"/>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5</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8"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grpSp>
      <p:grpSp>
        <p:nvGrpSpPr>
          <p:cNvPr id="39" name="组合 38"/>
          <p:cNvGrpSpPr/>
          <p:nvPr/>
        </p:nvGrpSpPr>
        <p:grpSpPr>
          <a:xfrm>
            <a:off x="6272464" y="2254874"/>
            <a:ext cx="1365316" cy="439383"/>
            <a:chOff x="11028" y="4153"/>
            <a:chExt cx="2150" cy="692"/>
          </a:xfrm>
        </p:grpSpPr>
        <p:sp>
          <p:nvSpPr>
            <p:cNvPr id="40"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管理创新</a:t>
              </a:r>
              <a:endParaRPr lang="zh-CN" altLang="en-US" sz="1800"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41"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MH_Other_15"/>
            <p:cNvSpPr txBox="1"/>
            <p:nvPr/>
          </p:nvSpPr>
          <p:spPr>
            <a:xfrm>
              <a:off x="11028" y="4263"/>
              <a:ext cx="495" cy="582"/>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6</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43"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grpSp>
      <p:sp>
        <p:nvSpPr>
          <p:cNvPr id="45" name="MH_Other_5"/>
          <p:cNvSpPr/>
          <p:nvPr/>
        </p:nvSpPr>
        <p:spPr>
          <a:xfrm>
            <a:off x="1124324" y="2820035"/>
            <a:ext cx="1373571" cy="2439463"/>
          </a:xfrm>
          <a:custGeom>
            <a:avLst/>
            <a:gdLst/>
            <a:ahLst/>
            <a:cxnLst>
              <a:cxn ang="0">
                <a:pos x="200691" y="158017"/>
              </a:cxn>
              <a:cxn ang="0">
                <a:pos x="251657" y="180454"/>
              </a:cxn>
              <a:cxn ang="0">
                <a:pos x="414746" y="219502"/>
              </a:cxn>
              <a:cxn ang="0">
                <a:pos x="433932" y="294173"/>
              </a:cxn>
              <a:cxn ang="0">
                <a:pos x="268102" y="277047"/>
              </a:cxn>
              <a:cxn ang="0">
                <a:pos x="270843" y="398301"/>
              </a:cxn>
              <a:cxn ang="0">
                <a:pos x="414060" y="432555"/>
              </a:cxn>
              <a:cxn ang="0">
                <a:pos x="436674" y="456530"/>
              </a:cxn>
              <a:cxn ang="0">
                <a:pos x="441471" y="467492"/>
              </a:cxn>
              <a:cxn ang="0">
                <a:pos x="480530" y="608614"/>
              </a:cxn>
              <a:cxn ang="0">
                <a:pos x="403782" y="635330"/>
              </a:cxn>
              <a:cxn ang="0">
                <a:pos x="366778" y="501059"/>
              </a:cxn>
              <a:cxn ang="0">
                <a:pos x="211226" y="468862"/>
              </a:cxn>
              <a:cxn ang="0">
                <a:pos x="201633" y="819610"/>
              </a:cxn>
              <a:cxn ang="0">
                <a:pos x="122145" y="816185"/>
              </a:cxn>
              <a:cxn ang="0">
                <a:pos x="135164" y="414743"/>
              </a:cxn>
              <a:cxn ang="0">
                <a:pos x="129682" y="281841"/>
              </a:cxn>
              <a:cxn ang="0">
                <a:pos x="79658" y="316094"/>
              </a:cxn>
              <a:cxn ang="0">
                <a:pos x="84455" y="408577"/>
              </a:cxn>
              <a:cxn ang="0">
                <a:pos x="7708" y="407893"/>
              </a:cxn>
              <a:cxn ang="0">
                <a:pos x="22783" y="261975"/>
              </a:cxn>
              <a:cxn ang="0">
                <a:pos x="144758" y="179083"/>
              </a:cxn>
              <a:cxn ang="0">
                <a:pos x="148184" y="177713"/>
              </a:cxn>
              <a:cxn ang="0">
                <a:pos x="200691" y="158017"/>
              </a:cxn>
              <a:cxn ang="0">
                <a:pos x="193341" y="520"/>
              </a:cxn>
              <a:cxn ang="0">
                <a:pos x="258366" y="32962"/>
              </a:cxn>
              <a:cxn ang="0">
                <a:pos x="233668" y="122639"/>
              </a:cxn>
              <a:cxn ang="0">
                <a:pos x="143799" y="98677"/>
              </a:cxn>
              <a:cxn ang="0">
                <a:pos x="168495" y="9001"/>
              </a:cxn>
              <a:cxn ang="0">
                <a:pos x="193341" y="520"/>
              </a:cxn>
            </a:cxnLst>
            <a:rect l="0" t="0" r="0" b="0"/>
            <a:pathLst>
              <a:path w="1498331" h="2662569">
                <a:moveTo>
                  <a:pt x="623450" y="491368"/>
                </a:moveTo>
                <a:cubicBezTo>
                  <a:pt x="683321" y="492966"/>
                  <a:pt x="742394" y="516399"/>
                  <a:pt x="781776" y="561133"/>
                </a:cubicBezTo>
                <a:cubicBezTo>
                  <a:pt x="935045" y="669775"/>
                  <a:pt x="1096830" y="727292"/>
                  <a:pt x="1288416" y="682557"/>
                </a:cubicBezTo>
                <a:cubicBezTo>
                  <a:pt x="1437428" y="646343"/>
                  <a:pt x="1497033" y="878538"/>
                  <a:pt x="1348021" y="914752"/>
                </a:cubicBezTo>
                <a:cubicBezTo>
                  <a:pt x="1158563" y="959487"/>
                  <a:pt x="990392" y="931794"/>
                  <a:pt x="832865" y="861497"/>
                </a:cubicBezTo>
                <a:cubicBezTo>
                  <a:pt x="832865" y="987180"/>
                  <a:pt x="837123" y="1112864"/>
                  <a:pt x="841380" y="1238548"/>
                </a:cubicBezTo>
                <a:cubicBezTo>
                  <a:pt x="994650" y="1251329"/>
                  <a:pt x="1143662" y="1287543"/>
                  <a:pt x="1286288" y="1345060"/>
                </a:cubicBezTo>
                <a:cubicBezTo>
                  <a:pt x="1326734" y="1359971"/>
                  <a:pt x="1348021" y="1389795"/>
                  <a:pt x="1356536" y="1419618"/>
                </a:cubicBezTo>
                <a:cubicBezTo>
                  <a:pt x="1362922" y="1430269"/>
                  <a:pt x="1367180" y="1440920"/>
                  <a:pt x="1371437" y="1453702"/>
                </a:cubicBezTo>
                <a:cubicBezTo>
                  <a:pt x="1411883" y="1600688"/>
                  <a:pt x="1452329" y="1745544"/>
                  <a:pt x="1492776" y="1892530"/>
                </a:cubicBezTo>
                <a:cubicBezTo>
                  <a:pt x="1537479" y="2048037"/>
                  <a:pt x="1299060" y="2133247"/>
                  <a:pt x="1254356" y="1975609"/>
                </a:cubicBezTo>
                <a:cubicBezTo>
                  <a:pt x="1216039" y="1837144"/>
                  <a:pt x="1177722" y="1696549"/>
                  <a:pt x="1139404" y="1558083"/>
                </a:cubicBezTo>
                <a:cubicBezTo>
                  <a:pt x="1009551" y="1511218"/>
                  <a:pt x="677467" y="1472874"/>
                  <a:pt x="656180" y="1457962"/>
                </a:cubicBezTo>
                <a:cubicBezTo>
                  <a:pt x="639150" y="1756195"/>
                  <a:pt x="664695" y="2284493"/>
                  <a:pt x="626377" y="2548642"/>
                </a:cubicBezTo>
                <a:cubicBezTo>
                  <a:pt x="605090" y="2710540"/>
                  <a:pt x="383701" y="2693498"/>
                  <a:pt x="379443" y="2537991"/>
                </a:cubicBezTo>
                <a:cubicBezTo>
                  <a:pt x="409246" y="2101293"/>
                  <a:pt x="419889" y="1381274"/>
                  <a:pt x="419889" y="1289674"/>
                </a:cubicBezTo>
                <a:cubicBezTo>
                  <a:pt x="415632" y="1274762"/>
                  <a:pt x="404988" y="997832"/>
                  <a:pt x="402860" y="876408"/>
                </a:cubicBezTo>
                <a:cubicBezTo>
                  <a:pt x="351769" y="912622"/>
                  <a:pt x="298551" y="946706"/>
                  <a:pt x="247461" y="982920"/>
                </a:cubicBezTo>
                <a:cubicBezTo>
                  <a:pt x="251719" y="1078780"/>
                  <a:pt x="255976" y="1174641"/>
                  <a:pt x="262362" y="1270502"/>
                </a:cubicBezTo>
                <a:cubicBezTo>
                  <a:pt x="268748" y="1423878"/>
                  <a:pt x="30329" y="1421748"/>
                  <a:pt x="23943" y="1268371"/>
                </a:cubicBezTo>
                <a:cubicBezTo>
                  <a:pt x="17557" y="1144818"/>
                  <a:pt x="-48434" y="897711"/>
                  <a:pt x="70775" y="814631"/>
                </a:cubicBezTo>
                <a:cubicBezTo>
                  <a:pt x="196371" y="729422"/>
                  <a:pt x="324096" y="642082"/>
                  <a:pt x="449692" y="556873"/>
                </a:cubicBezTo>
                <a:cubicBezTo>
                  <a:pt x="453949" y="554743"/>
                  <a:pt x="456078" y="552613"/>
                  <a:pt x="460336" y="552613"/>
                </a:cubicBezTo>
                <a:cubicBezTo>
                  <a:pt x="502910" y="510008"/>
                  <a:pt x="563580" y="489771"/>
                  <a:pt x="623450" y="491368"/>
                </a:cubicBezTo>
                <a:close/>
                <a:moveTo>
                  <a:pt x="600624" y="1615"/>
                </a:moveTo>
                <a:cubicBezTo>
                  <a:pt x="679944" y="-8463"/>
                  <a:pt x="761061" y="29055"/>
                  <a:pt x="802619" y="102495"/>
                </a:cubicBezTo>
                <a:cubicBezTo>
                  <a:pt x="858029" y="200415"/>
                  <a:pt x="823931" y="326008"/>
                  <a:pt x="725897" y="381353"/>
                </a:cubicBezTo>
                <a:cubicBezTo>
                  <a:pt x="627863" y="438828"/>
                  <a:pt x="504256" y="404769"/>
                  <a:pt x="446714" y="306849"/>
                </a:cubicBezTo>
                <a:cubicBezTo>
                  <a:pt x="391304" y="208930"/>
                  <a:pt x="425403" y="83337"/>
                  <a:pt x="523436" y="27991"/>
                </a:cubicBezTo>
                <a:cubicBezTo>
                  <a:pt x="547945" y="13622"/>
                  <a:pt x="574185" y="4974"/>
                  <a:pt x="600624" y="1615"/>
                </a:cubicBezTo>
                <a:close/>
              </a:path>
            </a:pathLst>
          </a:custGeom>
          <a:solidFill>
            <a:schemeClr val="tx2">
              <a:lumMod val="75000"/>
            </a:schemeClr>
          </a:solidFill>
          <a:ln w="9525">
            <a:noFill/>
          </a:ln>
        </p:spPr>
        <p:txBody>
          <a:bodyPr/>
          <a:p>
            <a:endParaRPr lang="zh-CN" altLang="en-US"/>
          </a:p>
        </p:txBody>
      </p:sp>
      <p:sp>
        <p:nvSpPr>
          <p:cNvPr id="46" name="文本框 45"/>
          <p:cNvSpPr txBox="1"/>
          <p:nvPr/>
        </p:nvSpPr>
        <p:spPr>
          <a:xfrm>
            <a:off x="4457700" y="4066540"/>
            <a:ext cx="735965" cy="762000"/>
          </a:xfrm>
          <a:prstGeom prst="rect">
            <a:avLst/>
          </a:prstGeom>
          <a:noFill/>
        </p:spPr>
        <p:txBody>
          <a:bodyPr wrap="none" rtlCol="0" anchor="t">
            <a:spAutoFit/>
          </a:bodyPr>
          <a:p>
            <a:r>
              <a:rPr lang="zh-CN" altLang="en-US" sz="4400">
                <a:solidFill>
                  <a:srgbClr val="FF0000"/>
                </a:solidFill>
                <a:cs typeface="Arial" panose="020B0604020202020204" pitchFamily="34" charset="0"/>
              </a:rPr>
              <a:t>◄</a:t>
            </a:r>
            <a:endParaRPr lang="zh-CN" altLang="en-US" sz="4400">
              <a:solidFill>
                <a:srgbClr val="FF0000"/>
              </a:solidFill>
              <a:cs typeface="Arial" panose="020B0604020202020204" pitchFamily="34" charset="0"/>
            </a:endParaRPr>
          </a:p>
        </p:txBody>
      </p:sp>
      <p:sp>
        <p:nvSpPr>
          <p:cNvPr id="754" name="MH_Desc_1"/>
          <p:cNvSpPr/>
          <p:nvPr/>
        </p:nvSpPr>
        <p:spPr>
          <a:xfrm>
            <a:off x="4097655" y="4668520"/>
            <a:ext cx="4770120" cy="1961515"/>
          </a:xfrm>
          <a:prstGeom prst="rect">
            <a:avLst/>
          </a:prstGeom>
          <a:solidFill>
            <a:schemeClr val="tx1"/>
          </a:solidFill>
          <a:ln w="3175">
            <a:noFill/>
          </a:ln>
        </p:spPr>
        <p:txBody>
          <a:bodyPr lIns="90000" tIns="46800" rIns="90000" bIns="46800">
            <a:noAutofit/>
          </a:bodyPr>
          <a:p>
            <a:pPr marL="342900" lvl="0" indent="-342900" algn="just">
              <a:lnSpc>
                <a:spcPct val="11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激发市场活力，使市场在配置资源中发挥决定性作用。</a:t>
            </a:r>
            <a:endParaRPr lang="da-DK" altLang="zh-CN" sz="2000" b="1" noProof="0" dirty="0">
              <a:ln>
                <a:noFill/>
              </a:ln>
              <a:solidFill>
                <a:schemeClr val="bg1"/>
              </a:solidFill>
              <a:uLnTx/>
              <a:uFillTx/>
              <a:sym typeface="+mn-ea"/>
            </a:endParaRPr>
          </a:p>
          <a:p>
            <a:pPr marL="342900" lvl="0" indent="-342900" algn="just">
              <a:lnSpc>
                <a:spcPct val="11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引入和完善开发使用清洁能源机制、碳排放权市场交易机制等市场机制，打造绿色经济新模式。</a:t>
            </a:r>
            <a:endParaRPr lang="da-DK" altLang="zh-CN" sz="2000" b="1" noProof="0" dirty="0">
              <a:ln>
                <a:noFill/>
              </a:ln>
              <a:solidFill>
                <a:schemeClr val="bg1"/>
              </a:solidFill>
              <a:uLnTx/>
              <a:uFillTx/>
              <a:sym typeface="+mn-ea"/>
            </a:endParaRPr>
          </a:p>
        </p:txBody>
      </p:sp>
      <p:sp>
        <p:nvSpPr>
          <p:cNvPr id="2" name="矩形 16386"/>
          <p:cNvSpPr txBox="1"/>
          <p:nvPr/>
        </p:nvSpPr>
        <p:spPr>
          <a:xfrm>
            <a:off x="789940" y="215265"/>
            <a:ext cx="8004175" cy="706755"/>
          </a:xfrm>
          <a:prstGeom prst="rect">
            <a:avLst/>
          </a:prstGeom>
          <a:noFill/>
        </p:spPr>
        <p:txBody>
          <a:bodyPr wrap="squar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5.</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生态文明呼唤绿色发展</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7421" y="1403408"/>
            <a:ext cx="5300932" cy="4916170"/>
          </a:xfrm>
          <a:prstGeom prst="rect">
            <a:avLst/>
          </a:prstGeom>
          <a:noFill/>
          <a:extLst>
            <a:ext uri="{909E8E84-426E-40DD-AFC4-6F175D3DCCD1}">
              <a14:hiddenFill xmlns:a14="http://schemas.microsoft.com/office/drawing/2010/main">
                <a:solidFill>
                  <a:schemeClr val="tx2">
                    <a:lumMod val="20000"/>
                    <a:lumOff val="80000"/>
                  </a:schemeClr>
                </a:solidFill>
              </a14:hiddenFill>
            </a:ext>
          </a:extLst>
        </p:spPr>
        <p:txBody>
          <a:bodyPr wrap="square" rtlCol="0" anchor="t">
            <a:spAutoFit/>
          </a:bodyPr>
          <a:lstStyle/>
          <a:p>
            <a:pPr algn="just">
              <a:lnSpc>
                <a:spcPct val="140000"/>
              </a:lnSpc>
            </a:pPr>
            <a:r>
              <a:rPr lang="zh-CN" altLang="en-US" sz="3200" dirty="0">
                <a:solidFill>
                  <a:schemeClr val="accent6"/>
                </a:solidFill>
                <a:latin typeface="黑体" panose="02010609060101010101" pitchFamily="2" charset="-122"/>
                <a:ea typeface="黑体" panose="02010609060101010101" pitchFamily="2" charset="-122"/>
                <a:cs typeface="黑体" panose="02010609060101010101" pitchFamily="2" charset="-122"/>
              </a:rPr>
              <a:t>唐代</a:t>
            </a:r>
            <a:r>
              <a:rPr lang="zh-CN" altLang="en-US" sz="3200" dirty="0">
                <a:solidFill>
                  <a:schemeClr val="accent6"/>
                </a:solidFill>
                <a:latin typeface="黑体" panose="02010609060101010101" pitchFamily="2" charset="-122"/>
                <a:ea typeface="黑体" panose="02010609060101010101" pitchFamily="2" charset="-122"/>
                <a:cs typeface="黑体" panose="02010609060101010101" pitchFamily="2" charset="-122"/>
              </a:rPr>
              <a:t>孔颖达则将文明进一步解释为</a:t>
            </a:r>
            <a:r>
              <a:rPr lang="zh-CN" altLang="en-US" sz="3200" dirty="0" smtClean="0">
                <a:solidFill>
                  <a:schemeClr val="accent6"/>
                </a:solidFill>
                <a:latin typeface="黑体" panose="02010609060101010101" pitchFamily="2" charset="-122"/>
                <a:ea typeface="黑体" panose="02010609060101010101" pitchFamily="2" charset="-122"/>
                <a:cs typeface="黑体" panose="02010609060101010101" pitchFamily="2" charset="-122"/>
              </a:rPr>
              <a:t>：</a:t>
            </a:r>
            <a:r>
              <a:rPr lang="zh-CN" altLang="en-US" sz="3200" dirty="0">
                <a:solidFill>
                  <a:schemeClr val="accent6"/>
                </a:solidFill>
                <a:latin typeface="黑体" panose="02010609060101010101" pitchFamily="2" charset="-122"/>
                <a:ea typeface="黑体" panose="02010609060101010101" pitchFamily="2" charset="-122"/>
                <a:cs typeface="黑体" panose="02010609060101010101" pitchFamily="2" charset="-122"/>
              </a:rPr>
              <a:t>经天纬地曰文，照临四方曰明。</a:t>
            </a:r>
            <a:endParaRPr lang="en-US" altLang="zh-CN" sz="3200" dirty="0">
              <a:solidFill>
                <a:schemeClr val="accent6"/>
              </a:solidFill>
              <a:latin typeface="黑体" panose="02010609060101010101" pitchFamily="2" charset="-122"/>
              <a:ea typeface="黑体" panose="02010609060101010101" pitchFamily="2" charset="-122"/>
              <a:cs typeface="黑体" panose="02010609060101010101" pitchFamily="2" charset="-122"/>
            </a:endParaRPr>
          </a:p>
          <a:p>
            <a:pPr algn="just">
              <a:lnSpc>
                <a:spcPct val="140000"/>
              </a:lnSpc>
            </a:pPr>
            <a:r>
              <a:rPr lang="zh-CN" altLang="en-US" sz="3200" b="0" dirty="0" smtClean="0">
                <a:solidFill>
                  <a:schemeClr val="accent6"/>
                </a:solidFill>
              </a:rPr>
              <a:t> </a:t>
            </a:r>
            <a:r>
              <a:rPr lang="zh-CN" altLang="en-US" sz="3200" b="0" dirty="0">
                <a:solidFill>
                  <a:schemeClr val="accent6"/>
                </a:solidFill>
              </a:rPr>
              <a:t>“经天纬地”意为改造自然，属</a:t>
            </a:r>
            <a:r>
              <a:rPr lang="zh-CN" altLang="en-US" sz="3200" b="0" dirty="0" smtClean="0">
                <a:solidFill>
                  <a:schemeClr val="accent6"/>
                </a:solidFill>
              </a:rPr>
              <a:t>物质文明？</a:t>
            </a:r>
            <a:endParaRPr lang="en-US" altLang="zh-CN" sz="3200" b="0" dirty="0" smtClean="0">
              <a:solidFill>
                <a:schemeClr val="accent6"/>
              </a:solidFill>
            </a:endParaRPr>
          </a:p>
          <a:p>
            <a:pPr algn="just">
              <a:lnSpc>
                <a:spcPct val="140000"/>
              </a:lnSpc>
            </a:pPr>
            <a:r>
              <a:rPr lang="zh-CN" altLang="en-US" sz="3200" b="0" dirty="0" smtClean="0">
                <a:solidFill>
                  <a:schemeClr val="accent6"/>
                </a:solidFill>
              </a:rPr>
              <a:t>“照临四方”</a:t>
            </a:r>
            <a:r>
              <a:rPr lang="zh-CN" altLang="en-US" sz="3200" b="0" dirty="0">
                <a:solidFill>
                  <a:schemeClr val="accent6"/>
                </a:solidFill>
              </a:rPr>
              <a:t>意为驱走愚昧，属</a:t>
            </a:r>
            <a:r>
              <a:rPr lang="zh-CN" altLang="en-US" sz="3200" b="0" dirty="0" smtClean="0">
                <a:solidFill>
                  <a:schemeClr val="accent6"/>
                </a:solidFill>
              </a:rPr>
              <a:t>精神文明？</a:t>
            </a:r>
            <a:endParaRPr lang="zh-CN" altLang="en-US" sz="3200" b="0" dirty="0" smtClean="0">
              <a:solidFill>
                <a:schemeClr val="accent6"/>
              </a:solidFill>
              <a:latin typeface="黑体" panose="02010609060101010101" pitchFamily="2" charset="-122"/>
              <a:ea typeface="黑体" panose="02010609060101010101" pitchFamily="2" charset="-122"/>
              <a:cs typeface="黑体" panose="02010609060101010101" pitchFamily="2" charset="-122"/>
            </a:endParaRPr>
          </a:p>
        </p:txBody>
      </p:sp>
      <p:grpSp>
        <p:nvGrpSpPr>
          <p:cNvPr id="7" name="组合 6"/>
          <p:cNvGrpSpPr/>
          <p:nvPr/>
        </p:nvGrpSpPr>
        <p:grpSpPr>
          <a:xfrm>
            <a:off x="6798787" y="1403408"/>
            <a:ext cx="3291205" cy="2352019"/>
            <a:chOff x="7780" y="6647"/>
            <a:chExt cx="5183" cy="2910"/>
          </a:xfrm>
        </p:grpSpPr>
        <p:pic>
          <p:nvPicPr>
            <p:cNvPr id="5" name="图片 4"/>
            <p:cNvPicPr>
              <a:picLocks noChangeAspect="1"/>
            </p:cNvPicPr>
            <p:nvPr/>
          </p:nvPicPr>
          <p:blipFill>
            <a:blip r:embed="rId1"/>
            <a:stretch>
              <a:fillRect/>
            </a:stretch>
          </p:blipFill>
          <p:spPr>
            <a:xfrm>
              <a:off x="7780" y="6647"/>
              <a:ext cx="2299" cy="2910"/>
            </a:xfrm>
            <a:prstGeom prst="rect">
              <a:avLst/>
            </a:prstGeom>
          </p:spPr>
        </p:pic>
        <p:sp>
          <p:nvSpPr>
            <p:cNvPr id="6" name="文本框 5"/>
            <p:cNvSpPr txBox="1"/>
            <p:nvPr/>
          </p:nvSpPr>
          <p:spPr>
            <a:xfrm>
              <a:off x="10252" y="6651"/>
              <a:ext cx="2711" cy="525"/>
            </a:xfrm>
            <a:prstGeom prst="rect">
              <a:avLst/>
            </a:prstGeom>
            <a:noFill/>
          </p:spPr>
          <p:txBody>
            <a:bodyPr wrap="square" rtlCol="0" anchor="t">
              <a:spAutoFit/>
            </a:bodyPr>
            <a:lstStyle/>
            <a:p>
              <a:pPr algn="just">
                <a:lnSpc>
                  <a:spcPct val="90000"/>
                </a:lnSpc>
              </a:pPr>
              <a:endParaRPr lang="zh-CN" altLang="en-US" sz="2400" dirty="0">
                <a:solidFill>
                  <a:schemeClr val="bg2"/>
                </a:solidFill>
                <a:uFillTx/>
                <a:latin typeface="隶书" panose="02010509060101010101" charset="-122"/>
                <a:ea typeface="隶书" panose="02010509060101010101" charset="-122"/>
                <a:cs typeface="隶书" panose="02010509060101010101" charset="-122"/>
              </a:endParaRPr>
            </a:p>
          </p:txBody>
        </p:sp>
      </p:grpSp>
      <p:sp>
        <p:nvSpPr>
          <p:cNvPr id="11" name="文本框 10"/>
          <p:cNvSpPr txBox="1"/>
          <p:nvPr/>
        </p:nvSpPr>
        <p:spPr>
          <a:xfrm>
            <a:off x="6692155" y="3778240"/>
            <a:ext cx="1721485" cy="2415871"/>
          </a:xfrm>
          <a:prstGeom prst="rect">
            <a:avLst/>
          </a:prstGeom>
          <a:noFill/>
        </p:spPr>
        <p:txBody>
          <a:bodyPr wrap="square" rtlCol="0" anchor="t">
            <a:spAutoFit/>
          </a:bodyPr>
          <a:lstStyle/>
          <a:p>
            <a:pPr algn="just">
              <a:lnSpc>
                <a:spcPct val="90000"/>
              </a:lnSpc>
            </a:pPr>
            <a:r>
              <a:rPr lang="zh-CN" altLang="en-US" sz="2400" dirty="0">
                <a:solidFill>
                  <a:schemeClr val="bg2"/>
                </a:solidFill>
                <a:uFillTx/>
                <a:latin typeface="隶书" panose="02010509060101010101" charset="-122"/>
                <a:ea typeface="隶书" panose="02010509060101010101" charset="-122"/>
                <a:cs typeface="隶书" panose="02010509060101010101" charset="-122"/>
              </a:rPr>
              <a:t>孔颖达(574年-648年)，冀州衡水(今属河北)人，唐朝经学家，孔子的第31世孙。</a:t>
            </a:r>
            <a:endParaRPr lang="zh-CN" altLang="en-US" sz="2400" dirty="0">
              <a:solidFill>
                <a:schemeClr val="bg2"/>
              </a:solidFill>
              <a:uFillTx/>
              <a:latin typeface="隶书" panose="02010509060101010101" charset="-122"/>
              <a:ea typeface="隶书" panose="02010509060101010101" charset="-122"/>
              <a:cs typeface="隶书" panose="02010509060101010101" charset="-122"/>
            </a:endParaRPr>
          </a:p>
        </p:txBody>
      </p:sp>
      <p:sp>
        <p:nvSpPr>
          <p:cNvPr id="3" name="矩形 4"/>
          <p:cNvSpPr txBox="1"/>
          <p:nvPr/>
        </p:nvSpPr>
        <p:spPr>
          <a:xfrm>
            <a:off x="840423" y="24828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1.</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文明和生态文明的内涵</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821055" y="1482645"/>
            <a:ext cx="6383020" cy="1297305"/>
          </a:xfrm>
          <a:prstGeom prst="rect">
            <a:avLst/>
          </a:prstGeom>
          <a:noFill/>
        </p:spPr>
        <p:txBody>
          <a:bodyPr wrap="square" rtlCol="0">
            <a:spAutoFit/>
          </a:bodyPr>
          <a:p>
            <a:pPr>
              <a:lnSpc>
                <a:spcPct val="60000"/>
              </a:lnSpc>
            </a:pPr>
            <a:r>
              <a:rPr lang="zh-CN" altLang="en-US" sz="2800" dirty="0">
                <a:solidFill>
                  <a:schemeClr val="bg1">
                    <a:lumMod val="40000"/>
                    <a:lumOff val="60000"/>
                  </a:schemeClr>
                </a:solidFill>
                <a:latin typeface="黑体" panose="02010609060101010101" pitchFamily="2" charset="-122"/>
                <a:ea typeface="黑体" panose="02010609060101010101" pitchFamily="2" charset="-122"/>
                <a:sym typeface="黑体" panose="02010609060101010101" pitchFamily="2" charset="-122"/>
              </a:rPr>
              <a:t>●</a:t>
            </a:r>
            <a:r>
              <a:rPr lang="zh-CN" altLang="en-US" sz="2800" b="1" dirty="0">
                <a:solidFill>
                  <a:schemeClr val="bg1">
                    <a:lumMod val="40000"/>
                    <a:lumOff val="60000"/>
                  </a:schemeClr>
                </a:solidFill>
                <a:latin typeface="黑体" panose="02010609060101010101" pitchFamily="2" charset="-122"/>
                <a:ea typeface="黑体" panose="02010609060101010101" pitchFamily="2" charset="-122"/>
              </a:rPr>
              <a:t>绿色发展的内涵与特征</a:t>
            </a:r>
            <a:endParaRPr lang="zh-CN" altLang="en-US" sz="2800" b="1" dirty="0">
              <a:solidFill>
                <a:schemeClr val="bg1">
                  <a:lumMod val="40000"/>
                  <a:lumOff val="60000"/>
                </a:schemeClr>
              </a:solidFill>
              <a:latin typeface="黑体" panose="02010609060101010101" pitchFamily="2" charset="-122"/>
              <a:ea typeface="黑体" panose="02010609060101010101" pitchFamily="2" charset="-122"/>
            </a:endParaRPr>
          </a:p>
          <a:p>
            <a:pPr>
              <a:lnSpc>
                <a:spcPct val="60000"/>
              </a:lnSpc>
            </a:pPr>
            <a:endParaRPr lang="zh-CN" altLang="en-US" sz="2800" dirty="0">
              <a:solidFill>
                <a:srgbClr val="990033"/>
              </a:solidFill>
              <a:latin typeface="黑体" panose="02010609060101010101" pitchFamily="2" charset="-122"/>
              <a:ea typeface="黑体" panose="02010609060101010101" pitchFamily="2" charset="-122"/>
              <a:sym typeface="黑体" panose="02010609060101010101" pitchFamily="2" charset="-122"/>
            </a:endParaRPr>
          </a:p>
          <a:p>
            <a:pPr>
              <a:lnSpc>
                <a:spcPct val="60000"/>
              </a:lnSpc>
            </a:pPr>
            <a:r>
              <a:rPr lang="zh-CN" altLang="en-US" sz="2800" dirty="0">
                <a:solidFill>
                  <a:srgbClr val="990033"/>
                </a:solidFill>
                <a:latin typeface="黑体" panose="02010609060101010101" pitchFamily="2" charset="-122"/>
                <a:ea typeface="黑体" panose="02010609060101010101" pitchFamily="2" charset="-122"/>
                <a:sym typeface="黑体" panose="02010609060101010101" pitchFamily="2" charset="-122"/>
              </a:rPr>
              <a:t>●</a:t>
            </a:r>
            <a:r>
              <a:rPr lang="zh-CN" altLang="en-US" sz="2800" dirty="0">
                <a:solidFill>
                  <a:srgbClr val="990033"/>
                </a:solidFill>
                <a:latin typeface="黑体" panose="02010609060101010101" pitchFamily="2" charset="-122"/>
                <a:ea typeface="黑体" panose="02010609060101010101" pitchFamily="2" charset="-122"/>
                <a:sym typeface="+mn-ea"/>
              </a:rPr>
              <a:t>创新是绿色发展的动力</a:t>
            </a:r>
            <a:endParaRPr lang="en-US" altLang="zh-CN" sz="28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Aharoni" panose="02010803020104030203" pitchFamily="2" charset="-79"/>
              <a:sym typeface="+mn-ea"/>
            </a:endParaRPr>
          </a:p>
          <a:p>
            <a:endParaRPr lang="zh-CN" altLang="en-US" sz="2800" b="1" dirty="0">
              <a:solidFill>
                <a:srgbClr val="990033"/>
              </a:solidFill>
              <a:latin typeface="黑体" panose="02010609060101010101" pitchFamily="2" charset="-122"/>
              <a:ea typeface="黑体" panose="02010609060101010101" pitchFamily="2" charset="-122"/>
            </a:endParaRPr>
          </a:p>
        </p:txBody>
      </p:sp>
      <p:sp>
        <p:nvSpPr>
          <p:cNvPr id="13" name="MH_Other_1"/>
          <p:cNvSpPr/>
          <p:nvPr/>
        </p:nvSpPr>
        <p:spPr>
          <a:xfrm>
            <a:off x="4186388" y="3529211"/>
            <a:ext cx="1365316" cy="63495"/>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4" name="MH_Other_2"/>
          <p:cNvSpPr/>
          <p:nvPr/>
        </p:nvSpPr>
        <p:spPr>
          <a:xfrm>
            <a:off x="1081088" y="5427700"/>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5" name="MH_Other_3"/>
          <p:cNvSpPr/>
          <p:nvPr/>
        </p:nvSpPr>
        <p:spPr>
          <a:xfrm>
            <a:off x="2116188" y="4792754"/>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6" name="MH_Other_4"/>
          <p:cNvSpPr/>
          <p:nvPr/>
        </p:nvSpPr>
        <p:spPr>
          <a:xfrm>
            <a:off x="3151288" y="4157808"/>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8" name="MH_SubTitle_1"/>
          <p:cNvSpPr>
            <a:spLocks noChangeArrowheads="1"/>
          </p:cNvSpPr>
          <p:nvPr/>
        </p:nvSpPr>
        <p:spPr bwMode="auto">
          <a:xfrm>
            <a:off x="1081088" y="5497544"/>
            <a:ext cx="1301813" cy="370174"/>
          </a:xfrm>
          <a:prstGeom prst="rect">
            <a:avLst/>
          </a:prstGeom>
          <a:solidFill>
            <a:srgbClr val="0070C0"/>
          </a:solidFill>
          <a:ln>
            <a:noFill/>
          </a:ln>
        </p:spPr>
        <p:txBody>
          <a:bodyPr lIns="72000" rIns="71755">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观念创新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19" name="MH_Other_6"/>
          <p:cNvSpPr/>
          <p:nvPr/>
        </p:nvSpPr>
        <p:spPr bwMode="auto">
          <a:xfrm>
            <a:off x="2382901" y="5432780"/>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MH_Other_7"/>
          <p:cNvSpPr txBox="1"/>
          <p:nvPr/>
        </p:nvSpPr>
        <p:spPr>
          <a:xfrm>
            <a:off x="1081088" y="5497544"/>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1</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1" name="MH_SubTitle_2"/>
          <p:cNvSpPr>
            <a:spLocks noChangeArrowheads="1"/>
          </p:cNvSpPr>
          <p:nvPr/>
        </p:nvSpPr>
        <p:spPr bwMode="auto">
          <a:xfrm>
            <a:off x="2116188" y="4862598"/>
            <a:ext cx="1301813" cy="370174"/>
          </a:xfrm>
          <a:prstGeom prst="rect">
            <a:avLst/>
          </a:prstGeom>
          <a:solidFill>
            <a:srgbClr val="0070C0"/>
          </a:solidFill>
          <a:ln>
            <a:noFill/>
          </a:ln>
        </p:spPr>
        <p:txBody>
          <a:bodyPr lIns="72000" rIns="71755">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制度创新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22" name="MH_Other_8"/>
          <p:cNvSpPr/>
          <p:nvPr/>
        </p:nvSpPr>
        <p:spPr bwMode="auto">
          <a:xfrm>
            <a:off x="3418001" y="4797834"/>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MH_Other_9"/>
          <p:cNvSpPr txBox="1"/>
          <p:nvPr/>
        </p:nvSpPr>
        <p:spPr>
          <a:xfrm>
            <a:off x="2116188" y="4862598"/>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2</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5" name="MH_SubTitle_3"/>
          <p:cNvSpPr>
            <a:spLocks noChangeArrowheads="1"/>
          </p:cNvSpPr>
          <p:nvPr/>
        </p:nvSpPr>
        <p:spPr bwMode="auto">
          <a:xfrm>
            <a:off x="3151288" y="4227652"/>
            <a:ext cx="1301813" cy="370174"/>
          </a:xfrm>
          <a:prstGeom prst="rect">
            <a:avLst/>
          </a:prstGeom>
          <a:solidFill>
            <a:srgbClr val="0070C0"/>
          </a:solidFill>
          <a:ln>
            <a:noFill/>
          </a:ln>
        </p:spPr>
        <p:txBody>
          <a:bodyPr lIns="72000" rIns="71755">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市场创新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26" name="MH_Other_10"/>
          <p:cNvSpPr/>
          <p:nvPr/>
        </p:nvSpPr>
        <p:spPr bwMode="auto">
          <a:xfrm>
            <a:off x="4453101" y="4162888"/>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MH_Other_11"/>
          <p:cNvSpPr txBox="1"/>
          <p:nvPr/>
        </p:nvSpPr>
        <p:spPr>
          <a:xfrm>
            <a:off x="3151288" y="4227652"/>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3</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1" name="MH_SubTitle_4"/>
          <p:cNvSpPr>
            <a:spLocks noChangeArrowheads="1"/>
          </p:cNvSpPr>
          <p:nvPr/>
        </p:nvSpPr>
        <p:spPr bwMode="auto">
          <a:xfrm>
            <a:off x="4186388" y="3592706"/>
            <a:ext cx="1301813" cy="370174"/>
          </a:xfrm>
          <a:prstGeom prst="rect">
            <a:avLst/>
          </a:prstGeom>
          <a:solidFill>
            <a:srgbClr val="0070C0"/>
          </a:solidFill>
          <a:ln>
            <a:noFill/>
          </a:ln>
        </p:spPr>
        <p:txBody>
          <a:bodyPr lIns="72000" tIns="45720" rIns="71755" bIns="45720">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技术创新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32" name="MH_Other_12"/>
          <p:cNvSpPr/>
          <p:nvPr/>
        </p:nvSpPr>
        <p:spPr bwMode="auto">
          <a:xfrm>
            <a:off x="5488201" y="3529211"/>
            <a:ext cx="63503" cy="43366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MH_Other_13"/>
          <p:cNvSpPr txBox="1"/>
          <p:nvPr/>
        </p:nvSpPr>
        <p:spPr>
          <a:xfrm>
            <a:off x="4186388" y="3592706"/>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4</a:t>
            </a:r>
            <a:endParaRPr lang="zh-CN" altLang="en-US" sz="2800" dirty="0">
              <a:solidFill>
                <a:srgbClr val="FFFFFF"/>
              </a:solidFill>
              <a:latin typeface="Bodoni MT Black" panose="02070A03080606020203" pitchFamily="18" charset="0"/>
              <a:ea typeface="宋体" panose="02010600030101010101" pitchFamily="2" charset="-122"/>
            </a:endParaRPr>
          </a:p>
        </p:txBody>
      </p:sp>
      <p:grpSp>
        <p:nvGrpSpPr>
          <p:cNvPr id="34" name="组合 33"/>
          <p:cNvGrpSpPr/>
          <p:nvPr/>
        </p:nvGrpSpPr>
        <p:grpSpPr>
          <a:xfrm>
            <a:off x="5221488" y="2889820"/>
            <a:ext cx="1365316" cy="439383"/>
            <a:chOff x="11028" y="4153"/>
            <a:chExt cx="2150" cy="692"/>
          </a:xfrm>
        </p:grpSpPr>
        <p:sp>
          <p:nvSpPr>
            <p:cNvPr id="35"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服务创新</a:t>
              </a:r>
              <a:endParaRPr lang="zh-CN" altLang="en-US" sz="1800"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36"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MH_Other_15"/>
            <p:cNvSpPr txBox="1"/>
            <p:nvPr/>
          </p:nvSpPr>
          <p:spPr>
            <a:xfrm>
              <a:off x="11028" y="4263"/>
              <a:ext cx="495" cy="582"/>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5</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8"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grpSp>
      <p:grpSp>
        <p:nvGrpSpPr>
          <p:cNvPr id="39" name="组合 38"/>
          <p:cNvGrpSpPr/>
          <p:nvPr/>
        </p:nvGrpSpPr>
        <p:grpSpPr>
          <a:xfrm>
            <a:off x="6272464" y="2254874"/>
            <a:ext cx="1365316" cy="439383"/>
            <a:chOff x="11028" y="4153"/>
            <a:chExt cx="2150" cy="692"/>
          </a:xfrm>
        </p:grpSpPr>
        <p:sp>
          <p:nvSpPr>
            <p:cNvPr id="40"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管理创新</a:t>
              </a:r>
              <a:endParaRPr lang="zh-CN" altLang="en-US" sz="1800"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41"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MH_Other_15"/>
            <p:cNvSpPr txBox="1"/>
            <p:nvPr/>
          </p:nvSpPr>
          <p:spPr>
            <a:xfrm>
              <a:off x="11028" y="4263"/>
              <a:ext cx="495" cy="582"/>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6</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43"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grpSp>
      <p:sp>
        <p:nvSpPr>
          <p:cNvPr id="45" name="MH_Other_5"/>
          <p:cNvSpPr/>
          <p:nvPr/>
        </p:nvSpPr>
        <p:spPr>
          <a:xfrm>
            <a:off x="1124324" y="2820035"/>
            <a:ext cx="1373571" cy="2439463"/>
          </a:xfrm>
          <a:custGeom>
            <a:avLst/>
            <a:gdLst/>
            <a:ahLst/>
            <a:cxnLst>
              <a:cxn ang="0">
                <a:pos x="200691" y="158017"/>
              </a:cxn>
              <a:cxn ang="0">
                <a:pos x="251657" y="180454"/>
              </a:cxn>
              <a:cxn ang="0">
                <a:pos x="414746" y="219502"/>
              </a:cxn>
              <a:cxn ang="0">
                <a:pos x="433932" y="294173"/>
              </a:cxn>
              <a:cxn ang="0">
                <a:pos x="268102" y="277047"/>
              </a:cxn>
              <a:cxn ang="0">
                <a:pos x="270843" y="398301"/>
              </a:cxn>
              <a:cxn ang="0">
                <a:pos x="414060" y="432555"/>
              </a:cxn>
              <a:cxn ang="0">
                <a:pos x="436674" y="456530"/>
              </a:cxn>
              <a:cxn ang="0">
                <a:pos x="441471" y="467492"/>
              </a:cxn>
              <a:cxn ang="0">
                <a:pos x="480530" y="608614"/>
              </a:cxn>
              <a:cxn ang="0">
                <a:pos x="403782" y="635330"/>
              </a:cxn>
              <a:cxn ang="0">
                <a:pos x="366778" y="501059"/>
              </a:cxn>
              <a:cxn ang="0">
                <a:pos x="211226" y="468862"/>
              </a:cxn>
              <a:cxn ang="0">
                <a:pos x="201633" y="819610"/>
              </a:cxn>
              <a:cxn ang="0">
                <a:pos x="122145" y="816185"/>
              </a:cxn>
              <a:cxn ang="0">
                <a:pos x="135164" y="414743"/>
              </a:cxn>
              <a:cxn ang="0">
                <a:pos x="129682" y="281841"/>
              </a:cxn>
              <a:cxn ang="0">
                <a:pos x="79658" y="316094"/>
              </a:cxn>
              <a:cxn ang="0">
                <a:pos x="84455" y="408577"/>
              </a:cxn>
              <a:cxn ang="0">
                <a:pos x="7708" y="407893"/>
              </a:cxn>
              <a:cxn ang="0">
                <a:pos x="22783" y="261975"/>
              </a:cxn>
              <a:cxn ang="0">
                <a:pos x="144758" y="179083"/>
              </a:cxn>
              <a:cxn ang="0">
                <a:pos x="148184" y="177713"/>
              </a:cxn>
              <a:cxn ang="0">
                <a:pos x="200691" y="158017"/>
              </a:cxn>
              <a:cxn ang="0">
                <a:pos x="193341" y="520"/>
              </a:cxn>
              <a:cxn ang="0">
                <a:pos x="258366" y="32962"/>
              </a:cxn>
              <a:cxn ang="0">
                <a:pos x="233668" y="122639"/>
              </a:cxn>
              <a:cxn ang="0">
                <a:pos x="143799" y="98677"/>
              </a:cxn>
              <a:cxn ang="0">
                <a:pos x="168495" y="9001"/>
              </a:cxn>
              <a:cxn ang="0">
                <a:pos x="193341" y="520"/>
              </a:cxn>
            </a:cxnLst>
            <a:rect l="0" t="0" r="0" b="0"/>
            <a:pathLst>
              <a:path w="1498331" h="2662569">
                <a:moveTo>
                  <a:pt x="623450" y="491368"/>
                </a:moveTo>
                <a:cubicBezTo>
                  <a:pt x="683321" y="492966"/>
                  <a:pt x="742394" y="516399"/>
                  <a:pt x="781776" y="561133"/>
                </a:cubicBezTo>
                <a:cubicBezTo>
                  <a:pt x="935045" y="669775"/>
                  <a:pt x="1096830" y="727292"/>
                  <a:pt x="1288416" y="682557"/>
                </a:cubicBezTo>
                <a:cubicBezTo>
                  <a:pt x="1437428" y="646343"/>
                  <a:pt x="1497033" y="878538"/>
                  <a:pt x="1348021" y="914752"/>
                </a:cubicBezTo>
                <a:cubicBezTo>
                  <a:pt x="1158563" y="959487"/>
                  <a:pt x="990392" y="931794"/>
                  <a:pt x="832865" y="861497"/>
                </a:cubicBezTo>
                <a:cubicBezTo>
                  <a:pt x="832865" y="987180"/>
                  <a:pt x="837123" y="1112864"/>
                  <a:pt x="841380" y="1238548"/>
                </a:cubicBezTo>
                <a:cubicBezTo>
                  <a:pt x="994650" y="1251329"/>
                  <a:pt x="1143662" y="1287543"/>
                  <a:pt x="1286288" y="1345060"/>
                </a:cubicBezTo>
                <a:cubicBezTo>
                  <a:pt x="1326734" y="1359971"/>
                  <a:pt x="1348021" y="1389795"/>
                  <a:pt x="1356536" y="1419618"/>
                </a:cubicBezTo>
                <a:cubicBezTo>
                  <a:pt x="1362922" y="1430269"/>
                  <a:pt x="1367180" y="1440920"/>
                  <a:pt x="1371437" y="1453702"/>
                </a:cubicBezTo>
                <a:cubicBezTo>
                  <a:pt x="1411883" y="1600688"/>
                  <a:pt x="1452329" y="1745544"/>
                  <a:pt x="1492776" y="1892530"/>
                </a:cubicBezTo>
                <a:cubicBezTo>
                  <a:pt x="1537479" y="2048037"/>
                  <a:pt x="1299060" y="2133247"/>
                  <a:pt x="1254356" y="1975609"/>
                </a:cubicBezTo>
                <a:cubicBezTo>
                  <a:pt x="1216039" y="1837144"/>
                  <a:pt x="1177722" y="1696549"/>
                  <a:pt x="1139404" y="1558083"/>
                </a:cubicBezTo>
                <a:cubicBezTo>
                  <a:pt x="1009551" y="1511218"/>
                  <a:pt x="677467" y="1472874"/>
                  <a:pt x="656180" y="1457962"/>
                </a:cubicBezTo>
                <a:cubicBezTo>
                  <a:pt x="639150" y="1756195"/>
                  <a:pt x="664695" y="2284493"/>
                  <a:pt x="626377" y="2548642"/>
                </a:cubicBezTo>
                <a:cubicBezTo>
                  <a:pt x="605090" y="2710540"/>
                  <a:pt x="383701" y="2693498"/>
                  <a:pt x="379443" y="2537991"/>
                </a:cubicBezTo>
                <a:cubicBezTo>
                  <a:pt x="409246" y="2101293"/>
                  <a:pt x="419889" y="1381274"/>
                  <a:pt x="419889" y="1289674"/>
                </a:cubicBezTo>
                <a:cubicBezTo>
                  <a:pt x="415632" y="1274762"/>
                  <a:pt x="404988" y="997832"/>
                  <a:pt x="402860" y="876408"/>
                </a:cubicBezTo>
                <a:cubicBezTo>
                  <a:pt x="351769" y="912622"/>
                  <a:pt x="298551" y="946706"/>
                  <a:pt x="247461" y="982920"/>
                </a:cubicBezTo>
                <a:cubicBezTo>
                  <a:pt x="251719" y="1078780"/>
                  <a:pt x="255976" y="1174641"/>
                  <a:pt x="262362" y="1270502"/>
                </a:cubicBezTo>
                <a:cubicBezTo>
                  <a:pt x="268748" y="1423878"/>
                  <a:pt x="30329" y="1421748"/>
                  <a:pt x="23943" y="1268371"/>
                </a:cubicBezTo>
                <a:cubicBezTo>
                  <a:pt x="17557" y="1144818"/>
                  <a:pt x="-48434" y="897711"/>
                  <a:pt x="70775" y="814631"/>
                </a:cubicBezTo>
                <a:cubicBezTo>
                  <a:pt x="196371" y="729422"/>
                  <a:pt x="324096" y="642082"/>
                  <a:pt x="449692" y="556873"/>
                </a:cubicBezTo>
                <a:cubicBezTo>
                  <a:pt x="453949" y="554743"/>
                  <a:pt x="456078" y="552613"/>
                  <a:pt x="460336" y="552613"/>
                </a:cubicBezTo>
                <a:cubicBezTo>
                  <a:pt x="502910" y="510008"/>
                  <a:pt x="563580" y="489771"/>
                  <a:pt x="623450" y="491368"/>
                </a:cubicBezTo>
                <a:close/>
                <a:moveTo>
                  <a:pt x="600624" y="1615"/>
                </a:moveTo>
                <a:cubicBezTo>
                  <a:pt x="679944" y="-8463"/>
                  <a:pt x="761061" y="29055"/>
                  <a:pt x="802619" y="102495"/>
                </a:cubicBezTo>
                <a:cubicBezTo>
                  <a:pt x="858029" y="200415"/>
                  <a:pt x="823931" y="326008"/>
                  <a:pt x="725897" y="381353"/>
                </a:cubicBezTo>
                <a:cubicBezTo>
                  <a:pt x="627863" y="438828"/>
                  <a:pt x="504256" y="404769"/>
                  <a:pt x="446714" y="306849"/>
                </a:cubicBezTo>
                <a:cubicBezTo>
                  <a:pt x="391304" y="208930"/>
                  <a:pt x="425403" y="83337"/>
                  <a:pt x="523436" y="27991"/>
                </a:cubicBezTo>
                <a:cubicBezTo>
                  <a:pt x="547945" y="13622"/>
                  <a:pt x="574185" y="4974"/>
                  <a:pt x="600624" y="1615"/>
                </a:cubicBezTo>
                <a:close/>
              </a:path>
            </a:pathLst>
          </a:custGeom>
          <a:solidFill>
            <a:schemeClr val="tx2">
              <a:lumMod val="75000"/>
            </a:schemeClr>
          </a:solidFill>
          <a:ln w="9525">
            <a:noFill/>
          </a:ln>
        </p:spPr>
        <p:txBody>
          <a:bodyPr/>
          <a:p>
            <a:endParaRPr lang="zh-CN" altLang="en-US"/>
          </a:p>
        </p:txBody>
      </p:sp>
      <p:sp>
        <p:nvSpPr>
          <p:cNvPr id="46" name="文本框 45"/>
          <p:cNvSpPr txBox="1"/>
          <p:nvPr/>
        </p:nvSpPr>
        <p:spPr>
          <a:xfrm>
            <a:off x="5495925" y="3374390"/>
            <a:ext cx="735965" cy="762000"/>
          </a:xfrm>
          <a:prstGeom prst="rect">
            <a:avLst/>
          </a:prstGeom>
          <a:noFill/>
        </p:spPr>
        <p:txBody>
          <a:bodyPr wrap="none" rtlCol="0" anchor="t">
            <a:spAutoFit/>
          </a:bodyPr>
          <a:p>
            <a:r>
              <a:rPr lang="zh-CN" altLang="en-US" sz="4400">
                <a:solidFill>
                  <a:srgbClr val="FF0000"/>
                </a:solidFill>
                <a:cs typeface="Arial" panose="020B0604020202020204" pitchFamily="34" charset="0"/>
              </a:rPr>
              <a:t>◄</a:t>
            </a:r>
            <a:endParaRPr lang="zh-CN" altLang="en-US" sz="4400">
              <a:solidFill>
                <a:srgbClr val="FF0000"/>
              </a:solidFill>
              <a:cs typeface="Arial" panose="020B0604020202020204" pitchFamily="34" charset="0"/>
            </a:endParaRPr>
          </a:p>
        </p:txBody>
      </p:sp>
      <p:sp>
        <p:nvSpPr>
          <p:cNvPr id="754" name="MH_Desc_1"/>
          <p:cNvSpPr/>
          <p:nvPr/>
        </p:nvSpPr>
        <p:spPr>
          <a:xfrm>
            <a:off x="5066665" y="3976370"/>
            <a:ext cx="3889375" cy="1961515"/>
          </a:xfrm>
          <a:prstGeom prst="rect">
            <a:avLst/>
          </a:prstGeom>
          <a:noFill/>
          <a:ln w="3175">
            <a:noFill/>
          </a:ln>
        </p:spPr>
        <p:txBody>
          <a:bodyPr lIns="90000" tIns="46800" rIns="90000" bIns="46800">
            <a:noAutofit/>
          </a:bodyPr>
          <a:p>
            <a:pPr lvl="0" indent="0" algn="just">
              <a:lnSpc>
                <a:spcPct val="120000"/>
              </a:lnSpc>
              <a:spcBef>
                <a:spcPts val="0"/>
              </a:spcBef>
              <a:spcAft>
                <a:spcPts val="0"/>
              </a:spcAft>
              <a:buClrTx/>
              <a:buSzTx/>
              <a:buFont typeface="Wingdings" panose="05000000000000000000" charset="0"/>
              <a:buNone/>
              <a:defRPr/>
            </a:pPr>
            <a:endParaRPr lang="da-DK" altLang="zh-CN" sz="2000" b="1" noProof="0" dirty="0">
              <a:ln>
                <a:noFill/>
              </a:ln>
              <a:solidFill>
                <a:schemeClr val="bg1"/>
              </a:solidFill>
              <a:effectLst>
                <a:outerShdw blurRad="38100" dist="38100" dir="2700000" algn="tl">
                  <a:srgbClr val="000000">
                    <a:alpha val="43137"/>
                  </a:srgbClr>
                </a:outerShdw>
              </a:effectLst>
              <a:uLnTx/>
              <a:uFillTx/>
              <a:sym typeface="+mn-ea"/>
            </a:endParaRPr>
          </a:p>
          <a:p>
            <a:pPr marL="285750" lvl="0" indent="-285750" algn="just">
              <a:lnSpc>
                <a:spcPct val="12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effectLst>
                  <a:outerShdw blurRad="38100" dist="38100" dir="2700000" algn="tl">
                    <a:srgbClr val="000000">
                      <a:alpha val="43137"/>
                    </a:srgbClr>
                  </a:outerShdw>
                </a:effectLst>
                <a:uLnTx/>
                <a:uFillTx/>
                <a:sym typeface="+mn-ea"/>
              </a:rPr>
              <a:t>科技创新</a:t>
            </a:r>
            <a:r>
              <a:rPr lang="da-DK" altLang="zh-CN" sz="2000" noProof="0" dirty="0">
                <a:ln>
                  <a:noFill/>
                </a:ln>
                <a:solidFill>
                  <a:schemeClr val="bg1"/>
                </a:solidFill>
                <a:uLnTx/>
                <a:uFillTx/>
                <a:sym typeface="+mn-ea"/>
              </a:rPr>
              <a:t>面向世界前沿</a:t>
            </a:r>
            <a:r>
              <a:rPr lang="zh-CN" altLang="da-DK" sz="2000" noProof="0" dirty="0">
                <a:ln>
                  <a:noFill/>
                </a:ln>
                <a:solidFill>
                  <a:schemeClr val="bg1"/>
                </a:solidFill>
                <a:uLnTx/>
                <a:uFillTx/>
                <a:sym typeface="+mn-ea"/>
              </a:rPr>
              <a:t>、</a:t>
            </a:r>
            <a:r>
              <a:rPr lang="da-DK" altLang="zh-CN" sz="2000" noProof="0" dirty="0">
                <a:ln>
                  <a:noFill/>
                </a:ln>
                <a:solidFill>
                  <a:schemeClr val="bg1"/>
                </a:solidFill>
                <a:uLnTx/>
                <a:uFillTx/>
                <a:sym typeface="+mn-ea"/>
              </a:rPr>
              <a:t>经济主战场</a:t>
            </a:r>
            <a:r>
              <a:rPr lang="zh-CN" altLang="da-DK" sz="2000" noProof="0" dirty="0">
                <a:ln>
                  <a:noFill/>
                </a:ln>
                <a:solidFill>
                  <a:schemeClr val="bg1"/>
                </a:solidFill>
                <a:uLnTx/>
                <a:uFillTx/>
                <a:sym typeface="+mn-ea"/>
              </a:rPr>
              <a:t>、</a:t>
            </a:r>
            <a:r>
              <a:rPr lang="da-DK" altLang="zh-CN" sz="2000" noProof="0" dirty="0">
                <a:ln>
                  <a:noFill/>
                </a:ln>
                <a:solidFill>
                  <a:schemeClr val="bg1"/>
                </a:solidFill>
                <a:uLnTx/>
                <a:uFillTx/>
                <a:sym typeface="+mn-ea"/>
              </a:rPr>
              <a:t>国家重大需求</a:t>
            </a:r>
            <a:r>
              <a:rPr lang="zh-CN" altLang="da-DK" sz="2000" noProof="0" dirty="0">
                <a:ln>
                  <a:noFill/>
                </a:ln>
                <a:solidFill>
                  <a:schemeClr val="bg1"/>
                </a:solidFill>
                <a:uLnTx/>
                <a:uFillTx/>
                <a:sym typeface="+mn-ea"/>
              </a:rPr>
              <a:t>；</a:t>
            </a:r>
            <a:endParaRPr lang="zh-CN" altLang="da-DK" sz="2000" noProof="0" dirty="0">
              <a:ln>
                <a:noFill/>
              </a:ln>
              <a:solidFill>
                <a:schemeClr val="bg1"/>
              </a:solidFill>
              <a:uLnTx/>
              <a:uFillTx/>
              <a:sym typeface="+mn-ea"/>
            </a:endParaRPr>
          </a:p>
          <a:p>
            <a:pPr marL="285750" lvl="0" indent="-285750" algn="just">
              <a:lnSpc>
                <a:spcPct val="12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effectLst>
                  <a:outerShdw blurRad="38100" dist="38100" dir="2700000" algn="tl">
                    <a:srgbClr val="000000">
                      <a:alpha val="43137"/>
                    </a:srgbClr>
                  </a:outerShdw>
                </a:effectLst>
                <a:uLnTx/>
                <a:uFillTx/>
                <a:sym typeface="+mn-ea"/>
              </a:rPr>
              <a:t>核心技术：</a:t>
            </a:r>
            <a:endParaRPr lang="da-DK" altLang="zh-CN" sz="2000" noProof="0" dirty="0">
              <a:ln>
                <a:noFill/>
              </a:ln>
              <a:solidFill>
                <a:schemeClr val="bg1"/>
              </a:solidFill>
              <a:effectLst>
                <a:outerShdw blurRad="38100" dist="38100" dir="2700000" algn="tl">
                  <a:srgbClr val="000000">
                    <a:alpha val="43137"/>
                  </a:srgbClr>
                </a:outerShdw>
              </a:effectLst>
              <a:uLnTx/>
              <a:uFillTx/>
              <a:sym typeface="+mn-ea"/>
            </a:endParaRPr>
          </a:p>
          <a:p>
            <a:pPr lvl="0" algn="just">
              <a:lnSpc>
                <a:spcPct val="120000"/>
              </a:lnSpc>
              <a:spcBef>
                <a:spcPts val="0"/>
              </a:spcBef>
              <a:spcAft>
                <a:spcPts val="0"/>
              </a:spcAft>
              <a:buClrTx/>
              <a:buSzTx/>
              <a:buFont typeface="Wingdings" panose="05000000000000000000" charset="0"/>
              <a:defRPr/>
            </a:pPr>
            <a:r>
              <a:rPr lang="da-DK" altLang="zh-CN" sz="2000" noProof="0" dirty="0">
                <a:ln>
                  <a:noFill/>
                </a:ln>
                <a:solidFill>
                  <a:schemeClr val="bg1"/>
                </a:solidFill>
                <a:uLnTx/>
                <a:uFillTx/>
                <a:sym typeface="+mn-ea"/>
              </a:rPr>
              <a:t>   一是基础技术、通用技术</a:t>
            </a:r>
            <a:endParaRPr lang="da-DK" altLang="zh-CN" sz="2000" noProof="0" dirty="0">
              <a:ln>
                <a:noFill/>
              </a:ln>
              <a:solidFill>
                <a:schemeClr val="bg1"/>
              </a:solidFill>
              <a:uLnTx/>
              <a:uFillTx/>
              <a:sym typeface="+mn-ea"/>
            </a:endParaRPr>
          </a:p>
          <a:p>
            <a:pPr lvl="0" algn="just">
              <a:lnSpc>
                <a:spcPct val="120000"/>
              </a:lnSpc>
              <a:spcBef>
                <a:spcPts val="0"/>
              </a:spcBef>
              <a:spcAft>
                <a:spcPts val="0"/>
              </a:spcAft>
              <a:buClrTx/>
              <a:buSzTx/>
              <a:buFont typeface="Wingdings" panose="05000000000000000000" charset="0"/>
              <a:defRPr/>
            </a:pPr>
            <a:r>
              <a:rPr lang="da-DK" altLang="zh-CN" sz="2000" noProof="0" dirty="0">
                <a:ln>
                  <a:noFill/>
                </a:ln>
                <a:solidFill>
                  <a:schemeClr val="bg1"/>
                </a:solidFill>
                <a:uLnTx/>
                <a:uFillTx/>
                <a:sym typeface="+mn-ea"/>
              </a:rPr>
              <a:t>   二是非对称技术、杀手锏技术</a:t>
            </a:r>
            <a:r>
              <a:rPr lang="zh-CN" altLang="da-DK" sz="2000" noProof="0" dirty="0">
                <a:ln>
                  <a:noFill/>
                </a:ln>
                <a:solidFill>
                  <a:schemeClr val="bg1"/>
                </a:solidFill>
                <a:uLnTx/>
                <a:uFillTx/>
                <a:sym typeface="+mn-ea"/>
              </a:rPr>
              <a:t>  </a:t>
            </a:r>
            <a:endParaRPr lang="zh-CN" altLang="da-DK" sz="2000" noProof="0" dirty="0">
              <a:ln>
                <a:noFill/>
              </a:ln>
              <a:solidFill>
                <a:schemeClr val="bg1"/>
              </a:solidFill>
              <a:uLnTx/>
              <a:uFillTx/>
              <a:sym typeface="+mn-ea"/>
            </a:endParaRPr>
          </a:p>
          <a:p>
            <a:pPr lvl="0" algn="just">
              <a:lnSpc>
                <a:spcPct val="120000"/>
              </a:lnSpc>
              <a:spcBef>
                <a:spcPts val="0"/>
              </a:spcBef>
              <a:spcAft>
                <a:spcPts val="0"/>
              </a:spcAft>
              <a:buClrTx/>
              <a:buSzTx/>
              <a:buFont typeface="Wingdings" panose="05000000000000000000" charset="0"/>
              <a:defRPr/>
            </a:pPr>
            <a:r>
              <a:rPr lang="zh-CN" altLang="da-DK" sz="2000" noProof="0" dirty="0">
                <a:ln>
                  <a:noFill/>
                </a:ln>
                <a:solidFill>
                  <a:schemeClr val="bg1"/>
                </a:solidFill>
                <a:uLnTx/>
                <a:uFillTx/>
                <a:sym typeface="+mn-ea"/>
              </a:rPr>
              <a:t>   </a:t>
            </a:r>
            <a:r>
              <a:rPr lang="da-DK" altLang="zh-CN" sz="2000" noProof="0" dirty="0">
                <a:ln>
                  <a:noFill/>
                </a:ln>
                <a:solidFill>
                  <a:schemeClr val="bg1"/>
                </a:solidFill>
                <a:uLnTx/>
                <a:uFillTx/>
                <a:sym typeface="+mn-ea"/>
              </a:rPr>
              <a:t>三是前沿技术、颠覆性技术</a:t>
            </a:r>
            <a:endParaRPr lang="da-DK" altLang="zh-CN" sz="2000" b="1" noProof="0" dirty="0">
              <a:ln>
                <a:noFill/>
              </a:ln>
              <a:solidFill>
                <a:schemeClr val="bg1"/>
              </a:solidFill>
              <a:uLnTx/>
              <a:uFillTx/>
              <a:sym typeface="+mn-ea"/>
            </a:endParaRPr>
          </a:p>
        </p:txBody>
      </p:sp>
      <p:sp>
        <p:nvSpPr>
          <p:cNvPr id="2" name="矩形 16386"/>
          <p:cNvSpPr txBox="1"/>
          <p:nvPr/>
        </p:nvSpPr>
        <p:spPr>
          <a:xfrm>
            <a:off x="789940" y="215265"/>
            <a:ext cx="8004175" cy="706755"/>
          </a:xfrm>
          <a:prstGeom prst="rect">
            <a:avLst/>
          </a:prstGeom>
          <a:noFill/>
        </p:spPr>
        <p:txBody>
          <a:bodyPr wrap="squar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5.</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生态文明呼唤绿色发展</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821055" y="1482645"/>
            <a:ext cx="6383020" cy="1297305"/>
          </a:xfrm>
          <a:prstGeom prst="rect">
            <a:avLst/>
          </a:prstGeom>
          <a:noFill/>
        </p:spPr>
        <p:txBody>
          <a:bodyPr wrap="square" rtlCol="0">
            <a:spAutoFit/>
          </a:bodyPr>
          <a:p>
            <a:pPr>
              <a:lnSpc>
                <a:spcPct val="60000"/>
              </a:lnSpc>
            </a:pPr>
            <a:r>
              <a:rPr lang="zh-CN" altLang="en-US" sz="2800" dirty="0">
                <a:solidFill>
                  <a:schemeClr val="bg1">
                    <a:lumMod val="40000"/>
                    <a:lumOff val="60000"/>
                  </a:schemeClr>
                </a:solidFill>
                <a:latin typeface="黑体" panose="02010609060101010101" pitchFamily="2" charset="-122"/>
                <a:ea typeface="黑体" panose="02010609060101010101" pitchFamily="2" charset="-122"/>
                <a:sym typeface="黑体" panose="02010609060101010101" pitchFamily="2" charset="-122"/>
              </a:rPr>
              <a:t>●</a:t>
            </a:r>
            <a:r>
              <a:rPr lang="zh-CN" altLang="en-US" sz="2800" b="1" dirty="0">
                <a:solidFill>
                  <a:schemeClr val="bg1">
                    <a:lumMod val="40000"/>
                    <a:lumOff val="60000"/>
                  </a:schemeClr>
                </a:solidFill>
                <a:latin typeface="黑体" panose="02010609060101010101" pitchFamily="2" charset="-122"/>
                <a:ea typeface="黑体" panose="02010609060101010101" pitchFamily="2" charset="-122"/>
              </a:rPr>
              <a:t>绿色发展的内涵与特征</a:t>
            </a:r>
            <a:endParaRPr lang="zh-CN" altLang="en-US" sz="2800" b="1" dirty="0">
              <a:solidFill>
                <a:schemeClr val="bg1">
                  <a:lumMod val="40000"/>
                  <a:lumOff val="60000"/>
                </a:schemeClr>
              </a:solidFill>
              <a:latin typeface="黑体" panose="02010609060101010101" pitchFamily="2" charset="-122"/>
              <a:ea typeface="黑体" panose="02010609060101010101" pitchFamily="2" charset="-122"/>
            </a:endParaRPr>
          </a:p>
          <a:p>
            <a:pPr>
              <a:lnSpc>
                <a:spcPct val="60000"/>
              </a:lnSpc>
            </a:pPr>
            <a:endParaRPr lang="zh-CN" altLang="en-US" sz="2800" dirty="0">
              <a:solidFill>
                <a:srgbClr val="990033"/>
              </a:solidFill>
              <a:latin typeface="黑体" panose="02010609060101010101" pitchFamily="2" charset="-122"/>
              <a:ea typeface="黑体" panose="02010609060101010101" pitchFamily="2" charset="-122"/>
              <a:sym typeface="黑体" panose="02010609060101010101" pitchFamily="2" charset="-122"/>
            </a:endParaRPr>
          </a:p>
          <a:p>
            <a:pPr>
              <a:lnSpc>
                <a:spcPct val="60000"/>
              </a:lnSpc>
            </a:pPr>
            <a:r>
              <a:rPr lang="zh-CN" altLang="en-US" sz="2800" dirty="0">
                <a:solidFill>
                  <a:srgbClr val="990033"/>
                </a:solidFill>
                <a:latin typeface="黑体" panose="02010609060101010101" pitchFamily="2" charset="-122"/>
                <a:ea typeface="黑体" panose="02010609060101010101" pitchFamily="2" charset="-122"/>
                <a:sym typeface="黑体" panose="02010609060101010101" pitchFamily="2" charset="-122"/>
              </a:rPr>
              <a:t>●</a:t>
            </a:r>
            <a:r>
              <a:rPr lang="zh-CN" altLang="en-US" sz="2800" dirty="0">
                <a:solidFill>
                  <a:srgbClr val="990033"/>
                </a:solidFill>
                <a:latin typeface="黑体" panose="02010609060101010101" pitchFamily="2" charset="-122"/>
                <a:ea typeface="黑体" panose="02010609060101010101" pitchFamily="2" charset="-122"/>
                <a:sym typeface="+mn-ea"/>
              </a:rPr>
              <a:t>创新是绿色发展的动力</a:t>
            </a:r>
            <a:endParaRPr lang="en-US" altLang="zh-CN" sz="28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Aharoni" panose="02010803020104030203" pitchFamily="2" charset="-79"/>
              <a:sym typeface="+mn-ea"/>
            </a:endParaRPr>
          </a:p>
          <a:p>
            <a:endParaRPr lang="zh-CN" altLang="en-US" sz="2800" b="1" dirty="0">
              <a:solidFill>
                <a:srgbClr val="990033"/>
              </a:solidFill>
              <a:latin typeface="黑体" panose="02010609060101010101" pitchFamily="2" charset="-122"/>
              <a:ea typeface="黑体" panose="02010609060101010101" pitchFamily="2" charset="-122"/>
            </a:endParaRPr>
          </a:p>
        </p:txBody>
      </p:sp>
      <p:sp>
        <p:nvSpPr>
          <p:cNvPr id="13" name="MH_Other_1"/>
          <p:cNvSpPr/>
          <p:nvPr/>
        </p:nvSpPr>
        <p:spPr>
          <a:xfrm>
            <a:off x="4186388" y="3529211"/>
            <a:ext cx="1365316" cy="63495"/>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4" name="MH_Other_2"/>
          <p:cNvSpPr/>
          <p:nvPr/>
        </p:nvSpPr>
        <p:spPr>
          <a:xfrm>
            <a:off x="1081088" y="5427700"/>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5" name="MH_Other_3"/>
          <p:cNvSpPr/>
          <p:nvPr/>
        </p:nvSpPr>
        <p:spPr>
          <a:xfrm>
            <a:off x="2116188" y="4792754"/>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6" name="MH_Other_4"/>
          <p:cNvSpPr/>
          <p:nvPr/>
        </p:nvSpPr>
        <p:spPr>
          <a:xfrm>
            <a:off x="3151288" y="4157808"/>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8" name="MH_SubTitle_1"/>
          <p:cNvSpPr>
            <a:spLocks noChangeArrowheads="1"/>
          </p:cNvSpPr>
          <p:nvPr/>
        </p:nvSpPr>
        <p:spPr bwMode="auto">
          <a:xfrm>
            <a:off x="1081088" y="5497544"/>
            <a:ext cx="1301813" cy="370174"/>
          </a:xfrm>
          <a:prstGeom prst="rect">
            <a:avLst/>
          </a:prstGeom>
          <a:solidFill>
            <a:srgbClr val="0070C0"/>
          </a:solidFill>
          <a:ln>
            <a:noFill/>
          </a:ln>
        </p:spPr>
        <p:txBody>
          <a:bodyPr lIns="72000" rIns="71755">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观念创新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19" name="MH_Other_6"/>
          <p:cNvSpPr/>
          <p:nvPr/>
        </p:nvSpPr>
        <p:spPr bwMode="auto">
          <a:xfrm>
            <a:off x="2382901" y="5432780"/>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MH_Other_7"/>
          <p:cNvSpPr txBox="1"/>
          <p:nvPr/>
        </p:nvSpPr>
        <p:spPr>
          <a:xfrm>
            <a:off x="1081088" y="5497544"/>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1</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1" name="MH_SubTitle_2"/>
          <p:cNvSpPr>
            <a:spLocks noChangeArrowheads="1"/>
          </p:cNvSpPr>
          <p:nvPr/>
        </p:nvSpPr>
        <p:spPr bwMode="auto">
          <a:xfrm>
            <a:off x="2116188" y="4862598"/>
            <a:ext cx="1301813" cy="370174"/>
          </a:xfrm>
          <a:prstGeom prst="rect">
            <a:avLst/>
          </a:prstGeom>
          <a:solidFill>
            <a:srgbClr val="0070C0"/>
          </a:solidFill>
          <a:ln>
            <a:noFill/>
          </a:ln>
        </p:spPr>
        <p:txBody>
          <a:bodyPr lIns="72000" rIns="71755">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制度创新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22" name="MH_Other_8"/>
          <p:cNvSpPr/>
          <p:nvPr/>
        </p:nvSpPr>
        <p:spPr bwMode="auto">
          <a:xfrm>
            <a:off x="3418001" y="4797834"/>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MH_Other_9"/>
          <p:cNvSpPr txBox="1"/>
          <p:nvPr/>
        </p:nvSpPr>
        <p:spPr>
          <a:xfrm>
            <a:off x="2116188" y="4862598"/>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2</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5" name="MH_SubTitle_3"/>
          <p:cNvSpPr>
            <a:spLocks noChangeArrowheads="1"/>
          </p:cNvSpPr>
          <p:nvPr/>
        </p:nvSpPr>
        <p:spPr bwMode="auto">
          <a:xfrm>
            <a:off x="3151288" y="4227652"/>
            <a:ext cx="1301813" cy="370174"/>
          </a:xfrm>
          <a:prstGeom prst="rect">
            <a:avLst/>
          </a:prstGeom>
          <a:solidFill>
            <a:srgbClr val="0070C0"/>
          </a:solidFill>
          <a:ln>
            <a:noFill/>
          </a:ln>
        </p:spPr>
        <p:txBody>
          <a:bodyPr lIns="72000" rIns="71755">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市场创新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26" name="MH_Other_10"/>
          <p:cNvSpPr/>
          <p:nvPr/>
        </p:nvSpPr>
        <p:spPr bwMode="auto">
          <a:xfrm>
            <a:off x="4453101" y="4162888"/>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MH_Other_11"/>
          <p:cNvSpPr txBox="1"/>
          <p:nvPr/>
        </p:nvSpPr>
        <p:spPr>
          <a:xfrm>
            <a:off x="3151288" y="4227652"/>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3</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1" name="MH_SubTitle_4"/>
          <p:cNvSpPr>
            <a:spLocks noChangeArrowheads="1"/>
          </p:cNvSpPr>
          <p:nvPr/>
        </p:nvSpPr>
        <p:spPr bwMode="auto">
          <a:xfrm>
            <a:off x="4186388" y="3592706"/>
            <a:ext cx="1301813" cy="370174"/>
          </a:xfrm>
          <a:prstGeom prst="rect">
            <a:avLst/>
          </a:prstGeom>
          <a:solidFill>
            <a:srgbClr val="0070C0"/>
          </a:solidFill>
          <a:ln>
            <a:noFill/>
          </a:ln>
        </p:spPr>
        <p:txBody>
          <a:bodyPr lIns="72000" tIns="45720" rIns="71755" bIns="45720">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技术创新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32" name="MH_Other_12"/>
          <p:cNvSpPr/>
          <p:nvPr/>
        </p:nvSpPr>
        <p:spPr bwMode="auto">
          <a:xfrm>
            <a:off x="5488201" y="3529211"/>
            <a:ext cx="63503" cy="43366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MH_Other_13"/>
          <p:cNvSpPr txBox="1"/>
          <p:nvPr/>
        </p:nvSpPr>
        <p:spPr>
          <a:xfrm>
            <a:off x="4186388" y="3592706"/>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4</a:t>
            </a:r>
            <a:endParaRPr lang="zh-CN" altLang="en-US" sz="2800" dirty="0">
              <a:solidFill>
                <a:srgbClr val="FFFFFF"/>
              </a:solidFill>
              <a:latin typeface="Bodoni MT Black" panose="02070A03080606020203" pitchFamily="18" charset="0"/>
              <a:ea typeface="宋体" panose="02010600030101010101" pitchFamily="2" charset="-122"/>
            </a:endParaRPr>
          </a:p>
        </p:txBody>
      </p:sp>
      <p:grpSp>
        <p:nvGrpSpPr>
          <p:cNvPr id="34" name="组合 33"/>
          <p:cNvGrpSpPr/>
          <p:nvPr/>
        </p:nvGrpSpPr>
        <p:grpSpPr>
          <a:xfrm>
            <a:off x="5221488" y="2889820"/>
            <a:ext cx="1365316" cy="439383"/>
            <a:chOff x="11028" y="4153"/>
            <a:chExt cx="2150" cy="692"/>
          </a:xfrm>
        </p:grpSpPr>
        <p:sp>
          <p:nvSpPr>
            <p:cNvPr id="35"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服务创新</a:t>
              </a:r>
              <a:endParaRPr lang="zh-CN" altLang="en-US" sz="1800"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36"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MH_Other_15"/>
            <p:cNvSpPr txBox="1"/>
            <p:nvPr/>
          </p:nvSpPr>
          <p:spPr>
            <a:xfrm>
              <a:off x="11028" y="4263"/>
              <a:ext cx="495" cy="582"/>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5</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8"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grpSp>
      <p:grpSp>
        <p:nvGrpSpPr>
          <p:cNvPr id="39" name="组合 38"/>
          <p:cNvGrpSpPr/>
          <p:nvPr/>
        </p:nvGrpSpPr>
        <p:grpSpPr>
          <a:xfrm>
            <a:off x="6272464" y="2254874"/>
            <a:ext cx="1365316" cy="439383"/>
            <a:chOff x="11028" y="4153"/>
            <a:chExt cx="2150" cy="692"/>
          </a:xfrm>
        </p:grpSpPr>
        <p:sp>
          <p:nvSpPr>
            <p:cNvPr id="40"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管理创新</a:t>
              </a:r>
              <a:endParaRPr lang="zh-CN" altLang="en-US" sz="1800"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41"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MH_Other_15"/>
            <p:cNvSpPr txBox="1"/>
            <p:nvPr/>
          </p:nvSpPr>
          <p:spPr>
            <a:xfrm>
              <a:off x="11028" y="4263"/>
              <a:ext cx="495" cy="582"/>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6</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43"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grpSp>
      <p:sp>
        <p:nvSpPr>
          <p:cNvPr id="45" name="MH_Other_5"/>
          <p:cNvSpPr/>
          <p:nvPr/>
        </p:nvSpPr>
        <p:spPr>
          <a:xfrm>
            <a:off x="1124324" y="2820035"/>
            <a:ext cx="1373571" cy="2439463"/>
          </a:xfrm>
          <a:custGeom>
            <a:avLst/>
            <a:gdLst/>
            <a:ahLst/>
            <a:cxnLst>
              <a:cxn ang="0">
                <a:pos x="200691" y="158017"/>
              </a:cxn>
              <a:cxn ang="0">
                <a:pos x="251657" y="180454"/>
              </a:cxn>
              <a:cxn ang="0">
                <a:pos x="414746" y="219502"/>
              </a:cxn>
              <a:cxn ang="0">
                <a:pos x="433932" y="294173"/>
              </a:cxn>
              <a:cxn ang="0">
                <a:pos x="268102" y="277047"/>
              </a:cxn>
              <a:cxn ang="0">
                <a:pos x="270843" y="398301"/>
              </a:cxn>
              <a:cxn ang="0">
                <a:pos x="414060" y="432555"/>
              </a:cxn>
              <a:cxn ang="0">
                <a:pos x="436674" y="456530"/>
              </a:cxn>
              <a:cxn ang="0">
                <a:pos x="441471" y="467492"/>
              </a:cxn>
              <a:cxn ang="0">
                <a:pos x="480530" y="608614"/>
              </a:cxn>
              <a:cxn ang="0">
                <a:pos x="403782" y="635330"/>
              </a:cxn>
              <a:cxn ang="0">
                <a:pos x="366778" y="501059"/>
              </a:cxn>
              <a:cxn ang="0">
                <a:pos x="211226" y="468862"/>
              </a:cxn>
              <a:cxn ang="0">
                <a:pos x="201633" y="819610"/>
              </a:cxn>
              <a:cxn ang="0">
                <a:pos x="122145" y="816185"/>
              </a:cxn>
              <a:cxn ang="0">
                <a:pos x="135164" y="414743"/>
              </a:cxn>
              <a:cxn ang="0">
                <a:pos x="129682" y="281841"/>
              </a:cxn>
              <a:cxn ang="0">
                <a:pos x="79658" y="316094"/>
              </a:cxn>
              <a:cxn ang="0">
                <a:pos x="84455" y="408577"/>
              </a:cxn>
              <a:cxn ang="0">
                <a:pos x="7708" y="407893"/>
              </a:cxn>
              <a:cxn ang="0">
                <a:pos x="22783" y="261975"/>
              </a:cxn>
              <a:cxn ang="0">
                <a:pos x="144758" y="179083"/>
              </a:cxn>
              <a:cxn ang="0">
                <a:pos x="148184" y="177713"/>
              </a:cxn>
              <a:cxn ang="0">
                <a:pos x="200691" y="158017"/>
              </a:cxn>
              <a:cxn ang="0">
                <a:pos x="193341" y="520"/>
              </a:cxn>
              <a:cxn ang="0">
                <a:pos x="258366" y="32962"/>
              </a:cxn>
              <a:cxn ang="0">
                <a:pos x="233668" y="122639"/>
              </a:cxn>
              <a:cxn ang="0">
                <a:pos x="143799" y="98677"/>
              </a:cxn>
              <a:cxn ang="0">
                <a:pos x="168495" y="9001"/>
              </a:cxn>
              <a:cxn ang="0">
                <a:pos x="193341" y="520"/>
              </a:cxn>
            </a:cxnLst>
            <a:rect l="0" t="0" r="0" b="0"/>
            <a:pathLst>
              <a:path w="1498331" h="2662569">
                <a:moveTo>
                  <a:pt x="623450" y="491368"/>
                </a:moveTo>
                <a:cubicBezTo>
                  <a:pt x="683321" y="492966"/>
                  <a:pt x="742394" y="516399"/>
                  <a:pt x="781776" y="561133"/>
                </a:cubicBezTo>
                <a:cubicBezTo>
                  <a:pt x="935045" y="669775"/>
                  <a:pt x="1096830" y="727292"/>
                  <a:pt x="1288416" y="682557"/>
                </a:cubicBezTo>
                <a:cubicBezTo>
                  <a:pt x="1437428" y="646343"/>
                  <a:pt x="1497033" y="878538"/>
                  <a:pt x="1348021" y="914752"/>
                </a:cubicBezTo>
                <a:cubicBezTo>
                  <a:pt x="1158563" y="959487"/>
                  <a:pt x="990392" y="931794"/>
                  <a:pt x="832865" y="861497"/>
                </a:cubicBezTo>
                <a:cubicBezTo>
                  <a:pt x="832865" y="987180"/>
                  <a:pt x="837123" y="1112864"/>
                  <a:pt x="841380" y="1238548"/>
                </a:cubicBezTo>
                <a:cubicBezTo>
                  <a:pt x="994650" y="1251329"/>
                  <a:pt x="1143662" y="1287543"/>
                  <a:pt x="1286288" y="1345060"/>
                </a:cubicBezTo>
                <a:cubicBezTo>
                  <a:pt x="1326734" y="1359971"/>
                  <a:pt x="1348021" y="1389795"/>
                  <a:pt x="1356536" y="1419618"/>
                </a:cubicBezTo>
                <a:cubicBezTo>
                  <a:pt x="1362922" y="1430269"/>
                  <a:pt x="1367180" y="1440920"/>
                  <a:pt x="1371437" y="1453702"/>
                </a:cubicBezTo>
                <a:cubicBezTo>
                  <a:pt x="1411883" y="1600688"/>
                  <a:pt x="1452329" y="1745544"/>
                  <a:pt x="1492776" y="1892530"/>
                </a:cubicBezTo>
                <a:cubicBezTo>
                  <a:pt x="1537479" y="2048037"/>
                  <a:pt x="1299060" y="2133247"/>
                  <a:pt x="1254356" y="1975609"/>
                </a:cubicBezTo>
                <a:cubicBezTo>
                  <a:pt x="1216039" y="1837144"/>
                  <a:pt x="1177722" y="1696549"/>
                  <a:pt x="1139404" y="1558083"/>
                </a:cubicBezTo>
                <a:cubicBezTo>
                  <a:pt x="1009551" y="1511218"/>
                  <a:pt x="677467" y="1472874"/>
                  <a:pt x="656180" y="1457962"/>
                </a:cubicBezTo>
                <a:cubicBezTo>
                  <a:pt x="639150" y="1756195"/>
                  <a:pt x="664695" y="2284493"/>
                  <a:pt x="626377" y="2548642"/>
                </a:cubicBezTo>
                <a:cubicBezTo>
                  <a:pt x="605090" y="2710540"/>
                  <a:pt x="383701" y="2693498"/>
                  <a:pt x="379443" y="2537991"/>
                </a:cubicBezTo>
                <a:cubicBezTo>
                  <a:pt x="409246" y="2101293"/>
                  <a:pt x="419889" y="1381274"/>
                  <a:pt x="419889" y="1289674"/>
                </a:cubicBezTo>
                <a:cubicBezTo>
                  <a:pt x="415632" y="1274762"/>
                  <a:pt x="404988" y="997832"/>
                  <a:pt x="402860" y="876408"/>
                </a:cubicBezTo>
                <a:cubicBezTo>
                  <a:pt x="351769" y="912622"/>
                  <a:pt x="298551" y="946706"/>
                  <a:pt x="247461" y="982920"/>
                </a:cubicBezTo>
                <a:cubicBezTo>
                  <a:pt x="251719" y="1078780"/>
                  <a:pt x="255976" y="1174641"/>
                  <a:pt x="262362" y="1270502"/>
                </a:cubicBezTo>
                <a:cubicBezTo>
                  <a:pt x="268748" y="1423878"/>
                  <a:pt x="30329" y="1421748"/>
                  <a:pt x="23943" y="1268371"/>
                </a:cubicBezTo>
                <a:cubicBezTo>
                  <a:pt x="17557" y="1144818"/>
                  <a:pt x="-48434" y="897711"/>
                  <a:pt x="70775" y="814631"/>
                </a:cubicBezTo>
                <a:cubicBezTo>
                  <a:pt x="196371" y="729422"/>
                  <a:pt x="324096" y="642082"/>
                  <a:pt x="449692" y="556873"/>
                </a:cubicBezTo>
                <a:cubicBezTo>
                  <a:pt x="453949" y="554743"/>
                  <a:pt x="456078" y="552613"/>
                  <a:pt x="460336" y="552613"/>
                </a:cubicBezTo>
                <a:cubicBezTo>
                  <a:pt x="502910" y="510008"/>
                  <a:pt x="563580" y="489771"/>
                  <a:pt x="623450" y="491368"/>
                </a:cubicBezTo>
                <a:close/>
                <a:moveTo>
                  <a:pt x="600624" y="1615"/>
                </a:moveTo>
                <a:cubicBezTo>
                  <a:pt x="679944" y="-8463"/>
                  <a:pt x="761061" y="29055"/>
                  <a:pt x="802619" y="102495"/>
                </a:cubicBezTo>
                <a:cubicBezTo>
                  <a:pt x="858029" y="200415"/>
                  <a:pt x="823931" y="326008"/>
                  <a:pt x="725897" y="381353"/>
                </a:cubicBezTo>
                <a:cubicBezTo>
                  <a:pt x="627863" y="438828"/>
                  <a:pt x="504256" y="404769"/>
                  <a:pt x="446714" y="306849"/>
                </a:cubicBezTo>
                <a:cubicBezTo>
                  <a:pt x="391304" y="208930"/>
                  <a:pt x="425403" y="83337"/>
                  <a:pt x="523436" y="27991"/>
                </a:cubicBezTo>
                <a:cubicBezTo>
                  <a:pt x="547945" y="13622"/>
                  <a:pt x="574185" y="4974"/>
                  <a:pt x="600624" y="1615"/>
                </a:cubicBezTo>
                <a:close/>
              </a:path>
            </a:pathLst>
          </a:custGeom>
          <a:solidFill>
            <a:schemeClr val="tx2">
              <a:lumMod val="75000"/>
            </a:schemeClr>
          </a:solidFill>
          <a:ln w="9525">
            <a:noFill/>
          </a:ln>
        </p:spPr>
        <p:txBody>
          <a:bodyPr/>
          <a:p>
            <a:endParaRPr lang="zh-CN" altLang="en-US"/>
          </a:p>
        </p:txBody>
      </p:sp>
      <p:sp>
        <p:nvSpPr>
          <p:cNvPr id="46" name="文本框 45"/>
          <p:cNvSpPr txBox="1"/>
          <p:nvPr/>
        </p:nvSpPr>
        <p:spPr>
          <a:xfrm>
            <a:off x="6534150" y="2751455"/>
            <a:ext cx="735965" cy="762000"/>
          </a:xfrm>
          <a:prstGeom prst="rect">
            <a:avLst/>
          </a:prstGeom>
          <a:noFill/>
        </p:spPr>
        <p:txBody>
          <a:bodyPr wrap="none" rtlCol="0" anchor="t">
            <a:spAutoFit/>
          </a:bodyPr>
          <a:p>
            <a:r>
              <a:rPr lang="zh-CN" altLang="en-US" sz="4400">
                <a:solidFill>
                  <a:srgbClr val="FF0000"/>
                </a:solidFill>
                <a:cs typeface="Arial" panose="020B0604020202020204" pitchFamily="34" charset="0"/>
              </a:rPr>
              <a:t>◄</a:t>
            </a:r>
            <a:endParaRPr lang="zh-CN" altLang="en-US" sz="4400">
              <a:solidFill>
                <a:srgbClr val="FF0000"/>
              </a:solidFill>
              <a:cs typeface="Arial" panose="020B0604020202020204" pitchFamily="34" charset="0"/>
            </a:endParaRPr>
          </a:p>
        </p:txBody>
      </p:sp>
      <p:sp>
        <p:nvSpPr>
          <p:cNvPr id="754" name="MH_Desc_1"/>
          <p:cNvSpPr/>
          <p:nvPr/>
        </p:nvSpPr>
        <p:spPr>
          <a:xfrm>
            <a:off x="4097655" y="4668520"/>
            <a:ext cx="4770120" cy="1961515"/>
          </a:xfrm>
          <a:prstGeom prst="rect">
            <a:avLst/>
          </a:prstGeom>
          <a:solidFill>
            <a:schemeClr val="tx1"/>
          </a:solidFill>
          <a:ln w="3175">
            <a:noFill/>
          </a:ln>
        </p:spPr>
        <p:txBody>
          <a:bodyPr lIns="90000" tIns="46800" rIns="90000" bIns="46800">
            <a:noAutofit/>
          </a:bodyPr>
          <a:p>
            <a:pPr marL="285750" lvl="0" indent="-285750" algn="just">
              <a:lnSpc>
                <a:spcPct val="12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为创新型企业提供周到、完善服务；</a:t>
            </a:r>
            <a:endParaRPr lang="da-DK" altLang="zh-CN" sz="2000" b="1" noProof="0" dirty="0">
              <a:ln>
                <a:noFill/>
              </a:ln>
              <a:solidFill>
                <a:schemeClr val="bg1"/>
              </a:solidFill>
              <a:uLnTx/>
              <a:uFillTx/>
              <a:sym typeface="+mn-ea"/>
            </a:endParaRPr>
          </a:p>
          <a:p>
            <a:pPr marL="285750" lvl="0" indent="-285750" algn="just">
              <a:lnSpc>
                <a:spcPct val="12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强化金融创新的功能；</a:t>
            </a:r>
            <a:endParaRPr lang="da-DK" altLang="zh-CN" sz="2000" b="1" noProof="0" dirty="0">
              <a:ln>
                <a:noFill/>
              </a:ln>
              <a:solidFill>
                <a:schemeClr val="bg1"/>
              </a:solidFill>
              <a:uLnTx/>
              <a:uFillTx/>
              <a:sym typeface="+mn-ea"/>
            </a:endParaRPr>
          </a:p>
          <a:p>
            <a:pPr marL="285750" lvl="0" indent="-285750" algn="just">
              <a:lnSpc>
                <a:spcPct val="12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创新培养、用好和吸引人才机制；</a:t>
            </a:r>
            <a:endParaRPr lang="da-DK" altLang="zh-CN" sz="2000" b="1" noProof="0" dirty="0">
              <a:ln>
                <a:noFill/>
              </a:ln>
              <a:solidFill>
                <a:schemeClr val="bg1"/>
              </a:solidFill>
              <a:uLnTx/>
              <a:uFillTx/>
              <a:sym typeface="+mn-ea"/>
            </a:endParaRPr>
          </a:p>
          <a:p>
            <a:pPr marL="285750" lvl="0" indent="-285750" algn="just">
              <a:lnSpc>
                <a:spcPct val="12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推动形成深度融合的开放创新局面，加强创新政策统筹协调等。</a:t>
            </a:r>
            <a:endParaRPr lang="da-DK" altLang="zh-CN" sz="2000" b="1" noProof="0" dirty="0">
              <a:ln>
                <a:noFill/>
              </a:ln>
              <a:solidFill>
                <a:schemeClr val="bg1"/>
              </a:solidFill>
              <a:uLnTx/>
              <a:uFillTx/>
              <a:sym typeface="+mn-ea"/>
            </a:endParaRPr>
          </a:p>
        </p:txBody>
      </p:sp>
      <p:sp>
        <p:nvSpPr>
          <p:cNvPr id="2" name="矩形 16386"/>
          <p:cNvSpPr txBox="1"/>
          <p:nvPr/>
        </p:nvSpPr>
        <p:spPr>
          <a:xfrm>
            <a:off x="789940" y="215265"/>
            <a:ext cx="8004175" cy="706755"/>
          </a:xfrm>
          <a:prstGeom prst="rect">
            <a:avLst/>
          </a:prstGeom>
          <a:noFill/>
        </p:spPr>
        <p:txBody>
          <a:bodyPr wrap="squar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5.</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生态文明呼唤绿色发展</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821055" y="1482645"/>
            <a:ext cx="6383020" cy="1297305"/>
          </a:xfrm>
          <a:prstGeom prst="rect">
            <a:avLst/>
          </a:prstGeom>
          <a:noFill/>
        </p:spPr>
        <p:txBody>
          <a:bodyPr wrap="square" rtlCol="0">
            <a:spAutoFit/>
          </a:bodyPr>
          <a:p>
            <a:pPr>
              <a:lnSpc>
                <a:spcPct val="60000"/>
              </a:lnSpc>
            </a:pPr>
            <a:r>
              <a:rPr lang="zh-CN" altLang="en-US" sz="2800" dirty="0">
                <a:solidFill>
                  <a:schemeClr val="bg1">
                    <a:lumMod val="40000"/>
                    <a:lumOff val="60000"/>
                  </a:schemeClr>
                </a:solidFill>
                <a:latin typeface="黑体" panose="02010609060101010101" pitchFamily="2" charset="-122"/>
                <a:ea typeface="黑体" panose="02010609060101010101" pitchFamily="2" charset="-122"/>
                <a:sym typeface="黑体" panose="02010609060101010101" pitchFamily="2" charset="-122"/>
              </a:rPr>
              <a:t>●</a:t>
            </a:r>
            <a:r>
              <a:rPr lang="zh-CN" altLang="en-US" sz="2800" b="1" dirty="0">
                <a:solidFill>
                  <a:schemeClr val="bg1">
                    <a:lumMod val="40000"/>
                    <a:lumOff val="60000"/>
                  </a:schemeClr>
                </a:solidFill>
                <a:latin typeface="黑体" panose="02010609060101010101" pitchFamily="2" charset="-122"/>
                <a:ea typeface="黑体" panose="02010609060101010101" pitchFamily="2" charset="-122"/>
              </a:rPr>
              <a:t>绿色发展的内涵与特征</a:t>
            </a:r>
            <a:endParaRPr lang="zh-CN" altLang="en-US" sz="2800" b="1" dirty="0">
              <a:solidFill>
                <a:schemeClr val="bg1">
                  <a:lumMod val="40000"/>
                  <a:lumOff val="60000"/>
                </a:schemeClr>
              </a:solidFill>
              <a:latin typeface="黑体" panose="02010609060101010101" pitchFamily="2" charset="-122"/>
              <a:ea typeface="黑体" panose="02010609060101010101" pitchFamily="2" charset="-122"/>
            </a:endParaRPr>
          </a:p>
          <a:p>
            <a:pPr>
              <a:lnSpc>
                <a:spcPct val="60000"/>
              </a:lnSpc>
            </a:pPr>
            <a:endParaRPr lang="zh-CN" altLang="en-US" sz="2800" dirty="0">
              <a:solidFill>
                <a:srgbClr val="990033"/>
              </a:solidFill>
              <a:latin typeface="黑体" panose="02010609060101010101" pitchFamily="2" charset="-122"/>
              <a:ea typeface="黑体" panose="02010609060101010101" pitchFamily="2" charset="-122"/>
              <a:sym typeface="黑体" panose="02010609060101010101" pitchFamily="2" charset="-122"/>
            </a:endParaRPr>
          </a:p>
          <a:p>
            <a:pPr>
              <a:lnSpc>
                <a:spcPct val="60000"/>
              </a:lnSpc>
            </a:pPr>
            <a:r>
              <a:rPr lang="zh-CN" altLang="en-US" sz="2800" dirty="0">
                <a:solidFill>
                  <a:srgbClr val="990033"/>
                </a:solidFill>
                <a:latin typeface="黑体" panose="02010609060101010101" pitchFamily="2" charset="-122"/>
                <a:ea typeface="黑体" panose="02010609060101010101" pitchFamily="2" charset="-122"/>
                <a:sym typeface="黑体" panose="02010609060101010101" pitchFamily="2" charset="-122"/>
              </a:rPr>
              <a:t>●</a:t>
            </a:r>
            <a:r>
              <a:rPr lang="zh-CN" altLang="en-US" sz="2800" dirty="0">
                <a:solidFill>
                  <a:srgbClr val="990033"/>
                </a:solidFill>
                <a:latin typeface="黑体" panose="02010609060101010101" pitchFamily="2" charset="-122"/>
                <a:ea typeface="黑体" panose="02010609060101010101" pitchFamily="2" charset="-122"/>
                <a:sym typeface="+mn-ea"/>
              </a:rPr>
              <a:t>创新是绿色发展的动力</a:t>
            </a:r>
            <a:endParaRPr lang="en-US" altLang="zh-CN" sz="28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Aharoni" panose="02010803020104030203" pitchFamily="2" charset="-79"/>
              <a:sym typeface="+mn-ea"/>
            </a:endParaRPr>
          </a:p>
          <a:p>
            <a:endParaRPr lang="zh-CN" altLang="en-US" sz="2800" b="1" dirty="0">
              <a:solidFill>
                <a:srgbClr val="990033"/>
              </a:solidFill>
              <a:latin typeface="黑体" panose="02010609060101010101" pitchFamily="2" charset="-122"/>
              <a:ea typeface="黑体" panose="02010609060101010101" pitchFamily="2" charset="-122"/>
            </a:endParaRPr>
          </a:p>
        </p:txBody>
      </p:sp>
      <p:sp>
        <p:nvSpPr>
          <p:cNvPr id="13" name="MH_Other_1"/>
          <p:cNvSpPr/>
          <p:nvPr/>
        </p:nvSpPr>
        <p:spPr>
          <a:xfrm>
            <a:off x="4186388" y="3529211"/>
            <a:ext cx="1365316" cy="63495"/>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4" name="MH_Other_2"/>
          <p:cNvSpPr/>
          <p:nvPr/>
        </p:nvSpPr>
        <p:spPr>
          <a:xfrm>
            <a:off x="1081088" y="5427700"/>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5" name="MH_Other_3"/>
          <p:cNvSpPr/>
          <p:nvPr/>
        </p:nvSpPr>
        <p:spPr>
          <a:xfrm>
            <a:off x="2116188" y="4792754"/>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6" name="MH_Other_4"/>
          <p:cNvSpPr/>
          <p:nvPr/>
        </p:nvSpPr>
        <p:spPr>
          <a:xfrm>
            <a:off x="3151288" y="4157808"/>
            <a:ext cx="1366586" cy="65399"/>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sp>
        <p:nvSpPr>
          <p:cNvPr id="18" name="MH_SubTitle_1"/>
          <p:cNvSpPr>
            <a:spLocks noChangeArrowheads="1"/>
          </p:cNvSpPr>
          <p:nvPr/>
        </p:nvSpPr>
        <p:spPr bwMode="auto">
          <a:xfrm>
            <a:off x="1081088" y="5497544"/>
            <a:ext cx="1301813" cy="370174"/>
          </a:xfrm>
          <a:prstGeom prst="rect">
            <a:avLst/>
          </a:prstGeom>
          <a:solidFill>
            <a:srgbClr val="0070C0"/>
          </a:solidFill>
          <a:ln>
            <a:noFill/>
          </a:ln>
        </p:spPr>
        <p:txBody>
          <a:bodyPr lIns="72000" rIns="71755">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观念创新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19" name="MH_Other_6"/>
          <p:cNvSpPr/>
          <p:nvPr/>
        </p:nvSpPr>
        <p:spPr bwMode="auto">
          <a:xfrm>
            <a:off x="2382901" y="5432780"/>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0" name="MH_Other_7"/>
          <p:cNvSpPr txBox="1"/>
          <p:nvPr/>
        </p:nvSpPr>
        <p:spPr>
          <a:xfrm>
            <a:off x="1081088" y="5497544"/>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1</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1" name="MH_SubTitle_2"/>
          <p:cNvSpPr>
            <a:spLocks noChangeArrowheads="1"/>
          </p:cNvSpPr>
          <p:nvPr/>
        </p:nvSpPr>
        <p:spPr bwMode="auto">
          <a:xfrm>
            <a:off x="2116188" y="4862598"/>
            <a:ext cx="1301813" cy="370174"/>
          </a:xfrm>
          <a:prstGeom prst="rect">
            <a:avLst/>
          </a:prstGeom>
          <a:solidFill>
            <a:srgbClr val="0070C0"/>
          </a:solidFill>
          <a:ln>
            <a:noFill/>
          </a:ln>
        </p:spPr>
        <p:txBody>
          <a:bodyPr lIns="72000" rIns="71755">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制度创新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22" name="MH_Other_8"/>
          <p:cNvSpPr/>
          <p:nvPr/>
        </p:nvSpPr>
        <p:spPr bwMode="auto">
          <a:xfrm>
            <a:off x="3418001" y="4797834"/>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4" name="MH_Other_9"/>
          <p:cNvSpPr txBox="1"/>
          <p:nvPr/>
        </p:nvSpPr>
        <p:spPr>
          <a:xfrm>
            <a:off x="2116188" y="4862598"/>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2</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25" name="MH_SubTitle_3"/>
          <p:cNvSpPr>
            <a:spLocks noChangeArrowheads="1"/>
          </p:cNvSpPr>
          <p:nvPr/>
        </p:nvSpPr>
        <p:spPr bwMode="auto">
          <a:xfrm>
            <a:off x="3151288" y="4227652"/>
            <a:ext cx="1301813" cy="370174"/>
          </a:xfrm>
          <a:prstGeom prst="rect">
            <a:avLst/>
          </a:prstGeom>
          <a:solidFill>
            <a:srgbClr val="0070C0"/>
          </a:solidFill>
          <a:ln>
            <a:noFill/>
          </a:ln>
        </p:spPr>
        <p:txBody>
          <a:bodyPr lIns="72000" rIns="71755">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市场创新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26" name="MH_Other_10"/>
          <p:cNvSpPr/>
          <p:nvPr/>
        </p:nvSpPr>
        <p:spPr bwMode="auto">
          <a:xfrm>
            <a:off x="4453101" y="4162888"/>
            <a:ext cx="65408" cy="43493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0" name="MH_Other_11"/>
          <p:cNvSpPr txBox="1"/>
          <p:nvPr/>
        </p:nvSpPr>
        <p:spPr>
          <a:xfrm>
            <a:off x="3151288" y="4227652"/>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3</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1" name="MH_SubTitle_4"/>
          <p:cNvSpPr>
            <a:spLocks noChangeArrowheads="1"/>
          </p:cNvSpPr>
          <p:nvPr/>
        </p:nvSpPr>
        <p:spPr bwMode="auto">
          <a:xfrm>
            <a:off x="4186388" y="3592706"/>
            <a:ext cx="1301813" cy="370174"/>
          </a:xfrm>
          <a:prstGeom prst="rect">
            <a:avLst/>
          </a:prstGeom>
          <a:solidFill>
            <a:srgbClr val="0070C0"/>
          </a:solidFill>
          <a:ln>
            <a:noFill/>
          </a:ln>
        </p:spPr>
        <p:txBody>
          <a:bodyPr lIns="72000" tIns="45720" rIns="71755" bIns="45720">
            <a:normAutofit fontScale="50000"/>
          </a:bodyPr>
          <a:p>
            <a:pPr lvl="0" algn="r">
              <a:spcBef>
                <a:spcPts val="0"/>
              </a:spcBef>
              <a:spcAft>
                <a:spcPts val="0"/>
              </a:spcAft>
              <a:buClrTx/>
              <a:buSzTx/>
              <a:buFontTx/>
              <a:defRPr/>
            </a:pPr>
            <a:r>
              <a:rPr lang="zh-CN" altLang="en-US" b="1" noProof="0">
                <a:ln>
                  <a:noFill/>
                </a:ln>
                <a:solidFill>
                  <a:srgbClr val="FFFF00"/>
                </a:solidFill>
                <a:effectLst>
                  <a:outerShdw blurRad="38100" dist="38100" dir="2700000" algn="tl">
                    <a:srgbClr val="000000">
                      <a:alpha val="43137"/>
                    </a:srgbClr>
                  </a:outerShdw>
                </a:effectLst>
                <a:uLnTx/>
                <a:uFillTx/>
                <a:sym typeface="+mn-ea"/>
              </a:rPr>
              <a:t>技术创新</a:t>
            </a:r>
            <a:endParaRPr lang="zh-CN" altLang="en-US"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32" name="MH_Other_12"/>
          <p:cNvSpPr/>
          <p:nvPr/>
        </p:nvSpPr>
        <p:spPr bwMode="auto">
          <a:xfrm>
            <a:off x="5488201" y="3529211"/>
            <a:ext cx="63503" cy="433668"/>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3" name="MH_Other_13"/>
          <p:cNvSpPr txBox="1"/>
          <p:nvPr/>
        </p:nvSpPr>
        <p:spPr>
          <a:xfrm>
            <a:off x="4186388" y="3592706"/>
            <a:ext cx="314340" cy="370174"/>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4</a:t>
            </a:r>
            <a:endParaRPr lang="zh-CN" altLang="en-US" sz="2800" dirty="0">
              <a:solidFill>
                <a:srgbClr val="FFFFFF"/>
              </a:solidFill>
              <a:latin typeface="Bodoni MT Black" panose="02070A03080606020203" pitchFamily="18" charset="0"/>
              <a:ea typeface="宋体" panose="02010600030101010101" pitchFamily="2" charset="-122"/>
            </a:endParaRPr>
          </a:p>
        </p:txBody>
      </p:sp>
      <p:grpSp>
        <p:nvGrpSpPr>
          <p:cNvPr id="34" name="组合 33"/>
          <p:cNvGrpSpPr/>
          <p:nvPr/>
        </p:nvGrpSpPr>
        <p:grpSpPr>
          <a:xfrm>
            <a:off x="5221488" y="2889820"/>
            <a:ext cx="1365316" cy="439383"/>
            <a:chOff x="11028" y="4153"/>
            <a:chExt cx="2150" cy="692"/>
          </a:xfrm>
        </p:grpSpPr>
        <p:sp>
          <p:nvSpPr>
            <p:cNvPr id="35"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服务创新</a:t>
              </a:r>
              <a:endParaRPr lang="zh-CN" altLang="en-US" sz="1800"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36"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37" name="MH_Other_15"/>
            <p:cNvSpPr txBox="1"/>
            <p:nvPr/>
          </p:nvSpPr>
          <p:spPr>
            <a:xfrm>
              <a:off x="11028" y="4263"/>
              <a:ext cx="495" cy="582"/>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5</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38"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grpSp>
      <p:grpSp>
        <p:nvGrpSpPr>
          <p:cNvPr id="39" name="组合 38"/>
          <p:cNvGrpSpPr/>
          <p:nvPr/>
        </p:nvGrpSpPr>
        <p:grpSpPr>
          <a:xfrm>
            <a:off x="6272464" y="2254874"/>
            <a:ext cx="1365316" cy="439383"/>
            <a:chOff x="11028" y="4153"/>
            <a:chExt cx="2150" cy="692"/>
          </a:xfrm>
        </p:grpSpPr>
        <p:sp>
          <p:nvSpPr>
            <p:cNvPr id="40" name="MH_SubTitle_5"/>
            <p:cNvSpPr>
              <a:spLocks noChangeArrowheads="1"/>
            </p:cNvSpPr>
            <p:nvPr/>
          </p:nvSpPr>
          <p:spPr bwMode="auto">
            <a:xfrm>
              <a:off x="11028" y="4263"/>
              <a:ext cx="2048" cy="583"/>
            </a:xfrm>
            <a:prstGeom prst="rect">
              <a:avLst/>
            </a:prstGeom>
            <a:solidFill>
              <a:srgbClr val="0070C0"/>
            </a:solidFill>
            <a:ln>
              <a:noFill/>
            </a:ln>
          </p:spPr>
          <p:txBody>
            <a:bodyPr lIns="72000" tIns="45720" rIns="71755" bIns="45720">
              <a:normAutofit/>
            </a:bodyPr>
            <a:p>
              <a:pPr lvl="0" algn="r">
                <a:spcBef>
                  <a:spcPts val="0"/>
                </a:spcBef>
                <a:spcAft>
                  <a:spcPts val="0"/>
                </a:spcAft>
                <a:buClrTx/>
                <a:buSzTx/>
                <a:buFontTx/>
                <a:defRPr/>
              </a:pPr>
              <a:r>
                <a:rPr lang="zh-CN" altLang="en-US" sz="1800" b="1" noProof="0">
                  <a:ln>
                    <a:noFill/>
                  </a:ln>
                  <a:solidFill>
                    <a:srgbClr val="FFFF00"/>
                  </a:solidFill>
                  <a:effectLst>
                    <a:outerShdw blurRad="38100" dist="38100" dir="2700000" algn="tl">
                      <a:srgbClr val="000000">
                        <a:alpha val="43137"/>
                      </a:srgbClr>
                    </a:outerShdw>
                  </a:effectLst>
                  <a:uLnTx/>
                  <a:uFillTx/>
                  <a:sym typeface="+mn-ea"/>
                </a:rPr>
                <a:t>管理创新</a:t>
              </a:r>
              <a:endParaRPr lang="zh-CN" altLang="en-US" sz="1800" b="1" noProof="0">
                <a:ln>
                  <a:noFill/>
                </a:ln>
                <a:solidFill>
                  <a:srgbClr val="FFFF00"/>
                </a:solidFill>
                <a:effectLst>
                  <a:outerShdw blurRad="38100" dist="38100" dir="2700000" algn="tl">
                    <a:srgbClr val="000000">
                      <a:alpha val="43137"/>
                    </a:srgbClr>
                  </a:outerShdw>
                </a:effectLst>
                <a:uLnTx/>
                <a:uFillTx/>
                <a:sym typeface="+mn-ea"/>
              </a:endParaRPr>
            </a:p>
          </p:txBody>
        </p:sp>
        <p:sp>
          <p:nvSpPr>
            <p:cNvPr id="41" name="MH_Other_14"/>
            <p:cNvSpPr/>
            <p:nvPr/>
          </p:nvSpPr>
          <p:spPr bwMode="auto">
            <a:xfrm>
              <a:off x="13075" y="4160"/>
              <a:ext cx="103" cy="685"/>
            </a:xfrm>
            <a:custGeom>
              <a:avLst/>
              <a:gdLst>
                <a:gd name="T0" fmla="*/ 0 w 32"/>
                <a:gd name="T1" fmla="*/ 215 h 215"/>
                <a:gd name="T2" fmla="*/ 0 w 32"/>
                <a:gd name="T3" fmla="*/ 32 h 215"/>
                <a:gd name="T4" fmla="*/ 32 w 32"/>
                <a:gd name="T5" fmla="*/ 0 h 215"/>
                <a:gd name="T6" fmla="*/ 32 w 32"/>
                <a:gd name="T7" fmla="*/ 182 h 215"/>
                <a:gd name="T8" fmla="*/ 0 w 32"/>
                <a:gd name="T9" fmla="*/ 215 h 215"/>
              </a:gdLst>
              <a:ahLst/>
              <a:cxnLst>
                <a:cxn ang="0">
                  <a:pos x="T0" y="T1"/>
                </a:cxn>
                <a:cxn ang="0">
                  <a:pos x="T2" y="T3"/>
                </a:cxn>
                <a:cxn ang="0">
                  <a:pos x="T4" y="T5"/>
                </a:cxn>
                <a:cxn ang="0">
                  <a:pos x="T6" y="T7"/>
                </a:cxn>
                <a:cxn ang="0">
                  <a:pos x="T8" y="T9"/>
                </a:cxn>
              </a:cxnLst>
              <a:rect l="0" t="0" r="r" b="b"/>
              <a:pathLst>
                <a:path w="32" h="215">
                  <a:moveTo>
                    <a:pt x="0" y="215"/>
                  </a:moveTo>
                  <a:lnTo>
                    <a:pt x="0" y="32"/>
                  </a:lnTo>
                  <a:lnTo>
                    <a:pt x="32" y="0"/>
                  </a:lnTo>
                  <a:lnTo>
                    <a:pt x="32" y="182"/>
                  </a:lnTo>
                  <a:lnTo>
                    <a:pt x="0" y="215"/>
                  </a:lnTo>
                  <a:close/>
                </a:path>
              </a:pathLst>
            </a:custGeom>
            <a:solidFill>
              <a:schemeClr val="accent1">
                <a:lumMod val="75000"/>
              </a:schemeClr>
            </a:solidFill>
            <a:ln w="12700">
              <a:solidFill>
                <a:schemeClr val="accent1">
                  <a:lumMod val="75000"/>
                </a:schemeClr>
              </a:solidFill>
            </a:ln>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2" name="MH_Other_15"/>
            <p:cNvSpPr txBox="1"/>
            <p:nvPr/>
          </p:nvSpPr>
          <p:spPr>
            <a:xfrm>
              <a:off x="11028" y="4263"/>
              <a:ext cx="495" cy="582"/>
            </a:xfrm>
            <a:prstGeom prst="rect">
              <a:avLst/>
            </a:prstGeom>
            <a:noFill/>
            <a:ln w="9525">
              <a:noFill/>
            </a:ln>
          </p:spPr>
          <p:txBody>
            <a:bodyPr anchor="ctr"/>
            <a:p>
              <a:pPr lvl="0" algn="ctr" eaLnBrk="1" hangingPunct="1"/>
              <a:r>
                <a:rPr lang="en-US" altLang="zh-CN" sz="2800" dirty="0">
                  <a:solidFill>
                    <a:srgbClr val="FFFFFF"/>
                  </a:solidFill>
                  <a:latin typeface="Bodoni MT Black" panose="02070A03080606020203" pitchFamily="18" charset="0"/>
                  <a:ea typeface="宋体" panose="02010600030101010101" pitchFamily="2" charset="-122"/>
                </a:rPr>
                <a:t>6</a:t>
              </a:r>
              <a:endParaRPr lang="zh-CN" altLang="en-US" sz="2800" dirty="0">
                <a:solidFill>
                  <a:srgbClr val="FFFFFF"/>
                </a:solidFill>
                <a:latin typeface="Bodoni MT Black" panose="02070A03080606020203" pitchFamily="18" charset="0"/>
                <a:ea typeface="宋体" panose="02010600030101010101" pitchFamily="2" charset="-122"/>
              </a:endParaRPr>
            </a:p>
          </p:txBody>
        </p:sp>
        <p:sp>
          <p:nvSpPr>
            <p:cNvPr id="43" name="MH_Other_16"/>
            <p:cNvSpPr/>
            <p:nvPr/>
          </p:nvSpPr>
          <p:spPr>
            <a:xfrm>
              <a:off x="11028" y="4153"/>
              <a:ext cx="2150" cy="102"/>
            </a:xfrm>
            <a:custGeom>
              <a:avLst/>
              <a:gdLst/>
              <a:ahLst/>
              <a:cxnLst>
                <a:cxn ang="0">
                  <a:pos x="0" y="2147483646"/>
                </a:cxn>
                <a:cxn ang="0">
                  <a:pos x="2147483646" y="0"/>
                </a:cxn>
                <a:cxn ang="0">
                  <a:pos x="2147483646" y="0"/>
                </a:cxn>
                <a:cxn ang="0">
                  <a:pos x="2147483646" y="2147483646"/>
                </a:cxn>
                <a:cxn ang="0">
                  <a:pos x="0" y="2147483646"/>
                </a:cxn>
              </a:cxnLst>
              <a:rect l="0" t="0" r="0" b="0"/>
              <a:pathLst>
                <a:path w="676" h="32">
                  <a:moveTo>
                    <a:pt x="0" y="32"/>
                  </a:moveTo>
                  <a:lnTo>
                    <a:pt x="56" y="0"/>
                  </a:lnTo>
                  <a:lnTo>
                    <a:pt x="676" y="0"/>
                  </a:lnTo>
                  <a:lnTo>
                    <a:pt x="644" y="32"/>
                  </a:lnTo>
                  <a:lnTo>
                    <a:pt x="0" y="32"/>
                  </a:lnTo>
                  <a:close/>
                </a:path>
              </a:pathLst>
            </a:custGeom>
            <a:solidFill>
              <a:schemeClr val="accent1">
                <a:alpha val="100000"/>
              </a:schemeClr>
            </a:solidFill>
            <a:ln w="12700" cap="flat" cmpd="sng">
              <a:solidFill>
                <a:schemeClr val="accent1">
                  <a:alpha val="100000"/>
                </a:schemeClr>
              </a:solidFill>
              <a:prstDash val="solid"/>
              <a:round/>
              <a:headEnd type="none" w="med" len="med"/>
              <a:tailEnd type="none" w="med" len="med"/>
            </a:ln>
          </p:spPr>
          <p:txBody>
            <a:bodyPr/>
            <a:p>
              <a:endParaRPr lang="zh-CN" altLang="en-US"/>
            </a:p>
          </p:txBody>
        </p:sp>
      </p:grpSp>
      <p:sp>
        <p:nvSpPr>
          <p:cNvPr id="45" name="MH_Other_5"/>
          <p:cNvSpPr/>
          <p:nvPr/>
        </p:nvSpPr>
        <p:spPr>
          <a:xfrm>
            <a:off x="1124324" y="2820035"/>
            <a:ext cx="1373571" cy="2439463"/>
          </a:xfrm>
          <a:custGeom>
            <a:avLst/>
            <a:gdLst/>
            <a:ahLst/>
            <a:cxnLst>
              <a:cxn ang="0">
                <a:pos x="200691" y="158017"/>
              </a:cxn>
              <a:cxn ang="0">
                <a:pos x="251657" y="180454"/>
              </a:cxn>
              <a:cxn ang="0">
                <a:pos x="414746" y="219502"/>
              </a:cxn>
              <a:cxn ang="0">
                <a:pos x="433932" y="294173"/>
              </a:cxn>
              <a:cxn ang="0">
                <a:pos x="268102" y="277047"/>
              </a:cxn>
              <a:cxn ang="0">
                <a:pos x="270843" y="398301"/>
              </a:cxn>
              <a:cxn ang="0">
                <a:pos x="414060" y="432555"/>
              </a:cxn>
              <a:cxn ang="0">
                <a:pos x="436674" y="456530"/>
              </a:cxn>
              <a:cxn ang="0">
                <a:pos x="441471" y="467492"/>
              </a:cxn>
              <a:cxn ang="0">
                <a:pos x="480530" y="608614"/>
              </a:cxn>
              <a:cxn ang="0">
                <a:pos x="403782" y="635330"/>
              </a:cxn>
              <a:cxn ang="0">
                <a:pos x="366778" y="501059"/>
              </a:cxn>
              <a:cxn ang="0">
                <a:pos x="211226" y="468862"/>
              </a:cxn>
              <a:cxn ang="0">
                <a:pos x="201633" y="819610"/>
              </a:cxn>
              <a:cxn ang="0">
                <a:pos x="122145" y="816185"/>
              </a:cxn>
              <a:cxn ang="0">
                <a:pos x="135164" y="414743"/>
              </a:cxn>
              <a:cxn ang="0">
                <a:pos x="129682" y="281841"/>
              </a:cxn>
              <a:cxn ang="0">
                <a:pos x="79658" y="316094"/>
              </a:cxn>
              <a:cxn ang="0">
                <a:pos x="84455" y="408577"/>
              </a:cxn>
              <a:cxn ang="0">
                <a:pos x="7708" y="407893"/>
              </a:cxn>
              <a:cxn ang="0">
                <a:pos x="22783" y="261975"/>
              </a:cxn>
              <a:cxn ang="0">
                <a:pos x="144758" y="179083"/>
              </a:cxn>
              <a:cxn ang="0">
                <a:pos x="148184" y="177713"/>
              </a:cxn>
              <a:cxn ang="0">
                <a:pos x="200691" y="158017"/>
              </a:cxn>
              <a:cxn ang="0">
                <a:pos x="193341" y="520"/>
              </a:cxn>
              <a:cxn ang="0">
                <a:pos x="258366" y="32962"/>
              </a:cxn>
              <a:cxn ang="0">
                <a:pos x="233668" y="122639"/>
              </a:cxn>
              <a:cxn ang="0">
                <a:pos x="143799" y="98677"/>
              </a:cxn>
              <a:cxn ang="0">
                <a:pos x="168495" y="9001"/>
              </a:cxn>
              <a:cxn ang="0">
                <a:pos x="193341" y="520"/>
              </a:cxn>
            </a:cxnLst>
            <a:rect l="0" t="0" r="0" b="0"/>
            <a:pathLst>
              <a:path w="1498331" h="2662569">
                <a:moveTo>
                  <a:pt x="623450" y="491368"/>
                </a:moveTo>
                <a:cubicBezTo>
                  <a:pt x="683321" y="492966"/>
                  <a:pt x="742394" y="516399"/>
                  <a:pt x="781776" y="561133"/>
                </a:cubicBezTo>
                <a:cubicBezTo>
                  <a:pt x="935045" y="669775"/>
                  <a:pt x="1096830" y="727292"/>
                  <a:pt x="1288416" y="682557"/>
                </a:cubicBezTo>
                <a:cubicBezTo>
                  <a:pt x="1437428" y="646343"/>
                  <a:pt x="1497033" y="878538"/>
                  <a:pt x="1348021" y="914752"/>
                </a:cubicBezTo>
                <a:cubicBezTo>
                  <a:pt x="1158563" y="959487"/>
                  <a:pt x="990392" y="931794"/>
                  <a:pt x="832865" y="861497"/>
                </a:cubicBezTo>
                <a:cubicBezTo>
                  <a:pt x="832865" y="987180"/>
                  <a:pt x="837123" y="1112864"/>
                  <a:pt x="841380" y="1238548"/>
                </a:cubicBezTo>
                <a:cubicBezTo>
                  <a:pt x="994650" y="1251329"/>
                  <a:pt x="1143662" y="1287543"/>
                  <a:pt x="1286288" y="1345060"/>
                </a:cubicBezTo>
                <a:cubicBezTo>
                  <a:pt x="1326734" y="1359971"/>
                  <a:pt x="1348021" y="1389795"/>
                  <a:pt x="1356536" y="1419618"/>
                </a:cubicBezTo>
                <a:cubicBezTo>
                  <a:pt x="1362922" y="1430269"/>
                  <a:pt x="1367180" y="1440920"/>
                  <a:pt x="1371437" y="1453702"/>
                </a:cubicBezTo>
                <a:cubicBezTo>
                  <a:pt x="1411883" y="1600688"/>
                  <a:pt x="1452329" y="1745544"/>
                  <a:pt x="1492776" y="1892530"/>
                </a:cubicBezTo>
                <a:cubicBezTo>
                  <a:pt x="1537479" y="2048037"/>
                  <a:pt x="1299060" y="2133247"/>
                  <a:pt x="1254356" y="1975609"/>
                </a:cubicBezTo>
                <a:cubicBezTo>
                  <a:pt x="1216039" y="1837144"/>
                  <a:pt x="1177722" y="1696549"/>
                  <a:pt x="1139404" y="1558083"/>
                </a:cubicBezTo>
                <a:cubicBezTo>
                  <a:pt x="1009551" y="1511218"/>
                  <a:pt x="677467" y="1472874"/>
                  <a:pt x="656180" y="1457962"/>
                </a:cubicBezTo>
                <a:cubicBezTo>
                  <a:pt x="639150" y="1756195"/>
                  <a:pt x="664695" y="2284493"/>
                  <a:pt x="626377" y="2548642"/>
                </a:cubicBezTo>
                <a:cubicBezTo>
                  <a:pt x="605090" y="2710540"/>
                  <a:pt x="383701" y="2693498"/>
                  <a:pt x="379443" y="2537991"/>
                </a:cubicBezTo>
                <a:cubicBezTo>
                  <a:pt x="409246" y="2101293"/>
                  <a:pt x="419889" y="1381274"/>
                  <a:pt x="419889" y="1289674"/>
                </a:cubicBezTo>
                <a:cubicBezTo>
                  <a:pt x="415632" y="1274762"/>
                  <a:pt x="404988" y="997832"/>
                  <a:pt x="402860" y="876408"/>
                </a:cubicBezTo>
                <a:cubicBezTo>
                  <a:pt x="351769" y="912622"/>
                  <a:pt x="298551" y="946706"/>
                  <a:pt x="247461" y="982920"/>
                </a:cubicBezTo>
                <a:cubicBezTo>
                  <a:pt x="251719" y="1078780"/>
                  <a:pt x="255976" y="1174641"/>
                  <a:pt x="262362" y="1270502"/>
                </a:cubicBezTo>
                <a:cubicBezTo>
                  <a:pt x="268748" y="1423878"/>
                  <a:pt x="30329" y="1421748"/>
                  <a:pt x="23943" y="1268371"/>
                </a:cubicBezTo>
                <a:cubicBezTo>
                  <a:pt x="17557" y="1144818"/>
                  <a:pt x="-48434" y="897711"/>
                  <a:pt x="70775" y="814631"/>
                </a:cubicBezTo>
                <a:cubicBezTo>
                  <a:pt x="196371" y="729422"/>
                  <a:pt x="324096" y="642082"/>
                  <a:pt x="449692" y="556873"/>
                </a:cubicBezTo>
                <a:cubicBezTo>
                  <a:pt x="453949" y="554743"/>
                  <a:pt x="456078" y="552613"/>
                  <a:pt x="460336" y="552613"/>
                </a:cubicBezTo>
                <a:cubicBezTo>
                  <a:pt x="502910" y="510008"/>
                  <a:pt x="563580" y="489771"/>
                  <a:pt x="623450" y="491368"/>
                </a:cubicBezTo>
                <a:close/>
                <a:moveTo>
                  <a:pt x="600624" y="1615"/>
                </a:moveTo>
                <a:cubicBezTo>
                  <a:pt x="679944" y="-8463"/>
                  <a:pt x="761061" y="29055"/>
                  <a:pt x="802619" y="102495"/>
                </a:cubicBezTo>
                <a:cubicBezTo>
                  <a:pt x="858029" y="200415"/>
                  <a:pt x="823931" y="326008"/>
                  <a:pt x="725897" y="381353"/>
                </a:cubicBezTo>
                <a:cubicBezTo>
                  <a:pt x="627863" y="438828"/>
                  <a:pt x="504256" y="404769"/>
                  <a:pt x="446714" y="306849"/>
                </a:cubicBezTo>
                <a:cubicBezTo>
                  <a:pt x="391304" y="208930"/>
                  <a:pt x="425403" y="83337"/>
                  <a:pt x="523436" y="27991"/>
                </a:cubicBezTo>
                <a:cubicBezTo>
                  <a:pt x="547945" y="13622"/>
                  <a:pt x="574185" y="4974"/>
                  <a:pt x="600624" y="1615"/>
                </a:cubicBezTo>
                <a:close/>
              </a:path>
            </a:pathLst>
          </a:custGeom>
          <a:solidFill>
            <a:schemeClr val="tx2">
              <a:lumMod val="75000"/>
            </a:schemeClr>
          </a:solidFill>
          <a:ln w="9525">
            <a:noFill/>
          </a:ln>
        </p:spPr>
        <p:txBody>
          <a:bodyPr/>
          <a:p>
            <a:endParaRPr lang="zh-CN" altLang="en-US"/>
          </a:p>
        </p:txBody>
      </p:sp>
      <p:sp>
        <p:nvSpPr>
          <p:cNvPr id="46" name="文本框 45"/>
          <p:cNvSpPr txBox="1"/>
          <p:nvPr/>
        </p:nvSpPr>
        <p:spPr>
          <a:xfrm>
            <a:off x="7641590" y="2128520"/>
            <a:ext cx="735965" cy="762000"/>
          </a:xfrm>
          <a:prstGeom prst="rect">
            <a:avLst/>
          </a:prstGeom>
          <a:noFill/>
        </p:spPr>
        <p:txBody>
          <a:bodyPr wrap="none" rtlCol="0" anchor="t">
            <a:spAutoFit/>
          </a:bodyPr>
          <a:p>
            <a:r>
              <a:rPr lang="zh-CN" altLang="en-US" sz="4400">
                <a:solidFill>
                  <a:srgbClr val="FF0000"/>
                </a:solidFill>
                <a:cs typeface="Arial" panose="020B0604020202020204" pitchFamily="34" charset="0"/>
              </a:rPr>
              <a:t>◄</a:t>
            </a:r>
            <a:endParaRPr lang="zh-CN" altLang="en-US" sz="4400">
              <a:solidFill>
                <a:srgbClr val="FF0000"/>
              </a:solidFill>
              <a:cs typeface="Arial" panose="020B0604020202020204" pitchFamily="34" charset="0"/>
            </a:endParaRPr>
          </a:p>
        </p:txBody>
      </p:sp>
      <p:sp>
        <p:nvSpPr>
          <p:cNvPr id="754" name="MH_Desc_1"/>
          <p:cNvSpPr/>
          <p:nvPr/>
        </p:nvSpPr>
        <p:spPr>
          <a:xfrm>
            <a:off x="4928235" y="4045585"/>
            <a:ext cx="4211320" cy="1961515"/>
          </a:xfrm>
          <a:prstGeom prst="rect">
            <a:avLst/>
          </a:prstGeom>
          <a:solidFill>
            <a:schemeClr val="tx1"/>
          </a:solidFill>
          <a:ln w="3175">
            <a:noFill/>
          </a:ln>
        </p:spPr>
        <p:txBody>
          <a:bodyPr lIns="90000" tIns="46800" rIns="90000" bIns="46800">
            <a:noAutofit/>
          </a:bodyPr>
          <a:p>
            <a:pPr marL="285750" lvl="0" indent="-285750" algn="just">
              <a:lnSpc>
                <a:spcPct val="14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为创新型企业提供完善服务；</a:t>
            </a:r>
            <a:endParaRPr lang="da-DK" altLang="zh-CN" sz="2000" b="1" noProof="0" dirty="0">
              <a:ln>
                <a:noFill/>
              </a:ln>
              <a:solidFill>
                <a:schemeClr val="bg1"/>
              </a:solidFill>
              <a:uLnTx/>
              <a:uFillTx/>
              <a:sym typeface="+mn-ea"/>
            </a:endParaRPr>
          </a:p>
          <a:p>
            <a:pPr marL="285750" lvl="0" indent="-285750" algn="just">
              <a:lnSpc>
                <a:spcPct val="14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强化金融创新的功能；</a:t>
            </a:r>
            <a:endParaRPr lang="da-DK" altLang="zh-CN" sz="2000" b="1" noProof="0" dirty="0">
              <a:ln>
                <a:noFill/>
              </a:ln>
              <a:solidFill>
                <a:schemeClr val="bg1"/>
              </a:solidFill>
              <a:uLnTx/>
              <a:uFillTx/>
              <a:sym typeface="+mn-ea"/>
            </a:endParaRPr>
          </a:p>
          <a:p>
            <a:pPr marL="285750" lvl="0" indent="-285750" algn="just">
              <a:lnSpc>
                <a:spcPct val="14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创新培养和吸引人才机制；</a:t>
            </a:r>
            <a:endParaRPr lang="da-DK" altLang="zh-CN" sz="2000" b="1" noProof="0" dirty="0">
              <a:ln>
                <a:noFill/>
              </a:ln>
              <a:solidFill>
                <a:schemeClr val="bg1"/>
              </a:solidFill>
              <a:uLnTx/>
              <a:uFillTx/>
              <a:sym typeface="+mn-ea"/>
            </a:endParaRPr>
          </a:p>
          <a:p>
            <a:pPr marL="285750" lvl="0" indent="-285750" algn="just">
              <a:lnSpc>
                <a:spcPct val="140000"/>
              </a:lnSpc>
              <a:spcBef>
                <a:spcPts val="0"/>
              </a:spcBef>
              <a:spcAft>
                <a:spcPts val="0"/>
              </a:spcAft>
              <a:buClrTx/>
              <a:buSzTx/>
              <a:buFont typeface="Wingdings" panose="05000000000000000000" charset="0"/>
              <a:buChar char="Ø"/>
              <a:defRPr/>
            </a:pPr>
            <a:r>
              <a:rPr lang="da-DK" altLang="zh-CN" sz="2000" noProof="0" dirty="0">
                <a:ln>
                  <a:noFill/>
                </a:ln>
                <a:solidFill>
                  <a:schemeClr val="bg1"/>
                </a:solidFill>
                <a:uLnTx/>
                <a:uFillTx/>
                <a:sym typeface="+mn-ea"/>
              </a:rPr>
              <a:t>加强创新政策统筹协调等。</a:t>
            </a:r>
            <a:endParaRPr lang="da-DK" altLang="zh-CN" sz="2000" b="1" noProof="0" dirty="0">
              <a:ln>
                <a:noFill/>
              </a:ln>
              <a:solidFill>
                <a:schemeClr val="bg1"/>
              </a:solidFill>
              <a:uLnTx/>
              <a:uFillTx/>
              <a:sym typeface="+mn-ea"/>
            </a:endParaRPr>
          </a:p>
        </p:txBody>
      </p:sp>
      <p:sp>
        <p:nvSpPr>
          <p:cNvPr id="2" name="矩形 16386"/>
          <p:cNvSpPr txBox="1"/>
          <p:nvPr/>
        </p:nvSpPr>
        <p:spPr>
          <a:xfrm>
            <a:off x="789940" y="215265"/>
            <a:ext cx="8004175" cy="706755"/>
          </a:xfrm>
          <a:prstGeom prst="rect">
            <a:avLst/>
          </a:prstGeom>
          <a:noFill/>
        </p:spPr>
        <p:txBody>
          <a:bodyPr wrap="squar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5.</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生态文明呼唤绿色发展</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821055" y="1205785"/>
            <a:ext cx="6383020" cy="3107690"/>
          </a:xfrm>
          <a:prstGeom prst="rect">
            <a:avLst/>
          </a:prstGeom>
          <a:noFill/>
        </p:spPr>
        <p:txBody>
          <a:bodyPr wrap="square" rtlCol="0">
            <a:spAutoFit/>
          </a:bodyPr>
          <a:p>
            <a:pPr>
              <a:lnSpc>
                <a:spcPct val="150000"/>
              </a:lnSpc>
            </a:pPr>
            <a:r>
              <a:rPr lang="zh-CN" altLang="en-US" sz="2800" dirty="0">
                <a:solidFill>
                  <a:schemeClr val="bg1">
                    <a:lumMod val="40000"/>
                    <a:lumOff val="60000"/>
                  </a:schemeClr>
                </a:solidFill>
                <a:latin typeface="黑体" panose="02010609060101010101" pitchFamily="2" charset="-122"/>
                <a:ea typeface="黑体" panose="02010609060101010101" pitchFamily="2" charset="-122"/>
                <a:sym typeface="黑体" panose="02010609060101010101" pitchFamily="2" charset="-122"/>
              </a:rPr>
              <a:t>●</a:t>
            </a:r>
            <a:r>
              <a:rPr lang="zh-CN" altLang="en-US" sz="2800" b="1" dirty="0">
                <a:solidFill>
                  <a:schemeClr val="bg1">
                    <a:lumMod val="40000"/>
                    <a:lumOff val="60000"/>
                  </a:schemeClr>
                </a:solidFill>
                <a:latin typeface="黑体" panose="02010609060101010101" pitchFamily="2" charset="-122"/>
                <a:ea typeface="黑体" panose="02010609060101010101" pitchFamily="2" charset="-122"/>
              </a:rPr>
              <a:t>绿色发展的内涵与特征</a:t>
            </a:r>
            <a:endParaRPr lang="zh-CN" altLang="en-US" sz="2800" b="1" dirty="0">
              <a:solidFill>
                <a:schemeClr val="bg1">
                  <a:lumMod val="40000"/>
                  <a:lumOff val="60000"/>
                </a:schemeClr>
              </a:solidFill>
              <a:latin typeface="黑体" panose="02010609060101010101" pitchFamily="2" charset="-122"/>
              <a:ea typeface="黑体" panose="02010609060101010101" pitchFamily="2" charset="-122"/>
            </a:endParaRPr>
          </a:p>
          <a:p>
            <a:pPr>
              <a:lnSpc>
                <a:spcPct val="150000"/>
              </a:lnSpc>
            </a:pPr>
            <a:r>
              <a:rPr lang="zh-CN" altLang="en-US" sz="2800" dirty="0">
                <a:solidFill>
                  <a:schemeClr val="bg1">
                    <a:lumMod val="40000"/>
                    <a:lumOff val="60000"/>
                  </a:schemeClr>
                </a:solidFill>
                <a:latin typeface="黑体" panose="02010609060101010101" pitchFamily="2" charset="-122"/>
                <a:ea typeface="黑体" panose="02010609060101010101" pitchFamily="2" charset="-122"/>
                <a:sym typeface="黑体" panose="02010609060101010101" pitchFamily="2" charset="-122"/>
              </a:rPr>
              <a:t>●</a:t>
            </a:r>
            <a:r>
              <a:rPr lang="zh-CN" altLang="en-US" sz="2800" dirty="0">
                <a:solidFill>
                  <a:schemeClr val="bg1">
                    <a:lumMod val="40000"/>
                    <a:lumOff val="60000"/>
                  </a:schemeClr>
                </a:solidFill>
                <a:latin typeface="黑体" panose="02010609060101010101" pitchFamily="2" charset="-122"/>
                <a:ea typeface="黑体" panose="02010609060101010101" pitchFamily="2" charset="-122"/>
                <a:sym typeface="+mn-ea"/>
              </a:rPr>
              <a:t>创新是绿色发展的动力</a:t>
            </a:r>
            <a:endParaRPr lang="zh-CN" altLang="en-US" sz="2800" dirty="0">
              <a:solidFill>
                <a:srgbClr val="990033"/>
              </a:solidFill>
              <a:latin typeface="黑体" panose="02010609060101010101" pitchFamily="2" charset="-122"/>
              <a:ea typeface="黑体" panose="02010609060101010101" pitchFamily="2" charset="-122"/>
              <a:sym typeface="+mn-ea"/>
            </a:endParaRPr>
          </a:p>
          <a:p>
            <a:pPr>
              <a:lnSpc>
                <a:spcPct val="150000"/>
              </a:lnSpc>
            </a:pPr>
            <a:r>
              <a:rPr lang="zh-CN" altLang="en-US" sz="2800" dirty="0">
                <a:solidFill>
                  <a:srgbClr val="990033"/>
                </a:solidFill>
                <a:latin typeface="黑体" panose="02010609060101010101" pitchFamily="2" charset="-122"/>
                <a:ea typeface="黑体" panose="02010609060101010101" pitchFamily="2" charset="-122"/>
                <a:sym typeface="黑体" panose="02010609060101010101" pitchFamily="2" charset="-122"/>
              </a:rPr>
              <a:t>●</a:t>
            </a:r>
            <a:r>
              <a:rPr lang="zh-CN" altLang="en-US" sz="2800" dirty="0">
                <a:solidFill>
                  <a:srgbClr val="990033"/>
                </a:solidFill>
                <a:latin typeface="黑体" panose="02010609060101010101" pitchFamily="2" charset="-122"/>
                <a:ea typeface="黑体" panose="02010609060101010101" pitchFamily="2" charset="-122"/>
                <a:sym typeface="+mn-ea"/>
              </a:rPr>
              <a:t>质量效率是绿色发展的目标</a:t>
            </a:r>
            <a:endParaRPr lang="en-US" altLang="zh-CN" sz="28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Aharoni" panose="02010803020104030203" pitchFamily="2" charset="-79"/>
              <a:sym typeface="+mn-ea"/>
            </a:endParaRPr>
          </a:p>
          <a:p>
            <a:pPr>
              <a:lnSpc>
                <a:spcPct val="150000"/>
              </a:lnSpc>
            </a:pPr>
            <a:endParaRPr lang="en-US" altLang="zh-CN" sz="2800" b="1"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Aharoni" panose="02010803020104030203" pitchFamily="2" charset="-79"/>
              <a:sym typeface="+mn-ea"/>
            </a:endParaRPr>
          </a:p>
          <a:p>
            <a:endParaRPr lang="zh-CN" altLang="en-US" sz="2800" b="1" dirty="0">
              <a:solidFill>
                <a:srgbClr val="990033"/>
              </a:solidFill>
              <a:latin typeface="黑体" panose="02010609060101010101" pitchFamily="2" charset="-122"/>
              <a:ea typeface="黑体" panose="02010609060101010101" pitchFamily="2" charset="-122"/>
            </a:endParaRPr>
          </a:p>
        </p:txBody>
      </p:sp>
      <p:sp>
        <p:nvSpPr>
          <p:cNvPr id="25" name="文本框 24"/>
          <p:cNvSpPr txBox="1"/>
          <p:nvPr/>
        </p:nvSpPr>
        <p:spPr>
          <a:xfrm>
            <a:off x="1029335" y="3309620"/>
            <a:ext cx="7215505" cy="681990"/>
          </a:xfrm>
          <a:prstGeom prst="rect">
            <a:avLst/>
          </a:prstGeom>
          <a:solidFill>
            <a:srgbClr val="FFFF00"/>
          </a:solidFill>
        </p:spPr>
        <p:txBody>
          <a:bodyPr wrap="square" rtlCol="0" anchor="t">
            <a:spAutoFit/>
          </a:bodyPr>
          <a:p>
            <a:pPr algn="l">
              <a:lnSpc>
                <a:spcPct val="120000"/>
              </a:lnSpc>
            </a:pPr>
            <a:r>
              <a:rPr lang="zh-CN" altLang="en-US" sz="3200" b="1" dirty="0">
                <a:solidFill>
                  <a:srgbClr val="008000"/>
                </a:solidFill>
                <a:latin typeface="华文细黑" panose="02010600040101010101" charset="-122"/>
                <a:ea typeface="华文细黑" panose="02010600040101010101" charset="-122"/>
                <a:sym typeface="+mn-ea"/>
              </a:rPr>
              <a:t>发展方式由数量规模型转向质量效率型</a:t>
            </a:r>
            <a:endParaRPr lang="zh-CN" altLang="en-US" sz="3200" b="1" dirty="0">
              <a:solidFill>
                <a:srgbClr val="008000"/>
              </a:solidFill>
              <a:latin typeface="华文细黑" panose="02010600040101010101" charset="-122"/>
              <a:ea typeface="华文细黑" panose="02010600040101010101" charset="-122"/>
              <a:sym typeface="+mn-ea"/>
            </a:endParaRPr>
          </a:p>
        </p:txBody>
      </p:sp>
      <p:sp>
        <p:nvSpPr>
          <p:cNvPr id="2" name="矩形 16386"/>
          <p:cNvSpPr txBox="1"/>
          <p:nvPr/>
        </p:nvSpPr>
        <p:spPr>
          <a:xfrm>
            <a:off x="789940" y="215265"/>
            <a:ext cx="8004175" cy="706755"/>
          </a:xfrm>
          <a:prstGeom prst="rect">
            <a:avLst/>
          </a:prstGeom>
          <a:noFill/>
        </p:spPr>
        <p:txBody>
          <a:bodyPr wrap="squar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5.</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生态文明呼唤绿色发展</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ea"/>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组合 34"/>
          <p:cNvGrpSpPr/>
          <p:nvPr/>
        </p:nvGrpSpPr>
        <p:grpSpPr bwMode="auto">
          <a:xfrm>
            <a:off x="498951" y="2162810"/>
            <a:ext cx="5387816" cy="3806190"/>
            <a:chOff x="-1301220" y="924704"/>
            <a:chExt cx="9574704" cy="6767352"/>
          </a:xfrm>
        </p:grpSpPr>
        <p:sp>
          <p:nvSpPr>
            <p:cNvPr id="26" name="同心圆 25"/>
            <p:cNvSpPr/>
            <p:nvPr/>
          </p:nvSpPr>
          <p:spPr>
            <a:xfrm>
              <a:off x="2784089" y="924704"/>
              <a:ext cx="4745459" cy="4707172"/>
            </a:xfrm>
            <a:prstGeom prst="donut">
              <a:avLst>
                <a:gd name="adj" fmla="val 37487"/>
              </a:avLst>
            </a:prstGeom>
            <a:solidFill>
              <a:srgbClr val="DFF1CB"/>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51435" tIns="25717" rIns="51435" bIns="25717" anchor="ctr"/>
            <a:lstStyle/>
            <a:p>
              <a:pPr algn="ctr">
                <a:defRPr/>
              </a:pPr>
              <a:endParaRPr lang="zh-CN" altLang="en-US" sz="1620">
                <a:solidFill>
                  <a:srgbClr val="FFFFFF"/>
                </a:solidFill>
              </a:endParaRPr>
            </a:p>
          </p:txBody>
        </p:sp>
        <p:sp>
          <p:nvSpPr>
            <p:cNvPr id="31" name="梯形 30"/>
            <p:cNvSpPr/>
            <p:nvPr/>
          </p:nvSpPr>
          <p:spPr>
            <a:xfrm>
              <a:off x="2063002" y="6465093"/>
              <a:ext cx="6210482" cy="1226963"/>
            </a:xfrm>
            <a:prstGeom prst="trapezoid">
              <a:avLst/>
            </a:prstGeom>
            <a:solidFill>
              <a:srgbClr val="DFF1CB"/>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51435" tIns="25717" rIns="51435" bIns="25717" anchor="ctr"/>
            <a:lstStyle/>
            <a:p>
              <a:pPr algn="ctr">
                <a:defRPr/>
              </a:pPr>
              <a:endParaRPr lang="zh-CN" altLang="en-US" sz="1620">
                <a:solidFill>
                  <a:srgbClr val="FFFFFF"/>
                </a:solidFill>
              </a:endParaRPr>
            </a:p>
          </p:txBody>
        </p:sp>
        <p:grpSp>
          <p:nvGrpSpPr>
            <p:cNvPr id="3130" name="组合 22"/>
            <p:cNvGrpSpPr/>
            <p:nvPr/>
          </p:nvGrpSpPr>
          <p:grpSpPr bwMode="auto">
            <a:xfrm>
              <a:off x="-1301220" y="2265980"/>
              <a:ext cx="5042525" cy="2164337"/>
              <a:chOff x="-385089" y="2913680"/>
              <a:chExt cx="3980712" cy="2164337"/>
            </a:xfrm>
          </p:grpSpPr>
          <p:grpSp>
            <p:nvGrpSpPr>
              <p:cNvPr id="3135" name="组合 18"/>
              <p:cNvGrpSpPr/>
              <p:nvPr/>
            </p:nvGrpSpPr>
            <p:grpSpPr bwMode="auto">
              <a:xfrm>
                <a:off x="-385089" y="2913680"/>
                <a:ext cx="3980712" cy="2097443"/>
                <a:chOff x="-982024" y="1734923"/>
                <a:chExt cx="4018187" cy="1189929"/>
              </a:xfrm>
            </p:grpSpPr>
            <p:sp>
              <p:nvSpPr>
                <p:cNvPr id="16" name="矩形 15"/>
                <p:cNvSpPr/>
                <p:nvPr/>
              </p:nvSpPr>
              <p:spPr>
                <a:xfrm>
                  <a:off x="-982024" y="1747896"/>
                  <a:ext cx="4018187" cy="1176956"/>
                </a:xfrm>
                <a:prstGeom prst="rect">
                  <a:avLst/>
                </a:prstGeom>
                <a:solidFill>
                  <a:srgbClr val="DFF1CB"/>
                </a:soli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7" rIns="51435" bIns="25717" anchor="ctr"/>
                <a:lstStyle/>
                <a:p>
                  <a:pPr algn="ctr">
                    <a:defRPr/>
                  </a:pPr>
                  <a:endParaRPr lang="zh-CN" altLang="en-US" sz="1620">
                    <a:solidFill>
                      <a:srgbClr val="FFFFFF"/>
                    </a:solidFill>
                  </a:endParaRPr>
                </a:p>
              </p:txBody>
            </p:sp>
            <p:cxnSp>
              <p:nvCxnSpPr>
                <p:cNvPr id="18" name="直接连接符 17"/>
                <p:cNvCxnSpPr/>
                <p:nvPr/>
              </p:nvCxnSpPr>
              <p:spPr>
                <a:xfrm flipV="1">
                  <a:off x="422117" y="1734923"/>
                  <a:ext cx="2041465" cy="14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cxnSp>
            <p:nvCxnSpPr>
              <p:cNvPr id="21" name="直接连接符 20"/>
              <p:cNvCxnSpPr/>
              <p:nvPr/>
            </p:nvCxnSpPr>
            <p:spPr>
              <a:xfrm>
                <a:off x="955846" y="5050075"/>
                <a:ext cx="2146699" cy="2794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nvGrpSpPr>
            <p:cNvPr id="3131" name="组合 28"/>
            <p:cNvGrpSpPr/>
            <p:nvPr/>
          </p:nvGrpSpPr>
          <p:grpSpPr bwMode="auto">
            <a:xfrm>
              <a:off x="4053610" y="4702127"/>
              <a:ext cx="2243242" cy="1826473"/>
              <a:chOff x="4053610" y="5123450"/>
              <a:chExt cx="2243242" cy="2512924"/>
            </a:xfrm>
          </p:grpSpPr>
          <p:sp>
            <p:nvSpPr>
              <p:cNvPr id="2" name="矩形 1"/>
              <p:cNvSpPr/>
              <p:nvPr/>
            </p:nvSpPr>
            <p:spPr>
              <a:xfrm>
                <a:off x="4076459" y="5123450"/>
                <a:ext cx="2196265" cy="2512924"/>
              </a:xfrm>
              <a:prstGeom prst="rect">
                <a:avLst/>
              </a:prstGeom>
              <a:solidFill>
                <a:srgbClr val="DFF1CB"/>
              </a:soli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7" rIns="51435" bIns="25717" anchor="ctr"/>
              <a:lstStyle/>
              <a:p>
                <a:pPr algn="ctr">
                  <a:defRPr/>
                </a:pPr>
                <a:endParaRPr lang="zh-CN" altLang="en-US" sz="1620">
                  <a:solidFill>
                    <a:srgbClr val="FFFFFF"/>
                  </a:solidFill>
                </a:endParaRPr>
              </a:p>
            </p:txBody>
          </p:sp>
          <p:cxnSp>
            <p:nvCxnSpPr>
              <p:cNvPr id="27" name="直接连接符 26"/>
              <p:cNvCxnSpPr/>
              <p:nvPr/>
            </p:nvCxnSpPr>
            <p:spPr>
              <a:xfrm>
                <a:off x="4053607" y="6025167"/>
                <a:ext cx="0" cy="152732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6298114" y="5997207"/>
                <a:ext cx="0" cy="155528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62" name="圆角矩形 61"/>
          <p:cNvSpPr/>
          <p:nvPr/>
        </p:nvSpPr>
        <p:spPr>
          <a:xfrm>
            <a:off x="6418263" y="2887187"/>
            <a:ext cx="1730217" cy="3081813"/>
          </a:xfrm>
          <a:prstGeom prst="roundRect">
            <a:avLst>
              <a:gd name="adj" fmla="val 2642"/>
            </a:avLst>
          </a:prstGeom>
          <a:solidFill>
            <a:srgbClr val="DFF1CB"/>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51435" tIns="25717" rIns="51435" bIns="25717" anchor="ctr"/>
          <a:lstStyle/>
          <a:p>
            <a:pPr algn="ctr">
              <a:defRPr/>
            </a:pPr>
            <a:endParaRPr lang="zh-CN" altLang="en-US" sz="1620">
              <a:solidFill>
                <a:srgbClr val="FFFFFF"/>
              </a:solidFill>
            </a:endParaRPr>
          </a:p>
        </p:txBody>
      </p:sp>
      <p:sp>
        <p:nvSpPr>
          <p:cNvPr id="55" name="虚尾箭头 54"/>
          <p:cNvSpPr/>
          <p:nvPr/>
        </p:nvSpPr>
        <p:spPr>
          <a:xfrm>
            <a:off x="504190" y="3125788"/>
            <a:ext cx="2228374" cy="818674"/>
          </a:xfrm>
          <a:prstGeom prst="stripedRightArrow">
            <a:avLst/>
          </a:prstGeom>
          <a:solidFill>
            <a:srgbClr val="FF66FF">
              <a:alpha val="5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7" rIns="51435" bIns="25717" anchor="ctr"/>
          <a:lstStyle/>
          <a:p>
            <a:pPr algn="ctr">
              <a:defRPr/>
            </a:pPr>
            <a:endParaRPr lang="zh-CN" altLang="en-US" sz="1620">
              <a:solidFill>
                <a:srgbClr val="FFFFFF"/>
              </a:solidFill>
            </a:endParaRPr>
          </a:p>
        </p:txBody>
      </p:sp>
      <p:sp>
        <p:nvSpPr>
          <p:cNvPr id="61" name="流程图: 终止 60"/>
          <p:cNvSpPr/>
          <p:nvPr/>
        </p:nvSpPr>
        <p:spPr>
          <a:xfrm>
            <a:off x="2914968" y="3705860"/>
            <a:ext cx="934403" cy="400050"/>
          </a:xfrm>
          <a:prstGeom prst="flowChartTerminator">
            <a:avLst/>
          </a:prstGeom>
          <a:gradFill>
            <a:gsLst>
              <a:gs pos="70000">
                <a:schemeClr val="accent2">
                  <a:lumMod val="20000"/>
                  <a:lumOff val="80000"/>
                </a:schemeClr>
              </a:gs>
              <a:gs pos="94000">
                <a:schemeClr val="tx1"/>
              </a:gs>
            </a:gsLst>
            <a:lin ang="5400000" scaled="1"/>
          </a:gradFill>
          <a:ln w="9525">
            <a:noFill/>
            <a:prstDash val="solid"/>
            <a:miter lim="800000"/>
          </a:ln>
        </p:spPr>
        <p:txBody>
          <a:bodyPr lIns="0" tIns="0" rIns="0" bIns="0" anchor="ctr"/>
          <a:lstStyle/>
          <a:p>
            <a:pPr algn="ctr">
              <a:defRPr/>
            </a:pPr>
            <a:r>
              <a:rPr lang="zh-CN" altLang="en-US" sz="900" dirty="0">
                <a:solidFill>
                  <a:srgbClr val="7030A0"/>
                </a:solidFill>
                <a:latin typeface="宋体" panose="02010600030101010101" pitchFamily="2" charset="-122"/>
                <a:ea typeface="宋体" panose="02010600030101010101" pitchFamily="2" charset="-122"/>
              </a:rPr>
              <a:t>内蒙古科技厅</a:t>
            </a:r>
            <a:endParaRPr lang="en-US" altLang="zh-CN" sz="900" dirty="0">
              <a:solidFill>
                <a:srgbClr val="7030A0"/>
              </a:solidFill>
              <a:latin typeface="宋体" panose="02010600030101010101" pitchFamily="2" charset="-122"/>
              <a:ea typeface="宋体" panose="02010600030101010101" pitchFamily="2" charset="-122"/>
            </a:endParaRPr>
          </a:p>
          <a:p>
            <a:pPr algn="ctr">
              <a:defRPr/>
            </a:pPr>
            <a:r>
              <a:rPr lang="zh-CN" altLang="en-US" sz="900" dirty="0">
                <a:solidFill>
                  <a:srgbClr val="7030A0"/>
                </a:solidFill>
                <a:latin typeface="宋体" panose="02010600030101010101" pitchFamily="2" charset="-122"/>
                <a:ea typeface="宋体" panose="02010600030101010101" pitchFamily="2" charset="-122"/>
              </a:rPr>
              <a:t>科技计划项目</a:t>
            </a:r>
            <a:endParaRPr lang="zh-CN" altLang="en-US" sz="900" dirty="0">
              <a:solidFill>
                <a:srgbClr val="7030A0"/>
              </a:solidFill>
              <a:latin typeface="宋体" panose="02010600030101010101" pitchFamily="2" charset="-122"/>
              <a:ea typeface="宋体" panose="02010600030101010101" pitchFamily="2" charset="-122"/>
            </a:endParaRPr>
          </a:p>
        </p:txBody>
      </p:sp>
      <p:sp>
        <p:nvSpPr>
          <p:cNvPr id="93" name="矩形 92"/>
          <p:cNvSpPr/>
          <p:nvPr/>
        </p:nvSpPr>
        <p:spPr>
          <a:xfrm>
            <a:off x="5203825" y="2900045"/>
            <a:ext cx="2051685" cy="1307307"/>
          </a:xfrm>
          <a:prstGeom prst="rect">
            <a:avLst/>
          </a:prstGeom>
          <a:solidFill>
            <a:srgbClr val="DFF1CB"/>
          </a:soli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7" rIns="51435" bIns="25717" anchor="ctr"/>
          <a:lstStyle/>
          <a:p>
            <a:pPr algn="ctr">
              <a:defRPr/>
            </a:pPr>
            <a:endParaRPr lang="zh-CN" altLang="en-US" sz="1620">
              <a:solidFill>
                <a:srgbClr val="FFFFFF"/>
              </a:solidFill>
            </a:endParaRPr>
          </a:p>
        </p:txBody>
      </p:sp>
      <p:cxnSp>
        <p:nvCxnSpPr>
          <p:cNvPr id="96" name="直接连接符 95"/>
          <p:cNvCxnSpPr/>
          <p:nvPr/>
        </p:nvCxnSpPr>
        <p:spPr>
          <a:xfrm>
            <a:off x="5325269" y="2888615"/>
            <a:ext cx="2008823" cy="143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17" name="流程图: 接点 116"/>
          <p:cNvSpPr/>
          <p:nvPr/>
        </p:nvSpPr>
        <p:spPr bwMode="auto">
          <a:xfrm>
            <a:off x="3736023" y="5266055"/>
            <a:ext cx="764381" cy="702945"/>
          </a:xfrm>
          <a:prstGeom prst="flowChartConnector">
            <a:avLst/>
          </a:prstGeom>
          <a:solidFill>
            <a:srgbClr val="74F693"/>
          </a:solidFill>
          <a:ln w="76200" cmpd="dbl">
            <a:noFill/>
          </a:ln>
        </p:spPr>
        <p:txBody>
          <a:bodyPr lIns="0" tIns="0" rIns="0" bIns="0" anchor="ctr">
            <a:noAutofit/>
          </a:bodyPr>
          <a:lstStyle/>
          <a:p>
            <a:pPr lvl="0" algn="ctr">
              <a:spcBef>
                <a:spcPts val="0"/>
              </a:spcBef>
              <a:spcAft>
                <a:spcPts val="0"/>
              </a:spcAft>
              <a:buClrTx/>
              <a:buSzTx/>
              <a:buFontTx/>
              <a:defRPr/>
            </a:pPr>
            <a:r>
              <a:rPr lang="zh-CN" altLang="en-US" sz="2100" b="1" kern="0" noProof="0" dirty="0">
                <a:ln>
                  <a:noFill/>
                </a:ln>
                <a:solidFill>
                  <a:srgbClr val="C00000"/>
                </a:solidFill>
                <a:effectLst>
                  <a:outerShdw blurRad="38100" dist="38100" dir="2700000" algn="tl">
                    <a:srgbClr val="000000">
                      <a:alpha val="43137"/>
                    </a:srgbClr>
                  </a:outerShdw>
                </a:effectLst>
                <a:uLnTx/>
                <a:uFillTx/>
                <a:sym typeface="+mn-ea"/>
              </a:rPr>
              <a:t>基础</a:t>
            </a:r>
            <a:endParaRPr lang="zh-CN" altLang="en-US" sz="2100" b="1" kern="0" noProof="0" dirty="0">
              <a:ln>
                <a:noFill/>
              </a:ln>
              <a:solidFill>
                <a:srgbClr val="C00000"/>
              </a:solidFill>
              <a:effectLst>
                <a:outerShdw blurRad="38100" dist="38100" dir="2700000" algn="tl">
                  <a:srgbClr val="000000">
                    <a:alpha val="43137"/>
                  </a:srgbClr>
                </a:outerShdw>
              </a:effectLst>
              <a:uLnTx/>
              <a:uFillTx/>
              <a:sym typeface="+mn-ea"/>
            </a:endParaRPr>
          </a:p>
        </p:txBody>
      </p:sp>
      <p:sp>
        <p:nvSpPr>
          <p:cNvPr id="36" name="流程图: 终止 35"/>
          <p:cNvSpPr/>
          <p:nvPr/>
        </p:nvSpPr>
        <p:spPr>
          <a:xfrm>
            <a:off x="3651600" y="2985770"/>
            <a:ext cx="892142" cy="400050"/>
          </a:xfrm>
          <a:prstGeom prst="flowChartTerminator">
            <a:avLst/>
          </a:prstGeom>
          <a:gradFill>
            <a:gsLst>
              <a:gs pos="70000">
                <a:schemeClr val="accent2">
                  <a:lumMod val="20000"/>
                  <a:lumOff val="80000"/>
                </a:schemeClr>
              </a:gs>
              <a:gs pos="94000">
                <a:schemeClr val="tx1"/>
              </a:gs>
            </a:gsLst>
            <a:lin ang="5400000" scaled="1"/>
          </a:gradFill>
          <a:ln w="9525">
            <a:noFill/>
            <a:prstDash val="solid"/>
            <a:miter lim="800000"/>
          </a:ln>
        </p:spPr>
        <p:txBody>
          <a:bodyPr lIns="0" tIns="0" rIns="0" bIns="0" anchor="ctr"/>
          <a:lstStyle/>
          <a:p>
            <a:pPr algn="ctr">
              <a:defRPr/>
            </a:pPr>
            <a:r>
              <a:rPr lang="zh-CN" altLang="en-US" sz="900" dirty="0">
                <a:solidFill>
                  <a:srgbClr val="7030A0"/>
                </a:solidFill>
                <a:latin typeface="宋体" panose="02010600030101010101" pitchFamily="2" charset="-122"/>
                <a:ea typeface="宋体" panose="02010600030101010101" pitchFamily="2" charset="-122"/>
              </a:rPr>
              <a:t>国家自然科学基金项目</a:t>
            </a:r>
            <a:endParaRPr lang="zh-CN" altLang="en-US" sz="900" dirty="0">
              <a:solidFill>
                <a:srgbClr val="7030A0"/>
              </a:solidFill>
              <a:latin typeface="宋体" panose="02010600030101010101" pitchFamily="2" charset="-122"/>
              <a:ea typeface="宋体" panose="02010600030101010101" pitchFamily="2" charset="-122"/>
            </a:endParaRPr>
          </a:p>
        </p:txBody>
      </p:sp>
      <p:sp>
        <p:nvSpPr>
          <p:cNvPr id="51" name="流程图: 终止 50"/>
          <p:cNvSpPr/>
          <p:nvPr/>
        </p:nvSpPr>
        <p:spPr>
          <a:xfrm>
            <a:off x="3652917" y="3005773"/>
            <a:ext cx="893684" cy="400050"/>
          </a:xfrm>
          <a:prstGeom prst="flowChartTerminator">
            <a:avLst/>
          </a:prstGeom>
          <a:gradFill>
            <a:gsLst>
              <a:gs pos="70000">
                <a:schemeClr val="accent2">
                  <a:lumMod val="20000"/>
                  <a:lumOff val="80000"/>
                </a:schemeClr>
              </a:gs>
              <a:gs pos="94000">
                <a:schemeClr val="tx1"/>
              </a:gs>
            </a:gsLst>
            <a:lin ang="5400000" scaled="1"/>
          </a:gradFill>
          <a:ln w="9525">
            <a:noFill/>
            <a:prstDash val="solid"/>
            <a:miter lim="800000"/>
          </a:ln>
        </p:spPr>
        <p:txBody>
          <a:bodyPr lIns="0" tIns="0" rIns="0" bIns="0" anchor="ctr"/>
          <a:lstStyle/>
          <a:p>
            <a:pPr algn="ctr">
              <a:defRPr/>
            </a:pPr>
            <a:r>
              <a:rPr lang="zh-CN" altLang="en-US" sz="900" dirty="0">
                <a:solidFill>
                  <a:srgbClr val="7030A0"/>
                </a:solidFill>
                <a:latin typeface="宋体" panose="02010600030101010101" pitchFamily="2" charset="-122"/>
                <a:ea typeface="宋体" panose="02010600030101010101" pitchFamily="2" charset="-122"/>
              </a:rPr>
              <a:t>天津市科技支撑项目</a:t>
            </a:r>
            <a:endParaRPr lang="zh-CN" altLang="en-US" sz="900" dirty="0">
              <a:solidFill>
                <a:srgbClr val="7030A0"/>
              </a:solidFill>
              <a:latin typeface="宋体" panose="02010600030101010101" pitchFamily="2" charset="-122"/>
              <a:ea typeface="宋体" panose="02010600030101010101" pitchFamily="2" charset="-122"/>
            </a:endParaRPr>
          </a:p>
        </p:txBody>
      </p:sp>
      <p:sp>
        <p:nvSpPr>
          <p:cNvPr id="50" name="流程图: 终止 49"/>
          <p:cNvSpPr/>
          <p:nvPr/>
        </p:nvSpPr>
        <p:spPr>
          <a:xfrm>
            <a:off x="2954973" y="3710147"/>
            <a:ext cx="934403" cy="398621"/>
          </a:xfrm>
          <a:prstGeom prst="flowChartTerminator">
            <a:avLst/>
          </a:prstGeom>
          <a:gradFill>
            <a:gsLst>
              <a:gs pos="70000">
                <a:schemeClr val="accent2">
                  <a:lumMod val="20000"/>
                  <a:lumOff val="80000"/>
                </a:schemeClr>
              </a:gs>
              <a:gs pos="94000">
                <a:schemeClr val="tx1"/>
              </a:gs>
            </a:gsLst>
            <a:lin ang="5400000" scaled="1"/>
          </a:gradFill>
          <a:ln w="9525">
            <a:noFill/>
            <a:prstDash val="solid"/>
            <a:miter lim="800000"/>
          </a:ln>
        </p:spPr>
        <p:txBody>
          <a:bodyPr lIns="0" tIns="0" rIns="0" bIns="0" anchor="ctr"/>
          <a:lstStyle/>
          <a:p>
            <a:pPr algn="ctr">
              <a:defRPr/>
            </a:pPr>
            <a:r>
              <a:rPr lang="zh-CN" altLang="en-US" sz="900" dirty="0">
                <a:solidFill>
                  <a:srgbClr val="7030A0"/>
                </a:solidFill>
                <a:latin typeface="宋体" panose="02010600030101010101" pitchFamily="2" charset="-122"/>
                <a:ea typeface="宋体" panose="02010600030101010101" pitchFamily="2" charset="-122"/>
              </a:rPr>
              <a:t>天津市农业成果转化与推广项目</a:t>
            </a:r>
            <a:endParaRPr lang="zh-CN" altLang="en-US" sz="900" dirty="0">
              <a:solidFill>
                <a:srgbClr val="7030A0"/>
              </a:solidFill>
              <a:latin typeface="宋体" panose="02010600030101010101" pitchFamily="2" charset="-122"/>
              <a:ea typeface="宋体" panose="02010600030101010101" pitchFamily="2" charset="-122"/>
            </a:endParaRPr>
          </a:p>
        </p:txBody>
      </p:sp>
      <p:grpSp>
        <p:nvGrpSpPr>
          <p:cNvPr id="3091" name="组合 32"/>
          <p:cNvGrpSpPr/>
          <p:nvPr/>
        </p:nvGrpSpPr>
        <p:grpSpPr bwMode="auto">
          <a:xfrm>
            <a:off x="2850675" y="2848610"/>
            <a:ext cx="924401" cy="1461612"/>
            <a:chOff x="5184211" y="563498"/>
            <a:chExt cx="1331054" cy="1679918"/>
          </a:xfrm>
        </p:grpSpPr>
        <p:sp>
          <p:nvSpPr>
            <p:cNvPr id="32" name="椭圆 31"/>
            <p:cNvSpPr/>
            <p:nvPr/>
          </p:nvSpPr>
          <p:spPr>
            <a:xfrm>
              <a:off x="5184211" y="563498"/>
              <a:ext cx="1242592" cy="1679918"/>
            </a:xfrm>
            <a:prstGeom prst="ellipse">
              <a:avLst/>
            </a:prstGeom>
            <a:solidFill>
              <a:srgbClr val="DFF1CB"/>
            </a:soli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7" rIns="51435" bIns="25717" anchor="ctr"/>
            <a:lstStyle/>
            <a:p>
              <a:pPr algn="ctr">
                <a:defRPr/>
              </a:pPr>
              <a:endParaRPr lang="zh-CN" altLang="en-US" sz="1620">
                <a:solidFill>
                  <a:srgbClr val="FFFFFF"/>
                </a:solidFill>
              </a:endParaRPr>
            </a:p>
          </p:txBody>
        </p:sp>
        <p:sp>
          <p:nvSpPr>
            <p:cNvPr id="29" name="矩形 28"/>
            <p:cNvSpPr/>
            <p:nvPr/>
          </p:nvSpPr>
          <p:spPr>
            <a:xfrm>
              <a:off x="5472229" y="888643"/>
              <a:ext cx="1043036" cy="1267738"/>
            </a:xfrm>
            <a:prstGeom prst="rect">
              <a:avLst/>
            </a:prstGeom>
            <a:solidFill>
              <a:srgbClr val="DFF1CB"/>
            </a:soli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7" rIns="51435" bIns="25717" anchor="ctr"/>
            <a:lstStyle/>
            <a:p>
              <a:pPr algn="ctr">
                <a:defRPr/>
              </a:pPr>
              <a:endParaRPr lang="zh-CN" altLang="en-US" sz="1620">
                <a:solidFill>
                  <a:srgbClr val="FFFFFF"/>
                </a:solidFill>
              </a:endParaRPr>
            </a:p>
          </p:txBody>
        </p:sp>
      </p:grpSp>
      <p:sp>
        <p:nvSpPr>
          <p:cNvPr id="78" name="燕尾形箭头 77"/>
          <p:cNvSpPr/>
          <p:nvPr/>
        </p:nvSpPr>
        <p:spPr>
          <a:xfrm rot="21585661">
            <a:off x="5446236" y="3232944"/>
            <a:ext cx="1150620" cy="602456"/>
          </a:xfrm>
          <a:prstGeom prst="notchedRightArrow">
            <a:avLst>
              <a:gd name="adj1" fmla="val 40487"/>
              <a:gd name="adj2" fmla="val 58808"/>
            </a:avLst>
          </a:prstGeom>
          <a:gradFill>
            <a:gsLst>
              <a:gs pos="31000">
                <a:srgbClr val="FF0000">
                  <a:alpha val="40000"/>
                </a:srgbClr>
              </a:gs>
              <a:gs pos="81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7" rIns="51435" bIns="25717" anchor="ctr"/>
          <a:lstStyle/>
          <a:p>
            <a:pPr algn="ctr">
              <a:defRPr/>
            </a:pPr>
            <a:endParaRPr lang="zh-CN" altLang="en-US" sz="1620">
              <a:solidFill>
                <a:srgbClr val="FFFFFF"/>
              </a:solidFill>
            </a:endParaRPr>
          </a:p>
        </p:txBody>
      </p:sp>
      <p:sp>
        <p:nvSpPr>
          <p:cNvPr id="60" name="流程图: 终止 59"/>
          <p:cNvSpPr/>
          <p:nvPr/>
        </p:nvSpPr>
        <p:spPr>
          <a:xfrm>
            <a:off x="3648630" y="2997200"/>
            <a:ext cx="893684" cy="398622"/>
          </a:xfrm>
          <a:prstGeom prst="flowChartTerminator">
            <a:avLst/>
          </a:prstGeom>
          <a:gradFill>
            <a:gsLst>
              <a:gs pos="70000">
                <a:schemeClr val="accent2">
                  <a:lumMod val="20000"/>
                  <a:lumOff val="80000"/>
                </a:schemeClr>
              </a:gs>
              <a:gs pos="94000">
                <a:schemeClr val="tx1"/>
              </a:gs>
            </a:gsLst>
            <a:lin ang="5400000" scaled="1"/>
          </a:gradFill>
          <a:ln w="9525">
            <a:noFill/>
            <a:prstDash val="solid"/>
            <a:miter lim="800000"/>
          </a:ln>
        </p:spPr>
        <p:txBody>
          <a:bodyPr lIns="0" tIns="0" rIns="0" bIns="0" anchor="ctr"/>
          <a:lstStyle/>
          <a:p>
            <a:pPr algn="ctr">
              <a:defRPr/>
            </a:pPr>
            <a:r>
              <a:rPr lang="zh-CN" altLang="en-US" sz="900" dirty="0">
                <a:solidFill>
                  <a:srgbClr val="7030A0"/>
                </a:solidFill>
                <a:latin typeface="宋体" panose="02010600030101010101" pitchFamily="2" charset="-122"/>
                <a:ea typeface="宋体" panose="02010600030101010101" pitchFamily="2" charset="-122"/>
              </a:rPr>
              <a:t>天津市</a:t>
            </a:r>
            <a:endParaRPr lang="en-US" altLang="zh-CN" sz="900" dirty="0">
              <a:solidFill>
                <a:srgbClr val="7030A0"/>
              </a:solidFill>
              <a:latin typeface="宋体" panose="02010600030101010101" pitchFamily="2" charset="-122"/>
              <a:ea typeface="宋体" panose="02010600030101010101" pitchFamily="2" charset="-122"/>
            </a:endParaRPr>
          </a:p>
          <a:p>
            <a:pPr algn="ctr">
              <a:defRPr/>
            </a:pPr>
            <a:r>
              <a:rPr lang="zh-CN" altLang="en-US" sz="900" dirty="0">
                <a:solidFill>
                  <a:srgbClr val="7030A0"/>
                </a:solidFill>
                <a:latin typeface="宋体" panose="02010600030101010101" pitchFamily="2" charset="-122"/>
                <a:ea typeface="宋体" panose="02010600030101010101" pitchFamily="2" charset="-122"/>
              </a:rPr>
              <a:t>教委项目</a:t>
            </a:r>
            <a:endParaRPr lang="zh-CN" altLang="en-US" sz="900" dirty="0">
              <a:solidFill>
                <a:srgbClr val="7030A0"/>
              </a:solidFill>
              <a:latin typeface="宋体" panose="02010600030101010101" pitchFamily="2" charset="-122"/>
              <a:ea typeface="宋体" panose="02010600030101010101" pitchFamily="2" charset="-122"/>
            </a:endParaRPr>
          </a:p>
        </p:txBody>
      </p:sp>
      <p:sp>
        <p:nvSpPr>
          <p:cNvPr id="5" name="同心圆 4"/>
          <p:cNvSpPr/>
          <p:nvPr/>
        </p:nvSpPr>
        <p:spPr>
          <a:xfrm>
            <a:off x="2932113" y="2235925"/>
            <a:ext cx="2513172" cy="2381727"/>
          </a:xfrm>
          <a:prstGeom prst="donut">
            <a:avLst>
              <a:gd name="adj" fmla="val 50000"/>
            </a:avLst>
          </a:prstGeom>
          <a:solidFill>
            <a:srgbClr val="DFF1CB"/>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51435" tIns="25717" rIns="51435" bIns="25717" anchor="ctr"/>
          <a:lstStyle/>
          <a:p>
            <a:pPr algn="ctr">
              <a:defRPr/>
            </a:pPr>
            <a:endParaRPr lang="zh-CN" altLang="en-US" sz="1620" b="1" dirty="0">
              <a:solidFill>
                <a:srgbClr val="FFFFFF"/>
              </a:solidFill>
            </a:endParaRPr>
          </a:p>
        </p:txBody>
      </p:sp>
      <p:sp>
        <p:nvSpPr>
          <p:cNvPr id="24634" name="圆角矩形 79"/>
          <p:cNvSpPr>
            <a:spLocks noChangeArrowheads="1"/>
          </p:cNvSpPr>
          <p:nvPr/>
        </p:nvSpPr>
        <p:spPr bwMode="auto">
          <a:xfrm>
            <a:off x="6634004" y="2979579"/>
            <a:ext cx="1400175" cy="2590800"/>
          </a:xfrm>
          <a:prstGeom prst="roundRect">
            <a:avLst>
              <a:gd name="adj" fmla="val 16667"/>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51435" tIns="25717" rIns="51435" bIns="25717" numCol="1" spcCol="0" rtlCol="0" fromWordArt="0" anchor="ctr" anchorCtr="0" forceAA="0" compatLnSpc="1">
            <a:noAutofit/>
          </a:bodyPr>
          <a:lstStyle/>
          <a:p>
            <a:pPr lvl="0" algn="ctr">
              <a:lnSpc>
                <a:spcPct val="150000"/>
              </a:lnSpc>
              <a:defRPr/>
            </a:pPr>
            <a:endParaRPr lang="zh-CN" altLang="en-US" sz="1800" b="1" dirty="0">
              <a:solidFill>
                <a:srgbClr val="008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a:p>
            <a:pPr lvl="0" algn="ctr">
              <a:lnSpc>
                <a:spcPct val="150000"/>
              </a:lnSpc>
              <a:defRPr/>
            </a:pPr>
            <a:endParaRPr lang="zh-CN" altLang="en-US" sz="1800" b="1" noProof="0">
              <a:ln>
                <a:noFill/>
              </a:ln>
              <a:solidFill>
                <a:srgbClr val="C0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a:p>
            <a:pPr lvl="0" algn="ctr">
              <a:lnSpc>
                <a:spcPct val="150000"/>
              </a:lnSpc>
              <a:defRPr/>
            </a:pPr>
            <a:endParaRPr lang="zh-CN" altLang="en-US" sz="1800" b="1" noProof="0">
              <a:ln>
                <a:noFill/>
              </a:ln>
              <a:solidFill>
                <a:srgbClr val="C0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a:p>
            <a:pPr lvl="0" algn="ctr">
              <a:lnSpc>
                <a:spcPct val="150000"/>
              </a:lnSpc>
              <a:defRPr/>
            </a:pPr>
            <a:r>
              <a:rPr lang="zh-CN" altLang="en-US" sz="1800" b="1" noProof="0">
                <a:ln>
                  <a:noFill/>
                </a:ln>
                <a:solidFill>
                  <a:srgbClr val="C0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rPr>
              <a:t>质量效率</a:t>
            </a:r>
            <a:endParaRPr lang="zh-CN" altLang="en-US" sz="1800" b="1" noProof="0">
              <a:ln>
                <a:noFill/>
              </a:ln>
              <a:solidFill>
                <a:srgbClr val="C00000"/>
              </a:solidFill>
              <a:effectLst>
                <a:outerShdw blurRad="38100" dist="38100" dir="2700000" algn="tl">
                  <a:srgbClr val="000000">
                    <a:alpha val="43137"/>
                  </a:srgbClr>
                </a:outerShdw>
              </a:effectLst>
              <a:uLnTx/>
              <a:uFillTx/>
              <a:latin typeface="黑体" panose="02010609060101010101" pitchFamily="2" charset="-122"/>
              <a:ea typeface="黑体" panose="02010609060101010101" pitchFamily="2" charset="-122"/>
              <a:sym typeface="+mn-ea"/>
            </a:endParaRPr>
          </a:p>
          <a:p>
            <a:pPr lvl="0" algn="ctr">
              <a:lnSpc>
                <a:spcPct val="100000"/>
              </a:lnSpc>
              <a:defRPr/>
            </a:pPr>
            <a:r>
              <a:rPr lang="zh-CN" altLang="en-US" sz="1800" b="1" noProof="0">
                <a:ln>
                  <a:noFill/>
                </a:ln>
                <a:solidFill>
                  <a:srgbClr val="0070C0"/>
                </a:solidFill>
                <a:effectLst>
                  <a:outerShdw blurRad="38100" dist="38100" dir="2700000" algn="tl">
                    <a:srgbClr val="000000">
                      <a:alpha val="43137"/>
                    </a:srgbClr>
                  </a:outerShdw>
                </a:effectLst>
                <a:uLnTx/>
                <a:uFillTx/>
                <a:latin typeface="+mj-ea"/>
                <a:ea typeface="+mj-ea"/>
                <a:sym typeface="+mn-ea"/>
              </a:rPr>
              <a:t>调整存量</a:t>
            </a:r>
            <a:endParaRPr lang="zh-CN" altLang="en-US" sz="1800" b="1" noProof="0">
              <a:ln>
                <a:noFill/>
              </a:ln>
              <a:solidFill>
                <a:srgbClr val="0070C0"/>
              </a:solidFill>
              <a:effectLst>
                <a:outerShdw blurRad="38100" dist="38100" dir="2700000" algn="tl">
                  <a:srgbClr val="000000">
                    <a:alpha val="43137"/>
                  </a:srgbClr>
                </a:outerShdw>
              </a:effectLst>
              <a:uLnTx/>
              <a:uFillTx/>
              <a:latin typeface="+mj-ea"/>
              <a:ea typeface="+mj-ea"/>
              <a:sym typeface="+mn-ea"/>
            </a:endParaRPr>
          </a:p>
          <a:p>
            <a:pPr lvl="0" algn="ctr">
              <a:lnSpc>
                <a:spcPct val="100000"/>
              </a:lnSpc>
              <a:defRPr/>
            </a:pPr>
            <a:r>
              <a:rPr lang="zh-CN" altLang="en-US" sz="1800" b="1" noProof="0">
                <a:ln>
                  <a:noFill/>
                </a:ln>
                <a:solidFill>
                  <a:srgbClr val="0070C0"/>
                </a:solidFill>
                <a:effectLst>
                  <a:outerShdw blurRad="38100" dist="38100" dir="2700000" algn="tl">
                    <a:srgbClr val="000000">
                      <a:alpha val="43137"/>
                    </a:srgbClr>
                  </a:outerShdw>
                </a:effectLst>
                <a:uLnTx/>
                <a:uFillTx/>
                <a:latin typeface="+mj-ea"/>
                <a:ea typeface="+mj-ea"/>
                <a:sym typeface="+mn-ea"/>
              </a:rPr>
              <a:t>做优增量</a:t>
            </a:r>
            <a:endParaRPr lang="zh-CN" altLang="en-US" sz="1800" b="1" noProof="0">
              <a:ln>
                <a:noFill/>
              </a:ln>
              <a:solidFill>
                <a:srgbClr val="0070C0"/>
              </a:solidFill>
              <a:effectLst>
                <a:outerShdw blurRad="38100" dist="38100" dir="2700000" algn="tl">
                  <a:srgbClr val="000000">
                    <a:alpha val="43137"/>
                  </a:srgbClr>
                </a:outerShdw>
              </a:effectLst>
              <a:uLnTx/>
              <a:uFillTx/>
              <a:latin typeface="+mj-ea"/>
              <a:ea typeface="+mj-ea"/>
              <a:sym typeface="+mn-ea"/>
            </a:endParaRPr>
          </a:p>
          <a:p>
            <a:pPr lvl="0" algn="ctr">
              <a:lnSpc>
                <a:spcPct val="100000"/>
              </a:lnSpc>
              <a:defRPr/>
            </a:pPr>
            <a:r>
              <a:rPr lang="zh-CN" altLang="en-US" sz="1800" b="1" noProof="0">
                <a:ln>
                  <a:noFill/>
                </a:ln>
                <a:solidFill>
                  <a:srgbClr val="0070C0"/>
                </a:solidFill>
                <a:effectLst>
                  <a:outerShdw blurRad="38100" dist="38100" dir="2700000" algn="tl">
                    <a:srgbClr val="000000">
                      <a:alpha val="43137"/>
                    </a:srgbClr>
                  </a:outerShdw>
                </a:effectLst>
                <a:uLnTx/>
                <a:uFillTx/>
                <a:latin typeface="+mj-ea"/>
                <a:ea typeface="+mj-ea"/>
                <a:sym typeface="+mn-ea"/>
              </a:rPr>
              <a:t>注重效益</a:t>
            </a:r>
            <a:endParaRPr lang="zh-CN" altLang="en-US" sz="1800" b="1" noProof="0">
              <a:ln>
                <a:noFill/>
              </a:ln>
              <a:solidFill>
                <a:srgbClr val="0070C0"/>
              </a:solidFill>
              <a:effectLst>
                <a:outerShdw blurRad="38100" dist="38100" dir="2700000" algn="tl">
                  <a:srgbClr val="000000">
                    <a:alpha val="43137"/>
                  </a:srgbClr>
                </a:outerShdw>
              </a:effectLst>
              <a:uLnTx/>
              <a:uFillTx/>
              <a:latin typeface="+mj-ea"/>
              <a:ea typeface="+mj-ea"/>
              <a:sym typeface="+mn-ea"/>
            </a:endParaRPr>
          </a:p>
          <a:p>
            <a:pPr lvl="0" algn="ctr">
              <a:lnSpc>
                <a:spcPct val="100000"/>
              </a:lnSpc>
              <a:defRPr/>
            </a:pPr>
            <a:r>
              <a:rPr lang="zh-CN" altLang="en-US" sz="1800" b="1" noProof="0">
                <a:ln>
                  <a:noFill/>
                </a:ln>
                <a:solidFill>
                  <a:srgbClr val="0070C0"/>
                </a:solidFill>
                <a:effectLst>
                  <a:outerShdw blurRad="38100" dist="38100" dir="2700000" algn="tl">
                    <a:srgbClr val="000000">
                      <a:alpha val="43137"/>
                    </a:srgbClr>
                  </a:outerShdw>
                </a:effectLst>
                <a:uLnTx/>
                <a:uFillTx/>
                <a:latin typeface="+mj-ea"/>
                <a:ea typeface="+mj-ea"/>
                <a:sym typeface="+mn-ea"/>
              </a:rPr>
              <a:t>提升消费</a:t>
            </a:r>
            <a:endParaRPr lang="zh-CN" altLang="en-US" sz="1800" b="1" noProof="0">
              <a:ln>
                <a:noFill/>
              </a:ln>
              <a:solidFill>
                <a:srgbClr val="0070C0"/>
              </a:solidFill>
              <a:effectLst>
                <a:outerShdw blurRad="38100" dist="38100" dir="2700000" algn="tl">
                  <a:srgbClr val="000000">
                    <a:alpha val="43137"/>
                  </a:srgbClr>
                </a:outerShdw>
              </a:effectLst>
              <a:uLnTx/>
              <a:uFillTx/>
              <a:latin typeface="+mj-ea"/>
              <a:ea typeface="+mj-ea"/>
              <a:sym typeface="+mn-ea"/>
            </a:endParaRPr>
          </a:p>
          <a:p>
            <a:pPr lvl="0" algn="ctr">
              <a:lnSpc>
                <a:spcPct val="100000"/>
              </a:lnSpc>
              <a:defRPr/>
            </a:pPr>
            <a:r>
              <a:rPr lang="zh-CN" altLang="en-US" sz="1800" b="1" noProof="0">
                <a:ln>
                  <a:noFill/>
                </a:ln>
                <a:solidFill>
                  <a:srgbClr val="0070C0"/>
                </a:solidFill>
                <a:effectLst>
                  <a:outerShdw blurRad="38100" dist="38100" dir="2700000" algn="tl">
                    <a:srgbClr val="000000">
                      <a:alpha val="43137"/>
                    </a:srgbClr>
                  </a:outerShdw>
                </a:effectLst>
                <a:uLnTx/>
                <a:uFillTx/>
                <a:latin typeface="+mj-ea"/>
                <a:ea typeface="+mj-ea"/>
                <a:sym typeface="+mn-ea"/>
              </a:rPr>
              <a:t>引导投资</a:t>
            </a:r>
            <a:endParaRPr lang="zh-CN" altLang="en-US" sz="1800" b="1" noProof="0">
              <a:ln>
                <a:noFill/>
              </a:ln>
              <a:solidFill>
                <a:srgbClr val="0070C0"/>
              </a:solidFill>
              <a:effectLst>
                <a:outerShdw blurRad="38100" dist="38100" dir="2700000" algn="tl">
                  <a:srgbClr val="000000">
                    <a:alpha val="43137"/>
                  </a:srgbClr>
                </a:outerShdw>
              </a:effectLst>
              <a:uLnTx/>
              <a:uFillTx/>
              <a:latin typeface="+mj-ea"/>
              <a:ea typeface="+mj-ea"/>
              <a:sym typeface="+mn-ea"/>
            </a:endParaRPr>
          </a:p>
          <a:p>
            <a:pPr lvl="0" algn="ctr">
              <a:lnSpc>
                <a:spcPct val="100000"/>
              </a:lnSpc>
              <a:defRPr/>
            </a:pPr>
            <a:r>
              <a:rPr lang="zh-CN" altLang="en-US" sz="1800" b="1" noProof="0">
                <a:ln>
                  <a:noFill/>
                </a:ln>
                <a:solidFill>
                  <a:srgbClr val="0070C0"/>
                </a:solidFill>
                <a:effectLst>
                  <a:outerShdw blurRad="38100" dist="38100" dir="2700000" algn="tl">
                    <a:srgbClr val="000000">
                      <a:alpha val="43137"/>
                    </a:srgbClr>
                  </a:outerShdw>
                </a:effectLst>
                <a:uLnTx/>
                <a:uFillTx/>
                <a:latin typeface="+mj-ea"/>
                <a:ea typeface="+mj-ea"/>
                <a:sym typeface="+mn-ea"/>
              </a:rPr>
              <a:t>提高质量</a:t>
            </a:r>
            <a:endParaRPr lang="zh-CN" altLang="en-US" sz="1800" b="1" noProof="0">
              <a:ln>
                <a:noFill/>
              </a:ln>
              <a:solidFill>
                <a:srgbClr val="0070C0"/>
              </a:solidFill>
              <a:effectLst>
                <a:outerShdw blurRad="38100" dist="38100" dir="2700000" algn="tl">
                  <a:srgbClr val="000000">
                    <a:alpha val="43137"/>
                  </a:srgbClr>
                </a:outerShdw>
              </a:effectLst>
              <a:uLnTx/>
              <a:uFillTx/>
              <a:latin typeface="+mj-ea"/>
              <a:ea typeface="+mj-ea"/>
              <a:sym typeface="+mn-ea"/>
            </a:endParaRPr>
          </a:p>
          <a:p>
            <a:pPr lvl="0" algn="ctr">
              <a:lnSpc>
                <a:spcPct val="100000"/>
              </a:lnSpc>
              <a:defRPr/>
            </a:pPr>
            <a:endParaRPr lang="zh-CN" altLang="en-US" sz="1800" b="1" noProof="0" dirty="0">
              <a:ln>
                <a:noFill/>
              </a:ln>
              <a:solidFill>
                <a:srgbClr val="0070C0"/>
              </a:solidFill>
              <a:effectLst>
                <a:outerShdw blurRad="38100" dist="38100" dir="2700000" algn="tl">
                  <a:srgbClr val="000000">
                    <a:alpha val="43137"/>
                  </a:srgbClr>
                </a:outerShdw>
              </a:effectLst>
              <a:uLnTx/>
              <a:uFillTx/>
              <a:latin typeface="+mj-ea"/>
              <a:ea typeface="+mj-ea"/>
              <a:sym typeface="+mn-ea"/>
            </a:endParaRPr>
          </a:p>
          <a:p>
            <a:pPr lvl="0" algn="ctr">
              <a:lnSpc>
                <a:spcPct val="100000"/>
              </a:lnSpc>
              <a:defRPr/>
            </a:pPr>
            <a:endParaRPr lang="zh-CN" altLang="en-US" sz="1800" b="1" noProof="0" dirty="0">
              <a:ln>
                <a:noFill/>
              </a:ln>
              <a:solidFill>
                <a:srgbClr val="0070C0"/>
              </a:solidFill>
              <a:effectLst>
                <a:outerShdw blurRad="38100" dist="38100" dir="2700000" algn="tl">
                  <a:srgbClr val="000000">
                    <a:alpha val="43137"/>
                  </a:srgbClr>
                </a:outerShdw>
              </a:effectLst>
              <a:uLnTx/>
              <a:uFillTx/>
              <a:latin typeface="+mj-ea"/>
              <a:ea typeface="+mj-ea"/>
              <a:sym typeface="+mn-ea"/>
            </a:endParaRPr>
          </a:p>
          <a:p>
            <a:pPr lvl="0" algn="ctr">
              <a:lnSpc>
                <a:spcPct val="100000"/>
              </a:lnSpc>
              <a:defRPr/>
            </a:pPr>
            <a:endParaRPr lang="zh-CN" altLang="en-US" sz="1800" b="1" noProof="0" dirty="0">
              <a:ln>
                <a:noFill/>
              </a:ln>
              <a:solidFill>
                <a:srgbClr val="0070C0"/>
              </a:solidFill>
              <a:effectLst>
                <a:outerShdw blurRad="38100" dist="38100" dir="2700000" algn="tl">
                  <a:srgbClr val="000000">
                    <a:alpha val="43137"/>
                  </a:srgbClr>
                </a:outerShdw>
              </a:effectLst>
              <a:uLnTx/>
              <a:uFillTx/>
              <a:latin typeface="+mj-ea"/>
              <a:ea typeface="+mj-ea"/>
              <a:sym typeface="+mn-ea"/>
            </a:endParaRPr>
          </a:p>
          <a:p>
            <a:pPr lvl="0" algn="ctr">
              <a:lnSpc>
                <a:spcPct val="100000"/>
              </a:lnSpc>
              <a:defRPr/>
            </a:pPr>
            <a:endParaRPr lang="zh-CN" altLang="en-US" sz="1800" b="1" noProof="0" dirty="0">
              <a:ln>
                <a:noFill/>
              </a:ln>
              <a:solidFill>
                <a:srgbClr val="0070C0"/>
              </a:solidFill>
              <a:effectLst>
                <a:outerShdw blurRad="38100" dist="38100" dir="2700000" algn="tl">
                  <a:srgbClr val="000000">
                    <a:alpha val="43137"/>
                  </a:srgbClr>
                </a:outerShdw>
              </a:effectLst>
              <a:uLnTx/>
              <a:uFillTx/>
              <a:latin typeface="+mj-ea"/>
              <a:ea typeface="+mj-ea"/>
              <a:sym typeface="+mn-ea"/>
            </a:endParaRPr>
          </a:p>
          <a:p>
            <a:pPr lvl="0" algn="ctr">
              <a:defRPr/>
            </a:pPr>
            <a:endParaRPr lang="zh-CN" altLang="en-US" sz="1800" b="1" dirty="0">
              <a:solidFill>
                <a:srgbClr val="008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p:txBody>
      </p:sp>
      <p:sp>
        <p:nvSpPr>
          <p:cNvPr id="66" name="文本框 65"/>
          <p:cNvSpPr txBox="1">
            <a:spLocks noChangeArrowheads="1"/>
          </p:cNvSpPr>
          <p:nvPr/>
        </p:nvSpPr>
        <p:spPr bwMode="auto">
          <a:xfrm rot="13476">
            <a:off x="5561013" y="2914333"/>
            <a:ext cx="1041560" cy="414020"/>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2100" b="1" dirty="0" smtClean="0">
                <a:solidFill>
                  <a:srgbClr val="7030A0"/>
                </a:solidFill>
              </a:rPr>
              <a:t>挑战</a:t>
            </a:r>
            <a:endParaRPr lang="zh-CN" altLang="en-US" sz="2100" b="1" dirty="0" smtClean="0">
              <a:solidFill>
                <a:srgbClr val="7030A0"/>
              </a:solidFill>
            </a:endParaRPr>
          </a:p>
        </p:txBody>
      </p:sp>
      <p:sp>
        <p:nvSpPr>
          <p:cNvPr id="64" name="燕尾形箭头 63"/>
          <p:cNvSpPr/>
          <p:nvPr/>
        </p:nvSpPr>
        <p:spPr>
          <a:xfrm rot="16200000">
            <a:off x="3798888" y="4689793"/>
            <a:ext cx="664369" cy="565785"/>
          </a:xfrm>
          <a:prstGeom prst="notchedRightArrow">
            <a:avLst>
              <a:gd name="adj1" fmla="val 40487"/>
              <a:gd name="adj2" fmla="val 58808"/>
            </a:avLst>
          </a:prstGeom>
          <a:gradFill>
            <a:gsLst>
              <a:gs pos="31000">
                <a:srgbClr val="FF0000">
                  <a:alpha val="40000"/>
                </a:srgbClr>
              </a:gs>
              <a:gs pos="81000">
                <a:schemeClr val="tx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7" rIns="51435" bIns="25717" anchor="ctr"/>
          <a:lstStyle/>
          <a:p>
            <a:pPr algn="ctr">
              <a:defRPr/>
            </a:pPr>
            <a:endParaRPr lang="zh-CN" altLang="en-US" sz="1620">
              <a:solidFill>
                <a:srgbClr val="FFFFFF"/>
              </a:solidFill>
            </a:endParaRPr>
          </a:p>
        </p:txBody>
      </p:sp>
      <p:sp>
        <p:nvSpPr>
          <p:cNvPr id="91" name="文本框 90"/>
          <p:cNvSpPr txBox="1">
            <a:spLocks noChangeArrowheads="1"/>
          </p:cNvSpPr>
          <p:nvPr/>
        </p:nvSpPr>
        <p:spPr bwMode="auto">
          <a:xfrm rot="13476">
            <a:off x="5531009" y="3797300"/>
            <a:ext cx="1041558" cy="414020"/>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0" algn="l">
              <a:defRPr/>
            </a:pPr>
            <a:r>
              <a:rPr lang="zh-CN" altLang="en-US" sz="2100" b="1" dirty="0" smtClean="0">
                <a:solidFill>
                  <a:srgbClr val="7030A0"/>
                </a:solidFill>
                <a:sym typeface="+mn-ea"/>
              </a:rPr>
              <a:t>机遇</a:t>
            </a:r>
            <a:endParaRPr lang="zh-CN" altLang="en-US" sz="2100" b="1" dirty="0" smtClean="0">
              <a:solidFill>
                <a:srgbClr val="7030A0"/>
              </a:solidFill>
              <a:sym typeface="+mn-ea"/>
            </a:endParaRPr>
          </a:p>
        </p:txBody>
      </p:sp>
      <p:cxnSp>
        <p:nvCxnSpPr>
          <p:cNvPr id="65" name="直接连接符 64"/>
          <p:cNvCxnSpPr/>
          <p:nvPr/>
        </p:nvCxnSpPr>
        <p:spPr>
          <a:xfrm>
            <a:off x="5239544" y="4220210"/>
            <a:ext cx="1178718"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3219717" y="2555845"/>
            <a:ext cx="1846489" cy="1839972"/>
            <a:chOff x="4883692" y="32373"/>
            <a:chExt cx="2051654" cy="2044413"/>
          </a:xfrm>
        </p:grpSpPr>
        <p:grpSp>
          <p:nvGrpSpPr>
            <p:cNvPr id="4" name="组合 3"/>
            <p:cNvGrpSpPr/>
            <p:nvPr/>
          </p:nvGrpSpPr>
          <p:grpSpPr>
            <a:xfrm>
              <a:off x="4883692" y="32721"/>
              <a:ext cx="2044065" cy="2044065"/>
              <a:chOff x="1918331" y="1611630"/>
              <a:chExt cx="2044065" cy="2044065"/>
            </a:xfrm>
          </p:grpSpPr>
          <p:sp>
            <p:nvSpPr>
              <p:cNvPr id="58" name="椭圆 57"/>
              <p:cNvSpPr/>
              <p:nvPr/>
            </p:nvSpPr>
            <p:spPr>
              <a:xfrm>
                <a:off x="1926586" y="1611630"/>
                <a:ext cx="2028190" cy="2028190"/>
              </a:xfrm>
              <a:prstGeom prst="ellipse">
                <a:avLst/>
              </a:prstGeom>
              <a:solidFill>
                <a:srgbClr val="DFF1C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2296" tIns="41148" rIns="82296" bIns="41148" numCol="1" spcCol="0" rtlCol="0" fromWordArt="0" anchor="ctr" anchorCtr="0" forceAA="0" compatLnSpc="1">
                <a:noAutofit/>
              </a:bodyPr>
              <a:lstStyle/>
              <a:p>
                <a:endParaRPr lang="zh-CN" altLang="en-US" sz="1620"/>
              </a:p>
            </p:txBody>
          </p:sp>
          <p:sp>
            <p:nvSpPr>
              <p:cNvPr id="59" name="弧形 58"/>
              <p:cNvSpPr/>
              <p:nvPr/>
            </p:nvSpPr>
            <p:spPr>
              <a:xfrm rot="17104982">
                <a:off x="1918331" y="1611630"/>
                <a:ext cx="2044065" cy="2044065"/>
              </a:xfrm>
              <a:prstGeom prst="arc">
                <a:avLst>
                  <a:gd name="adj1" fmla="val 16200000"/>
                  <a:gd name="adj2" fmla="val 18366803"/>
                </a:avLst>
              </a:prstGeom>
              <a:ln w="698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txBody>
              <a:bodyPr rot="0" spcFirstLastPara="0" vert="horz" wrap="square" lIns="82296" tIns="41148" rIns="82296" bIns="41148" numCol="1" spcCol="0" rtlCol="0" fromWordArt="0" anchor="ctr" anchorCtr="0" forceAA="0" compatLnSpc="1">
                <a:noAutofit/>
              </a:bodyPr>
              <a:lstStyle/>
              <a:p>
                <a:endParaRPr lang="zh-CN" altLang="en-US" sz="1620"/>
              </a:p>
            </p:txBody>
          </p:sp>
        </p:grpSp>
        <p:sp>
          <p:nvSpPr>
            <p:cNvPr id="57" name="弧形 56"/>
            <p:cNvSpPr/>
            <p:nvPr/>
          </p:nvSpPr>
          <p:spPr>
            <a:xfrm rot="747985">
              <a:off x="4891281" y="32373"/>
              <a:ext cx="2044065" cy="2044065"/>
            </a:xfrm>
            <a:prstGeom prst="arc">
              <a:avLst>
                <a:gd name="adj1" fmla="val 16200000"/>
                <a:gd name="adj2" fmla="val 18366803"/>
              </a:avLst>
            </a:prstGeom>
            <a:ln w="6985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txBody>
            <a:bodyPr rot="0" spcFirstLastPara="0" vert="horz" wrap="square" lIns="82296" tIns="41148" rIns="82296" bIns="41148" numCol="1" spcCol="0" rtlCol="0" fromWordArt="0" anchor="ctr" anchorCtr="0" forceAA="0" compatLnSpc="1">
              <a:noAutofit/>
            </a:bodyPr>
            <a:lstStyle/>
            <a:p>
              <a:endParaRPr lang="zh-CN" altLang="en-US" sz="1620"/>
            </a:p>
          </p:txBody>
        </p:sp>
      </p:grpSp>
      <p:pic>
        <p:nvPicPr>
          <p:cNvPr id="39" name="图片 38"/>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832225" y="3146505"/>
            <a:ext cx="590075" cy="680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 name="圆角矩形 51"/>
          <p:cNvSpPr/>
          <p:nvPr/>
        </p:nvSpPr>
        <p:spPr>
          <a:xfrm>
            <a:off x="3789839" y="2303304"/>
            <a:ext cx="740093" cy="684371"/>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lIns="51435" tIns="25717" rIns="51435" bIns="25717" anchor="ctr"/>
          <a:lstStyle/>
          <a:p>
            <a:pPr algn="ctr">
              <a:defRPr/>
            </a:pPr>
            <a:r>
              <a:rPr lang="zh-CN" altLang="en-US" sz="1800" b="1" dirty="0">
                <a:solidFill>
                  <a:srgbClr val="008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绿色</a:t>
            </a:r>
            <a:endParaRPr lang="zh-CN" altLang="en-US" sz="1800" b="1" dirty="0">
              <a:solidFill>
                <a:srgbClr val="008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a:p>
            <a:pPr algn="ctr">
              <a:defRPr/>
            </a:pPr>
            <a:r>
              <a:rPr lang="zh-CN" altLang="en-US" sz="1800" b="1" dirty="0">
                <a:solidFill>
                  <a:srgbClr val="008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经济</a:t>
            </a:r>
            <a:endParaRPr lang="zh-CN" altLang="en-US" sz="1800" b="1" dirty="0">
              <a:solidFill>
                <a:srgbClr val="008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p:txBody>
      </p:sp>
      <p:sp>
        <p:nvSpPr>
          <p:cNvPr id="54" name="圆角矩形 53"/>
          <p:cNvSpPr/>
          <p:nvPr/>
        </p:nvSpPr>
        <p:spPr>
          <a:xfrm>
            <a:off x="2914968" y="3151029"/>
            <a:ext cx="731996" cy="675799"/>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51435" tIns="25717" rIns="51435" bIns="25717" numCol="1" spcCol="0" rtlCol="0" fromWordArt="0" anchor="ctr" anchorCtr="0" forceAA="0" compatLnSpc="1">
            <a:noAutofit/>
          </a:bodyPr>
          <a:lstStyle/>
          <a:p>
            <a:pPr lvl="0" algn="ctr">
              <a:defRPr/>
            </a:pPr>
            <a:r>
              <a:rPr lang="zh-CN" altLang="en-US" sz="1800" b="1" dirty="0">
                <a:solidFill>
                  <a:srgbClr val="008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绿色</a:t>
            </a:r>
            <a:endParaRPr lang="zh-CN" altLang="en-US" sz="1800" b="1" dirty="0">
              <a:solidFill>
                <a:srgbClr val="008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a:p>
            <a:pPr lvl="0" algn="ctr">
              <a:defRPr/>
            </a:pPr>
            <a:r>
              <a:rPr lang="zh-CN" altLang="en-US" sz="1800" b="1" dirty="0">
                <a:solidFill>
                  <a:srgbClr val="008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社会</a:t>
            </a:r>
            <a:endParaRPr lang="zh-CN" altLang="en-US" sz="1800" b="1" dirty="0">
              <a:solidFill>
                <a:srgbClr val="008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p:txBody>
      </p:sp>
      <p:sp>
        <p:nvSpPr>
          <p:cNvPr id="8" name="圆角矩形 7"/>
          <p:cNvSpPr/>
          <p:nvPr/>
        </p:nvSpPr>
        <p:spPr>
          <a:xfrm>
            <a:off x="4580890" y="3133884"/>
            <a:ext cx="704850" cy="707231"/>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51435" tIns="25717" rIns="51435" bIns="25717" numCol="1" spcCol="0" rtlCol="0" fromWordArt="0" anchor="ctr" anchorCtr="0" forceAA="0" compatLnSpc="1">
            <a:noAutofit/>
          </a:bodyPr>
          <a:lstStyle/>
          <a:p>
            <a:pPr lvl="0" algn="ctr">
              <a:defRPr/>
            </a:pPr>
            <a:r>
              <a:rPr lang="zh-CN" altLang="en-US" sz="1800" b="1" dirty="0">
                <a:solidFill>
                  <a:srgbClr val="008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绿色</a:t>
            </a:r>
            <a:endParaRPr lang="zh-CN" altLang="en-US" sz="1800" b="1" dirty="0">
              <a:solidFill>
                <a:srgbClr val="008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a:p>
            <a:pPr lvl="0" algn="ctr">
              <a:defRPr/>
            </a:pPr>
            <a:r>
              <a:rPr lang="zh-CN" altLang="en-US" sz="1800" b="1" dirty="0">
                <a:solidFill>
                  <a:srgbClr val="008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政治</a:t>
            </a:r>
            <a:endParaRPr lang="zh-CN" altLang="en-US" sz="1800" b="1" dirty="0">
              <a:solidFill>
                <a:srgbClr val="008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p:txBody>
      </p:sp>
      <p:sp>
        <p:nvSpPr>
          <p:cNvPr id="53" name="圆角矩形 52"/>
          <p:cNvSpPr/>
          <p:nvPr/>
        </p:nvSpPr>
        <p:spPr>
          <a:xfrm>
            <a:off x="3783648" y="3927316"/>
            <a:ext cx="692468" cy="704850"/>
          </a:xfrm>
          <a:prstGeom prst="round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51435" tIns="25717" rIns="51435" bIns="25717" numCol="1" spcCol="0" rtlCol="0" fromWordArt="0" anchor="ctr" anchorCtr="0" forceAA="0" compatLnSpc="1">
            <a:noAutofit/>
          </a:bodyPr>
          <a:lstStyle/>
          <a:p>
            <a:pPr lvl="0" algn="ctr">
              <a:defRPr/>
            </a:pPr>
            <a:r>
              <a:rPr lang="zh-CN" altLang="en-US" sz="1800" b="1" dirty="0">
                <a:solidFill>
                  <a:srgbClr val="008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绿色</a:t>
            </a:r>
            <a:endParaRPr lang="zh-CN" altLang="en-US" sz="1800" b="1" dirty="0">
              <a:solidFill>
                <a:srgbClr val="008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a:p>
            <a:pPr lvl="0" algn="ctr">
              <a:defRPr/>
            </a:pPr>
            <a:r>
              <a:rPr lang="zh-CN" altLang="en-US" sz="1800" b="1" dirty="0">
                <a:solidFill>
                  <a:srgbClr val="008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文化</a:t>
            </a:r>
            <a:endParaRPr lang="zh-CN" altLang="en-US" sz="1800" b="1" dirty="0">
              <a:solidFill>
                <a:srgbClr val="008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p:txBody>
      </p:sp>
      <p:sp>
        <p:nvSpPr>
          <p:cNvPr id="6" name="椭圆 5"/>
          <p:cNvSpPr/>
          <p:nvPr/>
        </p:nvSpPr>
        <p:spPr>
          <a:xfrm>
            <a:off x="3767932" y="3123645"/>
            <a:ext cx="718661" cy="717233"/>
          </a:xfrm>
          <a:prstGeom prst="ellipse">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620"/>
          </a:p>
        </p:txBody>
      </p:sp>
      <p:sp>
        <p:nvSpPr>
          <p:cNvPr id="3" name="文本框 2"/>
          <p:cNvSpPr txBox="1"/>
          <p:nvPr/>
        </p:nvSpPr>
        <p:spPr>
          <a:xfrm>
            <a:off x="490220" y="3407410"/>
            <a:ext cx="2242820" cy="321945"/>
          </a:xfrm>
          <a:prstGeom prst="rect">
            <a:avLst/>
          </a:prstGeom>
          <a:noFill/>
        </p:spPr>
        <p:txBody>
          <a:bodyPr wrap="square" rtlCol="0" anchor="t">
            <a:spAutoFit/>
            <a:scene3d>
              <a:camera prst="orthographicFront"/>
              <a:lightRig rig="threePt" dir="t"/>
            </a:scene3d>
          </a:bodyPr>
          <a:p>
            <a:r>
              <a:rPr lang="en-US" altLang="zh-CN" sz="1500" b="1" dirty="0">
                <a:solidFill>
                  <a:schemeClr val="accent1"/>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cs typeface="Aharoni" panose="02010803020104030203" pitchFamily="2" charset="-79"/>
                <a:sym typeface="+mn-ea"/>
              </a:rPr>
              <a:t>创新是绿色发展的动力</a:t>
            </a:r>
            <a:endParaRPr lang="en-US" altLang="zh-CN" sz="1500" b="1" dirty="0">
              <a:solidFill>
                <a:schemeClr val="accent1"/>
              </a:solidFill>
              <a:effectLst>
                <a:outerShdw blurRad="38100" dist="25400" dir="5400000" algn="ctr" rotWithShape="0">
                  <a:srgbClr val="6E747A">
                    <a:alpha val="43000"/>
                  </a:srgbClr>
                </a:outerShdw>
              </a:effectLst>
              <a:latin typeface="黑体" panose="02010609060101010101" pitchFamily="2" charset="-122"/>
              <a:ea typeface="黑体" panose="02010609060101010101" pitchFamily="2" charset="-122"/>
              <a:cs typeface="Aharoni" panose="02010803020104030203" pitchFamily="2" charset="-79"/>
              <a:sym typeface="+mn-ea"/>
            </a:endParaRPr>
          </a:p>
        </p:txBody>
      </p:sp>
      <p:sp>
        <p:nvSpPr>
          <p:cNvPr id="85" name="AutoShape 39"/>
          <p:cNvSpPr>
            <a:spLocks noChangeArrowheads="1"/>
          </p:cNvSpPr>
          <p:nvPr/>
        </p:nvSpPr>
        <p:spPr bwMode="auto">
          <a:xfrm>
            <a:off x="2595880" y="5607050"/>
            <a:ext cx="1007745" cy="264795"/>
          </a:xfrm>
          <a:prstGeom prst="flowChartAlternateProcess">
            <a:avLst/>
          </a:prstGeom>
          <a:noFill/>
          <a:ln w="9525">
            <a:noFill/>
            <a:prstDash val="solid"/>
            <a:miter lim="800000"/>
          </a:ln>
          <a:extLst>
            <a:ext uri="{909E8E84-426E-40DD-AFC4-6F175D3DCCD1}">
              <a14:hiddenFill xmlns:a14="http://schemas.microsoft.com/office/drawing/2010/main">
                <a:gradFill>
                  <a:gsLst>
                    <a:gs pos="70000">
                      <a:schemeClr val="accent2">
                        <a:lumMod val="20000"/>
                        <a:lumOff val="80000"/>
                      </a:schemeClr>
                    </a:gs>
                    <a:gs pos="94000">
                      <a:schemeClr val="tx1"/>
                    </a:gs>
                  </a:gsLst>
                  <a:lin ang="5400000" scaled="1"/>
                </a:gradFill>
              </a14:hiddenFill>
            </a:ext>
          </a:extLst>
        </p:spPr>
        <p:txBody>
          <a:bodyPr lIns="0" tIns="0" rIns="0" bIns="0" anchor="ctr"/>
          <a:lstStyle/>
          <a:p>
            <a:pPr algn="ctr">
              <a:defRPr/>
            </a:pPr>
            <a:r>
              <a:rPr lang="zh-CN" altLang="en-US" sz="1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绿色供给转型</a:t>
            </a:r>
            <a:endParaRPr lang="zh-CN" altLang="en-US" sz="1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a:p>
            <a:pPr algn="ctr">
              <a:defRPr/>
            </a:pPr>
            <a:r>
              <a:rPr lang="zh-CN" altLang="en-US" sz="1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生态效率导向</a:t>
            </a:r>
            <a:endParaRPr lang="zh-CN" altLang="en-US" sz="1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a:p>
            <a:pPr algn="ctr">
              <a:defRPr/>
            </a:pPr>
            <a:r>
              <a:rPr lang="zh-CN" altLang="en-US" sz="1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创新体制机制</a:t>
            </a:r>
            <a:endParaRPr lang="zh-CN" altLang="en-US" sz="1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a:p>
            <a:pPr algn="ctr">
              <a:defRPr/>
            </a:pPr>
            <a:endParaRPr lang="zh-CN" altLang="en-US" sz="1200" dirty="0">
              <a:solidFill>
                <a:srgbClr val="7030A0"/>
              </a:solidFill>
              <a:latin typeface="黑体" panose="02010609060101010101" pitchFamily="2" charset="-122"/>
              <a:ea typeface="黑体" panose="02010609060101010101" pitchFamily="2" charset="-122"/>
            </a:endParaRPr>
          </a:p>
        </p:txBody>
      </p:sp>
      <p:sp>
        <p:nvSpPr>
          <p:cNvPr id="10" name="AutoShape 39"/>
          <p:cNvSpPr>
            <a:spLocks noChangeArrowheads="1"/>
          </p:cNvSpPr>
          <p:nvPr/>
        </p:nvSpPr>
        <p:spPr bwMode="auto">
          <a:xfrm>
            <a:off x="4607084" y="5601335"/>
            <a:ext cx="1030605" cy="251460"/>
          </a:xfrm>
          <a:prstGeom prst="flowChartAlternateProcess">
            <a:avLst/>
          </a:prstGeom>
          <a:noFill/>
          <a:ln w="9525">
            <a:noFill/>
            <a:prstDash val="solid"/>
            <a:miter lim="800000"/>
          </a:ln>
          <a:extLst>
            <a:ext uri="{909E8E84-426E-40DD-AFC4-6F175D3DCCD1}">
              <a14:hiddenFill xmlns:a14="http://schemas.microsoft.com/office/drawing/2010/main">
                <a:gradFill>
                  <a:gsLst>
                    <a:gs pos="70000">
                      <a:schemeClr val="accent2">
                        <a:lumMod val="20000"/>
                        <a:lumOff val="80000"/>
                      </a:schemeClr>
                    </a:gs>
                    <a:gs pos="94000">
                      <a:schemeClr val="tx1"/>
                    </a:gs>
                  </a:gsLst>
                  <a:lin ang="5400000" scaled="1"/>
                </a:gradFill>
              </a14:hiddenFill>
            </a:ext>
          </a:extLst>
        </p:spPr>
        <p:txBody>
          <a:bodyPr lIns="0" tIns="0" rIns="0" bIns="0" anchor="ctr"/>
          <a:p>
            <a:pPr algn="ctr" fontAlgn="auto">
              <a:defRPr/>
            </a:pPr>
            <a:r>
              <a:rPr lang="zh-CN" altLang="en-US" sz="1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发展绿色消费</a:t>
            </a:r>
            <a:endParaRPr lang="zh-CN" altLang="en-US" sz="1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a:p>
            <a:pPr algn="ctr" fontAlgn="auto">
              <a:defRPr/>
            </a:pPr>
            <a:r>
              <a:rPr lang="zh-CN" altLang="en-US" sz="1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推动绿色金融</a:t>
            </a:r>
            <a:endParaRPr lang="zh-CN" altLang="en-US" sz="1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a:p>
            <a:pPr algn="ctr" fontAlgn="auto">
              <a:defRPr/>
            </a:pPr>
            <a:r>
              <a:rPr lang="zh-CN" altLang="en-US" sz="1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rPr>
              <a:t>推进绿色考核</a:t>
            </a:r>
            <a:endParaRPr lang="zh-CN" altLang="en-US" sz="1200" b="1" dirty="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sym typeface="+mn-ea"/>
            </a:endParaRPr>
          </a:p>
          <a:p>
            <a:pPr algn="ctr" fontAlgn="auto">
              <a:defRPr/>
            </a:pPr>
            <a:endParaRPr lang="zh-CN" altLang="en-US" sz="1200" dirty="0">
              <a:solidFill>
                <a:srgbClr val="7030A0"/>
              </a:solidFill>
              <a:latin typeface="黑体" panose="02010609060101010101" pitchFamily="2" charset="-122"/>
              <a:ea typeface="黑体" panose="02010609060101010101" pitchFamily="2" charset="-122"/>
            </a:endParaRPr>
          </a:p>
        </p:txBody>
      </p:sp>
      <p:sp>
        <p:nvSpPr>
          <p:cNvPr id="25" name="文本框 24"/>
          <p:cNvSpPr txBox="1"/>
          <p:nvPr/>
        </p:nvSpPr>
        <p:spPr>
          <a:xfrm>
            <a:off x="1029335" y="1302385"/>
            <a:ext cx="7215505" cy="681990"/>
          </a:xfrm>
          <a:prstGeom prst="rect">
            <a:avLst/>
          </a:prstGeom>
          <a:noFill/>
        </p:spPr>
        <p:txBody>
          <a:bodyPr wrap="square" rtlCol="0" anchor="t">
            <a:spAutoFit/>
          </a:bodyPr>
          <a:p>
            <a:pPr algn="l">
              <a:lnSpc>
                <a:spcPct val="120000"/>
              </a:lnSpc>
            </a:pPr>
            <a:r>
              <a:rPr lang="zh-CN" altLang="en-US" sz="3200" b="1" dirty="0">
                <a:solidFill>
                  <a:srgbClr val="990033"/>
                </a:solidFill>
                <a:latin typeface="华文细黑" panose="02010600040101010101" charset="-122"/>
                <a:ea typeface="华文细黑" panose="02010600040101010101" charset="-122"/>
                <a:sym typeface="+mn-ea"/>
              </a:rPr>
              <a:t>绿色发展是生态文明的具体实践</a:t>
            </a:r>
            <a:endParaRPr lang="zh-CN" altLang="en-US" sz="3200" b="1" dirty="0">
              <a:solidFill>
                <a:srgbClr val="990033"/>
              </a:solidFill>
              <a:latin typeface="华文细黑" panose="02010600040101010101" charset="-122"/>
              <a:ea typeface="华文细黑" panose="02010600040101010101" charset="-122"/>
              <a:sym typeface="+mn-ea"/>
            </a:endParaRPr>
          </a:p>
        </p:txBody>
      </p:sp>
      <p:sp>
        <p:nvSpPr>
          <p:cNvPr id="9" name="矩形 16386"/>
          <p:cNvSpPr txBox="1"/>
          <p:nvPr/>
        </p:nvSpPr>
        <p:spPr>
          <a:xfrm>
            <a:off x="789940" y="215265"/>
            <a:ext cx="8004175" cy="706755"/>
          </a:xfrm>
          <a:prstGeom prst="rect">
            <a:avLst/>
          </a:prstGeom>
          <a:noFill/>
        </p:spPr>
        <p:txBody>
          <a:bodyPr wrap="squar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5.</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生态文明呼唤绿色发展</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ea"/>
            </a:endParaRPr>
          </a:p>
        </p:txBody>
      </p:sp>
    </p:spTree>
  </p:cSld>
  <p:clrMapOvr>
    <a:masterClrMapping/>
  </p:clrMapOvr>
  <p:transition advTm="459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endCondLst>
                                    <p:cond evt="onNext" delay="0">
                                      <p:tgtEl>
                                        <p:sldTgt/>
                                      </p:tgtEl>
                                    </p:cond>
                                  </p:endCondLst>
                                  <p:childTnLst>
                                    <p:animRot by="21600000">
                                      <p:cBhvr>
                                        <p:cTn id="6" dur="3000" fill="hold"/>
                                        <p:tgtEl>
                                          <p:spTgt spid="39"/>
                                        </p:tgtEl>
                                        <p:attrNameLst>
                                          <p:attrName>r</p:attrName>
                                        </p:attrNameLst>
                                      </p:cBhvr>
                                    </p:animRot>
                                  </p:childTnLst>
                                </p:cTn>
                              </p:par>
                              <p:par>
                                <p:cTn id="7" presetID="26" presetClass="emph" presetSubtype="0" fill="hold" nodeType="withEffect">
                                  <p:stCondLst>
                                    <p:cond delay="0"/>
                                  </p:stCondLst>
                                  <p:iterate type="lt">
                                    <p:tmPct val="0"/>
                                  </p:iterate>
                                  <p:childTnLst>
                                    <p:animEffect transition="out" filter="fade">
                                      <p:cBhvr>
                                        <p:cTn id="8" dur="500" tmFilter="0, 0; .2, .5; .8, .5; 1, 0"/>
                                        <p:tgtEl>
                                          <p:spTgt spid="117"/>
                                        </p:tgtEl>
                                      </p:cBhvr>
                                    </p:animEffect>
                                    <p:animScale>
                                      <p:cBhvr>
                                        <p:cTn id="9" dur="250" autoRev="1" fill="hold"/>
                                        <p:tgtEl>
                                          <p:spTgt spid="117"/>
                                        </p:tgtEl>
                                      </p:cBhvr>
                                      <p:by x="105000" y="105000"/>
                                    </p:animScale>
                                  </p:childTnLst>
                                </p:cTn>
                              </p:par>
                              <p:par>
                                <p:cTn id="10" presetID="10" presetClass="entr" presetSubtype="0" fill="hold" nodeType="withEffect">
                                  <p:stCondLst>
                                    <p:cond delay="20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8" presetClass="emph" presetSubtype="0" repeatCount="indefinite" fill="hold" nodeType="withEffect">
                                  <p:stCondLst>
                                    <p:cond delay="2000"/>
                                  </p:stCondLst>
                                  <p:childTnLst>
                                    <p:animRot by="21600000">
                                      <p:cBhvr>
                                        <p:cTn id="14" dur="5000" fill="hold"/>
                                        <p:tgtEl>
                                          <p:spTgt spid="7"/>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143000" y="3602038"/>
            <a:ext cx="6858000" cy="1655762"/>
          </a:xfrm>
        </p:spPr>
        <p:txBody>
          <a:bodyPr/>
          <a:p>
            <a:pPr algn="l"/>
            <a:endParaRPr lang="zh-CN" altLang="en-US"/>
          </a:p>
        </p:txBody>
      </p:sp>
      <p:sp>
        <p:nvSpPr>
          <p:cNvPr id="6145" name="Rectangle 66"/>
          <p:cNvSpPr/>
          <p:nvPr/>
        </p:nvSpPr>
        <p:spPr>
          <a:xfrm>
            <a:off x="2133600" y="5026025"/>
            <a:ext cx="5512435" cy="706755"/>
          </a:xfrm>
          <a:prstGeom prst="rect">
            <a:avLst/>
          </a:prstGeom>
          <a:solidFill>
            <a:srgbClr val="FFFF00"/>
          </a:solidFill>
          <a:ln w="9525">
            <a:noFill/>
          </a:ln>
        </p:spPr>
        <p:txBody>
          <a:bodyPr wrap="square" anchor="t">
            <a:spAutoFit/>
          </a:bodyPr>
          <a:p>
            <a:pPr lvl="0" algn="ctr" eaLnBrk="0" hangingPunct="0">
              <a:buClrTx/>
              <a:buSzTx/>
            </a:pPr>
            <a:r>
              <a:rPr lang="zh-CN" altLang="en-US" sz="4000" kern="0" dirty="0">
                <a:solidFill>
                  <a:srgbClr val="FF0000"/>
                </a:solidFill>
                <a:uFillTx/>
                <a:latin typeface="黑体" panose="02010609060101010101" pitchFamily="2" charset="-122"/>
                <a:ea typeface="黑体" panose="02010609060101010101" pitchFamily="2" charset="-122"/>
                <a:sym typeface="黑体" panose="02010609060101010101" pitchFamily="2" charset="-122"/>
              </a:rPr>
              <a:t>生态文明呼唤绿色消费</a:t>
            </a:r>
            <a:endParaRPr lang="zh-CN" altLang="en-US" sz="4000" kern="0" dirty="0">
              <a:solidFill>
                <a:srgbClr val="FF0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8" name="矩形 85"/>
          <p:cNvSpPr/>
          <p:nvPr/>
        </p:nvSpPr>
        <p:spPr>
          <a:xfrm>
            <a:off x="2093913" y="2095183"/>
            <a:ext cx="4662487"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rPr>
              <a:t>中华文明中的生态智慧</a:t>
            </a:r>
            <a:endPar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endParaRPr>
          </a:p>
        </p:txBody>
      </p:sp>
      <p:sp>
        <p:nvSpPr>
          <p:cNvPr id="6150" name="Rectangle 59"/>
          <p:cNvSpPr/>
          <p:nvPr/>
        </p:nvSpPr>
        <p:spPr>
          <a:xfrm>
            <a:off x="101600" y="357188"/>
            <a:ext cx="8229600" cy="1143000"/>
          </a:xfrm>
          <a:prstGeom prst="rect">
            <a:avLst/>
          </a:prstGeom>
          <a:noFill/>
          <a:ln w="9525">
            <a:noFill/>
          </a:ln>
        </p:spPr>
        <p:txBody>
          <a:bodyPr anchor="t"/>
          <a:p>
            <a:pPr algn="ctr"/>
            <a:r>
              <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rPr>
              <a:t>讨论内容 </a:t>
            </a:r>
            <a:endPar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endParaRPr>
          </a:p>
        </p:txBody>
      </p:sp>
      <p:sp>
        <p:nvSpPr>
          <p:cNvPr id="6151" name="Text Box 5"/>
          <p:cNvSpPr/>
          <p:nvPr/>
        </p:nvSpPr>
        <p:spPr>
          <a:xfrm>
            <a:off x="2066925" y="1335405"/>
            <a:ext cx="5591175" cy="583565"/>
          </a:xfrm>
          <a:prstGeom prst="rect">
            <a:avLst/>
          </a:prstGeom>
          <a:noFill/>
          <a:ln w="9525">
            <a:noFill/>
          </a:ln>
        </p:spPr>
        <p:txBody>
          <a:bodyPr wrap="square" anchor="t">
            <a:spAutoFit/>
          </a:bodyPr>
          <a:p>
            <a:pPr lvl="0"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文明与生态文明的内涵</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283335" y="1286193"/>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1444943" y="1321118"/>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57" name="组合 6157"/>
          <p:cNvGrpSpPr/>
          <p:nvPr/>
        </p:nvGrpSpPr>
        <p:grpSpPr>
          <a:xfrm>
            <a:off x="1283335" y="203327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1437799" y="2066608"/>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62" name="组合 6162"/>
          <p:cNvGrpSpPr/>
          <p:nvPr/>
        </p:nvGrpSpPr>
        <p:grpSpPr>
          <a:xfrm>
            <a:off x="1283335" y="2800985"/>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1446530" y="282956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7" name="Line 20"/>
          <p:cNvSpPr/>
          <p:nvPr/>
        </p:nvSpPr>
        <p:spPr>
          <a:xfrm flipV="1">
            <a:off x="1789748" y="1894205"/>
            <a:ext cx="5868043"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310323"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310323" y="4336415"/>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1451293" y="438404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7" name="Text Box 18"/>
          <p:cNvSpPr/>
          <p:nvPr/>
        </p:nvSpPr>
        <p:spPr>
          <a:xfrm>
            <a:off x="1443355" y="360045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78" name="组合 6178"/>
          <p:cNvGrpSpPr/>
          <p:nvPr/>
        </p:nvGrpSpPr>
        <p:grpSpPr>
          <a:xfrm>
            <a:off x="1310323" y="510413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1451293" y="5127943"/>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 name="Line 20"/>
          <p:cNvSpPr/>
          <p:nvPr/>
        </p:nvSpPr>
        <p:spPr>
          <a:xfrm flipV="1">
            <a:off x="1778318" y="2644140"/>
            <a:ext cx="5868043"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1778318" y="3405505"/>
            <a:ext cx="5868043"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1778318" y="4166870"/>
            <a:ext cx="5868043"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1778318" y="4928235"/>
            <a:ext cx="5868043"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1778318" y="5689600"/>
            <a:ext cx="5868043"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087245" y="5834063"/>
            <a:ext cx="4657725"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我国生态文明建设实践</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11" name="Rectangle 66">
            <a:hlinkClick r:id=""/>
          </p:cNvPr>
          <p:cNvSpPr/>
          <p:nvPr/>
        </p:nvSpPr>
        <p:spPr>
          <a:xfrm>
            <a:off x="2136458" y="4374198"/>
            <a:ext cx="4608512"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生态文明呼唤绿色发展</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9" name="矩形 85"/>
          <p:cNvSpPr/>
          <p:nvPr/>
        </p:nvSpPr>
        <p:spPr>
          <a:xfrm>
            <a:off x="2082483" y="2845118"/>
            <a:ext cx="4662487"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rPr>
              <a:t>习近平的</a:t>
            </a:r>
            <a:r>
              <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rPr>
              <a:t>生态文明思想</a:t>
            </a:r>
            <a:endPar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endParaRPr>
          </a:p>
        </p:txBody>
      </p:sp>
      <p:grpSp>
        <p:nvGrpSpPr>
          <p:cNvPr id="13" name="组合 6172"/>
          <p:cNvGrpSpPr/>
          <p:nvPr/>
        </p:nvGrpSpPr>
        <p:grpSpPr>
          <a:xfrm>
            <a:off x="1298893" y="5847715"/>
            <a:ext cx="685800" cy="635000"/>
            <a:chOff x="0" y="0"/>
            <a:chExt cx="1549" cy="1351"/>
          </a:xfrm>
        </p:grpSpPr>
        <p:sp>
          <p:nvSpPr>
            <p:cNvPr id="14"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5"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6"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17" name="Text Box 26"/>
          <p:cNvSpPr/>
          <p:nvPr/>
        </p:nvSpPr>
        <p:spPr>
          <a:xfrm>
            <a:off x="1439863" y="589534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7</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8" name="Line 20"/>
          <p:cNvSpPr/>
          <p:nvPr/>
        </p:nvSpPr>
        <p:spPr>
          <a:xfrm flipV="1">
            <a:off x="1836103" y="6439535"/>
            <a:ext cx="5868043" cy="7938"/>
          </a:xfrm>
          <a:prstGeom prst="line">
            <a:avLst/>
          </a:prstGeom>
          <a:ln w="25400" cap="flat" cmpd="sng">
            <a:solidFill>
              <a:schemeClr val="bg2"/>
            </a:solidFill>
            <a:prstDash val="sysDot"/>
            <a:round/>
            <a:headEnd type="none" w="med" len="med"/>
            <a:tailEnd type="oval" w="med" len="med"/>
          </a:ln>
        </p:spPr>
      </p:sp>
      <p:sp>
        <p:nvSpPr>
          <p:cNvPr id="19" name="矩形 85"/>
          <p:cNvSpPr/>
          <p:nvPr/>
        </p:nvSpPr>
        <p:spPr>
          <a:xfrm>
            <a:off x="2094230" y="3618230"/>
            <a:ext cx="5906135" cy="583565"/>
          </a:xfrm>
          <a:prstGeom prst="rect">
            <a:avLst/>
          </a:prstGeom>
          <a:noFill/>
          <a:ln w="9525">
            <a:noFill/>
          </a:ln>
        </p:spPr>
        <p:txBody>
          <a:bodyPr wrap="square" anchor="t">
            <a:spAutoFit/>
          </a:bodyPr>
          <a:p>
            <a:pPr lvl="0"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生态文明建设面临挑战</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66">
            <a:hlinkClick r:id="rId1" action="ppaction://hlinksldjump"/>
          </p:cNvPr>
          <p:cNvSpPr txBox="1"/>
          <p:nvPr/>
        </p:nvSpPr>
        <p:spPr>
          <a:xfrm>
            <a:off x="793115" y="146050"/>
            <a:ext cx="9639300" cy="706755"/>
          </a:xfrm>
          <a:prstGeom prst="rect">
            <a:avLst/>
          </a:prstGeom>
          <a:noFill/>
        </p:spPr>
        <p:txBody>
          <a:bodyPr wrap="squar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6.生态文明呼唤绿色消费</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7890" name="矩形 1"/>
          <p:cNvSpPr/>
          <p:nvPr/>
        </p:nvSpPr>
        <p:spPr>
          <a:xfrm>
            <a:off x="4787900" y="425450"/>
            <a:ext cx="4537075" cy="460375"/>
          </a:xfrm>
          <a:prstGeom prst="rect">
            <a:avLst/>
          </a:prstGeom>
          <a:noFill/>
          <a:ln w="9525">
            <a:noFill/>
          </a:ln>
        </p:spPr>
        <p:txBody>
          <a:bodyPr wrap="square" anchor="t">
            <a:spAutoFit/>
          </a:bodyPr>
          <a:p>
            <a:pPr eaLnBrk="0" hangingPunct="0"/>
            <a:endParaRPr lang="zh-CN" altLang="en-US" sz="2400" dirty="0">
              <a:solidFill>
                <a:srgbClr val="FF0000"/>
              </a:solidFill>
              <a:latin typeface="Arial" panose="020B0604020202020204" pitchFamily="34" charset="0"/>
              <a:ea typeface="黑体" panose="02010609060101010101" pitchFamily="2" charset="-122"/>
            </a:endParaRPr>
          </a:p>
        </p:txBody>
      </p:sp>
      <p:sp>
        <p:nvSpPr>
          <p:cNvPr id="37891" name="文本框 37891"/>
          <p:cNvSpPr txBox="1"/>
          <p:nvPr/>
        </p:nvSpPr>
        <p:spPr>
          <a:xfrm>
            <a:off x="288925" y="1263650"/>
            <a:ext cx="8580755" cy="12030710"/>
          </a:xfrm>
          <a:prstGeom prst="rect">
            <a:avLst/>
          </a:prstGeom>
          <a:solidFill>
            <a:schemeClr val="tx1"/>
          </a:solidFill>
          <a:ln w="9525">
            <a:noFill/>
          </a:ln>
        </p:spPr>
        <p:txBody>
          <a:bodyPr wrap="square" anchor="t">
            <a:spAutoFit/>
          </a:bodyPr>
          <a:p>
            <a:pPr>
              <a:spcBef>
                <a:spcPct val="10000"/>
              </a:spcBef>
              <a:spcAft>
                <a:spcPts val="1800"/>
              </a:spcAft>
            </a:pPr>
            <a:r>
              <a:rPr lang="zh-CN" altLang="en-US" sz="3200" dirty="0">
                <a:solidFill>
                  <a:srgbClr val="990033"/>
                </a:solidFill>
                <a:latin typeface="黑体" panose="02010609060101010101" pitchFamily="2" charset="-122"/>
                <a:ea typeface="黑体" panose="02010609060101010101" pitchFamily="2" charset="-122"/>
                <a:sym typeface="黑体" panose="02010609060101010101" pitchFamily="2" charset="-122"/>
              </a:rPr>
              <a:t>●</a:t>
            </a:r>
            <a:r>
              <a:rPr lang="zh-CN" altLang="en-US" sz="3200" b="0" i="1" dirty="0">
                <a:solidFill>
                  <a:srgbClr val="990033"/>
                </a:solidFill>
                <a:latin typeface="Arial" panose="020B0604020202020204" pitchFamily="34" charset="0"/>
                <a:ea typeface="黑体" panose="02010609060101010101" pitchFamily="2" charset="-122"/>
                <a:sym typeface="黑体" panose="02010609060101010101" pitchFamily="2" charset="-122"/>
              </a:rPr>
              <a:t>经济增长的资源瓶颈</a:t>
            </a:r>
            <a:endParaRPr lang="zh-CN" altLang="en-US" sz="3200" b="0" i="1" dirty="0">
              <a:solidFill>
                <a:srgbClr val="990033"/>
              </a:solidFill>
              <a:latin typeface="Arial" panose="020B0604020202020204" pitchFamily="34" charset="0"/>
              <a:ea typeface="黑体" panose="02010609060101010101" pitchFamily="2" charset="-122"/>
              <a:sym typeface="黑体" panose="02010609060101010101" pitchFamily="2" charset="-122"/>
            </a:endParaRPr>
          </a:p>
          <a:p>
            <a:pPr>
              <a:spcBef>
                <a:spcPct val="10000"/>
              </a:spcBef>
              <a:spcAft>
                <a:spcPts val="1800"/>
              </a:spcAft>
            </a:pPr>
            <a:r>
              <a:rPr lang="en-US" altLang="x-none" sz="2800" b="0" i="1" dirty="0">
                <a:solidFill>
                  <a:srgbClr val="CC3300"/>
                </a:solidFill>
                <a:latin typeface="Times New Roman" panose="02020603050405020304" charset="0"/>
                <a:ea typeface="黑体" panose="02010609060101010101" pitchFamily="2" charset="-122"/>
                <a:sym typeface="Arial" panose="020B0604020202020204" pitchFamily="34" charset="0"/>
              </a:rPr>
              <a:t>The resource bottleneck of the rapid economic growth</a:t>
            </a:r>
            <a:br>
              <a:rPr lang="zh-CN" altLang="en-US" sz="2400" b="0" dirty="0">
                <a:solidFill>
                  <a:srgbClr val="CC3300"/>
                </a:solidFill>
                <a:latin typeface="Times New Roman" panose="02020603050405020304" charset="0"/>
                <a:ea typeface="黑体" panose="02010609060101010101" pitchFamily="2" charset="-122"/>
                <a:sym typeface="黑体" panose="02010609060101010101" pitchFamily="2" charset="-122"/>
              </a:rPr>
            </a:br>
            <a:r>
              <a:rPr lang="zh-CN" altLang="en-US" sz="3200" b="0" i="1" dirty="0">
                <a:solidFill>
                  <a:schemeClr val="bg1"/>
                </a:solidFill>
                <a:latin typeface="Arial" panose="020B0604020202020204" pitchFamily="34" charset="0"/>
                <a:ea typeface="黑体" panose="02010609060101010101" pitchFamily="2" charset="-122"/>
                <a:sym typeface="黑体" panose="02010609060101010101" pitchFamily="2" charset="-122"/>
              </a:rPr>
              <a:t>       按温饱计算，理论上中国人口承载能力约为</a:t>
            </a:r>
            <a:r>
              <a:rPr lang="en-US" altLang="x-none" sz="3200" b="0" i="1" dirty="0">
                <a:solidFill>
                  <a:schemeClr val="bg1"/>
                </a:solidFill>
                <a:latin typeface="Arial" panose="020B0604020202020204" pitchFamily="34" charset="0"/>
                <a:ea typeface="黑体" panose="02010609060101010101" pitchFamily="2" charset="-122"/>
                <a:sym typeface="黑体" panose="02010609060101010101" pitchFamily="2" charset="-122"/>
              </a:rPr>
              <a:t>15</a:t>
            </a:r>
            <a:r>
              <a:rPr lang="zh-CN" altLang="en-US" sz="3200" b="0" i="1" dirty="0">
                <a:solidFill>
                  <a:schemeClr val="bg1"/>
                </a:solidFill>
                <a:latin typeface="Arial" panose="020B0604020202020204" pitchFamily="34" charset="0"/>
                <a:ea typeface="黑体" panose="02010609060101010101" pitchFamily="2" charset="-122"/>
                <a:sym typeface="黑体" panose="02010609060101010101" pitchFamily="2" charset="-122"/>
              </a:rPr>
              <a:t>亿</a:t>
            </a:r>
            <a:r>
              <a:rPr lang="en-US" altLang="x-none" sz="3200" b="0" i="1" dirty="0">
                <a:solidFill>
                  <a:schemeClr val="bg1"/>
                </a:solidFill>
                <a:latin typeface="Arial" panose="020B0604020202020204" pitchFamily="34" charset="0"/>
                <a:ea typeface="黑体" panose="02010609060101010101" pitchFamily="2" charset="-122"/>
                <a:sym typeface="黑体" panose="02010609060101010101" pitchFamily="2" charset="-122"/>
              </a:rPr>
              <a:t>—16</a:t>
            </a:r>
            <a:r>
              <a:rPr lang="zh-CN" altLang="en-US" sz="3200" b="0" i="1" dirty="0">
                <a:solidFill>
                  <a:schemeClr val="bg1"/>
                </a:solidFill>
                <a:latin typeface="Arial" panose="020B0604020202020204" pitchFamily="34" charset="0"/>
                <a:ea typeface="黑体" panose="02010609060101010101" pitchFamily="2" charset="-122"/>
                <a:sym typeface="黑体" panose="02010609060101010101" pitchFamily="2" charset="-122"/>
              </a:rPr>
              <a:t>亿人口。严格控制人口的条件下，到</a:t>
            </a:r>
            <a:r>
              <a:rPr lang="en-US" altLang="x-none" sz="3200" b="0" i="1" dirty="0">
                <a:solidFill>
                  <a:schemeClr val="bg1"/>
                </a:solidFill>
                <a:latin typeface="Arial" panose="020B0604020202020204" pitchFamily="34" charset="0"/>
                <a:ea typeface="黑体" panose="02010609060101010101" pitchFamily="2" charset="-122"/>
                <a:sym typeface="黑体" panose="02010609060101010101" pitchFamily="2" charset="-122"/>
              </a:rPr>
              <a:t>2030</a:t>
            </a:r>
            <a:r>
              <a:rPr lang="zh-CN" altLang="en-US" sz="3200" b="0" i="1" dirty="0">
                <a:solidFill>
                  <a:schemeClr val="bg1"/>
                </a:solidFill>
                <a:latin typeface="Arial" panose="020B0604020202020204" pitchFamily="34" charset="0"/>
                <a:ea typeface="黑体" panose="02010609060101010101" pitchFamily="2" charset="-122"/>
                <a:sym typeface="黑体" panose="02010609060101010101" pitchFamily="2" charset="-122"/>
              </a:rPr>
              <a:t>年，中国人口将达到或接近这个土地资源承载能力的极限。    </a:t>
            </a:r>
            <a:br>
              <a:rPr lang="zh-CN" altLang="en-US" sz="3200" b="0" dirty="0">
                <a:solidFill>
                  <a:schemeClr val="bg1"/>
                </a:solidFill>
                <a:latin typeface="Arial" panose="020B0604020202020204" pitchFamily="34" charset="0"/>
                <a:ea typeface="黑体" panose="02010609060101010101" pitchFamily="2" charset="-122"/>
                <a:sym typeface="黑体" panose="02010609060101010101" pitchFamily="2" charset="-122"/>
              </a:rPr>
            </a:br>
            <a:r>
              <a:rPr lang="zh-CN" altLang="en-US" sz="3200" b="0" i="1" dirty="0">
                <a:solidFill>
                  <a:schemeClr val="bg1"/>
                </a:solidFill>
                <a:latin typeface="Arial" panose="020B0604020202020204" pitchFamily="34" charset="0"/>
                <a:ea typeface="黑体" panose="02010609060101010101" pitchFamily="2" charset="-122"/>
                <a:sym typeface="黑体" panose="02010609060101010101" pitchFamily="2" charset="-122"/>
              </a:rPr>
              <a:t>       按照我国发展的战略目标，在</a:t>
            </a:r>
            <a:r>
              <a:rPr lang="en-US" altLang="x-none" sz="3200" b="0" i="1" dirty="0">
                <a:solidFill>
                  <a:schemeClr val="bg1"/>
                </a:solidFill>
                <a:latin typeface="Arial" panose="020B0604020202020204" pitchFamily="34" charset="0"/>
                <a:ea typeface="黑体" panose="02010609060101010101" pitchFamily="2" charset="-122"/>
                <a:sym typeface="黑体" panose="02010609060101010101" pitchFamily="2" charset="-122"/>
              </a:rPr>
              <a:t>21</a:t>
            </a:r>
            <a:r>
              <a:rPr lang="zh-CN" altLang="en-US" sz="3200" b="0" i="1" dirty="0">
                <a:solidFill>
                  <a:schemeClr val="bg1"/>
                </a:solidFill>
                <a:latin typeface="Arial" panose="020B0604020202020204" pitchFamily="34" charset="0"/>
                <a:ea typeface="黑体" panose="02010609060101010101" pitchFamily="2" charset="-122"/>
                <a:sym typeface="黑体" panose="02010609060101010101" pitchFamily="2" charset="-122"/>
              </a:rPr>
              <a:t>世纪中期要达到发达国家水平；届时，资源消耗规模最少要比现在增加</a:t>
            </a:r>
            <a:r>
              <a:rPr lang="en-US" altLang="x-none" sz="3200" b="0" i="1" dirty="0">
                <a:solidFill>
                  <a:schemeClr val="bg1"/>
                </a:solidFill>
                <a:latin typeface="Arial" panose="020B0604020202020204" pitchFamily="34" charset="0"/>
                <a:ea typeface="黑体" panose="02010609060101010101" pitchFamily="2" charset="-122"/>
                <a:sym typeface="黑体" panose="02010609060101010101" pitchFamily="2" charset="-122"/>
              </a:rPr>
              <a:t>5</a:t>
            </a:r>
            <a:r>
              <a:rPr lang="zh-CN" altLang="en-US" sz="3200" b="0" i="1" dirty="0">
                <a:solidFill>
                  <a:schemeClr val="bg1"/>
                </a:solidFill>
                <a:latin typeface="Arial" panose="020B0604020202020204" pitchFamily="34" charset="0"/>
                <a:ea typeface="黑体" panose="02010609060101010101" pitchFamily="2" charset="-122"/>
                <a:sym typeface="黑体" panose="02010609060101010101" pitchFamily="2" charset="-122"/>
              </a:rPr>
              <a:t>～</a:t>
            </a:r>
            <a:r>
              <a:rPr lang="en-US" altLang="x-none" sz="3200" b="0" i="1" dirty="0">
                <a:solidFill>
                  <a:schemeClr val="bg1"/>
                </a:solidFill>
                <a:latin typeface="Arial" panose="020B0604020202020204" pitchFamily="34" charset="0"/>
                <a:ea typeface="黑体" panose="02010609060101010101" pitchFamily="2" charset="-122"/>
                <a:sym typeface="黑体" panose="02010609060101010101" pitchFamily="2" charset="-122"/>
              </a:rPr>
              <a:t>10</a:t>
            </a:r>
            <a:r>
              <a:rPr lang="zh-CN" altLang="en-US" sz="3200" b="0" i="1" dirty="0">
                <a:solidFill>
                  <a:schemeClr val="bg1"/>
                </a:solidFill>
                <a:latin typeface="Arial" panose="020B0604020202020204" pitchFamily="34" charset="0"/>
                <a:ea typeface="黑体" panose="02010609060101010101" pitchFamily="2" charset="-122"/>
                <a:sym typeface="黑体" panose="02010609060101010101" pitchFamily="2" charset="-122"/>
              </a:rPr>
              <a:t>倍。</a:t>
            </a:r>
            <a:br>
              <a:rPr lang="zh-CN" altLang="en-US" sz="3200" b="0" dirty="0">
                <a:solidFill>
                  <a:schemeClr val="bg1"/>
                </a:solidFill>
                <a:latin typeface="Arial" panose="020B0604020202020204" pitchFamily="34" charset="0"/>
                <a:ea typeface="黑体" panose="02010609060101010101" pitchFamily="2" charset="-122"/>
                <a:sym typeface="黑体" panose="02010609060101010101" pitchFamily="2" charset="-122"/>
              </a:rPr>
            </a:br>
            <a:r>
              <a:rPr lang="zh-CN" altLang="en-US" sz="3200" b="0" i="1" dirty="0">
                <a:solidFill>
                  <a:schemeClr val="bg1"/>
                </a:solidFill>
                <a:latin typeface="Arial" panose="020B0604020202020204" pitchFamily="34" charset="0"/>
                <a:ea typeface="黑体" panose="02010609060101010101" pitchFamily="2" charset="-122"/>
                <a:sym typeface="黑体" panose="02010609060101010101" pitchFamily="2" charset="-122"/>
              </a:rPr>
              <a:t>       是否有足够的资源来支持实现这个目标？ </a:t>
            </a:r>
            <a:endParaRPr lang="zh-CN" altLang="en-US" sz="3200" b="0" i="1" dirty="0">
              <a:solidFill>
                <a:schemeClr val="bg1"/>
              </a:solidFill>
              <a:latin typeface="Arial" panose="020B0604020202020204" pitchFamily="34" charset="0"/>
              <a:ea typeface="黑体" panose="02010609060101010101" pitchFamily="2" charset="-122"/>
              <a:sym typeface="黑体" panose="02010609060101010101" pitchFamily="2" charset="-122"/>
            </a:endParaRPr>
          </a:p>
          <a:p>
            <a:pPr>
              <a:spcBef>
                <a:spcPct val="10000"/>
              </a:spcBef>
              <a:spcAft>
                <a:spcPts val="1800"/>
              </a:spcAft>
            </a:pPr>
            <a:r>
              <a:rPr lang="en-US" altLang="x-none" sz="2400" b="0" i="1" dirty="0">
                <a:solidFill>
                  <a:srgbClr val="454545"/>
                </a:solidFill>
                <a:latin typeface="Times New Roman" panose="02020603050405020304" charset="0"/>
                <a:ea typeface="黑体" panose="02010609060101010101" pitchFamily="2" charset="-122"/>
                <a:sym typeface="Arial" panose="020B0604020202020204" pitchFamily="34" charset="0"/>
              </a:rPr>
              <a:t>Theoretically, population carrying capacity of China is about 1.5 billion -1.6 million people. Under a strict control of the population, the Chinese population will reach to the carrying capacity limitation of the land resources on 2030</a:t>
            </a:r>
            <a:r>
              <a:rPr lang="en-US" altLang="x-none" sz="2400" b="0" i="1" dirty="0">
                <a:solidFill>
                  <a:srgbClr val="454545"/>
                </a:solidFill>
                <a:latin typeface="Times New Roman" panose="02020603050405020304" charset="0"/>
                <a:ea typeface="黑体" panose="02010609060101010101" pitchFamily="2" charset="-122"/>
                <a:sym typeface="黑体" panose="02010609060101010101" pitchFamily="2" charset="-122"/>
              </a:rPr>
              <a:t>. </a:t>
            </a:r>
            <a:br>
              <a:rPr lang="zh-CN" altLang="en-US" sz="2400" b="0" dirty="0">
                <a:solidFill>
                  <a:srgbClr val="454545"/>
                </a:solidFill>
                <a:latin typeface="Times New Roman" panose="02020603050405020304" charset="0"/>
                <a:ea typeface="黑体" panose="02010609060101010101" pitchFamily="2" charset="-122"/>
                <a:sym typeface="黑体" panose="02010609060101010101" pitchFamily="2" charset="-122"/>
              </a:rPr>
            </a:br>
            <a:r>
              <a:rPr lang="zh-CN" altLang="en-US" sz="2400" b="0" i="1" dirty="0">
                <a:solidFill>
                  <a:srgbClr val="454545"/>
                </a:solidFill>
                <a:latin typeface="Times New Roman" panose="02020603050405020304" charset="0"/>
                <a:ea typeface="黑体" panose="02010609060101010101" pitchFamily="2" charset="-122"/>
                <a:sym typeface="Arial" panose="020B0604020202020204" pitchFamily="34" charset="0"/>
              </a:rPr>
              <a:t>    </a:t>
            </a:r>
            <a:r>
              <a:rPr lang="en-US" altLang="x-none" sz="2400" b="0" i="1" dirty="0">
                <a:solidFill>
                  <a:srgbClr val="454545"/>
                </a:solidFill>
                <a:latin typeface="Times New Roman" panose="02020603050405020304" charset="0"/>
                <a:ea typeface="黑体" panose="02010609060101010101" pitchFamily="2" charset="-122"/>
                <a:sym typeface="Arial" panose="020B0604020202020204" pitchFamily="34" charset="0"/>
              </a:rPr>
              <a:t>In accordance with the strategic objectives of China's development, the level of developed countries would be reached in the mid-21st century; then, the resource consumption increase at least about 5 to 10 times than the current.</a:t>
            </a:r>
            <a:br>
              <a:rPr lang="zh-CN" altLang="en-US" sz="2400" b="0" dirty="0">
                <a:solidFill>
                  <a:srgbClr val="454545"/>
                </a:solidFill>
                <a:latin typeface="Times New Roman" panose="02020603050405020304" charset="0"/>
                <a:ea typeface="黑体" panose="02010609060101010101" pitchFamily="2" charset="-122"/>
                <a:sym typeface="Arial" panose="020B0604020202020204" pitchFamily="34" charset="0"/>
              </a:rPr>
            </a:br>
            <a:r>
              <a:rPr lang="zh-CN" altLang="en-US" sz="2400" b="0" i="1" dirty="0">
                <a:solidFill>
                  <a:srgbClr val="454545"/>
                </a:solidFill>
                <a:latin typeface="Times New Roman" panose="02020603050405020304" charset="0"/>
                <a:ea typeface="黑体" panose="02010609060101010101" pitchFamily="2" charset="-122"/>
                <a:sym typeface="Arial" panose="020B0604020202020204" pitchFamily="34" charset="0"/>
              </a:rPr>
              <a:t>    </a:t>
            </a:r>
            <a:r>
              <a:rPr lang="en-US" altLang="x-none" sz="2400" b="0" i="1" dirty="0">
                <a:solidFill>
                  <a:srgbClr val="454545"/>
                </a:solidFill>
                <a:latin typeface="Times New Roman" panose="02020603050405020304" charset="0"/>
                <a:ea typeface="黑体" panose="02010609060101010101" pitchFamily="2" charset="-122"/>
                <a:sym typeface="Arial" panose="020B0604020202020204" pitchFamily="34" charset="0"/>
              </a:rPr>
              <a:t>Are there enough resources to achieve this goal?</a:t>
            </a:r>
            <a:r>
              <a:rPr lang="zh-CN" altLang="en-US" sz="2400" b="0" i="1" dirty="0">
                <a:solidFill>
                  <a:srgbClr val="454545"/>
                </a:solidFill>
                <a:latin typeface="Times New Roman" panose="02020603050405020304" charset="0"/>
                <a:ea typeface="黑体" panose="02010609060101010101" pitchFamily="2" charset="-122"/>
                <a:sym typeface="Arial" panose="020B0604020202020204" pitchFamily="34" charset="0"/>
              </a:rPr>
              <a:t>  </a:t>
            </a:r>
            <a:r>
              <a:rPr lang="zh-CN" altLang="en-US" sz="3200" b="0" i="1" dirty="0">
                <a:solidFill>
                  <a:schemeClr val="bg1"/>
                </a:solidFill>
                <a:latin typeface="Arial" panose="020B0604020202020204" pitchFamily="34" charset="0"/>
                <a:ea typeface="黑体" panose="02010609060101010101" pitchFamily="2" charset="-122"/>
                <a:sym typeface="Arial" panose="020B0604020202020204" pitchFamily="34" charset="0"/>
              </a:rPr>
              <a:t> </a:t>
            </a:r>
            <a:endParaRPr lang="zh-CN" altLang="en-US" sz="3200" b="0" i="1" dirty="0">
              <a:solidFill>
                <a:schemeClr val="bg1"/>
              </a:solidFill>
              <a:latin typeface="Arial" panose="020B0604020202020204" pitchFamily="3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rgbClr val="0000CC"/>
              </a:solidFill>
              <a:latin typeface="Arial" panose="020B0604020202020204" pitchFamily="3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rgbClr val="0000CC"/>
              </a:solidFill>
              <a:latin typeface="Arial" panose="020B0604020202020204" pitchFamily="3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rgbClr val="0000CC"/>
              </a:solidFill>
              <a:latin typeface="Arial" panose="020B0604020202020204" pitchFamily="3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rgbClr val="0000CC"/>
              </a:solidFill>
              <a:latin typeface="Arial" panose="020B0604020202020204" pitchFamily="34" charset="0"/>
              <a:ea typeface="黑体" panose="02010609060101010101" pitchFamily="2" charset="-122"/>
              <a:sym typeface="Arial" panose="020B0604020202020204" pitchFamily="34"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矩形 1"/>
          <p:cNvSpPr/>
          <p:nvPr/>
        </p:nvSpPr>
        <p:spPr>
          <a:xfrm>
            <a:off x="4787900" y="425450"/>
            <a:ext cx="4537075" cy="460375"/>
          </a:xfrm>
          <a:prstGeom prst="rect">
            <a:avLst/>
          </a:prstGeom>
          <a:noFill/>
          <a:ln w="9525">
            <a:noFill/>
          </a:ln>
        </p:spPr>
        <p:txBody>
          <a:bodyPr wrap="square" anchor="t">
            <a:spAutoFit/>
          </a:bodyPr>
          <a:p>
            <a:pPr eaLnBrk="0" hangingPunct="0"/>
            <a:endParaRPr lang="zh-CN" altLang="en-US" sz="2400" dirty="0">
              <a:solidFill>
                <a:srgbClr val="FF0000"/>
              </a:solidFill>
              <a:latin typeface="Arial" panose="020B0604020202020204" pitchFamily="34" charset="0"/>
              <a:ea typeface="黑体" panose="02010609060101010101" pitchFamily="2" charset="-122"/>
            </a:endParaRPr>
          </a:p>
        </p:txBody>
      </p:sp>
      <p:sp>
        <p:nvSpPr>
          <p:cNvPr id="38915" name="文本框 38915"/>
          <p:cNvSpPr txBox="1"/>
          <p:nvPr/>
        </p:nvSpPr>
        <p:spPr>
          <a:xfrm>
            <a:off x="417195" y="1393825"/>
            <a:ext cx="8272145" cy="12030710"/>
          </a:xfrm>
          <a:prstGeom prst="rect">
            <a:avLst/>
          </a:prstGeom>
          <a:solidFill>
            <a:schemeClr val="tx1"/>
          </a:solidFill>
          <a:ln w="9525">
            <a:noFill/>
          </a:ln>
        </p:spPr>
        <p:txBody>
          <a:bodyPr wrap="square" anchor="t">
            <a:spAutoFit/>
          </a:bodyPr>
          <a:p>
            <a:pPr>
              <a:spcBef>
                <a:spcPct val="10000"/>
              </a:spcBef>
              <a:spcAft>
                <a:spcPts val="1800"/>
              </a:spcAft>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经济增长的资源瓶颈</a:t>
            </a:r>
            <a:endPar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endParaRPr>
          </a:p>
          <a:p>
            <a:pPr>
              <a:spcBef>
                <a:spcPct val="10000"/>
              </a:spcBef>
              <a:spcAft>
                <a:spcPts val="1800"/>
              </a:spcAft>
            </a:pPr>
            <a:r>
              <a:rPr lang="en-US" altLang="x-none" sz="2800" b="0" i="1" dirty="0">
                <a:solidFill>
                  <a:srgbClr val="FFCCFF"/>
                </a:solidFill>
                <a:latin typeface="Times New Roman" panose="02020603050405020304" charset="0"/>
                <a:ea typeface="黑体" panose="02010609060101010101" pitchFamily="2" charset="-122"/>
                <a:sym typeface="Arial" panose="020B0604020202020204" pitchFamily="34" charset="0"/>
              </a:rPr>
              <a:t>The resource bottleneck of the rapid economic growth</a:t>
            </a:r>
            <a:br>
              <a:rPr lang="zh-CN" altLang="en-US" sz="2400" b="0" dirty="0">
                <a:solidFill>
                  <a:srgbClr val="FFCCFF"/>
                </a:solidFill>
                <a:latin typeface="Times New Roman" panose="02020603050405020304" charset="0"/>
                <a:ea typeface="黑体" panose="02010609060101010101" pitchFamily="2" charset="-122"/>
                <a:sym typeface="黑体" panose="02010609060101010101" pitchFamily="2" charset="-122"/>
              </a:rPr>
            </a:b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       按温饱计算，理论上中国人口承载能力约为</a:t>
            </a:r>
            <a:r>
              <a:rPr lang="en-US" altLang="x-none"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15</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亿</a:t>
            </a:r>
            <a:r>
              <a:rPr lang="en-US" altLang="x-none"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—16</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亿人口。严格控制人口的条件下，到</a:t>
            </a:r>
            <a:r>
              <a:rPr lang="en-US" altLang="x-none"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2030</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年，中国人口将达到或接近这个土地资源承载能力的极限。    </a:t>
            </a:r>
            <a:br>
              <a:rPr lang="zh-CN" altLang="en-US" sz="3200" b="0" dirty="0">
                <a:solidFill>
                  <a:srgbClr val="FFCCFF"/>
                </a:solidFill>
                <a:latin typeface="Arial" panose="020B0604020202020204" pitchFamily="34" charset="0"/>
                <a:ea typeface="黑体" panose="02010609060101010101" pitchFamily="2" charset="-122"/>
                <a:sym typeface="黑体" panose="02010609060101010101" pitchFamily="2" charset="-122"/>
              </a:rPr>
            </a:b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       按照我国发展的战略目标，在</a:t>
            </a:r>
            <a:r>
              <a:rPr lang="en-US" altLang="x-none"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21</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世纪中期要达到发达国家水平；届时，资源消耗规模最少要比现在增加</a:t>
            </a:r>
            <a:r>
              <a:rPr lang="en-US" altLang="x-none"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5</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a:t>
            </a:r>
            <a:r>
              <a:rPr lang="en-US" altLang="x-none"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10</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倍。</a:t>
            </a:r>
            <a:br>
              <a:rPr lang="zh-CN" altLang="en-US" sz="3200" b="0" dirty="0">
                <a:solidFill>
                  <a:srgbClr val="FFCCFF"/>
                </a:solidFill>
                <a:latin typeface="Arial" panose="020B0604020202020204" pitchFamily="34" charset="0"/>
                <a:ea typeface="黑体" panose="02010609060101010101" pitchFamily="2" charset="-122"/>
                <a:sym typeface="黑体" panose="02010609060101010101" pitchFamily="2" charset="-122"/>
              </a:rPr>
            </a:b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       是否有足够的资源来支持实现这个目标？ </a:t>
            </a:r>
            <a:endPar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endParaRPr>
          </a:p>
          <a:p>
            <a:pPr>
              <a:spcBef>
                <a:spcPct val="10000"/>
              </a:spcBef>
              <a:spcAft>
                <a:spcPts val="1800"/>
              </a:spcAft>
            </a:pPr>
            <a:r>
              <a:rPr lang="en-US" altLang="x-none" sz="2400" b="0" i="1" dirty="0">
                <a:solidFill>
                  <a:srgbClr val="FFCCFF"/>
                </a:solidFill>
                <a:latin typeface="Times New Roman" panose="02020603050405020304" charset="0"/>
                <a:ea typeface="黑体" panose="02010609060101010101" pitchFamily="2" charset="-122"/>
                <a:sym typeface="Arial" panose="020B0604020202020204" pitchFamily="34" charset="0"/>
              </a:rPr>
              <a:t>Theoretically, population carrying capacity of China is about 1.5 billion -1.6 million people. Under a strict control of the population, the Chinese population will reach to the carrying capacity limitation of the land resources on 2030</a:t>
            </a:r>
            <a:r>
              <a:rPr lang="en-US" altLang="x-none" sz="2400" b="0" i="1" dirty="0">
                <a:solidFill>
                  <a:srgbClr val="FFCCFF"/>
                </a:solidFill>
                <a:latin typeface="Times New Roman" panose="02020603050405020304" charset="0"/>
                <a:ea typeface="黑体" panose="02010609060101010101" pitchFamily="2" charset="-122"/>
                <a:sym typeface="黑体" panose="02010609060101010101" pitchFamily="2" charset="-122"/>
              </a:rPr>
              <a:t>. </a:t>
            </a:r>
            <a:br>
              <a:rPr lang="zh-CN" altLang="en-US" sz="2400" b="0" dirty="0">
                <a:solidFill>
                  <a:srgbClr val="FFCCFF"/>
                </a:solidFill>
                <a:latin typeface="Times New Roman" panose="02020603050405020304" charset="0"/>
                <a:ea typeface="黑体" panose="02010609060101010101" pitchFamily="2" charset="-122"/>
                <a:sym typeface="黑体" panose="02010609060101010101" pitchFamily="2" charset="-122"/>
              </a:rPr>
            </a:br>
            <a:r>
              <a:rPr lang="zh-CN" altLang="en-US" sz="2400" b="0" i="1" dirty="0">
                <a:solidFill>
                  <a:srgbClr val="FFCCFF"/>
                </a:solidFill>
                <a:latin typeface="Times New Roman" panose="02020603050405020304" charset="0"/>
                <a:ea typeface="黑体" panose="02010609060101010101" pitchFamily="2" charset="-122"/>
                <a:sym typeface="Arial" panose="020B0604020202020204" pitchFamily="34" charset="0"/>
              </a:rPr>
              <a:t>    </a:t>
            </a:r>
            <a:r>
              <a:rPr lang="en-US" altLang="x-none" sz="2400" b="0" i="1" dirty="0">
                <a:solidFill>
                  <a:srgbClr val="FFCCFF"/>
                </a:solidFill>
                <a:latin typeface="Times New Roman" panose="02020603050405020304" charset="0"/>
                <a:ea typeface="黑体" panose="02010609060101010101" pitchFamily="2" charset="-122"/>
                <a:sym typeface="Arial" panose="020B0604020202020204" pitchFamily="34" charset="0"/>
              </a:rPr>
              <a:t>In accordance with the strategic objectives of China's development, the level of developed countries would be reached in the mid-21st century; then, the resource consumption increase at least about 5 to 10 times than the current.</a:t>
            </a:r>
            <a:br>
              <a:rPr lang="zh-CN" altLang="en-US" sz="2400" b="0" dirty="0">
                <a:solidFill>
                  <a:srgbClr val="FFCCFF"/>
                </a:solidFill>
                <a:latin typeface="Times New Roman" panose="02020603050405020304" charset="0"/>
                <a:ea typeface="黑体" panose="02010609060101010101" pitchFamily="2" charset="-122"/>
                <a:sym typeface="Arial" panose="020B0604020202020204" pitchFamily="34" charset="0"/>
              </a:rPr>
            </a:br>
            <a:r>
              <a:rPr lang="zh-CN" altLang="en-US" sz="2400" b="0" i="1" dirty="0">
                <a:solidFill>
                  <a:srgbClr val="FFCCFF"/>
                </a:solidFill>
                <a:latin typeface="Times New Roman" panose="02020603050405020304" charset="0"/>
                <a:ea typeface="黑体" panose="02010609060101010101" pitchFamily="2" charset="-122"/>
                <a:sym typeface="Arial" panose="020B0604020202020204" pitchFamily="34" charset="0"/>
              </a:rPr>
              <a:t>    </a:t>
            </a:r>
            <a:r>
              <a:rPr lang="en-US" altLang="x-none" sz="2400" b="0" i="1" dirty="0">
                <a:solidFill>
                  <a:srgbClr val="FFCCFF"/>
                </a:solidFill>
                <a:latin typeface="Times New Roman" panose="02020603050405020304" charset="0"/>
                <a:ea typeface="黑体" panose="02010609060101010101" pitchFamily="2" charset="-122"/>
                <a:sym typeface="Arial" panose="020B0604020202020204" pitchFamily="34" charset="0"/>
              </a:rPr>
              <a:t>Are there enough resources to achieve this goal?</a:t>
            </a:r>
            <a:r>
              <a:rPr lang="zh-CN" altLang="en-US" sz="2400" b="0" i="1" dirty="0">
                <a:solidFill>
                  <a:srgbClr val="FFCCFF"/>
                </a:solidFill>
                <a:latin typeface="Times New Roman" panose="02020603050405020304" charset="0"/>
                <a:ea typeface="黑体" panose="02010609060101010101" pitchFamily="2" charset="-122"/>
                <a:sym typeface="Arial" panose="020B0604020202020204" pitchFamily="34" charset="0"/>
              </a:rPr>
              <a:t>  </a:t>
            </a:r>
            <a:r>
              <a:rPr lang="zh-CN" altLang="en-US" sz="3200" b="0" i="1" dirty="0">
                <a:solidFill>
                  <a:srgbClr val="FFCCFF"/>
                </a:solidFill>
                <a:latin typeface="Arial" panose="020B0604020202020204" pitchFamily="34" charset="0"/>
                <a:ea typeface="黑体" panose="02010609060101010101" pitchFamily="2" charset="-122"/>
                <a:sym typeface="Arial" panose="020B0604020202020204" pitchFamily="34" charset="0"/>
              </a:rPr>
              <a:t> </a:t>
            </a:r>
            <a:endParaRPr lang="zh-CN" altLang="en-US" sz="3200" b="0" i="1" dirty="0">
              <a:solidFill>
                <a:srgbClr val="FFCCFF"/>
              </a:solidFill>
              <a:latin typeface="Arial" panose="020B0604020202020204" pitchFamily="3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rgbClr val="FFCCFF"/>
              </a:solidFill>
              <a:latin typeface="Arial" panose="020B0604020202020204" pitchFamily="3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rgbClr val="FFCCFF"/>
              </a:solidFill>
              <a:latin typeface="Arial" panose="020B0604020202020204" pitchFamily="3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rgbClr val="FFCCFF"/>
              </a:solidFill>
              <a:latin typeface="Arial" panose="020B0604020202020204" pitchFamily="3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rgbClr val="FFCCFF"/>
              </a:solidFill>
              <a:latin typeface="Arial" panose="020B0604020202020204" pitchFamily="34" charset="0"/>
              <a:ea typeface="黑体" panose="02010609060101010101" pitchFamily="2" charset="-122"/>
              <a:sym typeface="Arial" panose="020B0604020202020204" pitchFamily="34" charset="0"/>
            </a:endParaRPr>
          </a:p>
        </p:txBody>
      </p:sp>
      <p:sp>
        <p:nvSpPr>
          <p:cNvPr id="38916" name="文本框 38916"/>
          <p:cNvSpPr txBox="1"/>
          <p:nvPr/>
        </p:nvSpPr>
        <p:spPr>
          <a:xfrm>
            <a:off x="417195" y="2081530"/>
            <a:ext cx="8272145" cy="8713470"/>
          </a:xfrm>
          <a:prstGeom prst="rect">
            <a:avLst/>
          </a:prstGeom>
          <a:solidFill>
            <a:schemeClr val="tx1"/>
          </a:solidFill>
          <a:ln w="9525">
            <a:noFill/>
          </a:ln>
        </p:spPr>
        <p:txBody>
          <a:bodyPr wrap="square" anchor="t">
            <a:spAutoFit/>
          </a:bodyPr>
          <a:p>
            <a:pPr>
              <a:spcBef>
                <a:spcPct val="10000"/>
              </a:spcBef>
              <a:spcAft>
                <a:spcPts val="1800"/>
              </a:spcAft>
            </a:pPr>
            <a:r>
              <a:rPr lang="zh-CN" altLang="en-US" sz="3200" dirty="0">
                <a:solidFill>
                  <a:srgbClr val="990033"/>
                </a:solidFill>
                <a:latin typeface="黑体" panose="02010609060101010101" pitchFamily="2" charset="-122"/>
                <a:ea typeface="黑体" panose="02010609060101010101" pitchFamily="2" charset="-122"/>
                <a:sym typeface="黑体" panose="02010609060101010101" pitchFamily="2" charset="-122"/>
              </a:rPr>
              <a:t>●</a:t>
            </a:r>
            <a:r>
              <a:rPr lang="zh-CN" altLang="en-US" sz="3200" b="0" i="1" dirty="0">
                <a:solidFill>
                  <a:srgbClr val="990033"/>
                </a:solidFill>
                <a:latin typeface="Arial" panose="020B0604020202020204" pitchFamily="34" charset="0"/>
                <a:ea typeface="黑体" panose="02010609060101010101" pitchFamily="2" charset="-122"/>
                <a:sym typeface="黑体" panose="02010609060101010101" pitchFamily="2" charset="-122"/>
              </a:rPr>
              <a:t>经济可持续发展的环境瓶颈</a:t>
            </a:r>
            <a:endParaRPr lang="zh-CN" altLang="en-US" sz="3200" b="0" i="1" dirty="0">
              <a:solidFill>
                <a:srgbClr val="990033"/>
              </a:solidFill>
              <a:latin typeface="Arial" panose="020B0604020202020204" pitchFamily="34" charset="0"/>
              <a:ea typeface="黑体" panose="02010609060101010101" pitchFamily="2" charset="-122"/>
              <a:sym typeface="黑体" panose="02010609060101010101" pitchFamily="2" charset="-122"/>
            </a:endParaRPr>
          </a:p>
          <a:p>
            <a:pPr>
              <a:spcBef>
                <a:spcPct val="10000"/>
              </a:spcBef>
              <a:spcAft>
                <a:spcPts val="1800"/>
              </a:spcAft>
            </a:pPr>
            <a:r>
              <a:rPr lang="en-US" altLang="x-none" sz="2800" b="0" i="1" dirty="0">
                <a:solidFill>
                  <a:srgbClr val="CC3300"/>
                </a:solidFill>
                <a:latin typeface="Times New Roman" panose="02020603050405020304" charset="0"/>
                <a:ea typeface="黑体" panose="02010609060101010101" pitchFamily="2" charset="-122"/>
                <a:sym typeface="Arial" panose="020B0604020202020204" pitchFamily="34" charset="0"/>
              </a:rPr>
              <a:t>The environmental bottleneck of economic sustainable development</a:t>
            </a:r>
            <a:endParaRPr lang="en-US" altLang="x-none" sz="2800" b="0" i="1" dirty="0">
              <a:solidFill>
                <a:srgbClr val="CC3300"/>
              </a:solidFill>
              <a:latin typeface="Times New Roman" panose="02020603050405020304" charset="0"/>
              <a:ea typeface="黑体" panose="02010609060101010101" pitchFamily="2" charset="-122"/>
              <a:sym typeface="Arial" panose="020B0604020202020204" pitchFamily="34" charset="0"/>
            </a:endParaRPr>
          </a:p>
          <a:p>
            <a:r>
              <a:rPr lang="en-US" altLang="x-none" sz="3200" dirty="0">
                <a:solidFill>
                  <a:srgbClr val="0000FF"/>
                </a:solidFill>
                <a:latin typeface="Arial" panose="020B0604020202020204" pitchFamily="34" charset="0"/>
                <a:ea typeface="黑体" panose="02010609060101010101" pitchFamily="2" charset="-122"/>
                <a:sym typeface="黑体" panose="02010609060101010101" pitchFamily="2" charset="-122"/>
              </a:rPr>
              <a:t>《</a:t>
            </a:r>
            <a:r>
              <a:rPr lang="zh-CN" altLang="en-US" sz="3200" dirty="0">
                <a:solidFill>
                  <a:srgbClr val="0000FF"/>
                </a:solidFill>
                <a:latin typeface="Arial" panose="020B0604020202020204" pitchFamily="34" charset="0"/>
                <a:ea typeface="黑体" panose="02010609060101010101" pitchFamily="2" charset="-122"/>
                <a:sym typeface="黑体" panose="02010609060101010101" pitchFamily="2" charset="-122"/>
              </a:rPr>
              <a:t>中国二十一世纪议程</a:t>
            </a:r>
            <a:r>
              <a:rPr lang="en-US" altLang="x-none" sz="3200" dirty="0">
                <a:solidFill>
                  <a:srgbClr val="0000FF"/>
                </a:solidFill>
                <a:latin typeface="Arial" panose="020B0604020202020204" pitchFamily="34" charset="0"/>
                <a:ea typeface="黑体" panose="02010609060101010101" pitchFamily="2" charset="-122"/>
                <a:sym typeface="黑体" panose="02010609060101010101" pitchFamily="2" charset="-122"/>
              </a:rPr>
              <a:t>》</a:t>
            </a:r>
            <a:r>
              <a:rPr lang="zh-CN" altLang="en-US" sz="3200" dirty="0">
                <a:solidFill>
                  <a:srgbClr val="0000FF"/>
                </a:solidFill>
                <a:latin typeface="Arial" panose="020B0604020202020204" pitchFamily="34" charset="0"/>
                <a:ea typeface="黑体" panose="02010609060101010101" pitchFamily="2" charset="-122"/>
                <a:sym typeface="黑体" panose="02010609060101010101" pitchFamily="2" charset="-122"/>
              </a:rPr>
              <a:t>：合理的消费模式和适度的消费规模不仅有利于经济的持续增长，同时还会减缓由于人口增长带来的种种压力，使人们赖以生存的环境得到保护和改善。</a:t>
            </a:r>
            <a:endParaRPr lang="zh-CN" altLang="en-US" sz="2400" dirty="0">
              <a:solidFill>
                <a:srgbClr val="454545"/>
              </a:solidFill>
              <a:latin typeface="Times New Roman" panose="02020603050405020304" charset="0"/>
              <a:ea typeface="黑体" panose="02010609060101010101" pitchFamily="2" charset="-122"/>
            </a:endParaRPr>
          </a:p>
          <a:p>
            <a:pPr eaLnBrk="0" hangingPunct="0"/>
            <a:r>
              <a:rPr lang="en-US" altLang="x-none" sz="2400" dirty="0">
                <a:solidFill>
                  <a:srgbClr val="454545"/>
                </a:solidFill>
                <a:latin typeface="Times New Roman" panose="02020603050405020304" charset="0"/>
                <a:ea typeface="黑体" panose="02010609060101010101" pitchFamily="2" charset="-122"/>
                <a:sym typeface="Arial" panose="020B0604020202020204" pitchFamily="34" charset="0"/>
              </a:rPr>
              <a:t>"China's Agenda 21" pointed out that a reasonable consumption patterns and scale is not only conducive to sustained economic growth, but also reduce the pressure caused by population growth, so that the environment people live on will be protected and improved.</a:t>
            </a:r>
            <a:r>
              <a:rPr lang="zh-CN" altLang="en-US" sz="2400" dirty="0">
                <a:solidFill>
                  <a:srgbClr val="454545"/>
                </a:solidFill>
                <a:latin typeface="Times New Roman" panose="02020603050405020304" charset="0"/>
                <a:ea typeface="黑体" panose="02010609060101010101" pitchFamily="2" charset="-122"/>
                <a:sym typeface="Arial" panose="020B0604020202020204" pitchFamily="34" charset="0"/>
              </a:rPr>
              <a:t> </a:t>
            </a:r>
            <a:endParaRPr lang="zh-CN" altLang="en-US" sz="2400" dirty="0">
              <a:solidFill>
                <a:srgbClr val="454545"/>
              </a:solidFill>
              <a:latin typeface="Times New Roman" panose="02020603050405020304" charset="0"/>
              <a:ea typeface="黑体" panose="02010609060101010101" pitchFamily="2" charset="-122"/>
              <a:sym typeface="Arial" panose="020B0604020202020204" pitchFamily="34" charset="0"/>
            </a:endParaRPr>
          </a:p>
          <a:p>
            <a:endParaRPr lang="zh-CN" altLang="en-US" sz="2400" dirty="0">
              <a:solidFill>
                <a:srgbClr val="454545"/>
              </a:solidFill>
              <a:latin typeface="Times New Roman" panose="02020603050405020304" charset="0"/>
              <a:ea typeface="黑体" panose="02010609060101010101" pitchFamily="2" charset="-122"/>
              <a:sym typeface="Arial" panose="020B0604020202020204" pitchFamily="34" charset="0"/>
            </a:endParaRPr>
          </a:p>
          <a:p>
            <a:pPr>
              <a:spcBef>
                <a:spcPct val="10000"/>
              </a:spcBef>
              <a:spcAft>
                <a:spcPts val="1800"/>
              </a:spcAft>
            </a:pPr>
            <a:endParaRPr lang="zh-CN" altLang="en-US" sz="3200" dirty="0">
              <a:solidFill>
                <a:srgbClr val="FFFFFF"/>
              </a:solidFill>
              <a:latin typeface="Arial" panose="020B0604020202020204" pitchFamily="3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chemeClr val="bg1"/>
              </a:solidFill>
              <a:latin typeface="Arial" panose="020B0604020202020204" pitchFamily="3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chemeClr val="bg1"/>
              </a:solidFill>
              <a:latin typeface="Arial" panose="020B0604020202020204" pitchFamily="34" charset="0"/>
              <a:ea typeface="黑体" panose="02010609060101010101" pitchFamily="2" charset="-122"/>
              <a:sym typeface="Arial" panose="020B0604020202020204" pitchFamily="34" charset="0"/>
            </a:endParaRPr>
          </a:p>
        </p:txBody>
      </p:sp>
      <p:sp>
        <p:nvSpPr>
          <p:cNvPr id="2" name="Rectangle 66">
            <a:hlinkClick r:id=""/>
          </p:cNvPr>
          <p:cNvSpPr txBox="1"/>
          <p:nvPr/>
        </p:nvSpPr>
        <p:spPr>
          <a:xfrm>
            <a:off x="793115" y="146050"/>
            <a:ext cx="9639300" cy="706755"/>
          </a:xfrm>
          <a:prstGeom prst="rect">
            <a:avLst/>
          </a:prstGeom>
          <a:noFill/>
        </p:spPr>
        <p:txBody>
          <a:bodyPr wrap="square" rtlCol="0" anchor="t">
            <a:spAutoFit/>
          </a:bodyPr>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6.生态文明呼唤绿色消费</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ea"/>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矩形 1"/>
          <p:cNvSpPr/>
          <p:nvPr/>
        </p:nvSpPr>
        <p:spPr>
          <a:xfrm>
            <a:off x="4787900" y="425450"/>
            <a:ext cx="4537075" cy="460375"/>
          </a:xfrm>
          <a:prstGeom prst="rect">
            <a:avLst/>
          </a:prstGeom>
          <a:noFill/>
          <a:ln w="9525">
            <a:noFill/>
          </a:ln>
        </p:spPr>
        <p:txBody>
          <a:bodyPr wrap="square" anchor="t">
            <a:spAutoFit/>
          </a:bodyPr>
          <a:p>
            <a:pPr eaLnBrk="0" hangingPunct="0"/>
            <a:endParaRPr lang="zh-CN" altLang="en-US" sz="2400" dirty="0">
              <a:solidFill>
                <a:srgbClr val="FF0000"/>
              </a:solidFill>
              <a:latin typeface="Arial" panose="020B0604020202020204" pitchFamily="34" charset="0"/>
              <a:ea typeface="黑体" panose="02010609060101010101" pitchFamily="2" charset="-122"/>
            </a:endParaRPr>
          </a:p>
        </p:txBody>
      </p:sp>
      <p:sp>
        <p:nvSpPr>
          <p:cNvPr id="39939" name="文本框 39939"/>
          <p:cNvSpPr txBox="1"/>
          <p:nvPr/>
        </p:nvSpPr>
        <p:spPr>
          <a:xfrm>
            <a:off x="313690" y="1323975"/>
            <a:ext cx="8348980" cy="12030710"/>
          </a:xfrm>
          <a:prstGeom prst="rect">
            <a:avLst/>
          </a:prstGeom>
          <a:solidFill>
            <a:schemeClr val="tx1"/>
          </a:solidFill>
          <a:ln w="9525">
            <a:noFill/>
          </a:ln>
        </p:spPr>
        <p:txBody>
          <a:bodyPr wrap="square" anchor="t">
            <a:spAutoFit/>
          </a:bodyPr>
          <a:p>
            <a:pPr>
              <a:spcBef>
                <a:spcPct val="10000"/>
              </a:spcBef>
              <a:spcAft>
                <a:spcPts val="1800"/>
              </a:spcAft>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经济增长的资源瓶颈</a:t>
            </a:r>
            <a:endPar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endParaRPr>
          </a:p>
          <a:p>
            <a:pPr>
              <a:spcBef>
                <a:spcPct val="10000"/>
              </a:spcBef>
              <a:spcAft>
                <a:spcPts val="1800"/>
              </a:spcAft>
            </a:pPr>
            <a:r>
              <a:rPr lang="en-US" altLang="x-none" sz="2800" b="0" i="1" dirty="0">
                <a:solidFill>
                  <a:srgbClr val="FFCCFF"/>
                </a:solidFill>
                <a:latin typeface="Times New Roman" panose="02020603050405020304" charset="0"/>
                <a:ea typeface="黑体" panose="02010609060101010101" pitchFamily="2" charset="-122"/>
                <a:sym typeface="Arial" panose="020B0604020202020204" pitchFamily="34" charset="0"/>
              </a:rPr>
              <a:t>The resource bottleneck of the rapid economic growth</a:t>
            </a:r>
            <a:br>
              <a:rPr lang="zh-CN" altLang="en-US" sz="2400" b="0" dirty="0">
                <a:solidFill>
                  <a:srgbClr val="FFCCFF"/>
                </a:solidFill>
                <a:latin typeface="Times New Roman" panose="02020603050405020304" charset="0"/>
                <a:ea typeface="黑体" panose="02010609060101010101" pitchFamily="2" charset="-122"/>
                <a:sym typeface="黑体" panose="02010609060101010101" pitchFamily="2" charset="-122"/>
              </a:rPr>
            </a:b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       按温饱计算，理论上中国人口承载能力约为</a:t>
            </a:r>
            <a:r>
              <a:rPr lang="en-US" altLang="x-none"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15</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亿</a:t>
            </a:r>
            <a:r>
              <a:rPr lang="en-US" altLang="x-none"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—16</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亿人口。严格控制人口的条件下，到</a:t>
            </a:r>
            <a:r>
              <a:rPr lang="en-US" altLang="x-none"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2030</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年，中国人口将达到或接近这个土地资源承载能力的极限。    </a:t>
            </a:r>
            <a:br>
              <a:rPr lang="zh-CN" altLang="en-US" sz="3200" b="0" dirty="0">
                <a:solidFill>
                  <a:srgbClr val="FFCCFF"/>
                </a:solidFill>
                <a:latin typeface="Arial" panose="020B0604020202020204" pitchFamily="34" charset="0"/>
                <a:ea typeface="黑体" panose="02010609060101010101" pitchFamily="2" charset="-122"/>
                <a:sym typeface="黑体" panose="02010609060101010101" pitchFamily="2" charset="-122"/>
              </a:rPr>
            </a:b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       按照我国发展的战略目标，在</a:t>
            </a:r>
            <a:r>
              <a:rPr lang="en-US" altLang="x-none"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21</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世纪中期要达到发达国家水平；届时，资源消耗规模最少要比现在增加</a:t>
            </a:r>
            <a:r>
              <a:rPr lang="en-US" altLang="x-none"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5</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a:t>
            </a:r>
            <a:r>
              <a:rPr lang="en-US" altLang="x-none"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10</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倍。</a:t>
            </a:r>
            <a:br>
              <a:rPr lang="zh-CN" altLang="en-US" sz="3200" b="0" dirty="0">
                <a:solidFill>
                  <a:srgbClr val="FFCCFF"/>
                </a:solidFill>
                <a:latin typeface="Arial" panose="020B0604020202020204" pitchFamily="34" charset="0"/>
                <a:ea typeface="黑体" panose="02010609060101010101" pitchFamily="2" charset="-122"/>
                <a:sym typeface="黑体" panose="02010609060101010101" pitchFamily="2" charset="-122"/>
              </a:rPr>
            </a:b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       是否有足够的资源来支持实现这个目标？ </a:t>
            </a:r>
            <a:endPar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endParaRPr>
          </a:p>
          <a:p>
            <a:pPr>
              <a:spcBef>
                <a:spcPct val="10000"/>
              </a:spcBef>
              <a:spcAft>
                <a:spcPts val="1800"/>
              </a:spcAft>
            </a:pPr>
            <a:r>
              <a:rPr lang="en-US" altLang="x-none" sz="2400" b="0" i="1" dirty="0">
                <a:solidFill>
                  <a:srgbClr val="FFCCFF"/>
                </a:solidFill>
                <a:latin typeface="Times New Roman" panose="02020603050405020304" charset="0"/>
                <a:ea typeface="黑体" panose="02010609060101010101" pitchFamily="2" charset="-122"/>
                <a:sym typeface="Arial" panose="020B0604020202020204" pitchFamily="34" charset="0"/>
              </a:rPr>
              <a:t>Theoretically, population carrying capacity of China is about 1.5 billion -1.6 million people. Under a strict control of the population, the Chinese population will reach to the carrying capacity limitation of the land resources on 2030</a:t>
            </a:r>
            <a:r>
              <a:rPr lang="en-US" altLang="x-none" sz="2400" b="0" i="1" dirty="0">
                <a:solidFill>
                  <a:srgbClr val="FFCCFF"/>
                </a:solidFill>
                <a:latin typeface="Times New Roman" panose="02020603050405020304" charset="0"/>
                <a:ea typeface="黑体" panose="02010609060101010101" pitchFamily="2" charset="-122"/>
                <a:sym typeface="黑体" panose="02010609060101010101" pitchFamily="2" charset="-122"/>
              </a:rPr>
              <a:t>. </a:t>
            </a:r>
            <a:br>
              <a:rPr lang="zh-CN" altLang="en-US" sz="2400" b="0" dirty="0">
                <a:solidFill>
                  <a:srgbClr val="FFCCFF"/>
                </a:solidFill>
                <a:latin typeface="Times New Roman" panose="02020603050405020304" charset="0"/>
                <a:ea typeface="黑体" panose="02010609060101010101" pitchFamily="2" charset="-122"/>
                <a:sym typeface="黑体" panose="02010609060101010101" pitchFamily="2" charset="-122"/>
              </a:rPr>
            </a:br>
            <a:r>
              <a:rPr lang="zh-CN" altLang="en-US" sz="2400" b="0" i="1" dirty="0">
                <a:solidFill>
                  <a:srgbClr val="FFCCFF"/>
                </a:solidFill>
                <a:latin typeface="Times New Roman" panose="02020603050405020304" charset="0"/>
                <a:ea typeface="黑体" panose="02010609060101010101" pitchFamily="2" charset="-122"/>
                <a:sym typeface="Arial" panose="020B0604020202020204" pitchFamily="34" charset="0"/>
              </a:rPr>
              <a:t>    </a:t>
            </a:r>
            <a:r>
              <a:rPr lang="en-US" altLang="x-none" sz="2400" b="0" i="1" dirty="0">
                <a:solidFill>
                  <a:srgbClr val="FFCCFF"/>
                </a:solidFill>
                <a:latin typeface="Times New Roman" panose="02020603050405020304" charset="0"/>
                <a:ea typeface="黑体" panose="02010609060101010101" pitchFamily="2" charset="-122"/>
                <a:sym typeface="Arial" panose="020B0604020202020204" pitchFamily="34" charset="0"/>
              </a:rPr>
              <a:t>In accordance with the strategic objectives of China's development, the level of developed countries would be reached in the mid-21st century; then, the resource consumption increase at least about 5 to 10 times than the current.</a:t>
            </a:r>
            <a:br>
              <a:rPr lang="zh-CN" altLang="en-US" sz="2400" b="0" dirty="0">
                <a:solidFill>
                  <a:srgbClr val="FFCCFF"/>
                </a:solidFill>
                <a:latin typeface="Times New Roman" panose="02020603050405020304" charset="0"/>
                <a:ea typeface="黑体" panose="02010609060101010101" pitchFamily="2" charset="-122"/>
                <a:sym typeface="Arial" panose="020B0604020202020204" pitchFamily="34" charset="0"/>
              </a:rPr>
            </a:br>
            <a:r>
              <a:rPr lang="zh-CN" altLang="en-US" sz="2400" b="0" i="1" dirty="0">
                <a:solidFill>
                  <a:srgbClr val="FFCCFF"/>
                </a:solidFill>
                <a:latin typeface="Times New Roman" panose="02020603050405020304" charset="0"/>
                <a:ea typeface="黑体" panose="02010609060101010101" pitchFamily="2" charset="-122"/>
                <a:sym typeface="Arial" panose="020B0604020202020204" pitchFamily="34" charset="0"/>
              </a:rPr>
              <a:t>    </a:t>
            </a:r>
            <a:r>
              <a:rPr lang="en-US" altLang="x-none" sz="2400" b="0" i="1" dirty="0">
                <a:solidFill>
                  <a:srgbClr val="FFCCFF"/>
                </a:solidFill>
                <a:latin typeface="Times New Roman" panose="02020603050405020304" charset="0"/>
                <a:ea typeface="黑体" panose="02010609060101010101" pitchFamily="2" charset="-122"/>
                <a:sym typeface="Arial" panose="020B0604020202020204" pitchFamily="34" charset="0"/>
              </a:rPr>
              <a:t>Are there enough resources to achieve this goal?</a:t>
            </a:r>
            <a:r>
              <a:rPr lang="zh-CN" altLang="en-US" sz="2400" b="0" i="1" dirty="0">
                <a:solidFill>
                  <a:srgbClr val="FFCCFF"/>
                </a:solidFill>
                <a:latin typeface="Times New Roman" panose="02020603050405020304" charset="0"/>
                <a:ea typeface="黑体" panose="02010609060101010101" pitchFamily="2" charset="-122"/>
                <a:sym typeface="Arial" panose="020B0604020202020204" pitchFamily="34" charset="0"/>
              </a:rPr>
              <a:t>  </a:t>
            </a:r>
            <a:r>
              <a:rPr lang="zh-CN" altLang="en-US" sz="3200" b="0" i="1" dirty="0">
                <a:solidFill>
                  <a:srgbClr val="FFCCFF"/>
                </a:solidFill>
                <a:latin typeface="Arial" panose="020B0604020202020204" pitchFamily="34" charset="0"/>
                <a:ea typeface="黑体" panose="02010609060101010101" pitchFamily="2" charset="-122"/>
                <a:sym typeface="Arial" panose="020B0604020202020204" pitchFamily="34" charset="0"/>
              </a:rPr>
              <a:t> </a:t>
            </a:r>
            <a:endParaRPr lang="zh-CN" altLang="en-US" sz="3200" b="0" i="1" dirty="0">
              <a:solidFill>
                <a:srgbClr val="FFCCFF"/>
              </a:solidFill>
              <a:latin typeface="Arial" panose="020B0604020202020204" pitchFamily="3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rgbClr val="FFCCFF"/>
              </a:solidFill>
              <a:latin typeface="Arial" panose="020B0604020202020204" pitchFamily="3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rgbClr val="FFCCFF"/>
              </a:solidFill>
              <a:latin typeface="Arial" panose="020B0604020202020204" pitchFamily="3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rgbClr val="FFCCFF"/>
              </a:solidFill>
              <a:latin typeface="Arial" panose="020B0604020202020204" pitchFamily="3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rgbClr val="FFCCFF"/>
              </a:solidFill>
              <a:latin typeface="Arial" panose="020B0604020202020204" pitchFamily="34" charset="0"/>
              <a:ea typeface="黑体" panose="02010609060101010101" pitchFamily="2" charset="-122"/>
              <a:sym typeface="Arial" panose="020B0604020202020204" pitchFamily="34" charset="0"/>
            </a:endParaRPr>
          </a:p>
        </p:txBody>
      </p:sp>
      <p:sp>
        <p:nvSpPr>
          <p:cNvPr id="39940" name="文本框 39940"/>
          <p:cNvSpPr txBox="1"/>
          <p:nvPr/>
        </p:nvSpPr>
        <p:spPr>
          <a:xfrm>
            <a:off x="313690" y="1812925"/>
            <a:ext cx="8348980" cy="8221345"/>
          </a:xfrm>
          <a:prstGeom prst="rect">
            <a:avLst/>
          </a:prstGeom>
          <a:solidFill>
            <a:schemeClr val="tx1"/>
          </a:solidFill>
          <a:ln w="9525">
            <a:noFill/>
          </a:ln>
        </p:spPr>
        <p:txBody>
          <a:bodyPr wrap="square" anchor="t">
            <a:spAutoFit/>
          </a:bodyPr>
          <a:p>
            <a:pPr>
              <a:spcBef>
                <a:spcPct val="10000"/>
              </a:spcBef>
              <a:spcAft>
                <a:spcPts val="1800"/>
              </a:spcAft>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经济可持续发展的环境瓶颈</a:t>
            </a:r>
            <a:endPar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endParaRPr>
          </a:p>
          <a:p>
            <a:pPr>
              <a:spcBef>
                <a:spcPct val="10000"/>
              </a:spcBef>
              <a:spcAft>
                <a:spcPts val="1800"/>
              </a:spcAft>
            </a:pPr>
            <a:r>
              <a:rPr lang="en-US" altLang="x-none" sz="2800" b="0" i="1" dirty="0">
                <a:solidFill>
                  <a:srgbClr val="FFCCFF"/>
                </a:solidFill>
                <a:latin typeface="Times New Roman" panose="02020603050405020304" charset="0"/>
                <a:ea typeface="黑体" panose="02010609060101010101" pitchFamily="2" charset="-122"/>
                <a:sym typeface="Arial" panose="020B0604020202020204" pitchFamily="34" charset="0"/>
              </a:rPr>
              <a:t>The environmental bottleneck of economic sustainable development</a:t>
            </a:r>
            <a:endParaRPr lang="en-US" altLang="x-none" sz="2800" b="0" i="1" dirty="0">
              <a:solidFill>
                <a:srgbClr val="FFCCFF"/>
              </a:solidFill>
              <a:latin typeface="Times New Roman" panose="02020603050405020304" charset="0"/>
              <a:ea typeface="黑体" panose="02010609060101010101" pitchFamily="2" charset="-122"/>
              <a:sym typeface="Arial" panose="020B0604020202020204" pitchFamily="34" charset="0"/>
            </a:endParaRPr>
          </a:p>
          <a:p>
            <a:r>
              <a:rPr lang="en-US" altLang="x-none" sz="3200" dirty="0">
                <a:solidFill>
                  <a:srgbClr val="FFCCFF"/>
                </a:solidFill>
                <a:latin typeface="Arial" panose="020B0604020202020204" pitchFamily="34" charset="0"/>
                <a:ea typeface="黑体" panose="02010609060101010101" pitchFamily="2" charset="-122"/>
                <a:sym typeface="黑体" panose="02010609060101010101" pitchFamily="2" charset="-122"/>
              </a:rPr>
              <a:t>《</a:t>
            </a:r>
            <a:r>
              <a:rPr lang="zh-CN" altLang="en-US" sz="3200" dirty="0">
                <a:solidFill>
                  <a:srgbClr val="FFCCFF"/>
                </a:solidFill>
                <a:latin typeface="Arial" panose="020B0604020202020204" pitchFamily="34" charset="0"/>
                <a:ea typeface="黑体" panose="02010609060101010101" pitchFamily="2" charset="-122"/>
                <a:sym typeface="黑体" panose="02010609060101010101" pitchFamily="2" charset="-122"/>
              </a:rPr>
              <a:t>中国二十一世纪议程</a:t>
            </a:r>
            <a:r>
              <a:rPr lang="en-US" altLang="x-none" sz="3200" dirty="0">
                <a:solidFill>
                  <a:srgbClr val="FFCCFF"/>
                </a:solidFill>
                <a:latin typeface="Arial" panose="020B0604020202020204" pitchFamily="34" charset="0"/>
                <a:ea typeface="黑体" panose="02010609060101010101" pitchFamily="2" charset="-122"/>
                <a:sym typeface="黑体" panose="02010609060101010101" pitchFamily="2" charset="-122"/>
              </a:rPr>
              <a:t>》</a:t>
            </a:r>
            <a:r>
              <a:rPr lang="zh-CN" altLang="en-US" sz="3200" dirty="0">
                <a:solidFill>
                  <a:srgbClr val="FFCCFF"/>
                </a:solidFill>
                <a:latin typeface="Arial" panose="020B0604020202020204" pitchFamily="34" charset="0"/>
                <a:ea typeface="黑体" panose="02010609060101010101" pitchFamily="2" charset="-122"/>
                <a:sym typeface="黑体" panose="02010609060101010101" pitchFamily="2" charset="-122"/>
              </a:rPr>
              <a:t>：合理的消费模式和适度的消费规模不仅有利于经济的持续增长，同时还会减缓由于人口增长带来的种种压力，使人们赖以生存的环境得到保护和改善。</a:t>
            </a:r>
            <a:endParaRPr lang="zh-CN" altLang="en-US" sz="2400" dirty="0">
              <a:solidFill>
                <a:srgbClr val="FFCCFF"/>
              </a:solidFill>
              <a:latin typeface="Times New Roman" panose="02020603050405020304" charset="0"/>
              <a:ea typeface="黑体" panose="02010609060101010101" pitchFamily="2" charset="-122"/>
            </a:endParaRPr>
          </a:p>
          <a:p>
            <a:pPr eaLnBrk="0" hangingPunct="0"/>
            <a:r>
              <a:rPr lang="en-US" altLang="x-none" sz="2400" dirty="0">
                <a:solidFill>
                  <a:srgbClr val="FFCCFF"/>
                </a:solidFill>
                <a:latin typeface="Times New Roman" panose="02020603050405020304" charset="0"/>
                <a:ea typeface="黑体" panose="02010609060101010101" pitchFamily="2" charset="-122"/>
                <a:sym typeface="Arial" panose="020B0604020202020204" pitchFamily="34" charset="0"/>
              </a:rPr>
              <a:t>"China's Agenda 21" pointed out that a reasonable consumption patterns and scale is not only conducive to sustained economic growth, but also reduce the pressure caused by population growth, so that the environment people live on will be protected and improved.</a:t>
            </a:r>
            <a:r>
              <a:rPr lang="zh-CN" altLang="en-US" sz="2400" dirty="0">
                <a:solidFill>
                  <a:srgbClr val="FFCCFF"/>
                </a:solidFill>
                <a:latin typeface="Times New Roman" panose="02020603050405020304" charset="0"/>
                <a:ea typeface="黑体" panose="02010609060101010101" pitchFamily="2" charset="-122"/>
                <a:sym typeface="Arial" panose="020B0604020202020204" pitchFamily="34" charset="0"/>
              </a:rPr>
              <a:t> </a:t>
            </a:r>
            <a:endParaRPr lang="zh-CN" altLang="en-US" sz="2400" dirty="0">
              <a:solidFill>
                <a:srgbClr val="FFCCFF"/>
              </a:solidFill>
              <a:latin typeface="Times New Roman" panose="02020603050405020304" charset="0"/>
              <a:ea typeface="黑体" panose="02010609060101010101" pitchFamily="2" charset="-122"/>
              <a:sym typeface="Arial" panose="020B0604020202020204" pitchFamily="34" charset="0"/>
            </a:endParaRPr>
          </a:p>
          <a:p>
            <a:endParaRPr lang="zh-CN" altLang="en-US" sz="2400" dirty="0">
              <a:solidFill>
                <a:srgbClr val="FFCCFF"/>
              </a:solidFill>
              <a:latin typeface="Times New Roman" panose="02020603050405020304" charset="0"/>
              <a:ea typeface="黑体" panose="02010609060101010101" pitchFamily="2" charset="-122"/>
              <a:sym typeface="Arial" panose="020B0604020202020204" pitchFamily="34" charset="0"/>
            </a:endParaRPr>
          </a:p>
          <a:p>
            <a:pPr>
              <a:spcBef>
                <a:spcPct val="10000"/>
              </a:spcBef>
              <a:spcAft>
                <a:spcPts val="1800"/>
              </a:spcAft>
            </a:pPr>
            <a:endParaRPr lang="zh-CN" altLang="en-US" sz="3200" dirty="0">
              <a:solidFill>
                <a:srgbClr val="FFCCFF"/>
              </a:solidFill>
              <a:latin typeface="Arial" panose="020B0604020202020204" pitchFamily="3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rgbClr val="FFCCFF"/>
              </a:solidFill>
              <a:latin typeface="Arial" panose="020B0604020202020204" pitchFamily="3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rgbClr val="FFCCFF"/>
              </a:solidFill>
              <a:latin typeface="Arial" panose="020B0604020202020204" pitchFamily="34" charset="0"/>
              <a:ea typeface="黑体" panose="02010609060101010101" pitchFamily="2" charset="-122"/>
              <a:sym typeface="Arial" panose="020B0604020202020204" pitchFamily="34" charset="0"/>
            </a:endParaRPr>
          </a:p>
        </p:txBody>
      </p:sp>
      <p:sp>
        <p:nvSpPr>
          <p:cNvPr id="39941" name="文本框 39941"/>
          <p:cNvSpPr txBox="1"/>
          <p:nvPr/>
        </p:nvSpPr>
        <p:spPr>
          <a:xfrm>
            <a:off x="313690" y="2301875"/>
            <a:ext cx="8348980" cy="4412615"/>
          </a:xfrm>
          <a:prstGeom prst="rect">
            <a:avLst/>
          </a:prstGeom>
          <a:solidFill>
            <a:schemeClr val="tx1"/>
          </a:solidFill>
          <a:ln w="9525">
            <a:noFill/>
          </a:ln>
        </p:spPr>
        <p:txBody>
          <a:bodyPr wrap="square" anchor="t">
            <a:spAutoFit/>
          </a:bodyPr>
          <a:p>
            <a:pPr>
              <a:spcBef>
                <a:spcPct val="10000"/>
              </a:spcBef>
              <a:spcAft>
                <a:spcPts val="1800"/>
              </a:spcAft>
            </a:pPr>
            <a:r>
              <a:rPr lang="zh-CN" altLang="en-US" sz="3200" dirty="0">
                <a:solidFill>
                  <a:srgbClr val="990033"/>
                </a:solidFill>
                <a:latin typeface="黑体" panose="02010609060101010101" pitchFamily="2" charset="-122"/>
                <a:ea typeface="黑体" panose="02010609060101010101" pitchFamily="2" charset="-122"/>
                <a:sym typeface="黑体" panose="02010609060101010101" pitchFamily="2" charset="-122"/>
              </a:rPr>
              <a:t>●</a:t>
            </a:r>
            <a:r>
              <a:rPr lang="zh-CN" altLang="en-US" sz="3200" dirty="0">
                <a:solidFill>
                  <a:srgbClr val="990033"/>
                </a:solidFill>
                <a:latin typeface="Arial" panose="020B0604020202020204" pitchFamily="34" charset="0"/>
                <a:ea typeface="黑体" panose="02010609060101010101" pitchFamily="2" charset="-122"/>
                <a:sym typeface="黑体" panose="02010609060101010101" pitchFamily="2" charset="-122"/>
              </a:rPr>
              <a:t>绿色消费就是倡导生态文明</a:t>
            </a:r>
            <a:endParaRPr lang="zh-CN" altLang="en-US" sz="3200" dirty="0">
              <a:solidFill>
                <a:srgbClr val="990033"/>
              </a:solidFill>
              <a:latin typeface="Arial" panose="020B0604020202020204" pitchFamily="34" charset="0"/>
              <a:ea typeface="黑体" panose="02010609060101010101" pitchFamily="2" charset="-122"/>
              <a:sym typeface="黑体" panose="02010609060101010101" pitchFamily="2" charset="-122"/>
            </a:endParaRPr>
          </a:p>
          <a:p>
            <a:pPr>
              <a:spcBef>
                <a:spcPct val="10000"/>
              </a:spcBef>
              <a:spcAft>
                <a:spcPts val="1800"/>
              </a:spcAft>
            </a:pPr>
            <a:r>
              <a:rPr lang="en-US" altLang="x-none" sz="2800" dirty="0">
                <a:solidFill>
                  <a:srgbClr val="CC3300"/>
                </a:solidFill>
                <a:latin typeface="Times New Roman" panose="02020603050405020304" charset="0"/>
                <a:ea typeface="黑体" panose="02010609060101010101" pitchFamily="2" charset="-122"/>
                <a:sym typeface="Arial" panose="020B0604020202020204" pitchFamily="34" charset="0"/>
              </a:rPr>
              <a:t>Green consumption is to promote ecological civilization.</a:t>
            </a:r>
            <a:endParaRPr lang="en-US" altLang="x-none" sz="2800" dirty="0">
              <a:solidFill>
                <a:srgbClr val="CC3300"/>
              </a:solidFill>
              <a:latin typeface="Times New Roman" panose="02020603050405020304" charset="0"/>
              <a:ea typeface="黑体" panose="02010609060101010101" pitchFamily="2" charset="-122"/>
              <a:sym typeface="Arial" panose="020B0604020202020204" pitchFamily="34" charset="0"/>
            </a:endParaRPr>
          </a:p>
          <a:p>
            <a:r>
              <a:rPr lang="zh-CN" altLang="en-US" sz="3200" dirty="0">
                <a:solidFill>
                  <a:schemeClr val="bg1"/>
                </a:solidFill>
                <a:latin typeface="Arial" panose="020B0604020202020204" pitchFamily="34" charset="0"/>
                <a:ea typeface="黑体" panose="02010609060101010101" pitchFamily="2" charset="-122"/>
                <a:sym typeface="黑体" panose="02010609060101010101" pitchFamily="2" charset="-122"/>
              </a:rPr>
              <a:t>       绿色消费观念要求人们不再以大量消耗资源、损害环境求得生活上的安全、舒适，这是人们消费心理和消费行为向崇尚自然、追求安全和健康的转变。绿色消费就是提倡一种全新的生活方式！就是倡导生态文明!</a:t>
            </a:r>
            <a:endParaRPr lang="en-US" altLang="x-none" sz="3200" dirty="0">
              <a:solidFill>
                <a:schemeClr val="bg1"/>
              </a:solidFill>
              <a:latin typeface="Arial" panose="020B0604020202020204" pitchFamily="34" charset="0"/>
              <a:ea typeface="黑体" panose="02010609060101010101" pitchFamily="2" charset="-122"/>
              <a:sym typeface="Arial" panose="020B0604020202020204" pitchFamily="34" charset="0"/>
            </a:endParaRPr>
          </a:p>
        </p:txBody>
      </p:sp>
      <p:sp>
        <p:nvSpPr>
          <p:cNvPr id="2" name="Rectangle 66">
            <a:hlinkClick r:id=""/>
          </p:cNvPr>
          <p:cNvSpPr txBox="1"/>
          <p:nvPr/>
        </p:nvSpPr>
        <p:spPr>
          <a:xfrm>
            <a:off x="793115" y="353695"/>
            <a:ext cx="9639300" cy="706755"/>
          </a:xfrm>
          <a:prstGeom prst="rect">
            <a:avLst/>
          </a:prstGeom>
          <a:noFill/>
        </p:spPr>
        <p:txBody>
          <a:bodyPr wrap="squar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6.生态文明呼唤绿色消费</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ea"/>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3" name="文本框 40963"/>
          <p:cNvSpPr txBox="1"/>
          <p:nvPr/>
        </p:nvSpPr>
        <p:spPr>
          <a:xfrm>
            <a:off x="442595" y="1323975"/>
            <a:ext cx="8401685" cy="12030710"/>
          </a:xfrm>
          <a:prstGeom prst="rect">
            <a:avLst/>
          </a:prstGeom>
          <a:solidFill>
            <a:schemeClr val="tx1"/>
          </a:solidFill>
          <a:ln w="9525">
            <a:noFill/>
          </a:ln>
        </p:spPr>
        <p:txBody>
          <a:bodyPr wrap="square" anchor="t">
            <a:spAutoFit/>
          </a:bodyPr>
          <a:p>
            <a:pPr>
              <a:spcBef>
                <a:spcPct val="10000"/>
              </a:spcBef>
              <a:spcAft>
                <a:spcPts val="1800"/>
              </a:spcAft>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经济增长的资源瓶颈</a:t>
            </a:r>
            <a:endPar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endParaRPr>
          </a:p>
          <a:p>
            <a:pPr>
              <a:spcBef>
                <a:spcPct val="10000"/>
              </a:spcBef>
              <a:spcAft>
                <a:spcPts val="1800"/>
              </a:spcAft>
            </a:pPr>
            <a:r>
              <a:rPr lang="en-US" altLang="x-none" sz="2800" b="0" i="1" dirty="0">
                <a:solidFill>
                  <a:srgbClr val="FFCCFF"/>
                </a:solidFill>
                <a:latin typeface="Times New Roman" panose="02020603050405020304" charset="0"/>
                <a:ea typeface="黑体" panose="02010609060101010101" pitchFamily="2" charset="-122"/>
                <a:sym typeface="Arial" panose="020B0604020202020204" pitchFamily="34" charset="0"/>
              </a:rPr>
              <a:t>The resource bottleneck of the rapid economic growth</a:t>
            </a:r>
            <a:br>
              <a:rPr lang="zh-CN" altLang="en-US" sz="2400" b="0" dirty="0">
                <a:solidFill>
                  <a:srgbClr val="FFCCFF"/>
                </a:solidFill>
                <a:latin typeface="Times New Roman" panose="02020603050405020304" charset="0"/>
                <a:ea typeface="黑体" panose="02010609060101010101" pitchFamily="2" charset="-122"/>
                <a:sym typeface="黑体" panose="02010609060101010101" pitchFamily="2" charset="-122"/>
              </a:rPr>
            </a:b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       按温饱计算，理论上中国人口承载能力约为</a:t>
            </a:r>
            <a:r>
              <a:rPr lang="en-US" altLang="x-none"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15</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亿</a:t>
            </a:r>
            <a:r>
              <a:rPr lang="en-US" altLang="x-none"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—16</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亿人口。严格控制人口的条件下，到</a:t>
            </a:r>
            <a:r>
              <a:rPr lang="en-US" altLang="x-none"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2030</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年，中国人口将达到或接近这个土地资源承载能力的极限。    </a:t>
            </a:r>
            <a:br>
              <a:rPr lang="zh-CN" altLang="en-US" sz="3200" b="0" dirty="0">
                <a:solidFill>
                  <a:srgbClr val="FFCCFF"/>
                </a:solidFill>
                <a:latin typeface="Arial" panose="020B0604020202020204" pitchFamily="34" charset="0"/>
                <a:ea typeface="黑体" panose="02010609060101010101" pitchFamily="2" charset="-122"/>
                <a:sym typeface="黑体" panose="02010609060101010101" pitchFamily="2" charset="-122"/>
              </a:rPr>
            </a:b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       按照我国发展的战略目标，在</a:t>
            </a:r>
            <a:r>
              <a:rPr lang="en-US" altLang="x-none"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21</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世纪中期要达到发达国家水平；届时，资源消耗规模最少要比现在增加</a:t>
            </a:r>
            <a:r>
              <a:rPr lang="en-US" altLang="x-none"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5</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a:t>
            </a:r>
            <a:r>
              <a:rPr lang="en-US" altLang="x-none"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10</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倍。</a:t>
            </a:r>
            <a:br>
              <a:rPr lang="zh-CN" altLang="en-US" sz="3200" b="0" dirty="0">
                <a:solidFill>
                  <a:srgbClr val="FFCCFF"/>
                </a:solidFill>
                <a:latin typeface="Arial" panose="020B0604020202020204" pitchFamily="34" charset="0"/>
                <a:ea typeface="黑体" panose="02010609060101010101" pitchFamily="2" charset="-122"/>
                <a:sym typeface="黑体" panose="02010609060101010101" pitchFamily="2" charset="-122"/>
              </a:rPr>
            </a:b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       是否有足够的资源来支持实现这个目标？ </a:t>
            </a:r>
            <a:endPar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endParaRPr>
          </a:p>
          <a:p>
            <a:pPr>
              <a:spcBef>
                <a:spcPct val="10000"/>
              </a:spcBef>
              <a:spcAft>
                <a:spcPts val="1800"/>
              </a:spcAft>
            </a:pPr>
            <a:r>
              <a:rPr lang="en-US" altLang="x-none" sz="2400" b="0" i="1" dirty="0">
                <a:solidFill>
                  <a:srgbClr val="FFCCFF"/>
                </a:solidFill>
                <a:latin typeface="Times New Roman" panose="02020603050405020304" charset="0"/>
                <a:ea typeface="黑体" panose="02010609060101010101" pitchFamily="2" charset="-122"/>
                <a:sym typeface="Arial" panose="020B0604020202020204" pitchFamily="34" charset="0"/>
              </a:rPr>
              <a:t>Theoretically, population carrying capacity of China is about 1.5 billion -1.6 million people. Under a strict control of the population, the Chinese population will reach to the carrying capacity limitation of the land resources on 2030</a:t>
            </a:r>
            <a:r>
              <a:rPr lang="en-US" altLang="x-none" sz="2400" b="0" i="1" dirty="0">
                <a:solidFill>
                  <a:srgbClr val="FFCCFF"/>
                </a:solidFill>
                <a:latin typeface="Times New Roman" panose="02020603050405020304" charset="0"/>
                <a:ea typeface="黑体" panose="02010609060101010101" pitchFamily="2" charset="-122"/>
                <a:sym typeface="黑体" panose="02010609060101010101" pitchFamily="2" charset="-122"/>
              </a:rPr>
              <a:t>. </a:t>
            </a:r>
            <a:br>
              <a:rPr lang="zh-CN" altLang="en-US" sz="2400" b="0" dirty="0">
                <a:solidFill>
                  <a:srgbClr val="FFCCFF"/>
                </a:solidFill>
                <a:latin typeface="Times New Roman" panose="02020603050405020304" charset="0"/>
                <a:ea typeface="黑体" panose="02010609060101010101" pitchFamily="2" charset="-122"/>
                <a:sym typeface="黑体" panose="02010609060101010101" pitchFamily="2" charset="-122"/>
              </a:rPr>
            </a:br>
            <a:r>
              <a:rPr lang="zh-CN" altLang="en-US" sz="2400" b="0" i="1" dirty="0">
                <a:solidFill>
                  <a:srgbClr val="FFCCFF"/>
                </a:solidFill>
                <a:latin typeface="Times New Roman" panose="02020603050405020304" charset="0"/>
                <a:ea typeface="黑体" panose="02010609060101010101" pitchFamily="2" charset="-122"/>
                <a:sym typeface="Arial" panose="020B0604020202020204" pitchFamily="34" charset="0"/>
              </a:rPr>
              <a:t>    </a:t>
            </a:r>
            <a:r>
              <a:rPr lang="en-US" altLang="x-none" sz="2400" b="0" i="1" dirty="0">
                <a:solidFill>
                  <a:srgbClr val="FFCCFF"/>
                </a:solidFill>
                <a:latin typeface="Times New Roman" panose="02020603050405020304" charset="0"/>
                <a:ea typeface="黑体" panose="02010609060101010101" pitchFamily="2" charset="-122"/>
                <a:sym typeface="Arial" panose="020B0604020202020204" pitchFamily="34" charset="0"/>
              </a:rPr>
              <a:t>In accordance with the strategic objectives of China's development, the level of developed countries would be reached in the mid-21st century; then, the resource consumption increase at least about 5 to 10 times than the current.</a:t>
            </a:r>
            <a:br>
              <a:rPr lang="zh-CN" altLang="en-US" sz="2400" b="0" dirty="0">
                <a:solidFill>
                  <a:srgbClr val="FFCCFF"/>
                </a:solidFill>
                <a:latin typeface="Times New Roman" panose="02020603050405020304" charset="0"/>
                <a:ea typeface="黑体" panose="02010609060101010101" pitchFamily="2" charset="-122"/>
                <a:sym typeface="Arial" panose="020B0604020202020204" pitchFamily="34" charset="0"/>
              </a:rPr>
            </a:br>
            <a:r>
              <a:rPr lang="zh-CN" altLang="en-US" sz="2400" b="0" i="1" dirty="0">
                <a:solidFill>
                  <a:srgbClr val="FFCCFF"/>
                </a:solidFill>
                <a:latin typeface="Times New Roman" panose="02020603050405020304" charset="0"/>
                <a:ea typeface="黑体" panose="02010609060101010101" pitchFamily="2" charset="-122"/>
                <a:sym typeface="Arial" panose="020B0604020202020204" pitchFamily="34" charset="0"/>
              </a:rPr>
              <a:t>    </a:t>
            </a:r>
            <a:r>
              <a:rPr lang="en-US" altLang="x-none" sz="2400" b="0" i="1" dirty="0">
                <a:solidFill>
                  <a:srgbClr val="FFCCFF"/>
                </a:solidFill>
                <a:latin typeface="Times New Roman" panose="02020603050405020304" charset="0"/>
                <a:ea typeface="黑体" panose="02010609060101010101" pitchFamily="2" charset="-122"/>
                <a:sym typeface="Arial" panose="020B0604020202020204" pitchFamily="34" charset="0"/>
              </a:rPr>
              <a:t>Are there enough resources to achieve this goal?</a:t>
            </a:r>
            <a:r>
              <a:rPr lang="zh-CN" altLang="en-US" sz="2400" b="0" i="1" dirty="0">
                <a:solidFill>
                  <a:srgbClr val="FFCCFF"/>
                </a:solidFill>
                <a:latin typeface="Times New Roman" panose="02020603050405020304" charset="0"/>
                <a:ea typeface="黑体" panose="02010609060101010101" pitchFamily="2" charset="-122"/>
                <a:sym typeface="Arial" panose="020B0604020202020204" pitchFamily="34" charset="0"/>
              </a:rPr>
              <a:t>  </a:t>
            </a:r>
            <a:r>
              <a:rPr lang="zh-CN" altLang="en-US" sz="3200" b="0" i="1" dirty="0">
                <a:solidFill>
                  <a:srgbClr val="FFCCFF"/>
                </a:solidFill>
                <a:latin typeface="Arial" panose="020B0604020202020204" pitchFamily="34" charset="0"/>
                <a:ea typeface="黑体" panose="02010609060101010101" pitchFamily="2" charset="-122"/>
                <a:sym typeface="Arial" panose="020B0604020202020204" pitchFamily="34" charset="0"/>
              </a:rPr>
              <a:t> </a:t>
            </a:r>
            <a:endParaRPr lang="zh-CN" altLang="en-US" sz="3200" b="0" i="1" dirty="0">
              <a:solidFill>
                <a:srgbClr val="FFCCFF"/>
              </a:solidFill>
              <a:latin typeface="Arial" panose="020B0604020202020204" pitchFamily="3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rgbClr val="FFCCFF"/>
              </a:solidFill>
              <a:latin typeface="Arial" panose="020B0604020202020204" pitchFamily="3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rgbClr val="FFCCFF"/>
              </a:solidFill>
              <a:latin typeface="Arial" panose="020B0604020202020204" pitchFamily="3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rgbClr val="FFCCFF"/>
              </a:solidFill>
              <a:latin typeface="Arial" panose="020B0604020202020204" pitchFamily="3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rgbClr val="FFCCFF"/>
              </a:solidFill>
              <a:latin typeface="Arial" panose="020B0604020202020204" pitchFamily="34" charset="0"/>
              <a:ea typeface="黑体" panose="02010609060101010101" pitchFamily="2" charset="-122"/>
              <a:sym typeface="Arial" panose="020B0604020202020204" pitchFamily="34" charset="0"/>
            </a:endParaRPr>
          </a:p>
        </p:txBody>
      </p:sp>
      <p:sp>
        <p:nvSpPr>
          <p:cNvPr id="40964" name="文本框 40964"/>
          <p:cNvSpPr txBox="1"/>
          <p:nvPr/>
        </p:nvSpPr>
        <p:spPr>
          <a:xfrm>
            <a:off x="442595" y="1812925"/>
            <a:ext cx="8401685" cy="8221345"/>
          </a:xfrm>
          <a:prstGeom prst="rect">
            <a:avLst/>
          </a:prstGeom>
          <a:solidFill>
            <a:schemeClr val="tx1"/>
          </a:solidFill>
          <a:ln w="9525">
            <a:noFill/>
          </a:ln>
        </p:spPr>
        <p:txBody>
          <a:bodyPr wrap="square" anchor="t">
            <a:spAutoFit/>
          </a:bodyPr>
          <a:p>
            <a:pPr>
              <a:spcBef>
                <a:spcPct val="10000"/>
              </a:spcBef>
              <a:spcAft>
                <a:spcPts val="1800"/>
              </a:spcAft>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a:t>
            </a:r>
            <a:r>
              <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rPr>
              <a:t>经济可持续发展的环境瓶颈</a:t>
            </a:r>
            <a:endParaRPr lang="zh-CN" altLang="en-US" sz="3200" b="0" i="1" dirty="0">
              <a:solidFill>
                <a:srgbClr val="FFCCFF"/>
              </a:solidFill>
              <a:latin typeface="Arial" panose="020B0604020202020204" pitchFamily="34" charset="0"/>
              <a:ea typeface="黑体" panose="02010609060101010101" pitchFamily="2" charset="-122"/>
              <a:sym typeface="黑体" panose="02010609060101010101" pitchFamily="2" charset="-122"/>
            </a:endParaRPr>
          </a:p>
          <a:p>
            <a:pPr>
              <a:spcBef>
                <a:spcPct val="10000"/>
              </a:spcBef>
              <a:spcAft>
                <a:spcPts val="1800"/>
              </a:spcAft>
            </a:pPr>
            <a:r>
              <a:rPr lang="en-US" altLang="x-none" sz="2800" b="0" i="1" dirty="0">
                <a:solidFill>
                  <a:srgbClr val="FFCCFF"/>
                </a:solidFill>
                <a:latin typeface="Times New Roman" panose="02020603050405020304" charset="0"/>
                <a:ea typeface="黑体" panose="02010609060101010101" pitchFamily="2" charset="-122"/>
                <a:sym typeface="Arial" panose="020B0604020202020204" pitchFamily="34" charset="0"/>
              </a:rPr>
              <a:t>The environmental bottleneck of economic sustainable development</a:t>
            </a:r>
            <a:endParaRPr lang="en-US" altLang="x-none" sz="2800" b="0" i="1" dirty="0">
              <a:solidFill>
                <a:srgbClr val="FFCCFF"/>
              </a:solidFill>
              <a:latin typeface="Times New Roman" panose="02020603050405020304" charset="0"/>
              <a:ea typeface="黑体" panose="02010609060101010101" pitchFamily="2" charset="-122"/>
              <a:sym typeface="Arial" panose="020B0604020202020204" pitchFamily="34" charset="0"/>
            </a:endParaRPr>
          </a:p>
          <a:p>
            <a:r>
              <a:rPr lang="en-US" altLang="x-none" sz="3200" dirty="0">
                <a:solidFill>
                  <a:srgbClr val="FFCCFF"/>
                </a:solidFill>
                <a:latin typeface="Arial" panose="020B0604020202020204" pitchFamily="34" charset="0"/>
                <a:ea typeface="黑体" panose="02010609060101010101" pitchFamily="2" charset="-122"/>
                <a:sym typeface="黑体" panose="02010609060101010101" pitchFamily="2" charset="-122"/>
              </a:rPr>
              <a:t>《</a:t>
            </a:r>
            <a:r>
              <a:rPr lang="zh-CN" altLang="en-US" sz="3200" dirty="0">
                <a:solidFill>
                  <a:srgbClr val="FFCCFF"/>
                </a:solidFill>
                <a:latin typeface="Arial" panose="020B0604020202020204" pitchFamily="34" charset="0"/>
                <a:ea typeface="黑体" panose="02010609060101010101" pitchFamily="2" charset="-122"/>
                <a:sym typeface="黑体" panose="02010609060101010101" pitchFamily="2" charset="-122"/>
              </a:rPr>
              <a:t>中国二十一世纪议程</a:t>
            </a:r>
            <a:r>
              <a:rPr lang="en-US" altLang="x-none" sz="3200" dirty="0">
                <a:solidFill>
                  <a:srgbClr val="FFCCFF"/>
                </a:solidFill>
                <a:latin typeface="Arial" panose="020B0604020202020204" pitchFamily="34" charset="0"/>
                <a:ea typeface="黑体" panose="02010609060101010101" pitchFamily="2" charset="-122"/>
                <a:sym typeface="黑体" panose="02010609060101010101" pitchFamily="2" charset="-122"/>
              </a:rPr>
              <a:t>》</a:t>
            </a:r>
            <a:r>
              <a:rPr lang="zh-CN" altLang="en-US" sz="3200" dirty="0">
                <a:solidFill>
                  <a:srgbClr val="FFCCFF"/>
                </a:solidFill>
                <a:latin typeface="Arial" panose="020B0604020202020204" pitchFamily="34" charset="0"/>
                <a:ea typeface="黑体" panose="02010609060101010101" pitchFamily="2" charset="-122"/>
                <a:sym typeface="黑体" panose="02010609060101010101" pitchFamily="2" charset="-122"/>
              </a:rPr>
              <a:t>：合理的消费模式和适度的消费规模不仅有利于经济的持续增长，同时还会减缓由于人口增长带来的种种压力，使人们赖以生存的环境得到保护和改善。</a:t>
            </a:r>
            <a:endParaRPr lang="zh-CN" altLang="en-US" sz="2400" dirty="0">
              <a:solidFill>
                <a:srgbClr val="FFCCFF"/>
              </a:solidFill>
              <a:latin typeface="Times New Roman" panose="02020603050405020304" charset="0"/>
              <a:ea typeface="黑体" panose="02010609060101010101" pitchFamily="2" charset="-122"/>
            </a:endParaRPr>
          </a:p>
          <a:p>
            <a:pPr eaLnBrk="0" hangingPunct="0"/>
            <a:r>
              <a:rPr lang="en-US" altLang="x-none" sz="2400" dirty="0">
                <a:solidFill>
                  <a:srgbClr val="FFCCFF"/>
                </a:solidFill>
                <a:latin typeface="Times New Roman" panose="02020603050405020304" charset="0"/>
                <a:ea typeface="黑体" panose="02010609060101010101" pitchFamily="2" charset="-122"/>
                <a:sym typeface="Arial" panose="020B0604020202020204" pitchFamily="34" charset="0"/>
              </a:rPr>
              <a:t>"China's Agenda 21" pointed out that a reasonable consumption patterns and scale is not only conducive to sustained economic growth, but also reduce the pressure caused by population growth, so that the environment people live on will be protected and improved.</a:t>
            </a:r>
            <a:r>
              <a:rPr lang="zh-CN" altLang="en-US" sz="2400" dirty="0">
                <a:solidFill>
                  <a:srgbClr val="FFCCFF"/>
                </a:solidFill>
                <a:latin typeface="Times New Roman" panose="02020603050405020304" charset="0"/>
                <a:ea typeface="黑体" panose="02010609060101010101" pitchFamily="2" charset="-122"/>
                <a:sym typeface="Arial" panose="020B0604020202020204" pitchFamily="34" charset="0"/>
              </a:rPr>
              <a:t> </a:t>
            </a:r>
            <a:endParaRPr lang="zh-CN" altLang="en-US" sz="2400" dirty="0">
              <a:solidFill>
                <a:srgbClr val="FFCCFF"/>
              </a:solidFill>
              <a:latin typeface="Times New Roman" panose="02020603050405020304" charset="0"/>
              <a:ea typeface="黑体" panose="02010609060101010101" pitchFamily="2" charset="-122"/>
              <a:sym typeface="Arial" panose="020B0604020202020204" pitchFamily="34" charset="0"/>
            </a:endParaRPr>
          </a:p>
          <a:p>
            <a:endParaRPr lang="zh-CN" altLang="en-US" sz="2400" dirty="0">
              <a:solidFill>
                <a:srgbClr val="FFCCFF"/>
              </a:solidFill>
              <a:latin typeface="Times New Roman" panose="02020603050405020304" charset="0"/>
              <a:ea typeface="黑体" panose="02010609060101010101" pitchFamily="2" charset="-122"/>
              <a:sym typeface="Arial" panose="020B0604020202020204" pitchFamily="34" charset="0"/>
            </a:endParaRPr>
          </a:p>
          <a:p>
            <a:pPr>
              <a:spcBef>
                <a:spcPct val="10000"/>
              </a:spcBef>
              <a:spcAft>
                <a:spcPts val="1800"/>
              </a:spcAft>
            </a:pPr>
            <a:endParaRPr lang="zh-CN" altLang="en-US" sz="3200" dirty="0">
              <a:solidFill>
                <a:srgbClr val="FFCCFF"/>
              </a:solidFill>
              <a:latin typeface="Arial" panose="020B0604020202020204" pitchFamily="3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rgbClr val="FFCCFF"/>
              </a:solidFill>
              <a:latin typeface="Arial" panose="020B0604020202020204" pitchFamily="3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rgbClr val="FFCCFF"/>
              </a:solidFill>
              <a:latin typeface="Arial" panose="020B0604020202020204" pitchFamily="34" charset="0"/>
              <a:ea typeface="黑体" panose="02010609060101010101" pitchFamily="2" charset="-122"/>
              <a:sym typeface="Arial" panose="020B0604020202020204" pitchFamily="34" charset="0"/>
            </a:endParaRPr>
          </a:p>
        </p:txBody>
      </p:sp>
      <p:sp>
        <p:nvSpPr>
          <p:cNvPr id="40965" name="文本框 40965"/>
          <p:cNvSpPr txBox="1"/>
          <p:nvPr/>
        </p:nvSpPr>
        <p:spPr>
          <a:xfrm>
            <a:off x="442595" y="2301875"/>
            <a:ext cx="8401685" cy="7067550"/>
          </a:xfrm>
          <a:prstGeom prst="rect">
            <a:avLst/>
          </a:prstGeom>
          <a:solidFill>
            <a:schemeClr val="tx1"/>
          </a:solidFill>
          <a:ln w="9525">
            <a:noFill/>
          </a:ln>
        </p:spPr>
        <p:txBody>
          <a:bodyPr wrap="square" anchor="t">
            <a:spAutoFit/>
          </a:bodyPr>
          <a:p>
            <a:pPr>
              <a:spcBef>
                <a:spcPct val="10000"/>
              </a:spcBef>
              <a:spcAft>
                <a:spcPts val="1800"/>
              </a:spcAft>
            </a:pPr>
            <a:r>
              <a:rPr lang="zh-CN" altLang="en-US" sz="3200" dirty="0">
                <a:solidFill>
                  <a:srgbClr val="FFCCFF"/>
                </a:solidFill>
                <a:latin typeface="黑体" panose="02010609060101010101" pitchFamily="2" charset="-122"/>
                <a:ea typeface="黑体" panose="02010609060101010101" pitchFamily="2" charset="-122"/>
                <a:sym typeface="黑体" panose="02010609060101010101" pitchFamily="2" charset="-122"/>
              </a:rPr>
              <a:t>●</a:t>
            </a:r>
            <a:r>
              <a:rPr lang="zh-CN" altLang="en-US" sz="3200" dirty="0">
                <a:solidFill>
                  <a:srgbClr val="FFCCFF"/>
                </a:solidFill>
                <a:latin typeface="Arial" panose="020B0604020202020204" pitchFamily="34" charset="0"/>
                <a:ea typeface="黑体" panose="02010609060101010101" pitchFamily="2" charset="-122"/>
                <a:sym typeface="黑体" panose="02010609060101010101" pitchFamily="2" charset="-122"/>
              </a:rPr>
              <a:t>绿色消费就是倡导生态文明</a:t>
            </a:r>
            <a:endParaRPr lang="zh-CN" altLang="en-US" sz="3200" dirty="0">
              <a:solidFill>
                <a:srgbClr val="FFCCFF"/>
              </a:solidFill>
              <a:latin typeface="Arial" panose="020B0604020202020204" pitchFamily="34" charset="0"/>
              <a:ea typeface="黑体" panose="02010609060101010101" pitchFamily="2" charset="-122"/>
              <a:sym typeface="黑体" panose="02010609060101010101" pitchFamily="2" charset="-122"/>
            </a:endParaRPr>
          </a:p>
          <a:p>
            <a:pPr>
              <a:spcBef>
                <a:spcPct val="10000"/>
              </a:spcBef>
              <a:spcAft>
                <a:spcPts val="1800"/>
              </a:spcAft>
            </a:pPr>
            <a:r>
              <a:rPr lang="en-US" altLang="x-none" sz="2800" dirty="0">
                <a:solidFill>
                  <a:srgbClr val="FFCCFF"/>
                </a:solidFill>
                <a:latin typeface="Times New Roman" panose="02020603050405020304" charset="0"/>
                <a:ea typeface="黑体" panose="02010609060101010101" pitchFamily="2" charset="-122"/>
                <a:sym typeface="Arial" panose="020B0604020202020204" pitchFamily="34" charset="0"/>
              </a:rPr>
              <a:t>Green consumption is to promote ecological civilization.</a:t>
            </a:r>
            <a:endParaRPr lang="en-US" altLang="x-none" sz="2800" dirty="0">
              <a:solidFill>
                <a:srgbClr val="FFCCFF"/>
              </a:solidFill>
              <a:latin typeface="Times New Roman" panose="02020603050405020304" charset="0"/>
              <a:ea typeface="黑体" panose="02010609060101010101" pitchFamily="2" charset="-122"/>
              <a:sym typeface="Arial" panose="020B0604020202020204" pitchFamily="34" charset="0"/>
            </a:endParaRPr>
          </a:p>
          <a:p>
            <a:r>
              <a:rPr lang="zh-CN" altLang="en-US" sz="3200" dirty="0">
                <a:solidFill>
                  <a:srgbClr val="FFCCFF"/>
                </a:solidFill>
                <a:latin typeface="Arial" panose="020B0604020202020204" pitchFamily="34" charset="0"/>
                <a:ea typeface="黑体" panose="02010609060101010101" pitchFamily="2" charset="-122"/>
                <a:sym typeface="黑体" panose="02010609060101010101" pitchFamily="2" charset="-122"/>
              </a:rPr>
              <a:t>       绿色消费观念要求人们不再以大量消耗资源、损害环境求得生活上的安全、舒适，这是人们消费心理和消费行为向崇尚自然、追求安全和健康的转变。绿色消费就是提倡一种全新的生活方式！就是倡导生态文明!</a:t>
            </a:r>
            <a:endParaRPr lang="zh-CN" altLang="en-US" sz="3200" dirty="0">
              <a:solidFill>
                <a:srgbClr val="FFCCFF"/>
              </a:solidFill>
              <a:latin typeface="Arial" panose="020B0604020202020204" pitchFamily="34" charset="0"/>
              <a:ea typeface="黑体" panose="02010609060101010101" pitchFamily="2" charset="-122"/>
              <a:sym typeface="黑体" panose="02010609060101010101" pitchFamily="2" charset="-122"/>
            </a:endParaRPr>
          </a:p>
          <a:p>
            <a:r>
              <a:rPr lang="en-US" altLang="x-none" sz="2400" b="0" dirty="0">
                <a:solidFill>
                  <a:srgbClr val="FFCCFF"/>
                </a:solidFill>
                <a:latin typeface="Times New Roman" panose="02020603050405020304" charset="0"/>
                <a:ea typeface="黑体" panose="02010609060101010101" pitchFamily="2" charset="-122"/>
                <a:sym typeface="Arial" panose="020B0604020202020204" pitchFamily="34" charset="0"/>
              </a:rPr>
              <a:t>Green consumption turn the consumer psychology and consumer behavior into advocating nature, the pursuit of security and health changes.Promoting green consumption is to promote a new way of life and to promote ecological civilization.</a:t>
            </a:r>
            <a:endParaRPr lang="en-US" altLang="x-none" sz="2400" b="0" dirty="0">
              <a:solidFill>
                <a:srgbClr val="FFCCFF"/>
              </a:solidFill>
              <a:latin typeface="Times New Roman" panose="02020603050405020304" charset="0"/>
              <a:ea typeface="黑体" panose="02010609060101010101" pitchFamily="2" charset="-122"/>
              <a:sym typeface="Arial" panose="020B0604020202020204" pitchFamily="34" charset="0"/>
            </a:endParaRPr>
          </a:p>
          <a:p>
            <a:pPr>
              <a:spcBef>
                <a:spcPct val="10000"/>
              </a:spcBef>
              <a:spcAft>
                <a:spcPts val="1800"/>
              </a:spcAft>
            </a:pPr>
            <a:endParaRPr lang="en-US" altLang="x-none" sz="2400" dirty="0">
              <a:solidFill>
                <a:srgbClr val="FFCCFF"/>
              </a:solidFill>
              <a:latin typeface="Times New Roman" panose="02020603050405020304" charset="0"/>
              <a:ea typeface="黑体" panose="02010609060101010101" pitchFamily="2" charset="-122"/>
              <a:sym typeface="Arial" panose="020B0604020202020204" pitchFamily="34" charset="0"/>
            </a:endParaRPr>
          </a:p>
          <a:p>
            <a:pPr>
              <a:spcBef>
                <a:spcPct val="10000"/>
              </a:spcBef>
              <a:spcAft>
                <a:spcPts val="1800"/>
              </a:spcAft>
            </a:pPr>
            <a:endParaRPr lang="en-US" altLang="x-none" sz="3200" dirty="0">
              <a:solidFill>
                <a:srgbClr val="FFCCFF"/>
              </a:solidFill>
              <a:latin typeface="Arial" panose="020B0604020202020204" pitchFamily="34" charset="0"/>
              <a:ea typeface="黑体" panose="02010609060101010101" pitchFamily="2" charset="-122"/>
              <a:sym typeface="Arial" panose="020B0604020202020204" pitchFamily="34" charset="0"/>
            </a:endParaRPr>
          </a:p>
        </p:txBody>
      </p:sp>
      <p:sp>
        <p:nvSpPr>
          <p:cNvPr id="40966" name="文本框 40966"/>
          <p:cNvSpPr txBox="1"/>
          <p:nvPr/>
        </p:nvSpPr>
        <p:spPr>
          <a:xfrm>
            <a:off x="442595" y="2797175"/>
            <a:ext cx="8401685" cy="5615940"/>
          </a:xfrm>
          <a:prstGeom prst="rect">
            <a:avLst/>
          </a:prstGeom>
          <a:solidFill>
            <a:schemeClr val="tx1"/>
          </a:solidFill>
          <a:ln w="9525">
            <a:noFill/>
          </a:ln>
        </p:spPr>
        <p:txBody>
          <a:bodyPr wrap="square" anchor="t">
            <a:spAutoFit/>
          </a:bodyPr>
          <a:p>
            <a:pPr>
              <a:spcBef>
                <a:spcPct val="10000"/>
              </a:spcBef>
              <a:spcAft>
                <a:spcPts val="1800"/>
              </a:spcAft>
            </a:pPr>
            <a:r>
              <a:rPr lang="zh-CN" altLang="en-US" sz="3200" dirty="0">
                <a:solidFill>
                  <a:srgbClr val="990033"/>
                </a:solidFill>
                <a:latin typeface="黑体" panose="02010609060101010101" pitchFamily="2" charset="-122"/>
                <a:ea typeface="黑体" panose="02010609060101010101" pitchFamily="2" charset="-122"/>
                <a:sym typeface="黑体" panose="02010609060101010101" pitchFamily="2" charset="-122"/>
              </a:rPr>
              <a:t>●</a:t>
            </a:r>
            <a:r>
              <a:rPr lang="zh-CN" altLang="en-US" sz="3200" dirty="0">
                <a:solidFill>
                  <a:srgbClr val="990033"/>
                </a:solidFill>
                <a:latin typeface="Arial" panose="020B0604020202020204" pitchFamily="34" charset="0"/>
                <a:ea typeface="黑体" panose="02010609060101010101" pitchFamily="2" charset="-122"/>
                <a:sym typeface="黑体" panose="02010609060101010101" pitchFamily="2" charset="-122"/>
              </a:rPr>
              <a:t>中华传统文明与绿色消费一脉相承</a:t>
            </a:r>
            <a:r>
              <a:rPr lang="en-US" altLang="x-none" sz="2400" dirty="0">
                <a:solidFill>
                  <a:srgbClr val="CC3300"/>
                </a:solidFill>
                <a:latin typeface="Times New Roman" panose="02020603050405020304" charset="0"/>
                <a:ea typeface="黑体" panose="02010609060101010101" pitchFamily="2" charset="-122"/>
                <a:sym typeface="Arial" panose="020B0604020202020204" pitchFamily="34" charset="0"/>
              </a:rPr>
              <a:t>Chinese traditional civilization is consistent with green consumption.</a:t>
            </a:r>
            <a:endParaRPr lang="en-US" altLang="x-none" sz="2400" dirty="0">
              <a:solidFill>
                <a:srgbClr val="CC3300"/>
              </a:solidFill>
              <a:latin typeface="Times New Roman" panose="02020603050405020304" charset="0"/>
              <a:ea typeface="黑体" panose="02010609060101010101" pitchFamily="2" charset="-122"/>
              <a:sym typeface="Arial" panose="020B0604020202020204" pitchFamily="34" charset="0"/>
            </a:endParaRPr>
          </a:p>
          <a:p>
            <a:r>
              <a:rPr lang="zh-CN" altLang="en-US" sz="3200" dirty="0">
                <a:solidFill>
                  <a:schemeClr val="bg1"/>
                </a:solidFill>
                <a:latin typeface="Arial" panose="020B0604020202020204" pitchFamily="34" charset="0"/>
                <a:ea typeface="黑体" panose="02010609060101010101" pitchFamily="2" charset="-122"/>
                <a:sym typeface="黑体" panose="02010609060101010101" pitchFamily="2" charset="-122"/>
              </a:rPr>
              <a:t>中国的养生传统，以浪费为耻、节约为荣的传统，以及讲亲情重后代的传统都是和“绿色消费”的理念完全一致的。中华民族历来做事讲究天时、地利、人和，强调阴阳平衡，自然和谐，这与绿色消费倡导的人与自然友好也是非常近似的。</a:t>
            </a:r>
            <a:r>
              <a:rPr lang="en-US" altLang="x-none" sz="2400" b="0" dirty="0">
                <a:solidFill>
                  <a:srgbClr val="454545"/>
                </a:solidFill>
                <a:latin typeface="Times New Roman" panose="02020603050405020304" charset="0"/>
                <a:ea typeface="黑体" panose="02010609060101010101" pitchFamily="2" charset="-122"/>
                <a:sym typeface="Arial" panose="020B0604020202020204" pitchFamily="34" charset="0"/>
              </a:rPr>
              <a:t>China's tradition of health, hardworking and thrifty are completely consistent with the concept of green consumption. Traditional Chinese idea of "Ying-yang" dynamic balance is similar to the friendly relations between people and natural.</a:t>
            </a:r>
            <a:endParaRPr lang="en-US" altLang="x-none" sz="2400" b="0" dirty="0">
              <a:solidFill>
                <a:srgbClr val="454545"/>
              </a:solidFill>
              <a:latin typeface="Times New Roman" panose="02020603050405020304" charset="0"/>
              <a:ea typeface="黑体" panose="02010609060101010101" pitchFamily="2" charset="-122"/>
              <a:sym typeface="Arial" panose="020B0604020202020204" pitchFamily="34" charset="0"/>
            </a:endParaRPr>
          </a:p>
        </p:txBody>
      </p:sp>
      <p:sp>
        <p:nvSpPr>
          <p:cNvPr id="2" name="Rectangle 66">
            <a:hlinkClick r:id=""/>
          </p:cNvPr>
          <p:cNvSpPr txBox="1"/>
          <p:nvPr/>
        </p:nvSpPr>
        <p:spPr>
          <a:xfrm>
            <a:off x="793115" y="353695"/>
            <a:ext cx="9639300" cy="706755"/>
          </a:xfrm>
          <a:prstGeom prst="rect">
            <a:avLst/>
          </a:prstGeom>
          <a:noFill/>
        </p:spPr>
        <p:txBody>
          <a:bodyPr wrap="squar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6.生态文明呼唤绿色消费</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ea"/>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txBox="1"/>
          <p:nvPr/>
        </p:nvSpPr>
        <p:spPr>
          <a:xfrm>
            <a:off x="869950" y="1203325"/>
            <a:ext cx="7670165" cy="4526280"/>
          </a:xfrm>
          <a:prstGeom prst="rect">
            <a:avLst/>
          </a:prstGeom>
        </p:spPr>
        <p:txBody>
          <a:bodyPr/>
          <a:lstStyle>
            <a:lvl1pPr marL="0" lvl="0" indent="0" algn="ctr" defTabSz="91440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defRPr sz="2400" b="0" i="0" kern="1200" baseline="0">
                <a:solidFill>
                  <a:schemeClr val="tx1"/>
                </a:solidFill>
                <a:latin typeface="+mn-lt"/>
                <a:ea typeface="+mn-ea"/>
                <a:cs typeface="+mn-cs"/>
                <a:sym typeface="Times New Roman" panose="02020603050405020304" charset="0"/>
              </a:defRPr>
            </a:lvl1pPr>
            <a:lvl2pPr marL="457200" lvl="1" indent="0" algn="ctr" defTabSz="914400" eaLnBrk="0" fontAlgn="base" latinLnBrk="0" hangingPunct="0">
              <a:lnSpc>
                <a:spcPct val="100000"/>
              </a:lnSpc>
              <a:spcBef>
                <a:spcPct val="20000"/>
              </a:spcBef>
              <a:spcAft>
                <a:spcPct val="0"/>
              </a:spcAft>
              <a:buClr>
                <a:schemeClr val="tx1"/>
              </a:buClr>
              <a:buSzPct val="90000"/>
              <a:buFont typeface="Wingdings" panose="05000000000000000000" pitchFamily="2" charset="2"/>
              <a:buNone/>
              <a:defRPr sz="20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2pPr>
            <a:lvl3pPr marL="914400" lvl="2" indent="0" algn="ctr"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None/>
              <a:defRPr sz="18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3pPr>
            <a:lvl4pPr marL="1371600" lvl="3" indent="0" algn="ctr" defTabSz="914400" eaLnBrk="0" fontAlgn="base" latinLnBrk="0" hangingPunct="0">
              <a:lnSpc>
                <a:spcPct val="100000"/>
              </a:lnSpc>
              <a:spcBef>
                <a:spcPct val="20000"/>
              </a:spcBef>
              <a:spcAft>
                <a:spcPct val="0"/>
              </a:spcAft>
              <a:buClr>
                <a:schemeClr val="tx1"/>
              </a:buClr>
              <a:buSzPct val="60000"/>
              <a:buFont typeface="Wingdings" panose="05000000000000000000" pitchFamily="2" charset="2"/>
              <a:buNone/>
              <a:defRPr sz="16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4pPr>
            <a:lvl5pPr marL="1828800" lvl="4" indent="0" algn="ctr"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None/>
              <a:defRPr sz="16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5pPr>
            <a:lvl6pPr marL="2286000" lvl="5" indent="0" algn="ctr"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None/>
              <a:defRPr sz="16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6pPr>
            <a:lvl7pPr marL="2743200" lvl="6" indent="0" algn="ctr"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None/>
              <a:defRPr sz="16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7pPr>
            <a:lvl8pPr marL="3200400" lvl="7" indent="0" algn="ctr"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None/>
              <a:defRPr sz="16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8pPr>
            <a:lvl9pPr marL="3657600" lvl="8" indent="0" algn="ctr"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None/>
              <a:defRPr sz="1600" b="0" i="0" kern="1200" baseline="0">
                <a:solidFill>
                  <a:schemeClr val="tx1"/>
                </a:solidFill>
                <a:latin typeface="Times New Roman" panose="02020603050405020304" charset="0"/>
                <a:ea typeface="宋体" panose="02010600030101010101" pitchFamily="2" charset="-122"/>
                <a:cs typeface="+mn-cs"/>
                <a:sym typeface="Times New Roman" panose="02020603050405020304" charset="0"/>
              </a:defRPr>
            </a:lvl9pPr>
          </a:lstStyle>
          <a:p>
            <a:pPr algn="l">
              <a:lnSpc>
                <a:spcPct val="150000"/>
              </a:lnSpc>
            </a:pPr>
            <a:r>
              <a:rPr lang="en-US" altLang="zh-CN" b="1" dirty="0" smtClean="0">
                <a:solidFill>
                  <a:schemeClr val="accent6"/>
                </a:solidFill>
                <a:latin typeface="黑体" panose="02010609060101010101" pitchFamily="2" charset="-122"/>
                <a:ea typeface="黑体" panose="02010609060101010101" pitchFamily="2" charset="-122"/>
                <a:cs typeface="黑体" panose="02010609060101010101" pitchFamily="2" charset="-122"/>
              </a:rPr>
              <a:t>    </a:t>
            </a:r>
            <a:r>
              <a:rPr lang="zh-CN" altLang="en-US" b="1" dirty="0" smtClean="0">
                <a:solidFill>
                  <a:schemeClr val="accent6"/>
                </a:solidFill>
                <a:latin typeface="黑体" panose="02010609060101010101" pitchFamily="2" charset="-122"/>
                <a:ea typeface="黑体" panose="02010609060101010101" pitchFamily="2" charset="-122"/>
                <a:cs typeface="黑体" panose="02010609060101010101" pitchFamily="2" charset="-122"/>
              </a:rPr>
              <a:t>人类从远古走来，历经了二百多万年的原始文明、一万年的农业文明和近三百年的工业文明。</a:t>
            </a:r>
            <a:endParaRPr lang="zh-CN" altLang="en-US" b="1" dirty="0" smtClean="0">
              <a:solidFill>
                <a:schemeClr val="accent6"/>
              </a:solidFill>
              <a:latin typeface="黑体" panose="02010609060101010101" pitchFamily="2" charset="-122"/>
              <a:ea typeface="黑体" panose="02010609060101010101" pitchFamily="2" charset="-122"/>
              <a:cs typeface="黑体" panose="02010609060101010101" pitchFamily="2" charset="-122"/>
            </a:endParaRPr>
          </a:p>
          <a:p>
            <a:endParaRPr lang="zh-CN" altLang="en-US" b="1" dirty="0" smtClean="0">
              <a:solidFill>
                <a:schemeClr val="accent6"/>
              </a:solidFill>
              <a:latin typeface="黑体" panose="02010609060101010101" pitchFamily="2" charset="-122"/>
              <a:ea typeface="黑体" panose="02010609060101010101" pitchFamily="2" charset="-122"/>
              <a:cs typeface="黑体" panose="02010609060101010101" pitchFamily="2" charset="-122"/>
            </a:endParaRPr>
          </a:p>
          <a:p>
            <a:endParaRPr lang="zh-CN" altLang="en-US" b="1" dirty="0" smtClean="0">
              <a:solidFill>
                <a:schemeClr val="accent6"/>
              </a:solidFill>
              <a:latin typeface="黑体" panose="02010609060101010101" pitchFamily="2" charset="-122"/>
              <a:ea typeface="黑体" panose="02010609060101010101" pitchFamily="2" charset="-122"/>
              <a:cs typeface="黑体" panose="02010609060101010101" pitchFamily="2" charset="-122"/>
            </a:endParaRPr>
          </a:p>
        </p:txBody>
      </p:sp>
      <p:pic>
        <p:nvPicPr>
          <p:cNvPr id="23" name="图片 22"/>
          <p:cNvPicPr>
            <a:picLocks noChangeAspect="1"/>
          </p:cNvPicPr>
          <p:nvPr/>
        </p:nvPicPr>
        <p:blipFill>
          <a:blip r:embed="rId1"/>
          <a:stretch>
            <a:fillRect/>
          </a:stretch>
        </p:blipFill>
        <p:spPr>
          <a:xfrm>
            <a:off x="723900" y="2280285"/>
            <a:ext cx="8072755" cy="3782695"/>
          </a:xfrm>
          <a:prstGeom prst="rect">
            <a:avLst/>
          </a:prstGeom>
        </p:spPr>
      </p:pic>
      <p:sp>
        <p:nvSpPr>
          <p:cNvPr id="2" name="矩形 4"/>
          <p:cNvSpPr txBox="1"/>
          <p:nvPr/>
        </p:nvSpPr>
        <p:spPr>
          <a:xfrm>
            <a:off x="840423" y="24828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1.</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文明和生态文明的内涵</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1143000" y="3602038"/>
            <a:ext cx="6858000" cy="1655762"/>
          </a:xfrm>
        </p:spPr>
        <p:txBody>
          <a:bodyPr/>
          <a:p>
            <a:pPr algn="l"/>
            <a:endParaRPr lang="zh-CN" altLang="en-US"/>
          </a:p>
        </p:txBody>
      </p:sp>
      <p:sp>
        <p:nvSpPr>
          <p:cNvPr id="6145" name="Rectangle 66"/>
          <p:cNvSpPr/>
          <p:nvPr/>
        </p:nvSpPr>
        <p:spPr>
          <a:xfrm>
            <a:off x="2133600" y="5095240"/>
            <a:ext cx="4622800"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生态文明呼唤绿色消费</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6148" name="矩形 85"/>
          <p:cNvSpPr/>
          <p:nvPr/>
        </p:nvSpPr>
        <p:spPr>
          <a:xfrm>
            <a:off x="2093913" y="2095183"/>
            <a:ext cx="4662487"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rPr>
              <a:t>中华文明中的生态智慧</a:t>
            </a:r>
            <a:endPar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endParaRPr>
          </a:p>
        </p:txBody>
      </p:sp>
      <p:sp>
        <p:nvSpPr>
          <p:cNvPr id="6150" name="Rectangle 59"/>
          <p:cNvSpPr/>
          <p:nvPr/>
        </p:nvSpPr>
        <p:spPr>
          <a:xfrm>
            <a:off x="101600" y="357188"/>
            <a:ext cx="8229600" cy="1143000"/>
          </a:xfrm>
          <a:prstGeom prst="rect">
            <a:avLst/>
          </a:prstGeom>
          <a:noFill/>
          <a:ln w="9525">
            <a:noFill/>
          </a:ln>
        </p:spPr>
        <p:txBody>
          <a:bodyPr anchor="t"/>
          <a:p>
            <a:pPr algn="ctr"/>
            <a:r>
              <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rPr>
              <a:t>讨论内容 </a:t>
            </a:r>
            <a:endParaRPr lang="zh-CN" altLang="en-US" sz="4400" dirty="0">
              <a:solidFill>
                <a:srgbClr val="FF0000"/>
              </a:solidFill>
              <a:latin typeface="黑体" panose="02010609060101010101" pitchFamily="2" charset="-122"/>
              <a:ea typeface="黑体" panose="02010609060101010101" pitchFamily="2" charset="-122"/>
              <a:sym typeface="黑体" panose="02010609060101010101" pitchFamily="2" charset="-122"/>
            </a:endParaRPr>
          </a:p>
        </p:txBody>
      </p:sp>
      <p:sp>
        <p:nvSpPr>
          <p:cNvPr id="6151" name="Text Box 5"/>
          <p:cNvSpPr/>
          <p:nvPr/>
        </p:nvSpPr>
        <p:spPr>
          <a:xfrm>
            <a:off x="2066925" y="1335405"/>
            <a:ext cx="5591175" cy="583565"/>
          </a:xfrm>
          <a:prstGeom prst="rect">
            <a:avLst/>
          </a:prstGeom>
          <a:noFill/>
          <a:ln w="9525">
            <a:noFill/>
          </a:ln>
        </p:spPr>
        <p:txBody>
          <a:bodyPr wrap="square" anchor="t">
            <a:spAutoFit/>
          </a:bodyPr>
          <a:p>
            <a:pPr lvl="0"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文明与生态文明的内涵</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grpSp>
        <p:nvGrpSpPr>
          <p:cNvPr id="6152" name="组合 6152"/>
          <p:cNvGrpSpPr/>
          <p:nvPr/>
        </p:nvGrpSpPr>
        <p:grpSpPr>
          <a:xfrm>
            <a:off x="1283335" y="1286193"/>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56" name="Text Box 10"/>
          <p:cNvSpPr/>
          <p:nvPr/>
        </p:nvSpPr>
        <p:spPr>
          <a:xfrm>
            <a:off x="1444943" y="1321118"/>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1</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57" name="组合 6157"/>
          <p:cNvGrpSpPr/>
          <p:nvPr/>
        </p:nvGrpSpPr>
        <p:grpSpPr>
          <a:xfrm>
            <a:off x="1283335" y="2033270"/>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1" name="Text Box 18"/>
          <p:cNvSpPr/>
          <p:nvPr/>
        </p:nvSpPr>
        <p:spPr>
          <a:xfrm>
            <a:off x="1437799" y="2066608"/>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2</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62" name="组合 6162"/>
          <p:cNvGrpSpPr/>
          <p:nvPr/>
        </p:nvGrpSpPr>
        <p:grpSpPr>
          <a:xfrm>
            <a:off x="1283335" y="2800985"/>
            <a:ext cx="685800" cy="635000"/>
            <a:chOff x="0" y="0"/>
            <a:chExt cx="1549" cy="1351"/>
          </a:xfrm>
        </p:grpSpPr>
        <p:sp>
          <p:nvSpPr>
            <p:cNvPr id="616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66" name="Text Box 26"/>
          <p:cNvSpPr/>
          <p:nvPr/>
        </p:nvSpPr>
        <p:spPr>
          <a:xfrm>
            <a:off x="1446530" y="282956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3</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67" name="Line 20"/>
          <p:cNvSpPr/>
          <p:nvPr/>
        </p:nvSpPr>
        <p:spPr>
          <a:xfrm flipV="1">
            <a:off x="1789748" y="1894205"/>
            <a:ext cx="5868043"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310323" y="3568700"/>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grpSp>
        <p:nvGrpSpPr>
          <p:cNvPr id="6172" name="组合 6172"/>
          <p:cNvGrpSpPr/>
          <p:nvPr/>
        </p:nvGrpSpPr>
        <p:grpSpPr>
          <a:xfrm>
            <a:off x="1310323" y="4336415"/>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76" name="Text Box 26"/>
          <p:cNvSpPr/>
          <p:nvPr/>
        </p:nvSpPr>
        <p:spPr>
          <a:xfrm>
            <a:off x="1451293" y="438404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5</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77" name="Text Box 18"/>
          <p:cNvSpPr/>
          <p:nvPr/>
        </p:nvSpPr>
        <p:spPr>
          <a:xfrm>
            <a:off x="1443355" y="360045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4</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nvGrpSpPr>
          <p:cNvPr id="6178" name="组合 6178"/>
          <p:cNvGrpSpPr/>
          <p:nvPr/>
        </p:nvGrpSpPr>
        <p:grpSpPr>
          <a:xfrm>
            <a:off x="1310323" y="5104130"/>
            <a:ext cx="685800" cy="635000"/>
            <a:chOff x="0" y="0"/>
            <a:chExt cx="1549" cy="1351"/>
          </a:xfrm>
        </p:grpSpPr>
        <p:sp>
          <p:nvSpPr>
            <p:cNvPr id="617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618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6182" name="Text Box 18"/>
          <p:cNvSpPr/>
          <p:nvPr/>
        </p:nvSpPr>
        <p:spPr>
          <a:xfrm>
            <a:off x="1451293" y="5127943"/>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6</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4" name="Line 20"/>
          <p:cNvSpPr/>
          <p:nvPr/>
        </p:nvSpPr>
        <p:spPr>
          <a:xfrm flipV="1">
            <a:off x="1778318" y="2644140"/>
            <a:ext cx="5868043" cy="7938"/>
          </a:xfrm>
          <a:prstGeom prst="line">
            <a:avLst/>
          </a:prstGeom>
          <a:ln w="25400" cap="flat" cmpd="sng">
            <a:solidFill>
              <a:schemeClr val="bg2"/>
            </a:solidFill>
            <a:prstDash val="sysDot"/>
            <a:round/>
            <a:headEnd type="none" w="med" len="med"/>
            <a:tailEnd type="oval" w="med" len="med"/>
          </a:ln>
        </p:spPr>
      </p:sp>
      <p:sp>
        <p:nvSpPr>
          <p:cNvPr id="5" name="Line 20"/>
          <p:cNvSpPr/>
          <p:nvPr/>
        </p:nvSpPr>
        <p:spPr>
          <a:xfrm flipV="1">
            <a:off x="1778318" y="3405505"/>
            <a:ext cx="5868043"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1778318" y="4166870"/>
            <a:ext cx="5868043"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1778318" y="4928235"/>
            <a:ext cx="5868043" cy="7938"/>
          </a:xfrm>
          <a:prstGeom prst="line">
            <a:avLst/>
          </a:prstGeom>
          <a:ln w="25400" cap="flat" cmpd="sng">
            <a:solidFill>
              <a:schemeClr val="bg2"/>
            </a:solidFill>
            <a:prstDash val="sysDot"/>
            <a:round/>
            <a:headEnd type="none" w="med" len="med"/>
            <a:tailEnd type="oval" w="med" len="med"/>
          </a:ln>
        </p:spPr>
      </p:sp>
      <p:sp>
        <p:nvSpPr>
          <p:cNvPr id="8" name="Line 20"/>
          <p:cNvSpPr/>
          <p:nvPr/>
        </p:nvSpPr>
        <p:spPr>
          <a:xfrm flipV="1">
            <a:off x="1778318" y="5689600"/>
            <a:ext cx="5868043"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087245" y="5765165"/>
            <a:ext cx="5547360" cy="706755"/>
          </a:xfrm>
          <a:prstGeom prst="rect">
            <a:avLst/>
          </a:prstGeom>
          <a:solidFill>
            <a:srgbClr val="FFFF00"/>
          </a:solidFill>
          <a:ln w="9525">
            <a:noFill/>
          </a:ln>
        </p:spPr>
        <p:txBody>
          <a:bodyPr wrap="square" anchor="t">
            <a:spAutoFit/>
          </a:bodyPr>
          <a:p>
            <a:pPr lvl="0" algn="ctr" eaLnBrk="0" hangingPunct="0">
              <a:buClrTx/>
              <a:buSzTx/>
            </a:pPr>
            <a:r>
              <a:rPr lang="zh-CN" altLang="en-US" sz="4000" kern="0" dirty="0">
                <a:solidFill>
                  <a:srgbClr val="FF0000"/>
                </a:solidFill>
                <a:uFillTx/>
                <a:latin typeface="黑体" panose="02010609060101010101" pitchFamily="2" charset="-122"/>
                <a:ea typeface="黑体" panose="02010609060101010101" pitchFamily="2" charset="-122"/>
                <a:sym typeface="黑体" panose="02010609060101010101" pitchFamily="2" charset="-122"/>
              </a:rPr>
              <a:t>我国生态文明建设实践</a:t>
            </a:r>
            <a:endParaRPr lang="zh-CN" altLang="en-US" sz="4000" kern="0" dirty="0">
              <a:solidFill>
                <a:srgbClr val="FF0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11" name="Rectangle 66">
            <a:hlinkClick r:id=""/>
          </p:cNvPr>
          <p:cNvSpPr/>
          <p:nvPr/>
        </p:nvSpPr>
        <p:spPr>
          <a:xfrm>
            <a:off x="2136458" y="4374198"/>
            <a:ext cx="4608512"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生态文明呼唤绿色发展</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
        <p:nvSpPr>
          <p:cNvPr id="9" name="矩形 85"/>
          <p:cNvSpPr/>
          <p:nvPr/>
        </p:nvSpPr>
        <p:spPr>
          <a:xfrm>
            <a:off x="2082483" y="2845118"/>
            <a:ext cx="4662487" cy="583565"/>
          </a:xfrm>
          <a:prstGeom prst="rect">
            <a:avLst/>
          </a:prstGeom>
          <a:noFill/>
          <a:ln w="9525">
            <a:noFill/>
          </a:ln>
        </p:spPr>
        <p:txBody>
          <a:bodyPr wrap="square" anchor="t">
            <a:spAutoFit/>
          </a:bodyPr>
          <a:p>
            <a:pPr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rPr>
              <a:t>习近平的</a:t>
            </a:r>
            <a:r>
              <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rPr>
              <a:t>生态文明思想</a:t>
            </a:r>
            <a:endParaRPr lang="zh-CN" altLang="en-US" sz="3200" kern="0" dirty="0">
              <a:solidFill>
                <a:srgbClr val="008000"/>
              </a:solidFill>
              <a:uFillTx/>
              <a:latin typeface="黑体" panose="02010609060101010101" pitchFamily="2" charset="-122"/>
              <a:ea typeface="黑体" panose="02010609060101010101" pitchFamily="2" charset="-122"/>
              <a:sym typeface="Arial" panose="020B0604020202020204" pitchFamily="34" charset="0"/>
            </a:endParaRPr>
          </a:p>
        </p:txBody>
      </p:sp>
      <p:grpSp>
        <p:nvGrpSpPr>
          <p:cNvPr id="13" name="组合 6172"/>
          <p:cNvGrpSpPr/>
          <p:nvPr/>
        </p:nvGrpSpPr>
        <p:grpSpPr>
          <a:xfrm>
            <a:off x="1298893" y="5847715"/>
            <a:ext cx="685800" cy="635000"/>
            <a:chOff x="0" y="0"/>
            <a:chExt cx="1549" cy="1351"/>
          </a:xfrm>
        </p:grpSpPr>
        <p:sp>
          <p:nvSpPr>
            <p:cNvPr id="14"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5"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6"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grpSp>
      <p:sp>
        <p:nvSpPr>
          <p:cNvPr id="17" name="Text Box 26"/>
          <p:cNvSpPr/>
          <p:nvPr/>
        </p:nvSpPr>
        <p:spPr>
          <a:xfrm>
            <a:off x="1439863" y="5895340"/>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rPr>
              <a:t>7</a:t>
            </a:r>
            <a:endParaRPr lang="en-US" altLang="x-none" sz="2800" dirty="0">
              <a:solidFill>
                <a:srgbClr val="FFFF00"/>
              </a:solidFill>
              <a:latin typeface="黑体" panose="02010609060101010101" pitchFamily="2" charset="-122"/>
              <a:ea typeface="黑体" panose="02010609060101010101" pitchFamily="2" charset="-122"/>
              <a:sym typeface="黑体" panose="02010609060101010101" pitchFamily="2" charset="-122"/>
            </a:endParaRPr>
          </a:p>
        </p:txBody>
      </p:sp>
      <p:sp>
        <p:nvSpPr>
          <p:cNvPr id="18" name="Line 20"/>
          <p:cNvSpPr/>
          <p:nvPr/>
        </p:nvSpPr>
        <p:spPr>
          <a:xfrm flipV="1">
            <a:off x="1836103" y="6439535"/>
            <a:ext cx="5868043" cy="7938"/>
          </a:xfrm>
          <a:prstGeom prst="line">
            <a:avLst/>
          </a:prstGeom>
          <a:ln w="25400" cap="flat" cmpd="sng">
            <a:solidFill>
              <a:schemeClr val="bg2"/>
            </a:solidFill>
            <a:prstDash val="sysDot"/>
            <a:round/>
            <a:headEnd type="none" w="med" len="med"/>
            <a:tailEnd type="oval" w="med" len="med"/>
          </a:ln>
        </p:spPr>
      </p:sp>
      <p:sp>
        <p:nvSpPr>
          <p:cNvPr id="19" name="矩形 85"/>
          <p:cNvSpPr/>
          <p:nvPr/>
        </p:nvSpPr>
        <p:spPr>
          <a:xfrm>
            <a:off x="2094230" y="3618230"/>
            <a:ext cx="5906135" cy="583565"/>
          </a:xfrm>
          <a:prstGeom prst="rect">
            <a:avLst/>
          </a:prstGeom>
          <a:noFill/>
          <a:ln w="9525">
            <a:noFill/>
          </a:ln>
        </p:spPr>
        <p:txBody>
          <a:bodyPr wrap="square" anchor="t">
            <a:spAutoFit/>
          </a:bodyPr>
          <a:p>
            <a:pPr lvl="0" algn="l" eaLnBrk="0" hangingPunct="0"/>
            <a:r>
              <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rPr>
              <a:t>生态文明建设面临挑战</a:t>
            </a:r>
            <a:endParaRPr lang="zh-CN" altLang="en-US" sz="3200" kern="0" dirty="0">
              <a:solidFill>
                <a:srgbClr val="008000"/>
              </a:solidFill>
              <a:uFillTx/>
              <a:latin typeface="黑体" panose="02010609060101010101" pitchFamily="2" charset="-122"/>
              <a:ea typeface="黑体" panose="02010609060101010101" pitchFamily="2" charset="-122"/>
              <a:sym typeface="黑体" panose="0201060906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636905" y="2004695"/>
            <a:ext cx="8322310" cy="4490720"/>
          </a:xfrm>
          <a:prstGeom prst="rect">
            <a:avLst/>
          </a:prstGeom>
          <a:noFill/>
          <a:ln w="9525">
            <a:noFill/>
          </a:ln>
        </p:spPr>
        <p:txBody>
          <a:bodyPr wrap="square">
            <a:spAutoFit/>
          </a:bodyPr>
          <a:p>
            <a:pPr>
              <a:lnSpc>
                <a:spcPct val="110000"/>
              </a:lnSpc>
              <a:buFont typeface="Wingdings" panose="05000000000000000000" charset="0"/>
            </a:pPr>
            <a:r>
              <a:rPr lang="zh-CN" altLang="en-US" sz="3200">
                <a:solidFill>
                  <a:srgbClr val="FF0000"/>
                </a:solidFill>
                <a:latin typeface="+mj-lt"/>
                <a:ea typeface="+mj-lt"/>
                <a:cs typeface="+mj-lt"/>
                <a:sym typeface="+mn-ea"/>
              </a:rPr>
              <a:t>什么是自然资源？</a:t>
            </a:r>
            <a:endParaRPr lang="zh-CN" altLang="en-US" sz="3200">
              <a:solidFill>
                <a:srgbClr val="FF0000"/>
              </a:solidFill>
              <a:latin typeface="+mj-lt"/>
              <a:ea typeface="+mj-lt"/>
              <a:cs typeface="+mj-lt"/>
            </a:endParaRPr>
          </a:p>
          <a:p>
            <a:pPr marL="342900" indent="-342900">
              <a:lnSpc>
                <a:spcPct val="110000"/>
              </a:lnSpc>
              <a:buFont typeface="Wingdings" panose="05000000000000000000" charset="0"/>
              <a:buChar char="l"/>
            </a:pPr>
            <a:r>
              <a:rPr sz="2800">
                <a:solidFill>
                  <a:schemeClr val="accent2"/>
                </a:solidFill>
                <a:latin typeface="+mj-lt"/>
                <a:ea typeface="+mj-lt"/>
                <a:cs typeface="+mj-lt"/>
              </a:rPr>
              <a:t>自然资源是具有一定使用价值、天然存在、通过一定的使用方式可以提高人类当前和未来生活的自然环境因素的总和。</a:t>
            </a:r>
            <a:endParaRPr sz="2800">
              <a:solidFill>
                <a:schemeClr val="accent2"/>
              </a:solidFill>
              <a:latin typeface="+mj-lt"/>
              <a:ea typeface="+mj-lt"/>
              <a:cs typeface="+mj-lt"/>
            </a:endParaRPr>
          </a:p>
          <a:p>
            <a:pPr>
              <a:lnSpc>
                <a:spcPct val="110000"/>
              </a:lnSpc>
              <a:buFont typeface="Wingdings" panose="05000000000000000000" charset="0"/>
            </a:pPr>
            <a:r>
              <a:rPr lang="zh-CN" altLang="en-US" sz="3200">
                <a:solidFill>
                  <a:srgbClr val="FF0000"/>
                </a:solidFill>
                <a:latin typeface="+mj-lt"/>
                <a:ea typeface="+mj-lt"/>
                <a:cs typeface="+mj-lt"/>
                <a:sym typeface="+mn-ea"/>
              </a:rPr>
              <a:t>什么是自然资源资产？</a:t>
            </a:r>
            <a:endParaRPr sz="3200">
              <a:solidFill>
                <a:schemeClr val="accent2"/>
              </a:solidFill>
              <a:latin typeface="+mj-lt"/>
              <a:ea typeface="+mj-lt"/>
              <a:cs typeface="+mj-lt"/>
            </a:endParaRPr>
          </a:p>
          <a:p>
            <a:pPr marL="342900" indent="-342900">
              <a:lnSpc>
                <a:spcPct val="110000"/>
              </a:lnSpc>
              <a:buFont typeface="Wingdings" panose="05000000000000000000" charset="0"/>
              <a:buChar char="l"/>
            </a:pPr>
            <a:r>
              <a:rPr sz="2800">
                <a:solidFill>
                  <a:schemeClr val="accent2"/>
                </a:solidFill>
                <a:latin typeface="+mj-lt"/>
                <a:ea typeface="+mj-lt"/>
                <a:cs typeface="+mj-lt"/>
              </a:rPr>
              <a:t>自然资源资产是指自然资源中具有稀缺性</a:t>
            </a:r>
            <a:r>
              <a:rPr lang="zh-CN" sz="2800">
                <a:solidFill>
                  <a:schemeClr val="accent2"/>
                </a:solidFill>
                <a:latin typeface="+mj-lt"/>
                <a:ea typeface="+mj-lt"/>
                <a:cs typeface="+mj-lt"/>
              </a:rPr>
              <a:t>，能够产生</a:t>
            </a:r>
            <a:r>
              <a:rPr sz="2800">
                <a:solidFill>
                  <a:schemeClr val="accent2"/>
                </a:solidFill>
                <a:latin typeface="+mj-lt"/>
                <a:ea typeface="+mj-lt"/>
                <a:cs typeface="+mj-lt"/>
              </a:rPr>
              <a:t>经济效益、社会效益、生态效益，且产权明确的自然资源。自然资源资产包括显性资源资产和隐形资源资产两部分。</a:t>
            </a:r>
            <a:endParaRPr sz="2800">
              <a:solidFill>
                <a:schemeClr val="accent2"/>
              </a:solidFill>
              <a:latin typeface="+mj-lt"/>
              <a:ea typeface="+mj-lt"/>
              <a:cs typeface="+mj-lt"/>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3" name="Text Box 3"/>
          <p:cNvSpPr txBox="1"/>
          <p:nvPr/>
        </p:nvSpPr>
        <p:spPr>
          <a:xfrm>
            <a:off x="843915" y="1320165"/>
            <a:ext cx="790892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1</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自然资源及其产权制度改革</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5" name="文本框 4"/>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636905" y="2004695"/>
            <a:ext cx="8322310" cy="4551045"/>
          </a:xfrm>
          <a:prstGeom prst="rect">
            <a:avLst/>
          </a:prstGeom>
          <a:noFill/>
          <a:ln w="9525">
            <a:noFill/>
          </a:ln>
        </p:spPr>
        <p:txBody>
          <a:bodyPr wrap="square">
            <a:spAutoFit/>
          </a:bodyPr>
          <a:p>
            <a:pPr>
              <a:lnSpc>
                <a:spcPct val="110000"/>
              </a:lnSpc>
              <a:buFont typeface="Wingdings" panose="05000000000000000000" charset="0"/>
            </a:pPr>
            <a:r>
              <a:rPr sz="3200">
                <a:solidFill>
                  <a:srgbClr val="FF0000"/>
                </a:solidFill>
                <a:latin typeface="+mj-lt"/>
                <a:ea typeface="+mj-lt"/>
                <a:cs typeface="+mj-lt"/>
                <a:sym typeface="+mn-ea"/>
              </a:rPr>
              <a:t>我国自然资源产权制度特点：</a:t>
            </a:r>
            <a:endParaRPr sz="3200">
              <a:solidFill>
                <a:srgbClr val="FF0000"/>
              </a:solidFill>
              <a:latin typeface="+mj-lt"/>
              <a:ea typeface="+mj-lt"/>
              <a:cs typeface="+mj-lt"/>
              <a:sym typeface="+mn-ea"/>
            </a:endParaRPr>
          </a:p>
          <a:p>
            <a:pPr marL="342900" indent="-342900">
              <a:lnSpc>
                <a:spcPct val="130000"/>
              </a:lnSpc>
              <a:buFont typeface="Wingdings" panose="05000000000000000000" charset="0"/>
              <a:buChar char="l"/>
            </a:pPr>
            <a:r>
              <a:rPr sz="2800">
                <a:solidFill>
                  <a:schemeClr val="accent2"/>
                </a:solidFill>
                <a:latin typeface="+mj-lt"/>
                <a:ea typeface="+mj-lt"/>
                <a:cs typeface="+mj-lt"/>
                <a:sym typeface="+mn-ea"/>
              </a:rPr>
              <a:t>我国实行自然资源国家所有和集体所有，且自然资源所有权不得转让。</a:t>
            </a:r>
            <a:endParaRPr sz="2800">
              <a:solidFill>
                <a:schemeClr val="accent2"/>
              </a:solidFill>
              <a:latin typeface="+mj-lt"/>
              <a:ea typeface="+mj-lt"/>
              <a:cs typeface="+mj-lt"/>
            </a:endParaRPr>
          </a:p>
          <a:p>
            <a:pPr marL="342900" indent="-342900">
              <a:lnSpc>
                <a:spcPct val="130000"/>
              </a:lnSpc>
              <a:buFont typeface="Wingdings" panose="05000000000000000000" charset="0"/>
              <a:buChar char="l"/>
            </a:pPr>
            <a:r>
              <a:rPr sz="2800">
                <a:solidFill>
                  <a:schemeClr val="accent2"/>
                </a:solidFill>
                <a:latin typeface="+mj-lt"/>
                <a:ea typeface="+mj-lt"/>
                <a:cs typeface="+mj-lt"/>
                <a:sym typeface="+mn-ea"/>
              </a:rPr>
              <a:t>我国建立了主要门类自然资源所有权与使用权分离的产权体系框架，有效创新了自然资源资产全民所有权和集体所有权的实现形式。</a:t>
            </a:r>
            <a:endParaRPr sz="2800">
              <a:solidFill>
                <a:schemeClr val="accent2"/>
              </a:solidFill>
              <a:latin typeface="+mj-lt"/>
              <a:ea typeface="+mj-lt"/>
              <a:cs typeface="+mj-lt"/>
            </a:endParaRPr>
          </a:p>
          <a:p>
            <a:pPr marL="342900" indent="-342900">
              <a:lnSpc>
                <a:spcPct val="130000"/>
              </a:lnSpc>
              <a:buFont typeface="Wingdings" panose="05000000000000000000" charset="0"/>
              <a:buChar char="l"/>
            </a:pPr>
            <a:r>
              <a:rPr sz="2800">
                <a:solidFill>
                  <a:schemeClr val="accent2"/>
                </a:solidFill>
                <a:latin typeface="+mj-lt"/>
                <a:ea typeface="+mj-lt"/>
                <a:cs typeface="+mj-lt"/>
                <a:sym typeface="+mn-ea"/>
              </a:rPr>
              <a:t>我国已经初步形成自然资源资产保护和利用制度，有力促进了美丽中国建设。</a:t>
            </a:r>
            <a:endParaRPr sz="2800">
              <a:solidFill>
                <a:schemeClr val="accent2"/>
              </a:solidFill>
              <a:latin typeface="+mj-lt"/>
              <a:ea typeface="+mj-lt"/>
              <a:cs typeface="+mj-lt"/>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3" name="Text Box 3"/>
          <p:cNvSpPr txBox="1"/>
          <p:nvPr/>
        </p:nvSpPr>
        <p:spPr>
          <a:xfrm>
            <a:off x="843915" y="1320165"/>
            <a:ext cx="790892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1</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自然资源及其产权制度改革</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6" name="文本框 5"/>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636905" y="2004695"/>
            <a:ext cx="8322310" cy="4423410"/>
          </a:xfrm>
          <a:prstGeom prst="rect">
            <a:avLst/>
          </a:prstGeom>
          <a:noFill/>
          <a:ln w="9525">
            <a:noFill/>
          </a:ln>
        </p:spPr>
        <p:txBody>
          <a:bodyPr wrap="square">
            <a:spAutoFit/>
          </a:bodyPr>
          <a:p>
            <a:pPr>
              <a:lnSpc>
                <a:spcPct val="110000"/>
              </a:lnSpc>
              <a:buFont typeface="Wingdings" panose="05000000000000000000" charset="0"/>
            </a:pPr>
            <a:r>
              <a:rPr sz="3200">
                <a:solidFill>
                  <a:srgbClr val="FF0000"/>
                </a:solidFill>
                <a:latin typeface="+mj-lt"/>
                <a:ea typeface="+mj-lt"/>
                <a:cs typeface="+mj-lt"/>
                <a:sym typeface="+mn-ea"/>
              </a:rPr>
              <a:t>我国自然资源产权制度特点：</a:t>
            </a:r>
            <a:endParaRPr sz="3200">
              <a:solidFill>
                <a:srgbClr val="FF0000"/>
              </a:solidFill>
              <a:latin typeface="+mj-lt"/>
              <a:ea typeface="+mj-lt"/>
              <a:cs typeface="+mj-lt"/>
              <a:sym typeface="+mn-ea"/>
            </a:endParaRPr>
          </a:p>
          <a:p>
            <a:pPr marL="342900" indent="-342900">
              <a:lnSpc>
                <a:spcPct val="110000"/>
              </a:lnSpc>
              <a:buFont typeface="Wingdings" panose="05000000000000000000" charset="0"/>
              <a:buChar char="l"/>
            </a:pPr>
            <a:r>
              <a:rPr sz="2800">
                <a:solidFill>
                  <a:schemeClr val="accent2"/>
                </a:solidFill>
                <a:latin typeface="+mj-lt"/>
                <a:ea typeface="+mj-lt"/>
                <a:cs typeface="+mj-lt"/>
                <a:sym typeface="+mn-ea"/>
              </a:rPr>
              <a:t>土地使用权包括建设用地使用权和宅基地使用权等，但土地资源分为国家所有和集体所有；</a:t>
            </a:r>
            <a:endParaRPr sz="2800">
              <a:solidFill>
                <a:schemeClr val="accent2"/>
              </a:solidFill>
              <a:latin typeface="+mj-lt"/>
              <a:ea typeface="+mj-lt"/>
              <a:cs typeface="+mj-lt"/>
            </a:endParaRPr>
          </a:p>
          <a:p>
            <a:pPr marL="342900" indent="-342900">
              <a:lnSpc>
                <a:spcPct val="110000"/>
              </a:lnSpc>
              <a:buFont typeface="Wingdings" panose="05000000000000000000" charset="0"/>
              <a:buChar char="l"/>
            </a:pPr>
            <a:r>
              <a:rPr sz="2800">
                <a:solidFill>
                  <a:schemeClr val="accent2"/>
                </a:solidFill>
                <a:latin typeface="+mj-lt"/>
                <a:ea typeface="+mj-lt"/>
                <a:cs typeface="+mj-lt"/>
                <a:sym typeface="+mn-ea"/>
              </a:rPr>
              <a:t>矿产资源使用权分为探矿权和采矿权制度，但是矿产资源全部归国家所有；</a:t>
            </a:r>
            <a:endParaRPr sz="2800">
              <a:solidFill>
                <a:schemeClr val="accent2"/>
              </a:solidFill>
              <a:latin typeface="+mj-lt"/>
              <a:ea typeface="+mj-lt"/>
              <a:cs typeface="+mj-lt"/>
            </a:endParaRPr>
          </a:p>
          <a:p>
            <a:pPr marL="342900" indent="-342900">
              <a:lnSpc>
                <a:spcPct val="110000"/>
              </a:lnSpc>
              <a:buFont typeface="Wingdings" panose="05000000000000000000" charset="0"/>
              <a:buChar char="l"/>
            </a:pPr>
            <a:r>
              <a:rPr sz="2800">
                <a:solidFill>
                  <a:schemeClr val="accent2"/>
                </a:solidFill>
                <a:latin typeface="+mj-lt"/>
                <a:ea typeface="+mj-lt"/>
                <a:cs typeface="+mj-lt"/>
                <a:sym typeface="+mn-ea"/>
              </a:rPr>
              <a:t>水资源实行取水权制度，但是水资源全部归国家所有；</a:t>
            </a:r>
            <a:endParaRPr sz="2800">
              <a:solidFill>
                <a:schemeClr val="accent2"/>
              </a:solidFill>
              <a:latin typeface="+mj-lt"/>
              <a:ea typeface="+mj-lt"/>
              <a:cs typeface="+mj-lt"/>
            </a:endParaRPr>
          </a:p>
          <a:p>
            <a:pPr marL="342900" indent="-342900">
              <a:lnSpc>
                <a:spcPct val="110000"/>
              </a:lnSpc>
              <a:buFont typeface="Wingdings" panose="05000000000000000000" charset="0"/>
              <a:buChar char="l"/>
            </a:pPr>
            <a:r>
              <a:rPr sz="2800">
                <a:solidFill>
                  <a:schemeClr val="accent2"/>
                </a:solidFill>
                <a:latin typeface="+mj-lt"/>
                <a:ea typeface="+mj-lt"/>
                <a:cs typeface="+mj-lt"/>
                <a:sym typeface="+mn-ea"/>
              </a:rPr>
              <a:t>海域资源实行海域使用权制度，但是海域资源全部归国家所有。</a:t>
            </a:r>
            <a:endParaRPr sz="2800">
              <a:solidFill>
                <a:schemeClr val="accent2"/>
              </a:solidFill>
              <a:latin typeface="+mj-lt"/>
              <a:ea typeface="+mj-lt"/>
              <a:cs typeface="+mj-lt"/>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3" name="Text Box 3"/>
          <p:cNvSpPr txBox="1"/>
          <p:nvPr/>
        </p:nvSpPr>
        <p:spPr>
          <a:xfrm>
            <a:off x="843915" y="1320165"/>
            <a:ext cx="790892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1</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自然资源及其产权制度改革</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6" name="文本框 5"/>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636905" y="2004695"/>
            <a:ext cx="8322310" cy="3990975"/>
          </a:xfrm>
          <a:prstGeom prst="rect">
            <a:avLst/>
          </a:prstGeom>
          <a:noFill/>
          <a:ln w="9525">
            <a:noFill/>
          </a:ln>
        </p:spPr>
        <p:txBody>
          <a:bodyPr wrap="square">
            <a:spAutoFit/>
          </a:bodyPr>
          <a:p>
            <a:pPr>
              <a:lnSpc>
                <a:spcPct val="110000"/>
              </a:lnSpc>
              <a:buFont typeface="Wingdings" panose="05000000000000000000" charset="0"/>
            </a:pPr>
            <a:r>
              <a:rPr sz="3200">
                <a:solidFill>
                  <a:srgbClr val="FF0000"/>
                </a:solidFill>
                <a:latin typeface="+mj-lt"/>
                <a:ea typeface="+mj-lt"/>
                <a:cs typeface="+mj-lt"/>
                <a:sym typeface="+mn-ea"/>
              </a:rPr>
              <a:t>我国自然资源产权制度特点：</a:t>
            </a:r>
            <a:endParaRPr sz="3200">
              <a:solidFill>
                <a:srgbClr val="FF0000"/>
              </a:solidFill>
              <a:latin typeface="+mj-lt"/>
              <a:ea typeface="+mj-lt"/>
              <a:cs typeface="+mj-lt"/>
              <a:sym typeface="+mn-ea"/>
            </a:endParaRPr>
          </a:p>
          <a:p>
            <a:pPr>
              <a:lnSpc>
                <a:spcPct val="130000"/>
              </a:lnSpc>
              <a:buFont typeface="Wingdings" panose="05000000000000000000" charset="0"/>
            </a:pPr>
            <a:r>
              <a:rPr sz="2800">
                <a:solidFill>
                  <a:schemeClr val="accent2"/>
                </a:solidFill>
                <a:latin typeface="+mj-lt"/>
                <a:ea typeface="+mj-lt"/>
                <a:cs typeface="+mj-lt"/>
                <a:sym typeface="+mn-ea"/>
              </a:rPr>
              <a:t>      我国宪法第九条规定：矿藏、水流、森林、山岭、草原、荒地、滩涂等自然资源，都属于国家所有，即全民所有。国家保障自然资源的合理利用，保护珍贵的动物和植物。禁止任何组织或者个人用任何手段侵占活着破坏自然资源。</a:t>
            </a:r>
            <a:endParaRPr sz="2800">
              <a:solidFill>
                <a:schemeClr val="accent2"/>
              </a:solidFill>
              <a:latin typeface="+mj-lt"/>
              <a:ea typeface="+mj-lt"/>
              <a:cs typeface="+mj-lt"/>
              <a:sym typeface="+mn-ea"/>
            </a:endParaRPr>
          </a:p>
          <a:p>
            <a:pPr>
              <a:lnSpc>
                <a:spcPct val="130000"/>
              </a:lnSpc>
              <a:buFont typeface="Wingdings" panose="05000000000000000000" charset="0"/>
            </a:pPr>
            <a:r>
              <a:rPr sz="2800">
                <a:solidFill>
                  <a:schemeClr val="accent2"/>
                </a:solidFill>
                <a:latin typeface="+mj-lt"/>
                <a:ea typeface="+mj-lt"/>
                <a:cs typeface="+mj-lt"/>
                <a:sym typeface="+mn-ea"/>
              </a:rPr>
              <a:t>       </a:t>
            </a:r>
            <a:endParaRPr sz="2800">
              <a:solidFill>
                <a:schemeClr val="accent2"/>
              </a:solidFill>
              <a:latin typeface="+mj-lt"/>
              <a:ea typeface="+mj-lt"/>
              <a:cs typeface="+mj-lt"/>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3" name="Text Box 3"/>
          <p:cNvSpPr txBox="1"/>
          <p:nvPr/>
        </p:nvSpPr>
        <p:spPr>
          <a:xfrm>
            <a:off x="843915" y="1320165"/>
            <a:ext cx="790892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1</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自然资源及其产权制度改革</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6" name="文本框 5"/>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636905" y="2004695"/>
            <a:ext cx="8322310" cy="4551045"/>
          </a:xfrm>
          <a:prstGeom prst="rect">
            <a:avLst/>
          </a:prstGeom>
          <a:noFill/>
          <a:ln w="9525">
            <a:noFill/>
          </a:ln>
        </p:spPr>
        <p:txBody>
          <a:bodyPr wrap="square">
            <a:spAutoFit/>
          </a:bodyPr>
          <a:p>
            <a:pPr>
              <a:lnSpc>
                <a:spcPct val="110000"/>
              </a:lnSpc>
              <a:buFont typeface="Wingdings" panose="05000000000000000000" charset="0"/>
            </a:pPr>
            <a:r>
              <a:rPr sz="3200">
                <a:solidFill>
                  <a:srgbClr val="FF0000"/>
                </a:solidFill>
                <a:latin typeface="+mj-lt"/>
                <a:ea typeface="+mj-lt"/>
                <a:cs typeface="+mj-lt"/>
                <a:sym typeface="+mn-ea"/>
              </a:rPr>
              <a:t>我国自然资源产权制度特点：</a:t>
            </a:r>
            <a:endParaRPr sz="3200">
              <a:solidFill>
                <a:srgbClr val="FF0000"/>
              </a:solidFill>
              <a:latin typeface="+mj-lt"/>
              <a:ea typeface="+mj-lt"/>
              <a:cs typeface="+mj-lt"/>
              <a:sym typeface="+mn-ea"/>
            </a:endParaRPr>
          </a:p>
          <a:p>
            <a:pPr>
              <a:lnSpc>
                <a:spcPct val="130000"/>
              </a:lnSpc>
              <a:buFont typeface="Wingdings" panose="05000000000000000000" charset="0"/>
            </a:pPr>
            <a:r>
              <a:rPr sz="2800">
                <a:solidFill>
                  <a:schemeClr val="accent2"/>
                </a:solidFill>
                <a:latin typeface="+mj-lt"/>
                <a:ea typeface="+mj-lt"/>
                <a:cs typeface="+mj-lt"/>
                <a:sym typeface="+mn-ea"/>
              </a:rPr>
              <a:t> 我国宪法第十条规定：城市的土地属于国家所有。农村和城市郊区的土地，除由法律规定属于国家所有的以外，属于集体所有；宅基地和自留地、自留山，也属于集体所有。自然资源是我们衣食住行的基本保障，是自然环境系统和社会经济发展系统运行不可或缺的部分。</a:t>
            </a:r>
            <a:endParaRPr sz="2800">
              <a:solidFill>
                <a:schemeClr val="accent2"/>
              </a:solidFill>
              <a:latin typeface="+mj-lt"/>
              <a:ea typeface="+mj-lt"/>
              <a:cs typeface="+mj-lt"/>
            </a:endParaRPr>
          </a:p>
          <a:p>
            <a:pPr>
              <a:lnSpc>
                <a:spcPct val="130000"/>
              </a:lnSpc>
              <a:buFont typeface="Wingdings" panose="05000000000000000000" charset="0"/>
            </a:pPr>
            <a:endParaRPr sz="2800">
              <a:solidFill>
                <a:schemeClr val="accent2"/>
              </a:solidFill>
              <a:latin typeface="+mj-lt"/>
              <a:ea typeface="+mj-lt"/>
              <a:cs typeface="+mj-lt"/>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3" name="Text Box 3"/>
          <p:cNvSpPr txBox="1"/>
          <p:nvPr/>
        </p:nvSpPr>
        <p:spPr>
          <a:xfrm>
            <a:off x="843915" y="1320165"/>
            <a:ext cx="7468870"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1</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自然资源及其产权制度改革</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5" name="文本框 4"/>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636905" y="1993900"/>
            <a:ext cx="8322310" cy="4399915"/>
          </a:xfrm>
          <a:prstGeom prst="rect">
            <a:avLst/>
          </a:prstGeom>
          <a:noFill/>
          <a:ln w="9525">
            <a:noFill/>
          </a:ln>
        </p:spPr>
        <p:txBody>
          <a:bodyPr wrap="square">
            <a:spAutoFit/>
          </a:bodyPr>
          <a:p>
            <a:pPr algn="just">
              <a:lnSpc>
                <a:spcPct val="100000"/>
              </a:lnSpc>
              <a:buFont typeface="Wingdings" panose="05000000000000000000" charset="0"/>
            </a:pPr>
            <a:r>
              <a:rPr lang="zh-CN" altLang="en-US" sz="2800">
                <a:solidFill>
                  <a:srgbClr val="FF0000"/>
                </a:solidFill>
                <a:latin typeface="+mj-lt"/>
                <a:ea typeface="+mj-lt"/>
                <a:cs typeface="+mj-lt"/>
                <a:sym typeface="+mn-ea"/>
              </a:rPr>
              <a:t>什么是生态保护红线？</a:t>
            </a:r>
            <a:endParaRPr lang="zh-CN" altLang="en-US" sz="2800">
              <a:solidFill>
                <a:srgbClr val="FF0000"/>
              </a:solidFill>
              <a:latin typeface="+mj-lt"/>
              <a:ea typeface="+mj-lt"/>
              <a:cs typeface="+mj-lt"/>
              <a:sym typeface="+mn-ea"/>
            </a:endParaRPr>
          </a:p>
          <a:p>
            <a:pPr marL="342900" indent="-342900" algn="just">
              <a:lnSpc>
                <a:spcPct val="100000"/>
              </a:lnSpc>
              <a:buFont typeface="Wingdings" panose="05000000000000000000" charset="0"/>
              <a:buChar char="l"/>
            </a:pPr>
            <a:r>
              <a:rPr sz="2800">
                <a:solidFill>
                  <a:schemeClr val="accent2"/>
                </a:solidFill>
                <a:latin typeface="+mj-lt"/>
                <a:ea typeface="+mj-lt"/>
                <a:cs typeface="+mj-lt"/>
                <a:sym typeface="+mn-ea"/>
              </a:rPr>
              <a:t>我国有多种多样的生态保护区域，如自然保护区、森林公园、风景名胜区、地质公园、湿地公园、饮用水源地等，保护地数量达11000多处，约占陆地国土面积的18%。  </a:t>
            </a:r>
            <a:r>
              <a:rPr lang="zh-CN" sz="2800">
                <a:solidFill>
                  <a:schemeClr val="accent2"/>
                </a:solidFill>
                <a:latin typeface="+mj-lt"/>
                <a:ea typeface="+mj-lt"/>
                <a:cs typeface="+mj-lt"/>
                <a:sym typeface="+mn-ea"/>
              </a:rPr>
              <a:t>为了</a:t>
            </a:r>
            <a:r>
              <a:rPr sz="2800">
                <a:solidFill>
                  <a:schemeClr val="accent2"/>
                </a:solidFill>
                <a:latin typeface="+mj-lt"/>
                <a:ea typeface="+mj-lt"/>
                <a:cs typeface="+mj-lt"/>
                <a:sym typeface="+mn-ea"/>
              </a:rPr>
              <a:t>在社会发展中既能保护生态环境，又能促进经济发展，  2015年我国提出落实生态保护红线的要求。</a:t>
            </a:r>
            <a:endParaRPr sz="2800">
              <a:solidFill>
                <a:schemeClr val="accent2"/>
              </a:solidFill>
              <a:latin typeface="+mj-lt"/>
              <a:ea typeface="+mj-lt"/>
              <a:cs typeface="+mj-lt"/>
            </a:endParaRPr>
          </a:p>
          <a:p>
            <a:pPr marL="342900" indent="-342900" algn="just">
              <a:lnSpc>
                <a:spcPct val="100000"/>
              </a:lnSpc>
              <a:buFont typeface="Wingdings" panose="05000000000000000000" charset="0"/>
              <a:buChar char="l"/>
            </a:pPr>
            <a:r>
              <a:rPr sz="2800">
                <a:solidFill>
                  <a:schemeClr val="accent2"/>
                </a:solidFill>
                <a:latin typeface="+mj-lt"/>
                <a:ea typeface="+mj-lt"/>
                <a:cs typeface="+mj-lt"/>
                <a:sym typeface="+mn-ea"/>
              </a:rPr>
              <a:t>生态保护红线，  就是指在生态空间范围内具有特殊重要生态功能、必须强制性严格保护的区域，是保障和维护国家生态安全的底线和生命线。</a:t>
            </a:r>
            <a:endParaRPr sz="2800">
              <a:solidFill>
                <a:schemeClr val="accent2"/>
              </a:solidFill>
              <a:latin typeface="+mj-lt"/>
              <a:ea typeface="+mj-lt"/>
              <a:cs typeface="+mj-lt"/>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3"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2</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）严格落实</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生态保护红线</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5" name="文本框 4"/>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636905" y="1786255"/>
            <a:ext cx="8140700" cy="4670425"/>
          </a:xfrm>
          <a:prstGeom prst="rect">
            <a:avLst/>
          </a:prstGeom>
          <a:noFill/>
          <a:ln w="9525">
            <a:noFill/>
          </a:ln>
        </p:spPr>
        <p:txBody>
          <a:bodyPr wrap="square">
            <a:spAutoFit/>
          </a:bodyPr>
          <a:p>
            <a:pPr>
              <a:lnSpc>
                <a:spcPct val="120000"/>
              </a:lnSpc>
              <a:buFont typeface="Wingdings" panose="05000000000000000000" charset="0"/>
            </a:pPr>
            <a:r>
              <a:rPr lang="zh-CN" altLang="en-US" sz="2800">
                <a:solidFill>
                  <a:srgbClr val="FF0000"/>
                </a:solidFill>
                <a:latin typeface="+mj-lt"/>
                <a:ea typeface="+mj-lt"/>
                <a:cs typeface="+mj-lt"/>
                <a:sym typeface="+mn-ea"/>
              </a:rPr>
              <a:t>生态保护红线的三个特征：</a:t>
            </a:r>
            <a:endParaRPr lang="zh-CN" altLang="en-US" sz="2800">
              <a:solidFill>
                <a:srgbClr val="FF0000"/>
              </a:solidFill>
              <a:latin typeface="+mj-lt"/>
              <a:ea typeface="+mj-lt"/>
              <a:cs typeface="+mj-lt"/>
              <a:sym typeface="+mn-ea"/>
            </a:endParaRPr>
          </a:p>
          <a:p>
            <a:pPr marL="457200" indent="-457200" algn="just">
              <a:lnSpc>
                <a:spcPct val="100000"/>
              </a:lnSpc>
              <a:buFont typeface="Wingdings" panose="05000000000000000000" charset="0"/>
              <a:buChar char="l"/>
            </a:pPr>
            <a:r>
              <a:rPr sz="2400">
                <a:solidFill>
                  <a:schemeClr val="accent2"/>
                </a:solidFill>
                <a:latin typeface="+mj-lt"/>
                <a:ea typeface="+mj-lt"/>
                <a:cs typeface="+mj-lt"/>
                <a:sym typeface="+mn-ea"/>
              </a:rPr>
              <a:t>一是从功能定位看，生态保护红线是最重要的生态空间，包括具有水源涵养、生物多样性维护、水土保持、防风固沙、海岸生态稳定等重要生态功能和生态极为敏感脆弱的区域，对维持生态平衡、支撑经济社会可持续发展意义重大</a:t>
            </a:r>
            <a:r>
              <a:rPr lang="zh-CN" sz="2400">
                <a:solidFill>
                  <a:schemeClr val="accent2"/>
                </a:solidFill>
                <a:latin typeface="+mj-lt"/>
                <a:ea typeface="+mj-lt"/>
                <a:cs typeface="+mj-lt"/>
                <a:sym typeface="+mn-ea"/>
              </a:rPr>
              <a:t>。</a:t>
            </a:r>
            <a:endParaRPr lang="zh-CN" sz="2400">
              <a:solidFill>
                <a:schemeClr val="accent2"/>
              </a:solidFill>
              <a:latin typeface="+mj-lt"/>
              <a:ea typeface="+mj-lt"/>
              <a:cs typeface="+mj-lt"/>
              <a:sym typeface="+mn-ea"/>
            </a:endParaRPr>
          </a:p>
          <a:p>
            <a:pPr marL="342900" indent="-342900" algn="just">
              <a:lnSpc>
                <a:spcPct val="100000"/>
              </a:lnSpc>
              <a:buFont typeface="Wingdings" panose="05000000000000000000" charset="0"/>
              <a:buChar char="l"/>
            </a:pPr>
            <a:r>
              <a:rPr sz="2400">
                <a:solidFill>
                  <a:schemeClr val="accent2"/>
                </a:solidFill>
                <a:latin typeface="+mj-lt"/>
                <a:ea typeface="+mj-lt"/>
                <a:cs typeface="+mj-lt"/>
                <a:sym typeface="+mn-ea"/>
              </a:rPr>
              <a:t>二是从用地性质看，生态保护红线是具有重要生态功能的生态用地，必须严格用途管制</a:t>
            </a:r>
            <a:r>
              <a:rPr lang="zh-CN" sz="2400">
                <a:solidFill>
                  <a:schemeClr val="accent2"/>
                </a:solidFill>
                <a:latin typeface="+mj-lt"/>
                <a:ea typeface="+mj-lt"/>
                <a:cs typeface="+mj-lt"/>
                <a:sym typeface="+mn-ea"/>
              </a:rPr>
              <a:t>。</a:t>
            </a:r>
            <a:endParaRPr sz="2400">
              <a:solidFill>
                <a:schemeClr val="accent2"/>
              </a:solidFill>
              <a:latin typeface="+mj-lt"/>
              <a:ea typeface="+mj-lt"/>
              <a:cs typeface="+mj-lt"/>
            </a:endParaRPr>
          </a:p>
          <a:p>
            <a:pPr marL="342900" indent="-342900" algn="just">
              <a:lnSpc>
                <a:spcPct val="100000"/>
              </a:lnSpc>
              <a:buFont typeface="Wingdings" panose="05000000000000000000" charset="0"/>
              <a:buChar char="l"/>
            </a:pPr>
            <a:r>
              <a:rPr sz="2400">
                <a:solidFill>
                  <a:schemeClr val="accent2"/>
                </a:solidFill>
                <a:latin typeface="+mj-lt"/>
                <a:ea typeface="+mj-lt"/>
                <a:cs typeface="+mj-lt"/>
                <a:sym typeface="+mn-ea"/>
              </a:rPr>
              <a:t>三是从保护要求看，生态保护红线是保障和维护生态安全的临界值和最基本要求，是保护生物多样性，维持关键物种、生态系统存续的最小面积，必须实施严格保护，以确保功能不降低、面积不减少、性质不改变。</a:t>
            </a:r>
            <a:endParaRPr sz="2400">
              <a:solidFill>
                <a:schemeClr val="accent2"/>
              </a:solidFill>
              <a:latin typeface="+mj-lt"/>
              <a:ea typeface="+mj-lt"/>
              <a:cs typeface="+mj-lt"/>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7"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2</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）严格落实</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生态保护红线</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567690" y="1924685"/>
            <a:ext cx="8140700" cy="5702300"/>
          </a:xfrm>
          <a:prstGeom prst="rect">
            <a:avLst/>
          </a:prstGeom>
          <a:noFill/>
          <a:ln w="9525">
            <a:noFill/>
          </a:ln>
        </p:spPr>
        <p:txBody>
          <a:bodyPr wrap="square">
            <a:spAutoFit/>
          </a:bodyPr>
          <a:p>
            <a:pPr>
              <a:lnSpc>
                <a:spcPct val="140000"/>
              </a:lnSpc>
              <a:buFont typeface="Wingdings" panose="05000000000000000000" charset="0"/>
            </a:pPr>
            <a:r>
              <a:rPr lang="zh-CN" altLang="en-US" sz="2400">
                <a:solidFill>
                  <a:srgbClr val="FF0000"/>
                </a:solidFill>
                <a:latin typeface="+mj-lt"/>
                <a:ea typeface="+mj-lt"/>
                <a:cs typeface="+mj-lt"/>
                <a:sym typeface="+mn-ea"/>
              </a:rPr>
              <a:t>什么是生态补偿制度？</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是以防止生态环境破坏、增强和促进生态系统良性发展为目的，以从事对生态环境产生或可能产生影响的生产、经营、开发、利用者为对象，以生态环境整治及恢复为主要内容，以经济调节为手段，以法律为保障的新型环境管理制度。</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是在我国社会经济发展过程中综合考虑生态保护成本、发展机会成本和生态服务价值的基础上通过具体实践逐步形成的制度体系。</a:t>
            </a:r>
            <a:endParaRPr sz="2400">
              <a:solidFill>
                <a:schemeClr val="accent2"/>
              </a:solidFill>
              <a:latin typeface="+mj-lt"/>
              <a:ea typeface="+mj-lt"/>
              <a:cs typeface="+mj-lt"/>
            </a:endParaRPr>
          </a:p>
          <a:p>
            <a:pPr marL="342900" indent="-342900">
              <a:lnSpc>
                <a:spcPct val="140000"/>
              </a:lnSpc>
              <a:buFont typeface="Wingdings" panose="05000000000000000000" charset="0"/>
              <a:buChar char="l"/>
            </a:pPr>
            <a:endParaRPr sz="2400">
              <a:solidFill>
                <a:schemeClr val="accent2"/>
              </a:solidFill>
              <a:latin typeface="+mj-lt"/>
              <a:ea typeface="+mj-lt"/>
              <a:cs typeface="+mj-lt"/>
            </a:endParaRPr>
          </a:p>
          <a:p>
            <a:pPr marL="342900" indent="-342900">
              <a:lnSpc>
                <a:spcPct val="120000"/>
              </a:lnSpc>
              <a:buFont typeface="Wingdings" panose="05000000000000000000" charset="0"/>
              <a:buChar char="l"/>
            </a:pPr>
            <a:endParaRPr sz="2400">
              <a:solidFill>
                <a:schemeClr val="accent2"/>
              </a:solidFill>
              <a:latin typeface="+mj-lt"/>
              <a:ea typeface="+mj-lt"/>
              <a:cs typeface="+mj-lt"/>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3"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3</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）加快</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生态补偿制度建设</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5" name="文本框 4"/>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567690" y="1924685"/>
            <a:ext cx="8140700" cy="4225925"/>
          </a:xfrm>
          <a:prstGeom prst="rect">
            <a:avLst/>
          </a:prstGeom>
          <a:noFill/>
          <a:ln w="9525">
            <a:noFill/>
          </a:ln>
        </p:spPr>
        <p:txBody>
          <a:bodyPr wrap="square">
            <a:spAutoFit/>
          </a:bodyPr>
          <a:p>
            <a:pPr>
              <a:lnSpc>
                <a:spcPct val="140000"/>
              </a:lnSpc>
              <a:buFont typeface="Wingdings" panose="05000000000000000000" charset="0"/>
            </a:pPr>
            <a:r>
              <a:rPr lang="zh-CN" altLang="en-US" sz="2400">
                <a:solidFill>
                  <a:srgbClr val="FF0000"/>
                </a:solidFill>
                <a:latin typeface="+mj-lt"/>
                <a:ea typeface="+mj-lt"/>
                <a:cs typeface="+mj-lt"/>
                <a:sym typeface="+mn-ea"/>
              </a:rPr>
              <a:t>生态补偿的主体：</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政府在生态补偿中是一类最主要也最常见的主体，它主要是从提供生态公共物品与服务的角度实施补偿。</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中央政府主要负责全国性的以及具有全局性意义的生态补偿，具体包括全国性的重要生态功能区(如三江源自然保护区)保护补偿、全国性的大型生态环境工程建设(如退耕还林工程)补偿及大型生态修复工程(如淮河水污染防治)补偿</a:t>
            </a:r>
            <a:r>
              <a:rPr lang="zh-CN" sz="2400">
                <a:solidFill>
                  <a:schemeClr val="accent2"/>
                </a:solidFill>
                <a:latin typeface="+mj-lt"/>
                <a:ea typeface="+mj-lt"/>
                <a:cs typeface="+mj-lt"/>
                <a:sym typeface="+mn-ea"/>
              </a:rPr>
              <a:t>。</a:t>
            </a:r>
            <a:endParaRPr sz="2400">
              <a:solidFill>
                <a:schemeClr val="accent2"/>
              </a:solidFill>
              <a:latin typeface="+mj-lt"/>
              <a:ea typeface="+mj-lt"/>
              <a:cs typeface="+mj-lt"/>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7"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3</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）加快</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生态补偿制度建设</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184910"/>
            <a:ext cx="7886700" cy="3394710"/>
          </a:xfrm>
        </p:spPr>
        <p:txBody>
          <a:bodyPr>
            <a:noAutofit/>
          </a:bodyPr>
          <a:lstStyle/>
          <a:p>
            <a:pPr marL="0" indent="0" algn="just">
              <a:lnSpc>
                <a:spcPct val="137000"/>
              </a:lnSpc>
              <a:spcAft>
                <a:spcPts val="0"/>
              </a:spcAft>
              <a:buNone/>
            </a:pPr>
            <a:r>
              <a:rPr lang="zh-CN" altLang="en-US" sz="3200" dirty="0" smtClean="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ea"/>
              </a:rPr>
              <a:t>什么是生态</a:t>
            </a:r>
            <a:r>
              <a:rPr lang="zh-CN" altLang="en-US" sz="3200" dirty="0" smtClean="0">
                <a:solidFill>
                  <a:srgbClr val="C0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mn-ea"/>
              </a:rPr>
              <a:t>文明？</a:t>
            </a:r>
            <a:r>
              <a:rPr lang="zh-CN" altLang="en-US" sz="2700" dirty="0" smtClean="0">
                <a:solidFill>
                  <a:srgbClr val="0070C0"/>
                </a:solidFill>
                <a:latin typeface="黑体" panose="02010609060101010101" pitchFamily="2" charset="-122"/>
                <a:ea typeface="黑体" panose="02010609060101010101" pitchFamily="2" charset="-122"/>
                <a:cs typeface="黑体" panose="02010609060101010101" pitchFamily="2" charset="-122"/>
              </a:rPr>
              <a:t>   </a:t>
            </a:r>
            <a:r>
              <a:rPr lang="zh-CN" altLang="en-US" sz="2700" dirty="0">
                <a:solidFill>
                  <a:srgbClr val="0070C0"/>
                </a:solidFill>
              </a:rPr>
              <a:t>　　</a:t>
            </a:r>
            <a:endParaRPr lang="en-US" altLang="zh-CN" sz="2700" dirty="0" smtClean="0">
              <a:solidFill>
                <a:srgbClr val="0070C0"/>
              </a:solidFill>
              <a:latin typeface="黑体" panose="02010609060101010101" pitchFamily="2" charset="-122"/>
              <a:ea typeface="黑体" panose="02010609060101010101" pitchFamily="2" charset="-122"/>
              <a:cs typeface="黑体" panose="02010609060101010101" pitchFamily="2" charset="-122"/>
            </a:endParaRPr>
          </a:p>
          <a:p>
            <a:pPr marL="0" indent="0" algn="just">
              <a:lnSpc>
                <a:spcPct val="137000"/>
              </a:lnSpc>
              <a:spcBef>
                <a:spcPts val="0"/>
              </a:spcBef>
              <a:spcAft>
                <a:spcPts val="0"/>
              </a:spcAft>
              <a:buFont typeface="Wingdings" panose="05000000000000000000" charset="0"/>
              <a:buChar char="l"/>
            </a:pPr>
            <a:r>
              <a:rPr lang="zh-CN" altLang="en-US" sz="2400" dirty="0" smtClean="0">
                <a:solidFill>
                  <a:srgbClr val="0070C0"/>
                </a:solidFill>
                <a:latin typeface="黑体" panose="02010609060101010101" pitchFamily="2" charset="-122"/>
                <a:ea typeface="黑体" panose="02010609060101010101" pitchFamily="2" charset="-122"/>
                <a:cs typeface="黑体" panose="02010609060101010101" pitchFamily="2" charset="-122"/>
              </a:rPr>
              <a:t>生态文明是指人类在反思工业文明的基础上，摈弃人类中心主义价值观和线性经济发展方式，</a:t>
            </a:r>
            <a:r>
              <a:rPr lang="zh-CN" altLang="en-US" sz="2400" dirty="0" smtClean="0">
                <a:solidFill>
                  <a:srgbClr val="0070C0"/>
                </a:solidFill>
                <a:latin typeface="黑体" panose="02010609060101010101" pitchFamily="2" charset="-122"/>
                <a:ea typeface="黑体" panose="02010609060101010101" pitchFamily="2" charset="-122"/>
                <a:cs typeface="黑体" panose="02010609060101010101" pitchFamily="2" charset="-122"/>
                <a:sym typeface="+mn-ea"/>
              </a:rPr>
              <a:t>主动尊重自然、顺应自然和保护自然，追求人和自然和谐发展的新型文明。</a:t>
            </a:r>
            <a:endParaRPr lang="zh-CN" altLang="en-US" sz="2400" dirty="0" smtClean="0">
              <a:solidFill>
                <a:srgbClr val="0070C0"/>
              </a:solidFill>
              <a:latin typeface="黑体" panose="02010609060101010101" pitchFamily="2" charset="-122"/>
              <a:ea typeface="黑体" panose="02010609060101010101" pitchFamily="2" charset="-122"/>
              <a:cs typeface="黑体" panose="02010609060101010101" pitchFamily="2" charset="-122"/>
              <a:sym typeface="+mn-ea"/>
            </a:endParaRPr>
          </a:p>
          <a:p>
            <a:pPr marL="0" indent="0" algn="just">
              <a:lnSpc>
                <a:spcPct val="137000"/>
              </a:lnSpc>
              <a:spcBef>
                <a:spcPts val="0"/>
              </a:spcBef>
              <a:spcAft>
                <a:spcPts val="0"/>
              </a:spcAft>
              <a:buFont typeface="Wingdings" panose="05000000000000000000" charset="0"/>
              <a:buChar char="l"/>
            </a:pPr>
            <a:r>
              <a:rPr lang="zh-CN" altLang="en-US" sz="2400" dirty="0" smtClean="0">
                <a:solidFill>
                  <a:srgbClr val="0070C0"/>
                </a:solidFill>
                <a:latin typeface="黑体" panose="02010609060101010101" pitchFamily="2" charset="-122"/>
                <a:ea typeface="黑体" panose="02010609060101010101" pitchFamily="2" charset="-122"/>
                <a:cs typeface="黑体" panose="02010609060101010101" pitchFamily="2" charset="-122"/>
              </a:rPr>
              <a:t>生态文明要求我们对自然资源的利用不能超过这些资源的再生和恢复能力；我们对环境容量资源的利用不能超过环境的自净能力。</a:t>
            </a:r>
            <a:endParaRPr lang="zh-CN" altLang="en-US" sz="2400" dirty="0" smtClean="0">
              <a:solidFill>
                <a:srgbClr val="0070C0"/>
              </a:solidFill>
              <a:latin typeface="黑体" panose="02010609060101010101" pitchFamily="2" charset="-122"/>
              <a:ea typeface="黑体" panose="02010609060101010101" pitchFamily="2" charset="-122"/>
              <a:cs typeface="黑体" panose="02010609060101010101" pitchFamily="2" charset="-122"/>
            </a:endParaRPr>
          </a:p>
          <a:p>
            <a:pPr marL="0" indent="0" algn="just">
              <a:lnSpc>
                <a:spcPct val="137000"/>
              </a:lnSpc>
              <a:spcBef>
                <a:spcPts val="0"/>
              </a:spcBef>
              <a:buFont typeface="Wingdings" panose="05000000000000000000" charset="0"/>
              <a:buChar char="l"/>
            </a:pPr>
            <a:r>
              <a:rPr lang="zh-CN" altLang="en-US" sz="2400" dirty="0" smtClean="0">
                <a:solidFill>
                  <a:srgbClr val="0070C0"/>
                </a:solidFill>
                <a:latin typeface="黑体" panose="02010609060101010101" pitchFamily="2" charset="-122"/>
                <a:ea typeface="黑体" panose="02010609060101010101" pitchFamily="2" charset="-122"/>
                <a:cs typeface="黑体" panose="02010609060101010101" pitchFamily="2" charset="-122"/>
              </a:rPr>
              <a:t>生态文明要求我们必须坚持既满足自身需要又不损害后代和自然的消费观，我们的消费不能再以大量消耗资源、损害环境健康来求得自己生活上的满足。</a:t>
            </a:r>
            <a:endParaRPr lang="zh-CN" altLang="en-US" sz="2400" dirty="0" smtClean="0">
              <a:solidFill>
                <a:srgbClr val="0070C0"/>
              </a:solidFill>
              <a:latin typeface="黑体" panose="02010609060101010101" pitchFamily="2" charset="-122"/>
              <a:ea typeface="黑体" panose="02010609060101010101" pitchFamily="2" charset="-122"/>
              <a:cs typeface="黑体" panose="02010609060101010101" pitchFamily="2" charset="-122"/>
            </a:endParaRPr>
          </a:p>
          <a:p>
            <a:pPr marL="0" indent="0" algn="just">
              <a:lnSpc>
                <a:spcPct val="127000"/>
              </a:lnSpc>
              <a:spcBef>
                <a:spcPts val="0"/>
              </a:spcBef>
              <a:buFont typeface="Wingdings" panose="05000000000000000000" charset="0"/>
              <a:buChar char="l"/>
            </a:pPr>
            <a:endParaRPr lang="zh-CN" altLang="en-US" sz="2400" dirty="0" smtClean="0">
              <a:solidFill>
                <a:srgbClr val="0070C0"/>
              </a:solidFill>
              <a:latin typeface="黑体" panose="02010609060101010101" pitchFamily="2" charset="-122"/>
              <a:ea typeface="黑体" panose="02010609060101010101" pitchFamily="2" charset="-122"/>
              <a:cs typeface="黑体" panose="02010609060101010101" pitchFamily="2" charset="-122"/>
            </a:endParaRPr>
          </a:p>
        </p:txBody>
      </p:sp>
      <p:sp>
        <p:nvSpPr>
          <p:cNvPr id="2" name="矩形 4"/>
          <p:cNvSpPr txBox="1"/>
          <p:nvPr/>
        </p:nvSpPr>
        <p:spPr>
          <a:xfrm>
            <a:off x="840423" y="24828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1.</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文明和生态文明的内涵</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567690" y="1924685"/>
            <a:ext cx="8140700" cy="4668520"/>
          </a:xfrm>
          <a:prstGeom prst="rect">
            <a:avLst/>
          </a:prstGeom>
          <a:noFill/>
          <a:ln w="9525">
            <a:noFill/>
          </a:ln>
        </p:spPr>
        <p:txBody>
          <a:bodyPr wrap="square">
            <a:spAutoFit/>
          </a:bodyPr>
          <a:p>
            <a:pPr>
              <a:lnSpc>
                <a:spcPct val="140000"/>
              </a:lnSpc>
              <a:buFont typeface="Wingdings" panose="05000000000000000000" charset="0"/>
            </a:pPr>
            <a:r>
              <a:rPr lang="zh-CN" altLang="en-US" sz="2400">
                <a:solidFill>
                  <a:srgbClr val="FF0000"/>
                </a:solidFill>
                <a:latin typeface="+mj-lt"/>
                <a:ea typeface="+mj-lt"/>
                <a:cs typeface="+mj-lt"/>
                <a:sym typeface="+mn-ea"/>
              </a:rPr>
              <a:t>生态补偿的主体：</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地方政府则主要负责其辖区内相关生态功能区保护、生态修复等的补偿。</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非营利的社会团体也可以作为生态补偿的补偿主体，其补偿资金一般来源于自筹或捐助。某些非政府环保组织可以通过购买绿色电力或其他具有绿色标识的能源、产品，对那些环境友好型的企业或行业给予生态补偿。</a:t>
            </a:r>
            <a:endParaRPr sz="2400">
              <a:solidFill>
                <a:schemeClr val="accent2"/>
              </a:solidFill>
              <a:latin typeface="+mj-lt"/>
              <a:ea typeface="+mj-lt"/>
              <a:cs typeface="+mj-lt"/>
            </a:endParaRPr>
          </a:p>
          <a:p>
            <a:pPr marL="342900" indent="-342900">
              <a:lnSpc>
                <a:spcPct val="140000"/>
              </a:lnSpc>
              <a:buFont typeface="Wingdings" panose="05000000000000000000" charset="0"/>
              <a:buChar char="l"/>
            </a:pPr>
            <a:endParaRPr sz="2400">
              <a:solidFill>
                <a:schemeClr val="accent2"/>
              </a:solidFill>
              <a:latin typeface="+mj-lt"/>
              <a:ea typeface="+mj-lt"/>
              <a:cs typeface="+mj-lt"/>
            </a:endParaRPr>
          </a:p>
          <a:p>
            <a:pPr marL="342900" indent="-342900">
              <a:lnSpc>
                <a:spcPct val="120000"/>
              </a:lnSpc>
              <a:buFont typeface="Wingdings" panose="05000000000000000000" charset="0"/>
              <a:buChar char="l"/>
            </a:pPr>
            <a:endParaRPr sz="2400">
              <a:solidFill>
                <a:schemeClr val="accent2"/>
              </a:solidFill>
              <a:latin typeface="+mj-lt"/>
              <a:ea typeface="+mj-lt"/>
              <a:cs typeface="+mj-lt"/>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6"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3</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）加快</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生态补偿制度建设</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567690" y="1786255"/>
            <a:ext cx="8140700" cy="4965065"/>
          </a:xfrm>
          <a:prstGeom prst="rect">
            <a:avLst/>
          </a:prstGeom>
          <a:noFill/>
          <a:ln w="9525">
            <a:noFill/>
          </a:ln>
        </p:spPr>
        <p:txBody>
          <a:bodyPr wrap="square">
            <a:spAutoFit/>
          </a:bodyPr>
          <a:p>
            <a:pPr>
              <a:lnSpc>
                <a:spcPct val="120000"/>
              </a:lnSpc>
              <a:buFont typeface="Wingdings" panose="05000000000000000000" charset="0"/>
            </a:pPr>
            <a:r>
              <a:rPr lang="zh-CN" altLang="en-US" sz="2400">
                <a:solidFill>
                  <a:srgbClr val="FF0000"/>
                </a:solidFill>
                <a:latin typeface="+mj-lt"/>
                <a:ea typeface="+mj-lt"/>
                <a:cs typeface="+mj-lt"/>
                <a:sym typeface="+mn-ea"/>
              </a:rPr>
              <a:t>生态受偿的四类主体：</a:t>
            </a:r>
            <a:endParaRPr sz="2400">
              <a:solidFill>
                <a:schemeClr val="accent2"/>
              </a:solidFill>
              <a:latin typeface="+mj-lt"/>
              <a:ea typeface="+mj-lt"/>
              <a:cs typeface="+mj-lt"/>
            </a:endParaRPr>
          </a:p>
          <a:p>
            <a:pPr marL="457200" indent="-457200">
              <a:lnSpc>
                <a:spcPct val="120000"/>
              </a:lnSpc>
              <a:buFont typeface="Wingdings" panose="05000000000000000000" charset="0"/>
              <a:buChar char="l"/>
            </a:pPr>
            <a:r>
              <a:rPr sz="2400">
                <a:solidFill>
                  <a:schemeClr val="accent2"/>
                </a:solidFill>
                <a:latin typeface="+mj-lt"/>
                <a:ea typeface="+mj-lt"/>
                <a:cs typeface="+mj-lt"/>
                <a:sym typeface="+mn-ea"/>
              </a:rPr>
              <a:t>一是生态环境建设者——典型的如退耕还林还草工程实施范围内，受到禁牧、休牧和划区轮放政策影响，被政府给予粮食和饲料补助的农牧民；</a:t>
            </a:r>
            <a:endParaRPr sz="2400">
              <a:solidFill>
                <a:schemeClr val="accent2"/>
              </a:solidFill>
              <a:latin typeface="+mj-lt"/>
              <a:ea typeface="+mj-lt"/>
              <a:cs typeface="+mj-lt"/>
            </a:endParaRPr>
          </a:p>
          <a:p>
            <a:pPr marL="457200" indent="-457200">
              <a:lnSpc>
                <a:spcPct val="120000"/>
              </a:lnSpc>
              <a:buFont typeface="Wingdings" panose="05000000000000000000" charset="0"/>
              <a:buChar char="l"/>
            </a:pPr>
            <a:r>
              <a:rPr sz="2400">
                <a:solidFill>
                  <a:schemeClr val="accent2"/>
                </a:solidFill>
                <a:latin typeface="+mj-lt"/>
                <a:ea typeface="+mj-lt"/>
                <a:cs typeface="+mj-lt"/>
                <a:sym typeface="+mn-ea"/>
              </a:rPr>
              <a:t>二是生态功能区内的地方政府和居民——指在生态功能区内经济建设要让位于生态环境保护，且生态环境保护的标准往往高于非生态功能区，或者国家对生态功能区有特殊的环境保护要求，特别是对相关企业的经济活动和特定自然资源的开发设置较多限制，地方财政收入因此减少，各项公益事业的发展和居民就业机会因此受到严重影响的政府与居民。</a:t>
            </a:r>
            <a:endParaRPr sz="2400">
              <a:solidFill>
                <a:schemeClr val="accent2"/>
              </a:solidFill>
              <a:latin typeface="+mj-lt"/>
              <a:ea typeface="+mj-lt"/>
              <a:cs typeface="+mj-lt"/>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6"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3</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）加快</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生态补偿制度建设</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567690" y="1786255"/>
            <a:ext cx="8140700" cy="4078605"/>
          </a:xfrm>
          <a:prstGeom prst="rect">
            <a:avLst/>
          </a:prstGeom>
          <a:noFill/>
          <a:ln w="9525">
            <a:noFill/>
          </a:ln>
        </p:spPr>
        <p:txBody>
          <a:bodyPr wrap="square">
            <a:spAutoFit/>
          </a:bodyPr>
          <a:p>
            <a:pPr>
              <a:lnSpc>
                <a:spcPct val="120000"/>
              </a:lnSpc>
              <a:buFont typeface="Wingdings" panose="05000000000000000000" charset="0"/>
            </a:pPr>
            <a:r>
              <a:rPr lang="zh-CN" altLang="en-US" sz="2400">
                <a:solidFill>
                  <a:srgbClr val="FF0000"/>
                </a:solidFill>
                <a:latin typeface="+mj-lt"/>
                <a:ea typeface="+mj-lt"/>
                <a:cs typeface="+mj-lt"/>
                <a:sym typeface="+mn-ea"/>
              </a:rPr>
              <a:t>生态受偿的四类主体：</a:t>
            </a:r>
            <a:endParaRPr sz="2400">
              <a:solidFill>
                <a:schemeClr val="accent2"/>
              </a:solidFill>
              <a:latin typeface="+mj-lt"/>
              <a:ea typeface="+mj-lt"/>
              <a:cs typeface="+mj-lt"/>
            </a:endParaRPr>
          </a:p>
          <a:p>
            <a:pPr marL="457200" indent="-457200">
              <a:lnSpc>
                <a:spcPct val="120000"/>
              </a:lnSpc>
              <a:buFont typeface="Wingdings" panose="05000000000000000000" charset="0"/>
              <a:buChar char="l"/>
            </a:pPr>
            <a:r>
              <a:rPr sz="2400">
                <a:solidFill>
                  <a:schemeClr val="accent2"/>
                </a:solidFill>
                <a:latin typeface="+mj-lt"/>
                <a:ea typeface="+mj-lt"/>
                <a:cs typeface="+mj-lt"/>
                <a:sym typeface="+mn-ea"/>
              </a:rPr>
              <a:t>三是环保技术的研发主体——指为提高生态环境和自然资源保护及利用的水平而进行相关技术研发的单位和个人，他们也是生态系统维护的间接提供者，享有生态补偿权。</a:t>
            </a:r>
            <a:endParaRPr sz="2400">
              <a:solidFill>
                <a:schemeClr val="accent2"/>
              </a:solidFill>
              <a:latin typeface="+mj-lt"/>
              <a:ea typeface="+mj-lt"/>
              <a:cs typeface="+mj-lt"/>
            </a:endParaRPr>
          </a:p>
          <a:p>
            <a:pPr marL="457200" indent="-457200">
              <a:lnSpc>
                <a:spcPct val="120000"/>
              </a:lnSpc>
              <a:buFont typeface="Wingdings" panose="05000000000000000000" charset="0"/>
              <a:buChar char="l"/>
            </a:pPr>
            <a:r>
              <a:rPr sz="2400">
                <a:solidFill>
                  <a:schemeClr val="accent2"/>
                </a:solidFill>
                <a:latin typeface="+mj-lt"/>
                <a:ea typeface="+mj-lt"/>
                <a:cs typeface="+mj-lt"/>
                <a:sym typeface="+mn-ea"/>
              </a:rPr>
              <a:t>四是采用新型环保技术的企业——对积极主动采用无污染或者低污染、节约自然资源和能源、提高资源利用效率和能源利用效率的企业，给予相应的税收减免等生态补偿。</a:t>
            </a:r>
            <a:endParaRPr sz="2400">
              <a:solidFill>
                <a:schemeClr val="accent2"/>
              </a:solidFill>
              <a:latin typeface="+mj-lt"/>
              <a:ea typeface="+mj-lt"/>
              <a:cs typeface="+mj-lt"/>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6"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3</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）加快</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生态补偿制度建设</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567690" y="1786255"/>
            <a:ext cx="8140700" cy="4225925"/>
          </a:xfrm>
          <a:prstGeom prst="rect">
            <a:avLst/>
          </a:prstGeom>
          <a:noFill/>
          <a:ln w="9525">
            <a:noFill/>
          </a:ln>
        </p:spPr>
        <p:txBody>
          <a:bodyPr wrap="square">
            <a:spAutoFit/>
          </a:bodyPr>
          <a:p>
            <a:pPr>
              <a:lnSpc>
                <a:spcPct val="140000"/>
              </a:lnSpc>
              <a:buFont typeface="Wingdings" panose="05000000000000000000" charset="0"/>
            </a:pPr>
            <a:r>
              <a:rPr sz="2400">
                <a:solidFill>
                  <a:srgbClr val="FF0000"/>
                </a:solidFill>
                <a:latin typeface="+mj-lt"/>
                <a:ea typeface="+mj-lt"/>
                <a:cs typeface="+mj-lt"/>
                <a:sym typeface="+mn-ea"/>
              </a:rPr>
              <a:t>生态补偿的方式</a:t>
            </a:r>
            <a:r>
              <a:rPr lang="zh-CN" altLang="en-US" sz="2400">
                <a:solidFill>
                  <a:srgbClr val="FF0000"/>
                </a:solidFill>
                <a:latin typeface="+mj-lt"/>
                <a:ea typeface="+mj-lt"/>
                <a:cs typeface="+mj-lt"/>
                <a:sym typeface="+mn-ea"/>
              </a:rPr>
              <a:t>：</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货币补偿——补偿金、奖励金、补贴、税收减免或退税、贴息、加速折旧等。</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实物补偿——给予受偿主体一定的物质产品、土地使用权以改善其生活条件，增强其生产能力。</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智力补偿——给予受偿主体生产技术或经营管理方面的咨询服务，增强其生产经营能力。</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项目补偿——给予受偿者特定生态工程或项目的建设权。</a:t>
            </a:r>
            <a:endParaRPr sz="2400">
              <a:solidFill>
                <a:schemeClr val="accent2"/>
              </a:solidFill>
              <a:latin typeface="+mj-lt"/>
              <a:ea typeface="+mj-lt"/>
              <a:cs typeface="+mj-lt"/>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6"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3</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）加快</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生态补偿制度建设</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567690" y="1786255"/>
            <a:ext cx="8140700" cy="4225925"/>
          </a:xfrm>
          <a:prstGeom prst="rect">
            <a:avLst/>
          </a:prstGeom>
          <a:noFill/>
          <a:ln w="9525">
            <a:noFill/>
          </a:ln>
        </p:spPr>
        <p:txBody>
          <a:bodyPr wrap="square">
            <a:spAutoFit/>
          </a:bodyPr>
          <a:p>
            <a:pPr>
              <a:lnSpc>
                <a:spcPct val="140000"/>
              </a:lnSpc>
              <a:buFont typeface="Wingdings" panose="05000000000000000000" charset="0"/>
            </a:pPr>
            <a:r>
              <a:rPr sz="2400">
                <a:solidFill>
                  <a:srgbClr val="FF0000"/>
                </a:solidFill>
                <a:latin typeface="+mj-lt"/>
                <a:ea typeface="+mj-lt"/>
                <a:cs typeface="+mj-lt"/>
                <a:sym typeface="+mn-ea"/>
              </a:rPr>
              <a:t>什么是陆海统筹？</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在陆地和海洋两大自然系统中建立资源利用、经济发展、环境保护、生态安全的综合协调关系和发展模式。这也是世界沿海各国制定和实施陆海发展战略所应当遵循的根本理念。</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中国既有久远的陆地文明，也有发达的海洋文明。我国陆地面积约963万平方公里，领海面积约470万平方公里；因此，我国不仅是一个陆地大国，还是一个海洋大国。</a:t>
            </a:r>
            <a:endParaRPr sz="2400">
              <a:solidFill>
                <a:schemeClr val="accent2"/>
              </a:solidFill>
              <a:latin typeface="+mj-lt"/>
              <a:ea typeface="+mj-lt"/>
              <a:cs typeface="+mj-lt"/>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3"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4</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）确保</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陆海统筹发展</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6" name="文本框 5"/>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567690" y="1786255"/>
            <a:ext cx="8140700" cy="4225290"/>
          </a:xfrm>
          <a:prstGeom prst="rect">
            <a:avLst/>
          </a:prstGeom>
          <a:noFill/>
          <a:ln w="9525">
            <a:noFill/>
          </a:ln>
        </p:spPr>
        <p:txBody>
          <a:bodyPr wrap="square">
            <a:spAutoFit/>
          </a:bodyPr>
          <a:p>
            <a:pPr>
              <a:lnSpc>
                <a:spcPct val="160000"/>
              </a:lnSpc>
              <a:buFont typeface="Wingdings" panose="05000000000000000000" charset="0"/>
            </a:pPr>
            <a:r>
              <a:rPr sz="2400">
                <a:solidFill>
                  <a:srgbClr val="FF0000"/>
                </a:solidFill>
                <a:latin typeface="+mj-lt"/>
                <a:ea typeface="+mj-lt"/>
                <a:cs typeface="+mj-lt"/>
                <a:sym typeface="+mn-ea"/>
              </a:rPr>
              <a:t>我国要开展陆海统筹的必要性</a:t>
            </a:r>
            <a:endParaRPr sz="2400">
              <a:solidFill>
                <a:schemeClr val="accent2"/>
              </a:solidFill>
              <a:latin typeface="+mj-lt"/>
              <a:ea typeface="+mj-lt"/>
              <a:cs typeface="+mj-lt"/>
            </a:endParaRPr>
          </a:p>
          <a:p>
            <a:pPr marL="457200" indent="-457200">
              <a:lnSpc>
                <a:spcPct val="160000"/>
              </a:lnSpc>
              <a:buFont typeface="Wingdings" panose="05000000000000000000" charset="0"/>
              <a:buChar char="l"/>
            </a:pPr>
            <a:r>
              <a:rPr sz="2400">
                <a:solidFill>
                  <a:schemeClr val="accent2"/>
                </a:solidFill>
                <a:latin typeface="+mj-lt"/>
                <a:ea typeface="+mj-lt"/>
                <a:cs typeface="+mj-lt"/>
                <a:sym typeface="+mn-ea"/>
              </a:rPr>
              <a:t>党的十九大报告提出要“建立更加有效的区域协调发展新机制”和“坚持陆海统筹， 加快建设海洋强国”。</a:t>
            </a:r>
            <a:endParaRPr sz="2400">
              <a:solidFill>
                <a:schemeClr val="accent2"/>
              </a:solidFill>
              <a:latin typeface="+mj-lt"/>
              <a:ea typeface="+mj-lt"/>
              <a:cs typeface="+mj-lt"/>
            </a:endParaRPr>
          </a:p>
          <a:p>
            <a:pPr marL="457200" indent="-457200">
              <a:lnSpc>
                <a:spcPct val="160000"/>
              </a:lnSpc>
              <a:buFont typeface="Wingdings" panose="05000000000000000000" charset="0"/>
              <a:buChar char="l"/>
            </a:pPr>
            <a:r>
              <a:rPr sz="2400">
                <a:solidFill>
                  <a:schemeClr val="accent2"/>
                </a:solidFill>
                <a:latin typeface="+mj-lt"/>
                <a:ea typeface="+mj-lt"/>
                <a:cs typeface="+mj-lt"/>
                <a:sym typeface="+mn-ea"/>
              </a:rPr>
              <a:t>2018年中共中央、国务院就建立更加有效的区域协调发展新机制提出以规划为引领，促进陆海在空间布局、产业发展、基础设施建设、资源开发、环境保护等方面全方位协同发展，编制实施海岸带保护与利用综合规划。</a:t>
            </a:r>
            <a:endParaRPr sz="2400">
              <a:solidFill>
                <a:schemeClr val="accent2"/>
              </a:solidFill>
              <a:latin typeface="+mj-lt"/>
              <a:ea typeface="+mj-lt"/>
              <a:cs typeface="+mj-lt"/>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6"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4</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）确保</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陆海统筹发展</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742315" y="1775460"/>
            <a:ext cx="7689215" cy="5518785"/>
          </a:xfrm>
          <a:prstGeom prst="rect">
            <a:avLst/>
          </a:prstGeom>
          <a:noFill/>
          <a:ln w="9525">
            <a:noFill/>
          </a:ln>
        </p:spPr>
        <p:txBody>
          <a:bodyPr wrap="square">
            <a:spAutoFit/>
          </a:bodyPr>
          <a:p>
            <a:pPr algn="just">
              <a:lnSpc>
                <a:spcPct val="120000"/>
              </a:lnSpc>
              <a:buFont typeface="Wingdings" panose="05000000000000000000" charset="0"/>
            </a:pPr>
            <a:r>
              <a:rPr sz="2400">
                <a:solidFill>
                  <a:srgbClr val="FF0000"/>
                </a:solidFill>
                <a:latin typeface="+mj-lt"/>
                <a:ea typeface="+mj-lt"/>
                <a:cs typeface="+mj-lt"/>
                <a:sym typeface="+mn-ea"/>
              </a:rPr>
              <a:t>我国的生态环境安全问题主要有哪些？</a:t>
            </a:r>
            <a:endParaRPr sz="2400">
              <a:solidFill>
                <a:schemeClr val="accent2"/>
              </a:solidFill>
              <a:latin typeface="+mj-lt"/>
              <a:ea typeface="+mj-lt"/>
              <a:cs typeface="+mj-lt"/>
            </a:endParaRPr>
          </a:p>
          <a:p>
            <a:pPr marL="457200" indent="-457200" algn="just">
              <a:lnSpc>
                <a:spcPct val="120000"/>
              </a:lnSpc>
              <a:buFont typeface="Wingdings" panose="05000000000000000000" charset="0"/>
              <a:buChar char="l"/>
            </a:pPr>
            <a:r>
              <a:rPr sz="2400">
                <a:solidFill>
                  <a:schemeClr val="accent2"/>
                </a:solidFill>
                <a:latin typeface="+mj-lt"/>
                <a:ea typeface="+mj-lt"/>
                <a:cs typeface="+mj-lt"/>
                <a:sym typeface="+mn-ea"/>
              </a:rPr>
              <a:t>一是生态灾害加剧，表现为沙尘暴、地质灾害和水灾旱灾</a:t>
            </a:r>
            <a:r>
              <a:rPr lang="zh-CN" sz="2400">
                <a:solidFill>
                  <a:schemeClr val="accent2"/>
                </a:solidFill>
                <a:latin typeface="+mj-lt"/>
                <a:ea typeface="+mj-lt"/>
                <a:cs typeface="+mj-lt"/>
                <a:sym typeface="+mn-ea"/>
              </a:rPr>
              <a:t>。</a:t>
            </a:r>
            <a:endParaRPr sz="2400">
              <a:solidFill>
                <a:schemeClr val="accent2"/>
              </a:solidFill>
              <a:latin typeface="+mj-lt"/>
              <a:ea typeface="+mj-lt"/>
              <a:cs typeface="+mj-lt"/>
            </a:endParaRPr>
          </a:p>
          <a:p>
            <a:pPr marL="457200" indent="-457200" algn="just">
              <a:lnSpc>
                <a:spcPct val="120000"/>
              </a:lnSpc>
              <a:buFont typeface="Wingdings" panose="05000000000000000000" charset="0"/>
              <a:buChar char="l"/>
            </a:pPr>
            <a:r>
              <a:rPr sz="2400">
                <a:solidFill>
                  <a:schemeClr val="accent2"/>
                </a:solidFill>
                <a:latin typeface="+mj-lt"/>
                <a:ea typeface="+mj-lt"/>
                <a:cs typeface="+mj-lt"/>
                <a:sym typeface="+mn-ea"/>
              </a:rPr>
              <a:t>二是资源承载力下降，表现为水资源短缺、森林退化、草地退化、湿地萎缩和耕地退化等问题</a:t>
            </a:r>
            <a:r>
              <a:rPr lang="zh-CN" sz="2400">
                <a:solidFill>
                  <a:schemeClr val="accent2"/>
                </a:solidFill>
                <a:latin typeface="+mj-lt"/>
                <a:ea typeface="+mj-lt"/>
                <a:cs typeface="+mj-lt"/>
                <a:sym typeface="+mn-ea"/>
              </a:rPr>
              <a:t>。</a:t>
            </a:r>
            <a:endParaRPr sz="2400">
              <a:solidFill>
                <a:schemeClr val="accent2"/>
              </a:solidFill>
              <a:latin typeface="+mj-lt"/>
              <a:ea typeface="+mj-lt"/>
              <a:cs typeface="+mj-lt"/>
            </a:endParaRPr>
          </a:p>
          <a:p>
            <a:pPr marL="457200" indent="-457200" algn="just">
              <a:lnSpc>
                <a:spcPct val="120000"/>
              </a:lnSpc>
              <a:buFont typeface="Wingdings" panose="05000000000000000000" charset="0"/>
              <a:buChar char="l"/>
            </a:pPr>
            <a:r>
              <a:rPr sz="2400">
                <a:solidFill>
                  <a:schemeClr val="accent2"/>
                </a:solidFill>
                <a:latin typeface="+mj-lt"/>
                <a:ea typeface="+mj-lt"/>
                <a:cs typeface="+mj-lt"/>
                <a:sym typeface="+mn-ea"/>
              </a:rPr>
              <a:t>三是石漠化现象，石漠化主要分布在西南地区以及广西、广东、湖南、湖北的部分地区。主要指不合理的土地开发造成土壤流失、土地生产力下降甚至丧失。</a:t>
            </a:r>
            <a:endParaRPr sz="2400">
              <a:solidFill>
                <a:schemeClr val="accent2"/>
              </a:solidFill>
              <a:latin typeface="+mj-lt"/>
              <a:ea typeface="+mj-lt"/>
              <a:cs typeface="+mj-lt"/>
              <a:sym typeface="+mn-ea"/>
            </a:endParaRPr>
          </a:p>
          <a:p>
            <a:pPr marL="457200" indent="-457200" algn="just">
              <a:lnSpc>
                <a:spcPct val="120000"/>
              </a:lnSpc>
              <a:buFont typeface="Wingdings" panose="05000000000000000000" charset="0"/>
              <a:buChar char="l"/>
            </a:pPr>
            <a:r>
              <a:rPr sz="2400">
                <a:solidFill>
                  <a:schemeClr val="accent2"/>
                </a:solidFill>
                <a:latin typeface="+mj-lt"/>
                <a:ea typeface="+mj-lt"/>
                <a:cs typeface="+mj-lt"/>
                <a:sym typeface="+mn-ea"/>
              </a:rPr>
              <a:t>四是生物多样性降低，人口膨胀以及农村和城市扩张，使大面积的天然森林、草原、湿地等自然生境遭到破坏，生境破碎化严重，使不少野生物种濒临灭绝。</a:t>
            </a:r>
            <a:endParaRPr sz="2400">
              <a:solidFill>
                <a:schemeClr val="accent2"/>
              </a:solidFill>
              <a:latin typeface="+mj-lt"/>
              <a:ea typeface="+mj-lt"/>
              <a:cs typeface="+mj-lt"/>
            </a:endParaRPr>
          </a:p>
          <a:p>
            <a:pPr marL="457200" indent="-457200" algn="just">
              <a:lnSpc>
                <a:spcPct val="150000"/>
              </a:lnSpc>
              <a:buFont typeface="Wingdings" panose="05000000000000000000" charset="0"/>
              <a:buChar char="l"/>
            </a:pPr>
            <a:endParaRPr lang="zh-CN" sz="2400">
              <a:solidFill>
                <a:schemeClr val="accent2"/>
              </a:solidFill>
              <a:latin typeface="+mj-lt"/>
              <a:cs typeface="+mj-lt"/>
              <a:sym typeface="+mn-ea"/>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3"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5</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）重视</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生态安全战略建设</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6" name="文本框 5"/>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889000" y="1753870"/>
            <a:ext cx="7818120" cy="4965065"/>
          </a:xfrm>
          <a:prstGeom prst="rect">
            <a:avLst/>
          </a:prstGeom>
          <a:noFill/>
          <a:ln w="9525">
            <a:noFill/>
          </a:ln>
        </p:spPr>
        <p:txBody>
          <a:bodyPr wrap="square">
            <a:spAutoFit/>
          </a:bodyPr>
          <a:p>
            <a:pPr algn="just">
              <a:lnSpc>
                <a:spcPct val="120000"/>
              </a:lnSpc>
              <a:buFont typeface="Wingdings" panose="05000000000000000000" charset="0"/>
            </a:pPr>
            <a:r>
              <a:rPr sz="2400">
                <a:solidFill>
                  <a:srgbClr val="FF0000"/>
                </a:solidFill>
                <a:latin typeface="+mj-lt"/>
                <a:ea typeface="+mj-lt"/>
                <a:cs typeface="+mj-lt"/>
                <a:sym typeface="+mn-ea"/>
              </a:rPr>
              <a:t>我国的生态环境安全问题主要有哪些？</a:t>
            </a:r>
            <a:endParaRPr sz="2400">
              <a:solidFill>
                <a:schemeClr val="accent2"/>
              </a:solidFill>
              <a:latin typeface="+mj-lt"/>
              <a:ea typeface="+mj-lt"/>
              <a:cs typeface="+mj-lt"/>
            </a:endParaRPr>
          </a:p>
          <a:p>
            <a:pPr marL="457200" indent="-457200">
              <a:lnSpc>
                <a:spcPct val="120000"/>
              </a:lnSpc>
              <a:buFont typeface="Wingdings" panose="05000000000000000000" charset="0"/>
              <a:buChar char="l"/>
            </a:pPr>
            <a:r>
              <a:rPr sz="2400">
                <a:solidFill>
                  <a:schemeClr val="accent2"/>
                </a:solidFill>
                <a:latin typeface="+mj-lt"/>
                <a:ea typeface="+mj-lt"/>
                <a:cs typeface="+mj-lt"/>
                <a:sym typeface="+mn-ea"/>
              </a:rPr>
              <a:t>五是环境污染形势严峻，表现为水污染，空气污染与酸雨，农业污染与食品安全等问题。</a:t>
            </a:r>
            <a:endParaRPr sz="2400">
              <a:solidFill>
                <a:schemeClr val="accent2"/>
              </a:solidFill>
              <a:latin typeface="+mj-lt"/>
              <a:ea typeface="+mj-lt"/>
              <a:cs typeface="+mj-lt"/>
              <a:sym typeface="+mn-ea"/>
            </a:endParaRPr>
          </a:p>
          <a:p>
            <a:pPr marL="457200" indent="-457200">
              <a:lnSpc>
                <a:spcPct val="120000"/>
              </a:lnSpc>
              <a:buFont typeface="Wingdings" panose="05000000000000000000" charset="0"/>
              <a:buChar char="l"/>
            </a:pPr>
            <a:r>
              <a:rPr sz="2400">
                <a:solidFill>
                  <a:schemeClr val="accent2"/>
                </a:solidFill>
                <a:latin typeface="+mj-lt"/>
                <a:ea typeface="+mj-lt"/>
                <a:cs typeface="+mj-lt"/>
                <a:sym typeface="+mn-ea"/>
              </a:rPr>
              <a:t>六是土地沙化，我国沙化土地面积大、分布广。我国沙化土地主要集中在西北部地区,不仅沙化土地分布面积大，而且扩展速度快，治理难度大。</a:t>
            </a:r>
            <a:endParaRPr sz="2400">
              <a:solidFill>
                <a:schemeClr val="accent2"/>
              </a:solidFill>
              <a:latin typeface="+mj-lt"/>
              <a:ea typeface="+mj-lt"/>
              <a:cs typeface="+mj-lt"/>
            </a:endParaRPr>
          </a:p>
          <a:p>
            <a:pPr marL="457200" indent="-457200">
              <a:lnSpc>
                <a:spcPct val="120000"/>
              </a:lnSpc>
              <a:buFont typeface="Wingdings" panose="05000000000000000000" charset="0"/>
              <a:buChar char="l"/>
            </a:pPr>
            <a:r>
              <a:rPr sz="2400">
                <a:solidFill>
                  <a:schemeClr val="accent2"/>
                </a:solidFill>
                <a:latin typeface="+mj-lt"/>
                <a:ea typeface="+mj-lt"/>
                <a:cs typeface="+mj-lt"/>
                <a:sym typeface="+mn-ea"/>
              </a:rPr>
              <a:t>七是土壤盐渍化现象，土地盐渍化是干旱和半干旱地区普遍存在的问题，主要分布在西部干旱半干旱地区、华北平原、黄淮海平原等区域。西部的土壤盐渍化主要是由于不合理的灌溉造成，其中，西北地区的灌溉农业区最为严重。</a:t>
            </a:r>
            <a:endParaRPr lang="zh-CN" sz="2400">
              <a:solidFill>
                <a:schemeClr val="accent2"/>
              </a:solidFill>
              <a:latin typeface="+mj-lt"/>
              <a:cs typeface="+mj-lt"/>
              <a:sym typeface="+mn-ea"/>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6"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5</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）重视</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生态安全战略建设</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463550" y="1775460"/>
            <a:ext cx="8375650" cy="4816475"/>
          </a:xfrm>
          <a:prstGeom prst="rect">
            <a:avLst/>
          </a:prstGeom>
          <a:noFill/>
          <a:ln w="9525">
            <a:noFill/>
          </a:ln>
        </p:spPr>
        <p:txBody>
          <a:bodyPr wrap="square">
            <a:spAutoFit/>
          </a:bodyPr>
          <a:p>
            <a:pPr algn="just">
              <a:lnSpc>
                <a:spcPct val="160000"/>
              </a:lnSpc>
              <a:buFont typeface="Wingdings" panose="05000000000000000000" charset="0"/>
            </a:pPr>
            <a:r>
              <a:rPr sz="2400">
                <a:solidFill>
                  <a:srgbClr val="FF0000"/>
                </a:solidFill>
                <a:latin typeface="+mj-lt"/>
                <a:ea typeface="+mj-lt"/>
                <a:cs typeface="+mj-lt"/>
                <a:sym typeface="+mn-ea"/>
              </a:rPr>
              <a:t>我国的生态环境安全问题主要有哪些？</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八是水土流失现象，根据第二次全国水土流失遥感调查结果，我国每年流失的土壤总量达50多亿吨，相当于在全国的耕地上刮去1厘米厚土壤。</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九是生物入侵现象，随着世界经济、贸易活动的日益频繁，外来物种入侵活动日益加剧，截至目前，外来入侵物种在我国共有280多种，据统计，目前外来入侵生物每年对我国农林牧渔业和生态系统、物种资源造成的直接或间接经济损失超过1000亿元。</a:t>
            </a:r>
            <a:endParaRPr lang="zh-CN" sz="2400">
              <a:solidFill>
                <a:schemeClr val="accent2"/>
              </a:solidFill>
              <a:latin typeface="+mj-lt"/>
              <a:cs typeface="+mj-lt"/>
              <a:sym typeface="+mn-ea"/>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6"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5</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）重视</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生态安全战略建设</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774065" y="1775460"/>
            <a:ext cx="7722235" cy="4225925"/>
          </a:xfrm>
          <a:prstGeom prst="rect">
            <a:avLst/>
          </a:prstGeom>
          <a:noFill/>
          <a:ln w="9525">
            <a:noFill/>
          </a:ln>
        </p:spPr>
        <p:txBody>
          <a:bodyPr wrap="square">
            <a:spAutoFit/>
          </a:bodyPr>
          <a:p>
            <a:pPr algn="just">
              <a:lnSpc>
                <a:spcPct val="140000"/>
              </a:lnSpc>
              <a:buFont typeface="Wingdings" panose="05000000000000000000" charset="0"/>
            </a:pPr>
            <a:r>
              <a:rPr lang="zh-CN" sz="2400">
                <a:solidFill>
                  <a:srgbClr val="FF0000"/>
                </a:solidFill>
                <a:latin typeface="+mj-lt"/>
                <a:ea typeface="+mj-lt"/>
                <a:cs typeface="+mj-lt"/>
                <a:sym typeface="+mn-ea"/>
              </a:rPr>
              <a:t>海南</a:t>
            </a:r>
            <a:r>
              <a:rPr sz="2400">
                <a:solidFill>
                  <a:srgbClr val="FF0000"/>
                </a:solidFill>
                <a:latin typeface="+mj-lt"/>
                <a:ea typeface="+mj-lt"/>
                <a:cs typeface="+mj-lt"/>
                <a:sym typeface="+mn-ea"/>
              </a:rPr>
              <a:t>生态安全战略建设的主要方向</a:t>
            </a:r>
            <a:endParaRPr sz="2400">
              <a:solidFill>
                <a:srgbClr val="FF0000"/>
              </a:solidFill>
              <a:latin typeface="+mj-lt"/>
              <a:ea typeface="+mj-lt"/>
              <a:cs typeface="+mj-lt"/>
              <a:sym typeface="+mn-ea"/>
            </a:endParaRPr>
          </a:p>
          <a:p>
            <a:pPr marL="457200" indent="-457200" algn="just">
              <a:lnSpc>
                <a:spcPct val="140000"/>
              </a:lnSpc>
              <a:buFont typeface="Wingdings" panose="05000000000000000000" charset="0"/>
              <a:buChar char="l"/>
            </a:pPr>
            <a:r>
              <a:rPr sz="2400">
                <a:solidFill>
                  <a:schemeClr val="accent2"/>
                </a:solidFill>
                <a:latin typeface="+mj-lt"/>
                <a:ea typeface="+mj-lt"/>
                <a:cs typeface="+mj-lt"/>
                <a:sym typeface="+mn-ea"/>
              </a:rPr>
              <a:t>一是要提高全社会生态认知水平和生态安全能力</a:t>
            </a:r>
            <a:r>
              <a:rPr lang="zh-CN" sz="2400">
                <a:solidFill>
                  <a:schemeClr val="accent2"/>
                </a:solidFill>
                <a:latin typeface="+mj-lt"/>
                <a:ea typeface="+mj-lt"/>
                <a:cs typeface="+mj-lt"/>
                <a:sym typeface="+mn-ea"/>
              </a:rPr>
              <a:t>，</a:t>
            </a:r>
            <a:r>
              <a:rPr sz="2400">
                <a:solidFill>
                  <a:schemeClr val="accent2"/>
                </a:solidFill>
                <a:latin typeface="+mj-lt"/>
                <a:ea typeface="+mj-lt"/>
                <a:cs typeface="+mj-lt"/>
                <a:sym typeface="+mn-ea"/>
              </a:rPr>
              <a:t>推动公众广泛参与生态安全型社会建设</a:t>
            </a:r>
            <a:r>
              <a:rPr lang="zh-CN" sz="2400">
                <a:solidFill>
                  <a:schemeClr val="accent2"/>
                </a:solidFill>
                <a:latin typeface="+mj-lt"/>
                <a:ea typeface="+mj-lt"/>
                <a:cs typeface="+mj-lt"/>
                <a:sym typeface="+mn-ea"/>
              </a:rPr>
              <a:t>，</a:t>
            </a:r>
            <a:r>
              <a:rPr sz="2400">
                <a:solidFill>
                  <a:schemeClr val="accent2"/>
                </a:solidFill>
                <a:latin typeface="+mj-lt"/>
                <a:ea typeface="+mj-lt"/>
                <a:cs typeface="+mj-lt"/>
                <a:sym typeface="+mn-ea"/>
              </a:rPr>
              <a:t>切实维护我国生态环境系统的健康稳定和可持续发展。</a:t>
            </a:r>
            <a:endParaRPr sz="2400">
              <a:solidFill>
                <a:schemeClr val="accent2"/>
              </a:solidFill>
              <a:latin typeface="+mj-lt"/>
              <a:ea typeface="+mj-lt"/>
              <a:cs typeface="+mj-lt"/>
            </a:endParaRPr>
          </a:p>
          <a:p>
            <a:pPr marL="457200" indent="-457200" algn="just">
              <a:lnSpc>
                <a:spcPct val="140000"/>
              </a:lnSpc>
              <a:buFont typeface="Wingdings" panose="05000000000000000000" charset="0"/>
              <a:buChar char="l"/>
            </a:pPr>
            <a:r>
              <a:rPr sz="2400">
                <a:solidFill>
                  <a:schemeClr val="accent2"/>
                </a:solidFill>
                <a:latin typeface="+mj-lt"/>
                <a:ea typeface="+mj-lt"/>
                <a:cs typeface="+mj-lt"/>
                <a:sym typeface="+mn-ea"/>
              </a:rPr>
              <a:t>二是要加强生态安全管理,促进生态治理体系和治理能力现代化；要将生态安全纳入法治化轨道,要完善的生态安全监管体系、法律体系、应急救援体系、预警机制。</a:t>
            </a:r>
            <a:endParaRPr lang="zh-CN" sz="2400">
              <a:solidFill>
                <a:schemeClr val="accent2"/>
              </a:solidFill>
              <a:latin typeface="+mj-lt"/>
              <a:cs typeface="+mj-lt"/>
              <a:sym typeface="+mn-ea"/>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6"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5</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）重视</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生态安全战略建设</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表格 4"/>
          <p:cNvGraphicFramePr/>
          <p:nvPr>
            <p:custDataLst>
              <p:tags r:id="rId1"/>
            </p:custDataLst>
          </p:nvPr>
        </p:nvGraphicFramePr>
        <p:xfrm>
          <a:off x="496570" y="1667510"/>
          <a:ext cx="8248650" cy="4663440"/>
        </p:xfrm>
        <a:graphic>
          <a:graphicData uri="http://schemas.openxmlformats.org/drawingml/2006/table">
            <a:tbl>
              <a:tblPr firstRow="1" bandRow="1">
                <a:tableStyleId>{5940675A-B579-460E-94D1-54222C63F5DA}</a:tableStyleId>
              </a:tblPr>
              <a:tblGrid>
                <a:gridCol w="1005205"/>
                <a:gridCol w="1431290"/>
                <a:gridCol w="1165860"/>
                <a:gridCol w="1707515"/>
                <a:gridCol w="2938780"/>
              </a:tblGrid>
              <a:tr h="731520">
                <a:tc>
                  <a:txBody>
                    <a:bodyPr/>
                    <a:p>
                      <a:pPr indent="0" algn="ctr">
                        <a:buNone/>
                      </a:pPr>
                      <a:r>
                        <a:rPr lang="en-US" sz="2400" b="1">
                          <a:solidFill>
                            <a:schemeClr val="accent2"/>
                          </a:solidFill>
                          <a:latin typeface="黑体" panose="02010609060101010101" pitchFamily="2" charset="-122"/>
                          <a:ea typeface="黑体" panose="02010609060101010101" pitchFamily="2" charset="-122"/>
                          <a:cs typeface="楷体" panose="02010609060101010101" charset="-122"/>
                        </a:rPr>
                        <a:t>人类</a:t>
                      </a:r>
                      <a:endParaRPr lang="en-US" sz="2400" b="1">
                        <a:solidFill>
                          <a:schemeClr val="accent2"/>
                        </a:solidFill>
                        <a:latin typeface="黑体" panose="02010609060101010101" pitchFamily="2" charset="-122"/>
                        <a:ea typeface="黑体" panose="02010609060101010101" pitchFamily="2" charset="-122"/>
                        <a:cs typeface="楷体" panose="02010609060101010101" charset="-122"/>
                      </a:endParaRPr>
                    </a:p>
                    <a:p>
                      <a:pPr indent="0" algn="ctr">
                        <a:buNone/>
                      </a:pPr>
                      <a:r>
                        <a:rPr lang="en-US" sz="2400" b="1">
                          <a:solidFill>
                            <a:schemeClr val="accent2"/>
                          </a:solidFill>
                          <a:latin typeface="黑体" panose="02010609060101010101" pitchFamily="2" charset="-122"/>
                          <a:ea typeface="黑体" panose="02010609060101010101" pitchFamily="2" charset="-122"/>
                          <a:cs typeface="楷体" panose="02010609060101010101" charset="-122"/>
                        </a:rPr>
                        <a:t>文明</a:t>
                      </a:r>
                      <a:endParaRPr lang="en-US" altLang="en-US" sz="2400" b="1">
                        <a:solidFill>
                          <a:schemeClr val="accent2"/>
                        </a:solidFill>
                        <a:latin typeface="黑体" panose="02010609060101010101" pitchFamily="2" charset="-122"/>
                        <a:ea typeface="黑体" panose="02010609060101010101" pitchFamily="2"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2400" b="1">
                          <a:solidFill>
                            <a:schemeClr val="accent2"/>
                          </a:solidFill>
                          <a:latin typeface="黑体" panose="02010609060101010101" pitchFamily="2" charset="-122"/>
                          <a:ea typeface="黑体" panose="02010609060101010101" pitchFamily="2" charset="-122"/>
                          <a:cs typeface="楷体" panose="02010609060101010101" charset="-122"/>
                        </a:rPr>
                        <a:t>生产力</a:t>
                      </a:r>
                      <a:endParaRPr lang="en-US" sz="2400" b="1">
                        <a:solidFill>
                          <a:schemeClr val="accent2"/>
                        </a:solidFill>
                        <a:latin typeface="黑体" panose="02010609060101010101" pitchFamily="2" charset="-122"/>
                        <a:ea typeface="黑体" panose="02010609060101010101" pitchFamily="2" charset="-122"/>
                        <a:cs typeface="楷体" panose="02010609060101010101" charset="-122"/>
                      </a:endParaRPr>
                    </a:p>
                    <a:p>
                      <a:pPr indent="0" algn="ctr">
                        <a:buNone/>
                      </a:pPr>
                      <a:r>
                        <a:rPr lang="en-US" sz="2400" b="1">
                          <a:solidFill>
                            <a:schemeClr val="accent2"/>
                          </a:solidFill>
                          <a:latin typeface="黑体" panose="02010609060101010101" pitchFamily="2" charset="-122"/>
                          <a:ea typeface="黑体" panose="02010609060101010101" pitchFamily="2" charset="-122"/>
                          <a:cs typeface="楷体" panose="02010609060101010101" charset="-122"/>
                        </a:rPr>
                        <a:t>水平</a:t>
                      </a:r>
                      <a:endParaRPr lang="en-US" altLang="en-US" sz="2400" b="1">
                        <a:solidFill>
                          <a:schemeClr val="accent2"/>
                        </a:solidFill>
                        <a:latin typeface="黑体" panose="02010609060101010101" pitchFamily="2" charset="-122"/>
                        <a:ea typeface="黑体" panose="02010609060101010101" pitchFamily="2"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2400" b="1">
                          <a:solidFill>
                            <a:schemeClr val="accent2"/>
                          </a:solidFill>
                          <a:latin typeface="黑体" panose="02010609060101010101" pitchFamily="2" charset="-122"/>
                          <a:ea typeface="黑体" panose="02010609060101010101" pitchFamily="2" charset="-122"/>
                          <a:cs typeface="楷体" panose="02010609060101010101" charset="-122"/>
                        </a:rPr>
                        <a:t>持续</a:t>
                      </a:r>
                      <a:endParaRPr lang="en-US" sz="2400" b="1">
                        <a:solidFill>
                          <a:schemeClr val="accent2"/>
                        </a:solidFill>
                        <a:latin typeface="黑体" panose="02010609060101010101" pitchFamily="2" charset="-122"/>
                        <a:ea typeface="黑体" panose="02010609060101010101" pitchFamily="2" charset="-122"/>
                        <a:cs typeface="楷体" panose="02010609060101010101" charset="-122"/>
                      </a:endParaRPr>
                    </a:p>
                    <a:p>
                      <a:pPr indent="0" algn="ctr">
                        <a:buNone/>
                      </a:pPr>
                      <a:r>
                        <a:rPr lang="en-US" sz="2400" b="1">
                          <a:solidFill>
                            <a:schemeClr val="accent2"/>
                          </a:solidFill>
                          <a:latin typeface="黑体" panose="02010609060101010101" pitchFamily="2" charset="-122"/>
                          <a:ea typeface="黑体" panose="02010609060101010101" pitchFamily="2" charset="-122"/>
                          <a:cs typeface="楷体" panose="02010609060101010101" charset="-122"/>
                        </a:rPr>
                        <a:t>时间</a:t>
                      </a:r>
                      <a:endParaRPr lang="en-US" altLang="en-US" sz="2400" b="1">
                        <a:solidFill>
                          <a:schemeClr val="accent2"/>
                        </a:solidFill>
                        <a:latin typeface="黑体" panose="02010609060101010101" pitchFamily="2" charset="-122"/>
                        <a:ea typeface="黑体" panose="02010609060101010101" pitchFamily="2"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2400" b="1">
                          <a:solidFill>
                            <a:schemeClr val="accent2"/>
                          </a:solidFill>
                          <a:latin typeface="黑体" panose="02010609060101010101" pitchFamily="2" charset="-122"/>
                          <a:ea typeface="黑体" panose="02010609060101010101" pitchFamily="2" charset="-122"/>
                          <a:cs typeface="楷体" panose="02010609060101010101" charset="-122"/>
                        </a:rPr>
                        <a:t>人类的</a:t>
                      </a:r>
                      <a:endParaRPr lang="en-US" sz="2400" b="1">
                        <a:solidFill>
                          <a:schemeClr val="accent2"/>
                        </a:solidFill>
                        <a:latin typeface="黑体" panose="02010609060101010101" pitchFamily="2" charset="-122"/>
                        <a:ea typeface="黑体" panose="02010609060101010101" pitchFamily="2" charset="-122"/>
                        <a:cs typeface="楷体" panose="02010609060101010101" charset="-122"/>
                      </a:endParaRPr>
                    </a:p>
                    <a:p>
                      <a:pPr indent="0" algn="ctr">
                        <a:buNone/>
                      </a:pPr>
                      <a:r>
                        <a:rPr lang="en-US" sz="2400" b="1">
                          <a:solidFill>
                            <a:schemeClr val="accent2"/>
                          </a:solidFill>
                          <a:latin typeface="黑体" panose="02010609060101010101" pitchFamily="2" charset="-122"/>
                          <a:ea typeface="黑体" panose="02010609060101010101" pitchFamily="2" charset="-122"/>
                          <a:cs typeface="楷体" panose="02010609060101010101" charset="-122"/>
                        </a:rPr>
                        <a:t>主体观念</a:t>
                      </a:r>
                      <a:endParaRPr lang="en-US" altLang="en-US" sz="2400" b="1">
                        <a:solidFill>
                          <a:schemeClr val="accent2"/>
                        </a:solidFill>
                        <a:latin typeface="黑体" panose="02010609060101010101" pitchFamily="2" charset="-122"/>
                        <a:ea typeface="黑体" panose="02010609060101010101" pitchFamily="2"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2400" b="1">
                          <a:solidFill>
                            <a:schemeClr val="accent2"/>
                          </a:solidFill>
                          <a:latin typeface="黑体" panose="02010609060101010101" pitchFamily="2" charset="-122"/>
                          <a:ea typeface="黑体" panose="02010609060101010101" pitchFamily="2" charset="-122"/>
                          <a:cs typeface="楷体" panose="02010609060101010101" charset="-122"/>
                        </a:rPr>
                        <a:t>人与自然</a:t>
                      </a:r>
                      <a:endParaRPr lang="en-US" sz="2400" b="1">
                        <a:solidFill>
                          <a:schemeClr val="accent2"/>
                        </a:solidFill>
                        <a:latin typeface="黑体" panose="02010609060101010101" pitchFamily="2" charset="-122"/>
                        <a:ea typeface="黑体" panose="02010609060101010101" pitchFamily="2" charset="-122"/>
                        <a:cs typeface="楷体" panose="02010609060101010101" charset="-122"/>
                      </a:endParaRPr>
                    </a:p>
                    <a:p>
                      <a:pPr indent="0" algn="ctr">
                        <a:buNone/>
                      </a:pPr>
                      <a:r>
                        <a:rPr lang="en-US" sz="2400" b="1">
                          <a:solidFill>
                            <a:schemeClr val="accent2"/>
                          </a:solidFill>
                          <a:latin typeface="黑体" panose="02010609060101010101" pitchFamily="2" charset="-122"/>
                          <a:ea typeface="黑体" panose="02010609060101010101" pitchFamily="2" charset="-122"/>
                          <a:cs typeface="楷体" panose="02010609060101010101" charset="-122"/>
                        </a:rPr>
                        <a:t>的关系</a:t>
                      </a:r>
                      <a:endParaRPr lang="en-US" altLang="en-US" sz="2400" b="1">
                        <a:solidFill>
                          <a:schemeClr val="accent2"/>
                        </a:solidFill>
                        <a:latin typeface="黑体" panose="02010609060101010101" pitchFamily="2" charset="-122"/>
                        <a:ea typeface="黑体" panose="02010609060101010101" pitchFamily="2"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r>
              <a:tr h="795020">
                <a:tc>
                  <a:txBody>
                    <a:bodyPr/>
                    <a:p>
                      <a:pPr algn="ctr">
                        <a:buClrTx/>
                        <a:buSzTx/>
                        <a:buFontTx/>
                        <a:buNone/>
                      </a:pPr>
                      <a:r>
                        <a:rPr lang="en-US" sz="2400" b="1">
                          <a:solidFill>
                            <a:schemeClr val="accent2"/>
                          </a:solidFill>
                          <a:latin typeface="黑体" panose="02010609060101010101" pitchFamily="2" charset="-122"/>
                          <a:ea typeface="黑体" panose="02010609060101010101" pitchFamily="2" charset="-122"/>
                          <a:cs typeface="楷体" panose="02010609060101010101" charset="-122"/>
                        </a:rPr>
                        <a:t>原始</a:t>
                      </a:r>
                      <a:endParaRPr lang="en-US" sz="2400" b="1">
                        <a:solidFill>
                          <a:schemeClr val="accent2"/>
                        </a:solidFill>
                        <a:latin typeface="黑体" panose="02010609060101010101" pitchFamily="2" charset="-122"/>
                        <a:ea typeface="黑体" panose="02010609060101010101" pitchFamily="2" charset="-122"/>
                        <a:cs typeface="楷体" panose="02010609060101010101" charset="-122"/>
                      </a:endParaRPr>
                    </a:p>
                    <a:p>
                      <a:pPr algn="ctr">
                        <a:buClrTx/>
                        <a:buSzTx/>
                        <a:buFontTx/>
                        <a:buNone/>
                      </a:pPr>
                      <a:r>
                        <a:rPr lang="en-US" sz="2400" b="1">
                          <a:solidFill>
                            <a:schemeClr val="accent2"/>
                          </a:solidFill>
                          <a:latin typeface="黑体" panose="02010609060101010101" pitchFamily="2" charset="-122"/>
                          <a:ea typeface="黑体" panose="02010609060101010101" pitchFamily="2" charset="-122"/>
                          <a:cs typeface="楷体" panose="02010609060101010101" charset="-122"/>
                        </a:rPr>
                        <a:t>文明</a:t>
                      </a:r>
                      <a:endParaRPr lang="en-US" sz="2400" b="1">
                        <a:solidFill>
                          <a:schemeClr val="accent2"/>
                        </a:solidFill>
                        <a:latin typeface="黑体" panose="02010609060101010101" pitchFamily="2" charset="-122"/>
                        <a:ea typeface="黑体" panose="02010609060101010101" pitchFamily="2"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algn="l">
                        <a:buClrTx/>
                        <a:buSzTx/>
                        <a:buFontTx/>
                        <a:buNone/>
                      </a:pPr>
                      <a:r>
                        <a:rPr lang="en-US" sz="1800" b="1">
                          <a:solidFill>
                            <a:schemeClr val="accent2"/>
                          </a:solidFill>
                          <a:latin typeface="楷体" panose="02010609060101010101" charset="-122"/>
                          <a:ea typeface="楷体" panose="02010609060101010101" charset="-122"/>
                          <a:cs typeface="楷体" panose="02010609060101010101" charset="-122"/>
                        </a:rPr>
                        <a:t>生产力水平低下；</a:t>
                      </a:r>
                      <a:r>
                        <a:rPr lang="en-US" sz="1800" b="1">
                          <a:solidFill>
                            <a:schemeClr val="accent2"/>
                          </a:solidFill>
                          <a:latin typeface="楷体" panose="02010609060101010101" charset="-122"/>
                          <a:ea typeface="楷体" panose="02010609060101010101" charset="-122"/>
                          <a:cs typeface="楷体" panose="02010609060101010101" charset="-122"/>
                          <a:sym typeface="+mn-ea"/>
                        </a:rPr>
                        <a:t>简单的采集渔猎</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800" b="1">
                          <a:solidFill>
                            <a:schemeClr val="accent2"/>
                          </a:solidFill>
                          <a:latin typeface="楷体" panose="02010609060101010101" charset="-122"/>
                          <a:ea typeface="楷体" panose="02010609060101010101" charset="-122"/>
                          <a:cs typeface="楷体" panose="02010609060101010101" charset="-122"/>
                        </a:rPr>
                        <a:t>二百多万年</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1">
                          <a:solidFill>
                            <a:schemeClr val="accent2"/>
                          </a:solidFill>
                          <a:latin typeface="楷体" panose="02010609060101010101" charset="-122"/>
                          <a:ea typeface="楷体" panose="02010609060101010101" charset="-122"/>
                          <a:cs typeface="楷体" panose="02010609060101010101" charset="-122"/>
                        </a:rPr>
                        <a:t>自然中心主义</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1">
                          <a:solidFill>
                            <a:schemeClr val="accent2"/>
                          </a:solidFill>
                          <a:latin typeface="楷体" panose="02010609060101010101" charset="-122"/>
                          <a:ea typeface="楷体" panose="02010609060101010101" charset="-122"/>
                          <a:cs typeface="楷体" panose="02010609060101010101" charset="-122"/>
                        </a:rPr>
                        <a:t>人类被动接受自然的阶段，对自然没有伤害，与自然保持着简单的和谐。</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3410">
                <a:tc>
                  <a:txBody>
                    <a:bodyPr/>
                    <a:p>
                      <a:pPr algn="ctr">
                        <a:buClrTx/>
                        <a:buSzTx/>
                        <a:buFontTx/>
                        <a:buNone/>
                      </a:pPr>
                      <a:r>
                        <a:rPr lang="en-US" sz="2400" b="1">
                          <a:solidFill>
                            <a:schemeClr val="accent2"/>
                          </a:solidFill>
                          <a:latin typeface="黑体" panose="02010609060101010101" pitchFamily="2" charset="-122"/>
                          <a:ea typeface="黑体" panose="02010609060101010101" pitchFamily="2" charset="-122"/>
                          <a:cs typeface="楷体" panose="02010609060101010101" charset="-122"/>
                        </a:rPr>
                        <a:t>农业</a:t>
                      </a:r>
                      <a:endParaRPr lang="en-US" sz="2400" b="1">
                        <a:solidFill>
                          <a:schemeClr val="accent2"/>
                        </a:solidFill>
                        <a:latin typeface="黑体" panose="02010609060101010101" pitchFamily="2" charset="-122"/>
                        <a:ea typeface="黑体" panose="02010609060101010101" pitchFamily="2" charset="-122"/>
                        <a:cs typeface="楷体" panose="02010609060101010101" charset="-122"/>
                      </a:endParaRPr>
                    </a:p>
                    <a:p>
                      <a:pPr algn="ctr">
                        <a:buClrTx/>
                        <a:buSzTx/>
                        <a:buFontTx/>
                        <a:buNone/>
                      </a:pPr>
                      <a:r>
                        <a:rPr lang="en-US" sz="2400" b="1">
                          <a:solidFill>
                            <a:schemeClr val="accent2"/>
                          </a:solidFill>
                          <a:latin typeface="黑体" panose="02010609060101010101" pitchFamily="2" charset="-122"/>
                          <a:ea typeface="黑体" panose="02010609060101010101" pitchFamily="2" charset="-122"/>
                          <a:cs typeface="楷体" panose="02010609060101010101" charset="-122"/>
                        </a:rPr>
                        <a:t>文明</a:t>
                      </a:r>
                      <a:endParaRPr lang="en-US" sz="2400" b="1">
                        <a:solidFill>
                          <a:schemeClr val="accent2"/>
                        </a:solidFill>
                        <a:latin typeface="黑体" panose="02010609060101010101" pitchFamily="2" charset="-122"/>
                        <a:ea typeface="黑体" panose="02010609060101010101" pitchFamily="2"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algn="l">
                        <a:buClrTx/>
                        <a:buSzTx/>
                        <a:buFontTx/>
                        <a:buNone/>
                      </a:pPr>
                      <a:r>
                        <a:rPr lang="en-US" sz="1800" b="1">
                          <a:solidFill>
                            <a:schemeClr val="accent2"/>
                          </a:solidFill>
                          <a:latin typeface="楷体" panose="02010609060101010101" charset="-122"/>
                          <a:ea typeface="楷体" panose="02010609060101010101" charset="-122"/>
                          <a:cs typeface="楷体" panose="02010609060101010101" charset="-122"/>
                        </a:rPr>
                        <a:t>以人力为主的生产力得到逐步提高</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zh-CN" altLang="en-US" sz="1800" b="1">
                          <a:solidFill>
                            <a:schemeClr val="accent2"/>
                          </a:solidFill>
                          <a:latin typeface="楷体" panose="02010609060101010101" charset="-122"/>
                          <a:ea typeface="楷体" panose="02010609060101010101" charset="-122"/>
                          <a:cs typeface="楷体" panose="02010609060101010101" charset="-122"/>
                        </a:rPr>
                        <a:t>一</a:t>
                      </a:r>
                      <a:r>
                        <a:rPr lang="en-US" sz="1800" b="1">
                          <a:solidFill>
                            <a:schemeClr val="accent2"/>
                          </a:solidFill>
                          <a:latin typeface="楷体" panose="02010609060101010101" charset="-122"/>
                          <a:ea typeface="楷体" panose="02010609060101010101" charset="-122"/>
                          <a:cs typeface="楷体" panose="02010609060101010101" charset="-122"/>
                        </a:rPr>
                        <a:t>万年</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1">
                          <a:solidFill>
                            <a:schemeClr val="accent2"/>
                          </a:solidFill>
                          <a:latin typeface="楷体" panose="02010609060101010101" charset="-122"/>
                          <a:ea typeface="楷体" panose="02010609060101010101" charset="-122"/>
                          <a:cs typeface="楷体" panose="02010609060101010101" charset="-122"/>
                        </a:rPr>
                        <a:t>自然中心主义到人类中心主义摇摆</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800" b="1">
                          <a:solidFill>
                            <a:schemeClr val="accent2"/>
                          </a:solidFill>
                          <a:latin typeface="楷体" panose="02010609060101010101" charset="-122"/>
                          <a:ea typeface="楷体" panose="02010609060101010101" charset="-122"/>
                          <a:cs typeface="楷体" panose="02010609060101010101" charset="-122"/>
                        </a:rPr>
                        <a:t>人类对自然开始主动探索和适应；是人类对自然初步开发利用阶段。</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3575">
                <a:tc>
                  <a:txBody>
                    <a:bodyPr/>
                    <a:p>
                      <a:pPr algn="ctr">
                        <a:buClrTx/>
                        <a:buSzTx/>
                        <a:buFontTx/>
                        <a:buNone/>
                      </a:pPr>
                      <a:r>
                        <a:rPr lang="en-US" sz="2400" b="1">
                          <a:solidFill>
                            <a:schemeClr val="accent2"/>
                          </a:solidFill>
                          <a:latin typeface="黑体" panose="02010609060101010101" pitchFamily="2" charset="-122"/>
                          <a:ea typeface="黑体" panose="02010609060101010101" pitchFamily="2" charset="-122"/>
                          <a:cs typeface="楷体" panose="02010609060101010101" charset="-122"/>
                        </a:rPr>
                        <a:t>工业</a:t>
                      </a:r>
                      <a:endParaRPr lang="en-US" sz="2400" b="1">
                        <a:solidFill>
                          <a:schemeClr val="accent2"/>
                        </a:solidFill>
                        <a:latin typeface="黑体" panose="02010609060101010101" pitchFamily="2" charset="-122"/>
                        <a:ea typeface="黑体" panose="02010609060101010101" pitchFamily="2" charset="-122"/>
                        <a:cs typeface="楷体" panose="02010609060101010101" charset="-122"/>
                      </a:endParaRPr>
                    </a:p>
                    <a:p>
                      <a:pPr algn="ctr">
                        <a:buClrTx/>
                        <a:buSzTx/>
                        <a:buFontTx/>
                        <a:buNone/>
                      </a:pPr>
                      <a:r>
                        <a:rPr lang="en-US" sz="2400" b="1">
                          <a:solidFill>
                            <a:schemeClr val="accent2"/>
                          </a:solidFill>
                          <a:latin typeface="黑体" panose="02010609060101010101" pitchFamily="2" charset="-122"/>
                          <a:ea typeface="黑体" panose="02010609060101010101" pitchFamily="2" charset="-122"/>
                          <a:cs typeface="楷体" panose="02010609060101010101" charset="-122"/>
                        </a:rPr>
                        <a:t>文明</a:t>
                      </a:r>
                      <a:endParaRPr lang="en-US" sz="2400" b="1">
                        <a:solidFill>
                          <a:schemeClr val="accent2"/>
                        </a:solidFill>
                        <a:latin typeface="黑体" panose="02010609060101010101" pitchFamily="2" charset="-122"/>
                        <a:ea typeface="黑体" panose="02010609060101010101" pitchFamily="2"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indent="0" algn="l">
                        <a:buNone/>
                      </a:pPr>
                      <a:r>
                        <a:rPr lang="en-US" sz="1800" b="1">
                          <a:solidFill>
                            <a:schemeClr val="accent2"/>
                          </a:solidFill>
                          <a:latin typeface="楷体" panose="02010609060101010101" charset="-122"/>
                          <a:ea typeface="楷体" panose="02010609060101010101" charset="-122"/>
                          <a:cs typeface="楷体" panose="02010609060101010101" charset="-122"/>
                        </a:rPr>
                        <a:t>三次工业革命使生产力</a:t>
                      </a:r>
                      <a:r>
                        <a:rPr lang="zh-CN" altLang="en-US" sz="1800" b="1">
                          <a:solidFill>
                            <a:schemeClr val="accent2"/>
                          </a:solidFill>
                          <a:latin typeface="楷体" panose="02010609060101010101" charset="-122"/>
                          <a:ea typeface="楷体" panose="02010609060101010101" charset="-122"/>
                          <a:cs typeface="楷体" panose="02010609060101010101" charset="-122"/>
                        </a:rPr>
                        <a:t>快速</a:t>
                      </a:r>
                      <a:r>
                        <a:rPr lang="en-US" sz="1800" b="1">
                          <a:solidFill>
                            <a:schemeClr val="accent2"/>
                          </a:solidFill>
                          <a:latin typeface="楷体" panose="02010609060101010101" charset="-122"/>
                          <a:ea typeface="楷体" panose="02010609060101010101" charset="-122"/>
                          <a:cs typeface="楷体" panose="02010609060101010101" charset="-122"/>
                        </a:rPr>
                        <a:t>提高</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solidFill>
                            <a:schemeClr val="accent2"/>
                          </a:solidFill>
                          <a:latin typeface="楷体" panose="02010609060101010101" charset="-122"/>
                          <a:ea typeface="楷体" panose="02010609060101010101" charset="-122"/>
                          <a:cs typeface="楷体" panose="02010609060101010101" charset="-122"/>
                        </a:rPr>
                        <a:t>三百年</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1">
                          <a:solidFill>
                            <a:schemeClr val="accent2"/>
                          </a:solidFill>
                          <a:latin typeface="楷体" panose="02010609060101010101" charset="-122"/>
                          <a:ea typeface="楷体" panose="02010609060101010101" charset="-122"/>
                          <a:cs typeface="楷体" panose="02010609060101010101" charset="-122"/>
                        </a:rPr>
                        <a:t>人类中心主义</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800" b="1">
                          <a:solidFill>
                            <a:schemeClr val="accent2"/>
                          </a:solidFill>
                          <a:latin typeface="楷体" panose="02010609060101010101" charset="-122"/>
                          <a:ea typeface="楷体" panose="02010609060101010101" charset="-122"/>
                          <a:cs typeface="楷体" panose="02010609060101010101" charset="-122"/>
                        </a:rPr>
                        <a:t>人类大量生产、大量消费、大量废弃的环境影响超过了生态环境承载力。</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19200">
                <a:tc>
                  <a:txBody>
                    <a:bodyPr/>
                    <a:p>
                      <a:pPr algn="ctr">
                        <a:buClrTx/>
                        <a:buSzTx/>
                        <a:buFontTx/>
                        <a:buNone/>
                      </a:pPr>
                      <a:r>
                        <a:rPr lang="zh-CN" altLang="en-US" sz="2400" b="1">
                          <a:solidFill>
                            <a:srgbClr val="C00000"/>
                          </a:solidFill>
                          <a:latin typeface="黑体" panose="02010609060101010101" pitchFamily="2" charset="-122"/>
                          <a:ea typeface="黑体" panose="02010609060101010101" pitchFamily="2" charset="-122"/>
                          <a:cs typeface="楷体" panose="02010609060101010101" charset="-122"/>
                        </a:rPr>
                        <a:t>生态</a:t>
                      </a:r>
                      <a:endParaRPr lang="zh-CN" altLang="en-US" sz="2400" b="1">
                        <a:solidFill>
                          <a:srgbClr val="C00000"/>
                        </a:solidFill>
                        <a:latin typeface="黑体" panose="02010609060101010101" pitchFamily="2" charset="-122"/>
                        <a:ea typeface="黑体" panose="02010609060101010101" pitchFamily="2" charset="-122"/>
                        <a:cs typeface="楷体" panose="02010609060101010101" charset="-122"/>
                      </a:endParaRPr>
                    </a:p>
                    <a:p>
                      <a:pPr algn="ctr">
                        <a:buClrTx/>
                        <a:buSzTx/>
                        <a:buFontTx/>
                        <a:buNone/>
                      </a:pPr>
                      <a:r>
                        <a:rPr lang="zh-CN" altLang="en-US" sz="2400" b="1">
                          <a:solidFill>
                            <a:srgbClr val="C00000"/>
                          </a:solidFill>
                          <a:latin typeface="黑体" panose="02010609060101010101" pitchFamily="2" charset="-122"/>
                          <a:ea typeface="黑体" panose="02010609060101010101" pitchFamily="2" charset="-122"/>
                          <a:cs typeface="楷体" panose="02010609060101010101" charset="-122"/>
                        </a:rPr>
                        <a:t>文明</a:t>
                      </a:r>
                      <a:endParaRPr lang="zh-CN" altLang="en-US" sz="2400" b="1">
                        <a:solidFill>
                          <a:srgbClr val="C00000"/>
                        </a:solidFill>
                        <a:latin typeface="黑体" panose="02010609060101010101" pitchFamily="2" charset="-122"/>
                        <a:ea typeface="黑体" panose="02010609060101010101" pitchFamily="2"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indent="0" algn="l">
                        <a:lnSpc>
                          <a:spcPct val="140000"/>
                        </a:lnSpc>
                        <a:buNone/>
                      </a:pPr>
                      <a:r>
                        <a:rPr lang="zh-CN" altLang="en-US" sz="2000" b="1" dirty="0">
                          <a:solidFill>
                            <a:srgbClr val="C00000"/>
                          </a:solidFill>
                          <a:latin typeface="黑体" panose="02010609060101010101" pitchFamily="2" charset="-122"/>
                          <a:ea typeface="黑体" panose="02010609060101010101" pitchFamily="2" charset="-122"/>
                          <a:cs typeface="黑体" panose="02010609060101010101" pitchFamily="2" charset="-122"/>
                          <a:sym typeface="+mn-ea"/>
                        </a:rPr>
                        <a:t>引领先进生产力发展，不断提高生态生产力。</a:t>
                      </a:r>
                      <a:endParaRPr lang="zh-CN" altLang="en-US" sz="2000" b="1" dirty="0">
                        <a:solidFill>
                          <a:srgbClr val="C00000"/>
                        </a:solidFill>
                        <a:latin typeface="黑体" panose="02010609060101010101" pitchFamily="2" charset="-122"/>
                        <a:ea typeface="黑体" panose="02010609060101010101" pitchFamily="2" charset="-122"/>
                        <a:cs typeface="黑体" panose="02010609060101010101" pitchFamily="2" charset="-122"/>
                        <a:sym typeface="+mn-ea"/>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40000"/>
                        </a:lnSpc>
                        <a:buNone/>
                      </a:pPr>
                      <a:r>
                        <a:rPr lang="zh-CN" altLang="en-US" sz="2000" b="1" dirty="0">
                          <a:solidFill>
                            <a:srgbClr val="C00000"/>
                          </a:solidFill>
                          <a:latin typeface="黑体" panose="02010609060101010101" pitchFamily="2" charset="-122"/>
                          <a:ea typeface="黑体" panose="02010609060101010101" pitchFamily="2" charset="-122"/>
                          <a:sym typeface="+mn-ea"/>
                        </a:rPr>
                        <a:t>正在从工业文明向生态文明过渡。</a:t>
                      </a:r>
                      <a:endParaRPr lang="zh-CN" altLang="en-US" sz="2000" b="1" dirty="0">
                        <a:solidFill>
                          <a:srgbClr val="C00000"/>
                        </a:solidFill>
                        <a:latin typeface="黑体" panose="02010609060101010101" pitchFamily="2" charset="-122"/>
                        <a:ea typeface="黑体" panose="02010609060101010101" pitchFamily="2" charset="-122"/>
                        <a:cs typeface="楷体" panose="02010609060101010101" charset="-122"/>
                        <a:sym typeface="+mn-ea"/>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lnSpc>
                          <a:spcPct val="140000"/>
                        </a:lnSpc>
                        <a:buClrTx/>
                        <a:buSzTx/>
                        <a:buFontTx/>
                        <a:buNone/>
                      </a:pPr>
                      <a:r>
                        <a:rPr lang="zh-CN" altLang="en-US" sz="2000" b="1" dirty="0">
                          <a:solidFill>
                            <a:srgbClr val="C00000"/>
                          </a:solidFill>
                          <a:latin typeface="黑体" panose="02010609060101010101" pitchFamily="2" charset="-122"/>
                          <a:ea typeface="黑体" panose="02010609060101010101" pitchFamily="2" charset="-122"/>
                          <a:cs typeface="黑体" panose="02010609060101010101" pitchFamily="2" charset="-122"/>
                        </a:rPr>
                        <a:t>既反对极端人类中心主义,也反对极端自然中心主义。</a:t>
                      </a:r>
                      <a:endParaRPr lang="zh-CN" altLang="en-US" sz="2000" b="1" dirty="0">
                        <a:solidFill>
                          <a:srgbClr val="C00000"/>
                        </a:solidFill>
                        <a:latin typeface="黑体" panose="02010609060101010101" pitchFamily="2" charset="-122"/>
                        <a:ea typeface="黑体" panose="02010609060101010101" pitchFamily="2" charset="-122"/>
                        <a:cs typeface="黑体" panose="02010609060101010101" pitchFamily="2"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fontAlgn="auto">
                        <a:lnSpc>
                          <a:spcPct val="140000"/>
                        </a:lnSpc>
                        <a:buClrTx/>
                        <a:buSzTx/>
                        <a:buFontTx/>
                        <a:buNone/>
                      </a:pPr>
                      <a:r>
                        <a:rPr lang="zh-CN" altLang="en-US" sz="2000" b="1" dirty="0">
                          <a:solidFill>
                            <a:srgbClr val="C00000"/>
                          </a:solidFill>
                          <a:latin typeface="黑体" panose="02010609060101010101" pitchFamily="2" charset="-122"/>
                          <a:ea typeface="黑体" panose="02010609060101010101" pitchFamily="2" charset="-122"/>
                        </a:rPr>
                        <a:t>人类要追求与自然和谐；在顺应自然、尊重自然基础上利用自然。</a:t>
                      </a:r>
                      <a:endParaRPr lang="zh-CN" altLang="en-US" sz="2000" b="1" dirty="0">
                        <a:solidFill>
                          <a:srgbClr val="C00000"/>
                        </a:solidFill>
                        <a:latin typeface="黑体" panose="02010609060101010101" pitchFamily="2" charset="-122"/>
                        <a:ea typeface="黑体" panose="02010609060101010101" pitchFamily="2" charset="-122"/>
                      </a:endParaRPr>
                    </a:p>
                  </a:txBody>
                  <a:tcPr marL="68580" marR="68580" marT="68580" marB="6858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文本框 5"/>
          <p:cNvSpPr txBox="1"/>
          <p:nvPr/>
        </p:nvSpPr>
        <p:spPr>
          <a:xfrm>
            <a:off x="1529715" y="1200150"/>
            <a:ext cx="6190615" cy="521970"/>
          </a:xfrm>
          <a:prstGeom prst="rect">
            <a:avLst/>
          </a:prstGeom>
          <a:noFill/>
          <a:ln w="9525">
            <a:noFill/>
          </a:ln>
        </p:spPr>
        <p:txBody>
          <a:bodyPr wrap="square">
            <a:spAutoFit/>
          </a:bodyPr>
          <a:p>
            <a:pPr algn="ctr"/>
            <a:r>
              <a:rPr lang="zh-CN" sz="2800" b="1">
                <a:solidFill>
                  <a:srgbClr val="C00000"/>
                </a:solidFill>
                <a:ea typeface="黑体" panose="02010609060101010101" pitchFamily="2" charset="-122"/>
              </a:rPr>
              <a:t>人类文明不同发展阶段的特征比较</a:t>
            </a:r>
            <a:endParaRPr lang="zh-CN" altLang="en-US" sz="2800" b="1">
              <a:solidFill>
                <a:srgbClr val="C00000"/>
              </a:solidFill>
              <a:ea typeface="黑体" panose="02010609060101010101" pitchFamily="2" charset="-122"/>
            </a:endParaRPr>
          </a:p>
        </p:txBody>
      </p:sp>
      <p:sp>
        <p:nvSpPr>
          <p:cNvPr id="4" name="文本框 24"/>
          <p:cNvSpPr txBox="1">
            <a:spLocks noChangeArrowheads="1"/>
          </p:cNvSpPr>
          <p:nvPr/>
        </p:nvSpPr>
        <p:spPr bwMode="auto">
          <a:xfrm>
            <a:off x="466725" y="4825365"/>
            <a:ext cx="8308340" cy="1800225"/>
          </a:xfrm>
          <a:prstGeom prst="rect">
            <a:avLst/>
          </a:prstGeom>
          <a:solidFill>
            <a:srgbClr val="FFFF00">
              <a:alpha val="42000"/>
            </a:srgbClr>
          </a:solidFill>
          <a:ln w="25400" algn="ctr">
            <a:noFill/>
            <a:miter lim="800000"/>
          </a:ln>
        </p:spPr>
        <p:txBody>
          <a:bodyPr vert="vert" wrap="square" anchor="ctr">
            <a:spAutoFit/>
          </a:bodyPr>
          <a:lstStyle>
            <a:defPPr>
              <a:defRPr lang="zh-CN"/>
            </a:defPPr>
            <a:lvl1pPr marR="0" algn="ctr" eaLnBrk="0" hangingPunct="0">
              <a:buClrTx/>
              <a:buSzTx/>
              <a:buFontTx/>
              <a:defRPr kumimoji="0" sz="2200" u="none" strike="noStrike" cap="none" spc="0" normalizeH="0">
                <a:ln>
                  <a:noFill/>
                </a:ln>
                <a:solidFill>
                  <a:srgbClr val="FF0000"/>
                </a:solidFill>
                <a:effectLst/>
                <a:uLnTx/>
                <a:uFillTx/>
                <a:ea typeface="黑体" panose="02010609060101010101" pitchFamily="2" charset="-122"/>
              </a:defRPr>
            </a:lvl1pPr>
            <a:lvl2pPr eaLnBrk="0" hangingPunct="0">
              <a:defRPr sz="1400" i="1">
                <a:solidFill>
                  <a:schemeClr val="folHlink"/>
                </a:solidFill>
              </a:defRPr>
            </a:lvl2pPr>
            <a:lvl3pPr eaLnBrk="0" hangingPunct="0">
              <a:defRPr sz="1400" i="1">
                <a:solidFill>
                  <a:schemeClr val="folHlink"/>
                </a:solidFill>
              </a:defRPr>
            </a:lvl3pPr>
            <a:lvl4pPr eaLnBrk="0" hangingPunct="0">
              <a:defRPr sz="1400" i="1">
                <a:solidFill>
                  <a:schemeClr val="folHlink"/>
                </a:solidFill>
              </a:defRPr>
            </a:lvl4pPr>
            <a:lvl5pPr eaLnBrk="0" hangingPunct="0">
              <a:defRPr sz="1400" i="1">
                <a:solidFill>
                  <a:schemeClr val="folHlink"/>
                </a:solidFill>
              </a:defRPr>
            </a:lvl5pPr>
            <a:lvl6pPr>
              <a:defRPr sz="1400" i="1">
                <a:solidFill>
                  <a:schemeClr val="folHlink"/>
                </a:solidFill>
              </a:defRPr>
            </a:lvl6pPr>
            <a:lvl7pPr>
              <a:defRPr sz="1400" i="1">
                <a:solidFill>
                  <a:schemeClr val="folHlink"/>
                </a:solidFill>
              </a:defRPr>
            </a:lvl7pPr>
            <a:lvl8pPr>
              <a:defRPr sz="1400" i="1">
                <a:solidFill>
                  <a:schemeClr val="folHlink"/>
                </a:solidFill>
              </a:defRPr>
            </a:lvl8pPr>
            <a:lvl9pPr>
              <a:defRPr sz="1400" i="1">
                <a:solidFill>
                  <a:schemeClr val="folHlink"/>
                </a:solidFill>
              </a:defRPr>
            </a:lvl9p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p:txBody>
      </p:sp>
      <p:sp>
        <p:nvSpPr>
          <p:cNvPr id="2" name="矩形 4"/>
          <p:cNvSpPr txBox="1"/>
          <p:nvPr/>
        </p:nvSpPr>
        <p:spPr>
          <a:xfrm>
            <a:off x="840423" y="24828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1.</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文明和生态文明的内涵</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hold" grpId="0" nodeType="withEffect">
                                  <p:stCondLst>
                                    <p:cond delay="0"/>
                                  </p:stCondLst>
                                  <p:childTnLst>
                                    <p:animClr clrSpc="rgb" dir="cw">
                                      <p:cBhvr override="childStyle">
                                        <p:cTn id="6" dur="500" autoRev="1" fill="hold"/>
                                        <p:tgtEl>
                                          <p:spTgt spid="4"/>
                                        </p:tgtEl>
                                        <p:attrNameLst>
                                          <p:attrName>style.color</p:attrName>
                                        </p:attrNameLst>
                                      </p:cBhvr>
                                      <p:to>
                                        <a:srgbClr val="79ECEA"/>
                                      </p:to>
                                    </p:animClr>
                                    <p:animClr clrSpc="rgb" dir="cw">
                                      <p:cBhvr>
                                        <p:cTn id="7" dur="500" autoRev="1" fill="hold"/>
                                        <p:tgtEl>
                                          <p:spTgt spid="4"/>
                                        </p:tgtEl>
                                        <p:attrNameLst>
                                          <p:attrName>fillcolor</p:attrName>
                                        </p:attrNameLst>
                                      </p:cBhvr>
                                      <p:to>
                                        <a:srgbClr val="79ECEA"/>
                                      </p:to>
                                    </p:animClr>
                                    <p:set>
                                      <p:cBhvr>
                                        <p:cTn id="8" dur="500" autoRev="1" fill="hold"/>
                                        <p:tgtEl>
                                          <p:spTgt spid="4"/>
                                        </p:tgtEl>
                                        <p:attrNameLst>
                                          <p:attrName>fill.type</p:attrName>
                                        </p:attrNameLst>
                                      </p:cBhvr>
                                      <p:to>
                                        <p:strVal val="solid"/>
                                      </p:to>
                                    </p:set>
                                    <p:set>
                                      <p:cBhvr>
                                        <p:cTn id="9" dur="500" autoRev="1"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774065" y="1775460"/>
            <a:ext cx="7722235" cy="4742815"/>
          </a:xfrm>
          <a:prstGeom prst="rect">
            <a:avLst/>
          </a:prstGeom>
          <a:noFill/>
          <a:ln w="9525">
            <a:noFill/>
          </a:ln>
        </p:spPr>
        <p:txBody>
          <a:bodyPr wrap="square">
            <a:spAutoFit/>
          </a:bodyPr>
          <a:p>
            <a:pPr algn="just">
              <a:lnSpc>
                <a:spcPct val="140000"/>
              </a:lnSpc>
              <a:buFont typeface="Wingdings" panose="05000000000000000000" charset="0"/>
            </a:pPr>
            <a:r>
              <a:rPr lang="zh-CN" sz="2400">
                <a:solidFill>
                  <a:srgbClr val="FF0000"/>
                </a:solidFill>
                <a:latin typeface="+mj-lt"/>
                <a:ea typeface="+mj-lt"/>
                <a:cs typeface="+mj-lt"/>
                <a:sym typeface="+mn-ea"/>
              </a:rPr>
              <a:t>海南</a:t>
            </a:r>
            <a:r>
              <a:rPr sz="2400">
                <a:solidFill>
                  <a:srgbClr val="FF0000"/>
                </a:solidFill>
                <a:latin typeface="+mj-lt"/>
                <a:ea typeface="+mj-lt"/>
                <a:cs typeface="+mj-lt"/>
                <a:sym typeface="+mn-ea"/>
              </a:rPr>
              <a:t>生态安全战略建设的主要方向</a:t>
            </a:r>
            <a:endParaRPr sz="2400">
              <a:solidFill>
                <a:srgbClr val="FF0000"/>
              </a:solidFill>
              <a:latin typeface="+mj-lt"/>
              <a:ea typeface="+mj-lt"/>
              <a:cs typeface="+mj-lt"/>
              <a:sym typeface="+mn-ea"/>
            </a:endParaRPr>
          </a:p>
          <a:p>
            <a:pPr marL="457200" indent="-457200" algn="just">
              <a:lnSpc>
                <a:spcPct val="140000"/>
              </a:lnSpc>
              <a:buFont typeface="Wingdings" panose="05000000000000000000" charset="0"/>
              <a:buChar char="l"/>
            </a:pPr>
            <a:r>
              <a:rPr sz="2400">
                <a:solidFill>
                  <a:schemeClr val="accent2"/>
                </a:solidFill>
                <a:latin typeface="+mj-lt"/>
                <a:ea typeface="+mj-lt"/>
                <a:cs typeface="+mj-lt"/>
                <a:sym typeface="+mn-ea"/>
              </a:rPr>
              <a:t>三是要加强国家生态安全的知识化、信息化、智能化和可控化的能力建设,包括环境污染源监控管理信息系统建设、环境保护管理信息系统建设、环境质量监测管理信息系统建设、核安全与辐射管理信息系统建设和环境应急管理信息系统建设等多方面内容。</a:t>
            </a:r>
            <a:endParaRPr sz="2400">
              <a:solidFill>
                <a:schemeClr val="accent2"/>
              </a:solidFill>
              <a:latin typeface="+mj-lt"/>
              <a:ea typeface="+mj-lt"/>
              <a:cs typeface="+mj-lt"/>
            </a:endParaRPr>
          </a:p>
          <a:p>
            <a:pPr marL="457200" indent="-457200" algn="just">
              <a:lnSpc>
                <a:spcPct val="140000"/>
              </a:lnSpc>
              <a:buFont typeface="Wingdings" panose="05000000000000000000" charset="0"/>
              <a:buChar char="l"/>
            </a:pPr>
            <a:r>
              <a:rPr sz="2400">
                <a:solidFill>
                  <a:schemeClr val="accent2"/>
                </a:solidFill>
                <a:latin typeface="+mj-lt"/>
                <a:ea typeface="+mj-lt"/>
                <a:cs typeface="+mj-lt"/>
                <a:sym typeface="+mn-ea"/>
              </a:rPr>
              <a:t>四是要积极参与全球生态治理,推动全球生态治理合作共赢。</a:t>
            </a:r>
            <a:endParaRPr sz="2400">
              <a:solidFill>
                <a:schemeClr val="accent2"/>
              </a:solidFill>
              <a:latin typeface="+mj-lt"/>
              <a:ea typeface="+mj-lt"/>
              <a:cs typeface="+mj-lt"/>
            </a:endParaRPr>
          </a:p>
          <a:p>
            <a:pPr marL="457200" indent="-457200" algn="just">
              <a:lnSpc>
                <a:spcPct val="140000"/>
              </a:lnSpc>
              <a:buFont typeface="Wingdings" panose="05000000000000000000" charset="0"/>
              <a:buChar char="l"/>
            </a:pPr>
            <a:endParaRPr lang="zh-CN" sz="2400">
              <a:solidFill>
                <a:schemeClr val="accent2"/>
              </a:solidFill>
              <a:latin typeface="+mj-lt"/>
              <a:cs typeface="+mj-lt"/>
              <a:sym typeface="+mn-ea"/>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6"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5</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）重视</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生态安全战略建设</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774065" y="1775460"/>
            <a:ext cx="7722235" cy="4742815"/>
          </a:xfrm>
          <a:prstGeom prst="rect">
            <a:avLst/>
          </a:prstGeom>
          <a:noFill/>
          <a:ln w="9525">
            <a:noFill/>
          </a:ln>
        </p:spPr>
        <p:txBody>
          <a:bodyPr wrap="square">
            <a:spAutoFit/>
          </a:bodyPr>
          <a:p>
            <a:pPr>
              <a:lnSpc>
                <a:spcPct val="140000"/>
              </a:lnSpc>
              <a:buFont typeface="Wingdings" panose="05000000000000000000" charset="0"/>
            </a:pPr>
            <a:r>
              <a:rPr sz="2400">
                <a:solidFill>
                  <a:srgbClr val="FF0000"/>
                </a:solidFill>
                <a:latin typeface="+mj-lt"/>
                <a:ea typeface="+mj-lt"/>
                <a:cs typeface="+mj-lt"/>
                <a:sym typeface="+mn-ea"/>
              </a:rPr>
              <a:t>我国</a:t>
            </a:r>
            <a:r>
              <a:rPr lang="zh-CN" sz="2400">
                <a:solidFill>
                  <a:srgbClr val="FF0000"/>
                </a:solidFill>
                <a:latin typeface="+mj-lt"/>
                <a:ea typeface="+mj-lt"/>
                <a:cs typeface="+mj-lt"/>
                <a:sym typeface="+mn-ea"/>
              </a:rPr>
              <a:t>的主题功能区规划</a:t>
            </a:r>
            <a:endParaRPr lang="zh-CN" altLang="en-US" sz="2400">
              <a:solidFill>
                <a:srgbClr val="FF0000"/>
              </a:solidFill>
              <a:latin typeface="+mj-lt"/>
              <a:ea typeface="+mj-lt"/>
              <a:cs typeface="+mj-lt"/>
              <a:sym typeface="+mn-ea"/>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我国国土区域差异性很大，形成了不同的地理资源和生态环境，也具有不同的环境承载力和开发利用价值。</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根据资源环境的承载能力、开发潜力和现有的开发力度，我国进行了主体功能区规划，通过功能定位对不同的区域规范空间开发秩序,明确分区域选择适合的开发模式，2011年，我国颁布了《全国主体功能区规划》。</a:t>
            </a:r>
            <a:endParaRPr sz="2400">
              <a:solidFill>
                <a:schemeClr val="accent2"/>
              </a:solidFill>
              <a:latin typeface="+mj-lt"/>
              <a:ea typeface="+mj-lt"/>
              <a:cs typeface="+mj-lt"/>
            </a:endParaRPr>
          </a:p>
          <a:p>
            <a:pPr marL="457200" indent="-457200" algn="just">
              <a:lnSpc>
                <a:spcPct val="140000"/>
              </a:lnSpc>
              <a:buFont typeface="Wingdings" panose="05000000000000000000" charset="0"/>
              <a:buChar char="l"/>
            </a:pPr>
            <a:endParaRPr lang="zh-CN" sz="2400">
              <a:solidFill>
                <a:schemeClr val="accent2"/>
              </a:solidFill>
              <a:latin typeface="+mj-lt"/>
              <a:cs typeface="+mj-lt"/>
              <a:sym typeface="+mn-ea"/>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3"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6</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）严格落实</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主体功能区管控</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6" name="文本框 5"/>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774065" y="1775460"/>
            <a:ext cx="7722235" cy="4521835"/>
          </a:xfrm>
          <a:prstGeom prst="rect">
            <a:avLst/>
          </a:prstGeom>
          <a:noFill/>
          <a:ln w="9525">
            <a:noFill/>
          </a:ln>
        </p:spPr>
        <p:txBody>
          <a:bodyPr wrap="square">
            <a:spAutoFit/>
          </a:bodyPr>
          <a:p>
            <a:pPr>
              <a:lnSpc>
                <a:spcPct val="120000"/>
              </a:lnSpc>
              <a:buFont typeface="Wingdings" panose="05000000000000000000" charset="0"/>
            </a:pPr>
            <a:r>
              <a:rPr sz="2400">
                <a:solidFill>
                  <a:srgbClr val="FF0000"/>
                </a:solidFill>
                <a:latin typeface="+mj-lt"/>
                <a:ea typeface="+mj-lt"/>
                <a:cs typeface="+mj-lt"/>
                <a:sym typeface="+mn-ea"/>
              </a:rPr>
              <a:t>我国</a:t>
            </a:r>
            <a:r>
              <a:rPr lang="zh-CN" sz="2400">
                <a:solidFill>
                  <a:srgbClr val="FF0000"/>
                </a:solidFill>
                <a:latin typeface="+mj-lt"/>
                <a:ea typeface="+mj-lt"/>
                <a:cs typeface="+mj-lt"/>
                <a:sym typeface="+mn-ea"/>
              </a:rPr>
              <a:t>的主题功能区规划</a:t>
            </a:r>
            <a:endParaRPr lang="en-US" sz="2400">
              <a:solidFill>
                <a:schemeClr val="accent2"/>
              </a:solidFill>
              <a:latin typeface="+mj-lt"/>
              <a:ea typeface="+mj-lt"/>
              <a:cs typeface="+mj-lt"/>
            </a:endParaRPr>
          </a:p>
          <a:p>
            <a:pPr>
              <a:lnSpc>
                <a:spcPct val="120000"/>
              </a:lnSpc>
              <a:buFont typeface="Wingdings" panose="05000000000000000000" charset="0"/>
            </a:pPr>
            <a:r>
              <a:rPr sz="2400">
                <a:solidFill>
                  <a:schemeClr val="accent2"/>
                </a:solidFill>
                <a:latin typeface="+mj-lt"/>
                <a:ea typeface="+mj-lt"/>
                <a:cs typeface="+mj-lt"/>
                <a:sym typeface="+mn-ea"/>
              </a:rPr>
              <a:t>       根据主体功能区的不同功能定位，将我国的国土空间划分为四类主体功能区。即优化开发区域、重点开发区域、限制开发区域和禁止开发区域。</a:t>
            </a:r>
            <a:endParaRPr sz="2400">
              <a:solidFill>
                <a:schemeClr val="accent2"/>
              </a:solidFill>
              <a:latin typeface="+mj-lt"/>
              <a:ea typeface="+mj-lt"/>
              <a:cs typeface="+mj-lt"/>
            </a:endParaRPr>
          </a:p>
          <a:p>
            <a:pPr>
              <a:lnSpc>
                <a:spcPct val="120000"/>
              </a:lnSpc>
              <a:buFont typeface="Wingdings" panose="05000000000000000000" charset="0"/>
            </a:pPr>
            <a:r>
              <a:rPr lang="zh-CN" sz="2400">
                <a:solidFill>
                  <a:schemeClr val="accent2"/>
                </a:solidFill>
                <a:latin typeface="+mj-lt"/>
                <a:ea typeface="+mj-lt"/>
                <a:cs typeface="+mj-lt"/>
                <a:sym typeface="+mn-ea"/>
              </a:rPr>
              <a:t> （</a:t>
            </a:r>
            <a:r>
              <a:rPr lang="en-US" altLang="zh-CN" sz="2400">
                <a:solidFill>
                  <a:schemeClr val="accent2"/>
                </a:solidFill>
                <a:latin typeface="+mj-lt"/>
                <a:ea typeface="+mj-lt"/>
                <a:cs typeface="+mj-lt"/>
                <a:sym typeface="+mn-ea"/>
              </a:rPr>
              <a:t>1</a:t>
            </a:r>
            <a:r>
              <a:rPr lang="zh-CN" sz="2400">
                <a:solidFill>
                  <a:schemeClr val="accent2"/>
                </a:solidFill>
                <a:latin typeface="+mj-lt"/>
                <a:ea typeface="+mj-lt"/>
                <a:cs typeface="+mj-lt"/>
                <a:sym typeface="+mn-ea"/>
              </a:rPr>
              <a:t>）</a:t>
            </a:r>
            <a:r>
              <a:rPr sz="2400">
                <a:solidFill>
                  <a:schemeClr val="accent2"/>
                </a:solidFill>
                <a:latin typeface="+mj-lt"/>
                <a:ea typeface="+mj-lt"/>
                <a:cs typeface="+mj-lt"/>
                <a:sym typeface="+mn-ea"/>
              </a:rPr>
              <a:t>优化开发区域是指：国土开发密度已经较高、资源环境承载能力开始减弱的区域；在优化开发区要走以城镇化为主导的立体提升开发管控模式。</a:t>
            </a:r>
            <a:endParaRPr sz="2400">
              <a:solidFill>
                <a:schemeClr val="accent2"/>
              </a:solidFill>
              <a:latin typeface="+mj-lt"/>
              <a:ea typeface="+mj-lt"/>
              <a:cs typeface="+mj-lt"/>
            </a:endParaRPr>
          </a:p>
          <a:p>
            <a:pPr>
              <a:lnSpc>
                <a:spcPct val="120000"/>
              </a:lnSpc>
              <a:buFont typeface="Wingdings" panose="05000000000000000000" charset="0"/>
            </a:pPr>
            <a:r>
              <a:rPr lang="zh-CN" sz="2400">
                <a:solidFill>
                  <a:schemeClr val="accent2"/>
                </a:solidFill>
                <a:latin typeface="+mj-lt"/>
                <a:cs typeface="+mj-lt"/>
                <a:sym typeface="+mn-ea"/>
              </a:rPr>
              <a:t> （</a:t>
            </a:r>
            <a:r>
              <a:rPr lang="en-US" altLang="zh-CN" sz="2400">
                <a:solidFill>
                  <a:schemeClr val="accent2"/>
                </a:solidFill>
                <a:latin typeface="+mj-lt"/>
                <a:cs typeface="+mj-lt"/>
                <a:sym typeface="+mn-ea"/>
              </a:rPr>
              <a:t>2</a:t>
            </a:r>
            <a:r>
              <a:rPr lang="zh-CN" altLang="en-US" sz="2400">
                <a:solidFill>
                  <a:schemeClr val="accent2"/>
                </a:solidFill>
                <a:latin typeface="+mj-lt"/>
                <a:cs typeface="+mj-lt"/>
                <a:sym typeface="+mn-ea"/>
              </a:rPr>
              <a:t>）</a:t>
            </a:r>
            <a:r>
              <a:rPr sz="2400">
                <a:solidFill>
                  <a:schemeClr val="accent2"/>
                </a:solidFill>
                <a:latin typeface="+mj-lt"/>
                <a:ea typeface="+mj-lt"/>
                <a:cs typeface="+mj-lt"/>
                <a:sym typeface="+mn-ea"/>
              </a:rPr>
              <a:t>重点开发区域是指：资源环境承载能力较强、经济和人口集聚条件较好的区域；在重点开发区建立以土地集约为前提的集约式管控模式。</a:t>
            </a:r>
            <a:endParaRPr lang="zh-CN" sz="2400">
              <a:solidFill>
                <a:schemeClr val="accent2"/>
              </a:solidFill>
              <a:latin typeface="+mj-lt"/>
              <a:cs typeface="+mj-lt"/>
              <a:sym typeface="+mn-ea"/>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6"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6</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）严格落实</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主体功能区管控</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774065" y="1775460"/>
            <a:ext cx="7722235" cy="4004310"/>
          </a:xfrm>
          <a:prstGeom prst="rect">
            <a:avLst/>
          </a:prstGeom>
          <a:noFill/>
          <a:ln w="9525">
            <a:noFill/>
          </a:ln>
        </p:spPr>
        <p:txBody>
          <a:bodyPr wrap="square">
            <a:spAutoFit/>
          </a:bodyPr>
          <a:p>
            <a:pPr>
              <a:lnSpc>
                <a:spcPct val="140000"/>
              </a:lnSpc>
              <a:buFont typeface="Wingdings" panose="05000000000000000000" charset="0"/>
            </a:pPr>
            <a:r>
              <a:rPr sz="2400">
                <a:solidFill>
                  <a:srgbClr val="FF0000"/>
                </a:solidFill>
                <a:latin typeface="+mj-lt"/>
                <a:ea typeface="+mj-lt"/>
                <a:cs typeface="+mj-lt"/>
                <a:sym typeface="+mn-ea"/>
              </a:rPr>
              <a:t>我国</a:t>
            </a:r>
            <a:r>
              <a:rPr lang="zh-CN" sz="2400">
                <a:solidFill>
                  <a:srgbClr val="FF0000"/>
                </a:solidFill>
                <a:latin typeface="+mj-lt"/>
                <a:ea typeface="+mj-lt"/>
                <a:cs typeface="+mj-lt"/>
                <a:sym typeface="+mn-ea"/>
              </a:rPr>
              <a:t>的主题功能区规划</a:t>
            </a:r>
            <a:endParaRPr lang="zh-CN" sz="2400">
              <a:solidFill>
                <a:srgbClr val="FF0000"/>
              </a:solidFill>
              <a:latin typeface="+mj-lt"/>
              <a:ea typeface="+mj-lt"/>
              <a:cs typeface="+mj-lt"/>
              <a:sym typeface="+mn-ea"/>
            </a:endParaRPr>
          </a:p>
          <a:p>
            <a:pPr>
              <a:lnSpc>
                <a:spcPct val="140000"/>
              </a:lnSpc>
              <a:buFont typeface="Wingdings" panose="05000000000000000000" charset="0"/>
            </a:pPr>
            <a:r>
              <a:rPr lang="zh-CN" sz="2400">
                <a:solidFill>
                  <a:schemeClr val="accent2"/>
                </a:solidFill>
                <a:latin typeface="+mj-lt"/>
                <a:ea typeface="+mj-lt"/>
                <a:cs typeface="+mj-lt"/>
                <a:sym typeface="+mn-ea"/>
              </a:rPr>
              <a:t>    （</a:t>
            </a:r>
            <a:r>
              <a:rPr lang="en-US" altLang="zh-CN" sz="2400">
                <a:solidFill>
                  <a:schemeClr val="accent2"/>
                </a:solidFill>
                <a:latin typeface="+mj-lt"/>
                <a:ea typeface="+mj-lt"/>
                <a:cs typeface="+mj-lt"/>
                <a:sym typeface="+mn-ea"/>
              </a:rPr>
              <a:t>3</a:t>
            </a:r>
            <a:r>
              <a:rPr lang="zh-CN" sz="2400">
                <a:solidFill>
                  <a:schemeClr val="accent2"/>
                </a:solidFill>
                <a:latin typeface="+mj-lt"/>
                <a:ea typeface="+mj-lt"/>
                <a:cs typeface="+mj-lt"/>
                <a:sym typeface="+mn-ea"/>
              </a:rPr>
              <a:t>） </a:t>
            </a:r>
            <a:r>
              <a:rPr sz="2400">
                <a:solidFill>
                  <a:schemeClr val="accent2"/>
                </a:solidFill>
                <a:latin typeface="+mj-lt"/>
                <a:ea typeface="+mj-lt"/>
                <a:cs typeface="+mj-lt"/>
                <a:sym typeface="+mn-ea"/>
              </a:rPr>
              <a:t>限制开发区域是指：资源承载能力较弱、大规模集聚经济和人口条件不够好并关系到全国或较大区域范围生态安全的区域。</a:t>
            </a:r>
            <a:endParaRPr sz="2400">
              <a:solidFill>
                <a:schemeClr val="accent2"/>
              </a:solidFill>
              <a:latin typeface="+mj-lt"/>
              <a:ea typeface="+mj-lt"/>
              <a:cs typeface="+mj-lt"/>
            </a:endParaRPr>
          </a:p>
          <a:p>
            <a:pPr>
              <a:lnSpc>
                <a:spcPct val="120000"/>
              </a:lnSpc>
              <a:buFont typeface="Wingdings" panose="05000000000000000000" charset="0"/>
            </a:pPr>
            <a:r>
              <a:rPr lang="zh-CN" sz="2400">
                <a:solidFill>
                  <a:schemeClr val="accent2"/>
                </a:solidFill>
                <a:latin typeface="+mj-lt"/>
                <a:ea typeface="+mj-lt"/>
                <a:cs typeface="+mj-lt"/>
                <a:sym typeface="+mn-ea"/>
              </a:rPr>
              <a:t>    （</a:t>
            </a:r>
            <a:r>
              <a:rPr lang="en-US" altLang="zh-CN" sz="2400">
                <a:solidFill>
                  <a:schemeClr val="accent2"/>
                </a:solidFill>
                <a:latin typeface="+mj-lt"/>
                <a:ea typeface="+mj-lt"/>
                <a:cs typeface="+mj-lt"/>
                <a:sym typeface="+mn-ea"/>
              </a:rPr>
              <a:t>4</a:t>
            </a:r>
            <a:r>
              <a:rPr lang="zh-CN" sz="2400">
                <a:solidFill>
                  <a:schemeClr val="accent2"/>
                </a:solidFill>
                <a:latin typeface="+mj-lt"/>
                <a:ea typeface="+mj-lt"/>
                <a:cs typeface="+mj-lt"/>
                <a:sym typeface="+mn-ea"/>
              </a:rPr>
              <a:t>）</a:t>
            </a:r>
            <a:r>
              <a:rPr sz="2400">
                <a:solidFill>
                  <a:schemeClr val="accent2"/>
                </a:solidFill>
                <a:latin typeface="+mj-lt"/>
                <a:ea typeface="+mj-lt"/>
                <a:cs typeface="+mj-lt"/>
                <a:sym typeface="+mn-ea"/>
              </a:rPr>
              <a:t>禁止开发区域是指：在禁止开发区建立以环境和经济安全为主导的保护管控模式；依法设立各类自然保护区域。</a:t>
            </a:r>
            <a:endParaRPr sz="2400">
              <a:solidFill>
                <a:schemeClr val="accent2"/>
              </a:solidFill>
              <a:latin typeface="+mj-lt"/>
              <a:ea typeface="+mj-lt"/>
              <a:cs typeface="+mj-lt"/>
            </a:endParaRPr>
          </a:p>
          <a:p>
            <a:pPr marL="457200" indent="-457200" algn="just">
              <a:lnSpc>
                <a:spcPct val="140000"/>
              </a:lnSpc>
              <a:buFont typeface="Wingdings" panose="05000000000000000000" charset="0"/>
              <a:buChar char="l"/>
            </a:pPr>
            <a:endParaRPr lang="zh-CN" sz="2400">
              <a:solidFill>
                <a:schemeClr val="accent2"/>
              </a:solidFill>
              <a:latin typeface="+mj-lt"/>
              <a:cs typeface="+mj-lt"/>
              <a:sym typeface="+mn-ea"/>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6"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6</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）严格落实</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主体功能区管控</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774065" y="1775460"/>
            <a:ext cx="7722235" cy="4521835"/>
          </a:xfrm>
          <a:prstGeom prst="rect">
            <a:avLst/>
          </a:prstGeom>
          <a:noFill/>
          <a:ln w="9525">
            <a:noFill/>
          </a:ln>
        </p:spPr>
        <p:txBody>
          <a:bodyPr wrap="square">
            <a:spAutoFit/>
          </a:bodyPr>
          <a:p>
            <a:pPr>
              <a:lnSpc>
                <a:spcPct val="120000"/>
              </a:lnSpc>
              <a:buFont typeface="Wingdings" panose="05000000000000000000" charset="0"/>
            </a:pPr>
            <a:r>
              <a:rPr sz="2400">
                <a:solidFill>
                  <a:srgbClr val="FF0000"/>
                </a:solidFill>
                <a:latin typeface="+mj-lt"/>
                <a:ea typeface="+mj-lt"/>
                <a:cs typeface="+mj-lt"/>
                <a:sym typeface="+mn-ea"/>
              </a:rPr>
              <a:t>设立四类主体功能区的的目的</a:t>
            </a:r>
            <a:endParaRPr lang="zh-CN" altLang="en-US" sz="2400">
              <a:solidFill>
                <a:srgbClr val="FF0000"/>
              </a:solidFill>
              <a:latin typeface="+mj-lt"/>
              <a:ea typeface="+mj-lt"/>
              <a:cs typeface="+mj-lt"/>
              <a:sym typeface="+mn-ea"/>
            </a:endParaRPr>
          </a:p>
          <a:p>
            <a:pPr marL="457200" indent="-457200">
              <a:lnSpc>
                <a:spcPct val="120000"/>
              </a:lnSpc>
              <a:buFont typeface="Wingdings" panose="05000000000000000000" charset="0"/>
              <a:buChar char="l"/>
            </a:pPr>
            <a:r>
              <a:rPr sz="2400">
                <a:solidFill>
                  <a:schemeClr val="accent2"/>
                </a:solidFill>
                <a:latin typeface="+mj-lt"/>
                <a:ea typeface="+mj-lt"/>
                <a:cs typeface="+mj-lt"/>
                <a:sym typeface="+mn-ea"/>
              </a:rPr>
              <a:t>一是要保证耕地数量不减少、质量不降低：全国耕地面积从1996年的19.51亿亩减少到2008年的18.26亿亩，逼近保障我国农产品供给安全"红线"。</a:t>
            </a:r>
            <a:endParaRPr sz="2400">
              <a:solidFill>
                <a:schemeClr val="accent2"/>
              </a:solidFill>
              <a:latin typeface="+mj-lt"/>
              <a:ea typeface="+mj-lt"/>
              <a:cs typeface="+mj-lt"/>
            </a:endParaRPr>
          </a:p>
          <a:p>
            <a:pPr marL="457200" indent="-457200">
              <a:lnSpc>
                <a:spcPct val="120000"/>
              </a:lnSpc>
              <a:buFont typeface="Wingdings" panose="05000000000000000000" charset="0"/>
              <a:buChar char="l"/>
            </a:pPr>
            <a:r>
              <a:rPr sz="2400">
                <a:solidFill>
                  <a:schemeClr val="accent2"/>
                </a:solidFill>
                <a:latin typeface="+mj-lt"/>
                <a:ea typeface="+mj-lt"/>
                <a:cs typeface="+mj-lt"/>
                <a:sym typeface="+mn-ea"/>
              </a:rPr>
              <a:t>二是要解决生态损害严重和生态系统功能退化的问题：全球气候变化以及一些地区不顾资源环境承载能力的</a:t>
            </a:r>
            <a:r>
              <a:rPr lang="zh-CN" sz="2400">
                <a:solidFill>
                  <a:schemeClr val="accent2"/>
                </a:solidFill>
                <a:latin typeface="+mj-lt"/>
                <a:ea typeface="+mj-lt"/>
                <a:cs typeface="+mj-lt"/>
                <a:sym typeface="+mn-ea"/>
              </a:rPr>
              <a:t>快速</a:t>
            </a:r>
            <a:r>
              <a:rPr sz="2400">
                <a:solidFill>
                  <a:schemeClr val="accent2"/>
                </a:solidFill>
                <a:latin typeface="+mj-lt"/>
                <a:ea typeface="+mj-lt"/>
                <a:cs typeface="+mj-lt"/>
                <a:sym typeface="+mn-ea"/>
              </a:rPr>
              <a:t>开发，导致部分地区森林破坏，湿地萎缩，河湖干涸，水土流失，沙漠化、石漠化和草原退化，近岸海域生态系统恶化，气象灾害、地质灾害和海洋灾害频发。</a:t>
            </a:r>
            <a:endParaRPr lang="zh-CN" sz="2400">
              <a:solidFill>
                <a:schemeClr val="accent2"/>
              </a:solidFill>
              <a:latin typeface="+mj-lt"/>
              <a:cs typeface="+mj-lt"/>
              <a:sym typeface="+mn-ea"/>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6"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6</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）严格落实</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主体功能区管控</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774065" y="1775460"/>
            <a:ext cx="7722235" cy="4078605"/>
          </a:xfrm>
          <a:prstGeom prst="rect">
            <a:avLst/>
          </a:prstGeom>
          <a:noFill/>
          <a:ln w="9525">
            <a:noFill/>
          </a:ln>
        </p:spPr>
        <p:txBody>
          <a:bodyPr wrap="square">
            <a:spAutoFit/>
          </a:bodyPr>
          <a:p>
            <a:pPr>
              <a:lnSpc>
                <a:spcPct val="120000"/>
              </a:lnSpc>
              <a:buFont typeface="Wingdings" panose="05000000000000000000" charset="0"/>
            </a:pPr>
            <a:r>
              <a:rPr sz="2400">
                <a:solidFill>
                  <a:srgbClr val="FF0000"/>
                </a:solidFill>
                <a:latin typeface="+mj-lt"/>
                <a:ea typeface="+mj-lt"/>
                <a:cs typeface="+mj-lt"/>
                <a:sym typeface="+mn-ea"/>
              </a:rPr>
              <a:t>设立四类主体功能区的的目的</a:t>
            </a:r>
            <a:endParaRPr lang="zh-CN" altLang="en-US" sz="2400">
              <a:solidFill>
                <a:srgbClr val="FF0000"/>
              </a:solidFill>
              <a:latin typeface="+mj-lt"/>
              <a:ea typeface="+mj-lt"/>
              <a:cs typeface="+mj-lt"/>
              <a:sym typeface="+mn-ea"/>
            </a:endParaRPr>
          </a:p>
          <a:p>
            <a:pPr marL="457200" indent="-457200">
              <a:lnSpc>
                <a:spcPct val="120000"/>
              </a:lnSpc>
              <a:buFont typeface="Wingdings" panose="05000000000000000000" charset="0"/>
              <a:buChar char="l"/>
            </a:pPr>
            <a:r>
              <a:rPr sz="2400">
                <a:solidFill>
                  <a:schemeClr val="accent2"/>
                </a:solidFill>
                <a:latin typeface="+mj-lt"/>
                <a:ea typeface="+mj-lt"/>
                <a:cs typeface="+mj-lt"/>
                <a:sym typeface="+mn-ea"/>
              </a:rPr>
              <a:t>三是要有效控制资源开发强度：一些地区粗放式、无节制的过度开发，导致水资源短缺、能源不足等问题越来越突出。</a:t>
            </a:r>
            <a:endParaRPr sz="2400">
              <a:solidFill>
                <a:schemeClr val="accent2"/>
              </a:solidFill>
              <a:latin typeface="+mj-lt"/>
              <a:ea typeface="+mj-lt"/>
              <a:cs typeface="+mj-lt"/>
            </a:endParaRPr>
          </a:p>
          <a:p>
            <a:pPr marL="457200" indent="-457200">
              <a:lnSpc>
                <a:spcPct val="120000"/>
              </a:lnSpc>
              <a:buFont typeface="Wingdings" panose="05000000000000000000" charset="0"/>
              <a:buChar char="l"/>
            </a:pPr>
            <a:r>
              <a:rPr sz="2400">
                <a:solidFill>
                  <a:schemeClr val="accent2"/>
                </a:solidFill>
                <a:latin typeface="+mj-lt"/>
                <a:ea typeface="+mj-lt"/>
                <a:cs typeface="+mj-lt"/>
                <a:sym typeface="+mn-ea"/>
              </a:rPr>
              <a:t>四是要优化空间结构布局、提高空间利用效率：绿色生态空间减少过多，工矿建设占用空间偏多，开发区占地面积较多且过于分散。城市和建制镇建成区空间利用效率不高。</a:t>
            </a:r>
            <a:endParaRPr sz="2400">
              <a:solidFill>
                <a:schemeClr val="accent2"/>
              </a:solidFill>
              <a:latin typeface="+mj-lt"/>
              <a:ea typeface="+mj-lt"/>
              <a:cs typeface="+mj-lt"/>
            </a:endParaRPr>
          </a:p>
          <a:p>
            <a:pPr marL="457200" indent="-457200">
              <a:lnSpc>
                <a:spcPct val="120000"/>
              </a:lnSpc>
              <a:buFont typeface="Wingdings" panose="05000000000000000000" charset="0"/>
              <a:buChar char="l"/>
            </a:pPr>
            <a:r>
              <a:rPr sz="2400">
                <a:solidFill>
                  <a:schemeClr val="accent2"/>
                </a:solidFill>
                <a:latin typeface="+mj-lt"/>
                <a:ea typeface="+mj-lt"/>
                <a:cs typeface="+mj-lt"/>
                <a:sym typeface="+mn-ea"/>
              </a:rPr>
              <a:t>五是保证城乡和区域发展的平衡和协调。</a:t>
            </a:r>
            <a:endParaRPr lang="zh-CN" sz="2400">
              <a:solidFill>
                <a:schemeClr val="accent2"/>
              </a:solidFill>
              <a:latin typeface="+mj-lt"/>
              <a:cs typeface="+mj-lt"/>
              <a:sym typeface="+mn-ea"/>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6"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6</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）严格落实</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主体功能区管控</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774065" y="1775460"/>
            <a:ext cx="7722235" cy="4742815"/>
          </a:xfrm>
          <a:prstGeom prst="rect">
            <a:avLst/>
          </a:prstGeom>
          <a:noFill/>
          <a:ln w="9525">
            <a:noFill/>
          </a:ln>
        </p:spPr>
        <p:txBody>
          <a:bodyPr wrap="square">
            <a:spAutoFit/>
          </a:bodyPr>
          <a:p>
            <a:pPr>
              <a:lnSpc>
                <a:spcPct val="140000"/>
              </a:lnSpc>
              <a:buFont typeface="Wingdings" panose="05000000000000000000" charset="0"/>
            </a:pPr>
            <a:r>
              <a:rPr lang="zh-CN" sz="2400">
                <a:solidFill>
                  <a:srgbClr val="FF0000"/>
                </a:solidFill>
                <a:latin typeface="+mj-lt"/>
                <a:ea typeface="+mj-lt"/>
                <a:cs typeface="+mj-lt"/>
                <a:sym typeface="+mn-ea"/>
              </a:rPr>
              <a:t>什么是</a:t>
            </a:r>
            <a:r>
              <a:rPr sz="2400">
                <a:solidFill>
                  <a:srgbClr val="FF0000"/>
                </a:solidFill>
                <a:latin typeface="+mj-lt"/>
                <a:ea typeface="+mj-lt"/>
                <a:cs typeface="+mj-lt"/>
                <a:sym typeface="+mn-ea"/>
              </a:rPr>
              <a:t>经济结构调整</a:t>
            </a:r>
            <a:r>
              <a:rPr lang="zh-CN" sz="2400">
                <a:solidFill>
                  <a:srgbClr val="FF0000"/>
                </a:solidFill>
                <a:latin typeface="+mj-lt"/>
                <a:ea typeface="+mj-lt"/>
                <a:cs typeface="+mj-lt"/>
                <a:sym typeface="+mn-ea"/>
              </a:rPr>
              <a:t>？</a:t>
            </a:r>
            <a:endParaRPr lang="zh-CN" sz="2400">
              <a:solidFill>
                <a:srgbClr val="FF0000"/>
              </a:solidFill>
              <a:latin typeface="+mj-lt"/>
              <a:ea typeface="+mj-lt"/>
              <a:cs typeface="+mj-lt"/>
              <a:sym typeface="+mn-ea"/>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所谓经济结构调整是指国家运用经济、法律和行政手段，改变现有的经济结构状况，使之</a:t>
            </a:r>
            <a:r>
              <a:rPr lang="zh-CN" sz="2400">
                <a:solidFill>
                  <a:schemeClr val="accent2"/>
                </a:solidFill>
                <a:latin typeface="+mj-lt"/>
                <a:ea typeface="+mj-lt"/>
                <a:cs typeface="+mj-lt"/>
                <a:sym typeface="+mn-ea"/>
              </a:rPr>
              <a:t>更</a:t>
            </a:r>
            <a:r>
              <a:rPr sz="2400">
                <a:solidFill>
                  <a:schemeClr val="accent2"/>
                </a:solidFill>
                <a:latin typeface="+mj-lt"/>
                <a:ea typeface="+mj-lt"/>
                <a:cs typeface="+mj-lt"/>
                <a:sym typeface="+mn-ea"/>
              </a:rPr>
              <a:t>适应生产力发展的过程。</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党的十八大报告指出：推进经济结构战略性调整，这是加快转变经济发展方式的主攻方向。必须以改善需求结构、优化产业结构、促进区域协调发展、推进城镇化为重点，着力解决制约经济持续健康发展的重大结构性问题。</a:t>
            </a:r>
            <a:endParaRPr lang="zh-CN" sz="2400">
              <a:solidFill>
                <a:schemeClr val="accent2"/>
              </a:solidFill>
              <a:latin typeface="+mj-lt"/>
              <a:cs typeface="+mj-lt"/>
              <a:sym typeface="+mn-ea"/>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3"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7</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）推动</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经济结构战略性调整</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6" name="文本框 5"/>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774065" y="1775460"/>
            <a:ext cx="7722235" cy="4742815"/>
          </a:xfrm>
          <a:prstGeom prst="rect">
            <a:avLst/>
          </a:prstGeom>
          <a:noFill/>
          <a:ln w="9525">
            <a:noFill/>
          </a:ln>
        </p:spPr>
        <p:txBody>
          <a:bodyPr wrap="square">
            <a:spAutoFit/>
          </a:bodyPr>
          <a:p>
            <a:pPr>
              <a:lnSpc>
                <a:spcPct val="140000"/>
              </a:lnSpc>
              <a:buFont typeface="Wingdings" panose="05000000000000000000" charset="0"/>
            </a:pPr>
            <a:r>
              <a:rPr sz="2400">
                <a:solidFill>
                  <a:srgbClr val="FF0000"/>
                </a:solidFill>
                <a:latin typeface="+mj-lt"/>
                <a:ea typeface="+mj-lt"/>
                <a:cs typeface="+mj-lt"/>
                <a:sym typeface="+mn-ea"/>
              </a:rPr>
              <a:t>制约经济持续健康发展的结构性问题</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一是产业结构不够协调的问题。如三个产业间的比例还需要优化，第一产业-农业比重偏高，第二产业-工业比重明显偏高，第三产业-服务业发展滞后，结构比重偏低。部分地区产业结构较单一,市场经济发展尚不充分,面临较大压力</a:t>
            </a:r>
            <a:r>
              <a:rPr lang="zh-CN" sz="2400">
                <a:solidFill>
                  <a:schemeClr val="accent2"/>
                </a:solidFill>
                <a:latin typeface="+mj-lt"/>
                <a:ea typeface="+mj-lt"/>
                <a:cs typeface="+mj-lt"/>
                <a:sym typeface="+mn-ea"/>
              </a:rPr>
              <a:t>。</a:t>
            </a:r>
            <a:endParaRPr lang="zh-CN"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二是地区发展尚不平衡的问题。东部沿海地区与中西部地区经济发展差距明显，地区经济产业结构严重趋同，造成重复投资,浪费自然资源的现象。</a:t>
            </a:r>
            <a:endParaRPr lang="zh-CN" sz="2400">
              <a:solidFill>
                <a:schemeClr val="accent2"/>
              </a:solidFill>
              <a:latin typeface="+mj-lt"/>
              <a:cs typeface="+mj-lt"/>
              <a:sym typeface="+mn-ea"/>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6"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7</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）推动</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经济结构战略性调整</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774065" y="1775460"/>
            <a:ext cx="7722235" cy="3487420"/>
          </a:xfrm>
          <a:prstGeom prst="rect">
            <a:avLst/>
          </a:prstGeom>
          <a:noFill/>
          <a:ln w="9525">
            <a:noFill/>
          </a:ln>
        </p:spPr>
        <p:txBody>
          <a:bodyPr wrap="square">
            <a:spAutoFit/>
          </a:bodyPr>
          <a:p>
            <a:pPr>
              <a:lnSpc>
                <a:spcPct val="140000"/>
              </a:lnSpc>
              <a:buFont typeface="Wingdings" panose="05000000000000000000" charset="0"/>
            </a:pPr>
            <a:r>
              <a:rPr sz="2400">
                <a:solidFill>
                  <a:srgbClr val="FF0000"/>
                </a:solidFill>
                <a:latin typeface="+mj-lt"/>
                <a:ea typeface="+mj-lt"/>
                <a:cs typeface="+mj-lt"/>
                <a:sym typeface="+mn-ea"/>
              </a:rPr>
              <a:t>制约经济持续健康发展的结构性问题</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三是农业基础薄弱的问题。我们的农业产能还比较低。城乡收入差距过大，这导致农民进一步增收的难度愈来愈大，不利于产业发展。</a:t>
            </a:r>
            <a:endParaRPr sz="2400">
              <a:solidFill>
                <a:schemeClr val="accent2"/>
              </a:solidFill>
              <a:latin typeface="+mj-lt"/>
              <a:ea typeface="+mj-lt"/>
              <a:cs typeface="+mj-lt"/>
              <a:sym typeface="+mn-ea"/>
            </a:endParaRPr>
          </a:p>
          <a:p>
            <a:pPr marL="457200" indent="-457200">
              <a:lnSpc>
                <a:spcPct val="120000"/>
              </a:lnSpc>
              <a:buFont typeface="Wingdings" panose="05000000000000000000" charset="0"/>
              <a:buChar char="l"/>
            </a:pPr>
            <a:r>
              <a:rPr sz="2400">
                <a:solidFill>
                  <a:schemeClr val="accent2"/>
                </a:solidFill>
                <a:latin typeface="+mj-lt"/>
                <a:ea typeface="+mj-lt"/>
                <a:cs typeface="+mj-lt"/>
                <a:sym typeface="+mn-ea"/>
              </a:rPr>
              <a:t>四是部分行业产能过剩的问题。一些产能过剩行业供大于求的矛盾尚未得到根本解决，部分行业产业技术开发能力薄弱，缺乏产业竞争力。</a:t>
            </a:r>
            <a:endParaRPr lang="zh-CN" sz="2400">
              <a:solidFill>
                <a:schemeClr val="accent2"/>
              </a:solidFill>
              <a:latin typeface="+mj-lt"/>
              <a:cs typeface="+mj-lt"/>
              <a:sym typeface="+mn-ea"/>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6"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7</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）推动</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经济结构战略性调整</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912495" y="2121535"/>
            <a:ext cx="7389495" cy="3192145"/>
          </a:xfrm>
          <a:prstGeom prst="rect">
            <a:avLst/>
          </a:prstGeom>
          <a:noFill/>
          <a:ln w="9525">
            <a:noFill/>
          </a:ln>
        </p:spPr>
        <p:txBody>
          <a:bodyPr wrap="square">
            <a:spAutoFit/>
          </a:bodyPr>
          <a:p>
            <a:pPr>
              <a:lnSpc>
                <a:spcPct val="140000"/>
              </a:lnSpc>
              <a:buFont typeface="Wingdings" panose="05000000000000000000" charset="0"/>
            </a:pPr>
            <a:r>
              <a:rPr sz="2400">
                <a:solidFill>
                  <a:srgbClr val="FF0000"/>
                </a:solidFill>
                <a:latin typeface="+mj-lt"/>
                <a:ea typeface="+mj-lt"/>
                <a:cs typeface="+mj-lt"/>
                <a:sym typeface="+mn-ea"/>
              </a:rPr>
              <a:t>经济结构战略调整的目标是什么？</a:t>
            </a:r>
            <a:endParaRPr lang="zh-CN" sz="2400">
              <a:solidFill>
                <a:srgbClr val="FF0000"/>
              </a:solidFill>
              <a:latin typeface="+mj-lt"/>
              <a:ea typeface="+mj-lt"/>
              <a:cs typeface="+mj-lt"/>
              <a:sym typeface="+mn-ea"/>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一是以持续健康发展为前提保持国内生产总值合理增长；</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二是要深化产业结构战略性调整构建多点支撑的产业结构格局；</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三是要发展服务业推进传统产业转型升级。</a:t>
            </a:r>
            <a:endParaRPr lang="zh-CN" sz="2400">
              <a:solidFill>
                <a:schemeClr val="accent2"/>
              </a:solidFill>
              <a:latin typeface="+mj-lt"/>
              <a:cs typeface="+mj-lt"/>
              <a:sym typeface="+mn-ea"/>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6"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7</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）推动</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经济结构战略性调整</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生态文明内涵示意图"/>
          <p:cNvPicPr>
            <a:picLocks noChangeAspect="1"/>
          </p:cNvPicPr>
          <p:nvPr>
            <p:custDataLst>
              <p:tags r:id="rId1"/>
            </p:custDataLst>
          </p:nvPr>
        </p:nvPicPr>
        <p:blipFill>
          <a:blip r:embed="rId2"/>
          <a:stretch>
            <a:fillRect/>
          </a:stretch>
        </p:blipFill>
        <p:spPr>
          <a:xfrm>
            <a:off x="748030" y="1460500"/>
            <a:ext cx="7687310" cy="4712335"/>
          </a:xfrm>
          <a:prstGeom prst="rect">
            <a:avLst/>
          </a:prstGeom>
        </p:spPr>
      </p:pic>
      <p:sp>
        <p:nvSpPr>
          <p:cNvPr id="16" name="文本框 15"/>
          <p:cNvSpPr txBox="1"/>
          <p:nvPr/>
        </p:nvSpPr>
        <p:spPr>
          <a:xfrm>
            <a:off x="555625" y="6246495"/>
            <a:ext cx="8072755" cy="398780"/>
          </a:xfrm>
          <a:prstGeom prst="rect">
            <a:avLst/>
          </a:prstGeom>
          <a:noFill/>
          <a:ln w="9525">
            <a:noFill/>
          </a:ln>
        </p:spPr>
        <p:txBody>
          <a:bodyPr wrap="square">
            <a:spAutoFit/>
          </a:bodyPr>
          <a:p>
            <a:pPr indent="0">
              <a:spcAft>
                <a:spcPts val="0"/>
              </a:spcAft>
            </a:pPr>
            <a:r>
              <a:rPr lang="zh-CN" sz="2000" b="0">
                <a:solidFill>
                  <a:srgbClr val="FF0000"/>
                </a:solidFill>
                <a:latin typeface="Calibri" panose="020F0502020204030204" pitchFamily="2" charset="0"/>
                <a:ea typeface="楷体" panose="02010609060101010101" charset="-122"/>
              </a:rPr>
              <a:t>生态文明的内涵：政治文明、精神文明、物质文明和社会文明的生态化</a:t>
            </a:r>
            <a:endParaRPr lang="zh-CN" sz="2000" b="0">
              <a:solidFill>
                <a:srgbClr val="FF0000"/>
              </a:solidFill>
              <a:latin typeface="Calibri" panose="020F0502020204030204" pitchFamily="2" charset="0"/>
              <a:ea typeface="楷体" panose="02010609060101010101" charset="-122"/>
            </a:endParaRPr>
          </a:p>
        </p:txBody>
      </p:sp>
      <p:sp>
        <p:nvSpPr>
          <p:cNvPr id="2" name="文本框 24"/>
          <p:cNvSpPr txBox="1">
            <a:spLocks noChangeArrowheads="1"/>
          </p:cNvSpPr>
          <p:nvPr/>
        </p:nvSpPr>
        <p:spPr bwMode="auto">
          <a:xfrm>
            <a:off x="2603500" y="2419350"/>
            <a:ext cx="1728000" cy="828000"/>
          </a:xfrm>
          <a:prstGeom prst="rect">
            <a:avLst/>
          </a:prstGeom>
          <a:solidFill>
            <a:srgbClr val="FFFF00">
              <a:alpha val="42000"/>
            </a:srgbClr>
          </a:solidFill>
          <a:ln w="25400" algn="ctr">
            <a:noFill/>
            <a:miter lim="800000"/>
          </a:ln>
        </p:spPr>
        <p:txBody>
          <a:bodyPr wrap="square" anchor="ctr">
            <a:spAutoFit/>
          </a:bodyPr>
          <a:lstStyle>
            <a:defPPr>
              <a:defRPr lang="zh-CN"/>
            </a:defPPr>
            <a:lvl1pPr marR="0" algn="ctr" eaLnBrk="0" hangingPunct="0">
              <a:buClrTx/>
              <a:buSzTx/>
              <a:buFontTx/>
              <a:defRPr kumimoji="0" sz="2200" u="none" strike="noStrike" cap="none" spc="0" normalizeH="0">
                <a:ln>
                  <a:noFill/>
                </a:ln>
                <a:solidFill>
                  <a:srgbClr val="FF0000"/>
                </a:solidFill>
                <a:effectLst/>
                <a:uLnTx/>
                <a:uFillTx/>
                <a:ea typeface="黑体" panose="02010609060101010101" pitchFamily="2" charset="-122"/>
              </a:defRPr>
            </a:lvl1pPr>
            <a:lvl2pPr eaLnBrk="0" hangingPunct="0">
              <a:defRPr sz="1400" i="1">
                <a:solidFill>
                  <a:schemeClr val="folHlink"/>
                </a:solidFill>
              </a:defRPr>
            </a:lvl2pPr>
            <a:lvl3pPr eaLnBrk="0" hangingPunct="0">
              <a:defRPr sz="1400" i="1">
                <a:solidFill>
                  <a:schemeClr val="folHlink"/>
                </a:solidFill>
              </a:defRPr>
            </a:lvl3pPr>
            <a:lvl4pPr eaLnBrk="0" hangingPunct="0">
              <a:defRPr sz="1400" i="1">
                <a:solidFill>
                  <a:schemeClr val="folHlink"/>
                </a:solidFill>
              </a:defRPr>
            </a:lvl4pPr>
            <a:lvl5pPr eaLnBrk="0" hangingPunct="0">
              <a:defRPr sz="1400" i="1">
                <a:solidFill>
                  <a:schemeClr val="folHlink"/>
                </a:solidFill>
              </a:defRPr>
            </a:lvl5pPr>
            <a:lvl6pPr>
              <a:defRPr sz="1400" i="1">
                <a:solidFill>
                  <a:schemeClr val="folHlink"/>
                </a:solidFill>
              </a:defRPr>
            </a:lvl6pPr>
            <a:lvl7pPr>
              <a:defRPr sz="1400" i="1">
                <a:solidFill>
                  <a:schemeClr val="folHlink"/>
                </a:solidFill>
              </a:defRPr>
            </a:lvl7pPr>
            <a:lvl8pPr>
              <a:defRPr sz="1400" i="1">
                <a:solidFill>
                  <a:schemeClr val="folHlink"/>
                </a:solidFill>
              </a:defRPr>
            </a:lvl8pPr>
            <a:lvl9pPr>
              <a:defRPr sz="1400" i="1">
                <a:solidFill>
                  <a:schemeClr val="folHlink"/>
                </a:solidFill>
              </a:defRPr>
            </a:lvl9p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p:txBody>
      </p:sp>
      <p:sp>
        <p:nvSpPr>
          <p:cNvPr id="17" name="文本框 24"/>
          <p:cNvSpPr txBox="1">
            <a:spLocks noChangeArrowheads="1"/>
          </p:cNvSpPr>
          <p:nvPr/>
        </p:nvSpPr>
        <p:spPr bwMode="auto">
          <a:xfrm>
            <a:off x="2658745" y="4411980"/>
            <a:ext cx="1728000" cy="828000"/>
          </a:xfrm>
          <a:prstGeom prst="rect">
            <a:avLst/>
          </a:prstGeom>
          <a:solidFill>
            <a:srgbClr val="FFFF00">
              <a:alpha val="42000"/>
            </a:srgbClr>
          </a:solidFill>
          <a:ln w="25400" algn="ctr">
            <a:noFill/>
            <a:miter lim="800000"/>
          </a:ln>
        </p:spPr>
        <p:txBody>
          <a:bodyPr wrap="square" anchor="ctr">
            <a:spAutoFit/>
          </a:bodyPr>
          <a:lstStyle>
            <a:defPPr>
              <a:defRPr lang="zh-CN"/>
            </a:defPPr>
            <a:lvl1pPr marR="0" algn="ctr" eaLnBrk="0" hangingPunct="0">
              <a:buClrTx/>
              <a:buSzTx/>
              <a:buFontTx/>
              <a:defRPr kumimoji="0" sz="2200" u="none" strike="noStrike" cap="none" spc="0" normalizeH="0">
                <a:ln>
                  <a:noFill/>
                </a:ln>
                <a:solidFill>
                  <a:srgbClr val="FF0000"/>
                </a:solidFill>
                <a:effectLst/>
                <a:uLnTx/>
                <a:uFillTx/>
                <a:ea typeface="黑体" panose="02010609060101010101" pitchFamily="2" charset="-122"/>
              </a:defRPr>
            </a:lvl1pPr>
            <a:lvl2pPr eaLnBrk="0" hangingPunct="0">
              <a:defRPr sz="1400" i="1">
                <a:solidFill>
                  <a:schemeClr val="folHlink"/>
                </a:solidFill>
              </a:defRPr>
            </a:lvl2pPr>
            <a:lvl3pPr eaLnBrk="0" hangingPunct="0">
              <a:defRPr sz="1400" i="1">
                <a:solidFill>
                  <a:schemeClr val="folHlink"/>
                </a:solidFill>
              </a:defRPr>
            </a:lvl3pPr>
            <a:lvl4pPr eaLnBrk="0" hangingPunct="0">
              <a:defRPr sz="1400" i="1">
                <a:solidFill>
                  <a:schemeClr val="folHlink"/>
                </a:solidFill>
              </a:defRPr>
            </a:lvl4pPr>
            <a:lvl5pPr eaLnBrk="0" hangingPunct="0">
              <a:defRPr sz="1400" i="1">
                <a:solidFill>
                  <a:schemeClr val="folHlink"/>
                </a:solidFill>
              </a:defRPr>
            </a:lvl5pPr>
            <a:lvl6pPr>
              <a:defRPr sz="1400" i="1">
                <a:solidFill>
                  <a:schemeClr val="folHlink"/>
                </a:solidFill>
              </a:defRPr>
            </a:lvl6pPr>
            <a:lvl7pPr>
              <a:defRPr sz="1400" i="1">
                <a:solidFill>
                  <a:schemeClr val="folHlink"/>
                </a:solidFill>
              </a:defRPr>
            </a:lvl7pPr>
            <a:lvl8pPr>
              <a:defRPr sz="1400" i="1">
                <a:solidFill>
                  <a:schemeClr val="folHlink"/>
                </a:solidFill>
              </a:defRPr>
            </a:lvl8pPr>
            <a:lvl9pPr>
              <a:defRPr sz="1400" i="1">
                <a:solidFill>
                  <a:schemeClr val="folHlink"/>
                </a:solidFill>
              </a:defRPr>
            </a:lvl9p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p:txBody>
      </p:sp>
      <p:sp>
        <p:nvSpPr>
          <p:cNvPr id="18" name="文本框 24"/>
          <p:cNvSpPr txBox="1">
            <a:spLocks noChangeArrowheads="1"/>
          </p:cNvSpPr>
          <p:nvPr/>
        </p:nvSpPr>
        <p:spPr bwMode="auto">
          <a:xfrm>
            <a:off x="4739640" y="2402840"/>
            <a:ext cx="1728000" cy="828000"/>
          </a:xfrm>
          <a:prstGeom prst="rect">
            <a:avLst/>
          </a:prstGeom>
          <a:solidFill>
            <a:srgbClr val="FFFF00">
              <a:alpha val="42000"/>
            </a:srgbClr>
          </a:solidFill>
          <a:ln w="25400" algn="ctr">
            <a:noFill/>
            <a:miter lim="800000"/>
          </a:ln>
        </p:spPr>
        <p:txBody>
          <a:bodyPr wrap="square" anchor="ctr">
            <a:spAutoFit/>
          </a:bodyPr>
          <a:lstStyle>
            <a:defPPr>
              <a:defRPr lang="zh-CN"/>
            </a:defPPr>
            <a:lvl1pPr marR="0" algn="ctr" eaLnBrk="0" hangingPunct="0">
              <a:buClrTx/>
              <a:buSzTx/>
              <a:buFontTx/>
              <a:defRPr kumimoji="0" sz="2200" u="none" strike="noStrike" cap="none" spc="0" normalizeH="0">
                <a:ln>
                  <a:noFill/>
                </a:ln>
                <a:solidFill>
                  <a:srgbClr val="FF0000"/>
                </a:solidFill>
                <a:effectLst/>
                <a:uLnTx/>
                <a:uFillTx/>
                <a:ea typeface="黑体" panose="02010609060101010101" pitchFamily="2" charset="-122"/>
              </a:defRPr>
            </a:lvl1pPr>
            <a:lvl2pPr eaLnBrk="0" hangingPunct="0">
              <a:defRPr sz="1400" i="1">
                <a:solidFill>
                  <a:schemeClr val="folHlink"/>
                </a:solidFill>
              </a:defRPr>
            </a:lvl2pPr>
            <a:lvl3pPr eaLnBrk="0" hangingPunct="0">
              <a:defRPr sz="1400" i="1">
                <a:solidFill>
                  <a:schemeClr val="folHlink"/>
                </a:solidFill>
              </a:defRPr>
            </a:lvl3pPr>
            <a:lvl4pPr eaLnBrk="0" hangingPunct="0">
              <a:defRPr sz="1400" i="1">
                <a:solidFill>
                  <a:schemeClr val="folHlink"/>
                </a:solidFill>
              </a:defRPr>
            </a:lvl4pPr>
            <a:lvl5pPr eaLnBrk="0" hangingPunct="0">
              <a:defRPr sz="1400" i="1">
                <a:solidFill>
                  <a:schemeClr val="folHlink"/>
                </a:solidFill>
              </a:defRPr>
            </a:lvl5pPr>
            <a:lvl6pPr>
              <a:defRPr sz="1400" i="1">
                <a:solidFill>
                  <a:schemeClr val="folHlink"/>
                </a:solidFill>
              </a:defRPr>
            </a:lvl6pPr>
            <a:lvl7pPr>
              <a:defRPr sz="1400" i="1">
                <a:solidFill>
                  <a:schemeClr val="folHlink"/>
                </a:solidFill>
              </a:defRPr>
            </a:lvl7pPr>
            <a:lvl8pPr>
              <a:defRPr sz="1400" i="1">
                <a:solidFill>
                  <a:schemeClr val="folHlink"/>
                </a:solidFill>
              </a:defRPr>
            </a:lvl8pPr>
            <a:lvl9pPr>
              <a:defRPr sz="1400" i="1">
                <a:solidFill>
                  <a:schemeClr val="folHlink"/>
                </a:solidFill>
              </a:defRPr>
            </a:lvl9p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p:txBody>
      </p:sp>
      <p:sp>
        <p:nvSpPr>
          <p:cNvPr id="19" name="文本框 24"/>
          <p:cNvSpPr txBox="1">
            <a:spLocks noChangeArrowheads="1"/>
          </p:cNvSpPr>
          <p:nvPr/>
        </p:nvSpPr>
        <p:spPr bwMode="auto">
          <a:xfrm>
            <a:off x="4811395" y="4411980"/>
            <a:ext cx="1728000" cy="828000"/>
          </a:xfrm>
          <a:prstGeom prst="rect">
            <a:avLst/>
          </a:prstGeom>
          <a:solidFill>
            <a:srgbClr val="FFFF00">
              <a:alpha val="42000"/>
            </a:srgbClr>
          </a:solidFill>
          <a:ln w="25400" algn="ctr">
            <a:noFill/>
            <a:miter lim="800000"/>
          </a:ln>
        </p:spPr>
        <p:txBody>
          <a:bodyPr wrap="square" anchor="ctr">
            <a:spAutoFit/>
          </a:bodyPr>
          <a:lstStyle>
            <a:defPPr>
              <a:defRPr lang="zh-CN"/>
            </a:defPPr>
            <a:lvl1pPr marR="0" algn="ctr" eaLnBrk="0" hangingPunct="0">
              <a:buClrTx/>
              <a:buSzTx/>
              <a:buFontTx/>
              <a:defRPr kumimoji="0" sz="2200" u="none" strike="noStrike" cap="none" spc="0" normalizeH="0">
                <a:ln>
                  <a:noFill/>
                </a:ln>
                <a:solidFill>
                  <a:srgbClr val="FF0000"/>
                </a:solidFill>
                <a:effectLst/>
                <a:uLnTx/>
                <a:uFillTx/>
                <a:ea typeface="黑体" panose="02010609060101010101" pitchFamily="2" charset="-122"/>
              </a:defRPr>
            </a:lvl1pPr>
            <a:lvl2pPr eaLnBrk="0" hangingPunct="0">
              <a:defRPr sz="1400" i="1">
                <a:solidFill>
                  <a:schemeClr val="folHlink"/>
                </a:solidFill>
              </a:defRPr>
            </a:lvl2pPr>
            <a:lvl3pPr eaLnBrk="0" hangingPunct="0">
              <a:defRPr sz="1400" i="1">
                <a:solidFill>
                  <a:schemeClr val="folHlink"/>
                </a:solidFill>
              </a:defRPr>
            </a:lvl3pPr>
            <a:lvl4pPr eaLnBrk="0" hangingPunct="0">
              <a:defRPr sz="1400" i="1">
                <a:solidFill>
                  <a:schemeClr val="folHlink"/>
                </a:solidFill>
              </a:defRPr>
            </a:lvl4pPr>
            <a:lvl5pPr eaLnBrk="0" hangingPunct="0">
              <a:defRPr sz="1400" i="1">
                <a:solidFill>
                  <a:schemeClr val="folHlink"/>
                </a:solidFill>
              </a:defRPr>
            </a:lvl5pPr>
            <a:lvl6pPr>
              <a:defRPr sz="1400" i="1">
                <a:solidFill>
                  <a:schemeClr val="folHlink"/>
                </a:solidFill>
              </a:defRPr>
            </a:lvl6pPr>
            <a:lvl7pPr>
              <a:defRPr sz="1400" i="1">
                <a:solidFill>
                  <a:schemeClr val="folHlink"/>
                </a:solidFill>
              </a:defRPr>
            </a:lvl7pPr>
            <a:lvl8pPr>
              <a:defRPr sz="1400" i="1">
                <a:solidFill>
                  <a:schemeClr val="folHlink"/>
                </a:solidFill>
              </a:defRPr>
            </a:lvl8pPr>
            <a:lvl9pPr>
              <a:defRPr sz="1400" i="1">
                <a:solidFill>
                  <a:schemeClr val="folHlink"/>
                </a:solidFill>
              </a:defRPr>
            </a:lvl9p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charset="0"/>
              <a:ea typeface="黑体" panose="02010609060101010101" pitchFamily="2" charset="-122"/>
              <a:cs typeface="Times New Roman" panose="02020603050405020304" charset="0"/>
            </a:endParaRPr>
          </a:p>
        </p:txBody>
      </p:sp>
      <p:sp>
        <p:nvSpPr>
          <p:cNvPr id="22" name="椭圆 21"/>
          <p:cNvSpPr>
            <a:spLocks noChangeAspect="1"/>
          </p:cNvSpPr>
          <p:nvPr/>
        </p:nvSpPr>
        <p:spPr>
          <a:xfrm>
            <a:off x="3955415" y="3208655"/>
            <a:ext cx="1232535" cy="1305560"/>
          </a:xfrm>
          <a:prstGeom prst="ellipse">
            <a:avLst/>
          </a:prstGeom>
          <a:solidFill>
            <a:srgbClr val="FFFF00"/>
          </a:solidFill>
          <a:ln w="3175" cap="flat" cmpd="sng">
            <a:solidFill>
              <a:srgbClr val="000000"/>
            </a:solidFill>
            <a:prstDash val="solid"/>
            <a:headEnd type="none" w="med" len="med"/>
            <a:tailEnd type="none" w="med" len="med"/>
          </a:ln>
        </p:spPr>
        <p:txBody>
          <a:bodyPr/>
          <a:p>
            <a:endParaRPr lang="zh-CN" altLang="en-US"/>
          </a:p>
        </p:txBody>
      </p:sp>
      <p:sp>
        <p:nvSpPr>
          <p:cNvPr id="1073743968" name="文本框 1073743967"/>
          <p:cNvSpPr txBox="1"/>
          <p:nvPr/>
        </p:nvSpPr>
        <p:spPr>
          <a:xfrm>
            <a:off x="3978275" y="3357245"/>
            <a:ext cx="1219200" cy="1045210"/>
          </a:xfrm>
          <a:prstGeom prst="rect">
            <a:avLst/>
          </a:prstGeom>
          <a:noFill/>
          <a:ln w="9525">
            <a:noFill/>
          </a:ln>
        </p:spPr>
        <p:txBody>
          <a:bodyPr vert="horz" wrap="square" anchor="t"/>
          <a:p>
            <a:pPr algn="ctr" fontAlgn="base">
              <a:spcAft>
                <a:spcPts val="0"/>
              </a:spcAft>
            </a:pPr>
            <a:r>
              <a:rPr lang="zh-CN" altLang="en-US" sz="3200" b="1">
                <a:solidFill>
                  <a:srgbClr val="FF0000"/>
                </a:solidFill>
                <a:latin typeface="黑体" panose="02010609060101010101" pitchFamily="2" charset="-122"/>
                <a:ea typeface="黑体" panose="02010609060101010101" pitchFamily="2" charset="-122"/>
              </a:rPr>
              <a:t>生态</a:t>
            </a:r>
            <a:endParaRPr lang="zh-CN" altLang="en-US" sz="3200" b="1">
              <a:solidFill>
                <a:srgbClr val="FF0000"/>
              </a:solidFill>
              <a:latin typeface="黑体" panose="02010609060101010101" pitchFamily="2" charset="-122"/>
              <a:ea typeface="黑体" panose="02010609060101010101" pitchFamily="2" charset="-122"/>
            </a:endParaRPr>
          </a:p>
          <a:p>
            <a:pPr algn="ctr" fontAlgn="base">
              <a:spcBef>
                <a:spcPts val="0"/>
              </a:spcBef>
            </a:pPr>
            <a:r>
              <a:rPr lang="zh-CN" altLang="en-US" sz="3200" b="1">
                <a:solidFill>
                  <a:srgbClr val="FF0000"/>
                </a:solidFill>
                <a:latin typeface="黑体" panose="02010609060101010101" pitchFamily="2" charset="-122"/>
                <a:ea typeface="黑体" panose="02010609060101010101" pitchFamily="2" charset="-122"/>
              </a:rPr>
              <a:t>文明</a:t>
            </a:r>
            <a:endParaRPr lang="zh-CN" altLang="en-US" sz="3200" b="1">
              <a:solidFill>
                <a:srgbClr val="FF0000"/>
              </a:solidFill>
              <a:latin typeface="黑体" panose="02010609060101010101" pitchFamily="2" charset="-122"/>
              <a:ea typeface="黑体" panose="02010609060101010101" pitchFamily="2" charset="-122"/>
            </a:endParaRPr>
          </a:p>
          <a:p>
            <a:endParaRPr lang="zh-CN" altLang="en-US" sz="3200" b="1">
              <a:solidFill>
                <a:srgbClr val="FF0000"/>
              </a:solidFill>
              <a:latin typeface="黑体" panose="02010609060101010101" pitchFamily="2" charset="-122"/>
              <a:ea typeface="黑体" panose="02010609060101010101" pitchFamily="2" charset="-122"/>
            </a:endParaRPr>
          </a:p>
        </p:txBody>
      </p:sp>
      <p:sp>
        <p:nvSpPr>
          <p:cNvPr id="4" name="矩形 4"/>
          <p:cNvSpPr txBox="1"/>
          <p:nvPr/>
        </p:nvSpPr>
        <p:spPr>
          <a:xfrm>
            <a:off x="840423" y="248285"/>
            <a:ext cx="5801360" cy="706755"/>
          </a:xfrm>
          <a:prstGeom prst="rect">
            <a:avLst/>
          </a:prstGeom>
          <a:noFill/>
        </p:spPr>
        <p:txBody>
          <a:bodyPr wrap="none" rtlCol="0" anchor="t">
            <a:spAutoFit/>
          </a:bodyPr>
          <a:lstStyle/>
          <a:p>
            <a:pPr lvl="0" algn="l" eaLnBrk="0" hangingPunct="0">
              <a:buClrTx/>
              <a:buSzTx/>
            </a:pP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1.</a:t>
            </a:r>
            <a:r>
              <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rPr>
              <a:t>文明和生态文明的内涵</a:t>
            </a:r>
            <a:endParaRPr lang="en-US" altLang="x-none" sz="4000"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cs typeface="黑体" panose="02010609060101010101" pitchFamily="2" charset="-122"/>
              <a:sym typeface="黑体" panose="0201060906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hold" grpId="0" nodeType="withEffect">
                                  <p:stCondLst>
                                    <p:cond delay="0"/>
                                  </p:stCondLst>
                                  <p:childTnLst>
                                    <p:animClr clrSpc="rgb" dir="cw">
                                      <p:cBhvr override="childStyle">
                                        <p:cTn id="6" dur="500" autoRev="1" fill="hold"/>
                                        <p:tgtEl>
                                          <p:spTgt spid="2"/>
                                        </p:tgtEl>
                                        <p:attrNameLst>
                                          <p:attrName>style.color</p:attrName>
                                        </p:attrNameLst>
                                      </p:cBhvr>
                                      <p:to>
                                        <a:srgbClr val="79ECEA"/>
                                      </p:to>
                                    </p:animClr>
                                    <p:animClr clrSpc="rgb" dir="cw">
                                      <p:cBhvr>
                                        <p:cTn id="7" dur="500" autoRev="1" fill="hold"/>
                                        <p:tgtEl>
                                          <p:spTgt spid="2"/>
                                        </p:tgtEl>
                                        <p:attrNameLst>
                                          <p:attrName>fillcolor</p:attrName>
                                        </p:attrNameLst>
                                      </p:cBhvr>
                                      <p:to>
                                        <a:srgbClr val="79ECEA"/>
                                      </p:to>
                                    </p:animClr>
                                    <p:set>
                                      <p:cBhvr>
                                        <p:cTn id="8" dur="500" autoRev="1" fill="hold"/>
                                        <p:tgtEl>
                                          <p:spTgt spid="2"/>
                                        </p:tgtEl>
                                        <p:attrNameLst>
                                          <p:attrName>fill.type</p:attrName>
                                        </p:attrNameLst>
                                      </p:cBhvr>
                                      <p:to>
                                        <p:strVal val="solid"/>
                                      </p:to>
                                    </p:set>
                                    <p:set>
                                      <p:cBhvr>
                                        <p:cTn id="9" dur="500" autoRev="1" fill="hold"/>
                                        <p:tgtEl>
                                          <p:spTgt spid="2"/>
                                        </p:tgtEl>
                                        <p:attrNameLst>
                                          <p:attrName>fill.on</p:attrName>
                                        </p:attrNameLst>
                                      </p:cBhvr>
                                      <p:to>
                                        <p:strVal val="true"/>
                                      </p:to>
                                    </p:set>
                                  </p:childTnLst>
                                </p:cTn>
                              </p:par>
                              <p:par>
                                <p:cTn id="10" presetID="27" presetClass="emph" presetSubtype="0" repeatCount="indefinite" fill="hold" grpId="0" nodeType="withEffect">
                                  <p:stCondLst>
                                    <p:cond delay="0"/>
                                  </p:stCondLst>
                                  <p:childTnLst>
                                    <p:animClr clrSpc="rgb" dir="cw">
                                      <p:cBhvr override="childStyle">
                                        <p:cTn id="11" dur="500" autoRev="1" fill="hold"/>
                                        <p:tgtEl>
                                          <p:spTgt spid="17"/>
                                        </p:tgtEl>
                                        <p:attrNameLst>
                                          <p:attrName>style.color</p:attrName>
                                        </p:attrNameLst>
                                      </p:cBhvr>
                                      <p:to>
                                        <a:srgbClr val="79ECEA"/>
                                      </p:to>
                                    </p:animClr>
                                    <p:animClr clrSpc="rgb" dir="cw">
                                      <p:cBhvr>
                                        <p:cTn id="12" dur="500" autoRev="1" fill="hold"/>
                                        <p:tgtEl>
                                          <p:spTgt spid="17"/>
                                        </p:tgtEl>
                                        <p:attrNameLst>
                                          <p:attrName>fillcolor</p:attrName>
                                        </p:attrNameLst>
                                      </p:cBhvr>
                                      <p:to>
                                        <a:srgbClr val="79ECEA"/>
                                      </p:to>
                                    </p:animClr>
                                    <p:set>
                                      <p:cBhvr>
                                        <p:cTn id="13" dur="500" autoRev="1" fill="hold"/>
                                        <p:tgtEl>
                                          <p:spTgt spid="17"/>
                                        </p:tgtEl>
                                        <p:attrNameLst>
                                          <p:attrName>fill.type</p:attrName>
                                        </p:attrNameLst>
                                      </p:cBhvr>
                                      <p:to>
                                        <p:strVal val="solid"/>
                                      </p:to>
                                    </p:set>
                                    <p:set>
                                      <p:cBhvr>
                                        <p:cTn id="14" dur="500" autoRev="1" fill="hold"/>
                                        <p:tgtEl>
                                          <p:spTgt spid="17"/>
                                        </p:tgtEl>
                                        <p:attrNameLst>
                                          <p:attrName>fill.on</p:attrName>
                                        </p:attrNameLst>
                                      </p:cBhvr>
                                      <p:to>
                                        <p:strVal val="true"/>
                                      </p:to>
                                    </p:set>
                                  </p:childTnLst>
                                </p:cTn>
                              </p:par>
                              <p:par>
                                <p:cTn id="15" presetID="27" presetClass="emph" presetSubtype="0" repeatCount="indefinite" fill="hold" grpId="0" nodeType="withEffect">
                                  <p:stCondLst>
                                    <p:cond delay="0"/>
                                  </p:stCondLst>
                                  <p:childTnLst>
                                    <p:animClr clrSpc="rgb" dir="cw">
                                      <p:cBhvr override="childStyle">
                                        <p:cTn id="16" dur="500" autoRev="1" fill="hold"/>
                                        <p:tgtEl>
                                          <p:spTgt spid="18"/>
                                        </p:tgtEl>
                                        <p:attrNameLst>
                                          <p:attrName>style.color</p:attrName>
                                        </p:attrNameLst>
                                      </p:cBhvr>
                                      <p:to>
                                        <a:srgbClr val="79ECEA"/>
                                      </p:to>
                                    </p:animClr>
                                    <p:animClr clrSpc="rgb" dir="cw">
                                      <p:cBhvr>
                                        <p:cTn id="17" dur="500" autoRev="1" fill="hold"/>
                                        <p:tgtEl>
                                          <p:spTgt spid="18"/>
                                        </p:tgtEl>
                                        <p:attrNameLst>
                                          <p:attrName>fillcolor</p:attrName>
                                        </p:attrNameLst>
                                      </p:cBhvr>
                                      <p:to>
                                        <a:srgbClr val="79ECEA"/>
                                      </p:to>
                                    </p:animClr>
                                    <p:set>
                                      <p:cBhvr>
                                        <p:cTn id="18" dur="500" autoRev="1" fill="hold"/>
                                        <p:tgtEl>
                                          <p:spTgt spid="18"/>
                                        </p:tgtEl>
                                        <p:attrNameLst>
                                          <p:attrName>fill.type</p:attrName>
                                        </p:attrNameLst>
                                      </p:cBhvr>
                                      <p:to>
                                        <p:strVal val="solid"/>
                                      </p:to>
                                    </p:set>
                                    <p:set>
                                      <p:cBhvr>
                                        <p:cTn id="19" dur="500" autoRev="1" fill="hold"/>
                                        <p:tgtEl>
                                          <p:spTgt spid="18"/>
                                        </p:tgtEl>
                                        <p:attrNameLst>
                                          <p:attrName>fill.on</p:attrName>
                                        </p:attrNameLst>
                                      </p:cBhvr>
                                      <p:to>
                                        <p:strVal val="true"/>
                                      </p:to>
                                    </p:set>
                                  </p:childTnLst>
                                </p:cTn>
                              </p:par>
                              <p:par>
                                <p:cTn id="20" presetID="27" presetClass="emph" presetSubtype="0" repeatCount="indefinite" fill="hold" grpId="0" nodeType="withEffect">
                                  <p:stCondLst>
                                    <p:cond delay="0"/>
                                  </p:stCondLst>
                                  <p:childTnLst>
                                    <p:animClr clrSpc="rgb" dir="cw">
                                      <p:cBhvr override="childStyle">
                                        <p:cTn id="21" dur="500" autoRev="1" fill="hold"/>
                                        <p:tgtEl>
                                          <p:spTgt spid="19"/>
                                        </p:tgtEl>
                                        <p:attrNameLst>
                                          <p:attrName>style.color</p:attrName>
                                        </p:attrNameLst>
                                      </p:cBhvr>
                                      <p:to>
                                        <a:srgbClr val="79ECEA"/>
                                      </p:to>
                                    </p:animClr>
                                    <p:animClr clrSpc="rgb" dir="cw">
                                      <p:cBhvr>
                                        <p:cTn id="22" dur="500" autoRev="1" fill="hold"/>
                                        <p:tgtEl>
                                          <p:spTgt spid="19"/>
                                        </p:tgtEl>
                                        <p:attrNameLst>
                                          <p:attrName>fillcolor</p:attrName>
                                        </p:attrNameLst>
                                      </p:cBhvr>
                                      <p:to>
                                        <a:srgbClr val="79ECEA"/>
                                      </p:to>
                                    </p:animClr>
                                    <p:set>
                                      <p:cBhvr>
                                        <p:cTn id="23" dur="500" autoRev="1" fill="hold"/>
                                        <p:tgtEl>
                                          <p:spTgt spid="19"/>
                                        </p:tgtEl>
                                        <p:attrNameLst>
                                          <p:attrName>fill.type</p:attrName>
                                        </p:attrNameLst>
                                      </p:cBhvr>
                                      <p:to>
                                        <p:strVal val="solid"/>
                                      </p:to>
                                    </p:set>
                                    <p:set>
                                      <p:cBhvr>
                                        <p:cTn id="24" dur="500" autoRev="1" fill="hold"/>
                                        <p:tgtEl>
                                          <p:spTgt spid="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7" grpId="0" bldLvl="0" animBg="1"/>
      <p:bldP spid="18" grpId="0" bldLvl="0" animBg="1"/>
      <p:bldP spid="19" grpId="0"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912495" y="1844675"/>
            <a:ext cx="7389495" cy="4742815"/>
          </a:xfrm>
          <a:prstGeom prst="rect">
            <a:avLst/>
          </a:prstGeom>
          <a:noFill/>
          <a:ln w="9525">
            <a:noFill/>
          </a:ln>
        </p:spPr>
        <p:txBody>
          <a:bodyPr wrap="square">
            <a:spAutoFit/>
          </a:bodyPr>
          <a:p>
            <a:pPr>
              <a:lnSpc>
                <a:spcPct val="140000"/>
              </a:lnSpc>
              <a:buFont typeface="Wingdings" panose="05000000000000000000" charset="0"/>
            </a:pPr>
            <a:r>
              <a:rPr lang="zh-CN" sz="2400">
                <a:solidFill>
                  <a:srgbClr val="FF0000"/>
                </a:solidFill>
                <a:latin typeface="+mj-lt"/>
                <a:ea typeface="+mj-lt"/>
                <a:cs typeface="+mj-lt"/>
                <a:sym typeface="+mn-ea"/>
              </a:rPr>
              <a:t>强化科技创新</a:t>
            </a:r>
            <a:r>
              <a:rPr sz="2400">
                <a:solidFill>
                  <a:srgbClr val="FF0000"/>
                </a:solidFill>
                <a:latin typeface="+mj-lt"/>
                <a:ea typeface="+mj-lt"/>
                <a:cs typeface="+mj-lt"/>
                <a:sym typeface="+mn-ea"/>
              </a:rPr>
              <a:t>的意义</a:t>
            </a:r>
            <a:endParaRPr sz="2400">
              <a:solidFill>
                <a:srgbClr val="FF0000"/>
              </a:solidFill>
              <a:latin typeface="+mj-lt"/>
              <a:ea typeface="+mj-lt"/>
              <a:cs typeface="+mj-lt"/>
              <a:sym typeface="+mn-ea"/>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“科学技术从来没有像今天这样深刻影响着国家前途命运”，这既是对世界科技发展、科技竞争和综合国力竞争趋势和客观规律做出的科学判断，是对我国发展的历史经验和教训的概括总结。</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我们应该清醒地认识到：虽然我国已经成为产业规模、产业体量的大国，但科技研发投入还比较低，如2019年，全社会研发投入达2.17万亿元，占GDP比重为2.19％</a:t>
            </a:r>
            <a:r>
              <a:rPr lang="zh-CN" sz="2400">
                <a:solidFill>
                  <a:schemeClr val="accent2"/>
                </a:solidFill>
                <a:latin typeface="+mj-lt"/>
                <a:cs typeface="+mj-lt"/>
                <a:sym typeface="+mn-ea"/>
              </a:rPr>
              <a:t>。</a:t>
            </a:r>
            <a:endParaRPr lang="zh-CN" sz="2400">
              <a:solidFill>
                <a:schemeClr val="accent2"/>
              </a:solidFill>
              <a:latin typeface="+mj-lt"/>
              <a:cs typeface="+mj-lt"/>
              <a:sym typeface="+mn-ea"/>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3"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8</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）进一步</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强化科技创新</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6" name="文本框 5"/>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912495" y="1844675"/>
            <a:ext cx="7389495" cy="3709035"/>
          </a:xfrm>
          <a:prstGeom prst="rect">
            <a:avLst/>
          </a:prstGeom>
          <a:noFill/>
          <a:ln w="9525">
            <a:noFill/>
          </a:ln>
        </p:spPr>
        <p:txBody>
          <a:bodyPr wrap="square">
            <a:spAutoFit/>
          </a:bodyPr>
          <a:p>
            <a:pPr>
              <a:lnSpc>
                <a:spcPct val="140000"/>
              </a:lnSpc>
              <a:buFont typeface="Wingdings" panose="05000000000000000000" charset="0"/>
            </a:pPr>
            <a:r>
              <a:rPr lang="zh-CN" sz="2400">
                <a:solidFill>
                  <a:srgbClr val="FF0000"/>
                </a:solidFill>
                <a:latin typeface="+mj-lt"/>
                <a:ea typeface="+mj-lt"/>
                <a:cs typeface="+mj-lt"/>
                <a:sym typeface="+mn-ea"/>
              </a:rPr>
              <a:t>强化科技创新</a:t>
            </a:r>
            <a:r>
              <a:rPr sz="2400">
                <a:solidFill>
                  <a:srgbClr val="FF0000"/>
                </a:solidFill>
                <a:latin typeface="+mj-lt"/>
                <a:ea typeface="+mj-lt"/>
                <a:cs typeface="+mj-lt"/>
                <a:sym typeface="+mn-ea"/>
              </a:rPr>
              <a:t>的意义</a:t>
            </a:r>
            <a:endParaRPr sz="2400">
              <a:solidFill>
                <a:srgbClr val="FF0000"/>
              </a:solidFill>
              <a:latin typeface="+mj-lt"/>
              <a:ea typeface="+mj-lt"/>
              <a:cs typeface="+mj-lt"/>
              <a:sym typeface="+mn-ea"/>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我国基础研究投入占总研发投入的比重也严重偏低，源头创新能力不足，缺乏颠覆性的创新。</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习近平总书记指出：实施创新驱动发展战略，最为紧迫的是要进一步解放思想，加快科技体制改革步伐，破除一切束缚创新驱动发展的观念和体制机制障碍。</a:t>
            </a:r>
            <a:endParaRPr lang="zh-CN" sz="2400">
              <a:solidFill>
                <a:schemeClr val="accent2"/>
              </a:solidFill>
              <a:latin typeface="+mj-lt"/>
              <a:cs typeface="+mj-lt"/>
              <a:sym typeface="+mn-ea"/>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6"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8</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）进一步</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强化科技创新</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912495" y="1895475"/>
            <a:ext cx="7389495" cy="4521835"/>
          </a:xfrm>
          <a:prstGeom prst="rect">
            <a:avLst/>
          </a:prstGeom>
          <a:noFill/>
          <a:ln w="9525">
            <a:noFill/>
          </a:ln>
        </p:spPr>
        <p:txBody>
          <a:bodyPr wrap="square">
            <a:spAutoFit/>
          </a:bodyPr>
          <a:p>
            <a:pPr>
              <a:lnSpc>
                <a:spcPct val="120000"/>
              </a:lnSpc>
              <a:buFont typeface="Wingdings" panose="05000000000000000000" charset="0"/>
            </a:pPr>
            <a:r>
              <a:rPr sz="2400">
                <a:solidFill>
                  <a:srgbClr val="FF0000"/>
                </a:solidFill>
                <a:latin typeface="+mj-lt"/>
                <a:ea typeface="+mj-lt"/>
                <a:cs typeface="+mj-lt"/>
                <a:sym typeface="+mn-ea"/>
              </a:rPr>
              <a:t>首先要强化源头创新能力</a:t>
            </a:r>
            <a:endParaRPr sz="2400">
              <a:solidFill>
                <a:srgbClr val="FF0000"/>
              </a:solidFill>
              <a:latin typeface="+mj-lt"/>
              <a:ea typeface="+mj-lt"/>
              <a:cs typeface="+mj-lt"/>
              <a:sym typeface="+mn-ea"/>
            </a:endParaRPr>
          </a:p>
          <a:p>
            <a:pPr>
              <a:lnSpc>
                <a:spcPct val="120000"/>
              </a:lnSpc>
              <a:buFont typeface="Wingdings" panose="05000000000000000000" charset="0"/>
            </a:pPr>
            <a:r>
              <a:rPr sz="2400">
                <a:solidFill>
                  <a:srgbClr val="FF0000"/>
                </a:solidFill>
                <a:latin typeface="+mj-lt"/>
                <a:ea typeface="+mj-lt"/>
                <a:cs typeface="+mj-lt"/>
                <a:sym typeface="+mn-ea"/>
              </a:rPr>
              <a:t>      </a:t>
            </a:r>
            <a:r>
              <a:rPr sz="2400">
                <a:solidFill>
                  <a:schemeClr val="accent2"/>
                </a:solidFill>
                <a:latin typeface="+mj-lt"/>
                <a:ea typeface="+mj-lt"/>
                <a:cs typeface="+mj-lt"/>
                <a:sym typeface="+mn-ea"/>
              </a:rPr>
              <a:t>党的十九大以来，国家从战略定位、目标重点、机构改革等方面对基础研究做出了新一轮的设计和部署，以加快推动源头创新能力跃升引领世界科技强国建设进程。</a:t>
            </a:r>
            <a:endParaRPr sz="2400">
              <a:solidFill>
                <a:schemeClr val="accent2"/>
              </a:solidFill>
              <a:latin typeface="+mj-lt"/>
              <a:ea typeface="+mj-lt"/>
              <a:cs typeface="+mj-lt"/>
              <a:sym typeface="+mn-ea"/>
            </a:endParaRPr>
          </a:p>
          <a:p>
            <a:pPr>
              <a:lnSpc>
                <a:spcPct val="120000"/>
              </a:lnSpc>
              <a:buFont typeface="Wingdings" panose="05000000000000000000" charset="0"/>
            </a:pPr>
            <a:r>
              <a:rPr lang="zh-CN" sz="2400">
                <a:solidFill>
                  <a:srgbClr val="FF0000"/>
                </a:solidFill>
                <a:latin typeface="+mj-lt"/>
                <a:ea typeface="+mj-lt"/>
                <a:cs typeface="+mj-lt"/>
                <a:sym typeface="+mn-ea"/>
              </a:rPr>
              <a:t>二是</a:t>
            </a:r>
            <a:r>
              <a:rPr lang="zh-CN" sz="2400">
                <a:solidFill>
                  <a:srgbClr val="FF0000"/>
                </a:solidFill>
                <a:latin typeface="+mj-lt"/>
                <a:ea typeface="+mj-lt"/>
                <a:cs typeface="+mj-lt"/>
                <a:sym typeface="+mn-ea"/>
              </a:rPr>
              <a:t>要</a:t>
            </a:r>
            <a:r>
              <a:rPr sz="2400">
                <a:solidFill>
                  <a:srgbClr val="FF0000"/>
                </a:solidFill>
                <a:latin typeface="+mj-lt"/>
                <a:ea typeface="+mj-lt"/>
                <a:cs typeface="+mj-lt"/>
                <a:sym typeface="+mn-ea"/>
              </a:rPr>
              <a:t>发挥政府和市场的双重作用</a:t>
            </a:r>
            <a:r>
              <a:rPr lang="en-US" sz="2400">
                <a:solidFill>
                  <a:schemeClr val="accent2"/>
                </a:solidFill>
                <a:latin typeface="+mj-lt"/>
                <a:ea typeface="+mj-lt"/>
                <a:cs typeface="+mj-lt"/>
                <a:sym typeface="+mn-ea"/>
              </a:rPr>
              <a:t>  </a:t>
            </a:r>
            <a:endParaRPr lang="en-US" sz="2400">
              <a:solidFill>
                <a:schemeClr val="accent2"/>
              </a:solidFill>
              <a:latin typeface="+mj-lt"/>
              <a:ea typeface="+mj-lt"/>
              <a:cs typeface="+mj-lt"/>
              <a:sym typeface="+mn-ea"/>
            </a:endParaRPr>
          </a:p>
          <a:p>
            <a:pPr>
              <a:lnSpc>
                <a:spcPct val="120000"/>
              </a:lnSpc>
              <a:buFont typeface="Wingdings" panose="05000000000000000000" charset="0"/>
            </a:pPr>
            <a:r>
              <a:rPr lang="en-US" sz="2400">
                <a:solidFill>
                  <a:schemeClr val="accent2"/>
                </a:solidFill>
                <a:latin typeface="+mj-lt"/>
                <a:ea typeface="+mj-lt"/>
                <a:cs typeface="+mj-lt"/>
                <a:sym typeface="+mn-ea"/>
              </a:rPr>
              <a:t>       </a:t>
            </a:r>
            <a:r>
              <a:rPr sz="2400">
                <a:solidFill>
                  <a:schemeClr val="accent2"/>
                </a:solidFill>
                <a:latin typeface="+mj-lt"/>
                <a:ea typeface="+mj-lt"/>
                <a:cs typeface="+mj-lt"/>
                <a:sym typeface="+mn-ea"/>
              </a:rPr>
              <a:t>按照科技创业和企业创新的市场需求，通过打破机制障碍建立了政府、科研机构、高校和市场企业各方面深度合作的参与方式，建设了新型协同创新平台，促进了科技成果转化和产业化。</a:t>
            </a:r>
            <a:endParaRPr lang="zh-CN" sz="2400">
              <a:solidFill>
                <a:schemeClr val="accent2"/>
              </a:solidFill>
              <a:latin typeface="+mj-lt"/>
              <a:cs typeface="+mj-lt"/>
              <a:sym typeface="+mn-ea"/>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6"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8</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）进一步</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强化科技创新</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912495" y="1895475"/>
            <a:ext cx="7389495" cy="4521835"/>
          </a:xfrm>
          <a:prstGeom prst="rect">
            <a:avLst/>
          </a:prstGeom>
          <a:noFill/>
          <a:ln w="9525">
            <a:noFill/>
          </a:ln>
        </p:spPr>
        <p:txBody>
          <a:bodyPr wrap="square">
            <a:spAutoFit/>
          </a:bodyPr>
          <a:p>
            <a:pPr>
              <a:lnSpc>
                <a:spcPct val="120000"/>
              </a:lnSpc>
              <a:buFont typeface="Wingdings" panose="05000000000000000000" charset="0"/>
            </a:pPr>
            <a:r>
              <a:rPr lang="zh-CN" sz="2400">
                <a:solidFill>
                  <a:srgbClr val="FF0000"/>
                </a:solidFill>
                <a:latin typeface="+mj-lt"/>
                <a:ea typeface="+mj-lt"/>
                <a:cs typeface="+mj-lt"/>
                <a:sym typeface="+mn-ea"/>
              </a:rPr>
              <a:t>三是要</a:t>
            </a:r>
            <a:r>
              <a:rPr sz="2400">
                <a:solidFill>
                  <a:srgbClr val="FF0000"/>
                </a:solidFill>
                <a:latin typeface="+mj-lt"/>
                <a:ea typeface="+mj-lt"/>
                <a:cs typeface="+mj-lt"/>
                <a:sym typeface="+mn-ea"/>
              </a:rPr>
              <a:t>重视核心科技的自主创新</a:t>
            </a:r>
            <a:endParaRPr sz="2400">
              <a:solidFill>
                <a:srgbClr val="FF0000"/>
              </a:solidFill>
              <a:latin typeface="+mj-lt"/>
              <a:ea typeface="+mj-lt"/>
              <a:cs typeface="+mj-lt"/>
              <a:sym typeface="+mn-ea"/>
            </a:endParaRPr>
          </a:p>
          <a:p>
            <a:pPr>
              <a:lnSpc>
                <a:spcPct val="120000"/>
              </a:lnSpc>
              <a:buFont typeface="Wingdings" panose="05000000000000000000" charset="0"/>
            </a:pPr>
            <a:r>
              <a:rPr sz="2400">
                <a:solidFill>
                  <a:srgbClr val="FF0000"/>
                </a:solidFill>
                <a:latin typeface="+mj-lt"/>
                <a:ea typeface="+mj-lt"/>
                <a:cs typeface="+mj-lt"/>
                <a:sym typeface="+mn-ea"/>
              </a:rPr>
              <a:t>       </a:t>
            </a:r>
            <a:r>
              <a:rPr sz="2400">
                <a:solidFill>
                  <a:schemeClr val="accent2"/>
                </a:solidFill>
                <a:latin typeface="+mj-lt"/>
                <a:ea typeface="+mj-lt"/>
                <a:cs typeface="+mj-lt"/>
                <a:sym typeface="+mn-ea"/>
              </a:rPr>
              <a:t>我国的自主科技创新在生态文明建设的新时代在某些领域已经接近或已经达到世界先进水平，从跟随者逐渐变成了领跑者，充分体现了我们国家制度、理论和文化在检车科技强国中的优势。</a:t>
            </a:r>
            <a:endParaRPr sz="2400">
              <a:solidFill>
                <a:schemeClr val="accent2"/>
              </a:solidFill>
              <a:latin typeface="+mj-lt"/>
              <a:ea typeface="+mj-lt"/>
              <a:cs typeface="+mj-lt"/>
              <a:sym typeface="+mn-ea"/>
            </a:endParaRPr>
          </a:p>
          <a:p>
            <a:pPr>
              <a:lnSpc>
                <a:spcPct val="120000"/>
              </a:lnSpc>
              <a:buFont typeface="Wingdings" panose="05000000000000000000" charset="0"/>
            </a:pPr>
            <a:r>
              <a:rPr lang="zh-CN" sz="2400">
                <a:solidFill>
                  <a:srgbClr val="FF0000"/>
                </a:solidFill>
                <a:latin typeface="+mj-lt"/>
                <a:ea typeface="+mj-lt"/>
                <a:cs typeface="+mj-lt"/>
                <a:sym typeface="+mn-ea"/>
              </a:rPr>
              <a:t>四是</a:t>
            </a:r>
            <a:r>
              <a:rPr sz="2400">
                <a:solidFill>
                  <a:srgbClr val="FF0000"/>
                </a:solidFill>
                <a:latin typeface="+mj-lt"/>
                <a:ea typeface="+mj-lt"/>
                <a:cs typeface="+mj-lt"/>
                <a:sym typeface="+mn-ea"/>
              </a:rPr>
              <a:t>要发挥中国对世界的担当</a:t>
            </a:r>
            <a:endParaRPr sz="2400">
              <a:solidFill>
                <a:srgbClr val="FF0000"/>
              </a:solidFill>
              <a:latin typeface="+mj-lt"/>
              <a:ea typeface="+mj-lt"/>
              <a:cs typeface="+mj-lt"/>
              <a:sym typeface="+mn-ea"/>
            </a:endParaRPr>
          </a:p>
          <a:p>
            <a:pPr>
              <a:lnSpc>
                <a:spcPct val="120000"/>
              </a:lnSpc>
              <a:buFont typeface="Wingdings" panose="05000000000000000000" charset="0"/>
            </a:pPr>
            <a:r>
              <a:rPr sz="2400">
                <a:solidFill>
                  <a:srgbClr val="FF0000"/>
                </a:solidFill>
                <a:latin typeface="+mj-lt"/>
                <a:ea typeface="+mj-lt"/>
                <a:cs typeface="+mj-lt"/>
                <a:sym typeface="+mn-ea"/>
              </a:rPr>
              <a:t>       </a:t>
            </a:r>
            <a:r>
              <a:rPr sz="2400">
                <a:solidFill>
                  <a:schemeClr val="accent2"/>
                </a:solidFill>
                <a:latin typeface="+mj-lt"/>
                <a:ea typeface="+mj-lt"/>
                <a:cs typeface="+mj-lt"/>
                <a:sym typeface="+mn-ea"/>
              </a:rPr>
              <a:t>我们高兴地看到，中国为落后国家依靠科技进步走向富强提供了方向；为发展中国家独立自主科技创新之路的开创提供了借鉴；为经济发展放缓的国家，依靠科技创新提升经济增速提供了经验。</a:t>
            </a:r>
            <a:endParaRPr lang="zh-CN" sz="2400">
              <a:solidFill>
                <a:schemeClr val="accent2"/>
              </a:solidFill>
              <a:latin typeface="+mj-lt"/>
              <a:cs typeface="+mj-lt"/>
              <a:sym typeface="+mn-ea"/>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6"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8</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）进一步</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强化科技创新</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912495" y="1895475"/>
            <a:ext cx="7389495" cy="4742815"/>
          </a:xfrm>
          <a:prstGeom prst="rect">
            <a:avLst/>
          </a:prstGeom>
          <a:noFill/>
          <a:ln w="9525">
            <a:noFill/>
          </a:ln>
        </p:spPr>
        <p:txBody>
          <a:bodyPr wrap="square">
            <a:spAutoFit/>
          </a:bodyPr>
          <a:p>
            <a:pPr>
              <a:lnSpc>
                <a:spcPct val="140000"/>
              </a:lnSpc>
              <a:buFont typeface="Wingdings" panose="05000000000000000000" charset="0"/>
            </a:pPr>
            <a:r>
              <a:rPr lang="zh-CN" sz="2400">
                <a:solidFill>
                  <a:srgbClr val="FF0000"/>
                </a:solidFill>
                <a:latin typeface="+mj-lt"/>
                <a:ea typeface="+mj-lt"/>
                <a:cs typeface="+mj-lt"/>
                <a:sym typeface="+mn-ea"/>
              </a:rPr>
              <a:t>生态民生建设的意义</a:t>
            </a:r>
            <a:endParaRPr lang="zh-CN" sz="2400">
              <a:solidFill>
                <a:srgbClr val="FF0000"/>
              </a:solidFill>
              <a:latin typeface="+mj-lt"/>
              <a:ea typeface="+mj-lt"/>
              <a:cs typeface="+mj-lt"/>
              <a:sym typeface="+mn-ea"/>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1978年我国实行改革开放以来，我国已经历了40多年的经济快速发展，成为全球第二大经济体国家，这是可喜的成绩。</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随着社会经济的快速发展，环境污染和生态破坏的问题也越来越突出，甚至已经影响了人民群众的生产生活，已成为制约经济社会可持续发展的瓶颈。</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中国共产党一直以来就把解决生态民生问题作为执政目标之一</a:t>
            </a:r>
            <a:r>
              <a:rPr lang="zh-CN" sz="2400">
                <a:solidFill>
                  <a:schemeClr val="accent2"/>
                </a:solidFill>
                <a:latin typeface="+mj-lt"/>
                <a:ea typeface="+mj-lt"/>
                <a:cs typeface="+mj-lt"/>
                <a:sym typeface="+mn-ea"/>
              </a:rPr>
              <a:t>。</a:t>
            </a:r>
            <a:endParaRPr lang="zh-CN" sz="2400">
              <a:solidFill>
                <a:schemeClr val="accent2"/>
              </a:solidFill>
              <a:latin typeface="+mj-lt"/>
              <a:cs typeface="+mj-lt"/>
              <a:sym typeface="+mn-ea"/>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3"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9</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）重视</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生态民生建设</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6" name="文本框 5"/>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912495" y="1895475"/>
            <a:ext cx="7389495" cy="4225925"/>
          </a:xfrm>
          <a:prstGeom prst="rect">
            <a:avLst/>
          </a:prstGeom>
          <a:noFill/>
          <a:ln w="9525">
            <a:noFill/>
          </a:ln>
        </p:spPr>
        <p:txBody>
          <a:bodyPr wrap="square">
            <a:spAutoFit/>
          </a:bodyPr>
          <a:p>
            <a:pPr>
              <a:lnSpc>
                <a:spcPct val="140000"/>
              </a:lnSpc>
              <a:buFont typeface="Wingdings" panose="05000000000000000000" charset="0"/>
            </a:pPr>
            <a:r>
              <a:rPr lang="zh-CN" sz="2400">
                <a:solidFill>
                  <a:srgbClr val="FF0000"/>
                </a:solidFill>
                <a:latin typeface="+mj-lt"/>
                <a:ea typeface="+mj-lt"/>
                <a:cs typeface="+mj-lt"/>
                <a:sym typeface="+mn-ea"/>
              </a:rPr>
              <a:t>生态民生建设的意义</a:t>
            </a:r>
            <a:endParaRPr lang="zh-CN" sz="2400">
              <a:solidFill>
                <a:srgbClr val="FF0000"/>
              </a:solidFill>
              <a:latin typeface="+mj-lt"/>
              <a:ea typeface="+mj-lt"/>
              <a:cs typeface="+mj-lt"/>
              <a:sym typeface="+mn-ea"/>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历任党和国家领导人都把黄河治理当作事关安民兴邦的大事予以高度重视；</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习近平总书记在海南考察时说“良好生态环境是最公平的公共产品，是最普惠的民生福祉。”</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对于普通民众来讲，清洁的饮用水、清新的空气、健康安全的食品等良好的生态环境是生存生活的重要保障。</a:t>
            </a:r>
            <a:endParaRPr lang="zh-CN" sz="2400">
              <a:solidFill>
                <a:schemeClr val="accent2"/>
              </a:solidFill>
              <a:latin typeface="+mj-lt"/>
              <a:cs typeface="+mj-lt"/>
              <a:sym typeface="+mn-ea"/>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6"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9</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）重视</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生态民生建设</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912495" y="1895475"/>
            <a:ext cx="7389495" cy="4225925"/>
          </a:xfrm>
          <a:prstGeom prst="rect">
            <a:avLst/>
          </a:prstGeom>
          <a:noFill/>
          <a:ln w="9525">
            <a:noFill/>
          </a:ln>
        </p:spPr>
        <p:txBody>
          <a:bodyPr wrap="square">
            <a:spAutoFit/>
          </a:bodyPr>
          <a:p>
            <a:pPr>
              <a:lnSpc>
                <a:spcPct val="140000"/>
              </a:lnSpc>
              <a:buFont typeface="Wingdings" panose="05000000000000000000" charset="0"/>
            </a:pPr>
            <a:r>
              <a:rPr sz="2400">
                <a:solidFill>
                  <a:srgbClr val="FF0000"/>
                </a:solidFill>
                <a:latin typeface="+mj-lt"/>
                <a:ea typeface="+mj-lt"/>
                <a:cs typeface="+mj-lt"/>
                <a:sym typeface="+mn-ea"/>
              </a:rPr>
              <a:t>生态民生建设</a:t>
            </a:r>
            <a:r>
              <a:rPr lang="zh-CN" sz="2400">
                <a:solidFill>
                  <a:srgbClr val="FF0000"/>
                </a:solidFill>
                <a:latin typeface="+mj-lt"/>
                <a:ea typeface="+mj-lt"/>
                <a:cs typeface="+mj-lt"/>
                <a:sym typeface="+mn-ea"/>
              </a:rPr>
              <a:t>是</a:t>
            </a:r>
            <a:r>
              <a:rPr sz="2400">
                <a:solidFill>
                  <a:srgbClr val="FF0000"/>
                </a:solidFill>
                <a:latin typeface="+mj-lt"/>
                <a:ea typeface="+mj-lt"/>
                <a:cs typeface="+mj-lt"/>
                <a:sym typeface="+mn-ea"/>
              </a:rPr>
              <a:t>国家发展</a:t>
            </a:r>
            <a:r>
              <a:rPr lang="zh-CN" sz="2400">
                <a:solidFill>
                  <a:srgbClr val="FF0000"/>
                </a:solidFill>
                <a:latin typeface="+mj-lt"/>
                <a:ea typeface="+mj-lt"/>
                <a:cs typeface="+mj-lt"/>
                <a:sym typeface="+mn-ea"/>
              </a:rPr>
              <a:t>的重要</a:t>
            </a:r>
            <a:r>
              <a:rPr sz="2400">
                <a:solidFill>
                  <a:srgbClr val="FF0000"/>
                </a:solidFill>
                <a:latin typeface="+mj-lt"/>
                <a:ea typeface="+mj-lt"/>
                <a:cs typeface="+mj-lt"/>
                <a:sym typeface="+mn-ea"/>
              </a:rPr>
              <a:t>战略</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要从维护民生福祉和社会和谐的高度落实生态民生建设工作。</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r>
              <a:rPr sz="2400">
                <a:solidFill>
                  <a:schemeClr val="accent2"/>
                </a:solidFill>
                <a:latin typeface="+mj-lt"/>
                <a:ea typeface="+mj-lt"/>
                <a:cs typeface="+mj-lt"/>
                <a:sym typeface="+mn-ea"/>
              </a:rPr>
              <a:t>随着社会经济的不断发展，人民生活水平不断提高，人们已不再满足于吃饱穿暖的低层次物质需求，更健康、更愉悦、更长寿等高层次需求已经成为民生之需，生态环境及相关生态产品已成为优化民生福祉的重要着眼点。</a:t>
            </a:r>
            <a:endParaRPr lang="zh-CN" sz="2400">
              <a:solidFill>
                <a:schemeClr val="accent2"/>
              </a:solidFill>
              <a:latin typeface="+mj-lt"/>
              <a:cs typeface="+mj-lt"/>
              <a:sym typeface="+mn-ea"/>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6"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9</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）重视</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生态民生建设</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3" name="文本框 2"/>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p:txBody>
          <a:bodyPr/>
          <a:p>
            <a:endParaRPr lang="zh-CN" altLang="en-US"/>
          </a:p>
        </p:txBody>
      </p:sp>
      <p:sp>
        <p:nvSpPr>
          <p:cNvPr id="100" name="文本框 99"/>
          <p:cNvSpPr txBox="1"/>
          <p:nvPr/>
        </p:nvSpPr>
        <p:spPr>
          <a:xfrm>
            <a:off x="912495" y="1895475"/>
            <a:ext cx="7518400" cy="5481955"/>
          </a:xfrm>
          <a:prstGeom prst="rect">
            <a:avLst/>
          </a:prstGeom>
          <a:noFill/>
          <a:ln w="9525">
            <a:noFill/>
          </a:ln>
        </p:spPr>
        <p:txBody>
          <a:bodyPr wrap="square">
            <a:spAutoFit/>
          </a:bodyPr>
          <a:p>
            <a:pPr>
              <a:lnSpc>
                <a:spcPct val="120000"/>
              </a:lnSpc>
              <a:buFont typeface="Wingdings" panose="05000000000000000000" charset="0"/>
            </a:pPr>
            <a:r>
              <a:rPr sz="2400">
                <a:solidFill>
                  <a:srgbClr val="FF0000"/>
                </a:solidFill>
                <a:latin typeface="+mj-lt"/>
                <a:ea typeface="+mj-lt"/>
                <a:cs typeface="+mj-lt"/>
                <a:sym typeface="+mn-ea"/>
              </a:rPr>
              <a:t>生态民生建设</a:t>
            </a:r>
            <a:r>
              <a:rPr lang="zh-CN" sz="2400">
                <a:solidFill>
                  <a:srgbClr val="FF0000"/>
                </a:solidFill>
                <a:latin typeface="+mj-lt"/>
                <a:ea typeface="+mj-lt"/>
                <a:cs typeface="+mj-lt"/>
                <a:sym typeface="+mn-ea"/>
              </a:rPr>
              <a:t>的</a:t>
            </a:r>
            <a:r>
              <a:rPr sz="2400">
                <a:solidFill>
                  <a:srgbClr val="FF0000"/>
                </a:solidFill>
                <a:latin typeface="+mj-lt"/>
                <a:ea typeface="+mj-lt"/>
                <a:cs typeface="+mj-lt"/>
                <a:sym typeface="+mn-ea"/>
              </a:rPr>
              <a:t>制度保障体系</a:t>
            </a:r>
            <a:endParaRPr sz="2400">
              <a:solidFill>
                <a:schemeClr val="accent2"/>
              </a:solidFill>
              <a:latin typeface="+mj-lt"/>
              <a:ea typeface="+mj-lt"/>
              <a:cs typeface="+mj-lt"/>
            </a:endParaRPr>
          </a:p>
          <a:p>
            <a:pPr marL="457200" indent="-457200">
              <a:lnSpc>
                <a:spcPct val="120000"/>
              </a:lnSpc>
              <a:buFont typeface="Wingdings" panose="05000000000000000000" charset="0"/>
              <a:buChar char="l"/>
            </a:pPr>
            <a:r>
              <a:rPr sz="2400">
                <a:solidFill>
                  <a:schemeClr val="accent2"/>
                </a:solidFill>
                <a:latin typeface="+mj-lt"/>
                <a:ea typeface="+mj-lt"/>
                <a:cs typeface="+mj-lt"/>
                <a:sym typeface="+mn-ea"/>
              </a:rPr>
              <a:t>一要构建有效的外部监督管理制度体系，确保生态民生建设得以顺利施行和彻底落实；在确保有法可依的同时，要加大对污染源整治力度，要加大对环境违法违规行为执法处罚力度。</a:t>
            </a:r>
            <a:endParaRPr sz="2400">
              <a:solidFill>
                <a:schemeClr val="accent2"/>
              </a:solidFill>
              <a:latin typeface="+mj-lt"/>
              <a:ea typeface="+mj-lt"/>
              <a:cs typeface="+mj-lt"/>
            </a:endParaRPr>
          </a:p>
          <a:p>
            <a:pPr marL="457200" indent="-457200">
              <a:lnSpc>
                <a:spcPct val="120000"/>
              </a:lnSpc>
              <a:buFont typeface="Wingdings" panose="05000000000000000000" charset="0"/>
              <a:buChar char="l"/>
            </a:pPr>
            <a:r>
              <a:rPr sz="2400">
                <a:solidFill>
                  <a:schemeClr val="accent2"/>
                </a:solidFill>
                <a:latin typeface="+mj-lt"/>
                <a:ea typeface="+mj-lt"/>
                <a:cs typeface="+mj-lt"/>
                <a:sym typeface="+mn-ea"/>
              </a:rPr>
              <a:t>二要尽快建立和完善生态补偿制度，对于土地、河流、山川、森林、草原等自然生态资源强化监管、统筹规划、科学利用、有序开发。</a:t>
            </a:r>
            <a:endParaRPr sz="2400">
              <a:solidFill>
                <a:schemeClr val="accent2"/>
              </a:solidFill>
              <a:latin typeface="+mj-lt"/>
              <a:ea typeface="+mj-lt"/>
              <a:cs typeface="+mj-lt"/>
            </a:endParaRPr>
          </a:p>
          <a:p>
            <a:pPr marL="457200" indent="-457200">
              <a:lnSpc>
                <a:spcPct val="120000"/>
              </a:lnSpc>
              <a:buFont typeface="Wingdings" panose="05000000000000000000" charset="0"/>
              <a:buChar char="l"/>
            </a:pPr>
            <a:r>
              <a:rPr sz="2400">
                <a:solidFill>
                  <a:schemeClr val="accent2"/>
                </a:solidFill>
                <a:latin typeface="+mj-lt"/>
                <a:ea typeface="+mj-lt"/>
                <a:cs typeface="+mj-lt"/>
                <a:sym typeface="+mn-ea"/>
              </a:rPr>
              <a:t>三要完善生态民生建设监督机制，生态民生建设是关系多方利益的长期、复杂、艰巨的系统工程，必须形成全民参与、全社会监督的良性氛围。</a:t>
            </a:r>
            <a:endParaRPr sz="2400">
              <a:solidFill>
                <a:schemeClr val="accent2"/>
              </a:solidFill>
              <a:latin typeface="+mj-lt"/>
              <a:ea typeface="+mj-lt"/>
              <a:cs typeface="+mj-lt"/>
            </a:endParaRPr>
          </a:p>
          <a:p>
            <a:pPr marL="457200" indent="-457200">
              <a:lnSpc>
                <a:spcPct val="140000"/>
              </a:lnSpc>
              <a:buFont typeface="Wingdings" panose="05000000000000000000" charset="0"/>
              <a:buChar char="l"/>
            </a:pPr>
            <a:endParaRPr lang="zh-CN" sz="2400">
              <a:solidFill>
                <a:schemeClr val="accent2"/>
              </a:solidFill>
              <a:latin typeface="+mj-lt"/>
              <a:cs typeface="+mj-lt"/>
              <a:sym typeface="+mn-ea"/>
            </a:endParaRPr>
          </a:p>
        </p:txBody>
      </p:sp>
      <p:sp>
        <p:nvSpPr>
          <p:cNvPr id="2" name="文本框 1"/>
          <p:cNvSpPr txBox="1"/>
          <p:nvPr/>
        </p:nvSpPr>
        <p:spPr>
          <a:xfrm>
            <a:off x="889000" y="1189355"/>
            <a:ext cx="309880" cy="706755"/>
          </a:xfrm>
          <a:prstGeom prst="rect">
            <a:avLst/>
          </a:prstGeom>
          <a:noFill/>
        </p:spPr>
        <p:txBody>
          <a:bodyPr wrap="none" rtlCol="0" anchor="t">
            <a:spAutoFit/>
          </a:bodyPr>
          <a:p>
            <a:pPr algn="l"/>
            <a:endParaRPr lang="zh-CN" altLang="en-US" sz="4000">
              <a:solidFill>
                <a:srgbClr val="FF0000"/>
              </a:solidFill>
              <a:latin typeface="+mj-lt"/>
              <a:ea typeface="+mj-lt"/>
              <a:cs typeface="+mj-lt"/>
              <a:sym typeface="+mn-ea"/>
            </a:endParaRPr>
          </a:p>
        </p:txBody>
      </p:sp>
      <p:sp>
        <p:nvSpPr>
          <p:cNvPr id="6" name="Text Box 3"/>
          <p:cNvSpPr txBox="1"/>
          <p:nvPr/>
        </p:nvSpPr>
        <p:spPr>
          <a:xfrm>
            <a:off x="843915" y="1320165"/>
            <a:ext cx="7447915" cy="583565"/>
          </a:xfrm>
          <a:prstGeom prst="rect">
            <a:avLst/>
          </a:prstGeom>
          <a:solidFill>
            <a:srgbClr val="FFFF00"/>
          </a:solidFill>
        </p:spPr>
        <p:txBody>
          <a:bodyPr wrap="square" rtlCol="0" anchor="t">
            <a:spAutoFit/>
          </a:bodyPr>
          <a:p>
            <a:pPr lvl="0" algn="l">
              <a:buClrTx/>
              <a:buSzTx/>
              <a:buFontTx/>
            </a:pP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a:t>
            </a:r>
            <a:r>
              <a:rPr lang="en-US" altLang="zh-CN"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9</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Arial" panose="020B0604020202020204" pitchFamily="34" charset="0"/>
              </a:rPr>
              <a:t>）重视</a:t>
            </a:r>
            <a:r>
              <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rPr>
              <a:t>生态民生建设</a:t>
            </a:r>
            <a:endParaRPr lang="zh-CN" altLang="en-US" sz="3200" dirty="0">
              <a:ln w="12700">
                <a:solidFill>
                  <a:schemeClr val="accent1"/>
                </a:solidFill>
                <a:prstDash val="solid"/>
              </a:ln>
              <a:solidFill>
                <a:srgbClr val="FF0000"/>
              </a:solidFill>
              <a:effectLst>
                <a:outerShdw dist="38100" dir="2640000" algn="bl" rotWithShape="0">
                  <a:schemeClr val="accent1"/>
                </a:outerShdw>
              </a:effectLst>
              <a:uFillTx/>
              <a:latin typeface="黑体" panose="02010609060101010101" pitchFamily="2" charset="-122"/>
              <a:ea typeface="黑体" panose="02010609060101010101" pitchFamily="2" charset="-122"/>
              <a:cs typeface="黑体" panose="02010609060101010101" pitchFamily="2" charset="-122"/>
              <a:sym typeface="+mn-ea"/>
            </a:endParaRPr>
          </a:p>
        </p:txBody>
      </p:sp>
      <p:sp>
        <p:nvSpPr>
          <p:cNvPr id="7" name="页脚占位符 1"/>
          <p:cNvSpPr>
            <a:spLocks noGrp="1"/>
          </p:cNvSpPr>
          <p:nvPr/>
        </p:nvSpPr>
        <p:spPr>
          <a:xfrm>
            <a:off x="4719320" y="6206490"/>
            <a:ext cx="4114800" cy="365125"/>
          </a:xfrm>
        </p:spPr>
        <p:txBody>
          <a:bodyPr/>
          <a:lstStyle>
            <a:lvl1pPr marL="0" lvl="0" indent="0" algn="r"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sz="3600" b="1" i="0" kern="1200" baseline="0">
                <a:solidFill>
                  <a:schemeClr val="hlink"/>
                </a:solidFill>
                <a:latin typeface="Arial" panose="020B0604020202020204" pitchFamily="34" charset="0"/>
                <a:ea typeface="黑体" panose="02010609060101010101" pitchFamily="2" charset="-122"/>
                <a:cs typeface="+mn-cs"/>
              </a:defRPr>
            </a:lvl9pPr>
          </a:lstStyle>
          <a:p>
            <a:endParaRPr lang="en-US" altLang="zh-CN"/>
          </a:p>
        </p:txBody>
      </p:sp>
      <p:sp>
        <p:nvSpPr>
          <p:cNvPr id="5" name="文本框 4"/>
          <p:cNvSpPr txBox="1"/>
          <p:nvPr/>
        </p:nvSpPr>
        <p:spPr>
          <a:xfrm>
            <a:off x="843915" y="285750"/>
            <a:ext cx="5711825" cy="706755"/>
          </a:xfrm>
          <a:prstGeom prst="rect">
            <a:avLst/>
          </a:prstGeom>
          <a:noFill/>
        </p:spPr>
        <p:txBody>
          <a:bodyPr wrap="none" rtlCol="0" anchor="t">
            <a:spAutoFit/>
          </a:bodyPr>
          <a:p>
            <a:pPr algn="l" eaLnBrk="0" hangingPunct="0">
              <a:buClrTx/>
              <a:buSzTx/>
            </a:pPr>
            <a:r>
              <a:rPr lang="en-US" altLang="x-none" sz="4000" dirty="0">
                <a:solidFill>
                  <a:srgbClr val="FF0000"/>
                </a:solidFill>
                <a:ea typeface="黑体" panose="02010609060101010101" pitchFamily="2" charset="-122"/>
                <a:sym typeface="+mn-ea"/>
              </a:rPr>
              <a:t>7.</a:t>
            </a:r>
            <a:r>
              <a:rPr lang="zh-CN" altLang="en-US" sz="4000" dirty="0">
                <a:solidFill>
                  <a:srgbClr val="FF0000"/>
                </a:solidFill>
                <a:ea typeface="黑体" panose="02010609060101010101" pitchFamily="2" charset="-122"/>
                <a:sym typeface="+mn-ea"/>
              </a:rPr>
              <a:t>我国</a:t>
            </a:r>
            <a:r>
              <a:rPr lang="en-US" altLang="x-none" sz="4000" dirty="0">
                <a:solidFill>
                  <a:srgbClr val="FF0000"/>
                </a:solidFill>
                <a:ea typeface="黑体" panose="02010609060101010101" pitchFamily="2" charset="-122"/>
                <a:sym typeface="+mn-ea"/>
              </a:rPr>
              <a:t>生态文明建设</a:t>
            </a:r>
            <a:r>
              <a:rPr lang="zh-CN" altLang="en-US" sz="4000" dirty="0">
                <a:solidFill>
                  <a:srgbClr val="FF0000"/>
                </a:solidFill>
                <a:ea typeface="黑体" panose="02010609060101010101" pitchFamily="2" charset="-122"/>
                <a:sym typeface="+mn-ea"/>
              </a:rPr>
              <a:t>实践</a:t>
            </a:r>
            <a:endParaRPr lang="zh-CN" altLang="en-US" sz="400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10" descr="fly2"/>
          <p:cNvPicPr>
            <a:picLocks noChangeAspect="1"/>
          </p:cNvPicPr>
          <p:nvPr/>
        </p:nvPicPr>
        <p:blipFill>
          <a:blip r:embed="rId1"/>
          <a:stretch>
            <a:fillRect/>
          </a:stretch>
        </p:blipFill>
        <p:spPr>
          <a:xfrm>
            <a:off x="0" y="-60960"/>
            <a:ext cx="9144000" cy="6979285"/>
          </a:xfrm>
          <a:prstGeom prst="rect">
            <a:avLst/>
          </a:prstGeom>
          <a:noFill/>
          <a:ln w="9525">
            <a:noFill/>
          </a:ln>
        </p:spPr>
      </p:pic>
      <p:pic>
        <p:nvPicPr>
          <p:cNvPr id="5126" name="Picture 32" descr="nk"/>
          <p:cNvPicPr>
            <a:picLocks noChangeAspect="1"/>
          </p:cNvPicPr>
          <p:nvPr/>
        </p:nvPicPr>
        <p:blipFill>
          <a:blip r:embed="rId2"/>
          <a:stretch>
            <a:fillRect/>
          </a:stretch>
        </p:blipFill>
        <p:spPr>
          <a:xfrm>
            <a:off x="-251460" y="42545"/>
            <a:ext cx="1795463" cy="1241425"/>
          </a:xfrm>
          <a:prstGeom prst="rect">
            <a:avLst/>
          </a:prstGeom>
          <a:noFill/>
          <a:ln w="9525">
            <a:noFill/>
          </a:ln>
        </p:spPr>
      </p:pic>
      <p:sp>
        <p:nvSpPr>
          <p:cNvPr id="2" name="标题 1"/>
          <p:cNvSpPr>
            <a:spLocks noGrp="1"/>
          </p:cNvSpPr>
          <p:nvPr>
            <p:ph type="title"/>
          </p:nvPr>
        </p:nvSpPr>
        <p:spPr/>
        <p:txBody>
          <a:bodyPr/>
          <a:lstStyle/>
          <a:p>
            <a:r>
              <a:rPr lang="en-US" altLang="zh-CN"/>
              <a:t> </a:t>
            </a:r>
            <a:endParaRPr lang="en-US" altLang="zh-CN"/>
          </a:p>
        </p:txBody>
      </p:sp>
      <p:sp>
        <p:nvSpPr>
          <p:cNvPr id="5145" name="Rectangle 145"/>
          <p:cNvSpPr>
            <a:spLocks noGrp="1"/>
          </p:cNvSpPr>
          <p:nvPr/>
        </p:nvSpPr>
        <p:spPr>
          <a:xfrm>
            <a:off x="799465" y="1894205"/>
            <a:ext cx="8310880" cy="1576070"/>
          </a:xfrm>
          <a:prstGeom prst="rect">
            <a:avLst/>
          </a:prstGeom>
        </p:spPr>
        <p:txBody>
          <a:bodyPr wrap="square" lIns="92075" tIns="46038" rIns="92075" bIns="46038" anchor="ctr"/>
          <a:lstStyle>
            <a:lvl1pPr marL="0" lvl="0" indent="0" algn="ctr" defTabSz="914400" rtl="0" eaLnBrk="1" fontAlgn="base" latinLnBrk="0" hangingPunct="1">
              <a:lnSpc>
                <a:spcPct val="100000"/>
              </a:lnSpc>
              <a:spcBef>
                <a:spcPct val="0"/>
              </a:spcBef>
              <a:spcAft>
                <a:spcPct val="0"/>
              </a:spcAft>
              <a:buNone/>
              <a:defRPr sz="4500" b="1" i="0" u="none" kern="1200" baseline="0">
                <a:solidFill>
                  <a:schemeClr val="bg1"/>
                </a:solidFill>
                <a:latin typeface="+mj-lt"/>
                <a:ea typeface="+mj-ea"/>
                <a:cs typeface="+mj-cs"/>
              </a:defRPr>
            </a:lvl1pPr>
          </a:lstStyle>
          <a:p>
            <a:pPr algn="l" eaLnBrk="1" hangingPunct="1">
              <a:lnSpc>
                <a:spcPct val="110000"/>
              </a:lnSpc>
              <a:spcAft>
                <a:spcPts val="50"/>
              </a:spcAft>
            </a:pPr>
            <a:r>
              <a:rPr lang="en-US" altLang="zh-CN" sz="4000" dirty="0" smtClean="0">
                <a:solidFill>
                  <a:srgbClr val="FF0000"/>
                </a:solidFill>
                <a:effectLst>
                  <a:outerShdw blurRad="38100" dist="38100" dir="2700000" algn="tl">
                    <a:srgbClr val="000000">
                      <a:alpha val="43137"/>
                    </a:srgbClr>
                  </a:outerShdw>
                </a:effectLst>
                <a:latin typeface="华文新魏" panose="02010800040101010101" charset="-122"/>
                <a:ea typeface="华文新魏" panose="02010800040101010101" charset="-122"/>
                <a:cs typeface="华文新魏" panose="02010800040101010101" charset="-122"/>
                <a:sym typeface="黑体" panose="02010609060101010101" pitchFamily="2" charset="-122"/>
              </a:rPr>
              <a:t>    我们</a:t>
            </a:r>
            <a:r>
              <a:rPr lang="zh-CN" altLang="en-US" sz="4000" dirty="0" smtClean="0">
                <a:solidFill>
                  <a:srgbClr val="FF0000"/>
                </a:solidFill>
                <a:effectLst>
                  <a:outerShdw blurRad="38100" dist="38100" dir="2700000" algn="tl">
                    <a:srgbClr val="000000">
                      <a:alpha val="43137"/>
                    </a:srgbClr>
                  </a:outerShdw>
                </a:effectLst>
                <a:latin typeface="华文新魏" panose="02010800040101010101" charset="-122"/>
                <a:ea typeface="华文新魏" panose="02010800040101010101" charset="-122"/>
                <a:cs typeface="华文新魏" panose="02010800040101010101" charset="-122"/>
                <a:sym typeface="黑体" panose="02010609060101010101" pitchFamily="2" charset="-122"/>
              </a:rPr>
              <a:t>新时代的年轻学子</a:t>
            </a:r>
            <a:r>
              <a:rPr lang="en-US" altLang="zh-CN" sz="4000" dirty="0" smtClean="0">
                <a:solidFill>
                  <a:srgbClr val="FF0000"/>
                </a:solidFill>
                <a:effectLst>
                  <a:outerShdw blurRad="38100" dist="38100" dir="2700000" algn="tl">
                    <a:srgbClr val="000000">
                      <a:alpha val="43137"/>
                    </a:srgbClr>
                  </a:outerShdw>
                </a:effectLst>
                <a:latin typeface="华文新魏" panose="02010800040101010101" charset="-122"/>
                <a:ea typeface="华文新魏" panose="02010800040101010101" charset="-122"/>
                <a:cs typeface="华文新魏" panose="02010800040101010101" charset="-122"/>
                <a:sym typeface="黑体" panose="02010609060101010101" pitchFamily="2" charset="-122"/>
              </a:rPr>
              <a:t>要将自己的青春年华融入中华生态文明</a:t>
            </a:r>
            <a:r>
              <a:rPr lang="zh-CN" altLang="en-US" sz="4000" dirty="0" smtClean="0">
                <a:solidFill>
                  <a:srgbClr val="FF0000"/>
                </a:solidFill>
                <a:effectLst>
                  <a:outerShdw blurRad="38100" dist="38100" dir="2700000" algn="tl">
                    <a:srgbClr val="000000">
                      <a:alpha val="43137"/>
                    </a:srgbClr>
                  </a:outerShdw>
                </a:effectLst>
                <a:latin typeface="华文新魏" panose="02010800040101010101" charset="-122"/>
                <a:ea typeface="华文新魏" panose="02010800040101010101" charset="-122"/>
                <a:cs typeface="华文新魏" panose="02010800040101010101" charset="-122"/>
                <a:sym typeface="黑体" panose="02010609060101010101" pitchFamily="2" charset="-122"/>
              </a:rPr>
              <a:t>建设</a:t>
            </a:r>
            <a:r>
              <a:rPr lang="en-US" altLang="zh-CN" sz="4000" dirty="0" smtClean="0">
                <a:solidFill>
                  <a:srgbClr val="FF0000"/>
                </a:solidFill>
                <a:effectLst>
                  <a:outerShdw blurRad="38100" dist="38100" dir="2700000" algn="tl">
                    <a:srgbClr val="000000">
                      <a:alpha val="43137"/>
                    </a:srgbClr>
                  </a:outerShdw>
                </a:effectLst>
                <a:latin typeface="华文新魏" panose="02010800040101010101" charset="-122"/>
                <a:ea typeface="华文新魏" panose="02010800040101010101" charset="-122"/>
                <a:cs typeface="华文新魏" panose="02010800040101010101" charset="-122"/>
                <a:sym typeface="黑体" panose="02010609060101010101" pitchFamily="2" charset="-122"/>
              </a:rPr>
              <a:t>的时代旋律，</a:t>
            </a:r>
            <a:r>
              <a:rPr lang="zh-CN" altLang="en-US" sz="4000" kern="1200" baseline="0" dirty="0">
                <a:solidFill>
                  <a:srgbClr val="FF0000"/>
                </a:solidFill>
                <a:effectLst>
                  <a:outerShdw blurRad="38100" dist="38100" dir="2700000" algn="tl">
                    <a:srgbClr val="000000">
                      <a:alpha val="43137"/>
                    </a:srgbClr>
                  </a:outerShdw>
                </a:effectLst>
                <a:latin typeface="华文新魏" panose="02010800040101010101" charset="-122"/>
                <a:ea typeface="华文新魏" panose="02010800040101010101" charset="-122"/>
                <a:cs typeface="华文新魏" panose="02010800040101010101" charset="-122"/>
                <a:sym typeface="Times New Roman" panose="02020603050405020304" charset="0"/>
              </a:rPr>
              <a:t>在国家碳达峰、碳中和这场广泛而深刻的经济社会变革中担当重任！</a:t>
            </a:r>
            <a:br>
              <a:rPr lang="zh-CN" altLang="en-US" sz="4000" kern="1200" baseline="0" dirty="0">
                <a:solidFill>
                  <a:srgbClr val="FF0000"/>
                </a:solidFill>
                <a:effectLst>
                  <a:outerShdw blurRad="38100" dist="38100" dir="2700000" algn="tl">
                    <a:srgbClr val="000000">
                      <a:alpha val="43137"/>
                    </a:srgbClr>
                  </a:outerShdw>
                </a:effectLst>
                <a:latin typeface="华文新魏" panose="02010800040101010101" charset="-122"/>
                <a:ea typeface="华文新魏" panose="02010800040101010101" charset="-122"/>
                <a:cs typeface="华文新魏" panose="02010800040101010101" charset="-122"/>
                <a:sym typeface="Times New Roman" panose="02020603050405020304" charset="0"/>
              </a:rPr>
            </a:br>
            <a:endParaRPr lang="zh-CN" altLang="en-US" sz="4000" kern="1200" baseline="0" dirty="0">
              <a:solidFill>
                <a:srgbClr val="FF0000"/>
              </a:solidFill>
              <a:effectLst>
                <a:outerShdw blurRad="38100" dist="38100" dir="2700000" algn="tl">
                  <a:srgbClr val="000000">
                    <a:alpha val="43137"/>
                  </a:srgbClr>
                </a:outerShdw>
              </a:effectLst>
              <a:latin typeface="华文新魏" panose="02010800040101010101" charset="-122"/>
              <a:ea typeface="华文新魏" panose="02010800040101010101" charset="-122"/>
              <a:cs typeface="华文新魏" panose="02010800040101010101" charset="-122"/>
              <a:sym typeface="Times New Roman" panose="02020603050405020304" charset="0"/>
            </a:endParaRPr>
          </a:p>
        </p:txBody>
      </p:sp>
      <p:sp>
        <p:nvSpPr>
          <p:cNvPr id="5148" name="矩形 25"/>
          <p:cNvSpPr/>
          <p:nvPr/>
        </p:nvSpPr>
        <p:spPr>
          <a:xfrm>
            <a:off x="1211580" y="4332605"/>
            <a:ext cx="6720840" cy="3723005"/>
          </a:xfrm>
          <a:prstGeom prst="rect">
            <a:avLst/>
          </a:prstGeom>
          <a:noFill/>
          <a:ln w="9525">
            <a:noFill/>
          </a:ln>
        </p:spPr>
        <p:txBody>
          <a:bodyPr wrap="square" anchor="t">
            <a:spAutoFit/>
          </a:bodyPr>
          <a:p>
            <a:pPr algn="ctr">
              <a:lnSpc>
                <a:spcPct val="100000"/>
              </a:lnSpc>
            </a:pPr>
            <a:r>
              <a:rPr lang="zh-CN" altLang="en-US" sz="3200" dirty="0">
                <a:solidFill>
                  <a:srgbClr val="0070C0"/>
                </a:solidFill>
                <a:latin typeface="隶书" panose="02010509060101010101" charset="-122"/>
                <a:ea typeface="隶书" panose="02010509060101010101" charset="-122"/>
                <a:cs typeface="华文隶书" panose="02010800040101010101" pitchFamily="2" charset="-122"/>
                <a:sym typeface="楷体_GB2312" pitchFamily="1" charset="-122"/>
              </a:rPr>
              <a:t>鞠美庭</a:t>
            </a:r>
            <a:endParaRPr lang="zh-CN" altLang="en-US" sz="3600" b="0" dirty="0">
              <a:solidFill>
                <a:srgbClr val="0070C0"/>
              </a:solidFill>
              <a:latin typeface="华文隶书" panose="02010800040101010101" pitchFamily="2" charset="-122"/>
              <a:ea typeface="华文隶书" panose="02010800040101010101" pitchFamily="2" charset="-122"/>
              <a:cs typeface="华文隶书" panose="02010800040101010101" pitchFamily="2" charset="-122"/>
              <a:sym typeface="楷体_GB2312" pitchFamily="1" charset="-122"/>
            </a:endParaRPr>
          </a:p>
          <a:p>
            <a:pPr algn="ctr">
              <a:lnSpc>
                <a:spcPct val="100000"/>
              </a:lnSpc>
              <a:buClrTx/>
              <a:buSzTx/>
              <a:buNone/>
            </a:pPr>
            <a:r>
              <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南开大学 环境科学与工程学院教授/书记</a:t>
            </a:r>
            <a:endPar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buClrTx/>
              <a:buSzTx/>
              <a:buNone/>
            </a:pPr>
            <a:r>
              <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教育部环境科学与工程专业教指委副主任</a:t>
            </a:r>
            <a:endPar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buClrTx/>
              <a:buSzTx/>
              <a:buNone/>
            </a:pPr>
            <a:r>
              <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生物质资源化利用国地联合工程中心主任</a:t>
            </a:r>
            <a:endPar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buClrTx/>
              <a:buSzTx/>
              <a:buNone/>
            </a:pPr>
            <a:r>
              <a:rPr lang="zh-CN" altLang="en-US" sz="2400" b="0" kern="0" dirty="0">
                <a:solidFill>
                  <a:srgbClr val="0070C0"/>
                </a:solidFill>
                <a:uFillTx/>
                <a:latin typeface="隶书" panose="02010509060101010101" charset="-122"/>
                <a:ea typeface="隶书" panose="02010509060101010101" charset="-122"/>
                <a:cs typeface="隶书" panose="02010509060101010101" charset="-122"/>
                <a:sym typeface="楷体_GB2312" pitchFamily="1" charset="-122"/>
              </a:rPr>
              <a:t>天</a:t>
            </a:r>
            <a:r>
              <a:rPr lang="zh-CN" altLang="en-US" sz="2400" b="0" kern="0" spc="-220" dirty="0">
                <a:solidFill>
                  <a:srgbClr val="0070C0"/>
                </a:solidFill>
                <a:uFillTx/>
                <a:latin typeface="隶书" panose="02010509060101010101" charset="-122"/>
                <a:ea typeface="隶书" panose="02010509060101010101" charset="-122"/>
                <a:cs typeface="隶书" panose="02010509060101010101" charset="-122"/>
                <a:sym typeface="楷体_GB2312" pitchFamily="1" charset="-122"/>
              </a:rPr>
              <a:t>津市生态道德教育促进会会</a:t>
            </a:r>
            <a:r>
              <a:rPr lang="zh-CN" altLang="en-US" sz="2400" b="0" kern="0" dirty="0">
                <a:solidFill>
                  <a:srgbClr val="0070C0"/>
                </a:solidFill>
                <a:uFillTx/>
                <a:latin typeface="隶书" panose="02010509060101010101" charset="-122"/>
                <a:ea typeface="隶书" panose="02010509060101010101" charset="-122"/>
                <a:cs typeface="隶书" panose="02010509060101010101" charset="-122"/>
                <a:sym typeface="楷体_GB2312" pitchFamily="1" charset="-122"/>
              </a:rPr>
              <a:t>长</a:t>
            </a:r>
            <a:endParaRPr lang="zh-CN" altLang="en-US" sz="2400" b="0" kern="0" dirty="0">
              <a:solidFill>
                <a:srgbClr val="0070C0"/>
              </a:solidFill>
              <a:uFillTx/>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buClrTx/>
              <a:buSzTx/>
              <a:buNone/>
            </a:pPr>
            <a:r>
              <a:rPr lang="en-US" altLang="zh-CN"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2022</a:t>
            </a:r>
            <a:r>
              <a:rPr lang="zh-CN" altLang="en-US"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年</a:t>
            </a:r>
            <a:r>
              <a:rPr lang="en-US" altLang="zh-CN"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2</a:t>
            </a:r>
            <a:r>
              <a:rPr lang="zh-CN" altLang="en-US"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月</a:t>
            </a:r>
            <a:r>
              <a:rPr lang="en-US" altLang="zh-CN"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28</a:t>
            </a:r>
            <a:r>
              <a:rPr lang="zh-CN" altLang="en-US"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日</a:t>
            </a:r>
            <a:endParaRPr lang="en-US" altLang="zh-CN" sz="24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buClrTx/>
              <a:buSzTx/>
              <a:buNone/>
            </a:pPr>
            <a:endPar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pPr>
            <a:r>
              <a:rPr lang="zh-CN" altLang="en-US" sz="2800" b="0" smtClean="0">
                <a:solidFill>
                  <a:srgbClr val="0070C0"/>
                </a:solidFill>
                <a:latin typeface="隶书" panose="02010509060101010101" charset="-122"/>
                <a:ea typeface="隶书" panose="02010509060101010101" charset="-122"/>
                <a:cs typeface="隶书" panose="02010509060101010101" charset="-122"/>
                <a:sym typeface="楷体_GB2312" pitchFamily="1" charset="-122"/>
              </a:rPr>
              <a:t>  </a:t>
            </a:r>
            <a:endParaRPr lang="zh-CN" altLang="en-US" sz="280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pPr>
            <a:endParaRPr lang="zh-CN" altLang="en-US" sz="280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xit" presetSubtype="0" fill="hold" nodeType="clickEffect">
                                  <p:stCondLst>
                                    <p:cond delay="0"/>
                                  </p:stCondLst>
                                  <p:childTnLst>
                                    <p:animEffect filter="fade">
                                      <p:cBhvr>
                                        <p:cTn id="6" dur="2000"/>
                                        <p:tgtEl>
                                          <p:spTgt spid="5126"/>
                                        </p:tgtEl>
                                      </p:cBhvr>
                                    </p:animEffect>
                                    <p:anim calcmode="lin" valueType="num">
                                      <p:cBhvr>
                                        <p:cTn id="7" dur="2000"/>
                                        <p:tgtEl>
                                          <p:spTgt spid="5126"/>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8" dur="2000"/>
                                        <p:tgtEl>
                                          <p:spTgt spid="5126"/>
                                        </p:tgtEl>
                                        <p:attrNameLst>
                                          <p:attrName>ppt_h</p:attrName>
                                        </p:attrNameLst>
                                      </p:cBhvr>
                                      <p:tavLst>
                                        <p:tav tm="0">
                                          <p:val>
                                            <p:strVal val="ppt_h"/>
                                          </p:val>
                                        </p:tav>
                                        <p:tav tm="100000">
                                          <p:val>
                                            <p:strVal val="ppt_h"/>
                                          </p:val>
                                        </p:tav>
                                      </p:tavLst>
                                    </p:anim>
                                    <p:set>
                                      <p:cBhvr>
                                        <p:cTn id="9" dur="1" fill="hold">
                                          <p:stCondLst>
                                            <p:cond delay="1999"/>
                                          </p:stCondLst>
                                        </p:cTn>
                                        <p:tgtEl>
                                          <p:spTgt spid="5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TABLE_BEAUTIFY" val="smartTable{6e23d440-3437-40ca-9853-35415e42adf7}"/>
  <p:tag name="TABLE_ENDDRAG_ORIGIN_RECT" val="649*339"/>
  <p:tag name="TABLE_ENDDRAG_RECT" val="42*78*649*339"/>
</p:tagLst>
</file>

<file path=ppt/tags/tag2.xml><?xml version="1.0" encoding="utf-8"?>
<p:tagLst xmlns:p="http://schemas.openxmlformats.org/presentationml/2006/main">
  <p:tag name="KSO_WM_UNIT_PLACING_PICTURE_USER_VIEWPORT" val="{&quot;height&quot;:5177,&quot;width&quot;:6660}"/>
</p:tagLst>
</file>

<file path=ppt/tags/tag3.xml><?xml version="1.0" encoding="utf-8"?>
<p:tagLst xmlns:p="http://schemas.openxmlformats.org/presentationml/2006/main">
  <p:tag name="KSO_WM_UNIT_PLACING_PICTURE_USER_VIEWPORT" val="{&quot;height&quot;:4200,&quot;width&quot;:8610}"/>
</p:tagLst>
</file>

<file path=ppt/theme/theme1.xml><?xml version="1.0" encoding="utf-8"?>
<a:theme xmlns:a="http://schemas.openxmlformats.org/drawingml/2006/main" name="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Soaring">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FFFFFF"/>
      </a:dk1>
      <a:lt1>
        <a:srgbClr val="0000FF"/>
      </a:lt1>
      <a:dk2>
        <a:srgbClr val="FFCC66"/>
      </a:dk2>
      <a:lt2>
        <a:srgbClr val="000000"/>
      </a:lt2>
      <a:accent1>
        <a:srgbClr val="00FFFF"/>
      </a:accent1>
      <a:accent2>
        <a:srgbClr val="3366FF"/>
      </a:accent2>
      <a:accent3>
        <a:srgbClr val="AAAAFF"/>
      </a:accent3>
      <a:accent4>
        <a:srgbClr val="DCDCDC"/>
      </a:accent4>
      <a:accent5>
        <a:srgbClr val="AAFFFF"/>
      </a:accent5>
      <a:accent6>
        <a:srgbClr val="2D5BE5"/>
      </a:accent6>
      <a:hlink>
        <a:srgbClr val="FF0033"/>
      </a:hlink>
      <a:folHlink>
        <a:srgbClr val="FFFF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22091</Words>
  <Application>WPS 演示</Application>
  <PresentationFormat>全屏显示(4:3)</PresentationFormat>
  <Paragraphs>1550</Paragraphs>
  <Slides>98</Slides>
  <Notes>0</Notes>
  <HiddenSlides>0</HiddenSlides>
  <MMClips>0</MMClips>
  <ScaleCrop>false</ScaleCrop>
  <HeadingPairs>
    <vt:vector size="6" baseType="variant">
      <vt:variant>
        <vt:lpstr>已用的字体</vt:lpstr>
      </vt:variant>
      <vt:variant>
        <vt:i4>31</vt:i4>
      </vt:variant>
      <vt:variant>
        <vt:lpstr>主题</vt:lpstr>
      </vt:variant>
      <vt:variant>
        <vt:i4>4</vt:i4>
      </vt:variant>
      <vt:variant>
        <vt:lpstr>幻灯片标题</vt:lpstr>
      </vt:variant>
      <vt:variant>
        <vt:i4>98</vt:i4>
      </vt:variant>
    </vt:vector>
  </HeadingPairs>
  <TitlesOfParts>
    <vt:vector size="133" baseType="lpstr">
      <vt:lpstr>Arial</vt:lpstr>
      <vt:lpstr>宋体</vt:lpstr>
      <vt:lpstr>Wingdings</vt:lpstr>
      <vt:lpstr>黑体</vt:lpstr>
      <vt:lpstr>Times New Roman</vt:lpstr>
      <vt:lpstr>Times New Roman</vt:lpstr>
      <vt:lpstr>Tahoma</vt:lpstr>
      <vt:lpstr>华文行楷</vt:lpstr>
      <vt:lpstr>隶书</vt:lpstr>
      <vt:lpstr>华文隶书</vt:lpstr>
      <vt:lpstr>楷体_GB2312</vt:lpstr>
      <vt:lpstr>新宋体</vt:lpstr>
      <vt:lpstr>Calibri</vt:lpstr>
      <vt:lpstr>Wingdings</vt:lpstr>
      <vt:lpstr>楷体</vt:lpstr>
      <vt:lpstr>微软雅黑</vt:lpstr>
      <vt:lpstr>Arial Unicode MS</vt:lpstr>
      <vt:lpstr>VW Headline OT-Book</vt:lpstr>
      <vt:lpstr>Segoe Print</vt:lpstr>
      <vt:lpstr>MS PGothic</vt:lpstr>
      <vt:lpstr>VW Headline OT-Book</vt:lpstr>
      <vt:lpstr>Heiti SC Light</vt:lpstr>
      <vt:lpstr>华文楷体</vt:lpstr>
      <vt:lpstr>Cambria Math</vt:lpstr>
      <vt:lpstr>MS Mincho</vt:lpstr>
      <vt:lpstr>Arial Narrow</vt:lpstr>
      <vt:lpstr>Aharoni</vt:lpstr>
      <vt:lpstr>Yu Gothic UI Semibold</vt:lpstr>
      <vt:lpstr>Bodoni MT Black</vt:lpstr>
      <vt:lpstr>华文细黑</vt:lpstr>
      <vt:lpstr>华文新魏</vt:lpstr>
      <vt:lpstr>Soaring</vt:lpstr>
      <vt:lpstr>1_默认设计模板</vt:lpstr>
      <vt:lpstr>1_Soaring</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vector>
  </TitlesOfParts>
  <Company>nankaieia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
  <cp:lastModifiedBy>鞠美庭</cp:lastModifiedBy>
  <cp:revision>775</cp:revision>
  <dcterms:created xsi:type="dcterms:W3CDTF">2002-11-27T21:12:00Z</dcterms:created>
  <dcterms:modified xsi:type="dcterms:W3CDTF">2022-02-23T04:19:55Z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A8AF2D4F578348D984F643EC00E31CF5</vt:lpwstr>
  </property>
</Properties>
</file>