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1" r:id="rId3"/>
    <p:sldMasterId id="2147483683" r:id="rId4"/>
    <p:sldMasterId id="2147483698" r:id="rId5"/>
  </p:sldMasterIdLst>
  <p:notesMasterIdLst>
    <p:notesMasterId r:id="rId51"/>
  </p:notesMasterIdLst>
  <p:handoutMasterIdLst>
    <p:handoutMasterId r:id="rId52"/>
  </p:handoutMasterIdLst>
  <p:sldIdLst>
    <p:sldId id="961" r:id="rId6"/>
    <p:sldId id="601" r:id="rId7"/>
    <p:sldId id="954" r:id="rId8"/>
    <p:sldId id="911" r:id="rId9"/>
    <p:sldId id="912" r:id="rId10"/>
    <p:sldId id="913" r:id="rId11"/>
    <p:sldId id="914" r:id="rId12"/>
    <p:sldId id="955" r:id="rId13"/>
    <p:sldId id="948" r:id="rId14"/>
    <p:sldId id="949" r:id="rId15"/>
    <p:sldId id="950" r:id="rId16"/>
    <p:sldId id="951" r:id="rId17"/>
    <p:sldId id="952" r:id="rId18"/>
    <p:sldId id="953" r:id="rId19"/>
    <p:sldId id="956" r:id="rId20"/>
    <p:sldId id="941" r:id="rId21"/>
    <p:sldId id="957" r:id="rId22"/>
    <p:sldId id="925" r:id="rId23"/>
    <p:sldId id="942" r:id="rId24"/>
    <p:sldId id="943" r:id="rId25"/>
    <p:sldId id="944" r:id="rId26"/>
    <p:sldId id="945" r:id="rId27"/>
    <p:sldId id="946" r:id="rId28"/>
    <p:sldId id="947" r:id="rId29"/>
    <p:sldId id="958" r:id="rId30"/>
    <p:sldId id="926" r:id="rId31"/>
    <p:sldId id="959" r:id="rId32"/>
    <p:sldId id="929" r:id="rId33"/>
    <p:sldId id="930" r:id="rId34"/>
    <p:sldId id="931" r:id="rId35"/>
    <p:sldId id="932" r:id="rId36"/>
    <p:sldId id="933" r:id="rId37"/>
    <p:sldId id="934" r:id="rId38"/>
    <p:sldId id="935" r:id="rId39"/>
    <p:sldId id="936" r:id="rId40"/>
    <p:sldId id="960" r:id="rId41"/>
    <p:sldId id="937" r:id="rId42"/>
    <p:sldId id="618" r:id="rId43"/>
    <p:sldId id="787" r:id="rId44"/>
    <p:sldId id="782" r:id="rId45"/>
    <p:sldId id="789" r:id="rId46"/>
    <p:sldId id="791" r:id="rId47"/>
    <p:sldId id="796" r:id="rId48"/>
    <p:sldId id="795" r:id="rId49"/>
    <p:sldId id="868" r:id="rId5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defaultTextStyle>
  <p:extLst>
    <p:ext uri="{EFAFB233-063F-42B5-8137-9DF3F51BA10A}">
      <p15:sldGuideLst xmlns:p15="http://schemas.microsoft.com/office/powerpoint/2012/main">
        <p15:guide id="1" orient="horz" pos="2194">
          <p15:clr>
            <a:srgbClr val="A4A3A4"/>
          </p15:clr>
        </p15:guide>
        <p15:guide id="2" pos="29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99FF"/>
    <a:srgbClr val="CCFFFF"/>
    <a:srgbClr val="CC3300"/>
    <a:srgbClr val="33CCFF"/>
    <a:srgbClr val="3399FF"/>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53" y="182"/>
      </p:cViewPr>
      <p:guideLst>
        <p:guide orient="horz" pos="2194"/>
        <p:guide pos="2968"/>
      </p:guideLst>
    </p:cSldViewPr>
  </p:slideViewPr>
  <p:notesTextViewPr>
    <p:cViewPr>
      <p:scale>
        <a:sx n="1" d="1"/>
        <a:sy n="1" d="1"/>
      </p:scale>
      <p:origin x="0" y="0"/>
    </p:cViewPr>
  </p:notesTextViewPr>
  <p:gridSpacing cx="69848" cy="6984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46685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hdr" sz="quarter"/>
          </p:nvPr>
        </p:nvSpPr>
        <p:spPr>
          <a:xfrm>
            <a:off x="0" y="0"/>
            <a:ext cx="2971800" cy="457200"/>
          </a:xfrm>
          <a:prstGeom prst="rect">
            <a:avLst/>
          </a:prstGeom>
          <a:noFill/>
          <a:ln w="9525">
            <a:noFill/>
          </a:ln>
        </p:spPr>
        <p:txBody>
          <a:bodyPr/>
          <a:lstStyle/>
          <a:p>
            <a:pPr lvl="0" eaLnBrk="1" fontAlgn="base" hangingPunct="1"/>
            <a:endParaRPr/>
          </a:p>
        </p:txBody>
      </p:sp>
      <p:sp>
        <p:nvSpPr>
          <p:cNvPr id="4099" name="Rectangle 3"/>
          <p:cNvSpPr>
            <a:spLocks noGrp="1"/>
          </p:cNvSpPr>
          <p:nvPr>
            <p:ph type="dt" idx="1"/>
          </p:nvPr>
        </p:nvSpPr>
        <p:spPr>
          <a:xfrm>
            <a:off x="3886200" y="0"/>
            <a:ext cx="2971800" cy="457200"/>
          </a:xfrm>
          <a:prstGeom prst="rect">
            <a:avLst/>
          </a:prstGeom>
          <a:noFill/>
          <a:ln w="9525">
            <a:noFill/>
          </a:ln>
        </p:spPr>
        <p:txBody>
          <a:bodyPr/>
          <a:lstStyle/>
          <a:p>
            <a:pPr lvl="0" algn="r" eaLnBrk="1" fontAlgn="base" hangingPunct="1"/>
            <a:endParaRPr sz="1200" b="0" strike="noStrike" noProof="1">
              <a:solidFill>
                <a:schemeClr val="tx1"/>
              </a:solidFill>
              <a:latin typeface="Tahoma" panose="020B0604030504040204" pitchFamily="2" charset="0"/>
              <a:ea typeface="宋体" panose="02010600030101010101" pitchFamily="2" charset="-122"/>
              <a:sym typeface="Tahoma" panose="020B0604030504040204" pitchFamily="2" charset="0"/>
            </a:endParaRPr>
          </a:p>
        </p:txBody>
      </p:sp>
      <p:sp>
        <p:nvSpPr>
          <p:cNvPr id="4100" name="Rectangle 4"/>
          <p:cNvSpPr>
            <a:spLocks noGrp="1" noRot="1" noChangeAspect="1"/>
          </p:cNvSpPr>
          <p:nvPr>
            <p:ph type="sldImg"/>
          </p:nvPr>
        </p:nvSpPr>
        <p:spPr>
          <a:xfrm>
            <a:off x="1143000" y="685800"/>
            <a:ext cx="4572000" cy="3429000"/>
          </a:xfrm>
          <a:prstGeom prst="rect">
            <a:avLst/>
          </a:prstGeom>
          <a:noFill/>
          <a:ln w="9525">
            <a:noFill/>
          </a:ln>
        </p:spPr>
      </p:sp>
      <p:sp>
        <p:nvSpPr>
          <p:cNvPr id="4101" name="Rectangle 5"/>
          <p:cNvSpPr>
            <a:spLocks noGrp="1" noRot="1" noChangeAspect="1"/>
          </p:cNvSpPr>
          <p:nvPr/>
        </p:nvSpPr>
        <p:spPr>
          <a:xfrm>
            <a:off x="914400" y="4343400"/>
            <a:ext cx="5029200" cy="4114800"/>
          </a:xfrm>
          <a:prstGeom prst="rect">
            <a:avLst/>
          </a:prstGeom>
          <a:noFill/>
          <a:ln w="9525">
            <a:noFill/>
          </a:ln>
        </p:spPr>
        <p:txBody>
          <a:bodyPr anchor="t"/>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4102" name="Rectangle 6"/>
          <p:cNvSpPr>
            <a:spLocks noGrp="1"/>
          </p:cNvSpPr>
          <p:nvPr>
            <p:ph type="ftr" sz="quarter" idx="4"/>
          </p:nvPr>
        </p:nvSpPr>
        <p:spPr>
          <a:xfrm>
            <a:off x="0" y="8686800"/>
            <a:ext cx="2971800" cy="457200"/>
          </a:xfrm>
          <a:prstGeom prst="rect">
            <a:avLst/>
          </a:prstGeom>
          <a:noFill/>
          <a:ln w="9525">
            <a:noFill/>
          </a:ln>
        </p:spPr>
        <p:txBody>
          <a:bodyPr anchor="b"/>
          <a:lstStyle/>
          <a:p>
            <a:pPr lvl="0" eaLnBrk="1" fontAlgn="base" hangingPunct="1"/>
            <a:endParaRPr sz="1200" b="0" strike="noStrike" noProof="1">
              <a:solidFill>
                <a:schemeClr val="tx1"/>
              </a:solidFill>
              <a:latin typeface="Tahoma" panose="020B0604030504040204" pitchFamily="2" charset="0"/>
              <a:ea typeface="宋体" panose="02010600030101010101" pitchFamily="2" charset="-122"/>
              <a:sym typeface="Tahoma" panose="020B0604030504040204" pitchFamily="2" charset="0"/>
            </a:endParaRPr>
          </a:p>
        </p:txBody>
      </p:sp>
      <p:sp>
        <p:nvSpPr>
          <p:cNvPr id="4103" name="Rectangle 7"/>
          <p:cNvSpPr>
            <a:spLocks noGrp="1"/>
          </p:cNvSpPr>
          <p:nvPr>
            <p:ph type="sldNum" sz="quarter" idx="5"/>
          </p:nvPr>
        </p:nvSpPr>
        <p:spPr>
          <a:xfrm>
            <a:off x="3886200" y="8686800"/>
            <a:ext cx="2971800" cy="457200"/>
          </a:xfrm>
          <a:prstGeom prst="rect">
            <a:avLst/>
          </a:prstGeom>
          <a:noFill/>
          <a:ln w="9525">
            <a:noFill/>
          </a:ln>
        </p:spPr>
        <p:txBody>
          <a:bodyPr anchor="b"/>
          <a:lstStyle/>
          <a:p>
            <a:pPr lvl="0" algn="r" eaLnBrk="1" fontAlgn="base" hangingPunct="1"/>
            <a:fld id="{9A0DB2DC-4C9A-4742-B13C-FB6460FD3503}" type="slidenum">
              <a:rPr lang="en-US" altLang="x-none" sz="1200" b="0" strike="noStrike" noProof="1" dirty="0">
                <a:solidFill>
                  <a:schemeClr val="tx1"/>
                </a:solidFill>
                <a:latin typeface="Tahoma" panose="020B0604030504040204" pitchFamily="2" charset="0"/>
                <a:ea typeface="宋体" panose="02010600030101010101" pitchFamily="2" charset="-122"/>
                <a:cs typeface="+mn-cs"/>
                <a:sym typeface="Tahoma" panose="020B0604030504040204" pitchFamily="2" charset="0"/>
              </a:rPr>
              <a:t>‹#›</a:t>
            </a:fld>
            <a:endParaRPr lang="en-US" altLang="x-none" sz="1200" b="0" strike="noStrike" noProof="1">
              <a:solidFill>
                <a:schemeClr val="tx1"/>
              </a:solidFill>
              <a:latin typeface="Tahoma" panose="020B0604030504040204" pitchFamily="2" charset="0"/>
              <a:ea typeface="宋体" panose="02010600030101010101" pitchFamily="2" charset="-122"/>
              <a:sym typeface="Tahoma" panose="020B0604030504040204" pitchFamily="2" charset="0"/>
            </a:endParaRPr>
          </a:p>
        </p:txBody>
      </p:sp>
    </p:spTree>
    <p:extLst>
      <p:ext uri="{BB962C8B-B14F-4D97-AF65-F5344CB8AC3E}">
        <p14:creationId xmlns:p14="http://schemas.microsoft.com/office/powerpoint/2010/main" val="1488603166"/>
      </p:ext>
    </p:extLst>
  </p:cSld>
  <p:clrMap bg1="lt1" tx1="dk1" bg2="lt2" tx2="dk2" accent1="accent1" accent2="accent2" accent3="accent3" accent4="accent4" accent5="accent5" accent6="accent6" hlink="hlink" folHlink="folHlink"/>
  <p:hf sldNum="0"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3926133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2147483648" y="0"/>
            <a:ext cx="2147011200" cy="166728775"/>
          </a:xfrm>
          <a:ln>
            <a:solidFill>
              <a:srgbClr val="000000"/>
            </a:solidFill>
            <a:miter/>
          </a:ln>
        </p:spPr>
      </p:sp>
      <p:sp>
        <p:nvSpPr>
          <p:cNvPr id="23555" name="备注占位符 2"/>
          <p:cNvSpPr>
            <a:spLocks noGrp="1" noRot="1" noChangeAspect="1"/>
          </p:cNvSpPr>
          <p:nvPr>
            <p:ph type="body" idx="1"/>
          </p:nvPr>
        </p:nvSpPr>
        <p:spPr>
          <a:xfrm>
            <a:off x="-2147483648" y="0"/>
            <a:ext cx="2147011200" cy="194957700"/>
          </a:xfrm>
          <a:prstGeom prst="rect">
            <a:avLst/>
          </a:prstGeom>
          <a:noFill/>
          <a:ln w="9525">
            <a:noFill/>
          </a:ln>
        </p:spPr>
        <p:txBody>
          <a:bodyPr wrap="square" anchor="t"/>
          <a:lstStyle/>
          <a:p>
            <a:pPr lvl="0" eaLnBrk="1" hangingPunct="1">
              <a:lnSpc>
                <a:spcPct val="100000"/>
              </a:lnSpc>
              <a:spcBef>
                <a:spcPct val="0"/>
              </a:spcBef>
            </a:pPr>
            <a:r>
              <a:rPr lang="zh-CN" altLang="en-US" dirty="0"/>
              <a:t>模板来自于 </a:t>
            </a:r>
            <a:r>
              <a:rPr lang="en-US" altLang="x-none" dirty="0"/>
              <a:t>http://docer.wps.cn</a:t>
            </a:r>
            <a:endParaRPr lang="zh-CN" altLang="en-US" dirty="0"/>
          </a:p>
        </p:txBody>
      </p:sp>
    </p:spTree>
    <p:extLst>
      <p:ext uri="{BB962C8B-B14F-4D97-AF65-F5344CB8AC3E}">
        <p14:creationId xmlns:p14="http://schemas.microsoft.com/office/powerpoint/2010/main" val="4163814384"/>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3420226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253375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416408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2257618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2147483648" y="0"/>
            <a:ext cx="2147011200" cy="166754175"/>
          </a:xfrm>
          <a:ln>
            <a:solidFill>
              <a:srgbClr val="000000"/>
            </a:solidFill>
            <a:miter/>
          </a:ln>
        </p:spPr>
      </p:sp>
      <p:sp>
        <p:nvSpPr>
          <p:cNvPr id="9219" name="备注占位符 2"/>
          <p:cNvSpPr>
            <a:spLocks noGrp="1" noRot="1" noChangeAspect="1"/>
          </p:cNvSpPr>
          <p:nvPr>
            <p:ph type="body" idx="1"/>
          </p:nvPr>
        </p:nvSpPr>
        <p:spPr>
          <a:xfrm>
            <a:off x="-2147483648" y="0"/>
            <a:ext cx="2147011200" cy="194986275"/>
          </a:xfrm>
          <a:prstGeom prst="rect">
            <a:avLst/>
          </a:prstGeom>
          <a:noFill/>
          <a:ln w="9525">
            <a:noFill/>
          </a:ln>
        </p:spPr>
        <p:txBody>
          <a:bodyPr wrap="square" anchor="t"/>
          <a:lstStyle/>
          <a:p>
            <a:pPr lvl="0" eaLnBrk="1" hangingPunct="1">
              <a:lnSpc>
                <a:spcPct val="100000"/>
              </a:lnSpc>
              <a:spcBef>
                <a:spcPct val="0"/>
              </a:spcBef>
            </a:pPr>
            <a:r>
              <a:rPr lang="zh-CN" altLang="en-US" dirty="0"/>
              <a:t>模板来自于 </a:t>
            </a:r>
            <a:r>
              <a:rPr lang="en-US" altLang="x-none" dirty="0"/>
              <a:t>http://docer.wps.cn</a:t>
            </a:r>
            <a:endParaRPr lang="zh-CN" altLang="en-US" dirty="0"/>
          </a:p>
        </p:txBody>
      </p:sp>
    </p:spTree>
    <p:extLst>
      <p:ext uri="{BB962C8B-B14F-4D97-AF65-F5344CB8AC3E}">
        <p14:creationId xmlns:p14="http://schemas.microsoft.com/office/powerpoint/2010/main" val="3542772797"/>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3241919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1233633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362793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3175" y="0"/>
            <a:ext cx="990600" cy="1125538"/>
          </a:xfrm>
          <a:ln>
            <a:solidFill>
              <a:srgbClr val="000000"/>
            </a:solidFill>
            <a:miter/>
          </a:ln>
        </p:spPr>
      </p:sp>
      <p:sp>
        <p:nvSpPr>
          <p:cNvPr id="21507" name="备注占位符 2"/>
          <p:cNvSpPr>
            <a:spLocks noGrp="1" noRot="1" noChangeAspect="1"/>
          </p:cNvSpPr>
          <p:nvPr>
            <p:ph type="body" idx="1"/>
          </p:nvPr>
        </p:nvSpPr>
        <p:spPr>
          <a:xfrm>
            <a:off x="3175" y="0"/>
            <a:ext cx="1092200" cy="1316038"/>
          </a:xfrm>
          <a:prstGeom prst="rect">
            <a:avLst/>
          </a:prstGeom>
          <a:noFill/>
          <a:ln w="9525">
            <a:noFill/>
          </a:ln>
        </p:spPr>
        <p:txBody>
          <a:bodyPr wrap="square" anchor="t"/>
          <a:lstStyle/>
          <a:p>
            <a:pPr lvl="0" eaLnBrk="1" hangingPunct="1">
              <a:lnSpc>
                <a:spcPct val="100000"/>
              </a:lnSpc>
              <a:spcBef>
                <a:spcPct val="0"/>
              </a:spcBef>
            </a:pPr>
            <a:r>
              <a:rPr lang="zh-CN" altLang="en-US" dirty="0"/>
              <a:t>模板来自于 </a:t>
            </a:r>
            <a:r>
              <a:rPr lang="en-US" altLang="x-none" dirty="0"/>
              <a:t>http://docer.wps.cn</a:t>
            </a:r>
            <a:endParaRPr lang="zh-CN" altLang="en-US" dirty="0"/>
          </a:p>
        </p:txBody>
      </p:sp>
    </p:spTree>
    <p:extLst>
      <p:ext uri="{BB962C8B-B14F-4D97-AF65-F5344CB8AC3E}">
        <p14:creationId xmlns:p14="http://schemas.microsoft.com/office/powerpoint/2010/main" val="2974682359"/>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13179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1600200"/>
            <a:ext cx="6172200" cy="4526280"/>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1600200"/>
            <a:ext cx="6172200" cy="4526280"/>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1600200"/>
            <a:ext cx="6172200" cy="4526280"/>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1600200"/>
            <a:ext cx="6172200" cy="4526280"/>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902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1" cy="59023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1600200"/>
            <a:ext cx="6172200" cy="4526280"/>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1600200"/>
            <a:ext cx="6172200" cy="4526280"/>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2022/3/9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2022/3/9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2022/3/9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2.GIF"/><Relationship Id="rId2" Type="http://schemas.openxmlformats.org/officeDocument/2006/relationships/slideLayout" Target="../slideLayouts/slideLayout34.xml"/><Relationship Id="rId16" Type="http://schemas.openxmlformats.org/officeDocument/2006/relationships/image" Target="../media/image1.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4.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heme" Target="../theme/theme5.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lIns="92075" tIns="46038" rIns="92075" bIns="46038" anchor="ctr"/>
          <a:lstStyle/>
          <a:p>
            <a:pPr lvl="0" indent="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Clr>
          <a:srgbClr val="000000"/>
        </a:buClr>
        <a:buNone/>
        <a:defRPr sz="4400" b="0" i="0" kern="1200" baseline="0">
          <a:solidFill>
            <a:schemeClr val="tx2"/>
          </a:solidFill>
          <a:latin typeface="+mj-lt"/>
          <a:ea typeface="+mj-ea"/>
          <a:cs typeface="+mj-cs"/>
          <a:sym typeface="Arial" panose="020B0604020202020204" pitchFamily="34" charset="0"/>
        </a:defRPr>
      </a:lvl1pPr>
    </p:titleStyle>
    <p:body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3200" b="0" i="0" kern="1200" baseline="0">
          <a:solidFill>
            <a:schemeClr val="tx1"/>
          </a:solidFill>
          <a:latin typeface="+mn-lt"/>
          <a:ea typeface="+mn-ea"/>
          <a:cs typeface="+mn-cs"/>
          <a:sym typeface="Times New Roman" panose="02020603050405020304" charset="0"/>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8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2pPr>
      <a:lvl3pPr marL="1143000" lvl="2"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4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4pPr>
      <a:lvl5pPr marL="2057400" lvl="4"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5pPr>
      <a:lvl6pPr marL="2514600" lvl="5"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6pPr>
      <a:lvl7pPr marL="2971800" lvl="6"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7pPr>
      <a:lvl8pPr marL="3429000" lvl="7"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8pPr>
      <a:lvl9pPr marL="3886200" lvl="8"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lstStyle/>
          <a:p>
            <a:pPr lvl="0" indent="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marL="0" lvl="0" indent="0" algn="ctr" defTabSz="914400" eaLnBrk="0" fontAlgn="base" latinLnBrk="0" hangingPunct="0">
        <a:lnSpc>
          <a:spcPct val="100000"/>
        </a:lnSpc>
        <a:spcBef>
          <a:spcPct val="0"/>
        </a:spcBef>
        <a:spcAft>
          <a:spcPct val="0"/>
        </a:spcAft>
        <a:buClr>
          <a:srgbClr val="000000"/>
        </a:buClr>
        <a:buNone/>
        <a:defRPr sz="4400" b="0" i="0" kern="1200" baseline="0">
          <a:solidFill>
            <a:schemeClr val="tx2"/>
          </a:solidFill>
          <a:latin typeface="+mj-lt"/>
          <a:ea typeface="+mj-ea"/>
          <a:cs typeface="+mj-cs"/>
          <a:sym typeface="Arial" panose="020B0604020202020204" pitchFamily="34" charset="0"/>
        </a:defRPr>
      </a:lvl1pPr>
    </p:titleStyle>
    <p:bodyStyle>
      <a:lvl1pPr marL="342900" lvl="0" indent="-342900" algn="l" defTabSz="914400" eaLnBrk="0" fontAlgn="base" latinLnBrk="0" hangingPunct="0">
        <a:lnSpc>
          <a:spcPct val="100000"/>
        </a:lnSpc>
        <a:spcBef>
          <a:spcPct val="20000"/>
        </a:spcBef>
        <a:spcAft>
          <a:spcPct val="0"/>
        </a:spcAft>
        <a:buChar char="•"/>
        <a:defRPr sz="3200" b="0" i="0" kern="1200" baseline="0">
          <a:solidFill>
            <a:schemeClr val="tx1"/>
          </a:solidFill>
          <a:latin typeface="+mn-lt"/>
          <a:ea typeface="+mn-ea"/>
          <a:cs typeface="+mn-cs"/>
          <a:sym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vl6pPr marL="2514600" lvl="5"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6pPr>
      <a:lvl7pPr marL="2971800" lvl="6"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7pPr>
      <a:lvl8pPr marL="3429000" lvl="7"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8pPr>
      <a:lvl9pPr marL="3886200" lvl="8"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074" name="Picture 5" descr="C:\My Documents\My Pictures\fly2.jpg"/>
          <p:cNvPicPr>
            <a:picLocks noChangeAspect="1"/>
          </p:cNvPicPr>
          <p:nvPr/>
        </p:nvPicPr>
        <p:blipFill>
          <a:blip r:embed="rId16"/>
          <a:stretch>
            <a:fillRect/>
          </a:stretch>
        </p:blipFill>
        <p:spPr>
          <a:xfrm>
            <a:off x="0" y="0"/>
            <a:ext cx="9144000" cy="1358900"/>
          </a:xfrm>
          <a:prstGeom prst="rect">
            <a:avLst/>
          </a:prstGeom>
          <a:noFill/>
          <a:ln w="9525">
            <a:noFill/>
          </a:ln>
        </p:spPr>
      </p:pic>
      <p:sp>
        <p:nvSpPr>
          <p:cNvPr id="3075" name="直接连接符 10"/>
          <p:cNvSpPr/>
          <p:nvPr/>
        </p:nvSpPr>
        <p:spPr>
          <a:xfrm>
            <a:off x="928688" y="1214438"/>
            <a:ext cx="7358063" cy="1587"/>
          </a:xfrm>
          <a:prstGeom prst="line">
            <a:avLst/>
          </a:prstGeom>
          <a:ln w="38100" cap="flat" cmpd="sng">
            <a:solidFill>
              <a:srgbClr val="990033"/>
            </a:solidFill>
            <a:prstDash val="solid"/>
            <a:round/>
            <a:headEnd type="none" w="med" len="med"/>
            <a:tailEnd type="none" w="med" len="med"/>
          </a:ln>
        </p:spPr>
      </p:sp>
      <p:pic>
        <p:nvPicPr>
          <p:cNvPr id="3076" name="Picture 27" descr="nk"/>
          <p:cNvPicPr>
            <a:picLocks noChangeAspect="1"/>
          </p:cNvPicPr>
          <p:nvPr/>
        </p:nvPicPr>
        <p:blipFill>
          <a:blip r:embed="rId17"/>
          <a:stretch>
            <a:fillRect/>
          </a:stretch>
        </p:blipFill>
        <p:spPr>
          <a:xfrm>
            <a:off x="8316516" y="44450"/>
            <a:ext cx="1008459" cy="755650"/>
          </a:xfrm>
          <a:prstGeom prst="rect">
            <a:avLst/>
          </a:prstGeom>
          <a:noFill/>
          <a:ln w="9525">
            <a:noFill/>
          </a:ln>
        </p:spPr>
      </p:pic>
      <p:sp>
        <p:nvSpPr>
          <p:cNvPr id="3077" name="Rectangle 2"/>
          <p:cNvSpPr>
            <a:spLocks noGrp="1"/>
          </p:cNvSpPr>
          <p:nvPr>
            <p:ph type="title"/>
          </p:nvPr>
        </p:nvSpPr>
        <p:spPr>
          <a:xfrm>
            <a:off x="685800" y="609600"/>
            <a:ext cx="7772400" cy="1143000"/>
          </a:xfrm>
          <a:prstGeom prst="rect">
            <a:avLst/>
          </a:prstGeom>
          <a:noFill/>
          <a:ln w="9525">
            <a:noFill/>
          </a:ln>
        </p:spPr>
        <p:txBody>
          <a:bodyPr lIns="92075" tIns="46038" rIns="92075" bIns="46038" anchor="ctr"/>
          <a:lstStyle/>
          <a:p>
            <a:pPr lvl="0" indent="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hf sldNum="0" hdr="0" ftr="0" dt="0"/>
  <p:txStyles>
    <p:titleStyle>
      <a:lvl1pPr marL="0" lvl="0" indent="0" algn="ctr" defTabSz="914400" eaLnBrk="0" fontAlgn="base" latinLnBrk="0" hangingPunct="0">
        <a:lnSpc>
          <a:spcPct val="100000"/>
        </a:lnSpc>
        <a:spcBef>
          <a:spcPct val="0"/>
        </a:spcBef>
        <a:spcAft>
          <a:spcPct val="0"/>
        </a:spcAft>
        <a:buClr>
          <a:srgbClr val="000000"/>
        </a:buClr>
        <a:buNone/>
        <a:defRPr sz="4400" b="0" i="0" kern="1200" baseline="0">
          <a:solidFill>
            <a:schemeClr val="tx2"/>
          </a:solidFill>
          <a:latin typeface="+mj-lt"/>
          <a:ea typeface="+mj-ea"/>
          <a:cs typeface="+mj-cs"/>
          <a:sym typeface="Arial" panose="020B0604020202020204" pitchFamily="34" charset="0"/>
        </a:defRPr>
      </a:lvl1pPr>
    </p:titleStyle>
    <p:body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3200" b="0" i="0" kern="1200" baseline="0">
          <a:solidFill>
            <a:schemeClr val="tx1"/>
          </a:solidFill>
          <a:latin typeface="+mn-lt"/>
          <a:ea typeface="+mn-ea"/>
          <a:cs typeface="+mn-cs"/>
          <a:sym typeface="Times New Roman" panose="02020603050405020304" charset="0"/>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8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2pPr>
      <a:lvl3pPr marL="1143000" lvl="2"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4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4pPr>
      <a:lvl5pPr marL="2057400" lvl="4"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5pPr>
      <a:lvl6pPr marL="2514600" lvl="5"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6pPr>
      <a:lvl7pPr marL="2971800" lvl="6"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7pPr>
      <a:lvl8pPr marL="3429000" lvl="7"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8pPr>
      <a:lvl9pPr marL="3886200" lvl="8"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2022/3/9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emf"/><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5121"/>
          <p:cNvGrpSpPr/>
          <p:nvPr/>
        </p:nvGrpSpPr>
        <p:grpSpPr>
          <a:xfrm>
            <a:off x="34925" y="-1270"/>
            <a:ext cx="9106535" cy="6858000"/>
            <a:chOff x="0" y="0"/>
            <a:chExt cx="5770" cy="4320"/>
          </a:xfrm>
        </p:grpSpPr>
        <p:sp>
          <p:nvSpPr>
            <p:cNvPr id="5123" name="Rectangle 8"/>
            <p:cNvSpPr/>
            <p:nvPr/>
          </p:nvSpPr>
          <p:spPr>
            <a:xfrm>
              <a:off x="5232" y="1"/>
              <a:ext cx="528" cy="4319"/>
            </a:xfrm>
            <a:prstGeom prst="rect">
              <a:avLst/>
            </a:prstGeom>
            <a:gradFill rotWithShape="0">
              <a:gsLst>
                <a:gs pos="0">
                  <a:srgbClr val="3366FF"/>
                </a:gs>
                <a:gs pos="100000">
                  <a:srgbClr val="3F6FFF"/>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24" name="Rectangle 9"/>
            <p:cNvSpPr/>
            <p:nvPr/>
          </p:nvSpPr>
          <p:spPr>
            <a:xfrm>
              <a:off x="1056" y="0"/>
              <a:ext cx="192" cy="4320"/>
            </a:xfrm>
            <a:prstGeom prst="rect">
              <a:avLst/>
            </a:prstGeom>
            <a:gradFill rotWithShape="0">
              <a:gsLst>
                <a:gs pos="0">
                  <a:srgbClr val="0000FF"/>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25" name="Rectangle 10"/>
            <p:cNvSpPr/>
            <p:nvPr/>
          </p:nvSpPr>
          <p:spPr>
            <a:xfrm>
              <a:off x="1728" y="0"/>
              <a:ext cx="432" cy="4320"/>
            </a:xfrm>
            <a:prstGeom prst="rect">
              <a:avLst/>
            </a:prstGeom>
            <a:gradFill rotWithShape="0">
              <a:gsLst>
                <a:gs pos="0">
                  <a:srgbClr val="0000FF"/>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26" name="Rectangle 11"/>
            <p:cNvSpPr/>
            <p:nvPr/>
          </p:nvSpPr>
          <p:spPr>
            <a:xfrm>
              <a:off x="2256" y="0"/>
              <a:ext cx="240" cy="4320"/>
            </a:xfrm>
            <a:prstGeom prst="rect">
              <a:avLst/>
            </a:prstGeom>
            <a:solidFill>
              <a:schemeClr val="bg1"/>
            </a:soli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27" name="Rectangle 12"/>
            <p:cNvSpPr/>
            <p:nvPr/>
          </p:nvSpPr>
          <p:spPr>
            <a:xfrm>
              <a:off x="1344" y="0"/>
              <a:ext cx="384" cy="4320"/>
            </a:xfrm>
            <a:prstGeom prst="rect">
              <a:avLst/>
            </a:prstGeom>
            <a:gradFill rotWithShape="0">
              <a:gsLst>
                <a:gs pos="0">
                  <a:srgbClr val="000000"/>
                </a:gs>
                <a:gs pos="100000">
                  <a:srgbClr val="0000FF"/>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28" name="Rectangle 13"/>
            <p:cNvSpPr/>
            <p:nvPr/>
          </p:nvSpPr>
          <p:spPr>
            <a:xfrm>
              <a:off x="480" y="0"/>
              <a:ext cx="576" cy="4320"/>
            </a:xfrm>
            <a:prstGeom prst="rect">
              <a:avLst/>
            </a:prstGeom>
            <a:gradFill rotWithShape="0">
              <a:gsLst>
                <a:gs pos="0">
                  <a:srgbClr val="000000"/>
                </a:gs>
                <a:gs pos="100000">
                  <a:srgbClr val="0000FF"/>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29" name="Rectangle 14"/>
            <p:cNvSpPr/>
            <p:nvPr/>
          </p:nvSpPr>
          <p:spPr>
            <a:xfrm>
              <a:off x="288" y="0"/>
              <a:ext cx="192" cy="4320"/>
            </a:xfrm>
            <a:prstGeom prst="rect">
              <a:avLst/>
            </a:prstGeom>
            <a:gradFill rotWithShape="0">
              <a:gsLst>
                <a:gs pos="0">
                  <a:srgbClr val="000000"/>
                </a:gs>
                <a:gs pos="50000">
                  <a:srgbClr val="000000"/>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0" name="Rectangle 15"/>
            <p:cNvSpPr/>
            <p:nvPr/>
          </p:nvSpPr>
          <p:spPr>
            <a:xfrm>
              <a:off x="0" y="0"/>
              <a:ext cx="288" cy="4320"/>
            </a:xfrm>
            <a:prstGeom prst="rect">
              <a:avLst/>
            </a:prstGeom>
            <a:gradFill rotWithShape="0">
              <a:gsLst>
                <a:gs pos="0">
                  <a:srgbClr val="000000"/>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1" name="Rectangle 16"/>
            <p:cNvSpPr/>
            <p:nvPr/>
          </p:nvSpPr>
          <p:spPr>
            <a:xfrm>
              <a:off x="2160" y="0"/>
              <a:ext cx="240" cy="4320"/>
            </a:xfrm>
            <a:prstGeom prst="rect">
              <a:avLst/>
            </a:prstGeom>
            <a:gradFill rotWithShape="0">
              <a:gsLst>
                <a:gs pos="0">
                  <a:srgbClr val="000000"/>
                </a:gs>
                <a:gs pos="100000">
                  <a:srgbClr val="0000FF"/>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2" name="Rectangle 17"/>
            <p:cNvSpPr/>
            <p:nvPr/>
          </p:nvSpPr>
          <p:spPr>
            <a:xfrm>
              <a:off x="2784" y="0"/>
              <a:ext cx="528" cy="4320"/>
            </a:xfrm>
            <a:prstGeom prst="rect">
              <a:avLst/>
            </a:prstGeom>
            <a:gradFill rotWithShape="0">
              <a:gsLst>
                <a:gs pos="0">
                  <a:srgbClr val="0000FF"/>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3" name="Rectangle 18"/>
            <p:cNvSpPr/>
            <p:nvPr/>
          </p:nvSpPr>
          <p:spPr>
            <a:xfrm>
              <a:off x="1248" y="0"/>
              <a:ext cx="144" cy="4320"/>
            </a:xfrm>
            <a:prstGeom prst="rect">
              <a:avLst/>
            </a:prstGeom>
            <a:solidFill>
              <a:schemeClr val="bg2"/>
            </a:soli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4" name="Rectangle 19"/>
            <p:cNvSpPr/>
            <p:nvPr/>
          </p:nvSpPr>
          <p:spPr>
            <a:xfrm>
              <a:off x="3300" y="0"/>
              <a:ext cx="252" cy="4320"/>
            </a:xfrm>
            <a:prstGeom prst="rect">
              <a:avLst/>
            </a:prstGeom>
            <a:solidFill>
              <a:schemeClr val="bg2"/>
            </a:soli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5" name="Rectangle 20"/>
            <p:cNvSpPr/>
            <p:nvPr/>
          </p:nvSpPr>
          <p:spPr>
            <a:xfrm>
              <a:off x="4656" y="0"/>
              <a:ext cx="144" cy="4320"/>
            </a:xfrm>
            <a:prstGeom prst="rect">
              <a:avLst/>
            </a:prstGeom>
            <a:gradFill rotWithShape="0">
              <a:gsLst>
                <a:gs pos="0">
                  <a:srgbClr val="000000"/>
                </a:gs>
                <a:gs pos="50000">
                  <a:srgbClr val="000000"/>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6" name="Rectangle 21"/>
            <p:cNvSpPr/>
            <p:nvPr/>
          </p:nvSpPr>
          <p:spPr>
            <a:xfrm>
              <a:off x="4608" y="0"/>
              <a:ext cx="672" cy="4320"/>
            </a:xfrm>
            <a:prstGeom prst="rect">
              <a:avLst/>
            </a:prstGeom>
            <a:gradFill rotWithShape="0">
              <a:gsLst>
                <a:gs pos="0">
                  <a:srgbClr val="000000"/>
                </a:gs>
                <a:gs pos="100000">
                  <a:srgbClr val="3366FF"/>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7" name="Rectangle 22"/>
            <p:cNvSpPr/>
            <p:nvPr/>
          </p:nvSpPr>
          <p:spPr>
            <a:xfrm>
              <a:off x="3504" y="0"/>
              <a:ext cx="624" cy="4320"/>
            </a:xfrm>
            <a:prstGeom prst="rect">
              <a:avLst/>
            </a:prstGeom>
            <a:gradFill rotWithShape="0">
              <a:gsLst>
                <a:gs pos="0">
                  <a:srgbClr val="0000FF"/>
                </a:gs>
                <a:gs pos="50000">
                  <a:srgbClr val="000000"/>
                </a:gs>
                <a:gs pos="100000">
                  <a:srgbClr val="0000FF"/>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8" name="Rectangle 23"/>
            <p:cNvSpPr/>
            <p:nvPr/>
          </p:nvSpPr>
          <p:spPr>
            <a:xfrm>
              <a:off x="3840" y="0"/>
              <a:ext cx="528" cy="4320"/>
            </a:xfrm>
            <a:prstGeom prst="rect">
              <a:avLst/>
            </a:prstGeom>
            <a:gradFill rotWithShape="0">
              <a:gsLst>
                <a:gs pos="0">
                  <a:srgbClr val="0000FF"/>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39" name="Rectangle 24"/>
            <p:cNvSpPr/>
            <p:nvPr/>
          </p:nvSpPr>
          <p:spPr>
            <a:xfrm>
              <a:off x="4368" y="0"/>
              <a:ext cx="240" cy="4320"/>
            </a:xfrm>
            <a:prstGeom prst="rect">
              <a:avLst/>
            </a:prstGeom>
            <a:gradFill rotWithShape="0">
              <a:gsLst>
                <a:gs pos="0">
                  <a:srgbClr val="000000"/>
                </a:gs>
                <a:gs pos="50000">
                  <a:srgbClr val="000000"/>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40" name="Rectangle 25"/>
            <p:cNvSpPr/>
            <p:nvPr/>
          </p:nvSpPr>
          <p:spPr>
            <a:xfrm>
              <a:off x="2680" y="0"/>
              <a:ext cx="152" cy="4320"/>
            </a:xfrm>
            <a:prstGeom prst="rect">
              <a:avLst/>
            </a:prstGeom>
            <a:gradFill rotWithShape="0">
              <a:gsLst>
                <a:gs pos="0">
                  <a:srgbClr val="000000"/>
                </a:gs>
                <a:gs pos="100000">
                  <a:srgbClr val="0000FF"/>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41" name="Rectangle 26"/>
            <p:cNvSpPr/>
            <p:nvPr/>
          </p:nvSpPr>
          <p:spPr>
            <a:xfrm>
              <a:off x="2366" y="0"/>
              <a:ext cx="336" cy="4320"/>
            </a:xfrm>
            <a:prstGeom prst="rect">
              <a:avLst/>
            </a:prstGeom>
            <a:gradFill rotWithShape="0">
              <a:gsLst>
                <a:gs pos="0">
                  <a:srgbClr val="0000FF"/>
                </a:gs>
                <a:gs pos="100000">
                  <a:srgbClr val="000000"/>
                </a:gs>
              </a:gsLst>
              <a:lin ang="0" scaled="1"/>
              <a:tileRect/>
            </a:gradFill>
            <a:ln w="9525">
              <a:noFill/>
            </a:ln>
          </p:spPr>
          <p:txBody>
            <a:bodyPr wrap="none" anchor="ctr"/>
            <a:lstStyle/>
            <a:p>
              <a:endParaRPr lang="zh-CN">
                <a:solidFill>
                  <a:srgbClr val="FFFFFF"/>
                </a:solidFill>
                <a:latin typeface="Arial" panose="020B0604020202020204" pitchFamily="34" charset="0"/>
                <a:ea typeface="黑体" panose="02010609060101010101" pitchFamily="2" charset="-122"/>
                <a:sym typeface="Arial" panose="020B0604020202020204" pitchFamily="34" charset="0"/>
              </a:endParaRPr>
            </a:p>
          </p:txBody>
        </p:sp>
        <p:sp>
          <p:nvSpPr>
            <p:cNvPr id="5142" name="Freeform 27"/>
            <p:cNvSpPr/>
            <p:nvPr/>
          </p:nvSpPr>
          <p:spPr>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0" b="0"/>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rgbClr val="3366FF">
                <a:alpha val="50000"/>
              </a:srgbClr>
            </a:solidFill>
            <a:ln w="9525">
              <a:noFill/>
            </a:ln>
          </p:spPr>
          <p:txBody>
            <a:bodyPr/>
            <a:lstStyle/>
            <a:p>
              <a:endParaRPr lang="zh-CN" altLang="en-US"/>
            </a:p>
          </p:txBody>
        </p:sp>
        <p:sp>
          <p:nvSpPr>
            <p:cNvPr id="5143" name="Freeform 28"/>
            <p:cNvSpPr/>
            <p:nvPr/>
          </p:nvSpPr>
          <p:spPr>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0" b="0"/>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rgbClr val="396BFF"/>
                </a:gs>
                <a:gs pos="50000">
                  <a:srgbClr val="3366FF"/>
                </a:gs>
                <a:gs pos="100000">
                  <a:srgbClr val="396BFF"/>
                </a:gs>
              </a:gsLst>
              <a:lin ang="0" scaled="1"/>
              <a:tileRect/>
            </a:gradFill>
            <a:ln w="9525">
              <a:noFill/>
            </a:ln>
          </p:spPr>
          <p:txBody>
            <a:bodyPr/>
            <a:lstStyle/>
            <a:p>
              <a:endParaRPr lang="zh-CN" altLang="en-US"/>
            </a:p>
          </p:txBody>
        </p:sp>
      </p:grpSp>
      <p:sp>
        <p:nvSpPr>
          <p:cNvPr id="5144" name="Rectangle 7"/>
          <p:cNvSpPr/>
          <p:nvPr/>
        </p:nvSpPr>
        <p:spPr>
          <a:xfrm>
            <a:off x="2566988" y="4008438"/>
            <a:ext cx="4968875" cy="1081405"/>
          </a:xfrm>
          <a:prstGeom prst="rect">
            <a:avLst/>
          </a:prstGeom>
          <a:noFill/>
          <a:ln w="9525">
            <a:noFill/>
          </a:ln>
        </p:spPr>
        <p:txBody>
          <a:bodyPr anchor="t">
            <a:spAutoFit/>
          </a:bodyPr>
          <a:lstStyle/>
          <a:p>
            <a:pPr>
              <a:lnSpc>
                <a:spcPct val="115000"/>
              </a:lnSpc>
            </a:pPr>
            <a:r>
              <a:rPr lang="zh-CN" altLang="en-US" sz="2800" dirty="0">
                <a:solidFill>
                  <a:srgbClr val="FF6600"/>
                </a:solidFill>
                <a:latin typeface="华文新魏" panose="02010800040101010101" pitchFamily="2" charset="-122"/>
                <a:ea typeface="华文新魏" panose="02010800040101010101" pitchFamily="2" charset="-122"/>
                <a:sym typeface="华文新魏" panose="02010800040101010101" pitchFamily="2" charset="-122"/>
              </a:rPr>
              <a:t/>
            </a:r>
            <a:br>
              <a:rPr lang="zh-CN" altLang="en-US" sz="2800" dirty="0">
                <a:solidFill>
                  <a:srgbClr val="FF6600"/>
                </a:solidFill>
                <a:latin typeface="华文新魏" panose="02010800040101010101" pitchFamily="2" charset="-122"/>
                <a:ea typeface="华文新魏" panose="02010800040101010101" pitchFamily="2" charset="-122"/>
                <a:sym typeface="华文新魏" panose="02010800040101010101" pitchFamily="2" charset="-122"/>
              </a:rPr>
            </a:br>
            <a:endParaRPr lang="en-US" altLang="x-none" sz="2800" dirty="0">
              <a:solidFill>
                <a:srgbClr val="FF6600"/>
              </a:solidFill>
              <a:latin typeface="华文新魏" panose="02010800040101010101" pitchFamily="2" charset="-122"/>
              <a:ea typeface="华文新魏" panose="02010800040101010101" pitchFamily="2" charset="-122"/>
              <a:sym typeface="华文新魏" panose="02010800040101010101" pitchFamily="2" charset="-122"/>
            </a:endParaRPr>
          </a:p>
        </p:txBody>
      </p:sp>
      <p:pic>
        <p:nvPicPr>
          <p:cNvPr id="5147" name="Picture 32" descr="nk"/>
          <p:cNvPicPr>
            <a:picLocks noChangeAspect="1"/>
          </p:cNvPicPr>
          <p:nvPr/>
        </p:nvPicPr>
        <p:blipFill>
          <a:blip r:embed="rId3"/>
          <a:stretch>
            <a:fillRect/>
          </a:stretch>
        </p:blipFill>
        <p:spPr>
          <a:xfrm>
            <a:off x="-420370" y="-13970"/>
            <a:ext cx="1957705" cy="1310640"/>
          </a:xfrm>
          <a:prstGeom prst="rect">
            <a:avLst/>
          </a:prstGeom>
          <a:noFill/>
          <a:ln w="9525">
            <a:noFill/>
          </a:ln>
        </p:spPr>
      </p:pic>
      <p:sp>
        <p:nvSpPr>
          <p:cNvPr id="5148" name="矩形 25"/>
          <p:cNvSpPr/>
          <p:nvPr/>
        </p:nvSpPr>
        <p:spPr>
          <a:xfrm>
            <a:off x="730360" y="3823880"/>
            <a:ext cx="8164512" cy="2748280"/>
          </a:xfrm>
          <a:prstGeom prst="rect">
            <a:avLst/>
          </a:prstGeom>
          <a:noFill/>
          <a:ln w="9525">
            <a:noFill/>
          </a:ln>
        </p:spPr>
        <p:txBody>
          <a:bodyPr wrap="square" anchor="t">
            <a:spAutoFit/>
          </a:bodyPr>
          <a:lstStyle/>
          <a:p>
            <a:pPr algn="ctr">
              <a:lnSpc>
                <a:spcPct val="110000"/>
              </a:lnSpc>
            </a:pPr>
            <a:r>
              <a:rPr lang="zh-CN" altLang="en-US" sz="3200" dirty="0">
                <a:solidFill>
                  <a:schemeClr val="tx1"/>
                </a:solidFill>
                <a:latin typeface="楷体_GB2312" pitchFamily="1" charset="-122"/>
                <a:ea typeface="楷体_GB2312" pitchFamily="1" charset="-122"/>
                <a:sym typeface="楷体_GB2312" pitchFamily="1" charset="-122"/>
              </a:rPr>
              <a:t>南开大学 鞠美庭</a:t>
            </a:r>
          </a:p>
          <a:p>
            <a:pPr algn="ctr">
              <a:lnSpc>
                <a:spcPct val="110000"/>
              </a:lnSpc>
            </a:pPr>
            <a:r>
              <a:rPr lang="en-US" altLang="zh-CN" sz="3200" dirty="0">
                <a:solidFill>
                  <a:schemeClr val="tx1"/>
                </a:solidFill>
                <a:latin typeface="楷体_GB2312" pitchFamily="1" charset="-122"/>
                <a:ea typeface="楷体_GB2312" pitchFamily="1" charset="-122"/>
                <a:sym typeface="楷体_GB2312" pitchFamily="1" charset="-122"/>
              </a:rPr>
              <a:t>jumeit@nankai.edu.cn</a:t>
            </a:r>
          </a:p>
          <a:p>
            <a:pPr algn="ctr">
              <a:lnSpc>
                <a:spcPct val="110000"/>
              </a:lnSpc>
            </a:pPr>
            <a:r>
              <a:rPr lang="en-US" altLang="zh-CN" sz="3200" dirty="0">
                <a:solidFill>
                  <a:schemeClr val="tx1"/>
                </a:solidFill>
                <a:latin typeface="楷体_GB2312" pitchFamily="1" charset="-122"/>
                <a:ea typeface="楷体_GB2312" pitchFamily="1" charset="-122"/>
                <a:sym typeface="楷体_GB2312" pitchFamily="1" charset="-122"/>
              </a:rPr>
              <a:t>13820988813</a:t>
            </a:r>
          </a:p>
          <a:p>
            <a:pPr algn="ctr">
              <a:lnSpc>
                <a:spcPct val="110000"/>
              </a:lnSpc>
            </a:pPr>
            <a:r>
              <a:rPr lang="en-US" altLang="x-none" sz="3200" dirty="0" smtClean="0">
                <a:solidFill>
                  <a:schemeClr val="tx1"/>
                </a:solidFill>
                <a:latin typeface="楷体_GB2312" pitchFamily="1" charset="-122"/>
                <a:ea typeface="楷体_GB2312" pitchFamily="1" charset="-122"/>
                <a:sym typeface="楷体_GB2312" pitchFamily="1" charset="-122"/>
              </a:rPr>
              <a:t>2022</a:t>
            </a:r>
            <a:r>
              <a:rPr lang="zh-CN" altLang="en-US" sz="3200" dirty="0" smtClean="0">
                <a:solidFill>
                  <a:schemeClr val="tx1"/>
                </a:solidFill>
                <a:latin typeface="楷体_GB2312" pitchFamily="1" charset="-122"/>
                <a:ea typeface="楷体_GB2312" pitchFamily="1" charset="-122"/>
                <a:sym typeface="楷体_GB2312" pitchFamily="1" charset="-122"/>
              </a:rPr>
              <a:t>年</a:t>
            </a:r>
            <a:r>
              <a:rPr lang="en-US" altLang="zh-CN" sz="3200" dirty="0" smtClean="0">
                <a:solidFill>
                  <a:schemeClr val="tx1"/>
                </a:solidFill>
                <a:latin typeface="楷体_GB2312" pitchFamily="1" charset="-122"/>
                <a:ea typeface="楷体_GB2312" pitchFamily="1" charset="-122"/>
                <a:sym typeface="楷体_GB2312" pitchFamily="1" charset="-122"/>
              </a:rPr>
              <a:t>3</a:t>
            </a:r>
            <a:r>
              <a:rPr lang="zh-CN" altLang="en-US" sz="3200" dirty="0" smtClean="0">
                <a:solidFill>
                  <a:schemeClr val="tx1"/>
                </a:solidFill>
                <a:latin typeface="楷体_GB2312" pitchFamily="1" charset="-122"/>
                <a:ea typeface="楷体_GB2312" pitchFamily="1" charset="-122"/>
                <a:sym typeface="楷体_GB2312" pitchFamily="1" charset="-122"/>
              </a:rPr>
              <a:t>月</a:t>
            </a:r>
            <a:r>
              <a:rPr lang="en-US" altLang="zh-CN" sz="3200" dirty="0" smtClean="0">
                <a:solidFill>
                  <a:schemeClr val="tx1"/>
                </a:solidFill>
                <a:latin typeface="楷体_GB2312" pitchFamily="1" charset="-122"/>
                <a:ea typeface="楷体_GB2312" pitchFamily="1" charset="-122"/>
                <a:sym typeface="楷体_GB2312" pitchFamily="1" charset="-122"/>
              </a:rPr>
              <a:t>14</a:t>
            </a:r>
            <a:r>
              <a:rPr lang="zh-CN" altLang="en-US" sz="3200" dirty="0" smtClean="0">
                <a:solidFill>
                  <a:schemeClr val="tx1"/>
                </a:solidFill>
                <a:latin typeface="楷体_GB2312" pitchFamily="1" charset="-122"/>
                <a:ea typeface="楷体_GB2312" pitchFamily="1" charset="-122"/>
                <a:sym typeface="楷体_GB2312" pitchFamily="1" charset="-122"/>
              </a:rPr>
              <a:t>日   </a:t>
            </a:r>
            <a:endParaRPr lang="zh-CN" altLang="en-US" sz="3200" dirty="0">
              <a:solidFill>
                <a:schemeClr val="tx1"/>
              </a:solidFill>
              <a:latin typeface="楷体_GB2312" pitchFamily="1" charset="-122"/>
              <a:ea typeface="楷体_GB2312" pitchFamily="1" charset="-122"/>
              <a:sym typeface="楷体_GB2312" pitchFamily="1" charset="-122"/>
            </a:endParaRPr>
          </a:p>
          <a:p>
            <a:pPr algn="ctr"/>
            <a:endParaRPr lang="zh-CN" altLang="en-US" sz="3200" dirty="0">
              <a:solidFill>
                <a:schemeClr val="tx1"/>
              </a:solidFill>
              <a:latin typeface="楷体_GB2312" pitchFamily="1" charset="-122"/>
              <a:ea typeface="楷体_GB2312" pitchFamily="1" charset="-122"/>
              <a:sym typeface="楷体_GB2312" pitchFamily="1" charset="-122"/>
            </a:endParaRPr>
          </a:p>
        </p:txBody>
      </p:sp>
      <p:sp>
        <p:nvSpPr>
          <p:cNvPr id="5149" name="矩形 1"/>
          <p:cNvSpPr/>
          <p:nvPr/>
        </p:nvSpPr>
        <p:spPr>
          <a:xfrm>
            <a:off x="2945765" y="5538470"/>
            <a:ext cx="3798570" cy="645160"/>
          </a:xfrm>
          <a:prstGeom prst="rect">
            <a:avLst/>
          </a:prstGeom>
          <a:noFill/>
          <a:ln w="9525">
            <a:noFill/>
          </a:ln>
        </p:spPr>
        <p:txBody>
          <a:bodyPr wrap="square" anchor="t">
            <a:spAutoFit/>
          </a:bodyPr>
          <a:lstStyle/>
          <a:p>
            <a:r>
              <a:rPr lang="en-US" altLang="x-none" dirty="0">
                <a:solidFill>
                  <a:schemeClr val="tx1"/>
                </a:solidFill>
                <a:latin typeface="楷体_GB2312" pitchFamily="1" charset="-122"/>
                <a:ea typeface="楷体_GB2312" pitchFamily="1" charset="-122"/>
                <a:sym typeface="楷体_GB2312" pitchFamily="1" charset="-122"/>
              </a:rPr>
              <a:t> </a:t>
            </a:r>
            <a:endParaRPr lang="zh-CN" altLang="en-US" dirty="0">
              <a:solidFill>
                <a:srgbClr val="FFFFFF"/>
              </a:solidFill>
              <a:latin typeface="Arial" panose="020B0604020202020204" pitchFamily="34" charset="0"/>
              <a:ea typeface="黑体" panose="02010609060101010101" pitchFamily="2" charset="-122"/>
            </a:endParaRPr>
          </a:p>
        </p:txBody>
      </p:sp>
      <p:sp>
        <p:nvSpPr>
          <p:cNvPr id="5145" name="Rectangle 145"/>
          <p:cNvSpPr>
            <a:spLocks noGrp="1"/>
          </p:cNvSpPr>
          <p:nvPr>
            <p:ph type="ctrTitle"/>
          </p:nvPr>
        </p:nvSpPr>
        <p:spPr>
          <a:xfrm>
            <a:off x="599322" y="1433842"/>
            <a:ext cx="8093710" cy="1576070"/>
          </a:xfrm>
        </p:spPr>
        <p:txBody>
          <a:bodyPr wrap="square" lIns="92075" tIns="46038" rIns="92075" bIns="46038" anchor="ctr"/>
          <a:lstStyle/>
          <a:p>
            <a:pPr eaLnBrk="1" hangingPunct="1">
              <a:lnSpc>
                <a:spcPct val="150000"/>
              </a:lnSpc>
              <a:spcAft>
                <a:spcPts val="50"/>
              </a:spcAft>
            </a:pPr>
            <a:r>
              <a:rPr lang="zh-CN" altLang="en-US" sz="4000" b="1" kern="1200" baseline="0" dirty="0">
                <a:solidFill>
                  <a:srgbClr val="FFFF00"/>
                </a:solidFill>
                <a:effectLst>
                  <a:outerShdw blurRad="38100" dist="38100" dir="2700000" algn="tl">
                    <a:srgbClr val="000000">
                      <a:alpha val="43137"/>
                    </a:srgbClr>
                  </a:outerShdw>
                </a:effectLst>
                <a:latin typeface="+mj-lt"/>
                <a:ea typeface="黑体" panose="02010609060101010101" pitchFamily="2" charset="-122"/>
                <a:cs typeface="+mj-cs"/>
                <a:sym typeface="Arial" panose="020B0604020202020204" pitchFamily="34" charset="0"/>
              </a:rPr>
              <a:t/>
            </a:r>
            <a:br>
              <a:rPr lang="zh-CN" altLang="en-US" sz="4000" b="1" kern="1200" baseline="0" dirty="0">
                <a:solidFill>
                  <a:srgbClr val="FFFF00"/>
                </a:solidFill>
                <a:effectLst>
                  <a:outerShdw blurRad="38100" dist="38100" dir="2700000" algn="tl">
                    <a:srgbClr val="000000">
                      <a:alpha val="43137"/>
                    </a:srgbClr>
                  </a:outerShdw>
                </a:effectLst>
                <a:latin typeface="+mj-lt"/>
                <a:ea typeface="黑体" panose="02010609060101010101" pitchFamily="2" charset="-122"/>
                <a:cs typeface="+mj-cs"/>
                <a:sym typeface="Arial" panose="020B0604020202020204" pitchFamily="34" charset="0"/>
              </a:rPr>
            </a:br>
            <a:r>
              <a:rPr lang="zh-CN" altLang="en-US" sz="4000" b="1" kern="1200" baseline="0" dirty="0">
                <a:solidFill>
                  <a:srgbClr val="FFFF00"/>
                </a:solidFill>
                <a:effectLst>
                  <a:outerShdw blurRad="38100" dist="38100" dir="2700000" algn="tl">
                    <a:srgbClr val="000000">
                      <a:alpha val="43137"/>
                    </a:srgbClr>
                  </a:outerShdw>
                </a:effectLst>
                <a:latin typeface="华文彩云" panose="02010800040101010101" charset="-122"/>
                <a:ea typeface="华文彩云" panose="02010800040101010101" charset="-122"/>
                <a:sym typeface="Arial" panose="020B0604020202020204" pitchFamily="34" charset="0"/>
              </a:rPr>
              <a:t>生态</a:t>
            </a:r>
            <a:r>
              <a:rPr lang="zh-CN" altLang="en-US" sz="4000" b="1" kern="1200" baseline="0" dirty="0" smtClean="0">
                <a:solidFill>
                  <a:srgbClr val="FFFF00"/>
                </a:solidFill>
                <a:effectLst>
                  <a:outerShdw blurRad="38100" dist="38100" dir="2700000" algn="tl">
                    <a:srgbClr val="000000">
                      <a:alpha val="43137"/>
                    </a:srgbClr>
                  </a:outerShdw>
                </a:effectLst>
                <a:latin typeface="华文彩云" panose="02010800040101010101" charset="-122"/>
                <a:ea typeface="华文彩云" panose="02010800040101010101" charset="-122"/>
                <a:sym typeface="Arial" panose="020B0604020202020204" pitchFamily="34" charset="0"/>
              </a:rPr>
              <a:t>文明</a:t>
            </a:r>
            <a:r>
              <a:rPr lang="zh-CN" altLang="en-US" sz="4000" b="1" dirty="0">
                <a:solidFill>
                  <a:srgbClr val="FFFF00"/>
                </a:solidFill>
                <a:effectLst>
                  <a:outerShdw blurRad="38100" dist="38100" dir="2700000" algn="tl">
                    <a:srgbClr val="000000">
                      <a:alpha val="43137"/>
                    </a:srgbClr>
                  </a:outerShdw>
                </a:effectLst>
                <a:latin typeface="华文彩云" panose="02010800040101010101" charset="-122"/>
                <a:ea typeface="华文彩云" panose="02010800040101010101" charset="-122"/>
              </a:rPr>
              <a:t>导论</a:t>
            </a:r>
            <a:r>
              <a:rPr lang="zh-CN" altLang="en-US" sz="4000" b="1" kern="1200" baseline="0" dirty="0" smtClean="0">
                <a:solidFill>
                  <a:srgbClr val="FFFF00"/>
                </a:solidFill>
                <a:effectLst>
                  <a:outerShdw blurRad="38100" dist="38100" dir="2700000" algn="tl">
                    <a:srgbClr val="000000">
                      <a:alpha val="43137"/>
                    </a:srgbClr>
                  </a:outerShdw>
                </a:effectLst>
                <a:latin typeface="华文彩云" panose="02010800040101010101" charset="-122"/>
                <a:ea typeface="华文彩云" panose="02010800040101010101" charset="-122"/>
                <a:sym typeface="Arial" panose="020B0604020202020204" pitchFamily="34" charset="0"/>
              </a:rPr>
              <a:t>  </a:t>
            </a:r>
            <a:r>
              <a:rPr lang="zh-CN" altLang="en-US" sz="4000" b="1" dirty="0" smtClean="0">
                <a:solidFill>
                  <a:srgbClr val="FFFF00"/>
                </a:solidFill>
                <a:effectLst>
                  <a:outerShdw blurRad="38100" dist="38100" dir="2700000" algn="tl">
                    <a:srgbClr val="000000">
                      <a:alpha val="43137"/>
                    </a:srgbClr>
                  </a:outerShdw>
                </a:effectLst>
                <a:latin typeface="华文彩云" panose="02010800040101010101" charset="-122"/>
                <a:ea typeface="华文彩云" panose="02010800040101010101" charset="-122"/>
              </a:rPr>
              <a:t>第</a:t>
            </a:r>
            <a:r>
              <a:rPr lang="zh-CN" altLang="en-US" sz="4000" b="1" dirty="0">
                <a:solidFill>
                  <a:srgbClr val="FFFF00"/>
                </a:solidFill>
                <a:effectLst>
                  <a:outerShdw blurRad="38100" dist="38100" dir="2700000" algn="tl">
                    <a:srgbClr val="000000">
                      <a:alpha val="43137"/>
                    </a:srgbClr>
                  </a:outerShdw>
                </a:effectLst>
                <a:latin typeface="华文彩云" panose="02010800040101010101" charset="-122"/>
                <a:ea typeface="华文彩云" panose="02010800040101010101" charset="-122"/>
              </a:rPr>
              <a:t>五</a:t>
            </a:r>
            <a:r>
              <a:rPr lang="zh-CN" altLang="en-US" sz="4000" b="1" dirty="0" smtClean="0">
                <a:solidFill>
                  <a:srgbClr val="FFFF00"/>
                </a:solidFill>
                <a:effectLst>
                  <a:outerShdw blurRad="38100" dist="38100" dir="2700000" algn="tl">
                    <a:srgbClr val="000000">
                      <a:alpha val="43137"/>
                    </a:srgbClr>
                  </a:outerShdw>
                </a:effectLst>
                <a:latin typeface="华文彩云" panose="02010800040101010101" charset="-122"/>
                <a:ea typeface="华文彩云" panose="02010800040101010101" charset="-122"/>
              </a:rPr>
              <a:t>讲</a:t>
            </a:r>
            <a:r>
              <a:rPr lang="zh-CN" altLang="en-US" sz="4000" b="1" kern="1200" baseline="0" dirty="0">
                <a:solidFill>
                  <a:srgbClr val="FFFF00"/>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
            </a:r>
            <a:br>
              <a:rPr lang="zh-CN" altLang="en-US" sz="4000" b="1" kern="1200" baseline="0" dirty="0">
                <a:solidFill>
                  <a:srgbClr val="FFFF00"/>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br>
            <a:r>
              <a:rPr lang="zh-CN" altLang="en-US" sz="4400" b="1" dirty="0">
                <a:solidFill>
                  <a:srgbClr val="FFFF00"/>
                </a:solidFill>
                <a:latin typeface="黑体" panose="02010609060101010101" pitchFamily="2" charset="-122"/>
                <a:ea typeface="黑体" panose="02010609060101010101" pitchFamily="2" charset="-122"/>
                <a:sym typeface="Aharoni" panose="02010803020104030203" pitchFamily="2" charset="-79"/>
              </a:rPr>
              <a:t>我国绿色发展面临</a:t>
            </a:r>
            <a:r>
              <a:rPr lang="zh-CN" altLang="en-US" sz="4400" b="1" dirty="0" smtClean="0">
                <a:solidFill>
                  <a:srgbClr val="FFFF00"/>
                </a:solidFill>
                <a:latin typeface="黑体" panose="02010609060101010101" pitchFamily="2" charset="-122"/>
                <a:ea typeface="黑体" panose="02010609060101010101" pitchFamily="2" charset="-122"/>
                <a:sym typeface="Aharoni" panose="02010803020104030203" pitchFamily="2" charset="-79"/>
              </a:rPr>
              <a:t>的机遇</a:t>
            </a:r>
            <a:r>
              <a:rPr lang="zh-CN" altLang="en-US" sz="4400" b="1" dirty="0">
                <a:solidFill>
                  <a:srgbClr val="FFFF00"/>
                </a:solidFill>
                <a:latin typeface="黑体" panose="02010609060101010101" pitchFamily="2" charset="-122"/>
                <a:ea typeface="黑体" panose="02010609060101010101" pitchFamily="2" charset="-122"/>
                <a:sym typeface="Aharoni" panose="02010803020104030203" pitchFamily="2" charset="-79"/>
              </a:rPr>
              <a:t>与挑战</a:t>
            </a:r>
            <a:r>
              <a:rPr lang="en-US" altLang="zh-CN" sz="4400" b="1" dirty="0" smtClean="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
            </a:r>
            <a:br>
              <a:rPr lang="en-US" altLang="zh-CN" sz="4400" b="1" dirty="0" smtClean="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br>
            <a:r>
              <a:rPr lang="zh-CN" altLang="en-US" sz="4000" b="1" kern="1200" baseline="0" dirty="0">
                <a:solidFill>
                  <a:srgbClr val="FFFF00"/>
                </a:solidFill>
                <a:effectLst>
                  <a:outerShdw blurRad="38100" dist="38100" dir="2700000" algn="tl">
                    <a:srgbClr val="000000">
                      <a:alpha val="43137"/>
                    </a:srgbClr>
                  </a:outerShdw>
                </a:effectLst>
                <a:latin typeface="Times New Roman" panose="02020603050405020304" charset="0"/>
                <a:ea typeface="黑体" panose="02010609060101010101" pitchFamily="2" charset="-122"/>
                <a:cs typeface="+mj-cs"/>
                <a:sym typeface="Times New Roman" panose="02020603050405020304" charset="0"/>
              </a:rPr>
              <a:t/>
            </a:r>
            <a:br>
              <a:rPr lang="zh-CN" altLang="en-US" sz="4000" b="1" kern="1200" baseline="0" dirty="0">
                <a:solidFill>
                  <a:srgbClr val="FFFF00"/>
                </a:solidFill>
                <a:effectLst>
                  <a:outerShdw blurRad="38100" dist="38100" dir="2700000" algn="tl">
                    <a:srgbClr val="000000">
                      <a:alpha val="43137"/>
                    </a:srgbClr>
                  </a:outerShdw>
                </a:effectLst>
                <a:latin typeface="Times New Roman" panose="02020603050405020304" charset="0"/>
                <a:ea typeface="黑体" panose="02010609060101010101" pitchFamily="2" charset="-122"/>
                <a:cs typeface="+mj-cs"/>
                <a:sym typeface="Times New Roman" panose="02020603050405020304" charset="0"/>
              </a:rPr>
            </a:br>
            <a:endParaRPr lang="zh-CN" altLang="en-US" sz="4000" b="1" kern="1200" baseline="0" dirty="0">
              <a:solidFill>
                <a:srgbClr val="FFFF00"/>
              </a:solidFill>
              <a:effectLst>
                <a:outerShdw blurRad="38100" dist="38100" dir="2700000" algn="tl">
                  <a:srgbClr val="000000">
                    <a:alpha val="43137"/>
                  </a:srgbClr>
                </a:outerShdw>
              </a:effectLst>
              <a:latin typeface="Times New Roman" panose="02020603050405020304" charset="0"/>
              <a:ea typeface="黑体" panose="02010609060101010101" pitchFamily="2" charset="-122"/>
              <a:cs typeface="+mj-cs"/>
              <a:sym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46" name="文本框 45"/>
          <p:cNvSpPr txBox="1"/>
          <p:nvPr/>
        </p:nvSpPr>
        <p:spPr>
          <a:xfrm>
            <a:off x="3350260" y="4689475"/>
            <a:ext cx="735965" cy="762000"/>
          </a:xfrm>
          <a:prstGeom prst="rect">
            <a:avLst/>
          </a:prstGeom>
          <a:noFill/>
        </p:spPr>
        <p:txBody>
          <a:bodyPr wrap="none" rtlCol="0" anchor="t">
            <a:spAutoFit/>
          </a:bodyPr>
          <a:lstStyle/>
          <a:p>
            <a:r>
              <a:rPr lang="zh-CN" altLang="en-US" sz="4400">
                <a:solidFill>
                  <a:srgbClr val="FF0000"/>
                </a:solidFill>
                <a:cs typeface="Arial" panose="020B0604020202020204" pitchFamily="34" charset="0"/>
              </a:rPr>
              <a:t>◄</a:t>
            </a:r>
          </a:p>
        </p:txBody>
      </p:sp>
      <p:sp>
        <p:nvSpPr>
          <p:cNvPr id="754" name="MH_Desc_1"/>
          <p:cNvSpPr/>
          <p:nvPr/>
        </p:nvSpPr>
        <p:spPr>
          <a:xfrm>
            <a:off x="4500880" y="4668520"/>
            <a:ext cx="4034155" cy="1961515"/>
          </a:xfrm>
          <a:prstGeom prst="rect">
            <a:avLst/>
          </a:prstGeom>
          <a:solidFill>
            <a:schemeClr val="tx1"/>
          </a:solidFill>
          <a:ln w="3175">
            <a:noFill/>
          </a:ln>
        </p:spPr>
        <p:txBody>
          <a:bodyPr lIns="90000" tIns="46800" rIns="90000" bIns="46800">
            <a:noAutofit/>
          </a:bodyPr>
          <a:lstStyle/>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以制度创新释放改革红利，破除制约创新的制度藩篱</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以简政放权为核心 大力推进政府职能转变</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创新政府管理方式</a:t>
            </a:r>
            <a:endParaRPr lang="da-DK" altLang="zh-CN" sz="2000" b="1" noProof="0" dirty="0">
              <a:ln>
                <a:noFill/>
              </a:ln>
              <a:solidFill>
                <a:schemeClr val="bg1"/>
              </a:solidFill>
              <a:uLnTx/>
              <a:uFillTx/>
              <a:sym typeface="+mn-ea"/>
            </a:endParaRPr>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2.创新是绿色发展的动力</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46" name="文本框 45"/>
          <p:cNvSpPr txBox="1"/>
          <p:nvPr/>
        </p:nvSpPr>
        <p:spPr>
          <a:xfrm>
            <a:off x="4457700" y="4066540"/>
            <a:ext cx="735965" cy="762000"/>
          </a:xfrm>
          <a:prstGeom prst="rect">
            <a:avLst/>
          </a:prstGeom>
          <a:noFill/>
        </p:spPr>
        <p:txBody>
          <a:bodyPr wrap="none" rtlCol="0" anchor="t">
            <a:spAutoFit/>
          </a:bodyPr>
          <a:lstStyle/>
          <a:p>
            <a:r>
              <a:rPr lang="zh-CN" altLang="en-US" sz="4400">
                <a:solidFill>
                  <a:srgbClr val="FF0000"/>
                </a:solidFill>
                <a:cs typeface="Arial" panose="020B0604020202020204" pitchFamily="34" charset="0"/>
              </a:rPr>
              <a:t>◄</a:t>
            </a:r>
          </a:p>
        </p:txBody>
      </p:sp>
      <p:sp>
        <p:nvSpPr>
          <p:cNvPr id="754" name="MH_Desc_1"/>
          <p:cNvSpPr/>
          <p:nvPr/>
        </p:nvSpPr>
        <p:spPr>
          <a:xfrm>
            <a:off x="4097655" y="4668520"/>
            <a:ext cx="4770120" cy="1961515"/>
          </a:xfrm>
          <a:prstGeom prst="rect">
            <a:avLst/>
          </a:prstGeom>
          <a:solidFill>
            <a:schemeClr val="tx1"/>
          </a:solidFill>
          <a:ln w="3175">
            <a:noFill/>
          </a:ln>
        </p:spPr>
        <p:txBody>
          <a:bodyPr lIns="90000" tIns="46800" rIns="90000" bIns="46800">
            <a:noAutofit/>
          </a:bodyPr>
          <a:lstStyle/>
          <a:p>
            <a:pPr marL="342900" lvl="0" indent="-342900" algn="just">
              <a:lnSpc>
                <a:spcPct val="11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激发市场活力，使市场在配置资源中发挥决定性作用。</a:t>
            </a:r>
            <a:endParaRPr lang="da-DK" altLang="zh-CN" sz="2000" b="1" noProof="0" dirty="0">
              <a:ln>
                <a:noFill/>
              </a:ln>
              <a:solidFill>
                <a:schemeClr val="bg1"/>
              </a:solidFill>
              <a:uLnTx/>
              <a:uFillTx/>
              <a:sym typeface="+mn-ea"/>
            </a:endParaRPr>
          </a:p>
          <a:p>
            <a:pPr marL="342900" lvl="0" indent="-342900" algn="just">
              <a:lnSpc>
                <a:spcPct val="11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引入和完善开发使用清洁能源机制、碳排放权市场交易机制等市场机制，打造绿色经济新模式。</a:t>
            </a:r>
            <a:endParaRPr lang="da-DK" altLang="zh-CN" sz="2000" b="1" noProof="0" dirty="0">
              <a:ln>
                <a:noFill/>
              </a:ln>
              <a:solidFill>
                <a:schemeClr val="bg1"/>
              </a:solidFill>
              <a:uLnTx/>
              <a:uFillTx/>
              <a:sym typeface="+mn-ea"/>
            </a:endParaRPr>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2.创新是绿色发展的动力</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46" name="文本框 45"/>
          <p:cNvSpPr txBox="1"/>
          <p:nvPr/>
        </p:nvSpPr>
        <p:spPr>
          <a:xfrm>
            <a:off x="5495925" y="3374390"/>
            <a:ext cx="735965" cy="762000"/>
          </a:xfrm>
          <a:prstGeom prst="rect">
            <a:avLst/>
          </a:prstGeom>
          <a:noFill/>
        </p:spPr>
        <p:txBody>
          <a:bodyPr wrap="none" rtlCol="0" anchor="t">
            <a:spAutoFit/>
          </a:bodyPr>
          <a:lstStyle/>
          <a:p>
            <a:r>
              <a:rPr lang="zh-CN" altLang="en-US" sz="4400">
                <a:solidFill>
                  <a:srgbClr val="FF0000"/>
                </a:solidFill>
                <a:cs typeface="Arial" panose="020B0604020202020204" pitchFamily="34" charset="0"/>
              </a:rPr>
              <a:t>◄</a:t>
            </a:r>
          </a:p>
        </p:txBody>
      </p:sp>
      <p:sp>
        <p:nvSpPr>
          <p:cNvPr id="754" name="MH_Desc_1"/>
          <p:cNvSpPr/>
          <p:nvPr/>
        </p:nvSpPr>
        <p:spPr>
          <a:xfrm>
            <a:off x="5066665" y="3976370"/>
            <a:ext cx="3889375" cy="1961515"/>
          </a:xfrm>
          <a:prstGeom prst="rect">
            <a:avLst/>
          </a:prstGeom>
          <a:noFill/>
          <a:ln w="3175">
            <a:noFill/>
          </a:ln>
        </p:spPr>
        <p:txBody>
          <a:bodyPr lIns="90000" tIns="46800" rIns="90000" bIns="46800">
            <a:noAutofit/>
          </a:bodyPr>
          <a:lstStyle/>
          <a:p>
            <a:pPr lvl="0" indent="0" algn="just">
              <a:lnSpc>
                <a:spcPct val="120000"/>
              </a:lnSpc>
              <a:spcBef>
                <a:spcPts val="0"/>
              </a:spcBef>
              <a:spcAft>
                <a:spcPts val="0"/>
              </a:spcAft>
              <a:buClrTx/>
              <a:buSzTx/>
              <a:buFont typeface="Wingdings" panose="05000000000000000000" charset="0"/>
              <a:buNone/>
              <a:defRPr/>
            </a:pPr>
            <a:endParaRPr lang="da-DK" altLang="zh-CN" sz="2000" b="1" noProof="0" dirty="0">
              <a:ln>
                <a:noFill/>
              </a:ln>
              <a:solidFill>
                <a:schemeClr val="bg1"/>
              </a:solidFill>
              <a:effectLst>
                <a:outerShdw blurRad="38100" dist="38100" dir="2700000" algn="tl">
                  <a:srgbClr val="000000">
                    <a:alpha val="43137"/>
                  </a:srgbClr>
                </a:outerShdw>
              </a:effectLst>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effectLst>
                  <a:outerShdw blurRad="38100" dist="38100" dir="2700000" algn="tl">
                    <a:srgbClr val="000000">
                      <a:alpha val="43137"/>
                    </a:srgbClr>
                  </a:outerShdw>
                </a:effectLst>
                <a:uLnTx/>
                <a:uFillTx/>
                <a:sym typeface="+mn-ea"/>
              </a:rPr>
              <a:t>科技创新</a:t>
            </a:r>
            <a:r>
              <a:rPr lang="da-DK" altLang="zh-CN" sz="2000" noProof="0" dirty="0">
                <a:ln>
                  <a:noFill/>
                </a:ln>
                <a:solidFill>
                  <a:schemeClr val="bg1"/>
                </a:solidFill>
                <a:uLnTx/>
                <a:uFillTx/>
                <a:sym typeface="+mn-ea"/>
              </a:rPr>
              <a:t>面向世界前沿</a:t>
            </a:r>
            <a:r>
              <a:rPr lang="zh-CN" altLang="da-DK" sz="2000" noProof="0" dirty="0">
                <a:ln>
                  <a:noFill/>
                </a:ln>
                <a:solidFill>
                  <a:schemeClr val="bg1"/>
                </a:solidFill>
                <a:uLnTx/>
                <a:uFillTx/>
                <a:sym typeface="+mn-ea"/>
              </a:rPr>
              <a:t>、</a:t>
            </a:r>
            <a:r>
              <a:rPr lang="da-DK" altLang="zh-CN" sz="2000" noProof="0" dirty="0">
                <a:ln>
                  <a:noFill/>
                </a:ln>
                <a:solidFill>
                  <a:schemeClr val="bg1"/>
                </a:solidFill>
                <a:uLnTx/>
                <a:uFillTx/>
                <a:sym typeface="+mn-ea"/>
              </a:rPr>
              <a:t>经济主战场</a:t>
            </a:r>
            <a:r>
              <a:rPr lang="zh-CN" altLang="da-DK" sz="2000" noProof="0" dirty="0">
                <a:ln>
                  <a:noFill/>
                </a:ln>
                <a:solidFill>
                  <a:schemeClr val="bg1"/>
                </a:solidFill>
                <a:uLnTx/>
                <a:uFillTx/>
                <a:sym typeface="+mn-ea"/>
              </a:rPr>
              <a:t>、</a:t>
            </a:r>
            <a:r>
              <a:rPr lang="da-DK" altLang="zh-CN" sz="2000" noProof="0" dirty="0">
                <a:ln>
                  <a:noFill/>
                </a:ln>
                <a:solidFill>
                  <a:schemeClr val="bg1"/>
                </a:solidFill>
                <a:uLnTx/>
                <a:uFillTx/>
                <a:sym typeface="+mn-ea"/>
              </a:rPr>
              <a:t>国家重大需求</a:t>
            </a:r>
            <a:r>
              <a:rPr lang="zh-CN" altLang="da-DK" sz="2000" noProof="0" dirty="0">
                <a:ln>
                  <a:noFill/>
                </a:ln>
                <a:solidFill>
                  <a:schemeClr val="bg1"/>
                </a:solidFill>
                <a:uLnTx/>
                <a:uFillTx/>
                <a:sym typeface="+mn-ea"/>
              </a:rPr>
              <a:t>；</a:t>
            </a: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effectLst>
                  <a:outerShdw blurRad="38100" dist="38100" dir="2700000" algn="tl">
                    <a:srgbClr val="000000">
                      <a:alpha val="43137"/>
                    </a:srgbClr>
                  </a:outerShdw>
                </a:effectLst>
                <a:uLnTx/>
                <a:uFillTx/>
                <a:sym typeface="+mn-ea"/>
              </a:rPr>
              <a:t>核心技术：</a:t>
            </a:r>
          </a:p>
          <a:p>
            <a:pPr lvl="0" algn="just">
              <a:lnSpc>
                <a:spcPct val="120000"/>
              </a:lnSpc>
              <a:spcBef>
                <a:spcPts val="0"/>
              </a:spcBef>
              <a:spcAft>
                <a:spcPts val="0"/>
              </a:spcAft>
              <a:buClrTx/>
              <a:buSzTx/>
              <a:buFont typeface="Wingdings" panose="05000000000000000000" charset="0"/>
              <a:defRPr/>
            </a:pPr>
            <a:r>
              <a:rPr lang="da-DK" altLang="zh-CN" sz="2000" noProof="0" dirty="0">
                <a:ln>
                  <a:noFill/>
                </a:ln>
                <a:solidFill>
                  <a:schemeClr val="bg1"/>
                </a:solidFill>
                <a:uLnTx/>
                <a:uFillTx/>
                <a:sym typeface="+mn-ea"/>
              </a:rPr>
              <a:t>   一是基础技术、通用技术</a:t>
            </a:r>
          </a:p>
          <a:p>
            <a:pPr lvl="0" algn="just">
              <a:lnSpc>
                <a:spcPct val="120000"/>
              </a:lnSpc>
              <a:spcBef>
                <a:spcPts val="0"/>
              </a:spcBef>
              <a:spcAft>
                <a:spcPts val="0"/>
              </a:spcAft>
              <a:buClrTx/>
              <a:buSzTx/>
              <a:buFont typeface="Wingdings" panose="05000000000000000000" charset="0"/>
              <a:defRPr/>
            </a:pPr>
            <a:r>
              <a:rPr lang="da-DK" altLang="zh-CN" sz="2000" noProof="0" dirty="0">
                <a:ln>
                  <a:noFill/>
                </a:ln>
                <a:solidFill>
                  <a:schemeClr val="bg1"/>
                </a:solidFill>
                <a:uLnTx/>
                <a:uFillTx/>
                <a:sym typeface="+mn-ea"/>
              </a:rPr>
              <a:t>   二是非对称技术、杀手锏技术</a:t>
            </a:r>
            <a:r>
              <a:rPr lang="zh-CN" altLang="da-DK" sz="2000" noProof="0" dirty="0">
                <a:ln>
                  <a:noFill/>
                </a:ln>
                <a:solidFill>
                  <a:schemeClr val="bg1"/>
                </a:solidFill>
                <a:uLnTx/>
                <a:uFillTx/>
                <a:sym typeface="+mn-ea"/>
              </a:rPr>
              <a:t>  </a:t>
            </a:r>
          </a:p>
          <a:p>
            <a:pPr lvl="0" algn="just">
              <a:lnSpc>
                <a:spcPct val="120000"/>
              </a:lnSpc>
              <a:spcBef>
                <a:spcPts val="0"/>
              </a:spcBef>
              <a:spcAft>
                <a:spcPts val="0"/>
              </a:spcAft>
              <a:buClrTx/>
              <a:buSzTx/>
              <a:buFont typeface="Wingdings" panose="05000000000000000000" charset="0"/>
              <a:defRPr/>
            </a:pPr>
            <a:r>
              <a:rPr lang="zh-CN" altLang="da-DK" sz="2000" noProof="0" dirty="0">
                <a:ln>
                  <a:noFill/>
                </a:ln>
                <a:solidFill>
                  <a:schemeClr val="bg1"/>
                </a:solidFill>
                <a:uLnTx/>
                <a:uFillTx/>
                <a:sym typeface="+mn-ea"/>
              </a:rPr>
              <a:t>   </a:t>
            </a:r>
            <a:r>
              <a:rPr lang="da-DK" altLang="zh-CN" sz="2000" noProof="0" dirty="0">
                <a:ln>
                  <a:noFill/>
                </a:ln>
                <a:solidFill>
                  <a:schemeClr val="bg1"/>
                </a:solidFill>
                <a:uLnTx/>
                <a:uFillTx/>
                <a:sym typeface="+mn-ea"/>
              </a:rPr>
              <a:t>三是前沿技术、颠覆性技术</a:t>
            </a:r>
            <a:endParaRPr lang="da-DK" altLang="zh-CN" sz="2000" b="1" noProof="0" dirty="0">
              <a:ln>
                <a:noFill/>
              </a:ln>
              <a:solidFill>
                <a:schemeClr val="bg1"/>
              </a:solidFill>
              <a:uLnTx/>
              <a:uFillTx/>
              <a:sym typeface="+mn-ea"/>
            </a:endParaRPr>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2.创新是绿色发展的动力</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46" name="文本框 45"/>
          <p:cNvSpPr txBox="1"/>
          <p:nvPr/>
        </p:nvSpPr>
        <p:spPr>
          <a:xfrm>
            <a:off x="6534150" y="2751455"/>
            <a:ext cx="735965" cy="762000"/>
          </a:xfrm>
          <a:prstGeom prst="rect">
            <a:avLst/>
          </a:prstGeom>
          <a:noFill/>
        </p:spPr>
        <p:txBody>
          <a:bodyPr wrap="none" rtlCol="0" anchor="t">
            <a:spAutoFit/>
          </a:bodyPr>
          <a:lstStyle/>
          <a:p>
            <a:r>
              <a:rPr lang="zh-CN" altLang="en-US" sz="4400">
                <a:solidFill>
                  <a:srgbClr val="FF0000"/>
                </a:solidFill>
                <a:cs typeface="Arial" panose="020B0604020202020204" pitchFamily="34" charset="0"/>
              </a:rPr>
              <a:t>◄</a:t>
            </a:r>
          </a:p>
        </p:txBody>
      </p:sp>
      <p:sp>
        <p:nvSpPr>
          <p:cNvPr id="754" name="MH_Desc_1"/>
          <p:cNvSpPr/>
          <p:nvPr/>
        </p:nvSpPr>
        <p:spPr>
          <a:xfrm>
            <a:off x="4097655" y="4668520"/>
            <a:ext cx="4770120" cy="1961515"/>
          </a:xfrm>
          <a:prstGeom prst="rect">
            <a:avLst/>
          </a:prstGeom>
          <a:solidFill>
            <a:schemeClr val="tx1"/>
          </a:solidFill>
          <a:ln w="3175">
            <a:noFill/>
          </a:ln>
        </p:spPr>
        <p:txBody>
          <a:bodyPr lIns="90000" tIns="46800" rIns="90000" bIns="46800">
            <a:noAutofit/>
          </a:bodyPr>
          <a:lstStyle/>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为创新型企业提供周到、完善服务；</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强化金融创新的功能；</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创新培养、用好和吸引人才机制；</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推动形成深度融合的开放创新局面，加强创新政策统筹协调等。</a:t>
            </a:r>
            <a:endParaRPr lang="da-DK" altLang="zh-CN" sz="2000" b="1" noProof="0" dirty="0">
              <a:ln>
                <a:noFill/>
              </a:ln>
              <a:solidFill>
                <a:schemeClr val="bg1"/>
              </a:solidFill>
              <a:uLnTx/>
              <a:uFillTx/>
              <a:sym typeface="+mn-ea"/>
            </a:endParaRPr>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2.创新是绿色发展的动力</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46" name="文本框 45"/>
          <p:cNvSpPr txBox="1"/>
          <p:nvPr/>
        </p:nvSpPr>
        <p:spPr>
          <a:xfrm>
            <a:off x="7641590" y="2128520"/>
            <a:ext cx="735965" cy="762000"/>
          </a:xfrm>
          <a:prstGeom prst="rect">
            <a:avLst/>
          </a:prstGeom>
          <a:noFill/>
        </p:spPr>
        <p:txBody>
          <a:bodyPr wrap="none" rtlCol="0" anchor="t">
            <a:spAutoFit/>
          </a:bodyPr>
          <a:lstStyle/>
          <a:p>
            <a:r>
              <a:rPr lang="zh-CN" altLang="en-US" sz="4400">
                <a:solidFill>
                  <a:srgbClr val="FF0000"/>
                </a:solidFill>
                <a:cs typeface="Arial" panose="020B0604020202020204" pitchFamily="34" charset="0"/>
              </a:rPr>
              <a:t>◄</a:t>
            </a:r>
          </a:p>
        </p:txBody>
      </p:sp>
      <p:sp>
        <p:nvSpPr>
          <p:cNvPr id="754" name="MH_Desc_1"/>
          <p:cNvSpPr/>
          <p:nvPr/>
        </p:nvSpPr>
        <p:spPr>
          <a:xfrm>
            <a:off x="4928235" y="4045585"/>
            <a:ext cx="4211320" cy="1961515"/>
          </a:xfrm>
          <a:prstGeom prst="rect">
            <a:avLst/>
          </a:prstGeom>
          <a:solidFill>
            <a:schemeClr val="tx1"/>
          </a:solidFill>
          <a:ln w="3175">
            <a:noFill/>
          </a:ln>
        </p:spPr>
        <p:txBody>
          <a:bodyPr lIns="90000" tIns="46800" rIns="90000" bIns="46800">
            <a:noAutofit/>
          </a:bodyPr>
          <a:lstStyle/>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为创新型企业提供完善服务；</a:t>
            </a:r>
            <a:endParaRPr lang="da-DK" altLang="zh-CN" sz="2000" b="1" noProof="0" dirty="0">
              <a:ln>
                <a:noFill/>
              </a:ln>
              <a:solidFill>
                <a:schemeClr val="bg1"/>
              </a:solidFill>
              <a:uLnTx/>
              <a:uFillTx/>
              <a:sym typeface="+mn-ea"/>
            </a:endParaRPr>
          </a:p>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强化金融创新的功能；</a:t>
            </a:r>
            <a:endParaRPr lang="da-DK" altLang="zh-CN" sz="2000" b="1" noProof="0" dirty="0">
              <a:ln>
                <a:noFill/>
              </a:ln>
              <a:solidFill>
                <a:schemeClr val="bg1"/>
              </a:solidFill>
              <a:uLnTx/>
              <a:uFillTx/>
              <a:sym typeface="+mn-ea"/>
            </a:endParaRPr>
          </a:p>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创新培养和吸引人才机制；</a:t>
            </a:r>
            <a:endParaRPr lang="da-DK" altLang="zh-CN" sz="2000" b="1" noProof="0" dirty="0">
              <a:ln>
                <a:noFill/>
              </a:ln>
              <a:solidFill>
                <a:schemeClr val="bg1"/>
              </a:solidFill>
              <a:uLnTx/>
              <a:uFillTx/>
              <a:sym typeface="+mn-ea"/>
            </a:endParaRPr>
          </a:p>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加强创新政策统筹协调等。</a:t>
            </a:r>
            <a:endParaRPr lang="da-DK" altLang="zh-CN" sz="2000" b="1" noProof="0" dirty="0">
              <a:ln>
                <a:noFill/>
              </a:ln>
              <a:solidFill>
                <a:schemeClr val="bg1"/>
              </a:solidFill>
              <a:uLnTx/>
              <a:uFillTx/>
              <a:sym typeface="+mn-ea"/>
            </a:endParaRPr>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2.创新是绿色发展的动力</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5026025"/>
            <a:ext cx="4190365"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绿色惠民的发展策略</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6" name="Rectangle 66">
            <a:hlinkClick r:id="rId3" action="ppaction://hlinksldjump"/>
          </p:cNvPr>
          <p:cNvSpPr/>
          <p:nvPr/>
        </p:nvSpPr>
        <p:spPr>
          <a:xfrm>
            <a:off x="2148205" y="3693795"/>
            <a:ext cx="417576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7" name="Rectangle 66"/>
          <p:cNvSpPr/>
          <p:nvPr/>
        </p:nvSpPr>
        <p:spPr>
          <a:xfrm>
            <a:off x="2114550" y="2864485"/>
            <a:ext cx="5258435" cy="645160"/>
          </a:xfrm>
          <a:prstGeom prst="rect">
            <a:avLst/>
          </a:prstGeom>
          <a:gradFill>
            <a:gsLst>
              <a:gs pos="0">
                <a:srgbClr val="FBFB11"/>
              </a:gs>
              <a:gs pos="100000">
                <a:srgbClr val="838309">
                  <a:lumMod val="60000"/>
                  <a:lumOff val="40000"/>
                </a:srgbClr>
              </a:gs>
            </a:gsLst>
            <a:lin ang="5400000" scaled="0"/>
          </a:gradFill>
          <a:ln w="9525">
            <a:solidFill>
              <a:srgbClr val="FFFF00"/>
            </a:solidFill>
          </a:ln>
        </p:spPr>
        <p:txBody>
          <a:bodyPr wrap="square" anchor="t">
            <a:spAutoFit/>
          </a:bodyPr>
          <a:lstStyle/>
          <a:p>
            <a:pPr lvl="0" algn="l" eaLnBrk="0" hangingPunct="0"/>
            <a:r>
              <a:rPr lang="zh-CN" altLang="en-US" dirty="0">
                <a:solidFill>
                  <a:srgbClr val="FF0000"/>
                </a:solidFill>
                <a:latin typeface="黑体" panose="02010609060101010101" pitchFamily="2" charset="-122"/>
                <a:ea typeface="黑体" panose="02010609060101010101" pitchFamily="2" charset="-122"/>
                <a:sym typeface="黑体" panose="02010609060101010101" pitchFamily="2" charset="-122"/>
              </a:rPr>
              <a:t>质量效率是发展的目标</a:t>
            </a:r>
          </a:p>
        </p:txBody>
      </p:sp>
      <p:sp>
        <p:nvSpPr>
          <p:cNvPr id="6148" name="矩形 85"/>
          <p:cNvSpPr/>
          <p:nvPr/>
        </p:nvSpPr>
        <p:spPr>
          <a:xfrm>
            <a:off x="2093913" y="2302828"/>
            <a:ext cx="4662487"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创新是绿色发展的动力</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543050"/>
            <a:ext cx="4689475"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695633"/>
            <a:ext cx="4657725" cy="583565"/>
          </a:xfrm>
          <a:prstGeom prst="rect">
            <a:avLst/>
          </a:prstGeom>
          <a:noFill/>
          <a:ln w="9525">
            <a:noFill/>
          </a:ln>
        </p:spPr>
        <p:txBody>
          <a:bodyPr wrap="square" anchor="t">
            <a:spAutoFit/>
          </a:bodyPr>
          <a:lstStyle/>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374515"/>
            <a:ext cx="418719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57580" y="1306830"/>
            <a:ext cx="2327910" cy="521970"/>
          </a:xfrm>
          <a:prstGeom prst="rect">
            <a:avLst/>
          </a:prstGeom>
          <a:solidFill>
            <a:srgbClr val="FFFF00"/>
          </a:solidFill>
        </p:spPr>
        <p:txBody>
          <a:bodyPr wrap="none" rtlCol="0" anchor="t">
            <a:spAutoFit/>
          </a:bodyPr>
          <a:lstStyle/>
          <a:p>
            <a:pPr>
              <a:buNone/>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着力调整存量</a:t>
            </a:r>
          </a:p>
        </p:txBody>
      </p:sp>
      <p:sp>
        <p:nvSpPr>
          <p:cNvPr id="9" name="文本框 8"/>
          <p:cNvSpPr txBox="1">
            <a:spLocks noChangeAspect="1"/>
          </p:cNvSpPr>
          <p:nvPr/>
        </p:nvSpPr>
        <p:spPr>
          <a:xfrm>
            <a:off x="948690" y="1858645"/>
            <a:ext cx="2337435" cy="1753235"/>
          </a:xfrm>
          <a:prstGeom prst="rect">
            <a:avLst/>
          </a:prstGeom>
          <a:solidFill>
            <a:schemeClr val="accent2"/>
          </a:solidFill>
        </p:spPr>
        <p:txBody>
          <a:bodyPr wrap="square" rtlCol="0" anchor="ctr" anchorCtr="1">
            <a:spAutoFit/>
          </a:bodyPr>
          <a:lstStyle/>
          <a:p>
            <a:pPr marL="285750" indent="-285750">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压缩落后产能，化解过剩产能</a:t>
            </a:r>
            <a:endParaRPr lang="zh-CN" altLang="en-US" sz="1800" b="1" baseline="0" dirty="0">
              <a:solidFill>
                <a:srgbClr val="FFFF00"/>
              </a:solidFill>
              <a:latin typeface="黑体" panose="02010609060101010101" pitchFamily="2" charset="-122"/>
              <a:ea typeface="黑体" panose="02010609060101010101" pitchFamily="2" charset="-122"/>
              <a:sym typeface="MS PGothic" panose="020B0600070205080204" charset="-128"/>
            </a:endParaRPr>
          </a:p>
          <a:p>
            <a:pPr marL="285750" indent="-285750">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“多产低效”</a:t>
            </a:r>
            <a:r>
              <a:rPr lang="zh-CN" altLang="en-US" sz="1800" dirty="0">
                <a:solidFill>
                  <a:srgbClr val="FFFF00"/>
                </a:solidFill>
                <a:latin typeface="黑体" panose="02010609060101010101" pitchFamily="2" charset="-122"/>
                <a:ea typeface="黑体" panose="02010609060101010101" pitchFamily="2" charset="-122"/>
                <a:sym typeface="宋体" panose="02010600030101010101" pitchFamily="2" charset="-122"/>
              </a:rPr>
              <a:t>转</a:t>
            </a: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向“优产高效”</a:t>
            </a:r>
            <a:endParaRPr lang="zh-CN" altLang="en-US" sz="1800" b="1" baseline="0" dirty="0">
              <a:solidFill>
                <a:srgbClr val="FFFF00"/>
              </a:solidFill>
              <a:latin typeface="黑体" panose="02010609060101010101" pitchFamily="2" charset="-122"/>
              <a:ea typeface="黑体" panose="02010609060101010101" pitchFamily="2" charset="-122"/>
              <a:sym typeface="MS PGothic" panose="020B0600070205080204" charset="-128"/>
            </a:endParaRPr>
          </a:p>
          <a:p>
            <a:pPr marL="285750" indent="-285750">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强化环保、质量、安全硬约束</a:t>
            </a:r>
          </a:p>
        </p:txBody>
      </p:sp>
      <p:sp>
        <p:nvSpPr>
          <p:cNvPr id="10" name="文本框 9"/>
          <p:cNvSpPr txBox="1"/>
          <p:nvPr/>
        </p:nvSpPr>
        <p:spPr>
          <a:xfrm>
            <a:off x="3449320" y="1306830"/>
            <a:ext cx="2327910" cy="521970"/>
          </a:xfrm>
          <a:prstGeom prst="rect">
            <a:avLst/>
          </a:prstGeom>
          <a:solidFill>
            <a:srgbClr val="FFFF00"/>
          </a:solidFill>
        </p:spPr>
        <p:txBody>
          <a:bodyPr wrap="none" rtlCol="0" anchor="t">
            <a:spAutoFit/>
          </a:bodyPr>
          <a:lstStyle/>
          <a:p>
            <a:pPr lvl="0" algn="l"/>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努力做优增量</a:t>
            </a:r>
          </a:p>
        </p:txBody>
      </p:sp>
      <p:sp>
        <p:nvSpPr>
          <p:cNvPr id="11" name="文本框 10"/>
          <p:cNvSpPr txBox="1"/>
          <p:nvPr/>
        </p:nvSpPr>
        <p:spPr>
          <a:xfrm>
            <a:off x="5871845" y="1306830"/>
            <a:ext cx="2327910" cy="521970"/>
          </a:xfrm>
          <a:prstGeom prst="rect">
            <a:avLst/>
          </a:prstGeom>
          <a:solidFill>
            <a:srgbClr val="FFFF00"/>
          </a:solidFill>
        </p:spPr>
        <p:txBody>
          <a:bodyPr wrap="none" rtlCol="0" anchor="t">
            <a:spAutoFit/>
          </a:bodyPr>
          <a:lstStyle/>
          <a:p>
            <a:pPr lvl="0" algn="l"/>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突出效益质量</a:t>
            </a:r>
          </a:p>
        </p:txBody>
      </p:sp>
      <p:sp>
        <p:nvSpPr>
          <p:cNvPr id="12" name="文本框 11"/>
          <p:cNvSpPr txBox="1"/>
          <p:nvPr/>
        </p:nvSpPr>
        <p:spPr>
          <a:xfrm>
            <a:off x="957580" y="4006215"/>
            <a:ext cx="2327910" cy="521970"/>
          </a:xfrm>
          <a:prstGeom prst="rect">
            <a:avLst/>
          </a:prstGeom>
          <a:solidFill>
            <a:srgbClr val="FFFF00"/>
          </a:solidFill>
        </p:spPr>
        <p:txBody>
          <a:bodyPr wrap="none" rtlCol="0" anchor="t">
            <a:spAutoFit/>
          </a:bodyPr>
          <a:lstStyle/>
          <a:p>
            <a:pPr lvl="0" algn="l"/>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提高消费质量</a:t>
            </a:r>
          </a:p>
        </p:txBody>
      </p:sp>
      <p:sp>
        <p:nvSpPr>
          <p:cNvPr id="13" name="文本框 12"/>
          <p:cNvSpPr txBox="1"/>
          <p:nvPr/>
        </p:nvSpPr>
        <p:spPr>
          <a:xfrm>
            <a:off x="3449320" y="4006215"/>
            <a:ext cx="2327910" cy="521970"/>
          </a:xfrm>
          <a:prstGeom prst="rect">
            <a:avLst/>
          </a:prstGeom>
          <a:solidFill>
            <a:srgbClr val="FFFF00"/>
          </a:solidFill>
        </p:spPr>
        <p:txBody>
          <a:bodyPr wrap="none" rtlCol="0" anchor="t">
            <a:spAutoFit/>
          </a:bodyPr>
          <a:lstStyle/>
          <a:p>
            <a:pPr lvl="0" algn="l"/>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提高投资效益</a:t>
            </a:r>
          </a:p>
        </p:txBody>
      </p:sp>
      <p:sp>
        <p:nvSpPr>
          <p:cNvPr id="14" name="文本框 13"/>
          <p:cNvSpPr txBox="1"/>
          <p:nvPr/>
        </p:nvSpPr>
        <p:spPr>
          <a:xfrm>
            <a:off x="5941060" y="4006215"/>
            <a:ext cx="2327910" cy="521970"/>
          </a:xfrm>
          <a:prstGeom prst="rect">
            <a:avLst/>
          </a:prstGeom>
          <a:solidFill>
            <a:srgbClr val="FFFF00"/>
          </a:solidFill>
        </p:spPr>
        <p:txBody>
          <a:bodyPr wrap="none" rtlCol="0" anchor="t">
            <a:spAutoFit/>
          </a:bodyPr>
          <a:lstStyle/>
          <a:p>
            <a:pPr lvl="0" algn="l"/>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提高增长质量</a:t>
            </a:r>
          </a:p>
        </p:txBody>
      </p:sp>
      <p:sp>
        <p:nvSpPr>
          <p:cNvPr id="15" name="文本框 14"/>
          <p:cNvSpPr txBox="1"/>
          <p:nvPr/>
        </p:nvSpPr>
        <p:spPr>
          <a:xfrm>
            <a:off x="3429000" y="1847215"/>
            <a:ext cx="2337435" cy="1753235"/>
          </a:xfrm>
          <a:prstGeom prst="rect">
            <a:avLst/>
          </a:prstGeom>
          <a:solidFill>
            <a:schemeClr val="accent2"/>
          </a:solidFill>
        </p:spPr>
        <p:txBody>
          <a:bodyPr wrap="square" rtlCol="0" anchor="ctr" anchorCtr="1">
            <a:spAutoFit/>
          </a:bodyPr>
          <a:lstStyle/>
          <a:p>
            <a:pPr marL="285750" lvl="0" indent="-285750" algn="l">
              <a:buFont typeface="Wingdings" panose="05000000000000000000" pitchFamily="2" charset="2"/>
              <a:buChar char="l"/>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新型工业化、城镇化、农业现代化和绿色化同步发展</a:t>
            </a:r>
          </a:p>
          <a:p>
            <a:pPr marL="285750" lvl="0" indent="-285750" algn="l">
              <a:buFont typeface="Wingdings" panose="05000000000000000000" pitchFamily="2" charset="2"/>
              <a:buChar char="l"/>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增强战略性新兴产业和现代服务业支撑作用</a:t>
            </a:r>
          </a:p>
        </p:txBody>
      </p:sp>
      <p:sp>
        <p:nvSpPr>
          <p:cNvPr id="16" name="文本框 15"/>
          <p:cNvSpPr txBox="1">
            <a:spLocks noChangeAspect="1"/>
          </p:cNvSpPr>
          <p:nvPr/>
        </p:nvSpPr>
        <p:spPr>
          <a:xfrm>
            <a:off x="5909310" y="1835785"/>
            <a:ext cx="2337435" cy="1753235"/>
          </a:xfrm>
          <a:prstGeom prst="rect">
            <a:avLst/>
          </a:prstGeom>
          <a:solidFill>
            <a:schemeClr val="accent2"/>
          </a:solidFill>
        </p:spPr>
        <p:txBody>
          <a:bodyPr wrap="square" rtlCol="0" anchor="ctr" anchorCtr="1">
            <a:spAutoFit/>
          </a:bodyPr>
          <a:lstStyle/>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以提高发展质量和效益为中心</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注重企业效益、民生效益、生态效益</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调速不减势、量增质更优</a:t>
            </a:r>
          </a:p>
        </p:txBody>
      </p:sp>
      <p:sp>
        <p:nvSpPr>
          <p:cNvPr id="17" name="文本框 16"/>
          <p:cNvSpPr txBox="1"/>
          <p:nvPr/>
        </p:nvSpPr>
        <p:spPr>
          <a:xfrm>
            <a:off x="5967095" y="4562158"/>
            <a:ext cx="2337435" cy="1753235"/>
          </a:xfrm>
          <a:prstGeom prst="rect">
            <a:avLst/>
          </a:prstGeom>
          <a:solidFill>
            <a:schemeClr val="accent2"/>
          </a:solidFill>
        </p:spPr>
        <p:txBody>
          <a:bodyPr wrap="square" rtlCol="0" anchor="ctr" anchorCtr="1">
            <a:spAutoFit/>
          </a:bodyPr>
          <a:lstStyle/>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产业格局处于全球工业化的初级阶段</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创新驱动增长，提高质量效率</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新常态下质量比数量更重要</a:t>
            </a:r>
          </a:p>
        </p:txBody>
      </p:sp>
      <p:sp>
        <p:nvSpPr>
          <p:cNvPr id="18" name="文本框 17"/>
          <p:cNvSpPr txBox="1"/>
          <p:nvPr/>
        </p:nvSpPr>
        <p:spPr>
          <a:xfrm>
            <a:off x="3463925" y="4581843"/>
            <a:ext cx="2337435" cy="1753235"/>
          </a:xfrm>
          <a:prstGeom prst="rect">
            <a:avLst/>
          </a:prstGeom>
          <a:solidFill>
            <a:schemeClr val="accent2"/>
          </a:solidFill>
        </p:spPr>
        <p:txBody>
          <a:bodyPr wrap="square" rtlCol="0" anchor="ctr" anchorCtr="1">
            <a:spAutoFit/>
          </a:bodyPr>
          <a:lstStyle/>
          <a:p>
            <a:pPr lvl="0" algn="l">
              <a:buFont typeface="Wingdings" panose="05000000000000000000" charset="0"/>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全要素生产率和制造业质量竞争力水平大幅提高</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有效引导投资、加快提高投资效益和经济发展质量</a:t>
            </a:r>
          </a:p>
        </p:txBody>
      </p:sp>
      <p:sp>
        <p:nvSpPr>
          <p:cNvPr id="19" name="文本框 18"/>
          <p:cNvSpPr txBox="1"/>
          <p:nvPr/>
        </p:nvSpPr>
        <p:spPr>
          <a:xfrm>
            <a:off x="960755" y="4539298"/>
            <a:ext cx="2337435" cy="1753235"/>
          </a:xfrm>
          <a:prstGeom prst="rect">
            <a:avLst/>
          </a:prstGeom>
          <a:solidFill>
            <a:schemeClr val="accent2"/>
          </a:solidFill>
        </p:spPr>
        <p:txBody>
          <a:bodyPr wrap="square" rtlCol="0" anchor="ctr" anchorCtr="1">
            <a:spAutoFit/>
          </a:bodyPr>
          <a:lstStyle/>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消费从量向质转变</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高质量、高水平的有效供给不足</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以消费升级引领产业升级，推进经济提质增效</a:t>
            </a:r>
          </a:p>
        </p:txBody>
      </p:sp>
      <p:sp>
        <p:nvSpPr>
          <p:cNvPr id="18448" name="文本框 30"/>
          <p:cNvSpPr/>
          <p:nvPr/>
        </p:nvSpPr>
        <p:spPr>
          <a:xfrm>
            <a:off x="856933" y="579438"/>
            <a:ext cx="7793037"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3.质量效率是绿色发展的目标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5026025"/>
            <a:ext cx="4190365"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绿色惠民的发展策略</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6" name="Rectangle 66">
            <a:hlinkClick r:id="rId3" action="ppaction://hlinksldjump"/>
          </p:cNvPr>
          <p:cNvSpPr/>
          <p:nvPr/>
        </p:nvSpPr>
        <p:spPr>
          <a:xfrm>
            <a:off x="2148205" y="3555365"/>
            <a:ext cx="5498465" cy="645160"/>
          </a:xfrm>
          <a:prstGeom prst="rect">
            <a:avLst/>
          </a:prstGeom>
          <a:gradFill>
            <a:gsLst>
              <a:gs pos="0">
                <a:srgbClr val="FBFB11"/>
              </a:gs>
              <a:gs pos="100000">
                <a:srgbClr val="838309">
                  <a:lumMod val="60000"/>
                  <a:lumOff val="40000"/>
                </a:srgbClr>
              </a:gs>
            </a:gsLst>
            <a:lin ang="5400000" scaled="0"/>
          </a:gradFill>
          <a:ln w="9525">
            <a:solidFill>
              <a:srgbClr val="FFFF00"/>
            </a:solidFill>
          </a:ln>
        </p:spPr>
        <p:txBody>
          <a:bodyPr wrap="square" anchor="t">
            <a:spAutoFit/>
          </a:bodyPr>
          <a:lstStyle/>
          <a:p>
            <a:pPr lvl="0" algn="l" eaLnBrk="0" hangingPunct="0"/>
            <a:r>
              <a:rPr lang="zh-CN" altLang="en-US" dirty="0">
                <a:solidFill>
                  <a:srgbClr val="FF0000"/>
                </a:solidFill>
                <a:latin typeface="黑体" panose="02010609060101010101" pitchFamily="2" charset="-122"/>
                <a:ea typeface="黑体" panose="02010609060101010101" pitchFamily="2" charset="-122"/>
                <a:sym typeface="黑体" panose="02010609060101010101" pitchFamily="2" charset="-122"/>
              </a:rPr>
              <a:t>绿色发展面临的挑战</a:t>
            </a:r>
          </a:p>
        </p:txBody>
      </p:sp>
      <p:sp>
        <p:nvSpPr>
          <p:cNvPr id="6147" name="Rectangle 66"/>
          <p:cNvSpPr/>
          <p:nvPr/>
        </p:nvSpPr>
        <p:spPr>
          <a:xfrm>
            <a:off x="2114550" y="3002915"/>
            <a:ext cx="4641850"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质量效率是发展的目标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302828"/>
            <a:ext cx="4662487"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创新是绿色发展的动力</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543050"/>
            <a:ext cx="4689475"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695633"/>
            <a:ext cx="4657725" cy="583565"/>
          </a:xfrm>
          <a:prstGeom prst="rect">
            <a:avLst/>
          </a:prstGeom>
          <a:noFill/>
          <a:ln w="9525">
            <a:noFill/>
          </a:ln>
        </p:spPr>
        <p:txBody>
          <a:bodyPr wrap="square" anchor="t">
            <a:spAutoFit/>
          </a:bodyPr>
          <a:lstStyle/>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374515"/>
            <a:ext cx="418719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MH_SubTitle_4"/>
          <p:cNvSpPr/>
          <p:nvPr/>
        </p:nvSpPr>
        <p:spPr>
          <a:xfrm>
            <a:off x="5424805"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21705" y="0"/>
                </a:moveTo>
                <a:cubicBezTo>
                  <a:pt x="940434" y="0"/>
                  <a:pt x="1117749" y="177315"/>
                  <a:pt x="1117749" y="396044"/>
                </a:cubicBezTo>
                <a:cubicBezTo>
                  <a:pt x="1117749" y="543784"/>
                  <a:pt x="1036853" y="672629"/>
                  <a:pt x="916059" y="739148"/>
                </a:cubicBezTo>
                <a:cubicBezTo>
                  <a:pt x="1228745" y="806914"/>
                  <a:pt x="1468249" y="1069578"/>
                  <a:pt x="1502962" y="1393564"/>
                </a:cubicBezTo>
                <a:lnTo>
                  <a:pt x="0" y="1393564"/>
                </a:lnTo>
                <a:cubicBezTo>
                  <a:pt x="33240" y="1083322"/>
                  <a:pt x="254267" y="829309"/>
                  <a:pt x="548042" y="750378"/>
                </a:cubicBezTo>
                <a:cubicBezTo>
                  <a:pt x="416051" y="687270"/>
                  <a:pt x="325661" y="552213"/>
                  <a:pt x="325661" y="396044"/>
                </a:cubicBezTo>
                <a:cubicBezTo>
                  <a:pt x="325661" y="177315"/>
                  <a:pt x="502976" y="0"/>
                  <a:pt x="721705" y="0"/>
                </a:cubicBezTo>
                <a:close/>
              </a:path>
            </a:pathLst>
          </a:custGeom>
          <a:solidFill>
            <a:schemeClr val="accent2"/>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84" name="MH_Other_1"/>
          <p:cNvSpPr/>
          <p:nvPr/>
        </p:nvSpPr>
        <p:spPr>
          <a:xfrm flipH="1">
            <a:off x="5878830" y="3322320"/>
            <a:ext cx="31115" cy="1072515"/>
          </a:xfrm>
          <a:custGeom>
            <a:avLst/>
            <a:gdLst>
              <a:gd name="txL" fmla="*/ 0 w 34925"/>
              <a:gd name="txT" fmla="*/ 0 h 836023"/>
              <a:gd name="txR" fmla="*/ 34925 w 34925"/>
              <a:gd name="txB" fmla="*/ 836023 h 836023"/>
            </a:gdLst>
            <a:ahLst/>
            <a:cxnLst>
              <a:cxn ang="0">
                <a:pos x="0" y="836023"/>
              </a:cxn>
              <a:cxn ang="0">
                <a:pos x="0" y="0"/>
              </a:cxn>
            </a:cxnLst>
            <a:rect l="txL" t="txT" r="txR" b="txB"/>
            <a:pathLst>
              <a:path w="34925"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85" name="MH_Text_4"/>
          <p:cNvSpPr/>
          <p:nvPr/>
        </p:nvSpPr>
        <p:spPr>
          <a:xfrm>
            <a:off x="5288915" y="2397760"/>
            <a:ext cx="1337310" cy="1259840"/>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pitchFamily="2" charset="0"/>
                <a:ea typeface="宋体" panose="02010600030101010101" pitchFamily="2" charset="-122"/>
                <a:sym typeface="Calibri" panose="020F0502020204030204" pitchFamily="2" charset="0"/>
              </a:rPr>
              <a:t>环境污染逼近临界，环境风险易发高发态势明显</a:t>
            </a:r>
          </a:p>
        </p:txBody>
      </p:sp>
      <p:sp>
        <p:nvSpPr>
          <p:cNvPr id="20486" name="MH_SubTitle_3"/>
          <p:cNvSpPr/>
          <p:nvPr/>
        </p:nvSpPr>
        <p:spPr>
          <a:xfrm>
            <a:off x="4020185"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rgbClr val="A5A5A5"/>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87" name="MH_Other_2"/>
          <p:cNvSpPr/>
          <p:nvPr/>
        </p:nvSpPr>
        <p:spPr>
          <a:xfrm>
            <a:off x="4527550" y="3851275"/>
            <a:ext cx="0" cy="544195"/>
          </a:xfrm>
          <a:custGeom>
            <a:avLst/>
            <a:gdLst>
              <a:gd name="txL" fmla="*/ 0 w 1"/>
              <a:gd name="txT" fmla="*/ 0 h 836023"/>
              <a:gd name="txR" fmla="*/ 1 w 1"/>
              <a:gd name="txB" fmla="*/ 836023 h 836023"/>
            </a:gdLst>
            <a:ahLst/>
            <a:cxnLst>
              <a:cxn ang="0">
                <a:pos x="0" y="836023"/>
              </a:cxn>
              <a:cxn ang="0">
                <a:pos x="0" y="0"/>
              </a:cxn>
            </a:cxnLst>
            <a:rect l="txL" t="txT" r="txR" b="txB"/>
            <a:pathLst>
              <a:path w="1"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88" name="MH_Text_3"/>
          <p:cNvSpPr/>
          <p:nvPr/>
        </p:nvSpPr>
        <p:spPr>
          <a:xfrm>
            <a:off x="4074160" y="2557780"/>
            <a:ext cx="1195705" cy="1249045"/>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pitchFamily="2" charset="0"/>
                <a:ea typeface="宋体" panose="02010600030101010101" pitchFamily="2" charset="-122"/>
                <a:sym typeface="Calibri" panose="020F0502020204030204" pitchFamily="2" charset="0"/>
              </a:rPr>
              <a:t>区域发展不均衡与资源环境问题交织</a:t>
            </a:r>
          </a:p>
        </p:txBody>
      </p:sp>
      <p:sp>
        <p:nvSpPr>
          <p:cNvPr id="20489" name="MH_SubTitle_2"/>
          <p:cNvSpPr/>
          <p:nvPr/>
        </p:nvSpPr>
        <p:spPr>
          <a:xfrm>
            <a:off x="2659380"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51481" y="0"/>
                </a:moveTo>
                <a:cubicBezTo>
                  <a:pt x="970210" y="0"/>
                  <a:pt x="1147525" y="177315"/>
                  <a:pt x="1147525" y="396044"/>
                </a:cubicBezTo>
                <a:cubicBezTo>
                  <a:pt x="1147525" y="548003"/>
                  <a:pt x="1061942" y="679974"/>
                  <a:pt x="935490" y="744763"/>
                </a:cubicBezTo>
                <a:cubicBezTo>
                  <a:pt x="1238785" y="818053"/>
                  <a:pt x="1468984" y="1076431"/>
                  <a:pt x="1502962" y="1393564"/>
                </a:cubicBezTo>
                <a:lnTo>
                  <a:pt x="0" y="1393564"/>
                </a:lnTo>
                <a:cubicBezTo>
                  <a:pt x="33979" y="1076431"/>
                  <a:pt x="264178" y="818053"/>
                  <a:pt x="567473" y="744763"/>
                </a:cubicBezTo>
                <a:cubicBezTo>
                  <a:pt x="441020" y="679974"/>
                  <a:pt x="355437" y="548003"/>
                  <a:pt x="355437" y="396044"/>
                </a:cubicBezTo>
                <a:cubicBezTo>
                  <a:pt x="355437" y="177315"/>
                  <a:pt x="532752" y="0"/>
                  <a:pt x="751481" y="0"/>
                </a:cubicBezTo>
                <a:close/>
              </a:path>
            </a:pathLst>
          </a:custGeom>
          <a:solidFill>
            <a:schemeClr val="accent2"/>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90" name="MH_Other_3"/>
          <p:cNvSpPr/>
          <p:nvPr/>
        </p:nvSpPr>
        <p:spPr>
          <a:xfrm>
            <a:off x="3151505" y="3322320"/>
            <a:ext cx="29845" cy="1072515"/>
          </a:xfrm>
          <a:custGeom>
            <a:avLst/>
            <a:gdLst>
              <a:gd name="txL" fmla="*/ 0 w 33338"/>
              <a:gd name="txT" fmla="*/ 0 h 836023"/>
              <a:gd name="txR" fmla="*/ 33338 w 33338"/>
              <a:gd name="txB" fmla="*/ 836023 h 836023"/>
            </a:gdLst>
            <a:ahLst/>
            <a:cxnLst>
              <a:cxn ang="0">
                <a:pos x="0" y="836023"/>
              </a:cxn>
              <a:cxn ang="0">
                <a:pos x="0" y="0"/>
              </a:cxn>
            </a:cxnLst>
            <a:rect l="txL" t="txT" r="txR" b="txB"/>
            <a:pathLst>
              <a:path w="33338"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91" name="MH_Text_2"/>
          <p:cNvSpPr/>
          <p:nvPr/>
        </p:nvSpPr>
        <p:spPr>
          <a:xfrm>
            <a:off x="2600325" y="2028190"/>
            <a:ext cx="1337310" cy="1259840"/>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pitchFamily="2" charset="0"/>
                <a:ea typeface="宋体" panose="02010600030101010101" pitchFamily="2" charset="-122"/>
                <a:sym typeface="Calibri" panose="020F0502020204030204" pitchFamily="2" charset="0"/>
              </a:rPr>
              <a:t>增长方式转变、经济转型与结构优化任务艰巨</a:t>
            </a:r>
          </a:p>
        </p:txBody>
      </p:sp>
      <p:sp>
        <p:nvSpPr>
          <p:cNvPr id="20492" name="MH_SubTitle_1"/>
          <p:cNvSpPr/>
          <p:nvPr/>
        </p:nvSpPr>
        <p:spPr>
          <a:xfrm>
            <a:off x="1254760"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66369" y="0"/>
                </a:moveTo>
                <a:cubicBezTo>
                  <a:pt x="985098" y="0"/>
                  <a:pt x="1162413" y="177315"/>
                  <a:pt x="1162413" y="396044"/>
                </a:cubicBezTo>
                <a:cubicBezTo>
                  <a:pt x="1162413" y="550110"/>
                  <a:pt x="1074441" y="683629"/>
                  <a:pt x="945205" y="747570"/>
                </a:cubicBezTo>
                <a:cubicBezTo>
                  <a:pt x="1243758" y="823667"/>
                  <a:pt x="1469352" y="1079873"/>
                  <a:pt x="1502962" y="1393564"/>
                </a:cubicBezTo>
                <a:lnTo>
                  <a:pt x="0" y="1393564"/>
                </a:lnTo>
                <a:cubicBezTo>
                  <a:pt x="34346" y="1073000"/>
                  <a:pt x="269183" y="812468"/>
                  <a:pt x="577188" y="741955"/>
                </a:cubicBezTo>
                <a:cubicBezTo>
                  <a:pt x="453549" y="676307"/>
                  <a:pt x="370325" y="545894"/>
                  <a:pt x="370325" y="396044"/>
                </a:cubicBezTo>
                <a:cubicBezTo>
                  <a:pt x="370325" y="177315"/>
                  <a:pt x="547640" y="0"/>
                  <a:pt x="766369" y="0"/>
                </a:cubicBezTo>
                <a:close/>
              </a:path>
            </a:pathLst>
          </a:custGeom>
          <a:solidFill>
            <a:schemeClr val="accent1"/>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93" name="MH_Other_4"/>
          <p:cNvSpPr/>
          <p:nvPr/>
        </p:nvSpPr>
        <p:spPr>
          <a:xfrm>
            <a:off x="1761490" y="3851275"/>
            <a:ext cx="0" cy="544195"/>
          </a:xfrm>
          <a:custGeom>
            <a:avLst/>
            <a:gdLst>
              <a:gd name="txL" fmla="*/ 0 w 1"/>
              <a:gd name="txT" fmla="*/ 0 h 836023"/>
              <a:gd name="txR" fmla="*/ 1 w 1"/>
              <a:gd name="txB" fmla="*/ 836023 h 836023"/>
            </a:gdLst>
            <a:ahLst/>
            <a:cxnLst>
              <a:cxn ang="0">
                <a:pos x="0" y="836023"/>
              </a:cxn>
              <a:cxn ang="0">
                <a:pos x="0" y="0"/>
              </a:cxn>
            </a:cxnLst>
            <a:rect l="txL" t="txT" r="txR" b="txB"/>
            <a:pathLst>
              <a:path w="1"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94" name="MH_Text_1"/>
          <p:cNvSpPr/>
          <p:nvPr/>
        </p:nvSpPr>
        <p:spPr>
          <a:xfrm>
            <a:off x="1050290" y="2924175"/>
            <a:ext cx="1323975" cy="1249045"/>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pitchFamily="2" charset="0"/>
                <a:ea typeface="宋体" panose="02010600030101010101" pitchFamily="2" charset="-122"/>
                <a:sym typeface="Calibri" panose="020F0502020204030204" pitchFamily="2" charset="0"/>
              </a:rPr>
              <a:t>工业化、城镇化进入中后期，资源环境瓶颈压力大</a:t>
            </a:r>
          </a:p>
        </p:txBody>
      </p:sp>
      <p:sp>
        <p:nvSpPr>
          <p:cNvPr id="20495" name="MH_SubTitle_5"/>
          <p:cNvSpPr/>
          <p:nvPr/>
        </p:nvSpPr>
        <p:spPr>
          <a:xfrm>
            <a:off x="6777990"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chemeClr val="accent1"/>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96" name="MH_Other_5"/>
          <p:cNvSpPr/>
          <p:nvPr/>
        </p:nvSpPr>
        <p:spPr>
          <a:xfrm>
            <a:off x="7284720" y="3851275"/>
            <a:ext cx="0" cy="544195"/>
          </a:xfrm>
          <a:custGeom>
            <a:avLst/>
            <a:gdLst>
              <a:gd name="txL" fmla="*/ 0 w 1"/>
              <a:gd name="txT" fmla="*/ 0 h 836023"/>
              <a:gd name="txR" fmla="*/ 1 w 1"/>
              <a:gd name="txB" fmla="*/ 836023 h 836023"/>
            </a:gdLst>
            <a:ahLst/>
            <a:cxnLst>
              <a:cxn ang="0">
                <a:pos x="0" y="836023"/>
              </a:cxn>
              <a:cxn ang="0">
                <a:pos x="0" y="0"/>
              </a:cxn>
            </a:cxnLst>
            <a:rect l="txL" t="txT" r="txR" b="txB"/>
            <a:pathLst>
              <a:path w="1"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97" name="MH_Text_5"/>
          <p:cNvSpPr/>
          <p:nvPr/>
        </p:nvSpPr>
        <p:spPr>
          <a:xfrm>
            <a:off x="6762750" y="2557780"/>
            <a:ext cx="1323975" cy="1249045"/>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pitchFamily="2" charset="0"/>
                <a:ea typeface="宋体" panose="02010600030101010101" pitchFamily="2" charset="-122"/>
                <a:sym typeface="Calibri" panose="020F0502020204030204" pitchFamily="2" charset="0"/>
              </a:rPr>
              <a:t>环境质量改善的复杂性突出，难度加大</a:t>
            </a:r>
          </a:p>
        </p:txBody>
      </p:sp>
      <p:sp>
        <p:nvSpPr>
          <p:cNvPr id="20498" name="文本框 26"/>
          <p:cNvSpPr/>
          <p:nvPr/>
        </p:nvSpPr>
        <p:spPr>
          <a:xfrm>
            <a:off x="885190" y="415290"/>
            <a:ext cx="7351395" cy="706755"/>
          </a:xfrm>
          <a:prstGeom prst="rect">
            <a:avLst/>
          </a:prstGeom>
          <a:noFill/>
          <a:ln w="9525">
            <a:noFill/>
          </a:ln>
        </p:spPr>
        <p:txBody>
          <a:bodyPr wrap="square">
            <a:spAutoFit/>
          </a:bodyPr>
          <a:lstStyle/>
          <a:p>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a:t>
            </a:r>
            <a:r>
              <a:rPr lang="zh-CN" altLang="en-US"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面临的</a:t>
            </a:r>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挑战</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9457"/>
          <p:cNvSpPr txBox="1"/>
          <p:nvPr/>
        </p:nvSpPr>
        <p:spPr>
          <a:xfrm>
            <a:off x="514350" y="1193800"/>
            <a:ext cx="8248015" cy="6849745"/>
          </a:xfrm>
          <a:prstGeom prst="rect">
            <a:avLst/>
          </a:prstGeom>
          <a:noFill/>
          <a:ln w="9525">
            <a:noFill/>
          </a:ln>
        </p:spPr>
        <p:txBody>
          <a:bodyPr wrap="square" anchor="t">
            <a:spAutoFit/>
          </a:bodyPr>
          <a:lstStyle/>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●环境污染和生态恶化趋势还没有从根本上被遏制</a:t>
            </a:r>
          </a:p>
          <a:p>
            <a:pPr>
              <a:spcBef>
                <a:spcPct val="10000"/>
              </a:spcBef>
              <a:spcAft>
                <a:spcPts val="1800"/>
              </a:spcAft>
            </a:pPr>
            <a:r>
              <a:rPr lang="zh-CN" altLang="en-US" sz="2400" dirty="0">
                <a:solidFill>
                  <a:srgbClr val="990033"/>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990033"/>
                </a:solidFill>
                <a:latin typeface="Arial" panose="020B0604020202020204" pitchFamily="34" charset="0"/>
                <a:ea typeface="黑体" panose="02010609060101010101" pitchFamily="2" charset="-122"/>
                <a:sym typeface="Calibri" panose="020F0502020204030204" pitchFamily="2" charset="0"/>
              </a:rPr>
              <a:t>he trend of environmental pollution and ecological deterioration has not been fundamentally curbed!</a:t>
            </a:r>
          </a:p>
          <a:p>
            <a:pPr>
              <a:spcBef>
                <a:spcPct val="10000"/>
              </a:spcBef>
              <a:spcAft>
                <a:spcPts val="1800"/>
              </a:spcAft>
            </a:pPr>
            <a:r>
              <a:rPr lang="zh-CN" altLang="en-US" sz="2800" dirty="0">
                <a:solidFill>
                  <a:schemeClr val="bg1"/>
                </a:solidFill>
                <a:latin typeface="Arial" panose="020B0604020202020204" pitchFamily="34" charset="0"/>
                <a:ea typeface="黑体" panose="02010609060101010101" pitchFamily="2" charset="-122"/>
                <a:sym typeface=".PingFangSC-Semibold" charset="0"/>
              </a:rPr>
              <a:t>我国的环境形势依然严峻，表现在环境质量差，如雾霾、水体富营养化、地下水污染、城市黑臭水体等问题；再如局部地区生态破坏和环境风险问题依然严重，由于产业布局不合理，大量的重化工企业沿河、沿湖、沿江的布局仍然带来比较高的环境风险。</a:t>
            </a:r>
            <a:r>
              <a:rPr lang="en-US" altLang="x-none" sz="3200" dirty="0">
                <a:solidFill>
                  <a:srgbClr val="454545"/>
                </a:solidFill>
                <a:latin typeface="Arial" panose="020B0604020202020204" pitchFamily="34" charset="0"/>
                <a:ea typeface="黑体" panose="02010609060101010101" pitchFamily="2" charset="-122"/>
                <a:sym typeface="Calibri" panose="020F0502020204030204" pitchFamily="2" charset="0"/>
              </a:rPr>
              <a:t> </a:t>
            </a:r>
            <a:r>
              <a:rPr lang="en-US" altLang="x-none" sz="2000" dirty="0">
                <a:solidFill>
                  <a:srgbClr val="454545"/>
                </a:solidFill>
                <a:latin typeface="Arial" panose="020B0604020202020204" pitchFamily="34" charset="0"/>
                <a:ea typeface="黑体" panose="02010609060101010101" pitchFamily="2" charset="-122"/>
                <a:sym typeface="Calibri" panose="020F0502020204030204" pitchFamily="2" charset="0"/>
              </a:rPr>
              <a:t>China's environmental situation is still grim. Environmental quality problems, such as haze problems, water eutrophication problems, groundwater pollution problems, urban black water problems and so on. Ecological damage in some areas are still serious. As the industrial layout is unreasonable, a large number of heavy chemical companies are located along the river, along the lake, along the river that pose a higher environmental risk.</a:t>
            </a:r>
            <a:endParaRPr lang="zh-CN" altLang="en-US" sz="2000" dirty="0">
              <a:solidFill>
                <a:srgbClr val="454545"/>
              </a:solidFill>
              <a:latin typeface="Arial" panose="020B0604020202020204" pitchFamily="34" charset="0"/>
              <a:ea typeface="黑体" panose="02010609060101010101" pitchFamily="2" charset="-122"/>
              <a:sym typeface="Calibri" panose="020F0502020204030204" pitchFamily="2" charset="0"/>
            </a:endParaRPr>
          </a:p>
        </p:txBody>
      </p:sp>
      <p:sp>
        <p:nvSpPr>
          <p:cNvPr id="19459" name="矩形 2"/>
          <p:cNvSpPr/>
          <p:nvPr/>
        </p:nvSpPr>
        <p:spPr>
          <a:xfrm>
            <a:off x="5364163" y="193675"/>
            <a:ext cx="3455987" cy="398780"/>
          </a:xfrm>
          <a:prstGeom prst="rect">
            <a:avLst/>
          </a:prstGeom>
          <a:noFill/>
          <a:ln w="9525">
            <a:noFill/>
          </a:ln>
        </p:spPr>
        <p:txBody>
          <a:bodyPr wrap="square" anchor="t">
            <a:spAutoFit/>
          </a:bodyPr>
          <a:lstStyle/>
          <a:p>
            <a:pPr eaLnBrk="0" hangingPunct="0"/>
            <a:endParaRPr lang="zh-CN" altLang="en-US" sz="2000" dirty="0">
              <a:solidFill>
                <a:srgbClr val="FF0000"/>
              </a:solidFill>
              <a:latin typeface="Arial" panose="020B0604020202020204" pitchFamily="34" charset="0"/>
              <a:ea typeface="黑体" panose="02010609060101010101" pitchFamily="2" charset="-122"/>
            </a:endParaRPr>
          </a:p>
        </p:txBody>
      </p:sp>
      <p:grpSp>
        <p:nvGrpSpPr>
          <p:cNvPr id="19461" name="组合 19460"/>
          <p:cNvGrpSpPr/>
          <p:nvPr/>
        </p:nvGrpSpPr>
        <p:grpSpPr>
          <a:xfrm>
            <a:off x="1022350" y="1456055"/>
            <a:ext cx="6402070" cy="1939925"/>
            <a:chOff x="0" y="0"/>
            <a:chExt cx="8240352" cy="1939486"/>
          </a:xfrm>
        </p:grpSpPr>
        <p:sp>
          <p:nvSpPr>
            <p:cNvPr id="2" name="矩形 1"/>
            <p:cNvSpPr/>
            <p:nvPr/>
          </p:nvSpPr>
          <p:spPr>
            <a:xfrm>
              <a:off x="0" y="0"/>
              <a:ext cx="8208912" cy="398690"/>
            </a:xfrm>
            <a:prstGeom prst="rect">
              <a:avLst/>
            </a:prstGeom>
            <a:noFill/>
            <a:ln w="9525">
              <a:noFill/>
            </a:ln>
          </p:spPr>
          <p:txBody>
            <a:bodyPr wrap="square" anchor="t">
              <a:spAutoFit/>
            </a:bodyPr>
            <a:lstStyle/>
            <a:p>
              <a:r>
                <a:rPr lang="en-US" altLang="x-none" sz="2000" dirty="0">
                  <a:solidFill>
                    <a:srgbClr val="454545"/>
                  </a:solidFill>
                  <a:latin typeface="黑体" panose="02010609060101010101" pitchFamily="2" charset="-122"/>
                  <a:ea typeface="宋体" panose="02010600030101010101" pitchFamily="2" charset="-122"/>
                  <a:sym typeface=".SF UI Display" charset="0"/>
                </a:rPr>
                <a:t> </a:t>
              </a:r>
              <a:endParaRPr lang="zh-CN" altLang="en-US" sz="2000" dirty="0">
                <a:solidFill>
                  <a:srgbClr val="454545"/>
                </a:solidFill>
                <a:latin typeface="Calibri" panose="020F0502020204030204" pitchFamily="2" charset="0"/>
                <a:ea typeface="黑体" panose="02010609060101010101" pitchFamily="2" charset="-122"/>
                <a:sym typeface=".PingFangSC-Semibold" charset="0"/>
              </a:endParaRPr>
            </a:p>
          </p:txBody>
        </p:sp>
        <p:sp>
          <p:nvSpPr>
            <p:cNvPr id="19462" name="矩形 3"/>
            <p:cNvSpPr/>
            <p:nvPr/>
          </p:nvSpPr>
          <p:spPr>
            <a:xfrm>
              <a:off x="49696" y="1540740"/>
              <a:ext cx="8190656" cy="398746"/>
            </a:xfrm>
            <a:prstGeom prst="rect">
              <a:avLst/>
            </a:prstGeom>
            <a:noFill/>
            <a:ln w="9525">
              <a:noFill/>
            </a:ln>
          </p:spPr>
          <p:txBody>
            <a:bodyPr wrap="square" anchor="t">
              <a:spAutoFit/>
            </a:bodyPr>
            <a:lstStyle/>
            <a:p>
              <a:endParaRPr lang="zh-CN" sz="2000">
                <a:solidFill>
                  <a:srgbClr val="454545"/>
                </a:solidFill>
                <a:latin typeface="Calibri" panose="020F0502020204030204" pitchFamily="2" charset="0"/>
                <a:ea typeface="黑体" panose="02010609060101010101" pitchFamily="2" charset="-122"/>
                <a:sym typeface="Calibri" panose="020F0502020204030204" pitchFamily="2" charset="0"/>
              </a:endParaRPr>
            </a:p>
          </p:txBody>
        </p:sp>
      </p:grpSp>
      <p:sp>
        <p:nvSpPr>
          <p:cNvPr id="20498" name="文本框 26"/>
          <p:cNvSpPr/>
          <p:nvPr/>
        </p:nvSpPr>
        <p:spPr>
          <a:xfrm>
            <a:off x="885190" y="415290"/>
            <a:ext cx="7351395" cy="706755"/>
          </a:xfrm>
          <a:prstGeom prst="rect">
            <a:avLst/>
          </a:prstGeom>
          <a:noFill/>
          <a:ln w="9525">
            <a:noFill/>
          </a:ln>
        </p:spPr>
        <p:txBody>
          <a:bodyPr wrap="square">
            <a:spAutoFit/>
          </a:bodyPr>
          <a:lstStyle/>
          <a:p>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a:t>
            </a:r>
            <a:r>
              <a:rPr lang="zh-CN" altLang="en-US"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面临的</a:t>
            </a:r>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挑战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filter="fade">
                                      <p:cBhvr>
                                        <p:cTn id="7" dur="1000"/>
                                        <p:tgtEl>
                                          <p:spTgt spid="19461"/>
                                        </p:tgtEl>
                                      </p:cBhvr>
                                    </p:animEffect>
                                    <p:anim calcmode="lin" valueType="num">
                                      <p:cBhvr>
                                        <p:cTn id="8" dur="1000" fill="hold"/>
                                        <p:tgtEl>
                                          <p:spTgt spid="19461"/>
                                        </p:tgtEl>
                                        <p:attrNameLst>
                                          <p:attrName>ppt_x</p:attrName>
                                        </p:attrNameLst>
                                      </p:cBhvr>
                                      <p:tavLst>
                                        <p:tav tm="0">
                                          <p:val>
                                            <p:strVal val="#ppt_x"/>
                                          </p:val>
                                        </p:tav>
                                        <p:tav tm="100000">
                                          <p:val>
                                            <p:strVal val="#ppt_x"/>
                                          </p:val>
                                        </p:tav>
                                      </p:tavLst>
                                    </p:anim>
                                    <p:anim calcmode="lin" valueType="num">
                                      <p:cBhvr>
                                        <p:cTn id="9" dur="1000" fill="hold"/>
                                        <p:tgtEl>
                                          <p:spTgt spid="194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5026025"/>
            <a:ext cx="4190365"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绿色惠民的发展策略</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6" name="Rectangle 66">
            <a:hlinkClick r:id="rId3" action="ppaction://hlinksldjump"/>
          </p:cNvPr>
          <p:cNvSpPr/>
          <p:nvPr/>
        </p:nvSpPr>
        <p:spPr>
          <a:xfrm>
            <a:off x="2148205" y="3693795"/>
            <a:ext cx="417576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7" name="Rectangle 66"/>
          <p:cNvSpPr/>
          <p:nvPr/>
        </p:nvSpPr>
        <p:spPr>
          <a:xfrm>
            <a:off x="2114550" y="3002915"/>
            <a:ext cx="4641850"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质量效率是发展的目标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302828"/>
            <a:ext cx="4662487"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创新是绿色发展的动力</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543050"/>
            <a:ext cx="4689475"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695633"/>
            <a:ext cx="4657725" cy="583565"/>
          </a:xfrm>
          <a:prstGeom prst="rect">
            <a:avLst/>
          </a:prstGeom>
          <a:noFill/>
          <a:ln w="9525">
            <a:noFill/>
          </a:ln>
        </p:spPr>
        <p:txBody>
          <a:bodyPr wrap="square" anchor="t">
            <a:spAutoFit/>
          </a:bodyPr>
          <a:lstStyle/>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374515"/>
            <a:ext cx="418719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20481"/>
          <p:cNvSpPr txBox="1"/>
          <p:nvPr/>
        </p:nvSpPr>
        <p:spPr>
          <a:xfrm>
            <a:off x="515620" y="1193800"/>
            <a:ext cx="8504555" cy="6726555"/>
          </a:xfrm>
          <a:prstGeom prst="rect">
            <a:avLst/>
          </a:prstGeom>
          <a:no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●环境污染和生态恶化趋势还没有从根本上被遏制</a:t>
            </a:r>
          </a:p>
          <a:p>
            <a:pPr>
              <a:spcBef>
                <a:spcPct val="10000"/>
              </a:spcBef>
              <a:spcAft>
                <a:spcPts val="1800"/>
              </a:spcAft>
            </a:pP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he trend of environmental pollution and ecological deterioration has not been fundamentally curbed!</a:t>
            </a:r>
          </a:p>
          <a:p>
            <a:pPr>
              <a:spcBef>
                <a:spcPct val="10000"/>
              </a:spcBef>
              <a:spcAft>
                <a:spcPts val="1800"/>
              </a:spcAft>
            </a:pPr>
            <a:r>
              <a:rPr lang="zh-CN" altLang="en-US" sz="2800" dirty="0">
                <a:solidFill>
                  <a:srgbClr val="FFCCFF"/>
                </a:solidFill>
                <a:latin typeface="Arial" panose="020B0604020202020204" pitchFamily="34" charset="0"/>
                <a:ea typeface="黑体" panose="02010609060101010101" pitchFamily="2" charset="-122"/>
                <a:sym typeface=".PingFangSC-Semibold" charset="0"/>
              </a:rPr>
              <a:t>我国的环境形势依然严峻，表现在环境质量差，如雾霾、水体富营养化、地下水污染、城市黑臭水体等问题；再如局部地区生态破坏和环境风险问题依然严重，由于产业布局不合理，大量的重化工企业沿河、沿湖、沿江的布局仍然带来比较高的环境风险。</a:t>
            </a:r>
            <a:r>
              <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000" dirty="0">
                <a:solidFill>
                  <a:srgbClr val="FFCCFF"/>
                </a:solidFill>
                <a:latin typeface="Arial" panose="020B0604020202020204" pitchFamily="34" charset="0"/>
                <a:ea typeface="黑体" panose="02010609060101010101" pitchFamily="2" charset="-122"/>
                <a:sym typeface="Calibri" panose="020F0502020204030204" pitchFamily="2" charset="0"/>
              </a:rPr>
              <a:t>China's environmental situation is still grim. Environmental quality problems, such as haze problems, water eutrophication problems, groundwater pollution problems, urban black water problems and so on. Ecological damage in some areas are still serious. As the industrial layout is unreasonable, a large number of heavy chemical companies are located along the river, along the lake, along the river that pose a higher environmental risk.</a:t>
            </a:r>
            <a:endParaRPr lang="zh-CN" altLang="en-US" sz="20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0483" name="矩形 2"/>
          <p:cNvSpPr/>
          <p:nvPr/>
        </p:nvSpPr>
        <p:spPr>
          <a:xfrm>
            <a:off x="5364163" y="193675"/>
            <a:ext cx="3455987" cy="398780"/>
          </a:xfrm>
          <a:prstGeom prst="rect">
            <a:avLst/>
          </a:prstGeom>
          <a:noFill/>
          <a:ln w="9525">
            <a:noFill/>
          </a:ln>
        </p:spPr>
        <p:txBody>
          <a:bodyPr wrap="square" anchor="t">
            <a:spAutoFit/>
          </a:bodyPr>
          <a:lstStyle/>
          <a:p>
            <a:pPr eaLnBrk="0" hangingPunct="0"/>
            <a:endParaRPr lang="zh-CN" altLang="en-US" sz="2000" dirty="0">
              <a:solidFill>
                <a:srgbClr val="FF0000"/>
              </a:solidFill>
              <a:latin typeface="Arial" panose="020B0604020202020204" pitchFamily="34" charset="0"/>
              <a:ea typeface="黑体" panose="02010609060101010101" pitchFamily="2" charset="-122"/>
            </a:endParaRPr>
          </a:p>
        </p:txBody>
      </p:sp>
      <p:grpSp>
        <p:nvGrpSpPr>
          <p:cNvPr id="20485" name="组合 20484"/>
          <p:cNvGrpSpPr/>
          <p:nvPr/>
        </p:nvGrpSpPr>
        <p:grpSpPr>
          <a:xfrm>
            <a:off x="1022985" y="1456055"/>
            <a:ext cx="6601460" cy="1939925"/>
            <a:chOff x="0" y="0"/>
            <a:chExt cx="8240352" cy="1939486"/>
          </a:xfrm>
        </p:grpSpPr>
        <p:sp>
          <p:nvSpPr>
            <p:cNvPr id="2" name="矩形 1"/>
            <p:cNvSpPr/>
            <p:nvPr/>
          </p:nvSpPr>
          <p:spPr>
            <a:xfrm>
              <a:off x="0" y="0"/>
              <a:ext cx="8208912" cy="398690"/>
            </a:xfrm>
            <a:prstGeom prst="rect">
              <a:avLst/>
            </a:prstGeom>
            <a:noFill/>
            <a:ln w="9525">
              <a:noFill/>
            </a:ln>
          </p:spPr>
          <p:txBody>
            <a:bodyPr wrap="square" anchor="t">
              <a:spAutoFit/>
            </a:bodyPr>
            <a:lstStyle/>
            <a:p>
              <a:r>
                <a:rPr lang="en-US" altLang="x-none" sz="2000" dirty="0">
                  <a:solidFill>
                    <a:srgbClr val="454545"/>
                  </a:solidFill>
                  <a:latin typeface="黑体" panose="02010609060101010101" pitchFamily="2" charset="-122"/>
                  <a:ea typeface="宋体" panose="02010600030101010101" pitchFamily="2" charset="-122"/>
                  <a:sym typeface=".SF UI Display" charset="0"/>
                </a:rPr>
                <a:t> </a:t>
              </a:r>
              <a:endParaRPr lang="zh-CN" altLang="en-US" sz="2000" dirty="0">
                <a:solidFill>
                  <a:srgbClr val="454545"/>
                </a:solidFill>
                <a:latin typeface="Calibri" panose="020F0502020204030204" pitchFamily="2" charset="0"/>
                <a:ea typeface="黑体" panose="02010609060101010101" pitchFamily="2" charset="-122"/>
                <a:sym typeface=".PingFangSC-Semibold" charset="0"/>
              </a:endParaRPr>
            </a:p>
          </p:txBody>
        </p:sp>
        <p:sp>
          <p:nvSpPr>
            <p:cNvPr id="20486" name="矩形 3"/>
            <p:cNvSpPr/>
            <p:nvPr/>
          </p:nvSpPr>
          <p:spPr>
            <a:xfrm>
              <a:off x="49696" y="1540740"/>
              <a:ext cx="8190656" cy="398746"/>
            </a:xfrm>
            <a:prstGeom prst="rect">
              <a:avLst/>
            </a:prstGeom>
            <a:noFill/>
            <a:ln w="9525">
              <a:noFill/>
            </a:ln>
          </p:spPr>
          <p:txBody>
            <a:bodyPr wrap="square" anchor="t">
              <a:spAutoFit/>
            </a:bodyPr>
            <a:lstStyle/>
            <a:p>
              <a:endParaRPr lang="zh-CN" sz="2000">
                <a:solidFill>
                  <a:srgbClr val="454545"/>
                </a:solidFill>
                <a:latin typeface="Calibri" panose="020F0502020204030204" pitchFamily="2" charset="0"/>
                <a:ea typeface="黑体" panose="02010609060101010101" pitchFamily="2" charset="-122"/>
                <a:sym typeface="Calibri" panose="020F0502020204030204" pitchFamily="2" charset="0"/>
              </a:endParaRPr>
            </a:p>
          </p:txBody>
        </p:sp>
      </p:grpSp>
      <p:sp>
        <p:nvSpPr>
          <p:cNvPr id="20487" name="文本框 20487"/>
          <p:cNvSpPr txBox="1"/>
          <p:nvPr/>
        </p:nvSpPr>
        <p:spPr>
          <a:xfrm>
            <a:off x="513715" y="1682750"/>
            <a:ext cx="8506460" cy="6781800"/>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●生物多样性丧失日趋严重</a:t>
            </a:r>
          </a:p>
          <a:p>
            <a:pPr>
              <a:spcBef>
                <a:spcPct val="10000"/>
              </a:spcBef>
              <a:spcAft>
                <a:spcPts val="1800"/>
              </a:spcAft>
            </a:pPr>
            <a:r>
              <a:rPr lang="zh-CN" altLang="en-US" sz="2400" dirty="0">
                <a:solidFill>
                  <a:srgbClr val="CC3300"/>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CC3300"/>
                </a:solidFill>
                <a:latin typeface="Arial" panose="020B0604020202020204" pitchFamily="34" charset="0"/>
                <a:ea typeface="黑体" panose="02010609060101010101" pitchFamily="2" charset="-122"/>
                <a:sym typeface="Calibri" panose="020F0502020204030204" pitchFamily="2" charset="0"/>
              </a:rPr>
              <a:t>hallenges from the loss of biodiversity</a:t>
            </a:r>
          </a:p>
          <a:p>
            <a:r>
              <a:rPr lang="zh-CN" altLang="en-US" sz="3200" dirty="0">
                <a:solidFill>
                  <a:schemeClr val="bg1"/>
                </a:solidFill>
                <a:latin typeface="Arial" panose="020B0604020202020204" pitchFamily="34" charset="0"/>
                <a:ea typeface="黑体" panose="02010609060101010101" pitchFamily="2" charset="-122"/>
                <a:sym typeface=".PingFangSC-Semibold" charset="0"/>
              </a:rPr>
              <a:t>许多野生动物因</a:t>
            </a:r>
            <a:r>
              <a:rPr lang="en-US" altLang="x-none" sz="3200" dirty="0">
                <a:solidFill>
                  <a:schemeClr val="bg1"/>
                </a:solidFill>
                <a:latin typeface="Arial" panose="020B0604020202020204" pitchFamily="34" charset="0"/>
                <a:ea typeface="黑体" panose="02010609060101010101" pitchFamily="2" charset="-122"/>
                <a:sym typeface=".PingFangSC-Semibold" charset="0"/>
              </a:rPr>
              <a:t>“</a:t>
            </a:r>
            <a:r>
              <a:rPr lang="zh-CN" altLang="en-US" sz="3200" dirty="0">
                <a:solidFill>
                  <a:schemeClr val="bg1"/>
                </a:solidFill>
                <a:latin typeface="Arial" panose="020B0604020202020204" pitchFamily="34" charset="0"/>
                <a:ea typeface="黑体" panose="02010609060101010101" pitchFamily="2" charset="-122"/>
                <a:sym typeface=".PingFangSC-Semibold" charset="0"/>
              </a:rPr>
              <a:t>皮可穿、毛可用、肉可食、器官可入药</a:t>
            </a:r>
            <a:r>
              <a:rPr lang="en-US" altLang="x-none" sz="3200" dirty="0">
                <a:solidFill>
                  <a:schemeClr val="bg1"/>
                </a:solidFill>
                <a:latin typeface="Arial" panose="020B0604020202020204" pitchFamily="34" charset="0"/>
                <a:ea typeface="黑体" panose="02010609060101010101" pitchFamily="2" charset="-122"/>
                <a:sym typeface=".PingFangSC-Semibold" charset="0"/>
              </a:rPr>
              <a:t>”</a:t>
            </a:r>
            <a:r>
              <a:rPr lang="zh-CN" altLang="en-US" sz="3200" dirty="0">
                <a:solidFill>
                  <a:schemeClr val="bg1"/>
                </a:solidFill>
                <a:latin typeface="Arial" panose="020B0604020202020204" pitchFamily="34" charset="0"/>
                <a:ea typeface="黑体" panose="02010609060101010101" pitchFamily="2" charset="-122"/>
                <a:sym typeface=".PingFangSC-Semibold" charset="0"/>
              </a:rPr>
              <a:t>而遭灭顶之灾。象牙、犀牛角、虎皮、熊胆、海龟蛋、海豹油、藏羚绒</a:t>
            </a:r>
            <a:r>
              <a:rPr lang="en-US" altLang="x-none" sz="3200" dirty="0">
                <a:solidFill>
                  <a:schemeClr val="bg1"/>
                </a:solidFill>
                <a:latin typeface="Arial" panose="020B0604020202020204" pitchFamily="34" charset="0"/>
                <a:ea typeface="黑体" panose="02010609060101010101" pitchFamily="2" charset="-122"/>
                <a:sym typeface=".SFUIDisplay-Semibold" charset="0"/>
              </a:rPr>
              <a:t>…</a:t>
            </a:r>
            <a:r>
              <a:rPr lang="zh-CN" altLang="en-US" sz="3200" dirty="0">
                <a:solidFill>
                  <a:schemeClr val="bg1"/>
                </a:solidFill>
                <a:latin typeface="Arial" panose="020B0604020202020204" pitchFamily="34" charset="0"/>
                <a:ea typeface="黑体" panose="02010609060101010101" pitchFamily="2" charset="-122"/>
                <a:sym typeface=".PingFangSC-Semibold" charset="0"/>
              </a:rPr>
              <a:t>地球每小时就有</a:t>
            </a:r>
            <a:r>
              <a:rPr lang="en-US" altLang="x-none" sz="3200" dirty="0">
                <a:solidFill>
                  <a:schemeClr val="bg1"/>
                </a:solidFill>
                <a:latin typeface="Arial" panose="020B0604020202020204" pitchFamily="34" charset="0"/>
                <a:ea typeface="黑体" panose="02010609060101010101" pitchFamily="2" charset="-122"/>
                <a:sym typeface=".SFUIDisplay-Semibold" charset="0"/>
              </a:rPr>
              <a:t>3</a:t>
            </a:r>
            <a:r>
              <a:rPr lang="zh-CN" altLang="en-US" sz="3200" dirty="0">
                <a:solidFill>
                  <a:schemeClr val="bg1"/>
                </a:solidFill>
                <a:latin typeface="Arial" panose="020B0604020202020204" pitchFamily="34" charset="0"/>
                <a:ea typeface="黑体" panose="02010609060101010101" pitchFamily="2" charset="-122"/>
                <a:sym typeface=".PingFangSC-Semibold" charset="0"/>
              </a:rPr>
              <a:t>种生物灭绝!</a:t>
            </a:r>
          </a:p>
          <a:p>
            <a:r>
              <a:rPr lang="en-US" altLang="x-none" sz="2400" dirty="0">
                <a:solidFill>
                  <a:srgbClr val="454545"/>
                </a:solidFill>
                <a:latin typeface="Arial" panose="020B0604020202020204" pitchFamily="34" charset="0"/>
                <a:ea typeface="黑体" panose="02010609060101010101" pitchFamily="2" charset="-122"/>
                <a:sym typeface="Calibri" panose="020F0502020204030204" pitchFamily="2" charset="0"/>
              </a:rPr>
              <a:t>Many wild animals are destroyed by “wearable fur, edible meat, medicinal organs”.  Ivory, tiger skin, bear bile…</a:t>
            </a:r>
            <a:r>
              <a:rPr lang="zh-CN" altLang="en-US" sz="2400" dirty="0">
                <a:solidFill>
                  <a:srgbClr val="454545"/>
                </a:solidFill>
                <a:latin typeface="Arial" panose="020B0604020202020204" pitchFamily="34" charset="0"/>
                <a:ea typeface="黑体" panose="02010609060101010101" pitchFamily="2" charset="-122"/>
                <a:sym typeface="Calibri" panose="020F0502020204030204" pitchFamily="2" charset="0"/>
              </a:rPr>
              <a:t> </a:t>
            </a:r>
            <a:r>
              <a:rPr lang="en-US" altLang="x-none" sz="2400" dirty="0">
                <a:solidFill>
                  <a:srgbClr val="454545"/>
                </a:solidFill>
                <a:latin typeface="Arial" panose="020B0604020202020204" pitchFamily="34" charset="0"/>
                <a:ea typeface="黑体" panose="02010609060101010101" pitchFamily="2" charset="-122"/>
                <a:sym typeface="Calibri" panose="020F0502020204030204" pitchFamily="2" charset="0"/>
              </a:rPr>
              <a:t>The United Nations Biodiversity Congress has estimated the rate of species extinction saying that 3 creatures per hour would be extinct. There is no doubt that a considerable number of animals and plants on earth are endangered by the presence of human.</a:t>
            </a:r>
          </a:p>
          <a:p>
            <a:endParaRPr lang="en-US" altLang="x-none" sz="2400" dirty="0">
              <a:solidFill>
                <a:srgbClr val="454545"/>
              </a:solidFill>
              <a:latin typeface="Arial" panose="020B0604020202020204" pitchFamily="34" charset="0"/>
              <a:ea typeface="黑体" panose="02010609060101010101" pitchFamily="2" charset="-122"/>
              <a:sym typeface="Calibri" panose="020F0502020204030204" pitchFamily="2" charset="0"/>
            </a:endParaRPr>
          </a:p>
          <a:p>
            <a:pPr>
              <a:spcBef>
                <a:spcPct val="10000"/>
              </a:spcBef>
              <a:spcAft>
                <a:spcPts val="1800"/>
              </a:spcAft>
            </a:pPr>
            <a:endParaRPr lang="en-US" altLang="x-none" sz="2400" dirty="0">
              <a:solidFill>
                <a:srgbClr val="454545"/>
              </a:solidFill>
              <a:latin typeface="Arial" panose="020B0604020202020204" pitchFamily="34" charset="0"/>
              <a:ea typeface="黑体" panose="02010609060101010101" pitchFamily="2" charset="-122"/>
              <a:sym typeface="Calibri" panose="020F0502020204030204" pitchFamily="2" charset="0"/>
            </a:endParaRPr>
          </a:p>
        </p:txBody>
      </p:sp>
      <p:sp>
        <p:nvSpPr>
          <p:cNvPr id="20498" name="文本框 26"/>
          <p:cNvSpPr/>
          <p:nvPr/>
        </p:nvSpPr>
        <p:spPr>
          <a:xfrm>
            <a:off x="885190" y="415290"/>
            <a:ext cx="7351395" cy="706755"/>
          </a:xfrm>
          <a:prstGeom prst="rect">
            <a:avLst/>
          </a:prstGeom>
          <a:noFill/>
          <a:ln w="9525">
            <a:noFill/>
          </a:ln>
        </p:spPr>
        <p:txBody>
          <a:bodyPr wrap="square">
            <a:spAutoFit/>
          </a:bodyPr>
          <a:lstStyle/>
          <a:p>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a:t>
            </a:r>
            <a:r>
              <a:rPr lang="zh-CN" altLang="en-US"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面临的</a:t>
            </a:r>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挑战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filter="fade">
                                      <p:cBhvr>
                                        <p:cTn id="7" dur="1000"/>
                                        <p:tgtEl>
                                          <p:spTgt spid="20485"/>
                                        </p:tgtEl>
                                      </p:cBhvr>
                                    </p:animEffect>
                                    <p:anim calcmode="lin" valueType="num">
                                      <p:cBhvr>
                                        <p:cTn id="8" dur="1000" fill="hold"/>
                                        <p:tgtEl>
                                          <p:spTgt spid="20485"/>
                                        </p:tgtEl>
                                        <p:attrNameLst>
                                          <p:attrName>ppt_x</p:attrName>
                                        </p:attrNameLst>
                                      </p:cBhvr>
                                      <p:tavLst>
                                        <p:tav tm="0">
                                          <p:val>
                                            <p:strVal val="#ppt_x"/>
                                          </p:val>
                                        </p:tav>
                                        <p:tav tm="100000">
                                          <p:val>
                                            <p:strVal val="#ppt_x"/>
                                          </p:val>
                                        </p:tav>
                                      </p:tavLst>
                                    </p:anim>
                                    <p:anim calcmode="lin" valueType="num">
                                      <p:cBhvr>
                                        <p:cTn id="9" dur="1000" fill="hold"/>
                                        <p:tgtEl>
                                          <p:spTgt spid="204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1505"/>
          <p:cNvSpPr txBox="1"/>
          <p:nvPr/>
        </p:nvSpPr>
        <p:spPr>
          <a:xfrm>
            <a:off x="222885" y="1332230"/>
            <a:ext cx="9097645" cy="6418580"/>
          </a:xfrm>
          <a:prstGeom prst="rect">
            <a:avLst/>
          </a:prstGeom>
          <a:no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●环境污染和生态恶化趋势还没有从根本上被遏制</a:t>
            </a:r>
          </a:p>
          <a:p>
            <a:pPr>
              <a:spcBef>
                <a:spcPct val="10000"/>
              </a:spcBef>
              <a:spcAft>
                <a:spcPts val="1800"/>
              </a:spcAft>
            </a:pP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he trend of environmental pollution and ecological deterioration has not been fundamentally curbed!</a:t>
            </a:r>
          </a:p>
          <a:p>
            <a:pPr>
              <a:spcBef>
                <a:spcPct val="10000"/>
              </a:spcBef>
              <a:spcAft>
                <a:spcPts val="1800"/>
              </a:spcAft>
            </a:pPr>
            <a:r>
              <a:rPr lang="zh-CN" altLang="en-US" sz="2800" dirty="0">
                <a:solidFill>
                  <a:srgbClr val="FFCCFF"/>
                </a:solidFill>
                <a:latin typeface="Arial" panose="020B0604020202020204" pitchFamily="34" charset="0"/>
                <a:ea typeface="黑体" panose="02010609060101010101" pitchFamily="2" charset="-122"/>
                <a:sym typeface=".PingFangSC-Semibold" charset="0"/>
              </a:rPr>
              <a:t>我国的环境形势依然严峻，表现在环境质量差，如雾霾、水体富营养化、地下水污染、城市黑臭水体等问题；再如局部地区生态破坏和环境风险问题依然严重，由于产业布局不合理，大量的重化工企业沿河、沿湖、沿江的布局仍然带来比较高的环境风险。</a:t>
            </a:r>
            <a:r>
              <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000" dirty="0">
                <a:solidFill>
                  <a:srgbClr val="FFCCFF"/>
                </a:solidFill>
                <a:latin typeface="Arial" panose="020B0604020202020204" pitchFamily="34" charset="0"/>
                <a:ea typeface="黑体" panose="02010609060101010101" pitchFamily="2" charset="-122"/>
                <a:sym typeface="Calibri" panose="020F0502020204030204" pitchFamily="2" charset="0"/>
              </a:rPr>
              <a:t>China's environmental situation is still grim. Environmental quality problems, such as haze problems, water eutrophication problems, groundwater pollution problems, urban black water problems and so on. Ecological damage in some areas are still serious. As the industrial layout is unreasonable, a large number of heavy chemical companies are located along the river, along the lake, along the river that pose a higher environmental risk.</a:t>
            </a:r>
            <a:endParaRPr lang="zh-CN" altLang="en-US" sz="20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1507" name="矩形 2"/>
          <p:cNvSpPr/>
          <p:nvPr/>
        </p:nvSpPr>
        <p:spPr>
          <a:xfrm>
            <a:off x="5364163" y="175260"/>
            <a:ext cx="3455987" cy="398780"/>
          </a:xfrm>
          <a:prstGeom prst="rect">
            <a:avLst/>
          </a:prstGeom>
          <a:noFill/>
          <a:ln w="9525">
            <a:noFill/>
          </a:ln>
        </p:spPr>
        <p:txBody>
          <a:bodyPr wrap="square" anchor="t">
            <a:spAutoFit/>
          </a:bodyPr>
          <a:lstStyle/>
          <a:p>
            <a:pPr eaLnBrk="0" hangingPunct="0"/>
            <a:endParaRPr lang="zh-CN" altLang="en-US" sz="2000" dirty="0">
              <a:solidFill>
                <a:srgbClr val="FF0000"/>
              </a:solidFill>
              <a:latin typeface="Arial" panose="020B0604020202020204" pitchFamily="34" charset="0"/>
              <a:ea typeface="黑体" panose="02010609060101010101" pitchFamily="2" charset="-122"/>
            </a:endParaRPr>
          </a:p>
        </p:txBody>
      </p:sp>
      <p:grpSp>
        <p:nvGrpSpPr>
          <p:cNvPr id="21509" name="组合 21508"/>
          <p:cNvGrpSpPr/>
          <p:nvPr/>
        </p:nvGrpSpPr>
        <p:grpSpPr>
          <a:xfrm>
            <a:off x="592455" y="1594485"/>
            <a:ext cx="7061200" cy="1939925"/>
            <a:chOff x="0" y="0"/>
            <a:chExt cx="8240352" cy="1939486"/>
          </a:xfrm>
        </p:grpSpPr>
        <p:sp>
          <p:nvSpPr>
            <p:cNvPr id="2" name="矩形 1"/>
            <p:cNvSpPr/>
            <p:nvPr/>
          </p:nvSpPr>
          <p:spPr>
            <a:xfrm>
              <a:off x="0" y="0"/>
              <a:ext cx="8208912" cy="398690"/>
            </a:xfrm>
            <a:prstGeom prst="rect">
              <a:avLst/>
            </a:prstGeom>
            <a:noFill/>
            <a:ln w="9525">
              <a:noFill/>
            </a:ln>
          </p:spPr>
          <p:txBody>
            <a:bodyPr wrap="square" anchor="t">
              <a:spAutoFit/>
            </a:bodyPr>
            <a:lstStyle/>
            <a:p>
              <a:r>
                <a:rPr lang="en-US" altLang="x-none" sz="2000" dirty="0">
                  <a:solidFill>
                    <a:srgbClr val="454545"/>
                  </a:solidFill>
                  <a:latin typeface="黑体" panose="02010609060101010101" pitchFamily="2" charset="-122"/>
                  <a:ea typeface="宋体" panose="02010600030101010101" pitchFamily="2" charset="-122"/>
                  <a:sym typeface=".SF UI Display" charset="0"/>
                </a:rPr>
                <a:t> </a:t>
              </a:r>
              <a:endParaRPr lang="zh-CN" altLang="en-US" sz="2000" dirty="0">
                <a:solidFill>
                  <a:srgbClr val="454545"/>
                </a:solidFill>
                <a:latin typeface="Calibri" panose="020F0502020204030204" pitchFamily="2" charset="0"/>
                <a:ea typeface="黑体" panose="02010609060101010101" pitchFamily="2" charset="-122"/>
                <a:sym typeface=".PingFangSC-Semibold" charset="0"/>
              </a:endParaRPr>
            </a:p>
          </p:txBody>
        </p:sp>
        <p:sp>
          <p:nvSpPr>
            <p:cNvPr id="21510" name="矩形 3"/>
            <p:cNvSpPr/>
            <p:nvPr/>
          </p:nvSpPr>
          <p:spPr>
            <a:xfrm>
              <a:off x="49696" y="1540740"/>
              <a:ext cx="8190656" cy="398746"/>
            </a:xfrm>
            <a:prstGeom prst="rect">
              <a:avLst/>
            </a:prstGeom>
            <a:noFill/>
            <a:ln w="9525">
              <a:noFill/>
            </a:ln>
          </p:spPr>
          <p:txBody>
            <a:bodyPr wrap="square" anchor="t">
              <a:spAutoFit/>
            </a:bodyPr>
            <a:lstStyle/>
            <a:p>
              <a:endParaRPr lang="zh-CN" sz="2000">
                <a:solidFill>
                  <a:srgbClr val="454545"/>
                </a:solidFill>
                <a:latin typeface="Calibri" panose="020F0502020204030204" pitchFamily="2" charset="0"/>
                <a:ea typeface="黑体" panose="02010609060101010101" pitchFamily="2" charset="-122"/>
                <a:sym typeface="Calibri" panose="020F0502020204030204" pitchFamily="2" charset="0"/>
              </a:endParaRPr>
            </a:p>
          </p:txBody>
        </p:sp>
      </p:grpSp>
      <p:sp>
        <p:nvSpPr>
          <p:cNvPr id="21511" name="文本框 21511"/>
          <p:cNvSpPr txBox="1"/>
          <p:nvPr/>
        </p:nvSpPr>
        <p:spPr>
          <a:xfrm>
            <a:off x="221615" y="1821180"/>
            <a:ext cx="9098915" cy="65144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●生物多样性丧失的挑战</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hallenges from the loss of biodiversity</a:t>
            </a:r>
          </a:p>
          <a:p>
            <a:r>
              <a:rPr lang="zh-CN" altLang="en-US" sz="3200" dirty="0">
                <a:solidFill>
                  <a:srgbClr val="FFCCFF"/>
                </a:solidFill>
                <a:latin typeface="Arial" panose="020B0604020202020204" pitchFamily="34" charset="0"/>
                <a:ea typeface="黑体" panose="02010609060101010101" pitchFamily="2" charset="-122"/>
                <a:sym typeface=".PingFangSC-Semibold" charset="0"/>
              </a:rPr>
              <a:t>许多野生动物因</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皮可穿、毛可用、肉可食、器官可入药</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而遭灭顶之灾。象牙、犀牛角、虎皮、熊胆、海龟蛋、海豹油、藏羚绒</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地球每小时就有</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种生物灭绝!</a:t>
            </a:r>
          </a:p>
          <a:p>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Many wild animals are destroyed by “wearable fur, edible meat, medicinal organs”.  Ivory, tiger skin, bear bile…</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The United Nations Biodiversity Congress has estimated the rate of species extinction saying that 3 creatures per hour would be extinct. There is no doubt that a considerable number of animals and plants on earth are endangered by the presence of human.</a:t>
            </a:r>
          </a:p>
          <a:p>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a:p>
            <a:pPr>
              <a:spcBef>
                <a:spcPct val="10000"/>
              </a:spcBef>
              <a:spcAft>
                <a:spcPts val="1800"/>
              </a:spcAft>
            </a:pPr>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1512" name="文本框 21512"/>
          <p:cNvSpPr txBox="1"/>
          <p:nvPr/>
        </p:nvSpPr>
        <p:spPr>
          <a:xfrm>
            <a:off x="221615" y="2310130"/>
            <a:ext cx="9098915" cy="426148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●森林危机挑战 </a:t>
            </a:r>
            <a:r>
              <a:rPr lang="zh-CN" altLang="en-US" sz="2400" dirty="0">
                <a:solidFill>
                  <a:srgbClr val="CC3300"/>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CC3300"/>
                </a:solidFill>
                <a:latin typeface="Arial" panose="020B0604020202020204" pitchFamily="34" charset="0"/>
                <a:ea typeface="黑体" panose="02010609060101010101" pitchFamily="2" charset="-122"/>
                <a:sym typeface="Calibri" panose="020F0502020204030204" pitchFamily="2" charset="0"/>
              </a:rPr>
              <a:t>hallenge from forest crisis</a:t>
            </a:r>
          </a:p>
          <a:p>
            <a:r>
              <a:rPr lang="zh-CN" altLang="en-US" sz="3200" dirty="0">
                <a:solidFill>
                  <a:schemeClr val="bg1"/>
                </a:solidFill>
                <a:latin typeface="Arial" panose="020B0604020202020204" pitchFamily="34" charset="0"/>
                <a:ea typeface="黑体" panose="02010609060101010101" pitchFamily="2" charset="-122"/>
                <a:sym typeface=".PingFangSC-Semibold" charset="0"/>
              </a:rPr>
              <a:t>据史料记载，在人类诞生初期，</a:t>
            </a:r>
            <a:r>
              <a:rPr lang="zh-CN" altLang="en-US" sz="3200" dirty="0">
                <a:solidFill>
                  <a:schemeClr val="bg1"/>
                </a:solidFill>
                <a:latin typeface="Arial" panose="020B0604020202020204" pitchFamily="34" charset="0"/>
                <a:ea typeface="黑体" panose="02010609060101010101" pitchFamily="2" charset="-122"/>
                <a:sym typeface=".SFUIDisplay-Semibold" charset="0"/>
              </a:rPr>
              <a:t> </a:t>
            </a:r>
            <a:r>
              <a:rPr lang="zh-CN" altLang="en-US" sz="3200" dirty="0">
                <a:solidFill>
                  <a:schemeClr val="bg1"/>
                </a:solidFill>
                <a:latin typeface="Arial" panose="020B0604020202020204" pitchFamily="34" charset="0"/>
                <a:ea typeface="黑体" panose="02010609060101010101" pitchFamily="2" charset="-122"/>
                <a:sym typeface=".PingFangSC-Semibold" charset="0"/>
              </a:rPr>
              <a:t>地球表面有三分之二的陆地被森林所覆盖，</a:t>
            </a:r>
            <a:r>
              <a:rPr lang="zh-CN" altLang="en-US" sz="3200" dirty="0">
                <a:solidFill>
                  <a:schemeClr val="bg1"/>
                </a:solidFill>
                <a:latin typeface="Arial" panose="020B0604020202020204" pitchFamily="34" charset="0"/>
                <a:ea typeface="黑体" panose="02010609060101010101" pitchFamily="2" charset="-122"/>
                <a:sym typeface=".SFUIDisplay-Semibold" charset="0"/>
              </a:rPr>
              <a:t> </a:t>
            </a:r>
            <a:r>
              <a:rPr lang="zh-CN" altLang="en-US" sz="3200" dirty="0">
                <a:solidFill>
                  <a:schemeClr val="bg1"/>
                </a:solidFill>
                <a:latin typeface="Arial" panose="020B0604020202020204" pitchFamily="34" charset="0"/>
                <a:ea typeface="黑体" panose="02010609060101010101" pitchFamily="2" charset="-122"/>
                <a:sym typeface=".PingFangSC-Semibold" charset="0"/>
              </a:rPr>
              <a:t>总面积达</a:t>
            </a:r>
            <a:r>
              <a:rPr lang="en-US" altLang="x-none" sz="3200" dirty="0">
                <a:solidFill>
                  <a:schemeClr val="bg1"/>
                </a:solidFill>
                <a:latin typeface="Arial" panose="020B0604020202020204" pitchFamily="34" charset="0"/>
                <a:ea typeface="黑体" panose="02010609060101010101" pitchFamily="2" charset="-122"/>
                <a:sym typeface=".SFUIDisplay-Semibold" charset="0"/>
              </a:rPr>
              <a:t>76</a:t>
            </a:r>
            <a:r>
              <a:rPr lang="zh-CN" altLang="en-US" sz="3200" dirty="0">
                <a:solidFill>
                  <a:schemeClr val="bg1"/>
                </a:solidFill>
                <a:latin typeface="Arial" panose="020B0604020202020204" pitchFamily="34" charset="0"/>
                <a:ea typeface="黑体" panose="02010609060101010101" pitchFamily="2" charset="-122"/>
                <a:sym typeface=".PingFangSC-Semibold" charset="0"/>
              </a:rPr>
              <a:t>亿公顷；约</a:t>
            </a:r>
            <a:r>
              <a:rPr lang="en-US" altLang="x-none" sz="3200" dirty="0">
                <a:solidFill>
                  <a:schemeClr val="bg1"/>
                </a:solidFill>
                <a:latin typeface="Arial" panose="020B0604020202020204" pitchFamily="34" charset="0"/>
                <a:ea typeface="黑体" panose="02010609060101010101" pitchFamily="2" charset="-122"/>
                <a:sym typeface=".SFUIDisplay-Semibold" charset="0"/>
              </a:rPr>
              <a:t>1</a:t>
            </a:r>
            <a:r>
              <a:rPr lang="zh-CN" altLang="en-US" sz="3200" dirty="0">
                <a:solidFill>
                  <a:schemeClr val="bg1"/>
                </a:solidFill>
                <a:latin typeface="Arial" panose="020B0604020202020204" pitchFamily="34" charset="0"/>
                <a:ea typeface="黑体" panose="02010609060101010101" pitchFamily="2" charset="-122"/>
                <a:sym typeface=".PingFangSC-Semibold" charset="0"/>
              </a:rPr>
              <a:t>万年以前地球二分之一的陆地被森林覆盖着；而现在只有不到四分之一的陆地被森林覆盖了。</a:t>
            </a:r>
          </a:p>
          <a:p>
            <a:r>
              <a:rPr lang="en-US" altLang="x-none" sz="2400" dirty="0">
                <a:solidFill>
                  <a:srgbClr val="454545"/>
                </a:solidFill>
                <a:latin typeface="Arial" panose="020B0604020202020204" pitchFamily="34" charset="0"/>
                <a:ea typeface="黑体" panose="02010609060101010101" pitchFamily="2" charset="-122"/>
                <a:sym typeface="Calibri" panose="020F0502020204030204" pitchFamily="2" charset="0"/>
              </a:rPr>
              <a:t>According to historical records, in the early human birth, two thirds of the earth's surface is covered by forest land. And there are less than 1/4 of the land is covered by forests now.</a:t>
            </a:r>
          </a:p>
          <a:p>
            <a:endParaRPr lang="en-US" altLang="x-none" sz="2400" dirty="0">
              <a:solidFill>
                <a:srgbClr val="454545"/>
              </a:solidFill>
              <a:latin typeface="Arial" panose="020B0604020202020204" pitchFamily="34" charset="0"/>
              <a:ea typeface="黑体" panose="02010609060101010101" pitchFamily="2" charset="-122"/>
              <a:sym typeface="Calibri" panose="020F0502020204030204" pitchFamily="2" charset="0"/>
            </a:endParaRPr>
          </a:p>
        </p:txBody>
      </p:sp>
      <p:sp>
        <p:nvSpPr>
          <p:cNvPr id="20498" name="文本框 26"/>
          <p:cNvSpPr/>
          <p:nvPr/>
        </p:nvSpPr>
        <p:spPr>
          <a:xfrm>
            <a:off x="885190" y="415290"/>
            <a:ext cx="7351395" cy="706755"/>
          </a:xfrm>
          <a:prstGeom prst="rect">
            <a:avLst/>
          </a:prstGeom>
          <a:noFill/>
          <a:ln w="9525">
            <a:noFill/>
          </a:ln>
        </p:spPr>
        <p:txBody>
          <a:bodyPr wrap="square">
            <a:spAutoFit/>
          </a:bodyPr>
          <a:lstStyle/>
          <a:p>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a:t>
            </a:r>
            <a:r>
              <a:rPr lang="zh-CN" altLang="en-US"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面临的</a:t>
            </a:r>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挑战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filter="fade">
                                      <p:cBhvr>
                                        <p:cTn id="7" dur="1000"/>
                                        <p:tgtEl>
                                          <p:spTgt spid="21509"/>
                                        </p:tgtEl>
                                      </p:cBhvr>
                                    </p:animEffect>
                                    <p:anim calcmode="lin" valueType="num">
                                      <p:cBhvr>
                                        <p:cTn id="8" dur="1000" fill="hold"/>
                                        <p:tgtEl>
                                          <p:spTgt spid="21509"/>
                                        </p:tgtEl>
                                        <p:attrNameLst>
                                          <p:attrName>ppt_x</p:attrName>
                                        </p:attrNameLst>
                                      </p:cBhvr>
                                      <p:tavLst>
                                        <p:tav tm="0">
                                          <p:val>
                                            <p:strVal val="#ppt_x"/>
                                          </p:val>
                                        </p:tav>
                                        <p:tav tm="100000">
                                          <p:val>
                                            <p:strVal val="#ppt_x"/>
                                          </p:val>
                                        </p:tav>
                                      </p:tavLst>
                                    </p:anim>
                                    <p:anim calcmode="lin" valueType="num">
                                      <p:cBhvr>
                                        <p:cTn id="9" dur="1000" fill="hold"/>
                                        <p:tgtEl>
                                          <p:spTgt spid="215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2529"/>
          <p:cNvSpPr txBox="1"/>
          <p:nvPr/>
        </p:nvSpPr>
        <p:spPr>
          <a:xfrm>
            <a:off x="306705" y="1193800"/>
            <a:ext cx="8458200" cy="6726555"/>
          </a:xfrm>
          <a:prstGeom prst="rect">
            <a:avLst/>
          </a:prstGeom>
          <a:no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●环境污染和生态恶化趋势还没有从根本上被遏制</a:t>
            </a:r>
          </a:p>
          <a:p>
            <a:pPr>
              <a:spcBef>
                <a:spcPct val="10000"/>
              </a:spcBef>
              <a:spcAft>
                <a:spcPts val="1800"/>
              </a:spcAft>
            </a:pP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he trend of environmental pollution and ecological deterioration has not been fundamentally curbed!</a:t>
            </a:r>
          </a:p>
          <a:p>
            <a:pPr>
              <a:spcBef>
                <a:spcPct val="10000"/>
              </a:spcBef>
              <a:spcAft>
                <a:spcPts val="1800"/>
              </a:spcAft>
            </a:pPr>
            <a:r>
              <a:rPr lang="zh-CN" altLang="en-US" sz="2800" dirty="0">
                <a:solidFill>
                  <a:srgbClr val="FFCCFF"/>
                </a:solidFill>
                <a:latin typeface="Arial" panose="020B0604020202020204" pitchFamily="34" charset="0"/>
                <a:ea typeface="黑体" panose="02010609060101010101" pitchFamily="2" charset="-122"/>
                <a:sym typeface=".PingFangSC-Semibold" charset="0"/>
              </a:rPr>
              <a:t>我国的环境形势依然严峻，表现在环境质量差，如雾霾、水体富营养化、地下水污染、城市黑臭水体等问题；再如局部地区生态破坏和环境风险问题依然严重，由于产业布局不合理，大量的重化工企业沿河、沿湖、沿江的布局仍然带来比较高的环境风险。</a:t>
            </a:r>
            <a:r>
              <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000" dirty="0">
                <a:solidFill>
                  <a:srgbClr val="FFCCFF"/>
                </a:solidFill>
                <a:latin typeface="Arial" panose="020B0604020202020204" pitchFamily="34" charset="0"/>
                <a:ea typeface="黑体" panose="02010609060101010101" pitchFamily="2" charset="-122"/>
                <a:sym typeface="Calibri" panose="020F0502020204030204" pitchFamily="2" charset="0"/>
              </a:rPr>
              <a:t>China's environmental situation is still grim. Environmental quality problems, such as haze problems, water eutrophication problems, groundwater pollution problems, urban black water problems and so on. Ecological damage in some areas are still serious. As the industrial layout is unreasonable, a large number of heavy chemical companies are located along the river, along the lake, along the river that pose a higher environmental risk.</a:t>
            </a:r>
            <a:endParaRPr lang="zh-CN" altLang="en-US" sz="20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2531" name="矩形 2"/>
          <p:cNvSpPr/>
          <p:nvPr/>
        </p:nvSpPr>
        <p:spPr>
          <a:xfrm>
            <a:off x="5364163" y="193675"/>
            <a:ext cx="3455987" cy="398780"/>
          </a:xfrm>
          <a:prstGeom prst="rect">
            <a:avLst/>
          </a:prstGeom>
          <a:noFill/>
          <a:ln w="9525">
            <a:noFill/>
          </a:ln>
        </p:spPr>
        <p:txBody>
          <a:bodyPr wrap="square" anchor="t">
            <a:spAutoFit/>
          </a:bodyPr>
          <a:lstStyle/>
          <a:p>
            <a:pPr eaLnBrk="0" hangingPunct="0"/>
            <a:endParaRPr lang="zh-CN" altLang="en-US" sz="2000" dirty="0">
              <a:solidFill>
                <a:srgbClr val="FF0000"/>
              </a:solidFill>
              <a:latin typeface="Arial" panose="020B0604020202020204" pitchFamily="34" charset="0"/>
              <a:ea typeface="黑体" panose="02010609060101010101" pitchFamily="2" charset="-122"/>
            </a:endParaRPr>
          </a:p>
        </p:txBody>
      </p:sp>
      <p:grpSp>
        <p:nvGrpSpPr>
          <p:cNvPr id="22533" name="组合 22532"/>
          <p:cNvGrpSpPr/>
          <p:nvPr/>
        </p:nvGrpSpPr>
        <p:grpSpPr>
          <a:xfrm>
            <a:off x="862330" y="1456055"/>
            <a:ext cx="6718300" cy="1939925"/>
            <a:chOff x="0" y="0"/>
            <a:chExt cx="8240352" cy="1939486"/>
          </a:xfrm>
        </p:grpSpPr>
        <p:sp>
          <p:nvSpPr>
            <p:cNvPr id="2" name="矩形 1"/>
            <p:cNvSpPr/>
            <p:nvPr/>
          </p:nvSpPr>
          <p:spPr>
            <a:xfrm>
              <a:off x="0" y="0"/>
              <a:ext cx="8208912" cy="398690"/>
            </a:xfrm>
            <a:prstGeom prst="rect">
              <a:avLst/>
            </a:prstGeom>
            <a:noFill/>
            <a:ln w="9525">
              <a:noFill/>
            </a:ln>
          </p:spPr>
          <p:txBody>
            <a:bodyPr wrap="square" anchor="t">
              <a:spAutoFit/>
            </a:bodyPr>
            <a:lstStyle/>
            <a:p>
              <a:r>
                <a:rPr lang="en-US" altLang="x-none" sz="2000" dirty="0">
                  <a:solidFill>
                    <a:srgbClr val="454545"/>
                  </a:solidFill>
                  <a:latin typeface="黑体" panose="02010609060101010101" pitchFamily="2" charset="-122"/>
                  <a:ea typeface="宋体" panose="02010600030101010101" pitchFamily="2" charset="-122"/>
                  <a:sym typeface=".SF UI Display" charset="0"/>
                </a:rPr>
                <a:t> </a:t>
              </a:r>
              <a:endParaRPr lang="zh-CN" altLang="en-US" sz="2000" dirty="0">
                <a:solidFill>
                  <a:srgbClr val="454545"/>
                </a:solidFill>
                <a:latin typeface="Calibri" panose="020F0502020204030204" pitchFamily="2" charset="0"/>
                <a:ea typeface="黑体" panose="02010609060101010101" pitchFamily="2" charset="-122"/>
                <a:sym typeface=".PingFangSC-Semibold" charset="0"/>
              </a:endParaRPr>
            </a:p>
          </p:txBody>
        </p:sp>
        <p:sp>
          <p:nvSpPr>
            <p:cNvPr id="22534" name="矩形 3"/>
            <p:cNvSpPr/>
            <p:nvPr/>
          </p:nvSpPr>
          <p:spPr>
            <a:xfrm>
              <a:off x="49696" y="1540740"/>
              <a:ext cx="8190656" cy="398746"/>
            </a:xfrm>
            <a:prstGeom prst="rect">
              <a:avLst/>
            </a:prstGeom>
            <a:noFill/>
            <a:ln w="9525">
              <a:noFill/>
            </a:ln>
          </p:spPr>
          <p:txBody>
            <a:bodyPr wrap="square" anchor="t">
              <a:spAutoFit/>
            </a:bodyPr>
            <a:lstStyle/>
            <a:p>
              <a:endParaRPr lang="zh-CN" sz="2000">
                <a:solidFill>
                  <a:srgbClr val="454545"/>
                </a:solidFill>
                <a:latin typeface="Calibri" panose="020F0502020204030204" pitchFamily="2" charset="0"/>
                <a:ea typeface="黑体" panose="02010609060101010101" pitchFamily="2" charset="-122"/>
                <a:sym typeface="Calibri" panose="020F0502020204030204" pitchFamily="2" charset="0"/>
              </a:endParaRPr>
            </a:p>
          </p:txBody>
        </p:sp>
      </p:grpSp>
      <p:sp>
        <p:nvSpPr>
          <p:cNvPr id="22535" name="文本框 22535"/>
          <p:cNvSpPr txBox="1"/>
          <p:nvPr/>
        </p:nvSpPr>
        <p:spPr>
          <a:xfrm>
            <a:off x="306705" y="1682750"/>
            <a:ext cx="8657590" cy="65144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●生物多样性丧失的挑战</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hallenges from the loss of biodiversity</a:t>
            </a:r>
          </a:p>
          <a:p>
            <a:r>
              <a:rPr lang="zh-CN" altLang="en-US" sz="3200" dirty="0">
                <a:solidFill>
                  <a:srgbClr val="FFCCFF"/>
                </a:solidFill>
                <a:latin typeface="Arial" panose="020B0604020202020204" pitchFamily="34" charset="0"/>
                <a:ea typeface="黑体" panose="02010609060101010101" pitchFamily="2" charset="-122"/>
                <a:sym typeface=".PingFangSC-Semibold" charset="0"/>
              </a:rPr>
              <a:t>许多野生动物因</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皮可穿、毛可用、肉可食、器官可入药</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而遭灭顶之灾。象牙、犀牛角、虎皮、熊胆、海龟蛋、海豹油、藏羚绒</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地球每小时就有</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种生物灭绝!</a:t>
            </a:r>
          </a:p>
          <a:p>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Many wild animals are destroyed by “wearable fur, edible meat, medicinal organs”.  Ivory, tiger skin, bear bile…</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The United Nations Biodiversity Congress has estimated the rate of species extinction saying that 3 creatures per hour would be extinct. There is no doubt that a considerable number of animals and plants on earth are endangered by the presence of human.</a:t>
            </a:r>
          </a:p>
          <a:p>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a:p>
            <a:pPr>
              <a:spcBef>
                <a:spcPct val="10000"/>
              </a:spcBef>
              <a:spcAft>
                <a:spcPts val="1800"/>
              </a:spcAft>
            </a:pPr>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2536" name="文本框 22536"/>
          <p:cNvSpPr txBox="1"/>
          <p:nvPr/>
        </p:nvSpPr>
        <p:spPr>
          <a:xfrm>
            <a:off x="306705" y="2171700"/>
            <a:ext cx="8657590" cy="5123180"/>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●森林危机的挑战 </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 from forest crisis</a:t>
            </a:r>
          </a:p>
          <a:p>
            <a:r>
              <a:rPr lang="zh-CN" altLang="en-US" sz="3200" dirty="0">
                <a:solidFill>
                  <a:srgbClr val="FFCCFF"/>
                </a:solidFill>
                <a:latin typeface="Arial" panose="020B0604020202020204" pitchFamily="34" charset="0"/>
                <a:ea typeface="黑体" panose="02010609060101010101" pitchFamily="2" charset="-122"/>
                <a:sym typeface=".PingFangSC-Semibold" charset="0"/>
              </a:rPr>
              <a:t>据史料记载，在人类诞生初期，</a:t>
            </a:r>
            <a:r>
              <a:rPr lang="zh-CN" altLang="en-US" sz="3200" dirty="0">
                <a:solidFill>
                  <a:srgbClr val="FFCCFF"/>
                </a:solidFill>
                <a:latin typeface="Arial" panose="020B0604020202020204" pitchFamily="34" charset="0"/>
                <a:ea typeface="黑体" panose="02010609060101010101" pitchFamily="2" charset="-122"/>
                <a:sym typeface=".SFUIDisplay-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地球表面有三分之二的陆地被森林所覆盖，</a:t>
            </a:r>
            <a:r>
              <a:rPr lang="zh-CN" altLang="en-US" sz="3200" dirty="0">
                <a:solidFill>
                  <a:srgbClr val="FFCCFF"/>
                </a:solidFill>
                <a:latin typeface="Arial" panose="020B0604020202020204" pitchFamily="34" charset="0"/>
                <a:ea typeface="黑体" panose="02010609060101010101" pitchFamily="2" charset="-122"/>
                <a:sym typeface=".SFUIDisplay-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总面积达</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76</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亿公顷；约</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1</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万年以前地球二分之一的陆地被森林覆盖着；而现在只有不到四分之一的陆地被森林覆盖了。</a:t>
            </a:r>
          </a:p>
          <a:p>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According to historical records, in the early human birth, two thirds of the earth's surface is covered by forest land. And there are less than 1/4 of the land is covered by forests now.</a:t>
            </a:r>
          </a:p>
          <a:p>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2537" name="文本框 22537"/>
          <p:cNvSpPr txBox="1"/>
          <p:nvPr/>
        </p:nvSpPr>
        <p:spPr>
          <a:xfrm>
            <a:off x="320675" y="2700655"/>
            <a:ext cx="8827770" cy="52952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3200" dirty="0">
                <a:solidFill>
                  <a:srgbClr val="990033"/>
                </a:solidFill>
                <a:latin typeface="Arial" panose="020B0604020202020204" pitchFamily="34" charset="0"/>
                <a:ea typeface="黑体" panose="02010609060101010101" pitchFamily="2" charset="-122"/>
                <a:sym typeface=".PingFangSC-Semibold" charset="0"/>
              </a:rPr>
              <a:t>耕地危机的挑战</a:t>
            </a:r>
            <a:r>
              <a:rPr lang="zh-CN" altLang="en-US" sz="2400" dirty="0">
                <a:solidFill>
                  <a:srgbClr val="CC3300"/>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CC3300"/>
                </a:solidFill>
                <a:latin typeface="Arial" panose="020B0604020202020204" pitchFamily="34" charset="0"/>
                <a:ea typeface="黑体" panose="02010609060101010101" pitchFamily="2" charset="-122"/>
                <a:sym typeface="Calibri" panose="020F0502020204030204" pitchFamily="2" charset="0"/>
              </a:rPr>
              <a:t>hallenge from farmland crisis</a:t>
            </a:r>
            <a:endParaRPr lang="en-US" altLang="x-none" sz="3200" dirty="0">
              <a:solidFill>
                <a:srgbClr val="454545"/>
              </a:solidFill>
              <a:latin typeface="Arial" panose="020B0604020202020204" pitchFamily="34" charset="0"/>
              <a:ea typeface="黑体" panose="02010609060101010101" pitchFamily="2" charset="-122"/>
              <a:sym typeface="Calibri" panose="020F0502020204030204" pitchFamily="2" charset="0"/>
            </a:endParaRPr>
          </a:p>
          <a:p>
            <a:r>
              <a:rPr lang="en-US" altLang="x-none" sz="3200" dirty="0">
                <a:solidFill>
                  <a:srgbClr val="454545"/>
                </a:solidFill>
                <a:latin typeface="Arial" panose="020B0604020202020204" pitchFamily="34" charset="0"/>
                <a:ea typeface="黑体" panose="02010609060101010101" pitchFamily="2" charset="-122"/>
                <a:sym typeface=".PingFangSC-Semibold" charset="0"/>
              </a:rPr>
              <a:t>       </a:t>
            </a:r>
            <a:r>
              <a:rPr lang="zh-CN" altLang="en-US" sz="3200" dirty="0">
                <a:solidFill>
                  <a:schemeClr val="bg1"/>
                </a:solidFill>
                <a:latin typeface="Arial" panose="020B0604020202020204" pitchFamily="34" charset="0"/>
                <a:ea typeface="黑体" panose="02010609060101010101" pitchFamily="2" charset="-122"/>
                <a:sym typeface=".PingFangSC-Semibold" charset="0"/>
              </a:rPr>
              <a:t>全球每年减少耕地</a:t>
            </a:r>
            <a:r>
              <a:rPr lang="en-US" altLang="x-none" sz="3200" dirty="0">
                <a:solidFill>
                  <a:schemeClr val="bg1"/>
                </a:solidFill>
                <a:latin typeface="Arial" panose="020B0604020202020204" pitchFamily="34" charset="0"/>
                <a:ea typeface="黑体" panose="02010609060101010101" pitchFamily="2" charset="-122"/>
                <a:sym typeface=".PingFangSC-Semibold" charset="0"/>
              </a:rPr>
              <a:t>700</a:t>
            </a:r>
            <a:r>
              <a:rPr lang="zh-CN" altLang="en-US" sz="3200" dirty="0">
                <a:solidFill>
                  <a:schemeClr val="bg1"/>
                </a:solidFill>
                <a:latin typeface="Arial" panose="020B0604020202020204" pitchFamily="34" charset="0"/>
                <a:ea typeface="黑体" panose="02010609060101010101" pitchFamily="2" charset="-122"/>
                <a:sym typeface=".PingFangSC-Semibold" charset="0"/>
              </a:rPr>
              <a:t>多万公顷；中国</a:t>
            </a:r>
            <a:r>
              <a:rPr lang="en-US" altLang="x-none" sz="3200" dirty="0">
                <a:solidFill>
                  <a:schemeClr val="bg1"/>
                </a:solidFill>
                <a:latin typeface="Arial" panose="020B0604020202020204" pitchFamily="34" charset="0"/>
                <a:ea typeface="黑体" panose="02010609060101010101" pitchFamily="2" charset="-122"/>
                <a:sym typeface=".PingFangSC-Semibold" charset="0"/>
              </a:rPr>
              <a:t>1949</a:t>
            </a:r>
            <a:r>
              <a:rPr lang="zh-CN" altLang="en-US" sz="3200" dirty="0">
                <a:solidFill>
                  <a:schemeClr val="bg1"/>
                </a:solidFill>
                <a:latin typeface="Arial" panose="020B0604020202020204" pitchFamily="34" charset="0"/>
                <a:ea typeface="黑体" panose="02010609060101010101" pitchFamily="2" charset="-122"/>
                <a:sym typeface=".PingFangSC-Semibold" charset="0"/>
              </a:rPr>
              <a:t>年人均耕地是</a:t>
            </a:r>
            <a:r>
              <a:rPr lang="en-US" altLang="x-none" sz="3200" dirty="0">
                <a:solidFill>
                  <a:schemeClr val="bg1"/>
                </a:solidFill>
                <a:latin typeface="Arial" panose="020B0604020202020204" pitchFamily="34" charset="0"/>
                <a:ea typeface="黑体" panose="02010609060101010101" pitchFamily="2" charset="-122"/>
                <a:sym typeface=".PingFangSC-Semibold" charset="0"/>
              </a:rPr>
              <a:t>3</a:t>
            </a:r>
            <a:r>
              <a:rPr lang="zh-CN" altLang="en-US" sz="3200" dirty="0">
                <a:solidFill>
                  <a:schemeClr val="bg1"/>
                </a:solidFill>
                <a:latin typeface="Arial" panose="020B0604020202020204" pitchFamily="34" charset="0"/>
                <a:ea typeface="黑体" panose="02010609060101010101" pitchFamily="2" charset="-122"/>
                <a:sym typeface=".PingFangSC-Semibold" charset="0"/>
              </a:rPr>
              <a:t>亩，中国目前有</a:t>
            </a:r>
            <a:r>
              <a:rPr lang="en-US" altLang="x-none" sz="3200" dirty="0">
                <a:solidFill>
                  <a:schemeClr val="bg1"/>
                </a:solidFill>
                <a:latin typeface="Arial" panose="020B0604020202020204" pitchFamily="34" charset="0"/>
                <a:ea typeface="黑体" panose="02010609060101010101" pitchFamily="2" charset="-122"/>
                <a:sym typeface=".PingFangSC-Semibold" charset="0"/>
              </a:rPr>
              <a:t>14</a:t>
            </a:r>
            <a:r>
              <a:rPr lang="zh-CN" altLang="en-US" sz="3200" dirty="0">
                <a:solidFill>
                  <a:schemeClr val="bg1"/>
                </a:solidFill>
                <a:latin typeface="Arial" panose="020B0604020202020204" pitchFamily="34" charset="0"/>
                <a:ea typeface="黑体" panose="02010609060101010101" pitchFamily="2" charset="-122"/>
                <a:sym typeface=".PingFangSC-Semibold" charset="0"/>
              </a:rPr>
              <a:t>亿左右的人口，人均耕地不到</a:t>
            </a:r>
            <a:r>
              <a:rPr lang="en-US" altLang="x-none" sz="3200" dirty="0">
                <a:solidFill>
                  <a:schemeClr val="bg1"/>
                </a:solidFill>
                <a:latin typeface="Arial" panose="020B0604020202020204" pitchFamily="34" charset="0"/>
                <a:ea typeface="黑体" panose="02010609060101010101" pitchFamily="2" charset="-122"/>
                <a:sym typeface=".PingFangSC-Semibold" charset="0"/>
              </a:rPr>
              <a:t>1.3</a:t>
            </a:r>
            <a:r>
              <a:rPr lang="zh-CN" altLang="en-US" sz="3200" dirty="0">
                <a:solidFill>
                  <a:schemeClr val="bg1"/>
                </a:solidFill>
                <a:latin typeface="Arial" panose="020B0604020202020204" pitchFamily="34" charset="0"/>
                <a:ea typeface="黑体" panose="02010609060101010101" pitchFamily="2" charset="-122"/>
                <a:sym typeface=".PingFangSC-Semibold" charset="0"/>
              </a:rPr>
              <a:t>亩；</a:t>
            </a:r>
            <a:r>
              <a:rPr lang="en-US" altLang="x-none" sz="3200" dirty="0">
                <a:solidFill>
                  <a:schemeClr val="bg1"/>
                </a:solidFill>
                <a:latin typeface="Arial" panose="020B0604020202020204" pitchFamily="34" charset="0"/>
                <a:ea typeface="黑体" panose="02010609060101010101" pitchFamily="2" charset="-122"/>
                <a:sym typeface=".PingFangSC-Semibold" charset="0"/>
              </a:rPr>
              <a:t>1.3</a:t>
            </a:r>
            <a:r>
              <a:rPr lang="zh-CN" altLang="en-US" sz="3200" dirty="0">
                <a:solidFill>
                  <a:schemeClr val="bg1"/>
                </a:solidFill>
                <a:latin typeface="Arial" panose="020B0604020202020204" pitchFamily="34" charset="0"/>
                <a:ea typeface="黑体" panose="02010609060101010101" pitchFamily="2" charset="-122"/>
                <a:sym typeface=".PingFangSC-Semibold" charset="0"/>
              </a:rPr>
              <a:t>亩人均耕地的粮食平均产量</a:t>
            </a:r>
            <a:r>
              <a:rPr lang="en-US" altLang="x-none" sz="3200" dirty="0">
                <a:solidFill>
                  <a:schemeClr val="bg1"/>
                </a:solidFill>
                <a:latin typeface="Arial" panose="020B0604020202020204" pitchFamily="34" charset="0"/>
                <a:ea typeface="黑体" panose="02010609060101010101" pitchFamily="2" charset="-122"/>
                <a:sym typeface=".PingFangSC-Semibold" charset="0"/>
              </a:rPr>
              <a:t>400</a:t>
            </a:r>
            <a:r>
              <a:rPr lang="zh-CN" altLang="en-US" sz="3200" dirty="0">
                <a:solidFill>
                  <a:schemeClr val="bg1"/>
                </a:solidFill>
                <a:latin typeface="Arial" panose="020B0604020202020204" pitchFamily="34" charset="0"/>
                <a:ea typeface="黑体" panose="02010609060101010101" pitchFamily="2" charset="-122"/>
                <a:sym typeface=".PingFangSC-Semibold" charset="0"/>
              </a:rPr>
              <a:t>公斤左右。人均粮食</a:t>
            </a:r>
            <a:r>
              <a:rPr lang="en-US" altLang="x-none" sz="3200" dirty="0">
                <a:solidFill>
                  <a:schemeClr val="bg1"/>
                </a:solidFill>
                <a:latin typeface="Arial" panose="020B0604020202020204" pitchFamily="34" charset="0"/>
                <a:ea typeface="黑体" panose="02010609060101010101" pitchFamily="2" charset="-122"/>
                <a:sym typeface=".PingFangSC-Semibold" charset="0"/>
              </a:rPr>
              <a:t>370</a:t>
            </a:r>
            <a:r>
              <a:rPr lang="zh-CN" altLang="en-US" sz="3200" dirty="0">
                <a:solidFill>
                  <a:schemeClr val="bg1"/>
                </a:solidFill>
                <a:latin typeface="Arial" panose="020B0604020202020204" pitchFamily="34" charset="0"/>
                <a:ea typeface="黑体" panose="02010609060101010101" pitchFamily="2" charset="-122"/>
                <a:sym typeface=".PingFangSC-Semibold" charset="0"/>
              </a:rPr>
              <a:t>公斤是基本食品消费需要界限。</a:t>
            </a:r>
          </a:p>
          <a:p>
            <a:r>
              <a:rPr lang="zh-CN" altLang="en-US" sz="2400" dirty="0">
                <a:solidFill>
                  <a:srgbClr val="454545"/>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454545"/>
                </a:solidFill>
                <a:latin typeface="Arial" panose="020B0604020202020204" pitchFamily="34" charset="0"/>
                <a:ea typeface="黑体" panose="02010609060101010101" pitchFamily="2" charset="-122"/>
                <a:sym typeface="Calibri" panose="020F0502020204030204" pitchFamily="2" charset="0"/>
              </a:rPr>
              <a:t>he global arable land area is reduced by about 7 million hectares per year.Although the China area, but arable land is not much, which is less than 1.3 mu per capita. Close to the lower limit of basic demand for food.</a:t>
            </a:r>
          </a:p>
          <a:p>
            <a:pPr>
              <a:spcBef>
                <a:spcPct val="10000"/>
              </a:spcBef>
              <a:spcAft>
                <a:spcPts val="1800"/>
              </a:spcAft>
            </a:pPr>
            <a:endParaRPr lang="en-US" altLang="x-none" sz="3200" dirty="0">
              <a:solidFill>
                <a:srgbClr val="454545"/>
              </a:solidFill>
              <a:latin typeface="Arial" panose="020B0604020202020204" pitchFamily="34" charset="0"/>
              <a:ea typeface="黑体" panose="02010609060101010101" pitchFamily="2" charset="-122"/>
              <a:sym typeface="Calibri" panose="020F0502020204030204" pitchFamily="2" charset="0"/>
            </a:endParaRPr>
          </a:p>
        </p:txBody>
      </p:sp>
      <p:sp>
        <p:nvSpPr>
          <p:cNvPr id="20498" name="文本框 26"/>
          <p:cNvSpPr/>
          <p:nvPr/>
        </p:nvSpPr>
        <p:spPr>
          <a:xfrm>
            <a:off x="885190" y="415290"/>
            <a:ext cx="7351395" cy="706755"/>
          </a:xfrm>
          <a:prstGeom prst="rect">
            <a:avLst/>
          </a:prstGeom>
          <a:noFill/>
          <a:ln w="9525">
            <a:noFill/>
          </a:ln>
        </p:spPr>
        <p:txBody>
          <a:bodyPr wrap="square">
            <a:spAutoFit/>
          </a:bodyPr>
          <a:lstStyle/>
          <a:p>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a:t>
            </a:r>
            <a:r>
              <a:rPr lang="zh-CN" altLang="en-US"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面临的</a:t>
            </a:r>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挑战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filter="fade">
                                      <p:cBhvr>
                                        <p:cTn id="7" dur="1000"/>
                                        <p:tgtEl>
                                          <p:spTgt spid="22533"/>
                                        </p:tgtEl>
                                      </p:cBhvr>
                                    </p:animEffect>
                                    <p:anim calcmode="lin" valueType="num">
                                      <p:cBhvr>
                                        <p:cTn id="8" dur="1000" fill="hold"/>
                                        <p:tgtEl>
                                          <p:spTgt spid="22533"/>
                                        </p:tgtEl>
                                        <p:attrNameLst>
                                          <p:attrName>ppt_x</p:attrName>
                                        </p:attrNameLst>
                                      </p:cBhvr>
                                      <p:tavLst>
                                        <p:tav tm="0">
                                          <p:val>
                                            <p:strVal val="#ppt_x"/>
                                          </p:val>
                                        </p:tav>
                                        <p:tav tm="100000">
                                          <p:val>
                                            <p:strVal val="#ppt_x"/>
                                          </p:val>
                                        </p:tav>
                                      </p:tavLst>
                                    </p:anim>
                                    <p:anim calcmode="lin" valueType="num">
                                      <p:cBhvr>
                                        <p:cTn id="9" dur="1000" fill="hold"/>
                                        <p:tgtEl>
                                          <p:spTgt spid="225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3553"/>
          <p:cNvSpPr txBox="1"/>
          <p:nvPr/>
        </p:nvSpPr>
        <p:spPr>
          <a:xfrm>
            <a:off x="182880" y="1306195"/>
            <a:ext cx="8801100" cy="6726555"/>
          </a:xfrm>
          <a:prstGeom prst="rect">
            <a:avLst/>
          </a:prstGeom>
          <a:no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●环境污染和生态恶化趋势还没有从根本上被遏制</a:t>
            </a:r>
          </a:p>
          <a:p>
            <a:pPr>
              <a:spcBef>
                <a:spcPct val="10000"/>
              </a:spcBef>
              <a:spcAft>
                <a:spcPts val="1800"/>
              </a:spcAft>
            </a:pP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he trend of environmental pollution and ecological deterioration has not been fundamentally curbed!</a:t>
            </a:r>
          </a:p>
          <a:p>
            <a:pPr>
              <a:spcBef>
                <a:spcPct val="10000"/>
              </a:spcBef>
              <a:spcAft>
                <a:spcPts val="1800"/>
              </a:spcAft>
            </a:pPr>
            <a:r>
              <a:rPr lang="zh-CN" altLang="en-US" sz="2800" dirty="0">
                <a:solidFill>
                  <a:srgbClr val="FFCCFF"/>
                </a:solidFill>
                <a:latin typeface="Arial" panose="020B0604020202020204" pitchFamily="34" charset="0"/>
                <a:ea typeface="黑体" panose="02010609060101010101" pitchFamily="2" charset="-122"/>
                <a:sym typeface=".PingFangSC-Semibold" charset="0"/>
              </a:rPr>
              <a:t>我国的环境形势依然严峻，表现在环境质量差，如雾霾、水体富营养化、地下水污染、城市黑臭水体等问题；再如局部地区生态破坏和环境风险问题依然严重，由于产业布局不合理，大量的重化工企业沿河、沿湖、沿江的布局仍然带来比较高的环境风险。</a:t>
            </a:r>
            <a:r>
              <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000" dirty="0">
                <a:solidFill>
                  <a:srgbClr val="FFCCFF"/>
                </a:solidFill>
                <a:latin typeface="Arial" panose="020B0604020202020204" pitchFamily="34" charset="0"/>
                <a:ea typeface="黑体" panose="02010609060101010101" pitchFamily="2" charset="-122"/>
                <a:sym typeface="Calibri" panose="020F0502020204030204" pitchFamily="2" charset="0"/>
              </a:rPr>
              <a:t>China's environmental situation is still grim. Environmental quality problems, such as haze problems, water eutrophication problems, groundwater pollution problems, urban black water problems and so on. Ecological damage in some areas are still serious. As the industrial layout is unreasonable, a large number of heavy chemical companies are located along the river, along the lake, along the river that pose a higher environmental risk.</a:t>
            </a:r>
            <a:endParaRPr lang="zh-CN" altLang="en-US" sz="20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3555" name="矩形 2"/>
          <p:cNvSpPr/>
          <p:nvPr/>
        </p:nvSpPr>
        <p:spPr>
          <a:xfrm>
            <a:off x="5364163" y="193675"/>
            <a:ext cx="3455987" cy="398780"/>
          </a:xfrm>
          <a:prstGeom prst="rect">
            <a:avLst/>
          </a:prstGeom>
          <a:noFill/>
          <a:ln w="9525">
            <a:noFill/>
          </a:ln>
        </p:spPr>
        <p:txBody>
          <a:bodyPr wrap="square" anchor="t">
            <a:spAutoFit/>
          </a:bodyPr>
          <a:lstStyle/>
          <a:p>
            <a:pPr eaLnBrk="0" hangingPunct="0"/>
            <a:endParaRPr lang="zh-CN" altLang="en-US" sz="2000" dirty="0">
              <a:solidFill>
                <a:srgbClr val="FF0000"/>
              </a:solidFill>
              <a:latin typeface="Arial" panose="020B0604020202020204" pitchFamily="34" charset="0"/>
              <a:ea typeface="黑体" panose="02010609060101010101" pitchFamily="2" charset="-122"/>
            </a:endParaRPr>
          </a:p>
        </p:txBody>
      </p:sp>
      <p:grpSp>
        <p:nvGrpSpPr>
          <p:cNvPr id="23557" name="组合 23556"/>
          <p:cNvGrpSpPr/>
          <p:nvPr/>
        </p:nvGrpSpPr>
        <p:grpSpPr>
          <a:xfrm>
            <a:off x="764540" y="1568450"/>
            <a:ext cx="6828790" cy="1939925"/>
            <a:chOff x="0" y="0"/>
            <a:chExt cx="8240352" cy="1939486"/>
          </a:xfrm>
        </p:grpSpPr>
        <p:sp>
          <p:nvSpPr>
            <p:cNvPr id="2" name="矩形 1"/>
            <p:cNvSpPr/>
            <p:nvPr/>
          </p:nvSpPr>
          <p:spPr>
            <a:xfrm>
              <a:off x="0" y="0"/>
              <a:ext cx="8208912" cy="398690"/>
            </a:xfrm>
            <a:prstGeom prst="rect">
              <a:avLst/>
            </a:prstGeom>
            <a:noFill/>
            <a:ln w="9525">
              <a:noFill/>
            </a:ln>
          </p:spPr>
          <p:txBody>
            <a:bodyPr wrap="square" anchor="t">
              <a:spAutoFit/>
            </a:bodyPr>
            <a:lstStyle/>
            <a:p>
              <a:r>
                <a:rPr lang="en-US" altLang="x-none" sz="2000" dirty="0">
                  <a:solidFill>
                    <a:srgbClr val="454545"/>
                  </a:solidFill>
                  <a:latin typeface="黑体" panose="02010609060101010101" pitchFamily="2" charset="-122"/>
                  <a:ea typeface="宋体" panose="02010600030101010101" pitchFamily="2" charset="-122"/>
                  <a:sym typeface=".SF UI Display" charset="0"/>
                </a:rPr>
                <a:t> </a:t>
              </a:r>
              <a:endParaRPr lang="zh-CN" altLang="en-US" sz="2000" dirty="0">
                <a:solidFill>
                  <a:srgbClr val="454545"/>
                </a:solidFill>
                <a:latin typeface="Calibri" panose="020F0502020204030204" pitchFamily="2" charset="0"/>
                <a:ea typeface="黑体" panose="02010609060101010101" pitchFamily="2" charset="-122"/>
                <a:sym typeface=".PingFangSC-Semibold" charset="0"/>
              </a:endParaRPr>
            </a:p>
          </p:txBody>
        </p:sp>
        <p:sp>
          <p:nvSpPr>
            <p:cNvPr id="23558" name="矩形 3"/>
            <p:cNvSpPr/>
            <p:nvPr/>
          </p:nvSpPr>
          <p:spPr>
            <a:xfrm>
              <a:off x="49696" y="1540740"/>
              <a:ext cx="8190656" cy="398746"/>
            </a:xfrm>
            <a:prstGeom prst="rect">
              <a:avLst/>
            </a:prstGeom>
            <a:noFill/>
            <a:ln w="9525">
              <a:noFill/>
            </a:ln>
          </p:spPr>
          <p:txBody>
            <a:bodyPr wrap="square" anchor="t">
              <a:spAutoFit/>
            </a:bodyPr>
            <a:lstStyle/>
            <a:p>
              <a:endParaRPr lang="zh-CN" sz="2000">
                <a:solidFill>
                  <a:srgbClr val="454545"/>
                </a:solidFill>
                <a:latin typeface="Calibri" panose="020F0502020204030204" pitchFamily="2" charset="0"/>
                <a:ea typeface="黑体" panose="02010609060101010101" pitchFamily="2" charset="-122"/>
                <a:sym typeface="Calibri" panose="020F0502020204030204" pitchFamily="2" charset="0"/>
              </a:endParaRPr>
            </a:p>
          </p:txBody>
        </p:sp>
      </p:grpSp>
      <p:sp>
        <p:nvSpPr>
          <p:cNvPr id="23559" name="文本框 23559"/>
          <p:cNvSpPr txBox="1"/>
          <p:nvPr/>
        </p:nvSpPr>
        <p:spPr>
          <a:xfrm>
            <a:off x="182880" y="1795145"/>
            <a:ext cx="8799830" cy="65144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●生物多样性丧失的挑战</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hallenges from the loss of biodiversity</a:t>
            </a:r>
          </a:p>
          <a:p>
            <a:r>
              <a:rPr lang="zh-CN" altLang="en-US" sz="3200" dirty="0">
                <a:solidFill>
                  <a:srgbClr val="FFCCFF"/>
                </a:solidFill>
                <a:latin typeface="Arial" panose="020B0604020202020204" pitchFamily="34" charset="0"/>
                <a:ea typeface="黑体" panose="02010609060101010101" pitchFamily="2" charset="-122"/>
                <a:sym typeface=".PingFangSC-Semibold" charset="0"/>
              </a:rPr>
              <a:t>许多野生动物因</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皮可穿、毛可用、肉可食、器官可入药</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而遭灭顶之灾。象牙、犀牛角、虎皮、熊胆、海龟蛋、海豹油、藏羚绒</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地球每小时就有</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种生物灭绝!</a:t>
            </a:r>
          </a:p>
          <a:p>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Many wild animals are destroyed by “wearable fur, edible meat, medicinal organs”.  Ivory, tiger skin, bear bile…</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The United Nations Biodiversity Congress has estimated the rate of species extinction saying that 3 creatures per hour would be extinct. There is no doubt that a considerable number of animals and plants on earth are endangered by the presence of human.</a:t>
            </a:r>
          </a:p>
          <a:p>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a:p>
            <a:pPr>
              <a:spcBef>
                <a:spcPct val="10000"/>
              </a:spcBef>
              <a:spcAft>
                <a:spcPts val="1800"/>
              </a:spcAft>
            </a:pPr>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3560" name="文本框 23560"/>
          <p:cNvSpPr txBox="1"/>
          <p:nvPr/>
        </p:nvSpPr>
        <p:spPr>
          <a:xfrm>
            <a:off x="182880" y="2284095"/>
            <a:ext cx="8801100" cy="5123180"/>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●森林危机的挑战 </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 from forest crisis</a:t>
            </a:r>
          </a:p>
          <a:p>
            <a:r>
              <a:rPr lang="zh-CN" altLang="en-US" sz="3200" dirty="0">
                <a:solidFill>
                  <a:srgbClr val="FFCCFF"/>
                </a:solidFill>
                <a:latin typeface="Arial" panose="020B0604020202020204" pitchFamily="34" charset="0"/>
                <a:ea typeface="黑体" panose="02010609060101010101" pitchFamily="2" charset="-122"/>
                <a:sym typeface=".PingFangSC-Semibold" charset="0"/>
              </a:rPr>
              <a:t>据史料记载，在人类诞生初期，</a:t>
            </a:r>
            <a:r>
              <a:rPr lang="zh-CN" altLang="en-US" sz="3200" dirty="0">
                <a:solidFill>
                  <a:srgbClr val="FFCCFF"/>
                </a:solidFill>
                <a:latin typeface="Arial" panose="020B0604020202020204" pitchFamily="34" charset="0"/>
                <a:ea typeface="黑体" panose="02010609060101010101" pitchFamily="2" charset="-122"/>
                <a:sym typeface=".SFUIDisplay-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地球表面有三分之二的陆地被森林所覆盖，</a:t>
            </a:r>
            <a:r>
              <a:rPr lang="zh-CN" altLang="en-US" sz="3200" dirty="0">
                <a:solidFill>
                  <a:srgbClr val="FFCCFF"/>
                </a:solidFill>
                <a:latin typeface="Arial" panose="020B0604020202020204" pitchFamily="34" charset="0"/>
                <a:ea typeface="黑体" panose="02010609060101010101" pitchFamily="2" charset="-122"/>
                <a:sym typeface=".SFUIDisplay-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总面积达</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76</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亿公顷；约</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1</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万年以前地球二分之一的陆地被森林覆盖着；而现在只有不到四分之一的陆地被森林覆盖了。</a:t>
            </a:r>
          </a:p>
          <a:p>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According to historical records, in the early human birth, two thirds of the earth's surface is covered by forest land. And there are less than 1/4 of the land is covered by forests now.</a:t>
            </a:r>
          </a:p>
          <a:p>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3561" name="文本框 23561"/>
          <p:cNvSpPr txBox="1"/>
          <p:nvPr/>
        </p:nvSpPr>
        <p:spPr>
          <a:xfrm>
            <a:off x="194945" y="2842895"/>
            <a:ext cx="8973185" cy="52952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耕地危机的挑战</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 from farmland crisis</a:t>
            </a:r>
            <a:endPar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endParaRPr>
          </a:p>
          <a:p>
            <a:r>
              <a:rPr lang="en-US" altLang="x-none" sz="3200" dirty="0">
                <a:solidFill>
                  <a:srgbClr val="FFCCFF"/>
                </a:solidFill>
                <a:latin typeface="Arial" panose="020B0604020202020204" pitchFamily="34" charset="0"/>
                <a:ea typeface="黑体" panose="02010609060101010101" pitchFamily="2" charset="-122"/>
                <a:sym typeface=".PingFangSC-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全球每年减少耕地</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700</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多万公顷；中国</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1949</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年人均耕地是</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亩，中国目前有</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14</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亿左右的人口，人均耕地不到</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亩；</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亩人均耕地的粮食平均产量</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400</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公斤左右。人均粮食</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370</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公斤是基本食品消费需要界限。</a:t>
            </a:r>
          </a:p>
          <a:p>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he global arable land area is reduced by about 7 million hectares per year.Although the China area, but arable land is not much, which is less than 1.3 mu per capita. Close to the lower limit of basic demand for food.</a:t>
            </a: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3562" name="文本框 23562"/>
          <p:cNvSpPr txBox="1"/>
          <p:nvPr/>
        </p:nvSpPr>
        <p:spPr>
          <a:xfrm>
            <a:off x="194945" y="3411220"/>
            <a:ext cx="8973185" cy="774509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●淡水危机的挑战</a:t>
            </a:r>
            <a:r>
              <a:rPr lang="en-US" altLang="x-none" sz="3200" dirty="0">
                <a:solidFill>
                  <a:srgbClr val="454545"/>
                </a:solidFill>
                <a:latin typeface="Arial" panose="020B0604020202020204" pitchFamily="34" charset="0"/>
                <a:ea typeface="黑体" panose="02010609060101010101" pitchFamily="2" charset="-122"/>
                <a:sym typeface=".PingFangSC-Semibold" charset="0"/>
              </a:rPr>
              <a:t> </a:t>
            </a:r>
            <a:r>
              <a:rPr lang="zh-CN" altLang="en-US" sz="2400" dirty="0">
                <a:solidFill>
                  <a:srgbClr val="CC3300"/>
                </a:solidFill>
                <a:latin typeface="Arial" panose="020B0604020202020204" pitchFamily="34" charset="0"/>
                <a:ea typeface="黑体" panose="02010609060101010101" pitchFamily="2" charset="-122"/>
                <a:sym typeface=".PingFangSC-Semibold" charset="0"/>
              </a:rPr>
              <a:t>C</a:t>
            </a:r>
            <a:r>
              <a:rPr lang="en-US" altLang="x-none" sz="2400" dirty="0">
                <a:solidFill>
                  <a:srgbClr val="CC3300"/>
                </a:solidFill>
                <a:latin typeface="Arial" panose="020B0604020202020204" pitchFamily="34" charset="0"/>
                <a:ea typeface="黑体" panose="02010609060101010101" pitchFamily="2" charset="-122"/>
                <a:sym typeface=".PingFangSC-Semibold" charset="0"/>
              </a:rPr>
              <a:t>hallenge of Freshwater Crisis</a:t>
            </a:r>
          </a:p>
          <a:p>
            <a:r>
              <a:rPr lang="zh-CN" altLang="en-US" sz="2800" dirty="0">
                <a:solidFill>
                  <a:schemeClr val="bg1"/>
                </a:solidFill>
                <a:latin typeface="Arial" panose="020B0604020202020204" pitchFamily="34" charset="0"/>
                <a:ea typeface="黑体" panose="02010609060101010101" pitchFamily="2" charset="-122"/>
                <a:sym typeface=".PingFangSC-Semibold" charset="0"/>
              </a:rPr>
              <a:t>目前地球上有</a:t>
            </a:r>
            <a:r>
              <a:rPr lang="en-US" altLang="x-none" sz="2800" dirty="0">
                <a:solidFill>
                  <a:schemeClr val="bg1"/>
                </a:solidFill>
                <a:latin typeface="Arial" panose="020B0604020202020204" pitchFamily="34" charset="0"/>
                <a:ea typeface="黑体" panose="02010609060101010101" pitchFamily="2" charset="-122"/>
                <a:sym typeface=".PingFangSC-Semibold" charset="0"/>
              </a:rPr>
              <a:t>80</a:t>
            </a:r>
            <a:r>
              <a:rPr lang="zh-CN" altLang="en-US" sz="2800" dirty="0">
                <a:solidFill>
                  <a:schemeClr val="bg1"/>
                </a:solidFill>
                <a:latin typeface="Arial" panose="020B0604020202020204" pitchFamily="34" charset="0"/>
                <a:ea typeface="黑体" panose="02010609060101010101" pitchFamily="2" charset="-122"/>
                <a:sym typeface=".PingFangSC-Semibold" charset="0"/>
              </a:rPr>
              <a:t>个国家和地区面临缺水之灾，</a:t>
            </a:r>
            <a:r>
              <a:rPr lang="en-US" altLang="x-none" sz="2800" dirty="0">
                <a:solidFill>
                  <a:schemeClr val="bg1"/>
                </a:solidFill>
                <a:latin typeface="Arial" panose="020B0604020202020204" pitchFamily="34" charset="0"/>
                <a:ea typeface="黑体" panose="02010609060101010101" pitchFamily="2" charset="-122"/>
                <a:sym typeface=".PingFangSC-Semibold" charset="0"/>
              </a:rPr>
              <a:t>20</a:t>
            </a:r>
            <a:r>
              <a:rPr lang="zh-CN" altLang="en-US" sz="2800" dirty="0">
                <a:solidFill>
                  <a:schemeClr val="bg1"/>
                </a:solidFill>
                <a:latin typeface="Arial" panose="020B0604020202020204" pitchFamily="34" charset="0"/>
                <a:ea typeface="黑体" panose="02010609060101010101" pitchFamily="2" charset="-122"/>
                <a:sym typeface=".PingFangSC-Semibold" charset="0"/>
              </a:rPr>
              <a:t>亿人缺乏饮用水。中国淡水资源更为缺乏，只及世界的四分之一，目前已有二分之一的城市缺水，三分之一的城市严重缺水,农村年缺水</a:t>
            </a:r>
            <a:r>
              <a:rPr lang="en-US" altLang="x-none" sz="2800" dirty="0">
                <a:solidFill>
                  <a:schemeClr val="bg1"/>
                </a:solidFill>
                <a:latin typeface="Arial" panose="020B0604020202020204" pitchFamily="34" charset="0"/>
                <a:ea typeface="黑体" panose="02010609060101010101" pitchFamily="2" charset="-122"/>
                <a:sym typeface=".PingFangSC-Semibold" charset="0"/>
              </a:rPr>
              <a:t>300</a:t>
            </a:r>
            <a:r>
              <a:rPr lang="zh-CN" altLang="en-US" sz="2800" dirty="0">
                <a:solidFill>
                  <a:schemeClr val="bg1"/>
                </a:solidFill>
                <a:latin typeface="Arial" panose="020B0604020202020204" pitchFamily="34" charset="0"/>
                <a:ea typeface="黑体" panose="02010609060101010101" pitchFamily="2" charset="-122"/>
                <a:sym typeface=".PingFangSC-Semibold" charset="0"/>
              </a:rPr>
              <a:t>亿立方米。</a:t>
            </a:r>
          </a:p>
          <a:p>
            <a:r>
              <a:rPr lang="en-US" altLang="x-none" sz="2400" dirty="0">
                <a:solidFill>
                  <a:srgbClr val="454545"/>
                </a:solidFill>
                <a:latin typeface="Arial" panose="020B0604020202020204" pitchFamily="34" charset="0"/>
                <a:ea typeface="黑体" panose="02010609060101010101" pitchFamily="2" charset="-122"/>
                <a:sym typeface=".PingFangSC-Semibold" charset="0"/>
              </a:rPr>
              <a:t>Although Earth is a</a:t>
            </a:r>
            <a:r>
              <a:rPr lang="zh-CN" altLang="en-US" sz="2400" dirty="0">
                <a:solidFill>
                  <a:srgbClr val="454545"/>
                </a:solidFill>
                <a:latin typeface="Arial" panose="020B0604020202020204" pitchFamily="34" charset="0"/>
                <a:ea typeface="黑体" panose="02010609060101010101" pitchFamily="2" charset="-122"/>
                <a:sym typeface=".PingFangSC-Semibold" charset="0"/>
              </a:rPr>
              <a:t> </a:t>
            </a:r>
            <a:r>
              <a:rPr lang="en-US" altLang="x-none" sz="2400" dirty="0">
                <a:solidFill>
                  <a:srgbClr val="454545"/>
                </a:solidFill>
                <a:latin typeface="Arial" panose="020B0604020202020204" pitchFamily="34" charset="0"/>
                <a:ea typeface="黑体" panose="02010609060101010101" pitchFamily="2" charset="-122"/>
                <a:sym typeface=".PingFangSC-Semibold" charset="0"/>
              </a:rPr>
              <a:t>“water planet”, the fresh water drinkable for human is less than one percent of the Earth's total water. Due to the extremely uneven time and spatial distribution of water in the process of circulation, coupled with the increasing pollution, there are 80 countries and regions facing water shortage, and 2 billion people lack drinking water. </a:t>
            </a:r>
          </a:p>
          <a:p>
            <a:r>
              <a:rPr lang="en-US" altLang="x-none" sz="2400" dirty="0">
                <a:solidFill>
                  <a:srgbClr val="454545"/>
                </a:solidFill>
                <a:latin typeface="Arial" panose="020B0604020202020204" pitchFamily="34" charset="0"/>
                <a:ea typeface="黑体" panose="02010609060101010101" pitchFamily="2" charset="-122"/>
                <a:sym typeface=".PingFangSC-Semibold" charset="0"/>
              </a:rPr>
              <a:t>China's freshwater account is only one quarter of the world's fresh water. A third of the cities are suffering from severe water shortage. Fresh water is the basic material for human survival, and cannot be replaced.</a:t>
            </a:r>
          </a:p>
          <a:p>
            <a:r>
              <a:rPr lang="en-US" altLang="x-none" sz="2400" dirty="0">
                <a:solidFill>
                  <a:srgbClr val="454545"/>
                </a:solidFill>
                <a:latin typeface="Arial" panose="020B0604020202020204" pitchFamily="34" charset="0"/>
                <a:ea typeface="黑体" panose="02010609060101010101" pitchFamily="2" charset="-122"/>
                <a:sym typeface=".PingFangSC-Semibold" charset="0"/>
              </a:rPr>
              <a:t>In addition, human beings are facing many challenges, such as energy crisis, climate change and ozone depletion!</a:t>
            </a:r>
            <a:endParaRPr lang="zh-CN" altLang="en-US" sz="2400" dirty="0">
              <a:solidFill>
                <a:srgbClr val="454545"/>
              </a:solidFill>
              <a:latin typeface="Arial" panose="020B0604020202020204" pitchFamily="34" charset="0"/>
              <a:ea typeface="黑体" panose="02010609060101010101" pitchFamily="2" charset="-122"/>
              <a:sym typeface=".PingFangSC-Semibold" charset="0"/>
            </a:endParaRPr>
          </a:p>
          <a:p>
            <a:pPr>
              <a:spcBef>
                <a:spcPct val="10000"/>
              </a:spcBef>
              <a:spcAft>
                <a:spcPts val="1800"/>
              </a:spcAft>
            </a:pPr>
            <a:endParaRPr lang="zh-CN" altLang="en-US" sz="2400" dirty="0">
              <a:solidFill>
                <a:srgbClr val="454545"/>
              </a:solidFill>
              <a:latin typeface="Arial" panose="020B0604020202020204" pitchFamily="34" charset="0"/>
              <a:ea typeface="黑体" panose="02010609060101010101" pitchFamily="2" charset="-122"/>
              <a:sym typeface=".PingFangSC-Semibold" charset="0"/>
            </a:endParaRPr>
          </a:p>
        </p:txBody>
      </p:sp>
      <p:sp>
        <p:nvSpPr>
          <p:cNvPr id="20498" name="文本框 26"/>
          <p:cNvSpPr/>
          <p:nvPr/>
        </p:nvSpPr>
        <p:spPr>
          <a:xfrm>
            <a:off x="885190" y="415290"/>
            <a:ext cx="7351395" cy="706755"/>
          </a:xfrm>
          <a:prstGeom prst="rect">
            <a:avLst/>
          </a:prstGeom>
          <a:noFill/>
          <a:ln w="9525">
            <a:noFill/>
          </a:ln>
        </p:spPr>
        <p:txBody>
          <a:bodyPr wrap="square">
            <a:spAutoFit/>
          </a:bodyPr>
          <a:lstStyle/>
          <a:p>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a:t>
            </a:r>
            <a:r>
              <a:rPr lang="zh-CN" altLang="en-US"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面临的</a:t>
            </a:r>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挑战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filter="fade">
                                      <p:cBhvr>
                                        <p:cTn id="7" dur="1000"/>
                                        <p:tgtEl>
                                          <p:spTgt spid="23557"/>
                                        </p:tgtEl>
                                      </p:cBhvr>
                                    </p:animEffect>
                                    <p:anim calcmode="lin" valueType="num">
                                      <p:cBhvr>
                                        <p:cTn id="8" dur="1000" fill="hold"/>
                                        <p:tgtEl>
                                          <p:spTgt spid="23557"/>
                                        </p:tgtEl>
                                        <p:attrNameLst>
                                          <p:attrName>ppt_x</p:attrName>
                                        </p:attrNameLst>
                                      </p:cBhvr>
                                      <p:tavLst>
                                        <p:tav tm="0">
                                          <p:val>
                                            <p:strVal val="#ppt_x"/>
                                          </p:val>
                                        </p:tav>
                                        <p:tav tm="100000">
                                          <p:val>
                                            <p:strVal val="#ppt_x"/>
                                          </p:val>
                                        </p:tav>
                                      </p:tavLst>
                                    </p:anim>
                                    <p:anim calcmode="lin" valueType="num">
                                      <p:cBhvr>
                                        <p:cTn id="9" dur="1000" fill="hold"/>
                                        <p:tgtEl>
                                          <p:spTgt spid="235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24577"/>
          <p:cNvSpPr txBox="1"/>
          <p:nvPr/>
        </p:nvSpPr>
        <p:spPr>
          <a:xfrm>
            <a:off x="337185" y="1263015"/>
            <a:ext cx="8396605" cy="6849745"/>
          </a:xfrm>
          <a:prstGeom prst="rect">
            <a:avLst/>
          </a:prstGeom>
          <a:no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●环境污染和生态恶化趋势还没有从根本上被遏制</a:t>
            </a:r>
          </a:p>
          <a:p>
            <a:pPr>
              <a:spcBef>
                <a:spcPct val="10000"/>
              </a:spcBef>
              <a:spcAft>
                <a:spcPts val="1800"/>
              </a:spcAft>
            </a:pP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he trend of environmental pollution and ecological deterioration has not been fundamentally curbed!</a:t>
            </a:r>
          </a:p>
          <a:p>
            <a:pPr>
              <a:spcBef>
                <a:spcPct val="10000"/>
              </a:spcBef>
              <a:spcAft>
                <a:spcPts val="1800"/>
              </a:spcAft>
            </a:pPr>
            <a:r>
              <a:rPr lang="zh-CN" altLang="en-US" sz="2800" dirty="0">
                <a:solidFill>
                  <a:srgbClr val="FFCCFF"/>
                </a:solidFill>
                <a:latin typeface="Arial" panose="020B0604020202020204" pitchFamily="34" charset="0"/>
                <a:ea typeface="黑体" panose="02010609060101010101" pitchFamily="2" charset="-122"/>
                <a:sym typeface=".PingFangSC-Semibold" charset="0"/>
              </a:rPr>
              <a:t>我国的环境形势依然严峻，表现在环境质量差，如雾霾、水体富营养化、地下水污染、城市黑臭水体等问题；再如局部地区生态破坏和环境风险问题依然严重，由于产业布局不合理，大量的重化工企业沿河、沿湖、沿江的布局仍然带来比较高的环境风险。</a:t>
            </a:r>
            <a:r>
              <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000" dirty="0">
                <a:solidFill>
                  <a:srgbClr val="FFCCFF"/>
                </a:solidFill>
                <a:latin typeface="Arial" panose="020B0604020202020204" pitchFamily="34" charset="0"/>
                <a:ea typeface="黑体" panose="02010609060101010101" pitchFamily="2" charset="-122"/>
                <a:sym typeface="Calibri" panose="020F0502020204030204" pitchFamily="2" charset="0"/>
              </a:rPr>
              <a:t>China's environmental situation is still grim. Environmental quality problems, such as haze problems, water eutrophication problems, groundwater pollution problems, urban black water problems and so on. Ecological damage in some areas are still serious. As the industrial layout is unreasonable, a large number of heavy chemical companies are located along the river, along the lake, along the river that pose a higher environmental risk.</a:t>
            </a:r>
            <a:endParaRPr lang="zh-CN" altLang="en-US" sz="20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4579" name="矩形 2"/>
          <p:cNvSpPr/>
          <p:nvPr/>
        </p:nvSpPr>
        <p:spPr>
          <a:xfrm>
            <a:off x="5364163" y="193675"/>
            <a:ext cx="3455987" cy="398780"/>
          </a:xfrm>
          <a:prstGeom prst="rect">
            <a:avLst/>
          </a:prstGeom>
          <a:noFill/>
          <a:ln w="9525">
            <a:noFill/>
          </a:ln>
        </p:spPr>
        <p:txBody>
          <a:bodyPr wrap="square" anchor="t">
            <a:spAutoFit/>
          </a:bodyPr>
          <a:lstStyle/>
          <a:p>
            <a:pPr eaLnBrk="0" hangingPunct="0"/>
            <a:endParaRPr lang="zh-CN" altLang="en-US" sz="2000" dirty="0">
              <a:solidFill>
                <a:srgbClr val="FF0000"/>
              </a:solidFill>
              <a:latin typeface="Arial" panose="020B0604020202020204" pitchFamily="34" charset="0"/>
              <a:ea typeface="黑体" panose="02010609060101010101" pitchFamily="2" charset="-122"/>
            </a:endParaRPr>
          </a:p>
        </p:txBody>
      </p:sp>
      <p:grpSp>
        <p:nvGrpSpPr>
          <p:cNvPr id="24581" name="组合 24580"/>
          <p:cNvGrpSpPr/>
          <p:nvPr/>
        </p:nvGrpSpPr>
        <p:grpSpPr>
          <a:xfrm>
            <a:off x="963295" y="1525270"/>
            <a:ext cx="6516370" cy="1939925"/>
            <a:chOff x="0" y="0"/>
            <a:chExt cx="8240352" cy="1939486"/>
          </a:xfrm>
        </p:grpSpPr>
        <p:sp>
          <p:nvSpPr>
            <p:cNvPr id="2" name="矩形 1"/>
            <p:cNvSpPr/>
            <p:nvPr/>
          </p:nvSpPr>
          <p:spPr>
            <a:xfrm>
              <a:off x="0" y="0"/>
              <a:ext cx="8208912" cy="398690"/>
            </a:xfrm>
            <a:prstGeom prst="rect">
              <a:avLst/>
            </a:prstGeom>
            <a:noFill/>
            <a:ln w="9525">
              <a:noFill/>
            </a:ln>
          </p:spPr>
          <p:txBody>
            <a:bodyPr wrap="square" anchor="t">
              <a:spAutoFit/>
            </a:bodyPr>
            <a:lstStyle/>
            <a:p>
              <a:r>
                <a:rPr lang="en-US" altLang="x-none" sz="2000" dirty="0">
                  <a:solidFill>
                    <a:srgbClr val="454545"/>
                  </a:solidFill>
                  <a:latin typeface="黑体" panose="02010609060101010101" pitchFamily="2" charset="-122"/>
                  <a:ea typeface="宋体" panose="02010600030101010101" pitchFamily="2" charset="-122"/>
                  <a:sym typeface=".SF UI Display" charset="0"/>
                </a:rPr>
                <a:t> </a:t>
              </a:r>
              <a:endParaRPr lang="zh-CN" altLang="en-US" sz="2000" dirty="0">
                <a:solidFill>
                  <a:srgbClr val="454545"/>
                </a:solidFill>
                <a:latin typeface="Calibri" panose="020F0502020204030204" pitchFamily="2" charset="0"/>
                <a:ea typeface="黑体" panose="02010609060101010101" pitchFamily="2" charset="-122"/>
                <a:sym typeface=".PingFangSC-Semibold" charset="0"/>
              </a:endParaRPr>
            </a:p>
          </p:txBody>
        </p:sp>
        <p:sp>
          <p:nvSpPr>
            <p:cNvPr id="24582" name="矩形 3"/>
            <p:cNvSpPr/>
            <p:nvPr/>
          </p:nvSpPr>
          <p:spPr>
            <a:xfrm>
              <a:off x="49696" y="1540740"/>
              <a:ext cx="8190656" cy="398746"/>
            </a:xfrm>
            <a:prstGeom prst="rect">
              <a:avLst/>
            </a:prstGeom>
            <a:noFill/>
            <a:ln w="9525">
              <a:noFill/>
            </a:ln>
          </p:spPr>
          <p:txBody>
            <a:bodyPr wrap="square" anchor="t">
              <a:spAutoFit/>
            </a:bodyPr>
            <a:lstStyle/>
            <a:p>
              <a:endParaRPr lang="zh-CN" sz="2000">
                <a:solidFill>
                  <a:srgbClr val="454545"/>
                </a:solidFill>
                <a:latin typeface="Calibri" panose="020F0502020204030204" pitchFamily="2" charset="0"/>
                <a:ea typeface="黑体" panose="02010609060101010101" pitchFamily="2" charset="-122"/>
                <a:sym typeface="Calibri" panose="020F0502020204030204" pitchFamily="2" charset="0"/>
              </a:endParaRPr>
            </a:p>
          </p:txBody>
        </p:sp>
      </p:grpSp>
      <p:sp>
        <p:nvSpPr>
          <p:cNvPr id="24583" name="文本框 24583"/>
          <p:cNvSpPr txBox="1"/>
          <p:nvPr/>
        </p:nvSpPr>
        <p:spPr>
          <a:xfrm>
            <a:off x="337185" y="1751965"/>
            <a:ext cx="8396605" cy="65144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●生物多样性丧失的挑战</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hallenges from the loss of biodiversity</a:t>
            </a:r>
          </a:p>
          <a:p>
            <a:r>
              <a:rPr lang="zh-CN" altLang="en-US" sz="3200" dirty="0">
                <a:solidFill>
                  <a:srgbClr val="FFCCFF"/>
                </a:solidFill>
                <a:latin typeface="Arial" panose="020B0604020202020204" pitchFamily="34" charset="0"/>
                <a:ea typeface="黑体" panose="02010609060101010101" pitchFamily="2" charset="-122"/>
                <a:sym typeface=".PingFangSC-Semibold" charset="0"/>
              </a:rPr>
              <a:t>许多野生动物因</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皮可穿、毛可用、肉可食、器官可入药</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而遭灭顶之灾。象牙、犀牛角、虎皮、熊胆、海龟蛋、海豹油、藏羚绒</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地球每小时就有</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种生物灭绝!</a:t>
            </a:r>
          </a:p>
          <a:p>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Many wild animals are destroyed by “wearable fur, edible meat, medicinal organs”.  Ivory, tiger skin, bear bile…</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 </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The United Nations Biodiversity Congress has estimated the rate of species extinction saying that 3 creatures per hour would be extinct. There is no doubt that a considerable number of animals and plants on earth are endangered by the presence of human.</a:t>
            </a:r>
          </a:p>
          <a:p>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a:p>
            <a:pPr>
              <a:spcBef>
                <a:spcPct val="10000"/>
              </a:spcBef>
              <a:spcAft>
                <a:spcPts val="1800"/>
              </a:spcAft>
            </a:pPr>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4584" name="文本框 24584"/>
          <p:cNvSpPr txBox="1"/>
          <p:nvPr/>
        </p:nvSpPr>
        <p:spPr>
          <a:xfrm>
            <a:off x="337185" y="2240915"/>
            <a:ext cx="8396605" cy="5123180"/>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●森林危机的挑战 </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 from forest crisis</a:t>
            </a:r>
          </a:p>
          <a:p>
            <a:r>
              <a:rPr lang="zh-CN" altLang="en-US" sz="3200" dirty="0">
                <a:solidFill>
                  <a:srgbClr val="FFCCFF"/>
                </a:solidFill>
                <a:latin typeface="Arial" panose="020B0604020202020204" pitchFamily="34" charset="0"/>
                <a:ea typeface="黑体" panose="02010609060101010101" pitchFamily="2" charset="-122"/>
                <a:sym typeface=".PingFangSC-Semibold" charset="0"/>
              </a:rPr>
              <a:t>据史料记载，在人类诞生初期，</a:t>
            </a:r>
            <a:r>
              <a:rPr lang="zh-CN" altLang="en-US" sz="3200" dirty="0">
                <a:solidFill>
                  <a:srgbClr val="FFCCFF"/>
                </a:solidFill>
                <a:latin typeface="Arial" panose="020B0604020202020204" pitchFamily="34" charset="0"/>
                <a:ea typeface="黑体" panose="02010609060101010101" pitchFamily="2" charset="-122"/>
                <a:sym typeface=".SFUIDisplay-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地球表面有三分之二的陆地被森林所覆盖，</a:t>
            </a:r>
            <a:r>
              <a:rPr lang="zh-CN" altLang="en-US" sz="3200" dirty="0">
                <a:solidFill>
                  <a:srgbClr val="FFCCFF"/>
                </a:solidFill>
                <a:latin typeface="Arial" panose="020B0604020202020204" pitchFamily="34" charset="0"/>
                <a:ea typeface="黑体" panose="02010609060101010101" pitchFamily="2" charset="-122"/>
                <a:sym typeface=".SFUIDisplay-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总面积达</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76</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亿公顷；约</a:t>
            </a:r>
            <a:r>
              <a:rPr lang="en-US" altLang="x-none" sz="3200" dirty="0">
                <a:solidFill>
                  <a:srgbClr val="FFCCFF"/>
                </a:solidFill>
                <a:latin typeface="Arial" panose="020B0604020202020204" pitchFamily="34" charset="0"/>
                <a:ea typeface="黑体" panose="02010609060101010101" pitchFamily="2" charset="-122"/>
                <a:sym typeface=".SFUIDisplay-Semibold" charset="0"/>
              </a:rPr>
              <a:t>1</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万年以前地球二分之一的陆地被森林覆盖着；而现在只有不到四分之一的陆地被森林覆盖了。</a:t>
            </a:r>
          </a:p>
          <a:p>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According to historical records, in the early human birth, two thirds of the earth's surface is covered by forest land. And there are less than 1/4 of the land is covered by forests now.</a:t>
            </a:r>
          </a:p>
          <a:p>
            <a:endPar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4585" name="文本框 24585"/>
          <p:cNvSpPr txBox="1"/>
          <p:nvPr/>
        </p:nvSpPr>
        <p:spPr>
          <a:xfrm>
            <a:off x="344170" y="2799715"/>
            <a:ext cx="8562975" cy="52952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dirty="0">
                <a:solidFill>
                  <a:srgbClr val="FFCCFF"/>
                </a:solidFill>
                <a:latin typeface="Arial" panose="020B0604020202020204" pitchFamily="34" charset="0"/>
                <a:ea typeface="黑体" panose="02010609060101010101" pitchFamily="2" charset="-122"/>
                <a:sym typeface=".PingFangSC-Semibold" charset="0"/>
              </a:rPr>
              <a:t>耕地危机的挑战</a:t>
            </a:r>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C</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hallenge from farmland crisis</a:t>
            </a:r>
            <a:endPar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endParaRPr>
          </a:p>
          <a:p>
            <a:r>
              <a:rPr lang="en-US" altLang="x-none" sz="3200" dirty="0">
                <a:solidFill>
                  <a:srgbClr val="FFCCFF"/>
                </a:solidFill>
                <a:latin typeface="Arial" panose="020B0604020202020204" pitchFamily="34" charset="0"/>
                <a:ea typeface="黑体" panose="02010609060101010101" pitchFamily="2" charset="-122"/>
                <a:sym typeface=".PingFangSC-Semibold" charset="0"/>
              </a:rPr>
              <a:t>       </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全球每年减少耕地</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700</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多万公顷；中国</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1949</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年人均耕地是</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亩，中国目前有</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14</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亿左右的人口，人均耕地不到</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亩；</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1.3</a:t>
            </a:r>
            <a:r>
              <a:rPr lang="zh-CN" altLang="en-US" sz="3200" dirty="0">
                <a:solidFill>
                  <a:srgbClr val="FFCCFF"/>
                </a:solidFill>
                <a:latin typeface="Arial" panose="020B0604020202020204" pitchFamily="34" charset="0"/>
                <a:ea typeface="黑体" panose="02010609060101010101" pitchFamily="2" charset="-122"/>
                <a:sym typeface=".PingFangSC-Semibold" charset="0"/>
              </a:rPr>
              <a:t>亩人均耕地的粮食平均产量</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400</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公斤左右。人均粮食</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370</a:t>
            </a:r>
            <a:r>
              <a:rPr lang="zh-CN" altLang="en-US" sz="3200" dirty="0">
                <a:solidFill>
                  <a:srgbClr val="FFCCFF"/>
                </a:solidFill>
                <a:latin typeface="Arial" panose="020B0604020202020204" pitchFamily="34" charset="0"/>
                <a:ea typeface="黑体" panose="02010609060101010101" pitchFamily="2" charset="-122"/>
                <a:sym typeface=".PingFangSC-Semibold" charset="0"/>
              </a:rPr>
              <a:t>公斤是基本食品消费需要界限。</a:t>
            </a:r>
          </a:p>
          <a:p>
            <a:r>
              <a:rPr lang="zh-CN" altLang="en-US" sz="2400" dirty="0">
                <a:solidFill>
                  <a:srgbClr val="FFCCFF"/>
                </a:solidFill>
                <a:latin typeface="Arial" panose="020B0604020202020204" pitchFamily="34" charset="0"/>
                <a:ea typeface="黑体" panose="02010609060101010101" pitchFamily="2" charset="-122"/>
                <a:sym typeface="Calibri" panose="020F0502020204030204" pitchFamily="2" charset="0"/>
              </a:rPr>
              <a:t>T</a:t>
            </a:r>
            <a:r>
              <a:rPr lang="en-US" altLang="x-none" sz="2400" dirty="0">
                <a:solidFill>
                  <a:srgbClr val="FFCCFF"/>
                </a:solidFill>
                <a:latin typeface="Arial" panose="020B0604020202020204" pitchFamily="34" charset="0"/>
                <a:ea typeface="黑体" panose="02010609060101010101" pitchFamily="2" charset="-122"/>
                <a:sym typeface="Calibri" panose="020F0502020204030204" pitchFamily="2" charset="0"/>
              </a:rPr>
              <a:t>he global arable land area is reduced by about 7 million hectares per year.Although the China area, but arable land is not much, which is less than 1.3 mu per capita. Close to the lower limit of basic demand for food.</a:t>
            </a: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Calibri" panose="020F0502020204030204" pitchFamily="2" charset="0"/>
            </a:endParaRPr>
          </a:p>
        </p:txBody>
      </p:sp>
      <p:sp>
        <p:nvSpPr>
          <p:cNvPr id="24586" name="文本框 24586"/>
          <p:cNvSpPr txBox="1"/>
          <p:nvPr/>
        </p:nvSpPr>
        <p:spPr>
          <a:xfrm>
            <a:off x="344170" y="3358515"/>
            <a:ext cx="8562975" cy="811466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●淡水危机的挑战</a:t>
            </a:r>
            <a:r>
              <a:rPr lang="en-US" altLang="x-none" sz="3200" dirty="0">
                <a:solidFill>
                  <a:srgbClr val="FFCCFF"/>
                </a:solidFill>
                <a:latin typeface="Arial" panose="020B0604020202020204" pitchFamily="34" charset="0"/>
                <a:ea typeface="黑体" panose="02010609060101010101" pitchFamily="2" charset="-122"/>
                <a:sym typeface=".PingFangSC-Semibold" charset="0"/>
              </a:rPr>
              <a:t> </a:t>
            </a:r>
            <a:r>
              <a:rPr lang="zh-CN" altLang="en-US" sz="2400" dirty="0">
                <a:solidFill>
                  <a:srgbClr val="FFCCFF"/>
                </a:solidFill>
                <a:latin typeface="Arial" panose="020B0604020202020204" pitchFamily="34" charset="0"/>
                <a:ea typeface="黑体" panose="02010609060101010101" pitchFamily="2" charset="-122"/>
                <a:sym typeface=".PingFangSC-Semibold" charset="0"/>
              </a:rPr>
              <a:t>C</a:t>
            </a:r>
            <a:r>
              <a:rPr lang="en-US" altLang="x-none" sz="2400" dirty="0">
                <a:solidFill>
                  <a:srgbClr val="FFCCFF"/>
                </a:solidFill>
                <a:latin typeface="Arial" panose="020B0604020202020204" pitchFamily="34" charset="0"/>
                <a:ea typeface="黑体" panose="02010609060101010101" pitchFamily="2" charset="-122"/>
                <a:sym typeface=".PingFangSC-Semibold" charset="0"/>
              </a:rPr>
              <a:t>hallenge of Freshwater Crisis</a:t>
            </a:r>
          </a:p>
          <a:p>
            <a:r>
              <a:rPr lang="zh-CN" altLang="en-US" sz="2800" dirty="0">
                <a:solidFill>
                  <a:srgbClr val="FFCCFF"/>
                </a:solidFill>
                <a:latin typeface="Arial" panose="020B0604020202020204" pitchFamily="34" charset="0"/>
                <a:ea typeface="黑体" panose="02010609060101010101" pitchFamily="2" charset="-122"/>
                <a:sym typeface=".PingFangSC-Semibold" charset="0"/>
              </a:rPr>
              <a:t>目前地球上有</a:t>
            </a:r>
            <a:r>
              <a:rPr lang="en-US" altLang="x-none" sz="2800" dirty="0">
                <a:solidFill>
                  <a:srgbClr val="FFCCFF"/>
                </a:solidFill>
                <a:latin typeface="Arial" panose="020B0604020202020204" pitchFamily="34" charset="0"/>
                <a:ea typeface="黑体" panose="02010609060101010101" pitchFamily="2" charset="-122"/>
                <a:sym typeface=".PingFangSC-Semibold" charset="0"/>
              </a:rPr>
              <a:t>80</a:t>
            </a:r>
            <a:r>
              <a:rPr lang="zh-CN" altLang="en-US" sz="2800" dirty="0">
                <a:solidFill>
                  <a:srgbClr val="FFCCFF"/>
                </a:solidFill>
                <a:latin typeface="Arial" panose="020B0604020202020204" pitchFamily="34" charset="0"/>
                <a:ea typeface="黑体" panose="02010609060101010101" pitchFamily="2" charset="-122"/>
                <a:sym typeface=".PingFangSC-Semibold" charset="0"/>
              </a:rPr>
              <a:t>个国家和地区面临缺水之灾，</a:t>
            </a:r>
            <a:r>
              <a:rPr lang="en-US" altLang="x-none" sz="2800" dirty="0">
                <a:solidFill>
                  <a:srgbClr val="FFCCFF"/>
                </a:solidFill>
                <a:latin typeface="Arial" panose="020B0604020202020204" pitchFamily="34" charset="0"/>
                <a:ea typeface="黑体" panose="02010609060101010101" pitchFamily="2" charset="-122"/>
                <a:sym typeface=".PingFangSC-Semibold" charset="0"/>
              </a:rPr>
              <a:t>20</a:t>
            </a:r>
            <a:r>
              <a:rPr lang="zh-CN" altLang="en-US" sz="2800" dirty="0">
                <a:solidFill>
                  <a:srgbClr val="FFCCFF"/>
                </a:solidFill>
                <a:latin typeface="Arial" panose="020B0604020202020204" pitchFamily="34" charset="0"/>
                <a:ea typeface="黑体" panose="02010609060101010101" pitchFamily="2" charset="-122"/>
                <a:sym typeface=".PingFangSC-Semibold" charset="0"/>
              </a:rPr>
              <a:t>亿人缺乏饮用水。中国淡水资源更为缺乏，只及世界的四分之一，目前已有二分之一的城市缺水，三分之一的城市严重缺水,农村年缺水</a:t>
            </a:r>
            <a:r>
              <a:rPr lang="en-US" altLang="x-none" sz="2800" dirty="0">
                <a:solidFill>
                  <a:srgbClr val="FFCCFF"/>
                </a:solidFill>
                <a:latin typeface="Arial" panose="020B0604020202020204" pitchFamily="34" charset="0"/>
                <a:ea typeface="黑体" panose="02010609060101010101" pitchFamily="2" charset="-122"/>
                <a:sym typeface=".PingFangSC-Semibold" charset="0"/>
              </a:rPr>
              <a:t>300</a:t>
            </a:r>
            <a:r>
              <a:rPr lang="zh-CN" altLang="en-US" sz="2800" dirty="0">
                <a:solidFill>
                  <a:srgbClr val="FFCCFF"/>
                </a:solidFill>
                <a:latin typeface="Arial" panose="020B0604020202020204" pitchFamily="34" charset="0"/>
                <a:ea typeface="黑体" panose="02010609060101010101" pitchFamily="2" charset="-122"/>
                <a:sym typeface=".PingFangSC-Semibold" charset="0"/>
              </a:rPr>
              <a:t>亿立方米。</a:t>
            </a:r>
          </a:p>
          <a:p>
            <a:r>
              <a:rPr lang="en-US" altLang="x-none" sz="2400" dirty="0">
                <a:solidFill>
                  <a:srgbClr val="FFCCFF"/>
                </a:solidFill>
                <a:latin typeface="Arial" panose="020B0604020202020204" pitchFamily="34" charset="0"/>
                <a:ea typeface="黑体" panose="02010609060101010101" pitchFamily="2" charset="-122"/>
                <a:sym typeface=".PingFangSC-Semibold" charset="0"/>
              </a:rPr>
              <a:t>Although Earth is a</a:t>
            </a:r>
            <a:r>
              <a:rPr lang="zh-CN" altLang="en-US" sz="2400" dirty="0">
                <a:solidFill>
                  <a:srgbClr val="FFCCFF"/>
                </a:solidFill>
                <a:latin typeface="Arial" panose="020B0604020202020204" pitchFamily="34" charset="0"/>
                <a:ea typeface="黑体" panose="02010609060101010101" pitchFamily="2" charset="-122"/>
                <a:sym typeface=".PingFangSC-Semibold" charset="0"/>
              </a:rPr>
              <a:t> </a:t>
            </a:r>
            <a:r>
              <a:rPr lang="en-US" altLang="x-none" sz="2400" dirty="0">
                <a:solidFill>
                  <a:srgbClr val="FFCCFF"/>
                </a:solidFill>
                <a:latin typeface="Arial" panose="020B0604020202020204" pitchFamily="34" charset="0"/>
                <a:ea typeface="黑体" panose="02010609060101010101" pitchFamily="2" charset="-122"/>
                <a:sym typeface=".PingFangSC-Semibold" charset="0"/>
              </a:rPr>
              <a:t>“water planet”, the fresh water drinkable for human is less than one percent of the Earth's total water. Due to the extremely uneven time and spatial distribution of water in the process of circulation, coupled with the increasing pollution, there are 80 countries and regions facing water shortage, and 2 billion people lack drinking water. </a:t>
            </a:r>
          </a:p>
          <a:p>
            <a:r>
              <a:rPr lang="en-US" altLang="x-none" sz="2400" dirty="0">
                <a:solidFill>
                  <a:srgbClr val="FFCCFF"/>
                </a:solidFill>
                <a:latin typeface="Arial" panose="020B0604020202020204" pitchFamily="34" charset="0"/>
                <a:ea typeface="黑体" panose="02010609060101010101" pitchFamily="2" charset="-122"/>
                <a:sym typeface=".PingFangSC-Semibold" charset="0"/>
              </a:rPr>
              <a:t>China's freshwater account is only one quarter of the world's fresh water. A third of the cities are suffering from severe water shortage. Fresh water is the basic material for human survival, and cannot be replaced.</a:t>
            </a:r>
          </a:p>
          <a:p>
            <a:r>
              <a:rPr lang="en-US" altLang="x-none" sz="2400" dirty="0">
                <a:solidFill>
                  <a:srgbClr val="FFCCFF"/>
                </a:solidFill>
                <a:latin typeface="Arial" panose="020B0604020202020204" pitchFamily="34" charset="0"/>
                <a:ea typeface="黑体" panose="02010609060101010101" pitchFamily="2" charset="-122"/>
                <a:sym typeface=".PingFangSC-Semibold" charset="0"/>
              </a:rPr>
              <a:t>In addition, human beings are facing many challenges, such as energy crisis, climate change and ozone depletion!</a:t>
            </a:r>
            <a:endParaRPr lang="zh-CN" altLang="en-US" sz="2400" dirty="0">
              <a:solidFill>
                <a:srgbClr val="FFCCFF"/>
              </a:solidFill>
              <a:latin typeface="Arial" panose="020B0604020202020204" pitchFamily="34" charset="0"/>
              <a:ea typeface="黑体" panose="02010609060101010101" pitchFamily="2" charset="-122"/>
              <a:sym typeface=".PingFangSC-Semibold" charset="0"/>
            </a:endParaRPr>
          </a:p>
          <a:p>
            <a:pPr>
              <a:spcBef>
                <a:spcPct val="10000"/>
              </a:spcBef>
              <a:spcAft>
                <a:spcPts val="1800"/>
              </a:spcAft>
            </a:pPr>
            <a:endParaRPr lang="zh-CN" altLang="en-US" sz="2400" dirty="0">
              <a:solidFill>
                <a:srgbClr val="FFCCFF"/>
              </a:solidFill>
              <a:latin typeface="Arial" panose="020B0604020202020204" pitchFamily="34" charset="0"/>
              <a:ea typeface="黑体" panose="02010609060101010101" pitchFamily="2" charset="-122"/>
              <a:sym typeface=".PingFangSC-Semibold" charset="0"/>
            </a:endParaRPr>
          </a:p>
        </p:txBody>
      </p:sp>
      <p:sp>
        <p:nvSpPr>
          <p:cNvPr id="24587" name="文本框 24587"/>
          <p:cNvSpPr txBox="1"/>
          <p:nvPr/>
        </p:nvSpPr>
        <p:spPr>
          <a:xfrm>
            <a:off x="344170" y="3907790"/>
            <a:ext cx="8562975" cy="5149215"/>
          </a:xfrm>
          <a:prstGeom prst="rect">
            <a:avLst/>
          </a:prstGeom>
          <a:solidFill>
            <a:schemeClr val="tx1"/>
          </a:solidFill>
          <a:ln w="9525">
            <a:noFill/>
          </a:ln>
        </p:spPr>
        <p:txBody>
          <a:bodyPr wrap="square" anchor="t">
            <a:spAutoFit/>
          </a:bodyPr>
          <a:lstStyle/>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●能源危机、气候变化、臭氧层破坏</a:t>
            </a:r>
            <a:r>
              <a:rPr lang="zh-CN" altLang="en-US" sz="3200" dirty="0">
                <a:solidFill>
                  <a:srgbClr val="990033"/>
                </a:solidFill>
                <a:latin typeface="Arial" panose="020B0604020202020204" pitchFamily="34" charset="0"/>
                <a:ea typeface="黑体" panose="02010609060101010101" pitchFamily="2" charset="-122"/>
                <a:sym typeface="黑体" panose="02010609060101010101" pitchFamily="2" charset="-122"/>
              </a:rPr>
              <a:t>……</a:t>
            </a:r>
            <a:endParaRPr lang="en-US" altLang="x-none" sz="32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r>
              <a:rPr lang="en-US" altLang="x-none" sz="3200" dirty="0">
                <a:solidFill>
                  <a:srgbClr val="454545"/>
                </a:solidFill>
                <a:latin typeface="Arial" panose="020B0604020202020204" pitchFamily="34" charset="0"/>
                <a:ea typeface="黑体" panose="02010609060101010101" pitchFamily="2" charset="-122"/>
                <a:sym typeface=".PingFangSC-Semibold" charset="0"/>
              </a:rPr>
              <a:t>In addition, human beings are facing many challenges, such as energy crisis, climate change and ozone depletion!</a:t>
            </a:r>
            <a:endParaRPr lang="zh-CN" altLang="en-US" sz="3200" dirty="0">
              <a:solidFill>
                <a:srgbClr val="454545"/>
              </a:solidFill>
              <a:latin typeface="Arial" panose="020B0604020202020204" pitchFamily="34" charset="0"/>
              <a:ea typeface="黑体" panose="02010609060101010101" pitchFamily="2" charset="-122"/>
              <a:sym typeface=".PingFangSC-Semibold" charset="0"/>
            </a:endParaRPr>
          </a:p>
          <a:p>
            <a:pPr>
              <a:spcBef>
                <a:spcPct val="10000"/>
              </a:spcBef>
              <a:spcAft>
                <a:spcPts val="1800"/>
              </a:spcAft>
            </a:pPr>
            <a:endParaRPr lang="zh-CN" altLang="en-US" sz="3200" dirty="0">
              <a:solidFill>
                <a:srgbClr val="454545"/>
              </a:solidFill>
              <a:latin typeface="Arial" panose="020B0604020202020204" pitchFamily="34" charset="0"/>
              <a:ea typeface="黑体" panose="02010609060101010101" pitchFamily="2" charset="-122"/>
              <a:sym typeface=".PingFangSC-Semibold" charset="0"/>
            </a:endParaRPr>
          </a:p>
          <a:p>
            <a:pPr>
              <a:spcBef>
                <a:spcPct val="10000"/>
              </a:spcBef>
              <a:spcAft>
                <a:spcPts val="1800"/>
              </a:spcAft>
            </a:pPr>
            <a:endParaRPr lang="zh-CN" altLang="en-US" sz="3200" dirty="0">
              <a:solidFill>
                <a:srgbClr val="454545"/>
              </a:solidFill>
              <a:latin typeface="Arial" panose="020B0604020202020204" pitchFamily="34" charset="0"/>
              <a:ea typeface="黑体" panose="02010609060101010101" pitchFamily="2" charset="-122"/>
              <a:sym typeface=".PingFangSC-Semibold" charset="0"/>
            </a:endParaRPr>
          </a:p>
          <a:p>
            <a:pPr>
              <a:spcBef>
                <a:spcPct val="10000"/>
              </a:spcBef>
              <a:spcAft>
                <a:spcPts val="1800"/>
              </a:spcAft>
            </a:pPr>
            <a:endParaRPr lang="zh-CN" altLang="en-US" sz="3200" dirty="0">
              <a:solidFill>
                <a:srgbClr val="454545"/>
              </a:solidFill>
              <a:latin typeface="Arial" panose="020B0604020202020204" pitchFamily="34" charset="0"/>
              <a:ea typeface="黑体" panose="02010609060101010101" pitchFamily="2" charset="-122"/>
              <a:sym typeface=".PingFangSC-Semibold" charset="0"/>
            </a:endParaRPr>
          </a:p>
          <a:p>
            <a:pPr>
              <a:spcBef>
                <a:spcPct val="10000"/>
              </a:spcBef>
              <a:spcAft>
                <a:spcPts val="1800"/>
              </a:spcAft>
            </a:pPr>
            <a:endParaRPr lang="zh-CN" altLang="en-US" sz="3200" dirty="0">
              <a:solidFill>
                <a:srgbClr val="454545"/>
              </a:solidFill>
              <a:latin typeface="Arial" panose="020B0604020202020204" pitchFamily="34" charset="0"/>
              <a:ea typeface="黑体" panose="02010609060101010101" pitchFamily="2" charset="-122"/>
              <a:sym typeface=".PingFangSC-Semibold" charset="0"/>
            </a:endParaRPr>
          </a:p>
        </p:txBody>
      </p:sp>
      <p:sp>
        <p:nvSpPr>
          <p:cNvPr id="20498" name="文本框 26"/>
          <p:cNvSpPr/>
          <p:nvPr/>
        </p:nvSpPr>
        <p:spPr>
          <a:xfrm>
            <a:off x="885190" y="415290"/>
            <a:ext cx="7351395" cy="706755"/>
          </a:xfrm>
          <a:prstGeom prst="rect">
            <a:avLst/>
          </a:prstGeom>
          <a:noFill/>
          <a:ln w="9525">
            <a:noFill/>
          </a:ln>
        </p:spPr>
        <p:txBody>
          <a:bodyPr wrap="square">
            <a:spAutoFit/>
          </a:bodyPr>
          <a:lstStyle/>
          <a:p>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a:t>
            </a:r>
            <a:r>
              <a:rPr lang="zh-CN" altLang="en-US"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面临的</a:t>
            </a:r>
            <a:r>
              <a:rPr lang="en-US" altLang="x-none" sz="4000" b="1" dirty="0">
                <a:solidFill>
                  <a:srgbClr val="FF0000"/>
                </a:solidFill>
                <a:latin typeface="黑体" panose="02010609060101010101" pitchFamily="2" charset="-122"/>
                <a:ea typeface="黑体" panose="02010609060101010101" pitchFamily="2" charset="-122"/>
                <a:sym typeface="Aharoni" panose="02010803020104030203" pitchFamily="2" charset="-79"/>
              </a:rPr>
              <a:t>挑战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filter="fade">
                                      <p:cBhvr>
                                        <p:cTn id="7" dur="1000"/>
                                        <p:tgtEl>
                                          <p:spTgt spid="24581"/>
                                        </p:tgtEl>
                                      </p:cBhvr>
                                    </p:animEffect>
                                    <p:anim calcmode="lin" valueType="num">
                                      <p:cBhvr>
                                        <p:cTn id="8" dur="1000" fill="hold"/>
                                        <p:tgtEl>
                                          <p:spTgt spid="24581"/>
                                        </p:tgtEl>
                                        <p:attrNameLst>
                                          <p:attrName>ppt_x</p:attrName>
                                        </p:attrNameLst>
                                      </p:cBhvr>
                                      <p:tavLst>
                                        <p:tav tm="0">
                                          <p:val>
                                            <p:strVal val="#ppt_x"/>
                                          </p:val>
                                        </p:tav>
                                        <p:tav tm="100000">
                                          <p:val>
                                            <p:strVal val="#ppt_x"/>
                                          </p:val>
                                        </p:tav>
                                      </p:tavLst>
                                    </p:anim>
                                    <p:anim calcmode="lin" valueType="num">
                                      <p:cBhvr>
                                        <p:cTn id="9" dur="1000" fill="hold"/>
                                        <p:tgtEl>
                                          <p:spTgt spid="245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5026025"/>
            <a:ext cx="4190365"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绿色惠民的发展策略</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6" name="Rectangle 66">
            <a:hlinkClick r:id="rId3" action="ppaction://hlinksldjump"/>
          </p:cNvPr>
          <p:cNvSpPr/>
          <p:nvPr/>
        </p:nvSpPr>
        <p:spPr>
          <a:xfrm>
            <a:off x="2148205" y="3693795"/>
            <a:ext cx="417576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7" name="Rectangle 66"/>
          <p:cNvSpPr/>
          <p:nvPr/>
        </p:nvSpPr>
        <p:spPr>
          <a:xfrm>
            <a:off x="2114550" y="3002915"/>
            <a:ext cx="4641850"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质量效率是发展的目标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302828"/>
            <a:ext cx="4662487"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创新是绿色发展的动力</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543050"/>
            <a:ext cx="4689475"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695633"/>
            <a:ext cx="4657725" cy="583565"/>
          </a:xfrm>
          <a:prstGeom prst="rect">
            <a:avLst/>
          </a:prstGeom>
          <a:noFill/>
          <a:ln w="9525">
            <a:noFill/>
          </a:ln>
        </p:spPr>
        <p:txBody>
          <a:bodyPr wrap="square" anchor="t">
            <a:spAutoFit/>
          </a:bodyPr>
          <a:lstStyle/>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236085"/>
            <a:ext cx="5510530" cy="645160"/>
          </a:xfrm>
          <a:prstGeom prst="rect">
            <a:avLst/>
          </a:prstGeom>
          <a:gradFill>
            <a:gsLst>
              <a:gs pos="0">
                <a:srgbClr val="FBFB11"/>
              </a:gs>
              <a:gs pos="100000">
                <a:srgbClr val="838309">
                  <a:lumMod val="60000"/>
                  <a:lumOff val="40000"/>
                </a:srgbClr>
              </a:gs>
            </a:gsLst>
            <a:lin ang="5400000" scaled="0"/>
          </a:gradFill>
          <a:ln w="9525">
            <a:solidFill>
              <a:srgbClr val="FFFF00"/>
            </a:solidFill>
          </a:ln>
        </p:spPr>
        <p:txBody>
          <a:bodyPr wrap="square" anchor="t">
            <a:spAutoFit/>
          </a:bodyPr>
          <a:lstStyle/>
          <a:p>
            <a:pPr lvl="0" algn="l" eaLnBrk="0" hangingPunct="0"/>
            <a:r>
              <a:rPr lang="zh-CN" altLang="en-US" dirty="0">
                <a:solidFill>
                  <a:srgbClr val="FF0000"/>
                </a:solidFill>
                <a:latin typeface="黑体" panose="02010609060101010101" pitchFamily="2" charset="-122"/>
                <a:ea typeface="黑体" panose="02010609060101010101" pitchFamily="2" charset="-122"/>
                <a:sym typeface="黑体" panose="02010609060101010101" pitchFamily="2" charset="-122"/>
              </a:rPr>
              <a:t>绿色发展面临的机遇</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22529"/>
          <p:cNvGrpSpPr/>
          <p:nvPr/>
        </p:nvGrpSpPr>
        <p:grpSpPr>
          <a:xfrm>
            <a:off x="3239691" y="2424113"/>
            <a:ext cx="2720578" cy="2628900"/>
            <a:chOff x="0" y="0"/>
            <a:chExt cx="5714" cy="5519"/>
          </a:xfrm>
        </p:grpSpPr>
        <p:sp>
          <p:nvSpPr>
            <p:cNvPr id="22531" name="MH_Other_1"/>
            <p:cNvSpPr/>
            <p:nvPr/>
          </p:nvSpPr>
          <p:spPr>
            <a:xfrm flipH="1">
              <a:off x="1645" y="1532"/>
              <a:ext cx="578" cy="2195"/>
            </a:xfrm>
            <a:prstGeom prst="line">
              <a:avLst/>
            </a:prstGeom>
            <a:ln w="6350" cap="flat" cmpd="sng">
              <a:solidFill>
                <a:srgbClr val="BBD6EE"/>
              </a:solidFill>
              <a:prstDash val="solid"/>
              <a:headEnd type="none" w="med" len="med"/>
              <a:tailEnd type="none" w="med" len="med"/>
            </a:ln>
          </p:spPr>
        </p:sp>
        <p:sp>
          <p:nvSpPr>
            <p:cNvPr id="22532" name="MH_Other_2"/>
            <p:cNvSpPr/>
            <p:nvPr/>
          </p:nvSpPr>
          <p:spPr>
            <a:xfrm>
              <a:off x="3492" y="1532"/>
              <a:ext cx="578" cy="2195"/>
            </a:xfrm>
            <a:prstGeom prst="line">
              <a:avLst/>
            </a:prstGeom>
            <a:ln w="6350" cap="flat" cmpd="sng">
              <a:solidFill>
                <a:srgbClr val="BBD6EE"/>
              </a:solidFill>
              <a:prstDash val="solid"/>
              <a:headEnd type="none" w="med" len="med"/>
              <a:tailEnd type="none" w="med" len="med"/>
            </a:ln>
          </p:spPr>
        </p:sp>
        <p:sp>
          <p:nvSpPr>
            <p:cNvPr id="22533" name="MH_Other_3"/>
            <p:cNvSpPr/>
            <p:nvPr/>
          </p:nvSpPr>
          <p:spPr>
            <a:xfrm>
              <a:off x="3755" y="897"/>
              <a:ext cx="1063" cy="528"/>
            </a:xfrm>
            <a:prstGeom prst="line">
              <a:avLst/>
            </a:prstGeom>
            <a:ln w="6350" cap="flat" cmpd="sng">
              <a:solidFill>
                <a:srgbClr val="BBD6EE"/>
              </a:solidFill>
              <a:prstDash val="solid"/>
              <a:headEnd type="none" w="med" len="med"/>
              <a:tailEnd type="none" w="med" len="med"/>
            </a:ln>
          </p:spPr>
        </p:sp>
        <p:sp>
          <p:nvSpPr>
            <p:cNvPr id="22534" name="MH_Other_4"/>
            <p:cNvSpPr/>
            <p:nvPr/>
          </p:nvSpPr>
          <p:spPr>
            <a:xfrm flipH="1">
              <a:off x="1237" y="897"/>
              <a:ext cx="723" cy="528"/>
            </a:xfrm>
            <a:prstGeom prst="line">
              <a:avLst/>
            </a:prstGeom>
            <a:ln w="6350" cap="flat" cmpd="sng">
              <a:solidFill>
                <a:srgbClr val="BBD6EE"/>
              </a:solidFill>
              <a:prstDash val="solid"/>
              <a:headEnd type="none" w="med" len="med"/>
              <a:tailEnd type="none" w="med" len="med"/>
            </a:ln>
          </p:spPr>
        </p:sp>
        <p:sp>
          <p:nvSpPr>
            <p:cNvPr id="22535" name="MH_Other_5"/>
            <p:cNvSpPr/>
            <p:nvPr/>
          </p:nvSpPr>
          <p:spPr>
            <a:xfrm>
              <a:off x="1795" y="2322"/>
              <a:ext cx="2125" cy="1"/>
            </a:xfrm>
            <a:prstGeom prst="line">
              <a:avLst/>
            </a:prstGeom>
            <a:ln w="6350" cap="flat" cmpd="sng">
              <a:solidFill>
                <a:srgbClr val="BBD6EE"/>
              </a:solidFill>
              <a:prstDash val="solid"/>
              <a:headEnd type="none" w="med" len="med"/>
              <a:tailEnd type="none" w="med" len="med"/>
            </a:ln>
          </p:spPr>
        </p:sp>
        <p:sp>
          <p:nvSpPr>
            <p:cNvPr id="22536" name="MH_Other_6"/>
            <p:cNvSpPr/>
            <p:nvPr/>
          </p:nvSpPr>
          <p:spPr>
            <a:xfrm>
              <a:off x="1532" y="2955"/>
              <a:ext cx="1903" cy="1035"/>
            </a:xfrm>
            <a:prstGeom prst="line">
              <a:avLst/>
            </a:prstGeom>
            <a:ln w="6350" cap="flat" cmpd="sng">
              <a:solidFill>
                <a:srgbClr val="BBD6EE"/>
              </a:solidFill>
              <a:prstDash val="solid"/>
              <a:headEnd type="none" w="med" len="med"/>
              <a:tailEnd type="none" w="med" len="med"/>
            </a:ln>
          </p:spPr>
        </p:sp>
        <p:sp>
          <p:nvSpPr>
            <p:cNvPr id="22537" name="MH_Other_7"/>
            <p:cNvSpPr/>
            <p:nvPr/>
          </p:nvSpPr>
          <p:spPr>
            <a:xfrm>
              <a:off x="897" y="3217"/>
              <a:ext cx="115" cy="773"/>
            </a:xfrm>
            <a:prstGeom prst="line">
              <a:avLst/>
            </a:prstGeom>
            <a:ln w="6350" cap="flat" cmpd="sng">
              <a:solidFill>
                <a:srgbClr val="BBD6EE"/>
              </a:solidFill>
              <a:prstDash val="solid"/>
              <a:headEnd type="none" w="med" len="med"/>
              <a:tailEnd type="none" w="med" len="med"/>
            </a:ln>
          </p:spPr>
        </p:sp>
        <p:sp>
          <p:nvSpPr>
            <p:cNvPr id="22538" name="MH_Other_8"/>
            <p:cNvSpPr/>
            <p:nvPr/>
          </p:nvSpPr>
          <p:spPr>
            <a:xfrm flipH="1">
              <a:off x="4702" y="3217"/>
              <a:ext cx="115" cy="773"/>
            </a:xfrm>
            <a:prstGeom prst="line">
              <a:avLst/>
            </a:prstGeom>
            <a:ln w="6350" cap="flat" cmpd="sng">
              <a:solidFill>
                <a:srgbClr val="BBD6EE"/>
              </a:solidFill>
              <a:prstDash val="solid"/>
              <a:headEnd type="none" w="med" len="med"/>
              <a:tailEnd type="none" w="med" len="med"/>
            </a:ln>
          </p:spPr>
        </p:sp>
        <p:sp>
          <p:nvSpPr>
            <p:cNvPr id="22539" name="MH_Other_9"/>
            <p:cNvSpPr/>
            <p:nvPr/>
          </p:nvSpPr>
          <p:spPr>
            <a:xfrm flipH="1">
              <a:off x="2222" y="2955"/>
              <a:ext cx="1960" cy="1110"/>
            </a:xfrm>
            <a:prstGeom prst="line">
              <a:avLst/>
            </a:prstGeom>
            <a:ln w="6350" cap="flat" cmpd="sng">
              <a:solidFill>
                <a:srgbClr val="BBD6EE"/>
              </a:solidFill>
              <a:prstDash val="solid"/>
              <a:headEnd type="none" w="med" len="med"/>
              <a:tailEnd type="none" w="med" len="med"/>
            </a:ln>
          </p:spPr>
        </p:sp>
        <p:sp>
          <p:nvSpPr>
            <p:cNvPr id="22540" name="MH_Other_10"/>
            <p:cNvSpPr/>
            <p:nvPr/>
          </p:nvSpPr>
          <p:spPr>
            <a:xfrm flipH="1">
              <a:off x="2542" y="4625"/>
              <a:ext cx="630" cy="1"/>
            </a:xfrm>
            <a:prstGeom prst="line">
              <a:avLst/>
            </a:prstGeom>
            <a:ln w="6350" cap="flat" cmpd="sng">
              <a:solidFill>
                <a:srgbClr val="BBD6EE"/>
              </a:solidFill>
              <a:prstDash val="solid"/>
              <a:headEnd type="none" w="med" len="med"/>
              <a:tailEnd type="none" w="med" len="med"/>
            </a:ln>
          </p:spPr>
        </p:sp>
        <p:sp>
          <p:nvSpPr>
            <p:cNvPr id="22541" name="MH_SubTitle_1"/>
            <p:cNvSpPr/>
            <p:nvPr/>
          </p:nvSpPr>
          <p:spPr>
            <a:xfrm>
              <a:off x="1960" y="0"/>
              <a:ext cx="1795" cy="1795"/>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凝聚合力 </a:t>
              </a:r>
            </a:p>
          </p:txBody>
        </p:sp>
        <p:sp>
          <p:nvSpPr>
            <p:cNvPr id="22542" name="MH_SubTitle_2"/>
            <p:cNvSpPr/>
            <p:nvPr/>
          </p:nvSpPr>
          <p:spPr>
            <a:xfrm>
              <a:off x="3920" y="1425"/>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激发潜力 </a:t>
              </a:r>
            </a:p>
          </p:txBody>
        </p:sp>
        <p:sp>
          <p:nvSpPr>
            <p:cNvPr id="22543" name="MH_SubTitle_3"/>
            <p:cNvSpPr/>
            <p:nvPr/>
          </p:nvSpPr>
          <p:spPr>
            <a:xfrm>
              <a:off x="3170" y="3727"/>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释放活力 </a:t>
              </a:r>
            </a:p>
          </p:txBody>
        </p:sp>
        <p:sp>
          <p:nvSpPr>
            <p:cNvPr id="22544" name="MH_SubTitle_4"/>
            <p:cNvSpPr/>
            <p:nvPr/>
          </p:nvSpPr>
          <p:spPr>
            <a:xfrm>
              <a:off x="750" y="3727"/>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增添效力 </a:t>
              </a:r>
            </a:p>
          </p:txBody>
        </p:sp>
        <p:sp>
          <p:nvSpPr>
            <p:cNvPr id="22545" name="MH_SubTitle_5"/>
            <p:cNvSpPr/>
            <p:nvPr/>
          </p:nvSpPr>
          <p:spPr>
            <a:xfrm>
              <a:off x="0" y="1425"/>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注入动力 </a:t>
              </a:r>
            </a:p>
          </p:txBody>
        </p:sp>
      </p:grpSp>
      <p:grpSp>
        <p:nvGrpSpPr>
          <p:cNvPr id="22546" name="组合 22545"/>
          <p:cNvGrpSpPr/>
          <p:nvPr/>
        </p:nvGrpSpPr>
        <p:grpSpPr>
          <a:xfrm>
            <a:off x="6065361" y="2938780"/>
            <a:ext cx="2314575" cy="1038463"/>
            <a:chOff x="-190" y="-780"/>
            <a:chExt cx="4860" cy="4361"/>
          </a:xfrm>
        </p:grpSpPr>
        <p:sp>
          <p:nvSpPr>
            <p:cNvPr id="22547" name="MH_Desc_1"/>
            <p:cNvSpPr/>
            <p:nvPr/>
          </p:nvSpPr>
          <p:spPr>
            <a:xfrm>
              <a:off x="-190" y="-780"/>
              <a:ext cx="4510" cy="3385"/>
            </a:xfrm>
            <a:prstGeom prst="rect">
              <a:avLst/>
            </a:prstGeom>
            <a:noFill/>
            <a:ln w="9525">
              <a:noFill/>
            </a:ln>
          </p:spPr>
          <p:txBody>
            <a:bodyPr lIns="67500" tIns="0" rIns="67500" bIns="0" anchor="ctr">
              <a:noAutofit/>
            </a:bodyPr>
            <a:lstStyle/>
            <a:p>
              <a:pPr lvl="0" algn="just">
                <a:lnSpc>
                  <a:spcPct val="120000"/>
                </a:lnSpc>
              </a:pPr>
              <a:r>
                <a:rPr lang="zh-CN" altLang="en-US" sz="1800" dirty="0">
                  <a:solidFill>
                    <a:schemeClr val="bg1"/>
                  </a:solidFill>
                  <a:latin typeface="Calibri" panose="020F0502020204030204" pitchFamily="2" charset="0"/>
                  <a:sym typeface="宋体" panose="02010600030101010101" pitchFamily="2" charset="-122"/>
                </a:rPr>
                <a:t>强大的制造能力和庞大的消费市场激发生产消费潜力</a:t>
              </a:r>
            </a:p>
          </p:txBody>
        </p:sp>
        <p:sp>
          <p:nvSpPr>
            <p:cNvPr id="22549" name="MH_Other_12"/>
            <p:cNvSpPr/>
            <p:nvPr/>
          </p:nvSpPr>
          <p:spPr>
            <a:xfrm>
              <a:off x="160" y="3580"/>
              <a:ext cx="4510" cy="1"/>
            </a:xfrm>
            <a:prstGeom prst="line">
              <a:avLst/>
            </a:prstGeom>
            <a:ln w="3175" cap="flat" cmpd="sng">
              <a:pattFill prst="horz">
                <a:fgClr>
                  <a:schemeClr val="accent1"/>
                </a:fgClr>
                <a:bgClr>
                  <a:srgbClr val="FFFFFF"/>
                </a:bgClr>
              </a:pattFill>
              <a:prstDash val="solid"/>
              <a:headEnd type="none" w="med" len="med"/>
              <a:tailEnd type="none" w="med" len="med"/>
            </a:ln>
          </p:spPr>
        </p:sp>
      </p:grpSp>
      <p:grpSp>
        <p:nvGrpSpPr>
          <p:cNvPr id="22550" name="组合 22549"/>
          <p:cNvGrpSpPr/>
          <p:nvPr/>
        </p:nvGrpSpPr>
        <p:grpSpPr>
          <a:xfrm>
            <a:off x="5800725" y="4333875"/>
            <a:ext cx="2224405" cy="1036320"/>
            <a:chOff x="0" y="0"/>
            <a:chExt cx="4670" cy="3580"/>
          </a:xfrm>
        </p:grpSpPr>
        <p:sp>
          <p:nvSpPr>
            <p:cNvPr id="22551" name="MH_Desc_1"/>
            <p:cNvSpPr/>
            <p:nvPr/>
          </p:nvSpPr>
          <p:spPr>
            <a:xfrm>
              <a:off x="100" y="93"/>
              <a:ext cx="4510" cy="3385"/>
            </a:xfrm>
            <a:prstGeom prst="rect">
              <a:avLst/>
            </a:prstGeom>
            <a:noFill/>
            <a:ln w="9525">
              <a:noFill/>
            </a:ln>
          </p:spPr>
          <p:txBody>
            <a:bodyPr lIns="67500" tIns="0" rIns="67500" bIns="0" anchor="ctr">
              <a:noAutofit/>
            </a:bodyPr>
            <a:lstStyle/>
            <a:p>
              <a:pPr lvl="0" algn="just">
                <a:lnSpc>
                  <a:spcPct val="120000"/>
                </a:lnSpc>
              </a:pPr>
              <a:r>
                <a:rPr lang="zh-CN" altLang="en-US" sz="1800" dirty="0">
                  <a:solidFill>
                    <a:schemeClr val="bg1"/>
                  </a:solidFill>
                  <a:latin typeface="Calibri" panose="020F0502020204030204" pitchFamily="2" charset="0"/>
                  <a:sym typeface="宋体" panose="02010600030101010101" pitchFamily="2" charset="-122"/>
                </a:rPr>
                <a:t>推进简政放权、加快转变政府职能释放市场活力</a:t>
              </a:r>
            </a:p>
          </p:txBody>
        </p:sp>
        <p:sp>
          <p:nvSpPr>
            <p:cNvPr id="22552" name="MH_Other_11"/>
            <p:cNvSpPr/>
            <p:nvPr/>
          </p:nvSpPr>
          <p:spPr>
            <a:xfrm>
              <a:off x="0" y="0"/>
              <a:ext cx="4510" cy="1"/>
            </a:xfrm>
            <a:prstGeom prst="line">
              <a:avLst/>
            </a:prstGeom>
            <a:ln w="3175" cap="flat" cmpd="sng">
              <a:pattFill prst="horz">
                <a:fgClr>
                  <a:schemeClr val="accent1"/>
                </a:fgClr>
                <a:bgClr>
                  <a:srgbClr val="FFFFFF"/>
                </a:bgClr>
              </a:pattFill>
              <a:prstDash val="solid"/>
              <a:headEnd type="none" w="med" len="med"/>
              <a:tailEnd type="none" w="med" len="med"/>
            </a:ln>
          </p:spPr>
        </p:sp>
        <p:sp>
          <p:nvSpPr>
            <p:cNvPr id="22553" name="MH_Other_12"/>
            <p:cNvSpPr/>
            <p:nvPr/>
          </p:nvSpPr>
          <p:spPr>
            <a:xfrm>
              <a:off x="160" y="3580"/>
              <a:ext cx="4510" cy="1"/>
            </a:xfrm>
            <a:prstGeom prst="line">
              <a:avLst/>
            </a:prstGeom>
            <a:ln w="3175" cap="flat" cmpd="sng">
              <a:pattFill prst="horz">
                <a:fgClr>
                  <a:schemeClr val="accent1"/>
                </a:fgClr>
                <a:bgClr>
                  <a:srgbClr val="FFFFFF"/>
                </a:bgClr>
              </a:pattFill>
              <a:prstDash val="solid"/>
              <a:headEnd type="none" w="med" len="med"/>
              <a:tailEnd type="none" w="med" len="med"/>
            </a:ln>
          </p:spPr>
        </p:sp>
      </p:grpSp>
      <p:sp>
        <p:nvSpPr>
          <p:cNvPr id="22555" name="MH_Desc_1"/>
          <p:cNvSpPr/>
          <p:nvPr/>
        </p:nvSpPr>
        <p:spPr>
          <a:xfrm>
            <a:off x="1356360" y="4678045"/>
            <a:ext cx="2148205" cy="807085"/>
          </a:xfrm>
          <a:prstGeom prst="rect">
            <a:avLst/>
          </a:prstGeom>
          <a:noFill/>
          <a:ln w="9525">
            <a:noFill/>
          </a:ln>
        </p:spPr>
        <p:txBody>
          <a:bodyPr lIns="67500" tIns="0" rIns="67500" bIns="0" anchor="ctr">
            <a:noAutofit/>
          </a:bodyPr>
          <a:lstStyle/>
          <a:p>
            <a:pPr lvl="0" algn="just">
              <a:lnSpc>
                <a:spcPct val="110000"/>
              </a:lnSpc>
            </a:pPr>
            <a:r>
              <a:rPr lang="zh-CN" altLang="en-US" sz="1800" dirty="0">
                <a:solidFill>
                  <a:schemeClr val="bg1"/>
                </a:solidFill>
                <a:latin typeface="Calibri" panose="020F0502020204030204" pitchFamily="2" charset="0"/>
                <a:sym typeface="宋体" panose="02010600030101010101" pitchFamily="2" charset="-122"/>
              </a:rPr>
              <a:t>环境质量加速改善呼声强烈，增添绿色低碳经济发展效力</a:t>
            </a:r>
          </a:p>
        </p:txBody>
      </p:sp>
      <p:grpSp>
        <p:nvGrpSpPr>
          <p:cNvPr id="22558" name="组合 22557"/>
          <p:cNvGrpSpPr/>
          <p:nvPr/>
        </p:nvGrpSpPr>
        <p:grpSpPr>
          <a:xfrm>
            <a:off x="3124562" y="1459706"/>
            <a:ext cx="3807257" cy="1038463"/>
            <a:chOff x="15" y="-780"/>
            <a:chExt cx="4655" cy="4361"/>
          </a:xfrm>
        </p:grpSpPr>
        <p:sp>
          <p:nvSpPr>
            <p:cNvPr id="22559" name="MH_Desc_1"/>
            <p:cNvSpPr/>
            <p:nvPr/>
          </p:nvSpPr>
          <p:spPr>
            <a:xfrm>
              <a:off x="15" y="-780"/>
              <a:ext cx="4510" cy="3385"/>
            </a:xfrm>
            <a:prstGeom prst="rect">
              <a:avLst/>
            </a:prstGeom>
            <a:noFill/>
            <a:ln w="9525">
              <a:noFill/>
            </a:ln>
          </p:spPr>
          <p:txBody>
            <a:bodyPr lIns="67500" tIns="0" rIns="67500" bIns="0" anchor="ctr"/>
            <a:lstStyle/>
            <a:p>
              <a:pPr algn="just">
                <a:lnSpc>
                  <a:spcPct val="150000"/>
                </a:lnSpc>
                <a:buNone/>
              </a:pPr>
              <a:r>
                <a:rPr lang="zh-CN" altLang="en-US" sz="1800" b="1" dirty="0">
                  <a:solidFill>
                    <a:schemeClr val="bg1"/>
                  </a:solidFill>
                  <a:latin typeface="Calibri" panose="020F0502020204030204" pitchFamily="2" charset="0"/>
                  <a:ea typeface="宋体" panose="02010600030101010101" pitchFamily="2" charset="-122"/>
                  <a:sym typeface="宋体" panose="02010600030101010101" pitchFamily="2" charset="-122"/>
                </a:rPr>
                <a:t>保持经济社会可持续发展成为主流价值取向，为绿色发展凝聚合力</a:t>
              </a:r>
              <a:endParaRPr lang="zh-CN" altLang="en-US" sz="1800" b="1" i="1" baseline="0" dirty="0">
                <a:solidFill>
                  <a:schemeClr val="bg1"/>
                </a:solidFill>
                <a:latin typeface="Calibri" panose="020F0502020204030204" pitchFamily="2" charset="0"/>
                <a:ea typeface="宋体" panose="02010600030101010101" pitchFamily="2" charset="-122"/>
                <a:sym typeface="宋体" panose="02010600030101010101" pitchFamily="2" charset="-122"/>
              </a:endParaRPr>
            </a:p>
          </p:txBody>
        </p:sp>
        <p:sp>
          <p:nvSpPr>
            <p:cNvPr id="22561" name="MH_Other_12"/>
            <p:cNvSpPr/>
            <p:nvPr/>
          </p:nvSpPr>
          <p:spPr>
            <a:xfrm>
              <a:off x="160" y="3580"/>
              <a:ext cx="4510" cy="1"/>
            </a:xfrm>
            <a:prstGeom prst="line">
              <a:avLst/>
            </a:prstGeom>
            <a:ln w="3175" cap="flat" cmpd="sng">
              <a:pattFill prst="horz">
                <a:fgClr>
                  <a:schemeClr val="accent1"/>
                </a:fgClr>
                <a:bgClr>
                  <a:srgbClr val="FFFFFF"/>
                </a:bgClr>
              </a:pattFill>
              <a:prstDash val="solid"/>
              <a:headEnd type="none" w="med" len="med"/>
              <a:tailEnd type="none" w="med" len="med"/>
            </a:ln>
          </p:spPr>
        </p:sp>
      </p:grpSp>
      <p:grpSp>
        <p:nvGrpSpPr>
          <p:cNvPr id="22562" name="组合 22561"/>
          <p:cNvGrpSpPr/>
          <p:nvPr/>
        </p:nvGrpSpPr>
        <p:grpSpPr>
          <a:xfrm>
            <a:off x="791766" y="3102769"/>
            <a:ext cx="2224088" cy="853679"/>
            <a:chOff x="0" y="0"/>
            <a:chExt cx="4670" cy="3580"/>
          </a:xfrm>
        </p:grpSpPr>
        <p:sp>
          <p:nvSpPr>
            <p:cNvPr id="22563" name="MH_Desc_1"/>
            <p:cNvSpPr/>
            <p:nvPr/>
          </p:nvSpPr>
          <p:spPr>
            <a:xfrm>
              <a:off x="100" y="93"/>
              <a:ext cx="4510" cy="3385"/>
            </a:xfrm>
            <a:prstGeom prst="rect">
              <a:avLst/>
            </a:prstGeom>
            <a:noFill/>
            <a:ln w="9525">
              <a:noFill/>
            </a:ln>
          </p:spPr>
          <p:txBody>
            <a:bodyPr lIns="67500" tIns="0" rIns="67500" bIns="0" anchor="ctr">
              <a:noAutofit/>
            </a:bodyPr>
            <a:lstStyle/>
            <a:p>
              <a:pPr lvl="0" algn="just">
                <a:lnSpc>
                  <a:spcPct val="110000"/>
                </a:lnSpc>
              </a:pPr>
              <a:r>
                <a:rPr lang="zh-CN" altLang="en-US" sz="1800" dirty="0">
                  <a:solidFill>
                    <a:schemeClr val="bg1"/>
                  </a:solidFill>
                  <a:latin typeface="Calibri" panose="020F0502020204030204" pitchFamily="2" charset="0"/>
                  <a:sym typeface="宋体" panose="02010600030101010101" pitchFamily="2" charset="-122"/>
                </a:rPr>
                <a:t>科技驱动增长取代生产要素增长，为绿色发展注入动力</a:t>
              </a:r>
            </a:p>
          </p:txBody>
        </p:sp>
        <p:sp>
          <p:nvSpPr>
            <p:cNvPr id="22564" name="MH_Other_11"/>
            <p:cNvSpPr/>
            <p:nvPr/>
          </p:nvSpPr>
          <p:spPr>
            <a:xfrm>
              <a:off x="0" y="0"/>
              <a:ext cx="4510" cy="1"/>
            </a:xfrm>
            <a:prstGeom prst="line">
              <a:avLst/>
            </a:prstGeom>
            <a:ln w="3175" cap="flat" cmpd="sng">
              <a:pattFill prst="horz">
                <a:fgClr>
                  <a:schemeClr val="accent1"/>
                </a:fgClr>
                <a:bgClr>
                  <a:srgbClr val="FFFFFF"/>
                </a:bgClr>
              </a:pattFill>
              <a:prstDash val="solid"/>
              <a:headEnd type="none" w="med" len="med"/>
              <a:tailEnd type="none" w="med" len="med"/>
            </a:ln>
          </p:spPr>
        </p:sp>
        <p:sp>
          <p:nvSpPr>
            <p:cNvPr id="22565" name="MH_Other_12"/>
            <p:cNvSpPr/>
            <p:nvPr/>
          </p:nvSpPr>
          <p:spPr>
            <a:xfrm>
              <a:off x="160" y="3580"/>
              <a:ext cx="4510" cy="1"/>
            </a:xfrm>
            <a:prstGeom prst="line">
              <a:avLst/>
            </a:prstGeom>
            <a:ln w="3175" cap="flat" cmpd="sng">
              <a:pattFill prst="horz">
                <a:fgClr>
                  <a:schemeClr val="accent1"/>
                </a:fgClr>
                <a:bgClr>
                  <a:srgbClr val="FFFFFF"/>
                </a:bgClr>
              </a:pattFill>
              <a:prstDash val="solid"/>
              <a:headEnd type="none" w="med" len="med"/>
              <a:tailEnd type="none" w="med" len="med"/>
            </a:ln>
          </p:spPr>
        </p:sp>
      </p:grpSp>
      <p:sp>
        <p:nvSpPr>
          <p:cNvPr id="22566" name="文本框 26"/>
          <p:cNvSpPr/>
          <p:nvPr/>
        </p:nvSpPr>
        <p:spPr>
          <a:xfrm>
            <a:off x="885190" y="553720"/>
            <a:ext cx="74187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5.绿色发展面临的机遇</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4956810"/>
            <a:ext cx="5407025" cy="645160"/>
          </a:xfrm>
          <a:prstGeom prst="rect">
            <a:avLst/>
          </a:prstGeom>
          <a:gradFill>
            <a:gsLst>
              <a:gs pos="0">
                <a:srgbClr val="FBFB11"/>
              </a:gs>
              <a:gs pos="100000">
                <a:srgbClr val="838309">
                  <a:lumMod val="60000"/>
                  <a:lumOff val="40000"/>
                </a:srgbClr>
              </a:gs>
            </a:gsLst>
            <a:lin ang="5400000" scaled="0"/>
          </a:gradFill>
          <a:ln w="9525">
            <a:solidFill>
              <a:srgbClr val="FFFF00"/>
            </a:solidFill>
          </a:ln>
        </p:spPr>
        <p:txBody>
          <a:bodyPr wrap="square" anchor="t">
            <a:spAutoFit/>
          </a:bodyPr>
          <a:lstStyle/>
          <a:p>
            <a:pPr lvl="0" algn="l" eaLnBrk="0" hangingPunct="0"/>
            <a:r>
              <a:rPr lang="zh-CN" altLang="en-US" dirty="0">
                <a:solidFill>
                  <a:srgbClr val="FF0000"/>
                </a:solidFill>
                <a:latin typeface="黑体" panose="02010609060101010101" pitchFamily="2" charset="-122"/>
                <a:ea typeface="黑体" panose="02010609060101010101" pitchFamily="2" charset="-122"/>
                <a:sym typeface="黑体" panose="02010609060101010101" pitchFamily="2" charset="-122"/>
              </a:rPr>
              <a:t>绿色惠民的发展策略</a:t>
            </a:r>
          </a:p>
        </p:txBody>
      </p:sp>
      <p:sp>
        <p:nvSpPr>
          <p:cNvPr id="6146" name="Rectangle 66">
            <a:hlinkClick r:id="rId3" action="ppaction://hlinksldjump"/>
          </p:cNvPr>
          <p:cNvSpPr/>
          <p:nvPr/>
        </p:nvSpPr>
        <p:spPr>
          <a:xfrm>
            <a:off x="2148205" y="3693795"/>
            <a:ext cx="417576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7" name="Rectangle 66"/>
          <p:cNvSpPr/>
          <p:nvPr/>
        </p:nvSpPr>
        <p:spPr>
          <a:xfrm>
            <a:off x="2114550" y="3002915"/>
            <a:ext cx="4641850"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质量效率是发展的目标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302828"/>
            <a:ext cx="4662487"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创新是绿色发展的动力</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543050"/>
            <a:ext cx="4689475"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695633"/>
            <a:ext cx="4657725" cy="583565"/>
          </a:xfrm>
          <a:prstGeom prst="rect">
            <a:avLst/>
          </a:prstGeom>
          <a:noFill/>
          <a:ln w="9525">
            <a:noFill/>
          </a:ln>
        </p:spPr>
        <p:txBody>
          <a:bodyPr wrap="square" anchor="t">
            <a:spAutoFit/>
          </a:bodyPr>
          <a:lstStyle/>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374515"/>
            <a:ext cx="418719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
          <p:cNvSpPr/>
          <p:nvPr/>
        </p:nvSpPr>
        <p:spPr>
          <a:xfrm>
            <a:off x="367903" y="2131219"/>
            <a:ext cx="4798219" cy="3484245"/>
          </a:xfrm>
          <a:prstGeom prst="rect">
            <a:avLst/>
          </a:prstGeom>
          <a:noFill/>
          <a:ln w="9525">
            <a:noFill/>
          </a:ln>
        </p:spPr>
        <p:txBody>
          <a:bodyPr wrap="square" anchor="t">
            <a:spAutoFit/>
          </a:bodyPr>
          <a:lstStyle/>
          <a:p>
            <a:pPr marL="285750" indent="-285750">
              <a:lnSpc>
                <a:spcPct val="150000"/>
              </a:lnSpc>
              <a:buFont typeface="Wingdings" panose="05000000000000000000" pitchFamily="2" charset="2"/>
              <a:buChar char="Ø"/>
            </a:pP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供给侧绿色改革</a:t>
            </a:r>
            <a:r>
              <a:rPr lang="en-US" altLang="x-none" sz="2100" dirty="0">
                <a:solidFill>
                  <a:srgbClr val="008000"/>
                </a:solidFill>
                <a:latin typeface="宋体" panose="02010600030101010101" pitchFamily="2" charset="-122"/>
                <a:ea typeface="宋体" panose="02010600030101010101" pitchFamily="2" charset="-122"/>
                <a:sym typeface="宋体" panose="02010600030101010101" pitchFamily="2" charset="-122"/>
              </a:rPr>
              <a:t>,</a:t>
            </a: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通过供给或生产的绿色化</a:t>
            </a:r>
            <a:r>
              <a:rPr lang="en-US" altLang="x-none" sz="2100" dirty="0">
                <a:solidFill>
                  <a:srgbClr val="008000"/>
                </a:solidFill>
                <a:latin typeface="宋体" panose="02010600030101010101" pitchFamily="2" charset="-122"/>
                <a:ea typeface="宋体" panose="02010600030101010101" pitchFamily="2" charset="-122"/>
                <a:sym typeface="宋体" panose="02010600030101010101" pitchFamily="2" charset="-122"/>
              </a:rPr>
              <a:t>,</a:t>
            </a: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即</a:t>
            </a:r>
            <a:r>
              <a:rPr lang="zh-CN" altLang="en-US" sz="2100" b="1" dirty="0">
                <a:solidFill>
                  <a:srgbClr val="008000"/>
                </a:solidFill>
                <a:latin typeface="宋体" panose="02010600030101010101" pitchFamily="2" charset="-122"/>
                <a:ea typeface="宋体" panose="02010600030101010101" pitchFamily="2" charset="-122"/>
                <a:sym typeface="宋体" panose="02010600030101010101" pitchFamily="2" charset="-122"/>
              </a:rPr>
              <a:t>绿色供给</a:t>
            </a: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或</a:t>
            </a:r>
            <a:r>
              <a:rPr lang="zh-CN" altLang="en-US" sz="2100" b="1" dirty="0">
                <a:solidFill>
                  <a:srgbClr val="008000"/>
                </a:solidFill>
                <a:latin typeface="宋体" panose="02010600030101010101" pitchFamily="2" charset="-122"/>
                <a:ea typeface="宋体" panose="02010600030101010101" pitchFamily="2" charset="-122"/>
                <a:sym typeface="宋体" panose="02010600030101010101" pitchFamily="2" charset="-122"/>
              </a:rPr>
              <a:t>绿色生产</a:t>
            </a:r>
            <a:r>
              <a:rPr lang="en-US" altLang="x-none" sz="2100" dirty="0">
                <a:solidFill>
                  <a:srgbClr val="008000"/>
                </a:solidFill>
                <a:latin typeface="宋体" panose="02010600030101010101" pitchFamily="2" charset="-122"/>
                <a:ea typeface="宋体" panose="02010600030101010101" pitchFamily="2" charset="-122"/>
                <a:sym typeface="宋体" panose="02010600030101010101" pitchFamily="2" charset="-122"/>
              </a:rPr>
              <a:t>,</a:t>
            </a: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在确保自然资产可持续供给的同时</a:t>
            </a:r>
            <a:r>
              <a:rPr lang="en-US" altLang="x-none" sz="2100" dirty="0">
                <a:solidFill>
                  <a:srgbClr val="008000"/>
                </a:solidFill>
                <a:latin typeface="宋体" panose="02010600030101010101" pitchFamily="2" charset="-122"/>
                <a:ea typeface="宋体" panose="02010600030101010101" pitchFamily="2" charset="-122"/>
                <a:sym typeface="宋体" panose="02010600030101010101" pitchFamily="2" charset="-122"/>
              </a:rPr>
              <a:t>,</a:t>
            </a: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使要素</a:t>
            </a:r>
            <a:r>
              <a:rPr lang="zh-CN" altLang="en-US" sz="2100" b="1" dirty="0">
                <a:solidFill>
                  <a:srgbClr val="008000"/>
                </a:solidFill>
                <a:latin typeface="宋体" panose="02010600030101010101" pitchFamily="2" charset="-122"/>
                <a:ea typeface="宋体" panose="02010600030101010101" pitchFamily="2" charset="-122"/>
                <a:sym typeface="宋体" panose="02010600030101010101" pitchFamily="2" charset="-122"/>
              </a:rPr>
              <a:t>实现最优配置</a:t>
            </a:r>
            <a:r>
              <a:rPr lang="en-US" altLang="x-none" sz="2100" dirty="0">
                <a:solidFill>
                  <a:srgbClr val="008000"/>
                </a:solidFill>
                <a:latin typeface="宋体" panose="02010600030101010101" pitchFamily="2" charset="-122"/>
                <a:ea typeface="宋体" panose="02010600030101010101" pitchFamily="2" charset="-122"/>
                <a:sym typeface="宋体" panose="02010600030101010101" pitchFamily="2" charset="-122"/>
              </a:rPr>
              <a:t>,</a:t>
            </a: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提升经济增长的质量和数量</a:t>
            </a:r>
            <a:r>
              <a:rPr lang="en-US" altLang="x-none" sz="2100" dirty="0">
                <a:solidFill>
                  <a:srgbClr val="008000"/>
                </a:solidFill>
                <a:latin typeface="宋体" panose="02010600030101010101" pitchFamily="2" charset="-122"/>
                <a:ea typeface="宋体" panose="02010600030101010101" pitchFamily="2" charset="-122"/>
                <a:sym typeface="宋体" panose="02010600030101010101" pitchFamily="2" charset="-122"/>
              </a:rPr>
              <a:t>,</a:t>
            </a:r>
            <a:r>
              <a:rPr lang="zh-CN" altLang="en-US" sz="2100" dirty="0">
                <a:solidFill>
                  <a:srgbClr val="008000"/>
                </a:solidFill>
                <a:latin typeface="宋体" panose="02010600030101010101" pitchFamily="2" charset="-122"/>
                <a:ea typeface="宋体" panose="02010600030101010101" pitchFamily="2" charset="-122"/>
                <a:sym typeface="宋体" panose="02010600030101010101" pitchFamily="2" charset="-122"/>
              </a:rPr>
              <a:t>进而实现可持续发展。</a:t>
            </a:r>
          </a:p>
          <a:p>
            <a:pPr marL="285750" indent="-285750">
              <a:lnSpc>
                <a:spcPct val="150000"/>
              </a:lnSpc>
              <a:buFont typeface="Wingdings" panose="05000000000000000000" pitchFamily="2" charset="2"/>
              <a:buChar char="Ø"/>
            </a:pPr>
            <a:r>
              <a:rPr lang="zh-CN" altLang="en-US" sz="2100" u="sng" dirty="0">
                <a:solidFill>
                  <a:srgbClr val="008000"/>
                </a:solidFill>
                <a:latin typeface="宋体" panose="02010600030101010101" pitchFamily="2" charset="-122"/>
                <a:ea typeface="宋体" panose="02010600030101010101" pitchFamily="2" charset="-122"/>
                <a:sym typeface="宋体" panose="02010600030101010101" pitchFamily="2" charset="-122"/>
              </a:rPr>
              <a:t>以人为本、节约优先、生产清洁、协调发展、健康福利</a:t>
            </a:r>
          </a:p>
        </p:txBody>
      </p:sp>
      <p:grpSp>
        <p:nvGrpSpPr>
          <p:cNvPr id="26627" name="组合 26626"/>
          <p:cNvGrpSpPr/>
          <p:nvPr/>
        </p:nvGrpSpPr>
        <p:grpSpPr>
          <a:xfrm>
            <a:off x="5188744" y="2078831"/>
            <a:ext cx="3115866" cy="3140869"/>
            <a:chOff x="0" y="0"/>
            <a:chExt cx="7270" cy="7328"/>
          </a:xfrm>
        </p:grpSpPr>
        <p:sp>
          <p:nvSpPr>
            <p:cNvPr id="26628" name="MH_Other_1"/>
            <p:cNvSpPr>
              <a:spLocks noEditPoints="1"/>
            </p:cNvSpPr>
            <p:nvPr/>
          </p:nvSpPr>
          <p:spPr>
            <a:xfrm>
              <a:off x="0" y="0"/>
              <a:ext cx="7270" cy="7328"/>
            </a:xfrm>
            <a:custGeom>
              <a:avLst/>
              <a:gdLst>
                <a:gd name="txL" fmla="*/ 0 w 133"/>
                <a:gd name="txT" fmla="*/ 0 h 134"/>
                <a:gd name="txR" fmla="*/ 133 w 133"/>
                <a:gd name="txB" fmla="*/ 134 h 134"/>
              </a:gdLst>
              <a:ahLst/>
              <a:cxnLst>
                <a:cxn ang="0">
                  <a:pos x="67" y="130"/>
                </a:cxn>
                <a:cxn ang="0">
                  <a:pos x="4" y="67"/>
                </a:cxn>
                <a:cxn ang="0">
                  <a:pos x="67" y="4"/>
                </a:cxn>
                <a:cxn ang="0">
                  <a:pos x="129" y="67"/>
                </a:cxn>
                <a:cxn ang="0">
                  <a:pos x="67" y="130"/>
                </a:cxn>
                <a:cxn ang="0">
                  <a:pos x="67" y="0"/>
                </a:cxn>
                <a:cxn ang="0">
                  <a:pos x="0" y="67"/>
                </a:cxn>
                <a:cxn ang="0">
                  <a:pos x="67" y="134"/>
                </a:cxn>
                <a:cxn ang="0">
                  <a:pos x="133" y="67"/>
                </a:cxn>
                <a:cxn ang="0">
                  <a:pos x="67" y="0"/>
                </a:cxn>
              </a:cxnLst>
              <a:rect l="txL" t="txT" r="txR" b="tx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grpSp>
          <p:nvGrpSpPr>
            <p:cNvPr id="26629" name="组合 26628"/>
            <p:cNvGrpSpPr/>
            <p:nvPr/>
          </p:nvGrpSpPr>
          <p:grpSpPr>
            <a:xfrm>
              <a:off x="218" y="438"/>
              <a:ext cx="6795" cy="6450"/>
              <a:chOff x="0" y="0"/>
              <a:chExt cx="6795" cy="6450"/>
            </a:xfrm>
          </p:grpSpPr>
          <p:sp>
            <p:nvSpPr>
              <p:cNvPr id="26630" name="MH_Other_2"/>
              <p:cNvSpPr>
                <a:spLocks noEditPoints="1"/>
              </p:cNvSpPr>
              <p:nvPr/>
            </p:nvSpPr>
            <p:spPr>
              <a:xfrm>
                <a:off x="165" y="0"/>
                <a:ext cx="6505" cy="6450"/>
              </a:xfrm>
              <a:custGeom>
                <a:avLst/>
                <a:gdLst>
                  <a:gd name="txL" fmla="*/ 0 w 119"/>
                  <a:gd name="txT" fmla="*/ 0 h 118"/>
                  <a:gd name="txR" fmla="*/ 119 w 119"/>
                  <a:gd name="txB" fmla="*/ 118 h 118"/>
                </a:gdLst>
                <a:ahLst/>
                <a:cxnLst>
                  <a:cxn ang="0">
                    <a:pos x="60" y="114"/>
                  </a:cxn>
                  <a:cxn ang="0">
                    <a:pos x="5" y="59"/>
                  </a:cxn>
                  <a:cxn ang="0">
                    <a:pos x="60" y="4"/>
                  </a:cxn>
                  <a:cxn ang="0">
                    <a:pos x="114" y="59"/>
                  </a:cxn>
                  <a:cxn ang="0">
                    <a:pos x="60" y="114"/>
                  </a:cxn>
                  <a:cxn ang="0">
                    <a:pos x="60" y="0"/>
                  </a:cxn>
                  <a:cxn ang="0">
                    <a:pos x="0" y="59"/>
                  </a:cxn>
                  <a:cxn ang="0">
                    <a:pos x="60" y="118"/>
                  </a:cxn>
                  <a:cxn ang="0">
                    <a:pos x="119" y="59"/>
                  </a:cxn>
                  <a:cxn ang="0">
                    <a:pos x="60" y="0"/>
                  </a:cxn>
                </a:cxnLst>
                <a:rect l="txL" t="txT" r="txR" b="tx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1" name="MH_Other_3"/>
              <p:cNvSpPr>
                <a:spLocks noEditPoints="1"/>
              </p:cNvSpPr>
              <p:nvPr/>
            </p:nvSpPr>
            <p:spPr>
              <a:xfrm>
                <a:off x="655" y="437"/>
                <a:ext cx="5525" cy="5578"/>
              </a:xfrm>
              <a:custGeom>
                <a:avLst/>
                <a:gdLst>
                  <a:gd name="txL" fmla="*/ 0 w 101"/>
                  <a:gd name="txT" fmla="*/ 0 h 102"/>
                  <a:gd name="txR" fmla="*/ 101 w 101"/>
                  <a:gd name="txB" fmla="*/ 102 h 102"/>
                </a:gdLst>
                <a:ahLst/>
                <a:cxnLst>
                  <a:cxn ang="0">
                    <a:pos x="51" y="98"/>
                  </a:cxn>
                  <a:cxn ang="0">
                    <a:pos x="4" y="51"/>
                  </a:cxn>
                  <a:cxn ang="0">
                    <a:pos x="51" y="4"/>
                  </a:cxn>
                  <a:cxn ang="0">
                    <a:pos x="97" y="51"/>
                  </a:cxn>
                  <a:cxn ang="0">
                    <a:pos x="51" y="98"/>
                  </a:cxn>
                  <a:cxn ang="0">
                    <a:pos x="51" y="0"/>
                  </a:cxn>
                  <a:cxn ang="0">
                    <a:pos x="0" y="51"/>
                  </a:cxn>
                  <a:cxn ang="0">
                    <a:pos x="51" y="102"/>
                  </a:cxn>
                  <a:cxn ang="0">
                    <a:pos x="101" y="51"/>
                  </a:cxn>
                  <a:cxn ang="0">
                    <a:pos x="51" y="0"/>
                  </a:cxn>
                </a:cxnLst>
                <a:rect l="txL" t="txT" r="txR" b="tx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2" name="MH_Other_4"/>
              <p:cNvSpPr>
                <a:spLocks noEditPoints="1"/>
              </p:cNvSpPr>
              <p:nvPr/>
            </p:nvSpPr>
            <p:spPr>
              <a:xfrm>
                <a:off x="1095" y="875"/>
                <a:ext cx="4645" cy="4703"/>
              </a:xfrm>
              <a:custGeom>
                <a:avLst/>
                <a:gdLst>
                  <a:gd name="txL" fmla="*/ 0 w 85"/>
                  <a:gd name="txT" fmla="*/ 0 h 86"/>
                  <a:gd name="txR" fmla="*/ 85 w 85"/>
                  <a:gd name="txB" fmla="*/ 86 h 86"/>
                </a:gdLst>
                <a:ahLst/>
                <a:cxnLst>
                  <a:cxn ang="0">
                    <a:pos x="43" y="82"/>
                  </a:cxn>
                  <a:cxn ang="0">
                    <a:pos x="4" y="43"/>
                  </a:cxn>
                  <a:cxn ang="0">
                    <a:pos x="43" y="4"/>
                  </a:cxn>
                  <a:cxn ang="0">
                    <a:pos x="81" y="43"/>
                  </a:cxn>
                  <a:cxn ang="0">
                    <a:pos x="43" y="82"/>
                  </a:cxn>
                  <a:cxn ang="0">
                    <a:pos x="43" y="0"/>
                  </a:cxn>
                  <a:cxn ang="0">
                    <a:pos x="0" y="43"/>
                  </a:cxn>
                  <a:cxn ang="0">
                    <a:pos x="43" y="86"/>
                  </a:cxn>
                  <a:cxn ang="0">
                    <a:pos x="85" y="43"/>
                  </a:cxn>
                  <a:cxn ang="0">
                    <a:pos x="43" y="0"/>
                  </a:cxn>
                </a:cxnLst>
                <a:rect l="txL" t="txT" r="txR" b="tx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3" name="MH_Other_5"/>
              <p:cNvSpPr>
                <a:spLocks noEditPoints="1"/>
              </p:cNvSpPr>
              <p:nvPr/>
            </p:nvSpPr>
            <p:spPr>
              <a:xfrm>
                <a:off x="1530" y="1312"/>
                <a:ext cx="3775" cy="3828"/>
              </a:xfrm>
              <a:custGeom>
                <a:avLst/>
                <a:gdLst>
                  <a:gd name="txL" fmla="*/ 0 w 69"/>
                  <a:gd name="txT" fmla="*/ 0 h 70"/>
                  <a:gd name="txR" fmla="*/ 69 w 69"/>
                  <a:gd name="txB" fmla="*/ 70 h 70"/>
                </a:gdLst>
                <a:ahLst/>
                <a:cxnLst>
                  <a:cxn ang="0">
                    <a:pos x="35" y="66"/>
                  </a:cxn>
                  <a:cxn ang="0">
                    <a:pos x="4" y="35"/>
                  </a:cxn>
                  <a:cxn ang="0">
                    <a:pos x="35" y="4"/>
                  </a:cxn>
                  <a:cxn ang="0">
                    <a:pos x="65" y="35"/>
                  </a:cxn>
                  <a:cxn ang="0">
                    <a:pos x="35" y="66"/>
                  </a:cxn>
                  <a:cxn ang="0">
                    <a:pos x="35" y="0"/>
                  </a:cxn>
                  <a:cxn ang="0">
                    <a:pos x="0" y="35"/>
                  </a:cxn>
                  <a:cxn ang="0">
                    <a:pos x="35" y="70"/>
                  </a:cxn>
                  <a:cxn ang="0">
                    <a:pos x="69" y="35"/>
                  </a:cxn>
                  <a:cxn ang="0">
                    <a:pos x="35" y="0"/>
                  </a:cxn>
                </a:cxnLst>
                <a:rect l="txL" t="txT" r="txR" b="tx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4" name="MH_Other_6"/>
              <p:cNvSpPr>
                <a:spLocks noEditPoints="1"/>
              </p:cNvSpPr>
              <p:nvPr/>
            </p:nvSpPr>
            <p:spPr>
              <a:xfrm>
                <a:off x="1970" y="1750"/>
                <a:ext cx="2895" cy="2953"/>
              </a:xfrm>
              <a:custGeom>
                <a:avLst/>
                <a:gdLst>
                  <a:gd name="txL" fmla="*/ 0 w 53"/>
                  <a:gd name="txT" fmla="*/ 0 h 54"/>
                  <a:gd name="txR" fmla="*/ 53 w 53"/>
                  <a:gd name="txB" fmla="*/ 54 h 54"/>
                </a:gdLst>
                <a:ahLst/>
                <a:cxnLst>
                  <a:cxn ang="0">
                    <a:pos x="27" y="50"/>
                  </a:cxn>
                  <a:cxn ang="0">
                    <a:pos x="4" y="27"/>
                  </a:cxn>
                  <a:cxn ang="0">
                    <a:pos x="27" y="4"/>
                  </a:cxn>
                  <a:cxn ang="0">
                    <a:pos x="50" y="27"/>
                  </a:cxn>
                  <a:cxn ang="0">
                    <a:pos x="27" y="50"/>
                  </a:cxn>
                  <a:cxn ang="0">
                    <a:pos x="27" y="0"/>
                  </a:cxn>
                  <a:cxn ang="0">
                    <a:pos x="0" y="27"/>
                  </a:cxn>
                  <a:cxn ang="0">
                    <a:pos x="27" y="54"/>
                  </a:cxn>
                  <a:cxn ang="0">
                    <a:pos x="53" y="27"/>
                  </a:cxn>
                  <a:cxn ang="0">
                    <a:pos x="27" y="0"/>
                  </a:cxn>
                </a:cxnLst>
                <a:rect l="txL" t="txT" r="txR" b="tx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5" name="MH_Other_7"/>
              <p:cNvSpPr>
                <a:spLocks noEditPoints="1"/>
              </p:cNvSpPr>
              <p:nvPr/>
            </p:nvSpPr>
            <p:spPr>
              <a:xfrm>
                <a:off x="2352" y="2187"/>
                <a:ext cx="2130" cy="2078"/>
              </a:xfrm>
              <a:custGeom>
                <a:avLst/>
                <a:gdLst>
                  <a:gd name="txL" fmla="*/ 0 w 39"/>
                  <a:gd name="txT" fmla="*/ 0 h 38"/>
                  <a:gd name="txR" fmla="*/ 39 w 39"/>
                  <a:gd name="txB" fmla="*/ 38 h 38"/>
                </a:gdLst>
                <a:ahLst/>
                <a:cxnLst>
                  <a:cxn ang="0">
                    <a:pos x="20" y="34"/>
                  </a:cxn>
                  <a:cxn ang="0">
                    <a:pos x="4" y="19"/>
                  </a:cxn>
                  <a:cxn ang="0">
                    <a:pos x="20" y="4"/>
                  </a:cxn>
                  <a:cxn ang="0">
                    <a:pos x="35" y="19"/>
                  </a:cxn>
                  <a:cxn ang="0">
                    <a:pos x="20" y="34"/>
                  </a:cxn>
                  <a:cxn ang="0">
                    <a:pos x="20" y="0"/>
                  </a:cxn>
                  <a:cxn ang="0">
                    <a:pos x="0" y="19"/>
                  </a:cxn>
                  <a:cxn ang="0">
                    <a:pos x="20" y="38"/>
                  </a:cxn>
                  <a:cxn ang="0">
                    <a:pos x="39" y="19"/>
                  </a:cxn>
                  <a:cxn ang="0">
                    <a:pos x="20" y="0"/>
                  </a:cxn>
                </a:cxnLst>
                <a:rect l="txL" t="txT" r="txR" b="tx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6" name="MH_Other_8"/>
              <p:cNvSpPr/>
              <p:nvPr/>
            </p:nvSpPr>
            <p:spPr>
              <a:xfrm>
                <a:off x="2787" y="2625"/>
                <a:ext cx="1260" cy="1203"/>
              </a:xfrm>
              <a:prstGeom prst="ellipse">
                <a:avLst/>
              </a:prstGeom>
              <a:solidFill>
                <a:srgbClr val="EEEEEE"/>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7" name="MH_Other_9"/>
              <p:cNvSpPr/>
              <p:nvPr/>
            </p:nvSpPr>
            <p:spPr>
              <a:xfrm>
                <a:off x="4090" y="445"/>
                <a:ext cx="2705" cy="2687"/>
              </a:xfrm>
              <a:custGeom>
                <a:avLst/>
                <a:gdLst>
                  <a:gd name="txL" fmla="*/ 0 w 129"/>
                  <a:gd name="txT" fmla="*/ 0 h 128"/>
                  <a:gd name="txR" fmla="*/ 129 w 129"/>
                  <a:gd name="txB" fmla="*/ 128 h 128"/>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29" h="128">
                    <a:moveTo>
                      <a:pt x="21" y="128"/>
                    </a:moveTo>
                    <a:cubicBezTo>
                      <a:pt x="117" y="128"/>
                      <a:pt x="117" y="128"/>
                      <a:pt x="117" y="128"/>
                    </a:cubicBezTo>
                    <a:cubicBezTo>
                      <a:pt x="126" y="128"/>
                      <a:pt x="129" y="123"/>
                      <a:pt x="125" y="115"/>
                    </a:cubicBezTo>
                    <a:cubicBezTo>
                      <a:pt x="62" y="7"/>
                      <a:pt x="62" y="7"/>
                      <a:pt x="62" y="7"/>
                    </a:cubicBezTo>
                    <a:cubicBezTo>
                      <a:pt x="58" y="0"/>
                      <a:pt x="51" y="0"/>
                      <a:pt x="47" y="7"/>
                    </a:cubicBezTo>
                    <a:cubicBezTo>
                      <a:pt x="0" y="90"/>
                      <a:pt x="0" y="90"/>
                      <a:pt x="0" y="90"/>
                    </a:cubicBezTo>
                    <a:cubicBezTo>
                      <a:pt x="11" y="99"/>
                      <a:pt x="19" y="113"/>
                      <a:pt x="21" y="128"/>
                    </a:cubicBezTo>
                    <a:close/>
                  </a:path>
                </a:pathLst>
              </a:custGeom>
              <a:solidFill>
                <a:srgbClr val="343434">
                  <a:alpha val="100000"/>
                </a:srgbClr>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8" name="MH_Other_10"/>
              <p:cNvSpPr/>
              <p:nvPr/>
            </p:nvSpPr>
            <p:spPr>
              <a:xfrm>
                <a:off x="4090" y="3320"/>
                <a:ext cx="2705" cy="2687"/>
              </a:xfrm>
              <a:custGeom>
                <a:avLst/>
                <a:gdLst>
                  <a:gd name="txL" fmla="*/ 0 w 129"/>
                  <a:gd name="txT" fmla="*/ 0 h 128"/>
                  <a:gd name="txR" fmla="*/ 129 w 129"/>
                  <a:gd name="txB" fmla="*/ 128 h 128"/>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txL" t="txT" r="txR" b="txB"/>
                <a:pathLst>
                  <a:path w="129" h="128">
                    <a:moveTo>
                      <a:pt x="117" y="0"/>
                    </a:moveTo>
                    <a:cubicBezTo>
                      <a:pt x="21" y="0"/>
                      <a:pt x="21" y="0"/>
                      <a:pt x="21" y="0"/>
                    </a:cubicBezTo>
                    <a:cubicBezTo>
                      <a:pt x="19" y="15"/>
                      <a:pt x="11" y="29"/>
                      <a:pt x="0" y="38"/>
                    </a:cubicBezTo>
                    <a:cubicBezTo>
                      <a:pt x="47" y="121"/>
                      <a:pt x="47" y="121"/>
                      <a:pt x="47" y="121"/>
                    </a:cubicBezTo>
                    <a:cubicBezTo>
                      <a:pt x="51" y="128"/>
                      <a:pt x="58" y="128"/>
                      <a:pt x="62" y="121"/>
                    </a:cubicBezTo>
                    <a:cubicBezTo>
                      <a:pt x="125" y="12"/>
                      <a:pt x="125" y="12"/>
                      <a:pt x="125" y="12"/>
                    </a:cubicBezTo>
                    <a:cubicBezTo>
                      <a:pt x="129" y="5"/>
                      <a:pt x="126" y="0"/>
                      <a:pt x="117" y="0"/>
                    </a:cubicBezTo>
                    <a:close/>
                  </a:path>
                </a:pathLst>
              </a:custGeom>
              <a:solidFill>
                <a:srgbClr val="808080">
                  <a:alpha val="100000"/>
                </a:srgbClr>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39" name="MH_Other_11"/>
              <p:cNvSpPr/>
              <p:nvPr/>
            </p:nvSpPr>
            <p:spPr>
              <a:xfrm>
                <a:off x="0" y="445"/>
                <a:ext cx="2727" cy="2687"/>
              </a:xfrm>
              <a:custGeom>
                <a:avLst/>
                <a:gdLst>
                  <a:gd name="txL" fmla="*/ 0 w 130"/>
                  <a:gd name="txT" fmla="*/ 0 h 128"/>
                  <a:gd name="txR" fmla="*/ 130 w 130"/>
                  <a:gd name="txB" fmla="*/ 128 h 12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0" h="128">
                    <a:moveTo>
                      <a:pt x="130" y="90"/>
                    </a:moveTo>
                    <a:cubicBezTo>
                      <a:pt x="82" y="7"/>
                      <a:pt x="82" y="7"/>
                      <a:pt x="82" y="7"/>
                    </a:cubicBezTo>
                    <a:cubicBezTo>
                      <a:pt x="78" y="0"/>
                      <a:pt x="71" y="0"/>
                      <a:pt x="67" y="7"/>
                    </a:cubicBezTo>
                    <a:cubicBezTo>
                      <a:pt x="4" y="115"/>
                      <a:pt x="4" y="115"/>
                      <a:pt x="4" y="115"/>
                    </a:cubicBezTo>
                    <a:cubicBezTo>
                      <a:pt x="0" y="123"/>
                      <a:pt x="4" y="128"/>
                      <a:pt x="12" y="128"/>
                    </a:cubicBezTo>
                    <a:cubicBezTo>
                      <a:pt x="109" y="128"/>
                      <a:pt x="109" y="128"/>
                      <a:pt x="109" y="128"/>
                    </a:cubicBezTo>
                    <a:cubicBezTo>
                      <a:pt x="110" y="113"/>
                      <a:pt x="118" y="99"/>
                      <a:pt x="130" y="90"/>
                    </a:cubicBezTo>
                    <a:close/>
                  </a:path>
                </a:pathLst>
              </a:custGeom>
              <a:solidFill>
                <a:srgbClr val="808080">
                  <a:alpha val="100000"/>
                </a:srgbClr>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40" name="MH_Other_12"/>
              <p:cNvSpPr/>
              <p:nvPr/>
            </p:nvSpPr>
            <p:spPr>
              <a:xfrm>
                <a:off x="0" y="3320"/>
                <a:ext cx="2727" cy="2687"/>
              </a:xfrm>
              <a:custGeom>
                <a:avLst/>
                <a:gdLst>
                  <a:gd name="txL" fmla="*/ 0 w 130"/>
                  <a:gd name="txT" fmla="*/ 0 h 128"/>
                  <a:gd name="txR" fmla="*/ 130 w 130"/>
                  <a:gd name="txB" fmla="*/ 128 h 128"/>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130" h="128">
                    <a:moveTo>
                      <a:pt x="109" y="0"/>
                    </a:moveTo>
                    <a:cubicBezTo>
                      <a:pt x="12" y="0"/>
                      <a:pt x="12" y="0"/>
                      <a:pt x="12" y="0"/>
                    </a:cubicBezTo>
                    <a:cubicBezTo>
                      <a:pt x="4" y="0"/>
                      <a:pt x="0" y="5"/>
                      <a:pt x="4" y="12"/>
                    </a:cubicBezTo>
                    <a:cubicBezTo>
                      <a:pt x="67" y="121"/>
                      <a:pt x="67" y="121"/>
                      <a:pt x="67" y="121"/>
                    </a:cubicBezTo>
                    <a:cubicBezTo>
                      <a:pt x="71" y="128"/>
                      <a:pt x="78" y="128"/>
                      <a:pt x="82" y="121"/>
                    </a:cubicBezTo>
                    <a:cubicBezTo>
                      <a:pt x="130" y="38"/>
                      <a:pt x="130" y="38"/>
                      <a:pt x="130" y="38"/>
                    </a:cubicBezTo>
                    <a:cubicBezTo>
                      <a:pt x="118" y="29"/>
                      <a:pt x="110" y="15"/>
                      <a:pt x="109" y="0"/>
                    </a:cubicBezTo>
                    <a:close/>
                  </a:path>
                </a:pathLst>
              </a:custGeom>
              <a:solidFill>
                <a:srgbClr val="343434">
                  <a:alpha val="100000"/>
                </a:srgbClr>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41" name="MH_Other_13"/>
              <p:cNvSpPr/>
              <p:nvPr/>
            </p:nvSpPr>
            <p:spPr>
              <a:xfrm>
                <a:off x="1825" y="255"/>
                <a:ext cx="3102" cy="1975"/>
              </a:xfrm>
              <a:custGeom>
                <a:avLst/>
                <a:gdLst>
                  <a:gd name="txL" fmla="*/ 0 w 148"/>
                  <a:gd name="txT" fmla="*/ 0 h 94"/>
                  <a:gd name="txR" fmla="*/ 148 w 148"/>
                  <a:gd name="txB" fmla="*/ 94 h 94"/>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148" h="94">
                    <a:moveTo>
                      <a:pt x="98" y="93"/>
                    </a:moveTo>
                    <a:cubicBezTo>
                      <a:pt x="144" y="13"/>
                      <a:pt x="144" y="13"/>
                      <a:pt x="144" y="13"/>
                    </a:cubicBezTo>
                    <a:cubicBezTo>
                      <a:pt x="148" y="6"/>
                      <a:pt x="145" y="0"/>
                      <a:pt x="136" y="0"/>
                    </a:cubicBezTo>
                    <a:cubicBezTo>
                      <a:pt x="11" y="0"/>
                      <a:pt x="11" y="0"/>
                      <a:pt x="11" y="0"/>
                    </a:cubicBezTo>
                    <a:cubicBezTo>
                      <a:pt x="3" y="0"/>
                      <a:pt x="0" y="6"/>
                      <a:pt x="4" y="13"/>
                    </a:cubicBezTo>
                    <a:cubicBezTo>
                      <a:pt x="50" y="94"/>
                      <a:pt x="50" y="94"/>
                      <a:pt x="50" y="94"/>
                    </a:cubicBezTo>
                    <a:cubicBezTo>
                      <a:pt x="58" y="90"/>
                      <a:pt x="66" y="88"/>
                      <a:pt x="75" y="88"/>
                    </a:cubicBezTo>
                    <a:cubicBezTo>
                      <a:pt x="83" y="88"/>
                      <a:pt x="91" y="90"/>
                      <a:pt x="98" y="93"/>
                    </a:cubicBezTo>
                    <a:close/>
                  </a:path>
                </a:pathLst>
              </a:custGeom>
              <a:solidFill>
                <a:srgbClr val="C82C31">
                  <a:alpha val="100000"/>
                </a:srgbClr>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42" name="MH_Other_14"/>
              <p:cNvSpPr/>
              <p:nvPr/>
            </p:nvSpPr>
            <p:spPr>
              <a:xfrm>
                <a:off x="1825" y="4222"/>
                <a:ext cx="3102" cy="1975"/>
              </a:xfrm>
              <a:custGeom>
                <a:avLst/>
                <a:gdLst>
                  <a:gd name="txL" fmla="*/ 0 w 148"/>
                  <a:gd name="txT" fmla="*/ 0 h 94"/>
                  <a:gd name="txR" fmla="*/ 148 w 148"/>
                  <a:gd name="txB" fmla="*/ 94 h 94"/>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148" h="94">
                    <a:moveTo>
                      <a:pt x="50" y="0"/>
                    </a:moveTo>
                    <a:cubicBezTo>
                      <a:pt x="4" y="81"/>
                      <a:pt x="4" y="81"/>
                      <a:pt x="4" y="81"/>
                    </a:cubicBezTo>
                    <a:cubicBezTo>
                      <a:pt x="0" y="88"/>
                      <a:pt x="3" y="94"/>
                      <a:pt x="11" y="94"/>
                    </a:cubicBezTo>
                    <a:cubicBezTo>
                      <a:pt x="136" y="94"/>
                      <a:pt x="136" y="94"/>
                      <a:pt x="136" y="94"/>
                    </a:cubicBezTo>
                    <a:cubicBezTo>
                      <a:pt x="145" y="94"/>
                      <a:pt x="148" y="88"/>
                      <a:pt x="144" y="81"/>
                    </a:cubicBezTo>
                    <a:cubicBezTo>
                      <a:pt x="98" y="1"/>
                      <a:pt x="98" y="1"/>
                      <a:pt x="98" y="1"/>
                    </a:cubicBezTo>
                    <a:cubicBezTo>
                      <a:pt x="91" y="4"/>
                      <a:pt x="83" y="6"/>
                      <a:pt x="75" y="6"/>
                    </a:cubicBezTo>
                    <a:cubicBezTo>
                      <a:pt x="66" y="6"/>
                      <a:pt x="58" y="4"/>
                      <a:pt x="50" y="0"/>
                    </a:cubicBezTo>
                    <a:close/>
                  </a:path>
                </a:pathLst>
              </a:custGeom>
              <a:solidFill>
                <a:srgbClr val="C82C31">
                  <a:alpha val="100000"/>
                </a:srgbClr>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pic>
            <p:nvPicPr>
              <p:cNvPr id="26643" name="MH_Other_15"/>
              <p:cNvPicPr>
                <a:picLocks noChangeAspect="1"/>
              </p:cNvPicPr>
              <p:nvPr/>
            </p:nvPicPr>
            <p:blipFill>
              <a:blip r:embed="rId2"/>
              <a:stretch>
                <a:fillRect/>
              </a:stretch>
            </p:blipFill>
            <p:spPr>
              <a:xfrm>
                <a:off x="2537" y="2390"/>
                <a:ext cx="1738" cy="1740"/>
              </a:xfrm>
              <a:prstGeom prst="rect">
                <a:avLst/>
              </a:prstGeom>
              <a:noFill/>
              <a:ln w="9525">
                <a:noFill/>
              </a:ln>
            </p:spPr>
          </p:pic>
          <p:sp>
            <p:nvSpPr>
              <p:cNvPr id="26644" name="MH_Other_17"/>
              <p:cNvSpPr>
                <a:spLocks noChangeAspect="1" noEditPoints="1"/>
              </p:cNvSpPr>
              <p:nvPr/>
            </p:nvSpPr>
            <p:spPr>
              <a:xfrm>
                <a:off x="3140" y="2867"/>
                <a:ext cx="537" cy="785"/>
              </a:xfrm>
              <a:custGeom>
                <a:avLst/>
                <a:gdLst>
                  <a:gd name="txL" fmla="*/ 0 w 243"/>
                  <a:gd name="txT" fmla="*/ 0 h 354"/>
                  <a:gd name="txR" fmla="*/ 243 w 243"/>
                  <a:gd name="txB" fmla="*/ 354 h 35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3" h="354">
                    <a:moveTo>
                      <a:pt x="128" y="0"/>
                    </a:moveTo>
                    <a:cubicBezTo>
                      <a:pt x="136" y="1"/>
                      <a:pt x="144" y="2"/>
                      <a:pt x="151" y="4"/>
                    </a:cubicBezTo>
                    <a:cubicBezTo>
                      <a:pt x="172" y="9"/>
                      <a:pt x="190" y="20"/>
                      <a:pt x="205" y="35"/>
                    </a:cubicBezTo>
                    <a:cubicBezTo>
                      <a:pt x="221" y="51"/>
                      <a:pt x="231" y="69"/>
                      <a:pt x="236" y="91"/>
                    </a:cubicBezTo>
                    <a:cubicBezTo>
                      <a:pt x="243" y="121"/>
                      <a:pt x="240" y="149"/>
                      <a:pt x="225" y="177"/>
                    </a:cubicBezTo>
                    <a:cubicBezTo>
                      <a:pt x="221" y="185"/>
                      <a:pt x="216" y="194"/>
                      <a:pt x="212" y="202"/>
                    </a:cubicBezTo>
                    <a:cubicBezTo>
                      <a:pt x="206" y="214"/>
                      <a:pt x="203" y="226"/>
                      <a:pt x="202" y="238"/>
                    </a:cubicBezTo>
                    <a:cubicBezTo>
                      <a:pt x="202" y="240"/>
                      <a:pt x="201" y="241"/>
                      <a:pt x="201" y="243"/>
                    </a:cubicBezTo>
                    <a:cubicBezTo>
                      <a:pt x="200" y="246"/>
                      <a:pt x="200" y="255"/>
                      <a:pt x="200" y="258"/>
                    </a:cubicBezTo>
                    <a:cubicBezTo>
                      <a:pt x="202" y="264"/>
                      <a:pt x="201" y="270"/>
                      <a:pt x="199" y="276"/>
                    </a:cubicBezTo>
                    <a:cubicBezTo>
                      <a:pt x="198" y="278"/>
                      <a:pt x="198" y="279"/>
                      <a:pt x="199" y="281"/>
                    </a:cubicBezTo>
                    <a:cubicBezTo>
                      <a:pt x="205" y="297"/>
                      <a:pt x="198" y="314"/>
                      <a:pt x="183" y="322"/>
                    </a:cubicBezTo>
                    <a:cubicBezTo>
                      <a:pt x="181" y="322"/>
                      <a:pt x="180" y="324"/>
                      <a:pt x="180" y="325"/>
                    </a:cubicBezTo>
                    <a:cubicBezTo>
                      <a:pt x="173" y="342"/>
                      <a:pt x="161" y="353"/>
                      <a:pt x="143" y="354"/>
                    </a:cubicBezTo>
                    <a:cubicBezTo>
                      <a:pt x="127" y="354"/>
                      <a:pt x="111" y="354"/>
                      <a:pt x="96" y="353"/>
                    </a:cubicBezTo>
                    <a:cubicBezTo>
                      <a:pt x="80" y="352"/>
                      <a:pt x="69" y="342"/>
                      <a:pt x="63" y="328"/>
                    </a:cubicBezTo>
                    <a:cubicBezTo>
                      <a:pt x="62" y="324"/>
                      <a:pt x="60" y="322"/>
                      <a:pt x="57" y="321"/>
                    </a:cubicBezTo>
                    <a:cubicBezTo>
                      <a:pt x="43" y="313"/>
                      <a:pt x="37" y="296"/>
                      <a:pt x="43" y="281"/>
                    </a:cubicBezTo>
                    <a:cubicBezTo>
                      <a:pt x="44" y="279"/>
                      <a:pt x="44" y="278"/>
                      <a:pt x="43" y="276"/>
                    </a:cubicBezTo>
                    <a:cubicBezTo>
                      <a:pt x="40" y="268"/>
                      <a:pt x="40" y="261"/>
                      <a:pt x="43" y="253"/>
                    </a:cubicBezTo>
                    <a:cubicBezTo>
                      <a:pt x="43" y="252"/>
                      <a:pt x="43" y="250"/>
                      <a:pt x="43" y="248"/>
                    </a:cubicBezTo>
                    <a:cubicBezTo>
                      <a:pt x="41" y="242"/>
                      <a:pt x="40" y="237"/>
                      <a:pt x="39" y="231"/>
                    </a:cubicBezTo>
                    <a:cubicBezTo>
                      <a:pt x="37" y="218"/>
                      <a:pt x="32" y="206"/>
                      <a:pt x="26" y="195"/>
                    </a:cubicBezTo>
                    <a:cubicBezTo>
                      <a:pt x="21" y="184"/>
                      <a:pt x="15" y="174"/>
                      <a:pt x="10" y="163"/>
                    </a:cubicBezTo>
                    <a:cubicBezTo>
                      <a:pt x="2" y="143"/>
                      <a:pt x="0" y="121"/>
                      <a:pt x="4" y="100"/>
                    </a:cubicBezTo>
                    <a:cubicBezTo>
                      <a:pt x="11" y="57"/>
                      <a:pt x="35" y="27"/>
                      <a:pt x="74" y="10"/>
                    </a:cubicBezTo>
                    <a:cubicBezTo>
                      <a:pt x="86" y="4"/>
                      <a:pt x="98" y="1"/>
                      <a:pt x="111" y="1"/>
                    </a:cubicBezTo>
                    <a:cubicBezTo>
                      <a:pt x="112" y="0"/>
                      <a:pt x="113" y="0"/>
                      <a:pt x="114" y="0"/>
                    </a:cubicBezTo>
                    <a:lnTo>
                      <a:pt x="128" y="0"/>
                    </a:lnTo>
                    <a:close/>
                    <a:moveTo>
                      <a:pt x="121" y="245"/>
                    </a:moveTo>
                    <a:cubicBezTo>
                      <a:pt x="136" y="245"/>
                      <a:pt x="151" y="245"/>
                      <a:pt x="167" y="245"/>
                    </a:cubicBezTo>
                    <a:cubicBezTo>
                      <a:pt x="176" y="245"/>
                      <a:pt x="179" y="242"/>
                      <a:pt x="180" y="233"/>
                    </a:cubicBezTo>
                    <a:cubicBezTo>
                      <a:pt x="182" y="223"/>
                      <a:pt x="184" y="213"/>
                      <a:pt x="187" y="203"/>
                    </a:cubicBezTo>
                    <a:cubicBezTo>
                      <a:pt x="192" y="191"/>
                      <a:pt x="199" y="180"/>
                      <a:pt x="205" y="168"/>
                    </a:cubicBezTo>
                    <a:cubicBezTo>
                      <a:pt x="212" y="156"/>
                      <a:pt x="216" y="143"/>
                      <a:pt x="217" y="128"/>
                    </a:cubicBezTo>
                    <a:cubicBezTo>
                      <a:pt x="220" y="94"/>
                      <a:pt x="208" y="66"/>
                      <a:pt x="182" y="44"/>
                    </a:cubicBezTo>
                    <a:cubicBezTo>
                      <a:pt x="149" y="17"/>
                      <a:pt x="106" y="15"/>
                      <a:pt x="70" y="37"/>
                    </a:cubicBezTo>
                    <a:cubicBezTo>
                      <a:pt x="35" y="58"/>
                      <a:pt x="19" y="98"/>
                      <a:pt x="26" y="138"/>
                    </a:cubicBezTo>
                    <a:cubicBezTo>
                      <a:pt x="28" y="152"/>
                      <a:pt x="35" y="165"/>
                      <a:pt x="42" y="177"/>
                    </a:cubicBezTo>
                    <a:cubicBezTo>
                      <a:pt x="52" y="195"/>
                      <a:pt x="60" y="214"/>
                      <a:pt x="62" y="235"/>
                    </a:cubicBezTo>
                    <a:cubicBezTo>
                      <a:pt x="62" y="242"/>
                      <a:pt x="66" y="245"/>
                      <a:pt x="73" y="245"/>
                    </a:cubicBezTo>
                    <a:cubicBezTo>
                      <a:pt x="89" y="245"/>
                      <a:pt x="105" y="245"/>
                      <a:pt x="121" y="245"/>
                    </a:cubicBezTo>
                    <a:moveTo>
                      <a:pt x="121" y="254"/>
                    </a:moveTo>
                    <a:cubicBezTo>
                      <a:pt x="105" y="254"/>
                      <a:pt x="89" y="254"/>
                      <a:pt x="74" y="254"/>
                    </a:cubicBezTo>
                    <a:cubicBezTo>
                      <a:pt x="69" y="254"/>
                      <a:pt x="65" y="256"/>
                      <a:pt x="64" y="260"/>
                    </a:cubicBezTo>
                    <a:cubicBezTo>
                      <a:pt x="61" y="267"/>
                      <a:pt x="66" y="274"/>
                      <a:pt x="74" y="274"/>
                    </a:cubicBezTo>
                    <a:cubicBezTo>
                      <a:pt x="96" y="274"/>
                      <a:pt x="118" y="274"/>
                      <a:pt x="140" y="274"/>
                    </a:cubicBezTo>
                    <a:cubicBezTo>
                      <a:pt x="149" y="274"/>
                      <a:pt x="159" y="274"/>
                      <a:pt x="169" y="274"/>
                    </a:cubicBezTo>
                    <a:cubicBezTo>
                      <a:pt x="173" y="274"/>
                      <a:pt x="176" y="272"/>
                      <a:pt x="178" y="268"/>
                    </a:cubicBezTo>
                    <a:cubicBezTo>
                      <a:pt x="181" y="261"/>
                      <a:pt x="176" y="254"/>
                      <a:pt x="169" y="254"/>
                    </a:cubicBezTo>
                    <a:cubicBezTo>
                      <a:pt x="153" y="254"/>
                      <a:pt x="137" y="254"/>
                      <a:pt x="121" y="254"/>
                    </a:cubicBezTo>
                    <a:moveTo>
                      <a:pt x="121" y="283"/>
                    </a:moveTo>
                    <a:cubicBezTo>
                      <a:pt x="105" y="283"/>
                      <a:pt x="89" y="283"/>
                      <a:pt x="74" y="283"/>
                    </a:cubicBezTo>
                    <a:cubicBezTo>
                      <a:pt x="69" y="283"/>
                      <a:pt x="65" y="285"/>
                      <a:pt x="64" y="289"/>
                    </a:cubicBezTo>
                    <a:cubicBezTo>
                      <a:pt x="61" y="296"/>
                      <a:pt x="66" y="303"/>
                      <a:pt x="74" y="303"/>
                    </a:cubicBezTo>
                    <a:cubicBezTo>
                      <a:pt x="96" y="303"/>
                      <a:pt x="118" y="303"/>
                      <a:pt x="140" y="303"/>
                    </a:cubicBezTo>
                    <a:cubicBezTo>
                      <a:pt x="149" y="303"/>
                      <a:pt x="159" y="303"/>
                      <a:pt x="169" y="303"/>
                    </a:cubicBezTo>
                    <a:cubicBezTo>
                      <a:pt x="173" y="303"/>
                      <a:pt x="176" y="301"/>
                      <a:pt x="178" y="297"/>
                    </a:cubicBezTo>
                    <a:cubicBezTo>
                      <a:pt x="181" y="290"/>
                      <a:pt x="176" y="283"/>
                      <a:pt x="169" y="283"/>
                    </a:cubicBezTo>
                    <a:cubicBezTo>
                      <a:pt x="153" y="283"/>
                      <a:pt x="137" y="283"/>
                      <a:pt x="121" y="283"/>
                    </a:cubicBezTo>
                    <a:moveTo>
                      <a:pt x="82" y="313"/>
                    </a:moveTo>
                    <a:cubicBezTo>
                      <a:pt x="82" y="323"/>
                      <a:pt x="90" y="331"/>
                      <a:pt x="100" y="332"/>
                    </a:cubicBezTo>
                    <a:cubicBezTo>
                      <a:pt x="114" y="332"/>
                      <a:pt x="128" y="332"/>
                      <a:pt x="142" y="332"/>
                    </a:cubicBezTo>
                    <a:cubicBezTo>
                      <a:pt x="152" y="331"/>
                      <a:pt x="159" y="323"/>
                      <a:pt x="159" y="313"/>
                    </a:cubicBezTo>
                    <a:lnTo>
                      <a:pt x="82" y="313"/>
                    </a:lnTo>
                    <a:close/>
                  </a:path>
                </a:pathLst>
              </a:custGeom>
              <a:solidFill>
                <a:srgbClr val="A9A9A9">
                  <a:alpha val="100000"/>
                </a:srgbClr>
              </a:solidFill>
              <a:ln w="9525">
                <a:noFill/>
              </a:ln>
            </p:spPr>
            <p:txBody>
              <a:bodyPr/>
              <a:lstStyle/>
              <a:p>
                <a:endParaRPr sz="12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26645" name="MH_SubTitle_1"/>
              <p:cNvSpPr/>
              <p:nvPr/>
            </p:nvSpPr>
            <p:spPr>
              <a:xfrm>
                <a:off x="812" y="1859"/>
                <a:ext cx="1477" cy="582"/>
              </a:xfrm>
              <a:prstGeom prst="rect">
                <a:avLst/>
              </a:prstGeom>
              <a:noFill/>
              <a:ln w="9525">
                <a:noFill/>
              </a:ln>
            </p:spPr>
            <p:txBody>
              <a:bodyPr lIns="0" tIns="0" rIns="0" bIns="0" anchor="ctr"/>
              <a:lstStyle/>
              <a:p>
                <a:pPr algn="ctr"/>
                <a:r>
                  <a:rPr lang="en-US" altLang="x-none" sz="1500" b="1" dirty="0">
                    <a:solidFill>
                      <a:srgbClr val="FFFFFF"/>
                    </a:solidFill>
                    <a:latin typeface="Calibri" panose="020F0502020204030204" pitchFamily="2" charset="0"/>
                    <a:ea typeface="微软雅黑" panose="020B0503020204020204" charset="-122"/>
                    <a:sym typeface="Calibri" panose="020F0502020204030204" pitchFamily="2" charset="0"/>
                  </a:rPr>
                  <a:t>提高绿色配置效率</a:t>
                </a:r>
              </a:p>
            </p:txBody>
          </p:sp>
          <p:sp>
            <p:nvSpPr>
              <p:cNvPr id="26646" name="MH_SubTitle_6"/>
              <p:cNvSpPr/>
              <p:nvPr/>
            </p:nvSpPr>
            <p:spPr>
              <a:xfrm>
                <a:off x="2649" y="810"/>
                <a:ext cx="1528" cy="583"/>
              </a:xfrm>
              <a:prstGeom prst="rect">
                <a:avLst/>
              </a:prstGeom>
              <a:noFill/>
              <a:ln w="9525">
                <a:noFill/>
              </a:ln>
            </p:spPr>
            <p:txBody>
              <a:bodyPr lIns="0" tIns="0" rIns="0" bIns="0" anchor="ctr"/>
              <a:lstStyle/>
              <a:p>
                <a:pPr algn="ctr"/>
                <a:r>
                  <a:rPr lang="en-US" altLang="x-none" sz="1500" b="1" dirty="0">
                    <a:solidFill>
                      <a:srgbClr val="FFFFFF"/>
                    </a:solidFill>
                    <a:latin typeface="Calibri" panose="020F0502020204030204" pitchFamily="2" charset="0"/>
                    <a:ea typeface="微软雅黑" panose="020B0503020204020204" charset="-122"/>
                    <a:sym typeface="Calibri" panose="020F0502020204030204" pitchFamily="2" charset="0"/>
                  </a:rPr>
                  <a:t>反映绿色投入成本</a:t>
                </a:r>
              </a:p>
            </p:txBody>
          </p:sp>
          <p:sp>
            <p:nvSpPr>
              <p:cNvPr id="26647" name="MH_SubTitle_2"/>
              <p:cNvSpPr/>
              <p:nvPr/>
            </p:nvSpPr>
            <p:spPr>
              <a:xfrm>
                <a:off x="4382" y="1820"/>
                <a:ext cx="1710" cy="582"/>
              </a:xfrm>
              <a:prstGeom prst="rect">
                <a:avLst/>
              </a:prstGeom>
              <a:noFill/>
              <a:ln w="9525">
                <a:noFill/>
              </a:ln>
            </p:spPr>
            <p:txBody>
              <a:bodyPr lIns="0" tIns="0" rIns="0" bIns="0" anchor="ctr"/>
              <a:lstStyle/>
              <a:p>
                <a:pPr algn="ctr"/>
                <a:r>
                  <a:rPr lang="en-US" altLang="x-none" sz="1500" b="1" dirty="0">
                    <a:solidFill>
                      <a:srgbClr val="FFFFFF"/>
                    </a:solidFill>
                    <a:latin typeface="Calibri" panose="020F0502020204030204" pitchFamily="2" charset="0"/>
                    <a:ea typeface="微软雅黑" panose="020B0503020204020204" charset="-122"/>
                    <a:sym typeface="Calibri" panose="020F0502020204030204" pitchFamily="2" charset="0"/>
                  </a:rPr>
                  <a:t>促进结构绿色转型</a:t>
                </a:r>
              </a:p>
            </p:txBody>
          </p:sp>
          <p:sp>
            <p:nvSpPr>
              <p:cNvPr id="26648" name="MH_SubTitle_5"/>
              <p:cNvSpPr/>
              <p:nvPr/>
            </p:nvSpPr>
            <p:spPr>
              <a:xfrm>
                <a:off x="4395" y="4225"/>
                <a:ext cx="1710" cy="582"/>
              </a:xfrm>
              <a:prstGeom prst="rect">
                <a:avLst/>
              </a:prstGeom>
              <a:noFill/>
              <a:ln w="9525">
                <a:noFill/>
              </a:ln>
            </p:spPr>
            <p:txBody>
              <a:bodyPr lIns="0" tIns="0" rIns="0" bIns="0" anchor="ctr"/>
              <a:lstStyle/>
              <a:p>
                <a:pPr algn="ctr"/>
                <a:r>
                  <a:rPr lang="en-US" altLang="x-none" sz="1500" b="1" dirty="0">
                    <a:solidFill>
                      <a:srgbClr val="FFFFFF"/>
                    </a:solidFill>
                    <a:latin typeface="Calibri" panose="020F0502020204030204" pitchFamily="2" charset="0"/>
                    <a:ea typeface="微软雅黑" panose="020B0503020204020204" charset="-122"/>
                    <a:sym typeface="Calibri" panose="020F0502020204030204" pitchFamily="2" charset="0"/>
                  </a:rPr>
                  <a:t>增加供给侧绿色产出</a:t>
                </a:r>
              </a:p>
            </p:txBody>
          </p:sp>
          <p:sp>
            <p:nvSpPr>
              <p:cNvPr id="26649" name="MH_SubTitle_4"/>
              <p:cNvSpPr/>
              <p:nvPr/>
            </p:nvSpPr>
            <p:spPr>
              <a:xfrm>
                <a:off x="820" y="4251"/>
                <a:ext cx="1477" cy="582"/>
              </a:xfrm>
              <a:prstGeom prst="rect">
                <a:avLst/>
              </a:prstGeom>
              <a:noFill/>
              <a:ln w="9525">
                <a:noFill/>
              </a:ln>
            </p:spPr>
            <p:txBody>
              <a:bodyPr lIns="0" tIns="0" rIns="0" bIns="0" anchor="ctr"/>
              <a:lstStyle/>
              <a:p>
                <a:pPr algn="ctr"/>
                <a:r>
                  <a:rPr lang="en-US" altLang="x-none" sz="1500" b="1" dirty="0">
                    <a:solidFill>
                      <a:srgbClr val="FFFFFF"/>
                    </a:solidFill>
                    <a:latin typeface="Calibri" panose="020F0502020204030204" pitchFamily="2" charset="0"/>
                    <a:ea typeface="微软雅黑" panose="020B0503020204020204" charset="-122"/>
                    <a:sym typeface="Calibri" panose="020F0502020204030204" pitchFamily="2" charset="0"/>
                  </a:rPr>
                  <a:t>加强生产方式绿色变革</a:t>
                </a:r>
              </a:p>
            </p:txBody>
          </p:sp>
          <p:sp>
            <p:nvSpPr>
              <p:cNvPr id="26650" name="MH_SubTitle_3"/>
              <p:cNvSpPr/>
              <p:nvPr/>
            </p:nvSpPr>
            <p:spPr>
              <a:xfrm>
                <a:off x="2682" y="5070"/>
                <a:ext cx="1508" cy="583"/>
              </a:xfrm>
              <a:prstGeom prst="rect">
                <a:avLst/>
              </a:prstGeom>
              <a:noFill/>
              <a:ln w="9525">
                <a:noFill/>
              </a:ln>
            </p:spPr>
            <p:txBody>
              <a:bodyPr lIns="0" tIns="0" rIns="0" bIns="0" anchor="ctr"/>
              <a:lstStyle/>
              <a:p>
                <a:pPr algn="ctr"/>
                <a:r>
                  <a:rPr lang="en-US" altLang="x-none" sz="1500" b="1" dirty="0">
                    <a:solidFill>
                      <a:srgbClr val="FFFFFF"/>
                    </a:solidFill>
                    <a:latin typeface="Calibri" panose="020F0502020204030204" pitchFamily="2" charset="0"/>
                    <a:ea typeface="微软雅黑" panose="020B0503020204020204" charset="-122"/>
                    <a:sym typeface="Calibri" panose="020F0502020204030204" pitchFamily="2" charset="0"/>
                  </a:rPr>
                  <a:t>促进政府自身绿色革命</a:t>
                </a:r>
              </a:p>
            </p:txBody>
          </p:sp>
        </p:grpSp>
      </p:grpSp>
      <p:sp>
        <p:nvSpPr>
          <p:cNvPr id="26651" name="矩形 3"/>
          <p:cNvSpPr/>
          <p:nvPr/>
        </p:nvSpPr>
        <p:spPr>
          <a:xfrm>
            <a:off x="785813" y="1625204"/>
            <a:ext cx="6066155" cy="460375"/>
          </a:xfrm>
          <a:prstGeom prst="rect">
            <a:avLst/>
          </a:prstGeom>
          <a:noFill/>
          <a:ln w="9525">
            <a:noFill/>
          </a:ln>
        </p:spPr>
        <p:txBody>
          <a:bodyPr wrap="none">
            <a:spAutoFit/>
          </a:bodyPr>
          <a:lstStyle/>
          <a:p>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400" b="1" dirty="0">
                <a:solidFill>
                  <a:srgbClr val="C00000"/>
                </a:solidFill>
                <a:latin typeface="黑体" panose="02010609060101010101" pitchFamily="2" charset="-122"/>
                <a:ea typeface="黑体" panose="02010609060101010101" pitchFamily="2" charset="-122"/>
                <a:sym typeface="黑体" panose="02010609060101010101" pitchFamily="2" charset="-122"/>
              </a:rPr>
              <a:t>推进供给侧绿色转型的五大特征、六项要求</a:t>
            </a:r>
          </a:p>
        </p:txBody>
      </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
          <p:cNvSpPr/>
          <p:nvPr/>
        </p:nvSpPr>
        <p:spPr>
          <a:xfrm>
            <a:off x="989410" y="1685925"/>
            <a:ext cx="5455285" cy="460375"/>
          </a:xfrm>
          <a:prstGeom prst="rect">
            <a:avLst/>
          </a:prstGeom>
          <a:noFill/>
          <a:ln w="9525">
            <a:noFill/>
          </a:ln>
        </p:spPr>
        <p:txBody>
          <a:bodyPr wrap="none" anchor="t">
            <a:spAutoFit/>
          </a:bodyPr>
          <a:lstStyle/>
          <a:p>
            <a:r>
              <a:rPr lang="zh-CN" altLang="en-US" sz="2400" b="1" dirty="0">
                <a:solidFill>
                  <a:srgbClr val="C00000"/>
                </a:solidFill>
                <a:latin typeface="微软雅黑" panose="020B0503020204020204" charset="-122"/>
                <a:ea typeface="微软雅黑" panose="020B0503020204020204" charset="-122"/>
                <a:sym typeface="微软雅黑" panose="020B0503020204020204" charset="-122"/>
              </a:rPr>
              <a:t> 加大污染治理力度，切实改善生态环境</a:t>
            </a:r>
          </a:p>
        </p:txBody>
      </p:sp>
      <p:grpSp>
        <p:nvGrpSpPr>
          <p:cNvPr id="27651" name="组合 27650"/>
          <p:cNvGrpSpPr/>
          <p:nvPr/>
        </p:nvGrpSpPr>
        <p:grpSpPr>
          <a:xfrm>
            <a:off x="1845469" y="2358629"/>
            <a:ext cx="5233988" cy="3370659"/>
            <a:chOff x="0" y="0"/>
            <a:chExt cx="10990" cy="7078"/>
          </a:xfrm>
        </p:grpSpPr>
        <p:sp>
          <p:nvSpPr>
            <p:cNvPr id="27652" name="MH_SubTitle_1"/>
            <p:cNvSpPr/>
            <p:nvPr/>
          </p:nvSpPr>
          <p:spPr>
            <a:xfrm>
              <a:off x="4635" y="1271"/>
              <a:ext cx="2153" cy="2153"/>
            </a:xfrm>
            <a:custGeom>
              <a:avLst/>
              <a:gdLst>
                <a:gd name="txL" fmla="*/ 0 w 1217261"/>
                <a:gd name="txT" fmla="*/ 0 h 1216852"/>
                <a:gd name="txR" fmla="*/ 1217261 w 1217261"/>
                <a:gd name="txB" fmla="*/ 1216852 h 1216852"/>
              </a:gdLst>
              <a:ahLst/>
              <a:cxnLst>
                <a:cxn ang="0">
                  <a:pos x="603939" y="0"/>
                </a:cxn>
                <a:cxn ang="0">
                  <a:pos x="1108772" y="101921"/>
                </a:cxn>
                <a:cxn ang="0">
                  <a:pos x="1217261" y="154183"/>
                </a:cxn>
                <a:cxn ang="0">
                  <a:pos x="650141" y="1216852"/>
                </a:cxn>
                <a:cxn ang="0">
                  <a:pos x="644949" y="1213352"/>
                </a:cxn>
                <a:cxn ang="0">
                  <a:pos x="608630" y="1206019"/>
                </a:cxn>
                <a:cxn ang="0">
                  <a:pos x="572312" y="1213352"/>
                </a:cxn>
                <a:cxn ang="0">
                  <a:pos x="568895" y="1215655"/>
                </a:cxn>
                <a:cxn ang="0">
                  <a:pos x="0" y="149663"/>
                </a:cxn>
                <a:cxn ang="0">
                  <a:pos x="99106" y="101921"/>
                </a:cxn>
                <a:cxn ang="0">
                  <a:pos x="603939" y="0"/>
                </a:cxn>
              </a:cxnLst>
              <a:rect l="txL" t="txT" r="txR" b="tx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64B046"/>
            </a:solidFill>
            <a:ln w="12700">
              <a:noFill/>
            </a:ln>
          </p:spPr>
          <p:txBody>
            <a:bodyPr lIns="0" tIns="0" rIns="0" bIns="351000" anchor="ctr">
              <a:normAutofit/>
            </a:bodyPr>
            <a:lstStyle/>
            <a:p>
              <a:pPr algn="ctr">
                <a:buNone/>
              </a:pPr>
              <a:r>
                <a:rPr lang="en-US" altLang="x-none" sz="1050" b="1" i="1" baseline="0" dirty="0">
                  <a:solidFill>
                    <a:srgbClr val="FFFFFF"/>
                  </a:solidFill>
                  <a:latin typeface="微软雅黑" panose="020B0503020204020204" charset="-122"/>
                  <a:ea typeface="微软雅黑" panose="020B0503020204020204" charset="-122"/>
                  <a:sym typeface="宋体" panose="02010600030101010101" pitchFamily="2" charset="-122"/>
                </a:rPr>
                <a:t>1</a:t>
              </a:r>
            </a:p>
          </p:txBody>
        </p:sp>
        <p:sp>
          <p:nvSpPr>
            <p:cNvPr id="27653" name="MH_SubTitle_2"/>
            <p:cNvSpPr/>
            <p:nvPr/>
          </p:nvSpPr>
          <p:spPr>
            <a:xfrm rot="3600000">
              <a:off x="5780" y="1933"/>
              <a:ext cx="2153" cy="2150"/>
            </a:xfrm>
            <a:custGeom>
              <a:avLst/>
              <a:gdLst>
                <a:gd name="txL" fmla="*/ 0 w 1217261"/>
                <a:gd name="txT" fmla="*/ 0 h 1216852"/>
                <a:gd name="txR" fmla="*/ 1217261 w 1217261"/>
                <a:gd name="txB" fmla="*/ 1216852 h 1216852"/>
              </a:gdLst>
              <a:ahLst/>
              <a:cxnLst>
                <a:cxn ang="0">
                  <a:pos x="603939" y="0"/>
                </a:cxn>
                <a:cxn ang="0">
                  <a:pos x="1108772" y="101921"/>
                </a:cxn>
                <a:cxn ang="0">
                  <a:pos x="1217261" y="154183"/>
                </a:cxn>
                <a:cxn ang="0">
                  <a:pos x="650141" y="1216852"/>
                </a:cxn>
                <a:cxn ang="0">
                  <a:pos x="644949" y="1213352"/>
                </a:cxn>
                <a:cxn ang="0">
                  <a:pos x="608630" y="1206019"/>
                </a:cxn>
                <a:cxn ang="0">
                  <a:pos x="572312" y="1213352"/>
                </a:cxn>
                <a:cxn ang="0">
                  <a:pos x="568895" y="1215655"/>
                </a:cxn>
                <a:cxn ang="0">
                  <a:pos x="0" y="149663"/>
                </a:cxn>
                <a:cxn ang="0">
                  <a:pos x="99106" y="101921"/>
                </a:cxn>
                <a:cxn ang="0">
                  <a:pos x="603939" y="0"/>
                </a:cxn>
              </a:cxnLst>
              <a:rect l="txL" t="txT" r="txR" b="tx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A7CF13"/>
            </a:solidFill>
            <a:ln w="12700">
              <a:noFill/>
            </a:ln>
          </p:spPr>
          <p:txBody>
            <a:bodyPr lIns="0" tIns="0" rIns="0" bIns="351000" anchor="ctr">
              <a:normAutofit/>
            </a:bodyPr>
            <a:lstStyle/>
            <a:p>
              <a:pPr algn="ctr">
                <a:buNone/>
              </a:pPr>
              <a:r>
                <a:rPr lang="en-US" altLang="x-none" sz="1050" b="1" i="1" baseline="0" dirty="0">
                  <a:solidFill>
                    <a:srgbClr val="FFFFFF"/>
                  </a:solidFill>
                  <a:latin typeface="微软雅黑" panose="020B0503020204020204" charset="-122"/>
                  <a:ea typeface="微软雅黑" panose="020B0503020204020204" charset="-122"/>
                  <a:sym typeface="宋体" panose="02010600030101010101" pitchFamily="2" charset="-122"/>
                </a:rPr>
                <a:t>3</a:t>
              </a:r>
            </a:p>
          </p:txBody>
        </p:sp>
        <p:sp>
          <p:nvSpPr>
            <p:cNvPr id="27654" name="MH_SubTitle_6"/>
            <p:cNvSpPr/>
            <p:nvPr/>
          </p:nvSpPr>
          <p:spPr>
            <a:xfrm rot="18000000">
              <a:off x="3487" y="1932"/>
              <a:ext cx="2153" cy="2153"/>
            </a:xfrm>
            <a:custGeom>
              <a:avLst/>
              <a:gdLst>
                <a:gd name="txL" fmla="*/ 0 w 1217261"/>
                <a:gd name="txT" fmla="*/ 0 h 1216852"/>
                <a:gd name="txR" fmla="*/ 1217261 w 1217261"/>
                <a:gd name="txB" fmla="*/ 1216852 h 1216852"/>
              </a:gdLst>
              <a:ahLst/>
              <a:cxnLst>
                <a:cxn ang="0">
                  <a:pos x="603939" y="0"/>
                </a:cxn>
                <a:cxn ang="0">
                  <a:pos x="1108772" y="101921"/>
                </a:cxn>
                <a:cxn ang="0">
                  <a:pos x="1217261" y="154183"/>
                </a:cxn>
                <a:cxn ang="0">
                  <a:pos x="650141" y="1216852"/>
                </a:cxn>
                <a:cxn ang="0">
                  <a:pos x="644949" y="1213352"/>
                </a:cxn>
                <a:cxn ang="0">
                  <a:pos x="608630" y="1206019"/>
                </a:cxn>
                <a:cxn ang="0">
                  <a:pos x="572312" y="1213352"/>
                </a:cxn>
                <a:cxn ang="0">
                  <a:pos x="568895" y="1215655"/>
                </a:cxn>
                <a:cxn ang="0">
                  <a:pos x="0" y="149663"/>
                </a:cxn>
                <a:cxn ang="0">
                  <a:pos x="99106" y="101921"/>
                </a:cxn>
                <a:cxn ang="0">
                  <a:pos x="603939" y="0"/>
                </a:cxn>
              </a:cxnLst>
              <a:rect l="txL" t="txT" r="txR" b="txB"/>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A7CF13"/>
            </a:solidFill>
            <a:ln w="12700">
              <a:noFill/>
            </a:ln>
          </p:spPr>
          <p:txBody>
            <a:bodyPr lIns="0" tIns="0" rIns="0" bIns="351000" anchor="ctr">
              <a:normAutofit/>
            </a:bodyPr>
            <a:lstStyle/>
            <a:p>
              <a:pPr algn="ctr">
                <a:buNone/>
              </a:pPr>
              <a:r>
                <a:rPr lang="en-US" altLang="x-none" sz="1050" b="1" i="1" baseline="0" dirty="0">
                  <a:solidFill>
                    <a:srgbClr val="FFFFFF"/>
                  </a:solidFill>
                  <a:latin typeface="微软雅黑" panose="020B0503020204020204" charset="-122"/>
                  <a:ea typeface="微软雅黑" panose="020B0503020204020204" charset="-122"/>
                  <a:sym typeface="宋体" panose="02010600030101010101" pitchFamily="2" charset="-122"/>
                </a:rPr>
                <a:t>2</a:t>
              </a:r>
            </a:p>
          </p:txBody>
        </p:sp>
        <p:sp>
          <p:nvSpPr>
            <p:cNvPr id="27655" name="MH_SubTitle_3"/>
            <p:cNvSpPr/>
            <p:nvPr/>
          </p:nvSpPr>
          <p:spPr>
            <a:xfrm rot="18255227">
              <a:off x="5818" y="3208"/>
              <a:ext cx="2148" cy="2155"/>
            </a:xfrm>
            <a:custGeom>
              <a:avLst/>
              <a:gdLst>
                <a:gd name="txL" fmla="*/ 0 w 1072099"/>
                <a:gd name="txT" fmla="*/ 0 h 1075891"/>
                <a:gd name="txR" fmla="*/ 1072099 w 1072099"/>
                <a:gd name="txB" fmla="*/ 1075891 h 1075891"/>
              </a:gdLst>
              <a:ahLst/>
              <a:cxnLst>
                <a:cxn ang="0">
                  <a:pos x="501371" y="0"/>
                </a:cxn>
                <a:cxn ang="0">
                  <a:pos x="1072099" y="901353"/>
                </a:cxn>
                <a:cxn ang="0">
                  <a:pos x="987962" y="949880"/>
                </a:cxn>
                <a:cxn ang="0">
                  <a:pos x="550130" y="1072684"/>
                </a:cxn>
                <a:cxn ang="0">
                  <a:pos x="98948" y="1016005"/>
                </a:cxn>
                <a:cxn ang="0">
                  <a:pos x="0" y="977093"/>
                </a:cxn>
                <a:cxn ang="0">
                  <a:pos x="429756" y="4267"/>
                </a:cxn>
                <a:cxn ang="0">
                  <a:pos x="434556" y="7008"/>
                </a:cxn>
                <a:cxn ang="0">
                  <a:pos x="467016" y="11086"/>
                </a:cxn>
                <a:cxn ang="0">
                  <a:pos x="498514" y="2251"/>
                </a:cxn>
              </a:cxnLst>
              <a:rect l="txL" t="txT" r="txR" b="txB"/>
              <a:pathLst>
                <a:path w="1072099" h="1075891">
                  <a:moveTo>
                    <a:pt x="501371" y="0"/>
                  </a:moveTo>
                  <a:lnTo>
                    <a:pt x="1072099" y="901353"/>
                  </a:lnTo>
                  <a:lnTo>
                    <a:pt x="987962" y="949880"/>
                  </a:lnTo>
                  <a:cubicBezTo>
                    <a:pt x="855636" y="1017829"/>
                    <a:pt x="707803" y="1060957"/>
                    <a:pt x="550130" y="1072684"/>
                  </a:cubicBezTo>
                  <a:cubicBezTo>
                    <a:pt x="392456" y="1084412"/>
                    <a:pt x="239869" y="1063629"/>
                    <a:pt x="98948" y="1016005"/>
                  </a:cubicBezTo>
                  <a:lnTo>
                    <a:pt x="0" y="977093"/>
                  </a:lnTo>
                  <a:lnTo>
                    <a:pt x="429756" y="4267"/>
                  </a:lnTo>
                  <a:lnTo>
                    <a:pt x="434556" y="7008"/>
                  </a:lnTo>
                  <a:cubicBezTo>
                    <a:pt x="444695" y="10435"/>
                    <a:pt x="455672" y="11930"/>
                    <a:pt x="467016" y="11086"/>
                  </a:cubicBezTo>
                  <a:cubicBezTo>
                    <a:pt x="478358" y="10243"/>
                    <a:pt x="488994" y="7140"/>
                    <a:pt x="498514" y="2251"/>
                  </a:cubicBezTo>
                  <a:close/>
                </a:path>
              </a:pathLst>
            </a:custGeom>
            <a:solidFill>
              <a:srgbClr val="64B046"/>
            </a:solidFill>
            <a:ln w="12700">
              <a:noFill/>
            </a:ln>
          </p:spPr>
          <p:txBody>
            <a:bodyPr tIns="351000" anchor="ctr">
              <a:normAutofit/>
            </a:bodyPr>
            <a:lstStyle/>
            <a:p>
              <a:pPr algn="ctr">
                <a:buNone/>
              </a:pPr>
              <a:r>
                <a:rPr lang="en-US" altLang="x-none" sz="1050" b="1" i="1" baseline="0" dirty="0">
                  <a:solidFill>
                    <a:srgbClr val="FFFFFF"/>
                  </a:solidFill>
                  <a:latin typeface="微软雅黑" panose="020B0503020204020204" charset="-122"/>
                  <a:ea typeface="微软雅黑" panose="020B0503020204020204" charset="-122"/>
                  <a:sym typeface="宋体" panose="02010600030101010101" pitchFamily="2" charset="-122"/>
                </a:rPr>
                <a:t>5</a:t>
              </a:r>
            </a:p>
          </p:txBody>
        </p:sp>
        <p:sp>
          <p:nvSpPr>
            <p:cNvPr id="27656" name="MH_SubTitle_4"/>
            <p:cNvSpPr/>
            <p:nvPr/>
          </p:nvSpPr>
          <p:spPr>
            <a:xfrm>
              <a:off x="4635" y="3921"/>
              <a:ext cx="2153" cy="2153"/>
            </a:xfrm>
            <a:custGeom>
              <a:avLst/>
              <a:gdLst>
                <a:gd name="txL" fmla="*/ 0 w 1074764"/>
                <a:gd name="txT" fmla="*/ 0 h 1074402"/>
                <a:gd name="txR" fmla="*/ 1074764 w 1074764"/>
                <a:gd name="txB" fmla="*/ 1074402 h 1074402"/>
              </a:gdLst>
              <a:ahLst/>
              <a:cxnLst>
                <a:cxn ang="0">
                  <a:pos x="500731" y="0"/>
                </a:cxn>
                <a:cxn ang="0">
                  <a:pos x="505315" y="3090"/>
                </a:cxn>
                <a:cxn ang="0">
                  <a:pos x="537383" y="9565"/>
                </a:cxn>
                <a:cxn ang="0">
                  <a:pos x="569449" y="3090"/>
                </a:cxn>
                <a:cxn ang="0">
                  <a:pos x="572466" y="1057"/>
                </a:cxn>
                <a:cxn ang="0">
                  <a:pos x="1074764" y="942259"/>
                </a:cxn>
                <a:cxn ang="0">
                  <a:pos x="987260" y="984412"/>
                </a:cxn>
                <a:cxn ang="0">
                  <a:pos x="541525" y="1074402"/>
                </a:cxn>
                <a:cxn ang="0">
                  <a:pos x="95789" y="984412"/>
                </a:cxn>
                <a:cxn ang="0">
                  <a:pos x="0" y="938268"/>
                </a:cxn>
              </a:cxnLst>
              <a:rect l="txL" t="txT" r="txR" b="txB"/>
              <a:pathLst>
                <a:path w="1074764" h="1074402">
                  <a:moveTo>
                    <a:pt x="500731" y="0"/>
                  </a:moveTo>
                  <a:lnTo>
                    <a:pt x="505315" y="3090"/>
                  </a:lnTo>
                  <a:cubicBezTo>
                    <a:pt x="515172" y="7259"/>
                    <a:pt x="526008" y="9565"/>
                    <a:pt x="537383" y="9565"/>
                  </a:cubicBezTo>
                  <a:cubicBezTo>
                    <a:pt x="548757" y="9565"/>
                    <a:pt x="559593" y="7259"/>
                    <a:pt x="569449" y="3090"/>
                  </a:cubicBezTo>
                  <a:lnTo>
                    <a:pt x="572466" y="1057"/>
                  </a:lnTo>
                  <a:lnTo>
                    <a:pt x="1074764" y="942259"/>
                  </a:lnTo>
                  <a:lnTo>
                    <a:pt x="987260" y="984412"/>
                  </a:lnTo>
                  <a:cubicBezTo>
                    <a:pt x="850258" y="1042358"/>
                    <a:pt x="699634" y="1074402"/>
                    <a:pt x="541525" y="1074402"/>
                  </a:cubicBezTo>
                  <a:cubicBezTo>
                    <a:pt x="383415" y="1074402"/>
                    <a:pt x="232790" y="1042358"/>
                    <a:pt x="95789" y="984412"/>
                  </a:cubicBezTo>
                  <a:lnTo>
                    <a:pt x="0" y="938268"/>
                  </a:lnTo>
                  <a:close/>
                </a:path>
              </a:pathLst>
            </a:custGeom>
            <a:solidFill>
              <a:srgbClr val="A7CF13"/>
            </a:solidFill>
            <a:ln w="12700">
              <a:noFill/>
            </a:ln>
          </p:spPr>
          <p:txBody>
            <a:bodyPr tIns="351000" anchor="ctr">
              <a:normAutofit/>
            </a:bodyPr>
            <a:lstStyle/>
            <a:p>
              <a:pPr algn="ctr">
                <a:buNone/>
              </a:pPr>
              <a:r>
                <a:rPr lang="en-US" altLang="x-none" sz="1050" b="1" i="1" baseline="0" dirty="0">
                  <a:solidFill>
                    <a:srgbClr val="FFFFFF"/>
                  </a:solidFill>
                  <a:latin typeface="微软雅黑" panose="020B0503020204020204" charset="-122"/>
                  <a:ea typeface="微软雅黑" panose="020B0503020204020204" charset="-122"/>
                  <a:sym typeface="宋体" panose="02010600030101010101" pitchFamily="2" charset="-122"/>
                </a:rPr>
                <a:t>6</a:t>
              </a:r>
            </a:p>
          </p:txBody>
        </p:sp>
        <p:sp>
          <p:nvSpPr>
            <p:cNvPr id="27657" name="MH_SubTitle_5"/>
            <p:cNvSpPr/>
            <p:nvPr/>
          </p:nvSpPr>
          <p:spPr>
            <a:xfrm rot="3332381">
              <a:off x="3453" y="3203"/>
              <a:ext cx="2145" cy="2158"/>
            </a:xfrm>
            <a:custGeom>
              <a:avLst/>
              <a:gdLst>
                <a:gd name="txL" fmla="*/ 0 w 1071198"/>
                <a:gd name="txT" fmla="*/ 0 h 1077846"/>
                <a:gd name="txR" fmla="*/ 1071198 w 1071198"/>
                <a:gd name="txB" fmla="*/ 1077846 h 1077846"/>
              </a:gdLst>
              <a:ahLst/>
              <a:cxnLst>
                <a:cxn ang="0">
                  <a:pos x="572182" y="0"/>
                </a:cxn>
                <a:cxn ang="0">
                  <a:pos x="576512" y="3437"/>
                </a:cxn>
                <a:cxn ang="0">
                  <a:pos x="607979" y="12386"/>
                </a:cxn>
                <a:cxn ang="0">
                  <a:pos x="640452" y="8425"/>
                </a:cxn>
                <a:cxn ang="0">
                  <a:pos x="643618" y="6632"/>
                </a:cxn>
                <a:cxn ang="0">
                  <a:pos x="1071198" y="984048"/>
                </a:cxn>
                <a:cxn ang="0">
                  <a:pos x="980680" y="1019268"/>
                </a:cxn>
                <a:cxn ang="0">
                  <a:pos x="529297" y="1074321"/>
                </a:cxn>
                <a:cxn ang="0">
                  <a:pos x="91910" y="949940"/>
                </a:cxn>
                <a:cxn ang="0">
                  <a:pos x="0" y="896486"/>
                </a:cxn>
              </a:cxnLst>
              <a:rect l="txL" t="txT" r="txR" b="txB"/>
              <a:pathLst>
                <a:path w="1071198" h="1077846">
                  <a:moveTo>
                    <a:pt x="572182" y="0"/>
                  </a:moveTo>
                  <a:lnTo>
                    <a:pt x="576512" y="3437"/>
                  </a:lnTo>
                  <a:cubicBezTo>
                    <a:pt x="586014" y="8360"/>
                    <a:pt x="596638" y="11501"/>
                    <a:pt x="607979" y="12386"/>
                  </a:cubicBezTo>
                  <a:cubicBezTo>
                    <a:pt x="619318" y="13270"/>
                    <a:pt x="630301" y="11815"/>
                    <a:pt x="640452" y="8425"/>
                  </a:cubicBezTo>
                  <a:lnTo>
                    <a:pt x="643618" y="6632"/>
                  </a:lnTo>
                  <a:lnTo>
                    <a:pt x="1071198" y="984048"/>
                  </a:lnTo>
                  <a:lnTo>
                    <a:pt x="980680" y="1019268"/>
                  </a:lnTo>
                  <a:cubicBezTo>
                    <a:pt x="839587" y="1066385"/>
                    <a:pt x="686927" y="1086617"/>
                    <a:pt x="529297" y="1074321"/>
                  </a:cubicBezTo>
                  <a:cubicBezTo>
                    <a:pt x="371667" y="1062025"/>
                    <a:pt x="223989" y="1018365"/>
                    <a:pt x="91910" y="949940"/>
                  </a:cubicBezTo>
                  <a:lnTo>
                    <a:pt x="0" y="896486"/>
                  </a:lnTo>
                  <a:close/>
                </a:path>
              </a:pathLst>
            </a:custGeom>
            <a:solidFill>
              <a:srgbClr val="64B046"/>
            </a:solidFill>
            <a:ln w="12700">
              <a:noFill/>
            </a:ln>
          </p:spPr>
          <p:txBody>
            <a:bodyPr lIns="0" tIns="351000" rIns="0" bIns="0" anchor="ctr">
              <a:normAutofit/>
            </a:bodyPr>
            <a:lstStyle/>
            <a:p>
              <a:pPr algn="ctr">
                <a:buNone/>
              </a:pPr>
              <a:r>
                <a:rPr lang="en-US" altLang="x-none" sz="1050" b="1" i="1" baseline="0" dirty="0">
                  <a:solidFill>
                    <a:srgbClr val="FFFFFF"/>
                  </a:solidFill>
                  <a:latin typeface="微软雅黑" panose="020B0503020204020204" charset="-122"/>
                  <a:ea typeface="微软雅黑" panose="020B0503020204020204" charset="-122"/>
                  <a:sym typeface="宋体" panose="02010600030101010101" pitchFamily="2" charset="-122"/>
                </a:rPr>
                <a:t>4</a:t>
              </a:r>
            </a:p>
          </p:txBody>
        </p:sp>
        <p:sp>
          <p:nvSpPr>
            <p:cNvPr id="27658" name="MH_Text_1"/>
            <p:cNvSpPr/>
            <p:nvPr/>
          </p:nvSpPr>
          <p:spPr>
            <a:xfrm>
              <a:off x="4143" y="0"/>
              <a:ext cx="3147" cy="1162"/>
            </a:xfrm>
            <a:prstGeom prst="rect">
              <a:avLst/>
            </a:prstGeom>
            <a:noFill/>
            <a:ln w="9525">
              <a:noFill/>
            </a:ln>
          </p:spPr>
          <p:txBody>
            <a:bodyPr lIns="67500" tIns="35100" rIns="67500" bIns="35100" anchor="ctr"/>
            <a:lstStyle/>
            <a:p>
              <a:pPr algn="ctr"/>
              <a:r>
                <a:rPr lang="en-US" altLang="x-none" sz="1500" dirty="0">
                  <a:latin typeface="微软雅黑" panose="020B0503020204020204" charset="-122"/>
                  <a:ea typeface="微软雅黑" panose="020B0503020204020204" charset="-122"/>
                  <a:sym typeface="微软雅黑" panose="020B0503020204020204" charset="-122"/>
                </a:rPr>
                <a:t>坚持以提高环境</a:t>
              </a:r>
            </a:p>
            <a:p>
              <a:pPr algn="ctr"/>
              <a:r>
                <a:rPr lang="en-US" altLang="x-none" sz="1500" dirty="0">
                  <a:latin typeface="微软雅黑" panose="020B0503020204020204" charset="-122"/>
                  <a:ea typeface="微软雅黑" panose="020B0503020204020204" charset="-122"/>
                  <a:sym typeface="微软雅黑" panose="020B0503020204020204" charset="-122"/>
                </a:rPr>
                <a:t>质量为核心</a:t>
              </a:r>
            </a:p>
          </p:txBody>
        </p:sp>
        <p:sp>
          <p:nvSpPr>
            <p:cNvPr id="27659" name="MH_Text_4"/>
            <p:cNvSpPr/>
            <p:nvPr/>
          </p:nvSpPr>
          <p:spPr>
            <a:xfrm>
              <a:off x="4143" y="5916"/>
              <a:ext cx="3147" cy="1162"/>
            </a:xfrm>
            <a:prstGeom prst="rect">
              <a:avLst/>
            </a:prstGeom>
            <a:noFill/>
            <a:ln w="9525">
              <a:noFill/>
            </a:ln>
          </p:spPr>
          <p:txBody>
            <a:bodyPr lIns="67500" tIns="35100" rIns="67500" bIns="35100" anchor="ctr"/>
            <a:lstStyle/>
            <a:p>
              <a:pPr algn="ctr"/>
              <a:r>
                <a:rPr lang="en-US" altLang="x-none" sz="1500" dirty="0">
                  <a:latin typeface="微软雅黑" panose="020B0503020204020204" charset="-122"/>
                  <a:ea typeface="微软雅黑" panose="020B0503020204020204" charset="-122"/>
                  <a:sym typeface="微软雅黑" panose="020B0503020204020204" charset="-122"/>
                </a:rPr>
                <a:t>坚持城乡环境治理并重</a:t>
              </a:r>
            </a:p>
          </p:txBody>
        </p:sp>
        <p:sp>
          <p:nvSpPr>
            <p:cNvPr id="27660" name="MH_Text_2"/>
            <p:cNvSpPr/>
            <p:nvPr/>
          </p:nvSpPr>
          <p:spPr>
            <a:xfrm>
              <a:off x="7843" y="1846"/>
              <a:ext cx="3147" cy="1165"/>
            </a:xfrm>
            <a:prstGeom prst="rect">
              <a:avLst/>
            </a:prstGeom>
            <a:noFill/>
            <a:ln w="9525">
              <a:noFill/>
            </a:ln>
          </p:spPr>
          <p:txBody>
            <a:bodyPr lIns="67500" tIns="35100" rIns="67500" bIns="35100" anchor="ctr"/>
            <a:lstStyle/>
            <a:p>
              <a:pPr algn="ctr"/>
              <a:r>
                <a:rPr lang="en-US" altLang="x-none" sz="1500" dirty="0">
                  <a:latin typeface="微软雅黑" panose="020B0503020204020204" charset="-122"/>
                  <a:ea typeface="微软雅黑" panose="020B0503020204020204" charset="-122"/>
                  <a:sym typeface="微软雅黑" panose="020B0503020204020204" charset="-122"/>
                </a:rPr>
                <a:t>推进多污染物</a:t>
              </a:r>
            </a:p>
            <a:p>
              <a:pPr algn="ctr"/>
              <a:r>
                <a:rPr lang="en-US" altLang="x-none" sz="1500" dirty="0">
                  <a:latin typeface="微软雅黑" panose="020B0503020204020204" charset="-122"/>
                  <a:ea typeface="微软雅黑" panose="020B0503020204020204" charset="-122"/>
                  <a:sym typeface="微软雅黑" panose="020B0503020204020204" charset="-122"/>
                </a:rPr>
                <a:t>综合防治和环境治理</a:t>
              </a:r>
            </a:p>
          </p:txBody>
        </p:sp>
        <p:sp>
          <p:nvSpPr>
            <p:cNvPr id="27661" name="MH_Text_3"/>
            <p:cNvSpPr/>
            <p:nvPr/>
          </p:nvSpPr>
          <p:spPr>
            <a:xfrm>
              <a:off x="7843" y="4701"/>
              <a:ext cx="3147" cy="1165"/>
            </a:xfrm>
            <a:prstGeom prst="rect">
              <a:avLst/>
            </a:prstGeom>
            <a:noFill/>
            <a:ln w="9525">
              <a:noFill/>
            </a:ln>
          </p:spPr>
          <p:txBody>
            <a:bodyPr lIns="67500" tIns="35100" rIns="67500" bIns="35100" anchor="ctr"/>
            <a:lstStyle/>
            <a:p>
              <a:pPr algn="ctr"/>
              <a:r>
                <a:rPr lang="en-US" altLang="x-none" sz="1500" dirty="0">
                  <a:latin typeface="微软雅黑" panose="020B0503020204020204" charset="-122"/>
                  <a:ea typeface="微软雅黑" panose="020B0503020204020204" charset="-122"/>
                  <a:sym typeface="微软雅黑" panose="020B0503020204020204" charset="-122"/>
                </a:rPr>
                <a:t>实现城镇生活污水垃圾处理设施全覆盖和稳定运行</a:t>
              </a:r>
            </a:p>
          </p:txBody>
        </p:sp>
        <p:sp>
          <p:nvSpPr>
            <p:cNvPr id="27662" name="MH_Text_6"/>
            <p:cNvSpPr/>
            <p:nvPr/>
          </p:nvSpPr>
          <p:spPr>
            <a:xfrm>
              <a:off x="458" y="1846"/>
              <a:ext cx="3147" cy="1165"/>
            </a:xfrm>
            <a:prstGeom prst="rect">
              <a:avLst/>
            </a:prstGeom>
            <a:noFill/>
            <a:ln w="9525">
              <a:noFill/>
            </a:ln>
          </p:spPr>
          <p:txBody>
            <a:bodyPr lIns="67500" tIns="35100" rIns="67500" bIns="35100" anchor="ctr"/>
            <a:lstStyle/>
            <a:p>
              <a:pPr algn="ctr"/>
              <a:r>
                <a:rPr lang="en-US" altLang="x-none" sz="1500" dirty="0">
                  <a:latin typeface="微软雅黑" panose="020B0503020204020204" charset="-122"/>
                  <a:ea typeface="微软雅黑" panose="020B0503020204020204" charset="-122"/>
                  <a:sym typeface="微软雅黑" panose="020B0503020204020204" charset="-122"/>
                </a:rPr>
                <a:t>深入实施大气、水、土壤污染防治行动计划</a:t>
              </a:r>
            </a:p>
          </p:txBody>
        </p:sp>
        <p:sp>
          <p:nvSpPr>
            <p:cNvPr id="27663" name="MH_Text_5"/>
            <p:cNvSpPr/>
            <p:nvPr/>
          </p:nvSpPr>
          <p:spPr>
            <a:xfrm>
              <a:off x="0" y="4701"/>
              <a:ext cx="3605" cy="1165"/>
            </a:xfrm>
            <a:prstGeom prst="rect">
              <a:avLst/>
            </a:prstGeom>
            <a:noFill/>
            <a:ln w="9525">
              <a:noFill/>
            </a:ln>
          </p:spPr>
          <p:txBody>
            <a:bodyPr lIns="67500" tIns="35100" rIns="67500" bIns="35100" anchor="ctr"/>
            <a:lstStyle/>
            <a:p>
              <a:pPr algn="ctr"/>
              <a:r>
                <a:rPr lang="en-US" altLang="x-none" sz="1500" dirty="0">
                  <a:latin typeface="微软雅黑" panose="020B0503020204020204" charset="-122"/>
                  <a:ea typeface="微软雅黑" panose="020B0503020204020204" charset="-122"/>
                  <a:sym typeface="微软雅黑" panose="020B0503020204020204" charset="-122"/>
                </a:rPr>
                <a:t>实施工业污染源全面达标排放计划</a:t>
              </a:r>
            </a:p>
            <a:p>
              <a:pPr algn="ctr"/>
              <a:endParaRPr lang="zh-CN" altLang="en-US" sz="1500" dirty="0">
                <a:latin typeface="微软雅黑" panose="020B0503020204020204" charset="-122"/>
                <a:ea typeface="微软雅黑" panose="020B0503020204020204" charset="-122"/>
                <a:sym typeface="微软雅黑" panose="020B0503020204020204" charset="-122"/>
              </a:endParaRPr>
            </a:p>
          </p:txBody>
        </p:sp>
      </p:gr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5026025"/>
            <a:ext cx="4190365"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绿色惠民的发展策略</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6" name="Rectangle 66">
            <a:hlinkClick r:id="rId3" action="ppaction://hlinksldjump"/>
          </p:cNvPr>
          <p:cNvSpPr/>
          <p:nvPr/>
        </p:nvSpPr>
        <p:spPr>
          <a:xfrm>
            <a:off x="2148205" y="3693795"/>
            <a:ext cx="417576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7" name="Rectangle 66"/>
          <p:cNvSpPr/>
          <p:nvPr/>
        </p:nvSpPr>
        <p:spPr>
          <a:xfrm>
            <a:off x="2114550" y="3002915"/>
            <a:ext cx="4641850"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质量效率是发展的目标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302828"/>
            <a:ext cx="4662487"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创新是绿色发展的动力</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473835"/>
            <a:ext cx="5712460" cy="645160"/>
          </a:xfrm>
          <a:prstGeom prst="rect">
            <a:avLst/>
          </a:prstGeom>
          <a:gradFill>
            <a:gsLst>
              <a:gs pos="0">
                <a:srgbClr val="FBFB11"/>
              </a:gs>
              <a:gs pos="100000">
                <a:srgbClr val="838309">
                  <a:lumMod val="60000"/>
                  <a:lumOff val="40000"/>
                </a:srgbClr>
              </a:gs>
            </a:gsLst>
            <a:lin ang="5400000" scaled="0"/>
          </a:gradFill>
          <a:ln w="9525">
            <a:solidFill>
              <a:srgbClr val="FFFF00"/>
            </a:solidFill>
          </a:ln>
        </p:spPr>
        <p:txBody>
          <a:bodyPr wrap="square" anchor="t">
            <a:spAutoFit/>
          </a:bodyPr>
          <a:lstStyle/>
          <a:p>
            <a:pPr algn="l" eaLnBrk="0" hangingPunct="0"/>
            <a:r>
              <a:rPr lang="zh-CN" altLang="en-US" dirty="0">
                <a:solidFill>
                  <a:srgbClr val="FF0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kern="0" dirty="0">
              <a:solidFill>
                <a:srgbClr val="FF0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695633"/>
            <a:ext cx="4657725" cy="583565"/>
          </a:xfrm>
          <a:prstGeom prst="rect">
            <a:avLst/>
          </a:prstGeom>
          <a:noFill/>
          <a:ln w="9525">
            <a:noFill/>
          </a:ln>
        </p:spPr>
        <p:txBody>
          <a:bodyPr wrap="square" anchor="t">
            <a:spAutoFit/>
          </a:bodyPr>
          <a:lstStyle/>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374515"/>
            <a:ext cx="418719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1"/>
          <p:cNvSpPr/>
          <p:nvPr/>
        </p:nvSpPr>
        <p:spPr>
          <a:xfrm>
            <a:off x="1117997" y="1650206"/>
            <a:ext cx="6627019" cy="645160"/>
          </a:xfrm>
          <a:prstGeom prst="rect">
            <a:avLst/>
          </a:prstGeom>
          <a:noFill/>
          <a:ln w="9525">
            <a:noFill/>
          </a:ln>
        </p:spPr>
        <p:txBody>
          <a:bodyPr wrap="square" anchor="t">
            <a:spAutoFit/>
          </a:bodyPr>
          <a:lstStyle/>
          <a:p>
            <a:pPr>
              <a:lnSpc>
                <a:spcPct val="150000"/>
              </a:lnSpc>
            </a:pPr>
            <a:r>
              <a:rPr lang="zh-CN" altLang="en-US" sz="2400" b="1" dirty="0">
                <a:solidFill>
                  <a:srgbClr val="C00000"/>
                </a:solidFill>
                <a:latin typeface="微软雅黑" panose="020B0503020204020204" charset="-122"/>
                <a:ea typeface="微软雅黑" panose="020B0503020204020204" charset="-122"/>
                <a:sym typeface="微软雅黑" panose="020B0503020204020204" charset="-122"/>
              </a:rPr>
              <a:t>创新资源节约和环境保护的体制机制</a:t>
            </a:r>
            <a:endParaRPr lang="zh-CN" altLang="en-US" sz="18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8675" name="组合 28674"/>
          <p:cNvGrpSpPr/>
          <p:nvPr/>
        </p:nvGrpSpPr>
        <p:grpSpPr>
          <a:xfrm>
            <a:off x="1583531" y="2309813"/>
            <a:ext cx="6060281" cy="3512344"/>
            <a:chOff x="0" y="0"/>
            <a:chExt cx="9775" cy="5667"/>
          </a:xfrm>
        </p:grpSpPr>
        <p:sp>
          <p:nvSpPr>
            <p:cNvPr id="28676" name="MH_Other_1"/>
            <p:cNvSpPr/>
            <p:nvPr/>
          </p:nvSpPr>
          <p:spPr>
            <a:xfrm>
              <a:off x="5460" y="2785"/>
              <a:ext cx="2495" cy="2493"/>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31" y="10800"/>
                  </a:moveTo>
                  <a:arcTo wR="10269" hR="10269" stAng="10800000" swAng="-5400000"/>
                  <a:arcTo wR="10269" hR="10269" stAng="5400000" swAng="-5400000"/>
                  <a:arcTo wR="10269" hR="10269" stAng="0" swAng="-5400000"/>
                  <a:arcTo wR="10269" hR="10269" stAng="-5400000" swAng="-5400000"/>
                  <a:close/>
                </a:path>
              </a:pathLst>
            </a:custGeom>
            <a:solidFill>
              <a:srgbClr val="B3C6E7"/>
            </a:solidFill>
            <a:ln w="12700">
              <a:noFill/>
            </a:ln>
          </p:spPr>
          <p:txBody>
            <a:bodyPr anchor="ctr"/>
            <a:lstStyle/>
            <a:p>
              <a:pPr algn="ctr">
                <a:buNone/>
              </a:pPr>
              <a:endParaRPr sz="1500" b="1" i="1" baseline="0">
                <a:latin typeface="Calibri" panose="020F0502020204030204" pitchFamily="2" charset="0"/>
                <a:ea typeface="宋体" panose="02010600030101010101" pitchFamily="2" charset="-122"/>
                <a:sym typeface="宋体" panose="02010600030101010101" pitchFamily="2" charset="-122"/>
              </a:endParaRPr>
            </a:p>
          </p:txBody>
        </p:sp>
        <p:sp>
          <p:nvSpPr>
            <p:cNvPr id="28677" name="MH_Other_2"/>
            <p:cNvSpPr/>
            <p:nvPr/>
          </p:nvSpPr>
          <p:spPr>
            <a:xfrm flipH="1">
              <a:off x="6380" y="4732"/>
              <a:ext cx="655" cy="880"/>
            </a:xfrm>
            <a:custGeom>
              <a:avLst/>
              <a:gdLst>
                <a:gd name="txL" fmla="*/ 0 w 617138"/>
                <a:gd name="txT" fmla="*/ 0 h 829732"/>
                <a:gd name="txR" fmla="*/ 617138 w 617138"/>
                <a:gd name="txB" fmla="*/ 829732 h 829732"/>
              </a:gdLst>
              <a:ahLst/>
              <a:cxnLst>
                <a:cxn ang="0">
                  <a:pos x="617138" y="0"/>
                </a:cxn>
                <a:cxn ang="0">
                  <a:pos x="0" y="0"/>
                </a:cxn>
                <a:cxn ang="0">
                  <a:pos x="26030" y="60518"/>
                </a:cxn>
                <a:cxn ang="0">
                  <a:pos x="88434" y="414866"/>
                </a:cxn>
                <a:cxn ang="0">
                  <a:pos x="26030" y="769214"/>
                </a:cxn>
                <a:cxn ang="0">
                  <a:pos x="0" y="829732"/>
                </a:cxn>
                <a:cxn ang="0">
                  <a:pos x="617138" y="829732"/>
                </a:cxn>
                <a:cxn ang="0">
                  <a:pos x="591109" y="769214"/>
                </a:cxn>
                <a:cxn ang="0">
                  <a:pos x="528704" y="414866"/>
                </a:cxn>
                <a:cxn ang="0">
                  <a:pos x="591109" y="60518"/>
                </a:cxn>
              </a:cxnLst>
              <a:rect l="txL" t="txT" r="txR" b="txB"/>
              <a:pathLst>
                <a:path w="617138" h="829732">
                  <a:moveTo>
                    <a:pt x="617138" y="0"/>
                  </a:moveTo>
                  <a:lnTo>
                    <a:pt x="0" y="0"/>
                  </a:lnTo>
                  <a:lnTo>
                    <a:pt x="26030" y="60518"/>
                  </a:lnTo>
                  <a:cubicBezTo>
                    <a:pt x="66820" y="172703"/>
                    <a:pt x="88434" y="292445"/>
                    <a:pt x="88434" y="414866"/>
                  </a:cubicBezTo>
                  <a:cubicBezTo>
                    <a:pt x="88434" y="537287"/>
                    <a:pt x="66820" y="657029"/>
                    <a:pt x="26030" y="769214"/>
                  </a:cubicBezTo>
                  <a:lnTo>
                    <a:pt x="0" y="829732"/>
                  </a:lnTo>
                  <a:lnTo>
                    <a:pt x="617138" y="829732"/>
                  </a:lnTo>
                  <a:lnTo>
                    <a:pt x="591109" y="769214"/>
                  </a:lnTo>
                  <a:cubicBezTo>
                    <a:pt x="550319" y="657029"/>
                    <a:pt x="528704" y="537287"/>
                    <a:pt x="528704" y="414866"/>
                  </a:cubicBezTo>
                  <a:cubicBezTo>
                    <a:pt x="528704" y="292445"/>
                    <a:pt x="550319" y="172703"/>
                    <a:pt x="591109" y="60518"/>
                  </a:cubicBezTo>
                  <a:close/>
                </a:path>
              </a:pathLst>
            </a:custGeom>
            <a:solidFill>
              <a:srgbClr val="B3C6E7"/>
            </a:solidFill>
            <a:ln w="12700">
              <a:noFill/>
            </a:ln>
          </p:spPr>
          <p:txBody>
            <a:bodyPr anchor="b"/>
            <a:lstStyle/>
            <a:p>
              <a:pPr algn="ctr">
                <a:buNone/>
              </a:pPr>
              <a:r>
                <a:rPr lang="en-US" altLang="x-none" sz="1500" b="1" i="1" baseline="0" dirty="0">
                  <a:solidFill>
                    <a:srgbClr val="FEFFFF"/>
                  </a:solidFill>
                  <a:latin typeface="Calibri" panose="020F0502020204030204" pitchFamily="2" charset="0"/>
                  <a:ea typeface="宋体" panose="02010600030101010101" pitchFamily="2" charset="-122"/>
                  <a:sym typeface="宋体" panose="02010600030101010101" pitchFamily="2" charset="-122"/>
                </a:rPr>
                <a:t>E</a:t>
              </a:r>
            </a:p>
          </p:txBody>
        </p:sp>
        <p:sp>
          <p:nvSpPr>
            <p:cNvPr id="28678" name="MH_SubTitle_4"/>
            <p:cNvSpPr/>
            <p:nvPr/>
          </p:nvSpPr>
          <p:spPr>
            <a:xfrm>
              <a:off x="5576" y="2901"/>
              <a:ext cx="2175" cy="2173"/>
            </a:xfrm>
            <a:prstGeom prst="ellipse">
              <a:avLst/>
            </a:prstGeom>
            <a:solidFill>
              <a:srgbClr val="4472C4"/>
            </a:solidFill>
            <a:ln w="12700">
              <a:noFill/>
            </a:ln>
          </p:spPr>
          <p:txBody>
            <a:bodyPr lIns="0" tIns="0" rIns="0" bIns="0" anchor="ctr"/>
            <a:lstStyle/>
            <a:p>
              <a:pPr algn="ctr">
                <a:buNone/>
              </a:pPr>
              <a:r>
                <a:rPr lang="zh-CN" altLang="en-US" sz="1800" b="1" i="1" baseline="0">
                  <a:solidFill>
                    <a:srgbClr val="FEFFFF"/>
                  </a:solidFill>
                  <a:latin typeface="黑体" panose="02010609060101010101" pitchFamily="2" charset="-122"/>
                  <a:ea typeface="黑体" panose="02010609060101010101" pitchFamily="2" charset="-122"/>
                  <a:sym typeface="MS PGothic" panose="020B0600070205080204" charset="-128"/>
                </a:rPr>
                <a:t>创新环境污染责任追究制度</a:t>
              </a:r>
              <a:endParaRPr lang="zh-CN" altLang="en-US" sz="1500" b="1" i="1" baseline="0">
                <a:solidFill>
                  <a:srgbClr val="FEFFFF"/>
                </a:solidFill>
                <a:latin typeface="Calibri" panose="020F0502020204030204" pitchFamily="2" charset="0"/>
                <a:ea typeface="MS PGothic" panose="020B0600070205080204" charset="-128"/>
                <a:sym typeface="MS PGothic" panose="020B0600070205080204" charset="-128"/>
              </a:endParaRPr>
            </a:p>
          </p:txBody>
        </p:sp>
        <p:sp>
          <p:nvSpPr>
            <p:cNvPr id="28679" name="MH_Other_3"/>
            <p:cNvSpPr/>
            <p:nvPr/>
          </p:nvSpPr>
          <p:spPr>
            <a:xfrm>
              <a:off x="6180" y="5612"/>
              <a:ext cx="1055" cy="55"/>
            </a:xfrm>
            <a:prstGeom prst="rect">
              <a:avLst/>
            </a:prstGeom>
            <a:solidFill>
              <a:srgbClr val="4472C4"/>
            </a:solidFill>
            <a:ln w="12700">
              <a:noFill/>
            </a:ln>
          </p:spPr>
          <p:txBody>
            <a:bodyPr anchor="ctr"/>
            <a:lstStyle/>
            <a:p>
              <a:pPr algn="ctr">
                <a:buNone/>
              </a:pPr>
              <a:endParaRPr sz="15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28680" name="MH_Other_4"/>
            <p:cNvSpPr/>
            <p:nvPr/>
          </p:nvSpPr>
          <p:spPr>
            <a:xfrm>
              <a:off x="7280" y="2"/>
              <a:ext cx="2495" cy="2493"/>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31" y="10800"/>
                  </a:moveTo>
                  <a:arcTo wR="10269" hR="10269" stAng="10800000" swAng="-5400000"/>
                  <a:arcTo wR="10269" hR="10269" stAng="5400000" swAng="-5400000"/>
                  <a:arcTo wR="10269" hR="10269" stAng="0" swAng="-5400000"/>
                  <a:arcTo wR="10269" hR="10269" stAng="-5400000" swAng="-5400000"/>
                  <a:close/>
                </a:path>
              </a:pathLst>
            </a:custGeom>
            <a:solidFill>
              <a:srgbClr val="DBDBDB"/>
            </a:solidFill>
            <a:ln w="12700">
              <a:noFill/>
            </a:ln>
          </p:spPr>
          <p:txBody>
            <a:bodyPr anchor="ctr"/>
            <a:lstStyle/>
            <a:p>
              <a:pPr algn="ctr">
                <a:buNone/>
              </a:pPr>
              <a:endParaRPr sz="1500" b="1" i="1" baseline="0">
                <a:latin typeface="Calibri" panose="020F0502020204030204" pitchFamily="2" charset="0"/>
                <a:ea typeface="宋体" panose="02010600030101010101" pitchFamily="2" charset="-122"/>
                <a:sym typeface="宋体" panose="02010600030101010101" pitchFamily="2" charset="-122"/>
              </a:endParaRPr>
            </a:p>
          </p:txBody>
        </p:sp>
        <p:sp>
          <p:nvSpPr>
            <p:cNvPr id="28681" name="MH_Other_5"/>
            <p:cNvSpPr/>
            <p:nvPr/>
          </p:nvSpPr>
          <p:spPr>
            <a:xfrm flipH="1">
              <a:off x="8200" y="1950"/>
              <a:ext cx="655" cy="880"/>
            </a:xfrm>
            <a:custGeom>
              <a:avLst/>
              <a:gdLst>
                <a:gd name="txL" fmla="*/ 0 w 617138"/>
                <a:gd name="txT" fmla="*/ 0 h 829732"/>
                <a:gd name="txR" fmla="*/ 617138 w 617138"/>
                <a:gd name="txB" fmla="*/ 829732 h 829732"/>
              </a:gdLst>
              <a:ahLst/>
              <a:cxnLst>
                <a:cxn ang="0">
                  <a:pos x="617138" y="0"/>
                </a:cxn>
                <a:cxn ang="0">
                  <a:pos x="0" y="0"/>
                </a:cxn>
                <a:cxn ang="0">
                  <a:pos x="26030" y="60518"/>
                </a:cxn>
                <a:cxn ang="0">
                  <a:pos x="88434" y="414866"/>
                </a:cxn>
                <a:cxn ang="0">
                  <a:pos x="26030" y="769214"/>
                </a:cxn>
                <a:cxn ang="0">
                  <a:pos x="0" y="829732"/>
                </a:cxn>
                <a:cxn ang="0">
                  <a:pos x="617138" y="829732"/>
                </a:cxn>
                <a:cxn ang="0">
                  <a:pos x="591109" y="769214"/>
                </a:cxn>
                <a:cxn ang="0">
                  <a:pos x="528704" y="414866"/>
                </a:cxn>
                <a:cxn ang="0">
                  <a:pos x="591109" y="60518"/>
                </a:cxn>
              </a:cxnLst>
              <a:rect l="txL" t="txT" r="txR" b="txB"/>
              <a:pathLst>
                <a:path w="617138" h="829732">
                  <a:moveTo>
                    <a:pt x="617138" y="0"/>
                  </a:moveTo>
                  <a:lnTo>
                    <a:pt x="0" y="0"/>
                  </a:lnTo>
                  <a:lnTo>
                    <a:pt x="26030" y="60518"/>
                  </a:lnTo>
                  <a:cubicBezTo>
                    <a:pt x="66820" y="172703"/>
                    <a:pt x="88434" y="292445"/>
                    <a:pt x="88434" y="414866"/>
                  </a:cubicBezTo>
                  <a:cubicBezTo>
                    <a:pt x="88434" y="537287"/>
                    <a:pt x="66820" y="657029"/>
                    <a:pt x="26030" y="769214"/>
                  </a:cubicBezTo>
                  <a:lnTo>
                    <a:pt x="0" y="829732"/>
                  </a:lnTo>
                  <a:lnTo>
                    <a:pt x="617138" y="829732"/>
                  </a:lnTo>
                  <a:lnTo>
                    <a:pt x="591109" y="769214"/>
                  </a:lnTo>
                  <a:cubicBezTo>
                    <a:pt x="550319" y="657029"/>
                    <a:pt x="528704" y="537287"/>
                    <a:pt x="528704" y="414866"/>
                  </a:cubicBezTo>
                  <a:cubicBezTo>
                    <a:pt x="528704" y="292445"/>
                    <a:pt x="550319" y="172703"/>
                    <a:pt x="591109" y="60518"/>
                  </a:cubicBezTo>
                  <a:close/>
                </a:path>
              </a:pathLst>
            </a:custGeom>
            <a:solidFill>
              <a:srgbClr val="DBDBDB"/>
            </a:solidFill>
            <a:ln w="12700">
              <a:noFill/>
            </a:ln>
          </p:spPr>
          <p:txBody>
            <a:bodyPr anchor="b"/>
            <a:lstStyle/>
            <a:p>
              <a:pPr algn="ctr">
                <a:buNone/>
              </a:pPr>
              <a:r>
                <a:rPr lang="en-US" altLang="x-none" sz="1500" b="1" i="1" baseline="0" dirty="0">
                  <a:solidFill>
                    <a:srgbClr val="FEFFFF"/>
                  </a:solidFill>
                  <a:latin typeface="Calibri" panose="020F0502020204030204" pitchFamily="2" charset="0"/>
                  <a:ea typeface="宋体" panose="02010600030101010101" pitchFamily="2" charset="-122"/>
                  <a:sym typeface="宋体" panose="02010600030101010101" pitchFamily="2" charset="-122"/>
                </a:rPr>
                <a:t>C</a:t>
              </a:r>
            </a:p>
          </p:txBody>
        </p:sp>
        <p:sp>
          <p:nvSpPr>
            <p:cNvPr id="28682" name="MH_SubTitle_5"/>
            <p:cNvSpPr/>
            <p:nvPr/>
          </p:nvSpPr>
          <p:spPr>
            <a:xfrm>
              <a:off x="7440" y="162"/>
              <a:ext cx="2175" cy="2173"/>
            </a:xfrm>
            <a:prstGeom prst="ellipse">
              <a:avLst/>
            </a:prstGeom>
            <a:solidFill>
              <a:srgbClr val="A5A5A5"/>
            </a:solidFill>
            <a:ln w="12700">
              <a:noFill/>
            </a:ln>
          </p:spPr>
          <p:txBody>
            <a:bodyPr lIns="0" tIns="0" rIns="0" bIns="0" anchor="ctr"/>
            <a:lstStyle/>
            <a:p>
              <a:pPr algn="ctr">
                <a:buNone/>
              </a:pPr>
              <a:r>
                <a:rPr lang="zh-CN" altLang="en-US" sz="1800" b="1" i="1" baseline="0">
                  <a:solidFill>
                    <a:srgbClr val="FEFFFF"/>
                  </a:solidFill>
                  <a:latin typeface="黑体" panose="02010609060101010101" pitchFamily="2" charset="-122"/>
                  <a:ea typeface="黑体" panose="02010609060101010101" pitchFamily="2" charset="-122"/>
                  <a:sym typeface="MS PGothic" panose="020B0600070205080204" charset="-128"/>
                </a:rPr>
                <a:t>创新生态补偿制度</a:t>
              </a:r>
            </a:p>
          </p:txBody>
        </p:sp>
        <p:sp>
          <p:nvSpPr>
            <p:cNvPr id="28683" name="MH_Other_6"/>
            <p:cNvSpPr/>
            <p:nvPr/>
          </p:nvSpPr>
          <p:spPr>
            <a:xfrm>
              <a:off x="8000" y="2830"/>
              <a:ext cx="1055" cy="55"/>
            </a:xfrm>
            <a:prstGeom prst="rect">
              <a:avLst/>
            </a:prstGeom>
            <a:solidFill>
              <a:srgbClr val="A5A5A5"/>
            </a:solidFill>
            <a:ln w="12700">
              <a:noFill/>
            </a:ln>
          </p:spPr>
          <p:txBody>
            <a:bodyPr anchor="ctr"/>
            <a:lstStyle/>
            <a:p>
              <a:pPr algn="ctr">
                <a:buNone/>
              </a:pPr>
              <a:endParaRPr sz="15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28684" name="MH_Other_7"/>
            <p:cNvSpPr/>
            <p:nvPr/>
          </p:nvSpPr>
          <p:spPr>
            <a:xfrm>
              <a:off x="3640" y="0"/>
              <a:ext cx="2495" cy="2493"/>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31" y="10800"/>
                  </a:moveTo>
                  <a:arcTo wR="10269" hR="10269" stAng="10800000" swAng="-5400000"/>
                  <a:arcTo wR="10269" hR="10269" stAng="5400000" swAng="-5400000"/>
                  <a:arcTo wR="10269" hR="10269" stAng="0" swAng="-5400000"/>
                  <a:arcTo wR="10269" hR="10269" stAng="-5400000" swAng="-5400000"/>
                  <a:close/>
                </a:path>
              </a:pathLst>
            </a:custGeom>
            <a:solidFill>
              <a:srgbClr val="F7CAAC"/>
            </a:solidFill>
            <a:ln w="12700">
              <a:noFill/>
            </a:ln>
          </p:spPr>
          <p:txBody>
            <a:bodyPr anchor="ctr"/>
            <a:lstStyle/>
            <a:p>
              <a:pPr algn="ctr">
                <a:buNone/>
              </a:pPr>
              <a:endParaRPr sz="1500" b="1" i="1" baseline="0">
                <a:latin typeface="Calibri" panose="020F0502020204030204" pitchFamily="2" charset="0"/>
                <a:ea typeface="宋体" panose="02010600030101010101" pitchFamily="2" charset="-122"/>
                <a:sym typeface="宋体" panose="02010600030101010101" pitchFamily="2" charset="-122"/>
              </a:endParaRPr>
            </a:p>
          </p:txBody>
        </p:sp>
        <p:sp>
          <p:nvSpPr>
            <p:cNvPr id="28685" name="MH_Other_8"/>
            <p:cNvSpPr/>
            <p:nvPr/>
          </p:nvSpPr>
          <p:spPr>
            <a:xfrm flipH="1">
              <a:off x="4560" y="1945"/>
              <a:ext cx="655" cy="880"/>
            </a:xfrm>
            <a:custGeom>
              <a:avLst/>
              <a:gdLst>
                <a:gd name="txL" fmla="*/ 0 w 617138"/>
                <a:gd name="txT" fmla="*/ 0 h 829732"/>
                <a:gd name="txR" fmla="*/ 617138 w 617138"/>
                <a:gd name="txB" fmla="*/ 829732 h 829732"/>
              </a:gdLst>
              <a:ahLst/>
              <a:cxnLst>
                <a:cxn ang="0">
                  <a:pos x="617138" y="0"/>
                </a:cxn>
                <a:cxn ang="0">
                  <a:pos x="0" y="0"/>
                </a:cxn>
                <a:cxn ang="0">
                  <a:pos x="26030" y="60518"/>
                </a:cxn>
                <a:cxn ang="0">
                  <a:pos x="88434" y="414866"/>
                </a:cxn>
                <a:cxn ang="0">
                  <a:pos x="26030" y="769214"/>
                </a:cxn>
                <a:cxn ang="0">
                  <a:pos x="0" y="829732"/>
                </a:cxn>
                <a:cxn ang="0">
                  <a:pos x="617138" y="829732"/>
                </a:cxn>
                <a:cxn ang="0">
                  <a:pos x="591109" y="769214"/>
                </a:cxn>
                <a:cxn ang="0">
                  <a:pos x="528704" y="414866"/>
                </a:cxn>
                <a:cxn ang="0">
                  <a:pos x="591109" y="60518"/>
                </a:cxn>
              </a:cxnLst>
              <a:rect l="txL" t="txT" r="txR" b="txB"/>
              <a:pathLst>
                <a:path w="617138" h="829732">
                  <a:moveTo>
                    <a:pt x="617138" y="0"/>
                  </a:moveTo>
                  <a:lnTo>
                    <a:pt x="0" y="0"/>
                  </a:lnTo>
                  <a:lnTo>
                    <a:pt x="26030" y="60518"/>
                  </a:lnTo>
                  <a:cubicBezTo>
                    <a:pt x="66820" y="172703"/>
                    <a:pt x="88434" y="292445"/>
                    <a:pt x="88434" y="414866"/>
                  </a:cubicBezTo>
                  <a:cubicBezTo>
                    <a:pt x="88434" y="537287"/>
                    <a:pt x="66820" y="657029"/>
                    <a:pt x="26030" y="769214"/>
                  </a:cubicBezTo>
                  <a:lnTo>
                    <a:pt x="0" y="829732"/>
                  </a:lnTo>
                  <a:lnTo>
                    <a:pt x="617138" y="829732"/>
                  </a:lnTo>
                  <a:lnTo>
                    <a:pt x="591109" y="769214"/>
                  </a:lnTo>
                  <a:cubicBezTo>
                    <a:pt x="550319" y="657029"/>
                    <a:pt x="528704" y="537287"/>
                    <a:pt x="528704" y="414866"/>
                  </a:cubicBezTo>
                  <a:cubicBezTo>
                    <a:pt x="528704" y="292445"/>
                    <a:pt x="550319" y="172703"/>
                    <a:pt x="591109" y="60518"/>
                  </a:cubicBezTo>
                  <a:close/>
                </a:path>
              </a:pathLst>
            </a:custGeom>
            <a:solidFill>
              <a:srgbClr val="F7CAAC"/>
            </a:solidFill>
            <a:ln w="12700">
              <a:noFill/>
            </a:ln>
          </p:spPr>
          <p:txBody>
            <a:bodyPr anchor="b"/>
            <a:lstStyle/>
            <a:p>
              <a:pPr algn="ctr">
                <a:buNone/>
              </a:pPr>
              <a:r>
                <a:rPr lang="en-US" altLang="x-none" sz="1500" b="1" i="1" baseline="0" dirty="0">
                  <a:solidFill>
                    <a:srgbClr val="FEFFFF"/>
                  </a:solidFill>
                  <a:latin typeface="Calibri" panose="020F0502020204030204" pitchFamily="2" charset="0"/>
                  <a:ea typeface="宋体" panose="02010600030101010101" pitchFamily="2" charset="-122"/>
                  <a:sym typeface="宋体" panose="02010600030101010101" pitchFamily="2" charset="-122"/>
                </a:rPr>
                <a:t>B</a:t>
              </a:r>
            </a:p>
          </p:txBody>
        </p:sp>
        <p:sp>
          <p:nvSpPr>
            <p:cNvPr id="28686" name="MH_SubTitle_3"/>
            <p:cNvSpPr/>
            <p:nvPr/>
          </p:nvSpPr>
          <p:spPr>
            <a:xfrm>
              <a:off x="3800" y="160"/>
              <a:ext cx="2175" cy="2173"/>
            </a:xfrm>
            <a:prstGeom prst="ellipse">
              <a:avLst/>
            </a:prstGeom>
            <a:solidFill>
              <a:schemeClr val="accent2"/>
            </a:solidFill>
            <a:ln w="12700">
              <a:noFill/>
            </a:ln>
          </p:spPr>
          <p:txBody>
            <a:bodyPr lIns="0" tIns="0" rIns="0" bIns="0" anchor="ctr"/>
            <a:lstStyle/>
            <a:p>
              <a:pPr algn="ctr">
                <a:buNone/>
              </a:pPr>
              <a:r>
                <a:rPr lang="zh-CN" altLang="en-US" sz="1800" b="1" i="1" baseline="0">
                  <a:solidFill>
                    <a:srgbClr val="FEFFFF"/>
                  </a:solidFill>
                  <a:latin typeface="黑体" panose="02010609060101010101" pitchFamily="2" charset="-122"/>
                  <a:ea typeface="黑体" panose="02010609060101010101" pitchFamily="2" charset="-122"/>
                  <a:sym typeface="MS PGothic" panose="020B0600070205080204" charset="-128"/>
                </a:rPr>
                <a:t>创新资源有偿使用制度</a:t>
              </a:r>
            </a:p>
          </p:txBody>
        </p:sp>
        <p:sp>
          <p:nvSpPr>
            <p:cNvPr id="28687" name="MH_Other_9"/>
            <p:cNvSpPr/>
            <p:nvPr/>
          </p:nvSpPr>
          <p:spPr>
            <a:xfrm>
              <a:off x="4360" y="2825"/>
              <a:ext cx="1055" cy="58"/>
            </a:xfrm>
            <a:prstGeom prst="rect">
              <a:avLst/>
            </a:prstGeom>
            <a:solidFill>
              <a:schemeClr val="accent2"/>
            </a:solidFill>
            <a:ln w="12700">
              <a:noFill/>
            </a:ln>
          </p:spPr>
          <p:txBody>
            <a:bodyPr anchor="ctr"/>
            <a:lstStyle/>
            <a:p>
              <a:pPr algn="ctr">
                <a:buNone/>
              </a:pPr>
              <a:endParaRPr sz="15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28688" name="MH_Other_10"/>
            <p:cNvSpPr/>
            <p:nvPr/>
          </p:nvSpPr>
          <p:spPr>
            <a:xfrm>
              <a:off x="0" y="0"/>
              <a:ext cx="2495" cy="2493"/>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31" y="10800"/>
                  </a:moveTo>
                  <a:arcTo wR="10269" hR="10269" stAng="10800000" swAng="-5400000"/>
                  <a:arcTo wR="10269" hR="10269" stAng="5400000" swAng="-5400000"/>
                  <a:arcTo wR="10269" hR="10269" stAng="0" swAng="-5400000"/>
                  <a:arcTo wR="10269" hR="10269" stAng="-5400000" swAng="-5400000"/>
                  <a:close/>
                </a:path>
              </a:pathLst>
            </a:custGeom>
            <a:solidFill>
              <a:srgbClr val="BBD6EE"/>
            </a:solidFill>
            <a:ln w="12700">
              <a:noFill/>
            </a:ln>
          </p:spPr>
          <p:txBody>
            <a:bodyPr anchor="ctr"/>
            <a:lstStyle/>
            <a:p>
              <a:pPr algn="ctr">
                <a:buNone/>
              </a:pPr>
              <a:endParaRPr sz="1500" b="1" i="1" baseline="0">
                <a:latin typeface="Calibri" panose="020F0502020204030204" pitchFamily="2" charset="0"/>
                <a:ea typeface="宋体" panose="02010600030101010101" pitchFamily="2" charset="-122"/>
                <a:sym typeface="宋体" panose="02010600030101010101" pitchFamily="2" charset="-122"/>
              </a:endParaRPr>
            </a:p>
          </p:txBody>
        </p:sp>
        <p:sp>
          <p:nvSpPr>
            <p:cNvPr id="28689" name="MH_Other_11"/>
            <p:cNvSpPr/>
            <p:nvPr/>
          </p:nvSpPr>
          <p:spPr>
            <a:xfrm flipH="1">
              <a:off x="920" y="1945"/>
              <a:ext cx="655" cy="880"/>
            </a:xfrm>
            <a:custGeom>
              <a:avLst/>
              <a:gdLst>
                <a:gd name="txL" fmla="*/ 0 w 617138"/>
                <a:gd name="txT" fmla="*/ 0 h 829732"/>
                <a:gd name="txR" fmla="*/ 617138 w 617138"/>
                <a:gd name="txB" fmla="*/ 829732 h 829732"/>
              </a:gdLst>
              <a:ahLst/>
              <a:cxnLst>
                <a:cxn ang="0">
                  <a:pos x="617138" y="0"/>
                </a:cxn>
                <a:cxn ang="0">
                  <a:pos x="0" y="0"/>
                </a:cxn>
                <a:cxn ang="0">
                  <a:pos x="26030" y="60518"/>
                </a:cxn>
                <a:cxn ang="0">
                  <a:pos x="88434" y="414866"/>
                </a:cxn>
                <a:cxn ang="0">
                  <a:pos x="26030" y="769214"/>
                </a:cxn>
                <a:cxn ang="0">
                  <a:pos x="0" y="829732"/>
                </a:cxn>
                <a:cxn ang="0">
                  <a:pos x="617138" y="829732"/>
                </a:cxn>
                <a:cxn ang="0">
                  <a:pos x="591109" y="769214"/>
                </a:cxn>
                <a:cxn ang="0">
                  <a:pos x="528704" y="414866"/>
                </a:cxn>
                <a:cxn ang="0">
                  <a:pos x="591109" y="60518"/>
                </a:cxn>
              </a:cxnLst>
              <a:rect l="txL" t="txT" r="txR" b="txB"/>
              <a:pathLst>
                <a:path w="617138" h="829732">
                  <a:moveTo>
                    <a:pt x="617138" y="0"/>
                  </a:moveTo>
                  <a:lnTo>
                    <a:pt x="0" y="0"/>
                  </a:lnTo>
                  <a:lnTo>
                    <a:pt x="26030" y="60518"/>
                  </a:lnTo>
                  <a:cubicBezTo>
                    <a:pt x="66820" y="172703"/>
                    <a:pt x="88434" y="292445"/>
                    <a:pt x="88434" y="414866"/>
                  </a:cubicBezTo>
                  <a:cubicBezTo>
                    <a:pt x="88434" y="537287"/>
                    <a:pt x="66820" y="657029"/>
                    <a:pt x="26030" y="769214"/>
                  </a:cubicBezTo>
                  <a:lnTo>
                    <a:pt x="0" y="829732"/>
                  </a:lnTo>
                  <a:lnTo>
                    <a:pt x="617138" y="829732"/>
                  </a:lnTo>
                  <a:lnTo>
                    <a:pt x="591109" y="769214"/>
                  </a:lnTo>
                  <a:cubicBezTo>
                    <a:pt x="550319" y="657029"/>
                    <a:pt x="528704" y="537287"/>
                    <a:pt x="528704" y="414866"/>
                  </a:cubicBezTo>
                  <a:cubicBezTo>
                    <a:pt x="528704" y="292445"/>
                    <a:pt x="550319" y="172703"/>
                    <a:pt x="591109" y="60518"/>
                  </a:cubicBezTo>
                  <a:close/>
                </a:path>
              </a:pathLst>
            </a:custGeom>
            <a:solidFill>
              <a:srgbClr val="BBD6EE"/>
            </a:solidFill>
            <a:ln w="12700">
              <a:noFill/>
            </a:ln>
          </p:spPr>
          <p:txBody>
            <a:bodyPr anchor="b"/>
            <a:lstStyle/>
            <a:p>
              <a:pPr algn="ctr">
                <a:buNone/>
              </a:pPr>
              <a:r>
                <a:rPr lang="en-US" altLang="x-none" sz="1500" b="1" i="1" baseline="0" dirty="0">
                  <a:solidFill>
                    <a:srgbClr val="FEFFFF"/>
                  </a:solidFill>
                  <a:latin typeface="Calibri" panose="020F0502020204030204" pitchFamily="2" charset="0"/>
                  <a:ea typeface="宋体" panose="02010600030101010101" pitchFamily="2" charset="-122"/>
                  <a:sym typeface="宋体" panose="02010600030101010101" pitchFamily="2" charset="-122"/>
                </a:rPr>
                <a:t>A</a:t>
              </a:r>
            </a:p>
          </p:txBody>
        </p:sp>
        <p:sp>
          <p:nvSpPr>
            <p:cNvPr id="28690" name="MH_SubTitle_1"/>
            <p:cNvSpPr/>
            <p:nvPr/>
          </p:nvSpPr>
          <p:spPr>
            <a:xfrm>
              <a:off x="160" y="160"/>
              <a:ext cx="2175" cy="2173"/>
            </a:xfrm>
            <a:prstGeom prst="ellipse">
              <a:avLst/>
            </a:prstGeom>
            <a:solidFill>
              <a:schemeClr val="accent1"/>
            </a:solidFill>
            <a:ln w="12700">
              <a:noFill/>
            </a:ln>
          </p:spPr>
          <p:txBody>
            <a:bodyPr lIns="0" tIns="0" rIns="0" bIns="0" anchor="ctr"/>
            <a:lstStyle/>
            <a:p>
              <a:pPr algn="ctr">
                <a:buNone/>
              </a:pPr>
              <a:r>
                <a:rPr lang="zh-CN" altLang="en-US" sz="1800" b="1" i="1" baseline="0">
                  <a:solidFill>
                    <a:srgbClr val="FEFFFF"/>
                  </a:solidFill>
                  <a:latin typeface="黑体" panose="02010609060101010101" pitchFamily="2" charset="-122"/>
                  <a:ea typeface="黑体" panose="02010609060101010101" pitchFamily="2" charset="-122"/>
                  <a:sym typeface="MS PGothic" panose="020B0600070205080204" charset="-128"/>
                </a:rPr>
                <a:t>创新自然资产管理制度</a:t>
              </a:r>
            </a:p>
          </p:txBody>
        </p:sp>
        <p:sp>
          <p:nvSpPr>
            <p:cNvPr id="28691" name="MH_Other_12"/>
            <p:cNvSpPr/>
            <p:nvPr/>
          </p:nvSpPr>
          <p:spPr>
            <a:xfrm>
              <a:off x="720" y="2825"/>
              <a:ext cx="1055" cy="58"/>
            </a:xfrm>
            <a:prstGeom prst="rect">
              <a:avLst/>
            </a:prstGeom>
            <a:solidFill>
              <a:schemeClr val="accent1"/>
            </a:solidFill>
            <a:ln w="12700">
              <a:noFill/>
            </a:ln>
          </p:spPr>
          <p:txBody>
            <a:bodyPr anchor="ctr"/>
            <a:lstStyle/>
            <a:p>
              <a:pPr algn="ctr">
                <a:buNone/>
              </a:pPr>
              <a:endParaRPr sz="15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28692" name="MH_Other_13"/>
            <p:cNvSpPr/>
            <p:nvPr/>
          </p:nvSpPr>
          <p:spPr>
            <a:xfrm>
              <a:off x="1820" y="2785"/>
              <a:ext cx="2495" cy="2493"/>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31" y="10800"/>
                  </a:moveTo>
                  <a:arcTo wR="10269" hR="10269" stAng="10800000" swAng="-5400000"/>
                  <a:arcTo wR="10269" hR="10269" stAng="5400000" swAng="-5400000"/>
                  <a:arcTo wR="10269" hR="10269" stAng="0" swAng="-5400000"/>
                  <a:arcTo wR="10269" hR="10269" stAng="-5400000" swAng="-5400000"/>
                  <a:close/>
                </a:path>
              </a:pathLst>
            </a:custGeom>
            <a:solidFill>
              <a:srgbClr val="FFE599"/>
            </a:solidFill>
            <a:ln w="12700">
              <a:noFill/>
            </a:ln>
          </p:spPr>
          <p:txBody>
            <a:bodyPr anchor="ctr"/>
            <a:lstStyle/>
            <a:p>
              <a:pPr algn="ctr">
                <a:buNone/>
              </a:pPr>
              <a:endParaRPr sz="1500" b="1" i="1" baseline="0">
                <a:latin typeface="Calibri" panose="020F0502020204030204" pitchFamily="2" charset="0"/>
                <a:ea typeface="宋体" panose="02010600030101010101" pitchFamily="2" charset="-122"/>
                <a:sym typeface="宋体" panose="02010600030101010101" pitchFamily="2" charset="-122"/>
              </a:endParaRPr>
            </a:p>
          </p:txBody>
        </p:sp>
        <p:sp>
          <p:nvSpPr>
            <p:cNvPr id="28693" name="MH_Other_14"/>
            <p:cNvSpPr/>
            <p:nvPr/>
          </p:nvSpPr>
          <p:spPr>
            <a:xfrm flipH="1">
              <a:off x="2740" y="4732"/>
              <a:ext cx="655" cy="880"/>
            </a:xfrm>
            <a:custGeom>
              <a:avLst/>
              <a:gdLst>
                <a:gd name="txL" fmla="*/ 0 w 617138"/>
                <a:gd name="txT" fmla="*/ 0 h 829732"/>
                <a:gd name="txR" fmla="*/ 617138 w 617138"/>
                <a:gd name="txB" fmla="*/ 829732 h 829732"/>
              </a:gdLst>
              <a:ahLst/>
              <a:cxnLst>
                <a:cxn ang="0">
                  <a:pos x="617138" y="0"/>
                </a:cxn>
                <a:cxn ang="0">
                  <a:pos x="0" y="0"/>
                </a:cxn>
                <a:cxn ang="0">
                  <a:pos x="26030" y="60518"/>
                </a:cxn>
                <a:cxn ang="0">
                  <a:pos x="88434" y="414866"/>
                </a:cxn>
                <a:cxn ang="0">
                  <a:pos x="26030" y="769214"/>
                </a:cxn>
                <a:cxn ang="0">
                  <a:pos x="0" y="829732"/>
                </a:cxn>
                <a:cxn ang="0">
                  <a:pos x="617138" y="829732"/>
                </a:cxn>
                <a:cxn ang="0">
                  <a:pos x="591109" y="769214"/>
                </a:cxn>
                <a:cxn ang="0">
                  <a:pos x="528704" y="414866"/>
                </a:cxn>
                <a:cxn ang="0">
                  <a:pos x="591109" y="60518"/>
                </a:cxn>
              </a:cxnLst>
              <a:rect l="txL" t="txT" r="txR" b="txB"/>
              <a:pathLst>
                <a:path w="617138" h="829732">
                  <a:moveTo>
                    <a:pt x="617138" y="0"/>
                  </a:moveTo>
                  <a:lnTo>
                    <a:pt x="0" y="0"/>
                  </a:lnTo>
                  <a:lnTo>
                    <a:pt x="26030" y="60518"/>
                  </a:lnTo>
                  <a:cubicBezTo>
                    <a:pt x="66820" y="172703"/>
                    <a:pt x="88434" y="292445"/>
                    <a:pt x="88434" y="414866"/>
                  </a:cubicBezTo>
                  <a:cubicBezTo>
                    <a:pt x="88434" y="537287"/>
                    <a:pt x="66820" y="657029"/>
                    <a:pt x="26030" y="769214"/>
                  </a:cubicBezTo>
                  <a:lnTo>
                    <a:pt x="0" y="829732"/>
                  </a:lnTo>
                  <a:lnTo>
                    <a:pt x="617138" y="829732"/>
                  </a:lnTo>
                  <a:lnTo>
                    <a:pt x="591109" y="769214"/>
                  </a:lnTo>
                  <a:cubicBezTo>
                    <a:pt x="550319" y="657029"/>
                    <a:pt x="528704" y="537287"/>
                    <a:pt x="528704" y="414866"/>
                  </a:cubicBezTo>
                  <a:cubicBezTo>
                    <a:pt x="528704" y="292445"/>
                    <a:pt x="550319" y="172703"/>
                    <a:pt x="591109" y="60518"/>
                  </a:cubicBezTo>
                  <a:close/>
                </a:path>
              </a:pathLst>
            </a:custGeom>
            <a:solidFill>
              <a:srgbClr val="FFE599"/>
            </a:solidFill>
            <a:ln w="12700">
              <a:noFill/>
            </a:ln>
          </p:spPr>
          <p:txBody>
            <a:bodyPr anchor="b"/>
            <a:lstStyle/>
            <a:p>
              <a:pPr algn="ctr">
                <a:buNone/>
              </a:pPr>
              <a:r>
                <a:rPr lang="en-US" altLang="x-none" sz="1500" b="1" i="1" baseline="0" dirty="0">
                  <a:solidFill>
                    <a:srgbClr val="FEFFFF"/>
                  </a:solidFill>
                  <a:latin typeface="Calibri" panose="020F0502020204030204" pitchFamily="2" charset="0"/>
                  <a:ea typeface="宋体" panose="02010600030101010101" pitchFamily="2" charset="-122"/>
                  <a:sym typeface="宋体" panose="02010600030101010101" pitchFamily="2" charset="-122"/>
                </a:rPr>
                <a:t>D</a:t>
              </a:r>
            </a:p>
          </p:txBody>
        </p:sp>
        <p:sp>
          <p:nvSpPr>
            <p:cNvPr id="28694" name="MH_SubTitle_2"/>
            <p:cNvSpPr/>
            <p:nvPr/>
          </p:nvSpPr>
          <p:spPr>
            <a:xfrm>
              <a:off x="1980" y="2945"/>
              <a:ext cx="2175" cy="2173"/>
            </a:xfrm>
            <a:prstGeom prst="ellipse">
              <a:avLst/>
            </a:prstGeom>
            <a:solidFill>
              <a:srgbClr val="FFC000"/>
            </a:solidFill>
            <a:ln w="12700">
              <a:noFill/>
            </a:ln>
          </p:spPr>
          <p:txBody>
            <a:bodyPr lIns="0" tIns="0" rIns="0" bIns="0" anchor="ctr"/>
            <a:lstStyle/>
            <a:p>
              <a:pPr algn="ctr">
                <a:buNone/>
              </a:pPr>
              <a:r>
                <a:rPr lang="zh-CN" altLang="en-US" sz="1800" b="1" i="1" baseline="0">
                  <a:solidFill>
                    <a:srgbClr val="FEFFFF"/>
                  </a:solidFill>
                  <a:latin typeface="黑体" panose="02010609060101010101" pitchFamily="2" charset="-122"/>
                  <a:ea typeface="黑体" panose="02010609060101010101" pitchFamily="2" charset="-122"/>
                  <a:sym typeface="MS PGothic" panose="020B0600070205080204" charset="-128"/>
                </a:rPr>
                <a:t>创新生态承载预警制度</a:t>
              </a:r>
            </a:p>
          </p:txBody>
        </p:sp>
        <p:sp>
          <p:nvSpPr>
            <p:cNvPr id="28695" name="MH_Other_15"/>
            <p:cNvSpPr/>
            <p:nvPr/>
          </p:nvSpPr>
          <p:spPr>
            <a:xfrm>
              <a:off x="2540" y="5612"/>
              <a:ext cx="1055" cy="55"/>
            </a:xfrm>
            <a:prstGeom prst="rect">
              <a:avLst/>
            </a:prstGeom>
            <a:solidFill>
              <a:srgbClr val="FFC000"/>
            </a:solidFill>
            <a:ln w="12700">
              <a:noFill/>
            </a:ln>
          </p:spPr>
          <p:txBody>
            <a:bodyPr anchor="ctr"/>
            <a:lstStyle/>
            <a:p>
              <a:pPr algn="ctr">
                <a:buNone/>
              </a:pPr>
              <a:endParaRPr sz="15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gr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p:cNvSpPr/>
          <p:nvPr/>
        </p:nvSpPr>
        <p:spPr>
          <a:xfrm>
            <a:off x="746522" y="1738313"/>
            <a:ext cx="7416403" cy="645160"/>
          </a:xfrm>
          <a:prstGeom prst="rect">
            <a:avLst/>
          </a:prstGeom>
          <a:noFill/>
          <a:ln w="9525">
            <a:noFill/>
          </a:ln>
        </p:spPr>
        <p:txBody>
          <a:bodyPr wrap="square" anchor="t">
            <a:spAutoFit/>
          </a:bodyPr>
          <a:lstStyle/>
          <a:p>
            <a:pPr>
              <a:lnSpc>
                <a:spcPct val="150000"/>
              </a:lnSpc>
            </a:pP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400" b="1" dirty="0">
                <a:solidFill>
                  <a:srgbClr val="C00000"/>
                </a:solidFill>
                <a:latin typeface="微软雅黑" panose="020B0503020204020204" charset="-122"/>
                <a:ea typeface="微软雅黑" panose="020B0503020204020204" charset="-122"/>
                <a:sym typeface="微软雅黑" panose="020B0503020204020204" charset="-122"/>
              </a:rPr>
              <a:t>支持绿色科技创新，大力发展节能环保产业</a:t>
            </a:r>
          </a:p>
        </p:txBody>
      </p:sp>
      <p:grpSp>
        <p:nvGrpSpPr>
          <p:cNvPr id="29699" name="组合 29698"/>
          <p:cNvGrpSpPr/>
          <p:nvPr/>
        </p:nvGrpSpPr>
        <p:grpSpPr>
          <a:xfrm>
            <a:off x="3425429" y="2697956"/>
            <a:ext cx="5150644" cy="2728913"/>
            <a:chOff x="0" y="0"/>
            <a:chExt cx="12153" cy="4933"/>
          </a:xfrm>
        </p:grpSpPr>
        <p:sp>
          <p:nvSpPr>
            <p:cNvPr id="29700" name="MH_SubTitle_1"/>
            <p:cNvSpPr/>
            <p:nvPr/>
          </p:nvSpPr>
          <p:spPr>
            <a:xfrm>
              <a:off x="0" y="1071"/>
              <a:ext cx="3233" cy="648"/>
            </a:xfrm>
            <a:prstGeom prst="rect">
              <a:avLst/>
            </a:prstGeom>
            <a:noFill/>
            <a:ln w="9525">
              <a:noFill/>
            </a:ln>
          </p:spPr>
          <p:txBody>
            <a:bodyPr anchor="ctr"/>
            <a:lstStyle/>
            <a:p>
              <a:pPr algn="ctr">
                <a:buNone/>
              </a:pPr>
              <a:r>
                <a:rPr lang="en-US" altLang="x-none" sz="1500" b="1" i="1" baseline="0" dirty="0">
                  <a:solidFill>
                    <a:srgbClr val="0070C0"/>
                  </a:solidFill>
                  <a:latin typeface="Calibri" panose="020F0502020204030204" pitchFamily="2" charset="0"/>
                  <a:ea typeface="微软雅黑" panose="020B0503020204020204" charset="-122"/>
                  <a:sym typeface="宋体" panose="02010600030101010101" pitchFamily="2" charset="-122"/>
                </a:rPr>
                <a:t>大力推进自主创新</a:t>
              </a:r>
            </a:p>
          </p:txBody>
        </p:sp>
        <p:cxnSp>
          <p:nvCxnSpPr>
            <p:cNvPr id="29701" name="MH_Other_1"/>
            <p:cNvCxnSpPr/>
            <p:nvPr/>
          </p:nvCxnSpPr>
          <p:spPr>
            <a:xfrm rot="10800000">
              <a:off x="823" y="4192"/>
              <a:ext cx="3942" cy="468"/>
            </a:xfrm>
            <a:prstGeom prst="bentConnector3">
              <a:avLst>
                <a:gd name="adj1" fmla="val 33894"/>
              </a:avLst>
            </a:prstGeom>
            <a:ln w="3175" cap="flat" cmpd="sng">
              <a:solidFill>
                <a:srgbClr val="92D050"/>
              </a:solidFill>
              <a:prstDash val="sysDash"/>
              <a:miter/>
              <a:headEnd type="none" w="med" len="med"/>
              <a:tailEnd type="none" w="med" len="med"/>
            </a:ln>
          </p:spPr>
        </p:cxnSp>
        <p:sp>
          <p:nvSpPr>
            <p:cNvPr id="29702" name="MH_Other_2"/>
            <p:cNvSpPr>
              <a:spLocks noEditPoints="1"/>
            </p:cNvSpPr>
            <p:nvPr/>
          </p:nvSpPr>
          <p:spPr>
            <a:xfrm>
              <a:off x="5855" y="70"/>
              <a:ext cx="2108" cy="2585"/>
            </a:xfrm>
            <a:custGeom>
              <a:avLst/>
              <a:gdLst>
                <a:gd name="txL" fmla="*/ 0 w 21600"/>
                <a:gd name="txT" fmla="*/ 0 h 21600"/>
                <a:gd name="txR" fmla="*/ 21600 w 21600"/>
                <a:gd name="txB" fmla="*/ 21600 h 21600"/>
              </a:gdLst>
              <a:ahLst/>
              <a:cxnLst>
                <a:cxn ang="0">
                  <a:pos x="10391" y="15806"/>
                </a:cxn>
                <a:cxn ang="0">
                  <a:pos x="20551" y="21088"/>
                </a:cxn>
                <a:cxn ang="0">
                  <a:pos x="13180" y="13801"/>
                </a:cxn>
                <a:cxn ang="0">
                  <a:pos x="20551" y="7025"/>
                </a:cxn>
                <a:cxn ang="0">
                  <a:pos x="10500" y="52"/>
                </a:cxn>
                <a:cxn ang="0">
                  <a:pos x="692" y="6802"/>
                </a:cxn>
                <a:cxn ang="0">
                  <a:pos x="8064" y="13526"/>
                </a:cxn>
                <a:cxn ang="0">
                  <a:pos x="692" y="21088"/>
                </a:cxn>
              </a:cxnLst>
              <a:rect l="txL" t="txT" r="txR" b="txB"/>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82C836"/>
            </a:solidFill>
            <a:ln w="28575" cap="flat" cmpd="sng">
              <a:solidFill>
                <a:srgbClr val="FFFFFF"/>
              </a:solidFill>
              <a:prstDash val="solid"/>
              <a:miter/>
              <a:headEnd type="none" w="med" len="med"/>
              <a:tailEnd type="none" w="med" len="med"/>
            </a:ln>
          </p:spPr>
          <p:txBody>
            <a:bodyPr/>
            <a:lstStyle/>
            <a:p>
              <a:pPr>
                <a:buNone/>
              </a:pPr>
              <a:endParaRPr sz="1200" b="1" i="1" baseline="0">
                <a:solidFill>
                  <a:srgbClr val="000000"/>
                </a:solidFill>
                <a:latin typeface="Calibri" panose="020F0502020204030204" pitchFamily="2" charset="0"/>
                <a:ea typeface="微软雅黑" panose="020B0503020204020204" charset="-122"/>
                <a:sym typeface="宋体" panose="02010600030101010101" pitchFamily="2" charset="-122"/>
              </a:endParaRPr>
            </a:p>
          </p:txBody>
        </p:sp>
        <p:sp>
          <p:nvSpPr>
            <p:cNvPr id="29703" name="MH_Other_3"/>
            <p:cNvSpPr>
              <a:spLocks noEditPoints="1"/>
            </p:cNvSpPr>
            <p:nvPr/>
          </p:nvSpPr>
          <p:spPr>
            <a:xfrm>
              <a:off x="5243" y="1952"/>
              <a:ext cx="3363" cy="2355"/>
            </a:xfrm>
            <a:custGeom>
              <a:avLst/>
              <a:gdLst>
                <a:gd name="txL" fmla="*/ 0 w 21600"/>
                <a:gd name="txT" fmla="*/ 0 h 21600"/>
                <a:gd name="txR" fmla="*/ 21600 w 21600"/>
                <a:gd name="txB" fmla="*/ 21600 h 21600"/>
              </a:gdLst>
              <a:ahLst/>
              <a:cxnLst>
                <a:cxn ang="0">
                  <a:pos x="11" y="13386"/>
                </a:cxn>
                <a:cxn ang="0">
                  <a:pos x="4202" y="21161"/>
                </a:cxn>
                <a:cxn ang="0">
                  <a:pos x="10400" y="13909"/>
                </a:cxn>
                <a:cxn ang="0">
                  <a:pos x="16821" y="21190"/>
                </a:cxn>
                <a:cxn ang="0">
                  <a:pos x="21600" y="15083"/>
                </a:cxn>
                <a:cxn ang="0">
                  <a:pos x="16889" y="5739"/>
                </a:cxn>
                <a:cxn ang="0">
                  <a:pos x="10800" y="28"/>
                </a:cxn>
                <a:cxn ang="0">
                  <a:pos x="4202" y="5894"/>
                </a:cxn>
              </a:cxnLst>
              <a:rect l="txL" t="txT" r="txR" b="txB"/>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92D050"/>
            </a:solidFill>
            <a:ln w="28575" cap="flat" cmpd="sng">
              <a:solidFill>
                <a:srgbClr val="FFFFFF"/>
              </a:solidFill>
              <a:prstDash val="solid"/>
              <a:miter/>
              <a:headEnd type="none" w="med" len="med"/>
              <a:tailEnd type="none" w="med" len="med"/>
            </a:ln>
          </p:spPr>
          <p:txBody>
            <a:bodyPr/>
            <a:lstStyle/>
            <a:p>
              <a:pPr>
                <a:buNone/>
              </a:pPr>
              <a:endParaRPr sz="1200" b="1" i="1" baseline="0">
                <a:solidFill>
                  <a:srgbClr val="000000"/>
                </a:solidFill>
                <a:latin typeface="Calibri" panose="020F0502020204030204" pitchFamily="2" charset="0"/>
                <a:ea typeface="微软雅黑" panose="020B0503020204020204" charset="-122"/>
                <a:sym typeface="宋体" panose="02010600030101010101" pitchFamily="2" charset="-122"/>
              </a:endParaRPr>
            </a:p>
          </p:txBody>
        </p:sp>
        <p:sp>
          <p:nvSpPr>
            <p:cNvPr id="29704" name="MH_Other_4"/>
            <p:cNvSpPr>
              <a:spLocks noEditPoints="1"/>
            </p:cNvSpPr>
            <p:nvPr/>
          </p:nvSpPr>
          <p:spPr>
            <a:xfrm>
              <a:off x="3940" y="1925"/>
              <a:ext cx="2028" cy="3008"/>
            </a:xfrm>
            <a:custGeom>
              <a:avLst/>
              <a:gdLst>
                <a:gd name="txL" fmla="*/ 0 w 21600"/>
                <a:gd name="txT" fmla="*/ 0 h 21600"/>
                <a:gd name="txR" fmla="*/ 21600 w 21600"/>
                <a:gd name="txB" fmla="*/ 21600 h 21600"/>
              </a:gdLst>
              <a:ahLst/>
              <a:cxnLst>
                <a:cxn ang="0">
                  <a:pos x="8307" y="11593"/>
                </a:cxn>
                <a:cxn ang="0">
                  <a:pos x="453" y="16938"/>
                </a:cxn>
                <a:cxn ang="0">
                  <a:pos x="11500" y="21600"/>
                </a:cxn>
                <a:cxn ang="0">
                  <a:pos x="20920" y="16751"/>
                </a:cxn>
                <a:cxn ang="0">
                  <a:pos x="13972" y="10888"/>
                </a:cxn>
                <a:cxn ang="0">
                  <a:pos x="21033" y="4716"/>
                </a:cxn>
                <a:cxn ang="0">
                  <a:pos x="11102" y="11"/>
                </a:cxn>
                <a:cxn ang="0">
                  <a:pos x="453" y="4716"/>
                </a:cxn>
              </a:cxnLst>
              <a:rect l="txL" t="txT" r="txR" b="txB"/>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92D050">
                <a:alpha val="78000"/>
              </a:srgbClr>
            </a:solidFill>
            <a:ln w="28575" cap="flat" cmpd="sng">
              <a:solidFill>
                <a:srgbClr val="FFFFFF"/>
              </a:solidFill>
              <a:prstDash val="solid"/>
              <a:miter/>
              <a:headEnd type="none" w="med" len="med"/>
              <a:tailEnd type="none" w="med" len="med"/>
            </a:ln>
          </p:spPr>
          <p:txBody>
            <a:bodyPr/>
            <a:lstStyle/>
            <a:p>
              <a:pPr>
                <a:buNone/>
              </a:pPr>
              <a:endParaRPr sz="1200" b="1" i="1" baseline="0">
                <a:solidFill>
                  <a:srgbClr val="000000"/>
                </a:solidFill>
                <a:latin typeface="Calibri" panose="020F0502020204030204" pitchFamily="2" charset="0"/>
                <a:ea typeface="微软雅黑" panose="020B0503020204020204" charset="-122"/>
                <a:sym typeface="宋体" panose="02010600030101010101" pitchFamily="2" charset="-122"/>
              </a:endParaRPr>
            </a:p>
          </p:txBody>
        </p:sp>
        <p:sp>
          <p:nvSpPr>
            <p:cNvPr id="29705" name="MH_Other_5"/>
            <p:cNvSpPr>
              <a:spLocks noEditPoints="1"/>
            </p:cNvSpPr>
            <p:nvPr/>
          </p:nvSpPr>
          <p:spPr>
            <a:xfrm>
              <a:off x="3245" y="852"/>
              <a:ext cx="3403" cy="1793"/>
            </a:xfrm>
            <a:custGeom>
              <a:avLst/>
              <a:gdLst>
                <a:gd name="txL" fmla="*/ 0 w 21600"/>
                <a:gd name="txT" fmla="*/ 0 h 21600"/>
                <a:gd name="txR" fmla="*/ 21600 w 21600"/>
                <a:gd name="txB" fmla="*/ 21600 h 21600"/>
              </a:gdLst>
              <a:ahLst/>
              <a:cxnLst>
                <a:cxn ang="0">
                  <a:pos x="16740" y="21078"/>
                </a:cxn>
                <a:cxn ang="0">
                  <a:pos x="16976" y="521"/>
                </a:cxn>
                <a:cxn ang="0">
                  <a:pos x="4725" y="856"/>
                </a:cxn>
                <a:cxn ang="0">
                  <a:pos x="5040" y="21004"/>
                </a:cxn>
                <a:cxn ang="0">
                  <a:pos x="10811" y="12885"/>
                </a:cxn>
                <a:cxn ang="0">
                  <a:pos x="10845" y="8714"/>
                </a:cxn>
                <a:cxn ang="0">
                  <a:pos x="21600" y="10000"/>
                </a:cxn>
                <a:cxn ang="0">
                  <a:pos x="56" y="10000"/>
                </a:cxn>
              </a:cxnLst>
              <a:rect l="txL" t="txT" r="txR" b="txB"/>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92D050">
                <a:alpha val="40999"/>
              </a:srgbClr>
            </a:solidFill>
            <a:ln w="28575" cap="flat" cmpd="sng">
              <a:solidFill>
                <a:srgbClr val="FFFFFF"/>
              </a:solidFill>
              <a:prstDash val="solid"/>
              <a:miter/>
              <a:headEnd type="none" w="med" len="med"/>
              <a:tailEnd type="none" w="med" len="med"/>
            </a:ln>
          </p:spPr>
          <p:txBody>
            <a:bodyPr/>
            <a:lstStyle/>
            <a:p>
              <a:pPr>
                <a:buNone/>
              </a:pPr>
              <a:endParaRPr sz="1200" b="1" i="1" baseline="0">
                <a:solidFill>
                  <a:srgbClr val="000000"/>
                </a:solidFill>
                <a:latin typeface="Calibri" panose="020F0502020204030204" pitchFamily="2" charset="0"/>
                <a:ea typeface="微软雅黑" panose="020B0503020204020204" charset="-122"/>
                <a:sym typeface="宋体" panose="02010600030101010101" pitchFamily="2" charset="-122"/>
              </a:endParaRPr>
            </a:p>
          </p:txBody>
        </p:sp>
        <p:cxnSp>
          <p:nvCxnSpPr>
            <p:cNvPr id="29706" name="MH_Other_6"/>
            <p:cNvCxnSpPr/>
            <p:nvPr/>
          </p:nvCxnSpPr>
          <p:spPr>
            <a:xfrm>
              <a:off x="7135" y="405"/>
              <a:ext cx="4048" cy="447"/>
            </a:xfrm>
            <a:prstGeom prst="bentConnector3">
              <a:avLst>
                <a:gd name="adj1" fmla="val 34454"/>
              </a:avLst>
            </a:prstGeom>
            <a:ln w="3175" cap="flat" cmpd="sng">
              <a:solidFill>
                <a:srgbClr val="92D050"/>
              </a:solidFill>
              <a:prstDash val="sysDash"/>
              <a:miter/>
              <a:headEnd type="none" w="med" len="med"/>
              <a:tailEnd type="none" w="med" len="med"/>
            </a:ln>
          </p:spPr>
        </p:cxnSp>
        <p:sp>
          <p:nvSpPr>
            <p:cNvPr id="29707" name="MH_SubTitle_2"/>
            <p:cNvSpPr/>
            <p:nvPr/>
          </p:nvSpPr>
          <p:spPr>
            <a:xfrm>
              <a:off x="8048" y="0"/>
              <a:ext cx="4084" cy="650"/>
            </a:xfrm>
            <a:prstGeom prst="rect">
              <a:avLst/>
            </a:prstGeom>
            <a:noFill/>
            <a:ln w="9525">
              <a:noFill/>
            </a:ln>
          </p:spPr>
          <p:txBody>
            <a:bodyPr wrap="square" anchor="ctr"/>
            <a:lstStyle/>
            <a:p>
              <a:pPr algn="ctr"/>
              <a:r>
                <a:rPr lang="en-US" altLang="x-none" sz="1500" b="1" dirty="0">
                  <a:solidFill>
                    <a:srgbClr val="0070C0"/>
                  </a:solidFill>
                  <a:latin typeface="Calibri" panose="020F0502020204030204" pitchFamily="2" charset="0"/>
                  <a:ea typeface="微软雅黑" panose="020B0503020204020204" charset="-122"/>
                  <a:sym typeface="Calibri" panose="020F0502020204030204" pitchFamily="2" charset="0"/>
                </a:rPr>
                <a:t>加大对节能环保</a:t>
              </a:r>
            </a:p>
            <a:p>
              <a:pPr algn="ctr"/>
              <a:r>
                <a:rPr lang="en-US" altLang="x-none" sz="1500" b="1" dirty="0">
                  <a:solidFill>
                    <a:srgbClr val="0070C0"/>
                  </a:solidFill>
                  <a:latin typeface="Calibri" panose="020F0502020204030204" pitchFamily="2" charset="0"/>
                  <a:ea typeface="微软雅黑" panose="020B0503020204020204" charset="-122"/>
                  <a:sym typeface="Calibri" panose="020F0502020204030204" pitchFamily="2" charset="0"/>
                </a:rPr>
                <a:t>重点工程财政投入</a:t>
              </a:r>
            </a:p>
          </p:txBody>
        </p:sp>
        <p:sp>
          <p:nvSpPr>
            <p:cNvPr id="29708" name="MH_SubTitle_4"/>
            <p:cNvSpPr/>
            <p:nvPr/>
          </p:nvSpPr>
          <p:spPr>
            <a:xfrm>
              <a:off x="180" y="3062"/>
              <a:ext cx="3233" cy="1121"/>
            </a:xfrm>
            <a:prstGeom prst="rect">
              <a:avLst/>
            </a:prstGeom>
            <a:noFill/>
            <a:ln w="9525">
              <a:noFill/>
            </a:ln>
          </p:spPr>
          <p:txBody>
            <a:bodyPr wrap="square" anchor="ctr"/>
            <a:lstStyle/>
            <a:p>
              <a:pPr algn="ctr"/>
              <a:r>
                <a:rPr lang="en-US" altLang="x-none" sz="1500" b="1" dirty="0">
                  <a:solidFill>
                    <a:srgbClr val="0070C0"/>
                  </a:solidFill>
                  <a:latin typeface="Calibri" panose="020F0502020204030204" pitchFamily="2" charset="0"/>
                  <a:ea typeface="微软雅黑" panose="020B0503020204020204" charset="-122"/>
                  <a:sym typeface="Calibri" panose="020F0502020204030204" pitchFamily="2" charset="0"/>
                </a:rPr>
                <a:t>加强环境监管</a:t>
              </a:r>
            </a:p>
            <a:p>
              <a:pPr algn="ctr"/>
              <a:r>
                <a:rPr lang="en-US" altLang="x-none" sz="1500" b="1" dirty="0">
                  <a:solidFill>
                    <a:srgbClr val="0070C0"/>
                  </a:solidFill>
                  <a:latin typeface="Calibri" panose="020F0502020204030204" pitchFamily="2" charset="0"/>
                  <a:ea typeface="微软雅黑" panose="020B0503020204020204" charset="-122"/>
                  <a:sym typeface="Calibri" panose="020F0502020204030204" pitchFamily="2" charset="0"/>
                </a:rPr>
                <a:t>和严格执法</a:t>
              </a:r>
            </a:p>
          </p:txBody>
        </p:sp>
        <p:sp>
          <p:nvSpPr>
            <p:cNvPr id="29709" name="MH_SubTitle_3"/>
            <p:cNvSpPr/>
            <p:nvPr/>
          </p:nvSpPr>
          <p:spPr>
            <a:xfrm>
              <a:off x="8610" y="2776"/>
              <a:ext cx="3543" cy="648"/>
            </a:xfrm>
            <a:prstGeom prst="rect">
              <a:avLst/>
            </a:prstGeom>
            <a:noFill/>
            <a:ln w="9525">
              <a:noFill/>
            </a:ln>
          </p:spPr>
          <p:txBody>
            <a:bodyPr wrap="square" anchor="ctr"/>
            <a:lstStyle/>
            <a:p>
              <a:pPr algn="ctr"/>
              <a:r>
                <a:rPr lang="en-US" altLang="x-none" sz="1500" b="1" dirty="0">
                  <a:solidFill>
                    <a:srgbClr val="0070C0"/>
                  </a:solidFill>
                  <a:latin typeface="Calibri" panose="020F0502020204030204" pitchFamily="2" charset="0"/>
                  <a:ea typeface="微软雅黑" panose="020B0503020204020204" charset="-122"/>
                  <a:sym typeface="Calibri" panose="020F0502020204030204" pitchFamily="2" charset="0"/>
                </a:rPr>
                <a:t>推进绿色信贷</a:t>
              </a:r>
            </a:p>
            <a:p>
              <a:pPr algn="ctr"/>
              <a:r>
                <a:rPr lang="en-US" altLang="x-none" sz="1500" b="1" dirty="0">
                  <a:solidFill>
                    <a:srgbClr val="0070C0"/>
                  </a:solidFill>
                  <a:latin typeface="Calibri" panose="020F0502020204030204" pitchFamily="2" charset="0"/>
                  <a:ea typeface="微软雅黑" panose="020B0503020204020204" charset="-122"/>
                  <a:sym typeface="Calibri" panose="020F0502020204030204" pitchFamily="2" charset="0"/>
                </a:rPr>
                <a:t>和能效信贷</a:t>
              </a:r>
            </a:p>
          </p:txBody>
        </p:sp>
        <p:sp>
          <p:nvSpPr>
            <p:cNvPr id="29710" name="MH_Other_7"/>
            <p:cNvSpPr/>
            <p:nvPr/>
          </p:nvSpPr>
          <p:spPr>
            <a:xfrm>
              <a:off x="8605" y="3597"/>
              <a:ext cx="2238" cy="1"/>
            </a:xfrm>
            <a:prstGeom prst="line">
              <a:avLst/>
            </a:prstGeom>
            <a:ln w="3175" cap="flat" cmpd="sng">
              <a:solidFill>
                <a:srgbClr val="92D050"/>
              </a:solidFill>
              <a:prstDash val="sysDash"/>
              <a:headEnd type="none" w="med" len="med"/>
              <a:tailEnd type="none" w="med" len="med"/>
            </a:ln>
          </p:spPr>
        </p:sp>
        <p:sp>
          <p:nvSpPr>
            <p:cNvPr id="29711" name="MH_Other_8"/>
            <p:cNvSpPr/>
            <p:nvPr/>
          </p:nvSpPr>
          <p:spPr>
            <a:xfrm>
              <a:off x="635" y="1750"/>
              <a:ext cx="2635" cy="1"/>
            </a:xfrm>
            <a:prstGeom prst="line">
              <a:avLst/>
            </a:prstGeom>
            <a:ln w="3175" cap="flat" cmpd="sng">
              <a:solidFill>
                <a:srgbClr val="92D050"/>
              </a:solidFill>
              <a:prstDash val="sysDash"/>
              <a:headEnd type="none" w="med" len="med"/>
              <a:tailEnd type="none" w="med" len="med"/>
            </a:ln>
          </p:spPr>
        </p:sp>
      </p:grpSp>
      <p:sp>
        <p:nvSpPr>
          <p:cNvPr id="29712" name="文本框 20"/>
          <p:cNvSpPr/>
          <p:nvPr/>
        </p:nvSpPr>
        <p:spPr>
          <a:xfrm>
            <a:off x="683419" y="2443163"/>
            <a:ext cx="2646760" cy="3138170"/>
          </a:xfrm>
          <a:prstGeom prst="rect">
            <a:avLst/>
          </a:prstGeom>
          <a:noFill/>
          <a:ln w="9525">
            <a:noFill/>
          </a:ln>
        </p:spPr>
        <p:txBody>
          <a:bodyPr wrap="square" anchor="t">
            <a:spAutoFit/>
          </a:bodyPr>
          <a:lstStyle/>
          <a:p>
            <a:pPr marL="285750" indent="-285750"/>
            <a:r>
              <a:rPr lang="zh-CN" altLang="en-US" sz="1800" b="1" dirty="0">
                <a:solidFill>
                  <a:srgbClr val="008000"/>
                </a:solidFill>
                <a:latin typeface="微软雅黑" panose="020B0503020204020204" charset="-122"/>
                <a:ea typeface="微软雅黑" panose="020B0503020204020204" charset="-122"/>
                <a:sym typeface="微软雅黑" panose="020B0503020204020204" charset="-122"/>
              </a:rPr>
              <a:t>存在问题：</a:t>
            </a:r>
            <a:endParaRPr lang="en-US" altLang="x-none" sz="1800" b="1" dirty="0">
              <a:solidFill>
                <a:srgbClr val="008000"/>
              </a:solidFill>
              <a:latin typeface="微软雅黑" panose="020B0503020204020204" charset="-122"/>
              <a:ea typeface="微软雅黑" panose="020B0503020204020204" charset="-122"/>
              <a:sym typeface="微软雅黑" panose="020B0503020204020204" charset="-122"/>
            </a:endParaRPr>
          </a:p>
          <a:p>
            <a:pPr marL="285750" indent="-285750"/>
            <a:endParaRPr lang="zh-CN" altLang="en-US" sz="1800" b="1" dirty="0">
              <a:solidFill>
                <a:srgbClr val="000000"/>
              </a:solidFill>
              <a:latin typeface="微软雅黑" panose="020B0503020204020204" charset="-122"/>
              <a:ea typeface="微软雅黑" panose="020B0503020204020204" charset="-122"/>
              <a:sym typeface="微软雅黑" panose="020B0503020204020204" charset="-122"/>
            </a:endParaRPr>
          </a:p>
          <a:p>
            <a:pPr marL="285750" indent="-285750">
              <a:buFont typeface="Wingdings" panose="05000000000000000000" pitchFamily="2" charset="2"/>
              <a:buChar char="Ø"/>
            </a:pPr>
            <a:r>
              <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rPr>
              <a:t>创新能力不够强</a:t>
            </a:r>
            <a:endParaRPr lang="en-US" altLang="x-none" sz="18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a:p>
            <a:pPr marL="285750" indent="-285750">
              <a:buFont typeface="Wingdings" panose="05000000000000000000" pitchFamily="2" charset="2"/>
              <a:buChar char="Ø"/>
            </a:pPr>
            <a:endPar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a:p>
            <a:pPr marL="285750" indent="-285750">
              <a:buFont typeface="Wingdings" panose="05000000000000000000" pitchFamily="2" charset="2"/>
              <a:buChar char="Ø"/>
            </a:pPr>
            <a:r>
              <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rPr>
              <a:t>市场秩序不规范</a:t>
            </a:r>
            <a:endParaRPr lang="en-US" altLang="x-none" sz="18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a:p>
            <a:pPr marL="285750" indent="-285750">
              <a:buFont typeface="Wingdings" panose="05000000000000000000" pitchFamily="2" charset="2"/>
              <a:buChar char="Ø"/>
            </a:pPr>
            <a:endPar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a:p>
            <a:pPr marL="285750" indent="-285750">
              <a:buFont typeface="Wingdings" panose="05000000000000000000" pitchFamily="2" charset="2"/>
              <a:buChar char="Ø"/>
            </a:pPr>
            <a:r>
              <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rPr>
              <a:t>价格财税政策机制不完善</a:t>
            </a:r>
            <a:endParaRPr lang="en-US" altLang="x-none" sz="18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a:p>
            <a:pPr marL="285750" indent="-285750">
              <a:buFont typeface="Wingdings" panose="05000000000000000000" pitchFamily="2" charset="2"/>
              <a:buChar char="Ø"/>
            </a:pPr>
            <a:endPar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endParaRPr>
          </a:p>
          <a:p>
            <a:pPr marL="285750" indent="-285750">
              <a:buFont typeface="Wingdings" panose="05000000000000000000" pitchFamily="2" charset="2"/>
              <a:buChar char="Ø"/>
            </a:pPr>
            <a:r>
              <a:rPr lang="zh-CN" altLang="en-US" sz="1800" b="1" dirty="0">
                <a:solidFill>
                  <a:srgbClr val="000000"/>
                </a:solidFill>
                <a:latin typeface="宋体" panose="02010600030101010101" pitchFamily="2" charset="-122"/>
                <a:ea typeface="宋体" panose="02010600030101010101" pitchFamily="2" charset="-122"/>
                <a:sym typeface="宋体" panose="02010600030101010101" pitchFamily="2" charset="-122"/>
              </a:rPr>
              <a:t>融资难、融资贵的问题较为突出</a:t>
            </a:r>
            <a:endParaRPr lang="zh-CN" altLang="en-US" sz="1800" b="1" dirty="0">
              <a:solidFill>
                <a:srgbClr val="5B9BD5"/>
              </a:solidFill>
              <a:latin typeface="宋体" panose="02010600030101010101" pitchFamily="2" charset="-122"/>
              <a:ea typeface="宋体" panose="02010600030101010101" pitchFamily="2" charset="-122"/>
              <a:sym typeface="宋体" panose="02010600030101010101" pitchFamily="2" charset="-122"/>
            </a:endParaRPr>
          </a:p>
        </p:txBody>
      </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1"/>
          <p:cNvSpPr/>
          <p:nvPr/>
        </p:nvSpPr>
        <p:spPr>
          <a:xfrm>
            <a:off x="746522" y="1738313"/>
            <a:ext cx="6898481" cy="1268095"/>
          </a:xfrm>
          <a:prstGeom prst="rect">
            <a:avLst/>
          </a:prstGeom>
          <a:noFill/>
          <a:ln w="9525">
            <a:noFill/>
          </a:ln>
        </p:spPr>
        <p:txBody>
          <a:bodyPr wrap="square" anchor="t">
            <a:spAutoFit/>
          </a:bodyPr>
          <a:lstStyle/>
          <a:p>
            <a:pPr>
              <a:lnSpc>
                <a:spcPct val="150000"/>
              </a:lnSpc>
            </a:pP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400" b="1" dirty="0">
                <a:solidFill>
                  <a:srgbClr val="C00000"/>
                </a:solidFill>
                <a:latin typeface="微软雅黑" panose="020B0503020204020204" charset="-122"/>
                <a:ea typeface="微软雅黑" panose="020B0503020204020204" charset="-122"/>
                <a:sym typeface="微软雅黑" panose="020B0503020204020204" charset="-122"/>
              </a:rPr>
              <a:t>发展绿色消费推动生活方式绿色化</a:t>
            </a:r>
            <a:endParaRPr lang="zh-CN" altLang="en-US" sz="1800" dirty="0">
              <a:solidFill>
                <a:srgbClr val="000000"/>
              </a:solidFill>
              <a:latin typeface="微软雅黑" panose="020B0503020204020204" charset="-122"/>
              <a:ea typeface="微软雅黑" panose="020B0503020204020204" charset="-122"/>
              <a:sym typeface="微软雅黑" panose="020B0503020204020204" charset="-122"/>
            </a:endParaRPr>
          </a:p>
          <a:p>
            <a:pPr>
              <a:lnSpc>
                <a:spcPct val="150000"/>
              </a:lnSpc>
            </a:pPr>
            <a:endParaRPr lang="zh-CN" altLang="en-US" sz="27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30723" name="组合 30722"/>
          <p:cNvGrpSpPr/>
          <p:nvPr/>
        </p:nvGrpSpPr>
        <p:grpSpPr>
          <a:xfrm>
            <a:off x="3412331" y="2595563"/>
            <a:ext cx="4795838" cy="3000375"/>
            <a:chOff x="0" y="0"/>
            <a:chExt cx="10072" cy="6299"/>
          </a:xfrm>
        </p:grpSpPr>
        <p:grpSp>
          <p:nvGrpSpPr>
            <p:cNvPr id="30724" name="组合 30723"/>
            <p:cNvGrpSpPr/>
            <p:nvPr/>
          </p:nvGrpSpPr>
          <p:grpSpPr>
            <a:xfrm>
              <a:off x="271" y="0"/>
              <a:ext cx="9525" cy="3624"/>
              <a:chOff x="0" y="0"/>
              <a:chExt cx="9525" cy="3624"/>
            </a:xfrm>
          </p:grpSpPr>
          <p:sp>
            <p:nvSpPr>
              <p:cNvPr id="30725" name="MH_Other_1"/>
              <p:cNvSpPr/>
              <p:nvPr/>
            </p:nvSpPr>
            <p:spPr>
              <a:xfrm>
                <a:off x="648" y="2904"/>
                <a:ext cx="675" cy="720"/>
              </a:xfrm>
              <a:custGeom>
                <a:avLst/>
                <a:gdLst>
                  <a:gd name="txL" fmla="*/ 0 w 428625"/>
                  <a:gd name="txT" fmla="*/ 0 h 457200"/>
                  <a:gd name="txR" fmla="*/ 428625 w 428625"/>
                  <a:gd name="txB" fmla="*/ 457200 h 457200"/>
                </a:gdLst>
                <a:ahLst/>
                <a:cxnLst>
                  <a:cxn ang="0">
                    <a:pos x="9525" y="0"/>
                  </a:cxn>
                  <a:cxn ang="0">
                    <a:pos x="0" y="361950"/>
                  </a:cxn>
                  <a:cxn ang="0">
                    <a:pos x="428625" y="457200"/>
                  </a:cxn>
                  <a:cxn ang="0">
                    <a:pos x="428625" y="95250"/>
                  </a:cxn>
                  <a:cxn ang="0">
                    <a:pos x="9525" y="0"/>
                  </a:cxn>
                </a:cxnLst>
                <a:rect l="txL" t="txT" r="txR" b="txB"/>
                <a:pathLst>
                  <a:path w="428625" h="457200">
                    <a:moveTo>
                      <a:pt x="9525" y="0"/>
                    </a:moveTo>
                    <a:lnTo>
                      <a:pt x="0" y="361950"/>
                    </a:lnTo>
                    <a:lnTo>
                      <a:pt x="428625" y="457200"/>
                    </a:lnTo>
                    <a:lnTo>
                      <a:pt x="428625" y="95250"/>
                    </a:lnTo>
                    <a:lnTo>
                      <a:pt x="9525" y="0"/>
                    </a:lnTo>
                    <a:close/>
                  </a:path>
                </a:pathLst>
              </a:custGeom>
              <a:solidFill>
                <a:srgbClr val="7F7F7F">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26" name="MH_Other_2"/>
              <p:cNvSpPr/>
              <p:nvPr/>
            </p:nvSpPr>
            <p:spPr>
              <a:xfrm>
                <a:off x="1308" y="2934"/>
                <a:ext cx="480" cy="690"/>
              </a:xfrm>
              <a:custGeom>
                <a:avLst/>
                <a:gdLst>
                  <a:gd name="txL" fmla="*/ 0 w 304800"/>
                  <a:gd name="txT" fmla="*/ 0 h 438150"/>
                  <a:gd name="txR" fmla="*/ 304800 w 304800"/>
                  <a:gd name="txB" fmla="*/ 438150 h 438150"/>
                </a:gdLst>
                <a:ahLst/>
                <a:cxnLst>
                  <a:cxn ang="0">
                    <a:pos x="0" y="76200"/>
                  </a:cxn>
                  <a:cxn ang="0">
                    <a:pos x="9525" y="438150"/>
                  </a:cxn>
                  <a:cxn ang="0">
                    <a:pos x="304800" y="304800"/>
                  </a:cxn>
                  <a:cxn ang="0">
                    <a:pos x="285750" y="0"/>
                  </a:cxn>
                  <a:cxn ang="0">
                    <a:pos x="0" y="76200"/>
                  </a:cxn>
                </a:cxnLst>
                <a:rect l="txL" t="txT" r="txR" b="txB"/>
                <a:pathLst>
                  <a:path w="304800" h="438150">
                    <a:moveTo>
                      <a:pt x="0" y="76200"/>
                    </a:moveTo>
                    <a:lnTo>
                      <a:pt x="9525" y="438150"/>
                    </a:lnTo>
                    <a:lnTo>
                      <a:pt x="304800" y="304800"/>
                    </a:lnTo>
                    <a:lnTo>
                      <a:pt x="285750" y="0"/>
                    </a:lnTo>
                    <a:lnTo>
                      <a:pt x="0" y="76200"/>
                    </a:lnTo>
                    <a:close/>
                  </a:path>
                </a:pathLst>
              </a:custGeom>
              <a:solidFill>
                <a:srgbClr val="404040">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27" name="MH_SubTitle_1"/>
              <p:cNvSpPr/>
              <p:nvPr/>
            </p:nvSpPr>
            <p:spPr>
              <a:xfrm rot="654099">
                <a:off x="0" y="0"/>
                <a:ext cx="1737" cy="3030"/>
              </a:xfrm>
              <a:custGeom>
                <a:avLst/>
                <a:gdLst>
                  <a:gd name="txL" fmla="*/ 0 w 1103738"/>
                  <a:gd name="txT" fmla="*/ 0 h 1923915"/>
                  <a:gd name="txR" fmla="*/ 1103738 w 1103738"/>
                  <a:gd name="txB" fmla="*/ 1923915 h 1923915"/>
                </a:gdLst>
                <a:ahLst/>
                <a:cxnLst>
                  <a:cxn ang="0">
                    <a:pos x="602105" y="0"/>
                  </a:cxn>
                  <a:cxn ang="0">
                    <a:pos x="1099060" y="1925400"/>
                  </a:cxn>
                  <a:cxn ang="0">
                    <a:pos x="0" y="1885745"/>
                  </a:cxn>
                </a:cxnLst>
                <a:rect l="txL" t="txT" r="txR" b="txB"/>
                <a:pathLst>
                  <a:path w="1103738" h="1923915">
                    <a:moveTo>
                      <a:pt x="604667" y="0"/>
                    </a:moveTo>
                    <a:lnTo>
                      <a:pt x="1103738" y="1923915"/>
                    </a:lnTo>
                    <a:lnTo>
                      <a:pt x="0" y="1884293"/>
                    </a:lnTo>
                    <a:lnTo>
                      <a:pt x="604667" y="0"/>
                    </a:lnTo>
                    <a:close/>
                  </a:path>
                </a:pathLst>
              </a:custGeom>
              <a:solidFill>
                <a:srgbClr val="92D050"/>
              </a:solidFill>
              <a:ln w="9525">
                <a:noFill/>
              </a:ln>
            </p:spPr>
            <p:txBody>
              <a:bodyPr lIns="108000" tIns="189000" rIns="0" bIns="0" anchor="ctr">
                <a:normAutofit/>
              </a:bodyPr>
              <a:lstStyle/>
              <a:p>
                <a:pPr algn="ctr">
                  <a:lnSpc>
                    <a:spcPct val="120000"/>
                  </a:lnSpc>
                  <a:spcBef>
                    <a:spcPts val="750"/>
                  </a:spcBef>
                  <a:buFont typeface="Arial" panose="020B0604020202020204" pitchFamily="34" charset="0"/>
                  <a:buNone/>
                </a:pPr>
                <a:endParaRPr sz="27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0728" name="MH_Other_7"/>
              <p:cNvSpPr/>
              <p:nvPr/>
            </p:nvSpPr>
            <p:spPr>
              <a:xfrm>
                <a:off x="1235" y="41"/>
                <a:ext cx="1488" cy="3123"/>
              </a:xfrm>
              <a:custGeom>
                <a:avLst/>
                <a:gdLst>
                  <a:gd name="txL" fmla="*/ 0 w 945356"/>
                  <a:gd name="txT" fmla="*/ 0 h 1993106"/>
                  <a:gd name="txR" fmla="*/ 945356 w 945356"/>
                  <a:gd name="txB" fmla="*/ 1993106 h 1993106"/>
                </a:gdLst>
                <a:ahLst/>
                <a:cxnLst>
                  <a:cxn ang="0">
                    <a:pos x="0" y="0"/>
                  </a:cxn>
                  <a:cxn ang="0">
                    <a:pos x="115219" y="1835007"/>
                  </a:cxn>
                  <a:cxn ang="0">
                    <a:pos x="933518" y="1615773"/>
                  </a:cxn>
                  <a:cxn ang="0">
                    <a:pos x="0" y="0"/>
                  </a:cxn>
                </a:cxnLst>
                <a:rect l="txL" t="txT" r="txR" b="txB"/>
                <a:pathLst>
                  <a:path w="945356" h="1993106">
                    <a:moveTo>
                      <a:pt x="0" y="0"/>
                    </a:moveTo>
                    <a:lnTo>
                      <a:pt x="116681" y="1993106"/>
                    </a:lnTo>
                    <a:lnTo>
                      <a:pt x="945356" y="1754981"/>
                    </a:lnTo>
                    <a:lnTo>
                      <a:pt x="0" y="0"/>
                    </a:lnTo>
                    <a:close/>
                  </a:path>
                </a:pathLst>
              </a:custGeom>
              <a:solidFill>
                <a:srgbClr val="5F9127">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29" name="MH_Other_3"/>
              <p:cNvSpPr/>
              <p:nvPr/>
            </p:nvSpPr>
            <p:spPr>
              <a:xfrm>
                <a:off x="4040" y="2904"/>
                <a:ext cx="675" cy="720"/>
              </a:xfrm>
              <a:custGeom>
                <a:avLst/>
                <a:gdLst>
                  <a:gd name="txL" fmla="*/ 0 w 428625"/>
                  <a:gd name="txT" fmla="*/ 0 h 457200"/>
                  <a:gd name="txR" fmla="*/ 428625 w 428625"/>
                  <a:gd name="txB" fmla="*/ 457200 h 457200"/>
                </a:gdLst>
                <a:ahLst/>
                <a:cxnLst>
                  <a:cxn ang="0">
                    <a:pos x="9525" y="0"/>
                  </a:cxn>
                  <a:cxn ang="0">
                    <a:pos x="0" y="361950"/>
                  </a:cxn>
                  <a:cxn ang="0">
                    <a:pos x="428625" y="457200"/>
                  </a:cxn>
                  <a:cxn ang="0">
                    <a:pos x="428625" y="95250"/>
                  </a:cxn>
                  <a:cxn ang="0">
                    <a:pos x="9525" y="0"/>
                  </a:cxn>
                </a:cxnLst>
                <a:rect l="txL" t="txT" r="txR" b="txB"/>
                <a:pathLst>
                  <a:path w="428625" h="457200">
                    <a:moveTo>
                      <a:pt x="9525" y="0"/>
                    </a:moveTo>
                    <a:lnTo>
                      <a:pt x="0" y="361950"/>
                    </a:lnTo>
                    <a:lnTo>
                      <a:pt x="428625" y="457200"/>
                    </a:lnTo>
                    <a:lnTo>
                      <a:pt x="428625" y="95250"/>
                    </a:lnTo>
                    <a:lnTo>
                      <a:pt x="9525" y="0"/>
                    </a:lnTo>
                    <a:close/>
                  </a:path>
                </a:pathLst>
              </a:custGeom>
              <a:solidFill>
                <a:srgbClr val="7F7F7F">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30" name="MH_Other_4"/>
              <p:cNvSpPr/>
              <p:nvPr/>
            </p:nvSpPr>
            <p:spPr>
              <a:xfrm>
                <a:off x="4700" y="2934"/>
                <a:ext cx="480" cy="690"/>
              </a:xfrm>
              <a:custGeom>
                <a:avLst/>
                <a:gdLst>
                  <a:gd name="txL" fmla="*/ 0 w 304800"/>
                  <a:gd name="txT" fmla="*/ 0 h 438150"/>
                  <a:gd name="txR" fmla="*/ 304800 w 304800"/>
                  <a:gd name="txB" fmla="*/ 438150 h 438150"/>
                </a:gdLst>
                <a:ahLst/>
                <a:cxnLst>
                  <a:cxn ang="0">
                    <a:pos x="0" y="76200"/>
                  </a:cxn>
                  <a:cxn ang="0">
                    <a:pos x="9525" y="438150"/>
                  </a:cxn>
                  <a:cxn ang="0">
                    <a:pos x="304800" y="304800"/>
                  </a:cxn>
                  <a:cxn ang="0">
                    <a:pos x="285750" y="0"/>
                  </a:cxn>
                  <a:cxn ang="0">
                    <a:pos x="0" y="76200"/>
                  </a:cxn>
                </a:cxnLst>
                <a:rect l="txL" t="txT" r="txR" b="txB"/>
                <a:pathLst>
                  <a:path w="304800" h="438150">
                    <a:moveTo>
                      <a:pt x="0" y="76200"/>
                    </a:moveTo>
                    <a:lnTo>
                      <a:pt x="9525" y="438150"/>
                    </a:lnTo>
                    <a:lnTo>
                      <a:pt x="304800" y="304800"/>
                    </a:lnTo>
                    <a:lnTo>
                      <a:pt x="285750" y="0"/>
                    </a:lnTo>
                    <a:lnTo>
                      <a:pt x="0" y="76200"/>
                    </a:lnTo>
                    <a:close/>
                  </a:path>
                </a:pathLst>
              </a:custGeom>
              <a:solidFill>
                <a:srgbClr val="404040">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31" name="MH_SubTitle_2"/>
              <p:cNvSpPr/>
              <p:nvPr/>
            </p:nvSpPr>
            <p:spPr>
              <a:xfrm rot="654099">
                <a:off x="3393" y="0"/>
                <a:ext cx="1737" cy="3030"/>
              </a:xfrm>
              <a:custGeom>
                <a:avLst/>
                <a:gdLst>
                  <a:gd name="txL" fmla="*/ 0 w 1103738"/>
                  <a:gd name="txT" fmla="*/ 0 h 1923915"/>
                  <a:gd name="txR" fmla="*/ 1103738 w 1103738"/>
                  <a:gd name="txB" fmla="*/ 1923915 h 1923915"/>
                </a:gdLst>
                <a:ahLst/>
                <a:cxnLst>
                  <a:cxn ang="0">
                    <a:pos x="602105" y="0"/>
                  </a:cxn>
                  <a:cxn ang="0">
                    <a:pos x="1099060" y="1925400"/>
                  </a:cxn>
                  <a:cxn ang="0">
                    <a:pos x="0" y="1885745"/>
                  </a:cxn>
                </a:cxnLst>
                <a:rect l="txL" t="txT" r="txR" b="txB"/>
                <a:pathLst>
                  <a:path w="1103738" h="1923915">
                    <a:moveTo>
                      <a:pt x="604667" y="0"/>
                    </a:moveTo>
                    <a:lnTo>
                      <a:pt x="1103738" y="1923915"/>
                    </a:lnTo>
                    <a:lnTo>
                      <a:pt x="0" y="1884293"/>
                    </a:lnTo>
                    <a:lnTo>
                      <a:pt x="604667" y="0"/>
                    </a:lnTo>
                    <a:close/>
                  </a:path>
                </a:pathLst>
              </a:custGeom>
              <a:solidFill>
                <a:srgbClr val="92D050"/>
              </a:solidFill>
              <a:ln w="9525">
                <a:noFill/>
              </a:ln>
            </p:spPr>
            <p:txBody>
              <a:bodyPr lIns="108000" tIns="189000" rIns="0" bIns="0" anchor="ctr">
                <a:normAutofit/>
              </a:bodyPr>
              <a:lstStyle/>
              <a:p>
                <a:pPr algn="ctr">
                  <a:lnSpc>
                    <a:spcPct val="120000"/>
                  </a:lnSpc>
                  <a:buNone/>
                </a:pPr>
                <a:endParaRPr sz="27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0732" name="MH_Other_8"/>
              <p:cNvSpPr/>
              <p:nvPr/>
            </p:nvSpPr>
            <p:spPr>
              <a:xfrm>
                <a:off x="4628" y="41"/>
                <a:ext cx="1487" cy="3123"/>
              </a:xfrm>
              <a:custGeom>
                <a:avLst/>
                <a:gdLst>
                  <a:gd name="txL" fmla="*/ 0 w 945356"/>
                  <a:gd name="txT" fmla="*/ 0 h 1993106"/>
                  <a:gd name="txR" fmla="*/ 945356 w 945356"/>
                  <a:gd name="txB" fmla="*/ 1993106 h 1993106"/>
                </a:gdLst>
                <a:ahLst/>
                <a:cxnLst>
                  <a:cxn ang="0">
                    <a:pos x="0" y="0"/>
                  </a:cxn>
                  <a:cxn ang="0">
                    <a:pos x="115219" y="1835007"/>
                  </a:cxn>
                  <a:cxn ang="0">
                    <a:pos x="933516" y="1615773"/>
                  </a:cxn>
                  <a:cxn ang="0">
                    <a:pos x="0" y="0"/>
                  </a:cxn>
                </a:cxnLst>
                <a:rect l="txL" t="txT" r="txR" b="txB"/>
                <a:pathLst>
                  <a:path w="945356" h="1993106">
                    <a:moveTo>
                      <a:pt x="0" y="0"/>
                    </a:moveTo>
                    <a:lnTo>
                      <a:pt x="116681" y="1993106"/>
                    </a:lnTo>
                    <a:lnTo>
                      <a:pt x="945356" y="1754981"/>
                    </a:lnTo>
                    <a:lnTo>
                      <a:pt x="0" y="0"/>
                    </a:lnTo>
                    <a:close/>
                  </a:path>
                </a:pathLst>
              </a:custGeom>
              <a:solidFill>
                <a:srgbClr val="5F9127">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33" name="MH_Other_5"/>
              <p:cNvSpPr/>
              <p:nvPr/>
            </p:nvSpPr>
            <p:spPr>
              <a:xfrm>
                <a:off x="7450" y="2904"/>
                <a:ext cx="675" cy="720"/>
              </a:xfrm>
              <a:custGeom>
                <a:avLst/>
                <a:gdLst>
                  <a:gd name="txL" fmla="*/ 0 w 428625"/>
                  <a:gd name="txT" fmla="*/ 0 h 457200"/>
                  <a:gd name="txR" fmla="*/ 428625 w 428625"/>
                  <a:gd name="txB" fmla="*/ 457200 h 457200"/>
                </a:gdLst>
                <a:ahLst/>
                <a:cxnLst>
                  <a:cxn ang="0">
                    <a:pos x="9525" y="0"/>
                  </a:cxn>
                  <a:cxn ang="0">
                    <a:pos x="0" y="361950"/>
                  </a:cxn>
                  <a:cxn ang="0">
                    <a:pos x="428625" y="457200"/>
                  </a:cxn>
                  <a:cxn ang="0">
                    <a:pos x="428625" y="95250"/>
                  </a:cxn>
                  <a:cxn ang="0">
                    <a:pos x="9525" y="0"/>
                  </a:cxn>
                </a:cxnLst>
                <a:rect l="txL" t="txT" r="txR" b="txB"/>
                <a:pathLst>
                  <a:path w="428625" h="457200">
                    <a:moveTo>
                      <a:pt x="9525" y="0"/>
                    </a:moveTo>
                    <a:lnTo>
                      <a:pt x="0" y="361950"/>
                    </a:lnTo>
                    <a:lnTo>
                      <a:pt x="428625" y="457200"/>
                    </a:lnTo>
                    <a:lnTo>
                      <a:pt x="428625" y="95250"/>
                    </a:lnTo>
                    <a:lnTo>
                      <a:pt x="9525" y="0"/>
                    </a:lnTo>
                    <a:close/>
                  </a:path>
                </a:pathLst>
              </a:custGeom>
              <a:solidFill>
                <a:srgbClr val="7F7F7F">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34" name="MH_Other_6"/>
              <p:cNvSpPr/>
              <p:nvPr/>
            </p:nvSpPr>
            <p:spPr>
              <a:xfrm>
                <a:off x="8110" y="2934"/>
                <a:ext cx="480" cy="690"/>
              </a:xfrm>
              <a:custGeom>
                <a:avLst/>
                <a:gdLst>
                  <a:gd name="txL" fmla="*/ 0 w 304800"/>
                  <a:gd name="txT" fmla="*/ 0 h 438150"/>
                  <a:gd name="txR" fmla="*/ 304800 w 304800"/>
                  <a:gd name="txB" fmla="*/ 438150 h 438150"/>
                </a:gdLst>
                <a:ahLst/>
                <a:cxnLst>
                  <a:cxn ang="0">
                    <a:pos x="0" y="76200"/>
                  </a:cxn>
                  <a:cxn ang="0">
                    <a:pos x="9525" y="438150"/>
                  </a:cxn>
                  <a:cxn ang="0">
                    <a:pos x="304800" y="304800"/>
                  </a:cxn>
                  <a:cxn ang="0">
                    <a:pos x="285750" y="0"/>
                  </a:cxn>
                  <a:cxn ang="0">
                    <a:pos x="0" y="76200"/>
                  </a:cxn>
                </a:cxnLst>
                <a:rect l="txL" t="txT" r="txR" b="txB"/>
                <a:pathLst>
                  <a:path w="304800" h="438150">
                    <a:moveTo>
                      <a:pt x="0" y="76200"/>
                    </a:moveTo>
                    <a:lnTo>
                      <a:pt x="9525" y="438150"/>
                    </a:lnTo>
                    <a:lnTo>
                      <a:pt x="304800" y="304800"/>
                    </a:lnTo>
                    <a:lnTo>
                      <a:pt x="285750" y="0"/>
                    </a:lnTo>
                    <a:lnTo>
                      <a:pt x="0" y="76200"/>
                    </a:lnTo>
                    <a:close/>
                  </a:path>
                </a:pathLst>
              </a:custGeom>
              <a:solidFill>
                <a:srgbClr val="404040">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sp>
            <p:nvSpPr>
              <p:cNvPr id="30735" name="MH_SubTitle_3"/>
              <p:cNvSpPr/>
              <p:nvPr/>
            </p:nvSpPr>
            <p:spPr>
              <a:xfrm rot="654099">
                <a:off x="6803" y="0"/>
                <a:ext cx="1737" cy="3030"/>
              </a:xfrm>
              <a:custGeom>
                <a:avLst/>
                <a:gdLst>
                  <a:gd name="txL" fmla="*/ 0 w 1103738"/>
                  <a:gd name="txT" fmla="*/ 0 h 1923915"/>
                  <a:gd name="txR" fmla="*/ 1103738 w 1103738"/>
                  <a:gd name="txB" fmla="*/ 1923915 h 1923915"/>
                </a:gdLst>
                <a:ahLst/>
                <a:cxnLst>
                  <a:cxn ang="0">
                    <a:pos x="602105" y="0"/>
                  </a:cxn>
                  <a:cxn ang="0">
                    <a:pos x="1099060" y="1925400"/>
                  </a:cxn>
                  <a:cxn ang="0">
                    <a:pos x="0" y="1885745"/>
                  </a:cxn>
                </a:cxnLst>
                <a:rect l="txL" t="txT" r="txR" b="txB"/>
                <a:pathLst>
                  <a:path w="1103738" h="1923915">
                    <a:moveTo>
                      <a:pt x="604667" y="0"/>
                    </a:moveTo>
                    <a:lnTo>
                      <a:pt x="1103738" y="1923915"/>
                    </a:lnTo>
                    <a:lnTo>
                      <a:pt x="0" y="1884293"/>
                    </a:lnTo>
                    <a:lnTo>
                      <a:pt x="604667" y="0"/>
                    </a:lnTo>
                    <a:close/>
                  </a:path>
                </a:pathLst>
              </a:custGeom>
              <a:solidFill>
                <a:srgbClr val="92D050"/>
              </a:solidFill>
              <a:ln w="9525">
                <a:noFill/>
              </a:ln>
            </p:spPr>
            <p:txBody>
              <a:bodyPr lIns="108000" tIns="189000" rIns="0" bIns="0" anchor="ctr">
                <a:normAutofit/>
              </a:bodyPr>
              <a:lstStyle/>
              <a:p>
                <a:pPr algn="ctr">
                  <a:lnSpc>
                    <a:spcPct val="120000"/>
                  </a:lnSpc>
                  <a:buNone/>
                </a:pPr>
                <a:endParaRPr sz="27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0736" name="MH_Other_9"/>
              <p:cNvSpPr/>
              <p:nvPr/>
            </p:nvSpPr>
            <p:spPr>
              <a:xfrm>
                <a:off x="8038" y="41"/>
                <a:ext cx="1487" cy="3123"/>
              </a:xfrm>
              <a:custGeom>
                <a:avLst/>
                <a:gdLst>
                  <a:gd name="txL" fmla="*/ 0 w 945356"/>
                  <a:gd name="txT" fmla="*/ 0 h 1993106"/>
                  <a:gd name="txR" fmla="*/ 945356 w 945356"/>
                  <a:gd name="txB" fmla="*/ 1993106 h 1993106"/>
                </a:gdLst>
                <a:ahLst/>
                <a:cxnLst>
                  <a:cxn ang="0">
                    <a:pos x="0" y="0"/>
                  </a:cxn>
                  <a:cxn ang="0">
                    <a:pos x="115219" y="1835007"/>
                  </a:cxn>
                  <a:cxn ang="0">
                    <a:pos x="933516" y="1615773"/>
                  </a:cxn>
                  <a:cxn ang="0">
                    <a:pos x="0" y="0"/>
                  </a:cxn>
                </a:cxnLst>
                <a:rect l="txL" t="txT" r="txR" b="txB"/>
                <a:pathLst>
                  <a:path w="945356" h="1993106">
                    <a:moveTo>
                      <a:pt x="0" y="0"/>
                    </a:moveTo>
                    <a:lnTo>
                      <a:pt x="116681" y="1993106"/>
                    </a:lnTo>
                    <a:lnTo>
                      <a:pt x="945356" y="1754981"/>
                    </a:lnTo>
                    <a:lnTo>
                      <a:pt x="0" y="0"/>
                    </a:lnTo>
                    <a:close/>
                  </a:path>
                </a:pathLst>
              </a:custGeom>
              <a:solidFill>
                <a:srgbClr val="5F9127">
                  <a:alpha val="100000"/>
                </a:srgbClr>
              </a:solidFill>
              <a:ln w="9525">
                <a:noFill/>
              </a:ln>
            </p:spPr>
            <p:txBody>
              <a:bodyPr/>
              <a:lstStyle/>
              <a:p>
                <a:endParaRPr sz="975">
                  <a:latin typeface="Calibri" panose="020F0502020204030204" pitchFamily="2" charset="0"/>
                  <a:ea typeface="宋体" panose="02010600030101010101" pitchFamily="2" charset="-122"/>
                  <a:sym typeface="Calibri" panose="020F0502020204030204" pitchFamily="2" charset="0"/>
                </a:endParaRPr>
              </a:p>
            </p:txBody>
          </p:sp>
        </p:grpSp>
        <p:sp>
          <p:nvSpPr>
            <p:cNvPr id="30737" name="MH_Text_1"/>
            <p:cNvSpPr/>
            <p:nvPr/>
          </p:nvSpPr>
          <p:spPr>
            <a:xfrm>
              <a:off x="0" y="4071"/>
              <a:ext cx="2993" cy="1955"/>
            </a:xfrm>
            <a:prstGeom prst="rect">
              <a:avLst/>
            </a:prstGeom>
            <a:noFill/>
            <a:ln w="9525">
              <a:noFill/>
            </a:ln>
          </p:spPr>
          <p:txBody>
            <a:bodyPr/>
            <a:lstStyle/>
            <a:p>
              <a:pPr algn="ctr">
                <a:lnSpc>
                  <a:spcPct val="130000"/>
                </a:lnSpc>
                <a:buNone/>
              </a:pPr>
              <a:r>
                <a:rPr lang="en-US" altLang="x-none" sz="1500" b="1" i="1" baseline="0" dirty="0">
                  <a:solidFill>
                    <a:srgbClr val="0070C0"/>
                  </a:solidFill>
                  <a:latin typeface="微软雅黑" panose="020B0503020204020204" charset="-122"/>
                  <a:ea typeface="微软雅黑" panose="020B0503020204020204" charset="-122"/>
                  <a:sym typeface="宋体" panose="02010600030101010101" pitchFamily="2" charset="-122"/>
                </a:rPr>
                <a:t>增加绿色产品</a:t>
              </a:r>
            </a:p>
            <a:p>
              <a:pPr algn="ctr">
                <a:lnSpc>
                  <a:spcPct val="130000"/>
                </a:lnSpc>
                <a:buNone/>
              </a:pPr>
              <a:r>
                <a:rPr lang="en-US" altLang="x-none" sz="1500" b="1" i="1" baseline="0" dirty="0">
                  <a:solidFill>
                    <a:srgbClr val="0070C0"/>
                  </a:solidFill>
                  <a:latin typeface="微软雅黑" panose="020B0503020204020204" charset="-122"/>
                  <a:ea typeface="微软雅黑" panose="020B0503020204020204" charset="-122"/>
                  <a:sym typeface="宋体" panose="02010600030101010101" pitchFamily="2" charset="-122"/>
                </a:rPr>
                <a:t>和服务的有效供给</a:t>
              </a:r>
            </a:p>
          </p:txBody>
        </p:sp>
        <p:sp>
          <p:nvSpPr>
            <p:cNvPr id="30738" name="MH_Text_2"/>
            <p:cNvSpPr/>
            <p:nvPr/>
          </p:nvSpPr>
          <p:spPr>
            <a:xfrm>
              <a:off x="3458" y="4344"/>
              <a:ext cx="2863" cy="1955"/>
            </a:xfrm>
            <a:prstGeom prst="rect">
              <a:avLst/>
            </a:prstGeom>
            <a:noFill/>
            <a:ln w="9525">
              <a:noFill/>
            </a:ln>
          </p:spPr>
          <p:txBody>
            <a:bodyPr/>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推广绿色消费产品</a:t>
              </a:r>
            </a:p>
          </p:txBody>
        </p:sp>
        <p:sp>
          <p:nvSpPr>
            <p:cNvPr id="30739" name="MH_Text_3"/>
            <p:cNvSpPr/>
            <p:nvPr/>
          </p:nvSpPr>
          <p:spPr>
            <a:xfrm>
              <a:off x="7059" y="4292"/>
              <a:ext cx="3013" cy="1955"/>
            </a:xfrm>
            <a:prstGeom prst="rect">
              <a:avLst/>
            </a:prstGeom>
            <a:noFill/>
            <a:ln w="9525">
              <a:noFill/>
            </a:ln>
          </p:spPr>
          <p:txBody>
            <a:bodyPr/>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扩大绿色消费市场</a:t>
              </a:r>
            </a:p>
          </p:txBody>
        </p:sp>
      </p:grpSp>
      <p:sp>
        <p:nvSpPr>
          <p:cNvPr id="30740" name="矩形 2"/>
          <p:cNvSpPr/>
          <p:nvPr/>
        </p:nvSpPr>
        <p:spPr>
          <a:xfrm>
            <a:off x="516731" y="2686050"/>
            <a:ext cx="2887266" cy="3415030"/>
          </a:xfrm>
          <a:prstGeom prst="rect">
            <a:avLst/>
          </a:prstGeom>
          <a:noFill/>
          <a:ln w="9525">
            <a:noFill/>
          </a:ln>
        </p:spPr>
        <p:txBody>
          <a:bodyPr wrap="square">
            <a:spAutoFit/>
          </a:bodyPr>
          <a:lstStyle/>
          <a:p>
            <a:pPr marL="285750" indent="-285750">
              <a:lnSpc>
                <a:spcPct val="150000"/>
              </a:lnSpc>
              <a:buFont typeface="Wingdings" panose="05000000000000000000" pitchFamily="2" charset="2"/>
              <a:buChar char="Ø"/>
            </a:pPr>
            <a:r>
              <a:rPr lang="zh-CN" altLang="en-US" sz="1800" b="1" dirty="0">
                <a:solidFill>
                  <a:srgbClr val="000000"/>
                </a:solidFill>
                <a:latin typeface="Calibri" panose="020F0502020204030204" pitchFamily="2" charset="0"/>
                <a:ea typeface="宋体" panose="02010600030101010101" pitchFamily="2" charset="-122"/>
                <a:sym typeface="宋体" panose="02010600030101010101" pitchFamily="2" charset="-122"/>
              </a:rPr>
              <a:t>绿色消费，是指以</a:t>
            </a:r>
            <a:r>
              <a:rPr lang="zh-CN" altLang="en-US" sz="1800" b="1" dirty="0">
                <a:solidFill>
                  <a:srgbClr val="008000"/>
                </a:solidFill>
                <a:latin typeface="Calibri" panose="020F0502020204030204" pitchFamily="2" charset="0"/>
                <a:ea typeface="宋体" panose="02010600030101010101" pitchFamily="2" charset="-122"/>
                <a:sym typeface="宋体" panose="02010600030101010101" pitchFamily="2" charset="-122"/>
              </a:rPr>
              <a:t>节约资源</a:t>
            </a:r>
            <a:r>
              <a:rPr lang="zh-CN" altLang="en-US" sz="1800" b="1" dirty="0">
                <a:solidFill>
                  <a:srgbClr val="000000"/>
                </a:solidFill>
                <a:latin typeface="Calibri" panose="020F0502020204030204" pitchFamily="2" charset="0"/>
                <a:ea typeface="宋体" panose="02010600030101010101" pitchFamily="2" charset="-122"/>
                <a:sym typeface="宋体" panose="02010600030101010101" pitchFamily="2" charset="-122"/>
              </a:rPr>
              <a:t>和</a:t>
            </a:r>
            <a:r>
              <a:rPr lang="zh-CN" altLang="en-US" sz="1800" b="1" dirty="0">
                <a:solidFill>
                  <a:srgbClr val="008000"/>
                </a:solidFill>
                <a:latin typeface="Calibri" panose="020F0502020204030204" pitchFamily="2" charset="0"/>
                <a:ea typeface="宋体" panose="02010600030101010101" pitchFamily="2" charset="-122"/>
                <a:sym typeface="宋体" panose="02010600030101010101" pitchFamily="2" charset="-122"/>
              </a:rPr>
              <a:t>保护环境</a:t>
            </a:r>
            <a:r>
              <a:rPr lang="zh-CN" altLang="en-US" sz="1800" b="1" dirty="0">
                <a:solidFill>
                  <a:srgbClr val="000000"/>
                </a:solidFill>
                <a:latin typeface="Calibri" panose="020F0502020204030204" pitchFamily="2" charset="0"/>
                <a:ea typeface="宋体" panose="02010600030101010101" pitchFamily="2" charset="-122"/>
                <a:sym typeface="宋体" panose="02010600030101010101" pitchFamily="2" charset="-122"/>
              </a:rPr>
              <a:t>为特征的消费行为，主要表现为崇尚勤俭节约，减少损失浪费，选择高效、环保的产品和服务，降低消费过程中的资源消耗和污染排放。</a:t>
            </a:r>
          </a:p>
        </p:txBody>
      </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1"/>
          <p:cNvSpPr/>
          <p:nvPr/>
        </p:nvSpPr>
        <p:spPr>
          <a:xfrm>
            <a:off x="390525" y="2500313"/>
            <a:ext cx="3178969" cy="2999740"/>
          </a:xfrm>
          <a:prstGeom prst="rect">
            <a:avLst/>
          </a:prstGeom>
          <a:noFill/>
          <a:ln w="9525" cap="flat" cmpd="sng">
            <a:solidFill>
              <a:srgbClr val="FF0000"/>
            </a:solidFill>
            <a:prstDash val="solid"/>
            <a:miter/>
            <a:headEnd type="none" w="med" len="med"/>
            <a:tailEnd type="none" w="med" len="med"/>
          </a:ln>
        </p:spPr>
        <p:txBody>
          <a:bodyPr wrap="square" anchor="t">
            <a:spAutoFit/>
          </a:bodyPr>
          <a:lstStyle/>
          <a:p>
            <a:pPr>
              <a:lnSpc>
                <a:spcPct val="150000"/>
              </a:lnSpc>
              <a:buFont typeface="Wingdings" panose="05000000000000000000" pitchFamily="2" charset="2"/>
              <a:buNone/>
            </a:pPr>
            <a:r>
              <a:rPr lang="zh-CN" altLang="en-US" sz="1800" b="1" dirty="0">
                <a:solidFill>
                  <a:srgbClr val="002060"/>
                </a:solidFill>
                <a:latin typeface="宋体" panose="02010600030101010101" pitchFamily="2" charset="-122"/>
                <a:ea typeface="宋体" panose="02010600030101010101" pitchFamily="2" charset="-122"/>
                <a:sym typeface="宋体" panose="02010600030101010101" pitchFamily="2" charset="-122"/>
              </a:rPr>
              <a:t>绿色金融体系，是指通过贷款、私募投资、发行债券和股票、保险、碳金融等金融产品和服务将社会资金引导到环保、节能、清洁能源、清洁交通、清洁建筑等绿色产业发展中的一系列政策和制度安排。</a:t>
            </a:r>
          </a:p>
        </p:txBody>
      </p:sp>
      <p:grpSp>
        <p:nvGrpSpPr>
          <p:cNvPr id="31747" name="组合 31746"/>
          <p:cNvGrpSpPr/>
          <p:nvPr/>
        </p:nvGrpSpPr>
        <p:grpSpPr>
          <a:xfrm>
            <a:off x="3742135" y="2501504"/>
            <a:ext cx="4517231" cy="2618184"/>
            <a:chOff x="0" y="0"/>
            <a:chExt cx="9485" cy="5497"/>
          </a:xfrm>
        </p:grpSpPr>
        <p:grpSp>
          <p:nvGrpSpPr>
            <p:cNvPr id="31748" name="组合 31747"/>
            <p:cNvGrpSpPr/>
            <p:nvPr/>
          </p:nvGrpSpPr>
          <p:grpSpPr>
            <a:xfrm>
              <a:off x="0" y="0"/>
              <a:ext cx="4679" cy="5497"/>
              <a:chOff x="0" y="0"/>
              <a:chExt cx="4679" cy="5497"/>
            </a:xfrm>
          </p:grpSpPr>
          <p:sp>
            <p:nvSpPr>
              <p:cNvPr id="31749" name="MH_Other_1"/>
              <p:cNvSpPr/>
              <p:nvPr/>
            </p:nvSpPr>
            <p:spPr>
              <a:xfrm>
                <a:off x="0" y="334"/>
                <a:ext cx="395" cy="96"/>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50" name="MH_Other_2"/>
              <p:cNvSpPr/>
              <p:nvPr/>
            </p:nvSpPr>
            <p:spPr>
              <a:xfrm>
                <a:off x="0" y="1300"/>
                <a:ext cx="395" cy="98"/>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51" name="MH_Other_3"/>
              <p:cNvSpPr/>
              <p:nvPr/>
            </p:nvSpPr>
            <p:spPr>
              <a:xfrm>
                <a:off x="0" y="2268"/>
                <a:ext cx="395" cy="96"/>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52" name="MH_Other_4"/>
              <p:cNvSpPr/>
              <p:nvPr/>
            </p:nvSpPr>
            <p:spPr>
              <a:xfrm>
                <a:off x="0" y="3234"/>
                <a:ext cx="395" cy="98"/>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53" name="MH_Other_5"/>
              <p:cNvSpPr/>
              <p:nvPr/>
            </p:nvSpPr>
            <p:spPr>
              <a:xfrm>
                <a:off x="0" y="4202"/>
                <a:ext cx="395" cy="96"/>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54" name="MH_Other_6"/>
              <p:cNvSpPr/>
              <p:nvPr/>
            </p:nvSpPr>
            <p:spPr>
              <a:xfrm>
                <a:off x="23" y="0"/>
                <a:ext cx="173" cy="5497"/>
              </a:xfrm>
              <a:prstGeom prst="rect">
                <a:avLst/>
              </a:prstGeom>
              <a:gradFill rotWithShape="0">
                <a:gsLst>
                  <a:gs pos="0">
                    <a:srgbClr val="ABABAB">
                      <a:alpha val="100000"/>
                    </a:srgbClr>
                  </a:gs>
                  <a:gs pos="53998">
                    <a:srgbClr val="D3D3D3">
                      <a:alpha val="100000"/>
                    </a:srgbClr>
                  </a:gs>
                  <a:gs pos="100000">
                    <a:srgbClr val="ABABAB">
                      <a:alpha val="100000"/>
                    </a:srgbClr>
                  </a:gs>
                </a:gsLst>
                <a:lin ang="0" scaled="1"/>
                <a:tileRect/>
              </a:gradFill>
              <a:ln w="9525">
                <a:noFill/>
              </a:ln>
            </p:spPr>
            <p:txBody>
              <a:bodyPr anchor="ctr"/>
              <a:lstStyle/>
              <a:p>
                <a:pPr algn="just">
                  <a:lnSpc>
                    <a:spcPct val="120000"/>
                  </a:lnSpc>
                </a:pPr>
                <a:endParaRPr sz="900">
                  <a:solidFill>
                    <a:schemeClr val="bg1"/>
                  </a:solidFill>
                  <a:latin typeface="幼圆" panose="02010509060101010101" pitchFamily="1" charset="-122"/>
                  <a:ea typeface="幼圆" panose="02010509060101010101" pitchFamily="1" charset="-122"/>
                  <a:sym typeface="幼圆" panose="02010509060101010101" pitchFamily="1" charset="-122"/>
                </a:endParaRPr>
              </a:p>
            </p:txBody>
          </p:sp>
          <p:sp>
            <p:nvSpPr>
              <p:cNvPr id="31755" name="MH_Other_7"/>
              <p:cNvSpPr/>
              <p:nvPr/>
            </p:nvSpPr>
            <p:spPr>
              <a:xfrm>
                <a:off x="0" y="383"/>
                <a:ext cx="1083" cy="602"/>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56" name="MH_Other_8"/>
              <p:cNvSpPr/>
              <p:nvPr/>
            </p:nvSpPr>
            <p:spPr>
              <a:xfrm>
                <a:off x="544" y="468"/>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01</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57" name="MH_Other_9"/>
              <p:cNvSpPr/>
              <p:nvPr/>
            </p:nvSpPr>
            <p:spPr>
              <a:xfrm>
                <a:off x="0" y="1351"/>
                <a:ext cx="1083" cy="600"/>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58" name="MH_Other_10"/>
              <p:cNvSpPr/>
              <p:nvPr/>
            </p:nvSpPr>
            <p:spPr>
              <a:xfrm>
                <a:off x="544" y="1435"/>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02</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59" name="MH_Other_11"/>
              <p:cNvSpPr/>
              <p:nvPr/>
            </p:nvSpPr>
            <p:spPr>
              <a:xfrm>
                <a:off x="0" y="2317"/>
                <a:ext cx="1083" cy="602"/>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60" name="MH_Other_12"/>
              <p:cNvSpPr/>
              <p:nvPr/>
            </p:nvSpPr>
            <p:spPr>
              <a:xfrm>
                <a:off x="544" y="2402"/>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03</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61" name="MH_Other_13"/>
              <p:cNvSpPr/>
              <p:nvPr/>
            </p:nvSpPr>
            <p:spPr>
              <a:xfrm>
                <a:off x="0" y="3285"/>
                <a:ext cx="1083" cy="602"/>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62" name="MH_Other_14"/>
              <p:cNvSpPr/>
              <p:nvPr/>
            </p:nvSpPr>
            <p:spPr>
              <a:xfrm>
                <a:off x="544" y="3369"/>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04</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63" name="MH_Other_15"/>
              <p:cNvSpPr/>
              <p:nvPr/>
            </p:nvSpPr>
            <p:spPr>
              <a:xfrm>
                <a:off x="0" y="4253"/>
                <a:ext cx="1083" cy="600"/>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64" name="MH_Other_16"/>
              <p:cNvSpPr/>
              <p:nvPr/>
            </p:nvSpPr>
            <p:spPr>
              <a:xfrm>
                <a:off x="544" y="4336"/>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05</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grpSp>
            <p:nvGrpSpPr>
              <p:cNvPr id="31765" name="组合 31764"/>
              <p:cNvGrpSpPr/>
              <p:nvPr/>
            </p:nvGrpSpPr>
            <p:grpSpPr>
              <a:xfrm>
                <a:off x="875" y="355"/>
                <a:ext cx="3804" cy="4524"/>
                <a:chOff x="0" y="0"/>
                <a:chExt cx="6909" cy="4524"/>
              </a:xfrm>
            </p:grpSpPr>
            <p:sp>
              <p:nvSpPr>
                <p:cNvPr id="31766" name="MH_SubTitle_1"/>
                <p:cNvSpPr/>
                <p:nvPr/>
              </p:nvSpPr>
              <p:spPr>
                <a:xfrm>
                  <a:off x="0" y="0"/>
                  <a:ext cx="6426" cy="677"/>
                </a:xfrm>
                <a:prstGeom prst="rect">
                  <a:avLst/>
                </a:prstGeom>
                <a:noFill/>
                <a:ln w="9525">
                  <a:noFill/>
                </a:ln>
              </p:spPr>
              <p:txBody>
                <a:bodyPr anchor="t"/>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绿色产业基金</a:t>
                  </a:r>
                </a:p>
              </p:txBody>
            </p:sp>
            <p:sp>
              <p:nvSpPr>
                <p:cNvPr id="31767" name="MH_SubTitle_2"/>
                <p:cNvSpPr/>
                <p:nvPr/>
              </p:nvSpPr>
              <p:spPr>
                <a:xfrm>
                  <a:off x="572" y="945"/>
                  <a:ext cx="5287" cy="677"/>
                </a:xfrm>
                <a:prstGeom prst="rect">
                  <a:avLst/>
                </a:prstGeom>
                <a:noFill/>
                <a:ln w="9525">
                  <a:noFill/>
                </a:ln>
              </p:spPr>
              <p:txBody>
                <a:bodyPr anchor="t"/>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绿色贷款贴息</a:t>
                  </a:r>
                </a:p>
              </p:txBody>
            </p:sp>
            <p:sp>
              <p:nvSpPr>
                <p:cNvPr id="31768" name="MH_SubTitle_3"/>
                <p:cNvSpPr/>
                <p:nvPr/>
              </p:nvSpPr>
              <p:spPr>
                <a:xfrm>
                  <a:off x="572" y="1913"/>
                  <a:ext cx="5287" cy="677"/>
                </a:xfrm>
                <a:prstGeom prst="rect">
                  <a:avLst/>
                </a:prstGeom>
                <a:noFill/>
                <a:ln w="9525">
                  <a:noFill/>
                </a:ln>
              </p:spPr>
              <p:txBody>
                <a:bodyPr anchor="t"/>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建立绿色担保</a:t>
                  </a:r>
                </a:p>
              </p:txBody>
            </p:sp>
            <p:sp>
              <p:nvSpPr>
                <p:cNvPr id="31769" name="MH_SubTitle_4"/>
                <p:cNvSpPr/>
                <p:nvPr/>
              </p:nvSpPr>
              <p:spPr>
                <a:xfrm>
                  <a:off x="637" y="2879"/>
                  <a:ext cx="5287" cy="677"/>
                </a:xfrm>
                <a:prstGeom prst="rect">
                  <a:avLst/>
                </a:prstGeom>
                <a:noFill/>
                <a:ln w="9525">
                  <a:noFill/>
                </a:ln>
              </p:spPr>
              <p:txBody>
                <a:bodyPr anchor="t"/>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环境压力测试</a:t>
                  </a:r>
                </a:p>
              </p:txBody>
            </p:sp>
            <p:sp>
              <p:nvSpPr>
                <p:cNvPr id="31770" name="MH_SubTitle_5"/>
                <p:cNvSpPr/>
                <p:nvPr/>
              </p:nvSpPr>
              <p:spPr>
                <a:xfrm>
                  <a:off x="572" y="3847"/>
                  <a:ext cx="6337" cy="677"/>
                </a:xfrm>
                <a:prstGeom prst="rect">
                  <a:avLst/>
                </a:prstGeom>
                <a:noFill/>
                <a:ln w="9525">
                  <a:noFill/>
                </a:ln>
              </p:spPr>
              <p:txBody>
                <a:bodyPr anchor="t"/>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建立绿色债券市场</a:t>
                  </a:r>
                </a:p>
              </p:txBody>
            </p:sp>
          </p:grpSp>
        </p:grpSp>
        <p:sp>
          <p:nvSpPr>
            <p:cNvPr id="31771" name="MH_Other_1"/>
            <p:cNvSpPr/>
            <p:nvPr/>
          </p:nvSpPr>
          <p:spPr>
            <a:xfrm>
              <a:off x="4674" y="334"/>
              <a:ext cx="395" cy="96"/>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72" name="MH_Other_2"/>
            <p:cNvSpPr/>
            <p:nvPr/>
          </p:nvSpPr>
          <p:spPr>
            <a:xfrm>
              <a:off x="4674" y="1300"/>
              <a:ext cx="395" cy="98"/>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73" name="MH_Other_3"/>
            <p:cNvSpPr/>
            <p:nvPr/>
          </p:nvSpPr>
          <p:spPr>
            <a:xfrm>
              <a:off x="4674" y="2268"/>
              <a:ext cx="395" cy="96"/>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74" name="MH_Other_4"/>
            <p:cNvSpPr/>
            <p:nvPr/>
          </p:nvSpPr>
          <p:spPr>
            <a:xfrm>
              <a:off x="4674" y="3234"/>
              <a:ext cx="395" cy="98"/>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75" name="MH_Other_5"/>
            <p:cNvSpPr/>
            <p:nvPr/>
          </p:nvSpPr>
          <p:spPr>
            <a:xfrm>
              <a:off x="4674" y="4202"/>
              <a:ext cx="395" cy="96"/>
            </a:xfrm>
            <a:custGeom>
              <a:avLst/>
              <a:gdLst>
                <a:gd name="txL" fmla="*/ 0 w 711052"/>
                <a:gd name="txT" fmla="*/ 0 h 174096"/>
                <a:gd name="txR" fmla="*/ 711052 w 711052"/>
                <a:gd name="txB" fmla="*/ 174096 h 174096"/>
              </a:gdLst>
              <a:ahLst/>
              <a:cxnLst>
                <a:cxn ang="0">
                  <a:pos x="0" y="0"/>
                </a:cxn>
              </a:cxnLst>
              <a:rect l="txL" t="txT" r="txR" b="tx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5B9BD5">
                    <a:alpha val="100000"/>
                  </a:srgbClr>
                </a:gs>
                <a:gs pos="59999">
                  <a:srgbClr val="DDEAF6">
                    <a:alpha val="100000"/>
                  </a:srgbClr>
                </a:gs>
                <a:gs pos="89000">
                  <a:srgbClr val="5B9BD5">
                    <a:alpha val="100000"/>
                  </a:srgbClr>
                </a:gs>
                <a:gs pos="100000">
                  <a:srgbClr val="2E75B5">
                    <a:alpha val="100000"/>
                  </a:srgbClr>
                </a:gs>
              </a:gsLst>
              <a:lin ang="0" scaled="1"/>
              <a:tileRect/>
            </a:gra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76" name="MH_Other_6"/>
            <p:cNvSpPr/>
            <p:nvPr/>
          </p:nvSpPr>
          <p:spPr>
            <a:xfrm>
              <a:off x="4697" y="0"/>
              <a:ext cx="173" cy="5497"/>
            </a:xfrm>
            <a:prstGeom prst="rect">
              <a:avLst/>
            </a:prstGeom>
            <a:gradFill rotWithShape="0">
              <a:gsLst>
                <a:gs pos="0">
                  <a:srgbClr val="ABABAB">
                    <a:alpha val="100000"/>
                  </a:srgbClr>
                </a:gs>
                <a:gs pos="53998">
                  <a:srgbClr val="D3D3D3">
                    <a:alpha val="100000"/>
                  </a:srgbClr>
                </a:gs>
                <a:gs pos="100000">
                  <a:srgbClr val="ABABAB">
                    <a:alpha val="100000"/>
                  </a:srgbClr>
                </a:gs>
              </a:gsLst>
              <a:lin ang="0" scaled="1"/>
              <a:tileRect/>
            </a:gradFill>
            <a:ln w="9525">
              <a:noFill/>
            </a:ln>
          </p:spPr>
          <p:txBody>
            <a:bodyPr anchor="ctr"/>
            <a:lstStyle/>
            <a:p>
              <a:pPr algn="just">
                <a:lnSpc>
                  <a:spcPct val="120000"/>
                </a:lnSpc>
              </a:pPr>
              <a:endParaRPr sz="900">
                <a:solidFill>
                  <a:schemeClr val="bg1"/>
                </a:solidFill>
                <a:latin typeface="幼圆" panose="02010509060101010101" pitchFamily="1" charset="-122"/>
                <a:ea typeface="幼圆" panose="02010509060101010101" pitchFamily="1" charset="-122"/>
                <a:sym typeface="幼圆" panose="02010509060101010101" pitchFamily="1" charset="-122"/>
              </a:endParaRPr>
            </a:p>
          </p:txBody>
        </p:sp>
        <p:sp>
          <p:nvSpPr>
            <p:cNvPr id="31777" name="MH_Other_7"/>
            <p:cNvSpPr/>
            <p:nvPr/>
          </p:nvSpPr>
          <p:spPr>
            <a:xfrm>
              <a:off x="4674" y="383"/>
              <a:ext cx="1083" cy="602"/>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78" name="MH_Other_8"/>
            <p:cNvSpPr/>
            <p:nvPr/>
          </p:nvSpPr>
          <p:spPr>
            <a:xfrm>
              <a:off x="5218" y="468"/>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06</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79" name="MH_Other_9"/>
            <p:cNvSpPr/>
            <p:nvPr/>
          </p:nvSpPr>
          <p:spPr>
            <a:xfrm>
              <a:off x="4674" y="1351"/>
              <a:ext cx="1083" cy="600"/>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80" name="MH_Other_10"/>
            <p:cNvSpPr/>
            <p:nvPr/>
          </p:nvSpPr>
          <p:spPr>
            <a:xfrm>
              <a:off x="5218" y="1435"/>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07</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81" name="MH_Other_11"/>
            <p:cNvSpPr/>
            <p:nvPr/>
          </p:nvSpPr>
          <p:spPr>
            <a:xfrm>
              <a:off x="4674" y="2317"/>
              <a:ext cx="1083" cy="602"/>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82" name="MH_Other_12"/>
            <p:cNvSpPr/>
            <p:nvPr/>
          </p:nvSpPr>
          <p:spPr>
            <a:xfrm>
              <a:off x="5218" y="2402"/>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08</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83" name="MH_Other_13"/>
            <p:cNvSpPr/>
            <p:nvPr/>
          </p:nvSpPr>
          <p:spPr>
            <a:xfrm>
              <a:off x="4674" y="3285"/>
              <a:ext cx="1083" cy="602"/>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84" name="MH_Other_14"/>
            <p:cNvSpPr/>
            <p:nvPr/>
          </p:nvSpPr>
          <p:spPr>
            <a:xfrm>
              <a:off x="5218" y="3369"/>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09</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sp>
          <p:nvSpPr>
            <p:cNvPr id="31785" name="MH_Other_15"/>
            <p:cNvSpPr/>
            <p:nvPr/>
          </p:nvSpPr>
          <p:spPr>
            <a:xfrm>
              <a:off x="4674" y="4253"/>
              <a:ext cx="1083" cy="600"/>
            </a:xfrm>
            <a:custGeom>
              <a:avLst/>
              <a:gdLst>
                <a:gd name="txL" fmla="*/ 0 w 1944216"/>
                <a:gd name="txT" fmla="*/ 0 h 1080120"/>
                <a:gd name="txR" fmla="*/ 1944216 w 1944216"/>
                <a:gd name="txB" fmla="*/ 1080120 h 1080120"/>
              </a:gdLst>
              <a:ahLst/>
              <a:cxnLst>
                <a:cxn ang="0">
                  <a:pos x="0" y="0"/>
                </a:cxn>
              </a:cxnLst>
              <a:rect l="txL" t="txT" r="txR" b="tx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chemeClr val="accent1"/>
            </a:solidFill>
            <a:ln w="25400">
              <a:noFill/>
            </a:ln>
          </p:spPr>
          <p:txBody>
            <a:bodyPr lIns="51435" tIns="25717" rIns="51435" bIns="25717" anchor="ctr"/>
            <a:lstStyle/>
            <a:p>
              <a:pPr algn="ctr">
                <a:buNone/>
              </a:pPr>
              <a:endParaRPr sz="900" b="1" i="1" baseline="0">
                <a:solidFill>
                  <a:srgbClr val="FFFFFF"/>
                </a:solidFill>
                <a:latin typeface="Calibri" panose="020F0502020204030204" pitchFamily="2" charset="0"/>
                <a:ea typeface="Calibri" panose="020F0502020204030204" pitchFamily="2" charset="0"/>
                <a:sym typeface="Calibri" panose="020F0502020204030204" pitchFamily="2" charset="0"/>
              </a:endParaRPr>
            </a:p>
          </p:txBody>
        </p:sp>
        <p:sp>
          <p:nvSpPr>
            <p:cNvPr id="31786" name="MH_Other_16"/>
            <p:cNvSpPr/>
            <p:nvPr/>
          </p:nvSpPr>
          <p:spPr>
            <a:xfrm>
              <a:off x="5218" y="4336"/>
              <a:ext cx="443" cy="443"/>
            </a:xfrm>
            <a:prstGeom prst="ellipse">
              <a:avLst/>
            </a:prstGeom>
            <a:solidFill>
              <a:srgbClr val="FFFFFF"/>
            </a:solidFill>
            <a:ln w="9525" cap="flat" cmpd="sng">
              <a:solidFill>
                <a:srgbClr val="FFFFFF"/>
              </a:solidFill>
              <a:prstDash val="solid"/>
              <a:headEnd type="none" w="med" len="med"/>
              <a:tailEnd type="none" w="med" len="med"/>
            </a:ln>
          </p:spPr>
          <p:txBody>
            <a:bodyPr lIns="0" tIns="0" rIns="0" bIns="0" anchor="ctr"/>
            <a:lstStyle/>
            <a:p>
              <a:pPr algn="ctr">
                <a:lnSpc>
                  <a:spcPct val="120000"/>
                </a:lnSpc>
                <a:buNone/>
              </a:pPr>
              <a:r>
                <a:rPr lang="en-US" altLang="x-none" sz="900" b="1" i="1" baseline="0" dirty="0">
                  <a:solidFill>
                    <a:srgbClr val="2E2E2E"/>
                  </a:solidFill>
                  <a:latin typeface="Segoe UI" panose="020B0502040204020203" pitchFamily="2" charset="0"/>
                  <a:ea typeface="宋体" panose="02010600030101010101" pitchFamily="2" charset="-122"/>
                  <a:cs typeface="Segoe UI" panose="020B0502040204020203" pitchFamily="2" charset="0"/>
                  <a:sym typeface="Segoe UI" panose="020B0502040204020203" pitchFamily="2" charset="0"/>
                </a:rPr>
                <a:t>10</a:t>
              </a:r>
              <a:endParaRPr lang="en-US" altLang="x-none" sz="900" b="1" i="1" baseline="0" dirty="0">
                <a:solidFill>
                  <a:srgbClr val="2E2E2E"/>
                </a:solidFill>
                <a:latin typeface="Segoe UI" panose="020B0502040204020203" pitchFamily="2" charset="0"/>
                <a:ea typeface="Segoe UI" panose="020B0502040204020203" pitchFamily="2" charset="0"/>
                <a:sym typeface="Segoe UI" panose="020B0502040204020203" pitchFamily="2" charset="0"/>
              </a:endParaRPr>
            </a:p>
          </p:txBody>
        </p:sp>
        <p:grpSp>
          <p:nvGrpSpPr>
            <p:cNvPr id="31787" name="组合 31786"/>
            <p:cNvGrpSpPr/>
            <p:nvPr/>
          </p:nvGrpSpPr>
          <p:grpSpPr>
            <a:xfrm>
              <a:off x="5864" y="355"/>
              <a:ext cx="3621" cy="1550"/>
              <a:chOff x="0" y="0"/>
              <a:chExt cx="5287" cy="1550"/>
            </a:xfrm>
          </p:grpSpPr>
          <p:sp>
            <p:nvSpPr>
              <p:cNvPr id="31788" name="MH_SubTitle_1"/>
              <p:cNvSpPr/>
              <p:nvPr/>
            </p:nvSpPr>
            <p:spPr>
              <a:xfrm>
                <a:off x="0" y="0"/>
                <a:ext cx="5287" cy="677"/>
              </a:xfrm>
              <a:prstGeom prst="rect">
                <a:avLst/>
              </a:prstGeom>
              <a:noFill/>
              <a:ln w="9525">
                <a:noFill/>
              </a:ln>
            </p:spPr>
            <p:txBody>
              <a:bodyPr anchor="t"/>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发展绿色股票指数</a:t>
                </a:r>
              </a:p>
            </p:txBody>
          </p:sp>
          <p:sp>
            <p:nvSpPr>
              <p:cNvPr id="31789" name="MH_SubTitle_2"/>
              <p:cNvSpPr/>
              <p:nvPr/>
            </p:nvSpPr>
            <p:spPr>
              <a:xfrm>
                <a:off x="0" y="873"/>
                <a:ext cx="5287" cy="677"/>
              </a:xfrm>
              <a:prstGeom prst="rect">
                <a:avLst/>
              </a:prstGeom>
              <a:noFill/>
              <a:ln w="9525">
                <a:noFill/>
              </a:ln>
            </p:spPr>
            <p:txBody>
              <a:bodyPr anchor="t"/>
              <a:lstStyle/>
              <a:p>
                <a:pPr algn="ctr">
                  <a:lnSpc>
                    <a:spcPct val="130000"/>
                  </a:lnSpc>
                </a:pPr>
                <a:r>
                  <a:rPr lang="en-US" altLang="x-none" sz="1500" b="1" dirty="0">
                    <a:solidFill>
                      <a:srgbClr val="0070C0"/>
                    </a:solidFill>
                    <a:latin typeface="微软雅黑" panose="020B0503020204020204" charset="-122"/>
                    <a:ea typeface="微软雅黑" panose="020B0503020204020204" charset="-122"/>
                    <a:sym typeface="微软雅黑" panose="020B0503020204020204" charset="-122"/>
                  </a:rPr>
                  <a:t>强制绿色保险制度</a:t>
                </a:r>
              </a:p>
            </p:txBody>
          </p:sp>
        </p:grpSp>
      </p:grpSp>
      <p:sp>
        <p:nvSpPr>
          <p:cNvPr id="31793" name="矩形 2"/>
          <p:cNvSpPr/>
          <p:nvPr/>
        </p:nvSpPr>
        <p:spPr>
          <a:xfrm>
            <a:off x="1140619" y="1719263"/>
            <a:ext cx="3230880" cy="645160"/>
          </a:xfrm>
          <a:prstGeom prst="rect">
            <a:avLst/>
          </a:prstGeom>
          <a:noFill/>
          <a:ln w="9525">
            <a:noFill/>
          </a:ln>
        </p:spPr>
        <p:txBody>
          <a:bodyPr wrap="none">
            <a:spAutoFit/>
          </a:bodyPr>
          <a:lstStyle/>
          <a:p>
            <a:pPr>
              <a:lnSpc>
                <a:spcPct val="150000"/>
              </a:lnSpc>
            </a:pPr>
            <a:r>
              <a:rPr lang="zh-CN" altLang="en-US" sz="2400" b="1" dirty="0">
                <a:solidFill>
                  <a:srgbClr val="C00000"/>
                </a:solidFill>
                <a:latin typeface="微软雅黑" panose="020B0503020204020204" charset="-122"/>
                <a:ea typeface="微软雅黑" panose="020B0503020204020204" charset="-122"/>
                <a:sym typeface="微软雅黑" panose="020B0503020204020204" charset="-122"/>
              </a:rPr>
              <a:t>积极推动绿色金融发展</a:t>
            </a:r>
            <a:endParaRPr lang="zh-CN" altLang="en-US" sz="18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
          <p:cNvSpPr/>
          <p:nvPr/>
        </p:nvSpPr>
        <p:spPr>
          <a:xfrm>
            <a:off x="902494" y="1738313"/>
            <a:ext cx="7067550" cy="645160"/>
          </a:xfrm>
          <a:prstGeom prst="rect">
            <a:avLst/>
          </a:prstGeom>
          <a:noFill/>
          <a:ln w="9525">
            <a:noFill/>
          </a:ln>
        </p:spPr>
        <p:txBody>
          <a:bodyPr wrap="square" anchor="t">
            <a:spAutoFit/>
          </a:bodyPr>
          <a:lstStyle/>
          <a:p>
            <a:pPr>
              <a:lnSpc>
                <a:spcPct val="150000"/>
              </a:lnSpc>
            </a:pP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400" b="1" dirty="0">
                <a:solidFill>
                  <a:srgbClr val="C00000"/>
                </a:solidFill>
                <a:latin typeface="微软雅黑" panose="020B0503020204020204" charset="-122"/>
                <a:ea typeface="微软雅黑" panose="020B0503020204020204" charset="-122"/>
                <a:sym typeface="微软雅黑" panose="020B0503020204020204" charset="-122"/>
              </a:rPr>
              <a:t> 推进绿色考核制度</a:t>
            </a:r>
            <a:endParaRPr lang="zh-CN" altLang="en-US" sz="2700" dirty="0">
              <a:solidFill>
                <a:srgbClr val="5B9BD5"/>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2771" name="组合 32770"/>
          <p:cNvGrpSpPr/>
          <p:nvPr/>
        </p:nvGrpSpPr>
        <p:grpSpPr>
          <a:xfrm>
            <a:off x="1856185" y="2363391"/>
            <a:ext cx="5673328" cy="2571750"/>
            <a:chOff x="0" y="0"/>
            <a:chExt cx="11913" cy="5401"/>
          </a:xfrm>
        </p:grpSpPr>
        <p:sp>
          <p:nvSpPr>
            <p:cNvPr id="32772" name="MH_SubTitle_3"/>
            <p:cNvSpPr/>
            <p:nvPr/>
          </p:nvSpPr>
          <p:spPr>
            <a:xfrm rot="529452">
              <a:off x="302" y="4053"/>
              <a:ext cx="4060" cy="850"/>
            </a:xfrm>
            <a:custGeom>
              <a:avLst/>
              <a:gdLst>
                <a:gd name="txL" fmla="*/ 0 w 2578100"/>
                <a:gd name="txT" fmla="*/ 0 h 540000"/>
                <a:gd name="txR" fmla="*/ 2578100 w 2578100"/>
                <a:gd name="txB" fmla="*/ 540000 h 540000"/>
              </a:gdLst>
              <a:ahLst/>
              <a:cxnLst>
                <a:cxn ang="0">
                  <a:pos x="1013382" y="0"/>
                </a:cxn>
                <a:cxn ang="0">
                  <a:pos x="2578100" y="0"/>
                </a:cxn>
                <a:cxn ang="0">
                  <a:pos x="2578100" y="540000"/>
                </a:cxn>
                <a:cxn ang="0">
                  <a:pos x="147613" y="540000"/>
                </a:cxn>
                <a:cxn ang="0">
                  <a:pos x="0" y="282768"/>
                </a:cxn>
                <a:cxn ang="0">
                  <a:pos x="0" y="282766"/>
                </a:cxn>
                <a:cxn ang="0">
                  <a:pos x="141980" y="530183"/>
                </a:cxn>
              </a:cxnLst>
              <a:rect l="txL" t="txT" r="txR" b="txB"/>
              <a:pathLst>
                <a:path w="2578100" h="540000">
                  <a:moveTo>
                    <a:pt x="1013382" y="0"/>
                  </a:moveTo>
                  <a:lnTo>
                    <a:pt x="2578100" y="0"/>
                  </a:lnTo>
                  <a:lnTo>
                    <a:pt x="2578100" y="540000"/>
                  </a:lnTo>
                  <a:lnTo>
                    <a:pt x="147613" y="540000"/>
                  </a:lnTo>
                  <a:lnTo>
                    <a:pt x="0" y="282768"/>
                  </a:lnTo>
                  <a:lnTo>
                    <a:pt x="0" y="282766"/>
                  </a:lnTo>
                  <a:lnTo>
                    <a:pt x="141980" y="530183"/>
                  </a:lnTo>
                  <a:close/>
                </a:path>
              </a:pathLst>
            </a:custGeom>
            <a:solidFill>
              <a:srgbClr val="2E75B5"/>
            </a:solidFill>
            <a:ln w="12700">
              <a:noFill/>
            </a:ln>
          </p:spPr>
          <p:txBody>
            <a:bodyPr lIns="432000" anchor="ctr">
              <a:normAutofit/>
            </a:bodyPr>
            <a:lstStyle/>
            <a:p>
              <a:pPr algn="ctr">
                <a:buNone/>
              </a:pPr>
              <a:endParaRPr sz="12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2773" name="MH_SubTitle_1"/>
            <p:cNvSpPr/>
            <p:nvPr/>
          </p:nvSpPr>
          <p:spPr>
            <a:xfrm rot="20643376">
              <a:off x="0" y="1333"/>
              <a:ext cx="3893" cy="850"/>
            </a:xfrm>
            <a:custGeom>
              <a:avLst/>
              <a:gdLst>
                <a:gd name="txL" fmla="*/ 0 w 2471358"/>
                <a:gd name="txT" fmla="*/ 0 h 540000"/>
                <a:gd name="txR" fmla="*/ 2471358 w 2471358"/>
                <a:gd name="txB" fmla="*/ 540000 h 540000"/>
              </a:gdLst>
              <a:ahLst/>
              <a:cxnLst>
                <a:cxn ang="0">
                  <a:pos x="2471358" y="0"/>
                </a:cxn>
                <a:cxn ang="0">
                  <a:pos x="2471358" y="540000"/>
                </a:cxn>
                <a:cxn ang="0">
                  <a:pos x="0" y="540000"/>
                </a:cxn>
                <a:cxn ang="0">
                  <a:pos x="117166" y="0"/>
                </a:cxn>
              </a:cxnLst>
              <a:rect l="txL" t="txT" r="txR" b="txB"/>
              <a:pathLst>
                <a:path w="2471358" h="540000">
                  <a:moveTo>
                    <a:pt x="2471358" y="0"/>
                  </a:moveTo>
                  <a:lnTo>
                    <a:pt x="2471358" y="540000"/>
                  </a:lnTo>
                  <a:lnTo>
                    <a:pt x="0" y="540000"/>
                  </a:lnTo>
                  <a:lnTo>
                    <a:pt x="117166" y="0"/>
                  </a:lnTo>
                  <a:close/>
                </a:path>
              </a:pathLst>
            </a:custGeom>
            <a:solidFill>
              <a:schemeClr val="accent1"/>
            </a:solidFill>
            <a:ln w="12700">
              <a:noFill/>
            </a:ln>
          </p:spPr>
          <p:txBody>
            <a:bodyPr anchor="ctr">
              <a:normAutofit/>
            </a:bodyPr>
            <a:lstStyle/>
            <a:p>
              <a:pPr algn="ctr">
                <a:buNone/>
              </a:pPr>
              <a:endParaRPr sz="12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2774" name="MH_SubTitle_2"/>
            <p:cNvSpPr/>
            <p:nvPr/>
          </p:nvSpPr>
          <p:spPr>
            <a:xfrm rot="20250408">
              <a:off x="172" y="3073"/>
              <a:ext cx="3805" cy="853"/>
            </a:xfrm>
            <a:custGeom>
              <a:avLst/>
              <a:gdLst>
                <a:gd name="txL" fmla="*/ 0 w 2417294"/>
                <a:gd name="txT" fmla="*/ 0 h 540000"/>
                <a:gd name="txR" fmla="*/ 2417294 w 2417294"/>
                <a:gd name="txB" fmla="*/ 540000 h 540000"/>
              </a:gdLst>
              <a:ahLst/>
              <a:cxnLst>
                <a:cxn ang="0">
                  <a:pos x="2417294" y="0"/>
                </a:cxn>
                <a:cxn ang="0">
                  <a:pos x="2417294" y="540000"/>
                </a:cxn>
                <a:cxn ang="0">
                  <a:pos x="0" y="540000"/>
                </a:cxn>
                <a:cxn ang="0">
                  <a:pos x="13840" y="0"/>
                </a:cxn>
              </a:cxnLst>
              <a:rect l="txL" t="txT" r="txR" b="txB"/>
              <a:pathLst>
                <a:path w="2417294" h="540000">
                  <a:moveTo>
                    <a:pt x="2417294" y="0"/>
                  </a:moveTo>
                  <a:lnTo>
                    <a:pt x="2417294" y="540000"/>
                  </a:lnTo>
                  <a:lnTo>
                    <a:pt x="0" y="540000"/>
                  </a:lnTo>
                  <a:lnTo>
                    <a:pt x="13840" y="0"/>
                  </a:lnTo>
                  <a:close/>
                </a:path>
              </a:pathLst>
            </a:custGeom>
            <a:solidFill>
              <a:schemeClr val="accent1"/>
            </a:solidFill>
            <a:ln w="12700">
              <a:noFill/>
            </a:ln>
          </p:spPr>
          <p:txBody>
            <a:bodyPr anchor="ctr">
              <a:normAutofit/>
            </a:bodyPr>
            <a:lstStyle/>
            <a:p>
              <a:pPr algn="ctr">
                <a:buNone/>
              </a:pPr>
              <a:endParaRPr sz="12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2775" name="MH_Other_1"/>
            <p:cNvSpPr/>
            <p:nvPr/>
          </p:nvSpPr>
          <p:spPr>
            <a:xfrm rot="529452">
              <a:off x="52" y="2101"/>
              <a:ext cx="3573" cy="850"/>
            </a:xfrm>
            <a:custGeom>
              <a:avLst/>
              <a:gdLst>
                <a:gd name="txL" fmla="*/ 0 w 2268292"/>
                <a:gd name="txT" fmla="*/ 0 h 540000"/>
                <a:gd name="txR" fmla="*/ 2268292 w 2268292"/>
                <a:gd name="txB" fmla="*/ 540000 h 540000"/>
              </a:gdLst>
              <a:ahLst/>
              <a:cxnLst>
                <a:cxn ang="0">
                  <a:pos x="0" y="203080"/>
                </a:cxn>
                <a:cxn ang="0">
                  <a:pos x="74854" y="540000"/>
                </a:cxn>
                <a:cxn ang="0">
                  <a:pos x="74853" y="540000"/>
                </a:cxn>
                <a:cxn ang="0">
                  <a:pos x="1291005" y="0"/>
                </a:cxn>
                <a:cxn ang="0">
                  <a:pos x="2268292" y="0"/>
                </a:cxn>
                <a:cxn ang="0">
                  <a:pos x="1380755" y="540000"/>
                </a:cxn>
                <a:cxn ang="0">
                  <a:pos x="120618" y="540000"/>
                </a:cxn>
              </a:cxnLst>
              <a:rect l="txL" t="txT" r="txR" b="txB"/>
              <a:pathLst>
                <a:path w="2268292" h="540000">
                  <a:moveTo>
                    <a:pt x="0" y="203080"/>
                  </a:moveTo>
                  <a:lnTo>
                    <a:pt x="74854" y="540000"/>
                  </a:lnTo>
                  <a:lnTo>
                    <a:pt x="74853" y="540000"/>
                  </a:lnTo>
                  <a:close/>
                  <a:moveTo>
                    <a:pt x="1291005" y="0"/>
                  </a:moveTo>
                  <a:lnTo>
                    <a:pt x="2268292" y="0"/>
                  </a:lnTo>
                  <a:lnTo>
                    <a:pt x="1380755" y="540000"/>
                  </a:lnTo>
                  <a:lnTo>
                    <a:pt x="120618" y="540000"/>
                  </a:lnTo>
                  <a:close/>
                </a:path>
              </a:pathLst>
            </a:custGeom>
            <a:solidFill>
              <a:srgbClr val="2E75B5"/>
            </a:solidFill>
            <a:ln w="12700">
              <a:noFill/>
            </a:ln>
          </p:spPr>
          <p:txBody>
            <a:bodyPr anchor="ctr"/>
            <a:lstStyle/>
            <a:p>
              <a:pPr algn="ctr">
                <a:buNone/>
              </a:pPr>
              <a:endParaRPr sz="1200" b="1" i="1" baseline="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2776" name="MH_Other_2"/>
            <p:cNvSpPr/>
            <p:nvPr/>
          </p:nvSpPr>
          <p:spPr>
            <a:xfrm>
              <a:off x="3935" y="1233"/>
              <a:ext cx="1798" cy="1"/>
            </a:xfrm>
            <a:prstGeom prst="line">
              <a:avLst/>
            </a:prstGeom>
            <a:ln w="25400" cap="flat" cmpd="sng">
              <a:solidFill>
                <a:schemeClr val="accent1"/>
              </a:solidFill>
              <a:prstDash val="sysDash"/>
              <a:headEnd type="none" w="med" len="med"/>
              <a:tailEnd type="diamond" w="med" len="med"/>
            </a:ln>
          </p:spPr>
        </p:sp>
        <p:sp>
          <p:nvSpPr>
            <p:cNvPr id="32777" name="MH_Text_1"/>
            <p:cNvSpPr/>
            <p:nvPr/>
          </p:nvSpPr>
          <p:spPr>
            <a:xfrm>
              <a:off x="6125" y="0"/>
              <a:ext cx="5788" cy="1833"/>
            </a:xfrm>
            <a:prstGeom prst="rect">
              <a:avLst/>
            </a:prstGeom>
            <a:noFill/>
            <a:ln w="9525">
              <a:noFill/>
            </a:ln>
          </p:spPr>
          <p:txBody>
            <a:bodyPr lIns="67500" rIns="67500" anchor="ctr">
              <a:noAutofit/>
            </a:bodyPr>
            <a:lstStyle/>
            <a:p>
              <a:pPr algn="just">
                <a:lnSpc>
                  <a:spcPct val="110000"/>
                </a:lnSpc>
                <a:buNone/>
              </a:pPr>
              <a:r>
                <a:rPr lang="en-US" altLang="x-none" sz="1600" b="1" i="1" baseline="0" dirty="0">
                  <a:solidFill>
                    <a:srgbClr val="0070C0"/>
                  </a:solidFill>
                  <a:latin typeface="微软雅黑" panose="020B0503020204020204" charset="-122"/>
                  <a:ea typeface="微软雅黑" panose="020B0503020204020204" charset="-122"/>
                  <a:sym typeface="宋体" panose="02010600030101010101" pitchFamily="2" charset="-122"/>
                </a:rPr>
                <a:t>以经济指标为重点的考核制度，不能适应绿色发展需要</a:t>
              </a:r>
            </a:p>
          </p:txBody>
        </p:sp>
        <p:sp>
          <p:nvSpPr>
            <p:cNvPr id="32778" name="MH_Other_3"/>
            <p:cNvSpPr/>
            <p:nvPr/>
          </p:nvSpPr>
          <p:spPr>
            <a:xfrm>
              <a:off x="3935" y="2741"/>
              <a:ext cx="1798" cy="1"/>
            </a:xfrm>
            <a:prstGeom prst="line">
              <a:avLst/>
            </a:prstGeom>
            <a:ln w="25400" cap="flat" cmpd="sng">
              <a:solidFill>
                <a:schemeClr val="accent1"/>
              </a:solidFill>
              <a:prstDash val="sysDash"/>
              <a:headEnd type="none" w="med" len="med"/>
              <a:tailEnd type="diamond" w="med" len="med"/>
            </a:ln>
          </p:spPr>
        </p:sp>
        <p:sp>
          <p:nvSpPr>
            <p:cNvPr id="32779" name="MH_Text_2"/>
            <p:cNvSpPr/>
            <p:nvPr/>
          </p:nvSpPr>
          <p:spPr>
            <a:xfrm>
              <a:off x="6125" y="1758"/>
              <a:ext cx="5788" cy="1583"/>
            </a:xfrm>
            <a:prstGeom prst="rect">
              <a:avLst/>
            </a:prstGeom>
            <a:noFill/>
            <a:ln w="9525">
              <a:noFill/>
            </a:ln>
          </p:spPr>
          <p:txBody>
            <a:bodyPr lIns="67500" rIns="67500" anchor="ctr">
              <a:noAutofit/>
            </a:bodyPr>
            <a:lstStyle/>
            <a:p>
              <a:pPr algn="just">
                <a:lnSpc>
                  <a:spcPct val="110000"/>
                </a:lnSpc>
                <a:buNone/>
              </a:pPr>
              <a:r>
                <a:rPr lang="en-US" altLang="x-none" sz="1600" b="1" i="1" baseline="0" dirty="0">
                  <a:solidFill>
                    <a:srgbClr val="0070C0"/>
                  </a:solidFill>
                  <a:latin typeface="微软雅黑" panose="020B0503020204020204" charset="-122"/>
                  <a:ea typeface="微软雅黑" panose="020B0503020204020204" charset="-122"/>
                  <a:sym typeface="宋体" panose="02010600030101010101" pitchFamily="2" charset="-122"/>
                </a:rPr>
                <a:t>考核目标体系应增加资源、环境、生态等方面的目标和指标</a:t>
              </a:r>
            </a:p>
          </p:txBody>
        </p:sp>
        <p:sp>
          <p:nvSpPr>
            <p:cNvPr id="32780" name="MH_Other_4"/>
            <p:cNvSpPr/>
            <p:nvPr/>
          </p:nvSpPr>
          <p:spPr>
            <a:xfrm>
              <a:off x="4402" y="4801"/>
              <a:ext cx="1330" cy="1"/>
            </a:xfrm>
            <a:prstGeom prst="line">
              <a:avLst/>
            </a:prstGeom>
            <a:ln w="25400" cap="flat" cmpd="sng">
              <a:solidFill>
                <a:schemeClr val="accent1"/>
              </a:solidFill>
              <a:prstDash val="sysDash"/>
              <a:headEnd type="none" w="med" len="med"/>
              <a:tailEnd type="diamond" w="med" len="med"/>
            </a:ln>
          </p:spPr>
        </p:sp>
        <p:sp>
          <p:nvSpPr>
            <p:cNvPr id="32781" name="MH_Text_3"/>
            <p:cNvSpPr/>
            <p:nvPr/>
          </p:nvSpPr>
          <p:spPr>
            <a:xfrm>
              <a:off x="6125" y="4203"/>
              <a:ext cx="5788" cy="1198"/>
            </a:xfrm>
            <a:prstGeom prst="rect">
              <a:avLst/>
            </a:prstGeom>
            <a:noFill/>
            <a:ln w="9525">
              <a:noFill/>
            </a:ln>
          </p:spPr>
          <p:txBody>
            <a:bodyPr lIns="67500" rIns="67500" anchor="ctr"/>
            <a:lstStyle/>
            <a:p>
              <a:pPr algn="just">
                <a:lnSpc>
                  <a:spcPct val="110000"/>
                </a:lnSpc>
                <a:buNone/>
              </a:pPr>
              <a:r>
                <a:rPr lang="en-US" altLang="x-none" sz="1600" b="1" dirty="0">
                  <a:solidFill>
                    <a:srgbClr val="0070C0"/>
                  </a:solidFill>
                  <a:latin typeface="微软雅黑" panose="020B0503020204020204" charset="-122"/>
                  <a:ea typeface="微软雅黑" panose="020B0503020204020204" charset="-122"/>
                  <a:sym typeface="微软雅黑" panose="020B0503020204020204" charset="-122"/>
                </a:rPr>
                <a:t>建立健全与绿色转型发展目标和要求相一致的干部在任考核、离任审计、终身追究的干部制度</a:t>
              </a:r>
              <a:endParaRPr lang="en-US" altLang="x-none" sz="1600" b="1" i="1" baseline="0" dirty="0">
                <a:solidFill>
                  <a:srgbClr val="0070C0"/>
                </a:solidFill>
                <a:latin typeface="微软雅黑" panose="020B0503020204020204" charset="-122"/>
                <a:ea typeface="微软雅黑" panose="020B0503020204020204" charset="-122"/>
                <a:sym typeface="微软雅黑" panose="020B0503020204020204" charset="-122"/>
              </a:endParaRPr>
            </a:p>
          </p:txBody>
        </p:sp>
      </p:gr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
          <p:cNvSpPr/>
          <p:nvPr/>
        </p:nvSpPr>
        <p:spPr>
          <a:xfrm>
            <a:off x="1143000" y="1738313"/>
            <a:ext cx="7084219" cy="645160"/>
          </a:xfrm>
          <a:prstGeom prst="rect">
            <a:avLst/>
          </a:prstGeom>
          <a:noFill/>
          <a:ln w="9525">
            <a:noFill/>
          </a:ln>
        </p:spPr>
        <p:txBody>
          <a:bodyPr wrap="square" anchor="t">
            <a:spAutoFit/>
          </a:bodyPr>
          <a:lstStyle/>
          <a:p>
            <a:pPr>
              <a:lnSpc>
                <a:spcPct val="150000"/>
              </a:lnSpc>
            </a:pP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400" b="1" dirty="0">
                <a:solidFill>
                  <a:srgbClr val="C00000"/>
                </a:solidFill>
                <a:latin typeface="微软雅黑" panose="020B0503020204020204" charset="-122"/>
                <a:ea typeface="微软雅黑" panose="020B0503020204020204" charset="-122"/>
                <a:sym typeface="微软雅黑" panose="020B0503020204020204" charset="-122"/>
              </a:rPr>
              <a:t>加强国际合作，建设生态文明</a:t>
            </a:r>
            <a:endParaRPr lang="zh-CN" altLang="en-US" sz="1200" dirty="0">
              <a:latin typeface="宋体" panose="02010600030101010101" pitchFamily="2" charset="-122"/>
              <a:ea typeface="宋体" panose="02010600030101010101" pitchFamily="2" charset="-122"/>
              <a:sym typeface="宋体" panose="02010600030101010101" pitchFamily="2" charset="-122"/>
            </a:endParaRPr>
          </a:p>
        </p:txBody>
      </p:sp>
      <p:grpSp>
        <p:nvGrpSpPr>
          <p:cNvPr id="33795" name="组合 33794"/>
          <p:cNvGrpSpPr/>
          <p:nvPr/>
        </p:nvGrpSpPr>
        <p:grpSpPr>
          <a:xfrm>
            <a:off x="850106" y="2463404"/>
            <a:ext cx="7305675" cy="2643188"/>
            <a:chOff x="0" y="0"/>
            <a:chExt cx="12746" cy="5550"/>
          </a:xfrm>
        </p:grpSpPr>
        <p:sp>
          <p:nvSpPr>
            <p:cNvPr id="33796" name="MH_Other_1"/>
            <p:cNvSpPr/>
            <p:nvPr/>
          </p:nvSpPr>
          <p:spPr>
            <a:xfrm>
              <a:off x="9862" y="0"/>
              <a:ext cx="1318" cy="1380"/>
            </a:xfrm>
            <a:custGeom>
              <a:avLst/>
              <a:gdLst>
                <a:gd name="txL" fmla="*/ 0 w 812006"/>
                <a:gd name="txT" fmla="*/ 0 h 876300"/>
                <a:gd name="txR" fmla="*/ 812006 w 812006"/>
                <a:gd name="txB" fmla="*/ 876300 h 876300"/>
              </a:gdLst>
              <a:ahLst/>
              <a:cxnLst>
                <a:cxn ang="0">
                  <a:pos x="0" y="454819"/>
                </a:cxn>
                <a:cxn ang="0">
                  <a:pos x="166687" y="876300"/>
                </a:cxn>
                <a:cxn ang="0">
                  <a:pos x="812006" y="862012"/>
                </a:cxn>
                <a:cxn ang="0">
                  <a:pos x="309562" y="0"/>
                </a:cxn>
                <a:cxn ang="0">
                  <a:pos x="0" y="454819"/>
                </a:cxn>
              </a:cxnLst>
              <a:rect l="txL" t="txT" r="txR" b="txB"/>
              <a:pathLst>
                <a:path w="812006" h="876300">
                  <a:moveTo>
                    <a:pt x="0" y="454819"/>
                  </a:moveTo>
                  <a:lnTo>
                    <a:pt x="166687" y="876300"/>
                  </a:lnTo>
                  <a:lnTo>
                    <a:pt x="812006" y="862012"/>
                  </a:lnTo>
                  <a:lnTo>
                    <a:pt x="309562" y="0"/>
                  </a:lnTo>
                  <a:lnTo>
                    <a:pt x="0" y="454819"/>
                  </a:lnTo>
                  <a:close/>
                </a:path>
              </a:pathLst>
            </a:custGeom>
            <a:solidFill>
              <a:srgbClr val="EEDBDA"/>
            </a:solidFill>
            <a:ln w="12700">
              <a:noFill/>
            </a:ln>
          </p:spPr>
          <p:txBody>
            <a:bodyPr anchor="ctr">
              <a:normAutofit/>
            </a:bodyPr>
            <a:lstStyle/>
            <a:p>
              <a:pPr algn="ctr">
                <a:buNone/>
              </a:pPr>
              <a:endParaRPr sz="27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3797" name="MH_Other_2"/>
            <p:cNvSpPr/>
            <p:nvPr/>
          </p:nvSpPr>
          <p:spPr>
            <a:xfrm>
              <a:off x="7185" y="50"/>
              <a:ext cx="1158" cy="1330"/>
            </a:xfrm>
            <a:custGeom>
              <a:avLst/>
              <a:gdLst>
                <a:gd name="txL" fmla="*/ 0 w 735806"/>
                <a:gd name="txT" fmla="*/ 0 h 842963"/>
                <a:gd name="txR" fmla="*/ 735806 w 735806"/>
                <a:gd name="txB" fmla="*/ 842963 h 842963"/>
              </a:gdLst>
              <a:ahLst/>
              <a:cxnLst>
                <a:cxn ang="0">
                  <a:pos x="0" y="495300"/>
                </a:cxn>
                <a:cxn ang="0">
                  <a:pos x="138112" y="842963"/>
                </a:cxn>
                <a:cxn ang="0">
                  <a:pos x="735806" y="828675"/>
                </a:cxn>
                <a:cxn ang="0">
                  <a:pos x="721519" y="790575"/>
                </a:cxn>
                <a:cxn ang="0">
                  <a:pos x="235743" y="0"/>
                </a:cxn>
                <a:cxn ang="0">
                  <a:pos x="0" y="495300"/>
                </a:cxn>
              </a:cxnLst>
              <a:rect l="txL" t="txT" r="txR" b="txB"/>
              <a:pathLst>
                <a:path w="735806" h="842963">
                  <a:moveTo>
                    <a:pt x="0" y="495300"/>
                  </a:moveTo>
                  <a:lnTo>
                    <a:pt x="138112" y="842963"/>
                  </a:lnTo>
                  <a:lnTo>
                    <a:pt x="735806" y="828675"/>
                  </a:lnTo>
                  <a:lnTo>
                    <a:pt x="721519" y="790575"/>
                  </a:lnTo>
                  <a:lnTo>
                    <a:pt x="235743" y="0"/>
                  </a:lnTo>
                  <a:lnTo>
                    <a:pt x="0" y="495300"/>
                  </a:lnTo>
                  <a:close/>
                </a:path>
              </a:pathLst>
            </a:custGeom>
            <a:solidFill>
              <a:srgbClr val="EEDBDA"/>
            </a:solidFill>
            <a:ln w="12700">
              <a:noFill/>
            </a:ln>
          </p:spPr>
          <p:txBody>
            <a:bodyPr anchor="ctr">
              <a:normAutofit/>
            </a:bodyPr>
            <a:lstStyle/>
            <a:p>
              <a:pPr algn="ctr">
                <a:buNone/>
              </a:pPr>
              <a:endParaRPr sz="27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3798" name="MH_Other_3"/>
            <p:cNvSpPr/>
            <p:nvPr/>
          </p:nvSpPr>
          <p:spPr>
            <a:xfrm>
              <a:off x="4252" y="60"/>
              <a:ext cx="1300" cy="1305"/>
            </a:xfrm>
            <a:custGeom>
              <a:avLst/>
              <a:gdLst>
                <a:gd name="txL" fmla="*/ 0 w 821531"/>
                <a:gd name="txT" fmla="*/ 0 h 828675"/>
                <a:gd name="txR" fmla="*/ 821531 w 821531"/>
                <a:gd name="txB" fmla="*/ 828675 h 828675"/>
              </a:gdLst>
              <a:ahLst/>
              <a:cxnLst>
                <a:cxn ang="0">
                  <a:pos x="0" y="511969"/>
                </a:cxn>
                <a:cxn ang="0">
                  <a:pos x="128587" y="828675"/>
                </a:cxn>
                <a:cxn ang="0">
                  <a:pos x="821531" y="821531"/>
                </a:cxn>
                <a:cxn ang="0">
                  <a:pos x="309562" y="0"/>
                </a:cxn>
                <a:cxn ang="0">
                  <a:pos x="0" y="511969"/>
                </a:cxn>
              </a:cxnLst>
              <a:rect l="txL" t="txT" r="txR" b="txB"/>
              <a:pathLst>
                <a:path w="821531" h="828675">
                  <a:moveTo>
                    <a:pt x="0" y="511969"/>
                  </a:moveTo>
                  <a:lnTo>
                    <a:pt x="128587" y="828675"/>
                  </a:lnTo>
                  <a:lnTo>
                    <a:pt x="821531" y="821531"/>
                  </a:lnTo>
                  <a:lnTo>
                    <a:pt x="309562" y="0"/>
                  </a:lnTo>
                  <a:lnTo>
                    <a:pt x="0" y="511969"/>
                  </a:lnTo>
                  <a:close/>
                </a:path>
              </a:pathLst>
            </a:custGeom>
            <a:solidFill>
              <a:srgbClr val="EEDBDA"/>
            </a:solidFill>
            <a:ln w="12700">
              <a:noFill/>
            </a:ln>
          </p:spPr>
          <p:txBody>
            <a:bodyPr anchor="ctr">
              <a:normAutofit/>
            </a:bodyPr>
            <a:lstStyle/>
            <a:p>
              <a:pPr algn="ctr">
                <a:buNone/>
              </a:pPr>
              <a:endParaRPr sz="27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3799" name="MH_Other_4"/>
            <p:cNvSpPr/>
            <p:nvPr/>
          </p:nvSpPr>
          <p:spPr>
            <a:xfrm>
              <a:off x="1785" y="0"/>
              <a:ext cx="1080" cy="1370"/>
            </a:xfrm>
            <a:custGeom>
              <a:avLst/>
              <a:gdLst>
                <a:gd name="txL" fmla="*/ 0 w 685800"/>
                <a:gd name="txT" fmla="*/ 0 h 871537"/>
                <a:gd name="txR" fmla="*/ 685800 w 685800"/>
                <a:gd name="txB" fmla="*/ 871537 h 871537"/>
              </a:gdLst>
              <a:ahLst/>
              <a:cxnLst>
                <a:cxn ang="0">
                  <a:pos x="0" y="550069"/>
                </a:cxn>
                <a:cxn ang="0">
                  <a:pos x="128587" y="871537"/>
                </a:cxn>
                <a:cxn ang="0">
                  <a:pos x="685800" y="864394"/>
                </a:cxn>
                <a:cxn ang="0">
                  <a:pos x="145256" y="0"/>
                </a:cxn>
                <a:cxn ang="0">
                  <a:pos x="0" y="550069"/>
                </a:cxn>
              </a:cxnLst>
              <a:rect l="txL" t="txT" r="txR" b="txB"/>
              <a:pathLst>
                <a:path w="685800" h="871537">
                  <a:moveTo>
                    <a:pt x="0" y="550069"/>
                  </a:moveTo>
                  <a:lnTo>
                    <a:pt x="128587" y="871537"/>
                  </a:lnTo>
                  <a:lnTo>
                    <a:pt x="685800" y="864394"/>
                  </a:lnTo>
                  <a:lnTo>
                    <a:pt x="145256" y="0"/>
                  </a:lnTo>
                  <a:lnTo>
                    <a:pt x="0" y="550069"/>
                  </a:lnTo>
                  <a:close/>
                </a:path>
              </a:pathLst>
            </a:custGeom>
            <a:solidFill>
              <a:srgbClr val="EEDBDA"/>
            </a:solidFill>
            <a:ln w="12700">
              <a:noFill/>
            </a:ln>
          </p:spPr>
          <p:txBody>
            <a:bodyPr anchor="ctr">
              <a:normAutofit/>
            </a:bodyPr>
            <a:lstStyle/>
            <a:p>
              <a:pPr algn="ctr">
                <a:buNone/>
              </a:pPr>
              <a:endParaRPr sz="2700" b="1" i="1" baseline="0">
                <a:solidFill>
                  <a:srgbClr val="FFFFFF"/>
                </a:solidFill>
                <a:latin typeface="Calibri" panose="020F0502020204030204" pitchFamily="2" charset="0"/>
                <a:ea typeface="宋体" panose="02010600030101010101" pitchFamily="2" charset="-122"/>
                <a:sym typeface="宋体" panose="02010600030101010101" pitchFamily="2" charset="-122"/>
              </a:endParaRPr>
            </a:p>
          </p:txBody>
        </p:sp>
        <p:sp>
          <p:nvSpPr>
            <p:cNvPr id="33800" name="MH_Other_5"/>
            <p:cNvSpPr/>
            <p:nvPr/>
          </p:nvSpPr>
          <p:spPr>
            <a:xfrm>
              <a:off x="1320" y="0"/>
              <a:ext cx="395" cy="867"/>
            </a:xfrm>
            <a:custGeom>
              <a:avLst/>
              <a:gdLst>
                <a:gd name="txL" fmla="*/ 0 w 3352"/>
                <a:gd name="txT" fmla="*/ 0 h 7372"/>
                <a:gd name="txR" fmla="*/ 3352 w 3352"/>
                <a:gd name="txB" fmla="*/ 7372 h 7372"/>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txL" t="txT" r="txR" b="txB"/>
              <a:pathLst>
                <a:path w="3352" h="7372">
                  <a:moveTo>
                    <a:pt x="2184" y="0"/>
                  </a:moveTo>
                  <a:cubicBezTo>
                    <a:pt x="2573" y="0"/>
                    <a:pt x="2963" y="0"/>
                    <a:pt x="3352" y="0"/>
                  </a:cubicBezTo>
                  <a:cubicBezTo>
                    <a:pt x="3352" y="2457"/>
                    <a:pt x="3352" y="4915"/>
                    <a:pt x="3352" y="7372"/>
                  </a:cubicBezTo>
                  <a:cubicBezTo>
                    <a:pt x="2691" y="7372"/>
                    <a:pt x="2030" y="7372"/>
                    <a:pt x="1369" y="7372"/>
                  </a:cubicBezTo>
                  <a:cubicBezTo>
                    <a:pt x="1369" y="6055"/>
                    <a:pt x="1369" y="4737"/>
                    <a:pt x="1369" y="3419"/>
                  </a:cubicBezTo>
                  <a:cubicBezTo>
                    <a:pt x="1369" y="2849"/>
                    <a:pt x="1354" y="2506"/>
                    <a:pt x="1325" y="2390"/>
                  </a:cubicBezTo>
                  <a:cubicBezTo>
                    <a:pt x="1296" y="2275"/>
                    <a:pt x="1215" y="2188"/>
                    <a:pt x="1082" y="2128"/>
                  </a:cubicBezTo>
                  <a:cubicBezTo>
                    <a:pt x="950" y="2069"/>
                    <a:pt x="654" y="2040"/>
                    <a:pt x="196" y="2040"/>
                  </a:cubicBezTo>
                  <a:cubicBezTo>
                    <a:pt x="131" y="2040"/>
                    <a:pt x="65" y="2040"/>
                    <a:pt x="0" y="2040"/>
                  </a:cubicBezTo>
                  <a:cubicBezTo>
                    <a:pt x="0" y="1753"/>
                    <a:pt x="0" y="1467"/>
                    <a:pt x="0" y="1180"/>
                  </a:cubicBezTo>
                  <a:cubicBezTo>
                    <a:pt x="959" y="989"/>
                    <a:pt x="1687" y="595"/>
                    <a:pt x="2184" y="0"/>
                  </a:cubicBezTo>
                </a:path>
              </a:pathLst>
            </a:custGeom>
            <a:solidFill>
              <a:srgbClr val="B55B52">
                <a:alpha val="100000"/>
              </a:srgbClr>
            </a:solidFill>
            <a:ln w="0">
              <a:noFill/>
            </a:ln>
          </p:spPr>
          <p:txBody>
            <a:bodyPr/>
            <a:lstStyle/>
            <a:p>
              <a:endParaRPr sz="27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33801" name="MH_Other_6"/>
            <p:cNvSpPr/>
            <p:nvPr/>
          </p:nvSpPr>
          <p:spPr>
            <a:xfrm>
              <a:off x="4252" y="0"/>
              <a:ext cx="568" cy="870"/>
            </a:xfrm>
            <a:custGeom>
              <a:avLst/>
              <a:gdLst>
                <a:gd name="txL" fmla="*/ 0 w 4819"/>
                <a:gd name="txT" fmla="*/ 0 h 7373"/>
                <a:gd name="txR" fmla="*/ 4819 w 4819"/>
                <a:gd name="txB" fmla="*/ 7373 h 7373"/>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Lst>
              <a:rect l="txL" t="txT" r="txR" b="txB"/>
              <a:pathLst>
                <a:path w="4819" h="7373">
                  <a:moveTo>
                    <a:pt x="2276" y="0"/>
                  </a:moveTo>
                  <a:cubicBezTo>
                    <a:pt x="3113" y="0"/>
                    <a:pt x="3746" y="178"/>
                    <a:pt x="4175" y="534"/>
                  </a:cubicBezTo>
                  <a:cubicBezTo>
                    <a:pt x="4604" y="890"/>
                    <a:pt x="4819" y="1341"/>
                    <a:pt x="4819" y="1886"/>
                  </a:cubicBezTo>
                  <a:cubicBezTo>
                    <a:pt x="4819" y="2300"/>
                    <a:pt x="4698" y="2738"/>
                    <a:pt x="4457" y="3199"/>
                  </a:cubicBezTo>
                  <a:cubicBezTo>
                    <a:pt x="4215" y="3661"/>
                    <a:pt x="3504" y="4641"/>
                    <a:pt x="2323" y="6140"/>
                  </a:cubicBezTo>
                  <a:cubicBezTo>
                    <a:pt x="3093" y="6140"/>
                    <a:pt x="3862" y="6140"/>
                    <a:pt x="4631" y="6140"/>
                  </a:cubicBezTo>
                  <a:cubicBezTo>
                    <a:pt x="4631" y="6551"/>
                    <a:pt x="4631" y="6962"/>
                    <a:pt x="4631" y="7373"/>
                  </a:cubicBezTo>
                  <a:cubicBezTo>
                    <a:pt x="3087" y="7373"/>
                    <a:pt x="1544" y="7373"/>
                    <a:pt x="0" y="7373"/>
                  </a:cubicBezTo>
                  <a:cubicBezTo>
                    <a:pt x="0" y="7029"/>
                    <a:pt x="1" y="6685"/>
                    <a:pt x="1" y="6341"/>
                  </a:cubicBezTo>
                  <a:cubicBezTo>
                    <a:pt x="1373" y="4416"/>
                    <a:pt x="2188" y="3225"/>
                    <a:pt x="2447" y="2768"/>
                  </a:cubicBezTo>
                  <a:cubicBezTo>
                    <a:pt x="2706" y="2311"/>
                    <a:pt x="2835" y="1954"/>
                    <a:pt x="2835" y="1698"/>
                  </a:cubicBezTo>
                  <a:cubicBezTo>
                    <a:pt x="2835" y="1501"/>
                    <a:pt x="2796" y="1355"/>
                    <a:pt x="2718" y="1258"/>
                  </a:cubicBezTo>
                  <a:cubicBezTo>
                    <a:pt x="2640" y="1161"/>
                    <a:pt x="2520" y="1113"/>
                    <a:pt x="2360" y="1113"/>
                  </a:cubicBezTo>
                  <a:cubicBezTo>
                    <a:pt x="2200" y="1113"/>
                    <a:pt x="2081" y="1166"/>
                    <a:pt x="2003" y="1274"/>
                  </a:cubicBezTo>
                  <a:cubicBezTo>
                    <a:pt x="1925" y="1381"/>
                    <a:pt x="1886" y="1594"/>
                    <a:pt x="1886" y="1913"/>
                  </a:cubicBezTo>
                  <a:cubicBezTo>
                    <a:pt x="1886" y="2142"/>
                    <a:pt x="1886" y="2371"/>
                    <a:pt x="1886" y="2601"/>
                  </a:cubicBezTo>
                  <a:cubicBezTo>
                    <a:pt x="1257" y="2601"/>
                    <a:pt x="628" y="2601"/>
                    <a:pt x="0" y="2601"/>
                  </a:cubicBezTo>
                  <a:cubicBezTo>
                    <a:pt x="0" y="2513"/>
                    <a:pt x="0" y="2425"/>
                    <a:pt x="0" y="2337"/>
                  </a:cubicBezTo>
                  <a:cubicBezTo>
                    <a:pt x="0" y="1932"/>
                    <a:pt x="24" y="1612"/>
                    <a:pt x="73" y="1379"/>
                  </a:cubicBezTo>
                  <a:cubicBezTo>
                    <a:pt x="121" y="1145"/>
                    <a:pt x="241" y="915"/>
                    <a:pt x="432" y="688"/>
                  </a:cubicBezTo>
                  <a:cubicBezTo>
                    <a:pt x="623" y="462"/>
                    <a:pt x="872" y="291"/>
                    <a:pt x="1177" y="174"/>
                  </a:cubicBezTo>
                  <a:cubicBezTo>
                    <a:pt x="1483" y="58"/>
                    <a:pt x="1849" y="0"/>
                    <a:pt x="2276" y="0"/>
                  </a:cubicBezTo>
                </a:path>
              </a:pathLst>
            </a:custGeom>
            <a:solidFill>
              <a:srgbClr val="B55B52">
                <a:alpha val="100000"/>
              </a:srgbClr>
            </a:solidFill>
            <a:ln w="0">
              <a:noFill/>
            </a:ln>
          </p:spPr>
          <p:txBody>
            <a:bodyPr/>
            <a:lstStyle/>
            <a:p>
              <a:endParaRPr sz="27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33802" name="MH_Other_7"/>
            <p:cNvSpPr/>
            <p:nvPr/>
          </p:nvSpPr>
          <p:spPr>
            <a:xfrm>
              <a:off x="7431" y="0"/>
              <a:ext cx="568" cy="870"/>
            </a:xfrm>
            <a:custGeom>
              <a:avLst/>
              <a:gdLst>
                <a:gd name="txL" fmla="*/ 0 w 4819"/>
                <a:gd name="txT" fmla="*/ 0 h 7373"/>
                <a:gd name="txR" fmla="*/ 4819 w 4819"/>
                <a:gd name="txB" fmla="*/ 7373 h 7373"/>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0"/>
                </a:cxn>
              </a:cxnLst>
              <a:rect l="txL" t="txT" r="txR" b="txB"/>
              <a:pathLst>
                <a:path w="4819" h="7373">
                  <a:moveTo>
                    <a:pt x="2240" y="0"/>
                  </a:moveTo>
                  <a:cubicBezTo>
                    <a:pt x="3214" y="0"/>
                    <a:pt x="3875" y="165"/>
                    <a:pt x="4222" y="495"/>
                  </a:cubicBezTo>
                  <a:cubicBezTo>
                    <a:pt x="4569" y="825"/>
                    <a:pt x="4743" y="1283"/>
                    <a:pt x="4743" y="1869"/>
                  </a:cubicBezTo>
                  <a:cubicBezTo>
                    <a:pt x="4743" y="2266"/>
                    <a:pt x="4681" y="2553"/>
                    <a:pt x="4556" y="2730"/>
                  </a:cubicBezTo>
                  <a:cubicBezTo>
                    <a:pt x="4431" y="2906"/>
                    <a:pt x="4212" y="3067"/>
                    <a:pt x="3898" y="3213"/>
                  </a:cubicBezTo>
                  <a:cubicBezTo>
                    <a:pt x="4209" y="3304"/>
                    <a:pt x="4440" y="3452"/>
                    <a:pt x="4591" y="3658"/>
                  </a:cubicBezTo>
                  <a:cubicBezTo>
                    <a:pt x="4743" y="3864"/>
                    <a:pt x="4819" y="4347"/>
                    <a:pt x="4819" y="5107"/>
                  </a:cubicBezTo>
                  <a:cubicBezTo>
                    <a:pt x="4819" y="5671"/>
                    <a:pt x="4745" y="6108"/>
                    <a:pt x="4596" y="6419"/>
                  </a:cubicBezTo>
                  <a:cubicBezTo>
                    <a:pt x="4448" y="6731"/>
                    <a:pt x="4192" y="6967"/>
                    <a:pt x="3828" y="7129"/>
                  </a:cubicBezTo>
                  <a:cubicBezTo>
                    <a:pt x="3464" y="7292"/>
                    <a:pt x="2997" y="7373"/>
                    <a:pt x="2427" y="7373"/>
                  </a:cubicBezTo>
                  <a:cubicBezTo>
                    <a:pt x="1780" y="7373"/>
                    <a:pt x="1272" y="7279"/>
                    <a:pt x="902" y="7090"/>
                  </a:cubicBezTo>
                  <a:cubicBezTo>
                    <a:pt x="533" y="6902"/>
                    <a:pt x="291" y="6671"/>
                    <a:pt x="174" y="6398"/>
                  </a:cubicBezTo>
                  <a:cubicBezTo>
                    <a:pt x="58" y="6125"/>
                    <a:pt x="0" y="5651"/>
                    <a:pt x="0" y="4977"/>
                  </a:cubicBezTo>
                  <a:cubicBezTo>
                    <a:pt x="0" y="4790"/>
                    <a:pt x="0" y="4603"/>
                    <a:pt x="0" y="4416"/>
                  </a:cubicBezTo>
                  <a:cubicBezTo>
                    <a:pt x="681" y="4416"/>
                    <a:pt x="1362" y="4416"/>
                    <a:pt x="2043" y="4416"/>
                  </a:cubicBezTo>
                  <a:cubicBezTo>
                    <a:pt x="2043" y="4800"/>
                    <a:pt x="2043" y="5184"/>
                    <a:pt x="2043" y="5568"/>
                  </a:cubicBezTo>
                  <a:cubicBezTo>
                    <a:pt x="2043" y="5875"/>
                    <a:pt x="2064" y="6070"/>
                    <a:pt x="2106" y="6153"/>
                  </a:cubicBezTo>
                  <a:cubicBezTo>
                    <a:pt x="2148" y="6236"/>
                    <a:pt x="2242" y="6278"/>
                    <a:pt x="2387" y="6278"/>
                  </a:cubicBezTo>
                  <a:cubicBezTo>
                    <a:pt x="2545" y="6278"/>
                    <a:pt x="2649" y="6225"/>
                    <a:pt x="2700" y="6120"/>
                  </a:cubicBezTo>
                  <a:cubicBezTo>
                    <a:pt x="2751" y="6015"/>
                    <a:pt x="2776" y="5740"/>
                    <a:pt x="2776" y="5296"/>
                  </a:cubicBezTo>
                  <a:cubicBezTo>
                    <a:pt x="2776" y="5133"/>
                    <a:pt x="2776" y="4969"/>
                    <a:pt x="2776" y="4806"/>
                  </a:cubicBezTo>
                  <a:cubicBezTo>
                    <a:pt x="2776" y="4534"/>
                    <a:pt x="2741" y="4336"/>
                    <a:pt x="2670" y="4210"/>
                  </a:cubicBezTo>
                  <a:cubicBezTo>
                    <a:pt x="2599" y="4084"/>
                    <a:pt x="2494" y="4002"/>
                    <a:pt x="2356" y="3962"/>
                  </a:cubicBezTo>
                  <a:cubicBezTo>
                    <a:pt x="2218" y="3923"/>
                    <a:pt x="1950" y="3900"/>
                    <a:pt x="1552" y="3895"/>
                  </a:cubicBezTo>
                  <a:cubicBezTo>
                    <a:pt x="1552" y="3551"/>
                    <a:pt x="1552" y="3208"/>
                    <a:pt x="1552" y="2865"/>
                  </a:cubicBezTo>
                  <a:cubicBezTo>
                    <a:pt x="2038" y="2865"/>
                    <a:pt x="2338" y="2849"/>
                    <a:pt x="2452" y="2817"/>
                  </a:cubicBezTo>
                  <a:cubicBezTo>
                    <a:pt x="2567" y="2785"/>
                    <a:pt x="2649" y="2715"/>
                    <a:pt x="2700" y="2607"/>
                  </a:cubicBezTo>
                  <a:cubicBezTo>
                    <a:pt x="2751" y="2499"/>
                    <a:pt x="2776" y="2329"/>
                    <a:pt x="2776" y="2098"/>
                  </a:cubicBezTo>
                  <a:cubicBezTo>
                    <a:pt x="2776" y="1967"/>
                    <a:pt x="2776" y="1836"/>
                    <a:pt x="2776" y="1704"/>
                  </a:cubicBezTo>
                  <a:cubicBezTo>
                    <a:pt x="2776" y="1456"/>
                    <a:pt x="2746" y="1292"/>
                    <a:pt x="2687" y="1214"/>
                  </a:cubicBezTo>
                  <a:cubicBezTo>
                    <a:pt x="2628" y="1135"/>
                    <a:pt x="2537" y="1095"/>
                    <a:pt x="2412" y="1095"/>
                  </a:cubicBezTo>
                  <a:cubicBezTo>
                    <a:pt x="2270" y="1095"/>
                    <a:pt x="2173" y="1137"/>
                    <a:pt x="2121" y="1220"/>
                  </a:cubicBezTo>
                  <a:cubicBezTo>
                    <a:pt x="2069" y="1303"/>
                    <a:pt x="2043" y="1481"/>
                    <a:pt x="2043" y="1752"/>
                  </a:cubicBezTo>
                  <a:cubicBezTo>
                    <a:pt x="2043" y="1947"/>
                    <a:pt x="2043" y="2141"/>
                    <a:pt x="2043" y="2335"/>
                  </a:cubicBezTo>
                  <a:cubicBezTo>
                    <a:pt x="1362" y="2335"/>
                    <a:pt x="681" y="2335"/>
                    <a:pt x="0" y="2335"/>
                  </a:cubicBezTo>
                  <a:cubicBezTo>
                    <a:pt x="0" y="2134"/>
                    <a:pt x="0" y="1932"/>
                    <a:pt x="0" y="1730"/>
                  </a:cubicBezTo>
                  <a:cubicBezTo>
                    <a:pt x="0" y="1053"/>
                    <a:pt x="178" y="595"/>
                    <a:pt x="536" y="357"/>
                  </a:cubicBezTo>
                  <a:cubicBezTo>
                    <a:pt x="893" y="119"/>
                    <a:pt x="1461" y="0"/>
                    <a:pt x="2240" y="0"/>
                  </a:cubicBezTo>
                </a:path>
              </a:pathLst>
            </a:custGeom>
            <a:solidFill>
              <a:srgbClr val="B55B52">
                <a:alpha val="100000"/>
              </a:srgbClr>
            </a:solidFill>
            <a:ln w="0">
              <a:noFill/>
            </a:ln>
          </p:spPr>
          <p:txBody>
            <a:bodyPr/>
            <a:lstStyle/>
            <a:p>
              <a:endParaRPr sz="27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33803" name="MH_Other_8"/>
            <p:cNvSpPr>
              <a:spLocks noEditPoints="1"/>
            </p:cNvSpPr>
            <p:nvPr/>
          </p:nvSpPr>
          <p:spPr>
            <a:xfrm>
              <a:off x="11050" y="0"/>
              <a:ext cx="568" cy="870"/>
            </a:xfrm>
            <a:custGeom>
              <a:avLst/>
              <a:gdLst>
                <a:gd name="txL" fmla="*/ 0 w 4819"/>
                <a:gd name="txT" fmla="*/ 0 h 7373"/>
                <a:gd name="txR" fmla="*/ 4819 w 4819"/>
                <a:gd name="txB" fmla="*/ 7373 h 7373"/>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Lst>
              <a:rect l="txL" t="txT" r="txR" b="txB"/>
              <a:pathLst>
                <a:path w="4819" h="7373">
                  <a:moveTo>
                    <a:pt x="2315" y="1680"/>
                  </a:moveTo>
                  <a:cubicBezTo>
                    <a:pt x="2028" y="2726"/>
                    <a:pt x="1741" y="3772"/>
                    <a:pt x="1454" y="4818"/>
                  </a:cubicBezTo>
                  <a:cubicBezTo>
                    <a:pt x="1741" y="4818"/>
                    <a:pt x="2028" y="4818"/>
                    <a:pt x="2315" y="4818"/>
                  </a:cubicBezTo>
                  <a:cubicBezTo>
                    <a:pt x="2315" y="3772"/>
                    <a:pt x="2315" y="2726"/>
                    <a:pt x="2315" y="1680"/>
                  </a:cubicBezTo>
                  <a:close/>
                  <a:moveTo>
                    <a:pt x="1683" y="0"/>
                  </a:moveTo>
                  <a:cubicBezTo>
                    <a:pt x="2544" y="0"/>
                    <a:pt x="3404" y="0"/>
                    <a:pt x="4264" y="0"/>
                  </a:cubicBezTo>
                  <a:cubicBezTo>
                    <a:pt x="4264" y="1606"/>
                    <a:pt x="4264" y="3212"/>
                    <a:pt x="4264" y="4818"/>
                  </a:cubicBezTo>
                  <a:cubicBezTo>
                    <a:pt x="4449" y="4818"/>
                    <a:pt x="4634" y="4818"/>
                    <a:pt x="4819" y="4818"/>
                  </a:cubicBezTo>
                  <a:cubicBezTo>
                    <a:pt x="4819" y="5237"/>
                    <a:pt x="4819" y="5656"/>
                    <a:pt x="4819" y="6075"/>
                  </a:cubicBezTo>
                  <a:cubicBezTo>
                    <a:pt x="4634" y="6075"/>
                    <a:pt x="4449" y="6075"/>
                    <a:pt x="4264" y="6075"/>
                  </a:cubicBezTo>
                  <a:cubicBezTo>
                    <a:pt x="4264" y="6508"/>
                    <a:pt x="4264" y="6940"/>
                    <a:pt x="4264" y="7373"/>
                  </a:cubicBezTo>
                  <a:cubicBezTo>
                    <a:pt x="3614" y="7373"/>
                    <a:pt x="2965" y="7373"/>
                    <a:pt x="2315" y="7373"/>
                  </a:cubicBezTo>
                  <a:cubicBezTo>
                    <a:pt x="2315" y="6940"/>
                    <a:pt x="2315" y="6508"/>
                    <a:pt x="2315" y="6075"/>
                  </a:cubicBezTo>
                  <a:cubicBezTo>
                    <a:pt x="1543" y="6075"/>
                    <a:pt x="772" y="6075"/>
                    <a:pt x="0" y="6075"/>
                  </a:cubicBezTo>
                  <a:cubicBezTo>
                    <a:pt x="0" y="5656"/>
                    <a:pt x="0" y="5237"/>
                    <a:pt x="0" y="4818"/>
                  </a:cubicBezTo>
                  <a:cubicBezTo>
                    <a:pt x="561" y="3212"/>
                    <a:pt x="1122" y="1606"/>
                    <a:pt x="1683" y="0"/>
                  </a:cubicBezTo>
                  <a:close/>
                </a:path>
              </a:pathLst>
            </a:custGeom>
            <a:solidFill>
              <a:srgbClr val="B55B52">
                <a:alpha val="100000"/>
              </a:srgbClr>
            </a:solidFill>
            <a:ln w="0">
              <a:noFill/>
            </a:ln>
          </p:spPr>
          <p:txBody>
            <a:bodyPr/>
            <a:lstStyle/>
            <a:p>
              <a:endParaRPr sz="2700">
                <a:solidFill>
                  <a:srgbClr val="000000"/>
                </a:solidFill>
                <a:latin typeface="Calibri" panose="020F0502020204030204" pitchFamily="2" charset="0"/>
                <a:ea typeface="宋体" panose="02010600030101010101" pitchFamily="2" charset="-122"/>
                <a:sym typeface="宋体" panose="02010600030101010101" pitchFamily="2" charset="-122"/>
              </a:endParaRPr>
            </a:p>
          </p:txBody>
        </p:sp>
        <p:sp>
          <p:nvSpPr>
            <p:cNvPr id="33804" name="MH_Other_9"/>
            <p:cNvSpPr/>
            <p:nvPr/>
          </p:nvSpPr>
          <p:spPr>
            <a:xfrm>
              <a:off x="32" y="1352"/>
              <a:ext cx="12420" cy="1"/>
            </a:xfrm>
            <a:prstGeom prst="line">
              <a:avLst/>
            </a:prstGeom>
            <a:ln w="25400" cap="flat" cmpd="sng">
              <a:solidFill>
                <a:srgbClr val="B55B52"/>
              </a:solidFill>
              <a:prstDash val="solid"/>
              <a:headEnd type="none" w="med" len="med"/>
              <a:tailEnd type="none" w="med" len="med"/>
            </a:ln>
          </p:spPr>
        </p:sp>
        <p:sp>
          <p:nvSpPr>
            <p:cNvPr id="33805" name="MH_SubTitle_1"/>
            <p:cNvSpPr/>
            <p:nvPr/>
          </p:nvSpPr>
          <p:spPr>
            <a:xfrm>
              <a:off x="0" y="1780"/>
              <a:ext cx="3287" cy="3770"/>
            </a:xfrm>
            <a:prstGeom prst="rect">
              <a:avLst/>
            </a:prstGeom>
            <a:noFill/>
            <a:ln w="9525">
              <a:noFill/>
            </a:ln>
          </p:spPr>
          <p:txBody>
            <a:bodyPr/>
            <a:lstStyle/>
            <a:p>
              <a:pPr algn="ctr">
                <a:lnSpc>
                  <a:spcPct val="130000"/>
                </a:lnSpc>
                <a:spcBef>
                  <a:spcPts val="600"/>
                </a:spcBef>
                <a:spcAft>
                  <a:spcPts val="600"/>
                </a:spcAft>
              </a:pPr>
              <a:r>
                <a:rPr lang="en-US" altLang="x-none" sz="1800" b="1" dirty="0">
                  <a:solidFill>
                    <a:srgbClr val="0070C0"/>
                  </a:solidFill>
                  <a:latin typeface="幼圆" panose="02010509060101010101" pitchFamily="1" charset="-122"/>
                  <a:ea typeface="幼圆" panose="02010509060101010101" pitchFamily="1" charset="-122"/>
                  <a:sym typeface="幼圆" panose="02010509060101010101" pitchFamily="1" charset="-122"/>
                </a:rPr>
                <a:t>统筹国内国际两个大局</a:t>
              </a:r>
              <a:r>
                <a:rPr lang="zh-CN" altLang="en-US" sz="1800" b="1" dirty="0">
                  <a:solidFill>
                    <a:srgbClr val="0070C0"/>
                  </a:solidFill>
                  <a:latin typeface="幼圆" panose="02010509060101010101" pitchFamily="1" charset="-122"/>
                  <a:ea typeface="幼圆" panose="02010509060101010101" pitchFamily="1" charset="-122"/>
                  <a:sym typeface="幼圆" panose="02010509060101010101" pitchFamily="1" charset="-122"/>
                </a:rPr>
                <a:t>，坚持“共同但有区别的责任”原则</a:t>
              </a:r>
            </a:p>
          </p:txBody>
        </p:sp>
        <p:sp>
          <p:nvSpPr>
            <p:cNvPr id="33806" name="MH_SubTitle_2"/>
            <p:cNvSpPr/>
            <p:nvPr/>
          </p:nvSpPr>
          <p:spPr>
            <a:xfrm>
              <a:off x="3255" y="1780"/>
              <a:ext cx="2525" cy="3770"/>
            </a:xfrm>
            <a:prstGeom prst="rect">
              <a:avLst/>
            </a:prstGeom>
            <a:noFill/>
            <a:ln w="9525">
              <a:noFill/>
            </a:ln>
          </p:spPr>
          <p:txBody>
            <a:bodyPr/>
            <a:lstStyle/>
            <a:p>
              <a:pPr algn="ctr">
                <a:lnSpc>
                  <a:spcPct val="130000"/>
                </a:lnSpc>
                <a:spcBef>
                  <a:spcPts val="600"/>
                </a:spcBef>
                <a:spcAft>
                  <a:spcPts val="600"/>
                </a:spcAft>
              </a:pPr>
              <a:r>
                <a:rPr lang="en-US" altLang="x-none" sz="1800" b="1" dirty="0">
                  <a:solidFill>
                    <a:srgbClr val="0070C0"/>
                  </a:solidFill>
                  <a:latin typeface="幼圆" panose="02010509060101010101" pitchFamily="1" charset="-122"/>
                  <a:ea typeface="幼圆" panose="02010509060101010101" pitchFamily="1" charset="-122"/>
                  <a:sym typeface="幼圆" panose="02010509060101010101" pitchFamily="1" charset="-122"/>
                </a:rPr>
                <a:t>加强“一带一路”环保合作，建设“绿色丝绸之路”</a:t>
              </a:r>
            </a:p>
          </p:txBody>
        </p:sp>
        <p:sp>
          <p:nvSpPr>
            <p:cNvPr id="33807" name="MH_SubTitle_3"/>
            <p:cNvSpPr/>
            <p:nvPr/>
          </p:nvSpPr>
          <p:spPr>
            <a:xfrm>
              <a:off x="6274" y="1780"/>
              <a:ext cx="3508" cy="3770"/>
            </a:xfrm>
            <a:prstGeom prst="rect">
              <a:avLst/>
            </a:prstGeom>
            <a:noFill/>
            <a:ln w="9525">
              <a:noFill/>
            </a:ln>
          </p:spPr>
          <p:txBody>
            <a:bodyPr/>
            <a:lstStyle/>
            <a:p>
              <a:pPr algn="ctr">
                <a:lnSpc>
                  <a:spcPct val="130000"/>
                </a:lnSpc>
                <a:spcBef>
                  <a:spcPts val="600"/>
                </a:spcBef>
                <a:spcAft>
                  <a:spcPts val="600"/>
                </a:spcAft>
              </a:pPr>
              <a:r>
                <a:rPr lang="en-US" altLang="x-none" sz="1800" b="1" dirty="0">
                  <a:solidFill>
                    <a:srgbClr val="0070C0"/>
                  </a:solidFill>
                  <a:latin typeface="幼圆" panose="02010509060101010101" pitchFamily="1" charset="-122"/>
                  <a:ea typeface="幼圆" panose="02010509060101010101" pitchFamily="1" charset="-122"/>
                  <a:sym typeface="幼圆" panose="02010509060101010101" pitchFamily="1" charset="-122"/>
                </a:rPr>
                <a:t>加强国际政策和科技交流合作，推动环保创新能力提升和环保产业发展，全面提升应对环境问题的能力</a:t>
              </a:r>
            </a:p>
          </p:txBody>
        </p:sp>
        <p:sp>
          <p:nvSpPr>
            <p:cNvPr id="33808" name="MH_SubTitle_4"/>
            <p:cNvSpPr/>
            <p:nvPr/>
          </p:nvSpPr>
          <p:spPr>
            <a:xfrm>
              <a:off x="10221" y="1780"/>
              <a:ext cx="2525" cy="3770"/>
            </a:xfrm>
            <a:prstGeom prst="rect">
              <a:avLst/>
            </a:prstGeom>
            <a:noFill/>
            <a:ln w="9525">
              <a:noFill/>
            </a:ln>
          </p:spPr>
          <p:txBody>
            <a:bodyPr/>
            <a:lstStyle/>
            <a:p>
              <a:pPr algn="ctr">
                <a:lnSpc>
                  <a:spcPct val="130000"/>
                </a:lnSpc>
                <a:spcBef>
                  <a:spcPts val="600"/>
                </a:spcBef>
                <a:spcAft>
                  <a:spcPts val="600"/>
                </a:spcAft>
              </a:pPr>
              <a:r>
                <a:rPr lang="en-US" altLang="x-none" sz="1800" b="1" dirty="0">
                  <a:solidFill>
                    <a:srgbClr val="0070C0"/>
                  </a:solidFill>
                  <a:latin typeface="幼圆" panose="02010509060101010101" pitchFamily="1" charset="-122"/>
                  <a:ea typeface="幼圆" panose="02010509060101010101" pitchFamily="1" charset="-122"/>
                  <a:sym typeface="幼圆" panose="02010509060101010101" pitchFamily="1" charset="-122"/>
                </a:rPr>
                <a:t>推动国内先进环保技术和环保产业“走出去”</a:t>
              </a:r>
            </a:p>
          </p:txBody>
        </p:sp>
      </p:grpSp>
      <p:sp>
        <p:nvSpPr>
          <p:cNvPr id="25644" name="文本框 56"/>
          <p:cNvSpPr/>
          <p:nvPr/>
        </p:nvSpPr>
        <p:spPr>
          <a:xfrm>
            <a:off x="884952" y="496253"/>
            <a:ext cx="7336631"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6.绿色惠民的发展策略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5026025"/>
            <a:ext cx="4190365"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绿色惠民的发展策略</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6" name="Rectangle 66">
            <a:hlinkClick r:id="rId3" action="ppaction://hlinksldjump"/>
          </p:cNvPr>
          <p:cNvSpPr/>
          <p:nvPr/>
        </p:nvSpPr>
        <p:spPr>
          <a:xfrm>
            <a:off x="2148205" y="3693795"/>
            <a:ext cx="417576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7" name="Rectangle 66"/>
          <p:cNvSpPr/>
          <p:nvPr/>
        </p:nvSpPr>
        <p:spPr>
          <a:xfrm>
            <a:off x="2114550" y="3002915"/>
            <a:ext cx="4641850"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质量效率是发展的目标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302828"/>
            <a:ext cx="4662487"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创新是绿色发展的动力</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543050"/>
            <a:ext cx="4689475"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557520"/>
            <a:ext cx="5570855" cy="645160"/>
          </a:xfrm>
          <a:prstGeom prst="rect">
            <a:avLst/>
          </a:prstGeom>
          <a:gradFill>
            <a:gsLst>
              <a:gs pos="0">
                <a:srgbClr val="FBFB11"/>
              </a:gs>
              <a:gs pos="100000">
                <a:srgbClr val="838309">
                  <a:lumMod val="60000"/>
                  <a:lumOff val="40000"/>
                </a:srgbClr>
              </a:gs>
            </a:gsLst>
            <a:lin ang="5400000" scaled="0"/>
          </a:gradFill>
          <a:ln w="9525">
            <a:solidFill>
              <a:srgbClr val="FFFF00"/>
            </a:solidFill>
          </a:ln>
        </p:spPr>
        <p:txBody>
          <a:bodyPr wrap="square" anchor="t">
            <a:spAutoFit/>
          </a:bodyPr>
          <a:lstStyle/>
          <a:p>
            <a:pPr lvl="0" algn="l" eaLnBrk="0" hangingPunct="0"/>
            <a:r>
              <a:rPr lang="zh-CN" altLang="en-US" dirty="0">
                <a:solidFill>
                  <a:srgbClr val="FF0000"/>
                </a:solidFill>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374515"/>
            <a:ext cx="418719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34817"/>
          <p:cNvGrpSpPr/>
          <p:nvPr/>
        </p:nvGrpSpPr>
        <p:grpSpPr>
          <a:xfrm>
            <a:off x="152400" y="1885950"/>
            <a:ext cx="5388769" cy="3806429"/>
            <a:chOff x="0" y="0"/>
            <a:chExt cx="9574704" cy="6767352"/>
          </a:xfrm>
        </p:grpSpPr>
        <p:sp>
          <p:nvSpPr>
            <p:cNvPr id="34819" name="同心圆 25"/>
            <p:cNvSpPr/>
            <p:nvPr/>
          </p:nvSpPr>
          <p:spPr>
            <a:xfrm>
              <a:off x="4085309" y="0"/>
              <a:ext cx="4745459" cy="4707172"/>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8097" y="10800"/>
                  </a:moveTo>
                  <a:arcTo wR="2703" hR="2703" stAng="10800000" swAng="-5400000"/>
                  <a:arcTo wR="2703" hR="2703" stAng="5400000" swAng="-5400000"/>
                  <a:arcTo wR="2703" hR="2703" stAng="0" swAng="-5400000"/>
                  <a:arcTo wR="2703" hR="2703" stAng="-5400000" swAng="-5400000"/>
                  <a:close/>
                </a:path>
              </a:pathLst>
            </a:custGeom>
            <a:solidFill>
              <a:srgbClr val="DFF1CB"/>
            </a:solidFill>
            <a:ln w="28575" cap="flat" cmpd="sng">
              <a:solidFill>
                <a:srgbClr val="0070C0"/>
              </a:solidFill>
              <a:prstDash val="solid"/>
              <a:headEnd type="none" w="med" len="med"/>
              <a:tailEnd type="none" w="med" len="med"/>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20" name="梯形 30"/>
            <p:cNvSpPr/>
            <p:nvPr/>
          </p:nvSpPr>
          <p:spPr>
            <a:xfrm flipV="1">
              <a:off x="3364222" y="5540389"/>
              <a:ext cx="6210482" cy="1226963"/>
            </a:xfrm>
            <a:custGeom>
              <a:avLst/>
              <a:gdLst>
                <a:gd name="txL" fmla="*/ 2333 w 21600"/>
                <a:gd name="txT" fmla="*/ 2333 h 21600"/>
                <a:gd name="txR" fmla="*/ 19267 w 21600"/>
                <a:gd name="txB" fmla="*/ 19267 h 21600"/>
              </a:gdLst>
              <a:ahLst/>
              <a:cxnLst>
                <a:cxn ang="0">
                  <a:pos x="21067" y="10800"/>
                </a:cxn>
                <a:cxn ang="90">
                  <a:pos x="10800" y="21600"/>
                </a:cxn>
                <a:cxn ang="180">
                  <a:pos x="533" y="10800"/>
                </a:cxn>
                <a:cxn ang="270">
                  <a:pos x="10800" y="0"/>
                </a:cxn>
              </a:cxnLst>
              <a:rect l="txL" t="txT" r="txR" b="txB"/>
              <a:pathLst>
                <a:path w="21600" h="21600">
                  <a:moveTo>
                    <a:pt x="0" y="0"/>
                  </a:moveTo>
                  <a:lnTo>
                    <a:pt x="1066" y="21600"/>
                  </a:lnTo>
                  <a:lnTo>
                    <a:pt x="20534" y="21600"/>
                  </a:lnTo>
                  <a:lnTo>
                    <a:pt x="21600" y="0"/>
                  </a:lnTo>
                  <a:close/>
                </a:path>
              </a:pathLst>
            </a:custGeom>
            <a:solidFill>
              <a:srgbClr val="DFF1CB"/>
            </a:solidFill>
            <a:ln w="28575" cap="flat" cmpd="sng">
              <a:solidFill>
                <a:srgbClr val="0070C0"/>
              </a:solidFill>
              <a:prstDash val="solid"/>
              <a:miter/>
              <a:headEnd type="none" w="med" len="med"/>
              <a:tailEnd type="none" w="med" len="med"/>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4821" name="组合 34820"/>
            <p:cNvGrpSpPr/>
            <p:nvPr/>
          </p:nvGrpSpPr>
          <p:grpSpPr>
            <a:xfrm>
              <a:off x="0" y="1341276"/>
              <a:ext cx="5042525" cy="2164337"/>
              <a:chOff x="0" y="0"/>
              <a:chExt cx="3980712" cy="2164337"/>
            </a:xfrm>
          </p:grpSpPr>
          <p:grpSp>
            <p:nvGrpSpPr>
              <p:cNvPr id="34822" name="组合 34821"/>
              <p:cNvGrpSpPr/>
              <p:nvPr/>
            </p:nvGrpSpPr>
            <p:grpSpPr>
              <a:xfrm>
                <a:off x="0" y="0"/>
                <a:ext cx="3980712" cy="2097443"/>
                <a:chOff x="0" y="0"/>
                <a:chExt cx="4018187" cy="1189929"/>
              </a:xfrm>
            </p:grpSpPr>
            <p:sp>
              <p:nvSpPr>
                <p:cNvPr id="34823" name="矩形 15"/>
                <p:cNvSpPr/>
                <p:nvPr/>
              </p:nvSpPr>
              <p:spPr>
                <a:xfrm>
                  <a:off x="0" y="12973"/>
                  <a:ext cx="4018187" cy="1176956"/>
                </a:xfrm>
                <a:prstGeom prst="rect">
                  <a:avLst/>
                </a:prstGeom>
                <a:solidFill>
                  <a:srgbClr val="DFF1CB"/>
                </a:soli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24" name="直接连接符 17"/>
                <p:cNvSpPr/>
                <p:nvPr/>
              </p:nvSpPr>
              <p:spPr>
                <a:xfrm flipV="1">
                  <a:off x="1404141" y="0"/>
                  <a:ext cx="2041465" cy="1442"/>
                </a:xfrm>
                <a:prstGeom prst="line">
                  <a:avLst/>
                </a:prstGeom>
                <a:ln w="28575" cap="flat" cmpd="sng">
                  <a:solidFill>
                    <a:srgbClr val="0070C0"/>
                  </a:solidFill>
                  <a:prstDash val="solid"/>
                  <a:headEnd type="none" w="med" len="med"/>
                  <a:tailEnd type="none" w="med" len="med"/>
                </a:ln>
              </p:spPr>
            </p:sp>
          </p:grpSp>
          <p:sp>
            <p:nvSpPr>
              <p:cNvPr id="34825" name="直接连接符 20"/>
              <p:cNvSpPr/>
              <p:nvPr/>
            </p:nvSpPr>
            <p:spPr>
              <a:xfrm>
                <a:off x="1340935" y="2136395"/>
                <a:ext cx="2146699" cy="27942"/>
              </a:xfrm>
              <a:prstGeom prst="line">
                <a:avLst/>
              </a:prstGeom>
              <a:ln w="28575" cap="flat" cmpd="sng">
                <a:solidFill>
                  <a:srgbClr val="0070C0"/>
                </a:solidFill>
                <a:prstDash val="solid"/>
                <a:headEnd type="none" w="med" len="med"/>
                <a:tailEnd type="none" w="med" len="med"/>
              </a:ln>
            </p:spPr>
          </p:sp>
        </p:grpSp>
        <p:grpSp>
          <p:nvGrpSpPr>
            <p:cNvPr id="34826" name="组合 34825"/>
            <p:cNvGrpSpPr/>
            <p:nvPr/>
          </p:nvGrpSpPr>
          <p:grpSpPr>
            <a:xfrm>
              <a:off x="5354830" y="3777423"/>
              <a:ext cx="2243242" cy="1826473"/>
              <a:chOff x="0" y="0"/>
              <a:chExt cx="2243242" cy="2512924"/>
            </a:xfrm>
          </p:grpSpPr>
          <p:sp>
            <p:nvSpPr>
              <p:cNvPr id="34827" name="矩形 1"/>
              <p:cNvSpPr/>
              <p:nvPr/>
            </p:nvSpPr>
            <p:spPr>
              <a:xfrm>
                <a:off x="22849" y="0"/>
                <a:ext cx="2196265" cy="2512924"/>
              </a:xfrm>
              <a:prstGeom prst="rect">
                <a:avLst/>
              </a:prstGeom>
              <a:solidFill>
                <a:srgbClr val="DFF1CB"/>
              </a:soli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28" name="直接连接符 26"/>
              <p:cNvSpPr/>
              <p:nvPr/>
            </p:nvSpPr>
            <p:spPr>
              <a:xfrm>
                <a:off x="-3" y="901717"/>
                <a:ext cx="1" cy="1527326"/>
              </a:xfrm>
              <a:prstGeom prst="line">
                <a:avLst/>
              </a:prstGeom>
              <a:ln w="28575" cap="flat" cmpd="sng">
                <a:solidFill>
                  <a:srgbClr val="0070C0"/>
                </a:solidFill>
                <a:prstDash val="solid"/>
                <a:headEnd type="none" w="med" len="med"/>
                <a:tailEnd type="none" w="med" len="med"/>
              </a:ln>
            </p:spPr>
          </p:sp>
          <p:sp>
            <p:nvSpPr>
              <p:cNvPr id="34829" name="直接连接符 29"/>
              <p:cNvSpPr/>
              <p:nvPr/>
            </p:nvSpPr>
            <p:spPr>
              <a:xfrm flipH="1">
                <a:off x="2244504" y="873757"/>
                <a:ext cx="1" cy="1555286"/>
              </a:xfrm>
              <a:prstGeom prst="line">
                <a:avLst/>
              </a:prstGeom>
              <a:ln w="28575" cap="flat" cmpd="sng">
                <a:solidFill>
                  <a:srgbClr val="0070C0"/>
                </a:solidFill>
                <a:prstDash val="solid"/>
                <a:headEnd type="none" w="med" len="med"/>
                <a:tailEnd type="none" w="med" len="med"/>
              </a:ln>
            </p:spPr>
          </p:sp>
        </p:grpSp>
      </p:grpSp>
      <p:sp>
        <p:nvSpPr>
          <p:cNvPr id="34830" name="圆角矩形 61"/>
          <p:cNvSpPr/>
          <p:nvPr/>
        </p:nvSpPr>
        <p:spPr>
          <a:xfrm>
            <a:off x="6072188" y="2609850"/>
            <a:ext cx="1729979" cy="3082529"/>
          </a:xfrm>
          <a:prstGeom prst="roundRect">
            <a:avLst>
              <a:gd name="adj" fmla="val 2639"/>
            </a:avLst>
          </a:prstGeom>
          <a:solidFill>
            <a:srgbClr val="DFF1CB"/>
          </a:solidFill>
          <a:ln w="28575" cap="flat" cmpd="sng">
            <a:solidFill>
              <a:srgbClr val="0070C0"/>
            </a:solidFill>
            <a:prstDash val="solid"/>
            <a:headEnd type="none" w="med" len="med"/>
            <a:tailEnd type="none" w="med" len="med"/>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31" name="虚尾箭头 54"/>
          <p:cNvSpPr/>
          <p:nvPr/>
        </p:nvSpPr>
        <p:spPr>
          <a:xfrm>
            <a:off x="158354" y="2849166"/>
            <a:ext cx="2227659" cy="817959"/>
          </a:xfrm>
          <a:custGeom>
            <a:avLst/>
            <a:gdLst>
              <a:gd name="txL" fmla="*/ 3375 w 21600"/>
              <a:gd name="txT" fmla="*/ 5400 h 21600"/>
              <a:gd name="txR" fmla="*/ 19616 w 21600"/>
              <a:gd name="txB" fmla="*/ 16200 h 21600"/>
            </a:gdLst>
            <a:ahLst/>
            <a:cxnLst>
              <a:cxn ang="270">
                <a:pos x="17633" y="0"/>
              </a:cxn>
              <a:cxn ang="180">
                <a:pos x="0" y="10800"/>
              </a:cxn>
              <a:cxn ang="90">
                <a:pos x="17633" y="21600"/>
              </a:cxn>
              <a:cxn ang="0">
                <a:pos x="21600" y="10800"/>
              </a:cxn>
            </a:cxnLst>
            <a:rect l="txL" t="txT" r="txR" b="txB"/>
            <a:pathLst>
              <a:path w="21600" h="21600">
                <a:moveTo>
                  <a:pt x="17633" y="0"/>
                </a:moveTo>
                <a:lnTo>
                  <a:pt x="17633" y="5400"/>
                </a:lnTo>
                <a:lnTo>
                  <a:pt x="3375" y="5400"/>
                </a:lnTo>
                <a:lnTo>
                  <a:pt x="3375" y="16200"/>
                </a:lnTo>
                <a:lnTo>
                  <a:pt x="17633" y="16200"/>
                </a:lnTo>
                <a:lnTo>
                  <a:pt x="17633"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FF">
              <a:alpha val="53999"/>
            </a:srgbClr>
          </a:soli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32" name="流程图: 终止 60"/>
          <p:cNvSpPr/>
          <p:nvPr/>
        </p:nvSpPr>
        <p:spPr>
          <a:xfrm>
            <a:off x="2569369" y="3429000"/>
            <a:ext cx="933450" cy="400050"/>
          </a:xfrm>
          <a:prstGeom prst="flowChartTerminator">
            <a:avLst/>
          </a:prstGeom>
          <a:gradFill rotWithShape="1">
            <a:gsLst>
              <a:gs pos="0">
                <a:srgbClr val="FBE4D4">
                  <a:alpha val="100000"/>
                </a:srgbClr>
              </a:gs>
              <a:gs pos="70000">
                <a:srgbClr val="FBE4D4">
                  <a:alpha val="100000"/>
                </a:srgbClr>
              </a:gs>
              <a:gs pos="93999">
                <a:srgbClr val="000000">
                  <a:alpha val="100000"/>
                </a:srgbClr>
              </a:gs>
              <a:gs pos="100000">
                <a:srgbClr val="000000">
                  <a:alpha val="100000"/>
                </a:srgbClr>
              </a:gs>
            </a:gsLst>
            <a:lin ang="5400000" scaled="1"/>
            <a:tileRect/>
          </a:gradFill>
          <a:ln w="9525">
            <a:noFill/>
          </a:ln>
        </p:spPr>
        <p:txBody>
          <a:bodyPr lIns="0" tIns="0" rIns="0" bIns="0" anchor="ctr"/>
          <a:lstStyle/>
          <a:p>
            <a:pPr algn="ctr"/>
            <a:r>
              <a:rPr lang="zh-CN" altLang="en-US" sz="900" dirty="0">
                <a:solidFill>
                  <a:srgbClr val="7030A0"/>
                </a:solidFill>
                <a:latin typeface="宋体" panose="02010600030101010101" pitchFamily="2" charset="-122"/>
                <a:ea typeface="宋体" panose="02010600030101010101" pitchFamily="2" charset="-122"/>
                <a:sym typeface="宋体" panose="02010600030101010101" pitchFamily="2" charset="-122"/>
              </a:rPr>
              <a:t>内蒙古科技厅</a:t>
            </a:r>
            <a:endParaRPr lang="en-US" altLang="x-none" sz="900" dirty="0">
              <a:solidFill>
                <a:srgbClr val="7030A0"/>
              </a:solidFill>
              <a:latin typeface="宋体" panose="02010600030101010101" pitchFamily="2" charset="-122"/>
              <a:ea typeface="宋体" panose="02010600030101010101" pitchFamily="2" charset="-122"/>
              <a:sym typeface="宋体" panose="02010600030101010101" pitchFamily="2" charset="-122"/>
            </a:endParaRPr>
          </a:p>
          <a:p>
            <a:pPr algn="ctr"/>
            <a:r>
              <a:rPr lang="zh-CN" altLang="en-US" sz="900" dirty="0">
                <a:solidFill>
                  <a:srgbClr val="7030A0"/>
                </a:solidFill>
                <a:latin typeface="宋体" panose="02010600030101010101" pitchFamily="2" charset="-122"/>
                <a:ea typeface="宋体" panose="02010600030101010101" pitchFamily="2" charset="-122"/>
                <a:sym typeface="宋体" panose="02010600030101010101" pitchFamily="2" charset="-122"/>
              </a:rPr>
              <a:t>科技计划项目</a:t>
            </a:r>
          </a:p>
        </p:txBody>
      </p:sp>
      <p:sp>
        <p:nvSpPr>
          <p:cNvPr id="34833" name="矩形 92"/>
          <p:cNvSpPr/>
          <p:nvPr/>
        </p:nvSpPr>
        <p:spPr>
          <a:xfrm>
            <a:off x="4857750" y="2622947"/>
            <a:ext cx="2051447" cy="1307306"/>
          </a:xfrm>
          <a:prstGeom prst="rect">
            <a:avLst/>
          </a:prstGeom>
          <a:solidFill>
            <a:srgbClr val="DFF1CB"/>
          </a:soli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34" name="直接连接符 95"/>
          <p:cNvSpPr/>
          <p:nvPr/>
        </p:nvSpPr>
        <p:spPr>
          <a:xfrm>
            <a:off x="4979194" y="2612231"/>
            <a:ext cx="2008585" cy="1191"/>
          </a:xfrm>
          <a:prstGeom prst="line">
            <a:avLst/>
          </a:prstGeom>
          <a:ln w="28575" cap="flat" cmpd="sng">
            <a:solidFill>
              <a:srgbClr val="0070C0"/>
            </a:solidFill>
            <a:prstDash val="solid"/>
            <a:headEnd type="none" w="med" len="med"/>
            <a:tailEnd type="none" w="med" len="med"/>
          </a:ln>
        </p:spPr>
      </p:sp>
      <p:sp>
        <p:nvSpPr>
          <p:cNvPr id="34835" name="流程图: 接点 116"/>
          <p:cNvSpPr/>
          <p:nvPr/>
        </p:nvSpPr>
        <p:spPr>
          <a:xfrm>
            <a:off x="3389710" y="4988719"/>
            <a:ext cx="764381" cy="703660"/>
          </a:xfrm>
          <a:prstGeom prst="flowChartConnector">
            <a:avLst/>
          </a:prstGeom>
          <a:solidFill>
            <a:srgbClr val="74F693"/>
          </a:solidFill>
          <a:ln w="76200">
            <a:noFill/>
          </a:ln>
        </p:spPr>
        <p:txBody>
          <a:bodyPr lIns="0" tIns="0" rIns="0" bIns="0" anchor="ctr"/>
          <a:lstStyle/>
          <a:p>
            <a:pPr algn="ctr"/>
            <a:r>
              <a:rPr lang="zh-CN" altLang="en-US" sz="2100" b="1" dirty="0">
                <a:solidFill>
                  <a:srgbClr val="C00000"/>
                </a:solidFill>
                <a:ea typeface="宋体" panose="02010600030101010101" pitchFamily="2" charset="-122"/>
                <a:sym typeface="宋体" panose="02010600030101010101" pitchFamily="2" charset="-122"/>
              </a:rPr>
              <a:t>基础</a:t>
            </a:r>
          </a:p>
        </p:txBody>
      </p:sp>
      <p:sp>
        <p:nvSpPr>
          <p:cNvPr id="34837" name="流程图: 终止 35"/>
          <p:cNvSpPr/>
          <p:nvPr/>
        </p:nvSpPr>
        <p:spPr>
          <a:xfrm>
            <a:off x="3305175" y="2708672"/>
            <a:ext cx="892969" cy="400050"/>
          </a:xfrm>
          <a:prstGeom prst="flowChartTerminator">
            <a:avLst/>
          </a:prstGeom>
          <a:gradFill rotWithShape="1">
            <a:gsLst>
              <a:gs pos="0">
                <a:srgbClr val="FBE4D4">
                  <a:alpha val="100000"/>
                </a:srgbClr>
              </a:gs>
              <a:gs pos="70000">
                <a:srgbClr val="FBE4D4">
                  <a:alpha val="100000"/>
                </a:srgbClr>
              </a:gs>
              <a:gs pos="93999">
                <a:srgbClr val="000000">
                  <a:alpha val="100000"/>
                </a:srgbClr>
              </a:gs>
              <a:gs pos="100000">
                <a:srgbClr val="000000">
                  <a:alpha val="100000"/>
                </a:srgbClr>
              </a:gs>
            </a:gsLst>
            <a:lin ang="5400000" scaled="1"/>
            <a:tileRect/>
          </a:gradFill>
          <a:ln w="9525">
            <a:noFill/>
          </a:ln>
        </p:spPr>
        <p:txBody>
          <a:bodyPr lIns="0" tIns="0" rIns="0" bIns="0" anchor="ctr"/>
          <a:lstStyle/>
          <a:p>
            <a:pPr algn="ctr"/>
            <a:r>
              <a:rPr lang="zh-CN" altLang="en-US" sz="900" dirty="0">
                <a:solidFill>
                  <a:srgbClr val="7030A0"/>
                </a:solidFill>
                <a:latin typeface="宋体" panose="02010600030101010101" pitchFamily="2" charset="-122"/>
                <a:ea typeface="宋体" panose="02010600030101010101" pitchFamily="2" charset="-122"/>
                <a:sym typeface="宋体" panose="02010600030101010101" pitchFamily="2" charset="-122"/>
              </a:rPr>
              <a:t>国家自然科学基金项目</a:t>
            </a:r>
          </a:p>
        </p:txBody>
      </p:sp>
      <p:sp>
        <p:nvSpPr>
          <p:cNvPr id="34838" name="流程图: 终止 50"/>
          <p:cNvSpPr/>
          <p:nvPr/>
        </p:nvSpPr>
        <p:spPr>
          <a:xfrm>
            <a:off x="3306366" y="2728913"/>
            <a:ext cx="894159" cy="400050"/>
          </a:xfrm>
          <a:prstGeom prst="flowChartTerminator">
            <a:avLst/>
          </a:prstGeom>
          <a:gradFill rotWithShape="1">
            <a:gsLst>
              <a:gs pos="0">
                <a:srgbClr val="FBE4D4">
                  <a:alpha val="100000"/>
                </a:srgbClr>
              </a:gs>
              <a:gs pos="70000">
                <a:srgbClr val="FBE4D4">
                  <a:alpha val="100000"/>
                </a:srgbClr>
              </a:gs>
              <a:gs pos="93999">
                <a:srgbClr val="000000">
                  <a:alpha val="100000"/>
                </a:srgbClr>
              </a:gs>
              <a:gs pos="100000">
                <a:srgbClr val="000000">
                  <a:alpha val="100000"/>
                </a:srgbClr>
              </a:gs>
            </a:gsLst>
            <a:lin ang="5400000" scaled="1"/>
            <a:tileRect/>
          </a:gradFill>
          <a:ln w="9525">
            <a:noFill/>
          </a:ln>
        </p:spPr>
        <p:txBody>
          <a:bodyPr lIns="0" tIns="0" rIns="0" bIns="0" anchor="ctr"/>
          <a:lstStyle/>
          <a:p>
            <a:pPr algn="ctr"/>
            <a:r>
              <a:rPr lang="zh-CN" altLang="en-US" sz="900" dirty="0">
                <a:solidFill>
                  <a:srgbClr val="7030A0"/>
                </a:solidFill>
                <a:latin typeface="宋体" panose="02010600030101010101" pitchFamily="2" charset="-122"/>
                <a:ea typeface="宋体" panose="02010600030101010101" pitchFamily="2" charset="-122"/>
                <a:sym typeface="宋体" panose="02010600030101010101" pitchFamily="2" charset="-122"/>
              </a:rPr>
              <a:t>天津市科技支撑项目</a:t>
            </a:r>
          </a:p>
        </p:txBody>
      </p:sp>
      <p:sp>
        <p:nvSpPr>
          <p:cNvPr id="34839" name="流程图: 终止 49"/>
          <p:cNvSpPr/>
          <p:nvPr/>
        </p:nvSpPr>
        <p:spPr>
          <a:xfrm>
            <a:off x="2608660" y="3433763"/>
            <a:ext cx="934640" cy="397669"/>
          </a:xfrm>
          <a:prstGeom prst="flowChartTerminator">
            <a:avLst/>
          </a:prstGeom>
          <a:gradFill rotWithShape="1">
            <a:gsLst>
              <a:gs pos="0">
                <a:srgbClr val="FBE4D4">
                  <a:alpha val="100000"/>
                </a:srgbClr>
              </a:gs>
              <a:gs pos="70000">
                <a:srgbClr val="FBE4D4">
                  <a:alpha val="100000"/>
                </a:srgbClr>
              </a:gs>
              <a:gs pos="93999">
                <a:srgbClr val="000000">
                  <a:alpha val="100000"/>
                </a:srgbClr>
              </a:gs>
              <a:gs pos="100000">
                <a:srgbClr val="000000">
                  <a:alpha val="100000"/>
                </a:srgbClr>
              </a:gs>
            </a:gsLst>
            <a:lin ang="5400000" scaled="1"/>
            <a:tileRect/>
          </a:gradFill>
          <a:ln w="9525">
            <a:noFill/>
          </a:ln>
        </p:spPr>
        <p:txBody>
          <a:bodyPr lIns="0" tIns="0" rIns="0" bIns="0" anchor="ctr"/>
          <a:lstStyle/>
          <a:p>
            <a:pPr algn="ctr"/>
            <a:r>
              <a:rPr lang="zh-CN" altLang="en-US" sz="900" dirty="0">
                <a:solidFill>
                  <a:srgbClr val="7030A0"/>
                </a:solidFill>
                <a:latin typeface="宋体" panose="02010600030101010101" pitchFamily="2" charset="-122"/>
                <a:ea typeface="宋体" panose="02010600030101010101" pitchFamily="2" charset="-122"/>
                <a:sym typeface="宋体" panose="02010600030101010101" pitchFamily="2" charset="-122"/>
              </a:rPr>
              <a:t>天津市农业成果转化与推广项目</a:t>
            </a:r>
          </a:p>
        </p:txBody>
      </p:sp>
      <p:grpSp>
        <p:nvGrpSpPr>
          <p:cNvPr id="34840" name="组合 34839"/>
          <p:cNvGrpSpPr/>
          <p:nvPr/>
        </p:nvGrpSpPr>
        <p:grpSpPr>
          <a:xfrm>
            <a:off x="2505075" y="2571750"/>
            <a:ext cx="923925" cy="1462088"/>
            <a:chOff x="0" y="0"/>
            <a:chExt cx="1331054" cy="1679918"/>
          </a:xfrm>
        </p:grpSpPr>
        <p:sp>
          <p:nvSpPr>
            <p:cNvPr id="34841" name="椭圆 31"/>
            <p:cNvSpPr/>
            <p:nvPr/>
          </p:nvSpPr>
          <p:spPr>
            <a:xfrm>
              <a:off x="0" y="0"/>
              <a:ext cx="1242592" cy="1679918"/>
            </a:xfrm>
            <a:prstGeom prst="ellipse">
              <a:avLst/>
            </a:prstGeom>
            <a:solidFill>
              <a:srgbClr val="DFF1CB"/>
            </a:soli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42" name="矩形 28"/>
            <p:cNvSpPr/>
            <p:nvPr/>
          </p:nvSpPr>
          <p:spPr>
            <a:xfrm>
              <a:off x="288018" y="325145"/>
              <a:ext cx="1043036" cy="1267738"/>
            </a:xfrm>
            <a:prstGeom prst="rect">
              <a:avLst/>
            </a:prstGeom>
            <a:solidFill>
              <a:srgbClr val="DFF1CB"/>
            </a:soli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34843" name="燕尾形箭头 77"/>
          <p:cNvSpPr/>
          <p:nvPr/>
        </p:nvSpPr>
        <p:spPr>
          <a:xfrm rot="21585661">
            <a:off x="5100638" y="2956322"/>
            <a:ext cx="1150144" cy="602456"/>
          </a:xfrm>
          <a:prstGeom prst="notchedRightArrow">
            <a:avLst>
              <a:gd name="adj1" fmla="val 40490"/>
              <a:gd name="adj2" fmla="val 58775"/>
            </a:avLst>
          </a:prstGeom>
          <a:gradFill rotWithShape="1">
            <a:gsLst>
              <a:gs pos="0">
                <a:srgbClr val="FF0000">
                  <a:alpha val="100000"/>
                </a:srgbClr>
              </a:gs>
              <a:gs pos="31000">
                <a:srgbClr val="FF0000">
                  <a:alpha val="100000"/>
                </a:srgbClr>
              </a:gs>
              <a:gs pos="81000">
                <a:srgbClr val="000000">
                  <a:alpha val="100000"/>
                </a:srgbClr>
              </a:gs>
              <a:gs pos="100000">
                <a:srgbClr val="000000">
                  <a:alpha val="100000"/>
                </a:srgbClr>
              </a:gs>
            </a:gsLst>
            <a:lin ang="5400000" scaled="1"/>
            <a:tileRect/>
          </a:gra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44" name="流程图: 终止 59"/>
          <p:cNvSpPr/>
          <p:nvPr/>
        </p:nvSpPr>
        <p:spPr>
          <a:xfrm>
            <a:off x="3302794" y="2720579"/>
            <a:ext cx="892969" cy="398859"/>
          </a:xfrm>
          <a:prstGeom prst="flowChartTerminator">
            <a:avLst/>
          </a:prstGeom>
          <a:gradFill rotWithShape="1">
            <a:gsLst>
              <a:gs pos="0">
                <a:srgbClr val="FBE4D4">
                  <a:alpha val="100000"/>
                </a:srgbClr>
              </a:gs>
              <a:gs pos="70000">
                <a:srgbClr val="FBE4D4">
                  <a:alpha val="100000"/>
                </a:srgbClr>
              </a:gs>
              <a:gs pos="93999">
                <a:srgbClr val="000000">
                  <a:alpha val="100000"/>
                </a:srgbClr>
              </a:gs>
              <a:gs pos="100000">
                <a:srgbClr val="000000">
                  <a:alpha val="100000"/>
                </a:srgbClr>
              </a:gs>
            </a:gsLst>
            <a:lin ang="5400000" scaled="1"/>
            <a:tileRect/>
          </a:gradFill>
          <a:ln w="9525">
            <a:noFill/>
          </a:ln>
        </p:spPr>
        <p:txBody>
          <a:bodyPr lIns="0" tIns="0" rIns="0" bIns="0" anchor="ctr"/>
          <a:lstStyle/>
          <a:p>
            <a:pPr algn="ctr"/>
            <a:r>
              <a:rPr lang="zh-CN" altLang="en-US" sz="900" dirty="0">
                <a:solidFill>
                  <a:srgbClr val="7030A0"/>
                </a:solidFill>
                <a:latin typeface="宋体" panose="02010600030101010101" pitchFamily="2" charset="-122"/>
                <a:ea typeface="宋体" panose="02010600030101010101" pitchFamily="2" charset="-122"/>
                <a:sym typeface="宋体" panose="02010600030101010101" pitchFamily="2" charset="-122"/>
              </a:rPr>
              <a:t>天津市</a:t>
            </a:r>
            <a:endParaRPr lang="en-US" altLang="x-none" sz="900" dirty="0">
              <a:solidFill>
                <a:srgbClr val="7030A0"/>
              </a:solidFill>
              <a:latin typeface="宋体" panose="02010600030101010101" pitchFamily="2" charset="-122"/>
              <a:ea typeface="宋体" panose="02010600030101010101" pitchFamily="2" charset="-122"/>
              <a:sym typeface="宋体" panose="02010600030101010101" pitchFamily="2" charset="-122"/>
            </a:endParaRPr>
          </a:p>
          <a:p>
            <a:pPr algn="ctr"/>
            <a:r>
              <a:rPr lang="zh-CN" altLang="en-US" sz="900" dirty="0">
                <a:solidFill>
                  <a:srgbClr val="7030A0"/>
                </a:solidFill>
                <a:latin typeface="宋体" panose="02010600030101010101" pitchFamily="2" charset="-122"/>
                <a:ea typeface="宋体" panose="02010600030101010101" pitchFamily="2" charset="-122"/>
                <a:sym typeface="宋体" panose="02010600030101010101" pitchFamily="2" charset="-122"/>
              </a:rPr>
              <a:t>教委项目</a:t>
            </a:r>
          </a:p>
        </p:txBody>
      </p:sp>
      <p:sp>
        <p:nvSpPr>
          <p:cNvPr id="34845" name="同心圆 4"/>
          <p:cNvSpPr/>
          <p:nvPr/>
        </p:nvSpPr>
        <p:spPr>
          <a:xfrm>
            <a:off x="2586038" y="1959769"/>
            <a:ext cx="2513410" cy="2381250"/>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10800" y="10800"/>
                </a:moveTo>
                <a:lnTo>
                  <a:pt x="10800" y="10800"/>
                </a:lnTo>
                <a:lnTo>
                  <a:pt x="10800" y="10800"/>
                </a:lnTo>
                <a:lnTo>
                  <a:pt x="10800" y="10800"/>
                </a:lnTo>
                <a:lnTo>
                  <a:pt x="10800" y="10800"/>
                </a:lnTo>
                <a:close/>
              </a:path>
            </a:pathLst>
          </a:custGeom>
          <a:solidFill>
            <a:srgbClr val="DFF1CB"/>
          </a:solidFill>
          <a:ln w="28575">
            <a:noFill/>
          </a:ln>
        </p:spPr>
        <p:txBody>
          <a:bodyPr lIns="51435" tIns="25717" rIns="51435" bIns="25717" anchor="ctr"/>
          <a:lstStyle/>
          <a:p>
            <a:pPr algn="ctr"/>
            <a:endParaRPr sz="1575"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46" name="圆角矩形 79"/>
          <p:cNvSpPr/>
          <p:nvPr/>
        </p:nvSpPr>
        <p:spPr>
          <a:xfrm>
            <a:off x="6287691" y="2702719"/>
            <a:ext cx="1400175" cy="2590800"/>
          </a:xfrm>
          <a:prstGeom prst="roundRect">
            <a:avLst>
              <a:gd name="adj" fmla="val 16667"/>
            </a:avLst>
          </a:prstGeom>
          <a:solidFill>
            <a:srgbClr val="FFF2CC"/>
          </a:solidFill>
          <a:ln w="12700">
            <a:noFill/>
          </a:ln>
        </p:spPr>
        <p:txBody>
          <a:bodyPr vert="horz" wrap="square" lIns="51435" tIns="25717" rIns="51435" bIns="25717" anchor="ctr"/>
          <a:lstStyle/>
          <a:p>
            <a:pPr algn="ctr">
              <a:lnSpc>
                <a:spcPct val="150000"/>
              </a:lnSpc>
            </a:pPr>
            <a:endPar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endParaRPr>
          </a:p>
          <a:p>
            <a:pPr algn="ctr">
              <a:lnSpc>
                <a:spcPct val="150000"/>
              </a:lnSpc>
            </a:pPr>
            <a:endParaRPr lang="zh-CN" altLang="en-US" sz="1800" b="1" dirty="0">
              <a:solidFill>
                <a:srgbClr val="C00000"/>
              </a:solidFill>
              <a:latin typeface="黑体" panose="02010609060101010101" pitchFamily="2" charset="-122"/>
              <a:ea typeface="黑体" panose="02010609060101010101" pitchFamily="2" charset="-122"/>
              <a:sym typeface="黑体" panose="02010609060101010101" pitchFamily="2" charset="-122"/>
            </a:endParaRPr>
          </a:p>
          <a:p>
            <a:pPr algn="ctr">
              <a:lnSpc>
                <a:spcPct val="150000"/>
              </a:lnSpc>
            </a:pPr>
            <a:endParaRPr lang="zh-CN" altLang="en-US" sz="1800" b="1" dirty="0">
              <a:solidFill>
                <a:srgbClr val="C00000"/>
              </a:solidFill>
              <a:latin typeface="黑体" panose="02010609060101010101" pitchFamily="2" charset="-122"/>
              <a:ea typeface="黑体" panose="02010609060101010101" pitchFamily="2" charset="-122"/>
              <a:sym typeface="黑体" panose="02010609060101010101" pitchFamily="2" charset="-122"/>
            </a:endParaRPr>
          </a:p>
          <a:p>
            <a:pPr algn="ctr">
              <a:lnSpc>
                <a:spcPct val="150000"/>
              </a:lnSpc>
            </a:pPr>
            <a:r>
              <a:rPr lang="zh-CN" altLang="en-US" sz="1800" b="1" dirty="0">
                <a:solidFill>
                  <a:srgbClr val="C00000"/>
                </a:solidFill>
                <a:latin typeface="黑体" panose="02010609060101010101" pitchFamily="2" charset="-122"/>
                <a:ea typeface="黑体" panose="02010609060101010101" pitchFamily="2" charset="-122"/>
                <a:sym typeface="黑体" panose="02010609060101010101" pitchFamily="2" charset="-122"/>
              </a:rPr>
              <a:t>质量效率</a:t>
            </a:r>
          </a:p>
          <a:p>
            <a:pPr algn="ctr"/>
            <a:r>
              <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rPr>
              <a:t>调整存量</a:t>
            </a:r>
          </a:p>
          <a:p>
            <a:pPr algn="ctr"/>
            <a:r>
              <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rPr>
              <a:t>做优增量</a:t>
            </a:r>
          </a:p>
          <a:p>
            <a:pPr algn="ctr"/>
            <a:r>
              <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rPr>
              <a:t>注重效益</a:t>
            </a:r>
          </a:p>
          <a:p>
            <a:pPr algn="ctr"/>
            <a:r>
              <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rPr>
              <a:t>提升消费</a:t>
            </a:r>
          </a:p>
          <a:p>
            <a:pPr algn="ctr"/>
            <a:r>
              <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rPr>
              <a:t>引导投资</a:t>
            </a:r>
          </a:p>
          <a:p>
            <a:pPr algn="ctr"/>
            <a:r>
              <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rPr>
              <a:t>提高质量</a:t>
            </a:r>
          </a:p>
          <a:p>
            <a:pPr algn="ctr"/>
            <a:endPar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endParaRPr>
          </a:p>
          <a:p>
            <a:pPr algn="ctr"/>
            <a:endPar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endParaRPr>
          </a:p>
          <a:p>
            <a:pPr algn="ctr"/>
            <a:endPar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endParaRPr>
          </a:p>
          <a:p>
            <a:pPr algn="ctr"/>
            <a:endParaRPr lang="zh-CN" altLang="en-US" sz="1800" b="1" dirty="0">
              <a:solidFill>
                <a:srgbClr val="0070C0"/>
              </a:solidFill>
              <a:latin typeface="宋体" panose="02010600030101010101" pitchFamily="2" charset="-122"/>
              <a:ea typeface="宋体" panose="02010600030101010101" pitchFamily="2" charset="-122"/>
              <a:sym typeface="宋体" panose="02010600030101010101" pitchFamily="2" charset="-122"/>
            </a:endParaRPr>
          </a:p>
          <a:p>
            <a:pPr algn="ctr"/>
            <a:endPar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endParaRPr>
          </a:p>
        </p:txBody>
      </p:sp>
      <p:sp>
        <p:nvSpPr>
          <p:cNvPr id="34847" name="文本框 65"/>
          <p:cNvSpPr/>
          <p:nvPr/>
        </p:nvSpPr>
        <p:spPr>
          <a:xfrm rot="13476">
            <a:off x="5214938" y="2637235"/>
            <a:ext cx="1041797" cy="414020"/>
          </a:xfrm>
          <a:prstGeom prst="rect">
            <a:avLst/>
          </a:prstGeom>
          <a:noFill/>
          <a:ln w="9525">
            <a:noFill/>
          </a:ln>
        </p:spPr>
        <p:txBody>
          <a:bodyPr>
            <a:spAutoFit/>
          </a:bodyPr>
          <a:lstStyle/>
          <a:p>
            <a:r>
              <a:rPr lang="zh-CN" altLang="en-US" sz="2100" b="1" dirty="0">
                <a:solidFill>
                  <a:srgbClr val="7030A0"/>
                </a:solidFill>
                <a:latin typeface="Arial" panose="020B0604020202020204" pitchFamily="34" charset="0"/>
                <a:ea typeface="宋体" panose="02010600030101010101" pitchFamily="2" charset="-122"/>
              </a:rPr>
              <a:t>挑战</a:t>
            </a:r>
          </a:p>
        </p:txBody>
      </p:sp>
      <p:sp>
        <p:nvSpPr>
          <p:cNvPr id="34848" name="燕尾形箭头 63"/>
          <p:cNvSpPr/>
          <p:nvPr/>
        </p:nvSpPr>
        <p:spPr>
          <a:xfrm rot="16200000">
            <a:off x="3451622" y="4412456"/>
            <a:ext cx="664369" cy="565547"/>
          </a:xfrm>
          <a:prstGeom prst="notchedRightArrow">
            <a:avLst>
              <a:gd name="adj1" fmla="val 40490"/>
              <a:gd name="adj2" fmla="val 58829"/>
            </a:avLst>
          </a:prstGeom>
          <a:gradFill rotWithShape="1">
            <a:gsLst>
              <a:gs pos="0">
                <a:srgbClr val="FF0000">
                  <a:alpha val="100000"/>
                </a:srgbClr>
              </a:gs>
              <a:gs pos="31000">
                <a:srgbClr val="FF0000">
                  <a:alpha val="100000"/>
                </a:srgbClr>
              </a:gs>
              <a:gs pos="81000">
                <a:srgbClr val="000000">
                  <a:alpha val="100000"/>
                </a:srgbClr>
              </a:gs>
              <a:gs pos="100000">
                <a:srgbClr val="000000">
                  <a:alpha val="100000"/>
                </a:srgbClr>
              </a:gs>
            </a:gsLst>
            <a:lin ang="5400000" scaled="1"/>
            <a:tileRect/>
          </a:gradFill>
          <a:ln w="12700">
            <a:noFill/>
          </a:ln>
        </p:spPr>
        <p:txBody>
          <a:bodyPr lIns="51435" tIns="25717" rIns="51435" bIns="25717"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49" name="文本框 90"/>
          <p:cNvSpPr/>
          <p:nvPr/>
        </p:nvSpPr>
        <p:spPr>
          <a:xfrm rot="13476">
            <a:off x="5185172" y="3520678"/>
            <a:ext cx="1041797" cy="414020"/>
          </a:xfrm>
          <a:prstGeom prst="rect">
            <a:avLst/>
          </a:prstGeom>
          <a:noFill/>
          <a:ln w="9525">
            <a:noFill/>
          </a:ln>
        </p:spPr>
        <p:txBody>
          <a:bodyPr>
            <a:spAutoFit/>
          </a:bodyPr>
          <a:lstStyle/>
          <a:p>
            <a:r>
              <a:rPr lang="zh-CN" altLang="en-US" sz="2100" b="1" dirty="0">
                <a:solidFill>
                  <a:srgbClr val="7030A0"/>
                </a:solidFill>
                <a:latin typeface="Arial" panose="020B0604020202020204" pitchFamily="34" charset="0"/>
                <a:ea typeface="宋体" panose="02010600030101010101" pitchFamily="2" charset="-122"/>
              </a:rPr>
              <a:t>机遇</a:t>
            </a:r>
          </a:p>
        </p:txBody>
      </p:sp>
      <p:sp>
        <p:nvSpPr>
          <p:cNvPr id="34850" name="直接连接符 64"/>
          <p:cNvSpPr/>
          <p:nvPr/>
        </p:nvSpPr>
        <p:spPr>
          <a:xfrm>
            <a:off x="4893469" y="3943350"/>
            <a:ext cx="1178719" cy="0"/>
          </a:xfrm>
          <a:prstGeom prst="line">
            <a:avLst/>
          </a:prstGeom>
          <a:ln w="28575" cap="flat" cmpd="sng">
            <a:solidFill>
              <a:srgbClr val="0070C0"/>
            </a:solidFill>
            <a:prstDash val="solid"/>
            <a:headEnd type="none" w="med" len="med"/>
            <a:tailEnd type="none" w="med" len="med"/>
          </a:ln>
        </p:spPr>
      </p:sp>
      <p:grpSp>
        <p:nvGrpSpPr>
          <p:cNvPr id="34851" name="组合 34850"/>
          <p:cNvGrpSpPr/>
          <p:nvPr/>
        </p:nvGrpSpPr>
        <p:grpSpPr>
          <a:xfrm>
            <a:off x="2874169" y="2278856"/>
            <a:ext cx="1845469" cy="1839516"/>
            <a:chOff x="0" y="0"/>
            <a:chExt cx="2051654" cy="2044413"/>
          </a:xfrm>
        </p:grpSpPr>
        <p:grpSp>
          <p:nvGrpSpPr>
            <p:cNvPr id="34852" name="组合 34851"/>
            <p:cNvGrpSpPr/>
            <p:nvPr/>
          </p:nvGrpSpPr>
          <p:grpSpPr>
            <a:xfrm>
              <a:off x="0" y="348"/>
              <a:ext cx="2044065" cy="2044065"/>
              <a:chOff x="0" y="0"/>
              <a:chExt cx="2044065" cy="2044065"/>
            </a:xfrm>
          </p:grpSpPr>
          <p:sp>
            <p:nvSpPr>
              <p:cNvPr id="34853" name="椭圆 57"/>
              <p:cNvSpPr/>
              <p:nvPr/>
            </p:nvSpPr>
            <p:spPr>
              <a:xfrm>
                <a:off x="8255" y="0"/>
                <a:ext cx="2028190" cy="2028190"/>
              </a:xfrm>
              <a:prstGeom prst="ellipse">
                <a:avLst/>
              </a:prstGeom>
              <a:solidFill>
                <a:srgbClr val="DFF1CB"/>
              </a:solidFill>
              <a:ln w="12700">
                <a:noFill/>
              </a:ln>
            </p:spPr>
            <p:txBody>
              <a:bodyPr vert="horz" wrap="square" lIns="82296" tIns="41148" rIns="82296" bIns="41148" anchor="ctr"/>
              <a:lstStyle/>
              <a:p>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54" name="弧形 58"/>
              <p:cNvSpPr/>
              <p:nvPr/>
            </p:nvSpPr>
            <p:spPr>
              <a:xfrm rot="17104982">
                <a:off x="0" y="0"/>
                <a:ext cx="2044065" cy="2044065"/>
              </a:xfrm>
              <a:custGeom>
                <a:avLst/>
                <a:gdLst>
                  <a:gd name="txL" fmla="*/ 0 w 2044065"/>
                  <a:gd name="txT" fmla="*/ 0 h 2044065"/>
                  <a:gd name="txR" fmla="*/ 2044065 w 2044065"/>
                  <a:gd name="txB" fmla="*/ 2044065 h 2044065"/>
                </a:gdLst>
                <a:ahLst/>
                <a:cxnLst/>
                <a:rect l="txL" t="txT" r="txR" b="txB"/>
                <a:pathLst>
                  <a:path w="2044065" h="2044065" stroke="0">
                    <a:moveTo>
                      <a:pt x="1022032" y="0"/>
                    </a:moveTo>
                    <a:arcTo wR="1022032" hR="1022032" stAng="-5400000" swAng="2166804"/>
                    <a:lnTo>
                      <a:pt x="1022032" y="1022032"/>
                    </a:lnTo>
                    <a:close/>
                  </a:path>
                  <a:path w="2044065" h="2044065" fill="none">
                    <a:moveTo>
                      <a:pt x="1022032" y="0"/>
                    </a:moveTo>
                    <a:arcTo wR="1022032" hR="1022032" stAng="-5400000" swAng="2166804"/>
                  </a:path>
                </a:pathLst>
              </a:custGeom>
              <a:noFill/>
              <a:ln w="69850" cap="flat" cmpd="sng">
                <a:solidFill>
                  <a:srgbClr val="FF0000"/>
                </a:solidFill>
                <a:prstDash val="solid"/>
                <a:miter/>
                <a:headEnd type="none" w="med" len="med"/>
                <a:tailEnd type="triangle" w="med" len="med"/>
              </a:ln>
            </p:spPr>
            <p:txBody>
              <a:bodyPr vert="horz" wrap="square" lIns="82296" tIns="41148" rIns="82296" bIns="41148" anchor="ctr"/>
              <a:lstStyle/>
              <a:p>
                <a:endParaRPr sz="1575">
                  <a:latin typeface="宋体" panose="02010600030101010101" pitchFamily="2" charset="-122"/>
                  <a:ea typeface="宋体" panose="02010600030101010101" pitchFamily="2" charset="-122"/>
                  <a:sym typeface="宋体" panose="02010600030101010101" pitchFamily="2" charset="-122"/>
                </a:endParaRPr>
              </a:p>
            </p:txBody>
          </p:sp>
        </p:grpSp>
        <p:sp>
          <p:nvSpPr>
            <p:cNvPr id="34855" name="弧形 56"/>
            <p:cNvSpPr/>
            <p:nvPr/>
          </p:nvSpPr>
          <p:spPr>
            <a:xfrm rot="747985">
              <a:off x="7589" y="0"/>
              <a:ext cx="2044065" cy="2044065"/>
            </a:xfrm>
            <a:custGeom>
              <a:avLst/>
              <a:gdLst>
                <a:gd name="txL" fmla="*/ 0 w 2044065"/>
                <a:gd name="txT" fmla="*/ 0 h 2044065"/>
                <a:gd name="txR" fmla="*/ 2044065 w 2044065"/>
                <a:gd name="txB" fmla="*/ 2044065 h 2044065"/>
              </a:gdLst>
              <a:ahLst/>
              <a:cxnLst/>
              <a:rect l="txL" t="txT" r="txR" b="txB"/>
              <a:pathLst>
                <a:path w="2044065" h="2044065" stroke="0">
                  <a:moveTo>
                    <a:pt x="1022032" y="0"/>
                  </a:moveTo>
                  <a:arcTo wR="1022032" hR="1022032" stAng="-5400000" swAng="2166804"/>
                  <a:lnTo>
                    <a:pt x="1022032" y="1022032"/>
                  </a:lnTo>
                  <a:close/>
                </a:path>
                <a:path w="2044065" h="2044065" fill="none">
                  <a:moveTo>
                    <a:pt x="1022032" y="0"/>
                  </a:moveTo>
                  <a:arcTo wR="1022032" hR="1022032" stAng="-5400000" swAng="2166804"/>
                </a:path>
              </a:pathLst>
            </a:custGeom>
            <a:noFill/>
            <a:ln w="69850" cap="flat" cmpd="sng">
              <a:solidFill>
                <a:srgbClr val="FF0000"/>
              </a:solidFill>
              <a:prstDash val="solid"/>
              <a:miter/>
              <a:headEnd type="none" w="med" len="med"/>
              <a:tailEnd type="triangle" w="med" len="med"/>
            </a:ln>
          </p:spPr>
          <p:txBody>
            <a:bodyPr vert="horz" wrap="square" lIns="82296" tIns="41148" rIns="82296" bIns="41148" anchor="ctr"/>
            <a:lstStyle/>
            <a:p>
              <a:endParaRPr sz="1575">
                <a:latin typeface="宋体" panose="02010600030101010101" pitchFamily="2" charset="-122"/>
                <a:ea typeface="宋体" panose="02010600030101010101" pitchFamily="2" charset="-122"/>
                <a:sym typeface="宋体" panose="02010600030101010101" pitchFamily="2" charset="-122"/>
              </a:endParaRPr>
            </a:p>
          </p:txBody>
        </p:sp>
      </p:grpSp>
      <p:pic>
        <p:nvPicPr>
          <p:cNvPr id="34856" name="图片 38"/>
          <p:cNvPicPr>
            <a:picLocks noChangeAspect="1"/>
          </p:cNvPicPr>
          <p:nvPr/>
        </p:nvPicPr>
        <p:blipFill>
          <a:blip r:embed="rId2"/>
          <a:stretch>
            <a:fillRect/>
          </a:stretch>
        </p:blipFill>
        <p:spPr>
          <a:xfrm>
            <a:off x="3486150" y="2869406"/>
            <a:ext cx="590550" cy="681038"/>
          </a:xfrm>
          <a:prstGeom prst="rect">
            <a:avLst/>
          </a:prstGeom>
          <a:noFill/>
          <a:ln w="9525">
            <a:noFill/>
          </a:ln>
        </p:spPr>
      </p:pic>
      <p:sp>
        <p:nvSpPr>
          <p:cNvPr id="34857" name="圆角矩形 51"/>
          <p:cNvSpPr/>
          <p:nvPr/>
        </p:nvSpPr>
        <p:spPr>
          <a:xfrm>
            <a:off x="3443288" y="2026444"/>
            <a:ext cx="740569" cy="684610"/>
          </a:xfrm>
          <a:prstGeom prst="roundRect">
            <a:avLst>
              <a:gd name="adj" fmla="val 16667"/>
            </a:avLst>
          </a:prstGeom>
          <a:solidFill>
            <a:srgbClr val="FFFF00"/>
          </a:solidFill>
          <a:ln w="12700">
            <a:noFill/>
          </a:ln>
        </p:spPr>
        <p:txBody>
          <a:bodyPr lIns="51435" tIns="25717" rIns="51435" bIns="25717" anchor="ctr"/>
          <a:lstStyle/>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a:t>
            </a:r>
          </a:p>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经济</a:t>
            </a:r>
          </a:p>
        </p:txBody>
      </p:sp>
      <p:sp>
        <p:nvSpPr>
          <p:cNvPr id="34858" name="圆角矩形 53"/>
          <p:cNvSpPr/>
          <p:nvPr/>
        </p:nvSpPr>
        <p:spPr>
          <a:xfrm>
            <a:off x="2569369" y="2874169"/>
            <a:ext cx="731044" cy="676275"/>
          </a:xfrm>
          <a:prstGeom prst="roundRect">
            <a:avLst>
              <a:gd name="adj" fmla="val 16667"/>
            </a:avLst>
          </a:prstGeom>
          <a:solidFill>
            <a:srgbClr val="FFFF00"/>
          </a:solidFill>
          <a:ln w="12700">
            <a:noFill/>
          </a:ln>
        </p:spPr>
        <p:txBody>
          <a:bodyPr vert="horz" wrap="square" lIns="51435" tIns="25717" rIns="51435" bIns="25717" anchor="ctr"/>
          <a:lstStyle/>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a:t>
            </a:r>
          </a:p>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社会</a:t>
            </a:r>
          </a:p>
        </p:txBody>
      </p:sp>
      <p:sp>
        <p:nvSpPr>
          <p:cNvPr id="34859" name="圆角矩形 7"/>
          <p:cNvSpPr/>
          <p:nvPr/>
        </p:nvSpPr>
        <p:spPr>
          <a:xfrm>
            <a:off x="4235054" y="2857500"/>
            <a:ext cx="704850" cy="707231"/>
          </a:xfrm>
          <a:prstGeom prst="roundRect">
            <a:avLst>
              <a:gd name="adj" fmla="val 16667"/>
            </a:avLst>
          </a:prstGeom>
          <a:solidFill>
            <a:srgbClr val="FFFF00"/>
          </a:solidFill>
          <a:ln w="12700">
            <a:noFill/>
          </a:ln>
        </p:spPr>
        <p:txBody>
          <a:bodyPr vert="horz" wrap="square" lIns="51435" tIns="25717" rIns="51435" bIns="25717" anchor="ctr"/>
          <a:lstStyle/>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a:t>
            </a:r>
          </a:p>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政治</a:t>
            </a:r>
          </a:p>
        </p:txBody>
      </p:sp>
      <p:sp>
        <p:nvSpPr>
          <p:cNvPr id="34860" name="圆角矩形 52"/>
          <p:cNvSpPr/>
          <p:nvPr/>
        </p:nvSpPr>
        <p:spPr>
          <a:xfrm>
            <a:off x="3437335" y="3650456"/>
            <a:ext cx="692944" cy="704850"/>
          </a:xfrm>
          <a:prstGeom prst="roundRect">
            <a:avLst>
              <a:gd name="adj" fmla="val 16667"/>
            </a:avLst>
          </a:prstGeom>
          <a:solidFill>
            <a:srgbClr val="FFFF00"/>
          </a:solidFill>
          <a:ln w="12700">
            <a:noFill/>
          </a:ln>
        </p:spPr>
        <p:txBody>
          <a:bodyPr vert="horz" wrap="square" lIns="51435" tIns="25717" rIns="51435" bIns="25717" anchor="ctr"/>
          <a:lstStyle/>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a:t>
            </a:r>
          </a:p>
          <a:p>
            <a:pPr algn="ctr"/>
            <a:r>
              <a:rPr lang="zh-CN" altLang="en-US" sz="1800" b="1" dirty="0">
                <a:solidFill>
                  <a:srgbClr val="008000"/>
                </a:solidFill>
                <a:latin typeface="黑体" panose="02010609060101010101" pitchFamily="2" charset="-122"/>
                <a:ea typeface="黑体" panose="02010609060101010101" pitchFamily="2" charset="-122"/>
                <a:sym typeface="黑体" panose="02010609060101010101" pitchFamily="2" charset="-122"/>
              </a:rPr>
              <a:t>文化</a:t>
            </a:r>
          </a:p>
        </p:txBody>
      </p:sp>
      <p:sp>
        <p:nvSpPr>
          <p:cNvPr id="34861" name="椭圆 5"/>
          <p:cNvSpPr/>
          <p:nvPr/>
        </p:nvSpPr>
        <p:spPr>
          <a:xfrm>
            <a:off x="3421856" y="2846785"/>
            <a:ext cx="719138" cy="717947"/>
          </a:xfrm>
          <a:prstGeom prst="ellipse">
            <a:avLst/>
          </a:prstGeom>
          <a:noFill/>
          <a:ln w="12700" cap="flat" cmpd="sng">
            <a:solidFill>
              <a:srgbClr val="0070C0"/>
            </a:solidFill>
            <a:prstDash val="solid"/>
            <a:headEnd type="none" w="med" len="med"/>
            <a:tailEnd type="none" w="med" len="med"/>
          </a:ln>
        </p:spPr>
        <p:txBody>
          <a:bodyPr anchor="ctr"/>
          <a:lstStyle/>
          <a:p>
            <a:pPr algn="ctr"/>
            <a:endParaRPr sz="1575">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62" name="文本框 2"/>
          <p:cNvSpPr/>
          <p:nvPr/>
        </p:nvSpPr>
        <p:spPr>
          <a:xfrm>
            <a:off x="144066" y="3130153"/>
            <a:ext cx="2056209" cy="553085"/>
          </a:xfrm>
          <a:prstGeom prst="rect">
            <a:avLst/>
          </a:prstGeom>
          <a:noFill/>
          <a:ln w="9525">
            <a:noFill/>
          </a:ln>
        </p:spPr>
        <p:txBody>
          <a:bodyPr wrap="square" anchor="t">
            <a:spAutoFit/>
          </a:bodyPr>
          <a:lstStyle/>
          <a:p>
            <a:r>
              <a:rPr lang="en-US" altLang="x-none" sz="1500" b="1" dirty="0">
                <a:solidFill>
                  <a:srgbClr val="FFFF00"/>
                </a:solidFill>
                <a:latin typeface="黑体" panose="02010609060101010101" pitchFamily="2" charset="-122"/>
                <a:ea typeface="黑体" panose="02010609060101010101" pitchFamily="2" charset="-122"/>
                <a:sym typeface="Aharoni" panose="02010803020104030203" pitchFamily="2" charset="-79"/>
              </a:rPr>
              <a:t>创新是绿色发展的动力</a:t>
            </a:r>
          </a:p>
        </p:txBody>
      </p:sp>
      <p:sp>
        <p:nvSpPr>
          <p:cNvPr id="34863" name="矩形 8"/>
          <p:cNvSpPr/>
          <p:nvPr/>
        </p:nvSpPr>
        <p:spPr>
          <a:xfrm>
            <a:off x="2172891" y="5384006"/>
            <a:ext cx="1119188" cy="114300"/>
          </a:xfrm>
          <a:prstGeom prst="rect">
            <a:avLst/>
          </a:prstGeom>
          <a:noFill/>
          <a:ln w="9525" cap="flat" cmpd="sng">
            <a:solidFill>
              <a:srgbClr val="F2F2F2"/>
            </a:solidFill>
            <a:prstDash val="solid"/>
            <a:miter/>
            <a:headEnd type="none" w="med" len="med"/>
            <a:tailEnd type="none" w="med" len="med"/>
          </a:ln>
        </p:spPr>
        <p:txBody>
          <a:bodyPr wrap="square" lIns="0" tIns="0" rIns="0" bIns="0" anchor="ctr"/>
          <a:lstStyle/>
          <a:p>
            <a:pPr algn="ctr"/>
            <a:endParaRPr sz="1200" b="1">
              <a:solidFill>
                <a:srgbClr val="C00000"/>
              </a:solidFill>
              <a:latin typeface="黑体" panose="02010609060101010101" pitchFamily="2" charset="-122"/>
              <a:ea typeface="黑体" panose="02010609060101010101" pitchFamily="2" charset="-122"/>
              <a:sym typeface="黑体" panose="02010609060101010101" pitchFamily="2" charset="-122"/>
            </a:endParaRPr>
          </a:p>
        </p:txBody>
      </p:sp>
      <p:sp>
        <p:nvSpPr>
          <p:cNvPr id="34864" name="AutoShape 39"/>
          <p:cNvSpPr/>
          <p:nvPr/>
        </p:nvSpPr>
        <p:spPr>
          <a:xfrm>
            <a:off x="2250281" y="5330429"/>
            <a:ext cx="1007269" cy="264319"/>
          </a:xfrm>
          <a:prstGeom prst="flowChartAlternateProcess">
            <a:avLst/>
          </a:prstGeom>
          <a:noFill/>
          <a:ln w="9525" cap="flat" cmpd="sng">
            <a:solidFill>
              <a:srgbClr val="F2F2F2"/>
            </a:solidFill>
            <a:prstDash val="solid"/>
            <a:miter/>
            <a:headEnd type="none" w="med" len="med"/>
            <a:tailEnd type="none" w="med" len="med"/>
          </a:ln>
        </p:spPr>
        <p:txBody>
          <a:bodyPr lIns="0" tIns="0" rIns="0" bIns="0" anchor="ctr"/>
          <a:lstStyle/>
          <a:p>
            <a:pPr algn="ctr"/>
            <a:r>
              <a:rPr lang="zh-CN" altLang="en-US" sz="1200" b="1" dirty="0">
                <a:solidFill>
                  <a:srgbClr val="C00000"/>
                </a:solidFill>
                <a:latin typeface="黑体" panose="02010609060101010101" pitchFamily="2" charset="-122"/>
                <a:ea typeface="黑体" panose="02010609060101010101" pitchFamily="2" charset="-122"/>
                <a:sym typeface="黑体" panose="02010609060101010101" pitchFamily="2" charset="-122"/>
              </a:rPr>
              <a:t>绿色供给转型</a:t>
            </a:r>
          </a:p>
          <a:p>
            <a:pPr algn="ctr"/>
            <a:r>
              <a:rPr lang="zh-CN" altLang="en-US" sz="1200" b="1" dirty="0">
                <a:solidFill>
                  <a:srgbClr val="C00000"/>
                </a:solidFill>
                <a:latin typeface="黑体" panose="02010609060101010101" pitchFamily="2" charset="-122"/>
                <a:ea typeface="黑体" panose="02010609060101010101" pitchFamily="2" charset="-122"/>
                <a:sym typeface="黑体" panose="02010609060101010101" pitchFamily="2" charset="-122"/>
              </a:rPr>
              <a:t>生态效率导向</a:t>
            </a:r>
          </a:p>
          <a:p>
            <a:pPr algn="ctr"/>
            <a:r>
              <a:rPr lang="zh-CN" altLang="en-US" sz="1200" b="1" dirty="0">
                <a:solidFill>
                  <a:srgbClr val="C00000"/>
                </a:solidFill>
                <a:latin typeface="黑体" panose="02010609060101010101" pitchFamily="2" charset="-122"/>
                <a:ea typeface="黑体" panose="02010609060101010101" pitchFamily="2" charset="-122"/>
                <a:sym typeface="黑体" panose="02010609060101010101" pitchFamily="2" charset="-122"/>
              </a:rPr>
              <a:t>创新体制机制</a:t>
            </a:r>
          </a:p>
          <a:p>
            <a:pPr algn="ctr"/>
            <a:endParaRPr lang="zh-CN" altLang="en-US" sz="1200" dirty="0">
              <a:solidFill>
                <a:srgbClr val="7030A0"/>
              </a:solidFill>
              <a:latin typeface="黑体" panose="02010609060101010101" pitchFamily="2" charset="-122"/>
              <a:ea typeface="黑体" panose="02010609060101010101" pitchFamily="2" charset="-122"/>
              <a:sym typeface="黑体" panose="02010609060101010101" pitchFamily="2" charset="-122"/>
            </a:endParaRPr>
          </a:p>
        </p:txBody>
      </p:sp>
      <p:sp>
        <p:nvSpPr>
          <p:cNvPr id="34865" name="AutoShape 39"/>
          <p:cNvSpPr/>
          <p:nvPr/>
        </p:nvSpPr>
        <p:spPr>
          <a:xfrm>
            <a:off x="4261247" y="5324475"/>
            <a:ext cx="1029890" cy="251222"/>
          </a:xfrm>
          <a:prstGeom prst="flowChartAlternateProcess">
            <a:avLst/>
          </a:prstGeom>
          <a:noFill/>
          <a:ln w="9525" cap="flat" cmpd="sng">
            <a:solidFill>
              <a:srgbClr val="F2F2F2"/>
            </a:solidFill>
            <a:prstDash val="solid"/>
            <a:miter/>
            <a:headEnd type="none" w="med" len="med"/>
            <a:tailEnd type="none" w="med" len="med"/>
          </a:ln>
        </p:spPr>
        <p:txBody>
          <a:bodyPr lIns="0" tIns="0" rIns="0" bIns="0" anchor="ctr"/>
          <a:lstStyle/>
          <a:p>
            <a:pPr algn="ctr"/>
            <a:r>
              <a:rPr lang="zh-CN" altLang="en-US" sz="1200" b="1" dirty="0">
                <a:solidFill>
                  <a:srgbClr val="C00000"/>
                </a:solidFill>
                <a:latin typeface="黑体" panose="02010609060101010101" pitchFamily="2" charset="-122"/>
                <a:ea typeface="黑体" panose="02010609060101010101" pitchFamily="2" charset="-122"/>
                <a:sym typeface="黑体" panose="02010609060101010101" pitchFamily="2" charset="-122"/>
              </a:rPr>
              <a:t>发展绿色消费</a:t>
            </a:r>
          </a:p>
          <a:p>
            <a:pPr algn="ctr"/>
            <a:r>
              <a:rPr lang="zh-CN" altLang="en-US" sz="1200" b="1" dirty="0">
                <a:solidFill>
                  <a:srgbClr val="C00000"/>
                </a:solidFill>
                <a:latin typeface="黑体" panose="02010609060101010101" pitchFamily="2" charset="-122"/>
                <a:ea typeface="黑体" panose="02010609060101010101" pitchFamily="2" charset="-122"/>
                <a:sym typeface="黑体" panose="02010609060101010101" pitchFamily="2" charset="-122"/>
              </a:rPr>
              <a:t>推动绿色金融</a:t>
            </a:r>
          </a:p>
          <a:p>
            <a:pPr algn="ctr"/>
            <a:r>
              <a:rPr lang="zh-CN" altLang="en-US" sz="1200" b="1" dirty="0">
                <a:solidFill>
                  <a:srgbClr val="C00000"/>
                </a:solidFill>
                <a:latin typeface="黑体" panose="02010609060101010101" pitchFamily="2" charset="-122"/>
                <a:ea typeface="黑体" panose="02010609060101010101" pitchFamily="2" charset="-122"/>
                <a:sym typeface="黑体" panose="02010609060101010101" pitchFamily="2" charset="-122"/>
              </a:rPr>
              <a:t>推进绿色考核</a:t>
            </a:r>
          </a:p>
          <a:p>
            <a:pPr algn="ctr"/>
            <a:endParaRPr lang="zh-CN" altLang="en-US" sz="1200" dirty="0">
              <a:solidFill>
                <a:srgbClr val="7030A0"/>
              </a:solidFill>
              <a:latin typeface="黑体" panose="02010609060101010101" pitchFamily="2" charset="-122"/>
              <a:ea typeface="黑体" panose="02010609060101010101" pitchFamily="2" charset="-122"/>
              <a:sym typeface="黑体" panose="02010609060101010101" pitchFamily="2" charset="-122"/>
            </a:endParaRPr>
          </a:p>
        </p:txBody>
      </p:sp>
      <p:sp>
        <p:nvSpPr>
          <p:cNvPr id="43009" name="Rectangle 66">
            <a:hlinkClick r:id="rId3"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Tree>
  </p:cSld>
  <p:clrMapOvr>
    <a:masterClrMapping/>
  </p:clrMapOvr>
  <p:transition advTm="459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3000" fill="hold"/>
                                        <p:tgtEl>
                                          <p:spTgt spid="34856"/>
                                        </p:tgtEl>
                                        <p:attrNameLst>
                                          <p:attrName>r</p:attrName>
                                        </p:attrNameLst>
                                      </p:cBhvr>
                                    </p:animRot>
                                  </p:childTnLst>
                                </p:cTn>
                              </p:par>
                              <p:par>
                                <p:cTn id="7" presetID="26" presetClass="emph" presetSubtype="0" fill="hold" nodeType="withEffect">
                                  <p:stCondLst>
                                    <p:cond delay="0"/>
                                  </p:stCondLst>
                                  <p:iterate type="lt">
                                    <p:tmAbs val="0"/>
                                  </p:iterate>
                                  <p:childTnLst>
                                    <p:animEffect filter="fade">
                                      <p:cBhvr>
                                        <p:cTn id="8" dur="500" tmFilter="0, 0; .2, .5; .8, .5; 1, 0"/>
                                        <p:tgtEl>
                                          <p:spTgt spid="34835"/>
                                        </p:tgtEl>
                                      </p:cBhvr>
                                    </p:animEffect>
                                    <p:animScale>
                                      <p:cBhvr>
                                        <p:cTn id="9" dur="250" autoRev="1" fill="hold"/>
                                        <p:tgtEl>
                                          <p:spTgt spid="34835"/>
                                        </p:tgtEl>
                                      </p:cBhvr>
                                      <p:by x="105000" y="105000"/>
                                    </p:animScale>
                                  </p:childTnLst>
                                </p:cTn>
                              </p:par>
                              <p:par>
                                <p:cTn id="10" presetID="10" presetClass="entr" presetSubtype="0" fill="hold" nodeType="withEffect">
                                  <p:stCondLst>
                                    <p:cond delay="2000"/>
                                  </p:stCondLst>
                                  <p:childTnLst>
                                    <p:set>
                                      <p:cBhvr>
                                        <p:cTn id="11" dur="1" fill="hold">
                                          <p:stCondLst>
                                            <p:cond delay="0"/>
                                          </p:stCondLst>
                                        </p:cTn>
                                        <p:tgtEl>
                                          <p:spTgt spid="34851"/>
                                        </p:tgtEl>
                                        <p:attrNameLst>
                                          <p:attrName>style.visibility</p:attrName>
                                        </p:attrNameLst>
                                      </p:cBhvr>
                                      <p:to>
                                        <p:strVal val="visible"/>
                                      </p:to>
                                    </p:set>
                                    <p:animEffect filter="fade">
                                      <p:cBhvr>
                                        <p:cTn id="12" dur="500"/>
                                        <p:tgtEl>
                                          <p:spTgt spid="34851"/>
                                        </p:tgtEl>
                                      </p:cBhvr>
                                    </p:animEffect>
                                  </p:childTnLst>
                                </p:cTn>
                              </p:par>
                              <p:par>
                                <p:cTn id="13" presetID="8" presetClass="emph" presetSubtype="0" repeatCount="indefinite" fill="hold" nodeType="withEffect">
                                  <p:stCondLst>
                                    <p:cond delay="2000"/>
                                  </p:stCondLst>
                                  <p:childTnLst>
                                    <p:animRot by="21600000">
                                      <p:cBhvr>
                                        <p:cTn id="14" dur="5000" fill="hold"/>
                                        <p:tgtEl>
                                          <p:spTgt spid="348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6">
            <a:hlinkClick r:id="rId2"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
        <p:nvSpPr>
          <p:cNvPr id="43010" name="文本框 19458"/>
          <p:cNvSpPr/>
          <p:nvPr/>
        </p:nvSpPr>
        <p:spPr>
          <a:xfrm>
            <a:off x="309245" y="1193800"/>
            <a:ext cx="8489950" cy="3857625"/>
          </a:xfrm>
          <a:prstGeom prst="rect">
            <a:avLst/>
          </a:prstGeom>
          <a:noFill/>
          <a:ln w="9525">
            <a:noFill/>
          </a:ln>
        </p:spPr>
        <p:txBody>
          <a:bodyPr wrap="square" anchor="t">
            <a:spAutoFit/>
          </a:bodyPr>
          <a:lstStyle/>
          <a:p>
            <a:pPr eaLnBrk="0" hangingPunct="0">
              <a:lnSpc>
                <a:spcPct val="120000"/>
              </a:lnSpc>
            </a:pPr>
            <a:r>
              <a:rPr lang="zh-CN" altLang="en-US" sz="3200" dirty="0">
                <a:solidFill>
                  <a:srgbClr val="CC3300"/>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CC3300"/>
                </a:solidFill>
                <a:latin typeface="黑体" panose="02010609060101010101" pitchFamily="2" charset="-122"/>
                <a:ea typeface="黑体" panose="02010609060101010101" pitchFamily="2" charset="-122"/>
                <a:sym typeface="黑体" panose="02010609060101010101" pitchFamily="2" charset="-122"/>
              </a:rPr>
              <a:t>从社会主要矛盾的转化认识生态文明建设的重要性</a:t>
            </a:r>
          </a:p>
          <a:p>
            <a:pPr eaLnBrk="0" hangingPunct="0">
              <a:lnSpc>
                <a:spcPct val="150000"/>
              </a:lnSpc>
            </a:pPr>
            <a:r>
              <a:rPr lang="zh-CN" altLang="en-US" sz="2800" dirty="0">
                <a:solidFill>
                  <a:schemeClr val="bg1"/>
                </a:solidFill>
                <a:latin typeface="Arial" panose="020B0604020202020204" pitchFamily="34" charset="0"/>
                <a:ea typeface="黑体" panose="02010609060101010101" pitchFamily="2" charset="-122"/>
                <a:sym typeface="黑体" panose="02010609060101010101" pitchFamily="2" charset="-122"/>
              </a:rPr>
              <a:t>       十九大明确了</a:t>
            </a: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“中国特色社会主义进入新时代，我国社会主要矛盾已经转化为人民日益增长的美好生活需要和不平衡不充分的发展之间的矛盾。”</a:t>
            </a: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3011" name="文本框 43011"/>
          <p:cNvSpPr txBox="1"/>
          <p:nvPr/>
        </p:nvSpPr>
        <p:spPr>
          <a:xfrm>
            <a:off x="677545" y="4420870"/>
            <a:ext cx="8036560" cy="1817370"/>
          </a:xfrm>
          <a:prstGeom prst="rect">
            <a:avLst/>
          </a:prstGeom>
          <a:solidFill>
            <a:schemeClr val="folHlink"/>
          </a:solidFill>
          <a:ln w="9525">
            <a:noFill/>
          </a:ln>
        </p:spPr>
        <p:txBody>
          <a:bodyPr wrap="square" lIns="90170" tIns="46990" rIns="90170" bIns="46990" anchor="t">
            <a:spAutoFit/>
          </a:bodyPr>
          <a:lstStyle/>
          <a:p>
            <a:pPr eaLnBrk="0" hangingPunct="0">
              <a:lnSpc>
                <a:spcPct val="150000"/>
              </a:lnSpc>
            </a:pPr>
            <a:r>
              <a:rPr lang="zh-CN" altLang="en-US" sz="2800" dirty="0">
                <a:solidFill>
                  <a:srgbClr val="0000CC"/>
                </a:solidFill>
                <a:latin typeface="Arial" panose="020B0604020202020204" pitchFamily="34" charset="0"/>
                <a:ea typeface="黑体" panose="02010609060101010101" pitchFamily="2" charset="-122"/>
                <a:sym typeface="黑体" panose="02010609060101010101" pitchFamily="2" charset="-122"/>
              </a:rPr>
              <a:t>怎样理解“人民日益增长的美好生活需要”？</a:t>
            </a:r>
          </a:p>
          <a:p>
            <a:pPr eaLnBrk="0" hangingPunct="0">
              <a:lnSpc>
                <a:spcPct val="150000"/>
              </a:lnSpc>
            </a:pPr>
            <a:r>
              <a:rPr lang="zh-CN" altLang="en-US" sz="2800" dirty="0">
                <a:solidFill>
                  <a:srgbClr val="0000CC"/>
                </a:solidFill>
                <a:latin typeface="Arial" panose="020B0604020202020204" pitchFamily="34" charset="0"/>
                <a:ea typeface="黑体" panose="02010609060101010101" pitchFamily="2" charset="-122"/>
                <a:sym typeface="黑体" panose="02010609060101010101" pitchFamily="2" charset="-122"/>
              </a:rPr>
              <a:t>应该怎样理解“不平衡不充分的发展”？</a:t>
            </a:r>
          </a:p>
          <a:p>
            <a:endParaRPr lang="zh-CN" altLang="en-US" sz="2800" dirty="0">
              <a:solidFill>
                <a:srgbClr val="0000CC"/>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19458"/>
          <p:cNvSpPr/>
          <p:nvPr/>
        </p:nvSpPr>
        <p:spPr>
          <a:xfrm>
            <a:off x="307975" y="1373505"/>
            <a:ext cx="8700135" cy="3857625"/>
          </a:xfrm>
          <a:prstGeom prst="rect">
            <a:avLst/>
          </a:prstGeom>
          <a:noFill/>
          <a:ln w="9525">
            <a:noFill/>
          </a:ln>
        </p:spPr>
        <p:txBody>
          <a:bodyPr wrap="square"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从社会主要矛盾的转化认识生态文明建设的重要性</a:t>
            </a:r>
          </a:p>
          <a:p>
            <a:pPr eaLnBrk="0" hangingPunct="0">
              <a:lnSpc>
                <a:spcPct val="150000"/>
              </a:lnSpc>
            </a:pPr>
            <a:r>
              <a:rPr lang="zh-CN" altLang="en-US" sz="2800" dirty="0">
                <a:solidFill>
                  <a:srgbClr val="FFCCFF"/>
                </a:solidFill>
                <a:latin typeface="Arial" panose="020B0604020202020204" pitchFamily="34" charset="0"/>
                <a:ea typeface="黑体" panose="02010609060101010101" pitchFamily="2" charset="-122"/>
                <a:sym typeface="黑体" panose="02010609060101010101" pitchFamily="2" charset="-122"/>
              </a:rPr>
              <a:t>       十九大明确了</a:t>
            </a: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“中国特色社会主义进入新时代，我国社会主要矛盾已经转化为人民日益增长的美好生活需要和不平衡不充分的发展之间的矛盾。”</a:t>
            </a: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4034" name="文本框 44034"/>
          <p:cNvSpPr txBox="1"/>
          <p:nvPr/>
        </p:nvSpPr>
        <p:spPr>
          <a:xfrm>
            <a:off x="423545" y="4005580"/>
            <a:ext cx="8295005" cy="3971925"/>
          </a:xfrm>
          <a:prstGeom prst="rect">
            <a:avLst/>
          </a:prstGeom>
          <a:solidFill>
            <a:schemeClr val="folHlink"/>
          </a:solidFill>
          <a:ln w="9525">
            <a:noFill/>
          </a:ln>
        </p:spPr>
        <p:txBody>
          <a:bodyPr wrap="square" lIns="90170" tIns="46990" rIns="90170" bIns="46990" anchor="t">
            <a:spAutoFit/>
          </a:bodyPr>
          <a:lstStyle/>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怎样理解“人民日益增长的美好生活需要”？</a:t>
            </a:r>
          </a:p>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应该怎样理解“不平衡不充分的发展”？</a:t>
            </a:r>
          </a:p>
          <a:p>
            <a:endParaRPr lang="zh-CN" altLang="en-US" dirty="0">
              <a:solidFill>
                <a:srgbClr val="0000CC"/>
              </a:solidFill>
              <a:latin typeface="Arial" panose="020B0604020202020204" pitchFamily="34" charset="0"/>
              <a:ea typeface="宋体" panose="02010600030101010101" pitchFamily="2" charset="-122"/>
            </a:endParaRPr>
          </a:p>
        </p:txBody>
      </p:sp>
      <p:sp>
        <p:nvSpPr>
          <p:cNvPr id="44035" name="文本框 19458"/>
          <p:cNvSpPr/>
          <p:nvPr/>
        </p:nvSpPr>
        <p:spPr>
          <a:xfrm>
            <a:off x="295275" y="2030730"/>
            <a:ext cx="8528050" cy="467042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990033"/>
                </a:solidFill>
                <a:latin typeface="Arial" panose="020B0604020202020204" pitchFamily="34" charset="0"/>
                <a:ea typeface="黑体" panose="02010609060101010101" pitchFamily="2" charset="-122"/>
                <a:sym typeface="黑体" panose="02010609060101010101" pitchFamily="2" charset="-122"/>
              </a:rPr>
              <a:t>●</a:t>
            </a:r>
            <a:r>
              <a:rPr lang="zh-CN" altLang="en-US" sz="2800" dirty="0">
                <a:solidFill>
                  <a:srgbClr val="990033"/>
                </a:solidFill>
                <a:latin typeface="Arial" panose="020B0604020202020204" pitchFamily="34" charset="0"/>
                <a:ea typeface="黑体" panose="02010609060101010101" pitchFamily="2" charset="-122"/>
                <a:sym typeface="黑体" panose="02010609060101010101" pitchFamily="2" charset="-122"/>
              </a:rPr>
              <a:t>如何解读十九大所提“坚持人与自然和谐共生”？</a:t>
            </a:r>
          </a:p>
          <a:p>
            <a:pPr eaLnBrk="0" hangingPunct="0">
              <a:lnSpc>
                <a:spcPct val="120000"/>
              </a:lnSpc>
            </a:pPr>
            <a:r>
              <a:rPr lang="zh-CN" altLang="en-US" sz="2800" dirty="0">
                <a:solidFill>
                  <a:srgbClr val="990033"/>
                </a:solidFill>
                <a:latin typeface="Arial" panose="020B0604020202020204" pitchFamily="34" charset="0"/>
                <a:ea typeface="黑体" panose="02010609060101010101" pitchFamily="2" charset="-122"/>
                <a:sym typeface="黑体" panose="02010609060101010101" pitchFamily="2" charset="-122"/>
              </a:rPr>
              <a:t>    如何解读“建设生态文明是中华民族永续发展的千 </a:t>
            </a:r>
          </a:p>
          <a:p>
            <a:pPr eaLnBrk="0" hangingPunct="0">
              <a:lnSpc>
                <a:spcPct val="120000"/>
              </a:lnSpc>
            </a:pPr>
            <a:r>
              <a:rPr lang="zh-CN" altLang="en-US" sz="2800" dirty="0">
                <a:solidFill>
                  <a:srgbClr val="990033"/>
                </a:solidFill>
                <a:latin typeface="Arial" panose="020B0604020202020204" pitchFamily="34" charset="0"/>
                <a:ea typeface="黑体" panose="02010609060101010101" pitchFamily="2" charset="-122"/>
                <a:sym typeface="黑体" panose="02010609060101010101" pitchFamily="2" charset="-122"/>
              </a:rPr>
              <a:t>    年大计”？</a:t>
            </a:r>
          </a:p>
          <a:p>
            <a:pPr eaLnBrk="0" hangingPunct="0">
              <a:lnSpc>
                <a:spcPct val="120000"/>
              </a:lnSpc>
            </a:pPr>
            <a:endPar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p:txBody>
      </p:sp>
      <p:sp>
        <p:nvSpPr>
          <p:cNvPr id="43009" name="Rectangle 66">
            <a:hlinkClick r:id="rId2"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5121"/>
          <p:cNvGrpSpPr/>
          <p:nvPr/>
        </p:nvGrpSpPr>
        <p:grpSpPr>
          <a:xfrm>
            <a:off x="495300" y="565785"/>
            <a:ext cx="8020050" cy="934443"/>
            <a:chOff x="0" y="-737624"/>
            <a:chExt cx="6717663" cy="1244797"/>
          </a:xfrm>
        </p:grpSpPr>
        <p:sp>
          <p:nvSpPr>
            <p:cNvPr id="5123" name="矩形 27"/>
            <p:cNvSpPr/>
            <p:nvPr/>
          </p:nvSpPr>
          <p:spPr>
            <a:xfrm>
              <a:off x="0" y="14778"/>
              <a:ext cx="210456" cy="492395"/>
            </a:xfrm>
            <a:prstGeom prst="rect">
              <a:avLst/>
            </a:prstGeom>
            <a:solidFill>
              <a:srgbClr val="FFFFFF"/>
            </a:solidFill>
            <a:ln w="12700">
              <a:noFill/>
            </a:ln>
          </p:spPr>
          <p:txBody>
            <a:bodyPr anchor="ctr"/>
            <a:lstStyle/>
            <a:p>
              <a:pPr algn="ctr"/>
              <a:endParaRPr sz="270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5124" name="文本框 28"/>
            <p:cNvSpPr/>
            <p:nvPr/>
          </p:nvSpPr>
          <p:spPr>
            <a:xfrm>
              <a:off x="334643" y="-737624"/>
              <a:ext cx="6383020" cy="941487"/>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1.绿色发展的内涵与特征</a:t>
              </a:r>
            </a:p>
          </p:txBody>
        </p:sp>
      </p:grpSp>
      <p:sp>
        <p:nvSpPr>
          <p:cNvPr id="5125" name="文本框 3"/>
          <p:cNvSpPr/>
          <p:nvPr/>
        </p:nvSpPr>
        <p:spPr>
          <a:xfrm>
            <a:off x="852488" y="1547813"/>
            <a:ext cx="7439025" cy="4130675"/>
          </a:xfrm>
          <a:prstGeom prst="rect">
            <a:avLst/>
          </a:prstGeom>
          <a:noFill/>
          <a:ln w="9525">
            <a:noFill/>
          </a:ln>
        </p:spPr>
        <p:txBody>
          <a:bodyPr wrap="square" anchor="t">
            <a:spAutoFit/>
          </a:bodyPr>
          <a:lstStyle/>
          <a:p>
            <a:pPr marL="285750" indent="-285750">
              <a:lnSpc>
                <a:spcPct val="150000"/>
              </a:lnSpc>
            </a:pPr>
            <a:r>
              <a:rPr lang="en-US" altLang="zh-CN" sz="2100" dirty="0">
                <a:solidFill>
                  <a:srgbClr val="C00000"/>
                </a:solidFill>
                <a:latin typeface="黑体" panose="02010609060101010101" pitchFamily="2" charset="-122"/>
                <a:ea typeface="黑体" panose="02010609060101010101" pitchFamily="2" charset="-122"/>
                <a:sym typeface="黑体" panose="02010609060101010101" pitchFamily="2" charset="-122"/>
              </a:rPr>
              <a:t>     </a:t>
            </a:r>
            <a:r>
              <a:rPr lang="zh-CN" altLang="en-US" sz="2100" dirty="0">
                <a:solidFill>
                  <a:srgbClr val="C00000"/>
                </a:solidFill>
                <a:latin typeface="黑体" panose="02010609060101010101" pitchFamily="2" charset="-122"/>
                <a:ea typeface="黑体" panose="02010609060101010101" pitchFamily="2" charset="-122"/>
                <a:sym typeface="黑体" panose="02010609060101010101" pitchFamily="2" charset="-122"/>
              </a:rPr>
              <a:t>习近平指出，新常态下，我国经济发展表现出</a:t>
            </a:r>
            <a:r>
              <a:rPr lang="zh-CN" altLang="en-US" sz="2100" b="1" dirty="0">
                <a:solidFill>
                  <a:srgbClr val="C00000"/>
                </a:solidFill>
                <a:latin typeface="黑体" panose="02010609060101010101" pitchFamily="2" charset="-122"/>
                <a:ea typeface="黑体" panose="02010609060101010101" pitchFamily="2" charset="-122"/>
                <a:sym typeface="黑体" panose="02010609060101010101" pitchFamily="2" charset="-122"/>
              </a:rPr>
              <a:t>速度变化、结构优化、动力转换</a:t>
            </a:r>
            <a:r>
              <a:rPr lang="zh-CN" altLang="en-US" sz="2100" dirty="0">
                <a:solidFill>
                  <a:srgbClr val="C00000"/>
                </a:solidFill>
                <a:latin typeface="黑体" panose="02010609060101010101" pitchFamily="2" charset="-122"/>
                <a:ea typeface="黑体" panose="02010609060101010101" pitchFamily="2" charset="-122"/>
                <a:sym typeface="黑体" panose="02010609060101010101" pitchFamily="2" charset="-122"/>
              </a:rPr>
              <a:t>三大特点：</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增长速度要从高速转向中高速；</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发展方式要从规模速度型转向质量效率型；</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经济结构调整从增量扩能为主转向调整存量、做优增量并举；</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发展动力要从主要依靠资源和低成本劳动力等要素投入转向创新驱动。</a:t>
            </a:r>
          </a:p>
          <a:p>
            <a:pPr marL="285750" indent="-285750"/>
            <a:endPar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endParaRPr>
          </a:p>
          <a:p>
            <a:pPr marL="285750" indent="-285750"/>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——提出创新、协调、绿色、开放、共享五大发展理念</a:t>
            </a:r>
          </a:p>
        </p:txBody>
      </p:sp>
      <p:sp>
        <p:nvSpPr>
          <p:cNvPr id="2" name="灯片编号占位符 1"/>
          <p:cNvSpPr>
            <a:spLocks noGrp="1"/>
          </p:cNvSpPr>
          <p:nvPr>
            <p:ph type="sldNum" sz="quarter" idx="12"/>
          </p:nvPr>
        </p:nvSpPr>
        <p:spPr>
          <a:xfrm>
            <a:off x="6457950" y="5624513"/>
            <a:ext cx="2057400" cy="273844"/>
          </a:xfrm>
        </p:spPr>
        <p:txBody>
          <a:bodyPr/>
          <a:lstStyle/>
          <a:p>
            <a:pPr lvl="0"/>
            <a:fld id="{9A0DB2DC-4C9A-4742-B13C-FB6460FD3503}" type="slidenum">
              <a:rPr lang="zh-CN" altLang="en-US" sz="2700" dirty="0"/>
              <a:t>4</a:t>
            </a:fld>
            <a:endParaRPr lang="zh-CN" altLang="en-US" sz="27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框 19458"/>
          <p:cNvSpPr/>
          <p:nvPr/>
        </p:nvSpPr>
        <p:spPr>
          <a:xfrm>
            <a:off x="584835" y="1332230"/>
            <a:ext cx="8308340" cy="3857625"/>
          </a:xfrm>
          <a:prstGeom prst="rect">
            <a:avLst/>
          </a:prstGeom>
          <a:noFill/>
          <a:ln w="9525">
            <a:noFill/>
          </a:ln>
        </p:spPr>
        <p:txBody>
          <a:bodyPr wrap="square"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●从社会主要矛盾的转化认识生态文明建设的重要性</a:t>
            </a:r>
          </a:p>
          <a:p>
            <a:pPr eaLnBrk="0" hangingPunct="0">
              <a:lnSpc>
                <a:spcPct val="150000"/>
              </a:lnSpc>
            </a:pPr>
            <a:r>
              <a:rPr lang="zh-CN" altLang="en-US" sz="2800" dirty="0">
                <a:solidFill>
                  <a:srgbClr val="FFCCFF"/>
                </a:solidFill>
                <a:latin typeface="Arial" panose="020B0604020202020204" pitchFamily="34" charset="0"/>
                <a:ea typeface="黑体" panose="02010609060101010101" pitchFamily="2" charset="-122"/>
                <a:sym typeface="黑体" panose="02010609060101010101" pitchFamily="2" charset="-122"/>
              </a:rPr>
              <a:t>       十九大明确了</a:t>
            </a: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“中国特色社会主义进入新时代，我国社会主要矛盾已经转化为人民日益增长的美好生活需要和不平衡不充分的发展之间的矛盾。”</a:t>
            </a: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5058" name="文本框 45058"/>
          <p:cNvSpPr txBox="1"/>
          <p:nvPr/>
        </p:nvSpPr>
        <p:spPr>
          <a:xfrm>
            <a:off x="700405" y="4005580"/>
            <a:ext cx="7919720" cy="3971925"/>
          </a:xfrm>
          <a:prstGeom prst="rect">
            <a:avLst/>
          </a:prstGeom>
          <a:solidFill>
            <a:schemeClr val="folHlink"/>
          </a:solidFill>
          <a:ln w="9525">
            <a:noFill/>
          </a:ln>
        </p:spPr>
        <p:txBody>
          <a:bodyPr wrap="square" lIns="90170" tIns="46990" rIns="90170" bIns="46990" anchor="t">
            <a:spAutoFit/>
          </a:bodyPr>
          <a:lstStyle/>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怎样理解“人民日益增长的美好生活需要”？</a:t>
            </a:r>
          </a:p>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应该怎样理解“不平衡不充分的发展”？</a:t>
            </a:r>
          </a:p>
          <a:p>
            <a:endParaRPr lang="zh-CN" altLang="en-US" dirty="0">
              <a:solidFill>
                <a:srgbClr val="0000CC"/>
              </a:solidFill>
              <a:latin typeface="Arial" panose="020B0604020202020204" pitchFamily="34" charset="0"/>
              <a:ea typeface="宋体" panose="02010600030101010101" pitchFamily="2" charset="-122"/>
            </a:endParaRPr>
          </a:p>
        </p:txBody>
      </p:sp>
      <p:sp>
        <p:nvSpPr>
          <p:cNvPr id="45059" name="文本框 19458"/>
          <p:cNvSpPr/>
          <p:nvPr/>
        </p:nvSpPr>
        <p:spPr>
          <a:xfrm>
            <a:off x="584835" y="1960880"/>
            <a:ext cx="8143240" cy="481838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●如何解读十九大所提“坚持人与自然和谐共生”；“如何解读“建设生态文明是中华民族永续发展的千年大计”？</a:t>
            </a:r>
          </a:p>
          <a:p>
            <a:pPr eaLnBrk="0" hangingPunct="0">
              <a:lnSpc>
                <a:spcPct val="120000"/>
              </a:lnSpc>
            </a:pPr>
            <a:endParaRPr lang="zh-CN" altLang="en-US" sz="3200" dirty="0">
              <a:solidFill>
                <a:srgbClr val="FF99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FF99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FF99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FF99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FF99FF"/>
              </a:solidFill>
              <a:latin typeface="黑体" panose="02010609060101010101" pitchFamily="2" charset="-122"/>
              <a:ea typeface="黑体" panose="02010609060101010101" pitchFamily="2" charset="-122"/>
              <a:sym typeface="黑体" panose="02010609060101010101" pitchFamily="2" charset="-122"/>
            </a:endParaRPr>
          </a:p>
        </p:txBody>
      </p:sp>
      <p:sp>
        <p:nvSpPr>
          <p:cNvPr id="45060" name="文本框 19458"/>
          <p:cNvSpPr/>
          <p:nvPr/>
        </p:nvSpPr>
        <p:spPr>
          <a:xfrm>
            <a:off x="572135" y="2659380"/>
            <a:ext cx="8143240" cy="509714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CC3300"/>
                </a:solidFill>
                <a:latin typeface="Arial" panose="020B0604020202020204" pitchFamily="34" charset="0"/>
                <a:ea typeface="黑体" panose="02010609060101010101" pitchFamily="2" charset="-122"/>
                <a:sym typeface="黑体" panose="02010609060101010101" pitchFamily="2" charset="-122"/>
              </a:rPr>
              <a:t>●如何解读十九大所提“必须树立和践行绿水青山就是金山银山的理念，坚持节约资源和保护环境的基本国策”?</a:t>
            </a: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3009" name="Rectangle 66">
            <a:hlinkClick r:id="rId2"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框 19458"/>
          <p:cNvSpPr/>
          <p:nvPr/>
        </p:nvSpPr>
        <p:spPr>
          <a:xfrm>
            <a:off x="446405" y="1165860"/>
            <a:ext cx="8225790" cy="3857625"/>
          </a:xfrm>
          <a:prstGeom prst="rect">
            <a:avLst/>
          </a:prstGeom>
          <a:noFill/>
          <a:ln w="9525">
            <a:noFill/>
          </a:ln>
        </p:spPr>
        <p:txBody>
          <a:bodyPr wrap="square"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从社会主要矛盾的转化认识生态文明建设的重要性</a:t>
            </a:r>
          </a:p>
          <a:p>
            <a:pPr eaLnBrk="0" hangingPunct="0">
              <a:lnSpc>
                <a:spcPct val="150000"/>
              </a:lnSpc>
            </a:pPr>
            <a:r>
              <a:rPr lang="zh-CN" altLang="en-US" sz="2800" dirty="0">
                <a:solidFill>
                  <a:srgbClr val="FFCCFF"/>
                </a:solidFill>
                <a:latin typeface="Arial" panose="020B0604020202020204" pitchFamily="34" charset="0"/>
                <a:ea typeface="黑体" panose="02010609060101010101" pitchFamily="2" charset="-122"/>
                <a:sym typeface="黑体" panose="02010609060101010101" pitchFamily="2" charset="-122"/>
              </a:rPr>
              <a:t>       十九大明确了</a:t>
            </a: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“中国特色社会主义进入新时代，我国社会主要矛盾已经转化为人民日益增长的美好生活需要和不平衡不充分的发展之间的矛盾。”</a:t>
            </a:r>
          </a:p>
          <a:p>
            <a:pPr eaLnBrk="0" hangingPunct="0">
              <a:lnSpc>
                <a:spcPct val="150000"/>
              </a:lnSpc>
            </a:pP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p:txBody>
      </p:sp>
      <p:sp>
        <p:nvSpPr>
          <p:cNvPr id="46082" name="文本框 46082"/>
          <p:cNvSpPr txBox="1"/>
          <p:nvPr/>
        </p:nvSpPr>
        <p:spPr>
          <a:xfrm>
            <a:off x="561975" y="3797935"/>
            <a:ext cx="7842250" cy="3971925"/>
          </a:xfrm>
          <a:prstGeom prst="rect">
            <a:avLst/>
          </a:prstGeom>
          <a:solidFill>
            <a:schemeClr val="folHlink"/>
          </a:solidFill>
          <a:ln w="9525">
            <a:noFill/>
          </a:ln>
        </p:spPr>
        <p:txBody>
          <a:bodyPr wrap="square" lIns="90170" tIns="46990" rIns="90170" bIns="46990" anchor="t">
            <a:spAutoFit/>
          </a:bodyPr>
          <a:lstStyle/>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怎样理解“人民日益增长的美好生活需要”？</a:t>
            </a:r>
          </a:p>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应该怎样理解“不平衡不充分的发展”？</a:t>
            </a:r>
          </a:p>
          <a:p>
            <a:endParaRPr lang="zh-CN" altLang="en-US" dirty="0">
              <a:solidFill>
                <a:srgbClr val="0000CC"/>
              </a:solidFill>
              <a:latin typeface="Arial" panose="020B0604020202020204" pitchFamily="34" charset="0"/>
              <a:ea typeface="宋体" panose="02010600030101010101" pitchFamily="2" charset="-122"/>
            </a:endParaRPr>
          </a:p>
        </p:txBody>
      </p:sp>
      <p:sp>
        <p:nvSpPr>
          <p:cNvPr id="46083" name="文本框 19458"/>
          <p:cNvSpPr/>
          <p:nvPr/>
        </p:nvSpPr>
        <p:spPr>
          <a:xfrm>
            <a:off x="433705" y="1823085"/>
            <a:ext cx="8062595" cy="481838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●如何解读十九大所提“坚持人与自然和谐共生”；“如何解读“建设生态文明是中华民族永续发展的千年大计”？</a:t>
            </a:r>
          </a:p>
          <a:p>
            <a:pPr eaLnBrk="0" hangingPunct="0">
              <a:lnSpc>
                <a:spcPct val="120000"/>
              </a:lnSpc>
            </a:pPr>
            <a:endParaRPr lang="zh-CN" altLang="en-US" sz="32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p:txBody>
      </p:sp>
      <p:sp>
        <p:nvSpPr>
          <p:cNvPr id="46084" name="文本框 19458"/>
          <p:cNvSpPr/>
          <p:nvPr/>
        </p:nvSpPr>
        <p:spPr>
          <a:xfrm>
            <a:off x="433705" y="2451735"/>
            <a:ext cx="8062595" cy="509714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●如何解读十九大所提“必须树立和践行绿水青山就是金山银山的理念，坚持节约资源和保护环境的基本国策”?</a:t>
            </a: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p:txBody>
      </p:sp>
      <p:sp>
        <p:nvSpPr>
          <p:cNvPr id="46085" name="文本框 19458"/>
          <p:cNvSpPr/>
          <p:nvPr/>
        </p:nvSpPr>
        <p:spPr>
          <a:xfrm>
            <a:off x="444500" y="3098165"/>
            <a:ext cx="8064500" cy="386016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990033"/>
                </a:solidFill>
                <a:latin typeface="Arial" panose="020B0604020202020204" pitchFamily="34" charset="0"/>
                <a:ea typeface="黑体" panose="02010609060101010101" pitchFamily="2" charset="-122"/>
                <a:sym typeface="黑体" panose="02010609060101010101" pitchFamily="2" charset="-122"/>
              </a:rPr>
              <a:t>●如何解读十九大所提“加快生态文明体制改革，建设美丽中国”？</a:t>
            </a:r>
          </a:p>
          <a:p>
            <a:pPr eaLnBrk="0" hangingPunct="0">
              <a:lnSpc>
                <a:spcPct val="15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p:txBody>
      </p:sp>
      <p:sp>
        <p:nvSpPr>
          <p:cNvPr id="43009" name="Rectangle 66">
            <a:hlinkClick r:id="rId2"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框 19458"/>
          <p:cNvSpPr/>
          <p:nvPr/>
        </p:nvSpPr>
        <p:spPr>
          <a:xfrm>
            <a:off x="307975" y="1235075"/>
            <a:ext cx="8726170" cy="3857625"/>
          </a:xfrm>
          <a:prstGeom prst="rect">
            <a:avLst/>
          </a:prstGeom>
          <a:noFill/>
          <a:ln w="9525">
            <a:noFill/>
          </a:ln>
        </p:spPr>
        <p:txBody>
          <a:bodyPr wrap="square"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从社会主要矛盾的转化认识生态文明建设的重要性</a:t>
            </a:r>
          </a:p>
          <a:p>
            <a:pPr eaLnBrk="0" hangingPunct="0">
              <a:lnSpc>
                <a:spcPct val="150000"/>
              </a:lnSpc>
            </a:pPr>
            <a:r>
              <a:rPr lang="zh-CN" altLang="en-US" sz="2800" dirty="0">
                <a:solidFill>
                  <a:srgbClr val="FFCCFF"/>
                </a:solidFill>
                <a:latin typeface="Arial" panose="020B0604020202020204" pitchFamily="34" charset="0"/>
                <a:ea typeface="黑体" panose="02010609060101010101" pitchFamily="2" charset="-122"/>
                <a:sym typeface="黑体" panose="02010609060101010101" pitchFamily="2" charset="-122"/>
              </a:rPr>
              <a:t>       十九大明确了</a:t>
            </a: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“中国特色社会主义进入新时代，我国社会主要矛盾已经转化为人民日益增长的美好生活需要和不平衡不充分的发展之间的矛盾。”</a:t>
            </a: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7106" name="文本框 47106"/>
          <p:cNvSpPr txBox="1"/>
          <p:nvPr/>
        </p:nvSpPr>
        <p:spPr>
          <a:xfrm>
            <a:off x="423545" y="3867150"/>
            <a:ext cx="8320405" cy="3971925"/>
          </a:xfrm>
          <a:prstGeom prst="rect">
            <a:avLst/>
          </a:prstGeom>
          <a:solidFill>
            <a:schemeClr val="folHlink"/>
          </a:solidFill>
          <a:ln w="9525">
            <a:noFill/>
          </a:ln>
        </p:spPr>
        <p:txBody>
          <a:bodyPr wrap="square" lIns="90170" tIns="46990" rIns="90170" bIns="46990" anchor="t">
            <a:spAutoFit/>
          </a:bodyPr>
          <a:lstStyle/>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怎样理解“人民日益增长的美好生活需要”？</a:t>
            </a:r>
          </a:p>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应该怎样理解“不平衡不充分的发展”？</a:t>
            </a:r>
          </a:p>
          <a:p>
            <a:endParaRPr lang="zh-CN" altLang="en-US" dirty="0">
              <a:solidFill>
                <a:srgbClr val="0000CC"/>
              </a:solidFill>
              <a:latin typeface="Arial" panose="020B0604020202020204" pitchFamily="34" charset="0"/>
              <a:ea typeface="宋体" panose="02010600030101010101" pitchFamily="2" charset="-122"/>
            </a:endParaRPr>
          </a:p>
        </p:txBody>
      </p:sp>
      <p:sp>
        <p:nvSpPr>
          <p:cNvPr id="47107" name="文本框 19458"/>
          <p:cNvSpPr/>
          <p:nvPr/>
        </p:nvSpPr>
        <p:spPr>
          <a:xfrm>
            <a:off x="295275" y="1892300"/>
            <a:ext cx="8554720" cy="481838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●如何解读十九大所提“坚持人与自然和谐共生”；“如何解读“建设生态文明是中华民族永续发展的千年大计”？</a:t>
            </a: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p:txBody>
      </p:sp>
      <p:sp>
        <p:nvSpPr>
          <p:cNvPr id="47108" name="文本框 19458"/>
          <p:cNvSpPr/>
          <p:nvPr/>
        </p:nvSpPr>
        <p:spPr>
          <a:xfrm>
            <a:off x="295275" y="2520950"/>
            <a:ext cx="8554720" cy="509714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●如何解读十九大所提“必须树立和践行绿水青山就是金山银山的理念，坚持节约资源和保护环境的基本国策”?</a:t>
            </a: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p:txBody>
      </p:sp>
      <p:sp>
        <p:nvSpPr>
          <p:cNvPr id="47109" name="文本框 19458"/>
          <p:cNvSpPr/>
          <p:nvPr/>
        </p:nvSpPr>
        <p:spPr>
          <a:xfrm>
            <a:off x="306070" y="3149600"/>
            <a:ext cx="8555990" cy="386016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●如何解读十九大所提“加快生态文明体制改革，建设美丽中国”？</a:t>
            </a:r>
          </a:p>
          <a:p>
            <a:pPr eaLnBrk="0" hangingPunct="0">
              <a:lnSpc>
                <a:spcPct val="150000"/>
              </a:lnSpc>
            </a:pPr>
            <a:endParaRPr lang="zh-CN" altLang="en-US" sz="28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rgbClr val="CCFF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CCFFFF"/>
              </a:solidFill>
              <a:latin typeface="黑体" panose="02010609060101010101" pitchFamily="2" charset="-122"/>
              <a:ea typeface="黑体" panose="02010609060101010101" pitchFamily="2" charset="-122"/>
              <a:sym typeface="黑体" panose="02010609060101010101" pitchFamily="2" charset="-122"/>
            </a:endParaRPr>
          </a:p>
        </p:txBody>
      </p:sp>
      <p:sp>
        <p:nvSpPr>
          <p:cNvPr id="47110" name="文本框 19458"/>
          <p:cNvSpPr/>
          <p:nvPr/>
        </p:nvSpPr>
        <p:spPr>
          <a:xfrm>
            <a:off x="306070" y="3848100"/>
            <a:ext cx="8555990" cy="186563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CC3300"/>
                </a:solidFill>
                <a:latin typeface="Arial" panose="020B0604020202020204" pitchFamily="34" charset="0"/>
                <a:ea typeface="黑体" panose="02010609060101010101" pitchFamily="2" charset="-122"/>
                <a:sym typeface="黑体" panose="02010609060101010101" pitchFamily="2" charset="-122"/>
              </a:rPr>
              <a:t>●如何解读十九大所提“构建政府为主导、企业为主体、社会组织和公众共同参与的环境治理体系”？</a:t>
            </a:r>
            <a:endParaRPr lang="zh-CN" altLang="en-US" dirty="0">
              <a:latin typeface="Arial" panose="020B0604020202020204" pitchFamily="34" charset="0"/>
              <a:ea typeface="黑体" panose="02010609060101010101" pitchFamily="2" charset="-122"/>
            </a:endParaRPr>
          </a:p>
        </p:txBody>
      </p:sp>
      <p:sp>
        <p:nvSpPr>
          <p:cNvPr id="43009" name="Rectangle 66">
            <a:hlinkClick r:id="rId2"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文本框 19458"/>
          <p:cNvSpPr/>
          <p:nvPr/>
        </p:nvSpPr>
        <p:spPr>
          <a:xfrm>
            <a:off x="179070" y="1313180"/>
            <a:ext cx="8855075" cy="3857625"/>
          </a:xfrm>
          <a:prstGeom prst="rect">
            <a:avLst/>
          </a:prstGeom>
          <a:solidFill>
            <a:schemeClr val="tx1"/>
          </a:solidFill>
          <a:ln w="9525">
            <a:noFill/>
          </a:ln>
        </p:spPr>
        <p:txBody>
          <a:bodyPr wrap="square"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从社会主要矛盾的转化认识生态文明建设的重要性</a:t>
            </a:r>
          </a:p>
          <a:p>
            <a:pPr eaLnBrk="0" hangingPunct="0">
              <a:lnSpc>
                <a:spcPct val="150000"/>
              </a:lnSpc>
            </a:pPr>
            <a:r>
              <a:rPr lang="zh-CN" altLang="en-US" sz="2800" dirty="0">
                <a:solidFill>
                  <a:srgbClr val="FFCCFF"/>
                </a:solidFill>
                <a:latin typeface="Arial" panose="020B0604020202020204" pitchFamily="34" charset="0"/>
                <a:ea typeface="黑体" panose="02010609060101010101" pitchFamily="2" charset="-122"/>
                <a:sym typeface="黑体" panose="02010609060101010101" pitchFamily="2" charset="-122"/>
              </a:rPr>
              <a:t>       十九大明确了</a:t>
            </a: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“中国特色社会主义进入新时代，我国社会主要矛盾已经转化为人民日益增长的美好生活需要和不平衡不充分的发展之间的矛盾。”</a:t>
            </a:r>
          </a:p>
          <a:p>
            <a:pPr eaLnBrk="0" hangingPunct="0">
              <a:lnSpc>
                <a:spcPct val="150000"/>
              </a:lnSpc>
            </a:pP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p:txBody>
      </p:sp>
      <p:sp>
        <p:nvSpPr>
          <p:cNvPr id="48130" name="文本框 48130"/>
          <p:cNvSpPr txBox="1"/>
          <p:nvPr/>
        </p:nvSpPr>
        <p:spPr>
          <a:xfrm>
            <a:off x="296545" y="2870200"/>
            <a:ext cx="8440420" cy="3971925"/>
          </a:xfrm>
          <a:prstGeom prst="rect">
            <a:avLst/>
          </a:prstGeom>
          <a:solidFill>
            <a:schemeClr val="tx1"/>
          </a:solidFill>
          <a:ln w="9525">
            <a:noFill/>
          </a:ln>
        </p:spPr>
        <p:txBody>
          <a:bodyPr wrap="square" lIns="90170" tIns="46990" rIns="90170" bIns="46990" anchor="t">
            <a:spAutoFit/>
          </a:bodyPr>
          <a:lstStyle/>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怎样理解“人民日益增长的美好生活需要”？</a:t>
            </a:r>
          </a:p>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应该怎样理解“不平衡不充分的发展”？</a:t>
            </a:r>
          </a:p>
          <a:p>
            <a:endParaRPr lang="zh-CN" altLang="en-US" dirty="0">
              <a:solidFill>
                <a:srgbClr val="0000CC"/>
              </a:solidFill>
              <a:latin typeface="Arial" panose="020B0604020202020204" pitchFamily="34" charset="0"/>
              <a:ea typeface="宋体" panose="02010600030101010101" pitchFamily="2" charset="-122"/>
            </a:endParaRPr>
          </a:p>
        </p:txBody>
      </p:sp>
      <p:sp>
        <p:nvSpPr>
          <p:cNvPr id="48131" name="文本框 19458"/>
          <p:cNvSpPr/>
          <p:nvPr/>
        </p:nvSpPr>
        <p:spPr>
          <a:xfrm>
            <a:off x="179070" y="1871980"/>
            <a:ext cx="8679180" cy="481838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●如何解读十九大所提“坚持人与自然和谐共生”；</a:t>
            </a:r>
            <a:r>
              <a:rPr lang="zh-CN" altLang="en-US" sz="3200" dirty="0">
                <a:solidFill>
                  <a:srgbClr val="33CCFF"/>
                </a:solidFill>
                <a:latin typeface="Arial" panose="020B0604020202020204" pitchFamily="34" charset="0"/>
                <a:ea typeface="黑体" panose="02010609060101010101" pitchFamily="2" charset="-122"/>
                <a:sym typeface="黑体" panose="02010609060101010101" pitchFamily="2" charset="-122"/>
              </a:rPr>
              <a:t>“如何解读“建设生态文明是中华民族永续发展的千年大计”？</a:t>
            </a: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p:txBody>
      </p:sp>
      <p:sp>
        <p:nvSpPr>
          <p:cNvPr id="48132" name="文本框 19458"/>
          <p:cNvSpPr/>
          <p:nvPr/>
        </p:nvSpPr>
        <p:spPr>
          <a:xfrm>
            <a:off x="166370" y="2430780"/>
            <a:ext cx="8679180" cy="509714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●如何解读十九大所提“必须树立和践行绿水青山就是金山银山的理念，坚持节约资源和保护环境的基本国策”?</a:t>
            </a: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endParaRPr>
          </a:p>
        </p:txBody>
      </p:sp>
      <p:sp>
        <p:nvSpPr>
          <p:cNvPr id="48133" name="文本框 19458"/>
          <p:cNvSpPr/>
          <p:nvPr/>
        </p:nvSpPr>
        <p:spPr>
          <a:xfrm>
            <a:off x="179070" y="3011805"/>
            <a:ext cx="8679180" cy="509714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●如何解读十九大所提“加快生态文明体制改革，建设美丽中国”？</a:t>
            </a:r>
          </a:p>
          <a:p>
            <a:pPr eaLnBrk="0" hangingPunct="0">
              <a:lnSpc>
                <a:spcPct val="120000"/>
              </a:lnSpc>
            </a:pPr>
            <a:endParaRPr lang="zh-CN" altLang="en-US" sz="3200" dirty="0">
              <a:solidFill>
                <a:srgbClr val="33CCFF"/>
              </a:solidFill>
              <a:latin typeface="Arial" panose="020B0604020202020204" pitchFamily="34" charset="0"/>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p:txBody>
      </p:sp>
      <p:sp>
        <p:nvSpPr>
          <p:cNvPr id="48134" name="文本框 19458"/>
          <p:cNvSpPr/>
          <p:nvPr/>
        </p:nvSpPr>
        <p:spPr>
          <a:xfrm>
            <a:off x="179070" y="3570605"/>
            <a:ext cx="8679180" cy="186563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●如何解读十九大所提“构建政府为主导、企业为主体、社会组织和公众共同参与的环境治理体系”？</a:t>
            </a:r>
            <a:endParaRPr lang="zh-CN" altLang="en-US" dirty="0">
              <a:solidFill>
                <a:srgbClr val="FFCCFF"/>
              </a:solidFill>
              <a:latin typeface="Arial" panose="020B0604020202020204" pitchFamily="34" charset="0"/>
              <a:ea typeface="黑体" panose="02010609060101010101" pitchFamily="2" charset="-122"/>
            </a:endParaRPr>
          </a:p>
        </p:txBody>
      </p:sp>
      <p:sp>
        <p:nvSpPr>
          <p:cNvPr id="48135" name="文本框 19458"/>
          <p:cNvSpPr/>
          <p:nvPr/>
        </p:nvSpPr>
        <p:spPr>
          <a:xfrm>
            <a:off x="166370" y="4129405"/>
            <a:ext cx="8607425" cy="186563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990033"/>
                </a:solidFill>
                <a:latin typeface="Arial" panose="020B0604020202020204" pitchFamily="34" charset="0"/>
                <a:ea typeface="黑体" panose="02010609060101010101" pitchFamily="2" charset="-122"/>
                <a:sym typeface="黑体" panose="02010609060101010101" pitchFamily="2" charset="-122"/>
              </a:rPr>
              <a:t>●如何解读十九大所提“提高污染排放标准，强化排污者责任；坚决制止和惩处破坏生态环境行为”？</a:t>
            </a:r>
          </a:p>
        </p:txBody>
      </p:sp>
      <p:sp>
        <p:nvSpPr>
          <p:cNvPr id="43009" name="Rectangle 66">
            <a:hlinkClick r:id="rId2"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框 19458"/>
          <p:cNvSpPr/>
          <p:nvPr/>
        </p:nvSpPr>
        <p:spPr>
          <a:xfrm>
            <a:off x="297815" y="5177155"/>
            <a:ext cx="8328025" cy="186563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chemeClr val="bg1"/>
                </a:solidFill>
                <a:latin typeface="Arial" panose="020B0604020202020204" pitchFamily="34" charset="0"/>
                <a:ea typeface="黑体" panose="02010609060101010101" pitchFamily="2" charset="-122"/>
                <a:sym typeface="黑体" panose="02010609060101010101" pitchFamily="2" charset="-122"/>
              </a:rPr>
              <a:t>●如何解读十九大所提“提高污染排放标准，强化排污者责任；坚决制止和惩处破坏生态环境行为”？</a:t>
            </a:r>
          </a:p>
        </p:txBody>
      </p:sp>
      <p:sp>
        <p:nvSpPr>
          <p:cNvPr id="49154" name="文本框 19458"/>
          <p:cNvSpPr/>
          <p:nvPr/>
        </p:nvSpPr>
        <p:spPr>
          <a:xfrm>
            <a:off x="380365" y="1263650"/>
            <a:ext cx="8272780" cy="3857625"/>
          </a:xfrm>
          <a:prstGeom prst="rect">
            <a:avLst/>
          </a:prstGeom>
          <a:solidFill>
            <a:schemeClr val="tx1"/>
          </a:solidFill>
          <a:ln w="9525">
            <a:noFill/>
          </a:ln>
        </p:spPr>
        <p:txBody>
          <a:bodyPr wrap="square"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从</a:t>
            </a: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社会</a:t>
            </a: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主要矛盾的转化认识生态文明建设的重要性</a:t>
            </a:r>
          </a:p>
          <a:p>
            <a:pPr eaLnBrk="0" hangingPunct="0">
              <a:lnSpc>
                <a:spcPct val="150000"/>
              </a:lnSpc>
            </a:pPr>
            <a:r>
              <a:rPr lang="zh-CN" altLang="en-US" sz="2800" dirty="0">
                <a:solidFill>
                  <a:srgbClr val="FFCCFF"/>
                </a:solidFill>
                <a:latin typeface="Arial" panose="020B0604020202020204" pitchFamily="34" charset="0"/>
                <a:ea typeface="黑体" panose="02010609060101010101" pitchFamily="2" charset="-122"/>
                <a:sym typeface="黑体" panose="02010609060101010101" pitchFamily="2" charset="-122"/>
              </a:rPr>
              <a:t>       十九大明确了</a:t>
            </a:r>
            <a:r>
              <a:rPr lang="zh-CN" altLang="en-US" sz="2800" dirty="0">
                <a:solidFill>
                  <a:srgbClr val="FFCCFF"/>
                </a:solidFill>
                <a:latin typeface="黑体" panose="02010609060101010101" pitchFamily="2" charset="-122"/>
                <a:ea typeface="黑体" panose="02010609060101010101" pitchFamily="2" charset="-122"/>
                <a:sym typeface="黑体" panose="02010609060101010101" pitchFamily="2" charset="-122"/>
              </a:rPr>
              <a:t>“中国特色社会主义进入新时代，我国社会主要矛盾已经转化为人民日益增长的美好生活需要和不平衡不充分的发展之间的矛盾。”</a:t>
            </a: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9155" name="文本框 49155"/>
          <p:cNvSpPr txBox="1"/>
          <p:nvPr/>
        </p:nvSpPr>
        <p:spPr>
          <a:xfrm>
            <a:off x="497840" y="3916680"/>
            <a:ext cx="8213090" cy="3971925"/>
          </a:xfrm>
          <a:prstGeom prst="rect">
            <a:avLst/>
          </a:prstGeom>
          <a:solidFill>
            <a:schemeClr val="tx1"/>
          </a:solidFill>
          <a:ln w="9525">
            <a:noFill/>
          </a:ln>
        </p:spPr>
        <p:txBody>
          <a:bodyPr wrap="square" lIns="90170" tIns="46990" rIns="90170" bIns="46990" anchor="t">
            <a:spAutoFit/>
          </a:bodyPr>
          <a:lstStyle/>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怎样理解“人民日益增长的美好生活需要”？</a:t>
            </a:r>
          </a:p>
          <a:p>
            <a:pPr eaLnBrk="0" hangingPunct="0">
              <a:lnSpc>
                <a:spcPct val="150000"/>
              </a:lnSpc>
            </a:pPr>
            <a:r>
              <a:rPr lang="zh-CN" altLang="en-US" dirty="0">
                <a:solidFill>
                  <a:srgbClr val="0000CC"/>
                </a:solidFill>
                <a:latin typeface="Arial" panose="020B0604020202020204" pitchFamily="34" charset="0"/>
                <a:ea typeface="黑体" panose="02010609060101010101" pitchFamily="2" charset="-122"/>
                <a:sym typeface="黑体" panose="02010609060101010101" pitchFamily="2" charset="-122"/>
              </a:rPr>
              <a:t>应该怎样理解“不平衡不充分的发展”？</a:t>
            </a:r>
          </a:p>
          <a:p>
            <a:endParaRPr lang="zh-CN" altLang="en-US" dirty="0">
              <a:solidFill>
                <a:srgbClr val="0000CC"/>
              </a:solidFill>
              <a:latin typeface="Arial" panose="020B0604020202020204" pitchFamily="34" charset="0"/>
              <a:ea typeface="宋体" panose="02010600030101010101" pitchFamily="2" charset="-122"/>
            </a:endParaRPr>
          </a:p>
        </p:txBody>
      </p:sp>
      <p:sp>
        <p:nvSpPr>
          <p:cNvPr id="49156" name="文本框 19458"/>
          <p:cNvSpPr/>
          <p:nvPr/>
        </p:nvSpPr>
        <p:spPr>
          <a:xfrm>
            <a:off x="380365" y="1824355"/>
            <a:ext cx="8387715" cy="481838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●如何解读十九大所提“坚持人与自然和谐共生”；如何解读“建设生态文明是中华民族永续发展的千年大计”？</a:t>
            </a: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20000"/>
              </a:lnSpc>
            </a:pP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p:txBody>
      </p:sp>
      <p:sp>
        <p:nvSpPr>
          <p:cNvPr id="49157" name="文本框 19458"/>
          <p:cNvSpPr/>
          <p:nvPr/>
        </p:nvSpPr>
        <p:spPr>
          <a:xfrm>
            <a:off x="367665" y="2383155"/>
            <a:ext cx="8446770" cy="509714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●如何解读十九大所提“必须树立和践行绿水青山就是金山银山的理念，坚持节约资源和保护环境的基本国策”?</a:t>
            </a:r>
          </a:p>
          <a:p>
            <a:pPr eaLnBrk="0" hangingPunct="0">
              <a:lnSpc>
                <a:spcPct val="150000"/>
              </a:lnSpc>
            </a:pPr>
            <a:endParaRPr lang="zh-CN" altLang="en-US" sz="2800"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9158" name="文本框 19458"/>
          <p:cNvSpPr/>
          <p:nvPr/>
        </p:nvSpPr>
        <p:spPr>
          <a:xfrm>
            <a:off x="380365" y="2990850"/>
            <a:ext cx="8387715" cy="5097145"/>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●如何解读十九大所提“加快生态文明体制改革，建设美丽中国”？</a:t>
            </a:r>
          </a:p>
          <a:p>
            <a:pPr eaLnBrk="0" hangingPunct="0">
              <a:lnSpc>
                <a:spcPct val="120000"/>
              </a:lnSpc>
            </a:pPr>
            <a:endParaRPr lang="zh-CN" altLang="en-US" sz="3200" dirty="0">
              <a:solidFill>
                <a:srgbClr val="33CCFF"/>
              </a:solidFill>
              <a:latin typeface="Arial" panose="020B0604020202020204" pitchFamily="34" charset="0"/>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rgbClr val="33CCFF"/>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33CCFF"/>
              </a:solidFill>
              <a:latin typeface="黑体" panose="02010609060101010101" pitchFamily="2" charset="-122"/>
              <a:ea typeface="黑体" panose="02010609060101010101" pitchFamily="2" charset="-122"/>
              <a:sym typeface="黑体" panose="02010609060101010101" pitchFamily="2" charset="-122"/>
            </a:endParaRPr>
          </a:p>
        </p:txBody>
      </p:sp>
      <p:sp>
        <p:nvSpPr>
          <p:cNvPr id="49159" name="文本框 19458"/>
          <p:cNvSpPr/>
          <p:nvPr/>
        </p:nvSpPr>
        <p:spPr>
          <a:xfrm>
            <a:off x="367665" y="3570605"/>
            <a:ext cx="8444865" cy="186563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●如何解读十九大所提“构建政府为主导、企业为主体、社会组织和公众共同参与的环境治理体系”？</a:t>
            </a:r>
            <a:endParaRPr lang="zh-CN" altLang="en-US" dirty="0">
              <a:solidFill>
                <a:srgbClr val="FFCCFF"/>
              </a:solidFill>
              <a:latin typeface="Arial" panose="020B0604020202020204" pitchFamily="34" charset="0"/>
              <a:ea typeface="黑体" panose="02010609060101010101" pitchFamily="2" charset="-122"/>
            </a:endParaRPr>
          </a:p>
        </p:txBody>
      </p:sp>
      <p:sp>
        <p:nvSpPr>
          <p:cNvPr id="49160" name="文本框 19458"/>
          <p:cNvSpPr/>
          <p:nvPr/>
        </p:nvSpPr>
        <p:spPr>
          <a:xfrm>
            <a:off x="367665" y="4197350"/>
            <a:ext cx="8385810" cy="1865630"/>
          </a:xfrm>
          <a:prstGeom prst="rect">
            <a:avLst/>
          </a:prstGeom>
          <a:solidFill>
            <a:schemeClr val="tx1"/>
          </a:solidFill>
          <a:ln w="9525">
            <a:noFill/>
          </a:ln>
        </p:spPr>
        <p:txBody>
          <a:bodyPr wrap="square" lIns="90170" tIns="46990" rIns="90170" bIns="46990" anchor="t">
            <a:spAutoFit/>
          </a:bodyPr>
          <a:lstStyle/>
          <a:p>
            <a:pPr eaLnBrk="0" hangingPunct="0">
              <a:lnSpc>
                <a:spcPct val="120000"/>
              </a:lnSpc>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●如何解读十九大所提“提高污染排放标准，强化排污者责任；坚决制止和惩处破坏生态环境行为”？</a:t>
            </a:r>
          </a:p>
        </p:txBody>
      </p:sp>
      <p:sp>
        <p:nvSpPr>
          <p:cNvPr id="49161" name="文本框 19458"/>
          <p:cNvSpPr/>
          <p:nvPr/>
        </p:nvSpPr>
        <p:spPr>
          <a:xfrm>
            <a:off x="380365" y="4827905"/>
            <a:ext cx="8385810" cy="5885815"/>
          </a:xfrm>
          <a:prstGeom prst="rect">
            <a:avLst/>
          </a:prstGeom>
          <a:solidFill>
            <a:schemeClr val="tx1"/>
          </a:solidFill>
          <a:ln w="9525">
            <a:noFill/>
          </a:ln>
        </p:spPr>
        <p:txBody>
          <a:bodyPr wrap="square" lIns="90170" tIns="46990" rIns="90170" bIns="46990" anchor="t">
            <a:spAutoFit/>
          </a:bodyPr>
          <a:lstStyle/>
          <a:p>
            <a:pPr eaLnBrk="0" hangingPunct="0">
              <a:buFont typeface="Wingdings" panose="05000000000000000000" pitchFamily="2" charset="2"/>
              <a:buNone/>
            </a:pPr>
            <a:r>
              <a:rPr lang="zh-CN" altLang="en-US" sz="3200" dirty="0">
                <a:solidFill>
                  <a:srgbClr val="CC3300"/>
                </a:solidFill>
                <a:latin typeface="Arial" panose="020B0604020202020204" pitchFamily="34" charset="0"/>
                <a:ea typeface="黑体" panose="02010609060101010101" pitchFamily="2" charset="-122"/>
                <a:sym typeface="黑体" panose="02010609060101010101" pitchFamily="2" charset="-122"/>
              </a:rPr>
              <a:t>●如何解读十九大所提“坚定走生产发展、生活富裕、生态良好的文明发展道路，建设美丽中国，为人民创造良好生产生活环境，为全球生态安全作出贡献。”？</a:t>
            </a:r>
          </a:p>
          <a:p>
            <a:pPr eaLnBrk="0" hangingPunct="0">
              <a:lnSpc>
                <a:spcPct val="120000"/>
              </a:lnSpc>
            </a:pPr>
            <a:endParaRPr lang="zh-CN" altLang="en-US" sz="3200" dirty="0">
              <a:solidFill>
                <a:schemeClr val="bg1"/>
              </a:solidFill>
              <a:latin typeface="Arial" panose="020B0604020202020204" pitchFamily="34" charset="0"/>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endPar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endParaRPr>
          </a:p>
          <a:p>
            <a:pPr eaLnBrk="0" hangingPunct="0">
              <a:lnSpc>
                <a:spcPct val="150000"/>
              </a:lnSpc>
            </a:pPr>
            <a:r>
              <a:rPr lang="zh-CN" altLang="en-US" sz="2800" dirty="0">
                <a:solidFill>
                  <a:schemeClr val="bg1"/>
                </a:solidFill>
                <a:latin typeface="黑体" panose="02010609060101010101" pitchFamily="2" charset="-122"/>
                <a:ea typeface="黑体" panose="02010609060101010101" pitchFamily="2" charset="-122"/>
                <a:sym typeface="黑体" panose="02010609060101010101" pitchFamily="2" charset="-122"/>
              </a:rPr>
              <a:t>    </a:t>
            </a:r>
            <a:endParaRPr lang="zh-CN" altLang="en-US" sz="3200" dirty="0">
              <a:solidFill>
                <a:srgbClr val="009900"/>
              </a:solidFill>
              <a:latin typeface="黑体" panose="02010609060101010101" pitchFamily="2" charset="-122"/>
              <a:ea typeface="黑体" panose="02010609060101010101" pitchFamily="2" charset="-122"/>
              <a:sym typeface="黑体" panose="02010609060101010101" pitchFamily="2" charset="-122"/>
            </a:endParaRPr>
          </a:p>
        </p:txBody>
      </p:sp>
      <p:sp>
        <p:nvSpPr>
          <p:cNvPr id="43009" name="Rectangle 66">
            <a:hlinkClick r:id="rId2" action="ppaction://hlinksldjump"/>
          </p:cNvPr>
          <p:cNvSpPr/>
          <p:nvPr/>
        </p:nvSpPr>
        <p:spPr>
          <a:xfrm>
            <a:off x="789940" y="492125"/>
            <a:ext cx="9639300" cy="706755"/>
          </a:xfrm>
          <a:prstGeom prst="rect">
            <a:avLst/>
          </a:prstGeom>
          <a:noFill/>
          <a:ln w="9525">
            <a:noFill/>
          </a:ln>
        </p:spPr>
        <p:txBody>
          <a:bodyPr wrap="square" anchor="t">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rial" panose="020B0604020202020204" pitchFamily="34" charset="0"/>
              </a:rPr>
              <a:t>7.我国绿色发展</a:t>
            </a:r>
            <a:r>
              <a:rPr lang="en-US" altLang="x-none" sz="4000" dirty="0">
                <a:solidFill>
                  <a:srgbClr val="FF0000"/>
                </a:solidFill>
                <a:latin typeface="黑体" panose="02010609060101010101" pitchFamily="2" charset="-122"/>
                <a:ea typeface="黑体" panose="02010609060101010101" pitchFamily="2" charset="-122"/>
                <a:sym typeface="黑体" panose="02010609060101010101" pitchFamily="2" charset="-122"/>
              </a:rPr>
              <a:t>任重道远</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5" descr="C:\My Documents\My Pictures\fl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 y="-7620"/>
            <a:ext cx="9180671" cy="551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WordArt 7"/>
          <p:cNvSpPr>
            <a:spLocks noChangeArrowheads="1" noChangeShapeType="1" noTextEdit="1"/>
          </p:cNvSpPr>
          <p:nvPr/>
        </p:nvSpPr>
        <p:spPr bwMode="auto">
          <a:xfrm rot="300000">
            <a:off x="2228850" y="2326005"/>
            <a:ext cx="5030630" cy="1000125"/>
          </a:xfrm>
          <a:prstGeom prst="rect">
            <a:avLst/>
          </a:prstGeom>
        </p:spPr>
        <p:txBody>
          <a:bodyPr wrap="none" fromWordArt="1">
            <a:prstTxWarp prst="textSlantUp">
              <a:avLst>
                <a:gd name="adj" fmla="val 41556"/>
              </a:avLst>
            </a:prstTxWarp>
          </a:bodyPr>
          <a:lstStyle/>
          <a:p>
            <a:pPr algn="ctr"/>
            <a:r>
              <a:rPr lang="zh-CN" altLang="en-US" sz="3000" kern="10" dirty="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6999"/>
                    </a:srgbClr>
                  </a:outerShdw>
                </a:effectLst>
                <a:latin typeface="华文新魏" panose="02010800040101010101" pitchFamily="2" charset="-122"/>
                <a:ea typeface="华文新魏" panose="02010800040101010101" pitchFamily="2" charset="-122"/>
              </a:rPr>
              <a:t>谢谢</a:t>
            </a:r>
            <a:r>
              <a:rPr lang="zh-CN" altLang="en-US" sz="3000" kern="10" dirty="0" smtClean="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6999"/>
                    </a:srgbClr>
                  </a:outerShdw>
                </a:effectLst>
                <a:latin typeface="华文新魏" panose="02010800040101010101" pitchFamily="2" charset="-122"/>
                <a:ea typeface="华文新魏" panose="02010800040101010101" pitchFamily="2" charset="-122"/>
              </a:rPr>
              <a:t>大家</a:t>
            </a:r>
            <a:r>
              <a:rPr lang="zh-CN" altLang="en-US" sz="3000" b="1" kern="10" dirty="0" smtClean="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6999"/>
                    </a:srgbClr>
                  </a:outerShdw>
                </a:effectLst>
                <a:latin typeface="华文新魏" panose="02010800040101010101" pitchFamily="2" charset="-122"/>
                <a:ea typeface="华文新魏" panose="02010800040101010101" pitchFamily="2" charset="-122"/>
              </a:rPr>
              <a:t>！</a:t>
            </a:r>
            <a:endParaRPr lang="zh-CN" altLang="en-US" sz="3000" b="1" kern="10" dirty="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6999"/>
                  </a:srgbClr>
                </a:outerShdw>
              </a:effectLst>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advTm="3500"/>
    </mc:Choice>
    <mc:Fallback>
      <p:transition spd="slow" advTm="35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3"/>
          <p:cNvSpPr/>
          <p:nvPr/>
        </p:nvSpPr>
        <p:spPr>
          <a:xfrm>
            <a:off x="746522" y="1544241"/>
            <a:ext cx="7209234" cy="3484245"/>
          </a:xfrm>
          <a:prstGeom prst="rect">
            <a:avLst/>
          </a:prstGeom>
          <a:noFill/>
          <a:ln w="9525">
            <a:noFill/>
          </a:ln>
        </p:spPr>
        <p:txBody>
          <a:bodyPr wrap="square" anchor="t">
            <a:spAutoFit/>
          </a:bodyPr>
          <a:lstStyle/>
          <a:p>
            <a:pPr marL="285750" indent="-285750">
              <a:lnSpc>
                <a:spcPct val="150000"/>
              </a:lnSpc>
            </a:pPr>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绿色发展的核心思想</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要保护我们人类赖以生存和发展自然资源基础，努力实现自然资源的可持续利用；</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要保护好与我们息息相关的自然环境，包括大气环境、水环境、土壤环境等，努力实现自然环境的优美；</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要保护好与我们人类共同演进的生态系统，努力实现生态系统的持续稳定和服务功能增强</a:t>
            </a:r>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a:t>
            </a:r>
          </a:p>
        </p:txBody>
      </p:sp>
      <p:sp>
        <p:nvSpPr>
          <p:cNvPr id="6147" name="文本框 4"/>
          <p:cNvSpPr/>
          <p:nvPr/>
        </p:nvSpPr>
        <p:spPr>
          <a:xfrm>
            <a:off x="759619" y="4893469"/>
            <a:ext cx="7021116" cy="1060450"/>
          </a:xfrm>
          <a:prstGeom prst="rect">
            <a:avLst/>
          </a:prstGeom>
          <a:solidFill>
            <a:srgbClr val="FFF2CC"/>
          </a:solidFill>
          <a:ln w="9525">
            <a:noFill/>
          </a:ln>
        </p:spPr>
        <p:txBody>
          <a:bodyPr wrap="square" anchor="t">
            <a:spAutoFit/>
          </a:bodyPr>
          <a:lstStyle/>
          <a:p>
            <a:pPr marL="285750" indent="-285750">
              <a:lnSpc>
                <a:spcPct val="150000"/>
              </a:lnSpc>
            </a:pPr>
            <a:r>
              <a:rPr lang="en-US" altLang="x-none"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     </a:t>
            </a:r>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绿色发展就是以资源节约、环境友好、生态保育为主要特征的发展（理念、路径和模式）。</a:t>
            </a:r>
          </a:p>
        </p:txBody>
      </p:sp>
      <p:grpSp>
        <p:nvGrpSpPr>
          <p:cNvPr id="6148" name="组合 6147"/>
          <p:cNvGrpSpPr/>
          <p:nvPr/>
        </p:nvGrpSpPr>
        <p:grpSpPr>
          <a:xfrm>
            <a:off x="495300" y="565785"/>
            <a:ext cx="8460105" cy="934443"/>
            <a:chOff x="0" y="-737624"/>
            <a:chExt cx="6809941" cy="1244797"/>
          </a:xfrm>
        </p:grpSpPr>
        <p:sp>
          <p:nvSpPr>
            <p:cNvPr id="6149" name="矩形 27"/>
            <p:cNvSpPr/>
            <p:nvPr/>
          </p:nvSpPr>
          <p:spPr>
            <a:xfrm>
              <a:off x="0" y="14778"/>
              <a:ext cx="210456" cy="492395"/>
            </a:xfrm>
            <a:prstGeom prst="rect">
              <a:avLst/>
            </a:prstGeom>
            <a:solidFill>
              <a:srgbClr val="FFFFFF"/>
            </a:solidFill>
            <a:ln w="12700">
              <a:noFill/>
            </a:ln>
          </p:spPr>
          <p:txBody>
            <a:bodyPr anchor="ctr"/>
            <a:lstStyle/>
            <a:p>
              <a:pPr algn="ctr"/>
              <a:endParaRPr sz="270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6150" name="文本框 2"/>
            <p:cNvSpPr/>
            <p:nvPr/>
          </p:nvSpPr>
          <p:spPr>
            <a:xfrm>
              <a:off x="426921" y="-737624"/>
              <a:ext cx="6383020" cy="941487"/>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1.绿色发展的内涵与特征</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0" name="直接箭头连接符 6"/>
          <p:cNvCxnSpPr/>
          <p:nvPr/>
        </p:nvCxnSpPr>
        <p:spPr>
          <a:xfrm flipH="1">
            <a:off x="652463" y="3462338"/>
            <a:ext cx="1977629" cy="0"/>
          </a:xfrm>
          <a:prstGeom prst="straightConnector1">
            <a:avLst/>
          </a:prstGeom>
          <a:ln w="38100" cap="flat" cmpd="sng">
            <a:solidFill>
              <a:schemeClr val="accent2">
                <a:lumMod val="50000"/>
              </a:schemeClr>
            </a:solidFill>
            <a:prstDash val="solid"/>
            <a:headEnd type="none" w="med" len="med"/>
            <a:tailEnd type="triangle" w="med" len="med"/>
          </a:ln>
        </p:spPr>
      </p:cxnSp>
      <p:cxnSp>
        <p:nvCxnSpPr>
          <p:cNvPr id="7171" name="直接箭头连接符 7"/>
          <p:cNvCxnSpPr/>
          <p:nvPr/>
        </p:nvCxnSpPr>
        <p:spPr>
          <a:xfrm>
            <a:off x="6548438" y="3462338"/>
            <a:ext cx="1977629" cy="0"/>
          </a:xfrm>
          <a:prstGeom prst="straightConnector1">
            <a:avLst/>
          </a:prstGeom>
          <a:ln w="38100" cap="flat" cmpd="sng">
            <a:solidFill>
              <a:schemeClr val="accent2">
                <a:lumMod val="50000"/>
              </a:schemeClr>
            </a:solidFill>
            <a:prstDash val="solid"/>
            <a:headEnd type="none" w="med" len="med"/>
            <a:tailEnd type="triangle" w="med" len="med"/>
          </a:ln>
        </p:spPr>
      </p:cxnSp>
      <p:sp>
        <p:nvSpPr>
          <p:cNvPr id="7172" name="矩形 13"/>
          <p:cNvSpPr/>
          <p:nvPr/>
        </p:nvSpPr>
        <p:spPr>
          <a:xfrm>
            <a:off x="1453674" y="1927622"/>
            <a:ext cx="2090738" cy="414020"/>
          </a:xfrm>
          <a:prstGeom prst="rect">
            <a:avLst/>
          </a:prstGeom>
          <a:noFill/>
          <a:ln w="9525">
            <a:noFill/>
          </a:ln>
        </p:spPr>
        <p:txBody>
          <a:bodyPr wrap="squar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绿色经济</a:t>
            </a:r>
          </a:p>
        </p:txBody>
      </p:sp>
      <p:grpSp>
        <p:nvGrpSpPr>
          <p:cNvPr id="7173" name="组合 7172"/>
          <p:cNvGrpSpPr/>
          <p:nvPr/>
        </p:nvGrpSpPr>
        <p:grpSpPr>
          <a:xfrm>
            <a:off x="3131344" y="2063354"/>
            <a:ext cx="2859881" cy="2799159"/>
            <a:chOff x="0" y="0"/>
            <a:chExt cx="7065" cy="6916"/>
          </a:xfrm>
        </p:grpSpPr>
        <p:grpSp>
          <p:nvGrpSpPr>
            <p:cNvPr id="7174" name="组合 7173"/>
            <p:cNvGrpSpPr/>
            <p:nvPr/>
          </p:nvGrpSpPr>
          <p:grpSpPr>
            <a:xfrm rot="2622027">
              <a:off x="2045" y="0"/>
              <a:ext cx="2798" cy="2710"/>
              <a:chOff x="0" y="0"/>
              <a:chExt cx="800100" cy="800100"/>
            </a:xfrm>
          </p:grpSpPr>
          <p:sp>
            <p:nvSpPr>
              <p:cNvPr id="7175"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6" name="椭圆 39"/>
              <p:cNvSpPr/>
              <p:nvPr/>
            </p:nvSpPr>
            <p:spPr>
              <a:xfrm>
                <a:off x="94632" y="94632"/>
                <a:ext cx="610837" cy="610837"/>
              </a:xfrm>
              <a:prstGeom prst="rect">
                <a:avLst/>
              </a:prstGeom>
              <a:solidFill>
                <a:srgbClr val="5B9BD5"/>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7177" name="组合 7176"/>
            <p:cNvGrpSpPr/>
            <p:nvPr/>
          </p:nvGrpSpPr>
          <p:grpSpPr>
            <a:xfrm rot="2622027">
              <a:off x="0" y="2100"/>
              <a:ext cx="2798" cy="2710"/>
              <a:chOff x="0" y="0"/>
              <a:chExt cx="800100" cy="800100"/>
            </a:xfrm>
          </p:grpSpPr>
          <p:sp>
            <p:nvSpPr>
              <p:cNvPr id="7178"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9" name="椭圆 39"/>
              <p:cNvSpPr/>
              <p:nvPr/>
            </p:nvSpPr>
            <p:spPr>
              <a:xfrm>
                <a:off x="94632" y="94632"/>
                <a:ext cx="610837" cy="610837"/>
              </a:xfrm>
              <a:prstGeom prst="rect">
                <a:avLst/>
              </a:prstGeom>
              <a:solidFill>
                <a:srgbClr val="008000"/>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7180" name="组合 7179"/>
            <p:cNvGrpSpPr/>
            <p:nvPr/>
          </p:nvGrpSpPr>
          <p:grpSpPr>
            <a:xfrm rot="2622027">
              <a:off x="2159" y="4206"/>
              <a:ext cx="2798" cy="2710"/>
              <a:chOff x="0" y="0"/>
              <a:chExt cx="800100" cy="800100"/>
            </a:xfrm>
          </p:grpSpPr>
          <p:sp>
            <p:nvSpPr>
              <p:cNvPr id="7181"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82" name="椭圆 39"/>
              <p:cNvSpPr/>
              <p:nvPr/>
            </p:nvSpPr>
            <p:spPr>
              <a:xfrm>
                <a:off x="94632" y="94632"/>
                <a:ext cx="610837" cy="610837"/>
              </a:xfrm>
              <a:prstGeom prst="rect">
                <a:avLst/>
              </a:prstGeom>
              <a:solidFill>
                <a:srgbClr val="5B9BD5"/>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7183" name="组合 7182"/>
            <p:cNvGrpSpPr/>
            <p:nvPr/>
          </p:nvGrpSpPr>
          <p:grpSpPr>
            <a:xfrm rot="2622027">
              <a:off x="4267" y="2100"/>
              <a:ext cx="2798" cy="2710"/>
              <a:chOff x="0" y="0"/>
              <a:chExt cx="800100" cy="800100"/>
            </a:xfrm>
          </p:grpSpPr>
          <p:sp>
            <p:nvSpPr>
              <p:cNvPr id="7184"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85" name="椭圆 39"/>
              <p:cNvSpPr/>
              <p:nvPr/>
            </p:nvSpPr>
            <p:spPr>
              <a:xfrm>
                <a:off x="94632" y="94632"/>
                <a:ext cx="610837" cy="610837"/>
              </a:xfrm>
              <a:prstGeom prst="rect">
                <a:avLst/>
              </a:prstGeom>
              <a:solidFill>
                <a:srgbClr val="008000"/>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
        <p:nvSpPr>
          <p:cNvPr id="7186" name="矩形 50"/>
          <p:cNvSpPr/>
          <p:nvPr/>
        </p:nvSpPr>
        <p:spPr>
          <a:xfrm>
            <a:off x="6520101" y="1939529"/>
            <a:ext cx="1531144" cy="414020"/>
          </a:xfrm>
          <a:prstGeom prst="rect">
            <a:avLst/>
          </a:prstGeom>
          <a:noFill/>
          <a:ln w="9525">
            <a:noFill/>
          </a:ln>
        </p:spPr>
        <p:txBody>
          <a:bodyPr wrap="squar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绿色社会</a:t>
            </a:r>
            <a:endParaRPr lang="zh-CN" altLang="en-US" sz="2100" dirty="0">
              <a:solidFill>
                <a:srgbClr val="008000"/>
              </a:solidFill>
              <a:latin typeface="Calibri" panose="020F0502020204030204" pitchFamily="2" charset="0"/>
              <a:ea typeface="宋体" panose="02010600030101010101" pitchFamily="2" charset="-122"/>
              <a:sym typeface="宋体" panose="02010600030101010101" pitchFamily="2" charset="-122"/>
            </a:endParaRPr>
          </a:p>
        </p:txBody>
      </p:sp>
      <p:sp>
        <p:nvSpPr>
          <p:cNvPr id="7187" name="矩形 51"/>
          <p:cNvSpPr/>
          <p:nvPr/>
        </p:nvSpPr>
        <p:spPr>
          <a:xfrm>
            <a:off x="6548438" y="2441972"/>
            <a:ext cx="2100263" cy="922020"/>
          </a:xfrm>
          <a:prstGeom prst="rect">
            <a:avLst/>
          </a:prstGeom>
          <a:noFill/>
          <a:ln w="9525">
            <a:noFill/>
          </a:ln>
        </p:spPr>
        <p:txBody>
          <a:bodyPr wrap="square">
            <a:spAutoFit/>
          </a:bodyPr>
          <a:lstStyle/>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●绿色社区</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●绿色机关</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●绿色学校</a:t>
            </a:r>
          </a:p>
        </p:txBody>
      </p:sp>
      <p:sp>
        <p:nvSpPr>
          <p:cNvPr id="7188" name="矩形 54"/>
          <p:cNvSpPr/>
          <p:nvPr/>
        </p:nvSpPr>
        <p:spPr>
          <a:xfrm>
            <a:off x="6520101" y="3505041"/>
            <a:ext cx="1254760" cy="414020"/>
          </a:xfrm>
          <a:prstGeom prst="rect">
            <a:avLst/>
          </a:prstGeom>
          <a:noFill/>
          <a:ln w="9525">
            <a:noFill/>
          </a:ln>
        </p:spPr>
        <p:txBody>
          <a:bodyPr wrap="non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绿色文化</a:t>
            </a:r>
            <a:endParaRPr lang="zh-CN" altLang="en-US" sz="2100" dirty="0">
              <a:solidFill>
                <a:srgbClr val="008000"/>
              </a:solidFill>
              <a:latin typeface="Calibri" panose="020F0502020204030204" pitchFamily="2" charset="0"/>
              <a:ea typeface="宋体" panose="02010600030101010101" pitchFamily="2" charset="-122"/>
              <a:sym typeface="宋体" panose="02010600030101010101" pitchFamily="2" charset="-122"/>
            </a:endParaRPr>
          </a:p>
        </p:txBody>
      </p:sp>
      <p:sp>
        <p:nvSpPr>
          <p:cNvPr id="7189" name="矩形 58"/>
          <p:cNvSpPr/>
          <p:nvPr/>
        </p:nvSpPr>
        <p:spPr>
          <a:xfrm>
            <a:off x="1315244" y="3526314"/>
            <a:ext cx="1706166" cy="414020"/>
          </a:xfrm>
          <a:prstGeom prst="rect">
            <a:avLst/>
          </a:prstGeom>
          <a:noFill/>
          <a:ln w="9525">
            <a:noFill/>
          </a:ln>
        </p:spPr>
        <p:txBody>
          <a:bodyPr wrap="squar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绿色政治</a:t>
            </a:r>
            <a:endParaRPr lang="zh-CN" altLang="en-US" sz="2100" dirty="0">
              <a:solidFill>
                <a:srgbClr val="008000"/>
              </a:solidFill>
              <a:latin typeface="Calibri" panose="020F0502020204030204" pitchFamily="2" charset="0"/>
              <a:ea typeface="宋体" panose="02010600030101010101" pitchFamily="2" charset="-122"/>
              <a:sym typeface="宋体" panose="02010600030101010101" pitchFamily="2" charset="-122"/>
            </a:endParaRPr>
          </a:p>
        </p:txBody>
      </p:sp>
      <p:grpSp>
        <p:nvGrpSpPr>
          <p:cNvPr id="7190" name="组合 7189"/>
          <p:cNvGrpSpPr/>
          <p:nvPr/>
        </p:nvGrpSpPr>
        <p:grpSpPr>
          <a:xfrm>
            <a:off x="1441847" y="2305050"/>
            <a:ext cx="1539478" cy="1079195"/>
            <a:chOff x="0" y="0"/>
            <a:chExt cx="3664" cy="2265"/>
          </a:xfrm>
        </p:grpSpPr>
        <p:sp>
          <p:nvSpPr>
            <p:cNvPr id="7191" name="矩形 14"/>
            <p:cNvSpPr/>
            <p:nvPr/>
          </p:nvSpPr>
          <p:spPr>
            <a:xfrm>
              <a:off x="0" y="0"/>
              <a:ext cx="3449" cy="1064"/>
            </a:xfrm>
            <a:prstGeom prst="rect">
              <a:avLst/>
            </a:prstGeom>
            <a:noFill/>
            <a:ln w="9525">
              <a:noFill/>
            </a:ln>
          </p:spPr>
          <p:txBody>
            <a:bodyPr wrap="square">
              <a:spAutoFit/>
            </a:bodyPr>
            <a:lstStyle/>
            <a:p>
              <a:pPr>
                <a:lnSpc>
                  <a:spcPct val="15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●绿色生产</a:t>
              </a:r>
            </a:p>
          </p:txBody>
        </p:sp>
        <p:sp>
          <p:nvSpPr>
            <p:cNvPr id="7192" name="矩形 1"/>
            <p:cNvSpPr/>
            <p:nvPr/>
          </p:nvSpPr>
          <p:spPr>
            <a:xfrm>
              <a:off x="27" y="595"/>
              <a:ext cx="3422" cy="1064"/>
            </a:xfrm>
            <a:prstGeom prst="rect">
              <a:avLst/>
            </a:prstGeom>
            <a:noFill/>
            <a:ln w="9525">
              <a:noFill/>
            </a:ln>
          </p:spPr>
          <p:txBody>
            <a:bodyPr wrap="square">
              <a:spAutoFit/>
            </a:bodyPr>
            <a:lstStyle/>
            <a:p>
              <a:pPr>
                <a:lnSpc>
                  <a:spcPct val="15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●绿色消费</a:t>
              </a:r>
            </a:p>
          </p:txBody>
        </p:sp>
        <p:sp>
          <p:nvSpPr>
            <p:cNvPr id="7193" name="矩形 2"/>
            <p:cNvSpPr/>
            <p:nvPr/>
          </p:nvSpPr>
          <p:spPr>
            <a:xfrm>
              <a:off x="39" y="1201"/>
              <a:ext cx="3625" cy="1064"/>
            </a:xfrm>
            <a:prstGeom prst="rect">
              <a:avLst/>
            </a:prstGeom>
            <a:noFill/>
            <a:ln w="9525">
              <a:noFill/>
            </a:ln>
          </p:spPr>
          <p:txBody>
            <a:bodyPr wrap="square">
              <a:spAutoFit/>
            </a:bodyPr>
            <a:lstStyle/>
            <a:p>
              <a:pPr>
                <a:lnSpc>
                  <a:spcPct val="15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●绿色金融</a:t>
              </a:r>
            </a:p>
          </p:txBody>
        </p:sp>
      </p:grpSp>
      <p:sp>
        <p:nvSpPr>
          <p:cNvPr id="7194" name="矩形 8"/>
          <p:cNvSpPr/>
          <p:nvPr/>
        </p:nvSpPr>
        <p:spPr>
          <a:xfrm>
            <a:off x="1481455" y="4023360"/>
            <a:ext cx="1428750" cy="922020"/>
          </a:xfrm>
          <a:prstGeom prst="rect">
            <a:avLst/>
          </a:prstGeom>
          <a:noFill/>
          <a:ln w="9525">
            <a:noFill/>
          </a:ln>
        </p:spPr>
        <p:txBody>
          <a:bodyPr wrap="square">
            <a:spAutoFit/>
          </a:bodyPr>
          <a:lstStyle/>
          <a:p>
            <a:pPr>
              <a:lnSpc>
                <a:spcPct val="10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●绿色考核</a:t>
            </a:r>
          </a:p>
          <a:p>
            <a:pPr>
              <a:lnSpc>
                <a:spcPct val="10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●绿色执政</a:t>
            </a:r>
          </a:p>
          <a:p>
            <a:pPr>
              <a:lnSpc>
                <a:spcPct val="10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a:t>
            </a:r>
            <a:r>
              <a:rPr lang="en-US" altLang="x-none" sz="1800" dirty="0">
                <a:solidFill>
                  <a:srgbClr val="595959"/>
                </a:solidFill>
                <a:latin typeface="微软雅黑" panose="020B0503020204020204" charset="-122"/>
                <a:ea typeface="微软雅黑" panose="020B0503020204020204" charset="-122"/>
                <a:sym typeface="微软雅黑" panose="020B0503020204020204" charset="-122"/>
              </a:rPr>
              <a:t>GDP</a:t>
            </a:r>
          </a:p>
        </p:txBody>
      </p:sp>
      <p:sp>
        <p:nvSpPr>
          <p:cNvPr id="7195" name="矩形 18"/>
          <p:cNvSpPr/>
          <p:nvPr/>
        </p:nvSpPr>
        <p:spPr>
          <a:xfrm>
            <a:off x="6548438" y="4011136"/>
            <a:ext cx="1918097" cy="922020"/>
          </a:xfrm>
          <a:prstGeom prst="rect">
            <a:avLst/>
          </a:prstGeom>
          <a:noFill/>
          <a:ln w="9525">
            <a:noFill/>
          </a:ln>
        </p:spPr>
        <p:txBody>
          <a:bodyPr wrap="square">
            <a:spAutoFit/>
          </a:bodyPr>
          <a:lstStyle/>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●尊重自然</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●顺应自然</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●保护自然</a:t>
            </a:r>
          </a:p>
        </p:txBody>
      </p:sp>
      <p:sp>
        <p:nvSpPr>
          <p:cNvPr id="7198" name="文本框 28"/>
          <p:cNvSpPr/>
          <p:nvPr/>
        </p:nvSpPr>
        <p:spPr>
          <a:xfrm>
            <a:off x="746125" y="496570"/>
            <a:ext cx="777938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1.绿色发展的内涵与特征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H_Other_1"/>
          <p:cNvSpPr/>
          <p:nvPr/>
        </p:nvSpPr>
        <p:spPr>
          <a:xfrm flipH="1">
            <a:off x="3389710" y="3826669"/>
            <a:ext cx="189309" cy="0"/>
          </a:xfrm>
          <a:prstGeom prst="line">
            <a:avLst/>
          </a:prstGeom>
          <a:ln w="19050" cap="flat" cmpd="sng">
            <a:solidFill>
              <a:schemeClr val="accent2"/>
            </a:solidFill>
            <a:prstDash val="solid"/>
            <a:headEnd type="none" w="med" len="med"/>
            <a:tailEnd type="stealth" w="med" len="med"/>
          </a:ln>
        </p:spPr>
        <p:txBody>
          <a:bodyPr/>
          <a:lstStyle/>
          <a:p>
            <a:pPr>
              <a:buNone/>
            </a:pPr>
            <a:endParaRPr sz="975" b="1" i="1" baseline="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8195" name="MH_SubTitle_1"/>
          <p:cNvSpPr>
            <a:spLocks noChangeAspect="1"/>
          </p:cNvSpPr>
          <p:nvPr/>
        </p:nvSpPr>
        <p:spPr>
          <a:xfrm>
            <a:off x="3068241" y="1960960"/>
            <a:ext cx="1022747" cy="1023938"/>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buNone/>
            </a:pPr>
            <a:r>
              <a:rPr lang="zh-CN" altLang="en-US" sz="1800" b="1" i="1" baseline="0" dirty="0">
                <a:solidFill>
                  <a:srgbClr val="00B050"/>
                </a:solidFill>
                <a:latin typeface="Calibri" panose="020F0502020204030204" pitchFamily="2" charset="0"/>
                <a:ea typeface="宋体" panose="02010600030101010101" pitchFamily="2" charset="-122"/>
                <a:sym typeface="宋体" panose="02010600030101010101" pitchFamily="2" charset="-122"/>
              </a:rPr>
              <a:t>生态化</a:t>
            </a:r>
          </a:p>
        </p:txBody>
      </p:sp>
      <p:sp>
        <p:nvSpPr>
          <p:cNvPr id="8196" name="MH_Title_1"/>
          <p:cNvSpPr>
            <a:spLocks noChangeAspect="1"/>
          </p:cNvSpPr>
          <p:nvPr/>
        </p:nvSpPr>
        <p:spPr>
          <a:xfrm>
            <a:off x="3713560" y="3182541"/>
            <a:ext cx="1558528" cy="1263253"/>
          </a:xfrm>
          <a:prstGeom prst="hexagon">
            <a:avLst>
              <a:gd name="adj" fmla="val 30837"/>
              <a:gd name="vf" fmla="val 115470"/>
            </a:avLst>
          </a:prstGeom>
          <a:solidFill>
            <a:schemeClr val="accent2"/>
          </a:solidFill>
          <a:ln w="76200" cap="flat" cmpd="dbl">
            <a:solidFill>
              <a:srgbClr val="FFFFFF"/>
            </a:solidFill>
            <a:prstDash val="solid"/>
            <a:miter/>
            <a:headEnd type="none" w="med" len="med"/>
            <a:tailEnd type="none" w="med" len="med"/>
          </a:ln>
        </p:spPr>
        <p:txBody>
          <a:bodyPr lIns="0" tIns="0" rIns="0" bIns="0" anchor="ctr"/>
          <a:lstStyle/>
          <a:p>
            <a:pPr algn="ctr">
              <a:buNone/>
            </a:pPr>
            <a:r>
              <a:rPr lang="zh-CN" altLang="en-US" sz="4050" b="1" i="1" baseline="0" dirty="0">
                <a:solidFill>
                  <a:srgbClr val="FFFFFF"/>
                </a:solidFill>
                <a:latin typeface="黑体" panose="02010609060101010101" pitchFamily="2" charset="-122"/>
                <a:ea typeface="黑体" panose="02010609060101010101" pitchFamily="2" charset="-122"/>
                <a:sym typeface="宋体" panose="02010600030101010101" pitchFamily="2" charset="-122"/>
              </a:rPr>
              <a:t>特征</a:t>
            </a:r>
          </a:p>
        </p:txBody>
      </p:sp>
      <p:sp>
        <p:nvSpPr>
          <p:cNvPr id="8197" name="MH_Text_2"/>
          <p:cNvSpPr/>
          <p:nvPr/>
        </p:nvSpPr>
        <p:spPr>
          <a:xfrm>
            <a:off x="5817394" y="2010966"/>
            <a:ext cx="2438400" cy="1019175"/>
          </a:xfrm>
          <a:prstGeom prst="rect">
            <a:avLst/>
          </a:prstGeom>
          <a:noFill/>
          <a:ln w="9525">
            <a:noFill/>
          </a:ln>
        </p:spPr>
        <p:txBody>
          <a:bodyPr lIns="67500" tIns="35100" rIns="67500" bIns="35100" anchor="ctr">
            <a:noAutofit/>
          </a:bodyPr>
          <a:lstStyle/>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经济效益最大化、资源消耗最小化</a:t>
            </a:r>
          </a:p>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实现自然资源的永续利用、生态环境保护的最大化和最优化发展</a:t>
            </a:r>
          </a:p>
          <a:p>
            <a:pPr marL="285750" lvl="0" indent="-285750" algn="l">
              <a:lnSpc>
                <a:spcPct val="150000"/>
              </a:lnSpc>
            </a:pPr>
            <a:endParaRPr lang="zh-CN" altLang="en-US" sz="1800" i="1" dirty="0">
              <a:solidFill>
                <a:schemeClr val="bg1"/>
              </a:solidFill>
              <a:latin typeface="Calibri" panose="020F0502020204030204" pitchFamily="2" charset="0"/>
              <a:sym typeface="宋体" panose="02010600030101010101" pitchFamily="2" charset="-122"/>
            </a:endParaRPr>
          </a:p>
        </p:txBody>
      </p:sp>
      <p:sp>
        <p:nvSpPr>
          <p:cNvPr id="8198" name="MH_Text_3"/>
          <p:cNvSpPr/>
          <p:nvPr/>
        </p:nvSpPr>
        <p:spPr>
          <a:xfrm>
            <a:off x="6592491" y="3400425"/>
            <a:ext cx="2091928" cy="716756"/>
          </a:xfrm>
          <a:prstGeom prst="rect">
            <a:avLst/>
          </a:prstGeom>
          <a:noFill/>
          <a:ln w="9525">
            <a:noFill/>
          </a:ln>
        </p:spPr>
        <p:txBody>
          <a:bodyPr lIns="67500" tIns="35100" rIns="67500" bIns="35100" anchor="ctr">
            <a:noAutofit/>
          </a:bodyPr>
          <a:lstStyle/>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遵循节约优先的原则</a:t>
            </a:r>
          </a:p>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全面提升资源能源利用效率</a:t>
            </a:r>
          </a:p>
        </p:txBody>
      </p:sp>
      <p:sp>
        <p:nvSpPr>
          <p:cNvPr id="8199" name="MH_Text_4"/>
          <p:cNvSpPr/>
          <p:nvPr/>
        </p:nvSpPr>
        <p:spPr>
          <a:xfrm>
            <a:off x="6119813" y="4653439"/>
            <a:ext cx="2025254" cy="1037035"/>
          </a:xfrm>
          <a:prstGeom prst="rect">
            <a:avLst/>
          </a:prstGeom>
          <a:noFill/>
          <a:ln w="9525">
            <a:noFill/>
          </a:ln>
        </p:spPr>
        <p:txBody>
          <a:bodyPr lIns="67500" tIns="35100" rIns="67500" bIns="35100" anchor="ctr">
            <a:noAutofit/>
          </a:bodyPr>
          <a:lstStyle/>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生产清洁化</a:t>
            </a:r>
          </a:p>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流通清洁化</a:t>
            </a:r>
          </a:p>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分配清洁化</a:t>
            </a:r>
          </a:p>
          <a:p>
            <a:pPr marL="285750" lvl="0" indent="-285750" algn="l">
              <a:lnSpc>
                <a:spcPct val="90000"/>
              </a:lnSpc>
            </a:pPr>
            <a:r>
              <a:rPr lang="zh-CN" altLang="en-US" sz="1800" i="1" dirty="0">
                <a:solidFill>
                  <a:schemeClr val="bg1"/>
                </a:solidFill>
                <a:latin typeface="Calibri" panose="020F0502020204030204" pitchFamily="2" charset="0"/>
                <a:sym typeface="宋体" panose="02010600030101010101" pitchFamily="2" charset="-122"/>
              </a:rPr>
              <a:t>消费全生命周期清洁化</a:t>
            </a:r>
          </a:p>
        </p:txBody>
      </p:sp>
      <p:sp>
        <p:nvSpPr>
          <p:cNvPr id="8200" name="MH_Text_1"/>
          <p:cNvSpPr/>
          <p:nvPr/>
        </p:nvSpPr>
        <p:spPr>
          <a:xfrm>
            <a:off x="1019175" y="1971040"/>
            <a:ext cx="2049145" cy="605790"/>
          </a:xfrm>
          <a:prstGeom prst="rect">
            <a:avLst/>
          </a:prstGeom>
          <a:noFill/>
          <a:ln w="9525">
            <a:noFill/>
          </a:ln>
        </p:spPr>
        <p:txBody>
          <a:bodyPr lIns="67500" tIns="35100" rIns="67500" bIns="35100" anchor="ctr"/>
          <a:lstStyle/>
          <a:p>
            <a:pPr marL="285750" indent="-285750">
              <a:lnSpc>
                <a:spcPct val="150000"/>
              </a:lnSpc>
              <a:buFont typeface="Arial" panose="020B0604020202020204" pitchFamily="34" charset="0"/>
              <a:buChar char="•"/>
            </a:pPr>
            <a:r>
              <a:rPr lang="zh-CN" altLang="en-US" sz="1800" b="1" i="1" baseline="0" dirty="0">
                <a:solidFill>
                  <a:schemeClr val="bg1"/>
                </a:solidFill>
                <a:latin typeface="Calibri" panose="020F0502020204030204" pitchFamily="2" charset="0"/>
                <a:ea typeface="宋体" panose="02010600030101010101" pitchFamily="2" charset="-122"/>
                <a:sym typeface="宋体" panose="02010600030101010101" pitchFamily="2" charset="-122"/>
              </a:rPr>
              <a:t>经济生态化</a:t>
            </a:r>
          </a:p>
          <a:p>
            <a:pPr marL="285750" indent="-285750">
              <a:lnSpc>
                <a:spcPct val="150000"/>
              </a:lnSpc>
              <a:buFont typeface="Arial" panose="020B0604020202020204" pitchFamily="34" charset="0"/>
              <a:buChar char="•"/>
            </a:pPr>
            <a:r>
              <a:rPr lang="zh-CN" altLang="en-US" sz="1800" b="1" i="1" baseline="0" dirty="0">
                <a:solidFill>
                  <a:schemeClr val="bg1"/>
                </a:solidFill>
                <a:latin typeface="Calibri" panose="020F0502020204030204" pitchFamily="2" charset="0"/>
                <a:ea typeface="宋体" panose="02010600030101010101" pitchFamily="2" charset="-122"/>
                <a:sym typeface="宋体" panose="02010600030101010101" pitchFamily="2" charset="-122"/>
              </a:rPr>
              <a:t>生活方式生态化</a:t>
            </a:r>
          </a:p>
          <a:p>
            <a:pPr marL="285750" indent="-285750">
              <a:lnSpc>
                <a:spcPct val="150000"/>
              </a:lnSpc>
              <a:buNone/>
            </a:pPr>
            <a:endParaRPr lang="zh-CN" altLang="en-US" sz="1800" b="1" i="1" baseline="0" dirty="0">
              <a:solidFill>
                <a:schemeClr val="bg1"/>
              </a:solidFill>
              <a:latin typeface="Calibri" panose="020F0502020204030204" pitchFamily="2" charset="0"/>
              <a:ea typeface="宋体" panose="02010600030101010101" pitchFamily="2" charset="-122"/>
              <a:sym typeface="宋体" panose="02010600030101010101" pitchFamily="2" charset="-122"/>
            </a:endParaRPr>
          </a:p>
        </p:txBody>
      </p:sp>
      <p:sp>
        <p:nvSpPr>
          <p:cNvPr id="8201" name="MH_Text_6"/>
          <p:cNvSpPr/>
          <p:nvPr/>
        </p:nvSpPr>
        <p:spPr>
          <a:xfrm>
            <a:off x="556022" y="3027125"/>
            <a:ext cx="1825228" cy="1046559"/>
          </a:xfrm>
          <a:prstGeom prst="rect">
            <a:avLst/>
          </a:prstGeom>
          <a:noFill/>
          <a:ln w="9525">
            <a:noFill/>
          </a:ln>
        </p:spPr>
        <p:txBody>
          <a:bodyPr lIns="67500" tIns="35100" rIns="67500" bIns="35100" anchor="ctr">
            <a:noAutofit/>
          </a:bodyPr>
          <a:lstStyle/>
          <a:p>
            <a:pPr marL="285750" lvl="0" indent="-285750" algn="l">
              <a:lnSpc>
                <a:spcPct val="100000"/>
              </a:lnSpc>
            </a:pPr>
            <a:r>
              <a:rPr lang="zh-CN" altLang="en-US" sz="1800" i="1" dirty="0">
                <a:solidFill>
                  <a:schemeClr val="bg1"/>
                </a:solidFill>
                <a:latin typeface="Calibri" panose="020F0502020204030204" pitchFamily="2" charset="0"/>
                <a:sym typeface="宋体" panose="02010600030101010101" pitchFamily="2" charset="-122"/>
              </a:rPr>
              <a:t>合理的经济发展速度、规模、结构及过程</a:t>
            </a:r>
          </a:p>
          <a:p>
            <a:pPr marL="285750" lvl="0" indent="-285750" algn="l">
              <a:lnSpc>
                <a:spcPct val="100000"/>
              </a:lnSpc>
            </a:pPr>
            <a:r>
              <a:rPr lang="zh-CN" altLang="en-US" sz="1800" i="1" dirty="0">
                <a:solidFill>
                  <a:schemeClr val="bg1"/>
                </a:solidFill>
                <a:latin typeface="Calibri" panose="020F0502020204030204" pitchFamily="2" charset="0"/>
                <a:sym typeface="宋体" panose="02010600030101010101" pitchFamily="2" charset="-122"/>
              </a:rPr>
              <a:t>合理利用资源环境实现质量效率最优</a:t>
            </a:r>
          </a:p>
        </p:txBody>
      </p:sp>
      <p:sp>
        <p:nvSpPr>
          <p:cNvPr id="8202" name="MH_Text_5"/>
          <p:cNvSpPr/>
          <p:nvPr/>
        </p:nvSpPr>
        <p:spPr>
          <a:xfrm>
            <a:off x="866775" y="4638675"/>
            <a:ext cx="2265045" cy="993140"/>
          </a:xfrm>
          <a:prstGeom prst="rect">
            <a:avLst/>
          </a:prstGeom>
          <a:noFill/>
          <a:ln w="9525">
            <a:noFill/>
          </a:ln>
        </p:spPr>
        <p:txBody>
          <a:bodyPr lIns="67500" tIns="35100" rIns="67500" bIns="35100" anchor="ctr">
            <a:noAutofit/>
          </a:bodyPr>
          <a:lstStyle/>
          <a:p>
            <a:pPr marL="285750" lvl="0" indent="-285750" algn="l">
              <a:lnSpc>
                <a:spcPct val="100000"/>
              </a:lnSpc>
            </a:pPr>
            <a:r>
              <a:rPr lang="zh-CN" altLang="en-US" sz="1800" i="1" dirty="0">
                <a:solidFill>
                  <a:schemeClr val="bg1"/>
                </a:solidFill>
                <a:latin typeface="Calibri" panose="020F0502020204030204" pitchFamily="2" charset="0"/>
                <a:sym typeface="宋体" panose="02010600030101010101" pitchFamily="2" charset="-122"/>
              </a:rPr>
              <a:t>减少化石能源消费</a:t>
            </a:r>
          </a:p>
          <a:p>
            <a:pPr marL="285750" lvl="0" indent="-285750" algn="l">
              <a:lnSpc>
                <a:spcPct val="100000"/>
              </a:lnSpc>
            </a:pPr>
            <a:r>
              <a:rPr lang="zh-CN" altLang="en-US" sz="1800" i="1" dirty="0">
                <a:solidFill>
                  <a:schemeClr val="bg1"/>
                </a:solidFill>
                <a:latin typeface="Calibri" panose="020F0502020204030204" pitchFamily="2" charset="0"/>
                <a:sym typeface="宋体" panose="02010600030101010101" pitchFamily="2" charset="-122"/>
              </a:rPr>
              <a:t>发展可再生能源</a:t>
            </a:r>
          </a:p>
          <a:p>
            <a:pPr marL="285750" lvl="0" indent="-285750" algn="l">
              <a:lnSpc>
                <a:spcPct val="100000"/>
              </a:lnSpc>
            </a:pPr>
            <a:r>
              <a:rPr lang="zh-CN" altLang="en-US" sz="1800" i="1" dirty="0">
                <a:solidFill>
                  <a:schemeClr val="bg1"/>
                </a:solidFill>
                <a:latin typeface="Calibri" panose="020F0502020204030204" pitchFamily="2" charset="0"/>
                <a:sym typeface="宋体" panose="02010600030101010101" pitchFamily="2" charset="-122"/>
              </a:rPr>
              <a:t>实现人类社会的可持续发展</a:t>
            </a:r>
          </a:p>
        </p:txBody>
      </p:sp>
      <p:sp>
        <p:nvSpPr>
          <p:cNvPr id="8203" name="MH_SubTitle_1"/>
          <p:cNvSpPr>
            <a:spLocks noChangeAspect="1"/>
          </p:cNvSpPr>
          <p:nvPr/>
        </p:nvSpPr>
        <p:spPr>
          <a:xfrm>
            <a:off x="2495550" y="3257550"/>
            <a:ext cx="1038225" cy="1038225"/>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合理化</a:t>
            </a:r>
          </a:p>
        </p:txBody>
      </p:sp>
      <p:sp>
        <p:nvSpPr>
          <p:cNvPr id="8204" name="MH_SubTitle_1"/>
          <p:cNvSpPr>
            <a:spLocks noChangeAspect="1"/>
          </p:cNvSpPr>
          <p:nvPr/>
        </p:nvSpPr>
        <p:spPr>
          <a:xfrm>
            <a:off x="3182541" y="4436269"/>
            <a:ext cx="990600" cy="989410"/>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低碳化</a:t>
            </a:r>
          </a:p>
        </p:txBody>
      </p:sp>
      <p:sp>
        <p:nvSpPr>
          <p:cNvPr id="8205" name="MH_SubTitle_1"/>
          <p:cNvSpPr>
            <a:spLocks noChangeAspect="1"/>
          </p:cNvSpPr>
          <p:nvPr/>
        </p:nvSpPr>
        <p:spPr>
          <a:xfrm>
            <a:off x="4943475" y="4344591"/>
            <a:ext cx="1038225" cy="1038225"/>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清洁化</a:t>
            </a:r>
          </a:p>
        </p:txBody>
      </p:sp>
      <p:sp>
        <p:nvSpPr>
          <p:cNvPr id="8206" name="MH_SubTitle_1"/>
          <p:cNvSpPr>
            <a:spLocks noChangeAspect="1"/>
          </p:cNvSpPr>
          <p:nvPr/>
        </p:nvSpPr>
        <p:spPr>
          <a:xfrm>
            <a:off x="5436394" y="3164681"/>
            <a:ext cx="1004888" cy="1004888"/>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节约化</a:t>
            </a:r>
          </a:p>
        </p:txBody>
      </p:sp>
      <p:sp>
        <p:nvSpPr>
          <p:cNvPr id="8207" name="MH_SubTitle_1"/>
          <p:cNvSpPr>
            <a:spLocks noChangeAspect="1"/>
          </p:cNvSpPr>
          <p:nvPr/>
        </p:nvSpPr>
        <p:spPr>
          <a:xfrm>
            <a:off x="4748213" y="1945481"/>
            <a:ext cx="1052513" cy="105251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b="1" dirty="0">
                <a:solidFill>
                  <a:srgbClr val="00B050"/>
                </a:solidFill>
                <a:ea typeface="宋体" panose="02010600030101010101" pitchFamily="2" charset="-122"/>
                <a:sym typeface="宋体" panose="02010600030101010101" pitchFamily="2" charset="-122"/>
              </a:rPr>
              <a:t>高效化</a:t>
            </a:r>
          </a:p>
        </p:txBody>
      </p:sp>
      <p:sp>
        <p:nvSpPr>
          <p:cNvPr id="8210" name="文本框 28"/>
          <p:cNvSpPr/>
          <p:nvPr/>
        </p:nvSpPr>
        <p:spPr>
          <a:xfrm>
            <a:off x="986790" y="496570"/>
            <a:ext cx="806005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1.绿色发展的内涵与特征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l"/>
            <a:endParaRPr lang="zh-CN" altLang="en-US"/>
          </a:p>
        </p:txBody>
      </p:sp>
      <p:sp>
        <p:nvSpPr>
          <p:cNvPr id="6145" name="Rectangle 66"/>
          <p:cNvSpPr/>
          <p:nvPr/>
        </p:nvSpPr>
        <p:spPr>
          <a:xfrm>
            <a:off x="2133600" y="5026025"/>
            <a:ext cx="4190365"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绿色惠民的发展策略</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6" name="Rectangle 66">
            <a:hlinkClick r:id="rId3" action="ppaction://hlinksldjump"/>
          </p:cNvPr>
          <p:cNvSpPr/>
          <p:nvPr/>
        </p:nvSpPr>
        <p:spPr>
          <a:xfrm>
            <a:off x="2148205" y="3693795"/>
            <a:ext cx="417576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7" name="Rectangle 66"/>
          <p:cNvSpPr/>
          <p:nvPr/>
        </p:nvSpPr>
        <p:spPr>
          <a:xfrm>
            <a:off x="2114550" y="3002915"/>
            <a:ext cx="4641850"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质量效率是发展的目标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4230" y="2164715"/>
            <a:ext cx="5685155" cy="645160"/>
          </a:xfrm>
          <a:prstGeom prst="rect">
            <a:avLst/>
          </a:prstGeom>
          <a:gradFill>
            <a:gsLst>
              <a:gs pos="0">
                <a:srgbClr val="FBFB11"/>
              </a:gs>
              <a:gs pos="100000">
                <a:srgbClr val="838309">
                  <a:lumMod val="60000"/>
                  <a:lumOff val="40000"/>
                </a:srgbClr>
              </a:gs>
            </a:gsLst>
            <a:lin ang="5400000" scaled="0"/>
          </a:gradFill>
          <a:ln w="9525">
            <a:solidFill>
              <a:srgbClr val="FFFF00"/>
            </a:solidFill>
          </a:ln>
        </p:spPr>
        <p:txBody>
          <a:bodyPr wrap="square" anchor="t">
            <a:spAutoFit/>
          </a:bodyPr>
          <a:lstStyle/>
          <a:p>
            <a:pPr lvl="0" algn="l" eaLnBrk="0" hangingPunct="0"/>
            <a:r>
              <a:rPr lang="zh-CN" altLang="en-US" dirty="0">
                <a:solidFill>
                  <a:srgbClr val="FF0000"/>
                </a:solidFill>
                <a:latin typeface="黑体" panose="02010609060101010101" pitchFamily="2" charset="-122"/>
                <a:ea typeface="黑体" panose="02010609060101010101" pitchFamily="2" charset="-122"/>
                <a:sym typeface="黑体" panose="02010609060101010101" pitchFamily="2" charset="-122"/>
              </a:rPr>
              <a:t>创新是绿色发展的动力</a:t>
            </a:r>
          </a:p>
        </p:txBody>
      </p:sp>
      <p:sp>
        <p:nvSpPr>
          <p:cNvPr id="6150" name="Rectangle 59"/>
          <p:cNvSpPr/>
          <p:nvPr/>
        </p:nvSpPr>
        <p:spPr>
          <a:xfrm>
            <a:off x="101600" y="357188"/>
            <a:ext cx="8229600" cy="1143000"/>
          </a:xfrm>
          <a:prstGeom prst="rect">
            <a:avLst/>
          </a:prstGeom>
          <a:noFill/>
          <a:ln w="9525">
            <a:noFill/>
          </a:ln>
        </p:spPr>
        <p:txBody>
          <a:bodyPr anchor="t"/>
          <a:lstStyle/>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066925" y="1543050"/>
            <a:ext cx="4689475" cy="583565"/>
          </a:xfrm>
          <a:prstGeom prst="rect">
            <a:avLst/>
          </a:prstGeom>
          <a:noFill/>
          <a:ln w="9525">
            <a:noFill/>
          </a:ln>
        </p:spPr>
        <p:txBody>
          <a:bodyPr wrap="square" anchor="t">
            <a:spAutoFit/>
          </a:bodyPr>
          <a:lstStyle/>
          <a:p>
            <a:pPr algn="l"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283335"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283335"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1789748" y="2101850"/>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1443355"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310323"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315085"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1458436"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78257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74720"/>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859020"/>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551170"/>
            <a:ext cx="5868043"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1778318" y="624332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695633"/>
            <a:ext cx="4657725" cy="583565"/>
          </a:xfrm>
          <a:prstGeom prst="rect">
            <a:avLst/>
          </a:prstGeom>
          <a:noFill/>
          <a:ln w="9525">
            <a:noFill/>
          </a:ln>
        </p:spPr>
        <p:txBody>
          <a:bodyPr wrap="square" anchor="t">
            <a:spAutoFit/>
          </a:bodyPr>
          <a:lstStyle/>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我国绿色发展任重道远</a:t>
            </a:r>
          </a:p>
        </p:txBody>
      </p:sp>
      <p:sp>
        <p:nvSpPr>
          <p:cNvPr id="11" name="Rectangle 66">
            <a:hlinkClick r:id="rId3" action="ppaction://hlinksldjump"/>
          </p:cNvPr>
          <p:cNvSpPr/>
          <p:nvPr/>
        </p:nvSpPr>
        <p:spPr>
          <a:xfrm>
            <a:off x="2136775" y="4374515"/>
            <a:ext cx="418719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7500" lnSpcReduction="20000"/>
          </a:bodyPr>
          <a:lstStyle/>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lstStyle/>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46" name="文本框 45"/>
          <p:cNvSpPr txBox="1"/>
          <p:nvPr/>
        </p:nvSpPr>
        <p:spPr>
          <a:xfrm>
            <a:off x="2450465" y="5243195"/>
            <a:ext cx="735965" cy="762000"/>
          </a:xfrm>
          <a:prstGeom prst="rect">
            <a:avLst/>
          </a:prstGeom>
          <a:noFill/>
        </p:spPr>
        <p:txBody>
          <a:bodyPr wrap="none" rtlCol="0" anchor="t">
            <a:spAutoFit/>
          </a:bodyPr>
          <a:lstStyle/>
          <a:p>
            <a:r>
              <a:rPr lang="zh-CN" altLang="en-US" sz="4400">
                <a:solidFill>
                  <a:srgbClr val="FF0000"/>
                </a:solidFill>
                <a:cs typeface="Arial" panose="020B0604020202020204" pitchFamily="34" charset="0"/>
              </a:rPr>
              <a:t>◄</a:t>
            </a:r>
          </a:p>
        </p:txBody>
      </p:sp>
      <p:sp>
        <p:nvSpPr>
          <p:cNvPr id="754" name="MH_Desc_1"/>
          <p:cNvSpPr/>
          <p:nvPr/>
        </p:nvSpPr>
        <p:spPr>
          <a:xfrm>
            <a:off x="4097655" y="4668520"/>
            <a:ext cx="4770120" cy="1961515"/>
          </a:xfrm>
          <a:prstGeom prst="rect">
            <a:avLst/>
          </a:prstGeom>
          <a:solidFill>
            <a:schemeClr val="tx1"/>
          </a:solidFill>
          <a:ln w="3175">
            <a:noFill/>
          </a:ln>
        </p:spPr>
        <p:txBody>
          <a:bodyPr lIns="90000" tIns="46800" rIns="90000" bIns="46800">
            <a:noAutofit/>
          </a:bodyPr>
          <a:lstStyle/>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政府：营造一个“正向激励的好环境”，打造一些“反向约束的硬标准”</a:t>
            </a: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企业：重视技术创新、品牌创造，重视能源资源节约，重视生态环境保护</a:t>
            </a: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社会公众：牢固树立绿色发展理念，积极创新创业</a:t>
            </a:r>
            <a:r>
              <a:rPr lang="en-US" altLang="da-DK" sz="2000" b="1" noProof="0" dirty="0">
                <a:ln>
                  <a:noFill/>
                </a:ln>
                <a:solidFill>
                  <a:schemeClr val="bg1"/>
                </a:solidFill>
                <a:uLnTx/>
                <a:uFillTx/>
                <a:sym typeface="+mn-ea"/>
              </a:rPr>
              <a:t>……</a:t>
            </a:r>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2.创新是绿色发展的动力</a:t>
            </a:r>
          </a:p>
        </p:txBody>
      </p:sp>
    </p:spTree>
  </p:cSld>
  <p:clrMapOvr>
    <a:masterClrMapping/>
  </p:clrMapOvr>
</p:sld>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5711</Words>
  <Application>Microsoft Office PowerPoint</Application>
  <PresentationFormat>全屏显示(4:3)</PresentationFormat>
  <Paragraphs>681</Paragraphs>
  <Slides>45</Slides>
  <Notes>12</Notes>
  <HiddenSlides>0</HiddenSlides>
  <MMClips>0</MMClips>
  <ScaleCrop>false</ScaleCrop>
  <HeadingPairs>
    <vt:vector size="6" baseType="variant">
      <vt:variant>
        <vt:lpstr>已用的字体</vt:lpstr>
      </vt:variant>
      <vt:variant>
        <vt:i4>20</vt:i4>
      </vt:variant>
      <vt:variant>
        <vt:lpstr>主题</vt:lpstr>
      </vt:variant>
      <vt:variant>
        <vt:i4>5</vt:i4>
      </vt:variant>
      <vt:variant>
        <vt:lpstr>幻灯片标题</vt:lpstr>
      </vt:variant>
      <vt:variant>
        <vt:i4>45</vt:i4>
      </vt:variant>
    </vt:vector>
  </HeadingPairs>
  <TitlesOfParts>
    <vt:vector size="70" baseType="lpstr">
      <vt:lpstr>.PingFangSC-Semibold</vt:lpstr>
      <vt:lpstr>.SF UI Display</vt:lpstr>
      <vt:lpstr>.SFUIDisplay-Semibold</vt:lpstr>
      <vt:lpstr>MS PGothic</vt:lpstr>
      <vt:lpstr>黑体</vt:lpstr>
      <vt:lpstr>华文彩云</vt:lpstr>
      <vt:lpstr>华文新魏</vt:lpstr>
      <vt:lpstr>楷体_GB2312</vt:lpstr>
      <vt:lpstr>宋体</vt:lpstr>
      <vt:lpstr>微软雅黑</vt:lpstr>
      <vt:lpstr>幼圆</vt:lpstr>
      <vt:lpstr>Aharoni</vt:lpstr>
      <vt:lpstr>Arial</vt:lpstr>
      <vt:lpstr>Bodoni MT Black</vt:lpstr>
      <vt:lpstr>Calibri</vt:lpstr>
      <vt:lpstr>Calibri Light</vt:lpstr>
      <vt:lpstr>Segoe UI</vt:lpstr>
      <vt:lpstr>Tahoma</vt:lpstr>
      <vt:lpstr>Times New Roman</vt:lpstr>
      <vt:lpstr>Wingdings</vt:lpstr>
      <vt:lpstr>Soaring</vt:lpstr>
      <vt:lpstr>1_自定义设计方案</vt:lpstr>
      <vt:lpstr>1_默认设计模板</vt:lpstr>
      <vt:lpstr>1_Soaring</vt:lpstr>
      <vt:lpstr>自定义设计方案</vt:lpstr>
      <vt:lpstr> 生态文明导论  第五讲 我国绿色发展面临的机遇与挑战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nankaieia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jumeiting</dc:creator>
  <cp:lastModifiedBy>lenovo</cp:lastModifiedBy>
  <cp:revision>745</cp:revision>
  <dcterms:created xsi:type="dcterms:W3CDTF">2002-11-27T21:12:00Z</dcterms:created>
  <dcterms:modified xsi:type="dcterms:W3CDTF">2022-03-09T06:19:33Z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