
<file path=[Content_Types].xml><?xml version="1.0" encoding="utf-8"?>
<Types xmlns="http://schemas.openxmlformats.org/package/2006/content-types">
  <Default Extension="jpeg" ContentType="image/jpeg"/>
  <Default Extension="JPG" ContentType="image/.jpg"/>
  <Default Extension="gif" ContentType="image/gi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810" r:id="rId3"/>
    <p:sldId id="932" r:id="rId5"/>
    <p:sldId id="1125" r:id="rId6"/>
    <p:sldId id="934" r:id="rId7"/>
    <p:sldId id="936" r:id="rId8"/>
    <p:sldId id="940" r:id="rId9"/>
    <p:sldId id="979" r:id="rId10"/>
    <p:sldId id="980" r:id="rId11"/>
    <p:sldId id="989" r:id="rId12"/>
    <p:sldId id="981" r:id="rId13"/>
    <p:sldId id="991" r:id="rId14"/>
    <p:sldId id="992" r:id="rId15"/>
    <p:sldId id="993" r:id="rId16"/>
    <p:sldId id="994" r:id="rId17"/>
    <p:sldId id="995" r:id="rId18"/>
    <p:sldId id="996" r:id="rId19"/>
    <p:sldId id="997" r:id="rId20"/>
    <p:sldId id="1126" r:id="rId21"/>
    <p:sldId id="998" r:id="rId22"/>
    <p:sldId id="1002" r:id="rId23"/>
    <p:sldId id="986" r:id="rId24"/>
    <p:sldId id="1005" r:id="rId25"/>
    <p:sldId id="1006" r:id="rId26"/>
    <p:sldId id="1131" r:id="rId27"/>
    <p:sldId id="1114" r:id="rId28"/>
    <p:sldId id="1120" r:id="rId29"/>
    <p:sldId id="1121" r:id="rId30"/>
    <p:sldId id="1122" r:id="rId31"/>
    <p:sldId id="1123" r:id="rId32"/>
    <p:sldId id="1124" r:id="rId33"/>
    <p:sldId id="1128" r:id="rId34"/>
    <p:sldId id="1029" r:id="rId35"/>
    <p:sldId id="1058" r:id="rId36"/>
    <p:sldId id="1061" r:id="rId37"/>
    <p:sldId id="1062" r:id="rId38"/>
    <p:sldId id="1129" r:id="rId39"/>
    <p:sldId id="1031" r:id="rId40"/>
    <p:sldId id="1057" r:id="rId41"/>
    <p:sldId id="1034" r:id="rId42"/>
    <p:sldId id="1035" r:id="rId43"/>
    <p:sldId id="1037" r:id="rId44"/>
    <p:sldId id="1038" r:id="rId45"/>
    <p:sldId id="1130" r:id="rId46"/>
    <p:sldId id="1048" r:id="rId47"/>
    <p:sldId id="1049" r:id="rId48"/>
    <p:sldId id="1111" r:id="rId49"/>
  </p:sldIdLst>
  <p:sldSz cx="9144000" cy="6858000" type="screen4x3"/>
  <p:notesSz cx="6858000" cy="9144000"/>
  <p:defaultTextStyle>
    <a:defPPr>
      <a:defRPr lang="zh-CN"/>
    </a:defPPr>
    <a:lvl1pPr marL="0" lvl="0"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1pPr>
    <a:lvl2pPr marL="457200" lvl="1"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2pPr>
    <a:lvl3pPr marL="914400" lvl="2"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3pPr>
    <a:lvl4pPr marL="1371600" lvl="3"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4pPr>
    <a:lvl5pPr marL="1828800" lvl="4"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5pPr>
    <a:lvl6pPr marL="2286000" lvl="5"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6pPr>
    <a:lvl7pPr marL="2743200" lvl="6"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7pPr>
    <a:lvl8pPr marL="3200400" lvl="7"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8pPr>
    <a:lvl9pPr marL="3657600" lvl="8" indent="0" algn="l" defTabSz="914400" rtl="0" eaLnBrk="1" fontAlgn="base" latinLnBrk="1" hangingPunct="1">
      <a:lnSpc>
        <a:spcPct val="100000"/>
      </a:lnSpc>
      <a:spcBef>
        <a:spcPct val="0"/>
      </a:spcBef>
      <a:spcAft>
        <a:spcPct val="0"/>
      </a:spcAft>
      <a:buNone/>
      <a:defRPr sz="2400" b="0" i="0" u="none" kern="1200" baseline="0">
        <a:solidFill>
          <a:schemeClr val="tx1"/>
        </a:solidFill>
        <a:latin typeface="Gulim" panose="020B0600000101010101" pitchFamily="34" charset="-127"/>
        <a:ea typeface="Gulim" panose="020B0600000101010101" pitchFamily="34" charset="-127"/>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冷家冰" initials="冷"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FFECFE"/>
    <a:srgbClr val="FFFF00"/>
    <a:srgbClr val="FFA5FC"/>
    <a:srgbClr val="FDCDFB"/>
    <a:srgbClr val="F9ABF5"/>
    <a:srgbClr val="F973F1"/>
    <a:srgbClr val="FA88F3"/>
    <a:srgbClr val="B608AB"/>
    <a:srgbClr val="007E00"/>
    <a:srgbClr val="5A5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6" d="100"/>
          <a:sy n="66" d="100"/>
        </p:scale>
        <p:origin x="-1276" y="-64"/>
      </p:cViewPr>
      <p:guideLst>
        <p:guide orient="horz" pos="2502"/>
        <p:guide pos="294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commentAuthors" Target="commentAuthors.xml"/><Relationship Id="rId52" Type="http://schemas.openxmlformats.org/officeDocument/2006/relationships/tableStyles" Target="tableStyles.xml"/><Relationship Id="rId51" Type="http://schemas.openxmlformats.org/officeDocument/2006/relationships/viewProps" Target="viewProps.xml"/><Relationship Id="rId50" Type="http://schemas.openxmlformats.org/officeDocument/2006/relationships/presProps" Target="presProps.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latinLnBrk="0">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5"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latinLnBrk="0">
              <a:defRPr sz="1200">
                <a:latin typeface="Times New Roman" panose="02020603050405020304" pitchFamily="18"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8436" name="Rectangle 4"/>
          <p:cNvSpPr>
            <a:spLocks noGrp="1" noTextEdit="1"/>
          </p:cNvSpPr>
          <p:nvPr>
            <p:ph type="sldImg" idx="2"/>
          </p:nvPr>
        </p:nvSpPr>
        <p:spPr>
          <a:xfrm>
            <a:off x="1143000" y="685800"/>
            <a:ext cx="4572000" cy="3429000"/>
          </a:xfrm>
          <a:prstGeom prst="rect">
            <a:avLst/>
          </a:prstGeom>
          <a:noFill/>
          <a:ln w="9525">
            <a:noFill/>
          </a:ln>
        </p:spPr>
      </p:sp>
      <p:sp>
        <p:nvSpPr>
          <p:cNvPr id="3077" name="Rectangle 5"/>
          <p:cNvSpPr>
            <a:spLocks noGrp="1" noChangeArrowheads="1" noTextEdit="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ctr"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8"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latinLnBrk="0">
              <a:defRPr sz="1200">
                <a:latin typeface="Times New Roman" panose="02020603050405020304" pitchFamily="18"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9"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p>
            <a:pPr lvl="0" algn="r" eaLnBrk="1" latinLnBrk="0" hangingPunct="1"/>
            <a:fld id="{9A0DB2DC-4C9A-4742-B13C-FB6460FD3503}" type="slidenum">
              <a:rPr lang="zh-CN" altLang="zh-CN" sz="1200" dirty="0">
                <a:latin typeface="Times New Roman" panose="02020603050405020304" pitchFamily="18" charset="0"/>
                <a:ea typeface="宋体" panose="02010600030101010101" pitchFamily="2" charset="-122"/>
              </a:rPr>
            </a:fld>
            <a:endParaRPr lang="zh-CN" altLang="zh-CN" sz="120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761ABB6-392F-4A7B-B68A-A7BA45012CCB}" type="slidenum">
              <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defRPr/>
            </a:pPr>
            <a:fld id="{1761ABB6-392F-4A7B-B68A-A7BA45012CCB}" type="slidenum">
              <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rgbClr val="00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859501C6-D385-4CB9-AE74-124827A872F2}" type="slidenum">
              <a:rPr kumimoji="0" lang="zh-CN" altLang="en-US" sz="1300" b="0" i="0" u="none" strike="noStrike" kern="1200" cap="none" spc="0" normalizeH="0" baseline="0" noProof="0" smtClean="0">
                <a:ln>
                  <a:noFill/>
                </a:ln>
                <a:solidFill>
                  <a:prstClr val="black"/>
                </a:solidFill>
                <a:effectLst/>
                <a:uLnTx/>
                <a:uFillTx/>
                <a:latin typeface="Arial" panose="020B0604020202020204" pitchFamily="34" charset="0"/>
                <a:ea typeface="宋体" panose="02010600030101010101" pitchFamily="2" charset="-122"/>
                <a:cs typeface="+mn-cs"/>
              </a:rPr>
            </a:fld>
            <a:endParaRPr kumimoji="0" lang="en-US" altLang="zh-CN" sz="13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9" name="Rectangle 6"/>
          <p:cNvSpPr>
            <a:spLocks noGrp="1" noChangeArrowheads="1"/>
          </p:cNvSpPr>
          <p:nvPr>
            <p:ph type="ftr" sz="quarter" idx="3"/>
          </p:nvPr>
        </p:nvSpPr>
        <p:spPr>
          <a:xfrm>
            <a:off x="3124200" y="6248400"/>
            <a:ext cx="2895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0" name="Rectangle 7"/>
          <p:cNvSpPr>
            <a:spLocks noGrp="1" noChangeArrowheads="1"/>
          </p:cNvSpPr>
          <p:nvPr>
            <p:ph type="sldNum" sz="quarter" idx="4"/>
          </p:nvPr>
        </p:nvSpPr>
        <p:spPr>
          <a:xfrm>
            <a:off x="6553200" y="6248400"/>
            <a:ext cx="2133600" cy="457200"/>
          </a:xfrm>
          <a:prstGeom prst="rect">
            <a:avLst/>
          </a:prstGeom>
        </p:spPr>
        <p:txBody>
          <a:bodyPr/>
          <a:lstStyle>
            <a:lvl1pPr eaLnBrk="1" fontAlgn="auto" hangingPunct="1">
              <a:spcBef>
                <a:spcPts val="0"/>
              </a:spcBef>
              <a:spcAft>
                <a:spcPts val="0"/>
              </a:spcAft>
              <a:defRPr kumimoji="0" sz="1000" b="0">
                <a:solidFill>
                  <a:prstClr val="black"/>
                </a:solidFill>
                <a:latin typeface="Times New Roman" panose="02020603050405020304"/>
                <a:ea typeface="宋体" panose="0201060003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Tree>
  </p:cSld>
  <p:clrMapOvr>
    <a:masterClrMapping/>
  </p:clrMapOvr>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竖排标题与文本">
    <p:spTree>
      <p:nvGrpSpPr>
        <p:cNvPr id="1" name=""/>
        <p:cNvGrpSpPr/>
        <p:nvPr/>
      </p:nvGrpSpPr>
      <p:grpSpPr>
        <a:xfrm>
          <a:off x="0" y="0"/>
          <a:ext cx="0" cy="0"/>
          <a:chOff x="0" y="0"/>
          <a:chExt cx="0" cy="0"/>
        </a:xfrm>
      </p:grpSpPr>
      <p:sp>
        <p:nvSpPr>
          <p:cNvPr id="13" name="矩形 12"/>
          <p:cNvSpPr/>
          <p:nvPr userDrawn="1"/>
        </p:nvSpPr>
        <p:spPr>
          <a:xfrm flipV="1">
            <a:off x="205740" y="381000"/>
            <a:ext cx="8732520" cy="6038850"/>
          </a:xfrm>
          <a:prstGeom prst="rect">
            <a:avLst/>
          </a:prstGeom>
          <a:solidFill>
            <a:srgbClr val="FBF9FB"/>
          </a:solidFill>
          <a:ln>
            <a:noFill/>
          </a:ln>
          <a:effectLst>
            <a:outerShdw blurRad="635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nvGrpSpPr>
          <p:cNvPr id="14" name="组合 13"/>
          <p:cNvGrpSpPr/>
          <p:nvPr userDrawn="1"/>
        </p:nvGrpSpPr>
        <p:grpSpPr>
          <a:xfrm>
            <a:off x="4327071" y="6294120"/>
            <a:ext cx="489858" cy="425655"/>
            <a:chOff x="5620106" y="5372383"/>
            <a:chExt cx="1097280" cy="849985"/>
          </a:xfrm>
        </p:grpSpPr>
        <p:sp>
          <p:nvSpPr>
            <p:cNvPr id="15" name="矩形: 圆角 14"/>
            <p:cNvSpPr/>
            <p:nvPr/>
          </p:nvSpPr>
          <p:spPr>
            <a:xfrm>
              <a:off x="5620106" y="5372383"/>
              <a:ext cx="1097280" cy="849985"/>
            </a:xfrm>
            <a:prstGeom prst="roundRect">
              <a:avLst>
                <a:gd name="adj" fmla="val 4116"/>
              </a:avLst>
            </a:prstGeom>
            <a:solidFill>
              <a:srgbClr val="FBF9FB"/>
            </a:solidFill>
            <a:ln>
              <a:noFill/>
            </a:ln>
            <a:effectLst>
              <a:outerShdw blurRad="444500" dist="190500" dir="5400000" algn="t" rotWithShape="0">
                <a:srgbClr val="313C2E">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6" name="箭头: V 形 15"/>
            <p:cNvSpPr/>
            <p:nvPr/>
          </p:nvSpPr>
          <p:spPr>
            <a:xfrm rot="5400000">
              <a:off x="5963980" y="5448792"/>
              <a:ext cx="409530" cy="681879"/>
            </a:xfrm>
            <a:prstGeom prst="chevron">
              <a:avLst>
                <a:gd name="adj" fmla="val 84426"/>
              </a:avLst>
            </a:prstGeom>
            <a:solidFill>
              <a:srgbClr val="313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1500" advTm="0">
        <p:random/>
      </p:transition>
    </mc:Choice>
    <mc:Fallback>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1" hangingPunct="1">
              <a:lnSpc>
                <a:spcPct val="100000"/>
              </a:lnSpc>
              <a:spcBef>
                <a:spcPct val="20000"/>
              </a:spcBef>
              <a:spcAft>
                <a:spcPct val="0"/>
              </a:spcAft>
              <a:buClrTx/>
              <a:buSzTx/>
              <a:buFontTx/>
              <a:buNone/>
              <a:defRPr/>
            </a:pP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
        <p:cNvGrpSpPr/>
        <p:nvPr/>
      </p:nvGrpSpPr>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rtl="0" fontAlgn="base" latinLnBrk="1">
        <a:spcBef>
          <a:spcPct val="0"/>
        </a:spcBef>
        <a:spcAft>
          <a:spcPct val="0"/>
        </a:spcAft>
        <a:defRPr sz="4400" b="1">
          <a:solidFill>
            <a:srgbClr val="9933FF"/>
          </a:solidFill>
          <a:latin typeface="+mj-lt"/>
          <a:ea typeface="+mj-ea"/>
          <a:cs typeface="+mj-cs"/>
        </a:defRPr>
      </a:lvl1pPr>
      <a:lvl2pPr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2pPr>
      <a:lvl3pPr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3pPr>
      <a:lvl4pPr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4pPr>
      <a:lvl5pPr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5pPr>
      <a:lvl6pPr marL="457200"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6pPr>
      <a:lvl7pPr marL="914400"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7pPr>
      <a:lvl8pPr marL="1371600"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8pPr>
      <a:lvl9pPr marL="1828800" algn="ctr" rtl="0" fontAlgn="base" latinLnBrk="1">
        <a:spcBef>
          <a:spcPct val="0"/>
        </a:spcBef>
        <a:spcAft>
          <a:spcPct val="0"/>
        </a:spcAft>
        <a:defRPr sz="4400" b="1">
          <a:solidFill>
            <a:srgbClr val="9933FF"/>
          </a:solidFill>
          <a:latin typeface="黑体" panose="02010609060101010101" pitchFamily="49" charset="-122"/>
          <a:ea typeface="宋体" panose="02010600030101010101" pitchFamily="2" charset="-122"/>
        </a:defRPr>
      </a:lvl9pPr>
    </p:titleStyle>
    <p:bodyStyle>
      <a:lvl1pPr marL="342900" indent="-342900" algn="l" rtl="0" fontAlgn="base" latinLnBrk="1">
        <a:spcBef>
          <a:spcPct val="20000"/>
        </a:spcBef>
        <a:spcAft>
          <a:spcPct val="0"/>
        </a:spcAft>
        <a:buChar char="•"/>
        <a:defRPr sz="3200" b="1">
          <a:solidFill>
            <a:schemeClr val="tx1"/>
          </a:solidFill>
          <a:effectLst>
            <a:outerShdw blurRad="38100" dist="38100" dir="2700000" algn="tl">
              <a:srgbClr val="C0C0C0"/>
            </a:outerShdw>
          </a:effectLst>
          <a:latin typeface="+mn-lt"/>
          <a:ea typeface="+mn-ea"/>
          <a:cs typeface="+mn-cs"/>
        </a:defRPr>
      </a:lvl1pPr>
      <a:lvl2pPr marL="742950" indent="-285750" algn="l" rtl="0" fontAlgn="base" latinLnBrk="1">
        <a:spcBef>
          <a:spcPct val="20000"/>
        </a:spcBef>
        <a:spcAft>
          <a:spcPct val="0"/>
        </a:spcAft>
        <a:buChar char="•"/>
        <a:defRPr sz="2400" b="1">
          <a:solidFill>
            <a:schemeClr val="tx1"/>
          </a:solidFill>
          <a:effectLst>
            <a:outerShdw blurRad="38100" dist="38100" dir="2700000" algn="tl">
              <a:srgbClr val="C0C0C0"/>
            </a:outerShdw>
          </a:effectLst>
          <a:latin typeface="+mn-lt"/>
          <a:ea typeface="+mn-ea"/>
        </a:defRPr>
      </a:lvl2pPr>
      <a:lvl3pPr marL="1143000" indent="-228600" algn="l" rtl="0" fontAlgn="base" latinLnBrk="1">
        <a:spcBef>
          <a:spcPct val="20000"/>
        </a:spcBef>
        <a:spcAft>
          <a:spcPct val="0"/>
        </a:spcAft>
        <a:buChar char="•"/>
        <a:defRPr>
          <a:solidFill>
            <a:schemeClr val="tx1"/>
          </a:solidFill>
          <a:latin typeface="+mn-lt"/>
          <a:ea typeface="+mn-ea"/>
        </a:defRPr>
      </a:lvl3pPr>
      <a:lvl4pPr marL="1600200" indent="-228600" algn="l" rtl="0" fontAlgn="base" latinLnBrk="1">
        <a:spcBef>
          <a:spcPct val="20000"/>
        </a:spcBef>
        <a:spcAft>
          <a:spcPct val="0"/>
        </a:spcAft>
        <a:buChar char="•"/>
        <a:defRPr sz="1600">
          <a:solidFill>
            <a:schemeClr val="tx1"/>
          </a:solidFill>
          <a:latin typeface="+mn-lt"/>
          <a:ea typeface="+mn-ea"/>
        </a:defRPr>
      </a:lvl4pPr>
      <a:lvl5pPr marL="2057400" indent="-228600" algn="l" rtl="0" fontAlgn="base" latinLnBrk="1">
        <a:spcBef>
          <a:spcPct val="20000"/>
        </a:spcBef>
        <a:spcAft>
          <a:spcPct val="0"/>
        </a:spcAft>
        <a:buChar char="•"/>
        <a:defRPr sz="1400">
          <a:solidFill>
            <a:schemeClr val="tx1"/>
          </a:solidFill>
          <a:latin typeface="+mn-lt"/>
          <a:ea typeface="+mn-ea"/>
        </a:defRPr>
      </a:lvl5pPr>
      <a:lvl6pPr marL="2514600" indent="-228600" algn="l" rtl="0" fontAlgn="base" latinLnBrk="1">
        <a:spcBef>
          <a:spcPct val="20000"/>
        </a:spcBef>
        <a:spcAft>
          <a:spcPct val="0"/>
        </a:spcAft>
        <a:buChar char="•"/>
        <a:defRPr sz="1400">
          <a:solidFill>
            <a:schemeClr val="tx1"/>
          </a:solidFill>
          <a:latin typeface="+mn-lt"/>
          <a:ea typeface="+mn-ea"/>
        </a:defRPr>
      </a:lvl6pPr>
      <a:lvl7pPr marL="2971800" indent="-228600" algn="l" rtl="0" fontAlgn="base" latinLnBrk="1">
        <a:spcBef>
          <a:spcPct val="20000"/>
        </a:spcBef>
        <a:spcAft>
          <a:spcPct val="0"/>
        </a:spcAft>
        <a:buChar char="•"/>
        <a:defRPr sz="1400">
          <a:solidFill>
            <a:schemeClr val="tx1"/>
          </a:solidFill>
          <a:latin typeface="+mn-lt"/>
          <a:ea typeface="+mn-ea"/>
        </a:defRPr>
      </a:lvl7pPr>
      <a:lvl8pPr marL="3429000" indent="-228600" algn="l" rtl="0" fontAlgn="base" latinLnBrk="1">
        <a:spcBef>
          <a:spcPct val="20000"/>
        </a:spcBef>
        <a:spcAft>
          <a:spcPct val="0"/>
        </a:spcAft>
        <a:buChar char="•"/>
        <a:defRPr sz="1400">
          <a:solidFill>
            <a:schemeClr val="tx1"/>
          </a:solidFill>
          <a:latin typeface="+mn-lt"/>
          <a:ea typeface="+mn-ea"/>
        </a:defRPr>
      </a:lvl8pPr>
      <a:lvl9pPr marL="3886200" indent="-228600" algn="l" rtl="0" fontAlgn="base" latinLnBrk="1">
        <a:spcBef>
          <a:spcPct val="20000"/>
        </a:spcBef>
        <a:spcAft>
          <a:spcPct val="0"/>
        </a:spcAft>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4.xml"/><Relationship Id="rId1" Type="http://schemas.openxmlformats.org/officeDocument/2006/relationships/image" Target="../media/image1.GIF"/></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GI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25.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2.xml"/><Relationship Id="rId7" Type="http://schemas.openxmlformats.org/officeDocument/2006/relationships/slide" Target="slide1.xml"/><Relationship Id="rId6" Type="http://schemas.openxmlformats.org/officeDocument/2006/relationships/image" Target="../media/image26.png"/><Relationship Id="rId5" Type="http://schemas.openxmlformats.org/officeDocument/2006/relationships/image" Target="../media/image25.png"/><Relationship Id="rId4" Type="http://schemas.microsoft.com/office/2007/relationships/hdphoto" Target="../media/image24.wdp"/><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image" Target="../media/image21.jpe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4.xml"/><Relationship Id="rId1" Type="http://schemas.openxmlformats.org/officeDocument/2006/relationships/image" Target="../media/image1.GIF"/></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5" name="Rectangle 145"/>
          <p:cNvSpPr>
            <a:spLocks noGrp="1"/>
          </p:cNvSpPr>
          <p:nvPr/>
        </p:nvSpPr>
        <p:spPr>
          <a:xfrm>
            <a:off x="661670" y="1602740"/>
            <a:ext cx="8014970" cy="596265"/>
          </a:xfrm>
          <a:prstGeom prst="rect">
            <a:avLst/>
          </a:prstGeom>
        </p:spPr>
        <p:txBody>
          <a:bodyPr wrap="square" lIns="92075" tIns="46038" rIns="92075" bIns="46038" anchor="ctr">
            <a:scene3d>
              <a:camera prst="orthographicFront"/>
              <a:lightRig rig="threePt" dir="t"/>
            </a:scene3d>
          </a:bodyP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algn="ctr" eaLnBrk="1" hangingPunct="1">
              <a:lnSpc>
                <a:spcPct val="150000"/>
              </a:lnSpc>
              <a:spcAft>
                <a:spcPts val="50"/>
              </a:spcAft>
            </a:pPr>
            <a:br>
              <a:rPr lang="zh-CN" altLang="en-US" sz="7200" b="1" kern="1200" baseline="0" dirty="0">
                <a:ln w="12700">
                  <a:solidFill>
                    <a:schemeClr val="accent5"/>
                  </a:solidFill>
                  <a:prstDash val="solid"/>
                </a:ln>
                <a:solidFill>
                  <a:srgbClr val="FF0000"/>
                </a:solidFill>
                <a:effectLst/>
                <a:uFillTx/>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br>
            <a:r>
              <a:rPr lang="zh-CN" altLang="en-US" sz="6600" b="1" baseline="0" dirty="0">
                <a:ln w="12700">
                  <a:solidFill>
                    <a:schemeClr val="accent5"/>
                  </a:solidFill>
                  <a:prstDash val="solid"/>
                </a:ln>
                <a:solidFill>
                  <a:srgbClr val="FF0000"/>
                </a:solidFill>
                <a:effectLst/>
                <a:uFillTx/>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t>与生物多样性</a:t>
            </a:r>
            <a:endParaRPr lang="zh-CN" altLang="en-US" sz="6600" b="1" baseline="0" dirty="0">
              <a:ln w="12700">
                <a:solidFill>
                  <a:schemeClr val="accent5"/>
                </a:solidFill>
                <a:prstDash val="solid"/>
              </a:ln>
              <a:solidFill>
                <a:srgbClr val="FF0000"/>
              </a:solidFill>
              <a:effectLst/>
              <a:uFillTx/>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p:txBody>
      </p:sp>
      <p:sp>
        <p:nvSpPr>
          <p:cNvPr id="5" name="椭圆 4"/>
          <p:cNvSpPr/>
          <p:nvPr/>
        </p:nvSpPr>
        <p:spPr>
          <a:xfrm>
            <a:off x="1325880" y="846455"/>
            <a:ext cx="6475095" cy="122110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254125" y="989965"/>
            <a:ext cx="6613525" cy="768350"/>
          </a:xfrm>
          <a:prstGeom prst="rect">
            <a:avLst/>
          </a:prstGeom>
        </p:spPr>
        <p:txBody>
          <a:bodyPr wrap="square" lIns="92075" tIns="46038" rIns="92075" bIns="46038" rtlCol="0" anchor="ctr">
            <a:noAutofit/>
            <a:scene3d>
              <a:camera prst="orthographicFront"/>
              <a:lightRig rig="threePt" dir="t"/>
            </a:scene3d>
          </a:bodyP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lvl="0" algn="ctr">
              <a:lnSpc>
                <a:spcPct val="150000"/>
              </a:lnSpc>
              <a:spcAft>
                <a:spcPts val="50"/>
              </a:spcAft>
              <a:buClrTx/>
              <a:buSzTx/>
              <a:buFontTx/>
            </a:pPr>
            <a:r>
              <a:rPr lang="zh-CN" altLang="en-US" sz="8800" dirty="0">
                <a:solidFill>
                  <a:srgbClr val="FF0000"/>
                </a:solidFill>
                <a:effectLst>
                  <a:innerShdw blurRad="63500" dist="50800" dir="13500000">
                    <a:srgbClr val="000000">
                      <a:alpha val="50000"/>
                    </a:srgbClr>
                  </a:innerShdw>
                </a:effectLst>
                <a:uFillTx/>
                <a:latin typeface="华文行楷" panose="02010800040101010101" charset="-122"/>
                <a:ea typeface="华文行楷" panose="02010800040101010101" charset="-122"/>
                <a:cs typeface="华文行楷" panose="02010800040101010101" charset="-122"/>
                <a:sym typeface="+mn-ea"/>
              </a:rPr>
              <a:t>生态文明</a:t>
            </a:r>
            <a:endParaRPr lang="zh-CN" altLang="en-US" sz="8800" dirty="0">
              <a:solidFill>
                <a:srgbClr val="FF0000"/>
              </a:solidFill>
              <a:effectLst>
                <a:innerShdw blurRad="63500" dist="50800" dir="13500000">
                  <a:srgbClr val="000000">
                    <a:alpha val="50000"/>
                  </a:srgbClr>
                </a:innerShdw>
              </a:effectLst>
              <a:uFillTx/>
              <a:latin typeface="华文行楷" panose="02010800040101010101" charset="-122"/>
              <a:ea typeface="华文行楷" panose="02010800040101010101" charset="-122"/>
              <a:cs typeface="华文行楷" panose="02010800040101010101" charset="-122"/>
              <a:sym typeface="+mn-ea"/>
            </a:endParaRPr>
          </a:p>
        </p:txBody>
      </p:sp>
      <p:sp>
        <p:nvSpPr>
          <p:cNvPr id="5148" name="矩形 25"/>
          <p:cNvSpPr/>
          <p:nvPr/>
        </p:nvSpPr>
        <p:spPr>
          <a:xfrm>
            <a:off x="1218565" y="3697605"/>
            <a:ext cx="6720840" cy="3723005"/>
          </a:xfrm>
          <a:prstGeom prst="rect">
            <a:avLst/>
          </a:prstGeom>
          <a:noFill/>
          <a:ln w="9525">
            <a:noFill/>
          </a:ln>
        </p:spPr>
        <p:txBody>
          <a:bodyPr wrap="square" anchor="t">
            <a:spAutoFit/>
          </a:bodyPr>
          <a:lstStyle/>
          <a:p>
            <a:pPr algn="ctr">
              <a:lnSpc>
                <a:spcPct val="100000"/>
              </a:lnSpc>
            </a:pPr>
            <a:r>
              <a:rPr lang="zh-CN" altLang="en-US" sz="3200" dirty="0">
                <a:solidFill>
                  <a:srgbClr val="0070C0"/>
                </a:solidFill>
                <a:latin typeface="隶书" panose="02010509060101010101" charset="-122"/>
                <a:ea typeface="隶书" panose="02010509060101010101" charset="-122"/>
                <a:cs typeface="华文隶书" panose="02010800040101010101" pitchFamily="2" charset="-122"/>
                <a:sym typeface="楷体_GB2312" pitchFamily="1" charset="-122"/>
              </a:rPr>
              <a:t>鞠美庭</a:t>
            </a:r>
            <a:endParaRPr lang="zh-CN" altLang="en-US" sz="3600" b="0" dirty="0">
              <a:solidFill>
                <a:srgbClr val="0070C0"/>
              </a:solidFill>
              <a:latin typeface="华文隶书" panose="02010800040101010101" pitchFamily="2" charset="-122"/>
              <a:ea typeface="华文隶书" panose="02010800040101010101" pitchFamily="2" charset="-122"/>
              <a:cs typeface="华文隶书" panose="02010800040101010101" pitchFamily="2"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南开大学 环境科学与工程学院教授/书记</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教育部环境科学与工程专业教指委副主任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生物质资源化利用国地联合工程中心主任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天津市生态道德教育促进会会长</a:t>
            </a:r>
            <a:endParaRPr lang="zh-CN" altLang="en-US" sz="2400"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2022</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年</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4</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月</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25</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日</a:t>
            </a:r>
            <a:endParaRPr lang="en-US" altLang="zh-CN" sz="24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r>
              <a:rPr lang="zh-CN" altLang="en-US" sz="2800" b="0" smtClean="0">
                <a:solidFill>
                  <a:srgbClr val="0070C0"/>
                </a:solidFill>
                <a:latin typeface="隶书" panose="02010509060101010101" charset="-122"/>
                <a:ea typeface="隶书" panose="02010509060101010101" charset="-122"/>
                <a:cs typeface="隶书" panose="02010509060101010101" charset="-122"/>
                <a:sym typeface="楷体_GB2312" pitchFamily="1" charset="-122"/>
              </a:rPr>
              <a:t>  </a:t>
            </a: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p:txBody>
      </p:sp>
      <p:pic>
        <p:nvPicPr>
          <p:cNvPr id="1030" name="Picture 32" descr="nk"/>
          <p:cNvPicPr>
            <a:picLocks noChangeAspect="1"/>
          </p:cNvPicPr>
          <p:nvPr/>
        </p:nvPicPr>
        <p:blipFill>
          <a:blip r:embed="rId1"/>
          <a:stretch>
            <a:fillRect/>
          </a:stretch>
        </p:blipFill>
        <p:spPr>
          <a:xfrm>
            <a:off x="-438150" y="-45085"/>
            <a:ext cx="2330450" cy="158877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1000" autoRev="1" fill="hold"/>
                                        <p:tgtEl>
                                          <p:spTgt spid="5"/>
                                        </p:tgtEl>
                                        <p:attrNameLst>
                                          <p:attrName>style.color</p:attrName>
                                        </p:attrNameLst>
                                      </p:cBhvr>
                                      <p:to>
                                        <a:srgbClr val="33ccff"/>
                                      </p:to>
                                    </p:animClr>
                                    <p:animClr clrSpc="rgb" dir="cw">
                                      <p:cBhvr>
                                        <p:cTn id="7" dur="1000" autoRev="1" fill="hold"/>
                                        <p:tgtEl>
                                          <p:spTgt spid="5"/>
                                        </p:tgtEl>
                                        <p:attrNameLst>
                                          <p:attrName>fillcolor</p:attrName>
                                        </p:attrNameLst>
                                      </p:cBhvr>
                                      <p:to>
                                        <a:srgbClr val="33ccff"/>
                                      </p:to>
                                    </p:animClr>
                                    <p:set>
                                      <p:cBhvr>
                                        <p:cTn id="8" dur="1000" autoRev="1" fill="hold"/>
                                        <p:tgtEl>
                                          <p:spTgt spid="5"/>
                                        </p:tgtEl>
                                        <p:attrNameLst>
                                          <p:attrName>fill.type</p:attrName>
                                        </p:attrNameLst>
                                      </p:cBhvr>
                                      <p:to>
                                        <p:strVal val="solid"/>
                                      </p:to>
                                    </p:set>
                                    <p:set>
                                      <p:cBhvr>
                                        <p:cTn id="9" dur="1000" autoRev="1" fill="hold"/>
                                        <p:tgtEl>
                                          <p:spTgt spid="5"/>
                                        </p:tgtEl>
                                        <p:attrNameLst>
                                          <p:attrName>fill.on</p:attrName>
                                        </p:attrNameLst>
                                      </p:cBhvr>
                                      <p:to>
                                        <p:strVal val="true"/>
                                      </p:to>
                                    </p:set>
                                  </p:childTnLst>
                                </p:cTn>
                              </p:par>
                              <p:par>
                                <p:cTn id="10" presetID="27" presetClass="emph" presetSubtype="0" repeatCount="indefinite" fill="hold" grpId="0" nodeType="withEffect">
                                  <p:stCondLst>
                                    <p:cond delay="0"/>
                                  </p:stCondLst>
                                  <p:childTnLst>
                                    <p:animClr clrSpc="rgb" dir="cw">
                                      <p:cBhvr override="childStyle">
                                        <p:cTn id="11" dur="1000" autoRev="1" fill="hold"/>
                                        <p:tgtEl>
                                          <p:spTgt spid="5">
                                            <p:txEl>
                                              <p:pRg st="0" end="0"/>
                                            </p:txEl>
                                          </p:spTgt>
                                        </p:tgtEl>
                                        <p:attrNameLst>
                                          <p:attrName>style.color</p:attrName>
                                        </p:attrNameLst>
                                      </p:cBhvr>
                                      <p:to>
                                        <a:srgbClr val="33ccff"/>
                                      </p:to>
                                    </p:animClr>
                                    <p:animClr clrSpc="rgb" dir="cw">
                                      <p:cBhvr>
                                        <p:cTn id="12" dur="1000" autoRev="1" fill="hold"/>
                                        <p:tgtEl>
                                          <p:spTgt spid="5">
                                            <p:txEl>
                                              <p:pRg st="0" end="0"/>
                                            </p:txEl>
                                          </p:spTgt>
                                        </p:tgtEl>
                                        <p:attrNameLst>
                                          <p:attrName>fillcolor</p:attrName>
                                        </p:attrNameLst>
                                      </p:cBhvr>
                                      <p:to>
                                        <a:srgbClr val="33ccff"/>
                                      </p:to>
                                    </p:animClr>
                                    <p:set>
                                      <p:cBhvr>
                                        <p:cTn id="13" dur="1000" autoRev="1" fill="hold"/>
                                        <p:tgtEl>
                                          <p:spTgt spid="5">
                                            <p:txEl>
                                              <p:pRg st="0" end="0"/>
                                            </p:txEl>
                                          </p:spTgt>
                                        </p:tgtEl>
                                        <p:attrNameLst>
                                          <p:attrName>fill.type</p:attrName>
                                        </p:attrNameLst>
                                      </p:cBhvr>
                                      <p:to>
                                        <p:strVal val="solid"/>
                                      </p:to>
                                    </p:set>
                                    <p:set>
                                      <p:cBhvr>
                                        <p:cTn id="14" dur="1000" autoRev="1"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20" name="Text Box 4"/>
          <p:cNvSpPr txBox="1"/>
          <p:nvPr/>
        </p:nvSpPr>
        <p:spPr>
          <a:xfrm>
            <a:off x="573405" y="916940"/>
            <a:ext cx="4269740" cy="5787390"/>
          </a:xfrm>
          <a:prstGeom prst="rect">
            <a:avLst/>
          </a:prstGeom>
          <a:noFill/>
          <a:ln w="9525">
            <a:noFill/>
          </a:ln>
        </p:spPr>
        <p:txBody>
          <a:bodyPr wrap="square">
            <a:spAutoFit/>
          </a:bodyPr>
          <a:p>
            <a:pPr marL="0" indent="0" algn="just">
              <a:lnSpc>
                <a:spcPct val="147000"/>
              </a:lnSpc>
              <a:spcAft>
                <a:spcPts val="0"/>
              </a:spcAft>
              <a:buNone/>
            </a:pPr>
            <a:r>
              <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rPr>
              <a:t>工业文明阶段</a:t>
            </a:r>
            <a:endPar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endParaRPr>
          </a:p>
          <a:p>
            <a:pPr marL="0" indent="0" algn="just">
              <a:lnSpc>
                <a:spcPct val="147000"/>
              </a:lnSpc>
              <a:spcBef>
                <a:spcPts val="0"/>
              </a:spcBef>
              <a:spcAft>
                <a:spcPts val="0"/>
              </a:spcAft>
              <a:buFont typeface="Wingdings" panose="05000000000000000000" charset="0"/>
              <a:buChar char="l"/>
            </a:pPr>
            <a:r>
              <a:rPr lang="zh-CN" altLang="en-US" sz="2800" dirty="0" smtClean="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工业文明是以工业化、城市化为特征，规模化大生产占主导地位的人类文明发展阶段。</a:t>
            </a:r>
            <a:endParaRPr lang="zh-CN" altLang="en-US" sz="28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spcAft>
                <a:spcPts val="0"/>
              </a:spcAft>
              <a:buFont typeface="Wingdings" panose="05000000000000000000" charset="0"/>
              <a:buChar char="l"/>
            </a:pPr>
            <a:r>
              <a:rPr lang="zh-CN" altLang="en-US" sz="2800" dirty="0" smtClean="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在近三百年的工业文明发展中，前后发生的三次工业革命都极大地推动了科技和生产力的快速进步。</a:t>
            </a:r>
            <a:endParaRPr lang="zh-CN" altLang="en-US" b="1" dirty="0">
              <a:solidFill>
                <a:schemeClr val="accent1">
                  <a:lumMod val="50000"/>
                </a:schemeClr>
              </a:solidFill>
              <a:latin typeface="黑体" panose="02010609060101010101" pitchFamily="49" charset="-122"/>
              <a:ea typeface="黑体" panose="02010609060101010101" pitchFamily="49" charset="-122"/>
              <a:sym typeface="仿宋_GB2312" pitchFamily="49" charset="-122"/>
            </a:endParaRPr>
          </a:p>
        </p:txBody>
      </p:sp>
      <p:sp>
        <p:nvSpPr>
          <p:cNvPr id="9221" name="Text Box 5"/>
          <p:cNvSpPr txBox="1"/>
          <p:nvPr/>
        </p:nvSpPr>
        <p:spPr>
          <a:xfrm>
            <a:off x="860425" y="3919538"/>
            <a:ext cx="5080000" cy="521970"/>
          </a:xfrm>
          <a:prstGeom prst="rect">
            <a:avLst/>
          </a:prstGeom>
          <a:noFill/>
          <a:ln w="9525">
            <a:noFill/>
          </a:ln>
        </p:spPr>
        <p:txBody>
          <a:bodyPr>
            <a:spAutoFit/>
          </a:bodyPr>
          <a:p>
            <a:endParaRPr lang="zh-CN" altLang="zh-CN" sz="2800" b="1" dirty="0">
              <a:solidFill>
                <a:srgbClr val="0000FF"/>
              </a:solidFill>
              <a:latin typeface="黑体" panose="02010609060101010101" pitchFamily="49" charset="-122"/>
              <a:ea typeface="黑体" panose="02010609060101010101" pitchFamily="49" charset="-122"/>
              <a:sym typeface="仿宋_GB2312" pitchFamily="49" charset="-122"/>
            </a:endParaRPr>
          </a:p>
        </p:txBody>
      </p:sp>
      <p:pic>
        <p:nvPicPr>
          <p:cNvPr id="9228" name="Picture 12"/>
          <p:cNvPicPr>
            <a:picLocks noChangeAspect="1"/>
          </p:cNvPicPr>
          <p:nvPr/>
        </p:nvPicPr>
        <p:blipFill>
          <a:blip r:embed="rId1"/>
          <a:stretch>
            <a:fillRect/>
          </a:stretch>
        </p:blipFill>
        <p:spPr>
          <a:xfrm>
            <a:off x="5130165" y="4237355"/>
            <a:ext cx="3933825" cy="2374900"/>
          </a:xfrm>
          <a:prstGeom prst="rect">
            <a:avLst/>
          </a:prstGeom>
          <a:noFill/>
          <a:ln w="9525">
            <a:noFill/>
          </a:ln>
        </p:spPr>
      </p:pic>
      <p:pic>
        <p:nvPicPr>
          <p:cNvPr id="9231" name="Picture 15"/>
          <p:cNvPicPr>
            <a:picLocks noChangeAspect="1"/>
          </p:cNvPicPr>
          <p:nvPr/>
        </p:nvPicPr>
        <p:blipFill>
          <a:blip r:embed="rId2"/>
          <a:stretch>
            <a:fillRect/>
          </a:stretch>
        </p:blipFill>
        <p:spPr>
          <a:xfrm>
            <a:off x="5082540" y="1175385"/>
            <a:ext cx="3981450" cy="2416175"/>
          </a:xfrm>
          <a:prstGeom prst="rect">
            <a:avLst/>
          </a:prstGeom>
          <a:noFill/>
          <a:ln w="9525">
            <a:noFill/>
          </a:ln>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p:timing>
    <p:tnLst>
      <p:par>
        <p:cTn id="1" dur="indefinite" restart="never" nodeType="tmRoot"/>
      </p:par>
    </p:tnLst>
    <p:bldLst>
      <p:bldP spid="9220" grpId="0" bldLvl="0"/>
      <p:bldP spid="9221" grpId="0" bldLvl="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468279" y="1410018"/>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
        <p:nvSpPr>
          <p:cNvPr id="100" name="文本框 99"/>
          <p:cNvSpPr txBox="1"/>
          <p:nvPr/>
        </p:nvSpPr>
        <p:spPr>
          <a:xfrm>
            <a:off x="1107758" y="2327434"/>
            <a:ext cx="4577715" cy="2084070"/>
          </a:xfrm>
          <a:prstGeom prst="rect">
            <a:avLst/>
          </a:prstGeom>
          <a:noFill/>
          <a:ln w="9525">
            <a:noFill/>
          </a:ln>
        </p:spPr>
        <p:txBody>
          <a:bodyPr wrap="square">
            <a:spAutoFit/>
          </a:bodyPr>
          <a:p>
            <a:pPr indent="304800" algn="l">
              <a:lnSpc>
                <a:spcPct val="180000"/>
              </a:lnSpc>
            </a:pPr>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  </a:t>
            </a:r>
            <a:r>
              <a:rPr lang="zh-CN" b="1">
                <a:solidFill>
                  <a:srgbClr val="0070C0"/>
                </a:solidFill>
                <a:effectLst>
                  <a:outerShdw blurRad="38100" dist="38100" dir="2700000" algn="tl">
                    <a:srgbClr val="000000">
                      <a:alpha val="43137"/>
                    </a:srgbClr>
                  </a:outerShdw>
                </a:effectLst>
                <a:ea typeface="宋体" panose="02010600030101010101" pitchFamily="2" charset="-122"/>
              </a:rPr>
              <a:t>随着人类利用自然、改造自然能力的快速发展，人类与自然的矛盾也越来越突出！</a:t>
            </a:r>
            <a:endParaRPr lang="en-US" altLang="zh-CN" b="1">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5685949" y="1735455"/>
            <a:ext cx="3159919" cy="3951446"/>
          </a:xfrm>
          <a:prstGeom prst="rect">
            <a:avLst/>
          </a:prstGeom>
        </p:spPr>
      </p:pic>
      <p:sp>
        <p:nvSpPr>
          <p:cNvPr id="2" name="文本框 1"/>
          <p:cNvSpPr txBox="1"/>
          <p:nvPr/>
        </p:nvSpPr>
        <p:spPr>
          <a:xfrm>
            <a:off x="5670233" y="5351145"/>
            <a:ext cx="3175635" cy="368300"/>
          </a:xfrm>
          <a:prstGeom prst="rect">
            <a:avLst/>
          </a:prstGeom>
          <a:solidFill>
            <a:schemeClr val="bg1"/>
          </a:solidFill>
        </p:spPr>
        <p:txBody>
          <a:bodyPr wrap="square" rtlCol="0">
            <a:spAutoFit/>
          </a:bodyPr>
          <a:p>
            <a:endParaRPr lang="zh-CN" altLang="en-US" sz="1800"/>
          </a:p>
        </p:txBody>
      </p:sp>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203484" y="2372201"/>
            <a:ext cx="4307205" cy="2453640"/>
          </a:xfrm>
          <a:prstGeom prst="rect">
            <a:avLst/>
          </a:prstGeom>
          <a:noFill/>
          <a:ln w="9525">
            <a:noFill/>
          </a:ln>
        </p:spPr>
        <p:txBody>
          <a:bodyPr wrap="square">
            <a:spAutoFit/>
          </a:bodyPr>
          <a:p>
            <a:pPr indent="0">
              <a:lnSpc>
                <a:spcPct val="160000"/>
              </a:lnSpc>
            </a:pPr>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   </a:t>
            </a:r>
            <a:r>
              <a:rPr lang="zh-CN" b="1">
                <a:solidFill>
                  <a:srgbClr val="0070C0"/>
                </a:solidFill>
                <a:effectLst>
                  <a:outerShdw blurRad="38100" dist="38100" dir="2700000" algn="tl">
                    <a:srgbClr val="000000">
                      <a:alpha val="43137"/>
                    </a:srgbClr>
                  </a:outerShdw>
                </a:effectLst>
                <a:ea typeface="宋体" panose="02010600030101010101" pitchFamily="2" charset="-122"/>
              </a:rPr>
              <a:t>早在上世纪30-60年代，发达国家由于大量的工业污染排放，就开始造成严重的污染公害事件。</a:t>
            </a:r>
            <a:endParaRPr lang="zh-CN" altLang="en-US" b="1">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5" name="图片 4"/>
          <p:cNvPicPr>
            <a:picLocks noChangeAspect="1"/>
          </p:cNvPicPr>
          <p:nvPr/>
        </p:nvPicPr>
        <p:blipFill>
          <a:blip r:embed="rId1"/>
          <a:stretch>
            <a:fillRect/>
          </a:stretch>
        </p:blipFill>
        <p:spPr>
          <a:xfrm>
            <a:off x="5595461" y="1530668"/>
            <a:ext cx="3189446" cy="4108609"/>
          </a:xfrm>
          <a:prstGeom prst="rect">
            <a:avLst/>
          </a:prstGeom>
        </p:spPr>
      </p:pic>
      <p:sp>
        <p:nvSpPr>
          <p:cNvPr id="2" name="文本框 1"/>
          <p:cNvSpPr txBox="1"/>
          <p:nvPr/>
        </p:nvSpPr>
        <p:spPr>
          <a:xfrm>
            <a:off x="5583555" y="5301615"/>
            <a:ext cx="3175635" cy="368300"/>
          </a:xfrm>
          <a:prstGeom prst="rect">
            <a:avLst/>
          </a:prstGeom>
          <a:solidFill>
            <a:schemeClr val="bg1"/>
          </a:solidFill>
        </p:spPr>
        <p:txBody>
          <a:bodyPr wrap="square" rtlCol="0">
            <a:spAutoFit/>
          </a:bodyPr>
          <a:p>
            <a:endParaRPr lang="zh-CN" altLang="en-US" sz="1800"/>
          </a:p>
        </p:txBody>
      </p:sp>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 name="文本框 5"/>
          <p:cNvSpPr txBox="1"/>
          <p:nvPr/>
        </p:nvSpPr>
        <p:spPr>
          <a:xfrm>
            <a:off x="1468279" y="1410018"/>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11543" y="2131219"/>
            <a:ext cx="3810000" cy="2602230"/>
          </a:xfrm>
          <a:prstGeom prst="rect">
            <a:avLst/>
          </a:prstGeom>
          <a:noFill/>
          <a:ln w="9525">
            <a:noFill/>
          </a:ln>
        </p:spPr>
        <p:txBody>
          <a:bodyPr>
            <a:spAutoFit/>
          </a:bodyPr>
          <a:p>
            <a:pPr indent="0">
              <a:lnSpc>
                <a:spcPct val="170000"/>
              </a:lnSpc>
            </a:pPr>
            <a:r>
              <a:rPr lang="zh-CN" b="1">
                <a:solidFill>
                  <a:srgbClr val="0070C0"/>
                </a:solidFill>
                <a:effectLst>
                  <a:outerShdw blurRad="38100" dist="38100" dir="2700000" algn="tl">
                    <a:srgbClr val="000000">
                      <a:alpha val="43137"/>
                    </a:srgbClr>
                  </a:outerShdw>
                </a:effectLst>
                <a:ea typeface="宋体" panose="02010600030101010101" pitchFamily="2" charset="-122"/>
              </a:rPr>
              <a:t>比利时的马斯河谷烟雾事件，美国的洛杉矶光化学烟雾事件，英国的伦敦烟雾事件</a:t>
            </a:r>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b="1">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744879" y="2354580"/>
            <a:ext cx="4092416" cy="2708910"/>
          </a:xfrm>
          <a:prstGeom prst="rect">
            <a:avLst/>
          </a:prstGeom>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5" name="文本框 4"/>
          <p:cNvSpPr txBox="1"/>
          <p:nvPr/>
        </p:nvSpPr>
        <p:spPr>
          <a:xfrm>
            <a:off x="965994" y="1410018"/>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718661" y="1757839"/>
            <a:ext cx="7732871" cy="645160"/>
          </a:xfrm>
          <a:prstGeom prst="rect">
            <a:avLst/>
          </a:prstGeom>
          <a:noFill/>
          <a:ln w="9525">
            <a:noFill/>
          </a:ln>
        </p:spPr>
        <p:txBody>
          <a:bodyPr wrap="square">
            <a:spAutoFit/>
          </a:bodyPr>
          <a:p>
            <a:pPr indent="0">
              <a:lnSpc>
                <a:spcPct val="150000"/>
              </a:lnSpc>
            </a:pPr>
            <a:r>
              <a:rPr lang="zh-CN" b="1">
                <a:solidFill>
                  <a:srgbClr val="0070C0"/>
                </a:solidFill>
                <a:effectLst>
                  <a:outerShdw blurRad="38100" dist="38100" dir="2700000" algn="tl">
                    <a:srgbClr val="000000">
                      <a:alpha val="43137"/>
                    </a:srgbClr>
                  </a:outerShdw>
                </a:effectLst>
                <a:ea typeface="宋体" panose="02010600030101010101" pitchFamily="2" charset="-122"/>
              </a:rPr>
              <a:t>日本的四日市哮喘、“水俣病”、“痛痛病”事件</a:t>
            </a:r>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a:t>
            </a:r>
            <a:endParaRPr lang="en-US" altLang="zh-CN" b="1">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1412558" y="2428875"/>
            <a:ext cx="3000375" cy="2633663"/>
          </a:xfrm>
          <a:prstGeom prst="rect">
            <a:avLst/>
          </a:prstGeom>
        </p:spPr>
      </p:pic>
      <p:pic>
        <p:nvPicPr>
          <p:cNvPr id="10" name="图片 9"/>
          <p:cNvPicPr>
            <a:picLocks noChangeAspect="1"/>
          </p:cNvPicPr>
          <p:nvPr/>
        </p:nvPicPr>
        <p:blipFill>
          <a:blip r:embed="rId2"/>
          <a:stretch>
            <a:fillRect/>
          </a:stretch>
        </p:blipFill>
        <p:spPr>
          <a:xfrm>
            <a:off x="5033963" y="2428875"/>
            <a:ext cx="3000375" cy="2633663"/>
          </a:xfrm>
          <a:prstGeom prst="rect">
            <a:avLst/>
          </a:prstGeom>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2" name="文本框 1"/>
          <p:cNvSpPr txBox="1"/>
          <p:nvPr/>
        </p:nvSpPr>
        <p:spPr>
          <a:xfrm>
            <a:off x="1468279" y="979488"/>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923449" y="1647825"/>
            <a:ext cx="7613333" cy="1545590"/>
          </a:xfrm>
          <a:prstGeom prst="rect">
            <a:avLst/>
          </a:prstGeom>
          <a:noFill/>
          <a:ln w="9525">
            <a:noFill/>
          </a:ln>
        </p:spPr>
        <p:txBody>
          <a:bodyPr wrap="square">
            <a:spAutoFit/>
          </a:bodyPr>
          <a:p>
            <a:pPr indent="304800">
              <a:lnSpc>
                <a:spcPct val="150000"/>
              </a:lnSpc>
            </a:pPr>
            <a:r>
              <a:rPr lang="en-US" altLang="zh-CN" sz="2100" b="1">
                <a:solidFill>
                  <a:srgbClr val="0070C0"/>
                </a:solidFill>
                <a:effectLst>
                  <a:outerShdw blurRad="38100" dist="38100" dir="2700000" algn="tl">
                    <a:srgbClr val="000000">
                      <a:alpha val="43137"/>
                    </a:srgbClr>
                  </a:outerShdw>
                </a:effectLst>
                <a:ea typeface="宋体" panose="02010600030101010101" pitchFamily="2" charset="-122"/>
              </a:rPr>
              <a:t> </a:t>
            </a:r>
            <a:r>
              <a:rPr lang="zh-CN" sz="2100" b="1">
                <a:solidFill>
                  <a:srgbClr val="0070C0"/>
                </a:solidFill>
                <a:effectLst>
                  <a:outerShdw blurRad="38100" dist="38100" dir="2700000" algn="tl">
                    <a:srgbClr val="000000">
                      <a:alpha val="43137"/>
                    </a:srgbClr>
                  </a:outerShdw>
                </a:effectLst>
                <a:ea typeface="宋体" panose="02010600030101010101" pitchFamily="2" charset="-122"/>
              </a:rPr>
              <a:t>由于人类对化石燃料的快速消耗，使二氧化碳等温室气体在大气层中不断积聚；由于人类使用了大量破坏臭氧层的物质，导致平流层中臭氧层的破坏；还有酸雨问题、荒漠化问题等等。</a:t>
            </a:r>
            <a:endParaRPr lang="zh-CN" altLang="en-US" sz="2100" b="1">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404813" y="3170396"/>
            <a:ext cx="4162425" cy="2332673"/>
          </a:xfrm>
          <a:prstGeom prst="rect">
            <a:avLst/>
          </a:prstGeom>
        </p:spPr>
      </p:pic>
      <p:pic>
        <p:nvPicPr>
          <p:cNvPr id="10" name="图片 9"/>
          <p:cNvPicPr>
            <a:picLocks noChangeAspect="1"/>
          </p:cNvPicPr>
          <p:nvPr/>
        </p:nvPicPr>
        <p:blipFill>
          <a:blip r:embed="rId2"/>
          <a:stretch>
            <a:fillRect/>
          </a:stretch>
        </p:blipFill>
        <p:spPr>
          <a:xfrm>
            <a:off x="4840605" y="3170396"/>
            <a:ext cx="3997166" cy="2332673"/>
          </a:xfrm>
          <a:prstGeom prst="rect">
            <a:avLst/>
          </a:prstGeom>
        </p:spPr>
      </p:pic>
      <p:sp>
        <p:nvSpPr>
          <p:cNvPr id="2" name="文本框 1"/>
          <p:cNvSpPr txBox="1"/>
          <p:nvPr/>
        </p:nvSpPr>
        <p:spPr>
          <a:xfrm>
            <a:off x="429101" y="5338763"/>
            <a:ext cx="8404384" cy="368300"/>
          </a:xfrm>
          <a:prstGeom prst="rect">
            <a:avLst/>
          </a:prstGeom>
          <a:solidFill>
            <a:schemeClr val="bg1"/>
          </a:solidFill>
        </p:spPr>
        <p:txBody>
          <a:bodyPr wrap="square" rtlCol="0">
            <a:spAutoFit/>
          </a:bodyPr>
          <a:p>
            <a:endParaRPr lang="zh-CN" altLang="en-US" sz="1800"/>
          </a:p>
        </p:txBody>
      </p:sp>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5" name="文本框 4"/>
          <p:cNvSpPr txBox="1"/>
          <p:nvPr/>
        </p:nvSpPr>
        <p:spPr>
          <a:xfrm>
            <a:off x="1324769" y="907733"/>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894715" y="1919923"/>
            <a:ext cx="7687628" cy="607695"/>
          </a:xfrm>
          <a:prstGeom prst="rect">
            <a:avLst/>
          </a:prstGeom>
          <a:noFill/>
          <a:ln w="9525">
            <a:noFill/>
          </a:ln>
        </p:spPr>
        <p:txBody>
          <a:bodyPr wrap="square">
            <a:spAutoFit/>
          </a:bodyPr>
          <a:p>
            <a:pPr lvl="0" algn="l">
              <a:buClrTx/>
              <a:buSzTx/>
              <a:buFontTx/>
            </a:pPr>
            <a:r>
              <a:rPr lang="zh-CN" b="1">
                <a:solidFill>
                  <a:srgbClr val="0070C0"/>
                </a:solidFill>
                <a:effectLst>
                  <a:outerShdw blurRad="38100" dist="38100" dir="2700000" algn="tl">
                    <a:srgbClr val="000000">
                      <a:alpha val="43137"/>
                    </a:srgbClr>
                  </a:outerShdw>
                </a:effectLst>
                <a:ea typeface="宋体" panose="02010600030101010101" pitchFamily="2" charset="-122"/>
                <a:sym typeface="+mn-ea"/>
              </a:rPr>
              <a:t>工业文明发展为什么会引发严重的资源和环境问题？</a:t>
            </a:r>
            <a:endParaRPr lang="zh-CN" b="1">
              <a:solidFill>
                <a:srgbClr val="0070C0"/>
              </a:solidFill>
              <a:effectLst>
                <a:outerShdw blurRad="38100" dist="38100" dir="2700000" algn="tl">
                  <a:srgbClr val="000000">
                    <a:alpha val="43137"/>
                  </a:srgbClr>
                </a:outerShdw>
              </a:effectLst>
              <a:ea typeface="宋体" panose="02010600030101010101" pitchFamily="2" charset="-122"/>
              <a:sym typeface="+mn-ea"/>
            </a:endParaRPr>
          </a:p>
        </p:txBody>
      </p:sp>
      <p:sp>
        <p:nvSpPr>
          <p:cNvPr id="2" name="文本框 1"/>
          <p:cNvSpPr txBox="1"/>
          <p:nvPr/>
        </p:nvSpPr>
        <p:spPr>
          <a:xfrm>
            <a:off x="873443" y="2538413"/>
            <a:ext cx="7037546" cy="460375"/>
          </a:xfrm>
          <a:prstGeom prst="rect">
            <a:avLst/>
          </a:prstGeom>
          <a:noFill/>
          <a:ln w="9525">
            <a:noFill/>
          </a:ln>
        </p:spPr>
        <p:txBody>
          <a:bodyPr wrap="square">
            <a:spAutoFit/>
          </a:bodyPr>
          <a:p>
            <a:pPr indent="0"/>
            <a:r>
              <a:rPr lang="zh-CN" b="1">
                <a:solidFill>
                  <a:srgbClr val="0070C0"/>
                </a:solidFill>
                <a:effectLst>
                  <a:outerShdw blurRad="38100" dist="38100" dir="2700000" algn="tl">
                    <a:srgbClr val="000000">
                      <a:alpha val="43137"/>
                    </a:srgbClr>
                  </a:outerShdw>
                </a:effectLst>
                <a:ea typeface="宋体" panose="02010600030101010101" pitchFamily="2" charset="-122"/>
              </a:rPr>
              <a:t>我们要反思工业文明的</a:t>
            </a:r>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a:t>
            </a:r>
            <a:r>
              <a:rPr lang="zh-CN" b="1">
                <a:solidFill>
                  <a:srgbClr val="0070C0"/>
                </a:solidFill>
                <a:effectLst>
                  <a:outerShdw blurRad="38100" dist="38100" dir="2700000" algn="tl">
                    <a:srgbClr val="000000">
                      <a:alpha val="43137"/>
                    </a:srgbClr>
                  </a:outerShdw>
                </a:effectLst>
                <a:ea typeface="宋体" panose="02010600030101010101" pitchFamily="2" charset="-122"/>
              </a:rPr>
              <a:t>人类中心</a:t>
            </a:r>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a:t>
            </a:r>
            <a:r>
              <a:rPr lang="zh-CN" b="1">
                <a:solidFill>
                  <a:srgbClr val="0070C0"/>
                </a:solidFill>
                <a:effectLst>
                  <a:outerShdw blurRad="38100" dist="38100" dir="2700000" algn="tl">
                    <a:srgbClr val="000000">
                      <a:alpha val="43137"/>
                    </a:srgbClr>
                  </a:outerShdw>
                </a:effectLst>
                <a:ea typeface="宋体" panose="02010600030101010101" pitchFamily="2" charset="-122"/>
              </a:rPr>
              <a:t>主义价值观！</a:t>
            </a:r>
            <a:endParaRPr lang="zh-CN" altLang="en-US" b="1">
              <a:solidFill>
                <a:srgbClr val="0070C0"/>
              </a:solidFill>
              <a:effectLst>
                <a:outerShdw blurRad="38100" dist="38100" dir="2700000" algn="tl">
                  <a:srgbClr val="000000">
                    <a:alpha val="43137"/>
                  </a:srgbClr>
                </a:outerShdw>
              </a:effectLst>
              <a:ea typeface="宋体" panose="02010600030101010101" pitchFamily="2" charset="-122"/>
            </a:endParaRPr>
          </a:p>
        </p:txBody>
      </p:sp>
      <p:sp>
        <p:nvSpPr>
          <p:cNvPr id="3" name="文本框 2"/>
          <p:cNvSpPr txBox="1"/>
          <p:nvPr/>
        </p:nvSpPr>
        <p:spPr>
          <a:xfrm>
            <a:off x="850106" y="3256598"/>
            <a:ext cx="7149465" cy="1710690"/>
          </a:xfrm>
          <a:prstGeom prst="rect">
            <a:avLst/>
          </a:prstGeom>
          <a:noFill/>
          <a:ln w="9525">
            <a:noFill/>
          </a:ln>
        </p:spPr>
        <p:txBody>
          <a:bodyPr wrap="square">
            <a:spAutoFit/>
          </a:bodyPr>
          <a:p>
            <a:pPr indent="0">
              <a:lnSpc>
                <a:spcPct val="130000"/>
              </a:lnSpc>
            </a:pPr>
            <a:r>
              <a:rPr lang="zh-CN" sz="2700" b="0">
                <a:solidFill>
                  <a:srgbClr val="C00000"/>
                </a:solidFill>
                <a:latin typeface="楷体" panose="02010609060101010101" charset="-122"/>
                <a:ea typeface="楷体" panose="02010609060101010101" charset="-122"/>
                <a:cs typeface="楷体" panose="02010609060101010101" charset="-122"/>
              </a:rPr>
              <a:t>恩格斯说：“我们不要过分陶醉于对自然界的胜利。对于我们的每一次胜利，自然界都报复了我们。”</a:t>
            </a:r>
            <a:endParaRPr lang="zh-CN" altLang="en-US" sz="2700" b="0">
              <a:solidFill>
                <a:srgbClr val="C00000"/>
              </a:solidFill>
              <a:latin typeface="楷体" panose="02010609060101010101" charset="-122"/>
              <a:ea typeface="楷体" panose="02010609060101010101" charset="-122"/>
              <a:cs typeface="楷体" panose="02010609060101010101" charset="-122"/>
            </a:endParaRPr>
          </a:p>
        </p:txBody>
      </p:sp>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 name="文本框 5"/>
          <p:cNvSpPr txBox="1"/>
          <p:nvPr/>
        </p:nvSpPr>
        <p:spPr>
          <a:xfrm>
            <a:off x="965994" y="979488"/>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97268" y="1721485"/>
            <a:ext cx="7663339" cy="1198880"/>
          </a:xfrm>
          <a:prstGeom prst="rect">
            <a:avLst/>
          </a:prstGeom>
          <a:noFill/>
          <a:ln w="9525">
            <a:noFill/>
          </a:ln>
        </p:spPr>
        <p:txBody>
          <a:bodyPr wrap="square">
            <a:spAutoFit/>
          </a:bodyPr>
          <a:p>
            <a:pPr indent="304800"/>
            <a:r>
              <a:rPr lang="en-US" altLang="zh-CN" b="1">
                <a:solidFill>
                  <a:srgbClr val="0070C0"/>
                </a:solidFill>
                <a:effectLst>
                  <a:outerShdw blurRad="38100" dist="38100" dir="2700000" algn="tl">
                    <a:srgbClr val="000000">
                      <a:alpha val="43137"/>
                    </a:srgbClr>
                  </a:outerShdw>
                </a:effectLst>
                <a:ea typeface="宋体" panose="02010600030101010101" pitchFamily="2" charset="-122"/>
              </a:rPr>
              <a:t>     </a:t>
            </a:r>
            <a:r>
              <a:rPr lang="zh-CN" b="1">
                <a:solidFill>
                  <a:srgbClr val="0070C0"/>
                </a:solidFill>
                <a:effectLst>
                  <a:outerShdw blurRad="38100" dist="38100" dir="2700000" algn="tl">
                    <a:srgbClr val="000000">
                      <a:alpha val="43137"/>
                    </a:srgbClr>
                  </a:outerShdw>
                </a:effectLst>
                <a:ea typeface="宋体" panose="02010600030101010101" pitchFamily="2" charset="-122"/>
              </a:rPr>
              <a:t>我们要反思工业文明的线性发展方式：大量开采、大量生产、大量消费、大量废弃的线性发展方式，必然导致资源耗竭、环境污染和生态破坏。</a:t>
            </a:r>
            <a:endParaRPr lang="zh-CN" altLang="en-US" b="1">
              <a:solidFill>
                <a:srgbClr val="0070C0"/>
              </a:solidFill>
              <a:effectLst>
                <a:outerShdw blurRad="38100" dist="38100" dir="2700000" algn="tl">
                  <a:srgbClr val="000000">
                    <a:alpha val="43137"/>
                  </a:srgbClr>
                </a:outerShdw>
              </a:effectLst>
              <a:ea typeface="宋体" panose="02010600030101010101" pitchFamily="2" charset="-122"/>
            </a:endParaRPr>
          </a:p>
        </p:txBody>
      </p:sp>
      <p:pic>
        <p:nvPicPr>
          <p:cNvPr id="6" name="图片 5"/>
          <p:cNvPicPr>
            <a:picLocks noChangeAspect="1"/>
          </p:cNvPicPr>
          <p:nvPr/>
        </p:nvPicPr>
        <p:blipFill>
          <a:blip r:embed="rId1"/>
          <a:stretch>
            <a:fillRect/>
          </a:stretch>
        </p:blipFill>
        <p:spPr>
          <a:xfrm>
            <a:off x="5042059" y="3264694"/>
            <a:ext cx="3618071" cy="2226945"/>
          </a:xfrm>
          <a:prstGeom prst="rect">
            <a:avLst/>
          </a:prstGeom>
        </p:spPr>
      </p:pic>
      <p:pic>
        <p:nvPicPr>
          <p:cNvPr id="5" name="图片 4"/>
          <p:cNvPicPr>
            <a:picLocks noChangeAspect="1"/>
          </p:cNvPicPr>
          <p:nvPr/>
        </p:nvPicPr>
        <p:blipFill>
          <a:blip r:embed="rId2"/>
          <a:stretch>
            <a:fillRect/>
          </a:stretch>
        </p:blipFill>
        <p:spPr>
          <a:xfrm>
            <a:off x="1120140" y="3256598"/>
            <a:ext cx="3695224" cy="2235041"/>
          </a:xfrm>
          <a:prstGeom prst="rect">
            <a:avLst/>
          </a:prstGeom>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3" name="文本框 2"/>
          <p:cNvSpPr txBox="1"/>
          <p:nvPr/>
        </p:nvSpPr>
        <p:spPr>
          <a:xfrm>
            <a:off x="1037749" y="907733"/>
            <a:ext cx="5617369" cy="723900"/>
          </a:xfrm>
          <a:prstGeom prst="rect">
            <a:avLst/>
          </a:prstGeom>
          <a:noFill/>
        </p:spPr>
        <p:txBody>
          <a:bodyPr wrap="square" rtlCol="0">
            <a:spAutoFit/>
          </a:bodyPr>
          <a:p>
            <a:pPr algn="just">
              <a:lnSpc>
                <a:spcPct val="147000"/>
              </a:lnSpc>
              <a:spcAft>
                <a:spcPts val="0"/>
              </a:spcAft>
              <a:buClrTx/>
              <a:buSzTx/>
              <a:buFontTx/>
            </a:pPr>
            <a:r>
              <a:rPr lang="zh-CN" altLang="en-US" sz="2800" b="1" dirty="0">
                <a:solidFill>
                  <a:srgbClr val="0000FF"/>
                </a:solidFill>
                <a:latin typeface="黑体" panose="02010609060101010101" pitchFamily="49" charset="-122"/>
                <a:ea typeface="黑体" panose="02010609060101010101" pitchFamily="49" charset="-122"/>
              </a:rPr>
              <a:t>对工业文明的反思</a:t>
            </a:r>
            <a:endParaRPr lang="zh-CN" altLang="en-US" sz="2800" b="1" dirty="0">
              <a:solidFill>
                <a:srgbClr val="0000FF"/>
              </a:solidFill>
              <a:latin typeface="黑体" panose="02010609060101010101" pitchFamily="49" charset="-122"/>
              <a:ea typeface="黑体" panose="020106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7953" y="3809683"/>
            <a:ext cx="4662487"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640965" y="1543050"/>
            <a:ext cx="5591175" cy="583565"/>
          </a:xfrm>
          <a:prstGeom prst="rect">
            <a:avLst/>
          </a:prstGeom>
          <a:noFill/>
          <a:ln w="9525">
            <a:noFill/>
          </a:ln>
        </p:spPr>
        <p:txBody>
          <a:bodyPr wrap="square" anchor="t">
            <a:spAutoFit/>
          </a:bodyPr>
          <a:lstStyle/>
          <a:p>
            <a:pPr lvl="0" algn="l" eaLnBrk="0" hangingPunct="0"/>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410"/>
            <a:ext cx="4301490" cy="583565"/>
          </a:xfrm>
          <a:prstGeom prst="rect">
            <a:avLst/>
          </a:prstGeom>
          <a:solidFill>
            <a:srgbClr val="FFFF00"/>
          </a:solidFill>
          <a:ln w="9525">
            <a:noFill/>
          </a:ln>
        </p:spPr>
        <p:txBody>
          <a:bodyPr wrap="square" anchor="t">
            <a:spAutoFit/>
          </a:bodyPr>
          <a:lstStyle/>
          <a:p>
            <a:pPr lvl="0" algn="ctr" eaLnBrk="0" hangingPunct="0">
              <a:buClrTx/>
              <a:buSzTx/>
              <a:buFontTx/>
            </a:pPr>
            <a:r>
              <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651760" y="3048000"/>
            <a:ext cx="4650740"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生态文明思想</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443" y="4582478"/>
            <a:ext cx="4662487"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保护</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的现状</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8743" y="5327333"/>
            <a:ext cx="4608512"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769620"/>
            <a:ext cx="7886700" cy="3394710"/>
          </a:xfrm>
        </p:spPr>
        <p:txBody>
          <a:bodyPr>
            <a:noAutofit/>
          </a:bodyPr>
          <a:lstStyle/>
          <a:p>
            <a:pPr marL="0" indent="0" algn="just">
              <a:lnSpc>
                <a:spcPct val="147000"/>
              </a:lnSpc>
              <a:spcAft>
                <a:spcPts val="0"/>
              </a:spcAft>
              <a:buNone/>
            </a:pPr>
            <a:r>
              <a:rPr lang="zh-CN" altLang="en-US" sz="3200" dirty="0" smtClean="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什么是生态</a:t>
            </a:r>
            <a:r>
              <a:rPr lang="zh-CN" altLang="en-US" sz="3200" dirty="0" smtClean="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文明？</a:t>
            </a:r>
            <a:r>
              <a:rPr lang="zh-CN" altLang="en-US" sz="27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   </a:t>
            </a:r>
            <a:r>
              <a:rPr lang="zh-CN" altLang="en-US" sz="2700" dirty="0">
                <a:solidFill>
                  <a:srgbClr val="0070C0"/>
                </a:solidFill>
              </a:rPr>
              <a:t>　　</a:t>
            </a:r>
            <a:endParaRPr lang="en-US" altLang="zh-CN" sz="27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生态文明是指人类在反思工业文明的基础上，摈弃人类中心主义价值观和线性经济发展方式，</a:t>
            </a: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主动尊重自然、顺应自然和保护自然，追求人和自然和谐发展的新型文明。</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sym typeface="+mn-ea"/>
            </a:endParaRPr>
          </a:p>
          <a:p>
            <a:pPr marL="0" indent="0" algn="just">
              <a:lnSpc>
                <a:spcPct val="14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生态文明要求我们对自然资源的利用不能超过这些资源的再生和恢复能力；我们对环境容量资源的利用不能超过环境的自净能力。</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生态文明要求我们必须坚持既满足自身需要又不损害后代和自然的消费观，我们的消费不能再以大量消耗资源、损害环境健康来求得自己生活上的满足。</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27000"/>
              </a:lnSpc>
              <a:spcBef>
                <a:spcPts val="0"/>
              </a:spcBef>
              <a:buFont typeface="Wingdings" panose="05000000000000000000" charset="0"/>
              <a:buChar char="l"/>
            </a:pP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矩形 4"/>
          <p:cNvSpPr/>
          <p:nvPr/>
        </p:nvSpPr>
        <p:spPr>
          <a:xfrm>
            <a:off x="840423" y="248285"/>
            <a:ext cx="9750425"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2.</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生态</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文明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的概念和内涵</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7953" y="3809683"/>
            <a:ext cx="4662487"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640965" y="1543050"/>
            <a:ext cx="5591175" cy="583565"/>
          </a:xfrm>
          <a:prstGeom prst="rect">
            <a:avLst/>
          </a:prstGeom>
          <a:noFill/>
          <a:ln w="9525">
            <a:noFill/>
          </a:ln>
        </p:spPr>
        <p:txBody>
          <a:bodyPr wrap="square" anchor="t">
            <a:spAutoFit/>
          </a:bodyPr>
          <a:lstStyle/>
          <a:p>
            <a:pPr lvl="0" algn="l" eaLnBrk="0" hangingPunct="0"/>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093"/>
            <a:ext cx="4657725"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651760" y="3048000"/>
            <a:ext cx="4650740"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生态文明思想</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443" y="4582478"/>
            <a:ext cx="4662487"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保护</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的现状</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8743" y="5327333"/>
            <a:ext cx="4608512"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5" name="表格 4"/>
          <p:cNvGraphicFramePr/>
          <p:nvPr>
            <p:custDataLst>
              <p:tags r:id="rId1"/>
            </p:custDataLst>
          </p:nvPr>
        </p:nvGraphicFramePr>
        <p:xfrm>
          <a:off x="496570" y="1667510"/>
          <a:ext cx="8248650" cy="4663440"/>
        </p:xfrm>
        <a:graphic>
          <a:graphicData uri="http://schemas.openxmlformats.org/drawingml/2006/table">
            <a:tbl>
              <a:tblPr firstRow="1" bandRow="1">
                <a:tableStyleId>{5940675A-B579-460E-94D1-54222C63F5DA}</a:tableStyleId>
              </a:tblPr>
              <a:tblGrid>
                <a:gridCol w="1005205"/>
                <a:gridCol w="1431290"/>
                <a:gridCol w="1165860"/>
                <a:gridCol w="1707515"/>
                <a:gridCol w="2938780"/>
              </a:tblGrid>
              <a:tr h="731520">
                <a:tc>
                  <a:txBody>
                    <a:bodyPr/>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人类</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文明</a:t>
                      </a:r>
                      <a:endParaRPr lang="en-US" alt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生产力</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水平</a:t>
                      </a:r>
                      <a:endParaRPr lang="en-US" alt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持续</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时间</a:t>
                      </a:r>
                      <a:endParaRPr lang="en-US" alt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人类的</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主体观念</a:t>
                      </a:r>
                      <a:endParaRPr lang="en-US" alt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人与自然</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indent="0" algn="ctr">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的关系</a:t>
                      </a:r>
                      <a:endParaRPr lang="en-US" alt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r>
              <a:tr h="795020">
                <a:tc>
                  <a:txBody>
                    <a:bodyPr/>
                    <a:p>
                      <a:pPr algn="ctr">
                        <a:buClrTx/>
                        <a:buSzTx/>
                        <a:buFontTx/>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原始</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algn="ctr">
                        <a:buClrTx/>
                        <a:buSzTx/>
                        <a:buFontTx/>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文明</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生产力水平低下；</a:t>
                      </a:r>
                      <a:r>
                        <a:rPr lang="en-US" sz="1800" b="1">
                          <a:solidFill>
                            <a:schemeClr val="accent2"/>
                          </a:solidFill>
                          <a:latin typeface="楷体" panose="02010609060101010101" charset="-122"/>
                          <a:ea typeface="楷体" panose="02010609060101010101" charset="-122"/>
                          <a:cs typeface="楷体" panose="02010609060101010101" charset="-122"/>
                          <a:sym typeface="+mn-ea"/>
                        </a:rPr>
                        <a:t>简单的采集渔猎</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二百多万年</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自然中心主义</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人类被动接受自然的阶段，对自然没有伤害，与自然保持着简单的和谐。</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13410">
                <a:tc>
                  <a:txBody>
                    <a:bodyPr/>
                    <a:p>
                      <a:pPr algn="ctr">
                        <a:buClrTx/>
                        <a:buSzTx/>
                        <a:buFontTx/>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农业</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algn="ctr">
                        <a:buClrTx/>
                        <a:buSzTx/>
                        <a:buFontTx/>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文明</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以人力为主的生产力得到逐步提高</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ctr">
                        <a:buClrTx/>
                        <a:buSzTx/>
                        <a:buFontTx/>
                        <a:buNone/>
                      </a:pPr>
                      <a:r>
                        <a:rPr lang="zh-CN" altLang="en-US" sz="1800" b="1">
                          <a:solidFill>
                            <a:schemeClr val="accent2"/>
                          </a:solidFill>
                          <a:latin typeface="楷体" panose="02010609060101010101" charset="-122"/>
                          <a:ea typeface="楷体" panose="02010609060101010101" charset="-122"/>
                          <a:cs typeface="楷体" panose="02010609060101010101" charset="-122"/>
                        </a:rPr>
                        <a:t>一</a:t>
                      </a:r>
                      <a:r>
                        <a:rPr lang="en-US" sz="1800" b="1">
                          <a:solidFill>
                            <a:schemeClr val="accent2"/>
                          </a:solidFill>
                          <a:latin typeface="楷体" panose="02010609060101010101" charset="-122"/>
                          <a:ea typeface="楷体" panose="02010609060101010101" charset="-122"/>
                          <a:cs typeface="楷体" panose="02010609060101010101" charset="-122"/>
                        </a:rPr>
                        <a:t>万年</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自然中心主义到人类中心主义摇摆</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人类对自然开始主动探索和适应；是人类对自然初步开发利用阶段。</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663575">
                <a:tc>
                  <a:txBody>
                    <a:bodyPr/>
                    <a:p>
                      <a:pPr algn="ctr">
                        <a:buClrTx/>
                        <a:buSzTx/>
                        <a:buFontTx/>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工业</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p>
                      <a:pPr algn="ctr">
                        <a:buClrTx/>
                        <a:buSzTx/>
                        <a:buFontTx/>
                        <a:buNone/>
                      </a:pPr>
                      <a:r>
                        <a:rPr lang="en-US" sz="2400" b="1">
                          <a:solidFill>
                            <a:schemeClr val="accent2"/>
                          </a:solidFill>
                          <a:latin typeface="黑体" panose="02010609060101010101" pitchFamily="49" charset="-122"/>
                          <a:ea typeface="黑体" panose="02010609060101010101" pitchFamily="49" charset="-122"/>
                          <a:cs typeface="楷体" panose="02010609060101010101" charset="-122"/>
                        </a:rPr>
                        <a:t>文明</a:t>
                      </a:r>
                      <a:endParaRPr lang="en-US" sz="2400" b="1">
                        <a:solidFill>
                          <a:schemeClr val="accent2"/>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三次工业革命使生产力</a:t>
                      </a:r>
                      <a:r>
                        <a:rPr lang="zh-CN" altLang="en-US" sz="1800" b="1">
                          <a:solidFill>
                            <a:schemeClr val="accent2"/>
                          </a:solidFill>
                          <a:latin typeface="楷体" panose="02010609060101010101" charset="-122"/>
                          <a:ea typeface="楷体" panose="02010609060101010101" charset="-122"/>
                          <a:cs typeface="楷体" panose="02010609060101010101" charset="-122"/>
                        </a:rPr>
                        <a:t>快速</a:t>
                      </a:r>
                      <a:r>
                        <a:rPr lang="en-US" sz="1800" b="1">
                          <a:solidFill>
                            <a:schemeClr val="accent2"/>
                          </a:solidFill>
                          <a:latin typeface="楷体" panose="02010609060101010101" charset="-122"/>
                          <a:ea typeface="楷体" panose="02010609060101010101" charset="-122"/>
                          <a:cs typeface="楷体" panose="02010609060101010101" charset="-122"/>
                        </a:rPr>
                        <a:t>提高</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ctr">
                        <a:buNone/>
                      </a:pPr>
                      <a:r>
                        <a:rPr lang="en-US" sz="1800" b="1">
                          <a:solidFill>
                            <a:schemeClr val="accent2"/>
                          </a:solidFill>
                          <a:latin typeface="楷体" panose="02010609060101010101" charset="-122"/>
                          <a:ea typeface="楷体" panose="02010609060101010101" charset="-122"/>
                          <a:cs typeface="楷体" panose="02010609060101010101" charset="-122"/>
                        </a:rPr>
                        <a:t>三百年</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buNone/>
                      </a:pPr>
                      <a:r>
                        <a:rPr lang="en-US" sz="1800" b="1">
                          <a:solidFill>
                            <a:schemeClr val="accent2"/>
                          </a:solidFill>
                          <a:latin typeface="楷体" panose="02010609060101010101" charset="-122"/>
                          <a:ea typeface="楷体" panose="02010609060101010101" charset="-122"/>
                          <a:cs typeface="楷体" panose="02010609060101010101" charset="-122"/>
                        </a:rPr>
                        <a:t>人类中心主义</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buClrTx/>
                        <a:buSzTx/>
                        <a:buFontTx/>
                        <a:buNone/>
                      </a:pPr>
                      <a:r>
                        <a:rPr lang="en-US" sz="1800" b="1">
                          <a:solidFill>
                            <a:schemeClr val="accent2"/>
                          </a:solidFill>
                          <a:latin typeface="楷体" panose="02010609060101010101" charset="-122"/>
                          <a:ea typeface="楷体" panose="02010609060101010101" charset="-122"/>
                          <a:cs typeface="楷体" panose="02010609060101010101" charset="-122"/>
                        </a:rPr>
                        <a:t>人类大量生产、大量消费、大量废弃的环境影响超过了生态环境承载力。</a:t>
                      </a:r>
                      <a:endParaRPr lang="en-US" sz="1800" b="1">
                        <a:solidFill>
                          <a:schemeClr val="accent2"/>
                        </a:solidFill>
                        <a:latin typeface="楷体" panose="02010609060101010101" charset="-122"/>
                        <a:ea typeface="楷体" panose="02010609060101010101"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1219200">
                <a:tc>
                  <a:txBody>
                    <a:bodyPr/>
                    <a:p>
                      <a:pPr algn="ctr">
                        <a:buClrTx/>
                        <a:buSzTx/>
                        <a:buFontTx/>
                        <a:buNone/>
                      </a:pPr>
                      <a:r>
                        <a:rPr lang="zh-CN" altLang="en-US" sz="2400" b="1">
                          <a:solidFill>
                            <a:srgbClr val="C00000"/>
                          </a:solidFill>
                          <a:latin typeface="黑体" panose="02010609060101010101" pitchFamily="49" charset="-122"/>
                          <a:ea typeface="黑体" panose="02010609060101010101" pitchFamily="49" charset="-122"/>
                          <a:cs typeface="楷体" panose="02010609060101010101" charset="-122"/>
                        </a:rPr>
                        <a:t>生态</a:t>
                      </a:r>
                      <a:endParaRPr lang="zh-CN" altLang="en-US" sz="2400" b="1">
                        <a:solidFill>
                          <a:srgbClr val="C00000"/>
                        </a:solidFill>
                        <a:latin typeface="黑体" panose="02010609060101010101" pitchFamily="49" charset="-122"/>
                        <a:ea typeface="黑体" panose="02010609060101010101" pitchFamily="49" charset="-122"/>
                        <a:cs typeface="楷体" panose="02010609060101010101" charset="-122"/>
                      </a:endParaRPr>
                    </a:p>
                    <a:p>
                      <a:pPr algn="ctr">
                        <a:buClrTx/>
                        <a:buSzTx/>
                        <a:buFontTx/>
                        <a:buNone/>
                      </a:pPr>
                      <a:r>
                        <a:rPr lang="zh-CN" altLang="en-US" sz="2400" b="1">
                          <a:solidFill>
                            <a:srgbClr val="C00000"/>
                          </a:solidFill>
                          <a:latin typeface="黑体" panose="02010609060101010101" pitchFamily="49" charset="-122"/>
                          <a:ea typeface="黑体" panose="02010609060101010101" pitchFamily="49" charset="-122"/>
                          <a:cs typeface="楷体" panose="02010609060101010101" charset="-122"/>
                        </a:rPr>
                        <a:t>文明</a:t>
                      </a:r>
                      <a:endParaRPr lang="zh-CN" altLang="en-US" sz="2400" b="1">
                        <a:solidFill>
                          <a:srgbClr val="C00000"/>
                        </a:solidFill>
                        <a:latin typeface="黑体" panose="02010609060101010101" pitchFamily="49" charset="-122"/>
                        <a:ea typeface="黑体" panose="02010609060101010101" pitchFamily="49" charset="-122"/>
                        <a:cs typeface="楷体" panose="02010609060101010101" charset="-122"/>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solidFill>
                      <a:srgbClr val="FFFF00"/>
                    </a:solidFill>
                  </a:tcPr>
                </a:tc>
                <a:tc>
                  <a:txBody>
                    <a:bodyPr/>
                    <a:p>
                      <a:pPr indent="0" algn="l">
                        <a:lnSpc>
                          <a:spcPct val="140000"/>
                        </a:lnSpc>
                        <a:buNone/>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rPr>
                        <a:t>引领先进生产力发展，不断提高生态生产力。</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sym typeface="+mn-ea"/>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indent="0" algn="l">
                        <a:lnSpc>
                          <a:spcPct val="140000"/>
                        </a:lnSpc>
                        <a:buNone/>
                      </a:pPr>
                      <a:r>
                        <a:rPr lang="zh-CN" altLang="en-US" sz="2000" b="1" dirty="0">
                          <a:solidFill>
                            <a:srgbClr val="C00000"/>
                          </a:solidFill>
                          <a:latin typeface="黑体" panose="02010609060101010101" pitchFamily="49" charset="-122"/>
                          <a:ea typeface="黑体" panose="02010609060101010101" pitchFamily="49" charset="-122"/>
                          <a:sym typeface="+mn-ea"/>
                        </a:rPr>
                        <a:t>正在从工业文明向生态文明过渡。</a:t>
                      </a:r>
                      <a:endParaRPr lang="zh-CN" altLang="en-US" sz="2000" b="1" dirty="0">
                        <a:solidFill>
                          <a:srgbClr val="C00000"/>
                        </a:solidFill>
                        <a:latin typeface="黑体" panose="02010609060101010101" pitchFamily="49" charset="-122"/>
                        <a:ea typeface="黑体" panose="02010609060101010101" pitchFamily="49" charset="-122"/>
                        <a:cs typeface="楷体" panose="02010609060101010101" charset="-122"/>
                        <a:sym typeface="+mn-ea"/>
                      </a:endParaRPr>
                    </a:p>
                  </a:txBody>
                  <a:tcPr marL="36195" marR="36195"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a:lnSpc>
                          <a:spcPct val="140000"/>
                        </a:lnSpc>
                        <a:buClrTx/>
                        <a:buSzTx/>
                        <a:buFontTx/>
                        <a:buNone/>
                      </a:pPr>
                      <a:r>
                        <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rPr>
                        <a:t>既反对极端人类中心主义,也反对极端自然中心主义。</a:t>
                      </a:r>
                      <a:endParaRPr lang="zh-CN" altLang="en-US" sz="2000" b="1"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txBody>
                  <a:tcPr marL="68580" marR="68580" marT="0" marB="0" vert="horz" anchor="ctr">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lgn="l" fontAlgn="auto">
                        <a:lnSpc>
                          <a:spcPct val="140000"/>
                        </a:lnSpc>
                        <a:buClrTx/>
                        <a:buSzTx/>
                        <a:buFontTx/>
                        <a:buNone/>
                      </a:pPr>
                      <a:r>
                        <a:rPr lang="zh-CN" altLang="en-US" sz="2000" b="1" dirty="0">
                          <a:solidFill>
                            <a:srgbClr val="C00000"/>
                          </a:solidFill>
                          <a:latin typeface="黑体" panose="02010609060101010101" pitchFamily="49" charset="-122"/>
                          <a:ea typeface="黑体" panose="02010609060101010101" pitchFamily="49" charset="-122"/>
                        </a:rPr>
                        <a:t>人类要追求与自然和谐；在顺应自然、尊重自然基础上利用自然。</a:t>
                      </a:r>
                      <a:endParaRPr lang="zh-CN" altLang="en-US" sz="2000" b="1" dirty="0">
                        <a:solidFill>
                          <a:srgbClr val="C00000"/>
                        </a:solidFill>
                        <a:latin typeface="黑体" panose="02010609060101010101" pitchFamily="49" charset="-122"/>
                        <a:ea typeface="黑体" panose="02010609060101010101" pitchFamily="49" charset="-122"/>
                      </a:endParaRPr>
                    </a:p>
                  </a:txBody>
                  <a:tcPr marL="68580" marR="68580" marT="68580" marB="68580" vert="horz" anchor="ctr"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6" name="文本框 5"/>
          <p:cNvSpPr txBox="1"/>
          <p:nvPr/>
        </p:nvSpPr>
        <p:spPr>
          <a:xfrm>
            <a:off x="1529715" y="992505"/>
            <a:ext cx="6190615" cy="521970"/>
          </a:xfrm>
          <a:prstGeom prst="rect">
            <a:avLst/>
          </a:prstGeom>
          <a:noFill/>
          <a:ln w="9525">
            <a:noFill/>
          </a:ln>
        </p:spPr>
        <p:txBody>
          <a:bodyPr wrap="square">
            <a:spAutoFit/>
          </a:bodyPr>
          <a:p>
            <a:pPr algn="ctr"/>
            <a:r>
              <a:rPr lang="zh-CN" sz="2800" b="1">
                <a:solidFill>
                  <a:srgbClr val="C00000"/>
                </a:solidFill>
                <a:ea typeface="黑体" panose="02010609060101010101" pitchFamily="49" charset="-122"/>
              </a:rPr>
              <a:t>人类文明不同发展阶段的特征比较</a:t>
            </a:r>
            <a:endParaRPr lang="zh-CN" altLang="en-US" sz="2800" b="1">
              <a:solidFill>
                <a:srgbClr val="C00000"/>
              </a:solidFill>
              <a:ea typeface="黑体" panose="02010609060101010101" pitchFamily="49" charset="-122"/>
            </a:endParaRPr>
          </a:p>
        </p:txBody>
      </p:sp>
      <p:sp>
        <p:nvSpPr>
          <p:cNvPr id="4" name="文本框 24"/>
          <p:cNvSpPr txBox="1">
            <a:spLocks noChangeArrowheads="1"/>
          </p:cNvSpPr>
          <p:nvPr/>
        </p:nvSpPr>
        <p:spPr bwMode="auto">
          <a:xfrm>
            <a:off x="466725" y="4825365"/>
            <a:ext cx="8308340" cy="1800225"/>
          </a:xfrm>
          <a:prstGeom prst="rect">
            <a:avLst/>
          </a:prstGeom>
          <a:solidFill>
            <a:srgbClr val="FFFF00">
              <a:alpha val="42000"/>
            </a:srgbClr>
          </a:solidFill>
          <a:ln w="25400" algn="ctr">
            <a:noFill/>
            <a:miter lim="800000"/>
          </a:ln>
        </p:spPr>
        <p:txBody>
          <a:bodyPr vert="vert"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49"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矩形 4"/>
          <p:cNvSpPr/>
          <p:nvPr/>
        </p:nvSpPr>
        <p:spPr>
          <a:xfrm>
            <a:off x="840423" y="248285"/>
            <a:ext cx="9750425"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2.</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生态</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文明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的概念和内涵</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500" autoRev="1" fill="hold"/>
                                        <p:tgtEl>
                                          <p:spTgt spid="4"/>
                                        </p:tgtEl>
                                        <p:attrNameLst>
                                          <p:attrName>style.color</p:attrName>
                                        </p:attrNameLst>
                                      </p:cBhvr>
                                      <p:to>
                                        <a:srgbClr val="79ECEA"/>
                                      </p:to>
                                    </p:animClr>
                                    <p:animClr clrSpc="rgb" dir="cw">
                                      <p:cBhvr>
                                        <p:cTn id="7" dur="500" autoRev="1" fill="hold"/>
                                        <p:tgtEl>
                                          <p:spTgt spid="4"/>
                                        </p:tgtEl>
                                        <p:attrNameLst>
                                          <p:attrName>fillcolor</p:attrName>
                                        </p:attrNameLst>
                                      </p:cBhvr>
                                      <p:to>
                                        <a:srgbClr val="79ECEA"/>
                                      </p:to>
                                    </p:animClr>
                                    <p:set>
                                      <p:cBhvr>
                                        <p:cTn id="8" dur="500" autoRev="1" fill="hold"/>
                                        <p:tgtEl>
                                          <p:spTgt spid="4"/>
                                        </p:tgtEl>
                                        <p:attrNameLst>
                                          <p:attrName>fill.type</p:attrName>
                                        </p:attrNameLst>
                                      </p:cBhvr>
                                      <p:to>
                                        <p:strVal val="solid"/>
                                      </p:to>
                                    </p:set>
                                    <p:set>
                                      <p:cBhvr>
                                        <p:cTn id="9" dur="500" autoRev="1"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descr="生态文明内涵示意图"/>
          <p:cNvPicPr>
            <a:picLocks noChangeAspect="1"/>
          </p:cNvPicPr>
          <p:nvPr>
            <p:custDataLst>
              <p:tags r:id="rId1"/>
            </p:custDataLst>
          </p:nvPr>
        </p:nvPicPr>
        <p:blipFill>
          <a:blip r:embed="rId2"/>
          <a:stretch>
            <a:fillRect/>
          </a:stretch>
        </p:blipFill>
        <p:spPr>
          <a:xfrm>
            <a:off x="748030" y="1114425"/>
            <a:ext cx="7687310" cy="4712335"/>
          </a:xfrm>
          <a:prstGeom prst="rect">
            <a:avLst/>
          </a:prstGeom>
        </p:spPr>
      </p:pic>
      <p:sp>
        <p:nvSpPr>
          <p:cNvPr id="16" name="文本框 15"/>
          <p:cNvSpPr txBox="1"/>
          <p:nvPr/>
        </p:nvSpPr>
        <p:spPr>
          <a:xfrm>
            <a:off x="555625" y="5900420"/>
            <a:ext cx="8072755" cy="398780"/>
          </a:xfrm>
          <a:prstGeom prst="rect">
            <a:avLst/>
          </a:prstGeom>
          <a:noFill/>
          <a:ln w="9525">
            <a:noFill/>
          </a:ln>
        </p:spPr>
        <p:txBody>
          <a:bodyPr wrap="square">
            <a:spAutoFit/>
          </a:bodyPr>
          <a:p>
            <a:pPr indent="0">
              <a:spcAft>
                <a:spcPts val="0"/>
              </a:spcAft>
            </a:pPr>
            <a:r>
              <a:rPr lang="zh-CN" sz="2000" b="0">
                <a:solidFill>
                  <a:srgbClr val="FF0000"/>
                </a:solidFill>
                <a:latin typeface="Calibri" panose="020F0502020204030204" pitchFamily="34" charset="0"/>
                <a:ea typeface="楷体" panose="02010609060101010101" charset="-122"/>
              </a:rPr>
              <a:t>生态文明的内涵：政治文明、精神文明、物质文明和社会文明的生态化</a:t>
            </a:r>
            <a:endParaRPr lang="zh-CN" sz="2000" b="0">
              <a:solidFill>
                <a:srgbClr val="FF0000"/>
              </a:solidFill>
              <a:latin typeface="Calibri" panose="020F0502020204030204" pitchFamily="34" charset="0"/>
              <a:ea typeface="楷体" panose="02010609060101010101" charset="-122"/>
            </a:endParaRPr>
          </a:p>
        </p:txBody>
      </p:sp>
      <p:sp>
        <p:nvSpPr>
          <p:cNvPr id="2" name="文本框 24"/>
          <p:cNvSpPr txBox="1">
            <a:spLocks noChangeArrowheads="1"/>
          </p:cNvSpPr>
          <p:nvPr/>
        </p:nvSpPr>
        <p:spPr bwMode="auto">
          <a:xfrm>
            <a:off x="2603500" y="2073275"/>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49"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文本框 24"/>
          <p:cNvSpPr txBox="1">
            <a:spLocks noChangeArrowheads="1"/>
          </p:cNvSpPr>
          <p:nvPr/>
        </p:nvSpPr>
        <p:spPr bwMode="auto">
          <a:xfrm>
            <a:off x="2658745" y="4065905"/>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49"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24"/>
          <p:cNvSpPr txBox="1">
            <a:spLocks noChangeArrowheads="1"/>
          </p:cNvSpPr>
          <p:nvPr/>
        </p:nvSpPr>
        <p:spPr bwMode="auto">
          <a:xfrm>
            <a:off x="4739640" y="2056765"/>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49"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9" name="文本框 24"/>
          <p:cNvSpPr txBox="1">
            <a:spLocks noChangeArrowheads="1"/>
          </p:cNvSpPr>
          <p:nvPr/>
        </p:nvSpPr>
        <p:spPr bwMode="auto">
          <a:xfrm>
            <a:off x="4811395" y="4065905"/>
            <a:ext cx="1728000" cy="82800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49"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椭圆 21"/>
          <p:cNvSpPr>
            <a:spLocks noChangeAspect="1"/>
          </p:cNvSpPr>
          <p:nvPr/>
        </p:nvSpPr>
        <p:spPr>
          <a:xfrm>
            <a:off x="3955415" y="2862580"/>
            <a:ext cx="1232535" cy="1305560"/>
          </a:xfrm>
          <a:prstGeom prst="ellipse">
            <a:avLst/>
          </a:prstGeom>
          <a:solidFill>
            <a:srgbClr val="FFFF00"/>
          </a:solidFill>
          <a:ln w="3175" cap="flat" cmpd="sng">
            <a:solidFill>
              <a:srgbClr val="000000"/>
            </a:solidFill>
            <a:prstDash val="solid"/>
            <a:headEnd type="none" w="med" len="med"/>
            <a:tailEnd type="none" w="med" len="med"/>
          </a:ln>
        </p:spPr>
        <p:txBody>
          <a:bodyPr/>
          <a:p>
            <a:endParaRPr lang="zh-CN" altLang="en-US"/>
          </a:p>
        </p:txBody>
      </p:sp>
      <p:sp>
        <p:nvSpPr>
          <p:cNvPr id="1073743968" name="文本框 1073743967"/>
          <p:cNvSpPr txBox="1"/>
          <p:nvPr/>
        </p:nvSpPr>
        <p:spPr>
          <a:xfrm>
            <a:off x="3978275" y="3011170"/>
            <a:ext cx="1219200" cy="1045210"/>
          </a:xfrm>
          <a:prstGeom prst="rect">
            <a:avLst/>
          </a:prstGeom>
          <a:noFill/>
          <a:ln w="9525">
            <a:noFill/>
          </a:ln>
        </p:spPr>
        <p:txBody>
          <a:bodyPr vert="horz" wrap="square" anchor="t"/>
          <a:p>
            <a:pPr algn="ctr" fontAlgn="base">
              <a:spcAft>
                <a:spcPts val="0"/>
              </a:spcAft>
            </a:pPr>
            <a:r>
              <a:rPr lang="zh-CN" altLang="en-US" sz="3200" b="1">
                <a:solidFill>
                  <a:srgbClr val="FF0000"/>
                </a:solidFill>
                <a:latin typeface="黑体" panose="02010609060101010101" pitchFamily="49" charset="-122"/>
                <a:ea typeface="黑体" panose="02010609060101010101" pitchFamily="49" charset="-122"/>
              </a:rPr>
              <a:t>生态</a:t>
            </a:r>
            <a:endParaRPr lang="zh-CN" altLang="en-US" sz="3200" b="1">
              <a:solidFill>
                <a:srgbClr val="FF0000"/>
              </a:solidFill>
              <a:latin typeface="黑体" panose="02010609060101010101" pitchFamily="49" charset="-122"/>
              <a:ea typeface="黑体" panose="02010609060101010101" pitchFamily="49" charset="-122"/>
            </a:endParaRPr>
          </a:p>
          <a:p>
            <a:pPr algn="ctr" fontAlgn="base">
              <a:spcBef>
                <a:spcPts val="0"/>
              </a:spcBef>
            </a:pPr>
            <a:r>
              <a:rPr lang="zh-CN" altLang="en-US" sz="3200" b="1">
                <a:solidFill>
                  <a:srgbClr val="FF0000"/>
                </a:solidFill>
                <a:latin typeface="黑体" panose="02010609060101010101" pitchFamily="49" charset="-122"/>
                <a:ea typeface="黑体" panose="02010609060101010101" pitchFamily="49" charset="-122"/>
              </a:rPr>
              <a:t>文明</a:t>
            </a:r>
            <a:endParaRPr lang="zh-CN" altLang="en-US" sz="3200" b="1">
              <a:solidFill>
                <a:srgbClr val="FF0000"/>
              </a:solidFill>
              <a:latin typeface="黑体" panose="02010609060101010101" pitchFamily="49" charset="-122"/>
              <a:ea typeface="黑体" panose="02010609060101010101" pitchFamily="49" charset="-122"/>
            </a:endParaRPr>
          </a:p>
          <a:p>
            <a:endParaRPr lang="zh-CN" altLang="en-US" sz="3200" b="1">
              <a:solidFill>
                <a:srgbClr val="FF0000"/>
              </a:solidFill>
              <a:latin typeface="黑体" panose="02010609060101010101" pitchFamily="49" charset="-122"/>
              <a:ea typeface="黑体" panose="02010609060101010101" pitchFamily="49" charset="-122"/>
            </a:endParaRPr>
          </a:p>
        </p:txBody>
      </p:sp>
      <p:sp>
        <p:nvSpPr>
          <p:cNvPr id="5" name="矩形 4"/>
          <p:cNvSpPr/>
          <p:nvPr/>
        </p:nvSpPr>
        <p:spPr>
          <a:xfrm>
            <a:off x="840423" y="248285"/>
            <a:ext cx="9750425"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2.</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生态</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文明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的概念和内涵</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500" autoRev="1" fill="hold"/>
                                        <p:tgtEl>
                                          <p:spTgt spid="2"/>
                                        </p:tgtEl>
                                        <p:attrNameLst>
                                          <p:attrName>style.color</p:attrName>
                                        </p:attrNameLst>
                                      </p:cBhvr>
                                      <p:to>
                                        <a:srgbClr val="79ECEA"/>
                                      </p:to>
                                    </p:animClr>
                                    <p:animClr clrSpc="rgb" dir="cw">
                                      <p:cBhvr>
                                        <p:cTn id="7" dur="500" autoRev="1" fill="hold"/>
                                        <p:tgtEl>
                                          <p:spTgt spid="2"/>
                                        </p:tgtEl>
                                        <p:attrNameLst>
                                          <p:attrName>fillcolor</p:attrName>
                                        </p:attrNameLst>
                                      </p:cBhvr>
                                      <p:to>
                                        <a:srgbClr val="79ECEA"/>
                                      </p:to>
                                    </p:animClr>
                                    <p:set>
                                      <p:cBhvr>
                                        <p:cTn id="8" dur="500" autoRev="1" fill="hold"/>
                                        <p:tgtEl>
                                          <p:spTgt spid="2"/>
                                        </p:tgtEl>
                                        <p:attrNameLst>
                                          <p:attrName>fill.type</p:attrName>
                                        </p:attrNameLst>
                                      </p:cBhvr>
                                      <p:to>
                                        <p:strVal val="solid"/>
                                      </p:to>
                                    </p:set>
                                    <p:set>
                                      <p:cBhvr>
                                        <p:cTn id="9" dur="500" autoRev="1" fill="hold"/>
                                        <p:tgtEl>
                                          <p:spTgt spid="2"/>
                                        </p:tgtEl>
                                        <p:attrNameLst>
                                          <p:attrName>fill.on</p:attrName>
                                        </p:attrNameLst>
                                      </p:cBhvr>
                                      <p:to>
                                        <p:strVal val="true"/>
                                      </p:to>
                                    </p:set>
                                  </p:childTnLst>
                                </p:cTn>
                              </p:par>
                              <p:par>
                                <p:cTn id="10" presetID="27" presetClass="emph" presetSubtype="0" repeatCount="indefinite" fill="hold" grpId="0" nodeType="withEffect">
                                  <p:stCondLst>
                                    <p:cond delay="0"/>
                                  </p:stCondLst>
                                  <p:childTnLst>
                                    <p:animClr clrSpc="rgb" dir="cw">
                                      <p:cBhvr override="childStyle">
                                        <p:cTn id="11" dur="500" autoRev="1" fill="hold"/>
                                        <p:tgtEl>
                                          <p:spTgt spid="17"/>
                                        </p:tgtEl>
                                        <p:attrNameLst>
                                          <p:attrName>style.color</p:attrName>
                                        </p:attrNameLst>
                                      </p:cBhvr>
                                      <p:to>
                                        <a:srgbClr val="79ECEA"/>
                                      </p:to>
                                    </p:animClr>
                                    <p:animClr clrSpc="rgb" dir="cw">
                                      <p:cBhvr>
                                        <p:cTn id="12" dur="500" autoRev="1" fill="hold"/>
                                        <p:tgtEl>
                                          <p:spTgt spid="17"/>
                                        </p:tgtEl>
                                        <p:attrNameLst>
                                          <p:attrName>fillcolor</p:attrName>
                                        </p:attrNameLst>
                                      </p:cBhvr>
                                      <p:to>
                                        <a:srgbClr val="79ECEA"/>
                                      </p:to>
                                    </p:animClr>
                                    <p:set>
                                      <p:cBhvr>
                                        <p:cTn id="13" dur="500" autoRev="1" fill="hold"/>
                                        <p:tgtEl>
                                          <p:spTgt spid="17"/>
                                        </p:tgtEl>
                                        <p:attrNameLst>
                                          <p:attrName>fill.type</p:attrName>
                                        </p:attrNameLst>
                                      </p:cBhvr>
                                      <p:to>
                                        <p:strVal val="solid"/>
                                      </p:to>
                                    </p:set>
                                    <p:set>
                                      <p:cBhvr>
                                        <p:cTn id="14" dur="500" autoRev="1" fill="hold"/>
                                        <p:tgtEl>
                                          <p:spTgt spid="17"/>
                                        </p:tgtEl>
                                        <p:attrNameLst>
                                          <p:attrName>fill.on</p:attrName>
                                        </p:attrNameLst>
                                      </p:cBhvr>
                                      <p:to>
                                        <p:strVal val="true"/>
                                      </p:to>
                                    </p:set>
                                  </p:childTnLst>
                                </p:cTn>
                              </p:par>
                              <p:par>
                                <p:cTn id="15" presetID="27" presetClass="emph" presetSubtype="0" repeatCount="indefinite" fill="hold" grpId="0" nodeType="withEffect">
                                  <p:stCondLst>
                                    <p:cond delay="0"/>
                                  </p:stCondLst>
                                  <p:childTnLst>
                                    <p:animClr clrSpc="rgb" dir="cw">
                                      <p:cBhvr override="childStyle">
                                        <p:cTn id="16" dur="500" autoRev="1" fill="hold"/>
                                        <p:tgtEl>
                                          <p:spTgt spid="18"/>
                                        </p:tgtEl>
                                        <p:attrNameLst>
                                          <p:attrName>style.color</p:attrName>
                                        </p:attrNameLst>
                                      </p:cBhvr>
                                      <p:to>
                                        <a:srgbClr val="79ECEA"/>
                                      </p:to>
                                    </p:animClr>
                                    <p:animClr clrSpc="rgb" dir="cw">
                                      <p:cBhvr>
                                        <p:cTn id="17" dur="500" autoRev="1" fill="hold"/>
                                        <p:tgtEl>
                                          <p:spTgt spid="18"/>
                                        </p:tgtEl>
                                        <p:attrNameLst>
                                          <p:attrName>fillcolor</p:attrName>
                                        </p:attrNameLst>
                                      </p:cBhvr>
                                      <p:to>
                                        <a:srgbClr val="79ECEA"/>
                                      </p:to>
                                    </p:animClr>
                                    <p:set>
                                      <p:cBhvr>
                                        <p:cTn id="18" dur="500" autoRev="1" fill="hold"/>
                                        <p:tgtEl>
                                          <p:spTgt spid="18"/>
                                        </p:tgtEl>
                                        <p:attrNameLst>
                                          <p:attrName>fill.type</p:attrName>
                                        </p:attrNameLst>
                                      </p:cBhvr>
                                      <p:to>
                                        <p:strVal val="solid"/>
                                      </p:to>
                                    </p:set>
                                    <p:set>
                                      <p:cBhvr>
                                        <p:cTn id="19" dur="500" autoRev="1" fill="hold"/>
                                        <p:tgtEl>
                                          <p:spTgt spid="18"/>
                                        </p:tgtEl>
                                        <p:attrNameLst>
                                          <p:attrName>fill.on</p:attrName>
                                        </p:attrNameLst>
                                      </p:cBhvr>
                                      <p:to>
                                        <p:strVal val="true"/>
                                      </p:to>
                                    </p:set>
                                  </p:childTnLst>
                                </p:cTn>
                              </p:par>
                              <p:par>
                                <p:cTn id="20" presetID="27" presetClass="emph" presetSubtype="0" repeatCount="indefinite" fill="hold" grpId="0" nodeType="withEffect">
                                  <p:stCondLst>
                                    <p:cond delay="0"/>
                                  </p:stCondLst>
                                  <p:childTnLst>
                                    <p:animClr clrSpc="rgb" dir="cw">
                                      <p:cBhvr override="childStyle">
                                        <p:cTn id="21" dur="500" autoRev="1" fill="hold"/>
                                        <p:tgtEl>
                                          <p:spTgt spid="19"/>
                                        </p:tgtEl>
                                        <p:attrNameLst>
                                          <p:attrName>style.color</p:attrName>
                                        </p:attrNameLst>
                                      </p:cBhvr>
                                      <p:to>
                                        <a:srgbClr val="79ECEA"/>
                                      </p:to>
                                    </p:animClr>
                                    <p:animClr clrSpc="rgb" dir="cw">
                                      <p:cBhvr>
                                        <p:cTn id="22" dur="500" autoRev="1" fill="hold"/>
                                        <p:tgtEl>
                                          <p:spTgt spid="19"/>
                                        </p:tgtEl>
                                        <p:attrNameLst>
                                          <p:attrName>fillcolor</p:attrName>
                                        </p:attrNameLst>
                                      </p:cBhvr>
                                      <p:to>
                                        <a:srgbClr val="79ECEA"/>
                                      </p:to>
                                    </p:animClr>
                                    <p:set>
                                      <p:cBhvr>
                                        <p:cTn id="23" dur="500" autoRev="1" fill="hold"/>
                                        <p:tgtEl>
                                          <p:spTgt spid="19"/>
                                        </p:tgtEl>
                                        <p:attrNameLst>
                                          <p:attrName>fill.type</p:attrName>
                                        </p:attrNameLst>
                                      </p:cBhvr>
                                      <p:to>
                                        <p:strVal val="solid"/>
                                      </p:to>
                                    </p:set>
                                    <p:set>
                                      <p:cBhvr>
                                        <p:cTn id="24" dur="500" autoRev="1" fill="hold"/>
                                        <p:tgtEl>
                                          <p:spTgt spid="1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7" grpId="0" bldLvl="0" animBg="1"/>
      <p:bldP spid="18" grpId="0" bldLvl="0" animBg="1"/>
      <p:bldP spid="1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760" y="1254125"/>
            <a:ext cx="8204200" cy="4526280"/>
          </a:xfrm>
        </p:spPr>
        <p:txBody>
          <a:bodyPr/>
          <a:lstStyle/>
          <a:p>
            <a:pPr>
              <a:buNone/>
            </a:pPr>
            <a:r>
              <a:rPr lang="zh-CN" altLang="en-US" dirty="0">
                <a:solidFill>
                  <a:schemeClr val="accent2"/>
                </a:solidFill>
                <a:latin typeface="黑体" panose="02010609060101010101" pitchFamily="49" charset="-122"/>
                <a:ea typeface="黑体" panose="02010609060101010101" pitchFamily="49" charset="-122"/>
                <a:cs typeface="黑体" panose="02010609060101010101" pitchFamily="49" charset="-122"/>
              </a:rPr>
              <a:t>我国生态文明建设的意义讨论：</a:t>
            </a:r>
            <a:endParaRPr lang="zh-CN" altLang="en-US" dirty="0">
              <a:solidFill>
                <a:schemeClr val="accent2"/>
              </a:solidFill>
              <a:latin typeface="华文楷体" panose="02010600040101010101" charset="-122"/>
              <a:ea typeface="华文楷体" panose="02010600040101010101" charset="-122"/>
            </a:endParaRPr>
          </a:p>
          <a:p>
            <a:r>
              <a:rPr lang="zh-CN" altLang="en-US" sz="2000" dirty="0">
                <a:solidFill>
                  <a:schemeClr val="accent2"/>
                </a:solidFill>
                <a:latin typeface="黑体" panose="02010609060101010101" pitchFamily="49" charset="-122"/>
                <a:ea typeface="黑体" panose="02010609060101010101" pitchFamily="49" charset="-122"/>
              </a:rPr>
              <a:t>其一，选择先期工业文明发展道路：对内环境不堪重负</a:t>
            </a:r>
            <a:endParaRPr lang="en-US" altLang="zh-CN" sz="2000" dirty="0">
              <a:solidFill>
                <a:schemeClr val="accent2"/>
              </a:solidFill>
              <a:latin typeface="黑体" panose="02010609060101010101" pitchFamily="49" charset="-122"/>
              <a:ea typeface="黑体" panose="02010609060101010101" pitchFamily="49" charset="-122"/>
            </a:endParaRPr>
          </a:p>
          <a:p>
            <a:r>
              <a:rPr lang="zh-CN" altLang="en-US" sz="2000" dirty="0">
                <a:solidFill>
                  <a:schemeClr val="accent2"/>
                </a:solidFill>
                <a:latin typeface="黑体" panose="02010609060101010101" pitchFamily="49" charset="-122"/>
                <a:ea typeface="黑体" panose="02010609060101010101" pitchFamily="49" charset="-122"/>
              </a:rPr>
              <a:t>其二，选择当期工业文明发展道路：对外中国威胁论（污染转移）</a:t>
            </a:r>
            <a:endParaRPr lang="en-US" altLang="zh-CN" sz="2000" dirty="0">
              <a:solidFill>
                <a:schemeClr val="accent2"/>
              </a:solidFill>
              <a:latin typeface="黑体" panose="02010609060101010101" pitchFamily="49" charset="-122"/>
              <a:ea typeface="黑体" panose="02010609060101010101" pitchFamily="49" charset="-122"/>
            </a:endParaRPr>
          </a:p>
          <a:p>
            <a:pPr algn="ctr">
              <a:buNone/>
            </a:pPr>
            <a:r>
              <a:rPr lang="zh-CN" altLang="en-US" sz="2000" dirty="0">
                <a:solidFill>
                  <a:srgbClr val="FF0000"/>
                </a:solidFill>
                <a:latin typeface="黑体" panose="02010609060101010101" pitchFamily="49" charset="-122"/>
                <a:ea typeface="黑体" panose="02010609060101010101" pitchFamily="49" charset="-122"/>
              </a:rPr>
              <a:t>  在国际与国内的现实条件下，上述两条道路均不可行！</a:t>
            </a:r>
            <a:endParaRPr lang="en-US" altLang="zh-CN" sz="2000" dirty="0">
              <a:solidFill>
                <a:srgbClr val="FF0000"/>
              </a:solidFill>
              <a:latin typeface="黑体" panose="02010609060101010101" pitchFamily="49" charset="-122"/>
              <a:ea typeface="黑体" panose="02010609060101010101" pitchFamily="49" charset="-122"/>
            </a:endParaRPr>
          </a:p>
          <a:p>
            <a:r>
              <a:rPr lang="zh-CN" altLang="en-US" sz="2000" dirty="0">
                <a:solidFill>
                  <a:schemeClr val="accent2"/>
                </a:solidFill>
                <a:latin typeface="黑体" panose="02010609060101010101" pitchFamily="49" charset="-122"/>
                <a:ea typeface="黑体" panose="02010609060101010101" pitchFamily="49" charset="-122"/>
              </a:rPr>
              <a:t>其三，必须选择生态文明道路：一条艰难的捷径</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a:solidFill>
                <a:schemeClr val="accent2"/>
              </a:solidFill>
              <a:latin typeface="黑体" panose="02010609060101010101" pitchFamily="49" charset="-122"/>
              <a:ea typeface="黑体" panose="02010609060101010101" pitchFamily="49" charset="-122"/>
            </a:endParaRPr>
          </a:p>
        </p:txBody>
      </p:sp>
      <p:grpSp>
        <p:nvGrpSpPr>
          <p:cNvPr id="5" name="组合 4"/>
          <p:cNvGrpSpPr/>
          <p:nvPr/>
        </p:nvGrpSpPr>
        <p:grpSpPr>
          <a:xfrm>
            <a:off x="1985784" y="3435204"/>
            <a:ext cx="5328592" cy="3381774"/>
            <a:chOff x="1835696" y="2535451"/>
            <a:chExt cx="5328592" cy="4140013"/>
          </a:xfrm>
        </p:grpSpPr>
        <p:sp>
          <p:nvSpPr>
            <p:cNvPr id="50" name="TextBox 49"/>
            <p:cNvSpPr txBox="1"/>
            <p:nvPr/>
          </p:nvSpPr>
          <p:spPr>
            <a:xfrm>
              <a:off x="3985374" y="6224586"/>
              <a:ext cx="1579278" cy="450878"/>
            </a:xfrm>
            <a:prstGeom prst="rect">
              <a:avLst/>
            </a:prstGeom>
            <a:noFill/>
          </p:spPr>
          <p:txBody>
            <a:bodyPr wrap="square" rtlCol="0">
              <a:spAutoFit/>
            </a:bodyPr>
            <a:lstStyle/>
            <a:p>
              <a:pPr lvl="0" algn="l"/>
              <a:r>
                <a:rPr lang="zh-CN" altLang="en-US" sz="1800" dirty="0">
                  <a:solidFill>
                    <a:srgbClr val="C00000"/>
                  </a:solidFill>
                  <a:sym typeface="+mn-ea"/>
                </a:rPr>
                <a:t>经济发展水平</a:t>
              </a:r>
              <a:endParaRPr lang="zh-CN" altLang="en-US" sz="1800" dirty="0">
                <a:solidFill>
                  <a:srgbClr val="C00000"/>
                </a:solidFill>
                <a:sym typeface="+mn-ea"/>
              </a:endParaRPr>
            </a:p>
          </p:txBody>
        </p:sp>
        <p:grpSp>
          <p:nvGrpSpPr>
            <p:cNvPr id="6" name="组合 16"/>
            <p:cNvGrpSpPr/>
            <p:nvPr/>
          </p:nvGrpSpPr>
          <p:grpSpPr>
            <a:xfrm>
              <a:off x="1835696" y="2535451"/>
              <a:ext cx="5328592" cy="3629853"/>
              <a:chOff x="1835696" y="2535451"/>
              <a:chExt cx="5328592" cy="3629853"/>
            </a:xfrm>
          </p:grpSpPr>
          <p:cxnSp>
            <p:nvCxnSpPr>
              <p:cNvPr id="53" name="直接箭头连接符 52"/>
              <p:cNvCxnSpPr/>
              <p:nvPr/>
            </p:nvCxnSpPr>
            <p:spPr bwMode="auto">
              <a:xfrm>
                <a:off x="2267744" y="6163716"/>
                <a:ext cx="4896544" cy="1588"/>
              </a:xfrm>
              <a:prstGeom prst="straightConnector1">
                <a:avLst/>
              </a:prstGeom>
              <a:solidFill>
                <a:schemeClr val="accent1"/>
              </a:solidFill>
              <a:ln w="28575" cap="flat" cmpd="sng" algn="ctr">
                <a:solidFill>
                  <a:schemeClr val="accent1">
                    <a:shade val="50000"/>
                  </a:schemeClr>
                </a:solidFill>
                <a:prstDash val="solid"/>
                <a:round/>
                <a:headEnd type="none" w="med" len="med"/>
                <a:tailEnd type="arrow"/>
              </a:ln>
              <a:effectLst>
                <a:outerShdw blurRad="139700" dist="38100" dir="5400000" algn="t" rotWithShape="0">
                  <a:prstClr val="black">
                    <a:alpha val="56000"/>
                  </a:prstClr>
                </a:outerShdw>
              </a:effectLst>
            </p:spPr>
          </p:cxnSp>
          <p:cxnSp>
            <p:nvCxnSpPr>
              <p:cNvPr id="54" name="直接箭头连接符 53"/>
              <p:cNvCxnSpPr/>
              <p:nvPr/>
            </p:nvCxnSpPr>
            <p:spPr bwMode="auto">
              <a:xfrm rot="5400000" flipH="1" flipV="1">
                <a:off x="452817" y="4349584"/>
                <a:ext cx="3629061" cy="794"/>
              </a:xfrm>
              <a:prstGeom prst="straightConnector1">
                <a:avLst/>
              </a:prstGeom>
              <a:solidFill>
                <a:schemeClr val="accent1"/>
              </a:solidFill>
              <a:ln w="28575" cap="flat" cmpd="sng" algn="ctr">
                <a:solidFill>
                  <a:schemeClr val="accent1">
                    <a:shade val="50000"/>
                  </a:schemeClr>
                </a:solidFill>
                <a:prstDash val="solid"/>
                <a:round/>
                <a:headEnd type="none" w="med" len="med"/>
                <a:tailEnd type="arrow"/>
              </a:ln>
              <a:effectLst>
                <a:outerShdw blurRad="139700" dist="38100" dir="5400000" algn="t" rotWithShape="0">
                  <a:prstClr val="black">
                    <a:alpha val="56000"/>
                  </a:prstClr>
                </a:outerShdw>
              </a:effectLst>
            </p:spPr>
          </p:cxnSp>
          <p:sp>
            <p:nvSpPr>
              <p:cNvPr id="55" name="TextBox 10"/>
              <p:cNvSpPr txBox="1"/>
              <p:nvPr/>
            </p:nvSpPr>
            <p:spPr>
              <a:xfrm>
                <a:off x="1835696" y="3479951"/>
                <a:ext cx="576064" cy="1807398"/>
              </a:xfrm>
              <a:prstGeom prst="rect">
                <a:avLst/>
              </a:prstGeom>
              <a:noFill/>
            </p:spPr>
            <p:txBody>
              <a:bodyPr wrap="square" rtlCol="0">
                <a:spAutoFit/>
              </a:bodyPr>
              <a:lstStyle/>
              <a:p>
                <a:r>
                  <a:rPr lang="zh-CN" altLang="en-US" sz="1800" dirty="0">
                    <a:solidFill>
                      <a:srgbClr val="C00000"/>
                    </a:solidFill>
                  </a:rPr>
                  <a:t>污染物排放</a:t>
                </a:r>
                <a:endParaRPr lang="zh-CN" altLang="en-US" sz="1800" dirty="0">
                  <a:solidFill>
                    <a:srgbClr val="C00000"/>
                  </a:solidFill>
                </a:endParaRPr>
              </a:p>
            </p:txBody>
          </p:sp>
        </p:grpSp>
      </p:grpSp>
      <p:sp>
        <p:nvSpPr>
          <p:cNvPr id="36" name="TextBox 35"/>
          <p:cNvSpPr txBox="1"/>
          <p:nvPr/>
        </p:nvSpPr>
        <p:spPr>
          <a:xfrm>
            <a:off x="6162248" y="5589240"/>
            <a:ext cx="687060" cy="645160"/>
          </a:xfrm>
          <a:prstGeom prst="rect">
            <a:avLst/>
          </a:prstGeom>
          <a:solidFill>
            <a:schemeClr val="accent1">
              <a:lumMod val="40000"/>
              <a:lumOff val="60000"/>
            </a:schemeClr>
          </a:solidFill>
        </p:spPr>
        <p:txBody>
          <a:bodyPr wrap="square" rtlCol="0">
            <a:spAutoFit/>
          </a:bodyPr>
          <a:lstStyle/>
          <a:p>
            <a:pPr lvl="0" algn="l"/>
            <a:r>
              <a:rPr lang="zh-CN" altLang="en-US" sz="1800" dirty="0">
                <a:solidFill>
                  <a:schemeClr val="accent2"/>
                </a:solidFill>
                <a:sym typeface="+mn-ea"/>
              </a:rPr>
              <a:t>中国未来</a:t>
            </a:r>
            <a:endParaRPr lang="zh-CN" altLang="en-US" sz="1800" dirty="0">
              <a:solidFill>
                <a:schemeClr val="accent2"/>
              </a:solidFill>
              <a:sym typeface="+mn-ea"/>
            </a:endParaRPr>
          </a:p>
        </p:txBody>
      </p:sp>
      <p:sp>
        <p:nvSpPr>
          <p:cNvPr id="37" name="TextBox 36"/>
          <p:cNvSpPr txBox="1"/>
          <p:nvPr/>
        </p:nvSpPr>
        <p:spPr>
          <a:xfrm>
            <a:off x="2631063" y="4955133"/>
            <a:ext cx="648072" cy="645160"/>
          </a:xfrm>
          <a:prstGeom prst="rect">
            <a:avLst/>
          </a:prstGeom>
          <a:solidFill>
            <a:schemeClr val="accent2">
              <a:lumMod val="20000"/>
              <a:lumOff val="80000"/>
            </a:schemeClr>
          </a:solidFill>
        </p:spPr>
        <p:txBody>
          <a:bodyPr wrap="square" rtlCol="0">
            <a:spAutoFit/>
          </a:bodyPr>
          <a:lstStyle/>
          <a:p>
            <a:pPr lvl="0" algn="l"/>
            <a:r>
              <a:rPr lang="zh-CN" altLang="en-US" sz="1800" dirty="0">
                <a:solidFill>
                  <a:schemeClr val="accent2"/>
                </a:solidFill>
                <a:effectLst>
                  <a:outerShdw blurRad="38100" dist="38100" dir="2700000" algn="tl">
                    <a:srgbClr val="000000">
                      <a:alpha val="43137"/>
                    </a:srgbClr>
                  </a:outerShdw>
                </a:effectLst>
                <a:sym typeface="+mn-ea"/>
              </a:rPr>
              <a:t>中国现在</a:t>
            </a:r>
            <a:endParaRPr lang="zh-CN" altLang="en-US" sz="1800" dirty="0">
              <a:solidFill>
                <a:schemeClr val="accent2"/>
              </a:solidFill>
              <a:effectLst>
                <a:outerShdw blurRad="38100" dist="38100" dir="2700000" algn="tl">
                  <a:srgbClr val="000000">
                    <a:alpha val="43137"/>
                  </a:srgbClr>
                </a:outerShdw>
              </a:effectLst>
              <a:sym typeface="+mn-ea"/>
            </a:endParaRPr>
          </a:p>
        </p:txBody>
      </p:sp>
      <p:sp>
        <p:nvSpPr>
          <p:cNvPr id="45" name="椭圆 44"/>
          <p:cNvSpPr/>
          <p:nvPr/>
        </p:nvSpPr>
        <p:spPr bwMode="auto">
          <a:xfrm>
            <a:off x="3209920" y="5198974"/>
            <a:ext cx="178653" cy="108437"/>
          </a:xfrm>
          <a:prstGeom prst="ellipse">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46" name="椭圆 45"/>
          <p:cNvSpPr/>
          <p:nvPr/>
        </p:nvSpPr>
        <p:spPr bwMode="auto">
          <a:xfrm>
            <a:off x="5921514" y="6063070"/>
            <a:ext cx="178653" cy="108437"/>
          </a:xfrm>
          <a:prstGeom prst="ellipse">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cxnSp>
        <p:nvCxnSpPr>
          <p:cNvPr id="58" name="直接连接符 57"/>
          <p:cNvCxnSpPr/>
          <p:nvPr/>
        </p:nvCxnSpPr>
        <p:spPr bwMode="auto">
          <a:xfrm>
            <a:off x="2417832" y="4515323"/>
            <a:ext cx="4752528" cy="0"/>
          </a:xfrm>
          <a:prstGeom prst="line">
            <a:avLst/>
          </a:prstGeom>
          <a:solidFill>
            <a:schemeClr val="accent1"/>
          </a:solidFill>
          <a:ln w="12700" cap="flat" cmpd="sng" algn="ctr">
            <a:solidFill>
              <a:srgbClr val="002060"/>
            </a:solidFill>
            <a:prstDash val="dash"/>
            <a:round/>
            <a:headEnd type="none" w="med" len="med"/>
            <a:tailEnd type="none" w="med" len="med"/>
          </a:ln>
          <a:effectLst/>
        </p:spPr>
      </p:cxnSp>
      <p:cxnSp>
        <p:nvCxnSpPr>
          <p:cNvPr id="59" name="直接箭头连接符 58"/>
          <p:cNvCxnSpPr/>
          <p:nvPr/>
        </p:nvCxnSpPr>
        <p:spPr bwMode="auto">
          <a:xfrm>
            <a:off x="3391072" y="5309439"/>
            <a:ext cx="2568832" cy="85927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60" name="TextBox 59"/>
          <p:cNvSpPr txBox="1"/>
          <p:nvPr/>
        </p:nvSpPr>
        <p:spPr>
          <a:xfrm rot="1113862">
            <a:off x="3529621" y="5679251"/>
            <a:ext cx="2019300" cy="460375"/>
          </a:xfrm>
          <a:prstGeom prst="rect">
            <a:avLst/>
          </a:prstGeom>
          <a:noFill/>
        </p:spPr>
        <p:txBody>
          <a:bodyPr wrap="none" rtlCol="0">
            <a:spAutoFit/>
          </a:bodyPr>
          <a:lstStyle/>
          <a:p>
            <a:r>
              <a:rPr lang="zh-CN" altLang="en-US" sz="2400" dirty="0">
                <a:solidFill>
                  <a:schemeClr val="accent2"/>
                </a:solidFill>
                <a:latin typeface="黑体" panose="02010609060101010101" pitchFamily="49" charset="-122"/>
                <a:ea typeface="黑体" panose="02010609060101010101" pitchFamily="49" charset="-122"/>
              </a:rPr>
              <a:t>生态文明道路</a:t>
            </a:r>
            <a:endParaRPr lang="zh-CN" altLang="en-US" sz="2400" dirty="0">
              <a:solidFill>
                <a:schemeClr val="accent2"/>
              </a:solidFill>
              <a:latin typeface="黑体" panose="02010609060101010101" pitchFamily="49" charset="-122"/>
              <a:ea typeface="黑体" panose="02010609060101010101" pitchFamily="49" charset="-122"/>
            </a:endParaRPr>
          </a:p>
        </p:txBody>
      </p:sp>
      <p:sp>
        <p:nvSpPr>
          <p:cNvPr id="61" name="任意多边形 60"/>
          <p:cNvSpPr/>
          <p:nvPr/>
        </p:nvSpPr>
        <p:spPr bwMode="auto">
          <a:xfrm rot="13614060" flipV="1">
            <a:off x="2839209" y="3823184"/>
            <a:ext cx="1208946" cy="297958"/>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triangle" w="med" len="med"/>
          </a:ln>
          <a:effectLst/>
        </p:spPr>
        <p:txBody>
          <a:bodyPr vert="horz" wrap="square" lIns="91440" tIns="45720" rIns="91440" bIns="45720" numCol="1" rtlCol="0" anchor="t" anchorCtr="0" compatLnSpc="1">
            <a:noAutofit/>
          </a:bodyPr>
          <a:lstStyle/>
          <a:p>
            <a:pPr lvl="0" algn="r"/>
            <a:endParaRPr lang="zh-CN" altLang="en-US" b="0">
              <a:solidFill>
                <a:schemeClr val="accent2"/>
              </a:solidFill>
              <a:sym typeface="+mn-ea"/>
            </a:endParaRPr>
          </a:p>
        </p:txBody>
      </p:sp>
      <p:sp>
        <p:nvSpPr>
          <p:cNvPr id="62" name="任意多边形 61"/>
          <p:cNvSpPr/>
          <p:nvPr/>
        </p:nvSpPr>
        <p:spPr bwMode="auto">
          <a:xfrm rot="20629568">
            <a:off x="3140324" y="4001168"/>
            <a:ext cx="3039753" cy="820911"/>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none" w="med" len="med"/>
          </a:ln>
          <a:effectLst/>
        </p:spPr>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3" name="矩形 62"/>
          <p:cNvSpPr/>
          <p:nvPr/>
        </p:nvSpPr>
        <p:spPr bwMode="auto">
          <a:xfrm>
            <a:off x="3785984" y="3594720"/>
            <a:ext cx="2858616" cy="9144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4" name="乘号 63"/>
          <p:cNvSpPr/>
          <p:nvPr/>
        </p:nvSpPr>
        <p:spPr bwMode="auto">
          <a:xfrm>
            <a:off x="3425944" y="4365104"/>
            <a:ext cx="360040" cy="648072"/>
          </a:xfrm>
          <a:prstGeom prst="mathMultiply">
            <a:avLst/>
          </a:prstGeom>
          <a:solidFill>
            <a:srgbClr val="FF000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5" name="任意多边形 64"/>
          <p:cNvSpPr/>
          <p:nvPr/>
        </p:nvSpPr>
        <p:spPr bwMode="auto">
          <a:xfrm rot="1109706">
            <a:off x="3485091" y="4845730"/>
            <a:ext cx="2708736" cy="813931"/>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triangle" w="med" len="med"/>
          </a:ln>
          <a:effectLst/>
        </p:spPr>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6" name="乘号 65"/>
          <p:cNvSpPr/>
          <p:nvPr/>
        </p:nvSpPr>
        <p:spPr bwMode="auto">
          <a:xfrm>
            <a:off x="4146024" y="4509120"/>
            <a:ext cx="360040" cy="648072"/>
          </a:xfrm>
          <a:prstGeom prst="mathMultiply">
            <a:avLst/>
          </a:prstGeom>
          <a:solidFill>
            <a:srgbClr val="FF000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2" name="矩形 1"/>
          <p:cNvSpPr/>
          <p:nvPr/>
        </p:nvSpPr>
        <p:spPr>
          <a:xfrm>
            <a:off x="840423" y="248285"/>
            <a:ext cx="9750425"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2.</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生态</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文明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的概念和内涵</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wipe(left)">
                                      <p:cBhvr>
                                        <p:cTn id="11" dur="500"/>
                                        <p:tgtEl>
                                          <p:spTgt spid="62"/>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dissolve">
                                      <p:cBhvr>
                                        <p:cTn id="16" dur="500"/>
                                        <p:tgtEl>
                                          <p:spTgt spid="63"/>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down)">
                                      <p:cBhvr>
                                        <p:cTn id="20" dur="500"/>
                                        <p:tgtEl>
                                          <p:spTgt spid="6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65"/>
                                        </p:tgtEl>
                                        <p:attrNameLst>
                                          <p:attrName>style.visibility</p:attrName>
                                        </p:attrNameLst>
                                      </p:cBhvr>
                                      <p:to>
                                        <p:strVal val="visible"/>
                                      </p:to>
                                    </p:set>
                                    <p:animEffect transition="in" filter="dissolve">
                                      <p:cBhvr>
                                        <p:cTn id="30" dur="500"/>
                                        <p:tgtEl>
                                          <p:spTgt spid="65"/>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37" fill="hold">
                            <p:stCondLst>
                              <p:cond delay="500"/>
                            </p:stCondLst>
                            <p:childTnLst>
                              <p:par>
                                <p:cTn id="38" presetID="9" presetClass="entr" presetSubtype="0" fill="hold" grpId="0" nodeType="after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dissolve">
                                      <p:cBhvr>
                                        <p:cTn id="40" dur="1000"/>
                                        <p:tgtEl>
                                          <p:spTgt spid="6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6"/>
                                        </p:tgtEl>
                                        <p:attrNameLst>
                                          <p:attrName>style.visibility</p:attrName>
                                        </p:attrNameLst>
                                      </p:cBhvr>
                                      <p:to>
                                        <p:strVal val="visible"/>
                                      </p:to>
                                    </p:set>
                                    <p:animEffect transition="in" filter="dissolve">
                                      <p:cBhvr>
                                        <p:cTn id="43" dur="1000"/>
                                        <p:tgtEl>
                                          <p:spTgt spid="66"/>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nodeType="clickEffect">
                                  <p:stCondLst>
                                    <p:cond delay="0"/>
                                  </p:stCondLst>
                                  <p:childTnLst>
                                    <p:set>
                                      <p:cBhvr>
                                        <p:cTn id="47" dur="1" fill="hold">
                                          <p:stCondLst>
                                            <p:cond delay="0"/>
                                          </p:stCondLst>
                                        </p:cTn>
                                        <p:tgtEl>
                                          <p:spTgt spid="3">
                                            <p:txEl>
                                              <p:pRg st="4" end="4"/>
                                            </p:txEl>
                                          </p:spTgt>
                                        </p:tgtEl>
                                        <p:attrNameLst>
                                          <p:attrName>style.visibility</p:attrName>
                                        </p:attrNameLst>
                                      </p:cBhvr>
                                      <p:to>
                                        <p:strVal val="visible"/>
                                      </p:to>
                                    </p:set>
                                    <p:anim calcmode="lin" valueType="num">
                                      <p:cBhvr additive="base">
                                        <p:cTn id="48"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49"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50" fill="hold">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3000"/>
                                        <p:tgtEl>
                                          <p:spTgt spid="60"/>
                                        </p:tgtEl>
                                      </p:cBhvr>
                                    </p:animEffect>
                                  </p:childTnLst>
                                </p:cTn>
                              </p:par>
                              <p:par>
                                <p:cTn id="54" presetID="22" presetClass="entr" presetSubtype="8" repeatCount="indefinite" fill="hold" nodeType="withEffect">
                                  <p:stCondLst>
                                    <p:cond delay="0"/>
                                  </p:stCondLst>
                                  <p:childTnLst>
                                    <p:set>
                                      <p:cBhvr>
                                        <p:cTn id="55" dur="2000" fill="hold">
                                          <p:stCondLst>
                                            <p:cond delay="0"/>
                                          </p:stCondLst>
                                        </p:cTn>
                                        <p:tgtEl>
                                          <p:spTgt spid="59"/>
                                        </p:tgtEl>
                                        <p:attrNameLst>
                                          <p:attrName>style.visibility</p:attrName>
                                        </p:attrNameLst>
                                      </p:cBhvr>
                                      <p:to>
                                        <p:strVal val="visible"/>
                                      </p:to>
                                    </p:set>
                                    <p:animEffect transition="in" filter="wipe(left)">
                                      <p:cBhvr>
                                        <p:cTn id="56" dur="2000"/>
                                        <p:tgtEl>
                                          <p:spTgt spid="59"/>
                                        </p:tgtEl>
                                      </p:cBhvr>
                                    </p:animEffect>
                                  </p:childTnLst>
                                  <p:subTnLst>
                                    <p:animClr clrSpc="rgb" dir="cw">
                                      <p:cBhvr override="childStyle">
                                        <p:cTn dur="1" fill="hold" display="0" masterRel="nextClick" afterEffect="1"/>
                                        <p:tgtEl>
                                          <p:spTgt spid="59"/>
                                        </p:tgtEl>
                                        <p:attrNameLst>
                                          <p:attrName>ppt_c</p:attrName>
                                        </p:attrNameLst>
                                      </p:cBhvr>
                                      <p:to>
                                        <a:schemeClr val="hlink"/>
                                      </p:to>
                                    </p:animClr>
                                  </p:subTnLst>
                                </p:cTn>
                              </p:par>
                              <p:par>
                                <p:cTn id="57" presetID="27" presetClass="emph" presetSubtype="0" repeatCount="indefinite" fill="hold" nodeType="withEffect">
                                  <p:stCondLst>
                                    <p:cond delay="500"/>
                                  </p:stCondLst>
                                  <p:childTnLst>
                                    <p:animClr clrSpc="rgb" dir="cw">
                                      <p:cBhvr override="childStyle">
                                        <p:cTn id="58" dur="1000" autoRev="1" fill="hold"/>
                                        <p:tgtEl>
                                          <p:spTgt spid="59"/>
                                        </p:tgtEl>
                                        <p:attrNameLst>
                                          <p:attrName>style.color</p:attrName>
                                        </p:attrNameLst>
                                      </p:cBhvr>
                                      <p:to>
                                        <a:schemeClr val="bg1"/>
                                      </p:to>
                                    </p:animClr>
                                    <p:animClr clrSpc="rgb" dir="cw">
                                      <p:cBhvr>
                                        <p:cTn id="59" dur="1000" autoRev="1" fill="hold"/>
                                        <p:tgtEl>
                                          <p:spTgt spid="59"/>
                                        </p:tgtEl>
                                        <p:attrNameLst>
                                          <p:attrName>fillcolor</p:attrName>
                                        </p:attrNameLst>
                                      </p:cBhvr>
                                      <p:to>
                                        <a:schemeClr val="bg1"/>
                                      </p:to>
                                    </p:animClr>
                                    <p:set>
                                      <p:cBhvr>
                                        <p:cTn id="60" dur="1000" autoRev="1" fill="hold"/>
                                        <p:tgtEl>
                                          <p:spTgt spid="59"/>
                                        </p:tgtEl>
                                        <p:attrNameLst>
                                          <p:attrName>fill.type</p:attrName>
                                        </p:attrNameLst>
                                      </p:cBhvr>
                                      <p:to>
                                        <p:strVal val="solid"/>
                                      </p:to>
                                    </p:set>
                                    <p:set>
                                      <p:cBhvr>
                                        <p:cTn id="61" dur="1000" autoRev="1" fill="hold"/>
                                        <p:tgtEl>
                                          <p:spTgt spid="59"/>
                                        </p:tgtEl>
                                        <p:attrNameLst>
                                          <p:attrName>fill.on</p:attrName>
                                        </p:attrNameLst>
                                      </p:cBhvr>
                                      <p:to>
                                        <p:strVal val="true"/>
                                      </p:to>
                                    </p:set>
                                  </p:childTnLst>
                                  <p:subTnLst>
                                    <p:animClr clrSpc="rgb" dir="cw">
                                      <p:cBhvr override="childStyle">
                                        <p:cTn dur="1" fill="hold" display="0" masterRel="nextClick" afterEffect="1"/>
                                        <p:tgtEl>
                                          <p:spTgt spid="59"/>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bldLvl="0" animBg="1"/>
      <p:bldP spid="62" grpId="0" bldLvl="0" animBg="1"/>
      <p:bldP spid="63" grpId="0" bldLvl="0" animBg="1"/>
      <p:bldP spid="64" grpId="0" bldLvl="0" animBg="1"/>
      <p:bldP spid="65" grpId="0" bldLvl="0" animBg="1"/>
      <p:bldP spid="66"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9760" y="751840"/>
            <a:ext cx="8204200" cy="4526280"/>
          </a:xfrm>
        </p:spPr>
        <p:txBody>
          <a:bodyPr/>
          <a:lstStyle/>
          <a:p>
            <a:pPr>
              <a:buNone/>
            </a:pPr>
            <a:r>
              <a:rPr lang="zh-CN" altLang="en-US" dirty="0">
                <a:solidFill>
                  <a:schemeClr val="accent2"/>
                </a:solidFill>
                <a:latin typeface="黑体" panose="02010609060101010101" pitchFamily="49" charset="-122"/>
                <a:ea typeface="黑体" panose="02010609060101010101" pitchFamily="49" charset="-122"/>
                <a:cs typeface="黑体" panose="02010609060101010101" pitchFamily="49" charset="-122"/>
              </a:rPr>
              <a:t>未来我国的发展道路讨论：</a:t>
            </a:r>
            <a:endParaRPr lang="zh-CN" altLang="en-US" dirty="0">
              <a:solidFill>
                <a:schemeClr val="accent2"/>
              </a:solidFill>
              <a:latin typeface="华文楷体" panose="02010600040101010101" charset="-122"/>
              <a:ea typeface="华文楷体" panose="02010600040101010101" charset="-122"/>
            </a:endParaRPr>
          </a:p>
          <a:p>
            <a:r>
              <a:rPr lang="zh-CN" altLang="en-US" sz="2000" dirty="0">
                <a:solidFill>
                  <a:schemeClr val="accent2"/>
                </a:solidFill>
                <a:latin typeface="黑体" panose="02010609060101010101" pitchFamily="49" charset="-122"/>
                <a:ea typeface="黑体" panose="02010609060101010101" pitchFamily="49" charset="-122"/>
              </a:rPr>
              <a:t>其一，选择先期工业文明发展道路：对内环境不堪重负</a:t>
            </a:r>
            <a:endParaRPr lang="en-US" altLang="zh-CN" sz="2000" dirty="0">
              <a:solidFill>
                <a:schemeClr val="accent2"/>
              </a:solidFill>
              <a:latin typeface="黑体" panose="02010609060101010101" pitchFamily="49" charset="-122"/>
              <a:ea typeface="黑体" panose="02010609060101010101" pitchFamily="49" charset="-122"/>
            </a:endParaRPr>
          </a:p>
          <a:p>
            <a:r>
              <a:rPr lang="zh-CN" altLang="en-US" sz="2000" dirty="0">
                <a:solidFill>
                  <a:schemeClr val="accent2"/>
                </a:solidFill>
                <a:latin typeface="黑体" panose="02010609060101010101" pitchFamily="49" charset="-122"/>
                <a:ea typeface="黑体" panose="02010609060101010101" pitchFamily="49" charset="-122"/>
              </a:rPr>
              <a:t>其二，选择当期工业文明发展道路：对外中国威胁论（污染转移）</a:t>
            </a:r>
            <a:endParaRPr lang="en-US" altLang="zh-CN" sz="2000" dirty="0">
              <a:solidFill>
                <a:schemeClr val="accent2"/>
              </a:solidFill>
              <a:latin typeface="黑体" panose="02010609060101010101" pitchFamily="49" charset="-122"/>
              <a:ea typeface="黑体" panose="02010609060101010101" pitchFamily="49" charset="-122"/>
            </a:endParaRPr>
          </a:p>
          <a:p>
            <a:pPr algn="ctr">
              <a:buNone/>
            </a:pPr>
            <a:r>
              <a:rPr lang="zh-CN" altLang="en-US" sz="2000" dirty="0">
                <a:solidFill>
                  <a:schemeClr val="accent2"/>
                </a:solidFill>
                <a:latin typeface="黑体" panose="02010609060101010101" pitchFamily="49" charset="-122"/>
                <a:ea typeface="黑体" panose="02010609060101010101" pitchFamily="49" charset="-122"/>
              </a:rPr>
              <a:t>  在国际与国内的现实条件下，上述两条道路均不可行！</a:t>
            </a:r>
            <a:endParaRPr lang="en-US" altLang="zh-CN" sz="2000" dirty="0">
              <a:solidFill>
                <a:schemeClr val="accent2"/>
              </a:solidFill>
              <a:latin typeface="黑体" panose="02010609060101010101" pitchFamily="49" charset="-122"/>
              <a:ea typeface="黑体" panose="02010609060101010101" pitchFamily="49" charset="-122"/>
            </a:endParaRPr>
          </a:p>
          <a:p>
            <a:r>
              <a:rPr lang="zh-CN" altLang="en-US" sz="2000" dirty="0">
                <a:solidFill>
                  <a:schemeClr val="accent2"/>
                </a:solidFill>
                <a:latin typeface="黑体" panose="02010609060101010101" pitchFamily="49" charset="-122"/>
                <a:ea typeface="黑体" panose="02010609060101010101" pitchFamily="49" charset="-122"/>
              </a:rPr>
              <a:t>其三，必须选择生态文明道路：一条艰难的捷径</a:t>
            </a:r>
            <a:endParaRPr lang="en-US" altLang="zh-CN" sz="2000" dirty="0">
              <a:solidFill>
                <a:schemeClr val="accent2"/>
              </a:solidFill>
              <a:latin typeface="黑体" panose="02010609060101010101" pitchFamily="49" charset="-122"/>
              <a:ea typeface="黑体" panose="02010609060101010101" pitchFamily="49" charset="-122"/>
            </a:endParaRPr>
          </a:p>
          <a:p>
            <a:endParaRPr lang="en-US" altLang="zh-CN" sz="2000" dirty="0">
              <a:solidFill>
                <a:schemeClr val="accent2"/>
              </a:solidFill>
              <a:latin typeface="黑体" panose="02010609060101010101" pitchFamily="49" charset="-122"/>
              <a:ea typeface="黑体" panose="02010609060101010101" pitchFamily="49" charset="-122"/>
            </a:endParaRPr>
          </a:p>
        </p:txBody>
      </p:sp>
      <p:sp>
        <p:nvSpPr>
          <p:cNvPr id="52" name="内容占位符 2"/>
          <p:cNvSpPr txBox="1"/>
          <p:nvPr/>
        </p:nvSpPr>
        <p:spPr bwMode="gray">
          <a:xfrm>
            <a:off x="32703" y="3078351"/>
            <a:ext cx="3702919" cy="3240360"/>
          </a:xfrm>
          <a:prstGeom prst="rect">
            <a:avLst/>
          </a:prstGeom>
          <a:noFill/>
          <a:ln w="9525">
            <a:noFill/>
            <a:miter lim="800000"/>
          </a:ln>
        </p:spPr>
        <p:txBody>
          <a:bodyPr vert="horz" wrap="square" lIns="91440" tIns="45720" rIns="91440" bIns="45720" numCol="1" anchor="t" anchorCtr="0" compatLnSpc="1"/>
          <a:lstStyle/>
          <a:p>
            <a:pPr marL="342900" indent="-342900" eaLnBrk="0" hangingPunct="0">
              <a:spcBef>
                <a:spcPts val="800"/>
              </a:spcBef>
              <a:buClr>
                <a:srgbClr val="1F497D"/>
              </a:buClr>
              <a:buFontTx/>
              <a:buBlip>
                <a:blip r:embed="rId1"/>
              </a:buBlip>
              <a:defRPr/>
            </a:pPr>
            <a:r>
              <a:rPr lang="zh-CN" altLang="en-US" b="1" kern="0" dirty="0">
                <a:solidFill>
                  <a:srgbClr val="C00000"/>
                </a:solidFill>
                <a:latin typeface="黑体" panose="02010609060101010101" pitchFamily="49" charset="-122"/>
                <a:ea typeface="黑体" panose="02010609060101010101" pitchFamily="49" charset="-122"/>
                <a:cs typeface="黑体" panose="02010609060101010101" pitchFamily="49" charset="-122"/>
              </a:rPr>
              <a:t>党的十七大提出要建设生态文明，十八大将其置于突出地位，十九大定位为“千年大计”。</a:t>
            </a:r>
            <a:endParaRPr lang="zh-CN" altLang="en-US" b="1" kern="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a:p>
            <a:pPr marL="342900" indent="-342900" eaLnBrk="0" hangingPunct="0">
              <a:spcBef>
                <a:spcPts val="800"/>
              </a:spcBef>
              <a:buClr>
                <a:srgbClr val="1F497D"/>
              </a:buClr>
              <a:buFontTx/>
              <a:buBlip>
                <a:blip r:embed="rId1"/>
              </a:buBlip>
              <a:defRPr/>
            </a:pPr>
            <a:r>
              <a:rPr lang="zh-CN" altLang="en-US" b="1" kern="0" dirty="0">
                <a:solidFill>
                  <a:srgbClr val="C00000"/>
                </a:solidFill>
                <a:latin typeface="黑体" panose="02010609060101010101" pitchFamily="49" charset="-122"/>
                <a:ea typeface="黑体" panose="02010609060101010101" pitchFamily="49" charset="-122"/>
                <a:cs typeface="黑体" panose="02010609060101010101" pitchFamily="49" charset="-122"/>
              </a:rPr>
              <a:t>是当前我国发展阶段与严峻的国际形势背景下作出的重大战略部署，是中国发展道路的理性选择。</a:t>
            </a:r>
            <a:endParaRPr lang="zh-CN" altLang="en-US" b="1" kern="0" dirty="0">
              <a:solidFill>
                <a:srgbClr val="C00000"/>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5" name="组合 4"/>
          <p:cNvGrpSpPr/>
          <p:nvPr/>
        </p:nvGrpSpPr>
        <p:grpSpPr>
          <a:xfrm>
            <a:off x="3707904" y="3435204"/>
            <a:ext cx="5328592" cy="3381774"/>
            <a:chOff x="1835696" y="2535451"/>
            <a:chExt cx="5328592" cy="4140013"/>
          </a:xfrm>
        </p:grpSpPr>
        <p:sp>
          <p:nvSpPr>
            <p:cNvPr id="50" name="TextBox 49"/>
            <p:cNvSpPr txBox="1"/>
            <p:nvPr/>
          </p:nvSpPr>
          <p:spPr>
            <a:xfrm>
              <a:off x="3985374" y="6224586"/>
              <a:ext cx="1579278" cy="450878"/>
            </a:xfrm>
            <a:prstGeom prst="rect">
              <a:avLst/>
            </a:prstGeom>
            <a:noFill/>
          </p:spPr>
          <p:txBody>
            <a:bodyPr wrap="square" rtlCol="0">
              <a:spAutoFit/>
            </a:bodyPr>
            <a:lstStyle/>
            <a:p>
              <a:pPr lvl="0" algn="l"/>
              <a:r>
                <a:rPr lang="zh-CN" altLang="en-US" sz="1800" dirty="0">
                  <a:solidFill>
                    <a:srgbClr val="C00000"/>
                  </a:solidFill>
                  <a:sym typeface="+mn-ea"/>
                </a:rPr>
                <a:t>经济发展水平</a:t>
              </a:r>
              <a:endParaRPr lang="zh-CN" altLang="en-US" sz="1800" dirty="0">
                <a:solidFill>
                  <a:srgbClr val="C00000"/>
                </a:solidFill>
                <a:sym typeface="+mn-ea"/>
              </a:endParaRPr>
            </a:p>
          </p:txBody>
        </p:sp>
        <p:grpSp>
          <p:nvGrpSpPr>
            <p:cNvPr id="6" name="组合 16"/>
            <p:cNvGrpSpPr/>
            <p:nvPr/>
          </p:nvGrpSpPr>
          <p:grpSpPr>
            <a:xfrm>
              <a:off x="1835696" y="2535451"/>
              <a:ext cx="5328592" cy="3629853"/>
              <a:chOff x="1835696" y="2535451"/>
              <a:chExt cx="5328592" cy="3629853"/>
            </a:xfrm>
          </p:grpSpPr>
          <p:cxnSp>
            <p:nvCxnSpPr>
              <p:cNvPr id="53" name="直接箭头连接符 52"/>
              <p:cNvCxnSpPr/>
              <p:nvPr/>
            </p:nvCxnSpPr>
            <p:spPr bwMode="auto">
              <a:xfrm>
                <a:off x="2267744" y="6163716"/>
                <a:ext cx="4896544" cy="1588"/>
              </a:xfrm>
              <a:prstGeom prst="straightConnector1">
                <a:avLst/>
              </a:prstGeom>
              <a:solidFill>
                <a:schemeClr val="accent1"/>
              </a:solidFill>
              <a:ln w="28575" cap="flat" cmpd="sng" algn="ctr">
                <a:solidFill>
                  <a:schemeClr val="accent1">
                    <a:shade val="50000"/>
                  </a:schemeClr>
                </a:solidFill>
                <a:prstDash val="solid"/>
                <a:round/>
                <a:headEnd type="none" w="med" len="med"/>
                <a:tailEnd type="arrow"/>
              </a:ln>
              <a:effectLst>
                <a:outerShdw blurRad="139700" dist="38100" dir="5400000" algn="t" rotWithShape="0">
                  <a:prstClr val="black">
                    <a:alpha val="56000"/>
                  </a:prstClr>
                </a:outerShdw>
              </a:effectLst>
            </p:spPr>
          </p:cxnSp>
          <p:cxnSp>
            <p:nvCxnSpPr>
              <p:cNvPr id="54" name="直接箭头连接符 53"/>
              <p:cNvCxnSpPr/>
              <p:nvPr/>
            </p:nvCxnSpPr>
            <p:spPr bwMode="auto">
              <a:xfrm rot="5400000" flipH="1" flipV="1">
                <a:off x="452817" y="4349584"/>
                <a:ext cx="3629061" cy="794"/>
              </a:xfrm>
              <a:prstGeom prst="straightConnector1">
                <a:avLst/>
              </a:prstGeom>
              <a:solidFill>
                <a:schemeClr val="accent1"/>
              </a:solidFill>
              <a:ln w="28575" cap="flat" cmpd="sng" algn="ctr">
                <a:solidFill>
                  <a:schemeClr val="accent1">
                    <a:shade val="50000"/>
                  </a:schemeClr>
                </a:solidFill>
                <a:prstDash val="solid"/>
                <a:round/>
                <a:headEnd type="none" w="med" len="med"/>
                <a:tailEnd type="arrow"/>
              </a:ln>
              <a:effectLst>
                <a:outerShdw blurRad="139700" dist="38100" dir="5400000" algn="t" rotWithShape="0">
                  <a:prstClr val="black">
                    <a:alpha val="56000"/>
                  </a:prstClr>
                </a:outerShdw>
              </a:effectLst>
            </p:spPr>
          </p:cxnSp>
          <p:sp>
            <p:nvSpPr>
              <p:cNvPr id="55" name="TextBox 10"/>
              <p:cNvSpPr txBox="1"/>
              <p:nvPr/>
            </p:nvSpPr>
            <p:spPr>
              <a:xfrm>
                <a:off x="1835696" y="3479951"/>
                <a:ext cx="576064" cy="1807398"/>
              </a:xfrm>
              <a:prstGeom prst="rect">
                <a:avLst/>
              </a:prstGeom>
              <a:noFill/>
            </p:spPr>
            <p:txBody>
              <a:bodyPr wrap="square" rtlCol="0">
                <a:spAutoFit/>
              </a:bodyPr>
              <a:lstStyle/>
              <a:p>
                <a:r>
                  <a:rPr lang="zh-CN" altLang="en-US" sz="1800" dirty="0">
                    <a:solidFill>
                      <a:srgbClr val="C00000"/>
                    </a:solidFill>
                  </a:rPr>
                  <a:t>污染物排放</a:t>
                </a:r>
                <a:endParaRPr lang="zh-CN" altLang="en-US" sz="1800" dirty="0">
                  <a:solidFill>
                    <a:srgbClr val="C00000"/>
                  </a:solidFill>
                </a:endParaRPr>
              </a:p>
            </p:txBody>
          </p:sp>
        </p:grpSp>
      </p:grpSp>
      <p:sp>
        <p:nvSpPr>
          <p:cNvPr id="36" name="TextBox 35"/>
          <p:cNvSpPr txBox="1"/>
          <p:nvPr/>
        </p:nvSpPr>
        <p:spPr>
          <a:xfrm>
            <a:off x="7884368" y="5589240"/>
            <a:ext cx="687060" cy="645160"/>
          </a:xfrm>
          <a:prstGeom prst="rect">
            <a:avLst/>
          </a:prstGeom>
          <a:solidFill>
            <a:schemeClr val="accent1">
              <a:lumMod val="40000"/>
              <a:lumOff val="60000"/>
            </a:schemeClr>
          </a:solidFill>
        </p:spPr>
        <p:txBody>
          <a:bodyPr wrap="square" rtlCol="0">
            <a:spAutoFit/>
          </a:bodyPr>
          <a:lstStyle/>
          <a:p>
            <a:pPr lvl="0" algn="l"/>
            <a:r>
              <a:rPr lang="zh-CN" altLang="en-US" sz="1800" dirty="0">
                <a:solidFill>
                  <a:schemeClr val="accent2"/>
                </a:solidFill>
                <a:sym typeface="+mn-ea"/>
              </a:rPr>
              <a:t>中国未来</a:t>
            </a:r>
            <a:endParaRPr lang="zh-CN" altLang="en-US" sz="1800" dirty="0">
              <a:solidFill>
                <a:schemeClr val="accent2"/>
              </a:solidFill>
              <a:sym typeface="+mn-ea"/>
            </a:endParaRPr>
          </a:p>
        </p:txBody>
      </p:sp>
      <p:sp>
        <p:nvSpPr>
          <p:cNvPr id="37" name="TextBox 36"/>
          <p:cNvSpPr txBox="1"/>
          <p:nvPr/>
        </p:nvSpPr>
        <p:spPr>
          <a:xfrm>
            <a:off x="4353183" y="4955133"/>
            <a:ext cx="648072" cy="645160"/>
          </a:xfrm>
          <a:prstGeom prst="rect">
            <a:avLst/>
          </a:prstGeom>
          <a:solidFill>
            <a:schemeClr val="accent2">
              <a:lumMod val="20000"/>
              <a:lumOff val="80000"/>
            </a:schemeClr>
          </a:solidFill>
        </p:spPr>
        <p:txBody>
          <a:bodyPr wrap="square" rtlCol="0">
            <a:spAutoFit/>
          </a:bodyPr>
          <a:lstStyle/>
          <a:p>
            <a:pPr lvl="0" algn="l"/>
            <a:r>
              <a:rPr lang="zh-CN" altLang="en-US" sz="1800" dirty="0">
                <a:solidFill>
                  <a:schemeClr val="accent2"/>
                </a:solidFill>
                <a:effectLst>
                  <a:outerShdw blurRad="38100" dist="38100" dir="2700000" algn="tl">
                    <a:srgbClr val="000000">
                      <a:alpha val="43137"/>
                    </a:srgbClr>
                  </a:outerShdw>
                </a:effectLst>
                <a:sym typeface="+mn-ea"/>
              </a:rPr>
              <a:t>中国现在</a:t>
            </a:r>
            <a:endParaRPr lang="zh-CN" altLang="en-US" sz="1800" dirty="0">
              <a:solidFill>
                <a:schemeClr val="accent2"/>
              </a:solidFill>
              <a:effectLst>
                <a:outerShdw blurRad="38100" dist="38100" dir="2700000" algn="tl">
                  <a:srgbClr val="000000">
                    <a:alpha val="43137"/>
                  </a:srgbClr>
                </a:outerShdw>
              </a:effectLst>
              <a:sym typeface="+mn-ea"/>
            </a:endParaRPr>
          </a:p>
        </p:txBody>
      </p:sp>
      <p:sp>
        <p:nvSpPr>
          <p:cNvPr id="45" name="椭圆 44"/>
          <p:cNvSpPr/>
          <p:nvPr/>
        </p:nvSpPr>
        <p:spPr bwMode="auto">
          <a:xfrm>
            <a:off x="4932040" y="5198974"/>
            <a:ext cx="178653" cy="108437"/>
          </a:xfrm>
          <a:prstGeom prst="ellipse">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46" name="椭圆 45"/>
          <p:cNvSpPr/>
          <p:nvPr/>
        </p:nvSpPr>
        <p:spPr bwMode="auto">
          <a:xfrm>
            <a:off x="7643634" y="6063070"/>
            <a:ext cx="178653" cy="108437"/>
          </a:xfrm>
          <a:prstGeom prst="ellipse">
            <a:avLst/>
          </a:prstGeom>
          <a:solidFill>
            <a:srgbClr val="FF0000"/>
          </a:solidFill>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cxnSp>
        <p:nvCxnSpPr>
          <p:cNvPr id="58" name="直接连接符 57"/>
          <p:cNvCxnSpPr/>
          <p:nvPr/>
        </p:nvCxnSpPr>
        <p:spPr bwMode="auto">
          <a:xfrm>
            <a:off x="4139952" y="4515323"/>
            <a:ext cx="4752528" cy="0"/>
          </a:xfrm>
          <a:prstGeom prst="line">
            <a:avLst/>
          </a:prstGeom>
          <a:solidFill>
            <a:schemeClr val="accent1"/>
          </a:solidFill>
          <a:ln w="12700" cap="flat" cmpd="sng" algn="ctr">
            <a:solidFill>
              <a:srgbClr val="002060"/>
            </a:solidFill>
            <a:prstDash val="dash"/>
            <a:round/>
            <a:headEnd type="none" w="med" len="med"/>
            <a:tailEnd type="none" w="med" len="med"/>
          </a:ln>
          <a:effectLst/>
        </p:spPr>
      </p:cxnSp>
      <p:cxnSp>
        <p:nvCxnSpPr>
          <p:cNvPr id="59" name="直接箭头连接符 58"/>
          <p:cNvCxnSpPr/>
          <p:nvPr/>
        </p:nvCxnSpPr>
        <p:spPr bwMode="auto">
          <a:xfrm>
            <a:off x="5113192" y="5309439"/>
            <a:ext cx="2568832" cy="859275"/>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
        <p:nvSpPr>
          <p:cNvPr id="60" name="TextBox 59"/>
          <p:cNvSpPr txBox="1"/>
          <p:nvPr/>
        </p:nvSpPr>
        <p:spPr>
          <a:xfrm rot="1113862">
            <a:off x="5251741" y="5679251"/>
            <a:ext cx="2019300" cy="460375"/>
          </a:xfrm>
          <a:prstGeom prst="rect">
            <a:avLst/>
          </a:prstGeom>
          <a:noFill/>
        </p:spPr>
        <p:txBody>
          <a:bodyPr wrap="none" rtlCol="0">
            <a:spAutoFit/>
          </a:bodyPr>
          <a:lstStyle/>
          <a:p>
            <a:r>
              <a:rPr lang="zh-CN" altLang="en-US" sz="2400" dirty="0">
                <a:solidFill>
                  <a:schemeClr val="accent2"/>
                </a:solidFill>
                <a:latin typeface="黑体" panose="02010609060101010101" pitchFamily="49" charset="-122"/>
                <a:ea typeface="黑体" panose="02010609060101010101" pitchFamily="49" charset="-122"/>
              </a:rPr>
              <a:t>生态文明道路</a:t>
            </a:r>
            <a:endParaRPr lang="zh-CN" altLang="en-US" sz="2400" dirty="0">
              <a:solidFill>
                <a:schemeClr val="accent2"/>
              </a:solidFill>
              <a:latin typeface="黑体" panose="02010609060101010101" pitchFamily="49" charset="-122"/>
              <a:ea typeface="黑体" panose="02010609060101010101" pitchFamily="49" charset="-122"/>
            </a:endParaRPr>
          </a:p>
        </p:txBody>
      </p:sp>
      <p:sp>
        <p:nvSpPr>
          <p:cNvPr id="61" name="任意多边形 60"/>
          <p:cNvSpPr/>
          <p:nvPr/>
        </p:nvSpPr>
        <p:spPr bwMode="auto">
          <a:xfrm rot="13614060" flipV="1">
            <a:off x="4561329" y="3823184"/>
            <a:ext cx="1208946" cy="297958"/>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triangle" w="med" len="med"/>
          </a:ln>
          <a:effectLst/>
        </p:spPr>
        <p:txBody>
          <a:bodyPr vert="horz" wrap="square" lIns="91440" tIns="45720" rIns="91440" bIns="45720" numCol="1" rtlCol="0" anchor="t" anchorCtr="0" compatLnSpc="1">
            <a:noAutofit/>
          </a:bodyPr>
          <a:lstStyle/>
          <a:p>
            <a:pPr lvl="0" algn="r"/>
            <a:endParaRPr lang="zh-CN" altLang="en-US" b="0">
              <a:solidFill>
                <a:schemeClr val="accent2"/>
              </a:solidFill>
              <a:sym typeface="+mn-ea"/>
            </a:endParaRPr>
          </a:p>
        </p:txBody>
      </p:sp>
      <p:sp>
        <p:nvSpPr>
          <p:cNvPr id="62" name="任意多边形 61"/>
          <p:cNvSpPr/>
          <p:nvPr/>
        </p:nvSpPr>
        <p:spPr bwMode="auto">
          <a:xfrm rot="20629568">
            <a:off x="4862444" y="4001168"/>
            <a:ext cx="3039753" cy="820911"/>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none" w="med" len="med"/>
          </a:ln>
          <a:effectLst/>
        </p:spPr>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3" name="矩形 62"/>
          <p:cNvSpPr/>
          <p:nvPr/>
        </p:nvSpPr>
        <p:spPr bwMode="auto">
          <a:xfrm>
            <a:off x="5508104" y="3594720"/>
            <a:ext cx="2858616" cy="914400"/>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4" name="乘号 63"/>
          <p:cNvSpPr/>
          <p:nvPr/>
        </p:nvSpPr>
        <p:spPr bwMode="auto">
          <a:xfrm>
            <a:off x="5148064" y="4365104"/>
            <a:ext cx="360040" cy="648072"/>
          </a:xfrm>
          <a:prstGeom prst="mathMultiply">
            <a:avLst/>
          </a:prstGeom>
          <a:solidFill>
            <a:srgbClr val="FF000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5" name="任意多边形 64"/>
          <p:cNvSpPr/>
          <p:nvPr/>
        </p:nvSpPr>
        <p:spPr bwMode="auto">
          <a:xfrm rot="1109706">
            <a:off x="5207211" y="4845730"/>
            <a:ext cx="2708736" cy="813931"/>
          </a:xfrm>
          <a:custGeom>
            <a:avLst/>
            <a:gdLst>
              <a:gd name="connsiteX0" fmla="*/ 0 w 1986456"/>
              <a:gd name="connsiteY0" fmla="*/ 420414 h 420414"/>
              <a:gd name="connsiteX1" fmla="*/ 536028 w 1986456"/>
              <a:gd name="connsiteY1" fmla="*/ 73572 h 420414"/>
              <a:gd name="connsiteX2" fmla="*/ 1119352 w 1986456"/>
              <a:gd name="connsiteY2" fmla="*/ 57807 h 420414"/>
              <a:gd name="connsiteX3" fmla="*/ 1986456 w 1986456"/>
              <a:gd name="connsiteY3" fmla="*/ 420414 h 420414"/>
            </a:gdLst>
            <a:ahLst/>
            <a:cxnLst>
              <a:cxn ang="0">
                <a:pos x="connsiteX0" y="connsiteY0"/>
              </a:cxn>
              <a:cxn ang="0">
                <a:pos x="connsiteX1" y="connsiteY1"/>
              </a:cxn>
              <a:cxn ang="0">
                <a:pos x="connsiteX2" y="connsiteY2"/>
              </a:cxn>
              <a:cxn ang="0">
                <a:pos x="connsiteX3" y="connsiteY3"/>
              </a:cxn>
            </a:cxnLst>
            <a:rect l="l" t="t" r="r" b="b"/>
            <a:pathLst>
              <a:path w="1986456" h="420414">
                <a:moveTo>
                  <a:pt x="0" y="420414"/>
                </a:moveTo>
                <a:cubicBezTo>
                  <a:pt x="174734" y="277210"/>
                  <a:pt x="349469" y="134007"/>
                  <a:pt x="536028" y="73572"/>
                </a:cubicBezTo>
                <a:cubicBezTo>
                  <a:pt x="722587" y="13138"/>
                  <a:pt x="877614" y="0"/>
                  <a:pt x="1119352" y="57807"/>
                </a:cubicBezTo>
                <a:cubicBezTo>
                  <a:pt x="1361090" y="115614"/>
                  <a:pt x="1673773" y="268014"/>
                  <a:pt x="1986456" y="420414"/>
                </a:cubicBezTo>
              </a:path>
            </a:pathLst>
          </a:custGeom>
          <a:noFill/>
          <a:ln w="76200" cap="flat" cmpd="sng" algn="ctr">
            <a:solidFill>
              <a:schemeClr val="bg2"/>
            </a:solidFill>
            <a:prstDash val="sysDash"/>
            <a:round/>
            <a:headEnd type="none" w="med" len="med"/>
            <a:tailEnd type="triangle" w="med" len="med"/>
          </a:ln>
          <a:effectLst/>
        </p:spPr>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66" name="乘号 65"/>
          <p:cNvSpPr/>
          <p:nvPr/>
        </p:nvSpPr>
        <p:spPr bwMode="auto">
          <a:xfrm>
            <a:off x="5868144" y="4509120"/>
            <a:ext cx="360040" cy="648072"/>
          </a:xfrm>
          <a:prstGeom prst="mathMultiply">
            <a:avLst/>
          </a:prstGeom>
          <a:solidFill>
            <a:srgbClr val="FF0000"/>
          </a:solidFill>
          <a:ln>
            <a:noFill/>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lstStyle/>
          <a:p>
            <a:pPr algn="r"/>
            <a:endParaRPr lang="zh-CN" altLang="en-US" b="0">
              <a:solidFill>
                <a:schemeClr val="accent2"/>
              </a:solidFill>
              <a:latin typeface="Arial" panose="020B0604020202020204" pitchFamily="34" charset="0"/>
            </a:endParaRPr>
          </a:p>
        </p:txBody>
      </p:sp>
      <p:sp>
        <p:nvSpPr>
          <p:cNvPr id="2" name="矩形 1"/>
          <p:cNvSpPr/>
          <p:nvPr/>
        </p:nvSpPr>
        <p:spPr>
          <a:xfrm>
            <a:off x="840423" y="176530"/>
            <a:ext cx="9750425"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2.</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生态</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文明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的概念和内涵</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4" name="文本框 24"/>
          <p:cNvSpPr txBox="1">
            <a:spLocks noChangeArrowheads="1"/>
          </p:cNvSpPr>
          <p:nvPr/>
        </p:nvSpPr>
        <p:spPr bwMode="auto">
          <a:xfrm>
            <a:off x="36195" y="2970848"/>
            <a:ext cx="3674745" cy="3815080"/>
          </a:xfrm>
          <a:prstGeom prst="rect">
            <a:avLst/>
          </a:prstGeom>
          <a:solidFill>
            <a:srgbClr val="FFFF00">
              <a:alpha val="42000"/>
            </a:srgbClr>
          </a:solidFill>
          <a:ln w="25400" algn="ctr">
            <a:noFill/>
            <a:miter lim="800000"/>
          </a:ln>
        </p:spPr>
        <p:txBody>
          <a:bodyPr wrap="square" anchor="ctr">
            <a:spAutoFit/>
          </a:bodyPr>
          <a:lstStyle>
            <a:defPPr>
              <a:defRPr lang="zh-CN"/>
            </a:defPPr>
            <a:lvl1pPr marR="0" algn="ctr" eaLnBrk="0" hangingPunct="0">
              <a:buClrTx/>
              <a:buSzTx/>
              <a:buFontTx/>
              <a:defRPr kumimoji="0" sz="2200" u="none" strike="noStrike" cap="none" spc="0" normalizeH="0">
                <a:ln>
                  <a:noFill/>
                </a:ln>
                <a:solidFill>
                  <a:srgbClr val="FF0000"/>
                </a:solidFill>
                <a:effectLst/>
                <a:uLnTx/>
                <a:uFillTx/>
                <a:ea typeface="黑体" panose="02010609060101010101" pitchFamily="49" charset="-122"/>
              </a:defRPr>
            </a:lvl1pPr>
            <a:lvl2pPr eaLnBrk="0" hangingPunct="0">
              <a:defRPr sz="1400" i="1">
                <a:solidFill>
                  <a:schemeClr val="folHlink"/>
                </a:solidFill>
              </a:defRPr>
            </a:lvl2pPr>
            <a:lvl3pPr eaLnBrk="0" hangingPunct="0">
              <a:defRPr sz="1400" i="1">
                <a:solidFill>
                  <a:schemeClr val="folHlink"/>
                </a:solidFill>
              </a:defRPr>
            </a:lvl3pPr>
            <a:lvl4pPr eaLnBrk="0" hangingPunct="0">
              <a:defRPr sz="1400" i="1">
                <a:solidFill>
                  <a:schemeClr val="folHlink"/>
                </a:solidFill>
              </a:defRPr>
            </a:lvl4pPr>
            <a:lvl5pPr eaLnBrk="0" hangingPunct="0">
              <a:defRPr sz="1400" i="1">
                <a:solidFill>
                  <a:schemeClr val="folHlink"/>
                </a:solidFill>
              </a:defRPr>
            </a:lvl5pPr>
            <a:lvl6pPr>
              <a:defRPr sz="1400" i="1">
                <a:solidFill>
                  <a:schemeClr val="folHlink"/>
                </a:solidFill>
              </a:defRPr>
            </a:lvl6pPr>
            <a:lvl7pPr>
              <a:defRPr sz="1400" i="1">
                <a:solidFill>
                  <a:schemeClr val="folHlink"/>
                </a:solidFill>
              </a:defRPr>
            </a:lvl7pPr>
            <a:lvl8pPr>
              <a:defRPr sz="1400" i="1">
                <a:solidFill>
                  <a:schemeClr val="folHlink"/>
                </a:solidFill>
              </a:defRPr>
            </a:lvl8pPr>
            <a:lvl9pPr>
              <a:defRPr sz="1400" i="1">
                <a:solidFill>
                  <a:schemeClr val="folHlink"/>
                </a:solidFill>
              </a:defRPr>
            </a:lvl9pPr>
          </a:lstStyle>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ctr" defTabSz="914400" eaLnBrk="0" fontAlgn="auto" latinLnBrk="0" hangingPunct="0">
              <a:lnSpc>
                <a:spcPct val="100000"/>
              </a:lnSpc>
              <a:spcBef>
                <a:spcPts val="0"/>
              </a:spcBef>
              <a:spcAft>
                <a:spcPts val="0"/>
              </a:spcAft>
              <a:buClrTx/>
              <a:buSzTx/>
              <a:buFontTx/>
              <a:buNone/>
              <a:defRPr/>
            </a:pPr>
            <a:endParaRPr kumimoji="0" lang="zh-CN" altLang="en-US" sz="2200" b="0" i="0" u="none" strike="noStrike" kern="0" cap="none" spc="0" normalizeH="0" baseline="0" noProof="0" dirty="0">
              <a:ln>
                <a:noFill/>
              </a:ln>
              <a:solidFill>
                <a:schemeClr val="bg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500" autoRev="1" fill="hold"/>
                                        <p:tgtEl>
                                          <p:spTgt spid="4"/>
                                        </p:tgtEl>
                                        <p:attrNameLst>
                                          <p:attrName>style.color</p:attrName>
                                        </p:attrNameLst>
                                      </p:cBhvr>
                                      <p:to>
                                        <a:srgbClr val="79ECEA"/>
                                      </p:to>
                                    </p:animClr>
                                    <p:animClr clrSpc="rgb" dir="cw">
                                      <p:cBhvr>
                                        <p:cTn id="7" dur="500" autoRev="1" fill="hold"/>
                                        <p:tgtEl>
                                          <p:spTgt spid="4"/>
                                        </p:tgtEl>
                                        <p:attrNameLst>
                                          <p:attrName>fillcolor</p:attrName>
                                        </p:attrNameLst>
                                      </p:cBhvr>
                                      <p:to>
                                        <a:srgbClr val="79ECEA"/>
                                      </p:to>
                                    </p:animClr>
                                    <p:set>
                                      <p:cBhvr>
                                        <p:cTn id="8" dur="500" autoRev="1" fill="hold"/>
                                        <p:tgtEl>
                                          <p:spTgt spid="4"/>
                                        </p:tgtEl>
                                        <p:attrNameLst>
                                          <p:attrName>fill.type</p:attrName>
                                        </p:attrNameLst>
                                      </p:cBhvr>
                                      <p:to>
                                        <p:strVal val="solid"/>
                                      </p:to>
                                    </p:set>
                                    <p:set>
                                      <p:cBhvr>
                                        <p:cTn id="9" dur="500" autoRev="1" fill="hold"/>
                                        <p:tgtEl>
                                          <p:spTgt spid="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7953" y="3809683"/>
            <a:ext cx="4662487"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640965" y="1543050"/>
            <a:ext cx="5591175" cy="583565"/>
          </a:xfrm>
          <a:prstGeom prst="rect">
            <a:avLst/>
          </a:prstGeom>
          <a:noFill/>
          <a:ln w="9525">
            <a:noFill/>
          </a:ln>
        </p:spPr>
        <p:txBody>
          <a:bodyPr wrap="square" anchor="t">
            <a:spAutoFit/>
          </a:bodyPr>
          <a:lstStyle/>
          <a:p>
            <a:pPr lvl="0" algn="l" eaLnBrk="0" hangingPunct="0"/>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093"/>
            <a:ext cx="4657725"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580005" y="2976245"/>
            <a:ext cx="4340860" cy="583565"/>
          </a:xfrm>
          <a:prstGeom prst="rect">
            <a:avLst/>
          </a:prstGeom>
          <a:solidFill>
            <a:srgbClr val="FFFF00"/>
          </a:solidFill>
          <a:ln w="9525">
            <a:noFill/>
          </a:ln>
        </p:spPr>
        <p:txBody>
          <a:bodyPr wrap="square" anchor="t">
            <a:spAutoFit/>
          </a:bodyPr>
          <a:p>
            <a:pPr lvl="0" algn="l" eaLnBrk="0" hangingPunct="0">
              <a:buClrTx/>
              <a:buSzTx/>
              <a:buFontTx/>
            </a:pPr>
            <a:r>
              <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习近平的生态文明思想</a:t>
            </a:r>
            <a:endPar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443" y="4582478"/>
            <a:ext cx="4662487"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保护</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的现状</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8743" y="5327333"/>
            <a:ext cx="4608512"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矩形 34"/>
          <p:cNvSpPr/>
          <p:nvPr/>
        </p:nvSpPr>
        <p:spPr bwMode="auto">
          <a:xfrm>
            <a:off x="2356334" y="4916979"/>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6" name="圆角矩形 35"/>
          <p:cNvSpPr/>
          <p:nvPr/>
        </p:nvSpPr>
        <p:spPr bwMode="auto">
          <a:xfrm>
            <a:off x="265005" y="4916979"/>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3" name="矩形 32"/>
          <p:cNvSpPr/>
          <p:nvPr/>
        </p:nvSpPr>
        <p:spPr bwMode="auto">
          <a:xfrm>
            <a:off x="2356334" y="3688498"/>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4" name="圆角矩形 33"/>
          <p:cNvSpPr/>
          <p:nvPr/>
        </p:nvSpPr>
        <p:spPr bwMode="auto">
          <a:xfrm>
            <a:off x="265005" y="3688498"/>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1" name="矩形 30"/>
          <p:cNvSpPr/>
          <p:nvPr/>
        </p:nvSpPr>
        <p:spPr bwMode="auto">
          <a:xfrm>
            <a:off x="2356334" y="2387436"/>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2" name="圆角矩形 31"/>
          <p:cNvSpPr/>
          <p:nvPr/>
        </p:nvSpPr>
        <p:spPr bwMode="auto">
          <a:xfrm>
            <a:off x="265005" y="2387436"/>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27" name="矩形 26"/>
          <p:cNvSpPr/>
          <p:nvPr/>
        </p:nvSpPr>
        <p:spPr bwMode="auto">
          <a:xfrm>
            <a:off x="2356334" y="1265967"/>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7" name="矩形 6"/>
          <p:cNvSpPr/>
          <p:nvPr/>
        </p:nvSpPr>
        <p:spPr>
          <a:xfrm>
            <a:off x="2416209" y="1323603"/>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用绿水青山换金山银山：</a:t>
            </a:r>
            <a:r>
              <a:rPr kumimoji="0" lang="zh-CN" altLang="en-US" sz="2000" b="0" i="0" u="none" strike="noStrike" kern="1200" cap="none" spc="0" normalizeH="0" baseline="0" noProof="0" dirty="0">
                <a:ln>
                  <a:noFill/>
                </a:ln>
                <a:solidFill>
                  <a:srgbClr val="1D1B10"/>
                </a:solidFill>
                <a:effectLst/>
                <a:uLnTx/>
                <a:uFillTx/>
                <a:latin typeface="Times New Roman" panose="02020603050405020304" pitchFamily="18" charset="0"/>
                <a:ea typeface="微软雅黑" panose="020B0503020204020204" charset="-122"/>
                <a:cs typeface="Times New Roman" panose="02020603050405020304" pitchFamily="18" charset="0"/>
              </a:rPr>
              <a:t>以牺牲生态环境为代价来换取经济产出的提高</a:t>
            </a:r>
            <a:endPar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pic>
        <p:nvPicPr>
          <p:cNvPr id="2" name="图片 1"/>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1296182"/>
            <a:ext cx="595379" cy="677716"/>
          </a:xfrm>
          <a:prstGeom prst="rect">
            <a:avLst/>
          </a:prstGeom>
        </p:spPr>
      </p:pic>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37351" t="55250" r="37351" b="19551"/>
          <a:stretch>
            <a:fillRect/>
          </a:stretch>
        </p:blipFill>
        <p:spPr>
          <a:xfrm>
            <a:off x="1563026" y="4997835"/>
            <a:ext cx="793309" cy="677716"/>
          </a:xfrm>
          <a:prstGeom prst="rect">
            <a:avLst/>
          </a:prstGeom>
        </p:spPr>
      </p:pic>
      <p:pic>
        <p:nvPicPr>
          <p:cNvPr id="4" name="图片 3"/>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6966" y="1196752"/>
            <a:ext cx="1041873" cy="876576"/>
          </a:xfrm>
          <a:prstGeom prst="rect">
            <a:avLst/>
          </a:prstGeom>
        </p:spPr>
      </p:pic>
      <p:sp>
        <p:nvSpPr>
          <p:cNvPr id="8" name="右箭头 7"/>
          <p:cNvSpPr/>
          <p:nvPr/>
        </p:nvSpPr>
        <p:spPr bwMode="auto">
          <a:xfrm>
            <a:off x="1087922" y="1425399"/>
            <a:ext cx="420359" cy="412845"/>
          </a:xfrm>
          <a:prstGeom prst="rightArrow">
            <a:avLst/>
          </a:prstGeom>
          <a:solidFill>
            <a:schemeClr val="bg1">
              <a:lumMod val="90000"/>
              <a:lumOff val="10000"/>
            </a:schemeClr>
          </a:solidFill>
          <a:ln w="9525" cap="flat" cmpd="sng" algn="ctr">
            <a:solidFill>
              <a:schemeClr val="bg1">
                <a:lumMod val="90000"/>
                <a:lumOff val="10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2425977"/>
            <a:ext cx="595379" cy="677716"/>
          </a:xfrm>
          <a:prstGeom prst="rect">
            <a:avLst/>
          </a:prstGeom>
        </p:spPr>
      </p:pic>
      <p:pic>
        <p:nvPicPr>
          <p:cNvPr id="12" name="图片 11"/>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6966" y="2326547"/>
            <a:ext cx="1041873" cy="876576"/>
          </a:xfrm>
          <a:prstGeom prst="rect">
            <a:avLst/>
          </a:pr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3813386"/>
            <a:ext cx="595379" cy="677716"/>
          </a:xfrm>
          <a:prstGeom prst="rect">
            <a:avLst/>
          </a:prstGeom>
        </p:spPr>
      </p:pic>
      <p:pic>
        <p:nvPicPr>
          <p:cNvPr id="15" name="图片 14"/>
          <p:cNvPicPr>
            <a:picLocks noChangeAspect="1"/>
          </p:cNvPicPr>
          <p:nvPr/>
        </p:nvPicPr>
        <p:blipFill>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46966" y="3713956"/>
            <a:ext cx="1041873" cy="876576"/>
          </a:xfrm>
          <a:prstGeom prst="rect">
            <a:avLst/>
          </a:prstGeom>
        </p:spPr>
      </p:pic>
      <p:pic>
        <p:nvPicPr>
          <p:cNvPr id="17" name="图片 16"/>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93313" y="4997835"/>
            <a:ext cx="595379" cy="677716"/>
          </a:xfrm>
          <a:prstGeom prst="rect">
            <a:avLst/>
          </a:prstGeom>
        </p:spPr>
      </p:pic>
      <p:sp>
        <p:nvSpPr>
          <p:cNvPr id="9" name="等于号 8"/>
          <p:cNvSpPr/>
          <p:nvPr/>
        </p:nvSpPr>
        <p:spPr bwMode="auto">
          <a:xfrm>
            <a:off x="1142139" y="5255211"/>
            <a:ext cx="366142" cy="308053"/>
          </a:xfrm>
          <a:prstGeom prst="mathEqual">
            <a:avLst/>
          </a:prstGeom>
          <a:solidFill>
            <a:srgbClr val="00B050"/>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3096" y="2913873"/>
            <a:ext cx="390699" cy="328713"/>
          </a:xfrm>
          <a:prstGeom prst="rect">
            <a:avLst/>
          </a:prstGeom>
        </p:spPr>
      </p:pic>
      <p:pic>
        <p:nvPicPr>
          <p:cNvPr id="21" name="图片 2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09133" y="2955267"/>
            <a:ext cx="390699" cy="328713"/>
          </a:xfrm>
          <a:prstGeom prst="rect">
            <a:avLst/>
          </a:prstGeom>
        </p:spPr>
      </p:pic>
      <p:sp>
        <p:nvSpPr>
          <p:cNvPr id="22" name="右箭头 21"/>
          <p:cNvSpPr/>
          <p:nvPr/>
        </p:nvSpPr>
        <p:spPr bwMode="auto">
          <a:xfrm>
            <a:off x="1095221" y="2643763"/>
            <a:ext cx="448746" cy="222224"/>
          </a:xfrm>
          <a:prstGeom prst="rightArrow">
            <a:avLst/>
          </a:prstGeom>
          <a:solidFill>
            <a:srgbClr val="26C056"/>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25" name="右箭头 24"/>
          <p:cNvSpPr/>
          <p:nvPr/>
        </p:nvSpPr>
        <p:spPr bwMode="auto">
          <a:xfrm>
            <a:off x="1099801" y="4029268"/>
            <a:ext cx="448746" cy="222224"/>
          </a:xfrm>
          <a:prstGeom prst="rightArrow">
            <a:avLst/>
          </a:prstGeom>
          <a:solidFill>
            <a:srgbClr val="26C056"/>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23" name="图片 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96480" y="4267561"/>
            <a:ext cx="368745" cy="310242"/>
          </a:xfrm>
          <a:prstGeom prst="rect">
            <a:avLst/>
          </a:prstGeom>
        </p:spPr>
      </p:pic>
      <p:sp>
        <p:nvSpPr>
          <p:cNvPr id="26" name="圆角矩形 25"/>
          <p:cNvSpPr/>
          <p:nvPr/>
        </p:nvSpPr>
        <p:spPr bwMode="auto">
          <a:xfrm>
            <a:off x="265005" y="1265967"/>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37" name="矩形 36"/>
          <p:cNvSpPr/>
          <p:nvPr/>
        </p:nvSpPr>
        <p:spPr>
          <a:xfrm>
            <a:off x="2422354" y="2426604"/>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既要金山银山，也要绿水青山：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经济发展与资源匮乏、环境恶化之间矛盾凸显，意识到环境是生存发展根本</a:t>
            </a:r>
            <a:endParaRPr kumimoji="0" lang="en-US" altLang="zh-CN"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sp>
        <p:nvSpPr>
          <p:cNvPr id="38" name="矩形 37"/>
          <p:cNvSpPr/>
          <p:nvPr/>
        </p:nvSpPr>
        <p:spPr>
          <a:xfrm>
            <a:off x="2383707" y="3721676"/>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宁要绿水青山，不要金山银山：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经济发展与生态保护冲突时，必须把生态保护放在首位</a:t>
            </a:r>
            <a:endParaRPr kumimoji="0" lang="en-US" altLang="zh-CN"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sp>
        <p:nvSpPr>
          <p:cNvPr id="39" name="矩形 38"/>
          <p:cNvSpPr/>
          <p:nvPr/>
        </p:nvSpPr>
        <p:spPr>
          <a:xfrm>
            <a:off x="2356334" y="5036490"/>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绿水青山就是金山银山：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生态优势变成经济优势，和谐统一</a:t>
            </a:r>
            <a:endPar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pic>
        <p:nvPicPr>
          <p:cNvPr id="40" name="图片 3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3537" y="1758030"/>
            <a:ext cx="368745" cy="310242"/>
          </a:xfrm>
          <a:prstGeom prst="rect">
            <a:avLst/>
          </a:prstGeom>
        </p:spPr>
      </p:pic>
      <p:sp>
        <p:nvSpPr>
          <p:cNvPr id="41" name="Isosceles Triangle 12"/>
          <p:cNvSpPr>
            <a:spLocks noChangeArrowheads="1"/>
          </p:cNvSpPr>
          <p:nvPr/>
        </p:nvSpPr>
        <p:spPr bwMode="auto">
          <a:xfrm rot="10800000" flipH="1">
            <a:off x="504273" y="2154185"/>
            <a:ext cx="1587656" cy="176645"/>
          </a:xfrm>
          <a:prstGeom prst="triangle">
            <a:avLst>
              <a:gd name="adj" fmla="val 50000"/>
            </a:avLst>
          </a:prstGeom>
          <a:solidFill>
            <a:srgbClr val="009900"/>
          </a:solidFill>
          <a:ln>
            <a:noFill/>
          </a:ln>
        </p:spPr>
        <p:txBody>
          <a:bodyPr/>
          <a:lstStyle>
            <a:lvl1pPr>
              <a:defRPr>
                <a:solidFill>
                  <a:schemeClr val="tx1"/>
                </a:solidFill>
                <a:latin typeface="VW Headline OT-Book" pitchFamily="34" charset="0"/>
                <a:ea typeface="MS PGothic" panose="020B0600070205080204" pitchFamily="34" charset="-128"/>
              </a:defRPr>
            </a:lvl1pPr>
            <a:lvl2pPr marL="742950" indent="-285750">
              <a:defRPr>
                <a:solidFill>
                  <a:schemeClr val="tx1"/>
                </a:solidFill>
                <a:latin typeface="VW Headline OT-Book" pitchFamily="34" charset="0"/>
                <a:ea typeface="MS PGothic" panose="020B0600070205080204" pitchFamily="34" charset="-128"/>
              </a:defRPr>
            </a:lvl2pPr>
            <a:lvl3pPr marL="1143000" indent="-228600">
              <a:defRPr>
                <a:solidFill>
                  <a:schemeClr val="tx1"/>
                </a:solidFill>
                <a:latin typeface="VW Headline OT-Book" pitchFamily="34" charset="0"/>
                <a:ea typeface="MS PGothic" panose="020B0600070205080204" pitchFamily="34" charset="-128"/>
              </a:defRPr>
            </a:lvl3pPr>
            <a:lvl4pPr marL="1600200" indent="-228600">
              <a:defRPr>
                <a:solidFill>
                  <a:schemeClr val="tx1"/>
                </a:solidFill>
                <a:latin typeface="VW Headline OT-Book" pitchFamily="34" charset="0"/>
                <a:ea typeface="MS PGothic" panose="020B0600070205080204" pitchFamily="34" charset="-128"/>
              </a:defRPr>
            </a:lvl4pPr>
            <a:lvl5pPr marL="2057400" indent="-228600">
              <a:defRPr>
                <a:solidFill>
                  <a:schemeClr val="tx1"/>
                </a:solidFill>
                <a:latin typeface="VW Headline OT-Book" pitchFamily="34" charset="0"/>
                <a:ea typeface="MS PGothic" panose="020B0600070205080204" pitchFamily="34" charset="-128"/>
              </a:defRPr>
            </a:lvl5pPr>
            <a:lvl6pPr marL="25146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6pPr>
            <a:lvl7pPr marL="29718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7pPr>
            <a:lvl8pPr marL="34290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8pPr>
            <a:lvl9pPr marL="3886200" indent="-228600" eaLnBrk="0" fontAlgn="base" hangingPunct="0">
              <a:lnSpc>
                <a:spcPct val="103000"/>
              </a:lnSpc>
              <a:spcBef>
                <a:spcPct val="50000"/>
              </a:spcBef>
              <a:spcAft>
                <a:spcPct val="0"/>
              </a:spcAft>
              <a:defRPr>
                <a:solidFill>
                  <a:schemeClr val="tx1"/>
                </a:solidFill>
                <a:latin typeface="VW Headline OT-Book" pitchFamily="34" charset="0"/>
                <a:ea typeface="MS PGothic" panose="020B0600070205080204" pitchFamily="34" charset="-128"/>
              </a:defRPr>
            </a:lvl9p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42" name="Isosceles Triangle 12"/>
          <p:cNvSpPr>
            <a:spLocks noChangeArrowheads="1"/>
          </p:cNvSpPr>
          <p:nvPr/>
        </p:nvSpPr>
        <p:spPr bwMode="auto">
          <a:xfrm rot="10800000" flipH="1">
            <a:off x="525765" y="3374088"/>
            <a:ext cx="1587656" cy="176645"/>
          </a:xfrm>
          <a:prstGeom prst="triangle">
            <a:avLst>
              <a:gd name="adj" fmla="val 50000"/>
            </a:avLst>
          </a:prstGeom>
          <a:solidFill>
            <a:srgbClr val="009900"/>
          </a:solidFill>
          <a:ln>
            <a:noFill/>
          </a:ln>
        </p:spPr>
        <p:txBody>
          <a:body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43" name="Isosceles Triangle 12"/>
          <p:cNvSpPr>
            <a:spLocks noChangeArrowheads="1"/>
          </p:cNvSpPr>
          <p:nvPr/>
        </p:nvSpPr>
        <p:spPr bwMode="auto">
          <a:xfrm rot="10800000" flipH="1">
            <a:off x="525764" y="4658660"/>
            <a:ext cx="1587656" cy="176645"/>
          </a:xfrm>
          <a:prstGeom prst="triangle">
            <a:avLst>
              <a:gd name="adj" fmla="val 50000"/>
            </a:avLst>
          </a:prstGeom>
          <a:solidFill>
            <a:srgbClr val="009900"/>
          </a:solidFill>
          <a:ln>
            <a:noFill/>
          </a:ln>
        </p:spPr>
        <p:txBody>
          <a:body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45" name="矩形 44"/>
          <p:cNvSpPr/>
          <p:nvPr/>
        </p:nvSpPr>
        <p:spPr bwMode="auto">
          <a:xfrm>
            <a:off x="2344766" y="5913066"/>
            <a:ext cx="6549631" cy="876576"/>
          </a:xfrm>
          <a:prstGeom prst="rect">
            <a:avLst/>
          </a:prstGeom>
          <a:solidFill>
            <a:schemeClr val="bg1">
              <a:lumMod val="10000"/>
              <a:lumOff val="90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46" name="圆角矩形 45"/>
          <p:cNvSpPr/>
          <p:nvPr/>
        </p:nvSpPr>
        <p:spPr bwMode="auto">
          <a:xfrm>
            <a:off x="253437" y="5913066"/>
            <a:ext cx="2091329" cy="876576"/>
          </a:xfrm>
          <a:prstGeom prst="roundRect">
            <a:avLst>
              <a:gd name="adj" fmla="val 10292"/>
            </a:avLst>
          </a:prstGeom>
          <a:noFill/>
          <a:ln w="9525" cap="flat" cmpd="sng" algn="ctr">
            <a:solidFill>
              <a:schemeClr val="bg1">
                <a:lumMod val="75000"/>
                <a:lumOff val="25000"/>
              </a:schemeClr>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pic>
        <p:nvPicPr>
          <p:cNvPr id="48" name="图片 47"/>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381745" y="5993922"/>
            <a:ext cx="595379" cy="677716"/>
          </a:xfrm>
          <a:prstGeom prst="rect">
            <a:avLst/>
          </a:prstGeom>
        </p:spPr>
      </p:pic>
      <p:sp>
        <p:nvSpPr>
          <p:cNvPr id="49" name="等于号 8"/>
          <p:cNvSpPr/>
          <p:nvPr/>
        </p:nvSpPr>
        <p:spPr bwMode="auto">
          <a:xfrm>
            <a:off x="1130571" y="6251298"/>
            <a:ext cx="366142" cy="308053"/>
          </a:xfrm>
          <a:prstGeom prst="mathEqual">
            <a:avLst/>
          </a:prstGeom>
          <a:solidFill>
            <a:srgbClr val="00B050"/>
          </a:solidFill>
          <a:ln w="9525" cap="flat" cmpd="sng" algn="ctr">
            <a:solidFill>
              <a:srgbClr val="26C056"/>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rgbClr val="1D1B10"/>
              </a:solidFill>
              <a:effectLst/>
              <a:uLnTx/>
              <a:uFillTx/>
              <a:latin typeface="Arial" panose="020B0604020202020204" pitchFamily="34" charset="0"/>
              <a:ea typeface="微软雅黑" panose="020B0503020204020204" charset="-122"/>
              <a:cs typeface="+mn-cs"/>
            </a:endParaRPr>
          </a:p>
        </p:txBody>
      </p:sp>
      <p:sp>
        <p:nvSpPr>
          <p:cNvPr id="50" name="矩形 49"/>
          <p:cNvSpPr/>
          <p:nvPr/>
        </p:nvSpPr>
        <p:spPr>
          <a:xfrm>
            <a:off x="2344766" y="6032577"/>
            <a:ext cx="6462382" cy="707886"/>
          </a:xfrm>
          <a:prstGeom prst="rect">
            <a:avLst/>
          </a:prstGeom>
        </p:spPr>
        <p:txBody>
          <a:bodyPr wrap="square">
            <a:spAutoFit/>
          </a:bodyPr>
          <a:lstStyle/>
          <a:p>
            <a:pPr marL="0" marR="0" lvl="0" indent="0" algn="l" defTabSz="914400" rtl="0" eaLnBrk="0" fontAlgn="auto" latinLnBrk="0" hangingPunct="0">
              <a:lnSpc>
                <a:spcPct val="100000"/>
              </a:lnSpc>
              <a:spcBef>
                <a:spcPct val="20000"/>
              </a:spcBef>
              <a:spcAft>
                <a:spcPts val="0"/>
              </a:spcAft>
              <a:buClr>
                <a:srgbClr val="1F497D"/>
              </a:buClr>
              <a:buSzTx/>
              <a:buFontTx/>
              <a:buNone/>
              <a:defRPr/>
            </a:pPr>
            <a:r>
              <a:rPr kumimoji="0" lang="zh-CN" altLang="en-US" sz="2000" b="0" i="0" u="none" strike="noStrike" kern="120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rPr>
              <a:t>绿水青山就是绿水青山：</a:t>
            </a:r>
            <a:r>
              <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rPr>
              <a:t>优美的生态环境已经成为发展与生存的内在要素</a:t>
            </a:r>
            <a:endParaRPr kumimoji="0" lang="zh-CN" altLang="en-US" sz="2000" b="0" i="0" u="none" strike="noStrike" kern="1200" cap="none" spc="0" normalizeH="0" baseline="0" noProof="0" dirty="0">
              <a:ln>
                <a:noFill/>
              </a:ln>
              <a:solidFill>
                <a:srgbClr val="1D1B10"/>
              </a:solidFill>
              <a:effectLst/>
              <a:uLnTx/>
              <a:uFillTx/>
              <a:latin typeface="微软雅黑" panose="020B0503020204020204" charset="-122"/>
              <a:ea typeface="微软雅黑" panose="020B0503020204020204" charset="-122"/>
              <a:cs typeface="+mn-cs"/>
            </a:endParaRPr>
          </a:p>
        </p:txBody>
      </p:sp>
      <p:pic>
        <p:nvPicPr>
          <p:cNvPr id="51" name="图片 50"/>
          <p:cNvPicPr>
            <a:picLocks noChangeAspect="1"/>
          </p:cNvPicPr>
          <p:nvPr/>
        </p:nvPicPr>
        <p:blipFill rotWithShape="1">
          <a:blip r:embed="rId1" cstate="print">
            <a:extLst>
              <a:ext uri="{28A0092B-C50C-407E-A947-70E740481C1C}">
                <a14:useLocalDpi xmlns:a14="http://schemas.microsoft.com/office/drawing/2010/main" val="0"/>
              </a:ext>
            </a:extLst>
          </a:blip>
          <a:srcRect l="42650" t="36350" r="39500" b="39500"/>
          <a:stretch>
            <a:fillRect/>
          </a:stretch>
        </p:blipFill>
        <p:spPr>
          <a:xfrm>
            <a:off x="1611443" y="5993922"/>
            <a:ext cx="595379" cy="677716"/>
          </a:xfrm>
          <a:prstGeom prst="rect">
            <a:avLst/>
          </a:prstGeom>
        </p:spPr>
      </p:pic>
      <p:sp>
        <p:nvSpPr>
          <p:cNvPr id="5" name="矩形 4"/>
          <p:cNvSpPr/>
          <p:nvPr/>
        </p:nvSpPr>
        <p:spPr bwMode="auto">
          <a:xfrm>
            <a:off x="24285" y="4767795"/>
            <a:ext cx="8996673" cy="1145272"/>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1D1B10"/>
              </a:solidFill>
              <a:effectLst/>
              <a:uLnTx/>
              <a:uFillTx/>
              <a:latin typeface="Arial" panose="020B0604020202020204" pitchFamily="34" charset="0"/>
              <a:ea typeface="宋体" panose="02010600030101010101" pitchFamily="2" charset="-122"/>
              <a:cs typeface="+mn-cs"/>
            </a:endParaRPr>
          </a:p>
        </p:txBody>
      </p:sp>
      <p:sp>
        <p:nvSpPr>
          <p:cNvPr id="44" name="Isosceles Triangle 12"/>
          <p:cNvSpPr>
            <a:spLocks noChangeArrowheads="1"/>
          </p:cNvSpPr>
          <p:nvPr/>
        </p:nvSpPr>
        <p:spPr bwMode="auto">
          <a:xfrm rot="10800000" flipH="1">
            <a:off x="473537" y="5793555"/>
            <a:ext cx="1587656" cy="176645"/>
          </a:xfrm>
          <a:prstGeom prst="triangle">
            <a:avLst>
              <a:gd name="adj" fmla="val 50000"/>
            </a:avLst>
          </a:prstGeom>
          <a:solidFill>
            <a:srgbClr val="009900"/>
          </a:solidFill>
          <a:ln>
            <a:noFill/>
          </a:ln>
        </p:spPr>
        <p:txBody>
          <a:bodyPr/>
          <a:lstStyle/>
          <a:p>
            <a:pPr marL="0" marR="0" lvl="0" indent="0" algn="l" defTabSz="914400" rtl="0" eaLnBrk="1" fontAlgn="auto" latinLnBrk="0" hangingPunct="1">
              <a:lnSpc>
                <a:spcPct val="100000"/>
              </a:lnSpc>
              <a:spcBef>
                <a:spcPts val="1250"/>
              </a:spcBef>
              <a:spcAft>
                <a:spcPts val="0"/>
              </a:spcAft>
              <a:buClrTx/>
              <a:buSzTx/>
              <a:buFontTx/>
              <a:buNone/>
              <a:defRPr/>
            </a:pPr>
            <a:endParaRPr kumimoji="0" lang="en-US" altLang="en-US" sz="2000" b="0" i="0" u="none" strike="noStrike" kern="1200" cap="none" spc="0" normalizeH="0" baseline="0" noProof="0">
              <a:ln>
                <a:noFill/>
              </a:ln>
              <a:solidFill>
                <a:srgbClr val="33434C"/>
              </a:solidFill>
              <a:effectLst/>
              <a:uLnTx/>
              <a:uFillTx/>
              <a:latin typeface="VW Headline OT-Book"/>
              <a:ea typeface="微软雅黑" panose="020B0503020204020204" charset="-122"/>
              <a:cs typeface="Heiti SC Light"/>
              <a:sym typeface="VW Headline OT-Book" pitchFamily="34" charset="0"/>
            </a:endParaRPr>
          </a:p>
        </p:txBody>
      </p:sp>
      <p:sp>
        <p:nvSpPr>
          <p:cNvPr id="11" name="Rectangle 66">
            <a:hlinkClick r:id="rId7" action="ppaction://hlinksldjump"/>
          </p:cNvPr>
          <p:cNvSpPr/>
          <p:nvPr/>
        </p:nvSpPr>
        <p:spPr>
          <a:xfrm>
            <a:off x="484505" y="125095"/>
            <a:ext cx="5852795" cy="583565"/>
          </a:xfrm>
          <a:prstGeom prst="rect">
            <a:avLst/>
          </a:prstGeom>
          <a:noFill/>
          <a:ln w="9525">
            <a:noFill/>
          </a:ln>
        </p:spPr>
        <p:txBody>
          <a:bodyPr wrap="square" rtlCol="0"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3</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.习近平的生态文明思想</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endParaRPr>
          </a:p>
        </p:txBody>
      </p:sp>
      <p:sp>
        <p:nvSpPr>
          <p:cNvPr id="6" name="文本框 5"/>
          <p:cNvSpPr txBox="1"/>
          <p:nvPr/>
        </p:nvSpPr>
        <p:spPr>
          <a:xfrm>
            <a:off x="267970" y="650240"/>
            <a:ext cx="5293360" cy="681990"/>
          </a:xfrm>
          <a:prstGeom prst="rect">
            <a:avLst/>
          </a:prstGeom>
          <a:noFill/>
        </p:spPr>
        <p:txBody>
          <a:bodyPr wrap="none" rtlCol="0" anchor="t">
            <a:spAutoFit/>
          </a:bodyPr>
          <a:p>
            <a:pPr>
              <a:lnSpc>
                <a:spcPct val="120000"/>
              </a:lnSpc>
            </a:pP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（1）“两山论”的丰富内涵</a:t>
            </a:r>
            <a:endPar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420" y="860425"/>
            <a:ext cx="8412480" cy="5504815"/>
          </a:xfrm>
          <a:prstGeom prst="rect">
            <a:avLst/>
          </a:prstGeom>
          <a:solidFill>
            <a:schemeClr val="bg1"/>
          </a:solidFill>
        </p:spPr>
        <p:txBody>
          <a:bodyPr wrap="square" rtlCol="0" anchor="t">
            <a:spAutoFit/>
          </a:bodyPr>
          <a:lstStyle/>
          <a:p>
            <a:pPr algn="just">
              <a:lnSpc>
                <a:spcPct val="190000"/>
              </a:lnSpc>
              <a:buClrTx/>
              <a:buSzTx/>
              <a:buNone/>
            </a:pP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en-US" altLang="zh-CN"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2</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mn-ea"/>
              </a:rPr>
              <a:t>“六原则”的思想精髓</a:t>
            </a:r>
            <a:endParaRPr lang="zh-CN" altLang="en-US" sz="3200" b="1" dirty="0">
              <a:solidFill>
                <a:schemeClr val="accent2"/>
              </a:solidFill>
              <a:effectLst>
                <a:outerShdw blurRad="38100" dist="38100" dir="2700000" algn="tl">
                  <a:srgbClr val="000000">
                    <a:alpha val="43137"/>
                  </a:srgbClr>
                </a:outerShdw>
              </a:effectLst>
              <a:ea typeface="黑体" panose="02010609060101010101" pitchFamily="49" charset="-122"/>
              <a:sym typeface="+mn-ea"/>
            </a:endParaRPr>
          </a:p>
          <a:p>
            <a:pPr>
              <a:lnSpc>
                <a:spcPct val="130000"/>
              </a:lnSpc>
            </a:pPr>
            <a:r>
              <a:rPr lang="zh-CN" sz="2800">
                <a:solidFill>
                  <a:schemeClr val="accent2"/>
                </a:solidFill>
                <a:latin typeface="黑体" panose="02010609060101010101" pitchFamily="49" charset="-122"/>
                <a:ea typeface="黑体" panose="02010609060101010101" pitchFamily="49" charset="-122"/>
                <a:cs typeface="黑体" panose="02010609060101010101" pitchFamily="49" charset="-122"/>
                <a:sym typeface="+mn-ea"/>
              </a:rPr>
              <a:t>    </a:t>
            </a:r>
            <a:r>
              <a:rPr lang="zh-CN" sz="2800">
                <a:solidFill>
                  <a:srgbClr val="7030A0"/>
                </a:solidFill>
                <a:latin typeface="Calibri" panose="020F0502020204030204" pitchFamily="34" charset="0"/>
                <a:ea typeface="黑体" panose="02010609060101010101" pitchFamily="49" charset="-122"/>
                <a:cs typeface="黑体" panose="02010609060101010101" pitchFamily="49" charset="-122"/>
                <a:sym typeface="+mn-ea"/>
              </a:rPr>
              <a:t>在2018年全国生态环境保护大会上，习近平总书记深刻阐述了生态文明建设必须遵循的六大原则：</a:t>
            </a:r>
            <a:endPar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endParaRPr>
          </a:p>
          <a:p>
            <a:pPr>
              <a:lnSpc>
                <a:spcPct val="130000"/>
              </a:lnSpc>
            </a:pPr>
            <a:r>
              <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rPr>
              <a:t>         ①坚持人与自然和谐共生</a:t>
            </a:r>
            <a:endPar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endParaRPr>
          </a:p>
          <a:p>
            <a:pPr>
              <a:lnSpc>
                <a:spcPct val="130000"/>
              </a:lnSpc>
            </a:pPr>
            <a:r>
              <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rPr>
              <a:t>         ②绿水青山就是金山银山</a:t>
            </a:r>
            <a:endPar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endParaRPr>
          </a:p>
          <a:p>
            <a:pPr algn="l">
              <a:lnSpc>
                <a:spcPct val="130000"/>
              </a:lnSpc>
              <a:buClrTx/>
              <a:buSzTx/>
              <a:buNone/>
            </a:pPr>
            <a:r>
              <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rPr>
              <a:t>         ③良好生态环境是最普惠的民生福祉</a:t>
            </a:r>
            <a:endPar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endParaRPr>
          </a:p>
          <a:p>
            <a:pPr algn="l">
              <a:lnSpc>
                <a:spcPct val="130000"/>
              </a:lnSpc>
              <a:buClrTx/>
              <a:buSzTx/>
              <a:buNone/>
            </a:pPr>
            <a:r>
              <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rPr>
              <a:t>         ④山水林田湖草是生命共同体</a:t>
            </a:r>
            <a:endPar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endParaRPr>
          </a:p>
          <a:p>
            <a:pPr algn="l">
              <a:lnSpc>
                <a:spcPct val="130000"/>
              </a:lnSpc>
              <a:buClrTx/>
              <a:buSzTx/>
              <a:buNone/>
            </a:pPr>
            <a:r>
              <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rPr>
              <a:t>         ⑤用最严格制度最严密法治保护生态环境</a:t>
            </a:r>
            <a:endPar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endParaRPr>
          </a:p>
          <a:p>
            <a:pPr algn="l">
              <a:lnSpc>
                <a:spcPct val="130000"/>
              </a:lnSpc>
              <a:buClrTx/>
              <a:buSzTx/>
              <a:buNone/>
            </a:pPr>
            <a:r>
              <a:rPr lang="zh-CN" sz="2800">
                <a:solidFill>
                  <a:schemeClr val="accent2"/>
                </a:solidFill>
                <a:latin typeface="Calibri" panose="020F0502020204030204" pitchFamily="34" charset="0"/>
                <a:ea typeface="黑体" panose="02010609060101010101" pitchFamily="49" charset="-122"/>
                <a:cs typeface="黑体" panose="02010609060101010101" pitchFamily="49" charset="-122"/>
                <a:sym typeface="+mn-ea"/>
              </a:rPr>
              <a:t>         ⑥共谋全球生态文</a:t>
            </a:r>
            <a:r>
              <a:rPr lang="zh-CN" sz="2800">
                <a:solidFill>
                  <a:schemeClr val="bg1"/>
                </a:solidFill>
                <a:latin typeface="Calibri" panose="020F0502020204030204" pitchFamily="34" charset="0"/>
                <a:ea typeface="黑体" panose="02010609060101010101" pitchFamily="49" charset="-122"/>
                <a:cs typeface="黑体" panose="02010609060101010101" pitchFamily="49" charset="-122"/>
                <a:sym typeface="+mn-ea"/>
              </a:rPr>
              <a:t>明建</a:t>
            </a:r>
            <a:r>
              <a:rPr lang="zh-CN" sz="2000">
                <a:solidFill>
                  <a:schemeClr val="bg1"/>
                </a:solidFill>
                <a:latin typeface="Calibri" panose="020F0502020204030204" pitchFamily="34" charset="0"/>
                <a:ea typeface="黑体" panose="02010609060101010101" pitchFamily="49" charset="-122"/>
                <a:cs typeface="黑体" panose="02010609060101010101" pitchFamily="49" charset="-122"/>
                <a:sym typeface="+mn-ea"/>
              </a:rPr>
              <a:t>设。</a:t>
            </a:r>
            <a:endParaRPr lang="zh-CN" sz="2000">
              <a:solidFill>
                <a:schemeClr val="bg1"/>
              </a:solidFill>
              <a:latin typeface="Calibri" panose="020F0502020204030204" pitchFamily="34" charset="0"/>
              <a:ea typeface="黑体" panose="02010609060101010101" pitchFamily="49" charset="-122"/>
              <a:cs typeface="黑体" panose="02010609060101010101" pitchFamily="49" charset="-122"/>
            </a:endParaRPr>
          </a:p>
        </p:txBody>
      </p:sp>
      <p:sp>
        <p:nvSpPr>
          <p:cNvPr id="11" name="Rectangle 66">
            <a:hlinkClick r:id="rId1" action="ppaction://hlinksldjump"/>
          </p:cNvPr>
          <p:cNvSpPr/>
          <p:nvPr/>
        </p:nvSpPr>
        <p:spPr>
          <a:xfrm>
            <a:off x="771525" y="483870"/>
            <a:ext cx="5852795" cy="583565"/>
          </a:xfrm>
          <a:prstGeom prst="rect">
            <a:avLst/>
          </a:prstGeom>
          <a:noFill/>
          <a:ln w="9525">
            <a:noFill/>
          </a:ln>
        </p:spPr>
        <p:txBody>
          <a:bodyPr wrap="square" rtlCol="0"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3</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.习近平的生态文明思想</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563370"/>
            <a:ext cx="7597775" cy="4965065"/>
          </a:xfrm>
          <a:prstGeom prst="rect">
            <a:avLst/>
          </a:prstGeom>
          <a:solidFill>
            <a:schemeClr val="bg1"/>
          </a:solidFill>
        </p:spPr>
        <p:txBody>
          <a:bodyPr wrap="square" rtlCol="0" anchor="t">
            <a:spAutoFit/>
          </a:bodyPr>
          <a:lstStyle/>
          <a:p>
            <a:pPr>
              <a:lnSpc>
                <a:spcPct val="12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sym typeface="Arial" panose="020B0604020202020204" pitchFamily="34" charset="0"/>
              </a:rPr>
              <a:t>体现了</a:t>
            </a:r>
            <a:r>
              <a:rPr lang="zh-CN" altLang="en-US" sz="2400" dirty="0">
                <a:solidFill>
                  <a:srgbClr val="990033"/>
                </a:solidFill>
                <a:ea typeface="黑体" panose="02010609060101010101" pitchFamily="49" charset="-122"/>
              </a:rPr>
              <a:t>“人与自然的思想”的中国思考</a:t>
            </a:r>
            <a:endParaRPr lang="zh-CN" altLang="en-US" sz="2400" b="1" dirty="0">
              <a:solidFill>
                <a:schemeClr val="accent2"/>
              </a:solidFill>
              <a:effectLst>
                <a:outerShdw blurRad="38100" dist="38100" dir="2700000" algn="tl">
                  <a:srgbClr val="000000">
                    <a:alpha val="43137"/>
                  </a:srgbClr>
                </a:outerShdw>
              </a:effectLst>
              <a:ea typeface="黑体" panose="02010609060101010101" pitchFamily="49" charset="-122"/>
            </a:endParaRPr>
          </a:p>
          <a:p>
            <a:pPr>
              <a:lnSpc>
                <a:spcPct val="120000"/>
              </a:lnSpc>
            </a:pPr>
            <a:r>
              <a:rPr lang="zh-CN" altLang="en-US" sz="2400" b="1">
                <a:solidFill>
                  <a:schemeClr val="accent2"/>
                </a:solidFill>
                <a:effectLst>
                  <a:outerShdw blurRad="38100" dist="38100" dir="2700000" algn="tl">
                    <a:srgbClr val="000000">
                      <a:alpha val="43137"/>
                    </a:srgbClr>
                  </a:outerShdw>
                </a:effectLst>
              </a:rPr>
              <a:t>        习近平总书记对“自然是生命之母，人与自然是生命共同体” 的总结，丰富和发展了马克思主义对人类文明发展规律、自然规律、经济社会发展规律的认识论。</a:t>
            </a:r>
            <a:endParaRPr lang="zh-CN" altLang="en-US" sz="2400" b="1">
              <a:solidFill>
                <a:schemeClr val="accent2"/>
              </a:solidFill>
              <a:effectLst>
                <a:outerShdw blurRad="38100" dist="38100" dir="2700000" algn="tl">
                  <a:srgbClr val="000000">
                    <a:alpha val="43137"/>
                  </a:srgbClr>
                </a:outerShdw>
              </a:effectLst>
            </a:endParaRPr>
          </a:p>
          <a:p>
            <a:pPr>
              <a:lnSpc>
                <a:spcPct val="120000"/>
              </a:lnSpc>
            </a:pPr>
            <a:r>
              <a:rPr lang="zh-CN" altLang="en-US" sz="2400" b="1">
                <a:solidFill>
                  <a:schemeClr val="accent2"/>
                </a:solidFill>
                <a:effectLst>
                  <a:outerShdw blurRad="38100" dist="38100" dir="2700000" algn="tl">
                    <a:srgbClr val="000000">
                      <a:alpha val="43137"/>
                    </a:srgbClr>
                  </a:outerShdw>
                </a:effectLst>
              </a:rPr>
              <a:t>　　党的十八大以来的这几年，清新自然的空气多了，繁星闪烁的夜空多了，秀丽可餐的山水多了，百姓对“身边的幸福感”有了新认识赞。</a:t>
            </a:r>
            <a:endParaRPr lang="zh-CN" altLang="en-US" sz="2400" b="1">
              <a:solidFill>
                <a:schemeClr val="accent2"/>
              </a:solidFill>
              <a:effectLst>
                <a:outerShdw blurRad="38100" dist="38100" dir="2700000" algn="tl">
                  <a:srgbClr val="000000">
                    <a:alpha val="43137"/>
                  </a:srgbClr>
                </a:outerShdw>
              </a:effectLst>
            </a:endParaRPr>
          </a:p>
          <a:p>
            <a:pPr>
              <a:lnSpc>
                <a:spcPct val="120000"/>
              </a:lnSpc>
            </a:pPr>
            <a:r>
              <a:rPr lang="zh-CN" altLang="en-US" sz="2400" b="1">
                <a:solidFill>
                  <a:schemeClr val="accent2"/>
                </a:solidFill>
                <a:effectLst>
                  <a:outerShdw blurRad="38100" dist="38100" dir="2700000" algn="tl">
                    <a:srgbClr val="000000">
                      <a:alpha val="43137"/>
                    </a:srgbClr>
                  </a:outerShdw>
                </a:effectLst>
              </a:rPr>
              <a:t>       重拳惩治“散乱污”，倒逼转方式调结构，“史上最严”的环保监管举措；从推出生态文明建设目标评价考核办法，到全面推行河长制、湖长制，党员干部肩上的生态担子更务实了……。</a:t>
            </a:r>
            <a:endParaRPr lang="zh-CN" altLang="en-US" sz="2400" b="1">
              <a:solidFill>
                <a:schemeClr val="accent2"/>
              </a:solidFill>
              <a:effectLst>
                <a:outerShdw blurRad="38100" dist="38100" dir="2700000" algn="tl">
                  <a:srgbClr val="000000">
                    <a:alpha val="43137"/>
                  </a:srgbClr>
                </a:outerShdw>
              </a:effectLst>
            </a:endParaRPr>
          </a:p>
        </p:txBody>
      </p:sp>
      <p:sp>
        <p:nvSpPr>
          <p:cNvPr id="2" name="文本框 1"/>
          <p:cNvSpPr txBox="1"/>
          <p:nvPr/>
        </p:nvSpPr>
        <p:spPr>
          <a:xfrm>
            <a:off x="490220" y="664845"/>
            <a:ext cx="5293360" cy="1026795"/>
          </a:xfrm>
          <a:prstGeom prst="rect">
            <a:avLst/>
          </a:prstGeom>
          <a:noFill/>
        </p:spPr>
        <p:txBody>
          <a:bodyPr wrap="none" rtlCol="0" anchor="t">
            <a:spAutoFit/>
          </a:bodyPr>
          <a:p>
            <a:pPr algn="just">
              <a:lnSpc>
                <a:spcPct val="190000"/>
              </a:lnSpc>
              <a:buClrTx/>
              <a:buSzTx/>
              <a:buNone/>
            </a:pP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en-US" altLang="zh-CN"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2</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mn-ea"/>
              </a:rPr>
              <a:t>“六原则”的思想精髓</a:t>
            </a:r>
            <a:endParaRPr lang="zh-CN" altLang="en-US" sz="3200"/>
          </a:p>
        </p:txBody>
      </p:sp>
      <p:sp>
        <p:nvSpPr>
          <p:cNvPr id="11" name="Rectangle 66">
            <a:hlinkClick r:id="rId1" action="ppaction://hlinksldjump"/>
          </p:cNvPr>
          <p:cNvSpPr/>
          <p:nvPr/>
        </p:nvSpPr>
        <p:spPr>
          <a:xfrm>
            <a:off x="843280" y="412115"/>
            <a:ext cx="5852795" cy="583565"/>
          </a:xfrm>
          <a:prstGeom prst="rect">
            <a:avLst/>
          </a:prstGeom>
          <a:noFill/>
          <a:ln w="9525">
            <a:noFill/>
          </a:ln>
        </p:spPr>
        <p:txBody>
          <a:bodyPr wrap="square" rtlCol="0"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3</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.习近平的生态文明思想</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706880"/>
            <a:ext cx="7597775" cy="3192145"/>
          </a:xfrm>
          <a:prstGeom prst="rect">
            <a:avLst/>
          </a:prstGeom>
          <a:noFill/>
        </p:spPr>
        <p:txBody>
          <a:bodyPr wrap="square" rtlCol="0" anchor="t">
            <a:spAutoFit/>
          </a:bodyPr>
          <a:lstStyle/>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sym typeface="黑体" panose="02010609060101010101" pitchFamily="49" charset="-122"/>
              </a:rPr>
              <a:t>体现了</a:t>
            </a:r>
            <a:r>
              <a:rPr lang="zh-CN" altLang="en-US" sz="2400" dirty="0">
                <a:solidFill>
                  <a:srgbClr val="990033"/>
                </a:solidFill>
                <a:ea typeface="黑体" panose="02010609060101010101" pitchFamily="49" charset="-122"/>
              </a:rPr>
              <a:t>“人与自然的思想”的中国思考</a:t>
            </a:r>
            <a:endParaRPr lang="zh-CN" altLang="en-US" sz="2400" dirty="0">
              <a:solidFill>
                <a:srgbClr val="990033"/>
              </a:solidFill>
              <a:ea typeface="黑体" panose="02010609060101010101" pitchFamily="49" charset="-122"/>
            </a:endParaRPr>
          </a:p>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rPr>
              <a:t>体现了变革的深邃“历史观”</a:t>
            </a:r>
            <a:endParaRPr lang="zh-CN" altLang="en-US" sz="2400" dirty="0">
              <a:solidFill>
                <a:schemeClr val="accent2"/>
              </a:solidFill>
              <a:ea typeface="黑体" panose="02010609060101010101" pitchFamily="49" charset="-122"/>
            </a:endParaRPr>
          </a:p>
          <a:p>
            <a:pPr>
              <a:lnSpc>
                <a:spcPct val="140000"/>
              </a:lnSpc>
            </a:pPr>
            <a:r>
              <a:rPr lang="zh-CN" altLang="en-US" sz="2400" dirty="0">
                <a:solidFill>
                  <a:schemeClr val="accent2"/>
                </a:solidFill>
                <a:ea typeface="黑体" panose="02010609060101010101" pitchFamily="49" charset="-122"/>
              </a:rPr>
              <a:t>      “中华民族向来尊重自然、热爱自然，绵延5000多年的中华文明孕育着丰富的生态文化。”   习近平生态文明思想深深根植于中华文明丰富的生态智慧和文化土壤，蕴含了深邃的历史观。</a:t>
            </a:r>
            <a:endParaRPr lang="zh-CN" altLang="en-US" sz="2400" dirty="0">
              <a:solidFill>
                <a:schemeClr val="accent2"/>
              </a:solidFill>
              <a:ea typeface="黑体" panose="02010609060101010101" pitchFamily="49" charset="-122"/>
            </a:endParaRPr>
          </a:p>
        </p:txBody>
      </p:sp>
      <p:sp>
        <p:nvSpPr>
          <p:cNvPr id="2" name="文本框 1"/>
          <p:cNvSpPr txBox="1"/>
          <p:nvPr/>
        </p:nvSpPr>
        <p:spPr>
          <a:xfrm>
            <a:off x="490220" y="664845"/>
            <a:ext cx="5293360" cy="1026795"/>
          </a:xfrm>
          <a:prstGeom prst="rect">
            <a:avLst/>
          </a:prstGeom>
          <a:noFill/>
        </p:spPr>
        <p:txBody>
          <a:bodyPr wrap="none" rtlCol="0" anchor="t">
            <a:spAutoFit/>
          </a:bodyPr>
          <a:p>
            <a:pPr algn="just">
              <a:lnSpc>
                <a:spcPct val="190000"/>
              </a:lnSpc>
              <a:buClrTx/>
              <a:buSzTx/>
              <a:buNone/>
            </a:pP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en-US" altLang="zh-CN"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2</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mn-ea"/>
              </a:rPr>
              <a:t>“六原则”的思想精髓</a:t>
            </a:r>
            <a:endParaRPr lang="zh-CN" altLang="en-US" sz="3200"/>
          </a:p>
        </p:txBody>
      </p:sp>
      <p:sp>
        <p:nvSpPr>
          <p:cNvPr id="11" name="Rectangle 66">
            <a:hlinkClick r:id="rId1" action="ppaction://hlinksldjump"/>
          </p:cNvPr>
          <p:cNvSpPr/>
          <p:nvPr/>
        </p:nvSpPr>
        <p:spPr>
          <a:xfrm>
            <a:off x="843280" y="412115"/>
            <a:ext cx="5852795" cy="583565"/>
          </a:xfrm>
          <a:prstGeom prst="rect">
            <a:avLst/>
          </a:prstGeom>
          <a:noFill/>
          <a:ln w="9525">
            <a:noFill/>
          </a:ln>
        </p:spPr>
        <p:txBody>
          <a:bodyPr wrap="square" rtlCol="0"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3</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.习近平的生态文明思想</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51535" y="1563370"/>
            <a:ext cx="7597775" cy="4742815"/>
          </a:xfrm>
          <a:prstGeom prst="rect">
            <a:avLst/>
          </a:prstGeom>
          <a:noFill/>
        </p:spPr>
        <p:txBody>
          <a:bodyPr wrap="square" rtlCol="0" anchor="t">
            <a:spAutoFit/>
          </a:bodyPr>
          <a:lstStyle/>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sym typeface="+mn-ea"/>
              </a:rPr>
              <a:t>体现了</a:t>
            </a:r>
            <a:r>
              <a:rPr lang="zh-CN" altLang="en-US" sz="2400" dirty="0">
                <a:solidFill>
                  <a:srgbClr val="990033"/>
                </a:solidFill>
                <a:ea typeface="黑体" panose="02010609060101010101" pitchFamily="49" charset="-122"/>
              </a:rPr>
              <a:t>“人与自然的思想”的中国思考</a:t>
            </a:r>
            <a:endParaRPr lang="zh-CN" altLang="en-US" sz="2400" dirty="0">
              <a:solidFill>
                <a:srgbClr val="990033"/>
              </a:solidFill>
              <a:ea typeface="黑体" panose="02010609060101010101" pitchFamily="49" charset="-122"/>
            </a:endParaRPr>
          </a:p>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rPr>
              <a:t>体现了变革的深邃“历史观”</a:t>
            </a:r>
            <a:endParaRPr lang="zh-CN" altLang="en-US" sz="2400" dirty="0">
              <a:solidFill>
                <a:srgbClr val="990033"/>
              </a:solidFill>
              <a:ea typeface="黑体" panose="02010609060101010101" pitchFamily="49" charset="-122"/>
            </a:endParaRPr>
          </a:p>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“六原则”体现了以人民为中心的“本质论”</a:t>
            </a:r>
            <a:r>
              <a:rPr lang="zh-CN" altLang="en-US" sz="2400" dirty="0">
                <a:solidFill>
                  <a:srgbClr val="990033"/>
                </a:solidFill>
                <a:ea typeface="黑体" panose="02010609060101010101" pitchFamily="49" charset="-122"/>
              </a:rPr>
              <a:t> </a:t>
            </a:r>
            <a:r>
              <a:rPr lang="zh-CN" altLang="en-US" sz="2400" dirty="0">
                <a:solidFill>
                  <a:schemeClr val="accent2"/>
                </a:solidFill>
                <a:ea typeface="黑体" panose="02010609060101010101" pitchFamily="49" charset="-122"/>
              </a:rPr>
              <a:t>    　　  </a:t>
            </a:r>
            <a:endParaRPr lang="zh-CN" altLang="en-US" sz="2400" dirty="0">
              <a:solidFill>
                <a:schemeClr val="accent2"/>
              </a:solidFill>
              <a:ea typeface="黑体" panose="02010609060101010101" pitchFamily="49" charset="-122"/>
            </a:endParaRPr>
          </a:p>
          <a:p>
            <a:pPr>
              <a:lnSpc>
                <a:spcPct val="140000"/>
              </a:lnSpc>
            </a:pPr>
            <a:r>
              <a:rPr lang="zh-CN" altLang="en-US" sz="2400" dirty="0">
                <a:solidFill>
                  <a:schemeClr val="accent2"/>
                </a:solidFill>
                <a:ea typeface="黑体" panose="02010609060101010101" pitchFamily="49" charset="-122"/>
              </a:rPr>
              <a:t>       习近平指出，良好生态环境是最普惠的民生福祉。要坚持生态惠民、生态利民、生态为民，重点解决损害群众健康的突出环境问题，不断满足人民日益增长的优美生态环境需要。</a:t>
            </a:r>
            <a:endParaRPr lang="zh-CN" altLang="en-US" sz="2400" dirty="0">
              <a:solidFill>
                <a:schemeClr val="accent2"/>
              </a:solidFill>
              <a:ea typeface="黑体" panose="02010609060101010101" pitchFamily="49" charset="-122"/>
            </a:endParaRPr>
          </a:p>
          <a:p>
            <a:pPr>
              <a:lnSpc>
                <a:spcPct val="140000"/>
              </a:lnSpc>
            </a:pPr>
            <a:r>
              <a:rPr lang="zh-CN" altLang="en-US" sz="2400" dirty="0">
                <a:solidFill>
                  <a:schemeClr val="accent2"/>
                </a:solidFill>
                <a:ea typeface="黑体" panose="02010609060101010101" pitchFamily="49" charset="-122"/>
              </a:rPr>
              <a:t>　“最普惠的民生福祉”是习近平生态文明思想的重要宗旨，是生态文明建设的“本质论”。</a:t>
            </a:r>
            <a:endParaRPr lang="zh-CN" altLang="en-US" sz="2400" dirty="0">
              <a:solidFill>
                <a:schemeClr val="accent2"/>
              </a:solidFill>
              <a:ea typeface="黑体" panose="02010609060101010101" pitchFamily="49" charset="-122"/>
            </a:endParaRPr>
          </a:p>
        </p:txBody>
      </p:sp>
      <p:sp>
        <p:nvSpPr>
          <p:cNvPr id="2" name="文本框 1"/>
          <p:cNvSpPr txBox="1"/>
          <p:nvPr/>
        </p:nvSpPr>
        <p:spPr>
          <a:xfrm>
            <a:off x="490220" y="664845"/>
            <a:ext cx="5293360" cy="1026795"/>
          </a:xfrm>
          <a:prstGeom prst="rect">
            <a:avLst/>
          </a:prstGeom>
          <a:noFill/>
        </p:spPr>
        <p:txBody>
          <a:bodyPr wrap="none" rtlCol="0" anchor="t">
            <a:spAutoFit/>
          </a:bodyPr>
          <a:p>
            <a:pPr algn="just">
              <a:lnSpc>
                <a:spcPct val="190000"/>
              </a:lnSpc>
              <a:buClrTx/>
              <a:buSzTx/>
              <a:buNone/>
            </a:pP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en-US" altLang="zh-CN"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2</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mn-ea"/>
              </a:rPr>
              <a:t>“六原则”的思想精髓</a:t>
            </a:r>
            <a:endParaRPr lang="zh-CN" altLang="en-US" sz="3200"/>
          </a:p>
        </p:txBody>
      </p:sp>
      <p:sp>
        <p:nvSpPr>
          <p:cNvPr id="11" name="Rectangle 66">
            <a:hlinkClick r:id="rId1" action="ppaction://hlinksldjump"/>
          </p:cNvPr>
          <p:cNvSpPr/>
          <p:nvPr/>
        </p:nvSpPr>
        <p:spPr>
          <a:xfrm>
            <a:off x="843280" y="412115"/>
            <a:ext cx="5852795" cy="583565"/>
          </a:xfrm>
          <a:prstGeom prst="rect">
            <a:avLst/>
          </a:prstGeom>
          <a:noFill/>
          <a:ln w="9525">
            <a:noFill/>
          </a:ln>
        </p:spPr>
        <p:txBody>
          <a:bodyPr wrap="square" rtlCol="0"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3</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.习近平的生态文明思想</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7953" y="3809683"/>
            <a:ext cx="4662487"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569210" y="1471295"/>
            <a:ext cx="4317365" cy="583565"/>
          </a:xfrm>
          <a:prstGeom prst="rect">
            <a:avLst/>
          </a:prstGeom>
          <a:solidFill>
            <a:srgbClr val="FFFF00"/>
          </a:solidFill>
          <a:ln w="9525">
            <a:noFill/>
          </a:ln>
        </p:spPr>
        <p:txBody>
          <a:bodyPr wrap="square" anchor="t">
            <a:spAutoFit/>
          </a:bodyPr>
          <a:lstStyle/>
          <a:p>
            <a:pPr lvl="0" algn="ctr" eaLnBrk="0" hangingPunct="0"/>
            <a:r>
              <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093"/>
            <a:ext cx="4657725"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651760" y="3048000"/>
            <a:ext cx="4650740"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生态文明思想</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443" y="4582478"/>
            <a:ext cx="4662487"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保护</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的现状</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8743" y="5327333"/>
            <a:ext cx="4608512"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62330" y="1645285"/>
            <a:ext cx="7597775" cy="4225925"/>
          </a:xfrm>
          <a:prstGeom prst="rect">
            <a:avLst/>
          </a:prstGeom>
          <a:noFill/>
        </p:spPr>
        <p:txBody>
          <a:bodyPr wrap="square" rtlCol="0" anchor="t">
            <a:spAutoFit/>
          </a:bodyPr>
          <a:lstStyle/>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sym typeface="+mn-ea"/>
              </a:rPr>
              <a:t>体现了</a:t>
            </a:r>
            <a:r>
              <a:rPr lang="zh-CN" altLang="en-US" sz="2400" dirty="0">
                <a:solidFill>
                  <a:srgbClr val="990033"/>
                </a:solidFill>
                <a:ea typeface="黑体" panose="02010609060101010101" pitchFamily="49" charset="-122"/>
              </a:rPr>
              <a:t>“人与自然思想”的中国思考</a:t>
            </a:r>
            <a:endParaRPr lang="zh-CN" altLang="en-US" sz="2400" dirty="0">
              <a:solidFill>
                <a:srgbClr val="990033"/>
              </a:solidFill>
              <a:ea typeface="黑体" panose="02010609060101010101" pitchFamily="49" charset="-122"/>
            </a:endParaRPr>
          </a:p>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rPr>
              <a:t>体现了变革的深邃“历史观”</a:t>
            </a:r>
            <a:endParaRPr lang="zh-CN" altLang="en-US" sz="2400" dirty="0">
              <a:solidFill>
                <a:srgbClr val="990033"/>
              </a:solidFill>
              <a:ea typeface="黑体" panose="02010609060101010101" pitchFamily="49" charset="-122"/>
            </a:endParaRPr>
          </a:p>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a:t>
            </a:r>
            <a:r>
              <a:rPr lang="zh-CN" altLang="en-US" sz="2400" dirty="0">
                <a:solidFill>
                  <a:srgbClr val="990033"/>
                </a:solidFill>
                <a:ea typeface="黑体" panose="02010609060101010101" pitchFamily="49" charset="-122"/>
                <a:sym typeface="+mn-ea"/>
              </a:rPr>
              <a:t>体现了以人民为中心的“本质论”</a:t>
            </a:r>
            <a:r>
              <a:rPr lang="zh-CN" altLang="en-US" sz="2400" dirty="0">
                <a:solidFill>
                  <a:srgbClr val="990033"/>
                </a:solidFill>
                <a:ea typeface="黑体" panose="02010609060101010101" pitchFamily="49" charset="-122"/>
              </a:rPr>
              <a:t> </a:t>
            </a:r>
            <a:r>
              <a:rPr lang="zh-CN" altLang="en-US" sz="2400" dirty="0">
                <a:solidFill>
                  <a:schemeClr val="bg1"/>
                </a:solidFill>
                <a:ea typeface="黑体" panose="02010609060101010101" pitchFamily="49" charset="-122"/>
              </a:rPr>
              <a:t>    　　  </a:t>
            </a:r>
            <a:endParaRPr lang="zh-CN" altLang="en-US" sz="2400" dirty="0">
              <a:solidFill>
                <a:schemeClr val="bg1"/>
              </a:solidFill>
              <a:ea typeface="黑体" panose="02010609060101010101" pitchFamily="49" charset="-122"/>
            </a:endParaRPr>
          </a:p>
          <a:p>
            <a:pPr>
              <a:lnSpc>
                <a:spcPct val="140000"/>
              </a:lnSpc>
            </a:pPr>
            <a:r>
              <a:rPr lang="zh-CN" altLang="en-US" sz="2400" dirty="0">
                <a:solidFill>
                  <a:srgbClr val="990033"/>
                </a:solidFill>
                <a:ea typeface="黑体" panose="02010609060101010101" pitchFamily="49" charset="-122"/>
                <a:sym typeface="黑体" panose="02010609060101010101" pitchFamily="49" charset="-122"/>
              </a:rPr>
              <a:t>●</a:t>
            </a:r>
            <a:r>
              <a:rPr lang="zh-CN" altLang="en-US" sz="2400" dirty="0">
                <a:solidFill>
                  <a:srgbClr val="990033"/>
                </a:solidFill>
                <a:ea typeface="黑体" panose="02010609060101010101" pitchFamily="49" charset="-122"/>
                <a:sym typeface="+mn-ea"/>
              </a:rPr>
              <a:t>“六原则”为新时代推进生态文明建设指明了方向</a:t>
            </a:r>
            <a:endParaRPr lang="zh-CN" altLang="en-US" sz="2400" dirty="0">
              <a:solidFill>
                <a:schemeClr val="accent2"/>
              </a:solidFill>
              <a:ea typeface="黑体" panose="02010609060101010101" pitchFamily="49" charset="-122"/>
              <a:sym typeface="+mn-ea"/>
            </a:endParaRPr>
          </a:p>
          <a:p>
            <a:pPr>
              <a:lnSpc>
                <a:spcPct val="140000"/>
              </a:lnSpc>
            </a:pPr>
            <a:r>
              <a:rPr lang="zh-CN" altLang="en-US" sz="2400" dirty="0">
                <a:solidFill>
                  <a:schemeClr val="accent2"/>
                </a:solidFill>
                <a:ea typeface="黑体" panose="02010609060101010101" pitchFamily="49" charset="-122"/>
              </a:rPr>
              <a:t>     “六原则”揭示了“人与自然”的辩证关系以及自然生态作为生产力内在属性的重要地位；体现了以人为本、社会公平的社会主义价值取向；指明了构建生态文明体系的经济、政治、文化和社会建设方向。</a:t>
            </a:r>
            <a:endParaRPr lang="zh-CN" altLang="en-US" sz="2400" dirty="0">
              <a:solidFill>
                <a:schemeClr val="accent2"/>
              </a:solidFill>
              <a:ea typeface="黑体" panose="02010609060101010101" pitchFamily="49" charset="-122"/>
            </a:endParaRPr>
          </a:p>
        </p:txBody>
      </p:sp>
      <p:sp>
        <p:nvSpPr>
          <p:cNvPr id="2" name="文本框 1"/>
          <p:cNvSpPr txBox="1"/>
          <p:nvPr/>
        </p:nvSpPr>
        <p:spPr>
          <a:xfrm>
            <a:off x="490220" y="664845"/>
            <a:ext cx="5293360" cy="1026795"/>
          </a:xfrm>
          <a:prstGeom prst="rect">
            <a:avLst/>
          </a:prstGeom>
          <a:noFill/>
        </p:spPr>
        <p:txBody>
          <a:bodyPr wrap="none" rtlCol="0" anchor="t">
            <a:spAutoFit/>
          </a:bodyPr>
          <a:p>
            <a:pPr algn="just">
              <a:lnSpc>
                <a:spcPct val="190000"/>
              </a:lnSpc>
              <a:buClrTx/>
              <a:buSzTx/>
              <a:buNone/>
            </a:pP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en-US" altLang="zh-CN"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2</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Arial" panose="020B0604020202020204" pitchFamily="34" charset="0"/>
              </a:rPr>
              <a:t>）</a:t>
            </a:r>
            <a:r>
              <a:rPr lang="zh-CN" altLang="en-US" sz="3200" dirty="0">
                <a:solidFill>
                  <a:srgbClr val="990033"/>
                </a:solidFill>
                <a:effectLst>
                  <a:outerShdw blurRad="38100" dist="38100" dir="2700000" algn="tl">
                    <a:srgbClr val="000000">
                      <a:alpha val="43137"/>
                    </a:srgbClr>
                  </a:outerShdw>
                </a:effectLst>
                <a:ea typeface="黑体" panose="02010609060101010101" pitchFamily="49" charset="-122"/>
                <a:sym typeface="+mn-ea"/>
              </a:rPr>
              <a:t>“六原则”的思想精髓</a:t>
            </a:r>
            <a:endParaRPr lang="zh-CN" altLang="en-US" sz="3200"/>
          </a:p>
        </p:txBody>
      </p:sp>
      <p:sp>
        <p:nvSpPr>
          <p:cNvPr id="11" name="Rectangle 66">
            <a:hlinkClick r:id="rId1" action="ppaction://hlinksldjump"/>
          </p:cNvPr>
          <p:cNvSpPr/>
          <p:nvPr/>
        </p:nvSpPr>
        <p:spPr>
          <a:xfrm>
            <a:off x="843280" y="412115"/>
            <a:ext cx="5852795" cy="583565"/>
          </a:xfrm>
          <a:prstGeom prst="rect">
            <a:avLst/>
          </a:prstGeom>
          <a:noFill/>
          <a:ln w="9525">
            <a:noFill/>
          </a:ln>
        </p:spPr>
        <p:txBody>
          <a:bodyPr wrap="square" rtlCol="0"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3</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rPr>
              <a:t>.习近平的生态文明思想</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8270" y="3810000"/>
            <a:ext cx="4365625" cy="583565"/>
          </a:xfrm>
          <a:prstGeom prst="rect">
            <a:avLst/>
          </a:prstGeom>
          <a:solidFill>
            <a:srgbClr val="FFFF00"/>
          </a:solidFill>
          <a:ln w="9525">
            <a:noFill/>
          </a:ln>
        </p:spPr>
        <p:txBody>
          <a:bodyPr wrap="square" anchor="t">
            <a:spAutoFit/>
          </a:bodyPr>
          <a:lstStyle/>
          <a:p>
            <a:pPr lvl="0" algn="ctr" eaLnBrk="0" hangingPunct="0">
              <a:buClrTx/>
              <a:buSzTx/>
              <a:buFontTx/>
            </a:pPr>
            <a:r>
              <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640965" y="1543050"/>
            <a:ext cx="5591175" cy="583565"/>
          </a:xfrm>
          <a:prstGeom prst="rect">
            <a:avLst/>
          </a:prstGeom>
          <a:noFill/>
          <a:ln w="9525">
            <a:noFill/>
          </a:ln>
        </p:spPr>
        <p:txBody>
          <a:bodyPr wrap="square" anchor="t">
            <a:spAutoFit/>
          </a:bodyPr>
          <a:lstStyle/>
          <a:p>
            <a:pPr lvl="0" algn="l" eaLnBrk="0" hangingPunct="0"/>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093"/>
            <a:ext cx="4657725"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651760" y="3048000"/>
            <a:ext cx="4650740"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生态文明思想</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443" y="4582478"/>
            <a:ext cx="4662487"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保护</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的现状</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8743" y="5327333"/>
            <a:ext cx="4608512"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528955" y="753110"/>
            <a:ext cx="8056245" cy="5345430"/>
          </a:xfrm>
          <a:prstGeom prst="rect">
            <a:avLst/>
          </a:prstGeom>
          <a:solidFill>
            <a:schemeClr val="bg1"/>
          </a:solidFill>
          <a:ln w="9525">
            <a:noFill/>
          </a:ln>
        </p:spPr>
        <p:txBody>
          <a:bodyPr wrap="square">
            <a:spAutoFit/>
          </a:bodyPr>
          <a:p>
            <a:pPr algn="just">
              <a:lnSpc>
                <a:spcPct val="140000"/>
              </a:lnSpc>
              <a:spcAft>
                <a:spcPts val="0"/>
              </a:spcAft>
              <a:buFont typeface="Wingdings" panose="05000000000000000000" charset="0"/>
            </a:pPr>
            <a:r>
              <a:rPr lang="zh-CN" altLang="en-US" sz="28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生物多样性基本概念</a:t>
            </a:r>
            <a:endParaRPr sz="2400" b="1" dirty="0">
              <a:solidFill>
                <a:srgbClr val="C00000"/>
              </a:solidFill>
              <a:latin typeface="黑体" panose="02010609060101010101" pitchFamily="49" charset="-122"/>
              <a:ea typeface="黑体" panose="02010609060101010101" pitchFamily="49" charset="-122"/>
              <a:sym typeface="仿宋_GB2312" pitchFamily="49" charset="-122"/>
            </a:endParaRPr>
          </a:p>
          <a:p>
            <a:pPr algn="just">
              <a:lnSpc>
                <a:spcPct val="140000"/>
              </a:lnSpc>
              <a:spcAft>
                <a:spcPts val="0"/>
              </a:spcAft>
              <a:buFont typeface="Wingdings" panose="05000000000000000000" charset="0"/>
            </a:pPr>
            <a:r>
              <a:rPr sz="2400" b="1" dirty="0">
                <a:solidFill>
                  <a:srgbClr val="0070C0"/>
                </a:solidFill>
                <a:latin typeface="黑体" panose="02010609060101010101" pitchFamily="49" charset="-122"/>
                <a:ea typeface="黑体" panose="02010609060101010101" pitchFamily="49" charset="-122"/>
                <a:sym typeface="仿宋_GB2312" pitchFamily="49" charset="-122"/>
              </a:rPr>
              <a:t> </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a:p>
            <a:pPr marL="457200" indent="-457200" algn="just">
              <a:lnSpc>
                <a:spcPct val="140000"/>
              </a:lnSpc>
              <a:spcAft>
                <a:spcPts val="0"/>
              </a:spcAft>
              <a:buFont typeface="Wingdings" panose="05000000000000000000" charset="0"/>
              <a:buChar char="l"/>
            </a:pPr>
            <a:r>
              <a:rPr sz="2400" b="1" dirty="0">
                <a:solidFill>
                  <a:srgbClr val="0070C0"/>
                </a:solidFill>
                <a:latin typeface="黑体" panose="02010609060101010101" pitchFamily="49" charset="-122"/>
                <a:ea typeface="黑体" panose="02010609060101010101" pitchFamily="49" charset="-122"/>
                <a:sym typeface="仿宋_GB2312" pitchFamily="49" charset="-122"/>
              </a:rPr>
              <a:t>根据《中华人民共和国生物多样性保护行动计划》：所谓生物多样性就是地球上所有的生物、植物、动物和微生物及其所构成的综合体。这种多样包括动物、植物、微生物的物种多样性，物种的遗传与变异的多样性及生态系统的多样性。</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a:p>
            <a:pPr marL="457200" indent="-457200" algn="just">
              <a:lnSpc>
                <a:spcPct val="140000"/>
              </a:lnSpc>
              <a:spcAft>
                <a:spcPts val="0"/>
              </a:spcAft>
              <a:buFont typeface="Wingdings" panose="05000000000000000000" charset="0"/>
              <a:buChar char="l"/>
            </a:pPr>
            <a:r>
              <a:rPr sz="2400" b="1" dirty="0">
                <a:solidFill>
                  <a:srgbClr val="0070C0"/>
                </a:solidFill>
                <a:latin typeface="黑体" panose="02010609060101010101" pitchFamily="49" charset="-122"/>
                <a:ea typeface="黑体" panose="02010609060101010101" pitchFamily="49" charset="-122"/>
                <a:sym typeface="仿宋_GB2312" pitchFamily="49" charset="-122"/>
              </a:rPr>
              <a:t>生物多样性是生物及其与环境形成的生态复合体以及与此相关的各种生态过程的总和，由遗传（基因 ）多样性，物种多样性和生态系统多样性三个层次组成。</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3" name="灯片编号占位符 2"/>
          <p:cNvSpPr>
            <a:spLocks noGrp="1"/>
          </p:cNvSpPr>
          <p:nvPr>
            <p:ph type="sldNum" sz="quarter" idx="4"/>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16386"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4.</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生态文明与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889000" y="1406525"/>
            <a:ext cx="7388860" cy="4009390"/>
          </a:xfrm>
          <a:prstGeom prst="rect">
            <a:avLst/>
          </a:prstGeom>
          <a:solidFill>
            <a:schemeClr val="bg1"/>
          </a:solidFill>
          <a:ln w="9525">
            <a:noFill/>
          </a:ln>
        </p:spPr>
        <p:txBody>
          <a:bodyPr wrap="square">
            <a:spAutoFit/>
          </a:bodyPr>
          <a:p>
            <a:pPr indent="0" algn="just">
              <a:lnSpc>
                <a:spcPct val="130000"/>
              </a:lnSpc>
              <a:spcAft>
                <a:spcPts val="0"/>
              </a:spcAft>
              <a:buFont typeface="Wingdings" panose="05000000000000000000" charset="0"/>
              <a:buNone/>
            </a:pP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   人类赖以生存的地球，是一个由种类繁多、形态各异的动物、植物和微生物组成的庞大而复杂的“生物联合王国”。人类和其它生物在漫长的进化过程中，通过适应环境、彼此竞争和自然淘汰，使各种生物的种类和数量逐渐稳定下来，达到相互影响、互相依存的平衡状态。</a:t>
            </a:r>
            <a:endParaRPr lang="en-US" sz="28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0" algn="just">
              <a:lnSpc>
                <a:spcPct val="130000"/>
              </a:lnSpc>
              <a:spcAft>
                <a:spcPts val="0"/>
              </a:spcAft>
              <a:buFont typeface="Wingdings" panose="05000000000000000000" charset="0"/>
              <a:buNone/>
            </a:pPr>
            <a:r>
              <a:rPr sz="2800" b="1" dirty="0">
                <a:solidFill>
                  <a:srgbClr val="0070C0"/>
                </a:solidFill>
                <a:latin typeface="黑体" panose="02010609060101010101" pitchFamily="49" charset="-122"/>
                <a:ea typeface="黑体" panose="02010609060101010101" pitchFamily="49" charset="-122"/>
                <a:sym typeface="仿宋_GB2312" pitchFamily="49" charset="-122"/>
              </a:rPr>
              <a:t>    </a:t>
            </a:r>
            <a:endParaRPr sz="28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5"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4.</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生态文明与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
        <p:nvSpPr>
          <p:cNvPr id="6" name="文本框 5"/>
          <p:cNvSpPr txBox="1"/>
          <p:nvPr/>
        </p:nvSpPr>
        <p:spPr>
          <a:xfrm>
            <a:off x="941070" y="798830"/>
            <a:ext cx="7069455" cy="607695"/>
          </a:xfrm>
          <a:prstGeom prst="rect">
            <a:avLst/>
          </a:prstGeom>
          <a:noFill/>
        </p:spPr>
        <p:txBody>
          <a:bodyPr wrap="square" rtlCol="0" anchor="t">
            <a:spAutoFit/>
          </a:bodyPr>
          <a:p>
            <a:pPr algn="just">
              <a:lnSpc>
                <a:spcPct val="140000"/>
              </a:lnSpc>
              <a:spcAft>
                <a:spcPts val="0"/>
              </a:spcAft>
              <a:buFont typeface="Wingdings" panose="05000000000000000000" charset="0"/>
            </a:pP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生物多样性是生态文明的基础</a:t>
            </a:r>
            <a:endPar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530225" y="1421765"/>
            <a:ext cx="8010525" cy="4615815"/>
          </a:xfrm>
          <a:prstGeom prst="rect">
            <a:avLst/>
          </a:prstGeom>
          <a:solidFill>
            <a:schemeClr val="bg1"/>
          </a:solidFill>
          <a:ln w="9525">
            <a:noFill/>
          </a:ln>
        </p:spPr>
        <p:txBody>
          <a:bodyPr wrap="square">
            <a:spAutoFit/>
          </a:bodyPr>
          <a:p>
            <a:pPr indent="0" algn="just">
              <a:lnSpc>
                <a:spcPct val="150000"/>
              </a:lnSpc>
              <a:spcAft>
                <a:spcPts val="0"/>
              </a:spcAft>
              <a:buFont typeface="Wingdings" panose="05000000000000000000" charset="0"/>
              <a:buNone/>
            </a:pP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   ⑴ 人类生存和发展的基础</a:t>
            </a:r>
            <a:r>
              <a:rPr lang="zh-CN" altLang="en-US" sz="2800" b="1" dirty="0">
                <a:solidFill>
                  <a:srgbClr val="0070C0"/>
                </a:solidFill>
                <a:latin typeface="黑体" panose="02010609060101010101" pitchFamily="49" charset="-122"/>
                <a:ea typeface="黑体" panose="02010609060101010101" pitchFamily="49" charset="-122"/>
                <a:sym typeface="仿宋_GB2312" pitchFamily="49" charset="-122"/>
              </a:rPr>
              <a:t>。</a:t>
            </a: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首先，生物多样性为我们提供了食物、纤维、木材、药材和多种工业原料。我们的食物全部来源于自然界，维持生物多样性，我们的食物品种</a:t>
            </a:r>
            <a:r>
              <a:rPr lang="zh-CN" altLang="en-US" sz="2800" b="1" dirty="0">
                <a:solidFill>
                  <a:srgbClr val="0070C0"/>
                </a:solidFill>
                <a:latin typeface="黑体" panose="02010609060101010101" pitchFamily="49" charset="-122"/>
                <a:ea typeface="黑体" panose="02010609060101010101" pitchFamily="49" charset="-122"/>
                <a:sym typeface="仿宋_GB2312" pitchFamily="49" charset="-122"/>
              </a:rPr>
              <a:t>才</a:t>
            </a: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会不断丰富。</a:t>
            </a:r>
            <a:endParaRPr lang="en-US" sz="28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   ⑵ 生物多样性还在保持土壤肥力、保证水质以及调节气候等方面发挥了重要作用。</a:t>
            </a:r>
            <a:endParaRPr lang="en-US" sz="28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  </a:t>
            </a:r>
            <a:endParaRPr lang="en-US" sz="28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文本框 3"/>
          <p:cNvSpPr txBox="1"/>
          <p:nvPr/>
        </p:nvSpPr>
        <p:spPr>
          <a:xfrm>
            <a:off x="941070" y="798830"/>
            <a:ext cx="7069455" cy="607695"/>
          </a:xfrm>
          <a:prstGeom prst="rect">
            <a:avLst/>
          </a:prstGeom>
          <a:noFill/>
        </p:spPr>
        <p:txBody>
          <a:bodyPr wrap="square" rtlCol="0" anchor="t">
            <a:spAutoFit/>
          </a:bodyPr>
          <a:p>
            <a:pPr algn="just">
              <a:lnSpc>
                <a:spcPct val="140000"/>
              </a:lnSpc>
              <a:spcAft>
                <a:spcPts val="0"/>
              </a:spcAft>
              <a:buFont typeface="Wingdings" panose="05000000000000000000" charset="0"/>
            </a:pP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生物多样性是生态文明的基础</a:t>
            </a:r>
            <a:endPar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
        <p:nvSpPr>
          <p:cNvPr id="5"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4.</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生态文明与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530225" y="1421765"/>
            <a:ext cx="8281670" cy="4829810"/>
          </a:xfrm>
          <a:prstGeom prst="rect">
            <a:avLst/>
          </a:prstGeom>
          <a:solidFill>
            <a:schemeClr val="bg1"/>
          </a:solidFill>
          <a:ln w="9525">
            <a:noFill/>
          </a:ln>
        </p:spPr>
        <p:txBody>
          <a:bodyPr wrap="square">
            <a:spAutoFit/>
          </a:bodyPr>
          <a:p>
            <a:pPr indent="0" algn="just">
              <a:lnSpc>
                <a:spcPct val="110000"/>
              </a:lnSpc>
              <a:spcAft>
                <a:spcPts val="0"/>
              </a:spcAft>
              <a:buFont typeface="Wingdings" panose="05000000000000000000" charset="0"/>
              <a:buNone/>
            </a:pP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   ⑶ 生物多样性在大气层成分、地球表面温度、地表沉积层氧化还原电位以及pH值等方面的调控方面发挥着重要作用。例如，现在地球大气层中的氧气含量为21%，供给我们自由呼吸，这要归功于植物的光合作用。</a:t>
            </a:r>
            <a:endParaRPr lang="en-US" sz="28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0" algn="just">
              <a:lnSpc>
                <a:spcPct val="110000"/>
              </a:lnSpc>
              <a:spcAft>
                <a:spcPts val="0"/>
              </a:spcAft>
              <a:buFont typeface="Wingdings" panose="05000000000000000000" charset="0"/>
              <a:buNone/>
            </a:pP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   ⑷ 生物多样性的维持，将有益于一些珍稀濒危物种的保存。我们都知道，任何一个物种一旦灭绝，便永远不可能再生。今天仍生存在我们地球上的物种，尤其是那些处于灭绝边缘的濒危物种，一旦消失了，那么人类将永远丧失这些宝贵的生物资源。</a:t>
            </a:r>
            <a:endParaRPr lang="en-US" sz="28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文本框 3"/>
          <p:cNvSpPr txBox="1"/>
          <p:nvPr/>
        </p:nvSpPr>
        <p:spPr>
          <a:xfrm>
            <a:off x="941070" y="798830"/>
            <a:ext cx="7069455" cy="607695"/>
          </a:xfrm>
          <a:prstGeom prst="rect">
            <a:avLst/>
          </a:prstGeom>
          <a:noFill/>
        </p:spPr>
        <p:txBody>
          <a:bodyPr wrap="square" rtlCol="0" anchor="t">
            <a:spAutoFit/>
          </a:bodyPr>
          <a:p>
            <a:pPr algn="just">
              <a:lnSpc>
                <a:spcPct val="140000"/>
              </a:lnSpc>
              <a:spcAft>
                <a:spcPts val="0"/>
              </a:spcAft>
              <a:buFont typeface="Wingdings" panose="05000000000000000000" charset="0"/>
            </a:pPr>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生物多样性是生态文明的基础</a:t>
            </a:r>
            <a:endParaRPr lang="en-US" altLang="zh-CN"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
        <p:nvSpPr>
          <p:cNvPr id="5"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4.</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生态文明与</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7953" y="3809683"/>
            <a:ext cx="4662487"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640965" y="1543050"/>
            <a:ext cx="5591175" cy="583565"/>
          </a:xfrm>
          <a:prstGeom prst="rect">
            <a:avLst/>
          </a:prstGeom>
          <a:noFill/>
          <a:ln w="9525">
            <a:noFill/>
          </a:ln>
        </p:spPr>
        <p:txBody>
          <a:bodyPr wrap="square" anchor="t">
            <a:spAutoFit/>
          </a:bodyPr>
          <a:lstStyle/>
          <a:p>
            <a:pPr lvl="0" algn="l" eaLnBrk="0" hangingPunct="0"/>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093"/>
            <a:ext cx="4657725"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651760" y="3048000"/>
            <a:ext cx="4650740"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生态文明思想</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760" y="4511040"/>
            <a:ext cx="4305300" cy="583565"/>
          </a:xfrm>
          <a:prstGeom prst="rect">
            <a:avLst/>
          </a:prstGeom>
          <a:solidFill>
            <a:srgbClr val="FFFF00"/>
          </a:solidFill>
          <a:ln w="9525">
            <a:noFill/>
          </a:ln>
        </p:spPr>
        <p:txBody>
          <a:bodyPr wrap="square" anchor="t">
            <a:spAutoFit/>
          </a:bodyPr>
          <a:p>
            <a:pPr lvl="0" algn="ctr" eaLnBrk="0" hangingPunct="0">
              <a:buClrTx/>
              <a:buSzTx/>
              <a:buFontTx/>
            </a:pPr>
            <a:r>
              <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生物多样性保护的现状</a:t>
            </a:r>
            <a:endPar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8743" y="5327333"/>
            <a:ext cx="4608512"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457200" y="1542415"/>
            <a:ext cx="8291830" cy="4887595"/>
          </a:xfrm>
          <a:prstGeom prst="rect">
            <a:avLst/>
          </a:prstGeom>
          <a:solidFill>
            <a:schemeClr val="bg1"/>
          </a:solidFill>
          <a:ln w="9525">
            <a:noFill/>
          </a:ln>
        </p:spPr>
        <p:txBody>
          <a:bodyPr wrap="square">
            <a:spAutoFit/>
          </a:bodyPr>
          <a:p>
            <a:pPr marL="342900" indent="-342900" algn="just">
              <a:lnSpc>
                <a:spcPct val="130000"/>
              </a:lnSpc>
              <a:spcAft>
                <a:spcPts val="0"/>
              </a:spcAft>
              <a:buFont typeface="Wingdings" panose="05000000000000000000" charset="0"/>
              <a:buChar char="l"/>
            </a:pPr>
            <a:r>
              <a:rPr lang="zh-CN" sz="2400" b="1" dirty="0">
                <a:solidFill>
                  <a:srgbClr val="0070C0"/>
                </a:solidFill>
                <a:latin typeface="黑体" panose="02010609060101010101" pitchFamily="49" charset="-122"/>
                <a:ea typeface="黑体" panose="02010609060101010101" pitchFamily="49" charset="-122"/>
                <a:sym typeface="仿宋_GB2312" pitchFamily="49" charset="-122"/>
              </a:rPr>
              <a:t>有科学家说：</a:t>
            </a:r>
            <a:r>
              <a:rPr sz="2400" b="1" dirty="0">
                <a:solidFill>
                  <a:srgbClr val="0070C0"/>
                </a:solidFill>
                <a:latin typeface="黑体" panose="02010609060101010101" pitchFamily="49" charset="-122"/>
                <a:ea typeface="黑体" panose="02010609060101010101" pitchFamily="49" charset="-122"/>
                <a:sym typeface="仿宋_GB2312" pitchFamily="49" charset="-122"/>
              </a:rPr>
              <a:t>自工业革命开始，地球就已经进入了第六次物种大灭绝时期</a:t>
            </a:r>
            <a:r>
              <a:rPr lang="zh-CN" sz="2400" b="1" dirty="0">
                <a:solidFill>
                  <a:srgbClr val="0070C0"/>
                </a:solidFill>
                <a:latin typeface="黑体" panose="02010609060101010101" pitchFamily="49" charset="-122"/>
                <a:ea typeface="黑体" panose="02010609060101010101" pitchFamily="49" charset="-122"/>
                <a:sym typeface="仿宋_GB2312" pitchFamily="49" charset="-122"/>
              </a:rPr>
              <a:t>。</a:t>
            </a:r>
            <a:r>
              <a:rPr sz="2400" b="1" dirty="0">
                <a:solidFill>
                  <a:schemeClr val="tx2"/>
                </a:solidFill>
                <a:latin typeface="黑体" panose="02010609060101010101" pitchFamily="49" charset="-122"/>
                <a:ea typeface="黑体" panose="02010609060101010101" pitchFamily="49" charset="-122"/>
                <a:sym typeface="仿宋_GB2312" pitchFamily="49" charset="-122"/>
              </a:rPr>
              <a:t>前五次物种大灭绝</a:t>
            </a:r>
            <a:r>
              <a:rPr lang="zh-CN" sz="2400" b="1" dirty="0">
                <a:solidFill>
                  <a:schemeClr val="tx2"/>
                </a:solidFill>
                <a:latin typeface="黑体" panose="02010609060101010101" pitchFamily="49" charset="-122"/>
                <a:ea typeface="黑体" panose="02010609060101010101" pitchFamily="49" charset="-122"/>
                <a:sym typeface="仿宋_GB2312" pitchFamily="49" charset="-122"/>
              </a:rPr>
              <a:t>的主要原因？</a:t>
            </a:r>
            <a:r>
              <a:rPr sz="2400" b="1" dirty="0">
                <a:solidFill>
                  <a:schemeClr val="tx2"/>
                </a:solidFill>
                <a:latin typeface="黑体" panose="02010609060101010101" pitchFamily="49" charset="-122"/>
                <a:ea typeface="黑体" panose="02010609060101010101" pitchFamily="49" charset="-122"/>
                <a:sym typeface="仿宋_GB2312" pitchFamily="49" charset="-122"/>
              </a:rPr>
              <a:t>现在进行之中的第六次物种大灭绝的</a:t>
            </a:r>
            <a:r>
              <a:rPr lang="zh-CN" sz="2400" b="1" dirty="0">
                <a:solidFill>
                  <a:schemeClr val="tx2"/>
                </a:solidFill>
                <a:latin typeface="黑体" panose="02010609060101010101" pitchFamily="49" charset="-122"/>
                <a:ea typeface="黑体" panose="02010609060101010101" pitchFamily="49" charset="-122"/>
                <a:sym typeface="仿宋_GB2312" pitchFamily="49" charset="-122"/>
              </a:rPr>
              <a:t>主要原因？</a:t>
            </a:r>
            <a:endParaRPr lang="zh-CN" sz="2400" b="1" dirty="0">
              <a:solidFill>
                <a:srgbClr val="C0000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30000"/>
              </a:lnSpc>
              <a:spcAft>
                <a:spcPts val="0"/>
              </a:spcAft>
              <a:buFont typeface="Wingdings" panose="05000000000000000000" charset="0"/>
              <a:buChar char="l"/>
            </a:pPr>
            <a:r>
              <a:rPr sz="2400" b="1" dirty="0">
                <a:solidFill>
                  <a:srgbClr val="0070C0"/>
                </a:solidFill>
                <a:latin typeface="黑体" panose="02010609060101010101" pitchFamily="49" charset="-122"/>
                <a:ea typeface="黑体" panose="02010609060101010101" pitchFamily="49" charset="-122"/>
                <a:sym typeface="仿宋_GB2312" pitchFamily="49" charset="-122"/>
              </a:rPr>
              <a:t>工业革命以来，地球人口不断地增加，人类利用自然、改造自然和破坏自然的活动越来越多，许多森林、草原、河流消失了，取而代之的是公路、农田、水库……许多生物的自然栖息地被人类彻底破坏了。</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30000"/>
              </a:lnSpc>
              <a:spcAft>
                <a:spcPts val="0"/>
              </a:spcAft>
              <a:buFont typeface="Wingdings" panose="05000000000000000000" charset="0"/>
              <a:buChar char="l"/>
            </a:pPr>
            <a:r>
              <a:rPr sz="2400" b="1" dirty="0">
                <a:solidFill>
                  <a:srgbClr val="0070C0"/>
                </a:solidFill>
                <a:latin typeface="黑体" panose="02010609060101010101" pitchFamily="49" charset="-122"/>
                <a:ea typeface="黑体" panose="02010609060101010101" pitchFamily="49" charset="-122"/>
                <a:sym typeface="仿宋_GB2312" pitchFamily="49" charset="-122"/>
              </a:rPr>
              <a:t>你能想象吗？每一条道路对于动物来说都是一道难以逾越的生死线……因为人类的干扰，使鸟类和哺乳类动物灭绝的速度提高了100-1000倍。</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文本框 3"/>
          <p:cNvSpPr txBox="1"/>
          <p:nvPr/>
        </p:nvSpPr>
        <p:spPr>
          <a:xfrm>
            <a:off x="735330" y="1045845"/>
            <a:ext cx="3921125" cy="460375"/>
          </a:xfrm>
          <a:prstGeom prst="rect">
            <a:avLst/>
          </a:prstGeom>
          <a:noFill/>
        </p:spPr>
        <p:txBody>
          <a:bodyPr wrap="square" rtlCol="0" anchor="t">
            <a:spAutoFit/>
          </a:bodyPr>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全球生物多样性现状</a:t>
            </a:r>
            <a:endParaRPr lang="zh-CN" altLang="en-US"/>
          </a:p>
        </p:txBody>
      </p:sp>
      <p:sp>
        <p:nvSpPr>
          <p:cNvPr id="7"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5.生物多样性</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的现状</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457200" y="1398905"/>
            <a:ext cx="8291830" cy="5814060"/>
          </a:xfrm>
          <a:prstGeom prst="rect">
            <a:avLst/>
          </a:prstGeom>
          <a:solidFill>
            <a:schemeClr val="bg1"/>
          </a:solidFill>
          <a:ln w="9525">
            <a:noFill/>
          </a:ln>
        </p:spPr>
        <p:txBody>
          <a:bodyPr wrap="square">
            <a:spAutoFit/>
          </a:bodyPr>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全世界每天有75个物种灭绝，每小时有3个物种灭绝。</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现在许多野生动物因被作为“皮可穿、毛可用、肉可食、器官可入药”的开发利用对象而遭灭顶之灾。  象牙、犀牛角、虎皮、熊胆、鸟的羽毛、海龟的蛋、海豹的油、藏羚绒……。 </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大肆捕杀地球上最大的动物——鲸， 就是为了生产宠物食品；惨忍地捕鲨——这种已进化4亿年之久的软骨鱼类，割鳍后抛弃，只是为了品尝鱼翅这道所谓的美食。</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旅鸽曾是北美随处可见的鸟类，几十亿只大群飞来时多得遮云蔽日， 但在一百多年间，就将这种鸟捕尽杀绝了。当1914年9月最后一支旅鸽死去的时候， 人类为旅鸽树起纪念碑</a:t>
            </a:r>
            <a:r>
              <a:rPr lang="en-US" b="1" dirty="0">
                <a:solidFill>
                  <a:srgbClr val="0070C0"/>
                </a:solidFill>
                <a:latin typeface="黑体" panose="02010609060101010101" pitchFamily="49" charset="-122"/>
                <a:ea typeface="黑体" panose="02010609060101010101" pitchFamily="49" charset="-122"/>
                <a:sym typeface="仿宋_GB2312" pitchFamily="49" charset="-122"/>
              </a:rPr>
              <a:t>……</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algn="just">
              <a:lnSpc>
                <a:spcPct val="110000"/>
              </a:lnSpc>
              <a:spcAft>
                <a:spcPts val="0"/>
              </a:spcAft>
              <a:buFont typeface="Wingdings" panose="05000000000000000000" charset="0"/>
            </a:pPr>
            <a:endParaRPr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7" name="文本框 6"/>
          <p:cNvSpPr txBox="1"/>
          <p:nvPr/>
        </p:nvSpPr>
        <p:spPr>
          <a:xfrm>
            <a:off x="735330" y="1045845"/>
            <a:ext cx="3921125" cy="460375"/>
          </a:xfrm>
          <a:prstGeom prst="rect">
            <a:avLst/>
          </a:prstGeom>
          <a:noFill/>
        </p:spPr>
        <p:txBody>
          <a:bodyPr wrap="square" rtlCol="0" anchor="t">
            <a:spAutoFit/>
          </a:bodyPr>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全球生物多样性现状</a:t>
            </a:r>
            <a:endParaRPr lang="zh-CN" altLang="en-US"/>
          </a:p>
        </p:txBody>
      </p:sp>
      <p:sp>
        <p:nvSpPr>
          <p:cNvPr id="8"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5.生物多样性</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的现状</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549910" y="1492250"/>
            <a:ext cx="8281670" cy="4887595"/>
          </a:xfrm>
          <a:prstGeom prst="rect">
            <a:avLst/>
          </a:prstGeom>
          <a:solidFill>
            <a:schemeClr val="bg1"/>
          </a:solidFill>
          <a:ln w="9525">
            <a:noFill/>
          </a:ln>
        </p:spPr>
        <p:txBody>
          <a:bodyPr wrap="square">
            <a:spAutoFit/>
          </a:bodyPr>
          <a:p>
            <a:pPr indent="0" algn="just">
              <a:lnSpc>
                <a:spcPct val="130000"/>
              </a:lnSpc>
              <a:spcAft>
                <a:spcPts val="0"/>
              </a:spcAft>
              <a:buFont typeface="Wingdings" panose="05000000000000000000" charset="0"/>
              <a:buNone/>
            </a:pPr>
            <a:r>
              <a:rPr lang="en-US" sz="2400" b="1" dirty="0">
                <a:solidFill>
                  <a:srgbClr val="0070C0"/>
                </a:solidFill>
                <a:latin typeface="黑体" panose="02010609060101010101" pitchFamily="49" charset="-122"/>
                <a:ea typeface="黑体" panose="02010609060101010101" pitchFamily="49" charset="-122"/>
                <a:sym typeface="仿宋_GB2312" pitchFamily="49" charset="-122"/>
              </a:rPr>
              <a:t>   </a:t>
            </a:r>
            <a:r>
              <a:rPr lang="en-US" sz="2400" b="1" dirty="0">
                <a:solidFill>
                  <a:schemeClr val="tx2"/>
                </a:solidFill>
                <a:latin typeface="黑体" panose="02010609060101010101" pitchFamily="49" charset="-122"/>
                <a:ea typeface="黑体" panose="02010609060101010101" pitchFamily="49" charset="-122"/>
                <a:sym typeface="仿宋_GB2312" pitchFamily="49" charset="-122"/>
              </a:rPr>
              <a:t> </a:t>
            </a:r>
            <a:r>
              <a:rPr sz="2400" b="1" dirty="0">
                <a:solidFill>
                  <a:schemeClr val="tx2"/>
                </a:solidFill>
                <a:latin typeface="黑体" panose="02010609060101010101" pitchFamily="49" charset="-122"/>
                <a:ea typeface="黑体" panose="02010609060101010101" pitchFamily="49" charset="-122"/>
                <a:sym typeface="仿宋_GB2312" pitchFamily="49" charset="-122"/>
              </a:rPr>
              <a:t>2019年3月13日，联合国环境署发布第六期《全球环境展望》，指出：</a:t>
            </a:r>
            <a:endParaRPr sz="2400" b="1" dirty="0">
              <a:solidFill>
                <a:srgbClr val="C00000"/>
              </a:solidFill>
              <a:latin typeface="黑体" panose="02010609060101010101" pitchFamily="49" charset="-122"/>
              <a:ea typeface="黑体" panose="02010609060101010101" pitchFamily="49" charset="-122"/>
              <a:sym typeface="仿宋_GB2312" pitchFamily="49" charset="-122"/>
            </a:endParaRPr>
          </a:p>
          <a:p>
            <a:pPr marL="457200" indent="-457200" algn="just">
              <a:lnSpc>
                <a:spcPct val="130000"/>
              </a:lnSpc>
              <a:spcAft>
                <a:spcPts val="0"/>
              </a:spcAft>
              <a:buFont typeface="+mj-ea"/>
              <a:buAutoNum type="circleNumDbPlain"/>
            </a:pPr>
            <a:r>
              <a:rPr sz="2400" b="1" dirty="0">
                <a:solidFill>
                  <a:srgbClr val="0070C0"/>
                </a:solidFill>
                <a:latin typeface="黑体" panose="02010609060101010101" pitchFamily="49" charset="-122"/>
                <a:ea typeface="黑体" panose="02010609060101010101" pitchFamily="49" charset="-122"/>
                <a:sym typeface="仿宋_GB2312" pitchFamily="49" charset="-122"/>
              </a:rPr>
              <a:t>42%的陆地无脊椎动物、34%的淡水无脊椎动物和25%的海洋无脊椎动物被认为濒临灭绝。</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a:p>
            <a:pPr marL="457200" indent="-457200" algn="just">
              <a:lnSpc>
                <a:spcPct val="130000"/>
              </a:lnSpc>
              <a:spcAft>
                <a:spcPts val="0"/>
              </a:spcAft>
              <a:buFont typeface="+mj-ea"/>
              <a:buAutoNum type="circleNumDbPlain"/>
            </a:pPr>
            <a:r>
              <a:rPr sz="2400" b="1" dirty="0">
                <a:solidFill>
                  <a:srgbClr val="0070C0"/>
                </a:solidFill>
                <a:latin typeface="黑体" panose="02010609060101010101" pitchFamily="49" charset="-122"/>
                <a:ea typeface="黑体" panose="02010609060101010101" pitchFamily="49" charset="-122"/>
                <a:sym typeface="仿宋_GB2312" pitchFamily="49" charset="-122"/>
              </a:rPr>
              <a:t>生态系统的完整性和各种功能正在衰退。每十四个陆地栖息地中就有十个植被生产力下降，所有陆地生态区域中将近一半被归类为处于不利状态。</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a:p>
            <a:pPr marL="457200" indent="-457200" algn="just">
              <a:lnSpc>
                <a:spcPct val="130000"/>
              </a:lnSpc>
              <a:spcAft>
                <a:spcPts val="0"/>
              </a:spcAft>
              <a:buFont typeface="+mj-ea"/>
              <a:buAutoNum type="circleNumDbPlain"/>
            </a:pPr>
            <a:r>
              <a:rPr sz="2400" b="1" dirty="0">
                <a:solidFill>
                  <a:srgbClr val="0070C0"/>
                </a:solidFill>
                <a:latin typeface="黑体" panose="02010609060101010101" pitchFamily="49" charset="-122"/>
                <a:ea typeface="黑体" panose="02010609060101010101" pitchFamily="49" charset="-122"/>
                <a:sym typeface="仿宋_GB2312" pitchFamily="49" charset="-122"/>
              </a:rPr>
              <a:t>生物多样性受到的关键压力是生境改变、丧失和退化；不可持续的农业做法；入侵物种扩散；污染；以及过度开发（包括非法伐木和野生动植物贸易）。</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文本框 3"/>
          <p:cNvSpPr txBox="1"/>
          <p:nvPr/>
        </p:nvSpPr>
        <p:spPr>
          <a:xfrm>
            <a:off x="735330" y="1045845"/>
            <a:ext cx="3921125" cy="460375"/>
          </a:xfrm>
          <a:prstGeom prst="rect">
            <a:avLst/>
          </a:prstGeom>
          <a:noFill/>
        </p:spPr>
        <p:txBody>
          <a:bodyPr wrap="square" rtlCol="0" anchor="t">
            <a:spAutoFit/>
          </a:bodyPr>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全球生物多样性现状</a:t>
            </a:r>
            <a:endParaRPr lang="zh-CN" altLang="en-US"/>
          </a:p>
        </p:txBody>
      </p:sp>
      <p:sp>
        <p:nvSpPr>
          <p:cNvPr id="7"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5.生物多样性</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的现状</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70056" y="1128321"/>
            <a:ext cx="7962672" cy="4526280"/>
          </a:xfrm>
        </p:spPr>
        <p:txBody>
          <a:bodyPr/>
          <a:lstStyle/>
          <a:p>
            <a:pPr marL="0" indent="0">
              <a:buNone/>
            </a:pP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rPr>
              <a:t>什么是</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800" dirty="0">
                <a:solidFill>
                  <a:srgbClr val="C00000"/>
                </a:solidFill>
                <a:latin typeface="黑体" panose="02010609060101010101" pitchFamily="49" charset="-122"/>
                <a:ea typeface="黑体" panose="02010609060101010101" pitchFamily="49" charset="-122"/>
                <a:cs typeface="黑体" panose="02010609060101010101" pitchFamily="49" charset="-122"/>
              </a:rPr>
              <a:t>文明</a:t>
            </a:r>
            <a:r>
              <a:rPr lang="en-US" altLang="zh-CN" sz="2800" dirty="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sz="2800" dirty="0" smtClean="0">
                <a:solidFill>
                  <a:srgbClr val="C00000"/>
                </a:solidFill>
                <a:latin typeface="黑体" panose="02010609060101010101" pitchFamily="49" charset="-122"/>
                <a:ea typeface="黑体" panose="02010609060101010101" pitchFamily="49" charset="-122"/>
                <a:cs typeface="黑体" panose="02010609060101010101" pitchFamily="49" charset="-122"/>
              </a:rPr>
              <a:t>？</a:t>
            </a:r>
            <a:r>
              <a:rPr lang="zh-CN" altLang="en-US"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zh-CN" altLang="en-US" dirty="0">
                <a:solidFill>
                  <a:schemeClr val="accent6"/>
                </a:solidFill>
              </a:rPr>
              <a:t>　　</a:t>
            </a:r>
            <a:endParaRPr lang="en-US" altLang="zh-CN" sz="28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文明与野蛮、蒙昧相对，指人类脱离野蛮的状况，成为进步的状态；故其中含有开化与教育的意义在内；</a:t>
            </a:r>
            <a:endParaRPr lang="en-US" altLang="zh-CN"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文明反映</a:t>
            </a:r>
            <a:r>
              <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rPr>
              <a:t>的是社会、国家、地区和个人发展</a:t>
            </a:r>
            <a:r>
              <a:rPr lang="zh-CN" altLang="en-US"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进步程度；</a:t>
            </a:r>
            <a:endParaRPr lang="en-US" altLang="zh-CN"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文明人文</a:t>
            </a:r>
            <a:r>
              <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rPr>
              <a:t>精神、发明创造以及公序良俗的总和；</a:t>
            </a:r>
            <a:endPar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marL="0" indent="0">
              <a:lnSpc>
                <a:spcPts val="4100"/>
              </a:lnSpc>
              <a:spcBef>
                <a:spcPts val="0"/>
              </a:spcBef>
              <a:buFont typeface="Wingdings" panose="05000000000000000000" charset="0"/>
              <a:buChar char="l"/>
            </a:pPr>
            <a:r>
              <a:rPr lang="zh-CN" altLang="en-US" sz="24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文明包括</a:t>
            </a:r>
            <a:r>
              <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rPr>
              <a:t>家族观念、工具、语言、文字、信仰、宗教观念、法律、城邦和国家等等；</a:t>
            </a:r>
            <a:endPar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marL="0" indent="0">
              <a:lnSpc>
                <a:spcPts val="4100"/>
              </a:lnSpc>
              <a:spcBef>
                <a:spcPts val="0"/>
              </a:spcBef>
              <a:buFont typeface="Wingdings" panose="05000000000000000000" charset="0"/>
              <a:buChar char="l"/>
            </a:pPr>
            <a:r>
              <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rPr>
              <a:t>由于各种文明要素在时间和地域上的分布并不均匀，产生了具有显而易见区别的各种文明</a:t>
            </a:r>
            <a:r>
              <a:rPr lang="en-US" altLang="zh-CN" sz="2400" dirty="0">
                <a:solidFill>
                  <a:schemeClr val="accent6"/>
                </a:solidFill>
                <a:latin typeface="黑体" panose="02010609060101010101" pitchFamily="49" charset="-122"/>
                <a:ea typeface="黑体" panose="02010609060101010101" pitchFamily="49" charset="-122"/>
                <a:cs typeface="黑体" panose="02010609060101010101" pitchFamily="49" charset="-122"/>
              </a:rPr>
              <a:t>……</a:t>
            </a:r>
            <a:endPar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a:buFont typeface="Wingdings" panose="05000000000000000000" charset="0"/>
              <a:buChar char="l"/>
            </a:pPr>
            <a:endParaRPr lang="zh-CN" altLang="en-US" sz="2400" dirty="0">
              <a:solidFill>
                <a:schemeClr val="accent6"/>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549910" y="1779270"/>
            <a:ext cx="8281670" cy="4373245"/>
          </a:xfrm>
          <a:prstGeom prst="rect">
            <a:avLst/>
          </a:prstGeom>
          <a:solidFill>
            <a:schemeClr val="bg1"/>
          </a:solidFill>
          <a:ln w="9525">
            <a:noFill/>
          </a:ln>
        </p:spPr>
        <p:txBody>
          <a:bodyPr wrap="square">
            <a:spAutoFit/>
          </a:bodyPr>
          <a:p>
            <a:pPr indent="0" algn="just">
              <a:lnSpc>
                <a:spcPct val="120000"/>
              </a:lnSpc>
              <a:spcAft>
                <a:spcPts val="0"/>
              </a:spcAft>
              <a:buFont typeface="Wingdings" panose="05000000000000000000" charset="0"/>
              <a:buNone/>
            </a:pPr>
            <a:r>
              <a:rPr lang="en-US" sz="2400" b="1" dirty="0">
                <a:solidFill>
                  <a:srgbClr val="0070C0"/>
                </a:solidFill>
                <a:latin typeface="黑体" panose="02010609060101010101" pitchFamily="49" charset="-122"/>
                <a:ea typeface="黑体" panose="02010609060101010101" pitchFamily="49" charset="-122"/>
                <a:sym typeface="仿宋_GB2312" pitchFamily="49" charset="-122"/>
              </a:rPr>
              <a:t>    </a:t>
            </a:r>
            <a:r>
              <a:rPr sz="2400" b="1" dirty="0">
                <a:solidFill>
                  <a:schemeClr val="tx2"/>
                </a:solidFill>
                <a:latin typeface="黑体" panose="02010609060101010101" pitchFamily="49" charset="-122"/>
                <a:ea typeface="黑体" panose="02010609060101010101" pitchFamily="49" charset="-122"/>
                <a:sym typeface="仿宋_GB2312" pitchFamily="49" charset="-122"/>
              </a:rPr>
              <a:t>2019年，生物多样性和生态系统服务政府间科学—政策平台（IPBES）在巴黎发布了《生物多样性和生态系统服务全球评估报告》</a:t>
            </a:r>
            <a:r>
              <a:rPr lang="en-US" sz="2400" b="1" dirty="0">
                <a:solidFill>
                  <a:schemeClr val="tx2"/>
                </a:solidFill>
                <a:latin typeface="黑体" panose="02010609060101010101" pitchFamily="49" charset="-122"/>
                <a:ea typeface="黑体" panose="02010609060101010101" pitchFamily="49" charset="-122"/>
                <a:sym typeface="仿宋_GB2312" pitchFamily="49" charset="-122"/>
              </a:rPr>
              <a:t>:</a:t>
            </a:r>
            <a:endParaRPr lang="en-US" sz="2400" b="1" dirty="0">
              <a:solidFill>
                <a:srgbClr val="C00000"/>
              </a:solidFill>
              <a:latin typeface="黑体" panose="02010609060101010101" pitchFamily="49" charset="-122"/>
              <a:ea typeface="黑体" panose="02010609060101010101" pitchFamily="49" charset="-122"/>
              <a:sym typeface="仿宋_GB2312" pitchFamily="49" charset="-122"/>
            </a:endParaRPr>
          </a:p>
          <a:p>
            <a:pPr algn="just">
              <a:lnSpc>
                <a:spcPct val="120000"/>
              </a:lnSpc>
              <a:spcAft>
                <a:spcPts val="0"/>
              </a:spcAft>
              <a:buFont typeface="Wingdings" panose="05000000000000000000" charset="0"/>
            </a:pPr>
            <a:r>
              <a:rPr sz="2400" b="1" dirty="0">
                <a:solidFill>
                  <a:srgbClr val="0070C0"/>
                </a:solidFill>
                <a:latin typeface="黑体" panose="02010609060101010101" pitchFamily="49" charset="-122"/>
                <a:ea typeface="黑体" panose="02010609060101010101" pitchFamily="49" charset="-122"/>
                <a:sym typeface="仿宋_GB2312" pitchFamily="49" charset="-122"/>
              </a:rPr>
              <a:t>    </a:t>
            </a:r>
            <a:r>
              <a:rPr sz="3200" b="1" dirty="0">
                <a:solidFill>
                  <a:srgbClr val="0070C0"/>
                </a:solidFill>
                <a:latin typeface="黑体" panose="02010609060101010101" pitchFamily="49" charset="-122"/>
                <a:ea typeface="黑体" panose="02010609060101010101" pitchFamily="49" charset="-122"/>
                <a:sym typeface="仿宋_GB2312" pitchFamily="49" charset="-122"/>
              </a:rPr>
              <a:t>如今地球上800万个物种中，约100万个物种正在面临灭绝，而栖息地减少、自然资源过度开采、气候变化和污染是地球物种损失的主因。种种证据表明，人类行为已给地球造成了“深层伤痕”。</a:t>
            </a:r>
            <a:endParaRPr sz="32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文本框 3"/>
          <p:cNvSpPr txBox="1"/>
          <p:nvPr/>
        </p:nvSpPr>
        <p:spPr>
          <a:xfrm>
            <a:off x="735330" y="1045845"/>
            <a:ext cx="3921125" cy="460375"/>
          </a:xfrm>
          <a:prstGeom prst="rect">
            <a:avLst/>
          </a:prstGeom>
          <a:noFill/>
        </p:spPr>
        <p:txBody>
          <a:bodyPr wrap="square" rtlCol="0" anchor="t">
            <a:spAutoFit/>
          </a:bodyPr>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全球生物多样性现状</a:t>
            </a:r>
            <a:endParaRPr lang="zh-CN" altLang="en-US"/>
          </a:p>
        </p:txBody>
      </p:sp>
      <p:sp>
        <p:nvSpPr>
          <p:cNvPr id="7"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5.生物多样性</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的现状</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549910" y="1226820"/>
            <a:ext cx="8281670" cy="5210810"/>
          </a:xfrm>
          <a:prstGeom prst="rect">
            <a:avLst/>
          </a:prstGeom>
          <a:solidFill>
            <a:schemeClr val="bg1"/>
          </a:solidFill>
          <a:ln w="9525">
            <a:noFill/>
          </a:ln>
        </p:spPr>
        <p:txBody>
          <a:bodyPr wrap="square">
            <a:spAutoFit/>
          </a:bodyPr>
          <a:p>
            <a:pPr indent="0" algn="just">
              <a:lnSpc>
                <a:spcPct val="130000"/>
              </a:lnSpc>
              <a:spcAft>
                <a:spcPts val="0"/>
              </a:spcAft>
              <a:buFont typeface="Wingdings" panose="05000000000000000000" charset="0"/>
              <a:buNone/>
            </a:pPr>
            <a:r>
              <a:rPr lang="en-US" sz="2000" b="1" dirty="0">
                <a:solidFill>
                  <a:srgbClr val="0070C0"/>
                </a:solidFill>
                <a:latin typeface="黑体" panose="02010609060101010101" pitchFamily="49" charset="-122"/>
                <a:ea typeface="黑体" panose="02010609060101010101" pitchFamily="49" charset="-122"/>
                <a:sym typeface="仿宋_GB2312" pitchFamily="49" charset="-122"/>
              </a:rPr>
              <a:t>    </a:t>
            </a:r>
            <a:r>
              <a:rPr b="1" dirty="0">
                <a:solidFill>
                  <a:schemeClr val="tx2"/>
                </a:solidFill>
                <a:latin typeface="黑体" panose="02010609060101010101" pitchFamily="49" charset="-122"/>
                <a:ea typeface="黑体" panose="02010609060101010101" pitchFamily="49" charset="-122"/>
                <a:sym typeface="仿宋_GB2312" pitchFamily="49" charset="-122"/>
              </a:rPr>
              <a:t>中国是生物多样性特别丰富的国家，在全世界居第8位，北半球居第1位。我国又是生物多样性受到威胁最严重的国家之一，由于生态系统的大面积破坏和退化，使许多物种变成濒危种和受威胁种。根据《2018年生态环境状况公报》</a:t>
            </a:r>
            <a:r>
              <a:rPr lang="zh-CN" altLang="en-US" b="1" dirty="0">
                <a:solidFill>
                  <a:schemeClr val="tx2"/>
                </a:solidFill>
                <a:latin typeface="黑体" panose="02010609060101010101" pitchFamily="49" charset="-122"/>
                <a:ea typeface="黑体" panose="02010609060101010101" pitchFamily="49" charset="-122"/>
                <a:sym typeface="仿宋_GB2312" pitchFamily="49" charset="-122"/>
              </a:rPr>
              <a:t>：</a:t>
            </a:r>
            <a:endParaRPr lang="zh-CN" altLang="en-US" sz="2000" b="1" dirty="0">
              <a:solidFill>
                <a:schemeClr val="tx2"/>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30000"/>
              </a:lnSpc>
              <a:spcAft>
                <a:spcPts val="0"/>
              </a:spcAft>
              <a:buFont typeface="Wingdings" panose="05000000000000000000" charset="0"/>
              <a:buChar char="l"/>
            </a:pPr>
            <a:r>
              <a:rPr sz="2000" b="1" dirty="0">
                <a:solidFill>
                  <a:srgbClr val="0070C0"/>
                </a:solidFill>
                <a:latin typeface="黑体" panose="02010609060101010101" pitchFamily="49" charset="-122"/>
                <a:ea typeface="黑体" panose="02010609060101010101" pitchFamily="49" charset="-122"/>
                <a:sym typeface="仿宋_GB2312" pitchFamily="49" charset="-122"/>
              </a:rPr>
              <a:t>在生态系统多样性方面：中国具有地球陆地生态系统的各种类型，其中森林212类、竹林36类、灌丛113类、草甸77类、草原55类、荒漠52类、自然湿地30类；有黄海、东海、南海和黑潮流域4大海洋生态系统；有农田、人工林、人工湿地、人工草地和城市等人工生态系统。</a:t>
            </a:r>
            <a:endParaRPr sz="2000"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30000"/>
              </a:lnSpc>
              <a:spcAft>
                <a:spcPts val="0"/>
              </a:spcAft>
              <a:buFont typeface="Wingdings" panose="05000000000000000000" charset="0"/>
              <a:buChar char="l"/>
            </a:pPr>
            <a:r>
              <a:rPr sz="2000" b="1" dirty="0">
                <a:solidFill>
                  <a:srgbClr val="0070C0"/>
                </a:solidFill>
                <a:latin typeface="黑体" panose="02010609060101010101" pitchFamily="49" charset="-122"/>
                <a:ea typeface="黑体" panose="02010609060101010101" pitchFamily="49" charset="-122"/>
                <a:sym typeface="仿宋_GB2312" pitchFamily="49" charset="-122"/>
              </a:rPr>
              <a:t>在物种多样性方面：列入国家重点保护野生动物名录的珍稀濒危陆生野生动物406种，大熊猫、金丝猴、藏羚羊、褐马鸡、扬子鳄等数百种动物为中国所特有。列入国家重点保护野生植物名录的珍贵濒危植物246种8类，已查明大型真菌种类9302种。</a:t>
            </a:r>
            <a:endParaRPr sz="20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3" name="灯片编号占位符 2"/>
          <p:cNvSpPr>
            <a:spLocks noGrp="1"/>
          </p:cNvSpPr>
          <p:nvPr>
            <p:ph type="sldNum" sz="quarter" idx="4"/>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6B0C7147-49A5-4E4D-B081-F8C16BB5B2F9}" type="slidenum">
              <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rPr>
            </a:fld>
            <a:endParaRPr kumimoji="0" lang="en-US" altLang="zh-CN" sz="1000" b="0" i="0" u="none" strike="noStrike" kern="1200" cap="none" spc="0" normalizeH="0" baseline="0" noProof="0">
              <a:ln>
                <a:noFill/>
              </a:ln>
              <a:solidFill>
                <a:prstClr val="black"/>
              </a:solidFill>
              <a:effectLst/>
              <a:uLnTx/>
              <a:uFillTx/>
              <a:latin typeface="Times New Roman" panose="02020603050405020304"/>
              <a:ea typeface="宋体" panose="02010600030101010101" pitchFamily="2" charset="-122"/>
              <a:cs typeface="+mn-cs"/>
            </a:endParaRPr>
          </a:p>
        </p:txBody>
      </p:sp>
      <p:sp>
        <p:nvSpPr>
          <p:cNvPr id="4"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5.生物多样性</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的现状</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
        <p:nvSpPr>
          <p:cNvPr id="5" name="文本框 4"/>
          <p:cNvSpPr txBox="1"/>
          <p:nvPr/>
        </p:nvSpPr>
        <p:spPr>
          <a:xfrm>
            <a:off x="735330" y="830580"/>
            <a:ext cx="3921125" cy="460375"/>
          </a:xfrm>
          <a:prstGeom prst="rect">
            <a:avLst/>
          </a:prstGeom>
          <a:noFill/>
        </p:spPr>
        <p:txBody>
          <a:bodyPr wrap="square" rtlCol="0" anchor="t">
            <a:spAutoFit/>
          </a:bodyPr>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中国生物多样性现状</a:t>
            </a:r>
            <a:endParaRPr lang="zh-CN" altLang="en-US"/>
          </a:p>
        </p:txBody>
      </p:sp>
    </p:spTree>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458470" y="1155700"/>
            <a:ext cx="8281670" cy="5408295"/>
          </a:xfrm>
          <a:prstGeom prst="rect">
            <a:avLst/>
          </a:prstGeom>
          <a:solidFill>
            <a:schemeClr val="bg1"/>
          </a:solidFill>
          <a:ln w="9525">
            <a:noFill/>
          </a:ln>
        </p:spPr>
        <p:txBody>
          <a:bodyPr wrap="square">
            <a:spAutoFit/>
          </a:bodyPr>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全国34450种已知高等植物的评估结果显示，需要重点关注和保护的高等植物10102种，占评估物种总数的29.3%，其中受威胁的3767种、近危等级（NT）的2723种、数据缺乏等的3612种。</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4357种已知脊椎动物（除海洋鱼类）的评估结果显示，需要重点关注和保护的脊椎动物2471种，占评估物种总数的56.7%，其中受威胁的932种、近危等级的598种。</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9302种已知大型真菌的评估结果显示，需要重点关注和保护的大型真菌6538种，占评估物种总数的70.3%，其中受威胁的97种、近危等级的101种、数据缺乏等级的6340种。</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marL="342900" indent="-342900" algn="just">
              <a:lnSpc>
                <a:spcPct val="120000"/>
              </a:lnSpc>
              <a:spcAft>
                <a:spcPts val="0"/>
              </a:spcAft>
              <a:buFont typeface="Wingdings" panose="05000000000000000000" charset="0"/>
              <a:buChar char="l"/>
            </a:pPr>
            <a:r>
              <a:rPr b="1" dirty="0">
                <a:solidFill>
                  <a:srgbClr val="0070C0"/>
                </a:solidFill>
                <a:latin typeface="黑体" panose="02010609060101010101" pitchFamily="49" charset="-122"/>
                <a:ea typeface="黑体" panose="02010609060101010101" pitchFamily="49" charset="-122"/>
                <a:sym typeface="仿宋_GB2312" pitchFamily="49" charset="-122"/>
              </a:rPr>
              <a:t>全国已发现560多种外来入侵物种，且呈逐年上升趋势，其中213种已入侵国家级自然保护区。</a:t>
            </a:r>
            <a:endParaRPr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5.生物多样性</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a:t>
            </a:r>
            <a:r>
              <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的现状</a:t>
            </a:r>
            <a:endParaRPr lang="zh-CN" altLang="en-US"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
        <p:nvSpPr>
          <p:cNvPr id="5" name="文本框 4"/>
          <p:cNvSpPr txBox="1"/>
          <p:nvPr/>
        </p:nvSpPr>
        <p:spPr>
          <a:xfrm>
            <a:off x="735330" y="758825"/>
            <a:ext cx="3921125" cy="460375"/>
          </a:xfrm>
          <a:prstGeom prst="rect">
            <a:avLst/>
          </a:prstGeom>
          <a:noFill/>
        </p:spPr>
        <p:txBody>
          <a:bodyPr wrap="square" rtlCol="0" anchor="t">
            <a:spAutoFit/>
          </a:bodyPr>
          <a:p>
            <a:r>
              <a:rPr lang="zh-CN" altLang="en-US"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中国生物多样性现状</a:t>
            </a:r>
            <a:endParaRPr lang="zh-CN" altLang="en-US"/>
          </a:p>
        </p:txBody>
      </p:sp>
    </p:spTree>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矩形 85"/>
          <p:cNvSpPr/>
          <p:nvPr/>
        </p:nvSpPr>
        <p:spPr>
          <a:xfrm>
            <a:off x="2667953" y="3809683"/>
            <a:ext cx="4662487"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生态文明与生物多样性</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sp>
        <p:nvSpPr>
          <p:cNvPr id="6150" name="Rectangle 59"/>
          <p:cNvSpPr/>
          <p:nvPr/>
        </p:nvSpPr>
        <p:spPr>
          <a:xfrm>
            <a:off x="532130" y="428943"/>
            <a:ext cx="8229600" cy="1143000"/>
          </a:xfrm>
          <a:prstGeom prst="rect">
            <a:avLst/>
          </a:prstGeom>
          <a:noFill/>
          <a:ln w="9525">
            <a:noFill/>
          </a:ln>
        </p:spPr>
        <p:txBody>
          <a:bodyPr anchor="t"/>
          <a:lstStyle/>
          <a:p>
            <a:pPr algn="ctr"/>
            <a:r>
              <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讨论内容 </a:t>
            </a:r>
            <a:endParaRPr lang="zh-CN" altLang="en-US" sz="44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
        <p:nvSpPr>
          <p:cNvPr id="6151" name="Text Box 5"/>
          <p:cNvSpPr/>
          <p:nvPr/>
        </p:nvSpPr>
        <p:spPr>
          <a:xfrm>
            <a:off x="2640965" y="1543050"/>
            <a:ext cx="5591175" cy="583565"/>
          </a:xfrm>
          <a:prstGeom prst="rect">
            <a:avLst/>
          </a:prstGeom>
          <a:noFill/>
          <a:ln w="9525">
            <a:noFill/>
          </a:ln>
        </p:spPr>
        <p:txBody>
          <a:bodyPr wrap="square" anchor="t">
            <a:spAutoFit/>
          </a:bodyPr>
          <a:lstStyle/>
          <a:p>
            <a:pPr lvl="0" algn="l" eaLnBrk="0" hangingPunct="0"/>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人类文明演化发展历程</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6152" name="组合 6152"/>
          <p:cNvGrpSpPr/>
          <p:nvPr/>
        </p:nvGrpSpPr>
        <p:grpSpPr>
          <a:xfrm>
            <a:off x="1929130" y="1493838"/>
            <a:ext cx="685800" cy="635000"/>
            <a:chOff x="0" y="0"/>
            <a:chExt cx="1549" cy="1351"/>
          </a:xfrm>
        </p:grpSpPr>
        <p:sp>
          <p:nvSpPr>
            <p:cNvPr id="6153" name="AutoShape 7"/>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4" name="AutoShape 8"/>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5" name="AutoShape 9"/>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56" name="Text Box 10"/>
          <p:cNvSpPr/>
          <p:nvPr/>
        </p:nvSpPr>
        <p:spPr>
          <a:xfrm>
            <a:off x="2090738" y="152876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1</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nvGrpSpPr>
          <p:cNvPr id="6157" name="组合 6157"/>
          <p:cNvGrpSpPr/>
          <p:nvPr/>
        </p:nvGrpSpPr>
        <p:grpSpPr>
          <a:xfrm>
            <a:off x="1929130" y="2240915"/>
            <a:ext cx="685800" cy="635000"/>
            <a:chOff x="0" y="0"/>
            <a:chExt cx="1549" cy="1351"/>
          </a:xfrm>
        </p:grpSpPr>
        <p:sp>
          <p:nvSpPr>
            <p:cNvPr id="615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5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61" name="Text Box 18"/>
          <p:cNvSpPr/>
          <p:nvPr/>
        </p:nvSpPr>
        <p:spPr>
          <a:xfrm>
            <a:off x="2083594" y="2274253"/>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2</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67" name="Line 20"/>
          <p:cNvSpPr/>
          <p:nvPr/>
        </p:nvSpPr>
        <p:spPr>
          <a:xfrm flipV="1">
            <a:off x="2435543" y="2101850"/>
            <a:ext cx="4428000" cy="7938"/>
          </a:xfrm>
          <a:prstGeom prst="line">
            <a:avLst/>
          </a:prstGeom>
          <a:ln w="25400" cap="flat" cmpd="sng">
            <a:solidFill>
              <a:schemeClr val="bg2"/>
            </a:solidFill>
            <a:prstDash val="sysDot"/>
            <a:round/>
            <a:headEnd type="none" w="med" len="med"/>
            <a:tailEnd type="oval" w="med" len="med"/>
          </a:ln>
        </p:spPr>
      </p:sp>
      <p:grpSp>
        <p:nvGrpSpPr>
          <p:cNvPr id="6168" name="组合 6168"/>
          <p:cNvGrpSpPr/>
          <p:nvPr/>
        </p:nvGrpSpPr>
        <p:grpSpPr>
          <a:xfrm>
            <a:off x="1884363" y="3776345"/>
            <a:ext cx="685800" cy="635000"/>
            <a:chOff x="0" y="0"/>
            <a:chExt cx="1549" cy="1351"/>
          </a:xfrm>
        </p:grpSpPr>
        <p:sp>
          <p:nvSpPr>
            <p:cNvPr id="6169"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0"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1"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grpSp>
        <p:nvGrpSpPr>
          <p:cNvPr id="6172" name="组合 6172"/>
          <p:cNvGrpSpPr/>
          <p:nvPr/>
        </p:nvGrpSpPr>
        <p:grpSpPr>
          <a:xfrm>
            <a:off x="1884363" y="4544060"/>
            <a:ext cx="685800" cy="635000"/>
            <a:chOff x="0" y="0"/>
            <a:chExt cx="1549" cy="1351"/>
          </a:xfrm>
        </p:grpSpPr>
        <p:sp>
          <p:nvSpPr>
            <p:cNvPr id="6173"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4"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5"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lstStyle/>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6176" name="Text Box 26"/>
          <p:cNvSpPr/>
          <p:nvPr/>
        </p:nvSpPr>
        <p:spPr>
          <a:xfrm>
            <a:off x="2025333" y="459168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5</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6177" name="Text Box 18"/>
          <p:cNvSpPr/>
          <p:nvPr/>
        </p:nvSpPr>
        <p:spPr>
          <a:xfrm>
            <a:off x="2017395" y="3808095"/>
            <a:ext cx="362585" cy="521970"/>
          </a:xfrm>
          <a:prstGeom prst="rect">
            <a:avLst/>
          </a:prstGeom>
          <a:noFill/>
          <a:ln w="9525">
            <a:noFill/>
          </a:ln>
        </p:spPr>
        <p:txBody>
          <a:bodyPr wrap="none" anchor="t">
            <a:spAutoFit/>
          </a:bodyPr>
          <a:lstStyle/>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4</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4" name="Line 20"/>
          <p:cNvSpPr/>
          <p:nvPr/>
        </p:nvSpPr>
        <p:spPr>
          <a:xfrm flipV="1">
            <a:off x="2424113" y="2851785"/>
            <a:ext cx="4428000" cy="7938"/>
          </a:xfrm>
          <a:prstGeom prst="line">
            <a:avLst/>
          </a:prstGeom>
          <a:ln w="25400" cap="flat" cmpd="sng">
            <a:solidFill>
              <a:schemeClr val="bg2"/>
            </a:solidFill>
            <a:prstDash val="sysDot"/>
            <a:round/>
            <a:headEnd type="none" w="med" len="med"/>
            <a:tailEnd type="oval" w="med" len="med"/>
          </a:ln>
        </p:spPr>
      </p:sp>
      <p:sp>
        <p:nvSpPr>
          <p:cNvPr id="6" name="Line 20"/>
          <p:cNvSpPr/>
          <p:nvPr/>
        </p:nvSpPr>
        <p:spPr>
          <a:xfrm flipV="1">
            <a:off x="2352358" y="4374515"/>
            <a:ext cx="4428000" cy="7938"/>
          </a:xfrm>
          <a:prstGeom prst="line">
            <a:avLst/>
          </a:prstGeom>
          <a:ln w="25400" cap="flat" cmpd="sng">
            <a:solidFill>
              <a:schemeClr val="bg2"/>
            </a:solidFill>
            <a:prstDash val="sysDot"/>
            <a:round/>
            <a:headEnd type="none" w="med" len="med"/>
            <a:tailEnd type="oval" w="med" len="med"/>
          </a:ln>
        </p:spPr>
      </p:sp>
      <p:sp>
        <p:nvSpPr>
          <p:cNvPr id="7" name="Line 20"/>
          <p:cNvSpPr/>
          <p:nvPr/>
        </p:nvSpPr>
        <p:spPr>
          <a:xfrm flipV="1">
            <a:off x="2352358" y="5135880"/>
            <a:ext cx="4428000" cy="7938"/>
          </a:xfrm>
          <a:prstGeom prst="line">
            <a:avLst/>
          </a:prstGeom>
          <a:ln w="25400" cap="flat" cmpd="sng">
            <a:solidFill>
              <a:schemeClr val="bg2"/>
            </a:solidFill>
            <a:prstDash val="sysDot"/>
            <a:round/>
            <a:headEnd type="none" w="med" len="med"/>
            <a:tailEnd type="oval" w="med" len="med"/>
          </a:ln>
        </p:spPr>
      </p:sp>
      <p:sp>
        <p:nvSpPr>
          <p:cNvPr id="10" name="Text Box 5"/>
          <p:cNvSpPr/>
          <p:nvPr/>
        </p:nvSpPr>
        <p:spPr>
          <a:xfrm>
            <a:off x="2661285" y="2264093"/>
            <a:ext cx="4657725" cy="583565"/>
          </a:xfrm>
          <a:prstGeom prst="rect">
            <a:avLst/>
          </a:prstGeom>
          <a:noFill/>
          <a:ln w="9525">
            <a:noFill/>
          </a:ln>
        </p:spPr>
        <p:txBody>
          <a:bodyPr wrap="square" anchor="t">
            <a:spAutoFit/>
          </a:bodyPr>
          <a:lstStyle/>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生态文明的概念和内涵</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grpSp>
        <p:nvGrpSpPr>
          <p:cNvPr id="3" name="组合 6162"/>
          <p:cNvGrpSpPr/>
          <p:nvPr/>
        </p:nvGrpSpPr>
        <p:grpSpPr>
          <a:xfrm>
            <a:off x="1912620" y="2992120"/>
            <a:ext cx="685800" cy="635000"/>
            <a:chOff x="0" y="0"/>
            <a:chExt cx="1549" cy="1351"/>
          </a:xfrm>
        </p:grpSpPr>
        <p:sp>
          <p:nvSpPr>
            <p:cNvPr id="8" name="AutoShape 23"/>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9" name="AutoShape 24"/>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2" name="AutoShape 25"/>
            <p:cNvSpPr/>
            <p:nvPr/>
          </p:nvSpPr>
          <p:spPr>
            <a:xfrm>
              <a:off x="90" y="81"/>
              <a:ext cx="1352" cy="1169"/>
            </a:xfrm>
            <a:prstGeom prst="hexagon">
              <a:avLst>
                <a:gd name="adj" fmla="val 28891"/>
                <a:gd name="vf" fmla="val 115470"/>
              </a:avLst>
            </a:prstGeom>
            <a:gradFill rotWithShape="1">
              <a:gsLst>
                <a:gs pos="0">
                  <a:srgbClr val="3366FF"/>
                </a:gs>
                <a:gs pos="50000">
                  <a:srgbClr val="182F76"/>
                </a:gs>
                <a:gs pos="100000">
                  <a:srgbClr val="3366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13" name="Text Box 26"/>
          <p:cNvSpPr/>
          <p:nvPr/>
        </p:nvSpPr>
        <p:spPr>
          <a:xfrm>
            <a:off x="2075815" y="3020695"/>
            <a:ext cx="362585"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3</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4" name="Line 20"/>
          <p:cNvSpPr/>
          <p:nvPr/>
        </p:nvSpPr>
        <p:spPr>
          <a:xfrm flipV="1">
            <a:off x="2407603" y="3596640"/>
            <a:ext cx="4428000" cy="7938"/>
          </a:xfrm>
          <a:prstGeom prst="line">
            <a:avLst/>
          </a:prstGeom>
          <a:ln w="25400" cap="flat" cmpd="sng">
            <a:solidFill>
              <a:schemeClr val="bg2"/>
            </a:solidFill>
            <a:prstDash val="sysDot"/>
            <a:round/>
            <a:headEnd type="none" w="med" len="med"/>
            <a:tailEnd type="oval" w="med" len="med"/>
          </a:ln>
        </p:spPr>
      </p:sp>
      <p:sp>
        <p:nvSpPr>
          <p:cNvPr id="15" name="矩形 85"/>
          <p:cNvSpPr/>
          <p:nvPr/>
        </p:nvSpPr>
        <p:spPr>
          <a:xfrm>
            <a:off x="2651760" y="3048000"/>
            <a:ext cx="4650740"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习近平的</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生态文明思想</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
        <p:nvSpPr>
          <p:cNvPr id="16" name="矩形 85"/>
          <p:cNvSpPr/>
          <p:nvPr/>
        </p:nvSpPr>
        <p:spPr>
          <a:xfrm>
            <a:off x="2651443" y="4582478"/>
            <a:ext cx="4662487" cy="583565"/>
          </a:xfrm>
          <a:prstGeom prst="rect">
            <a:avLst/>
          </a:prstGeom>
          <a:noFill/>
          <a:ln w="9525">
            <a:noFill/>
          </a:ln>
        </p:spPr>
        <p:txBody>
          <a:bodyPr wrap="square" anchor="t">
            <a:spAutoFit/>
          </a:bodyPr>
          <a:p>
            <a:pPr lvl="0" algn="l" eaLnBrk="0" hangingPunct="0">
              <a:buClrTx/>
              <a:buSzTx/>
              <a:buFontTx/>
            </a:pP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生物多样性</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保护</a:t>
            </a:r>
            <a:r>
              <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rPr>
              <a:t>的现状</a:t>
            </a:r>
            <a:endParaRPr lang="zh-CN" altLang="en-US" sz="3200" b="1" kern="0" dirty="0">
              <a:solidFill>
                <a:srgbClr val="008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Arial" panose="020B0604020202020204" pitchFamily="34" charset="0"/>
            </a:endParaRPr>
          </a:p>
        </p:txBody>
      </p:sp>
      <p:grpSp>
        <p:nvGrpSpPr>
          <p:cNvPr id="17" name="组合 6168"/>
          <p:cNvGrpSpPr/>
          <p:nvPr/>
        </p:nvGrpSpPr>
        <p:grpSpPr>
          <a:xfrm>
            <a:off x="1867853" y="5338445"/>
            <a:ext cx="685800" cy="635000"/>
            <a:chOff x="0" y="0"/>
            <a:chExt cx="1549" cy="1351"/>
          </a:xfrm>
        </p:grpSpPr>
        <p:sp>
          <p:nvSpPr>
            <p:cNvPr id="18" name="AutoShape 15"/>
            <p:cNvSpPr/>
            <p:nvPr/>
          </p:nvSpPr>
          <p:spPr>
            <a:xfrm>
              <a:off x="14" y="24"/>
              <a:ext cx="1535" cy="1327"/>
            </a:xfrm>
            <a:prstGeom prst="hexagon">
              <a:avLst>
                <a:gd name="adj" fmla="val 28912"/>
                <a:gd name="vf" fmla="val 115470"/>
              </a:avLst>
            </a:prstGeom>
            <a:solidFill>
              <a:srgbClr val="808080"/>
            </a:solidFill>
            <a:ln w="9525">
              <a:noFill/>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19" name="AutoShape 16"/>
            <p:cNvSpPr/>
            <p:nvPr/>
          </p:nvSpPr>
          <p:spPr>
            <a:xfrm>
              <a:off x="0" y="0"/>
              <a:ext cx="1535" cy="1327"/>
            </a:xfrm>
            <a:prstGeom prst="hexagon">
              <a:avLst>
                <a:gd name="adj" fmla="val 28912"/>
                <a:gd name="vf" fmla="val 115470"/>
              </a:avLst>
            </a:prstGeom>
            <a:gradFill rotWithShape="1">
              <a:gsLst>
                <a:gs pos="0">
                  <a:srgbClr val="E6E6E6">
                    <a:alpha val="100000"/>
                  </a:srgbClr>
                </a:gs>
                <a:gs pos="7500">
                  <a:srgbClr val="7D8496">
                    <a:alpha val="100000"/>
                  </a:srgbClr>
                </a:gs>
                <a:gs pos="26500">
                  <a:srgbClr val="E6E6E6">
                    <a:alpha val="100000"/>
                  </a:srgbClr>
                </a:gs>
                <a:gs pos="34000">
                  <a:srgbClr val="7D8496">
                    <a:alpha val="100000"/>
                  </a:srgbClr>
                </a:gs>
                <a:gs pos="46500">
                  <a:srgbClr val="E6E6E6">
                    <a:alpha val="100000"/>
                  </a:srgbClr>
                </a:gs>
                <a:gs pos="50000">
                  <a:srgbClr val="FFFFFF">
                    <a:alpha val="100000"/>
                  </a:srgbClr>
                </a:gs>
                <a:gs pos="53500">
                  <a:srgbClr val="E6E6E6">
                    <a:alpha val="100000"/>
                  </a:srgbClr>
                </a:gs>
                <a:gs pos="66000">
                  <a:srgbClr val="7D8496">
                    <a:alpha val="100000"/>
                  </a:srgbClr>
                </a:gs>
                <a:gs pos="73500">
                  <a:srgbClr val="E6E6E6">
                    <a:alpha val="100000"/>
                  </a:srgbClr>
                </a:gs>
                <a:gs pos="92500">
                  <a:srgbClr val="7D8496">
                    <a:alpha val="100000"/>
                  </a:srgbClr>
                </a:gs>
                <a:gs pos="100000">
                  <a:srgbClr val="E6E6E6">
                    <a:alpha val="100000"/>
                  </a:srgbClr>
                </a:gs>
              </a:gsLst>
              <a:lin ang="2700000" scaled="1"/>
              <a:tileRect/>
            </a:gradFill>
            <a:ln w="9525" cap="flat" cmpd="sng">
              <a:solidFill>
                <a:srgbClr val="C0C0C0"/>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0" name="AutoShape 17"/>
            <p:cNvSpPr/>
            <p:nvPr/>
          </p:nvSpPr>
          <p:spPr>
            <a:xfrm>
              <a:off x="90" y="81"/>
              <a:ext cx="1352" cy="1169"/>
            </a:xfrm>
            <a:prstGeom prst="hexagon">
              <a:avLst>
                <a:gd name="adj" fmla="val 28891"/>
                <a:gd name="vf" fmla="val 115470"/>
              </a:avLst>
            </a:prstGeom>
            <a:gradFill rotWithShape="1">
              <a:gsLst>
                <a:gs pos="0">
                  <a:srgbClr val="007676"/>
                </a:gs>
                <a:gs pos="100000">
                  <a:srgbClr val="00FFFF"/>
                </a:gs>
              </a:gsLst>
              <a:lin ang="2700000" scaled="1"/>
              <a:tileRect/>
            </a:gradFill>
            <a:ln w="9525" cap="flat" cmpd="sng">
              <a:solidFill>
                <a:schemeClr val="tx1"/>
              </a:solidFill>
              <a:prstDash val="solid"/>
              <a:miter/>
              <a:headEnd type="none" w="med" len="med"/>
              <a:tailEnd type="none" w="med" len="med"/>
            </a:ln>
          </p:spPr>
          <p:txBody>
            <a:bodyPr wrap="none" anchor="ctr"/>
            <a:p>
              <a:pPr algn="ctr" eaLnBrk="0" hangingPunct="0"/>
              <a:endParaRPr lang="zh-CN" sz="180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grpSp>
      <p:sp>
        <p:nvSpPr>
          <p:cNvPr id="21" name="Text Box 18"/>
          <p:cNvSpPr/>
          <p:nvPr/>
        </p:nvSpPr>
        <p:spPr>
          <a:xfrm>
            <a:off x="2001838" y="5370195"/>
            <a:ext cx="360680" cy="521970"/>
          </a:xfrm>
          <a:prstGeom prst="rect">
            <a:avLst/>
          </a:prstGeom>
          <a:noFill/>
          <a:ln w="9525">
            <a:noFill/>
          </a:ln>
        </p:spPr>
        <p:txBody>
          <a:bodyPr wrap="none" anchor="t">
            <a:spAutoFit/>
          </a:bodyPr>
          <a:p>
            <a:pPr algn="ctr" eaLnBrk="0" hangingPunct="0"/>
            <a:r>
              <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rPr>
              <a:t>6</a:t>
            </a:r>
            <a:endParaRPr lang="en-US" altLang="x-none" sz="2800" dirty="0">
              <a:solidFill>
                <a:srgbClr val="FFFF00"/>
              </a:solidFill>
              <a:latin typeface="黑体" panose="02010609060101010101" pitchFamily="49" charset="-122"/>
              <a:ea typeface="黑体" panose="02010609060101010101" pitchFamily="49" charset="-122"/>
              <a:sym typeface="黑体" panose="02010609060101010101" pitchFamily="49" charset="-122"/>
            </a:endParaRPr>
          </a:p>
        </p:txBody>
      </p:sp>
      <p:sp>
        <p:nvSpPr>
          <p:cNvPr id="22" name="Line 20"/>
          <p:cNvSpPr/>
          <p:nvPr/>
        </p:nvSpPr>
        <p:spPr>
          <a:xfrm flipV="1">
            <a:off x="2335848" y="5936615"/>
            <a:ext cx="4428000" cy="7938"/>
          </a:xfrm>
          <a:prstGeom prst="line">
            <a:avLst/>
          </a:prstGeom>
          <a:ln w="25400" cap="flat" cmpd="sng">
            <a:solidFill>
              <a:schemeClr val="bg2"/>
            </a:solidFill>
            <a:prstDash val="sysDot"/>
            <a:round/>
            <a:headEnd type="none" w="med" len="med"/>
            <a:tailEnd type="oval" w="med" len="med"/>
          </a:ln>
        </p:spPr>
      </p:sp>
      <p:sp>
        <p:nvSpPr>
          <p:cNvPr id="23" name="Rectangle 66">
            <a:hlinkClick r:id="rId1" action="ppaction://hlinksldjump"/>
          </p:cNvPr>
          <p:cNvSpPr/>
          <p:nvPr/>
        </p:nvSpPr>
        <p:spPr>
          <a:xfrm>
            <a:off x="2639060" y="5327650"/>
            <a:ext cx="4345305" cy="583565"/>
          </a:xfrm>
          <a:prstGeom prst="rect">
            <a:avLst/>
          </a:prstGeom>
          <a:solidFill>
            <a:srgbClr val="FFFF00"/>
          </a:solidFill>
          <a:ln w="9525">
            <a:noFill/>
          </a:ln>
        </p:spPr>
        <p:txBody>
          <a:bodyPr wrap="square" anchor="t">
            <a:spAutoFit/>
          </a:bodyPr>
          <a:p>
            <a:pPr lvl="0" algn="ctr" eaLnBrk="0" hangingPunct="0">
              <a:buClrTx/>
              <a:buSzTx/>
              <a:buFontTx/>
            </a:pPr>
            <a:r>
              <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rPr>
              <a:t>生物多样性保护的行动</a:t>
            </a:r>
            <a:endParaRPr lang="zh-CN" altLang="en-US" sz="3200" b="1" kern="0" dirty="0">
              <a:solidFill>
                <a:srgbClr val="FF0000"/>
              </a:solidFill>
              <a:effectLst>
                <a:outerShdw blurRad="38100" dist="38100" dir="2700000" algn="tl">
                  <a:srgbClr val="000000">
                    <a:alpha val="43137"/>
                  </a:srgbClr>
                </a:outerShdw>
              </a:effectLst>
              <a:uFillTx/>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6.</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保护的行动</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
        <p:nvSpPr>
          <p:cNvPr id="17412" name="Text Box 4"/>
          <p:cNvSpPr txBox="1"/>
          <p:nvPr/>
        </p:nvSpPr>
        <p:spPr>
          <a:xfrm>
            <a:off x="457200" y="878840"/>
            <a:ext cx="8282940" cy="5367020"/>
          </a:xfrm>
          <a:prstGeom prst="rect">
            <a:avLst/>
          </a:prstGeom>
          <a:solidFill>
            <a:schemeClr val="bg1"/>
          </a:solidFill>
          <a:ln w="9525">
            <a:noFill/>
          </a:ln>
        </p:spPr>
        <p:txBody>
          <a:bodyPr wrap="square">
            <a:spAutoFit/>
          </a:bodyPr>
          <a:p>
            <a:pPr indent="0" algn="just">
              <a:lnSpc>
                <a:spcPct val="130000"/>
              </a:lnSpc>
              <a:spcAft>
                <a:spcPts val="0"/>
              </a:spcAft>
              <a:buFont typeface="Wingdings" panose="05000000000000000000" charset="0"/>
              <a:buNone/>
            </a:pPr>
            <a:r>
              <a:rPr lang="en-US" sz="2400" b="1" dirty="0">
                <a:solidFill>
                  <a:srgbClr val="0070C0"/>
                </a:solidFill>
                <a:latin typeface="黑体" panose="02010609060101010101" pitchFamily="49" charset="-122"/>
                <a:ea typeface="黑体" panose="02010609060101010101" pitchFamily="49" charset="-122"/>
                <a:sym typeface="仿宋_GB2312" pitchFamily="49" charset="-122"/>
              </a:rPr>
              <a:t>    </a:t>
            </a:r>
            <a:r>
              <a:rPr sz="2400" b="1" dirty="0">
                <a:solidFill>
                  <a:srgbClr val="0070C0"/>
                </a:solidFill>
                <a:latin typeface="黑体" panose="02010609060101010101" pitchFamily="49" charset="-122"/>
                <a:ea typeface="黑体" panose="02010609060101010101" pitchFamily="49" charset="-122"/>
                <a:sym typeface="仿宋_GB2312" pitchFamily="49" charset="-122"/>
              </a:rPr>
              <a:t>长期以来，中国政府在生物多样性保护方面进行了不懈的努力，1987年5月22日发布制定了《中国自然保护纲要》，是我国第一部保护自然资源和自然环境的宏观指导性文件。明确表达了我国政府对保护自然环境和自然资源的态度和政策，是我国保护自然资源和生态环境的宣言书、指导书、总规范。</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0" algn="just">
              <a:lnSpc>
                <a:spcPct val="130000"/>
              </a:lnSpc>
              <a:spcAft>
                <a:spcPts val="0"/>
              </a:spcAft>
              <a:buFont typeface="Wingdings" panose="05000000000000000000" charset="0"/>
              <a:buNone/>
            </a:pPr>
            <a:r>
              <a:rPr sz="2400" b="1" dirty="0">
                <a:solidFill>
                  <a:srgbClr val="0070C0"/>
                </a:solidFill>
                <a:latin typeface="黑体" panose="02010609060101010101" pitchFamily="49" charset="-122"/>
                <a:ea typeface="黑体" panose="02010609060101010101" pitchFamily="49" charset="-122"/>
                <a:sym typeface="仿宋_GB2312" pitchFamily="49" charset="-122"/>
              </a:rPr>
              <a:t>    中国于1993年加入《生物多样性公约》，随即发布《中国生物多样性保护行动计划》，确定了生物多样性保护的方针、战略以及重点领域和优先项目，并成立了由24个相关部门组成的中国履行《生物多样性公约》工作协调组，至今已经完成了《中国履行〈生物多样性公约〉第四次国家报告》。</a:t>
            </a: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2" name="Text Box 4"/>
          <p:cNvSpPr txBox="1"/>
          <p:nvPr/>
        </p:nvSpPr>
        <p:spPr>
          <a:xfrm>
            <a:off x="457200" y="735330"/>
            <a:ext cx="8282940" cy="6941820"/>
          </a:xfrm>
          <a:prstGeom prst="rect">
            <a:avLst/>
          </a:prstGeom>
          <a:solidFill>
            <a:schemeClr val="bg1"/>
          </a:solidFill>
          <a:ln w="9525">
            <a:noFill/>
          </a:ln>
        </p:spPr>
        <p:txBody>
          <a:bodyPr wrap="square">
            <a:spAutoFit/>
          </a:bodyPr>
          <a:p>
            <a:pPr indent="0" algn="just">
              <a:lnSpc>
                <a:spcPct val="150000"/>
              </a:lnSpc>
              <a:spcAft>
                <a:spcPts val="0"/>
              </a:spcAft>
              <a:buFont typeface="+mj-ea"/>
              <a:buNone/>
            </a:pPr>
            <a:r>
              <a:rPr lang="zh-CN" sz="2800" b="1" dirty="0">
                <a:solidFill>
                  <a:schemeClr val="accent2"/>
                </a:solidFill>
                <a:effectLst/>
                <a:latin typeface="黑体" panose="02010609060101010101" pitchFamily="49" charset="-122"/>
                <a:ea typeface="黑体" panose="02010609060101010101" pitchFamily="49" charset="-122"/>
                <a:sym typeface="仿宋_GB2312" pitchFamily="49" charset="-122"/>
              </a:rPr>
              <a:t>（</a:t>
            </a:r>
            <a:r>
              <a:rPr lang="en-US" altLang="zh-CN" sz="2800" b="1" dirty="0">
                <a:solidFill>
                  <a:schemeClr val="accent2"/>
                </a:solidFill>
                <a:effectLst/>
                <a:latin typeface="黑体" panose="02010609060101010101" pitchFamily="49" charset="-122"/>
                <a:ea typeface="黑体" panose="02010609060101010101" pitchFamily="49" charset="-122"/>
                <a:sym typeface="仿宋_GB2312" pitchFamily="49" charset="-122"/>
              </a:rPr>
              <a:t>1</a:t>
            </a:r>
            <a:r>
              <a:rPr lang="zh-CN" altLang="en-US" sz="2800" b="1" dirty="0">
                <a:solidFill>
                  <a:schemeClr val="accent2"/>
                </a:solidFill>
                <a:effectLst/>
                <a:latin typeface="黑体" panose="02010609060101010101" pitchFamily="49" charset="-122"/>
                <a:ea typeface="黑体" panose="02010609060101010101" pitchFamily="49" charset="-122"/>
                <a:sym typeface="仿宋_GB2312" pitchFamily="49" charset="-122"/>
              </a:rPr>
              <a:t>）</a:t>
            </a: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完善法律法规体系和体制机制</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mj-ea"/>
              <a:buNone/>
            </a:pPr>
            <a:r>
              <a:rPr lang="zh-CN" sz="2800" b="1" dirty="0">
                <a:solidFill>
                  <a:schemeClr val="accent2"/>
                </a:solidFill>
                <a:effectLst/>
                <a:latin typeface="黑体" panose="02010609060101010101" pitchFamily="49" charset="-122"/>
                <a:ea typeface="黑体" panose="02010609060101010101" pitchFamily="49" charset="-122"/>
                <a:sym typeface="仿宋_GB2312" pitchFamily="49" charset="-122"/>
              </a:rPr>
              <a:t>（</a:t>
            </a:r>
            <a:r>
              <a:rPr lang="en-US" altLang="zh-CN" sz="2800" b="1" dirty="0">
                <a:solidFill>
                  <a:schemeClr val="accent2"/>
                </a:solidFill>
                <a:effectLst/>
                <a:latin typeface="黑体" panose="02010609060101010101" pitchFamily="49" charset="-122"/>
                <a:ea typeface="黑体" panose="02010609060101010101" pitchFamily="49" charset="-122"/>
                <a:sym typeface="仿宋_GB2312" pitchFamily="49" charset="-122"/>
              </a:rPr>
              <a:t>2</a:t>
            </a:r>
            <a:r>
              <a:rPr lang="zh-CN" altLang="en-US" sz="2800" b="1" dirty="0">
                <a:solidFill>
                  <a:schemeClr val="accent2"/>
                </a:solidFill>
                <a:effectLst/>
                <a:latin typeface="黑体" panose="02010609060101010101" pitchFamily="49" charset="-122"/>
                <a:ea typeface="黑体" panose="02010609060101010101" pitchFamily="49" charset="-122"/>
                <a:sym typeface="仿宋_GB2312" pitchFamily="49" charset="-122"/>
              </a:rPr>
              <a:t>）</a:t>
            </a: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发布实施一系列生物多样性保护规划</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lang="zh-CN" sz="2800" b="1" dirty="0">
                <a:solidFill>
                  <a:schemeClr val="accent2"/>
                </a:solidFill>
                <a:effectLst/>
                <a:latin typeface="黑体" panose="02010609060101010101" pitchFamily="49" charset="-122"/>
                <a:ea typeface="黑体" panose="02010609060101010101" pitchFamily="49" charset="-122"/>
                <a:sym typeface="仿宋_GB2312" pitchFamily="49" charset="-122"/>
              </a:rPr>
              <a:t>（</a:t>
            </a:r>
            <a:r>
              <a:rPr lang="en-US" altLang="zh-CN" sz="2800" b="1" dirty="0">
                <a:solidFill>
                  <a:schemeClr val="accent2"/>
                </a:solidFill>
                <a:effectLst/>
                <a:latin typeface="黑体" panose="02010609060101010101" pitchFamily="49" charset="-122"/>
                <a:ea typeface="黑体" panose="02010609060101010101" pitchFamily="49" charset="-122"/>
                <a:sym typeface="仿宋_GB2312" pitchFamily="49" charset="-122"/>
              </a:rPr>
              <a:t>3</a:t>
            </a:r>
            <a:r>
              <a:rPr lang="zh-CN" altLang="en-US" sz="2800" b="1" dirty="0">
                <a:solidFill>
                  <a:schemeClr val="accent2"/>
                </a:solidFill>
                <a:effectLst/>
                <a:latin typeface="黑体" panose="02010609060101010101" pitchFamily="49" charset="-122"/>
                <a:ea typeface="黑体" panose="02010609060101010101" pitchFamily="49" charset="-122"/>
                <a:sym typeface="仿宋_GB2312" pitchFamily="49" charset="-122"/>
              </a:rPr>
              <a:t>）</a:t>
            </a: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加强保护体系建设</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（4）推动生物资源的可持续利用</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（5）大力开展生境保护与恢复</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（6）制定和落实有利于生物多样性保护的鼓励措施</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（7）推动生物安全管理体系建设</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（8）严格控制环境污染</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Wingdings" panose="05000000000000000000" charset="0"/>
              <a:buNone/>
            </a:pPr>
            <a:r>
              <a:rPr sz="2800" b="1" dirty="0">
                <a:solidFill>
                  <a:schemeClr val="accent2"/>
                </a:solidFill>
                <a:effectLst/>
                <a:latin typeface="黑体" panose="02010609060101010101" pitchFamily="49" charset="-122"/>
                <a:ea typeface="黑体" panose="02010609060101010101" pitchFamily="49" charset="-122"/>
                <a:sym typeface="仿宋_GB2312" pitchFamily="49" charset="-122"/>
              </a:rPr>
              <a:t>（9）推动公众参与</a:t>
            </a:r>
            <a:endParaRPr sz="2800" b="1" dirty="0">
              <a:solidFill>
                <a:schemeClr val="accent2"/>
              </a:solidFill>
              <a:effectLst/>
              <a:latin typeface="黑体" panose="02010609060101010101" pitchFamily="49" charset="-122"/>
              <a:ea typeface="黑体" panose="02010609060101010101" pitchFamily="49" charset="-122"/>
              <a:sym typeface="仿宋_GB2312" pitchFamily="49" charset="-122"/>
            </a:endParaRPr>
          </a:p>
          <a:p>
            <a:pPr indent="0" algn="just">
              <a:lnSpc>
                <a:spcPct val="130000"/>
              </a:lnSpc>
              <a:spcAft>
                <a:spcPts val="0"/>
              </a:spcAft>
              <a:buFont typeface="+mj-ea"/>
              <a:buNone/>
            </a:pPr>
            <a:endParaRPr b="1" dirty="0">
              <a:solidFill>
                <a:srgbClr val="0070C0"/>
              </a:solidFill>
              <a:latin typeface="黑体" panose="02010609060101010101" pitchFamily="49" charset="-122"/>
              <a:ea typeface="黑体" panose="02010609060101010101" pitchFamily="49" charset="-122"/>
              <a:sym typeface="仿宋_GB2312" pitchFamily="49" charset="-122"/>
            </a:endParaRPr>
          </a:p>
          <a:p>
            <a:pPr indent="0" algn="just">
              <a:lnSpc>
                <a:spcPct val="150000"/>
              </a:lnSpc>
              <a:spcAft>
                <a:spcPts val="0"/>
              </a:spcAft>
              <a:buFont typeface="+mj-ea"/>
              <a:buNone/>
            </a:pPr>
            <a:endParaRPr sz="2400" b="1" dirty="0">
              <a:solidFill>
                <a:srgbClr val="0070C0"/>
              </a:solidFill>
              <a:latin typeface="黑体" panose="02010609060101010101" pitchFamily="49" charset="-122"/>
              <a:ea typeface="黑体" panose="02010609060101010101" pitchFamily="49" charset="-122"/>
              <a:sym typeface="仿宋_GB2312" pitchFamily="49" charset="-122"/>
            </a:endParaRPr>
          </a:p>
        </p:txBody>
      </p:sp>
      <p:sp>
        <p:nvSpPr>
          <p:cNvPr id="4" name="Text Box 2"/>
          <p:cNvSpPr/>
          <p:nvPr/>
        </p:nvSpPr>
        <p:spPr>
          <a:xfrm>
            <a:off x="549593" y="206375"/>
            <a:ext cx="8351837"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6.</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生物多样性</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rPr>
              <a:t>保护的行动</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仿宋_GB2312" pitchFamily="49" charset="-122"/>
            </a:endParaRP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5" name="Rectangle 145"/>
          <p:cNvSpPr>
            <a:spLocks noGrp="1"/>
          </p:cNvSpPr>
          <p:nvPr/>
        </p:nvSpPr>
        <p:spPr>
          <a:xfrm>
            <a:off x="661670" y="2033270"/>
            <a:ext cx="8014970" cy="596265"/>
          </a:xfrm>
          <a:prstGeom prst="rect">
            <a:avLst/>
          </a:prstGeom>
        </p:spPr>
        <p:txBody>
          <a:bodyPr wrap="square" lIns="92075" tIns="46038" rIns="92075" bIns="46038" anchor="ctr">
            <a:scene3d>
              <a:camera prst="orthographicFront"/>
              <a:lightRig rig="threePt" dir="t"/>
            </a:scene3d>
          </a:bodyP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algn="ctr" eaLnBrk="1" hangingPunct="1">
              <a:lnSpc>
                <a:spcPct val="150000"/>
              </a:lnSpc>
              <a:spcAft>
                <a:spcPts val="50"/>
              </a:spcAft>
            </a:pPr>
            <a:br>
              <a:rPr lang="zh-CN" altLang="en-US" sz="7200" b="1" kern="1200" baseline="0" dirty="0">
                <a:ln w="12700">
                  <a:solidFill>
                    <a:schemeClr val="accent5"/>
                  </a:solidFill>
                  <a:prstDash val="solid"/>
                </a:ln>
                <a:solidFill>
                  <a:srgbClr val="FF0000"/>
                </a:solidFill>
                <a:effectLst/>
                <a:uFillTx/>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rPr>
            </a:br>
            <a:endParaRPr lang="zh-CN" altLang="en-US" sz="6600" b="1" baseline="0" dirty="0">
              <a:ln w="12700">
                <a:solidFill>
                  <a:schemeClr val="accent5"/>
                </a:solidFill>
                <a:prstDash val="solid"/>
              </a:ln>
              <a:solidFill>
                <a:srgbClr val="FF0000"/>
              </a:solidFill>
              <a:effectLst/>
              <a:uFillTx/>
              <a:latin typeface="黑体" panose="02010609060101010101" pitchFamily="49" charset="-122"/>
              <a:ea typeface="黑体" panose="02010609060101010101" pitchFamily="49" charset="-122"/>
              <a:cs typeface="黑体" panose="02010609060101010101" pitchFamily="49" charset="-122"/>
              <a:sym typeface="Arial" panose="020B0604020202020204" pitchFamily="34" charset="0"/>
            </a:endParaRPr>
          </a:p>
        </p:txBody>
      </p:sp>
      <p:sp>
        <p:nvSpPr>
          <p:cNvPr id="5" name="椭圆 4"/>
          <p:cNvSpPr/>
          <p:nvPr/>
        </p:nvSpPr>
        <p:spPr>
          <a:xfrm>
            <a:off x="1325880" y="1276985"/>
            <a:ext cx="6475095" cy="1221105"/>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1254125" y="1420495"/>
            <a:ext cx="6613525" cy="768350"/>
          </a:xfrm>
          <a:prstGeom prst="rect">
            <a:avLst/>
          </a:prstGeom>
        </p:spPr>
        <p:txBody>
          <a:bodyPr wrap="square" lIns="92075" tIns="46038" rIns="92075" bIns="46038" rtlCol="0" anchor="ctr">
            <a:noAutofit/>
            <a:scene3d>
              <a:camera prst="orthographicFront"/>
              <a:lightRig rig="threePt" dir="t"/>
            </a:scene3d>
          </a:bodyPr>
          <a:lstStyle>
            <a:lvl1pPr marL="0" lvl="0" indent="0" algn="ctr" defTabSz="914400" rtl="0" eaLnBrk="1" fontAlgn="base" latinLnBrk="0" hangingPunct="1">
              <a:lnSpc>
                <a:spcPct val="100000"/>
              </a:lnSpc>
              <a:spcBef>
                <a:spcPct val="0"/>
              </a:spcBef>
              <a:spcAft>
                <a:spcPct val="0"/>
              </a:spcAft>
              <a:buNone/>
              <a:defRPr sz="4500" b="1" i="0" u="none" kern="1200" baseline="0">
                <a:solidFill>
                  <a:schemeClr val="bg1"/>
                </a:solidFill>
                <a:latin typeface="+mj-lt"/>
                <a:ea typeface="+mj-ea"/>
                <a:cs typeface="+mj-cs"/>
              </a:defRPr>
            </a:lvl1pPr>
          </a:lstStyle>
          <a:p>
            <a:pPr lvl="0" algn="ctr">
              <a:lnSpc>
                <a:spcPct val="150000"/>
              </a:lnSpc>
              <a:spcAft>
                <a:spcPts val="50"/>
              </a:spcAft>
              <a:buClrTx/>
              <a:buSzTx/>
              <a:buFontTx/>
            </a:pPr>
            <a:r>
              <a:rPr lang="zh-CN" altLang="en-US" sz="8800" dirty="0">
                <a:solidFill>
                  <a:srgbClr val="FF0000"/>
                </a:solidFill>
                <a:effectLst>
                  <a:innerShdw blurRad="63500" dist="50800" dir="13500000">
                    <a:srgbClr val="000000">
                      <a:alpha val="50000"/>
                    </a:srgbClr>
                  </a:innerShdw>
                </a:effectLst>
                <a:uFillTx/>
                <a:latin typeface="华文行楷" panose="02010800040101010101" charset="-122"/>
                <a:ea typeface="华文行楷" panose="02010800040101010101" charset="-122"/>
                <a:cs typeface="华文行楷" panose="02010800040101010101" charset="-122"/>
                <a:sym typeface="+mn-ea"/>
              </a:rPr>
              <a:t>谢谢大家</a:t>
            </a:r>
            <a:endParaRPr lang="zh-CN" altLang="en-US" sz="8800" dirty="0">
              <a:solidFill>
                <a:srgbClr val="FF0000"/>
              </a:solidFill>
              <a:effectLst>
                <a:innerShdw blurRad="63500" dist="50800" dir="13500000">
                  <a:srgbClr val="000000">
                    <a:alpha val="50000"/>
                  </a:srgbClr>
                </a:innerShdw>
              </a:effectLst>
              <a:uFillTx/>
              <a:latin typeface="华文行楷" panose="02010800040101010101" charset="-122"/>
              <a:ea typeface="华文行楷" panose="02010800040101010101" charset="-122"/>
              <a:cs typeface="华文行楷" panose="02010800040101010101" charset="-122"/>
              <a:sym typeface="+mn-ea"/>
            </a:endParaRPr>
          </a:p>
        </p:txBody>
      </p:sp>
      <p:sp>
        <p:nvSpPr>
          <p:cNvPr id="5148" name="矩形 25"/>
          <p:cNvSpPr/>
          <p:nvPr/>
        </p:nvSpPr>
        <p:spPr>
          <a:xfrm>
            <a:off x="1218565" y="3697605"/>
            <a:ext cx="6720840" cy="3723005"/>
          </a:xfrm>
          <a:prstGeom prst="rect">
            <a:avLst/>
          </a:prstGeom>
          <a:noFill/>
          <a:ln w="9525">
            <a:noFill/>
          </a:ln>
        </p:spPr>
        <p:txBody>
          <a:bodyPr wrap="square" anchor="t">
            <a:spAutoFit/>
          </a:bodyPr>
          <a:lstStyle/>
          <a:p>
            <a:pPr algn="ctr">
              <a:lnSpc>
                <a:spcPct val="100000"/>
              </a:lnSpc>
            </a:pPr>
            <a:r>
              <a:rPr lang="zh-CN" altLang="en-US" sz="3200" dirty="0">
                <a:solidFill>
                  <a:srgbClr val="0070C0"/>
                </a:solidFill>
                <a:latin typeface="隶书" panose="02010509060101010101" charset="-122"/>
                <a:ea typeface="隶书" panose="02010509060101010101" charset="-122"/>
                <a:cs typeface="华文隶书" panose="02010800040101010101" pitchFamily="2" charset="-122"/>
                <a:sym typeface="楷体_GB2312" pitchFamily="1" charset="-122"/>
              </a:rPr>
              <a:t>鞠美庭</a:t>
            </a:r>
            <a:endParaRPr lang="zh-CN" altLang="en-US" sz="3600" b="0" dirty="0">
              <a:solidFill>
                <a:srgbClr val="0070C0"/>
              </a:solidFill>
              <a:latin typeface="华文隶书" panose="02010800040101010101" pitchFamily="2" charset="-122"/>
              <a:ea typeface="华文隶书" panose="02010800040101010101" pitchFamily="2" charset="-122"/>
              <a:cs typeface="华文隶书" panose="02010800040101010101" pitchFamily="2"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南开大学 环境科学与工程学院教授/书记</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教育部环境科学与工程专业教指委副主任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生物质资源化利用国地联合工程中心主任</a:t>
            </a: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zh-CN" altLang="en-US"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rPr>
              <a:t>天津市生态道德教育促进会会长</a:t>
            </a:r>
            <a:endParaRPr lang="zh-CN" altLang="en-US" b="0" kern="0" dirty="0">
              <a:solidFill>
                <a:srgbClr val="0070C0"/>
              </a:solidFill>
              <a:uFillTx/>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2022</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年</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4</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月</a:t>
            </a:r>
            <a:r>
              <a:rPr lang="en-US" altLang="zh-CN"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25</a:t>
            </a:r>
            <a:r>
              <a:rPr lang="zh-CN" altLang="en-US" sz="28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rPr>
              <a:t>日</a:t>
            </a:r>
            <a:endParaRPr lang="en-US" altLang="zh-CN" sz="2400" b="1"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buClrTx/>
              <a:buSzTx/>
              <a:buNone/>
            </a:pPr>
            <a:endParaRPr lang="zh-CN" altLang="en-US" sz="2400" b="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r>
              <a:rPr lang="zh-CN" altLang="en-US" sz="2800" b="0" smtClean="0">
                <a:solidFill>
                  <a:srgbClr val="0070C0"/>
                </a:solidFill>
                <a:latin typeface="隶书" panose="02010509060101010101" charset="-122"/>
                <a:ea typeface="隶书" panose="02010509060101010101" charset="-122"/>
                <a:cs typeface="隶书" panose="02010509060101010101" charset="-122"/>
                <a:sym typeface="楷体_GB2312" pitchFamily="1" charset="-122"/>
              </a:rPr>
              <a:t>  </a:t>
            </a: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a:p>
            <a:pPr algn="ctr">
              <a:lnSpc>
                <a:spcPct val="100000"/>
              </a:lnSpc>
            </a:pPr>
            <a:endParaRPr lang="zh-CN" altLang="en-US" sz="2800" dirty="0">
              <a:solidFill>
                <a:srgbClr val="0070C0"/>
              </a:solidFill>
              <a:latin typeface="隶书" panose="02010509060101010101" charset="-122"/>
              <a:ea typeface="隶书" panose="02010509060101010101" charset="-122"/>
              <a:cs typeface="隶书" panose="02010509060101010101" charset="-122"/>
              <a:sym typeface="楷体_GB2312" pitchFamily="1" charset="-122"/>
            </a:endParaRPr>
          </a:p>
        </p:txBody>
      </p:sp>
      <p:pic>
        <p:nvPicPr>
          <p:cNvPr id="1030" name="Picture 32" descr="nk"/>
          <p:cNvPicPr>
            <a:picLocks noChangeAspect="1"/>
          </p:cNvPicPr>
          <p:nvPr/>
        </p:nvPicPr>
        <p:blipFill>
          <a:blip r:embed="rId1"/>
          <a:stretch>
            <a:fillRect/>
          </a:stretch>
        </p:blipFill>
        <p:spPr>
          <a:xfrm>
            <a:off x="-438150" y="-45085"/>
            <a:ext cx="2330450" cy="1588770"/>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7" presetClass="emph" presetSubtype="0" repeatCount="indefinite" fill="hold" grpId="0" nodeType="withEffect">
                                  <p:stCondLst>
                                    <p:cond delay="0"/>
                                  </p:stCondLst>
                                  <p:childTnLst>
                                    <p:animClr clrSpc="rgb" dir="cw">
                                      <p:cBhvr override="childStyle">
                                        <p:cTn id="6" dur="1000" autoRev="1" fill="hold"/>
                                        <p:tgtEl>
                                          <p:spTgt spid="5"/>
                                        </p:tgtEl>
                                        <p:attrNameLst>
                                          <p:attrName>style.color</p:attrName>
                                        </p:attrNameLst>
                                      </p:cBhvr>
                                      <p:to>
                                        <a:srgbClr val="33ccff"/>
                                      </p:to>
                                    </p:animClr>
                                    <p:animClr clrSpc="rgb" dir="cw">
                                      <p:cBhvr>
                                        <p:cTn id="7" dur="1000" autoRev="1" fill="hold"/>
                                        <p:tgtEl>
                                          <p:spTgt spid="5"/>
                                        </p:tgtEl>
                                        <p:attrNameLst>
                                          <p:attrName>fillcolor</p:attrName>
                                        </p:attrNameLst>
                                      </p:cBhvr>
                                      <p:to>
                                        <a:srgbClr val="33ccff"/>
                                      </p:to>
                                    </p:animClr>
                                    <p:set>
                                      <p:cBhvr>
                                        <p:cTn id="8" dur="1000" autoRev="1" fill="hold"/>
                                        <p:tgtEl>
                                          <p:spTgt spid="5"/>
                                        </p:tgtEl>
                                        <p:attrNameLst>
                                          <p:attrName>fill.type</p:attrName>
                                        </p:attrNameLst>
                                      </p:cBhvr>
                                      <p:to>
                                        <p:strVal val="solid"/>
                                      </p:to>
                                    </p:set>
                                    <p:set>
                                      <p:cBhvr>
                                        <p:cTn id="9" dur="1000" autoRev="1" fill="hold"/>
                                        <p:tgtEl>
                                          <p:spTgt spid="5"/>
                                        </p:tgtEl>
                                        <p:attrNameLst>
                                          <p:attrName>fill.on</p:attrName>
                                        </p:attrNameLst>
                                      </p:cBhvr>
                                      <p:to>
                                        <p:strVal val="true"/>
                                      </p:to>
                                    </p:set>
                                  </p:childTnLst>
                                </p:cTn>
                              </p:par>
                              <p:par>
                                <p:cTn id="10" presetID="27" presetClass="emph" presetSubtype="0" repeatCount="indefinite" fill="hold" grpId="0" nodeType="withEffect">
                                  <p:stCondLst>
                                    <p:cond delay="0"/>
                                  </p:stCondLst>
                                  <p:childTnLst>
                                    <p:animClr clrSpc="rgb" dir="cw">
                                      <p:cBhvr override="childStyle">
                                        <p:cTn id="11" dur="1000" autoRev="1" fill="hold"/>
                                        <p:tgtEl>
                                          <p:spTgt spid="5">
                                            <p:txEl>
                                              <p:pRg st="0" end="0"/>
                                            </p:txEl>
                                          </p:spTgt>
                                        </p:tgtEl>
                                        <p:attrNameLst>
                                          <p:attrName>style.color</p:attrName>
                                        </p:attrNameLst>
                                      </p:cBhvr>
                                      <p:to>
                                        <a:srgbClr val="33ccff"/>
                                      </p:to>
                                    </p:animClr>
                                    <p:animClr clrSpc="rgb" dir="cw">
                                      <p:cBhvr>
                                        <p:cTn id="12" dur="1000" autoRev="1" fill="hold"/>
                                        <p:tgtEl>
                                          <p:spTgt spid="5">
                                            <p:txEl>
                                              <p:pRg st="0" end="0"/>
                                            </p:txEl>
                                          </p:spTgt>
                                        </p:tgtEl>
                                        <p:attrNameLst>
                                          <p:attrName>fillcolor</p:attrName>
                                        </p:attrNameLst>
                                      </p:cBhvr>
                                      <p:to>
                                        <a:srgbClr val="33ccff"/>
                                      </p:to>
                                    </p:animClr>
                                    <p:set>
                                      <p:cBhvr>
                                        <p:cTn id="13" dur="1000" autoRev="1" fill="hold"/>
                                        <p:tgtEl>
                                          <p:spTgt spid="5">
                                            <p:txEl>
                                              <p:pRg st="0" end="0"/>
                                            </p:txEl>
                                          </p:spTgt>
                                        </p:tgtEl>
                                        <p:attrNameLst>
                                          <p:attrName>fill.type</p:attrName>
                                        </p:attrNameLst>
                                      </p:cBhvr>
                                      <p:to>
                                        <p:strVal val="solid"/>
                                      </p:to>
                                    </p:set>
                                    <p:set>
                                      <p:cBhvr>
                                        <p:cTn id="14" dur="1000" autoRev="1" fill="hold"/>
                                        <p:tgtEl>
                                          <p:spTgt spid="5">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947421" y="1403408"/>
            <a:ext cx="5300932" cy="4916170"/>
          </a:xfrm>
          <a:prstGeom prst="rect">
            <a:avLst/>
          </a:prstGeom>
          <a:noFill/>
          <a:extLst>
            <a:ext uri="{909E8E84-426E-40DD-AFC4-6F175D3DCCD1}">
              <a14:hiddenFill xmlns:a14="http://schemas.microsoft.com/office/drawing/2010/main">
                <a:solidFill>
                  <a:schemeClr val="tx2">
                    <a:lumMod val="20000"/>
                    <a:lumOff val="80000"/>
                  </a:schemeClr>
                </a:solidFill>
              </a14:hiddenFill>
            </a:ext>
          </a:extLst>
        </p:spPr>
        <p:txBody>
          <a:bodyPr wrap="square" rtlCol="0" anchor="t">
            <a:spAutoFit/>
          </a:bodyPr>
          <a:lstStyle/>
          <a:p>
            <a:pPr algn="just">
              <a:lnSpc>
                <a:spcPct val="140000"/>
              </a:lnSpc>
            </a:pPr>
            <a:r>
              <a:rPr lang="zh-CN" altLang="en-US" sz="3200" dirty="0">
                <a:solidFill>
                  <a:schemeClr val="accent6"/>
                </a:solidFill>
                <a:latin typeface="黑体" panose="02010609060101010101" pitchFamily="49" charset="-122"/>
                <a:ea typeface="黑体" panose="02010609060101010101" pitchFamily="49" charset="-122"/>
                <a:cs typeface="黑体" panose="02010609060101010101" pitchFamily="49" charset="-122"/>
              </a:rPr>
              <a:t>唐代</a:t>
            </a:r>
            <a:r>
              <a:rPr lang="zh-CN" altLang="en-US" sz="3200" dirty="0">
                <a:solidFill>
                  <a:schemeClr val="accent6"/>
                </a:solidFill>
                <a:latin typeface="黑体" panose="02010609060101010101" pitchFamily="49" charset="-122"/>
                <a:ea typeface="黑体" panose="02010609060101010101" pitchFamily="49" charset="-122"/>
                <a:cs typeface="黑体" panose="02010609060101010101" pitchFamily="49" charset="-122"/>
              </a:rPr>
              <a:t>孔颖达则将文明进一步解释为</a:t>
            </a:r>
            <a:r>
              <a:rPr lang="zh-CN" altLang="en-US" sz="320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a:t>
            </a:r>
            <a:r>
              <a:rPr lang="zh-CN" altLang="en-US" sz="3200" dirty="0">
                <a:solidFill>
                  <a:schemeClr val="accent6"/>
                </a:solidFill>
                <a:latin typeface="黑体" panose="02010609060101010101" pitchFamily="49" charset="-122"/>
                <a:ea typeface="黑体" panose="02010609060101010101" pitchFamily="49" charset="-122"/>
                <a:cs typeface="黑体" panose="02010609060101010101" pitchFamily="49" charset="-122"/>
              </a:rPr>
              <a:t>经天纬地曰文，照临四方曰明。</a:t>
            </a:r>
            <a:endParaRPr lang="en-US" altLang="zh-CN" sz="3200" dirty="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pPr algn="just">
              <a:lnSpc>
                <a:spcPct val="140000"/>
              </a:lnSpc>
            </a:pPr>
            <a:r>
              <a:rPr lang="zh-CN" altLang="en-US" sz="3200" b="0" dirty="0" smtClean="0">
                <a:solidFill>
                  <a:schemeClr val="accent6"/>
                </a:solidFill>
              </a:rPr>
              <a:t> </a:t>
            </a:r>
            <a:r>
              <a:rPr lang="zh-CN" altLang="en-US" sz="3200" b="0" dirty="0">
                <a:solidFill>
                  <a:schemeClr val="accent6"/>
                </a:solidFill>
              </a:rPr>
              <a:t>“经天纬地”意为改造自然，属</a:t>
            </a:r>
            <a:r>
              <a:rPr lang="zh-CN" altLang="en-US" sz="3200" b="0" dirty="0" smtClean="0">
                <a:solidFill>
                  <a:schemeClr val="accent6"/>
                </a:solidFill>
              </a:rPr>
              <a:t>物质文明？</a:t>
            </a:r>
            <a:endParaRPr lang="en-US" altLang="zh-CN" sz="3200" b="0" dirty="0" smtClean="0">
              <a:solidFill>
                <a:schemeClr val="accent6"/>
              </a:solidFill>
            </a:endParaRPr>
          </a:p>
          <a:p>
            <a:pPr algn="just">
              <a:lnSpc>
                <a:spcPct val="140000"/>
              </a:lnSpc>
            </a:pPr>
            <a:r>
              <a:rPr lang="zh-CN" altLang="en-US" sz="3200" b="0" dirty="0" smtClean="0">
                <a:solidFill>
                  <a:schemeClr val="accent6"/>
                </a:solidFill>
              </a:rPr>
              <a:t> “照临四方”</a:t>
            </a:r>
            <a:r>
              <a:rPr lang="zh-CN" altLang="en-US" sz="3200" b="0" dirty="0">
                <a:solidFill>
                  <a:schemeClr val="accent6"/>
                </a:solidFill>
              </a:rPr>
              <a:t>意为驱走愚昧，属</a:t>
            </a:r>
            <a:r>
              <a:rPr lang="zh-CN" altLang="en-US" sz="3200" b="0" dirty="0" smtClean="0">
                <a:solidFill>
                  <a:schemeClr val="accent6"/>
                </a:solidFill>
              </a:rPr>
              <a:t>精神文明？</a:t>
            </a:r>
            <a:endParaRPr lang="zh-CN" altLang="en-US" sz="3200" b="0"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p:txBody>
      </p:sp>
      <p:grpSp>
        <p:nvGrpSpPr>
          <p:cNvPr id="7" name="组合 6"/>
          <p:cNvGrpSpPr/>
          <p:nvPr/>
        </p:nvGrpSpPr>
        <p:grpSpPr>
          <a:xfrm>
            <a:off x="6798787" y="1403408"/>
            <a:ext cx="3291205" cy="2352019"/>
            <a:chOff x="7780" y="6647"/>
            <a:chExt cx="5183" cy="2910"/>
          </a:xfrm>
        </p:grpSpPr>
        <p:pic>
          <p:nvPicPr>
            <p:cNvPr id="5" name="图片 4"/>
            <p:cNvPicPr>
              <a:picLocks noChangeAspect="1"/>
            </p:cNvPicPr>
            <p:nvPr/>
          </p:nvPicPr>
          <p:blipFill>
            <a:blip r:embed="rId1"/>
            <a:stretch>
              <a:fillRect/>
            </a:stretch>
          </p:blipFill>
          <p:spPr>
            <a:xfrm>
              <a:off x="7780" y="6647"/>
              <a:ext cx="2299" cy="2910"/>
            </a:xfrm>
            <a:prstGeom prst="rect">
              <a:avLst/>
            </a:prstGeom>
          </p:spPr>
        </p:pic>
        <p:sp>
          <p:nvSpPr>
            <p:cNvPr id="6" name="文本框 5"/>
            <p:cNvSpPr txBox="1"/>
            <p:nvPr/>
          </p:nvSpPr>
          <p:spPr>
            <a:xfrm>
              <a:off x="10252" y="6651"/>
              <a:ext cx="2711" cy="525"/>
            </a:xfrm>
            <a:prstGeom prst="rect">
              <a:avLst/>
            </a:prstGeom>
            <a:noFill/>
          </p:spPr>
          <p:txBody>
            <a:bodyPr wrap="square" rtlCol="0" anchor="t">
              <a:spAutoFit/>
            </a:bodyPr>
            <a:lstStyle/>
            <a:p>
              <a:pPr algn="just">
                <a:lnSpc>
                  <a:spcPct val="90000"/>
                </a:lnSpc>
              </a:pPr>
              <a:endParaRPr lang="zh-CN" altLang="en-US" sz="2400" dirty="0">
                <a:solidFill>
                  <a:schemeClr val="bg2"/>
                </a:solidFill>
                <a:uFillTx/>
                <a:latin typeface="隶书" panose="02010509060101010101" charset="-122"/>
                <a:ea typeface="隶书" panose="02010509060101010101" charset="-122"/>
                <a:cs typeface="隶书" panose="02010509060101010101" charset="-122"/>
              </a:endParaRPr>
            </a:p>
          </p:txBody>
        </p:sp>
      </p:grpSp>
      <p:sp>
        <p:nvSpPr>
          <p:cNvPr id="11" name="文本框 10"/>
          <p:cNvSpPr txBox="1"/>
          <p:nvPr/>
        </p:nvSpPr>
        <p:spPr>
          <a:xfrm>
            <a:off x="6692155" y="3778240"/>
            <a:ext cx="1721485" cy="2415871"/>
          </a:xfrm>
          <a:prstGeom prst="rect">
            <a:avLst/>
          </a:prstGeom>
          <a:noFill/>
        </p:spPr>
        <p:txBody>
          <a:bodyPr wrap="square" rtlCol="0" anchor="t">
            <a:spAutoFit/>
          </a:bodyPr>
          <a:lstStyle/>
          <a:p>
            <a:pPr algn="just">
              <a:lnSpc>
                <a:spcPct val="90000"/>
              </a:lnSpc>
            </a:pPr>
            <a:r>
              <a:rPr lang="zh-CN" altLang="en-US" sz="2400" dirty="0">
                <a:solidFill>
                  <a:schemeClr val="bg2"/>
                </a:solidFill>
                <a:uFillTx/>
                <a:latin typeface="隶书" panose="02010509060101010101" charset="-122"/>
                <a:ea typeface="隶书" panose="02010509060101010101" charset="-122"/>
                <a:cs typeface="隶书" panose="02010509060101010101" charset="-122"/>
              </a:rPr>
              <a:t>孔颖达(574年-648年)，冀州衡水(今属河北)人，唐朝经学家，孔子的第31世孙。</a:t>
            </a:r>
            <a:endParaRPr lang="zh-CN" altLang="en-US" sz="2400" dirty="0">
              <a:solidFill>
                <a:schemeClr val="bg2"/>
              </a:solidFill>
              <a:uFillTx/>
              <a:latin typeface="隶书" panose="02010509060101010101" charset="-122"/>
              <a:ea typeface="隶书" panose="02010509060101010101" charset="-122"/>
              <a:cs typeface="隶书" panose="02010509060101010101" charset="-122"/>
            </a:endParaRPr>
          </a:p>
        </p:txBody>
      </p:sp>
      <p:sp>
        <p:nvSpPr>
          <p:cNvPr id="2" name="矩形 4"/>
          <p:cNvSpPr/>
          <p:nvPr/>
        </p:nvSpPr>
        <p:spPr>
          <a:xfrm>
            <a:off x="840423" y="248285"/>
            <a:ext cx="9750425" cy="583565"/>
          </a:xfrm>
          <a:prstGeom prst="rect">
            <a:avLst/>
          </a:prstGeom>
          <a:noFill/>
          <a:ln w="9525">
            <a:noFill/>
          </a:ln>
        </p:spPr>
        <p:txBody>
          <a:bodyPr wrap="square" anchor="t">
            <a:spAutoFit/>
          </a:bodyPr>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内容占位符 2"/>
          <p:cNvSpPr txBox="1"/>
          <p:nvPr/>
        </p:nvSpPr>
        <p:spPr>
          <a:xfrm>
            <a:off x="869950" y="995680"/>
            <a:ext cx="7670165" cy="4526280"/>
          </a:xfrm>
          <a:prstGeom prst="rect">
            <a:avLst/>
          </a:prstGeom>
        </p:spPr>
        <p:txBody>
          <a:bodyPr/>
          <a:lstStyle>
            <a:lvl1pPr marL="0" lvl="0" indent="0" algn="ctr" defTabSz="914400" eaLnBrk="0" fontAlgn="base" latinLnBrk="0" hangingPunct="0">
              <a:lnSpc>
                <a:spcPct val="100000"/>
              </a:lnSpc>
              <a:spcBef>
                <a:spcPct val="20000"/>
              </a:spcBef>
              <a:spcAft>
                <a:spcPct val="0"/>
              </a:spcAft>
              <a:buClr>
                <a:schemeClr val="accent2"/>
              </a:buClr>
              <a:buSzPct val="80000"/>
              <a:buFont typeface="Wingdings" panose="05000000000000000000" pitchFamily="2" charset="2"/>
              <a:buNone/>
              <a:defRPr sz="2400" b="0" i="0" kern="1200" baseline="0">
                <a:solidFill>
                  <a:schemeClr val="tx1"/>
                </a:solidFill>
                <a:latin typeface="+mn-lt"/>
                <a:ea typeface="+mn-ea"/>
                <a:cs typeface="+mn-cs"/>
                <a:sym typeface="Times New Roman" panose="02020603050405020304" pitchFamily="18" charset="0"/>
              </a:defRPr>
            </a:lvl1pPr>
            <a:lvl2pPr marL="457200" lvl="1" indent="0" algn="ctr" defTabSz="914400" eaLnBrk="0" fontAlgn="base" latinLnBrk="0" hangingPunct="0">
              <a:lnSpc>
                <a:spcPct val="100000"/>
              </a:lnSpc>
              <a:spcBef>
                <a:spcPct val="20000"/>
              </a:spcBef>
              <a:spcAft>
                <a:spcPct val="0"/>
              </a:spcAft>
              <a:buClr>
                <a:schemeClr val="tx1"/>
              </a:buClr>
              <a:buSzPct val="90000"/>
              <a:buFont typeface="Wingdings" panose="05000000000000000000" pitchFamily="2" charset="2"/>
              <a:buNone/>
              <a:defRPr sz="20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2pPr>
            <a:lvl3pPr marL="914400" lvl="2"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8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3pPr>
            <a:lvl4pPr marL="1371600" lvl="3" indent="0" algn="ctr" defTabSz="914400" eaLnBrk="0" fontAlgn="base" latinLnBrk="0" hangingPunct="0">
              <a:lnSpc>
                <a:spcPct val="100000"/>
              </a:lnSpc>
              <a:spcBef>
                <a:spcPct val="20000"/>
              </a:spcBef>
              <a:spcAft>
                <a:spcPct val="0"/>
              </a:spcAft>
              <a:buClr>
                <a:schemeClr val="tx1"/>
              </a:buClr>
              <a:buSzPct val="60000"/>
              <a:buFont typeface="Wingdings" panose="05000000000000000000" pitchFamily="2" charset="2"/>
              <a:buNone/>
              <a:defRPr sz="16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4pPr>
            <a:lvl5pPr marL="1828800" lvl="4"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5pPr>
            <a:lvl6pPr marL="2286000" lvl="5"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6pPr>
            <a:lvl7pPr marL="2743200" lvl="6"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7pPr>
            <a:lvl8pPr marL="3200400" lvl="7"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8pPr>
            <a:lvl9pPr marL="3657600" lvl="8" indent="0" algn="ctr" defTabSz="914400" eaLnBrk="0" fontAlgn="base" latinLnBrk="0" hangingPunct="0">
              <a:lnSpc>
                <a:spcPct val="100000"/>
              </a:lnSpc>
              <a:spcBef>
                <a:spcPct val="20000"/>
              </a:spcBef>
              <a:spcAft>
                <a:spcPct val="0"/>
              </a:spcAft>
              <a:buClr>
                <a:schemeClr val="accent1"/>
              </a:buClr>
              <a:buSzPct val="60000"/>
              <a:buFont typeface="Wingdings" panose="05000000000000000000" pitchFamily="2" charset="2"/>
              <a:buNone/>
              <a:defRPr sz="1600" b="0" i="0" kern="1200" baseline="0">
                <a:solidFill>
                  <a:schemeClr val="tx1"/>
                </a:solidFill>
                <a:latin typeface="Times New Roman" panose="02020603050405020304" pitchFamily="18" charset="0"/>
                <a:ea typeface="宋体" panose="02010600030101010101" pitchFamily="2" charset="-122"/>
                <a:cs typeface="+mn-cs"/>
                <a:sym typeface="Times New Roman" panose="02020603050405020304" pitchFamily="18" charset="0"/>
              </a:defRPr>
            </a:lvl9pPr>
          </a:lstStyle>
          <a:p>
            <a:pPr algn="l">
              <a:lnSpc>
                <a:spcPct val="150000"/>
              </a:lnSpc>
            </a:pPr>
            <a:r>
              <a:rPr lang="en-US" altLang="zh-CN" b="1"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    </a:t>
            </a:r>
            <a:r>
              <a:rPr lang="zh-CN" altLang="en-US" b="1" dirty="0" smtClean="0">
                <a:solidFill>
                  <a:schemeClr val="accent6"/>
                </a:solidFill>
                <a:latin typeface="黑体" panose="02010609060101010101" pitchFamily="49" charset="-122"/>
                <a:ea typeface="黑体" panose="02010609060101010101" pitchFamily="49" charset="-122"/>
                <a:cs typeface="黑体" panose="02010609060101010101" pitchFamily="49" charset="-122"/>
              </a:rPr>
              <a:t>人类从远古走来，历经了二百多万年的原始文明、一万年的农业文明和近三百年的工业文明。</a:t>
            </a:r>
            <a:endParaRPr lang="zh-CN" altLang="en-US" b="1"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endParaRPr lang="zh-CN" altLang="en-US" b="1"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a:p>
            <a:endParaRPr lang="zh-CN" altLang="en-US" b="1" dirty="0" smtClean="0">
              <a:solidFill>
                <a:schemeClr val="accent6"/>
              </a:solidFill>
              <a:latin typeface="黑体" panose="02010609060101010101" pitchFamily="49" charset="-122"/>
              <a:ea typeface="黑体" panose="02010609060101010101" pitchFamily="49" charset="-122"/>
              <a:cs typeface="黑体" panose="02010609060101010101" pitchFamily="49" charset="-122"/>
            </a:endParaRPr>
          </a:p>
        </p:txBody>
      </p:sp>
      <p:pic>
        <p:nvPicPr>
          <p:cNvPr id="23" name="图片 22"/>
          <p:cNvPicPr>
            <a:picLocks noChangeAspect="1"/>
          </p:cNvPicPr>
          <p:nvPr/>
        </p:nvPicPr>
        <p:blipFill>
          <a:blip r:embed="rId1"/>
          <a:stretch>
            <a:fillRect/>
          </a:stretch>
        </p:blipFill>
        <p:spPr>
          <a:xfrm>
            <a:off x="723900" y="2280285"/>
            <a:ext cx="8072755" cy="3782695"/>
          </a:xfrm>
          <a:prstGeom prst="rect">
            <a:avLst/>
          </a:prstGeom>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Text Box 2"/>
          <p:cNvSpPr txBox="1"/>
          <p:nvPr/>
        </p:nvSpPr>
        <p:spPr>
          <a:xfrm>
            <a:off x="716915" y="709930"/>
            <a:ext cx="4471035" cy="6985635"/>
          </a:xfrm>
          <a:prstGeom prst="rect">
            <a:avLst/>
          </a:prstGeom>
          <a:noFill/>
          <a:ln w="9525">
            <a:noFill/>
          </a:ln>
        </p:spPr>
        <p:txBody>
          <a:bodyPr wrap="square">
            <a:spAutoFit/>
          </a:bodyPr>
          <a:p>
            <a:pPr>
              <a:lnSpc>
                <a:spcPct val="200000"/>
              </a:lnSpc>
            </a:pPr>
            <a:r>
              <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rPr>
              <a:t>原始文明阶段</a:t>
            </a:r>
            <a:endPar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endParaRPr>
          </a:p>
          <a:p>
            <a:pPr indent="355600" algn="just">
              <a:lnSpc>
                <a:spcPct val="150000"/>
              </a:lnSpc>
              <a:spcAft>
                <a:spcPts val="0"/>
              </a:spcAft>
            </a:pPr>
            <a:r>
              <a:rPr lang="zh-CN" sz="2800" b="1" dirty="0">
                <a:solidFill>
                  <a:srgbClr val="0070C0"/>
                </a:solidFill>
                <a:latin typeface="黑体" panose="02010609060101010101" pitchFamily="49" charset="-122"/>
                <a:ea typeface="黑体" panose="02010609060101010101" pitchFamily="49" charset="-122"/>
                <a:sym typeface="仿宋_GB2312" pitchFamily="49" charset="-122"/>
              </a:rPr>
              <a:t>原始文明是</a:t>
            </a:r>
            <a:r>
              <a:rPr sz="2800" b="1" dirty="0">
                <a:solidFill>
                  <a:srgbClr val="0070C0"/>
                </a:solidFill>
                <a:latin typeface="黑体" panose="02010609060101010101" pitchFamily="49" charset="-122"/>
                <a:ea typeface="黑体" panose="02010609060101010101" pitchFamily="49" charset="-122"/>
                <a:sym typeface="仿宋_GB2312" pitchFamily="49" charset="-122"/>
              </a:rPr>
              <a:t>人类最早的文明阶段，经历了</a:t>
            </a:r>
            <a:r>
              <a:rPr lang="zh-CN" sz="2800" b="1" dirty="0">
                <a:solidFill>
                  <a:srgbClr val="0070C0"/>
                </a:solidFill>
                <a:latin typeface="黑体" panose="02010609060101010101" pitchFamily="49" charset="-122"/>
                <a:ea typeface="黑体" panose="02010609060101010101" pitchFamily="49" charset="-122"/>
                <a:sym typeface="仿宋_GB2312" pitchFamily="49" charset="-122"/>
              </a:rPr>
              <a:t>近</a:t>
            </a:r>
            <a:r>
              <a:rPr sz="2800" b="1" dirty="0">
                <a:solidFill>
                  <a:srgbClr val="0070C0"/>
                </a:solidFill>
                <a:latin typeface="黑体" panose="02010609060101010101" pitchFamily="49" charset="-122"/>
                <a:ea typeface="黑体" panose="02010609060101010101" pitchFamily="49" charset="-122"/>
                <a:sym typeface="仿宋_GB2312" pitchFamily="49" charset="-122"/>
              </a:rPr>
              <a:t>二百多万年的石器和采集渔猎时代，其特点是：人类利用和改造自然的能力很弱，对环境的影响很小，人类主要是被动地适应环境。</a:t>
            </a:r>
            <a:endParaRPr sz="28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355600" algn="just">
              <a:lnSpc>
                <a:spcPct val="150000"/>
              </a:lnSpc>
              <a:spcBef>
                <a:spcPts val="0"/>
              </a:spcBef>
            </a:pPr>
            <a:r>
              <a:rPr sz="2800" b="1" dirty="0">
                <a:solidFill>
                  <a:srgbClr val="0070C0"/>
                </a:solidFill>
                <a:latin typeface="黑体" panose="02010609060101010101" pitchFamily="49" charset="-122"/>
                <a:ea typeface="黑体" panose="02010609060101010101" pitchFamily="49" charset="-122"/>
                <a:sym typeface="仿宋_GB2312" pitchFamily="49" charset="-122"/>
              </a:rPr>
              <a:t>  </a:t>
            </a:r>
            <a:endParaRPr sz="2800" b="1" dirty="0">
              <a:solidFill>
                <a:srgbClr val="0070C0"/>
              </a:solidFill>
              <a:latin typeface="黑体" panose="02010609060101010101" pitchFamily="49" charset="-122"/>
              <a:ea typeface="黑体" panose="02010609060101010101" pitchFamily="49" charset="-122"/>
              <a:sym typeface="仿宋_GB2312" pitchFamily="49" charset="-122"/>
            </a:endParaRPr>
          </a:p>
          <a:p>
            <a:pPr>
              <a:lnSpc>
                <a:spcPct val="200000"/>
              </a:lnSpc>
            </a:pPr>
            <a:endParaRPr lang="en-US" altLang="zh-CN" sz="2800" b="1" dirty="0">
              <a:solidFill>
                <a:schemeClr val="accent1">
                  <a:lumMod val="50000"/>
                </a:schemeClr>
              </a:solidFill>
              <a:latin typeface="黑体" panose="02010609060101010101" pitchFamily="49" charset="-122"/>
              <a:ea typeface="黑体" panose="02010609060101010101" pitchFamily="49" charset="-122"/>
              <a:sym typeface="仿宋_GB2312" pitchFamily="49" charset="-122"/>
            </a:endParaRPr>
          </a:p>
        </p:txBody>
      </p:sp>
      <p:sp>
        <p:nvSpPr>
          <p:cNvPr id="9221" name="Text Box 5"/>
          <p:cNvSpPr txBox="1"/>
          <p:nvPr/>
        </p:nvSpPr>
        <p:spPr>
          <a:xfrm>
            <a:off x="860425" y="3919538"/>
            <a:ext cx="5080000" cy="521970"/>
          </a:xfrm>
          <a:prstGeom prst="rect">
            <a:avLst/>
          </a:prstGeom>
          <a:noFill/>
          <a:ln w="9525">
            <a:noFill/>
          </a:ln>
        </p:spPr>
        <p:txBody>
          <a:bodyPr>
            <a:spAutoFit/>
          </a:bodyPr>
          <a:p>
            <a:endParaRPr lang="zh-CN" altLang="zh-CN" sz="2800" b="1" dirty="0">
              <a:solidFill>
                <a:srgbClr val="0000FF"/>
              </a:solidFill>
              <a:latin typeface="黑体" panose="02010609060101010101" pitchFamily="49" charset="-122"/>
              <a:ea typeface="黑体" panose="02010609060101010101" pitchFamily="49" charset="-122"/>
              <a:sym typeface="仿宋_GB2312" pitchFamily="49" charset="-122"/>
            </a:endParaRPr>
          </a:p>
        </p:txBody>
      </p:sp>
      <p:pic>
        <p:nvPicPr>
          <p:cNvPr id="9224" name="Picture 8"/>
          <p:cNvPicPr>
            <a:picLocks noChangeAspect="1"/>
          </p:cNvPicPr>
          <p:nvPr/>
        </p:nvPicPr>
        <p:blipFill>
          <a:blip r:embed="rId1"/>
          <a:stretch>
            <a:fillRect/>
          </a:stretch>
        </p:blipFill>
        <p:spPr>
          <a:xfrm>
            <a:off x="5330825" y="1271905"/>
            <a:ext cx="3851275" cy="2571750"/>
          </a:xfrm>
          <a:prstGeom prst="rect">
            <a:avLst/>
          </a:prstGeom>
          <a:noFill/>
          <a:ln w="9525">
            <a:noFill/>
          </a:ln>
        </p:spPr>
      </p:pic>
      <p:pic>
        <p:nvPicPr>
          <p:cNvPr id="9225" name="Picture 9"/>
          <p:cNvPicPr>
            <a:picLocks noChangeAspect="1"/>
          </p:cNvPicPr>
          <p:nvPr/>
        </p:nvPicPr>
        <p:blipFill>
          <a:blip r:embed="rId2"/>
          <a:stretch>
            <a:fillRect/>
          </a:stretch>
        </p:blipFill>
        <p:spPr>
          <a:xfrm>
            <a:off x="5330825" y="3862705"/>
            <a:ext cx="3851275" cy="2303463"/>
          </a:xfrm>
          <a:prstGeom prst="rect">
            <a:avLst/>
          </a:prstGeom>
          <a:noFill/>
          <a:ln w="9525">
            <a:noFill/>
          </a:ln>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p:timing>
    <p:tnLst>
      <p:par>
        <p:cTn id="1" dur="indefinite" restart="never" nodeType="tmRoot"/>
      </p:par>
    </p:tnLst>
    <p:bldLst>
      <p:bldP spid="9218" grpId="0" bldLvl="0"/>
      <p:bldP spid="9221" grpId="0" bldLvl="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9" name="Text Box 3"/>
          <p:cNvSpPr txBox="1"/>
          <p:nvPr/>
        </p:nvSpPr>
        <p:spPr>
          <a:xfrm>
            <a:off x="619125" y="1278255"/>
            <a:ext cx="4420235" cy="5431155"/>
          </a:xfrm>
          <a:prstGeom prst="rect">
            <a:avLst/>
          </a:prstGeom>
          <a:noFill/>
          <a:ln w="9525">
            <a:noFill/>
          </a:ln>
        </p:spPr>
        <p:txBody>
          <a:bodyPr wrap="square">
            <a:spAutoFit/>
          </a:bodyPr>
          <a:p>
            <a:r>
              <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rPr>
              <a:t>农业文明阶段</a:t>
            </a:r>
            <a:endPar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endParaRPr>
          </a:p>
          <a:p>
            <a:pPr indent="355600" algn="l">
              <a:lnSpc>
                <a:spcPct val="130000"/>
              </a:lnSpc>
              <a:spcAft>
                <a:spcPts val="0"/>
              </a:spcAft>
            </a:pPr>
            <a:r>
              <a:rPr sz="2800" b="1" dirty="0">
                <a:solidFill>
                  <a:srgbClr val="0070C0"/>
                </a:solidFill>
                <a:latin typeface="黑体" panose="02010609060101010101" pitchFamily="49" charset="-122"/>
                <a:ea typeface="黑体" panose="02010609060101010101" pitchFamily="49" charset="-122"/>
                <a:sym typeface="仿宋_GB2312" pitchFamily="49" charset="-122"/>
              </a:rPr>
              <a:t>  农业文明是继原始文明之后，人类以种植和养殖为主要生产方式的人类文明阶段。</a:t>
            </a:r>
            <a:endParaRPr sz="2800" b="1" dirty="0">
              <a:solidFill>
                <a:srgbClr val="0070C0"/>
              </a:solidFill>
              <a:latin typeface="黑体" panose="02010609060101010101" pitchFamily="49" charset="-122"/>
              <a:ea typeface="黑体" panose="02010609060101010101" pitchFamily="49" charset="-122"/>
              <a:sym typeface="仿宋_GB2312" pitchFamily="49" charset="-122"/>
            </a:endParaRPr>
          </a:p>
          <a:p>
            <a:pPr indent="355600" algn="l">
              <a:lnSpc>
                <a:spcPct val="130000"/>
              </a:lnSpc>
              <a:spcBef>
                <a:spcPts val="0"/>
              </a:spcBef>
            </a:pPr>
            <a:r>
              <a:rPr sz="2800" b="1" dirty="0">
                <a:solidFill>
                  <a:srgbClr val="0070C0"/>
                </a:solidFill>
                <a:latin typeface="黑体" panose="02010609060101010101" pitchFamily="49" charset="-122"/>
                <a:ea typeface="黑体" panose="02010609060101010101" pitchFamily="49" charset="-122"/>
                <a:sym typeface="仿宋_GB2312" pitchFamily="49" charset="-122"/>
              </a:rPr>
              <a:t>  铁器的出现使人类利用自然和改造自然的能力产生了质的飞跃，人类人口增长变快</a:t>
            </a:r>
            <a:r>
              <a:rPr lang="en-US" sz="2800" b="1" dirty="0">
                <a:solidFill>
                  <a:srgbClr val="0070C0"/>
                </a:solidFill>
                <a:latin typeface="黑体" panose="02010609060101010101" pitchFamily="49" charset="-122"/>
                <a:ea typeface="黑体" panose="02010609060101010101" pitchFamily="49" charset="-122"/>
                <a:sym typeface="仿宋_GB2312" pitchFamily="49" charset="-122"/>
              </a:rPr>
              <a:t>……</a:t>
            </a:r>
            <a:endParaRPr sz="2800" b="1" dirty="0">
              <a:solidFill>
                <a:srgbClr val="0070C0"/>
              </a:solidFill>
              <a:latin typeface="黑体" panose="02010609060101010101" pitchFamily="49" charset="-122"/>
              <a:ea typeface="黑体" panose="02010609060101010101" pitchFamily="49" charset="-122"/>
              <a:sym typeface="仿宋_GB2312" pitchFamily="49" charset="-122"/>
            </a:endParaRPr>
          </a:p>
          <a:p>
            <a:endParaRPr lang="zh-CN" altLang="en-US" sz="2800" b="1" dirty="0">
              <a:solidFill>
                <a:srgbClr val="0000FF"/>
              </a:solidFill>
              <a:latin typeface="黑体" panose="02010609060101010101" pitchFamily="49" charset="-122"/>
              <a:ea typeface="黑体" panose="02010609060101010101" pitchFamily="49" charset="-122"/>
              <a:sym typeface="仿宋_GB2312" pitchFamily="49" charset="-122"/>
            </a:endParaRPr>
          </a:p>
        </p:txBody>
      </p:sp>
      <p:pic>
        <p:nvPicPr>
          <p:cNvPr id="9227" name="Picture 11"/>
          <p:cNvPicPr>
            <a:picLocks noChangeAspect="1"/>
          </p:cNvPicPr>
          <p:nvPr/>
        </p:nvPicPr>
        <p:blipFill>
          <a:blip r:embed="rId1"/>
          <a:stretch>
            <a:fillRect/>
          </a:stretch>
        </p:blipFill>
        <p:spPr>
          <a:xfrm>
            <a:off x="4939348" y="4137025"/>
            <a:ext cx="4014787" cy="2520950"/>
          </a:xfrm>
          <a:prstGeom prst="rect">
            <a:avLst/>
          </a:prstGeom>
          <a:noFill/>
          <a:ln w="9525">
            <a:noFill/>
          </a:ln>
        </p:spPr>
      </p:pic>
      <p:pic>
        <p:nvPicPr>
          <p:cNvPr id="9226" name="Picture 10"/>
          <p:cNvPicPr>
            <a:picLocks noChangeAspect="1"/>
          </p:cNvPicPr>
          <p:nvPr/>
        </p:nvPicPr>
        <p:blipFill>
          <a:blip r:embed="rId2"/>
          <a:stretch>
            <a:fillRect/>
          </a:stretch>
        </p:blipFill>
        <p:spPr>
          <a:xfrm>
            <a:off x="5038408" y="1341120"/>
            <a:ext cx="3816350" cy="2714625"/>
          </a:xfrm>
          <a:prstGeom prst="rect">
            <a:avLst/>
          </a:prstGeom>
          <a:noFill/>
          <a:ln w="9525">
            <a:noFill/>
          </a:ln>
        </p:spPr>
      </p:pic>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p:transition/>
  <p:timing>
    <p:tnLst>
      <p:par>
        <p:cTn id="1" dur="indefinite" restart="never" nodeType="tmRoot"/>
      </p:par>
    </p:tnLst>
    <p:bldLst>
      <p:bldP spid="9219" grpId="0"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33450" y="876935"/>
            <a:ext cx="7594600" cy="3394710"/>
          </a:xfrm>
        </p:spPr>
        <p:txBody>
          <a:bodyPr>
            <a:noAutofit/>
          </a:bodyPr>
          <a:lstStyle/>
          <a:p>
            <a:pPr marL="0" indent="0" algn="just">
              <a:lnSpc>
                <a:spcPct val="147000"/>
              </a:lnSpc>
              <a:spcAft>
                <a:spcPts val="0"/>
              </a:spcAft>
              <a:buNone/>
            </a:pPr>
            <a:r>
              <a:rPr lang="zh-CN" altLang="en-US" sz="3200" dirty="0" smtClean="0">
                <a:solidFill>
                  <a:schemeClr val="accent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sym typeface="+mn-ea"/>
              </a:rPr>
              <a:t>人类工业文明的起步</a:t>
            </a:r>
            <a:r>
              <a:rPr lang="zh-CN" altLang="en-US" sz="3200" dirty="0" smtClean="0">
                <a:solidFill>
                  <a:schemeClr val="accent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黑体" panose="02010609060101010101" pitchFamily="49" charset="-122"/>
              </a:rPr>
              <a:t>？</a:t>
            </a:r>
            <a:r>
              <a:rPr lang="zh-CN" altLang="en-US" sz="27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     </a:t>
            </a:r>
            <a:r>
              <a:rPr lang="zh-CN" altLang="en-US" sz="2700" dirty="0">
                <a:solidFill>
                  <a:srgbClr val="0070C0"/>
                </a:solidFill>
              </a:rPr>
              <a:t>　　</a:t>
            </a:r>
            <a:endParaRPr lang="en-US" altLang="zh-CN" sz="27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14、15世纪，欧洲资本主义工商业开始萌芽并发展，逐渐引起重大的历史变革并开始向工业文明迈进。</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继</a:t>
            </a: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哥伦布发现“美洲”新大陆，麦哲伦实现环绕世界航行，达伽马开辟了从欧洲好望角到印度的航海路线。</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spcAft>
                <a:spcPts val="0"/>
              </a:spcAft>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新航路的开辟和欧洲殖民者在亚非美的殖民扩张促进了欧洲的资本主义发展，人类文明开始向工业文明迈进。</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a:p>
            <a:pPr marL="0" indent="0" algn="just">
              <a:lnSpc>
                <a:spcPct val="147000"/>
              </a:lnSpc>
              <a:spcBef>
                <a:spcPts val="0"/>
              </a:spcBef>
              <a:buFont typeface="Wingdings" panose="05000000000000000000" charset="0"/>
              <a:buChar char="l"/>
            </a:pPr>
            <a:r>
              <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rPr>
              <a:t>在这里值得一提的是：西方工业文明的发展离不开中国的一项伟大发明——火药。</a:t>
            </a:r>
            <a:endParaRPr lang="zh-CN" altLang="en-US" sz="2400" dirty="0" smtClean="0">
              <a:solidFill>
                <a:srgbClr val="0070C0"/>
              </a:solidFill>
              <a:latin typeface="黑体" panose="02010609060101010101" pitchFamily="49" charset="-122"/>
              <a:ea typeface="黑体" panose="02010609060101010101" pitchFamily="49" charset="-122"/>
              <a:cs typeface="黑体" panose="02010609060101010101" pitchFamily="49" charset="-122"/>
            </a:endParaRPr>
          </a:p>
        </p:txBody>
      </p:sp>
      <p:sp>
        <p:nvSpPr>
          <p:cNvPr id="4" name="矩形 4"/>
          <p:cNvSpPr/>
          <p:nvPr/>
        </p:nvSpPr>
        <p:spPr>
          <a:xfrm>
            <a:off x="840423" y="248285"/>
            <a:ext cx="9750425" cy="583565"/>
          </a:xfrm>
          <a:prstGeom prst="rect">
            <a:avLst/>
          </a:prstGeom>
          <a:noFill/>
          <a:ln w="9525">
            <a:noFill/>
          </a:ln>
        </p:spPr>
        <p:txBody>
          <a:bodyPr wrap="square" anchor="t">
            <a:spAutoFit/>
          </a:bodyPr>
          <a:lstStyle/>
          <a:p>
            <a:pPr lvl="0" algn="l">
              <a:buClrTx/>
              <a:buSzTx/>
              <a:buFontTx/>
            </a:pP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1.</a:t>
            </a:r>
            <a:r>
              <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rPr>
              <a:t>人类文明演化发展历程</a:t>
            </a:r>
            <a:endParaRPr lang="en-US" altLang="x-none" sz="3200" b="1" dirty="0">
              <a:solidFill>
                <a:srgbClr val="FF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UNIT_TABLE_BEAUTIFY" val="smartTable{6e23d440-3437-40ca-9853-35415e42adf7}"/>
  <p:tag name="TABLE_ENDDRAG_ORIGIN_RECT" val="649*339"/>
  <p:tag name="TABLE_ENDDRAG_RECT" val="42*78*649*339"/>
</p:tagLst>
</file>

<file path=ppt/tags/tag2.xml><?xml version="1.0" encoding="utf-8"?>
<p:tagLst xmlns:p="http://schemas.openxmlformats.org/presentationml/2006/main">
  <p:tag name="KSO_WM_UNIT_PLACING_PICTURE_USER_VIEWPORT" val="{&quot;height&quot;:5177,&quot;width&quot;:6660}"/>
</p:tagLst>
</file>

<file path=ppt/theme/theme1.xml><?xml version="1.0" encoding="utf-8"?>
<a:theme xmlns:a="http://schemas.openxmlformats.org/drawingml/2006/main" name="1_B120">
  <a:themeElements>
    <a:clrScheme name="1_B12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B120">
      <a:majorFont>
        <a:latin typeface="黑体"/>
        <a:ea typeface="宋体"/>
        <a:cs typeface=""/>
      </a:majorFont>
      <a:minorFont>
        <a:latin typeface="-머리정체M"/>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7938"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spDef>
    <a:lnDef>
      <a:spPr bwMode="auto">
        <a:xfrm>
          <a:off x="0" y="0"/>
          <a:ext cx="1" cy="1"/>
        </a:xfrm>
        <a:custGeom>
          <a:avLst/>
          <a:gdLst/>
          <a:ahLst/>
          <a:cxnLst/>
          <a:rect l="0" t="0" r="0" b="0"/>
          <a:pathLst/>
        </a:custGeom>
        <a:solidFill>
          <a:schemeClr val="accent1"/>
        </a:solidFill>
        <a:ln w="7938"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1" hangingPunct="1">
          <a:lnSpc>
            <a:spcPct val="100000"/>
          </a:lnSpc>
          <a:spcBef>
            <a:spcPct val="0"/>
          </a:spcBef>
          <a:spcAft>
            <a:spcPct val="0"/>
          </a:spcAft>
          <a:buClrTx/>
          <a:buSzTx/>
          <a:buFontTx/>
          <a:buNone/>
          <a:defRPr kumimoji="0" lang="zh-CN" sz="2400" b="0" i="0" u="none" strike="noStrike" cap="none" normalizeH="0" baseline="0" smtClean="0">
            <a:ln>
              <a:noFill/>
            </a:ln>
            <a:solidFill>
              <a:schemeClr val="tx1"/>
            </a:solidFill>
            <a:effectLst/>
            <a:latin typeface="Gulim" panose="020B0600000101010101" pitchFamily="34" charset="-127"/>
            <a:ea typeface="Gulim" panose="020B0600000101010101" pitchFamily="34" charset="-127"/>
          </a:defRPr>
        </a:defPPr>
      </a:lstStyle>
    </a:lnDef>
  </a:objectDefaults>
  <a:extraClrSchemeLst>
    <a:extraClrScheme>
      <a:clrScheme name="1_B12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B12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12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B12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B12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B12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B12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7172</Words>
  <Application>WPS 演示</Application>
  <PresentationFormat/>
  <Paragraphs>636</Paragraphs>
  <Slides>46</Slides>
  <Notes>0</Notes>
  <HiddenSlides>0</HiddenSlides>
  <MMClips>0</MMClips>
  <ScaleCrop>false</ScaleCrop>
  <HeadingPairs>
    <vt:vector size="6" baseType="variant">
      <vt:variant>
        <vt:lpstr>已用的字体</vt:lpstr>
      </vt:variant>
      <vt:variant>
        <vt:i4>27</vt:i4>
      </vt:variant>
      <vt:variant>
        <vt:lpstr>主题</vt:lpstr>
      </vt:variant>
      <vt:variant>
        <vt:i4>1</vt:i4>
      </vt:variant>
      <vt:variant>
        <vt:lpstr>幻灯片标题</vt:lpstr>
      </vt:variant>
      <vt:variant>
        <vt:i4>46</vt:i4>
      </vt:variant>
    </vt:vector>
  </HeadingPairs>
  <TitlesOfParts>
    <vt:vector size="74" baseType="lpstr">
      <vt:lpstr>Arial</vt:lpstr>
      <vt:lpstr>宋体</vt:lpstr>
      <vt:lpstr>Wingdings</vt:lpstr>
      <vt:lpstr>Gulim</vt:lpstr>
      <vt:lpstr>Malgun Gothic</vt:lpstr>
      <vt:lpstr>黑体</vt:lpstr>
      <vt:lpstr>Times New Roman</vt:lpstr>
      <vt:lpstr>Times New Roman</vt:lpstr>
      <vt:lpstr>华文行楷</vt:lpstr>
      <vt:lpstr>隶书</vt:lpstr>
      <vt:lpstr>华文隶书</vt:lpstr>
      <vt:lpstr>楷体_GB2312</vt:lpstr>
      <vt:lpstr>新宋体</vt:lpstr>
      <vt:lpstr>Calibri</vt:lpstr>
      <vt:lpstr>Wingdings</vt:lpstr>
      <vt:lpstr>仿宋_GB2312</vt:lpstr>
      <vt:lpstr>仿宋</vt:lpstr>
      <vt:lpstr>-머리정체M</vt:lpstr>
      <vt:lpstr>Segoe Print</vt:lpstr>
      <vt:lpstr>微软雅黑</vt:lpstr>
      <vt:lpstr>Arial Unicode MS</vt:lpstr>
      <vt:lpstr>楷体</vt:lpstr>
      <vt:lpstr>华文楷体</vt:lpstr>
      <vt:lpstr>VW Headline OT-Book</vt:lpstr>
      <vt:lpstr>MS PGothic</vt:lpstr>
      <vt:lpstr>VW Headline OT-Book</vt:lpstr>
      <vt:lpstr>Heiti SC Light</vt:lpstr>
      <vt:lpstr>1_B120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全球环境问题</dc:title>
  <dc:creator>wu</dc:creator>
  <cp:lastModifiedBy>鞠美庭</cp:lastModifiedBy>
  <cp:revision>195</cp:revision>
  <dcterms:created xsi:type="dcterms:W3CDTF">2001-05-15T11:27:00Z</dcterms:created>
  <dcterms:modified xsi:type="dcterms:W3CDTF">2022-04-24T03:02:19Z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KSOSaveFontToCloudKey">
    <vt:lpwstr>388007707_btnclosed</vt:lpwstr>
  </property>
  <property fmtid="{D5CDD505-2E9C-101B-9397-08002B2CF9AE}" pid="4" name="ICV">
    <vt:lpwstr>984613C8C36E40E6833E4519CBF04C4A</vt:lpwstr>
  </property>
</Properties>
</file>