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491" r:id="rId2"/>
    <p:sldId id="476" r:id="rId3"/>
    <p:sldId id="571" r:id="rId4"/>
    <p:sldId id="288" r:id="rId5"/>
    <p:sldId id="289" r:id="rId6"/>
    <p:sldId id="335" r:id="rId7"/>
    <p:sldId id="286" r:id="rId8"/>
    <p:sldId id="287" r:id="rId9"/>
    <p:sldId id="314" r:id="rId10"/>
    <p:sldId id="317" r:id="rId11"/>
    <p:sldId id="319" r:id="rId12"/>
    <p:sldId id="322" r:id="rId13"/>
    <p:sldId id="320" r:id="rId14"/>
    <p:sldId id="321" r:id="rId15"/>
    <p:sldId id="572" r:id="rId16"/>
    <p:sldId id="292" r:id="rId17"/>
    <p:sldId id="297" r:id="rId18"/>
    <p:sldId id="323" r:id="rId19"/>
    <p:sldId id="324" r:id="rId20"/>
    <p:sldId id="294" r:id="rId21"/>
    <p:sldId id="573" r:id="rId22"/>
    <p:sldId id="441" r:id="rId23"/>
    <p:sldId id="442" r:id="rId24"/>
    <p:sldId id="443" r:id="rId25"/>
    <p:sldId id="444" r:id="rId26"/>
    <p:sldId id="574" r:id="rId27"/>
    <p:sldId id="446" r:id="rId28"/>
    <p:sldId id="481" r:id="rId29"/>
    <p:sldId id="482" r:id="rId30"/>
    <p:sldId id="483" r:id="rId31"/>
    <p:sldId id="484" r:id="rId32"/>
    <p:sldId id="485" r:id="rId33"/>
    <p:sldId id="453" r:id="rId34"/>
    <p:sldId id="575" r:id="rId35"/>
    <p:sldId id="455" r:id="rId36"/>
    <p:sldId id="576" r:id="rId37"/>
    <p:sldId id="463" r:id="rId38"/>
    <p:sldId id="577" r:id="rId39"/>
    <p:sldId id="312" r:id="rId40"/>
  </p:sldIdLst>
  <p:sldSz cx="9144000" cy="6858000" type="screen4x3"/>
  <p:notesSz cx="6858000" cy="9144000"/>
  <p:defaultTextStyle>
    <a:defPPr>
      <a:defRPr lang="en-US"/>
    </a:defPPr>
    <a:lvl1pPr marL="0" lvl="0" indent="0" algn="l" defTabSz="91440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2"/>
        </a:solidFill>
        <a:latin typeface="Arial" panose="020B0604020202020204" pitchFamily="34" charset="0"/>
        <a:ea typeface="方正姚体" panose="02010601030101010101" pitchFamily="2" charset="-122"/>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2"/>
        </a:solidFill>
        <a:latin typeface="Arial" panose="020B0604020202020204" pitchFamily="34" charset="0"/>
        <a:ea typeface="方正姚体" panose="02010601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2"/>
        </a:solidFill>
        <a:latin typeface="Arial" panose="020B0604020202020204" pitchFamily="34" charset="0"/>
        <a:ea typeface="方正姚体" panose="02010601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2"/>
        </a:solidFill>
        <a:latin typeface="Arial" panose="020B0604020202020204" pitchFamily="34" charset="0"/>
        <a:ea typeface="方正姚体" panose="02010601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2"/>
        </a:solidFill>
        <a:latin typeface="Arial" panose="020B0604020202020204" pitchFamily="34" charset="0"/>
        <a:ea typeface="方正姚体" panose="02010601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2"/>
        </a:solidFill>
        <a:latin typeface="Arial" panose="020B0604020202020204" pitchFamily="34" charset="0"/>
        <a:ea typeface="方正姚体" panose="02010601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2"/>
        </a:solidFill>
        <a:latin typeface="Arial" panose="020B0604020202020204" pitchFamily="34" charset="0"/>
        <a:ea typeface="方正姚体" panose="02010601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2"/>
        </a:solidFill>
        <a:latin typeface="Arial" panose="020B0604020202020204" pitchFamily="34" charset="0"/>
        <a:ea typeface="方正姚体" panose="02010601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2"/>
        </a:solidFill>
        <a:latin typeface="Arial" panose="020B0604020202020204" pitchFamily="34" charset="0"/>
        <a:ea typeface="方正姚体" panose="02010601030101010101" pitchFamily="2" charset="-122"/>
        <a:cs typeface="+mn-cs"/>
      </a:defRPr>
    </a:lvl9pPr>
  </p:defaultTextStyle>
  <p:extLst>
    <p:ext uri="{EFAFB233-063F-42B5-8137-9DF3F51BA10A}">
      <p15:sldGuideLst xmlns:p15="http://schemas.microsoft.com/office/powerpoint/2012/main">
        <p15:guide id="1" orient="horz" pos="2131">
          <p15:clr>
            <a:srgbClr val="A4A3A4"/>
          </p15:clr>
        </p15:guide>
        <p15:guide id="2" pos="2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冷家冰" initials="冷"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6600FF"/>
    <a:srgbClr val="C20652"/>
    <a:srgbClr val="F82279"/>
    <a:srgbClr val="E13189"/>
    <a:srgbClr val="990000"/>
    <a:srgbClr val="7C0000"/>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57" d="100"/>
          <a:sy n="57" d="100"/>
        </p:scale>
        <p:origin x="797" y="48"/>
      </p:cViewPr>
      <p:guideLst>
        <p:guide orient="horz" pos="2131"/>
        <p:guide pos="2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2050" name="页眉占位符 2049"/>
          <p:cNvSpPr>
            <a:spLocks noGrp="1"/>
          </p:cNvSpPr>
          <p:nvPr>
            <p:ph type="hdr" sz="quarter"/>
          </p:nvPr>
        </p:nvSpPr>
        <p:spPr>
          <a:xfrm>
            <a:off x="0" y="0"/>
            <a:ext cx="2971800" cy="457200"/>
          </a:xfrm>
          <a:prstGeom prst="rect">
            <a:avLst/>
          </a:prstGeom>
          <a:noFill/>
          <a:ln w="9525">
            <a:noFill/>
          </a:ln>
        </p:spPr>
        <p:txBody>
          <a:bodyPr/>
          <a:lstStyle/>
          <a:p>
            <a:pPr lvl="0"/>
            <a:endParaRPr lang="zh-CN" altLang="en-US" sz="1200" dirty="0">
              <a:solidFill>
                <a:schemeClr val="tx2"/>
              </a:solidFill>
              <a:latin typeface="Arial" panose="020B0604020202020204" pitchFamily="34" charset="0"/>
              <a:ea typeface="隶书" panose="02010509060101010101" pitchFamily="1" charset="-122"/>
            </a:endParaRPr>
          </a:p>
        </p:txBody>
      </p:sp>
      <p:sp>
        <p:nvSpPr>
          <p:cNvPr id="2051" name="日期占位符 2050"/>
          <p:cNvSpPr>
            <a:spLocks noGrp="1"/>
          </p:cNvSpPr>
          <p:nvPr>
            <p:ph type="dt" idx="1"/>
          </p:nvPr>
        </p:nvSpPr>
        <p:spPr>
          <a:xfrm>
            <a:off x="3886200" y="0"/>
            <a:ext cx="2971800" cy="457200"/>
          </a:xfrm>
          <a:prstGeom prst="rect">
            <a:avLst/>
          </a:prstGeom>
          <a:noFill/>
          <a:ln w="9525">
            <a:noFill/>
          </a:ln>
        </p:spPr>
        <p:txBody>
          <a:bodyPr/>
          <a:lstStyle/>
          <a:p>
            <a:pPr lvl="0" algn="r"/>
            <a:endParaRPr lang="zh-CN" altLang="en-US" sz="1200" dirty="0">
              <a:solidFill>
                <a:schemeClr val="tx2"/>
              </a:solidFill>
              <a:latin typeface="Arial" panose="020B0604020202020204" pitchFamily="34" charset="0"/>
              <a:ea typeface="隶书" panose="02010509060101010101" pitchFamily="1" charset="-122"/>
            </a:endParaRPr>
          </a:p>
        </p:txBody>
      </p:sp>
      <p:sp>
        <p:nvSpPr>
          <p:cNvPr id="2052" name="幻灯片图像占位符 2051"/>
          <p:cNvSpPr>
            <a:spLocks noGrp="1" noRot="1" noChangeAspect="1"/>
          </p:cNvSpPr>
          <p:nvPr>
            <p:ph type="sldImg" idx="2"/>
          </p:nvPr>
        </p:nvSpPr>
        <p:spPr>
          <a:xfrm>
            <a:off x="1143000" y="685800"/>
            <a:ext cx="4572000" cy="3429000"/>
          </a:xfrm>
          <a:prstGeom prst="rect">
            <a:avLst/>
          </a:prstGeom>
          <a:noFill/>
          <a:ln w="9525">
            <a:noFill/>
          </a:ln>
        </p:spPr>
      </p:sp>
      <p:sp>
        <p:nvSpPr>
          <p:cNvPr id="2053" name="文本占位符 2052"/>
          <p:cNvSpPr>
            <a:spLocks noGrp="1"/>
          </p:cNvSpPr>
          <p:nvPr>
            <p:ph type="body" sz="quarter" idx="3"/>
          </p:nvPr>
        </p:nvSpPr>
        <p:spPr>
          <a:xfrm>
            <a:off x="914400" y="4343400"/>
            <a:ext cx="5029200" cy="4114800"/>
          </a:xfrm>
          <a:prstGeom prst="rect">
            <a:avLst/>
          </a:prstGeom>
          <a:noFill/>
          <a:ln w="9525">
            <a:noFill/>
          </a:ln>
        </p:spPr>
        <p:txBody>
          <a:bodyPr anchor="ct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054" name="页脚占位符 2053"/>
          <p:cNvSpPr>
            <a:spLocks noGrp="1"/>
          </p:cNvSpPr>
          <p:nvPr>
            <p:ph type="ftr" sz="quarter" idx="4"/>
          </p:nvPr>
        </p:nvSpPr>
        <p:spPr>
          <a:xfrm>
            <a:off x="0" y="8686800"/>
            <a:ext cx="2971800" cy="457200"/>
          </a:xfrm>
          <a:prstGeom prst="rect">
            <a:avLst/>
          </a:prstGeom>
          <a:noFill/>
          <a:ln w="9525">
            <a:noFill/>
          </a:ln>
        </p:spPr>
        <p:txBody>
          <a:bodyPr anchor="b"/>
          <a:lstStyle/>
          <a:p>
            <a:pPr lvl="0"/>
            <a:endParaRPr lang="zh-CN" altLang="en-US" sz="1200" dirty="0">
              <a:solidFill>
                <a:schemeClr val="tx2"/>
              </a:solidFill>
              <a:latin typeface="Arial" panose="020B0604020202020204" pitchFamily="34" charset="0"/>
              <a:ea typeface="隶书" panose="02010509060101010101" pitchFamily="1" charset="-122"/>
            </a:endParaRPr>
          </a:p>
        </p:txBody>
      </p:sp>
      <p:sp>
        <p:nvSpPr>
          <p:cNvPr id="2055" name="灯片编号占位符 2054"/>
          <p:cNvSpPr>
            <a:spLocks noGrp="1"/>
          </p:cNvSpPr>
          <p:nvPr>
            <p:ph type="sldNum" sz="quarter" idx="5"/>
          </p:nvPr>
        </p:nvSpPr>
        <p:spPr>
          <a:xfrm>
            <a:off x="3886200" y="8686800"/>
            <a:ext cx="2971800" cy="457200"/>
          </a:xfrm>
          <a:prstGeom prst="rect">
            <a:avLst/>
          </a:prstGeom>
          <a:noFill/>
          <a:ln w="9525">
            <a:noFill/>
          </a:ln>
        </p:spPr>
        <p:txBody>
          <a:bodyPr anchor="b"/>
          <a:lstStyle/>
          <a:p>
            <a:pPr lvl="0" algn="r"/>
            <a:fld id="{9A0DB2DC-4C9A-4742-B13C-FB6460FD3503}" type="slidenum">
              <a:rPr lang="zh-CN" altLang="en-US" sz="1200" dirty="0">
                <a:solidFill>
                  <a:schemeClr val="tx2"/>
                </a:solidFill>
                <a:latin typeface="Arial" panose="020B0604020202020204" pitchFamily="34" charset="0"/>
                <a:ea typeface="隶书" panose="02010509060101010101" pitchFamily="1" charset="-122"/>
              </a:rPr>
              <a:t>‹#›</a:t>
            </a:fld>
            <a:endParaRPr lang="zh-CN" altLang="en-US" sz="1200" dirty="0">
              <a:solidFill>
                <a:schemeClr val="tx2"/>
              </a:solidFill>
              <a:latin typeface="Arial" panose="020B0604020202020204" pitchFamily="34" charset="0"/>
              <a:ea typeface="隶书" panose="02010509060101010101" pitchFamily="1" charset="-122"/>
            </a:endParaRPr>
          </a:p>
        </p:txBody>
      </p:sp>
    </p:spTree>
    <p:extLst>
      <p:ext uri="{BB962C8B-B14F-4D97-AF65-F5344CB8AC3E}">
        <p14:creationId xmlns:p14="http://schemas.microsoft.com/office/powerpoint/2010/main" val="4134682272"/>
      </p:ext>
    </p:extLst>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2"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1761ABB6-392F-4A7B-B68A-A7BA45012CCB}" type="slidenum">
              <a:rPr kumimoji="0" lang="zh-CN" altLang="en-US" sz="1200" b="0" i="0" u="none" strike="noStrike" kern="1200" cap="none" spc="0" normalizeH="0" baseline="0" noProof="0">
                <a:ln>
                  <a:noFill/>
                </a:ln>
                <a:solidFill>
                  <a:srgbClr val="000000"/>
                </a:solidFill>
                <a:effectLst/>
                <a:uLnTx/>
                <a:uFillTx/>
                <a:latin typeface="Calibri" panose="020F0502020204030204" charset="0"/>
                <a:ea typeface="宋体" panose="02010600030101010101" pitchFamily="2" charset="-122"/>
                <a:cs typeface="+mn-cs"/>
              </a:rPr>
              <a:t>1</a:t>
            </a:fld>
            <a:endParaRPr kumimoji="0" lang="zh-CN" altLang="en-US" sz="1200" b="0" i="0" u="none" strike="noStrike" kern="1200" cap="none" spc="0" normalizeH="0" baseline="0" noProof="0">
              <a:ln>
                <a:noFill/>
              </a:ln>
              <a:solidFill>
                <a:srgbClr val="000000"/>
              </a:solidFill>
              <a:effectLst/>
              <a:uLnTx/>
              <a:uFillTx/>
              <a:latin typeface="Calibri" panose="020F0502020204030204" charset="0"/>
              <a:ea typeface="宋体" panose="02010600030101010101" pitchFamily="2" charset="-122"/>
              <a:cs typeface="+mn-cs"/>
            </a:endParaRPr>
          </a:p>
        </p:txBody>
      </p:sp>
    </p:spTree>
    <p:extLst>
      <p:ext uri="{BB962C8B-B14F-4D97-AF65-F5344CB8AC3E}">
        <p14:creationId xmlns:p14="http://schemas.microsoft.com/office/powerpoint/2010/main" val="2888926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extLst>
      <p:ext uri="{BB962C8B-B14F-4D97-AF65-F5344CB8AC3E}">
        <p14:creationId xmlns:p14="http://schemas.microsoft.com/office/powerpoint/2010/main" val="24543260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xfrm>
            <a:off x="-2147483648" y="0"/>
            <a:ext cx="2147011200" cy="166728775"/>
          </a:xfrm>
          <a:ln>
            <a:solidFill>
              <a:srgbClr val="000000"/>
            </a:solidFill>
            <a:miter/>
          </a:ln>
        </p:spPr>
      </p:sp>
      <p:sp>
        <p:nvSpPr>
          <p:cNvPr id="23555" name="备注占位符 2"/>
          <p:cNvSpPr>
            <a:spLocks noGrp="1" noRot="1" noChangeAspect="1"/>
          </p:cNvSpPr>
          <p:nvPr>
            <p:ph type="body" idx="1"/>
          </p:nvPr>
        </p:nvSpPr>
        <p:spPr>
          <a:xfrm>
            <a:off x="-2147483648" y="0"/>
            <a:ext cx="2147011200" cy="194957700"/>
          </a:xfrm>
          <a:prstGeom prst="rect">
            <a:avLst/>
          </a:prstGeom>
          <a:noFill/>
          <a:ln w="9525">
            <a:noFill/>
          </a:ln>
        </p:spPr>
        <p:txBody>
          <a:bodyPr wrap="square" anchor="t"/>
          <a:lstStyle/>
          <a:p>
            <a:pPr lvl="0" eaLnBrk="1" hangingPunct="1">
              <a:lnSpc>
                <a:spcPct val="100000"/>
              </a:lnSpc>
              <a:spcBef>
                <a:spcPct val="0"/>
              </a:spcBef>
            </a:pPr>
            <a:r>
              <a:rPr lang="zh-CN" altLang="en-US" dirty="0"/>
              <a:t>模板来自于 </a:t>
            </a:r>
            <a:r>
              <a:rPr lang="en-US" altLang="x-none" dirty="0"/>
              <a:t>http://docer.wps.cn</a:t>
            </a:r>
            <a:endParaRPr lang="zh-CN" altLang="en-US" dirty="0"/>
          </a:p>
        </p:txBody>
      </p:sp>
    </p:spTree>
    <p:extLst>
      <p:ext uri="{BB962C8B-B14F-4D97-AF65-F5344CB8AC3E}">
        <p14:creationId xmlns:p14="http://schemas.microsoft.com/office/powerpoint/2010/main" val="3356845870"/>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extLst>
      <p:ext uri="{BB962C8B-B14F-4D97-AF65-F5344CB8AC3E}">
        <p14:creationId xmlns:p14="http://schemas.microsoft.com/office/powerpoint/2010/main" val="3239628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extLst>
      <p:ext uri="{BB962C8B-B14F-4D97-AF65-F5344CB8AC3E}">
        <p14:creationId xmlns:p14="http://schemas.microsoft.com/office/powerpoint/2010/main" val="198298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extLst>
      <p:ext uri="{BB962C8B-B14F-4D97-AF65-F5344CB8AC3E}">
        <p14:creationId xmlns:p14="http://schemas.microsoft.com/office/powerpoint/2010/main" val="4231136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extLst>
      <p:ext uri="{BB962C8B-B14F-4D97-AF65-F5344CB8AC3E}">
        <p14:creationId xmlns:p14="http://schemas.microsoft.com/office/powerpoint/2010/main" val="1695394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extLst>
      <p:ext uri="{BB962C8B-B14F-4D97-AF65-F5344CB8AC3E}">
        <p14:creationId xmlns:p14="http://schemas.microsoft.com/office/powerpoint/2010/main" val="1407439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a:xfrm>
            <a:off x="-2147483648" y="0"/>
            <a:ext cx="2147011200" cy="166754175"/>
          </a:xfrm>
          <a:ln>
            <a:solidFill>
              <a:srgbClr val="000000"/>
            </a:solidFill>
            <a:miter/>
          </a:ln>
        </p:spPr>
      </p:sp>
      <p:sp>
        <p:nvSpPr>
          <p:cNvPr id="9219" name="备注占位符 2"/>
          <p:cNvSpPr>
            <a:spLocks noGrp="1" noRot="1" noChangeAspect="1"/>
          </p:cNvSpPr>
          <p:nvPr>
            <p:ph type="body" idx="1"/>
          </p:nvPr>
        </p:nvSpPr>
        <p:spPr>
          <a:xfrm>
            <a:off x="-2147483648" y="0"/>
            <a:ext cx="2147011200" cy="194986275"/>
          </a:xfrm>
          <a:prstGeom prst="rect">
            <a:avLst/>
          </a:prstGeom>
          <a:noFill/>
          <a:ln w="9525">
            <a:noFill/>
          </a:ln>
        </p:spPr>
        <p:txBody>
          <a:bodyPr wrap="square" anchor="t"/>
          <a:lstStyle/>
          <a:p>
            <a:pPr lvl="0" eaLnBrk="1" hangingPunct="1">
              <a:lnSpc>
                <a:spcPct val="100000"/>
              </a:lnSpc>
              <a:spcBef>
                <a:spcPct val="0"/>
              </a:spcBef>
            </a:pPr>
            <a:r>
              <a:rPr lang="zh-CN" altLang="en-US" dirty="0"/>
              <a:t>模板来自于 </a:t>
            </a:r>
            <a:r>
              <a:rPr lang="en-US" altLang="x-none" dirty="0"/>
              <a:t>http://docer.wps.cn</a:t>
            </a:r>
            <a:endParaRPr lang="zh-CN" altLang="en-US" dirty="0"/>
          </a:p>
        </p:txBody>
      </p:sp>
    </p:spTree>
    <p:extLst>
      <p:ext uri="{BB962C8B-B14F-4D97-AF65-F5344CB8AC3E}">
        <p14:creationId xmlns:p14="http://schemas.microsoft.com/office/powerpoint/2010/main" val="639140935"/>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extLst>
      <p:ext uri="{BB962C8B-B14F-4D97-AF65-F5344CB8AC3E}">
        <p14:creationId xmlns:p14="http://schemas.microsoft.com/office/powerpoint/2010/main" val="2663858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extLst>
      <p:ext uri="{BB962C8B-B14F-4D97-AF65-F5344CB8AC3E}">
        <p14:creationId xmlns:p14="http://schemas.microsoft.com/office/powerpoint/2010/main" val="886738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xfrm>
            <a:off x="3175" y="0"/>
            <a:ext cx="990600" cy="1125538"/>
          </a:xfrm>
          <a:ln>
            <a:solidFill>
              <a:srgbClr val="000000"/>
            </a:solidFill>
            <a:miter/>
          </a:ln>
        </p:spPr>
      </p:sp>
      <p:sp>
        <p:nvSpPr>
          <p:cNvPr id="21507" name="备注占位符 2"/>
          <p:cNvSpPr>
            <a:spLocks noGrp="1" noRot="1" noChangeAspect="1"/>
          </p:cNvSpPr>
          <p:nvPr>
            <p:ph type="body" idx="1"/>
          </p:nvPr>
        </p:nvSpPr>
        <p:spPr>
          <a:xfrm>
            <a:off x="3175" y="0"/>
            <a:ext cx="1092200" cy="1316038"/>
          </a:xfrm>
          <a:prstGeom prst="rect">
            <a:avLst/>
          </a:prstGeom>
          <a:noFill/>
          <a:ln w="9525">
            <a:noFill/>
          </a:ln>
        </p:spPr>
        <p:txBody>
          <a:bodyPr wrap="square" anchor="t"/>
          <a:lstStyle/>
          <a:p>
            <a:pPr lvl="0" eaLnBrk="1" hangingPunct="1">
              <a:lnSpc>
                <a:spcPct val="100000"/>
              </a:lnSpc>
              <a:spcBef>
                <a:spcPct val="0"/>
              </a:spcBef>
            </a:pPr>
            <a:r>
              <a:rPr lang="zh-CN" altLang="en-US" dirty="0"/>
              <a:t>模板来自于 </a:t>
            </a:r>
            <a:r>
              <a:rPr lang="en-US" altLang="x-none" dirty="0"/>
              <a:t>http://docer.wps.cn</a:t>
            </a:r>
            <a:endParaRPr lang="zh-CN" altLang="en-US" dirty="0"/>
          </a:p>
        </p:txBody>
      </p:sp>
    </p:spTree>
    <p:extLst>
      <p:ext uri="{BB962C8B-B14F-4D97-AF65-F5344CB8AC3E}">
        <p14:creationId xmlns:p14="http://schemas.microsoft.com/office/powerpoint/2010/main" val="2009938499"/>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fld id="{BB962C8B-B14F-4D97-AF65-F5344CB8AC3E}" type="datetime1">
              <a:rPr lang="zh-CN" altLang="en-US" dirty="0">
                <a:ea typeface="宋体" panose="02010600030101010101" pitchFamily="2" charset="-122"/>
              </a:rPr>
              <a:t>2022/5/9</a:t>
            </a:fld>
            <a:endParaRPr lang="zh-CN" altLang="en-US" dirty="0">
              <a:latin typeface="Times New Roman" panose="02020603050405020304" pitchFamily="2"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2"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90916" y="96838"/>
            <a:ext cx="1919684" cy="599916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31863" y="96838"/>
            <a:ext cx="5647767" cy="59991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2"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5_标题幻灯片">
    <p:bg>
      <p:bgPr>
        <a:solidFill>
          <a:schemeClr val="bg1"/>
        </a:solidFill>
        <a:effectLst/>
      </p:bgPr>
    </p:bg>
    <p:spTree>
      <p:nvGrpSpPr>
        <p:cNvPr id="1" name=""/>
        <p:cNvGrpSpPr/>
        <p:nvPr/>
      </p:nvGrpSpPr>
      <p:grpSpPr>
        <a:xfrm>
          <a:off x="0" y="0"/>
          <a:ext cx="0" cy="0"/>
          <a:chOff x="0" y="0"/>
          <a:chExt cx="0" cy="0"/>
        </a:xfrm>
      </p:grpSpPr>
      <p:sp>
        <p:nvSpPr>
          <p:cNvPr id="8" name="Rectangle 5"/>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eaLnBrk="1" hangingPunct="1">
              <a:defRPr sz="1000" b="0"/>
            </a:lvl1pPr>
          </a:lstStyle>
          <a:p>
            <a:pPr marL="0" marR="0" indent="0" algn="l" defTabSz="914400" rtl="0" fontAlgn="base" latinLnBrk="0">
              <a:lnSpc>
                <a:spcPct val="100000"/>
              </a:lnSpc>
              <a:spcBef>
                <a:spcPct val="0"/>
              </a:spcBef>
              <a:spcAft>
                <a:spcPct val="0"/>
              </a:spcAft>
              <a:buClrTx/>
              <a:buSzTx/>
              <a:buFontTx/>
              <a:buNone/>
              <a:defRPr/>
            </a:pPr>
            <a:endParaRPr kumimoji="1" lang="en-US" altLang="zh-CN" i="0" kern="1200" cap="none" spc="0" normalizeH="0" baseline="0" noProof="0">
              <a:latin typeface="Times New Roman" panose="02020603050405020304" pitchFamily="2" charset="0"/>
              <a:ea typeface="宋体" panose="02010600030101010101" pitchFamily="2" charset="-122"/>
              <a:cs typeface="+mn-cs"/>
            </a:endParaRPr>
          </a:p>
        </p:txBody>
      </p:sp>
      <p:sp>
        <p:nvSpPr>
          <p:cNvPr id="9" name="Rectangle 6"/>
          <p:cNvSpPr>
            <a:spLocks noGrp="1" noChangeArrowheads="1"/>
          </p:cNvSpPr>
          <p:nvPr>
            <p:ph type="ftr" sz="quarter" idx="3"/>
          </p:nvPr>
        </p:nvSpPr>
        <p:spPr>
          <a:xfrm>
            <a:off x="3124200" y="6248400"/>
            <a:ext cx="2895600" cy="457200"/>
          </a:xfrm>
          <a:prstGeom prst="rect">
            <a:avLst/>
          </a:prstGeom>
        </p:spPr>
        <p:txBody>
          <a:bodyPr/>
          <a:lstStyle>
            <a:lvl1pPr eaLnBrk="1" fontAlgn="auto" hangingPunct="1">
              <a:spcBef>
                <a:spcPts val="0"/>
              </a:spcBef>
              <a:spcAft>
                <a:spcPts val="0"/>
              </a:spcAft>
              <a:defRPr kumimoji="0" sz="1000" b="0">
                <a:solidFill>
                  <a:prstClr val="black"/>
                </a:solidFill>
                <a:latin typeface="Times New Roman" panose="02020603050405020304"/>
                <a:ea typeface="宋体" panose="02010600030101010101"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 name="Rectangle 7"/>
          <p:cNvSpPr>
            <a:spLocks noGrp="1" noChangeArrowheads="1"/>
          </p:cNvSpPr>
          <p:nvPr>
            <p:ph type="sldNum" sz="quarter" idx="4"/>
          </p:nvPr>
        </p:nvSpPr>
        <p:spPr>
          <a:xfrm>
            <a:off x="6553200" y="6248400"/>
            <a:ext cx="2133600" cy="457200"/>
          </a:xfrm>
          <a:prstGeom prst="rect">
            <a:avLst/>
          </a:prstGeom>
        </p:spPr>
        <p:txBody>
          <a:bodyPr/>
          <a:lstStyle>
            <a:lvl1pPr eaLnBrk="1" fontAlgn="auto" hangingPunct="1">
              <a:spcBef>
                <a:spcPts val="0"/>
              </a:spcBef>
              <a:spcAft>
                <a:spcPts val="0"/>
              </a:spcAft>
              <a:defRPr kumimoji="0" sz="1000" b="0">
                <a:solidFill>
                  <a:prstClr val="black"/>
                </a:solidFill>
                <a:latin typeface="Times New Roman" panose="02020603050405020304"/>
                <a:ea typeface="宋体" panose="02010600030101010101"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B0C7147-49A5-4E4D-B081-F8C16BB5B2F9}" type="slidenum">
              <a:rPr kumimoji="0" lang="en-US" altLang="zh-CN" sz="10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t>‹#›</a:t>
            </a:fld>
            <a:endParaRPr kumimoji="0" lang="en-US" altLang="zh-CN" sz="10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no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2"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endParaRPr lang="zh-CN" altLang="en-US" dirty="0">
              <a:latin typeface="Times New Roman" panose="02020603050405020304" pitchFamily="2" charset="0"/>
              <a:ea typeface="宋体" panose="02010600030101010101" pitchFamily="2" charset="-122"/>
            </a:endParaRPr>
          </a:p>
        </p:txBody>
      </p:sp>
      <p:sp>
        <p:nvSpPr>
          <p:cNvPr id="5" name="页脚占位符 4"/>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49325" y="1981200"/>
            <a:ext cx="3754025"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856575" y="1981200"/>
            <a:ext cx="3754025"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2"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endParaRPr lang="zh-CN" altLang="en-US" dirty="0">
              <a:latin typeface="Times New Roman" panose="02020603050405020304" pitchFamily="2" charset="0"/>
              <a:ea typeface="宋体" panose="02010600030101010101" pitchFamily="2" charset="-122"/>
            </a:endParaRPr>
          </a:p>
        </p:txBody>
      </p:sp>
      <p:sp>
        <p:nvSpPr>
          <p:cNvPr id="8" name="页脚占位符 7"/>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endParaRPr lang="zh-CN" altLang="en-US" dirty="0">
              <a:latin typeface="Times New Roman" panose="02020603050405020304" pitchFamily="2" charset="0"/>
              <a:ea typeface="宋体" panose="02010600030101010101" pitchFamily="2" charset="-122"/>
            </a:endParaRPr>
          </a:p>
        </p:txBody>
      </p:sp>
      <p:sp>
        <p:nvSpPr>
          <p:cNvPr id="4" name="页脚占位符 3"/>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endParaRPr lang="zh-CN" altLang="en-US" dirty="0">
              <a:latin typeface="Times New Roman" panose="02020603050405020304" pitchFamily="2" charset="0"/>
              <a:ea typeface="宋体" panose="02010600030101010101" pitchFamily="2" charset="-122"/>
            </a:endParaRPr>
          </a:p>
        </p:txBody>
      </p:sp>
      <p:sp>
        <p:nvSpPr>
          <p:cNvPr id="3" name="页脚占位符 2"/>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4" name="灯片编号占位符 3"/>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2"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endParaRPr lang="zh-CN" altLang="en-US" dirty="0">
              <a:latin typeface="Times New Roman" panose="02020603050405020304" pitchFamily="2" charset="0"/>
              <a:ea typeface="宋体" panose="02010600030101010101" pitchFamily="2" charset="-122"/>
            </a:endParaRPr>
          </a:p>
        </p:txBody>
      </p:sp>
      <p:sp>
        <p:nvSpPr>
          <p:cNvPr id="6" name="页脚占位符 5"/>
          <p:cNvSpPr>
            <a:spLocks noGrp="1"/>
          </p:cNvSpPr>
          <p:nvPr>
            <p:ph type="ftr" sz="quarter" idx="11"/>
          </p:nvPr>
        </p:nvSpPr>
        <p:spPr/>
        <p:txBody>
          <a:bodyPr/>
          <a:lstStyle/>
          <a:p>
            <a:pPr lvl="0"/>
            <a:endParaRPr lang="zh-CN" altLang="en-US" dirty="0">
              <a:ea typeface="宋体" panose="02010600030101010101" pitchFamily="2" charset="-122"/>
            </a:endParaRPr>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2" charset="0"/>
              <a:ea typeface="宋体" panose="02010600030101010101" pitchFamily="2" charset="-122"/>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2DFFE">
                <a:alpha val="100000"/>
              </a:srgbClr>
            </a:gs>
            <a:gs pos="100000">
              <a:srgbClr val="3399FF"/>
            </a:gs>
          </a:gsLst>
          <a:lin ang="2700000" scaled="1"/>
          <a:tileRect/>
        </a:gradFill>
        <a:effectLst/>
      </p:bgPr>
    </p:bg>
    <p:spTree>
      <p:nvGrpSpPr>
        <p:cNvPr id="1" name=""/>
        <p:cNvGrpSpPr/>
        <p:nvPr/>
      </p:nvGrpSpPr>
      <p:grpSpPr>
        <a:xfrm>
          <a:off x="0" y="0"/>
          <a:ext cx="0" cy="0"/>
          <a:chOff x="0" y="0"/>
          <a:chExt cx="0" cy="0"/>
        </a:xfrm>
      </p:grpSpPr>
      <p:sp>
        <p:nvSpPr>
          <p:cNvPr id="1026" name="矩形 1025"/>
          <p:cNvSpPr/>
          <p:nvPr/>
        </p:nvSpPr>
        <p:spPr>
          <a:xfrm>
            <a:off x="0" y="1377950"/>
            <a:ext cx="2133600" cy="101600"/>
          </a:xfrm>
          <a:prstGeom prst="rect">
            <a:avLst/>
          </a:prstGeom>
          <a:solidFill>
            <a:schemeClr val="accent2"/>
          </a:solidFill>
          <a:ln w="9525">
            <a:noFill/>
          </a:ln>
        </p:spPr>
        <p:txBody>
          <a:bodyPr wrap="none" anchor="ctr"/>
          <a:lstStyle/>
          <a:p>
            <a:pPr lvl="0" algn="ctr"/>
            <a:endParaRPr lang="zh-CN" altLang="en-US" sz="2400" dirty="0">
              <a:solidFill>
                <a:schemeClr val="tx1"/>
              </a:solidFill>
              <a:latin typeface="Times New Roman" panose="02020603050405020304" pitchFamily="2" charset="0"/>
              <a:ea typeface="宋体" panose="02010600030101010101" pitchFamily="2" charset="-122"/>
            </a:endParaRPr>
          </a:p>
        </p:txBody>
      </p:sp>
      <p:sp>
        <p:nvSpPr>
          <p:cNvPr id="1027" name="矩形 1026"/>
          <p:cNvSpPr/>
          <p:nvPr/>
        </p:nvSpPr>
        <p:spPr>
          <a:xfrm>
            <a:off x="1447800" y="1377950"/>
            <a:ext cx="7239000" cy="101600"/>
          </a:xfrm>
          <a:prstGeom prst="rect">
            <a:avLst/>
          </a:prstGeom>
          <a:gradFill rotWithShape="0">
            <a:gsLst>
              <a:gs pos="0">
                <a:schemeClr val="accent2"/>
              </a:gs>
              <a:gs pos="100000">
                <a:schemeClr val="bg1"/>
              </a:gs>
            </a:gsLst>
            <a:lin ang="0" scaled="1"/>
            <a:tileRect/>
          </a:gradFill>
          <a:ln w="9525">
            <a:noFill/>
          </a:ln>
        </p:spPr>
        <p:txBody>
          <a:bodyPr wrap="none" anchor="ctr"/>
          <a:lstStyle/>
          <a:p>
            <a:pPr lvl="0" algn="ctr"/>
            <a:endParaRPr lang="zh-CN" altLang="en-US" sz="2400" dirty="0">
              <a:solidFill>
                <a:schemeClr val="tx1"/>
              </a:solidFill>
              <a:latin typeface="Times New Roman" panose="02020603050405020304" pitchFamily="2" charset="0"/>
              <a:ea typeface="宋体" panose="02010600030101010101" pitchFamily="2" charset="-122"/>
            </a:endParaRPr>
          </a:p>
        </p:txBody>
      </p:sp>
      <p:sp>
        <p:nvSpPr>
          <p:cNvPr id="1028" name="标题 1027"/>
          <p:cNvSpPr>
            <a:spLocks noGrp="1"/>
          </p:cNvSpPr>
          <p:nvPr>
            <p:ph type="title"/>
          </p:nvPr>
        </p:nvSpPr>
        <p:spPr>
          <a:xfrm>
            <a:off x="931863" y="96838"/>
            <a:ext cx="7158037" cy="1412875"/>
          </a:xfrm>
          <a:prstGeom prst="rect">
            <a:avLst/>
          </a:prstGeom>
          <a:noFill/>
          <a:ln w="9525">
            <a:noFill/>
          </a:ln>
        </p:spPr>
        <p:txBody>
          <a:bodyPr anchor="b"/>
          <a:lstStyle/>
          <a:p>
            <a:pPr lvl="0"/>
            <a:r>
              <a:rPr lang="zh-CN" altLang="en-US"/>
              <a:t>单击此处编辑母版标题样式</a:t>
            </a:r>
          </a:p>
        </p:txBody>
      </p:sp>
      <p:sp>
        <p:nvSpPr>
          <p:cNvPr id="1029" name="文本占位符 1028"/>
          <p:cNvSpPr>
            <a:spLocks noGrp="1"/>
          </p:cNvSpPr>
          <p:nvPr>
            <p:ph type="body" idx="1"/>
          </p:nvPr>
        </p:nvSpPr>
        <p:spPr>
          <a:xfrm>
            <a:off x="949325" y="1981200"/>
            <a:ext cx="7661275" cy="4114800"/>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日期占位符 1029"/>
          <p:cNvSpPr>
            <a:spLocks noGrp="1"/>
          </p:cNvSpPr>
          <p:nvPr>
            <p:ph type="dt" sz="half" idx="2"/>
          </p:nvPr>
        </p:nvSpPr>
        <p:spPr>
          <a:xfrm>
            <a:off x="946150" y="6248400"/>
            <a:ext cx="1905000" cy="457200"/>
          </a:xfrm>
          <a:prstGeom prst="rect">
            <a:avLst/>
          </a:prstGeom>
          <a:noFill/>
          <a:ln w="9525">
            <a:noFill/>
          </a:ln>
        </p:spPr>
        <p:txBody>
          <a:bodyPr/>
          <a:lstStyle>
            <a:lvl1pPr>
              <a:defRPr sz="1000">
                <a:latin typeface="Arial" panose="020B0604020202020204" pitchFamily="34" charset="0"/>
              </a:defRPr>
            </a:lvl1pPr>
          </a:lstStyle>
          <a:p>
            <a:pPr lvl="0"/>
            <a:fld id="{BB962C8B-B14F-4D97-AF65-F5344CB8AC3E}" type="datetime1">
              <a:rPr lang="zh-CN" altLang="en-US" dirty="0">
                <a:ea typeface="宋体" panose="02010600030101010101" pitchFamily="2" charset="-122"/>
              </a:rPr>
              <a:t>2022/5/9</a:t>
            </a:fld>
            <a:endParaRPr lang="zh-CN" altLang="en-US" dirty="0">
              <a:latin typeface="Times New Roman" panose="02020603050405020304" pitchFamily="2" charset="0"/>
              <a:ea typeface="宋体" panose="02010600030101010101" pitchFamily="2" charset="-122"/>
            </a:endParaRPr>
          </a:p>
        </p:txBody>
      </p:sp>
      <p:sp>
        <p:nvSpPr>
          <p:cNvPr id="1031" name="页脚占位符 1030"/>
          <p:cNvSpPr>
            <a:spLocks noGrp="1"/>
          </p:cNvSpPr>
          <p:nvPr>
            <p:ph type="ftr" sz="quarter" idx="3"/>
          </p:nvPr>
        </p:nvSpPr>
        <p:spPr>
          <a:xfrm>
            <a:off x="3352800" y="6248400"/>
            <a:ext cx="2895600" cy="457200"/>
          </a:xfrm>
          <a:prstGeom prst="rect">
            <a:avLst/>
          </a:prstGeom>
          <a:noFill/>
          <a:ln w="9525">
            <a:noFill/>
          </a:ln>
        </p:spPr>
        <p:txBody>
          <a:bodyPr/>
          <a:lstStyle>
            <a:lvl1pPr algn="ctr">
              <a:defRPr sz="1000">
                <a:latin typeface="Arial" panose="020B0604020202020204" pitchFamily="34" charset="0"/>
              </a:defRPr>
            </a:lvl1pPr>
          </a:lstStyle>
          <a:p>
            <a:pPr lvl="0"/>
            <a:endParaRPr lang="zh-CN" altLang="en-US" dirty="0">
              <a:ea typeface="宋体" panose="02010600030101010101" pitchFamily="2" charset="-122"/>
            </a:endParaRPr>
          </a:p>
        </p:txBody>
      </p:sp>
      <p:sp>
        <p:nvSpPr>
          <p:cNvPr id="1032" name="灯片编号占位符 1031"/>
          <p:cNvSpPr>
            <a:spLocks noGrp="1"/>
          </p:cNvSpPr>
          <p:nvPr>
            <p:ph type="sldNum" sz="quarter" idx="4"/>
          </p:nvPr>
        </p:nvSpPr>
        <p:spPr>
          <a:xfrm>
            <a:off x="6705600" y="6248400"/>
            <a:ext cx="1905000" cy="457200"/>
          </a:xfrm>
          <a:prstGeom prst="rect">
            <a:avLst/>
          </a:prstGeom>
          <a:noFill/>
          <a:ln w="9525">
            <a:noFill/>
          </a:ln>
        </p:spPr>
        <p:txBody>
          <a:bodyPr/>
          <a:lstStyle>
            <a:lvl1pPr algn="r">
              <a:defRPr sz="1000">
                <a:latin typeface="Arial" panose="020B0604020202020204" pitchFamily="34" charset="0"/>
              </a:defRPr>
            </a:lvl1pPr>
          </a:lstStyle>
          <a:p>
            <a:pPr lvl="0"/>
            <a:fld id="{9A0DB2DC-4C9A-4742-B13C-FB6460FD3503}" type="slidenum">
              <a:rPr lang="zh-CN" altLang="en-US" dirty="0">
                <a:ea typeface="宋体" panose="02010600030101010101" pitchFamily="2" charset="-122"/>
              </a:rPr>
              <a:t>‹#›</a:t>
            </a:fld>
            <a:endParaRPr lang="zh-CN" altLang="en-US" dirty="0">
              <a:latin typeface="Times New Roman" panose="02020603050405020304" pitchFamily="2"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hf sldNum="0" hdr="0" ftr="0" dt="0"/>
  <p:txStyles>
    <p:titleStyle>
      <a:lvl1pPr marL="0" lvl="0" indent="0" algn="l" defTabSz="91440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p:titleStyle>
    <p:bodyStyle>
      <a:lvl1pPr marL="447675" lvl="0" indent="-447675"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n"/>
        <a:defRPr sz="3200" b="0" i="0" u="none" kern="1200" baseline="0">
          <a:solidFill>
            <a:schemeClr val="tx1"/>
          </a:solidFill>
          <a:latin typeface="+mn-lt"/>
          <a:ea typeface="+mn-ea"/>
          <a:cs typeface="+mn-cs"/>
        </a:defRPr>
      </a:lvl1pPr>
      <a:lvl2pPr marL="889000" lvl="1" indent="-43942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
        <a:defRPr sz="2800" b="0" i="0" u="none" kern="1200" baseline="0">
          <a:solidFill>
            <a:schemeClr val="tx1"/>
          </a:solidFill>
          <a:latin typeface="+mn-lt"/>
          <a:ea typeface="+mn-ea"/>
          <a:cs typeface="+mn-cs"/>
        </a:defRPr>
      </a:lvl2pPr>
      <a:lvl3pPr marL="1294130" lvl="2" indent="-403225"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n"/>
        <a:defRPr sz="2400" b="0" i="0" u="none" kern="1200" baseline="0">
          <a:solidFill>
            <a:schemeClr val="tx1"/>
          </a:solidFill>
          <a:latin typeface="+mn-lt"/>
          <a:ea typeface="+mn-ea"/>
          <a:cs typeface="+mn-cs"/>
        </a:defRPr>
      </a:lvl3pPr>
      <a:lvl4pPr marL="1681480" lvl="3" indent="-38608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
        <a:defRPr sz="2000" b="0" i="0" u="none" kern="1200" baseline="0">
          <a:solidFill>
            <a:schemeClr val="tx1"/>
          </a:solidFill>
          <a:latin typeface="+mn-lt"/>
          <a:ea typeface="+mn-ea"/>
          <a:cs typeface="+mn-cs"/>
        </a:defRPr>
      </a:lvl4pPr>
      <a:lvl5pPr marL="2070100" lvl="4" indent="-38735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lr>
          <a:schemeClr val="accent1"/>
        </a:buClr>
        <a:buSzPct val="7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2"/>
          </a:solidFill>
          <a:latin typeface="Arial" panose="020B0604020202020204" pitchFamily="34" charset="0"/>
          <a:ea typeface="方正姚体" panose="0201060103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2"/>
          </a:solidFill>
          <a:latin typeface="Arial" panose="020B0604020202020204" pitchFamily="34" charset="0"/>
          <a:ea typeface="方正姚体" panose="0201060103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2"/>
          </a:solidFill>
          <a:latin typeface="Arial" panose="020B0604020202020204" pitchFamily="34" charset="0"/>
          <a:ea typeface="方正姚体" panose="0201060103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2"/>
          </a:solidFill>
          <a:latin typeface="Arial" panose="020B0604020202020204" pitchFamily="34" charset="0"/>
          <a:ea typeface="方正姚体" panose="0201060103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2"/>
          </a:solidFill>
          <a:latin typeface="Arial" panose="020B0604020202020204" pitchFamily="34" charset="0"/>
          <a:ea typeface="方正姚体" panose="0201060103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2"/>
          </a:solidFill>
          <a:latin typeface="Arial" panose="020B0604020202020204" pitchFamily="34" charset="0"/>
          <a:ea typeface="方正姚体" panose="0201060103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2"/>
          </a:solidFill>
          <a:latin typeface="Arial" panose="020B0604020202020204" pitchFamily="34" charset="0"/>
          <a:ea typeface="方正姚体" panose="0201060103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4000" b="0" i="0" u="none" kern="1200" baseline="0">
          <a:solidFill>
            <a:schemeClr val="tx2"/>
          </a:solidFill>
          <a:latin typeface="Arial" panose="020B0604020202020204" pitchFamily="34" charset="0"/>
          <a:ea typeface="方正姚体" panose="02010601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1049020" y="846455"/>
            <a:ext cx="7117715" cy="1995805"/>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254125" y="1635125"/>
            <a:ext cx="6613525" cy="768350"/>
          </a:xfrm>
          <a:prstGeom prst="rect">
            <a:avLst/>
          </a:prstGeom>
        </p:spPr>
        <p:txBody>
          <a:bodyPr wrap="square" lIns="92075" tIns="46038" rIns="92075" bIns="46038" rtlCol="0" anchor="ctr">
            <a:noAutofit/>
            <a:scene3d>
              <a:camera prst="orthographicFront"/>
              <a:lightRig rig="threePt" dir="t"/>
            </a:scene3d>
          </a:bodyPr>
          <a:lstStyle>
            <a:lvl1pPr marL="0" lvl="0" indent="0" algn="ctr" defTabSz="914400" rtl="0" eaLnBrk="1" fontAlgn="base" latinLnBrk="0" hangingPunct="1">
              <a:lnSpc>
                <a:spcPct val="100000"/>
              </a:lnSpc>
              <a:spcBef>
                <a:spcPct val="0"/>
              </a:spcBef>
              <a:spcAft>
                <a:spcPct val="0"/>
              </a:spcAft>
              <a:buNone/>
              <a:defRPr sz="4500" b="1" i="0" u="none" kern="1200" baseline="0">
                <a:solidFill>
                  <a:schemeClr val="bg1"/>
                </a:solidFill>
                <a:latin typeface="+mj-lt"/>
                <a:ea typeface="+mj-ea"/>
                <a:cs typeface="+mj-cs"/>
              </a:defRPr>
            </a:lvl1pPr>
          </a:lstStyle>
          <a:p>
            <a:pPr lvl="0" algn="ctr">
              <a:lnSpc>
                <a:spcPct val="90000"/>
              </a:lnSpc>
              <a:spcAft>
                <a:spcPts val="50"/>
              </a:spcAft>
              <a:buClrTx/>
              <a:buSzTx/>
              <a:buFontTx/>
            </a:pPr>
            <a:r>
              <a:rPr lang="zh-CN" altLang="en-US" sz="5400" dirty="0">
                <a:solidFill>
                  <a:srgbClr val="FF0000"/>
                </a:solidFill>
                <a:effectLst>
                  <a:outerShdw blurRad="38100" dist="38100" dir="2700000">
                    <a:srgbClr val="000000"/>
                  </a:outerShdw>
                </a:effectLst>
                <a:latin typeface="黑体" panose="02010609060101010101" pitchFamily="2" charset="-122"/>
                <a:ea typeface="黑体" panose="02010609060101010101" pitchFamily="2" charset="-122"/>
                <a:sym typeface="+mn-ea"/>
              </a:rPr>
              <a:t>循环经济</a:t>
            </a:r>
            <a:r>
              <a:rPr lang="zh-CN" altLang="en-US" sz="5400" dirty="0" smtClean="0">
                <a:solidFill>
                  <a:srgbClr val="FF0000"/>
                </a:solidFill>
                <a:effectLst>
                  <a:outerShdw blurRad="38100" dist="38100" dir="2700000">
                    <a:srgbClr val="000000"/>
                  </a:outerShdw>
                </a:effectLst>
                <a:latin typeface="黑体" panose="02010609060101010101" pitchFamily="2" charset="-122"/>
                <a:ea typeface="黑体" panose="02010609060101010101" pitchFamily="2" charset="-122"/>
                <a:sym typeface="+mn-ea"/>
              </a:rPr>
              <a:t>与</a:t>
            </a:r>
            <a:r>
              <a:rPr lang="zh-CN" altLang="en-US" sz="5400" dirty="0">
                <a:solidFill>
                  <a:srgbClr val="FF0000"/>
                </a:solidFill>
                <a:effectLst>
                  <a:outerShdw blurRad="38100" dist="38100" dir="2700000">
                    <a:srgbClr val="000000"/>
                  </a:outerShdw>
                </a:effectLst>
                <a:latin typeface="黑体" panose="02010609060101010101" pitchFamily="2" charset="-122"/>
                <a:ea typeface="黑体" panose="02010609060101010101" pitchFamily="2" charset="-122"/>
                <a:sym typeface="+mn-ea"/>
              </a:rPr>
              <a:t>绿色</a:t>
            </a:r>
            <a:r>
              <a:rPr lang="zh-CN" altLang="en-US" sz="5400" dirty="0" smtClean="0">
                <a:solidFill>
                  <a:srgbClr val="FF0000"/>
                </a:solidFill>
                <a:effectLst>
                  <a:outerShdw blurRad="38100" dist="38100" dir="2700000">
                    <a:srgbClr val="000000"/>
                  </a:outerShdw>
                </a:effectLst>
                <a:latin typeface="黑体" panose="02010609060101010101" pitchFamily="2" charset="-122"/>
                <a:ea typeface="黑体" panose="02010609060101010101" pitchFamily="2" charset="-122"/>
                <a:sym typeface="+mn-ea"/>
              </a:rPr>
              <a:t>发展</a:t>
            </a:r>
            <a:endParaRPr lang="zh-CN" altLang="en-US" sz="5400" dirty="0">
              <a:solidFill>
                <a:srgbClr val="FF0000"/>
              </a:solidFill>
              <a:effectLst>
                <a:outerShdw blurRad="38100" dist="38100" dir="2700000">
                  <a:srgbClr val="000000"/>
                </a:outerShdw>
              </a:effectLst>
              <a:uFillTx/>
              <a:latin typeface="黑体" panose="02010609060101010101" pitchFamily="2" charset="-122"/>
              <a:ea typeface="黑体" panose="02010609060101010101" pitchFamily="2" charset="-122"/>
              <a:cs typeface="华文行楷" panose="02010800040101010101" charset="-122"/>
              <a:sym typeface="+mn-ea"/>
            </a:endParaRPr>
          </a:p>
        </p:txBody>
      </p:sp>
      <p:sp>
        <p:nvSpPr>
          <p:cNvPr id="5148" name="矩形 25"/>
          <p:cNvSpPr/>
          <p:nvPr/>
        </p:nvSpPr>
        <p:spPr>
          <a:xfrm>
            <a:off x="1263650" y="3697605"/>
            <a:ext cx="6470650" cy="3667760"/>
          </a:xfrm>
          <a:prstGeom prst="rect">
            <a:avLst/>
          </a:prstGeom>
          <a:noFill/>
          <a:ln w="9525">
            <a:noFill/>
          </a:ln>
        </p:spPr>
        <p:txBody>
          <a:bodyPr wrap="square" anchor="t">
            <a:spAutoFit/>
          </a:bodyPr>
          <a:lstStyle/>
          <a:p>
            <a:pPr algn="ctr">
              <a:lnSpc>
                <a:spcPct val="100000"/>
              </a:lnSpc>
            </a:pPr>
            <a:r>
              <a:rPr lang="zh-CN" altLang="en-US" sz="3200" dirty="0">
                <a:solidFill>
                  <a:srgbClr val="0070C0"/>
                </a:solidFill>
                <a:latin typeface="隶书" panose="02010509060101010101" pitchFamily="1" charset="-122"/>
                <a:ea typeface="隶书" panose="02010509060101010101" pitchFamily="1" charset="-122"/>
                <a:cs typeface="华文隶书" panose="02010800040101010101" pitchFamily="2" charset="-122"/>
                <a:sym typeface="楷体_GB2312" pitchFamily="1" charset="-122"/>
              </a:rPr>
              <a:t>鞠美庭</a:t>
            </a:r>
          </a:p>
          <a:p>
            <a:pPr algn="ctr">
              <a:lnSpc>
                <a:spcPct val="100000"/>
              </a:lnSpc>
            </a:pPr>
            <a:r>
              <a:rPr lang="zh-CN" altLang="en-US" sz="2400" b="0" dirty="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rPr>
              <a:t>南开大学环境科学与工程学院 教授/党委书记</a:t>
            </a:r>
          </a:p>
          <a:p>
            <a:pPr algn="ctr">
              <a:lnSpc>
                <a:spcPct val="100000"/>
              </a:lnSpc>
              <a:buClrTx/>
              <a:buSzTx/>
              <a:buNone/>
            </a:pPr>
            <a:r>
              <a:rPr lang="zh-CN" altLang="en-US" sz="2400" b="0" dirty="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rPr>
              <a:t>教育部环境科学与工程教学指导委员会副主任</a:t>
            </a:r>
          </a:p>
          <a:p>
            <a:pPr algn="ctr">
              <a:lnSpc>
                <a:spcPct val="100000"/>
              </a:lnSpc>
              <a:buClrTx/>
              <a:buSzTx/>
              <a:buNone/>
            </a:pPr>
            <a:r>
              <a:rPr lang="zh-CN" altLang="en-US" sz="2400" b="0" dirty="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rPr>
              <a:t>生物质资源化利用国家地方联合工程中心主任</a:t>
            </a:r>
          </a:p>
          <a:p>
            <a:pPr algn="ctr">
              <a:lnSpc>
                <a:spcPct val="100000"/>
              </a:lnSpc>
              <a:buClrTx/>
              <a:buSzTx/>
              <a:buNone/>
            </a:pPr>
            <a:r>
              <a:rPr lang="zh-CN" altLang="en-US" sz="2400" b="0" dirty="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rPr>
              <a:t>天津市生态道德教育促进会会长</a:t>
            </a:r>
          </a:p>
          <a:p>
            <a:pPr algn="ctr">
              <a:lnSpc>
                <a:spcPct val="100000"/>
              </a:lnSpc>
              <a:spcBef>
                <a:spcPts val="50"/>
              </a:spcBef>
              <a:spcAft>
                <a:spcPts val="0"/>
              </a:spcAft>
              <a:buClrTx/>
              <a:buSzTx/>
              <a:buNone/>
            </a:pPr>
            <a:r>
              <a:rPr lang="en-US" altLang="zh-CN" sz="2400" b="1" dirty="0" smtClean="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rPr>
              <a:t>2022</a:t>
            </a:r>
            <a:r>
              <a:rPr lang="zh-CN" altLang="en-US" sz="2400" b="1" dirty="0" smtClean="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rPr>
              <a:t>年</a:t>
            </a:r>
            <a:r>
              <a:rPr lang="en-US" altLang="zh-CN" sz="2400" b="1" dirty="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rPr>
              <a:t>5</a:t>
            </a:r>
            <a:r>
              <a:rPr lang="zh-CN" altLang="en-US" sz="2400" b="1" dirty="0" smtClean="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rPr>
              <a:t>月</a:t>
            </a:r>
            <a:r>
              <a:rPr lang="en-US" altLang="zh-CN" sz="2400" b="1" dirty="0" smtClean="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rPr>
              <a:t>9</a:t>
            </a:r>
            <a:r>
              <a:rPr lang="zh-CN" altLang="en-US" sz="2400" b="1" dirty="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rPr>
              <a:t>日</a:t>
            </a:r>
            <a:endParaRPr lang="en-US" altLang="zh-CN" sz="2400" b="1" dirty="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endParaRPr>
          </a:p>
          <a:p>
            <a:pPr algn="ctr">
              <a:lnSpc>
                <a:spcPct val="100000"/>
              </a:lnSpc>
              <a:buClrTx/>
              <a:buSzTx/>
              <a:buNone/>
            </a:pPr>
            <a:endParaRPr lang="zh-CN" altLang="en-US" sz="2400" b="0" dirty="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endParaRPr>
          </a:p>
          <a:p>
            <a:pPr algn="ctr">
              <a:lnSpc>
                <a:spcPct val="100000"/>
              </a:lnSpc>
            </a:pPr>
            <a:r>
              <a:rPr lang="zh-CN" altLang="en-US" sz="2800" b="0" dirty="0" smtClean="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rPr>
              <a:t>  </a:t>
            </a:r>
            <a:endParaRPr lang="zh-CN" altLang="en-US" sz="2800" dirty="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endParaRPr>
          </a:p>
          <a:p>
            <a:pPr algn="ctr">
              <a:lnSpc>
                <a:spcPct val="100000"/>
              </a:lnSpc>
            </a:pPr>
            <a:endParaRPr lang="zh-CN" altLang="en-US" sz="2800" dirty="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endParaRPr>
          </a:p>
        </p:txBody>
      </p:sp>
      <p:pic>
        <p:nvPicPr>
          <p:cNvPr id="1030" name="Picture 32" descr="nk"/>
          <p:cNvPicPr>
            <a:picLocks noChangeAspect="1"/>
          </p:cNvPicPr>
          <p:nvPr/>
        </p:nvPicPr>
        <p:blipFill>
          <a:blip r:embed="rId3"/>
          <a:stretch>
            <a:fillRect/>
          </a:stretch>
        </p:blipFill>
        <p:spPr>
          <a:xfrm>
            <a:off x="-438150" y="-45085"/>
            <a:ext cx="2330450" cy="15887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hold" grpId="0" nodeType="withEffect">
                                  <p:stCondLst>
                                    <p:cond delay="0"/>
                                  </p:stCondLst>
                                  <p:childTnLst>
                                    <p:animClr clrSpc="rgb" dir="cw">
                                      <p:cBhvr override="childStyle">
                                        <p:cTn id="6" dur="1000" autoRev="1" fill="hold"/>
                                        <p:tgtEl>
                                          <p:spTgt spid="5">
                                            <p:bg/>
                                          </p:spTgt>
                                        </p:tgtEl>
                                        <p:attrNameLst>
                                          <p:attrName>style.color</p:attrName>
                                        </p:attrNameLst>
                                      </p:cBhvr>
                                      <p:to>
                                        <a:srgbClr val="33CCFF"/>
                                      </p:to>
                                    </p:animClr>
                                    <p:animClr clrSpc="rgb" dir="cw">
                                      <p:cBhvr>
                                        <p:cTn id="7" dur="1000" autoRev="1" fill="hold"/>
                                        <p:tgtEl>
                                          <p:spTgt spid="5">
                                            <p:bg/>
                                          </p:spTgt>
                                        </p:tgtEl>
                                        <p:attrNameLst>
                                          <p:attrName>fillcolor</p:attrName>
                                        </p:attrNameLst>
                                      </p:cBhvr>
                                      <p:to>
                                        <a:srgbClr val="33CCFF"/>
                                      </p:to>
                                    </p:animClr>
                                    <p:set>
                                      <p:cBhvr>
                                        <p:cTn id="8" dur="1000" autoRev="1" fill="hold"/>
                                        <p:tgtEl>
                                          <p:spTgt spid="5">
                                            <p:bg/>
                                          </p:spTgt>
                                        </p:tgtEl>
                                        <p:attrNameLst>
                                          <p:attrName>fill.type</p:attrName>
                                        </p:attrNameLst>
                                      </p:cBhvr>
                                      <p:to>
                                        <p:strVal val="solid"/>
                                      </p:to>
                                    </p:set>
                                    <p:set>
                                      <p:cBhvr>
                                        <p:cTn id="9" dur="1000" autoRev="1" fill="hold"/>
                                        <p:tgtEl>
                                          <p:spTgt spid="5">
                                            <p:bg/>
                                          </p:spTgt>
                                        </p:tgtEl>
                                        <p:attrNameLst>
                                          <p:attrName>fill.on</p:attrName>
                                        </p:attrNameLst>
                                      </p:cBhvr>
                                      <p:to>
                                        <p:strVal val="true"/>
                                      </p:to>
                                    </p:set>
                                  </p:childTnLst>
                                </p:cTn>
                              </p:par>
                              <p:par>
                                <p:cTn id="10" presetID="27" presetClass="emph" presetSubtype="0" repeatCount="indefinite" fill="hold" grpId="0" nodeType="withEffect">
                                  <p:stCondLst>
                                    <p:cond delay="0"/>
                                  </p:stCondLst>
                                  <p:childTnLst>
                                    <p:animClr clrSpc="rgb" dir="cw">
                                      <p:cBhvr override="childStyle">
                                        <p:cTn id="11" dur="1000" autoRev="1" fill="hold"/>
                                        <p:tgtEl>
                                          <p:spTgt spid="5">
                                            <p:txEl>
                                              <p:pRg st="0" end="0"/>
                                            </p:txEl>
                                          </p:spTgt>
                                        </p:tgtEl>
                                        <p:attrNameLst>
                                          <p:attrName>style.color</p:attrName>
                                        </p:attrNameLst>
                                      </p:cBhvr>
                                      <p:to>
                                        <a:srgbClr val="33CCFF"/>
                                      </p:to>
                                    </p:animClr>
                                    <p:animClr clrSpc="rgb" dir="cw">
                                      <p:cBhvr>
                                        <p:cTn id="12" dur="1000" autoRev="1" fill="hold"/>
                                        <p:tgtEl>
                                          <p:spTgt spid="5">
                                            <p:txEl>
                                              <p:pRg st="0" end="0"/>
                                            </p:txEl>
                                          </p:spTgt>
                                        </p:tgtEl>
                                        <p:attrNameLst>
                                          <p:attrName>fillcolor</p:attrName>
                                        </p:attrNameLst>
                                      </p:cBhvr>
                                      <p:to>
                                        <a:srgbClr val="33CCFF"/>
                                      </p:to>
                                    </p:animClr>
                                    <p:set>
                                      <p:cBhvr>
                                        <p:cTn id="13" dur="1000" autoRev="1" fill="hold"/>
                                        <p:tgtEl>
                                          <p:spTgt spid="5">
                                            <p:txEl>
                                              <p:pRg st="0" end="0"/>
                                            </p:txEl>
                                          </p:spTgt>
                                        </p:tgtEl>
                                        <p:attrNameLst>
                                          <p:attrName>fill.type</p:attrName>
                                        </p:attrNameLst>
                                      </p:cBhvr>
                                      <p:to>
                                        <p:strVal val="solid"/>
                                      </p:to>
                                    </p:set>
                                    <p:set>
                                      <p:cBhvr>
                                        <p:cTn id="14" dur="1000" autoRev="1" fill="hold"/>
                                        <p:tgtEl>
                                          <p:spTgt spid="5">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bldLvl="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16386" name="标题 16385"/>
          <p:cNvSpPr>
            <a:spLocks noGrp="1"/>
          </p:cNvSpPr>
          <p:nvPr>
            <p:ph type="title"/>
          </p:nvPr>
        </p:nvSpPr>
        <p:spPr>
          <a:xfrm>
            <a:off x="971550" y="763270"/>
            <a:ext cx="7416800" cy="817563"/>
          </a:xfrm>
        </p:spPr>
        <p:txBody>
          <a:bodyPr anchor="b"/>
          <a:lstStyle/>
          <a:p>
            <a:r>
              <a:rPr lang="en-US" altLang="zh-CN" b="1" dirty="0">
                <a:solidFill>
                  <a:srgbClr val="E61272"/>
                </a:solidFill>
                <a:latin typeface="隶书" panose="02010509060101010101" pitchFamily="1" charset="-122"/>
                <a:ea typeface="隶书" panose="02010509060101010101" pitchFamily="1" charset="-122"/>
              </a:rPr>
              <a:t>1.2 </a:t>
            </a:r>
            <a:r>
              <a:rPr lang="en-US" altLang="zh-CN" sz="4400" b="1" dirty="0">
                <a:solidFill>
                  <a:srgbClr val="E61272"/>
                </a:solidFill>
                <a:latin typeface="隶书" panose="02010509060101010101" pitchFamily="1" charset="-122"/>
                <a:ea typeface="隶书" panose="02010509060101010101" pitchFamily="1" charset="-122"/>
              </a:rPr>
              <a:t>3R</a:t>
            </a:r>
            <a:r>
              <a:rPr lang="zh-CN" altLang="en-US" sz="4400" b="1" dirty="0">
                <a:solidFill>
                  <a:srgbClr val="E61272"/>
                </a:solidFill>
                <a:latin typeface="隶书" panose="02010509060101010101" pitchFamily="1" charset="-122"/>
                <a:ea typeface="隶书" panose="02010509060101010101" pitchFamily="1" charset="-122"/>
              </a:rPr>
              <a:t>原则</a:t>
            </a:r>
          </a:p>
        </p:txBody>
      </p:sp>
      <p:sp>
        <p:nvSpPr>
          <p:cNvPr id="16387" name="文本占位符 16386"/>
          <p:cNvSpPr>
            <a:spLocks noGrp="1"/>
          </p:cNvSpPr>
          <p:nvPr>
            <p:ph type="body" idx="1"/>
          </p:nvPr>
        </p:nvSpPr>
        <p:spPr>
          <a:xfrm>
            <a:off x="609600" y="1828800"/>
            <a:ext cx="7848600" cy="4495800"/>
          </a:xfrm>
        </p:spPr>
        <p:txBody>
          <a:bodyPr/>
          <a:lstStyle/>
          <a:p>
            <a:pPr algn="just">
              <a:buNone/>
            </a:pPr>
            <a:r>
              <a:rPr lang="zh-CN" altLang="en-US" dirty="0">
                <a:latin typeface="Times New Roman" panose="02020603050405020304" pitchFamily="2" charset="0"/>
              </a:rPr>
              <a:t>         </a:t>
            </a:r>
            <a:endParaRPr lang="en-US" altLang="zh-CN" b="1" dirty="0">
              <a:solidFill>
                <a:srgbClr val="008000"/>
              </a:solidFill>
              <a:latin typeface="Times New Roman" panose="02020603050405020304" pitchFamily="2" charset="0"/>
            </a:endParaRPr>
          </a:p>
        </p:txBody>
      </p:sp>
      <p:sp>
        <p:nvSpPr>
          <p:cNvPr id="16388" name="矩形 16387"/>
          <p:cNvSpPr/>
          <p:nvPr/>
        </p:nvSpPr>
        <p:spPr>
          <a:xfrm>
            <a:off x="533400" y="1752600"/>
            <a:ext cx="8153400" cy="4724400"/>
          </a:xfrm>
          <a:prstGeom prst="rect">
            <a:avLst/>
          </a:prstGeom>
          <a:noFill/>
          <a:ln w="9525">
            <a:noFill/>
          </a:ln>
        </p:spPr>
        <p:txBody>
          <a:bodyPr/>
          <a:lstStyle/>
          <a:p>
            <a:pPr marL="447675" indent="-447675" algn="just">
              <a:spcBef>
                <a:spcPct val="20000"/>
              </a:spcBef>
              <a:buClr>
                <a:schemeClr val="accent1"/>
              </a:buClr>
              <a:buSzPct val="70000"/>
              <a:buFont typeface="Wingdings" panose="05000000000000000000" pitchFamily="2" charset="2"/>
            </a:pPr>
            <a:r>
              <a:rPr lang="zh-CN" altLang="en-US" sz="2400" b="1" dirty="0">
                <a:solidFill>
                  <a:srgbClr val="E61272"/>
                </a:solidFill>
                <a:latin typeface="方正姚体" panose="02010601030101010101" pitchFamily="2" charset="-122"/>
                <a:ea typeface="方正姚体" panose="02010601030101010101" pitchFamily="2" charset="-122"/>
              </a:rPr>
              <a:t>            </a:t>
            </a:r>
            <a:r>
              <a:rPr lang="zh-CN" altLang="en-US" sz="2800" b="1" dirty="0">
                <a:solidFill>
                  <a:srgbClr val="008000"/>
                </a:solidFill>
                <a:latin typeface="仿宋_GB2312" pitchFamily="1" charset="-122"/>
                <a:ea typeface="仿宋_GB2312" pitchFamily="1" charset="-122"/>
              </a:rPr>
              <a:t>3</a:t>
            </a:r>
            <a:r>
              <a:rPr lang="en-US" altLang="zh-CN" sz="2800" b="1" dirty="0">
                <a:solidFill>
                  <a:srgbClr val="008000"/>
                </a:solidFill>
                <a:latin typeface="仿宋_GB2312" pitchFamily="1" charset="-122"/>
                <a:ea typeface="仿宋_GB2312" pitchFamily="1" charset="-122"/>
              </a:rPr>
              <a:t>R</a:t>
            </a:r>
            <a:r>
              <a:rPr lang="zh-CN" altLang="en-US" sz="2800" b="1" dirty="0">
                <a:solidFill>
                  <a:srgbClr val="008000"/>
                </a:solidFill>
                <a:latin typeface="仿宋_GB2312" pitchFamily="1" charset="-122"/>
                <a:ea typeface="仿宋_GB2312" pitchFamily="1" charset="-122"/>
              </a:rPr>
              <a:t>原则指减量化原则（</a:t>
            </a:r>
            <a:r>
              <a:rPr lang="en-US" altLang="zh-CN" sz="2800" b="1" dirty="0">
                <a:solidFill>
                  <a:srgbClr val="008000"/>
                </a:solidFill>
                <a:latin typeface="仿宋_GB2312" pitchFamily="1" charset="-122"/>
                <a:ea typeface="仿宋_GB2312" pitchFamily="1" charset="-122"/>
              </a:rPr>
              <a:t>REDUCING）</a:t>
            </a:r>
            <a:r>
              <a:rPr lang="zh-CN" altLang="en-US" sz="2800" b="1" dirty="0">
                <a:solidFill>
                  <a:srgbClr val="008000"/>
                </a:solidFill>
                <a:latin typeface="仿宋_GB2312" pitchFamily="1" charset="-122"/>
                <a:ea typeface="仿宋_GB2312" pitchFamily="1" charset="-122"/>
              </a:rPr>
              <a:t>、再利用原则（</a:t>
            </a:r>
            <a:r>
              <a:rPr lang="en-US" altLang="zh-CN" sz="2800" b="1" dirty="0">
                <a:solidFill>
                  <a:srgbClr val="008000"/>
                </a:solidFill>
                <a:latin typeface="仿宋_GB2312" pitchFamily="1" charset="-122"/>
                <a:ea typeface="仿宋_GB2312" pitchFamily="1" charset="-122"/>
              </a:rPr>
              <a:t>REUSING）、</a:t>
            </a:r>
            <a:r>
              <a:rPr lang="zh-CN" altLang="en-US" sz="2800" b="1" dirty="0">
                <a:solidFill>
                  <a:srgbClr val="008000"/>
                </a:solidFill>
                <a:latin typeface="仿宋_GB2312" pitchFamily="1" charset="-122"/>
                <a:ea typeface="仿宋_GB2312" pitchFamily="1" charset="-122"/>
              </a:rPr>
              <a:t>资源化原则（</a:t>
            </a:r>
            <a:r>
              <a:rPr lang="en-US" altLang="zh-CN" sz="2800" b="1" dirty="0">
                <a:solidFill>
                  <a:srgbClr val="008000"/>
                </a:solidFill>
                <a:latin typeface="仿宋_GB2312" pitchFamily="1" charset="-122"/>
                <a:ea typeface="仿宋_GB2312" pitchFamily="1" charset="-122"/>
              </a:rPr>
              <a:t>RECYCLING）</a:t>
            </a:r>
            <a:r>
              <a:rPr lang="zh-CN" altLang="en-US" sz="2800" b="1" dirty="0">
                <a:solidFill>
                  <a:srgbClr val="008000"/>
                </a:solidFill>
                <a:latin typeface="仿宋_GB2312" pitchFamily="1" charset="-122"/>
                <a:ea typeface="仿宋_GB2312" pitchFamily="1" charset="-122"/>
              </a:rPr>
              <a:t> 。每一个原则对循环经济的成功实施都是必不可少的。减量化就是要减少进入社会循环系统的物质流量,属于输入端预防控制原则。再利用原则就是要求消费主体尽可能多次的、多种形式的使用已经购买的产品,其最终的作用也是达到废弃物减量化的目标,属过程性方法。资源化原则是输出端方法，通过把废弃物再次变成资源以减少最终处理量。 </a:t>
            </a:r>
            <a:endParaRPr lang="en-US" altLang="zh-CN" sz="2800" b="1" dirty="0">
              <a:solidFill>
                <a:srgbClr val="008000"/>
              </a:solidFill>
              <a:latin typeface="仿宋_GB2312" pitchFamily="1" charset="-122"/>
              <a:ea typeface="仿宋_GB2312" pitchFamily="1" charset="-122"/>
            </a:endParaRPr>
          </a:p>
        </p:txBody>
      </p:sp>
      <p:sp>
        <p:nvSpPr>
          <p:cNvPr id="6146" name="标题 6145"/>
          <p:cNvSpPr>
            <a:spLocks noGrp="1"/>
          </p:cNvSpPr>
          <p:nvPr/>
        </p:nvSpPr>
        <p:spPr>
          <a:xfrm>
            <a:off x="971550" y="-98425"/>
            <a:ext cx="7158038" cy="1033463"/>
          </a:xfrm>
          <a:prstGeom prst="rect">
            <a:avLst/>
          </a:prstGeom>
          <a:noFill/>
          <a:ln w="9525">
            <a:noFill/>
          </a:ln>
        </p:spPr>
        <p:txBody>
          <a:bodyPr vert="horz" rtlCol="0" anchor="b">
            <a:noAutofit/>
          </a:bodyPr>
          <a:lstStyle>
            <a:lvl1pPr marL="0" lvl="0" indent="0" algn="l" defTabSz="91440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a:lstStyle>
          <a:p>
            <a:pPr lvl="0" algn="l">
              <a:buClrTx/>
              <a:buSzTx/>
            </a:pPr>
            <a:r>
              <a:rPr lang="en-US" altLang="x-none" dirty="0">
                <a:solidFill>
                  <a:srgbClr val="FF0000"/>
                </a:solidFill>
                <a:latin typeface="黑体" panose="02010609060101010101" pitchFamily="2" charset="-122"/>
                <a:ea typeface="黑体" panose="02010609060101010101" pitchFamily="2" charset="-122"/>
                <a:cs typeface="+mn-cs"/>
                <a:sym typeface="+mn-ea"/>
              </a:rPr>
              <a:t>1.循环经济的内涵与原则</a:t>
            </a:r>
          </a:p>
        </p:txBody>
      </p:sp>
    </p:spTree>
  </p:cSld>
  <p:clrMapOvr>
    <a:masterClrMapping/>
  </p:clrMapOvr>
  <p:transition spd="med">
    <p:blinds dir="vert"/>
  </p:transition>
</p:sld>
</file>

<file path=ppt/slides/slide11.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20482" name="标题 20481"/>
          <p:cNvSpPr>
            <a:spLocks noGrp="1"/>
          </p:cNvSpPr>
          <p:nvPr>
            <p:ph type="title"/>
          </p:nvPr>
        </p:nvSpPr>
        <p:spPr>
          <a:xfrm>
            <a:off x="971550" y="835025"/>
            <a:ext cx="7416800" cy="817563"/>
          </a:xfrm>
        </p:spPr>
        <p:txBody>
          <a:bodyPr anchor="b"/>
          <a:lstStyle/>
          <a:p>
            <a:r>
              <a:rPr lang="en-US" altLang="zh-CN" sz="4400" b="1" dirty="0">
                <a:solidFill>
                  <a:srgbClr val="E61272"/>
                </a:solidFill>
                <a:latin typeface="隶书" panose="02010509060101010101" pitchFamily="1" charset="-122"/>
                <a:ea typeface="隶书" panose="02010509060101010101" pitchFamily="1" charset="-122"/>
              </a:rPr>
              <a:t>1.3 </a:t>
            </a:r>
            <a:r>
              <a:rPr lang="zh-CN" altLang="en-US" sz="4400" b="1" dirty="0">
                <a:solidFill>
                  <a:srgbClr val="E61272"/>
                </a:solidFill>
                <a:latin typeface="隶书" panose="02010509060101010101" pitchFamily="1" charset="-122"/>
                <a:ea typeface="隶书" panose="02010509060101010101" pitchFamily="1" charset="-122"/>
              </a:rPr>
              <a:t>生态成本总量控制</a:t>
            </a:r>
          </a:p>
        </p:txBody>
      </p:sp>
      <p:sp>
        <p:nvSpPr>
          <p:cNvPr id="20483" name="文本占位符 20482"/>
          <p:cNvSpPr>
            <a:spLocks noGrp="1"/>
          </p:cNvSpPr>
          <p:nvPr>
            <p:ph type="body" idx="1"/>
          </p:nvPr>
        </p:nvSpPr>
        <p:spPr>
          <a:xfrm>
            <a:off x="457200" y="1600200"/>
            <a:ext cx="7924800" cy="4724400"/>
          </a:xfrm>
        </p:spPr>
        <p:txBody>
          <a:bodyPr/>
          <a:lstStyle/>
          <a:p>
            <a:pPr algn="just">
              <a:lnSpc>
                <a:spcPct val="90000"/>
              </a:lnSpc>
              <a:buNone/>
            </a:pPr>
            <a:r>
              <a:rPr lang="zh-CN" altLang="en-US" sz="2800" dirty="0">
                <a:latin typeface="Times New Roman" panose="02020603050405020304" pitchFamily="2" charset="0"/>
              </a:rPr>
              <a:t>           </a:t>
            </a:r>
            <a:r>
              <a:rPr lang="zh-CN" altLang="en-US" sz="2800" b="1" dirty="0">
                <a:solidFill>
                  <a:srgbClr val="008000"/>
                </a:solidFill>
                <a:latin typeface="仿宋_GB2312" pitchFamily="1" charset="-122"/>
                <a:ea typeface="仿宋_GB2312" pitchFamily="1" charset="-122"/>
              </a:rPr>
              <a:t>所谓生态成本，是指当我们进行经济生产给生态系统带来破坏后，再人为修复所需要的代价。</a:t>
            </a:r>
          </a:p>
          <a:p>
            <a:pPr algn="just">
              <a:lnSpc>
                <a:spcPct val="90000"/>
              </a:lnSpc>
              <a:buNone/>
            </a:pPr>
            <a:r>
              <a:rPr lang="zh-CN" altLang="en-US" sz="2800" b="1" dirty="0">
                <a:solidFill>
                  <a:srgbClr val="008000"/>
                </a:solidFill>
                <a:latin typeface="仿宋_GB2312" pitchFamily="1" charset="-122"/>
                <a:ea typeface="仿宋_GB2312" pitchFamily="1" charset="-122"/>
              </a:rPr>
              <a:t>      我们在向自然界索取资源时，必须考虑生态系统有多大的自我修复能力，要有一个生态成本总量控制的概念。以从河水取水为例，联合国教科文组织通过数百例统计研究，得出在温带半湿润地区从河流中取水不应超过河流总水资源量40%的总量控制概念。即，从整条河中取用总水资源量40%以下的水，不至于造成断流；在污水处理达标排放的情况下，可以保持河流的自净能力。</a:t>
            </a:r>
            <a:r>
              <a:rPr lang="en-US" altLang="zh-CN" sz="2800" dirty="0">
                <a:latin typeface="Times New Roman" panose="02020603050405020304" pitchFamily="2" charset="0"/>
              </a:rPr>
              <a:t>         </a:t>
            </a:r>
            <a:endParaRPr lang="en-US" altLang="zh-CN" sz="2800" b="1" dirty="0">
              <a:solidFill>
                <a:srgbClr val="008000"/>
              </a:solidFill>
              <a:latin typeface="Times New Roman" panose="02020603050405020304" pitchFamily="2" charset="0"/>
            </a:endParaRPr>
          </a:p>
        </p:txBody>
      </p:sp>
      <p:sp>
        <p:nvSpPr>
          <p:cNvPr id="6146" name="标题 6145"/>
          <p:cNvSpPr>
            <a:spLocks noGrp="1"/>
          </p:cNvSpPr>
          <p:nvPr/>
        </p:nvSpPr>
        <p:spPr>
          <a:xfrm>
            <a:off x="971550" y="-98425"/>
            <a:ext cx="7158038" cy="1033463"/>
          </a:xfrm>
          <a:prstGeom prst="rect">
            <a:avLst/>
          </a:prstGeom>
          <a:noFill/>
          <a:ln w="9525">
            <a:noFill/>
          </a:ln>
        </p:spPr>
        <p:txBody>
          <a:bodyPr vert="horz" rtlCol="0" anchor="b">
            <a:noAutofit/>
          </a:bodyPr>
          <a:lstStyle>
            <a:lvl1pPr marL="0" lvl="0" indent="0" algn="l" defTabSz="91440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a:lstStyle>
          <a:p>
            <a:pPr lvl="0" algn="l">
              <a:buClrTx/>
              <a:buSzTx/>
            </a:pPr>
            <a:r>
              <a:rPr lang="en-US" altLang="x-none" dirty="0">
                <a:solidFill>
                  <a:srgbClr val="FF0000"/>
                </a:solidFill>
                <a:latin typeface="黑体" panose="02010609060101010101" pitchFamily="2" charset="-122"/>
                <a:ea typeface="黑体" panose="02010609060101010101" pitchFamily="2" charset="-122"/>
                <a:cs typeface="+mn-cs"/>
                <a:sym typeface="+mn-ea"/>
              </a:rPr>
              <a:t>1.循环经济的内涵与原则</a:t>
            </a:r>
          </a:p>
        </p:txBody>
      </p:sp>
    </p:spTree>
  </p:cSld>
  <p:clrMapOvr>
    <a:masterClrMapping/>
  </p:clrMapOvr>
  <p:transition spd="med">
    <p:blinds dir="vert"/>
  </p:transition>
</p:sld>
</file>

<file path=ppt/slides/slide12.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21506" name="标题 21505"/>
          <p:cNvSpPr>
            <a:spLocks noGrp="1"/>
          </p:cNvSpPr>
          <p:nvPr>
            <p:ph type="title"/>
          </p:nvPr>
        </p:nvSpPr>
        <p:spPr>
          <a:xfrm>
            <a:off x="932180" y="524510"/>
            <a:ext cx="6705600" cy="1046163"/>
          </a:xfrm>
        </p:spPr>
        <p:txBody>
          <a:bodyPr anchor="b"/>
          <a:lstStyle/>
          <a:p>
            <a:pPr>
              <a:lnSpc>
                <a:spcPct val="80000"/>
              </a:lnSpc>
            </a:pPr>
            <a:r>
              <a:rPr lang="en-US" altLang="zh-CN" b="1" dirty="0">
                <a:solidFill>
                  <a:srgbClr val="E61272"/>
                </a:solidFill>
                <a:latin typeface="隶书" panose="02010509060101010101" pitchFamily="1" charset="-122"/>
                <a:ea typeface="隶书" panose="02010509060101010101" pitchFamily="1" charset="-122"/>
              </a:rPr>
              <a:t>1.4 </a:t>
            </a:r>
            <a:r>
              <a:rPr lang="zh-CN" altLang="en-US" b="1" dirty="0">
                <a:solidFill>
                  <a:srgbClr val="E61272"/>
                </a:solidFill>
                <a:latin typeface="隶书" panose="02010509060101010101" pitchFamily="1" charset="-122"/>
                <a:ea typeface="隶书" panose="02010509060101010101" pitchFamily="1" charset="-122"/>
              </a:rPr>
              <a:t>绿色</a:t>
            </a:r>
            <a:r>
              <a:rPr lang="en-US" altLang="zh-CN" b="1" dirty="0">
                <a:solidFill>
                  <a:srgbClr val="E61272"/>
                </a:solidFill>
                <a:latin typeface="隶书" panose="02010509060101010101" pitchFamily="1" charset="-122"/>
                <a:ea typeface="隶书" panose="02010509060101010101" pitchFamily="1" charset="-122"/>
              </a:rPr>
              <a:t>GDP</a:t>
            </a:r>
            <a:r>
              <a:rPr lang="zh-CN" altLang="en-US" b="1" dirty="0">
                <a:solidFill>
                  <a:srgbClr val="E61272"/>
                </a:solidFill>
                <a:latin typeface="隶书" panose="02010509060101010101" pitchFamily="1" charset="-122"/>
                <a:ea typeface="隶书" panose="02010509060101010101" pitchFamily="1" charset="-122"/>
              </a:rPr>
              <a:t>核算</a:t>
            </a:r>
          </a:p>
        </p:txBody>
      </p:sp>
      <p:sp>
        <p:nvSpPr>
          <p:cNvPr id="21507" name="文本占位符 21506"/>
          <p:cNvSpPr>
            <a:spLocks noGrp="1"/>
          </p:cNvSpPr>
          <p:nvPr>
            <p:ph type="body" idx="1"/>
          </p:nvPr>
        </p:nvSpPr>
        <p:spPr>
          <a:xfrm>
            <a:off x="457200" y="1600200"/>
            <a:ext cx="7924800" cy="4724400"/>
          </a:xfrm>
        </p:spPr>
        <p:txBody>
          <a:bodyPr/>
          <a:lstStyle/>
          <a:p>
            <a:pPr algn="just">
              <a:lnSpc>
                <a:spcPct val="90000"/>
              </a:lnSpc>
              <a:buNone/>
            </a:pPr>
            <a:r>
              <a:rPr lang="zh-CN" altLang="en-US" sz="2800" dirty="0">
                <a:latin typeface="Times New Roman" panose="02020603050405020304" pitchFamily="2" charset="0"/>
              </a:rPr>
              <a:t>           </a:t>
            </a:r>
            <a:r>
              <a:rPr lang="zh-CN" altLang="en-US" sz="2800" b="1" dirty="0">
                <a:solidFill>
                  <a:srgbClr val="008000"/>
                </a:solidFill>
                <a:latin typeface="仿宋_GB2312" pitchFamily="1" charset="-122"/>
                <a:ea typeface="仿宋_GB2312" pitchFamily="1" charset="-122"/>
              </a:rPr>
              <a:t>应建立企业污染的负国民生产总值统计指标体系，并以循环经济的观点来核算。目前我国防治环境污染的总投入已达到国内生产总值的1.29%,如果企业只赚钱，治污国家承包，就难以实现循环经济。</a:t>
            </a:r>
          </a:p>
          <a:p>
            <a:pPr algn="just">
              <a:lnSpc>
                <a:spcPct val="90000"/>
              </a:lnSpc>
              <a:buNone/>
            </a:pPr>
            <a:r>
              <a:rPr lang="en-US" altLang="zh-CN" sz="2800" b="1" dirty="0">
                <a:solidFill>
                  <a:srgbClr val="008000"/>
                </a:solidFill>
                <a:latin typeface="仿宋_GB2312" pitchFamily="1" charset="-122"/>
                <a:ea typeface="仿宋_GB2312" pitchFamily="1" charset="-122"/>
              </a:rPr>
              <a:t>      </a:t>
            </a:r>
            <a:r>
              <a:rPr lang="zh-CN" altLang="en-US" sz="2800" b="1" dirty="0">
                <a:solidFill>
                  <a:srgbClr val="008000"/>
                </a:solidFill>
                <a:latin typeface="仿宋_GB2312" pitchFamily="1" charset="-122"/>
                <a:ea typeface="仿宋_GB2312" pitchFamily="1" charset="-122"/>
              </a:rPr>
              <a:t>如果建立一个负国内生产总值统计指标的参照体系，即从工业增加值中减去测定的与污染总量相当的负工业增加值，原则上负国内生产总值作为排污的补偿税（费）,那么地方政府就不会对建设负工业增加值高的厂有积极性，这样就能从根本上杜绝新的大污染源的产生。</a:t>
            </a:r>
            <a:endParaRPr lang="en-US" altLang="zh-CN" sz="2800" b="1" dirty="0">
              <a:solidFill>
                <a:srgbClr val="008000"/>
              </a:solidFill>
              <a:latin typeface="仿宋_GB2312" pitchFamily="1" charset="-122"/>
              <a:ea typeface="仿宋_GB2312" pitchFamily="1" charset="-122"/>
            </a:endParaRPr>
          </a:p>
        </p:txBody>
      </p:sp>
      <p:sp>
        <p:nvSpPr>
          <p:cNvPr id="6146" name="标题 6145"/>
          <p:cNvSpPr>
            <a:spLocks noGrp="1"/>
          </p:cNvSpPr>
          <p:nvPr/>
        </p:nvSpPr>
        <p:spPr>
          <a:xfrm>
            <a:off x="971550" y="-98425"/>
            <a:ext cx="7158038" cy="1033463"/>
          </a:xfrm>
          <a:prstGeom prst="rect">
            <a:avLst/>
          </a:prstGeom>
          <a:noFill/>
          <a:ln w="9525">
            <a:noFill/>
          </a:ln>
        </p:spPr>
        <p:txBody>
          <a:bodyPr vert="horz" rtlCol="0" anchor="b">
            <a:noAutofit/>
          </a:bodyPr>
          <a:lstStyle>
            <a:lvl1pPr marL="0" lvl="0" indent="0" algn="l" defTabSz="91440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a:lstStyle>
          <a:p>
            <a:pPr lvl="0" algn="l">
              <a:buClrTx/>
              <a:buSzTx/>
            </a:pPr>
            <a:r>
              <a:rPr lang="en-US" altLang="x-none" dirty="0">
                <a:solidFill>
                  <a:srgbClr val="FF0000"/>
                </a:solidFill>
                <a:latin typeface="黑体" panose="02010609060101010101" pitchFamily="2" charset="-122"/>
                <a:ea typeface="黑体" panose="02010609060101010101" pitchFamily="2" charset="-122"/>
                <a:cs typeface="+mn-cs"/>
                <a:sym typeface="+mn-ea"/>
              </a:rPr>
              <a:t>1.循环经济的内涵与原则</a:t>
            </a:r>
          </a:p>
        </p:txBody>
      </p:sp>
    </p:spTree>
  </p:cSld>
  <p:clrMapOvr>
    <a:masterClrMapping/>
  </p:clrMapOvr>
  <p:transition spd="med">
    <p:blinds dir="vert"/>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22530" name="标题 22529"/>
          <p:cNvSpPr>
            <a:spLocks noGrp="1"/>
          </p:cNvSpPr>
          <p:nvPr>
            <p:ph type="title"/>
          </p:nvPr>
        </p:nvSpPr>
        <p:spPr>
          <a:xfrm>
            <a:off x="971550" y="906780"/>
            <a:ext cx="7416800" cy="817563"/>
          </a:xfrm>
        </p:spPr>
        <p:txBody>
          <a:bodyPr anchor="b"/>
          <a:lstStyle/>
          <a:p>
            <a:r>
              <a:rPr lang="en-US" altLang="zh-CN" sz="4400" b="1" dirty="0">
                <a:solidFill>
                  <a:srgbClr val="E61272"/>
                </a:solidFill>
                <a:latin typeface="隶书" panose="02010509060101010101" pitchFamily="1" charset="-122"/>
                <a:ea typeface="隶书" panose="02010509060101010101" pitchFamily="1" charset="-122"/>
              </a:rPr>
              <a:t>1.5 </a:t>
            </a:r>
            <a:r>
              <a:rPr lang="zh-CN" altLang="en-US" sz="4400" b="1" dirty="0">
                <a:solidFill>
                  <a:srgbClr val="E61272"/>
                </a:solidFill>
                <a:latin typeface="隶书" panose="02010509060101010101" pitchFamily="1" charset="-122"/>
                <a:ea typeface="隶书" panose="02010509060101010101" pitchFamily="1" charset="-122"/>
              </a:rPr>
              <a:t>尽可能利用再生资源</a:t>
            </a:r>
          </a:p>
        </p:txBody>
      </p:sp>
      <p:sp>
        <p:nvSpPr>
          <p:cNvPr id="22531" name="文本占位符 22530"/>
          <p:cNvSpPr>
            <a:spLocks noGrp="1"/>
          </p:cNvSpPr>
          <p:nvPr>
            <p:ph type="body" idx="1"/>
          </p:nvPr>
        </p:nvSpPr>
        <p:spPr>
          <a:xfrm>
            <a:off x="609600" y="1828800"/>
            <a:ext cx="7696200" cy="3276600"/>
          </a:xfrm>
        </p:spPr>
        <p:txBody>
          <a:bodyPr/>
          <a:lstStyle/>
          <a:p>
            <a:pPr algn="just">
              <a:buNone/>
            </a:pPr>
            <a:r>
              <a:rPr lang="zh-CN" altLang="en-US" dirty="0">
                <a:latin typeface="Times New Roman" panose="02020603050405020304" pitchFamily="2" charset="0"/>
              </a:rPr>
              <a:t>          </a:t>
            </a:r>
            <a:r>
              <a:rPr lang="zh-CN" altLang="en-US" sz="2800" b="1" dirty="0">
                <a:solidFill>
                  <a:srgbClr val="008000"/>
                </a:solidFill>
                <a:latin typeface="仿宋_GB2312" pitchFamily="1" charset="-122"/>
                <a:ea typeface="仿宋_GB2312" pitchFamily="1" charset="-122"/>
              </a:rPr>
              <a:t>自然界很多资源都是循环再生的，循环经济要求尽可能利用这类资源，替代不可再生资源，使生产循环与生态循环耦合，合理地依托在自然生态循环之上。如利用太阳能替代石油，利用地表水替代深层地下水，用农家肥替代化肥等。</a:t>
            </a:r>
            <a:endParaRPr lang="en-US" altLang="zh-CN" sz="2800" b="1" dirty="0">
              <a:solidFill>
                <a:srgbClr val="008000"/>
              </a:solidFill>
              <a:latin typeface="仿宋_GB2312" pitchFamily="1" charset="-122"/>
              <a:ea typeface="仿宋_GB2312" pitchFamily="1" charset="-122"/>
            </a:endParaRPr>
          </a:p>
        </p:txBody>
      </p:sp>
      <p:sp>
        <p:nvSpPr>
          <p:cNvPr id="6146" name="标题 6145"/>
          <p:cNvSpPr>
            <a:spLocks noGrp="1"/>
          </p:cNvSpPr>
          <p:nvPr/>
        </p:nvSpPr>
        <p:spPr>
          <a:xfrm>
            <a:off x="971550" y="-98425"/>
            <a:ext cx="7158038" cy="1033463"/>
          </a:xfrm>
          <a:prstGeom prst="rect">
            <a:avLst/>
          </a:prstGeom>
          <a:noFill/>
          <a:ln w="9525">
            <a:noFill/>
          </a:ln>
        </p:spPr>
        <p:txBody>
          <a:bodyPr vert="horz" rtlCol="0" anchor="b">
            <a:noAutofit/>
          </a:bodyPr>
          <a:lstStyle>
            <a:lvl1pPr marL="0" lvl="0" indent="0" algn="l" defTabSz="91440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a:lstStyle>
          <a:p>
            <a:pPr lvl="0" algn="l">
              <a:buClrTx/>
              <a:buSzTx/>
            </a:pPr>
            <a:r>
              <a:rPr lang="en-US" altLang="x-none" dirty="0">
                <a:solidFill>
                  <a:srgbClr val="FF0000"/>
                </a:solidFill>
                <a:latin typeface="黑体" panose="02010609060101010101" pitchFamily="2" charset="-122"/>
                <a:ea typeface="黑体" panose="02010609060101010101" pitchFamily="2" charset="-122"/>
                <a:cs typeface="+mn-cs"/>
                <a:sym typeface="+mn-ea"/>
              </a:rPr>
              <a:t>1.循环经济的内涵与原则</a:t>
            </a:r>
          </a:p>
        </p:txBody>
      </p:sp>
    </p:spTree>
  </p:cSld>
  <p:clrMapOvr>
    <a:masterClrMapping/>
  </p:clrMapOvr>
  <p:transition spd="med">
    <p:blinds dir="vert"/>
  </p:transition>
</p:sld>
</file>

<file path=ppt/slides/slide14.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23554" name="标题 23553"/>
          <p:cNvSpPr>
            <a:spLocks noGrp="1"/>
          </p:cNvSpPr>
          <p:nvPr>
            <p:ph type="title"/>
          </p:nvPr>
        </p:nvSpPr>
        <p:spPr>
          <a:xfrm>
            <a:off x="971550" y="835025"/>
            <a:ext cx="7416800" cy="817563"/>
          </a:xfrm>
        </p:spPr>
        <p:txBody>
          <a:bodyPr anchor="b"/>
          <a:lstStyle/>
          <a:p>
            <a:r>
              <a:rPr lang="en-US" altLang="zh-CN" sz="4400" b="1" dirty="0">
                <a:solidFill>
                  <a:srgbClr val="E61272"/>
                </a:solidFill>
                <a:latin typeface="隶书" panose="02010509060101010101" pitchFamily="1" charset="-122"/>
                <a:ea typeface="隶书" panose="02010509060101010101" pitchFamily="1" charset="-122"/>
              </a:rPr>
              <a:t>1.6 </a:t>
            </a:r>
            <a:r>
              <a:rPr lang="zh-CN" altLang="en-US" sz="4400" b="1" dirty="0">
                <a:solidFill>
                  <a:srgbClr val="E61272"/>
                </a:solidFill>
                <a:latin typeface="隶书" panose="02010509060101010101" pitchFamily="1" charset="-122"/>
                <a:ea typeface="隶书" panose="02010509060101010101" pitchFamily="1" charset="-122"/>
              </a:rPr>
              <a:t>建立绿色消费制度</a:t>
            </a:r>
          </a:p>
        </p:txBody>
      </p:sp>
      <p:sp>
        <p:nvSpPr>
          <p:cNvPr id="23555" name="文本占位符 23554"/>
          <p:cNvSpPr>
            <a:spLocks noGrp="1"/>
          </p:cNvSpPr>
          <p:nvPr>
            <p:ph type="body" idx="1"/>
          </p:nvPr>
        </p:nvSpPr>
        <p:spPr>
          <a:xfrm>
            <a:off x="457200" y="1752600"/>
            <a:ext cx="8153400" cy="4495800"/>
          </a:xfrm>
        </p:spPr>
        <p:txBody>
          <a:bodyPr/>
          <a:lstStyle/>
          <a:p>
            <a:pPr algn="just">
              <a:lnSpc>
                <a:spcPct val="90000"/>
              </a:lnSpc>
              <a:buNone/>
            </a:pPr>
            <a:r>
              <a:rPr lang="zh-CN" altLang="en-US" sz="2800" dirty="0">
                <a:latin typeface="Times New Roman" panose="02020603050405020304" pitchFamily="2" charset="0"/>
              </a:rPr>
              <a:t>             </a:t>
            </a:r>
            <a:r>
              <a:rPr lang="zh-CN" altLang="en-US" sz="2800" b="1" dirty="0">
                <a:solidFill>
                  <a:srgbClr val="008000"/>
                </a:solidFill>
                <a:latin typeface="仿宋_GB2312" pitchFamily="1" charset="-122"/>
                <a:ea typeface="仿宋_GB2312" pitchFamily="1" charset="-122"/>
              </a:rPr>
              <a:t>以税收和行政等手段，限制以不可再生资源为原料的一次性产品的生产与消费，如旅馆的一次性用品、餐馆的一次性餐具和豪华包装等，促进一次性产品和包装容器的再利用。</a:t>
            </a:r>
          </a:p>
          <a:p>
            <a:pPr algn="just">
              <a:lnSpc>
                <a:spcPct val="90000"/>
              </a:lnSpc>
              <a:buNone/>
            </a:pPr>
            <a:r>
              <a:rPr lang="en-US" altLang="zh-CN" sz="2800" b="1" dirty="0">
                <a:solidFill>
                  <a:srgbClr val="008000"/>
                </a:solidFill>
                <a:latin typeface="仿宋_GB2312" pitchFamily="1" charset="-122"/>
                <a:ea typeface="仿宋_GB2312" pitchFamily="1" charset="-122"/>
              </a:rPr>
              <a:t>      </a:t>
            </a:r>
            <a:r>
              <a:rPr lang="zh-CN" altLang="en-US" sz="2800" b="1" dirty="0">
                <a:solidFill>
                  <a:srgbClr val="008000"/>
                </a:solidFill>
                <a:latin typeface="仿宋_GB2312" pitchFamily="1" charset="-122"/>
                <a:ea typeface="仿宋_GB2312" pitchFamily="1" charset="-122"/>
              </a:rPr>
              <a:t>自20世纪90年代中期以来，欧美的四、五星级高档宾馆已基本废弃了房间中的一次性用品，以持续使用的固定肥皂液、洗浴液容器来替代。同时，一些发达国家还以循环经济的思想为指导，使用可降解的一次性用具。如瑞典在20世纪80年代末就试用马铃薯和玉米制的一次性快餐盒，既可食用，废弃后也很快自然降解。</a:t>
            </a:r>
          </a:p>
        </p:txBody>
      </p:sp>
      <p:sp>
        <p:nvSpPr>
          <p:cNvPr id="6146" name="标题 6145"/>
          <p:cNvSpPr>
            <a:spLocks noGrp="1"/>
          </p:cNvSpPr>
          <p:nvPr/>
        </p:nvSpPr>
        <p:spPr>
          <a:xfrm>
            <a:off x="971550" y="-98425"/>
            <a:ext cx="7158038" cy="1033463"/>
          </a:xfrm>
          <a:prstGeom prst="rect">
            <a:avLst/>
          </a:prstGeom>
          <a:noFill/>
          <a:ln w="9525">
            <a:noFill/>
          </a:ln>
        </p:spPr>
        <p:txBody>
          <a:bodyPr vert="horz" rtlCol="0" anchor="b">
            <a:noAutofit/>
          </a:bodyPr>
          <a:lstStyle>
            <a:lvl1pPr marL="0" lvl="0" indent="0" algn="l" defTabSz="91440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a:lstStyle>
          <a:p>
            <a:pPr lvl="0" algn="l">
              <a:buClrTx/>
              <a:buSzTx/>
            </a:pPr>
            <a:r>
              <a:rPr lang="en-US" altLang="x-none" dirty="0">
                <a:solidFill>
                  <a:srgbClr val="FF0000"/>
                </a:solidFill>
                <a:latin typeface="黑体" panose="02010609060101010101" pitchFamily="2" charset="-122"/>
                <a:ea typeface="黑体" panose="02010609060101010101" pitchFamily="2" charset="-122"/>
                <a:cs typeface="+mn-cs"/>
                <a:sym typeface="+mn-ea"/>
              </a:rPr>
              <a:t>1.循环经济的内涵与原则</a:t>
            </a:r>
          </a:p>
        </p:txBody>
      </p:sp>
    </p:spTree>
  </p:cSld>
  <p:clrMapOvr>
    <a:masterClrMapping/>
  </p:clrMapOvr>
  <p:transition spd="med">
    <p:blinds dir="vert"/>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66">
            <a:hlinkClick r:id="rId3" action="ppaction://hlinksldjump"/>
          </p:cNvPr>
          <p:cNvSpPr/>
          <p:nvPr/>
        </p:nvSpPr>
        <p:spPr>
          <a:xfrm>
            <a:off x="2794000" y="4267835"/>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绿色发展面临的挑战</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8" name="矩形 85"/>
          <p:cNvSpPr/>
          <p:nvPr/>
        </p:nvSpPr>
        <p:spPr>
          <a:xfrm>
            <a:off x="2739708" y="3594418"/>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绿色发展的动力和目标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50" name="Rectangle 59"/>
          <p:cNvSpPr/>
          <p:nvPr/>
        </p:nvSpPr>
        <p:spPr>
          <a:xfrm>
            <a:off x="603885" y="500698"/>
            <a:ext cx="8229600" cy="1143000"/>
          </a:xfrm>
          <a:prstGeom prst="rect">
            <a:avLst/>
          </a:prstGeom>
          <a:noFill/>
          <a:ln w="9525">
            <a:noFill/>
          </a:ln>
        </p:spPr>
        <p:txBody>
          <a:bodyPr anchor="t"/>
          <a:lstStyle/>
          <a:p>
            <a:pPr algn="ctr"/>
            <a:r>
              <a:rPr lang="zh-CN" altLang="en-US" sz="44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讨论内容 </a:t>
            </a:r>
          </a:p>
        </p:txBody>
      </p:sp>
      <p:sp>
        <p:nvSpPr>
          <p:cNvPr id="6151" name="Text Box 5"/>
          <p:cNvSpPr/>
          <p:nvPr/>
        </p:nvSpPr>
        <p:spPr>
          <a:xfrm>
            <a:off x="2784475" y="2906395"/>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绿色发展的内涵与特征</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929130"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2090738"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p>
        </p:txBody>
      </p:sp>
      <p:grpSp>
        <p:nvGrpSpPr>
          <p:cNvPr id="6157" name="组合 6157"/>
          <p:cNvGrpSpPr/>
          <p:nvPr/>
        </p:nvGrpSpPr>
        <p:grpSpPr>
          <a:xfrm>
            <a:off x="1929130" y="217170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2083594" y="2205038"/>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p>
        </p:txBody>
      </p:sp>
      <p:grpSp>
        <p:nvGrpSpPr>
          <p:cNvPr id="6162" name="组合 6162"/>
          <p:cNvGrpSpPr/>
          <p:nvPr/>
        </p:nvGrpSpPr>
        <p:grpSpPr>
          <a:xfrm>
            <a:off x="1929130" y="2870200"/>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2092325" y="289877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p>
        </p:txBody>
      </p:sp>
      <p:sp>
        <p:nvSpPr>
          <p:cNvPr id="6167" name="Line 20"/>
          <p:cNvSpPr/>
          <p:nvPr/>
        </p:nvSpPr>
        <p:spPr>
          <a:xfrm flipV="1">
            <a:off x="2435543" y="2101850"/>
            <a:ext cx="4572000"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956118"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956118" y="426720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2097088" y="431482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p>
        </p:txBody>
      </p:sp>
      <p:sp>
        <p:nvSpPr>
          <p:cNvPr id="6177" name="Text Box 18"/>
          <p:cNvSpPr/>
          <p:nvPr/>
        </p:nvSpPr>
        <p:spPr>
          <a:xfrm>
            <a:off x="2089150" y="3600450"/>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p>
        </p:txBody>
      </p:sp>
      <p:grpSp>
        <p:nvGrpSpPr>
          <p:cNvPr id="6178" name="组合 6178"/>
          <p:cNvGrpSpPr/>
          <p:nvPr/>
        </p:nvGrpSpPr>
        <p:grpSpPr>
          <a:xfrm>
            <a:off x="1956118" y="496570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2097088" y="498951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p>
        </p:txBody>
      </p:sp>
      <p:sp>
        <p:nvSpPr>
          <p:cNvPr id="4" name="Line 20"/>
          <p:cNvSpPr/>
          <p:nvPr/>
        </p:nvSpPr>
        <p:spPr>
          <a:xfrm flipV="1">
            <a:off x="2424113" y="2782570"/>
            <a:ext cx="4572000"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2424113" y="3474720"/>
            <a:ext cx="4572000"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2424113" y="4166870"/>
            <a:ext cx="4572000"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2424113" y="4859020"/>
            <a:ext cx="4572000"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2424113" y="5551170"/>
            <a:ext cx="4572000" cy="7938"/>
          </a:xfrm>
          <a:prstGeom prst="line">
            <a:avLst/>
          </a:prstGeom>
          <a:ln w="25400" cap="flat" cmpd="sng">
            <a:solidFill>
              <a:schemeClr val="bg2"/>
            </a:solidFill>
            <a:prstDash val="sysDot"/>
            <a:round/>
            <a:headEnd type="none" w="med" len="med"/>
            <a:tailEnd type="oval" w="med" len="med"/>
          </a:ln>
        </p:spPr>
      </p:sp>
      <p:sp>
        <p:nvSpPr>
          <p:cNvPr id="11" name="Rectangle 66">
            <a:hlinkClick r:id="rId3" action="ppaction://hlinksldjump"/>
          </p:cNvPr>
          <p:cNvSpPr/>
          <p:nvPr/>
        </p:nvSpPr>
        <p:spPr>
          <a:xfrm>
            <a:off x="2782570" y="4948555"/>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绿色发展面临的机遇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2" name="Text Box 5"/>
          <p:cNvSpPr/>
          <p:nvPr/>
        </p:nvSpPr>
        <p:spPr>
          <a:xfrm>
            <a:off x="2767965" y="1526540"/>
            <a:ext cx="4248000" cy="583565"/>
          </a:xfrm>
          <a:prstGeom prst="rect">
            <a:avLst/>
          </a:prstGeom>
          <a:noFill/>
          <a:ln w="9525">
            <a:noFill/>
          </a:ln>
        </p:spPr>
        <p:txBody>
          <a:bodyPr wrap="square" anchor="t">
            <a:spAutoFit/>
          </a:bodyPr>
          <a:lstStyle/>
          <a:p>
            <a:pPr lvl="0" algn="dist" eaLnBrk="0" hangingPunct="0">
              <a:buClrTx/>
              <a:buSzTx/>
            </a:pPr>
            <a:r>
              <a:rPr lang="zh-CN" altLang="en-US" sz="3200" dirty="0">
                <a:solidFill>
                  <a:srgbClr val="008000"/>
                </a:solidFill>
                <a:latin typeface="黑体" panose="02010609060101010101" pitchFamily="2" charset="-122"/>
                <a:ea typeface="黑体" panose="02010609060101010101" pitchFamily="2" charset="-122"/>
                <a:sym typeface="+mn-ea"/>
              </a:rPr>
              <a:t>循环经济的内涵与原则</a:t>
            </a:r>
          </a:p>
        </p:txBody>
      </p:sp>
      <p:sp>
        <p:nvSpPr>
          <p:cNvPr id="12" name="Text Box 5"/>
          <p:cNvSpPr/>
          <p:nvPr/>
        </p:nvSpPr>
        <p:spPr>
          <a:xfrm>
            <a:off x="2767965" y="2244090"/>
            <a:ext cx="4248000" cy="583565"/>
          </a:xfrm>
          <a:prstGeom prst="rect">
            <a:avLst/>
          </a:prstGeom>
          <a:solidFill>
            <a:srgbClr val="FFFF00"/>
          </a:solidFill>
          <a:ln w="9525">
            <a:noFill/>
          </a:ln>
        </p:spPr>
        <p:txBody>
          <a:bodyPr wrap="square" anchor="t">
            <a:spAutoFit/>
          </a:bodyPr>
          <a:lstStyle/>
          <a:p>
            <a:pPr lvl="0" algn="dist" eaLnBrk="0" hangingPunct="0">
              <a:buClrTx/>
              <a:buSzTx/>
            </a:pPr>
            <a:r>
              <a:rPr lang="zh-CN" altLang="en-US" sz="3200" dirty="0">
                <a:solidFill>
                  <a:srgbClr val="FF0000"/>
                </a:solidFill>
                <a:latin typeface="黑体" panose="02010609060101010101" pitchFamily="2" charset="-122"/>
                <a:ea typeface="黑体" panose="02010609060101010101" pitchFamily="2" charset="-122"/>
                <a:sym typeface="+mn-ea"/>
              </a:rPr>
              <a:t>循环经济三个重要层面</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25602" name="标题 25601"/>
          <p:cNvSpPr>
            <a:spLocks noGrp="1"/>
          </p:cNvSpPr>
          <p:nvPr>
            <p:ph type="title"/>
          </p:nvPr>
        </p:nvSpPr>
        <p:spPr>
          <a:xfrm>
            <a:off x="900113" y="45085"/>
            <a:ext cx="7158037" cy="1033463"/>
          </a:xfrm>
          <a:noFill/>
          <a:ln w="9525">
            <a:noFill/>
          </a:ln>
        </p:spPr>
        <p:txBody>
          <a:bodyPr vert="horz" rtlCol="0" anchor="b">
            <a:noAutofit/>
          </a:bodyPr>
          <a:lstStyle>
            <a:lvl1pPr marL="0" lvl="0" indent="0" algn="l" defTabSz="91440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a:lstStyle>
          <a:p>
            <a:pPr lvl="0" algn="l">
              <a:buClrTx/>
              <a:buSzTx/>
              <a:buFont typeface="Arial" panose="020B0604020202020204" pitchFamily="34" charset="0"/>
            </a:pPr>
            <a:r>
              <a:rPr lang="en-US" altLang="x-none" dirty="0">
                <a:solidFill>
                  <a:srgbClr val="FF0000"/>
                </a:solidFill>
                <a:latin typeface="黑体" panose="02010609060101010101" pitchFamily="2" charset="-122"/>
                <a:ea typeface="黑体" panose="02010609060101010101" pitchFamily="2" charset="-122"/>
                <a:cs typeface="+mn-cs"/>
                <a:sym typeface="+mn-ea"/>
              </a:rPr>
              <a:t>2.循环经济的三个重要层面</a:t>
            </a:r>
          </a:p>
        </p:txBody>
      </p:sp>
      <p:sp>
        <p:nvSpPr>
          <p:cNvPr id="25603" name="文本占位符 25602"/>
          <p:cNvSpPr>
            <a:spLocks noGrp="1"/>
          </p:cNvSpPr>
          <p:nvPr>
            <p:ph type="body" idx="1"/>
          </p:nvPr>
        </p:nvSpPr>
        <p:spPr>
          <a:xfrm>
            <a:off x="457200" y="1600200"/>
            <a:ext cx="8153400" cy="4495800"/>
          </a:xfrm>
        </p:spPr>
        <p:txBody>
          <a:bodyPr/>
          <a:lstStyle/>
          <a:p>
            <a:pPr>
              <a:lnSpc>
                <a:spcPct val="90000"/>
              </a:lnSpc>
              <a:buNone/>
            </a:pPr>
            <a:r>
              <a:rPr lang="zh-CN" altLang="en-US" sz="2800" b="1" dirty="0">
                <a:solidFill>
                  <a:srgbClr val="4B0096"/>
                </a:solidFill>
                <a:latin typeface="黑体" panose="02010609060101010101" pitchFamily="2" charset="-122"/>
                <a:ea typeface="黑体" panose="02010609060101010101" pitchFamily="2" charset="-122"/>
              </a:rPr>
              <a:t>（１）生态经济效益的理念和实践 </a:t>
            </a:r>
            <a:r>
              <a:rPr lang="zh-CN" altLang="en-US" sz="2800" b="1" dirty="0">
                <a:solidFill>
                  <a:srgbClr val="4B0096"/>
                </a:solidFill>
                <a:latin typeface="Arial" panose="020B0604020202020204" pitchFamily="34" charset="0"/>
                <a:ea typeface="黑体" panose="02010609060101010101" pitchFamily="2" charset="-122"/>
              </a:rPr>
              <a:t>——</a:t>
            </a:r>
            <a:r>
              <a:rPr lang="zh-CN" altLang="en-US" sz="2800" b="1" dirty="0">
                <a:solidFill>
                  <a:srgbClr val="4B0096"/>
                </a:solidFill>
                <a:latin typeface="黑体" panose="02010609060101010101" pitchFamily="2" charset="-122"/>
                <a:ea typeface="黑体" panose="02010609060101010101" pitchFamily="2" charset="-122"/>
              </a:rPr>
              <a:t>企业层面</a:t>
            </a:r>
            <a:endParaRPr lang="en-US" altLang="zh-CN" sz="2800" b="1" dirty="0">
              <a:solidFill>
                <a:srgbClr val="4B0096"/>
              </a:solidFill>
              <a:latin typeface="黑体" panose="02010609060101010101" pitchFamily="2" charset="-122"/>
              <a:ea typeface="黑体" panose="02010609060101010101" pitchFamily="2" charset="-122"/>
            </a:endParaRPr>
          </a:p>
          <a:p>
            <a:pPr>
              <a:lnSpc>
                <a:spcPct val="90000"/>
              </a:lnSpc>
              <a:buNone/>
            </a:pPr>
            <a:r>
              <a:rPr lang="zh-CN" altLang="en-US" sz="2800" b="1" dirty="0">
                <a:solidFill>
                  <a:srgbClr val="FAFA72"/>
                </a:solidFill>
                <a:latin typeface="Times New Roman" panose="02020603050405020304" pitchFamily="2" charset="0"/>
              </a:rPr>
              <a:t>             </a:t>
            </a:r>
            <a:r>
              <a:rPr lang="zh-CN" altLang="en-US" sz="2800" b="1" dirty="0">
                <a:solidFill>
                  <a:srgbClr val="008000"/>
                </a:solidFill>
                <a:latin typeface="Times New Roman" panose="02020603050405020304" pitchFamily="2" charset="0"/>
              </a:rPr>
              <a:t>生态经济效益理念的本质是要求组织企业生产层次上物料和能源的循环</a:t>
            </a:r>
            <a:r>
              <a:rPr lang="zh-CN" altLang="en-US" sz="2800" b="1" dirty="0">
                <a:solidFill>
                  <a:srgbClr val="008000"/>
                </a:solidFill>
                <a:latin typeface="Times New Roman" panose="02020603050405020304" pitchFamily="2" charset="0"/>
                <a:cs typeface="Times New Roman" panose="02020603050405020304" pitchFamily="2" charset="0"/>
              </a:rPr>
              <a:t>,</a:t>
            </a:r>
            <a:r>
              <a:rPr lang="zh-CN" altLang="en-US" sz="2800" b="1" dirty="0">
                <a:solidFill>
                  <a:srgbClr val="008000"/>
                </a:solidFill>
                <a:latin typeface="Times New Roman" panose="02020603050405020304" pitchFamily="2" charset="0"/>
              </a:rPr>
              <a:t>从而达到污染排放的最小量化。世界工商企业可持续发展理事会（ＷＢＣＳＤ）提出注重生态经济效益的企业应该做到</a:t>
            </a:r>
            <a:r>
              <a:rPr lang="zh-CN" altLang="en-US" sz="2800" b="1" dirty="0">
                <a:solidFill>
                  <a:srgbClr val="008000"/>
                </a:solidFill>
                <a:latin typeface="Times New Roman" panose="02020603050405020304" pitchFamily="2" charset="0"/>
                <a:cs typeface="Times New Roman" panose="02020603050405020304" pitchFamily="2" charset="0"/>
              </a:rPr>
              <a:t>:</a:t>
            </a:r>
            <a:r>
              <a:rPr lang="zh-CN" altLang="en-US" sz="2800" b="1" dirty="0">
                <a:solidFill>
                  <a:srgbClr val="008000"/>
                </a:solidFill>
                <a:latin typeface="Times New Roman" panose="02020603050405020304" pitchFamily="2" charset="0"/>
              </a:rPr>
              <a:t>（1）减少产品和服务的物料使用量</a:t>
            </a:r>
            <a:r>
              <a:rPr lang="zh-CN" altLang="en-US" sz="2800" b="1" dirty="0">
                <a:solidFill>
                  <a:srgbClr val="008000"/>
                </a:solidFill>
                <a:latin typeface="Times New Roman" panose="02020603050405020304" pitchFamily="2" charset="0"/>
                <a:cs typeface="Times New Roman" panose="02020603050405020304" pitchFamily="2" charset="0"/>
              </a:rPr>
              <a:t>;</a:t>
            </a:r>
            <a:r>
              <a:rPr lang="zh-CN" altLang="en-US" sz="2800" b="1" dirty="0">
                <a:solidFill>
                  <a:srgbClr val="008000"/>
                </a:solidFill>
                <a:latin typeface="Times New Roman" panose="02020603050405020304" pitchFamily="2" charset="0"/>
              </a:rPr>
              <a:t>（2）减少产品和服务的能源使用量</a:t>
            </a:r>
            <a:r>
              <a:rPr lang="zh-CN" altLang="en-US" sz="2800" b="1" dirty="0">
                <a:solidFill>
                  <a:srgbClr val="008000"/>
                </a:solidFill>
                <a:latin typeface="Times New Roman" panose="02020603050405020304" pitchFamily="2" charset="0"/>
                <a:cs typeface="Times New Roman" panose="02020603050405020304" pitchFamily="2" charset="0"/>
              </a:rPr>
              <a:t>;</a:t>
            </a:r>
            <a:r>
              <a:rPr lang="zh-CN" altLang="en-US" sz="2800" b="1" dirty="0">
                <a:solidFill>
                  <a:srgbClr val="008000"/>
                </a:solidFill>
                <a:latin typeface="Times New Roman" panose="02020603050405020304" pitchFamily="2" charset="0"/>
              </a:rPr>
              <a:t>（3）减少有毒物质的排放</a:t>
            </a:r>
            <a:r>
              <a:rPr lang="zh-CN" altLang="en-US" sz="2800" b="1" dirty="0">
                <a:solidFill>
                  <a:srgbClr val="008000"/>
                </a:solidFill>
                <a:latin typeface="Times New Roman" panose="02020603050405020304" pitchFamily="2" charset="0"/>
                <a:cs typeface="Times New Roman" panose="02020603050405020304" pitchFamily="2" charset="0"/>
              </a:rPr>
              <a:t>;</a:t>
            </a:r>
            <a:r>
              <a:rPr lang="zh-CN" altLang="en-US" sz="2800" b="1" dirty="0">
                <a:solidFill>
                  <a:srgbClr val="008000"/>
                </a:solidFill>
                <a:latin typeface="Times New Roman" panose="02020603050405020304" pitchFamily="2" charset="0"/>
              </a:rPr>
              <a:t>（4）加强物质的循环使用能力</a:t>
            </a:r>
            <a:r>
              <a:rPr lang="zh-CN" altLang="en-US" sz="2800" b="1" dirty="0">
                <a:solidFill>
                  <a:srgbClr val="008000"/>
                </a:solidFill>
                <a:latin typeface="Times New Roman" panose="02020603050405020304" pitchFamily="2" charset="0"/>
                <a:cs typeface="Times New Roman" panose="02020603050405020304" pitchFamily="2" charset="0"/>
              </a:rPr>
              <a:t>;</a:t>
            </a:r>
            <a:r>
              <a:rPr lang="zh-CN" altLang="en-US" sz="2800" b="1" dirty="0">
                <a:solidFill>
                  <a:srgbClr val="008000"/>
                </a:solidFill>
                <a:latin typeface="Times New Roman" panose="02020603050405020304" pitchFamily="2" charset="0"/>
              </a:rPr>
              <a:t>（5）最大限度可持续地利用可再生资源</a:t>
            </a:r>
            <a:r>
              <a:rPr lang="zh-CN" altLang="en-US" sz="2800" b="1" dirty="0">
                <a:solidFill>
                  <a:srgbClr val="008000"/>
                </a:solidFill>
                <a:latin typeface="Times New Roman" panose="02020603050405020304" pitchFamily="2" charset="0"/>
                <a:cs typeface="Times New Roman" panose="02020603050405020304" pitchFamily="2" charset="0"/>
              </a:rPr>
              <a:t>;</a:t>
            </a:r>
            <a:r>
              <a:rPr lang="zh-CN" altLang="en-US" sz="2800" b="1" dirty="0">
                <a:solidFill>
                  <a:srgbClr val="008000"/>
                </a:solidFill>
                <a:latin typeface="Times New Roman" panose="02020603050405020304" pitchFamily="2" charset="0"/>
              </a:rPr>
              <a:t>（6）提高产品的耐用性</a:t>
            </a:r>
            <a:r>
              <a:rPr lang="zh-CN" altLang="en-US" sz="2800" b="1" dirty="0">
                <a:solidFill>
                  <a:srgbClr val="008000"/>
                </a:solidFill>
                <a:latin typeface="Times New Roman" panose="02020603050405020304" pitchFamily="2" charset="0"/>
                <a:cs typeface="Times New Roman" panose="02020603050405020304" pitchFamily="2" charset="0"/>
              </a:rPr>
              <a:t>;</a:t>
            </a:r>
            <a:r>
              <a:rPr lang="zh-CN" altLang="en-US" sz="2800" b="1" dirty="0">
                <a:solidFill>
                  <a:srgbClr val="008000"/>
                </a:solidFill>
                <a:latin typeface="Times New Roman" panose="02020603050405020304" pitchFamily="2" charset="0"/>
              </a:rPr>
              <a:t>（7）提高产品与服务的服务强度。</a:t>
            </a:r>
          </a:p>
        </p:txBody>
      </p:sp>
    </p:spTree>
  </p:cSld>
  <p:clrMapOvr>
    <a:masterClrMapping/>
  </p:clrMapOvr>
  <p:transition spd="med">
    <p:checke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36866" name="文本占位符 36865"/>
          <p:cNvSpPr>
            <a:spLocks noGrp="1"/>
          </p:cNvSpPr>
          <p:nvPr>
            <p:ph type="body" idx="1"/>
          </p:nvPr>
        </p:nvSpPr>
        <p:spPr>
          <a:xfrm>
            <a:off x="457200" y="1188085"/>
            <a:ext cx="8153400" cy="5943600"/>
          </a:xfrm>
        </p:spPr>
        <p:txBody>
          <a:bodyPr/>
          <a:lstStyle/>
          <a:p>
            <a:pPr>
              <a:buNone/>
            </a:pPr>
            <a:r>
              <a:rPr lang="zh-CN" altLang="en-US" b="1" dirty="0">
                <a:solidFill>
                  <a:srgbClr val="4B0096"/>
                </a:solidFill>
                <a:latin typeface="黑体" panose="02010609060101010101" pitchFamily="2" charset="-122"/>
                <a:ea typeface="黑体" panose="02010609060101010101" pitchFamily="2" charset="-122"/>
              </a:rPr>
              <a:t>（２）工业生态系统的理念和实践</a:t>
            </a:r>
          </a:p>
          <a:p>
            <a:pPr>
              <a:buNone/>
            </a:pPr>
            <a:r>
              <a:rPr lang="zh-CN" altLang="en-US" b="1" dirty="0">
                <a:solidFill>
                  <a:srgbClr val="4B0096"/>
                </a:solidFill>
                <a:latin typeface="黑体" panose="02010609060101010101" pitchFamily="2" charset="-122"/>
                <a:ea typeface="黑体" panose="02010609060101010101" pitchFamily="2" charset="-122"/>
              </a:rPr>
              <a:t>       </a:t>
            </a:r>
            <a:r>
              <a:rPr lang="zh-CN" altLang="en-US" b="1" dirty="0">
                <a:solidFill>
                  <a:srgbClr val="4B0096"/>
                </a:solidFill>
                <a:latin typeface="Arial" panose="020B0604020202020204" pitchFamily="34" charset="0"/>
                <a:ea typeface="黑体" panose="02010609060101010101" pitchFamily="2" charset="-122"/>
              </a:rPr>
              <a:t>——</a:t>
            </a:r>
            <a:r>
              <a:rPr lang="zh-CN" altLang="en-US" b="1" dirty="0">
                <a:solidFill>
                  <a:srgbClr val="4B0096"/>
                </a:solidFill>
                <a:latin typeface="黑体" panose="02010609060101010101" pitchFamily="2" charset="-122"/>
                <a:ea typeface="黑体" panose="02010609060101010101" pitchFamily="2" charset="-122"/>
              </a:rPr>
              <a:t>企业与企业间层面</a:t>
            </a:r>
            <a:endParaRPr lang="en-US" altLang="zh-CN" b="1" dirty="0">
              <a:solidFill>
                <a:srgbClr val="4B0096"/>
              </a:solidFill>
              <a:latin typeface="黑体" panose="02010609060101010101" pitchFamily="2" charset="-122"/>
              <a:ea typeface="黑体" panose="02010609060101010101" pitchFamily="2" charset="-122"/>
            </a:endParaRPr>
          </a:p>
          <a:p>
            <a:pPr>
              <a:buNone/>
            </a:pPr>
            <a:r>
              <a:rPr lang="zh-CN" altLang="en-US" sz="2800" b="1" dirty="0">
                <a:solidFill>
                  <a:srgbClr val="FAFA72"/>
                </a:solidFill>
                <a:latin typeface="宋体" panose="02010600030101010101" pitchFamily="2" charset="-122"/>
              </a:rPr>
              <a:t>      </a:t>
            </a:r>
            <a:r>
              <a:rPr lang="zh-CN" altLang="en-US" sz="2800" b="1" dirty="0">
                <a:solidFill>
                  <a:srgbClr val="008000"/>
                </a:solidFill>
                <a:latin typeface="宋体" panose="02010600030101010101" pitchFamily="2" charset="-122"/>
              </a:rPr>
              <a:t>单个企业的清洁生产和厂内循环具有一定的局限性,因为它肯定会形成厂内无法消解的一部分废料和副产品,需要从厂外去组织物料循环。于是,1989年</a:t>
            </a:r>
            <a:r>
              <a:rPr lang="zh-CN" altLang="en-US" sz="2800" b="1" dirty="0">
                <a:solidFill>
                  <a:srgbClr val="008000"/>
                </a:solidFill>
                <a:latin typeface="Times New Roman" panose="02020603050405020304" pitchFamily="2" charset="0"/>
              </a:rPr>
              <a:t>提出了生态工业园区的新概念。</a:t>
            </a:r>
            <a:r>
              <a:rPr lang="zh-CN" altLang="en-US" sz="2800" b="1" dirty="0">
                <a:solidFill>
                  <a:srgbClr val="008000"/>
                </a:solidFill>
                <a:latin typeface="宋体" panose="02010600030101010101" pitchFamily="2" charset="-122"/>
              </a:rPr>
              <a:t>生态工业园区就是要在更大的范围内实施循环经济的法则</a:t>
            </a:r>
            <a:r>
              <a:rPr lang="zh-CN" altLang="en-US" sz="2800" b="1" dirty="0">
                <a:solidFill>
                  <a:srgbClr val="008000"/>
                </a:solidFill>
                <a:latin typeface="Times New Roman" panose="02020603050405020304" pitchFamily="2" charset="0"/>
              </a:rPr>
              <a:t>,</a:t>
            </a:r>
            <a:r>
              <a:rPr lang="zh-CN" altLang="en-US" sz="2800" b="1" dirty="0">
                <a:solidFill>
                  <a:srgbClr val="008000"/>
                </a:solidFill>
                <a:latin typeface="宋体" panose="02010600030101010101" pitchFamily="2" charset="-122"/>
              </a:rPr>
              <a:t>把不同的工厂联接起来形成共享资源和互换副产品的产业共生组合</a:t>
            </a:r>
            <a:r>
              <a:rPr lang="zh-CN" altLang="en-US" sz="2800" b="1" dirty="0">
                <a:solidFill>
                  <a:srgbClr val="008000"/>
                </a:solidFill>
                <a:latin typeface="Times New Roman" panose="02020603050405020304" pitchFamily="2" charset="0"/>
              </a:rPr>
              <a:t>,</a:t>
            </a:r>
            <a:r>
              <a:rPr lang="zh-CN" altLang="en-US" sz="2800" b="1" dirty="0">
                <a:solidFill>
                  <a:srgbClr val="008000"/>
                </a:solidFill>
                <a:latin typeface="宋体" panose="02010600030101010101" pitchFamily="2" charset="-122"/>
              </a:rPr>
              <a:t>使得这家工厂的废气、废热、废水、废物成为另一家工厂的原料和能源。</a:t>
            </a:r>
            <a:r>
              <a:rPr lang="zh-CN" altLang="en-US" sz="2800" b="1" dirty="0">
                <a:solidFill>
                  <a:srgbClr val="008000"/>
                </a:solidFill>
                <a:latin typeface="Times New Roman" panose="02020603050405020304" pitchFamily="2" charset="0"/>
              </a:rPr>
              <a:t> </a:t>
            </a:r>
          </a:p>
        </p:txBody>
      </p:sp>
      <p:sp>
        <p:nvSpPr>
          <p:cNvPr id="25602" name="标题 25601"/>
          <p:cNvSpPr>
            <a:spLocks noGrp="1"/>
          </p:cNvSpPr>
          <p:nvPr>
            <p:ph type="title"/>
          </p:nvPr>
        </p:nvSpPr>
        <p:spPr>
          <a:xfrm>
            <a:off x="900113" y="45085"/>
            <a:ext cx="7158037" cy="1033463"/>
          </a:xfrm>
          <a:noFill/>
          <a:ln w="9525">
            <a:noFill/>
          </a:ln>
        </p:spPr>
        <p:txBody>
          <a:bodyPr vert="horz" rtlCol="0" anchor="b">
            <a:noAutofit/>
          </a:bodyPr>
          <a:lstStyle>
            <a:lvl1pPr marL="0" lvl="0" indent="0" algn="l" defTabSz="91440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a:lstStyle>
          <a:p>
            <a:pPr lvl="0" algn="l">
              <a:buClrTx/>
              <a:buSzTx/>
              <a:buFont typeface="Arial" panose="020B0604020202020204" pitchFamily="34" charset="0"/>
            </a:pPr>
            <a:r>
              <a:rPr lang="en-US" altLang="x-none" dirty="0">
                <a:solidFill>
                  <a:srgbClr val="FF0000"/>
                </a:solidFill>
                <a:latin typeface="黑体" panose="02010609060101010101" pitchFamily="2" charset="-122"/>
                <a:ea typeface="黑体" panose="02010609060101010101" pitchFamily="2" charset="-122"/>
                <a:cs typeface="+mn-cs"/>
                <a:sym typeface="+mn-ea"/>
              </a:rPr>
              <a:t>2.循环经济的三个重要层面</a:t>
            </a:r>
          </a:p>
        </p:txBody>
      </p:sp>
    </p:spTree>
  </p:cSld>
  <p:clrMapOvr>
    <a:masterClrMapping/>
  </p:clrMapOvr>
  <p:transition spd="med">
    <p:zoom dir="in"/>
  </p:transition>
</p:sld>
</file>

<file path=ppt/slides/slide18.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38914" name="文本框 38913"/>
          <p:cNvSpPr txBox="1"/>
          <p:nvPr/>
        </p:nvSpPr>
        <p:spPr>
          <a:xfrm>
            <a:off x="1582420" y="5943600"/>
            <a:ext cx="7010400" cy="521970"/>
          </a:xfrm>
          <a:prstGeom prst="rect">
            <a:avLst/>
          </a:prstGeom>
          <a:noFill/>
          <a:ln w="9525">
            <a:noFill/>
          </a:ln>
        </p:spPr>
        <p:txBody>
          <a:bodyPr>
            <a:spAutoFit/>
          </a:bodyPr>
          <a:lstStyle/>
          <a:p>
            <a:pPr>
              <a:spcBef>
                <a:spcPct val="50000"/>
              </a:spcBef>
            </a:pPr>
            <a:r>
              <a:rPr lang="zh-CN" altLang="en-US" sz="2800" b="1" dirty="0">
                <a:solidFill>
                  <a:srgbClr val="990000"/>
                </a:solidFill>
                <a:latin typeface="Arial" panose="020B0604020202020204" pitchFamily="34" charset="0"/>
                <a:ea typeface="楷体_GB2312" pitchFamily="1" charset="-122"/>
              </a:rPr>
              <a:t>生态工业园热能、废物循环使用简图</a:t>
            </a:r>
          </a:p>
        </p:txBody>
      </p:sp>
      <p:grpSp>
        <p:nvGrpSpPr>
          <p:cNvPr id="38915" name="组合 38914"/>
          <p:cNvGrpSpPr/>
          <p:nvPr/>
        </p:nvGrpSpPr>
        <p:grpSpPr>
          <a:xfrm>
            <a:off x="609600" y="990600"/>
            <a:ext cx="8072438" cy="4572000"/>
            <a:chOff x="0" y="0"/>
            <a:chExt cx="5085" cy="2880"/>
          </a:xfrm>
        </p:grpSpPr>
        <p:sp>
          <p:nvSpPr>
            <p:cNvPr id="38916" name="流程图: 联系 38915"/>
            <p:cNvSpPr/>
            <p:nvPr/>
          </p:nvSpPr>
          <p:spPr>
            <a:xfrm>
              <a:off x="1008" y="960"/>
              <a:ext cx="768" cy="672"/>
            </a:xfrm>
            <a:prstGeom prst="flowChartConnector">
              <a:avLst/>
            </a:prstGeom>
            <a:gradFill rotWithShape="0">
              <a:gsLst>
                <a:gs pos="0">
                  <a:srgbClr val="FFE4D1"/>
                </a:gs>
                <a:gs pos="100000">
                  <a:srgbClr val="FF0000"/>
                </a:gs>
              </a:gsLst>
              <a:lin ang="2700000" scaled="1"/>
              <a:tileRect/>
            </a:gradFill>
            <a:ln w="25400" cap="flat" cmpd="sng">
              <a:solidFill>
                <a:srgbClr val="E4E4E4"/>
              </a:solidFill>
              <a:prstDash val="solid"/>
              <a:headEnd type="none" w="med" len="med"/>
              <a:tailEnd type="none" w="med" len="med"/>
            </a:ln>
          </p:spPr>
          <p:txBody>
            <a:bodyPr wrap="none" anchor="ctr"/>
            <a:lstStyle/>
            <a:p>
              <a:pPr algn="ctr"/>
              <a:r>
                <a:rPr lang="zh-CN" altLang="en-US" sz="1600" b="1" dirty="0">
                  <a:solidFill>
                    <a:schemeClr val="tx1"/>
                  </a:solidFill>
                  <a:latin typeface="Times New Roman" panose="02020603050405020304" pitchFamily="2" charset="0"/>
                  <a:ea typeface="宋体" panose="02010600030101010101" pitchFamily="2" charset="-122"/>
                </a:rPr>
                <a:t>燃煤发电厂</a:t>
              </a:r>
            </a:p>
          </p:txBody>
        </p:sp>
        <p:sp>
          <p:nvSpPr>
            <p:cNvPr id="38917" name="椭圆 38916"/>
            <p:cNvSpPr/>
            <p:nvPr/>
          </p:nvSpPr>
          <p:spPr>
            <a:xfrm>
              <a:off x="2880" y="1200"/>
              <a:ext cx="768" cy="288"/>
            </a:xfrm>
            <a:prstGeom prst="ellipse">
              <a:avLst/>
            </a:prstGeom>
            <a:gradFill rotWithShape="0">
              <a:gsLst>
                <a:gs pos="0">
                  <a:srgbClr val="CAF2CA"/>
                </a:gs>
                <a:gs pos="100000">
                  <a:srgbClr val="29A329"/>
                </a:gs>
              </a:gsLst>
              <a:lin ang="2700000" scaled="1"/>
              <a:tileRect/>
            </a:gradFill>
            <a:ln w="25400" cap="flat" cmpd="sng">
              <a:solidFill>
                <a:srgbClr val="E4E4E4"/>
              </a:solidFill>
              <a:prstDash val="solid"/>
              <a:headEnd type="none" w="med" len="med"/>
              <a:tailEnd type="none" w="med" len="med"/>
            </a:ln>
          </p:spPr>
          <p:txBody>
            <a:bodyPr wrap="none" anchor="ctr"/>
            <a:lstStyle/>
            <a:p>
              <a:pPr algn="ctr"/>
              <a:r>
                <a:rPr lang="zh-CN" altLang="en-US" sz="1400" b="1" dirty="0">
                  <a:solidFill>
                    <a:schemeClr val="tx1"/>
                  </a:solidFill>
                  <a:latin typeface="Times New Roman" panose="02020603050405020304" pitchFamily="2" charset="0"/>
                  <a:ea typeface="宋体" panose="02010600030101010101" pitchFamily="2" charset="-122"/>
                </a:rPr>
                <a:t>炼油厂</a:t>
              </a:r>
            </a:p>
          </p:txBody>
        </p:sp>
        <p:sp>
          <p:nvSpPr>
            <p:cNvPr id="38918" name="椭圆 38917"/>
            <p:cNvSpPr/>
            <p:nvPr/>
          </p:nvSpPr>
          <p:spPr>
            <a:xfrm>
              <a:off x="2880" y="0"/>
              <a:ext cx="768" cy="288"/>
            </a:xfrm>
            <a:prstGeom prst="ellipse">
              <a:avLst/>
            </a:prstGeom>
            <a:gradFill rotWithShape="0">
              <a:gsLst>
                <a:gs pos="0">
                  <a:srgbClr val="D1F3D1"/>
                </a:gs>
                <a:gs pos="100000">
                  <a:srgbClr val="29A329"/>
                </a:gs>
              </a:gsLst>
              <a:lin ang="2700000" scaled="1"/>
              <a:tileRect/>
            </a:gradFill>
            <a:ln w="25400" cap="flat" cmpd="sng">
              <a:solidFill>
                <a:srgbClr val="E4E4E4"/>
              </a:solidFill>
              <a:prstDash val="solid"/>
              <a:headEnd type="none" w="med" len="med"/>
              <a:tailEnd type="none" w="med" len="med"/>
            </a:ln>
          </p:spPr>
          <p:txBody>
            <a:bodyPr wrap="none" anchor="ctr"/>
            <a:lstStyle/>
            <a:p>
              <a:pPr algn="ctr"/>
              <a:r>
                <a:rPr lang="zh-CN" altLang="en-US" sz="1400" b="1" dirty="0">
                  <a:solidFill>
                    <a:schemeClr val="tx1"/>
                  </a:solidFill>
                  <a:latin typeface="Times New Roman" panose="02020603050405020304" pitchFamily="2" charset="0"/>
                  <a:ea typeface="宋体" panose="02010600030101010101" pitchFamily="2" charset="-122"/>
                </a:rPr>
                <a:t>石膏板厂</a:t>
              </a:r>
            </a:p>
          </p:txBody>
        </p:sp>
        <p:sp>
          <p:nvSpPr>
            <p:cNvPr id="38919" name="椭圆 38918"/>
            <p:cNvSpPr/>
            <p:nvPr/>
          </p:nvSpPr>
          <p:spPr>
            <a:xfrm>
              <a:off x="2880" y="2592"/>
              <a:ext cx="816" cy="288"/>
            </a:xfrm>
            <a:prstGeom prst="ellipse">
              <a:avLst/>
            </a:prstGeom>
            <a:gradFill rotWithShape="0">
              <a:gsLst>
                <a:gs pos="0">
                  <a:srgbClr val="C1EFC1"/>
                </a:gs>
                <a:gs pos="100000">
                  <a:srgbClr val="29A329"/>
                </a:gs>
              </a:gsLst>
              <a:lin ang="2700000" scaled="1"/>
              <a:tileRect/>
            </a:gradFill>
            <a:ln w="25400" cap="flat" cmpd="sng">
              <a:solidFill>
                <a:srgbClr val="E4E4E4"/>
              </a:solidFill>
              <a:prstDash val="solid"/>
              <a:headEnd type="none" w="med" len="med"/>
              <a:tailEnd type="none" w="med" len="med"/>
            </a:ln>
          </p:spPr>
          <p:txBody>
            <a:bodyPr wrap="none" anchor="ctr"/>
            <a:lstStyle/>
            <a:p>
              <a:pPr algn="ctr"/>
              <a:r>
                <a:rPr lang="zh-CN" altLang="en-US" sz="1400" b="1" dirty="0">
                  <a:solidFill>
                    <a:schemeClr val="tx1"/>
                  </a:solidFill>
                  <a:latin typeface="Times New Roman" panose="02020603050405020304" pitchFamily="2" charset="0"/>
                  <a:ea typeface="宋体" panose="02010600030101010101" pitchFamily="2" charset="-122"/>
                </a:rPr>
                <a:t>制药厂</a:t>
              </a:r>
            </a:p>
          </p:txBody>
        </p:sp>
        <p:sp>
          <p:nvSpPr>
            <p:cNvPr id="38920" name="流程图: 终止 38919"/>
            <p:cNvSpPr/>
            <p:nvPr/>
          </p:nvSpPr>
          <p:spPr>
            <a:xfrm>
              <a:off x="4224" y="1200"/>
              <a:ext cx="861" cy="288"/>
            </a:xfrm>
            <a:prstGeom prst="flowChartTerminator">
              <a:avLst/>
            </a:prstGeom>
            <a:gradFill rotWithShape="0">
              <a:gsLst>
                <a:gs pos="0">
                  <a:srgbClr val="EFF0FF"/>
                </a:gs>
                <a:gs pos="100000">
                  <a:srgbClr val="2F2FFF"/>
                </a:gs>
              </a:gsLst>
              <a:lin ang="2700000" scaled="1"/>
              <a:tileRect/>
            </a:gradFill>
            <a:ln w="25400" cap="flat" cmpd="sng">
              <a:solidFill>
                <a:srgbClr val="E4E4E4"/>
              </a:solidFill>
              <a:prstDash val="solid"/>
              <a:miter/>
              <a:headEnd type="none" w="med" len="med"/>
              <a:tailEnd type="none" w="med" len="med"/>
            </a:ln>
          </p:spPr>
          <p:txBody>
            <a:bodyPr wrap="none" anchor="ctr"/>
            <a:lstStyle/>
            <a:p>
              <a:pPr algn="ctr"/>
              <a:r>
                <a:rPr lang="zh-CN" altLang="en-US" sz="1400" b="1" dirty="0">
                  <a:solidFill>
                    <a:schemeClr val="tx1"/>
                  </a:solidFill>
                  <a:latin typeface="Times New Roman" panose="02020603050405020304" pitchFamily="2" charset="0"/>
                  <a:ea typeface="宋体" panose="02010600030101010101" pitchFamily="2" charset="-122"/>
                </a:rPr>
                <a:t>硫酸厂</a:t>
              </a:r>
            </a:p>
          </p:txBody>
        </p:sp>
        <p:sp>
          <p:nvSpPr>
            <p:cNvPr id="38921" name="直接连接符 38920"/>
            <p:cNvSpPr/>
            <p:nvPr/>
          </p:nvSpPr>
          <p:spPr>
            <a:xfrm>
              <a:off x="1872" y="1296"/>
              <a:ext cx="912" cy="0"/>
            </a:xfrm>
            <a:prstGeom prst="line">
              <a:avLst/>
            </a:prstGeom>
            <a:ln w="25400" cap="flat" cmpd="sng">
              <a:solidFill>
                <a:srgbClr val="0000CC"/>
              </a:solidFill>
              <a:prstDash val="solid"/>
              <a:headEnd type="none" w="med" len="med"/>
              <a:tailEnd type="triangle" w="med" len="med"/>
            </a:ln>
          </p:spPr>
        </p:sp>
        <p:sp>
          <p:nvSpPr>
            <p:cNvPr id="38922" name="直接连接符 38921"/>
            <p:cNvSpPr/>
            <p:nvPr/>
          </p:nvSpPr>
          <p:spPr>
            <a:xfrm flipH="1">
              <a:off x="1872" y="1392"/>
              <a:ext cx="912" cy="0"/>
            </a:xfrm>
            <a:prstGeom prst="line">
              <a:avLst/>
            </a:prstGeom>
            <a:ln w="25400" cap="flat" cmpd="sng">
              <a:solidFill>
                <a:srgbClr val="0000CC"/>
              </a:solidFill>
              <a:prstDash val="solid"/>
              <a:headEnd type="none" w="med" len="med"/>
              <a:tailEnd type="triangle" w="med" len="med"/>
            </a:ln>
          </p:spPr>
        </p:sp>
        <p:sp>
          <p:nvSpPr>
            <p:cNvPr id="38923" name="文本框 38922"/>
            <p:cNvSpPr txBox="1"/>
            <p:nvPr/>
          </p:nvSpPr>
          <p:spPr>
            <a:xfrm>
              <a:off x="2064" y="1104"/>
              <a:ext cx="624" cy="192"/>
            </a:xfrm>
            <a:prstGeom prst="rect">
              <a:avLst/>
            </a:prstGeom>
            <a:noFill/>
            <a:ln w="9525">
              <a:noFill/>
            </a:ln>
          </p:spPr>
          <p:txBody>
            <a:bodyPr>
              <a:spAutoFit/>
            </a:bodyPr>
            <a:lstStyle/>
            <a:p>
              <a:pPr>
                <a:spcBef>
                  <a:spcPct val="50000"/>
                </a:spcBef>
              </a:pPr>
              <a:r>
                <a:rPr lang="zh-CN" altLang="en-US" sz="1400" b="1" dirty="0">
                  <a:solidFill>
                    <a:schemeClr val="tx1"/>
                  </a:solidFill>
                  <a:latin typeface="Times New Roman" panose="02020603050405020304" pitchFamily="2" charset="0"/>
                  <a:ea typeface="宋体" panose="02010600030101010101" pitchFamily="2" charset="-122"/>
                </a:rPr>
                <a:t>蒸汽</a:t>
              </a:r>
            </a:p>
          </p:txBody>
        </p:sp>
        <p:sp>
          <p:nvSpPr>
            <p:cNvPr id="38924" name="直接连接符 38923"/>
            <p:cNvSpPr/>
            <p:nvPr/>
          </p:nvSpPr>
          <p:spPr>
            <a:xfrm>
              <a:off x="1536" y="1632"/>
              <a:ext cx="1392" cy="912"/>
            </a:xfrm>
            <a:prstGeom prst="line">
              <a:avLst/>
            </a:prstGeom>
            <a:ln w="25400" cap="flat" cmpd="sng">
              <a:solidFill>
                <a:srgbClr val="0000CC"/>
              </a:solidFill>
              <a:prstDash val="solid"/>
              <a:headEnd type="none" w="med" len="med"/>
              <a:tailEnd type="triangle" w="med" len="med"/>
            </a:ln>
          </p:spPr>
        </p:sp>
        <p:sp>
          <p:nvSpPr>
            <p:cNvPr id="38925" name="文本框 38924"/>
            <p:cNvSpPr txBox="1"/>
            <p:nvPr/>
          </p:nvSpPr>
          <p:spPr>
            <a:xfrm rot="2220000">
              <a:off x="1825" y="2071"/>
              <a:ext cx="480" cy="212"/>
            </a:xfrm>
            <a:prstGeom prst="rect">
              <a:avLst/>
            </a:prstGeom>
            <a:noFill/>
            <a:ln w="9525">
              <a:noFill/>
            </a:ln>
          </p:spPr>
          <p:txBody>
            <a:bodyPr>
              <a:spAutoFit/>
            </a:bodyPr>
            <a:lstStyle/>
            <a:p>
              <a:pPr>
                <a:spcBef>
                  <a:spcPct val="50000"/>
                </a:spcBef>
              </a:pPr>
              <a:r>
                <a:rPr lang="zh-CN" altLang="en-US" sz="1600" b="1" dirty="0">
                  <a:solidFill>
                    <a:schemeClr val="tx1"/>
                  </a:solidFill>
                  <a:latin typeface="Times New Roman" panose="02020603050405020304" pitchFamily="2" charset="0"/>
                  <a:ea typeface="宋体" panose="02010600030101010101" pitchFamily="2" charset="-122"/>
                </a:rPr>
                <a:t>蒸汽</a:t>
              </a:r>
            </a:p>
          </p:txBody>
        </p:sp>
        <p:sp>
          <p:nvSpPr>
            <p:cNvPr id="38926" name="直接连接符 38925"/>
            <p:cNvSpPr/>
            <p:nvPr/>
          </p:nvSpPr>
          <p:spPr>
            <a:xfrm flipV="1">
              <a:off x="3264" y="288"/>
              <a:ext cx="0" cy="864"/>
            </a:xfrm>
            <a:prstGeom prst="line">
              <a:avLst/>
            </a:prstGeom>
            <a:ln w="25400" cap="flat" cmpd="sng">
              <a:solidFill>
                <a:srgbClr val="0000CC"/>
              </a:solidFill>
              <a:prstDash val="solid"/>
              <a:headEnd type="none" w="med" len="med"/>
              <a:tailEnd type="triangle" w="med" len="med"/>
            </a:ln>
          </p:spPr>
        </p:sp>
        <p:sp>
          <p:nvSpPr>
            <p:cNvPr id="38927" name="直接连接符 38926"/>
            <p:cNvSpPr/>
            <p:nvPr/>
          </p:nvSpPr>
          <p:spPr>
            <a:xfrm>
              <a:off x="3648" y="1344"/>
              <a:ext cx="576" cy="0"/>
            </a:xfrm>
            <a:prstGeom prst="line">
              <a:avLst/>
            </a:prstGeom>
            <a:ln w="25400" cap="flat" cmpd="sng">
              <a:solidFill>
                <a:srgbClr val="0000CC"/>
              </a:solidFill>
              <a:prstDash val="solid"/>
              <a:headEnd type="none" w="med" len="med"/>
              <a:tailEnd type="triangle" w="med" len="med"/>
            </a:ln>
          </p:spPr>
        </p:sp>
        <p:sp>
          <p:nvSpPr>
            <p:cNvPr id="38928" name="文本框 38927"/>
            <p:cNvSpPr txBox="1"/>
            <p:nvPr/>
          </p:nvSpPr>
          <p:spPr>
            <a:xfrm>
              <a:off x="1872" y="1440"/>
              <a:ext cx="912" cy="192"/>
            </a:xfrm>
            <a:prstGeom prst="rect">
              <a:avLst/>
            </a:prstGeom>
            <a:noFill/>
            <a:ln w="9525">
              <a:noFill/>
            </a:ln>
          </p:spPr>
          <p:txBody>
            <a:bodyPr>
              <a:spAutoFit/>
            </a:bodyPr>
            <a:lstStyle/>
            <a:p>
              <a:pPr>
                <a:spcBef>
                  <a:spcPct val="50000"/>
                </a:spcBef>
              </a:pPr>
              <a:r>
                <a:rPr lang="zh-CN" altLang="en-US" sz="1400" b="1" dirty="0">
                  <a:solidFill>
                    <a:schemeClr val="tx1"/>
                  </a:solidFill>
                  <a:latin typeface="Times New Roman" panose="02020603050405020304" pitchFamily="2" charset="0"/>
                  <a:ea typeface="宋体" panose="02010600030101010101" pitchFamily="2" charset="-122"/>
                </a:rPr>
                <a:t>冷却水，脱硫气</a:t>
              </a:r>
            </a:p>
          </p:txBody>
        </p:sp>
        <p:sp>
          <p:nvSpPr>
            <p:cNvPr id="38929" name="文本框 38928"/>
            <p:cNvSpPr txBox="1"/>
            <p:nvPr/>
          </p:nvSpPr>
          <p:spPr>
            <a:xfrm>
              <a:off x="3696" y="1152"/>
              <a:ext cx="480" cy="192"/>
            </a:xfrm>
            <a:prstGeom prst="rect">
              <a:avLst/>
            </a:prstGeom>
            <a:noFill/>
            <a:ln w="9525">
              <a:noFill/>
            </a:ln>
          </p:spPr>
          <p:txBody>
            <a:bodyPr>
              <a:spAutoFit/>
            </a:bodyPr>
            <a:lstStyle/>
            <a:p>
              <a:pPr>
                <a:spcBef>
                  <a:spcPct val="50000"/>
                </a:spcBef>
              </a:pPr>
              <a:r>
                <a:rPr lang="zh-CN" altLang="en-US" sz="1400" b="1" dirty="0">
                  <a:solidFill>
                    <a:schemeClr val="tx1"/>
                  </a:solidFill>
                  <a:latin typeface="Times New Roman" panose="02020603050405020304" pitchFamily="2" charset="0"/>
                  <a:ea typeface="宋体" panose="02010600030101010101" pitchFamily="2" charset="-122"/>
                </a:rPr>
                <a:t>稀硫酸</a:t>
              </a:r>
            </a:p>
          </p:txBody>
        </p:sp>
        <p:sp>
          <p:nvSpPr>
            <p:cNvPr id="38930" name="文本框 38929"/>
            <p:cNvSpPr txBox="1"/>
            <p:nvPr/>
          </p:nvSpPr>
          <p:spPr>
            <a:xfrm>
              <a:off x="3254" y="384"/>
              <a:ext cx="250" cy="720"/>
            </a:xfrm>
            <a:prstGeom prst="rect">
              <a:avLst/>
            </a:prstGeom>
            <a:noFill/>
            <a:ln w="9525">
              <a:noFill/>
            </a:ln>
          </p:spPr>
          <p:txBody>
            <a:bodyPr vert="eaVert">
              <a:spAutoFit/>
            </a:bodyPr>
            <a:lstStyle/>
            <a:p>
              <a:pPr>
                <a:spcBef>
                  <a:spcPct val="50000"/>
                </a:spcBef>
              </a:pPr>
              <a:r>
                <a:rPr lang="zh-CN" altLang="en-US" sz="1400" b="1" dirty="0">
                  <a:solidFill>
                    <a:schemeClr val="tx1"/>
                  </a:solidFill>
                  <a:latin typeface="Times New Roman" panose="02020603050405020304" pitchFamily="2" charset="0"/>
                  <a:ea typeface="宋体" panose="02010600030101010101" pitchFamily="2" charset="-122"/>
                </a:rPr>
                <a:t>废气火焰</a:t>
              </a:r>
            </a:p>
          </p:txBody>
        </p:sp>
        <p:sp>
          <p:nvSpPr>
            <p:cNvPr id="38931" name="直接连接符 38930"/>
            <p:cNvSpPr/>
            <p:nvPr/>
          </p:nvSpPr>
          <p:spPr>
            <a:xfrm flipH="1" flipV="1">
              <a:off x="528" y="480"/>
              <a:ext cx="576" cy="528"/>
            </a:xfrm>
            <a:prstGeom prst="line">
              <a:avLst/>
            </a:prstGeom>
            <a:ln w="25400" cap="flat" cmpd="sng">
              <a:solidFill>
                <a:srgbClr val="0000CC"/>
              </a:solidFill>
              <a:prstDash val="solid"/>
              <a:headEnd type="none" w="med" len="med"/>
              <a:tailEnd type="triangle" w="med" len="med"/>
            </a:ln>
          </p:spPr>
        </p:sp>
        <p:sp>
          <p:nvSpPr>
            <p:cNvPr id="38932" name="直接连接符 38931"/>
            <p:cNvSpPr/>
            <p:nvPr/>
          </p:nvSpPr>
          <p:spPr>
            <a:xfrm flipH="1">
              <a:off x="576" y="1584"/>
              <a:ext cx="624" cy="528"/>
            </a:xfrm>
            <a:prstGeom prst="line">
              <a:avLst/>
            </a:prstGeom>
            <a:ln w="25400" cap="flat" cmpd="sng">
              <a:solidFill>
                <a:srgbClr val="0000CC"/>
              </a:solidFill>
              <a:prstDash val="solid"/>
              <a:headEnd type="none" w="med" len="med"/>
              <a:tailEnd type="triangle" w="med" len="med"/>
            </a:ln>
          </p:spPr>
        </p:sp>
        <p:sp>
          <p:nvSpPr>
            <p:cNvPr id="38933" name="文本框 38932"/>
            <p:cNvSpPr txBox="1"/>
            <p:nvPr/>
          </p:nvSpPr>
          <p:spPr>
            <a:xfrm rot="2640000">
              <a:off x="761" y="573"/>
              <a:ext cx="384" cy="212"/>
            </a:xfrm>
            <a:prstGeom prst="rect">
              <a:avLst/>
            </a:prstGeom>
            <a:noFill/>
            <a:ln w="9525">
              <a:noFill/>
            </a:ln>
          </p:spPr>
          <p:txBody>
            <a:bodyPr>
              <a:spAutoFit/>
            </a:bodyPr>
            <a:lstStyle/>
            <a:p>
              <a:pPr>
                <a:spcBef>
                  <a:spcPct val="50000"/>
                </a:spcBef>
              </a:pPr>
              <a:r>
                <a:rPr lang="zh-CN" altLang="en-US" sz="1600" b="1" dirty="0">
                  <a:solidFill>
                    <a:schemeClr val="tx1"/>
                  </a:solidFill>
                  <a:latin typeface="Times New Roman" panose="02020603050405020304" pitchFamily="2" charset="0"/>
                  <a:ea typeface="宋体" panose="02010600030101010101" pitchFamily="2" charset="-122"/>
                </a:rPr>
                <a:t>蒸汽</a:t>
              </a:r>
            </a:p>
          </p:txBody>
        </p:sp>
        <p:sp>
          <p:nvSpPr>
            <p:cNvPr id="38934" name="直接连接符 38933"/>
            <p:cNvSpPr/>
            <p:nvPr/>
          </p:nvSpPr>
          <p:spPr>
            <a:xfrm flipV="1">
              <a:off x="1632" y="288"/>
              <a:ext cx="1296" cy="720"/>
            </a:xfrm>
            <a:prstGeom prst="line">
              <a:avLst/>
            </a:prstGeom>
            <a:ln w="25400" cap="flat" cmpd="sng">
              <a:solidFill>
                <a:srgbClr val="0000CC"/>
              </a:solidFill>
              <a:prstDash val="solid"/>
              <a:headEnd type="none" w="med" len="med"/>
              <a:tailEnd type="triangle" w="med" len="med"/>
            </a:ln>
          </p:spPr>
        </p:sp>
        <p:sp>
          <p:nvSpPr>
            <p:cNvPr id="38935" name="文本框 38934"/>
            <p:cNvSpPr txBox="1"/>
            <p:nvPr/>
          </p:nvSpPr>
          <p:spPr>
            <a:xfrm rot="19980000">
              <a:off x="1709" y="485"/>
              <a:ext cx="672" cy="212"/>
            </a:xfrm>
            <a:prstGeom prst="rect">
              <a:avLst/>
            </a:prstGeom>
            <a:noFill/>
            <a:ln w="9525">
              <a:noFill/>
            </a:ln>
          </p:spPr>
          <p:txBody>
            <a:bodyPr>
              <a:spAutoFit/>
            </a:bodyPr>
            <a:lstStyle/>
            <a:p>
              <a:pPr>
                <a:spcBef>
                  <a:spcPct val="50000"/>
                </a:spcBef>
              </a:pPr>
              <a:r>
                <a:rPr lang="zh-CN" altLang="en-US" sz="1600" b="1" dirty="0">
                  <a:solidFill>
                    <a:schemeClr val="tx1"/>
                  </a:solidFill>
                  <a:latin typeface="Times New Roman" panose="02020603050405020304" pitchFamily="2" charset="0"/>
                  <a:ea typeface="宋体" panose="02010600030101010101" pitchFamily="2" charset="-122"/>
                </a:rPr>
                <a:t>工业石膏</a:t>
              </a:r>
            </a:p>
          </p:txBody>
        </p:sp>
        <p:sp>
          <p:nvSpPr>
            <p:cNvPr id="38936" name="直接连接符 38935"/>
            <p:cNvSpPr/>
            <p:nvPr/>
          </p:nvSpPr>
          <p:spPr>
            <a:xfrm flipH="1">
              <a:off x="3264" y="1536"/>
              <a:ext cx="0" cy="1008"/>
            </a:xfrm>
            <a:prstGeom prst="line">
              <a:avLst/>
            </a:prstGeom>
            <a:ln w="25400" cap="flat" cmpd="sng">
              <a:solidFill>
                <a:srgbClr val="0000CC"/>
              </a:solidFill>
              <a:prstDash val="solid"/>
              <a:headEnd type="none" w="med" len="med"/>
              <a:tailEnd type="triangle" w="med" len="med"/>
            </a:ln>
          </p:spPr>
        </p:sp>
        <p:sp>
          <p:nvSpPr>
            <p:cNvPr id="38937" name="文本框 38936"/>
            <p:cNvSpPr txBox="1"/>
            <p:nvPr/>
          </p:nvSpPr>
          <p:spPr>
            <a:xfrm rot="19080000">
              <a:off x="534" y="1648"/>
              <a:ext cx="624" cy="212"/>
            </a:xfrm>
            <a:prstGeom prst="rect">
              <a:avLst/>
            </a:prstGeom>
            <a:noFill/>
            <a:ln w="9525">
              <a:noFill/>
            </a:ln>
          </p:spPr>
          <p:txBody>
            <a:bodyPr>
              <a:spAutoFit/>
            </a:bodyPr>
            <a:lstStyle/>
            <a:p>
              <a:pPr>
                <a:spcBef>
                  <a:spcPct val="50000"/>
                </a:spcBef>
              </a:pPr>
              <a:r>
                <a:rPr lang="zh-CN" altLang="en-US" sz="1600" b="1" dirty="0">
                  <a:solidFill>
                    <a:schemeClr val="tx1"/>
                  </a:solidFill>
                  <a:latin typeface="Times New Roman" panose="02020603050405020304" pitchFamily="2" charset="0"/>
                  <a:ea typeface="宋体" panose="02010600030101010101" pitchFamily="2" charset="-122"/>
                </a:rPr>
                <a:t>粉煤灰</a:t>
              </a:r>
            </a:p>
          </p:txBody>
        </p:sp>
        <p:sp>
          <p:nvSpPr>
            <p:cNvPr id="38938" name="文本框 38937"/>
            <p:cNvSpPr txBox="1"/>
            <p:nvPr/>
          </p:nvSpPr>
          <p:spPr>
            <a:xfrm>
              <a:off x="3264" y="1680"/>
              <a:ext cx="250" cy="672"/>
            </a:xfrm>
            <a:prstGeom prst="rect">
              <a:avLst/>
            </a:prstGeom>
            <a:noFill/>
            <a:ln w="9525">
              <a:noFill/>
            </a:ln>
          </p:spPr>
          <p:txBody>
            <a:bodyPr vert="eaVert">
              <a:spAutoFit/>
            </a:bodyPr>
            <a:lstStyle/>
            <a:p>
              <a:pPr>
                <a:spcBef>
                  <a:spcPct val="50000"/>
                </a:spcBef>
              </a:pPr>
              <a:r>
                <a:rPr lang="zh-CN" altLang="en-US" sz="1400" b="1" dirty="0">
                  <a:solidFill>
                    <a:schemeClr val="tx1"/>
                  </a:solidFill>
                  <a:latin typeface="Times New Roman" panose="02020603050405020304" pitchFamily="2" charset="0"/>
                  <a:ea typeface="宋体" panose="02010600030101010101" pitchFamily="2" charset="-122"/>
                </a:rPr>
                <a:t>煤焦油等</a:t>
              </a:r>
            </a:p>
          </p:txBody>
        </p:sp>
        <p:sp>
          <p:nvSpPr>
            <p:cNvPr id="38939" name="流程图: 终止 38938"/>
            <p:cNvSpPr/>
            <p:nvPr/>
          </p:nvSpPr>
          <p:spPr>
            <a:xfrm>
              <a:off x="0" y="2160"/>
              <a:ext cx="861" cy="288"/>
            </a:xfrm>
            <a:prstGeom prst="flowChartTerminator">
              <a:avLst/>
            </a:prstGeom>
            <a:gradFill rotWithShape="0">
              <a:gsLst>
                <a:gs pos="0">
                  <a:srgbClr val="EFF0FF"/>
                </a:gs>
                <a:gs pos="100000">
                  <a:srgbClr val="2F2FFF"/>
                </a:gs>
              </a:gsLst>
              <a:lin ang="2700000" scaled="1"/>
              <a:tileRect/>
            </a:gradFill>
            <a:ln w="25400" cap="flat" cmpd="sng">
              <a:solidFill>
                <a:srgbClr val="E4E4E4"/>
              </a:solidFill>
              <a:prstDash val="solid"/>
              <a:miter/>
              <a:headEnd type="none" w="med" len="med"/>
              <a:tailEnd type="none" w="med" len="med"/>
            </a:ln>
          </p:spPr>
          <p:txBody>
            <a:bodyPr wrap="none" anchor="ctr"/>
            <a:lstStyle/>
            <a:p>
              <a:pPr algn="ctr"/>
              <a:r>
                <a:rPr lang="zh-CN" altLang="en-US" sz="1400" b="1" dirty="0">
                  <a:solidFill>
                    <a:schemeClr val="tx1"/>
                  </a:solidFill>
                  <a:latin typeface="Times New Roman" panose="02020603050405020304" pitchFamily="2" charset="0"/>
                  <a:ea typeface="宋体" panose="02010600030101010101" pitchFamily="2" charset="-122"/>
                </a:rPr>
                <a:t>修路、生产水泥</a:t>
              </a:r>
            </a:p>
          </p:txBody>
        </p:sp>
        <p:sp>
          <p:nvSpPr>
            <p:cNvPr id="38940" name="流程图: 终止 38939"/>
            <p:cNvSpPr/>
            <p:nvPr/>
          </p:nvSpPr>
          <p:spPr>
            <a:xfrm>
              <a:off x="0" y="144"/>
              <a:ext cx="861" cy="288"/>
            </a:xfrm>
            <a:prstGeom prst="flowChartTerminator">
              <a:avLst/>
            </a:prstGeom>
            <a:gradFill rotWithShape="0">
              <a:gsLst>
                <a:gs pos="0">
                  <a:srgbClr val="EFF0FF"/>
                </a:gs>
                <a:gs pos="100000">
                  <a:srgbClr val="2F2FFF"/>
                </a:gs>
              </a:gsLst>
              <a:lin ang="2700000" scaled="1"/>
              <a:tileRect/>
            </a:gradFill>
            <a:ln w="25400" cap="flat" cmpd="sng">
              <a:solidFill>
                <a:srgbClr val="E4E4E4"/>
              </a:solidFill>
              <a:prstDash val="solid"/>
              <a:miter/>
              <a:headEnd type="none" w="med" len="med"/>
              <a:tailEnd type="none" w="med" len="med"/>
            </a:ln>
          </p:spPr>
          <p:txBody>
            <a:bodyPr wrap="none" anchor="ctr"/>
            <a:lstStyle/>
            <a:p>
              <a:pPr algn="ctr"/>
              <a:r>
                <a:rPr lang="zh-CN" altLang="en-US" sz="1400" b="1" dirty="0">
                  <a:solidFill>
                    <a:schemeClr val="tx1"/>
                  </a:solidFill>
                  <a:latin typeface="Times New Roman" panose="02020603050405020304" pitchFamily="2" charset="0"/>
                  <a:ea typeface="宋体" panose="02010600030101010101" pitchFamily="2" charset="-122"/>
                </a:rPr>
                <a:t>居民供热</a:t>
              </a:r>
            </a:p>
          </p:txBody>
        </p:sp>
      </p:grpSp>
      <p:sp>
        <p:nvSpPr>
          <p:cNvPr id="25602" name="标题 25601"/>
          <p:cNvSpPr>
            <a:spLocks noGrp="1"/>
          </p:cNvSpPr>
          <p:nvPr/>
        </p:nvSpPr>
        <p:spPr>
          <a:xfrm>
            <a:off x="900113" y="45085"/>
            <a:ext cx="7158037" cy="1033463"/>
          </a:xfrm>
          <a:prstGeom prst="rect">
            <a:avLst/>
          </a:prstGeom>
          <a:noFill/>
          <a:ln w="9525">
            <a:noFill/>
          </a:ln>
        </p:spPr>
        <p:txBody>
          <a:bodyPr vert="horz" rtlCol="0" anchor="b">
            <a:noAutofit/>
          </a:bodyPr>
          <a:lstStyle>
            <a:lvl1pPr marL="0" lvl="0" indent="0" algn="l" defTabSz="91440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a:lstStyle>
          <a:p>
            <a:pPr lvl="0" algn="l">
              <a:buClrTx/>
              <a:buSzTx/>
            </a:pPr>
            <a:r>
              <a:rPr lang="en-US" altLang="x-none" dirty="0">
                <a:solidFill>
                  <a:srgbClr val="FF0000"/>
                </a:solidFill>
                <a:latin typeface="黑体" panose="02010609060101010101" pitchFamily="2" charset="-122"/>
                <a:ea typeface="黑体" panose="02010609060101010101" pitchFamily="2" charset="-122"/>
                <a:cs typeface="+mn-cs"/>
                <a:sym typeface="+mn-ea"/>
              </a:rPr>
              <a:t>2.循环经济的三个重要层面</a:t>
            </a:r>
          </a:p>
        </p:txBody>
      </p:sp>
    </p:spTree>
  </p:cSld>
  <p:clrMapOvr>
    <a:masterClrMapping/>
  </p:clrMapOvr>
  <p:transition spd="med">
    <p:checker dir="vert"/>
  </p:transition>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39938" name="图片 39937" descr="示意图"/>
          <p:cNvPicPr>
            <a:picLocks noChangeAspect="1"/>
          </p:cNvPicPr>
          <p:nvPr/>
        </p:nvPicPr>
        <p:blipFill>
          <a:blip r:embed="rId2"/>
          <a:stretch>
            <a:fillRect/>
          </a:stretch>
        </p:blipFill>
        <p:spPr>
          <a:xfrm>
            <a:off x="0" y="71755"/>
            <a:ext cx="9144000" cy="6099175"/>
          </a:xfrm>
          <a:prstGeom prst="rect">
            <a:avLst/>
          </a:prstGeom>
          <a:noFill/>
          <a:ln w="19050" cap="flat" cmpd="sng">
            <a:solidFill>
              <a:srgbClr val="008000"/>
            </a:solidFill>
            <a:prstDash val="solid"/>
            <a:miter/>
            <a:headEnd type="none" w="med" len="med"/>
            <a:tailEnd type="none" w="med" len="med"/>
          </a:ln>
        </p:spPr>
      </p:pic>
      <p:sp>
        <p:nvSpPr>
          <p:cNvPr id="39939" name="文本框 39938"/>
          <p:cNvSpPr txBox="1"/>
          <p:nvPr/>
        </p:nvSpPr>
        <p:spPr>
          <a:xfrm>
            <a:off x="2057400" y="6096000"/>
            <a:ext cx="6119813" cy="519113"/>
          </a:xfrm>
          <a:prstGeom prst="rect">
            <a:avLst/>
          </a:prstGeom>
          <a:noFill/>
          <a:ln w="9525">
            <a:noFill/>
          </a:ln>
        </p:spPr>
        <p:txBody>
          <a:bodyPr>
            <a:spAutoFit/>
          </a:bodyPr>
          <a:lstStyle/>
          <a:p>
            <a:pPr>
              <a:spcBef>
                <a:spcPct val="50000"/>
              </a:spcBef>
            </a:pPr>
            <a:r>
              <a:rPr lang="zh-CN" altLang="en-US" sz="2800" b="1" dirty="0">
                <a:solidFill>
                  <a:srgbClr val="990000"/>
                </a:solidFill>
                <a:latin typeface="Arial" panose="020B0604020202020204" pitchFamily="34" charset="0"/>
                <a:ea typeface="楷体_GB2312" pitchFamily="1" charset="-122"/>
              </a:rPr>
              <a:t>天津开发区生态工业园雏形简图</a:t>
            </a:r>
          </a:p>
        </p:txBody>
      </p:sp>
    </p:spTree>
  </p:cSld>
  <p:clrMapOvr>
    <a:masterClrMapping/>
  </p:clrMapOvr>
  <p:transition spd="med">
    <p:zoom dir="in"/>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66">
            <a:hlinkClick r:id="rId3" action="ppaction://hlinksldjump"/>
          </p:cNvPr>
          <p:cNvSpPr/>
          <p:nvPr/>
        </p:nvSpPr>
        <p:spPr>
          <a:xfrm>
            <a:off x="2794000" y="4267835"/>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绿色发展面临的挑战</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8" name="矩形 85"/>
          <p:cNvSpPr/>
          <p:nvPr/>
        </p:nvSpPr>
        <p:spPr>
          <a:xfrm>
            <a:off x="2739708" y="3594418"/>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绿色发展的动力和目标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50" name="Rectangle 59"/>
          <p:cNvSpPr/>
          <p:nvPr/>
        </p:nvSpPr>
        <p:spPr>
          <a:xfrm>
            <a:off x="603885" y="500698"/>
            <a:ext cx="8229600" cy="1143000"/>
          </a:xfrm>
          <a:prstGeom prst="rect">
            <a:avLst/>
          </a:prstGeom>
          <a:noFill/>
          <a:ln w="9525">
            <a:noFill/>
          </a:ln>
        </p:spPr>
        <p:txBody>
          <a:bodyPr anchor="t"/>
          <a:lstStyle/>
          <a:p>
            <a:pPr algn="ctr"/>
            <a:r>
              <a:rPr lang="zh-CN" altLang="en-US" sz="44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讨论内容 </a:t>
            </a:r>
          </a:p>
        </p:txBody>
      </p:sp>
      <p:sp>
        <p:nvSpPr>
          <p:cNvPr id="6151" name="Text Box 5"/>
          <p:cNvSpPr/>
          <p:nvPr/>
        </p:nvSpPr>
        <p:spPr>
          <a:xfrm>
            <a:off x="2784475" y="2906395"/>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绿色发展的内涵与特征</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929130"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2090738"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p>
        </p:txBody>
      </p:sp>
      <p:grpSp>
        <p:nvGrpSpPr>
          <p:cNvPr id="6157" name="组合 6157"/>
          <p:cNvGrpSpPr/>
          <p:nvPr/>
        </p:nvGrpSpPr>
        <p:grpSpPr>
          <a:xfrm>
            <a:off x="1929130" y="217170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2083594" y="2205038"/>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p>
        </p:txBody>
      </p:sp>
      <p:grpSp>
        <p:nvGrpSpPr>
          <p:cNvPr id="6162" name="组合 6162"/>
          <p:cNvGrpSpPr/>
          <p:nvPr/>
        </p:nvGrpSpPr>
        <p:grpSpPr>
          <a:xfrm>
            <a:off x="1929130" y="2870200"/>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2092325" y="289877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p>
        </p:txBody>
      </p:sp>
      <p:sp>
        <p:nvSpPr>
          <p:cNvPr id="6167" name="Line 20"/>
          <p:cNvSpPr/>
          <p:nvPr/>
        </p:nvSpPr>
        <p:spPr>
          <a:xfrm flipV="1">
            <a:off x="2435543" y="2101850"/>
            <a:ext cx="4572000"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956118"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956118" y="426720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2097088" y="431482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p>
        </p:txBody>
      </p:sp>
      <p:sp>
        <p:nvSpPr>
          <p:cNvPr id="6177" name="Text Box 18"/>
          <p:cNvSpPr/>
          <p:nvPr/>
        </p:nvSpPr>
        <p:spPr>
          <a:xfrm>
            <a:off x="2089150" y="3600450"/>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p>
        </p:txBody>
      </p:sp>
      <p:grpSp>
        <p:nvGrpSpPr>
          <p:cNvPr id="6178" name="组合 6178"/>
          <p:cNvGrpSpPr/>
          <p:nvPr/>
        </p:nvGrpSpPr>
        <p:grpSpPr>
          <a:xfrm>
            <a:off x="1956118" y="496570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2097088" y="498951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p>
        </p:txBody>
      </p:sp>
      <p:sp>
        <p:nvSpPr>
          <p:cNvPr id="4" name="Line 20"/>
          <p:cNvSpPr/>
          <p:nvPr/>
        </p:nvSpPr>
        <p:spPr>
          <a:xfrm flipV="1">
            <a:off x="2424113" y="2782570"/>
            <a:ext cx="4572000"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2424113" y="3474720"/>
            <a:ext cx="4572000"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2424113" y="4166870"/>
            <a:ext cx="4572000"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2424113" y="4859020"/>
            <a:ext cx="4572000"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2424113" y="5551170"/>
            <a:ext cx="4572000" cy="7938"/>
          </a:xfrm>
          <a:prstGeom prst="line">
            <a:avLst/>
          </a:prstGeom>
          <a:ln w="25400" cap="flat" cmpd="sng">
            <a:solidFill>
              <a:schemeClr val="bg2"/>
            </a:solidFill>
            <a:prstDash val="sysDot"/>
            <a:round/>
            <a:headEnd type="none" w="med" len="med"/>
            <a:tailEnd type="oval" w="med" len="med"/>
          </a:ln>
        </p:spPr>
      </p:sp>
      <p:sp>
        <p:nvSpPr>
          <p:cNvPr id="11" name="Rectangle 66">
            <a:hlinkClick r:id="rId3" action="ppaction://hlinksldjump"/>
          </p:cNvPr>
          <p:cNvSpPr/>
          <p:nvPr/>
        </p:nvSpPr>
        <p:spPr>
          <a:xfrm>
            <a:off x="2782570" y="4948555"/>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绿色发展面临的机遇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2" name="Text Box 5"/>
          <p:cNvSpPr/>
          <p:nvPr/>
        </p:nvSpPr>
        <p:spPr>
          <a:xfrm>
            <a:off x="2767965" y="1526540"/>
            <a:ext cx="4248000" cy="583565"/>
          </a:xfrm>
          <a:prstGeom prst="rect">
            <a:avLst/>
          </a:prstGeom>
          <a:noFill/>
          <a:ln w="9525">
            <a:noFill/>
          </a:ln>
        </p:spPr>
        <p:txBody>
          <a:bodyPr wrap="square" anchor="t">
            <a:spAutoFit/>
          </a:bodyPr>
          <a:lstStyle/>
          <a:p>
            <a:pPr lvl="0" algn="dist" eaLnBrk="0" hangingPunct="0">
              <a:buClrTx/>
              <a:buSzTx/>
            </a:pPr>
            <a:r>
              <a:rPr lang="zh-CN" altLang="en-US" sz="3200" dirty="0">
                <a:solidFill>
                  <a:srgbClr val="008000"/>
                </a:solidFill>
                <a:latin typeface="黑体" panose="02010609060101010101" pitchFamily="2" charset="-122"/>
                <a:ea typeface="黑体" panose="02010609060101010101" pitchFamily="2" charset="-122"/>
                <a:sym typeface="+mn-ea"/>
              </a:rPr>
              <a:t>循环经济的内涵与原则</a:t>
            </a:r>
          </a:p>
        </p:txBody>
      </p:sp>
      <p:sp>
        <p:nvSpPr>
          <p:cNvPr id="12" name="Text Box 5"/>
          <p:cNvSpPr/>
          <p:nvPr/>
        </p:nvSpPr>
        <p:spPr>
          <a:xfrm>
            <a:off x="2767965" y="2244090"/>
            <a:ext cx="4248000" cy="583565"/>
          </a:xfrm>
          <a:prstGeom prst="rect">
            <a:avLst/>
          </a:prstGeom>
          <a:noFill/>
          <a:ln w="9525">
            <a:noFill/>
          </a:ln>
        </p:spPr>
        <p:txBody>
          <a:bodyPr wrap="square" anchor="t">
            <a:spAutoFit/>
          </a:bodyPr>
          <a:lstStyle/>
          <a:p>
            <a:pPr lvl="0" algn="dist" eaLnBrk="0" hangingPunct="0">
              <a:buClrTx/>
              <a:buSzTx/>
            </a:pPr>
            <a:r>
              <a:rPr lang="zh-CN" altLang="en-US" sz="3200" dirty="0">
                <a:solidFill>
                  <a:srgbClr val="008000"/>
                </a:solidFill>
                <a:latin typeface="黑体" panose="02010609060101010101" pitchFamily="2" charset="-122"/>
                <a:ea typeface="黑体" panose="02010609060101010101" pitchFamily="2" charset="-122"/>
                <a:sym typeface="+mn-ea"/>
              </a:rPr>
              <a:t>循环经济三个重要层面</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40962" name="文本占位符 40961"/>
          <p:cNvSpPr>
            <a:spLocks noGrp="1"/>
          </p:cNvSpPr>
          <p:nvPr>
            <p:ph type="body" idx="1"/>
          </p:nvPr>
        </p:nvSpPr>
        <p:spPr>
          <a:xfrm>
            <a:off x="457200" y="1327150"/>
            <a:ext cx="7924800" cy="5715000"/>
          </a:xfrm>
        </p:spPr>
        <p:txBody>
          <a:bodyPr/>
          <a:lstStyle/>
          <a:p>
            <a:pPr>
              <a:lnSpc>
                <a:spcPct val="90000"/>
              </a:lnSpc>
              <a:buNone/>
            </a:pPr>
            <a:r>
              <a:rPr lang="zh-CN" altLang="en-US" sz="2800" b="1" dirty="0">
                <a:solidFill>
                  <a:srgbClr val="4B0096"/>
                </a:solidFill>
                <a:latin typeface="黑体" panose="02010609060101010101" pitchFamily="2" charset="-122"/>
                <a:ea typeface="黑体" panose="02010609060101010101" pitchFamily="2" charset="-122"/>
              </a:rPr>
              <a:t>（３）生活废弃物的反复利用和再生循环</a:t>
            </a:r>
          </a:p>
          <a:p>
            <a:pPr>
              <a:lnSpc>
                <a:spcPct val="90000"/>
              </a:lnSpc>
              <a:buNone/>
            </a:pPr>
            <a:r>
              <a:rPr lang="zh-CN" altLang="en-US" sz="2800" b="1" dirty="0">
                <a:solidFill>
                  <a:srgbClr val="4B0096"/>
                </a:solidFill>
                <a:latin typeface="黑体" panose="02010609060101010101" pitchFamily="2" charset="-122"/>
                <a:ea typeface="黑体" panose="02010609060101010101" pitchFamily="2" charset="-122"/>
              </a:rPr>
              <a:t>      </a:t>
            </a:r>
            <a:r>
              <a:rPr lang="zh-CN" altLang="en-US" sz="2800" b="1" dirty="0">
                <a:solidFill>
                  <a:srgbClr val="4B0096"/>
                </a:solidFill>
                <a:latin typeface="Arial" panose="020B0604020202020204" pitchFamily="34" charset="0"/>
                <a:ea typeface="黑体" panose="02010609060101010101" pitchFamily="2" charset="-122"/>
              </a:rPr>
              <a:t>——</a:t>
            </a:r>
            <a:r>
              <a:rPr lang="zh-CN" altLang="en-US" sz="2800" b="1" dirty="0">
                <a:solidFill>
                  <a:srgbClr val="4B0096"/>
                </a:solidFill>
                <a:latin typeface="黑体" panose="02010609060101010101" pitchFamily="2" charset="-122"/>
                <a:ea typeface="黑体" panose="02010609060101010101" pitchFamily="2" charset="-122"/>
              </a:rPr>
              <a:t>社会层面</a:t>
            </a:r>
          </a:p>
          <a:p>
            <a:pPr>
              <a:lnSpc>
                <a:spcPct val="90000"/>
              </a:lnSpc>
              <a:buNone/>
            </a:pPr>
            <a:r>
              <a:rPr lang="zh-CN" altLang="en-US" sz="2400" b="1" dirty="0">
                <a:solidFill>
                  <a:srgbClr val="008000"/>
                </a:solidFill>
                <a:latin typeface="Times New Roman" panose="02020603050405020304" pitchFamily="2" charset="0"/>
              </a:rPr>
              <a:t>               </a:t>
            </a:r>
            <a:r>
              <a:rPr lang="zh-CN" altLang="en-US" sz="2800" b="1" dirty="0">
                <a:solidFill>
                  <a:srgbClr val="008000"/>
                </a:solidFill>
                <a:latin typeface="Times New Roman" panose="02020603050405020304" pitchFamily="2" charset="0"/>
              </a:rPr>
              <a:t>从社会整体循环的角度,要大力发展旧物调剂和资源回收产业,只有这样才能在整个社会的范围内形成“自然资源—产品—再生资源”的循环经济环路。</a:t>
            </a:r>
          </a:p>
          <a:p>
            <a:pPr>
              <a:lnSpc>
                <a:spcPct val="90000"/>
              </a:lnSpc>
              <a:buNone/>
            </a:pPr>
            <a:r>
              <a:rPr lang="zh-CN" altLang="en-US" sz="2800" b="1" dirty="0">
                <a:solidFill>
                  <a:srgbClr val="008000"/>
                </a:solidFill>
                <a:latin typeface="Times New Roman" panose="02020603050405020304" pitchFamily="2" charset="0"/>
              </a:rPr>
              <a:t>             在这方面,德国的双轨制回收系统（</a:t>
            </a:r>
            <a:r>
              <a:rPr lang="en-US" altLang="zh-CN" sz="2800" b="1" dirty="0">
                <a:solidFill>
                  <a:srgbClr val="008000"/>
                </a:solidFill>
                <a:latin typeface="Times New Roman" panose="02020603050405020304" pitchFamily="2" charset="0"/>
              </a:rPr>
              <a:t>DSD）</a:t>
            </a:r>
            <a:r>
              <a:rPr lang="zh-CN" altLang="en-US" sz="2800" b="1" dirty="0">
                <a:solidFill>
                  <a:srgbClr val="008000"/>
                </a:solidFill>
                <a:latin typeface="Times New Roman" panose="02020603050405020304" pitchFamily="2" charset="0"/>
              </a:rPr>
              <a:t>起了很好的示范作用。</a:t>
            </a:r>
            <a:r>
              <a:rPr lang="en-US" altLang="zh-CN" sz="2800" b="1" dirty="0">
                <a:solidFill>
                  <a:srgbClr val="008000"/>
                </a:solidFill>
                <a:latin typeface="Times New Roman" panose="02020603050405020304" pitchFamily="2" charset="0"/>
              </a:rPr>
              <a:t>DSD</a:t>
            </a:r>
            <a:r>
              <a:rPr lang="zh-CN" altLang="en-US" sz="2800" b="1" dirty="0">
                <a:solidFill>
                  <a:srgbClr val="008000"/>
                </a:solidFill>
                <a:latin typeface="Times New Roman" panose="02020603050405020304" pitchFamily="2" charset="0"/>
              </a:rPr>
              <a:t>是一个专门组织对包装废弃物进行回收利用的非政府组织。它接收企业的委托,组织收运者对他们的包装废弃物进行回收和分类,然后送至相应的资源再利用厂家进行循环利用,能直接回用的包装废弃物则送返制造商。</a:t>
            </a:r>
          </a:p>
        </p:txBody>
      </p:sp>
      <p:sp>
        <p:nvSpPr>
          <p:cNvPr id="25602" name="标题 25601"/>
          <p:cNvSpPr>
            <a:spLocks noGrp="1"/>
          </p:cNvSpPr>
          <p:nvPr>
            <p:ph type="title"/>
          </p:nvPr>
        </p:nvSpPr>
        <p:spPr>
          <a:xfrm>
            <a:off x="900113" y="45085"/>
            <a:ext cx="7158037" cy="1033463"/>
          </a:xfrm>
          <a:noFill/>
          <a:ln w="9525">
            <a:noFill/>
          </a:ln>
        </p:spPr>
        <p:txBody>
          <a:bodyPr anchor="b">
            <a:noAutofit/>
          </a:bodyPr>
          <a:lstStyle>
            <a:lvl1pPr marL="0" lvl="0" indent="0" algn="l" defTabSz="91440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a:lstStyle>
          <a:p>
            <a:pPr lvl="0" algn="l">
              <a:buClrTx/>
              <a:buSzTx/>
              <a:buFont typeface="Arial" panose="020B0604020202020204" pitchFamily="34" charset="0"/>
            </a:pPr>
            <a:r>
              <a:rPr lang="en-US" altLang="x-none" sz="4000" dirty="0">
                <a:solidFill>
                  <a:srgbClr val="FF0000"/>
                </a:solidFill>
                <a:latin typeface="黑体" panose="02010609060101010101" pitchFamily="2" charset="-122"/>
                <a:ea typeface="黑体" panose="02010609060101010101" pitchFamily="2" charset="-122"/>
                <a:cs typeface="+mn-cs"/>
                <a:sym typeface="+mn-ea"/>
              </a:rPr>
              <a:t>2.循环经济的三个重要层面</a:t>
            </a:r>
            <a:endParaRPr lang="en-US" altLang="zh-CN" sz="3600" b="1" dirty="0">
              <a:solidFill>
                <a:srgbClr val="FF0000"/>
              </a:solidFill>
              <a:latin typeface="黑体" panose="02010609060101010101" pitchFamily="2" charset="-122"/>
              <a:ea typeface="黑体" panose="02010609060101010101" pitchFamily="2" charset="-122"/>
              <a:sym typeface="+mn-ea"/>
            </a:endParaRPr>
          </a:p>
        </p:txBody>
      </p:sp>
    </p:spTree>
  </p:cSld>
  <p:clrMapOvr>
    <a:masterClrMapping/>
  </p:clrMapOvr>
  <p:transition spd="med">
    <p:cover dir="ru"/>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66">
            <a:hlinkClick r:id="rId3" action="ppaction://hlinksldjump"/>
          </p:cNvPr>
          <p:cNvSpPr/>
          <p:nvPr/>
        </p:nvSpPr>
        <p:spPr>
          <a:xfrm>
            <a:off x="2794000" y="4267835"/>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绿色发展面临的挑战</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8" name="矩形 85"/>
          <p:cNvSpPr/>
          <p:nvPr/>
        </p:nvSpPr>
        <p:spPr>
          <a:xfrm>
            <a:off x="2739708" y="3594418"/>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绿色发展的动力和目标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50" name="Rectangle 59"/>
          <p:cNvSpPr/>
          <p:nvPr/>
        </p:nvSpPr>
        <p:spPr>
          <a:xfrm>
            <a:off x="603885" y="500698"/>
            <a:ext cx="8229600" cy="1143000"/>
          </a:xfrm>
          <a:prstGeom prst="rect">
            <a:avLst/>
          </a:prstGeom>
          <a:noFill/>
          <a:ln w="9525">
            <a:noFill/>
          </a:ln>
        </p:spPr>
        <p:txBody>
          <a:bodyPr anchor="t"/>
          <a:lstStyle/>
          <a:p>
            <a:pPr algn="ctr"/>
            <a:r>
              <a:rPr lang="zh-CN" altLang="en-US" sz="44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讨论内容 </a:t>
            </a:r>
          </a:p>
        </p:txBody>
      </p:sp>
      <p:sp>
        <p:nvSpPr>
          <p:cNvPr id="6151" name="Text Box 5"/>
          <p:cNvSpPr/>
          <p:nvPr/>
        </p:nvSpPr>
        <p:spPr>
          <a:xfrm>
            <a:off x="2784475" y="2906395"/>
            <a:ext cx="4248000" cy="583565"/>
          </a:xfrm>
          <a:prstGeom prst="rect">
            <a:avLst/>
          </a:prstGeom>
          <a:solidFill>
            <a:srgbClr val="FFFF00"/>
          </a:solidFill>
          <a:ln w="9525">
            <a:noFill/>
          </a:ln>
        </p:spPr>
        <p:txBody>
          <a:bodyPr wrap="square" anchor="t">
            <a:spAutoFit/>
          </a:bodyPr>
          <a:lstStyle/>
          <a:p>
            <a:pPr lvl="0" algn="dist" eaLnBrk="0" hangingPunct="0">
              <a:buClrTx/>
              <a:buSzTx/>
            </a:pPr>
            <a:r>
              <a:rPr lang="zh-CN" altLang="en-US" sz="3200" dirty="0">
                <a:solidFill>
                  <a:srgbClr val="FF0000"/>
                </a:solidFill>
                <a:latin typeface="黑体" panose="02010609060101010101" pitchFamily="2" charset="-122"/>
                <a:ea typeface="黑体" panose="02010609060101010101" pitchFamily="2" charset="-122"/>
                <a:sym typeface="黑体" panose="02010609060101010101" pitchFamily="2" charset="-122"/>
              </a:rPr>
              <a:t>绿色发展的内涵与特征</a:t>
            </a:r>
          </a:p>
        </p:txBody>
      </p:sp>
      <p:grpSp>
        <p:nvGrpSpPr>
          <p:cNvPr id="6152" name="组合 6152"/>
          <p:cNvGrpSpPr/>
          <p:nvPr/>
        </p:nvGrpSpPr>
        <p:grpSpPr>
          <a:xfrm>
            <a:off x="1929130"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2090738"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p>
        </p:txBody>
      </p:sp>
      <p:grpSp>
        <p:nvGrpSpPr>
          <p:cNvPr id="6157" name="组合 6157"/>
          <p:cNvGrpSpPr/>
          <p:nvPr/>
        </p:nvGrpSpPr>
        <p:grpSpPr>
          <a:xfrm>
            <a:off x="1929130" y="217170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2083594" y="2205038"/>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p>
        </p:txBody>
      </p:sp>
      <p:grpSp>
        <p:nvGrpSpPr>
          <p:cNvPr id="6162" name="组合 6162"/>
          <p:cNvGrpSpPr/>
          <p:nvPr/>
        </p:nvGrpSpPr>
        <p:grpSpPr>
          <a:xfrm>
            <a:off x="1929130" y="2870200"/>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2092325" y="289877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p>
        </p:txBody>
      </p:sp>
      <p:sp>
        <p:nvSpPr>
          <p:cNvPr id="6167" name="Line 20"/>
          <p:cNvSpPr/>
          <p:nvPr/>
        </p:nvSpPr>
        <p:spPr>
          <a:xfrm flipV="1">
            <a:off x="2435543" y="2101850"/>
            <a:ext cx="4572000"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956118"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956118" y="426720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2097088" y="431482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p>
        </p:txBody>
      </p:sp>
      <p:sp>
        <p:nvSpPr>
          <p:cNvPr id="6177" name="Text Box 18"/>
          <p:cNvSpPr/>
          <p:nvPr/>
        </p:nvSpPr>
        <p:spPr>
          <a:xfrm>
            <a:off x="2089150" y="3600450"/>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p>
        </p:txBody>
      </p:sp>
      <p:grpSp>
        <p:nvGrpSpPr>
          <p:cNvPr id="6178" name="组合 6178"/>
          <p:cNvGrpSpPr/>
          <p:nvPr/>
        </p:nvGrpSpPr>
        <p:grpSpPr>
          <a:xfrm>
            <a:off x="1956118" y="496570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2097088" y="498951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p>
        </p:txBody>
      </p:sp>
      <p:sp>
        <p:nvSpPr>
          <p:cNvPr id="4" name="Line 20"/>
          <p:cNvSpPr/>
          <p:nvPr/>
        </p:nvSpPr>
        <p:spPr>
          <a:xfrm flipV="1">
            <a:off x="2424113" y="2782570"/>
            <a:ext cx="4572000"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2424113" y="3474720"/>
            <a:ext cx="4572000"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2424113" y="4166870"/>
            <a:ext cx="4572000"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2424113" y="4859020"/>
            <a:ext cx="4572000"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2424113" y="5551170"/>
            <a:ext cx="4572000" cy="7938"/>
          </a:xfrm>
          <a:prstGeom prst="line">
            <a:avLst/>
          </a:prstGeom>
          <a:ln w="25400" cap="flat" cmpd="sng">
            <a:solidFill>
              <a:schemeClr val="bg2"/>
            </a:solidFill>
            <a:prstDash val="sysDot"/>
            <a:round/>
            <a:headEnd type="none" w="med" len="med"/>
            <a:tailEnd type="oval" w="med" len="med"/>
          </a:ln>
        </p:spPr>
      </p:sp>
      <p:sp>
        <p:nvSpPr>
          <p:cNvPr id="11" name="Rectangle 66">
            <a:hlinkClick r:id="rId3" action="ppaction://hlinksldjump"/>
          </p:cNvPr>
          <p:cNvSpPr/>
          <p:nvPr/>
        </p:nvSpPr>
        <p:spPr>
          <a:xfrm>
            <a:off x="2782570" y="4948555"/>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绿色发展面临的机遇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2" name="Text Box 5"/>
          <p:cNvSpPr/>
          <p:nvPr/>
        </p:nvSpPr>
        <p:spPr>
          <a:xfrm>
            <a:off x="2767965" y="1526540"/>
            <a:ext cx="4248000" cy="583565"/>
          </a:xfrm>
          <a:prstGeom prst="rect">
            <a:avLst/>
          </a:prstGeom>
          <a:noFill/>
          <a:ln w="9525">
            <a:noFill/>
          </a:ln>
        </p:spPr>
        <p:txBody>
          <a:bodyPr wrap="square" anchor="t">
            <a:spAutoFit/>
          </a:bodyPr>
          <a:lstStyle/>
          <a:p>
            <a:pPr lvl="0" algn="dist" eaLnBrk="0" hangingPunct="0">
              <a:buClrTx/>
              <a:buSzTx/>
            </a:pPr>
            <a:r>
              <a:rPr lang="zh-CN" altLang="en-US" sz="3200" dirty="0">
                <a:solidFill>
                  <a:srgbClr val="008000"/>
                </a:solidFill>
                <a:latin typeface="黑体" panose="02010609060101010101" pitchFamily="2" charset="-122"/>
                <a:ea typeface="黑体" panose="02010609060101010101" pitchFamily="2" charset="-122"/>
                <a:sym typeface="+mn-ea"/>
              </a:rPr>
              <a:t>循环经济的内涵与原则</a:t>
            </a:r>
          </a:p>
        </p:txBody>
      </p:sp>
      <p:sp>
        <p:nvSpPr>
          <p:cNvPr id="12" name="Text Box 5"/>
          <p:cNvSpPr/>
          <p:nvPr/>
        </p:nvSpPr>
        <p:spPr>
          <a:xfrm>
            <a:off x="2767965" y="2244090"/>
            <a:ext cx="4248000" cy="583565"/>
          </a:xfrm>
          <a:prstGeom prst="rect">
            <a:avLst/>
          </a:prstGeom>
          <a:noFill/>
          <a:ln w="9525">
            <a:noFill/>
          </a:ln>
        </p:spPr>
        <p:txBody>
          <a:bodyPr wrap="square" anchor="t">
            <a:spAutoFit/>
          </a:bodyPr>
          <a:lstStyle/>
          <a:p>
            <a:pPr lvl="0" algn="dist" eaLnBrk="0" hangingPunct="0">
              <a:buClrTx/>
              <a:buSzTx/>
            </a:pPr>
            <a:r>
              <a:rPr lang="zh-CN" altLang="en-US" sz="3200" dirty="0">
                <a:solidFill>
                  <a:srgbClr val="008000"/>
                </a:solidFill>
                <a:latin typeface="黑体" panose="02010609060101010101" pitchFamily="2" charset="-122"/>
                <a:ea typeface="黑体" panose="02010609060101010101" pitchFamily="2" charset="-122"/>
                <a:sym typeface="+mn-ea"/>
              </a:rPr>
              <a:t>循环经济三个重要层面</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122" name="组合 5121"/>
          <p:cNvGrpSpPr/>
          <p:nvPr/>
        </p:nvGrpSpPr>
        <p:grpSpPr>
          <a:xfrm>
            <a:off x="495300" y="565785"/>
            <a:ext cx="8020050" cy="934443"/>
            <a:chOff x="0" y="-737624"/>
            <a:chExt cx="6717663" cy="1244797"/>
          </a:xfrm>
        </p:grpSpPr>
        <p:sp>
          <p:nvSpPr>
            <p:cNvPr id="5123" name="矩形 27"/>
            <p:cNvSpPr/>
            <p:nvPr/>
          </p:nvSpPr>
          <p:spPr>
            <a:xfrm>
              <a:off x="0" y="14778"/>
              <a:ext cx="210456" cy="492395"/>
            </a:xfrm>
            <a:prstGeom prst="rect">
              <a:avLst/>
            </a:prstGeom>
            <a:solidFill>
              <a:srgbClr val="FFFFFF"/>
            </a:solidFill>
            <a:ln w="12700">
              <a:noFill/>
            </a:ln>
          </p:spPr>
          <p:txBody>
            <a:bodyPr anchor="ctr"/>
            <a:lstStyle/>
            <a:p>
              <a:pPr algn="ctr"/>
              <a:endParaRPr sz="270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5124" name="文本框 28"/>
            <p:cNvSpPr/>
            <p:nvPr/>
          </p:nvSpPr>
          <p:spPr>
            <a:xfrm>
              <a:off x="334643" y="-737624"/>
              <a:ext cx="6383020" cy="941488"/>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3.绿色发展的内涵与特征</a:t>
              </a:r>
            </a:p>
          </p:txBody>
        </p:sp>
      </p:grpSp>
      <p:sp>
        <p:nvSpPr>
          <p:cNvPr id="5125" name="文本框 3"/>
          <p:cNvSpPr/>
          <p:nvPr/>
        </p:nvSpPr>
        <p:spPr>
          <a:xfrm>
            <a:off x="852488" y="1547813"/>
            <a:ext cx="7439025" cy="4130675"/>
          </a:xfrm>
          <a:prstGeom prst="rect">
            <a:avLst/>
          </a:prstGeom>
          <a:noFill/>
          <a:ln w="9525">
            <a:noFill/>
          </a:ln>
        </p:spPr>
        <p:txBody>
          <a:bodyPr wrap="square" anchor="t">
            <a:spAutoFit/>
          </a:bodyPr>
          <a:lstStyle/>
          <a:p>
            <a:pPr marL="285750" indent="-285750">
              <a:lnSpc>
                <a:spcPct val="150000"/>
              </a:lnSpc>
            </a:pPr>
            <a:r>
              <a:rPr lang="en-US" altLang="zh-CN" sz="2100" dirty="0">
                <a:solidFill>
                  <a:srgbClr val="C00000"/>
                </a:solidFill>
                <a:latin typeface="黑体" panose="02010609060101010101" pitchFamily="2" charset="-122"/>
                <a:ea typeface="黑体" panose="02010609060101010101" pitchFamily="2" charset="-122"/>
                <a:sym typeface="黑体" panose="02010609060101010101" pitchFamily="2" charset="-122"/>
              </a:rPr>
              <a:t>     </a:t>
            </a:r>
            <a:r>
              <a:rPr lang="zh-CN" altLang="en-US" sz="2100" dirty="0">
                <a:solidFill>
                  <a:srgbClr val="C00000"/>
                </a:solidFill>
                <a:latin typeface="黑体" panose="02010609060101010101" pitchFamily="2" charset="-122"/>
                <a:ea typeface="黑体" panose="02010609060101010101" pitchFamily="2" charset="-122"/>
                <a:sym typeface="黑体" panose="02010609060101010101" pitchFamily="2" charset="-122"/>
              </a:rPr>
              <a:t>习近平指出，新常态下，我国经济发展表现出</a:t>
            </a:r>
            <a:r>
              <a:rPr lang="zh-CN" altLang="en-US" sz="2100" b="1" dirty="0">
                <a:solidFill>
                  <a:srgbClr val="C00000"/>
                </a:solidFill>
                <a:latin typeface="黑体" panose="02010609060101010101" pitchFamily="2" charset="-122"/>
                <a:ea typeface="黑体" panose="02010609060101010101" pitchFamily="2" charset="-122"/>
                <a:sym typeface="黑体" panose="02010609060101010101" pitchFamily="2" charset="-122"/>
              </a:rPr>
              <a:t>速度变化、结构优化、动力转换</a:t>
            </a:r>
            <a:r>
              <a:rPr lang="zh-CN" altLang="en-US" sz="2100" dirty="0">
                <a:solidFill>
                  <a:srgbClr val="C00000"/>
                </a:solidFill>
                <a:latin typeface="黑体" panose="02010609060101010101" pitchFamily="2" charset="-122"/>
                <a:ea typeface="黑体" panose="02010609060101010101" pitchFamily="2" charset="-122"/>
                <a:sym typeface="黑体" panose="02010609060101010101" pitchFamily="2" charset="-122"/>
              </a:rPr>
              <a:t>三大特点：</a:t>
            </a:r>
          </a:p>
          <a:p>
            <a:pPr marL="285750" indent="-285750">
              <a:lnSpc>
                <a:spcPct val="150000"/>
              </a:lnSpc>
              <a:buFont typeface="Wingdings" panose="05000000000000000000" pitchFamily="2" charset="2"/>
              <a:buChar char="Ø"/>
            </a:pPr>
            <a:r>
              <a:rPr lang="zh-CN" altLang="en-US" sz="2100" dirty="0">
                <a:solidFill>
                  <a:srgbClr val="008000"/>
                </a:solidFill>
                <a:latin typeface="黑体" panose="02010609060101010101" pitchFamily="2" charset="-122"/>
                <a:ea typeface="黑体" panose="02010609060101010101" pitchFamily="2" charset="-122"/>
                <a:sym typeface="黑体" panose="02010609060101010101" pitchFamily="2" charset="-122"/>
              </a:rPr>
              <a:t>增长速度要从高速转向中高速；</a:t>
            </a:r>
          </a:p>
          <a:p>
            <a:pPr marL="285750" indent="-285750">
              <a:lnSpc>
                <a:spcPct val="150000"/>
              </a:lnSpc>
              <a:buFont typeface="Wingdings" panose="05000000000000000000" pitchFamily="2" charset="2"/>
              <a:buChar char="Ø"/>
            </a:pPr>
            <a:r>
              <a:rPr lang="zh-CN" altLang="en-US" sz="2100" dirty="0">
                <a:solidFill>
                  <a:srgbClr val="008000"/>
                </a:solidFill>
                <a:latin typeface="黑体" panose="02010609060101010101" pitchFamily="2" charset="-122"/>
                <a:ea typeface="黑体" panose="02010609060101010101" pitchFamily="2" charset="-122"/>
                <a:sym typeface="黑体" panose="02010609060101010101" pitchFamily="2" charset="-122"/>
              </a:rPr>
              <a:t>发展方式要从规模速度型转向质量效率型；</a:t>
            </a:r>
          </a:p>
          <a:p>
            <a:pPr marL="285750" indent="-285750">
              <a:lnSpc>
                <a:spcPct val="150000"/>
              </a:lnSpc>
              <a:buFont typeface="Wingdings" panose="05000000000000000000" pitchFamily="2" charset="2"/>
              <a:buChar char="Ø"/>
            </a:pPr>
            <a:r>
              <a:rPr lang="zh-CN" altLang="en-US" sz="2100" dirty="0">
                <a:solidFill>
                  <a:srgbClr val="008000"/>
                </a:solidFill>
                <a:latin typeface="黑体" panose="02010609060101010101" pitchFamily="2" charset="-122"/>
                <a:ea typeface="黑体" panose="02010609060101010101" pitchFamily="2" charset="-122"/>
                <a:sym typeface="黑体" panose="02010609060101010101" pitchFamily="2" charset="-122"/>
              </a:rPr>
              <a:t>经济结构调整从增量扩能为主转向调整存量、做优增量并举；</a:t>
            </a:r>
          </a:p>
          <a:p>
            <a:pPr marL="285750" indent="-285750">
              <a:lnSpc>
                <a:spcPct val="150000"/>
              </a:lnSpc>
              <a:buFont typeface="Wingdings" panose="05000000000000000000" pitchFamily="2" charset="2"/>
              <a:buChar char="Ø"/>
            </a:pPr>
            <a:r>
              <a:rPr lang="zh-CN" altLang="en-US" sz="2100" dirty="0">
                <a:solidFill>
                  <a:srgbClr val="008000"/>
                </a:solidFill>
                <a:latin typeface="黑体" panose="02010609060101010101" pitchFamily="2" charset="-122"/>
                <a:ea typeface="黑体" panose="02010609060101010101" pitchFamily="2" charset="-122"/>
                <a:sym typeface="黑体" panose="02010609060101010101" pitchFamily="2" charset="-122"/>
              </a:rPr>
              <a:t>发展动力要从主要依靠资源和低成本劳动力等要素投入转向创新驱动。</a:t>
            </a:r>
          </a:p>
          <a:p>
            <a:pPr marL="285750" indent="-285750"/>
            <a:endParaRPr lang="zh-CN" altLang="en-US" sz="2100" b="1" dirty="0">
              <a:solidFill>
                <a:srgbClr val="008000"/>
              </a:solidFill>
              <a:latin typeface="黑体" panose="02010609060101010101" pitchFamily="2" charset="-122"/>
              <a:ea typeface="黑体" panose="02010609060101010101" pitchFamily="2" charset="-122"/>
              <a:sym typeface="黑体" panose="02010609060101010101" pitchFamily="2" charset="-122"/>
            </a:endParaRPr>
          </a:p>
          <a:p>
            <a:pPr marL="285750" indent="-285750"/>
            <a:r>
              <a:rPr lang="zh-CN" altLang="en-US" sz="2100" b="1" dirty="0">
                <a:solidFill>
                  <a:srgbClr val="008000"/>
                </a:solidFill>
                <a:latin typeface="黑体" panose="02010609060101010101" pitchFamily="2" charset="-122"/>
                <a:ea typeface="黑体" panose="02010609060101010101" pitchFamily="2" charset="-122"/>
                <a:sym typeface="黑体" panose="02010609060101010101" pitchFamily="2" charset="-122"/>
              </a:rPr>
              <a:t>——提出创新、协调、绿色、开放、共享五大发展理念</a:t>
            </a:r>
          </a:p>
        </p:txBody>
      </p:sp>
      <p:sp>
        <p:nvSpPr>
          <p:cNvPr id="2" name="灯片编号占位符 1"/>
          <p:cNvSpPr>
            <a:spLocks noGrp="1"/>
          </p:cNvSpPr>
          <p:nvPr>
            <p:ph type="sldNum" sz="quarter" idx="12"/>
          </p:nvPr>
        </p:nvSpPr>
        <p:spPr>
          <a:xfrm>
            <a:off x="6457950" y="5624513"/>
            <a:ext cx="2057400" cy="273844"/>
          </a:xfrm>
        </p:spPr>
        <p:txBody>
          <a:bodyPr/>
          <a:lstStyle/>
          <a:p>
            <a:pPr lvl="0"/>
            <a:fld id="{9A0DB2DC-4C9A-4742-B13C-FB6460FD3503}" type="slidenum">
              <a:rPr lang="zh-CN" altLang="en-US" sz="2700" dirty="0"/>
              <a:t>22</a:t>
            </a:fld>
            <a:endParaRPr lang="zh-CN" altLang="en-US" sz="2700" dirty="0">
              <a:ea typeface="宋体" panose="02010600030101010101" pitchFamily="2" charset="-122"/>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文本框 3"/>
          <p:cNvSpPr/>
          <p:nvPr/>
        </p:nvSpPr>
        <p:spPr>
          <a:xfrm>
            <a:off x="746522" y="1544241"/>
            <a:ext cx="7209234" cy="3484245"/>
          </a:xfrm>
          <a:prstGeom prst="rect">
            <a:avLst/>
          </a:prstGeom>
          <a:noFill/>
          <a:ln w="9525">
            <a:noFill/>
          </a:ln>
        </p:spPr>
        <p:txBody>
          <a:bodyPr wrap="square" anchor="t">
            <a:spAutoFit/>
          </a:bodyPr>
          <a:lstStyle/>
          <a:p>
            <a:pPr marL="285750" indent="-285750">
              <a:lnSpc>
                <a:spcPct val="150000"/>
              </a:lnSpc>
            </a:pPr>
            <a:r>
              <a:rPr lang="zh-CN" altLang="en-US" sz="2100" b="1"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绿色发展的核心思想</a:t>
            </a:r>
          </a:p>
          <a:p>
            <a:pPr marL="285750" indent="-285750">
              <a:lnSpc>
                <a:spcPct val="150000"/>
              </a:lnSpc>
              <a:buFont typeface="Wingdings" panose="05000000000000000000" pitchFamily="2" charset="2"/>
              <a:buChar char="Ø"/>
            </a:pPr>
            <a:r>
              <a:rPr lang="zh-CN" altLang="en-US" sz="2100" dirty="0">
                <a:solidFill>
                  <a:srgbClr val="008000"/>
                </a:solidFill>
                <a:latin typeface="黑体" panose="02010609060101010101" pitchFamily="2" charset="-122"/>
                <a:ea typeface="黑体" panose="02010609060101010101" pitchFamily="2" charset="-122"/>
                <a:sym typeface="黑体" panose="02010609060101010101" pitchFamily="2" charset="-122"/>
              </a:rPr>
              <a:t>要保护我们人类赖以生存和发展自然资源基础，努力实现自然资源的可持续利用；</a:t>
            </a:r>
          </a:p>
          <a:p>
            <a:pPr marL="285750" indent="-285750">
              <a:lnSpc>
                <a:spcPct val="150000"/>
              </a:lnSpc>
              <a:buFont typeface="Wingdings" panose="05000000000000000000" pitchFamily="2" charset="2"/>
              <a:buChar char="Ø"/>
            </a:pPr>
            <a:r>
              <a:rPr lang="zh-CN" altLang="en-US" sz="2100" dirty="0">
                <a:solidFill>
                  <a:srgbClr val="008000"/>
                </a:solidFill>
                <a:latin typeface="黑体" panose="02010609060101010101" pitchFamily="2" charset="-122"/>
                <a:ea typeface="黑体" panose="02010609060101010101" pitchFamily="2" charset="-122"/>
                <a:sym typeface="黑体" panose="02010609060101010101" pitchFamily="2" charset="-122"/>
              </a:rPr>
              <a:t>要保护好与我们息息相关的自然环境，包括大气环境、水环境、土壤环境等，努力实现自然环境的优美；</a:t>
            </a:r>
          </a:p>
          <a:p>
            <a:pPr marL="285750" indent="-285750">
              <a:lnSpc>
                <a:spcPct val="150000"/>
              </a:lnSpc>
              <a:buFont typeface="Wingdings" panose="05000000000000000000" pitchFamily="2" charset="2"/>
              <a:buChar char="Ø"/>
            </a:pPr>
            <a:r>
              <a:rPr lang="zh-CN" altLang="en-US" sz="2100" dirty="0">
                <a:solidFill>
                  <a:srgbClr val="008000"/>
                </a:solidFill>
                <a:latin typeface="黑体" panose="02010609060101010101" pitchFamily="2" charset="-122"/>
                <a:ea typeface="黑体" panose="02010609060101010101" pitchFamily="2" charset="-122"/>
                <a:sym typeface="黑体" panose="02010609060101010101" pitchFamily="2" charset="-122"/>
              </a:rPr>
              <a:t>要保护好与我们人类共同演进的生态系统，努力实现生态系统的持续稳定和服务功能增强</a:t>
            </a:r>
            <a:r>
              <a:rPr lang="zh-CN" altLang="en-US" sz="2100" b="1" dirty="0">
                <a:solidFill>
                  <a:srgbClr val="008000"/>
                </a:solidFill>
                <a:latin typeface="黑体" panose="02010609060101010101" pitchFamily="2" charset="-122"/>
                <a:ea typeface="黑体" panose="02010609060101010101" pitchFamily="2" charset="-122"/>
                <a:sym typeface="黑体" panose="02010609060101010101" pitchFamily="2" charset="-122"/>
              </a:rPr>
              <a:t>。</a:t>
            </a:r>
          </a:p>
        </p:txBody>
      </p:sp>
      <p:sp>
        <p:nvSpPr>
          <p:cNvPr id="6147" name="文本框 4"/>
          <p:cNvSpPr/>
          <p:nvPr/>
        </p:nvSpPr>
        <p:spPr>
          <a:xfrm>
            <a:off x="759619" y="4893469"/>
            <a:ext cx="7021116" cy="1060450"/>
          </a:xfrm>
          <a:prstGeom prst="rect">
            <a:avLst/>
          </a:prstGeom>
          <a:solidFill>
            <a:srgbClr val="FFF2CC"/>
          </a:solidFill>
          <a:ln w="9525">
            <a:noFill/>
          </a:ln>
        </p:spPr>
        <p:txBody>
          <a:bodyPr wrap="square" anchor="t">
            <a:spAutoFit/>
          </a:bodyPr>
          <a:lstStyle/>
          <a:p>
            <a:pPr marL="285750" indent="-285750">
              <a:lnSpc>
                <a:spcPct val="150000"/>
              </a:lnSpc>
            </a:pPr>
            <a:r>
              <a:rPr lang="en-US" altLang="x-none" sz="2100" b="1" dirty="0">
                <a:solidFill>
                  <a:srgbClr val="008000"/>
                </a:solidFill>
                <a:latin typeface="黑体" panose="02010609060101010101" pitchFamily="2" charset="-122"/>
                <a:ea typeface="黑体" panose="02010609060101010101" pitchFamily="2" charset="-122"/>
                <a:sym typeface="黑体" panose="02010609060101010101" pitchFamily="2" charset="-122"/>
              </a:rPr>
              <a:t>     </a:t>
            </a:r>
            <a:r>
              <a:rPr lang="zh-CN" altLang="en-US" sz="2100" b="1"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绿色发展就是以资源节约、环境友好、生态保育为主要特征的发展（理念、路径和模式）。</a:t>
            </a:r>
          </a:p>
        </p:txBody>
      </p:sp>
      <p:grpSp>
        <p:nvGrpSpPr>
          <p:cNvPr id="6148" name="组合 6147"/>
          <p:cNvGrpSpPr/>
          <p:nvPr/>
        </p:nvGrpSpPr>
        <p:grpSpPr>
          <a:xfrm>
            <a:off x="495300" y="565785"/>
            <a:ext cx="8460105" cy="934443"/>
            <a:chOff x="0" y="-737624"/>
            <a:chExt cx="6809941" cy="1244797"/>
          </a:xfrm>
        </p:grpSpPr>
        <p:sp>
          <p:nvSpPr>
            <p:cNvPr id="6149" name="矩形 27"/>
            <p:cNvSpPr/>
            <p:nvPr/>
          </p:nvSpPr>
          <p:spPr>
            <a:xfrm>
              <a:off x="0" y="14778"/>
              <a:ext cx="210456" cy="492395"/>
            </a:xfrm>
            <a:prstGeom prst="rect">
              <a:avLst/>
            </a:prstGeom>
            <a:solidFill>
              <a:srgbClr val="FFFFFF"/>
            </a:solidFill>
            <a:ln w="12700">
              <a:noFill/>
            </a:ln>
          </p:spPr>
          <p:txBody>
            <a:bodyPr anchor="ctr"/>
            <a:lstStyle/>
            <a:p>
              <a:pPr algn="ctr"/>
              <a:endParaRPr sz="2700">
                <a:solidFill>
                  <a:srgbClr val="FF0000"/>
                </a:solidFill>
                <a:latin typeface="宋体" panose="02010600030101010101" pitchFamily="2" charset="-122"/>
                <a:ea typeface="宋体" panose="02010600030101010101" pitchFamily="2" charset="-122"/>
                <a:sym typeface="宋体" panose="02010600030101010101" pitchFamily="2" charset="-122"/>
              </a:endParaRPr>
            </a:p>
          </p:txBody>
        </p:sp>
        <p:sp>
          <p:nvSpPr>
            <p:cNvPr id="6150" name="文本框 2"/>
            <p:cNvSpPr/>
            <p:nvPr/>
          </p:nvSpPr>
          <p:spPr>
            <a:xfrm>
              <a:off x="426921" y="-737624"/>
              <a:ext cx="6383020" cy="941488"/>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3.绿色发展的内涵与特征</a:t>
              </a:r>
            </a:p>
          </p:txBody>
        </p:sp>
      </p:gr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7170" name="直接箭头连接符 6"/>
          <p:cNvCxnSpPr/>
          <p:nvPr/>
        </p:nvCxnSpPr>
        <p:spPr>
          <a:xfrm flipH="1">
            <a:off x="652463" y="3462338"/>
            <a:ext cx="1977629" cy="0"/>
          </a:xfrm>
          <a:prstGeom prst="straightConnector1">
            <a:avLst/>
          </a:prstGeom>
          <a:ln w="38100" cap="flat" cmpd="sng">
            <a:solidFill>
              <a:schemeClr val="accent2">
                <a:lumMod val="50000"/>
              </a:schemeClr>
            </a:solidFill>
            <a:prstDash val="solid"/>
            <a:headEnd type="none" w="med" len="med"/>
            <a:tailEnd type="triangle" w="med" len="med"/>
          </a:ln>
        </p:spPr>
      </p:cxnSp>
      <p:cxnSp>
        <p:nvCxnSpPr>
          <p:cNvPr id="7171" name="直接箭头连接符 7"/>
          <p:cNvCxnSpPr/>
          <p:nvPr/>
        </p:nvCxnSpPr>
        <p:spPr>
          <a:xfrm>
            <a:off x="6548438" y="3462338"/>
            <a:ext cx="1977629" cy="0"/>
          </a:xfrm>
          <a:prstGeom prst="straightConnector1">
            <a:avLst/>
          </a:prstGeom>
          <a:ln w="38100" cap="flat" cmpd="sng">
            <a:solidFill>
              <a:schemeClr val="accent2">
                <a:lumMod val="50000"/>
              </a:schemeClr>
            </a:solidFill>
            <a:prstDash val="solid"/>
            <a:headEnd type="none" w="med" len="med"/>
            <a:tailEnd type="triangle" w="med" len="med"/>
          </a:ln>
        </p:spPr>
      </p:cxnSp>
      <p:sp>
        <p:nvSpPr>
          <p:cNvPr id="7172" name="矩形 13"/>
          <p:cNvSpPr/>
          <p:nvPr/>
        </p:nvSpPr>
        <p:spPr>
          <a:xfrm>
            <a:off x="1453674" y="1927622"/>
            <a:ext cx="2090738" cy="414020"/>
          </a:xfrm>
          <a:prstGeom prst="rect">
            <a:avLst/>
          </a:prstGeom>
          <a:noFill/>
          <a:ln w="9525">
            <a:noFill/>
          </a:ln>
        </p:spPr>
        <p:txBody>
          <a:bodyPr wrap="square">
            <a:spAutoFit/>
          </a:bodyPr>
          <a:lstStyle/>
          <a:p>
            <a:r>
              <a:rPr lang="zh-CN" altLang="en-US" sz="2100" b="1" dirty="0">
                <a:solidFill>
                  <a:srgbClr val="008000"/>
                </a:solidFill>
                <a:latin typeface="黑体" panose="02010609060101010101" pitchFamily="2" charset="-122"/>
                <a:ea typeface="黑体" panose="02010609060101010101" pitchFamily="2" charset="-122"/>
                <a:sym typeface="黑体" panose="02010609060101010101" pitchFamily="2" charset="-122"/>
              </a:rPr>
              <a:t>绿色经济</a:t>
            </a:r>
          </a:p>
        </p:txBody>
      </p:sp>
      <p:grpSp>
        <p:nvGrpSpPr>
          <p:cNvPr id="7173" name="组合 7172"/>
          <p:cNvGrpSpPr/>
          <p:nvPr/>
        </p:nvGrpSpPr>
        <p:grpSpPr>
          <a:xfrm>
            <a:off x="3131344" y="2063354"/>
            <a:ext cx="2859881" cy="2799159"/>
            <a:chOff x="0" y="0"/>
            <a:chExt cx="7065" cy="6916"/>
          </a:xfrm>
        </p:grpSpPr>
        <p:grpSp>
          <p:nvGrpSpPr>
            <p:cNvPr id="7174" name="组合 7173"/>
            <p:cNvGrpSpPr/>
            <p:nvPr/>
          </p:nvGrpSpPr>
          <p:grpSpPr>
            <a:xfrm rot="2622027">
              <a:off x="2045" y="0"/>
              <a:ext cx="2798" cy="2710"/>
              <a:chOff x="0" y="0"/>
              <a:chExt cx="800100" cy="800100"/>
            </a:xfrm>
          </p:grpSpPr>
          <p:sp>
            <p:nvSpPr>
              <p:cNvPr id="7175" name="椭圆 38"/>
              <p:cNvSpPr/>
              <p:nvPr/>
            </p:nvSpPr>
            <p:spPr>
              <a:xfrm>
                <a:off x="0" y="0"/>
                <a:ext cx="800100" cy="800100"/>
              </a:xfrm>
              <a:prstGeom prst="rect">
                <a:avLst/>
              </a:prstGeom>
              <a:solidFill>
                <a:srgbClr val="F9F9F9"/>
              </a:solidFill>
              <a:ln w="19050" cap="flat" cmpd="sng">
                <a:pattFill prst="horz">
                  <a:fgClr>
                    <a:srgbClr val="42719B"/>
                  </a:fgClr>
                  <a:bgClr>
                    <a:srgbClr val="FFFFFF"/>
                  </a:bgClr>
                </a:pattFill>
                <a:prstDash val="solid"/>
                <a:miter/>
                <a:headEnd type="none" w="med" len="med"/>
                <a:tailEnd type="none" w="med" len="med"/>
              </a:ln>
            </p:spPr>
            <p:txBody>
              <a:bodyPr anchor="ct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176" name="椭圆 39"/>
              <p:cNvSpPr/>
              <p:nvPr/>
            </p:nvSpPr>
            <p:spPr>
              <a:xfrm>
                <a:off x="94632" y="94632"/>
                <a:ext cx="610837" cy="610837"/>
              </a:xfrm>
              <a:prstGeom prst="rect">
                <a:avLst/>
              </a:prstGeom>
              <a:solidFill>
                <a:srgbClr val="5B9BD5"/>
              </a:solidFill>
              <a:ln w="19050" cap="flat" cmpd="sng">
                <a:solidFill>
                  <a:srgbClr val="B179A0"/>
                </a:solidFill>
                <a:prstDash val="solid"/>
                <a:miter/>
                <a:headEnd type="none" w="med" len="med"/>
                <a:tailEnd type="none" w="med" len="med"/>
              </a:ln>
            </p:spPr>
            <p:txBody>
              <a:bodyPr anchor="ct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7177" name="组合 7176"/>
            <p:cNvGrpSpPr/>
            <p:nvPr/>
          </p:nvGrpSpPr>
          <p:grpSpPr>
            <a:xfrm rot="2622027">
              <a:off x="0" y="2100"/>
              <a:ext cx="2798" cy="2710"/>
              <a:chOff x="0" y="0"/>
              <a:chExt cx="800100" cy="800100"/>
            </a:xfrm>
          </p:grpSpPr>
          <p:sp>
            <p:nvSpPr>
              <p:cNvPr id="7178" name="椭圆 38"/>
              <p:cNvSpPr/>
              <p:nvPr/>
            </p:nvSpPr>
            <p:spPr>
              <a:xfrm>
                <a:off x="0" y="0"/>
                <a:ext cx="800100" cy="800100"/>
              </a:xfrm>
              <a:prstGeom prst="rect">
                <a:avLst/>
              </a:prstGeom>
              <a:solidFill>
                <a:srgbClr val="F9F9F9"/>
              </a:solidFill>
              <a:ln w="19050" cap="flat" cmpd="sng">
                <a:pattFill prst="horz">
                  <a:fgClr>
                    <a:srgbClr val="42719B"/>
                  </a:fgClr>
                  <a:bgClr>
                    <a:srgbClr val="FFFFFF"/>
                  </a:bgClr>
                </a:pattFill>
                <a:prstDash val="solid"/>
                <a:miter/>
                <a:headEnd type="none" w="med" len="med"/>
                <a:tailEnd type="none" w="med" len="med"/>
              </a:ln>
            </p:spPr>
            <p:txBody>
              <a:bodyPr anchor="ct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179" name="椭圆 39"/>
              <p:cNvSpPr/>
              <p:nvPr/>
            </p:nvSpPr>
            <p:spPr>
              <a:xfrm>
                <a:off x="94632" y="94632"/>
                <a:ext cx="610837" cy="610837"/>
              </a:xfrm>
              <a:prstGeom prst="rect">
                <a:avLst/>
              </a:prstGeom>
              <a:solidFill>
                <a:srgbClr val="008000"/>
              </a:solidFill>
              <a:ln w="19050" cap="flat" cmpd="sng">
                <a:solidFill>
                  <a:srgbClr val="B179A0"/>
                </a:solidFill>
                <a:prstDash val="solid"/>
                <a:miter/>
                <a:headEnd type="none" w="med" len="med"/>
                <a:tailEnd type="none" w="med" len="med"/>
              </a:ln>
            </p:spPr>
            <p:txBody>
              <a:bodyPr anchor="ct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7180" name="组合 7179"/>
            <p:cNvGrpSpPr/>
            <p:nvPr/>
          </p:nvGrpSpPr>
          <p:grpSpPr>
            <a:xfrm rot="2622027">
              <a:off x="2159" y="4206"/>
              <a:ext cx="2798" cy="2710"/>
              <a:chOff x="0" y="0"/>
              <a:chExt cx="800100" cy="800100"/>
            </a:xfrm>
          </p:grpSpPr>
          <p:sp>
            <p:nvSpPr>
              <p:cNvPr id="7181" name="椭圆 38"/>
              <p:cNvSpPr/>
              <p:nvPr/>
            </p:nvSpPr>
            <p:spPr>
              <a:xfrm>
                <a:off x="0" y="0"/>
                <a:ext cx="800100" cy="800100"/>
              </a:xfrm>
              <a:prstGeom prst="rect">
                <a:avLst/>
              </a:prstGeom>
              <a:solidFill>
                <a:srgbClr val="F9F9F9"/>
              </a:solidFill>
              <a:ln w="19050" cap="flat" cmpd="sng">
                <a:pattFill prst="horz">
                  <a:fgClr>
                    <a:srgbClr val="42719B"/>
                  </a:fgClr>
                  <a:bgClr>
                    <a:srgbClr val="FFFFFF"/>
                  </a:bgClr>
                </a:pattFill>
                <a:prstDash val="solid"/>
                <a:miter/>
                <a:headEnd type="none" w="med" len="med"/>
                <a:tailEnd type="none" w="med" len="med"/>
              </a:ln>
            </p:spPr>
            <p:txBody>
              <a:bodyPr anchor="ct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182" name="椭圆 39"/>
              <p:cNvSpPr/>
              <p:nvPr/>
            </p:nvSpPr>
            <p:spPr>
              <a:xfrm>
                <a:off x="94632" y="94632"/>
                <a:ext cx="610837" cy="610837"/>
              </a:xfrm>
              <a:prstGeom prst="rect">
                <a:avLst/>
              </a:prstGeom>
              <a:solidFill>
                <a:srgbClr val="5B9BD5"/>
              </a:solidFill>
              <a:ln w="19050" cap="flat" cmpd="sng">
                <a:solidFill>
                  <a:srgbClr val="B179A0"/>
                </a:solidFill>
                <a:prstDash val="solid"/>
                <a:miter/>
                <a:headEnd type="none" w="med" len="med"/>
                <a:tailEnd type="none" w="med" len="med"/>
              </a:ln>
            </p:spPr>
            <p:txBody>
              <a:bodyPr anchor="ct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nvGrpSpPr>
            <p:cNvPr id="7183" name="组合 7182"/>
            <p:cNvGrpSpPr/>
            <p:nvPr/>
          </p:nvGrpSpPr>
          <p:grpSpPr>
            <a:xfrm rot="2622027">
              <a:off x="4267" y="2100"/>
              <a:ext cx="2798" cy="2710"/>
              <a:chOff x="0" y="0"/>
              <a:chExt cx="800100" cy="800100"/>
            </a:xfrm>
          </p:grpSpPr>
          <p:sp>
            <p:nvSpPr>
              <p:cNvPr id="7184" name="椭圆 38"/>
              <p:cNvSpPr/>
              <p:nvPr/>
            </p:nvSpPr>
            <p:spPr>
              <a:xfrm>
                <a:off x="0" y="0"/>
                <a:ext cx="800100" cy="800100"/>
              </a:xfrm>
              <a:prstGeom prst="rect">
                <a:avLst/>
              </a:prstGeom>
              <a:solidFill>
                <a:srgbClr val="F9F9F9"/>
              </a:solidFill>
              <a:ln w="19050" cap="flat" cmpd="sng">
                <a:pattFill prst="horz">
                  <a:fgClr>
                    <a:srgbClr val="42719B"/>
                  </a:fgClr>
                  <a:bgClr>
                    <a:srgbClr val="FFFFFF"/>
                  </a:bgClr>
                </a:pattFill>
                <a:prstDash val="solid"/>
                <a:miter/>
                <a:headEnd type="none" w="med" len="med"/>
                <a:tailEnd type="none" w="med" len="med"/>
              </a:ln>
            </p:spPr>
            <p:txBody>
              <a:bodyPr anchor="ct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7185" name="椭圆 39"/>
              <p:cNvSpPr/>
              <p:nvPr/>
            </p:nvSpPr>
            <p:spPr>
              <a:xfrm>
                <a:off x="94632" y="94632"/>
                <a:ext cx="610837" cy="610837"/>
              </a:xfrm>
              <a:prstGeom prst="rect">
                <a:avLst/>
              </a:prstGeom>
              <a:solidFill>
                <a:srgbClr val="008000"/>
              </a:solidFill>
              <a:ln w="19050" cap="flat" cmpd="sng">
                <a:solidFill>
                  <a:srgbClr val="B179A0"/>
                </a:solidFill>
                <a:prstDash val="solid"/>
                <a:miter/>
                <a:headEnd type="none" w="med" len="med"/>
                <a:tailEnd type="none" w="med" len="med"/>
              </a:ln>
            </p:spPr>
            <p:txBody>
              <a:bodyPr anchor="ct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grpSp>
      </p:grpSp>
      <p:sp>
        <p:nvSpPr>
          <p:cNvPr id="7186" name="矩形 50"/>
          <p:cNvSpPr/>
          <p:nvPr/>
        </p:nvSpPr>
        <p:spPr>
          <a:xfrm>
            <a:off x="6520101" y="1939529"/>
            <a:ext cx="1531144" cy="414020"/>
          </a:xfrm>
          <a:prstGeom prst="rect">
            <a:avLst/>
          </a:prstGeom>
          <a:noFill/>
          <a:ln w="9525">
            <a:noFill/>
          </a:ln>
        </p:spPr>
        <p:txBody>
          <a:bodyPr wrap="square">
            <a:spAutoFit/>
          </a:bodyPr>
          <a:lstStyle/>
          <a:p>
            <a:r>
              <a:rPr lang="zh-CN" altLang="en-US" sz="2100" b="1" dirty="0">
                <a:solidFill>
                  <a:srgbClr val="008000"/>
                </a:solidFill>
                <a:latin typeface="黑体" panose="02010609060101010101" pitchFamily="2" charset="-122"/>
                <a:ea typeface="黑体" panose="02010609060101010101" pitchFamily="2" charset="-122"/>
                <a:sym typeface="黑体" panose="02010609060101010101" pitchFamily="2" charset="-122"/>
              </a:rPr>
              <a:t>绿色社会</a:t>
            </a:r>
            <a:endParaRPr lang="zh-CN" altLang="en-US" sz="2100" dirty="0">
              <a:solidFill>
                <a:srgbClr val="008000"/>
              </a:solidFill>
              <a:latin typeface="Calibri" panose="020F0502020204030204" charset="0"/>
              <a:ea typeface="宋体" panose="02010600030101010101" pitchFamily="2" charset="-122"/>
              <a:sym typeface="宋体" panose="02010600030101010101" pitchFamily="2" charset="-122"/>
            </a:endParaRPr>
          </a:p>
        </p:txBody>
      </p:sp>
      <p:sp>
        <p:nvSpPr>
          <p:cNvPr id="7187" name="矩形 51"/>
          <p:cNvSpPr/>
          <p:nvPr/>
        </p:nvSpPr>
        <p:spPr>
          <a:xfrm>
            <a:off x="6548438" y="2441972"/>
            <a:ext cx="2100263" cy="922020"/>
          </a:xfrm>
          <a:prstGeom prst="rect">
            <a:avLst/>
          </a:prstGeom>
          <a:noFill/>
          <a:ln w="9525">
            <a:noFill/>
          </a:ln>
        </p:spPr>
        <p:txBody>
          <a:bodyPr wrap="square">
            <a:spAutoFit/>
          </a:bodyPr>
          <a:lstStyle/>
          <a:p>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●绿色社区</a:t>
            </a:r>
          </a:p>
          <a:p>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●绿色机关</a:t>
            </a:r>
          </a:p>
          <a:p>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●绿色学校</a:t>
            </a:r>
          </a:p>
        </p:txBody>
      </p:sp>
      <p:sp>
        <p:nvSpPr>
          <p:cNvPr id="7188" name="矩形 54"/>
          <p:cNvSpPr/>
          <p:nvPr/>
        </p:nvSpPr>
        <p:spPr>
          <a:xfrm>
            <a:off x="6520101" y="3505041"/>
            <a:ext cx="1254760" cy="414020"/>
          </a:xfrm>
          <a:prstGeom prst="rect">
            <a:avLst/>
          </a:prstGeom>
          <a:noFill/>
          <a:ln w="9525">
            <a:noFill/>
          </a:ln>
        </p:spPr>
        <p:txBody>
          <a:bodyPr wrap="none">
            <a:spAutoFit/>
          </a:bodyPr>
          <a:lstStyle/>
          <a:p>
            <a:r>
              <a:rPr lang="zh-CN" altLang="en-US" sz="2100" b="1" dirty="0">
                <a:solidFill>
                  <a:srgbClr val="008000"/>
                </a:solidFill>
                <a:latin typeface="黑体" panose="02010609060101010101" pitchFamily="2" charset="-122"/>
                <a:ea typeface="黑体" panose="02010609060101010101" pitchFamily="2" charset="-122"/>
                <a:sym typeface="黑体" panose="02010609060101010101" pitchFamily="2" charset="-122"/>
              </a:rPr>
              <a:t>绿色文化</a:t>
            </a:r>
            <a:endParaRPr lang="zh-CN" altLang="en-US" sz="2100" dirty="0">
              <a:solidFill>
                <a:srgbClr val="008000"/>
              </a:solidFill>
              <a:latin typeface="Calibri" panose="020F0502020204030204" charset="0"/>
              <a:ea typeface="宋体" panose="02010600030101010101" pitchFamily="2" charset="-122"/>
              <a:sym typeface="宋体" panose="02010600030101010101" pitchFamily="2" charset="-122"/>
            </a:endParaRPr>
          </a:p>
        </p:txBody>
      </p:sp>
      <p:sp>
        <p:nvSpPr>
          <p:cNvPr id="7189" name="矩形 58"/>
          <p:cNvSpPr/>
          <p:nvPr/>
        </p:nvSpPr>
        <p:spPr>
          <a:xfrm>
            <a:off x="1315244" y="3526314"/>
            <a:ext cx="1706166" cy="414020"/>
          </a:xfrm>
          <a:prstGeom prst="rect">
            <a:avLst/>
          </a:prstGeom>
          <a:noFill/>
          <a:ln w="9525">
            <a:noFill/>
          </a:ln>
        </p:spPr>
        <p:txBody>
          <a:bodyPr wrap="square">
            <a:spAutoFit/>
          </a:bodyPr>
          <a:lstStyle/>
          <a:p>
            <a:r>
              <a:rPr lang="zh-CN" altLang="en-US" sz="2100" b="1" dirty="0">
                <a:solidFill>
                  <a:srgbClr val="008000"/>
                </a:solidFill>
                <a:latin typeface="黑体" panose="02010609060101010101" pitchFamily="2" charset="-122"/>
                <a:ea typeface="黑体" panose="02010609060101010101" pitchFamily="2" charset="-122"/>
                <a:sym typeface="黑体" panose="02010609060101010101" pitchFamily="2" charset="-122"/>
              </a:rPr>
              <a:t>绿色政治</a:t>
            </a:r>
            <a:endParaRPr lang="zh-CN" altLang="en-US" sz="2100" dirty="0">
              <a:solidFill>
                <a:srgbClr val="008000"/>
              </a:solidFill>
              <a:latin typeface="Calibri" panose="020F0502020204030204" charset="0"/>
              <a:ea typeface="宋体" panose="02010600030101010101" pitchFamily="2" charset="-122"/>
              <a:sym typeface="宋体" panose="02010600030101010101" pitchFamily="2" charset="-122"/>
            </a:endParaRPr>
          </a:p>
        </p:txBody>
      </p:sp>
      <p:grpSp>
        <p:nvGrpSpPr>
          <p:cNvPr id="7190" name="组合 7189"/>
          <p:cNvGrpSpPr/>
          <p:nvPr/>
        </p:nvGrpSpPr>
        <p:grpSpPr>
          <a:xfrm>
            <a:off x="1441847" y="2305050"/>
            <a:ext cx="1539478" cy="1079195"/>
            <a:chOff x="0" y="0"/>
            <a:chExt cx="3664" cy="2265"/>
          </a:xfrm>
        </p:grpSpPr>
        <p:sp>
          <p:nvSpPr>
            <p:cNvPr id="7191" name="矩形 14"/>
            <p:cNvSpPr/>
            <p:nvPr/>
          </p:nvSpPr>
          <p:spPr>
            <a:xfrm>
              <a:off x="0" y="0"/>
              <a:ext cx="3449" cy="1064"/>
            </a:xfrm>
            <a:prstGeom prst="rect">
              <a:avLst/>
            </a:prstGeom>
            <a:noFill/>
            <a:ln w="9525">
              <a:noFill/>
            </a:ln>
          </p:spPr>
          <p:txBody>
            <a:bodyPr wrap="square">
              <a:spAutoFit/>
            </a:bodyPr>
            <a:lstStyle/>
            <a:p>
              <a:pPr>
                <a:lnSpc>
                  <a:spcPct val="150000"/>
                </a:lnSpc>
              </a:pPr>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●绿色生产</a:t>
              </a:r>
            </a:p>
          </p:txBody>
        </p:sp>
        <p:sp>
          <p:nvSpPr>
            <p:cNvPr id="7192" name="矩形 1"/>
            <p:cNvSpPr/>
            <p:nvPr/>
          </p:nvSpPr>
          <p:spPr>
            <a:xfrm>
              <a:off x="27" y="595"/>
              <a:ext cx="3422" cy="1064"/>
            </a:xfrm>
            <a:prstGeom prst="rect">
              <a:avLst/>
            </a:prstGeom>
            <a:noFill/>
            <a:ln w="9525">
              <a:noFill/>
            </a:ln>
          </p:spPr>
          <p:txBody>
            <a:bodyPr wrap="square">
              <a:spAutoFit/>
            </a:bodyPr>
            <a:lstStyle/>
            <a:p>
              <a:pPr>
                <a:lnSpc>
                  <a:spcPct val="150000"/>
                </a:lnSpc>
              </a:pPr>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●绿色消费</a:t>
              </a:r>
            </a:p>
          </p:txBody>
        </p:sp>
        <p:sp>
          <p:nvSpPr>
            <p:cNvPr id="7193" name="矩形 2"/>
            <p:cNvSpPr/>
            <p:nvPr/>
          </p:nvSpPr>
          <p:spPr>
            <a:xfrm>
              <a:off x="39" y="1201"/>
              <a:ext cx="3625" cy="1064"/>
            </a:xfrm>
            <a:prstGeom prst="rect">
              <a:avLst/>
            </a:prstGeom>
            <a:noFill/>
            <a:ln w="9525">
              <a:noFill/>
            </a:ln>
          </p:spPr>
          <p:txBody>
            <a:bodyPr wrap="square">
              <a:spAutoFit/>
            </a:bodyPr>
            <a:lstStyle/>
            <a:p>
              <a:pPr>
                <a:lnSpc>
                  <a:spcPct val="150000"/>
                </a:lnSpc>
              </a:pPr>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●绿色金融</a:t>
              </a:r>
            </a:p>
          </p:txBody>
        </p:sp>
      </p:grpSp>
      <p:sp>
        <p:nvSpPr>
          <p:cNvPr id="7194" name="矩形 8"/>
          <p:cNvSpPr/>
          <p:nvPr/>
        </p:nvSpPr>
        <p:spPr>
          <a:xfrm>
            <a:off x="1481455" y="4023360"/>
            <a:ext cx="1428750" cy="922020"/>
          </a:xfrm>
          <a:prstGeom prst="rect">
            <a:avLst/>
          </a:prstGeom>
          <a:noFill/>
          <a:ln w="9525">
            <a:noFill/>
          </a:ln>
        </p:spPr>
        <p:txBody>
          <a:bodyPr wrap="square">
            <a:spAutoFit/>
          </a:bodyPr>
          <a:lstStyle/>
          <a:p>
            <a:pPr>
              <a:lnSpc>
                <a:spcPct val="100000"/>
              </a:lnSpc>
            </a:pPr>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●绿色考核</a:t>
            </a:r>
          </a:p>
          <a:p>
            <a:pPr>
              <a:lnSpc>
                <a:spcPct val="100000"/>
              </a:lnSpc>
            </a:pPr>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●绿色执政</a:t>
            </a:r>
          </a:p>
          <a:p>
            <a:pPr>
              <a:lnSpc>
                <a:spcPct val="100000"/>
              </a:lnSpc>
            </a:pPr>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●绿色</a:t>
            </a:r>
            <a:r>
              <a:rPr lang="en-US" altLang="x-none" sz="1800" dirty="0">
                <a:solidFill>
                  <a:srgbClr val="595959"/>
                </a:solidFill>
                <a:latin typeface="微软雅黑" panose="020B0503020204020204" charset="-122"/>
                <a:ea typeface="微软雅黑" panose="020B0503020204020204" charset="-122"/>
                <a:sym typeface="微软雅黑" panose="020B0503020204020204" charset="-122"/>
              </a:rPr>
              <a:t>GDP</a:t>
            </a:r>
          </a:p>
        </p:txBody>
      </p:sp>
      <p:sp>
        <p:nvSpPr>
          <p:cNvPr id="7195" name="矩形 18"/>
          <p:cNvSpPr/>
          <p:nvPr/>
        </p:nvSpPr>
        <p:spPr>
          <a:xfrm>
            <a:off x="6548438" y="4011136"/>
            <a:ext cx="1918097" cy="922020"/>
          </a:xfrm>
          <a:prstGeom prst="rect">
            <a:avLst/>
          </a:prstGeom>
          <a:noFill/>
          <a:ln w="9525">
            <a:noFill/>
          </a:ln>
        </p:spPr>
        <p:txBody>
          <a:bodyPr wrap="square">
            <a:spAutoFit/>
          </a:bodyPr>
          <a:lstStyle/>
          <a:p>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●尊重自然</a:t>
            </a:r>
          </a:p>
          <a:p>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●顺应自然</a:t>
            </a:r>
          </a:p>
          <a:p>
            <a:r>
              <a:rPr lang="zh-CN" altLang="en-US" sz="1800" dirty="0">
                <a:solidFill>
                  <a:srgbClr val="595959"/>
                </a:solidFill>
                <a:latin typeface="微软雅黑" panose="020B0503020204020204" charset="-122"/>
                <a:ea typeface="微软雅黑" panose="020B0503020204020204" charset="-122"/>
                <a:sym typeface="微软雅黑" panose="020B0503020204020204" charset="-122"/>
              </a:rPr>
              <a:t>●保护自然</a:t>
            </a:r>
          </a:p>
        </p:txBody>
      </p:sp>
      <p:sp>
        <p:nvSpPr>
          <p:cNvPr id="7198" name="文本框 28"/>
          <p:cNvSpPr/>
          <p:nvPr/>
        </p:nvSpPr>
        <p:spPr>
          <a:xfrm>
            <a:off x="746125" y="496570"/>
            <a:ext cx="7779385"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3.绿色发展的内涵与特征</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MH_Other_1"/>
          <p:cNvSpPr/>
          <p:nvPr/>
        </p:nvSpPr>
        <p:spPr>
          <a:xfrm flipH="1">
            <a:off x="3389710" y="3826669"/>
            <a:ext cx="189309" cy="0"/>
          </a:xfrm>
          <a:prstGeom prst="line">
            <a:avLst/>
          </a:prstGeom>
          <a:ln w="19050" cap="flat" cmpd="sng">
            <a:solidFill>
              <a:schemeClr val="accent2"/>
            </a:solidFill>
            <a:prstDash val="solid"/>
            <a:headEnd type="none" w="med" len="med"/>
            <a:tailEnd type="stealth" w="med" len="med"/>
          </a:ln>
        </p:spPr>
        <p:txBody>
          <a:bodyPr/>
          <a:lstStyle/>
          <a:p>
            <a:pPr>
              <a:buNone/>
            </a:pPr>
            <a:endParaRPr sz="975" b="1" i="1" baseline="0">
              <a:solidFill>
                <a:srgbClr val="FFFFFF"/>
              </a:solidFill>
              <a:latin typeface="微软雅黑" panose="020B0503020204020204" charset="-122"/>
              <a:ea typeface="微软雅黑" panose="020B0503020204020204" charset="-122"/>
              <a:sym typeface="宋体" panose="02010600030101010101" pitchFamily="2" charset="-122"/>
            </a:endParaRPr>
          </a:p>
        </p:txBody>
      </p:sp>
      <p:sp>
        <p:nvSpPr>
          <p:cNvPr id="8195" name="MH_SubTitle_1"/>
          <p:cNvSpPr>
            <a:spLocks noChangeAspect="1"/>
          </p:cNvSpPr>
          <p:nvPr/>
        </p:nvSpPr>
        <p:spPr>
          <a:xfrm>
            <a:off x="3068241" y="1960960"/>
            <a:ext cx="1022747" cy="1023938"/>
          </a:xfrm>
          <a:prstGeom prst="ellipse">
            <a:avLst/>
          </a:prstGeom>
          <a:solidFill>
            <a:srgbClr val="FFF2CC"/>
          </a:solidFill>
          <a:ln w="76200" cap="flat" cmpd="dbl">
            <a:solidFill>
              <a:srgbClr val="5B9BD5"/>
            </a:solidFill>
            <a:prstDash val="solid"/>
            <a:headEnd type="none" w="med" len="med"/>
            <a:tailEnd type="none" w="med" len="med"/>
          </a:ln>
        </p:spPr>
        <p:txBody>
          <a:bodyPr lIns="0" tIns="0" rIns="0" bIns="0" anchor="ctr"/>
          <a:lstStyle/>
          <a:p>
            <a:pPr algn="ctr">
              <a:buNone/>
            </a:pPr>
            <a:r>
              <a:rPr lang="zh-CN" altLang="en-US" sz="1800" i="1" dirty="0">
                <a:solidFill>
                  <a:srgbClr val="00B050"/>
                </a:solidFill>
                <a:latin typeface="Calibri" panose="020F0502020204030204" charset="0"/>
                <a:sym typeface="宋体" panose="02010600030101010101" pitchFamily="2" charset="-122"/>
              </a:rPr>
              <a:t>生态化</a:t>
            </a:r>
            <a:endParaRPr lang="zh-CN" altLang="en-US" sz="1800" b="1" i="1" baseline="0" dirty="0">
              <a:solidFill>
                <a:srgbClr val="00B050"/>
              </a:solidFill>
              <a:latin typeface="Calibri" panose="020F0502020204030204" charset="0"/>
              <a:ea typeface="宋体" panose="02010600030101010101" pitchFamily="2" charset="-122"/>
              <a:sym typeface="宋体" panose="02010600030101010101" pitchFamily="2" charset="-122"/>
            </a:endParaRPr>
          </a:p>
        </p:txBody>
      </p:sp>
      <p:sp>
        <p:nvSpPr>
          <p:cNvPr id="8196" name="MH_Title_1"/>
          <p:cNvSpPr>
            <a:spLocks noChangeAspect="1"/>
          </p:cNvSpPr>
          <p:nvPr/>
        </p:nvSpPr>
        <p:spPr>
          <a:xfrm>
            <a:off x="3713560" y="3182541"/>
            <a:ext cx="1558528" cy="1263253"/>
          </a:xfrm>
          <a:prstGeom prst="hexagon">
            <a:avLst>
              <a:gd name="adj" fmla="val 30837"/>
              <a:gd name="vf" fmla="val 115470"/>
            </a:avLst>
          </a:prstGeom>
          <a:solidFill>
            <a:schemeClr val="accent2"/>
          </a:solidFill>
          <a:ln w="76200" cap="flat" cmpd="dbl">
            <a:solidFill>
              <a:srgbClr val="FFFFFF"/>
            </a:solidFill>
            <a:prstDash val="solid"/>
            <a:miter/>
            <a:headEnd type="none" w="med" len="med"/>
            <a:tailEnd type="none" w="med" len="med"/>
          </a:ln>
        </p:spPr>
        <p:txBody>
          <a:bodyPr lIns="0" tIns="0" rIns="0" bIns="0" anchor="ctr"/>
          <a:lstStyle/>
          <a:p>
            <a:pPr algn="ctr">
              <a:buNone/>
            </a:pPr>
            <a:r>
              <a:rPr lang="zh-CN" altLang="en-US" sz="4050" i="1" dirty="0">
                <a:solidFill>
                  <a:srgbClr val="FFFFFF"/>
                </a:solidFill>
                <a:latin typeface="黑体" panose="02010609060101010101" pitchFamily="2" charset="-122"/>
                <a:ea typeface="黑体" panose="02010609060101010101" pitchFamily="2" charset="-122"/>
                <a:sym typeface="宋体" panose="02010600030101010101" pitchFamily="2" charset="-122"/>
              </a:rPr>
              <a:t>特征</a:t>
            </a:r>
            <a:endParaRPr lang="zh-CN" altLang="en-US" sz="4050" b="1" i="1" baseline="0" dirty="0">
              <a:solidFill>
                <a:srgbClr val="FFFFFF"/>
              </a:solidFill>
              <a:latin typeface="黑体" panose="02010609060101010101" pitchFamily="2" charset="-122"/>
              <a:ea typeface="黑体" panose="02010609060101010101" pitchFamily="2" charset="-122"/>
              <a:sym typeface="宋体" panose="02010600030101010101" pitchFamily="2" charset="-122"/>
            </a:endParaRPr>
          </a:p>
        </p:txBody>
      </p:sp>
      <p:sp>
        <p:nvSpPr>
          <p:cNvPr id="8197" name="MH_Text_2"/>
          <p:cNvSpPr/>
          <p:nvPr/>
        </p:nvSpPr>
        <p:spPr>
          <a:xfrm>
            <a:off x="5817235" y="2011045"/>
            <a:ext cx="2921000" cy="1019175"/>
          </a:xfrm>
          <a:prstGeom prst="rect">
            <a:avLst/>
          </a:prstGeom>
          <a:noFill/>
          <a:ln w="9525">
            <a:noFill/>
          </a:ln>
        </p:spPr>
        <p:txBody>
          <a:bodyPr lIns="67500" tIns="35100" rIns="67500" bIns="35100" anchor="ctr">
            <a:noAutofit/>
          </a:bodyPr>
          <a:lstStyle/>
          <a:p>
            <a:pPr marL="342900" lvl="0" indent="-342900" algn="l">
              <a:lnSpc>
                <a:spcPct val="90000"/>
              </a:lnSpc>
              <a:buFont typeface="+mj-ea"/>
              <a:buAutoNum type="circleNumDbPlain"/>
            </a:pPr>
            <a:r>
              <a:rPr lang="zh-CN" altLang="en-US" sz="1800" b="1" i="1" dirty="0">
                <a:solidFill>
                  <a:srgbClr val="0070C0"/>
                </a:solidFill>
                <a:latin typeface="楷体" panose="02010609060101010101" charset="-122"/>
                <a:ea typeface="楷体" panose="02010609060101010101" charset="-122"/>
                <a:sym typeface="宋体" panose="02010600030101010101" pitchFamily="2" charset="-122"/>
              </a:rPr>
              <a:t>经济效益最大化、资源消耗最小化</a:t>
            </a:r>
          </a:p>
          <a:p>
            <a:pPr marL="342900" lvl="0" indent="-342900" algn="l">
              <a:lnSpc>
                <a:spcPct val="90000"/>
              </a:lnSpc>
              <a:buFont typeface="+mj-ea"/>
              <a:buAutoNum type="circleNumDbPlain"/>
            </a:pPr>
            <a:r>
              <a:rPr lang="zh-CN" altLang="en-US" sz="1800" b="1" i="1" dirty="0">
                <a:solidFill>
                  <a:srgbClr val="0070C0"/>
                </a:solidFill>
                <a:latin typeface="楷体" panose="02010609060101010101" charset="-122"/>
                <a:ea typeface="楷体" panose="02010609060101010101" charset="-122"/>
                <a:sym typeface="宋体" panose="02010600030101010101" pitchFamily="2" charset="-122"/>
              </a:rPr>
              <a:t>实现自然资源的永续利用、生态环境保护的最大化和最优化发展</a:t>
            </a:r>
          </a:p>
          <a:p>
            <a:pPr marL="342900" lvl="0" indent="-342900" algn="l">
              <a:lnSpc>
                <a:spcPct val="150000"/>
              </a:lnSpc>
            </a:pPr>
            <a:endParaRPr lang="zh-CN" altLang="en-US" sz="1800" b="1" i="1" dirty="0">
              <a:solidFill>
                <a:srgbClr val="0070C0"/>
              </a:solidFill>
              <a:latin typeface="楷体" panose="02010609060101010101" charset="-122"/>
              <a:ea typeface="楷体" panose="02010609060101010101" charset="-122"/>
              <a:sym typeface="宋体" panose="02010600030101010101" pitchFamily="2" charset="-122"/>
            </a:endParaRPr>
          </a:p>
        </p:txBody>
      </p:sp>
      <p:sp>
        <p:nvSpPr>
          <p:cNvPr id="8198" name="MH_Text_3"/>
          <p:cNvSpPr/>
          <p:nvPr/>
        </p:nvSpPr>
        <p:spPr>
          <a:xfrm>
            <a:off x="6534785" y="3400425"/>
            <a:ext cx="2512060" cy="716915"/>
          </a:xfrm>
          <a:prstGeom prst="rect">
            <a:avLst/>
          </a:prstGeom>
          <a:noFill/>
          <a:ln w="9525">
            <a:noFill/>
          </a:ln>
        </p:spPr>
        <p:txBody>
          <a:bodyPr lIns="67500" tIns="35100" rIns="67500" bIns="35100" anchor="ctr">
            <a:noAutofit/>
          </a:bodyPr>
          <a:lstStyle/>
          <a:p>
            <a:pPr marL="342900" lvl="0" indent="-342900" algn="l">
              <a:lnSpc>
                <a:spcPct val="90000"/>
              </a:lnSpc>
              <a:buFont typeface="+mj-ea"/>
              <a:buAutoNum type="circleNumDbPlain"/>
            </a:pPr>
            <a:r>
              <a:rPr lang="zh-CN" altLang="en-US" sz="1800" b="1" i="1" dirty="0">
                <a:solidFill>
                  <a:srgbClr val="0070C0"/>
                </a:solidFill>
                <a:latin typeface="楷体" panose="02010609060101010101" charset="-122"/>
                <a:ea typeface="楷体" panose="02010609060101010101" charset="-122"/>
                <a:sym typeface="宋体" panose="02010600030101010101" pitchFamily="2" charset="-122"/>
              </a:rPr>
              <a:t>遵循节约优先原则</a:t>
            </a:r>
          </a:p>
          <a:p>
            <a:pPr marL="342900" lvl="0" indent="-342900" algn="l">
              <a:lnSpc>
                <a:spcPct val="90000"/>
              </a:lnSpc>
              <a:buFont typeface="+mj-ea"/>
              <a:buAutoNum type="circleNumDbPlain"/>
            </a:pPr>
            <a:r>
              <a:rPr lang="zh-CN" altLang="en-US" sz="1800" b="1" i="1" dirty="0">
                <a:solidFill>
                  <a:srgbClr val="0070C0"/>
                </a:solidFill>
                <a:latin typeface="楷体" panose="02010609060101010101" charset="-122"/>
                <a:ea typeface="楷体" panose="02010609060101010101" charset="-122"/>
                <a:sym typeface="宋体" panose="02010600030101010101" pitchFamily="2" charset="-122"/>
              </a:rPr>
              <a:t>全面提升资源能源利用效率</a:t>
            </a:r>
          </a:p>
        </p:txBody>
      </p:sp>
      <p:sp>
        <p:nvSpPr>
          <p:cNvPr id="8199" name="MH_Text_4"/>
          <p:cNvSpPr/>
          <p:nvPr/>
        </p:nvSpPr>
        <p:spPr>
          <a:xfrm>
            <a:off x="6119813" y="4653439"/>
            <a:ext cx="2025254" cy="1037035"/>
          </a:xfrm>
          <a:prstGeom prst="rect">
            <a:avLst/>
          </a:prstGeom>
          <a:noFill/>
          <a:ln w="9525">
            <a:noFill/>
          </a:ln>
        </p:spPr>
        <p:txBody>
          <a:bodyPr lIns="67500" tIns="35100" rIns="67500" bIns="35100" anchor="ctr">
            <a:noAutofit/>
          </a:bodyPr>
          <a:lstStyle/>
          <a:p>
            <a:pPr marL="342900" lvl="0" indent="-342900" algn="l">
              <a:lnSpc>
                <a:spcPct val="90000"/>
              </a:lnSpc>
              <a:buFont typeface="+mj-ea"/>
              <a:buAutoNum type="circleNumDbPlain"/>
            </a:pPr>
            <a:r>
              <a:rPr lang="zh-CN" altLang="en-US" sz="1800" b="1" i="1" dirty="0">
                <a:solidFill>
                  <a:srgbClr val="0070C0"/>
                </a:solidFill>
                <a:latin typeface="楷体" panose="02010609060101010101" charset="-122"/>
                <a:ea typeface="楷体" panose="02010609060101010101" charset="-122"/>
                <a:sym typeface="宋体" panose="02010600030101010101" pitchFamily="2" charset="-122"/>
              </a:rPr>
              <a:t>生产清洁化</a:t>
            </a:r>
          </a:p>
          <a:p>
            <a:pPr marL="342900" lvl="0" indent="-342900" algn="l">
              <a:lnSpc>
                <a:spcPct val="90000"/>
              </a:lnSpc>
              <a:buFont typeface="+mj-ea"/>
              <a:buAutoNum type="circleNumDbPlain"/>
            </a:pPr>
            <a:r>
              <a:rPr lang="zh-CN" altLang="en-US" sz="1800" b="1" i="1" dirty="0">
                <a:solidFill>
                  <a:srgbClr val="0070C0"/>
                </a:solidFill>
                <a:latin typeface="楷体" panose="02010609060101010101" charset="-122"/>
                <a:ea typeface="楷体" panose="02010609060101010101" charset="-122"/>
                <a:sym typeface="宋体" panose="02010600030101010101" pitchFamily="2" charset="-122"/>
              </a:rPr>
              <a:t>流通清洁化</a:t>
            </a:r>
          </a:p>
          <a:p>
            <a:pPr marL="342900" lvl="0" indent="-342900" algn="l">
              <a:lnSpc>
                <a:spcPct val="90000"/>
              </a:lnSpc>
              <a:buFont typeface="+mj-ea"/>
              <a:buAutoNum type="circleNumDbPlain"/>
            </a:pPr>
            <a:r>
              <a:rPr lang="zh-CN" altLang="en-US" sz="1800" b="1" i="1" dirty="0">
                <a:solidFill>
                  <a:srgbClr val="0070C0"/>
                </a:solidFill>
                <a:latin typeface="楷体" panose="02010609060101010101" charset="-122"/>
                <a:ea typeface="楷体" panose="02010609060101010101" charset="-122"/>
                <a:sym typeface="宋体" panose="02010600030101010101" pitchFamily="2" charset="-122"/>
              </a:rPr>
              <a:t>分配清洁化</a:t>
            </a:r>
          </a:p>
          <a:p>
            <a:pPr marL="342900" lvl="0" indent="-342900" algn="l">
              <a:lnSpc>
                <a:spcPct val="90000"/>
              </a:lnSpc>
              <a:buFont typeface="+mj-ea"/>
              <a:buAutoNum type="circleNumDbPlain"/>
            </a:pPr>
            <a:r>
              <a:rPr lang="zh-CN" altLang="en-US" sz="1800" b="1" i="1" dirty="0">
                <a:solidFill>
                  <a:srgbClr val="0070C0"/>
                </a:solidFill>
                <a:latin typeface="楷体" panose="02010609060101010101" charset="-122"/>
                <a:ea typeface="楷体" panose="02010609060101010101" charset="-122"/>
                <a:sym typeface="宋体" panose="02010600030101010101" pitchFamily="2" charset="-122"/>
              </a:rPr>
              <a:t>消费全生命周期清洁化</a:t>
            </a:r>
          </a:p>
        </p:txBody>
      </p:sp>
      <p:sp>
        <p:nvSpPr>
          <p:cNvPr id="8200" name="MH_Text_1"/>
          <p:cNvSpPr/>
          <p:nvPr/>
        </p:nvSpPr>
        <p:spPr>
          <a:xfrm>
            <a:off x="1243330" y="1755775"/>
            <a:ext cx="2399030" cy="605790"/>
          </a:xfrm>
          <a:prstGeom prst="rect">
            <a:avLst/>
          </a:prstGeom>
          <a:noFill/>
          <a:ln w="9525">
            <a:noFill/>
          </a:ln>
        </p:spPr>
        <p:txBody>
          <a:bodyPr lIns="67500" tIns="35100" rIns="67500" bIns="35100" anchor="ctr"/>
          <a:lstStyle/>
          <a:p>
            <a:pPr marL="342900" indent="-342900">
              <a:lnSpc>
                <a:spcPct val="100000"/>
              </a:lnSpc>
              <a:buFont typeface="+mj-ea"/>
              <a:buAutoNum type="circleNumDbPlain"/>
            </a:pPr>
            <a:r>
              <a:rPr lang="zh-CN" altLang="en-US" sz="1800" b="1" i="1" baseline="0" dirty="0">
                <a:solidFill>
                  <a:srgbClr val="0070C0"/>
                </a:solidFill>
                <a:latin typeface="楷体" panose="02010609060101010101" charset="-122"/>
                <a:ea typeface="楷体" panose="02010609060101010101" charset="-122"/>
                <a:sym typeface="宋体" panose="02010600030101010101" pitchFamily="2" charset="-122"/>
              </a:rPr>
              <a:t>经济生态化</a:t>
            </a:r>
          </a:p>
          <a:p>
            <a:pPr marL="342900" indent="-342900">
              <a:lnSpc>
                <a:spcPct val="100000"/>
              </a:lnSpc>
              <a:buFont typeface="+mj-ea"/>
              <a:buAutoNum type="circleNumDbPlain"/>
            </a:pPr>
            <a:r>
              <a:rPr lang="zh-CN" altLang="en-US" sz="1800" b="1" i="1" baseline="0" dirty="0">
                <a:solidFill>
                  <a:srgbClr val="0070C0"/>
                </a:solidFill>
                <a:latin typeface="楷体" panose="02010609060101010101" charset="-122"/>
                <a:ea typeface="楷体" panose="02010609060101010101" charset="-122"/>
                <a:sym typeface="宋体" panose="02010600030101010101" pitchFamily="2" charset="-122"/>
              </a:rPr>
              <a:t>生活方式生态化</a:t>
            </a:r>
          </a:p>
          <a:p>
            <a:pPr marL="342900" indent="-342900">
              <a:lnSpc>
                <a:spcPct val="150000"/>
              </a:lnSpc>
              <a:buNone/>
            </a:pPr>
            <a:endParaRPr lang="zh-CN" altLang="en-US" sz="1800" b="1" i="1" baseline="0" dirty="0">
              <a:solidFill>
                <a:srgbClr val="0070C0"/>
              </a:solidFill>
              <a:latin typeface="楷体" panose="02010609060101010101" charset="-122"/>
              <a:ea typeface="楷体" panose="02010609060101010101" charset="-122"/>
              <a:sym typeface="宋体" panose="02010600030101010101" pitchFamily="2" charset="-122"/>
            </a:endParaRPr>
          </a:p>
        </p:txBody>
      </p:sp>
      <p:sp>
        <p:nvSpPr>
          <p:cNvPr id="8201" name="MH_Text_6"/>
          <p:cNvSpPr/>
          <p:nvPr/>
        </p:nvSpPr>
        <p:spPr>
          <a:xfrm>
            <a:off x="-635" y="3027045"/>
            <a:ext cx="2495550" cy="1046480"/>
          </a:xfrm>
          <a:prstGeom prst="rect">
            <a:avLst/>
          </a:prstGeom>
          <a:noFill/>
          <a:ln w="9525">
            <a:noFill/>
          </a:ln>
        </p:spPr>
        <p:txBody>
          <a:bodyPr lIns="67500" tIns="35100" rIns="67500" bIns="35100" anchor="ctr">
            <a:noAutofit/>
          </a:bodyPr>
          <a:lstStyle/>
          <a:p>
            <a:pPr marL="342900" lvl="0" indent="-342900" algn="l">
              <a:lnSpc>
                <a:spcPct val="100000"/>
              </a:lnSpc>
              <a:buFont typeface="+mj-ea"/>
              <a:buAutoNum type="circleNumDbPlain"/>
            </a:pPr>
            <a:r>
              <a:rPr lang="zh-CN" altLang="en-US" sz="1800" b="1" i="1" dirty="0">
                <a:solidFill>
                  <a:srgbClr val="0070C0"/>
                </a:solidFill>
                <a:latin typeface="楷体" panose="02010609060101010101" charset="-122"/>
                <a:ea typeface="楷体" panose="02010609060101010101" charset="-122"/>
                <a:sym typeface="宋体" panose="02010600030101010101" pitchFamily="2" charset="-122"/>
              </a:rPr>
              <a:t>合理的经济发展速度、规模、结构</a:t>
            </a:r>
          </a:p>
          <a:p>
            <a:pPr marL="342900" lvl="0" indent="-342900" algn="l">
              <a:lnSpc>
                <a:spcPct val="100000"/>
              </a:lnSpc>
              <a:buFont typeface="+mj-ea"/>
              <a:buAutoNum type="circleNumDbPlain"/>
            </a:pPr>
            <a:r>
              <a:rPr lang="zh-CN" altLang="en-US" sz="1800" b="1" i="1" dirty="0">
                <a:solidFill>
                  <a:srgbClr val="0070C0"/>
                </a:solidFill>
                <a:latin typeface="楷体" panose="02010609060101010101" charset="-122"/>
                <a:ea typeface="楷体" panose="02010609060101010101" charset="-122"/>
                <a:sym typeface="宋体" panose="02010600030101010101" pitchFamily="2" charset="-122"/>
              </a:rPr>
              <a:t>合理利用资源环境实现质量效率优化</a:t>
            </a:r>
          </a:p>
        </p:txBody>
      </p:sp>
      <p:sp>
        <p:nvSpPr>
          <p:cNvPr id="8202" name="MH_Text_5"/>
          <p:cNvSpPr/>
          <p:nvPr/>
        </p:nvSpPr>
        <p:spPr>
          <a:xfrm>
            <a:off x="428625" y="4638675"/>
            <a:ext cx="2703195" cy="993140"/>
          </a:xfrm>
          <a:prstGeom prst="rect">
            <a:avLst/>
          </a:prstGeom>
          <a:noFill/>
          <a:ln w="9525">
            <a:noFill/>
          </a:ln>
        </p:spPr>
        <p:txBody>
          <a:bodyPr lIns="67500" tIns="35100" rIns="67500" bIns="35100" anchor="ctr">
            <a:noAutofit/>
          </a:bodyPr>
          <a:lstStyle/>
          <a:p>
            <a:pPr marL="342900" lvl="0" indent="-342900" algn="l">
              <a:lnSpc>
                <a:spcPct val="100000"/>
              </a:lnSpc>
              <a:buFont typeface="+mj-ea"/>
              <a:buAutoNum type="circleNumDbPlain"/>
            </a:pPr>
            <a:r>
              <a:rPr lang="zh-CN" altLang="en-US" sz="1800" b="1" i="1" dirty="0">
                <a:solidFill>
                  <a:srgbClr val="0070C0"/>
                </a:solidFill>
                <a:latin typeface="楷体" panose="02010609060101010101" charset="-122"/>
                <a:ea typeface="楷体" panose="02010609060101010101" charset="-122"/>
                <a:sym typeface="宋体" panose="02010600030101010101" pitchFamily="2" charset="-122"/>
              </a:rPr>
              <a:t>减少化石能源消费</a:t>
            </a:r>
          </a:p>
          <a:p>
            <a:pPr marL="342900" lvl="0" indent="-342900" algn="l">
              <a:lnSpc>
                <a:spcPct val="100000"/>
              </a:lnSpc>
              <a:buFont typeface="+mj-ea"/>
              <a:buAutoNum type="circleNumDbPlain"/>
            </a:pPr>
            <a:r>
              <a:rPr lang="zh-CN" altLang="en-US" sz="1800" b="1" i="1" dirty="0">
                <a:solidFill>
                  <a:srgbClr val="0070C0"/>
                </a:solidFill>
                <a:latin typeface="楷体" panose="02010609060101010101" charset="-122"/>
                <a:ea typeface="楷体" panose="02010609060101010101" charset="-122"/>
                <a:sym typeface="宋体" panose="02010600030101010101" pitchFamily="2" charset="-122"/>
              </a:rPr>
              <a:t>发展可再生能源</a:t>
            </a:r>
          </a:p>
          <a:p>
            <a:pPr marL="342900" lvl="0" indent="-342900" algn="l">
              <a:lnSpc>
                <a:spcPct val="100000"/>
              </a:lnSpc>
              <a:buFont typeface="+mj-ea"/>
              <a:buAutoNum type="circleNumDbPlain"/>
            </a:pPr>
            <a:r>
              <a:rPr lang="zh-CN" altLang="en-US" sz="1800" b="1" i="1" dirty="0">
                <a:solidFill>
                  <a:srgbClr val="0070C0"/>
                </a:solidFill>
                <a:latin typeface="楷体" panose="02010609060101010101" charset="-122"/>
                <a:ea typeface="楷体" panose="02010609060101010101" charset="-122"/>
                <a:sym typeface="宋体" panose="02010600030101010101" pitchFamily="2" charset="-122"/>
              </a:rPr>
              <a:t>实现人类社会的可持续发展</a:t>
            </a:r>
          </a:p>
        </p:txBody>
      </p:sp>
      <p:sp>
        <p:nvSpPr>
          <p:cNvPr id="8203" name="MH_SubTitle_1"/>
          <p:cNvSpPr>
            <a:spLocks noChangeAspect="1"/>
          </p:cNvSpPr>
          <p:nvPr/>
        </p:nvSpPr>
        <p:spPr>
          <a:xfrm>
            <a:off x="2495550" y="3257550"/>
            <a:ext cx="1038225" cy="1038225"/>
          </a:xfrm>
          <a:prstGeom prst="ellipse">
            <a:avLst/>
          </a:prstGeom>
          <a:solidFill>
            <a:srgbClr val="FFF2CC"/>
          </a:solidFill>
          <a:ln w="76200" cap="flat" cmpd="dbl">
            <a:solidFill>
              <a:srgbClr val="5B9BD5"/>
            </a:solidFill>
            <a:prstDash val="solid"/>
            <a:headEnd type="none" w="med" len="med"/>
            <a:tailEnd type="none" w="med" len="med"/>
          </a:ln>
        </p:spPr>
        <p:txBody>
          <a:bodyPr lIns="0" tIns="0" rIns="0" bIns="0" anchor="ctr"/>
          <a:lstStyle/>
          <a:p>
            <a:pPr algn="ctr"/>
            <a:r>
              <a:rPr lang="zh-CN" altLang="en-US" sz="1800" dirty="0">
                <a:solidFill>
                  <a:srgbClr val="00B050"/>
                </a:solidFill>
                <a:sym typeface="宋体" panose="02010600030101010101" pitchFamily="2" charset="-122"/>
              </a:rPr>
              <a:t>合理化</a:t>
            </a:r>
            <a:endParaRPr lang="zh-CN" altLang="en-US" sz="1800" b="1" dirty="0">
              <a:solidFill>
                <a:srgbClr val="00B050"/>
              </a:solidFill>
              <a:ea typeface="宋体" panose="02010600030101010101" pitchFamily="2" charset="-122"/>
              <a:sym typeface="宋体" panose="02010600030101010101" pitchFamily="2" charset="-122"/>
            </a:endParaRPr>
          </a:p>
        </p:txBody>
      </p:sp>
      <p:sp>
        <p:nvSpPr>
          <p:cNvPr id="8204" name="MH_SubTitle_1"/>
          <p:cNvSpPr>
            <a:spLocks noChangeAspect="1"/>
          </p:cNvSpPr>
          <p:nvPr/>
        </p:nvSpPr>
        <p:spPr>
          <a:xfrm>
            <a:off x="3182541" y="4436269"/>
            <a:ext cx="990600" cy="989410"/>
          </a:xfrm>
          <a:prstGeom prst="ellipse">
            <a:avLst/>
          </a:prstGeom>
          <a:solidFill>
            <a:srgbClr val="FFF2CC"/>
          </a:solidFill>
          <a:ln w="76200" cap="flat" cmpd="dbl">
            <a:solidFill>
              <a:srgbClr val="5B9BD5"/>
            </a:solidFill>
            <a:prstDash val="solid"/>
            <a:headEnd type="none" w="med" len="med"/>
            <a:tailEnd type="none" w="med" len="med"/>
          </a:ln>
        </p:spPr>
        <p:txBody>
          <a:bodyPr lIns="0" tIns="0" rIns="0" bIns="0" anchor="ctr"/>
          <a:lstStyle/>
          <a:p>
            <a:pPr algn="ctr"/>
            <a:r>
              <a:rPr lang="zh-CN" altLang="en-US" sz="1800" dirty="0">
                <a:solidFill>
                  <a:srgbClr val="00B050"/>
                </a:solidFill>
                <a:sym typeface="宋体" panose="02010600030101010101" pitchFamily="2" charset="-122"/>
              </a:rPr>
              <a:t>低碳化</a:t>
            </a:r>
            <a:endParaRPr lang="zh-CN" altLang="en-US" sz="1800" b="1" dirty="0">
              <a:solidFill>
                <a:srgbClr val="00B050"/>
              </a:solidFill>
              <a:ea typeface="宋体" panose="02010600030101010101" pitchFamily="2" charset="-122"/>
              <a:sym typeface="宋体" panose="02010600030101010101" pitchFamily="2" charset="-122"/>
            </a:endParaRPr>
          </a:p>
        </p:txBody>
      </p:sp>
      <p:sp>
        <p:nvSpPr>
          <p:cNvPr id="8205" name="MH_SubTitle_1"/>
          <p:cNvSpPr>
            <a:spLocks noChangeAspect="1"/>
          </p:cNvSpPr>
          <p:nvPr/>
        </p:nvSpPr>
        <p:spPr>
          <a:xfrm>
            <a:off x="4943475" y="4344591"/>
            <a:ext cx="1038225" cy="1038225"/>
          </a:xfrm>
          <a:prstGeom prst="ellipse">
            <a:avLst/>
          </a:prstGeom>
          <a:solidFill>
            <a:srgbClr val="FFF2CC"/>
          </a:solidFill>
          <a:ln w="76200" cap="flat" cmpd="dbl">
            <a:solidFill>
              <a:srgbClr val="5B9BD5"/>
            </a:solidFill>
            <a:prstDash val="solid"/>
            <a:headEnd type="none" w="med" len="med"/>
            <a:tailEnd type="none" w="med" len="med"/>
          </a:ln>
        </p:spPr>
        <p:txBody>
          <a:bodyPr lIns="0" tIns="0" rIns="0" bIns="0" anchor="ctr"/>
          <a:lstStyle/>
          <a:p>
            <a:pPr algn="ctr"/>
            <a:r>
              <a:rPr lang="zh-CN" altLang="en-US" sz="1800" dirty="0">
                <a:solidFill>
                  <a:srgbClr val="00B050"/>
                </a:solidFill>
                <a:sym typeface="宋体" panose="02010600030101010101" pitchFamily="2" charset="-122"/>
              </a:rPr>
              <a:t>清洁化</a:t>
            </a:r>
            <a:endParaRPr lang="zh-CN" altLang="en-US" sz="1800" b="1" dirty="0">
              <a:solidFill>
                <a:srgbClr val="00B050"/>
              </a:solidFill>
              <a:ea typeface="宋体" panose="02010600030101010101" pitchFamily="2" charset="-122"/>
              <a:sym typeface="宋体" panose="02010600030101010101" pitchFamily="2" charset="-122"/>
            </a:endParaRPr>
          </a:p>
        </p:txBody>
      </p:sp>
      <p:sp>
        <p:nvSpPr>
          <p:cNvPr id="8206" name="MH_SubTitle_1"/>
          <p:cNvSpPr>
            <a:spLocks noChangeAspect="1"/>
          </p:cNvSpPr>
          <p:nvPr/>
        </p:nvSpPr>
        <p:spPr>
          <a:xfrm>
            <a:off x="5436394" y="3164681"/>
            <a:ext cx="1004888" cy="1004888"/>
          </a:xfrm>
          <a:prstGeom prst="ellipse">
            <a:avLst/>
          </a:prstGeom>
          <a:solidFill>
            <a:srgbClr val="FFF2CC"/>
          </a:solidFill>
          <a:ln w="76200" cap="flat" cmpd="dbl">
            <a:solidFill>
              <a:srgbClr val="5B9BD5"/>
            </a:solidFill>
            <a:prstDash val="solid"/>
            <a:headEnd type="none" w="med" len="med"/>
            <a:tailEnd type="none" w="med" len="med"/>
          </a:ln>
        </p:spPr>
        <p:txBody>
          <a:bodyPr lIns="0" tIns="0" rIns="0" bIns="0" anchor="ctr"/>
          <a:lstStyle/>
          <a:p>
            <a:pPr algn="ctr"/>
            <a:r>
              <a:rPr lang="zh-CN" altLang="en-US" sz="1800" dirty="0">
                <a:solidFill>
                  <a:srgbClr val="00B050"/>
                </a:solidFill>
                <a:sym typeface="宋体" panose="02010600030101010101" pitchFamily="2" charset="-122"/>
              </a:rPr>
              <a:t>节约化</a:t>
            </a:r>
            <a:endParaRPr lang="zh-CN" altLang="en-US" sz="1800" b="1" dirty="0">
              <a:solidFill>
                <a:srgbClr val="00B050"/>
              </a:solidFill>
              <a:ea typeface="宋体" panose="02010600030101010101" pitchFamily="2" charset="-122"/>
              <a:sym typeface="宋体" panose="02010600030101010101" pitchFamily="2" charset="-122"/>
            </a:endParaRPr>
          </a:p>
        </p:txBody>
      </p:sp>
      <p:sp>
        <p:nvSpPr>
          <p:cNvPr id="8207" name="MH_SubTitle_1"/>
          <p:cNvSpPr>
            <a:spLocks noChangeAspect="1"/>
          </p:cNvSpPr>
          <p:nvPr/>
        </p:nvSpPr>
        <p:spPr>
          <a:xfrm>
            <a:off x="4748213" y="1945481"/>
            <a:ext cx="1052513" cy="1052513"/>
          </a:xfrm>
          <a:prstGeom prst="ellipse">
            <a:avLst/>
          </a:prstGeom>
          <a:solidFill>
            <a:srgbClr val="FFF2CC"/>
          </a:solidFill>
          <a:ln w="76200" cap="flat" cmpd="dbl">
            <a:solidFill>
              <a:srgbClr val="5B9BD5"/>
            </a:solidFill>
            <a:prstDash val="solid"/>
            <a:headEnd type="none" w="med" len="med"/>
            <a:tailEnd type="none" w="med" len="med"/>
          </a:ln>
        </p:spPr>
        <p:txBody>
          <a:bodyPr lIns="0" tIns="0" rIns="0" bIns="0" anchor="ctr"/>
          <a:lstStyle/>
          <a:p>
            <a:pPr algn="ctr"/>
            <a:r>
              <a:rPr lang="zh-CN" altLang="en-US" sz="1800" dirty="0">
                <a:solidFill>
                  <a:srgbClr val="00B050"/>
                </a:solidFill>
                <a:sym typeface="宋体" panose="02010600030101010101" pitchFamily="2" charset="-122"/>
              </a:rPr>
              <a:t>高效化</a:t>
            </a:r>
            <a:endParaRPr lang="zh-CN" altLang="en-US" sz="1800" b="1" dirty="0">
              <a:solidFill>
                <a:srgbClr val="00B050"/>
              </a:solidFill>
              <a:ea typeface="宋体" panose="02010600030101010101" pitchFamily="2" charset="-122"/>
              <a:sym typeface="宋体" panose="02010600030101010101" pitchFamily="2" charset="-122"/>
            </a:endParaRPr>
          </a:p>
        </p:txBody>
      </p:sp>
      <p:sp>
        <p:nvSpPr>
          <p:cNvPr id="8210" name="文本框 28"/>
          <p:cNvSpPr/>
          <p:nvPr/>
        </p:nvSpPr>
        <p:spPr>
          <a:xfrm>
            <a:off x="986790" y="496570"/>
            <a:ext cx="8060055"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3.绿色发展的内涵与特征</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66">
            <a:hlinkClick r:id="rId3" action="ppaction://hlinksldjump"/>
          </p:cNvPr>
          <p:cNvSpPr/>
          <p:nvPr/>
        </p:nvSpPr>
        <p:spPr>
          <a:xfrm>
            <a:off x="2794000" y="4267835"/>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绿色发展面临的挑战</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8" name="矩形 85"/>
          <p:cNvSpPr/>
          <p:nvPr/>
        </p:nvSpPr>
        <p:spPr>
          <a:xfrm>
            <a:off x="2739708" y="3594418"/>
            <a:ext cx="4248000" cy="583565"/>
          </a:xfrm>
          <a:prstGeom prst="rect">
            <a:avLst/>
          </a:prstGeom>
          <a:solidFill>
            <a:srgbClr val="FFFF00"/>
          </a:solidFill>
          <a:ln w="9525">
            <a:noFill/>
          </a:ln>
        </p:spPr>
        <p:txBody>
          <a:bodyPr wrap="square" anchor="t">
            <a:spAutoFit/>
          </a:bodyPr>
          <a:lstStyle/>
          <a:p>
            <a:pPr lvl="0" algn="dist" eaLnBrk="0" hangingPunct="0">
              <a:buClrTx/>
              <a:buSzTx/>
            </a:pPr>
            <a:r>
              <a:rPr lang="zh-CN" altLang="en-US" sz="3200" dirty="0">
                <a:solidFill>
                  <a:srgbClr val="FF0000"/>
                </a:solidFill>
                <a:latin typeface="黑体" panose="02010609060101010101" pitchFamily="2" charset="-122"/>
                <a:ea typeface="黑体" panose="02010609060101010101" pitchFamily="2" charset="-122"/>
                <a:sym typeface="黑体" panose="02010609060101010101" pitchFamily="2" charset="-122"/>
              </a:rPr>
              <a:t>绿色发展的动力和目标</a:t>
            </a:r>
          </a:p>
        </p:txBody>
      </p:sp>
      <p:sp>
        <p:nvSpPr>
          <p:cNvPr id="6150" name="Rectangle 59"/>
          <p:cNvSpPr/>
          <p:nvPr/>
        </p:nvSpPr>
        <p:spPr>
          <a:xfrm>
            <a:off x="603885" y="500698"/>
            <a:ext cx="8229600" cy="1143000"/>
          </a:xfrm>
          <a:prstGeom prst="rect">
            <a:avLst/>
          </a:prstGeom>
          <a:noFill/>
          <a:ln w="9525">
            <a:noFill/>
          </a:ln>
        </p:spPr>
        <p:txBody>
          <a:bodyPr anchor="t"/>
          <a:lstStyle/>
          <a:p>
            <a:pPr algn="ctr"/>
            <a:r>
              <a:rPr lang="zh-CN" altLang="en-US" sz="44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讨论内容 </a:t>
            </a:r>
          </a:p>
        </p:txBody>
      </p:sp>
      <p:sp>
        <p:nvSpPr>
          <p:cNvPr id="6151" name="Text Box 5"/>
          <p:cNvSpPr/>
          <p:nvPr/>
        </p:nvSpPr>
        <p:spPr>
          <a:xfrm>
            <a:off x="2784475" y="2906395"/>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绿色发展的内涵与特征</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929130"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2090738"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p>
        </p:txBody>
      </p:sp>
      <p:grpSp>
        <p:nvGrpSpPr>
          <p:cNvPr id="6157" name="组合 6157"/>
          <p:cNvGrpSpPr/>
          <p:nvPr/>
        </p:nvGrpSpPr>
        <p:grpSpPr>
          <a:xfrm>
            <a:off x="1929130" y="217170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2083594" y="2205038"/>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p>
        </p:txBody>
      </p:sp>
      <p:grpSp>
        <p:nvGrpSpPr>
          <p:cNvPr id="6162" name="组合 6162"/>
          <p:cNvGrpSpPr/>
          <p:nvPr/>
        </p:nvGrpSpPr>
        <p:grpSpPr>
          <a:xfrm>
            <a:off x="1929130" y="2870200"/>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2092325" y="289877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p>
        </p:txBody>
      </p:sp>
      <p:sp>
        <p:nvSpPr>
          <p:cNvPr id="6167" name="Line 20"/>
          <p:cNvSpPr/>
          <p:nvPr/>
        </p:nvSpPr>
        <p:spPr>
          <a:xfrm flipV="1">
            <a:off x="2435543" y="2101850"/>
            <a:ext cx="4572000"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956118"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956118" y="426720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2097088" y="431482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p>
        </p:txBody>
      </p:sp>
      <p:sp>
        <p:nvSpPr>
          <p:cNvPr id="6177" name="Text Box 18"/>
          <p:cNvSpPr/>
          <p:nvPr/>
        </p:nvSpPr>
        <p:spPr>
          <a:xfrm>
            <a:off x="2089150" y="3600450"/>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p>
        </p:txBody>
      </p:sp>
      <p:grpSp>
        <p:nvGrpSpPr>
          <p:cNvPr id="6178" name="组合 6178"/>
          <p:cNvGrpSpPr/>
          <p:nvPr/>
        </p:nvGrpSpPr>
        <p:grpSpPr>
          <a:xfrm>
            <a:off x="1956118" y="496570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2097088" y="498951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p>
        </p:txBody>
      </p:sp>
      <p:grpSp>
        <p:nvGrpSpPr>
          <p:cNvPr id="6189" name="组合 6189"/>
          <p:cNvGrpSpPr/>
          <p:nvPr/>
        </p:nvGrpSpPr>
        <p:grpSpPr>
          <a:xfrm>
            <a:off x="1960880" y="5657850"/>
            <a:ext cx="685800" cy="635000"/>
            <a:chOff x="0" y="0"/>
            <a:chExt cx="1549" cy="1351"/>
          </a:xfrm>
        </p:grpSpPr>
        <p:sp>
          <p:nvSpPr>
            <p:cNvPr id="6190"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91"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92"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93" name="Text Box 10"/>
          <p:cNvSpPr/>
          <p:nvPr/>
        </p:nvSpPr>
        <p:spPr>
          <a:xfrm>
            <a:off x="2104231" y="5692775"/>
            <a:ext cx="362585" cy="521970"/>
          </a:xfrm>
          <a:prstGeom prst="rect">
            <a:avLst/>
          </a:prstGeom>
          <a:noFill/>
          <a:ln w="9525">
            <a:noFill/>
          </a:ln>
        </p:spPr>
        <p:txBody>
          <a:bodyPr wrap="none" anchor="t">
            <a:spAutoFit/>
          </a:bodyPr>
          <a:lstStyle/>
          <a:p>
            <a:pPr algn="ctr" eaLnBrk="0" hangingPunct="0"/>
            <a:r>
              <a:rPr lang="zh-CN" altLang="en-US" sz="2800" dirty="0">
                <a:solidFill>
                  <a:srgbClr val="FFFF00"/>
                </a:solidFill>
                <a:latin typeface="黑体" panose="02010609060101010101" pitchFamily="2" charset="-122"/>
                <a:ea typeface="黑体" panose="02010609060101010101" pitchFamily="2" charset="-122"/>
                <a:sym typeface="黑体" panose="02010609060101010101" pitchFamily="2" charset="-122"/>
              </a:rPr>
              <a:t>7</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 name="Line 20"/>
          <p:cNvSpPr/>
          <p:nvPr/>
        </p:nvSpPr>
        <p:spPr>
          <a:xfrm flipV="1">
            <a:off x="2424113" y="2782570"/>
            <a:ext cx="4572000"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2424113" y="3474720"/>
            <a:ext cx="4572000"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2424113" y="4166870"/>
            <a:ext cx="4572000"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2424113" y="4859020"/>
            <a:ext cx="4572000"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2424113" y="5551170"/>
            <a:ext cx="4572000" cy="7938"/>
          </a:xfrm>
          <a:prstGeom prst="line">
            <a:avLst/>
          </a:prstGeom>
          <a:ln w="25400" cap="flat" cmpd="sng">
            <a:solidFill>
              <a:schemeClr val="bg2"/>
            </a:solidFill>
            <a:prstDash val="sysDot"/>
            <a:round/>
            <a:headEnd type="none" w="med" len="med"/>
            <a:tailEnd type="oval" w="med" len="med"/>
          </a:ln>
        </p:spPr>
      </p:sp>
      <p:sp>
        <p:nvSpPr>
          <p:cNvPr id="9" name="Line 20"/>
          <p:cNvSpPr/>
          <p:nvPr/>
        </p:nvSpPr>
        <p:spPr>
          <a:xfrm flipV="1">
            <a:off x="2424113" y="6243320"/>
            <a:ext cx="4572000" cy="7938"/>
          </a:xfrm>
          <a:prstGeom prst="line">
            <a:avLst/>
          </a:prstGeom>
          <a:ln w="25400" cap="flat" cmpd="sng">
            <a:solidFill>
              <a:schemeClr val="bg2"/>
            </a:solidFill>
            <a:prstDash val="sysDot"/>
            <a:round/>
            <a:headEnd type="none" w="med" len="med"/>
            <a:tailEnd type="oval" w="med" len="med"/>
          </a:ln>
        </p:spPr>
      </p:sp>
      <p:sp>
        <p:nvSpPr>
          <p:cNvPr id="11" name="Rectangle 66">
            <a:hlinkClick r:id="rId3" action="ppaction://hlinksldjump"/>
          </p:cNvPr>
          <p:cNvSpPr/>
          <p:nvPr/>
        </p:nvSpPr>
        <p:spPr>
          <a:xfrm>
            <a:off x="2782570" y="4948555"/>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绿色发展面临的机遇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2" name="Text Box 5"/>
          <p:cNvSpPr/>
          <p:nvPr/>
        </p:nvSpPr>
        <p:spPr>
          <a:xfrm>
            <a:off x="2767965" y="1526540"/>
            <a:ext cx="4248000" cy="583565"/>
          </a:xfrm>
          <a:prstGeom prst="rect">
            <a:avLst/>
          </a:prstGeom>
          <a:noFill/>
          <a:ln w="9525">
            <a:noFill/>
          </a:ln>
        </p:spPr>
        <p:txBody>
          <a:bodyPr wrap="square" anchor="t">
            <a:spAutoFit/>
          </a:bodyPr>
          <a:lstStyle/>
          <a:p>
            <a:pPr lvl="0" algn="dist" eaLnBrk="0" hangingPunct="0">
              <a:buClrTx/>
              <a:buSzTx/>
            </a:pPr>
            <a:r>
              <a:rPr lang="zh-CN" altLang="en-US" sz="3200" dirty="0">
                <a:solidFill>
                  <a:srgbClr val="008000"/>
                </a:solidFill>
                <a:latin typeface="黑体" panose="02010609060101010101" pitchFamily="2" charset="-122"/>
                <a:ea typeface="黑体" panose="02010609060101010101" pitchFamily="2" charset="-122"/>
                <a:sym typeface="+mn-ea"/>
              </a:rPr>
              <a:t>循环经济的内涵与原则</a:t>
            </a:r>
          </a:p>
        </p:txBody>
      </p:sp>
      <p:sp>
        <p:nvSpPr>
          <p:cNvPr id="12" name="Text Box 5"/>
          <p:cNvSpPr/>
          <p:nvPr/>
        </p:nvSpPr>
        <p:spPr>
          <a:xfrm>
            <a:off x="2767965" y="2244090"/>
            <a:ext cx="4248000" cy="583565"/>
          </a:xfrm>
          <a:prstGeom prst="rect">
            <a:avLst/>
          </a:prstGeom>
          <a:noFill/>
          <a:ln w="9525">
            <a:noFill/>
          </a:ln>
        </p:spPr>
        <p:txBody>
          <a:bodyPr wrap="square" anchor="t">
            <a:spAutoFit/>
          </a:bodyPr>
          <a:lstStyle/>
          <a:p>
            <a:pPr lvl="0" algn="dist" eaLnBrk="0" hangingPunct="0">
              <a:buClrTx/>
              <a:buSzTx/>
            </a:pPr>
            <a:r>
              <a:rPr lang="zh-CN" altLang="en-US" sz="3200" dirty="0">
                <a:solidFill>
                  <a:srgbClr val="008000"/>
                </a:solidFill>
                <a:latin typeface="黑体" panose="02010609060101010101" pitchFamily="2" charset="-122"/>
                <a:ea typeface="黑体" panose="02010609060101010101" pitchFamily="2" charset="-122"/>
                <a:sym typeface="+mn-ea"/>
              </a:rPr>
              <a:t>循环经济三个重要层面</a:t>
            </a:r>
          </a:p>
        </p:txBody>
      </p:sp>
      <p:sp>
        <p:nvSpPr>
          <p:cNvPr id="13" name="Rectangle 66">
            <a:hlinkClick r:id="rId3" action="ppaction://hlinksldjump"/>
          </p:cNvPr>
          <p:cNvSpPr/>
          <p:nvPr/>
        </p:nvSpPr>
        <p:spPr>
          <a:xfrm>
            <a:off x="2766060" y="5649595"/>
            <a:ext cx="4248000" cy="583565"/>
          </a:xfrm>
          <a:prstGeom prst="rect">
            <a:avLst/>
          </a:prstGeom>
          <a:noFill/>
          <a:ln w="9525">
            <a:noFill/>
          </a:ln>
        </p:spPr>
        <p:txBody>
          <a:bodyPr wrap="square" anchor="t">
            <a:spAutoFit/>
          </a:bodyPr>
          <a:lstStyle/>
          <a:p>
            <a:pPr lvl="0" algn="ctr" eaLnBrk="0" hangingPunct="0">
              <a:buClrTx/>
              <a:buSzTx/>
            </a:pPr>
            <a:r>
              <a:rPr lang="zh-CN" altLang="en-US" sz="3200" dirty="0">
                <a:solidFill>
                  <a:srgbClr val="008000"/>
                </a:solidFill>
                <a:latin typeface="黑体" panose="02010609060101010101" pitchFamily="2" charset="-122"/>
                <a:ea typeface="黑体" panose="02010609060101010101" pitchFamily="2" charset="-122"/>
                <a:sym typeface="Aharoni" panose="02010803020104030203" pitchFamily="2" charset="-79"/>
              </a:rPr>
              <a:t>碳中和面临的机遇挑战</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MH_Other_1"/>
          <p:cNvSpPr/>
          <p:nvPr/>
        </p:nvSpPr>
        <p:spPr>
          <a:xfrm>
            <a:off x="4186388" y="3529211"/>
            <a:ext cx="1365316" cy="63495"/>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4" name="MH_Other_2"/>
          <p:cNvSpPr/>
          <p:nvPr/>
        </p:nvSpPr>
        <p:spPr>
          <a:xfrm>
            <a:off x="1081088" y="5427700"/>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5" name="MH_Other_3"/>
          <p:cNvSpPr/>
          <p:nvPr/>
        </p:nvSpPr>
        <p:spPr>
          <a:xfrm>
            <a:off x="2116188" y="4792754"/>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6" name="MH_Other_4"/>
          <p:cNvSpPr/>
          <p:nvPr/>
        </p:nvSpPr>
        <p:spPr>
          <a:xfrm>
            <a:off x="3151288" y="4157808"/>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8" name="MH_SubTitle_1"/>
          <p:cNvSpPr>
            <a:spLocks noChangeArrowheads="1"/>
          </p:cNvSpPr>
          <p:nvPr/>
        </p:nvSpPr>
        <p:spPr bwMode="auto">
          <a:xfrm>
            <a:off x="1081088" y="5497544"/>
            <a:ext cx="1301813" cy="370174"/>
          </a:xfrm>
          <a:prstGeom prst="rect">
            <a:avLst/>
          </a:prstGeom>
          <a:solidFill>
            <a:srgbClr val="0070C0"/>
          </a:solidFill>
          <a:ln>
            <a:noFill/>
          </a:ln>
        </p:spPr>
        <p:txBody>
          <a:bodyPr lIns="72000" rIns="71755">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观念创新</a:t>
            </a:r>
          </a:p>
        </p:txBody>
      </p:sp>
      <p:sp>
        <p:nvSpPr>
          <p:cNvPr id="19" name="MH_Other_6"/>
          <p:cNvSpPr/>
          <p:nvPr/>
        </p:nvSpPr>
        <p:spPr bwMode="auto">
          <a:xfrm>
            <a:off x="2382901" y="5432780"/>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MH_Other_7"/>
          <p:cNvSpPr txBox="1"/>
          <p:nvPr/>
        </p:nvSpPr>
        <p:spPr>
          <a:xfrm>
            <a:off x="1009333" y="5497544"/>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1</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1" name="MH_SubTitle_2"/>
          <p:cNvSpPr>
            <a:spLocks noChangeArrowheads="1"/>
          </p:cNvSpPr>
          <p:nvPr/>
        </p:nvSpPr>
        <p:spPr bwMode="auto">
          <a:xfrm>
            <a:off x="2116188" y="4862598"/>
            <a:ext cx="1301813" cy="370174"/>
          </a:xfrm>
          <a:prstGeom prst="rect">
            <a:avLst/>
          </a:prstGeom>
          <a:solidFill>
            <a:srgbClr val="0070C0"/>
          </a:solidFill>
          <a:ln>
            <a:noFill/>
          </a:ln>
        </p:spPr>
        <p:txBody>
          <a:bodyPr lIns="72000" rIns="71755">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制度创新</a:t>
            </a:r>
          </a:p>
        </p:txBody>
      </p:sp>
      <p:sp>
        <p:nvSpPr>
          <p:cNvPr id="22" name="MH_Other_8"/>
          <p:cNvSpPr/>
          <p:nvPr/>
        </p:nvSpPr>
        <p:spPr bwMode="auto">
          <a:xfrm>
            <a:off x="3418001" y="4797834"/>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MH_Other_9"/>
          <p:cNvSpPr txBox="1"/>
          <p:nvPr/>
        </p:nvSpPr>
        <p:spPr>
          <a:xfrm>
            <a:off x="2044433" y="4862598"/>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2</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5" name="MH_SubTitle_3"/>
          <p:cNvSpPr>
            <a:spLocks noChangeArrowheads="1"/>
          </p:cNvSpPr>
          <p:nvPr/>
        </p:nvSpPr>
        <p:spPr bwMode="auto">
          <a:xfrm>
            <a:off x="3151288" y="4227652"/>
            <a:ext cx="1301813" cy="370174"/>
          </a:xfrm>
          <a:prstGeom prst="rect">
            <a:avLst/>
          </a:prstGeom>
          <a:solidFill>
            <a:srgbClr val="0070C0"/>
          </a:solidFill>
          <a:ln>
            <a:noFill/>
          </a:ln>
        </p:spPr>
        <p:txBody>
          <a:bodyPr lIns="72000" rIns="71755">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市场创新</a:t>
            </a:r>
          </a:p>
        </p:txBody>
      </p:sp>
      <p:sp>
        <p:nvSpPr>
          <p:cNvPr id="26" name="MH_Other_10"/>
          <p:cNvSpPr/>
          <p:nvPr/>
        </p:nvSpPr>
        <p:spPr bwMode="auto">
          <a:xfrm>
            <a:off x="4453101" y="4162888"/>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MH_Other_11"/>
          <p:cNvSpPr txBox="1"/>
          <p:nvPr/>
        </p:nvSpPr>
        <p:spPr>
          <a:xfrm>
            <a:off x="3079533" y="4227652"/>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3</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1" name="MH_SubTitle_4"/>
          <p:cNvSpPr>
            <a:spLocks noChangeArrowheads="1"/>
          </p:cNvSpPr>
          <p:nvPr/>
        </p:nvSpPr>
        <p:spPr bwMode="auto">
          <a:xfrm>
            <a:off x="4186388" y="3592706"/>
            <a:ext cx="1301813" cy="370174"/>
          </a:xfrm>
          <a:prstGeom prst="rect">
            <a:avLst/>
          </a:prstGeom>
          <a:solidFill>
            <a:srgbClr val="0070C0"/>
          </a:solidFill>
          <a:ln>
            <a:noFill/>
          </a:ln>
        </p:spPr>
        <p:txBody>
          <a:bodyPr lIns="72000" tIns="45720" rIns="71755" bIns="45720">
            <a:noAutofit/>
          </a:bodyPr>
          <a:lstStyle/>
          <a:p>
            <a:pPr lvl="0" algn="r">
              <a:spcBef>
                <a:spcPts val="0"/>
              </a:spcBef>
              <a:spcAft>
                <a:spcPts val="0"/>
              </a:spcAft>
              <a:buClrTx/>
              <a:buSzTx/>
              <a:buFontTx/>
              <a:defRPr/>
            </a:pPr>
            <a:r>
              <a:rPr lang="zh-CN" altLang="en-US" sz="1900" b="1" noProof="0">
                <a:ln>
                  <a:noFill/>
                </a:ln>
                <a:solidFill>
                  <a:srgbClr val="FFFF00"/>
                </a:solidFill>
                <a:effectLst>
                  <a:outerShdw blurRad="38100" dist="38100" dir="2700000" algn="tl">
                    <a:srgbClr val="000000">
                      <a:alpha val="43137"/>
                    </a:srgbClr>
                  </a:outerShdw>
                </a:effectLst>
                <a:uLnTx/>
                <a:uFillTx/>
                <a:sym typeface="+mn-ea"/>
              </a:rPr>
              <a:t>技术创新</a:t>
            </a:r>
          </a:p>
        </p:txBody>
      </p:sp>
      <p:sp>
        <p:nvSpPr>
          <p:cNvPr id="32" name="MH_Other_12"/>
          <p:cNvSpPr/>
          <p:nvPr/>
        </p:nvSpPr>
        <p:spPr bwMode="auto">
          <a:xfrm>
            <a:off x="5488201" y="3529211"/>
            <a:ext cx="63503" cy="43366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MH_Other_13"/>
          <p:cNvSpPr txBox="1"/>
          <p:nvPr/>
        </p:nvSpPr>
        <p:spPr>
          <a:xfrm>
            <a:off x="4114633" y="3592706"/>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4</a:t>
            </a:r>
            <a:endParaRPr lang="zh-CN" altLang="en-US" sz="2800" dirty="0">
              <a:solidFill>
                <a:srgbClr val="FFFFFF"/>
              </a:solidFill>
              <a:latin typeface="Bodoni MT Black" panose="02070A03080606020203" pitchFamily="18" charset="0"/>
              <a:ea typeface="宋体" panose="02010600030101010101" pitchFamily="2" charset="-122"/>
            </a:endParaRPr>
          </a:p>
        </p:txBody>
      </p:sp>
      <p:grpSp>
        <p:nvGrpSpPr>
          <p:cNvPr id="34" name="组合 33"/>
          <p:cNvGrpSpPr/>
          <p:nvPr/>
        </p:nvGrpSpPr>
        <p:grpSpPr>
          <a:xfrm>
            <a:off x="5149730" y="2889820"/>
            <a:ext cx="1437074" cy="440018"/>
            <a:chOff x="10915" y="4153"/>
            <a:chExt cx="2263" cy="693"/>
          </a:xfrm>
        </p:grpSpPr>
        <p:sp>
          <p:nvSpPr>
            <p:cNvPr id="35"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服务创新</a:t>
              </a:r>
            </a:p>
          </p:txBody>
        </p:sp>
        <p:sp>
          <p:nvSpPr>
            <p:cNvPr id="36"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MH_Other_15"/>
            <p:cNvSpPr txBox="1"/>
            <p:nvPr/>
          </p:nvSpPr>
          <p:spPr>
            <a:xfrm>
              <a:off x="10915"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5</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8"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grpSp>
        <p:nvGrpSpPr>
          <p:cNvPr id="39" name="组合 38"/>
          <p:cNvGrpSpPr/>
          <p:nvPr/>
        </p:nvGrpSpPr>
        <p:grpSpPr>
          <a:xfrm>
            <a:off x="6200706" y="2254874"/>
            <a:ext cx="1437074" cy="440018"/>
            <a:chOff x="10915" y="4153"/>
            <a:chExt cx="2263" cy="693"/>
          </a:xfrm>
        </p:grpSpPr>
        <p:sp>
          <p:nvSpPr>
            <p:cNvPr id="40"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管理创新</a:t>
              </a:r>
            </a:p>
          </p:txBody>
        </p:sp>
        <p:sp>
          <p:nvSpPr>
            <p:cNvPr id="41"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MH_Other_15"/>
            <p:cNvSpPr txBox="1"/>
            <p:nvPr/>
          </p:nvSpPr>
          <p:spPr>
            <a:xfrm>
              <a:off x="10915"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6</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43"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sp>
        <p:nvSpPr>
          <p:cNvPr id="45" name="MH_Other_5"/>
          <p:cNvSpPr/>
          <p:nvPr/>
        </p:nvSpPr>
        <p:spPr>
          <a:xfrm>
            <a:off x="1124324" y="2820035"/>
            <a:ext cx="1373571" cy="2439463"/>
          </a:xfrm>
          <a:custGeom>
            <a:avLst/>
            <a:gdLst/>
            <a:ahLst/>
            <a:cxnLst>
              <a:cxn ang="0">
                <a:pos x="200691" y="158017"/>
              </a:cxn>
              <a:cxn ang="0">
                <a:pos x="251657" y="180454"/>
              </a:cxn>
              <a:cxn ang="0">
                <a:pos x="414746" y="219502"/>
              </a:cxn>
              <a:cxn ang="0">
                <a:pos x="433932" y="294173"/>
              </a:cxn>
              <a:cxn ang="0">
                <a:pos x="268102" y="277047"/>
              </a:cxn>
              <a:cxn ang="0">
                <a:pos x="270843" y="398301"/>
              </a:cxn>
              <a:cxn ang="0">
                <a:pos x="414060" y="432555"/>
              </a:cxn>
              <a:cxn ang="0">
                <a:pos x="436674" y="456530"/>
              </a:cxn>
              <a:cxn ang="0">
                <a:pos x="441471" y="467492"/>
              </a:cxn>
              <a:cxn ang="0">
                <a:pos x="480530" y="608614"/>
              </a:cxn>
              <a:cxn ang="0">
                <a:pos x="403782" y="635330"/>
              </a:cxn>
              <a:cxn ang="0">
                <a:pos x="366778" y="501059"/>
              </a:cxn>
              <a:cxn ang="0">
                <a:pos x="211226" y="468862"/>
              </a:cxn>
              <a:cxn ang="0">
                <a:pos x="201633" y="819610"/>
              </a:cxn>
              <a:cxn ang="0">
                <a:pos x="122145" y="816185"/>
              </a:cxn>
              <a:cxn ang="0">
                <a:pos x="135164" y="414743"/>
              </a:cxn>
              <a:cxn ang="0">
                <a:pos x="129682" y="281841"/>
              </a:cxn>
              <a:cxn ang="0">
                <a:pos x="79658" y="316094"/>
              </a:cxn>
              <a:cxn ang="0">
                <a:pos x="84455" y="408577"/>
              </a:cxn>
              <a:cxn ang="0">
                <a:pos x="7708" y="407893"/>
              </a:cxn>
              <a:cxn ang="0">
                <a:pos x="22783" y="261975"/>
              </a:cxn>
              <a:cxn ang="0">
                <a:pos x="144758" y="179083"/>
              </a:cxn>
              <a:cxn ang="0">
                <a:pos x="148184" y="177713"/>
              </a:cxn>
              <a:cxn ang="0">
                <a:pos x="200691" y="158017"/>
              </a:cxn>
              <a:cxn ang="0">
                <a:pos x="193341" y="520"/>
              </a:cxn>
              <a:cxn ang="0">
                <a:pos x="258366" y="32962"/>
              </a:cxn>
              <a:cxn ang="0">
                <a:pos x="233668" y="122639"/>
              </a:cxn>
              <a:cxn ang="0">
                <a:pos x="143799" y="98677"/>
              </a:cxn>
              <a:cxn ang="0">
                <a:pos x="168495" y="9001"/>
              </a:cxn>
              <a:cxn ang="0">
                <a:pos x="193341" y="520"/>
              </a:cxn>
            </a:cxnLst>
            <a:rect l="0" t="0" r="0" b="0"/>
            <a:pathLst>
              <a:path w="1498331" h="2662569">
                <a:moveTo>
                  <a:pt x="623450" y="491368"/>
                </a:moveTo>
                <a:cubicBezTo>
                  <a:pt x="683321" y="492966"/>
                  <a:pt x="742394" y="516399"/>
                  <a:pt x="781776" y="561133"/>
                </a:cubicBezTo>
                <a:cubicBezTo>
                  <a:pt x="935045" y="669775"/>
                  <a:pt x="1096830" y="727292"/>
                  <a:pt x="1288416" y="682557"/>
                </a:cubicBezTo>
                <a:cubicBezTo>
                  <a:pt x="1437428" y="646343"/>
                  <a:pt x="1497033" y="878538"/>
                  <a:pt x="1348021" y="914752"/>
                </a:cubicBezTo>
                <a:cubicBezTo>
                  <a:pt x="1158563" y="959487"/>
                  <a:pt x="990392" y="931794"/>
                  <a:pt x="832865" y="861497"/>
                </a:cubicBezTo>
                <a:cubicBezTo>
                  <a:pt x="832865" y="987180"/>
                  <a:pt x="837123" y="1112864"/>
                  <a:pt x="841380" y="1238548"/>
                </a:cubicBezTo>
                <a:cubicBezTo>
                  <a:pt x="994650" y="1251329"/>
                  <a:pt x="1143662" y="1287543"/>
                  <a:pt x="1286288" y="1345060"/>
                </a:cubicBezTo>
                <a:cubicBezTo>
                  <a:pt x="1326734" y="1359971"/>
                  <a:pt x="1348021" y="1389795"/>
                  <a:pt x="1356536" y="1419618"/>
                </a:cubicBezTo>
                <a:cubicBezTo>
                  <a:pt x="1362922" y="1430269"/>
                  <a:pt x="1367180" y="1440920"/>
                  <a:pt x="1371437" y="1453702"/>
                </a:cubicBezTo>
                <a:cubicBezTo>
                  <a:pt x="1411883" y="1600688"/>
                  <a:pt x="1452329" y="1745544"/>
                  <a:pt x="1492776" y="1892530"/>
                </a:cubicBezTo>
                <a:cubicBezTo>
                  <a:pt x="1537479" y="2048037"/>
                  <a:pt x="1299060" y="2133247"/>
                  <a:pt x="1254356" y="1975609"/>
                </a:cubicBezTo>
                <a:cubicBezTo>
                  <a:pt x="1216039" y="1837144"/>
                  <a:pt x="1177722" y="1696549"/>
                  <a:pt x="1139404" y="1558083"/>
                </a:cubicBezTo>
                <a:cubicBezTo>
                  <a:pt x="1009551" y="1511218"/>
                  <a:pt x="677467" y="1472874"/>
                  <a:pt x="656180" y="1457962"/>
                </a:cubicBezTo>
                <a:cubicBezTo>
                  <a:pt x="639150" y="1756195"/>
                  <a:pt x="664695" y="2284493"/>
                  <a:pt x="626377" y="2548642"/>
                </a:cubicBezTo>
                <a:cubicBezTo>
                  <a:pt x="605090" y="2710540"/>
                  <a:pt x="383701" y="2693498"/>
                  <a:pt x="379443" y="2537991"/>
                </a:cubicBezTo>
                <a:cubicBezTo>
                  <a:pt x="409246" y="2101293"/>
                  <a:pt x="419889" y="1381274"/>
                  <a:pt x="419889" y="1289674"/>
                </a:cubicBezTo>
                <a:cubicBezTo>
                  <a:pt x="415632" y="1274762"/>
                  <a:pt x="404988" y="997832"/>
                  <a:pt x="402860" y="876408"/>
                </a:cubicBezTo>
                <a:cubicBezTo>
                  <a:pt x="351769" y="912622"/>
                  <a:pt x="298551" y="946706"/>
                  <a:pt x="247461" y="982920"/>
                </a:cubicBezTo>
                <a:cubicBezTo>
                  <a:pt x="251719" y="1078780"/>
                  <a:pt x="255976" y="1174641"/>
                  <a:pt x="262362" y="1270502"/>
                </a:cubicBezTo>
                <a:cubicBezTo>
                  <a:pt x="268748" y="1423878"/>
                  <a:pt x="30329" y="1421748"/>
                  <a:pt x="23943" y="1268371"/>
                </a:cubicBezTo>
                <a:cubicBezTo>
                  <a:pt x="17557" y="1144818"/>
                  <a:pt x="-48434" y="897711"/>
                  <a:pt x="70775" y="814631"/>
                </a:cubicBezTo>
                <a:cubicBezTo>
                  <a:pt x="196371" y="729422"/>
                  <a:pt x="324096" y="642082"/>
                  <a:pt x="449692" y="556873"/>
                </a:cubicBezTo>
                <a:cubicBezTo>
                  <a:pt x="453949" y="554743"/>
                  <a:pt x="456078" y="552613"/>
                  <a:pt x="460336" y="552613"/>
                </a:cubicBezTo>
                <a:cubicBezTo>
                  <a:pt x="502910" y="510008"/>
                  <a:pt x="563580" y="489771"/>
                  <a:pt x="623450" y="491368"/>
                </a:cubicBezTo>
                <a:close/>
                <a:moveTo>
                  <a:pt x="600624" y="1615"/>
                </a:moveTo>
                <a:cubicBezTo>
                  <a:pt x="679944" y="-8463"/>
                  <a:pt x="761061" y="29055"/>
                  <a:pt x="802619" y="102495"/>
                </a:cubicBezTo>
                <a:cubicBezTo>
                  <a:pt x="858029" y="200415"/>
                  <a:pt x="823931" y="326008"/>
                  <a:pt x="725897" y="381353"/>
                </a:cubicBezTo>
                <a:cubicBezTo>
                  <a:pt x="627863" y="438828"/>
                  <a:pt x="504256" y="404769"/>
                  <a:pt x="446714" y="306849"/>
                </a:cubicBezTo>
                <a:cubicBezTo>
                  <a:pt x="391304" y="208930"/>
                  <a:pt x="425403" y="83337"/>
                  <a:pt x="523436" y="27991"/>
                </a:cubicBezTo>
                <a:cubicBezTo>
                  <a:pt x="547945" y="13622"/>
                  <a:pt x="574185" y="4974"/>
                  <a:pt x="600624" y="1615"/>
                </a:cubicBezTo>
                <a:close/>
              </a:path>
            </a:pathLst>
          </a:custGeom>
          <a:solidFill>
            <a:schemeClr val="tx2">
              <a:lumMod val="75000"/>
            </a:schemeClr>
          </a:solidFill>
          <a:ln w="9525">
            <a:noFill/>
          </a:ln>
        </p:spPr>
        <p:txBody>
          <a:bodyPr/>
          <a:lstStyle/>
          <a:p>
            <a:endParaRPr lang="zh-CN" altLang="en-US"/>
          </a:p>
        </p:txBody>
      </p:sp>
      <p:sp>
        <p:nvSpPr>
          <p:cNvPr id="754" name="MH_Desc_1"/>
          <p:cNvSpPr/>
          <p:nvPr/>
        </p:nvSpPr>
        <p:spPr>
          <a:xfrm>
            <a:off x="4097655" y="4668520"/>
            <a:ext cx="4770120" cy="1961515"/>
          </a:xfrm>
          <a:prstGeom prst="rect">
            <a:avLst/>
          </a:prstGeom>
          <a:gradFill>
            <a:gsLst>
              <a:gs pos="0">
                <a:srgbClr val="007BD3"/>
              </a:gs>
              <a:gs pos="100000">
                <a:srgbClr val="034373"/>
              </a:gs>
            </a:gsLst>
            <a:lin ang="5400000" scaled="0"/>
          </a:gradFill>
          <a:ln w="3175">
            <a:noFill/>
          </a:ln>
        </p:spPr>
        <p:txBody>
          <a:bodyPr lIns="90000" tIns="46800" rIns="90000" bIns="46800">
            <a:noAutofit/>
          </a:bodyPr>
          <a:lstStyle/>
          <a:p>
            <a:pPr marL="342900" lvl="0" indent="-342900" algn="just">
              <a:lnSpc>
                <a:spcPct val="100000"/>
              </a:lnSpc>
              <a:spcBef>
                <a:spcPts val="0"/>
              </a:spcBef>
              <a:spcAft>
                <a:spcPts val="0"/>
              </a:spcAft>
              <a:buClrTx/>
              <a:buSzTx/>
              <a:buFont typeface="Wingdings" panose="05000000000000000000" charset="0"/>
              <a:buChar char="Ø"/>
              <a:defRPr/>
            </a:pPr>
            <a:r>
              <a:rPr lang="da-DK" altLang="zh-CN" sz="2000" b="1" noProof="0" dirty="0">
                <a:ln>
                  <a:noFill/>
                </a:ln>
                <a:solidFill>
                  <a:schemeClr val="bg1"/>
                </a:solidFill>
                <a:uLnTx/>
                <a:uFillTx/>
                <a:sym typeface="+mn-ea"/>
              </a:rPr>
              <a:t>政府：营造一个“正向激励的好环境”，打造一些“反向约束的硬标准”</a:t>
            </a:r>
          </a:p>
          <a:p>
            <a:pPr marL="342900" lvl="0" indent="-342900" algn="just">
              <a:lnSpc>
                <a:spcPct val="100000"/>
              </a:lnSpc>
              <a:spcBef>
                <a:spcPts val="0"/>
              </a:spcBef>
              <a:spcAft>
                <a:spcPts val="0"/>
              </a:spcAft>
              <a:buClrTx/>
              <a:buSzTx/>
              <a:buFont typeface="Wingdings" panose="05000000000000000000" charset="0"/>
              <a:buChar char="Ø"/>
              <a:defRPr/>
            </a:pPr>
            <a:r>
              <a:rPr lang="da-DK" altLang="zh-CN" sz="2000" b="1" noProof="0" dirty="0">
                <a:ln>
                  <a:noFill/>
                </a:ln>
                <a:solidFill>
                  <a:schemeClr val="bg1"/>
                </a:solidFill>
                <a:uLnTx/>
                <a:uFillTx/>
                <a:sym typeface="+mn-ea"/>
              </a:rPr>
              <a:t>企业：重视技术创新、品牌创造，重视能源资源节约，重视生态环境保护</a:t>
            </a:r>
          </a:p>
          <a:p>
            <a:pPr marL="342900" lvl="0" indent="-342900" algn="just">
              <a:lnSpc>
                <a:spcPct val="100000"/>
              </a:lnSpc>
              <a:spcBef>
                <a:spcPts val="0"/>
              </a:spcBef>
              <a:spcAft>
                <a:spcPts val="0"/>
              </a:spcAft>
              <a:buClrTx/>
              <a:buSzTx/>
              <a:buFont typeface="Wingdings" panose="05000000000000000000" charset="0"/>
              <a:buChar char="Ø"/>
              <a:defRPr/>
            </a:pPr>
            <a:r>
              <a:rPr lang="da-DK" altLang="zh-CN" sz="2000" b="1" noProof="0" dirty="0">
                <a:ln>
                  <a:noFill/>
                </a:ln>
                <a:solidFill>
                  <a:schemeClr val="bg1"/>
                </a:solidFill>
                <a:uLnTx/>
                <a:uFillTx/>
                <a:sym typeface="+mn-ea"/>
              </a:rPr>
              <a:t>社会公众：牢固树立绿色发展理念，积极创新创业</a:t>
            </a:r>
            <a:r>
              <a:rPr lang="en-US" altLang="da-DK" sz="2000" b="1" noProof="0" dirty="0">
                <a:ln>
                  <a:noFill/>
                </a:ln>
                <a:solidFill>
                  <a:schemeClr val="bg1"/>
                </a:solidFill>
                <a:uLnTx/>
                <a:uFillTx/>
                <a:sym typeface="+mn-ea"/>
              </a:rPr>
              <a:t>……</a:t>
            </a:r>
          </a:p>
        </p:txBody>
      </p:sp>
      <p:sp>
        <p:nvSpPr>
          <p:cNvPr id="11297" name="文本框 28"/>
          <p:cNvSpPr/>
          <p:nvPr/>
        </p:nvSpPr>
        <p:spPr>
          <a:xfrm>
            <a:off x="855345" y="553085"/>
            <a:ext cx="6923405"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4.绿色发展的动力</a:t>
            </a:r>
            <a:r>
              <a:rPr lang="zh-CN" altLang="en-US" sz="4000" dirty="0">
                <a:solidFill>
                  <a:srgbClr val="FF0000"/>
                </a:solidFill>
                <a:latin typeface="黑体" panose="02010609060101010101" pitchFamily="2" charset="-122"/>
                <a:ea typeface="黑体" panose="02010609060101010101" pitchFamily="2" charset="-122"/>
                <a:sym typeface="Aharoni" panose="02010803020104030203" pitchFamily="2" charset="-79"/>
              </a:rPr>
              <a:t>和目标</a:t>
            </a:r>
          </a:p>
        </p:txBody>
      </p:sp>
      <p:sp>
        <p:nvSpPr>
          <p:cNvPr id="2" name="左箭头 1"/>
          <p:cNvSpPr/>
          <p:nvPr/>
        </p:nvSpPr>
        <p:spPr>
          <a:xfrm>
            <a:off x="2498090" y="5498465"/>
            <a:ext cx="1569720" cy="368935"/>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554" name="标题 23553"/>
          <p:cNvSpPr>
            <a:spLocks noGrp="1"/>
          </p:cNvSpPr>
          <p:nvPr>
            <p:ph type="title"/>
          </p:nvPr>
        </p:nvSpPr>
        <p:spPr>
          <a:xfrm>
            <a:off x="971550" y="1409065"/>
            <a:ext cx="7416800" cy="817563"/>
          </a:xfrm>
        </p:spPr>
        <p:txBody>
          <a:bodyPr anchor="b"/>
          <a:lstStyle/>
          <a:p>
            <a:r>
              <a:rPr lang="zh-CN" altLang="en-US" sz="4400" b="1" dirty="0">
                <a:solidFill>
                  <a:srgbClr val="E61272"/>
                </a:solidFill>
                <a:latin typeface="隶书" panose="02010509060101010101" pitchFamily="1" charset="-122"/>
                <a:ea typeface="隶书" panose="02010509060101010101" pitchFamily="1" charset="-122"/>
              </a:rPr>
              <a:t>绿色发展以创新为动力</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MH_Other_1"/>
          <p:cNvSpPr/>
          <p:nvPr/>
        </p:nvSpPr>
        <p:spPr>
          <a:xfrm>
            <a:off x="4186388" y="3529211"/>
            <a:ext cx="1365316" cy="63495"/>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4" name="MH_Other_2"/>
          <p:cNvSpPr/>
          <p:nvPr/>
        </p:nvSpPr>
        <p:spPr>
          <a:xfrm>
            <a:off x="1081088" y="5427700"/>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5" name="MH_Other_3"/>
          <p:cNvSpPr/>
          <p:nvPr/>
        </p:nvSpPr>
        <p:spPr>
          <a:xfrm>
            <a:off x="2116188" y="4792754"/>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6" name="MH_Other_4"/>
          <p:cNvSpPr/>
          <p:nvPr/>
        </p:nvSpPr>
        <p:spPr>
          <a:xfrm>
            <a:off x="3151288" y="4157808"/>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8" name="MH_SubTitle_1"/>
          <p:cNvSpPr>
            <a:spLocks noChangeArrowheads="1"/>
          </p:cNvSpPr>
          <p:nvPr/>
        </p:nvSpPr>
        <p:spPr bwMode="auto">
          <a:xfrm>
            <a:off x="1081088" y="5497544"/>
            <a:ext cx="1301813" cy="370174"/>
          </a:xfrm>
          <a:prstGeom prst="rect">
            <a:avLst/>
          </a:prstGeom>
          <a:solidFill>
            <a:srgbClr val="0070C0"/>
          </a:solidFill>
          <a:ln>
            <a:noFill/>
          </a:ln>
        </p:spPr>
        <p:txBody>
          <a:bodyPr lIns="72000" rIns="71755">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观念创新</a:t>
            </a:r>
          </a:p>
        </p:txBody>
      </p:sp>
      <p:sp>
        <p:nvSpPr>
          <p:cNvPr id="19" name="MH_Other_6"/>
          <p:cNvSpPr/>
          <p:nvPr/>
        </p:nvSpPr>
        <p:spPr bwMode="auto">
          <a:xfrm>
            <a:off x="2382901" y="5432780"/>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MH_Other_7"/>
          <p:cNvSpPr txBox="1"/>
          <p:nvPr/>
        </p:nvSpPr>
        <p:spPr>
          <a:xfrm>
            <a:off x="1009333" y="5497544"/>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1</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1" name="MH_SubTitle_2"/>
          <p:cNvSpPr>
            <a:spLocks noChangeArrowheads="1"/>
          </p:cNvSpPr>
          <p:nvPr/>
        </p:nvSpPr>
        <p:spPr bwMode="auto">
          <a:xfrm>
            <a:off x="2116188" y="4862598"/>
            <a:ext cx="1301813" cy="370174"/>
          </a:xfrm>
          <a:prstGeom prst="rect">
            <a:avLst/>
          </a:prstGeom>
          <a:solidFill>
            <a:srgbClr val="0070C0"/>
          </a:solidFill>
          <a:ln>
            <a:noFill/>
          </a:ln>
        </p:spPr>
        <p:txBody>
          <a:bodyPr lIns="72000" rIns="71755">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制度创新</a:t>
            </a:r>
          </a:p>
        </p:txBody>
      </p:sp>
      <p:sp>
        <p:nvSpPr>
          <p:cNvPr id="22" name="MH_Other_8"/>
          <p:cNvSpPr/>
          <p:nvPr/>
        </p:nvSpPr>
        <p:spPr bwMode="auto">
          <a:xfrm>
            <a:off x="3418001" y="4797834"/>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MH_Other_9"/>
          <p:cNvSpPr txBox="1"/>
          <p:nvPr/>
        </p:nvSpPr>
        <p:spPr>
          <a:xfrm>
            <a:off x="2044433" y="4862598"/>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2</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5" name="MH_SubTitle_3"/>
          <p:cNvSpPr>
            <a:spLocks noChangeArrowheads="1"/>
          </p:cNvSpPr>
          <p:nvPr/>
        </p:nvSpPr>
        <p:spPr bwMode="auto">
          <a:xfrm>
            <a:off x="3151288" y="4227652"/>
            <a:ext cx="1301813" cy="370174"/>
          </a:xfrm>
          <a:prstGeom prst="rect">
            <a:avLst/>
          </a:prstGeom>
          <a:solidFill>
            <a:srgbClr val="0070C0"/>
          </a:solidFill>
          <a:ln>
            <a:noFill/>
          </a:ln>
        </p:spPr>
        <p:txBody>
          <a:bodyPr lIns="72000" rIns="71755">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市场创新</a:t>
            </a:r>
          </a:p>
        </p:txBody>
      </p:sp>
      <p:sp>
        <p:nvSpPr>
          <p:cNvPr id="26" name="MH_Other_10"/>
          <p:cNvSpPr/>
          <p:nvPr/>
        </p:nvSpPr>
        <p:spPr bwMode="auto">
          <a:xfrm>
            <a:off x="4453101" y="4162888"/>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MH_Other_11"/>
          <p:cNvSpPr txBox="1"/>
          <p:nvPr/>
        </p:nvSpPr>
        <p:spPr>
          <a:xfrm>
            <a:off x="3079533" y="4227652"/>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3</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1" name="MH_SubTitle_4"/>
          <p:cNvSpPr>
            <a:spLocks noChangeArrowheads="1"/>
          </p:cNvSpPr>
          <p:nvPr/>
        </p:nvSpPr>
        <p:spPr bwMode="auto">
          <a:xfrm>
            <a:off x="4186388" y="3592706"/>
            <a:ext cx="1301813" cy="370174"/>
          </a:xfrm>
          <a:prstGeom prst="rect">
            <a:avLst/>
          </a:prstGeom>
          <a:solidFill>
            <a:srgbClr val="0070C0"/>
          </a:solidFill>
          <a:ln>
            <a:noFill/>
          </a:ln>
        </p:spPr>
        <p:txBody>
          <a:bodyPr lIns="72000" tIns="45720" rIns="71755" bIns="45720">
            <a:noAutofit/>
          </a:bodyPr>
          <a:lstStyle/>
          <a:p>
            <a:pPr lvl="0" algn="r">
              <a:spcBef>
                <a:spcPts val="0"/>
              </a:spcBef>
              <a:spcAft>
                <a:spcPts val="0"/>
              </a:spcAft>
              <a:buClrTx/>
              <a:buSzTx/>
              <a:buFontTx/>
              <a:defRPr/>
            </a:pPr>
            <a:r>
              <a:rPr lang="zh-CN" altLang="en-US" sz="1900" b="1" noProof="0">
                <a:ln>
                  <a:noFill/>
                </a:ln>
                <a:solidFill>
                  <a:srgbClr val="FFFF00"/>
                </a:solidFill>
                <a:effectLst>
                  <a:outerShdw blurRad="38100" dist="38100" dir="2700000" algn="tl">
                    <a:srgbClr val="000000">
                      <a:alpha val="43137"/>
                    </a:srgbClr>
                  </a:outerShdw>
                </a:effectLst>
                <a:uLnTx/>
                <a:uFillTx/>
                <a:sym typeface="+mn-ea"/>
              </a:rPr>
              <a:t>技术创新</a:t>
            </a:r>
          </a:p>
        </p:txBody>
      </p:sp>
      <p:sp>
        <p:nvSpPr>
          <p:cNvPr id="32" name="MH_Other_12"/>
          <p:cNvSpPr/>
          <p:nvPr/>
        </p:nvSpPr>
        <p:spPr bwMode="auto">
          <a:xfrm>
            <a:off x="5488201" y="3529211"/>
            <a:ext cx="63503" cy="43366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MH_Other_13"/>
          <p:cNvSpPr txBox="1"/>
          <p:nvPr/>
        </p:nvSpPr>
        <p:spPr>
          <a:xfrm>
            <a:off x="4114633" y="3592706"/>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4</a:t>
            </a:r>
            <a:endParaRPr lang="zh-CN" altLang="en-US" sz="2800" dirty="0">
              <a:solidFill>
                <a:srgbClr val="FFFFFF"/>
              </a:solidFill>
              <a:latin typeface="Bodoni MT Black" panose="02070A03080606020203" pitchFamily="18" charset="0"/>
              <a:ea typeface="宋体" panose="02010600030101010101" pitchFamily="2" charset="-122"/>
            </a:endParaRPr>
          </a:p>
        </p:txBody>
      </p:sp>
      <p:grpSp>
        <p:nvGrpSpPr>
          <p:cNvPr id="34" name="组合 33"/>
          <p:cNvGrpSpPr/>
          <p:nvPr/>
        </p:nvGrpSpPr>
        <p:grpSpPr>
          <a:xfrm>
            <a:off x="5149730" y="2889820"/>
            <a:ext cx="1437074" cy="440018"/>
            <a:chOff x="10915" y="4153"/>
            <a:chExt cx="2263" cy="693"/>
          </a:xfrm>
        </p:grpSpPr>
        <p:sp>
          <p:nvSpPr>
            <p:cNvPr id="35"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服务创新</a:t>
              </a:r>
            </a:p>
          </p:txBody>
        </p:sp>
        <p:sp>
          <p:nvSpPr>
            <p:cNvPr id="36"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MH_Other_15"/>
            <p:cNvSpPr txBox="1"/>
            <p:nvPr/>
          </p:nvSpPr>
          <p:spPr>
            <a:xfrm>
              <a:off x="10915"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5</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8"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grpSp>
        <p:nvGrpSpPr>
          <p:cNvPr id="39" name="组合 38"/>
          <p:cNvGrpSpPr/>
          <p:nvPr/>
        </p:nvGrpSpPr>
        <p:grpSpPr>
          <a:xfrm>
            <a:off x="6200706" y="2254874"/>
            <a:ext cx="1437074" cy="440018"/>
            <a:chOff x="10915" y="4153"/>
            <a:chExt cx="2263" cy="693"/>
          </a:xfrm>
        </p:grpSpPr>
        <p:sp>
          <p:nvSpPr>
            <p:cNvPr id="40"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管理创新</a:t>
              </a:r>
            </a:p>
          </p:txBody>
        </p:sp>
        <p:sp>
          <p:nvSpPr>
            <p:cNvPr id="41"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MH_Other_15"/>
            <p:cNvSpPr txBox="1"/>
            <p:nvPr/>
          </p:nvSpPr>
          <p:spPr>
            <a:xfrm>
              <a:off x="10915"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6</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43"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sp>
        <p:nvSpPr>
          <p:cNvPr id="45" name="MH_Other_5"/>
          <p:cNvSpPr/>
          <p:nvPr/>
        </p:nvSpPr>
        <p:spPr>
          <a:xfrm>
            <a:off x="1124324" y="2820035"/>
            <a:ext cx="1373571" cy="2439463"/>
          </a:xfrm>
          <a:custGeom>
            <a:avLst/>
            <a:gdLst/>
            <a:ahLst/>
            <a:cxnLst>
              <a:cxn ang="0">
                <a:pos x="200691" y="158017"/>
              </a:cxn>
              <a:cxn ang="0">
                <a:pos x="251657" y="180454"/>
              </a:cxn>
              <a:cxn ang="0">
                <a:pos x="414746" y="219502"/>
              </a:cxn>
              <a:cxn ang="0">
                <a:pos x="433932" y="294173"/>
              </a:cxn>
              <a:cxn ang="0">
                <a:pos x="268102" y="277047"/>
              </a:cxn>
              <a:cxn ang="0">
                <a:pos x="270843" y="398301"/>
              </a:cxn>
              <a:cxn ang="0">
                <a:pos x="414060" y="432555"/>
              </a:cxn>
              <a:cxn ang="0">
                <a:pos x="436674" y="456530"/>
              </a:cxn>
              <a:cxn ang="0">
                <a:pos x="441471" y="467492"/>
              </a:cxn>
              <a:cxn ang="0">
                <a:pos x="480530" y="608614"/>
              </a:cxn>
              <a:cxn ang="0">
                <a:pos x="403782" y="635330"/>
              </a:cxn>
              <a:cxn ang="0">
                <a:pos x="366778" y="501059"/>
              </a:cxn>
              <a:cxn ang="0">
                <a:pos x="211226" y="468862"/>
              </a:cxn>
              <a:cxn ang="0">
                <a:pos x="201633" y="819610"/>
              </a:cxn>
              <a:cxn ang="0">
                <a:pos x="122145" y="816185"/>
              </a:cxn>
              <a:cxn ang="0">
                <a:pos x="135164" y="414743"/>
              </a:cxn>
              <a:cxn ang="0">
                <a:pos x="129682" y="281841"/>
              </a:cxn>
              <a:cxn ang="0">
                <a:pos x="79658" y="316094"/>
              </a:cxn>
              <a:cxn ang="0">
                <a:pos x="84455" y="408577"/>
              </a:cxn>
              <a:cxn ang="0">
                <a:pos x="7708" y="407893"/>
              </a:cxn>
              <a:cxn ang="0">
                <a:pos x="22783" y="261975"/>
              </a:cxn>
              <a:cxn ang="0">
                <a:pos x="144758" y="179083"/>
              </a:cxn>
              <a:cxn ang="0">
                <a:pos x="148184" y="177713"/>
              </a:cxn>
              <a:cxn ang="0">
                <a:pos x="200691" y="158017"/>
              </a:cxn>
              <a:cxn ang="0">
                <a:pos x="193341" y="520"/>
              </a:cxn>
              <a:cxn ang="0">
                <a:pos x="258366" y="32962"/>
              </a:cxn>
              <a:cxn ang="0">
                <a:pos x="233668" y="122639"/>
              </a:cxn>
              <a:cxn ang="0">
                <a:pos x="143799" y="98677"/>
              </a:cxn>
              <a:cxn ang="0">
                <a:pos x="168495" y="9001"/>
              </a:cxn>
              <a:cxn ang="0">
                <a:pos x="193341" y="520"/>
              </a:cxn>
            </a:cxnLst>
            <a:rect l="0" t="0" r="0" b="0"/>
            <a:pathLst>
              <a:path w="1498331" h="2662569">
                <a:moveTo>
                  <a:pt x="623450" y="491368"/>
                </a:moveTo>
                <a:cubicBezTo>
                  <a:pt x="683321" y="492966"/>
                  <a:pt x="742394" y="516399"/>
                  <a:pt x="781776" y="561133"/>
                </a:cubicBezTo>
                <a:cubicBezTo>
                  <a:pt x="935045" y="669775"/>
                  <a:pt x="1096830" y="727292"/>
                  <a:pt x="1288416" y="682557"/>
                </a:cubicBezTo>
                <a:cubicBezTo>
                  <a:pt x="1437428" y="646343"/>
                  <a:pt x="1497033" y="878538"/>
                  <a:pt x="1348021" y="914752"/>
                </a:cubicBezTo>
                <a:cubicBezTo>
                  <a:pt x="1158563" y="959487"/>
                  <a:pt x="990392" y="931794"/>
                  <a:pt x="832865" y="861497"/>
                </a:cubicBezTo>
                <a:cubicBezTo>
                  <a:pt x="832865" y="987180"/>
                  <a:pt x="837123" y="1112864"/>
                  <a:pt x="841380" y="1238548"/>
                </a:cubicBezTo>
                <a:cubicBezTo>
                  <a:pt x="994650" y="1251329"/>
                  <a:pt x="1143662" y="1287543"/>
                  <a:pt x="1286288" y="1345060"/>
                </a:cubicBezTo>
                <a:cubicBezTo>
                  <a:pt x="1326734" y="1359971"/>
                  <a:pt x="1348021" y="1389795"/>
                  <a:pt x="1356536" y="1419618"/>
                </a:cubicBezTo>
                <a:cubicBezTo>
                  <a:pt x="1362922" y="1430269"/>
                  <a:pt x="1367180" y="1440920"/>
                  <a:pt x="1371437" y="1453702"/>
                </a:cubicBezTo>
                <a:cubicBezTo>
                  <a:pt x="1411883" y="1600688"/>
                  <a:pt x="1452329" y="1745544"/>
                  <a:pt x="1492776" y="1892530"/>
                </a:cubicBezTo>
                <a:cubicBezTo>
                  <a:pt x="1537479" y="2048037"/>
                  <a:pt x="1299060" y="2133247"/>
                  <a:pt x="1254356" y="1975609"/>
                </a:cubicBezTo>
                <a:cubicBezTo>
                  <a:pt x="1216039" y="1837144"/>
                  <a:pt x="1177722" y="1696549"/>
                  <a:pt x="1139404" y="1558083"/>
                </a:cubicBezTo>
                <a:cubicBezTo>
                  <a:pt x="1009551" y="1511218"/>
                  <a:pt x="677467" y="1472874"/>
                  <a:pt x="656180" y="1457962"/>
                </a:cubicBezTo>
                <a:cubicBezTo>
                  <a:pt x="639150" y="1756195"/>
                  <a:pt x="664695" y="2284493"/>
                  <a:pt x="626377" y="2548642"/>
                </a:cubicBezTo>
                <a:cubicBezTo>
                  <a:pt x="605090" y="2710540"/>
                  <a:pt x="383701" y="2693498"/>
                  <a:pt x="379443" y="2537991"/>
                </a:cubicBezTo>
                <a:cubicBezTo>
                  <a:pt x="409246" y="2101293"/>
                  <a:pt x="419889" y="1381274"/>
                  <a:pt x="419889" y="1289674"/>
                </a:cubicBezTo>
                <a:cubicBezTo>
                  <a:pt x="415632" y="1274762"/>
                  <a:pt x="404988" y="997832"/>
                  <a:pt x="402860" y="876408"/>
                </a:cubicBezTo>
                <a:cubicBezTo>
                  <a:pt x="351769" y="912622"/>
                  <a:pt x="298551" y="946706"/>
                  <a:pt x="247461" y="982920"/>
                </a:cubicBezTo>
                <a:cubicBezTo>
                  <a:pt x="251719" y="1078780"/>
                  <a:pt x="255976" y="1174641"/>
                  <a:pt x="262362" y="1270502"/>
                </a:cubicBezTo>
                <a:cubicBezTo>
                  <a:pt x="268748" y="1423878"/>
                  <a:pt x="30329" y="1421748"/>
                  <a:pt x="23943" y="1268371"/>
                </a:cubicBezTo>
                <a:cubicBezTo>
                  <a:pt x="17557" y="1144818"/>
                  <a:pt x="-48434" y="897711"/>
                  <a:pt x="70775" y="814631"/>
                </a:cubicBezTo>
                <a:cubicBezTo>
                  <a:pt x="196371" y="729422"/>
                  <a:pt x="324096" y="642082"/>
                  <a:pt x="449692" y="556873"/>
                </a:cubicBezTo>
                <a:cubicBezTo>
                  <a:pt x="453949" y="554743"/>
                  <a:pt x="456078" y="552613"/>
                  <a:pt x="460336" y="552613"/>
                </a:cubicBezTo>
                <a:cubicBezTo>
                  <a:pt x="502910" y="510008"/>
                  <a:pt x="563580" y="489771"/>
                  <a:pt x="623450" y="491368"/>
                </a:cubicBezTo>
                <a:close/>
                <a:moveTo>
                  <a:pt x="600624" y="1615"/>
                </a:moveTo>
                <a:cubicBezTo>
                  <a:pt x="679944" y="-8463"/>
                  <a:pt x="761061" y="29055"/>
                  <a:pt x="802619" y="102495"/>
                </a:cubicBezTo>
                <a:cubicBezTo>
                  <a:pt x="858029" y="200415"/>
                  <a:pt x="823931" y="326008"/>
                  <a:pt x="725897" y="381353"/>
                </a:cubicBezTo>
                <a:cubicBezTo>
                  <a:pt x="627863" y="438828"/>
                  <a:pt x="504256" y="404769"/>
                  <a:pt x="446714" y="306849"/>
                </a:cubicBezTo>
                <a:cubicBezTo>
                  <a:pt x="391304" y="208930"/>
                  <a:pt x="425403" y="83337"/>
                  <a:pt x="523436" y="27991"/>
                </a:cubicBezTo>
                <a:cubicBezTo>
                  <a:pt x="547945" y="13622"/>
                  <a:pt x="574185" y="4974"/>
                  <a:pt x="600624" y="1615"/>
                </a:cubicBezTo>
                <a:close/>
              </a:path>
            </a:pathLst>
          </a:custGeom>
          <a:solidFill>
            <a:schemeClr val="tx2">
              <a:lumMod val="75000"/>
            </a:schemeClr>
          </a:solidFill>
          <a:ln w="9525">
            <a:noFill/>
          </a:ln>
        </p:spPr>
        <p:txBody>
          <a:bodyPr/>
          <a:lstStyle/>
          <a:p>
            <a:endParaRPr lang="zh-CN" altLang="en-US"/>
          </a:p>
        </p:txBody>
      </p:sp>
      <p:sp>
        <p:nvSpPr>
          <p:cNvPr id="11297" name="文本框 28"/>
          <p:cNvSpPr/>
          <p:nvPr/>
        </p:nvSpPr>
        <p:spPr>
          <a:xfrm>
            <a:off x="855345" y="553085"/>
            <a:ext cx="6923405"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4.绿色发展的动力</a:t>
            </a:r>
            <a:r>
              <a:rPr lang="zh-CN" altLang="en-US" sz="4000" dirty="0">
                <a:solidFill>
                  <a:srgbClr val="FF0000"/>
                </a:solidFill>
                <a:latin typeface="黑体" panose="02010609060101010101" pitchFamily="2" charset="-122"/>
                <a:ea typeface="黑体" panose="02010609060101010101" pitchFamily="2" charset="-122"/>
                <a:sym typeface="Aharoni" panose="02010803020104030203" pitchFamily="2" charset="-79"/>
              </a:rPr>
              <a:t>和目标</a:t>
            </a:r>
          </a:p>
        </p:txBody>
      </p:sp>
      <p:sp>
        <p:nvSpPr>
          <p:cNvPr id="2" name="左箭头 1"/>
          <p:cNvSpPr/>
          <p:nvPr/>
        </p:nvSpPr>
        <p:spPr>
          <a:xfrm>
            <a:off x="3574415" y="4852670"/>
            <a:ext cx="1569720" cy="368935"/>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MH_Desc_1"/>
          <p:cNvSpPr/>
          <p:nvPr/>
        </p:nvSpPr>
        <p:spPr>
          <a:xfrm>
            <a:off x="4500880" y="4668520"/>
            <a:ext cx="4034155" cy="1961515"/>
          </a:xfrm>
          <a:prstGeom prst="rect">
            <a:avLst/>
          </a:prstGeom>
          <a:gradFill>
            <a:gsLst>
              <a:gs pos="0">
                <a:srgbClr val="007BD3"/>
              </a:gs>
              <a:gs pos="100000">
                <a:srgbClr val="034373"/>
              </a:gs>
            </a:gsLst>
            <a:lin ang="5400000" scaled="0"/>
          </a:gradFill>
          <a:ln w="3175">
            <a:noFill/>
          </a:ln>
        </p:spPr>
        <p:txBody>
          <a:bodyPr lIns="90000" tIns="46800" rIns="90000" bIns="46800">
            <a:noAutofit/>
          </a:bodyPr>
          <a:lstStyle/>
          <a:p>
            <a:pPr marL="342900" lvl="0" indent="-342900" algn="just">
              <a:lnSpc>
                <a:spcPct val="10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以制度创新释放改革红利，破除制约创新的制度藩篱</a:t>
            </a:r>
            <a:endParaRPr lang="da-DK" altLang="zh-CN" sz="2000" b="1" noProof="0" dirty="0">
              <a:ln>
                <a:noFill/>
              </a:ln>
              <a:solidFill>
                <a:schemeClr val="bg1"/>
              </a:solidFill>
              <a:uLnTx/>
              <a:uFillTx/>
              <a:sym typeface="+mn-ea"/>
            </a:endParaRPr>
          </a:p>
          <a:p>
            <a:pPr marL="342900" lvl="0" indent="-342900" algn="just">
              <a:lnSpc>
                <a:spcPct val="10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以简政放权为核心 大力推进政府职能转变</a:t>
            </a:r>
            <a:endParaRPr lang="da-DK" altLang="zh-CN" sz="2000" b="1" noProof="0" dirty="0">
              <a:ln>
                <a:noFill/>
              </a:ln>
              <a:solidFill>
                <a:schemeClr val="bg1"/>
              </a:solidFill>
              <a:uLnTx/>
              <a:uFillTx/>
              <a:sym typeface="+mn-ea"/>
            </a:endParaRPr>
          </a:p>
          <a:p>
            <a:pPr marL="342900" lvl="0" indent="-342900" algn="just">
              <a:lnSpc>
                <a:spcPct val="10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创新政府管理方式</a:t>
            </a:r>
            <a:endParaRPr lang="da-DK" altLang="zh-CN" sz="2000" b="1" noProof="0" dirty="0">
              <a:ln>
                <a:noFill/>
              </a:ln>
              <a:solidFill>
                <a:schemeClr val="bg1"/>
              </a:solidFill>
              <a:uLnTx/>
              <a:uFillTx/>
              <a:sym typeface="+mn-ea"/>
            </a:endParaRPr>
          </a:p>
        </p:txBody>
      </p:sp>
      <p:sp>
        <p:nvSpPr>
          <p:cNvPr id="23554" name="标题 23553"/>
          <p:cNvSpPr>
            <a:spLocks noGrp="1"/>
          </p:cNvSpPr>
          <p:nvPr>
            <p:ph type="title"/>
          </p:nvPr>
        </p:nvSpPr>
        <p:spPr>
          <a:xfrm>
            <a:off x="971550" y="1409065"/>
            <a:ext cx="7416800" cy="817563"/>
          </a:xfrm>
        </p:spPr>
        <p:txBody>
          <a:bodyPr anchor="b"/>
          <a:lstStyle/>
          <a:p>
            <a:r>
              <a:rPr lang="zh-CN" altLang="en-US" sz="4400" b="1" dirty="0">
                <a:solidFill>
                  <a:srgbClr val="E61272"/>
                </a:solidFill>
                <a:latin typeface="隶书" panose="02010509060101010101" pitchFamily="1" charset="-122"/>
                <a:ea typeface="隶书" panose="02010509060101010101" pitchFamily="1" charset="-122"/>
              </a:rPr>
              <a:t>绿色发展以创新为动力</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MH_Other_1"/>
          <p:cNvSpPr/>
          <p:nvPr/>
        </p:nvSpPr>
        <p:spPr>
          <a:xfrm>
            <a:off x="4186388" y="3529211"/>
            <a:ext cx="1365316" cy="63495"/>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4" name="MH_Other_2"/>
          <p:cNvSpPr/>
          <p:nvPr/>
        </p:nvSpPr>
        <p:spPr>
          <a:xfrm>
            <a:off x="1081088" y="5427700"/>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5" name="MH_Other_3"/>
          <p:cNvSpPr/>
          <p:nvPr/>
        </p:nvSpPr>
        <p:spPr>
          <a:xfrm>
            <a:off x="2116188" y="4792754"/>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6" name="MH_Other_4"/>
          <p:cNvSpPr/>
          <p:nvPr/>
        </p:nvSpPr>
        <p:spPr>
          <a:xfrm>
            <a:off x="3151288" y="4157808"/>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8" name="MH_SubTitle_1"/>
          <p:cNvSpPr>
            <a:spLocks noChangeArrowheads="1"/>
          </p:cNvSpPr>
          <p:nvPr/>
        </p:nvSpPr>
        <p:spPr bwMode="auto">
          <a:xfrm>
            <a:off x="1081088" y="5497544"/>
            <a:ext cx="1301813" cy="370174"/>
          </a:xfrm>
          <a:prstGeom prst="rect">
            <a:avLst/>
          </a:prstGeom>
          <a:solidFill>
            <a:srgbClr val="0070C0"/>
          </a:solidFill>
          <a:ln>
            <a:noFill/>
          </a:ln>
        </p:spPr>
        <p:txBody>
          <a:bodyPr lIns="72000" rIns="71755">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观念创新</a:t>
            </a:r>
          </a:p>
        </p:txBody>
      </p:sp>
      <p:sp>
        <p:nvSpPr>
          <p:cNvPr id="19" name="MH_Other_6"/>
          <p:cNvSpPr/>
          <p:nvPr/>
        </p:nvSpPr>
        <p:spPr bwMode="auto">
          <a:xfrm>
            <a:off x="2382901" y="5432780"/>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MH_Other_7"/>
          <p:cNvSpPr txBox="1"/>
          <p:nvPr/>
        </p:nvSpPr>
        <p:spPr>
          <a:xfrm>
            <a:off x="1009333" y="5497544"/>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1</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1" name="MH_SubTitle_2"/>
          <p:cNvSpPr>
            <a:spLocks noChangeArrowheads="1"/>
          </p:cNvSpPr>
          <p:nvPr/>
        </p:nvSpPr>
        <p:spPr bwMode="auto">
          <a:xfrm>
            <a:off x="2116188" y="4862598"/>
            <a:ext cx="1301813" cy="370174"/>
          </a:xfrm>
          <a:prstGeom prst="rect">
            <a:avLst/>
          </a:prstGeom>
          <a:solidFill>
            <a:srgbClr val="0070C0"/>
          </a:solidFill>
          <a:ln>
            <a:noFill/>
          </a:ln>
        </p:spPr>
        <p:txBody>
          <a:bodyPr lIns="72000" rIns="71755">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制度创新</a:t>
            </a:r>
          </a:p>
        </p:txBody>
      </p:sp>
      <p:sp>
        <p:nvSpPr>
          <p:cNvPr id="22" name="MH_Other_8"/>
          <p:cNvSpPr/>
          <p:nvPr/>
        </p:nvSpPr>
        <p:spPr bwMode="auto">
          <a:xfrm>
            <a:off x="3418001" y="4797834"/>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MH_Other_9"/>
          <p:cNvSpPr txBox="1"/>
          <p:nvPr/>
        </p:nvSpPr>
        <p:spPr>
          <a:xfrm>
            <a:off x="2044433" y="4862598"/>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2</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5" name="MH_SubTitle_3"/>
          <p:cNvSpPr>
            <a:spLocks noChangeArrowheads="1"/>
          </p:cNvSpPr>
          <p:nvPr/>
        </p:nvSpPr>
        <p:spPr bwMode="auto">
          <a:xfrm>
            <a:off x="3151288" y="4227652"/>
            <a:ext cx="1301813" cy="370174"/>
          </a:xfrm>
          <a:prstGeom prst="rect">
            <a:avLst/>
          </a:prstGeom>
          <a:solidFill>
            <a:srgbClr val="0070C0"/>
          </a:solidFill>
          <a:ln>
            <a:noFill/>
          </a:ln>
        </p:spPr>
        <p:txBody>
          <a:bodyPr lIns="72000" rIns="71755">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市场创新</a:t>
            </a:r>
          </a:p>
        </p:txBody>
      </p:sp>
      <p:sp>
        <p:nvSpPr>
          <p:cNvPr id="26" name="MH_Other_10"/>
          <p:cNvSpPr/>
          <p:nvPr/>
        </p:nvSpPr>
        <p:spPr bwMode="auto">
          <a:xfrm>
            <a:off x="4453101" y="4162888"/>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MH_Other_11"/>
          <p:cNvSpPr txBox="1"/>
          <p:nvPr/>
        </p:nvSpPr>
        <p:spPr>
          <a:xfrm>
            <a:off x="3079533" y="4227652"/>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3</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1" name="MH_SubTitle_4"/>
          <p:cNvSpPr>
            <a:spLocks noChangeArrowheads="1"/>
          </p:cNvSpPr>
          <p:nvPr/>
        </p:nvSpPr>
        <p:spPr bwMode="auto">
          <a:xfrm>
            <a:off x="4186388" y="3592706"/>
            <a:ext cx="1301813" cy="370174"/>
          </a:xfrm>
          <a:prstGeom prst="rect">
            <a:avLst/>
          </a:prstGeom>
          <a:solidFill>
            <a:srgbClr val="0070C0"/>
          </a:solidFill>
          <a:ln>
            <a:noFill/>
          </a:ln>
        </p:spPr>
        <p:txBody>
          <a:bodyPr lIns="72000" tIns="45720" rIns="71755" bIns="45720">
            <a:noAutofit/>
          </a:bodyPr>
          <a:lstStyle/>
          <a:p>
            <a:pPr lvl="0" algn="r">
              <a:spcBef>
                <a:spcPts val="0"/>
              </a:spcBef>
              <a:spcAft>
                <a:spcPts val="0"/>
              </a:spcAft>
              <a:buClrTx/>
              <a:buSzTx/>
              <a:buFontTx/>
              <a:defRPr/>
            </a:pPr>
            <a:r>
              <a:rPr lang="zh-CN" altLang="en-US" sz="1900" b="1" noProof="0">
                <a:ln>
                  <a:noFill/>
                </a:ln>
                <a:solidFill>
                  <a:srgbClr val="FFFF00"/>
                </a:solidFill>
                <a:effectLst>
                  <a:outerShdw blurRad="38100" dist="38100" dir="2700000" algn="tl">
                    <a:srgbClr val="000000">
                      <a:alpha val="43137"/>
                    </a:srgbClr>
                  </a:outerShdw>
                </a:effectLst>
                <a:uLnTx/>
                <a:uFillTx/>
                <a:sym typeface="+mn-ea"/>
              </a:rPr>
              <a:t>技术创新</a:t>
            </a:r>
          </a:p>
        </p:txBody>
      </p:sp>
      <p:sp>
        <p:nvSpPr>
          <p:cNvPr id="32" name="MH_Other_12"/>
          <p:cNvSpPr/>
          <p:nvPr/>
        </p:nvSpPr>
        <p:spPr bwMode="auto">
          <a:xfrm>
            <a:off x="5488201" y="3529211"/>
            <a:ext cx="63503" cy="43366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MH_Other_13"/>
          <p:cNvSpPr txBox="1"/>
          <p:nvPr/>
        </p:nvSpPr>
        <p:spPr>
          <a:xfrm>
            <a:off x="4114633" y="3592706"/>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4</a:t>
            </a:r>
            <a:endParaRPr lang="zh-CN" altLang="en-US" sz="2800" dirty="0">
              <a:solidFill>
                <a:srgbClr val="FFFFFF"/>
              </a:solidFill>
              <a:latin typeface="Bodoni MT Black" panose="02070A03080606020203" pitchFamily="18" charset="0"/>
              <a:ea typeface="宋体" panose="02010600030101010101" pitchFamily="2" charset="-122"/>
            </a:endParaRPr>
          </a:p>
        </p:txBody>
      </p:sp>
      <p:grpSp>
        <p:nvGrpSpPr>
          <p:cNvPr id="34" name="组合 33"/>
          <p:cNvGrpSpPr/>
          <p:nvPr/>
        </p:nvGrpSpPr>
        <p:grpSpPr>
          <a:xfrm>
            <a:off x="5149730" y="2889820"/>
            <a:ext cx="1437074" cy="440018"/>
            <a:chOff x="10915" y="4153"/>
            <a:chExt cx="2263" cy="693"/>
          </a:xfrm>
        </p:grpSpPr>
        <p:sp>
          <p:nvSpPr>
            <p:cNvPr id="35"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服务创新</a:t>
              </a:r>
            </a:p>
          </p:txBody>
        </p:sp>
        <p:sp>
          <p:nvSpPr>
            <p:cNvPr id="36"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MH_Other_15"/>
            <p:cNvSpPr txBox="1"/>
            <p:nvPr/>
          </p:nvSpPr>
          <p:spPr>
            <a:xfrm>
              <a:off x="10915"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5</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8"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grpSp>
        <p:nvGrpSpPr>
          <p:cNvPr id="39" name="组合 38"/>
          <p:cNvGrpSpPr/>
          <p:nvPr/>
        </p:nvGrpSpPr>
        <p:grpSpPr>
          <a:xfrm>
            <a:off x="6200706" y="2254874"/>
            <a:ext cx="1437074" cy="440018"/>
            <a:chOff x="10915" y="4153"/>
            <a:chExt cx="2263" cy="693"/>
          </a:xfrm>
        </p:grpSpPr>
        <p:sp>
          <p:nvSpPr>
            <p:cNvPr id="40"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管理创新</a:t>
              </a:r>
            </a:p>
          </p:txBody>
        </p:sp>
        <p:sp>
          <p:nvSpPr>
            <p:cNvPr id="41"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MH_Other_15"/>
            <p:cNvSpPr txBox="1"/>
            <p:nvPr/>
          </p:nvSpPr>
          <p:spPr>
            <a:xfrm>
              <a:off x="10915"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6</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43"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sp>
        <p:nvSpPr>
          <p:cNvPr id="45" name="MH_Other_5"/>
          <p:cNvSpPr/>
          <p:nvPr/>
        </p:nvSpPr>
        <p:spPr>
          <a:xfrm>
            <a:off x="1124324" y="2820035"/>
            <a:ext cx="1373571" cy="2439463"/>
          </a:xfrm>
          <a:custGeom>
            <a:avLst/>
            <a:gdLst/>
            <a:ahLst/>
            <a:cxnLst>
              <a:cxn ang="0">
                <a:pos x="200691" y="158017"/>
              </a:cxn>
              <a:cxn ang="0">
                <a:pos x="251657" y="180454"/>
              </a:cxn>
              <a:cxn ang="0">
                <a:pos x="414746" y="219502"/>
              </a:cxn>
              <a:cxn ang="0">
                <a:pos x="433932" y="294173"/>
              </a:cxn>
              <a:cxn ang="0">
                <a:pos x="268102" y="277047"/>
              </a:cxn>
              <a:cxn ang="0">
                <a:pos x="270843" y="398301"/>
              </a:cxn>
              <a:cxn ang="0">
                <a:pos x="414060" y="432555"/>
              </a:cxn>
              <a:cxn ang="0">
                <a:pos x="436674" y="456530"/>
              </a:cxn>
              <a:cxn ang="0">
                <a:pos x="441471" y="467492"/>
              </a:cxn>
              <a:cxn ang="0">
                <a:pos x="480530" y="608614"/>
              </a:cxn>
              <a:cxn ang="0">
                <a:pos x="403782" y="635330"/>
              </a:cxn>
              <a:cxn ang="0">
                <a:pos x="366778" y="501059"/>
              </a:cxn>
              <a:cxn ang="0">
                <a:pos x="211226" y="468862"/>
              </a:cxn>
              <a:cxn ang="0">
                <a:pos x="201633" y="819610"/>
              </a:cxn>
              <a:cxn ang="0">
                <a:pos x="122145" y="816185"/>
              </a:cxn>
              <a:cxn ang="0">
                <a:pos x="135164" y="414743"/>
              </a:cxn>
              <a:cxn ang="0">
                <a:pos x="129682" y="281841"/>
              </a:cxn>
              <a:cxn ang="0">
                <a:pos x="79658" y="316094"/>
              </a:cxn>
              <a:cxn ang="0">
                <a:pos x="84455" y="408577"/>
              </a:cxn>
              <a:cxn ang="0">
                <a:pos x="7708" y="407893"/>
              </a:cxn>
              <a:cxn ang="0">
                <a:pos x="22783" y="261975"/>
              </a:cxn>
              <a:cxn ang="0">
                <a:pos x="144758" y="179083"/>
              </a:cxn>
              <a:cxn ang="0">
                <a:pos x="148184" y="177713"/>
              </a:cxn>
              <a:cxn ang="0">
                <a:pos x="200691" y="158017"/>
              </a:cxn>
              <a:cxn ang="0">
                <a:pos x="193341" y="520"/>
              </a:cxn>
              <a:cxn ang="0">
                <a:pos x="258366" y="32962"/>
              </a:cxn>
              <a:cxn ang="0">
                <a:pos x="233668" y="122639"/>
              </a:cxn>
              <a:cxn ang="0">
                <a:pos x="143799" y="98677"/>
              </a:cxn>
              <a:cxn ang="0">
                <a:pos x="168495" y="9001"/>
              </a:cxn>
              <a:cxn ang="0">
                <a:pos x="193341" y="520"/>
              </a:cxn>
            </a:cxnLst>
            <a:rect l="0" t="0" r="0" b="0"/>
            <a:pathLst>
              <a:path w="1498331" h="2662569">
                <a:moveTo>
                  <a:pt x="623450" y="491368"/>
                </a:moveTo>
                <a:cubicBezTo>
                  <a:pt x="683321" y="492966"/>
                  <a:pt x="742394" y="516399"/>
                  <a:pt x="781776" y="561133"/>
                </a:cubicBezTo>
                <a:cubicBezTo>
                  <a:pt x="935045" y="669775"/>
                  <a:pt x="1096830" y="727292"/>
                  <a:pt x="1288416" y="682557"/>
                </a:cubicBezTo>
                <a:cubicBezTo>
                  <a:pt x="1437428" y="646343"/>
                  <a:pt x="1497033" y="878538"/>
                  <a:pt x="1348021" y="914752"/>
                </a:cubicBezTo>
                <a:cubicBezTo>
                  <a:pt x="1158563" y="959487"/>
                  <a:pt x="990392" y="931794"/>
                  <a:pt x="832865" y="861497"/>
                </a:cubicBezTo>
                <a:cubicBezTo>
                  <a:pt x="832865" y="987180"/>
                  <a:pt x="837123" y="1112864"/>
                  <a:pt x="841380" y="1238548"/>
                </a:cubicBezTo>
                <a:cubicBezTo>
                  <a:pt x="994650" y="1251329"/>
                  <a:pt x="1143662" y="1287543"/>
                  <a:pt x="1286288" y="1345060"/>
                </a:cubicBezTo>
                <a:cubicBezTo>
                  <a:pt x="1326734" y="1359971"/>
                  <a:pt x="1348021" y="1389795"/>
                  <a:pt x="1356536" y="1419618"/>
                </a:cubicBezTo>
                <a:cubicBezTo>
                  <a:pt x="1362922" y="1430269"/>
                  <a:pt x="1367180" y="1440920"/>
                  <a:pt x="1371437" y="1453702"/>
                </a:cubicBezTo>
                <a:cubicBezTo>
                  <a:pt x="1411883" y="1600688"/>
                  <a:pt x="1452329" y="1745544"/>
                  <a:pt x="1492776" y="1892530"/>
                </a:cubicBezTo>
                <a:cubicBezTo>
                  <a:pt x="1537479" y="2048037"/>
                  <a:pt x="1299060" y="2133247"/>
                  <a:pt x="1254356" y="1975609"/>
                </a:cubicBezTo>
                <a:cubicBezTo>
                  <a:pt x="1216039" y="1837144"/>
                  <a:pt x="1177722" y="1696549"/>
                  <a:pt x="1139404" y="1558083"/>
                </a:cubicBezTo>
                <a:cubicBezTo>
                  <a:pt x="1009551" y="1511218"/>
                  <a:pt x="677467" y="1472874"/>
                  <a:pt x="656180" y="1457962"/>
                </a:cubicBezTo>
                <a:cubicBezTo>
                  <a:pt x="639150" y="1756195"/>
                  <a:pt x="664695" y="2284493"/>
                  <a:pt x="626377" y="2548642"/>
                </a:cubicBezTo>
                <a:cubicBezTo>
                  <a:pt x="605090" y="2710540"/>
                  <a:pt x="383701" y="2693498"/>
                  <a:pt x="379443" y="2537991"/>
                </a:cubicBezTo>
                <a:cubicBezTo>
                  <a:pt x="409246" y="2101293"/>
                  <a:pt x="419889" y="1381274"/>
                  <a:pt x="419889" y="1289674"/>
                </a:cubicBezTo>
                <a:cubicBezTo>
                  <a:pt x="415632" y="1274762"/>
                  <a:pt x="404988" y="997832"/>
                  <a:pt x="402860" y="876408"/>
                </a:cubicBezTo>
                <a:cubicBezTo>
                  <a:pt x="351769" y="912622"/>
                  <a:pt x="298551" y="946706"/>
                  <a:pt x="247461" y="982920"/>
                </a:cubicBezTo>
                <a:cubicBezTo>
                  <a:pt x="251719" y="1078780"/>
                  <a:pt x="255976" y="1174641"/>
                  <a:pt x="262362" y="1270502"/>
                </a:cubicBezTo>
                <a:cubicBezTo>
                  <a:pt x="268748" y="1423878"/>
                  <a:pt x="30329" y="1421748"/>
                  <a:pt x="23943" y="1268371"/>
                </a:cubicBezTo>
                <a:cubicBezTo>
                  <a:pt x="17557" y="1144818"/>
                  <a:pt x="-48434" y="897711"/>
                  <a:pt x="70775" y="814631"/>
                </a:cubicBezTo>
                <a:cubicBezTo>
                  <a:pt x="196371" y="729422"/>
                  <a:pt x="324096" y="642082"/>
                  <a:pt x="449692" y="556873"/>
                </a:cubicBezTo>
                <a:cubicBezTo>
                  <a:pt x="453949" y="554743"/>
                  <a:pt x="456078" y="552613"/>
                  <a:pt x="460336" y="552613"/>
                </a:cubicBezTo>
                <a:cubicBezTo>
                  <a:pt x="502910" y="510008"/>
                  <a:pt x="563580" y="489771"/>
                  <a:pt x="623450" y="491368"/>
                </a:cubicBezTo>
                <a:close/>
                <a:moveTo>
                  <a:pt x="600624" y="1615"/>
                </a:moveTo>
                <a:cubicBezTo>
                  <a:pt x="679944" y="-8463"/>
                  <a:pt x="761061" y="29055"/>
                  <a:pt x="802619" y="102495"/>
                </a:cubicBezTo>
                <a:cubicBezTo>
                  <a:pt x="858029" y="200415"/>
                  <a:pt x="823931" y="326008"/>
                  <a:pt x="725897" y="381353"/>
                </a:cubicBezTo>
                <a:cubicBezTo>
                  <a:pt x="627863" y="438828"/>
                  <a:pt x="504256" y="404769"/>
                  <a:pt x="446714" y="306849"/>
                </a:cubicBezTo>
                <a:cubicBezTo>
                  <a:pt x="391304" y="208930"/>
                  <a:pt x="425403" y="83337"/>
                  <a:pt x="523436" y="27991"/>
                </a:cubicBezTo>
                <a:cubicBezTo>
                  <a:pt x="547945" y="13622"/>
                  <a:pt x="574185" y="4974"/>
                  <a:pt x="600624" y="1615"/>
                </a:cubicBezTo>
                <a:close/>
              </a:path>
            </a:pathLst>
          </a:custGeom>
          <a:solidFill>
            <a:schemeClr val="tx2">
              <a:lumMod val="75000"/>
            </a:schemeClr>
          </a:solidFill>
          <a:ln w="9525">
            <a:noFill/>
          </a:ln>
        </p:spPr>
        <p:txBody>
          <a:bodyPr/>
          <a:lstStyle/>
          <a:p>
            <a:endParaRPr lang="zh-CN" altLang="en-US"/>
          </a:p>
        </p:txBody>
      </p:sp>
      <p:sp>
        <p:nvSpPr>
          <p:cNvPr id="11297" name="文本框 28"/>
          <p:cNvSpPr/>
          <p:nvPr/>
        </p:nvSpPr>
        <p:spPr>
          <a:xfrm>
            <a:off x="855345" y="553085"/>
            <a:ext cx="6923405"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4.绿色发展的动力</a:t>
            </a:r>
            <a:r>
              <a:rPr lang="zh-CN" altLang="en-US" sz="4000" dirty="0">
                <a:solidFill>
                  <a:srgbClr val="FF0000"/>
                </a:solidFill>
                <a:latin typeface="黑体" panose="02010609060101010101" pitchFamily="2" charset="-122"/>
                <a:ea typeface="黑体" panose="02010609060101010101" pitchFamily="2" charset="-122"/>
                <a:sym typeface="Aharoni" panose="02010803020104030203" pitchFamily="2" charset="-79"/>
              </a:rPr>
              <a:t>和目标</a:t>
            </a:r>
          </a:p>
        </p:txBody>
      </p:sp>
      <p:sp>
        <p:nvSpPr>
          <p:cNvPr id="2" name="左箭头 1"/>
          <p:cNvSpPr/>
          <p:nvPr/>
        </p:nvSpPr>
        <p:spPr>
          <a:xfrm>
            <a:off x="4518025" y="4223385"/>
            <a:ext cx="1569720" cy="368935"/>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4" name="MH_Desc_1"/>
          <p:cNvSpPr/>
          <p:nvPr/>
        </p:nvSpPr>
        <p:spPr>
          <a:xfrm>
            <a:off x="4968240" y="4022725"/>
            <a:ext cx="3899535" cy="2267585"/>
          </a:xfrm>
          <a:prstGeom prst="rect">
            <a:avLst/>
          </a:prstGeom>
          <a:gradFill>
            <a:gsLst>
              <a:gs pos="0">
                <a:srgbClr val="007BD3"/>
              </a:gs>
              <a:gs pos="100000">
                <a:srgbClr val="034373"/>
              </a:gs>
            </a:gsLst>
            <a:lin ang="5400000" scaled="0"/>
          </a:gradFill>
          <a:ln w="3175">
            <a:noFill/>
          </a:ln>
        </p:spPr>
        <p:txBody>
          <a:bodyPr lIns="90000" tIns="46800" rIns="90000" bIns="46800">
            <a:noAutofit/>
          </a:bodyPr>
          <a:lstStyle/>
          <a:p>
            <a:pPr marL="342900" lvl="0" indent="-342900" algn="just">
              <a:lnSpc>
                <a:spcPct val="11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激发市场活力，使市场在配置资源中发挥决定性作用。</a:t>
            </a:r>
            <a:endParaRPr lang="da-DK" altLang="zh-CN" sz="2000" b="1" noProof="0" dirty="0">
              <a:ln>
                <a:noFill/>
              </a:ln>
              <a:solidFill>
                <a:schemeClr val="bg1"/>
              </a:solidFill>
              <a:uLnTx/>
              <a:uFillTx/>
              <a:sym typeface="+mn-ea"/>
            </a:endParaRPr>
          </a:p>
          <a:p>
            <a:pPr marL="342900" lvl="0" indent="-342900" algn="just">
              <a:lnSpc>
                <a:spcPct val="11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引入和完善开发使用清洁能源机制、碳排放权市场交易机制等市场机制，打造绿色经济新模式。</a:t>
            </a:r>
            <a:endParaRPr lang="da-DK" altLang="zh-CN" sz="2000" b="1" noProof="0" dirty="0">
              <a:ln>
                <a:noFill/>
              </a:ln>
              <a:solidFill>
                <a:schemeClr val="bg1"/>
              </a:solidFill>
              <a:uLnTx/>
              <a:uFillTx/>
              <a:sym typeface="+mn-ea"/>
            </a:endParaRPr>
          </a:p>
        </p:txBody>
      </p:sp>
      <p:sp>
        <p:nvSpPr>
          <p:cNvPr id="23554" name="标题 23553"/>
          <p:cNvSpPr>
            <a:spLocks noGrp="1"/>
          </p:cNvSpPr>
          <p:nvPr>
            <p:ph type="title"/>
          </p:nvPr>
        </p:nvSpPr>
        <p:spPr>
          <a:xfrm>
            <a:off x="971550" y="1409065"/>
            <a:ext cx="7416800" cy="817563"/>
          </a:xfrm>
        </p:spPr>
        <p:txBody>
          <a:bodyPr anchor="b"/>
          <a:lstStyle/>
          <a:p>
            <a:r>
              <a:rPr lang="zh-CN" altLang="en-US" sz="4400" b="1" dirty="0">
                <a:solidFill>
                  <a:srgbClr val="E61272"/>
                </a:solidFill>
                <a:latin typeface="隶书" panose="02010509060101010101" pitchFamily="1" charset="-122"/>
                <a:ea typeface="隶书" panose="02010509060101010101" pitchFamily="1" charset="-122"/>
              </a:rPr>
              <a:t>绿色发展以创新为动力</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66">
            <a:hlinkClick r:id="rId3" action="ppaction://hlinksldjump"/>
          </p:cNvPr>
          <p:cNvSpPr/>
          <p:nvPr/>
        </p:nvSpPr>
        <p:spPr>
          <a:xfrm>
            <a:off x="2794000" y="4267835"/>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绿色发展面临的挑战</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8" name="矩形 85"/>
          <p:cNvSpPr/>
          <p:nvPr/>
        </p:nvSpPr>
        <p:spPr>
          <a:xfrm>
            <a:off x="2739708" y="3594418"/>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绿色发展的动力和目标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50" name="Rectangle 59"/>
          <p:cNvSpPr/>
          <p:nvPr/>
        </p:nvSpPr>
        <p:spPr>
          <a:xfrm>
            <a:off x="603885" y="500698"/>
            <a:ext cx="8229600" cy="1143000"/>
          </a:xfrm>
          <a:prstGeom prst="rect">
            <a:avLst/>
          </a:prstGeom>
          <a:noFill/>
          <a:ln w="9525">
            <a:noFill/>
          </a:ln>
        </p:spPr>
        <p:txBody>
          <a:bodyPr anchor="t"/>
          <a:lstStyle/>
          <a:p>
            <a:pPr algn="ctr"/>
            <a:r>
              <a:rPr lang="zh-CN" altLang="en-US" sz="44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讨论内容 </a:t>
            </a:r>
          </a:p>
        </p:txBody>
      </p:sp>
      <p:sp>
        <p:nvSpPr>
          <p:cNvPr id="6151" name="Text Box 5"/>
          <p:cNvSpPr/>
          <p:nvPr/>
        </p:nvSpPr>
        <p:spPr>
          <a:xfrm>
            <a:off x="2784475" y="2906395"/>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绿色发展的内涵与特征</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929130"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2090738"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p>
        </p:txBody>
      </p:sp>
      <p:grpSp>
        <p:nvGrpSpPr>
          <p:cNvPr id="6157" name="组合 6157"/>
          <p:cNvGrpSpPr/>
          <p:nvPr/>
        </p:nvGrpSpPr>
        <p:grpSpPr>
          <a:xfrm>
            <a:off x="1929130" y="217170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2083594" y="2205038"/>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p>
        </p:txBody>
      </p:sp>
      <p:grpSp>
        <p:nvGrpSpPr>
          <p:cNvPr id="6162" name="组合 6162"/>
          <p:cNvGrpSpPr/>
          <p:nvPr/>
        </p:nvGrpSpPr>
        <p:grpSpPr>
          <a:xfrm>
            <a:off x="1929130" y="2870200"/>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2092325" y="289877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p>
        </p:txBody>
      </p:sp>
      <p:sp>
        <p:nvSpPr>
          <p:cNvPr id="6167" name="Line 20"/>
          <p:cNvSpPr/>
          <p:nvPr/>
        </p:nvSpPr>
        <p:spPr>
          <a:xfrm flipV="1">
            <a:off x="2435543" y="2101850"/>
            <a:ext cx="4572000"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956118"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956118" y="426720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2097088" y="431482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p>
        </p:txBody>
      </p:sp>
      <p:sp>
        <p:nvSpPr>
          <p:cNvPr id="6177" name="Text Box 18"/>
          <p:cNvSpPr/>
          <p:nvPr/>
        </p:nvSpPr>
        <p:spPr>
          <a:xfrm>
            <a:off x="2089150" y="3600450"/>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p>
        </p:txBody>
      </p:sp>
      <p:grpSp>
        <p:nvGrpSpPr>
          <p:cNvPr id="6178" name="组合 6178"/>
          <p:cNvGrpSpPr/>
          <p:nvPr/>
        </p:nvGrpSpPr>
        <p:grpSpPr>
          <a:xfrm>
            <a:off x="1956118" y="496570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2097088" y="498951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p>
        </p:txBody>
      </p:sp>
      <p:sp>
        <p:nvSpPr>
          <p:cNvPr id="4" name="Line 20"/>
          <p:cNvSpPr/>
          <p:nvPr/>
        </p:nvSpPr>
        <p:spPr>
          <a:xfrm flipV="1">
            <a:off x="2424113" y="2782570"/>
            <a:ext cx="4572000"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2424113" y="3474720"/>
            <a:ext cx="4572000"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2424113" y="4166870"/>
            <a:ext cx="4572000"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2424113" y="4859020"/>
            <a:ext cx="4572000"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2424113" y="5551170"/>
            <a:ext cx="4572000" cy="7938"/>
          </a:xfrm>
          <a:prstGeom prst="line">
            <a:avLst/>
          </a:prstGeom>
          <a:ln w="25400" cap="flat" cmpd="sng">
            <a:solidFill>
              <a:schemeClr val="bg2"/>
            </a:solidFill>
            <a:prstDash val="sysDot"/>
            <a:round/>
            <a:headEnd type="none" w="med" len="med"/>
            <a:tailEnd type="oval" w="med" len="med"/>
          </a:ln>
        </p:spPr>
      </p:sp>
      <p:sp>
        <p:nvSpPr>
          <p:cNvPr id="11" name="Rectangle 66">
            <a:hlinkClick r:id="rId3" action="ppaction://hlinksldjump"/>
          </p:cNvPr>
          <p:cNvSpPr/>
          <p:nvPr/>
        </p:nvSpPr>
        <p:spPr>
          <a:xfrm>
            <a:off x="2782570" y="4948555"/>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绿色发展面临的机遇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2" name="Text Box 5"/>
          <p:cNvSpPr/>
          <p:nvPr/>
        </p:nvSpPr>
        <p:spPr>
          <a:xfrm>
            <a:off x="2767965" y="1526540"/>
            <a:ext cx="4248000" cy="583565"/>
          </a:xfrm>
          <a:prstGeom prst="rect">
            <a:avLst/>
          </a:prstGeom>
          <a:solidFill>
            <a:srgbClr val="FFFF00"/>
          </a:solidFill>
          <a:ln w="9525">
            <a:noFill/>
          </a:ln>
        </p:spPr>
        <p:txBody>
          <a:bodyPr wrap="square" anchor="t">
            <a:spAutoFit/>
          </a:bodyPr>
          <a:lstStyle/>
          <a:p>
            <a:pPr lvl="0" algn="dist" eaLnBrk="0" hangingPunct="0">
              <a:buClrTx/>
              <a:buSzTx/>
            </a:pPr>
            <a:r>
              <a:rPr lang="zh-CN" altLang="en-US" sz="3200" dirty="0">
                <a:solidFill>
                  <a:srgbClr val="FF0000"/>
                </a:solidFill>
                <a:latin typeface="黑体" panose="02010609060101010101" pitchFamily="2" charset="-122"/>
                <a:ea typeface="黑体" panose="02010609060101010101" pitchFamily="2" charset="-122"/>
                <a:sym typeface="+mn-ea"/>
              </a:rPr>
              <a:t>循环经济的内涵与原则</a:t>
            </a:r>
          </a:p>
        </p:txBody>
      </p:sp>
      <p:sp>
        <p:nvSpPr>
          <p:cNvPr id="12" name="Text Box 5"/>
          <p:cNvSpPr/>
          <p:nvPr/>
        </p:nvSpPr>
        <p:spPr>
          <a:xfrm>
            <a:off x="2767965" y="2244090"/>
            <a:ext cx="4248000" cy="583565"/>
          </a:xfrm>
          <a:prstGeom prst="rect">
            <a:avLst/>
          </a:prstGeom>
          <a:noFill/>
          <a:ln w="9525">
            <a:noFill/>
          </a:ln>
        </p:spPr>
        <p:txBody>
          <a:bodyPr wrap="square" anchor="t">
            <a:spAutoFit/>
          </a:bodyPr>
          <a:lstStyle/>
          <a:p>
            <a:pPr lvl="0" algn="dist" eaLnBrk="0" hangingPunct="0">
              <a:buClrTx/>
              <a:buSzTx/>
            </a:pPr>
            <a:r>
              <a:rPr lang="zh-CN" altLang="en-US" sz="3200" dirty="0">
                <a:solidFill>
                  <a:srgbClr val="008000"/>
                </a:solidFill>
                <a:latin typeface="黑体" panose="02010609060101010101" pitchFamily="2" charset="-122"/>
                <a:ea typeface="黑体" panose="02010609060101010101" pitchFamily="2" charset="-122"/>
                <a:sym typeface="+mn-ea"/>
              </a:rPr>
              <a:t>循环经济三个重要层面</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MH_Other_1"/>
          <p:cNvSpPr/>
          <p:nvPr/>
        </p:nvSpPr>
        <p:spPr>
          <a:xfrm>
            <a:off x="4186388" y="3529211"/>
            <a:ext cx="1365316" cy="63495"/>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4" name="MH_Other_2"/>
          <p:cNvSpPr/>
          <p:nvPr/>
        </p:nvSpPr>
        <p:spPr>
          <a:xfrm>
            <a:off x="1081088" y="5427700"/>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5" name="MH_Other_3"/>
          <p:cNvSpPr/>
          <p:nvPr/>
        </p:nvSpPr>
        <p:spPr>
          <a:xfrm>
            <a:off x="2116188" y="4792754"/>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6" name="MH_Other_4"/>
          <p:cNvSpPr/>
          <p:nvPr/>
        </p:nvSpPr>
        <p:spPr>
          <a:xfrm>
            <a:off x="3151288" y="4157808"/>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8" name="MH_SubTitle_1"/>
          <p:cNvSpPr>
            <a:spLocks noChangeArrowheads="1"/>
          </p:cNvSpPr>
          <p:nvPr/>
        </p:nvSpPr>
        <p:spPr bwMode="auto">
          <a:xfrm>
            <a:off x="1081088" y="5497544"/>
            <a:ext cx="1301813" cy="370174"/>
          </a:xfrm>
          <a:prstGeom prst="rect">
            <a:avLst/>
          </a:prstGeom>
          <a:solidFill>
            <a:srgbClr val="0070C0"/>
          </a:solidFill>
          <a:ln>
            <a:noFill/>
          </a:ln>
        </p:spPr>
        <p:txBody>
          <a:bodyPr lIns="72000" rIns="71755">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观念创新</a:t>
            </a:r>
          </a:p>
        </p:txBody>
      </p:sp>
      <p:sp>
        <p:nvSpPr>
          <p:cNvPr id="19" name="MH_Other_6"/>
          <p:cNvSpPr/>
          <p:nvPr/>
        </p:nvSpPr>
        <p:spPr bwMode="auto">
          <a:xfrm>
            <a:off x="2382901" y="5432780"/>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MH_Other_7"/>
          <p:cNvSpPr txBox="1"/>
          <p:nvPr/>
        </p:nvSpPr>
        <p:spPr>
          <a:xfrm>
            <a:off x="1009333" y="5497544"/>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1</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1" name="MH_SubTitle_2"/>
          <p:cNvSpPr>
            <a:spLocks noChangeArrowheads="1"/>
          </p:cNvSpPr>
          <p:nvPr/>
        </p:nvSpPr>
        <p:spPr bwMode="auto">
          <a:xfrm>
            <a:off x="2116188" y="4862598"/>
            <a:ext cx="1301813" cy="370174"/>
          </a:xfrm>
          <a:prstGeom prst="rect">
            <a:avLst/>
          </a:prstGeom>
          <a:solidFill>
            <a:srgbClr val="0070C0"/>
          </a:solidFill>
          <a:ln>
            <a:noFill/>
          </a:ln>
        </p:spPr>
        <p:txBody>
          <a:bodyPr lIns="72000" rIns="71755">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制度创新</a:t>
            </a:r>
          </a:p>
        </p:txBody>
      </p:sp>
      <p:sp>
        <p:nvSpPr>
          <p:cNvPr id="22" name="MH_Other_8"/>
          <p:cNvSpPr/>
          <p:nvPr/>
        </p:nvSpPr>
        <p:spPr bwMode="auto">
          <a:xfrm>
            <a:off x="3418001" y="4797834"/>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MH_Other_9"/>
          <p:cNvSpPr txBox="1"/>
          <p:nvPr/>
        </p:nvSpPr>
        <p:spPr>
          <a:xfrm>
            <a:off x="2044433" y="4862598"/>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2</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5" name="MH_SubTitle_3"/>
          <p:cNvSpPr>
            <a:spLocks noChangeArrowheads="1"/>
          </p:cNvSpPr>
          <p:nvPr/>
        </p:nvSpPr>
        <p:spPr bwMode="auto">
          <a:xfrm>
            <a:off x="3151288" y="4227652"/>
            <a:ext cx="1301813" cy="370174"/>
          </a:xfrm>
          <a:prstGeom prst="rect">
            <a:avLst/>
          </a:prstGeom>
          <a:solidFill>
            <a:srgbClr val="0070C0"/>
          </a:solidFill>
          <a:ln>
            <a:noFill/>
          </a:ln>
        </p:spPr>
        <p:txBody>
          <a:bodyPr lIns="72000" rIns="71755">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市场创新</a:t>
            </a:r>
          </a:p>
        </p:txBody>
      </p:sp>
      <p:sp>
        <p:nvSpPr>
          <p:cNvPr id="26" name="MH_Other_10"/>
          <p:cNvSpPr/>
          <p:nvPr/>
        </p:nvSpPr>
        <p:spPr bwMode="auto">
          <a:xfrm>
            <a:off x="4453101" y="4162888"/>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MH_Other_11"/>
          <p:cNvSpPr txBox="1"/>
          <p:nvPr/>
        </p:nvSpPr>
        <p:spPr>
          <a:xfrm>
            <a:off x="3079533" y="4227652"/>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3</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1" name="MH_SubTitle_4"/>
          <p:cNvSpPr>
            <a:spLocks noChangeArrowheads="1"/>
          </p:cNvSpPr>
          <p:nvPr/>
        </p:nvSpPr>
        <p:spPr bwMode="auto">
          <a:xfrm>
            <a:off x="4186388" y="3592706"/>
            <a:ext cx="1301813" cy="370174"/>
          </a:xfrm>
          <a:prstGeom prst="rect">
            <a:avLst/>
          </a:prstGeom>
          <a:solidFill>
            <a:srgbClr val="0070C0"/>
          </a:solidFill>
          <a:ln>
            <a:noFill/>
          </a:ln>
        </p:spPr>
        <p:txBody>
          <a:bodyPr lIns="72000" tIns="45720" rIns="71755" bIns="45720">
            <a:noAutofit/>
          </a:bodyPr>
          <a:lstStyle/>
          <a:p>
            <a:pPr lvl="0" algn="r">
              <a:spcBef>
                <a:spcPts val="0"/>
              </a:spcBef>
              <a:spcAft>
                <a:spcPts val="0"/>
              </a:spcAft>
              <a:buClrTx/>
              <a:buSzTx/>
              <a:buFontTx/>
              <a:defRPr/>
            </a:pPr>
            <a:r>
              <a:rPr lang="zh-CN" altLang="en-US" sz="1900" b="1" noProof="0">
                <a:ln>
                  <a:noFill/>
                </a:ln>
                <a:solidFill>
                  <a:srgbClr val="FFFF00"/>
                </a:solidFill>
                <a:effectLst>
                  <a:outerShdw blurRad="38100" dist="38100" dir="2700000" algn="tl">
                    <a:srgbClr val="000000">
                      <a:alpha val="43137"/>
                    </a:srgbClr>
                  </a:outerShdw>
                </a:effectLst>
                <a:uLnTx/>
                <a:uFillTx/>
                <a:sym typeface="+mn-ea"/>
              </a:rPr>
              <a:t>技术创新</a:t>
            </a:r>
          </a:p>
        </p:txBody>
      </p:sp>
      <p:sp>
        <p:nvSpPr>
          <p:cNvPr id="32" name="MH_Other_12"/>
          <p:cNvSpPr/>
          <p:nvPr/>
        </p:nvSpPr>
        <p:spPr bwMode="auto">
          <a:xfrm>
            <a:off x="5488201" y="3529211"/>
            <a:ext cx="63503" cy="43366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MH_Other_13"/>
          <p:cNvSpPr txBox="1"/>
          <p:nvPr/>
        </p:nvSpPr>
        <p:spPr>
          <a:xfrm>
            <a:off x="4114633" y="3592706"/>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4</a:t>
            </a:r>
            <a:endParaRPr lang="zh-CN" altLang="en-US" sz="2800" dirty="0">
              <a:solidFill>
                <a:srgbClr val="FFFFFF"/>
              </a:solidFill>
              <a:latin typeface="Bodoni MT Black" panose="02070A03080606020203" pitchFamily="18" charset="0"/>
              <a:ea typeface="宋体" panose="02010600030101010101" pitchFamily="2" charset="-122"/>
            </a:endParaRPr>
          </a:p>
        </p:txBody>
      </p:sp>
      <p:grpSp>
        <p:nvGrpSpPr>
          <p:cNvPr id="34" name="组合 33"/>
          <p:cNvGrpSpPr/>
          <p:nvPr/>
        </p:nvGrpSpPr>
        <p:grpSpPr>
          <a:xfrm>
            <a:off x="5149730" y="2889820"/>
            <a:ext cx="1437074" cy="440018"/>
            <a:chOff x="10915" y="4153"/>
            <a:chExt cx="2263" cy="693"/>
          </a:xfrm>
        </p:grpSpPr>
        <p:sp>
          <p:nvSpPr>
            <p:cNvPr id="35"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服务创新</a:t>
              </a:r>
            </a:p>
          </p:txBody>
        </p:sp>
        <p:sp>
          <p:nvSpPr>
            <p:cNvPr id="36"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MH_Other_15"/>
            <p:cNvSpPr txBox="1"/>
            <p:nvPr/>
          </p:nvSpPr>
          <p:spPr>
            <a:xfrm>
              <a:off x="10915"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5</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8"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grpSp>
        <p:nvGrpSpPr>
          <p:cNvPr id="39" name="组合 38"/>
          <p:cNvGrpSpPr/>
          <p:nvPr/>
        </p:nvGrpSpPr>
        <p:grpSpPr>
          <a:xfrm>
            <a:off x="6200706" y="2254874"/>
            <a:ext cx="1437074" cy="440018"/>
            <a:chOff x="10915" y="4153"/>
            <a:chExt cx="2263" cy="693"/>
          </a:xfrm>
        </p:grpSpPr>
        <p:sp>
          <p:nvSpPr>
            <p:cNvPr id="40"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管理创新</a:t>
              </a:r>
            </a:p>
          </p:txBody>
        </p:sp>
        <p:sp>
          <p:nvSpPr>
            <p:cNvPr id="41"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MH_Other_15"/>
            <p:cNvSpPr txBox="1"/>
            <p:nvPr/>
          </p:nvSpPr>
          <p:spPr>
            <a:xfrm>
              <a:off x="10915"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6</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43"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sp>
        <p:nvSpPr>
          <p:cNvPr id="45" name="MH_Other_5"/>
          <p:cNvSpPr/>
          <p:nvPr/>
        </p:nvSpPr>
        <p:spPr>
          <a:xfrm>
            <a:off x="1124324" y="2820035"/>
            <a:ext cx="1373571" cy="2439463"/>
          </a:xfrm>
          <a:custGeom>
            <a:avLst/>
            <a:gdLst/>
            <a:ahLst/>
            <a:cxnLst>
              <a:cxn ang="0">
                <a:pos x="200691" y="158017"/>
              </a:cxn>
              <a:cxn ang="0">
                <a:pos x="251657" y="180454"/>
              </a:cxn>
              <a:cxn ang="0">
                <a:pos x="414746" y="219502"/>
              </a:cxn>
              <a:cxn ang="0">
                <a:pos x="433932" y="294173"/>
              </a:cxn>
              <a:cxn ang="0">
                <a:pos x="268102" y="277047"/>
              </a:cxn>
              <a:cxn ang="0">
                <a:pos x="270843" y="398301"/>
              </a:cxn>
              <a:cxn ang="0">
                <a:pos x="414060" y="432555"/>
              </a:cxn>
              <a:cxn ang="0">
                <a:pos x="436674" y="456530"/>
              </a:cxn>
              <a:cxn ang="0">
                <a:pos x="441471" y="467492"/>
              </a:cxn>
              <a:cxn ang="0">
                <a:pos x="480530" y="608614"/>
              </a:cxn>
              <a:cxn ang="0">
                <a:pos x="403782" y="635330"/>
              </a:cxn>
              <a:cxn ang="0">
                <a:pos x="366778" y="501059"/>
              </a:cxn>
              <a:cxn ang="0">
                <a:pos x="211226" y="468862"/>
              </a:cxn>
              <a:cxn ang="0">
                <a:pos x="201633" y="819610"/>
              </a:cxn>
              <a:cxn ang="0">
                <a:pos x="122145" y="816185"/>
              </a:cxn>
              <a:cxn ang="0">
                <a:pos x="135164" y="414743"/>
              </a:cxn>
              <a:cxn ang="0">
                <a:pos x="129682" y="281841"/>
              </a:cxn>
              <a:cxn ang="0">
                <a:pos x="79658" y="316094"/>
              </a:cxn>
              <a:cxn ang="0">
                <a:pos x="84455" y="408577"/>
              </a:cxn>
              <a:cxn ang="0">
                <a:pos x="7708" y="407893"/>
              </a:cxn>
              <a:cxn ang="0">
                <a:pos x="22783" y="261975"/>
              </a:cxn>
              <a:cxn ang="0">
                <a:pos x="144758" y="179083"/>
              </a:cxn>
              <a:cxn ang="0">
                <a:pos x="148184" y="177713"/>
              </a:cxn>
              <a:cxn ang="0">
                <a:pos x="200691" y="158017"/>
              </a:cxn>
              <a:cxn ang="0">
                <a:pos x="193341" y="520"/>
              </a:cxn>
              <a:cxn ang="0">
                <a:pos x="258366" y="32962"/>
              </a:cxn>
              <a:cxn ang="0">
                <a:pos x="233668" y="122639"/>
              </a:cxn>
              <a:cxn ang="0">
                <a:pos x="143799" y="98677"/>
              </a:cxn>
              <a:cxn ang="0">
                <a:pos x="168495" y="9001"/>
              </a:cxn>
              <a:cxn ang="0">
                <a:pos x="193341" y="520"/>
              </a:cxn>
            </a:cxnLst>
            <a:rect l="0" t="0" r="0" b="0"/>
            <a:pathLst>
              <a:path w="1498331" h="2662569">
                <a:moveTo>
                  <a:pt x="623450" y="491368"/>
                </a:moveTo>
                <a:cubicBezTo>
                  <a:pt x="683321" y="492966"/>
                  <a:pt x="742394" y="516399"/>
                  <a:pt x="781776" y="561133"/>
                </a:cubicBezTo>
                <a:cubicBezTo>
                  <a:pt x="935045" y="669775"/>
                  <a:pt x="1096830" y="727292"/>
                  <a:pt x="1288416" y="682557"/>
                </a:cubicBezTo>
                <a:cubicBezTo>
                  <a:pt x="1437428" y="646343"/>
                  <a:pt x="1497033" y="878538"/>
                  <a:pt x="1348021" y="914752"/>
                </a:cubicBezTo>
                <a:cubicBezTo>
                  <a:pt x="1158563" y="959487"/>
                  <a:pt x="990392" y="931794"/>
                  <a:pt x="832865" y="861497"/>
                </a:cubicBezTo>
                <a:cubicBezTo>
                  <a:pt x="832865" y="987180"/>
                  <a:pt x="837123" y="1112864"/>
                  <a:pt x="841380" y="1238548"/>
                </a:cubicBezTo>
                <a:cubicBezTo>
                  <a:pt x="994650" y="1251329"/>
                  <a:pt x="1143662" y="1287543"/>
                  <a:pt x="1286288" y="1345060"/>
                </a:cubicBezTo>
                <a:cubicBezTo>
                  <a:pt x="1326734" y="1359971"/>
                  <a:pt x="1348021" y="1389795"/>
                  <a:pt x="1356536" y="1419618"/>
                </a:cubicBezTo>
                <a:cubicBezTo>
                  <a:pt x="1362922" y="1430269"/>
                  <a:pt x="1367180" y="1440920"/>
                  <a:pt x="1371437" y="1453702"/>
                </a:cubicBezTo>
                <a:cubicBezTo>
                  <a:pt x="1411883" y="1600688"/>
                  <a:pt x="1452329" y="1745544"/>
                  <a:pt x="1492776" y="1892530"/>
                </a:cubicBezTo>
                <a:cubicBezTo>
                  <a:pt x="1537479" y="2048037"/>
                  <a:pt x="1299060" y="2133247"/>
                  <a:pt x="1254356" y="1975609"/>
                </a:cubicBezTo>
                <a:cubicBezTo>
                  <a:pt x="1216039" y="1837144"/>
                  <a:pt x="1177722" y="1696549"/>
                  <a:pt x="1139404" y="1558083"/>
                </a:cubicBezTo>
                <a:cubicBezTo>
                  <a:pt x="1009551" y="1511218"/>
                  <a:pt x="677467" y="1472874"/>
                  <a:pt x="656180" y="1457962"/>
                </a:cubicBezTo>
                <a:cubicBezTo>
                  <a:pt x="639150" y="1756195"/>
                  <a:pt x="664695" y="2284493"/>
                  <a:pt x="626377" y="2548642"/>
                </a:cubicBezTo>
                <a:cubicBezTo>
                  <a:pt x="605090" y="2710540"/>
                  <a:pt x="383701" y="2693498"/>
                  <a:pt x="379443" y="2537991"/>
                </a:cubicBezTo>
                <a:cubicBezTo>
                  <a:pt x="409246" y="2101293"/>
                  <a:pt x="419889" y="1381274"/>
                  <a:pt x="419889" y="1289674"/>
                </a:cubicBezTo>
                <a:cubicBezTo>
                  <a:pt x="415632" y="1274762"/>
                  <a:pt x="404988" y="997832"/>
                  <a:pt x="402860" y="876408"/>
                </a:cubicBezTo>
                <a:cubicBezTo>
                  <a:pt x="351769" y="912622"/>
                  <a:pt x="298551" y="946706"/>
                  <a:pt x="247461" y="982920"/>
                </a:cubicBezTo>
                <a:cubicBezTo>
                  <a:pt x="251719" y="1078780"/>
                  <a:pt x="255976" y="1174641"/>
                  <a:pt x="262362" y="1270502"/>
                </a:cubicBezTo>
                <a:cubicBezTo>
                  <a:pt x="268748" y="1423878"/>
                  <a:pt x="30329" y="1421748"/>
                  <a:pt x="23943" y="1268371"/>
                </a:cubicBezTo>
                <a:cubicBezTo>
                  <a:pt x="17557" y="1144818"/>
                  <a:pt x="-48434" y="897711"/>
                  <a:pt x="70775" y="814631"/>
                </a:cubicBezTo>
                <a:cubicBezTo>
                  <a:pt x="196371" y="729422"/>
                  <a:pt x="324096" y="642082"/>
                  <a:pt x="449692" y="556873"/>
                </a:cubicBezTo>
                <a:cubicBezTo>
                  <a:pt x="453949" y="554743"/>
                  <a:pt x="456078" y="552613"/>
                  <a:pt x="460336" y="552613"/>
                </a:cubicBezTo>
                <a:cubicBezTo>
                  <a:pt x="502910" y="510008"/>
                  <a:pt x="563580" y="489771"/>
                  <a:pt x="623450" y="491368"/>
                </a:cubicBezTo>
                <a:close/>
                <a:moveTo>
                  <a:pt x="600624" y="1615"/>
                </a:moveTo>
                <a:cubicBezTo>
                  <a:pt x="679944" y="-8463"/>
                  <a:pt x="761061" y="29055"/>
                  <a:pt x="802619" y="102495"/>
                </a:cubicBezTo>
                <a:cubicBezTo>
                  <a:pt x="858029" y="200415"/>
                  <a:pt x="823931" y="326008"/>
                  <a:pt x="725897" y="381353"/>
                </a:cubicBezTo>
                <a:cubicBezTo>
                  <a:pt x="627863" y="438828"/>
                  <a:pt x="504256" y="404769"/>
                  <a:pt x="446714" y="306849"/>
                </a:cubicBezTo>
                <a:cubicBezTo>
                  <a:pt x="391304" y="208930"/>
                  <a:pt x="425403" y="83337"/>
                  <a:pt x="523436" y="27991"/>
                </a:cubicBezTo>
                <a:cubicBezTo>
                  <a:pt x="547945" y="13622"/>
                  <a:pt x="574185" y="4974"/>
                  <a:pt x="600624" y="1615"/>
                </a:cubicBezTo>
                <a:close/>
              </a:path>
            </a:pathLst>
          </a:custGeom>
          <a:solidFill>
            <a:schemeClr val="tx2">
              <a:lumMod val="75000"/>
            </a:schemeClr>
          </a:solidFill>
          <a:ln w="9525">
            <a:noFill/>
          </a:ln>
        </p:spPr>
        <p:txBody>
          <a:bodyPr/>
          <a:lstStyle/>
          <a:p>
            <a:endParaRPr lang="zh-CN" altLang="en-US"/>
          </a:p>
        </p:txBody>
      </p:sp>
      <p:sp>
        <p:nvSpPr>
          <p:cNvPr id="11297" name="文本框 28"/>
          <p:cNvSpPr/>
          <p:nvPr/>
        </p:nvSpPr>
        <p:spPr>
          <a:xfrm>
            <a:off x="855345" y="553085"/>
            <a:ext cx="6923405"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4.绿色发展的动力</a:t>
            </a:r>
            <a:r>
              <a:rPr lang="zh-CN" altLang="en-US" sz="4000" dirty="0">
                <a:solidFill>
                  <a:srgbClr val="FF0000"/>
                </a:solidFill>
                <a:latin typeface="黑体" panose="02010609060101010101" pitchFamily="2" charset="-122"/>
                <a:ea typeface="黑体" panose="02010609060101010101" pitchFamily="2" charset="-122"/>
                <a:sym typeface="Aharoni" panose="02010803020104030203" pitchFamily="2" charset="-79"/>
              </a:rPr>
              <a:t>和目标</a:t>
            </a:r>
          </a:p>
        </p:txBody>
      </p:sp>
      <p:sp>
        <p:nvSpPr>
          <p:cNvPr id="2" name="左箭头 1"/>
          <p:cNvSpPr/>
          <p:nvPr/>
        </p:nvSpPr>
        <p:spPr>
          <a:xfrm>
            <a:off x="5573395" y="3594100"/>
            <a:ext cx="1569720" cy="368935"/>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4" name="MH_Desc_1"/>
          <p:cNvSpPr/>
          <p:nvPr/>
        </p:nvSpPr>
        <p:spPr>
          <a:xfrm>
            <a:off x="6031865" y="3402330"/>
            <a:ext cx="2924175" cy="2910205"/>
          </a:xfrm>
          <a:prstGeom prst="rect">
            <a:avLst/>
          </a:prstGeom>
          <a:gradFill>
            <a:gsLst>
              <a:gs pos="0">
                <a:srgbClr val="007BD3"/>
              </a:gs>
              <a:gs pos="100000">
                <a:srgbClr val="034373"/>
              </a:gs>
            </a:gsLst>
            <a:lin ang="5400000" scaled="0"/>
          </a:gradFill>
          <a:ln w="3175">
            <a:noFill/>
          </a:ln>
        </p:spPr>
        <p:txBody>
          <a:bodyPr lIns="90000" tIns="46800" rIns="90000" bIns="46800">
            <a:noAutofit/>
          </a:bodyPr>
          <a:lstStyle/>
          <a:p>
            <a:pPr marL="342900" lvl="0" indent="-342900" algn="just">
              <a:lnSpc>
                <a:spcPct val="100000"/>
              </a:lnSpc>
              <a:spcBef>
                <a:spcPts val="0"/>
              </a:spcBef>
              <a:spcAft>
                <a:spcPts val="0"/>
              </a:spcAft>
              <a:buClrTx/>
              <a:buSzTx/>
              <a:buFont typeface="Wingdings" panose="05000000000000000000" charset="0"/>
              <a:buChar char="Ø"/>
              <a:defRPr/>
            </a:pPr>
            <a:r>
              <a:rPr lang="da-DK" altLang="zh-CN" sz="2000" noProof="0" dirty="0">
                <a:ln>
                  <a:noFill/>
                </a:ln>
                <a:solidFill>
                  <a:srgbClr val="FFFF00"/>
                </a:solidFill>
                <a:effectLst>
                  <a:outerShdw blurRad="38100" dist="38100" dir="2700000" algn="tl">
                    <a:srgbClr val="000000">
                      <a:alpha val="43137"/>
                    </a:srgbClr>
                  </a:outerShdw>
                </a:effectLst>
                <a:uLnTx/>
                <a:uFillTx/>
                <a:sym typeface="+mn-ea"/>
              </a:rPr>
              <a:t>科技创新</a:t>
            </a:r>
            <a:r>
              <a:rPr lang="da-DK" altLang="zh-CN" sz="2000" noProof="0" dirty="0">
                <a:ln>
                  <a:noFill/>
                </a:ln>
                <a:solidFill>
                  <a:srgbClr val="FFFF00"/>
                </a:solidFill>
                <a:uLnTx/>
                <a:uFillTx/>
                <a:sym typeface="+mn-ea"/>
              </a:rPr>
              <a:t>面向世界前沿</a:t>
            </a:r>
            <a:r>
              <a:rPr lang="zh-CN" altLang="da-DK" sz="2000" noProof="0" dirty="0">
                <a:ln>
                  <a:noFill/>
                </a:ln>
                <a:solidFill>
                  <a:srgbClr val="FFFF00"/>
                </a:solidFill>
                <a:uLnTx/>
                <a:uFillTx/>
                <a:sym typeface="+mn-ea"/>
              </a:rPr>
              <a:t>、</a:t>
            </a:r>
            <a:r>
              <a:rPr lang="da-DK" altLang="zh-CN" sz="2000" noProof="0" dirty="0">
                <a:ln>
                  <a:noFill/>
                </a:ln>
                <a:solidFill>
                  <a:srgbClr val="FFFF00"/>
                </a:solidFill>
                <a:uLnTx/>
                <a:uFillTx/>
                <a:sym typeface="+mn-ea"/>
              </a:rPr>
              <a:t>经济主战场</a:t>
            </a:r>
            <a:r>
              <a:rPr lang="zh-CN" altLang="da-DK" sz="2000" noProof="0" dirty="0">
                <a:ln>
                  <a:noFill/>
                </a:ln>
                <a:solidFill>
                  <a:srgbClr val="FFFF00"/>
                </a:solidFill>
                <a:uLnTx/>
                <a:uFillTx/>
                <a:sym typeface="+mn-ea"/>
              </a:rPr>
              <a:t>、</a:t>
            </a:r>
            <a:r>
              <a:rPr lang="da-DK" altLang="zh-CN" sz="2000" noProof="0" dirty="0">
                <a:ln>
                  <a:noFill/>
                </a:ln>
                <a:solidFill>
                  <a:srgbClr val="FFFF00"/>
                </a:solidFill>
                <a:uLnTx/>
                <a:uFillTx/>
                <a:sym typeface="+mn-ea"/>
              </a:rPr>
              <a:t>国家重大需求</a:t>
            </a:r>
            <a:r>
              <a:rPr lang="zh-CN" altLang="da-DK" sz="2000" noProof="0" dirty="0">
                <a:ln>
                  <a:noFill/>
                </a:ln>
                <a:solidFill>
                  <a:srgbClr val="FFFF00"/>
                </a:solidFill>
                <a:uLnTx/>
                <a:uFillTx/>
                <a:sym typeface="+mn-ea"/>
              </a:rPr>
              <a:t>；</a:t>
            </a:r>
          </a:p>
          <a:p>
            <a:pPr marL="285750" lvl="0" indent="-285750" algn="just">
              <a:lnSpc>
                <a:spcPct val="100000"/>
              </a:lnSpc>
              <a:spcBef>
                <a:spcPts val="0"/>
              </a:spcBef>
              <a:spcAft>
                <a:spcPts val="0"/>
              </a:spcAft>
              <a:buClrTx/>
              <a:buSzTx/>
              <a:buFont typeface="Wingdings" panose="05000000000000000000" charset="0"/>
              <a:buChar char="Ø"/>
              <a:defRPr/>
            </a:pPr>
            <a:r>
              <a:rPr lang="da-DK" altLang="zh-CN" sz="2000" noProof="0" dirty="0">
                <a:ln>
                  <a:noFill/>
                </a:ln>
                <a:solidFill>
                  <a:srgbClr val="FFFF00"/>
                </a:solidFill>
                <a:effectLst>
                  <a:outerShdw blurRad="38100" dist="38100" dir="2700000" algn="tl">
                    <a:srgbClr val="000000">
                      <a:alpha val="43137"/>
                    </a:srgbClr>
                  </a:outerShdw>
                </a:effectLst>
                <a:uLnTx/>
                <a:uFillTx/>
                <a:sym typeface="+mn-ea"/>
              </a:rPr>
              <a:t>核心技术：</a:t>
            </a:r>
            <a:r>
              <a:rPr lang="da-DK" altLang="zh-CN" sz="2000" noProof="0" dirty="0">
                <a:ln>
                  <a:noFill/>
                </a:ln>
                <a:solidFill>
                  <a:srgbClr val="FFFF00"/>
                </a:solidFill>
                <a:uLnTx/>
                <a:uFillTx/>
                <a:sym typeface="+mn-ea"/>
              </a:rPr>
              <a:t>一是基础技术、通用技术</a:t>
            </a:r>
            <a:r>
              <a:rPr lang="zh-CN" altLang="da-DK" sz="2000" noProof="0" dirty="0">
                <a:ln>
                  <a:noFill/>
                </a:ln>
                <a:solidFill>
                  <a:srgbClr val="FFFF00"/>
                </a:solidFill>
                <a:uLnTx/>
                <a:uFillTx/>
                <a:sym typeface="+mn-ea"/>
              </a:rPr>
              <a:t>；</a:t>
            </a:r>
            <a:r>
              <a:rPr lang="da-DK" altLang="zh-CN" sz="2000" noProof="0" dirty="0">
                <a:ln>
                  <a:noFill/>
                </a:ln>
                <a:solidFill>
                  <a:srgbClr val="FFFF00"/>
                </a:solidFill>
                <a:uLnTx/>
                <a:uFillTx/>
                <a:sym typeface="+mn-ea"/>
              </a:rPr>
              <a:t>二是非对称技术、杀手锏技术</a:t>
            </a:r>
            <a:r>
              <a:rPr lang="zh-CN" altLang="da-DK" sz="2000" noProof="0" dirty="0">
                <a:ln>
                  <a:noFill/>
                </a:ln>
                <a:solidFill>
                  <a:srgbClr val="FFFF00"/>
                </a:solidFill>
                <a:uLnTx/>
                <a:uFillTx/>
                <a:sym typeface="+mn-ea"/>
              </a:rPr>
              <a:t>；</a:t>
            </a:r>
            <a:r>
              <a:rPr lang="da-DK" altLang="zh-CN" sz="2000" noProof="0" dirty="0">
                <a:ln>
                  <a:noFill/>
                </a:ln>
                <a:solidFill>
                  <a:srgbClr val="FFFF00"/>
                </a:solidFill>
                <a:uLnTx/>
                <a:uFillTx/>
                <a:sym typeface="+mn-ea"/>
              </a:rPr>
              <a:t>三是前沿技术、颠覆性技术</a:t>
            </a:r>
            <a:r>
              <a:rPr lang="zh-CN" altLang="da-DK" sz="2000" noProof="0" dirty="0">
                <a:ln>
                  <a:noFill/>
                </a:ln>
                <a:solidFill>
                  <a:srgbClr val="FFFF00"/>
                </a:solidFill>
                <a:uLnTx/>
                <a:uFillTx/>
                <a:sym typeface="+mn-ea"/>
              </a:rPr>
              <a:t>。</a:t>
            </a:r>
            <a:endParaRPr lang="zh-CN" altLang="da-DK" sz="2000" b="1" noProof="0" dirty="0">
              <a:ln>
                <a:noFill/>
              </a:ln>
              <a:solidFill>
                <a:srgbClr val="FFFF00"/>
              </a:solidFill>
              <a:uLnTx/>
              <a:uFillTx/>
              <a:sym typeface="+mn-ea"/>
            </a:endParaRPr>
          </a:p>
        </p:txBody>
      </p:sp>
      <p:sp>
        <p:nvSpPr>
          <p:cNvPr id="23554" name="标题 23553"/>
          <p:cNvSpPr>
            <a:spLocks noGrp="1"/>
          </p:cNvSpPr>
          <p:nvPr>
            <p:ph type="title"/>
          </p:nvPr>
        </p:nvSpPr>
        <p:spPr>
          <a:xfrm>
            <a:off x="971550" y="1409065"/>
            <a:ext cx="7416800" cy="817563"/>
          </a:xfrm>
        </p:spPr>
        <p:txBody>
          <a:bodyPr anchor="b"/>
          <a:lstStyle/>
          <a:p>
            <a:r>
              <a:rPr lang="zh-CN" altLang="en-US" sz="4400" b="1" dirty="0">
                <a:solidFill>
                  <a:srgbClr val="E61272"/>
                </a:solidFill>
                <a:latin typeface="隶书" panose="02010509060101010101" pitchFamily="1" charset="-122"/>
                <a:ea typeface="隶书" panose="02010509060101010101" pitchFamily="1" charset="-122"/>
              </a:rPr>
              <a:t>绿色发展以创新为动力</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MH_Other_1"/>
          <p:cNvSpPr/>
          <p:nvPr/>
        </p:nvSpPr>
        <p:spPr>
          <a:xfrm>
            <a:off x="4186388" y="3529211"/>
            <a:ext cx="1365316" cy="63495"/>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4" name="MH_Other_2"/>
          <p:cNvSpPr/>
          <p:nvPr/>
        </p:nvSpPr>
        <p:spPr>
          <a:xfrm>
            <a:off x="1081088" y="5427700"/>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5" name="MH_Other_3"/>
          <p:cNvSpPr/>
          <p:nvPr/>
        </p:nvSpPr>
        <p:spPr>
          <a:xfrm>
            <a:off x="2116188" y="4792754"/>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6" name="MH_Other_4"/>
          <p:cNvSpPr/>
          <p:nvPr/>
        </p:nvSpPr>
        <p:spPr>
          <a:xfrm>
            <a:off x="3151288" y="4157808"/>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8" name="MH_SubTitle_1"/>
          <p:cNvSpPr>
            <a:spLocks noChangeArrowheads="1"/>
          </p:cNvSpPr>
          <p:nvPr/>
        </p:nvSpPr>
        <p:spPr bwMode="auto">
          <a:xfrm>
            <a:off x="1081088" y="5497544"/>
            <a:ext cx="1301813" cy="370174"/>
          </a:xfrm>
          <a:prstGeom prst="rect">
            <a:avLst/>
          </a:prstGeom>
          <a:solidFill>
            <a:srgbClr val="0070C0"/>
          </a:solidFill>
          <a:ln>
            <a:noFill/>
          </a:ln>
        </p:spPr>
        <p:txBody>
          <a:bodyPr lIns="72000" rIns="71755">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观念创新</a:t>
            </a:r>
          </a:p>
        </p:txBody>
      </p:sp>
      <p:sp>
        <p:nvSpPr>
          <p:cNvPr id="19" name="MH_Other_6"/>
          <p:cNvSpPr/>
          <p:nvPr/>
        </p:nvSpPr>
        <p:spPr bwMode="auto">
          <a:xfrm>
            <a:off x="2382901" y="5432780"/>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MH_Other_7"/>
          <p:cNvSpPr txBox="1"/>
          <p:nvPr/>
        </p:nvSpPr>
        <p:spPr>
          <a:xfrm>
            <a:off x="1009333" y="5497544"/>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1</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1" name="MH_SubTitle_2"/>
          <p:cNvSpPr>
            <a:spLocks noChangeArrowheads="1"/>
          </p:cNvSpPr>
          <p:nvPr/>
        </p:nvSpPr>
        <p:spPr bwMode="auto">
          <a:xfrm>
            <a:off x="2116188" y="4862598"/>
            <a:ext cx="1301813" cy="370174"/>
          </a:xfrm>
          <a:prstGeom prst="rect">
            <a:avLst/>
          </a:prstGeom>
          <a:solidFill>
            <a:srgbClr val="0070C0"/>
          </a:solidFill>
          <a:ln>
            <a:noFill/>
          </a:ln>
        </p:spPr>
        <p:txBody>
          <a:bodyPr lIns="72000" rIns="71755">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制度创新</a:t>
            </a:r>
          </a:p>
        </p:txBody>
      </p:sp>
      <p:sp>
        <p:nvSpPr>
          <p:cNvPr id="22" name="MH_Other_8"/>
          <p:cNvSpPr/>
          <p:nvPr/>
        </p:nvSpPr>
        <p:spPr bwMode="auto">
          <a:xfrm>
            <a:off x="3418001" y="4797834"/>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MH_Other_9"/>
          <p:cNvSpPr txBox="1"/>
          <p:nvPr/>
        </p:nvSpPr>
        <p:spPr>
          <a:xfrm>
            <a:off x="2044433" y="4862598"/>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2</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5" name="MH_SubTitle_3"/>
          <p:cNvSpPr>
            <a:spLocks noChangeArrowheads="1"/>
          </p:cNvSpPr>
          <p:nvPr/>
        </p:nvSpPr>
        <p:spPr bwMode="auto">
          <a:xfrm>
            <a:off x="3151288" y="4227652"/>
            <a:ext cx="1301813" cy="370174"/>
          </a:xfrm>
          <a:prstGeom prst="rect">
            <a:avLst/>
          </a:prstGeom>
          <a:solidFill>
            <a:srgbClr val="0070C0"/>
          </a:solidFill>
          <a:ln>
            <a:noFill/>
          </a:ln>
        </p:spPr>
        <p:txBody>
          <a:bodyPr lIns="72000" rIns="71755">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市场创新</a:t>
            </a:r>
          </a:p>
        </p:txBody>
      </p:sp>
      <p:sp>
        <p:nvSpPr>
          <p:cNvPr id="26" name="MH_Other_10"/>
          <p:cNvSpPr/>
          <p:nvPr/>
        </p:nvSpPr>
        <p:spPr bwMode="auto">
          <a:xfrm>
            <a:off x="4453101" y="4162888"/>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MH_Other_11"/>
          <p:cNvSpPr txBox="1"/>
          <p:nvPr/>
        </p:nvSpPr>
        <p:spPr>
          <a:xfrm>
            <a:off x="3079533" y="4227652"/>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3</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1" name="MH_SubTitle_4"/>
          <p:cNvSpPr>
            <a:spLocks noChangeArrowheads="1"/>
          </p:cNvSpPr>
          <p:nvPr/>
        </p:nvSpPr>
        <p:spPr bwMode="auto">
          <a:xfrm>
            <a:off x="4186388" y="3592706"/>
            <a:ext cx="1301813" cy="370174"/>
          </a:xfrm>
          <a:prstGeom prst="rect">
            <a:avLst/>
          </a:prstGeom>
          <a:solidFill>
            <a:srgbClr val="0070C0"/>
          </a:solidFill>
          <a:ln>
            <a:noFill/>
          </a:ln>
        </p:spPr>
        <p:txBody>
          <a:bodyPr lIns="72000" tIns="45720" rIns="71755" bIns="45720">
            <a:noAutofit/>
          </a:bodyPr>
          <a:lstStyle/>
          <a:p>
            <a:pPr lvl="0" algn="r">
              <a:spcBef>
                <a:spcPts val="0"/>
              </a:spcBef>
              <a:spcAft>
                <a:spcPts val="0"/>
              </a:spcAft>
              <a:buClrTx/>
              <a:buSzTx/>
              <a:buFontTx/>
              <a:defRPr/>
            </a:pPr>
            <a:r>
              <a:rPr lang="zh-CN" altLang="en-US" sz="1900" b="1" noProof="0">
                <a:ln>
                  <a:noFill/>
                </a:ln>
                <a:solidFill>
                  <a:srgbClr val="FFFF00"/>
                </a:solidFill>
                <a:effectLst>
                  <a:outerShdw blurRad="38100" dist="38100" dir="2700000" algn="tl">
                    <a:srgbClr val="000000">
                      <a:alpha val="43137"/>
                    </a:srgbClr>
                  </a:outerShdw>
                </a:effectLst>
                <a:uLnTx/>
                <a:uFillTx/>
                <a:sym typeface="+mn-ea"/>
              </a:rPr>
              <a:t>技术创新</a:t>
            </a:r>
          </a:p>
        </p:txBody>
      </p:sp>
      <p:sp>
        <p:nvSpPr>
          <p:cNvPr id="32" name="MH_Other_12"/>
          <p:cNvSpPr/>
          <p:nvPr/>
        </p:nvSpPr>
        <p:spPr bwMode="auto">
          <a:xfrm>
            <a:off x="5488201" y="3529211"/>
            <a:ext cx="63503" cy="43366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MH_Other_13"/>
          <p:cNvSpPr txBox="1"/>
          <p:nvPr/>
        </p:nvSpPr>
        <p:spPr>
          <a:xfrm>
            <a:off x="4114633" y="3592706"/>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4</a:t>
            </a:r>
            <a:endParaRPr lang="zh-CN" altLang="en-US" sz="2800" dirty="0">
              <a:solidFill>
                <a:srgbClr val="FFFFFF"/>
              </a:solidFill>
              <a:latin typeface="Bodoni MT Black" panose="02070A03080606020203" pitchFamily="18" charset="0"/>
              <a:ea typeface="宋体" panose="02010600030101010101" pitchFamily="2" charset="-122"/>
            </a:endParaRPr>
          </a:p>
        </p:txBody>
      </p:sp>
      <p:grpSp>
        <p:nvGrpSpPr>
          <p:cNvPr id="34" name="组合 33"/>
          <p:cNvGrpSpPr/>
          <p:nvPr/>
        </p:nvGrpSpPr>
        <p:grpSpPr>
          <a:xfrm>
            <a:off x="5149730" y="2889820"/>
            <a:ext cx="1437074" cy="440018"/>
            <a:chOff x="10915" y="4153"/>
            <a:chExt cx="2263" cy="693"/>
          </a:xfrm>
        </p:grpSpPr>
        <p:sp>
          <p:nvSpPr>
            <p:cNvPr id="35"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服务创新</a:t>
              </a:r>
            </a:p>
          </p:txBody>
        </p:sp>
        <p:sp>
          <p:nvSpPr>
            <p:cNvPr id="36"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MH_Other_15"/>
            <p:cNvSpPr txBox="1"/>
            <p:nvPr/>
          </p:nvSpPr>
          <p:spPr>
            <a:xfrm>
              <a:off x="10915"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5</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8"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grpSp>
        <p:nvGrpSpPr>
          <p:cNvPr id="39" name="组合 38"/>
          <p:cNvGrpSpPr/>
          <p:nvPr/>
        </p:nvGrpSpPr>
        <p:grpSpPr>
          <a:xfrm>
            <a:off x="6200706" y="2254874"/>
            <a:ext cx="1437074" cy="440018"/>
            <a:chOff x="10915" y="4153"/>
            <a:chExt cx="2263" cy="693"/>
          </a:xfrm>
        </p:grpSpPr>
        <p:sp>
          <p:nvSpPr>
            <p:cNvPr id="40"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管理创新</a:t>
              </a:r>
            </a:p>
          </p:txBody>
        </p:sp>
        <p:sp>
          <p:nvSpPr>
            <p:cNvPr id="41"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MH_Other_15"/>
            <p:cNvSpPr txBox="1"/>
            <p:nvPr/>
          </p:nvSpPr>
          <p:spPr>
            <a:xfrm>
              <a:off x="10915"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6</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43"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sp>
        <p:nvSpPr>
          <p:cNvPr id="45" name="MH_Other_5"/>
          <p:cNvSpPr/>
          <p:nvPr/>
        </p:nvSpPr>
        <p:spPr>
          <a:xfrm>
            <a:off x="1124324" y="2820035"/>
            <a:ext cx="1373571" cy="2439463"/>
          </a:xfrm>
          <a:custGeom>
            <a:avLst/>
            <a:gdLst/>
            <a:ahLst/>
            <a:cxnLst>
              <a:cxn ang="0">
                <a:pos x="200691" y="158017"/>
              </a:cxn>
              <a:cxn ang="0">
                <a:pos x="251657" y="180454"/>
              </a:cxn>
              <a:cxn ang="0">
                <a:pos x="414746" y="219502"/>
              </a:cxn>
              <a:cxn ang="0">
                <a:pos x="433932" y="294173"/>
              </a:cxn>
              <a:cxn ang="0">
                <a:pos x="268102" y="277047"/>
              </a:cxn>
              <a:cxn ang="0">
                <a:pos x="270843" y="398301"/>
              </a:cxn>
              <a:cxn ang="0">
                <a:pos x="414060" y="432555"/>
              </a:cxn>
              <a:cxn ang="0">
                <a:pos x="436674" y="456530"/>
              </a:cxn>
              <a:cxn ang="0">
                <a:pos x="441471" y="467492"/>
              </a:cxn>
              <a:cxn ang="0">
                <a:pos x="480530" y="608614"/>
              </a:cxn>
              <a:cxn ang="0">
                <a:pos x="403782" y="635330"/>
              </a:cxn>
              <a:cxn ang="0">
                <a:pos x="366778" y="501059"/>
              </a:cxn>
              <a:cxn ang="0">
                <a:pos x="211226" y="468862"/>
              </a:cxn>
              <a:cxn ang="0">
                <a:pos x="201633" y="819610"/>
              </a:cxn>
              <a:cxn ang="0">
                <a:pos x="122145" y="816185"/>
              </a:cxn>
              <a:cxn ang="0">
                <a:pos x="135164" y="414743"/>
              </a:cxn>
              <a:cxn ang="0">
                <a:pos x="129682" y="281841"/>
              </a:cxn>
              <a:cxn ang="0">
                <a:pos x="79658" y="316094"/>
              </a:cxn>
              <a:cxn ang="0">
                <a:pos x="84455" y="408577"/>
              </a:cxn>
              <a:cxn ang="0">
                <a:pos x="7708" y="407893"/>
              </a:cxn>
              <a:cxn ang="0">
                <a:pos x="22783" y="261975"/>
              </a:cxn>
              <a:cxn ang="0">
                <a:pos x="144758" y="179083"/>
              </a:cxn>
              <a:cxn ang="0">
                <a:pos x="148184" y="177713"/>
              </a:cxn>
              <a:cxn ang="0">
                <a:pos x="200691" y="158017"/>
              </a:cxn>
              <a:cxn ang="0">
                <a:pos x="193341" y="520"/>
              </a:cxn>
              <a:cxn ang="0">
                <a:pos x="258366" y="32962"/>
              </a:cxn>
              <a:cxn ang="0">
                <a:pos x="233668" y="122639"/>
              </a:cxn>
              <a:cxn ang="0">
                <a:pos x="143799" y="98677"/>
              </a:cxn>
              <a:cxn ang="0">
                <a:pos x="168495" y="9001"/>
              </a:cxn>
              <a:cxn ang="0">
                <a:pos x="193341" y="520"/>
              </a:cxn>
            </a:cxnLst>
            <a:rect l="0" t="0" r="0" b="0"/>
            <a:pathLst>
              <a:path w="1498331" h="2662569">
                <a:moveTo>
                  <a:pt x="623450" y="491368"/>
                </a:moveTo>
                <a:cubicBezTo>
                  <a:pt x="683321" y="492966"/>
                  <a:pt x="742394" y="516399"/>
                  <a:pt x="781776" y="561133"/>
                </a:cubicBezTo>
                <a:cubicBezTo>
                  <a:pt x="935045" y="669775"/>
                  <a:pt x="1096830" y="727292"/>
                  <a:pt x="1288416" y="682557"/>
                </a:cubicBezTo>
                <a:cubicBezTo>
                  <a:pt x="1437428" y="646343"/>
                  <a:pt x="1497033" y="878538"/>
                  <a:pt x="1348021" y="914752"/>
                </a:cubicBezTo>
                <a:cubicBezTo>
                  <a:pt x="1158563" y="959487"/>
                  <a:pt x="990392" y="931794"/>
                  <a:pt x="832865" y="861497"/>
                </a:cubicBezTo>
                <a:cubicBezTo>
                  <a:pt x="832865" y="987180"/>
                  <a:pt x="837123" y="1112864"/>
                  <a:pt x="841380" y="1238548"/>
                </a:cubicBezTo>
                <a:cubicBezTo>
                  <a:pt x="994650" y="1251329"/>
                  <a:pt x="1143662" y="1287543"/>
                  <a:pt x="1286288" y="1345060"/>
                </a:cubicBezTo>
                <a:cubicBezTo>
                  <a:pt x="1326734" y="1359971"/>
                  <a:pt x="1348021" y="1389795"/>
                  <a:pt x="1356536" y="1419618"/>
                </a:cubicBezTo>
                <a:cubicBezTo>
                  <a:pt x="1362922" y="1430269"/>
                  <a:pt x="1367180" y="1440920"/>
                  <a:pt x="1371437" y="1453702"/>
                </a:cubicBezTo>
                <a:cubicBezTo>
                  <a:pt x="1411883" y="1600688"/>
                  <a:pt x="1452329" y="1745544"/>
                  <a:pt x="1492776" y="1892530"/>
                </a:cubicBezTo>
                <a:cubicBezTo>
                  <a:pt x="1537479" y="2048037"/>
                  <a:pt x="1299060" y="2133247"/>
                  <a:pt x="1254356" y="1975609"/>
                </a:cubicBezTo>
                <a:cubicBezTo>
                  <a:pt x="1216039" y="1837144"/>
                  <a:pt x="1177722" y="1696549"/>
                  <a:pt x="1139404" y="1558083"/>
                </a:cubicBezTo>
                <a:cubicBezTo>
                  <a:pt x="1009551" y="1511218"/>
                  <a:pt x="677467" y="1472874"/>
                  <a:pt x="656180" y="1457962"/>
                </a:cubicBezTo>
                <a:cubicBezTo>
                  <a:pt x="639150" y="1756195"/>
                  <a:pt x="664695" y="2284493"/>
                  <a:pt x="626377" y="2548642"/>
                </a:cubicBezTo>
                <a:cubicBezTo>
                  <a:pt x="605090" y="2710540"/>
                  <a:pt x="383701" y="2693498"/>
                  <a:pt x="379443" y="2537991"/>
                </a:cubicBezTo>
                <a:cubicBezTo>
                  <a:pt x="409246" y="2101293"/>
                  <a:pt x="419889" y="1381274"/>
                  <a:pt x="419889" y="1289674"/>
                </a:cubicBezTo>
                <a:cubicBezTo>
                  <a:pt x="415632" y="1274762"/>
                  <a:pt x="404988" y="997832"/>
                  <a:pt x="402860" y="876408"/>
                </a:cubicBezTo>
                <a:cubicBezTo>
                  <a:pt x="351769" y="912622"/>
                  <a:pt x="298551" y="946706"/>
                  <a:pt x="247461" y="982920"/>
                </a:cubicBezTo>
                <a:cubicBezTo>
                  <a:pt x="251719" y="1078780"/>
                  <a:pt x="255976" y="1174641"/>
                  <a:pt x="262362" y="1270502"/>
                </a:cubicBezTo>
                <a:cubicBezTo>
                  <a:pt x="268748" y="1423878"/>
                  <a:pt x="30329" y="1421748"/>
                  <a:pt x="23943" y="1268371"/>
                </a:cubicBezTo>
                <a:cubicBezTo>
                  <a:pt x="17557" y="1144818"/>
                  <a:pt x="-48434" y="897711"/>
                  <a:pt x="70775" y="814631"/>
                </a:cubicBezTo>
                <a:cubicBezTo>
                  <a:pt x="196371" y="729422"/>
                  <a:pt x="324096" y="642082"/>
                  <a:pt x="449692" y="556873"/>
                </a:cubicBezTo>
                <a:cubicBezTo>
                  <a:pt x="453949" y="554743"/>
                  <a:pt x="456078" y="552613"/>
                  <a:pt x="460336" y="552613"/>
                </a:cubicBezTo>
                <a:cubicBezTo>
                  <a:pt x="502910" y="510008"/>
                  <a:pt x="563580" y="489771"/>
                  <a:pt x="623450" y="491368"/>
                </a:cubicBezTo>
                <a:close/>
                <a:moveTo>
                  <a:pt x="600624" y="1615"/>
                </a:moveTo>
                <a:cubicBezTo>
                  <a:pt x="679944" y="-8463"/>
                  <a:pt x="761061" y="29055"/>
                  <a:pt x="802619" y="102495"/>
                </a:cubicBezTo>
                <a:cubicBezTo>
                  <a:pt x="858029" y="200415"/>
                  <a:pt x="823931" y="326008"/>
                  <a:pt x="725897" y="381353"/>
                </a:cubicBezTo>
                <a:cubicBezTo>
                  <a:pt x="627863" y="438828"/>
                  <a:pt x="504256" y="404769"/>
                  <a:pt x="446714" y="306849"/>
                </a:cubicBezTo>
                <a:cubicBezTo>
                  <a:pt x="391304" y="208930"/>
                  <a:pt x="425403" y="83337"/>
                  <a:pt x="523436" y="27991"/>
                </a:cubicBezTo>
                <a:cubicBezTo>
                  <a:pt x="547945" y="13622"/>
                  <a:pt x="574185" y="4974"/>
                  <a:pt x="600624" y="1615"/>
                </a:cubicBezTo>
                <a:close/>
              </a:path>
            </a:pathLst>
          </a:custGeom>
          <a:solidFill>
            <a:schemeClr val="tx2">
              <a:lumMod val="75000"/>
            </a:schemeClr>
          </a:solidFill>
          <a:ln w="9525">
            <a:noFill/>
          </a:ln>
        </p:spPr>
        <p:txBody>
          <a:bodyPr/>
          <a:lstStyle/>
          <a:p>
            <a:endParaRPr lang="zh-CN" altLang="en-US"/>
          </a:p>
        </p:txBody>
      </p:sp>
      <p:sp>
        <p:nvSpPr>
          <p:cNvPr id="11297" name="文本框 28"/>
          <p:cNvSpPr/>
          <p:nvPr/>
        </p:nvSpPr>
        <p:spPr>
          <a:xfrm>
            <a:off x="855345" y="553085"/>
            <a:ext cx="6923405"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4.绿色发展的动力</a:t>
            </a:r>
            <a:r>
              <a:rPr lang="zh-CN" altLang="en-US" sz="4000" dirty="0">
                <a:solidFill>
                  <a:srgbClr val="FF0000"/>
                </a:solidFill>
                <a:latin typeface="黑体" panose="02010609060101010101" pitchFamily="2" charset="-122"/>
                <a:ea typeface="黑体" panose="02010609060101010101" pitchFamily="2" charset="-122"/>
                <a:sym typeface="Aharoni" panose="02010803020104030203" pitchFamily="2" charset="-79"/>
              </a:rPr>
              <a:t>和目标</a:t>
            </a:r>
          </a:p>
        </p:txBody>
      </p:sp>
      <p:sp>
        <p:nvSpPr>
          <p:cNvPr id="2" name="左箭头 1"/>
          <p:cNvSpPr/>
          <p:nvPr/>
        </p:nvSpPr>
        <p:spPr>
          <a:xfrm>
            <a:off x="6586855" y="2927350"/>
            <a:ext cx="1569720" cy="368935"/>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4" name="MH_Desc_1"/>
          <p:cNvSpPr/>
          <p:nvPr/>
        </p:nvSpPr>
        <p:spPr>
          <a:xfrm>
            <a:off x="5852795" y="3376930"/>
            <a:ext cx="3014980" cy="3058160"/>
          </a:xfrm>
          <a:prstGeom prst="rect">
            <a:avLst/>
          </a:prstGeom>
          <a:gradFill>
            <a:gsLst>
              <a:gs pos="0">
                <a:srgbClr val="007BD3"/>
              </a:gs>
              <a:gs pos="100000">
                <a:srgbClr val="034373"/>
              </a:gs>
            </a:gsLst>
            <a:lin ang="5400000" scaled="0"/>
          </a:gradFill>
          <a:ln w="3175">
            <a:noFill/>
          </a:ln>
        </p:spPr>
        <p:txBody>
          <a:bodyPr lIns="90000" tIns="46800" rIns="90000" bIns="46800">
            <a:noAutofit/>
          </a:bodyPr>
          <a:lstStyle/>
          <a:p>
            <a:pPr marL="285750" lvl="0" indent="-285750" algn="just">
              <a:lnSpc>
                <a:spcPct val="12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为创新型企业提供周到、完善服务；</a:t>
            </a:r>
            <a:endParaRPr lang="da-DK" altLang="zh-CN" sz="2000" b="1" noProof="0" dirty="0">
              <a:ln>
                <a:noFill/>
              </a:ln>
              <a:solidFill>
                <a:schemeClr val="bg1"/>
              </a:solidFill>
              <a:uLnTx/>
              <a:uFillTx/>
              <a:sym typeface="+mn-ea"/>
            </a:endParaRPr>
          </a:p>
          <a:p>
            <a:pPr marL="285750" lvl="0" indent="-285750" algn="just">
              <a:lnSpc>
                <a:spcPct val="12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强化金融创新的功能；</a:t>
            </a:r>
            <a:endParaRPr lang="da-DK" altLang="zh-CN" sz="2000" b="1" noProof="0" dirty="0">
              <a:ln>
                <a:noFill/>
              </a:ln>
              <a:solidFill>
                <a:schemeClr val="bg1"/>
              </a:solidFill>
              <a:uLnTx/>
              <a:uFillTx/>
              <a:sym typeface="+mn-ea"/>
            </a:endParaRPr>
          </a:p>
          <a:p>
            <a:pPr marL="285750" lvl="0" indent="-285750" algn="just">
              <a:lnSpc>
                <a:spcPct val="12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创新培养、用好和吸引人才机制；</a:t>
            </a:r>
            <a:endParaRPr lang="da-DK" altLang="zh-CN" sz="2000" b="1" noProof="0" dirty="0">
              <a:ln>
                <a:noFill/>
              </a:ln>
              <a:solidFill>
                <a:schemeClr val="bg1"/>
              </a:solidFill>
              <a:uLnTx/>
              <a:uFillTx/>
              <a:sym typeface="+mn-ea"/>
            </a:endParaRPr>
          </a:p>
          <a:p>
            <a:pPr marL="285750" lvl="0" indent="-285750" algn="just">
              <a:lnSpc>
                <a:spcPct val="12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推动形成深度融合的开放创新局面，加强创新政策统筹协调等。</a:t>
            </a:r>
            <a:endParaRPr lang="da-DK" altLang="zh-CN" sz="2000" b="1" noProof="0" dirty="0">
              <a:ln>
                <a:noFill/>
              </a:ln>
              <a:solidFill>
                <a:schemeClr val="bg1"/>
              </a:solidFill>
              <a:uLnTx/>
              <a:uFillTx/>
              <a:sym typeface="+mn-ea"/>
            </a:endParaRPr>
          </a:p>
        </p:txBody>
      </p:sp>
      <p:sp>
        <p:nvSpPr>
          <p:cNvPr id="23554" name="标题 23553"/>
          <p:cNvSpPr>
            <a:spLocks noGrp="1"/>
          </p:cNvSpPr>
          <p:nvPr>
            <p:ph type="title"/>
          </p:nvPr>
        </p:nvSpPr>
        <p:spPr>
          <a:xfrm>
            <a:off x="971550" y="1409065"/>
            <a:ext cx="7416800" cy="817563"/>
          </a:xfrm>
        </p:spPr>
        <p:txBody>
          <a:bodyPr anchor="b"/>
          <a:lstStyle/>
          <a:p>
            <a:r>
              <a:rPr lang="zh-CN" altLang="en-US" sz="4400" b="1" dirty="0">
                <a:solidFill>
                  <a:srgbClr val="E61272"/>
                </a:solidFill>
                <a:latin typeface="隶书" panose="02010509060101010101" pitchFamily="1" charset="-122"/>
                <a:ea typeface="隶书" panose="02010509060101010101" pitchFamily="1" charset="-122"/>
              </a:rPr>
              <a:t>绿色发展以创新为动力</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MH_Other_1"/>
          <p:cNvSpPr/>
          <p:nvPr/>
        </p:nvSpPr>
        <p:spPr>
          <a:xfrm>
            <a:off x="4186388" y="3529211"/>
            <a:ext cx="1365316" cy="63495"/>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4" name="MH_Other_2"/>
          <p:cNvSpPr/>
          <p:nvPr/>
        </p:nvSpPr>
        <p:spPr>
          <a:xfrm>
            <a:off x="1081088" y="5427700"/>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5" name="MH_Other_3"/>
          <p:cNvSpPr/>
          <p:nvPr/>
        </p:nvSpPr>
        <p:spPr>
          <a:xfrm>
            <a:off x="2116188" y="4792754"/>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6" name="MH_Other_4"/>
          <p:cNvSpPr/>
          <p:nvPr/>
        </p:nvSpPr>
        <p:spPr>
          <a:xfrm>
            <a:off x="3151288" y="4157808"/>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sp>
        <p:nvSpPr>
          <p:cNvPr id="18" name="MH_SubTitle_1"/>
          <p:cNvSpPr>
            <a:spLocks noChangeArrowheads="1"/>
          </p:cNvSpPr>
          <p:nvPr/>
        </p:nvSpPr>
        <p:spPr bwMode="auto">
          <a:xfrm>
            <a:off x="1081088" y="5497544"/>
            <a:ext cx="1301813" cy="370174"/>
          </a:xfrm>
          <a:prstGeom prst="rect">
            <a:avLst/>
          </a:prstGeom>
          <a:solidFill>
            <a:srgbClr val="0070C0"/>
          </a:solidFill>
          <a:ln>
            <a:noFill/>
          </a:ln>
        </p:spPr>
        <p:txBody>
          <a:bodyPr lIns="72000" rIns="71755">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观念创新</a:t>
            </a:r>
          </a:p>
        </p:txBody>
      </p:sp>
      <p:sp>
        <p:nvSpPr>
          <p:cNvPr id="19" name="MH_Other_6"/>
          <p:cNvSpPr/>
          <p:nvPr/>
        </p:nvSpPr>
        <p:spPr bwMode="auto">
          <a:xfrm>
            <a:off x="2382901" y="5432780"/>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MH_Other_7"/>
          <p:cNvSpPr txBox="1"/>
          <p:nvPr/>
        </p:nvSpPr>
        <p:spPr>
          <a:xfrm>
            <a:off x="1009333" y="5497544"/>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1</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1" name="MH_SubTitle_2"/>
          <p:cNvSpPr>
            <a:spLocks noChangeArrowheads="1"/>
          </p:cNvSpPr>
          <p:nvPr/>
        </p:nvSpPr>
        <p:spPr bwMode="auto">
          <a:xfrm>
            <a:off x="2116188" y="4862598"/>
            <a:ext cx="1301813" cy="370174"/>
          </a:xfrm>
          <a:prstGeom prst="rect">
            <a:avLst/>
          </a:prstGeom>
          <a:solidFill>
            <a:srgbClr val="0070C0"/>
          </a:solidFill>
          <a:ln>
            <a:noFill/>
          </a:ln>
        </p:spPr>
        <p:txBody>
          <a:bodyPr lIns="72000" rIns="71755">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制度创新</a:t>
            </a:r>
          </a:p>
        </p:txBody>
      </p:sp>
      <p:sp>
        <p:nvSpPr>
          <p:cNvPr id="22" name="MH_Other_8"/>
          <p:cNvSpPr/>
          <p:nvPr/>
        </p:nvSpPr>
        <p:spPr bwMode="auto">
          <a:xfrm>
            <a:off x="3418001" y="4797834"/>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MH_Other_9"/>
          <p:cNvSpPr txBox="1"/>
          <p:nvPr/>
        </p:nvSpPr>
        <p:spPr>
          <a:xfrm>
            <a:off x="2044433" y="4862598"/>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2</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5" name="MH_SubTitle_3"/>
          <p:cNvSpPr>
            <a:spLocks noChangeArrowheads="1"/>
          </p:cNvSpPr>
          <p:nvPr/>
        </p:nvSpPr>
        <p:spPr bwMode="auto">
          <a:xfrm>
            <a:off x="3151288" y="4227652"/>
            <a:ext cx="1301813" cy="370174"/>
          </a:xfrm>
          <a:prstGeom prst="rect">
            <a:avLst/>
          </a:prstGeom>
          <a:solidFill>
            <a:srgbClr val="0070C0"/>
          </a:solidFill>
          <a:ln>
            <a:noFill/>
          </a:ln>
        </p:spPr>
        <p:txBody>
          <a:bodyPr lIns="72000" rIns="71755">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市场创新</a:t>
            </a:r>
          </a:p>
        </p:txBody>
      </p:sp>
      <p:sp>
        <p:nvSpPr>
          <p:cNvPr id="26" name="MH_Other_10"/>
          <p:cNvSpPr/>
          <p:nvPr/>
        </p:nvSpPr>
        <p:spPr bwMode="auto">
          <a:xfrm>
            <a:off x="4453101" y="4162888"/>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MH_Other_11"/>
          <p:cNvSpPr txBox="1"/>
          <p:nvPr/>
        </p:nvSpPr>
        <p:spPr>
          <a:xfrm>
            <a:off x="3079533" y="4227652"/>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3</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1" name="MH_SubTitle_4"/>
          <p:cNvSpPr>
            <a:spLocks noChangeArrowheads="1"/>
          </p:cNvSpPr>
          <p:nvPr/>
        </p:nvSpPr>
        <p:spPr bwMode="auto">
          <a:xfrm>
            <a:off x="4186388" y="3592706"/>
            <a:ext cx="1301813" cy="370174"/>
          </a:xfrm>
          <a:prstGeom prst="rect">
            <a:avLst/>
          </a:prstGeom>
          <a:solidFill>
            <a:srgbClr val="0070C0"/>
          </a:solidFill>
          <a:ln>
            <a:noFill/>
          </a:ln>
        </p:spPr>
        <p:txBody>
          <a:bodyPr lIns="72000" tIns="45720" rIns="71755" bIns="45720">
            <a:noAutofit/>
          </a:bodyPr>
          <a:lstStyle/>
          <a:p>
            <a:pPr lvl="0" algn="r">
              <a:spcBef>
                <a:spcPts val="0"/>
              </a:spcBef>
              <a:spcAft>
                <a:spcPts val="0"/>
              </a:spcAft>
              <a:buClrTx/>
              <a:buSzTx/>
              <a:buFontTx/>
              <a:defRPr/>
            </a:pPr>
            <a:r>
              <a:rPr lang="zh-CN" altLang="en-US" sz="1900" b="1" noProof="0">
                <a:ln>
                  <a:noFill/>
                </a:ln>
                <a:solidFill>
                  <a:srgbClr val="FFFF00"/>
                </a:solidFill>
                <a:effectLst>
                  <a:outerShdw blurRad="38100" dist="38100" dir="2700000" algn="tl">
                    <a:srgbClr val="000000">
                      <a:alpha val="43137"/>
                    </a:srgbClr>
                  </a:outerShdw>
                </a:effectLst>
                <a:uLnTx/>
                <a:uFillTx/>
                <a:sym typeface="+mn-ea"/>
              </a:rPr>
              <a:t>技术创新</a:t>
            </a:r>
          </a:p>
        </p:txBody>
      </p:sp>
      <p:sp>
        <p:nvSpPr>
          <p:cNvPr id="32" name="MH_Other_12"/>
          <p:cNvSpPr/>
          <p:nvPr/>
        </p:nvSpPr>
        <p:spPr bwMode="auto">
          <a:xfrm>
            <a:off x="5488201" y="3529211"/>
            <a:ext cx="63503" cy="43366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MH_Other_13"/>
          <p:cNvSpPr txBox="1"/>
          <p:nvPr/>
        </p:nvSpPr>
        <p:spPr>
          <a:xfrm>
            <a:off x="4114633" y="3592706"/>
            <a:ext cx="314340" cy="370174"/>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4</a:t>
            </a:r>
            <a:endParaRPr lang="zh-CN" altLang="en-US" sz="2800" dirty="0">
              <a:solidFill>
                <a:srgbClr val="FFFFFF"/>
              </a:solidFill>
              <a:latin typeface="Bodoni MT Black" panose="02070A03080606020203" pitchFamily="18" charset="0"/>
              <a:ea typeface="宋体" panose="02010600030101010101" pitchFamily="2" charset="-122"/>
            </a:endParaRPr>
          </a:p>
        </p:txBody>
      </p:sp>
      <p:grpSp>
        <p:nvGrpSpPr>
          <p:cNvPr id="34" name="组合 33"/>
          <p:cNvGrpSpPr/>
          <p:nvPr/>
        </p:nvGrpSpPr>
        <p:grpSpPr>
          <a:xfrm>
            <a:off x="5149730" y="2889820"/>
            <a:ext cx="1437074" cy="440018"/>
            <a:chOff x="10915" y="4153"/>
            <a:chExt cx="2263" cy="693"/>
          </a:xfrm>
        </p:grpSpPr>
        <p:sp>
          <p:nvSpPr>
            <p:cNvPr id="35"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服务创新</a:t>
              </a:r>
            </a:p>
          </p:txBody>
        </p:sp>
        <p:sp>
          <p:nvSpPr>
            <p:cNvPr id="36"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MH_Other_15"/>
            <p:cNvSpPr txBox="1"/>
            <p:nvPr/>
          </p:nvSpPr>
          <p:spPr>
            <a:xfrm>
              <a:off x="10915"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5</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8"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grpSp>
        <p:nvGrpSpPr>
          <p:cNvPr id="39" name="组合 38"/>
          <p:cNvGrpSpPr/>
          <p:nvPr/>
        </p:nvGrpSpPr>
        <p:grpSpPr>
          <a:xfrm>
            <a:off x="6200706" y="2254874"/>
            <a:ext cx="1437074" cy="440018"/>
            <a:chOff x="10915" y="4153"/>
            <a:chExt cx="2263" cy="693"/>
          </a:xfrm>
        </p:grpSpPr>
        <p:sp>
          <p:nvSpPr>
            <p:cNvPr id="40"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Autofit/>
            </a:bodyPr>
            <a:lstStyle/>
            <a:p>
              <a:pPr lvl="0" algn="r">
                <a:spcBef>
                  <a:spcPts val="0"/>
                </a:spcBef>
                <a:spcAft>
                  <a:spcPts val="0"/>
                </a:spcAft>
                <a:buClrTx/>
                <a:buSzTx/>
                <a:buFontTx/>
                <a:defRPr/>
              </a:pPr>
              <a:r>
                <a:rPr lang="zh-CN" altLang="en-US" sz="2000" b="1" noProof="0">
                  <a:ln>
                    <a:noFill/>
                  </a:ln>
                  <a:solidFill>
                    <a:srgbClr val="FFFF00"/>
                  </a:solidFill>
                  <a:effectLst>
                    <a:outerShdw blurRad="38100" dist="38100" dir="2700000" algn="tl">
                      <a:srgbClr val="000000">
                        <a:alpha val="43137"/>
                      </a:srgbClr>
                    </a:outerShdw>
                  </a:effectLst>
                  <a:uLnTx/>
                  <a:uFillTx/>
                  <a:sym typeface="+mn-ea"/>
                </a:rPr>
                <a:t>管理创新</a:t>
              </a:r>
            </a:p>
          </p:txBody>
        </p:sp>
        <p:sp>
          <p:nvSpPr>
            <p:cNvPr id="41"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MH_Other_15"/>
            <p:cNvSpPr txBox="1"/>
            <p:nvPr/>
          </p:nvSpPr>
          <p:spPr>
            <a:xfrm>
              <a:off x="10915" y="4263"/>
              <a:ext cx="495" cy="582"/>
            </a:xfrm>
            <a:prstGeom prst="rect">
              <a:avLst/>
            </a:prstGeom>
            <a:noFill/>
            <a:ln w="9525">
              <a:noFill/>
            </a:ln>
          </p:spPr>
          <p:txBody>
            <a:bodyPr anchor="ctr"/>
            <a:lstStyle/>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6</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43"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lstStyle/>
            <a:p>
              <a:endParaRPr lang="zh-CN" altLang="en-US"/>
            </a:p>
          </p:txBody>
        </p:sp>
      </p:grpSp>
      <p:sp>
        <p:nvSpPr>
          <p:cNvPr id="45" name="MH_Other_5"/>
          <p:cNvSpPr/>
          <p:nvPr/>
        </p:nvSpPr>
        <p:spPr>
          <a:xfrm>
            <a:off x="1124324" y="2820035"/>
            <a:ext cx="1373571" cy="2439463"/>
          </a:xfrm>
          <a:custGeom>
            <a:avLst/>
            <a:gdLst/>
            <a:ahLst/>
            <a:cxnLst>
              <a:cxn ang="0">
                <a:pos x="200691" y="158017"/>
              </a:cxn>
              <a:cxn ang="0">
                <a:pos x="251657" y="180454"/>
              </a:cxn>
              <a:cxn ang="0">
                <a:pos x="414746" y="219502"/>
              </a:cxn>
              <a:cxn ang="0">
                <a:pos x="433932" y="294173"/>
              </a:cxn>
              <a:cxn ang="0">
                <a:pos x="268102" y="277047"/>
              </a:cxn>
              <a:cxn ang="0">
                <a:pos x="270843" y="398301"/>
              </a:cxn>
              <a:cxn ang="0">
                <a:pos x="414060" y="432555"/>
              </a:cxn>
              <a:cxn ang="0">
                <a:pos x="436674" y="456530"/>
              </a:cxn>
              <a:cxn ang="0">
                <a:pos x="441471" y="467492"/>
              </a:cxn>
              <a:cxn ang="0">
                <a:pos x="480530" y="608614"/>
              </a:cxn>
              <a:cxn ang="0">
                <a:pos x="403782" y="635330"/>
              </a:cxn>
              <a:cxn ang="0">
                <a:pos x="366778" y="501059"/>
              </a:cxn>
              <a:cxn ang="0">
                <a:pos x="211226" y="468862"/>
              </a:cxn>
              <a:cxn ang="0">
                <a:pos x="201633" y="819610"/>
              </a:cxn>
              <a:cxn ang="0">
                <a:pos x="122145" y="816185"/>
              </a:cxn>
              <a:cxn ang="0">
                <a:pos x="135164" y="414743"/>
              </a:cxn>
              <a:cxn ang="0">
                <a:pos x="129682" y="281841"/>
              </a:cxn>
              <a:cxn ang="0">
                <a:pos x="79658" y="316094"/>
              </a:cxn>
              <a:cxn ang="0">
                <a:pos x="84455" y="408577"/>
              </a:cxn>
              <a:cxn ang="0">
                <a:pos x="7708" y="407893"/>
              </a:cxn>
              <a:cxn ang="0">
                <a:pos x="22783" y="261975"/>
              </a:cxn>
              <a:cxn ang="0">
                <a:pos x="144758" y="179083"/>
              </a:cxn>
              <a:cxn ang="0">
                <a:pos x="148184" y="177713"/>
              </a:cxn>
              <a:cxn ang="0">
                <a:pos x="200691" y="158017"/>
              </a:cxn>
              <a:cxn ang="0">
                <a:pos x="193341" y="520"/>
              </a:cxn>
              <a:cxn ang="0">
                <a:pos x="258366" y="32962"/>
              </a:cxn>
              <a:cxn ang="0">
                <a:pos x="233668" y="122639"/>
              </a:cxn>
              <a:cxn ang="0">
                <a:pos x="143799" y="98677"/>
              </a:cxn>
              <a:cxn ang="0">
                <a:pos x="168495" y="9001"/>
              </a:cxn>
              <a:cxn ang="0">
                <a:pos x="193341" y="520"/>
              </a:cxn>
            </a:cxnLst>
            <a:rect l="0" t="0" r="0" b="0"/>
            <a:pathLst>
              <a:path w="1498331" h="2662569">
                <a:moveTo>
                  <a:pt x="623450" y="491368"/>
                </a:moveTo>
                <a:cubicBezTo>
                  <a:pt x="683321" y="492966"/>
                  <a:pt x="742394" y="516399"/>
                  <a:pt x="781776" y="561133"/>
                </a:cubicBezTo>
                <a:cubicBezTo>
                  <a:pt x="935045" y="669775"/>
                  <a:pt x="1096830" y="727292"/>
                  <a:pt x="1288416" y="682557"/>
                </a:cubicBezTo>
                <a:cubicBezTo>
                  <a:pt x="1437428" y="646343"/>
                  <a:pt x="1497033" y="878538"/>
                  <a:pt x="1348021" y="914752"/>
                </a:cubicBezTo>
                <a:cubicBezTo>
                  <a:pt x="1158563" y="959487"/>
                  <a:pt x="990392" y="931794"/>
                  <a:pt x="832865" y="861497"/>
                </a:cubicBezTo>
                <a:cubicBezTo>
                  <a:pt x="832865" y="987180"/>
                  <a:pt x="837123" y="1112864"/>
                  <a:pt x="841380" y="1238548"/>
                </a:cubicBezTo>
                <a:cubicBezTo>
                  <a:pt x="994650" y="1251329"/>
                  <a:pt x="1143662" y="1287543"/>
                  <a:pt x="1286288" y="1345060"/>
                </a:cubicBezTo>
                <a:cubicBezTo>
                  <a:pt x="1326734" y="1359971"/>
                  <a:pt x="1348021" y="1389795"/>
                  <a:pt x="1356536" y="1419618"/>
                </a:cubicBezTo>
                <a:cubicBezTo>
                  <a:pt x="1362922" y="1430269"/>
                  <a:pt x="1367180" y="1440920"/>
                  <a:pt x="1371437" y="1453702"/>
                </a:cubicBezTo>
                <a:cubicBezTo>
                  <a:pt x="1411883" y="1600688"/>
                  <a:pt x="1452329" y="1745544"/>
                  <a:pt x="1492776" y="1892530"/>
                </a:cubicBezTo>
                <a:cubicBezTo>
                  <a:pt x="1537479" y="2048037"/>
                  <a:pt x="1299060" y="2133247"/>
                  <a:pt x="1254356" y="1975609"/>
                </a:cubicBezTo>
                <a:cubicBezTo>
                  <a:pt x="1216039" y="1837144"/>
                  <a:pt x="1177722" y="1696549"/>
                  <a:pt x="1139404" y="1558083"/>
                </a:cubicBezTo>
                <a:cubicBezTo>
                  <a:pt x="1009551" y="1511218"/>
                  <a:pt x="677467" y="1472874"/>
                  <a:pt x="656180" y="1457962"/>
                </a:cubicBezTo>
                <a:cubicBezTo>
                  <a:pt x="639150" y="1756195"/>
                  <a:pt x="664695" y="2284493"/>
                  <a:pt x="626377" y="2548642"/>
                </a:cubicBezTo>
                <a:cubicBezTo>
                  <a:pt x="605090" y="2710540"/>
                  <a:pt x="383701" y="2693498"/>
                  <a:pt x="379443" y="2537991"/>
                </a:cubicBezTo>
                <a:cubicBezTo>
                  <a:pt x="409246" y="2101293"/>
                  <a:pt x="419889" y="1381274"/>
                  <a:pt x="419889" y="1289674"/>
                </a:cubicBezTo>
                <a:cubicBezTo>
                  <a:pt x="415632" y="1274762"/>
                  <a:pt x="404988" y="997832"/>
                  <a:pt x="402860" y="876408"/>
                </a:cubicBezTo>
                <a:cubicBezTo>
                  <a:pt x="351769" y="912622"/>
                  <a:pt x="298551" y="946706"/>
                  <a:pt x="247461" y="982920"/>
                </a:cubicBezTo>
                <a:cubicBezTo>
                  <a:pt x="251719" y="1078780"/>
                  <a:pt x="255976" y="1174641"/>
                  <a:pt x="262362" y="1270502"/>
                </a:cubicBezTo>
                <a:cubicBezTo>
                  <a:pt x="268748" y="1423878"/>
                  <a:pt x="30329" y="1421748"/>
                  <a:pt x="23943" y="1268371"/>
                </a:cubicBezTo>
                <a:cubicBezTo>
                  <a:pt x="17557" y="1144818"/>
                  <a:pt x="-48434" y="897711"/>
                  <a:pt x="70775" y="814631"/>
                </a:cubicBezTo>
                <a:cubicBezTo>
                  <a:pt x="196371" y="729422"/>
                  <a:pt x="324096" y="642082"/>
                  <a:pt x="449692" y="556873"/>
                </a:cubicBezTo>
                <a:cubicBezTo>
                  <a:pt x="453949" y="554743"/>
                  <a:pt x="456078" y="552613"/>
                  <a:pt x="460336" y="552613"/>
                </a:cubicBezTo>
                <a:cubicBezTo>
                  <a:pt x="502910" y="510008"/>
                  <a:pt x="563580" y="489771"/>
                  <a:pt x="623450" y="491368"/>
                </a:cubicBezTo>
                <a:close/>
                <a:moveTo>
                  <a:pt x="600624" y="1615"/>
                </a:moveTo>
                <a:cubicBezTo>
                  <a:pt x="679944" y="-8463"/>
                  <a:pt x="761061" y="29055"/>
                  <a:pt x="802619" y="102495"/>
                </a:cubicBezTo>
                <a:cubicBezTo>
                  <a:pt x="858029" y="200415"/>
                  <a:pt x="823931" y="326008"/>
                  <a:pt x="725897" y="381353"/>
                </a:cubicBezTo>
                <a:cubicBezTo>
                  <a:pt x="627863" y="438828"/>
                  <a:pt x="504256" y="404769"/>
                  <a:pt x="446714" y="306849"/>
                </a:cubicBezTo>
                <a:cubicBezTo>
                  <a:pt x="391304" y="208930"/>
                  <a:pt x="425403" y="83337"/>
                  <a:pt x="523436" y="27991"/>
                </a:cubicBezTo>
                <a:cubicBezTo>
                  <a:pt x="547945" y="13622"/>
                  <a:pt x="574185" y="4974"/>
                  <a:pt x="600624" y="1615"/>
                </a:cubicBezTo>
                <a:close/>
              </a:path>
            </a:pathLst>
          </a:custGeom>
          <a:solidFill>
            <a:schemeClr val="tx2">
              <a:lumMod val="75000"/>
            </a:schemeClr>
          </a:solidFill>
          <a:ln w="9525">
            <a:noFill/>
          </a:ln>
        </p:spPr>
        <p:txBody>
          <a:bodyPr/>
          <a:lstStyle/>
          <a:p>
            <a:endParaRPr lang="zh-CN" altLang="en-US"/>
          </a:p>
        </p:txBody>
      </p:sp>
      <p:sp>
        <p:nvSpPr>
          <p:cNvPr id="11297" name="文本框 28"/>
          <p:cNvSpPr/>
          <p:nvPr/>
        </p:nvSpPr>
        <p:spPr>
          <a:xfrm>
            <a:off x="855345" y="553085"/>
            <a:ext cx="6923405"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4.绿色发展的动力</a:t>
            </a:r>
            <a:r>
              <a:rPr lang="zh-CN" altLang="en-US" sz="4000" dirty="0">
                <a:solidFill>
                  <a:srgbClr val="FF0000"/>
                </a:solidFill>
                <a:latin typeface="黑体" panose="02010609060101010101" pitchFamily="2" charset="-122"/>
                <a:ea typeface="黑体" panose="02010609060101010101" pitchFamily="2" charset="-122"/>
                <a:sym typeface="Aharoni" panose="02010803020104030203" pitchFamily="2" charset="-79"/>
              </a:rPr>
              <a:t>和目标</a:t>
            </a:r>
          </a:p>
        </p:txBody>
      </p:sp>
      <p:sp>
        <p:nvSpPr>
          <p:cNvPr id="2" name="左箭头 1"/>
          <p:cNvSpPr/>
          <p:nvPr/>
        </p:nvSpPr>
        <p:spPr>
          <a:xfrm>
            <a:off x="7637780" y="2319655"/>
            <a:ext cx="1569720" cy="368935"/>
          </a:xfrm>
          <a:prstGeom prst="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4" name="MH_Desc_1"/>
          <p:cNvSpPr/>
          <p:nvPr/>
        </p:nvSpPr>
        <p:spPr>
          <a:xfrm>
            <a:off x="6675120" y="2775585"/>
            <a:ext cx="2325370" cy="3092450"/>
          </a:xfrm>
          <a:prstGeom prst="rect">
            <a:avLst/>
          </a:prstGeom>
          <a:gradFill>
            <a:gsLst>
              <a:gs pos="0">
                <a:srgbClr val="007BD3"/>
              </a:gs>
              <a:gs pos="100000">
                <a:srgbClr val="034373"/>
              </a:gs>
            </a:gsLst>
            <a:lin ang="5400000" scaled="0"/>
          </a:gradFill>
          <a:ln w="3175">
            <a:noFill/>
          </a:ln>
        </p:spPr>
        <p:txBody>
          <a:bodyPr lIns="90000" tIns="46800" rIns="90000" bIns="46800">
            <a:noAutofit/>
          </a:bodyPr>
          <a:lstStyle/>
          <a:p>
            <a:pPr marL="285750" lvl="0" indent="-285750" algn="just">
              <a:lnSpc>
                <a:spcPct val="12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为创新型企业提供完善服务；</a:t>
            </a:r>
            <a:endParaRPr lang="da-DK" altLang="zh-CN" sz="2000" b="1" noProof="0" dirty="0">
              <a:ln>
                <a:noFill/>
              </a:ln>
              <a:solidFill>
                <a:schemeClr val="bg1"/>
              </a:solidFill>
              <a:uLnTx/>
              <a:uFillTx/>
              <a:sym typeface="+mn-ea"/>
            </a:endParaRPr>
          </a:p>
          <a:p>
            <a:pPr marL="285750" lvl="0" indent="-285750" algn="just">
              <a:lnSpc>
                <a:spcPct val="12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强化金融创新的功能；</a:t>
            </a:r>
            <a:endParaRPr lang="da-DK" altLang="zh-CN" sz="2000" b="1" noProof="0" dirty="0">
              <a:ln>
                <a:noFill/>
              </a:ln>
              <a:solidFill>
                <a:schemeClr val="bg1"/>
              </a:solidFill>
              <a:uLnTx/>
              <a:uFillTx/>
              <a:sym typeface="+mn-ea"/>
            </a:endParaRPr>
          </a:p>
          <a:p>
            <a:pPr marL="285750" lvl="0" indent="-285750" algn="just">
              <a:lnSpc>
                <a:spcPct val="12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创新培养和吸引人才机制；</a:t>
            </a:r>
            <a:endParaRPr lang="da-DK" altLang="zh-CN" sz="2000" b="1" noProof="0" dirty="0">
              <a:ln>
                <a:noFill/>
              </a:ln>
              <a:solidFill>
                <a:schemeClr val="bg1"/>
              </a:solidFill>
              <a:uLnTx/>
              <a:uFillTx/>
              <a:sym typeface="+mn-ea"/>
            </a:endParaRPr>
          </a:p>
          <a:p>
            <a:pPr marL="285750" lvl="0" indent="-285750" algn="just">
              <a:lnSpc>
                <a:spcPct val="12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加强创新政策统筹协调等。</a:t>
            </a:r>
            <a:endParaRPr lang="da-DK" altLang="zh-CN" sz="2000" b="1" noProof="0" dirty="0">
              <a:ln>
                <a:noFill/>
              </a:ln>
              <a:solidFill>
                <a:schemeClr val="bg1"/>
              </a:solidFill>
              <a:uLnTx/>
              <a:uFillTx/>
              <a:sym typeface="+mn-ea"/>
            </a:endParaRPr>
          </a:p>
        </p:txBody>
      </p:sp>
      <p:sp>
        <p:nvSpPr>
          <p:cNvPr id="23554" name="标题 23553"/>
          <p:cNvSpPr>
            <a:spLocks noGrp="1"/>
          </p:cNvSpPr>
          <p:nvPr>
            <p:ph type="title"/>
          </p:nvPr>
        </p:nvSpPr>
        <p:spPr>
          <a:xfrm>
            <a:off x="1009650" y="1437005"/>
            <a:ext cx="7416800" cy="817563"/>
          </a:xfrm>
        </p:spPr>
        <p:txBody>
          <a:bodyPr anchor="b"/>
          <a:lstStyle/>
          <a:p>
            <a:r>
              <a:rPr lang="zh-CN" altLang="en-US" sz="4400" b="1" dirty="0">
                <a:solidFill>
                  <a:srgbClr val="E61272"/>
                </a:solidFill>
                <a:latin typeface="隶书" panose="02010509060101010101" pitchFamily="1" charset="-122"/>
                <a:ea typeface="隶书" panose="02010509060101010101" pitchFamily="1" charset="-122"/>
              </a:rPr>
              <a:t>绿色发展以创新为动力</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文本框 7"/>
          <p:cNvSpPr txBox="1"/>
          <p:nvPr/>
        </p:nvSpPr>
        <p:spPr>
          <a:xfrm>
            <a:off x="957580" y="1665605"/>
            <a:ext cx="2327910" cy="521970"/>
          </a:xfrm>
          <a:prstGeom prst="rect">
            <a:avLst/>
          </a:prstGeom>
          <a:solidFill>
            <a:srgbClr val="FFFF00"/>
          </a:solidFill>
        </p:spPr>
        <p:txBody>
          <a:bodyPr wrap="none" rtlCol="0" anchor="t">
            <a:spAutoFit/>
          </a:bodyPr>
          <a:lstStyle/>
          <a:p>
            <a:pPr>
              <a:buNone/>
            </a:pPr>
            <a:r>
              <a:rPr lang="zh-CN" altLang="en-US" sz="2800" dirty="0">
                <a:solidFill>
                  <a:srgbClr val="C00000"/>
                </a:solidFill>
                <a:latin typeface="黑体" panose="02010609060101010101" pitchFamily="2" charset="-122"/>
                <a:ea typeface="黑体" panose="02010609060101010101" pitchFamily="2" charset="-122"/>
                <a:sym typeface="黑体" panose="02010609060101010101" pitchFamily="2" charset="-122"/>
              </a:rPr>
              <a:t>着力调整存量</a:t>
            </a:r>
          </a:p>
        </p:txBody>
      </p:sp>
      <p:sp>
        <p:nvSpPr>
          <p:cNvPr id="9" name="文本框 8"/>
          <p:cNvSpPr txBox="1">
            <a:spLocks noChangeAspect="1"/>
          </p:cNvSpPr>
          <p:nvPr/>
        </p:nvSpPr>
        <p:spPr>
          <a:xfrm>
            <a:off x="948690" y="2217420"/>
            <a:ext cx="2337435" cy="1753235"/>
          </a:xfrm>
          <a:prstGeom prst="rect">
            <a:avLst/>
          </a:prstGeom>
          <a:gradFill>
            <a:gsLst>
              <a:gs pos="0">
                <a:srgbClr val="007BD3"/>
              </a:gs>
              <a:gs pos="100000">
                <a:srgbClr val="034373"/>
              </a:gs>
            </a:gsLst>
            <a:lin ang="5400000" scaled="0"/>
          </a:gradFill>
        </p:spPr>
        <p:txBody>
          <a:bodyPr wrap="square" rtlCol="0" anchor="ctr" anchorCtr="1">
            <a:spAutoFit/>
          </a:bodyPr>
          <a:lstStyle/>
          <a:p>
            <a:pPr marL="285750" indent="-285750">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MS PGothic" panose="020B0600070205080204" charset="-128"/>
              </a:rPr>
              <a:t>压缩落后产能，化解过剩产能</a:t>
            </a:r>
            <a:endParaRPr lang="zh-CN" altLang="en-US" sz="1800" b="1" baseline="0" dirty="0">
              <a:solidFill>
                <a:srgbClr val="FFFF00"/>
              </a:solidFill>
              <a:latin typeface="黑体" panose="02010609060101010101" pitchFamily="2" charset="-122"/>
              <a:ea typeface="黑体" panose="02010609060101010101" pitchFamily="2" charset="-122"/>
              <a:sym typeface="MS PGothic" panose="020B0600070205080204" charset="-128"/>
            </a:endParaRPr>
          </a:p>
          <a:p>
            <a:pPr marL="285750" indent="-285750">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MS PGothic" panose="020B0600070205080204" charset="-128"/>
              </a:rPr>
              <a:t>“多产低效”</a:t>
            </a:r>
            <a:r>
              <a:rPr lang="zh-CN" altLang="en-US" sz="1800" dirty="0">
                <a:solidFill>
                  <a:srgbClr val="FFFF00"/>
                </a:solidFill>
                <a:latin typeface="黑体" panose="02010609060101010101" pitchFamily="2" charset="-122"/>
                <a:ea typeface="黑体" panose="02010609060101010101" pitchFamily="2" charset="-122"/>
                <a:sym typeface="宋体" panose="02010600030101010101" pitchFamily="2" charset="-122"/>
              </a:rPr>
              <a:t>转</a:t>
            </a:r>
            <a:r>
              <a:rPr lang="zh-CN" altLang="en-US" sz="1800" dirty="0">
                <a:solidFill>
                  <a:srgbClr val="FFFF00"/>
                </a:solidFill>
                <a:latin typeface="黑体" panose="02010609060101010101" pitchFamily="2" charset="-122"/>
                <a:ea typeface="黑体" panose="02010609060101010101" pitchFamily="2" charset="-122"/>
                <a:sym typeface="MS PGothic" panose="020B0600070205080204" charset="-128"/>
              </a:rPr>
              <a:t>向“优产高效”</a:t>
            </a:r>
            <a:endParaRPr lang="zh-CN" altLang="en-US" sz="1800" b="1" baseline="0" dirty="0">
              <a:solidFill>
                <a:srgbClr val="FFFF00"/>
              </a:solidFill>
              <a:latin typeface="黑体" panose="02010609060101010101" pitchFamily="2" charset="-122"/>
              <a:ea typeface="黑体" panose="02010609060101010101" pitchFamily="2" charset="-122"/>
              <a:sym typeface="MS PGothic" panose="020B0600070205080204" charset="-128"/>
            </a:endParaRPr>
          </a:p>
          <a:p>
            <a:pPr marL="285750" indent="-285750">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MS PGothic" panose="020B0600070205080204" charset="-128"/>
              </a:rPr>
              <a:t>强化环保、质量、安全硬约束</a:t>
            </a:r>
          </a:p>
        </p:txBody>
      </p:sp>
      <p:sp>
        <p:nvSpPr>
          <p:cNvPr id="10" name="文本框 9"/>
          <p:cNvSpPr txBox="1"/>
          <p:nvPr/>
        </p:nvSpPr>
        <p:spPr>
          <a:xfrm>
            <a:off x="3449320" y="1665605"/>
            <a:ext cx="2327910" cy="521970"/>
          </a:xfrm>
          <a:prstGeom prst="rect">
            <a:avLst/>
          </a:prstGeom>
          <a:solidFill>
            <a:srgbClr val="FFFF00"/>
          </a:solidFill>
        </p:spPr>
        <p:txBody>
          <a:bodyPr wrap="none" rtlCol="0" anchor="t">
            <a:spAutoFit/>
          </a:bodyPr>
          <a:lstStyle/>
          <a:p>
            <a:pPr lvl="0" algn="l"/>
            <a:r>
              <a:rPr lang="zh-CN" altLang="en-US" sz="2800" dirty="0">
                <a:solidFill>
                  <a:srgbClr val="C00000"/>
                </a:solidFill>
                <a:latin typeface="黑体" panose="02010609060101010101" pitchFamily="2" charset="-122"/>
                <a:ea typeface="黑体" panose="02010609060101010101" pitchFamily="2" charset="-122"/>
                <a:sym typeface="黑体" panose="02010609060101010101" pitchFamily="2" charset="-122"/>
              </a:rPr>
              <a:t>努力做优增量</a:t>
            </a:r>
          </a:p>
        </p:txBody>
      </p:sp>
      <p:sp>
        <p:nvSpPr>
          <p:cNvPr id="11" name="文本框 10"/>
          <p:cNvSpPr txBox="1"/>
          <p:nvPr/>
        </p:nvSpPr>
        <p:spPr>
          <a:xfrm>
            <a:off x="5871845" y="1665605"/>
            <a:ext cx="2327910" cy="521970"/>
          </a:xfrm>
          <a:prstGeom prst="rect">
            <a:avLst/>
          </a:prstGeom>
          <a:solidFill>
            <a:srgbClr val="FFFF00"/>
          </a:solidFill>
        </p:spPr>
        <p:txBody>
          <a:bodyPr wrap="none" rtlCol="0" anchor="t">
            <a:spAutoFit/>
          </a:bodyPr>
          <a:lstStyle/>
          <a:p>
            <a:pPr lvl="0" algn="l"/>
            <a:r>
              <a:rPr lang="zh-CN" altLang="en-US" sz="2800" dirty="0">
                <a:solidFill>
                  <a:srgbClr val="C00000"/>
                </a:solidFill>
                <a:latin typeface="黑体" panose="02010609060101010101" pitchFamily="2" charset="-122"/>
                <a:ea typeface="黑体" panose="02010609060101010101" pitchFamily="2" charset="-122"/>
                <a:sym typeface="黑体" panose="02010609060101010101" pitchFamily="2" charset="-122"/>
              </a:rPr>
              <a:t>突出效益质量</a:t>
            </a:r>
          </a:p>
        </p:txBody>
      </p:sp>
      <p:sp>
        <p:nvSpPr>
          <p:cNvPr id="12" name="文本框 11"/>
          <p:cNvSpPr txBox="1"/>
          <p:nvPr/>
        </p:nvSpPr>
        <p:spPr>
          <a:xfrm>
            <a:off x="957580" y="4364990"/>
            <a:ext cx="2327910" cy="521970"/>
          </a:xfrm>
          <a:prstGeom prst="rect">
            <a:avLst/>
          </a:prstGeom>
          <a:solidFill>
            <a:srgbClr val="FFFF00"/>
          </a:solidFill>
        </p:spPr>
        <p:txBody>
          <a:bodyPr wrap="none" rtlCol="0" anchor="t">
            <a:spAutoFit/>
          </a:bodyPr>
          <a:lstStyle/>
          <a:p>
            <a:pPr lvl="0" algn="l"/>
            <a:r>
              <a:rPr lang="zh-CN" altLang="en-US" sz="2800" dirty="0">
                <a:solidFill>
                  <a:srgbClr val="C00000"/>
                </a:solidFill>
                <a:latin typeface="黑体" panose="02010609060101010101" pitchFamily="2" charset="-122"/>
                <a:ea typeface="黑体" panose="02010609060101010101" pitchFamily="2" charset="-122"/>
                <a:sym typeface="黑体" panose="02010609060101010101" pitchFamily="2" charset="-122"/>
              </a:rPr>
              <a:t>提高消费质量</a:t>
            </a:r>
          </a:p>
        </p:txBody>
      </p:sp>
      <p:sp>
        <p:nvSpPr>
          <p:cNvPr id="13" name="文本框 12"/>
          <p:cNvSpPr txBox="1"/>
          <p:nvPr/>
        </p:nvSpPr>
        <p:spPr>
          <a:xfrm>
            <a:off x="3449320" y="4364990"/>
            <a:ext cx="2327910" cy="521970"/>
          </a:xfrm>
          <a:prstGeom prst="rect">
            <a:avLst/>
          </a:prstGeom>
          <a:solidFill>
            <a:srgbClr val="FFFF00"/>
          </a:solidFill>
        </p:spPr>
        <p:txBody>
          <a:bodyPr wrap="none" rtlCol="0" anchor="t">
            <a:spAutoFit/>
          </a:bodyPr>
          <a:lstStyle/>
          <a:p>
            <a:pPr lvl="0" algn="l"/>
            <a:r>
              <a:rPr lang="zh-CN" altLang="en-US" sz="2800" dirty="0">
                <a:solidFill>
                  <a:srgbClr val="C00000"/>
                </a:solidFill>
                <a:latin typeface="黑体" panose="02010609060101010101" pitchFamily="2" charset="-122"/>
                <a:ea typeface="黑体" panose="02010609060101010101" pitchFamily="2" charset="-122"/>
                <a:sym typeface="黑体" panose="02010609060101010101" pitchFamily="2" charset="-122"/>
              </a:rPr>
              <a:t>提高投资效益</a:t>
            </a:r>
          </a:p>
        </p:txBody>
      </p:sp>
      <p:sp>
        <p:nvSpPr>
          <p:cNvPr id="14" name="文本框 13"/>
          <p:cNvSpPr txBox="1"/>
          <p:nvPr/>
        </p:nvSpPr>
        <p:spPr>
          <a:xfrm>
            <a:off x="5941060" y="4364990"/>
            <a:ext cx="2327910" cy="521970"/>
          </a:xfrm>
          <a:prstGeom prst="rect">
            <a:avLst/>
          </a:prstGeom>
          <a:solidFill>
            <a:srgbClr val="FFFF00"/>
          </a:solidFill>
        </p:spPr>
        <p:txBody>
          <a:bodyPr wrap="none" rtlCol="0" anchor="t">
            <a:spAutoFit/>
          </a:bodyPr>
          <a:lstStyle/>
          <a:p>
            <a:pPr lvl="0" algn="l"/>
            <a:r>
              <a:rPr lang="zh-CN" altLang="en-US" sz="2800" dirty="0">
                <a:solidFill>
                  <a:srgbClr val="C00000"/>
                </a:solidFill>
                <a:latin typeface="黑体" panose="02010609060101010101" pitchFamily="2" charset="-122"/>
                <a:ea typeface="黑体" panose="02010609060101010101" pitchFamily="2" charset="-122"/>
                <a:sym typeface="黑体" panose="02010609060101010101" pitchFamily="2" charset="-122"/>
              </a:rPr>
              <a:t>提高增长质量</a:t>
            </a:r>
          </a:p>
        </p:txBody>
      </p:sp>
      <p:sp>
        <p:nvSpPr>
          <p:cNvPr id="15" name="文本框 14"/>
          <p:cNvSpPr txBox="1"/>
          <p:nvPr/>
        </p:nvSpPr>
        <p:spPr>
          <a:xfrm>
            <a:off x="3429000" y="2205990"/>
            <a:ext cx="2337435" cy="1753235"/>
          </a:xfrm>
          <a:prstGeom prst="rect">
            <a:avLst/>
          </a:prstGeom>
          <a:gradFill>
            <a:gsLst>
              <a:gs pos="0">
                <a:srgbClr val="007BD3"/>
              </a:gs>
              <a:gs pos="100000">
                <a:srgbClr val="034373"/>
              </a:gs>
            </a:gsLst>
            <a:lin ang="5400000" scaled="0"/>
          </a:gradFill>
        </p:spPr>
        <p:txBody>
          <a:bodyPr wrap="square" rtlCol="0" anchor="ctr" anchorCtr="1">
            <a:spAutoFit/>
          </a:bodyPr>
          <a:lstStyle/>
          <a:p>
            <a:pPr marL="285750" lvl="0" indent="-285750" algn="l">
              <a:buFont typeface="Wingdings" panose="05000000000000000000" pitchFamily="2" charset="2"/>
              <a:buChar char="l"/>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新型工业化、城镇化、农业现代化和绿色化同步发展</a:t>
            </a:r>
          </a:p>
          <a:p>
            <a:pPr marL="285750" lvl="0" indent="-285750" algn="l">
              <a:buFont typeface="Wingdings" panose="05000000000000000000" pitchFamily="2" charset="2"/>
              <a:buChar char="l"/>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增强战略性新兴产业和现代服务业支撑作用</a:t>
            </a:r>
          </a:p>
        </p:txBody>
      </p:sp>
      <p:sp>
        <p:nvSpPr>
          <p:cNvPr id="16" name="文本框 15"/>
          <p:cNvSpPr txBox="1">
            <a:spLocks noChangeAspect="1"/>
          </p:cNvSpPr>
          <p:nvPr/>
        </p:nvSpPr>
        <p:spPr>
          <a:xfrm>
            <a:off x="5909310" y="2194560"/>
            <a:ext cx="2337435" cy="1753235"/>
          </a:xfrm>
          <a:prstGeom prst="rect">
            <a:avLst/>
          </a:prstGeom>
          <a:gradFill>
            <a:gsLst>
              <a:gs pos="0">
                <a:srgbClr val="007BD3"/>
              </a:gs>
              <a:gs pos="100000">
                <a:srgbClr val="034373"/>
              </a:gs>
            </a:gsLst>
            <a:lin ang="5400000" scaled="0"/>
          </a:gradFill>
        </p:spPr>
        <p:txBody>
          <a:bodyPr wrap="square" rtlCol="0" anchor="ctr" anchorCtr="1">
            <a:spAutoFit/>
          </a:bodyPr>
          <a:lstStyle/>
          <a:p>
            <a:pPr marL="285750" lvl="0" indent="-285750" algn="l">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以提高发展质量和效益为中心</a:t>
            </a:r>
          </a:p>
          <a:p>
            <a:pPr marL="285750" lvl="0" indent="-285750" algn="l">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注重企业效益、民生效益、生态效益</a:t>
            </a:r>
          </a:p>
          <a:p>
            <a:pPr marL="285750" lvl="0" indent="-285750" algn="l">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调速不减势、量增质更优</a:t>
            </a:r>
          </a:p>
        </p:txBody>
      </p:sp>
      <p:sp>
        <p:nvSpPr>
          <p:cNvPr id="17" name="文本框 16"/>
          <p:cNvSpPr txBox="1"/>
          <p:nvPr/>
        </p:nvSpPr>
        <p:spPr>
          <a:xfrm>
            <a:off x="5967095" y="4920933"/>
            <a:ext cx="2337435" cy="1753235"/>
          </a:xfrm>
          <a:prstGeom prst="rect">
            <a:avLst/>
          </a:prstGeom>
          <a:gradFill>
            <a:gsLst>
              <a:gs pos="0">
                <a:srgbClr val="007BD3"/>
              </a:gs>
              <a:gs pos="100000">
                <a:srgbClr val="034373"/>
              </a:gs>
            </a:gsLst>
            <a:lin ang="5400000" scaled="0"/>
          </a:gradFill>
        </p:spPr>
        <p:txBody>
          <a:bodyPr wrap="square" rtlCol="0" anchor="ctr" anchorCtr="1">
            <a:spAutoFit/>
          </a:bodyPr>
          <a:lstStyle/>
          <a:p>
            <a:pPr marL="285750" lvl="0" indent="-285750" algn="l">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产业格局处于全球工业化的初级阶段</a:t>
            </a:r>
          </a:p>
          <a:p>
            <a:pPr marL="285750" lvl="0" indent="-285750" algn="l">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创新驱动增长，提高质量效率</a:t>
            </a:r>
          </a:p>
          <a:p>
            <a:pPr marL="285750" lvl="0" indent="-285750" algn="l">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新常态下质量比数量更重要</a:t>
            </a:r>
          </a:p>
        </p:txBody>
      </p:sp>
      <p:sp>
        <p:nvSpPr>
          <p:cNvPr id="18" name="文本框 17"/>
          <p:cNvSpPr txBox="1"/>
          <p:nvPr/>
        </p:nvSpPr>
        <p:spPr>
          <a:xfrm>
            <a:off x="3463925" y="4940618"/>
            <a:ext cx="2337435" cy="1753235"/>
          </a:xfrm>
          <a:prstGeom prst="rect">
            <a:avLst/>
          </a:prstGeom>
          <a:gradFill>
            <a:gsLst>
              <a:gs pos="0">
                <a:srgbClr val="007BD3"/>
              </a:gs>
              <a:gs pos="100000">
                <a:srgbClr val="034373"/>
              </a:gs>
            </a:gsLst>
            <a:lin ang="5400000" scaled="0"/>
          </a:gradFill>
        </p:spPr>
        <p:txBody>
          <a:bodyPr wrap="square" rtlCol="0" anchor="ctr" anchorCtr="1">
            <a:spAutoFit/>
          </a:bodyPr>
          <a:lstStyle/>
          <a:p>
            <a:pPr lvl="0" algn="l">
              <a:buFont typeface="Wingdings" panose="05000000000000000000" charset="0"/>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全要素生产率和制造业质量竞争力水平大幅提高</a:t>
            </a:r>
          </a:p>
          <a:p>
            <a:pPr marL="285750" lvl="0" indent="-285750" algn="l">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有效引导投资、加快提高投资效益和经济发展质量</a:t>
            </a:r>
          </a:p>
        </p:txBody>
      </p:sp>
      <p:sp>
        <p:nvSpPr>
          <p:cNvPr id="19" name="文本框 18"/>
          <p:cNvSpPr txBox="1"/>
          <p:nvPr/>
        </p:nvSpPr>
        <p:spPr>
          <a:xfrm>
            <a:off x="960755" y="4898073"/>
            <a:ext cx="2337435" cy="1753235"/>
          </a:xfrm>
          <a:prstGeom prst="rect">
            <a:avLst/>
          </a:prstGeom>
          <a:gradFill>
            <a:gsLst>
              <a:gs pos="0">
                <a:srgbClr val="007BD3"/>
              </a:gs>
              <a:gs pos="100000">
                <a:srgbClr val="034373"/>
              </a:gs>
            </a:gsLst>
            <a:lin ang="5400000" scaled="0"/>
          </a:gradFill>
        </p:spPr>
        <p:txBody>
          <a:bodyPr wrap="square" rtlCol="0" anchor="ctr" anchorCtr="1">
            <a:spAutoFit/>
          </a:bodyPr>
          <a:lstStyle/>
          <a:p>
            <a:pPr marL="285750" lvl="0" indent="-285750" algn="l">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消费从量向质转变</a:t>
            </a:r>
          </a:p>
          <a:p>
            <a:pPr marL="285750" lvl="0" indent="-285750" algn="l">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高质量、高水平的有效供给不足</a:t>
            </a:r>
          </a:p>
          <a:p>
            <a:pPr marL="285750" lvl="0" indent="-285750" algn="l">
              <a:buFont typeface="Wingdings" panose="05000000000000000000" charset="0"/>
              <a:buChar char=""/>
            </a:pPr>
            <a:r>
              <a:rPr lang="zh-CN" altLang="en-US" sz="1800" dirty="0">
                <a:solidFill>
                  <a:srgbClr val="FFFF00"/>
                </a:solidFill>
                <a:latin typeface="黑体" panose="02010609060101010101" pitchFamily="2" charset="-122"/>
                <a:ea typeface="黑体" panose="02010609060101010101" pitchFamily="2" charset="-122"/>
                <a:sym typeface="黑体" panose="02010609060101010101" pitchFamily="2" charset="-122"/>
              </a:rPr>
              <a:t>以消费升级引领产业升级，推进经济提质增效</a:t>
            </a:r>
          </a:p>
        </p:txBody>
      </p:sp>
      <p:sp>
        <p:nvSpPr>
          <p:cNvPr id="23554" name="标题 23553"/>
          <p:cNvSpPr>
            <a:spLocks noGrp="1"/>
          </p:cNvSpPr>
          <p:nvPr>
            <p:ph type="title"/>
          </p:nvPr>
        </p:nvSpPr>
        <p:spPr>
          <a:xfrm>
            <a:off x="1009650" y="719455"/>
            <a:ext cx="7416800" cy="817563"/>
          </a:xfrm>
        </p:spPr>
        <p:txBody>
          <a:bodyPr anchor="b"/>
          <a:lstStyle/>
          <a:p>
            <a:r>
              <a:rPr lang="zh-CN" altLang="en-US" sz="4400" b="1" dirty="0">
                <a:solidFill>
                  <a:srgbClr val="E61272"/>
                </a:solidFill>
                <a:latin typeface="隶书" panose="02010509060101010101" pitchFamily="1" charset="-122"/>
                <a:ea typeface="隶书" panose="02010509060101010101" pitchFamily="1" charset="-122"/>
              </a:rPr>
              <a:t>绿色发展以质量效率为目标</a:t>
            </a:r>
          </a:p>
        </p:txBody>
      </p:sp>
      <p:sp>
        <p:nvSpPr>
          <p:cNvPr id="11297" name="文本框 28"/>
          <p:cNvSpPr/>
          <p:nvPr/>
        </p:nvSpPr>
        <p:spPr>
          <a:xfrm>
            <a:off x="927100" y="194310"/>
            <a:ext cx="6923405" cy="706755"/>
          </a:xfrm>
          <a:prstGeom prst="rect">
            <a:avLst/>
          </a:prstGeom>
          <a:noFill/>
          <a:ln w="9525">
            <a:noFill/>
          </a:ln>
        </p:spPr>
        <p:txBody>
          <a:bodyPr wrap="square">
            <a:spAutoFit/>
          </a:bodyPr>
          <a:lstStyle/>
          <a:p>
            <a:pPr lvl="0" algn="l"/>
            <a:r>
              <a:rPr lang="en-US" altLang="x-none" sz="4000" dirty="0">
                <a:solidFill>
                  <a:srgbClr val="FF0000"/>
                </a:solidFill>
                <a:latin typeface="黑体" panose="02010609060101010101" pitchFamily="2" charset="-122"/>
                <a:ea typeface="黑体" panose="02010609060101010101" pitchFamily="2" charset="-122"/>
                <a:sym typeface="Aharoni" panose="02010803020104030203" pitchFamily="2" charset="-79"/>
              </a:rPr>
              <a:t>4.绿色发展的动力</a:t>
            </a:r>
            <a:r>
              <a:rPr lang="zh-CN" altLang="en-US" sz="4000" dirty="0">
                <a:solidFill>
                  <a:srgbClr val="FF0000"/>
                </a:solidFill>
                <a:latin typeface="黑体" panose="02010609060101010101" pitchFamily="2" charset="-122"/>
                <a:ea typeface="黑体" panose="02010609060101010101" pitchFamily="2" charset="-122"/>
                <a:sym typeface="Aharoni" panose="02010803020104030203" pitchFamily="2" charset="-79"/>
              </a:rPr>
              <a:t>和目标</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66">
            <a:hlinkClick r:id="rId3" action="ppaction://hlinksldjump"/>
          </p:cNvPr>
          <p:cNvSpPr/>
          <p:nvPr/>
        </p:nvSpPr>
        <p:spPr>
          <a:xfrm>
            <a:off x="2794000" y="4267835"/>
            <a:ext cx="4248000" cy="583565"/>
          </a:xfrm>
          <a:prstGeom prst="rect">
            <a:avLst/>
          </a:prstGeom>
          <a:solidFill>
            <a:srgbClr val="FFFF00"/>
          </a:solidFill>
          <a:ln w="9525">
            <a:noFill/>
          </a:ln>
        </p:spPr>
        <p:txBody>
          <a:bodyPr wrap="square" anchor="t">
            <a:spAutoFit/>
          </a:bodyPr>
          <a:lstStyle/>
          <a:p>
            <a:pPr lvl="0" algn="dist" eaLnBrk="0" hangingPunct="0">
              <a:buClrTx/>
              <a:buSzTx/>
            </a:pPr>
            <a:r>
              <a:rPr lang="zh-CN" altLang="en-US" sz="3200" dirty="0">
                <a:solidFill>
                  <a:srgbClr val="FF0000"/>
                </a:solidFill>
                <a:latin typeface="黑体" panose="02010609060101010101" pitchFamily="2" charset="-122"/>
                <a:ea typeface="黑体" panose="02010609060101010101" pitchFamily="2" charset="-122"/>
                <a:sym typeface="黑体" panose="02010609060101010101" pitchFamily="2" charset="-122"/>
              </a:rPr>
              <a:t>绿色发展面临的挑战</a:t>
            </a:r>
          </a:p>
        </p:txBody>
      </p:sp>
      <p:sp>
        <p:nvSpPr>
          <p:cNvPr id="6148" name="矩形 85"/>
          <p:cNvSpPr/>
          <p:nvPr/>
        </p:nvSpPr>
        <p:spPr>
          <a:xfrm>
            <a:off x="2739708" y="3594418"/>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绿色发展的动力和目标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50" name="Rectangle 59"/>
          <p:cNvSpPr/>
          <p:nvPr/>
        </p:nvSpPr>
        <p:spPr>
          <a:xfrm>
            <a:off x="603885" y="500698"/>
            <a:ext cx="8229600" cy="1143000"/>
          </a:xfrm>
          <a:prstGeom prst="rect">
            <a:avLst/>
          </a:prstGeom>
          <a:noFill/>
          <a:ln w="9525">
            <a:noFill/>
          </a:ln>
        </p:spPr>
        <p:txBody>
          <a:bodyPr anchor="t"/>
          <a:lstStyle/>
          <a:p>
            <a:pPr algn="ctr"/>
            <a:r>
              <a:rPr lang="zh-CN" altLang="en-US" sz="44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讨论内容 </a:t>
            </a:r>
          </a:p>
        </p:txBody>
      </p:sp>
      <p:sp>
        <p:nvSpPr>
          <p:cNvPr id="6151" name="Text Box 5"/>
          <p:cNvSpPr/>
          <p:nvPr/>
        </p:nvSpPr>
        <p:spPr>
          <a:xfrm>
            <a:off x="2784475" y="2906395"/>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绿色发展的内涵与特征</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929130"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2090738"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p>
        </p:txBody>
      </p:sp>
      <p:grpSp>
        <p:nvGrpSpPr>
          <p:cNvPr id="6157" name="组合 6157"/>
          <p:cNvGrpSpPr/>
          <p:nvPr/>
        </p:nvGrpSpPr>
        <p:grpSpPr>
          <a:xfrm>
            <a:off x="1929130" y="217170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2083594" y="2205038"/>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p>
        </p:txBody>
      </p:sp>
      <p:grpSp>
        <p:nvGrpSpPr>
          <p:cNvPr id="6162" name="组合 6162"/>
          <p:cNvGrpSpPr/>
          <p:nvPr/>
        </p:nvGrpSpPr>
        <p:grpSpPr>
          <a:xfrm>
            <a:off x="1929130" y="2870200"/>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2092325" y="289877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p>
        </p:txBody>
      </p:sp>
      <p:sp>
        <p:nvSpPr>
          <p:cNvPr id="6167" name="Line 20"/>
          <p:cNvSpPr/>
          <p:nvPr/>
        </p:nvSpPr>
        <p:spPr>
          <a:xfrm flipV="1">
            <a:off x="2435543" y="2101850"/>
            <a:ext cx="4572000"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956118"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956118" y="426720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2097088" y="431482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p>
        </p:txBody>
      </p:sp>
      <p:sp>
        <p:nvSpPr>
          <p:cNvPr id="6177" name="Text Box 18"/>
          <p:cNvSpPr/>
          <p:nvPr/>
        </p:nvSpPr>
        <p:spPr>
          <a:xfrm>
            <a:off x="2089150" y="3600450"/>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p>
        </p:txBody>
      </p:sp>
      <p:grpSp>
        <p:nvGrpSpPr>
          <p:cNvPr id="6178" name="组合 6178"/>
          <p:cNvGrpSpPr/>
          <p:nvPr/>
        </p:nvGrpSpPr>
        <p:grpSpPr>
          <a:xfrm>
            <a:off x="1956118" y="496570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2097088" y="498951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p>
        </p:txBody>
      </p:sp>
      <p:sp>
        <p:nvSpPr>
          <p:cNvPr id="4" name="Line 20"/>
          <p:cNvSpPr/>
          <p:nvPr/>
        </p:nvSpPr>
        <p:spPr>
          <a:xfrm flipV="1">
            <a:off x="2424113" y="2782570"/>
            <a:ext cx="4572000"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2424113" y="3474720"/>
            <a:ext cx="4572000"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2424113" y="4166870"/>
            <a:ext cx="4572000"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2424113" y="4859020"/>
            <a:ext cx="4572000"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2424113" y="5551170"/>
            <a:ext cx="4572000" cy="7938"/>
          </a:xfrm>
          <a:prstGeom prst="line">
            <a:avLst/>
          </a:prstGeom>
          <a:ln w="25400" cap="flat" cmpd="sng">
            <a:solidFill>
              <a:schemeClr val="bg2"/>
            </a:solidFill>
            <a:prstDash val="sysDot"/>
            <a:round/>
            <a:headEnd type="none" w="med" len="med"/>
            <a:tailEnd type="oval" w="med" len="med"/>
          </a:ln>
        </p:spPr>
      </p:sp>
      <p:sp>
        <p:nvSpPr>
          <p:cNvPr id="11" name="Rectangle 66">
            <a:hlinkClick r:id="rId3" action="ppaction://hlinksldjump"/>
          </p:cNvPr>
          <p:cNvSpPr/>
          <p:nvPr/>
        </p:nvSpPr>
        <p:spPr>
          <a:xfrm>
            <a:off x="2782570" y="4948555"/>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绿色发展面临的机遇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2" name="Text Box 5"/>
          <p:cNvSpPr/>
          <p:nvPr/>
        </p:nvSpPr>
        <p:spPr>
          <a:xfrm>
            <a:off x="2767965" y="1526540"/>
            <a:ext cx="4248000" cy="583565"/>
          </a:xfrm>
          <a:prstGeom prst="rect">
            <a:avLst/>
          </a:prstGeom>
          <a:noFill/>
          <a:ln w="9525">
            <a:noFill/>
          </a:ln>
        </p:spPr>
        <p:txBody>
          <a:bodyPr wrap="square" anchor="t">
            <a:spAutoFit/>
          </a:bodyPr>
          <a:lstStyle/>
          <a:p>
            <a:pPr lvl="0" algn="dist" eaLnBrk="0" hangingPunct="0">
              <a:buClrTx/>
              <a:buSzTx/>
            </a:pPr>
            <a:r>
              <a:rPr lang="zh-CN" altLang="en-US" sz="3200" dirty="0">
                <a:solidFill>
                  <a:srgbClr val="008000"/>
                </a:solidFill>
                <a:latin typeface="黑体" panose="02010609060101010101" pitchFamily="2" charset="-122"/>
                <a:ea typeface="黑体" panose="02010609060101010101" pitchFamily="2" charset="-122"/>
                <a:sym typeface="+mn-ea"/>
              </a:rPr>
              <a:t>循环经济的内涵与原则</a:t>
            </a:r>
          </a:p>
        </p:txBody>
      </p:sp>
      <p:sp>
        <p:nvSpPr>
          <p:cNvPr id="12" name="Text Box 5"/>
          <p:cNvSpPr/>
          <p:nvPr/>
        </p:nvSpPr>
        <p:spPr>
          <a:xfrm>
            <a:off x="2767965" y="2244090"/>
            <a:ext cx="4248000" cy="583565"/>
          </a:xfrm>
          <a:prstGeom prst="rect">
            <a:avLst/>
          </a:prstGeom>
          <a:noFill/>
          <a:ln w="9525">
            <a:noFill/>
          </a:ln>
        </p:spPr>
        <p:txBody>
          <a:bodyPr wrap="square" anchor="t">
            <a:spAutoFit/>
          </a:bodyPr>
          <a:lstStyle/>
          <a:p>
            <a:pPr lvl="0" algn="dist" eaLnBrk="0" hangingPunct="0">
              <a:buClrTx/>
              <a:buSzTx/>
            </a:pPr>
            <a:r>
              <a:rPr lang="zh-CN" altLang="en-US" sz="3200" dirty="0">
                <a:solidFill>
                  <a:srgbClr val="008000"/>
                </a:solidFill>
                <a:latin typeface="黑体" panose="02010609060101010101" pitchFamily="2" charset="-122"/>
                <a:ea typeface="黑体" panose="02010609060101010101" pitchFamily="2" charset="-122"/>
                <a:sym typeface="+mn-ea"/>
              </a:rPr>
              <a:t>循环经济三个重要层面</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MH_SubTitle_4"/>
          <p:cNvSpPr/>
          <p:nvPr/>
        </p:nvSpPr>
        <p:spPr>
          <a:xfrm>
            <a:off x="5424805" y="4349115"/>
            <a:ext cx="1014730" cy="906780"/>
          </a:xfrm>
          <a:custGeom>
            <a:avLst/>
            <a:gdLst>
              <a:gd name="txL" fmla="*/ 0 w 1502962"/>
              <a:gd name="txT" fmla="*/ 0 h 1393564"/>
              <a:gd name="txR" fmla="*/ 1502962 w 1502962"/>
              <a:gd name="txB" fmla="*/ 1393564 h 1393564"/>
            </a:gdLst>
            <a:ahLst/>
            <a:cxnLst>
              <a:cxn ang="0">
                <a:pos x="0" y="0"/>
              </a:cxn>
            </a:cxnLst>
            <a:rect l="txL" t="txT" r="txR" b="txB"/>
            <a:pathLst>
              <a:path w="1502962" h="1393564">
                <a:moveTo>
                  <a:pt x="721705" y="0"/>
                </a:moveTo>
                <a:cubicBezTo>
                  <a:pt x="940434" y="0"/>
                  <a:pt x="1117749" y="177315"/>
                  <a:pt x="1117749" y="396044"/>
                </a:cubicBezTo>
                <a:cubicBezTo>
                  <a:pt x="1117749" y="543784"/>
                  <a:pt x="1036853" y="672629"/>
                  <a:pt x="916059" y="739148"/>
                </a:cubicBezTo>
                <a:cubicBezTo>
                  <a:pt x="1228745" y="806914"/>
                  <a:pt x="1468249" y="1069578"/>
                  <a:pt x="1502962" y="1393564"/>
                </a:cubicBezTo>
                <a:lnTo>
                  <a:pt x="0" y="1393564"/>
                </a:lnTo>
                <a:cubicBezTo>
                  <a:pt x="33240" y="1083322"/>
                  <a:pt x="254267" y="829309"/>
                  <a:pt x="548042" y="750378"/>
                </a:cubicBezTo>
                <a:cubicBezTo>
                  <a:pt x="416051" y="687270"/>
                  <a:pt x="325661" y="552213"/>
                  <a:pt x="325661" y="396044"/>
                </a:cubicBezTo>
                <a:cubicBezTo>
                  <a:pt x="325661" y="177315"/>
                  <a:pt x="502976" y="0"/>
                  <a:pt x="721705" y="0"/>
                </a:cubicBezTo>
                <a:close/>
              </a:path>
            </a:pathLst>
          </a:custGeom>
          <a:solidFill>
            <a:schemeClr val="accent2"/>
          </a:solidFill>
          <a:ln w="38100">
            <a:noFill/>
          </a:ln>
        </p:spPr>
        <p:txBody>
          <a:bodyPr anchor="b">
            <a:normAutofit/>
          </a:bodyP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0484" name="MH_Other_1"/>
          <p:cNvSpPr/>
          <p:nvPr/>
        </p:nvSpPr>
        <p:spPr>
          <a:xfrm flipH="1">
            <a:off x="5878830" y="3322320"/>
            <a:ext cx="31115" cy="1072515"/>
          </a:xfrm>
          <a:custGeom>
            <a:avLst/>
            <a:gdLst>
              <a:gd name="txL" fmla="*/ 0 w 34925"/>
              <a:gd name="txT" fmla="*/ 0 h 836023"/>
              <a:gd name="txR" fmla="*/ 34925 w 34925"/>
              <a:gd name="txB" fmla="*/ 836023 h 836023"/>
            </a:gdLst>
            <a:ahLst/>
            <a:cxnLst>
              <a:cxn ang="0">
                <a:pos x="0" y="836023"/>
              </a:cxn>
              <a:cxn ang="0">
                <a:pos x="0" y="0"/>
              </a:cxn>
            </a:cxnLst>
            <a:rect l="txL" t="txT" r="txR" b="txB"/>
            <a:pathLst>
              <a:path w="34925" h="836023">
                <a:moveTo>
                  <a:pt x="0" y="836023"/>
                </a:moveTo>
                <a:lnTo>
                  <a:pt x="0" y="0"/>
                </a:lnTo>
              </a:path>
            </a:pathLst>
          </a:custGeom>
          <a:noFill/>
          <a:ln w="28575" cap="flat" cmpd="sng">
            <a:solidFill>
              <a:srgbClr val="D3D3D3"/>
            </a:solidFill>
            <a:prstDash val="sysDash"/>
            <a:miter/>
            <a:headEnd type="diamond" w="med" len="med"/>
            <a:tailEnd type="triangle" w="med" len="med"/>
          </a:ln>
        </p:spPr>
        <p:txBody>
          <a:bodyPr anchor="ctr">
            <a:normAutofit/>
          </a:bodyPr>
          <a:lstStyle/>
          <a:p>
            <a:pPr algn="ctr"/>
            <a:endParaRPr sz="975">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485" name="MH_Text_4"/>
          <p:cNvSpPr/>
          <p:nvPr/>
        </p:nvSpPr>
        <p:spPr>
          <a:xfrm>
            <a:off x="5288915" y="2397760"/>
            <a:ext cx="1337310" cy="1259840"/>
          </a:xfrm>
          <a:prstGeom prst="rect">
            <a:avLst/>
          </a:prstGeom>
          <a:noFill/>
          <a:ln w="9525">
            <a:noFill/>
          </a:ln>
        </p:spPr>
        <p:txBody>
          <a:bodyPr lIns="0" tIns="0" rIns="0" bIns="0" anchor="b"/>
          <a:lstStyle/>
          <a:p>
            <a:pPr>
              <a:lnSpc>
                <a:spcPct val="130000"/>
              </a:lnSpc>
            </a:pPr>
            <a:r>
              <a:rPr lang="zh-CN" altLang="en-US" sz="2000" b="1" dirty="0">
                <a:solidFill>
                  <a:srgbClr val="008000"/>
                </a:solidFill>
                <a:latin typeface="Calibri" panose="020F0502020204030204" charset="0"/>
                <a:ea typeface="宋体" panose="02010600030101010101" pitchFamily="2" charset="-122"/>
                <a:sym typeface="Calibri" panose="020F0502020204030204" charset="0"/>
              </a:rPr>
              <a:t>环境污染逼近临界，环境风险易发高发态势明显</a:t>
            </a:r>
          </a:p>
        </p:txBody>
      </p:sp>
      <p:sp>
        <p:nvSpPr>
          <p:cNvPr id="20486" name="MH_SubTitle_3"/>
          <p:cNvSpPr/>
          <p:nvPr/>
        </p:nvSpPr>
        <p:spPr>
          <a:xfrm>
            <a:off x="4020185" y="4349115"/>
            <a:ext cx="1014730" cy="906780"/>
          </a:xfrm>
          <a:custGeom>
            <a:avLst/>
            <a:gdLst>
              <a:gd name="txL" fmla="*/ 0 w 1502962"/>
              <a:gd name="txT" fmla="*/ 0 h 1393564"/>
              <a:gd name="txR" fmla="*/ 1502962 w 1502962"/>
              <a:gd name="txB" fmla="*/ 1393564 h 1393564"/>
            </a:gdLst>
            <a:ahLst/>
            <a:cxnLst>
              <a:cxn ang="0">
                <a:pos x="0" y="0"/>
              </a:cxn>
            </a:cxnLst>
            <a:rect l="txL" t="txT" r="txR" b="txB"/>
            <a:pathLst>
              <a:path w="1502962" h="1393564">
                <a:moveTo>
                  <a:pt x="736593" y="0"/>
                </a:moveTo>
                <a:cubicBezTo>
                  <a:pt x="955322" y="0"/>
                  <a:pt x="1132637" y="177315"/>
                  <a:pt x="1132637" y="396044"/>
                </a:cubicBezTo>
                <a:cubicBezTo>
                  <a:pt x="1132637" y="545894"/>
                  <a:pt x="1049414" y="676307"/>
                  <a:pt x="925774" y="741955"/>
                </a:cubicBezTo>
                <a:cubicBezTo>
                  <a:pt x="1233780" y="812467"/>
                  <a:pt x="1468616" y="1072999"/>
                  <a:pt x="1502962" y="1393564"/>
                </a:cubicBezTo>
                <a:lnTo>
                  <a:pt x="0" y="1393564"/>
                </a:lnTo>
                <a:cubicBezTo>
                  <a:pt x="33610" y="1079873"/>
                  <a:pt x="259205" y="823667"/>
                  <a:pt x="557757" y="747571"/>
                </a:cubicBezTo>
                <a:cubicBezTo>
                  <a:pt x="428521" y="683629"/>
                  <a:pt x="340549" y="550110"/>
                  <a:pt x="340549" y="396044"/>
                </a:cubicBezTo>
                <a:cubicBezTo>
                  <a:pt x="340549" y="177315"/>
                  <a:pt x="517864" y="0"/>
                  <a:pt x="736593" y="0"/>
                </a:cubicBezTo>
                <a:close/>
              </a:path>
            </a:pathLst>
          </a:custGeom>
          <a:solidFill>
            <a:srgbClr val="A5A5A5"/>
          </a:solidFill>
          <a:ln w="38100">
            <a:noFill/>
          </a:ln>
        </p:spPr>
        <p:txBody>
          <a:bodyPr anchor="b">
            <a:normAutofit/>
          </a:bodyP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0487" name="MH_Other_2"/>
          <p:cNvSpPr/>
          <p:nvPr/>
        </p:nvSpPr>
        <p:spPr>
          <a:xfrm>
            <a:off x="4527550" y="3851275"/>
            <a:ext cx="0" cy="544195"/>
          </a:xfrm>
          <a:custGeom>
            <a:avLst/>
            <a:gdLst>
              <a:gd name="txL" fmla="*/ 0 w 1"/>
              <a:gd name="txT" fmla="*/ 0 h 836023"/>
              <a:gd name="txR" fmla="*/ 1 w 1"/>
              <a:gd name="txB" fmla="*/ 836023 h 836023"/>
            </a:gdLst>
            <a:ahLst/>
            <a:cxnLst>
              <a:cxn ang="0">
                <a:pos x="0" y="836023"/>
              </a:cxn>
              <a:cxn ang="0">
                <a:pos x="0" y="0"/>
              </a:cxn>
            </a:cxnLst>
            <a:rect l="txL" t="txT" r="txR" b="txB"/>
            <a:pathLst>
              <a:path w="1" h="836023">
                <a:moveTo>
                  <a:pt x="0" y="836023"/>
                </a:moveTo>
                <a:lnTo>
                  <a:pt x="0" y="0"/>
                </a:lnTo>
              </a:path>
            </a:pathLst>
          </a:custGeom>
          <a:noFill/>
          <a:ln w="28575" cap="flat" cmpd="sng">
            <a:solidFill>
              <a:srgbClr val="D3D3D3"/>
            </a:solidFill>
            <a:prstDash val="sysDash"/>
            <a:miter/>
            <a:headEnd type="diamond" w="med" len="med"/>
            <a:tailEnd type="triangle" w="med" len="med"/>
          </a:ln>
        </p:spPr>
        <p:txBody>
          <a:bodyPr anchor="ctr">
            <a:normAutofit/>
          </a:bodyPr>
          <a:lstStyle/>
          <a:p>
            <a:pPr algn="ctr"/>
            <a:endParaRPr sz="975">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488" name="MH_Text_3"/>
          <p:cNvSpPr/>
          <p:nvPr/>
        </p:nvSpPr>
        <p:spPr>
          <a:xfrm>
            <a:off x="4074160" y="2557780"/>
            <a:ext cx="1195705" cy="1249045"/>
          </a:xfrm>
          <a:prstGeom prst="rect">
            <a:avLst/>
          </a:prstGeom>
          <a:noFill/>
          <a:ln w="9525">
            <a:noFill/>
          </a:ln>
        </p:spPr>
        <p:txBody>
          <a:bodyPr lIns="0" tIns="0" rIns="0" bIns="0" anchor="b"/>
          <a:lstStyle/>
          <a:p>
            <a:pPr>
              <a:lnSpc>
                <a:spcPct val="130000"/>
              </a:lnSpc>
            </a:pPr>
            <a:r>
              <a:rPr lang="zh-CN" altLang="en-US" sz="2000" b="1" dirty="0">
                <a:solidFill>
                  <a:srgbClr val="008000"/>
                </a:solidFill>
                <a:latin typeface="Calibri" panose="020F0502020204030204" charset="0"/>
                <a:ea typeface="宋体" panose="02010600030101010101" pitchFamily="2" charset="-122"/>
                <a:sym typeface="Calibri" panose="020F0502020204030204" charset="0"/>
              </a:rPr>
              <a:t>区域发展不均衡与资源环境问题交织</a:t>
            </a:r>
          </a:p>
        </p:txBody>
      </p:sp>
      <p:sp>
        <p:nvSpPr>
          <p:cNvPr id="20489" name="MH_SubTitle_2"/>
          <p:cNvSpPr/>
          <p:nvPr/>
        </p:nvSpPr>
        <p:spPr>
          <a:xfrm>
            <a:off x="2659380" y="4349115"/>
            <a:ext cx="1014730" cy="906780"/>
          </a:xfrm>
          <a:custGeom>
            <a:avLst/>
            <a:gdLst>
              <a:gd name="txL" fmla="*/ 0 w 1502962"/>
              <a:gd name="txT" fmla="*/ 0 h 1393564"/>
              <a:gd name="txR" fmla="*/ 1502962 w 1502962"/>
              <a:gd name="txB" fmla="*/ 1393564 h 1393564"/>
            </a:gdLst>
            <a:ahLst/>
            <a:cxnLst>
              <a:cxn ang="0">
                <a:pos x="0" y="0"/>
              </a:cxn>
            </a:cxnLst>
            <a:rect l="txL" t="txT" r="txR" b="txB"/>
            <a:pathLst>
              <a:path w="1502962" h="1393564">
                <a:moveTo>
                  <a:pt x="751481" y="0"/>
                </a:moveTo>
                <a:cubicBezTo>
                  <a:pt x="970210" y="0"/>
                  <a:pt x="1147525" y="177315"/>
                  <a:pt x="1147525" y="396044"/>
                </a:cubicBezTo>
                <a:cubicBezTo>
                  <a:pt x="1147525" y="548003"/>
                  <a:pt x="1061942" y="679974"/>
                  <a:pt x="935490" y="744763"/>
                </a:cubicBezTo>
                <a:cubicBezTo>
                  <a:pt x="1238785" y="818053"/>
                  <a:pt x="1468984" y="1076431"/>
                  <a:pt x="1502962" y="1393564"/>
                </a:cubicBezTo>
                <a:lnTo>
                  <a:pt x="0" y="1393564"/>
                </a:lnTo>
                <a:cubicBezTo>
                  <a:pt x="33979" y="1076431"/>
                  <a:pt x="264178" y="818053"/>
                  <a:pt x="567473" y="744763"/>
                </a:cubicBezTo>
                <a:cubicBezTo>
                  <a:pt x="441020" y="679974"/>
                  <a:pt x="355437" y="548003"/>
                  <a:pt x="355437" y="396044"/>
                </a:cubicBezTo>
                <a:cubicBezTo>
                  <a:pt x="355437" y="177315"/>
                  <a:pt x="532752" y="0"/>
                  <a:pt x="751481" y="0"/>
                </a:cubicBezTo>
                <a:close/>
              </a:path>
            </a:pathLst>
          </a:custGeom>
          <a:solidFill>
            <a:schemeClr val="accent2"/>
          </a:solidFill>
          <a:ln w="38100">
            <a:noFill/>
          </a:ln>
        </p:spPr>
        <p:txBody>
          <a:bodyPr anchor="b">
            <a:normAutofit/>
          </a:bodyP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0490" name="MH_Other_3"/>
          <p:cNvSpPr/>
          <p:nvPr/>
        </p:nvSpPr>
        <p:spPr>
          <a:xfrm>
            <a:off x="3151505" y="3322320"/>
            <a:ext cx="29845" cy="1072515"/>
          </a:xfrm>
          <a:custGeom>
            <a:avLst/>
            <a:gdLst>
              <a:gd name="txL" fmla="*/ 0 w 33338"/>
              <a:gd name="txT" fmla="*/ 0 h 836023"/>
              <a:gd name="txR" fmla="*/ 33338 w 33338"/>
              <a:gd name="txB" fmla="*/ 836023 h 836023"/>
            </a:gdLst>
            <a:ahLst/>
            <a:cxnLst>
              <a:cxn ang="0">
                <a:pos x="0" y="836023"/>
              </a:cxn>
              <a:cxn ang="0">
                <a:pos x="0" y="0"/>
              </a:cxn>
            </a:cxnLst>
            <a:rect l="txL" t="txT" r="txR" b="txB"/>
            <a:pathLst>
              <a:path w="33338" h="836023">
                <a:moveTo>
                  <a:pt x="0" y="836023"/>
                </a:moveTo>
                <a:lnTo>
                  <a:pt x="0" y="0"/>
                </a:lnTo>
              </a:path>
            </a:pathLst>
          </a:custGeom>
          <a:noFill/>
          <a:ln w="28575" cap="flat" cmpd="sng">
            <a:solidFill>
              <a:srgbClr val="D3D3D3"/>
            </a:solidFill>
            <a:prstDash val="sysDash"/>
            <a:miter/>
            <a:headEnd type="diamond" w="med" len="med"/>
            <a:tailEnd type="triangle" w="med" len="med"/>
          </a:ln>
        </p:spPr>
        <p:txBody>
          <a:bodyPr anchor="ctr">
            <a:normAutofit/>
          </a:bodyPr>
          <a:lstStyle/>
          <a:p>
            <a:pPr algn="ctr"/>
            <a:endParaRPr sz="975">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491" name="MH_Text_2"/>
          <p:cNvSpPr/>
          <p:nvPr/>
        </p:nvSpPr>
        <p:spPr>
          <a:xfrm>
            <a:off x="2600325" y="2028190"/>
            <a:ext cx="1337310" cy="1259840"/>
          </a:xfrm>
          <a:prstGeom prst="rect">
            <a:avLst/>
          </a:prstGeom>
          <a:noFill/>
          <a:ln w="9525">
            <a:noFill/>
          </a:ln>
        </p:spPr>
        <p:txBody>
          <a:bodyPr lIns="0" tIns="0" rIns="0" bIns="0" anchor="b"/>
          <a:lstStyle/>
          <a:p>
            <a:pPr>
              <a:lnSpc>
                <a:spcPct val="130000"/>
              </a:lnSpc>
            </a:pPr>
            <a:r>
              <a:rPr lang="zh-CN" altLang="en-US" sz="2000" b="1" dirty="0">
                <a:solidFill>
                  <a:srgbClr val="008000"/>
                </a:solidFill>
                <a:latin typeface="Calibri" panose="020F0502020204030204" charset="0"/>
                <a:ea typeface="宋体" panose="02010600030101010101" pitchFamily="2" charset="-122"/>
                <a:sym typeface="Calibri" panose="020F0502020204030204" charset="0"/>
              </a:rPr>
              <a:t>增长方式转变、经济转型与结构优化任务艰巨</a:t>
            </a:r>
          </a:p>
        </p:txBody>
      </p:sp>
      <p:sp>
        <p:nvSpPr>
          <p:cNvPr id="20492" name="MH_SubTitle_1"/>
          <p:cNvSpPr/>
          <p:nvPr/>
        </p:nvSpPr>
        <p:spPr>
          <a:xfrm>
            <a:off x="1254760" y="4349115"/>
            <a:ext cx="1014730" cy="906780"/>
          </a:xfrm>
          <a:custGeom>
            <a:avLst/>
            <a:gdLst>
              <a:gd name="txL" fmla="*/ 0 w 1502962"/>
              <a:gd name="txT" fmla="*/ 0 h 1393564"/>
              <a:gd name="txR" fmla="*/ 1502962 w 1502962"/>
              <a:gd name="txB" fmla="*/ 1393564 h 1393564"/>
            </a:gdLst>
            <a:ahLst/>
            <a:cxnLst>
              <a:cxn ang="0">
                <a:pos x="0" y="0"/>
              </a:cxn>
            </a:cxnLst>
            <a:rect l="txL" t="txT" r="txR" b="txB"/>
            <a:pathLst>
              <a:path w="1502962" h="1393564">
                <a:moveTo>
                  <a:pt x="766369" y="0"/>
                </a:moveTo>
                <a:cubicBezTo>
                  <a:pt x="985098" y="0"/>
                  <a:pt x="1162413" y="177315"/>
                  <a:pt x="1162413" y="396044"/>
                </a:cubicBezTo>
                <a:cubicBezTo>
                  <a:pt x="1162413" y="550110"/>
                  <a:pt x="1074441" y="683629"/>
                  <a:pt x="945205" y="747570"/>
                </a:cubicBezTo>
                <a:cubicBezTo>
                  <a:pt x="1243758" y="823667"/>
                  <a:pt x="1469352" y="1079873"/>
                  <a:pt x="1502962" y="1393564"/>
                </a:cubicBezTo>
                <a:lnTo>
                  <a:pt x="0" y="1393564"/>
                </a:lnTo>
                <a:cubicBezTo>
                  <a:pt x="34346" y="1073000"/>
                  <a:pt x="269183" y="812468"/>
                  <a:pt x="577188" y="741955"/>
                </a:cubicBezTo>
                <a:cubicBezTo>
                  <a:pt x="453549" y="676307"/>
                  <a:pt x="370325" y="545894"/>
                  <a:pt x="370325" y="396044"/>
                </a:cubicBezTo>
                <a:cubicBezTo>
                  <a:pt x="370325" y="177315"/>
                  <a:pt x="547640" y="0"/>
                  <a:pt x="766369" y="0"/>
                </a:cubicBezTo>
                <a:close/>
              </a:path>
            </a:pathLst>
          </a:custGeom>
          <a:solidFill>
            <a:schemeClr val="accent1"/>
          </a:solidFill>
          <a:ln w="38100">
            <a:noFill/>
          </a:ln>
        </p:spPr>
        <p:txBody>
          <a:bodyPr anchor="b">
            <a:normAutofit/>
          </a:bodyP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0493" name="MH_Other_4"/>
          <p:cNvSpPr/>
          <p:nvPr/>
        </p:nvSpPr>
        <p:spPr>
          <a:xfrm>
            <a:off x="1761490" y="3851275"/>
            <a:ext cx="0" cy="544195"/>
          </a:xfrm>
          <a:custGeom>
            <a:avLst/>
            <a:gdLst>
              <a:gd name="txL" fmla="*/ 0 w 1"/>
              <a:gd name="txT" fmla="*/ 0 h 836023"/>
              <a:gd name="txR" fmla="*/ 1 w 1"/>
              <a:gd name="txB" fmla="*/ 836023 h 836023"/>
            </a:gdLst>
            <a:ahLst/>
            <a:cxnLst>
              <a:cxn ang="0">
                <a:pos x="0" y="836023"/>
              </a:cxn>
              <a:cxn ang="0">
                <a:pos x="0" y="0"/>
              </a:cxn>
            </a:cxnLst>
            <a:rect l="txL" t="txT" r="txR" b="txB"/>
            <a:pathLst>
              <a:path w="1" h="836023">
                <a:moveTo>
                  <a:pt x="0" y="836023"/>
                </a:moveTo>
                <a:lnTo>
                  <a:pt x="0" y="0"/>
                </a:lnTo>
              </a:path>
            </a:pathLst>
          </a:custGeom>
          <a:noFill/>
          <a:ln w="28575" cap="flat" cmpd="sng">
            <a:solidFill>
              <a:srgbClr val="D3D3D3"/>
            </a:solidFill>
            <a:prstDash val="sysDash"/>
            <a:miter/>
            <a:headEnd type="diamond" w="med" len="med"/>
            <a:tailEnd type="triangle" w="med" len="med"/>
          </a:ln>
        </p:spPr>
        <p:txBody>
          <a:bodyPr anchor="ctr">
            <a:normAutofit/>
          </a:bodyPr>
          <a:lstStyle/>
          <a:p>
            <a:pPr algn="ctr"/>
            <a:endParaRPr sz="975">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494" name="MH_Text_1"/>
          <p:cNvSpPr/>
          <p:nvPr/>
        </p:nvSpPr>
        <p:spPr>
          <a:xfrm>
            <a:off x="1050290" y="2924175"/>
            <a:ext cx="1323975" cy="1249045"/>
          </a:xfrm>
          <a:prstGeom prst="rect">
            <a:avLst/>
          </a:prstGeom>
          <a:noFill/>
          <a:ln w="9525">
            <a:noFill/>
          </a:ln>
        </p:spPr>
        <p:txBody>
          <a:bodyPr lIns="0" tIns="0" rIns="0" bIns="0" anchor="b"/>
          <a:lstStyle/>
          <a:p>
            <a:pPr>
              <a:lnSpc>
                <a:spcPct val="130000"/>
              </a:lnSpc>
            </a:pPr>
            <a:r>
              <a:rPr lang="zh-CN" altLang="en-US" sz="2000" b="1" dirty="0">
                <a:solidFill>
                  <a:srgbClr val="008000"/>
                </a:solidFill>
                <a:latin typeface="Calibri" panose="020F0502020204030204" charset="0"/>
                <a:ea typeface="宋体" panose="02010600030101010101" pitchFamily="2" charset="-122"/>
                <a:sym typeface="Calibri" panose="020F0502020204030204" charset="0"/>
              </a:rPr>
              <a:t>工业化、城镇化进入中后期，资源环境瓶颈压力大</a:t>
            </a:r>
          </a:p>
        </p:txBody>
      </p:sp>
      <p:sp>
        <p:nvSpPr>
          <p:cNvPr id="20495" name="MH_SubTitle_5"/>
          <p:cNvSpPr/>
          <p:nvPr/>
        </p:nvSpPr>
        <p:spPr>
          <a:xfrm>
            <a:off x="6777990" y="4349115"/>
            <a:ext cx="1014730" cy="906780"/>
          </a:xfrm>
          <a:custGeom>
            <a:avLst/>
            <a:gdLst>
              <a:gd name="txL" fmla="*/ 0 w 1502962"/>
              <a:gd name="txT" fmla="*/ 0 h 1393564"/>
              <a:gd name="txR" fmla="*/ 1502962 w 1502962"/>
              <a:gd name="txB" fmla="*/ 1393564 h 1393564"/>
            </a:gdLst>
            <a:ahLst/>
            <a:cxnLst>
              <a:cxn ang="0">
                <a:pos x="0" y="0"/>
              </a:cxn>
            </a:cxnLst>
            <a:rect l="txL" t="txT" r="txR" b="txB"/>
            <a:pathLst>
              <a:path w="1502962" h="1393564">
                <a:moveTo>
                  <a:pt x="736593" y="0"/>
                </a:moveTo>
                <a:cubicBezTo>
                  <a:pt x="955322" y="0"/>
                  <a:pt x="1132637" y="177315"/>
                  <a:pt x="1132637" y="396044"/>
                </a:cubicBezTo>
                <a:cubicBezTo>
                  <a:pt x="1132637" y="545894"/>
                  <a:pt x="1049414" y="676307"/>
                  <a:pt x="925774" y="741955"/>
                </a:cubicBezTo>
                <a:cubicBezTo>
                  <a:pt x="1233780" y="812467"/>
                  <a:pt x="1468616" y="1072999"/>
                  <a:pt x="1502962" y="1393564"/>
                </a:cubicBezTo>
                <a:lnTo>
                  <a:pt x="0" y="1393564"/>
                </a:lnTo>
                <a:cubicBezTo>
                  <a:pt x="33610" y="1079873"/>
                  <a:pt x="259205" y="823667"/>
                  <a:pt x="557757" y="747571"/>
                </a:cubicBezTo>
                <a:cubicBezTo>
                  <a:pt x="428521" y="683629"/>
                  <a:pt x="340549" y="550110"/>
                  <a:pt x="340549" y="396044"/>
                </a:cubicBezTo>
                <a:cubicBezTo>
                  <a:pt x="340549" y="177315"/>
                  <a:pt x="517864" y="0"/>
                  <a:pt x="736593" y="0"/>
                </a:cubicBezTo>
                <a:close/>
              </a:path>
            </a:pathLst>
          </a:custGeom>
          <a:solidFill>
            <a:schemeClr val="accent1"/>
          </a:solidFill>
          <a:ln w="38100">
            <a:noFill/>
          </a:ln>
        </p:spPr>
        <p:txBody>
          <a:bodyPr anchor="b">
            <a:normAutofit/>
          </a:bodyPr>
          <a:lstStyle/>
          <a:p>
            <a:pPr algn="ctr"/>
            <a:endParaRPr sz="2700">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20496" name="MH_Other_5"/>
          <p:cNvSpPr/>
          <p:nvPr/>
        </p:nvSpPr>
        <p:spPr>
          <a:xfrm>
            <a:off x="7284720" y="3851275"/>
            <a:ext cx="0" cy="544195"/>
          </a:xfrm>
          <a:custGeom>
            <a:avLst/>
            <a:gdLst>
              <a:gd name="txL" fmla="*/ 0 w 1"/>
              <a:gd name="txT" fmla="*/ 0 h 836023"/>
              <a:gd name="txR" fmla="*/ 1 w 1"/>
              <a:gd name="txB" fmla="*/ 836023 h 836023"/>
            </a:gdLst>
            <a:ahLst/>
            <a:cxnLst>
              <a:cxn ang="0">
                <a:pos x="0" y="836023"/>
              </a:cxn>
              <a:cxn ang="0">
                <a:pos x="0" y="0"/>
              </a:cxn>
            </a:cxnLst>
            <a:rect l="txL" t="txT" r="txR" b="txB"/>
            <a:pathLst>
              <a:path w="1" h="836023">
                <a:moveTo>
                  <a:pt x="0" y="836023"/>
                </a:moveTo>
                <a:lnTo>
                  <a:pt x="0" y="0"/>
                </a:lnTo>
              </a:path>
            </a:pathLst>
          </a:custGeom>
          <a:noFill/>
          <a:ln w="28575" cap="flat" cmpd="sng">
            <a:solidFill>
              <a:srgbClr val="D3D3D3"/>
            </a:solidFill>
            <a:prstDash val="sysDash"/>
            <a:miter/>
            <a:headEnd type="diamond" w="med" len="med"/>
            <a:tailEnd type="triangle" w="med" len="med"/>
          </a:ln>
        </p:spPr>
        <p:txBody>
          <a:bodyPr anchor="ctr">
            <a:normAutofit/>
          </a:bodyPr>
          <a:lstStyle/>
          <a:p>
            <a:pPr algn="ctr"/>
            <a:endParaRPr sz="975">
              <a:solidFill>
                <a:srgbClr val="FFFFFF"/>
              </a:solidFill>
              <a:latin typeface="微软雅黑" panose="020B0503020204020204" charset="-122"/>
              <a:ea typeface="微软雅黑" panose="020B0503020204020204" charset="-122"/>
              <a:sym typeface="微软雅黑" panose="020B0503020204020204" charset="-122"/>
            </a:endParaRPr>
          </a:p>
        </p:txBody>
      </p:sp>
      <p:sp>
        <p:nvSpPr>
          <p:cNvPr id="20497" name="MH_Text_5"/>
          <p:cNvSpPr/>
          <p:nvPr/>
        </p:nvSpPr>
        <p:spPr>
          <a:xfrm>
            <a:off x="6762750" y="2557780"/>
            <a:ext cx="1323975" cy="1249045"/>
          </a:xfrm>
          <a:prstGeom prst="rect">
            <a:avLst/>
          </a:prstGeom>
          <a:noFill/>
          <a:ln w="9525">
            <a:noFill/>
          </a:ln>
        </p:spPr>
        <p:txBody>
          <a:bodyPr lIns="0" tIns="0" rIns="0" bIns="0" anchor="b"/>
          <a:lstStyle/>
          <a:p>
            <a:pPr>
              <a:lnSpc>
                <a:spcPct val="130000"/>
              </a:lnSpc>
            </a:pPr>
            <a:r>
              <a:rPr lang="zh-CN" altLang="en-US" sz="2000" b="1" dirty="0">
                <a:solidFill>
                  <a:srgbClr val="008000"/>
                </a:solidFill>
                <a:latin typeface="Calibri" panose="020F0502020204030204" charset="0"/>
                <a:ea typeface="宋体" panose="02010600030101010101" pitchFamily="2" charset="-122"/>
                <a:sym typeface="Calibri" panose="020F0502020204030204" charset="0"/>
              </a:rPr>
              <a:t>环境质量改善的复杂性突出，难度加大</a:t>
            </a:r>
          </a:p>
        </p:txBody>
      </p:sp>
      <p:sp>
        <p:nvSpPr>
          <p:cNvPr id="20498" name="文本框 26"/>
          <p:cNvSpPr/>
          <p:nvPr/>
        </p:nvSpPr>
        <p:spPr>
          <a:xfrm>
            <a:off x="885190" y="415290"/>
            <a:ext cx="7351395" cy="706755"/>
          </a:xfrm>
          <a:prstGeom prst="rect">
            <a:avLst/>
          </a:prstGeom>
          <a:noFill/>
          <a:ln w="9525">
            <a:noFill/>
          </a:ln>
        </p:spPr>
        <p:txBody>
          <a:bodyPr wrap="square">
            <a:spAutoFit/>
          </a:bodyPr>
          <a:lstStyle/>
          <a:p>
            <a:pPr lvl="0" algn="l">
              <a:buClrTx/>
              <a:buSzTx/>
            </a:pPr>
            <a:r>
              <a:rPr lang="en-US" altLang="x-none" dirty="0">
                <a:solidFill>
                  <a:srgbClr val="FF0000"/>
                </a:solidFill>
                <a:latin typeface="黑体" panose="02010609060101010101" pitchFamily="2" charset="-122"/>
                <a:ea typeface="黑体" panose="02010609060101010101" pitchFamily="2" charset="-122"/>
                <a:sym typeface="Aharoni" panose="02010803020104030203" pitchFamily="2" charset="-79"/>
              </a:rPr>
              <a:t>5.绿色发展面临的挑战</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66">
            <a:hlinkClick r:id="rId3" action="ppaction://hlinksldjump"/>
          </p:cNvPr>
          <p:cNvSpPr/>
          <p:nvPr/>
        </p:nvSpPr>
        <p:spPr>
          <a:xfrm>
            <a:off x="2794000" y="4267835"/>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绿色发展面临的挑战</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8" name="矩形 85"/>
          <p:cNvSpPr/>
          <p:nvPr/>
        </p:nvSpPr>
        <p:spPr>
          <a:xfrm>
            <a:off x="2739708" y="3594418"/>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绿色发展的动力和目标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50" name="Rectangle 59"/>
          <p:cNvSpPr/>
          <p:nvPr/>
        </p:nvSpPr>
        <p:spPr>
          <a:xfrm>
            <a:off x="603885" y="500698"/>
            <a:ext cx="8229600" cy="1143000"/>
          </a:xfrm>
          <a:prstGeom prst="rect">
            <a:avLst/>
          </a:prstGeom>
          <a:noFill/>
          <a:ln w="9525">
            <a:noFill/>
          </a:ln>
        </p:spPr>
        <p:txBody>
          <a:bodyPr anchor="t"/>
          <a:lstStyle/>
          <a:p>
            <a:pPr algn="ctr"/>
            <a:r>
              <a:rPr lang="zh-CN" altLang="en-US" sz="44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讨论内容 </a:t>
            </a:r>
          </a:p>
        </p:txBody>
      </p:sp>
      <p:sp>
        <p:nvSpPr>
          <p:cNvPr id="6151" name="Text Box 5"/>
          <p:cNvSpPr/>
          <p:nvPr/>
        </p:nvSpPr>
        <p:spPr>
          <a:xfrm>
            <a:off x="2784475" y="2906395"/>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绿色发展的内涵与特征</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929130"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2090738"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p>
        </p:txBody>
      </p:sp>
      <p:grpSp>
        <p:nvGrpSpPr>
          <p:cNvPr id="6157" name="组合 6157"/>
          <p:cNvGrpSpPr/>
          <p:nvPr/>
        </p:nvGrpSpPr>
        <p:grpSpPr>
          <a:xfrm>
            <a:off x="1929130" y="217170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2083594" y="2205038"/>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p>
        </p:txBody>
      </p:sp>
      <p:grpSp>
        <p:nvGrpSpPr>
          <p:cNvPr id="6162" name="组合 6162"/>
          <p:cNvGrpSpPr/>
          <p:nvPr/>
        </p:nvGrpSpPr>
        <p:grpSpPr>
          <a:xfrm>
            <a:off x="1929130" y="2870200"/>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2092325" y="289877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p>
        </p:txBody>
      </p:sp>
      <p:sp>
        <p:nvSpPr>
          <p:cNvPr id="6167" name="Line 20"/>
          <p:cNvSpPr/>
          <p:nvPr/>
        </p:nvSpPr>
        <p:spPr>
          <a:xfrm flipV="1">
            <a:off x="2435543" y="2101850"/>
            <a:ext cx="4572000"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956118"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956118" y="426720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2097088" y="431482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p>
        </p:txBody>
      </p:sp>
      <p:sp>
        <p:nvSpPr>
          <p:cNvPr id="6177" name="Text Box 18"/>
          <p:cNvSpPr/>
          <p:nvPr/>
        </p:nvSpPr>
        <p:spPr>
          <a:xfrm>
            <a:off x="2089150" y="3600450"/>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p>
        </p:txBody>
      </p:sp>
      <p:grpSp>
        <p:nvGrpSpPr>
          <p:cNvPr id="6178" name="组合 6178"/>
          <p:cNvGrpSpPr/>
          <p:nvPr/>
        </p:nvGrpSpPr>
        <p:grpSpPr>
          <a:xfrm>
            <a:off x="1956118" y="496570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2097088" y="498951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p>
        </p:txBody>
      </p:sp>
      <p:grpSp>
        <p:nvGrpSpPr>
          <p:cNvPr id="6189" name="组合 6189"/>
          <p:cNvGrpSpPr/>
          <p:nvPr/>
        </p:nvGrpSpPr>
        <p:grpSpPr>
          <a:xfrm>
            <a:off x="1960880" y="5657850"/>
            <a:ext cx="685800" cy="635000"/>
            <a:chOff x="0" y="0"/>
            <a:chExt cx="1549" cy="1351"/>
          </a:xfrm>
        </p:grpSpPr>
        <p:sp>
          <p:nvSpPr>
            <p:cNvPr id="6190"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91"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92"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93" name="Text Box 10"/>
          <p:cNvSpPr/>
          <p:nvPr/>
        </p:nvSpPr>
        <p:spPr>
          <a:xfrm>
            <a:off x="2104231" y="5692775"/>
            <a:ext cx="362585" cy="521970"/>
          </a:xfrm>
          <a:prstGeom prst="rect">
            <a:avLst/>
          </a:prstGeom>
          <a:noFill/>
          <a:ln w="9525">
            <a:noFill/>
          </a:ln>
        </p:spPr>
        <p:txBody>
          <a:bodyPr wrap="none" anchor="t">
            <a:spAutoFit/>
          </a:bodyPr>
          <a:lstStyle/>
          <a:p>
            <a:pPr algn="ctr" eaLnBrk="0" hangingPunct="0"/>
            <a:r>
              <a:rPr lang="zh-CN" altLang="en-US" sz="2800" dirty="0">
                <a:solidFill>
                  <a:srgbClr val="FFFF00"/>
                </a:solidFill>
                <a:latin typeface="黑体" panose="02010609060101010101" pitchFamily="2" charset="-122"/>
                <a:ea typeface="黑体" panose="02010609060101010101" pitchFamily="2" charset="-122"/>
                <a:sym typeface="黑体" panose="02010609060101010101" pitchFamily="2" charset="-122"/>
              </a:rPr>
              <a:t>7</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 name="Line 20"/>
          <p:cNvSpPr/>
          <p:nvPr/>
        </p:nvSpPr>
        <p:spPr>
          <a:xfrm flipV="1">
            <a:off x="2424113" y="2782570"/>
            <a:ext cx="4572000"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2424113" y="3474720"/>
            <a:ext cx="4572000"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2424113" y="4166870"/>
            <a:ext cx="4572000"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2424113" y="4859020"/>
            <a:ext cx="4572000"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2424113" y="5551170"/>
            <a:ext cx="4572000" cy="7938"/>
          </a:xfrm>
          <a:prstGeom prst="line">
            <a:avLst/>
          </a:prstGeom>
          <a:ln w="25400" cap="flat" cmpd="sng">
            <a:solidFill>
              <a:schemeClr val="bg2"/>
            </a:solidFill>
            <a:prstDash val="sysDot"/>
            <a:round/>
            <a:headEnd type="none" w="med" len="med"/>
            <a:tailEnd type="oval" w="med" len="med"/>
          </a:ln>
        </p:spPr>
      </p:sp>
      <p:sp>
        <p:nvSpPr>
          <p:cNvPr id="9" name="Line 20"/>
          <p:cNvSpPr/>
          <p:nvPr/>
        </p:nvSpPr>
        <p:spPr>
          <a:xfrm flipV="1">
            <a:off x="2424113" y="6243320"/>
            <a:ext cx="4572000" cy="7938"/>
          </a:xfrm>
          <a:prstGeom prst="line">
            <a:avLst/>
          </a:prstGeom>
          <a:ln w="25400" cap="flat" cmpd="sng">
            <a:solidFill>
              <a:schemeClr val="bg2"/>
            </a:solidFill>
            <a:prstDash val="sysDot"/>
            <a:round/>
            <a:headEnd type="none" w="med" len="med"/>
            <a:tailEnd type="oval" w="med" len="med"/>
          </a:ln>
        </p:spPr>
      </p:sp>
      <p:sp>
        <p:nvSpPr>
          <p:cNvPr id="11" name="Rectangle 66">
            <a:hlinkClick r:id="rId3" action="ppaction://hlinksldjump"/>
          </p:cNvPr>
          <p:cNvSpPr/>
          <p:nvPr/>
        </p:nvSpPr>
        <p:spPr>
          <a:xfrm>
            <a:off x="2782570" y="4948555"/>
            <a:ext cx="4248000" cy="583565"/>
          </a:xfrm>
          <a:prstGeom prst="rect">
            <a:avLst/>
          </a:prstGeom>
          <a:solidFill>
            <a:srgbClr val="FFFF00"/>
          </a:solidFill>
          <a:ln w="9525">
            <a:noFill/>
          </a:ln>
        </p:spPr>
        <p:txBody>
          <a:bodyPr wrap="square" anchor="t">
            <a:spAutoFit/>
          </a:bodyPr>
          <a:lstStyle/>
          <a:p>
            <a:pPr lvl="0" algn="dist" eaLnBrk="0" hangingPunct="0">
              <a:buClrTx/>
              <a:buSzTx/>
            </a:pPr>
            <a:r>
              <a:rPr lang="zh-CN" altLang="en-US" sz="3200" dirty="0">
                <a:solidFill>
                  <a:srgbClr val="FF0000"/>
                </a:solidFill>
                <a:latin typeface="黑体" panose="02010609060101010101" pitchFamily="2" charset="-122"/>
                <a:ea typeface="黑体" panose="02010609060101010101" pitchFamily="2" charset="-122"/>
                <a:sym typeface="黑体" panose="02010609060101010101" pitchFamily="2" charset="-122"/>
              </a:rPr>
              <a:t>绿色发展面临的机遇</a:t>
            </a:r>
          </a:p>
        </p:txBody>
      </p:sp>
      <p:sp>
        <p:nvSpPr>
          <p:cNvPr id="2" name="Text Box 5"/>
          <p:cNvSpPr/>
          <p:nvPr/>
        </p:nvSpPr>
        <p:spPr>
          <a:xfrm>
            <a:off x="2767965" y="1526540"/>
            <a:ext cx="4248000" cy="583565"/>
          </a:xfrm>
          <a:prstGeom prst="rect">
            <a:avLst/>
          </a:prstGeom>
          <a:noFill/>
          <a:ln w="9525">
            <a:noFill/>
          </a:ln>
        </p:spPr>
        <p:txBody>
          <a:bodyPr wrap="square" anchor="t">
            <a:spAutoFit/>
          </a:bodyPr>
          <a:lstStyle/>
          <a:p>
            <a:pPr lvl="0" algn="dist" eaLnBrk="0" hangingPunct="0">
              <a:buClrTx/>
              <a:buSzTx/>
            </a:pPr>
            <a:r>
              <a:rPr lang="zh-CN" altLang="en-US" sz="3200" dirty="0">
                <a:solidFill>
                  <a:srgbClr val="008000"/>
                </a:solidFill>
                <a:latin typeface="黑体" panose="02010609060101010101" pitchFamily="2" charset="-122"/>
                <a:ea typeface="黑体" panose="02010609060101010101" pitchFamily="2" charset="-122"/>
                <a:sym typeface="+mn-ea"/>
              </a:rPr>
              <a:t>循环经济的内涵与原则</a:t>
            </a:r>
          </a:p>
        </p:txBody>
      </p:sp>
      <p:sp>
        <p:nvSpPr>
          <p:cNvPr id="12" name="Text Box 5"/>
          <p:cNvSpPr/>
          <p:nvPr/>
        </p:nvSpPr>
        <p:spPr>
          <a:xfrm>
            <a:off x="2767965" y="2244090"/>
            <a:ext cx="4248000" cy="583565"/>
          </a:xfrm>
          <a:prstGeom prst="rect">
            <a:avLst/>
          </a:prstGeom>
          <a:noFill/>
          <a:ln w="9525">
            <a:noFill/>
          </a:ln>
        </p:spPr>
        <p:txBody>
          <a:bodyPr wrap="square" anchor="t">
            <a:spAutoFit/>
          </a:bodyPr>
          <a:lstStyle/>
          <a:p>
            <a:pPr lvl="0" algn="dist" eaLnBrk="0" hangingPunct="0">
              <a:buClrTx/>
              <a:buSzTx/>
            </a:pPr>
            <a:r>
              <a:rPr lang="zh-CN" altLang="en-US" sz="3200" dirty="0">
                <a:solidFill>
                  <a:srgbClr val="008000"/>
                </a:solidFill>
                <a:latin typeface="黑体" panose="02010609060101010101" pitchFamily="2" charset="-122"/>
                <a:ea typeface="黑体" panose="02010609060101010101" pitchFamily="2" charset="-122"/>
                <a:sym typeface="+mn-ea"/>
              </a:rPr>
              <a:t>循环经济三个重要层面</a:t>
            </a:r>
          </a:p>
        </p:txBody>
      </p:sp>
      <p:sp>
        <p:nvSpPr>
          <p:cNvPr id="13" name="Rectangle 66">
            <a:hlinkClick r:id="rId3" action="ppaction://hlinksldjump"/>
          </p:cNvPr>
          <p:cNvSpPr/>
          <p:nvPr/>
        </p:nvSpPr>
        <p:spPr>
          <a:xfrm>
            <a:off x="2766060" y="5649595"/>
            <a:ext cx="4248000" cy="583565"/>
          </a:xfrm>
          <a:prstGeom prst="rect">
            <a:avLst/>
          </a:prstGeom>
          <a:noFill/>
          <a:ln w="9525">
            <a:noFill/>
          </a:ln>
        </p:spPr>
        <p:txBody>
          <a:bodyPr wrap="square" anchor="t">
            <a:spAutoFit/>
          </a:bodyPr>
          <a:lstStyle/>
          <a:p>
            <a:pPr lvl="0" algn="ctr" eaLnBrk="0" hangingPunct="0">
              <a:buClrTx/>
              <a:buSzTx/>
            </a:pPr>
            <a:r>
              <a:rPr lang="zh-CN" altLang="en-US" sz="3200" dirty="0">
                <a:solidFill>
                  <a:srgbClr val="008000"/>
                </a:solidFill>
                <a:latin typeface="黑体" panose="02010609060101010101" pitchFamily="2" charset="-122"/>
                <a:ea typeface="黑体" panose="02010609060101010101" pitchFamily="2" charset="-122"/>
                <a:sym typeface="Aharoni" panose="02010803020104030203" pitchFamily="2" charset="-79"/>
              </a:rPr>
              <a:t>碳中和面临的机遇挑战</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2530" name="组合 22529"/>
          <p:cNvGrpSpPr/>
          <p:nvPr/>
        </p:nvGrpSpPr>
        <p:grpSpPr>
          <a:xfrm>
            <a:off x="3239691" y="2424113"/>
            <a:ext cx="2720578" cy="2628900"/>
            <a:chOff x="0" y="0"/>
            <a:chExt cx="5714" cy="5519"/>
          </a:xfrm>
        </p:grpSpPr>
        <p:sp>
          <p:nvSpPr>
            <p:cNvPr id="22531" name="MH_Other_1"/>
            <p:cNvSpPr/>
            <p:nvPr/>
          </p:nvSpPr>
          <p:spPr>
            <a:xfrm flipH="1">
              <a:off x="1645" y="1532"/>
              <a:ext cx="578" cy="2195"/>
            </a:xfrm>
            <a:prstGeom prst="line">
              <a:avLst/>
            </a:prstGeom>
            <a:ln w="6350" cap="flat" cmpd="sng">
              <a:solidFill>
                <a:srgbClr val="BBD6EE"/>
              </a:solidFill>
              <a:prstDash val="solid"/>
              <a:headEnd type="none" w="med" len="med"/>
              <a:tailEnd type="none" w="med" len="med"/>
            </a:ln>
          </p:spPr>
        </p:sp>
        <p:sp>
          <p:nvSpPr>
            <p:cNvPr id="22532" name="MH_Other_2"/>
            <p:cNvSpPr/>
            <p:nvPr/>
          </p:nvSpPr>
          <p:spPr>
            <a:xfrm>
              <a:off x="3492" y="1532"/>
              <a:ext cx="578" cy="2195"/>
            </a:xfrm>
            <a:prstGeom prst="line">
              <a:avLst/>
            </a:prstGeom>
            <a:ln w="6350" cap="flat" cmpd="sng">
              <a:solidFill>
                <a:srgbClr val="BBD6EE"/>
              </a:solidFill>
              <a:prstDash val="solid"/>
              <a:headEnd type="none" w="med" len="med"/>
              <a:tailEnd type="none" w="med" len="med"/>
            </a:ln>
          </p:spPr>
        </p:sp>
        <p:sp>
          <p:nvSpPr>
            <p:cNvPr id="22533" name="MH_Other_3"/>
            <p:cNvSpPr/>
            <p:nvPr/>
          </p:nvSpPr>
          <p:spPr>
            <a:xfrm>
              <a:off x="3755" y="897"/>
              <a:ext cx="1063" cy="528"/>
            </a:xfrm>
            <a:prstGeom prst="line">
              <a:avLst/>
            </a:prstGeom>
            <a:ln w="6350" cap="flat" cmpd="sng">
              <a:solidFill>
                <a:srgbClr val="BBD6EE"/>
              </a:solidFill>
              <a:prstDash val="solid"/>
              <a:headEnd type="none" w="med" len="med"/>
              <a:tailEnd type="none" w="med" len="med"/>
            </a:ln>
          </p:spPr>
        </p:sp>
        <p:sp>
          <p:nvSpPr>
            <p:cNvPr id="22534" name="MH_Other_4"/>
            <p:cNvSpPr/>
            <p:nvPr/>
          </p:nvSpPr>
          <p:spPr>
            <a:xfrm flipH="1">
              <a:off x="1237" y="897"/>
              <a:ext cx="723" cy="528"/>
            </a:xfrm>
            <a:prstGeom prst="line">
              <a:avLst/>
            </a:prstGeom>
            <a:ln w="6350" cap="flat" cmpd="sng">
              <a:solidFill>
                <a:srgbClr val="BBD6EE"/>
              </a:solidFill>
              <a:prstDash val="solid"/>
              <a:headEnd type="none" w="med" len="med"/>
              <a:tailEnd type="none" w="med" len="med"/>
            </a:ln>
          </p:spPr>
        </p:sp>
        <p:sp>
          <p:nvSpPr>
            <p:cNvPr id="22535" name="MH_Other_5"/>
            <p:cNvSpPr/>
            <p:nvPr/>
          </p:nvSpPr>
          <p:spPr>
            <a:xfrm>
              <a:off x="1795" y="2322"/>
              <a:ext cx="2125" cy="1"/>
            </a:xfrm>
            <a:prstGeom prst="line">
              <a:avLst/>
            </a:prstGeom>
            <a:ln w="6350" cap="flat" cmpd="sng">
              <a:solidFill>
                <a:srgbClr val="BBD6EE"/>
              </a:solidFill>
              <a:prstDash val="solid"/>
              <a:headEnd type="none" w="med" len="med"/>
              <a:tailEnd type="none" w="med" len="med"/>
            </a:ln>
          </p:spPr>
        </p:sp>
        <p:sp>
          <p:nvSpPr>
            <p:cNvPr id="22536" name="MH_Other_6"/>
            <p:cNvSpPr/>
            <p:nvPr/>
          </p:nvSpPr>
          <p:spPr>
            <a:xfrm>
              <a:off x="1532" y="2955"/>
              <a:ext cx="1903" cy="1035"/>
            </a:xfrm>
            <a:prstGeom prst="line">
              <a:avLst/>
            </a:prstGeom>
            <a:ln w="6350" cap="flat" cmpd="sng">
              <a:solidFill>
                <a:srgbClr val="BBD6EE"/>
              </a:solidFill>
              <a:prstDash val="solid"/>
              <a:headEnd type="none" w="med" len="med"/>
              <a:tailEnd type="none" w="med" len="med"/>
            </a:ln>
          </p:spPr>
        </p:sp>
        <p:sp>
          <p:nvSpPr>
            <p:cNvPr id="22537" name="MH_Other_7"/>
            <p:cNvSpPr/>
            <p:nvPr/>
          </p:nvSpPr>
          <p:spPr>
            <a:xfrm>
              <a:off x="897" y="3217"/>
              <a:ext cx="115" cy="773"/>
            </a:xfrm>
            <a:prstGeom prst="line">
              <a:avLst/>
            </a:prstGeom>
            <a:ln w="6350" cap="flat" cmpd="sng">
              <a:solidFill>
                <a:srgbClr val="BBD6EE"/>
              </a:solidFill>
              <a:prstDash val="solid"/>
              <a:headEnd type="none" w="med" len="med"/>
              <a:tailEnd type="none" w="med" len="med"/>
            </a:ln>
          </p:spPr>
        </p:sp>
        <p:sp>
          <p:nvSpPr>
            <p:cNvPr id="22538" name="MH_Other_8"/>
            <p:cNvSpPr/>
            <p:nvPr/>
          </p:nvSpPr>
          <p:spPr>
            <a:xfrm flipH="1">
              <a:off x="4702" y="3217"/>
              <a:ext cx="115" cy="773"/>
            </a:xfrm>
            <a:prstGeom prst="line">
              <a:avLst/>
            </a:prstGeom>
            <a:ln w="6350" cap="flat" cmpd="sng">
              <a:solidFill>
                <a:srgbClr val="BBD6EE"/>
              </a:solidFill>
              <a:prstDash val="solid"/>
              <a:headEnd type="none" w="med" len="med"/>
              <a:tailEnd type="none" w="med" len="med"/>
            </a:ln>
          </p:spPr>
        </p:sp>
        <p:sp>
          <p:nvSpPr>
            <p:cNvPr id="22539" name="MH_Other_9"/>
            <p:cNvSpPr/>
            <p:nvPr/>
          </p:nvSpPr>
          <p:spPr>
            <a:xfrm flipH="1">
              <a:off x="2222" y="2955"/>
              <a:ext cx="1960" cy="1110"/>
            </a:xfrm>
            <a:prstGeom prst="line">
              <a:avLst/>
            </a:prstGeom>
            <a:ln w="6350" cap="flat" cmpd="sng">
              <a:solidFill>
                <a:srgbClr val="BBD6EE"/>
              </a:solidFill>
              <a:prstDash val="solid"/>
              <a:headEnd type="none" w="med" len="med"/>
              <a:tailEnd type="none" w="med" len="med"/>
            </a:ln>
          </p:spPr>
        </p:sp>
        <p:sp>
          <p:nvSpPr>
            <p:cNvPr id="22540" name="MH_Other_10"/>
            <p:cNvSpPr/>
            <p:nvPr/>
          </p:nvSpPr>
          <p:spPr>
            <a:xfrm flipH="1">
              <a:off x="2542" y="4625"/>
              <a:ext cx="630" cy="1"/>
            </a:xfrm>
            <a:prstGeom prst="line">
              <a:avLst/>
            </a:prstGeom>
            <a:ln w="6350" cap="flat" cmpd="sng">
              <a:solidFill>
                <a:srgbClr val="BBD6EE"/>
              </a:solidFill>
              <a:prstDash val="solid"/>
              <a:headEnd type="none" w="med" len="med"/>
              <a:tailEnd type="none" w="med" len="med"/>
            </a:ln>
          </p:spPr>
        </p:sp>
        <p:sp>
          <p:nvSpPr>
            <p:cNvPr id="22541" name="MH_SubTitle_1"/>
            <p:cNvSpPr/>
            <p:nvPr/>
          </p:nvSpPr>
          <p:spPr>
            <a:xfrm>
              <a:off x="1960" y="0"/>
              <a:ext cx="1795" cy="1795"/>
            </a:xfrm>
            <a:prstGeom prst="ellipse">
              <a:avLst/>
            </a:prstGeom>
            <a:solidFill>
              <a:srgbClr val="FFF2CC"/>
            </a:solidFill>
            <a:ln w="76200" cap="flat" cmpd="dbl">
              <a:solidFill>
                <a:srgbClr val="5B9BD5"/>
              </a:solidFill>
              <a:prstDash val="solid"/>
              <a:headEnd type="none" w="med" len="med"/>
              <a:tailEnd type="none" w="med" len="med"/>
            </a:ln>
          </p:spPr>
          <p:txBody>
            <a:bodyPr lIns="0" tIns="0" rIns="0" bIns="0" anchor="ctr"/>
            <a:lstStyle/>
            <a:p>
              <a:pPr algn="ctr"/>
              <a:r>
                <a:rPr lang="zh-CN" altLang="en-US" sz="1800" dirty="0">
                  <a:solidFill>
                    <a:srgbClr val="00B050"/>
                  </a:solidFill>
                  <a:sym typeface="宋体" panose="02010600030101010101" pitchFamily="2" charset="-122"/>
                </a:rPr>
                <a:t>凝聚合力 </a:t>
              </a:r>
              <a:endParaRPr lang="zh-CN" altLang="en-US" sz="1800" b="1" dirty="0">
                <a:solidFill>
                  <a:srgbClr val="00B050"/>
                </a:solidFill>
                <a:ea typeface="宋体" panose="02010600030101010101" pitchFamily="2" charset="-122"/>
                <a:sym typeface="宋体" panose="02010600030101010101" pitchFamily="2" charset="-122"/>
              </a:endParaRPr>
            </a:p>
          </p:txBody>
        </p:sp>
        <p:sp>
          <p:nvSpPr>
            <p:cNvPr id="22542" name="MH_SubTitle_2"/>
            <p:cNvSpPr/>
            <p:nvPr/>
          </p:nvSpPr>
          <p:spPr>
            <a:xfrm>
              <a:off x="3920" y="1425"/>
              <a:ext cx="1795" cy="1793"/>
            </a:xfrm>
            <a:prstGeom prst="ellipse">
              <a:avLst/>
            </a:prstGeom>
            <a:solidFill>
              <a:srgbClr val="FFF2CC"/>
            </a:solidFill>
            <a:ln w="76200" cap="flat" cmpd="dbl">
              <a:solidFill>
                <a:srgbClr val="5B9BD5"/>
              </a:solidFill>
              <a:prstDash val="solid"/>
              <a:headEnd type="none" w="med" len="med"/>
              <a:tailEnd type="none" w="med" len="med"/>
            </a:ln>
          </p:spPr>
          <p:txBody>
            <a:bodyPr lIns="0" tIns="0" rIns="0" bIns="0" anchor="ctr"/>
            <a:lstStyle/>
            <a:p>
              <a:pPr algn="ctr"/>
              <a:r>
                <a:rPr lang="zh-CN" altLang="en-US" sz="1800" dirty="0">
                  <a:solidFill>
                    <a:srgbClr val="00B050"/>
                  </a:solidFill>
                  <a:sym typeface="宋体" panose="02010600030101010101" pitchFamily="2" charset="-122"/>
                </a:rPr>
                <a:t>激发潜力 </a:t>
              </a:r>
              <a:endParaRPr lang="zh-CN" altLang="en-US" sz="1800" b="1" dirty="0">
                <a:solidFill>
                  <a:srgbClr val="00B050"/>
                </a:solidFill>
                <a:ea typeface="宋体" panose="02010600030101010101" pitchFamily="2" charset="-122"/>
                <a:sym typeface="宋体" panose="02010600030101010101" pitchFamily="2" charset="-122"/>
              </a:endParaRPr>
            </a:p>
          </p:txBody>
        </p:sp>
        <p:sp>
          <p:nvSpPr>
            <p:cNvPr id="22543" name="MH_SubTitle_3"/>
            <p:cNvSpPr/>
            <p:nvPr/>
          </p:nvSpPr>
          <p:spPr>
            <a:xfrm>
              <a:off x="3170" y="3727"/>
              <a:ext cx="1795" cy="1793"/>
            </a:xfrm>
            <a:prstGeom prst="ellipse">
              <a:avLst/>
            </a:prstGeom>
            <a:solidFill>
              <a:srgbClr val="FFF2CC"/>
            </a:solidFill>
            <a:ln w="76200" cap="flat" cmpd="dbl">
              <a:solidFill>
                <a:srgbClr val="5B9BD5"/>
              </a:solidFill>
              <a:prstDash val="solid"/>
              <a:headEnd type="none" w="med" len="med"/>
              <a:tailEnd type="none" w="med" len="med"/>
            </a:ln>
          </p:spPr>
          <p:txBody>
            <a:bodyPr lIns="0" tIns="0" rIns="0" bIns="0" anchor="ctr"/>
            <a:lstStyle/>
            <a:p>
              <a:pPr algn="ctr"/>
              <a:r>
                <a:rPr lang="zh-CN" altLang="en-US" sz="1800" dirty="0">
                  <a:solidFill>
                    <a:srgbClr val="00B050"/>
                  </a:solidFill>
                  <a:sym typeface="宋体" panose="02010600030101010101" pitchFamily="2" charset="-122"/>
                </a:rPr>
                <a:t>释放活力 </a:t>
              </a:r>
              <a:endParaRPr lang="zh-CN" altLang="en-US" sz="1800" b="1" dirty="0">
                <a:solidFill>
                  <a:srgbClr val="00B050"/>
                </a:solidFill>
                <a:ea typeface="宋体" panose="02010600030101010101" pitchFamily="2" charset="-122"/>
                <a:sym typeface="宋体" panose="02010600030101010101" pitchFamily="2" charset="-122"/>
              </a:endParaRPr>
            </a:p>
          </p:txBody>
        </p:sp>
        <p:sp>
          <p:nvSpPr>
            <p:cNvPr id="22544" name="MH_SubTitle_4"/>
            <p:cNvSpPr/>
            <p:nvPr/>
          </p:nvSpPr>
          <p:spPr>
            <a:xfrm>
              <a:off x="750" y="3727"/>
              <a:ext cx="1795" cy="1793"/>
            </a:xfrm>
            <a:prstGeom prst="ellipse">
              <a:avLst/>
            </a:prstGeom>
            <a:solidFill>
              <a:srgbClr val="FFF2CC"/>
            </a:solidFill>
            <a:ln w="76200" cap="flat" cmpd="dbl">
              <a:solidFill>
                <a:srgbClr val="5B9BD5"/>
              </a:solidFill>
              <a:prstDash val="solid"/>
              <a:headEnd type="none" w="med" len="med"/>
              <a:tailEnd type="none" w="med" len="med"/>
            </a:ln>
          </p:spPr>
          <p:txBody>
            <a:bodyPr lIns="0" tIns="0" rIns="0" bIns="0" anchor="ctr"/>
            <a:lstStyle/>
            <a:p>
              <a:pPr algn="ctr"/>
              <a:r>
                <a:rPr lang="zh-CN" altLang="en-US" sz="1800" dirty="0">
                  <a:solidFill>
                    <a:srgbClr val="00B050"/>
                  </a:solidFill>
                  <a:sym typeface="宋体" panose="02010600030101010101" pitchFamily="2" charset="-122"/>
                </a:rPr>
                <a:t>增添效力 </a:t>
              </a:r>
              <a:endParaRPr lang="zh-CN" altLang="en-US" sz="1800" b="1" dirty="0">
                <a:solidFill>
                  <a:srgbClr val="00B050"/>
                </a:solidFill>
                <a:ea typeface="宋体" panose="02010600030101010101" pitchFamily="2" charset="-122"/>
                <a:sym typeface="宋体" panose="02010600030101010101" pitchFamily="2" charset="-122"/>
              </a:endParaRPr>
            </a:p>
          </p:txBody>
        </p:sp>
        <p:sp>
          <p:nvSpPr>
            <p:cNvPr id="22545" name="MH_SubTitle_5"/>
            <p:cNvSpPr/>
            <p:nvPr/>
          </p:nvSpPr>
          <p:spPr>
            <a:xfrm>
              <a:off x="0" y="1425"/>
              <a:ext cx="1795" cy="1793"/>
            </a:xfrm>
            <a:prstGeom prst="ellipse">
              <a:avLst/>
            </a:prstGeom>
            <a:solidFill>
              <a:srgbClr val="FFF2CC"/>
            </a:solidFill>
            <a:ln w="76200" cap="flat" cmpd="dbl">
              <a:solidFill>
                <a:srgbClr val="5B9BD5"/>
              </a:solidFill>
              <a:prstDash val="solid"/>
              <a:headEnd type="none" w="med" len="med"/>
              <a:tailEnd type="none" w="med" len="med"/>
            </a:ln>
          </p:spPr>
          <p:txBody>
            <a:bodyPr lIns="0" tIns="0" rIns="0" bIns="0" anchor="ctr"/>
            <a:lstStyle/>
            <a:p>
              <a:pPr algn="ctr"/>
              <a:r>
                <a:rPr lang="zh-CN" altLang="en-US" sz="1800" dirty="0">
                  <a:solidFill>
                    <a:srgbClr val="00B050"/>
                  </a:solidFill>
                  <a:sym typeface="宋体" panose="02010600030101010101" pitchFamily="2" charset="-122"/>
                </a:rPr>
                <a:t>注入动力 </a:t>
              </a:r>
              <a:endParaRPr lang="zh-CN" altLang="en-US" sz="1800" b="1" dirty="0">
                <a:solidFill>
                  <a:srgbClr val="00B050"/>
                </a:solidFill>
                <a:ea typeface="宋体" panose="02010600030101010101" pitchFamily="2" charset="-122"/>
                <a:sym typeface="宋体" panose="02010600030101010101" pitchFamily="2" charset="-122"/>
              </a:endParaRPr>
            </a:p>
          </p:txBody>
        </p:sp>
      </p:grpSp>
      <p:sp>
        <p:nvSpPr>
          <p:cNvPr id="22547" name="MH_Desc_1"/>
          <p:cNvSpPr/>
          <p:nvPr/>
        </p:nvSpPr>
        <p:spPr>
          <a:xfrm>
            <a:off x="6131560" y="3172460"/>
            <a:ext cx="2148205" cy="805815"/>
          </a:xfrm>
          <a:prstGeom prst="rect">
            <a:avLst/>
          </a:prstGeom>
          <a:noFill/>
          <a:ln w="9525">
            <a:noFill/>
          </a:ln>
        </p:spPr>
        <p:txBody>
          <a:bodyPr lIns="67500" tIns="0" rIns="67500" bIns="0" anchor="ctr">
            <a:noAutofit/>
          </a:bodyPr>
          <a:lstStyle/>
          <a:p>
            <a:pPr lvl="0" algn="just">
              <a:lnSpc>
                <a:spcPct val="120000"/>
              </a:lnSpc>
              <a:buClrTx/>
              <a:buSzTx/>
            </a:pPr>
            <a:r>
              <a:rPr lang="zh-CN" altLang="en-US" sz="1800" b="1" dirty="0">
                <a:solidFill>
                  <a:srgbClr val="0070C0"/>
                </a:solidFill>
                <a:latin typeface="Calibri" panose="020F0502020204030204" charset="0"/>
                <a:ea typeface="宋体" panose="02010600030101010101" pitchFamily="2" charset="-122"/>
                <a:sym typeface="宋体" panose="02010600030101010101" pitchFamily="2" charset="-122"/>
              </a:rPr>
              <a:t>强大的制造能力和庞大的消费市场激发生产消费潜力</a:t>
            </a:r>
          </a:p>
        </p:txBody>
      </p:sp>
      <p:grpSp>
        <p:nvGrpSpPr>
          <p:cNvPr id="22550" name="组合 22549"/>
          <p:cNvGrpSpPr/>
          <p:nvPr/>
        </p:nvGrpSpPr>
        <p:grpSpPr>
          <a:xfrm>
            <a:off x="5876936" y="4576165"/>
            <a:ext cx="2335387" cy="979872"/>
            <a:chOff x="160" y="837"/>
            <a:chExt cx="4903" cy="3385"/>
          </a:xfrm>
        </p:grpSpPr>
        <p:sp>
          <p:nvSpPr>
            <p:cNvPr id="22551" name="MH_Desc_1"/>
            <p:cNvSpPr/>
            <p:nvPr/>
          </p:nvSpPr>
          <p:spPr>
            <a:xfrm>
              <a:off x="553" y="837"/>
              <a:ext cx="4510" cy="3385"/>
            </a:xfrm>
            <a:prstGeom prst="rect">
              <a:avLst/>
            </a:prstGeom>
            <a:noFill/>
            <a:ln w="9525">
              <a:noFill/>
            </a:ln>
          </p:spPr>
          <p:txBody>
            <a:bodyPr lIns="67500" tIns="0" rIns="67500" bIns="0" anchor="ctr">
              <a:noAutofit/>
            </a:bodyPr>
            <a:lstStyle/>
            <a:p>
              <a:pPr lvl="0" algn="just">
                <a:lnSpc>
                  <a:spcPct val="110000"/>
                </a:lnSpc>
                <a:buClrTx/>
                <a:buSzTx/>
              </a:pPr>
              <a:r>
                <a:rPr lang="zh-CN" altLang="en-US" sz="1800" b="1" dirty="0">
                  <a:solidFill>
                    <a:srgbClr val="0070C0"/>
                  </a:solidFill>
                  <a:latin typeface="Calibri" panose="020F0502020204030204" charset="0"/>
                  <a:ea typeface="宋体" panose="02010600030101010101" pitchFamily="2" charset="-122"/>
                  <a:sym typeface="宋体" panose="02010600030101010101" pitchFamily="2" charset="-122"/>
                </a:rPr>
                <a:t>推进简政放权、加快转变政府职能释放市场活力</a:t>
              </a:r>
            </a:p>
          </p:txBody>
        </p:sp>
        <p:sp>
          <p:nvSpPr>
            <p:cNvPr id="22553" name="MH_Other_12"/>
            <p:cNvSpPr/>
            <p:nvPr/>
          </p:nvSpPr>
          <p:spPr>
            <a:xfrm>
              <a:off x="160" y="3580"/>
              <a:ext cx="4510" cy="1"/>
            </a:xfrm>
            <a:prstGeom prst="line">
              <a:avLst/>
            </a:prstGeom>
            <a:ln w="3175" cap="flat" cmpd="sng">
              <a:pattFill prst="horz">
                <a:fgClr>
                  <a:schemeClr val="accent1"/>
                </a:fgClr>
                <a:bgClr>
                  <a:srgbClr val="FFFFFF"/>
                </a:bgClr>
              </a:pattFill>
              <a:prstDash val="solid"/>
              <a:headEnd type="none" w="med" len="med"/>
              <a:tailEnd type="none" w="med" len="med"/>
            </a:ln>
          </p:spPr>
        </p:sp>
      </p:grpSp>
      <p:sp>
        <p:nvSpPr>
          <p:cNvPr id="22555" name="MH_Desc_1"/>
          <p:cNvSpPr/>
          <p:nvPr/>
        </p:nvSpPr>
        <p:spPr>
          <a:xfrm>
            <a:off x="878205" y="4606290"/>
            <a:ext cx="2267585" cy="807085"/>
          </a:xfrm>
          <a:prstGeom prst="rect">
            <a:avLst/>
          </a:prstGeom>
          <a:noFill/>
          <a:ln w="9525">
            <a:noFill/>
          </a:ln>
        </p:spPr>
        <p:txBody>
          <a:bodyPr lIns="67500" tIns="0" rIns="67500" bIns="0" anchor="ctr">
            <a:noAutofit/>
          </a:bodyPr>
          <a:lstStyle/>
          <a:p>
            <a:pPr lvl="0" algn="just">
              <a:lnSpc>
                <a:spcPct val="110000"/>
              </a:lnSpc>
              <a:buClrTx/>
              <a:buSzTx/>
            </a:pPr>
            <a:r>
              <a:rPr lang="zh-CN" altLang="en-US" sz="1800" b="1" dirty="0">
                <a:solidFill>
                  <a:srgbClr val="0070C0"/>
                </a:solidFill>
                <a:latin typeface="Calibri" panose="020F0502020204030204" charset="0"/>
                <a:ea typeface="宋体" panose="02010600030101010101" pitchFamily="2" charset="-122"/>
                <a:sym typeface="宋体" panose="02010600030101010101" pitchFamily="2" charset="-122"/>
              </a:rPr>
              <a:t>环境质量加速改善呼声强烈，增添绿色低碳经济发展效力</a:t>
            </a:r>
          </a:p>
        </p:txBody>
      </p:sp>
      <p:grpSp>
        <p:nvGrpSpPr>
          <p:cNvPr id="22558" name="组合 22557"/>
          <p:cNvGrpSpPr/>
          <p:nvPr/>
        </p:nvGrpSpPr>
        <p:grpSpPr>
          <a:xfrm>
            <a:off x="3124562" y="1459706"/>
            <a:ext cx="3807257" cy="1038463"/>
            <a:chOff x="15" y="-780"/>
            <a:chExt cx="4655" cy="4361"/>
          </a:xfrm>
        </p:grpSpPr>
        <p:sp>
          <p:nvSpPr>
            <p:cNvPr id="22559" name="MH_Desc_1"/>
            <p:cNvSpPr/>
            <p:nvPr/>
          </p:nvSpPr>
          <p:spPr>
            <a:xfrm>
              <a:off x="15" y="-780"/>
              <a:ext cx="4510" cy="3385"/>
            </a:xfrm>
            <a:prstGeom prst="rect">
              <a:avLst/>
            </a:prstGeom>
            <a:noFill/>
            <a:ln w="9525">
              <a:noFill/>
            </a:ln>
          </p:spPr>
          <p:txBody>
            <a:bodyPr lIns="67500" tIns="0" rIns="67500" bIns="0" anchor="ctr"/>
            <a:lstStyle/>
            <a:p>
              <a:pPr algn="just">
                <a:lnSpc>
                  <a:spcPct val="150000"/>
                </a:lnSpc>
                <a:buNone/>
              </a:pPr>
              <a:r>
                <a:rPr lang="zh-CN" altLang="en-US" sz="1800" b="1" dirty="0">
                  <a:solidFill>
                    <a:srgbClr val="0070C0"/>
                  </a:solidFill>
                  <a:latin typeface="Calibri" panose="020F0502020204030204" charset="0"/>
                  <a:ea typeface="宋体" panose="02010600030101010101" pitchFamily="2" charset="-122"/>
                  <a:sym typeface="宋体" panose="02010600030101010101" pitchFamily="2" charset="-122"/>
                </a:rPr>
                <a:t>保持经济社会可持续发展成为主流价值取向，为绿色发展凝聚合力</a:t>
              </a:r>
              <a:endParaRPr lang="zh-CN" altLang="en-US" sz="1800" b="1" i="1" baseline="0" dirty="0">
                <a:solidFill>
                  <a:srgbClr val="0070C0"/>
                </a:solidFill>
                <a:latin typeface="Calibri" panose="020F0502020204030204" charset="0"/>
                <a:ea typeface="宋体" panose="02010600030101010101" pitchFamily="2" charset="-122"/>
                <a:sym typeface="宋体" panose="02010600030101010101" pitchFamily="2" charset="-122"/>
              </a:endParaRPr>
            </a:p>
          </p:txBody>
        </p:sp>
        <p:sp>
          <p:nvSpPr>
            <p:cNvPr id="22561" name="MH_Other_12"/>
            <p:cNvSpPr/>
            <p:nvPr/>
          </p:nvSpPr>
          <p:spPr>
            <a:xfrm>
              <a:off x="160" y="3580"/>
              <a:ext cx="4510" cy="1"/>
            </a:xfrm>
            <a:prstGeom prst="line">
              <a:avLst/>
            </a:prstGeom>
            <a:ln w="3175" cap="flat" cmpd="sng">
              <a:pattFill prst="horz">
                <a:fgClr>
                  <a:schemeClr val="accent1"/>
                </a:fgClr>
                <a:bgClr>
                  <a:srgbClr val="FFFFFF"/>
                </a:bgClr>
              </a:pattFill>
              <a:prstDash val="solid"/>
              <a:headEnd type="none" w="med" len="med"/>
              <a:tailEnd type="none" w="med" len="med"/>
            </a:ln>
          </p:spPr>
        </p:sp>
      </p:grpSp>
      <p:grpSp>
        <p:nvGrpSpPr>
          <p:cNvPr id="22562" name="组合 22561"/>
          <p:cNvGrpSpPr/>
          <p:nvPr/>
        </p:nvGrpSpPr>
        <p:grpSpPr>
          <a:xfrm>
            <a:off x="791766" y="3102769"/>
            <a:ext cx="2224088" cy="853679"/>
            <a:chOff x="0" y="0"/>
            <a:chExt cx="4670" cy="3580"/>
          </a:xfrm>
        </p:grpSpPr>
        <p:sp>
          <p:nvSpPr>
            <p:cNvPr id="22563" name="MH_Desc_1"/>
            <p:cNvSpPr/>
            <p:nvPr/>
          </p:nvSpPr>
          <p:spPr>
            <a:xfrm>
              <a:off x="100" y="93"/>
              <a:ext cx="4510" cy="3385"/>
            </a:xfrm>
            <a:prstGeom prst="rect">
              <a:avLst/>
            </a:prstGeom>
            <a:noFill/>
            <a:ln w="9525">
              <a:noFill/>
            </a:ln>
          </p:spPr>
          <p:txBody>
            <a:bodyPr lIns="67500" tIns="0" rIns="67500" bIns="0" anchor="ctr">
              <a:noAutofit/>
            </a:bodyPr>
            <a:lstStyle/>
            <a:p>
              <a:pPr lvl="0" algn="just">
                <a:lnSpc>
                  <a:spcPct val="120000"/>
                </a:lnSpc>
                <a:buClrTx/>
                <a:buSzTx/>
              </a:pPr>
              <a:r>
                <a:rPr lang="zh-CN" altLang="en-US" sz="1800" b="1" dirty="0">
                  <a:solidFill>
                    <a:srgbClr val="0070C0"/>
                  </a:solidFill>
                  <a:latin typeface="Calibri" panose="020F0502020204030204" charset="0"/>
                  <a:ea typeface="宋体" panose="02010600030101010101" pitchFamily="2" charset="-122"/>
                  <a:sym typeface="宋体" panose="02010600030101010101" pitchFamily="2" charset="-122"/>
                </a:rPr>
                <a:t>科技驱动增长取代生产要素增长，为绿色发展注入动力</a:t>
              </a:r>
            </a:p>
          </p:txBody>
        </p:sp>
        <p:sp>
          <p:nvSpPr>
            <p:cNvPr id="22564" name="MH_Other_11"/>
            <p:cNvSpPr/>
            <p:nvPr/>
          </p:nvSpPr>
          <p:spPr>
            <a:xfrm>
              <a:off x="0" y="0"/>
              <a:ext cx="4510" cy="1"/>
            </a:xfrm>
            <a:prstGeom prst="line">
              <a:avLst/>
            </a:prstGeom>
            <a:ln w="3175" cap="flat" cmpd="sng">
              <a:pattFill prst="horz">
                <a:fgClr>
                  <a:schemeClr val="accent1"/>
                </a:fgClr>
                <a:bgClr>
                  <a:srgbClr val="FFFFFF"/>
                </a:bgClr>
              </a:pattFill>
              <a:prstDash val="solid"/>
              <a:headEnd type="none" w="med" len="med"/>
              <a:tailEnd type="none" w="med" len="med"/>
            </a:ln>
          </p:spPr>
        </p:sp>
        <p:sp>
          <p:nvSpPr>
            <p:cNvPr id="22565" name="MH_Other_12"/>
            <p:cNvSpPr/>
            <p:nvPr/>
          </p:nvSpPr>
          <p:spPr>
            <a:xfrm>
              <a:off x="160" y="3580"/>
              <a:ext cx="4510" cy="1"/>
            </a:xfrm>
            <a:prstGeom prst="line">
              <a:avLst/>
            </a:prstGeom>
            <a:ln w="3175" cap="flat" cmpd="sng">
              <a:pattFill prst="horz">
                <a:fgClr>
                  <a:schemeClr val="accent1"/>
                </a:fgClr>
                <a:bgClr>
                  <a:srgbClr val="FFFFFF"/>
                </a:bgClr>
              </a:pattFill>
              <a:prstDash val="solid"/>
              <a:headEnd type="none" w="med" len="med"/>
              <a:tailEnd type="none" w="med" len="med"/>
            </a:ln>
          </p:spPr>
        </p:sp>
      </p:grpSp>
      <p:sp>
        <p:nvSpPr>
          <p:cNvPr id="22566" name="文本框 26"/>
          <p:cNvSpPr/>
          <p:nvPr/>
        </p:nvSpPr>
        <p:spPr>
          <a:xfrm>
            <a:off x="885190" y="553720"/>
            <a:ext cx="7418705" cy="706755"/>
          </a:xfrm>
          <a:prstGeom prst="rect">
            <a:avLst/>
          </a:prstGeom>
          <a:noFill/>
          <a:ln w="9525">
            <a:noFill/>
          </a:ln>
        </p:spPr>
        <p:txBody>
          <a:bodyPr wrap="square">
            <a:spAutoFit/>
          </a:bodyPr>
          <a:lstStyle/>
          <a:p>
            <a:pPr lvl="0" algn="l">
              <a:buClrTx/>
              <a:buSzTx/>
            </a:pPr>
            <a:r>
              <a:rPr lang="en-US" altLang="x-none" dirty="0">
                <a:solidFill>
                  <a:srgbClr val="FF0000"/>
                </a:solidFill>
                <a:latin typeface="黑体" panose="02010609060101010101" pitchFamily="2" charset="-122"/>
                <a:ea typeface="黑体" panose="02010609060101010101" pitchFamily="2" charset="-122"/>
                <a:sym typeface="Aharoni" panose="02010803020104030203" pitchFamily="2" charset="-79"/>
              </a:rPr>
              <a:t>6.绿色发展面临的机遇</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66">
            <a:hlinkClick r:id="rId3" action="ppaction://hlinksldjump"/>
          </p:cNvPr>
          <p:cNvSpPr/>
          <p:nvPr/>
        </p:nvSpPr>
        <p:spPr>
          <a:xfrm>
            <a:off x="2794000" y="4267835"/>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绿色发展面临的挑战</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8" name="矩形 85"/>
          <p:cNvSpPr/>
          <p:nvPr/>
        </p:nvSpPr>
        <p:spPr>
          <a:xfrm>
            <a:off x="2739708" y="3594418"/>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绿色发展的动力和目标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50" name="Rectangle 59"/>
          <p:cNvSpPr/>
          <p:nvPr/>
        </p:nvSpPr>
        <p:spPr>
          <a:xfrm>
            <a:off x="603885" y="500698"/>
            <a:ext cx="8229600" cy="1143000"/>
          </a:xfrm>
          <a:prstGeom prst="rect">
            <a:avLst/>
          </a:prstGeom>
          <a:noFill/>
          <a:ln w="9525">
            <a:noFill/>
          </a:ln>
        </p:spPr>
        <p:txBody>
          <a:bodyPr anchor="t"/>
          <a:lstStyle/>
          <a:p>
            <a:pPr algn="ctr"/>
            <a:r>
              <a:rPr lang="zh-CN" altLang="en-US" sz="44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黑体" panose="02010609060101010101" pitchFamily="2" charset="-122"/>
              </a:rPr>
              <a:t>讨论内容 </a:t>
            </a:r>
          </a:p>
        </p:txBody>
      </p:sp>
      <p:sp>
        <p:nvSpPr>
          <p:cNvPr id="6151" name="Text Box 5"/>
          <p:cNvSpPr/>
          <p:nvPr/>
        </p:nvSpPr>
        <p:spPr>
          <a:xfrm>
            <a:off x="2784475" y="2906395"/>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绿色发展的内涵与特征</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929130"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2090738"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p>
        </p:txBody>
      </p:sp>
      <p:grpSp>
        <p:nvGrpSpPr>
          <p:cNvPr id="6157" name="组合 6157"/>
          <p:cNvGrpSpPr/>
          <p:nvPr/>
        </p:nvGrpSpPr>
        <p:grpSpPr>
          <a:xfrm>
            <a:off x="1929130" y="217170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2083594" y="2205038"/>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p>
        </p:txBody>
      </p:sp>
      <p:grpSp>
        <p:nvGrpSpPr>
          <p:cNvPr id="6162" name="组合 6162"/>
          <p:cNvGrpSpPr/>
          <p:nvPr/>
        </p:nvGrpSpPr>
        <p:grpSpPr>
          <a:xfrm>
            <a:off x="1929130" y="2870200"/>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2092325" y="289877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p>
        </p:txBody>
      </p:sp>
      <p:sp>
        <p:nvSpPr>
          <p:cNvPr id="6167" name="Line 20"/>
          <p:cNvSpPr/>
          <p:nvPr/>
        </p:nvSpPr>
        <p:spPr>
          <a:xfrm flipV="1">
            <a:off x="2435543" y="2101850"/>
            <a:ext cx="4572000"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956118"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956118" y="426720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2097088" y="431482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p>
        </p:txBody>
      </p:sp>
      <p:sp>
        <p:nvSpPr>
          <p:cNvPr id="6177" name="Text Box 18"/>
          <p:cNvSpPr/>
          <p:nvPr/>
        </p:nvSpPr>
        <p:spPr>
          <a:xfrm>
            <a:off x="2089150" y="3600450"/>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p>
        </p:txBody>
      </p:sp>
      <p:grpSp>
        <p:nvGrpSpPr>
          <p:cNvPr id="6178" name="组合 6178"/>
          <p:cNvGrpSpPr/>
          <p:nvPr/>
        </p:nvGrpSpPr>
        <p:grpSpPr>
          <a:xfrm>
            <a:off x="1956118" y="496570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2097088" y="498951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p>
        </p:txBody>
      </p:sp>
      <p:sp>
        <p:nvSpPr>
          <p:cNvPr id="4" name="Line 20"/>
          <p:cNvSpPr/>
          <p:nvPr/>
        </p:nvSpPr>
        <p:spPr>
          <a:xfrm flipV="1">
            <a:off x="2424113" y="2782570"/>
            <a:ext cx="4572000"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2424113" y="3474720"/>
            <a:ext cx="4572000"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2424113" y="4166870"/>
            <a:ext cx="4572000"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2424113" y="4859020"/>
            <a:ext cx="4572000"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2424113" y="5551170"/>
            <a:ext cx="4572000" cy="7938"/>
          </a:xfrm>
          <a:prstGeom prst="line">
            <a:avLst/>
          </a:prstGeom>
          <a:ln w="25400" cap="flat" cmpd="sng">
            <a:solidFill>
              <a:schemeClr val="bg2"/>
            </a:solidFill>
            <a:prstDash val="sysDot"/>
            <a:round/>
            <a:headEnd type="none" w="med" len="med"/>
            <a:tailEnd type="oval" w="med" len="med"/>
          </a:ln>
        </p:spPr>
      </p:sp>
      <p:sp>
        <p:nvSpPr>
          <p:cNvPr id="11" name="Rectangle 66">
            <a:hlinkClick r:id="rId3" action="ppaction://hlinksldjump"/>
          </p:cNvPr>
          <p:cNvSpPr/>
          <p:nvPr/>
        </p:nvSpPr>
        <p:spPr>
          <a:xfrm>
            <a:off x="2782570" y="4948555"/>
            <a:ext cx="4248000" cy="583565"/>
          </a:xfrm>
          <a:prstGeom prst="rect">
            <a:avLst/>
          </a:prstGeom>
          <a:noFill/>
          <a:ln w="9525">
            <a:noFill/>
          </a:ln>
        </p:spPr>
        <p:txBody>
          <a:bodyPr wrap="square" anchor="t">
            <a:spAutoFit/>
          </a:bodyPr>
          <a:lstStyle/>
          <a:p>
            <a:pPr algn="dist" eaLnBrk="0" hangingPunct="0"/>
            <a:r>
              <a:rPr lang="zh-CN" altLang="en-US" sz="3200" dirty="0">
                <a:solidFill>
                  <a:srgbClr val="008000"/>
                </a:solidFill>
                <a:latin typeface="黑体" panose="02010609060101010101" pitchFamily="2" charset="-122"/>
                <a:ea typeface="黑体" panose="02010609060101010101" pitchFamily="2" charset="-122"/>
                <a:sym typeface="黑体" panose="02010609060101010101" pitchFamily="2" charset="-122"/>
              </a:rPr>
              <a:t>绿色发展面临的机遇</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2" name="Text Box 5"/>
          <p:cNvSpPr/>
          <p:nvPr/>
        </p:nvSpPr>
        <p:spPr>
          <a:xfrm>
            <a:off x="2767965" y="1526540"/>
            <a:ext cx="4248000" cy="583565"/>
          </a:xfrm>
          <a:prstGeom prst="rect">
            <a:avLst/>
          </a:prstGeom>
          <a:noFill/>
          <a:ln w="9525">
            <a:noFill/>
          </a:ln>
        </p:spPr>
        <p:txBody>
          <a:bodyPr wrap="square" anchor="t">
            <a:spAutoFit/>
          </a:bodyPr>
          <a:lstStyle/>
          <a:p>
            <a:pPr lvl="0" algn="dist" eaLnBrk="0" hangingPunct="0">
              <a:buClrTx/>
              <a:buSzTx/>
            </a:pPr>
            <a:r>
              <a:rPr lang="zh-CN" altLang="en-US" sz="3200" dirty="0">
                <a:solidFill>
                  <a:srgbClr val="008000"/>
                </a:solidFill>
                <a:latin typeface="黑体" panose="02010609060101010101" pitchFamily="2" charset="-122"/>
                <a:ea typeface="黑体" panose="02010609060101010101" pitchFamily="2" charset="-122"/>
                <a:sym typeface="+mn-ea"/>
              </a:rPr>
              <a:t>循环经济的内涵与原则</a:t>
            </a:r>
          </a:p>
        </p:txBody>
      </p:sp>
      <p:sp>
        <p:nvSpPr>
          <p:cNvPr id="12" name="Text Box 5"/>
          <p:cNvSpPr/>
          <p:nvPr/>
        </p:nvSpPr>
        <p:spPr>
          <a:xfrm>
            <a:off x="2767965" y="2244090"/>
            <a:ext cx="4248000" cy="583565"/>
          </a:xfrm>
          <a:prstGeom prst="rect">
            <a:avLst/>
          </a:prstGeom>
          <a:noFill/>
          <a:ln w="9525">
            <a:noFill/>
          </a:ln>
        </p:spPr>
        <p:txBody>
          <a:bodyPr wrap="square" anchor="t">
            <a:spAutoFit/>
          </a:bodyPr>
          <a:lstStyle/>
          <a:p>
            <a:pPr lvl="0" algn="dist" eaLnBrk="0" hangingPunct="0">
              <a:buClrTx/>
              <a:buSzTx/>
            </a:pPr>
            <a:r>
              <a:rPr lang="zh-CN" altLang="en-US" sz="3200" dirty="0">
                <a:solidFill>
                  <a:srgbClr val="008000"/>
                </a:solidFill>
                <a:latin typeface="黑体" panose="02010609060101010101" pitchFamily="2" charset="-122"/>
                <a:ea typeface="黑体" panose="02010609060101010101" pitchFamily="2" charset="-122"/>
                <a:sym typeface="+mn-ea"/>
              </a:rPr>
              <a:t>循环经济三个重要层面</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pic>
        <p:nvPicPr>
          <p:cNvPr id="62466" name="图片 62465" descr="南开1"/>
          <p:cNvPicPr>
            <a:picLocks noChangeAspect="1"/>
          </p:cNvPicPr>
          <p:nvPr/>
        </p:nvPicPr>
        <p:blipFill>
          <a:blip r:embed="rId2"/>
          <a:stretch>
            <a:fillRect/>
          </a:stretch>
        </p:blipFill>
        <p:spPr>
          <a:xfrm>
            <a:off x="0" y="0"/>
            <a:ext cx="9144000" cy="6858000"/>
          </a:xfrm>
          <a:prstGeom prst="rect">
            <a:avLst/>
          </a:prstGeom>
          <a:noFill/>
          <a:ln w="9525">
            <a:noFill/>
          </a:ln>
        </p:spPr>
      </p:pic>
      <p:sp>
        <p:nvSpPr>
          <p:cNvPr id="62467" name="矩形 62466"/>
          <p:cNvSpPr/>
          <p:nvPr/>
        </p:nvSpPr>
        <p:spPr>
          <a:xfrm>
            <a:off x="2940685" y="954405"/>
            <a:ext cx="3352800" cy="2971800"/>
          </a:xfrm>
          <a:prstGeom prst="rect">
            <a:avLst/>
          </a:prstGeom>
        </p:spPr>
        <p:txBody>
          <a:bodyPr wrap="none" fromWordArt="1">
            <a:prstTxWarp prst="textSlantUp">
              <a:avLst>
                <a:gd name="adj" fmla="val 32056"/>
              </a:avLst>
            </a:prstTxWarp>
            <a:normAutofit/>
          </a:bodyPr>
          <a:lstStyle/>
          <a:p>
            <a:pPr algn="ctr"/>
            <a:r>
              <a:rPr lang="zh-CN" altLang="en-US" sz="5400" dirty="0" smtClean="0">
                <a:ln w="9525" cap="flat" cmpd="sng">
                  <a:solidFill>
                    <a:srgbClr val="CC99FF"/>
                  </a:solidFill>
                  <a:prstDash val="solid"/>
                  <a:headEnd type="none" w="med" len="med"/>
                  <a:tailEnd type="none" w="med" len="med"/>
                </a:ln>
                <a:gradFill rotWithShape="0">
                  <a:gsLst>
                    <a:gs pos="0">
                      <a:srgbClr val="6600CC"/>
                    </a:gs>
                    <a:gs pos="100000">
                      <a:srgbClr val="CC00CC"/>
                    </a:gs>
                  </a:gsLst>
                  <a:lin ang="5400000" scaled="1"/>
                  <a:tileRect/>
                </a:gradFill>
                <a:effectLst>
                  <a:outerShdw dist="53882" dir="2699999" algn="ctr" rotWithShape="0">
                    <a:srgbClr val="9999FF"/>
                  </a:outerShdw>
                </a:effectLst>
                <a:latin typeface="宋体" panose="02010600030101010101" pitchFamily="2" charset="-122"/>
                <a:ea typeface="宋体" panose="02010600030101010101" pitchFamily="2" charset="-122"/>
              </a:rPr>
              <a:t>谢谢大家</a:t>
            </a:r>
            <a:endParaRPr lang="zh-CN" altLang="en-US" sz="5400" dirty="0">
              <a:ln w="9525" cap="flat" cmpd="sng">
                <a:solidFill>
                  <a:srgbClr val="CC99FF"/>
                </a:solidFill>
                <a:prstDash val="solid"/>
                <a:headEnd type="none" w="med" len="med"/>
                <a:tailEnd type="none" w="med" len="med"/>
              </a:ln>
              <a:gradFill rotWithShape="0">
                <a:gsLst>
                  <a:gs pos="0">
                    <a:srgbClr val="6600CC"/>
                  </a:gs>
                  <a:gs pos="100000">
                    <a:srgbClr val="CC00CC"/>
                  </a:gs>
                </a:gsLst>
                <a:lin ang="5400000" scaled="1"/>
                <a:tileRect/>
              </a:gradFill>
              <a:effectLst>
                <a:outerShdw dist="53882" dir="2699999" algn="ctr" rotWithShape="0">
                  <a:srgbClr val="9999FF"/>
                </a:outerShdw>
              </a:effectLst>
              <a:latin typeface="宋体" panose="02010600030101010101" pitchFamily="2" charset="-122"/>
              <a:ea typeface="宋体" panose="02010600030101010101" pitchFamily="2" charset="-122"/>
            </a:endParaRPr>
          </a:p>
        </p:txBody>
      </p:sp>
      <p:sp>
        <p:nvSpPr>
          <p:cNvPr id="5148" name="矩形 25"/>
          <p:cNvSpPr/>
          <p:nvPr/>
        </p:nvSpPr>
        <p:spPr>
          <a:xfrm>
            <a:off x="1263650" y="4199890"/>
            <a:ext cx="6470650" cy="3667760"/>
          </a:xfrm>
          <a:prstGeom prst="rect">
            <a:avLst/>
          </a:prstGeom>
          <a:noFill/>
          <a:ln w="9525">
            <a:noFill/>
          </a:ln>
        </p:spPr>
        <p:txBody>
          <a:bodyPr wrap="square" anchor="t">
            <a:spAutoFit/>
          </a:bodyPr>
          <a:lstStyle/>
          <a:p>
            <a:pPr algn="ctr">
              <a:lnSpc>
                <a:spcPct val="100000"/>
              </a:lnSpc>
            </a:pPr>
            <a:r>
              <a:rPr lang="zh-CN" altLang="en-US" sz="3200" dirty="0">
                <a:solidFill>
                  <a:srgbClr val="0070C0"/>
                </a:solidFill>
                <a:latin typeface="隶书" panose="02010509060101010101" pitchFamily="1" charset="-122"/>
                <a:ea typeface="隶书" panose="02010509060101010101" pitchFamily="1" charset="-122"/>
                <a:cs typeface="华文隶书" panose="02010800040101010101" pitchFamily="2" charset="-122"/>
                <a:sym typeface="楷体_GB2312" pitchFamily="1" charset="-122"/>
              </a:rPr>
              <a:t>鞠美庭</a:t>
            </a:r>
          </a:p>
          <a:p>
            <a:pPr algn="ctr">
              <a:lnSpc>
                <a:spcPct val="100000"/>
              </a:lnSpc>
            </a:pPr>
            <a:r>
              <a:rPr lang="zh-CN" altLang="en-US" sz="2400" b="0" dirty="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rPr>
              <a:t>南开大学环境科学与工程学院 教授/党委书记</a:t>
            </a:r>
          </a:p>
          <a:p>
            <a:pPr algn="ctr">
              <a:lnSpc>
                <a:spcPct val="100000"/>
              </a:lnSpc>
              <a:buClrTx/>
              <a:buSzTx/>
              <a:buNone/>
            </a:pPr>
            <a:r>
              <a:rPr lang="zh-CN" altLang="en-US" sz="2400" b="0" dirty="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rPr>
              <a:t>教育部环境科学与工程教学指导委员会副主任</a:t>
            </a:r>
          </a:p>
          <a:p>
            <a:pPr algn="ctr">
              <a:lnSpc>
                <a:spcPct val="100000"/>
              </a:lnSpc>
              <a:buClrTx/>
              <a:buSzTx/>
              <a:buNone/>
            </a:pPr>
            <a:r>
              <a:rPr lang="zh-CN" altLang="en-US" sz="2400" b="0" dirty="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rPr>
              <a:t>生物质资源化利用国家地方联合工程中心主任</a:t>
            </a:r>
          </a:p>
          <a:p>
            <a:pPr algn="ctr">
              <a:lnSpc>
                <a:spcPct val="100000"/>
              </a:lnSpc>
              <a:buClrTx/>
              <a:buSzTx/>
              <a:buNone/>
            </a:pPr>
            <a:r>
              <a:rPr lang="zh-CN" altLang="en-US" sz="2400" b="0" dirty="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rPr>
              <a:t>天津市生态道德教育促进会会长</a:t>
            </a:r>
          </a:p>
          <a:p>
            <a:pPr algn="ctr">
              <a:lnSpc>
                <a:spcPct val="100000"/>
              </a:lnSpc>
              <a:spcBef>
                <a:spcPts val="50"/>
              </a:spcBef>
              <a:spcAft>
                <a:spcPts val="0"/>
              </a:spcAft>
              <a:buClrTx/>
              <a:buSzTx/>
              <a:buNone/>
            </a:pPr>
            <a:r>
              <a:rPr lang="en-US" altLang="zh-CN" sz="2400" b="1" dirty="0" smtClean="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rPr>
              <a:t>2022</a:t>
            </a:r>
            <a:r>
              <a:rPr lang="zh-CN" altLang="en-US" sz="2400" b="1" dirty="0" smtClean="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rPr>
              <a:t>年</a:t>
            </a:r>
            <a:r>
              <a:rPr lang="en-US" altLang="zh-CN" sz="2400" b="1" dirty="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rPr>
              <a:t>5</a:t>
            </a:r>
            <a:r>
              <a:rPr lang="zh-CN" altLang="en-US" sz="2400" b="1" dirty="0" smtClean="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rPr>
              <a:t>月</a:t>
            </a:r>
            <a:r>
              <a:rPr lang="en-US" altLang="zh-CN" sz="2400" b="1" dirty="0" smtClean="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rPr>
              <a:t>9</a:t>
            </a:r>
            <a:r>
              <a:rPr lang="zh-CN" altLang="en-US" sz="2400" b="1" dirty="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rPr>
              <a:t>日</a:t>
            </a:r>
            <a:endParaRPr lang="en-US" altLang="zh-CN" sz="2400" b="1" dirty="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endParaRPr>
          </a:p>
          <a:p>
            <a:pPr algn="ctr">
              <a:lnSpc>
                <a:spcPct val="100000"/>
              </a:lnSpc>
              <a:buClrTx/>
              <a:buSzTx/>
              <a:buNone/>
            </a:pPr>
            <a:endParaRPr lang="zh-CN" altLang="en-US" sz="2400" b="0" dirty="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endParaRPr>
          </a:p>
          <a:p>
            <a:pPr algn="ctr">
              <a:lnSpc>
                <a:spcPct val="100000"/>
              </a:lnSpc>
            </a:pPr>
            <a:r>
              <a:rPr lang="zh-CN" altLang="en-US" sz="2800" b="0" dirty="0" smtClean="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rPr>
              <a:t>  </a:t>
            </a:r>
            <a:endParaRPr lang="zh-CN" altLang="en-US" sz="2800" dirty="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endParaRPr>
          </a:p>
          <a:p>
            <a:pPr algn="ctr">
              <a:lnSpc>
                <a:spcPct val="100000"/>
              </a:lnSpc>
            </a:pPr>
            <a:endParaRPr lang="zh-CN" altLang="en-US" sz="2800" dirty="0">
              <a:solidFill>
                <a:srgbClr val="0070C0"/>
              </a:solidFill>
              <a:latin typeface="隶书" panose="02010509060101010101" pitchFamily="1" charset="-122"/>
              <a:ea typeface="隶书" panose="02010509060101010101" pitchFamily="1" charset="-122"/>
              <a:cs typeface="隶书" panose="02010509060101010101" pitchFamily="1" charset="-122"/>
              <a:sym typeface="楷体_GB2312" pitchFamily="1"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2467"/>
                                        </p:tgtEl>
                                        <p:attrNameLst>
                                          <p:attrName>style.visibility</p:attrName>
                                        </p:attrNameLst>
                                      </p:cBhvr>
                                      <p:to>
                                        <p:strVal val="visible"/>
                                      </p:to>
                                    </p:set>
                                    <p:animEffect transition="in" filter="dissolve">
                                      <p:cBhvr>
                                        <p:cTn id="7" dur="500"/>
                                        <p:tgtEl>
                                          <p:spTgt spid="62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8194" name="文本占位符 8193"/>
          <p:cNvSpPr>
            <a:spLocks noGrp="1"/>
          </p:cNvSpPr>
          <p:nvPr>
            <p:ph type="body" idx="1"/>
          </p:nvPr>
        </p:nvSpPr>
        <p:spPr>
          <a:xfrm>
            <a:off x="-127000" y="1542415"/>
            <a:ext cx="8510905" cy="3352800"/>
          </a:xfrm>
        </p:spPr>
        <p:txBody>
          <a:bodyPr/>
          <a:lstStyle/>
          <a:p>
            <a:pPr algn="just">
              <a:lnSpc>
                <a:spcPct val="130000"/>
              </a:lnSpc>
              <a:buNone/>
            </a:pPr>
            <a:r>
              <a:rPr lang="en-US" altLang="zh-CN" sz="2800" b="1" dirty="0">
                <a:solidFill>
                  <a:srgbClr val="6002AE"/>
                </a:solidFill>
              </a:rPr>
              <a:t>             </a:t>
            </a:r>
            <a:r>
              <a:rPr lang="zh-CN" altLang="en-US" sz="2800" b="1" dirty="0">
                <a:solidFill>
                  <a:srgbClr val="6002AE"/>
                </a:solidFill>
              </a:rPr>
              <a:t>从物质流动的角度看</a:t>
            </a:r>
            <a:r>
              <a:rPr lang="en-US" altLang="zh-CN" sz="2800" b="1" dirty="0">
                <a:solidFill>
                  <a:srgbClr val="6002AE"/>
                </a:solidFill>
              </a:rPr>
              <a:t>,</a:t>
            </a:r>
            <a:r>
              <a:rPr lang="zh-CN" altLang="en-US" sz="2800" b="1" dirty="0">
                <a:solidFill>
                  <a:srgbClr val="6002AE"/>
                </a:solidFill>
              </a:rPr>
              <a:t>传统工业社会的经济是一种由“资源</a:t>
            </a:r>
            <a:r>
              <a:rPr lang="en-US" altLang="zh-CN" sz="2800" b="1" dirty="0">
                <a:solidFill>
                  <a:srgbClr val="6002AE"/>
                </a:solidFill>
                <a:latin typeface="Arial" panose="020B0604020202020204" pitchFamily="34" charset="0"/>
              </a:rPr>
              <a:t>—</a:t>
            </a:r>
            <a:r>
              <a:rPr lang="zh-CN" altLang="en-US" sz="2800" b="1" dirty="0">
                <a:solidFill>
                  <a:srgbClr val="6002AE"/>
                </a:solidFill>
              </a:rPr>
              <a:t>产品</a:t>
            </a:r>
            <a:r>
              <a:rPr lang="en-US" altLang="zh-CN" sz="2800" b="1" dirty="0">
                <a:solidFill>
                  <a:srgbClr val="6002AE"/>
                </a:solidFill>
                <a:latin typeface="Arial" panose="020B0604020202020204" pitchFamily="34" charset="0"/>
              </a:rPr>
              <a:t>—</a:t>
            </a:r>
            <a:r>
              <a:rPr lang="zh-CN" altLang="en-US" sz="2800" b="1" dirty="0">
                <a:solidFill>
                  <a:srgbClr val="6002AE"/>
                </a:solidFill>
                <a:latin typeface="Arial" panose="020B0604020202020204" pitchFamily="34" charset="0"/>
              </a:rPr>
              <a:t>废弃物（</a:t>
            </a:r>
            <a:r>
              <a:rPr lang="en-US" altLang="zh-CN" sz="2800" b="1" dirty="0">
                <a:solidFill>
                  <a:srgbClr val="6002AE"/>
                </a:solidFill>
                <a:latin typeface="Arial" panose="020B0604020202020204" pitchFamily="34" charset="0"/>
              </a:rPr>
              <a:t>+</a:t>
            </a:r>
            <a:r>
              <a:rPr lang="zh-CN" altLang="en-US" sz="2800" b="1" dirty="0">
                <a:solidFill>
                  <a:srgbClr val="6002AE"/>
                </a:solidFill>
              </a:rPr>
              <a:t>污染排放）”单向流动的线性经济。</a:t>
            </a:r>
            <a:endParaRPr lang="en-US" altLang="zh-CN" sz="2800" b="1" dirty="0">
              <a:solidFill>
                <a:srgbClr val="6002AE"/>
              </a:solidFill>
            </a:endParaRPr>
          </a:p>
        </p:txBody>
      </p:sp>
      <p:sp>
        <p:nvSpPr>
          <p:cNvPr id="8195" name="直接连接符 8194"/>
          <p:cNvSpPr/>
          <p:nvPr/>
        </p:nvSpPr>
        <p:spPr>
          <a:xfrm>
            <a:off x="1403350" y="5589588"/>
            <a:ext cx="6408738" cy="0"/>
          </a:xfrm>
          <a:prstGeom prst="line">
            <a:avLst/>
          </a:prstGeom>
          <a:ln w="76200" cap="flat" cmpd="sng">
            <a:solidFill>
              <a:srgbClr val="0000FF"/>
            </a:solidFill>
            <a:prstDash val="solid"/>
            <a:headEnd type="none" w="med" len="med"/>
            <a:tailEnd type="none" w="med" len="med"/>
          </a:ln>
        </p:spPr>
      </p:sp>
      <p:grpSp>
        <p:nvGrpSpPr>
          <p:cNvPr id="8196" name="组合 8195"/>
          <p:cNvGrpSpPr/>
          <p:nvPr/>
        </p:nvGrpSpPr>
        <p:grpSpPr>
          <a:xfrm>
            <a:off x="838200" y="3716338"/>
            <a:ext cx="7624763" cy="1816100"/>
            <a:chOff x="0" y="0"/>
            <a:chExt cx="4803" cy="1144"/>
          </a:xfrm>
        </p:grpSpPr>
        <p:sp>
          <p:nvSpPr>
            <p:cNvPr id="8197" name="圆角矩形 8196"/>
            <p:cNvSpPr/>
            <p:nvPr/>
          </p:nvSpPr>
          <p:spPr>
            <a:xfrm>
              <a:off x="1344" y="96"/>
              <a:ext cx="771" cy="567"/>
            </a:xfrm>
            <a:prstGeom prst="roundRect">
              <a:avLst>
                <a:gd name="adj" fmla="val 16667"/>
              </a:avLst>
            </a:prstGeom>
            <a:solidFill>
              <a:srgbClr val="FFFF99"/>
            </a:solidFill>
            <a:ln w="9525" cap="flat" cmpd="sng">
              <a:solidFill>
                <a:srgbClr val="000000"/>
              </a:solidFill>
              <a:prstDash val="solid"/>
              <a:headEnd type="none" w="med" len="med"/>
              <a:tailEnd type="none" w="med" len="med"/>
            </a:ln>
          </p:spPr>
          <p:txBody>
            <a:bodyPr/>
            <a:lstStyle/>
            <a:p>
              <a:endParaRPr lang="zh-CN" altLang="en-US"/>
            </a:p>
          </p:txBody>
        </p:sp>
        <p:sp>
          <p:nvSpPr>
            <p:cNvPr id="8198" name="圆角矩形 8197"/>
            <p:cNvSpPr/>
            <p:nvPr/>
          </p:nvSpPr>
          <p:spPr>
            <a:xfrm>
              <a:off x="2688" y="96"/>
              <a:ext cx="771" cy="567"/>
            </a:xfrm>
            <a:prstGeom prst="roundRect">
              <a:avLst>
                <a:gd name="adj" fmla="val 16667"/>
              </a:avLst>
            </a:prstGeom>
            <a:solidFill>
              <a:srgbClr val="FFFF99"/>
            </a:solidFill>
            <a:ln w="9525" cap="flat" cmpd="sng">
              <a:solidFill>
                <a:srgbClr val="000000"/>
              </a:solidFill>
              <a:prstDash val="solid"/>
              <a:headEnd type="none" w="med" len="med"/>
              <a:tailEnd type="none" w="med" len="med"/>
            </a:ln>
          </p:spPr>
          <p:txBody>
            <a:bodyPr/>
            <a:lstStyle/>
            <a:p>
              <a:endParaRPr lang="zh-CN" altLang="en-US"/>
            </a:p>
          </p:txBody>
        </p:sp>
        <p:sp>
          <p:nvSpPr>
            <p:cNvPr id="8199" name="圆角矩形 8198"/>
            <p:cNvSpPr/>
            <p:nvPr/>
          </p:nvSpPr>
          <p:spPr>
            <a:xfrm>
              <a:off x="4032" y="96"/>
              <a:ext cx="771" cy="567"/>
            </a:xfrm>
            <a:prstGeom prst="roundRect">
              <a:avLst>
                <a:gd name="adj" fmla="val 16667"/>
              </a:avLst>
            </a:prstGeom>
            <a:solidFill>
              <a:srgbClr val="FFFF99"/>
            </a:solidFill>
            <a:ln w="9525" cap="flat" cmpd="sng">
              <a:solidFill>
                <a:srgbClr val="000000"/>
              </a:solidFill>
              <a:prstDash val="solid"/>
              <a:headEnd type="none" w="med" len="med"/>
              <a:tailEnd type="none" w="med" len="med"/>
            </a:ln>
          </p:spPr>
          <p:txBody>
            <a:bodyPr/>
            <a:lstStyle/>
            <a:p>
              <a:endParaRPr lang="zh-CN" altLang="en-US"/>
            </a:p>
          </p:txBody>
        </p:sp>
        <p:sp>
          <p:nvSpPr>
            <p:cNvPr id="8200" name="右箭头 8199"/>
            <p:cNvSpPr/>
            <p:nvPr/>
          </p:nvSpPr>
          <p:spPr>
            <a:xfrm>
              <a:off x="768" y="144"/>
              <a:ext cx="583" cy="450"/>
            </a:xfrm>
            <a:prstGeom prst="rightArrow">
              <a:avLst>
                <a:gd name="adj1" fmla="val 43592"/>
                <a:gd name="adj2" fmla="val 26990"/>
              </a:avLst>
            </a:prstGeom>
            <a:solidFill>
              <a:srgbClr val="0000FF"/>
            </a:solidFill>
            <a:ln w="9525" cap="flat" cmpd="sng">
              <a:solidFill>
                <a:srgbClr val="000000"/>
              </a:solidFill>
              <a:prstDash val="solid"/>
              <a:miter/>
              <a:headEnd type="none" w="med" len="med"/>
              <a:tailEnd type="none" w="med" len="med"/>
            </a:ln>
          </p:spPr>
          <p:txBody>
            <a:bodyPr/>
            <a:lstStyle/>
            <a:p>
              <a:endParaRPr lang="zh-CN" altLang="en-US"/>
            </a:p>
          </p:txBody>
        </p:sp>
        <p:sp>
          <p:nvSpPr>
            <p:cNvPr id="8201" name="右箭头 8200"/>
            <p:cNvSpPr/>
            <p:nvPr/>
          </p:nvSpPr>
          <p:spPr>
            <a:xfrm>
              <a:off x="2112" y="144"/>
              <a:ext cx="581" cy="450"/>
            </a:xfrm>
            <a:prstGeom prst="rightArrow">
              <a:avLst>
                <a:gd name="adj1" fmla="val 43592"/>
                <a:gd name="adj2" fmla="val 26898"/>
              </a:avLst>
            </a:prstGeom>
            <a:solidFill>
              <a:srgbClr val="0000FF"/>
            </a:solidFill>
            <a:ln w="9525" cap="flat" cmpd="sng">
              <a:solidFill>
                <a:srgbClr val="000000"/>
              </a:solidFill>
              <a:prstDash val="solid"/>
              <a:miter/>
              <a:headEnd type="none" w="med" len="med"/>
              <a:tailEnd type="none" w="med" len="med"/>
            </a:ln>
          </p:spPr>
          <p:txBody>
            <a:bodyPr/>
            <a:lstStyle/>
            <a:p>
              <a:endParaRPr lang="zh-CN" altLang="en-US"/>
            </a:p>
          </p:txBody>
        </p:sp>
        <p:sp>
          <p:nvSpPr>
            <p:cNvPr id="8202" name="右箭头 8201"/>
            <p:cNvSpPr/>
            <p:nvPr/>
          </p:nvSpPr>
          <p:spPr>
            <a:xfrm>
              <a:off x="3456" y="144"/>
              <a:ext cx="582" cy="450"/>
            </a:xfrm>
            <a:prstGeom prst="rightArrow">
              <a:avLst>
                <a:gd name="adj1" fmla="val 43592"/>
                <a:gd name="adj2" fmla="val 26944"/>
              </a:avLst>
            </a:prstGeom>
            <a:solidFill>
              <a:srgbClr val="0000FF"/>
            </a:solidFill>
            <a:ln w="9525" cap="flat" cmpd="sng">
              <a:solidFill>
                <a:srgbClr val="000000"/>
              </a:solidFill>
              <a:prstDash val="solid"/>
              <a:miter/>
              <a:headEnd type="none" w="med" len="med"/>
              <a:tailEnd type="none" w="med" len="med"/>
            </a:ln>
          </p:spPr>
          <p:txBody>
            <a:bodyPr/>
            <a:lstStyle/>
            <a:p>
              <a:endParaRPr lang="zh-CN" altLang="en-US"/>
            </a:p>
          </p:txBody>
        </p:sp>
        <p:sp>
          <p:nvSpPr>
            <p:cNvPr id="8203" name="文本框 8202"/>
            <p:cNvSpPr txBox="1"/>
            <p:nvPr/>
          </p:nvSpPr>
          <p:spPr>
            <a:xfrm>
              <a:off x="1440" y="240"/>
              <a:ext cx="582" cy="365"/>
            </a:xfrm>
            <a:prstGeom prst="rect">
              <a:avLst/>
            </a:prstGeom>
            <a:noFill/>
            <a:ln w="9525">
              <a:noFill/>
            </a:ln>
          </p:spPr>
          <p:txBody>
            <a:bodyPr lIns="0" rIns="0"/>
            <a:lstStyle/>
            <a:p>
              <a:pPr algn="just" eaLnBrk="0" hangingPunct="0"/>
              <a:r>
                <a:rPr lang="zh-CN" altLang="en-US" sz="2400" b="1" dirty="0">
                  <a:latin typeface="Times New Roman" panose="02020603050405020304" pitchFamily="2" charset="0"/>
                  <a:ea typeface="黑体" panose="02010609060101010101" pitchFamily="2" charset="-122"/>
                </a:rPr>
                <a:t>制造商</a:t>
              </a:r>
            </a:p>
          </p:txBody>
        </p:sp>
        <p:sp>
          <p:nvSpPr>
            <p:cNvPr id="8204" name="文本框 8203"/>
            <p:cNvSpPr txBox="1"/>
            <p:nvPr/>
          </p:nvSpPr>
          <p:spPr>
            <a:xfrm>
              <a:off x="2784" y="240"/>
              <a:ext cx="581" cy="450"/>
            </a:xfrm>
            <a:prstGeom prst="rect">
              <a:avLst/>
            </a:prstGeom>
            <a:noFill/>
            <a:ln w="9525">
              <a:noFill/>
            </a:ln>
          </p:spPr>
          <p:txBody>
            <a:bodyPr lIns="0" rIns="0"/>
            <a:lstStyle/>
            <a:p>
              <a:pPr algn="just" eaLnBrk="0" hangingPunct="0"/>
              <a:r>
                <a:rPr lang="zh-CN" altLang="en-US" sz="2400" b="1" dirty="0">
                  <a:effectLst>
                    <a:outerShdw blurRad="38100" dist="38100" dir="2700000">
                      <a:srgbClr val="C0C0C0"/>
                    </a:outerShdw>
                  </a:effectLst>
                  <a:latin typeface="Times New Roman" panose="02020603050405020304" pitchFamily="2" charset="0"/>
                  <a:ea typeface="黑体" panose="02010609060101010101" pitchFamily="2" charset="-122"/>
                </a:rPr>
                <a:t>消费者</a:t>
              </a:r>
            </a:p>
          </p:txBody>
        </p:sp>
        <p:sp>
          <p:nvSpPr>
            <p:cNvPr id="8205" name="文本框 8204"/>
            <p:cNvSpPr txBox="1"/>
            <p:nvPr/>
          </p:nvSpPr>
          <p:spPr>
            <a:xfrm>
              <a:off x="4176" y="240"/>
              <a:ext cx="484" cy="450"/>
            </a:xfrm>
            <a:prstGeom prst="rect">
              <a:avLst/>
            </a:prstGeom>
            <a:noFill/>
            <a:ln w="9525">
              <a:noFill/>
            </a:ln>
          </p:spPr>
          <p:txBody>
            <a:bodyPr lIns="0" rIns="0"/>
            <a:lstStyle/>
            <a:p>
              <a:pPr algn="just" eaLnBrk="0" hangingPunct="0"/>
              <a:r>
                <a:rPr lang="zh-CN" altLang="en-US" sz="2400" b="1" dirty="0">
                  <a:effectLst>
                    <a:outerShdw blurRad="38100" dist="38100" dir="2700000">
                      <a:srgbClr val="C0C0C0"/>
                    </a:outerShdw>
                  </a:effectLst>
                  <a:latin typeface="黑体" panose="02010609060101010101" pitchFamily="2" charset="-122"/>
                  <a:ea typeface="黑体" panose="02010609060101010101" pitchFamily="2" charset="-122"/>
                </a:rPr>
                <a:t>环 境</a:t>
              </a:r>
            </a:p>
          </p:txBody>
        </p:sp>
        <p:sp>
          <p:nvSpPr>
            <p:cNvPr id="8206" name="圆角矩形 8205"/>
            <p:cNvSpPr/>
            <p:nvPr/>
          </p:nvSpPr>
          <p:spPr>
            <a:xfrm>
              <a:off x="0" y="96"/>
              <a:ext cx="771" cy="567"/>
            </a:xfrm>
            <a:prstGeom prst="roundRect">
              <a:avLst>
                <a:gd name="adj" fmla="val 16667"/>
              </a:avLst>
            </a:prstGeom>
            <a:solidFill>
              <a:srgbClr val="FFFF99"/>
            </a:solidFill>
            <a:ln w="9525" cap="flat" cmpd="sng">
              <a:solidFill>
                <a:srgbClr val="000000"/>
              </a:solidFill>
              <a:prstDash val="solid"/>
              <a:headEnd type="none" w="med" len="med"/>
              <a:tailEnd type="none" w="med" len="med"/>
            </a:ln>
          </p:spPr>
          <p:txBody>
            <a:bodyPr/>
            <a:lstStyle/>
            <a:p>
              <a:endParaRPr lang="zh-CN" altLang="en-US"/>
            </a:p>
          </p:txBody>
        </p:sp>
        <p:sp>
          <p:nvSpPr>
            <p:cNvPr id="8207" name="文本框 8206"/>
            <p:cNvSpPr txBox="1"/>
            <p:nvPr/>
          </p:nvSpPr>
          <p:spPr>
            <a:xfrm>
              <a:off x="96" y="240"/>
              <a:ext cx="581" cy="450"/>
            </a:xfrm>
            <a:prstGeom prst="rect">
              <a:avLst/>
            </a:prstGeom>
            <a:noFill/>
            <a:ln w="9525">
              <a:noFill/>
            </a:ln>
          </p:spPr>
          <p:txBody>
            <a:bodyPr lIns="0" rIns="0"/>
            <a:lstStyle/>
            <a:p>
              <a:pPr algn="just" eaLnBrk="0" hangingPunct="0"/>
              <a:r>
                <a:rPr lang="zh-CN" altLang="en-US" sz="2400" b="1" dirty="0">
                  <a:effectLst>
                    <a:outerShdw blurRad="38100" dist="38100" dir="2700000">
                      <a:srgbClr val="C0C0C0"/>
                    </a:outerShdw>
                  </a:effectLst>
                  <a:latin typeface="Times New Roman" panose="02020603050405020304" pitchFamily="2" charset="0"/>
                  <a:ea typeface="黑体" panose="02010609060101010101" pitchFamily="2" charset="-122"/>
                </a:rPr>
                <a:t>开采者</a:t>
              </a:r>
            </a:p>
          </p:txBody>
        </p:sp>
        <p:sp>
          <p:nvSpPr>
            <p:cNvPr id="8208" name="文本框 8207"/>
            <p:cNvSpPr txBox="1"/>
            <p:nvPr/>
          </p:nvSpPr>
          <p:spPr>
            <a:xfrm>
              <a:off x="768" y="0"/>
              <a:ext cx="583" cy="449"/>
            </a:xfrm>
            <a:prstGeom prst="rect">
              <a:avLst/>
            </a:prstGeom>
            <a:noFill/>
            <a:ln w="9525">
              <a:noFill/>
            </a:ln>
          </p:spPr>
          <p:txBody>
            <a:bodyPr/>
            <a:lstStyle/>
            <a:p>
              <a:pPr algn="just" eaLnBrk="0" hangingPunct="0"/>
              <a:r>
                <a:rPr lang="zh-CN" altLang="en-US" sz="2400" b="1" dirty="0">
                  <a:solidFill>
                    <a:srgbClr val="990000"/>
                  </a:solidFill>
                  <a:latin typeface="Times New Roman" panose="02020603050405020304" pitchFamily="2" charset="0"/>
                  <a:ea typeface="黑体" panose="02010609060101010101" pitchFamily="2" charset="-122"/>
                </a:rPr>
                <a:t>资源</a:t>
              </a:r>
            </a:p>
          </p:txBody>
        </p:sp>
        <p:sp>
          <p:nvSpPr>
            <p:cNvPr id="8209" name="文本框 8208"/>
            <p:cNvSpPr txBox="1"/>
            <p:nvPr/>
          </p:nvSpPr>
          <p:spPr>
            <a:xfrm>
              <a:off x="2112" y="0"/>
              <a:ext cx="484" cy="449"/>
            </a:xfrm>
            <a:prstGeom prst="rect">
              <a:avLst/>
            </a:prstGeom>
            <a:noFill/>
            <a:ln w="9525">
              <a:noFill/>
            </a:ln>
          </p:spPr>
          <p:txBody>
            <a:bodyPr lIns="0" rIns="0"/>
            <a:lstStyle/>
            <a:p>
              <a:pPr algn="just" eaLnBrk="0" hangingPunct="0"/>
              <a:r>
                <a:rPr lang="zh-CN" altLang="en-US" sz="2400" b="1" dirty="0">
                  <a:solidFill>
                    <a:schemeClr val="tx1"/>
                  </a:solidFill>
                  <a:latin typeface="Times New Roman" panose="02020603050405020304" pitchFamily="2" charset="0"/>
                  <a:ea typeface="黑体" panose="02010609060101010101" pitchFamily="2" charset="-122"/>
                </a:rPr>
                <a:t> </a:t>
              </a:r>
              <a:r>
                <a:rPr lang="zh-CN" altLang="en-US" sz="2400" b="1" dirty="0">
                  <a:solidFill>
                    <a:srgbClr val="990000"/>
                  </a:solidFill>
                  <a:latin typeface="Times New Roman" panose="02020603050405020304" pitchFamily="2" charset="0"/>
                  <a:ea typeface="黑体" panose="02010609060101010101" pitchFamily="2" charset="-122"/>
                </a:rPr>
                <a:t>产品</a:t>
              </a:r>
            </a:p>
          </p:txBody>
        </p:sp>
        <p:sp>
          <p:nvSpPr>
            <p:cNvPr id="8210" name="文本框 8209"/>
            <p:cNvSpPr txBox="1"/>
            <p:nvPr/>
          </p:nvSpPr>
          <p:spPr>
            <a:xfrm>
              <a:off x="3408" y="0"/>
              <a:ext cx="679" cy="449"/>
            </a:xfrm>
            <a:prstGeom prst="rect">
              <a:avLst/>
            </a:prstGeom>
            <a:noFill/>
            <a:ln w="9525">
              <a:noFill/>
            </a:ln>
          </p:spPr>
          <p:txBody>
            <a:bodyPr lIns="0" rIns="0"/>
            <a:lstStyle/>
            <a:p>
              <a:pPr algn="just" eaLnBrk="0" hangingPunct="0"/>
              <a:r>
                <a:rPr lang="zh-CN" altLang="en-US" sz="2400" b="1" dirty="0">
                  <a:solidFill>
                    <a:schemeClr val="tx1"/>
                  </a:solidFill>
                  <a:latin typeface="Times New Roman" panose="02020603050405020304" pitchFamily="2" charset="0"/>
                  <a:ea typeface="黑体" panose="02010609060101010101" pitchFamily="2" charset="-122"/>
                </a:rPr>
                <a:t>  </a:t>
              </a:r>
              <a:r>
                <a:rPr lang="zh-CN" altLang="en-US" sz="2400" b="1" dirty="0">
                  <a:solidFill>
                    <a:srgbClr val="990000"/>
                  </a:solidFill>
                  <a:latin typeface="Times New Roman" panose="02020603050405020304" pitchFamily="2" charset="0"/>
                  <a:ea typeface="黑体" panose="02010609060101010101" pitchFamily="2" charset="-122"/>
                </a:rPr>
                <a:t>废物</a:t>
              </a:r>
            </a:p>
          </p:txBody>
        </p:sp>
        <p:sp>
          <p:nvSpPr>
            <p:cNvPr id="8211" name="直接连接符 8210"/>
            <p:cNvSpPr/>
            <p:nvPr/>
          </p:nvSpPr>
          <p:spPr>
            <a:xfrm>
              <a:off x="356" y="645"/>
              <a:ext cx="0" cy="499"/>
            </a:xfrm>
            <a:prstGeom prst="line">
              <a:avLst/>
            </a:prstGeom>
            <a:ln w="76200" cap="flat" cmpd="sng">
              <a:solidFill>
                <a:srgbClr val="0000FF"/>
              </a:solidFill>
              <a:prstDash val="solid"/>
              <a:headEnd type="none" w="med" len="med"/>
              <a:tailEnd type="none" w="med" len="med"/>
            </a:ln>
          </p:spPr>
        </p:sp>
        <p:sp>
          <p:nvSpPr>
            <p:cNvPr id="8212" name="直接连接符 8211"/>
            <p:cNvSpPr/>
            <p:nvPr/>
          </p:nvSpPr>
          <p:spPr>
            <a:xfrm flipV="1">
              <a:off x="4393" y="690"/>
              <a:ext cx="0" cy="454"/>
            </a:xfrm>
            <a:prstGeom prst="line">
              <a:avLst/>
            </a:prstGeom>
            <a:ln w="76200" cap="flat" cmpd="sng">
              <a:solidFill>
                <a:srgbClr val="0000FF"/>
              </a:solidFill>
              <a:prstDash val="solid"/>
              <a:headEnd type="none" w="med" len="med"/>
              <a:tailEnd type="triangle" w="med" len="med"/>
            </a:ln>
          </p:spPr>
        </p:sp>
        <p:sp>
          <p:nvSpPr>
            <p:cNvPr id="8213" name="直接连接符 8212"/>
            <p:cNvSpPr/>
            <p:nvPr/>
          </p:nvSpPr>
          <p:spPr>
            <a:xfrm>
              <a:off x="3123" y="645"/>
              <a:ext cx="0" cy="499"/>
            </a:xfrm>
            <a:prstGeom prst="line">
              <a:avLst/>
            </a:prstGeom>
            <a:ln w="76200" cap="flat" cmpd="sng">
              <a:solidFill>
                <a:srgbClr val="0000FF"/>
              </a:solidFill>
              <a:prstDash val="solid"/>
              <a:headEnd type="none" w="med" len="med"/>
              <a:tailEnd type="none" w="med" len="med"/>
            </a:ln>
          </p:spPr>
        </p:sp>
        <p:sp>
          <p:nvSpPr>
            <p:cNvPr id="8214" name="直接连接符 8213"/>
            <p:cNvSpPr/>
            <p:nvPr/>
          </p:nvSpPr>
          <p:spPr>
            <a:xfrm>
              <a:off x="1762" y="645"/>
              <a:ext cx="0" cy="499"/>
            </a:xfrm>
            <a:prstGeom prst="line">
              <a:avLst/>
            </a:prstGeom>
            <a:ln w="76200" cap="flat" cmpd="sng">
              <a:solidFill>
                <a:srgbClr val="0000FF"/>
              </a:solidFill>
              <a:prstDash val="solid"/>
              <a:headEnd type="none" w="med" len="med"/>
              <a:tailEnd type="none" w="med" len="med"/>
            </a:ln>
          </p:spPr>
        </p:sp>
      </p:grpSp>
      <p:sp>
        <p:nvSpPr>
          <p:cNvPr id="8215" name="文本框 8214"/>
          <p:cNvSpPr txBox="1"/>
          <p:nvPr/>
        </p:nvSpPr>
        <p:spPr>
          <a:xfrm>
            <a:off x="3348038" y="5734050"/>
            <a:ext cx="2952750" cy="457200"/>
          </a:xfrm>
          <a:prstGeom prst="rect">
            <a:avLst/>
          </a:prstGeom>
          <a:noFill/>
          <a:ln w="9525">
            <a:noFill/>
          </a:ln>
        </p:spPr>
        <p:txBody>
          <a:bodyPr anchor="b">
            <a:spAutoFit/>
          </a:bodyPr>
          <a:lstStyle/>
          <a:p>
            <a:pPr>
              <a:spcBef>
                <a:spcPct val="50000"/>
              </a:spcBef>
            </a:pPr>
            <a:r>
              <a:rPr lang="zh-CN" altLang="en-US" sz="2400" b="1" dirty="0">
                <a:solidFill>
                  <a:srgbClr val="990000"/>
                </a:solidFill>
                <a:effectLst>
                  <a:outerShdw blurRad="38100" dist="38100" dir="2700000">
                    <a:srgbClr val="C0C0C0"/>
                  </a:outerShdw>
                </a:effectLst>
                <a:latin typeface="Arial" panose="020B0604020202020204" pitchFamily="34" charset="0"/>
                <a:ea typeface="黑体" panose="02010609060101010101" pitchFamily="2" charset="-122"/>
              </a:rPr>
              <a:t>过程中的污染排放</a:t>
            </a:r>
          </a:p>
        </p:txBody>
      </p:sp>
      <p:sp>
        <p:nvSpPr>
          <p:cNvPr id="6146" name="标题 6145"/>
          <p:cNvSpPr>
            <a:spLocks noGrp="1"/>
          </p:cNvSpPr>
          <p:nvPr>
            <p:ph type="title"/>
          </p:nvPr>
        </p:nvSpPr>
        <p:spPr>
          <a:xfrm>
            <a:off x="971550" y="260350"/>
            <a:ext cx="7158038" cy="1033463"/>
          </a:xfrm>
          <a:noFill/>
          <a:ln w="9525">
            <a:noFill/>
          </a:ln>
        </p:spPr>
        <p:txBody>
          <a:bodyPr vert="horz" rtlCol="0" anchor="b">
            <a:noAutofit/>
          </a:bodyPr>
          <a:lstStyle>
            <a:lvl1pPr marL="0" lvl="0" indent="0" algn="l" defTabSz="91440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a:lstStyle>
          <a:p>
            <a:pPr lvl="0" algn="l">
              <a:buClrTx/>
              <a:buSzTx/>
              <a:buFont typeface="Arial" panose="020B0604020202020204" pitchFamily="34" charset="0"/>
            </a:pPr>
            <a:r>
              <a:rPr lang="en-US" altLang="x-none" dirty="0">
                <a:solidFill>
                  <a:srgbClr val="FF0000"/>
                </a:solidFill>
                <a:latin typeface="黑体" panose="02010609060101010101" pitchFamily="2" charset="-122"/>
                <a:ea typeface="黑体" panose="02010609060101010101" pitchFamily="2" charset="-122"/>
                <a:cs typeface="+mn-cs"/>
                <a:sym typeface="+mn-ea"/>
              </a:rPr>
              <a:t>1.循环经济的内涵与原则</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dissolve">
                                      <p:cBhvr>
                                        <p:cTn id="7"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9218" name="文本占位符 9217"/>
          <p:cNvSpPr>
            <a:spLocks noGrp="1"/>
          </p:cNvSpPr>
          <p:nvPr>
            <p:ph type="body" idx="1"/>
          </p:nvPr>
        </p:nvSpPr>
        <p:spPr>
          <a:xfrm>
            <a:off x="318135" y="1677035"/>
            <a:ext cx="8153400" cy="2286000"/>
          </a:xfrm>
        </p:spPr>
        <p:txBody>
          <a:bodyPr/>
          <a:lstStyle/>
          <a:p>
            <a:pPr algn="just">
              <a:buNone/>
            </a:pPr>
            <a:r>
              <a:rPr lang="en-US" altLang="zh-CN" sz="2800" b="1" dirty="0">
                <a:solidFill>
                  <a:srgbClr val="6002AE"/>
                </a:solidFill>
              </a:rPr>
              <a:t>            </a:t>
            </a:r>
            <a:r>
              <a:rPr lang="zh-CN" altLang="en-US" sz="2800" b="1" dirty="0">
                <a:solidFill>
                  <a:srgbClr val="6002AE"/>
                </a:solidFill>
              </a:rPr>
              <a:t>循环经济要求把经济活动组织成一个“资源</a:t>
            </a:r>
            <a:r>
              <a:rPr lang="en-US" altLang="zh-CN" sz="2800" b="1" dirty="0">
                <a:solidFill>
                  <a:srgbClr val="6002AE"/>
                </a:solidFill>
                <a:latin typeface="Arial" panose="020B0604020202020204" pitchFamily="34" charset="0"/>
              </a:rPr>
              <a:t>—</a:t>
            </a:r>
            <a:r>
              <a:rPr lang="zh-CN" altLang="en-US" sz="2800" b="1" dirty="0">
                <a:solidFill>
                  <a:srgbClr val="6002AE"/>
                </a:solidFill>
              </a:rPr>
              <a:t>产品</a:t>
            </a:r>
            <a:r>
              <a:rPr lang="en-US" altLang="zh-CN" sz="2800" b="1" dirty="0">
                <a:solidFill>
                  <a:srgbClr val="6002AE"/>
                </a:solidFill>
                <a:latin typeface="Arial" panose="020B0604020202020204" pitchFamily="34" charset="0"/>
              </a:rPr>
              <a:t>—</a:t>
            </a:r>
            <a:r>
              <a:rPr lang="zh-CN" altLang="en-US" sz="2800" b="1" dirty="0">
                <a:solidFill>
                  <a:srgbClr val="6002AE"/>
                </a:solidFill>
              </a:rPr>
              <a:t>再生资源”的反馈式流程。</a:t>
            </a:r>
            <a:endParaRPr lang="en-US" altLang="zh-CN" sz="2800" b="1" dirty="0">
              <a:solidFill>
                <a:srgbClr val="6002AE"/>
              </a:solidFill>
            </a:endParaRPr>
          </a:p>
        </p:txBody>
      </p:sp>
      <p:grpSp>
        <p:nvGrpSpPr>
          <p:cNvPr id="9219" name="组合 9218"/>
          <p:cNvGrpSpPr/>
          <p:nvPr/>
        </p:nvGrpSpPr>
        <p:grpSpPr>
          <a:xfrm>
            <a:off x="838200" y="2895600"/>
            <a:ext cx="6848475" cy="3627438"/>
            <a:chOff x="0" y="0"/>
            <a:chExt cx="4314" cy="2285"/>
          </a:xfrm>
        </p:grpSpPr>
        <p:sp>
          <p:nvSpPr>
            <p:cNvPr id="9220" name="圆角矩形 9219"/>
            <p:cNvSpPr/>
            <p:nvPr/>
          </p:nvSpPr>
          <p:spPr>
            <a:xfrm>
              <a:off x="2064" y="0"/>
              <a:ext cx="843" cy="460"/>
            </a:xfrm>
            <a:prstGeom prst="roundRect">
              <a:avLst>
                <a:gd name="adj" fmla="val 16667"/>
              </a:avLst>
            </a:prstGeom>
            <a:solidFill>
              <a:srgbClr val="FFFF99"/>
            </a:solidFill>
            <a:ln w="9525" cap="flat" cmpd="sng">
              <a:solidFill>
                <a:srgbClr val="000000"/>
              </a:solidFill>
              <a:prstDash val="solid"/>
              <a:headEnd type="none" w="med" len="med"/>
              <a:tailEnd type="none" w="med" len="med"/>
            </a:ln>
          </p:spPr>
          <p:txBody>
            <a:bodyPr/>
            <a:lstStyle/>
            <a:p>
              <a:endParaRPr lang="zh-CN" altLang="en-US"/>
            </a:p>
          </p:txBody>
        </p:sp>
        <p:sp>
          <p:nvSpPr>
            <p:cNvPr id="9221" name="圆角矩形 9220"/>
            <p:cNvSpPr/>
            <p:nvPr/>
          </p:nvSpPr>
          <p:spPr>
            <a:xfrm>
              <a:off x="3216" y="768"/>
              <a:ext cx="843" cy="460"/>
            </a:xfrm>
            <a:prstGeom prst="roundRect">
              <a:avLst>
                <a:gd name="adj" fmla="val 16667"/>
              </a:avLst>
            </a:prstGeom>
            <a:solidFill>
              <a:srgbClr val="FFFF99"/>
            </a:solidFill>
            <a:ln w="9525" cap="flat" cmpd="sng">
              <a:solidFill>
                <a:srgbClr val="000000"/>
              </a:solidFill>
              <a:prstDash val="solid"/>
              <a:headEnd type="none" w="med" len="med"/>
              <a:tailEnd type="none" w="med" len="med"/>
            </a:ln>
          </p:spPr>
          <p:txBody>
            <a:bodyPr/>
            <a:lstStyle/>
            <a:p>
              <a:endParaRPr lang="zh-CN" altLang="en-US"/>
            </a:p>
          </p:txBody>
        </p:sp>
        <p:sp>
          <p:nvSpPr>
            <p:cNvPr id="9222" name="文本框 9221"/>
            <p:cNvSpPr txBox="1"/>
            <p:nvPr/>
          </p:nvSpPr>
          <p:spPr>
            <a:xfrm>
              <a:off x="2160" y="96"/>
              <a:ext cx="634" cy="240"/>
            </a:xfrm>
            <a:prstGeom prst="rect">
              <a:avLst/>
            </a:prstGeom>
            <a:noFill/>
            <a:ln w="9525">
              <a:noFill/>
            </a:ln>
          </p:spPr>
          <p:txBody>
            <a:bodyPr/>
            <a:lstStyle/>
            <a:p>
              <a:pPr algn="just" eaLnBrk="0" hangingPunct="0"/>
              <a:r>
                <a:rPr lang="zh-CN" altLang="en-US" sz="1800" b="1" dirty="0">
                  <a:solidFill>
                    <a:srgbClr val="B12F01"/>
                  </a:solidFill>
                  <a:latin typeface="Times New Roman" panose="02020603050405020304" pitchFamily="2" charset="0"/>
                  <a:ea typeface="宋体" panose="02010600030101010101" pitchFamily="2" charset="-122"/>
                </a:rPr>
                <a:t>制造商</a:t>
              </a:r>
            </a:p>
          </p:txBody>
        </p:sp>
        <p:sp>
          <p:nvSpPr>
            <p:cNvPr id="9223" name="文本框 9222"/>
            <p:cNvSpPr txBox="1"/>
            <p:nvPr/>
          </p:nvSpPr>
          <p:spPr>
            <a:xfrm>
              <a:off x="3312" y="864"/>
              <a:ext cx="626" cy="221"/>
            </a:xfrm>
            <a:prstGeom prst="rect">
              <a:avLst/>
            </a:prstGeom>
            <a:noFill/>
            <a:ln w="9525">
              <a:noFill/>
            </a:ln>
          </p:spPr>
          <p:txBody>
            <a:bodyPr/>
            <a:lstStyle/>
            <a:p>
              <a:pPr algn="just" eaLnBrk="0" hangingPunct="0"/>
              <a:r>
                <a:rPr lang="zh-CN" altLang="en-US" sz="1800" b="1" dirty="0">
                  <a:solidFill>
                    <a:srgbClr val="B12F01"/>
                  </a:solidFill>
                  <a:latin typeface="Times New Roman" panose="02020603050405020304" pitchFamily="2" charset="0"/>
                  <a:ea typeface="宋体" panose="02010600030101010101" pitchFamily="2" charset="-122"/>
                </a:rPr>
                <a:t>消费者</a:t>
              </a:r>
            </a:p>
          </p:txBody>
        </p:sp>
        <p:sp>
          <p:nvSpPr>
            <p:cNvPr id="9224" name="圆角矩形 9223"/>
            <p:cNvSpPr/>
            <p:nvPr/>
          </p:nvSpPr>
          <p:spPr>
            <a:xfrm>
              <a:off x="672" y="816"/>
              <a:ext cx="843" cy="458"/>
            </a:xfrm>
            <a:prstGeom prst="roundRect">
              <a:avLst>
                <a:gd name="adj" fmla="val 16667"/>
              </a:avLst>
            </a:prstGeom>
            <a:solidFill>
              <a:srgbClr val="FFFF99"/>
            </a:solidFill>
            <a:ln w="9525" cap="flat" cmpd="sng">
              <a:solidFill>
                <a:srgbClr val="000000"/>
              </a:solidFill>
              <a:prstDash val="solid"/>
              <a:headEnd type="none" w="med" len="med"/>
              <a:tailEnd type="none" w="med" len="med"/>
            </a:ln>
          </p:spPr>
          <p:txBody>
            <a:bodyPr/>
            <a:lstStyle/>
            <a:p>
              <a:endParaRPr lang="zh-CN" altLang="en-US"/>
            </a:p>
          </p:txBody>
        </p:sp>
        <p:sp>
          <p:nvSpPr>
            <p:cNvPr id="9225" name="文本框 9224"/>
            <p:cNvSpPr txBox="1"/>
            <p:nvPr/>
          </p:nvSpPr>
          <p:spPr>
            <a:xfrm>
              <a:off x="768" y="960"/>
              <a:ext cx="675" cy="221"/>
            </a:xfrm>
            <a:prstGeom prst="rect">
              <a:avLst/>
            </a:prstGeom>
            <a:noFill/>
            <a:ln w="9525">
              <a:noFill/>
            </a:ln>
          </p:spPr>
          <p:txBody>
            <a:bodyPr/>
            <a:lstStyle/>
            <a:p>
              <a:pPr algn="just" eaLnBrk="0" hangingPunct="0"/>
              <a:r>
                <a:rPr lang="zh-CN" altLang="en-US" sz="1800" b="1" dirty="0">
                  <a:solidFill>
                    <a:srgbClr val="B12F01"/>
                  </a:solidFill>
                  <a:latin typeface="Times New Roman" panose="02020603050405020304" pitchFamily="2" charset="0"/>
                  <a:ea typeface="宋体" panose="02010600030101010101" pitchFamily="2" charset="-122"/>
                </a:rPr>
                <a:t>开采者</a:t>
              </a:r>
            </a:p>
          </p:txBody>
        </p:sp>
        <p:sp>
          <p:nvSpPr>
            <p:cNvPr id="9226" name="文本框 9225"/>
            <p:cNvSpPr txBox="1"/>
            <p:nvPr/>
          </p:nvSpPr>
          <p:spPr>
            <a:xfrm>
              <a:off x="618" y="195"/>
              <a:ext cx="626" cy="222"/>
            </a:xfrm>
            <a:prstGeom prst="rect">
              <a:avLst/>
            </a:prstGeom>
            <a:noFill/>
            <a:ln w="9525">
              <a:noFill/>
            </a:ln>
          </p:spPr>
          <p:txBody>
            <a:bodyPr/>
            <a:lstStyle/>
            <a:p>
              <a:pPr algn="just" eaLnBrk="0" hangingPunct="0"/>
              <a:r>
                <a:rPr lang="zh-CN" altLang="en-US" sz="1400" b="1" dirty="0">
                  <a:solidFill>
                    <a:schemeClr val="tx1"/>
                  </a:solidFill>
                  <a:latin typeface="Times New Roman" panose="02020603050405020304" pitchFamily="2" charset="0"/>
                  <a:ea typeface="宋体" panose="02010600030101010101" pitchFamily="2" charset="-122"/>
                </a:rPr>
                <a:t>资源</a:t>
              </a:r>
            </a:p>
          </p:txBody>
        </p:sp>
        <p:sp>
          <p:nvSpPr>
            <p:cNvPr id="9227" name="文本框 9226"/>
            <p:cNvSpPr txBox="1"/>
            <p:nvPr/>
          </p:nvSpPr>
          <p:spPr>
            <a:xfrm>
              <a:off x="3750" y="195"/>
              <a:ext cx="522" cy="222"/>
            </a:xfrm>
            <a:prstGeom prst="rect">
              <a:avLst/>
            </a:prstGeom>
            <a:noFill/>
            <a:ln w="9525">
              <a:noFill/>
            </a:ln>
          </p:spPr>
          <p:txBody>
            <a:bodyPr/>
            <a:lstStyle/>
            <a:p>
              <a:pPr algn="just" eaLnBrk="0" hangingPunct="0"/>
              <a:r>
                <a:rPr lang="zh-CN" altLang="en-US" sz="1400" b="1" dirty="0">
                  <a:solidFill>
                    <a:schemeClr val="tx1"/>
                  </a:solidFill>
                  <a:latin typeface="Times New Roman" panose="02020603050405020304" pitchFamily="2" charset="0"/>
                  <a:ea typeface="宋体" panose="02010600030101010101" pitchFamily="2" charset="-122"/>
                </a:rPr>
                <a:t>产品</a:t>
              </a:r>
            </a:p>
          </p:txBody>
        </p:sp>
        <p:sp>
          <p:nvSpPr>
            <p:cNvPr id="9228" name="文本框 9227"/>
            <p:cNvSpPr txBox="1"/>
            <p:nvPr/>
          </p:nvSpPr>
          <p:spPr>
            <a:xfrm>
              <a:off x="3792" y="1680"/>
              <a:ext cx="522" cy="221"/>
            </a:xfrm>
            <a:prstGeom prst="rect">
              <a:avLst/>
            </a:prstGeom>
            <a:noFill/>
            <a:ln w="9525">
              <a:noFill/>
            </a:ln>
          </p:spPr>
          <p:txBody>
            <a:bodyPr/>
            <a:lstStyle/>
            <a:p>
              <a:pPr algn="just" eaLnBrk="0" hangingPunct="0"/>
              <a:r>
                <a:rPr lang="zh-CN" altLang="en-US" sz="1400" b="1" dirty="0">
                  <a:solidFill>
                    <a:schemeClr val="tx1"/>
                  </a:solidFill>
                  <a:latin typeface="Times New Roman" panose="02020603050405020304" pitchFamily="2" charset="0"/>
                  <a:ea typeface="宋体" panose="02010600030101010101" pitchFamily="2" charset="-122"/>
                </a:rPr>
                <a:t>废物</a:t>
              </a:r>
            </a:p>
          </p:txBody>
        </p:sp>
        <p:sp>
          <p:nvSpPr>
            <p:cNvPr id="9229" name="右箭头 9228"/>
            <p:cNvSpPr/>
            <p:nvPr/>
          </p:nvSpPr>
          <p:spPr>
            <a:xfrm>
              <a:off x="0" y="912"/>
              <a:ext cx="641" cy="408"/>
            </a:xfrm>
            <a:prstGeom prst="rightArrow">
              <a:avLst>
                <a:gd name="adj1" fmla="val 50000"/>
                <a:gd name="adj2" fmla="val 39276"/>
              </a:avLst>
            </a:prstGeom>
            <a:solidFill>
              <a:srgbClr val="00CC00"/>
            </a:solidFill>
            <a:ln w="9525" cap="flat" cmpd="sng">
              <a:solidFill>
                <a:srgbClr val="000000"/>
              </a:solidFill>
              <a:prstDash val="solid"/>
              <a:miter/>
              <a:headEnd type="none" w="med" len="med"/>
              <a:tailEnd type="none" w="med" len="med"/>
            </a:ln>
          </p:spPr>
          <p:txBody>
            <a:bodyPr/>
            <a:lstStyle/>
            <a:p>
              <a:endParaRPr lang="zh-CN" altLang="en-US"/>
            </a:p>
          </p:txBody>
        </p:sp>
        <p:sp>
          <p:nvSpPr>
            <p:cNvPr id="9230" name="椭圆 9229"/>
            <p:cNvSpPr/>
            <p:nvPr/>
          </p:nvSpPr>
          <p:spPr>
            <a:xfrm>
              <a:off x="1920" y="1632"/>
              <a:ext cx="1113" cy="653"/>
            </a:xfrm>
            <a:prstGeom prst="ellipse">
              <a:avLst/>
            </a:prstGeom>
            <a:solidFill>
              <a:srgbClr val="FFFF99"/>
            </a:solidFill>
            <a:ln w="9525" cap="flat" cmpd="sng">
              <a:solidFill>
                <a:srgbClr val="000000"/>
              </a:solidFill>
              <a:prstDash val="solid"/>
              <a:headEnd type="none" w="med" len="med"/>
              <a:tailEnd type="none" w="med" len="med"/>
            </a:ln>
          </p:spPr>
          <p:txBody>
            <a:bodyPr/>
            <a:lstStyle/>
            <a:p>
              <a:endParaRPr lang="zh-CN" altLang="en-US"/>
            </a:p>
          </p:txBody>
        </p:sp>
        <p:sp>
          <p:nvSpPr>
            <p:cNvPr id="9231" name="文本框 9230"/>
            <p:cNvSpPr txBox="1"/>
            <p:nvPr/>
          </p:nvSpPr>
          <p:spPr>
            <a:xfrm>
              <a:off x="2064" y="1824"/>
              <a:ext cx="940" cy="222"/>
            </a:xfrm>
            <a:prstGeom prst="rect">
              <a:avLst/>
            </a:prstGeom>
            <a:noFill/>
            <a:ln w="9525">
              <a:noFill/>
            </a:ln>
          </p:spPr>
          <p:txBody>
            <a:bodyPr/>
            <a:lstStyle/>
            <a:p>
              <a:pPr algn="just" eaLnBrk="0" hangingPunct="0"/>
              <a:r>
                <a:rPr lang="zh-CN" altLang="en-US" sz="1800" b="1" dirty="0">
                  <a:solidFill>
                    <a:srgbClr val="B12F01"/>
                  </a:solidFill>
                  <a:latin typeface="Times New Roman" panose="02020603050405020304" pitchFamily="2" charset="0"/>
                  <a:ea typeface="宋体" panose="02010600030101010101" pitchFamily="2" charset="-122"/>
                </a:rPr>
                <a:t>废物处理者</a:t>
              </a:r>
            </a:p>
          </p:txBody>
        </p:sp>
        <p:sp>
          <p:nvSpPr>
            <p:cNvPr id="9232" name="任意多边形 9231"/>
            <p:cNvSpPr/>
            <p:nvPr/>
          </p:nvSpPr>
          <p:spPr>
            <a:xfrm flipH="1" flipV="1">
              <a:off x="3072" y="1440"/>
              <a:ext cx="617" cy="544"/>
            </a:xfrm>
            <a:custGeom>
              <a:avLst/>
              <a:gdLst>
                <a:gd name="txL" fmla="*/ 12427 w 21600"/>
                <a:gd name="txT" fmla="*/ 2912 h 21600"/>
                <a:gd name="txR" fmla="*/ 18227 w 21600"/>
                <a:gd name="txB" fmla="*/ 9246 h 21600"/>
              </a:gdLst>
              <a:ahLst/>
              <a:cxnLst>
                <a:cxn ang="270">
                  <a:pos x="15126" y="0"/>
                </a:cxn>
                <a:cxn ang="90">
                  <a:pos x="15126" y="12158"/>
                </a:cxn>
                <a:cxn ang="90">
                  <a:pos x="3237" y="21600"/>
                </a:cxn>
                <a:cxn ang="0">
                  <a:pos x="21600" y="6079"/>
                </a:cxn>
              </a:cxnLst>
              <a:rect l="txL" t="txT" r="txR" b="txB"/>
              <a:pathLst>
                <a:path w="21600" h="21600">
                  <a:moveTo>
                    <a:pt x="21600" y="6079"/>
                  </a:moveTo>
                  <a:lnTo>
                    <a:pt x="15126" y="0"/>
                  </a:lnTo>
                  <a:lnTo>
                    <a:pt x="15126" y="2912"/>
                  </a:lnTo>
                  <a:lnTo>
                    <a:pt x="12427" y="2912"/>
                  </a:lnTo>
                  <a:arcTo wR="12427" hR="9246" stAng="-5400000" swAng="-5400000"/>
                  <a:lnTo>
                    <a:pt x="0" y="21600"/>
                  </a:lnTo>
                  <a:lnTo>
                    <a:pt x="6474" y="21600"/>
                  </a:lnTo>
                  <a:lnTo>
                    <a:pt x="6474" y="12158"/>
                  </a:lnTo>
                  <a:arcTo wR="5953" hR="2912" stAng="10800000" swAng="5400000"/>
                  <a:lnTo>
                    <a:pt x="15126" y="9246"/>
                  </a:lnTo>
                  <a:lnTo>
                    <a:pt x="15126" y="12158"/>
                  </a:lnTo>
                  <a:close/>
                </a:path>
              </a:pathLst>
            </a:custGeom>
            <a:solidFill>
              <a:srgbClr val="00CC00"/>
            </a:solidFill>
            <a:ln w="9525" cap="flat" cmpd="sng">
              <a:solidFill>
                <a:srgbClr val="000000"/>
              </a:solidFill>
              <a:prstDash val="solid"/>
              <a:miter/>
              <a:headEnd type="none" w="med" len="med"/>
              <a:tailEnd type="none" w="med" len="med"/>
            </a:ln>
          </p:spPr>
          <p:txBody>
            <a:bodyPr/>
            <a:lstStyle/>
            <a:p>
              <a:endParaRPr lang="zh-CN" altLang="en-US"/>
            </a:p>
          </p:txBody>
        </p:sp>
        <p:sp>
          <p:nvSpPr>
            <p:cNvPr id="9233" name="任意多边形 9232"/>
            <p:cNvSpPr/>
            <p:nvPr/>
          </p:nvSpPr>
          <p:spPr>
            <a:xfrm rot="10800000" flipH="1" flipV="1">
              <a:off x="1008" y="96"/>
              <a:ext cx="730" cy="589"/>
            </a:xfrm>
            <a:custGeom>
              <a:avLst/>
              <a:gdLst>
                <a:gd name="txL" fmla="*/ 12427 w 21600"/>
                <a:gd name="txT" fmla="*/ 2912 h 21600"/>
                <a:gd name="txR" fmla="*/ 18227 w 21600"/>
                <a:gd name="txB" fmla="*/ 9246 h 21600"/>
              </a:gdLst>
              <a:ahLst/>
              <a:cxnLst>
                <a:cxn ang="270">
                  <a:pos x="15126" y="0"/>
                </a:cxn>
                <a:cxn ang="90">
                  <a:pos x="15126" y="12158"/>
                </a:cxn>
                <a:cxn ang="90">
                  <a:pos x="3237" y="21600"/>
                </a:cxn>
                <a:cxn ang="0">
                  <a:pos x="21600" y="6079"/>
                </a:cxn>
              </a:cxnLst>
              <a:rect l="txL" t="txT" r="txR" b="txB"/>
              <a:pathLst>
                <a:path w="21600" h="21600">
                  <a:moveTo>
                    <a:pt x="21600" y="6079"/>
                  </a:moveTo>
                  <a:lnTo>
                    <a:pt x="15126" y="0"/>
                  </a:lnTo>
                  <a:lnTo>
                    <a:pt x="15126" y="2912"/>
                  </a:lnTo>
                  <a:lnTo>
                    <a:pt x="12427" y="2912"/>
                  </a:lnTo>
                  <a:arcTo wR="12427" hR="9246" stAng="-5400000" swAng="-5400000"/>
                  <a:lnTo>
                    <a:pt x="0" y="21600"/>
                  </a:lnTo>
                  <a:lnTo>
                    <a:pt x="6474" y="21600"/>
                  </a:lnTo>
                  <a:lnTo>
                    <a:pt x="6474" y="12158"/>
                  </a:lnTo>
                  <a:arcTo wR="5953" hR="2912" stAng="10800000" swAng="5400000"/>
                  <a:lnTo>
                    <a:pt x="15126" y="9246"/>
                  </a:lnTo>
                  <a:lnTo>
                    <a:pt x="15126" y="12158"/>
                  </a:lnTo>
                  <a:close/>
                </a:path>
              </a:pathLst>
            </a:custGeom>
            <a:solidFill>
              <a:srgbClr val="00CC00"/>
            </a:solidFill>
            <a:ln w="9525" cap="flat" cmpd="sng">
              <a:solidFill>
                <a:srgbClr val="000000"/>
              </a:solidFill>
              <a:prstDash val="solid"/>
              <a:miter/>
              <a:headEnd type="none" w="med" len="med"/>
              <a:tailEnd type="none" w="med" len="med"/>
            </a:ln>
          </p:spPr>
          <p:txBody>
            <a:bodyPr/>
            <a:lstStyle/>
            <a:p>
              <a:endParaRPr lang="zh-CN" altLang="en-US"/>
            </a:p>
          </p:txBody>
        </p:sp>
        <p:sp>
          <p:nvSpPr>
            <p:cNvPr id="9234" name="任意多边形 9233"/>
            <p:cNvSpPr/>
            <p:nvPr/>
          </p:nvSpPr>
          <p:spPr>
            <a:xfrm rot="5400000">
              <a:off x="3256" y="107"/>
              <a:ext cx="551" cy="610"/>
            </a:xfrm>
            <a:custGeom>
              <a:avLst/>
              <a:gdLst>
                <a:gd name="txL" fmla="*/ 12427 w 21600"/>
                <a:gd name="txT" fmla="*/ 2912 h 21600"/>
                <a:gd name="txR" fmla="*/ 18227 w 21600"/>
                <a:gd name="txB" fmla="*/ 9246 h 21600"/>
              </a:gdLst>
              <a:ahLst/>
              <a:cxnLst>
                <a:cxn ang="270">
                  <a:pos x="15126" y="0"/>
                </a:cxn>
                <a:cxn ang="90">
                  <a:pos x="15126" y="12158"/>
                </a:cxn>
                <a:cxn ang="90">
                  <a:pos x="3237" y="21600"/>
                </a:cxn>
                <a:cxn ang="0">
                  <a:pos x="21600" y="6079"/>
                </a:cxn>
              </a:cxnLst>
              <a:rect l="txL" t="txT" r="txR" b="txB"/>
              <a:pathLst>
                <a:path w="21600" h="21600">
                  <a:moveTo>
                    <a:pt x="21600" y="6079"/>
                  </a:moveTo>
                  <a:lnTo>
                    <a:pt x="15126" y="0"/>
                  </a:lnTo>
                  <a:lnTo>
                    <a:pt x="15126" y="2912"/>
                  </a:lnTo>
                  <a:lnTo>
                    <a:pt x="12427" y="2912"/>
                  </a:lnTo>
                  <a:arcTo wR="12427" hR="9246" stAng="-5400000" swAng="-5400000"/>
                  <a:lnTo>
                    <a:pt x="0" y="21600"/>
                  </a:lnTo>
                  <a:lnTo>
                    <a:pt x="6474" y="21600"/>
                  </a:lnTo>
                  <a:lnTo>
                    <a:pt x="6474" y="12158"/>
                  </a:lnTo>
                  <a:arcTo wR="5953" hR="2912" stAng="10800000" swAng="5400000"/>
                  <a:lnTo>
                    <a:pt x="15126" y="9246"/>
                  </a:lnTo>
                  <a:lnTo>
                    <a:pt x="15126" y="12158"/>
                  </a:lnTo>
                  <a:close/>
                </a:path>
              </a:pathLst>
            </a:custGeom>
            <a:solidFill>
              <a:srgbClr val="00CC00"/>
            </a:solidFill>
            <a:ln w="9525" cap="flat" cmpd="sng">
              <a:solidFill>
                <a:srgbClr val="000000"/>
              </a:solidFill>
              <a:prstDash val="solid"/>
              <a:miter/>
              <a:headEnd type="none" w="med" len="med"/>
              <a:tailEnd type="none" w="med" len="med"/>
            </a:ln>
          </p:spPr>
          <p:txBody>
            <a:bodyPr/>
            <a:lstStyle/>
            <a:p>
              <a:endParaRPr lang="zh-CN" altLang="en-US"/>
            </a:p>
          </p:txBody>
        </p:sp>
        <p:sp>
          <p:nvSpPr>
            <p:cNvPr id="9235" name="任意多边形 9234"/>
            <p:cNvSpPr/>
            <p:nvPr/>
          </p:nvSpPr>
          <p:spPr>
            <a:xfrm rot="5400000" flipH="1" flipV="1">
              <a:off x="1024" y="1328"/>
              <a:ext cx="596" cy="724"/>
            </a:xfrm>
            <a:custGeom>
              <a:avLst/>
              <a:gdLst>
                <a:gd name="txL" fmla="*/ 12427 w 21600"/>
                <a:gd name="txT" fmla="*/ 2912 h 21600"/>
                <a:gd name="txR" fmla="*/ 18227 w 21600"/>
                <a:gd name="txB" fmla="*/ 9246 h 21600"/>
              </a:gdLst>
              <a:ahLst/>
              <a:cxnLst>
                <a:cxn ang="270">
                  <a:pos x="15126" y="0"/>
                </a:cxn>
                <a:cxn ang="90">
                  <a:pos x="15126" y="12158"/>
                </a:cxn>
                <a:cxn ang="90">
                  <a:pos x="3237" y="21600"/>
                </a:cxn>
                <a:cxn ang="0">
                  <a:pos x="21600" y="6079"/>
                </a:cxn>
              </a:cxnLst>
              <a:rect l="txL" t="txT" r="txR" b="txB"/>
              <a:pathLst>
                <a:path w="21600" h="21600">
                  <a:moveTo>
                    <a:pt x="21600" y="6079"/>
                  </a:moveTo>
                  <a:lnTo>
                    <a:pt x="15126" y="0"/>
                  </a:lnTo>
                  <a:lnTo>
                    <a:pt x="15126" y="2912"/>
                  </a:lnTo>
                  <a:lnTo>
                    <a:pt x="12427" y="2912"/>
                  </a:lnTo>
                  <a:arcTo wR="12427" hR="9246" stAng="-5400000" swAng="-5400000"/>
                  <a:lnTo>
                    <a:pt x="0" y="21600"/>
                  </a:lnTo>
                  <a:lnTo>
                    <a:pt x="6474" y="21600"/>
                  </a:lnTo>
                  <a:lnTo>
                    <a:pt x="6474" y="12158"/>
                  </a:lnTo>
                  <a:arcTo wR="5953" hR="2912" stAng="10800000" swAng="5400000"/>
                  <a:lnTo>
                    <a:pt x="15126" y="9246"/>
                  </a:lnTo>
                  <a:lnTo>
                    <a:pt x="15126" y="12158"/>
                  </a:lnTo>
                  <a:close/>
                </a:path>
              </a:pathLst>
            </a:custGeom>
            <a:solidFill>
              <a:srgbClr val="00CC00"/>
            </a:solidFill>
            <a:ln w="9525" cap="flat" cmpd="sng">
              <a:solidFill>
                <a:srgbClr val="000000"/>
              </a:solidFill>
              <a:prstDash val="solid"/>
              <a:miter/>
              <a:headEnd type="none" w="med" len="med"/>
              <a:tailEnd type="none" w="med" len="med"/>
            </a:ln>
          </p:spPr>
          <p:txBody>
            <a:bodyPr/>
            <a:lstStyle/>
            <a:p>
              <a:endParaRPr lang="zh-CN" altLang="en-US"/>
            </a:p>
          </p:txBody>
        </p:sp>
        <p:sp>
          <p:nvSpPr>
            <p:cNvPr id="9236" name="文本框 9235"/>
            <p:cNvSpPr txBox="1"/>
            <p:nvPr/>
          </p:nvSpPr>
          <p:spPr>
            <a:xfrm>
              <a:off x="96" y="785"/>
              <a:ext cx="522" cy="221"/>
            </a:xfrm>
            <a:prstGeom prst="rect">
              <a:avLst/>
            </a:prstGeom>
            <a:noFill/>
            <a:ln w="9525">
              <a:noFill/>
            </a:ln>
          </p:spPr>
          <p:txBody>
            <a:bodyPr/>
            <a:lstStyle/>
            <a:p>
              <a:pPr algn="just" eaLnBrk="0" hangingPunct="0"/>
              <a:r>
                <a:rPr lang="zh-CN" altLang="en-US" sz="1400" b="1" dirty="0">
                  <a:solidFill>
                    <a:schemeClr val="tx1"/>
                  </a:solidFill>
                  <a:latin typeface="Times New Roman" panose="02020603050405020304" pitchFamily="2" charset="0"/>
                  <a:ea typeface="宋体" panose="02010600030101010101" pitchFamily="2" charset="-122"/>
                </a:rPr>
                <a:t>资源</a:t>
              </a:r>
            </a:p>
          </p:txBody>
        </p:sp>
        <p:sp>
          <p:nvSpPr>
            <p:cNvPr id="9237" name="下箭头 9236"/>
            <p:cNvSpPr/>
            <p:nvPr/>
          </p:nvSpPr>
          <p:spPr>
            <a:xfrm>
              <a:off x="2400" y="480"/>
              <a:ext cx="163" cy="1179"/>
            </a:xfrm>
            <a:prstGeom prst="downArrow">
              <a:avLst>
                <a:gd name="adj1" fmla="val 50000"/>
                <a:gd name="adj2" fmla="val 180828"/>
              </a:avLst>
            </a:prstGeom>
            <a:solidFill>
              <a:srgbClr val="00CC00"/>
            </a:solidFill>
            <a:ln w="9525" cap="flat" cmpd="sng">
              <a:solidFill>
                <a:srgbClr val="000000"/>
              </a:solidFill>
              <a:prstDash val="solid"/>
              <a:miter/>
              <a:headEnd type="none" w="med" len="med"/>
              <a:tailEnd type="none" w="med" len="med"/>
            </a:ln>
          </p:spPr>
          <p:txBody>
            <a:bodyPr/>
            <a:lstStyle/>
            <a:p>
              <a:endParaRPr lang="zh-CN" altLang="en-US"/>
            </a:p>
          </p:txBody>
        </p:sp>
        <p:sp>
          <p:nvSpPr>
            <p:cNvPr id="9238" name="左箭头 9237"/>
            <p:cNvSpPr/>
            <p:nvPr/>
          </p:nvSpPr>
          <p:spPr>
            <a:xfrm rot="12831239">
              <a:off x="1440" y="1248"/>
              <a:ext cx="1148" cy="163"/>
            </a:xfrm>
            <a:prstGeom prst="leftArrow">
              <a:avLst>
                <a:gd name="adj1" fmla="val 50000"/>
                <a:gd name="adj2" fmla="val 176073"/>
              </a:avLst>
            </a:prstGeom>
            <a:solidFill>
              <a:srgbClr val="00CC00"/>
            </a:solidFill>
            <a:ln w="9525" cap="flat" cmpd="sng">
              <a:solidFill>
                <a:srgbClr val="000000"/>
              </a:solidFill>
              <a:prstDash val="solid"/>
              <a:miter/>
              <a:headEnd type="none" w="med" len="med"/>
              <a:tailEnd type="none" w="med" len="med"/>
            </a:ln>
          </p:spPr>
          <p:txBody>
            <a:bodyPr/>
            <a:lstStyle/>
            <a:p>
              <a:endParaRPr lang="zh-CN" altLang="en-US"/>
            </a:p>
          </p:txBody>
        </p:sp>
        <p:sp>
          <p:nvSpPr>
            <p:cNvPr id="9239" name="文本框 9238"/>
            <p:cNvSpPr txBox="1"/>
            <p:nvPr/>
          </p:nvSpPr>
          <p:spPr>
            <a:xfrm>
              <a:off x="480" y="1728"/>
              <a:ext cx="836" cy="221"/>
            </a:xfrm>
            <a:prstGeom prst="rect">
              <a:avLst/>
            </a:prstGeom>
            <a:noFill/>
            <a:ln w="9525">
              <a:noFill/>
            </a:ln>
          </p:spPr>
          <p:txBody>
            <a:bodyPr/>
            <a:lstStyle/>
            <a:p>
              <a:pPr algn="just" eaLnBrk="0" hangingPunct="0"/>
              <a:r>
                <a:rPr lang="zh-CN" altLang="en-US" sz="1400" b="1" dirty="0">
                  <a:solidFill>
                    <a:schemeClr val="tx1"/>
                  </a:solidFill>
                  <a:latin typeface="Times New Roman" panose="02020603050405020304" pitchFamily="2" charset="0"/>
                  <a:ea typeface="宋体" panose="02010600030101010101" pitchFamily="2" charset="-122"/>
                </a:rPr>
                <a:t>再生资源</a:t>
              </a:r>
            </a:p>
          </p:txBody>
        </p:sp>
        <p:sp>
          <p:nvSpPr>
            <p:cNvPr id="9240" name="文本框 9239"/>
            <p:cNvSpPr txBox="1"/>
            <p:nvPr/>
          </p:nvSpPr>
          <p:spPr>
            <a:xfrm>
              <a:off x="1728" y="912"/>
              <a:ext cx="522" cy="221"/>
            </a:xfrm>
            <a:prstGeom prst="rect">
              <a:avLst/>
            </a:prstGeom>
            <a:noFill/>
            <a:ln w="9525">
              <a:noFill/>
            </a:ln>
          </p:spPr>
          <p:txBody>
            <a:bodyPr/>
            <a:lstStyle/>
            <a:p>
              <a:pPr algn="just" eaLnBrk="0" hangingPunct="0"/>
              <a:r>
                <a:rPr lang="zh-CN" altLang="en-US" sz="1400" b="1" dirty="0">
                  <a:solidFill>
                    <a:schemeClr val="tx1"/>
                  </a:solidFill>
                  <a:latin typeface="Times New Roman" panose="02020603050405020304" pitchFamily="2" charset="0"/>
                  <a:ea typeface="宋体" panose="02010600030101010101" pitchFamily="2" charset="-122"/>
                </a:rPr>
                <a:t>废物</a:t>
              </a:r>
            </a:p>
          </p:txBody>
        </p:sp>
        <p:sp>
          <p:nvSpPr>
            <p:cNvPr id="9241" name="文本框 9240"/>
            <p:cNvSpPr txBox="1"/>
            <p:nvPr/>
          </p:nvSpPr>
          <p:spPr>
            <a:xfrm>
              <a:off x="2448" y="624"/>
              <a:ext cx="313" cy="368"/>
            </a:xfrm>
            <a:prstGeom prst="rect">
              <a:avLst/>
            </a:prstGeom>
            <a:noFill/>
            <a:ln w="9525">
              <a:noFill/>
            </a:ln>
          </p:spPr>
          <p:txBody>
            <a:bodyPr vert="eaVert"/>
            <a:lstStyle/>
            <a:p>
              <a:pPr algn="just" eaLnBrk="0" hangingPunct="0"/>
              <a:r>
                <a:rPr lang="zh-CN" altLang="en-US" sz="1400" b="1" dirty="0">
                  <a:solidFill>
                    <a:schemeClr val="tx1"/>
                  </a:solidFill>
                  <a:latin typeface="Times New Roman" panose="02020603050405020304" pitchFamily="2" charset="0"/>
                  <a:ea typeface="宋体" panose="02010600030101010101" pitchFamily="2" charset="-122"/>
                </a:rPr>
                <a:t>废物</a:t>
              </a:r>
            </a:p>
          </p:txBody>
        </p:sp>
      </p:grpSp>
      <p:sp>
        <p:nvSpPr>
          <p:cNvPr id="6146" name="标题 6145"/>
          <p:cNvSpPr>
            <a:spLocks noGrp="1"/>
          </p:cNvSpPr>
          <p:nvPr>
            <p:ph type="title"/>
          </p:nvPr>
        </p:nvSpPr>
        <p:spPr>
          <a:xfrm>
            <a:off x="971550" y="260350"/>
            <a:ext cx="7158038" cy="1033463"/>
          </a:xfrm>
          <a:noFill/>
          <a:ln w="9525">
            <a:noFill/>
          </a:ln>
        </p:spPr>
        <p:txBody>
          <a:bodyPr vert="horz" rtlCol="0" anchor="b">
            <a:noAutofit/>
          </a:bodyPr>
          <a:lstStyle>
            <a:lvl1pPr marL="0" lvl="0" indent="0" algn="l" defTabSz="91440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a:lstStyle>
          <a:p>
            <a:pPr lvl="0" algn="l">
              <a:buClrTx/>
              <a:buSzTx/>
              <a:buFont typeface="Arial" panose="020B0604020202020204" pitchFamily="34" charset="0"/>
            </a:pPr>
            <a:r>
              <a:rPr lang="en-US" altLang="x-none" dirty="0">
                <a:solidFill>
                  <a:srgbClr val="FF0000"/>
                </a:solidFill>
                <a:latin typeface="黑体" panose="02010609060101010101" pitchFamily="2" charset="-122"/>
                <a:ea typeface="黑体" panose="02010609060101010101" pitchFamily="2" charset="-122"/>
                <a:cs typeface="+mn-cs"/>
                <a:sym typeface="+mn-ea"/>
              </a:rPr>
              <a:t>1.循环经济的内涵与原则</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dissolve">
                                      <p:cBhvr>
                                        <p:cTn id="7" dur="500"/>
                                        <p:tgtEl>
                                          <p:spTgt spid="9218"/>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9219"/>
                                        </p:tgtEl>
                                        <p:attrNameLst>
                                          <p:attrName>style.visibility</p:attrName>
                                        </p:attrNameLst>
                                      </p:cBhvr>
                                      <p:to>
                                        <p:strVal val="visible"/>
                                      </p:to>
                                    </p:set>
                                    <p:animEffect transition="in" filter="checkerboard(across)">
                                      <p:cBhvr>
                                        <p:cTn id="11"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10243" name="文本占位符 10242"/>
          <p:cNvSpPr>
            <a:spLocks noGrp="1"/>
          </p:cNvSpPr>
          <p:nvPr>
            <p:ph type="body" idx="1"/>
          </p:nvPr>
        </p:nvSpPr>
        <p:spPr/>
        <p:txBody>
          <a:bodyPr/>
          <a:lstStyle/>
          <a:p>
            <a:endParaRPr/>
          </a:p>
        </p:txBody>
      </p:sp>
      <p:graphicFrame>
        <p:nvGraphicFramePr>
          <p:cNvPr id="10244" name="对象 10243"/>
          <p:cNvGraphicFramePr>
            <a:graphicFrameLocks noChangeAspect="1"/>
          </p:cNvGraphicFramePr>
          <p:nvPr/>
        </p:nvGraphicFramePr>
        <p:xfrm>
          <a:off x="727075" y="1698308"/>
          <a:ext cx="17526000" cy="6400800"/>
        </p:xfrm>
        <a:graphic>
          <a:graphicData uri="http://schemas.openxmlformats.org/presentationml/2006/ole">
            <mc:AlternateContent xmlns:mc="http://schemas.openxmlformats.org/markup-compatibility/2006">
              <mc:Choice xmlns:v="urn:schemas-microsoft-com:vml" Requires="v">
                <p:oleObj spid="_x0000_s3084" r:id="rId3" imgW="11799570" imgH="3599815" progId="Word.Document.8">
                  <p:embed/>
                </p:oleObj>
              </mc:Choice>
              <mc:Fallback>
                <p:oleObj r:id="rId3" imgW="11799570" imgH="3599815" progId="Word.Document.8">
                  <p:embed/>
                  <p:pic>
                    <p:nvPicPr>
                      <p:cNvPr id="0" name="图片 3076"/>
                      <p:cNvPicPr/>
                      <p:nvPr/>
                    </p:nvPicPr>
                    <p:blipFill>
                      <a:blip r:embed="rId4"/>
                      <a:stretch>
                        <a:fillRect/>
                      </a:stretch>
                    </p:blipFill>
                    <p:spPr>
                      <a:xfrm>
                        <a:off x="727075" y="1698308"/>
                        <a:ext cx="17526000" cy="6400800"/>
                      </a:xfrm>
                      <a:prstGeom prst="rect">
                        <a:avLst/>
                      </a:prstGeom>
                      <a:noFill/>
                      <a:ln w="38100">
                        <a:noFill/>
                        <a:miter/>
                      </a:ln>
                    </p:spPr>
                  </p:pic>
                </p:oleObj>
              </mc:Fallback>
            </mc:AlternateContent>
          </a:graphicData>
        </a:graphic>
      </p:graphicFrame>
      <p:sp>
        <p:nvSpPr>
          <p:cNvPr id="10245" name="文本框 10244"/>
          <p:cNvSpPr txBox="1"/>
          <p:nvPr/>
        </p:nvSpPr>
        <p:spPr>
          <a:xfrm>
            <a:off x="2627313" y="5589588"/>
            <a:ext cx="4267200" cy="519112"/>
          </a:xfrm>
          <a:prstGeom prst="rect">
            <a:avLst/>
          </a:prstGeom>
          <a:noFill/>
          <a:ln w="9525">
            <a:noFill/>
          </a:ln>
        </p:spPr>
        <p:txBody>
          <a:bodyPr>
            <a:spAutoFit/>
          </a:bodyPr>
          <a:lstStyle/>
          <a:p>
            <a:pPr>
              <a:spcBef>
                <a:spcPct val="50000"/>
              </a:spcBef>
            </a:pPr>
            <a:r>
              <a:rPr lang="zh-CN" altLang="en-US" sz="2800" b="1" dirty="0">
                <a:solidFill>
                  <a:srgbClr val="CC3300"/>
                </a:solidFill>
                <a:latin typeface="Times New Roman" panose="02020603050405020304" pitchFamily="2" charset="0"/>
                <a:ea typeface="宋体" panose="02010600030101010101" pitchFamily="2" charset="-122"/>
              </a:rPr>
              <a:t>“循环经济”示意图</a:t>
            </a:r>
            <a:endParaRPr lang="zh-CN" altLang="en-US" sz="2800" b="1" dirty="0">
              <a:solidFill>
                <a:schemeClr val="tx1"/>
              </a:solidFill>
              <a:latin typeface="Times New Roman" panose="02020603050405020304" pitchFamily="2" charset="0"/>
              <a:ea typeface="宋体" panose="02010600030101010101" pitchFamily="2" charset="-122"/>
            </a:endParaRPr>
          </a:p>
        </p:txBody>
      </p:sp>
      <p:sp>
        <p:nvSpPr>
          <p:cNvPr id="6146" name="标题 6145"/>
          <p:cNvSpPr>
            <a:spLocks noGrp="1"/>
          </p:cNvSpPr>
          <p:nvPr/>
        </p:nvSpPr>
        <p:spPr>
          <a:xfrm>
            <a:off x="971550" y="260350"/>
            <a:ext cx="7158038" cy="1033463"/>
          </a:xfrm>
          <a:prstGeom prst="rect">
            <a:avLst/>
          </a:prstGeom>
          <a:noFill/>
          <a:ln w="9525">
            <a:noFill/>
          </a:ln>
        </p:spPr>
        <p:txBody>
          <a:bodyPr vert="horz" rtlCol="0" anchor="b">
            <a:noAutofit/>
          </a:bodyPr>
          <a:lstStyle>
            <a:lvl1pPr marL="0" lvl="0" indent="0" algn="l" defTabSz="91440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a:lstStyle>
          <a:p>
            <a:pPr lvl="0" algn="l">
              <a:buClrTx/>
              <a:buSzTx/>
            </a:pPr>
            <a:r>
              <a:rPr lang="en-US" altLang="x-none" dirty="0">
                <a:solidFill>
                  <a:srgbClr val="FF0000"/>
                </a:solidFill>
                <a:latin typeface="黑体" panose="02010609060101010101" pitchFamily="2" charset="-122"/>
                <a:ea typeface="黑体" panose="02010609060101010101" pitchFamily="2" charset="-122"/>
                <a:cs typeface="+mn-cs"/>
                <a:sym typeface="+mn-ea"/>
              </a:rPr>
              <a:t>1.循环经济的内涵与原则</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12290" name="标题 12289"/>
          <p:cNvSpPr>
            <a:spLocks noGrp="1"/>
          </p:cNvSpPr>
          <p:nvPr>
            <p:ph type="title"/>
          </p:nvPr>
        </p:nvSpPr>
        <p:spPr>
          <a:xfrm>
            <a:off x="685800" y="587375"/>
            <a:ext cx="7924800" cy="838200"/>
          </a:xfrm>
        </p:spPr>
        <p:txBody>
          <a:bodyPr anchor="b"/>
          <a:lstStyle/>
          <a:p>
            <a:r>
              <a:rPr lang="zh-CN" altLang="en-US" sz="3600" b="1">
                <a:solidFill>
                  <a:srgbClr val="C00000"/>
                </a:solidFill>
              </a:rPr>
              <a:t>线性经济社会基本模式</a:t>
            </a:r>
          </a:p>
        </p:txBody>
      </p:sp>
      <p:grpSp>
        <p:nvGrpSpPr>
          <p:cNvPr id="12291" name="组合 12290"/>
          <p:cNvGrpSpPr/>
          <p:nvPr/>
        </p:nvGrpSpPr>
        <p:grpSpPr>
          <a:xfrm>
            <a:off x="533400" y="1654175"/>
            <a:ext cx="7924800" cy="4960938"/>
            <a:chOff x="0" y="0"/>
            <a:chExt cx="4992" cy="3125"/>
          </a:xfrm>
        </p:grpSpPr>
        <p:sp>
          <p:nvSpPr>
            <p:cNvPr id="12292" name="矩形 12291"/>
            <p:cNvSpPr/>
            <p:nvPr/>
          </p:nvSpPr>
          <p:spPr>
            <a:xfrm>
              <a:off x="2637" y="1243"/>
              <a:ext cx="439" cy="734"/>
            </a:xfrm>
            <a:prstGeom prst="rect">
              <a:avLst/>
            </a:prstGeom>
            <a:solidFill>
              <a:srgbClr val="99CC00"/>
            </a:solidFill>
            <a:ln w="9525" cap="flat" cmpd="sng">
              <a:solidFill>
                <a:srgbClr val="000000"/>
              </a:solidFill>
              <a:prstDash val="solid"/>
              <a:miter/>
              <a:headEnd type="none" w="med" len="med"/>
              <a:tailEnd type="none" w="med" len="med"/>
            </a:ln>
          </p:spPr>
          <p:txBody>
            <a:bodyPr/>
            <a:lstStyle/>
            <a:p>
              <a:pPr algn="just" eaLnBrk="0" hangingPunct="0"/>
              <a:endParaRPr lang="zh-CN" altLang="en-US" sz="1000" dirty="0">
                <a:solidFill>
                  <a:srgbClr val="C00000"/>
                </a:solidFill>
                <a:latin typeface="Times New Roman" panose="02020603050405020304" pitchFamily="2" charset="0"/>
                <a:ea typeface="宋体" panose="02010600030101010101" pitchFamily="2" charset="-122"/>
              </a:endParaRPr>
            </a:p>
            <a:p>
              <a:pPr algn="ctr" eaLnBrk="0" hangingPunct="0"/>
              <a:r>
                <a:rPr lang="zh-CN" altLang="en-US" sz="2000" b="1" dirty="0">
                  <a:solidFill>
                    <a:srgbClr val="C00000"/>
                  </a:solidFill>
                  <a:latin typeface="Times New Roman" panose="02020603050405020304" pitchFamily="2" charset="0"/>
                  <a:ea typeface="宋体" panose="02010600030101010101" pitchFamily="2" charset="-122"/>
                </a:rPr>
                <a:t>销售</a:t>
              </a:r>
            </a:p>
          </p:txBody>
        </p:sp>
        <p:grpSp>
          <p:nvGrpSpPr>
            <p:cNvPr id="12293" name="组合 12292"/>
            <p:cNvGrpSpPr/>
            <p:nvPr/>
          </p:nvGrpSpPr>
          <p:grpSpPr>
            <a:xfrm>
              <a:off x="0" y="0"/>
              <a:ext cx="4992" cy="3125"/>
              <a:chOff x="0" y="0"/>
              <a:chExt cx="4992" cy="3125"/>
            </a:xfrm>
          </p:grpSpPr>
          <p:sp>
            <p:nvSpPr>
              <p:cNvPr id="12294" name="右箭头 12293"/>
              <p:cNvSpPr/>
              <p:nvPr/>
            </p:nvSpPr>
            <p:spPr>
              <a:xfrm>
                <a:off x="2208" y="720"/>
                <a:ext cx="1758" cy="326"/>
              </a:xfrm>
              <a:prstGeom prst="rightArrow">
                <a:avLst>
                  <a:gd name="adj1" fmla="val 35574"/>
                  <a:gd name="adj2" fmla="val 74897"/>
                </a:avLst>
              </a:prstGeom>
              <a:solidFill>
                <a:srgbClr val="FFFF99"/>
              </a:solidFill>
              <a:ln w="9525" cap="flat" cmpd="sng">
                <a:solidFill>
                  <a:srgbClr val="000000"/>
                </a:solidFill>
                <a:prstDash val="solid"/>
                <a:miter/>
                <a:headEnd type="none" w="med" len="med"/>
                <a:tailEnd type="none" w="med" len="med"/>
              </a:ln>
            </p:spPr>
            <p:txBody>
              <a:bodyPr/>
              <a:lstStyle/>
              <a:p>
                <a:pPr algn="just" eaLnBrk="0" hangingPunct="0"/>
                <a:endParaRPr lang="zh-CN" altLang="en-US" sz="1000" dirty="0">
                  <a:solidFill>
                    <a:srgbClr val="C00000"/>
                  </a:solidFill>
                  <a:latin typeface="Times New Roman" panose="02020603050405020304" pitchFamily="2" charset="0"/>
                  <a:ea typeface="宋体" panose="02010600030101010101" pitchFamily="2" charset="-122"/>
                </a:endParaRPr>
              </a:p>
            </p:txBody>
          </p:sp>
          <p:sp>
            <p:nvSpPr>
              <p:cNvPr id="12295" name="右箭头 12294"/>
              <p:cNvSpPr/>
              <p:nvPr/>
            </p:nvSpPr>
            <p:spPr>
              <a:xfrm>
                <a:off x="3072" y="1104"/>
                <a:ext cx="879" cy="164"/>
              </a:xfrm>
              <a:prstGeom prst="rightArrow">
                <a:avLst>
                  <a:gd name="adj1" fmla="val 50000"/>
                  <a:gd name="adj2" fmla="val 133993"/>
                </a:avLst>
              </a:prstGeom>
              <a:solidFill>
                <a:srgbClr val="FFFF99"/>
              </a:solidFill>
              <a:ln w="9525" cap="flat" cmpd="sng">
                <a:solidFill>
                  <a:srgbClr val="000000"/>
                </a:solidFill>
                <a:prstDash val="solid"/>
                <a:miter/>
                <a:headEnd type="none" w="med" len="med"/>
                <a:tailEnd type="none" w="med" len="med"/>
              </a:ln>
            </p:spPr>
            <p:txBody>
              <a:bodyPr/>
              <a:lstStyle/>
              <a:p>
                <a:pPr algn="just" eaLnBrk="0" hangingPunct="0"/>
                <a:endParaRPr lang="zh-CN" altLang="en-US" sz="700" dirty="0">
                  <a:solidFill>
                    <a:srgbClr val="C00000"/>
                  </a:solidFill>
                  <a:latin typeface="Times New Roman" panose="02020603050405020304" pitchFamily="2" charset="0"/>
                  <a:ea typeface="宋体" panose="02010600030101010101" pitchFamily="2" charset="-122"/>
                </a:endParaRPr>
              </a:p>
            </p:txBody>
          </p:sp>
          <p:grpSp>
            <p:nvGrpSpPr>
              <p:cNvPr id="12296" name="组合 12295"/>
              <p:cNvGrpSpPr/>
              <p:nvPr/>
            </p:nvGrpSpPr>
            <p:grpSpPr>
              <a:xfrm>
                <a:off x="0" y="0"/>
                <a:ext cx="4992" cy="3125"/>
                <a:chOff x="0" y="0"/>
                <a:chExt cx="4992" cy="3125"/>
              </a:xfrm>
            </p:grpSpPr>
            <p:sp>
              <p:nvSpPr>
                <p:cNvPr id="12297" name="矩形 12296"/>
                <p:cNvSpPr/>
                <p:nvPr/>
              </p:nvSpPr>
              <p:spPr>
                <a:xfrm>
                  <a:off x="3072" y="1008"/>
                  <a:ext cx="659" cy="197"/>
                </a:xfrm>
                <a:prstGeom prst="rect">
                  <a:avLst/>
                </a:prstGeom>
                <a:noFill/>
                <a:ln w="9525">
                  <a:noFill/>
                </a:ln>
              </p:spPr>
              <p:txBody>
                <a:bodyPr/>
                <a:lstStyle/>
                <a:p>
                  <a:pPr algn="just" eaLnBrk="0" hangingPunct="0"/>
                  <a:r>
                    <a:rPr lang="zh-CN" altLang="en-US" sz="1200" dirty="0">
                      <a:solidFill>
                        <a:srgbClr val="C00000"/>
                      </a:solidFill>
                      <a:latin typeface="Times New Roman" panose="02020603050405020304" pitchFamily="2" charset="0"/>
                      <a:ea typeface="宋体" panose="02010600030101010101" pitchFamily="2" charset="-122"/>
                    </a:rPr>
                    <a:t>过剩包装</a:t>
                  </a:r>
                </a:p>
              </p:txBody>
            </p:sp>
            <p:sp>
              <p:nvSpPr>
                <p:cNvPr id="12298" name="矩形 12297"/>
                <p:cNvSpPr/>
                <p:nvPr/>
              </p:nvSpPr>
              <p:spPr>
                <a:xfrm>
                  <a:off x="3072" y="1200"/>
                  <a:ext cx="659" cy="255"/>
                </a:xfrm>
                <a:prstGeom prst="rect">
                  <a:avLst/>
                </a:prstGeom>
                <a:noFill/>
                <a:ln w="9525">
                  <a:noFill/>
                </a:ln>
              </p:spPr>
              <p:txBody>
                <a:bodyPr/>
                <a:lstStyle/>
                <a:p>
                  <a:pPr algn="just" eaLnBrk="0" hangingPunct="0"/>
                  <a:r>
                    <a:rPr lang="zh-CN" altLang="en-US" sz="1200" dirty="0">
                      <a:solidFill>
                        <a:srgbClr val="C00000"/>
                      </a:solidFill>
                      <a:latin typeface="Times New Roman" panose="02020603050405020304" pitchFamily="2" charset="0"/>
                      <a:ea typeface="宋体" panose="02010600030101010101" pitchFamily="2" charset="-122"/>
                    </a:rPr>
                    <a:t>薄利多销</a:t>
                  </a:r>
                </a:p>
              </p:txBody>
            </p:sp>
            <p:sp>
              <p:nvSpPr>
                <p:cNvPr id="12299" name="矩形 12298"/>
                <p:cNvSpPr/>
                <p:nvPr/>
              </p:nvSpPr>
              <p:spPr>
                <a:xfrm>
                  <a:off x="2112" y="912"/>
                  <a:ext cx="989" cy="292"/>
                </a:xfrm>
                <a:prstGeom prst="rect">
                  <a:avLst/>
                </a:prstGeom>
                <a:noFill/>
                <a:ln w="9525">
                  <a:noFill/>
                </a:ln>
              </p:spPr>
              <p:txBody>
                <a:bodyPr/>
                <a:lstStyle/>
                <a:p>
                  <a:pPr algn="ctr" eaLnBrk="0" hangingPunct="0"/>
                  <a:r>
                    <a:rPr lang="zh-CN" altLang="en-US" sz="1200" dirty="0">
                      <a:solidFill>
                        <a:srgbClr val="C00000"/>
                      </a:solidFill>
                      <a:latin typeface="Times New Roman" panose="02020603050405020304" pitchFamily="2" charset="0"/>
                      <a:ea typeface="宋体" panose="02010600030101010101" pitchFamily="2" charset="-122"/>
                    </a:rPr>
                    <a:t>重复性运输</a:t>
                  </a:r>
                </a:p>
              </p:txBody>
            </p:sp>
            <p:sp>
              <p:nvSpPr>
                <p:cNvPr id="12300" name="矩形 12299"/>
                <p:cNvSpPr/>
                <p:nvPr/>
              </p:nvSpPr>
              <p:spPr>
                <a:xfrm>
                  <a:off x="0" y="208"/>
                  <a:ext cx="439" cy="1116"/>
                </a:xfrm>
                <a:prstGeom prst="rect">
                  <a:avLst/>
                </a:prstGeom>
                <a:solidFill>
                  <a:srgbClr val="99CC00"/>
                </a:solidFill>
                <a:ln w="9525" cap="flat" cmpd="sng">
                  <a:solidFill>
                    <a:srgbClr val="000000"/>
                  </a:solidFill>
                  <a:prstDash val="solid"/>
                  <a:miter/>
                  <a:headEnd type="none" w="med" len="med"/>
                  <a:tailEnd type="none" w="med" len="med"/>
                </a:ln>
              </p:spPr>
              <p:txBody>
                <a:bodyPr/>
                <a:lstStyle/>
                <a:p>
                  <a:pPr algn="ctr" eaLnBrk="0" hangingPunct="0"/>
                  <a:endParaRPr lang="zh-CN" altLang="en-US" sz="1000" dirty="0">
                    <a:solidFill>
                      <a:srgbClr val="C00000"/>
                    </a:solidFill>
                    <a:latin typeface="Times New Roman" panose="02020603050405020304" pitchFamily="2" charset="0"/>
                    <a:ea typeface="宋体" panose="02010600030101010101" pitchFamily="2" charset="-122"/>
                  </a:endParaRPr>
                </a:p>
                <a:p>
                  <a:pPr algn="ctr" eaLnBrk="0" hangingPunct="0"/>
                  <a:r>
                    <a:rPr lang="zh-CN" altLang="en-US" sz="2000" b="1" dirty="0">
                      <a:solidFill>
                        <a:srgbClr val="C00000"/>
                      </a:solidFill>
                      <a:latin typeface="Times New Roman" panose="02020603050405020304" pitchFamily="2" charset="0"/>
                      <a:ea typeface="宋体" panose="02010600030101010101" pitchFamily="2" charset="-122"/>
                    </a:rPr>
                    <a:t>资源投入</a:t>
                  </a:r>
                </a:p>
              </p:txBody>
            </p:sp>
            <p:sp>
              <p:nvSpPr>
                <p:cNvPr id="12301" name="矩形 12300"/>
                <p:cNvSpPr/>
                <p:nvPr/>
              </p:nvSpPr>
              <p:spPr>
                <a:xfrm>
                  <a:off x="4395" y="753"/>
                  <a:ext cx="549" cy="1469"/>
                </a:xfrm>
                <a:prstGeom prst="rect">
                  <a:avLst/>
                </a:prstGeom>
                <a:solidFill>
                  <a:srgbClr val="99CC00"/>
                </a:solidFill>
                <a:ln w="9525" cap="flat" cmpd="sng">
                  <a:solidFill>
                    <a:srgbClr val="000000"/>
                  </a:solidFill>
                  <a:prstDash val="solid"/>
                  <a:miter/>
                  <a:headEnd type="none" w="med" len="med"/>
                  <a:tailEnd type="none" w="med" len="med"/>
                </a:ln>
              </p:spPr>
              <p:txBody>
                <a:bodyPr/>
                <a:lstStyle/>
                <a:p>
                  <a:pPr algn="just" eaLnBrk="0" hangingPunct="0"/>
                  <a:endParaRPr lang="zh-CN" altLang="en-US" sz="1000" dirty="0">
                    <a:solidFill>
                      <a:srgbClr val="C00000"/>
                    </a:solidFill>
                    <a:latin typeface="Times New Roman" panose="02020603050405020304" pitchFamily="2" charset="0"/>
                    <a:ea typeface="宋体" panose="02010600030101010101" pitchFamily="2" charset="-122"/>
                  </a:endParaRPr>
                </a:p>
                <a:p>
                  <a:pPr algn="just" eaLnBrk="0" hangingPunct="0"/>
                  <a:endParaRPr lang="zh-CN" altLang="en-US" sz="1000" dirty="0">
                    <a:solidFill>
                      <a:srgbClr val="C00000"/>
                    </a:solidFill>
                    <a:latin typeface="Times New Roman" panose="02020603050405020304" pitchFamily="2" charset="0"/>
                    <a:ea typeface="宋体" panose="02010600030101010101" pitchFamily="2" charset="-122"/>
                  </a:endParaRPr>
                </a:p>
                <a:p>
                  <a:pPr algn="ctr" eaLnBrk="0" hangingPunct="0"/>
                  <a:r>
                    <a:rPr lang="zh-CN" altLang="en-US" sz="2000" b="1" dirty="0">
                      <a:solidFill>
                        <a:srgbClr val="C00000"/>
                      </a:solidFill>
                      <a:latin typeface="Times New Roman" panose="02020603050405020304" pitchFamily="2" charset="0"/>
                      <a:ea typeface="宋体" panose="02010600030101010101" pitchFamily="2" charset="-122"/>
                    </a:rPr>
                    <a:t>废</a:t>
                  </a:r>
                </a:p>
                <a:p>
                  <a:pPr algn="ctr" eaLnBrk="0" hangingPunct="0"/>
                  <a:endParaRPr lang="zh-CN" altLang="en-US" sz="2000" b="1" dirty="0">
                    <a:solidFill>
                      <a:srgbClr val="C00000"/>
                    </a:solidFill>
                    <a:latin typeface="Times New Roman" panose="02020603050405020304" pitchFamily="2" charset="0"/>
                    <a:ea typeface="宋体" panose="02010600030101010101" pitchFamily="2" charset="-122"/>
                  </a:endParaRPr>
                </a:p>
                <a:p>
                  <a:pPr algn="ctr" eaLnBrk="0" hangingPunct="0"/>
                  <a:r>
                    <a:rPr lang="zh-CN" altLang="en-US" sz="2000" b="1" dirty="0">
                      <a:solidFill>
                        <a:srgbClr val="C00000"/>
                      </a:solidFill>
                      <a:latin typeface="Times New Roman" panose="02020603050405020304" pitchFamily="2" charset="0"/>
                      <a:ea typeface="宋体" panose="02010600030101010101" pitchFamily="2" charset="-122"/>
                    </a:rPr>
                    <a:t>弃</a:t>
                  </a:r>
                </a:p>
              </p:txBody>
            </p:sp>
            <p:sp>
              <p:nvSpPr>
                <p:cNvPr id="12302" name="矩形 12301"/>
                <p:cNvSpPr/>
                <p:nvPr/>
              </p:nvSpPr>
              <p:spPr>
                <a:xfrm>
                  <a:off x="879" y="835"/>
                  <a:ext cx="439" cy="734"/>
                </a:xfrm>
                <a:prstGeom prst="rect">
                  <a:avLst/>
                </a:prstGeom>
                <a:solidFill>
                  <a:srgbClr val="99CC00"/>
                </a:solidFill>
                <a:ln w="9525" cap="flat" cmpd="sng">
                  <a:solidFill>
                    <a:srgbClr val="000000"/>
                  </a:solidFill>
                  <a:prstDash val="solid"/>
                  <a:miter/>
                  <a:headEnd type="none" w="med" len="med"/>
                  <a:tailEnd type="none" w="med" len="med"/>
                </a:ln>
              </p:spPr>
              <p:txBody>
                <a:bodyPr/>
                <a:lstStyle/>
                <a:p>
                  <a:pPr algn="just" eaLnBrk="0" hangingPunct="0"/>
                  <a:endParaRPr lang="zh-CN" altLang="en-US" sz="1000" dirty="0">
                    <a:solidFill>
                      <a:srgbClr val="C00000"/>
                    </a:solidFill>
                    <a:latin typeface="Times New Roman" panose="02020603050405020304" pitchFamily="2" charset="0"/>
                    <a:ea typeface="宋体" panose="02010600030101010101" pitchFamily="2" charset="-122"/>
                  </a:endParaRPr>
                </a:p>
                <a:p>
                  <a:pPr algn="ctr" eaLnBrk="0" hangingPunct="0"/>
                  <a:r>
                    <a:rPr lang="zh-CN" altLang="en-US" sz="2000" b="1" dirty="0">
                      <a:solidFill>
                        <a:srgbClr val="C00000"/>
                      </a:solidFill>
                      <a:latin typeface="Times New Roman" panose="02020603050405020304" pitchFamily="2" charset="0"/>
                      <a:ea typeface="宋体" panose="02010600030101010101" pitchFamily="2" charset="-122"/>
                    </a:rPr>
                    <a:t>制造</a:t>
                  </a:r>
                </a:p>
              </p:txBody>
            </p:sp>
            <p:sp>
              <p:nvSpPr>
                <p:cNvPr id="12303" name="矩形 12302"/>
                <p:cNvSpPr/>
                <p:nvPr/>
              </p:nvSpPr>
              <p:spPr>
                <a:xfrm>
                  <a:off x="1758" y="1079"/>
                  <a:ext cx="439" cy="654"/>
                </a:xfrm>
                <a:prstGeom prst="rect">
                  <a:avLst/>
                </a:prstGeom>
                <a:solidFill>
                  <a:srgbClr val="99CC00"/>
                </a:solidFill>
                <a:ln w="9525" cap="flat" cmpd="sng">
                  <a:solidFill>
                    <a:srgbClr val="000000"/>
                  </a:solidFill>
                  <a:prstDash val="solid"/>
                  <a:miter/>
                  <a:headEnd type="none" w="med" len="med"/>
                  <a:tailEnd type="none" w="med" len="med"/>
                </a:ln>
              </p:spPr>
              <p:txBody>
                <a:bodyPr/>
                <a:lstStyle/>
                <a:p>
                  <a:pPr algn="just" eaLnBrk="0" hangingPunct="0"/>
                  <a:endParaRPr lang="zh-CN" altLang="en-US" sz="1000" dirty="0">
                    <a:solidFill>
                      <a:srgbClr val="C00000"/>
                    </a:solidFill>
                    <a:latin typeface="Times New Roman" panose="02020603050405020304" pitchFamily="2" charset="0"/>
                    <a:ea typeface="宋体" panose="02010600030101010101" pitchFamily="2" charset="-122"/>
                  </a:endParaRPr>
                </a:p>
                <a:p>
                  <a:pPr algn="ctr" eaLnBrk="0" hangingPunct="0"/>
                  <a:r>
                    <a:rPr lang="zh-CN" altLang="en-US" sz="2000" b="1" dirty="0">
                      <a:solidFill>
                        <a:srgbClr val="C00000"/>
                      </a:solidFill>
                      <a:latin typeface="Times New Roman" panose="02020603050405020304" pitchFamily="2" charset="0"/>
                      <a:ea typeface="宋体" panose="02010600030101010101" pitchFamily="2" charset="-122"/>
                    </a:rPr>
                    <a:t>流通</a:t>
                  </a:r>
                </a:p>
              </p:txBody>
            </p:sp>
            <p:sp>
              <p:nvSpPr>
                <p:cNvPr id="12304" name="矩形 12303"/>
                <p:cNvSpPr/>
                <p:nvPr/>
              </p:nvSpPr>
              <p:spPr>
                <a:xfrm>
                  <a:off x="3516" y="1406"/>
                  <a:ext cx="439" cy="735"/>
                </a:xfrm>
                <a:prstGeom prst="rect">
                  <a:avLst/>
                </a:prstGeom>
                <a:solidFill>
                  <a:srgbClr val="99CC00"/>
                </a:solidFill>
                <a:ln w="9525" cap="flat" cmpd="sng">
                  <a:solidFill>
                    <a:srgbClr val="000000"/>
                  </a:solidFill>
                  <a:prstDash val="solid"/>
                  <a:miter/>
                  <a:headEnd type="none" w="med" len="med"/>
                  <a:tailEnd type="none" w="med" len="med"/>
                </a:ln>
              </p:spPr>
              <p:txBody>
                <a:bodyPr/>
                <a:lstStyle/>
                <a:p>
                  <a:pPr algn="just" eaLnBrk="0" hangingPunct="0"/>
                  <a:endParaRPr lang="zh-CN" altLang="en-US" sz="1000" dirty="0">
                    <a:solidFill>
                      <a:srgbClr val="C00000"/>
                    </a:solidFill>
                    <a:latin typeface="Times New Roman" panose="02020603050405020304" pitchFamily="2" charset="0"/>
                    <a:ea typeface="宋体" panose="02010600030101010101" pitchFamily="2" charset="-122"/>
                  </a:endParaRPr>
                </a:p>
                <a:p>
                  <a:pPr algn="ctr" eaLnBrk="0" hangingPunct="0"/>
                  <a:r>
                    <a:rPr lang="zh-CN" altLang="en-US" sz="2000" b="1" dirty="0">
                      <a:solidFill>
                        <a:srgbClr val="C00000"/>
                      </a:solidFill>
                      <a:latin typeface="Times New Roman" panose="02020603050405020304" pitchFamily="2" charset="0"/>
                      <a:ea typeface="宋体" panose="02010600030101010101" pitchFamily="2" charset="-122"/>
                    </a:rPr>
                    <a:t>消费</a:t>
                  </a:r>
                </a:p>
              </p:txBody>
            </p:sp>
            <p:sp>
              <p:nvSpPr>
                <p:cNvPr id="12305" name="右箭头 12304"/>
                <p:cNvSpPr/>
                <p:nvPr/>
              </p:nvSpPr>
              <p:spPr>
                <a:xfrm>
                  <a:off x="549" y="998"/>
                  <a:ext cx="220" cy="326"/>
                </a:xfrm>
                <a:prstGeom prst="rightArrow">
                  <a:avLst>
                    <a:gd name="adj1" fmla="val 50000"/>
                    <a:gd name="adj2" fmla="val 25000"/>
                  </a:avLst>
                </a:prstGeom>
                <a:solidFill>
                  <a:srgbClr val="FFFF00"/>
                </a:solidFill>
                <a:ln w="9525" cap="flat" cmpd="sng">
                  <a:solidFill>
                    <a:srgbClr val="000000"/>
                  </a:solidFill>
                  <a:prstDash val="solid"/>
                  <a:miter/>
                  <a:headEnd type="none" w="med" len="med"/>
                  <a:tailEnd type="none" w="med" len="med"/>
                </a:ln>
              </p:spPr>
              <p:txBody>
                <a:bodyPr/>
                <a:lstStyle/>
                <a:p>
                  <a:endParaRPr lang="zh-CN" altLang="en-US">
                    <a:solidFill>
                      <a:srgbClr val="C00000"/>
                    </a:solidFill>
                  </a:endParaRPr>
                </a:p>
              </p:txBody>
            </p:sp>
            <p:sp>
              <p:nvSpPr>
                <p:cNvPr id="12306" name="右箭头 12305"/>
                <p:cNvSpPr/>
                <p:nvPr/>
              </p:nvSpPr>
              <p:spPr>
                <a:xfrm>
                  <a:off x="1428" y="1243"/>
                  <a:ext cx="220" cy="326"/>
                </a:xfrm>
                <a:prstGeom prst="rightArrow">
                  <a:avLst>
                    <a:gd name="adj1" fmla="val 50000"/>
                    <a:gd name="adj2" fmla="val 25000"/>
                  </a:avLst>
                </a:prstGeom>
                <a:solidFill>
                  <a:srgbClr val="FFFF00"/>
                </a:solidFill>
                <a:ln w="9525" cap="flat" cmpd="sng">
                  <a:solidFill>
                    <a:srgbClr val="000000"/>
                  </a:solidFill>
                  <a:prstDash val="solid"/>
                  <a:miter/>
                  <a:headEnd type="none" w="med" len="med"/>
                  <a:tailEnd type="none" w="med" len="med"/>
                </a:ln>
              </p:spPr>
              <p:txBody>
                <a:bodyPr/>
                <a:lstStyle/>
                <a:p>
                  <a:endParaRPr lang="zh-CN" altLang="en-US">
                    <a:solidFill>
                      <a:srgbClr val="C00000"/>
                    </a:solidFill>
                  </a:endParaRPr>
                </a:p>
              </p:txBody>
            </p:sp>
            <p:sp>
              <p:nvSpPr>
                <p:cNvPr id="12307" name="右箭头 12306"/>
                <p:cNvSpPr/>
                <p:nvPr/>
              </p:nvSpPr>
              <p:spPr>
                <a:xfrm>
                  <a:off x="2307" y="1488"/>
                  <a:ext cx="220" cy="326"/>
                </a:xfrm>
                <a:prstGeom prst="rightArrow">
                  <a:avLst>
                    <a:gd name="adj1" fmla="val 50000"/>
                    <a:gd name="adj2" fmla="val 25000"/>
                  </a:avLst>
                </a:prstGeom>
                <a:solidFill>
                  <a:srgbClr val="FFFF00"/>
                </a:solidFill>
                <a:ln w="9525" cap="flat" cmpd="sng">
                  <a:solidFill>
                    <a:srgbClr val="000000"/>
                  </a:solidFill>
                  <a:prstDash val="solid"/>
                  <a:miter/>
                  <a:headEnd type="none" w="med" len="med"/>
                  <a:tailEnd type="none" w="med" len="med"/>
                </a:ln>
              </p:spPr>
              <p:txBody>
                <a:bodyPr/>
                <a:lstStyle/>
                <a:p>
                  <a:endParaRPr lang="zh-CN" altLang="en-US">
                    <a:solidFill>
                      <a:srgbClr val="C00000"/>
                    </a:solidFill>
                  </a:endParaRPr>
                </a:p>
              </p:txBody>
            </p:sp>
            <p:sp>
              <p:nvSpPr>
                <p:cNvPr id="12308" name="右箭头 12307"/>
                <p:cNvSpPr/>
                <p:nvPr/>
              </p:nvSpPr>
              <p:spPr>
                <a:xfrm>
                  <a:off x="3186" y="1733"/>
                  <a:ext cx="220" cy="326"/>
                </a:xfrm>
                <a:prstGeom prst="rightArrow">
                  <a:avLst>
                    <a:gd name="adj1" fmla="val 50000"/>
                    <a:gd name="adj2" fmla="val 25000"/>
                  </a:avLst>
                </a:prstGeom>
                <a:solidFill>
                  <a:srgbClr val="FFFF00"/>
                </a:solidFill>
                <a:ln w="9525" cap="flat" cmpd="sng">
                  <a:solidFill>
                    <a:srgbClr val="000000"/>
                  </a:solidFill>
                  <a:prstDash val="solid"/>
                  <a:miter/>
                  <a:headEnd type="none" w="med" len="med"/>
                  <a:tailEnd type="none" w="med" len="med"/>
                </a:ln>
              </p:spPr>
              <p:txBody>
                <a:bodyPr/>
                <a:lstStyle/>
                <a:p>
                  <a:endParaRPr lang="zh-CN" altLang="en-US">
                    <a:solidFill>
                      <a:srgbClr val="C00000"/>
                    </a:solidFill>
                  </a:endParaRPr>
                </a:p>
              </p:txBody>
            </p:sp>
            <p:sp>
              <p:nvSpPr>
                <p:cNvPr id="12309" name="右箭头 12308"/>
                <p:cNvSpPr/>
                <p:nvPr/>
              </p:nvSpPr>
              <p:spPr>
                <a:xfrm>
                  <a:off x="4065" y="1895"/>
                  <a:ext cx="220" cy="327"/>
                </a:xfrm>
                <a:prstGeom prst="rightArrow">
                  <a:avLst>
                    <a:gd name="adj1" fmla="val 50000"/>
                    <a:gd name="adj2" fmla="val 25000"/>
                  </a:avLst>
                </a:prstGeom>
                <a:solidFill>
                  <a:srgbClr val="FFFF00"/>
                </a:solidFill>
                <a:ln w="9525" cap="flat" cmpd="sng">
                  <a:solidFill>
                    <a:srgbClr val="000000"/>
                  </a:solidFill>
                  <a:prstDash val="solid"/>
                  <a:miter/>
                  <a:headEnd type="none" w="med" len="med"/>
                  <a:tailEnd type="none" w="med" len="med"/>
                </a:ln>
              </p:spPr>
              <p:txBody>
                <a:bodyPr/>
                <a:lstStyle/>
                <a:p>
                  <a:endParaRPr lang="zh-CN" altLang="en-US">
                    <a:solidFill>
                      <a:srgbClr val="C00000"/>
                    </a:solidFill>
                  </a:endParaRPr>
                </a:p>
              </p:txBody>
            </p:sp>
            <p:sp>
              <p:nvSpPr>
                <p:cNvPr id="12310" name="右箭头 12309"/>
                <p:cNvSpPr/>
                <p:nvPr/>
              </p:nvSpPr>
              <p:spPr>
                <a:xfrm>
                  <a:off x="672" y="0"/>
                  <a:ext cx="3406" cy="345"/>
                </a:xfrm>
                <a:prstGeom prst="rightArrow">
                  <a:avLst>
                    <a:gd name="adj1" fmla="val 54805"/>
                    <a:gd name="adj2" fmla="val 183737"/>
                  </a:avLst>
                </a:prstGeom>
                <a:solidFill>
                  <a:srgbClr val="FFFF99"/>
                </a:solidFill>
                <a:ln w="9525" cap="flat" cmpd="sng">
                  <a:solidFill>
                    <a:srgbClr val="000000"/>
                  </a:solidFill>
                  <a:prstDash val="solid"/>
                  <a:miter/>
                  <a:headEnd type="none" w="med" len="med"/>
                  <a:tailEnd type="none" w="med" len="med"/>
                </a:ln>
              </p:spPr>
              <p:txBody>
                <a:bodyPr/>
                <a:lstStyle/>
                <a:p>
                  <a:pPr algn="just" eaLnBrk="0" hangingPunct="0"/>
                  <a:r>
                    <a:rPr lang="zh-CN" altLang="en-US" sz="1800" b="1" dirty="0">
                      <a:solidFill>
                        <a:srgbClr val="C00000"/>
                      </a:solidFill>
                      <a:latin typeface="Times New Roman" panose="02020603050405020304" pitchFamily="2" charset="0"/>
                      <a:ea typeface="宋体" panose="02010600030101010101" pitchFamily="2" charset="-122"/>
                    </a:rPr>
                    <a:t>隐性的物流、能流大</a:t>
                  </a:r>
                </a:p>
              </p:txBody>
            </p:sp>
            <p:sp>
              <p:nvSpPr>
                <p:cNvPr id="12311" name="右箭头 12310"/>
                <p:cNvSpPr/>
                <p:nvPr/>
              </p:nvSpPr>
              <p:spPr>
                <a:xfrm>
                  <a:off x="1318" y="345"/>
                  <a:ext cx="2747" cy="408"/>
                </a:xfrm>
                <a:prstGeom prst="rightArrow">
                  <a:avLst>
                    <a:gd name="adj1" fmla="val 55898"/>
                    <a:gd name="adj2" fmla="val 97563"/>
                  </a:avLst>
                </a:prstGeom>
                <a:solidFill>
                  <a:srgbClr val="FFFF99"/>
                </a:solidFill>
                <a:ln w="9525" cap="flat" cmpd="sng">
                  <a:solidFill>
                    <a:srgbClr val="000000"/>
                  </a:solidFill>
                  <a:prstDash val="solid"/>
                  <a:miter/>
                  <a:headEnd type="none" w="med" len="med"/>
                  <a:tailEnd type="none" w="med" len="med"/>
                </a:ln>
              </p:spPr>
              <p:txBody>
                <a:bodyPr/>
                <a:lstStyle/>
                <a:p>
                  <a:pPr algn="just" eaLnBrk="0" hangingPunct="0"/>
                  <a:r>
                    <a:rPr lang="zh-CN" altLang="en-US" sz="1800" b="1" dirty="0">
                      <a:solidFill>
                        <a:srgbClr val="C00000"/>
                      </a:solidFill>
                      <a:latin typeface="Times New Roman" panose="02020603050405020304" pitchFamily="2" charset="0"/>
                      <a:ea typeface="宋体" panose="02010600030101010101" pitchFamily="2" charset="-122"/>
                    </a:rPr>
                    <a:t>大量生产追求规模效益</a:t>
                  </a:r>
                </a:p>
              </p:txBody>
            </p:sp>
            <p:sp>
              <p:nvSpPr>
                <p:cNvPr id="12312" name="矩形 12311"/>
                <p:cNvSpPr/>
                <p:nvPr/>
              </p:nvSpPr>
              <p:spPr>
                <a:xfrm>
                  <a:off x="110" y="1651"/>
                  <a:ext cx="1428" cy="244"/>
                </a:xfrm>
                <a:prstGeom prst="rect">
                  <a:avLst/>
                </a:prstGeom>
                <a:solidFill>
                  <a:srgbClr val="FFCC99"/>
                </a:solidFill>
                <a:ln w="9525" cap="flat" cmpd="sng">
                  <a:solidFill>
                    <a:srgbClr val="000000"/>
                  </a:solidFill>
                  <a:prstDash val="solid"/>
                  <a:miter/>
                  <a:headEnd type="none" w="med" len="med"/>
                  <a:tailEnd type="none" w="med" len="med"/>
                </a:ln>
              </p:spPr>
              <p:txBody>
                <a:bodyPr/>
                <a:lstStyle/>
                <a:p>
                  <a:pPr algn="ctr" eaLnBrk="0" hangingPunct="0"/>
                  <a:r>
                    <a:rPr lang="zh-CN" altLang="en-US" sz="1200" dirty="0">
                      <a:solidFill>
                        <a:srgbClr val="C00000"/>
                      </a:solidFill>
                      <a:latin typeface="Times New Roman" panose="02020603050405020304" pitchFamily="2" charset="0"/>
                      <a:ea typeface="宋体" panose="02010600030101010101" pitchFamily="2" charset="-122"/>
                    </a:rPr>
                    <a:t>自然资源价格</a:t>
                  </a:r>
                  <a:r>
                    <a:rPr lang="zh-CN" altLang="en-US" sz="1200" dirty="0">
                      <a:solidFill>
                        <a:srgbClr val="C00000"/>
                      </a:solidFill>
                      <a:latin typeface="宋体" panose="02010600030101010101" pitchFamily="2" charset="-122"/>
                      <a:ea typeface="宋体" panose="02010600030101010101" pitchFamily="2" charset="-122"/>
                    </a:rPr>
                    <a:t>&gt;</a:t>
                  </a:r>
                  <a:r>
                    <a:rPr lang="zh-CN" altLang="en-US" sz="1200" dirty="0">
                      <a:solidFill>
                        <a:srgbClr val="C00000"/>
                      </a:solidFill>
                      <a:latin typeface="Times New Roman" panose="02020603050405020304" pitchFamily="2" charset="0"/>
                      <a:ea typeface="宋体" panose="02010600030101010101" pitchFamily="2" charset="-122"/>
                    </a:rPr>
                    <a:t>再生资源价格</a:t>
                  </a:r>
                </a:p>
              </p:txBody>
            </p:sp>
            <p:sp>
              <p:nvSpPr>
                <p:cNvPr id="12313" name="矩形 12312"/>
                <p:cNvSpPr/>
                <p:nvPr/>
              </p:nvSpPr>
              <p:spPr>
                <a:xfrm>
                  <a:off x="1104" y="2064"/>
                  <a:ext cx="1318" cy="245"/>
                </a:xfrm>
                <a:prstGeom prst="rect">
                  <a:avLst/>
                </a:prstGeom>
                <a:solidFill>
                  <a:srgbClr val="FFCC99"/>
                </a:solidFill>
                <a:ln w="9525" cap="flat" cmpd="sng">
                  <a:solidFill>
                    <a:srgbClr val="000000"/>
                  </a:solidFill>
                  <a:prstDash val="solid"/>
                  <a:miter/>
                  <a:headEnd type="none" w="med" len="med"/>
                  <a:tailEnd type="none" w="med" len="med"/>
                </a:ln>
              </p:spPr>
              <p:txBody>
                <a:bodyPr/>
                <a:lstStyle/>
                <a:p>
                  <a:pPr algn="ctr" eaLnBrk="0" hangingPunct="0"/>
                  <a:r>
                    <a:rPr lang="zh-CN" altLang="en-US" sz="1200" dirty="0">
                      <a:solidFill>
                        <a:srgbClr val="C00000"/>
                      </a:solidFill>
                      <a:latin typeface="Times New Roman" panose="02020603050405020304" pitchFamily="2" charset="0"/>
                      <a:ea typeface="宋体" panose="02010600030101010101" pitchFamily="2" charset="-122"/>
                    </a:rPr>
                    <a:t>缺乏循环回收利用技术</a:t>
                  </a:r>
                </a:p>
              </p:txBody>
            </p:sp>
            <p:sp>
              <p:nvSpPr>
                <p:cNvPr id="12314" name="矩形 12313"/>
                <p:cNvSpPr/>
                <p:nvPr/>
              </p:nvSpPr>
              <p:spPr>
                <a:xfrm>
                  <a:off x="2527" y="2386"/>
                  <a:ext cx="1428" cy="245"/>
                </a:xfrm>
                <a:prstGeom prst="rect">
                  <a:avLst/>
                </a:prstGeom>
                <a:solidFill>
                  <a:srgbClr val="FFCC99"/>
                </a:solidFill>
                <a:ln w="9525" cap="flat" cmpd="sng">
                  <a:solidFill>
                    <a:srgbClr val="000000"/>
                  </a:solidFill>
                  <a:prstDash val="solid"/>
                  <a:miter/>
                  <a:headEnd type="none" w="med" len="med"/>
                  <a:tailEnd type="none" w="med" len="med"/>
                </a:ln>
              </p:spPr>
              <p:txBody>
                <a:bodyPr/>
                <a:lstStyle/>
                <a:p>
                  <a:pPr algn="ctr" eaLnBrk="0" hangingPunct="0"/>
                  <a:r>
                    <a:rPr lang="zh-CN" altLang="en-US" sz="1200" dirty="0">
                      <a:solidFill>
                        <a:srgbClr val="C00000"/>
                      </a:solidFill>
                      <a:latin typeface="Times New Roman" panose="02020603050405020304" pitchFamily="2" charset="0"/>
                      <a:ea typeface="宋体" panose="02010600030101010101" pitchFamily="2" charset="-122"/>
                    </a:rPr>
                    <a:t>一次性商品量&gt;长寿命商品量</a:t>
                  </a:r>
                </a:p>
              </p:txBody>
            </p:sp>
            <p:sp>
              <p:nvSpPr>
                <p:cNvPr id="12315" name="直接连接符 12314"/>
                <p:cNvSpPr/>
                <p:nvPr/>
              </p:nvSpPr>
              <p:spPr>
                <a:xfrm>
                  <a:off x="769" y="1895"/>
                  <a:ext cx="0" cy="980"/>
                </a:xfrm>
                <a:prstGeom prst="line">
                  <a:avLst/>
                </a:prstGeom>
                <a:ln w="9525" cap="flat" cmpd="sng">
                  <a:solidFill>
                    <a:srgbClr val="000000"/>
                  </a:solidFill>
                  <a:prstDash val="solid"/>
                  <a:headEnd type="none" w="med" len="med"/>
                  <a:tailEnd type="none" w="med" len="med"/>
                </a:ln>
              </p:spPr>
            </p:sp>
            <p:sp>
              <p:nvSpPr>
                <p:cNvPr id="12316" name="直接连接符 12315"/>
                <p:cNvSpPr/>
                <p:nvPr/>
              </p:nvSpPr>
              <p:spPr>
                <a:xfrm>
                  <a:off x="1758" y="2304"/>
                  <a:ext cx="0" cy="571"/>
                </a:xfrm>
                <a:prstGeom prst="line">
                  <a:avLst/>
                </a:prstGeom>
                <a:ln w="9525" cap="flat" cmpd="sng">
                  <a:solidFill>
                    <a:srgbClr val="000000"/>
                  </a:solidFill>
                  <a:prstDash val="solid"/>
                  <a:headEnd type="none" w="med" len="med"/>
                  <a:tailEnd type="none" w="med" len="med"/>
                </a:ln>
              </p:spPr>
            </p:sp>
            <p:sp>
              <p:nvSpPr>
                <p:cNvPr id="12317" name="直接连接符 12316"/>
                <p:cNvSpPr/>
                <p:nvPr/>
              </p:nvSpPr>
              <p:spPr>
                <a:xfrm>
                  <a:off x="3296" y="2631"/>
                  <a:ext cx="0" cy="244"/>
                </a:xfrm>
                <a:prstGeom prst="line">
                  <a:avLst/>
                </a:prstGeom>
                <a:ln w="9525" cap="flat" cmpd="sng">
                  <a:solidFill>
                    <a:srgbClr val="000000"/>
                  </a:solidFill>
                  <a:prstDash val="solid"/>
                  <a:headEnd type="none" w="med" len="med"/>
                  <a:tailEnd type="none" w="med" len="med"/>
                </a:ln>
              </p:spPr>
            </p:sp>
            <p:sp>
              <p:nvSpPr>
                <p:cNvPr id="12318" name="矩形 12317"/>
                <p:cNvSpPr/>
                <p:nvPr/>
              </p:nvSpPr>
              <p:spPr>
                <a:xfrm>
                  <a:off x="432" y="2880"/>
                  <a:ext cx="4395" cy="245"/>
                </a:xfrm>
                <a:prstGeom prst="rect">
                  <a:avLst/>
                </a:prstGeom>
                <a:solidFill>
                  <a:srgbClr val="FFCC99"/>
                </a:solidFill>
                <a:ln w="9525" cap="flat" cmpd="sng">
                  <a:solidFill>
                    <a:srgbClr val="000000"/>
                  </a:solidFill>
                  <a:prstDash val="solid"/>
                  <a:miter/>
                  <a:headEnd type="none" w="med" len="med"/>
                  <a:tailEnd type="none" w="med" len="med"/>
                </a:ln>
              </p:spPr>
              <p:txBody>
                <a:bodyPr/>
                <a:lstStyle/>
                <a:p>
                  <a:pPr algn="ctr" eaLnBrk="0" hangingPunct="0"/>
                  <a:r>
                    <a:rPr lang="zh-CN" altLang="en-US" sz="1600" b="1" dirty="0">
                      <a:solidFill>
                        <a:srgbClr val="C00000"/>
                      </a:solidFill>
                      <a:latin typeface="Times New Roman" panose="02020603050405020304" pitchFamily="2" charset="0"/>
                      <a:ea typeface="宋体" panose="02010600030101010101" pitchFamily="2" charset="-122"/>
                    </a:rPr>
                    <a:t>大量生产、大量消费、大量废弃型社会环境外部不经济性产生的根源</a:t>
                  </a:r>
                </a:p>
              </p:txBody>
            </p:sp>
            <p:sp>
              <p:nvSpPr>
                <p:cNvPr id="12319" name="矩形 12318"/>
                <p:cNvSpPr/>
                <p:nvPr/>
              </p:nvSpPr>
              <p:spPr>
                <a:xfrm>
                  <a:off x="4065" y="19"/>
                  <a:ext cx="259" cy="1387"/>
                </a:xfrm>
                <a:prstGeom prst="rect">
                  <a:avLst/>
                </a:prstGeom>
                <a:solidFill>
                  <a:srgbClr val="00CCFF"/>
                </a:solidFill>
                <a:ln w="9525" cap="flat" cmpd="sng">
                  <a:solidFill>
                    <a:srgbClr val="000000"/>
                  </a:solidFill>
                  <a:prstDash val="solid"/>
                  <a:miter/>
                  <a:headEnd type="none" w="med" len="med"/>
                  <a:tailEnd type="none" w="med" len="med"/>
                </a:ln>
              </p:spPr>
              <p:txBody>
                <a:bodyPr/>
                <a:lstStyle/>
                <a:p>
                  <a:pPr algn="just" eaLnBrk="0" hangingPunct="0"/>
                  <a:r>
                    <a:rPr lang="zh-CN" altLang="en-US" sz="1600" b="1" dirty="0">
                      <a:solidFill>
                        <a:srgbClr val="C00000"/>
                      </a:solidFill>
                      <a:latin typeface="Times New Roman" panose="02020603050405020304" pitchFamily="2" charset="0"/>
                      <a:ea typeface="宋体" panose="02010600030101010101" pitchFamily="2" charset="-122"/>
                    </a:rPr>
                    <a:t>产生大量废弃物</a:t>
                  </a:r>
                </a:p>
              </p:txBody>
            </p:sp>
            <p:sp>
              <p:nvSpPr>
                <p:cNvPr id="12320" name="矩形 12319"/>
                <p:cNvSpPr/>
                <p:nvPr/>
              </p:nvSpPr>
              <p:spPr>
                <a:xfrm>
                  <a:off x="4080" y="2352"/>
                  <a:ext cx="912" cy="384"/>
                </a:xfrm>
                <a:prstGeom prst="rect">
                  <a:avLst/>
                </a:prstGeom>
                <a:solidFill>
                  <a:srgbClr val="FFCC99"/>
                </a:solidFill>
                <a:ln w="9525" cap="flat" cmpd="sng">
                  <a:solidFill>
                    <a:srgbClr val="000000"/>
                  </a:solidFill>
                  <a:prstDash val="solid"/>
                  <a:miter/>
                  <a:headEnd type="none" w="med" len="med"/>
                  <a:tailEnd type="none" w="med" len="med"/>
                </a:ln>
              </p:spPr>
              <p:txBody>
                <a:bodyPr/>
                <a:lstStyle/>
                <a:p>
                  <a:pPr algn="ctr" eaLnBrk="0" hangingPunct="0"/>
                  <a:r>
                    <a:rPr lang="zh-CN" altLang="en-US" sz="1200" dirty="0">
                      <a:solidFill>
                        <a:srgbClr val="C00000"/>
                      </a:solidFill>
                      <a:latin typeface="Times New Roman" panose="02020603050405020304" pitchFamily="2" charset="0"/>
                      <a:ea typeface="宋体" panose="02010600030101010101" pitchFamily="2" charset="-122"/>
                    </a:rPr>
                    <a:t>循环回收的费用&gt;</a:t>
                  </a:r>
                </a:p>
                <a:p>
                  <a:pPr algn="ctr" eaLnBrk="0" hangingPunct="0"/>
                  <a:r>
                    <a:rPr lang="zh-CN" altLang="en-US" sz="1200" dirty="0">
                      <a:solidFill>
                        <a:srgbClr val="C00000"/>
                      </a:solidFill>
                      <a:latin typeface="Times New Roman" panose="02020603050405020304" pitchFamily="2" charset="0"/>
                      <a:ea typeface="宋体" panose="02010600030101010101" pitchFamily="2" charset="-122"/>
                    </a:rPr>
                    <a:t>废弃物处理的费用</a:t>
                  </a:r>
                </a:p>
              </p:txBody>
            </p:sp>
            <p:sp>
              <p:nvSpPr>
                <p:cNvPr id="12321" name="直接连接符 12320"/>
                <p:cNvSpPr/>
                <p:nvPr/>
              </p:nvSpPr>
              <p:spPr>
                <a:xfrm>
                  <a:off x="4560" y="2736"/>
                  <a:ext cx="0" cy="144"/>
                </a:xfrm>
                <a:prstGeom prst="line">
                  <a:avLst/>
                </a:prstGeom>
                <a:ln w="9525" cap="flat" cmpd="sng">
                  <a:solidFill>
                    <a:srgbClr val="000000"/>
                  </a:solidFill>
                  <a:prstDash val="solid"/>
                  <a:headEnd type="none" w="med" len="med"/>
                  <a:tailEnd type="none" w="med" len="med"/>
                </a:ln>
              </p:spPr>
            </p:sp>
          </p:grpSp>
        </p:grpSp>
      </p:grpSp>
      <p:sp>
        <p:nvSpPr>
          <p:cNvPr id="6146" name="标题 6145"/>
          <p:cNvSpPr>
            <a:spLocks noGrp="1"/>
          </p:cNvSpPr>
          <p:nvPr/>
        </p:nvSpPr>
        <p:spPr>
          <a:xfrm>
            <a:off x="971550" y="-241935"/>
            <a:ext cx="7158038" cy="1033463"/>
          </a:xfrm>
          <a:prstGeom prst="rect">
            <a:avLst/>
          </a:prstGeom>
          <a:noFill/>
          <a:ln w="9525">
            <a:noFill/>
          </a:ln>
        </p:spPr>
        <p:txBody>
          <a:bodyPr vert="horz" rtlCol="0" anchor="b">
            <a:noAutofit/>
          </a:bodyPr>
          <a:lstStyle>
            <a:lvl1pPr marL="0" lvl="0" indent="0" algn="l" defTabSz="91440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a:lstStyle>
          <a:p>
            <a:pPr lvl="0" algn="l">
              <a:buClrTx/>
              <a:buSzTx/>
            </a:pPr>
            <a:r>
              <a:rPr lang="en-US" altLang="x-none" dirty="0">
                <a:solidFill>
                  <a:srgbClr val="FF0000"/>
                </a:solidFill>
                <a:latin typeface="黑体" panose="02010609060101010101" pitchFamily="2" charset="-122"/>
                <a:ea typeface="黑体" panose="02010609060101010101" pitchFamily="2" charset="-122"/>
                <a:cs typeface="+mn-cs"/>
                <a:sym typeface="+mn-ea"/>
              </a:rPr>
              <a:t>1.循环经济的内涵与原则</a:t>
            </a:r>
          </a:p>
        </p:txBody>
      </p:sp>
    </p:spTree>
  </p:cSld>
  <p:clrMapOvr>
    <a:masterClrMapping/>
  </p:clrMapOvr>
  <p:transition spd="med">
    <p:pull dir="rd"/>
  </p:transition>
</p:sld>
</file>

<file path=ppt/slides/slide8.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13314" name="标题 13313"/>
          <p:cNvSpPr>
            <a:spLocks noGrp="1"/>
          </p:cNvSpPr>
          <p:nvPr>
            <p:ph type="title"/>
          </p:nvPr>
        </p:nvSpPr>
        <p:spPr>
          <a:xfrm>
            <a:off x="914400" y="515620"/>
            <a:ext cx="7158038" cy="838200"/>
          </a:xfrm>
        </p:spPr>
        <p:txBody>
          <a:bodyPr anchor="b"/>
          <a:lstStyle/>
          <a:p>
            <a:r>
              <a:rPr lang="zh-CN" altLang="en-US" sz="3600" b="1">
                <a:solidFill>
                  <a:srgbClr val="C00000"/>
                </a:solidFill>
              </a:rPr>
              <a:t>循环经济社会基本模式</a:t>
            </a:r>
          </a:p>
        </p:txBody>
      </p:sp>
      <p:grpSp>
        <p:nvGrpSpPr>
          <p:cNvPr id="13315" name="组合 13314"/>
          <p:cNvGrpSpPr/>
          <p:nvPr/>
        </p:nvGrpSpPr>
        <p:grpSpPr>
          <a:xfrm>
            <a:off x="838200" y="1358265"/>
            <a:ext cx="7467600" cy="5257800"/>
            <a:chOff x="0" y="0"/>
            <a:chExt cx="4704" cy="3312"/>
          </a:xfrm>
        </p:grpSpPr>
        <p:sp>
          <p:nvSpPr>
            <p:cNvPr id="13316" name="矩形 13315"/>
            <p:cNvSpPr/>
            <p:nvPr/>
          </p:nvSpPr>
          <p:spPr>
            <a:xfrm>
              <a:off x="3603" y="2318"/>
              <a:ext cx="901" cy="442"/>
            </a:xfrm>
            <a:prstGeom prst="rect">
              <a:avLst/>
            </a:prstGeom>
            <a:solidFill>
              <a:srgbClr val="FFCC99"/>
            </a:solidFill>
            <a:ln w="9525" cap="flat" cmpd="sng">
              <a:solidFill>
                <a:srgbClr val="000000"/>
              </a:solidFill>
              <a:prstDash val="solid"/>
              <a:miter/>
              <a:headEnd type="none" w="med" len="med"/>
              <a:tailEnd type="none" w="med" len="med"/>
            </a:ln>
          </p:spPr>
          <p:txBody>
            <a:bodyPr/>
            <a:lstStyle/>
            <a:p>
              <a:pPr algn="ctr" eaLnBrk="0" hangingPunct="0"/>
              <a:r>
                <a:rPr lang="zh-CN" altLang="en-US" sz="1200" dirty="0">
                  <a:solidFill>
                    <a:srgbClr val="1B07B3"/>
                  </a:solidFill>
                  <a:latin typeface="Times New Roman" panose="02020603050405020304" pitchFamily="2" charset="0"/>
                  <a:ea typeface="宋体" panose="02010600030101010101" pitchFamily="2" charset="-122"/>
                </a:rPr>
                <a:t>循环回收的费用&lt;</a:t>
              </a:r>
            </a:p>
            <a:p>
              <a:pPr algn="ctr" eaLnBrk="0" hangingPunct="0"/>
              <a:r>
                <a:rPr lang="zh-CN" altLang="en-US" sz="1200" dirty="0">
                  <a:solidFill>
                    <a:srgbClr val="1B07B3"/>
                  </a:solidFill>
                  <a:latin typeface="Times New Roman" panose="02020603050405020304" pitchFamily="2" charset="0"/>
                  <a:ea typeface="宋体" panose="02010600030101010101" pitchFamily="2" charset="-122"/>
                </a:rPr>
                <a:t>废弃物处理的费用</a:t>
              </a:r>
            </a:p>
          </p:txBody>
        </p:sp>
        <p:grpSp>
          <p:nvGrpSpPr>
            <p:cNvPr id="13317" name="组合 13316"/>
            <p:cNvGrpSpPr/>
            <p:nvPr/>
          </p:nvGrpSpPr>
          <p:grpSpPr>
            <a:xfrm>
              <a:off x="0" y="0"/>
              <a:ext cx="4704" cy="3312"/>
              <a:chOff x="0" y="0"/>
              <a:chExt cx="4704" cy="3312"/>
            </a:xfrm>
          </p:grpSpPr>
          <p:sp>
            <p:nvSpPr>
              <p:cNvPr id="13318" name="矩形 13317"/>
              <p:cNvSpPr/>
              <p:nvPr/>
            </p:nvSpPr>
            <p:spPr>
              <a:xfrm>
                <a:off x="801" y="83"/>
                <a:ext cx="1601" cy="248"/>
              </a:xfrm>
              <a:prstGeom prst="rect">
                <a:avLst/>
              </a:prstGeom>
              <a:noFill/>
              <a:ln w="9525">
                <a:noFill/>
              </a:ln>
            </p:spPr>
            <p:txBody>
              <a:bodyPr/>
              <a:lstStyle/>
              <a:p>
                <a:pPr algn="just" eaLnBrk="0" hangingPunct="0"/>
                <a:r>
                  <a:rPr lang="zh-CN" altLang="en-US" sz="1200" dirty="0">
                    <a:solidFill>
                      <a:schemeClr val="tx1"/>
                    </a:solidFill>
                    <a:latin typeface="Times New Roman" panose="02020603050405020304" pitchFamily="2" charset="0"/>
                    <a:ea typeface="宋体" panose="02010600030101010101" pitchFamily="2" charset="-122"/>
                  </a:rPr>
                  <a:t>隐性的物流、能流小</a:t>
                </a:r>
              </a:p>
              <a:p>
                <a:pPr algn="just" eaLnBrk="0" hangingPunct="0"/>
                <a:endParaRPr lang="zh-CN" altLang="en-US" sz="1200" dirty="0">
                  <a:solidFill>
                    <a:schemeClr val="tx1"/>
                  </a:solidFill>
                  <a:latin typeface="Times New Roman" panose="02020603050405020304" pitchFamily="2" charset="0"/>
                  <a:ea typeface="宋体" panose="02010600030101010101" pitchFamily="2" charset="-122"/>
                </a:endParaRPr>
              </a:p>
            </p:txBody>
          </p:sp>
          <p:sp>
            <p:nvSpPr>
              <p:cNvPr id="13319" name="矩形 13318"/>
              <p:cNvSpPr/>
              <p:nvPr/>
            </p:nvSpPr>
            <p:spPr>
              <a:xfrm>
                <a:off x="1802" y="276"/>
                <a:ext cx="1301" cy="207"/>
              </a:xfrm>
              <a:prstGeom prst="rect">
                <a:avLst/>
              </a:prstGeom>
              <a:noFill/>
              <a:ln w="9525">
                <a:noFill/>
              </a:ln>
            </p:spPr>
            <p:txBody>
              <a:bodyPr/>
              <a:lstStyle/>
              <a:p>
                <a:pPr algn="just" eaLnBrk="0" hangingPunct="0"/>
                <a:r>
                  <a:rPr lang="zh-CN" altLang="en-US" sz="1200" dirty="0">
                    <a:solidFill>
                      <a:schemeClr val="tx1"/>
                    </a:solidFill>
                    <a:latin typeface="Times New Roman" panose="02020603050405020304" pitchFamily="2" charset="0"/>
                    <a:ea typeface="宋体" panose="02010600030101010101" pitchFamily="2" charset="-122"/>
                  </a:rPr>
                  <a:t>零排放型生产技术的运用</a:t>
                </a:r>
              </a:p>
            </p:txBody>
          </p:sp>
          <p:sp>
            <p:nvSpPr>
              <p:cNvPr id="13320" name="矩形 13319"/>
              <p:cNvSpPr/>
              <p:nvPr/>
            </p:nvSpPr>
            <p:spPr>
              <a:xfrm>
                <a:off x="3216" y="960"/>
                <a:ext cx="800" cy="193"/>
              </a:xfrm>
              <a:prstGeom prst="rect">
                <a:avLst/>
              </a:prstGeom>
              <a:noFill/>
              <a:ln w="9525">
                <a:noFill/>
              </a:ln>
            </p:spPr>
            <p:txBody>
              <a:bodyPr/>
              <a:lstStyle/>
              <a:p>
                <a:pPr algn="just" eaLnBrk="0" hangingPunct="0"/>
                <a:r>
                  <a:rPr lang="zh-CN" altLang="en-US" sz="1200" dirty="0">
                    <a:solidFill>
                      <a:schemeClr val="tx1"/>
                    </a:solidFill>
                    <a:latin typeface="Times New Roman" panose="02020603050405020304" pitchFamily="2" charset="0"/>
                    <a:ea typeface="宋体" panose="02010600030101010101" pitchFamily="2" charset="-122"/>
                  </a:rPr>
                  <a:t>简易包装等措施</a:t>
                </a:r>
              </a:p>
            </p:txBody>
          </p:sp>
          <p:sp>
            <p:nvSpPr>
              <p:cNvPr id="13321" name="矩形 13320"/>
              <p:cNvSpPr/>
              <p:nvPr/>
            </p:nvSpPr>
            <p:spPr>
              <a:xfrm>
                <a:off x="2302" y="552"/>
                <a:ext cx="901" cy="207"/>
              </a:xfrm>
              <a:prstGeom prst="rect">
                <a:avLst/>
              </a:prstGeom>
              <a:noFill/>
              <a:ln w="9525">
                <a:noFill/>
              </a:ln>
            </p:spPr>
            <p:txBody>
              <a:bodyPr/>
              <a:lstStyle/>
              <a:p>
                <a:pPr algn="ctr" eaLnBrk="0" hangingPunct="0"/>
                <a:r>
                  <a:rPr lang="zh-CN" altLang="en-US" sz="1200" dirty="0">
                    <a:solidFill>
                      <a:schemeClr val="tx1"/>
                    </a:solidFill>
                    <a:latin typeface="Times New Roman" panose="02020603050405020304" pitchFamily="2" charset="0"/>
                    <a:ea typeface="宋体" panose="02010600030101010101" pitchFamily="2" charset="-122"/>
                  </a:rPr>
                  <a:t>运输效率提高</a:t>
                </a:r>
              </a:p>
            </p:txBody>
          </p:sp>
          <p:grpSp>
            <p:nvGrpSpPr>
              <p:cNvPr id="13322" name="组合 13321"/>
              <p:cNvGrpSpPr/>
              <p:nvPr/>
            </p:nvGrpSpPr>
            <p:grpSpPr>
              <a:xfrm>
                <a:off x="0" y="0"/>
                <a:ext cx="4704" cy="3312"/>
                <a:chOff x="0" y="0"/>
                <a:chExt cx="4704" cy="3312"/>
              </a:xfrm>
            </p:grpSpPr>
            <p:sp>
              <p:nvSpPr>
                <p:cNvPr id="13323" name="任意多边形 13322"/>
                <p:cNvSpPr/>
                <p:nvPr/>
              </p:nvSpPr>
              <p:spPr>
                <a:xfrm>
                  <a:off x="1301" y="1449"/>
                  <a:ext cx="1702" cy="897"/>
                </a:xfrm>
                <a:custGeom>
                  <a:avLst/>
                  <a:gdLst>
                    <a:gd name="txL" fmla="*/ 3163 w 21600"/>
                    <a:gd name="txT" fmla="*/ 3163 h 21600"/>
                    <a:gd name="txR" fmla="*/ 18437 w 21600"/>
                    <a:gd name="txB" fmla="*/ 18437 h 21600"/>
                  </a:gdLst>
                  <a:ahLst/>
                  <a:cxnLst>
                    <a:cxn ang="90">
                      <a:pos x="11519" y="21575"/>
                    </a:cxn>
                    <a:cxn ang="0">
                      <a:pos x="18574" y="9500"/>
                    </a:cxn>
                    <a:cxn ang="90">
                      <a:pos x="11130" y="15752"/>
                    </a:cxn>
                    <a:cxn ang="180">
                      <a:pos x="-2692" y="10364"/>
                    </a:cxn>
                    <a:cxn ang="180">
                      <a:pos x="3103" y="4930"/>
                    </a:cxn>
                    <a:cxn ang="180">
                      <a:pos x="8537" y="10727"/>
                    </a:cxn>
                  </a:cxnLst>
                  <a:rect l="txL" t="txT" r="txR" b="txB"/>
                  <a:pathLst>
                    <a:path w="21600" h="21600">
                      <a:moveTo>
                        <a:pt x="5838" y="10640"/>
                      </a:moveTo>
                      <a:arcTo wR="4964" hR="4964" stAng="-10689188" swAng="-11480218"/>
                      <a:lnTo>
                        <a:pt x="21452" y="9019"/>
                      </a:lnTo>
                      <a:arcTo wR="10800" hR="10800" stAng="-569406" swAng="11480218"/>
                      <a:lnTo>
                        <a:pt x="-2692" y="10364"/>
                      </a:lnTo>
                      <a:lnTo>
                        <a:pt x="3103" y="4930"/>
                      </a:lnTo>
                      <a:lnTo>
                        <a:pt x="8537" y="10727"/>
                      </a:lnTo>
                      <a:lnTo>
                        <a:pt x="5838" y="10640"/>
                      </a:lnTo>
                      <a:close/>
                    </a:path>
                  </a:pathLst>
                </a:custGeom>
                <a:solidFill>
                  <a:srgbClr val="FFFF00"/>
                </a:solidFill>
                <a:ln w="9525" cap="flat" cmpd="sng">
                  <a:solidFill>
                    <a:srgbClr val="000000"/>
                  </a:solidFill>
                  <a:prstDash val="solid"/>
                  <a:miter/>
                  <a:headEnd type="none" w="med" len="med"/>
                  <a:tailEnd type="none" w="med" len="med"/>
                </a:ln>
              </p:spPr>
              <p:txBody>
                <a:bodyPr/>
                <a:lstStyle/>
                <a:p>
                  <a:endParaRPr lang="zh-CN" altLang="en-US"/>
                </a:p>
              </p:txBody>
            </p:sp>
            <p:grpSp>
              <p:nvGrpSpPr>
                <p:cNvPr id="13324" name="组合 13323"/>
                <p:cNvGrpSpPr/>
                <p:nvPr/>
              </p:nvGrpSpPr>
              <p:grpSpPr>
                <a:xfrm>
                  <a:off x="0" y="0"/>
                  <a:ext cx="4704" cy="3312"/>
                  <a:chOff x="0" y="0"/>
                  <a:chExt cx="4704" cy="3312"/>
                </a:xfrm>
              </p:grpSpPr>
              <p:sp>
                <p:nvSpPr>
                  <p:cNvPr id="13325" name="矩形 13324"/>
                  <p:cNvSpPr/>
                  <p:nvPr/>
                </p:nvSpPr>
                <p:spPr>
                  <a:xfrm>
                    <a:off x="200" y="530"/>
                    <a:ext cx="300" cy="621"/>
                  </a:xfrm>
                  <a:prstGeom prst="rect">
                    <a:avLst/>
                  </a:prstGeom>
                  <a:solidFill>
                    <a:srgbClr val="99CC00"/>
                  </a:solidFill>
                  <a:ln w="9525" cap="flat" cmpd="sng">
                    <a:solidFill>
                      <a:srgbClr val="000000"/>
                    </a:solidFill>
                    <a:prstDash val="solid"/>
                    <a:miter/>
                    <a:headEnd type="none" w="med" len="med"/>
                    <a:tailEnd type="none" w="med" len="med"/>
                  </a:ln>
                </p:spPr>
                <p:txBody>
                  <a:bodyPr/>
                  <a:lstStyle/>
                  <a:p>
                    <a:pPr algn="ctr" eaLnBrk="0" hangingPunct="0"/>
                    <a:r>
                      <a:rPr lang="zh-CN" altLang="en-US" sz="1600" b="1" dirty="0">
                        <a:solidFill>
                          <a:schemeClr val="tx1"/>
                        </a:solidFill>
                        <a:latin typeface="Times New Roman" panose="02020603050405020304" pitchFamily="2" charset="0"/>
                        <a:ea typeface="宋体" panose="02010600030101010101" pitchFamily="2" charset="-122"/>
                      </a:rPr>
                      <a:t>资源投入</a:t>
                    </a:r>
                  </a:p>
                </p:txBody>
              </p:sp>
              <p:sp>
                <p:nvSpPr>
                  <p:cNvPr id="13326" name="矩形 13325"/>
                  <p:cNvSpPr/>
                  <p:nvPr/>
                </p:nvSpPr>
                <p:spPr>
                  <a:xfrm>
                    <a:off x="4204" y="828"/>
                    <a:ext cx="300" cy="759"/>
                  </a:xfrm>
                  <a:prstGeom prst="rect">
                    <a:avLst/>
                  </a:prstGeom>
                  <a:solidFill>
                    <a:srgbClr val="99CC00"/>
                  </a:solidFill>
                  <a:ln w="9525" cap="flat" cmpd="sng">
                    <a:solidFill>
                      <a:srgbClr val="000000"/>
                    </a:solidFill>
                    <a:prstDash val="solid"/>
                    <a:miter/>
                    <a:headEnd type="none" w="med" len="med"/>
                    <a:tailEnd type="none" w="med" len="med"/>
                  </a:ln>
                </p:spPr>
                <p:txBody>
                  <a:bodyPr/>
                  <a:lstStyle/>
                  <a:p>
                    <a:pPr algn="just" eaLnBrk="0" hangingPunct="0"/>
                    <a:endParaRPr lang="zh-CN" altLang="en-US" sz="1000" dirty="0">
                      <a:solidFill>
                        <a:schemeClr val="tx1"/>
                      </a:solidFill>
                      <a:latin typeface="Times New Roman" panose="02020603050405020304" pitchFamily="2" charset="0"/>
                      <a:ea typeface="宋体" panose="02010600030101010101" pitchFamily="2" charset="-122"/>
                    </a:endParaRPr>
                  </a:p>
                  <a:p>
                    <a:pPr algn="ctr" eaLnBrk="0" hangingPunct="0"/>
                    <a:r>
                      <a:rPr lang="zh-CN" altLang="en-US" sz="1600" b="1" dirty="0">
                        <a:solidFill>
                          <a:schemeClr val="tx1"/>
                        </a:solidFill>
                        <a:latin typeface="Times New Roman" panose="02020603050405020304" pitchFamily="2" charset="0"/>
                        <a:ea typeface="宋体" panose="02010600030101010101" pitchFamily="2" charset="-122"/>
                      </a:rPr>
                      <a:t>废 </a:t>
                    </a:r>
                  </a:p>
                  <a:p>
                    <a:pPr algn="ctr" eaLnBrk="0" hangingPunct="0"/>
                    <a:r>
                      <a:rPr lang="zh-CN" altLang="en-US" sz="1600" b="1" dirty="0">
                        <a:solidFill>
                          <a:schemeClr val="tx1"/>
                        </a:solidFill>
                        <a:latin typeface="Times New Roman" panose="02020603050405020304" pitchFamily="2" charset="0"/>
                        <a:ea typeface="宋体" panose="02010600030101010101" pitchFamily="2" charset="-122"/>
                      </a:rPr>
                      <a:t>弃</a:t>
                    </a:r>
                  </a:p>
                </p:txBody>
              </p:sp>
              <p:sp>
                <p:nvSpPr>
                  <p:cNvPr id="13327" name="矩形 13326"/>
                  <p:cNvSpPr/>
                  <p:nvPr/>
                </p:nvSpPr>
                <p:spPr>
                  <a:xfrm>
                    <a:off x="1001" y="414"/>
                    <a:ext cx="300" cy="944"/>
                  </a:xfrm>
                  <a:prstGeom prst="rect">
                    <a:avLst/>
                  </a:prstGeom>
                  <a:solidFill>
                    <a:srgbClr val="99CC00"/>
                  </a:solidFill>
                  <a:ln w="9525" cap="flat" cmpd="sng">
                    <a:solidFill>
                      <a:srgbClr val="000000"/>
                    </a:solidFill>
                    <a:prstDash val="solid"/>
                    <a:miter/>
                    <a:headEnd type="none" w="med" len="med"/>
                    <a:tailEnd type="none" w="med" len="med"/>
                  </a:ln>
                </p:spPr>
                <p:txBody>
                  <a:bodyPr/>
                  <a:lstStyle/>
                  <a:p>
                    <a:pPr algn="just" eaLnBrk="0" hangingPunct="0"/>
                    <a:r>
                      <a:rPr lang="zh-CN" altLang="en-US" sz="1000" dirty="0">
                        <a:solidFill>
                          <a:schemeClr val="tx1"/>
                        </a:solidFill>
                        <a:latin typeface="Times New Roman" panose="02020603050405020304" pitchFamily="2" charset="0"/>
                        <a:ea typeface="宋体" panose="02010600030101010101" pitchFamily="2" charset="-122"/>
                      </a:rPr>
                      <a:t>                </a:t>
                    </a:r>
                  </a:p>
                  <a:p>
                    <a:pPr algn="ctr" eaLnBrk="0" hangingPunct="0"/>
                    <a:r>
                      <a:rPr lang="zh-CN" altLang="en-US" sz="1600" b="1" dirty="0">
                        <a:solidFill>
                          <a:schemeClr val="tx1"/>
                        </a:solidFill>
                        <a:latin typeface="Times New Roman" panose="02020603050405020304" pitchFamily="2" charset="0"/>
                        <a:ea typeface="宋体" panose="02010600030101010101" pitchFamily="2" charset="-122"/>
                      </a:rPr>
                      <a:t>制            造</a:t>
                    </a:r>
                  </a:p>
                </p:txBody>
              </p:sp>
              <p:sp>
                <p:nvSpPr>
                  <p:cNvPr id="13328" name="矩形 13327"/>
                  <p:cNvSpPr/>
                  <p:nvPr/>
                </p:nvSpPr>
                <p:spPr>
                  <a:xfrm>
                    <a:off x="1701" y="759"/>
                    <a:ext cx="401" cy="737"/>
                  </a:xfrm>
                  <a:prstGeom prst="rect">
                    <a:avLst/>
                  </a:prstGeom>
                  <a:solidFill>
                    <a:srgbClr val="99CC00"/>
                  </a:solidFill>
                  <a:ln w="9525" cap="flat" cmpd="sng">
                    <a:solidFill>
                      <a:srgbClr val="000000"/>
                    </a:solidFill>
                    <a:prstDash val="solid"/>
                    <a:miter/>
                    <a:headEnd type="none" w="med" len="med"/>
                    <a:tailEnd type="none" w="med" len="med"/>
                  </a:ln>
                </p:spPr>
                <p:txBody>
                  <a:bodyPr/>
                  <a:lstStyle/>
                  <a:p>
                    <a:pPr algn="just" eaLnBrk="0" hangingPunct="0"/>
                    <a:endParaRPr lang="zh-CN" altLang="en-US" sz="1000" dirty="0">
                      <a:solidFill>
                        <a:schemeClr val="tx1"/>
                      </a:solidFill>
                      <a:latin typeface="Times New Roman" panose="02020603050405020304" pitchFamily="2" charset="0"/>
                      <a:ea typeface="宋体" panose="02010600030101010101" pitchFamily="2" charset="-122"/>
                    </a:endParaRPr>
                  </a:p>
                  <a:p>
                    <a:pPr algn="ctr" eaLnBrk="0" hangingPunct="0"/>
                    <a:r>
                      <a:rPr lang="zh-CN" altLang="en-US" sz="1600" b="1" dirty="0">
                        <a:solidFill>
                          <a:schemeClr val="tx1"/>
                        </a:solidFill>
                        <a:latin typeface="Times New Roman" panose="02020603050405020304" pitchFamily="2" charset="0"/>
                        <a:ea typeface="宋体" panose="02010600030101010101" pitchFamily="2" charset="-122"/>
                      </a:rPr>
                      <a:t>流 通</a:t>
                    </a:r>
                  </a:p>
                </p:txBody>
              </p:sp>
              <p:sp>
                <p:nvSpPr>
                  <p:cNvPr id="13329" name="矩形 13328"/>
                  <p:cNvSpPr/>
                  <p:nvPr/>
                </p:nvSpPr>
                <p:spPr>
                  <a:xfrm>
                    <a:off x="2502" y="1082"/>
                    <a:ext cx="400" cy="621"/>
                  </a:xfrm>
                  <a:prstGeom prst="rect">
                    <a:avLst/>
                  </a:prstGeom>
                  <a:solidFill>
                    <a:srgbClr val="99CC00"/>
                  </a:solidFill>
                  <a:ln w="9525" cap="flat" cmpd="sng">
                    <a:solidFill>
                      <a:srgbClr val="000000"/>
                    </a:solidFill>
                    <a:prstDash val="solid"/>
                    <a:miter/>
                    <a:headEnd type="none" w="med" len="med"/>
                    <a:tailEnd type="none" w="med" len="med"/>
                  </a:ln>
                </p:spPr>
                <p:txBody>
                  <a:bodyPr/>
                  <a:lstStyle/>
                  <a:p>
                    <a:pPr algn="just" eaLnBrk="0" hangingPunct="0"/>
                    <a:endParaRPr lang="zh-CN" altLang="en-US" sz="1000" dirty="0">
                      <a:solidFill>
                        <a:schemeClr val="tx1"/>
                      </a:solidFill>
                      <a:latin typeface="Times New Roman" panose="02020603050405020304" pitchFamily="2" charset="0"/>
                      <a:ea typeface="宋体" panose="02010600030101010101" pitchFamily="2" charset="-122"/>
                    </a:endParaRPr>
                  </a:p>
                  <a:p>
                    <a:pPr algn="ctr" eaLnBrk="0" hangingPunct="0"/>
                    <a:r>
                      <a:rPr lang="zh-CN" altLang="en-US" sz="1600" b="1" dirty="0">
                        <a:solidFill>
                          <a:schemeClr val="tx1"/>
                        </a:solidFill>
                        <a:latin typeface="Times New Roman" panose="02020603050405020304" pitchFamily="2" charset="0"/>
                        <a:ea typeface="宋体" panose="02010600030101010101" pitchFamily="2" charset="-122"/>
                      </a:rPr>
                      <a:t>销 售</a:t>
                    </a:r>
                  </a:p>
                </p:txBody>
              </p:sp>
              <p:sp>
                <p:nvSpPr>
                  <p:cNvPr id="13330" name="矩形 13329"/>
                  <p:cNvSpPr/>
                  <p:nvPr/>
                </p:nvSpPr>
                <p:spPr>
                  <a:xfrm>
                    <a:off x="3303" y="1220"/>
                    <a:ext cx="400" cy="621"/>
                  </a:xfrm>
                  <a:prstGeom prst="rect">
                    <a:avLst/>
                  </a:prstGeom>
                  <a:solidFill>
                    <a:srgbClr val="99CC00"/>
                  </a:solidFill>
                  <a:ln w="9525" cap="flat" cmpd="sng">
                    <a:solidFill>
                      <a:srgbClr val="000000"/>
                    </a:solidFill>
                    <a:prstDash val="solid"/>
                    <a:miter/>
                    <a:headEnd type="none" w="med" len="med"/>
                    <a:tailEnd type="none" w="med" len="med"/>
                  </a:ln>
                </p:spPr>
                <p:txBody>
                  <a:bodyPr/>
                  <a:lstStyle/>
                  <a:p>
                    <a:pPr algn="just" eaLnBrk="0" hangingPunct="0"/>
                    <a:endParaRPr lang="zh-CN" altLang="en-US" sz="1000" dirty="0">
                      <a:solidFill>
                        <a:schemeClr val="tx1"/>
                      </a:solidFill>
                      <a:latin typeface="Times New Roman" panose="02020603050405020304" pitchFamily="2" charset="0"/>
                      <a:ea typeface="宋体" panose="02010600030101010101" pitchFamily="2" charset="-122"/>
                    </a:endParaRPr>
                  </a:p>
                  <a:p>
                    <a:pPr algn="ctr" eaLnBrk="0" hangingPunct="0"/>
                    <a:r>
                      <a:rPr lang="zh-CN" altLang="en-US" sz="1600" b="1" dirty="0">
                        <a:solidFill>
                          <a:schemeClr val="tx1"/>
                        </a:solidFill>
                        <a:latin typeface="Times New Roman" panose="02020603050405020304" pitchFamily="2" charset="0"/>
                        <a:ea typeface="宋体" panose="02010600030101010101" pitchFamily="2" charset="-122"/>
                      </a:rPr>
                      <a:t>消 费</a:t>
                    </a:r>
                  </a:p>
                </p:txBody>
              </p:sp>
              <p:sp>
                <p:nvSpPr>
                  <p:cNvPr id="13331" name="右箭头 13330"/>
                  <p:cNvSpPr/>
                  <p:nvPr/>
                </p:nvSpPr>
                <p:spPr>
                  <a:xfrm>
                    <a:off x="601" y="875"/>
                    <a:ext cx="200" cy="276"/>
                  </a:xfrm>
                  <a:prstGeom prst="rightArrow">
                    <a:avLst>
                      <a:gd name="adj1" fmla="val 50000"/>
                      <a:gd name="adj2" fmla="val 25000"/>
                    </a:avLst>
                  </a:prstGeom>
                  <a:solidFill>
                    <a:srgbClr val="FFFF00"/>
                  </a:solidFill>
                  <a:ln w="9525" cap="flat" cmpd="sng">
                    <a:solidFill>
                      <a:srgbClr val="000000"/>
                    </a:solidFill>
                    <a:prstDash val="solid"/>
                    <a:miter/>
                    <a:headEnd type="none" w="med" len="med"/>
                    <a:tailEnd type="none" w="med" len="med"/>
                  </a:ln>
                </p:spPr>
                <p:txBody>
                  <a:bodyPr/>
                  <a:lstStyle/>
                  <a:p>
                    <a:endParaRPr lang="zh-CN" altLang="en-US"/>
                  </a:p>
                </p:txBody>
              </p:sp>
              <p:sp>
                <p:nvSpPr>
                  <p:cNvPr id="13332" name="右箭头 13331"/>
                  <p:cNvSpPr/>
                  <p:nvPr/>
                </p:nvSpPr>
                <p:spPr>
                  <a:xfrm>
                    <a:off x="1401" y="966"/>
                    <a:ext cx="200" cy="276"/>
                  </a:xfrm>
                  <a:prstGeom prst="rightArrow">
                    <a:avLst>
                      <a:gd name="adj1" fmla="val 50000"/>
                      <a:gd name="adj2" fmla="val 25000"/>
                    </a:avLst>
                  </a:prstGeom>
                  <a:solidFill>
                    <a:srgbClr val="FFFF00"/>
                  </a:solidFill>
                  <a:ln w="9525" cap="flat" cmpd="sng">
                    <a:solidFill>
                      <a:srgbClr val="000000"/>
                    </a:solidFill>
                    <a:prstDash val="solid"/>
                    <a:miter/>
                    <a:headEnd type="none" w="med" len="med"/>
                    <a:tailEnd type="none" w="med" len="med"/>
                  </a:ln>
                </p:spPr>
                <p:txBody>
                  <a:bodyPr/>
                  <a:lstStyle/>
                  <a:p>
                    <a:endParaRPr lang="zh-CN" altLang="en-US"/>
                  </a:p>
                </p:txBody>
              </p:sp>
              <p:sp>
                <p:nvSpPr>
                  <p:cNvPr id="13333" name="右箭头 13332"/>
                  <p:cNvSpPr/>
                  <p:nvPr/>
                </p:nvSpPr>
                <p:spPr>
                  <a:xfrm>
                    <a:off x="2202" y="1173"/>
                    <a:ext cx="200" cy="276"/>
                  </a:xfrm>
                  <a:prstGeom prst="rightArrow">
                    <a:avLst>
                      <a:gd name="adj1" fmla="val 50000"/>
                      <a:gd name="adj2" fmla="val 25000"/>
                    </a:avLst>
                  </a:prstGeom>
                  <a:solidFill>
                    <a:srgbClr val="FFFF00"/>
                  </a:solidFill>
                  <a:ln w="9525" cap="flat" cmpd="sng">
                    <a:solidFill>
                      <a:srgbClr val="000000"/>
                    </a:solidFill>
                    <a:prstDash val="solid"/>
                    <a:miter/>
                    <a:headEnd type="none" w="med" len="med"/>
                    <a:tailEnd type="none" w="med" len="med"/>
                  </a:ln>
                </p:spPr>
                <p:txBody>
                  <a:bodyPr/>
                  <a:lstStyle/>
                  <a:p>
                    <a:endParaRPr lang="zh-CN" altLang="en-US"/>
                  </a:p>
                </p:txBody>
              </p:sp>
              <p:sp>
                <p:nvSpPr>
                  <p:cNvPr id="13334" name="右箭头 13333"/>
                  <p:cNvSpPr/>
                  <p:nvPr/>
                </p:nvSpPr>
                <p:spPr>
                  <a:xfrm>
                    <a:off x="3003" y="1380"/>
                    <a:ext cx="200" cy="160"/>
                  </a:xfrm>
                  <a:prstGeom prst="rightArrow">
                    <a:avLst>
                      <a:gd name="adj1" fmla="val 50000"/>
                      <a:gd name="adj2" fmla="val 31250"/>
                    </a:avLst>
                  </a:prstGeom>
                  <a:solidFill>
                    <a:srgbClr val="FFFF00"/>
                  </a:solidFill>
                  <a:ln w="9525" cap="flat" cmpd="sng">
                    <a:solidFill>
                      <a:srgbClr val="000000"/>
                    </a:solidFill>
                    <a:prstDash val="solid"/>
                    <a:miter/>
                    <a:headEnd type="none" w="med" len="med"/>
                    <a:tailEnd type="none" w="med" len="med"/>
                  </a:ln>
                </p:spPr>
                <p:txBody>
                  <a:bodyPr/>
                  <a:lstStyle/>
                  <a:p>
                    <a:endParaRPr lang="zh-CN" altLang="en-US"/>
                  </a:p>
                </p:txBody>
              </p:sp>
              <p:sp>
                <p:nvSpPr>
                  <p:cNvPr id="13335" name="右箭头 13334"/>
                  <p:cNvSpPr/>
                  <p:nvPr/>
                </p:nvSpPr>
                <p:spPr>
                  <a:xfrm>
                    <a:off x="3803" y="1380"/>
                    <a:ext cx="401" cy="138"/>
                  </a:xfrm>
                  <a:prstGeom prst="rightArrow">
                    <a:avLst>
                      <a:gd name="adj1" fmla="val 50000"/>
                      <a:gd name="adj2" fmla="val 72644"/>
                    </a:avLst>
                  </a:prstGeom>
                  <a:solidFill>
                    <a:srgbClr val="FFFF00"/>
                  </a:solidFill>
                  <a:ln w="9525" cap="flat" cmpd="sng">
                    <a:solidFill>
                      <a:srgbClr val="000000"/>
                    </a:solidFill>
                    <a:prstDash val="solid"/>
                    <a:miter/>
                    <a:headEnd type="none" w="med" len="med"/>
                    <a:tailEnd type="none" w="med" len="med"/>
                  </a:ln>
                </p:spPr>
                <p:txBody>
                  <a:bodyPr/>
                  <a:lstStyle/>
                  <a:p>
                    <a:endParaRPr lang="zh-CN" altLang="en-US"/>
                  </a:p>
                </p:txBody>
              </p:sp>
              <p:sp>
                <p:nvSpPr>
                  <p:cNvPr id="13336" name="右箭头 13335"/>
                  <p:cNvSpPr/>
                  <p:nvPr/>
                </p:nvSpPr>
                <p:spPr>
                  <a:xfrm>
                    <a:off x="701" y="0"/>
                    <a:ext cx="3402" cy="160"/>
                  </a:xfrm>
                  <a:prstGeom prst="rightArrow">
                    <a:avLst>
                      <a:gd name="adj1" fmla="val 54805"/>
                      <a:gd name="adj2" fmla="val 395718"/>
                    </a:avLst>
                  </a:prstGeom>
                  <a:solidFill>
                    <a:srgbClr val="FFFF99"/>
                  </a:solidFill>
                  <a:ln w="9525" cap="flat" cmpd="sng">
                    <a:solidFill>
                      <a:srgbClr val="000000"/>
                    </a:solidFill>
                    <a:prstDash val="solid"/>
                    <a:miter/>
                    <a:headEnd type="none" w="med" len="med"/>
                    <a:tailEnd type="none" w="med" len="med"/>
                  </a:ln>
                </p:spPr>
                <p:txBody>
                  <a:bodyPr/>
                  <a:lstStyle/>
                  <a:p>
                    <a:pPr algn="just" eaLnBrk="0" hangingPunct="0"/>
                    <a:endParaRPr lang="zh-CN" altLang="en-US" sz="1000" dirty="0">
                      <a:solidFill>
                        <a:schemeClr val="tx1"/>
                      </a:solidFill>
                      <a:latin typeface="Times New Roman" panose="02020603050405020304" pitchFamily="2" charset="0"/>
                      <a:ea typeface="宋体" panose="02010600030101010101" pitchFamily="2" charset="-122"/>
                    </a:endParaRPr>
                  </a:p>
                </p:txBody>
              </p:sp>
              <p:sp>
                <p:nvSpPr>
                  <p:cNvPr id="13337" name="右箭头 13336"/>
                  <p:cNvSpPr/>
                  <p:nvPr/>
                </p:nvSpPr>
                <p:spPr>
                  <a:xfrm>
                    <a:off x="1501" y="207"/>
                    <a:ext cx="2602" cy="138"/>
                  </a:xfrm>
                  <a:prstGeom prst="rightArrow">
                    <a:avLst>
                      <a:gd name="adj1" fmla="val 55898"/>
                      <a:gd name="adj2" fmla="val 273223"/>
                    </a:avLst>
                  </a:prstGeom>
                  <a:solidFill>
                    <a:srgbClr val="FFFF99"/>
                  </a:solidFill>
                  <a:ln w="9525" cap="flat" cmpd="sng">
                    <a:solidFill>
                      <a:srgbClr val="000000"/>
                    </a:solidFill>
                    <a:prstDash val="solid"/>
                    <a:miter/>
                    <a:headEnd type="none" w="med" len="med"/>
                    <a:tailEnd type="none" w="med" len="med"/>
                  </a:ln>
                </p:spPr>
                <p:txBody>
                  <a:bodyPr/>
                  <a:lstStyle/>
                  <a:p>
                    <a:pPr algn="just" eaLnBrk="0" hangingPunct="0"/>
                    <a:endParaRPr lang="zh-CN" altLang="en-US" sz="1000" dirty="0">
                      <a:solidFill>
                        <a:schemeClr val="tx1"/>
                      </a:solidFill>
                      <a:latin typeface="Times New Roman" panose="02020603050405020304" pitchFamily="2" charset="0"/>
                      <a:ea typeface="宋体" panose="02010600030101010101" pitchFamily="2" charset="-122"/>
                    </a:endParaRPr>
                  </a:p>
                </p:txBody>
              </p:sp>
              <p:sp>
                <p:nvSpPr>
                  <p:cNvPr id="13338" name="矩形 13337"/>
                  <p:cNvSpPr/>
                  <p:nvPr/>
                </p:nvSpPr>
                <p:spPr>
                  <a:xfrm>
                    <a:off x="0" y="1449"/>
                    <a:ext cx="1501" cy="207"/>
                  </a:xfrm>
                  <a:prstGeom prst="rect">
                    <a:avLst/>
                  </a:prstGeom>
                  <a:solidFill>
                    <a:srgbClr val="FFCC99"/>
                  </a:solidFill>
                  <a:ln w="9525" cap="flat" cmpd="sng">
                    <a:solidFill>
                      <a:srgbClr val="000000"/>
                    </a:solidFill>
                    <a:prstDash val="solid"/>
                    <a:miter/>
                    <a:headEnd type="none" w="med" len="med"/>
                    <a:tailEnd type="none" w="med" len="med"/>
                  </a:ln>
                </p:spPr>
                <p:txBody>
                  <a:bodyPr/>
                  <a:lstStyle/>
                  <a:p>
                    <a:pPr algn="ctr" eaLnBrk="0" hangingPunct="0"/>
                    <a:r>
                      <a:rPr lang="zh-CN" altLang="en-US" sz="1200" dirty="0">
                        <a:solidFill>
                          <a:srgbClr val="1B07B3"/>
                        </a:solidFill>
                        <a:latin typeface="Times New Roman" panose="02020603050405020304" pitchFamily="2" charset="0"/>
                        <a:ea typeface="宋体" panose="02010600030101010101" pitchFamily="2" charset="-122"/>
                      </a:rPr>
                      <a:t>自然资源价格</a:t>
                    </a:r>
                    <a:r>
                      <a:rPr lang="zh-CN" altLang="en-US" sz="1200" dirty="0">
                        <a:solidFill>
                          <a:srgbClr val="1B07B3"/>
                        </a:solidFill>
                        <a:latin typeface="宋体" panose="02010600030101010101" pitchFamily="2" charset="-122"/>
                        <a:ea typeface="宋体" panose="02010600030101010101" pitchFamily="2" charset="-122"/>
                      </a:rPr>
                      <a:t>&lt;</a:t>
                    </a:r>
                    <a:r>
                      <a:rPr lang="zh-CN" altLang="en-US" sz="1200" dirty="0">
                        <a:solidFill>
                          <a:srgbClr val="1B07B3"/>
                        </a:solidFill>
                        <a:latin typeface="Times New Roman" panose="02020603050405020304" pitchFamily="2" charset="0"/>
                        <a:ea typeface="宋体" panose="02010600030101010101" pitchFamily="2" charset="-122"/>
                      </a:rPr>
                      <a:t>再生资源价格</a:t>
                    </a:r>
                  </a:p>
                </p:txBody>
              </p:sp>
              <p:sp>
                <p:nvSpPr>
                  <p:cNvPr id="13339" name="矩形 13338"/>
                  <p:cNvSpPr/>
                  <p:nvPr/>
                </p:nvSpPr>
                <p:spPr>
                  <a:xfrm>
                    <a:off x="2102" y="2415"/>
                    <a:ext cx="700" cy="414"/>
                  </a:xfrm>
                  <a:prstGeom prst="rect">
                    <a:avLst/>
                  </a:prstGeom>
                  <a:solidFill>
                    <a:srgbClr val="FFCC99"/>
                  </a:solidFill>
                  <a:ln w="9525" cap="flat" cmpd="sng">
                    <a:solidFill>
                      <a:srgbClr val="000000"/>
                    </a:solidFill>
                    <a:prstDash val="solid"/>
                    <a:miter/>
                    <a:headEnd type="none" w="med" len="med"/>
                    <a:tailEnd type="none" w="med" len="med"/>
                  </a:ln>
                </p:spPr>
                <p:txBody>
                  <a:bodyPr/>
                  <a:lstStyle/>
                  <a:p>
                    <a:pPr algn="ctr" eaLnBrk="0" hangingPunct="0"/>
                    <a:r>
                      <a:rPr lang="zh-CN" altLang="en-US" sz="1200" dirty="0">
                        <a:solidFill>
                          <a:srgbClr val="1B07B3"/>
                        </a:solidFill>
                        <a:latin typeface="Times New Roman" panose="02020603050405020304" pitchFamily="2" charset="0"/>
                        <a:ea typeface="宋体" panose="02010600030101010101" pitchFamily="2" charset="-122"/>
                      </a:rPr>
                      <a:t>实现循环经济的制度建立与</a:t>
                    </a:r>
                  </a:p>
                  <a:p>
                    <a:pPr algn="ctr" eaLnBrk="0" hangingPunct="0"/>
                    <a:r>
                      <a:rPr lang="zh-CN" altLang="en-US" sz="1200" dirty="0">
                        <a:solidFill>
                          <a:srgbClr val="1B07B3"/>
                        </a:solidFill>
                        <a:latin typeface="Times New Roman" panose="02020603050405020304" pitchFamily="2" charset="0"/>
                        <a:ea typeface="宋体" panose="02010600030101010101" pitchFamily="2" charset="-122"/>
                      </a:rPr>
                      <a:t>责任分担</a:t>
                    </a:r>
                  </a:p>
                </p:txBody>
              </p:sp>
              <p:sp>
                <p:nvSpPr>
                  <p:cNvPr id="13340" name="矩形 13339"/>
                  <p:cNvSpPr/>
                  <p:nvPr/>
                </p:nvSpPr>
                <p:spPr>
                  <a:xfrm>
                    <a:off x="2976" y="2064"/>
                    <a:ext cx="1365" cy="207"/>
                  </a:xfrm>
                  <a:prstGeom prst="rect">
                    <a:avLst/>
                  </a:prstGeom>
                  <a:solidFill>
                    <a:srgbClr val="FFCC99"/>
                  </a:solidFill>
                  <a:ln w="9525" cap="flat" cmpd="sng">
                    <a:solidFill>
                      <a:srgbClr val="000000"/>
                    </a:solidFill>
                    <a:prstDash val="solid"/>
                    <a:miter/>
                    <a:headEnd type="none" w="med" len="med"/>
                    <a:tailEnd type="none" w="med" len="med"/>
                  </a:ln>
                </p:spPr>
                <p:txBody>
                  <a:bodyPr/>
                  <a:lstStyle/>
                  <a:p>
                    <a:pPr algn="ctr" eaLnBrk="0" hangingPunct="0"/>
                    <a:r>
                      <a:rPr lang="zh-CN" altLang="en-US" sz="1200" dirty="0">
                        <a:solidFill>
                          <a:srgbClr val="1B07B3"/>
                        </a:solidFill>
                        <a:latin typeface="Times New Roman" panose="02020603050405020304" pitchFamily="2" charset="0"/>
                        <a:ea typeface="宋体" panose="02010600030101010101" pitchFamily="2" charset="-122"/>
                      </a:rPr>
                      <a:t>一次性商品量&lt;长寿命商品量</a:t>
                    </a:r>
                  </a:p>
                </p:txBody>
              </p:sp>
              <p:sp>
                <p:nvSpPr>
                  <p:cNvPr id="13341" name="矩形 13340"/>
                  <p:cNvSpPr/>
                  <p:nvPr/>
                </p:nvSpPr>
                <p:spPr>
                  <a:xfrm>
                    <a:off x="0" y="3105"/>
                    <a:ext cx="4704" cy="207"/>
                  </a:xfrm>
                  <a:prstGeom prst="rect">
                    <a:avLst/>
                  </a:prstGeom>
                  <a:solidFill>
                    <a:srgbClr val="FFCC99"/>
                  </a:solidFill>
                  <a:ln w="9525" cap="flat" cmpd="sng">
                    <a:solidFill>
                      <a:srgbClr val="000000"/>
                    </a:solidFill>
                    <a:prstDash val="solid"/>
                    <a:miter/>
                    <a:headEnd type="none" w="med" len="med"/>
                    <a:tailEnd type="none" w="med" len="med"/>
                  </a:ln>
                </p:spPr>
                <p:txBody>
                  <a:bodyPr/>
                  <a:lstStyle/>
                  <a:p>
                    <a:pPr algn="ctr" eaLnBrk="0" hangingPunct="0"/>
                    <a:r>
                      <a:rPr lang="zh-CN" altLang="en-US" sz="1600" b="1" dirty="0">
                        <a:solidFill>
                          <a:srgbClr val="5500AA"/>
                        </a:solidFill>
                        <a:latin typeface="Times New Roman" panose="02020603050405020304" pitchFamily="2" charset="0"/>
                        <a:ea typeface="宋体" panose="02010600030101010101" pitchFamily="2" charset="-122"/>
                      </a:rPr>
                      <a:t>最优生产、最优消费、最少废弃型循环经济社会环境外部不经济性内在化</a:t>
                    </a:r>
                  </a:p>
                </p:txBody>
              </p:sp>
              <p:sp>
                <p:nvSpPr>
                  <p:cNvPr id="13342" name="右箭头 13341"/>
                  <p:cNvSpPr/>
                  <p:nvPr/>
                </p:nvSpPr>
                <p:spPr>
                  <a:xfrm>
                    <a:off x="2202" y="483"/>
                    <a:ext cx="1901" cy="138"/>
                  </a:xfrm>
                  <a:prstGeom prst="rightArrow">
                    <a:avLst>
                      <a:gd name="adj1" fmla="val 35574"/>
                      <a:gd name="adj2" fmla="val 191324"/>
                    </a:avLst>
                  </a:prstGeom>
                  <a:solidFill>
                    <a:srgbClr val="FFFF99"/>
                  </a:solidFill>
                  <a:ln w="9525" cap="flat" cmpd="sng">
                    <a:solidFill>
                      <a:srgbClr val="000000"/>
                    </a:solidFill>
                    <a:prstDash val="solid"/>
                    <a:miter/>
                    <a:headEnd type="none" w="med" len="med"/>
                    <a:tailEnd type="none" w="med" len="med"/>
                  </a:ln>
                </p:spPr>
                <p:txBody>
                  <a:bodyPr/>
                  <a:lstStyle/>
                  <a:p>
                    <a:pPr algn="just" eaLnBrk="0" hangingPunct="0"/>
                    <a:endParaRPr lang="zh-CN" altLang="en-US" sz="1000" dirty="0">
                      <a:solidFill>
                        <a:schemeClr val="tx1"/>
                      </a:solidFill>
                      <a:latin typeface="Times New Roman" panose="02020603050405020304" pitchFamily="2" charset="0"/>
                      <a:ea typeface="宋体" panose="02010600030101010101" pitchFamily="2" charset="-122"/>
                    </a:endParaRPr>
                  </a:p>
                </p:txBody>
              </p:sp>
              <p:sp>
                <p:nvSpPr>
                  <p:cNvPr id="13343" name="右箭头 13342"/>
                  <p:cNvSpPr/>
                  <p:nvPr/>
                </p:nvSpPr>
                <p:spPr>
                  <a:xfrm>
                    <a:off x="3003" y="828"/>
                    <a:ext cx="1100" cy="138"/>
                  </a:xfrm>
                  <a:prstGeom prst="rightArrow">
                    <a:avLst>
                      <a:gd name="adj1" fmla="val 50000"/>
                      <a:gd name="adj2" fmla="val 199275"/>
                    </a:avLst>
                  </a:prstGeom>
                  <a:solidFill>
                    <a:srgbClr val="FFFF99"/>
                  </a:solidFill>
                  <a:ln w="9525" cap="flat" cmpd="sng">
                    <a:solidFill>
                      <a:srgbClr val="000000"/>
                    </a:solidFill>
                    <a:prstDash val="solid"/>
                    <a:miter/>
                    <a:headEnd type="none" w="med" len="med"/>
                    <a:tailEnd type="none" w="med" len="med"/>
                  </a:ln>
                </p:spPr>
                <p:txBody>
                  <a:bodyPr/>
                  <a:lstStyle/>
                  <a:p>
                    <a:pPr algn="just" eaLnBrk="0" hangingPunct="0"/>
                    <a:endParaRPr lang="zh-CN" altLang="en-US" sz="700" dirty="0">
                      <a:solidFill>
                        <a:schemeClr val="tx1"/>
                      </a:solidFill>
                      <a:latin typeface="Times New Roman" panose="02020603050405020304" pitchFamily="2" charset="0"/>
                      <a:ea typeface="宋体" panose="02010600030101010101" pitchFamily="2" charset="-122"/>
                    </a:endParaRPr>
                  </a:p>
                </p:txBody>
              </p:sp>
              <p:sp>
                <p:nvSpPr>
                  <p:cNvPr id="13344" name="任意多边形 13343"/>
                  <p:cNvSpPr/>
                  <p:nvPr/>
                </p:nvSpPr>
                <p:spPr>
                  <a:xfrm>
                    <a:off x="2102" y="552"/>
                    <a:ext cx="300" cy="345"/>
                  </a:xfrm>
                  <a:custGeom>
                    <a:avLst/>
                    <a:gdLst>
                      <a:gd name="txL" fmla="*/ 3163 w 21600"/>
                      <a:gd name="txT" fmla="*/ 3163 h 21600"/>
                      <a:gd name="txR" fmla="*/ 18437 w 21600"/>
                      <a:gd name="txB" fmla="*/ 18437 h 21600"/>
                    </a:gdLst>
                    <a:ahLst/>
                    <a:cxnLst>
                      <a:cxn ang="0">
                        <a:pos x="21599" y="10853"/>
                      </a:cxn>
                      <a:cxn ang="270">
                        <a:pos x="8359" y="1957"/>
                      </a:cxn>
                      <a:cxn ang="0">
                        <a:pos x="18346" y="10837"/>
                      </a:cxn>
                      <a:cxn ang="90">
                        <a:pos x="7079" y="23777"/>
                      </a:cxn>
                      <a:cxn ang="90">
                        <a:pos x="4112" y="18425"/>
                      </a:cxn>
                      <a:cxn ang="90">
                        <a:pos x="9464" y="15459"/>
                      </a:cxn>
                    </a:cxnLst>
                    <a:rect l="txL" t="txT" r="txR" b="txB"/>
                    <a:pathLst>
                      <a:path w="21600" h="21600">
                        <a:moveTo>
                          <a:pt x="8720" y="18054"/>
                        </a:moveTo>
                        <a:arcTo wR="7547" hR="7547" stAng="6359852" swAng="-12685467"/>
                        <a:lnTo>
                          <a:pt x="7927" y="389"/>
                        </a:lnTo>
                        <a:arcTo wR="10800" hR="10800" stAng="-6325616" swAng="12685467"/>
                        <a:lnTo>
                          <a:pt x="7079" y="23777"/>
                        </a:lnTo>
                        <a:lnTo>
                          <a:pt x="4112" y="18425"/>
                        </a:lnTo>
                        <a:lnTo>
                          <a:pt x="9464" y="15459"/>
                        </a:lnTo>
                        <a:lnTo>
                          <a:pt x="8720" y="18054"/>
                        </a:lnTo>
                        <a:close/>
                      </a:path>
                    </a:pathLst>
                  </a:cu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13345" name="任意多边形 13344"/>
                  <p:cNvSpPr/>
                  <p:nvPr/>
                </p:nvSpPr>
                <p:spPr>
                  <a:xfrm>
                    <a:off x="1401" y="276"/>
                    <a:ext cx="300" cy="345"/>
                  </a:xfrm>
                  <a:custGeom>
                    <a:avLst/>
                    <a:gdLst>
                      <a:gd name="txL" fmla="*/ 3163 w 21600"/>
                      <a:gd name="txT" fmla="*/ 3163 h 21600"/>
                      <a:gd name="txR" fmla="*/ 18437 w 21600"/>
                      <a:gd name="txB" fmla="*/ 18437 h 21600"/>
                    </a:gdLst>
                    <a:ahLst/>
                    <a:cxnLst>
                      <a:cxn ang="0">
                        <a:pos x="21599" y="10853"/>
                      </a:cxn>
                      <a:cxn ang="270">
                        <a:pos x="8359" y="1957"/>
                      </a:cxn>
                      <a:cxn ang="0">
                        <a:pos x="18346" y="10837"/>
                      </a:cxn>
                      <a:cxn ang="90">
                        <a:pos x="7079" y="23777"/>
                      </a:cxn>
                      <a:cxn ang="90">
                        <a:pos x="4112" y="18425"/>
                      </a:cxn>
                      <a:cxn ang="90">
                        <a:pos x="9464" y="15459"/>
                      </a:cxn>
                    </a:cxnLst>
                    <a:rect l="txL" t="txT" r="txR" b="txB"/>
                    <a:pathLst>
                      <a:path w="21600" h="21600">
                        <a:moveTo>
                          <a:pt x="8720" y="18054"/>
                        </a:moveTo>
                        <a:arcTo wR="7547" hR="7547" stAng="6359852" swAng="-12685467"/>
                        <a:lnTo>
                          <a:pt x="7927" y="389"/>
                        </a:lnTo>
                        <a:arcTo wR="10800" hR="10800" stAng="-6325616" swAng="12685467"/>
                        <a:lnTo>
                          <a:pt x="7079" y="23777"/>
                        </a:lnTo>
                        <a:lnTo>
                          <a:pt x="4112" y="18425"/>
                        </a:lnTo>
                        <a:lnTo>
                          <a:pt x="9464" y="15459"/>
                        </a:lnTo>
                        <a:lnTo>
                          <a:pt x="8720" y="18054"/>
                        </a:lnTo>
                        <a:close/>
                      </a:path>
                    </a:pathLst>
                  </a:cu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13346" name="任意多边形 13345"/>
                  <p:cNvSpPr/>
                  <p:nvPr/>
                </p:nvSpPr>
                <p:spPr>
                  <a:xfrm>
                    <a:off x="3703" y="1449"/>
                    <a:ext cx="300" cy="345"/>
                  </a:xfrm>
                  <a:custGeom>
                    <a:avLst/>
                    <a:gdLst>
                      <a:gd name="txL" fmla="*/ 3163 w 21600"/>
                      <a:gd name="txT" fmla="*/ 3163 h 21600"/>
                      <a:gd name="txR" fmla="*/ 18437 w 21600"/>
                      <a:gd name="txB" fmla="*/ 18437 h 21600"/>
                    </a:gdLst>
                    <a:ahLst/>
                    <a:cxnLst>
                      <a:cxn ang="0">
                        <a:pos x="21599" y="10853"/>
                      </a:cxn>
                      <a:cxn ang="270">
                        <a:pos x="8359" y="1957"/>
                      </a:cxn>
                      <a:cxn ang="0">
                        <a:pos x="18346" y="10837"/>
                      </a:cxn>
                      <a:cxn ang="90">
                        <a:pos x="7079" y="23777"/>
                      </a:cxn>
                      <a:cxn ang="90">
                        <a:pos x="4112" y="18425"/>
                      </a:cxn>
                      <a:cxn ang="90">
                        <a:pos x="9464" y="15459"/>
                      </a:cxn>
                    </a:cxnLst>
                    <a:rect l="txL" t="txT" r="txR" b="txB"/>
                    <a:pathLst>
                      <a:path w="21600" h="21600">
                        <a:moveTo>
                          <a:pt x="8720" y="18054"/>
                        </a:moveTo>
                        <a:arcTo wR="7547" hR="7547" stAng="6359852" swAng="-12685467"/>
                        <a:lnTo>
                          <a:pt x="7927" y="389"/>
                        </a:lnTo>
                        <a:arcTo wR="10800" hR="10800" stAng="-6325616" swAng="12685467"/>
                        <a:lnTo>
                          <a:pt x="7079" y="23777"/>
                        </a:lnTo>
                        <a:lnTo>
                          <a:pt x="4112" y="18425"/>
                        </a:lnTo>
                        <a:lnTo>
                          <a:pt x="9464" y="15459"/>
                        </a:lnTo>
                        <a:lnTo>
                          <a:pt x="8720" y="18054"/>
                        </a:lnTo>
                        <a:close/>
                      </a:path>
                    </a:pathLst>
                  </a:cu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13347" name="任意多边形 13346"/>
                  <p:cNvSpPr/>
                  <p:nvPr/>
                </p:nvSpPr>
                <p:spPr>
                  <a:xfrm>
                    <a:off x="2902" y="897"/>
                    <a:ext cx="301" cy="345"/>
                  </a:xfrm>
                  <a:custGeom>
                    <a:avLst/>
                    <a:gdLst>
                      <a:gd name="txL" fmla="*/ 3163 w 21600"/>
                      <a:gd name="txT" fmla="*/ 3163 h 21600"/>
                      <a:gd name="txR" fmla="*/ 18437 w 21600"/>
                      <a:gd name="txB" fmla="*/ 18437 h 21600"/>
                    </a:gdLst>
                    <a:ahLst/>
                    <a:cxnLst>
                      <a:cxn ang="0">
                        <a:pos x="21599" y="10853"/>
                      </a:cxn>
                      <a:cxn ang="270">
                        <a:pos x="8359" y="1957"/>
                      </a:cxn>
                      <a:cxn ang="0">
                        <a:pos x="18346" y="10837"/>
                      </a:cxn>
                      <a:cxn ang="90">
                        <a:pos x="7079" y="23777"/>
                      </a:cxn>
                      <a:cxn ang="90">
                        <a:pos x="4112" y="18425"/>
                      </a:cxn>
                      <a:cxn ang="90">
                        <a:pos x="9464" y="15459"/>
                      </a:cxn>
                    </a:cxnLst>
                    <a:rect l="txL" t="txT" r="txR" b="txB"/>
                    <a:pathLst>
                      <a:path w="21600" h="21600">
                        <a:moveTo>
                          <a:pt x="8720" y="18054"/>
                        </a:moveTo>
                        <a:arcTo wR="7547" hR="7547" stAng="6359852" swAng="-12685467"/>
                        <a:lnTo>
                          <a:pt x="7927" y="389"/>
                        </a:lnTo>
                        <a:arcTo wR="10800" hR="10800" stAng="-6325616" swAng="12685467"/>
                        <a:lnTo>
                          <a:pt x="7079" y="23777"/>
                        </a:lnTo>
                        <a:lnTo>
                          <a:pt x="4112" y="18425"/>
                        </a:lnTo>
                        <a:lnTo>
                          <a:pt x="9464" y="15459"/>
                        </a:lnTo>
                        <a:lnTo>
                          <a:pt x="8720" y="18054"/>
                        </a:lnTo>
                        <a:close/>
                      </a:path>
                    </a:pathLst>
                  </a:custGeom>
                  <a:solidFill>
                    <a:schemeClr val="accent1"/>
                  </a:solidFill>
                  <a:ln w="9525" cap="flat" cmpd="sng">
                    <a:solidFill>
                      <a:srgbClr val="000000"/>
                    </a:solidFill>
                    <a:prstDash val="solid"/>
                    <a:miter/>
                    <a:headEnd type="none" w="med" len="med"/>
                    <a:tailEnd type="none" w="med" len="med"/>
                  </a:ln>
                </p:spPr>
                <p:txBody>
                  <a:bodyPr/>
                  <a:lstStyle/>
                  <a:p>
                    <a:endParaRPr lang="zh-CN" altLang="en-US"/>
                  </a:p>
                </p:txBody>
              </p:sp>
              <p:sp>
                <p:nvSpPr>
                  <p:cNvPr id="13348" name="矩形 13347"/>
                  <p:cNvSpPr/>
                  <p:nvPr/>
                </p:nvSpPr>
                <p:spPr>
                  <a:xfrm>
                    <a:off x="4003" y="1725"/>
                    <a:ext cx="701" cy="276"/>
                  </a:xfrm>
                  <a:prstGeom prst="rect">
                    <a:avLst/>
                  </a:prstGeom>
                  <a:solidFill>
                    <a:srgbClr val="FFCC99"/>
                  </a:solidFill>
                  <a:ln w="9525" cap="flat" cmpd="sng">
                    <a:solidFill>
                      <a:srgbClr val="000000"/>
                    </a:solidFill>
                    <a:prstDash val="solid"/>
                    <a:miter/>
                    <a:headEnd type="none" w="med" len="med"/>
                    <a:tailEnd type="none" w="med" len="med"/>
                  </a:ln>
                </p:spPr>
                <p:txBody>
                  <a:bodyPr/>
                  <a:lstStyle/>
                  <a:p>
                    <a:pPr algn="just" eaLnBrk="0" hangingPunct="0"/>
                    <a:r>
                      <a:rPr lang="zh-CN" altLang="en-US" sz="1200" dirty="0">
                        <a:solidFill>
                          <a:srgbClr val="1B07B3"/>
                        </a:solidFill>
                        <a:latin typeface="Times New Roman" panose="02020603050405020304" pitchFamily="2" charset="0"/>
                        <a:ea typeface="宋体" panose="02010600030101010101" pitchFamily="2" charset="-122"/>
                      </a:rPr>
                      <a:t>恰当地处置</a:t>
                    </a:r>
                  </a:p>
                  <a:p>
                    <a:pPr algn="just" eaLnBrk="0" hangingPunct="0"/>
                    <a:r>
                      <a:rPr lang="zh-CN" altLang="en-US" sz="1200" dirty="0">
                        <a:solidFill>
                          <a:srgbClr val="1B07B3"/>
                        </a:solidFill>
                        <a:latin typeface="Times New Roman" panose="02020603050405020304" pitchFamily="2" charset="0"/>
                        <a:ea typeface="宋体" panose="02010600030101010101" pitchFamily="2" charset="-122"/>
                      </a:rPr>
                      <a:t>废弃物</a:t>
                    </a:r>
                  </a:p>
                </p:txBody>
              </p:sp>
              <p:sp>
                <p:nvSpPr>
                  <p:cNvPr id="13349" name="矩形 13348"/>
                  <p:cNvSpPr/>
                  <p:nvPr/>
                </p:nvSpPr>
                <p:spPr>
                  <a:xfrm>
                    <a:off x="624" y="2640"/>
                    <a:ext cx="1330" cy="207"/>
                  </a:xfrm>
                  <a:prstGeom prst="rect">
                    <a:avLst/>
                  </a:prstGeom>
                  <a:solidFill>
                    <a:srgbClr val="FFCC99"/>
                  </a:solidFill>
                  <a:ln w="9525" cap="flat" cmpd="sng">
                    <a:solidFill>
                      <a:srgbClr val="000000"/>
                    </a:solidFill>
                    <a:prstDash val="solid"/>
                    <a:miter/>
                    <a:headEnd type="none" w="med" len="med"/>
                    <a:tailEnd type="none" w="med" len="med"/>
                  </a:ln>
                </p:spPr>
                <p:txBody>
                  <a:bodyPr/>
                  <a:lstStyle/>
                  <a:p>
                    <a:pPr algn="just" eaLnBrk="0" hangingPunct="0"/>
                    <a:r>
                      <a:rPr lang="en-US" altLang="zh-CN" sz="1200" dirty="0">
                        <a:solidFill>
                          <a:srgbClr val="1B07B3"/>
                        </a:solidFill>
                        <a:latin typeface="Times New Roman" panose="02020603050405020304" pitchFamily="2" charset="0"/>
                        <a:ea typeface="宋体" panose="02010600030101010101" pitchFamily="2" charset="-122"/>
                      </a:rPr>
                      <a:t>NGO</a:t>
                    </a:r>
                    <a:r>
                      <a:rPr lang="zh-CN" altLang="en-US" sz="1200" dirty="0">
                        <a:solidFill>
                          <a:srgbClr val="1B07B3"/>
                        </a:solidFill>
                        <a:latin typeface="Times New Roman" panose="02020603050405020304" pitchFamily="2" charset="0"/>
                        <a:ea typeface="宋体" panose="02010600030101010101" pitchFamily="2" charset="-122"/>
                      </a:rPr>
                      <a:t>组织、公众的参与合作</a:t>
                    </a:r>
                  </a:p>
                </p:txBody>
              </p:sp>
              <p:sp>
                <p:nvSpPr>
                  <p:cNvPr id="13350" name="矩形 13349"/>
                  <p:cNvSpPr/>
                  <p:nvPr/>
                </p:nvSpPr>
                <p:spPr>
                  <a:xfrm>
                    <a:off x="200" y="1932"/>
                    <a:ext cx="1001" cy="276"/>
                  </a:xfrm>
                  <a:prstGeom prst="rect">
                    <a:avLst/>
                  </a:prstGeom>
                  <a:solidFill>
                    <a:srgbClr val="FFCC99"/>
                  </a:solidFill>
                  <a:ln w="9525" cap="flat" cmpd="sng">
                    <a:solidFill>
                      <a:srgbClr val="000000"/>
                    </a:solidFill>
                    <a:prstDash val="solid"/>
                    <a:miter/>
                    <a:headEnd type="none" w="med" len="med"/>
                    <a:tailEnd type="none" w="med" len="med"/>
                  </a:ln>
                </p:spPr>
                <p:txBody>
                  <a:bodyPr/>
                  <a:lstStyle/>
                  <a:p>
                    <a:pPr algn="just" eaLnBrk="0" hangingPunct="0"/>
                    <a:r>
                      <a:rPr lang="zh-CN" altLang="en-US" sz="1200" dirty="0">
                        <a:solidFill>
                          <a:srgbClr val="1B07B3"/>
                        </a:solidFill>
                        <a:latin typeface="Times New Roman" panose="02020603050405020304" pitchFamily="2" charset="0"/>
                        <a:ea typeface="宋体" panose="02010600030101010101" pitchFamily="2" charset="-122"/>
                      </a:rPr>
                      <a:t>国家环境管理战略、制度建立</a:t>
                    </a:r>
                  </a:p>
                </p:txBody>
              </p:sp>
              <p:sp>
                <p:nvSpPr>
                  <p:cNvPr id="13351" name="矩形 13350"/>
                  <p:cNvSpPr/>
                  <p:nvPr/>
                </p:nvSpPr>
                <p:spPr>
                  <a:xfrm>
                    <a:off x="400" y="2277"/>
                    <a:ext cx="801" cy="276"/>
                  </a:xfrm>
                  <a:prstGeom prst="rect">
                    <a:avLst/>
                  </a:prstGeom>
                  <a:solidFill>
                    <a:srgbClr val="FFCC99"/>
                  </a:solidFill>
                  <a:ln w="9525" cap="flat" cmpd="sng">
                    <a:solidFill>
                      <a:srgbClr val="000000"/>
                    </a:solidFill>
                    <a:prstDash val="solid"/>
                    <a:miter/>
                    <a:headEnd type="none" w="med" len="med"/>
                    <a:tailEnd type="none" w="med" len="med"/>
                  </a:ln>
                </p:spPr>
                <p:txBody>
                  <a:bodyPr/>
                  <a:lstStyle/>
                  <a:p>
                    <a:pPr algn="just" eaLnBrk="0" hangingPunct="0"/>
                    <a:r>
                      <a:rPr lang="zh-CN" altLang="en-US" sz="1200" dirty="0">
                        <a:solidFill>
                          <a:srgbClr val="1B07B3"/>
                        </a:solidFill>
                        <a:latin typeface="Times New Roman" panose="02020603050405020304" pitchFamily="2" charset="0"/>
                        <a:ea typeface="宋体" panose="02010600030101010101" pitchFamily="2" charset="-122"/>
                      </a:rPr>
                      <a:t>市场机制、经济手段配合与运用</a:t>
                    </a:r>
                  </a:p>
                </p:txBody>
              </p:sp>
              <p:sp>
                <p:nvSpPr>
                  <p:cNvPr id="13352" name="直接连接符 13351"/>
                  <p:cNvSpPr/>
                  <p:nvPr/>
                </p:nvSpPr>
                <p:spPr>
                  <a:xfrm>
                    <a:off x="100" y="1656"/>
                    <a:ext cx="0" cy="1449"/>
                  </a:xfrm>
                  <a:prstGeom prst="line">
                    <a:avLst/>
                  </a:prstGeom>
                  <a:ln w="9525" cap="flat" cmpd="sng">
                    <a:solidFill>
                      <a:srgbClr val="000000"/>
                    </a:solidFill>
                    <a:prstDash val="solid"/>
                    <a:headEnd type="none" w="med" len="med"/>
                    <a:tailEnd type="none" w="med" len="med"/>
                  </a:ln>
                </p:spPr>
              </p:sp>
              <p:sp>
                <p:nvSpPr>
                  <p:cNvPr id="13353" name="直接连接符 13352"/>
                  <p:cNvSpPr/>
                  <p:nvPr/>
                </p:nvSpPr>
                <p:spPr>
                  <a:xfrm>
                    <a:off x="300" y="2208"/>
                    <a:ext cx="0" cy="897"/>
                  </a:xfrm>
                  <a:prstGeom prst="line">
                    <a:avLst/>
                  </a:prstGeom>
                  <a:ln w="9525" cap="flat" cmpd="sng">
                    <a:solidFill>
                      <a:srgbClr val="000000"/>
                    </a:solidFill>
                    <a:prstDash val="solid"/>
                    <a:headEnd type="none" w="med" len="med"/>
                    <a:tailEnd type="none" w="med" len="med"/>
                  </a:ln>
                </p:spPr>
              </p:sp>
              <p:sp>
                <p:nvSpPr>
                  <p:cNvPr id="13354" name="直接连接符 13353"/>
                  <p:cNvSpPr/>
                  <p:nvPr/>
                </p:nvSpPr>
                <p:spPr>
                  <a:xfrm>
                    <a:off x="500" y="2553"/>
                    <a:ext cx="0" cy="552"/>
                  </a:xfrm>
                  <a:prstGeom prst="line">
                    <a:avLst/>
                  </a:prstGeom>
                  <a:ln w="9525" cap="flat" cmpd="sng">
                    <a:solidFill>
                      <a:srgbClr val="000000"/>
                    </a:solidFill>
                    <a:prstDash val="solid"/>
                    <a:headEnd type="none" w="med" len="med"/>
                    <a:tailEnd type="none" w="med" len="med"/>
                  </a:ln>
                </p:spPr>
              </p:sp>
              <p:sp>
                <p:nvSpPr>
                  <p:cNvPr id="13355" name="直接连接符 13354"/>
                  <p:cNvSpPr/>
                  <p:nvPr/>
                </p:nvSpPr>
                <p:spPr>
                  <a:xfrm>
                    <a:off x="1301" y="2829"/>
                    <a:ext cx="0" cy="276"/>
                  </a:xfrm>
                  <a:prstGeom prst="line">
                    <a:avLst/>
                  </a:prstGeom>
                  <a:ln w="9525" cap="flat" cmpd="sng">
                    <a:solidFill>
                      <a:srgbClr val="000000"/>
                    </a:solidFill>
                    <a:prstDash val="solid"/>
                    <a:headEnd type="none" w="med" len="med"/>
                    <a:tailEnd type="none" w="med" len="med"/>
                  </a:ln>
                </p:spPr>
              </p:sp>
              <p:sp>
                <p:nvSpPr>
                  <p:cNvPr id="13356" name="直接连接符 13355"/>
                  <p:cNvSpPr/>
                  <p:nvPr/>
                </p:nvSpPr>
                <p:spPr>
                  <a:xfrm>
                    <a:off x="2402" y="2829"/>
                    <a:ext cx="0" cy="276"/>
                  </a:xfrm>
                  <a:prstGeom prst="line">
                    <a:avLst/>
                  </a:prstGeom>
                  <a:ln w="9525" cap="flat" cmpd="sng">
                    <a:solidFill>
                      <a:srgbClr val="000000"/>
                    </a:solidFill>
                    <a:prstDash val="solid"/>
                    <a:headEnd type="none" w="med" len="med"/>
                    <a:tailEnd type="none" w="med" len="med"/>
                  </a:ln>
                </p:spPr>
              </p:sp>
              <p:sp>
                <p:nvSpPr>
                  <p:cNvPr id="13357" name="直接连接符 13356"/>
                  <p:cNvSpPr/>
                  <p:nvPr/>
                </p:nvSpPr>
                <p:spPr>
                  <a:xfrm>
                    <a:off x="3303" y="2277"/>
                    <a:ext cx="0" cy="828"/>
                  </a:xfrm>
                  <a:prstGeom prst="line">
                    <a:avLst/>
                  </a:prstGeom>
                  <a:ln w="9525" cap="flat" cmpd="sng">
                    <a:solidFill>
                      <a:srgbClr val="000000"/>
                    </a:solidFill>
                    <a:prstDash val="solid"/>
                    <a:headEnd type="none" w="med" len="med"/>
                    <a:tailEnd type="none" w="med" len="med"/>
                  </a:ln>
                </p:spPr>
              </p:sp>
              <p:sp>
                <p:nvSpPr>
                  <p:cNvPr id="13358" name="直接连接符 13357"/>
                  <p:cNvSpPr/>
                  <p:nvPr/>
                </p:nvSpPr>
                <p:spPr>
                  <a:xfrm>
                    <a:off x="4003" y="2760"/>
                    <a:ext cx="0" cy="345"/>
                  </a:xfrm>
                  <a:prstGeom prst="line">
                    <a:avLst/>
                  </a:prstGeom>
                  <a:ln w="9525" cap="flat" cmpd="sng">
                    <a:solidFill>
                      <a:srgbClr val="000000"/>
                    </a:solidFill>
                    <a:prstDash val="solid"/>
                    <a:headEnd type="none" w="med" len="med"/>
                    <a:tailEnd type="none" w="med" len="med"/>
                  </a:ln>
                </p:spPr>
              </p:sp>
              <p:sp>
                <p:nvSpPr>
                  <p:cNvPr id="13359" name="直接连接符 13358"/>
                  <p:cNvSpPr/>
                  <p:nvPr/>
                </p:nvSpPr>
                <p:spPr>
                  <a:xfrm>
                    <a:off x="4604" y="2001"/>
                    <a:ext cx="0" cy="1104"/>
                  </a:xfrm>
                  <a:prstGeom prst="line">
                    <a:avLst/>
                  </a:prstGeom>
                  <a:ln w="9525" cap="flat" cmpd="sng">
                    <a:solidFill>
                      <a:srgbClr val="000000"/>
                    </a:solidFill>
                    <a:prstDash val="solid"/>
                    <a:headEnd type="none" w="med" len="med"/>
                    <a:tailEnd type="none" w="med" len="med"/>
                  </a:ln>
                </p:spPr>
              </p:sp>
            </p:grpSp>
          </p:grpSp>
        </p:grpSp>
      </p:grpSp>
      <p:sp>
        <p:nvSpPr>
          <p:cNvPr id="6146" name="标题 6145"/>
          <p:cNvSpPr>
            <a:spLocks noGrp="1"/>
          </p:cNvSpPr>
          <p:nvPr/>
        </p:nvSpPr>
        <p:spPr>
          <a:xfrm>
            <a:off x="971550" y="-241935"/>
            <a:ext cx="7158038" cy="1033463"/>
          </a:xfrm>
          <a:prstGeom prst="rect">
            <a:avLst/>
          </a:prstGeom>
          <a:noFill/>
          <a:ln w="9525">
            <a:noFill/>
          </a:ln>
        </p:spPr>
        <p:txBody>
          <a:bodyPr vert="horz" rtlCol="0" anchor="b">
            <a:noAutofit/>
          </a:bodyPr>
          <a:lstStyle>
            <a:lvl1pPr marL="0" lvl="0" indent="0" algn="l" defTabSz="91440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a:lstStyle>
          <a:p>
            <a:pPr lvl="0" algn="l">
              <a:buClrTx/>
              <a:buSzTx/>
            </a:pPr>
            <a:r>
              <a:rPr lang="en-US" altLang="x-none" dirty="0">
                <a:solidFill>
                  <a:srgbClr val="FF0000"/>
                </a:solidFill>
                <a:latin typeface="黑体" panose="02010609060101010101" pitchFamily="2" charset="-122"/>
                <a:ea typeface="黑体" panose="02010609060101010101" pitchFamily="2" charset="-122"/>
                <a:cs typeface="+mn-cs"/>
                <a:sym typeface="+mn-ea"/>
              </a:rPr>
              <a:t>1.循环经济的内涵与原则</a:t>
            </a:r>
          </a:p>
        </p:txBody>
      </p:sp>
    </p:spTree>
  </p:cSld>
  <p:clrMapOvr>
    <a:masterClrMapping/>
  </p:clrMapOvr>
  <p:transition spd="med">
    <p:strips/>
  </p:transition>
</p:sld>
</file>

<file path=ppt/slides/slide9.xml><?xml version="1.0" encoding="utf-8"?>
<p:sld xmlns:a="http://schemas.openxmlformats.org/drawingml/2006/main" xmlns:r="http://schemas.openxmlformats.org/officeDocument/2006/relationships" xmlns:p="http://schemas.openxmlformats.org/presentationml/2006/main" showMasterSp="0">
  <p:cSld>
    <p:bg>
      <p:bgPr>
        <a:noFill/>
        <a:effectLst/>
      </p:bgPr>
    </p:bg>
    <p:spTree>
      <p:nvGrpSpPr>
        <p:cNvPr id="1" name=""/>
        <p:cNvGrpSpPr/>
        <p:nvPr/>
      </p:nvGrpSpPr>
      <p:grpSpPr>
        <a:xfrm>
          <a:off x="0" y="0"/>
          <a:ext cx="0" cy="0"/>
          <a:chOff x="0" y="0"/>
          <a:chExt cx="0" cy="0"/>
        </a:xfrm>
      </p:grpSpPr>
      <p:sp>
        <p:nvSpPr>
          <p:cNvPr id="15362" name="标题 15361"/>
          <p:cNvSpPr>
            <a:spLocks noGrp="1"/>
          </p:cNvSpPr>
          <p:nvPr>
            <p:ph type="title"/>
          </p:nvPr>
        </p:nvSpPr>
        <p:spPr>
          <a:xfrm>
            <a:off x="971550" y="763270"/>
            <a:ext cx="7416800" cy="817563"/>
          </a:xfrm>
        </p:spPr>
        <p:txBody>
          <a:bodyPr anchor="b"/>
          <a:lstStyle/>
          <a:p>
            <a:r>
              <a:rPr lang="en-US" altLang="zh-CN" b="1" dirty="0">
                <a:solidFill>
                  <a:srgbClr val="E61272"/>
                </a:solidFill>
                <a:latin typeface="隶书" panose="02010509060101010101" pitchFamily="1" charset="-122"/>
                <a:ea typeface="隶书" panose="02010509060101010101" pitchFamily="1" charset="-122"/>
              </a:rPr>
              <a:t>1.1 </a:t>
            </a:r>
            <a:r>
              <a:rPr lang="zh-CN" altLang="en-US" sz="4400" b="1" dirty="0">
                <a:solidFill>
                  <a:srgbClr val="E61272"/>
                </a:solidFill>
                <a:latin typeface="隶书" panose="02010509060101010101" pitchFamily="1" charset="-122"/>
                <a:ea typeface="隶书" panose="02010509060101010101" pitchFamily="1" charset="-122"/>
              </a:rPr>
              <a:t>大系统分析的原则</a:t>
            </a:r>
          </a:p>
        </p:txBody>
      </p:sp>
      <p:sp>
        <p:nvSpPr>
          <p:cNvPr id="15363" name="文本占位符 15362"/>
          <p:cNvSpPr>
            <a:spLocks noGrp="1"/>
          </p:cNvSpPr>
          <p:nvPr>
            <p:ph type="body" idx="1"/>
          </p:nvPr>
        </p:nvSpPr>
        <p:spPr>
          <a:xfrm>
            <a:off x="685800" y="1905000"/>
            <a:ext cx="7661275" cy="4114800"/>
          </a:xfrm>
        </p:spPr>
        <p:txBody>
          <a:bodyPr/>
          <a:lstStyle/>
          <a:p>
            <a:pPr>
              <a:lnSpc>
                <a:spcPct val="90000"/>
              </a:lnSpc>
              <a:buNone/>
            </a:pPr>
            <a:r>
              <a:rPr lang="en-US" altLang="zh-CN" sz="2800"/>
              <a:t>           </a:t>
            </a:r>
            <a:r>
              <a:rPr lang="zh-CN" altLang="en-US" sz="2800" b="1">
                <a:solidFill>
                  <a:srgbClr val="008000"/>
                </a:solidFill>
                <a:latin typeface="仿宋_GB2312" pitchFamily="1" charset="-122"/>
                <a:ea typeface="仿宋_GB2312" pitchFamily="1" charset="-122"/>
              </a:rPr>
              <a:t>传统工业经济时代把经济生产看作一个与世隔绝的体系，只考虑经济效益，甚至简单归结为利润。这种片面的经济思维理念不符合实际，也违反自然规律。</a:t>
            </a:r>
          </a:p>
          <a:p>
            <a:pPr>
              <a:lnSpc>
                <a:spcPct val="90000"/>
              </a:lnSpc>
              <a:buNone/>
            </a:pPr>
            <a:r>
              <a:rPr lang="zh-CN" altLang="en-US" sz="2800" b="1">
                <a:solidFill>
                  <a:srgbClr val="008000"/>
                </a:solidFill>
                <a:latin typeface="仿宋_GB2312" pitchFamily="1" charset="-122"/>
                <a:ea typeface="仿宋_GB2312" pitchFamily="1" charset="-122"/>
              </a:rPr>
              <a:t>       而循环经济要求在人口、资源、环境、经济、社会与科学技术的大系统中，研究符合客观规律的经济原则、均衡经济、社会和生态效益的。其基本工具是应用系统分析，包括信息论、系统论、生态学和资源系统工程管理等一系列新学科。</a:t>
            </a:r>
          </a:p>
        </p:txBody>
      </p:sp>
      <p:sp>
        <p:nvSpPr>
          <p:cNvPr id="6146" name="标题 6145"/>
          <p:cNvSpPr>
            <a:spLocks noGrp="1"/>
          </p:cNvSpPr>
          <p:nvPr/>
        </p:nvSpPr>
        <p:spPr>
          <a:xfrm>
            <a:off x="971550" y="-98425"/>
            <a:ext cx="7158038" cy="1033463"/>
          </a:xfrm>
          <a:prstGeom prst="rect">
            <a:avLst/>
          </a:prstGeom>
          <a:noFill/>
          <a:ln w="9525">
            <a:noFill/>
          </a:ln>
        </p:spPr>
        <p:txBody>
          <a:bodyPr vert="horz" rtlCol="0" anchor="b">
            <a:noAutofit/>
          </a:bodyPr>
          <a:lstStyle>
            <a:lvl1pPr marL="0" lvl="0" indent="0" algn="l" defTabSz="914400" eaLnBrk="1" fontAlgn="base" latinLnBrk="0" hangingPunct="1">
              <a:lnSpc>
                <a:spcPct val="100000"/>
              </a:lnSpc>
              <a:spcBef>
                <a:spcPct val="0"/>
              </a:spcBef>
              <a:spcAft>
                <a:spcPct val="0"/>
              </a:spcAft>
              <a:buNone/>
              <a:defRPr sz="4000" b="0" i="0" u="none" kern="1200" baseline="0">
                <a:solidFill>
                  <a:schemeClr val="tx2"/>
                </a:solidFill>
                <a:latin typeface="+mj-lt"/>
                <a:ea typeface="+mj-ea"/>
                <a:cs typeface="+mj-cs"/>
              </a:defRPr>
            </a:lvl1pPr>
          </a:lstStyle>
          <a:p>
            <a:pPr lvl="0" algn="l">
              <a:buClrTx/>
              <a:buSzTx/>
            </a:pPr>
            <a:r>
              <a:rPr lang="en-US" altLang="x-none" dirty="0">
                <a:solidFill>
                  <a:srgbClr val="FF0000"/>
                </a:solidFill>
                <a:latin typeface="黑体" panose="02010609060101010101" pitchFamily="2" charset="-122"/>
                <a:ea typeface="黑体" panose="02010609060101010101" pitchFamily="2" charset="-122"/>
                <a:cs typeface="+mn-cs"/>
                <a:sym typeface="+mn-ea"/>
              </a:rPr>
              <a:t>1.循环经济的内涵与原则</a:t>
            </a:r>
          </a:p>
        </p:txBody>
      </p:sp>
    </p:spTree>
  </p:cSld>
  <p:clrMapOvr>
    <a:masterClrMapping/>
  </p:clrMapOvr>
  <p:transition spd="med">
    <p:blinds dir="vert"/>
  </p:transition>
</p:sld>
</file>

<file path=ppt/theme/theme1.xml><?xml version="1.0" encoding="utf-8"?>
<a:theme xmlns:a="http://schemas.openxmlformats.org/drawingml/2006/main" name="Axis">
  <a:themeElements>
    <a:clrScheme name="">
      <a:dk1>
        <a:srgbClr val="292929"/>
      </a:dk1>
      <a:lt1>
        <a:srgbClr val="FFFFFF"/>
      </a:lt1>
      <a:dk2>
        <a:srgbClr val="000000"/>
      </a:dk2>
      <a:lt2>
        <a:srgbClr val="808080"/>
      </a:lt2>
      <a:accent1>
        <a:srgbClr val="CC9900"/>
      </a:accent1>
      <a:accent2>
        <a:srgbClr val="CCCC99"/>
      </a:accent2>
      <a:accent3>
        <a:srgbClr val="FFFFFF"/>
      </a:accent3>
      <a:accent4>
        <a:srgbClr val="222222"/>
      </a:accent4>
      <a:accent5>
        <a:srgbClr val="E2CAAA"/>
      </a:accent5>
      <a:accent6>
        <a:srgbClr val="B7B789"/>
      </a:accent6>
      <a:hlink>
        <a:srgbClr val="999933"/>
      </a:hlink>
      <a:folHlink>
        <a:srgbClr val="B2B2B2"/>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F8F8F8"/>
        </a:dk1>
        <a:lt1>
          <a:srgbClr val="330000"/>
        </a:lt1>
        <a:dk2>
          <a:srgbClr val="FFFFFF"/>
        </a:dk2>
        <a:lt2>
          <a:srgbClr val="080808"/>
        </a:lt2>
        <a:accent1>
          <a:srgbClr val="FF9900"/>
        </a:accent1>
        <a:accent2>
          <a:srgbClr val="CC3300"/>
        </a:accent2>
        <a:accent3>
          <a:srgbClr val="ADAAAA"/>
        </a:accent3>
        <a:accent4>
          <a:srgbClr val="D6D6D6"/>
        </a:accent4>
        <a:accent5>
          <a:srgbClr val="FFCAAA"/>
        </a:accent5>
        <a:accent6>
          <a:srgbClr val="B72D00"/>
        </a:accent6>
        <a:hlink>
          <a:srgbClr val="CC6600"/>
        </a:hlink>
        <a:folHlink>
          <a:srgbClr val="B2B282"/>
        </a:folHlink>
      </a:clrScheme>
      <a:clrMap bg1="lt1" tx1="dk1" bg2="lt2" tx2="dk2" accent1="accent1" accent2="accent2" accent3="accent3" accent4="accent4" accent5="accent5" accent6="accent6" hlink="hlink" folHlink="folHlink"/>
    </a:extraClrScheme>
    <a:extraClrScheme>
      <a:clrScheme name="">
        <a:dk1>
          <a:srgbClr val="F8F8F8"/>
        </a:dk1>
        <a:lt1>
          <a:srgbClr val="800000"/>
        </a:lt1>
        <a:dk2>
          <a:srgbClr val="FFFFFF"/>
        </a:dk2>
        <a:lt2>
          <a:srgbClr val="333333"/>
        </a:lt2>
        <a:accent1>
          <a:srgbClr val="CC9900"/>
        </a:accent1>
        <a:accent2>
          <a:srgbClr val="666666"/>
        </a:accent2>
        <a:accent3>
          <a:srgbClr val="C1AAAA"/>
        </a:accent3>
        <a:accent4>
          <a:srgbClr val="D6D6D6"/>
        </a:accent4>
        <a:accent5>
          <a:srgbClr val="E2CAAA"/>
        </a:accent5>
        <a:accent6>
          <a:srgbClr val="5B5B5B"/>
        </a:accent6>
        <a:hlink>
          <a:srgbClr val="CC6600"/>
        </a:hlink>
        <a:folHlink>
          <a:srgbClr val="95A587"/>
        </a:folHlink>
      </a:clrScheme>
      <a:clrMap bg1="lt1" tx1="dk1" bg2="lt2" tx2="dk2" accent1="accent1" accent2="accent2" accent3="accent3" accent4="accent4" accent5="accent5" accent6="accent6" hlink="hlink" folHlink="folHlink"/>
    </a:extraClrScheme>
    <a:extraClrScheme>
      <a:clrScheme name="">
        <a:dk1>
          <a:srgbClr val="A4BEE0"/>
        </a:dk1>
        <a:lt1>
          <a:srgbClr val="013253"/>
        </a:lt1>
        <a:dk2>
          <a:srgbClr val="FFFFFF"/>
        </a:dk2>
        <a:lt2>
          <a:srgbClr val="5F5F5F"/>
        </a:lt2>
        <a:accent1>
          <a:srgbClr val="588480"/>
        </a:accent1>
        <a:accent2>
          <a:srgbClr val="6600FF"/>
        </a:accent2>
        <a:accent3>
          <a:srgbClr val="AAADB4"/>
        </a:accent3>
        <a:accent4>
          <a:srgbClr val="8DA3C1"/>
        </a:accent4>
        <a:accent5>
          <a:srgbClr val="B5C2C1"/>
        </a:accent5>
        <a:accent6>
          <a:srgbClr val="5B00E5"/>
        </a:accent6>
        <a:hlink>
          <a:srgbClr val="CCCC00"/>
        </a:hlink>
        <a:folHlink>
          <a:srgbClr val="5F5F5F"/>
        </a:folHlink>
      </a:clrScheme>
      <a:clrMap bg1="lt1" tx1="dk1" bg2="lt2" tx2="dk2" accent1="accent1" accent2="accent2" accent3="accent3" accent4="accent4" accent5="accent5" accent6="accent6" hlink="hlink" folHlink="folHlink"/>
    </a:extraClrScheme>
    <a:extraClrScheme>
      <a:clrScheme name="">
        <a:dk1>
          <a:srgbClr val="F8F8F8"/>
        </a:dk1>
        <a:lt1>
          <a:srgbClr val="3D4A1C"/>
        </a:lt1>
        <a:dk2>
          <a:srgbClr val="FFFFFF"/>
        </a:dk2>
        <a:lt2>
          <a:srgbClr val="003300"/>
        </a:lt2>
        <a:accent1>
          <a:srgbClr val="99CC00"/>
        </a:accent1>
        <a:accent2>
          <a:srgbClr val="669900"/>
        </a:accent2>
        <a:accent3>
          <a:srgbClr val="AFB2AA"/>
        </a:accent3>
        <a:accent4>
          <a:srgbClr val="D6D6D6"/>
        </a:accent4>
        <a:accent5>
          <a:srgbClr val="CAE2AA"/>
        </a:accent5>
        <a:accent6>
          <a:srgbClr val="5B8900"/>
        </a:accent6>
        <a:hlink>
          <a:srgbClr val="CC9900"/>
        </a:hlink>
        <a:folHlink>
          <a:srgbClr val="B2B282"/>
        </a:folHlink>
      </a:clrScheme>
      <a:clrMap bg1="lt1" tx1="dk1" bg2="lt2" tx2="dk2" accent1="accent1" accent2="accent2" accent3="accent3" accent4="accent4" accent5="accent5" accent6="accent6" hlink="hlink" folHlink="folHlink"/>
    </a:extraClrScheme>
    <a:extraClrScheme>
      <a:clrScheme name="">
        <a:dk1>
          <a:srgbClr val="F8F8F8"/>
        </a:dk1>
        <a:lt1>
          <a:srgbClr val="005D8C"/>
        </a:lt1>
        <a:dk2>
          <a:srgbClr val="FFFFFF"/>
        </a:dk2>
        <a:lt2>
          <a:srgbClr val="333333"/>
        </a:lt2>
        <a:accent1>
          <a:srgbClr val="00CC99"/>
        </a:accent1>
        <a:accent2>
          <a:srgbClr val="0099CC"/>
        </a:accent2>
        <a:accent3>
          <a:srgbClr val="AAB6C5"/>
        </a:accent3>
        <a:accent4>
          <a:srgbClr val="D6D6D6"/>
        </a:accent4>
        <a:accent5>
          <a:srgbClr val="AAE2CA"/>
        </a:accent5>
        <a:accent6>
          <a:srgbClr val="0089B7"/>
        </a:accent6>
        <a:hlink>
          <a:srgbClr val="FFCC00"/>
        </a:hlink>
        <a:folHlink>
          <a:srgbClr val="D8D48C"/>
        </a:folHlink>
      </a:clrScheme>
      <a:clrMap bg1="lt1" tx1="dk1" bg2="lt2" tx2="dk2" accent1="accent1" accent2="accent2" accent3="accent3" accent4="accent4" accent5="accent5" accent6="accent6" hlink="hlink" folHlink="folHlink"/>
    </a:extraClrScheme>
    <a:extraClrScheme>
      <a:clrScheme name="">
        <a:dk1>
          <a:srgbClr val="000000"/>
        </a:dk1>
        <a:lt1>
          <a:srgbClr val="ECAE00"/>
        </a:lt1>
        <a:dk2>
          <a:srgbClr val="FFFFFF"/>
        </a:dk2>
        <a:lt2>
          <a:srgbClr val="333333"/>
        </a:lt2>
        <a:accent1>
          <a:srgbClr val="CC6600"/>
        </a:accent1>
        <a:accent2>
          <a:srgbClr val="BA6D10"/>
        </a:accent2>
        <a:accent3>
          <a:srgbClr val="F4D3AA"/>
        </a:accent3>
        <a:accent4>
          <a:srgbClr val="000000"/>
        </a:accent4>
        <a:accent5>
          <a:srgbClr val="E2B9AA"/>
        </a:accent5>
        <a:accent6>
          <a:srgbClr val="A6610D"/>
        </a:accent6>
        <a:hlink>
          <a:srgbClr val="666633"/>
        </a:hlink>
        <a:folHlink>
          <a:srgbClr val="8D996D"/>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72221"/>
        </a:dk2>
        <a:lt2>
          <a:srgbClr val="808080"/>
        </a:lt2>
        <a:accent1>
          <a:srgbClr val="009999"/>
        </a:accent1>
        <a:accent2>
          <a:srgbClr val="9AAC98"/>
        </a:accent2>
        <a:accent3>
          <a:srgbClr val="FFFFFF"/>
        </a:accent3>
        <a:accent4>
          <a:srgbClr val="000000"/>
        </a:accent4>
        <a:accent5>
          <a:srgbClr val="AACACA"/>
        </a:accent5>
        <a:accent6>
          <a:srgbClr val="8A9A88"/>
        </a:accent6>
        <a:hlink>
          <a:srgbClr val="666699"/>
        </a:hlink>
        <a:folHlink>
          <a:srgbClr val="B2B2B2"/>
        </a:folHlink>
      </a:clrScheme>
      <a:clrMap bg1="lt1" tx1="dk1" bg2="lt2" tx2="dk2" accent1="accent1" accent2="accent2" accent3="accent3" accent4="accent4" accent5="accent5" accent6="accent6" hlink="hlink" folHlink="folHlink"/>
    </a:extraClrScheme>
    <a:extraClrScheme>
      <a:clrScheme name="">
        <a:dk1>
          <a:srgbClr val="292929"/>
        </a:dk1>
        <a:lt1>
          <a:srgbClr val="FFFFFF"/>
        </a:lt1>
        <a:dk2>
          <a:srgbClr val="000000"/>
        </a:dk2>
        <a:lt2>
          <a:srgbClr val="808080"/>
        </a:lt2>
        <a:accent1>
          <a:srgbClr val="CC9900"/>
        </a:accent1>
        <a:accent2>
          <a:srgbClr val="CCCC99"/>
        </a:accent2>
        <a:accent3>
          <a:srgbClr val="FFFFFF"/>
        </a:accent3>
        <a:accent4>
          <a:srgbClr val="222222"/>
        </a:accent4>
        <a:accent5>
          <a:srgbClr val="E2CAAA"/>
        </a:accent5>
        <a:accent6>
          <a:srgbClr val="B7B789"/>
        </a:accent6>
        <a:hlink>
          <a:srgbClr val="999933"/>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Axis</Template>
  <TotalTime>5</TotalTime>
  <Words>2762</Words>
  <Application>Microsoft Office PowerPoint</Application>
  <PresentationFormat>全屏显示(4:3)</PresentationFormat>
  <Paragraphs>466</Paragraphs>
  <Slides>39</Slides>
  <Notes>12</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58" baseType="lpstr">
      <vt:lpstr>MS PGothic</vt:lpstr>
      <vt:lpstr>方正姚体</vt:lpstr>
      <vt:lpstr>仿宋_GB2312</vt:lpstr>
      <vt:lpstr>黑体</vt:lpstr>
      <vt:lpstr>华文行楷</vt:lpstr>
      <vt:lpstr>华文隶书</vt:lpstr>
      <vt:lpstr>楷体</vt:lpstr>
      <vt:lpstr>楷体_GB2312</vt:lpstr>
      <vt:lpstr>隶书</vt:lpstr>
      <vt:lpstr>宋体</vt:lpstr>
      <vt:lpstr>微软雅黑</vt:lpstr>
      <vt:lpstr>Aharoni</vt:lpstr>
      <vt:lpstr>Arial</vt:lpstr>
      <vt:lpstr>Bodoni MT Black</vt:lpstr>
      <vt:lpstr>Calibri</vt:lpstr>
      <vt:lpstr>Times New Roman</vt:lpstr>
      <vt:lpstr>Wingdings</vt:lpstr>
      <vt:lpstr>Axis</vt:lpstr>
      <vt:lpstr>Microsoft Word 97 - 2003 文档</vt:lpstr>
      <vt:lpstr>PowerPoint 演示文稿</vt:lpstr>
      <vt:lpstr>PowerPoint 演示文稿</vt:lpstr>
      <vt:lpstr>PowerPoint 演示文稿</vt:lpstr>
      <vt:lpstr>1.循环经济的内涵与原则</vt:lpstr>
      <vt:lpstr>1.循环经济的内涵与原则</vt:lpstr>
      <vt:lpstr>PowerPoint 演示文稿</vt:lpstr>
      <vt:lpstr>线性经济社会基本模式</vt:lpstr>
      <vt:lpstr>循环经济社会基本模式</vt:lpstr>
      <vt:lpstr>1.1 大系统分析的原则</vt:lpstr>
      <vt:lpstr>1.2 3R原则</vt:lpstr>
      <vt:lpstr>1.3 生态成本总量控制</vt:lpstr>
      <vt:lpstr>1.4 绿色GDP核算</vt:lpstr>
      <vt:lpstr>1.5 尽可能利用再生资源</vt:lpstr>
      <vt:lpstr>1.6 建立绿色消费制度</vt:lpstr>
      <vt:lpstr>PowerPoint 演示文稿</vt:lpstr>
      <vt:lpstr>2.循环经济的三个重要层面</vt:lpstr>
      <vt:lpstr>2.循环经济的三个重要层面</vt:lpstr>
      <vt:lpstr>PowerPoint 演示文稿</vt:lpstr>
      <vt:lpstr>PowerPoint 演示文稿</vt:lpstr>
      <vt:lpstr>2.循环经济的三个重要层面</vt:lpstr>
      <vt:lpstr>PowerPoint 演示文稿</vt:lpstr>
      <vt:lpstr>PowerPoint 演示文稿</vt:lpstr>
      <vt:lpstr>PowerPoint 演示文稿</vt:lpstr>
      <vt:lpstr>PowerPoint 演示文稿</vt:lpstr>
      <vt:lpstr>PowerPoint 演示文稿</vt:lpstr>
      <vt:lpstr>PowerPoint 演示文稿</vt:lpstr>
      <vt:lpstr>绿色发展以创新为动力</vt:lpstr>
      <vt:lpstr>绿色发展以创新为动力</vt:lpstr>
      <vt:lpstr>绿色发展以创新为动力</vt:lpstr>
      <vt:lpstr>绿色发展以创新为动力</vt:lpstr>
      <vt:lpstr>绿色发展以创新为动力</vt:lpstr>
      <vt:lpstr>绿色发展以创新为动力</vt:lpstr>
      <vt:lpstr>绿色发展以质量效率为目标</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田丽丽</dc:creator>
  <cp:lastModifiedBy>lenovo</cp:lastModifiedBy>
  <cp:revision>200</cp:revision>
  <dcterms:created xsi:type="dcterms:W3CDTF">2017-10-28T19:26:00Z</dcterms:created>
  <dcterms:modified xsi:type="dcterms:W3CDTF">2022-05-09T04:01:14Z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