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63" r:id="rId2"/>
    <p:sldId id="702" r:id="rId3"/>
    <p:sldId id="697" r:id="rId4"/>
    <p:sldId id="701" r:id="rId5"/>
    <p:sldId id="764" r:id="rId6"/>
    <p:sldId id="765" r:id="rId7"/>
    <p:sldId id="766" r:id="rId8"/>
    <p:sldId id="290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CCFF"/>
    <a:srgbClr val="99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32" autoAdjust="0"/>
  </p:normalViewPr>
  <p:slideViewPr>
    <p:cSldViewPr>
      <p:cViewPr varScale="1">
        <p:scale>
          <a:sx n="105" d="100"/>
          <a:sy n="105" d="100"/>
        </p:scale>
        <p:origin x="1168" y="60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aseline="0" smtClean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aseline="0" smtClean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9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9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aseline="0" smtClean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9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aseline="0">
                <a:latin typeface="Times New Roman" panose="02020603050405020304" pitchFamily="18" charset="0"/>
                <a:ea typeface="黑体" panose="02010609060101010101" pitchFamily="2" charset="-122"/>
              </a:defRPr>
            </a:lvl1pPr>
          </a:lstStyle>
          <a:p>
            <a:fld id="{55FBC579-79F3-4C1F-9654-7128EE3461D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38600" cy="345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2667000"/>
            <a:ext cx="4038600" cy="1652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471988"/>
            <a:ext cx="4038600" cy="165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fld id="{B7D6D56B-FEDA-401B-A520-57F282FD1324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404813"/>
            <a:ext cx="8540750" cy="727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0188" y="1052513"/>
            <a:ext cx="8540750" cy="2624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30188" y="3829050"/>
            <a:ext cx="8540750" cy="26241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0706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黑体" panose="0201060906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ea typeface="黑体" panose="02010609060101010101" pitchFamily="2" charset="-122"/>
            </a:endParaRPr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1010" y="638132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800" b="0" smtClean="0">
                <a:solidFill>
                  <a:srgbClr val="6600FF"/>
                </a:solidFill>
                <a:ea typeface="黑体" panose="02010609060101010101" pitchFamily="2" charset="-122"/>
              </a:rPr>
              <a:t>‹#›</a:t>
            </a:fld>
            <a:endParaRPr lang="en-US" sz="1800" b="0" dirty="0">
              <a:solidFill>
                <a:srgbClr val="6600FF"/>
              </a:solidFill>
              <a:ea typeface="黑体" panose="0201060906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 sz="6600" dirty="0">
                <a:solidFill>
                  <a:srgbClr val="0000CC"/>
                </a:solidFill>
              </a:rPr>
              <a:t>线性代数期中测试</a:t>
            </a:r>
            <a:br>
              <a:rPr lang="en-US" altLang="zh-CN" sz="6600" dirty="0">
                <a:solidFill>
                  <a:srgbClr val="0000CC"/>
                </a:solidFill>
              </a:rPr>
            </a:br>
            <a:br>
              <a:rPr lang="en-US" altLang="zh-CN" sz="7200" dirty="0">
                <a:solidFill>
                  <a:srgbClr val="0000CC"/>
                </a:solidFill>
              </a:rPr>
            </a:br>
            <a:endParaRPr lang="zh-CN" altLang="en-US" sz="7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39750" y="404813"/>
            <a:ext cx="6985000" cy="5903912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判断下列命题正确与否</a:t>
            </a:r>
            <a:r>
              <a:rPr lang="en-US" altLang="zh-CN" dirty="0"/>
              <a:t>, </a:t>
            </a:r>
            <a:r>
              <a:rPr lang="zh-CN" altLang="en-US" dirty="0"/>
              <a:t>并说明理由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(1)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|A|=|B|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A=B 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(2)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AB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dirty="0">
                <a:solidFill>
                  <a:srgbClr val="000000"/>
                </a:solidFill>
              </a:rPr>
              <a:t>BA,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|AB|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|</a:t>
            </a:r>
            <a:r>
              <a:rPr lang="en-US" altLang="zh-CN" sz="2800" dirty="0">
                <a:solidFill>
                  <a:srgbClr val="000000"/>
                </a:solidFill>
              </a:rPr>
              <a:t>BA| 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(3)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|A+AB|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=0A = -</a:t>
            </a:r>
            <a:r>
              <a:rPr lang="en-US" altLang="zh-CN" sz="2800" dirty="0">
                <a:solidFill>
                  <a:srgbClr val="000000"/>
                </a:solidFill>
              </a:rPr>
              <a:t>AB;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(4)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n(&gt;1)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|A|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=k,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|A+A|=2k 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(5)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AB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=E,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|A|=|B| 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(6)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的元素均为整数</a:t>
            </a:r>
            <a:r>
              <a:rPr lang="en-US" altLang="zh-CN" sz="2800" dirty="0"/>
              <a:t>, 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rgbClr val="000000"/>
                </a:solidFill>
              </a:rPr>
              <a:t>AB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=E,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|A|=|B|;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388" y="404813"/>
            <a:ext cx="7705725" cy="5832475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(7)</a:t>
            </a:r>
            <a:r>
              <a:rPr lang="zh-CN" altLang="en-US" sz="2800" dirty="0"/>
              <a:t>二阶行列式等于零</a:t>
            </a:r>
            <a:r>
              <a:rPr lang="zh-CN" altLang="en-US" sz="2800" dirty="0">
                <a:solidFill>
                  <a:srgbClr val="00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2800" dirty="0">
                <a:sym typeface="Symbol" panose="05050102010706020507" pitchFamily="18" charset="2"/>
              </a:rPr>
              <a:t>行列式的两行成比例</a:t>
            </a:r>
            <a:r>
              <a:rPr lang="en-US" altLang="zh-CN" sz="2800" dirty="0"/>
              <a:t>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(8)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的为对角阵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|A+B|=|A|+|B|;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(9)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zh-CN" altLang="en-US" sz="2800" dirty="0"/>
              <a:t>为奇数阶矩阵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|A - A</a:t>
            </a:r>
            <a:r>
              <a:rPr lang="en-US" altLang="zh-CN" sz="2800" baseline="30000" dirty="0">
                <a:solidFill>
                  <a:srgbClr val="000000"/>
                </a:solidFill>
              </a:rPr>
              <a:t>T</a:t>
            </a:r>
            <a:r>
              <a:rPr lang="en-US" altLang="zh-CN" sz="2800" dirty="0">
                <a:solidFill>
                  <a:srgbClr val="000000"/>
                </a:solidFill>
              </a:rPr>
              <a:t>|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=0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(10)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均为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/>
              <a:t>, 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AB</a:t>
            </a:r>
            <a:r>
              <a:rPr lang="zh-CN" altLang="en-US" sz="2800" dirty="0"/>
              <a:t>不可逆</a:t>
            </a:r>
            <a:r>
              <a:rPr lang="zh-CN" altLang="en-US" sz="2800" dirty="0">
                <a:sym typeface="Symbol" panose="05050102010706020507" pitchFamily="18" charset="2"/>
              </a:rPr>
              <a:t>的充分必要条件是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中至少有一个不可逆</a:t>
            </a:r>
            <a:r>
              <a:rPr lang="en-US" altLang="zh-CN" sz="2800" dirty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(11)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n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A,B</a:t>
            </a:r>
            <a:r>
              <a:rPr lang="zh-CN" altLang="en-US" sz="2800" dirty="0"/>
              <a:t>满足</a:t>
            </a:r>
            <a:r>
              <a:rPr lang="en-US" altLang="zh-CN" sz="2800" dirty="0">
                <a:solidFill>
                  <a:srgbClr val="000000"/>
                </a:solidFill>
              </a:rPr>
              <a:t>AB=E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AB</a:t>
            </a:r>
            <a:r>
              <a:rPr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</a:rPr>
              <a:t>BA;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(12)</a:t>
            </a:r>
            <a:r>
              <a:rPr lang="zh-CN" altLang="en-US" sz="2800" dirty="0"/>
              <a:t>若</a:t>
            </a:r>
            <a:r>
              <a:rPr lang="en-US" altLang="zh-CN" sz="2800" dirty="0">
                <a:solidFill>
                  <a:srgbClr val="000000"/>
                </a:solidFill>
              </a:rPr>
              <a:t>A*</a:t>
            </a:r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rgbClr val="000000"/>
                </a:solidFill>
              </a:rPr>
              <a:t>n(&gt;1)</a:t>
            </a:r>
            <a:r>
              <a:rPr lang="zh-CN" altLang="en-US" sz="2800" dirty="0"/>
              <a:t>阶矩阵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zh-CN" altLang="en-US" sz="2800" dirty="0"/>
              <a:t>的伴随矩阵</a:t>
            </a:r>
            <a:r>
              <a:rPr lang="en-US" altLang="zh-CN" sz="2800" dirty="0"/>
              <a:t>,</a:t>
            </a:r>
            <a:r>
              <a:rPr lang="zh-CN" altLang="en-US" sz="2800" dirty="0"/>
              <a:t>则</a:t>
            </a:r>
            <a:r>
              <a:rPr lang="en-US" altLang="zh-CN" sz="2800" dirty="0">
                <a:solidFill>
                  <a:srgbClr val="000000"/>
                </a:solidFill>
              </a:rPr>
              <a:t>|(2A)*|=2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n-1</a:t>
            </a:r>
            <a:r>
              <a:rPr lang="en-US" altLang="zh-CN" sz="2800" dirty="0">
                <a:solidFill>
                  <a:srgbClr val="000000"/>
                </a:solidFill>
              </a:rPr>
              <a:t>|A*|.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50825" y="404813"/>
            <a:ext cx="7345363" cy="3240087"/>
          </a:xfrm>
        </p:spPr>
        <p:txBody>
          <a:bodyPr rtlCol="0">
            <a:normAutofit/>
          </a:bodyPr>
          <a:lstStyle/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(13)</a:t>
            </a:r>
            <a:r>
              <a:rPr lang="zh-CN" altLang="en-US" dirty="0"/>
              <a:t>若</a:t>
            </a:r>
            <a:r>
              <a:rPr lang="en-US" altLang="zh-CN" dirty="0">
                <a:solidFill>
                  <a:srgbClr val="000000"/>
                </a:solidFill>
              </a:rPr>
              <a:t>A,B</a:t>
            </a:r>
            <a:r>
              <a:rPr lang="zh-CN" altLang="en-US" dirty="0"/>
              <a:t>均为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阶可逆矩阵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>
                <a:solidFill>
                  <a:srgbClr val="000000"/>
                </a:solidFill>
              </a:rPr>
              <a:t>A+B</a:t>
            </a:r>
            <a:r>
              <a:rPr lang="zh-CN" altLang="en-US" dirty="0"/>
              <a:t>可逆</a:t>
            </a:r>
            <a:r>
              <a:rPr lang="en-US" altLang="zh-CN" dirty="0"/>
              <a:t>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(14)</a:t>
            </a:r>
            <a:r>
              <a:rPr lang="zh-CN" altLang="en-US" dirty="0"/>
              <a:t>若</a:t>
            </a:r>
            <a:r>
              <a:rPr lang="en-US" altLang="zh-CN" dirty="0">
                <a:solidFill>
                  <a:srgbClr val="000000"/>
                </a:solidFill>
              </a:rPr>
              <a:t>A,B</a:t>
            </a:r>
            <a:r>
              <a:rPr lang="zh-CN" altLang="en-US" dirty="0"/>
              <a:t>均为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阶矩阵</a:t>
            </a:r>
            <a:r>
              <a:rPr lang="en-US" altLang="zh-CN" dirty="0"/>
              <a:t>,</a:t>
            </a:r>
            <a:r>
              <a:rPr lang="zh-CN" altLang="en-US" dirty="0"/>
              <a:t>且</a:t>
            </a:r>
            <a:r>
              <a:rPr lang="en-US" altLang="zh-CN" dirty="0">
                <a:solidFill>
                  <a:srgbClr val="000000"/>
                </a:solidFill>
              </a:rPr>
              <a:t>A+B</a:t>
            </a:r>
            <a:r>
              <a:rPr lang="zh-CN" altLang="en-US" dirty="0"/>
              <a:t>可逆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/>
              <a:t>均可逆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(15)</a:t>
            </a:r>
            <a:r>
              <a:rPr lang="zh-CN" altLang="en-US" dirty="0"/>
              <a:t>若</a:t>
            </a:r>
            <a:r>
              <a:rPr lang="en-US" altLang="zh-CN" dirty="0">
                <a:solidFill>
                  <a:srgbClr val="000000"/>
                </a:solidFill>
              </a:rPr>
              <a:t>A,B,A+B</a:t>
            </a:r>
            <a:r>
              <a:rPr lang="zh-CN" altLang="en-US" dirty="0"/>
              <a:t>均为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阶可逆矩阵</a:t>
            </a:r>
            <a:r>
              <a:rPr lang="en-US" altLang="zh-CN" dirty="0"/>
              <a:t>,</a:t>
            </a:r>
            <a:r>
              <a:rPr lang="zh-CN" altLang="en-US" dirty="0"/>
              <a:t>则</a:t>
            </a:r>
            <a:endParaRPr lang="en-US" altLang="zh-CN" dirty="0"/>
          </a:p>
          <a:p>
            <a:pPr marL="0" indent="0" fontAlgn="auto">
              <a:spcBef>
                <a:spcPct val="40000"/>
              </a:spcBef>
              <a:spcAft>
                <a:spcPts val="0"/>
              </a:spcAft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</a:rPr>
              <a:t>+B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zh-CN" altLang="en-US" dirty="0"/>
              <a:t>为可逆矩阵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79388" y="188913"/>
            <a:ext cx="7921625" cy="2447925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设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/>
              <a:t>阶矩阵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/>
              <a:t>满足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-2A-4E=0,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 (1)</a:t>
            </a:r>
            <a:r>
              <a:rPr lang="zh-CN" altLang="en-US" dirty="0">
                <a:solidFill>
                  <a:srgbClr val="000000"/>
                </a:solidFill>
              </a:rPr>
              <a:t>　</a:t>
            </a:r>
            <a:r>
              <a:rPr lang="zh-CN" altLang="en-US" dirty="0"/>
              <a:t>证明：矩阵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/>
              <a:t>可逆</a:t>
            </a:r>
            <a:r>
              <a:rPr lang="en-US" altLang="zh-CN" dirty="0"/>
              <a:t>,      </a:t>
            </a:r>
            <a:r>
              <a:rPr lang="zh-CN" altLang="en-US" dirty="0"/>
              <a:t>求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</a:rPr>
              <a:t>   (2)</a:t>
            </a:r>
            <a:r>
              <a:rPr lang="zh-CN" altLang="en-US" dirty="0">
                <a:solidFill>
                  <a:srgbClr val="000000"/>
                </a:solidFill>
              </a:rPr>
              <a:t>　</a:t>
            </a:r>
            <a:r>
              <a:rPr lang="zh-CN" altLang="en-US" dirty="0"/>
              <a:t>证明：矩阵</a:t>
            </a:r>
            <a:r>
              <a:rPr lang="en-US" altLang="zh-CN" dirty="0">
                <a:solidFill>
                  <a:srgbClr val="000000"/>
                </a:solidFill>
              </a:rPr>
              <a:t>A+E</a:t>
            </a:r>
            <a:r>
              <a:rPr lang="zh-CN" altLang="en-US" dirty="0"/>
              <a:t>可逆</a:t>
            </a:r>
            <a:r>
              <a:rPr lang="en-US" altLang="zh-CN" dirty="0"/>
              <a:t>, </a:t>
            </a:r>
            <a:r>
              <a:rPr lang="zh-CN" altLang="en-US" dirty="0"/>
              <a:t>求</a:t>
            </a:r>
            <a:r>
              <a:rPr lang="en-US" altLang="zh-CN" dirty="0">
                <a:solidFill>
                  <a:srgbClr val="000000"/>
                </a:solidFill>
              </a:rPr>
              <a:t>(A+E)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</a:rPr>
              <a:t>;</a:t>
            </a:r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000000"/>
                </a:solidFill>
              </a:rPr>
              <a:t>(3)</a:t>
            </a:r>
            <a:r>
              <a:rPr lang="zh-CN" altLang="en-US" dirty="0">
                <a:solidFill>
                  <a:srgbClr val="000000"/>
                </a:solidFill>
              </a:rPr>
              <a:t>　</a:t>
            </a:r>
            <a:r>
              <a:rPr lang="zh-CN" altLang="en-US" dirty="0"/>
              <a:t>证明：矩阵</a:t>
            </a:r>
            <a:r>
              <a:rPr lang="en-US" altLang="zh-CN" dirty="0">
                <a:solidFill>
                  <a:srgbClr val="000000"/>
                </a:solidFill>
              </a:rPr>
              <a:t>A+2E</a:t>
            </a:r>
            <a:r>
              <a:rPr lang="zh-CN" altLang="en-US" dirty="0"/>
              <a:t>可逆</a:t>
            </a:r>
            <a:r>
              <a:rPr lang="en-US" altLang="zh-CN" dirty="0"/>
              <a:t>,</a:t>
            </a:r>
            <a:r>
              <a:rPr lang="zh-CN" altLang="en-US" dirty="0"/>
              <a:t>求</a:t>
            </a:r>
            <a:r>
              <a:rPr lang="en-US" altLang="zh-CN" dirty="0">
                <a:solidFill>
                  <a:srgbClr val="000000"/>
                </a:solidFill>
              </a:rPr>
              <a:t>(A+2E)</a:t>
            </a:r>
            <a:r>
              <a:rPr lang="en-US" altLang="zh-CN" baseline="30000" dirty="0">
                <a:solidFill>
                  <a:srgbClr val="000000"/>
                </a:solidFill>
              </a:rPr>
              <a:t>-1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79375" y="3717032"/>
            <a:ext cx="8512175" cy="72072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baseline="0" dirty="0">
                <a:solidFill>
                  <a:srgbClr val="000000"/>
                </a:solidFill>
              </a:rPr>
              <a:t>4. </a:t>
            </a:r>
            <a:r>
              <a:rPr lang="zh-CN" altLang="en-US" kern="0" baseline="0" dirty="0"/>
              <a:t>设</a:t>
            </a:r>
            <a:r>
              <a:rPr lang="en-US" altLang="zh-CN" kern="0" baseline="0" dirty="0">
                <a:solidFill>
                  <a:srgbClr val="000000"/>
                </a:solidFill>
              </a:rPr>
              <a:t>n</a:t>
            </a:r>
            <a:r>
              <a:rPr lang="zh-CN" altLang="en-US" kern="0" baseline="0" dirty="0"/>
              <a:t>阶矩阵</a:t>
            </a:r>
            <a:r>
              <a:rPr lang="en-US" altLang="zh-CN" kern="0" baseline="0" dirty="0">
                <a:solidFill>
                  <a:srgbClr val="000000"/>
                </a:solidFill>
              </a:rPr>
              <a:t>A</a:t>
            </a:r>
            <a:r>
              <a:rPr lang="zh-CN" altLang="en-US" kern="0" baseline="0" dirty="0"/>
              <a:t>满足</a:t>
            </a:r>
            <a:r>
              <a:rPr lang="en-US" altLang="zh-CN" kern="0" baseline="0" dirty="0">
                <a:solidFill>
                  <a:srgbClr val="000000"/>
                </a:solidFill>
              </a:rPr>
              <a:t>A</a:t>
            </a:r>
            <a:r>
              <a:rPr lang="en-US" altLang="zh-CN" kern="0" baseline="30000" dirty="0">
                <a:solidFill>
                  <a:srgbClr val="000000"/>
                </a:solidFill>
              </a:rPr>
              <a:t>2</a:t>
            </a:r>
            <a:r>
              <a:rPr lang="en-US" altLang="zh-CN" kern="0" baseline="0" dirty="0">
                <a:solidFill>
                  <a:srgbClr val="000000"/>
                </a:solidFill>
              </a:rPr>
              <a:t>=A,</a:t>
            </a:r>
            <a:r>
              <a:rPr lang="zh-CN" altLang="en-US" kern="0" baseline="0" dirty="0"/>
              <a:t>证明</a:t>
            </a:r>
            <a:r>
              <a:rPr lang="en-US" altLang="zh-CN" kern="0" baseline="0" dirty="0">
                <a:solidFill>
                  <a:srgbClr val="000000"/>
                </a:solidFill>
              </a:rPr>
              <a:t>E-2A</a:t>
            </a:r>
            <a:r>
              <a:rPr lang="zh-CN" altLang="en-US" kern="0" baseline="0" dirty="0"/>
              <a:t>可逆</a:t>
            </a:r>
            <a:r>
              <a:rPr lang="en-US" altLang="zh-CN" kern="0" baseline="0" dirty="0"/>
              <a:t>,</a:t>
            </a:r>
            <a:r>
              <a:rPr lang="zh-CN" altLang="en-US" kern="0" baseline="0" dirty="0"/>
              <a:t>并求</a:t>
            </a:r>
            <a:r>
              <a:rPr lang="en-US" altLang="zh-CN" kern="0" baseline="0" dirty="0">
                <a:solidFill>
                  <a:srgbClr val="000000"/>
                </a:solidFill>
              </a:rPr>
              <a:t>(E-2A)</a:t>
            </a:r>
            <a:r>
              <a:rPr lang="en-US" altLang="zh-CN" kern="0" baseline="30000" dirty="0">
                <a:solidFill>
                  <a:srgbClr val="000000"/>
                </a:solidFill>
              </a:rPr>
              <a:t>-1</a:t>
            </a:r>
            <a:r>
              <a:rPr lang="en-US" altLang="zh-CN" kern="0" baseline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79375" y="2632625"/>
            <a:ext cx="8712200" cy="6477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baseline="0"/>
              <a:t>3.</a:t>
            </a:r>
            <a:r>
              <a:rPr lang="zh-CN" altLang="en-US" kern="0" baseline="0"/>
              <a:t>设</a:t>
            </a:r>
            <a:r>
              <a:rPr lang="en-US" altLang="zh-CN" kern="0" baseline="0">
                <a:solidFill>
                  <a:srgbClr val="000000"/>
                </a:solidFill>
              </a:rPr>
              <a:t>n</a:t>
            </a:r>
            <a:r>
              <a:rPr lang="zh-CN" altLang="en-US" kern="0" baseline="0"/>
              <a:t>阶矩阵</a:t>
            </a:r>
            <a:r>
              <a:rPr lang="en-US" altLang="zh-CN" kern="0" baseline="0">
                <a:solidFill>
                  <a:srgbClr val="000000"/>
                </a:solidFill>
              </a:rPr>
              <a:t>A,B</a:t>
            </a:r>
            <a:r>
              <a:rPr lang="zh-CN" altLang="en-US" kern="0" baseline="0"/>
              <a:t>满足</a:t>
            </a:r>
            <a:r>
              <a:rPr lang="en-US" altLang="zh-CN" kern="0" baseline="0">
                <a:solidFill>
                  <a:srgbClr val="000000"/>
                </a:solidFill>
              </a:rPr>
              <a:t>A+B=AB,</a:t>
            </a:r>
            <a:r>
              <a:rPr lang="zh-CN" altLang="en-US" kern="0" baseline="0"/>
              <a:t>证明</a:t>
            </a:r>
            <a:r>
              <a:rPr lang="en-US" altLang="zh-CN" kern="0" baseline="0"/>
              <a:t>:</a:t>
            </a:r>
            <a:r>
              <a:rPr lang="en-US" altLang="zh-CN" kern="0" baseline="0">
                <a:solidFill>
                  <a:srgbClr val="000000"/>
                </a:solidFill>
              </a:rPr>
              <a:t>A-E</a:t>
            </a:r>
            <a:r>
              <a:rPr lang="zh-CN" altLang="en-US" kern="0" baseline="0"/>
              <a:t>可逆</a:t>
            </a:r>
            <a:r>
              <a:rPr lang="en-US" altLang="zh-CN" kern="0" baseline="0"/>
              <a:t>,</a:t>
            </a:r>
            <a:r>
              <a:rPr lang="zh-CN" altLang="en-US" kern="0" baseline="0"/>
              <a:t>并求其逆</a:t>
            </a:r>
            <a:r>
              <a:rPr lang="en-US" altLang="zh-CN" kern="0" baseline="0"/>
              <a:t>.</a:t>
            </a:r>
            <a:endParaRPr lang="en-US" altLang="zh-CN" kern="0" baseline="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179512" y="5134570"/>
            <a:ext cx="1876764" cy="61595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baseline="0" dirty="0"/>
              <a:t>5. </a:t>
            </a:r>
            <a:r>
              <a:rPr lang="zh-CN" altLang="en-US" kern="0" baseline="0" dirty="0"/>
              <a:t>设</a:t>
            </a:r>
            <a:endParaRPr lang="zh-CN" altLang="en-US" kern="0" baseline="0" dirty="0">
              <a:sym typeface="Symbol" panose="05050102010706020507" pitchFamily="18" charset="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924344" y="4669433"/>
          <a:ext cx="2371725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1320800" imgH="914400" progId="Equation.DSMT4">
                  <p:embed/>
                </p:oleObj>
              </mc:Choice>
              <mc:Fallback>
                <p:oleObj name="Equation" r:id="rId3" imgW="1320800" imgH="914400" progId="Equation.DSMT4">
                  <p:embed/>
                  <p:pic>
                    <p:nvPicPr>
                      <p:cNvPr id="0" name="图片 28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344" y="4669433"/>
                        <a:ext cx="2371725" cy="163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Rot="1" noChangeArrowheads="1"/>
          </p:cNvSpPr>
          <p:nvPr/>
        </p:nvSpPr>
        <p:spPr bwMode="auto">
          <a:xfrm>
            <a:off x="4213519" y="5206008"/>
            <a:ext cx="374491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 baseline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en-US" altLang="zh-CN" sz="2800" b="1" baseline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r(A)=3,</a:t>
            </a:r>
            <a:r>
              <a:rPr lang="en-US" altLang="zh-CN" sz="2800" b="1" baseline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baseline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800" b="1" baseline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800" b="1" baseline="0">
                <a:latin typeface="Times New Roman" panose="02020603050405020304" pitchFamily="18" charset="0"/>
                <a:ea typeface="楷体_GB2312" pitchFamily="49" charset="-122"/>
              </a:rPr>
              <a:t>的值</a:t>
            </a:r>
            <a:r>
              <a:rPr lang="en-US" altLang="zh-CN" sz="2800" b="1" baseline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baseline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95536" y="1181200"/>
            <a:ext cx="2376388" cy="649287"/>
          </a:xfrm>
        </p:spPr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解方程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260729" y="1124744"/>
          <a:ext cx="383063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1879600" imgH="457200" progId="Equation.DSMT4">
                  <p:embed/>
                </p:oleObj>
              </mc:Choice>
              <mc:Fallback>
                <p:oleObj name="Equation" r:id="rId3" imgW="1879600" imgH="457200" progId="Equation.DSMT4">
                  <p:embed/>
                  <p:pic>
                    <p:nvPicPr>
                      <p:cNvPr id="0" name="图片 29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9" y="1124744"/>
                        <a:ext cx="383063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395660" y="2635696"/>
            <a:ext cx="8496300" cy="6492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baseline="0" dirty="0"/>
              <a:t>7. </a:t>
            </a:r>
            <a:r>
              <a:rPr lang="zh-CN" altLang="en-US" kern="0" baseline="0" dirty="0"/>
              <a:t>当</a:t>
            </a:r>
            <a:r>
              <a:rPr lang="en-US" altLang="zh-CN" i="1" kern="0" baseline="0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zh-CN" altLang="en-US" kern="0" baseline="0" dirty="0">
                <a:sym typeface="Symbol" panose="05050102010706020507" pitchFamily="18" charset="2"/>
              </a:rPr>
              <a:t>是为何值时</a:t>
            </a:r>
            <a:r>
              <a:rPr lang="en-US" altLang="zh-CN" kern="0" baseline="0" dirty="0">
                <a:sym typeface="Symbol" panose="05050102010706020507" pitchFamily="18" charset="2"/>
              </a:rPr>
              <a:t>, </a:t>
            </a:r>
            <a:r>
              <a:rPr lang="zh-CN" altLang="en-US" kern="0" baseline="0" dirty="0">
                <a:sym typeface="Symbol" panose="05050102010706020507" pitchFamily="18" charset="2"/>
              </a:rPr>
              <a:t>方程组有无穷多解？并求出通解</a:t>
            </a:r>
            <a:r>
              <a:rPr lang="en-US" altLang="zh-CN" kern="0" baseline="0" dirty="0">
                <a:sym typeface="Symbol" panose="05050102010706020507" pitchFamily="18" charset="2"/>
              </a:rPr>
              <a:t>.</a:t>
            </a:r>
            <a:endParaRPr lang="en-US" altLang="zh-CN" kern="0" baseline="0" dirty="0"/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323332" y="4038947"/>
          <a:ext cx="31750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1231265" imgH="711200" progId="Equation.DSMT4">
                  <p:embed/>
                </p:oleObj>
              </mc:Choice>
              <mc:Fallback>
                <p:oleObj name="Equation" r:id="rId5" imgW="1231265" imgH="711200" progId="Equation.DSMT4">
                  <p:embed/>
                  <p:pic>
                    <p:nvPicPr>
                      <p:cNvPr id="0" name="图片 29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332" y="4038947"/>
                        <a:ext cx="31750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260350"/>
            <a:ext cx="8280400" cy="5040858"/>
          </a:xfrm>
        </p:spPr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设向量组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lang="zh-CN" altLang="en-US" dirty="0"/>
              <a:t>线性无关</a:t>
            </a:r>
            <a:r>
              <a:rPr lang="en-US" altLang="zh-CN" dirty="0"/>
              <a:t>, </a:t>
            </a:r>
            <a:r>
              <a:rPr lang="zh-CN" altLang="en-US" dirty="0"/>
              <a:t>试确定下列向量组是否也线性无关。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+3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  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=-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-4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+4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(2)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/>
              <a:t> (3)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=-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   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 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=2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-5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+3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601663" y="417513"/>
            <a:ext cx="7318375" cy="1511300"/>
            <a:chOff x="334" y="528"/>
            <a:chExt cx="4610" cy="952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334" y="720"/>
              <a:ext cx="130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4000" dirty="0">
                  <a:latin typeface="黑体" pitchFamily="49" charset="-122"/>
                  <a:ea typeface="黑体" pitchFamily="49" charset="-122"/>
                </a:rPr>
                <a:t>9</a:t>
              </a:r>
              <a:r>
                <a:rPr kumimoji="1" lang="zh-CN" altLang="en-US" sz="4000" dirty="0"/>
                <a:t>求解方程组</a:t>
              </a:r>
            </a:p>
          </p:txBody>
        </p:sp>
        <p:graphicFrame>
          <p:nvGraphicFramePr>
            <p:cNvPr id="111623" name="Object 7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1" name="Equation" r:id="rId3" imgW="4254480" imgH="1511280" progId="Equation.3">
                    <p:embed/>
                  </p:oleObj>
                </mc:Choice>
                <mc:Fallback>
                  <p:oleObj name="Equation" r:id="rId3" imgW="4254480" imgH="1511280" progId="Equation.3">
                    <p:embed/>
                    <p:pic>
                      <p:nvPicPr>
                        <p:cNvPr id="11162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8"/>
                          <a:ext cx="2680" cy="9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Rectangle 4">
            <a:extLst>
              <a:ext uri="{FF2B5EF4-FFF2-40B4-BE49-F238E27FC236}">
                <a16:creationId xmlns:a16="http://schemas.microsoft.com/office/drawing/2014/main" id="{35B2354C-DABD-4A16-B25E-1C90C02A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982565"/>
            <a:ext cx="7772400" cy="515937"/>
          </a:xfrm>
        </p:spPr>
        <p:txBody>
          <a:bodyPr/>
          <a:lstStyle/>
          <a:p>
            <a:pPr algn="l"/>
            <a:r>
              <a:rPr kumimoji="1" lang="en-US" altLang="zh-CN" sz="2800" dirty="0">
                <a:solidFill>
                  <a:schemeClr val="tx1"/>
                </a:solidFill>
              </a:rPr>
              <a:t>10 </a:t>
            </a:r>
            <a:r>
              <a:rPr kumimoji="1" lang="zh-CN" altLang="en-US" sz="2800" dirty="0">
                <a:solidFill>
                  <a:schemeClr val="tx1"/>
                </a:solidFill>
              </a:rPr>
              <a:t>求齐次线性方程组</a:t>
            </a:r>
          </a:p>
        </p:txBody>
      </p:sp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674CAC7C-FA22-4CEC-A70C-8106EA4F1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548144"/>
              </p:ext>
            </p:extLst>
          </p:nvPr>
        </p:nvGraphicFramePr>
        <p:xfrm>
          <a:off x="2195513" y="3485802"/>
          <a:ext cx="412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4127400" imgH="1511280" progId="Equation.DSMT4">
                  <p:embed/>
                </p:oleObj>
              </mc:Choice>
              <mc:Fallback>
                <p:oleObj name="Equation" r:id="rId5" imgW="4127400" imgH="1511280" progId="Equation.DSMT4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85802"/>
                        <a:ext cx="41275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8">
            <a:extLst>
              <a:ext uri="{FF2B5EF4-FFF2-40B4-BE49-F238E27FC236}">
                <a16:creationId xmlns:a16="http://schemas.microsoft.com/office/drawing/2014/main" id="{6345EE08-C7B1-4783-9E5D-9650F3EE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070127"/>
            <a:ext cx="35814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4800" dirty="0"/>
              <a:t>的基础解系与通解</a:t>
            </a:r>
            <a:r>
              <a:rPr kumimoji="1" lang="en-US" altLang="zh-CN" sz="4800" dirty="0"/>
              <a:t>.</a:t>
            </a: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2017年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2017年主题</Template>
  <TotalTime>16</TotalTime>
  <Words>661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Arial</vt:lpstr>
      <vt:lpstr>Times New Roman</vt:lpstr>
      <vt:lpstr>Wingdings</vt:lpstr>
      <vt:lpstr>2017年主题</vt:lpstr>
      <vt:lpstr>Equation</vt:lpstr>
      <vt:lpstr>线性代数期中测试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 求齐次线性方程组</vt:lpstr>
    </vt:vector>
  </TitlesOfParts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maoruihua</dc:creator>
  <cp:lastModifiedBy>刘 修铭</cp:lastModifiedBy>
  <cp:revision>198</cp:revision>
  <dcterms:created xsi:type="dcterms:W3CDTF">2000-04-06T15:29:00Z</dcterms:created>
  <dcterms:modified xsi:type="dcterms:W3CDTF">2021-11-10T23:07:02Z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