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69" r:id="rId17"/>
    <p:sldId id="273" r:id="rId18"/>
    <p:sldId id="274" r:id="rId19"/>
    <p:sldId id="272" r:id="rId20"/>
    <p:sldId id="275" r:id="rId21"/>
    <p:sldId id="52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2B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17" autoAdjust="0"/>
    <p:restoredTop sz="94660"/>
  </p:normalViewPr>
  <p:slideViewPr>
    <p:cSldViewPr snapToGrid="0">
      <p:cViewPr varScale="1">
        <p:scale>
          <a:sx n="58" d="100"/>
          <a:sy n="58" d="100"/>
        </p:scale>
        <p:origin x="58" y="5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747AA-8447-4130-95DF-94F5DBD4496D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1D17B-0762-46CE-ADB1-93664B51B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314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 接下来是最后一部分，总结与展望</a:t>
            </a:r>
          </a:p>
        </p:txBody>
      </p:sp>
    </p:spTree>
    <p:extLst>
      <p:ext uri="{BB962C8B-B14F-4D97-AF65-F5344CB8AC3E}">
        <p14:creationId xmlns:p14="http://schemas.microsoft.com/office/powerpoint/2010/main" val="2881010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77704D-079D-4276-9D31-E4BA92F02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7B6FCB-3F39-40C6-BE4D-71914DCB9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976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BAF2EE-9231-4A3A-AF88-B1FD877C6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5E74-2901-48DE-A20B-AE25154F7F54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FFACC3-FBFD-4120-92DB-D54EBD598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392BC8-9215-4229-BEE0-0CA79BA45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67402-6B86-4BFA-86A0-7889515D954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91A7EA1-4698-4473-A09C-200B10E20DE7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" y="1552169"/>
            <a:ext cx="2387969" cy="3826419"/>
          </a:xfrm>
          <a:custGeom>
            <a:avLst/>
            <a:gdLst>
              <a:gd name="T0" fmla="*/ 0 w 7449"/>
              <a:gd name="T1" fmla="*/ 0 h 11906"/>
              <a:gd name="T2" fmla="*/ 7449 w 7449"/>
              <a:gd name="T3" fmla="*/ 4223 h 11906"/>
              <a:gd name="T4" fmla="*/ 0 w 7449"/>
              <a:gd name="T5" fmla="*/ 4223 h 11906"/>
              <a:gd name="T6" fmla="*/ 0 w 7449"/>
              <a:gd name="T7" fmla="*/ 0 h 11906"/>
              <a:gd name="T8" fmla="*/ 7449 w 7449"/>
              <a:gd name="T9" fmla="*/ 4302 h 11906"/>
              <a:gd name="T10" fmla="*/ 0 w 7449"/>
              <a:gd name="T11" fmla="*/ 8525 h 11906"/>
              <a:gd name="T12" fmla="*/ 0 w 7449"/>
              <a:gd name="T13" fmla="*/ 4302 h 11906"/>
              <a:gd name="T14" fmla="*/ 7449 w 7449"/>
              <a:gd name="T15" fmla="*/ 4302 h 11906"/>
              <a:gd name="T16" fmla="*/ 2857 w 7449"/>
              <a:gd name="T17" fmla="*/ 10038 h 11906"/>
              <a:gd name="T18" fmla="*/ 5 w 7449"/>
              <a:gd name="T19" fmla="*/ 11903 h 11906"/>
              <a:gd name="T20" fmla="*/ 0 w 7449"/>
              <a:gd name="T21" fmla="*/ 11906 h 11906"/>
              <a:gd name="T22" fmla="*/ 0 w 7449"/>
              <a:gd name="T23" fmla="*/ 8789 h 11906"/>
              <a:gd name="T24" fmla="*/ 2857 w 7449"/>
              <a:gd name="T25" fmla="*/ 7136 h 11906"/>
              <a:gd name="T26" fmla="*/ 2857 w 7449"/>
              <a:gd name="T27" fmla="*/ 10038 h 11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449" h="11906">
                <a:moveTo>
                  <a:pt x="0" y="0"/>
                </a:moveTo>
                <a:lnTo>
                  <a:pt x="7449" y="4223"/>
                </a:lnTo>
                <a:lnTo>
                  <a:pt x="0" y="4223"/>
                </a:lnTo>
                <a:lnTo>
                  <a:pt x="0" y="0"/>
                </a:lnTo>
                <a:close/>
                <a:moveTo>
                  <a:pt x="7449" y="4302"/>
                </a:moveTo>
                <a:lnTo>
                  <a:pt x="0" y="8525"/>
                </a:lnTo>
                <a:lnTo>
                  <a:pt x="0" y="4302"/>
                </a:lnTo>
                <a:lnTo>
                  <a:pt x="7449" y="4302"/>
                </a:lnTo>
                <a:close/>
                <a:moveTo>
                  <a:pt x="2857" y="10038"/>
                </a:moveTo>
                <a:cubicBezTo>
                  <a:pt x="2537" y="11326"/>
                  <a:pt x="721" y="11825"/>
                  <a:pt x="5" y="11903"/>
                </a:cubicBezTo>
                <a:lnTo>
                  <a:pt x="0" y="11906"/>
                </a:lnTo>
                <a:lnTo>
                  <a:pt x="0" y="8789"/>
                </a:lnTo>
                <a:lnTo>
                  <a:pt x="2857" y="7136"/>
                </a:lnTo>
                <a:lnTo>
                  <a:pt x="2857" y="10038"/>
                </a:lnTo>
                <a:close/>
              </a:path>
            </a:pathLst>
          </a:custGeom>
          <a:solidFill>
            <a:srgbClr val="8F2B62"/>
          </a:solidFill>
          <a:ln w="5" cap="flat">
            <a:solidFill>
              <a:srgbClr val="8F2B62"/>
            </a:solidFill>
            <a:prstDash val="solid"/>
            <a:miter lim="800000"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E6138CC-D1EE-463F-94D3-57DC4720D879}"/>
              </a:ext>
            </a:extLst>
          </p:cNvPr>
          <p:cNvCxnSpPr/>
          <p:nvPr userDrawn="1"/>
        </p:nvCxnSpPr>
        <p:spPr>
          <a:xfrm flipH="1">
            <a:off x="3390108" y="3792791"/>
            <a:ext cx="6709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247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54C6AF-DACE-47D2-8172-E05AC864C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60BE81-1545-4D00-BE0E-CF7B44FF2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747754-3F11-450D-AD64-3B0D7EB56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5E74-2901-48DE-A20B-AE25154F7F54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3B540-E873-41FE-BA94-7535323EE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5348ED-2D7B-44F9-9081-5824775D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67402-6B86-4BFA-86A0-7889515D95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333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9BFF1DA-2CAD-424C-B163-EDA01AA383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8DF61C-2793-4C5A-98AB-FB5F0EBD3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9BE377-85FE-4330-B4C7-7F7C0ED68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5E74-2901-48DE-A20B-AE25154F7F54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06558B-059E-45F0-B426-8A093D3E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8507AA-2D2D-4041-A6A6-26EBCA8D6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67402-6B86-4BFA-86A0-7889515D95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641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E8292-6B52-41E9-9AFB-829C68F63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EC3971-41A3-4E3D-8858-071B55B49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889EB3-45D5-4CFA-A448-B2E17B1EB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5E74-2901-48DE-A20B-AE25154F7F54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2BFDDF-3208-4DC4-99ED-BC81E5A2F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D3EB32-AD4E-42B4-8DAF-770B2FD45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67402-6B86-4BFA-86A0-7889515D95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87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1F4328-FA36-4D21-84A8-446DA35BB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BE31EC-6625-4DCD-BCD9-40CFBA9A8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D5947E-7F09-41BD-BCB8-4AE6CB62F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5E74-2901-48DE-A20B-AE25154F7F54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1F86F0-A346-4A02-9433-56A01633C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CC637B-09E3-496B-A63A-D4533853E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67402-6B86-4BFA-86A0-7889515D95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505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6D3C13-67F2-4D07-9D2C-F05438B9A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CF96FF-9087-42C8-A453-58FCFD591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0C9582-ACCB-435C-A9D7-ABC856E94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79FAF0-C0B2-4C12-815F-F4560D3A9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5E74-2901-48DE-A20B-AE25154F7F54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6EEB5F-32D9-45F2-8D0A-01527FAE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FFBDD8-EB81-4FB6-BF20-0C1FDCF41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67402-6B86-4BFA-86A0-7889515D95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17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329CEF-C2FF-44C8-88D1-CFC1819BF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E5FFE5-0A7E-4DF5-BB9B-9D71D5BD5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C1D8A8-3EEE-4DCC-BEDD-A3CA68487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2945F29-81B7-44DC-8FB4-A8C3E8BC58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3111846-E41B-4DC1-BF2D-8AE228E240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3AE6DE-20D0-4737-B62C-6C9AAEE07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5E74-2901-48DE-A20B-AE25154F7F54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4CE48E-40FD-470B-8602-205A1AD9D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869228-9733-4CBE-B872-03BB7EAC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67402-6B86-4BFA-86A0-7889515D95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859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A30703-355D-42B5-9C2D-F4F7D49E7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D15FA34-A256-4B9C-BFA1-A2BFBF369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5E74-2901-48DE-A20B-AE25154F7F54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F47CBE-D10D-47FB-B5A7-90D20F2DE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1A8811-60A8-4EF9-87AE-49482A7B5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67402-6B86-4BFA-86A0-7889515D95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318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4E15D6-A249-42F4-ABF8-037348E18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5E74-2901-48DE-A20B-AE25154F7F54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7B38C72-442B-47DF-9693-FCDBEFAA6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191B39-0A61-42F9-9910-378D69315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67402-6B86-4BFA-86A0-7889515D95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868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F3FC5-21E3-41D4-8EA7-564E5F28E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DCA441-C7C6-4A2D-B521-1B58AC698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110184-14A8-4A5D-AA7F-6781601D1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2BDE0F-8541-4782-9B4C-E363BDB82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5E74-2901-48DE-A20B-AE25154F7F54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7FB3D8-2C07-4D82-9566-E4E589B68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6A4D51-07C6-47DF-AFDC-7788A806A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67402-6B86-4BFA-86A0-7889515D95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059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90F5E-6B48-40D5-ABC5-89A33DF8F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191DFE-AED9-43DC-BC33-6EB7A00C54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7E38F6-2A61-4686-A731-959322950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E0363C-4FBA-4C71-B6FD-9E2B00303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5E74-2901-48DE-A20B-AE25154F7F54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1C34DB-8F8D-419F-8227-AA55E0669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3AE1BB-06A3-4CC0-A3C6-6030003CD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67402-6B86-4BFA-86A0-7889515D95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82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796AF8-13EC-41F1-9124-826506533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7B0E99-CC54-4F8A-A5E4-CF6B6BE86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78930B-AC99-4858-B28A-734E869356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25E74-2901-48DE-A20B-AE25154F7F54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0B3F6F-0CCE-43DF-8AC9-EFF04191B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EEEF31-FE50-4463-8DD8-3C4C598D7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67402-6B86-4BFA-86A0-7889515D954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BA30D9B-EA27-43A9-BE65-E345D8665B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963"/>
          <a:stretch/>
        </p:blipFill>
        <p:spPr>
          <a:xfrm>
            <a:off x="10041070" y="136525"/>
            <a:ext cx="2083522" cy="69567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7D02A28-4764-476D-AB33-5E885E7AAB1E}"/>
              </a:ext>
            </a:extLst>
          </p:cNvPr>
          <p:cNvSpPr/>
          <p:nvPr userDrawn="1"/>
        </p:nvSpPr>
        <p:spPr>
          <a:xfrm>
            <a:off x="0" y="6356350"/>
            <a:ext cx="9024743" cy="501650"/>
          </a:xfrm>
          <a:prstGeom prst="rect">
            <a:avLst/>
          </a:prstGeom>
          <a:solidFill>
            <a:srgbClr val="8F2B6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直角三角形 8">
            <a:extLst>
              <a:ext uri="{FF2B5EF4-FFF2-40B4-BE49-F238E27FC236}">
                <a16:creationId xmlns:a16="http://schemas.microsoft.com/office/drawing/2014/main" id="{20363494-8535-4B59-9BF4-4AC7A2C736D8}"/>
              </a:ext>
            </a:extLst>
          </p:cNvPr>
          <p:cNvSpPr/>
          <p:nvPr userDrawn="1"/>
        </p:nvSpPr>
        <p:spPr>
          <a:xfrm>
            <a:off x="9024743" y="6356350"/>
            <a:ext cx="3139022" cy="501651"/>
          </a:xfrm>
          <a:prstGeom prst="rtTriangle">
            <a:avLst/>
          </a:prstGeom>
          <a:solidFill>
            <a:srgbClr val="8F2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359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A721FC-43D0-48E2-BBE9-C7BAEF4FF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8F2B62"/>
                </a:solidFill>
              </a:rPr>
              <a:t>ARM</a:t>
            </a:r>
            <a:r>
              <a:rPr lang="zh-CN" altLang="en-US" b="1" dirty="0">
                <a:solidFill>
                  <a:srgbClr val="8F2B62"/>
                </a:solidFill>
              </a:rPr>
              <a:t>指令和处理器介绍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1E144F-04BF-4B8B-A162-F4801DFEA1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网络空间安全学院</a:t>
            </a:r>
            <a:endParaRPr lang="en-US" altLang="zh-CN" dirty="0"/>
          </a:p>
          <a:p>
            <a:r>
              <a:rPr lang="zh-CN" altLang="en-US" dirty="0"/>
              <a:t>董前琨</a:t>
            </a:r>
            <a:endParaRPr lang="en-US" altLang="zh-CN" dirty="0"/>
          </a:p>
          <a:p>
            <a:r>
              <a:rPr lang="en-US" altLang="zh-CN" dirty="0"/>
              <a:t>2022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 dirty="0"/>
              <a:t>20</a:t>
            </a:r>
            <a:r>
              <a:rPr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011681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0AA4B-7A0C-4F5A-9C7C-80E7F886F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RISC</a:t>
            </a:r>
            <a:r>
              <a:rPr lang="zh-CN" altLang="en-US" dirty="0"/>
              <a:t>和</a:t>
            </a:r>
            <a:r>
              <a:rPr lang="en-US" altLang="zh-CN" dirty="0"/>
              <a:t>CISC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812AA3-3CFF-4360-8093-1E07808F3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25" y="1481068"/>
            <a:ext cx="10813775" cy="4538732"/>
          </a:xfrm>
        </p:spPr>
        <p:txBody>
          <a:bodyPr numCol="2" spcCol="360000">
            <a:normAutofit fontScale="92500"/>
          </a:bodyPr>
          <a:lstStyle/>
          <a:p>
            <a:r>
              <a:rPr lang="zh-CN" altLang="en-US" dirty="0"/>
              <a:t> 传统的</a:t>
            </a:r>
            <a:r>
              <a:rPr lang="en-US" altLang="zh-CN" b="1" dirty="0"/>
              <a:t>CISC</a:t>
            </a:r>
            <a:r>
              <a:rPr lang="en-US" altLang="zh-CN" dirty="0"/>
              <a:t>(</a:t>
            </a:r>
            <a:r>
              <a:rPr lang="zh-CN" altLang="en-US" dirty="0"/>
              <a:t>复杂指令集</a:t>
            </a:r>
            <a:r>
              <a:rPr lang="en-US" altLang="zh-CN" dirty="0"/>
              <a:t>)</a:t>
            </a:r>
            <a:r>
              <a:rPr lang="zh-CN" altLang="en-US" dirty="0"/>
              <a:t>中包括了大量指令</a:t>
            </a:r>
            <a:r>
              <a:rPr lang="en-US" altLang="zh-CN" dirty="0"/>
              <a:t>, </a:t>
            </a:r>
            <a:r>
              <a:rPr lang="zh-CN" altLang="en-US" dirty="0"/>
              <a:t>在使用中逐渐暴露出了许多问题</a:t>
            </a:r>
            <a:r>
              <a:rPr lang="en-US" altLang="zh-CN" dirty="0"/>
              <a:t>. </a:t>
            </a:r>
            <a:r>
              <a:rPr lang="zh-CN" altLang="en-US" dirty="0"/>
              <a:t>例如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指令系统过于</a:t>
            </a:r>
            <a:r>
              <a:rPr lang="zh-CN" altLang="en-US" b="1" dirty="0">
                <a:solidFill>
                  <a:srgbClr val="FF0000"/>
                </a:solidFill>
              </a:rPr>
              <a:t>复杂</a:t>
            </a:r>
            <a:r>
              <a:rPr lang="en-US" altLang="zh-CN" dirty="0"/>
              <a:t>, </a:t>
            </a:r>
            <a:r>
              <a:rPr lang="zh-CN" altLang="en-US" dirty="0"/>
              <a:t>指令</a:t>
            </a:r>
            <a:r>
              <a:rPr lang="zh-CN" altLang="en-US" dirty="0">
                <a:solidFill>
                  <a:srgbClr val="FF0000"/>
                </a:solidFill>
              </a:rPr>
              <a:t>长度不定</a:t>
            </a:r>
            <a:r>
              <a:rPr lang="en-US" altLang="zh-CN" dirty="0"/>
              <a:t>, </a:t>
            </a:r>
            <a:r>
              <a:rPr lang="zh-CN" altLang="en-US" dirty="0"/>
              <a:t>寻址方式多样</a:t>
            </a:r>
            <a:r>
              <a:rPr lang="en-US" altLang="zh-CN" dirty="0"/>
              <a:t>, </a:t>
            </a:r>
            <a:r>
              <a:rPr lang="zh-CN" altLang="en-US" dirty="0"/>
              <a:t>指令数目多</a:t>
            </a:r>
          </a:p>
          <a:p>
            <a:pPr lvl="1"/>
            <a:r>
              <a:rPr lang="zh-CN" altLang="en-US" dirty="0"/>
              <a:t>大部分指令需要花费</a:t>
            </a:r>
            <a:r>
              <a:rPr lang="zh-CN" altLang="en-US" dirty="0">
                <a:solidFill>
                  <a:srgbClr val="FF0000"/>
                </a:solidFill>
              </a:rPr>
              <a:t>多个</a:t>
            </a:r>
            <a:r>
              <a:rPr lang="zh-CN" altLang="en-US" dirty="0"/>
              <a:t>时钟周期</a:t>
            </a:r>
          </a:p>
          <a:p>
            <a:pPr lvl="1"/>
            <a:r>
              <a:rPr lang="zh-CN" altLang="en-US" dirty="0"/>
              <a:t>有多种指令可以访存</a:t>
            </a:r>
          </a:p>
          <a:p>
            <a:pPr lvl="1"/>
            <a:r>
              <a:rPr lang="zh-CN" altLang="en-US" dirty="0"/>
              <a:t>存在部分指令</a:t>
            </a:r>
            <a:r>
              <a:rPr lang="zh-CN" altLang="en-US" dirty="0">
                <a:solidFill>
                  <a:srgbClr val="FF0000"/>
                </a:solidFill>
              </a:rPr>
              <a:t>专用</a:t>
            </a:r>
            <a:r>
              <a:rPr lang="zh-CN" altLang="en-US" dirty="0"/>
              <a:t>寄存器</a:t>
            </a:r>
          </a:p>
          <a:p>
            <a:pPr lvl="1"/>
            <a:r>
              <a:rPr lang="zh-CN" altLang="en-US" dirty="0"/>
              <a:t>在编译阶段难以优化编译</a:t>
            </a:r>
          </a:p>
          <a:p>
            <a:pPr lvl="1"/>
            <a:r>
              <a:rPr lang="zh-CN" altLang="en-US" u="sng" dirty="0"/>
              <a:t>实际上只有少部分指令是在实际中会被频繁用到</a:t>
            </a:r>
            <a:r>
              <a:rPr lang="en-US" altLang="zh-CN" u="sng" dirty="0"/>
              <a:t>, </a:t>
            </a:r>
            <a:r>
              <a:rPr lang="zh-CN" altLang="en-US" u="sng" dirty="0"/>
              <a:t>大部分指令都是很少用到</a:t>
            </a:r>
          </a:p>
          <a:p>
            <a:r>
              <a:rPr lang="zh-CN" altLang="en-US" dirty="0"/>
              <a:t>为了解决这些问题提出了</a:t>
            </a:r>
            <a:r>
              <a:rPr lang="en-US" altLang="zh-CN" b="1" dirty="0"/>
              <a:t>RISC</a:t>
            </a:r>
            <a:r>
              <a:rPr lang="en-US" altLang="zh-CN" dirty="0"/>
              <a:t>(</a:t>
            </a:r>
            <a:r>
              <a:rPr lang="zh-CN" altLang="en-US" dirty="0"/>
              <a:t>精简指令集</a:t>
            </a:r>
            <a:r>
              <a:rPr lang="en-US" altLang="zh-CN" dirty="0"/>
              <a:t>)</a:t>
            </a:r>
            <a:r>
              <a:rPr lang="zh-CN" altLang="en-US" dirty="0"/>
              <a:t>，相对有以下特点：</a:t>
            </a:r>
            <a:endParaRPr lang="en-US" altLang="zh-CN" dirty="0"/>
          </a:p>
          <a:p>
            <a:pPr lvl="1"/>
            <a:r>
              <a:rPr lang="zh-CN" altLang="en-US" dirty="0"/>
              <a:t>指令系统</a:t>
            </a:r>
            <a:r>
              <a:rPr lang="zh-CN" altLang="en-US" dirty="0">
                <a:solidFill>
                  <a:srgbClr val="FF0000"/>
                </a:solidFill>
              </a:rPr>
              <a:t>简单</a:t>
            </a:r>
            <a:r>
              <a:rPr lang="en-US" altLang="zh-CN" dirty="0"/>
              <a:t>, </a:t>
            </a:r>
            <a:r>
              <a:rPr lang="zh-CN" altLang="en-US" dirty="0"/>
              <a:t>指令格式一致</a:t>
            </a:r>
            <a:r>
              <a:rPr lang="en-US" altLang="zh-CN" dirty="0"/>
              <a:t>, </a:t>
            </a:r>
            <a:r>
              <a:rPr lang="zh-CN" altLang="en-US" dirty="0">
                <a:solidFill>
                  <a:srgbClr val="FF0000"/>
                </a:solidFill>
              </a:rPr>
              <a:t>长度统一</a:t>
            </a:r>
            <a:r>
              <a:rPr lang="en-US" altLang="zh-CN" dirty="0"/>
              <a:t>, </a:t>
            </a:r>
            <a:r>
              <a:rPr lang="zh-CN" altLang="en-US" dirty="0"/>
              <a:t>寻址方式少</a:t>
            </a:r>
            <a:r>
              <a:rPr lang="en-US" altLang="zh-CN" dirty="0"/>
              <a:t>, </a:t>
            </a:r>
            <a:r>
              <a:rPr lang="zh-CN" altLang="en-US" dirty="0"/>
              <a:t>指令总数目少</a:t>
            </a:r>
          </a:p>
          <a:p>
            <a:pPr lvl="1"/>
            <a:r>
              <a:rPr lang="zh-CN" altLang="en-US" dirty="0"/>
              <a:t>注重流水线技术</a:t>
            </a:r>
            <a:r>
              <a:rPr lang="en-US" altLang="zh-CN" dirty="0"/>
              <a:t>, </a:t>
            </a:r>
            <a:r>
              <a:rPr lang="zh-CN" altLang="en-US" dirty="0"/>
              <a:t>大部分指令仅在</a:t>
            </a:r>
            <a:r>
              <a:rPr lang="zh-CN" altLang="en-US" dirty="0">
                <a:solidFill>
                  <a:srgbClr val="FF0000"/>
                </a:solidFill>
              </a:rPr>
              <a:t>一个机器周期</a:t>
            </a:r>
            <a:r>
              <a:rPr lang="zh-CN" altLang="en-US" dirty="0"/>
              <a:t>内即可完成</a:t>
            </a:r>
          </a:p>
          <a:p>
            <a:pPr lvl="1"/>
            <a:r>
              <a:rPr lang="zh-CN" altLang="en-US" dirty="0"/>
              <a:t>仅有少数的指令需要访问存储</a:t>
            </a:r>
            <a:r>
              <a:rPr lang="en-US" altLang="zh-CN" dirty="0"/>
              <a:t>, </a:t>
            </a:r>
            <a:r>
              <a:rPr lang="zh-CN" altLang="en-US" dirty="0"/>
              <a:t>尽量在寄存器内进行运算</a:t>
            </a:r>
          </a:p>
          <a:p>
            <a:pPr lvl="1"/>
            <a:r>
              <a:rPr lang="zh-CN" altLang="en-US" dirty="0"/>
              <a:t>有大量的</a:t>
            </a:r>
            <a:r>
              <a:rPr lang="zh-CN" altLang="en-US" dirty="0">
                <a:solidFill>
                  <a:srgbClr val="FF0000"/>
                </a:solidFill>
              </a:rPr>
              <a:t>通用</a:t>
            </a:r>
            <a:r>
              <a:rPr lang="zh-CN" altLang="en-US" dirty="0"/>
              <a:t>寄存器</a:t>
            </a:r>
          </a:p>
          <a:p>
            <a:pPr lvl="1"/>
            <a:r>
              <a:rPr lang="zh-CN" altLang="en-US" dirty="0"/>
              <a:t>便于优化编译</a:t>
            </a:r>
          </a:p>
          <a:p>
            <a:pPr lvl="1"/>
            <a:r>
              <a:rPr lang="zh-CN" altLang="en-US" dirty="0"/>
              <a:t>可以简化硬件设计</a:t>
            </a:r>
            <a:r>
              <a:rPr lang="en-US" altLang="zh-CN" dirty="0"/>
              <a:t>,</a:t>
            </a:r>
            <a:r>
              <a:rPr lang="zh-CN" altLang="en-US" dirty="0"/>
              <a:t>降低生产成本等</a:t>
            </a:r>
          </a:p>
        </p:txBody>
      </p:sp>
    </p:spTree>
    <p:extLst>
      <p:ext uri="{BB962C8B-B14F-4D97-AF65-F5344CB8AC3E}">
        <p14:creationId xmlns:p14="http://schemas.microsoft.com/office/powerpoint/2010/main" val="292517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F8C8FB-36B2-415E-9C9F-E42087EB2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ARM</a:t>
            </a:r>
            <a:r>
              <a:rPr lang="zh-CN" altLang="en-US" dirty="0"/>
              <a:t>和</a:t>
            </a:r>
            <a:r>
              <a:rPr lang="en-US" altLang="zh-CN" dirty="0"/>
              <a:t>X86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EAACD6-113E-4142-8A81-51CC99AC8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1976"/>
            <a:ext cx="10287896" cy="482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709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D7BEF2-098B-4481-8147-6C6590DFD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ARM</a:t>
            </a:r>
            <a:r>
              <a:rPr lang="zh-CN" altLang="en-US" dirty="0"/>
              <a:t>和</a:t>
            </a:r>
            <a:r>
              <a:rPr lang="en-US" altLang="zh-CN" dirty="0"/>
              <a:t>X86</a:t>
            </a:r>
            <a:r>
              <a:rPr lang="zh-CN" altLang="en-US" dirty="0"/>
              <a:t>差别来源于</a:t>
            </a:r>
            <a:r>
              <a:rPr lang="en-US" altLang="zh-CN" dirty="0"/>
              <a:t>RISC</a:t>
            </a:r>
            <a:r>
              <a:rPr lang="zh-CN" altLang="en-US" dirty="0"/>
              <a:t>和</a:t>
            </a:r>
            <a:r>
              <a:rPr lang="en-US" altLang="zh-CN" dirty="0"/>
              <a:t>CISC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DA58005-C50A-4EFA-99E1-38CA11724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5901"/>
            <a:ext cx="1030605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725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EE52B-3466-44BA-8AC8-16354A51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ARM</a:t>
            </a:r>
            <a:r>
              <a:rPr lang="zh-CN" altLang="en-US" dirty="0"/>
              <a:t>指令集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F2F895-297B-428E-8497-534990EC3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指令及指令格式详见</a:t>
            </a:r>
            <a:r>
              <a:rPr lang="en-US" altLang="zh-CN" dirty="0"/>
              <a:t>arm</a:t>
            </a:r>
            <a:r>
              <a:rPr lang="zh-CN" altLang="en-US" dirty="0"/>
              <a:t>架构指令参考</a:t>
            </a:r>
            <a:r>
              <a:rPr lang="en-US" altLang="zh-CN" dirty="0"/>
              <a:t>.pdf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2917A4-CCD5-4E0D-89B7-4572B621D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7912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934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7B2ED-D213-4643-9EB8-1BD267F1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ARM</a:t>
            </a:r>
            <a:r>
              <a:rPr lang="zh-CN" altLang="en-US" dirty="0"/>
              <a:t>架构发展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57CE8C4-2E94-4E6F-88C0-B10398D97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7787"/>
            <a:ext cx="906780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77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3AA82-A906-400E-B7D9-A41D3F221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ARM</a:t>
            </a:r>
            <a:r>
              <a:rPr lang="zh-CN" altLang="en-US" dirty="0"/>
              <a:t>架构发展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3E6BC0-54C8-4940-B7E3-C56881D43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419225"/>
            <a:ext cx="108966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539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5B2045-A40E-4958-91FB-77A3E60F5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ARM</a:t>
            </a:r>
            <a:r>
              <a:rPr lang="zh-CN" altLang="en-US" dirty="0"/>
              <a:t>处理器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180D800-4CDB-482B-AC0A-5AA00C590E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060" y="1984685"/>
            <a:ext cx="6456502" cy="260301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C1D9C53-4446-4388-848C-9C0173D88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6560" y="2052675"/>
            <a:ext cx="5247240" cy="27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723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75E765-7878-44DD-8D2C-414191501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ARM</a:t>
            </a:r>
            <a:r>
              <a:rPr lang="zh-CN" altLang="en-US" dirty="0"/>
              <a:t>处理器内核工作模式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E219D3-8D63-4E3A-98E0-7A3403A15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6850"/>
            <a:ext cx="984885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515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70BC4-2655-4603-9973-D2C2A30F8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ARM</a:t>
            </a:r>
            <a:r>
              <a:rPr lang="zh-CN" altLang="en-US" dirty="0"/>
              <a:t>处理器流水线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0F5C25-C7F4-471C-B1B5-0CB6D49BF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539323"/>
            <a:ext cx="902970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981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0CB9A-557C-49C6-8F59-BE81AFB5F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ARMv8</a:t>
            </a:r>
            <a:r>
              <a:rPr lang="zh-CN" altLang="en-US" dirty="0"/>
              <a:t>的鲲鹏流水线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110DB7-C2FC-49E6-B178-19B697E70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90650"/>
            <a:ext cx="1132393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84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45441-14C9-4FFD-9921-B2B59690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D19B0E-248F-4B81-B1BF-B564D66D9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计算机系统概述</a:t>
            </a:r>
            <a:endParaRPr lang="en-US" altLang="zh-CN" dirty="0"/>
          </a:p>
          <a:p>
            <a:pPr lvl="1"/>
            <a:r>
              <a:rPr lang="zh-CN" altLang="en-US" dirty="0"/>
              <a:t>系统结构</a:t>
            </a:r>
            <a:endParaRPr lang="en-US" altLang="zh-CN" dirty="0"/>
          </a:p>
          <a:p>
            <a:pPr lvl="1"/>
            <a:r>
              <a:rPr lang="zh-CN" altLang="en-US" dirty="0"/>
              <a:t>芯片</a:t>
            </a:r>
            <a:endParaRPr lang="en-US" altLang="zh-CN" dirty="0"/>
          </a:p>
          <a:p>
            <a:pPr lvl="1"/>
            <a:r>
              <a:rPr lang="zh-CN" altLang="en-US" dirty="0"/>
              <a:t>处理器</a:t>
            </a:r>
            <a:endParaRPr lang="en-US" altLang="zh-CN" dirty="0"/>
          </a:p>
          <a:p>
            <a:r>
              <a:rPr lang="en-US" altLang="zh-CN" dirty="0"/>
              <a:t>ARM</a:t>
            </a:r>
            <a:r>
              <a:rPr lang="zh-CN" altLang="en-US" dirty="0"/>
              <a:t>及指令</a:t>
            </a:r>
            <a:endParaRPr lang="en-US" altLang="zh-CN" dirty="0"/>
          </a:p>
          <a:p>
            <a:pPr lvl="1"/>
            <a:r>
              <a:rPr lang="en-US" altLang="zh-CN" dirty="0"/>
              <a:t>RISC</a:t>
            </a:r>
            <a:r>
              <a:rPr lang="zh-CN" altLang="en-US" dirty="0"/>
              <a:t>和</a:t>
            </a:r>
            <a:r>
              <a:rPr lang="en-US" altLang="zh-CN" dirty="0"/>
              <a:t>CISC</a:t>
            </a:r>
          </a:p>
          <a:p>
            <a:pPr lvl="1"/>
            <a:r>
              <a:rPr lang="zh-CN" altLang="en-US" dirty="0"/>
              <a:t>指令集</a:t>
            </a:r>
            <a:endParaRPr lang="en-US" altLang="zh-CN" dirty="0"/>
          </a:p>
          <a:p>
            <a:r>
              <a:rPr lang="en-US" altLang="zh-CN" dirty="0"/>
              <a:t>ARM</a:t>
            </a:r>
            <a:r>
              <a:rPr lang="zh-CN" altLang="en-US" dirty="0"/>
              <a:t>处理器</a:t>
            </a:r>
            <a:endParaRPr lang="en-US" altLang="zh-CN" dirty="0"/>
          </a:p>
          <a:p>
            <a:pPr lvl="1"/>
            <a:r>
              <a:rPr lang="en-US" altLang="zh-CN" dirty="0"/>
              <a:t>ARM</a:t>
            </a:r>
            <a:r>
              <a:rPr lang="zh-CN" altLang="en-US" dirty="0"/>
              <a:t>架构发展</a:t>
            </a:r>
            <a:endParaRPr lang="en-US" altLang="zh-CN" dirty="0"/>
          </a:p>
          <a:p>
            <a:pPr lvl="1"/>
            <a:r>
              <a:rPr lang="en-US" altLang="zh-CN" dirty="0"/>
              <a:t>ARM</a:t>
            </a:r>
            <a:r>
              <a:rPr lang="zh-CN" altLang="en-US" dirty="0"/>
              <a:t>处理器及优势</a:t>
            </a:r>
          </a:p>
        </p:txBody>
      </p:sp>
    </p:spTree>
    <p:extLst>
      <p:ext uri="{BB962C8B-B14F-4D97-AF65-F5344CB8AC3E}">
        <p14:creationId xmlns:p14="http://schemas.microsoft.com/office/powerpoint/2010/main" val="933450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7E984-D0BF-4F13-A176-55DD611C6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ARMv8</a:t>
            </a:r>
            <a:r>
              <a:rPr lang="zh-CN" altLang="en-US" dirty="0"/>
              <a:t>的鲲鹏流水线特点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9A0FFC-3975-4710-853E-D2F9E8D0A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671"/>
            <a:ext cx="10515600" cy="448627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分支预测</a:t>
            </a:r>
            <a:r>
              <a:rPr lang="zh-CN" altLang="en-US" dirty="0"/>
              <a:t>和取指流水线解耦设计，取指流水线每拍最多可提供</a:t>
            </a:r>
            <a:r>
              <a:rPr lang="en-US" altLang="zh-CN" dirty="0"/>
              <a:t>32Bytes</a:t>
            </a:r>
            <a:r>
              <a:rPr lang="zh-CN" altLang="en-US" dirty="0"/>
              <a:t>指令供译码，分支预测流水线可以不受取指流水停顿影响，超前进行预测处理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定浮点流水线分开设计</a:t>
            </a:r>
            <a:r>
              <a:rPr lang="zh-CN" altLang="en-US" dirty="0"/>
              <a:t>，解除定浮点相互反压，每拍可为后端执行部件提供</a:t>
            </a:r>
            <a:r>
              <a:rPr lang="en-US" altLang="zh-CN" dirty="0"/>
              <a:t>4</a:t>
            </a:r>
            <a:r>
              <a:rPr lang="zh-CN" altLang="en-US" dirty="0"/>
              <a:t>条整型 微指令及</a:t>
            </a:r>
            <a:r>
              <a:rPr lang="en-US" altLang="zh-CN" dirty="0"/>
              <a:t>3</a:t>
            </a:r>
            <a:r>
              <a:rPr lang="zh-CN" altLang="en-US" dirty="0"/>
              <a:t>条浮点微指令</a:t>
            </a:r>
            <a:endParaRPr lang="en-US" altLang="zh-CN" dirty="0"/>
          </a:p>
          <a:p>
            <a:r>
              <a:rPr lang="zh-CN" altLang="en-US" dirty="0"/>
              <a:t>整型运算单元支持</a:t>
            </a:r>
            <a:r>
              <a:rPr lang="zh-CN" altLang="en-US" dirty="0">
                <a:solidFill>
                  <a:srgbClr val="FF0000"/>
                </a:solidFill>
              </a:rPr>
              <a:t>每拍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条</a:t>
            </a:r>
            <a:r>
              <a:rPr lang="en-US" altLang="zh-CN" dirty="0"/>
              <a:t>ALU</a:t>
            </a:r>
            <a:r>
              <a:rPr lang="zh-CN" altLang="en-US" dirty="0"/>
              <a:t>运算（含</a:t>
            </a:r>
            <a:r>
              <a:rPr lang="en-US" altLang="zh-CN" dirty="0"/>
              <a:t>2</a:t>
            </a:r>
            <a:r>
              <a:rPr lang="zh-CN" altLang="en-US" dirty="0"/>
              <a:t>条跳转）及</a:t>
            </a:r>
            <a:r>
              <a:rPr lang="en-US" altLang="zh-CN" dirty="0"/>
              <a:t>1</a:t>
            </a:r>
            <a:r>
              <a:rPr lang="zh-CN" altLang="en-US" dirty="0"/>
              <a:t>条乘除运算</a:t>
            </a:r>
            <a:endParaRPr lang="en-US" altLang="zh-CN" dirty="0"/>
          </a:p>
          <a:p>
            <a:r>
              <a:rPr lang="zh-CN" altLang="en-US" dirty="0"/>
              <a:t>浮点及</a:t>
            </a:r>
            <a:r>
              <a:rPr lang="en-US" altLang="zh-CN" dirty="0"/>
              <a:t>SIMD</a:t>
            </a:r>
            <a:r>
              <a:rPr lang="zh-CN" altLang="en-US" dirty="0"/>
              <a:t>运算单元支持</a:t>
            </a:r>
            <a:r>
              <a:rPr lang="zh-CN" altLang="en-US" dirty="0">
                <a:solidFill>
                  <a:srgbClr val="FF0000"/>
                </a:solidFill>
              </a:rPr>
              <a:t>每拍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条</a:t>
            </a:r>
            <a:r>
              <a:rPr lang="en-US" altLang="zh-CN" dirty="0"/>
              <a:t>ARM Neon 128bits </a:t>
            </a:r>
            <a:r>
              <a:rPr lang="zh-CN" altLang="en-US" dirty="0"/>
              <a:t>浮点及</a:t>
            </a:r>
            <a:r>
              <a:rPr lang="en-US" altLang="zh-CN" dirty="0"/>
              <a:t>SIMD</a:t>
            </a:r>
            <a:r>
              <a:rPr lang="zh-CN" altLang="en-US" dirty="0"/>
              <a:t>运算</a:t>
            </a:r>
            <a:endParaRPr lang="en-US" altLang="zh-CN" dirty="0"/>
          </a:p>
          <a:p>
            <a:r>
              <a:rPr lang="zh-CN" altLang="en-US" dirty="0"/>
              <a:t>访存单元支持</a:t>
            </a:r>
            <a:r>
              <a:rPr lang="zh-CN" altLang="en-US" dirty="0">
                <a:solidFill>
                  <a:srgbClr val="FF0000"/>
                </a:solidFill>
              </a:rPr>
              <a:t>每拍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条读或写访存操作</a:t>
            </a:r>
            <a:r>
              <a:rPr lang="zh-CN" altLang="en-US" dirty="0"/>
              <a:t>，读操作最快</a:t>
            </a:r>
            <a:r>
              <a:rPr lang="en-US" altLang="zh-CN" dirty="0"/>
              <a:t>4</a:t>
            </a:r>
            <a:r>
              <a:rPr lang="zh-CN" altLang="en-US" dirty="0"/>
              <a:t>拍完成，每拍访存带宽为 </a:t>
            </a:r>
            <a:r>
              <a:rPr lang="en-US" altLang="zh-CN" dirty="0"/>
              <a:t>2x128bits</a:t>
            </a:r>
            <a:r>
              <a:rPr lang="zh-CN" altLang="en-US" dirty="0"/>
              <a:t>读及</a:t>
            </a:r>
            <a:r>
              <a:rPr lang="en-US" altLang="zh-CN" dirty="0"/>
              <a:t>1x128bits</a:t>
            </a:r>
            <a:r>
              <a:rPr lang="zh-CN" altLang="en-US" dirty="0"/>
              <a:t>写。</a:t>
            </a:r>
          </a:p>
        </p:txBody>
      </p:sp>
    </p:spTree>
    <p:extLst>
      <p:ext uri="{BB962C8B-B14F-4D97-AF65-F5344CB8AC3E}">
        <p14:creationId xmlns:p14="http://schemas.microsoft.com/office/powerpoint/2010/main" val="3256469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梯形 34"/>
          <p:cNvSpPr/>
          <p:nvPr/>
        </p:nvSpPr>
        <p:spPr>
          <a:xfrm rot="16200000">
            <a:off x="7446198" y="-451317"/>
            <a:ext cx="2291737" cy="7199871"/>
          </a:xfrm>
          <a:prstGeom prst="trapezoid">
            <a:avLst>
              <a:gd name="adj" fmla="val 16935"/>
            </a:avLst>
          </a:prstGeom>
          <a:solidFill>
            <a:srgbClr val="8F2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0" algn="ctr"/>
            <a:endParaRPr lang="zh-CN" altLang="en-US" sz="2400"/>
          </a:p>
        </p:txBody>
      </p:sp>
      <p:sp>
        <p:nvSpPr>
          <p:cNvPr id="37" name="梯形 36"/>
          <p:cNvSpPr/>
          <p:nvPr/>
        </p:nvSpPr>
        <p:spPr>
          <a:xfrm rot="5400000">
            <a:off x="1331640" y="636804"/>
            <a:ext cx="2344067" cy="5007345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0" algn="ctr"/>
            <a:endParaRPr lang="zh-CN" altLang="en-US" sz="2400"/>
          </a:p>
        </p:txBody>
      </p:sp>
      <p:sp>
        <p:nvSpPr>
          <p:cNvPr id="29" name="矩形 28"/>
          <p:cNvSpPr/>
          <p:nvPr/>
        </p:nvSpPr>
        <p:spPr>
          <a:xfrm>
            <a:off x="5638798" y="2692405"/>
            <a:ext cx="3283271" cy="830997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</a:rPr>
              <a:t>Thank you!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753" y="1303027"/>
            <a:ext cx="2328827" cy="241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29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92B2B-E4CA-4FE6-B233-6FA4C3803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617" y="365125"/>
            <a:ext cx="10638183" cy="1325563"/>
          </a:xfrm>
        </p:spPr>
        <p:txBody>
          <a:bodyPr/>
          <a:lstStyle/>
          <a:p>
            <a:r>
              <a:rPr lang="zh-CN" altLang="en-US" dirty="0"/>
              <a:t>计算机系统概述</a:t>
            </a:r>
            <a:r>
              <a:rPr lang="en-US" altLang="zh-CN" dirty="0"/>
              <a:t>——</a:t>
            </a:r>
            <a:r>
              <a:rPr lang="zh-CN" altLang="en-US" dirty="0"/>
              <a:t>冯</a:t>
            </a:r>
            <a:r>
              <a:rPr lang="en-US" altLang="zh-CN" dirty="0"/>
              <a:t>·</a:t>
            </a:r>
            <a:r>
              <a:rPr lang="zh-CN" altLang="en-US" dirty="0"/>
              <a:t>诺依曼结构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D07868F-35F9-4181-B782-CD9234E29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531" y="1479134"/>
            <a:ext cx="9405167" cy="439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34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68D81-2F8C-4602-8DE6-9FCAF034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计算系统概述</a:t>
            </a:r>
            <a:r>
              <a:rPr lang="en-US" altLang="zh-CN" dirty="0"/>
              <a:t>-</a:t>
            </a:r>
            <a:r>
              <a:rPr lang="zh-CN" altLang="en-US" dirty="0"/>
              <a:t>哈弗结构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3F3A1EB-B7C1-4398-8505-68F509547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81" y="1501704"/>
            <a:ext cx="10891838" cy="465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910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EECB48-854E-4D47-9CB6-3852E8B83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计算机系统基础</a:t>
            </a:r>
            <a:r>
              <a:rPr lang="en-US" altLang="zh-CN" dirty="0"/>
              <a:t>-</a:t>
            </a:r>
            <a:r>
              <a:rPr lang="zh-CN" altLang="en-US" dirty="0"/>
              <a:t>芯片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A32046-88BF-4E3E-9C5D-9B853F09C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629" y="1981200"/>
            <a:ext cx="7715194" cy="343513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DEB858A-4C40-4E39-811C-54B75D837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40" y="1981200"/>
            <a:ext cx="3352800" cy="16764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2C7C5DE-E3A5-4FD0-9522-61AE61A59A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862138" y="3741628"/>
            <a:ext cx="638175" cy="5524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EE51F34-D756-49D6-99F3-DF3476B7D4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950" y="4378106"/>
            <a:ext cx="2104701" cy="186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646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83CE94-73BC-4FF3-BF80-56A547365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计算机系统基础</a:t>
            </a:r>
            <a:r>
              <a:rPr lang="en-US" altLang="zh-CN" dirty="0"/>
              <a:t>-</a:t>
            </a:r>
            <a:r>
              <a:rPr lang="zh-CN" altLang="en-US" dirty="0"/>
              <a:t>芯片产业链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516106-1874-4956-9065-11B8FE2F5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1557337"/>
            <a:ext cx="1064895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623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F248B6-070A-46AD-96F7-E900167C5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计算机系统基础</a:t>
            </a:r>
            <a:r>
              <a:rPr lang="en-US" altLang="zh-CN" dirty="0"/>
              <a:t>——</a:t>
            </a:r>
            <a:r>
              <a:rPr lang="zh-CN" altLang="en-US" dirty="0"/>
              <a:t>处理器发展趋势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7BBDFE5-133A-4653-8D30-BC5F3031F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3512"/>
            <a:ext cx="1085850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256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CD93BA7-2C57-40A3-9456-7BD6219986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8651" y="1444625"/>
            <a:ext cx="9414697" cy="4711616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FFACB4FA-CE64-40F4-BBA4-359823C83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计算机系统基础</a:t>
            </a:r>
            <a:r>
              <a:rPr lang="en-US" altLang="zh-CN" dirty="0"/>
              <a:t>——</a:t>
            </a:r>
            <a:r>
              <a:rPr lang="zh-CN" altLang="en-US" dirty="0"/>
              <a:t>处理器产业趋势</a:t>
            </a:r>
          </a:p>
        </p:txBody>
      </p:sp>
    </p:spTree>
    <p:extLst>
      <p:ext uri="{BB962C8B-B14F-4D97-AF65-F5344CB8AC3E}">
        <p14:creationId xmlns:p14="http://schemas.microsoft.com/office/powerpoint/2010/main" val="1736997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4F49F169-7431-497D-B29B-48B86F2E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计算机系统基础</a:t>
            </a:r>
            <a:r>
              <a:rPr lang="en-US" altLang="zh-CN" dirty="0"/>
              <a:t>——</a:t>
            </a:r>
            <a:r>
              <a:rPr lang="zh-CN" altLang="en-US" dirty="0"/>
              <a:t>多核架构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A846D29-77E2-4991-B2B4-918A45170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0473"/>
            <a:ext cx="10306050" cy="485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246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ARM架构和指令PPT</Template>
  <TotalTime>66</TotalTime>
  <Words>449</Words>
  <Application>Microsoft Office PowerPoint</Application>
  <PresentationFormat>宽屏</PresentationFormat>
  <Paragraphs>61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等线</vt:lpstr>
      <vt:lpstr>等线 Light</vt:lpstr>
      <vt:lpstr>微软雅黑</vt:lpstr>
      <vt:lpstr>Arial</vt:lpstr>
      <vt:lpstr>Office 主题​​</vt:lpstr>
      <vt:lpstr>ARM指令和处理器介绍</vt:lpstr>
      <vt:lpstr>目录</vt:lpstr>
      <vt:lpstr>计算机系统概述——冯·诺依曼结构 </vt:lpstr>
      <vt:lpstr>计算系统概述-哈弗结构</vt:lpstr>
      <vt:lpstr>计算机系统基础-芯片</vt:lpstr>
      <vt:lpstr>计算机系统基础-芯片产业链</vt:lpstr>
      <vt:lpstr>计算机系统基础——处理器发展趋势</vt:lpstr>
      <vt:lpstr>计算机系统基础——处理器产业趋势</vt:lpstr>
      <vt:lpstr>计算机系统基础——多核架构</vt:lpstr>
      <vt:lpstr>RISC和CISC</vt:lpstr>
      <vt:lpstr>ARM和X86</vt:lpstr>
      <vt:lpstr>ARM和X86差别来源于RISC和CISC</vt:lpstr>
      <vt:lpstr>ARM指令集</vt:lpstr>
      <vt:lpstr>ARM架构发展</vt:lpstr>
      <vt:lpstr>ARM架构发展</vt:lpstr>
      <vt:lpstr>ARM处理器</vt:lpstr>
      <vt:lpstr>ARM处理器内核工作模式</vt:lpstr>
      <vt:lpstr>ARM处理器流水线</vt:lpstr>
      <vt:lpstr>基于ARMv8的鲲鹏流水线</vt:lpstr>
      <vt:lpstr>基于ARMv8的鲲鹏流水线特点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ARM架构和指令介绍</dc:title>
  <dc:creator>QianKun Dong</dc:creator>
  <cp:lastModifiedBy>QianKun Dong</cp:lastModifiedBy>
  <cp:revision>12</cp:revision>
  <dcterms:created xsi:type="dcterms:W3CDTF">2022-05-20T01:09:15Z</dcterms:created>
  <dcterms:modified xsi:type="dcterms:W3CDTF">2022-05-20T02:16:02Z</dcterms:modified>
</cp:coreProperties>
</file>