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52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BBE5A-DC91-462F-95F0-DEA5862799AC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28737-E2CE-4AC7-B9A5-40C2156F3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4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7333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 接下来是最后一部分，总结与展望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288101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3A847-C5EA-45B8-957B-EAD4B38E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DC999-78B2-4E38-AF22-5C6D9CD30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84328-7F50-441E-B6A0-E86E4DD8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71847-0473-4156-B158-04BDE06E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FEA1D-DE45-4A99-913A-EFD7EE54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72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FBF25-F4B5-4EC6-9B5A-09F41790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BE517-4390-4AF7-AA0F-8657B23D1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A8E6A-4EC0-41AD-9841-B838624F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9EAFC-C37C-4AF1-8827-E1D36A61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2D3E6-7736-4591-8679-5FB9741D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8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2271EA-0FA1-410E-8AA5-9D1C695E0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EFC26C-965C-4F64-BC94-DFE453618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6150D-2E44-4EEA-87C4-B8A183FA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6E5B5-AF14-4886-9BDD-194AF1A2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1E80D-1E5D-4DA4-8D2C-D1A96D2F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84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DF199-B379-4486-A306-49D1DCA6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DB4D1-FE35-4DA8-A356-DC3AE871C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43762-5790-4B54-8CF3-55014303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93C4D-5158-4973-8546-A19B1C3A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67BB83-F0CD-43A9-8AAC-ACFF9782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3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D7335-5683-49DB-9626-8EC0FCF2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6598F-8256-4C02-9DE6-DE5FC222D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342BE-9AFE-4481-AEDE-4E81E954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24158-5614-416A-A0BF-33718632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73F67-34D8-4764-BB6C-1EB4425B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42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755E3-16AF-47E8-B2C3-834D396A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8246E-6F25-4DC1-9EDE-AF6DED915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72F278-4890-4A13-8578-D01407F2E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E36CE-A32B-4F47-A85C-372D2BFA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7A0469-7BC4-4843-85B6-A203C702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75124F-A91E-4501-B05D-F810CEAA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9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0832C-0760-49C1-9952-83A2FEBF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5E2FA7-81AF-4F08-BBC7-BD4698EE3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573000-0AB3-4085-B7D1-4F6F415E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EF5A22-3363-4DE9-A8E0-6931E37F7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3BEC48-4D28-4931-B680-A46513772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E3FE0E-9706-4264-A8AD-2AE74081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4B19D7-4BD5-4CF2-BA3B-C01E7860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481C88-5399-42FB-8CCE-FC0DA0CA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06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10705-37C0-4990-8D8D-EF53C44B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29A590-33FB-4A07-93F2-196C6DA8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94AC76-8344-4D8B-A319-37AED134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4136B8-D840-4AB0-8393-E463E223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91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5F28B0-6EBD-4785-8D00-4665463C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BF3F8F-B47C-4897-90C8-D56338EC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8CE0CB-475A-4DF0-90BC-5D3A35CD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3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C1232-C014-487A-8C7E-C8639743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1A6AD-DCF8-4C18-9854-6576BBCF2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CE9BB-B931-404E-8B9C-E1BA94AC9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4C5589-3F52-48E2-B4B1-78524221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5685F-F4E1-414B-AA87-54F5680A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9998D-4AE8-4CA5-B1A9-0935876D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ADA44-7254-47BE-9153-DEE8AF98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587541-DABD-40CF-80EB-0D098546A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4E05EC-8A38-4EB4-845F-4083BE799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114135-4141-4B96-9B2F-4ED1C565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0A69-F1AF-49A6-ACAF-A4A66D1D876C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4E5DD-2217-41CB-9BC5-B100F012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518011-461E-450C-A143-436D2EEF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FBA279-BD45-49E9-AA1B-07BF46A8A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17DE82-8C2A-4526-8037-690499432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97C01-E667-4AF2-8D58-BFBAAF2A8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40A69-F1AF-49A6-ACAF-A4A66D1D876C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D4A46-202E-452C-86AB-9C269D56E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C8060-45A4-4ED3-ABCF-C3F0F5CF1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483D-6B22-4A20-B955-D6564632D3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6F3B3E-17EE-4055-A1A1-5BB9C4AD78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963"/>
          <a:stretch/>
        </p:blipFill>
        <p:spPr>
          <a:xfrm>
            <a:off x="10041070" y="136525"/>
            <a:ext cx="2083522" cy="6956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3B960ED-89C8-489C-9787-7BAD14B4E303}"/>
              </a:ext>
            </a:extLst>
          </p:cNvPr>
          <p:cNvSpPr/>
          <p:nvPr userDrawn="1"/>
        </p:nvSpPr>
        <p:spPr>
          <a:xfrm>
            <a:off x="0" y="6356350"/>
            <a:ext cx="9024743" cy="501650"/>
          </a:xfrm>
          <a:prstGeom prst="rect">
            <a:avLst/>
          </a:prstGeom>
          <a:solidFill>
            <a:srgbClr val="8F2B6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615440BC-350C-4782-A0D6-341BE1DF0303}"/>
              </a:ext>
            </a:extLst>
          </p:cNvPr>
          <p:cNvSpPr/>
          <p:nvPr userDrawn="1"/>
        </p:nvSpPr>
        <p:spPr>
          <a:xfrm>
            <a:off x="9024743" y="6356350"/>
            <a:ext cx="3139022" cy="501651"/>
          </a:xfrm>
          <a:prstGeom prst="rtTriangle">
            <a:avLst/>
          </a:prstGeom>
          <a:solidFill>
            <a:srgbClr val="8F2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08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huawei.com/onlinetoolsweb/ftc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278655" y="2844818"/>
            <a:ext cx="7785980" cy="92333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5400" b="1" dirty="0" err="1">
                <a:solidFill>
                  <a:srgbClr val="8F2B62"/>
                </a:solidFill>
                <a:latin typeface="+mj-ea"/>
                <a:ea typeface="+mj-ea"/>
              </a:rPr>
              <a:t>TaiShan</a:t>
            </a:r>
            <a:r>
              <a:rPr lang="zh-CN" altLang="en-US" sz="5400" b="1" dirty="0">
                <a:solidFill>
                  <a:srgbClr val="8F2B62"/>
                </a:solidFill>
                <a:latin typeface="+mj-ea"/>
                <a:ea typeface="+mj-ea"/>
              </a:rPr>
              <a:t>服务器介绍</a:t>
            </a:r>
            <a:endParaRPr lang="en-US" altLang="zh-CN" sz="5400" b="1" dirty="0">
              <a:solidFill>
                <a:srgbClr val="8F2B62"/>
              </a:solidFill>
              <a:latin typeface="+mj-ea"/>
              <a:ea typeface="+mj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390108" y="3792791"/>
            <a:ext cx="6709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1" y="1552169"/>
            <a:ext cx="2387969" cy="3826419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8F2B62"/>
          </a:solidFill>
          <a:ln w="5" cap="flat">
            <a:solidFill>
              <a:srgbClr val="8F2B62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191F4038-5A27-45E4-AB05-9485A4216EE6}"/>
              </a:ext>
            </a:extLst>
          </p:cNvPr>
          <p:cNvSpPr txBox="1">
            <a:spLocks/>
          </p:cNvSpPr>
          <p:nvPr/>
        </p:nvSpPr>
        <p:spPr>
          <a:xfrm>
            <a:off x="1524000" y="3939769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/>
              <a:t>网络空间安全学院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董前琨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05526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15985-D88F-4964-AC60-A09A089B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智能管理系统</a:t>
            </a:r>
            <a:r>
              <a:rPr lang="en-US" altLang="zh-CN" dirty="0" err="1"/>
              <a:t>iBMC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7AF90-8669-42AC-904C-096DF2B48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3640" cy="4351338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华为自主开发的服务器远程管理系统。兼容服务器业界管理标准</a:t>
            </a:r>
            <a:r>
              <a:rPr lang="en-US" altLang="zh-CN" sz="2400" dirty="0"/>
              <a:t>IPMI2.0</a:t>
            </a:r>
            <a:r>
              <a:rPr lang="zh-CN" altLang="zh-CN" sz="2400" dirty="0"/>
              <a:t>规范，具有高可靠的硬件监控和管理功能。</a:t>
            </a:r>
            <a:endParaRPr lang="en-US" altLang="zh-CN" sz="2400" dirty="0"/>
          </a:p>
          <a:p>
            <a:r>
              <a:rPr lang="zh-CN" altLang="zh-CN" sz="2400" dirty="0"/>
              <a:t>主要特性： </a:t>
            </a:r>
          </a:p>
          <a:p>
            <a:pPr lvl="1"/>
            <a:r>
              <a:rPr lang="zh-CN" altLang="zh-CN" sz="2000" dirty="0"/>
              <a:t>支持键盘、鼠标、视频和文本控制台的重定向 </a:t>
            </a:r>
          </a:p>
          <a:p>
            <a:pPr lvl="1"/>
            <a:r>
              <a:rPr lang="zh-CN" altLang="zh-CN" sz="2000" dirty="0"/>
              <a:t>支持远程虚拟媒体 </a:t>
            </a:r>
          </a:p>
          <a:p>
            <a:pPr lvl="1"/>
            <a:r>
              <a:rPr lang="zh-CN" altLang="zh-CN" sz="2000" dirty="0"/>
              <a:t>支持智能平台管理接口（</a:t>
            </a:r>
            <a:r>
              <a:rPr lang="en-US" altLang="zh-CN" sz="2000" dirty="0"/>
              <a:t>IPMI</a:t>
            </a:r>
            <a:r>
              <a:rPr lang="zh-CN" altLang="zh-CN" sz="2000" dirty="0"/>
              <a:t>） </a:t>
            </a:r>
          </a:p>
          <a:p>
            <a:pPr lvl="1"/>
            <a:r>
              <a:rPr lang="zh-CN" altLang="zh-CN" sz="2000" dirty="0"/>
              <a:t>支持简单网络管理协议（</a:t>
            </a:r>
            <a:r>
              <a:rPr lang="en-US" altLang="zh-CN" sz="2000" dirty="0"/>
              <a:t>SNMP</a:t>
            </a:r>
            <a:r>
              <a:rPr lang="zh-CN" altLang="zh-CN" sz="2000" dirty="0"/>
              <a:t>）</a:t>
            </a:r>
          </a:p>
          <a:p>
            <a:pPr lvl="1"/>
            <a:r>
              <a:rPr lang="zh-CN" altLang="zh-CN" sz="2000" dirty="0"/>
              <a:t>支持通过</a:t>
            </a:r>
            <a:r>
              <a:rPr lang="en-US" altLang="zh-CN" sz="2000" dirty="0"/>
              <a:t> Web </a:t>
            </a:r>
            <a:r>
              <a:rPr lang="zh-CN" altLang="zh-CN" sz="2000" dirty="0"/>
              <a:t>浏览器登录</a:t>
            </a:r>
          </a:p>
          <a:p>
            <a:endParaRPr lang="zh-CN" altLang="en-US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269D753-01C6-4FFA-8095-5AC65BBAC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843606"/>
              </p:ext>
            </p:extLst>
          </p:nvPr>
        </p:nvGraphicFramePr>
        <p:xfrm>
          <a:off x="6360162" y="1386840"/>
          <a:ext cx="4993638" cy="4570731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174503">
                  <a:extLst>
                    <a:ext uri="{9D8B030D-6E8A-4147-A177-3AD203B41FA5}">
                      <a16:colId xmlns:a16="http://schemas.microsoft.com/office/drawing/2014/main" val="1754556248"/>
                    </a:ext>
                  </a:extLst>
                </a:gridCol>
                <a:gridCol w="3819135">
                  <a:extLst>
                    <a:ext uri="{9D8B030D-6E8A-4147-A177-3AD203B41FA5}">
                      <a16:colId xmlns:a16="http://schemas.microsoft.com/office/drawing/2014/main" val="2018360742"/>
                    </a:ext>
                  </a:extLst>
                </a:gridCol>
              </a:tblGrid>
              <a:tr h="4597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规格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 anchor="ctr"/>
                </a:tc>
                <a:tc>
                  <a:txBody>
                    <a:bodyPr/>
                    <a:lstStyle/>
                    <a:p>
                      <a:pPr marL="1270" algn="ctr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描述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 anchor="ctr"/>
                </a:tc>
                <a:extLst>
                  <a:ext uri="{0D108BD9-81ED-4DB2-BD59-A6C34878D82A}">
                    <a16:rowId xmlns:a16="http://schemas.microsoft.com/office/drawing/2014/main" val="2772088948"/>
                  </a:ext>
                </a:extLst>
              </a:tr>
              <a:tr h="4597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用户界面 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/>
                </a:tc>
                <a:tc>
                  <a:txBody>
                    <a:bodyPr/>
                    <a:lstStyle/>
                    <a:p>
                      <a:pPr marL="1270" algn="just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查询任务。 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/>
                </a:tc>
                <a:extLst>
                  <a:ext uri="{0D108BD9-81ED-4DB2-BD59-A6C34878D82A}">
                    <a16:rowId xmlns:a16="http://schemas.microsoft.com/office/drawing/2014/main" val="1842445680"/>
                  </a:ext>
                </a:extLst>
              </a:tr>
              <a:tr h="8566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屏幕快照和屏幕录像 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 anchor="ctr"/>
                </a:tc>
                <a:tc>
                  <a:txBody>
                    <a:bodyPr/>
                    <a:lstStyle/>
                    <a:p>
                      <a:pPr marL="1270" algn="just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无需登录即可查看屏幕快照，让定时巡检变得如此简单。 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/>
                </a:tc>
                <a:extLst>
                  <a:ext uri="{0D108BD9-81ED-4DB2-BD59-A6C34878D82A}">
                    <a16:rowId xmlns:a16="http://schemas.microsoft.com/office/drawing/2014/main" val="3290843188"/>
                  </a:ext>
                </a:extLst>
              </a:tr>
              <a:tr h="8566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DNS/</a:t>
                      </a:r>
                      <a:r>
                        <a:rPr lang="zh-CN" sz="1600">
                          <a:effectLst/>
                        </a:rPr>
                        <a:t>目录服务 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 anchor="ctr"/>
                </a:tc>
                <a:tc>
                  <a:txBody>
                    <a:bodyPr/>
                    <a:lstStyle/>
                    <a:p>
                      <a:pPr marL="1270" algn="just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支持域管理和目录服务，大大简化服务器管理网络和配置复杂度。 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 anchor="ctr"/>
                </a:tc>
                <a:extLst>
                  <a:ext uri="{0D108BD9-81ED-4DB2-BD59-A6C34878D82A}">
                    <a16:rowId xmlns:a16="http://schemas.microsoft.com/office/drawing/2014/main" val="4047748362"/>
                  </a:ext>
                </a:extLst>
              </a:tr>
              <a:tr h="540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软件双镜像备份 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 anchor="ctr"/>
                </a:tc>
                <a:tc>
                  <a:txBody>
                    <a:bodyPr/>
                    <a:lstStyle/>
                    <a:p>
                      <a:pPr marL="1270" algn="just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当前运行的软件完全崩溃时，可以从备份镜像启动。 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/>
                </a:tc>
                <a:extLst>
                  <a:ext uri="{0D108BD9-81ED-4DB2-BD59-A6C34878D82A}">
                    <a16:rowId xmlns:a16="http://schemas.microsoft.com/office/drawing/2014/main" val="296326400"/>
                  </a:ext>
                </a:extLst>
              </a:tr>
              <a:tr h="540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设备资产管理 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 anchor="ctr"/>
                </a:tc>
                <a:tc>
                  <a:txBody>
                    <a:bodyPr/>
                    <a:lstStyle/>
                    <a:p>
                      <a:pPr marL="1270"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智能的资产管理，让资产盘点不再困难。 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 anchor="ctr"/>
                </a:tc>
                <a:extLst>
                  <a:ext uri="{0D108BD9-81ED-4DB2-BD59-A6C34878D82A}">
                    <a16:rowId xmlns:a16="http://schemas.microsoft.com/office/drawing/2014/main" val="62247964"/>
                  </a:ext>
                </a:extLst>
              </a:tr>
              <a:tr h="8566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IPv6 </a:t>
                      </a:r>
                      <a:endParaRPr lang="zh-CN" sz="160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/>
                </a:tc>
                <a:tc>
                  <a:txBody>
                    <a:bodyPr/>
                    <a:lstStyle/>
                    <a:p>
                      <a:pPr marL="1270" algn="just"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支持 </a:t>
                      </a:r>
                      <a:r>
                        <a:rPr lang="en-US" sz="1600" dirty="0">
                          <a:effectLst/>
                        </a:rPr>
                        <a:t>IPv6 </a:t>
                      </a:r>
                      <a:r>
                        <a:rPr lang="zh-CN" sz="1600" dirty="0">
                          <a:effectLst/>
                        </a:rPr>
                        <a:t>功能，方便构建全 </a:t>
                      </a:r>
                      <a:r>
                        <a:rPr lang="en-US" sz="1600" dirty="0">
                          <a:effectLst/>
                        </a:rPr>
                        <a:t>IPv6 </a:t>
                      </a:r>
                      <a:r>
                        <a:rPr lang="zh-CN" sz="1600" dirty="0">
                          <a:effectLst/>
                        </a:rPr>
                        <a:t>环境，不用再为 </a:t>
                      </a:r>
                      <a:r>
                        <a:rPr lang="en-US" sz="1600" dirty="0">
                          <a:effectLst/>
                        </a:rPr>
                        <a:t>IP </a:t>
                      </a:r>
                      <a:r>
                        <a:rPr lang="zh-CN" sz="1600" dirty="0">
                          <a:effectLst/>
                        </a:rPr>
                        <a:t>地址枯竭而烦恼。 </a:t>
                      </a:r>
                      <a:endParaRPr lang="zh-CN" sz="1600" dirty="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50165" marT="24130" marB="0" anchor="ctr"/>
                </a:tc>
                <a:extLst>
                  <a:ext uri="{0D108BD9-81ED-4DB2-BD59-A6C34878D82A}">
                    <a16:rowId xmlns:a16="http://schemas.microsoft.com/office/drawing/2014/main" val="286688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93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8F2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7" name="梯形 36"/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5638798" y="2692405"/>
            <a:ext cx="3283271" cy="830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</a:rPr>
              <a:t>Thank you!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753" y="1303027"/>
            <a:ext cx="2328827" cy="24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636E8-00F5-4299-9D61-67C97A1F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计算机硬件基础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FD86B-E747-4F19-B865-80C943B3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9" y="1451234"/>
            <a:ext cx="9861176" cy="486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6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57539-0340-4E74-B118-6BD158DA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计算机硬件基础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30C76B-3F7F-4B0F-87CE-C2160A483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3" y="1363593"/>
            <a:ext cx="10104925" cy="49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57539-0340-4E74-B118-6BD158DA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计算机硬件基础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26DF4B-C4C8-4975-BA86-DD6DFD75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9" y="1396723"/>
            <a:ext cx="9996917" cy="495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9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9A49D-4444-4C51-ADDC-801CD42A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服务器硬件基础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839EE1-6FED-4A9B-9F9A-08FF74A7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47" y="1410419"/>
            <a:ext cx="8145556" cy="481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83851-1A0D-49A9-9C40-9CDC19C2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TaiShan</a:t>
            </a:r>
            <a:r>
              <a:rPr lang="zh-CN" altLang="en-US" dirty="0"/>
              <a:t>服务器概述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16C08-FBAB-4588-9664-E4083682D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TaiShan</a:t>
            </a:r>
            <a:r>
              <a:rPr lang="en-US" altLang="zh-CN" dirty="0"/>
              <a:t> 200</a:t>
            </a:r>
            <a:r>
              <a:rPr lang="zh-CN" altLang="zh-CN" dirty="0"/>
              <a:t>服务器是基于华为鲲鹏</a:t>
            </a:r>
            <a:r>
              <a:rPr lang="en-US" altLang="zh-CN" dirty="0"/>
              <a:t>920</a:t>
            </a:r>
            <a:r>
              <a:rPr lang="zh-CN" altLang="zh-CN" dirty="0"/>
              <a:t>处理器的数据中心服务器</a:t>
            </a:r>
            <a:endParaRPr lang="en-US" altLang="zh-CN" dirty="0"/>
          </a:p>
          <a:p>
            <a:r>
              <a:rPr lang="zh-CN" altLang="zh-CN" dirty="0"/>
              <a:t>面向互联网、分布式存储、云计算、大数据、企业业务等领域</a:t>
            </a:r>
            <a:endParaRPr lang="en-US" altLang="zh-CN" dirty="0"/>
          </a:p>
          <a:p>
            <a:r>
              <a:rPr lang="zh-CN" altLang="zh-CN" dirty="0"/>
              <a:t>高性能计算、大容量存储、低能耗、易管理、易部署</a:t>
            </a:r>
            <a:endParaRPr lang="en-US" altLang="zh-CN" dirty="0"/>
          </a:p>
          <a:p>
            <a:r>
              <a:rPr lang="zh-CN" altLang="en-US" dirty="0"/>
              <a:t>特点：</a:t>
            </a:r>
            <a:endParaRPr lang="en-US" altLang="zh-CN" dirty="0"/>
          </a:p>
          <a:p>
            <a:pPr lvl="1"/>
            <a:r>
              <a:rPr lang="zh-CN" altLang="en-US" dirty="0"/>
              <a:t>处理器多核（最大</a:t>
            </a:r>
            <a:r>
              <a:rPr lang="en-US" altLang="zh-CN" dirty="0"/>
              <a:t>128</a:t>
            </a:r>
            <a:r>
              <a:rPr lang="zh-CN" altLang="en-US" dirty="0"/>
              <a:t>个），可弹性配置存储空间</a:t>
            </a:r>
            <a:endParaRPr lang="en-US" altLang="zh-CN" dirty="0"/>
          </a:p>
          <a:p>
            <a:pPr lvl="1"/>
            <a:r>
              <a:rPr lang="zh-CN" altLang="en-US" dirty="0"/>
              <a:t>可用性可服务性高</a:t>
            </a:r>
            <a:endParaRPr lang="en-US" altLang="zh-CN" dirty="0"/>
          </a:p>
          <a:p>
            <a:pPr lvl="1"/>
            <a:r>
              <a:rPr lang="zh-CN" altLang="en-US" dirty="0"/>
              <a:t>集成</a:t>
            </a:r>
            <a:r>
              <a:rPr lang="en-US" altLang="zh-CN" dirty="0" err="1"/>
              <a:t>iBMC</a:t>
            </a:r>
            <a:r>
              <a:rPr lang="zh-CN" altLang="en-US" dirty="0"/>
              <a:t>管理模块，集成可扩展固件接口（</a:t>
            </a:r>
            <a:r>
              <a:rPr lang="en-US" altLang="zh-CN" dirty="0"/>
              <a:t>UEFI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能源效率高</a:t>
            </a:r>
          </a:p>
        </p:txBody>
      </p:sp>
    </p:spTree>
    <p:extLst>
      <p:ext uri="{BB962C8B-B14F-4D97-AF65-F5344CB8AC3E}">
        <p14:creationId xmlns:p14="http://schemas.microsoft.com/office/powerpoint/2010/main" val="89259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54614-E956-4AE1-90BF-42C6B1F5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TaiShan</a:t>
            </a:r>
            <a:r>
              <a:rPr lang="zh-CN" altLang="en-US" dirty="0"/>
              <a:t>服务器物理结构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40DFFD-AFB8-4C57-990C-FFD56BBB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6712"/>
            <a:ext cx="10515600" cy="461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1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8948E-68A1-415E-B9CA-B5AC0D20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TaiShan</a:t>
            </a:r>
            <a:r>
              <a:rPr lang="zh-CN" altLang="en-US" dirty="0"/>
              <a:t>服务器逻辑结构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94E0FC-5293-4222-9391-445EBAA31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088"/>
            <a:ext cx="3613732" cy="48021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8EEAFB-6275-4E76-8F46-0B87D54EAD12}"/>
              </a:ext>
            </a:extLst>
          </p:cNvPr>
          <p:cNvSpPr txBox="1"/>
          <p:nvPr/>
        </p:nvSpPr>
        <p:spPr>
          <a:xfrm>
            <a:off x="5243486" y="1466216"/>
            <a:ext cx="5318760" cy="420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支持两路自研鲲鹏</a:t>
            </a:r>
            <a:r>
              <a:rPr lang="en-US" altLang="zh-CN" dirty="0"/>
              <a:t>920</a:t>
            </a:r>
            <a:r>
              <a:rPr lang="zh-CN" altLang="en-US" dirty="0"/>
              <a:t> </a:t>
            </a:r>
            <a:r>
              <a:rPr lang="en-US" altLang="zh-CN" dirty="0"/>
              <a:t>7260</a:t>
            </a:r>
            <a:r>
              <a:rPr lang="zh-CN" altLang="en-US" dirty="0"/>
              <a:t>，</a:t>
            </a:r>
            <a:r>
              <a:rPr lang="en-US" altLang="zh-CN" dirty="0"/>
              <a:t>5220</a:t>
            </a:r>
            <a:r>
              <a:rPr lang="zh-CN" altLang="en-US" dirty="0"/>
              <a:t>等处理器，每个处理器支持</a:t>
            </a:r>
            <a:r>
              <a:rPr lang="en-US" altLang="zh-CN" dirty="0"/>
              <a:t>16 </a:t>
            </a:r>
            <a:r>
              <a:rPr lang="zh-CN" altLang="en-US" dirty="0"/>
              <a:t>个</a:t>
            </a:r>
            <a:r>
              <a:rPr lang="en-US" altLang="zh-CN" dirty="0"/>
              <a:t>DDR4 DIMM</a:t>
            </a:r>
            <a:r>
              <a:rPr lang="zh-CN" altLang="en-US" dirty="0"/>
              <a:t> 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以太网灵活插卡可支持</a:t>
            </a:r>
            <a:r>
              <a:rPr lang="en-US" altLang="zh-CN" dirty="0"/>
              <a:t>2</a:t>
            </a:r>
            <a:r>
              <a:rPr lang="zh-CN" altLang="en-US" dirty="0"/>
              <a:t>种插卡，包括 </a:t>
            </a:r>
            <a:r>
              <a:rPr lang="en-US" altLang="zh-CN" dirty="0"/>
              <a:t>4*GE</a:t>
            </a:r>
            <a:r>
              <a:rPr lang="zh-CN" altLang="en-US" dirty="0"/>
              <a:t>和</a:t>
            </a:r>
            <a:r>
              <a:rPr lang="en-US" altLang="zh-CN" dirty="0"/>
              <a:t>4*25GE</a:t>
            </a:r>
            <a:r>
              <a:rPr lang="zh-CN" altLang="en-US" dirty="0"/>
              <a:t>，通过</a:t>
            </a:r>
            <a:r>
              <a:rPr lang="en-US" altLang="zh-CN" dirty="0"/>
              <a:t>CPU</a:t>
            </a:r>
            <a:r>
              <a:rPr lang="zh-CN" altLang="en-US" dirty="0"/>
              <a:t>本身自带高速 </a:t>
            </a:r>
            <a:r>
              <a:rPr lang="en-US" altLang="zh-CN" dirty="0" err="1"/>
              <a:t>Serdes</a:t>
            </a:r>
            <a:r>
              <a:rPr lang="zh-CN" altLang="en-US" dirty="0"/>
              <a:t>接口连接通信介质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RAID</a:t>
            </a:r>
            <a:r>
              <a:rPr lang="zh-CN" altLang="en-US" dirty="0"/>
              <a:t>卡通过</a:t>
            </a:r>
            <a:r>
              <a:rPr lang="en-US" altLang="zh-CN" dirty="0"/>
              <a:t>PCI-e</a:t>
            </a:r>
            <a:r>
              <a:rPr lang="zh-CN" altLang="en-US" dirty="0"/>
              <a:t>总线跟</a:t>
            </a:r>
            <a:r>
              <a:rPr lang="en-US" altLang="zh-CN" dirty="0"/>
              <a:t>CPU1</a:t>
            </a:r>
            <a:r>
              <a:rPr lang="zh-CN" altLang="en-US" dirty="0"/>
              <a:t>连接， </a:t>
            </a:r>
            <a:r>
              <a:rPr lang="en-US" altLang="zh-CN" dirty="0"/>
              <a:t>RAID</a:t>
            </a:r>
            <a:r>
              <a:rPr lang="zh-CN" altLang="en-US" dirty="0"/>
              <a:t>卡引出的</a:t>
            </a:r>
            <a:r>
              <a:rPr lang="en-US" altLang="zh-CN" dirty="0"/>
              <a:t>SAS</a:t>
            </a:r>
            <a:r>
              <a:rPr lang="zh-CN" altLang="en-US" dirty="0"/>
              <a:t>信号线缆跟硬盘背板连接，通过不同的硬盘背板可支持多种本地 存储规格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BMC</a:t>
            </a:r>
            <a:r>
              <a:rPr lang="zh-CN" altLang="en-US" dirty="0"/>
              <a:t>使用自研管理芯片</a:t>
            </a:r>
            <a:r>
              <a:rPr lang="en-US" altLang="zh-CN" dirty="0"/>
              <a:t>Hi1710</a:t>
            </a:r>
            <a:r>
              <a:rPr lang="zh-CN" altLang="en-US" dirty="0"/>
              <a:t>，可外出 </a:t>
            </a:r>
            <a:r>
              <a:rPr lang="en-US" altLang="zh-CN" dirty="0"/>
              <a:t>VGA</a:t>
            </a:r>
            <a:r>
              <a:rPr lang="zh-CN" altLang="en-US" dirty="0"/>
              <a:t>、管理网口、调试串口等管理接口 </a:t>
            </a:r>
          </a:p>
        </p:txBody>
      </p:sp>
    </p:spTree>
    <p:extLst>
      <p:ext uri="{BB962C8B-B14F-4D97-AF65-F5344CB8AC3E}">
        <p14:creationId xmlns:p14="http://schemas.microsoft.com/office/powerpoint/2010/main" val="11740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2567C-D28F-4F1D-9DF7-80AD434A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TaiShan</a:t>
            </a:r>
            <a:r>
              <a:rPr lang="zh-CN" altLang="en-US" dirty="0"/>
              <a:t>服务器规格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5B4AE9D-6130-4CB6-B697-9C6052FF1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363044"/>
              </p:ext>
            </p:extLst>
          </p:nvPr>
        </p:nvGraphicFramePr>
        <p:xfrm>
          <a:off x="779780" y="1568769"/>
          <a:ext cx="10632440" cy="2402551"/>
        </p:xfrm>
        <a:graphic>
          <a:graphicData uri="http://schemas.openxmlformats.org/drawingml/2006/table">
            <a:tbl>
              <a:tblPr firstCol="1" bandRow="1">
                <a:tableStyleId>{8799B23B-EC83-4686-B30A-512413B5E67A}</a:tableStyleId>
              </a:tblPr>
              <a:tblGrid>
                <a:gridCol w="3529812">
                  <a:extLst>
                    <a:ext uri="{9D8B030D-6E8A-4147-A177-3AD203B41FA5}">
                      <a16:colId xmlns:a16="http://schemas.microsoft.com/office/drawing/2014/main" val="1566332870"/>
                    </a:ext>
                  </a:extLst>
                </a:gridCol>
                <a:gridCol w="7102628">
                  <a:extLst>
                    <a:ext uri="{9D8B030D-6E8A-4147-A177-3AD203B41FA5}">
                      <a16:colId xmlns:a16="http://schemas.microsoft.com/office/drawing/2014/main" val="4270806802"/>
                    </a:ext>
                  </a:extLst>
                </a:gridCol>
              </a:tblGrid>
              <a:tr h="787370">
                <a:tc>
                  <a:txBody>
                    <a:bodyPr/>
                    <a:lstStyle/>
                    <a:p>
                      <a:pPr marR="127000" algn="ctr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处理器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43815" marT="74930" marB="0" anchor="ctr"/>
                </a:tc>
                <a:tc>
                  <a:txBody>
                    <a:bodyPr/>
                    <a:lstStyle/>
                    <a:p>
                      <a:pPr marL="342900" marR="127000" lvl="0" indent="-342900" algn="just" fontAlgn="base"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50"/>
                        <a:buFont typeface="Wingdings" panose="05000000000000000000" pitchFamily="2" charset="2"/>
                        <a:buChar char=""/>
                      </a:pP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支持 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 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路处理器，处理器包含 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64 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核，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48 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核，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40 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核，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32 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核三种配置，频率均为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2.6GHz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。 </a:t>
                      </a:r>
                    </a:p>
                    <a:p>
                      <a:pPr marL="342900" marR="127000" lvl="0" indent="-342900" algn="just" fontAlgn="base"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50"/>
                        <a:buFont typeface="Wingdings" panose="05000000000000000000" pitchFamily="2" charset="2"/>
                        <a:buChar char=""/>
                      </a:pP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L3 Cache 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容量最大为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64MB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。 </a:t>
                      </a:r>
                      <a:endParaRPr lang="zh-CN" sz="1800" u="none" strike="noStrike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Wingdings" panose="05000000000000000000" pitchFamily="2" charset="2"/>
                        <a:ea typeface="Wingdings" panose="05000000000000000000" pitchFamily="2" charset="2"/>
                        <a:cs typeface="Wingdings" panose="05000000000000000000" pitchFamily="2" charset="2"/>
                      </a:endParaRPr>
                    </a:p>
                  </a:txBody>
                  <a:tcPr marL="67310" marR="43815" marT="74930" marB="0"/>
                </a:tc>
                <a:extLst>
                  <a:ext uri="{0D108BD9-81ED-4DB2-BD59-A6C34878D82A}">
                    <a16:rowId xmlns:a16="http://schemas.microsoft.com/office/drawing/2014/main" val="1941442708"/>
                  </a:ext>
                </a:extLst>
              </a:tr>
              <a:tr h="1504661">
                <a:tc>
                  <a:txBody>
                    <a:bodyPr/>
                    <a:lstStyle/>
                    <a:p>
                      <a:pPr marR="127000" algn="ctr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内存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43815" marT="74930" marB="0" anchor="ctr"/>
                </a:tc>
                <a:tc>
                  <a:txBody>
                    <a:bodyPr/>
                    <a:lstStyle/>
                    <a:p>
                      <a:pPr marL="342900" marR="127000" lvl="0" indent="-342900" algn="just" fontAlgn="base"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50"/>
                        <a:buFont typeface="Wingdings" panose="05000000000000000000" pitchFamily="2" charset="2"/>
                        <a:buChar char=""/>
                      </a:pP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最多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32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个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DDR4 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内存插槽，支持 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RDIMM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。 </a:t>
                      </a:r>
                    </a:p>
                    <a:p>
                      <a:pPr marL="342900" marR="127000" lvl="0" indent="-342900" algn="just" fontAlgn="base"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50"/>
                        <a:buFont typeface="Wingdings" panose="05000000000000000000" pitchFamily="2" charset="2"/>
                        <a:buChar char=""/>
                      </a:pP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内存设计速率最大可达</a:t>
                      </a:r>
                      <a:r>
                        <a:rPr lang="en-US" sz="1800" dirty="0">
                          <a:effectLst/>
                        </a:rPr>
                        <a:t>2933MT/s</a:t>
                      </a:r>
                      <a:r>
                        <a:rPr lang="zh-CN" sz="1800" dirty="0">
                          <a:effectLst/>
                        </a:rPr>
                        <a:t>。 </a:t>
                      </a:r>
                    </a:p>
                    <a:p>
                      <a:pPr marL="342900" marR="127000" lvl="0" indent="-342900" algn="just" fontAlgn="base"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50"/>
                        <a:buFont typeface="Wingdings" panose="05000000000000000000" pitchFamily="2" charset="2"/>
                        <a:buChar char=""/>
                      </a:pP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内存保护支持 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ECC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、</a:t>
                      </a:r>
                      <a:r>
                        <a:rPr lang="en-US" sz="1800" dirty="0">
                          <a:effectLst/>
                        </a:rPr>
                        <a:t>SEC/DED</a:t>
                      </a:r>
                      <a:r>
                        <a:rPr lang="zh-CN" sz="1800" dirty="0">
                          <a:effectLst/>
                        </a:rPr>
                        <a:t>、</a:t>
                      </a:r>
                      <a:r>
                        <a:rPr lang="en-US" sz="1800" dirty="0">
                          <a:effectLst/>
                        </a:rPr>
                        <a:t>SDDC</a:t>
                      </a:r>
                      <a:r>
                        <a:rPr lang="zh-CN" sz="1800" dirty="0">
                          <a:effectLst/>
                        </a:rPr>
                        <a:t>、</a:t>
                      </a:r>
                      <a:r>
                        <a:rPr lang="en-US" sz="1800" dirty="0">
                          <a:effectLst/>
                        </a:rPr>
                        <a:t>Patrol scrubbing </a:t>
                      </a:r>
                      <a:r>
                        <a:rPr lang="zh-CN" sz="1800" dirty="0">
                          <a:effectLst/>
                        </a:rPr>
                        <a:t>功能。 </a:t>
                      </a:r>
                    </a:p>
                    <a:p>
                      <a:pPr marL="342900" marR="127000" lvl="0" indent="-342900" algn="just" fontAlgn="base"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50"/>
                        <a:buFont typeface="Wingdings" panose="05000000000000000000" pitchFamily="2" charset="2"/>
                        <a:buChar char=""/>
                      </a:pP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单根内存条容量支持</a:t>
                      </a:r>
                      <a:r>
                        <a:rPr lang="en-US" sz="1800" dirty="0">
                          <a:effectLst/>
                        </a:rPr>
                        <a:t>16GB/32GB/64GB/128GB</a:t>
                      </a:r>
                      <a:r>
                        <a:rPr lang="zh-CN" sz="1800" dirty="0">
                          <a:effectLst/>
                        </a:rPr>
                        <a:t>。 </a:t>
                      </a:r>
                    </a:p>
                  </a:txBody>
                  <a:tcPr marL="67310" marR="43815" marT="74930" marB="0"/>
                </a:tc>
                <a:extLst>
                  <a:ext uri="{0D108BD9-81ED-4DB2-BD59-A6C34878D82A}">
                    <a16:rowId xmlns:a16="http://schemas.microsoft.com/office/drawing/2014/main" val="3644675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4E7D0A-1CF8-4023-ACF4-F0C22D89C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08843"/>
              </p:ext>
            </p:extLst>
          </p:nvPr>
        </p:nvGraphicFramePr>
        <p:xfrm>
          <a:off x="779780" y="3971320"/>
          <a:ext cx="10632440" cy="1446530"/>
        </p:xfrm>
        <a:graphic>
          <a:graphicData uri="http://schemas.openxmlformats.org/drawingml/2006/table">
            <a:tbl>
              <a:tblPr firstCol="1" bandRow="1">
                <a:tableStyleId>{8799B23B-EC83-4686-B30A-512413B5E67A}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1669331763"/>
                    </a:ext>
                  </a:extLst>
                </a:gridCol>
                <a:gridCol w="7114540">
                  <a:extLst>
                    <a:ext uri="{9D8B030D-6E8A-4147-A177-3AD203B41FA5}">
                      <a16:colId xmlns:a16="http://schemas.microsoft.com/office/drawing/2014/main" val="3957390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127000" algn="ctr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存储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Huawei Sans"/>
                        <a:ea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7310" marR="43815" marT="74930" marB="0" anchor="ctr"/>
                </a:tc>
                <a:tc>
                  <a:txBody>
                    <a:bodyPr/>
                    <a:lstStyle/>
                    <a:p>
                      <a:pPr marR="127000" algn="just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硬盘：可提供多种不同的规格</a:t>
                      </a:r>
                      <a:r>
                        <a:rPr lang="zh-CN" altLang="en-US" sz="1800" u="none" strike="noStrike" dirty="0">
                          <a:effectLst/>
                          <a:uFillTx/>
                        </a:rPr>
                        <a:t>，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单个硬盘支持热插拔。 </a:t>
                      </a:r>
                    </a:p>
                    <a:p>
                      <a:pPr marR="127000"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RAID </a:t>
                      </a:r>
                      <a:r>
                        <a:rPr lang="zh-CN" sz="1800" dirty="0">
                          <a:effectLst/>
                        </a:rPr>
                        <a:t>控制卡： </a:t>
                      </a:r>
                    </a:p>
                    <a:p>
                      <a:pPr marL="342900" marR="127000" lvl="0" indent="-342900" algn="just" fontAlgn="base"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50"/>
                        <a:buFont typeface="Wingdings" panose="05000000000000000000" pitchFamily="2" charset="2"/>
                        <a:buChar char=""/>
                      </a:pP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支持多种型号的 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RAID 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控制卡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。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endParaRPr lang="zh-CN" sz="18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marR="127000" lvl="0" indent="-342900" algn="just" fontAlgn="base"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50"/>
                        <a:buFont typeface="Wingdings" panose="05000000000000000000" pitchFamily="2" charset="2"/>
                        <a:buChar char=""/>
                      </a:pP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支持超级电容掉电保护，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RAID 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级别迁移、磁盘漫游等功能，支持自诊断、</a:t>
                      </a:r>
                      <a:r>
                        <a:rPr 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Web </a:t>
                      </a:r>
                      <a:r>
                        <a:rPr lang="zh-CN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远程设置</a:t>
                      </a:r>
                      <a:r>
                        <a:rPr lang="zh-CN" altLang="en-US" sz="18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。</a:t>
                      </a:r>
                      <a:endParaRPr lang="zh-CN" sz="1800" u="none" strike="noStrike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Wingdings" panose="05000000000000000000" pitchFamily="2" charset="2"/>
                        <a:ea typeface="Wingdings" panose="05000000000000000000" pitchFamily="2" charset="2"/>
                        <a:cs typeface="Wingdings" panose="05000000000000000000" pitchFamily="2" charset="2"/>
                      </a:endParaRPr>
                    </a:p>
                  </a:txBody>
                  <a:tcPr marL="67310" marR="43815" marT="74930" marB="0"/>
                </a:tc>
                <a:extLst>
                  <a:ext uri="{0D108BD9-81ED-4DB2-BD59-A6C34878D82A}">
                    <a16:rowId xmlns:a16="http://schemas.microsoft.com/office/drawing/2014/main" val="415700756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91455C0-533D-4396-A2E2-0F92AA8781C9}"/>
              </a:ext>
            </a:extLst>
          </p:cNvPr>
          <p:cNvSpPr txBox="1"/>
          <p:nvPr/>
        </p:nvSpPr>
        <p:spPr>
          <a:xfrm>
            <a:off x="838200" y="5730240"/>
            <a:ext cx="628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其他规格如</a:t>
            </a:r>
            <a:r>
              <a:rPr lang="en-US" altLang="zh-CN" dirty="0"/>
              <a:t>PCIe</a:t>
            </a:r>
            <a:r>
              <a:rPr lang="zh-CN" altLang="en-US" dirty="0"/>
              <a:t>，</a:t>
            </a:r>
            <a:r>
              <a:rPr lang="en-US" altLang="zh-CN" dirty="0"/>
              <a:t>IO</a:t>
            </a:r>
            <a:r>
              <a:rPr lang="zh-CN" altLang="en-US" dirty="0"/>
              <a:t>卡，端口等详见讲义</a:t>
            </a:r>
          </a:p>
        </p:txBody>
      </p:sp>
    </p:spTree>
    <p:extLst>
      <p:ext uri="{BB962C8B-B14F-4D97-AF65-F5344CB8AC3E}">
        <p14:creationId xmlns:p14="http://schemas.microsoft.com/office/powerpoint/2010/main" val="396820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Taishan服务器PPT</Template>
  <TotalTime>107</TotalTime>
  <Words>549</Words>
  <Application>Microsoft Office PowerPoint</Application>
  <PresentationFormat>宽屏</PresentationFormat>
  <Paragraphs>63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Huawei Sans</vt:lpstr>
      <vt:lpstr>等线</vt:lpstr>
      <vt:lpstr>等线 Light</vt:lpstr>
      <vt:lpstr>方正兰亭黑简体</vt:lpstr>
      <vt:lpstr>微软雅黑</vt:lpstr>
      <vt:lpstr>Arial</vt:lpstr>
      <vt:lpstr>Times New Roman</vt:lpstr>
      <vt:lpstr>Wingdings</vt:lpstr>
      <vt:lpstr>Office 主题​​</vt:lpstr>
      <vt:lpstr>PowerPoint 演示文稿</vt:lpstr>
      <vt:lpstr>计算机硬件基础</vt:lpstr>
      <vt:lpstr>计算机硬件基础</vt:lpstr>
      <vt:lpstr>计算机硬件基础</vt:lpstr>
      <vt:lpstr>服务器硬件基础</vt:lpstr>
      <vt:lpstr>TaiShan服务器概述</vt:lpstr>
      <vt:lpstr>TaiShan服务器物理结构</vt:lpstr>
      <vt:lpstr>TaiShan服务器逻辑结构</vt:lpstr>
      <vt:lpstr>TaiShan服务器规格</vt:lpstr>
      <vt:lpstr>智能管理系统iBMC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Taishan服务器</dc:title>
  <dc:creator>QianKun Dong</dc:creator>
  <cp:lastModifiedBy>QianKun Dong</cp:lastModifiedBy>
  <cp:revision>9</cp:revision>
  <dcterms:created xsi:type="dcterms:W3CDTF">2022-05-20T00:24:52Z</dcterms:created>
  <dcterms:modified xsi:type="dcterms:W3CDTF">2022-05-20T02:16:08Z</dcterms:modified>
</cp:coreProperties>
</file>