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88128" autoAdjust="0"/>
  </p:normalViewPr>
  <p:slideViewPr>
    <p:cSldViewPr snapToGrid="0">
      <p:cViewPr varScale="1">
        <p:scale>
          <a:sx n="100" d="100"/>
          <a:sy n="100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686E1-B505-42A2-BFBB-41B49D41ADA7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4E16-82C7-47BB-88CD-206393226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B4E16-82C7-47BB-88CD-206393226A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0E59AE-4F23-4D08-B88C-D3BD2C401248}"/>
              </a:ext>
            </a:extLst>
          </p:cNvPr>
          <p:cNvSpPr txBox="1">
            <a:spLocks noChangeArrowheads="1"/>
          </p:cNvSpPr>
          <p:nvPr/>
        </p:nvSpPr>
        <p:spPr>
          <a:xfrm>
            <a:off x="1170124" y="1300163"/>
            <a:ext cx="9815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4.4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关系运算符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68709D-7236-4728-AEC4-7741B99DE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295031"/>
              </p:ext>
            </p:extLst>
          </p:nvPr>
        </p:nvGraphicFramePr>
        <p:xfrm>
          <a:off x="4332423" y="1684338"/>
          <a:ext cx="4004831" cy="1814513"/>
        </p:xfrm>
        <a:graphic>
          <a:graphicData uri="http://schemas.openxmlformats.org/drawingml/2006/table">
            <a:tbl>
              <a:tblPr/>
              <a:tblGrid>
                <a:gridCol w="183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关系运算符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&lt;=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&gt;= 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小于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小于或等于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大于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大于或等于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B25C3C50-645A-4F6C-A257-B5655A12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698" y="2108201"/>
            <a:ext cx="1982745" cy="457200"/>
          </a:xfrm>
          <a:prstGeom prst="wedgeRoundRectCallout">
            <a:avLst>
              <a:gd name="adj1" fmla="val -53769"/>
              <a:gd name="adj2" fmla="val -10833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7B9FF25B-53DD-462B-AF0E-3F5F0424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11" y="6234113"/>
            <a:ext cx="2360411" cy="381000"/>
          </a:xfrm>
          <a:prstGeom prst="wedgeRoundRectCallout">
            <a:avLst>
              <a:gd name="adj1" fmla="val 50583"/>
              <a:gd name="adj2" fmla="val -10375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括号内先运算！</a:t>
            </a:r>
            <a:endParaRPr lang="zh-CN" altLang="en-US" sz="200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2DC42A87-32D9-4FC2-8792-A4776BC8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837" y="6234113"/>
            <a:ext cx="2643660" cy="381000"/>
          </a:xfrm>
          <a:prstGeom prst="wedgeRoundRectCallout">
            <a:avLst>
              <a:gd name="adj1" fmla="val -41667"/>
              <a:gd name="adj2" fmla="val -11333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算术运算先运算！</a:t>
            </a:r>
            <a:endParaRPr lang="zh-CN" altLang="en-US" sz="200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F3B03487-3546-438E-B27C-457E95470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4" y="3589338"/>
            <a:ext cx="992749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运算结果为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位的逻辑值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关系运算时，若关系为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真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；若声明的关系为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假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；若某操作数为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不定值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所有的关系运算符优先级别相同。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关系运算符的优先级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低于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算术运算符。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 b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a&lt;size - 1		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等同于： 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a&lt;(size - 1)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size -</a:t>
            </a:r>
            <a:r>
              <a:rPr lang="zh-CN" altLang="en-US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1&lt;a</a:t>
            </a:r>
            <a:r>
              <a:rPr lang="zh-CN" altLang="en-US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不等同于： </a:t>
            </a:r>
            <a:r>
              <a:rPr lang="en-US" altLang="zh-CN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size-1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&lt;a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C3525EF-4BE0-40FF-BEF4-ADAEEE7A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2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8" grpId="0" bldLvl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6A67E-D437-41ED-9E6A-C5CEBAB72F7A}"/>
              </a:ext>
            </a:extLst>
          </p:cNvPr>
          <p:cNvSpPr txBox="1">
            <a:spLocks noChangeArrowheads="1"/>
          </p:cNvSpPr>
          <p:nvPr/>
        </p:nvSpPr>
        <p:spPr>
          <a:xfrm>
            <a:off x="1060450" y="1279525"/>
            <a:ext cx="1029334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4.5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等式运算符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3FDCAC-B3B3-4037-96AD-450614B10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804249"/>
              </p:ext>
            </p:extLst>
          </p:nvPr>
        </p:nvGraphicFramePr>
        <p:xfrm>
          <a:off x="4376737" y="1427163"/>
          <a:ext cx="4199851" cy="1809750"/>
        </p:xfrm>
        <a:graphic>
          <a:graphicData uri="http://schemas.openxmlformats.org/drawingml/2006/table">
            <a:tbl>
              <a:tblPr/>
              <a:tblGrid>
                <a:gridCol w="19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0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等式运算符</a:t>
                      </a:r>
                    </a:p>
                  </a:txBody>
                  <a:tcPr marL="30724" marR="30724" marT="15365" marB="1536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5" marB="1536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44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！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 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===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！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</a:p>
                  </a:txBody>
                  <a:tcPr marL="30724" marR="30724" marT="15365" marB="1536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不等于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全等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不全等</a:t>
                      </a:r>
                    </a:p>
                  </a:txBody>
                  <a:tcPr marL="30724" marR="30724" marT="15365" marB="1536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AE73EABC-98E6-4627-83BE-3B3E24C7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1814513"/>
            <a:ext cx="2079298" cy="457200"/>
          </a:xfrm>
          <a:prstGeom prst="wedgeRoundRectCallout">
            <a:avLst>
              <a:gd name="adj1" fmla="val -51093"/>
              <a:gd name="adj2" fmla="val -98611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9B03553-F43E-48F7-A423-5449FA4D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3429000"/>
            <a:ext cx="1094725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运算结果为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位的逻辑值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等于运算符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(= =)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和全等运算符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(= = =)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2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区别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  <a:p>
            <a:pPr lvl="1" algn="just">
              <a:lnSpc>
                <a:spcPct val="10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等于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运算符时，两个操作数必须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逐位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结果才为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；若某些位为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，则结果为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lvl="1" algn="just">
              <a:lnSpc>
                <a:spcPct val="10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全等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运算符时，若两个操作数的相应位完全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一致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（如同是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则结果为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；否则为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所有的等式运算符优先级别相同。</a:t>
            </a: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= =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和！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=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运算符常用于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表达式的判别，又称为“</a:t>
            </a:r>
            <a:r>
              <a:rPr lang="en-US" altLang="zh-CN" sz="22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等式运算符”。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923B2F-C201-44B1-AD2B-8316E810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66346-8659-4E19-8279-5DD52405F1AC}"/>
              </a:ext>
            </a:extLst>
          </p:cNvPr>
          <p:cNvSpPr txBox="1">
            <a:spLocks noChangeArrowheads="1"/>
          </p:cNvSpPr>
          <p:nvPr/>
        </p:nvSpPr>
        <p:spPr>
          <a:xfrm>
            <a:off x="928824" y="1357311"/>
            <a:ext cx="101074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] if(A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1’bx) $display(“AisX”)</a:t>
            </a:r>
            <a:r>
              <a:rPr lang="zh-CN" altLang="en-US" sz="2200">
                <a:latin typeface="Times New Roman" panose="02020603050405020304" pitchFamily="18" charset="0"/>
              </a:rPr>
              <a:t>；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200">
                <a:latin typeface="Times New Roman" panose="02020603050405020304" pitchFamily="18" charset="0"/>
              </a:rPr>
              <a:t>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200">
                <a:latin typeface="Times New Roman" panose="02020603050405020304" pitchFamily="18" charset="0"/>
              </a:rPr>
              <a:t>为不定值时， 式（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</a:t>
            </a:r>
            <a:r>
              <a:rPr lang="zh-CN" altLang="en-US" sz="2200">
                <a:latin typeface="Times New Roman" panose="02020603050405020304" pitchFamily="18" charset="0"/>
              </a:rPr>
              <a:t>）的运算结果为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200">
                <a:latin typeface="Times New Roman" panose="02020603050405020304" pitchFamily="18" charset="0"/>
              </a:rPr>
              <a:t>，则该语句不执行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    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if(A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1’bx) $display(“AisX”)</a:t>
            </a:r>
            <a:r>
              <a:rPr lang="zh-CN" altLang="en-US" sz="2200">
                <a:latin typeface="Times New Roman" panose="02020603050405020304" pitchFamily="18" charset="0"/>
              </a:rPr>
              <a:t>；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200">
                <a:latin typeface="Times New Roman" panose="02020603050405020304" pitchFamily="18" charset="0"/>
              </a:rPr>
              <a:t>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200">
                <a:latin typeface="Times New Roman" panose="02020603050405020304" pitchFamily="18" charset="0"/>
              </a:rPr>
              <a:t>为不定值时，式（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</a:t>
            </a:r>
            <a:r>
              <a:rPr lang="zh-CN" altLang="en-US" sz="2200">
                <a:latin typeface="Times New Roman" panose="02020603050405020304" pitchFamily="18" charset="0"/>
              </a:rPr>
              <a:t>）的运算结果为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latin typeface="Times New Roman" panose="02020603050405020304" pitchFamily="18" charset="0"/>
              </a:rPr>
              <a:t>，该语句执行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zh-CN" sz="2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B50D6C-23E7-4E4C-BEFB-B9A930048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130491"/>
              </p:ext>
            </p:extLst>
          </p:nvPr>
        </p:nvGraphicFramePr>
        <p:xfrm>
          <a:off x="1455873" y="3743324"/>
          <a:ext cx="3791823" cy="1814512"/>
        </p:xfrm>
        <a:graphic>
          <a:graphicData uri="http://schemas.openxmlformats.org/drawingml/2006/table">
            <a:tbl>
              <a:tblPr/>
              <a:tblGrid>
                <a:gridCol w="145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3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</a:p>
                  </a:txBody>
                  <a:tcPr marL="30724" marR="30724" marT="15359" marB="1535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1   x   z</a:t>
                      </a:r>
                    </a:p>
                  </a:txBody>
                  <a:tcPr marL="30724" marR="30724" marT="15359" marB="1535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57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marL="30724" marR="30724" marT="15359" marB="1535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x   x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x   x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   x   x   x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   x   x   x</a:t>
                      </a:r>
                    </a:p>
                  </a:txBody>
                  <a:tcPr marL="30724" marR="30724" marT="15359" marB="1535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3437A51-148A-4728-92E9-FBA37E437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850250"/>
              </p:ext>
            </p:extLst>
          </p:nvPr>
        </p:nvGraphicFramePr>
        <p:xfrm>
          <a:off x="5113473" y="3802061"/>
          <a:ext cx="3791823" cy="1814513"/>
        </p:xfrm>
        <a:graphic>
          <a:graphicData uri="http://schemas.openxmlformats.org/drawingml/2006/table">
            <a:tbl>
              <a:tblPr/>
              <a:tblGrid>
                <a:gridCol w="145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===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1   x   z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0   0   0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0   0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 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0</a:t>
                      </a: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0   0   0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6">
            <a:extLst>
              <a:ext uri="{FF2B5EF4-FFF2-40B4-BE49-F238E27FC236}">
                <a16:creationId xmlns:a16="http://schemas.microsoft.com/office/drawing/2014/main" id="{ADCCCA0D-06E3-4C7E-9D09-627EF233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74" y="3116261"/>
            <a:ext cx="3402918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 “= =”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的真值表</a:t>
            </a:r>
            <a:endParaRPr lang="zh-CN" altLang="en-US" sz="4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FA1FC524-15D2-4670-A3B9-FA25C78B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674" y="3116261"/>
            <a:ext cx="3597370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 “= = =”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的真值表</a:t>
            </a:r>
          </a:p>
        </p:txBody>
      </p:sp>
      <p:sp>
        <p:nvSpPr>
          <p:cNvPr id="9" name="AutoShape 28">
            <a:extLst>
              <a:ext uri="{FF2B5EF4-FFF2-40B4-BE49-F238E27FC236}">
                <a16:creationId xmlns:a16="http://schemas.microsoft.com/office/drawing/2014/main" id="{9D09DF6F-DC3C-4DF9-BF92-65433572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62" y="5773736"/>
            <a:ext cx="2748666" cy="719138"/>
          </a:xfrm>
          <a:prstGeom prst="wedgeRoundRectCallout">
            <a:avLst>
              <a:gd name="adj1" fmla="val 61718"/>
              <a:gd name="adj2" fmla="val -8090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运算的结果可能为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10" name="AutoShape 29">
            <a:extLst>
              <a:ext uri="{FF2B5EF4-FFF2-40B4-BE49-F238E27FC236}">
                <a16:creationId xmlns:a16="http://schemas.microsoft.com/office/drawing/2014/main" id="{E36E3D56-A0B6-40BB-87C8-B0F8078F5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437" y="5773736"/>
            <a:ext cx="2430656" cy="674688"/>
          </a:xfrm>
          <a:prstGeom prst="wedgeRoundRectCallout">
            <a:avLst>
              <a:gd name="adj1" fmla="val -53167"/>
              <a:gd name="adj2" fmla="val -73296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全等于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运算的结果只有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09CEAD8-E611-4052-B089-1F153E70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2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EE22C-E9EC-401C-95FA-07D8418F365F}"/>
              </a:ext>
            </a:extLst>
          </p:cNvPr>
          <p:cNvSpPr txBox="1">
            <a:spLocks noChangeArrowheads="1"/>
          </p:cNvSpPr>
          <p:nvPr/>
        </p:nvSpPr>
        <p:spPr>
          <a:xfrm>
            <a:off x="843099" y="1336675"/>
            <a:ext cx="109029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4.6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缩减运算符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ACDF84-F5EA-4F76-8039-C1E07904F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168015"/>
              </p:ext>
            </p:extLst>
          </p:nvPr>
        </p:nvGraphicFramePr>
        <p:xfrm>
          <a:off x="5200787" y="1298575"/>
          <a:ext cx="4448578" cy="2544995"/>
        </p:xfrm>
        <a:graphic>
          <a:graphicData uri="http://schemas.openxmlformats.org/drawingml/2006/table">
            <a:tbl>
              <a:tblPr/>
              <a:tblGrid>
                <a:gridCol w="203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6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缩减运算符</a:t>
                      </a:r>
                    </a:p>
                  </a:txBody>
                  <a:tcPr marL="30724" marR="30724" marT="15350" marB="1535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50" marB="1535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6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 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~&amp;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^~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，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~^</a:t>
                      </a:r>
                    </a:p>
                  </a:txBody>
                  <a:tcPr marL="30724" marR="30724" marT="15350" marB="1535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与非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或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或非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异或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同或</a:t>
                      </a:r>
                    </a:p>
                  </a:txBody>
                  <a:tcPr marL="30724" marR="30724" marT="15350" marB="1535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7592CB18-C66A-4337-B8CA-252E345F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99" y="1919288"/>
            <a:ext cx="2202440" cy="457200"/>
          </a:xfrm>
          <a:prstGeom prst="wedgeRoundRectCallout">
            <a:avLst>
              <a:gd name="adj1" fmla="val -63292"/>
              <a:gd name="adj2" fmla="val -7013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</a:rPr>
              <a:t>单</a:t>
            </a:r>
            <a:r>
              <a:rPr lang="zh-CN" altLang="en-US" sz="2000" b="0">
                <a:solidFill>
                  <a:schemeClr val="tx1"/>
                </a:solidFill>
              </a:rPr>
              <a:t>目运算符</a:t>
            </a:r>
            <a:endParaRPr lang="zh-CN" altLang="en-US" sz="2000" b="0">
              <a:solidFill>
                <a:srgbClr val="FF0066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D4676AA-36CA-4160-BE10-CA830DF3C700}"/>
              </a:ext>
            </a:extLst>
          </p:cNvPr>
          <p:cNvSpPr/>
          <p:nvPr/>
        </p:nvSpPr>
        <p:spPr>
          <a:xfrm>
            <a:off x="928824" y="3833813"/>
            <a:ext cx="10539276" cy="302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运算法则与位运算符类似，但运算过程不同！</a:t>
            </a: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个操作数进行</a:t>
            </a:r>
            <a:r>
              <a:rPr lang="zh-CN" altLang="en-US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递推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即先将操作数的最低位与第二位进行与、或、非运算，再将运算结果与第三位进行相同的运算，依次类推，直至最高位 。</a:t>
            </a: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运算结果缩减为</a:t>
            </a:r>
            <a:r>
              <a:rPr lang="en-US" altLang="zh-CN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位二进制数。</a:t>
            </a: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]reg[3:0] a;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b=|a;          //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等效于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 =( (a[0] | a[1]) | a(2)) | a[3]</a:t>
            </a:r>
          </a:p>
        </p:txBody>
      </p:sp>
      <p:sp>
        <p:nvSpPr>
          <p:cNvPr id="8" name="AutoShape 17" descr="80%">
            <a:extLst>
              <a:ext uri="{FF2B5EF4-FFF2-40B4-BE49-F238E27FC236}">
                <a16:creationId xmlns:a16="http://schemas.microsoft.com/office/drawing/2014/main" id="{65E8036C-C9E3-4D9D-AD80-071A0887252D}"/>
              </a:ext>
            </a:extLst>
          </p:cNvPr>
          <p:cNvSpPr>
            <a:spLocks noChangeArrowheads="1"/>
          </p:cNvSpPr>
          <p:nvPr/>
        </p:nvSpPr>
        <p:spPr bwMode="auto">
          <a:xfrm rot="21466763">
            <a:off x="300053" y="2682959"/>
            <a:ext cx="5566952" cy="1020763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缩减运算符</a:t>
            </a: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位运算符</a:t>
            </a: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的区别！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8FC27CB-B4A1-4BCC-9ACD-EEC06409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6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18C41-45CB-4CAA-A72C-DC96B7680522}"/>
              </a:ext>
            </a:extLst>
          </p:cNvPr>
          <p:cNvSpPr txBox="1">
            <a:spLocks noChangeArrowheads="1"/>
          </p:cNvSpPr>
          <p:nvPr/>
        </p:nvSpPr>
        <p:spPr>
          <a:xfrm>
            <a:off x="920751" y="1373187"/>
            <a:ext cx="100294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4.7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移位运算符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DC305A-55DD-4A48-8A19-E280B6C10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167868"/>
              </p:ext>
            </p:extLst>
          </p:nvPr>
        </p:nvGraphicFramePr>
        <p:xfrm>
          <a:off x="3868739" y="1512887"/>
          <a:ext cx="4092166" cy="1143000"/>
        </p:xfrm>
        <a:graphic>
          <a:graphicData uri="http://schemas.openxmlformats.org/drawingml/2006/table">
            <a:tbl>
              <a:tblPr/>
              <a:tblGrid>
                <a:gridCol w="187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移位运算符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&gt;&gt; 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&lt;&lt;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右移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左移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A459B718-D1B6-4B5A-9716-3F30F32A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6" y="2005012"/>
            <a:ext cx="2025984" cy="457200"/>
          </a:xfrm>
          <a:prstGeom prst="wedgeRoundRectCallout">
            <a:avLst>
              <a:gd name="adj1" fmla="val -51093"/>
              <a:gd name="adj2" fmla="val -98611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A37E0DA7-C368-48C9-BF77-1A3B85A1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5181600"/>
            <a:ext cx="2797787" cy="381000"/>
          </a:xfrm>
          <a:prstGeom prst="wedgeRectCallout">
            <a:avLst>
              <a:gd name="adj1" fmla="val -48995"/>
              <a:gd name="adj2" fmla="val -135833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左移会扩充位数！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7A4A753-F816-4E64-B466-AF9EE7916175}"/>
              </a:ext>
            </a:extLst>
          </p:cNvPr>
          <p:cNvSpPr/>
          <p:nvPr/>
        </p:nvSpPr>
        <p:spPr>
          <a:xfrm>
            <a:off x="838200" y="3151187"/>
            <a:ext cx="10998199" cy="2368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A&gt;&gt;n   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A&lt;&lt;n 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将操作数右移或左移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位，同时用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填补移出的空位。</a:t>
            </a: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4’b1001&gt;&gt;3 = 4’b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4’b1001&gt;&gt;4 = 4’b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0000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4’b1001&lt;&lt;1 = 5’b1001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4’b1001&lt;&lt;2 = 6’b1001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1&lt;&lt;6 = 32’b1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000000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19">
            <a:extLst>
              <a:ext uri="{FF2B5EF4-FFF2-40B4-BE49-F238E27FC236}">
                <a16:creationId xmlns:a16="http://schemas.microsoft.com/office/drawing/2014/main" id="{F174A0D4-14E6-4F81-82A1-0341BC8E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6" y="5713412"/>
            <a:ext cx="5850833" cy="1144588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indent="28733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将操作数右移或左移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位，相当于将操作数除以或乘以</a:t>
            </a:r>
            <a:r>
              <a:rPr lang="en-US" altLang="zh-CN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aseline="36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AB70A682-4FD8-45C4-9C1F-61864654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5054600"/>
            <a:ext cx="2312987" cy="658812"/>
          </a:xfrm>
          <a:prstGeom prst="wedgeRoundRectCallout">
            <a:avLst>
              <a:gd name="adj1" fmla="val -37310"/>
              <a:gd name="adj2" fmla="val -9700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右移位数不变，但右移的数据会丢失！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3506C19-70FC-4996-9108-122C46B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dvAuto="0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CE7FA28B-F487-4F24-B7AB-FE0DDEDAE126}"/>
              </a:ext>
            </a:extLst>
          </p:cNvPr>
          <p:cNvSpPr txBox="1">
            <a:spLocks noChangeArrowheads="1"/>
          </p:cNvSpPr>
          <p:nvPr/>
        </p:nvSpPr>
        <p:spPr>
          <a:xfrm>
            <a:off x="1239974" y="1254124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4.8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条件运算符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D77240C8-F85B-4409-824E-DB70A898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924" y="993774"/>
            <a:ext cx="1600200" cy="457200"/>
          </a:xfrm>
          <a:prstGeom prst="wedgeRoundRectCallout">
            <a:avLst>
              <a:gd name="adj1" fmla="val -74009"/>
              <a:gd name="adj2" fmla="val 4791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3583B51-E577-4972-8E52-AE0073D4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824" y="3368674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1AFAB2AC-52AE-4FED-9C0B-E3DEFC24617E}"/>
              </a:ext>
            </a:extLst>
          </p:cNvPr>
          <p:cNvGrpSpPr>
            <a:grpSpLocks/>
          </p:cNvGrpSpPr>
          <p:nvPr/>
        </p:nvGrpSpPr>
        <p:grpSpPr bwMode="auto">
          <a:xfrm>
            <a:off x="3291024" y="4130674"/>
            <a:ext cx="2590800" cy="2362200"/>
            <a:chOff x="3696" y="2064"/>
            <a:chExt cx="1632" cy="1488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4AD22C8B-F035-4BFC-A9DC-F9A69394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1632" cy="14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22B27B22-A4C6-4E35-9A2F-D8E3CE850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102"/>
              <a:ext cx="1584" cy="1412"/>
              <a:chOff x="3600" y="2102"/>
              <a:chExt cx="1584" cy="1412"/>
            </a:xfrm>
          </p:grpSpPr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D67B3155-291E-497F-B757-6040657B5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E2E5A600-72D2-4788-8EE6-E2F7F48C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52332030-51A2-4F74-A3FF-EAAAF7EF1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1ABC0905-F0EC-41D4-B1BA-0F02A4308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38"/>
                <a:ext cx="336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in1</a:t>
                </a:r>
              </a:p>
            </p:txBody>
          </p:sp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37460317-4ECD-4570-BEDB-1FCF77DFB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592"/>
                <a:ext cx="432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out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9751B543-0E7F-48C8-B1A4-25D33D2C7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102"/>
                <a:ext cx="62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21" name="Text Box 15">
                <a:extLst>
                  <a:ext uri="{FF2B5EF4-FFF2-40B4-BE49-F238E27FC236}">
                    <a16:creationId xmlns:a16="http://schemas.microsoft.com/office/drawing/2014/main" id="{C7D7900B-2626-47F6-85ED-6E93C9F5E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336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in0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6">
                <a:extLst>
                  <a:ext uri="{FF2B5EF4-FFF2-40B4-BE49-F238E27FC236}">
                    <a16:creationId xmlns:a16="http://schemas.microsoft.com/office/drawing/2014/main" id="{11CA4A57-C333-40FD-8D68-0C0E3E1A2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432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sel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AutoShape 17">
                <a:extLst>
                  <a:ext uri="{FF2B5EF4-FFF2-40B4-BE49-F238E27FC236}">
                    <a16:creationId xmlns:a16="http://schemas.microsoft.com/office/drawing/2014/main" id="{3CD161C2-9101-49FE-91F7-84F12D77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26475">
                <a:off x="4032" y="2592"/>
                <a:ext cx="624" cy="240"/>
              </a:xfrm>
              <a:custGeom>
                <a:avLst/>
                <a:gdLst>
                  <a:gd name="T0" fmla="*/ 0 w 21600"/>
                  <a:gd name="T1" fmla="*/ 0 h 21600"/>
                  <a:gd name="T2" fmla="*/ 156 w 21600"/>
                  <a:gd name="T3" fmla="*/ 240 h 21600"/>
                  <a:gd name="T4" fmla="*/ 468 w 21600"/>
                  <a:gd name="T5" fmla="*/ 240 h 21600"/>
                  <a:gd name="T6" fmla="*/ 62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C372A37B-520B-4072-ACFD-F8BB5E1C2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19">
            <a:extLst>
              <a:ext uri="{FF2B5EF4-FFF2-40B4-BE49-F238E27FC236}">
                <a16:creationId xmlns:a16="http://schemas.microsoft.com/office/drawing/2014/main" id="{FA366948-63EC-4D2E-A665-9E69986A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24" y="2865437"/>
            <a:ext cx="4343400" cy="427037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信号 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200">
                <a:solidFill>
                  <a:srgbClr val="FF0066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>
                <a:solidFill>
                  <a:srgbClr val="FF00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98EF7AB-F4AD-4D42-B736-73F40C2F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4" y="2378074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条件运算符为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？：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F5B60310-A477-4328-B9AE-A886D3C3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4" y="3521074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数据选择器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 out = sel? in1:in0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28" name="AutoShape 22">
            <a:extLst>
              <a:ext uri="{FF2B5EF4-FFF2-40B4-BE49-F238E27FC236}">
                <a16:creationId xmlns:a16="http://schemas.microsoft.com/office/drawing/2014/main" id="{7E49B05F-90E7-4D3E-A461-CD50B7FD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124" y="1606549"/>
            <a:ext cx="2743200" cy="1104900"/>
          </a:xfrm>
          <a:prstGeom prst="wedgeRectCallout">
            <a:avLst>
              <a:gd name="adj1" fmla="val -71065"/>
              <a:gd name="adj2" fmla="val 65088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当条件为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，信号取表达式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的值；为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，则取表达式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</a:p>
        </p:txBody>
      </p:sp>
      <p:sp>
        <p:nvSpPr>
          <p:cNvPr id="29" name="AutoShape 24">
            <a:extLst>
              <a:ext uri="{FF2B5EF4-FFF2-40B4-BE49-F238E27FC236}">
                <a16:creationId xmlns:a16="http://schemas.microsoft.com/office/drawing/2014/main" id="{F7A0F01B-C476-4F8D-B7B6-91EE287A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849" y="5426074"/>
            <a:ext cx="2276475" cy="674688"/>
          </a:xfrm>
          <a:prstGeom prst="wedgeRoundRectCallout">
            <a:avLst>
              <a:gd name="adj1" fmla="val -73991"/>
              <a:gd name="adj2" fmla="val -4788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sel=1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out=in1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sel=0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out=in0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0979A7A0-A0D0-42CB-AB80-F7B3B43F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25" grpId="0" bldLvl="0" animBg="1"/>
      <p:bldP spid="26" grpId="0"/>
      <p:bldP spid="27" grpId="0"/>
      <p:bldP spid="28" grpId="0" bldLvl="0" animBg="1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B27F2-36C5-4BE0-B9C0-63CCC5D2BF2F}"/>
              </a:ext>
            </a:extLst>
          </p:cNvPr>
          <p:cNvSpPr txBox="1">
            <a:spLocks noChangeArrowheads="1"/>
          </p:cNvSpPr>
          <p:nvPr/>
        </p:nvSpPr>
        <p:spPr>
          <a:xfrm>
            <a:off x="1049473" y="1033463"/>
            <a:ext cx="9193143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</a:rPr>
              <a:t>4.9 </a:t>
            </a:r>
            <a:r>
              <a:rPr lang="zh-CN" altLang="en-US">
                <a:solidFill>
                  <a:schemeClr val="tx2"/>
                </a:solidFill>
              </a:rPr>
              <a:t>位拼接运算符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位拼接运算符为</a:t>
            </a:r>
            <a:r>
              <a:rPr lang="en-US" altLang="zh-CN" sz="2200">
                <a:solidFill>
                  <a:srgbClr val="FF0066"/>
                </a:solidFill>
                <a:ea typeface="黑体" panose="02010609060101010101" pitchFamily="49" charset="-122"/>
              </a:rPr>
              <a:t>{ 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用于将两个或多个信号的某些位拼接起来，表示一个</a:t>
            </a:r>
            <a:r>
              <a:rPr lang="zh-CN" altLang="en-US" sz="2200">
                <a:solidFill>
                  <a:srgbClr val="FF33CC"/>
                </a:solidFill>
              </a:rPr>
              <a:t>整体</a:t>
            </a:r>
            <a:r>
              <a:rPr lang="zh-CN" altLang="en-US" sz="2200"/>
              <a:t>信号。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用法：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65C74-BE4C-45FA-A327-DAAF9FBB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323" y="3376613"/>
            <a:ext cx="37141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9F3F83F-CA6C-417C-B37C-D5599F9C2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461" y="2794001"/>
            <a:ext cx="7964319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的某几位，信号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6763EF-85B9-433E-AF5D-B82F27FD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4" y="3190876"/>
            <a:ext cx="9904276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例如在进行加法运算时，可将进位输出与和拼接在一起使用。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output [3:0] sum;                             //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output cout;                                    //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进位输出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input[3:0] ina,inb;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input cin;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assign {cout,sum} = ina + inb +cin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进位与和拼接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{a,b[3:0],w,3’b101}                                             			//= {a,b[3],b[2],b[1],b[0],w,1’b1,1’b0,1’b1}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FB65F5-4068-4472-9C35-961E6CA3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5B756D-6EB6-4986-A4B5-E0FC4A78660E}"/>
              </a:ext>
            </a:extLst>
          </p:cNvPr>
          <p:cNvSpPr txBox="1">
            <a:spLocks noChangeArrowheads="1"/>
          </p:cNvSpPr>
          <p:nvPr/>
        </p:nvSpPr>
        <p:spPr>
          <a:xfrm>
            <a:off x="928824" y="136525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可用</a:t>
            </a:r>
            <a:r>
              <a:rPr lang="zh-CN" altLang="en-US">
                <a:solidFill>
                  <a:srgbClr val="FF33CC"/>
                </a:solidFill>
              </a:rPr>
              <a:t>重复法</a:t>
            </a:r>
            <a:r>
              <a:rPr lang="zh-CN" altLang="en-US"/>
              <a:t>简化表达式，如：</a:t>
            </a:r>
            <a:r>
              <a:rPr lang="en-US" altLang="zh-CN">
                <a:ea typeface="黑体" panose="02010609060101010101" pitchFamily="49" charset="-122"/>
              </a:rPr>
              <a:t>{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4</a:t>
            </a:r>
            <a:r>
              <a:rPr lang="en-US" altLang="zh-CN">
                <a:ea typeface="黑体" panose="02010609060101010101" pitchFamily="49" charset="-122"/>
              </a:rPr>
              <a:t>{w}} //</a:t>
            </a:r>
            <a:r>
              <a:rPr lang="zh-CN" altLang="en-US"/>
              <a:t>等同于</a:t>
            </a:r>
            <a:r>
              <a:rPr lang="en-US" altLang="zh-CN">
                <a:ea typeface="黑体" panose="02010609060101010101" pitchFamily="49" charset="-122"/>
              </a:rPr>
              <a:t>{w,w,w,w}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还可用</a:t>
            </a:r>
            <a:r>
              <a:rPr lang="zh-CN" altLang="en-US">
                <a:solidFill>
                  <a:srgbClr val="FF33CC"/>
                </a:solidFill>
              </a:rPr>
              <a:t>嵌套方式</a:t>
            </a:r>
            <a:r>
              <a:rPr lang="zh-CN" altLang="en-US"/>
              <a:t>简化书写，如：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</a:t>
            </a:r>
            <a:r>
              <a:rPr lang="en-US" altLang="zh-CN">
                <a:ea typeface="黑体" panose="02010609060101010101" pitchFamily="49" charset="-122"/>
              </a:rPr>
              <a:t>{b,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} //</a:t>
            </a:r>
            <a:r>
              <a:rPr lang="zh-CN" altLang="en-US"/>
              <a:t>等同于</a:t>
            </a:r>
            <a:r>
              <a:rPr lang="en-US" altLang="zh-CN">
                <a:ea typeface="黑体" panose="02010609060101010101" pitchFamily="49" charset="-122"/>
              </a:rPr>
              <a:t>{b,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}</a:t>
            </a:r>
            <a:r>
              <a:rPr lang="zh-CN" altLang="en-US"/>
              <a:t>，也等同于</a:t>
            </a:r>
            <a:r>
              <a:rPr lang="en-US" altLang="zh-CN">
                <a:ea typeface="黑体" panose="02010609060101010101" pitchFamily="49" charset="-122"/>
              </a:rPr>
              <a:t>{b,a,b,a,b,a,b}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74A36-FA9C-459A-BCB5-9F8F83A2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674" y="3479800"/>
            <a:ext cx="4332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5DA3EF4-14D8-48D1-BFF7-8073475A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524" y="1263650"/>
            <a:ext cx="3786508" cy="719138"/>
          </a:xfrm>
          <a:prstGeom prst="wedgeRoundRectCallout">
            <a:avLst>
              <a:gd name="adj1" fmla="val -42338"/>
              <a:gd name="adj2" fmla="val 11732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用于表示重复的表达式必须为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常数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表达式！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77A9095-7CB3-43C1-8ED6-26C0B7812471}"/>
              </a:ext>
            </a:extLst>
          </p:cNvPr>
          <p:cNvSpPr/>
          <p:nvPr/>
        </p:nvSpPr>
        <p:spPr>
          <a:xfrm>
            <a:off x="1130828" y="4383332"/>
            <a:ext cx="10521422" cy="1701556"/>
          </a:xfrm>
          <a:prstGeom prst="rect">
            <a:avLst/>
          </a:prstGeom>
          <a:noFill/>
          <a:ln w="127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281305" indent="-281305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在位拼接表达式中，不允许存在没有指明位数的信号，必须指明信号的位数；若未指明，则</a:t>
            </a:r>
            <a:r>
              <a:rPr lang="zh-CN" altLang="en-US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默认为</a:t>
            </a:r>
            <a:r>
              <a:rPr lang="en-US" altLang="zh-CN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en-US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位的二进制数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</a:p>
          <a:p>
            <a:pPr marL="281305" indent="-281305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{1,0} = 64’h00000001_00000000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注意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{1,0}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不等于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2‘b10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93AB01A-1005-4BA0-83F1-691B51FE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2A4D876-D690-4FA1-BC1D-24F3AAEB7894}"/>
              </a:ext>
            </a:extLst>
          </p:cNvPr>
          <p:cNvSpPr txBox="1">
            <a:spLocks noChangeArrowheads="1"/>
          </p:cNvSpPr>
          <p:nvPr/>
        </p:nvSpPr>
        <p:spPr>
          <a:xfrm>
            <a:off x="1022350" y="1125416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4.10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运算符的优先级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066DDB-C0AF-4C8F-BD73-17949D41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39966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21C881A-52D5-4B43-865D-1832319F6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620488"/>
              </p:ext>
            </p:extLst>
          </p:nvPr>
        </p:nvGraphicFramePr>
        <p:xfrm>
          <a:off x="1063625" y="2398591"/>
          <a:ext cx="5197475" cy="399746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类  别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运  算  符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优先级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逻辑、位运算符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!  ~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rowSpan="1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高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低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01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算术运算符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*  /  %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＋  －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移位运算符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&lt;&lt;  &gt;&gt;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关系运算符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  &lt;=  &gt;  &gt;=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等式运算符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 =  ! =  ===  !==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001">
                <a:tc row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缩减、位运算符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  ~&amp;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2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  ^~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  ~|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001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&amp;&amp;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0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||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条件运算符</a:t>
                      </a: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？：</a:t>
                      </a: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48">
            <a:extLst>
              <a:ext uri="{FF2B5EF4-FFF2-40B4-BE49-F238E27FC236}">
                <a16:creationId xmlns:a16="http://schemas.microsoft.com/office/drawing/2014/main" id="{43D4D6FE-DAA0-4B28-8036-59DF9A6C3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1912816"/>
            <a:ext cx="3200400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0724" tIns="15362" rIns="30724" bIns="15362">
            <a:spAutoFit/>
          </a:bodyPr>
          <a:lstStyle>
            <a:lvl1pPr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3-3  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运算符的优先级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D6956D31-0FE2-450E-813D-A6BADB48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049466"/>
            <a:ext cx="2947987" cy="2527300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marL="195263" indent="-195263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为提高程序的可读性，建议使用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括号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来控制运算的优先级！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 b="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a&gt;b)&amp;&amp;(b&gt;c) 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a= =b)||(x= = y) 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!a)||(a&gt;b)</a:t>
            </a:r>
          </a:p>
        </p:txBody>
      </p:sp>
      <p:sp>
        <p:nvSpPr>
          <p:cNvPr id="8" name="Line 50">
            <a:extLst>
              <a:ext uri="{FF2B5EF4-FFF2-40B4-BE49-F238E27FC236}">
                <a16:creationId xmlns:a16="http://schemas.microsoft.com/office/drawing/2014/main" id="{661656D0-C3F9-4665-A05E-5462826AB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3049466"/>
            <a:ext cx="0" cy="2870200"/>
          </a:xfrm>
          <a:prstGeom prst="line">
            <a:avLst/>
          </a:prstGeom>
          <a:noFill/>
          <a:ln w="22225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656379-E706-4591-B031-CE5BCD3F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89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5779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自行设计一个简单计算的模块，要求如下：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、两个输入（</a:t>
            </a:r>
            <a:r>
              <a:rPr lang="en-US" altLang="zh-CN" dirty="0" err="1"/>
              <a:t>ina</a:t>
            </a:r>
            <a:r>
              <a:rPr lang="zh-CN" altLang="en-US" dirty="0"/>
              <a:t>，</a:t>
            </a:r>
            <a:r>
              <a:rPr lang="en-US" altLang="zh-CN" dirty="0" err="1"/>
              <a:t>inb</a:t>
            </a:r>
            <a:r>
              <a:rPr lang="zh-CN" altLang="en-US" dirty="0"/>
              <a:t>），分别为</a:t>
            </a:r>
            <a:r>
              <a:rPr lang="en-US" altLang="zh-CN" dirty="0"/>
              <a:t>16</a:t>
            </a:r>
            <a:r>
              <a:rPr lang="zh-CN" altLang="en-US" dirty="0"/>
              <a:t>位的二进制数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、多个输出，分别是这两个二进制数的运算结果，包括</a:t>
            </a:r>
            <a:endParaRPr lang="en-US" altLang="zh-CN" dirty="0"/>
          </a:p>
          <a:p>
            <a:pPr lvl="2"/>
            <a:r>
              <a:rPr lang="en-US" altLang="zh-CN" dirty="0" err="1"/>
              <a:t>sumab</a:t>
            </a:r>
            <a:r>
              <a:rPr lang="en-US" altLang="zh-CN" dirty="0"/>
              <a:t>:</a:t>
            </a:r>
            <a:r>
              <a:rPr lang="zh-CN" altLang="en-US" dirty="0"/>
              <a:t>两个输入之和，</a:t>
            </a:r>
            <a:r>
              <a:rPr lang="en-US" altLang="zh-CN" dirty="0" err="1"/>
              <a:t>sumflag</a:t>
            </a:r>
            <a:r>
              <a:rPr lang="en-US" altLang="zh-CN" dirty="0"/>
              <a:t>:</a:t>
            </a:r>
            <a:r>
              <a:rPr lang="zh-CN" altLang="en-US" dirty="0"/>
              <a:t> 两个输入相加之后的进位</a:t>
            </a:r>
            <a:endParaRPr lang="en-US" altLang="zh-CN" dirty="0"/>
          </a:p>
          <a:p>
            <a:pPr lvl="2"/>
            <a:r>
              <a:rPr lang="en-US" altLang="zh-CN" dirty="0"/>
              <a:t>leftshiftA2</a:t>
            </a:r>
            <a:r>
              <a:rPr lang="zh-CN" altLang="en-US" dirty="0"/>
              <a:t>：把</a:t>
            </a:r>
            <a:r>
              <a:rPr lang="en-US" altLang="zh-CN" dirty="0" err="1"/>
              <a:t>ina</a:t>
            </a:r>
            <a:r>
              <a:rPr lang="zh-CN" altLang="en-US" dirty="0"/>
              <a:t>向左逻辑移位两位得到的结果</a:t>
            </a:r>
            <a:endParaRPr lang="en-US" altLang="zh-CN" dirty="0"/>
          </a:p>
          <a:p>
            <a:pPr lvl="2"/>
            <a:r>
              <a:rPr lang="en-US" altLang="zh-CN" dirty="0"/>
              <a:t>rightshiftB2</a:t>
            </a:r>
            <a:r>
              <a:rPr lang="zh-CN" altLang="en-US" dirty="0"/>
              <a:t>：把</a:t>
            </a:r>
            <a:r>
              <a:rPr lang="en-US" altLang="zh-CN" dirty="0" err="1"/>
              <a:t>inb</a:t>
            </a:r>
            <a:r>
              <a:rPr lang="zh-CN" altLang="en-US" dirty="0"/>
              <a:t>向右逻辑移位两位得到的结果</a:t>
            </a:r>
            <a:endParaRPr lang="en-US" altLang="zh-CN" dirty="0"/>
          </a:p>
          <a:p>
            <a:pPr lvl="2"/>
            <a:r>
              <a:rPr lang="en-US" altLang="zh-CN" dirty="0" err="1"/>
              <a:t>lessflag</a:t>
            </a:r>
            <a:r>
              <a:rPr lang="en-US" altLang="zh-CN" dirty="0"/>
              <a:t>: </a:t>
            </a:r>
            <a:r>
              <a:rPr lang="en-US" altLang="zh-CN" dirty="0" err="1"/>
              <a:t>ina</a:t>
            </a:r>
            <a:r>
              <a:rPr lang="zh-CN" altLang="en-US" dirty="0"/>
              <a:t>小于</a:t>
            </a:r>
            <a:r>
              <a:rPr lang="en-US" altLang="zh-CN" dirty="0" err="1"/>
              <a:t>inb</a:t>
            </a:r>
            <a:r>
              <a:rPr lang="zh-CN" altLang="en-US" dirty="0"/>
              <a:t>时返回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 err="1"/>
              <a:t>equalflag</a:t>
            </a:r>
            <a:r>
              <a:rPr lang="en-US" altLang="zh-CN" dirty="0"/>
              <a:t>: </a:t>
            </a:r>
            <a:r>
              <a:rPr lang="en-US" altLang="zh-CN" dirty="0" err="1"/>
              <a:t>ina</a:t>
            </a:r>
            <a:r>
              <a:rPr lang="zh-CN" altLang="en-US" dirty="0"/>
              <a:t>等于</a:t>
            </a:r>
            <a:r>
              <a:rPr lang="en-US" altLang="zh-CN" dirty="0" err="1"/>
              <a:t>inb</a:t>
            </a:r>
            <a:r>
              <a:rPr lang="zh-CN" altLang="en-US" dirty="0"/>
              <a:t>时返回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 err="1"/>
              <a:t>bitXorflag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 err="1"/>
              <a:t>ina</a:t>
            </a:r>
            <a:r>
              <a:rPr lang="zh-CN" altLang="en-US" dirty="0"/>
              <a:t>按位异或之后的结果</a:t>
            </a:r>
            <a:endParaRPr lang="en-US" altLang="zh-CN" dirty="0"/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4.doc/pdf</a:t>
            </a:r>
          </a:p>
          <a:p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16912E8-04EF-4955-B82E-66A8244BC374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0424975" cy="5772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4.1 </a:t>
            </a:r>
            <a:r>
              <a:rPr lang="zh-CN" altLang="en-US" sz="2400" noProof="1"/>
              <a:t>算术运算符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4.2 </a:t>
            </a:r>
            <a:r>
              <a:rPr lang="zh-CN" altLang="en-US" sz="2400" noProof="1"/>
              <a:t>逻辑运算符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4.3 </a:t>
            </a:r>
            <a:r>
              <a:rPr lang="zh-CN" altLang="en-US" sz="2400" noProof="1"/>
              <a:t>位运算符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4.4 </a:t>
            </a:r>
            <a:r>
              <a:rPr lang="zh-CN" altLang="en-US" sz="2400" noProof="1"/>
              <a:t>关系运算符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4.5 </a:t>
            </a:r>
            <a:r>
              <a:rPr lang="zh-CN" altLang="en-US" sz="2400" noProof="1"/>
              <a:t>等式运算符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.6 缩减运算符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.7 移位运算符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.8 条件运算符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.9 位拼接运算符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</a:t>
            </a:r>
            <a:r>
              <a:rPr lang="en-US" altLang="zh-CN" sz="2400" noProof="1"/>
              <a:t>1</a:t>
            </a:r>
            <a:r>
              <a:rPr lang="zh-CN" altLang="en-US" sz="2400" noProof="1"/>
              <a:t>0 运算符的优先级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9C81D06-1FCB-4605-9148-4C7C3CD7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0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>
            <a:extLst>
              <a:ext uri="{FF2B5EF4-FFF2-40B4-BE49-F238E27FC236}">
                <a16:creationId xmlns:a16="http://schemas.microsoft.com/office/drawing/2014/main" id="{D758B8F7-EAB1-4BF0-9C45-F307205FA360}"/>
              </a:ext>
            </a:extLst>
          </p:cNvPr>
          <p:cNvSpPr txBox="1">
            <a:spLocks/>
          </p:cNvSpPr>
          <p:nvPr/>
        </p:nvSpPr>
        <p:spPr>
          <a:xfrm>
            <a:off x="552450" y="1374774"/>
            <a:ext cx="10331450" cy="4962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indent="-195580" algn="just"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运算符按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功能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分为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类：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算术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逻辑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关系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等式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缩减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条件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位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移位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位拼接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endParaRPr lang="zh-CN" altLang="en-US" noProof="1">
              <a:latin typeface="Times New Roman" panose="02020603050405020304" pitchFamily="18" charset="0"/>
            </a:endParaRPr>
          </a:p>
          <a:p>
            <a:pPr marL="0" indent="0" algn="just"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运算符按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操作数的个数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分为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类：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单目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带一个操作数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逻辑非！，按位取反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~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，缩减运算符，移位运算符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双目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带两个操作数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算术、关系、等式运算符，逻辑、位运算符的大部分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三目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带三个操作数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条件运算符</a:t>
            </a:r>
            <a:endParaRPr lang="zh-CN" altLang="en-US" noProof="1">
              <a:latin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A68FBFD-9264-4C83-BF60-0E92BA9B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34796-5197-45B5-9C3B-6068C1123FDE}"/>
              </a:ext>
            </a:extLst>
          </p:cNvPr>
          <p:cNvSpPr txBox="1">
            <a:spLocks noChangeArrowheads="1"/>
          </p:cNvSpPr>
          <p:nvPr/>
        </p:nvSpPr>
        <p:spPr>
          <a:xfrm>
            <a:off x="1081088" y="1228725"/>
            <a:ext cx="993739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4.1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算术运算符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6E22F5-64F8-4066-94A6-23DDCD36A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633525"/>
              </p:ext>
            </p:extLst>
          </p:nvPr>
        </p:nvGraphicFramePr>
        <p:xfrm>
          <a:off x="2314574" y="1852613"/>
          <a:ext cx="4054617" cy="2209800"/>
        </p:xfrm>
        <a:graphic>
          <a:graphicData uri="http://schemas.openxmlformats.org/drawingml/2006/table">
            <a:tbl>
              <a:tblPr/>
              <a:tblGrid>
                <a:gridCol w="185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算术运算符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＋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－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*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/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%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加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减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乘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除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求模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147243F0-3AD7-4CBC-907F-0C2B1E54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197100"/>
            <a:ext cx="2007394" cy="457200"/>
          </a:xfrm>
          <a:prstGeom prst="wedgeRoundRectCallout">
            <a:avLst>
              <a:gd name="adj1" fmla="val -60815"/>
              <a:gd name="adj2" fmla="val 9166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1DAFA1D-946A-4926-82B9-4E9771245D45}"/>
              </a:ext>
            </a:extLst>
          </p:cNvPr>
          <p:cNvSpPr/>
          <p:nvPr/>
        </p:nvSpPr>
        <p:spPr>
          <a:xfrm>
            <a:off x="774700" y="4064000"/>
            <a:ext cx="10706100" cy="292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除法取整：进行整数除法运算时，结果值略去小数部分，只取整数部分！</a:t>
            </a:r>
            <a:endParaRPr lang="zh-CN" altLang="en-US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%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称为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求模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（或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求余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）运算符，要求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%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两侧均为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整型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数据；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求模运算结果值的符号位取第一个操作数的符号位！</a:t>
            </a:r>
            <a:endParaRPr lang="zh-CN" altLang="en-US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-11%3     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结果为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-2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进行算术运算时，若某操作数为不定值</a:t>
            </a:r>
            <a:r>
              <a:rPr lang="en-US" altLang="zh-CN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，则整个结果也为</a:t>
            </a:r>
            <a:r>
              <a:rPr lang="en-US" altLang="zh-CN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。</a:t>
            </a:r>
            <a:r>
              <a:rPr lang="zh-CN" altLang="en-US" sz="2200" b="1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83360CF-F251-467C-B9CE-2EEDD3BD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4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D968E07-15FA-4442-A1F1-679F3D1F6C3D}"/>
              </a:ext>
            </a:extLst>
          </p:cNvPr>
          <p:cNvSpPr txBox="1">
            <a:spLocks noChangeArrowheads="1"/>
          </p:cNvSpPr>
          <p:nvPr/>
        </p:nvSpPr>
        <p:spPr>
          <a:xfrm>
            <a:off x="1035050" y="1238250"/>
            <a:ext cx="10623550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4.2 </a:t>
            </a:r>
            <a:r>
              <a:rPr lang="zh-CN" altLang="en-US">
                <a:latin typeface="Times New Roman" panose="02020603050405020304" pitchFamily="18" charset="0"/>
              </a:rPr>
              <a:t>逻辑运算符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逻辑运算符把它的操作数当作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布尔变量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非零</a:t>
            </a:r>
            <a:r>
              <a:rPr lang="zh-CN" altLang="en-US">
                <a:latin typeface="Times New Roman" panose="02020603050405020304" pitchFamily="18" charset="0"/>
              </a:rPr>
              <a:t>的操作数被认为是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真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(1‘b1)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零</a:t>
            </a:r>
            <a:r>
              <a:rPr lang="zh-CN" altLang="en-US">
                <a:latin typeface="Times New Roman" panose="02020603050405020304" pitchFamily="18" charset="0"/>
              </a:rPr>
              <a:t>被认为是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假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(1‘b0)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不确定</a:t>
            </a:r>
            <a:r>
              <a:rPr lang="zh-CN" altLang="en-US">
                <a:latin typeface="Times New Roman" panose="02020603050405020304" pitchFamily="18" charset="0"/>
              </a:rPr>
              <a:t>的操作数如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4’bxx00, </a:t>
            </a:r>
            <a:r>
              <a:rPr lang="zh-CN" altLang="en-US">
                <a:latin typeface="Times New Roman" panose="02020603050405020304" pitchFamily="18" charset="0"/>
              </a:rPr>
              <a:t>被认为是不确定的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可能为零，也可能为非零）（记为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1’bx)</a:t>
            </a:r>
            <a:r>
              <a:rPr lang="zh-CN" altLang="en-US">
                <a:latin typeface="Times New Roman" panose="02020603050405020304" pitchFamily="18" charset="0"/>
              </a:rPr>
              <a:t>； 但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4’bxx11</a:t>
            </a:r>
            <a:r>
              <a:rPr lang="zh-CN" altLang="en-US">
                <a:latin typeface="Times New Roman" panose="02020603050405020304" pitchFamily="18" charset="0"/>
              </a:rPr>
              <a:t>被认为是真（记为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1’b1</a:t>
            </a:r>
            <a:r>
              <a:rPr lang="zh-CN" altLang="en-US">
                <a:latin typeface="Times New Roman" panose="02020603050405020304" pitchFamily="18" charset="0"/>
              </a:rPr>
              <a:t>，因为它肯定是非零的）。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06E2872-C296-48C0-92BD-810600274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66257"/>
              </p:ext>
            </p:extLst>
          </p:nvPr>
        </p:nvGraphicFramePr>
        <p:xfrm>
          <a:off x="3467099" y="4208463"/>
          <a:ext cx="4291999" cy="1524000"/>
        </p:xfrm>
        <a:graphic>
          <a:graphicData uri="http://schemas.openxmlformats.org/drawingml/2006/table">
            <a:tbl>
              <a:tblPr/>
              <a:tblGrid>
                <a:gridCol w="194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逻辑运算符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&amp;&amp;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双目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||(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双目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!(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单目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逻辑或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逻辑非</a:t>
                      </a: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15">
            <a:extLst>
              <a:ext uri="{FF2B5EF4-FFF2-40B4-BE49-F238E27FC236}">
                <a16:creationId xmlns:a16="http://schemas.microsoft.com/office/drawing/2014/main" id="{74F9804B-D184-45FB-A1AD-5EF16E7E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7" y="6018213"/>
            <a:ext cx="9620805" cy="661987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进行逻辑运算后的结果为</a:t>
            </a:r>
            <a:r>
              <a:rPr lang="zh-CN" altLang="en-US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布尔值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（为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）！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AE06B58-74BC-4BFC-BBFF-30E340FA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9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9A0F33-025A-4EB7-99CB-A93766E4D1A2}"/>
              </a:ext>
            </a:extLst>
          </p:cNvPr>
          <p:cNvSpPr txBox="1">
            <a:spLocks noChangeArrowheads="1"/>
          </p:cNvSpPr>
          <p:nvPr/>
        </p:nvSpPr>
        <p:spPr>
          <a:xfrm>
            <a:off x="928824" y="1390650"/>
            <a:ext cx="10323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“&amp;&amp;”</a:t>
            </a:r>
            <a:r>
              <a:rPr lang="zh-CN" altLang="en-US">
                <a:latin typeface="Times New Roman" panose="02020603050405020304" pitchFamily="18" charset="0"/>
              </a:rPr>
              <a:t>和“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||”</a:t>
            </a:r>
            <a:r>
              <a:rPr lang="zh-CN" altLang="en-US">
                <a:latin typeface="Times New Roman" panose="02020603050405020304" pitchFamily="18" charset="0"/>
              </a:rPr>
              <a:t>的优先级除高于条件运算符外，低于关系运算符、等式运算符等几乎所有运算符；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逻辑非“！”优先级最高。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a&gt;b)&amp;&amp;(b&gt;c)    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a&gt;b &amp;&amp; b&gt;c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a= =b)||(x= = y)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a= =b||x= = y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!a)||(a&gt;b)	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!a||a&gt;b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9C6269-160D-40C2-B2A9-02D419CA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37" y="4592638"/>
            <a:ext cx="8440756" cy="903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为提高程序的可读性，明确表达各运算符之间的优先关系，建议使用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8BFE46-B55E-41D0-B25B-EB95A13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4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EB7DC478-F13B-4980-9AC6-39BDB44AF195}"/>
              </a:ext>
            </a:extLst>
          </p:cNvPr>
          <p:cNvSpPr txBox="1">
            <a:spLocks noChangeArrowheads="1"/>
          </p:cNvSpPr>
          <p:nvPr/>
        </p:nvSpPr>
        <p:spPr>
          <a:xfrm>
            <a:off x="928824" y="1377950"/>
            <a:ext cx="10577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4.3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位运算符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F22F01-C8C8-48CF-A121-BDCD04626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209884"/>
              </p:ext>
            </p:extLst>
          </p:nvPr>
        </p:nvGraphicFramePr>
        <p:xfrm>
          <a:off x="3956186" y="1868488"/>
          <a:ext cx="4315738" cy="2179637"/>
        </p:xfrm>
        <a:graphic>
          <a:graphicData uri="http://schemas.openxmlformats.org/drawingml/2006/table">
            <a:tbl>
              <a:tblPr/>
              <a:tblGrid>
                <a:gridCol w="197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位运算符</a:t>
                      </a:r>
                    </a:p>
                  </a:txBody>
                  <a:tcPr marL="30724" marR="30724" marT="15360" marB="1536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</a:p>
                  </a:txBody>
                  <a:tcPr marL="30724" marR="30724" marT="15360" marB="153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9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 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&amp;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^~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，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~^</a:t>
                      </a:r>
                    </a:p>
                  </a:txBody>
                  <a:tcPr marL="30724" marR="30724" marT="15360" marB="1536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按位取反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按位与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按位或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按位异或</a:t>
                      </a: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按位同或</a:t>
                      </a:r>
                    </a:p>
                  </a:txBody>
                  <a:tcPr marL="30724" marR="30724" marT="15360" marB="153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1039">
            <a:extLst>
              <a:ext uri="{FF2B5EF4-FFF2-40B4-BE49-F238E27FC236}">
                <a16:creationId xmlns:a16="http://schemas.microsoft.com/office/drawing/2014/main" id="{D13A6559-BC21-4947-AE7C-347403BCF9C0}"/>
              </a:ext>
            </a:extLst>
          </p:cNvPr>
          <p:cNvGrpSpPr>
            <a:grpSpLocks/>
          </p:cNvGrpSpPr>
          <p:nvPr/>
        </p:nvGrpSpPr>
        <p:grpSpPr bwMode="auto">
          <a:xfrm>
            <a:off x="1538423" y="2782888"/>
            <a:ext cx="2893877" cy="1143000"/>
            <a:chOff x="624" y="1680"/>
            <a:chExt cx="1488" cy="720"/>
          </a:xfrm>
        </p:grpSpPr>
        <p:sp>
          <p:nvSpPr>
            <p:cNvPr id="7" name="AutoShape 1040">
              <a:extLst>
                <a:ext uri="{FF2B5EF4-FFF2-40B4-BE49-F238E27FC236}">
                  <a16:creationId xmlns:a16="http://schemas.microsoft.com/office/drawing/2014/main" id="{1FDB1DE4-A19B-4E64-BD65-A748A537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1008" cy="288"/>
            </a:xfrm>
            <a:prstGeom prst="wedgeRoundRectCallout">
              <a:avLst>
                <a:gd name="adj1" fmla="val 74505"/>
                <a:gd name="adj2" fmla="val 11806"/>
                <a:gd name="adj3" fmla="val 16667"/>
              </a:avLst>
            </a:prstGeom>
            <a:noFill/>
            <a:ln w="12700">
              <a:solidFill>
                <a:srgbClr val="89A4A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6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双</a:t>
              </a:r>
              <a:r>
                <a:rPr lang="zh-CN" altLang="en-US" sz="2000" b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目运算符</a:t>
              </a:r>
              <a:endParaRPr lang="zh-CN" altLang="en-US" sz="2000" b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AutoShape 1041">
              <a:extLst>
                <a:ext uri="{FF2B5EF4-FFF2-40B4-BE49-F238E27FC236}">
                  <a16:creationId xmlns:a16="http://schemas.microsoft.com/office/drawing/2014/main" id="{ECA050AD-27EF-4B58-902C-D6BF83AC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680"/>
              <a:ext cx="144" cy="720"/>
            </a:xfrm>
            <a:prstGeom prst="leftBrace">
              <a:avLst>
                <a:gd name="adj1" fmla="val 414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AutoShape 1042">
            <a:extLst>
              <a:ext uri="{FF2B5EF4-FFF2-40B4-BE49-F238E27FC236}">
                <a16:creationId xmlns:a16="http://schemas.microsoft.com/office/drawing/2014/main" id="{0C3F0741-F7CB-43E6-8781-ED9AD146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849" y="2151063"/>
            <a:ext cx="2136672" cy="457200"/>
          </a:xfrm>
          <a:prstGeom prst="wedgeRoundRectCallout">
            <a:avLst>
              <a:gd name="adj1" fmla="val 72718"/>
              <a:gd name="adj2" fmla="val 2465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1043">
            <a:extLst>
              <a:ext uri="{FF2B5EF4-FFF2-40B4-BE49-F238E27FC236}">
                <a16:creationId xmlns:a16="http://schemas.microsoft.com/office/drawing/2014/main" id="{DC55B8FC-A819-410D-B4E7-DBFB3424A719}"/>
              </a:ext>
            </a:extLst>
          </p:cNvPr>
          <p:cNvSpPr/>
          <p:nvPr/>
        </p:nvSpPr>
        <p:spPr>
          <a:xfrm>
            <a:off x="1073287" y="4333875"/>
            <a:ext cx="10155552" cy="2419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位运算其结果与操作数位数相同。位运算符中的双目运算符要求对两个操作数的相应位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逐位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进行运算。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两个不同长度的操作数进行位运算时，将自动按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右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端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对齐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，位数少的操作数会在高位用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补齐。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若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A = 5’b11001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 = 3’b101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    则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A &amp; B = 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5’b11001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&amp;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5’b</a:t>
            </a:r>
            <a:r>
              <a:rPr lang="en-US" altLang="zh-CN" sz="22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00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= 5’b00001</a:t>
            </a:r>
            <a:r>
              <a:rPr lang="en-US" altLang="zh-CN" sz="24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500E7A-7A47-4E64-870E-A57A22BB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0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>
            <a:extLst>
              <a:ext uri="{FF2B5EF4-FFF2-40B4-BE49-F238E27FC236}">
                <a16:creationId xmlns:a16="http://schemas.microsoft.com/office/drawing/2014/main" id="{F38A6675-B0CE-4A32-B745-54B38A446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38375"/>
            <a:ext cx="6453188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3BA1929-677C-4185-B109-C0B293F8B8FC}"/>
              </a:ext>
            </a:extLst>
          </p:cNvPr>
          <p:cNvSpPr txBox="1">
            <a:spLocks noChangeArrowheads="1"/>
          </p:cNvSpPr>
          <p:nvPr/>
        </p:nvSpPr>
        <p:spPr>
          <a:xfrm>
            <a:off x="1101726" y="14287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] &amp;&amp;</a:t>
            </a:r>
            <a:r>
              <a:rPr lang="zh-CN" altLang="en-US">
                <a:latin typeface="宋体" panose="02010600030101010101" pitchFamily="2" charset="-122"/>
              </a:rPr>
              <a:t>运算符和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&amp;</a:t>
            </a:r>
            <a:r>
              <a:rPr lang="zh-CN" altLang="en-US">
                <a:latin typeface="宋体" panose="02010600030101010101" pitchFamily="2" charset="-122"/>
              </a:rPr>
              <a:t>（按位与）的区别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3552992-A98E-4CA6-9C8D-5574D23C7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4" y="4718050"/>
            <a:ext cx="4038600" cy="381000"/>
          </a:xfrm>
          <a:prstGeom prst="wedgeRectCallout">
            <a:avLst>
              <a:gd name="adj1" fmla="val -60181"/>
              <a:gd name="adj2" fmla="val -93333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&amp;&amp;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运算的结果为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位的逻辑值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BB4F835-3796-4FDF-929B-738D76AE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B5FC1CFB-EAC8-4082-AC24-986A6C96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289300"/>
            <a:ext cx="85963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D826D27-DCAC-48CE-9C26-D224B6B5F284}"/>
              </a:ext>
            </a:extLst>
          </p:cNvPr>
          <p:cNvSpPr txBox="1">
            <a:spLocks noChangeArrowheads="1"/>
          </p:cNvSpPr>
          <p:nvPr/>
        </p:nvSpPr>
        <p:spPr>
          <a:xfrm>
            <a:off x="1035050" y="14414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] &amp;&amp;</a:t>
            </a:r>
            <a:r>
              <a:rPr lang="zh-CN" altLang="en-US">
                <a:latin typeface="宋体" panose="02010600030101010101" pitchFamily="2" charset="-122"/>
              </a:rPr>
              <a:t>运算符和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&amp;</a:t>
            </a:r>
            <a:r>
              <a:rPr lang="zh-CN" altLang="en-US">
                <a:latin typeface="宋体" panose="02010600030101010101" pitchFamily="2" charset="-122"/>
              </a:rPr>
              <a:t>（按位与）的区别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108B17B2-FE4A-4421-802C-0B41D01A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2854325"/>
            <a:ext cx="1573212" cy="346075"/>
          </a:xfrm>
          <a:prstGeom prst="wedgeRoundRectCallout">
            <a:avLst>
              <a:gd name="adj1" fmla="val 50606"/>
              <a:gd name="adj2" fmla="val 124310"/>
              <a:gd name="adj3" fmla="val 16667"/>
            </a:avLst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被认为是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FEA99DDD-76CB-48EE-951A-2A83C7D4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2608263"/>
            <a:ext cx="1573212" cy="346075"/>
          </a:xfrm>
          <a:prstGeom prst="wedgeRoundRectCallout">
            <a:avLst>
              <a:gd name="adj1" fmla="val -34157"/>
              <a:gd name="adj2" fmla="val 214681"/>
              <a:gd name="adj3" fmla="val 16667"/>
            </a:avLst>
          </a:prstGeom>
          <a:solidFill>
            <a:srgbClr val="FFFFCC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被认为是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1709D755-9012-44D8-A9DF-9E12781A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6019800"/>
            <a:ext cx="1993900" cy="304800"/>
          </a:xfrm>
          <a:prstGeom prst="wedgeRoundRectCallout">
            <a:avLst>
              <a:gd name="adj1" fmla="val 40046"/>
              <a:gd name="adj2" fmla="val -219792"/>
              <a:gd name="adj3" fmla="val 16667"/>
            </a:avLst>
          </a:prstGeom>
          <a:solidFill>
            <a:srgbClr val="FFFFCC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逻辑与结果为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BDD38E8-22FF-4008-A31A-1AAE8431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0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208</TotalTime>
  <Words>2091</Words>
  <Application>Microsoft Office PowerPoint</Application>
  <PresentationFormat>宽屏</PresentationFormat>
  <Paragraphs>296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Alibaba PuHuiTi</vt:lpstr>
      <vt:lpstr>BigYoungBoldGB2.0</vt:lpstr>
      <vt:lpstr>等线</vt:lpstr>
      <vt:lpstr>方正姚体</vt:lpstr>
      <vt:lpstr>黑体</vt:lpstr>
      <vt:lpstr>华文楷体</vt:lpstr>
      <vt:lpstr>宋体</vt:lpstr>
      <vt:lpstr>微软雅黑</vt:lpstr>
      <vt:lpstr>Arial</vt:lpstr>
      <vt:lpstr>Tahoma</vt:lpstr>
      <vt:lpstr>Times New Roman</vt:lpstr>
      <vt:lpstr>Wingdings</vt:lpstr>
      <vt:lpstr>nk</vt:lpstr>
      <vt:lpstr>PowerPoint 演示文稿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34</cp:revision>
  <dcterms:created xsi:type="dcterms:W3CDTF">2021-09-09T13:57:20Z</dcterms:created>
  <dcterms:modified xsi:type="dcterms:W3CDTF">2022-10-05T10:00:01Z</dcterms:modified>
</cp:coreProperties>
</file>