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2" r:id="rId25"/>
    <p:sldId id="291" r:id="rId26"/>
    <p:sldId id="293" r:id="rId27"/>
    <p:sldId id="294" r:id="rId28"/>
    <p:sldId id="29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9" autoAdjust="0"/>
    <p:restoredTop sz="94216" autoAdjust="0"/>
  </p:normalViewPr>
  <p:slideViewPr>
    <p:cSldViewPr snapToGrid="0">
      <p:cViewPr varScale="1">
        <p:scale>
          <a:sx n="107" d="100"/>
          <a:sy n="107" d="100"/>
        </p:scale>
        <p:origin x="87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B74F2C0-6861-4FC9-A278-9B23679CC568}"/>
              </a:ext>
            </a:extLst>
          </p:cNvPr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88CE5DB-2B94-4000-9212-E5670656A6AA}"/>
              </a:ext>
            </a:extLst>
          </p:cNvPr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649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04215-5857-499F-BC2D-F2A14EA0A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25" y="326561"/>
            <a:ext cx="10424975" cy="7602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标题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FE529B5-988F-4814-9BA2-EEAEF1C959F4}"/>
              </a:ext>
            </a:extLst>
          </p:cNvPr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B213972-B773-4BC6-BF5F-8B91FD8EE665}"/>
              </a:ext>
            </a:extLst>
          </p:cNvPr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285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295402" y="1872018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1"/>
          </p:nvPr>
        </p:nvSpPr>
        <p:spPr>
          <a:xfrm>
            <a:off x="6400802" y="18796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1287818" y="42418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7" name="图片占位符 5"/>
          <p:cNvSpPr>
            <a:spLocks noGrp="1"/>
          </p:cNvSpPr>
          <p:nvPr>
            <p:ph type="pic" sz="quarter" idx="13"/>
          </p:nvPr>
        </p:nvSpPr>
        <p:spPr>
          <a:xfrm>
            <a:off x="6393218" y="4249386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FFCCA93-FF5B-4AA2-9FC2-08D91F14F690}"/>
              </a:ext>
            </a:extLst>
          </p:cNvPr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3E51265-48CD-4AE0-8295-F440568EC502}"/>
              </a:ext>
            </a:extLst>
          </p:cNvPr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287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6C9CF43-F849-41F0-9419-263394A7098D}"/>
              </a:ext>
            </a:extLst>
          </p:cNvPr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CDCDCA8-6222-4658-8BA7-5B12C5AC7AAE}"/>
              </a:ext>
            </a:extLst>
          </p:cNvPr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031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78279" cy="6858000"/>
          </a:xfrm>
          <a:prstGeom prst="rect">
            <a:avLst/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1332" r="-17588" b="-377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46397" y="4094407"/>
            <a:ext cx="6015086" cy="2199933"/>
            <a:chOff x="6525602" y="-1848839"/>
            <a:chExt cx="3519259" cy="1287119"/>
          </a:xfrm>
          <a:gradFill>
            <a:gsLst>
              <a:gs pos="0">
                <a:schemeClr val="bg1"/>
              </a:gs>
              <a:gs pos="63000">
                <a:schemeClr val="bg1">
                  <a:alpha val="46000"/>
                </a:schemeClr>
              </a:gs>
              <a:gs pos="100000">
                <a:schemeClr val="bg1">
                  <a:alpha val="28000"/>
                </a:schemeClr>
              </a:gs>
            </a:gsLst>
            <a:lin ang="5400000" scaled="0"/>
          </a:gradFill>
        </p:grpSpPr>
        <p:sp>
          <p:nvSpPr>
            <p:cNvPr id="7" name="iṩ1ïḍè"/>
            <p:cNvSpPr/>
            <p:nvPr/>
          </p:nvSpPr>
          <p:spPr bwMode="auto">
            <a:xfrm>
              <a:off x="6525602" y="-1848839"/>
              <a:ext cx="941254" cy="1257473"/>
            </a:xfrm>
            <a:custGeom>
              <a:avLst/>
              <a:gdLst>
                <a:gd name="T0" fmla="*/ 25 w 183"/>
                <a:gd name="T1" fmla="*/ 207 h 244"/>
                <a:gd name="T2" fmla="*/ 22 w 183"/>
                <a:gd name="T3" fmla="*/ 185 h 244"/>
                <a:gd name="T4" fmla="*/ 146 w 183"/>
                <a:gd name="T5" fmla="*/ 174 h 244"/>
                <a:gd name="T6" fmla="*/ 146 w 183"/>
                <a:gd name="T7" fmla="*/ 175 h 244"/>
                <a:gd name="T8" fmla="*/ 146 w 183"/>
                <a:gd name="T9" fmla="*/ 178 h 244"/>
                <a:gd name="T10" fmla="*/ 146 w 183"/>
                <a:gd name="T11" fmla="*/ 179 h 244"/>
                <a:gd name="T12" fmla="*/ 146 w 183"/>
                <a:gd name="T13" fmla="*/ 182 h 244"/>
                <a:gd name="T14" fmla="*/ 146 w 183"/>
                <a:gd name="T15" fmla="*/ 184 h 244"/>
                <a:gd name="T16" fmla="*/ 146 w 183"/>
                <a:gd name="T17" fmla="*/ 187 h 244"/>
                <a:gd name="T18" fmla="*/ 144 w 183"/>
                <a:gd name="T19" fmla="*/ 215 h 244"/>
                <a:gd name="T20" fmla="*/ 116 w 183"/>
                <a:gd name="T21" fmla="*/ 190 h 244"/>
                <a:gd name="T22" fmla="*/ 119 w 183"/>
                <a:gd name="T23" fmla="*/ 154 h 244"/>
                <a:gd name="T24" fmla="*/ 101 w 183"/>
                <a:gd name="T25" fmla="*/ 144 h 244"/>
                <a:gd name="T26" fmla="*/ 75 w 183"/>
                <a:gd name="T27" fmla="*/ 176 h 244"/>
                <a:gd name="T28" fmla="*/ 103 w 183"/>
                <a:gd name="T29" fmla="*/ 162 h 244"/>
                <a:gd name="T30" fmla="*/ 94 w 183"/>
                <a:gd name="T31" fmla="*/ 193 h 244"/>
                <a:gd name="T32" fmla="*/ 91 w 183"/>
                <a:gd name="T33" fmla="*/ 212 h 244"/>
                <a:gd name="T34" fmla="*/ 128 w 183"/>
                <a:gd name="T35" fmla="*/ 226 h 244"/>
                <a:gd name="T36" fmla="*/ 164 w 183"/>
                <a:gd name="T37" fmla="*/ 125 h 244"/>
                <a:gd name="T38" fmla="*/ 117 w 183"/>
                <a:gd name="T39" fmla="*/ 121 h 244"/>
                <a:gd name="T40" fmla="*/ 134 w 183"/>
                <a:gd name="T41" fmla="*/ 89 h 244"/>
                <a:gd name="T42" fmla="*/ 171 w 183"/>
                <a:gd name="T43" fmla="*/ 58 h 244"/>
                <a:gd name="T44" fmla="*/ 141 w 183"/>
                <a:gd name="T45" fmla="*/ 61 h 244"/>
                <a:gd name="T46" fmla="*/ 141 w 183"/>
                <a:gd name="T47" fmla="*/ 61 h 244"/>
                <a:gd name="T48" fmla="*/ 100 w 183"/>
                <a:gd name="T49" fmla="*/ 2 h 244"/>
                <a:gd name="T50" fmla="*/ 100 w 183"/>
                <a:gd name="T51" fmla="*/ 25 h 244"/>
                <a:gd name="T52" fmla="*/ 100 w 183"/>
                <a:gd name="T53" fmla="*/ 27 h 244"/>
                <a:gd name="T54" fmla="*/ 100 w 183"/>
                <a:gd name="T55" fmla="*/ 28 h 244"/>
                <a:gd name="T56" fmla="*/ 100 w 183"/>
                <a:gd name="T57" fmla="*/ 44 h 244"/>
                <a:gd name="T58" fmla="*/ 100 w 183"/>
                <a:gd name="T59" fmla="*/ 44 h 244"/>
                <a:gd name="T60" fmla="*/ 100 w 183"/>
                <a:gd name="T61" fmla="*/ 44 h 244"/>
                <a:gd name="T62" fmla="*/ 100 w 183"/>
                <a:gd name="T63" fmla="*/ 45 h 244"/>
                <a:gd name="T64" fmla="*/ 100 w 183"/>
                <a:gd name="T65" fmla="*/ 45 h 244"/>
                <a:gd name="T66" fmla="*/ 100 w 183"/>
                <a:gd name="T67" fmla="*/ 48 h 244"/>
                <a:gd name="T68" fmla="*/ 100 w 183"/>
                <a:gd name="T69" fmla="*/ 48 h 244"/>
                <a:gd name="T70" fmla="*/ 100 w 183"/>
                <a:gd name="T71" fmla="*/ 48 h 244"/>
                <a:gd name="T72" fmla="*/ 100 w 183"/>
                <a:gd name="T73" fmla="*/ 49 h 244"/>
                <a:gd name="T74" fmla="*/ 100 w 183"/>
                <a:gd name="T75" fmla="*/ 49 h 244"/>
                <a:gd name="T76" fmla="*/ 100 w 183"/>
                <a:gd name="T77" fmla="*/ 50 h 244"/>
                <a:gd name="T78" fmla="*/ 100 w 183"/>
                <a:gd name="T79" fmla="*/ 50 h 244"/>
                <a:gd name="T80" fmla="*/ 100 w 183"/>
                <a:gd name="T81" fmla="*/ 51 h 244"/>
                <a:gd name="T82" fmla="*/ 100 w 183"/>
                <a:gd name="T83" fmla="*/ 51 h 244"/>
                <a:gd name="T84" fmla="*/ 100 w 183"/>
                <a:gd name="T85" fmla="*/ 51 h 244"/>
                <a:gd name="T86" fmla="*/ 100 w 183"/>
                <a:gd name="T87" fmla="*/ 52 h 244"/>
                <a:gd name="T88" fmla="*/ 100 w 183"/>
                <a:gd name="T89" fmla="*/ 52 h 244"/>
                <a:gd name="T90" fmla="*/ 91 w 183"/>
                <a:gd name="T91" fmla="*/ 92 h 244"/>
                <a:gd name="T92" fmla="*/ 29 w 183"/>
                <a:gd name="T93" fmla="*/ 113 h 244"/>
                <a:gd name="T94" fmla="*/ 63 w 183"/>
                <a:gd name="T95" fmla="*/ 142 h 244"/>
                <a:gd name="T96" fmla="*/ 68 w 183"/>
                <a:gd name="T97" fmla="*/ 156 h 244"/>
                <a:gd name="T98" fmla="*/ 149 w 183"/>
                <a:gd name="T99" fmla="*/ 126 h 244"/>
                <a:gd name="T100" fmla="*/ 149 w 183"/>
                <a:gd name="T101" fmla="*/ 127 h 244"/>
                <a:gd name="T102" fmla="*/ 149 w 183"/>
                <a:gd name="T103" fmla="*/ 128 h 244"/>
                <a:gd name="T104" fmla="*/ 148 w 183"/>
                <a:gd name="T105" fmla="*/ 129 h 244"/>
                <a:gd name="T106" fmla="*/ 148 w 183"/>
                <a:gd name="T107" fmla="*/ 139 h 244"/>
                <a:gd name="T108" fmla="*/ 148 w 183"/>
                <a:gd name="T109" fmla="*/ 1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44">
                  <a:moveTo>
                    <a:pt x="35" y="169"/>
                  </a:moveTo>
                  <a:cubicBezTo>
                    <a:pt x="38" y="170"/>
                    <a:pt x="33" y="181"/>
                    <a:pt x="31" y="185"/>
                  </a:cubicBezTo>
                  <a:cubicBezTo>
                    <a:pt x="30" y="186"/>
                    <a:pt x="29" y="190"/>
                    <a:pt x="28" y="190"/>
                  </a:cubicBezTo>
                  <a:cubicBezTo>
                    <a:pt x="27" y="192"/>
                    <a:pt x="27" y="194"/>
                    <a:pt x="26" y="196"/>
                  </a:cubicBezTo>
                  <a:cubicBezTo>
                    <a:pt x="25" y="199"/>
                    <a:pt x="25" y="203"/>
                    <a:pt x="25" y="207"/>
                  </a:cubicBezTo>
                  <a:cubicBezTo>
                    <a:pt x="26" y="215"/>
                    <a:pt x="29" y="222"/>
                    <a:pt x="28" y="230"/>
                  </a:cubicBezTo>
                  <a:cubicBezTo>
                    <a:pt x="26" y="231"/>
                    <a:pt x="24" y="234"/>
                    <a:pt x="21" y="234"/>
                  </a:cubicBezTo>
                  <a:cubicBezTo>
                    <a:pt x="13" y="227"/>
                    <a:pt x="0" y="211"/>
                    <a:pt x="17" y="206"/>
                  </a:cubicBezTo>
                  <a:cubicBezTo>
                    <a:pt x="18" y="205"/>
                    <a:pt x="19" y="197"/>
                    <a:pt x="19" y="196"/>
                  </a:cubicBezTo>
                  <a:cubicBezTo>
                    <a:pt x="20" y="193"/>
                    <a:pt x="21" y="189"/>
                    <a:pt x="22" y="185"/>
                  </a:cubicBezTo>
                  <a:cubicBezTo>
                    <a:pt x="24" y="181"/>
                    <a:pt x="26" y="177"/>
                    <a:pt x="29" y="174"/>
                  </a:cubicBezTo>
                  <a:cubicBezTo>
                    <a:pt x="30" y="172"/>
                    <a:pt x="33" y="170"/>
                    <a:pt x="35" y="169"/>
                  </a:cubicBezTo>
                  <a:close/>
                  <a:moveTo>
                    <a:pt x="146" y="173"/>
                  </a:moveTo>
                  <a:cubicBezTo>
                    <a:pt x="146" y="173"/>
                    <a:pt x="146" y="173"/>
                    <a:pt x="146" y="173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8"/>
                    <a:pt x="146" y="188"/>
                    <a:pt x="146" y="188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6" y="190"/>
                    <a:pt x="146" y="190"/>
                    <a:pt x="146" y="190"/>
                  </a:cubicBezTo>
                  <a:cubicBezTo>
                    <a:pt x="147" y="197"/>
                    <a:pt x="142" y="207"/>
                    <a:pt x="144" y="215"/>
                  </a:cubicBezTo>
                  <a:cubicBezTo>
                    <a:pt x="146" y="224"/>
                    <a:pt x="132" y="218"/>
                    <a:pt x="125" y="216"/>
                  </a:cubicBezTo>
                  <a:cubicBezTo>
                    <a:pt x="120" y="213"/>
                    <a:pt x="118" y="214"/>
                    <a:pt x="116" y="206"/>
                  </a:cubicBezTo>
                  <a:cubicBezTo>
                    <a:pt x="115" y="203"/>
                    <a:pt x="116" y="200"/>
                    <a:pt x="116" y="198"/>
                  </a:cubicBezTo>
                  <a:cubicBezTo>
                    <a:pt x="117" y="196"/>
                    <a:pt x="118" y="193"/>
                    <a:pt x="118" y="191"/>
                  </a:cubicBezTo>
                  <a:cubicBezTo>
                    <a:pt x="117" y="189"/>
                    <a:pt x="117" y="190"/>
                    <a:pt x="116" y="190"/>
                  </a:cubicBezTo>
                  <a:cubicBezTo>
                    <a:pt x="114" y="189"/>
                    <a:pt x="111" y="190"/>
                    <a:pt x="111" y="187"/>
                  </a:cubicBezTo>
                  <a:cubicBezTo>
                    <a:pt x="112" y="185"/>
                    <a:pt x="115" y="184"/>
                    <a:pt x="115" y="181"/>
                  </a:cubicBezTo>
                  <a:cubicBezTo>
                    <a:pt x="116" y="179"/>
                    <a:pt x="116" y="175"/>
                    <a:pt x="115" y="173"/>
                  </a:cubicBezTo>
                  <a:cubicBezTo>
                    <a:pt x="112" y="170"/>
                    <a:pt x="107" y="173"/>
                    <a:pt x="103" y="172"/>
                  </a:cubicBezTo>
                  <a:cubicBezTo>
                    <a:pt x="107" y="165"/>
                    <a:pt x="113" y="160"/>
                    <a:pt x="119" y="154"/>
                  </a:cubicBezTo>
                  <a:cubicBezTo>
                    <a:pt x="121" y="153"/>
                    <a:pt x="123" y="150"/>
                    <a:pt x="124" y="148"/>
                  </a:cubicBezTo>
                  <a:cubicBezTo>
                    <a:pt x="126" y="146"/>
                    <a:pt x="129" y="145"/>
                    <a:pt x="130" y="143"/>
                  </a:cubicBezTo>
                  <a:cubicBezTo>
                    <a:pt x="134" y="137"/>
                    <a:pt x="126" y="132"/>
                    <a:pt x="120" y="134"/>
                  </a:cubicBezTo>
                  <a:cubicBezTo>
                    <a:pt x="117" y="135"/>
                    <a:pt x="114" y="138"/>
                    <a:pt x="111" y="139"/>
                  </a:cubicBezTo>
                  <a:cubicBezTo>
                    <a:pt x="106" y="140"/>
                    <a:pt x="104" y="141"/>
                    <a:pt x="101" y="144"/>
                  </a:cubicBezTo>
                  <a:cubicBezTo>
                    <a:pt x="98" y="148"/>
                    <a:pt x="94" y="151"/>
                    <a:pt x="90" y="153"/>
                  </a:cubicBezTo>
                  <a:cubicBezTo>
                    <a:pt x="86" y="156"/>
                    <a:pt x="82" y="160"/>
                    <a:pt x="76" y="162"/>
                  </a:cubicBezTo>
                  <a:cubicBezTo>
                    <a:pt x="75" y="162"/>
                    <a:pt x="59" y="163"/>
                    <a:pt x="59" y="163"/>
                  </a:cubicBezTo>
                  <a:cubicBezTo>
                    <a:pt x="57" y="169"/>
                    <a:pt x="59" y="169"/>
                    <a:pt x="64" y="172"/>
                  </a:cubicBezTo>
                  <a:cubicBezTo>
                    <a:pt x="67" y="174"/>
                    <a:pt x="71" y="176"/>
                    <a:pt x="75" y="176"/>
                  </a:cubicBezTo>
                  <a:cubicBezTo>
                    <a:pt x="80" y="176"/>
                    <a:pt x="81" y="173"/>
                    <a:pt x="84" y="170"/>
                  </a:cubicBezTo>
                  <a:cubicBezTo>
                    <a:pt x="86" y="167"/>
                    <a:pt x="89" y="164"/>
                    <a:pt x="92" y="161"/>
                  </a:cubicBezTo>
                  <a:cubicBezTo>
                    <a:pt x="94" y="158"/>
                    <a:pt x="96" y="154"/>
                    <a:pt x="99" y="152"/>
                  </a:cubicBezTo>
                  <a:cubicBezTo>
                    <a:pt x="108" y="145"/>
                    <a:pt x="109" y="147"/>
                    <a:pt x="109" y="148"/>
                  </a:cubicBezTo>
                  <a:cubicBezTo>
                    <a:pt x="110" y="153"/>
                    <a:pt x="106" y="158"/>
                    <a:pt x="103" y="162"/>
                  </a:cubicBezTo>
                  <a:cubicBezTo>
                    <a:pt x="101" y="164"/>
                    <a:pt x="100" y="166"/>
                    <a:pt x="99" y="169"/>
                  </a:cubicBezTo>
                  <a:cubicBezTo>
                    <a:pt x="98" y="170"/>
                    <a:pt x="96" y="176"/>
                    <a:pt x="96" y="176"/>
                  </a:cubicBezTo>
                  <a:cubicBezTo>
                    <a:pt x="92" y="177"/>
                    <a:pt x="86" y="181"/>
                    <a:pt x="84" y="184"/>
                  </a:cubicBezTo>
                  <a:cubicBezTo>
                    <a:pt x="82" y="188"/>
                    <a:pt x="86" y="189"/>
                    <a:pt x="89" y="190"/>
                  </a:cubicBezTo>
                  <a:cubicBezTo>
                    <a:pt x="91" y="191"/>
                    <a:pt x="93" y="191"/>
                    <a:pt x="94" y="193"/>
                  </a:cubicBezTo>
                  <a:cubicBezTo>
                    <a:pt x="95" y="193"/>
                    <a:pt x="97" y="197"/>
                    <a:pt x="96" y="197"/>
                  </a:cubicBezTo>
                  <a:cubicBezTo>
                    <a:pt x="92" y="197"/>
                    <a:pt x="89" y="199"/>
                    <a:pt x="85" y="201"/>
                  </a:cubicBezTo>
                  <a:cubicBezTo>
                    <a:pt x="83" y="202"/>
                    <a:pt x="80" y="203"/>
                    <a:pt x="81" y="206"/>
                  </a:cubicBezTo>
                  <a:cubicBezTo>
                    <a:pt x="82" y="207"/>
                    <a:pt x="82" y="209"/>
                    <a:pt x="82" y="209"/>
                  </a:cubicBezTo>
                  <a:cubicBezTo>
                    <a:pt x="83" y="211"/>
                    <a:pt x="91" y="211"/>
                    <a:pt x="91" y="212"/>
                  </a:cubicBezTo>
                  <a:cubicBezTo>
                    <a:pt x="90" y="215"/>
                    <a:pt x="91" y="219"/>
                    <a:pt x="95" y="220"/>
                  </a:cubicBezTo>
                  <a:cubicBezTo>
                    <a:pt x="98" y="221"/>
                    <a:pt x="109" y="222"/>
                    <a:pt x="112" y="220"/>
                  </a:cubicBezTo>
                  <a:cubicBezTo>
                    <a:pt x="113" y="219"/>
                    <a:pt x="112" y="217"/>
                    <a:pt x="114" y="217"/>
                  </a:cubicBezTo>
                  <a:cubicBezTo>
                    <a:pt x="116" y="216"/>
                    <a:pt x="117" y="218"/>
                    <a:pt x="118" y="219"/>
                  </a:cubicBezTo>
                  <a:cubicBezTo>
                    <a:pt x="122" y="221"/>
                    <a:pt x="125" y="224"/>
                    <a:pt x="128" y="226"/>
                  </a:cubicBezTo>
                  <a:cubicBezTo>
                    <a:pt x="132" y="230"/>
                    <a:pt x="148" y="244"/>
                    <a:pt x="154" y="239"/>
                  </a:cubicBezTo>
                  <a:cubicBezTo>
                    <a:pt x="156" y="237"/>
                    <a:pt x="155" y="231"/>
                    <a:pt x="155" y="228"/>
                  </a:cubicBezTo>
                  <a:cubicBezTo>
                    <a:pt x="156" y="226"/>
                    <a:pt x="156" y="223"/>
                    <a:pt x="156" y="220"/>
                  </a:cubicBezTo>
                  <a:cubicBezTo>
                    <a:pt x="158" y="201"/>
                    <a:pt x="160" y="182"/>
                    <a:pt x="161" y="163"/>
                  </a:cubicBezTo>
                  <a:cubicBezTo>
                    <a:pt x="162" y="151"/>
                    <a:pt x="164" y="138"/>
                    <a:pt x="164" y="125"/>
                  </a:cubicBezTo>
                  <a:cubicBezTo>
                    <a:pt x="164" y="122"/>
                    <a:pt x="166" y="117"/>
                    <a:pt x="165" y="113"/>
                  </a:cubicBezTo>
                  <a:cubicBezTo>
                    <a:pt x="164" y="110"/>
                    <a:pt x="162" y="110"/>
                    <a:pt x="160" y="108"/>
                  </a:cubicBezTo>
                  <a:cubicBezTo>
                    <a:pt x="158" y="106"/>
                    <a:pt x="159" y="106"/>
                    <a:pt x="156" y="107"/>
                  </a:cubicBezTo>
                  <a:cubicBezTo>
                    <a:pt x="152" y="107"/>
                    <a:pt x="149" y="109"/>
                    <a:pt x="146" y="110"/>
                  </a:cubicBezTo>
                  <a:cubicBezTo>
                    <a:pt x="136" y="113"/>
                    <a:pt x="126" y="117"/>
                    <a:pt x="117" y="121"/>
                  </a:cubicBezTo>
                  <a:cubicBezTo>
                    <a:pt x="111" y="123"/>
                    <a:pt x="103" y="127"/>
                    <a:pt x="97" y="127"/>
                  </a:cubicBezTo>
                  <a:cubicBezTo>
                    <a:pt x="98" y="121"/>
                    <a:pt x="102" y="116"/>
                    <a:pt x="104" y="111"/>
                  </a:cubicBezTo>
                  <a:cubicBezTo>
                    <a:pt x="107" y="106"/>
                    <a:pt x="109" y="101"/>
                    <a:pt x="113" y="96"/>
                  </a:cubicBezTo>
                  <a:cubicBezTo>
                    <a:pt x="114" y="94"/>
                    <a:pt x="122" y="93"/>
                    <a:pt x="124" y="92"/>
                  </a:cubicBezTo>
                  <a:cubicBezTo>
                    <a:pt x="127" y="91"/>
                    <a:pt x="131" y="90"/>
                    <a:pt x="134" y="89"/>
                  </a:cubicBezTo>
                  <a:cubicBezTo>
                    <a:pt x="141" y="86"/>
                    <a:pt x="148" y="83"/>
                    <a:pt x="154" y="81"/>
                  </a:cubicBezTo>
                  <a:cubicBezTo>
                    <a:pt x="161" y="78"/>
                    <a:pt x="168" y="76"/>
                    <a:pt x="174" y="73"/>
                  </a:cubicBezTo>
                  <a:cubicBezTo>
                    <a:pt x="178" y="72"/>
                    <a:pt x="183" y="68"/>
                    <a:pt x="180" y="63"/>
                  </a:cubicBezTo>
                  <a:cubicBezTo>
                    <a:pt x="179" y="62"/>
                    <a:pt x="176" y="62"/>
                    <a:pt x="175" y="61"/>
                  </a:cubicBezTo>
                  <a:cubicBezTo>
                    <a:pt x="173" y="60"/>
                    <a:pt x="173" y="59"/>
                    <a:pt x="171" y="58"/>
                  </a:cubicBezTo>
                  <a:cubicBezTo>
                    <a:pt x="169" y="57"/>
                    <a:pt x="166" y="58"/>
                    <a:pt x="164" y="58"/>
                  </a:cubicBezTo>
                  <a:cubicBezTo>
                    <a:pt x="161" y="58"/>
                    <a:pt x="157" y="58"/>
                    <a:pt x="154" y="58"/>
                  </a:cubicBezTo>
                  <a:cubicBezTo>
                    <a:pt x="149" y="58"/>
                    <a:pt x="144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8"/>
                    <a:pt x="140" y="60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3" y="62"/>
                    <a:pt x="145" y="63"/>
                    <a:pt x="146" y="64"/>
                  </a:cubicBezTo>
                  <a:cubicBezTo>
                    <a:pt x="147" y="64"/>
                    <a:pt x="157" y="70"/>
                    <a:pt x="154" y="71"/>
                  </a:cubicBezTo>
                  <a:cubicBezTo>
                    <a:pt x="143" y="75"/>
                    <a:pt x="132" y="84"/>
                    <a:pt x="119" y="83"/>
                  </a:cubicBezTo>
                  <a:cubicBezTo>
                    <a:pt x="123" y="73"/>
                    <a:pt x="137" y="37"/>
                    <a:pt x="129" y="24"/>
                  </a:cubicBezTo>
                  <a:cubicBezTo>
                    <a:pt x="128" y="23"/>
                    <a:pt x="106" y="0"/>
                    <a:pt x="100" y="2"/>
                  </a:cubicBezTo>
                  <a:cubicBezTo>
                    <a:pt x="100" y="9"/>
                    <a:pt x="100" y="16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6"/>
                    <a:pt x="100" y="47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5"/>
                    <a:pt x="98" y="57"/>
                    <a:pt x="97" y="60"/>
                  </a:cubicBezTo>
                  <a:cubicBezTo>
                    <a:pt x="95" y="67"/>
                    <a:pt x="94" y="74"/>
                    <a:pt x="93" y="81"/>
                  </a:cubicBezTo>
                  <a:cubicBezTo>
                    <a:pt x="92" y="84"/>
                    <a:pt x="93" y="89"/>
                    <a:pt x="91" y="92"/>
                  </a:cubicBezTo>
                  <a:cubicBezTo>
                    <a:pt x="90" y="94"/>
                    <a:pt x="86" y="95"/>
                    <a:pt x="84" y="96"/>
                  </a:cubicBezTo>
                  <a:cubicBezTo>
                    <a:pt x="75" y="100"/>
                    <a:pt x="67" y="105"/>
                    <a:pt x="58" y="109"/>
                  </a:cubicBezTo>
                  <a:cubicBezTo>
                    <a:pt x="51" y="112"/>
                    <a:pt x="43" y="116"/>
                    <a:pt x="35" y="118"/>
                  </a:cubicBezTo>
                  <a:cubicBezTo>
                    <a:pt x="34" y="118"/>
                    <a:pt x="31" y="120"/>
                    <a:pt x="30" y="119"/>
                  </a:cubicBezTo>
                  <a:cubicBezTo>
                    <a:pt x="28" y="118"/>
                    <a:pt x="29" y="114"/>
                    <a:pt x="29" y="113"/>
                  </a:cubicBezTo>
                  <a:cubicBezTo>
                    <a:pt x="24" y="116"/>
                    <a:pt x="16" y="126"/>
                    <a:pt x="23" y="129"/>
                  </a:cubicBezTo>
                  <a:cubicBezTo>
                    <a:pt x="29" y="131"/>
                    <a:pt x="32" y="129"/>
                    <a:pt x="36" y="127"/>
                  </a:cubicBezTo>
                  <a:cubicBezTo>
                    <a:pt x="39" y="125"/>
                    <a:pt x="73" y="110"/>
                    <a:pt x="86" y="106"/>
                  </a:cubicBezTo>
                  <a:cubicBezTo>
                    <a:pt x="85" y="119"/>
                    <a:pt x="82" y="128"/>
                    <a:pt x="76" y="136"/>
                  </a:cubicBezTo>
                  <a:cubicBezTo>
                    <a:pt x="75" y="139"/>
                    <a:pt x="66" y="141"/>
                    <a:pt x="63" y="142"/>
                  </a:cubicBezTo>
                  <a:cubicBezTo>
                    <a:pt x="59" y="144"/>
                    <a:pt x="54" y="146"/>
                    <a:pt x="50" y="148"/>
                  </a:cubicBezTo>
                  <a:cubicBezTo>
                    <a:pt x="44" y="151"/>
                    <a:pt x="30" y="158"/>
                    <a:pt x="31" y="166"/>
                  </a:cubicBezTo>
                  <a:cubicBezTo>
                    <a:pt x="36" y="166"/>
                    <a:pt x="39" y="166"/>
                    <a:pt x="43" y="164"/>
                  </a:cubicBezTo>
                  <a:cubicBezTo>
                    <a:pt x="47" y="163"/>
                    <a:pt x="51" y="163"/>
                    <a:pt x="55" y="161"/>
                  </a:cubicBezTo>
                  <a:cubicBezTo>
                    <a:pt x="59" y="160"/>
                    <a:pt x="64" y="158"/>
                    <a:pt x="68" y="156"/>
                  </a:cubicBezTo>
                  <a:cubicBezTo>
                    <a:pt x="90" y="145"/>
                    <a:pt x="110" y="133"/>
                    <a:pt x="132" y="122"/>
                  </a:cubicBezTo>
                  <a:cubicBezTo>
                    <a:pt x="135" y="120"/>
                    <a:pt x="143" y="115"/>
                    <a:pt x="148" y="117"/>
                  </a:cubicBezTo>
                  <a:cubicBezTo>
                    <a:pt x="151" y="119"/>
                    <a:pt x="149" y="123"/>
                    <a:pt x="149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32"/>
                    <a:pt x="148" y="135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53"/>
                    <a:pt x="147" y="163"/>
                    <a:pt x="146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š1íḓe"/>
            <p:cNvSpPr/>
            <p:nvPr/>
          </p:nvSpPr>
          <p:spPr bwMode="auto">
            <a:xfrm>
              <a:off x="7526678" y="-1498031"/>
              <a:ext cx="679383" cy="807847"/>
            </a:xfrm>
            <a:custGeom>
              <a:avLst/>
              <a:gdLst>
                <a:gd name="T0" fmla="*/ 18 w 132"/>
                <a:gd name="T1" fmla="*/ 111 h 157"/>
                <a:gd name="T2" fmla="*/ 4 w 132"/>
                <a:gd name="T3" fmla="*/ 111 h 157"/>
                <a:gd name="T4" fmla="*/ 63 w 132"/>
                <a:gd name="T5" fmla="*/ 116 h 157"/>
                <a:gd name="T6" fmla="*/ 61 w 132"/>
                <a:gd name="T7" fmla="*/ 120 h 157"/>
                <a:gd name="T8" fmla="*/ 67 w 132"/>
                <a:gd name="T9" fmla="*/ 115 h 157"/>
                <a:gd name="T10" fmla="*/ 128 w 132"/>
                <a:gd name="T11" fmla="*/ 128 h 157"/>
                <a:gd name="T12" fmla="*/ 125 w 132"/>
                <a:gd name="T13" fmla="*/ 112 h 157"/>
                <a:gd name="T14" fmla="*/ 125 w 132"/>
                <a:gd name="T15" fmla="*/ 111 h 157"/>
                <a:gd name="T16" fmla="*/ 129 w 132"/>
                <a:gd name="T17" fmla="*/ 18 h 157"/>
                <a:gd name="T18" fmla="*/ 126 w 132"/>
                <a:gd name="T19" fmla="*/ 1 h 157"/>
                <a:gd name="T20" fmla="*/ 126 w 132"/>
                <a:gd name="T21" fmla="*/ 1 h 157"/>
                <a:gd name="T22" fmla="*/ 126 w 132"/>
                <a:gd name="T23" fmla="*/ 1 h 157"/>
                <a:gd name="T24" fmla="*/ 126 w 132"/>
                <a:gd name="T25" fmla="*/ 1 h 157"/>
                <a:gd name="T26" fmla="*/ 126 w 132"/>
                <a:gd name="T27" fmla="*/ 1 h 157"/>
                <a:gd name="T28" fmla="*/ 126 w 132"/>
                <a:gd name="T29" fmla="*/ 1 h 157"/>
                <a:gd name="T30" fmla="*/ 101 w 132"/>
                <a:gd name="T31" fmla="*/ 39 h 157"/>
                <a:gd name="T32" fmla="*/ 74 w 132"/>
                <a:gd name="T33" fmla="*/ 25 h 157"/>
                <a:gd name="T34" fmla="*/ 59 w 132"/>
                <a:gd name="T35" fmla="*/ 27 h 157"/>
                <a:gd name="T36" fmla="*/ 17 w 132"/>
                <a:gd name="T37" fmla="*/ 55 h 157"/>
                <a:gd name="T38" fmla="*/ 64 w 132"/>
                <a:gd name="T39" fmla="*/ 37 h 157"/>
                <a:gd name="T40" fmla="*/ 35 w 132"/>
                <a:gd name="T41" fmla="*/ 75 h 157"/>
                <a:gd name="T42" fmla="*/ 55 w 132"/>
                <a:gd name="T43" fmla="*/ 79 h 157"/>
                <a:gd name="T44" fmla="*/ 53 w 132"/>
                <a:gd name="T45" fmla="*/ 88 h 157"/>
                <a:gd name="T46" fmla="*/ 54 w 132"/>
                <a:gd name="T47" fmla="*/ 88 h 157"/>
                <a:gd name="T48" fmla="*/ 54 w 132"/>
                <a:gd name="T49" fmla="*/ 88 h 157"/>
                <a:gd name="T50" fmla="*/ 54 w 132"/>
                <a:gd name="T51" fmla="*/ 88 h 157"/>
                <a:gd name="T52" fmla="*/ 55 w 132"/>
                <a:gd name="T53" fmla="*/ 88 h 157"/>
                <a:gd name="T54" fmla="*/ 55 w 132"/>
                <a:gd name="T55" fmla="*/ 88 h 157"/>
                <a:gd name="T56" fmla="*/ 72 w 132"/>
                <a:gd name="T57" fmla="*/ 63 h 157"/>
                <a:gd name="T58" fmla="*/ 92 w 132"/>
                <a:gd name="T59" fmla="*/ 61 h 157"/>
                <a:gd name="T60" fmla="*/ 106 w 132"/>
                <a:gd name="T61" fmla="*/ 38 h 157"/>
                <a:gd name="T62" fmla="*/ 113 w 132"/>
                <a:gd name="T63" fmla="*/ 110 h 157"/>
                <a:gd name="T64" fmla="*/ 87 w 132"/>
                <a:gd name="T65" fmla="*/ 139 h 157"/>
                <a:gd name="T66" fmla="*/ 79 w 132"/>
                <a:gd name="T67" fmla="*/ 96 h 157"/>
                <a:gd name="T68" fmla="*/ 57 w 132"/>
                <a:gd name="T69" fmla="*/ 93 h 157"/>
                <a:gd name="T70" fmla="*/ 50 w 132"/>
                <a:gd name="T71" fmla="*/ 113 h 157"/>
                <a:gd name="T72" fmla="*/ 48 w 132"/>
                <a:gd name="T73" fmla="*/ 125 h 157"/>
                <a:gd name="T74" fmla="*/ 116 w 132"/>
                <a:gd name="T75" fmla="*/ 156 h 157"/>
                <a:gd name="T76" fmla="*/ 127 w 132"/>
                <a:gd name="T77" fmla="*/ 138 h 157"/>
                <a:gd name="T78" fmla="*/ 127 w 132"/>
                <a:gd name="T79" fmla="*/ 138 h 157"/>
                <a:gd name="T80" fmla="*/ 127 w 132"/>
                <a:gd name="T81" fmla="*/ 138 h 157"/>
                <a:gd name="T82" fmla="*/ 71 w 132"/>
                <a:gd name="T83" fmla="*/ 9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2" h="157">
                  <a:moveTo>
                    <a:pt x="11" y="86"/>
                  </a:moveTo>
                  <a:cubicBezTo>
                    <a:pt x="17" y="85"/>
                    <a:pt x="16" y="94"/>
                    <a:pt x="16" y="97"/>
                  </a:cubicBezTo>
                  <a:cubicBezTo>
                    <a:pt x="17" y="102"/>
                    <a:pt x="17" y="106"/>
                    <a:pt x="18" y="111"/>
                  </a:cubicBezTo>
                  <a:cubicBezTo>
                    <a:pt x="19" y="117"/>
                    <a:pt x="22" y="124"/>
                    <a:pt x="22" y="130"/>
                  </a:cubicBezTo>
                  <a:cubicBezTo>
                    <a:pt x="23" y="137"/>
                    <a:pt x="1" y="142"/>
                    <a:pt x="1" y="140"/>
                  </a:cubicBezTo>
                  <a:cubicBezTo>
                    <a:pt x="0" y="131"/>
                    <a:pt x="2" y="120"/>
                    <a:pt x="4" y="111"/>
                  </a:cubicBezTo>
                  <a:cubicBezTo>
                    <a:pt x="5" y="106"/>
                    <a:pt x="6" y="102"/>
                    <a:pt x="7" y="97"/>
                  </a:cubicBezTo>
                  <a:cubicBezTo>
                    <a:pt x="7" y="96"/>
                    <a:pt x="10" y="86"/>
                    <a:pt x="11" y="86"/>
                  </a:cubicBezTo>
                  <a:close/>
                  <a:moveTo>
                    <a:pt x="63" y="116"/>
                  </a:move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1" y="119"/>
                    <a:pt x="61" y="120"/>
                  </a:cubicBezTo>
                  <a:cubicBezTo>
                    <a:pt x="61" y="123"/>
                    <a:pt x="59" y="126"/>
                    <a:pt x="59" y="128"/>
                  </a:cubicBezTo>
                  <a:cubicBezTo>
                    <a:pt x="60" y="132"/>
                    <a:pt x="65" y="132"/>
                    <a:pt x="68" y="133"/>
                  </a:cubicBezTo>
                  <a:cubicBezTo>
                    <a:pt x="69" y="128"/>
                    <a:pt x="72" y="119"/>
                    <a:pt x="67" y="115"/>
                  </a:cubicBezTo>
                  <a:cubicBezTo>
                    <a:pt x="67" y="117"/>
                    <a:pt x="64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lose/>
                  <a:moveTo>
                    <a:pt x="128" y="128"/>
                  </a:moveTo>
                  <a:cubicBezTo>
                    <a:pt x="128" y="123"/>
                    <a:pt x="128" y="117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2" y="76"/>
                    <a:pt x="132" y="47"/>
                    <a:pt x="129" y="18"/>
                  </a:cubicBezTo>
                  <a:cubicBezTo>
                    <a:pt x="129" y="14"/>
                    <a:pt x="131" y="3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4" y="0"/>
                    <a:pt x="120" y="1"/>
                    <a:pt x="118" y="1"/>
                  </a:cubicBezTo>
                  <a:cubicBezTo>
                    <a:pt x="115" y="1"/>
                    <a:pt x="113" y="2"/>
                    <a:pt x="110" y="2"/>
                  </a:cubicBezTo>
                  <a:cubicBezTo>
                    <a:pt x="106" y="13"/>
                    <a:pt x="102" y="25"/>
                    <a:pt x="101" y="39"/>
                  </a:cubicBezTo>
                  <a:cubicBezTo>
                    <a:pt x="92" y="46"/>
                    <a:pt x="91" y="62"/>
                    <a:pt x="69" y="57"/>
                  </a:cubicBezTo>
                  <a:cubicBezTo>
                    <a:pt x="68" y="49"/>
                    <a:pt x="72" y="43"/>
                    <a:pt x="75" y="35"/>
                  </a:cubicBezTo>
                  <a:cubicBezTo>
                    <a:pt x="76" y="32"/>
                    <a:pt x="78" y="28"/>
                    <a:pt x="74" y="25"/>
                  </a:cubicBezTo>
                  <a:cubicBezTo>
                    <a:pt x="72" y="24"/>
                    <a:pt x="68" y="25"/>
                    <a:pt x="65" y="25"/>
                  </a:cubicBezTo>
                  <a:cubicBezTo>
                    <a:pt x="64" y="25"/>
                    <a:pt x="61" y="24"/>
                    <a:pt x="60" y="25"/>
                  </a:cubicBezTo>
                  <a:cubicBezTo>
                    <a:pt x="59" y="26"/>
                    <a:pt x="60" y="27"/>
                    <a:pt x="59" y="27"/>
                  </a:cubicBezTo>
                  <a:cubicBezTo>
                    <a:pt x="50" y="31"/>
                    <a:pt x="42" y="34"/>
                    <a:pt x="34" y="38"/>
                  </a:cubicBezTo>
                  <a:cubicBezTo>
                    <a:pt x="27" y="41"/>
                    <a:pt x="17" y="46"/>
                    <a:pt x="13" y="52"/>
                  </a:cubicBezTo>
                  <a:cubicBezTo>
                    <a:pt x="15" y="53"/>
                    <a:pt x="16" y="54"/>
                    <a:pt x="17" y="55"/>
                  </a:cubicBezTo>
                  <a:cubicBezTo>
                    <a:pt x="25" y="57"/>
                    <a:pt x="35" y="53"/>
                    <a:pt x="42" y="49"/>
                  </a:cubicBezTo>
                  <a:cubicBezTo>
                    <a:pt x="46" y="47"/>
                    <a:pt x="49" y="45"/>
                    <a:pt x="53" y="42"/>
                  </a:cubicBezTo>
                  <a:cubicBezTo>
                    <a:pt x="54" y="42"/>
                    <a:pt x="64" y="36"/>
                    <a:pt x="64" y="37"/>
                  </a:cubicBezTo>
                  <a:cubicBezTo>
                    <a:pt x="65" y="41"/>
                    <a:pt x="63" y="46"/>
                    <a:pt x="62" y="50"/>
                  </a:cubicBezTo>
                  <a:cubicBezTo>
                    <a:pt x="61" y="51"/>
                    <a:pt x="60" y="62"/>
                    <a:pt x="60" y="63"/>
                  </a:cubicBezTo>
                  <a:cubicBezTo>
                    <a:pt x="55" y="65"/>
                    <a:pt x="32" y="67"/>
                    <a:pt x="35" y="75"/>
                  </a:cubicBezTo>
                  <a:cubicBezTo>
                    <a:pt x="36" y="77"/>
                    <a:pt x="40" y="81"/>
                    <a:pt x="43" y="81"/>
                  </a:cubicBezTo>
                  <a:cubicBezTo>
                    <a:pt x="47" y="81"/>
                    <a:pt x="51" y="73"/>
                    <a:pt x="55" y="72"/>
                  </a:cubicBezTo>
                  <a:cubicBezTo>
                    <a:pt x="55" y="74"/>
                    <a:pt x="55" y="77"/>
                    <a:pt x="55" y="79"/>
                  </a:cubicBezTo>
                  <a:cubicBezTo>
                    <a:pt x="54" y="82"/>
                    <a:pt x="52" y="85"/>
                    <a:pt x="52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60" y="87"/>
                    <a:pt x="64" y="81"/>
                    <a:pt x="64" y="78"/>
                  </a:cubicBezTo>
                  <a:cubicBezTo>
                    <a:pt x="64" y="72"/>
                    <a:pt x="64" y="63"/>
                    <a:pt x="72" y="63"/>
                  </a:cubicBezTo>
                  <a:cubicBezTo>
                    <a:pt x="73" y="63"/>
                    <a:pt x="77" y="68"/>
                    <a:pt x="78" y="68"/>
                  </a:cubicBezTo>
                  <a:cubicBezTo>
                    <a:pt x="81" y="70"/>
                    <a:pt x="84" y="71"/>
                    <a:pt x="88" y="71"/>
                  </a:cubicBezTo>
                  <a:cubicBezTo>
                    <a:pt x="96" y="72"/>
                    <a:pt x="91" y="66"/>
                    <a:pt x="92" y="61"/>
                  </a:cubicBezTo>
                  <a:cubicBezTo>
                    <a:pt x="92" y="59"/>
                    <a:pt x="94" y="57"/>
                    <a:pt x="95" y="55"/>
                  </a:cubicBezTo>
                  <a:cubicBezTo>
                    <a:pt x="97" y="53"/>
                    <a:pt x="98" y="51"/>
                    <a:pt x="99" y="48"/>
                  </a:cubicBezTo>
                  <a:cubicBezTo>
                    <a:pt x="101" y="44"/>
                    <a:pt x="102" y="41"/>
                    <a:pt x="106" y="38"/>
                  </a:cubicBezTo>
                  <a:cubicBezTo>
                    <a:pt x="108" y="36"/>
                    <a:pt x="111" y="34"/>
                    <a:pt x="111" y="31"/>
                  </a:cubicBezTo>
                  <a:cubicBezTo>
                    <a:pt x="111" y="29"/>
                    <a:pt x="109" y="16"/>
                    <a:pt x="113" y="17"/>
                  </a:cubicBezTo>
                  <a:cubicBezTo>
                    <a:pt x="116" y="46"/>
                    <a:pt x="106" y="86"/>
                    <a:pt x="113" y="110"/>
                  </a:cubicBezTo>
                  <a:cubicBezTo>
                    <a:pt x="112" y="120"/>
                    <a:pt x="119" y="132"/>
                    <a:pt x="116" y="142"/>
                  </a:cubicBezTo>
                  <a:cubicBezTo>
                    <a:pt x="110" y="143"/>
                    <a:pt x="103" y="142"/>
                    <a:pt x="97" y="141"/>
                  </a:cubicBezTo>
                  <a:cubicBezTo>
                    <a:pt x="94" y="140"/>
                    <a:pt x="90" y="140"/>
                    <a:pt x="87" y="139"/>
                  </a:cubicBezTo>
                  <a:cubicBezTo>
                    <a:pt x="86" y="139"/>
                    <a:pt x="79" y="136"/>
                    <a:pt x="78" y="137"/>
                  </a:cubicBezTo>
                  <a:cubicBezTo>
                    <a:pt x="92" y="129"/>
                    <a:pt x="88" y="110"/>
                    <a:pt x="87" y="97"/>
                  </a:cubicBezTo>
                  <a:cubicBezTo>
                    <a:pt x="85" y="96"/>
                    <a:pt x="81" y="98"/>
                    <a:pt x="79" y="96"/>
                  </a:cubicBezTo>
                  <a:cubicBezTo>
                    <a:pt x="83" y="92"/>
                    <a:pt x="89" y="91"/>
                    <a:pt x="87" y="84"/>
                  </a:cubicBezTo>
                  <a:cubicBezTo>
                    <a:pt x="81" y="84"/>
                    <a:pt x="79" y="80"/>
                    <a:pt x="73" y="84"/>
                  </a:cubicBezTo>
                  <a:cubicBezTo>
                    <a:pt x="68" y="87"/>
                    <a:pt x="63" y="90"/>
                    <a:pt x="57" y="93"/>
                  </a:cubicBezTo>
                  <a:cubicBezTo>
                    <a:pt x="53" y="94"/>
                    <a:pt x="50" y="97"/>
                    <a:pt x="46" y="99"/>
                  </a:cubicBezTo>
                  <a:cubicBezTo>
                    <a:pt x="41" y="101"/>
                    <a:pt x="39" y="103"/>
                    <a:pt x="39" y="108"/>
                  </a:cubicBezTo>
                  <a:cubicBezTo>
                    <a:pt x="43" y="108"/>
                    <a:pt x="52" y="106"/>
                    <a:pt x="50" y="113"/>
                  </a:cubicBezTo>
                  <a:cubicBezTo>
                    <a:pt x="49" y="115"/>
                    <a:pt x="47" y="116"/>
                    <a:pt x="45" y="117"/>
                  </a:cubicBezTo>
                  <a:cubicBezTo>
                    <a:pt x="43" y="118"/>
                    <a:pt x="39" y="119"/>
                    <a:pt x="39" y="121"/>
                  </a:cubicBezTo>
                  <a:cubicBezTo>
                    <a:pt x="38" y="125"/>
                    <a:pt x="45" y="125"/>
                    <a:pt x="48" y="125"/>
                  </a:cubicBezTo>
                  <a:cubicBezTo>
                    <a:pt x="47" y="129"/>
                    <a:pt x="51" y="132"/>
                    <a:pt x="54" y="133"/>
                  </a:cubicBezTo>
                  <a:cubicBezTo>
                    <a:pt x="60" y="136"/>
                    <a:pt x="65" y="138"/>
                    <a:pt x="71" y="140"/>
                  </a:cubicBezTo>
                  <a:cubicBezTo>
                    <a:pt x="83" y="146"/>
                    <a:pt x="114" y="156"/>
                    <a:pt x="116" y="156"/>
                  </a:cubicBezTo>
                  <a:cubicBezTo>
                    <a:pt x="119" y="157"/>
                    <a:pt x="124" y="151"/>
                    <a:pt x="125" y="150"/>
                  </a:cubicBezTo>
                  <a:cubicBezTo>
                    <a:pt x="129" y="146"/>
                    <a:pt x="127" y="143"/>
                    <a:pt x="127" y="139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5"/>
                    <a:pt x="128" y="131"/>
                    <a:pt x="128" y="128"/>
                  </a:cubicBezTo>
                  <a:close/>
                  <a:moveTo>
                    <a:pt x="60" y="102"/>
                  </a:moveTo>
                  <a:cubicBezTo>
                    <a:pt x="67" y="100"/>
                    <a:pt x="65" y="97"/>
                    <a:pt x="71" y="98"/>
                  </a:cubicBezTo>
                  <a:cubicBezTo>
                    <a:pt x="70" y="104"/>
                    <a:pt x="63" y="105"/>
                    <a:pt x="60" y="108"/>
                  </a:cubicBezTo>
                  <a:cubicBezTo>
                    <a:pt x="60" y="106"/>
                    <a:pt x="60" y="104"/>
                    <a:pt x="6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ṩľïḑe"/>
            <p:cNvSpPr/>
            <p:nvPr/>
          </p:nvSpPr>
          <p:spPr bwMode="auto">
            <a:xfrm>
              <a:off x="8265883" y="-1460973"/>
              <a:ext cx="785613" cy="718909"/>
            </a:xfrm>
            <a:custGeom>
              <a:avLst/>
              <a:gdLst>
                <a:gd name="T0" fmla="*/ 18 w 153"/>
                <a:gd name="T1" fmla="*/ 78 h 140"/>
                <a:gd name="T2" fmla="*/ 45 w 153"/>
                <a:gd name="T3" fmla="*/ 74 h 140"/>
                <a:gd name="T4" fmla="*/ 60 w 153"/>
                <a:gd name="T5" fmla="*/ 69 h 140"/>
                <a:gd name="T6" fmla="*/ 72 w 153"/>
                <a:gd name="T7" fmla="*/ 53 h 140"/>
                <a:gd name="T8" fmla="*/ 87 w 153"/>
                <a:gd name="T9" fmla="*/ 1 h 140"/>
                <a:gd name="T10" fmla="*/ 95 w 153"/>
                <a:gd name="T11" fmla="*/ 7 h 140"/>
                <a:gd name="T12" fmla="*/ 96 w 153"/>
                <a:gd name="T13" fmla="*/ 7 h 140"/>
                <a:gd name="T14" fmla="*/ 96 w 153"/>
                <a:gd name="T15" fmla="*/ 7 h 140"/>
                <a:gd name="T16" fmla="*/ 96 w 153"/>
                <a:gd name="T17" fmla="*/ 7 h 140"/>
                <a:gd name="T18" fmla="*/ 96 w 153"/>
                <a:gd name="T19" fmla="*/ 8 h 140"/>
                <a:gd name="T20" fmla="*/ 96 w 153"/>
                <a:gd name="T21" fmla="*/ 8 h 140"/>
                <a:gd name="T22" fmla="*/ 97 w 153"/>
                <a:gd name="T23" fmla="*/ 8 h 140"/>
                <a:gd name="T24" fmla="*/ 101 w 153"/>
                <a:gd name="T25" fmla="*/ 15 h 140"/>
                <a:gd name="T26" fmla="*/ 101 w 153"/>
                <a:gd name="T27" fmla="*/ 24 h 140"/>
                <a:gd name="T28" fmla="*/ 101 w 153"/>
                <a:gd name="T29" fmla="*/ 25 h 140"/>
                <a:gd name="T30" fmla="*/ 101 w 153"/>
                <a:gd name="T31" fmla="*/ 25 h 140"/>
                <a:gd name="T32" fmla="*/ 101 w 153"/>
                <a:gd name="T33" fmla="*/ 25 h 140"/>
                <a:gd name="T34" fmla="*/ 101 w 153"/>
                <a:gd name="T35" fmla="*/ 26 h 140"/>
                <a:gd name="T36" fmla="*/ 101 w 153"/>
                <a:gd name="T37" fmla="*/ 26 h 140"/>
                <a:gd name="T38" fmla="*/ 101 w 153"/>
                <a:gd name="T39" fmla="*/ 26 h 140"/>
                <a:gd name="T40" fmla="*/ 100 w 153"/>
                <a:gd name="T41" fmla="*/ 27 h 140"/>
                <a:gd name="T42" fmla="*/ 100 w 153"/>
                <a:gd name="T43" fmla="*/ 27 h 140"/>
                <a:gd name="T44" fmla="*/ 96 w 153"/>
                <a:gd name="T45" fmla="*/ 37 h 140"/>
                <a:gd name="T46" fmla="*/ 90 w 153"/>
                <a:gd name="T47" fmla="*/ 57 h 140"/>
                <a:gd name="T48" fmla="*/ 106 w 153"/>
                <a:gd name="T49" fmla="*/ 44 h 140"/>
                <a:gd name="T50" fmla="*/ 118 w 153"/>
                <a:gd name="T51" fmla="*/ 43 h 140"/>
                <a:gd name="T52" fmla="*/ 125 w 153"/>
                <a:gd name="T53" fmla="*/ 41 h 140"/>
                <a:gd name="T54" fmla="*/ 110 w 153"/>
                <a:gd name="T55" fmla="*/ 60 h 140"/>
                <a:gd name="T56" fmla="*/ 109 w 153"/>
                <a:gd name="T57" fmla="*/ 61 h 140"/>
                <a:gd name="T58" fmla="*/ 109 w 153"/>
                <a:gd name="T59" fmla="*/ 61 h 140"/>
                <a:gd name="T60" fmla="*/ 108 w 153"/>
                <a:gd name="T61" fmla="*/ 61 h 140"/>
                <a:gd name="T62" fmla="*/ 107 w 153"/>
                <a:gd name="T63" fmla="*/ 61 h 140"/>
                <a:gd name="T64" fmla="*/ 107 w 153"/>
                <a:gd name="T65" fmla="*/ 62 h 140"/>
                <a:gd name="T66" fmla="*/ 31 w 153"/>
                <a:gd name="T67" fmla="*/ 135 h 140"/>
                <a:gd name="T68" fmla="*/ 4 w 153"/>
                <a:gd name="T69" fmla="*/ 137 h 140"/>
                <a:gd name="T70" fmla="*/ 25 w 153"/>
                <a:gd name="T71" fmla="*/ 127 h 140"/>
                <a:gd name="T72" fmla="*/ 54 w 153"/>
                <a:gd name="T73" fmla="*/ 101 h 140"/>
                <a:gd name="T74" fmla="*/ 65 w 153"/>
                <a:gd name="T75" fmla="*/ 78 h 140"/>
                <a:gd name="T76" fmla="*/ 40 w 153"/>
                <a:gd name="T77" fmla="*/ 91 h 140"/>
                <a:gd name="T78" fmla="*/ 94 w 153"/>
                <a:gd name="T79" fmla="*/ 86 h 140"/>
                <a:gd name="T80" fmla="*/ 101 w 153"/>
                <a:gd name="T81" fmla="*/ 104 h 140"/>
                <a:gd name="T82" fmla="*/ 148 w 153"/>
                <a:gd name="T83" fmla="*/ 116 h 140"/>
                <a:gd name="T84" fmla="*/ 147 w 153"/>
                <a:gd name="T85" fmla="*/ 108 h 140"/>
                <a:gd name="T86" fmla="*/ 114 w 153"/>
                <a:gd name="T87" fmla="*/ 99 h 140"/>
                <a:gd name="T88" fmla="*/ 102 w 153"/>
                <a:gd name="T89" fmla="*/ 93 h 140"/>
                <a:gd name="T90" fmla="*/ 98 w 153"/>
                <a:gd name="T91" fmla="*/ 8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0">
                  <a:moveTo>
                    <a:pt x="26" y="92"/>
                  </a:moveTo>
                  <a:cubicBezTo>
                    <a:pt x="21" y="90"/>
                    <a:pt x="18" y="87"/>
                    <a:pt x="18" y="78"/>
                  </a:cubicBezTo>
                  <a:cubicBezTo>
                    <a:pt x="21" y="78"/>
                    <a:pt x="21" y="81"/>
                    <a:pt x="23" y="82"/>
                  </a:cubicBezTo>
                  <a:cubicBezTo>
                    <a:pt x="31" y="80"/>
                    <a:pt x="41" y="79"/>
                    <a:pt x="45" y="74"/>
                  </a:cubicBezTo>
                  <a:cubicBezTo>
                    <a:pt x="46" y="73"/>
                    <a:pt x="53" y="73"/>
                    <a:pt x="54" y="72"/>
                  </a:cubicBezTo>
                  <a:cubicBezTo>
                    <a:pt x="56" y="72"/>
                    <a:pt x="58" y="70"/>
                    <a:pt x="60" y="69"/>
                  </a:cubicBezTo>
                  <a:cubicBezTo>
                    <a:pt x="63" y="68"/>
                    <a:pt x="66" y="67"/>
                    <a:pt x="69" y="65"/>
                  </a:cubicBezTo>
                  <a:cubicBezTo>
                    <a:pt x="72" y="62"/>
                    <a:pt x="72" y="57"/>
                    <a:pt x="72" y="53"/>
                  </a:cubicBezTo>
                  <a:cubicBezTo>
                    <a:pt x="74" y="42"/>
                    <a:pt x="79" y="32"/>
                    <a:pt x="80" y="22"/>
                  </a:cubicBezTo>
                  <a:cubicBezTo>
                    <a:pt x="81" y="16"/>
                    <a:pt x="76" y="2"/>
                    <a:pt x="87" y="1"/>
                  </a:cubicBezTo>
                  <a:cubicBezTo>
                    <a:pt x="89" y="0"/>
                    <a:pt x="90" y="2"/>
                    <a:pt x="91" y="4"/>
                  </a:cubicBezTo>
                  <a:cubicBezTo>
                    <a:pt x="93" y="6"/>
                    <a:pt x="93" y="6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9" y="10"/>
                    <a:pt x="101" y="12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18"/>
                    <a:pt x="101" y="22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9"/>
                    <a:pt x="100" y="30"/>
                    <a:pt x="99" y="32"/>
                  </a:cubicBezTo>
                  <a:cubicBezTo>
                    <a:pt x="98" y="34"/>
                    <a:pt x="97" y="34"/>
                    <a:pt x="96" y="37"/>
                  </a:cubicBezTo>
                  <a:cubicBezTo>
                    <a:pt x="96" y="39"/>
                    <a:pt x="95" y="41"/>
                    <a:pt x="94" y="44"/>
                  </a:cubicBezTo>
                  <a:cubicBezTo>
                    <a:pt x="93" y="48"/>
                    <a:pt x="91" y="52"/>
                    <a:pt x="90" y="57"/>
                  </a:cubicBezTo>
                  <a:cubicBezTo>
                    <a:pt x="95" y="60"/>
                    <a:pt x="101" y="55"/>
                    <a:pt x="106" y="55"/>
                  </a:cubicBezTo>
                  <a:cubicBezTo>
                    <a:pt x="104" y="49"/>
                    <a:pt x="104" y="50"/>
                    <a:pt x="106" y="44"/>
                  </a:cubicBezTo>
                  <a:cubicBezTo>
                    <a:pt x="106" y="43"/>
                    <a:pt x="113" y="44"/>
                    <a:pt x="114" y="44"/>
                  </a:cubicBezTo>
                  <a:cubicBezTo>
                    <a:pt x="116" y="44"/>
                    <a:pt x="117" y="44"/>
                    <a:pt x="118" y="43"/>
                  </a:cubicBezTo>
                  <a:cubicBezTo>
                    <a:pt x="119" y="43"/>
                    <a:pt x="119" y="42"/>
                    <a:pt x="120" y="41"/>
                  </a:cubicBezTo>
                  <a:cubicBezTo>
                    <a:pt x="121" y="41"/>
                    <a:pt x="124" y="41"/>
                    <a:pt x="125" y="41"/>
                  </a:cubicBezTo>
                  <a:cubicBezTo>
                    <a:pt x="129" y="41"/>
                    <a:pt x="134" y="41"/>
                    <a:pt x="138" y="41"/>
                  </a:cubicBezTo>
                  <a:cubicBezTo>
                    <a:pt x="143" y="55"/>
                    <a:pt x="125" y="55"/>
                    <a:pt x="110" y="60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94" y="66"/>
                    <a:pt x="83" y="70"/>
                    <a:pt x="83" y="70"/>
                  </a:cubicBezTo>
                  <a:cubicBezTo>
                    <a:pt x="78" y="98"/>
                    <a:pt x="62" y="127"/>
                    <a:pt x="31" y="135"/>
                  </a:cubicBezTo>
                  <a:cubicBezTo>
                    <a:pt x="22" y="138"/>
                    <a:pt x="11" y="140"/>
                    <a:pt x="1" y="139"/>
                  </a:cubicBezTo>
                  <a:cubicBezTo>
                    <a:pt x="0" y="139"/>
                    <a:pt x="4" y="136"/>
                    <a:pt x="4" y="137"/>
                  </a:cubicBezTo>
                  <a:cubicBezTo>
                    <a:pt x="5" y="135"/>
                    <a:pt x="5" y="134"/>
                    <a:pt x="8" y="133"/>
                  </a:cubicBezTo>
                  <a:cubicBezTo>
                    <a:pt x="14" y="132"/>
                    <a:pt x="19" y="130"/>
                    <a:pt x="25" y="127"/>
                  </a:cubicBezTo>
                  <a:cubicBezTo>
                    <a:pt x="35" y="122"/>
                    <a:pt x="43" y="115"/>
                    <a:pt x="53" y="109"/>
                  </a:cubicBezTo>
                  <a:cubicBezTo>
                    <a:pt x="53" y="108"/>
                    <a:pt x="54" y="103"/>
                    <a:pt x="54" y="101"/>
                  </a:cubicBezTo>
                  <a:cubicBezTo>
                    <a:pt x="55" y="99"/>
                    <a:pt x="56" y="97"/>
                    <a:pt x="57" y="95"/>
                  </a:cubicBezTo>
                  <a:cubicBezTo>
                    <a:pt x="60" y="91"/>
                    <a:pt x="66" y="82"/>
                    <a:pt x="65" y="78"/>
                  </a:cubicBezTo>
                  <a:cubicBezTo>
                    <a:pt x="61" y="81"/>
                    <a:pt x="57" y="84"/>
                    <a:pt x="52" y="86"/>
                  </a:cubicBezTo>
                  <a:cubicBezTo>
                    <a:pt x="48" y="87"/>
                    <a:pt x="44" y="91"/>
                    <a:pt x="40" y="91"/>
                  </a:cubicBezTo>
                  <a:cubicBezTo>
                    <a:pt x="38" y="91"/>
                    <a:pt x="29" y="93"/>
                    <a:pt x="26" y="92"/>
                  </a:cubicBezTo>
                  <a:close/>
                  <a:moveTo>
                    <a:pt x="94" y="86"/>
                  </a:moveTo>
                  <a:cubicBezTo>
                    <a:pt x="90" y="86"/>
                    <a:pt x="88" y="87"/>
                    <a:pt x="86" y="87"/>
                  </a:cubicBezTo>
                  <a:cubicBezTo>
                    <a:pt x="90" y="94"/>
                    <a:pt x="96" y="98"/>
                    <a:pt x="101" y="104"/>
                  </a:cubicBezTo>
                  <a:cubicBezTo>
                    <a:pt x="101" y="105"/>
                    <a:pt x="117" y="123"/>
                    <a:pt x="124" y="124"/>
                  </a:cubicBezTo>
                  <a:cubicBezTo>
                    <a:pt x="132" y="125"/>
                    <a:pt x="137" y="118"/>
                    <a:pt x="148" y="116"/>
                  </a:cubicBezTo>
                  <a:cubicBezTo>
                    <a:pt x="148" y="116"/>
                    <a:pt x="152" y="110"/>
                    <a:pt x="152" y="109"/>
                  </a:cubicBezTo>
                  <a:cubicBezTo>
                    <a:pt x="153" y="106"/>
                    <a:pt x="150" y="107"/>
                    <a:pt x="147" y="108"/>
                  </a:cubicBezTo>
                  <a:cubicBezTo>
                    <a:pt x="141" y="110"/>
                    <a:pt x="134" y="105"/>
                    <a:pt x="128" y="109"/>
                  </a:cubicBezTo>
                  <a:cubicBezTo>
                    <a:pt x="127" y="109"/>
                    <a:pt x="115" y="100"/>
                    <a:pt x="114" y="99"/>
                  </a:cubicBezTo>
                  <a:cubicBezTo>
                    <a:pt x="111" y="97"/>
                    <a:pt x="109" y="96"/>
                    <a:pt x="106" y="95"/>
                  </a:cubicBezTo>
                  <a:cubicBezTo>
                    <a:pt x="105" y="94"/>
                    <a:pt x="102" y="94"/>
                    <a:pt x="102" y="93"/>
                  </a:cubicBezTo>
                  <a:cubicBezTo>
                    <a:pt x="101" y="93"/>
                    <a:pt x="101" y="91"/>
                    <a:pt x="100" y="90"/>
                  </a:cubicBezTo>
                  <a:cubicBezTo>
                    <a:pt x="100" y="90"/>
                    <a:pt x="99" y="90"/>
                    <a:pt x="98" y="89"/>
                  </a:cubicBezTo>
                  <a:cubicBezTo>
                    <a:pt x="98" y="89"/>
                    <a:pt x="93" y="86"/>
                    <a:pt x="94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$1íďe"/>
            <p:cNvSpPr/>
            <p:nvPr/>
          </p:nvSpPr>
          <p:spPr bwMode="auto">
            <a:xfrm>
              <a:off x="9125842" y="-1715433"/>
              <a:ext cx="919019" cy="1153713"/>
            </a:xfrm>
            <a:custGeom>
              <a:avLst/>
              <a:gdLst>
                <a:gd name="T0" fmla="*/ 127 w 179"/>
                <a:gd name="T1" fmla="*/ 144 h 224"/>
                <a:gd name="T2" fmla="*/ 104 w 179"/>
                <a:gd name="T3" fmla="*/ 173 h 224"/>
                <a:gd name="T4" fmla="*/ 79 w 179"/>
                <a:gd name="T5" fmla="*/ 222 h 224"/>
                <a:gd name="T6" fmla="*/ 53 w 179"/>
                <a:gd name="T7" fmla="*/ 216 h 224"/>
                <a:gd name="T8" fmla="*/ 52 w 179"/>
                <a:gd name="T9" fmla="*/ 216 h 224"/>
                <a:gd name="T10" fmla="*/ 51 w 179"/>
                <a:gd name="T11" fmla="*/ 216 h 224"/>
                <a:gd name="T12" fmla="*/ 51 w 179"/>
                <a:gd name="T13" fmla="*/ 215 h 224"/>
                <a:gd name="T14" fmla="*/ 42 w 179"/>
                <a:gd name="T15" fmla="*/ 207 h 224"/>
                <a:gd name="T16" fmla="*/ 95 w 179"/>
                <a:gd name="T17" fmla="*/ 205 h 224"/>
                <a:gd name="T18" fmla="*/ 91 w 179"/>
                <a:gd name="T19" fmla="*/ 166 h 224"/>
                <a:gd name="T20" fmla="*/ 28 w 179"/>
                <a:gd name="T21" fmla="*/ 188 h 224"/>
                <a:gd name="T22" fmla="*/ 76 w 179"/>
                <a:gd name="T23" fmla="*/ 153 h 224"/>
                <a:gd name="T24" fmla="*/ 117 w 179"/>
                <a:gd name="T25" fmla="*/ 143 h 224"/>
                <a:gd name="T26" fmla="*/ 121 w 179"/>
                <a:gd name="T27" fmla="*/ 62 h 224"/>
                <a:gd name="T28" fmla="*/ 78 w 179"/>
                <a:gd name="T29" fmla="*/ 55 h 224"/>
                <a:gd name="T30" fmla="*/ 75 w 179"/>
                <a:gd name="T31" fmla="*/ 54 h 224"/>
                <a:gd name="T32" fmla="*/ 75 w 179"/>
                <a:gd name="T33" fmla="*/ 54 h 224"/>
                <a:gd name="T34" fmla="*/ 75 w 179"/>
                <a:gd name="T35" fmla="*/ 55 h 224"/>
                <a:gd name="T36" fmla="*/ 75 w 179"/>
                <a:gd name="T37" fmla="*/ 55 h 224"/>
                <a:gd name="T38" fmla="*/ 75 w 179"/>
                <a:gd name="T39" fmla="*/ 55 h 224"/>
                <a:gd name="T40" fmla="*/ 75 w 179"/>
                <a:gd name="T41" fmla="*/ 56 h 224"/>
                <a:gd name="T42" fmla="*/ 75 w 179"/>
                <a:gd name="T43" fmla="*/ 56 h 224"/>
                <a:gd name="T44" fmla="*/ 75 w 179"/>
                <a:gd name="T45" fmla="*/ 56 h 224"/>
                <a:gd name="T46" fmla="*/ 75 w 179"/>
                <a:gd name="T47" fmla="*/ 57 h 224"/>
                <a:gd name="T48" fmla="*/ 75 w 179"/>
                <a:gd name="T49" fmla="*/ 57 h 224"/>
                <a:gd name="T50" fmla="*/ 75 w 179"/>
                <a:gd name="T51" fmla="*/ 58 h 224"/>
                <a:gd name="T52" fmla="*/ 75 w 179"/>
                <a:gd name="T53" fmla="*/ 58 h 224"/>
                <a:gd name="T54" fmla="*/ 75 w 179"/>
                <a:gd name="T55" fmla="*/ 58 h 224"/>
                <a:gd name="T56" fmla="*/ 75 w 179"/>
                <a:gd name="T57" fmla="*/ 59 h 224"/>
                <a:gd name="T58" fmla="*/ 75 w 179"/>
                <a:gd name="T59" fmla="*/ 59 h 224"/>
                <a:gd name="T60" fmla="*/ 75 w 179"/>
                <a:gd name="T61" fmla="*/ 59 h 224"/>
                <a:gd name="T62" fmla="*/ 98 w 179"/>
                <a:gd name="T63" fmla="*/ 57 h 224"/>
                <a:gd name="T64" fmla="*/ 75 w 179"/>
                <a:gd name="T65" fmla="*/ 48 h 224"/>
                <a:gd name="T66" fmla="*/ 128 w 179"/>
                <a:gd name="T67" fmla="*/ 72 h 224"/>
                <a:gd name="T68" fmla="*/ 119 w 179"/>
                <a:gd name="T69" fmla="*/ 34 h 224"/>
                <a:gd name="T70" fmla="*/ 84 w 179"/>
                <a:gd name="T71" fmla="*/ 113 h 224"/>
                <a:gd name="T72" fmla="*/ 122 w 179"/>
                <a:gd name="T73" fmla="*/ 124 h 224"/>
                <a:gd name="T74" fmla="*/ 96 w 179"/>
                <a:gd name="T75" fmla="*/ 113 h 224"/>
                <a:gd name="T76" fmla="*/ 62 w 179"/>
                <a:gd name="T77" fmla="*/ 134 h 224"/>
                <a:gd name="T78" fmla="*/ 4 w 179"/>
                <a:gd name="T79" fmla="*/ 146 h 224"/>
                <a:gd name="T80" fmla="*/ 65 w 179"/>
                <a:gd name="T81" fmla="*/ 112 h 224"/>
                <a:gd name="T82" fmla="*/ 100 w 179"/>
                <a:gd name="T83" fmla="*/ 82 h 224"/>
                <a:gd name="T84" fmla="*/ 82 w 179"/>
                <a:gd name="T85" fmla="*/ 75 h 224"/>
                <a:gd name="T86" fmla="*/ 62 w 179"/>
                <a:gd name="T87" fmla="*/ 79 h 224"/>
                <a:gd name="T88" fmla="*/ 30 w 179"/>
                <a:gd name="T89" fmla="*/ 71 h 224"/>
                <a:gd name="T90" fmla="*/ 54 w 179"/>
                <a:gd name="T91" fmla="*/ 79 h 224"/>
                <a:gd name="T92" fmla="*/ 55 w 179"/>
                <a:gd name="T93" fmla="*/ 47 h 224"/>
                <a:gd name="T94" fmla="*/ 44 w 179"/>
                <a:gd name="T95" fmla="*/ 18 h 224"/>
                <a:gd name="T96" fmla="*/ 65 w 179"/>
                <a:gd name="T97" fmla="*/ 24 h 224"/>
                <a:gd name="T98" fmla="*/ 98 w 179"/>
                <a:gd name="T99" fmla="*/ 27 h 224"/>
                <a:gd name="T100" fmla="*/ 111 w 179"/>
                <a:gd name="T101" fmla="*/ 9 h 224"/>
                <a:gd name="T102" fmla="*/ 124 w 179"/>
                <a:gd name="T103" fmla="*/ 23 h 224"/>
                <a:gd name="T104" fmla="*/ 177 w 179"/>
                <a:gd name="T105" fmla="*/ 16 h 224"/>
                <a:gd name="T106" fmla="*/ 162 w 179"/>
                <a:gd name="T107" fmla="*/ 50 h 224"/>
                <a:gd name="T108" fmla="*/ 149 w 179"/>
                <a:gd name="T109" fmla="*/ 70 h 224"/>
                <a:gd name="T110" fmla="*/ 143 w 179"/>
                <a:gd name="T111" fmla="*/ 77 h 224"/>
                <a:gd name="T112" fmla="*/ 143 w 179"/>
                <a:gd name="T113" fmla="*/ 78 h 224"/>
                <a:gd name="T114" fmla="*/ 142 w 179"/>
                <a:gd name="T115" fmla="*/ 78 h 224"/>
                <a:gd name="T116" fmla="*/ 142 w 179"/>
                <a:gd name="T117" fmla="*/ 78 h 224"/>
                <a:gd name="T118" fmla="*/ 142 w 179"/>
                <a:gd name="T119" fmla="*/ 78 h 224"/>
                <a:gd name="T120" fmla="*/ 112 w 179"/>
                <a:gd name="T121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24">
                  <a:moveTo>
                    <a:pt x="121" y="70"/>
                  </a:moveTo>
                  <a:cubicBezTo>
                    <a:pt x="121" y="67"/>
                    <a:pt x="121" y="65"/>
                    <a:pt x="121" y="62"/>
                  </a:cubicBezTo>
                  <a:cubicBezTo>
                    <a:pt x="121" y="70"/>
                    <a:pt x="121" y="70"/>
                    <a:pt x="121" y="70"/>
                  </a:cubicBezTo>
                  <a:close/>
                  <a:moveTo>
                    <a:pt x="127" y="144"/>
                  </a:moveTo>
                  <a:cubicBezTo>
                    <a:pt x="130" y="146"/>
                    <a:pt x="132" y="148"/>
                    <a:pt x="132" y="151"/>
                  </a:cubicBezTo>
                  <a:cubicBezTo>
                    <a:pt x="132" y="158"/>
                    <a:pt x="126" y="160"/>
                    <a:pt x="120" y="160"/>
                  </a:cubicBezTo>
                  <a:cubicBezTo>
                    <a:pt x="116" y="161"/>
                    <a:pt x="104" y="158"/>
                    <a:pt x="101" y="162"/>
                  </a:cubicBezTo>
                  <a:cubicBezTo>
                    <a:pt x="99" y="165"/>
                    <a:pt x="103" y="170"/>
                    <a:pt x="104" y="173"/>
                  </a:cubicBezTo>
                  <a:cubicBezTo>
                    <a:pt x="104" y="177"/>
                    <a:pt x="105" y="181"/>
                    <a:pt x="105" y="186"/>
                  </a:cubicBezTo>
                  <a:cubicBezTo>
                    <a:pt x="105" y="193"/>
                    <a:pt x="105" y="202"/>
                    <a:pt x="105" y="210"/>
                  </a:cubicBezTo>
                  <a:cubicBezTo>
                    <a:pt x="105" y="216"/>
                    <a:pt x="100" y="222"/>
                    <a:pt x="93" y="223"/>
                  </a:cubicBezTo>
                  <a:cubicBezTo>
                    <a:pt x="88" y="224"/>
                    <a:pt x="83" y="222"/>
                    <a:pt x="79" y="222"/>
                  </a:cubicBezTo>
                  <a:cubicBezTo>
                    <a:pt x="73" y="221"/>
                    <a:pt x="68" y="223"/>
                    <a:pt x="63" y="220"/>
                  </a:cubicBezTo>
                  <a:cubicBezTo>
                    <a:pt x="60" y="218"/>
                    <a:pt x="57" y="218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47" y="214"/>
                    <a:pt x="42" y="212"/>
                    <a:pt x="42" y="208"/>
                  </a:cubicBezTo>
                  <a:cubicBezTo>
                    <a:pt x="42" y="208"/>
                    <a:pt x="42" y="208"/>
                    <a:pt x="42" y="208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6" y="210"/>
                    <a:pt x="51" y="209"/>
                    <a:pt x="56" y="210"/>
                  </a:cubicBezTo>
                  <a:cubicBezTo>
                    <a:pt x="61" y="210"/>
                    <a:pt x="66" y="210"/>
                    <a:pt x="71" y="211"/>
                  </a:cubicBezTo>
                  <a:cubicBezTo>
                    <a:pt x="75" y="211"/>
                    <a:pt x="79" y="212"/>
                    <a:pt x="83" y="212"/>
                  </a:cubicBezTo>
                  <a:cubicBezTo>
                    <a:pt x="88" y="212"/>
                    <a:pt x="92" y="208"/>
                    <a:pt x="95" y="205"/>
                  </a:cubicBezTo>
                  <a:cubicBezTo>
                    <a:pt x="96" y="202"/>
                    <a:pt x="96" y="198"/>
                    <a:pt x="97" y="194"/>
                  </a:cubicBezTo>
                  <a:cubicBezTo>
                    <a:pt x="98" y="191"/>
                    <a:pt x="96" y="189"/>
                    <a:pt x="96" y="186"/>
                  </a:cubicBezTo>
                  <a:cubicBezTo>
                    <a:pt x="95" y="182"/>
                    <a:pt x="94" y="178"/>
                    <a:pt x="93" y="174"/>
                  </a:cubicBezTo>
                  <a:cubicBezTo>
                    <a:pt x="93" y="172"/>
                    <a:pt x="92" y="168"/>
                    <a:pt x="91" y="166"/>
                  </a:cubicBezTo>
                  <a:cubicBezTo>
                    <a:pt x="90" y="164"/>
                    <a:pt x="90" y="165"/>
                    <a:pt x="88" y="165"/>
                  </a:cubicBezTo>
                  <a:cubicBezTo>
                    <a:pt x="88" y="165"/>
                    <a:pt x="82" y="166"/>
                    <a:pt x="82" y="166"/>
                  </a:cubicBezTo>
                  <a:cubicBezTo>
                    <a:pt x="71" y="175"/>
                    <a:pt x="56" y="181"/>
                    <a:pt x="43" y="188"/>
                  </a:cubicBezTo>
                  <a:cubicBezTo>
                    <a:pt x="38" y="188"/>
                    <a:pt x="33" y="188"/>
                    <a:pt x="28" y="188"/>
                  </a:cubicBezTo>
                  <a:cubicBezTo>
                    <a:pt x="27" y="188"/>
                    <a:pt x="23" y="184"/>
                    <a:pt x="23" y="183"/>
                  </a:cubicBezTo>
                  <a:cubicBezTo>
                    <a:pt x="18" y="177"/>
                    <a:pt x="24" y="175"/>
                    <a:pt x="30" y="173"/>
                  </a:cubicBezTo>
                  <a:cubicBezTo>
                    <a:pt x="35" y="172"/>
                    <a:pt x="40" y="169"/>
                    <a:pt x="45" y="167"/>
                  </a:cubicBezTo>
                  <a:cubicBezTo>
                    <a:pt x="55" y="162"/>
                    <a:pt x="65" y="156"/>
                    <a:pt x="76" y="153"/>
                  </a:cubicBezTo>
                  <a:cubicBezTo>
                    <a:pt x="82" y="151"/>
                    <a:pt x="90" y="149"/>
                    <a:pt x="97" y="149"/>
                  </a:cubicBezTo>
                  <a:cubicBezTo>
                    <a:pt x="97" y="149"/>
                    <a:pt x="99" y="146"/>
                    <a:pt x="100" y="146"/>
                  </a:cubicBezTo>
                  <a:cubicBezTo>
                    <a:pt x="102" y="145"/>
                    <a:pt x="103" y="145"/>
                    <a:pt x="105" y="145"/>
                  </a:cubicBezTo>
                  <a:cubicBezTo>
                    <a:pt x="109" y="144"/>
                    <a:pt x="113" y="143"/>
                    <a:pt x="117" y="143"/>
                  </a:cubicBezTo>
                  <a:cubicBezTo>
                    <a:pt x="120" y="143"/>
                    <a:pt x="124" y="143"/>
                    <a:pt x="127" y="144"/>
                  </a:cubicBezTo>
                  <a:close/>
                  <a:moveTo>
                    <a:pt x="118" y="71"/>
                  </a:moveTo>
                  <a:cubicBezTo>
                    <a:pt x="118" y="70"/>
                    <a:pt x="119" y="70"/>
                    <a:pt x="121" y="70"/>
                  </a:cubicBezTo>
                  <a:cubicBezTo>
                    <a:pt x="121" y="67"/>
                    <a:pt x="121" y="65"/>
                    <a:pt x="121" y="62"/>
                  </a:cubicBezTo>
                  <a:cubicBezTo>
                    <a:pt x="118" y="63"/>
                    <a:pt x="118" y="61"/>
                    <a:pt x="117" y="60"/>
                  </a:cubicBezTo>
                  <a:cubicBezTo>
                    <a:pt x="117" y="64"/>
                    <a:pt x="114" y="69"/>
                    <a:pt x="118" y="71"/>
                  </a:cubicBezTo>
                  <a:close/>
                  <a:moveTo>
                    <a:pt x="75" y="60"/>
                  </a:moveTo>
                  <a:cubicBezTo>
                    <a:pt x="77" y="59"/>
                    <a:pt x="77" y="57"/>
                    <a:pt x="78" y="55"/>
                  </a:cubicBezTo>
                  <a:cubicBezTo>
                    <a:pt x="77" y="55"/>
                    <a:pt x="78" y="53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60"/>
                    <a:pt x="75" y="60"/>
                    <a:pt x="75" y="60"/>
                  </a:cubicBezTo>
                  <a:close/>
                  <a:moveTo>
                    <a:pt x="89" y="57"/>
                  </a:moveTo>
                  <a:cubicBezTo>
                    <a:pt x="92" y="57"/>
                    <a:pt x="95" y="57"/>
                    <a:pt x="98" y="57"/>
                  </a:cubicBezTo>
                  <a:cubicBezTo>
                    <a:pt x="96" y="53"/>
                    <a:pt x="103" y="50"/>
                    <a:pt x="98" y="48"/>
                  </a:cubicBezTo>
                  <a:cubicBezTo>
                    <a:pt x="94" y="51"/>
                    <a:pt x="92" y="54"/>
                    <a:pt x="89" y="57"/>
                  </a:cubicBezTo>
                  <a:close/>
                  <a:moveTo>
                    <a:pt x="75" y="41"/>
                  </a:moveTo>
                  <a:cubicBezTo>
                    <a:pt x="75" y="43"/>
                    <a:pt x="75" y="46"/>
                    <a:pt x="75" y="48"/>
                  </a:cubicBezTo>
                  <a:cubicBezTo>
                    <a:pt x="80" y="48"/>
                    <a:pt x="82" y="45"/>
                    <a:pt x="84" y="41"/>
                  </a:cubicBezTo>
                  <a:cubicBezTo>
                    <a:pt x="80" y="40"/>
                    <a:pt x="80" y="40"/>
                    <a:pt x="75" y="41"/>
                  </a:cubicBezTo>
                  <a:close/>
                  <a:moveTo>
                    <a:pt x="119" y="48"/>
                  </a:moveTo>
                  <a:cubicBezTo>
                    <a:pt x="130" y="44"/>
                    <a:pt x="135" y="64"/>
                    <a:pt x="128" y="72"/>
                  </a:cubicBezTo>
                  <a:cubicBezTo>
                    <a:pt x="138" y="69"/>
                    <a:pt x="145" y="61"/>
                    <a:pt x="148" y="51"/>
                  </a:cubicBezTo>
                  <a:cubicBezTo>
                    <a:pt x="149" y="51"/>
                    <a:pt x="150" y="51"/>
                    <a:pt x="151" y="51"/>
                  </a:cubicBezTo>
                  <a:cubicBezTo>
                    <a:pt x="153" y="41"/>
                    <a:pt x="161" y="36"/>
                    <a:pt x="160" y="23"/>
                  </a:cubicBezTo>
                  <a:cubicBezTo>
                    <a:pt x="144" y="18"/>
                    <a:pt x="131" y="29"/>
                    <a:pt x="119" y="34"/>
                  </a:cubicBezTo>
                  <a:cubicBezTo>
                    <a:pt x="119" y="38"/>
                    <a:pt x="123" y="45"/>
                    <a:pt x="119" y="48"/>
                  </a:cubicBezTo>
                  <a:close/>
                  <a:moveTo>
                    <a:pt x="22" y="141"/>
                  </a:moveTo>
                  <a:cubicBezTo>
                    <a:pt x="22" y="142"/>
                    <a:pt x="63" y="122"/>
                    <a:pt x="66" y="120"/>
                  </a:cubicBezTo>
                  <a:cubicBezTo>
                    <a:pt x="72" y="117"/>
                    <a:pt x="78" y="115"/>
                    <a:pt x="84" y="113"/>
                  </a:cubicBezTo>
                  <a:cubicBezTo>
                    <a:pt x="88" y="111"/>
                    <a:pt x="92" y="108"/>
                    <a:pt x="96" y="106"/>
                  </a:cubicBezTo>
                  <a:cubicBezTo>
                    <a:pt x="103" y="103"/>
                    <a:pt x="125" y="95"/>
                    <a:pt x="129" y="95"/>
                  </a:cubicBezTo>
                  <a:cubicBezTo>
                    <a:pt x="136" y="95"/>
                    <a:pt x="140" y="99"/>
                    <a:pt x="140" y="107"/>
                  </a:cubicBezTo>
                  <a:cubicBezTo>
                    <a:pt x="139" y="115"/>
                    <a:pt x="130" y="121"/>
                    <a:pt x="122" y="124"/>
                  </a:cubicBezTo>
                  <a:cubicBezTo>
                    <a:pt x="113" y="130"/>
                    <a:pt x="103" y="135"/>
                    <a:pt x="93" y="141"/>
                  </a:cubicBezTo>
                  <a:cubicBezTo>
                    <a:pt x="92" y="135"/>
                    <a:pt x="100" y="131"/>
                    <a:pt x="104" y="128"/>
                  </a:cubicBezTo>
                  <a:cubicBezTo>
                    <a:pt x="110" y="121"/>
                    <a:pt x="116" y="113"/>
                    <a:pt x="122" y="106"/>
                  </a:cubicBezTo>
                  <a:cubicBezTo>
                    <a:pt x="113" y="103"/>
                    <a:pt x="103" y="109"/>
                    <a:pt x="96" y="113"/>
                  </a:cubicBezTo>
                  <a:cubicBezTo>
                    <a:pt x="92" y="115"/>
                    <a:pt x="89" y="117"/>
                    <a:pt x="85" y="119"/>
                  </a:cubicBezTo>
                  <a:cubicBezTo>
                    <a:pt x="82" y="120"/>
                    <a:pt x="79" y="121"/>
                    <a:pt x="76" y="122"/>
                  </a:cubicBezTo>
                  <a:cubicBezTo>
                    <a:pt x="73" y="124"/>
                    <a:pt x="72" y="127"/>
                    <a:pt x="69" y="129"/>
                  </a:cubicBezTo>
                  <a:cubicBezTo>
                    <a:pt x="67" y="131"/>
                    <a:pt x="64" y="131"/>
                    <a:pt x="62" y="134"/>
                  </a:cubicBezTo>
                  <a:cubicBezTo>
                    <a:pt x="58" y="138"/>
                    <a:pt x="53" y="140"/>
                    <a:pt x="48" y="143"/>
                  </a:cubicBezTo>
                  <a:cubicBezTo>
                    <a:pt x="42" y="147"/>
                    <a:pt x="37" y="150"/>
                    <a:pt x="31" y="153"/>
                  </a:cubicBezTo>
                  <a:cubicBezTo>
                    <a:pt x="25" y="156"/>
                    <a:pt x="19" y="160"/>
                    <a:pt x="13" y="161"/>
                  </a:cubicBezTo>
                  <a:cubicBezTo>
                    <a:pt x="4" y="161"/>
                    <a:pt x="0" y="153"/>
                    <a:pt x="4" y="146"/>
                  </a:cubicBezTo>
                  <a:cubicBezTo>
                    <a:pt x="7" y="141"/>
                    <a:pt x="12" y="142"/>
                    <a:pt x="17" y="139"/>
                  </a:cubicBezTo>
                  <a:cubicBezTo>
                    <a:pt x="21" y="138"/>
                    <a:pt x="24" y="135"/>
                    <a:pt x="27" y="133"/>
                  </a:cubicBezTo>
                  <a:cubicBezTo>
                    <a:pt x="35" y="128"/>
                    <a:pt x="43" y="125"/>
                    <a:pt x="51" y="121"/>
                  </a:cubicBezTo>
                  <a:cubicBezTo>
                    <a:pt x="56" y="118"/>
                    <a:pt x="60" y="115"/>
                    <a:pt x="65" y="112"/>
                  </a:cubicBezTo>
                  <a:cubicBezTo>
                    <a:pt x="68" y="111"/>
                    <a:pt x="70" y="110"/>
                    <a:pt x="72" y="108"/>
                  </a:cubicBezTo>
                  <a:cubicBezTo>
                    <a:pt x="75" y="107"/>
                    <a:pt x="79" y="106"/>
                    <a:pt x="80" y="105"/>
                  </a:cubicBezTo>
                  <a:cubicBezTo>
                    <a:pt x="89" y="97"/>
                    <a:pt x="102" y="94"/>
                    <a:pt x="107" y="83"/>
                  </a:cubicBezTo>
                  <a:cubicBezTo>
                    <a:pt x="108" y="81"/>
                    <a:pt x="100" y="82"/>
                    <a:pt x="100" y="82"/>
                  </a:cubicBezTo>
                  <a:cubicBezTo>
                    <a:pt x="98" y="81"/>
                    <a:pt x="98" y="78"/>
                    <a:pt x="97" y="76"/>
                  </a:cubicBezTo>
                  <a:cubicBezTo>
                    <a:pt x="97" y="77"/>
                    <a:pt x="90" y="80"/>
                    <a:pt x="89" y="81"/>
                  </a:cubicBezTo>
                  <a:cubicBezTo>
                    <a:pt x="87" y="82"/>
                    <a:pt x="77" y="86"/>
                    <a:pt x="76" y="82"/>
                  </a:cubicBezTo>
                  <a:cubicBezTo>
                    <a:pt x="75" y="80"/>
                    <a:pt x="81" y="77"/>
                    <a:pt x="82" y="75"/>
                  </a:cubicBezTo>
                  <a:cubicBezTo>
                    <a:pt x="85" y="72"/>
                    <a:pt x="88" y="69"/>
                    <a:pt x="90" y="66"/>
                  </a:cubicBezTo>
                  <a:cubicBezTo>
                    <a:pt x="90" y="66"/>
                    <a:pt x="83" y="62"/>
                    <a:pt x="82" y="62"/>
                  </a:cubicBezTo>
                  <a:cubicBezTo>
                    <a:pt x="78" y="63"/>
                    <a:pt x="77" y="67"/>
                    <a:pt x="76" y="70"/>
                  </a:cubicBezTo>
                  <a:cubicBezTo>
                    <a:pt x="73" y="75"/>
                    <a:pt x="70" y="83"/>
                    <a:pt x="62" y="79"/>
                  </a:cubicBezTo>
                  <a:cubicBezTo>
                    <a:pt x="58" y="84"/>
                    <a:pt x="53" y="90"/>
                    <a:pt x="50" y="96"/>
                  </a:cubicBezTo>
                  <a:cubicBezTo>
                    <a:pt x="49" y="99"/>
                    <a:pt x="48" y="103"/>
                    <a:pt x="46" y="105"/>
                  </a:cubicBezTo>
                  <a:cubicBezTo>
                    <a:pt x="44" y="107"/>
                    <a:pt x="40" y="106"/>
                    <a:pt x="40" y="110"/>
                  </a:cubicBezTo>
                  <a:cubicBezTo>
                    <a:pt x="25" y="105"/>
                    <a:pt x="30" y="82"/>
                    <a:pt x="30" y="71"/>
                  </a:cubicBezTo>
                  <a:cubicBezTo>
                    <a:pt x="30" y="66"/>
                    <a:pt x="30" y="62"/>
                    <a:pt x="30" y="57"/>
                  </a:cubicBezTo>
                  <a:cubicBezTo>
                    <a:pt x="37" y="58"/>
                    <a:pt x="41" y="59"/>
                    <a:pt x="43" y="66"/>
                  </a:cubicBezTo>
                  <a:cubicBezTo>
                    <a:pt x="45" y="72"/>
                    <a:pt x="45" y="79"/>
                    <a:pt x="45" y="85"/>
                  </a:cubicBezTo>
                  <a:cubicBezTo>
                    <a:pt x="48" y="84"/>
                    <a:pt x="51" y="82"/>
                    <a:pt x="54" y="79"/>
                  </a:cubicBezTo>
                  <a:cubicBezTo>
                    <a:pt x="56" y="77"/>
                    <a:pt x="59" y="74"/>
                    <a:pt x="59" y="72"/>
                  </a:cubicBezTo>
                  <a:cubicBezTo>
                    <a:pt x="59" y="68"/>
                    <a:pt x="59" y="65"/>
                    <a:pt x="58" y="61"/>
                  </a:cubicBezTo>
                  <a:cubicBezTo>
                    <a:pt x="58" y="58"/>
                    <a:pt x="57" y="59"/>
                    <a:pt x="56" y="56"/>
                  </a:cubicBezTo>
                  <a:cubicBezTo>
                    <a:pt x="55" y="54"/>
                    <a:pt x="56" y="49"/>
                    <a:pt x="55" y="47"/>
                  </a:cubicBezTo>
                  <a:cubicBezTo>
                    <a:pt x="55" y="44"/>
                    <a:pt x="54" y="41"/>
                    <a:pt x="52" y="38"/>
                  </a:cubicBezTo>
                  <a:cubicBezTo>
                    <a:pt x="51" y="35"/>
                    <a:pt x="50" y="33"/>
                    <a:pt x="49" y="30"/>
                  </a:cubicBezTo>
                  <a:cubicBezTo>
                    <a:pt x="48" y="28"/>
                    <a:pt x="48" y="22"/>
                    <a:pt x="46" y="20"/>
                  </a:cubicBezTo>
                  <a:cubicBezTo>
                    <a:pt x="46" y="19"/>
                    <a:pt x="45" y="19"/>
                    <a:pt x="44" y="18"/>
                  </a:cubicBezTo>
                  <a:cubicBezTo>
                    <a:pt x="43" y="15"/>
                    <a:pt x="45" y="14"/>
                    <a:pt x="45" y="12"/>
                  </a:cubicBezTo>
                  <a:cubicBezTo>
                    <a:pt x="47" y="11"/>
                    <a:pt x="46" y="13"/>
                    <a:pt x="46" y="14"/>
                  </a:cubicBezTo>
                  <a:cubicBezTo>
                    <a:pt x="46" y="13"/>
                    <a:pt x="56" y="17"/>
                    <a:pt x="57" y="17"/>
                  </a:cubicBezTo>
                  <a:cubicBezTo>
                    <a:pt x="60" y="19"/>
                    <a:pt x="62" y="21"/>
                    <a:pt x="65" y="24"/>
                  </a:cubicBezTo>
                  <a:cubicBezTo>
                    <a:pt x="68" y="27"/>
                    <a:pt x="72" y="31"/>
                    <a:pt x="77" y="31"/>
                  </a:cubicBezTo>
                  <a:cubicBezTo>
                    <a:pt x="79" y="32"/>
                    <a:pt x="82" y="31"/>
                    <a:pt x="84" y="31"/>
                  </a:cubicBezTo>
                  <a:cubicBezTo>
                    <a:pt x="88" y="31"/>
                    <a:pt x="91" y="31"/>
                    <a:pt x="94" y="30"/>
                  </a:cubicBezTo>
                  <a:cubicBezTo>
                    <a:pt x="96" y="29"/>
                    <a:pt x="98" y="28"/>
                    <a:pt x="98" y="27"/>
                  </a:cubicBezTo>
                  <a:cubicBezTo>
                    <a:pt x="99" y="26"/>
                    <a:pt x="99" y="24"/>
                    <a:pt x="100" y="23"/>
                  </a:cubicBezTo>
                  <a:cubicBezTo>
                    <a:pt x="101" y="21"/>
                    <a:pt x="102" y="21"/>
                    <a:pt x="103" y="20"/>
                  </a:cubicBezTo>
                  <a:cubicBezTo>
                    <a:pt x="104" y="18"/>
                    <a:pt x="105" y="17"/>
                    <a:pt x="105" y="15"/>
                  </a:cubicBezTo>
                  <a:cubicBezTo>
                    <a:pt x="107" y="13"/>
                    <a:pt x="109" y="12"/>
                    <a:pt x="111" y="9"/>
                  </a:cubicBezTo>
                  <a:cubicBezTo>
                    <a:pt x="112" y="7"/>
                    <a:pt x="113" y="5"/>
                    <a:pt x="114" y="4"/>
                  </a:cubicBezTo>
                  <a:cubicBezTo>
                    <a:pt x="116" y="2"/>
                    <a:pt x="129" y="0"/>
                    <a:pt x="130" y="3"/>
                  </a:cubicBezTo>
                  <a:cubicBezTo>
                    <a:pt x="132" y="13"/>
                    <a:pt x="127" y="17"/>
                    <a:pt x="122" y="22"/>
                  </a:cubicBezTo>
                  <a:cubicBezTo>
                    <a:pt x="121" y="22"/>
                    <a:pt x="124" y="23"/>
                    <a:pt x="124" y="23"/>
                  </a:cubicBezTo>
                  <a:cubicBezTo>
                    <a:pt x="125" y="22"/>
                    <a:pt x="125" y="21"/>
                    <a:pt x="126" y="21"/>
                  </a:cubicBezTo>
                  <a:cubicBezTo>
                    <a:pt x="127" y="20"/>
                    <a:pt x="127" y="19"/>
                    <a:pt x="128" y="18"/>
                  </a:cubicBezTo>
                  <a:cubicBezTo>
                    <a:pt x="135" y="14"/>
                    <a:pt x="143" y="11"/>
                    <a:pt x="152" y="10"/>
                  </a:cubicBezTo>
                  <a:cubicBezTo>
                    <a:pt x="160" y="9"/>
                    <a:pt x="171" y="9"/>
                    <a:pt x="177" y="16"/>
                  </a:cubicBezTo>
                  <a:cubicBezTo>
                    <a:pt x="179" y="19"/>
                    <a:pt x="176" y="29"/>
                    <a:pt x="174" y="32"/>
                  </a:cubicBezTo>
                  <a:cubicBezTo>
                    <a:pt x="173" y="35"/>
                    <a:pt x="172" y="37"/>
                    <a:pt x="170" y="38"/>
                  </a:cubicBezTo>
                  <a:cubicBezTo>
                    <a:pt x="168" y="40"/>
                    <a:pt x="168" y="42"/>
                    <a:pt x="167" y="45"/>
                  </a:cubicBezTo>
                  <a:cubicBezTo>
                    <a:pt x="166" y="47"/>
                    <a:pt x="164" y="48"/>
                    <a:pt x="162" y="50"/>
                  </a:cubicBezTo>
                  <a:cubicBezTo>
                    <a:pt x="161" y="52"/>
                    <a:pt x="160" y="54"/>
                    <a:pt x="159" y="56"/>
                  </a:cubicBezTo>
                  <a:cubicBezTo>
                    <a:pt x="158" y="58"/>
                    <a:pt x="157" y="60"/>
                    <a:pt x="155" y="62"/>
                  </a:cubicBezTo>
                  <a:cubicBezTo>
                    <a:pt x="154" y="63"/>
                    <a:pt x="152" y="64"/>
                    <a:pt x="151" y="65"/>
                  </a:cubicBezTo>
                  <a:cubicBezTo>
                    <a:pt x="150" y="66"/>
                    <a:pt x="150" y="68"/>
                    <a:pt x="149" y="70"/>
                  </a:cubicBezTo>
                  <a:cubicBezTo>
                    <a:pt x="149" y="70"/>
                    <a:pt x="147" y="70"/>
                    <a:pt x="147" y="71"/>
                  </a:cubicBezTo>
                  <a:cubicBezTo>
                    <a:pt x="145" y="73"/>
                    <a:pt x="146" y="75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0" y="80"/>
                    <a:pt x="139" y="81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0" y="88"/>
                    <a:pt x="123" y="91"/>
                    <a:pt x="112" y="88"/>
                  </a:cubicBezTo>
                  <a:cubicBezTo>
                    <a:pt x="100" y="99"/>
                    <a:pt x="38" y="133"/>
                    <a:pt x="22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383398" y="2511651"/>
            <a:ext cx="6633380" cy="895350"/>
          </a:xfrm>
        </p:spPr>
        <p:txBody>
          <a:bodyPr anchor="b">
            <a:noAutofit/>
          </a:bodyPr>
          <a:lstStyle>
            <a:lvl1pPr algn="l"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384514" y="3407001"/>
            <a:ext cx="663338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矩形 1"/>
          <p:cNvSpPr/>
          <p:nvPr/>
        </p:nvSpPr>
        <p:spPr>
          <a:xfrm>
            <a:off x="6074304" y="4041065"/>
            <a:ext cx="6117695" cy="2816935"/>
          </a:xfrm>
          <a:prstGeom prst="rect">
            <a:avLst/>
          </a:prstGeom>
          <a:blipFill>
            <a:blip r:embed="rId4"/>
            <a:srcRect/>
            <a:stretch>
              <a:fillRect l="1" t="-18" r="-5906" b="-59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e1b93269-a88a-4938-a2f0-c039c7557a2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27512" y="389345"/>
            <a:ext cx="1857891" cy="630303"/>
            <a:chOff x="3643313" y="2530475"/>
            <a:chExt cx="4918075" cy="1793875"/>
          </a:xfrm>
        </p:grpSpPr>
        <p:grpSp>
          <p:nvGrpSpPr>
            <p:cNvPr id="68" name="îśļîďé"/>
            <p:cNvGrpSpPr/>
            <p:nvPr/>
          </p:nvGrpSpPr>
          <p:grpSpPr>
            <a:xfrm>
              <a:off x="3643313" y="2530475"/>
              <a:ext cx="1785938" cy="1793875"/>
              <a:chOff x="3643313" y="2530475"/>
              <a:chExt cx="1785938" cy="1793875"/>
            </a:xfrm>
          </p:grpSpPr>
          <p:sp>
            <p:nvSpPr>
              <p:cNvPr id="91" name="íSḷïḓè"/>
              <p:cNvSpPr/>
              <p:nvPr/>
            </p:nvSpPr>
            <p:spPr bwMode="auto">
              <a:xfrm>
                <a:off x="3643313" y="2530475"/>
                <a:ext cx="1785938" cy="1793875"/>
              </a:xfrm>
              <a:custGeom>
                <a:avLst/>
                <a:gdLst>
                  <a:gd name="T0" fmla="*/ 271 w 541"/>
                  <a:gd name="T1" fmla="*/ 0 h 542"/>
                  <a:gd name="T2" fmla="*/ 0 w 541"/>
                  <a:gd name="T3" fmla="*/ 271 h 542"/>
                  <a:gd name="T4" fmla="*/ 271 w 541"/>
                  <a:gd name="T5" fmla="*/ 542 h 542"/>
                  <a:gd name="T6" fmla="*/ 541 w 541"/>
                  <a:gd name="T7" fmla="*/ 271 h 542"/>
                  <a:gd name="T8" fmla="*/ 271 w 541"/>
                  <a:gd name="T9" fmla="*/ 0 h 542"/>
                  <a:gd name="T10" fmla="*/ 271 w 541"/>
                  <a:gd name="T11" fmla="*/ 0 h 542"/>
                  <a:gd name="T12" fmla="*/ 271 w 541"/>
                  <a:gd name="T13" fmla="*/ 20 h 542"/>
                  <a:gd name="T14" fmla="*/ 521 w 541"/>
                  <a:gd name="T15" fmla="*/ 271 h 542"/>
                  <a:gd name="T16" fmla="*/ 271 w 541"/>
                  <a:gd name="T17" fmla="*/ 522 h 542"/>
                  <a:gd name="T18" fmla="*/ 20 w 541"/>
                  <a:gd name="T19" fmla="*/ 271 h 542"/>
                  <a:gd name="T20" fmla="*/ 271 w 541"/>
                  <a:gd name="T21" fmla="*/ 2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1" h="542">
                    <a:moveTo>
                      <a:pt x="271" y="0"/>
                    </a:moveTo>
                    <a:cubicBezTo>
                      <a:pt x="121" y="0"/>
                      <a:pt x="0" y="122"/>
                      <a:pt x="0" y="271"/>
                    </a:cubicBezTo>
                    <a:cubicBezTo>
                      <a:pt x="0" y="420"/>
                      <a:pt x="121" y="542"/>
                      <a:pt x="271" y="542"/>
                    </a:cubicBezTo>
                    <a:cubicBezTo>
                      <a:pt x="420" y="542"/>
                      <a:pt x="541" y="420"/>
                      <a:pt x="541" y="271"/>
                    </a:cubicBezTo>
                    <a:cubicBezTo>
                      <a:pt x="541" y="122"/>
                      <a:pt x="420" y="0"/>
                      <a:pt x="271" y="0"/>
                    </a:cubicBezTo>
                    <a:cubicBezTo>
                      <a:pt x="271" y="0"/>
                      <a:pt x="271" y="0"/>
                      <a:pt x="271" y="0"/>
                    </a:cubicBezTo>
                    <a:close/>
                    <a:moveTo>
                      <a:pt x="271" y="20"/>
                    </a:moveTo>
                    <a:cubicBezTo>
                      <a:pt x="409" y="20"/>
                      <a:pt x="521" y="133"/>
                      <a:pt x="521" y="271"/>
                    </a:cubicBezTo>
                    <a:cubicBezTo>
                      <a:pt x="521" y="410"/>
                      <a:pt x="409" y="522"/>
                      <a:pt x="271" y="522"/>
                    </a:cubicBezTo>
                    <a:cubicBezTo>
                      <a:pt x="132" y="522"/>
                      <a:pt x="20" y="410"/>
                      <a:pt x="20" y="271"/>
                    </a:cubicBezTo>
                    <a:cubicBezTo>
                      <a:pt x="20" y="133"/>
                      <a:pt x="132" y="20"/>
                      <a:pt x="271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ṣlïďê"/>
              <p:cNvSpPr/>
              <p:nvPr/>
            </p:nvSpPr>
            <p:spPr bwMode="auto">
              <a:xfrm>
                <a:off x="3973513" y="2862263"/>
                <a:ext cx="1131888" cy="1120775"/>
              </a:xfrm>
              <a:custGeom>
                <a:avLst/>
                <a:gdLst>
                  <a:gd name="T0" fmla="*/ 355 w 713"/>
                  <a:gd name="T1" fmla="*/ 0 h 706"/>
                  <a:gd name="T2" fmla="*/ 331 w 713"/>
                  <a:gd name="T3" fmla="*/ 27 h 706"/>
                  <a:gd name="T4" fmla="*/ 254 w 713"/>
                  <a:gd name="T5" fmla="*/ 104 h 706"/>
                  <a:gd name="T6" fmla="*/ 143 w 713"/>
                  <a:gd name="T7" fmla="*/ 104 h 706"/>
                  <a:gd name="T8" fmla="*/ 106 w 713"/>
                  <a:gd name="T9" fmla="*/ 104 h 706"/>
                  <a:gd name="T10" fmla="*/ 106 w 713"/>
                  <a:gd name="T11" fmla="*/ 141 h 706"/>
                  <a:gd name="T12" fmla="*/ 106 w 713"/>
                  <a:gd name="T13" fmla="*/ 250 h 706"/>
                  <a:gd name="T14" fmla="*/ 27 w 713"/>
                  <a:gd name="T15" fmla="*/ 329 h 706"/>
                  <a:gd name="T16" fmla="*/ 0 w 713"/>
                  <a:gd name="T17" fmla="*/ 354 h 706"/>
                  <a:gd name="T18" fmla="*/ 27 w 713"/>
                  <a:gd name="T19" fmla="*/ 381 h 706"/>
                  <a:gd name="T20" fmla="*/ 106 w 713"/>
                  <a:gd name="T21" fmla="*/ 460 h 706"/>
                  <a:gd name="T22" fmla="*/ 106 w 713"/>
                  <a:gd name="T23" fmla="*/ 567 h 706"/>
                  <a:gd name="T24" fmla="*/ 106 w 713"/>
                  <a:gd name="T25" fmla="*/ 604 h 706"/>
                  <a:gd name="T26" fmla="*/ 143 w 713"/>
                  <a:gd name="T27" fmla="*/ 604 h 706"/>
                  <a:gd name="T28" fmla="*/ 254 w 713"/>
                  <a:gd name="T29" fmla="*/ 604 h 706"/>
                  <a:gd name="T30" fmla="*/ 331 w 713"/>
                  <a:gd name="T31" fmla="*/ 681 h 706"/>
                  <a:gd name="T32" fmla="*/ 355 w 713"/>
                  <a:gd name="T33" fmla="*/ 706 h 706"/>
                  <a:gd name="T34" fmla="*/ 382 w 713"/>
                  <a:gd name="T35" fmla="*/ 681 h 706"/>
                  <a:gd name="T36" fmla="*/ 459 w 713"/>
                  <a:gd name="T37" fmla="*/ 604 h 706"/>
                  <a:gd name="T38" fmla="*/ 576 w 713"/>
                  <a:gd name="T39" fmla="*/ 604 h 706"/>
                  <a:gd name="T40" fmla="*/ 613 w 713"/>
                  <a:gd name="T41" fmla="*/ 604 h 706"/>
                  <a:gd name="T42" fmla="*/ 613 w 713"/>
                  <a:gd name="T43" fmla="*/ 567 h 706"/>
                  <a:gd name="T44" fmla="*/ 613 w 713"/>
                  <a:gd name="T45" fmla="*/ 458 h 706"/>
                  <a:gd name="T46" fmla="*/ 686 w 713"/>
                  <a:gd name="T47" fmla="*/ 385 h 706"/>
                  <a:gd name="T48" fmla="*/ 713 w 713"/>
                  <a:gd name="T49" fmla="*/ 358 h 706"/>
                  <a:gd name="T50" fmla="*/ 686 w 713"/>
                  <a:gd name="T51" fmla="*/ 331 h 706"/>
                  <a:gd name="T52" fmla="*/ 605 w 713"/>
                  <a:gd name="T53" fmla="*/ 250 h 706"/>
                  <a:gd name="T54" fmla="*/ 605 w 713"/>
                  <a:gd name="T55" fmla="*/ 143 h 706"/>
                  <a:gd name="T56" fmla="*/ 605 w 713"/>
                  <a:gd name="T57" fmla="*/ 106 h 706"/>
                  <a:gd name="T58" fmla="*/ 568 w 713"/>
                  <a:gd name="T59" fmla="*/ 106 h 706"/>
                  <a:gd name="T60" fmla="*/ 462 w 713"/>
                  <a:gd name="T61" fmla="*/ 106 h 706"/>
                  <a:gd name="T62" fmla="*/ 382 w 713"/>
                  <a:gd name="T63" fmla="*/ 27 h 706"/>
                  <a:gd name="T64" fmla="*/ 355 w 713"/>
                  <a:gd name="T65" fmla="*/ 0 h 706"/>
                  <a:gd name="T66" fmla="*/ 355 w 713"/>
                  <a:gd name="T67" fmla="*/ 0 h 706"/>
                  <a:gd name="T68" fmla="*/ 355 w 713"/>
                  <a:gd name="T69" fmla="*/ 54 h 706"/>
                  <a:gd name="T70" fmla="*/ 447 w 713"/>
                  <a:gd name="T71" fmla="*/ 143 h 706"/>
                  <a:gd name="T72" fmla="*/ 568 w 713"/>
                  <a:gd name="T73" fmla="*/ 143 h 706"/>
                  <a:gd name="T74" fmla="*/ 568 w 713"/>
                  <a:gd name="T75" fmla="*/ 264 h 706"/>
                  <a:gd name="T76" fmla="*/ 659 w 713"/>
                  <a:gd name="T77" fmla="*/ 358 h 706"/>
                  <a:gd name="T78" fmla="*/ 576 w 713"/>
                  <a:gd name="T79" fmla="*/ 444 h 706"/>
                  <a:gd name="T80" fmla="*/ 576 w 713"/>
                  <a:gd name="T81" fmla="*/ 567 h 706"/>
                  <a:gd name="T82" fmla="*/ 445 w 713"/>
                  <a:gd name="T83" fmla="*/ 567 h 706"/>
                  <a:gd name="T84" fmla="*/ 355 w 713"/>
                  <a:gd name="T85" fmla="*/ 654 h 706"/>
                  <a:gd name="T86" fmla="*/ 270 w 713"/>
                  <a:gd name="T87" fmla="*/ 567 h 706"/>
                  <a:gd name="T88" fmla="*/ 143 w 713"/>
                  <a:gd name="T89" fmla="*/ 567 h 706"/>
                  <a:gd name="T90" fmla="*/ 143 w 713"/>
                  <a:gd name="T91" fmla="*/ 444 h 706"/>
                  <a:gd name="T92" fmla="*/ 52 w 713"/>
                  <a:gd name="T93" fmla="*/ 354 h 706"/>
                  <a:gd name="T94" fmla="*/ 143 w 713"/>
                  <a:gd name="T95" fmla="*/ 264 h 706"/>
                  <a:gd name="T96" fmla="*/ 143 w 713"/>
                  <a:gd name="T97" fmla="*/ 141 h 706"/>
                  <a:gd name="T98" fmla="*/ 268 w 713"/>
                  <a:gd name="T99" fmla="*/ 141 h 706"/>
                  <a:gd name="T100" fmla="*/ 355 w 713"/>
                  <a:gd name="T101" fmla="*/ 5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3" h="706">
                    <a:moveTo>
                      <a:pt x="355" y="0"/>
                    </a:moveTo>
                    <a:lnTo>
                      <a:pt x="331" y="27"/>
                    </a:lnTo>
                    <a:lnTo>
                      <a:pt x="254" y="104"/>
                    </a:lnTo>
                    <a:lnTo>
                      <a:pt x="143" y="104"/>
                    </a:lnTo>
                    <a:lnTo>
                      <a:pt x="106" y="104"/>
                    </a:lnTo>
                    <a:lnTo>
                      <a:pt x="106" y="141"/>
                    </a:lnTo>
                    <a:lnTo>
                      <a:pt x="106" y="250"/>
                    </a:lnTo>
                    <a:lnTo>
                      <a:pt x="27" y="329"/>
                    </a:lnTo>
                    <a:lnTo>
                      <a:pt x="0" y="354"/>
                    </a:lnTo>
                    <a:lnTo>
                      <a:pt x="27" y="381"/>
                    </a:lnTo>
                    <a:lnTo>
                      <a:pt x="106" y="460"/>
                    </a:lnTo>
                    <a:lnTo>
                      <a:pt x="106" y="567"/>
                    </a:lnTo>
                    <a:lnTo>
                      <a:pt x="106" y="604"/>
                    </a:lnTo>
                    <a:lnTo>
                      <a:pt x="143" y="604"/>
                    </a:lnTo>
                    <a:lnTo>
                      <a:pt x="254" y="604"/>
                    </a:lnTo>
                    <a:lnTo>
                      <a:pt x="331" y="681"/>
                    </a:lnTo>
                    <a:lnTo>
                      <a:pt x="355" y="706"/>
                    </a:lnTo>
                    <a:lnTo>
                      <a:pt x="382" y="681"/>
                    </a:lnTo>
                    <a:lnTo>
                      <a:pt x="459" y="604"/>
                    </a:lnTo>
                    <a:lnTo>
                      <a:pt x="576" y="604"/>
                    </a:lnTo>
                    <a:lnTo>
                      <a:pt x="613" y="604"/>
                    </a:lnTo>
                    <a:lnTo>
                      <a:pt x="613" y="567"/>
                    </a:lnTo>
                    <a:lnTo>
                      <a:pt x="613" y="458"/>
                    </a:lnTo>
                    <a:lnTo>
                      <a:pt x="686" y="385"/>
                    </a:lnTo>
                    <a:lnTo>
                      <a:pt x="713" y="358"/>
                    </a:lnTo>
                    <a:lnTo>
                      <a:pt x="686" y="331"/>
                    </a:lnTo>
                    <a:lnTo>
                      <a:pt x="605" y="250"/>
                    </a:lnTo>
                    <a:lnTo>
                      <a:pt x="605" y="143"/>
                    </a:lnTo>
                    <a:lnTo>
                      <a:pt x="605" y="106"/>
                    </a:lnTo>
                    <a:lnTo>
                      <a:pt x="568" y="106"/>
                    </a:lnTo>
                    <a:lnTo>
                      <a:pt x="462" y="106"/>
                    </a:lnTo>
                    <a:lnTo>
                      <a:pt x="382" y="27"/>
                    </a:lnTo>
                    <a:lnTo>
                      <a:pt x="355" y="0"/>
                    </a:lnTo>
                    <a:lnTo>
                      <a:pt x="355" y="0"/>
                    </a:lnTo>
                    <a:close/>
                    <a:moveTo>
                      <a:pt x="355" y="54"/>
                    </a:moveTo>
                    <a:lnTo>
                      <a:pt x="447" y="143"/>
                    </a:lnTo>
                    <a:lnTo>
                      <a:pt x="568" y="143"/>
                    </a:lnTo>
                    <a:lnTo>
                      <a:pt x="568" y="264"/>
                    </a:lnTo>
                    <a:lnTo>
                      <a:pt x="659" y="358"/>
                    </a:lnTo>
                    <a:lnTo>
                      <a:pt x="576" y="444"/>
                    </a:lnTo>
                    <a:lnTo>
                      <a:pt x="576" y="567"/>
                    </a:lnTo>
                    <a:lnTo>
                      <a:pt x="445" y="567"/>
                    </a:lnTo>
                    <a:lnTo>
                      <a:pt x="355" y="654"/>
                    </a:lnTo>
                    <a:lnTo>
                      <a:pt x="270" y="567"/>
                    </a:lnTo>
                    <a:lnTo>
                      <a:pt x="143" y="567"/>
                    </a:lnTo>
                    <a:lnTo>
                      <a:pt x="143" y="444"/>
                    </a:lnTo>
                    <a:lnTo>
                      <a:pt x="52" y="354"/>
                    </a:lnTo>
                    <a:lnTo>
                      <a:pt x="143" y="264"/>
                    </a:lnTo>
                    <a:lnTo>
                      <a:pt x="143" y="141"/>
                    </a:lnTo>
                    <a:lnTo>
                      <a:pt x="268" y="141"/>
                    </a:lnTo>
                    <a:lnTo>
                      <a:pt x="355" y="5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îšlîḑè"/>
              <p:cNvSpPr/>
              <p:nvPr/>
            </p:nvSpPr>
            <p:spPr bwMode="auto">
              <a:xfrm>
                <a:off x="3933826" y="2825750"/>
                <a:ext cx="1204913" cy="1206500"/>
              </a:xfrm>
              <a:custGeom>
                <a:avLst/>
                <a:gdLst>
                  <a:gd name="T0" fmla="*/ 183 w 365"/>
                  <a:gd name="T1" fmla="*/ 0 h 365"/>
                  <a:gd name="T2" fmla="*/ 0 w 365"/>
                  <a:gd name="T3" fmla="*/ 182 h 365"/>
                  <a:gd name="T4" fmla="*/ 183 w 365"/>
                  <a:gd name="T5" fmla="*/ 365 h 365"/>
                  <a:gd name="T6" fmla="*/ 365 w 365"/>
                  <a:gd name="T7" fmla="*/ 182 h 365"/>
                  <a:gd name="T8" fmla="*/ 183 w 365"/>
                  <a:gd name="T9" fmla="*/ 0 h 365"/>
                  <a:gd name="T10" fmla="*/ 183 w 365"/>
                  <a:gd name="T11" fmla="*/ 0 h 365"/>
                  <a:gd name="T12" fmla="*/ 183 w 365"/>
                  <a:gd name="T13" fmla="*/ 20 h 365"/>
                  <a:gd name="T14" fmla="*/ 345 w 365"/>
                  <a:gd name="T15" fmla="*/ 182 h 365"/>
                  <a:gd name="T16" fmla="*/ 183 w 365"/>
                  <a:gd name="T17" fmla="*/ 345 h 365"/>
                  <a:gd name="T18" fmla="*/ 20 w 365"/>
                  <a:gd name="T19" fmla="*/ 182 h 365"/>
                  <a:gd name="T20" fmla="*/ 183 w 365"/>
                  <a:gd name="T21" fmla="*/ 2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5" h="365">
                    <a:moveTo>
                      <a:pt x="183" y="0"/>
                    </a:moveTo>
                    <a:cubicBezTo>
                      <a:pt x="82" y="0"/>
                      <a:pt x="0" y="82"/>
                      <a:pt x="0" y="182"/>
                    </a:cubicBezTo>
                    <a:cubicBezTo>
                      <a:pt x="0" y="283"/>
                      <a:pt x="82" y="365"/>
                      <a:pt x="183" y="365"/>
                    </a:cubicBezTo>
                    <a:cubicBezTo>
                      <a:pt x="284" y="365"/>
                      <a:pt x="365" y="283"/>
                      <a:pt x="365" y="182"/>
                    </a:cubicBezTo>
                    <a:cubicBezTo>
                      <a:pt x="365" y="82"/>
                      <a:pt x="284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lose/>
                    <a:moveTo>
                      <a:pt x="183" y="20"/>
                    </a:moveTo>
                    <a:cubicBezTo>
                      <a:pt x="273" y="20"/>
                      <a:pt x="345" y="92"/>
                      <a:pt x="345" y="182"/>
                    </a:cubicBezTo>
                    <a:cubicBezTo>
                      <a:pt x="345" y="272"/>
                      <a:pt x="273" y="345"/>
                      <a:pt x="183" y="345"/>
                    </a:cubicBezTo>
                    <a:cubicBezTo>
                      <a:pt x="93" y="345"/>
                      <a:pt x="20" y="272"/>
                      <a:pt x="20" y="182"/>
                    </a:cubicBezTo>
                    <a:cubicBezTo>
                      <a:pt x="20" y="92"/>
                      <a:pt x="93" y="20"/>
                      <a:pt x="183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s1ïḓé"/>
              <p:cNvSpPr/>
              <p:nvPr/>
            </p:nvSpPr>
            <p:spPr bwMode="auto">
              <a:xfrm>
                <a:off x="3749676" y="3467100"/>
                <a:ext cx="184150" cy="176213"/>
              </a:xfrm>
              <a:custGeom>
                <a:avLst/>
                <a:gdLst>
                  <a:gd name="T0" fmla="*/ 14 w 116"/>
                  <a:gd name="T1" fmla="*/ 111 h 111"/>
                  <a:gd name="T2" fmla="*/ 14 w 116"/>
                  <a:gd name="T3" fmla="*/ 88 h 111"/>
                  <a:gd name="T4" fmla="*/ 72 w 116"/>
                  <a:gd name="T5" fmla="*/ 25 h 111"/>
                  <a:gd name="T6" fmla="*/ 4 w 116"/>
                  <a:gd name="T7" fmla="*/ 35 h 111"/>
                  <a:gd name="T8" fmla="*/ 0 w 116"/>
                  <a:gd name="T9" fmla="*/ 17 h 111"/>
                  <a:gd name="T10" fmla="*/ 101 w 116"/>
                  <a:gd name="T11" fmla="*/ 0 h 111"/>
                  <a:gd name="T12" fmla="*/ 103 w 116"/>
                  <a:gd name="T13" fmla="*/ 23 h 111"/>
                  <a:gd name="T14" fmla="*/ 41 w 116"/>
                  <a:gd name="T15" fmla="*/ 88 h 111"/>
                  <a:gd name="T16" fmla="*/ 116 w 116"/>
                  <a:gd name="T17" fmla="*/ 75 h 111"/>
                  <a:gd name="T18" fmla="*/ 116 w 116"/>
                  <a:gd name="T19" fmla="*/ 96 h 111"/>
                  <a:gd name="T20" fmla="*/ 14 w 116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11">
                    <a:moveTo>
                      <a:pt x="14" y="111"/>
                    </a:moveTo>
                    <a:lnTo>
                      <a:pt x="14" y="88"/>
                    </a:lnTo>
                    <a:lnTo>
                      <a:pt x="72" y="25"/>
                    </a:lnTo>
                    <a:lnTo>
                      <a:pt x="4" y="35"/>
                    </a:lnTo>
                    <a:lnTo>
                      <a:pt x="0" y="17"/>
                    </a:lnTo>
                    <a:lnTo>
                      <a:pt x="101" y="0"/>
                    </a:lnTo>
                    <a:lnTo>
                      <a:pt x="103" y="23"/>
                    </a:lnTo>
                    <a:lnTo>
                      <a:pt x="41" y="88"/>
                    </a:lnTo>
                    <a:lnTo>
                      <a:pt x="116" y="75"/>
                    </a:lnTo>
                    <a:lnTo>
                      <a:pt x="116" y="96"/>
                    </a:lnTo>
                    <a:lnTo>
                      <a:pt x="14" y="11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ṥľîḍê"/>
              <p:cNvSpPr/>
              <p:nvPr/>
            </p:nvSpPr>
            <p:spPr bwMode="auto">
              <a:xfrm>
                <a:off x="3752851" y="3281363"/>
                <a:ext cx="171450" cy="161925"/>
              </a:xfrm>
              <a:custGeom>
                <a:avLst/>
                <a:gdLst>
                  <a:gd name="T0" fmla="*/ 66 w 108"/>
                  <a:gd name="T1" fmla="*/ 36 h 102"/>
                  <a:gd name="T2" fmla="*/ 22 w 108"/>
                  <a:gd name="T3" fmla="*/ 46 h 102"/>
                  <a:gd name="T4" fmla="*/ 64 w 108"/>
                  <a:gd name="T5" fmla="*/ 63 h 102"/>
                  <a:gd name="T6" fmla="*/ 66 w 108"/>
                  <a:gd name="T7" fmla="*/ 36 h 102"/>
                  <a:gd name="T8" fmla="*/ 66 w 108"/>
                  <a:gd name="T9" fmla="*/ 36 h 102"/>
                  <a:gd name="T10" fmla="*/ 83 w 108"/>
                  <a:gd name="T11" fmla="*/ 32 h 102"/>
                  <a:gd name="T12" fmla="*/ 79 w 108"/>
                  <a:gd name="T13" fmla="*/ 73 h 102"/>
                  <a:gd name="T14" fmla="*/ 101 w 108"/>
                  <a:gd name="T15" fmla="*/ 82 h 102"/>
                  <a:gd name="T16" fmla="*/ 97 w 108"/>
                  <a:gd name="T17" fmla="*/ 102 h 102"/>
                  <a:gd name="T18" fmla="*/ 0 w 108"/>
                  <a:gd name="T19" fmla="*/ 57 h 102"/>
                  <a:gd name="T20" fmla="*/ 2 w 108"/>
                  <a:gd name="T21" fmla="*/ 29 h 102"/>
                  <a:gd name="T22" fmla="*/ 108 w 108"/>
                  <a:gd name="T23" fmla="*/ 0 h 102"/>
                  <a:gd name="T24" fmla="*/ 106 w 108"/>
                  <a:gd name="T25" fmla="*/ 27 h 102"/>
                  <a:gd name="T26" fmla="*/ 83 w 108"/>
                  <a:gd name="T27" fmla="*/ 3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02">
                    <a:moveTo>
                      <a:pt x="66" y="36"/>
                    </a:moveTo>
                    <a:lnTo>
                      <a:pt x="22" y="46"/>
                    </a:lnTo>
                    <a:lnTo>
                      <a:pt x="64" y="63"/>
                    </a:lnTo>
                    <a:lnTo>
                      <a:pt x="66" y="36"/>
                    </a:lnTo>
                    <a:lnTo>
                      <a:pt x="66" y="36"/>
                    </a:lnTo>
                    <a:close/>
                    <a:moveTo>
                      <a:pt x="83" y="32"/>
                    </a:moveTo>
                    <a:lnTo>
                      <a:pt x="79" y="73"/>
                    </a:lnTo>
                    <a:lnTo>
                      <a:pt x="101" y="82"/>
                    </a:lnTo>
                    <a:lnTo>
                      <a:pt x="97" y="102"/>
                    </a:lnTo>
                    <a:lnTo>
                      <a:pt x="0" y="57"/>
                    </a:lnTo>
                    <a:lnTo>
                      <a:pt x="2" y="29"/>
                    </a:lnTo>
                    <a:lnTo>
                      <a:pt x="108" y="0"/>
                    </a:lnTo>
                    <a:lnTo>
                      <a:pt x="106" y="27"/>
                    </a:lnTo>
                    <a:lnTo>
                      <a:pt x="83" y="3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îṧ1ïḍe"/>
              <p:cNvSpPr/>
              <p:nvPr/>
            </p:nvSpPr>
            <p:spPr bwMode="auto">
              <a:xfrm>
                <a:off x="3781426" y="3060700"/>
                <a:ext cx="207963" cy="204788"/>
              </a:xfrm>
              <a:custGeom>
                <a:avLst/>
                <a:gdLst>
                  <a:gd name="T0" fmla="*/ 0 w 131"/>
                  <a:gd name="T1" fmla="*/ 87 h 129"/>
                  <a:gd name="T2" fmla="*/ 11 w 131"/>
                  <a:gd name="T3" fmla="*/ 66 h 129"/>
                  <a:gd name="T4" fmla="*/ 94 w 131"/>
                  <a:gd name="T5" fmla="*/ 43 h 129"/>
                  <a:gd name="T6" fmla="*/ 29 w 131"/>
                  <a:gd name="T7" fmla="*/ 18 h 129"/>
                  <a:gd name="T8" fmla="*/ 36 w 131"/>
                  <a:gd name="T9" fmla="*/ 0 h 129"/>
                  <a:gd name="T10" fmla="*/ 131 w 131"/>
                  <a:gd name="T11" fmla="*/ 37 h 129"/>
                  <a:gd name="T12" fmla="*/ 123 w 131"/>
                  <a:gd name="T13" fmla="*/ 56 h 129"/>
                  <a:gd name="T14" fmla="*/ 38 w 131"/>
                  <a:gd name="T15" fmla="*/ 81 h 129"/>
                  <a:gd name="T16" fmla="*/ 102 w 131"/>
                  <a:gd name="T17" fmla="*/ 110 h 129"/>
                  <a:gd name="T18" fmla="*/ 94 w 131"/>
                  <a:gd name="T19" fmla="*/ 129 h 129"/>
                  <a:gd name="T20" fmla="*/ 0 w 131"/>
                  <a:gd name="T21" fmla="*/ 8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87"/>
                    </a:moveTo>
                    <a:lnTo>
                      <a:pt x="11" y="66"/>
                    </a:lnTo>
                    <a:lnTo>
                      <a:pt x="94" y="43"/>
                    </a:lnTo>
                    <a:lnTo>
                      <a:pt x="29" y="18"/>
                    </a:lnTo>
                    <a:lnTo>
                      <a:pt x="36" y="0"/>
                    </a:lnTo>
                    <a:lnTo>
                      <a:pt x="131" y="37"/>
                    </a:lnTo>
                    <a:lnTo>
                      <a:pt x="123" y="56"/>
                    </a:lnTo>
                    <a:lnTo>
                      <a:pt x="38" y="81"/>
                    </a:lnTo>
                    <a:lnTo>
                      <a:pt x="102" y="110"/>
                    </a:lnTo>
                    <a:lnTo>
                      <a:pt x="94" y="129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ŝ1íḓé"/>
              <p:cNvSpPr/>
              <p:nvPr/>
            </p:nvSpPr>
            <p:spPr bwMode="auto">
              <a:xfrm>
                <a:off x="3870326" y="2894013"/>
                <a:ext cx="215900" cy="206375"/>
              </a:xfrm>
              <a:custGeom>
                <a:avLst/>
                <a:gdLst>
                  <a:gd name="T0" fmla="*/ 0 w 136"/>
                  <a:gd name="T1" fmla="*/ 69 h 130"/>
                  <a:gd name="T2" fmla="*/ 15 w 136"/>
                  <a:gd name="T3" fmla="*/ 48 h 130"/>
                  <a:gd name="T4" fmla="*/ 48 w 136"/>
                  <a:gd name="T5" fmla="*/ 73 h 130"/>
                  <a:gd name="T6" fmla="*/ 34 w 136"/>
                  <a:gd name="T7" fmla="*/ 23 h 130"/>
                  <a:gd name="T8" fmla="*/ 50 w 136"/>
                  <a:gd name="T9" fmla="*/ 0 h 130"/>
                  <a:gd name="T10" fmla="*/ 67 w 136"/>
                  <a:gd name="T11" fmla="*/ 59 h 130"/>
                  <a:gd name="T12" fmla="*/ 136 w 136"/>
                  <a:gd name="T13" fmla="*/ 61 h 130"/>
                  <a:gd name="T14" fmla="*/ 121 w 136"/>
                  <a:gd name="T15" fmla="*/ 84 h 130"/>
                  <a:gd name="T16" fmla="*/ 61 w 136"/>
                  <a:gd name="T17" fmla="*/ 82 h 130"/>
                  <a:gd name="T18" fmla="*/ 98 w 136"/>
                  <a:gd name="T19" fmla="*/ 109 h 130"/>
                  <a:gd name="T20" fmla="*/ 86 w 136"/>
                  <a:gd name="T21" fmla="*/ 130 h 130"/>
                  <a:gd name="T22" fmla="*/ 0 w 136"/>
                  <a:gd name="T23" fmla="*/ 6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130">
                    <a:moveTo>
                      <a:pt x="0" y="69"/>
                    </a:moveTo>
                    <a:lnTo>
                      <a:pt x="15" y="48"/>
                    </a:lnTo>
                    <a:lnTo>
                      <a:pt x="48" y="73"/>
                    </a:lnTo>
                    <a:lnTo>
                      <a:pt x="34" y="23"/>
                    </a:lnTo>
                    <a:lnTo>
                      <a:pt x="50" y="0"/>
                    </a:lnTo>
                    <a:lnTo>
                      <a:pt x="67" y="59"/>
                    </a:lnTo>
                    <a:lnTo>
                      <a:pt x="136" y="61"/>
                    </a:lnTo>
                    <a:lnTo>
                      <a:pt x="121" y="84"/>
                    </a:lnTo>
                    <a:lnTo>
                      <a:pt x="61" y="82"/>
                    </a:lnTo>
                    <a:lnTo>
                      <a:pt x="98" y="109"/>
                    </a:lnTo>
                    <a:lnTo>
                      <a:pt x="86" y="13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ṣļîḓè"/>
              <p:cNvSpPr/>
              <p:nvPr/>
            </p:nvSpPr>
            <p:spPr bwMode="auto">
              <a:xfrm>
                <a:off x="4038601" y="2792413"/>
                <a:ext cx="179388" cy="195263"/>
              </a:xfrm>
              <a:custGeom>
                <a:avLst/>
                <a:gdLst>
                  <a:gd name="T0" fmla="*/ 59 w 113"/>
                  <a:gd name="T1" fmla="*/ 54 h 123"/>
                  <a:gd name="T2" fmla="*/ 23 w 113"/>
                  <a:gd name="T3" fmla="*/ 27 h 123"/>
                  <a:gd name="T4" fmla="*/ 38 w 113"/>
                  <a:gd name="T5" fmla="*/ 69 h 123"/>
                  <a:gd name="T6" fmla="*/ 59 w 113"/>
                  <a:gd name="T7" fmla="*/ 54 h 123"/>
                  <a:gd name="T8" fmla="*/ 59 w 113"/>
                  <a:gd name="T9" fmla="*/ 54 h 123"/>
                  <a:gd name="T10" fmla="*/ 75 w 113"/>
                  <a:gd name="T11" fmla="*/ 62 h 123"/>
                  <a:gd name="T12" fmla="*/ 42 w 113"/>
                  <a:gd name="T13" fmla="*/ 87 h 123"/>
                  <a:gd name="T14" fmla="*/ 50 w 113"/>
                  <a:gd name="T15" fmla="*/ 108 h 123"/>
                  <a:gd name="T16" fmla="*/ 34 w 113"/>
                  <a:gd name="T17" fmla="*/ 123 h 123"/>
                  <a:gd name="T18" fmla="*/ 0 w 113"/>
                  <a:gd name="T19" fmla="*/ 19 h 123"/>
                  <a:gd name="T20" fmla="*/ 23 w 113"/>
                  <a:gd name="T21" fmla="*/ 0 h 123"/>
                  <a:gd name="T22" fmla="*/ 113 w 113"/>
                  <a:gd name="T23" fmla="*/ 58 h 123"/>
                  <a:gd name="T24" fmla="*/ 94 w 113"/>
                  <a:gd name="T25" fmla="*/ 75 h 123"/>
                  <a:gd name="T26" fmla="*/ 75 w 113"/>
                  <a:gd name="T27" fmla="*/ 6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23">
                    <a:moveTo>
                      <a:pt x="59" y="54"/>
                    </a:moveTo>
                    <a:lnTo>
                      <a:pt x="23" y="27"/>
                    </a:lnTo>
                    <a:lnTo>
                      <a:pt x="38" y="69"/>
                    </a:lnTo>
                    <a:lnTo>
                      <a:pt x="59" y="54"/>
                    </a:lnTo>
                    <a:lnTo>
                      <a:pt x="59" y="54"/>
                    </a:lnTo>
                    <a:close/>
                    <a:moveTo>
                      <a:pt x="75" y="62"/>
                    </a:moveTo>
                    <a:lnTo>
                      <a:pt x="42" y="87"/>
                    </a:lnTo>
                    <a:lnTo>
                      <a:pt x="50" y="108"/>
                    </a:lnTo>
                    <a:lnTo>
                      <a:pt x="34" y="123"/>
                    </a:lnTo>
                    <a:lnTo>
                      <a:pt x="0" y="19"/>
                    </a:lnTo>
                    <a:lnTo>
                      <a:pt x="23" y="0"/>
                    </a:lnTo>
                    <a:lnTo>
                      <a:pt x="113" y="58"/>
                    </a:lnTo>
                    <a:lnTo>
                      <a:pt x="94" y="75"/>
                    </a:lnTo>
                    <a:lnTo>
                      <a:pt x="75" y="6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îṡlïdê"/>
              <p:cNvSpPr/>
              <p:nvPr/>
            </p:nvSpPr>
            <p:spPr bwMode="auto">
              <a:xfrm>
                <a:off x="4168776" y="2713038"/>
                <a:ext cx="104775" cy="161925"/>
              </a:xfrm>
              <a:custGeom>
                <a:avLst/>
                <a:gdLst>
                  <a:gd name="T0" fmla="*/ 0 w 66"/>
                  <a:gd name="T1" fmla="*/ 12 h 102"/>
                  <a:gd name="T2" fmla="*/ 20 w 66"/>
                  <a:gd name="T3" fmla="*/ 0 h 102"/>
                  <a:gd name="T4" fmla="*/ 66 w 66"/>
                  <a:gd name="T5" fmla="*/ 89 h 102"/>
                  <a:gd name="T6" fmla="*/ 47 w 66"/>
                  <a:gd name="T7" fmla="*/ 102 h 102"/>
                  <a:gd name="T8" fmla="*/ 0 w 66"/>
                  <a:gd name="T9" fmla="*/ 1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02">
                    <a:moveTo>
                      <a:pt x="0" y="12"/>
                    </a:moveTo>
                    <a:lnTo>
                      <a:pt x="20" y="0"/>
                    </a:lnTo>
                    <a:lnTo>
                      <a:pt x="66" y="89"/>
                    </a:lnTo>
                    <a:lnTo>
                      <a:pt x="47" y="10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śliḋè"/>
              <p:cNvSpPr/>
              <p:nvPr/>
            </p:nvSpPr>
            <p:spPr bwMode="auto">
              <a:xfrm>
                <a:off x="4411663" y="2633663"/>
                <a:ext cx="149225" cy="171450"/>
              </a:xfrm>
              <a:custGeom>
                <a:avLst/>
                <a:gdLst>
                  <a:gd name="T0" fmla="*/ 32 w 45"/>
                  <a:gd name="T1" fmla="*/ 1 h 52"/>
                  <a:gd name="T2" fmla="*/ 44 w 45"/>
                  <a:gd name="T3" fmla="*/ 0 h 52"/>
                  <a:gd name="T4" fmla="*/ 45 w 45"/>
                  <a:gd name="T5" fmla="*/ 31 h 52"/>
                  <a:gd name="T6" fmla="*/ 44 w 45"/>
                  <a:gd name="T7" fmla="*/ 39 h 52"/>
                  <a:gd name="T8" fmla="*/ 40 w 45"/>
                  <a:gd name="T9" fmla="*/ 46 h 52"/>
                  <a:gd name="T10" fmla="*/ 34 w 45"/>
                  <a:gd name="T11" fmla="*/ 50 h 52"/>
                  <a:gd name="T12" fmla="*/ 24 w 45"/>
                  <a:gd name="T13" fmla="*/ 52 h 52"/>
                  <a:gd name="T14" fmla="*/ 17 w 45"/>
                  <a:gd name="T15" fmla="*/ 52 h 52"/>
                  <a:gd name="T16" fmla="*/ 10 w 45"/>
                  <a:gd name="T17" fmla="*/ 50 h 52"/>
                  <a:gd name="T18" fmla="*/ 5 w 45"/>
                  <a:gd name="T19" fmla="*/ 46 h 52"/>
                  <a:gd name="T20" fmla="*/ 2 w 45"/>
                  <a:gd name="T21" fmla="*/ 41 h 52"/>
                  <a:gd name="T22" fmla="*/ 0 w 45"/>
                  <a:gd name="T23" fmla="*/ 33 h 52"/>
                  <a:gd name="T24" fmla="*/ 0 w 45"/>
                  <a:gd name="T25" fmla="*/ 2 h 52"/>
                  <a:gd name="T26" fmla="*/ 12 w 45"/>
                  <a:gd name="T27" fmla="*/ 2 h 52"/>
                  <a:gd name="T28" fmla="*/ 12 w 45"/>
                  <a:gd name="T29" fmla="*/ 33 h 52"/>
                  <a:gd name="T30" fmla="*/ 15 w 45"/>
                  <a:gd name="T31" fmla="*/ 41 h 52"/>
                  <a:gd name="T32" fmla="*/ 23 w 45"/>
                  <a:gd name="T33" fmla="*/ 43 h 52"/>
                  <a:gd name="T34" fmla="*/ 31 w 45"/>
                  <a:gd name="T35" fmla="*/ 41 h 52"/>
                  <a:gd name="T36" fmla="*/ 33 w 45"/>
                  <a:gd name="T37" fmla="*/ 32 h 52"/>
                  <a:gd name="T38" fmla="*/ 32 w 45"/>
                  <a:gd name="T39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" h="52">
                    <a:moveTo>
                      <a:pt x="32" y="1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4"/>
                      <a:pt x="45" y="36"/>
                      <a:pt x="44" y="39"/>
                    </a:cubicBezTo>
                    <a:cubicBezTo>
                      <a:pt x="43" y="41"/>
                      <a:pt x="42" y="44"/>
                      <a:pt x="40" y="46"/>
                    </a:cubicBezTo>
                    <a:cubicBezTo>
                      <a:pt x="38" y="48"/>
                      <a:pt x="36" y="49"/>
                      <a:pt x="34" y="50"/>
                    </a:cubicBezTo>
                    <a:cubicBezTo>
                      <a:pt x="32" y="51"/>
                      <a:pt x="28" y="52"/>
                      <a:pt x="24" y="52"/>
                    </a:cubicBezTo>
                    <a:cubicBezTo>
                      <a:pt x="22" y="52"/>
                      <a:pt x="20" y="52"/>
                      <a:pt x="17" y="52"/>
                    </a:cubicBezTo>
                    <a:cubicBezTo>
                      <a:pt x="14" y="52"/>
                      <a:pt x="12" y="51"/>
                      <a:pt x="10" y="50"/>
                    </a:cubicBezTo>
                    <a:cubicBezTo>
                      <a:pt x="8" y="49"/>
                      <a:pt x="7" y="48"/>
                      <a:pt x="5" y="46"/>
                    </a:cubicBezTo>
                    <a:cubicBezTo>
                      <a:pt x="4" y="45"/>
                      <a:pt x="2" y="43"/>
                      <a:pt x="2" y="41"/>
                    </a:cubicBezTo>
                    <a:cubicBezTo>
                      <a:pt x="1" y="38"/>
                      <a:pt x="0" y="35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5"/>
                      <a:pt x="13" y="40"/>
                      <a:pt x="15" y="41"/>
                    </a:cubicBezTo>
                    <a:cubicBezTo>
                      <a:pt x="16" y="42"/>
                      <a:pt x="20" y="43"/>
                      <a:pt x="23" y="43"/>
                    </a:cubicBezTo>
                    <a:cubicBezTo>
                      <a:pt x="25" y="43"/>
                      <a:pt x="30" y="42"/>
                      <a:pt x="31" y="41"/>
                    </a:cubicBezTo>
                    <a:cubicBezTo>
                      <a:pt x="33" y="39"/>
                      <a:pt x="33" y="35"/>
                      <a:pt x="33" y="32"/>
                    </a:cubicBez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ṥ1íḋe"/>
              <p:cNvSpPr/>
              <p:nvPr/>
            </p:nvSpPr>
            <p:spPr bwMode="auto">
              <a:xfrm>
                <a:off x="4603751" y="2643188"/>
                <a:ext cx="188913" cy="195263"/>
              </a:xfrm>
              <a:custGeom>
                <a:avLst/>
                <a:gdLst>
                  <a:gd name="T0" fmla="*/ 21 w 119"/>
                  <a:gd name="T1" fmla="*/ 0 h 123"/>
                  <a:gd name="T2" fmla="*/ 44 w 119"/>
                  <a:gd name="T3" fmla="*/ 4 h 123"/>
                  <a:gd name="T4" fmla="*/ 83 w 119"/>
                  <a:gd name="T5" fmla="*/ 85 h 123"/>
                  <a:gd name="T6" fmla="*/ 98 w 119"/>
                  <a:gd name="T7" fmla="*/ 19 h 123"/>
                  <a:gd name="T8" fmla="*/ 119 w 119"/>
                  <a:gd name="T9" fmla="*/ 23 h 123"/>
                  <a:gd name="T10" fmla="*/ 96 w 119"/>
                  <a:gd name="T11" fmla="*/ 123 h 123"/>
                  <a:gd name="T12" fmla="*/ 73 w 119"/>
                  <a:gd name="T13" fmla="*/ 117 h 123"/>
                  <a:gd name="T14" fmla="*/ 37 w 119"/>
                  <a:gd name="T15" fmla="*/ 38 h 123"/>
                  <a:gd name="T16" fmla="*/ 21 w 119"/>
                  <a:gd name="T17" fmla="*/ 104 h 123"/>
                  <a:gd name="T18" fmla="*/ 0 w 119"/>
                  <a:gd name="T19" fmla="*/ 102 h 123"/>
                  <a:gd name="T20" fmla="*/ 21 w 119"/>
                  <a:gd name="T2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23">
                    <a:moveTo>
                      <a:pt x="21" y="0"/>
                    </a:moveTo>
                    <a:lnTo>
                      <a:pt x="44" y="4"/>
                    </a:lnTo>
                    <a:lnTo>
                      <a:pt x="83" y="85"/>
                    </a:lnTo>
                    <a:lnTo>
                      <a:pt x="98" y="19"/>
                    </a:lnTo>
                    <a:lnTo>
                      <a:pt x="119" y="23"/>
                    </a:lnTo>
                    <a:lnTo>
                      <a:pt x="96" y="123"/>
                    </a:lnTo>
                    <a:lnTo>
                      <a:pt x="73" y="117"/>
                    </a:lnTo>
                    <a:lnTo>
                      <a:pt x="37" y="38"/>
                    </a:lnTo>
                    <a:lnTo>
                      <a:pt x="21" y="104"/>
                    </a:lnTo>
                    <a:lnTo>
                      <a:pt x="0" y="10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šľiḍê"/>
              <p:cNvSpPr/>
              <p:nvPr/>
            </p:nvSpPr>
            <p:spPr bwMode="auto">
              <a:xfrm>
                <a:off x="4784726" y="2703513"/>
                <a:ext cx="106363" cy="168275"/>
              </a:xfrm>
              <a:custGeom>
                <a:avLst/>
                <a:gdLst>
                  <a:gd name="T0" fmla="*/ 44 w 67"/>
                  <a:gd name="T1" fmla="*/ 0 h 106"/>
                  <a:gd name="T2" fmla="*/ 67 w 67"/>
                  <a:gd name="T3" fmla="*/ 10 h 106"/>
                  <a:gd name="T4" fmla="*/ 21 w 67"/>
                  <a:gd name="T5" fmla="*/ 106 h 106"/>
                  <a:gd name="T6" fmla="*/ 0 w 67"/>
                  <a:gd name="T7" fmla="*/ 93 h 106"/>
                  <a:gd name="T8" fmla="*/ 44 w 67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6">
                    <a:moveTo>
                      <a:pt x="44" y="0"/>
                    </a:moveTo>
                    <a:lnTo>
                      <a:pt x="67" y="10"/>
                    </a:lnTo>
                    <a:lnTo>
                      <a:pt x="21" y="106"/>
                    </a:lnTo>
                    <a:lnTo>
                      <a:pt x="0" y="9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šlíḋe"/>
              <p:cNvSpPr/>
              <p:nvPr/>
            </p:nvSpPr>
            <p:spPr bwMode="auto">
              <a:xfrm>
                <a:off x="4887913" y="2743200"/>
                <a:ext cx="168275" cy="184150"/>
              </a:xfrm>
              <a:custGeom>
                <a:avLst/>
                <a:gdLst>
                  <a:gd name="T0" fmla="*/ 27 w 106"/>
                  <a:gd name="T1" fmla="*/ 0 h 116"/>
                  <a:gd name="T2" fmla="*/ 50 w 106"/>
                  <a:gd name="T3" fmla="*/ 12 h 116"/>
                  <a:gd name="T4" fmla="*/ 25 w 106"/>
                  <a:gd name="T5" fmla="*/ 91 h 116"/>
                  <a:gd name="T6" fmla="*/ 89 w 106"/>
                  <a:gd name="T7" fmla="*/ 41 h 116"/>
                  <a:gd name="T8" fmla="*/ 106 w 106"/>
                  <a:gd name="T9" fmla="*/ 58 h 116"/>
                  <a:gd name="T10" fmla="*/ 19 w 106"/>
                  <a:gd name="T11" fmla="*/ 116 h 116"/>
                  <a:gd name="T12" fmla="*/ 0 w 106"/>
                  <a:gd name="T13" fmla="*/ 104 h 116"/>
                  <a:gd name="T14" fmla="*/ 27 w 106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16">
                    <a:moveTo>
                      <a:pt x="27" y="0"/>
                    </a:moveTo>
                    <a:lnTo>
                      <a:pt x="50" y="12"/>
                    </a:lnTo>
                    <a:lnTo>
                      <a:pt x="25" y="91"/>
                    </a:lnTo>
                    <a:lnTo>
                      <a:pt x="89" y="41"/>
                    </a:lnTo>
                    <a:lnTo>
                      <a:pt x="106" y="58"/>
                    </a:lnTo>
                    <a:lnTo>
                      <a:pt x="19" y="116"/>
                    </a:lnTo>
                    <a:lnTo>
                      <a:pt x="0" y="10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şḻïďe"/>
              <p:cNvSpPr/>
              <p:nvPr/>
            </p:nvSpPr>
            <p:spPr bwMode="auto">
              <a:xfrm>
                <a:off x="4976813" y="2874963"/>
                <a:ext cx="184150" cy="182563"/>
              </a:xfrm>
              <a:custGeom>
                <a:avLst/>
                <a:gdLst>
                  <a:gd name="T0" fmla="*/ 79 w 116"/>
                  <a:gd name="T1" fmla="*/ 0 h 115"/>
                  <a:gd name="T2" fmla="*/ 116 w 116"/>
                  <a:gd name="T3" fmla="*/ 46 h 115"/>
                  <a:gd name="T4" fmla="*/ 102 w 116"/>
                  <a:gd name="T5" fmla="*/ 58 h 115"/>
                  <a:gd name="T6" fmla="*/ 79 w 116"/>
                  <a:gd name="T7" fmla="*/ 27 h 115"/>
                  <a:gd name="T8" fmla="*/ 62 w 116"/>
                  <a:gd name="T9" fmla="*/ 42 h 115"/>
                  <a:gd name="T10" fmla="*/ 87 w 116"/>
                  <a:gd name="T11" fmla="*/ 73 h 115"/>
                  <a:gd name="T12" fmla="*/ 73 w 116"/>
                  <a:gd name="T13" fmla="*/ 83 h 115"/>
                  <a:gd name="T14" fmla="*/ 48 w 116"/>
                  <a:gd name="T15" fmla="*/ 54 h 115"/>
                  <a:gd name="T16" fmla="*/ 27 w 116"/>
                  <a:gd name="T17" fmla="*/ 73 h 115"/>
                  <a:gd name="T18" fmla="*/ 52 w 116"/>
                  <a:gd name="T19" fmla="*/ 102 h 115"/>
                  <a:gd name="T20" fmla="*/ 37 w 116"/>
                  <a:gd name="T21" fmla="*/ 115 h 115"/>
                  <a:gd name="T22" fmla="*/ 0 w 116"/>
                  <a:gd name="T23" fmla="*/ 69 h 115"/>
                  <a:gd name="T24" fmla="*/ 79 w 116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15">
                    <a:moveTo>
                      <a:pt x="79" y="0"/>
                    </a:moveTo>
                    <a:lnTo>
                      <a:pt x="116" y="46"/>
                    </a:lnTo>
                    <a:lnTo>
                      <a:pt x="102" y="58"/>
                    </a:lnTo>
                    <a:lnTo>
                      <a:pt x="79" y="27"/>
                    </a:lnTo>
                    <a:lnTo>
                      <a:pt x="62" y="42"/>
                    </a:lnTo>
                    <a:lnTo>
                      <a:pt x="87" y="73"/>
                    </a:lnTo>
                    <a:lnTo>
                      <a:pt x="73" y="83"/>
                    </a:lnTo>
                    <a:lnTo>
                      <a:pt x="48" y="54"/>
                    </a:lnTo>
                    <a:lnTo>
                      <a:pt x="27" y="73"/>
                    </a:lnTo>
                    <a:lnTo>
                      <a:pt x="52" y="102"/>
                    </a:lnTo>
                    <a:lnTo>
                      <a:pt x="37" y="115"/>
                    </a:lnTo>
                    <a:lnTo>
                      <a:pt x="0" y="6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ṣḷiḍe"/>
              <p:cNvSpPr/>
              <p:nvPr/>
            </p:nvSpPr>
            <p:spPr bwMode="auto">
              <a:xfrm>
                <a:off x="5059363" y="3000375"/>
                <a:ext cx="180975" cy="182563"/>
              </a:xfrm>
              <a:custGeom>
                <a:avLst/>
                <a:gdLst>
                  <a:gd name="T0" fmla="*/ 30 w 55"/>
                  <a:gd name="T1" fmla="*/ 19 h 55"/>
                  <a:gd name="T2" fmla="*/ 33 w 55"/>
                  <a:gd name="T3" fmla="*/ 25 h 55"/>
                  <a:gd name="T4" fmla="*/ 41 w 55"/>
                  <a:gd name="T5" fmla="*/ 28 h 55"/>
                  <a:gd name="T6" fmla="*/ 43 w 55"/>
                  <a:gd name="T7" fmla="*/ 19 h 55"/>
                  <a:gd name="T8" fmla="*/ 40 w 55"/>
                  <a:gd name="T9" fmla="*/ 13 h 55"/>
                  <a:gd name="T10" fmla="*/ 30 w 55"/>
                  <a:gd name="T11" fmla="*/ 19 h 55"/>
                  <a:gd name="T12" fmla="*/ 0 w 55"/>
                  <a:gd name="T13" fmla="*/ 24 h 55"/>
                  <a:gd name="T14" fmla="*/ 41 w 55"/>
                  <a:gd name="T15" fmla="*/ 0 h 55"/>
                  <a:gd name="T16" fmla="*/ 51 w 55"/>
                  <a:gd name="T17" fmla="*/ 17 h 55"/>
                  <a:gd name="T18" fmla="*/ 53 w 55"/>
                  <a:gd name="T19" fmla="*/ 31 h 55"/>
                  <a:gd name="T20" fmla="*/ 48 w 55"/>
                  <a:gd name="T21" fmla="*/ 36 h 55"/>
                  <a:gd name="T22" fmla="*/ 42 w 55"/>
                  <a:gd name="T23" fmla="*/ 38 h 55"/>
                  <a:gd name="T24" fmla="*/ 35 w 55"/>
                  <a:gd name="T25" fmla="*/ 37 h 55"/>
                  <a:gd name="T26" fmla="*/ 30 w 55"/>
                  <a:gd name="T27" fmla="*/ 33 h 55"/>
                  <a:gd name="T28" fmla="*/ 18 w 55"/>
                  <a:gd name="T29" fmla="*/ 55 h 55"/>
                  <a:gd name="T30" fmla="*/ 10 w 55"/>
                  <a:gd name="T31" fmla="*/ 45 h 55"/>
                  <a:gd name="T32" fmla="*/ 21 w 55"/>
                  <a:gd name="T33" fmla="*/ 29 h 55"/>
                  <a:gd name="T34" fmla="*/ 23 w 55"/>
                  <a:gd name="T35" fmla="*/ 24 h 55"/>
                  <a:gd name="T36" fmla="*/ 6 w 55"/>
                  <a:gd name="T37" fmla="*/ 35 h 55"/>
                  <a:gd name="T38" fmla="*/ 0 w 55"/>
                  <a:gd name="T3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55">
                    <a:moveTo>
                      <a:pt x="30" y="19"/>
                    </a:moveTo>
                    <a:cubicBezTo>
                      <a:pt x="33" y="25"/>
                      <a:pt x="33" y="25"/>
                      <a:pt x="33" y="25"/>
                    </a:cubicBezTo>
                    <a:cubicBezTo>
                      <a:pt x="36" y="30"/>
                      <a:pt x="41" y="28"/>
                      <a:pt x="41" y="28"/>
                    </a:cubicBezTo>
                    <a:cubicBezTo>
                      <a:pt x="43" y="27"/>
                      <a:pt x="47" y="24"/>
                      <a:pt x="43" y="19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0" y="24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5" y="24"/>
                      <a:pt x="54" y="29"/>
                      <a:pt x="53" y="31"/>
                    </a:cubicBezTo>
                    <a:cubicBezTo>
                      <a:pt x="52" y="33"/>
                      <a:pt x="50" y="35"/>
                      <a:pt x="48" y="36"/>
                    </a:cubicBezTo>
                    <a:cubicBezTo>
                      <a:pt x="46" y="38"/>
                      <a:pt x="44" y="38"/>
                      <a:pt x="42" y="38"/>
                    </a:cubicBezTo>
                    <a:cubicBezTo>
                      <a:pt x="39" y="38"/>
                      <a:pt x="37" y="38"/>
                      <a:pt x="35" y="37"/>
                    </a:cubicBezTo>
                    <a:cubicBezTo>
                      <a:pt x="34" y="36"/>
                      <a:pt x="33" y="35"/>
                      <a:pt x="30" y="33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3" y="27"/>
                      <a:pt x="23" y="24"/>
                      <a:pt x="23" y="24"/>
                    </a:cubicBezTo>
                    <a:cubicBezTo>
                      <a:pt x="6" y="35"/>
                      <a:pt x="6" y="35"/>
                      <a:pt x="6" y="35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sľïḍè"/>
              <p:cNvSpPr/>
              <p:nvPr/>
            </p:nvSpPr>
            <p:spPr bwMode="auto">
              <a:xfrm>
                <a:off x="5121276" y="3162300"/>
                <a:ext cx="182563" cy="130175"/>
              </a:xfrm>
              <a:custGeom>
                <a:avLst/>
                <a:gdLst>
                  <a:gd name="T0" fmla="*/ 12 w 55"/>
                  <a:gd name="T1" fmla="*/ 12 h 39"/>
                  <a:gd name="T2" fmla="*/ 10 w 55"/>
                  <a:gd name="T3" fmla="*/ 24 h 39"/>
                  <a:gd name="T4" fmla="*/ 14 w 55"/>
                  <a:gd name="T5" fmla="*/ 28 h 39"/>
                  <a:gd name="T6" fmla="*/ 19 w 55"/>
                  <a:gd name="T7" fmla="*/ 28 h 39"/>
                  <a:gd name="T8" fmla="*/ 22 w 55"/>
                  <a:gd name="T9" fmla="*/ 26 h 39"/>
                  <a:gd name="T10" fmla="*/ 23 w 55"/>
                  <a:gd name="T11" fmla="*/ 20 h 39"/>
                  <a:gd name="T12" fmla="*/ 26 w 55"/>
                  <a:gd name="T13" fmla="*/ 7 h 39"/>
                  <a:gd name="T14" fmla="*/ 34 w 55"/>
                  <a:gd name="T15" fmla="*/ 1 h 39"/>
                  <a:gd name="T16" fmla="*/ 42 w 55"/>
                  <a:gd name="T17" fmla="*/ 0 h 39"/>
                  <a:gd name="T18" fmla="*/ 48 w 55"/>
                  <a:gd name="T19" fmla="*/ 4 h 39"/>
                  <a:gd name="T20" fmla="*/ 54 w 55"/>
                  <a:gd name="T21" fmla="*/ 14 h 39"/>
                  <a:gd name="T22" fmla="*/ 51 w 55"/>
                  <a:gd name="T23" fmla="*/ 29 h 39"/>
                  <a:gd name="T24" fmla="*/ 44 w 55"/>
                  <a:gd name="T25" fmla="*/ 24 h 39"/>
                  <a:gd name="T26" fmla="*/ 45 w 55"/>
                  <a:gd name="T27" fmla="*/ 14 h 39"/>
                  <a:gd name="T28" fmla="*/ 34 w 55"/>
                  <a:gd name="T29" fmla="*/ 16 h 39"/>
                  <a:gd name="T30" fmla="*/ 17 w 55"/>
                  <a:gd name="T31" fmla="*/ 39 h 39"/>
                  <a:gd name="T32" fmla="*/ 3 w 55"/>
                  <a:gd name="T33" fmla="*/ 29 h 39"/>
                  <a:gd name="T34" fmla="*/ 5 w 55"/>
                  <a:gd name="T35" fmla="*/ 7 h 39"/>
                  <a:gd name="T36" fmla="*/ 12 w 55"/>
                  <a:gd name="T37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39">
                    <a:moveTo>
                      <a:pt x="12" y="12"/>
                    </a:moveTo>
                    <a:cubicBezTo>
                      <a:pt x="12" y="12"/>
                      <a:pt x="8" y="20"/>
                      <a:pt x="10" y="24"/>
                    </a:cubicBezTo>
                    <a:cubicBezTo>
                      <a:pt x="10" y="26"/>
                      <a:pt x="12" y="28"/>
                      <a:pt x="14" y="28"/>
                    </a:cubicBezTo>
                    <a:cubicBezTo>
                      <a:pt x="17" y="29"/>
                      <a:pt x="18" y="29"/>
                      <a:pt x="19" y="28"/>
                    </a:cubicBezTo>
                    <a:cubicBezTo>
                      <a:pt x="21" y="28"/>
                      <a:pt x="21" y="27"/>
                      <a:pt x="22" y="26"/>
                    </a:cubicBezTo>
                    <a:cubicBezTo>
                      <a:pt x="23" y="25"/>
                      <a:pt x="23" y="22"/>
                      <a:pt x="23" y="20"/>
                    </a:cubicBezTo>
                    <a:cubicBezTo>
                      <a:pt x="24" y="13"/>
                      <a:pt x="25" y="11"/>
                      <a:pt x="26" y="7"/>
                    </a:cubicBezTo>
                    <a:cubicBezTo>
                      <a:pt x="27" y="4"/>
                      <a:pt x="30" y="2"/>
                      <a:pt x="34" y="1"/>
                    </a:cubicBezTo>
                    <a:cubicBezTo>
                      <a:pt x="36" y="0"/>
                      <a:pt x="39" y="0"/>
                      <a:pt x="42" y="0"/>
                    </a:cubicBezTo>
                    <a:cubicBezTo>
                      <a:pt x="44" y="1"/>
                      <a:pt x="46" y="2"/>
                      <a:pt x="48" y="4"/>
                    </a:cubicBezTo>
                    <a:cubicBezTo>
                      <a:pt x="51" y="6"/>
                      <a:pt x="53" y="9"/>
                      <a:pt x="54" y="14"/>
                    </a:cubicBezTo>
                    <a:cubicBezTo>
                      <a:pt x="55" y="20"/>
                      <a:pt x="54" y="26"/>
                      <a:pt x="51" y="29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0"/>
                      <a:pt x="45" y="16"/>
                      <a:pt x="45" y="14"/>
                    </a:cubicBezTo>
                    <a:cubicBezTo>
                      <a:pt x="44" y="11"/>
                      <a:pt x="37" y="6"/>
                      <a:pt x="34" y="16"/>
                    </a:cubicBezTo>
                    <a:cubicBezTo>
                      <a:pt x="32" y="23"/>
                      <a:pt x="33" y="39"/>
                      <a:pt x="17" y="39"/>
                    </a:cubicBezTo>
                    <a:cubicBezTo>
                      <a:pt x="14" y="38"/>
                      <a:pt x="8" y="38"/>
                      <a:pt x="3" y="29"/>
                    </a:cubicBezTo>
                    <a:cubicBezTo>
                      <a:pt x="0" y="23"/>
                      <a:pt x="0" y="15"/>
                      <a:pt x="5" y="7"/>
                    </a:cubicBez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śľîḓê"/>
              <p:cNvSpPr/>
              <p:nvPr/>
            </p:nvSpPr>
            <p:spPr bwMode="auto">
              <a:xfrm>
                <a:off x="5151438" y="3308350"/>
                <a:ext cx="168275" cy="52388"/>
              </a:xfrm>
              <a:custGeom>
                <a:avLst/>
                <a:gdLst>
                  <a:gd name="T0" fmla="*/ 106 w 106"/>
                  <a:gd name="T1" fmla="*/ 0 h 33"/>
                  <a:gd name="T2" fmla="*/ 106 w 106"/>
                  <a:gd name="T3" fmla="*/ 23 h 33"/>
                  <a:gd name="T4" fmla="*/ 2 w 106"/>
                  <a:gd name="T5" fmla="*/ 33 h 33"/>
                  <a:gd name="T6" fmla="*/ 0 w 106"/>
                  <a:gd name="T7" fmla="*/ 12 h 33"/>
                  <a:gd name="T8" fmla="*/ 106 w 10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3">
                    <a:moveTo>
                      <a:pt x="106" y="0"/>
                    </a:moveTo>
                    <a:lnTo>
                      <a:pt x="106" y="23"/>
                    </a:lnTo>
                    <a:lnTo>
                      <a:pt x="2" y="33"/>
                    </a:lnTo>
                    <a:lnTo>
                      <a:pt x="0" y="12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ṣḻíḑè"/>
              <p:cNvSpPr/>
              <p:nvPr/>
            </p:nvSpPr>
            <p:spPr bwMode="auto">
              <a:xfrm>
                <a:off x="5157788" y="3387725"/>
                <a:ext cx="171450" cy="122238"/>
              </a:xfrm>
              <a:custGeom>
                <a:avLst/>
                <a:gdLst>
                  <a:gd name="T0" fmla="*/ 108 w 108"/>
                  <a:gd name="T1" fmla="*/ 0 h 77"/>
                  <a:gd name="T2" fmla="*/ 106 w 108"/>
                  <a:gd name="T3" fmla="*/ 77 h 77"/>
                  <a:gd name="T4" fmla="*/ 86 w 108"/>
                  <a:gd name="T5" fmla="*/ 77 h 77"/>
                  <a:gd name="T6" fmla="*/ 86 w 108"/>
                  <a:gd name="T7" fmla="*/ 50 h 77"/>
                  <a:gd name="T8" fmla="*/ 0 w 108"/>
                  <a:gd name="T9" fmla="*/ 48 h 77"/>
                  <a:gd name="T10" fmla="*/ 0 w 108"/>
                  <a:gd name="T11" fmla="*/ 25 h 77"/>
                  <a:gd name="T12" fmla="*/ 86 w 108"/>
                  <a:gd name="T13" fmla="*/ 25 h 77"/>
                  <a:gd name="T14" fmla="*/ 88 w 108"/>
                  <a:gd name="T15" fmla="*/ 0 h 77"/>
                  <a:gd name="T16" fmla="*/ 108 w 108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77">
                    <a:moveTo>
                      <a:pt x="108" y="0"/>
                    </a:moveTo>
                    <a:lnTo>
                      <a:pt x="106" y="77"/>
                    </a:lnTo>
                    <a:lnTo>
                      <a:pt x="86" y="77"/>
                    </a:lnTo>
                    <a:lnTo>
                      <a:pt x="86" y="50"/>
                    </a:lnTo>
                    <a:lnTo>
                      <a:pt x="0" y="48"/>
                    </a:lnTo>
                    <a:lnTo>
                      <a:pt x="0" y="25"/>
                    </a:lnTo>
                    <a:lnTo>
                      <a:pt x="86" y="25"/>
                    </a:lnTo>
                    <a:lnTo>
                      <a:pt x="88" y="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îS1idè"/>
              <p:cNvSpPr/>
              <p:nvPr/>
            </p:nvSpPr>
            <p:spPr bwMode="auto">
              <a:xfrm>
                <a:off x="5141913" y="3543300"/>
                <a:ext cx="177800" cy="142875"/>
              </a:xfrm>
              <a:custGeom>
                <a:avLst/>
                <a:gdLst>
                  <a:gd name="T0" fmla="*/ 112 w 112"/>
                  <a:gd name="T1" fmla="*/ 0 h 90"/>
                  <a:gd name="T2" fmla="*/ 106 w 112"/>
                  <a:gd name="T3" fmla="*/ 27 h 90"/>
                  <a:gd name="T4" fmla="*/ 64 w 112"/>
                  <a:gd name="T5" fmla="*/ 35 h 90"/>
                  <a:gd name="T6" fmla="*/ 98 w 112"/>
                  <a:gd name="T7" fmla="*/ 65 h 90"/>
                  <a:gd name="T8" fmla="*/ 89 w 112"/>
                  <a:gd name="T9" fmla="*/ 90 h 90"/>
                  <a:gd name="T10" fmla="*/ 44 w 112"/>
                  <a:gd name="T11" fmla="*/ 42 h 90"/>
                  <a:gd name="T12" fmla="*/ 0 w 112"/>
                  <a:gd name="T13" fmla="*/ 35 h 90"/>
                  <a:gd name="T14" fmla="*/ 4 w 112"/>
                  <a:gd name="T15" fmla="*/ 10 h 90"/>
                  <a:gd name="T16" fmla="*/ 52 w 112"/>
                  <a:gd name="T17" fmla="*/ 19 h 90"/>
                  <a:gd name="T18" fmla="*/ 112 w 112"/>
                  <a:gd name="T1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90">
                    <a:moveTo>
                      <a:pt x="112" y="0"/>
                    </a:moveTo>
                    <a:lnTo>
                      <a:pt x="106" y="27"/>
                    </a:lnTo>
                    <a:lnTo>
                      <a:pt x="64" y="35"/>
                    </a:lnTo>
                    <a:lnTo>
                      <a:pt x="98" y="65"/>
                    </a:lnTo>
                    <a:lnTo>
                      <a:pt x="89" y="90"/>
                    </a:lnTo>
                    <a:lnTo>
                      <a:pt x="44" y="42"/>
                    </a:lnTo>
                    <a:lnTo>
                      <a:pt x="0" y="35"/>
                    </a:lnTo>
                    <a:lnTo>
                      <a:pt x="4" y="10"/>
                    </a:lnTo>
                    <a:lnTo>
                      <a:pt x="52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şḷiḓé"/>
              <p:cNvSpPr/>
              <p:nvPr/>
            </p:nvSpPr>
            <p:spPr bwMode="auto">
              <a:xfrm>
                <a:off x="3960813" y="3851275"/>
                <a:ext cx="52388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íšļiḋè"/>
              <p:cNvSpPr/>
              <p:nvPr/>
            </p:nvSpPr>
            <p:spPr bwMode="auto">
              <a:xfrm>
                <a:off x="5056188" y="3851275"/>
                <a:ext cx="55563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ṩľiďe"/>
              <p:cNvSpPr/>
              <p:nvPr/>
            </p:nvSpPr>
            <p:spPr bwMode="auto">
              <a:xfrm>
                <a:off x="4214813" y="4003675"/>
                <a:ext cx="95250" cy="149225"/>
              </a:xfrm>
              <a:custGeom>
                <a:avLst/>
                <a:gdLst>
                  <a:gd name="T0" fmla="*/ 0 w 60"/>
                  <a:gd name="T1" fmla="*/ 83 h 94"/>
                  <a:gd name="T2" fmla="*/ 33 w 60"/>
                  <a:gd name="T3" fmla="*/ 21 h 94"/>
                  <a:gd name="T4" fmla="*/ 14 w 60"/>
                  <a:gd name="T5" fmla="*/ 14 h 94"/>
                  <a:gd name="T6" fmla="*/ 20 w 60"/>
                  <a:gd name="T7" fmla="*/ 0 h 94"/>
                  <a:gd name="T8" fmla="*/ 60 w 60"/>
                  <a:gd name="T9" fmla="*/ 14 h 94"/>
                  <a:gd name="T10" fmla="*/ 18 w 60"/>
                  <a:gd name="T11" fmla="*/ 94 h 94"/>
                  <a:gd name="T12" fmla="*/ 0 w 60"/>
                  <a:gd name="T13" fmla="*/ 8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94">
                    <a:moveTo>
                      <a:pt x="0" y="83"/>
                    </a:moveTo>
                    <a:lnTo>
                      <a:pt x="33" y="21"/>
                    </a:lnTo>
                    <a:lnTo>
                      <a:pt x="14" y="14"/>
                    </a:lnTo>
                    <a:lnTo>
                      <a:pt x="20" y="0"/>
                    </a:lnTo>
                    <a:lnTo>
                      <a:pt x="60" y="14"/>
                    </a:lnTo>
                    <a:lnTo>
                      <a:pt x="18" y="94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îṡliďè"/>
              <p:cNvSpPr/>
              <p:nvPr/>
            </p:nvSpPr>
            <p:spPr bwMode="auto">
              <a:xfrm>
                <a:off x="4356101" y="4059238"/>
                <a:ext cx="158750" cy="149225"/>
              </a:xfrm>
              <a:custGeom>
                <a:avLst/>
                <a:gdLst>
                  <a:gd name="T0" fmla="*/ 37 w 48"/>
                  <a:gd name="T1" fmla="*/ 23 h 45"/>
                  <a:gd name="T2" fmla="*/ 37 w 48"/>
                  <a:gd name="T3" fmla="*/ 21 h 45"/>
                  <a:gd name="T4" fmla="*/ 38 w 48"/>
                  <a:gd name="T5" fmla="*/ 20 h 45"/>
                  <a:gd name="T6" fmla="*/ 37 w 48"/>
                  <a:gd name="T7" fmla="*/ 12 h 45"/>
                  <a:gd name="T8" fmla="*/ 30 w 48"/>
                  <a:gd name="T9" fmla="*/ 10 h 45"/>
                  <a:gd name="T10" fmla="*/ 19 w 48"/>
                  <a:gd name="T11" fmla="*/ 8 h 45"/>
                  <a:gd name="T12" fmla="*/ 12 w 48"/>
                  <a:gd name="T13" fmla="*/ 8 h 45"/>
                  <a:gd name="T14" fmla="*/ 10 w 48"/>
                  <a:gd name="T15" fmla="*/ 12 h 45"/>
                  <a:gd name="T16" fmla="*/ 10 w 48"/>
                  <a:gd name="T17" fmla="*/ 14 h 45"/>
                  <a:gd name="T18" fmla="*/ 11 w 48"/>
                  <a:gd name="T19" fmla="*/ 19 h 45"/>
                  <a:gd name="T20" fmla="*/ 18 w 48"/>
                  <a:gd name="T21" fmla="*/ 21 h 45"/>
                  <a:gd name="T22" fmla="*/ 27 w 48"/>
                  <a:gd name="T23" fmla="*/ 22 h 45"/>
                  <a:gd name="T24" fmla="*/ 37 w 48"/>
                  <a:gd name="T25" fmla="*/ 23 h 45"/>
                  <a:gd name="T26" fmla="*/ 36 w 48"/>
                  <a:gd name="T27" fmla="*/ 29 h 45"/>
                  <a:gd name="T28" fmla="*/ 26 w 48"/>
                  <a:gd name="T29" fmla="*/ 29 h 45"/>
                  <a:gd name="T30" fmla="*/ 17 w 48"/>
                  <a:gd name="T31" fmla="*/ 28 h 45"/>
                  <a:gd name="T32" fmla="*/ 3 w 48"/>
                  <a:gd name="T33" fmla="*/ 23 h 45"/>
                  <a:gd name="T34" fmla="*/ 1 w 48"/>
                  <a:gd name="T35" fmla="*/ 14 h 45"/>
                  <a:gd name="T36" fmla="*/ 1 w 48"/>
                  <a:gd name="T37" fmla="*/ 9 h 45"/>
                  <a:gd name="T38" fmla="*/ 6 w 48"/>
                  <a:gd name="T39" fmla="*/ 1 h 45"/>
                  <a:gd name="T40" fmla="*/ 17 w 48"/>
                  <a:gd name="T41" fmla="*/ 1 h 45"/>
                  <a:gd name="T42" fmla="*/ 35 w 48"/>
                  <a:gd name="T43" fmla="*/ 3 h 45"/>
                  <a:gd name="T44" fmla="*/ 46 w 48"/>
                  <a:gd name="T45" fmla="*/ 8 h 45"/>
                  <a:gd name="T46" fmla="*/ 47 w 48"/>
                  <a:gd name="T47" fmla="*/ 18 h 45"/>
                  <a:gd name="T48" fmla="*/ 46 w 48"/>
                  <a:gd name="T49" fmla="*/ 24 h 45"/>
                  <a:gd name="T50" fmla="*/ 35 w 48"/>
                  <a:gd name="T51" fmla="*/ 41 h 45"/>
                  <a:gd name="T52" fmla="*/ 12 w 48"/>
                  <a:gd name="T53" fmla="*/ 44 h 45"/>
                  <a:gd name="T54" fmla="*/ 10 w 48"/>
                  <a:gd name="T55" fmla="*/ 43 h 45"/>
                  <a:gd name="T56" fmla="*/ 9 w 48"/>
                  <a:gd name="T57" fmla="*/ 43 h 45"/>
                  <a:gd name="T58" fmla="*/ 4 w 48"/>
                  <a:gd name="T59" fmla="*/ 35 h 45"/>
                  <a:gd name="T60" fmla="*/ 6 w 48"/>
                  <a:gd name="T61" fmla="*/ 36 h 45"/>
                  <a:gd name="T62" fmla="*/ 26 w 48"/>
                  <a:gd name="T63" fmla="*/ 36 h 45"/>
                  <a:gd name="T64" fmla="*/ 36 w 48"/>
                  <a:gd name="T65" fmla="*/ 2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45">
                    <a:moveTo>
                      <a:pt x="37" y="23"/>
                    </a:moveTo>
                    <a:cubicBezTo>
                      <a:pt x="37" y="22"/>
                      <a:pt x="37" y="22"/>
                      <a:pt x="37" y="21"/>
                    </a:cubicBezTo>
                    <a:cubicBezTo>
                      <a:pt x="37" y="21"/>
                      <a:pt x="38" y="21"/>
                      <a:pt x="38" y="20"/>
                    </a:cubicBezTo>
                    <a:cubicBezTo>
                      <a:pt x="38" y="16"/>
                      <a:pt x="38" y="13"/>
                      <a:pt x="37" y="12"/>
                    </a:cubicBezTo>
                    <a:cubicBezTo>
                      <a:pt x="36" y="11"/>
                      <a:pt x="34" y="10"/>
                      <a:pt x="30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6" y="8"/>
                      <a:pt x="14" y="8"/>
                      <a:pt x="12" y="8"/>
                    </a:cubicBezTo>
                    <a:cubicBezTo>
                      <a:pt x="11" y="9"/>
                      <a:pt x="10" y="10"/>
                      <a:pt x="10" y="12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6"/>
                      <a:pt x="10" y="18"/>
                      <a:pt x="11" y="19"/>
                    </a:cubicBezTo>
                    <a:cubicBezTo>
                      <a:pt x="12" y="20"/>
                      <a:pt x="15" y="20"/>
                      <a:pt x="18" y="21"/>
                    </a:cubicBezTo>
                    <a:cubicBezTo>
                      <a:pt x="21" y="21"/>
                      <a:pt x="24" y="22"/>
                      <a:pt x="27" y="22"/>
                    </a:cubicBezTo>
                    <a:cubicBezTo>
                      <a:pt x="30" y="22"/>
                      <a:pt x="34" y="23"/>
                      <a:pt x="37" y="23"/>
                    </a:cubicBezTo>
                    <a:close/>
                    <a:moveTo>
                      <a:pt x="36" y="29"/>
                    </a:moveTo>
                    <a:cubicBezTo>
                      <a:pt x="32" y="29"/>
                      <a:pt x="29" y="29"/>
                      <a:pt x="26" y="29"/>
                    </a:cubicBezTo>
                    <a:cubicBezTo>
                      <a:pt x="23" y="29"/>
                      <a:pt x="20" y="28"/>
                      <a:pt x="17" y="28"/>
                    </a:cubicBezTo>
                    <a:cubicBezTo>
                      <a:pt x="10" y="27"/>
                      <a:pt x="6" y="25"/>
                      <a:pt x="3" y="23"/>
                    </a:cubicBezTo>
                    <a:cubicBezTo>
                      <a:pt x="1" y="21"/>
                      <a:pt x="0" y="18"/>
                      <a:pt x="1" y="1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5"/>
                      <a:pt x="4" y="3"/>
                      <a:pt x="6" y="1"/>
                    </a:cubicBezTo>
                    <a:cubicBezTo>
                      <a:pt x="9" y="0"/>
                      <a:pt x="12" y="0"/>
                      <a:pt x="17" y="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40" y="4"/>
                      <a:pt x="44" y="5"/>
                      <a:pt x="46" y="8"/>
                    </a:cubicBezTo>
                    <a:cubicBezTo>
                      <a:pt x="47" y="10"/>
                      <a:pt x="48" y="13"/>
                      <a:pt x="47" y="18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31"/>
                      <a:pt x="41" y="37"/>
                      <a:pt x="35" y="41"/>
                    </a:cubicBezTo>
                    <a:cubicBezTo>
                      <a:pt x="29" y="44"/>
                      <a:pt x="21" y="45"/>
                      <a:pt x="12" y="44"/>
                    </a:cubicBezTo>
                    <a:cubicBezTo>
                      <a:pt x="11" y="43"/>
                      <a:pt x="10" y="43"/>
                      <a:pt x="10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15" y="37"/>
                      <a:pt x="22" y="37"/>
                      <a:pt x="26" y="36"/>
                    </a:cubicBezTo>
                    <a:cubicBezTo>
                      <a:pt x="30" y="35"/>
                      <a:pt x="34" y="33"/>
                      <a:pt x="36" y="2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$1íḑè"/>
              <p:cNvSpPr/>
              <p:nvPr/>
            </p:nvSpPr>
            <p:spPr bwMode="auto">
              <a:xfrm>
                <a:off x="4567238" y="4065588"/>
                <a:ext cx="73025" cy="139700"/>
              </a:xfrm>
              <a:custGeom>
                <a:avLst/>
                <a:gdLst>
                  <a:gd name="T0" fmla="*/ 27 w 46"/>
                  <a:gd name="T1" fmla="*/ 88 h 88"/>
                  <a:gd name="T2" fmla="*/ 21 w 46"/>
                  <a:gd name="T3" fmla="*/ 19 h 88"/>
                  <a:gd name="T4" fmla="*/ 0 w 46"/>
                  <a:gd name="T5" fmla="*/ 21 h 88"/>
                  <a:gd name="T6" fmla="*/ 0 w 46"/>
                  <a:gd name="T7" fmla="*/ 11 h 88"/>
                  <a:gd name="T8" fmla="*/ 38 w 46"/>
                  <a:gd name="T9" fmla="*/ 0 h 88"/>
                  <a:gd name="T10" fmla="*/ 46 w 46"/>
                  <a:gd name="T11" fmla="*/ 86 h 88"/>
                  <a:gd name="T12" fmla="*/ 27 w 46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88">
                    <a:moveTo>
                      <a:pt x="27" y="88"/>
                    </a:moveTo>
                    <a:lnTo>
                      <a:pt x="21" y="19"/>
                    </a:lnTo>
                    <a:lnTo>
                      <a:pt x="0" y="21"/>
                    </a:lnTo>
                    <a:lnTo>
                      <a:pt x="0" y="11"/>
                    </a:lnTo>
                    <a:lnTo>
                      <a:pt x="38" y="0"/>
                    </a:lnTo>
                    <a:lnTo>
                      <a:pt x="46" y="86"/>
                    </a:lnTo>
                    <a:lnTo>
                      <a:pt x="27" y="88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ṥ1iḍè"/>
              <p:cNvSpPr/>
              <p:nvPr/>
            </p:nvSpPr>
            <p:spPr bwMode="auto">
              <a:xfrm>
                <a:off x="4702176" y="4013200"/>
                <a:ext cx="165100" cy="165100"/>
              </a:xfrm>
              <a:custGeom>
                <a:avLst/>
                <a:gdLst>
                  <a:gd name="T0" fmla="*/ 39 w 50"/>
                  <a:gd name="T1" fmla="*/ 19 h 50"/>
                  <a:gd name="T2" fmla="*/ 39 w 50"/>
                  <a:gd name="T3" fmla="*/ 17 h 50"/>
                  <a:gd name="T4" fmla="*/ 38 w 50"/>
                  <a:gd name="T5" fmla="*/ 16 h 50"/>
                  <a:gd name="T6" fmla="*/ 34 w 50"/>
                  <a:gd name="T7" fmla="*/ 10 h 50"/>
                  <a:gd name="T8" fmla="*/ 27 w 50"/>
                  <a:gd name="T9" fmla="*/ 11 h 50"/>
                  <a:gd name="T10" fmla="*/ 16 w 50"/>
                  <a:gd name="T11" fmla="*/ 15 h 50"/>
                  <a:gd name="T12" fmla="*/ 10 w 50"/>
                  <a:gd name="T13" fmla="*/ 18 h 50"/>
                  <a:gd name="T14" fmla="*/ 10 w 50"/>
                  <a:gd name="T15" fmla="*/ 22 h 50"/>
                  <a:gd name="T16" fmla="*/ 11 w 50"/>
                  <a:gd name="T17" fmla="*/ 24 h 50"/>
                  <a:gd name="T18" fmla="*/ 14 w 50"/>
                  <a:gd name="T19" fmla="*/ 28 h 50"/>
                  <a:gd name="T20" fmla="*/ 22 w 50"/>
                  <a:gd name="T21" fmla="*/ 26 h 50"/>
                  <a:gd name="T22" fmla="*/ 30 w 50"/>
                  <a:gd name="T23" fmla="*/ 23 h 50"/>
                  <a:gd name="T24" fmla="*/ 39 w 50"/>
                  <a:gd name="T25" fmla="*/ 19 h 50"/>
                  <a:gd name="T26" fmla="*/ 41 w 50"/>
                  <a:gd name="T27" fmla="*/ 25 h 50"/>
                  <a:gd name="T28" fmla="*/ 32 w 50"/>
                  <a:gd name="T29" fmla="*/ 29 h 50"/>
                  <a:gd name="T30" fmla="*/ 24 w 50"/>
                  <a:gd name="T31" fmla="*/ 33 h 50"/>
                  <a:gd name="T32" fmla="*/ 9 w 50"/>
                  <a:gd name="T33" fmla="*/ 35 h 50"/>
                  <a:gd name="T34" fmla="*/ 3 w 50"/>
                  <a:gd name="T35" fmla="*/ 28 h 50"/>
                  <a:gd name="T36" fmla="*/ 1 w 50"/>
                  <a:gd name="T37" fmla="*/ 23 h 50"/>
                  <a:gd name="T38" fmla="*/ 2 w 50"/>
                  <a:gd name="T39" fmla="*/ 15 h 50"/>
                  <a:gd name="T40" fmla="*/ 11 w 50"/>
                  <a:gd name="T41" fmla="*/ 8 h 50"/>
                  <a:gd name="T42" fmla="*/ 28 w 50"/>
                  <a:gd name="T43" fmla="*/ 2 h 50"/>
                  <a:gd name="T44" fmla="*/ 39 w 50"/>
                  <a:gd name="T45" fmla="*/ 1 h 50"/>
                  <a:gd name="T46" fmla="*/ 46 w 50"/>
                  <a:gd name="T47" fmla="*/ 10 h 50"/>
                  <a:gd name="T48" fmla="*/ 47 w 50"/>
                  <a:gd name="T49" fmla="*/ 15 h 50"/>
                  <a:gd name="T50" fmla="*/ 46 w 50"/>
                  <a:gd name="T51" fmla="*/ 35 h 50"/>
                  <a:gd name="T52" fmla="*/ 26 w 50"/>
                  <a:gd name="T53" fmla="*/ 49 h 50"/>
                  <a:gd name="T54" fmla="*/ 25 w 50"/>
                  <a:gd name="T55" fmla="*/ 50 h 50"/>
                  <a:gd name="T56" fmla="*/ 23 w 50"/>
                  <a:gd name="T57" fmla="*/ 50 h 50"/>
                  <a:gd name="T58" fmla="*/ 16 w 50"/>
                  <a:gd name="T59" fmla="*/ 46 h 50"/>
                  <a:gd name="T60" fmla="*/ 18 w 50"/>
                  <a:gd name="T61" fmla="*/ 45 h 50"/>
                  <a:gd name="T62" fmla="*/ 36 w 50"/>
                  <a:gd name="T63" fmla="*/ 36 h 50"/>
                  <a:gd name="T64" fmla="*/ 41 w 50"/>
                  <a:gd name="T65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" h="50">
                    <a:moveTo>
                      <a:pt x="39" y="19"/>
                    </a:move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8" y="17"/>
                      <a:pt x="38" y="16"/>
                    </a:cubicBezTo>
                    <a:cubicBezTo>
                      <a:pt x="37" y="12"/>
                      <a:pt x="36" y="10"/>
                      <a:pt x="34" y="10"/>
                    </a:cubicBezTo>
                    <a:cubicBezTo>
                      <a:pt x="33" y="9"/>
                      <a:pt x="30" y="9"/>
                      <a:pt x="27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6"/>
                      <a:pt x="11" y="17"/>
                      <a:pt x="10" y="18"/>
                    </a:cubicBezTo>
                    <a:cubicBezTo>
                      <a:pt x="10" y="19"/>
                      <a:pt x="10" y="20"/>
                      <a:pt x="10" y="22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6"/>
                      <a:pt x="13" y="27"/>
                      <a:pt x="14" y="28"/>
                    </a:cubicBezTo>
                    <a:cubicBezTo>
                      <a:pt x="16" y="28"/>
                      <a:pt x="18" y="27"/>
                      <a:pt x="22" y="26"/>
                    </a:cubicBezTo>
                    <a:cubicBezTo>
                      <a:pt x="24" y="25"/>
                      <a:pt x="27" y="24"/>
                      <a:pt x="30" y="23"/>
                    </a:cubicBezTo>
                    <a:cubicBezTo>
                      <a:pt x="33" y="22"/>
                      <a:pt x="36" y="20"/>
                      <a:pt x="39" y="19"/>
                    </a:cubicBezTo>
                    <a:close/>
                    <a:moveTo>
                      <a:pt x="41" y="25"/>
                    </a:moveTo>
                    <a:cubicBezTo>
                      <a:pt x="38" y="27"/>
                      <a:pt x="35" y="28"/>
                      <a:pt x="32" y="29"/>
                    </a:cubicBezTo>
                    <a:cubicBezTo>
                      <a:pt x="29" y="30"/>
                      <a:pt x="27" y="32"/>
                      <a:pt x="24" y="33"/>
                    </a:cubicBezTo>
                    <a:cubicBezTo>
                      <a:pt x="17" y="35"/>
                      <a:pt x="12" y="36"/>
                      <a:pt x="9" y="35"/>
                    </a:cubicBezTo>
                    <a:cubicBezTo>
                      <a:pt x="7" y="35"/>
                      <a:pt x="4" y="32"/>
                      <a:pt x="3" y="28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0" y="17"/>
                      <a:pt x="2" y="15"/>
                    </a:cubicBezTo>
                    <a:cubicBezTo>
                      <a:pt x="3" y="12"/>
                      <a:pt x="6" y="10"/>
                      <a:pt x="11" y="8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3" y="1"/>
                      <a:pt x="37" y="0"/>
                      <a:pt x="39" y="1"/>
                    </a:cubicBezTo>
                    <a:cubicBezTo>
                      <a:pt x="42" y="2"/>
                      <a:pt x="44" y="5"/>
                      <a:pt x="46" y="10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50" y="23"/>
                      <a:pt x="50" y="29"/>
                      <a:pt x="46" y="35"/>
                    </a:cubicBezTo>
                    <a:cubicBezTo>
                      <a:pt x="42" y="41"/>
                      <a:pt x="36" y="46"/>
                      <a:pt x="26" y="49"/>
                    </a:cubicBezTo>
                    <a:cubicBezTo>
                      <a:pt x="26" y="49"/>
                      <a:pt x="25" y="50"/>
                      <a:pt x="25" y="50"/>
                    </a:cubicBezTo>
                    <a:cubicBezTo>
                      <a:pt x="24" y="50"/>
                      <a:pt x="24" y="50"/>
                      <a:pt x="23" y="50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7" y="42"/>
                      <a:pt x="33" y="39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îṥľïḋê"/>
              <p:cNvSpPr/>
              <p:nvPr/>
            </p:nvSpPr>
            <p:spPr bwMode="auto">
              <a:xfrm>
                <a:off x="4214813" y="3109913"/>
                <a:ext cx="312738" cy="628650"/>
              </a:xfrm>
              <a:custGeom>
                <a:avLst/>
                <a:gdLst>
                  <a:gd name="T0" fmla="*/ 29 w 95"/>
                  <a:gd name="T1" fmla="*/ 68 h 190"/>
                  <a:gd name="T2" fmla="*/ 37 w 95"/>
                  <a:gd name="T3" fmla="*/ 81 h 190"/>
                  <a:gd name="T4" fmla="*/ 55 w 95"/>
                  <a:gd name="T5" fmla="*/ 75 h 190"/>
                  <a:gd name="T6" fmla="*/ 59 w 95"/>
                  <a:gd name="T7" fmla="*/ 72 h 190"/>
                  <a:gd name="T8" fmla="*/ 57 w 95"/>
                  <a:gd name="T9" fmla="*/ 67 h 190"/>
                  <a:gd name="T10" fmla="*/ 43 w 95"/>
                  <a:gd name="T11" fmla="*/ 68 h 190"/>
                  <a:gd name="T12" fmla="*/ 54 w 95"/>
                  <a:gd name="T13" fmla="*/ 10 h 190"/>
                  <a:gd name="T14" fmla="*/ 62 w 95"/>
                  <a:gd name="T15" fmla="*/ 34 h 190"/>
                  <a:gd name="T16" fmla="*/ 67 w 95"/>
                  <a:gd name="T17" fmla="*/ 21 h 190"/>
                  <a:gd name="T18" fmla="*/ 83 w 95"/>
                  <a:gd name="T19" fmla="*/ 21 h 190"/>
                  <a:gd name="T20" fmla="*/ 67 w 95"/>
                  <a:gd name="T21" fmla="*/ 46 h 190"/>
                  <a:gd name="T22" fmla="*/ 63 w 95"/>
                  <a:gd name="T23" fmla="*/ 58 h 190"/>
                  <a:gd name="T24" fmla="*/ 87 w 95"/>
                  <a:gd name="T25" fmla="*/ 61 h 190"/>
                  <a:gd name="T26" fmla="*/ 90 w 95"/>
                  <a:gd name="T27" fmla="*/ 149 h 190"/>
                  <a:gd name="T28" fmla="*/ 80 w 95"/>
                  <a:gd name="T29" fmla="*/ 158 h 190"/>
                  <a:gd name="T30" fmla="*/ 81 w 95"/>
                  <a:gd name="T31" fmla="*/ 95 h 190"/>
                  <a:gd name="T32" fmla="*/ 64 w 95"/>
                  <a:gd name="T33" fmla="*/ 84 h 190"/>
                  <a:gd name="T34" fmla="*/ 69 w 95"/>
                  <a:gd name="T35" fmla="*/ 99 h 190"/>
                  <a:gd name="T36" fmla="*/ 54 w 95"/>
                  <a:gd name="T37" fmla="*/ 108 h 190"/>
                  <a:gd name="T38" fmla="*/ 55 w 95"/>
                  <a:gd name="T39" fmla="*/ 123 h 190"/>
                  <a:gd name="T40" fmla="*/ 49 w 95"/>
                  <a:gd name="T41" fmla="*/ 189 h 190"/>
                  <a:gd name="T42" fmla="*/ 39 w 95"/>
                  <a:gd name="T43" fmla="*/ 122 h 190"/>
                  <a:gd name="T44" fmla="*/ 39 w 95"/>
                  <a:gd name="T45" fmla="*/ 105 h 190"/>
                  <a:gd name="T46" fmla="*/ 25 w 95"/>
                  <a:gd name="T47" fmla="*/ 86 h 190"/>
                  <a:gd name="T48" fmla="*/ 16 w 95"/>
                  <a:gd name="T49" fmla="*/ 106 h 190"/>
                  <a:gd name="T50" fmla="*/ 13 w 95"/>
                  <a:gd name="T51" fmla="*/ 174 h 190"/>
                  <a:gd name="T52" fmla="*/ 3 w 95"/>
                  <a:gd name="T53" fmla="*/ 86 h 190"/>
                  <a:gd name="T54" fmla="*/ 33 w 95"/>
                  <a:gd name="T55" fmla="*/ 56 h 190"/>
                  <a:gd name="T56" fmla="*/ 28 w 95"/>
                  <a:gd name="T57" fmla="*/ 46 h 190"/>
                  <a:gd name="T58" fmla="*/ 21 w 95"/>
                  <a:gd name="T59" fmla="*/ 11 h 190"/>
                  <a:gd name="T60" fmla="*/ 36 w 95"/>
                  <a:gd name="T61" fmla="*/ 35 h 190"/>
                  <a:gd name="T62" fmla="*/ 51 w 95"/>
                  <a:gd name="T6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190">
                    <a:moveTo>
                      <a:pt x="43" y="68"/>
                    </a:moveTo>
                    <a:cubicBezTo>
                      <a:pt x="39" y="68"/>
                      <a:pt x="33" y="65"/>
                      <a:pt x="29" y="68"/>
                    </a:cubicBezTo>
                    <a:cubicBezTo>
                      <a:pt x="27" y="69"/>
                      <a:pt x="29" y="71"/>
                      <a:pt x="30" y="73"/>
                    </a:cubicBezTo>
                    <a:cubicBezTo>
                      <a:pt x="33" y="76"/>
                      <a:pt x="35" y="78"/>
                      <a:pt x="37" y="81"/>
                    </a:cubicBezTo>
                    <a:cubicBezTo>
                      <a:pt x="39" y="84"/>
                      <a:pt x="41" y="88"/>
                      <a:pt x="45" y="88"/>
                    </a:cubicBezTo>
                    <a:cubicBezTo>
                      <a:pt x="51" y="87"/>
                      <a:pt x="52" y="78"/>
                      <a:pt x="55" y="75"/>
                    </a:cubicBezTo>
                    <a:cubicBezTo>
                      <a:pt x="56" y="74"/>
                      <a:pt x="57" y="74"/>
                      <a:pt x="57" y="73"/>
                    </a:cubicBezTo>
                    <a:cubicBezTo>
                      <a:pt x="58" y="73"/>
                      <a:pt x="59" y="72"/>
                      <a:pt x="59" y="72"/>
                    </a:cubicBezTo>
                    <a:cubicBezTo>
                      <a:pt x="60" y="71"/>
                      <a:pt x="62" y="70"/>
                      <a:pt x="61" y="69"/>
                    </a:cubicBezTo>
                    <a:cubicBezTo>
                      <a:pt x="60" y="67"/>
                      <a:pt x="58" y="67"/>
                      <a:pt x="57" y="67"/>
                    </a:cubicBezTo>
                    <a:cubicBezTo>
                      <a:pt x="55" y="67"/>
                      <a:pt x="52" y="67"/>
                      <a:pt x="50" y="68"/>
                    </a:cubicBezTo>
                    <a:cubicBezTo>
                      <a:pt x="48" y="68"/>
                      <a:pt x="45" y="68"/>
                      <a:pt x="43" y="68"/>
                    </a:cubicBezTo>
                    <a:close/>
                    <a:moveTo>
                      <a:pt x="51" y="2"/>
                    </a:moveTo>
                    <a:cubicBezTo>
                      <a:pt x="53" y="4"/>
                      <a:pt x="54" y="7"/>
                      <a:pt x="54" y="10"/>
                    </a:cubicBezTo>
                    <a:cubicBezTo>
                      <a:pt x="55" y="18"/>
                      <a:pt x="52" y="25"/>
                      <a:pt x="54" y="32"/>
                    </a:cubicBezTo>
                    <a:cubicBezTo>
                      <a:pt x="55" y="34"/>
                      <a:pt x="61" y="35"/>
                      <a:pt x="62" y="34"/>
                    </a:cubicBezTo>
                    <a:cubicBezTo>
                      <a:pt x="65" y="34"/>
                      <a:pt x="69" y="34"/>
                      <a:pt x="70" y="31"/>
                    </a:cubicBezTo>
                    <a:cubicBezTo>
                      <a:pt x="71" y="28"/>
                      <a:pt x="68" y="24"/>
                      <a:pt x="67" y="21"/>
                    </a:cubicBezTo>
                    <a:cubicBezTo>
                      <a:pt x="66" y="18"/>
                      <a:pt x="67" y="13"/>
                      <a:pt x="69" y="10"/>
                    </a:cubicBezTo>
                    <a:cubicBezTo>
                      <a:pt x="75" y="5"/>
                      <a:pt x="82" y="16"/>
                      <a:pt x="83" y="21"/>
                    </a:cubicBezTo>
                    <a:cubicBezTo>
                      <a:pt x="85" y="27"/>
                      <a:pt x="85" y="35"/>
                      <a:pt x="82" y="40"/>
                    </a:cubicBezTo>
                    <a:cubicBezTo>
                      <a:pt x="79" y="45"/>
                      <a:pt x="72" y="46"/>
                      <a:pt x="67" y="46"/>
                    </a:cubicBezTo>
                    <a:cubicBezTo>
                      <a:pt x="63" y="46"/>
                      <a:pt x="54" y="45"/>
                      <a:pt x="54" y="50"/>
                    </a:cubicBezTo>
                    <a:cubicBezTo>
                      <a:pt x="54" y="54"/>
                      <a:pt x="60" y="58"/>
                      <a:pt x="63" y="58"/>
                    </a:cubicBezTo>
                    <a:cubicBezTo>
                      <a:pt x="68" y="58"/>
                      <a:pt x="72" y="57"/>
                      <a:pt x="76" y="57"/>
                    </a:cubicBezTo>
                    <a:cubicBezTo>
                      <a:pt x="80" y="57"/>
                      <a:pt x="85" y="57"/>
                      <a:pt x="87" y="61"/>
                    </a:cubicBezTo>
                    <a:cubicBezTo>
                      <a:pt x="90" y="65"/>
                      <a:pt x="91" y="76"/>
                      <a:pt x="92" y="83"/>
                    </a:cubicBezTo>
                    <a:cubicBezTo>
                      <a:pt x="94" y="105"/>
                      <a:pt x="90" y="135"/>
                      <a:pt x="90" y="149"/>
                    </a:cubicBezTo>
                    <a:cubicBezTo>
                      <a:pt x="91" y="161"/>
                      <a:pt x="95" y="175"/>
                      <a:pt x="80" y="170"/>
                    </a:cubicBezTo>
                    <a:cubicBezTo>
                      <a:pt x="77" y="167"/>
                      <a:pt x="79" y="162"/>
                      <a:pt x="80" y="158"/>
                    </a:cubicBezTo>
                    <a:cubicBezTo>
                      <a:pt x="80" y="145"/>
                      <a:pt x="80" y="130"/>
                      <a:pt x="80" y="115"/>
                    </a:cubicBezTo>
                    <a:cubicBezTo>
                      <a:pt x="80" y="108"/>
                      <a:pt x="81" y="101"/>
                      <a:pt x="81" y="95"/>
                    </a:cubicBezTo>
                    <a:cubicBezTo>
                      <a:pt x="80" y="90"/>
                      <a:pt x="81" y="77"/>
                      <a:pt x="76" y="76"/>
                    </a:cubicBezTo>
                    <a:cubicBezTo>
                      <a:pt x="71" y="74"/>
                      <a:pt x="66" y="80"/>
                      <a:pt x="64" y="84"/>
                    </a:cubicBezTo>
                    <a:cubicBezTo>
                      <a:pt x="65" y="87"/>
                      <a:pt x="71" y="85"/>
                      <a:pt x="71" y="89"/>
                    </a:cubicBezTo>
                    <a:cubicBezTo>
                      <a:pt x="70" y="92"/>
                      <a:pt x="71" y="97"/>
                      <a:pt x="69" y="99"/>
                    </a:cubicBezTo>
                    <a:cubicBezTo>
                      <a:pt x="65" y="101"/>
                      <a:pt x="59" y="98"/>
                      <a:pt x="55" y="100"/>
                    </a:cubicBezTo>
                    <a:cubicBezTo>
                      <a:pt x="53" y="102"/>
                      <a:pt x="52" y="105"/>
                      <a:pt x="54" y="108"/>
                    </a:cubicBezTo>
                    <a:cubicBezTo>
                      <a:pt x="61" y="108"/>
                      <a:pt x="69" y="107"/>
                      <a:pt x="70" y="113"/>
                    </a:cubicBezTo>
                    <a:cubicBezTo>
                      <a:pt x="72" y="123"/>
                      <a:pt x="60" y="118"/>
                      <a:pt x="55" y="123"/>
                    </a:cubicBezTo>
                    <a:cubicBezTo>
                      <a:pt x="51" y="139"/>
                      <a:pt x="57" y="166"/>
                      <a:pt x="55" y="180"/>
                    </a:cubicBezTo>
                    <a:cubicBezTo>
                      <a:pt x="54" y="183"/>
                      <a:pt x="53" y="189"/>
                      <a:pt x="49" y="189"/>
                    </a:cubicBezTo>
                    <a:cubicBezTo>
                      <a:pt x="43" y="190"/>
                      <a:pt x="40" y="178"/>
                      <a:pt x="40" y="171"/>
                    </a:cubicBezTo>
                    <a:cubicBezTo>
                      <a:pt x="38" y="152"/>
                      <a:pt x="42" y="137"/>
                      <a:pt x="39" y="122"/>
                    </a:cubicBezTo>
                    <a:cubicBezTo>
                      <a:pt x="32" y="120"/>
                      <a:pt x="25" y="122"/>
                      <a:pt x="24" y="116"/>
                    </a:cubicBezTo>
                    <a:cubicBezTo>
                      <a:pt x="22" y="108"/>
                      <a:pt x="35" y="112"/>
                      <a:pt x="39" y="105"/>
                    </a:cubicBezTo>
                    <a:cubicBezTo>
                      <a:pt x="39" y="96"/>
                      <a:pt x="29" y="103"/>
                      <a:pt x="24" y="99"/>
                    </a:cubicBezTo>
                    <a:cubicBezTo>
                      <a:pt x="23" y="98"/>
                      <a:pt x="25" y="88"/>
                      <a:pt x="25" y="86"/>
                    </a:cubicBezTo>
                    <a:cubicBezTo>
                      <a:pt x="25" y="81"/>
                      <a:pt x="20" y="73"/>
                      <a:pt x="17" y="80"/>
                    </a:cubicBezTo>
                    <a:cubicBezTo>
                      <a:pt x="13" y="88"/>
                      <a:pt x="15" y="98"/>
                      <a:pt x="16" y="106"/>
                    </a:cubicBezTo>
                    <a:cubicBezTo>
                      <a:pt x="16" y="110"/>
                      <a:pt x="17" y="115"/>
                      <a:pt x="17" y="119"/>
                    </a:cubicBezTo>
                    <a:cubicBezTo>
                      <a:pt x="18" y="133"/>
                      <a:pt x="22" y="172"/>
                      <a:pt x="13" y="174"/>
                    </a:cubicBezTo>
                    <a:cubicBezTo>
                      <a:pt x="4" y="176"/>
                      <a:pt x="4" y="161"/>
                      <a:pt x="3" y="152"/>
                    </a:cubicBezTo>
                    <a:cubicBezTo>
                      <a:pt x="2" y="133"/>
                      <a:pt x="4" y="103"/>
                      <a:pt x="3" y="86"/>
                    </a:cubicBezTo>
                    <a:cubicBezTo>
                      <a:pt x="3" y="81"/>
                      <a:pt x="0" y="71"/>
                      <a:pt x="0" y="68"/>
                    </a:cubicBezTo>
                    <a:cubicBezTo>
                      <a:pt x="3" y="53"/>
                      <a:pt x="23" y="60"/>
                      <a:pt x="33" y="56"/>
                    </a:cubicBezTo>
                    <a:cubicBezTo>
                      <a:pt x="35" y="55"/>
                      <a:pt x="41" y="51"/>
                      <a:pt x="39" y="48"/>
                    </a:cubicBezTo>
                    <a:cubicBezTo>
                      <a:pt x="37" y="46"/>
                      <a:pt x="30" y="46"/>
                      <a:pt x="28" y="46"/>
                    </a:cubicBezTo>
                    <a:cubicBezTo>
                      <a:pt x="21" y="45"/>
                      <a:pt x="13" y="45"/>
                      <a:pt x="10" y="38"/>
                    </a:cubicBezTo>
                    <a:cubicBezTo>
                      <a:pt x="9" y="25"/>
                      <a:pt x="12" y="8"/>
                      <a:pt x="21" y="11"/>
                    </a:cubicBezTo>
                    <a:cubicBezTo>
                      <a:pt x="29" y="13"/>
                      <a:pt x="22" y="23"/>
                      <a:pt x="24" y="30"/>
                    </a:cubicBezTo>
                    <a:cubicBezTo>
                      <a:pt x="26" y="33"/>
                      <a:pt x="31" y="37"/>
                      <a:pt x="36" y="35"/>
                    </a:cubicBezTo>
                    <a:cubicBezTo>
                      <a:pt x="47" y="31"/>
                      <a:pt x="35" y="11"/>
                      <a:pt x="42" y="3"/>
                    </a:cubicBezTo>
                    <a:cubicBezTo>
                      <a:pt x="45" y="0"/>
                      <a:pt x="49" y="0"/>
                      <a:pt x="51" y="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šlîďe"/>
              <p:cNvSpPr/>
              <p:nvPr/>
            </p:nvSpPr>
            <p:spPr bwMode="auto">
              <a:xfrm>
                <a:off x="4533901" y="3100388"/>
                <a:ext cx="158750" cy="611188"/>
              </a:xfrm>
              <a:custGeom>
                <a:avLst/>
                <a:gdLst>
                  <a:gd name="T0" fmla="*/ 25 w 48"/>
                  <a:gd name="T1" fmla="*/ 73 h 185"/>
                  <a:gd name="T2" fmla="*/ 31 w 48"/>
                  <a:gd name="T3" fmla="*/ 71 h 185"/>
                  <a:gd name="T4" fmla="*/ 35 w 48"/>
                  <a:gd name="T5" fmla="*/ 67 h 185"/>
                  <a:gd name="T6" fmla="*/ 26 w 48"/>
                  <a:gd name="T7" fmla="*/ 55 h 185"/>
                  <a:gd name="T8" fmla="*/ 21 w 48"/>
                  <a:gd name="T9" fmla="*/ 67 h 185"/>
                  <a:gd name="T10" fmla="*/ 24 w 48"/>
                  <a:gd name="T11" fmla="*/ 73 h 185"/>
                  <a:gd name="T12" fmla="*/ 25 w 48"/>
                  <a:gd name="T13" fmla="*/ 73 h 185"/>
                  <a:gd name="T14" fmla="*/ 21 w 48"/>
                  <a:gd name="T15" fmla="*/ 38 h 185"/>
                  <a:gd name="T16" fmla="*/ 26 w 48"/>
                  <a:gd name="T17" fmla="*/ 46 h 185"/>
                  <a:gd name="T18" fmla="*/ 35 w 48"/>
                  <a:gd name="T19" fmla="*/ 43 h 185"/>
                  <a:gd name="T20" fmla="*/ 35 w 48"/>
                  <a:gd name="T21" fmla="*/ 35 h 185"/>
                  <a:gd name="T22" fmla="*/ 26 w 48"/>
                  <a:gd name="T23" fmla="*/ 36 h 185"/>
                  <a:gd name="T24" fmla="*/ 21 w 48"/>
                  <a:gd name="T25" fmla="*/ 38 h 185"/>
                  <a:gd name="T26" fmla="*/ 44 w 48"/>
                  <a:gd name="T27" fmla="*/ 81 h 185"/>
                  <a:gd name="T28" fmla="*/ 30 w 48"/>
                  <a:gd name="T29" fmla="*/ 82 h 185"/>
                  <a:gd name="T30" fmla="*/ 23 w 48"/>
                  <a:gd name="T31" fmla="*/ 134 h 185"/>
                  <a:gd name="T32" fmla="*/ 17 w 48"/>
                  <a:gd name="T33" fmla="*/ 159 h 185"/>
                  <a:gd name="T34" fmla="*/ 12 w 48"/>
                  <a:gd name="T35" fmla="*/ 177 h 185"/>
                  <a:gd name="T36" fmla="*/ 0 w 48"/>
                  <a:gd name="T37" fmla="*/ 172 h 185"/>
                  <a:gd name="T38" fmla="*/ 5 w 48"/>
                  <a:gd name="T39" fmla="*/ 159 h 185"/>
                  <a:gd name="T40" fmla="*/ 9 w 48"/>
                  <a:gd name="T41" fmla="*/ 33 h 185"/>
                  <a:gd name="T42" fmla="*/ 9 w 48"/>
                  <a:gd name="T43" fmla="*/ 24 h 185"/>
                  <a:gd name="T44" fmla="*/ 13 w 48"/>
                  <a:gd name="T45" fmla="*/ 17 h 185"/>
                  <a:gd name="T46" fmla="*/ 20 w 48"/>
                  <a:gd name="T47" fmla="*/ 21 h 185"/>
                  <a:gd name="T48" fmla="*/ 33 w 48"/>
                  <a:gd name="T49" fmla="*/ 17 h 185"/>
                  <a:gd name="T50" fmla="*/ 35 w 48"/>
                  <a:gd name="T51" fmla="*/ 6 h 185"/>
                  <a:gd name="T52" fmla="*/ 47 w 48"/>
                  <a:gd name="T53" fmla="*/ 32 h 185"/>
                  <a:gd name="T54" fmla="*/ 47 w 48"/>
                  <a:gd name="T55" fmla="*/ 66 h 185"/>
                  <a:gd name="T56" fmla="*/ 45 w 48"/>
                  <a:gd name="T57" fmla="*/ 79 h 185"/>
                  <a:gd name="T58" fmla="*/ 44 w 48"/>
                  <a:gd name="T59" fmla="*/ 8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185">
                    <a:moveTo>
                      <a:pt x="25" y="73"/>
                    </a:moveTo>
                    <a:cubicBezTo>
                      <a:pt x="26" y="73"/>
                      <a:pt x="29" y="72"/>
                      <a:pt x="31" y="71"/>
                    </a:cubicBezTo>
                    <a:cubicBezTo>
                      <a:pt x="33" y="70"/>
                      <a:pt x="34" y="68"/>
                      <a:pt x="35" y="67"/>
                    </a:cubicBezTo>
                    <a:cubicBezTo>
                      <a:pt x="38" y="61"/>
                      <a:pt x="35" y="51"/>
                      <a:pt x="26" y="55"/>
                    </a:cubicBezTo>
                    <a:cubicBezTo>
                      <a:pt x="21" y="57"/>
                      <a:pt x="21" y="63"/>
                      <a:pt x="21" y="67"/>
                    </a:cubicBezTo>
                    <a:cubicBezTo>
                      <a:pt x="21" y="69"/>
                      <a:pt x="22" y="72"/>
                      <a:pt x="24" y="73"/>
                    </a:cubicBezTo>
                    <a:cubicBezTo>
                      <a:pt x="24" y="73"/>
                      <a:pt x="25" y="73"/>
                      <a:pt x="25" y="73"/>
                    </a:cubicBezTo>
                    <a:close/>
                    <a:moveTo>
                      <a:pt x="21" y="38"/>
                    </a:moveTo>
                    <a:cubicBezTo>
                      <a:pt x="19" y="40"/>
                      <a:pt x="21" y="45"/>
                      <a:pt x="26" y="46"/>
                    </a:cubicBezTo>
                    <a:cubicBezTo>
                      <a:pt x="28" y="46"/>
                      <a:pt x="34" y="46"/>
                      <a:pt x="35" y="43"/>
                    </a:cubicBezTo>
                    <a:cubicBezTo>
                      <a:pt x="37" y="40"/>
                      <a:pt x="37" y="36"/>
                      <a:pt x="35" y="35"/>
                    </a:cubicBezTo>
                    <a:cubicBezTo>
                      <a:pt x="33" y="34"/>
                      <a:pt x="29" y="35"/>
                      <a:pt x="26" y="36"/>
                    </a:cubicBezTo>
                    <a:cubicBezTo>
                      <a:pt x="24" y="36"/>
                      <a:pt x="22" y="37"/>
                      <a:pt x="21" y="38"/>
                    </a:cubicBezTo>
                    <a:close/>
                    <a:moveTo>
                      <a:pt x="44" y="81"/>
                    </a:moveTo>
                    <a:cubicBezTo>
                      <a:pt x="41" y="84"/>
                      <a:pt x="34" y="81"/>
                      <a:pt x="30" y="82"/>
                    </a:cubicBezTo>
                    <a:cubicBezTo>
                      <a:pt x="17" y="87"/>
                      <a:pt x="24" y="119"/>
                      <a:pt x="23" y="134"/>
                    </a:cubicBezTo>
                    <a:cubicBezTo>
                      <a:pt x="22" y="142"/>
                      <a:pt x="19" y="152"/>
                      <a:pt x="17" y="159"/>
                    </a:cubicBezTo>
                    <a:cubicBezTo>
                      <a:pt x="15" y="165"/>
                      <a:pt x="14" y="172"/>
                      <a:pt x="12" y="177"/>
                    </a:cubicBezTo>
                    <a:cubicBezTo>
                      <a:pt x="8" y="185"/>
                      <a:pt x="0" y="179"/>
                      <a:pt x="0" y="172"/>
                    </a:cubicBezTo>
                    <a:cubicBezTo>
                      <a:pt x="1" y="167"/>
                      <a:pt x="4" y="163"/>
                      <a:pt x="5" y="159"/>
                    </a:cubicBezTo>
                    <a:cubicBezTo>
                      <a:pt x="14" y="125"/>
                      <a:pt x="14" y="70"/>
                      <a:pt x="9" y="33"/>
                    </a:cubicBezTo>
                    <a:cubicBezTo>
                      <a:pt x="9" y="30"/>
                      <a:pt x="8" y="27"/>
                      <a:pt x="9" y="24"/>
                    </a:cubicBezTo>
                    <a:cubicBezTo>
                      <a:pt x="9" y="22"/>
                      <a:pt x="11" y="18"/>
                      <a:pt x="13" y="17"/>
                    </a:cubicBezTo>
                    <a:cubicBezTo>
                      <a:pt x="15" y="17"/>
                      <a:pt x="18" y="20"/>
                      <a:pt x="20" y="21"/>
                    </a:cubicBezTo>
                    <a:cubicBezTo>
                      <a:pt x="26" y="25"/>
                      <a:pt x="31" y="25"/>
                      <a:pt x="33" y="17"/>
                    </a:cubicBezTo>
                    <a:cubicBezTo>
                      <a:pt x="34" y="11"/>
                      <a:pt x="30" y="9"/>
                      <a:pt x="35" y="6"/>
                    </a:cubicBezTo>
                    <a:cubicBezTo>
                      <a:pt x="45" y="0"/>
                      <a:pt x="47" y="26"/>
                      <a:pt x="47" y="32"/>
                    </a:cubicBezTo>
                    <a:cubicBezTo>
                      <a:pt x="48" y="43"/>
                      <a:pt x="48" y="54"/>
                      <a:pt x="47" y="66"/>
                    </a:cubicBezTo>
                    <a:cubicBezTo>
                      <a:pt x="47" y="70"/>
                      <a:pt x="47" y="75"/>
                      <a:pt x="45" y="79"/>
                    </a:cubicBezTo>
                    <a:cubicBezTo>
                      <a:pt x="45" y="80"/>
                      <a:pt x="45" y="81"/>
                      <a:pt x="44" y="8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ṥliḑé"/>
              <p:cNvSpPr/>
              <p:nvPr/>
            </p:nvSpPr>
            <p:spPr bwMode="auto">
              <a:xfrm>
                <a:off x="4699001" y="3122613"/>
                <a:ext cx="161925" cy="588963"/>
              </a:xfrm>
              <a:custGeom>
                <a:avLst/>
                <a:gdLst>
                  <a:gd name="T0" fmla="*/ 27 w 49"/>
                  <a:gd name="T1" fmla="*/ 64 h 178"/>
                  <a:gd name="T2" fmla="*/ 28 w 49"/>
                  <a:gd name="T3" fmla="*/ 62 h 178"/>
                  <a:gd name="T4" fmla="*/ 27 w 49"/>
                  <a:gd name="T5" fmla="*/ 52 h 178"/>
                  <a:gd name="T6" fmla="*/ 20 w 49"/>
                  <a:gd name="T7" fmla="*/ 50 h 178"/>
                  <a:gd name="T8" fmla="*/ 16 w 49"/>
                  <a:gd name="T9" fmla="*/ 51 h 178"/>
                  <a:gd name="T10" fmla="*/ 15 w 49"/>
                  <a:gd name="T11" fmla="*/ 53 h 178"/>
                  <a:gd name="T12" fmla="*/ 18 w 49"/>
                  <a:gd name="T13" fmla="*/ 65 h 178"/>
                  <a:gd name="T14" fmla="*/ 27 w 49"/>
                  <a:gd name="T15" fmla="*/ 64 h 178"/>
                  <a:gd name="T16" fmla="*/ 15 w 49"/>
                  <a:gd name="T17" fmla="*/ 35 h 178"/>
                  <a:gd name="T18" fmla="*/ 19 w 49"/>
                  <a:gd name="T19" fmla="*/ 38 h 178"/>
                  <a:gd name="T20" fmla="*/ 30 w 49"/>
                  <a:gd name="T21" fmla="*/ 35 h 178"/>
                  <a:gd name="T22" fmla="*/ 28 w 49"/>
                  <a:gd name="T23" fmla="*/ 30 h 178"/>
                  <a:gd name="T24" fmla="*/ 24 w 49"/>
                  <a:gd name="T25" fmla="*/ 26 h 178"/>
                  <a:gd name="T26" fmla="*/ 14 w 49"/>
                  <a:gd name="T27" fmla="*/ 27 h 178"/>
                  <a:gd name="T28" fmla="*/ 15 w 49"/>
                  <a:gd name="T29" fmla="*/ 35 h 178"/>
                  <a:gd name="T30" fmla="*/ 23 w 49"/>
                  <a:gd name="T31" fmla="*/ 17 h 178"/>
                  <a:gd name="T32" fmla="*/ 28 w 49"/>
                  <a:gd name="T33" fmla="*/ 14 h 178"/>
                  <a:gd name="T34" fmla="*/ 34 w 49"/>
                  <a:gd name="T35" fmla="*/ 12 h 178"/>
                  <a:gd name="T36" fmla="*/ 41 w 49"/>
                  <a:gd name="T37" fmla="*/ 25 h 178"/>
                  <a:gd name="T38" fmla="*/ 39 w 49"/>
                  <a:gd name="T39" fmla="*/ 49 h 178"/>
                  <a:gd name="T40" fmla="*/ 40 w 49"/>
                  <a:gd name="T41" fmla="*/ 99 h 178"/>
                  <a:gd name="T42" fmla="*/ 41 w 49"/>
                  <a:gd name="T43" fmla="*/ 127 h 178"/>
                  <a:gd name="T44" fmla="*/ 42 w 49"/>
                  <a:gd name="T45" fmla="*/ 143 h 178"/>
                  <a:gd name="T46" fmla="*/ 43 w 49"/>
                  <a:gd name="T47" fmla="*/ 159 h 178"/>
                  <a:gd name="T48" fmla="*/ 41 w 49"/>
                  <a:gd name="T49" fmla="*/ 175 h 178"/>
                  <a:gd name="T50" fmla="*/ 29 w 49"/>
                  <a:gd name="T51" fmla="*/ 151 h 178"/>
                  <a:gd name="T52" fmla="*/ 25 w 49"/>
                  <a:gd name="T53" fmla="*/ 78 h 178"/>
                  <a:gd name="T54" fmla="*/ 12 w 49"/>
                  <a:gd name="T55" fmla="*/ 76 h 178"/>
                  <a:gd name="T56" fmla="*/ 3 w 49"/>
                  <a:gd name="T57" fmla="*/ 69 h 178"/>
                  <a:gd name="T58" fmla="*/ 1 w 49"/>
                  <a:gd name="T59" fmla="*/ 51 h 178"/>
                  <a:gd name="T60" fmla="*/ 2 w 49"/>
                  <a:gd name="T61" fmla="*/ 10 h 178"/>
                  <a:gd name="T62" fmla="*/ 8 w 49"/>
                  <a:gd name="T63" fmla="*/ 1 h 178"/>
                  <a:gd name="T64" fmla="*/ 23 w 49"/>
                  <a:gd name="T65" fmla="*/ 1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178">
                    <a:moveTo>
                      <a:pt x="27" y="64"/>
                    </a:moveTo>
                    <a:cubicBezTo>
                      <a:pt x="28" y="64"/>
                      <a:pt x="28" y="63"/>
                      <a:pt x="28" y="62"/>
                    </a:cubicBezTo>
                    <a:cubicBezTo>
                      <a:pt x="29" y="59"/>
                      <a:pt x="29" y="55"/>
                      <a:pt x="27" y="52"/>
                    </a:cubicBezTo>
                    <a:cubicBezTo>
                      <a:pt x="26" y="51"/>
                      <a:pt x="22" y="49"/>
                      <a:pt x="20" y="50"/>
                    </a:cubicBezTo>
                    <a:cubicBezTo>
                      <a:pt x="19" y="50"/>
                      <a:pt x="17" y="50"/>
                      <a:pt x="16" y="51"/>
                    </a:cubicBezTo>
                    <a:cubicBezTo>
                      <a:pt x="15" y="51"/>
                      <a:pt x="16" y="52"/>
                      <a:pt x="15" y="53"/>
                    </a:cubicBezTo>
                    <a:cubicBezTo>
                      <a:pt x="14" y="56"/>
                      <a:pt x="15" y="63"/>
                      <a:pt x="18" y="65"/>
                    </a:cubicBezTo>
                    <a:cubicBezTo>
                      <a:pt x="21" y="67"/>
                      <a:pt x="25" y="66"/>
                      <a:pt x="27" y="64"/>
                    </a:cubicBezTo>
                    <a:close/>
                    <a:moveTo>
                      <a:pt x="15" y="35"/>
                    </a:moveTo>
                    <a:cubicBezTo>
                      <a:pt x="16" y="36"/>
                      <a:pt x="17" y="38"/>
                      <a:pt x="19" y="38"/>
                    </a:cubicBezTo>
                    <a:cubicBezTo>
                      <a:pt x="23" y="39"/>
                      <a:pt x="29" y="40"/>
                      <a:pt x="30" y="35"/>
                    </a:cubicBezTo>
                    <a:cubicBezTo>
                      <a:pt x="31" y="34"/>
                      <a:pt x="29" y="31"/>
                      <a:pt x="28" y="30"/>
                    </a:cubicBezTo>
                    <a:cubicBezTo>
                      <a:pt x="27" y="28"/>
                      <a:pt x="25" y="27"/>
                      <a:pt x="24" y="26"/>
                    </a:cubicBezTo>
                    <a:cubicBezTo>
                      <a:pt x="21" y="25"/>
                      <a:pt x="16" y="23"/>
                      <a:pt x="14" y="27"/>
                    </a:cubicBezTo>
                    <a:cubicBezTo>
                      <a:pt x="13" y="30"/>
                      <a:pt x="13" y="33"/>
                      <a:pt x="15" y="35"/>
                    </a:cubicBezTo>
                    <a:close/>
                    <a:moveTo>
                      <a:pt x="23" y="17"/>
                    </a:moveTo>
                    <a:cubicBezTo>
                      <a:pt x="24" y="17"/>
                      <a:pt x="27" y="14"/>
                      <a:pt x="28" y="14"/>
                    </a:cubicBezTo>
                    <a:cubicBezTo>
                      <a:pt x="30" y="13"/>
                      <a:pt x="32" y="12"/>
                      <a:pt x="34" y="12"/>
                    </a:cubicBezTo>
                    <a:cubicBezTo>
                      <a:pt x="41" y="12"/>
                      <a:pt x="41" y="20"/>
                      <a:pt x="41" y="25"/>
                    </a:cubicBezTo>
                    <a:cubicBezTo>
                      <a:pt x="40" y="33"/>
                      <a:pt x="39" y="41"/>
                      <a:pt x="39" y="49"/>
                    </a:cubicBezTo>
                    <a:cubicBezTo>
                      <a:pt x="38" y="66"/>
                      <a:pt x="39" y="82"/>
                      <a:pt x="40" y="99"/>
                    </a:cubicBezTo>
                    <a:cubicBezTo>
                      <a:pt x="40" y="108"/>
                      <a:pt x="41" y="118"/>
                      <a:pt x="41" y="127"/>
                    </a:cubicBezTo>
                    <a:cubicBezTo>
                      <a:pt x="42" y="132"/>
                      <a:pt x="42" y="138"/>
                      <a:pt x="42" y="143"/>
                    </a:cubicBezTo>
                    <a:cubicBezTo>
                      <a:pt x="43" y="148"/>
                      <a:pt x="42" y="154"/>
                      <a:pt x="43" y="159"/>
                    </a:cubicBezTo>
                    <a:cubicBezTo>
                      <a:pt x="44" y="163"/>
                      <a:pt x="49" y="173"/>
                      <a:pt x="41" y="175"/>
                    </a:cubicBezTo>
                    <a:cubicBezTo>
                      <a:pt x="31" y="178"/>
                      <a:pt x="30" y="160"/>
                      <a:pt x="29" y="151"/>
                    </a:cubicBezTo>
                    <a:cubicBezTo>
                      <a:pt x="28" y="139"/>
                      <a:pt x="34" y="84"/>
                      <a:pt x="25" y="78"/>
                    </a:cubicBezTo>
                    <a:cubicBezTo>
                      <a:pt x="21" y="75"/>
                      <a:pt x="17" y="76"/>
                      <a:pt x="12" y="76"/>
                    </a:cubicBezTo>
                    <a:cubicBezTo>
                      <a:pt x="6" y="77"/>
                      <a:pt x="2" y="75"/>
                      <a:pt x="3" y="69"/>
                    </a:cubicBezTo>
                    <a:cubicBezTo>
                      <a:pt x="3" y="63"/>
                      <a:pt x="2" y="57"/>
                      <a:pt x="1" y="51"/>
                    </a:cubicBezTo>
                    <a:cubicBezTo>
                      <a:pt x="1" y="38"/>
                      <a:pt x="0" y="24"/>
                      <a:pt x="2" y="10"/>
                    </a:cubicBezTo>
                    <a:cubicBezTo>
                      <a:pt x="3" y="8"/>
                      <a:pt x="4" y="1"/>
                      <a:pt x="8" y="1"/>
                    </a:cubicBezTo>
                    <a:cubicBezTo>
                      <a:pt x="16" y="0"/>
                      <a:pt x="13" y="16"/>
                      <a:pt x="23" y="1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iś1íďé"/>
              <p:cNvSpPr/>
              <p:nvPr/>
            </p:nvSpPr>
            <p:spPr bwMode="auto">
              <a:xfrm>
                <a:off x="4699001" y="3384550"/>
                <a:ext cx="76200" cy="323850"/>
              </a:xfrm>
              <a:custGeom>
                <a:avLst/>
                <a:gdLst>
                  <a:gd name="T0" fmla="*/ 19 w 23"/>
                  <a:gd name="T1" fmla="*/ 4 h 98"/>
                  <a:gd name="T2" fmla="*/ 19 w 23"/>
                  <a:gd name="T3" fmla="*/ 5 h 98"/>
                  <a:gd name="T4" fmla="*/ 18 w 23"/>
                  <a:gd name="T5" fmla="*/ 12 h 98"/>
                  <a:gd name="T6" fmla="*/ 17 w 23"/>
                  <a:gd name="T7" fmla="*/ 19 h 98"/>
                  <a:gd name="T8" fmla="*/ 21 w 23"/>
                  <a:gd name="T9" fmla="*/ 23 h 98"/>
                  <a:gd name="T10" fmla="*/ 19 w 23"/>
                  <a:gd name="T11" fmla="*/ 31 h 98"/>
                  <a:gd name="T12" fmla="*/ 16 w 23"/>
                  <a:gd name="T13" fmla="*/ 38 h 98"/>
                  <a:gd name="T14" fmla="*/ 16 w 23"/>
                  <a:gd name="T15" fmla="*/ 47 h 98"/>
                  <a:gd name="T16" fmla="*/ 16 w 23"/>
                  <a:gd name="T17" fmla="*/ 70 h 98"/>
                  <a:gd name="T18" fmla="*/ 15 w 23"/>
                  <a:gd name="T19" fmla="*/ 96 h 98"/>
                  <a:gd name="T20" fmla="*/ 5 w 23"/>
                  <a:gd name="T21" fmla="*/ 90 h 98"/>
                  <a:gd name="T22" fmla="*/ 5 w 23"/>
                  <a:gd name="T23" fmla="*/ 73 h 98"/>
                  <a:gd name="T24" fmla="*/ 5 w 23"/>
                  <a:gd name="T25" fmla="*/ 35 h 98"/>
                  <a:gd name="T26" fmla="*/ 3 w 23"/>
                  <a:gd name="T27" fmla="*/ 20 h 98"/>
                  <a:gd name="T28" fmla="*/ 4 w 23"/>
                  <a:gd name="T29" fmla="*/ 16 h 98"/>
                  <a:gd name="T30" fmla="*/ 3 w 23"/>
                  <a:gd name="T31" fmla="*/ 13 h 98"/>
                  <a:gd name="T32" fmla="*/ 2 w 23"/>
                  <a:gd name="T33" fmla="*/ 4 h 98"/>
                  <a:gd name="T34" fmla="*/ 11 w 23"/>
                  <a:gd name="T35" fmla="*/ 0 h 98"/>
                  <a:gd name="T36" fmla="*/ 19 w 23"/>
                  <a:gd name="T37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98">
                    <a:moveTo>
                      <a:pt x="19" y="4"/>
                    </a:moveTo>
                    <a:cubicBezTo>
                      <a:pt x="19" y="4"/>
                      <a:pt x="19" y="5"/>
                      <a:pt x="19" y="5"/>
                    </a:cubicBezTo>
                    <a:cubicBezTo>
                      <a:pt x="19" y="7"/>
                      <a:pt x="19" y="10"/>
                      <a:pt x="18" y="12"/>
                    </a:cubicBezTo>
                    <a:cubicBezTo>
                      <a:pt x="17" y="14"/>
                      <a:pt x="15" y="16"/>
                      <a:pt x="17" y="19"/>
                    </a:cubicBezTo>
                    <a:cubicBezTo>
                      <a:pt x="18" y="21"/>
                      <a:pt x="20" y="21"/>
                      <a:pt x="21" y="23"/>
                    </a:cubicBezTo>
                    <a:cubicBezTo>
                      <a:pt x="21" y="26"/>
                      <a:pt x="21" y="29"/>
                      <a:pt x="19" y="31"/>
                    </a:cubicBezTo>
                    <a:cubicBezTo>
                      <a:pt x="18" y="34"/>
                      <a:pt x="16" y="35"/>
                      <a:pt x="16" y="38"/>
                    </a:cubicBezTo>
                    <a:cubicBezTo>
                      <a:pt x="16" y="41"/>
                      <a:pt x="16" y="44"/>
                      <a:pt x="16" y="47"/>
                    </a:cubicBezTo>
                    <a:cubicBezTo>
                      <a:pt x="16" y="55"/>
                      <a:pt x="16" y="62"/>
                      <a:pt x="16" y="70"/>
                    </a:cubicBezTo>
                    <a:cubicBezTo>
                      <a:pt x="16" y="76"/>
                      <a:pt x="23" y="93"/>
                      <a:pt x="15" y="96"/>
                    </a:cubicBezTo>
                    <a:cubicBezTo>
                      <a:pt x="11" y="98"/>
                      <a:pt x="7" y="94"/>
                      <a:pt x="5" y="90"/>
                    </a:cubicBezTo>
                    <a:cubicBezTo>
                      <a:pt x="4" y="85"/>
                      <a:pt x="5" y="78"/>
                      <a:pt x="5" y="73"/>
                    </a:cubicBezTo>
                    <a:cubicBezTo>
                      <a:pt x="5" y="60"/>
                      <a:pt x="7" y="48"/>
                      <a:pt x="5" y="35"/>
                    </a:cubicBezTo>
                    <a:cubicBezTo>
                      <a:pt x="4" y="30"/>
                      <a:pt x="0" y="25"/>
                      <a:pt x="3" y="20"/>
                    </a:cubicBezTo>
                    <a:cubicBezTo>
                      <a:pt x="3" y="18"/>
                      <a:pt x="4" y="18"/>
                      <a:pt x="4" y="16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1" y="10"/>
                      <a:pt x="0" y="7"/>
                      <a:pt x="2" y="4"/>
                    </a:cubicBezTo>
                    <a:cubicBezTo>
                      <a:pt x="3" y="1"/>
                      <a:pt x="7" y="0"/>
                      <a:pt x="11" y="0"/>
                    </a:cubicBezTo>
                    <a:cubicBezTo>
                      <a:pt x="14" y="0"/>
                      <a:pt x="17" y="1"/>
                      <a:pt x="19" y="4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îşlidé"/>
              <p:cNvSpPr/>
              <p:nvPr/>
            </p:nvSpPr>
            <p:spPr bwMode="auto">
              <a:xfrm>
                <a:off x="4587876" y="3381375"/>
                <a:ext cx="104775" cy="357188"/>
              </a:xfrm>
              <a:custGeom>
                <a:avLst/>
                <a:gdLst>
                  <a:gd name="T0" fmla="*/ 28 w 32"/>
                  <a:gd name="T1" fmla="*/ 36 h 108"/>
                  <a:gd name="T2" fmla="*/ 23 w 32"/>
                  <a:gd name="T3" fmla="*/ 88 h 108"/>
                  <a:gd name="T4" fmla="*/ 9 w 32"/>
                  <a:gd name="T5" fmla="*/ 106 h 108"/>
                  <a:gd name="T6" fmla="*/ 11 w 32"/>
                  <a:gd name="T7" fmla="*/ 87 h 108"/>
                  <a:gd name="T8" fmla="*/ 17 w 32"/>
                  <a:gd name="T9" fmla="*/ 38 h 108"/>
                  <a:gd name="T10" fmla="*/ 13 w 32"/>
                  <a:gd name="T11" fmla="*/ 25 h 108"/>
                  <a:gd name="T12" fmla="*/ 18 w 32"/>
                  <a:gd name="T13" fmla="*/ 19 h 108"/>
                  <a:gd name="T14" fmla="*/ 14 w 32"/>
                  <a:gd name="T15" fmla="*/ 13 h 108"/>
                  <a:gd name="T16" fmla="*/ 15 w 32"/>
                  <a:gd name="T17" fmla="*/ 4 h 108"/>
                  <a:gd name="T18" fmla="*/ 30 w 32"/>
                  <a:gd name="T19" fmla="*/ 9 h 108"/>
                  <a:gd name="T20" fmla="*/ 26 w 32"/>
                  <a:gd name="T21" fmla="*/ 19 h 108"/>
                  <a:gd name="T22" fmla="*/ 32 w 32"/>
                  <a:gd name="T23" fmla="*/ 29 h 108"/>
                  <a:gd name="T24" fmla="*/ 28 w 32"/>
                  <a:gd name="T25" fmla="*/ 3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108">
                    <a:moveTo>
                      <a:pt x="28" y="36"/>
                    </a:moveTo>
                    <a:cubicBezTo>
                      <a:pt x="26" y="53"/>
                      <a:pt x="28" y="73"/>
                      <a:pt x="23" y="88"/>
                    </a:cubicBezTo>
                    <a:cubicBezTo>
                      <a:pt x="21" y="93"/>
                      <a:pt x="14" y="108"/>
                      <a:pt x="9" y="106"/>
                    </a:cubicBezTo>
                    <a:cubicBezTo>
                      <a:pt x="0" y="104"/>
                      <a:pt x="10" y="91"/>
                      <a:pt x="11" y="87"/>
                    </a:cubicBezTo>
                    <a:cubicBezTo>
                      <a:pt x="16" y="74"/>
                      <a:pt x="19" y="54"/>
                      <a:pt x="17" y="38"/>
                    </a:cubicBezTo>
                    <a:cubicBezTo>
                      <a:pt x="13" y="35"/>
                      <a:pt x="12" y="29"/>
                      <a:pt x="13" y="25"/>
                    </a:cubicBezTo>
                    <a:cubicBezTo>
                      <a:pt x="14" y="23"/>
                      <a:pt x="18" y="21"/>
                      <a:pt x="18" y="19"/>
                    </a:cubicBezTo>
                    <a:cubicBezTo>
                      <a:pt x="18" y="17"/>
                      <a:pt x="15" y="15"/>
                      <a:pt x="14" y="13"/>
                    </a:cubicBezTo>
                    <a:cubicBezTo>
                      <a:pt x="11" y="10"/>
                      <a:pt x="12" y="6"/>
                      <a:pt x="15" y="4"/>
                    </a:cubicBezTo>
                    <a:cubicBezTo>
                      <a:pt x="20" y="0"/>
                      <a:pt x="32" y="1"/>
                      <a:pt x="30" y="9"/>
                    </a:cubicBezTo>
                    <a:cubicBezTo>
                      <a:pt x="29" y="13"/>
                      <a:pt x="26" y="15"/>
                      <a:pt x="26" y="19"/>
                    </a:cubicBezTo>
                    <a:cubicBezTo>
                      <a:pt x="27" y="22"/>
                      <a:pt x="32" y="25"/>
                      <a:pt x="32" y="29"/>
                    </a:cubicBezTo>
                    <a:cubicBezTo>
                      <a:pt x="32" y="32"/>
                      <a:pt x="29" y="35"/>
                      <a:pt x="28" y="3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9" name="íSlïḋe"/>
            <p:cNvGrpSpPr/>
            <p:nvPr/>
          </p:nvGrpSpPr>
          <p:grpSpPr>
            <a:xfrm>
              <a:off x="5695951" y="2768600"/>
              <a:ext cx="2865437" cy="827088"/>
              <a:chOff x="5695951" y="2768600"/>
              <a:chExt cx="2865437" cy="827088"/>
            </a:xfrm>
          </p:grpSpPr>
          <p:sp>
            <p:nvSpPr>
              <p:cNvPr id="87" name="iṩ1ïḍè"/>
              <p:cNvSpPr/>
              <p:nvPr/>
            </p:nvSpPr>
            <p:spPr bwMode="auto">
              <a:xfrm>
                <a:off x="5695951" y="2768600"/>
                <a:ext cx="604838" cy="808038"/>
              </a:xfrm>
              <a:custGeom>
                <a:avLst/>
                <a:gdLst>
                  <a:gd name="T0" fmla="*/ 25 w 183"/>
                  <a:gd name="T1" fmla="*/ 207 h 244"/>
                  <a:gd name="T2" fmla="*/ 22 w 183"/>
                  <a:gd name="T3" fmla="*/ 185 h 244"/>
                  <a:gd name="T4" fmla="*/ 146 w 183"/>
                  <a:gd name="T5" fmla="*/ 174 h 244"/>
                  <a:gd name="T6" fmla="*/ 146 w 183"/>
                  <a:gd name="T7" fmla="*/ 175 h 244"/>
                  <a:gd name="T8" fmla="*/ 146 w 183"/>
                  <a:gd name="T9" fmla="*/ 178 h 244"/>
                  <a:gd name="T10" fmla="*/ 146 w 183"/>
                  <a:gd name="T11" fmla="*/ 179 h 244"/>
                  <a:gd name="T12" fmla="*/ 146 w 183"/>
                  <a:gd name="T13" fmla="*/ 182 h 244"/>
                  <a:gd name="T14" fmla="*/ 146 w 183"/>
                  <a:gd name="T15" fmla="*/ 184 h 244"/>
                  <a:gd name="T16" fmla="*/ 146 w 183"/>
                  <a:gd name="T17" fmla="*/ 187 h 244"/>
                  <a:gd name="T18" fmla="*/ 144 w 183"/>
                  <a:gd name="T19" fmla="*/ 215 h 244"/>
                  <a:gd name="T20" fmla="*/ 116 w 183"/>
                  <a:gd name="T21" fmla="*/ 190 h 244"/>
                  <a:gd name="T22" fmla="*/ 119 w 183"/>
                  <a:gd name="T23" fmla="*/ 154 h 244"/>
                  <a:gd name="T24" fmla="*/ 101 w 183"/>
                  <a:gd name="T25" fmla="*/ 144 h 244"/>
                  <a:gd name="T26" fmla="*/ 75 w 183"/>
                  <a:gd name="T27" fmla="*/ 176 h 244"/>
                  <a:gd name="T28" fmla="*/ 103 w 183"/>
                  <a:gd name="T29" fmla="*/ 162 h 244"/>
                  <a:gd name="T30" fmla="*/ 94 w 183"/>
                  <a:gd name="T31" fmla="*/ 193 h 244"/>
                  <a:gd name="T32" fmla="*/ 91 w 183"/>
                  <a:gd name="T33" fmla="*/ 212 h 244"/>
                  <a:gd name="T34" fmla="*/ 128 w 183"/>
                  <a:gd name="T35" fmla="*/ 226 h 244"/>
                  <a:gd name="T36" fmla="*/ 164 w 183"/>
                  <a:gd name="T37" fmla="*/ 125 h 244"/>
                  <a:gd name="T38" fmla="*/ 117 w 183"/>
                  <a:gd name="T39" fmla="*/ 121 h 244"/>
                  <a:gd name="T40" fmla="*/ 134 w 183"/>
                  <a:gd name="T41" fmla="*/ 89 h 244"/>
                  <a:gd name="T42" fmla="*/ 171 w 183"/>
                  <a:gd name="T43" fmla="*/ 58 h 244"/>
                  <a:gd name="T44" fmla="*/ 141 w 183"/>
                  <a:gd name="T45" fmla="*/ 61 h 244"/>
                  <a:gd name="T46" fmla="*/ 141 w 183"/>
                  <a:gd name="T47" fmla="*/ 61 h 244"/>
                  <a:gd name="T48" fmla="*/ 100 w 183"/>
                  <a:gd name="T49" fmla="*/ 2 h 244"/>
                  <a:gd name="T50" fmla="*/ 100 w 183"/>
                  <a:gd name="T51" fmla="*/ 25 h 244"/>
                  <a:gd name="T52" fmla="*/ 100 w 183"/>
                  <a:gd name="T53" fmla="*/ 27 h 244"/>
                  <a:gd name="T54" fmla="*/ 100 w 183"/>
                  <a:gd name="T55" fmla="*/ 28 h 244"/>
                  <a:gd name="T56" fmla="*/ 100 w 183"/>
                  <a:gd name="T57" fmla="*/ 44 h 244"/>
                  <a:gd name="T58" fmla="*/ 100 w 183"/>
                  <a:gd name="T59" fmla="*/ 44 h 244"/>
                  <a:gd name="T60" fmla="*/ 100 w 183"/>
                  <a:gd name="T61" fmla="*/ 44 h 244"/>
                  <a:gd name="T62" fmla="*/ 100 w 183"/>
                  <a:gd name="T63" fmla="*/ 45 h 244"/>
                  <a:gd name="T64" fmla="*/ 100 w 183"/>
                  <a:gd name="T65" fmla="*/ 45 h 244"/>
                  <a:gd name="T66" fmla="*/ 100 w 183"/>
                  <a:gd name="T67" fmla="*/ 48 h 244"/>
                  <a:gd name="T68" fmla="*/ 100 w 183"/>
                  <a:gd name="T69" fmla="*/ 48 h 244"/>
                  <a:gd name="T70" fmla="*/ 100 w 183"/>
                  <a:gd name="T71" fmla="*/ 48 h 244"/>
                  <a:gd name="T72" fmla="*/ 100 w 183"/>
                  <a:gd name="T73" fmla="*/ 49 h 244"/>
                  <a:gd name="T74" fmla="*/ 100 w 183"/>
                  <a:gd name="T75" fmla="*/ 49 h 244"/>
                  <a:gd name="T76" fmla="*/ 100 w 183"/>
                  <a:gd name="T77" fmla="*/ 50 h 244"/>
                  <a:gd name="T78" fmla="*/ 100 w 183"/>
                  <a:gd name="T79" fmla="*/ 50 h 244"/>
                  <a:gd name="T80" fmla="*/ 100 w 183"/>
                  <a:gd name="T81" fmla="*/ 51 h 244"/>
                  <a:gd name="T82" fmla="*/ 100 w 183"/>
                  <a:gd name="T83" fmla="*/ 51 h 244"/>
                  <a:gd name="T84" fmla="*/ 100 w 183"/>
                  <a:gd name="T85" fmla="*/ 51 h 244"/>
                  <a:gd name="T86" fmla="*/ 100 w 183"/>
                  <a:gd name="T87" fmla="*/ 52 h 244"/>
                  <a:gd name="T88" fmla="*/ 100 w 183"/>
                  <a:gd name="T89" fmla="*/ 52 h 244"/>
                  <a:gd name="T90" fmla="*/ 91 w 183"/>
                  <a:gd name="T91" fmla="*/ 92 h 244"/>
                  <a:gd name="T92" fmla="*/ 29 w 183"/>
                  <a:gd name="T93" fmla="*/ 113 h 244"/>
                  <a:gd name="T94" fmla="*/ 63 w 183"/>
                  <a:gd name="T95" fmla="*/ 142 h 244"/>
                  <a:gd name="T96" fmla="*/ 68 w 183"/>
                  <a:gd name="T97" fmla="*/ 156 h 244"/>
                  <a:gd name="T98" fmla="*/ 149 w 183"/>
                  <a:gd name="T99" fmla="*/ 126 h 244"/>
                  <a:gd name="T100" fmla="*/ 149 w 183"/>
                  <a:gd name="T101" fmla="*/ 127 h 244"/>
                  <a:gd name="T102" fmla="*/ 149 w 183"/>
                  <a:gd name="T103" fmla="*/ 128 h 244"/>
                  <a:gd name="T104" fmla="*/ 148 w 183"/>
                  <a:gd name="T105" fmla="*/ 129 h 244"/>
                  <a:gd name="T106" fmla="*/ 148 w 183"/>
                  <a:gd name="T107" fmla="*/ 139 h 244"/>
                  <a:gd name="T108" fmla="*/ 148 w 183"/>
                  <a:gd name="T109" fmla="*/ 14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3" h="244">
                    <a:moveTo>
                      <a:pt x="35" y="169"/>
                    </a:moveTo>
                    <a:cubicBezTo>
                      <a:pt x="38" y="170"/>
                      <a:pt x="33" y="181"/>
                      <a:pt x="31" y="185"/>
                    </a:cubicBezTo>
                    <a:cubicBezTo>
                      <a:pt x="30" y="186"/>
                      <a:pt x="29" y="190"/>
                      <a:pt x="28" y="190"/>
                    </a:cubicBezTo>
                    <a:cubicBezTo>
                      <a:pt x="27" y="192"/>
                      <a:pt x="27" y="194"/>
                      <a:pt x="26" y="196"/>
                    </a:cubicBezTo>
                    <a:cubicBezTo>
                      <a:pt x="25" y="199"/>
                      <a:pt x="25" y="203"/>
                      <a:pt x="25" y="207"/>
                    </a:cubicBezTo>
                    <a:cubicBezTo>
                      <a:pt x="26" y="215"/>
                      <a:pt x="29" y="222"/>
                      <a:pt x="28" y="230"/>
                    </a:cubicBezTo>
                    <a:cubicBezTo>
                      <a:pt x="26" y="231"/>
                      <a:pt x="24" y="234"/>
                      <a:pt x="21" y="234"/>
                    </a:cubicBezTo>
                    <a:cubicBezTo>
                      <a:pt x="13" y="227"/>
                      <a:pt x="0" y="211"/>
                      <a:pt x="17" y="206"/>
                    </a:cubicBezTo>
                    <a:cubicBezTo>
                      <a:pt x="18" y="205"/>
                      <a:pt x="19" y="197"/>
                      <a:pt x="19" y="196"/>
                    </a:cubicBezTo>
                    <a:cubicBezTo>
                      <a:pt x="20" y="193"/>
                      <a:pt x="21" y="189"/>
                      <a:pt x="22" y="185"/>
                    </a:cubicBezTo>
                    <a:cubicBezTo>
                      <a:pt x="24" y="181"/>
                      <a:pt x="26" y="177"/>
                      <a:pt x="29" y="174"/>
                    </a:cubicBezTo>
                    <a:cubicBezTo>
                      <a:pt x="30" y="172"/>
                      <a:pt x="33" y="170"/>
                      <a:pt x="35" y="169"/>
                    </a:cubicBezTo>
                    <a:close/>
                    <a:moveTo>
                      <a:pt x="146" y="173"/>
                    </a:move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6"/>
                      <a:pt x="146" y="186"/>
                      <a:pt x="146" y="186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8"/>
                      <a:pt x="146" y="188"/>
                      <a:pt x="146" y="188"/>
                    </a:cubicBezTo>
                    <a:cubicBezTo>
                      <a:pt x="146" y="189"/>
                      <a:pt x="146" y="189"/>
                      <a:pt x="146" y="189"/>
                    </a:cubicBezTo>
                    <a:cubicBezTo>
                      <a:pt x="146" y="190"/>
                      <a:pt x="146" y="190"/>
                      <a:pt x="146" y="190"/>
                    </a:cubicBezTo>
                    <a:cubicBezTo>
                      <a:pt x="147" y="197"/>
                      <a:pt x="142" y="207"/>
                      <a:pt x="144" y="215"/>
                    </a:cubicBezTo>
                    <a:cubicBezTo>
                      <a:pt x="146" y="224"/>
                      <a:pt x="132" y="218"/>
                      <a:pt x="125" y="216"/>
                    </a:cubicBezTo>
                    <a:cubicBezTo>
                      <a:pt x="120" y="213"/>
                      <a:pt x="118" y="214"/>
                      <a:pt x="116" y="206"/>
                    </a:cubicBezTo>
                    <a:cubicBezTo>
                      <a:pt x="115" y="203"/>
                      <a:pt x="116" y="200"/>
                      <a:pt x="116" y="198"/>
                    </a:cubicBezTo>
                    <a:cubicBezTo>
                      <a:pt x="117" y="196"/>
                      <a:pt x="118" y="193"/>
                      <a:pt x="118" y="191"/>
                    </a:cubicBezTo>
                    <a:cubicBezTo>
                      <a:pt x="117" y="189"/>
                      <a:pt x="117" y="190"/>
                      <a:pt x="116" y="190"/>
                    </a:cubicBezTo>
                    <a:cubicBezTo>
                      <a:pt x="114" y="189"/>
                      <a:pt x="111" y="190"/>
                      <a:pt x="111" y="187"/>
                    </a:cubicBezTo>
                    <a:cubicBezTo>
                      <a:pt x="112" y="185"/>
                      <a:pt x="115" y="184"/>
                      <a:pt x="115" y="181"/>
                    </a:cubicBezTo>
                    <a:cubicBezTo>
                      <a:pt x="116" y="179"/>
                      <a:pt x="116" y="175"/>
                      <a:pt x="115" y="173"/>
                    </a:cubicBezTo>
                    <a:cubicBezTo>
                      <a:pt x="112" y="170"/>
                      <a:pt x="107" y="173"/>
                      <a:pt x="103" y="172"/>
                    </a:cubicBezTo>
                    <a:cubicBezTo>
                      <a:pt x="107" y="165"/>
                      <a:pt x="113" y="160"/>
                      <a:pt x="119" y="154"/>
                    </a:cubicBezTo>
                    <a:cubicBezTo>
                      <a:pt x="121" y="153"/>
                      <a:pt x="123" y="150"/>
                      <a:pt x="124" y="148"/>
                    </a:cubicBezTo>
                    <a:cubicBezTo>
                      <a:pt x="126" y="146"/>
                      <a:pt x="129" y="145"/>
                      <a:pt x="130" y="143"/>
                    </a:cubicBezTo>
                    <a:cubicBezTo>
                      <a:pt x="134" y="137"/>
                      <a:pt x="126" y="132"/>
                      <a:pt x="120" y="134"/>
                    </a:cubicBezTo>
                    <a:cubicBezTo>
                      <a:pt x="117" y="135"/>
                      <a:pt x="114" y="138"/>
                      <a:pt x="111" y="139"/>
                    </a:cubicBezTo>
                    <a:cubicBezTo>
                      <a:pt x="106" y="140"/>
                      <a:pt x="104" y="141"/>
                      <a:pt x="101" y="144"/>
                    </a:cubicBezTo>
                    <a:cubicBezTo>
                      <a:pt x="98" y="148"/>
                      <a:pt x="94" y="151"/>
                      <a:pt x="90" y="153"/>
                    </a:cubicBezTo>
                    <a:cubicBezTo>
                      <a:pt x="86" y="156"/>
                      <a:pt x="82" y="160"/>
                      <a:pt x="76" y="162"/>
                    </a:cubicBezTo>
                    <a:cubicBezTo>
                      <a:pt x="75" y="162"/>
                      <a:pt x="59" y="163"/>
                      <a:pt x="59" y="163"/>
                    </a:cubicBezTo>
                    <a:cubicBezTo>
                      <a:pt x="57" y="169"/>
                      <a:pt x="59" y="169"/>
                      <a:pt x="64" y="172"/>
                    </a:cubicBezTo>
                    <a:cubicBezTo>
                      <a:pt x="67" y="174"/>
                      <a:pt x="71" y="176"/>
                      <a:pt x="75" y="176"/>
                    </a:cubicBezTo>
                    <a:cubicBezTo>
                      <a:pt x="80" y="176"/>
                      <a:pt x="81" y="173"/>
                      <a:pt x="84" y="170"/>
                    </a:cubicBezTo>
                    <a:cubicBezTo>
                      <a:pt x="86" y="167"/>
                      <a:pt x="89" y="164"/>
                      <a:pt x="92" y="161"/>
                    </a:cubicBezTo>
                    <a:cubicBezTo>
                      <a:pt x="94" y="158"/>
                      <a:pt x="96" y="154"/>
                      <a:pt x="99" y="152"/>
                    </a:cubicBezTo>
                    <a:cubicBezTo>
                      <a:pt x="108" y="145"/>
                      <a:pt x="109" y="147"/>
                      <a:pt x="109" y="148"/>
                    </a:cubicBezTo>
                    <a:cubicBezTo>
                      <a:pt x="110" y="153"/>
                      <a:pt x="106" y="158"/>
                      <a:pt x="103" y="162"/>
                    </a:cubicBezTo>
                    <a:cubicBezTo>
                      <a:pt x="101" y="164"/>
                      <a:pt x="100" y="166"/>
                      <a:pt x="99" y="169"/>
                    </a:cubicBezTo>
                    <a:cubicBezTo>
                      <a:pt x="98" y="170"/>
                      <a:pt x="96" y="176"/>
                      <a:pt x="96" y="176"/>
                    </a:cubicBezTo>
                    <a:cubicBezTo>
                      <a:pt x="92" y="177"/>
                      <a:pt x="86" y="181"/>
                      <a:pt x="84" y="184"/>
                    </a:cubicBezTo>
                    <a:cubicBezTo>
                      <a:pt x="82" y="188"/>
                      <a:pt x="86" y="189"/>
                      <a:pt x="89" y="190"/>
                    </a:cubicBezTo>
                    <a:cubicBezTo>
                      <a:pt x="91" y="191"/>
                      <a:pt x="93" y="191"/>
                      <a:pt x="94" y="193"/>
                    </a:cubicBezTo>
                    <a:cubicBezTo>
                      <a:pt x="95" y="193"/>
                      <a:pt x="97" y="197"/>
                      <a:pt x="96" y="197"/>
                    </a:cubicBezTo>
                    <a:cubicBezTo>
                      <a:pt x="92" y="197"/>
                      <a:pt x="89" y="199"/>
                      <a:pt x="85" y="201"/>
                    </a:cubicBezTo>
                    <a:cubicBezTo>
                      <a:pt x="83" y="202"/>
                      <a:pt x="80" y="203"/>
                      <a:pt x="81" y="206"/>
                    </a:cubicBezTo>
                    <a:cubicBezTo>
                      <a:pt x="82" y="207"/>
                      <a:pt x="82" y="209"/>
                      <a:pt x="82" y="209"/>
                    </a:cubicBezTo>
                    <a:cubicBezTo>
                      <a:pt x="83" y="211"/>
                      <a:pt x="91" y="211"/>
                      <a:pt x="91" y="212"/>
                    </a:cubicBezTo>
                    <a:cubicBezTo>
                      <a:pt x="90" y="215"/>
                      <a:pt x="91" y="219"/>
                      <a:pt x="95" y="220"/>
                    </a:cubicBezTo>
                    <a:cubicBezTo>
                      <a:pt x="98" y="221"/>
                      <a:pt x="109" y="222"/>
                      <a:pt x="112" y="220"/>
                    </a:cubicBezTo>
                    <a:cubicBezTo>
                      <a:pt x="113" y="219"/>
                      <a:pt x="112" y="217"/>
                      <a:pt x="114" y="217"/>
                    </a:cubicBezTo>
                    <a:cubicBezTo>
                      <a:pt x="116" y="216"/>
                      <a:pt x="117" y="218"/>
                      <a:pt x="118" y="219"/>
                    </a:cubicBezTo>
                    <a:cubicBezTo>
                      <a:pt x="122" y="221"/>
                      <a:pt x="125" y="224"/>
                      <a:pt x="128" y="226"/>
                    </a:cubicBezTo>
                    <a:cubicBezTo>
                      <a:pt x="132" y="230"/>
                      <a:pt x="148" y="244"/>
                      <a:pt x="154" y="239"/>
                    </a:cubicBezTo>
                    <a:cubicBezTo>
                      <a:pt x="156" y="237"/>
                      <a:pt x="155" y="231"/>
                      <a:pt x="155" y="228"/>
                    </a:cubicBezTo>
                    <a:cubicBezTo>
                      <a:pt x="156" y="226"/>
                      <a:pt x="156" y="223"/>
                      <a:pt x="156" y="220"/>
                    </a:cubicBezTo>
                    <a:cubicBezTo>
                      <a:pt x="158" y="201"/>
                      <a:pt x="160" y="182"/>
                      <a:pt x="161" y="163"/>
                    </a:cubicBezTo>
                    <a:cubicBezTo>
                      <a:pt x="162" y="151"/>
                      <a:pt x="164" y="138"/>
                      <a:pt x="164" y="125"/>
                    </a:cubicBezTo>
                    <a:cubicBezTo>
                      <a:pt x="164" y="122"/>
                      <a:pt x="166" y="117"/>
                      <a:pt x="165" y="113"/>
                    </a:cubicBezTo>
                    <a:cubicBezTo>
                      <a:pt x="164" y="110"/>
                      <a:pt x="162" y="110"/>
                      <a:pt x="160" y="108"/>
                    </a:cubicBezTo>
                    <a:cubicBezTo>
                      <a:pt x="158" y="106"/>
                      <a:pt x="159" y="106"/>
                      <a:pt x="156" y="107"/>
                    </a:cubicBezTo>
                    <a:cubicBezTo>
                      <a:pt x="152" y="107"/>
                      <a:pt x="149" y="109"/>
                      <a:pt x="146" y="110"/>
                    </a:cubicBezTo>
                    <a:cubicBezTo>
                      <a:pt x="136" y="113"/>
                      <a:pt x="126" y="117"/>
                      <a:pt x="117" y="121"/>
                    </a:cubicBezTo>
                    <a:cubicBezTo>
                      <a:pt x="111" y="123"/>
                      <a:pt x="103" y="127"/>
                      <a:pt x="97" y="127"/>
                    </a:cubicBezTo>
                    <a:cubicBezTo>
                      <a:pt x="98" y="121"/>
                      <a:pt x="102" y="116"/>
                      <a:pt x="104" y="111"/>
                    </a:cubicBezTo>
                    <a:cubicBezTo>
                      <a:pt x="107" y="106"/>
                      <a:pt x="109" y="101"/>
                      <a:pt x="113" y="96"/>
                    </a:cubicBezTo>
                    <a:cubicBezTo>
                      <a:pt x="114" y="94"/>
                      <a:pt x="122" y="93"/>
                      <a:pt x="124" y="92"/>
                    </a:cubicBezTo>
                    <a:cubicBezTo>
                      <a:pt x="127" y="91"/>
                      <a:pt x="131" y="90"/>
                      <a:pt x="134" y="89"/>
                    </a:cubicBezTo>
                    <a:cubicBezTo>
                      <a:pt x="141" y="86"/>
                      <a:pt x="148" y="83"/>
                      <a:pt x="154" y="81"/>
                    </a:cubicBezTo>
                    <a:cubicBezTo>
                      <a:pt x="161" y="78"/>
                      <a:pt x="168" y="76"/>
                      <a:pt x="174" y="73"/>
                    </a:cubicBezTo>
                    <a:cubicBezTo>
                      <a:pt x="178" y="72"/>
                      <a:pt x="183" y="68"/>
                      <a:pt x="180" y="63"/>
                    </a:cubicBezTo>
                    <a:cubicBezTo>
                      <a:pt x="179" y="62"/>
                      <a:pt x="176" y="62"/>
                      <a:pt x="175" y="61"/>
                    </a:cubicBezTo>
                    <a:cubicBezTo>
                      <a:pt x="173" y="60"/>
                      <a:pt x="173" y="59"/>
                      <a:pt x="171" y="58"/>
                    </a:cubicBezTo>
                    <a:cubicBezTo>
                      <a:pt x="169" y="57"/>
                      <a:pt x="166" y="58"/>
                      <a:pt x="164" y="58"/>
                    </a:cubicBezTo>
                    <a:cubicBezTo>
                      <a:pt x="161" y="58"/>
                      <a:pt x="157" y="58"/>
                      <a:pt x="154" y="58"/>
                    </a:cubicBezTo>
                    <a:cubicBezTo>
                      <a:pt x="149" y="58"/>
                      <a:pt x="144" y="57"/>
                      <a:pt x="139" y="57"/>
                    </a:cubicBezTo>
                    <a:cubicBezTo>
                      <a:pt x="139" y="57"/>
                      <a:pt x="139" y="57"/>
                      <a:pt x="139" y="57"/>
                    </a:cubicBezTo>
                    <a:cubicBezTo>
                      <a:pt x="139" y="58"/>
                      <a:pt x="140" y="60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3" y="62"/>
                      <a:pt x="145" y="63"/>
                      <a:pt x="146" y="64"/>
                    </a:cubicBezTo>
                    <a:cubicBezTo>
                      <a:pt x="147" y="64"/>
                      <a:pt x="157" y="70"/>
                      <a:pt x="154" y="71"/>
                    </a:cubicBezTo>
                    <a:cubicBezTo>
                      <a:pt x="143" y="75"/>
                      <a:pt x="132" y="84"/>
                      <a:pt x="119" y="83"/>
                    </a:cubicBezTo>
                    <a:cubicBezTo>
                      <a:pt x="123" y="73"/>
                      <a:pt x="137" y="37"/>
                      <a:pt x="129" y="24"/>
                    </a:cubicBezTo>
                    <a:cubicBezTo>
                      <a:pt x="128" y="23"/>
                      <a:pt x="106" y="0"/>
                      <a:pt x="100" y="2"/>
                    </a:cubicBezTo>
                    <a:cubicBezTo>
                      <a:pt x="100" y="9"/>
                      <a:pt x="100" y="16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6"/>
                      <a:pt x="100" y="47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99" y="55"/>
                      <a:pt x="98" y="57"/>
                      <a:pt x="97" y="60"/>
                    </a:cubicBezTo>
                    <a:cubicBezTo>
                      <a:pt x="95" y="67"/>
                      <a:pt x="94" y="74"/>
                      <a:pt x="93" y="81"/>
                    </a:cubicBezTo>
                    <a:cubicBezTo>
                      <a:pt x="92" y="84"/>
                      <a:pt x="93" y="89"/>
                      <a:pt x="91" y="92"/>
                    </a:cubicBezTo>
                    <a:cubicBezTo>
                      <a:pt x="90" y="94"/>
                      <a:pt x="86" y="95"/>
                      <a:pt x="84" y="96"/>
                    </a:cubicBezTo>
                    <a:cubicBezTo>
                      <a:pt x="75" y="100"/>
                      <a:pt x="67" y="105"/>
                      <a:pt x="58" y="109"/>
                    </a:cubicBezTo>
                    <a:cubicBezTo>
                      <a:pt x="51" y="112"/>
                      <a:pt x="43" y="116"/>
                      <a:pt x="35" y="118"/>
                    </a:cubicBezTo>
                    <a:cubicBezTo>
                      <a:pt x="34" y="118"/>
                      <a:pt x="31" y="120"/>
                      <a:pt x="30" y="119"/>
                    </a:cubicBezTo>
                    <a:cubicBezTo>
                      <a:pt x="28" y="118"/>
                      <a:pt x="29" y="114"/>
                      <a:pt x="29" y="113"/>
                    </a:cubicBezTo>
                    <a:cubicBezTo>
                      <a:pt x="24" y="116"/>
                      <a:pt x="16" y="126"/>
                      <a:pt x="23" y="129"/>
                    </a:cubicBezTo>
                    <a:cubicBezTo>
                      <a:pt x="29" y="131"/>
                      <a:pt x="32" y="129"/>
                      <a:pt x="36" y="127"/>
                    </a:cubicBezTo>
                    <a:cubicBezTo>
                      <a:pt x="39" y="125"/>
                      <a:pt x="73" y="110"/>
                      <a:pt x="86" y="106"/>
                    </a:cubicBezTo>
                    <a:cubicBezTo>
                      <a:pt x="85" y="119"/>
                      <a:pt x="82" y="128"/>
                      <a:pt x="76" y="136"/>
                    </a:cubicBezTo>
                    <a:cubicBezTo>
                      <a:pt x="75" y="139"/>
                      <a:pt x="66" y="141"/>
                      <a:pt x="63" y="142"/>
                    </a:cubicBezTo>
                    <a:cubicBezTo>
                      <a:pt x="59" y="144"/>
                      <a:pt x="54" y="146"/>
                      <a:pt x="50" y="148"/>
                    </a:cubicBezTo>
                    <a:cubicBezTo>
                      <a:pt x="44" y="151"/>
                      <a:pt x="30" y="158"/>
                      <a:pt x="31" y="166"/>
                    </a:cubicBezTo>
                    <a:cubicBezTo>
                      <a:pt x="36" y="166"/>
                      <a:pt x="39" y="166"/>
                      <a:pt x="43" y="164"/>
                    </a:cubicBezTo>
                    <a:cubicBezTo>
                      <a:pt x="47" y="163"/>
                      <a:pt x="51" y="163"/>
                      <a:pt x="55" y="161"/>
                    </a:cubicBezTo>
                    <a:cubicBezTo>
                      <a:pt x="59" y="160"/>
                      <a:pt x="64" y="158"/>
                      <a:pt x="68" y="156"/>
                    </a:cubicBezTo>
                    <a:cubicBezTo>
                      <a:pt x="90" y="145"/>
                      <a:pt x="110" y="133"/>
                      <a:pt x="132" y="122"/>
                    </a:cubicBezTo>
                    <a:cubicBezTo>
                      <a:pt x="135" y="120"/>
                      <a:pt x="143" y="115"/>
                      <a:pt x="148" y="117"/>
                    </a:cubicBezTo>
                    <a:cubicBezTo>
                      <a:pt x="151" y="119"/>
                      <a:pt x="149" y="123"/>
                      <a:pt x="149" y="125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8" y="128"/>
                      <a:pt x="148" y="128"/>
                      <a:pt x="148" y="128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32"/>
                      <a:pt x="148" y="135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8" y="140"/>
                      <a:pt x="148" y="140"/>
                      <a:pt x="148" y="140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53"/>
                      <a:pt x="147" y="163"/>
                      <a:pt x="146" y="17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š1íḓe"/>
              <p:cNvSpPr/>
              <p:nvPr/>
            </p:nvSpPr>
            <p:spPr bwMode="auto">
              <a:xfrm>
                <a:off x="6534151" y="2994025"/>
                <a:ext cx="436563" cy="519113"/>
              </a:xfrm>
              <a:custGeom>
                <a:avLst/>
                <a:gdLst>
                  <a:gd name="T0" fmla="*/ 18 w 132"/>
                  <a:gd name="T1" fmla="*/ 111 h 157"/>
                  <a:gd name="T2" fmla="*/ 4 w 132"/>
                  <a:gd name="T3" fmla="*/ 111 h 157"/>
                  <a:gd name="T4" fmla="*/ 63 w 132"/>
                  <a:gd name="T5" fmla="*/ 116 h 157"/>
                  <a:gd name="T6" fmla="*/ 61 w 132"/>
                  <a:gd name="T7" fmla="*/ 120 h 157"/>
                  <a:gd name="T8" fmla="*/ 67 w 132"/>
                  <a:gd name="T9" fmla="*/ 115 h 157"/>
                  <a:gd name="T10" fmla="*/ 128 w 132"/>
                  <a:gd name="T11" fmla="*/ 128 h 157"/>
                  <a:gd name="T12" fmla="*/ 125 w 132"/>
                  <a:gd name="T13" fmla="*/ 112 h 157"/>
                  <a:gd name="T14" fmla="*/ 125 w 132"/>
                  <a:gd name="T15" fmla="*/ 111 h 157"/>
                  <a:gd name="T16" fmla="*/ 129 w 132"/>
                  <a:gd name="T17" fmla="*/ 18 h 157"/>
                  <a:gd name="T18" fmla="*/ 126 w 132"/>
                  <a:gd name="T19" fmla="*/ 1 h 157"/>
                  <a:gd name="T20" fmla="*/ 126 w 132"/>
                  <a:gd name="T21" fmla="*/ 1 h 157"/>
                  <a:gd name="T22" fmla="*/ 126 w 132"/>
                  <a:gd name="T23" fmla="*/ 1 h 157"/>
                  <a:gd name="T24" fmla="*/ 126 w 132"/>
                  <a:gd name="T25" fmla="*/ 1 h 157"/>
                  <a:gd name="T26" fmla="*/ 126 w 132"/>
                  <a:gd name="T27" fmla="*/ 1 h 157"/>
                  <a:gd name="T28" fmla="*/ 126 w 132"/>
                  <a:gd name="T29" fmla="*/ 1 h 157"/>
                  <a:gd name="T30" fmla="*/ 101 w 132"/>
                  <a:gd name="T31" fmla="*/ 39 h 157"/>
                  <a:gd name="T32" fmla="*/ 74 w 132"/>
                  <a:gd name="T33" fmla="*/ 25 h 157"/>
                  <a:gd name="T34" fmla="*/ 59 w 132"/>
                  <a:gd name="T35" fmla="*/ 27 h 157"/>
                  <a:gd name="T36" fmla="*/ 17 w 132"/>
                  <a:gd name="T37" fmla="*/ 55 h 157"/>
                  <a:gd name="T38" fmla="*/ 64 w 132"/>
                  <a:gd name="T39" fmla="*/ 37 h 157"/>
                  <a:gd name="T40" fmla="*/ 35 w 132"/>
                  <a:gd name="T41" fmla="*/ 75 h 157"/>
                  <a:gd name="T42" fmla="*/ 55 w 132"/>
                  <a:gd name="T43" fmla="*/ 79 h 157"/>
                  <a:gd name="T44" fmla="*/ 53 w 132"/>
                  <a:gd name="T45" fmla="*/ 88 h 157"/>
                  <a:gd name="T46" fmla="*/ 54 w 132"/>
                  <a:gd name="T47" fmla="*/ 88 h 157"/>
                  <a:gd name="T48" fmla="*/ 54 w 132"/>
                  <a:gd name="T49" fmla="*/ 88 h 157"/>
                  <a:gd name="T50" fmla="*/ 54 w 132"/>
                  <a:gd name="T51" fmla="*/ 88 h 157"/>
                  <a:gd name="T52" fmla="*/ 55 w 132"/>
                  <a:gd name="T53" fmla="*/ 88 h 157"/>
                  <a:gd name="T54" fmla="*/ 55 w 132"/>
                  <a:gd name="T55" fmla="*/ 88 h 157"/>
                  <a:gd name="T56" fmla="*/ 72 w 132"/>
                  <a:gd name="T57" fmla="*/ 63 h 157"/>
                  <a:gd name="T58" fmla="*/ 92 w 132"/>
                  <a:gd name="T59" fmla="*/ 61 h 157"/>
                  <a:gd name="T60" fmla="*/ 106 w 132"/>
                  <a:gd name="T61" fmla="*/ 38 h 157"/>
                  <a:gd name="T62" fmla="*/ 113 w 132"/>
                  <a:gd name="T63" fmla="*/ 110 h 157"/>
                  <a:gd name="T64" fmla="*/ 87 w 132"/>
                  <a:gd name="T65" fmla="*/ 139 h 157"/>
                  <a:gd name="T66" fmla="*/ 79 w 132"/>
                  <a:gd name="T67" fmla="*/ 96 h 157"/>
                  <a:gd name="T68" fmla="*/ 57 w 132"/>
                  <a:gd name="T69" fmla="*/ 93 h 157"/>
                  <a:gd name="T70" fmla="*/ 50 w 132"/>
                  <a:gd name="T71" fmla="*/ 113 h 157"/>
                  <a:gd name="T72" fmla="*/ 48 w 132"/>
                  <a:gd name="T73" fmla="*/ 125 h 157"/>
                  <a:gd name="T74" fmla="*/ 116 w 132"/>
                  <a:gd name="T75" fmla="*/ 156 h 157"/>
                  <a:gd name="T76" fmla="*/ 127 w 132"/>
                  <a:gd name="T77" fmla="*/ 138 h 157"/>
                  <a:gd name="T78" fmla="*/ 127 w 132"/>
                  <a:gd name="T79" fmla="*/ 138 h 157"/>
                  <a:gd name="T80" fmla="*/ 127 w 132"/>
                  <a:gd name="T81" fmla="*/ 138 h 157"/>
                  <a:gd name="T82" fmla="*/ 71 w 132"/>
                  <a:gd name="T83" fmla="*/ 9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2" h="157">
                    <a:moveTo>
                      <a:pt x="11" y="86"/>
                    </a:moveTo>
                    <a:cubicBezTo>
                      <a:pt x="17" y="85"/>
                      <a:pt x="16" y="94"/>
                      <a:pt x="16" y="97"/>
                    </a:cubicBezTo>
                    <a:cubicBezTo>
                      <a:pt x="17" y="102"/>
                      <a:pt x="17" y="106"/>
                      <a:pt x="18" y="111"/>
                    </a:cubicBezTo>
                    <a:cubicBezTo>
                      <a:pt x="19" y="117"/>
                      <a:pt x="22" y="124"/>
                      <a:pt x="22" y="130"/>
                    </a:cubicBezTo>
                    <a:cubicBezTo>
                      <a:pt x="23" y="137"/>
                      <a:pt x="1" y="142"/>
                      <a:pt x="1" y="140"/>
                    </a:cubicBezTo>
                    <a:cubicBezTo>
                      <a:pt x="0" y="131"/>
                      <a:pt x="2" y="120"/>
                      <a:pt x="4" y="111"/>
                    </a:cubicBezTo>
                    <a:cubicBezTo>
                      <a:pt x="5" y="106"/>
                      <a:pt x="6" y="102"/>
                      <a:pt x="7" y="97"/>
                    </a:cubicBezTo>
                    <a:cubicBezTo>
                      <a:pt x="7" y="96"/>
                      <a:pt x="10" y="86"/>
                      <a:pt x="11" y="86"/>
                    </a:cubicBezTo>
                    <a:close/>
                    <a:moveTo>
                      <a:pt x="63" y="116"/>
                    </a:move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1" y="119"/>
                      <a:pt x="61" y="120"/>
                    </a:cubicBezTo>
                    <a:cubicBezTo>
                      <a:pt x="61" y="123"/>
                      <a:pt x="59" y="126"/>
                      <a:pt x="59" y="128"/>
                    </a:cubicBezTo>
                    <a:cubicBezTo>
                      <a:pt x="60" y="132"/>
                      <a:pt x="65" y="132"/>
                      <a:pt x="68" y="133"/>
                    </a:cubicBezTo>
                    <a:cubicBezTo>
                      <a:pt x="69" y="128"/>
                      <a:pt x="72" y="119"/>
                      <a:pt x="67" y="115"/>
                    </a:cubicBezTo>
                    <a:cubicBezTo>
                      <a:pt x="67" y="117"/>
                      <a:pt x="64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lose/>
                    <a:moveTo>
                      <a:pt x="128" y="128"/>
                    </a:moveTo>
                    <a:cubicBezTo>
                      <a:pt x="128" y="123"/>
                      <a:pt x="128" y="117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2" y="76"/>
                      <a:pt x="132" y="47"/>
                      <a:pt x="129" y="18"/>
                    </a:cubicBezTo>
                    <a:cubicBezTo>
                      <a:pt x="129" y="14"/>
                      <a:pt x="131" y="3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4" y="0"/>
                      <a:pt x="120" y="1"/>
                      <a:pt x="118" y="1"/>
                    </a:cubicBezTo>
                    <a:cubicBezTo>
                      <a:pt x="115" y="1"/>
                      <a:pt x="113" y="2"/>
                      <a:pt x="110" y="2"/>
                    </a:cubicBezTo>
                    <a:cubicBezTo>
                      <a:pt x="106" y="13"/>
                      <a:pt x="102" y="25"/>
                      <a:pt x="101" y="39"/>
                    </a:cubicBezTo>
                    <a:cubicBezTo>
                      <a:pt x="92" y="46"/>
                      <a:pt x="91" y="62"/>
                      <a:pt x="69" y="57"/>
                    </a:cubicBezTo>
                    <a:cubicBezTo>
                      <a:pt x="68" y="49"/>
                      <a:pt x="72" y="43"/>
                      <a:pt x="75" y="35"/>
                    </a:cubicBezTo>
                    <a:cubicBezTo>
                      <a:pt x="76" y="32"/>
                      <a:pt x="78" y="28"/>
                      <a:pt x="74" y="25"/>
                    </a:cubicBezTo>
                    <a:cubicBezTo>
                      <a:pt x="72" y="24"/>
                      <a:pt x="68" y="25"/>
                      <a:pt x="65" y="25"/>
                    </a:cubicBezTo>
                    <a:cubicBezTo>
                      <a:pt x="64" y="25"/>
                      <a:pt x="61" y="24"/>
                      <a:pt x="60" y="25"/>
                    </a:cubicBezTo>
                    <a:cubicBezTo>
                      <a:pt x="59" y="26"/>
                      <a:pt x="60" y="27"/>
                      <a:pt x="59" y="27"/>
                    </a:cubicBezTo>
                    <a:cubicBezTo>
                      <a:pt x="50" y="31"/>
                      <a:pt x="42" y="34"/>
                      <a:pt x="34" y="38"/>
                    </a:cubicBezTo>
                    <a:cubicBezTo>
                      <a:pt x="27" y="41"/>
                      <a:pt x="17" y="46"/>
                      <a:pt x="13" y="52"/>
                    </a:cubicBezTo>
                    <a:cubicBezTo>
                      <a:pt x="15" y="53"/>
                      <a:pt x="16" y="54"/>
                      <a:pt x="17" y="55"/>
                    </a:cubicBezTo>
                    <a:cubicBezTo>
                      <a:pt x="25" y="57"/>
                      <a:pt x="35" y="53"/>
                      <a:pt x="42" y="49"/>
                    </a:cubicBezTo>
                    <a:cubicBezTo>
                      <a:pt x="46" y="47"/>
                      <a:pt x="49" y="45"/>
                      <a:pt x="53" y="42"/>
                    </a:cubicBezTo>
                    <a:cubicBezTo>
                      <a:pt x="54" y="42"/>
                      <a:pt x="64" y="36"/>
                      <a:pt x="64" y="37"/>
                    </a:cubicBezTo>
                    <a:cubicBezTo>
                      <a:pt x="65" y="41"/>
                      <a:pt x="63" y="46"/>
                      <a:pt x="62" y="50"/>
                    </a:cubicBezTo>
                    <a:cubicBezTo>
                      <a:pt x="61" y="51"/>
                      <a:pt x="60" y="62"/>
                      <a:pt x="60" y="63"/>
                    </a:cubicBezTo>
                    <a:cubicBezTo>
                      <a:pt x="55" y="65"/>
                      <a:pt x="32" y="67"/>
                      <a:pt x="35" y="75"/>
                    </a:cubicBezTo>
                    <a:cubicBezTo>
                      <a:pt x="36" y="77"/>
                      <a:pt x="40" y="81"/>
                      <a:pt x="43" y="81"/>
                    </a:cubicBezTo>
                    <a:cubicBezTo>
                      <a:pt x="47" y="81"/>
                      <a:pt x="51" y="73"/>
                      <a:pt x="55" y="72"/>
                    </a:cubicBezTo>
                    <a:cubicBezTo>
                      <a:pt x="55" y="74"/>
                      <a:pt x="55" y="77"/>
                      <a:pt x="55" y="79"/>
                    </a:cubicBezTo>
                    <a:cubicBezTo>
                      <a:pt x="54" y="82"/>
                      <a:pt x="52" y="85"/>
                      <a:pt x="52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60" y="87"/>
                      <a:pt x="64" y="81"/>
                      <a:pt x="64" y="78"/>
                    </a:cubicBezTo>
                    <a:cubicBezTo>
                      <a:pt x="64" y="72"/>
                      <a:pt x="64" y="63"/>
                      <a:pt x="72" y="63"/>
                    </a:cubicBezTo>
                    <a:cubicBezTo>
                      <a:pt x="73" y="63"/>
                      <a:pt x="77" y="68"/>
                      <a:pt x="78" y="68"/>
                    </a:cubicBezTo>
                    <a:cubicBezTo>
                      <a:pt x="81" y="70"/>
                      <a:pt x="84" y="71"/>
                      <a:pt x="88" y="71"/>
                    </a:cubicBezTo>
                    <a:cubicBezTo>
                      <a:pt x="96" y="72"/>
                      <a:pt x="91" y="66"/>
                      <a:pt x="92" y="61"/>
                    </a:cubicBezTo>
                    <a:cubicBezTo>
                      <a:pt x="92" y="59"/>
                      <a:pt x="94" y="57"/>
                      <a:pt x="95" y="55"/>
                    </a:cubicBezTo>
                    <a:cubicBezTo>
                      <a:pt x="97" y="53"/>
                      <a:pt x="98" y="51"/>
                      <a:pt x="99" y="48"/>
                    </a:cubicBezTo>
                    <a:cubicBezTo>
                      <a:pt x="101" y="44"/>
                      <a:pt x="102" y="41"/>
                      <a:pt x="106" y="38"/>
                    </a:cubicBezTo>
                    <a:cubicBezTo>
                      <a:pt x="108" y="36"/>
                      <a:pt x="111" y="34"/>
                      <a:pt x="111" y="31"/>
                    </a:cubicBezTo>
                    <a:cubicBezTo>
                      <a:pt x="111" y="29"/>
                      <a:pt x="109" y="16"/>
                      <a:pt x="113" y="17"/>
                    </a:cubicBezTo>
                    <a:cubicBezTo>
                      <a:pt x="116" y="46"/>
                      <a:pt x="106" y="86"/>
                      <a:pt x="113" y="110"/>
                    </a:cubicBezTo>
                    <a:cubicBezTo>
                      <a:pt x="112" y="120"/>
                      <a:pt x="119" y="132"/>
                      <a:pt x="116" y="142"/>
                    </a:cubicBezTo>
                    <a:cubicBezTo>
                      <a:pt x="110" y="143"/>
                      <a:pt x="103" y="142"/>
                      <a:pt x="97" y="141"/>
                    </a:cubicBezTo>
                    <a:cubicBezTo>
                      <a:pt x="94" y="140"/>
                      <a:pt x="90" y="140"/>
                      <a:pt x="87" y="139"/>
                    </a:cubicBezTo>
                    <a:cubicBezTo>
                      <a:pt x="86" y="139"/>
                      <a:pt x="79" y="136"/>
                      <a:pt x="78" y="137"/>
                    </a:cubicBezTo>
                    <a:cubicBezTo>
                      <a:pt x="92" y="129"/>
                      <a:pt x="88" y="110"/>
                      <a:pt x="87" y="97"/>
                    </a:cubicBezTo>
                    <a:cubicBezTo>
                      <a:pt x="85" y="96"/>
                      <a:pt x="81" y="98"/>
                      <a:pt x="79" y="96"/>
                    </a:cubicBezTo>
                    <a:cubicBezTo>
                      <a:pt x="83" y="92"/>
                      <a:pt x="89" y="91"/>
                      <a:pt x="87" y="84"/>
                    </a:cubicBezTo>
                    <a:cubicBezTo>
                      <a:pt x="81" y="84"/>
                      <a:pt x="79" y="80"/>
                      <a:pt x="73" y="84"/>
                    </a:cubicBezTo>
                    <a:cubicBezTo>
                      <a:pt x="68" y="87"/>
                      <a:pt x="63" y="90"/>
                      <a:pt x="57" y="93"/>
                    </a:cubicBezTo>
                    <a:cubicBezTo>
                      <a:pt x="53" y="94"/>
                      <a:pt x="50" y="97"/>
                      <a:pt x="46" y="99"/>
                    </a:cubicBezTo>
                    <a:cubicBezTo>
                      <a:pt x="41" y="101"/>
                      <a:pt x="39" y="103"/>
                      <a:pt x="39" y="108"/>
                    </a:cubicBezTo>
                    <a:cubicBezTo>
                      <a:pt x="43" y="108"/>
                      <a:pt x="52" y="106"/>
                      <a:pt x="50" y="113"/>
                    </a:cubicBezTo>
                    <a:cubicBezTo>
                      <a:pt x="49" y="115"/>
                      <a:pt x="47" y="116"/>
                      <a:pt x="45" y="117"/>
                    </a:cubicBezTo>
                    <a:cubicBezTo>
                      <a:pt x="43" y="118"/>
                      <a:pt x="39" y="119"/>
                      <a:pt x="39" y="121"/>
                    </a:cubicBezTo>
                    <a:cubicBezTo>
                      <a:pt x="38" y="125"/>
                      <a:pt x="45" y="125"/>
                      <a:pt x="48" y="125"/>
                    </a:cubicBezTo>
                    <a:cubicBezTo>
                      <a:pt x="47" y="129"/>
                      <a:pt x="51" y="132"/>
                      <a:pt x="54" y="133"/>
                    </a:cubicBezTo>
                    <a:cubicBezTo>
                      <a:pt x="60" y="136"/>
                      <a:pt x="65" y="138"/>
                      <a:pt x="71" y="140"/>
                    </a:cubicBezTo>
                    <a:cubicBezTo>
                      <a:pt x="83" y="146"/>
                      <a:pt x="114" y="156"/>
                      <a:pt x="116" y="156"/>
                    </a:cubicBezTo>
                    <a:cubicBezTo>
                      <a:pt x="119" y="157"/>
                      <a:pt x="124" y="151"/>
                      <a:pt x="125" y="150"/>
                    </a:cubicBezTo>
                    <a:cubicBezTo>
                      <a:pt x="129" y="146"/>
                      <a:pt x="127" y="143"/>
                      <a:pt x="127" y="139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5"/>
                      <a:pt x="128" y="131"/>
                      <a:pt x="128" y="128"/>
                    </a:cubicBezTo>
                    <a:close/>
                    <a:moveTo>
                      <a:pt x="60" y="102"/>
                    </a:moveTo>
                    <a:cubicBezTo>
                      <a:pt x="67" y="100"/>
                      <a:pt x="65" y="97"/>
                      <a:pt x="71" y="98"/>
                    </a:cubicBezTo>
                    <a:cubicBezTo>
                      <a:pt x="70" y="104"/>
                      <a:pt x="63" y="105"/>
                      <a:pt x="60" y="108"/>
                    </a:cubicBezTo>
                    <a:cubicBezTo>
                      <a:pt x="60" y="106"/>
                      <a:pt x="60" y="104"/>
                      <a:pt x="60" y="10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ṩľïḑe"/>
              <p:cNvSpPr/>
              <p:nvPr/>
            </p:nvSpPr>
            <p:spPr bwMode="auto">
              <a:xfrm>
                <a:off x="7208838" y="3017838"/>
                <a:ext cx="504825" cy="461963"/>
              </a:xfrm>
              <a:custGeom>
                <a:avLst/>
                <a:gdLst>
                  <a:gd name="T0" fmla="*/ 18 w 153"/>
                  <a:gd name="T1" fmla="*/ 78 h 140"/>
                  <a:gd name="T2" fmla="*/ 45 w 153"/>
                  <a:gd name="T3" fmla="*/ 74 h 140"/>
                  <a:gd name="T4" fmla="*/ 60 w 153"/>
                  <a:gd name="T5" fmla="*/ 69 h 140"/>
                  <a:gd name="T6" fmla="*/ 72 w 153"/>
                  <a:gd name="T7" fmla="*/ 53 h 140"/>
                  <a:gd name="T8" fmla="*/ 87 w 153"/>
                  <a:gd name="T9" fmla="*/ 1 h 140"/>
                  <a:gd name="T10" fmla="*/ 95 w 153"/>
                  <a:gd name="T11" fmla="*/ 7 h 140"/>
                  <a:gd name="T12" fmla="*/ 96 w 153"/>
                  <a:gd name="T13" fmla="*/ 7 h 140"/>
                  <a:gd name="T14" fmla="*/ 96 w 153"/>
                  <a:gd name="T15" fmla="*/ 7 h 140"/>
                  <a:gd name="T16" fmla="*/ 96 w 153"/>
                  <a:gd name="T17" fmla="*/ 7 h 140"/>
                  <a:gd name="T18" fmla="*/ 96 w 153"/>
                  <a:gd name="T19" fmla="*/ 8 h 140"/>
                  <a:gd name="T20" fmla="*/ 96 w 153"/>
                  <a:gd name="T21" fmla="*/ 8 h 140"/>
                  <a:gd name="T22" fmla="*/ 97 w 153"/>
                  <a:gd name="T23" fmla="*/ 8 h 140"/>
                  <a:gd name="T24" fmla="*/ 101 w 153"/>
                  <a:gd name="T25" fmla="*/ 15 h 140"/>
                  <a:gd name="T26" fmla="*/ 101 w 153"/>
                  <a:gd name="T27" fmla="*/ 24 h 140"/>
                  <a:gd name="T28" fmla="*/ 101 w 153"/>
                  <a:gd name="T29" fmla="*/ 25 h 140"/>
                  <a:gd name="T30" fmla="*/ 101 w 153"/>
                  <a:gd name="T31" fmla="*/ 25 h 140"/>
                  <a:gd name="T32" fmla="*/ 101 w 153"/>
                  <a:gd name="T33" fmla="*/ 25 h 140"/>
                  <a:gd name="T34" fmla="*/ 101 w 153"/>
                  <a:gd name="T35" fmla="*/ 26 h 140"/>
                  <a:gd name="T36" fmla="*/ 101 w 153"/>
                  <a:gd name="T37" fmla="*/ 26 h 140"/>
                  <a:gd name="T38" fmla="*/ 101 w 153"/>
                  <a:gd name="T39" fmla="*/ 26 h 140"/>
                  <a:gd name="T40" fmla="*/ 100 w 153"/>
                  <a:gd name="T41" fmla="*/ 27 h 140"/>
                  <a:gd name="T42" fmla="*/ 100 w 153"/>
                  <a:gd name="T43" fmla="*/ 27 h 140"/>
                  <a:gd name="T44" fmla="*/ 96 w 153"/>
                  <a:gd name="T45" fmla="*/ 37 h 140"/>
                  <a:gd name="T46" fmla="*/ 90 w 153"/>
                  <a:gd name="T47" fmla="*/ 57 h 140"/>
                  <a:gd name="T48" fmla="*/ 106 w 153"/>
                  <a:gd name="T49" fmla="*/ 44 h 140"/>
                  <a:gd name="T50" fmla="*/ 118 w 153"/>
                  <a:gd name="T51" fmla="*/ 43 h 140"/>
                  <a:gd name="T52" fmla="*/ 125 w 153"/>
                  <a:gd name="T53" fmla="*/ 41 h 140"/>
                  <a:gd name="T54" fmla="*/ 110 w 153"/>
                  <a:gd name="T55" fmla="*/ 60 h 140"/>
                  <a:gd name="T56" fmla="*/ 109 w 153"/>
                  <a:gd name="T57" fmla="*/ 61 h 140"/>
                  <a:gd name="T58" fmla="*/ 109 w 153"/>
                  <a:gd name="T59" fmla="*/ 61 h 140"/>
                  <a:gd name="T60" fmla="*/ 108 w 153"/>
                  <a:gd name="T61" fmla="*/ 61 h 140"/>
                  <a:gd name="T62" fmla="*/ 107 w 153"/>
                  <a:gd name="T63" fmla="*/ 61 h 140"/>
                  <a:gd name="T64" fmla="*/ 107 w 153"/>
                  <a:gd name="T65" fmla="*/ 62 h 140"/>
                  <a:gd name="T66" fmla="*/ 31 w 153"/>
                  <a:gd name="T67" fmla="*/ 135 h 140"/>
                  <a:gd name="T68" fmla="*/ 4 w 153"/>
                  <a:gd name="T69" fmla="*/ 137 h 140"/>
                  <a:gd name="T70" fmla="*/ 25 w 153"/>
                  <a:gd name="T71" fmla="*/ 127 h 140"/>
                  <a:gd name="T72" fmla="*/ 54 w 153"/>
                  <a:gd name="T73" fmla="*/ 101 h 140"/>
                  <a:gd name="T74" fmla="*/ 65 w 153"/>
                  <a:gd name="T75" fmla="*/ 78 h 140"/>
                  <a:gd name="T76" fmla="*/ 40 w 153"/>
                  <a:gd name="T77" fmla="*/ 91 h 140"/>
                  <a:gd name="T78" fmla="*/ 94 w 153"/>
                  <a:gd name="T79" fmla="*/ 86 h 140"/>
                  <a:gd name="T80" fmla="*/ 101 w 153"/>
                  <a:gd name="T81" fmla="*/ 104 h 140"/>
                  <a:gd name="T82" fmla="*/ 148 w 153"/>
                  <a:gd name="T83" fmla="*/ 116 h 140"/>
                  <a:gd name="T84" fmla="*/ 147 w 153"/>
                  <a:gd name="T85" fmla="*/ 108 h 140"/>
                  <a:gd name="T86" fmla="*/ 114 w 153"/>
                  <a:gd name="T87" fmla="*/ 99 h 140"/>
                  <a:gd name="T88" fmla="*/ 102 w 153"/>
                  <a:gd name="T89" fmla="*/ 93 h 140"/>
                  <a:gd name="T90" fmla="*/ 98 w 153"/>
                  <a:gd name="T91" fmla="*/ 8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3" h="140">
                    <a:moveTo>
                      <a:pt x="26" y="92"/>
                    </a:moveTo>
                    <a:cubicBezTo>
                      <a:pt x="21" y="90"/>
                      <a:pt x="18" y="87"/>
                      <a:pt x="18" y="78"/>
                    </a:cubicBezTo>
                    <a:cubicBezTo>
                      <a:pt x="21" y="78"/>
                      <a:pt x="21" y="81"/>
                      <a:pt x="23" y="82"/>
                    </a:cubicBezTo>
                    <a:cubicBezTo>
                      <a:pt x="31" y="80"/>
                      <a:pt x="41" y="79"/>
                      <a:pt x="45" y="74"/>
                    </a:cubicBezTo>
                    <a:cubicBezTo>
                      <a:pt x="46" y="73"/>
                      <a:pt x="53" y="73"/>
                      <a:pt x="54" y="72"/>
                    </a:cubicBezTo>
                    <a:cubicBezTo>
                      <a:pt x="56" y="72"/>
                      <a:pt x="58" y="70"/>
                      <a:pt x="60" y="69"/>
                    </a:cubicBezTo>
                    <a:cubicBezTo>
                      <a:pt x="63" y="68"/>
                      <a:pt x="66" y="67"/>
                      <a:pt x="69" y="65"/>
                    </a:cubicBezTo>
                    <a:cubicBezTo>
                      <a:pt x="72" y="62"/>
                      <a:pt x="72" y="57"/>
                      <a:pt x="72" y="53"/>
                    </a:cubicBezTo>
                    <a:cubicBezTo>
                      <a:pt x="74" y="42"/>
                      <a:pt x="79" y="32"/>
                      <a:pt x="80" y="22"/>
                    </a:cubicBezTo>
                    <a:cubicBezTo>
                      <a:pt x="81" y="16"/>
                      <a:pt x="76" y="2"/>
                      <a:pt x="87" y="1"/>
                    </a:cubicBezTo>
                    <a:cubicBezTo>
                      <a:pt x="89" y="0"/>
                      <a:pt x="90" y="2"/>
                      <a:pt x="91" y="4"/>
                    </a:cubicBezTo>
                    <a:cubicBezTo>
                      <a:pt x="93" y="6"/>
                      <a:pt x="93" y="6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9" y="10"/>
                      <a:pt x="101" y="12"/>
                      <a:pt x="101" y="15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101" y="16"/>
                      <a:pt x="101" y="16"/>
                      <a:pt x="101" y="16"/>
                    </a:cubicBezTo>
                    <a:cubicBezTo>
                      <a:pt x="101" y="18"/>
                      <a:pt x="101" y="22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9"/>
                      <a:pt x="100" y="30"/>
                      <a:pt x="99" y="32"/>
                    </a:cubicBezTo>
                    <a:cubicBezTo>
                      <a:pt x="98" y="34"/>
                      <a:pt x="97" y="34"/>
                      <a:pt x="96" y="37"/>
                    </a:cubicBezTo>
                    <a:cubicBezTo>
                      <a:pt x="96" y="39"/>
                      <a:pt x="95" y="41"/>
                      <a:pt x="94" y="44"/>
                    </a:cubicBezTo>
                    <a:cubicBezTo>
                      <a:pt x="93" y="48"/>
                      <a:pt x="91" y="52"/>
                      <a:pt x="90" y="57"/>
                    </a:cubicBezTo>
                    <a:cubicBezTo>
                      <a:pt x="95" y="60"/>
                      <a:pt x="101" y="55"/>
                      <a:pt x="106" y="55"/>
                    </a:cubicBezTo>
                    <a:cubicBezTo>
                      <a:pt x="104" y="49"/>
                      <a:pt x="104" y="50"/>
                      <a:pt x="106" y="44"/>
                    </a:cubicBezTo>
                    <a:cubicBezTo>
                      <a:pt x="106" y="43"/>
                      <a:pt x="113" y="44"/>
                      <a:pt x="114" y="44"/>
                    </a:cubicBezTo>
                    <a:cubicBezTo>
                      <a:pt x="116" y="44"/>
                      <a:pt x="117" y="44"/>
                      <a:pt x="118" y="43"/>
                    </a:cubicBezTo>
                    <a:cubicBezTo>
                      <a:pt x="119" y="43"/>
                      <a:pt x="119" y="42"/>
                      <a:pt x="120" y="41"/>
                    </a:cubicBezTo>
                    <a:cubicBezTo>
                      <a:pt x="121" y="41"/>
                      <a:pt x="124" y="41"/>
                      <a:pt x="125" y="41"/>
                    </a:cubicBezTo>
                    <a:cubicBezTo>
                      <a:pt x="129" y="41"/>
                      <a:pt x="134" y="41"/>
                      <a:pt x="138" y="41"/>
                    </a:cubicBezTo>
                    <a:cubicBezTo>
                      <a:pt x="143" y="55"/>
                      <a:pt x="125" y="55"/>
                      <a:pt x="110" y="60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94" y="66"/>
                      <a:pt x="83" y="70"/>
                      <a:pt x="83" y="70"/>
                    </a:cubicBezTo>
                    <a:cubicBezTo>
                      <a:pt x="78" y="98"/>
                      <a:pt x="62" y="127"/>
                      <a:pt x="31" y="135"/>
                    </a:cubicBezTo>
                    <a:cubicBezTo>
                      <a:pt x="22" y="138"/>
                      <a:pt x="11" y="140"/>
                      <a:pt x="1" y="139"/>
                    </a:cubicBezTo>
                    <a:cubicBezTo>
                      <a:pt x="0" y="139"/>
                      <a:pt x="4" y="136"/>
                      <a:pt x="4" y="137"/>
                    </a:cubicBezTo>
                    <a:cubicBezTo>
                      <a:pt x="5" y="135"/>
                      <a:pt x="5" y="134"/>
                      <a:pt x="8" y="133"/>
                    </a:cubicBezTo>
                    <a:cubicBezTo>
                      <a:pt x="14" y="132"/>
                      <a:pt x="19" y="130"/>
                      <a:pt x="25" y="127"/>
                    </a:cubicBezTo>
                    <a:cubicBezTo>
                      <a:pt x="35" y="122"/>
                      <a:pt x="43" y="115"/>
                      <a:pt x="53" y="109"/>
                    </a:cubicBezTo>
                    <a:cubicBezTo>
                      <a:pt x="53" y="108"/>
                      <a:pt x="54" y="103"/>
                      <a:pt x="54" y="101"/>
                    </a:cubicBezTo>
                    <a:cubicBezTo>
                      <a:pt x="55" y="99"/>
                      <a:pt x="56" y="97"/>
                      <a:pt x="57" y="95"/>
                    </a:cubicBezTo>
                    <a:cubicBezTo>
                      <a:pt x="60" y="91"/>
                      <a:pt x="66" y="82"/>
                      <a:pt x="65" y="78"/>
                    </a:cubicBezTo>
                    <a:cubicBezTo>
                      <a:pt x="61" y="81"/>
                      <a:pt x="57" y="84"/>
                      <a:pt x="52" y="86"/>
                    </a:cubicBezTo>
                    <a:cubicBezTo>
                      <a:pt x="48" y="87"/>
                      <a:pt x="44" y="91"/>
                      <a:pt x="40" y="91"/>
                    </a:cubicBezTo>
                    <a:cubicBezTo>
                      <a:pt x="38" y="91"/>
                      <a:pt x="29" y="93"/>
                      <a:pt x="26" y="92"/>
                    </a:cubicBezTo>
                    <a:close/>
                    <a:moveTo>
                      <a:pt x="94" y="86"/>
                    </a:moveTo>
                    <a:cubicBezTo>
                      <a:pt x="90" y="86"/>
                      <a:pt x="88" y="87"/>
                      <a:pt x="86" y="87"/>
                    </a:cubicBezTo>
                    <a:cubicBezTo>
                      <a:pt x="90" y="94"/>
                      <a:pt x="96" y="98"/>
                      <a:pt x="101" y="104"/>
                    </a:cubicBezTo>
                    <a:cubicBezTo>
                      <a:pt x="101" y="105"/>
                      <a:pt x="117" y="123"/>
                      <a:pt x="124" y="124"/>
                    </a:cubicBezTo>
                    <a:cubicBezTo>
                      <a:pt x="132" y="125"/>
                      <a:pt x="137" y="118"/>
                      <a:pt x="148" y="116"/>
                    </a:cubicBezTo>
                    <a:cubicBezTo>
                      <a:pt x="148" y="116"/>
                      <a:pt x="152" y="110"/>
                      <a:pt x="152" y="109"/>
                    </a:cubicBezTo>
                    <a:cubicBezTo>
                      <a:pt x="153" y="106"/>
                      <a:pt x="150" y="107"/>
                      <a:pt x="147" y="108"/>
                    </a:cubicBezTo>
                    <a:cubicBezTo>
                      <a:pt x="141" y="110"/>
                      <a:pt x="134" y="105"/>
                      <a:pt x="128" y="109"/>
                    </a:cubicBezTo>
                    <a:cubicBezTo>
                      <a:pt x="127" y="109"/>
                      <a:pt x="115" y="100"/>
                      <a:pt x="114" y="99"/>
                    </a:cubicBezTo>
                    <a:cubicBezTo>
                      <a:pt x="111" y="97"/>
                      <a:pt x="109" y="96"/>
                      <a:pt x="106" y="95"/>
                    </a:cubicBezTo>
                    <a:cubicBezTo>
                      <a:pt x="105" y="94"/>
                      <a:pt x="102" y="94"/>
                      <a:pt x="102" y="93"/>
                    </a:cubicBezTo>
                    <a:cubicBezTo>
                      <a:pt x="101" y="93"/>
                      <a:pt x="101" y="91"/>
                      <a:pt x="100" y="90"/>
                    </a:cubicBezTo>
                    <a:cubicBezTo>
                      <a:pt x="100" y="90"/>
                      <a:pt x="99" y="90"/>
                      <a:pt x="98" y="89"/>
                    </a:cubicBezTo>
                    <a:cubicBezTo>
                      <a:pt x="98" y="89"/>
                      <a:pt x="93" y="86"/>
                      <a:pt x="94" y="8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$1íďe"/>
              <p:cNvSpPr/>
              <p:nvPr/>
            </p:nvSpPr>
            <p:spPr bwMode="auto">
              <a:xfrm>
                <a:off x="7970838" y="2854325"/>
                <a:ext cx="590550" cy="741363"/>
              </a:xfrm>
              <a:custGeom>
                <a:avLst/>
                <a:gdLst>
                  <a:gd name="T0" fmla="*/ 127 w 179"/>
                  <a:gd name="T1" fmla="*/ 144 h 224"/>
                  <a:gd name="T2" fmla="*/ 104 w 179"/>
                  <a:gd name="T3" fmla="*/ 173 h 224"/>
                  <a:gd name="T4" fmla="*/ 79 w 179"/>
                  <a:gd name="T5" fmla="*/ 222 h 224"/>
                  <a:gd name="T6" fmla="*/ 53 w 179"/>
                  <a:gd name="T7" fmla="*/ 216 h 224"/>
                  <a:gd name="T8" fmla="*/ 52 w 179"/>
                  <a:gd name="T9" fmla="*/ 216 h 224"/>
                  <a:gd name="T10" fmla="*/ 51 w 179"/>
                  <a:gd name="T11" fmla="*/ 216 h 224"/>
                  <a:gd name="T12" fmla="*/ 51 w 179"/>
                  <a:gd name="T13" fmla="*/ 215 h 224"/>
                  <a:gd name="T14" fmla="*/ 42 w 179"/>
                  <a:gd name="T15" fmla="*/ 207 h 224"/>
                  <a:gd name="T16" fmla="*/ 95 w 179"/>
                  <a:gd name="T17" fmla="*/ 205 h 224"/>
                  <a:gd name="T18" fmla="*/ 91 w 179"/>
                  <a:gd name="T19" fmla="*/ 166 h 224"/>
                  <a:gd name="T20" fmla="*/ 28 w 179"/>
                  <a:gd name="T21" fmla="*/ 188 h 224"/>
                  <a:gd name="T22" fmla="*/ 76 w 179"/>
                  <a:gd name="T23" fmla="*/ 153 h 224"/>
                  <a:gd name="T24" fmla="*/ 117 w 179"/>
                  <a:gd name="T25" fmla="*/ 143 h 224"/>
                  <a:gd name="T26" fmla="*/ 121 w 179"/>
                  <a:gd name="T27" fmla="*/ 62 h 224"/>
                  <a:gd name="T28" fmla="*/ 78 w 179"/>
                  <a:gd name="T29" fmla="*/ 55 h 224"/>
                  <a:gd name="T30" fmla="*/ 75 w 179"/>
                  <a:gd name="T31" fmla="*/ 54 h 224"/>
                  <a:gd name="T32" fmla="*/ 75 w 179"/>
                  <a:gd name="T33" fmla="*/ 54 h 224"/>
                  <a:gd name="T34" fmla="*/ 75 w 179"/>
                  <a:gd name="T35" fmla="*/ 55 h 224"/>
                  <a:gd name="T36" fmla="*/ 75 w 179"/>
                  <a:gd name="T37" fmla="*/ 55 h 224"/>
                  <a:gd name="T38" fmla="*/ 75 w 179"/>
                  <a:gd name="T39" fmla="*/ 55 h 224"/>
                  <a:gd name="T40" fmla="*/ 75 w 179"/>
                  <a:gd name="T41" fmla="*/ 56 h 224"/>
                  <a:gd name="T42" fmla="*/ 75 w 179"/>
                  <a:gd name="T43" fmla="*/ 56 h 224"/>
                  <a:gd name="T44" fmla="*/ 75 w 179"/>
                  <a:gd name="T45" fmla="*/ 56 h 224"/>
                  <a:gd name="T46" fmla="*/ 75 w 179"/>
                  <a:gd name="T47" fmla="*/ 57 h 224"/>
                  <a:gd name="T48" fmla="*/ 75 w 179"/>
                  <a:gd name="T49" fmla="*/ 57 h 224"/>
                  <a:gd name="T50" fmla="*/ 75 w 179"/>
                  <a:gd name="T51" fmla="*/ 58 h 224"/>
                  <a:gd name="T52" fmla="*/ 75 w 179"/>
                  <a:gd name="T53" fmla="*/ 58 h 224"/>
                  <a:gd name="T54" fmla="*/ 75 w 179"/>
                  <a:gd name="T55" fmla="*/ 58 h 224"/>
                  <a:gd name="T56" fmla="*/ 75 w 179"/>
                  <a:gd name="T57" fmla="*/ 59 h 224"/>
                  <a:gd name="T58" fmla="*/ 75 w 179"/>
                  <a:gd name="T59" fmla="*/ 59 h 224"/>
                  <a:gd name="T60" fmla="*/ 75 w 179"/>
                  <a:gd name="T61" fmla="*/ 59 h 224"/>
                  <a:gd name="T62" fmla="*/ 98 w 179"/>
                  <a:gd name="T63" fmla="*/ 57 h 224"/>
                  <a:gd name="T64" fmla="*/ 75 w 179"/>
                  <a:gd name="T65" fmla="*/ 48 h 224"/>
                  <a:gd name="T66" fmla="*/ 128 w 179"/>
                  <a:gd name="T67" fmla="*/ 72 h 224"/>
                  <a:gd name="T68" fmla="*/ 119 w 179"/>
                  <a:gd name="T69" fmla="*/ 34 h 224"/>
                  <a:gd name="T70" fmla="*/ 84 w 179"/>
                  <a:gd name="T71" fmla="*/ 113 h 224"/>
                  <a:gd name="T72" fmla="*/ 122 w 179"/>
                  <a:gd name="T73" fmla="*/ 124 h 224"/>
                  <a:gd name="T74" fmla="*/ 96 w 179"/>
                  <a:gd name="T75" fmla="*/ 113 h 224"/>
                  <a:gd name="T76" fmla="*/ 62 w 179"/>
                  <a:gd name="T77" fmla="*/ 134 h 224"/>
                  <a:gd name="T78" fmla="*/ 4 w 179"/>
                  <a:gd name="T79" fmla="*/ 146 h 224"/>
                  <a:gd name="T80" fmla="*/ 65 w 179"/>
                  <a:gd name="T81" fmla="*/ 112 h 224"/>
                  <a:gd name="T82" fmla="*/ 100 w 179"/>
                  <a:gd name="T83" fmla="*/ 82 h 224"/>
                  <a:gd name="T84" fmla="*/ 82 w 179"/>
                  <a:gd name="T85" fmla="*/ 75 h 224"/>
                  <a:gd name="T86" fmla="*/ 62 w 179"/>
                  <a:gd name="T87" fmla="*/ 79 h 224"/>
                  <a:gd name="T88" fmla="*/ 30 w 179"/>
                  <a:gd name="T89" fmla="*/ 71 h 224"/>
                  <a:gd name="T90" fmla="*/ 54 w 179"/>
                  <a:gd name="T91" fmla="*/ 79 h 224"/>
                  <a:gd name="T92" fmla="*/ 55 w 179"/>
                  <a:gd name="T93" fmla="*/ 47 h 224"/>
                  <a:gd name="T94" fmla="*/ 44 w 179"/>
                  <a:gd name="T95" fmla="*/ 18 h 224"/>
                  <a:gd name="T96" fmla="*/ 65 w 179"/>
                  <a:gd name="T97" fmla="*/ 24 h 224"/>
                  <a:gd name="T98" fmla="*/ 98 w 179"/>
                  <a:gd name="T99" fmla="*/ 27 h 224"/>
                  <a:gd name="T100" fmla="*/ 111 w 179"/>
                  <a:gd name="T101" fmla="*/ 9 h 224"/>
                  <a:gd name="T102" fmla="*/ 124 w 179"/>
                  <a:gd name="T103" fmla="*/ 23 h 224"/>
                  <a:gd name="T104" fmla="*/ 177 w 179"/>
                  <a:gd name="T105" fmla="*/ 16 h 224"/>
                  <a:gd name="T106" fmla="*/ 162 w 179"/>
                  <a:gd name="T107" fmla="*/ 50 h 224"/>
                  <a:gd name="T108" fmla="*/ 149 w 179"/>
                  <a:gd name="T109" fmla="*/ 70 h 224"/>
                  <a:gd name="T110" fmla="*/ 143 w 179"/>
                  <a:gd name="T111" fmla="*/ 77 h 224"/>
                  <a:gd name="T112" fmla="*/ 143 w 179"/>
                  <a:gd name="T113" fmla="*/ 78 h 224"/>
                  <a:gd name="T114" fmla="*/ 142 w 179"/>
                  <a:gd name="T115" fmla="*/ 78 h 224"/>
                  <a:gd name="T116" fmla="*/ 142 w 179"/>
                  <a:gd name="T117" fmla="*/ 78 h 224"/>
                  <a:gd name="T118" fmla="*/ 142 w 179"/>
                  <a:gd name="T119" fmla="*/ 78 h 224"/>
                  <a:gd name="T120" fmla="*/ 112 w 179"/>
                  <a:gd name="T121" fmla="*/ 8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" h="224">
                    <a:moveTo>
                      <a:pt x="121" y="70"/>
                    </a:moveTo>
                    <a:cubicBezTo>
                      <a:pt x="121" y="67"/>
                      <a:pt x="121" y="65"/>
                      <a:pt x="121" y="62"/>
                    </a:cubicBezTo>
                    <a:cubicBezTo>
                      <a:pt x="121" y="70"/>
                      <a:pt x="121" y="70"/>
                      <a:pt x="121" y="70"/>
                    </a:cubicBezTo>
                    <a:close/>
                    <a:moveTo>
                      <a:pt x="127" y="144"/>
                    </a:moveTo>
                    <a:cubicBezTo>
                      <a:pt x="130" y="146"/>
                      <a:pt x="132" y="148"/>
                      <a:pt x="132" y="151"/>
                    </a:cubicBezTo>
                    <a:cubicBezTo>
                      <a:pt x="132" y="158"/>
                      <a:pt x="126" y="160"/>
                      <a:pt x="120" y="160"/>
                    </a:cubicBezTo>
                    <a:cubicBezTo>
                      <a:pt x="116" y="161"/>
                      <a:pt x="104" y="158"/>
                      <a:pt x="101" y="162"/>
                    </a:cubicBezTo>
                    <a:cubicBezTo>
                      <a:pt x="99" y="165"/>
                      <a:pt x="103" y="170"/>
                      <a:pt x="104" y="173"/>
                    </a:cubicBezTo>
                    <a:cubicBezTo>
                      <a:pt x="104" y="177"/>
                      <a:pt x="105" y="181"/>
                      <a:pt x="105" y="186"/>
                    </a:cubicBezTo>
                    <a:cubicBezTo>
                      <a:pt x="105" y="193"/>
                      <a:pt x="105" y="202"/>
                      <a:pt x="105" y="210"/>
                    </a:cubicBezTo>
                    <a:cubicBezTo>
                      <a:pt x="105" y="216"/>
                      <a:pt x="100" y="222"/>
                      <a:pt x="93" y="223"/>
                    </a:cubicBezTo>
                    <a:cubicBezTo>
                      <a:pt x="88" y="224"/>
                      <a:pt x="83" y="222"/>
                      <a:pt x="79" y="222"/>
                    </a:cubicBezTo>
                    <a:cubicBezTo>
                      <a:pt x="73" y="221"/>
                      <a:pt x="68" y="223"/>
                      <a:pt x="63" y="220"/>
                    </a:cubicBezTo>
                    <a:cubicBezTo>
                      <a:pt x="60" y="218"/>
                      <a:pt x="57" y="218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47" y="214"/>
                      <a:pt x="42" y="212"/>
                      <a:pt x="42" y="208"/>
                    </a:cubicBezTo>
                    <a:cubicBezTo>
                      <a:pt x="42" y="208"/>
                      <a:pt x="42" y="208"/>
                      <a:pt x="42" y="208"/>
                    </a:cubicBezTo>
                    <a:cubicBezTo>
                      <a:pt x="42" y="207"/>
                      <a:pt x="42" y="207"/>
                      <a:pt x="42" y="207"/>
                    </a:cubicBezTo>
                    <a:cubicBezTo>
                      <a:pt x="46" y="210"/>
                      <a:pt x="51" y="209"/>
                      <a:pt x="56" y="210"/>
                    </a:cubicBezTo>
                    <a:cubicBezTo>
                      <a:pt x="61" y="210"/>
                      <a:pt x="66" y="210"/>
                      <a:pt x="71" y="211"/>
                    </a:cubicBezTo>
                    <a:cubicBezTo>
                      <a:pt x="75" y="211"/>
                      <a:pt x="79" y="212"/>
                      <a:pt x="83" y="212"/>
                    </a:cubicBezTo>
                    <a:cubicBezTo>
                      <a:pt x="88" y="212"/>
                      <a:pt x="92" y="208"/>
                      <a:pt x="95" y="205"/>
                    </a:cubicBezTo>
                    <a:cubicBezTo>
                      <a:pt x="96" y="202"/>
                      <a:pt x="96" y="198"/>
                      <a:pt x="97" y="194"/>
                    </a:cubicBezTo>
                    <a:cubicBezTo>
                      <a:pt x="98" y="191"/>
                      <a:pt x="96" y="189"/>
                      <a:pt x="96" y="186"/>
                    </a:cubicBezTo>
                    <a:cubicBezTo>
                      <a:pt x="95" y="182"/>
                      <a:pt x="94" y="178"/>
                      <a:pt x="93" y="174"/>
                    </a:cubicBezTo>
                    <a:cubicBezTo>
                      <a:pt x="93" y="172"/>
                      <a:pt x="92" y="168"/>
                      <a:pt x="91" y="166"/>
                    </a:cubicBezTo>
                    <a:cubicBezTo>
                      <a:pt x="90" y="164"/>
                      <a:pt x="90" y="165"/>
                      <a:pt x="88" y="165"/>
                    </a:cubicBezTo>
                    <a:cubicBezTo>
                      <a:pt x="88" y="165"/>
                      <a:pt x="82" y="166"/>
                      <a:pt x="82" y="166"/>
                    </a:cubicBezTo>
                    <a:cubicBezTo>
                      <a:pt x="71" y="175"/>
                      <a:pt x="56" y="181"/>
                      <a:pt x="43" y="188"/>
                    </a:cubicBezTo>
                    <a:cubicBezTo>
                      <a:pt x="38" y="188"/>
                      <a:pt x="33" y="188"/>
                      <a:pt x="28" y="188"/>
                    </a:cubicBezTo>
                    <a:cubicBezTo>
                      <a:pt x="27" y="188"/>
                      <a:pt x="23" y="184"/>
                      <a:pt x="23" y="183"/>
                    </a:cubicBezTo>
                    <a:cubicBezTo>
                      <a:pt x="18" y="177"/>
                      <a:pt x="24" y="175"/>
                      <a:pt x="30" y="173"/>
                    </a:cubicBezTo>
                    <a:cubicBezTo>
                      <a:pt x="35" y="172"/>
                      <a:pt x="40" y="169"/>
                      <a:pt x="45" y="167"/>
                    </a:cubicBezTo>
                    <a:cubicBezTo>
                      <a:pt x="55" y="162"/>
                      <a:pt x="65" y="156"/>
                      <a:pt x="76" y="153"/>
                    </a:cubicBezTo>
                    <a:cubicBezTo>
                      <a:pt x="82" y="151"/>
                      <a:pt x="90" y="149"/>
                      <a:pt x="97" y="149"/>
                    </a:cubicBezTo>
                    <a:cubicBezTo>
                      <a:pt x="97" y="149"/>
                      <a:pt x="99" y="146"/>
                      <a:pt x="100" y="146"/>
                    </a:cubicBezTo>
                    <a:cubicBezTo>
                      <a:pt x="102" y="145"/>
                      <a:pt x="103" y="145"/>
                      <a:pt x="105" y="145"/>
                    </a:cubicBezTo>
                    <a:cubicBezTo>
                      <a:pt x="109" y="144"/>
                      <a:pt x="113" y="143"/>
                      <a:pt x="117" y="143"/>
                    </a:cubicBezTo>
                    <a:cubicBezTo>
                      <a:pt x="120" y="143"/>
                      <a:pt x="124" y="143"/>
                      <a:pt x="127" y="144"/>
                    </a:cubicBezTo>
                    <a:close/>
                    <a:moveTo>
                      <a:pt x="118" y="71"/>
                    </a:moveTo>
                    <a:cubicBezTo>
                      <a:pt x="118" y="70"/>
                      <a:pt x="119" y="70"/>
                      <a:pt x="121" y="70"/>
                    </a:cubicBezTo>
                    <a:cubicBezTo>
                      <a:pt x="121" y="67"/>
                      <a:pt x="121" y="65"/>
                      <a:pt x="121" y="62"/>
                    </a:cubicBezTo>
                    <a:cubicBezTo>
                      <a:pt x="118" y="63"/>
                      <a:pt x="118" y="61"/>
                      <a:pt x="117" y="60"/>
                    </a:cubicBezTo>
                    <a:cubicBezTo>
                      <a:pt x="117" y="64"/>
                      <a:pt x="114" y="69"/>
                      <a:pt x="118" y="71"/>
                    </a:cubicBezTo>
                    <a:close/>
                    <a:moveTo>
                      <a:pt x="75" y="60"/>
                    </a:moveTo>
                    <a:cubicBezTo>
                      <a:pt x="77" y="59"/>
                      <a:pt x="77" y="57"/>
                      <a:pt x="78" y="55"/>
                    </a:cubicBezTo>
                    <a:cubicBezTo>
                      <a:pt x="77" y="55"/>
                      <a:pt x="78" y="53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60"/>
                      <a:pt x="75" y="60"/>
                      <a:pt x="75" y="60"/>
                    </a:cubicBezTo>
                    <a:close/>
                    <a:moveTo>
                      <a:pt x="89" y="57"/>
                    </a:moveTo>
                    <a:cubicBezTo>
                      <a:pt x="92" y="57"/>
                      <a:pt x="95" y="57"/>
                      <a:pt x="98" y="57"/>
                    </a:cubicBezTo>
                    <a:cubicBezTo>
                      <a:pt x="96" y="53"/>
                      <a:pt x="103" y="50"/>
                      <a:pt x="98" y="48"/>
                    </a:cubicBezTo>
                    <a:cubicBezTo>
                      <a:pt x="94" y="51"/>
                      <a:pt x="92" y="54"/>
                      <a:pt x="89" y="57"/>
                    </a:cubicBezTo>
                    <a:close/>
                    <a:moveTo>
                      <a:pt x="75" y="41"/>
                    </a:moveTo>
                    <a:cubicBezTo>
                      <a:pt x="75" y="43"/>
                      <a:pt x="75" y="46"/>
                      <a:pt x="75" y="48"/>
                    </a:cubicBezTo>
                    <a:cubicBezTo>
                      <a:pt x="80" y="48"/>
                      <a:pt x="82" y="45"/>
                      <a:pt x="84" y="41"/>
                    </a:cubicBezTo>
                    <a:cubicBezTo>
                      <a:pt x="80" y="40"/>
                      <a:pt x="80" y="40"/>
                      <a:pt x="75" y="41"/>
                    </a:cubicBezTo>
                    <a:close/>
                    <a:moveTo>
                      <a:pt x="119" y="48"/>
                    </a:moveTo>
                    <a:cubicBezTo>
                      <a:pt x="130" y="44"/>
                      <a:pt x="135" y="64"/>
                      <a:pt x="128" y="72"/>
                    </a:cubicBezTo>
                    <a:cubicBezTo>
                      <a:pt x="138" y="69"/>
                      <a:pt x="145" y="61"/>
                      <a:pt x="148" y="51"/>
                    </a:cubicBezTo>
                    <a:cubicBezTo>
                      <a:pt x="149" y="51"/>
                      <a:pt x="150" y="51"/>
                      <a:pt x="151" y="51"/>
                    </a:cubicBezTo>
                    <a:cubicBezTo>
                      <a:pt x="153" y="41"/>
                      <a:pt x="161" y="36"/>
                      <a:pt x="160" y="23"/>
                    </a:cubicBezTo>
                    <a:cubicBezTo>
                      <a:pt x="144" y="18"/>
                      <a:pt x="131" y="29"/>
                      <a:pt x="119" y="34"/>
                    </a:cubicBezTo>
                    <a:cubicBezTo>
                      <a:pt x="119" y="38"/>
                      <a:pt x="123" y="45"/>
                      <a:pt x="119" y="48"/>
                    </a:cubicBezTo>
                    <a:close/>
                    <a:moveTo>
                      <a:pt x="22" y="141"/>
                    </a:moveTo>
                    <a:cubicBezTo>
                      <a:pt x="22" y="142"/>
                      <a:pt x="63" y="122"/>
                      <a:pt x="66" y="120"/>
                    </a:cubicBezTo>
                    <a:cubicBezTo>
                      <a:pt x="72" y="117"/>
                      <a:pt x="78" y="115"/>
                      <a:pt x="84" y="113"/>
                    </a:cubicBezTo>
                    <a:cubicBezTo>
                      <a:pt x="88" y="111"/>
                      <a:pt x="92" y="108"/>
                      <a:pt x="96" y="106"/>
                    </a:cubicBezTo>
                    <a:cubicBezTo>
                      <a:pt x="103" y="103"/>
                      <a:pt x="125" y="95"/>
                      <a:pt x="129" y="95"/>
                    </a:cubicBezTo>
                    <a:cubicBezTo>
                      <a:pt x="136" y="95"/>
                      <a:pt x="140" y="99"/>
                      <a:pt x="140" y="107"/>
                    </a:cubicBezTo>
                    <a:cubicBezTo>
                      <a:pt x="139" y="115"/>
                      <a:pt x="130" y="121"/>
                      <a:pt x="122" y="124"/>
                    </a:cubicBezTo>
                    <a:cubicBezTo>
                      <a:pt x="113" y="130"/>
                      <a:pt x="103" y="135"/>
                      <a:pt x="93" y="141"/>
                    </a:cubicBezTo>
                    <a:cubicBezTo>
                      <a:pt x="92" y="135"/>
                      <a:pt x="100" y="131"/>
                      <a:pt x="104" y="128"/>
                    </a:cubicBezTo>
                    <a:cubicBezTo>
                      <a:pt x="110" y="121"/>
                      <a:pt x="116" y="113"/>
                      <a:pt x="122" y="106"/>
                    </a:cubicBezTo>
                    <a:cubicBezTo>
                      <a:pt x="113" y="103"/>
                      <a:pt x="103" y="109"/>
                      <a:pt x="96" y="113"/>
                    </a:cubicBezTo>
                    <a:cubicBezTo>
                      <a:pt x="92" y="115"/>
                      <a:pt x="89" y="117"/>
                      <a:pt x="85" y="119"/>
                    </a:cubicBezTo>
                    <a:cubicBezTo>
                      <a:pt x="82" y="120"/>
                      <a:pt x="79" y="121"/>
                      <a:pt x="76" y="122"/>
                    </a:cubicBezTo>
                    <a:cubicBezTo>
                      <a:pt x="73" y="124"/>
                      <a:pt x="72" y="127"/>
                      <a:pt x="69" y="129"/>
                    </a:cubicBezTo>
                    <a:cubicBezTo>
                      <a:pt x="67" y="131"/>
                      <a:pt x="64" y="131"/>
                      <a:pt x="62" y="134"/>
                    </a:cubicBezTo>
                    <a:cubicBezTo>
                      <a:pt x="58" y="138"/>
                      <a:pt x="53" y="140"/>
                      <a:pt x="48" y="143"/>
                    </a:cubicBezTo>
                    <a:cubicBezTo>
                      <a:pt x="42" y="147"/>
                      <a:pt x="37" y="150"/>
                      <a:pt x="31" y="153"/>
                    </a:cubicBezTo>
                    <a:cubicBezTo>
                      <a:pt x="25" y="156"/>
                      <a:pt x="19" y="160"/>
                      <a:pt x="13" y="161"/>
                    </a:cubicBezTo>
                    <a:cubicBezTo>
                      <a:pt x="4" y="161"/>
                      <a:pt x="0" y="153"/>
                      <a:pt x="4" y="146"/>
                    </a:cubicBezTo>
                    <a:cubicBezTo>
                      <a:pt x="7" y="141"/>
                      <a:pt x="12" y="142"/>
                      <a:pt x="17" y="139"/>
                    </a:cubicBezTo>
                    <a:cubicBezTo>
                      <a:pt x="21" y="138"/>
                      <a:pt x="24" y="135"/>
                      <a:pt x="27" y="133"/>
                    </a:cubicBezTo>
                    <a:cubicBezTo>
                      <a:pt x="35" y="128"/>
                      <a:pt x="43" y="125"/>
                      <a:pt x="51" y="121"/>
                    </a:cubicBezTo>
                    <a:cubicBezTo>
                      <a:pt x="56" y="118"/>
                      <a:pt x="60" y="115"/>
                      <a:pt x="65" y="112"/>
                    </a:cubicBezTo>
                    <a:cubicBezTo>
                      <a:pt x="68" y="111"/>
                      <a:pt x="70" y="110"/>
                      <a:pt x="72" y="108"/>
                    </a:cubicBezTo>
                    <a:cubicBezTo>
                      <a:pt x="75" y="107"/>
                      <a:pt x="79" y="106"/>
                      <a:pt x="80" y="105"/>
                    </a:cubicBezTo>
                    <a:cubicBezTo>
                      <a:pt x="89" y="97"/>
                      <a:pt x="102" y="94"/>
                      <a:pt x="107" y="83"/>
                    </a:cubicBezTo>
                    <a:cubicBezTo>
                      <a:pt x="108" y="81"/>
                      <a:pt x="100" y="82"/>
                      <a:pt x="100" y="82"/>
                    </a:cubicBezTo>
                    <a:cubicBezTo>
                      <a:pt x="98" y="81"/>
                      <a:pt x="98" y="78"/>
                      <a:pt x="97" y="76"/>
                    </a:cubicBezTo>
                    <a:cubicBezTo>
                      <a:pt x="97" y="77"/>
                      <a:pt x="90" y="80"/>
                      <a:pt x="89" y="81"/>
                    </a:cubicBezTo>
                    <a:cubicBezTo>
                      <a:pt x="87" y="82"/>
                      <a:pt x="77" y="86"/>
                      <a:pt x="76" y="82"/>
                    </a:cubicBezTo>
                    <a:cubicBezTo>
                      <a:pt x="75" y="80"/>
                      <a:pt x="81" y="77"/>
                      <a:pt x="82" y="75"/>
                    </a:cubicBezTo>
                    <a:cubicBezTo>
                      <a:pt x="85" y="72"/>
                      <a:pt x="88" y="69"/>
                      <a:pt x="90" y="66"/>
                    </a:cubicBezTo>
                    <a:cubicBezTo>
                      <a:pt x="90" y="66"/>
                      <a:pt x="83" y="62"/>
                      <a:pt x="82" y="62"/>
                    </a:cubicBezTo>
                    <a:cubicBezTo>
                      <a:pt x="78" y="63"/>
                      <a:pt x="77" y="67"/>
                      <a:pt x="76" y="70"/>
                    </a:cubicBezTo>
                    <a:cubicBezTo>
                      <a:pt x="73" y="75"/>
                      <a:pt x="70" y="83"/>
                      <a:pt x="62" y="79"/>
                    </a:cubicBezTo>
                    <a:cubicBezTo>
                      <a:pt x="58" y="84"/>
                      <a:pt x="53" y="90"/>
                      <a:pt x="50" y="96"/>
                    </a:cubicBezTo>
                    <a:cubicBezTo>
                      <a:pt x="49" y="99"/>
                      <a:pt x="48" y="103"/>
                      <a:pt x="46" y="105"/>
                    </a:cubicBezTo>
                    <a:cubicBezTo>
                      <a:pt x="44" y="107"/>
                      <a:pt x="40" y="106"/>
                      <a:pt x="40" y="110"/>
                    </a:cubicBezTo>
                    <a:cubicBezTo>
                      <a:pt x="25" y="105"/>
                      <a:pt x="30" y="82"/>
                      <a:pt x="30" y="71"/>
                    </a:cubicBezTo>
                    <a:cubicBezTo>
                      <a:pt x="30" y="66"/>
                      <a:pt x="30" y="62"/>
                      <a:pt x="30" y="57"/>
                    </a:cubicBezTo>
                    <a:cubicBezTo>
                      <a:pt x="37" y="58"/>
                      <a:pt x="41" y="59"/>
                      <a:pt x="43" y="66"/>
                    </a:cubicBezTo>
                    <a:cubicBezTo>
                      <a:pt x="45" y="72"/>
                      <a:pt x="45" y="79"/>
                      <a:pt x="45" y="85"/>
                    </a:cubicBezTo>
                    <a:cubicBezTo>
                      <a:pt x="48" y="84"/>
                      <a:pt x="51" y="82"/>
                      <a:pt x="54" y="79"/>
                    </a:cubicBezTo>
                    <a:cubicBezTo>
                      <a:pt x="56" y="77"/>
                      <a:pt x="59" y="74"/>
                      <a:pt x="59" y="72"/>
                    </a:cubicBezTo>
                    <a:cubicBezTo>
                      <a:pt x="59" y="68"/>
                      <a:pt x="59" y="65"/>
                      <a:pt x="58" y="61"/>
                    </a:cubicBezTo>
                    <a:cubicBezTo>
                      <a:pt x="58" y="58"/>
                      <a:pt x="57" y="59"/>
                      <a:pt x="56" y="56"/>
                    </a:cubicBezTo>
                    <a:cubicBezTo>
                      <a:pt x="55" y="54"/>
                      <a:pt x="56" y="49"/>
                      <a:pt x="55" y="47"/>
                    </a:cubicBezTo>
                    <a:cubicBezTo>
                      <a:pt x="55" y="44"/>
                      <a:pt x="54" y="41"/>
                      <a:pt x="52" y="38"/>
                    </a:cubicBezTo>
                    <a:cubicBezTo>
                      <a:pt x="51" y="35"/>
                      <a:pt x="50" y="33"/>
                      <a:pt x="49" y="30"/>
                    </a:cubicBezTo>
                    <a:cubicBezTo>
                      <a:pt x="48" y="28"/>
                      <a:pt x="48" y="22"/>
                      <a:pt x="46" y="20"/>
                    </a:cubicBezTo>
                    <a:cubicBezTo>
                      <a:pt x="46" y="19"/>
                      <a:pt x="45" y="19"/>
                      <a:pt x="44" y="18"/>
                    </a:cubicBezTo>
                    <a:cubicBezTo>
                      <a:pt x="43" y="15"/>
                      <a:pt x="45" y="14"/>
                      <a:pt x="45" y="12"/>
                    </a:cubicBezTo>
                    <a:cubicBezTo>
                      <a:pt x="47" y="11"/>
                      <a:pt x="46" y="13"/>
                      <a:pt x="46" y="14"/>
                    </a:cubicBezTo>
                    <a:cubicBezTo>
                      <a:pt x="46" y="13"/>
                      <a:pt x="56" y="17"/>
                      <a:pt x="57" y="17"/>
                    </a:cubicBezTo>
                    <a:cubicBezTo>
                      <a:pt x="60" y="19"/>
                      <a:pt x="62" y="21"/>
                      <a:pt x="65" y="24"/>
                    </a:cubicBezTo>
                    <a:cubicBezTo>
                      <a:pt x="68" y="27"/>
                      <a:pt x="72" y="31"/>
                      <a:pt x="77" y="31"/>
                    </a:cubicBezTo>
                    <a:cubicBezTo>
                      <a:pt x="79" y="32"/>
                      <a:pt x="82" y="31"/>
                      <a:pt x="84" y="31"/>
                    </a:cubicBezTo>
                    <a:cubicBezTo>
                      <a:pt x="88" y="31"/>
                      <a:pt x="91" y="31"/>
                      <a:pt x="94" y="30"/>
                    </a:cubicBezTo>
                    <a:cubicBezTo>
                      <a:pt x="96" y="29"/>
                      <a:pt x="98" y="28"/>
                      <a:pt x="98" y="27"/>
                    </a:cubicBezTo>
                    <a:cubicBezTo>
                      <a:pt x="99" y="26"/>
                      <a:pt x="99" y="24"/>
                      <a:pt x="100" y="23"/>
                    </a:cubicBezTo>
                    <a:cubicBezTo>
                      <a:pt x="101" y="21"/>
                      <a:pt x="102" y="21"/>
                      <a:pt x="103" y="20"/>
                    </a:cubicBezTo>
                    <a:cubicBezTo>
                      <a:pt x="104" y="18"/>
                      <a:pt x="105" y="17"/>
                      <a:pt x="105" y="15"/>
                    </a:cubicBezTo>
                    <a:cubicBezTo>
                      <a:pt x="107" y="13"/>
                      <a:pt x="109" y="12"/>
                      <a:pt x="111" y="9"/>
                    </a:cubicBezTo>
                    <a:cubicBezTo>
                      <a:pt x="112" y="7"/>
                      <a:pt x="113" y="5"/>
                      <a:pt x="114" y="4"/>
                    </a:cubicBezTo>
                    <a:cubicBezTo>
                      <a:pt x="116" y="2"/>
                      <a:pt x="129" y="0"/>
                      <a:pt x="130" y="3"/>
                    </a:cubicBezTo>
                    <a:cubicBezTo>
                      <a:pt x="132" y="13"/>
                      <a:pt x="127" y="17"/>
                      <a:pt x="122" y="22"/>
                    </a:cubicBezTo>
                    <a:cubicBezTo>
                      <a:pt x="121" y="22"/>
                      <a:pt x="124" y="23"/>
                      <a:pt x="124" y="23"/>
                    </a:cubicBezTo>
                    <a:cubicBezTo>
                      <a:pt x="125" y="22"/>
                      <a:pt x="125" y="21"/>
                      <a:pt x="126" y="21"/>
                    </a:cubicBezTo>
                    <a:cubicBezTo>
                      <a:pt x="127" y="20"/>
                      <a:pt x="127" y="19"/>
                      <a:pt x="128" y="18"/>
                    </a:cubicBezTo>
                    <a:cubicBezTo>
                      <a:pt x="135" y="14"/>
                      <a:pt x="143" y="11"/>
                      <a:pt x="152" y="10"/>
                    </a:cubicBezTo>
                    <a:cubicBezTo>
                      <a:pt x="160" y="9"/>
                      <a:pt x="171" y="9"/>
                      <a:pt x="177" y="16"/>
                    </a:cubicBezTo>
                    <a:cubicBezTo>
                      <a:pt x="179" y="19"/>
                      <a:pt x="176" y="29"/>
                      <a:pt x="174" y="32"/>
                    </a:cubicBezTo>
                    <a:cubicBezTo>
                      <a:pt x="173" y="35"/>
                      <a:pt x="172" y="37"/>
                      <a:pt x="170" y="38"/>
                    </a:cubicBezTo>
                    <a:cubicBezTo>
                      <a:pt x="168" y="40"/>
                      <a:pt x="168" y="42"/>
                      <a:pt x="167" y="45"/>
                    </a:cubicBezTo>
                    <a:cubicBezTo>
                      <a:pt x="166" y="47"/>
                      <a:pt x="164" y="48"/>
                      <a:pt x="162" y="50"/>
                    </a:cubicBezTo>
                    <a:cubicBezTo>
                      <a:pt x="161" y="52"/>
                      <a:pt x="160" y="54"/>
                      <a:pt x="159" y="56"/>
                    </a:cubicBezTo>
                    <a:cubicBezTo>
                      <a:pt x="158" y="58"/>
                      <a:pt x="157" y="60"/>
                      <a:pt x="155" y="62"/>
                    </a:cubicBezTo>
                    <a:cubicBezTo>
                      <a:pt x="154" y="63"/>
                      <a:pt x="152" y="64"/>
                      <a:pt x="151" y="65"/>
                    </a:cubicBezTo>
                    <a:cubicBezTo>
                      <a:pt x="150" y="66"/>
                      <a:pt x="150" y="68"/>
                      <a:pt x="149" y="70"/>
                    </a:cubicBezTo>
                    <a:cubicBezTo>
                      <a:pt x="149" y="70"/>
                      <a:pt x="147" y="70"/>
                      <a:pt x="147" y="71"/>
                    </a:cubicBezTo>
                    <a:cubicBezTo>
                      <a:pt x="145" y="73"/>
                      <a:pt x="146" y="75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0" y="80"/>
                      <a:pt x="139" y="81"/>
                      <a:pt x="139" y="83"/>
                    </a:cubicBezTo>
                    <a:cubicBezTo>
                      <a:pt x="139" y="83"/>
                      <a:pt x="139" y="83"/>
                      <a:pt x="139" y="83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0" y="88"/>
                      <a:pt x="123" y="91"/>
                      <a:pt x="112" y="88"/>
                    </a:cubicBezTo>
                    <a:cubicBezTo>
                      <a:pt x="100" y="99"/>
                      <a:pt x="38" y="133"/>
                      <a:pt x="22" y="14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0" name="îŝḷïḓé"/>
            <p:cNvGrpSpPr/>
            <p:nvPr/>
          </p:nvGrpSpPr>
          <p:grpSpPr>
            <a:xfrm>
              <a:off x="5702301" y="3714750"/>
              <a:ext cx="2794000" cy="298451"/>
              <a:chOff x="5702301" y="3714750"/>
              <a:chExt cx="2794000" cy="298451"/>
            </a:xfrm>
          </p:grpSpPr>
          <p:sp>
            <p:nvSpPr>
              <p:cNvPr id="71" name="í$ļïḋe"/>
              <p:cNvSpPr/>
              <p:nvPr/>
            </p:nvSpPr>
            <p:spPr bwMode="auto">
              <a:xfrm>
                <a:off x="5702301" y="3735388"/>
                <a:ext cx="244475" cy="201613"/>
              </a:xfrm>
              <a:custGeom>
                <a:avLst/>
                <a:gdLst>
                  <a:gd name="T0" fmla="*/ 0 w 74"/>
                  <a:gd name="T1" fmla="*/ 0 h 61"/>
                  <a:gd name="T2" fmla="*/ 15 w 74"/>
                  <a:gd name="T3" fmla="*/ 0 h 61"/>
                  <a:gd name="T4" fmla="*/ 22 w 74"/>
                  <a:gd name="T5" fmla="*/ 0 h 61"/>
                  <a:gd name="T6" fmla="*/ 26 w 74"/>
                  <a:gd name="T7" fmla="*/ 5 h 61"/>
                  <a:gd name="T8" fmla="*/ 59 w 74"/>
                  <a:gd name="T9" fmla="*/ 44 h 61"/>
                  <a:gd name="T10" fmla="*/ 59 w 74"/>
                  <a:gd name="T11" fmla="*/ 44 h 61"/>
                  <a:gd name="T12" fmla="*/ 59 w 74"/>
                  <a:gd name="T13" fmla="*/ 10 h 61"/>
                  <a:gd name="T14" fmla="*/ 54 w 74"/>
                  <a:gd name="T15" fmla="*/ 4 h 61"/>
                  <a:gd name="T16" fmla="*/ 47 w 74"/>
                  <a:gd name="T17" fmla="*/ 3 h 61"/>
                  <a:gd name="T18" fmla="*/ 47 w 74"/>
                  <a:gd name="T19" fmla="*/ 0 h 61"/>
                  <a:gd name="T20" fmla="*/ 62 w 74"/>
                  <a:gd name="T21" fmla="*/ 0 h 61"/>
                  <a:gd name="T22" fmla="*/ 74 w 74"/>
                  <a:gd name="T23" fmla="*/ 0 h 61"/>
                  <a:gd name="T24" fmla="*/ 74 w 74"/>
                  <a:gd name="T25" fmla="*/ 3 h 61"/>
                  <a:gd name="T26" fmla="*/ 69 w 74"/>
                  <a:gd name="T27" fmla="*/ 4 h 61"/>
                  <a:gd name="T28" fmla="*/ 65 w 74"/>
                  <a:gd name="T29" fmla="*/ 10 h 61"/>
                  <a:gd name="T30" fmla="*/ 64 w 74"/>
                  <a:gd name="T31" fmla="*/ 47 h 61"/>
                  <a:gd name="T32" fmla="*/ 64 w 74"/>
                  <a:gd name="T33" fmla="*/ 61 h 61"/>
                  <a:gd name="T34" fmla="*/ 55 w 74"/>
                  <a:gd name="T35" fmla="*/ 61 h 61"/>
                  <a:gd name="T36" fmla="*/ 16 w 74"/>
                  <a:gd name="T37" fmla="*/ 14 h 61"/>
                  <a:gd name="T38" fmla="*/ 16 w 74"/>
                  <a:gd name="T39" fmla="*/ 14 h 61"/>
                  <a:gd name="T40" fmla="*/ 16 w 74"/>
                  <a:gd name="T41" fmla="*/ 50 h 61"/>
                  <a:gd name="T42" fmla="*/ 21 w 74"/>
                  <a:gd name="T43" fmla="*/ 56 h 61"/>
                  <a:gd name="T44" fmla="*/ 27 w 74"/>
                  <a:gd name="T45" fmla="*/ 57 h 61"/>
                  <a:gd name="T46" fmla="*/ 27 w 74"/>
                  <a:gd name="T47" fmla="*/ 61 h 61"/>
                  <a:gd name="T48" fmla="*/ 13 w 74"/>
                  <a:gd name="T49" fmla="*/ 60 h 61"/>
                  <a:gd name="T50" fmla="*/ 0 w 74"/>
                  <a:gd name="T51" fmla="*/ 61 h 61"/>
                  <a:gd name="T52" fmla="*/ 0 w 74"/>
                  <a:gd name="T53" fmla="*/ 57 h 61"/>
                  <a:gd name="T54" fmla="*/ 6 w 74"/>
                  <a:gd name="T55" fmla="*/ 56 h 61"/>
                  <a:gd name="T56" fmla="*/ 10 w 74"/>
                  <a:gd name="T57" fmla="*/ 51 h 61"/>
                  <a:gd name="T58" fmla="*/ 11 w 74"/>
                  <a:gd name="T59" fmla="*/ 11 h 61"/>
                  <a:gd name="T60" fmla="*/ 7 w 74"/>
                  <a:gd name="T61" fmla="*/ 5 h 61"/>
                  <a:gd name="T62" fmla="*/ 0 w 74"/>
                  <a:gd name="T63" fmla="*/ 3 h 61"/>
                  <a:gd name="T64" fmla="*/ 0 w 74"/>
                  <a:gd name="T6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0" y="0"/>
                    </a:moveTo>
                    <a:cubicBezTo>
                      <a:pt x="3" y="0"/>
                      <a:pt x="9" y="0"/>
                      <a:pt x="15" y="0"/>
                    </a:cubicBezTo>
                    <a:cubicBezTo>
                      <a:pt x="18" y="0"/>
                      <a:pt x="21" y="0"/>
                      <a:pt x="22" y="0"/>
                    </a:cubicBezTo>
                    <a:cubicBezTo>
                      <a:pt x="22" y="1"/>
                      <a:pt x="23" y="3"/>
                      <a:pt x="26" y="5"/>
                    </a:cubicBezTo>
                    <a:cubicBezTo>
                      <a:pt x="35" y="16"/>
                      <a:pt x="52" y="37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31"/>
                      <a:pt x="59" y="16"/>
                      <a:pt x="59" y="10"/>
                    </a:cubicBezTo>
                    <a:cubicBezTo>
                      <a:pt x="58" y="6"/>
                      <a:pt x="57" y="5"/>
                      <a:pt x="54" y="4"/>
                    </a:cubicBezTo>
                    <a:cubicBezTo>
                      <a:pt x="52" y="4"/>
                      <a:pt x="50" y="3"/>
                      <a:pt x="47" y="3"/>
                    </a:cubicBezTo>
                    <a:cubicBezTo>
                      <a:pt x="47" y="3"/>
                      <a:pt x="47" y="0"/>
                      <a:pt x="47" y="0"/>
                    </a:cubicBezTo>
                    <a:cubicBezTo>
                      <a:pt x="50" y="0"/>
                      <a:pt x="55" y="0"/>
                      <a:pt x="62" y="0"/>
                    </a:cubicBezTo>
                    <a:cubicBezTo>
                      <a:pt x="67" y="0"/>
                      <a:pt x="72" y="0"/>
                      <a:pt x="74" y="0"/>
                    </a:cubicBezTo>
                    <a:cubicBezTo>
                      <a:pt x="74" y="0"/>
                      <a:pt x="74" y="3"/>
                      <a:pt x="74" y="3"/>
                    </a:cubicBezTo>
                    <a:cubicBezTo>
                      <a:pt x="72" y="3"/>
                      <a:pt x="71" y="3"/>
                      <a:pt x="69" y="4"/>
                    </a:cubicBezTo>
                    <a:cubicBezTo>
                      <a:pt x="66" y="5"/>
                      <a:pt x="66" y="6"/>
                      <a:pt x="65" y="10"/>
                    </a:cubicBezTo>
                    <a:cubicBezTo>
                      <a:pt x="64" y="18"/>
                      <a:pt x="64" y="33"/>
                      <a:pt x="64" y="47"/>
                    </a:cubicBezTo>
                    <a:cubicBezTo>
                      <a:pt x="64" y="52"/>
                      <a:pt x="64" y="58"/>
                      <a:pt x="64" y="61"/>
                    </a:cubicBezTo>
                    <a:cubicBezTo>
                      <a:pt x="63" y="61"/>
                      <a:pt x="57" y="61"/>
                      <a:pt x="55" y="61"/>
                    </a:cubicBezTo>
                    <a:cubicBezTo>
                      <a:pt x="49" y="53"/>
                      <a:pt x="23" y="2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25"/>
                      <a:pt x="16" y="46"/>
                      <a:pt x="16" y="50"/>
                    </a:cubicBezTo>
                    <a:cubicBezTo>
                      <a:pt x="16" y="54"/>
                      <a:pt x="18" y="56"/>
                      <a:pt x="21" y="56"/>
                    </a:cubicBezTo>
                    <a:cubicBezTo>
                      <a:pt x="23" y="57"/>
                      <a:pt x="24" y="57"/>
                      <a:pt x="27" y="57"/>
                    </a:cubicBezTo>
                    <a:cubicBezTo>
                      <a:pt x="27" y="58"/>
                      <a:pt x="27" y="60"/>
                      <a:pt x="27" y="61"/>
                    </a:cubicBezTo>
                    <a:cubicBezTo>
                      <a:pt x="23" y="61"/>
                      <a:pt x="19" y="60"/>
                      <a:pt x="13" y="60"/>
                    </a:cubicBezTo>
                    <a:cubicBezTo>
                      <a:pt x="8" y="60"/>
                      <a:pt x="3" y="61"/>
                      <a:pt x="0" y="61"/>
                    </a:cubicBezTo>
                    <a:cubicBezTo>
                      <a:pt x="0" y="60"/>
                      <a:pt x="0" y="58"/>
                      <a:pt x="0" y="57"/>
                    </a:cubicBezTo>
                    <a:cubicBezTo>
                      <a:pt x="2" y="57"/>
                      <a:pt x="4" y="57"/>
                      <a:pt x="6" y="56"/>
                    </a:cubicBezTo>
                    <a:cubicBezTo>
                      <a:pt x="8" y="56"/>
                      <a:pt x="9" y="54"/>
                      <a:pt x="10" y="51"/>
                    </a:cubicBezTo>
                    <a:cubicBezTo>
                      <a:pt x="10" y="45"/>
                      <a:pt x="11" y="27"/>
                      <a:pt x="11" y="11"/>
                    </a:cubicBezTo>
                    <a:cubicBezTo>
                      <a:pt x="11" y="9"/>
                      <a:pt x="10" y="6"/>
                      <a:pt x="7" y="5"/>
                    </a:cubicBezTo>
                    <a:cubicBezTo>
                      <a:pt x="5" y="4"/>
                      <a:pt x="3" y="3"/>
                      <a:pt x="0" y="3"/>
                    </a:cubicBezTo>
                    <a:cubicBezTo>
                      <a:pt x="0" y="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sḷîḍè"/>
              <p:cNvSpPr/>
              <p:nvPr/>
            </p:nvSpPr>
            <p:spPr bwMode="auto">
              <a:xfrm>
                <a:off x="5980113" y="3797300"/>
                <a:ext cx="134938" cy="142875"/>
              </a:xfrm>
              <a:custGeom>
                <a:avLst/>
                <a:gdLst>
                  <a:gd name="T0" fmla="*/ 22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8 w 41"/>
                  <a:gd name="T7" fmla="*/ 36 h 43"/>
                  <a:gd name="T8" fmla="*/ 22 w 41"/>
                  <a:gd name="T9" fmla="*/ 35 h 43"/>
                  <a:gd name="T10" fmla="*/ 22 w 41"/>
                  <a:gd name="T11" fmla="*/ 33 h 43"/>
                  <a:gd name="T12" fmla="*/ 23 w 41"/>
                  <a:gd name="T13" fmla="*/ 22 h 43"/>
                  <a:gd name="T14" fmla="*/ 22 w 41"/>
                  <a:gd name="T15" fmla="*/ 22 h 43"/>
                  <a:gd name="T16" fmla="*/ 21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1 w 41"/>
                  <a:gd name="T25" fmla="*/ 13 h 43"/>
                  <a:gd name="T26" fmla="*/ 4 w 41"/>
                  <a:gd name="T27" fmla="*/ 7 h 43"/>
                  <a:gd name="T28" fmla="*/ 19 w 41"/>
                  <a:gd name="T29" fmla="*/ 0 h 43"/>
                  <a:gd name="T30" fmla="*/ 31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0 w 41"/>
                  <a:gd name="T39" fmla="*/ 35 h 43"/>
                  <a:gd name="T40" fmla="*/ 40 w 41"/>
                  <a:gd name="T41" fmla="*/ 39 h 43"/>
                  <a:gd name="T42" fmla="*/ 29 w 41"/>
                  <a:gd name="T43" fmla="*/ 43 h 43"/>
                  <a:gd name="T44" fmla="*/ 23 w 41"/>
                  <a:gd name="T45" fmla="*/ 40 h 43"/>
                  <a:gd name="T46" fmla="*/ 22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1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2" y="22"/>
                    </a:moveTo>
                    <a:cubicBezTo>
                      <a:pt x="19" y="23"/>
                      <a:pt x="13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8" y="36"/>
                    </a:cubicBezTo>
                    <a:cubicBezTo>
                      <a:pt x="19" y="36"/>
                      <a:pt x="21" y="35"/>
                      <a:pt x="22" y="35"/>
                    </a:cubicBezTo>
                    <a:cubicBezTo>
                      <a:pt x="22" y="35"/>
                      <a:pt x="22" y="34"/>
                      <a:pt x="22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2" y="22"/>
                      <a:pt x="22" y="22"/>
                    </a:cubicBezTo>
                    <a:close/>
                    <a:moveTo>
                      <a:pt x="21" y="10"/>
                    </a:moveTo>
                    <a:cubicBezTo>
                      <a:pt x="19" y="8"/>
                      <a:pt x="16" y="7"/>
                      <a:pt x="14" y="7"/>
                    </a:cubicBezTo>
                    <a:cubicBezTo>
                      <a:pt x="11" y="7"/>
                      <a:pt x="9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4" y="15"/>
                      <a:pt x="1" y="13"/>
                      <a:pt x="1" y="13"/>
                    </a:cubicBezTo>
                    <a:cubicBezTo>
                      <a:pt x="1" y="12"/>
                      <a:pt x="3" y="7"/>
                      <a:pt x="4" y="7"/>
                    </a:cubicBezTo>
                    <a:cubicBezTo>
                      <a:pt x="9" y="3"/>
                      <a:pt x="16" y="0"/>
                      <a:pt x="19" y="0"/>
                    </a:cubicBezTo>
                    <a:cubicBezTo>
                      <a:pt x="25" y="0"/>
                      <a:pt x="29" y="3"/>
                      <a:pt x="31" y="6"/>
                    </a:cubicBezTo>
                    <a:cubicBezTo>
                      <a:pt x="33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4" y="36"/>
                      <a:pt x="37" y="36"/>
                    </a:cubicBezTo>
                    <a:cubicBezTo>
                      <a:pt x="38" y="36"/>
                      <a:pt x="39" y="36"/>
                      <a:pt x="40" y="35"/>
                    </a:cubicBezTo>
                    <a:cubicBezTo>
                      <a:pt x="41" y="36"/>
                      <a:pt x="40" y="39"/>
                      <a:pt x="40" y="39"/>
                    </a:cubicBezTo>
                    <a:cubicBezTo>
                      <a:pt x="37" y="41"/>
                      <a:pt x="33" y="43"/>
                      <a:pt x="29" y="43"/>
                    </a:cubicBezTo>
                    <a:cubicBezTo>
                      <a:pt x="26" y="43"/>
                      <a:pt x="24" y="41"/>
                      <a:pt x="23" y="40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5" y="42"/>
                      <a:pt x="4" y="40"/>
                    </a:cubicBezTo>
                    <a:cubicBezTo>
                      <a:pt x="1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2" y="18"/>
                      <a:pt x="22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2" y="12"/>
                      <a:pt x="21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š1ïḍé"/>
              <p:cNvSpPr/>
              <p:nvPr/>
            </p:nvSpPr>
            <p:spPr bwMode="auto">
              <a:xfrm>
                <a:off x="6142038" y="3797300"/>
                <a:ext cx="171450" cy="139700"/>
              </a:xfrm>
              <a:custGeom>
                <a:avLst/>
                <a:gdLst>
                  <a:gd name="T0" fmla="*/ 4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1 w 52"/>
                  <a:gd name="T9" fmla="*/ 7 h 42"/>
                  <a:gd name="T10" fmla="*/ 1 w 52"/>
                  <a:gd name="T11" fmla="*/ 4 h 42"/>
                  <a:gd name="T12" fmla="*/ 18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2 w 52"/>
                  <a:gd name="T33" fmla="*/ 42 h 42"/>
                  <a:gd name="T34" fmla="*/ 40 w 52"/>
                  <a:gd name="T35" fmla="*/ 41 h 42"/>
                  <a:gd name="T36" fmla="*/ 29 w 52"/>
                  <a:gd name="T37" fmla="*/ 42 h 42"/>
                  <a:gd name="T38" fmla="*/ 29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4 w 52"/>
                  <a:gd name="T61" fmla="*/ 42 h 42"/>
                  <a:gd name="T62" fmla="*/ 12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4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4" y="38"/>
                    </a:moveTo>
                    <a:cubicBezTo>
                      <a:pt x="5" y="37"/>
                      <a:pt x="6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4" y="3"/>
                      <a:pt x="29" y="0"/>
                      <a:pt x="32" y="0"/>
                    </a:cubicBezTo>
                    <a:cubicBezTo>
                      <a:pt x="37" y="0"/>
                      <a:pt x="41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2" y="42"/>
                    </a:cubicBezTo>
                    <a:cubicBezTo>
                      <a:pt x="50" y="42"/>
                      <a:pt x="47" y="41"/>
                      <a:pt x="40" y="41"/>
                    </a:cubicBezTo>
                    <a:cubicBezTo>
                      <a:pt x="35" y="41"/>
                      <a:pt x="32" y="42"/>
                      <a:pt x="29" y="42"/>
                    </a:cubicBezTo>
                    <a:cubicBezTo>
                      <a:pt x="28" y="41"/>
                      <a:pt x="28" y="39"/>
                      <a:pt x="29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4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1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2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4" y="42"/>
                    </a:cubicBezTo>
                    <a:cubicBezTo>
                      <a:pt x="20" y="42"/>
                      <a:pt x="17" y="41"/>
                      <a:pt x="12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ṣļïḍè"/>
              <p:cNvSpPr/>
              <p:nvPr/>
            </p:nvSpPr>
            <p:spPr bwMode="auto">
              <a:xfrm>
                <a:off x="6340476" y="3714750"/>
                <a:ext cx="174625" cy="222250"/>
              </a:xfrm>
              <a:custGeom>
                <a:avLst/>
                <a:gdLst>
                  <a:gd name="T0" fmla="*/ 26 w 53"/>
                  <a:gd name="T1" fmla="*/ 27 h 67"/>
                  <a:gd name="T2" fmla="*/ 47 w 53"/>
                  <a:gd name="T3" fmla="*/ 26 h 67"/>
                  <a:gd name="T4" fmla="*/ 47 w 53"/>
                  <a:gd name="T5" fmla="*/ 29 h 67"/>
                  <a:gd name="T6" fmla="*/ 39 w 53"/>
                  <a:gd name="T7" fmla="*/ 33 h 67"/>
                  <a:gd name="T8" fmla="*/ 29 w 53"/>
                  <a:gd name="T9" fmla="*/ 42 h 67"/>
                  <a:gd name="T10" fmla="*/ 29 w 53"/>
                  <a:gd name="T11" fmla="*/ 42 h 67"/>
                  <a:gd name="T12" fmla="*/ 45 w 53"/>
                  <a:gd name="T13" fmla="*/ 61 h 67"/>
                  <a:gd name="T14" fmla="*/ 52 w 53"/>
                  <a:gd name="T15" fmla="*/ 63 h 67"/>
                  <a:gd name="T16" fmla="*/ 52 w 53"/>
                  <a:gd name="T17" fmla="*/ 67 h 67"/>
                  <a:gd name="T18" fmla="*/ 39 w 53"/>
                  <a:gd name="T19" fmla="*/ 67 h 67"/>
                  <a:gd name="T20" fmla="*/ 33 w 53"/>
                  <a:gd name="T21" fmla="*/ 65 h 67"/>
                  <a:gd name="T22" fmla="*/ 22 w 53"/>
                  <a:gd name="T23" fmla="*/ 50 h 67"/>
                  <a:gd name="T24" fmla="*/ 18 w 53"/>
                  <a:gd name="T25" fmla="*/ 48 h 67"/>
                  <a:gd name="T26" fmla="*/ 19 w 53"/>
                  <a:gd name="T27" fmla="*/ 59 h 67"/>
                  <a:gd name="T28" fmla="*/ 21 w 53"/>
                  <a:gd name="T29" fmla="*/ 63 h 67"/>
                  <a:gd name="T30" fmla="*/ 25 w 53"/>
                  <a:gd name="T31" fmla="*/ 63 h 67"/>
                  <a:gd name="T32" fmla="*/ 25 w 53"/>
                  <a:gd name="T33" fmla="*/ 67 h 67"/>
                  <a:gd name="T34" fmla="*/ 12 w 53"/>
                  <a:gd name="T35" fmla="*/ 66 h 67"/>
                  <a:gd name="T36" fmla="*/ 1 w 53"/>
                  <a:gd name="T37" fmla="*/ 67 h 67"/>
                  <a:gd name="T38" fmla="*/ 1 w 53"/>
                  <a:gd name="T39" fmla="*/ 63 h 67"/>
                  <a:gd name="T40" fmla="*/ 4 w 53"/>
                  <a:gd name="T41" fmla="*/ 63 h 67"/>
                  <a:gd name="T42" fmla="*/ 6 w 53"/>
                  <a:gd name="T43" fmla="*/ 59 h 67"/>
                  <a:gd name="T44" fmla="*/ 7 w 53"/>
                  <a:gd name="T45" fmla="*/ 42 h 67"/>
                  <a:gd name="T46" fmla="*/ 6 w 53"/>
                  <a:gd name="T47" fmla="*/ 10 h 67"/>
                  <a:gd name="T48" fmla="*/ 5 w 53"/>
                  <a:gd name="T49" fmla="*/ 7 h 67"/>
                  <a:gd name="T50" fmla="*/ 0 w 53"/>
                  <a:gd name="T51" fmla="*/ 6 h 67"/>
                  <a:gd name="T52" fmla="*/ 0 w 53"/>
                  <a:gd name="T53" fmla="*/ 3 h 67"/>
                  <a:gd name="T54" fmla="*/ 19 w 53"/>
                  <a:gd name="T55" fmla="*/ 0 h 67"/>
                  <a:gd name="T56" fmla="*/ 20 w 53"/>
                  <a:gd name="T57" fmla="*/ 2 h 67"/>
                  <a:gd name="T58" fmla="*/ 19 w 53"/>
                  <a:gd name="T59" fmla="*/ 12 h 67"/>
                  <a:gd name="T60" fmla="*/ 18 w 53"/>
                  <a:gd name="T61" fmla="*/ 45 h 67"/>
                  <a:gd name="T62" fmla="*/ 23 w 53"/>
                  <a:gd name="T63" fmla="*/ 43 h 67"/>
                  <a:gd name="T64" fmla="*/ 32 w 53"/>
                  <a:gd name="T65" fmla="*/ 32 h 67"/>
                  <a:gd name="T66" fmla="*/ 31 w 53"/>
                  <a:gd name="T67" fmla="*/ 31 h 67"/>
                  <a:gd name="T68" fmla="*/ 26 w 53"/>
                  <a:gd name="T69" fmla="*/ 30 h 67"/>
                  <a:gd name="T70" fmla="*/ 26 w 53"/>
                  <a:gd name="T71" fmla="*/ 2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3" h="67">
                    <a:moveTo>
                      <a:pt x="26" y="27"/>
                    </a:moveTo>
                    <a:cubicBezTo>
                      <a:pt x="34" y="27"/>
                      <a:pt x="42" y="27"/>
                      <a:pt x="47" y="26"/>
                    </a:cubicBezTo>
                    <a:cubicBezTo>
                      <a:pt x="48" y="26"/>
                      <a:pt x="48" y="29"/>
                      <a:pt x="47" y="29"/>
                    </a:cubicBezTo>
                    <a:cubicBezTo>
                      <a:pt x="43" y="30"/>
                      <a:pt x="41" y="31"/>
                      <a:pt x="39" y="33"/>
                    </a:cubicBezTo>
                    <a:cubicBezTo>
                      <a:pt x="36" y="36"/>
                      <a:pt x="32" y="39"/>
                      <a:pt x="29" y="4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1" y="46"/>
                      <a:pt x="41" y="58"/>
                      <a:pt x="45" y="61"/>
                    </a:cubicBezTo>
                    <a:cubicBezTo>
                      <a:pt x="47" y="63"/>
                      <a:pt x="48" y="63"/>
                      <a:pt x="52" y="63"/>
                    </a:cubicBezTo>
                    <a:cubicBezTo>
                      <a:pt x="53" y="64"/>
                      <a:pt x="52" y="66"/>
                      <a:pt x="52" y="67"/>
                    </a:cubicBezTo>
                    <a:cubicBezTo>
                      <a:pt x="50" y="67"/>
                      <a:pt x="43" y="67"/>
                      <a:pt x="39" y="67"/>
                    </a:cubicBezTo>
                    <a:cubicBezTo>
                      <a:pt x="36" y="67"/>
                      <a:pt x="34" y="66"/>
                      <a:pt x="33" y="65"/>
                    </a:cubicBezTo>
                    <a:cubicBezTo>
                      <a:pt x="31" y="63"/>
                      <a:pt x="25" y="55"/>
                      <a:pt x="22" y="50"/>
                    </a:cubicBezTo>
                    <a:cubicBezTo>
                      <a:pt x="21" y="49"/>
                      <a:pt x="20" y="48"/>
                      <a:pt x="18" y="48"/>
                    </a:cubicBezTo>
                    <a:cubicBezTo>
                      <a:pt x="18" y="53"/>
                      <a:pt x="18" y="55"/>
                      <a:pt x="19" y="59"/>
                    </a:cubicBezTo>
                    <a:cubicBezTo>
                      <a:pt x="19" y="62"/>
                      <a:pt x="19" y="62"/>
                      <a:pt x="21" y="63"/>
                    </a:cubicBezTo>
                    <a:cubicBezTo>
                      <a:pt x="22" y="63"/>
                      <a:pt x="24" y="63"/>
                      <a:pt x="25" y="63"/>
                    </a:cubicBezTo>
                    <a:cubicBezTo>
                      <a:pt x="25" y="64"/>
                      <a:pt x="25" y="66"/>
                      <a:pt x="25" y="67"/>
                    </a:cubicBezTo>
                    <a:cubicBezTo>
                      <a:pt x="22" y="67"/>
                      <a:pt x="18" y="66"/>
                      <a:pt x="12" y="66"/>
                    </a:cubicBezTo>
                    <a:cubicBezTo>
                      <a:pt x="7" y="66"/>
                      <a:pt x="3" y="67"/>
                      <a:pt x="1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2" y="63"/>
                      <a:pt x="3" y="63"/>
                      <a:pt x="4" y="63"/>
                    </a:cubicBezTo>
                    <a:cubicBezTo>
                      <a:pt x="6" y="62"/>
                      <a:pt x="6" y="61"/>
                      <a:pt x="6" y="59"/>
                    </a:cubicBezTo>
                    <a:cubicBezTo>
                      <a:pt x="7" y="56"/>
                      <a:pt x="7" y="47"/>
                      <a:pt x="7" y="42"/>
                    </a:cubicBezTo>
                    <a:cubicBezTo>
                      <a:pt x="7" y="18"/>
                      <a:pt x="7" y="12"/>
                      <a:pt x="6" y="10"/>
                    </a:cubicBezTo>
                    <a:cubicBezTo>
                      <a:pt x="6" y="8"/>
                      <a:pt x="6" y="7"/>
                      <a:pt x="5" y="7"/>
                    </a:cubicBezTo>
                    <a:cubicBezTo>
                      <a:pt x="3" y="7"/>
                      <a:pt x="2" y="6"/>
                      <a:pt x="0" y="6"/>
                    </a:cubicBezTo>
                    <a:cubicBezTo>
                      <a:pt x="0" y="5"/>
                      <a:pt x="0" y="3"/>
                      <a:pt x="0" y="3"/>
                    </a:cubicBezTo>
                    <a:cubicBezTo>
                      <a:pt x="7" y="3"/>
                      <a:pt x="16" y="1"/>
                      <a:pt x="19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19" y="3"/>
                      <a:pt x="19" y="5"/>
                      <a:pt x="19" y="12"/>
                    </a:cubicBezTo>
                    <a:cubicBezTo>
                      <a:pt x="18" y="18"/>
                      <a:pt x="18" y="26"/>
                      <a:pt x="18" y="45"/>
                    </a:cubicBezTo>
                    <a:cubicBezTo>
                      <a:pt x="20" y="45"/>
                      <a:pt x="22" y="44"/>
                      <a:pt x="23" y="43"/>
                    </a:cubicBezTo>
                    <a:cubicBezTo>
                      <a:pt x="27" y="40"/>
                      <a:pt x="32" y="34"/>
                      <a:pt x="32" y="32"/>
                    </a:cubicBezTo>
                    <a:cubicBezTo>
                      <a:pt x="32" y="32"/>
                      <a:pt x="32" y="31"/>
                      <a:pt x="31" y="31"/>
                    </a:cubicBezTo>
                    <a:cubicBezTo>
                      <a:pt x="29" y="30"/>
                      <a:pt x="26" y="30"/>
                      <a:pt x="26" y="30"/>
                    </a:cubicBezTo>
                    <a:cubicBezTo>
                      <a:pt x="25" y="29"/>
                      <a:pt x="26" y="27"/>
                      <a:pt x="26" y="2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ṣľídê"/>
              <p:cNvSpPr/>
              <p:nvPr/>
            </p:nvSpPr>
            <p:spPr bwMode="auto">
              <a:xfrm>
                <a:off x="6534151" y="3797300"/>
                <a:ext cx="136525" cy="142875"/>
              </a:xfrm>
              <a:custGeom>
                <a:avLst/>
                <a:gdLst>
                  <a:gd name="T0" fmla="*/ 23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9 w 41"/>
                  <a:gd name="T7" fmla="*/ 36 h 43"/>
                  <a:gd name="T8" fmla="*/ 22 w 41"/>
                  <a:gd name="T9" fmla="*/ 35 h 43"/>
                  <a:gd name="T10" fmla="*/ 23 w 41"/>
                  <a:gd name="T11" fmla="*/ 33 h 43"/>
                  <a:gd name="T12" fmla="*/ 23 w 41"/>
                  <a:gd name="T13" fmla="*/ 22 h 43"/>
                  <a:gd name="T14" fmla="*/ 23 w 41"/>
                  <a:gd name="T15" fmla="*/ 22 h 43"/>
                  <a:gd name="T16" fmla="*/ 22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2 w 41"/>
                  <a:gd name="T25" fmla="*/ 13 h 43"/>
                  <a:gd name="T26" fmla="*/ 4 w 41"/>
                  <a:gd name="T27" fmla="*/ 7 h 43"/>
                  <a:gd name="T28" fmla="*/ 20 w 41"/>
                  <a:gd name="T29" fmla="*/ 0 h 43"/>
                  <a:gd name="T30" fmla="*/ 32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1 w 41"/>
                  <a:gd name="T39" fmla="*/ 35 h 43"/>
                  <a:gd name="T40" fmla="*/ 40 w 41"/>
                  <a:gd name="T41" fmla="*/ 39 h 43"/>
                  <a:gd name="T42" fmla="*/ 30 w 41"/>
                  <a:gd name="T43" fmla="*/ 43 h 43"/>
                  <a:gd name="T44" fmla="*/ 24 w 41"/>
                  <a:gd name="T45" fmla="*/ 40 h 43"/>
                  <a:gd name="T46" fmla="*/ 23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2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3" y="22"/>
                    </a:moveTo>
                    <a:cubicBezTo>
                      <a:pt x="20" y="23"/>
                      <a:pt x="14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9" y="36"/>
                    </a:cubicBezTo>
                    <a:cubicBezTo>
                      <a:pt x="20" y="36"/>
                      <a:pt x="21" y="35"/>
                      <a:pt x="22" y="35"/>
                    </a:cubicBezTo>
                    <a:cubicBezTo>
                      <a:pt x="22" y="35"/>
                      <a:pt x="23" y="34"/>
                      <a:pt x="23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2" y="10"/>
                    </a:moveTo>
                    <a:cubicBezTo>
                      <a:pt x="20" y="8"/>
                      <a:pt x="17" y="7"/>
                      <a:pt x="14" y="7"/>
                    </a:cubicBezTo>
                    <a:cubicBezTo>
                      <a:pt x="12" y="7"/>
                      <a:pt x="10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2" y="12"/>
                      <a:pt x="3" y="7"/>
                      <a:pt x="4" y="7"/>
                    </a:cubicBezTo>
                    <a:cubicBezTo>
                      <a:pt x="9" y="3"/>
                      <a:pt x="17" y="0"/>
                      <a:pt x="20" y="0"/>
                    </a:cubicBezTo>
                    <a:cubicBezTo>
                      <a:pt x="25" y="0"/>
                      <a:pt x="29" y="3"/>
                      <a:pt x="32" y="6"/>
                    </a:cubicBezTo>
                    <a:cubicBezTo>
                      <a:pt x="34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5" y="36"/>
                      <a:pt x="37" y="36"/>
                    </a:cubicBezTo>
                    <a:cubicBezTo>
                      <a:pt x="39" y="36"/>
                      <a:pt x="39" y="36"/>
                      <a:pt x="41" y="35"/>
                    </a:cubicBezTo>
                    <a:cubicBezTo>
                      <a:pt x="41" y="36"/>
                      <a:pt x="41" y="39"/>
                      <a:pt x="40" y="39"/>
                    </a:cubicBezTo>
                    <a:cubicBezTo>
                      <a:pt x="38" y="41"/>
                      <a:pt x="33" y="43"/>
                      <a:pt x="30" y="43"/>
                    </a:cubicBezTo>
                    <a:cubicBezTo>
                      <a:pt x="26" y="43"/>
                      <a:pt x="24" y="41"/>
                      <a:pt x="24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6" y="42"/>
                      <a:pt x="4" y="40"/>
                    </a:cubicBezTo>
                    <a:cubicBezTo>
                      <a:pt x="2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3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3" y="12"/>
                      <a:pt x="22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şľïḑe"/>
              <p:cNvSpPr/>
              <p:nvPr/>
            </p:nvSpPr>
            <p:spPr bwMode="auto">
              <a:xfrm>
                <a:off x="6696076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5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7" y="9"/>
                      <a:pt x="16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6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6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ṥļïďé"/>
              <p:cNvSpPr/>
              <p:nvPr/>
            </p:nvSpPr>
            <p:spPr bwMode="auto">
              <a:xfrm>
                <a:off x="6888163" y="3735388"/>
                <a:ext cx="244475" cy="204788"/>
              </a:xfrm>
              <a:custGeom>
                <a:avLst/>
                <a:gdLst>
                  <a:gd name="T0" fmla="*/ 0 w 74"/>
                  <a:gd name="T1" fmla="*/ 0 h 62"/>
                  <a:gd name="T2" fmla="*/ 16 w 74"/>
                  <a:gd name="T3" fmla="*/ 0 h 62"/>
                  <a:gd name="T4" fmla="*/ 31 w 74"/>
                  <a:gd name="T5" fmla="*/ 0 h 62"/>
                  <a:gd name="T6" fmla="*/ 31 w 74"/>
                  <a:gd name="T7" fmla="*/ 3 h 62"/>
                  <a:gd name="T8" fmla="*/ 26 w 74"/>
                  <a:gd name="T9" fmla="*/ 4 h 62"/>
                  <a:gd name="T10" fmla="*/ 23 w 74"/>
                  <a:gd name="T11" fmla="*/ 9 h 62"/>
                  <a:gd name="T12" fmla="*/ 23 w 74"/>
                  <a:gd name="T13" fmla="*/ 33 h 62"/>
                  <a:gd name="T14" fmla="*/ 24 w 74"/>
                  <a:gd name="T15" fmla="*/ 45 h 62"/>
                  <a:gd name="T16" fmla="*/ 41 w 74"/>
                  <a:gd name="T17" fmla="*/ 56 h 62"/>
                  <a:gd name="T18" fmla="*/ 58 w 74"/>
                  <a:gd name="T19" fmla="*/ 39 h 62"/>
                  <a:gd name="T20" fmla="*/ 58 w 74"/>
                  <a:gd name="T21" fmla="*/ 10 h 62"/>
                  <a:gd name="T22" fmla="*/ 53 w 74"/>
                  <a:gd name="T23" fmla="*/ 4 h 62"/>
                  <a:gd name="T24" fmla="*/ 48 w 74"/>
                  <a:gd name="T25" fmla="*/ 3 h 62"/>
                  <a:gd name="T26" fmla="*/ 48 w 74"/>
                  <a:gd name="T27" fmla="*/ 0 h 62"/>
                  <a:gd name="T28" fmla="*/ 61 w 74"/>
                  <a:gd name="T29" fmla="*/ 0 h 62"/>
                  <a:gd name="T30" fmla="*/ 73 w 74"/>
                  <a:gd name="T31" fmla="*/ 0 h 62"/>
                  <a:gd name="T32" fmla="*/ 73 w 74"/>
                  <a:gd name="T33" fmla="*/ 3 h 62"/>
                  <a:gd name="T34" fmla="*/ 69 w 74"/>
                  <a:gd name="T35" fmla="*/ 4 h 62"/>
                  <a:gd name="T36" fmla="*/ 65 w 74"/>
                  <a:gd name="T37" fmla="*/ 11 h 62"/>
                  <a:gd name="T38" fmla="*/ 63 w 74"/>
                  <a:gd name="T39" fmla="*/ 38 h 62"/>
                  <a:gd name="T40" fmla="*/ 36 w 74"/>
                  <a:gd name="T41" fmla="*/ 62 h 62"/>
                  <a:gd name="T42" fmla="*/ 10 w 74"/>
                  <a:gd name="T43" fmla="*/ 44 h 62"/>
                  <a:gd name="T44" fmla="*/ 9 w 74"/>
                  <a:gd name="T45" fmla="*/ 9 h 62"/>
                  <a:gd name="T46" fmla="*/ 6 w 74"/>
                  <a:gd name="T47" fmla="*/ 4 h 62"/>
                  <a:gd name="T48" fmla="*/ 0 w 74"/>
                  <a:gd name="T49" fmla="*/ 3 h 62"/>
                  <a:gd name="T50" fmla="*/ 0 w 74"/>
                  <a:gd name="T5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62">
                    <a:moveTo>
                      <a:pt x="0" y="0"/>
                    </a:moveTo>
                    <a:cubicBezTo>
                      <a:pt x="4" y="0"/>
                      <a:pt x="10" y="0"/>
                      <a:pt x="16" y="0"/>
                    </a:cubicBezTo>
                    <a:cubicBezTo>
                      <a:pt x="22" y="0"/>
                      <a:pt x="27" y="0"/>
                      <a:pt x="31" y="0"/>
                    </a:cubicBezTo>
                    <a:cubicBezTo>
                      <a:pt x="31" y="0"/>
                      <a:pt x="31" y="2"/>
                      <a:pt x="31" y="3"/>
                    </a:cubicBezTo>
                    <a:cubicBezTo>
                      <a:pt x="29" y="3"/>
                      <a:pt x="27" y="4"/>
                      <a:pt x="26" y="4"/>
                    </a:cubicBezTo>
                    <a:cubicBezTo>
                      <a:pt x="24" y="4"/>
                      <a:pt x="23" y="6"/>
                      <a:pt x="23" y="9"/>
                    </a:cubicBezTo>
                    <a:cubicBezTo>
                      <a:pt x="22" y="17"/>
                      <a:pt x="23" y="28"/>
                      <a:pt x="23" y="33"/>
                    </a:cubicBezTo>
                    <a:cubicBezTo>
                      <a:pt x="23" y="37"/>
                      <a:pt x="23" y="42"/>
                      <a:pt x="24" y="45"/>
                    </a:cubicBezTo>
                    <a:cubicBezTo>
                      <a:pt x="25" y="51"/>
                      <a:pt x="31" y="56"/>
                      <a:pt x="41" y="56"/>
                    </a:cubicBezTo>
                    <a:cubicBezTo>
                      <a:pt x="49" y="56"/>
                      <a:pt x="57" y="53"/>
                      <a:pt x="58" y="39"/>
                    </a:cubicBezTo>
                    <a:cubicBezTo>
                      <a:pt x="58" y="32"/>
                      <a:pt x="59" y="17"/>
                      <a:pt x="58" y="10"/>
                    </a:cubicBezTo>
                    <a:cubicBezTo>
                      <a:pt x="58" y="6"/>
                      <a:pt x="57" y="5"/>
                      <a:pt x="53" y="4"/>
                    </a:cubicBezTo>
                    <a:cubicBezTo>
                      <a:pt x="52" y="4"/>
                      <a:pt x="50" y="3"/>
                      <a:pt x="48" y="3"/>
                    </a:cubicBezTo>
                    <a:cubicBezTo>
                      <a:pt x="47" y="2"/>
                      <a:pt x="47" y="0"/>
                      <a:pt x="48" y="0"/>
                    </a:cubicBezTo>
                    <a:cubicBezTo>
                      <a:pt x="51" y="0"/>
                      <a:pt x="55" y="0"/>
                      <a:pt x="61" y="0"/>
                    </a:cubicBezTo>
                    <a:cubicBezTo>
                      <a:pt x="68" y="0"/>
                      <a:pt x="71" y="0"/>
                      <a:pt x="73" y="0"/>
                    </a:cubicBezTo>
                    <a:cubicBezTo>
                      <a:pt x="73" y="0"/>
                      <a:pt x="74" y="3"/>
                      <a:pt x="73" y="3"/>
                    </a:cubicBezTo>
                    <a:cubicBezTo>
                      <a:pt x="71" y="3"/>
                      <a:pt x="70" y="3"/>
                      <a:pt x="69" y="4"/>
                    </a:cubicBezTo>
                    <a:cubicBezTo>
                      <a:pt x="66" y="5"/>
                      <a:pt x="65" y="6"/>
                      <a:pt x="65" y="11"/>
                    </a:cubicBezTo>
                    <a:cubicBezTo>
                      <a:pt x="64" y="20"/>
                      <a:pt x="64" y="32"/>
                      <a:pt x="63" y="38"/>
                    </a:cubicBezTo>
                    <a:cubicBezTo>
                      <a:pt x="62" y="56"/>
                      <a:pt x="51" y="62"/>
                      <a:pt x="36" y="62"/>
                    </a:cubicBezTo>
                    <a:cubicBezTo>
                      <a:pt x="18" y="62"/>
                      <a:pt x="11" y="54"/>
                      <a:pt x="10" y="44"/>
                    </a:cubicBezTo>
                    <a:cubicBezTo>
                      <a:pt x="9" y="37"/>
                      <a:pt x="9" y="18"/>
                      <a:pt x="9" y="9"/>
                    </a:cubicBezTo>
                    <a:cubicBezTo>
                      <a:pt x="9" y="6"/>
                      <a:pt x="8" y="5"/>
                      <a:pt x="6" y="4"/>
                    </a:cubicBezTo>
                    <a:cubicBezTo>
                      <a:pt x="4" y="4"/>
                      <a:pt x="2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ṩ1ïḓé"/>
              <p:cNvSpPr/>
              <p:nvPr/>
            </p:nvSpPr>
            <p:spPr bwMode="auto">
              <a:xfrm>
                <a:off x="7154863" y="3797300"/>
                <a:ext cx="171450" cy="139700"/>
              </a:xfrm>
              <a:custGeom>
                <a:avLst/>
                <a:gdLst>
                  <a:gd name="T0" fmla="*/ 3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0 w 52"/>
                  <a:gd name="T9" fmla="*/ 7 h 42"/>
                  <a:gd name="T10" fmla="*/ 1 w 52"/>
                  <a:gd name="T11" fmla="*/ 4 h 42"/>
                  <a:gd name="T12" fmla="*/ 17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1 w 52"/>
                  <a:gd name="T33" fmla="*/ 42 h 42"/>
                  <a:gd name="T34" fmla="*/ 40 w 52"/>
                  <a:gd name="T35" fmla="*/ 41 h 42"/>
                  <a:gd name="T36" fmla="*/ 28 w 52"/>
                  <a:gd name="T37" fmla="*/ 42 h 42"/>
                  <a:gd name="T38" fmla="*/ 28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3 w 52"/>
                  <a:gd name="T61" fmla="*/ 42 h 42"/>
                  <a:gd name="T62" fmla="*/ 11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3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3" y="38"/>
                    </a:moveTo>
                    <a:cubicBezTo>
                      <a:pt x="5" y="37"/>
                      <a:pt x="5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5" y="10"/>
                      <a:pt x="5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3" y="3"/>
                      <a:pt x="28" y="0"/>
                      <a:pt x="32" y="0"/>
                    </a:cubicBezTo>
                    <a:cubicBezTo>
                      <a:pt x="37" y="0"/>
                      <a:pt x="40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1" y="42"/>
                    </a:cubicBezTo>
                    <a:cubicBezTo>
                      <a:pt x="50" y="42"/>
                      <a:pt x="46" y="41"/>
                      <a:pt x="40" y="41"/>
                    </a:cubicBezTo>
                    <a:cubicBezTo>
                      <a:pt x="34" y="41"/>
                      <a:pt x="32" y="42"/>
                      <a:pt x="28" y="42"/>
                    </a:cubicBezTo>
                    <a:cubicBezTo>
                      <a:pt x="28" y="41"/>
                      <a:pt x="28" y="39"/>
                      <a:pt x="28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3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0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1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3" y="42"/>
                    </a:cubicBezTo>
                    <a:cubicBezTo>
                      <a:pt x="20" y="42"/>
                      <a:pt x="17" y="41"/>
                      <a:pt x="11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1" y="38"/>
                      <a:pt x="2" y="38"/>
                      <a:pt x="3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śḷíḓè"/>
              <p:cNvSpPr/>
              <p:nvPr/>
            </p:nvSpPr>
            <p:spPr bwMode="auto">
              <a:xfrm>
                <a:off x="7353301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5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5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6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8" y="9"/>
                      <a:pt x="16" y="10"/>
                    </a:cubicBezTo>
                    <a:close/>
                    <a:moveTo>
                      <a:pt x="25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7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7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5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îṩḷiḓé"/>
              <p:cNvSpPr/>
              <p:nvPr/>
            </p:nvSpPr>
            <p:spPr bwMode="auto">
              <a:xfrm>
                <a:off x="7456488" y="3805238"/>
                <a:ext cx="165100" cy="131763"/>
              </a:xfrm>
              <a:custGeom>
                <a:avLst/>
                <a:gdLst>
                  <a:gd name="T0" fmla="*/ 0 w 50"/>
                  <a:gd name="T1" fmla="*/ 0 h 40"/>
                  <a:gd name="T2" fmla="*/ 13 w 50"/>
                  <a:gd name="T3" fmla="*/ 0 h 40"/>
                  <a:gd name="T4" fmla="*/ 24 w 50"/>
                  <a:gd name="T5" fmla="*/ 0 h 40"/>
                  <a:gd name="T6" fmla="*/ 24 w 50"/>
                  <a:gd name="T7" fmla="*/ 3 h 40"/>
                  <a:gd name="T8" fmla="*/ 20 w 50"/>
                  <a:gd name="T9" fmla="*/ 4 h 40"/>
                  <a:gd name="T10" fmla="*/ 20 w 50"/>
                  <a:gd name="T11" fmla="*/ 5 h 40"/>
                  <a:gd name="T12" fmla="*/ 28 w 50"/>
                  <a:gd name="T13" fmla="*/ 26 h 40"/>
                  <a:gd name="T14" fmla="*/ 29 w 50"/>
                  <a:gd name="T15" fmla="*/ 26 h 40"/>
                  <a:gd name="T16" fmla="*/ 36 w 50"/>
                  <a:gd name="T17" fmla="*/ 8 h 40"/>
                  <a:gd name="T18" fmla="*/ 35 w 50"/>
                  <a:gd name="T19" fmla="*/ 4 h 40"/>
                  <a:gd name="T20" fmla="*/ 30 w 50"/>
                  <a:gd name="T21" fmla="*/ 3 h 40"/>
                  <a:gd name="T22" fmla="*/ 31 w 50"/>
                  <a:gd name="T23" fmla="*/ 0 h 40"/>
                  <a:gd name="T24" fmla="*/ 40 w 50"/>
                  <a:gd name="T25" fmla="*/ 0 h 40"/>
                  <a:gd name="T26" fmla="*/ 50 w 50"/>
                  <a:gd name="T27" fmla="*/ 0 h 40"/>
                  <a:gd name="T28" fmla="*/ 50 w 50"/>
                  <a:gd name="T29" fmla="*/ 3 h 40"/>
                  <a:gd name="T30" fmla="*/ 46 w 50"/>
                  <a:gd name="T31" fmla="*/ 4 h 40"/>
                  <a:gd name="T32" fmla="*/ 42 w 50"/>
                  <a:gd name="T33" fmla="*/ 8 h 40"/>
                  <a:gd name="T34" fmla="*/ 31 w 50"/>
                  <a:gd name="T35" fmla="*/ 30 h 40"/>
                  <a:gd name="T36" fmla="*/ 28 w 50"/>
                  <a:gd name="T37" fmla="*/ 40 h 40"/>
                  <a:gd name="T38" fmla="*/ 21 w 50"/>
                  <a:gd name="T39" fmla="*/ 40 h 40"/>
                  <a:gd name="T40" fmla="*/ 18 w 50"/>
                  <a:gd name="T41" fmla="*/ 31 h 40"/>
                  <a:gd name="T42" fmla="*/ 10 w 50"/>
                  <a:gd name="T43" fmla="*/ 12 h 40"/>
                  <a:gd name="T44" fmla="*/ 4 w 50"/>
                  <a:gd name="T45" fmla="*/ 4 h 40"/>
                  <a:gd name="T46" fmla="*/ 0 w 50"/>
                  <a:gd name="T47" fmla="*/ 3 h 40"/>
                  <a:gd name="T48" fmla="*/ 0 w 50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40">
                    <a:moveTo>
                      <a:pt x="0" y="0"/>
                    </a:moveTo>
                    <a:cubicBezTo>
                      <a:pt x="4" y="0"/>
                      <a:pt x="8" y="0"/>
                      <a:pt x="13" y="0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0"/>
                      <a:pt x="24" y="2"/>
                      <a:pt x="24" y="3"/>
                    </a:cubicBezTo>
                    <a:cubicBezTo>
                      <a:pt x="23" y="3"/>
                      <a:pt x="21" y="3"/>
                      <a:pt x="20" y="4"/>
                    </a:cubicBezTo>
                    <a:cubicBezTo>
                      <a:pt x="20" y="4"/>
                      <a:pt x="19" y="5"/>
                      <a:pt x="20" y="5"/>
                    </a:cubicBezTo>
                    <a:cubicBezTo>
                      <a:pt x="21" y="9"/>
                      <a:pt x="26" y="22"/>
                      <a:pt x="28" y="26"/>
                    </a:cubicBezTo>
                    <a:cubicBezTo>
                      <a:pt x="28" y="26"/>
                      <a:pt x="28" y="26"/>
                      <a:pt x="29" y="26"/>
                    </a:cubicBezTo>
                    <a:cubicBezTo>
                      <a:pt x="31" y="22"/>
                      <a:pt x="35" y="12"/>
                      <a:pt x="36" y="8"/>
                    </a:cubicBezTo>
                    <a:cubicBezTo>
                      <a:pt x="37" y="5"/>
                      <a:pt x="36" y="4"/>
                      <a:pt x="35" y="4"/>
                    </a:cubicBezTo>
                    <a:cubicBezTo>
                      <a:pt x="34" y="3"/>
                      <a:pt x="32" y="3"/>
                      <a:pt x="30" y="3"/>
                    </a:cubicBezTo>
                    <a:cubicBezTo>
                      <a:pt x="30" y="2"/>
                      <a:pt x="30" y="0"/>
                      <a:pt x="31" y="0"/>
                    </a:cubicBezTo>
                    <a:cubicBezTo>
                      <a:pt x="32" y="0"/>
                      <a:pt x="36" y="0"/>
                      <a:pt x="40" y="0"/>
                    </a:cubicBezTo>
                    <a:cubicBezTo>
                      <a:pt x="44" y="0"/>
                      <a:pt x="48" y="0"/>
                      <a:pt x="50" y="0"/>
                    </a:cubicBezTo>
                    <a:cubicBezTo>
                      <a:pt x="50" y="0"/>
                      <a:pt x="50" y="2"/>
                      <a:pt x="50" y="3"/>
                    </a:cubicBezTo>
                    <a:cubicBezTo>
                      <a:pt x="48" y="3"/>
                      <a:pt x="47" y="3"/>
                      <a:pt x="46" y="4"/>
                    </a:cubicBezTo>
                    <a:cubicBezTo>
                      <a:pt x="44" y="4"/>
                      <a:pt x="43" y="6"/>
                      <a:pt x="42" y="8"/>
                    </a:cubicBezTo>
                    <a:cubicBezTo>
                      <a:pt x="39" y="14"/>
                      <a:pt x="35" y="22"/>
                      <a:pt x="31" y="30"/>
                    </a:cubicBezTo>
                    <a:cubicBezTo>
                      <a:pt x="30" y="35"/>
                      <a:pt x="29" y="37"/>
                      <a:pt x="28" y="40"/>
                    </a:cubicBezTo>
                    <a:cubicBezTo>
                      <a:pt x="26" y="40"/>
                      <a:pt x="23" y="40"/>
                      <a:pt x="21" y="40"/>
                    </a:cubicBezTo>
                    <a:cubicBezTo>
                      <a:pt x="20" y="37"/>
                      <a:pt x="19" y="34"/>
                      <a:pt x="18" y="31"/>
                    </a:cubicBezTo>
                    <a:cubicBezTo>
                      <a:pt x="15" y="24"/>
                      <a:pt x="12" y="17"/>
                      <a:pt x="10" y="12"/>
                    </a:cubicBezTo>
                    <a:cubicBezTo>
                      <a:pt x="7" y="5"/>
                      <a:pt x="6" y="4"/>
                      <a:pt x="4" y="4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ś1ïďè"/>
              <p:cNvSpPr/>
              <p:nvPr/>
            </p:nvSpPr>
            <p:spPr bwMode="auto">
              <a:xfrm>
                <a:off x="7643813" y="3797300"/>
                <a:ext cx="131763" cy="142875"/>
              </a:xfrm>
              <a:custGeom>
                <a:avLst/>
                <a:gdLst>
                  <a:gd name="T0" fmla="*/ 12 w 40"/>
                  <a:gd name="T1" fmla="*/ 16 h 43"/>
                  <a:gd name="T2" fmla="*/ 13 w 40"/>
                  <a:gd name="T3" fmla="*/ 16 h 43"/>
                  <a:gd name="T4" fmla="*/ 26 w 40"/>
                  <a:gd name="T5" fmla="*/ 16 h 43"/>
                  <a:gd name="T6" fmla="*/ 27 w 40"/>
                  <a:gd name="T7" fmla="*/ 15 h 43"/>
                  <a:gd name="T8" fmla="*/ 19 w 40"/>
                  <a:gd name="T9" fmla="*/ 4 h 43"/>
                  <a:gd name="T10" fmla="*/ 12 w 40"/>
                  <a:gd name="T11" fmla="*/ 16 h 43"/>
                  <a:gd name="T12" fmla="*/ 39 w 40"/>
                  <a:gd name="T13" fmla="*/ 31 h 43"/>
                  <a:gd name="T14" fmla="*/ 39 w 40"/>
                  <a:gd name="T15" fmla="*/ 34 h 43"/>
                  <a:gd name="T16" fmla="*/ 20 w 40"/>
                  <a:gd name="T17" fmla="*/ 43 h 43"/>
                  <a:gd name="T18" fmla="*/ 7 w 40"/>
                  <a:gd name="T19" fmla="*/ 38 h 43"/>
                  <a:gd name="T20" fmla="*/ 0 w 40"/>
                  <a:gd name="T21" fmla="*/ 22 h 43"/>
                  <a:gd name="T22" fmla="*/ 10 w 40"/>
                  <a:gd name="T23" fmla="*/ 4 h 43"/>
                  <a:gd name="T24" fmla="*/ 22 w 40"/>
                  <a:gd name="T25" fmla="*/ 0 h 43"/>
                  <a:gd name="T26" fmla="*/ 38 w 40"/>
                  <a:gd name="T27" fmla="*/ 15 h 43"/>
                  <a:gd name="T28" fmla="*/ 40 w 40"/>
                  <a:gd name="T29" fmla="*/ 16 h 43"/>
                  <a:gd name="T30" fmla="*/ 39 w 40"/>
                  <a:gd name="T31" fmla="*/ 19 h 43"/>
                  <a:gd name="T32" fmla="*/ 13 w 40"/>
                  <a:gd name="T33" fmla="*/ 21 h 43"/>
                  <a:gd name="T34" fmla="*/ 12 w 40"/>
                  <a:gd name="T35" fmla="*/ 22 h 43"/>
                  <a:gd name="T36" fmla="*/ 16 w 40"/>
                  <a:gd name="T37" fmla="*/ 31 h 43"/>
                  <a:gd name="T38" fmla="*/ 27 w 40"/>
                  <a:gd name="T39" fmla="*/ 34 h 43"/>
                  <a:gd name="T40" fmla="*/ 39 w 40"/>
                  <a:gd name="T41" fmla="*/ 30 h 43"/>
                  <a:gd name="T42" fmla="*/ 39 w 40"/>
                  <a:gd name="T43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3">
                    <a:moveTo>
                      <a:pt x="12" y="16"/>
                    </a:moveTo>
                    <a:cubicBezTo>
                      <a:pt x="12" y="16"/>
                      <a:pt x="12" y="16"/>
                      <a:pt x="13" y="16"/>
                    </a:cubicBezTo>
                    <a:cubicBezTo>
                      <a:pt x="15" y="17"/>
                      <a:pt x="24" y="16"/>
                      <a:pt x="26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6" y="9"/>
                      <a:pt x="24" y="4"/>
                      <a:pt x="19" y="4"/>
                    </a:cubicBezTo>
                    <a:cubicBezTo>
                      <a:pt x="15" y="4"/>
                      <a:pt x="12" y="9"/>
                      <a:pt x="12" y="16"/>
                    </a:cubicBezTo>
                    <a:close/>
                    <a:moveTo>
                      <a:pt x="39" y="31"/>
                    </a:moveTo>
                    <a:cubicBezTo>
                      <a:pt x="40" y="32"/>
                      <a:pt x="39" y="34"/>
                      <a:pt x="39" y="34"/>
                    </a:cubicBezTo>
                    <a:cubicBezTo>
                      <a:pt x="34" y="39"/>
                      <a:pt x="27" y="43"/>
                      <a:pt x="20" y="43"/>
                    </a:cubicBezTo>
                    <a:cubicBezTo>
                      <a:pt x="14" y="43"/>
                      <a:pt x="10" y="41"/>
                      <a:pt x="7" y="38"/>
                    </a:cubicBezTo>
                    <a:cubicBezTo>
                      <a:pt x="2" y="34"/>
                      <a:pt x="0" y="28"/>
                      <a:pt x="0" y="22"/>
                    </a:cubicBezTo>
                    <a:cubicBezTo>
                      <a:pt x="0" y="13"/>
                      <a:pt x="4" y="7"/>
                      <a:pt x="10" y="4"/>
                    </a:cubicBezTo>
                    <a:cubicBezTo>
                      <a:pt x="14" y="2"/>
                      <a:pt x="18" y="0"/>
                      <a:pt x="22" y="0"/>
                    </a:cubicBezTo>
                    <a:cubicBezTo>
                      <a:pt x="34" y="0"/>
                      <a:pt x="38" y="9"/>
                      <a:pt x="38" y="15"/>
                    </a:cubicBezTo>
                    <a:cubicBezTo>
                      <a:pt x="39" y="15"/>
                      <a:pt x="39" y="16"/>
                      <a:pt x="40" y="16"/>
                    </a:cubicBezTo>
                    <a:cubicBezTo>
                      <a:pt x="40" y="16"/>
                      <a:pt x="40" y="18"/>
                      <a:pt x="39" y="19"/>
                    </a:cubicBezTo>
                    <a:cubicBezTo>
                      <a:pt x="36" y="20"/>
                      <a:pt x="21" y="21"/>
                      <a:pt x="13" y="21"/>
                    </a:cubicBezTo>
                    <a:cubicBezTo>
                      <a:pt x="12" y="21"/>
                      <a:pt x="12" y="21"/>
                      <a:pt x="12" y="22"/>
                    </a:cubicBezTo>
                    <a:cubicBezTo>
                      <a:pt x="12" y="25"/>
                      <a:pt x="14" y="28"/>
                      <a:pt x="16" y="31"/>
                    </a:cubicBezTo>
                    <a:cubicBezTo>
                      <a:pt x="19" y="33"/>
                      <a:pt x="22" y="34"/>
                      <a:pt x="27" y="34"/>
                    </a:cubicBezTo>
                    <a:cubicBezTo>
                      <a:pt x="31" y="34"/>
                      <a:pt x="35" y="33"/>
                      <a:pt x="39" y="30"/>
                    </a:cubicBezTo>
                    <a:cubicBezTo>
                      <a:pt x="39" y="30"/>
                      <a:pt x="39" y="31"/>
                      <a:pt x="39" y="3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ï$lïdê"/>
              <p:cNvSpPr/>
              <p:nvPr/>
            </p:nvSpPr>
            <p:spPr bwMode="auto">
              <a:xfrm>
                <a:off x="7808913" y="3797300"/>
                <a:ext cx="119063" cy="139700"/>
              </a:xfrm>
              <a:custGeom>
                <a:avLst/>
                <a:gdLst>
                  <a:gd name="T0" fmla="*/ 36 w 36"/>
                  <a:gd name="T1" fmla="*/ 3 h 42"/>
                  <a:gd name="T2" fmla="*/ 36 w 36"/>
                  <a:gd name="T3" fmla="*/ 5 h 42"/>
                  <a:gd name="T4" fmla="*/ 32 w 36"/>
                  <a:gd name="T5" fmla="*/ 13 h 42"/>
                  <a:gd name="T6" fmla="*/ 31 w 36"/>
                  <a:gd name="T7" fmla="*/ 14 h 42"/>
                  <a:gd name="T8" fmla="*/ 23 w 36"/>
                  <a:gd name="T9" fmla="*/ 10 h 42"/>
                  <a:gd name="T10" fmla="*/ 19 w 36"/>
                  <a:gd name="T11" fmla="*/ 12 h 42"/>
                  <a:gd name="T12" fmla="*/ 18 w 36"/>
                  <a:gd name="T13" fmla="*/ 14 h 42"/>
                  <a:gd name="T14" fmla="*/ 18 w 36"/>
                  <a:gd name="T15" fmla="*/ 34 h 42"/>
                  <a:gd name="T16" fmla="*/ 21 w 36"/>
                  <a:gd name="T17" fmla="*/ 38 h 42"/>
                  <a:gd name="T18" fmla="*/ 27 w 36"/>
                  <a:gd name="T19" fmla="*/ 38 h 42"/>
                  <a:gd name="T20" fmla="*/ 26 w 36"/>
                  <a:gd name="T21" fmla="*/ 42 h 42"/>
                  <a:gd name="T22" fmla="*/ 12 w 36"/>
                  <a:gd name="T23" fmla="*/ 41 h 42"/>
                  <a:gd name="T24" fmla="*/ 0 w 36"/>
                  <a:gd name="T25" fmla="*/ 42 h 42"/>
                  <a:gd name="T26" fmla="*/ 0 w 36"/>
                  <a:gd name="T27" fmla="*/ 38 h 42"/>
                  <a:gd name="T28" fmla="*/ 4 w 36"/>
                  <a:gd name="T29" fmla="*/ 38 h 42"/>
                  <a:gd name="T30" fmla="*/ 6 w 36"/>
                  <a:gd name="T31" fmla="*/ 35 h 42"/>
                  <a:gd name="T32" fmla="*/ 6 w 36"/>
                  <a:gd name="T33" fmla="*/ 19 h 42"/>
                  <a:gd name="T34" fmla="*/ 6 w 36"/>
                  <a:gd name="T35" fmla="*/ 11 h 42"/>
                  <a:gd name="T36" fmla="*/ 1 w 36"/>
                  <a:gd name="T37" fmla="*/ 7 h 42"/>
                  <a:gd name="T38" fmla="*/ 1 w 36"/>
                  <a:gd name="T39" fmla="*/ 4 h 42"/>
                  <a:gd name="T40" fmla="*/ 17 w 36"/>
                  <a:gd name="T41" fmla="*/ 0 h 42"/>
                  <a:gd name="T42" fmla="*/ 18 w 36"/>
                  <a:gd name="T43" fmla="*/ 1 h 42"/>
                  <a:gd name="T44" fmla="*/ 18 w 36"/>
                  <a:gd name="T45" fmla="*/ 8 h 42"/>
                  <a:gd name="T46" fmla="*/ 18 w 36"/>
                  <a:gd name="T47" fmla="*/ 8 h 42"/>
                  <a:gd name="T48" fmla="*/ 25 w 36"/>
                  <a:gd name="T49" fmla="*/ 3 h 42"/>
                  <a:gd name="T50" fmla="*/ 30 w 36"/>
                  <a:gd name="T51" fmla="*/ 0 h 42"/>
                  <a:gd name="T52" fmla="*/ 36 w 36"/>
                  <a:gd name="T5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2">
                    <a:moveTo>
                      <a:pt x="36" y="3"/>
                    </a:moveTo>
                    <a:cubicBezTo>
                      <a:pt x="36" y="3"/>
                      <a:pt x="36" y="5"/>
                      <a:pt x="36" y="5"/>
                    </a:cubicBezTo>
                    <a:cubicBezTo>
                      <a:pt x="36" y="7"/>
                      <a:pt x="33" y="12"/>
                      <a:pt x="32" y="13"/>
                    </a:cubicBezTo>
                    <a:cubicBezTo>
                      <a:pt x="32" y="13"/>
                      <a:pt x="31" y="14"/>
                      <a:pt x="31" y="14"/>
                    </a:cubicBezTo>
                    <a:cubicBezTo>
                      <a:pt x="28" y="12"/>
                      <a:pt x="26" y="10"/>
                      <a:pt x="23" y="10"/>
                    </a:cubicBezTo>
                    <a:cubicBezTo>
                      <a:pt x="21" y="10"/>
                      <a:pt x="20" y="11"/>
                      <a:pt x="19" y="12"/>
                    </a:cubicBezTo>
                    <a:cubicBezTo>
                      <a:pt x="18" y="12"/>
                      <a:pt x="18" y="13"/>
                      <a:pt x="18" y="14"/>
                    </a:cubicBezTo>
                    <a:cubicBezTo>
                      <a:pt x="18" y="20"/>
                      <a:pt x="18" y="32"/>
                      <a:pt x="18" y="34"/>
                    </a:cubicBezTo>
                    <a:cubicBezTo>
                      <a:pt x="18" y="36"/>
                      <a:pt x="19" y="37"/>
                      <a:pt x="21" y="38"/>
                    </a:cubicBezTo>
                    <a:cubicBezTo>
                      <a:pt x="23" y="38"/>
                      <a:pt x="25" y="38"/>
                      <a:pt x="27" y="38"/>
                    </a:cubicBezTo>
                    <a:cubicBezTo>
                      <a:pt x="27" y="39"/>
                      <a:pt x="27" y="41"/>
                      <a:pt x="26" y="42"/>
                    </a:cubicBezTo>
                    <a:cubicBezTo>
                      <a:pt x="24" y="42"/>
                      <a:pt x="19" y="41"/>
                      <a:pt x="12" y="41"/>
                    </a:cubicBezTo>
                    <a:cubicBezTo>
                      <a:pt x="7" y="41"/>
                      <a:pt x="3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ubicBezTo>
                      <a:pt x="5" y="37"/>
                      <a:pt x="6" y="37"/>
                      <a:pt x="6" y="35"/>
                    </a:cubicBezTo>
                    <a:cubicBezTo>
                      <a:pt x="6" y="33"/>
                      <a:pt x="6" y="25"/>
                      <a:pt x="6" y="19"/>
                    </a:cubicBezTo>
                    <a:cubicBezTo>
                      <a:pt x="6" y="15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4"/>
                      <a:pt x="1" y="4"/>
                    </a:cubicBezTo>
                    <a:cubicBezTo>
                      <a:pt x="5" y="4"/>
                      <a:pt x="14" y="2"/>
                      <a:pt x="17" y="0"/>
                    </a:cubicBezTo>
                    <a:cubicBezTo>
                      <a:pt x="18" y="0"/>
                      <a:pt x="18" y="0"/>
                      <a:pt x="18" y="1"/>
                    </a:cubicBezTo>
                    <a:cubicBezTo>
                      <a:pt x="18" y="2"/>
                      <a:pt x="18" y="7"/>
                      <a:pt x="18" y="8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21" y="6"/>
                      <a:pt x="22" y="4"/>
                      <a:pt x="25" y="3"/>
                    </a:cubicBezTo>
                    <a:cubicBezTo>
                      <a:pt x="26" y="1"/>
                      <a:pt x="28" y="0"/>
                      <a:pt x="30" y="0"/>
                    </a:cubicBezTo>
                    <a:cubicBezTo>
                      <a:pt x="33" y="0"/>
                      <a:pt x="35" y="1"/>
                      <a:pt x="36" y="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iṣḷïḓê"/>
              <p:cNvSpPr/>
              <p:nvPr/>
            </p:nvSpPr>
            <p:spPr bwMode="auto">
              <a:xfrm>
                <a:off x="7958138" y="3797300"/>
                <a:ext cx="104775" cy="139700"/>
              </a:xfrm>
              <a:custGeom>
                <a:avLst/>
                <a:gdLst>
                  <a:gd name="T0" fmla="*/ 29 w 32"/>
                  <a:gd name="T1" fmla="*/ 13 h 42"/>
                  <a:gd name="T2" fmla="*/ 26 w 32"/>
                  <a:gd name="T3" fmla="*/ 13 h 42"/>
                  <a:gd name="T4" fmla="*/ 22 w 32"/>
                  <a:gd name="T5" fmla="*/ 5 h 42"/>
                  <a:gd name="T6" fmla="*/ 17 w 32"/>
                  <a:gd name="T7" fmla="*/ 4 h 42"/>
                  <a:gd name="T8" fmla="*/ 11 w 32"/>
                  <a:gd name="T9" fmla="*/ 9 h 42"/>
                  <a:gd name="T10" fmla="*/ 21 w 32"/>
                  <a:gd name="T11" fmla="*/ 17 h 42"/>
                  <a:gd name="T12" fmla="*/ 32 w 32"/>
                  <a:gd name="T13" fmla="*/ 29 h 42"/>
                  <a:gd name="T14" fmla="*/ 14 w 32"/>
                  <a:gd name="T15" fmla="*/ 42 h 42"/>
                  <a:gd name="T16" fmla="*/ 2 w 32"/>
                  <a:gd name="T17" fmla="*/ 41 h 42"/>
                  <a:gd name="T18" fmla="*/ 0 w 32"/>
                  <a:gd name="T19" fmla="*/ 29 h 42"/>
                  <a:gd name="T20" fmla="*/ 3 w 32"/>
                  <a:gd name="T21" fmla="*/ 28 h 42"/>
                  <a:gd name="T22" fmla="*/ 10 w 32"/>
                  <a:gd name="T23" fmla="*/ 38 h 42"/>
                  <a:gd name="T24" fmla="*/ 16 w 32"/>
                  <a:gd name="T25" fmla="*/ 39 h 42"/>
                  <a:gd name="T26" fmla="*/ 22 w 32"/>
                  <a:gd name="T27" fmla="*/ 34 h 42"/>
                  <a:gd name="T28" fmla="*/ 14 w 32"/>
                  <a:gd name="T29" fmla="*/ 27 h 42"/>
                  <a:gd name="T30" fmla="*/ 1 w 32"/>
                  <a:gd name="T31" fmla="*/ 13 h 42"/>
                  <a:gd name="T32" fmla="*/ 18 w 32"/>
                  <a:gd name="T33" fmla="*/ 0 h 42"/>
                  <a:gd name="T34" fmla="*/ 26 w 32"/>
                  <a:gd name="T35" fmla="*/ 1 h 42"/>
                  <a:gd name="T36" fmla="*/ 30 w 32"/>
                  <a:gd name="T37" fmla="*/ 2 h 42"/>
                  <a:gd name="T38" fmla="*/ 29 w 32"/>
                  <a:gd name="T3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42">
                    <a:moveTo>
                      <a:pt x="29" y="13"/>
                    </a:moveTo>
                    <a:cubicBezTo>
                      <a:pt x="29" y="13"/>
                      <a:pt x="26" y="13"/>
                      <a:pt x="26" y="13"/>
                    </a:cubicBezTo>
                    <a:cubicBezTo>
                      <a:pt x="25" y="9"/>
                      <a:pt x="24" y="6"/>
                      <a:pt x="22" y="5"/>
                    </a:cubicBezTo>
                    <a:cubicBezTo>
                      <a:pt x="20" y="4"/>
                      <a:pt x="19" y="4"/>
                      <a:pt x="17" y="4"/>
                    </a:cubicBezTo>
                    <a:cubicBezTo>
                      <a:pt x="14" y="4"/>
                      <a:pt x="11" y="6"/>
                      <a:pt x="11" y="9"/>
                    </a:cubicBezTo>
                    <a:cubicBezTo>
                      <a:pt x="11" y="12"/>
                      <a:pt x="12" y="13"/>
                      <a:pt x="21" y="17"/>
                    </a:cubicBezTo>
                    <a:cubicBezTo>
                      <a:pt x="30" y="21"/>
                      <a:pt x="32" y="24"/>
                      <a:pt x="32" y="29"/>
                    </a:cubicBezTo>
                    <a:cubicBezTo>
                      <a:pt x="32" y="38"/>
                      <a:pt x="24" y="42"/>
                      <a:pt x="14" y="42"/>
                    </a:cubicBezTo>
                    <a:cubicBezTo>
                      <a:pt x="9" y="42"/>
                      <a:pt x="5" y="42"/>
                      <a:pt x="2" y="41"/>
                    </a:cubicBezTo>
                    <a:cubicBezTo>
                      <a:pt x="1" y="38"/>
                      <a:pt x="0" y="31"/>
                      <a:pt x="0" y="29"/>
                    </a:cubicBezTo>
                    <a:cubicBezTo>
                      <a:pt x="0" y="28"/>
                      <a:pt x="3" y="28"/>
                      <a:pt x="3" y="28"/>
                    </a:cubicBezTo>
                    <a:cubicBezTo>
                      <a:pt x="5" y="33"/>
                      <a:pt x="7" y="36"/>
                      <a:pt x="10" y="38"/>
                    </a:cubicBezTo>
                    <a:cubicBezTo>
                      <a:pt x="12" y="39"/>
                      <a:pt x="14" y="39"/>
                      <a:pt x="16" y="39"/>
                    </a:cubicBezTo>
                    <a:cubicBezTo>
                      <a:pt x="19" y="39"/>
                      <a:pt x="22" y="37"/>
                      <a:pt x="22" y="34"/>
                    </a:cubicBezTo>
                    <a:cubicBezTo>
                      <a:pt x="22" y="31"/>
                      <a:pt x="20" y="30"/>
                      <a:pt x="14" y="27"/>
                    </a:cubicBezTo>
                    <a:cubicBezTo>
                      <a:pt x="4" y="23"/>
                      <a:pt x="1" y="19"/>
                      <a:pt x="1" y="13"/>
                    </a:cubicBezTo>
                    <a:cubicBezTo>
                      <a:pt x="1" y="6"/>
                      <a:pt x="7" y="0"/>
                      <a:pt x="18" y="0"/>
                    </a:cubicBezTo>
                    <a:cubicBezTo>
                      <a:pt x="20" y="0"/>
                      <a:pt x="24" y="1"/>
                      <a:pt x="26" y="1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5"/>
                      <a:pt x="30" y="9"/>
                      <a:pt x="29" y="1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$ḻîḍé"/>
              <p:cNvSpPr/>
              <p:nvPr/>
            </p:nvSpPr>
            <p:spPr bwMode="auto">
              <a:xfrm>
                <a:off x="8099426" y="3741738"/>
                <a:ext cx="82550" cy="195263"/>
              </a:xfrm>
              <a:custGeom>
                <a:avLst/>
                <a:gdLst>
                  <a:gd name="T0" fmla="*/ 15 w 25"/>
                  <a:gd name="T1" fmla="*/ 10 h 59"/>
                  <a:gd name="T2" fmla="*/ 9 w 25"/>
                  <a:gd name="T3" fmla="*/ 10 h 59"/>
                  <a:gd name="T4" fmla="*/ 5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7 w 25"/>
                  <a:gd name="T11" fmla="*/ 1 h 59"/>
                  <a:gd name="T12" fmla="*/ 18 w 25"/>
                  <a:gd name="T13" fmla="*/ 4 h 59"/>
                  <a:gd name="T14" fmla="*/ 15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0 w 25"/>
                  <a:gd name="T21" fmla="*/ 59 h 59"/>
                  <a:gd name="T22" fmla="*/ 0 w 25"/>
                  <a:gd name="T23" fmla="*/ 55 h 59"/>
                  <a:gd name="T24" fmla="*/ 4 w 25"/>
                  <a:gd name="T25" fmla="*/ 55 h 59"/>
                  <a:gd name="T26" fmla="*/ 6 w 25"/>
                  <a:gd name="T27" fmla="*/ 51 h 59"/>
                  <a:gd name="T28" fmla="*/ 6 w 25"/>
                  <a:gd name="T29" fmla="*/ 37 h 59"/>
                  <a:gd name="T30" fmla="*/ 6 w 25"/>
                  <a:gd name="T31" fmla="*/ 28 h 59"/>
                  <a:gd name="T32" fmla="*/ 5 w 25"/>
                  <a:gd name="T33" fmla="*/ 26 h 59"/>
                  <a:gd name="T34" fmla="*/ 1 w 25"/>
                  <a:gd name="T35" fmla="*/ 23 h 59"/>
                  <a:gd name="T36" fmla="*/ 1 w 25"/>
                  <a:gd name="T37" fmla="*/ 21 h 59"/>
                  <a:gd name="T38" fmla="*/ 18 w 25"/>
                  <a:gd name="T39" fmla="*/ 17 h 59"/>
                  <a:gd name="T40" fmla="*/ 18 w 25"/>
                  <a:gd name="T41" fmla="*/ 34 h 59"/>
                  <a:gd name="T42" fmla="*/ 18 w 25"/>
                  <a:gd name="T43" fmla="*/ 51 h 59"/>
                  <a:gd name="T44" fmla="*/ 20 w 25"/>
                  <a:gd name="T45" fmla="*/ 55 h 59"/>
                  <a:gd name="T46" fmla="*/ 24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5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5" y="6"/>
                    </a:cubicBezTo>
                    <a:cubicBezTo>
                      <a:pt x="5" y="5"/>
                      <a:pt x="5" y="3"/>
                      <a:pt x="6" y="2"/>
                    </a:cubicBezTo>
                    <a:cubicBezTo>
                      <a:pt x="7" y="1"/>
                      <a:pt x="10" y="0"/>
                      <a:pt x="13" y="0"/>
                    </a:cubicBezTo>
                    <a:cubicBezTo>
                      <a:pt x="15" y="0"/>
                      <a:pt x="17" y="0"/>
                      <a:pt x="17" y="1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6"/>
                      <a:pt x="17" y="9"/>
                      <a:pt x="15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8" y="58"/>
                      <a:pt x="12" y="58"/>
                    </a:cubicBezTo>
                    <a:cubicBezTo>
                      <a:pt x="6" y="58"/>
                      <a:pt x="2" y="59"/>
                      <a:pt x="0" y="59"/>
                    </a:cubicBezTo>
                    <a:cubicBezTo>
                      <a:pt x="0" y="58"/>
                      <a:pt x="0" y="56"/>
                      <a:pt x="0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6" y="54"/>
                      <a:pt x="6" y="53"/>
                      <a:pt x="6" y="51"/>
                    </a:cubicBezTo>
                    <a:cubicBezTo>
                      <a:pt x="6" y="49"/>
                      <a:pt x="6" y="42"/>
                      <a:pt x="6" y="37"/>
                    </a:cubicBezTo>
                    <a:cubicBezTo>
                      <a:pt x="6" y="34"/>
                      <a:pt x="6" y="30"/>
                      <a:pt x="6" y="28"/>
                    </a:cubicBezTo>
                    <a:cubicBezTo>
                      <a:pt x="6" y="27"/>
                      <a:pt x="6" y="26"/>
                      <a:pt x="5" y="26"/>
                    </a:cubicBezTo>
                    <a:cubicBezTo>
                      <a:pt x="4" y="25"/>
                      <a:pt x="3" y="24"/>
                      <a:pt x="1" y="23"/>
                    </a:cubicBezTo>
                    <a:cubicBezTo>
                      <a:pt x="1" y="23"/>
                      <a:pt x="1" y="21"/>
                      <a:pt x="1" y="21"/>
                    </a:cubicBezTo>
                    <a:cubicBezTo>
                      <a:pt x="4" y="21"/>
                      <a:pt x="13" y="19"/>
                      <a:pt x="18" y="17"/>
                    </a:cubicBezTo>
                    <a:cubicBezTo>
                      <a:pt x="18" y="21"/>
                      <a:pt x="18" y="29"/>
                      <a:pt x="18" y="34"/>
                    </a:cubicBezTo>
                    <a:cubicBezTo>
                      <a:pt x="18" y="40"/>
                      <a:pt x="18" y="46"/>
                      <a:pt x="18" y="51"/>
                    </a:cubicBezTo>
                    <a:cubicBezTo>
                      <a:pt x="18" y="53"/>
                      <a:pt x="19" y="54"/>
                      <a:pt x="20" y="55"/>
                    </a:cubicBezTo>
                    <a:cubicBezTo>
                      <a:pt x="21" y="55"/>
                      <a:pt x="22" y="55"/>
                      <a:pt x="24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ṡ1iḍe"/>
              <p:cNvSpPr/>
              <p:nvPr/>
            </p:nvSpPr>
            <p:spPr bwMode="auto">
              <a:xfrm>
                <a:off x="8208963" y="3757613"/>
                <a:ext cx="98425" cy="182563"/>
              </a:xfrm>
              <a:custGeom>
                <a:avLst/>
                <a:gdLst>
                  <a:gd name="T0" fmla="*/ 18 w 30"/>
                  <a:gd name="T1" fmla="*/ 19 h 55"/>
                  <a:gd name="T2" fmla="*/ 18 w 30"/>
                  <a:gd name="T3" fmla="*/ 20 h 55"/>
                  <a:gd name="T4" fmla="*/ 18 w 30"/>
                  <a:gd name="T5" fmla="*/ 36 h 55"/>
                  <a:gd name="T6" fmla="*/ 18 w 30"/>
                  <a:gd name="T7" fmla="*/ 44 h 55"/>
                  <a:gd name="T8" fmla="*/ 24 w 30"/>
                  <a:gd name="T9" fmla="*/ 48 h 55"/>
                  <a:gd name="T10" fmla="*/ 30 w 30"/>
                  <a:gd name="T11" fmla="*/ 46 h 55"/>
                  <a:gd name="T12" fmla="*/ 30 w 30"/>
                  <a:gd name="T13" fmla="*/ 50 h 55"/>
                  <a:gd name="T14" fmla="*/ 18 w 30"/>
                  <a:gd name="T15" fmla="*/ 55 h 55"/>
                  <a:gd name="T16" fmla="*/ 7 w 30"/>
                  <a:gd name="T17" fmla="*/ 50 h 55"/>
                  <a:gd name="T18" fmla="*/ 6 w 30"/>
                  <a:gd name="T19" fmla="*/ 39 h 55"/>
                  <a:gd name="T20" fmla="*/ 6 w 30"/>
                  <a:gd name="T21" fmla="*/ 20 h 55"/>
                  <a:gd name="T22" fmla="*/ 5 w 30"/>
                  <a:gd name="T23" fmla="*/ 19 h 55"/>
                  <a:gd name="T24" fmla="*/ 0 w 30"/>
                  <a:gd name="T25" fmla="*/ 19 h 55"/>
                  <a:gd name="T26" fmla="*/ 1 w 30"/>
                  <a:gd name="T27" fmla="*/ 15 h 55"/>
                  <a:gd name="T28" fmla="*/ 5 w 30"/>
                  <a:gd name="T29" fmla="*/ 14 h 55"/>
                  <a:gd name="T30" fmla="*/ 6 w 30"/>
                  <a:gd name="T31" fmla="*/ 13 h 55"/>
                  <a:gd name="T32" fmla="*/ 6 w 30"/>
                  <a:gd name="T33" fmla="*/ 5 h 55"/>
                  <a:gd name="T34" fmla="*/ 16 w 30"/>
                  <a:gd name="T35" fmla="*/ 0 h 55"/>
                  <a:gd name="T36" fmla="*/ 18 w 30"/>
                  <a:gd name="T37" fmla="*/ 0 h 55"/>
                  <a:gd name="T38" fmla="*/ 18 w 30"/>
                  <a:gd name="T39" fmla="*/ 13 h 55"/>
                  <a:gd name="T40" fmla="*/ 18 w 30"/>
                  <a:gd name="T41" fmla="*/ 14 h 55"/>
                  <a:gd name="T42" fmla="*/ 30 w 30"/>
                  <a:gd name="T43" fmla="*/ 13 h 55"/>
                  <a:gd name="T44" fmla="*/ 29 w 30"/>
                  <a:gd name="T45" fmla="*/ 20 h 55"/>
                  <a:gd name="T46" fmla="*/ 18 w 30"/>
                  <a:gd name="T4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55">
                    <a:moveTo>
                      <a:pt x="18" y="19"/>
                    </a:moveTo>
                    <a:cubicBezTo>
                      <a:pt x="18" y="19"/>
                      <a:pt x="18" y="20"/>
                      <a:pt x="18" y="20"/>
                    </a:cubicBezTo>
                    <a:cubicBezTo>
                      <a:pt x="18" y="24"/>
                      <a:pt x="18" y="32"/>
                      <a:pt x="18" y="36"/>
                    </a:cubicBezTo>
                    <a:cubicBezTo>
                      <a:pt x="18" y="40"/>
                      <a:pt x="18" y="42"/>
                      <a:pt x="18" y="44"/>
                    </a:cubicBezTo>
                    <a:cubicBezTo>
                      <a:pt x="19" y="46"/>
                      <a:pt x="21" y="48"/>
                      <a:pt x="24" y="48"/>
                    </a:cubicBezTo>
                    <a:cubicBezTo>
                      <a:pt x="26" y="48"/>
                      <a:pt x="28" y="47"/>
                      <a:pt x="30" y="46"/>
                    </a:cubicBezTo>
                    <a:cubicBezTo>
                      <a:pt x="30" y="47"/>
                      <a:pt x="30" y="49"/>
                      <a:pt x="30" y="50"/>
                    </a:cubicBezTo>
                    <a:cubicBezTo>
                      <a:pt x="27" y="53"/>
                      <a:pt x="22" y="55"/>
                      <a:pt x="18" y="55"/>
                    </a:cubicBezTo>
                    <a:cubicBezTo>
                      <a:pt x="13" y="55"/>
                      <a:pt x="9" y="53"/>
                      <a:pt x="7" y="50"/>
                    </a:cubicBezTo>
                    <a:cubicBezTo>
                      <a:pt x="6" y="47"/>
                      <a:pt x="6" y="44"/>
                      <a:pt x="6" y="39"/>
                    </a:cubicBezTo>
                    <a:cubicBezTo>
                      <a:pt x="6" y="33"/>
                      <a:pt x="6" y="24"/>
                      <a:pt x="6" y="20"/>
                    </a:cubicBezTo>
                    <a:cubicBezTo>
                      <a:pt x="6" y="20"/>
                      <a:pt x="6" y="20"/>
                      <a:pt x="5" y="19"/>
                    </a:cubicBezTo>
                    <a:cubicBezTo>
                      <a:pt x="4" y="19"/>
                      <a:pt x="1" y="19"/>
                      <a:pt x="0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2" y="15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9" y="4"/>
                      <a:pt x="14" y="1"/>
                      <a:pt x="16" y="0"/>
                    </a:cubicBezTo>
                    <a:cubicBezTo>
                      <a:pt x="16" y="0"/>
                      <a:pt x="18" y="0"/>
                      <a:pt x="18" y="0"/>
                    </a:cubicBezTo>
                    <a:cubicBezTo>
                      <a:pt x="18" y="2"/>
                      <a:pt x="18" y="7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21" y="14"/>
                      <a:pt x="28" y="14"/>
                      <a:pt x="30" y="13"/>
                    </a:cubicBezTo>
                    <a:cubicBezTo>
                      <a:pt x="30" y="15"/>
                      <a:pt x="29" y="18"/>
                      <a:pt x="29" y="20"/>
                    </a:cubicBezTo>
                    <a:cubicBezTo>
                      <a:pt x="26" y="19"/>
                      <a:pt x="22" y="19"/>
                      <a:pt x="18" y="1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ṣḷïdé"/>
              <p:cNvSpPr/>
              <p:nvPr/>
            </p:nvSpPr>
            <p:spPr bwMode="auto">
              <a:xfrm>
                <a:off x="8323263" y="3805238"/>
                <a:ext cx="173038" cy="207963"/>
              </a:xfrm>
              <a:custGeom>
                <a:avLst/>
                <a:gdLst>
                  <a:gd name="T0" fmla="*/ 1 w 52"/>
                  <a:gd name="T1" fmla="*/ 0 h 63"/>
                  <a:gd name="T2" fmla="*/ 14 w 52"/>
                  <a:gd name="T3" fmla="*/ 0 h 63"/>
                  <a:gd name="T4" fmla="*/ 25 w 52"/>
                  <a:gd name="T5" fmla="*/ 0 h 63"/>
                  <a:gd name="T6" fmla="*/ 26 w 52"/>
                  <a:gd name="T7" fmla="*/ 3 h 63"/>
                  <a:gd name="T8" fmla="*/ 22 w 52"/>
                  <a:gd name="T9" fmla="*/ 4 h 63"/>
                  <a:gd name="T10" fmla="*/ 21 w 52"/>
                  <a:gd name="T11" fmla="*/ 5 h 63"/>
                  <a:gd name="T12" fmla="*/ 30 w 52"/>
                  <a:gd name="T13" fmla="*/ 26 h 63"/>
                  <a:gd name="T14" fmla="*/ 30 w 52"/>
                  <a:gd name="T15" fmla="*/ 26 h 63"/>
                  <a:gd name="T16" fmla="*/ 38 w 52"/>
                  <a:gd name="T17" fmla="*/ 7 h 63"/>
                  <a:gd name="T18" fmla="*/ 36 w 52"/>
                  <a:gd name="T19" fmla="*/ 4 h 63"/>
                  <a:gd name="T20" fmla="*/ 31 w 52"/>
                  <a:gd name="T21" fmla="*/ 3 h 63"/>
                  <a:gd name="T22" fmla="*/ 31 w 52"/>
                  <a:gd name="T23" fmla="*/ 0 h 63"/>
                  <a:gd name="T24" fmla="*/ 41 w 52"/>
                  <a:gd name="T25" fmla="*/ 0 h 63"/>
                  <a:gd name="T26" fmla="*/ 51 w 52"/>
                  <a:gd name="T27" fmla="*/ 0 h 63"/>
                  <a:gd name="T28" fmla="*/ 51 w 52"/>
                  <a:gd name="T29" fmla="*/ 3 h 63"/>
                  <a:gd name="T30" fmla="*/ 47 w 52"/>
                  <a:gd name="T31" fmla="*/ 4 h 63"/>
                  <a:gd name="T32" fmla="*/ 43 w 52"/>
                  <a:gd name="T33" fmla="*/ 9 h 63"/>
                  <a:gd name="T34" fmla="*/ 19 w 52"/>
                  <a:gd name="T35" fmla="*/ 57 h 63"/>
                  <a:gd name="T36" fmla="*/ 15 w 52"/>
                  <a:gd name="T37" fmla="*/ 63 h 63"/>
                  <a:gd name="T38" fmla="*/ 14 w 52"/>
                  <a:gd name="T39" fmla="*/ 63 h 63"/>
                  <a:gd name="T40" fmla="*/ 8 w 52"/>
                  <a:gd name="T41" fmla="*/ 60 h 63"/>
                  <a:gd name="T42" fmla="*/ 8 w 52"/>
                  <a:gd name="T43" fmla="*/ 58 h 63"/>
                  <a:gd name="T44" fmla="*/ 23 w 52"/>
                  <a:gd name="T45" fmla="*/ 39 h 63"/>
                  <a:gd name="T46" fmla="*/ 21 w 52"/>
                  <a:gd name="T47" fmla="*/ 36 h 63"/>
                  <a:gd name="T48" fmla="*/ 11 w 52"/>
                  <a:gd name="T49" fmla="*/ 13 h 63"/>
                  <a:gd name="T50" fmla="*/ 4 w 52"/>
                  <a:gd name="T51" fmla="*/ 4 h 63"/>
                  <a:gd name="T52" fmla="*/ 0 w 52"/>
                  <a:gd name="T53" fmla="*/ 3 h 63"/>
                  <a:gd name="T54" fmla="*/ 1 w 52"/>
                  <a:gd name="T5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2" h="63">
                    <a:moveTo>
                      <a:pt x="1" y="0"/>
                    </a:moveTo>
                    <a:cubicBezTo>
                      <a:pt x="2" y="0"/>
                      <a:pt x="7" y="0"/>
                      <a:pt x="14" y="0"/>
                    </a:cubicBezTo>
                    <a:cubicBezTo>
                      <a:pt x="19" y="0"/>
                      <a:pt x="23" y="0"/>
                      <a:pt x="25" y="0"/>
                    </a:cubicBezTo>
                    <a:cubicBezTo>
                      <a:pt x="26" y="0"/>
                      <a:pt x="26" y="2"/>
                      <a:pt x="26" y="3"/>
                    </a:cubicBezTo>
                    <a:cubicBezTo>
                      <a:pt x="24" y="3"/>
                      <a:pt x="23" y="3"/>
                      <a:pt x="22" y="4"/>
                    </a:cubicBezTo>
                    <a:cubicBezTo>
                      <a:pt x="21" y="4"/>
                      <a:pt x="21" y="5"/>
                      <a:pt x="21" y="5"/>
                    </a:cubicBezTo>
                    <a:cubicBezTo>
                      <a:pt x="23" y="10"/>
                      <a:pt x="29" y="24"/>
                      <a:pt x="30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7" y="10"/>
                      <a:pt x="38" y="7"/>
                    </a:cubicBezTo>
                    <a:cubicBezTo>
                      <a:pt x="38" y="6"/>
                      <a:pt x="38" y="4"/>
                      <a:pt x="36" y="4"/>
                    </a:cubicBezTo>
                    <a:cubicBezTo>
                      <a:pt x="35" y="3"/>
                      <a:pt x="33" y="3"/>
                      <a:pt x="31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45" y="0"/>
                      <a:pt x="48" y="0"/>
                      <a:pt x="51" y="0"/>
                    </a:cubicBezTo>
                    <a:cubicBezTo>
                      <a:pt x="51" y="0"/>
                      <a:pt x="52" y="2"/>
                      <a:pt x="51" y="3"/>
                    </a:cubicBezTo>
                    <a:cubicBezTo>
                      <a:pt x="50" y="3"/>
                      <a:pt x="48" y="3"/>
                      <a:pt x="47" y="4"/>
                    </a:cubicBezTo>
                    <a:cubicBezTo>
                      <a:pt x="45" y="4"/>
                      <a:pt x="44" y="6"/>
                      <a:pt x="43" y="9"/>
                    </a:cubicBezTo>
                    <a:cubicBezTo>
                      <a:pt x="36" y="26"/>
                      <a:pt x="27" y="43"/>
                      <a:pt x="19" y="57"/>
                    </a:cubicBezTo>
                    <a:cubicBezTo>
                      <a:pt x="18" y="59"/>
                      <a:pt x="16" y="61"/>
                      <a:pt x="15" y="63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3" y="63"/>
                      <a:pt x="9" y="62"/>
                      <a:pt x="8" y="60"/>
                    </a:cubicBezTo>
                    <a:cubicBezTo>
                      <a:pt x="7" y="60"/>
                      <a:pt x="7" y="59"/>
                      <a:pt x="8" y="58"/>
                    </a:cubicBezTo>
                    <a:cubicBezTo>
                      <a:pt x="11" y="54"/>
                      <a:pt x="19" y="46"/>
                      <a:pt x="23" y="39"/>
                    </a:cubicBezTo>
                    <a:cubicBezTo>
                      <a:pt x="22" y="38"/>
                      <a:pt x="22" y="37"/>
                      <a:pt x="21" y="36"/>
                    </a:cubicBezTo>
                    <a:cubicBezTo>
                      <a:pt x="19" y="31"/>
                      <a:pt x="15" y="21"/>
                      <a:pt x="11" y="13"/>
                    </a:cubicBezTo>
                    <a:cubicBezTo>
                      <a:pt x="8" y="6"/>
                      <a:pt x="7" y="4"/>
                      <a:pt x="4" y="4"/>
                    </a:cubicBezTo>
                    <a:cubicBezTo>
                      <a:pt x="3" y="3"/>
                      <a:pt x="2" y="3"/>
                      <a:pt x="0" y="3"/>
                    </a:cubicBezTo>
                    <a:cubicBezTo>
                      <a:pt x="0" y="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>
            <a:lvl1pPr>
              <a:defRPr lang="en-US" altLang="zh-CN" sz="16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2BAC32B9-B9E4-4D90-82FA-94E9D03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11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69B8F-F422-4427-ABB3-4E3200C8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022AA-31E9-45F9-89AE-9C61DE8B0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1CDF8-2741-4F62-A341-E676FF3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F23-9AE0-49EF-9B26-B77835B353B2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D6E8E-3A15-4397-85C2-512A9487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59AEF-D811-454E-85E8-2FA5D858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2B9-B9E4-4D90-82FA-94E9D03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2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ibaotu.com</a:t>
            </a:r>
          </a:p>
        </p:txBody>
      </p:sp>
      <p:sp>
        <p:nvSpPr>
          <p:cNvPr id="6" name="矩形 5"/>
          <p:cNvSpPr/>
          <p:nvPr/>
        </p:nvSpPr>
        <p:spPr>
          <a:xfrm>
            <a:off x="304800" y="355600"/>
            <a:ext cx="115697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3">
            <a:extLst>
              <a:ext uri="{FF2B5EF4-FFF2-40B4-BE49-F238E27FC236}">
                <a16:creationId xmlns:a16="http://schemas.microsoft.com/office/drawing/2014/main" id="{F8FD41F5-22FD-4AC2-A7DF-0E76EB489A34}"/>
              </a:ext>
            </a:extLst>
          </p:cNvPr>
          <p:cNvGrpSpPr>
            <a:grpSpLocks/>
          </p:cNvGrpSpPr>
          <p:nvPr/>
        </p:nvGrpSpPr>
        <p:grpSpPr bwMode="auto">
          <a:xfrm>
            <a:off x="25477" y="6126163"/>
            <a:ext cx="12192000" cy="731837"/>
            <a:chOff x="1" y="2947547"/>
            <a:chExt cx="9143999" cy="2827685"/>
          </a:xfrm>
        </p:grpSpPr>
        <p:sp>
          <p:nvSpPr>
            <p:cNvPr id="8" name="任意多边形 2">
              <a:extLst>
                <a:ext uri="{FF2B5EF4-FFF2-40B4-BE49-F238E27FC236}">
                  <a16:creationId xmlns:a16="http://schemas.microsoft.com/office/drawing/2014/main" id="{55B3A58B-7A1D-409D-9932-20285CA362F8}"/>
                </a:ext>
              </a:extLst>
            </p:cNvPr>
            <p:cNvSpPr/>
            <p:nvPr/>
          </p:nvSpPr>
          <p:spPr>
            <a:xfrm>
              <a:off x="1" y="2947547"/>
              <a:ext cx="9143999" cy="2300177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720808"/>
                </a:gs>
                <a:gs pos="100000">
                  <a:srgbClr val="342275">
                    <a:alpha val="8000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9" name="任意多边形 3">
              <a:extLst>
                <a:ext uri="{FF2B5EF4-FFF2-40B4-BE49-F238E27FC236}">
                  <a16:creationId xmlns:a16="http://schemas.microsoft.com/office/drawing/2014/main" id="{26133153-151F-4088-8F45-11DB6E4AD213}"/>
                </a:ext>
              </a:extLst>
            </p:cNvPr>
            <p:cNvSpPr/>
            <p:nvPr/>
          </p:nvSpPr>
          <p:spPr>
            <a:xfrm>
              <a:off x="1" y="3560928"/>
              <a:ext cx="9143999" cy="2214304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745FA23-BB68-41D8-87F4-256E8903D76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09227" y="174915"/>
            <a:ext cx="1600147" cy="5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3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3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qiankund@nankai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AAE00-9D0D-431E-A884-12AEF77BD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946048-9A48-4798-981F-29FED7450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FEF9B5-7C99-43EA-A9EF-4D3F2B710E9A}"/>
              </a:ext>
            </a:extLst>
          </p:cNvPr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3190A1-A468-4F39-9668-A2DBF6532A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40492" b="5838"/>
          <a:stretch/>
        </p:blipFill>
        <p:spPr>
          <a:xfrm>
            <a:off x="-3" y="2281"/>
            <a:ext cx="12190415" cy="39050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D03426-EA80-4E0E-BC39-0089C7FC92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40492" b="5838"/>
          <a:stretch/>
        </p:blipFill>
        <p:spPr>
          <a:xfrm>
            <a:off x="-3" y="0"/>
            <a:ext cx="12190415" cy="39050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5121258-C45D-421D-9B06-C3E96CDA810B}"/>
              </a:ext>
            </a:extLst>
          </p:cNvPr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41EFD45-700A-498D-974A-BBDC4BDADD4F}"/>
              </a:ext>
            </a:extLst>
          </p:cNvPr>
          <p:cNvSpPr/>
          <p:nvPr/>
        </p:nvSpPr>
        <p:spPr>
          <a:xfrm>
            <a:off x="8820484" y="2042869"/>
            <a:ext cx="204760" cy="204760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A5E14D75-0D99-4E9F-8E4F-C3E5074739A5}"/>
              </a:ext>
            </a:extLst>
          </p:cNvPr>
          <p:cNvSpPr/>
          <p:nvPr/>
        </p:nvSpPr>
        <p:spPr>
          <a:xfrm>
            <a:off x="9233973" y="2283343"/>
            <a:ext cx="122221" cy="122221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6673D753-283E-44CC-A27B-BFB1B4FC10E2}"/>
              </a:ext>
            </a:extLst>
          </p:cNvPr>
          <p:cNvSpPr/>
          <p:nvPr/>
        </p:nvSpPr>
        <p:spPr>
          <a:xfrm>
            <a:off x="9070482" y="2515473"/>
            <a:ext cx="91723" cy="91723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6DD612-8A61-476E-8370-4BFEADD90D58}"/>
              </a:ext>
            </a:extLst>
          </p:cNvPr>
          <p:cNvGrpSpPr/>
          <p:nvPr/>
        </p:nvGrpSpPr>
        <p:grpSpPr>
          <a:xfrm>
            <a:off x="1587" y="3131200"/>
            <a:ext cx="12190412" cy="1695873"/>
            <a:chOff x="1191" y="2720792"/>
            <a:chExt cx="9144000" cy="127207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5A3806F-9CC9-4FD6-855B-506BD8C0A773}"/>
                </a:ext>
              </a:extLst>
            </p:cNvPr>
            <p:cNvSpPr/>
            <p:nvPr/>
          </p:nvSpPr>
          <p:spPr>
            <a:xfrm>
              <a:off x="1191" y="2720792"/>
              <a:ext cx="9144000" cy="1272070"/>
            </a:xfrm>
            <a:prstGeom prst="roundRect">
              <a:avLst>
                <a:gd name="adj" fmla="val 0"/>
              </a:avLst>
            </a:prstGeom>
            <a:solidFill>
              <a:srgbClr val="933175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4" name="文本框 5">
              <a:extLst>
                <a:ext uri="{FF2B5EF4-FFF2-40B4-BE49-F238E27FC236}">
                  <a16:creationId xmlns:a16="http://schemas.microsoft.com/office/drawing/2014/main" id="{61E2D627-BAC6-40B7-97C2-0143D6BCB5D1}"/>
                </a:ext>
              </a:extLst>
            </p:cNvPr>
            <p:cNvSpPr txBox="1"/>
            <p:nvPr/>
          </p:nvSpPr>
          <p:spPr>
            <a:xfrm>
              <a:off x="125477" y="3010533"/>
              <a:ext cx="8893043" cy="5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Verilog</a:t>
              </a:r>
              <a:r>
                <a:rPr lang="zh-CN" altLang="en-US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</a:t>
              </a:r>
            </a:p>
          </p:txBody>
        </p:sp>
      </p:grpSp>
      <p:pic>
        <p:nvPicPr>
          <p:cNvPr id="15" name="图片 14" descr="97285_765033.jpg">
            <a:extLst>
              <a:ext uri="{FF2B5EF4-FFF2-40B4-BE49-F238E27FC236}">
                <a16:creationId xmlns:a16="http://schemas.microsoft.com/office/drawing/2014/main" id="{8A6C760B-9ED2-40B8-8753-1F425B560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3776" y="156634"/>
            <a:ext cx="1829350" cy="1815871"/>
          </a:xfrm>
          <a:prstGeom prst="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64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68F86-3BBA-4A8A-BB21-37B82679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关键字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5A5F07D-AF5D-423A-A92C-41C8D0267DCA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Verilog HDL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关键字</a:t>
            </a:r>
            <a:r>
              <a:rPr lang="zh-CN" altLang="en-US" dirty="0">
                <a:latin typeface="Times New Roman" panose="02020603050405020304" pitchFamily="18" charset="0"/>
              </a:rPr>
              <a:t>（续）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81884B3-68FA-4B46-A80F-FBFB83077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1509713"/>
            <a:ext cx="12795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tri0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tri1 vectored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wait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wand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weak0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weak1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while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wire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 dirty="0" err="1">
                <a:ea typeface="宋体" panose="02010600030101010101" pitchFamily="2" charset="-122"/>
              </a:rPr>
              <a:t>wor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 err="1">
                <a:ea typeface="宋体" panose="02010600030101010101" pitchFamily="2" charset="-122"/>
              </a:rPr>
              <a:t>xnor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 err="1">
                <a:ea typeface="宋体" panose="02010600030101010101" pitchFamily="2" charset="-122"/>
              </a:rPr>
              <a:t>xor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6D2ACB4-951B-44F5-81E0-15A5B87CD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1487488"/>
            <a:ext cx="1668462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rcmos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real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realtime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reg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release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repeat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rnmos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rpmos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rtran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rtranif0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rtranif1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scalared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small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specify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specparam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DF52733-4630-4B61-B2B0-2B1C664CE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1466850"/>
            <a:ext cx="12350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strength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strong0 strong1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supply0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supply1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table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task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tran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tranif0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tranif1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time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tri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triand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trior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trireg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8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EE2A8-E965-4001-9B64-F668FC4E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标识符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D9508DB-E372-4050-9E64-034FE04C2594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1229463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indent="-280988" algn="just">
              <a:lnSpc>
                <a:spcPct val="110000"/>
              </a:lnSpc>
            </a:pPr>
            <a:r>
              <a:rPr lang="zh-CN" altLang="en-US" dirty="0"/>
              <a:t>标识符</a:t>
            </a:r>
            <a:r>
              <a:rPr lang="zh-CN" altLang="en-US" sz="2200" dirty="0"/>
              <a:t> </a:t>
            </a:r>
          </a:p>
          <a:p>
            <a:pPr marL="280988" indent="-280988" algn="just">
              <a:lnSpc>
                <a:spcPct val="110000"/>
              </a:lnSpc>
            </a:pPr>
            <a:r>
              <a:rPr lang="zh-CN" altLang="zh-CN" sz="2200" dirty="0"/>
              <a:t>任何用Verilog </a:t>
            </a:r>
            <a:r>
              <a:rPr lang="en-US" altLang="zh-CN" sz="2200" dirty="0">
                <a:ea typeface="黑体" panose="02010609060101010101" pitchFamily="49" charset="-122"/>
              </a:rPr>
              <a:t>HDL</a:t>
            </a:r>
            <a:r>
              <a:rPr lang="zh-CN" altLang="en-US" sz="2200" dirty="0"/>
              <a:t>语言描述的“东西”都通过其名字来识别，这个名字被称为</a:t>
            </a:r>
            <a:r>
              <a:rPr lang="zh-CN" altLang="en-US" sz="2200" dirty="0">
                <a:solidFill>
                  <a:srgbClr val="FF0066"/>
                </a:solidFill>
              </a:rPr>
              <a:t>标识符</a:t>
            </a:r>
            <a:r>
              <a:rPr lang="zh-CN" altLang="en-US" sz="2200" dirty="0"/>
              <a:t>。</a:t>
            </a:r>
          </a:p>
          <a:p>
            <a:pPr marL="280988" indent="-280988" algn="just">
              <a:lnSpc>
                <a:spcPct val="110000"/>
              </a:lnSpc>
            </a:pPr>
            <a:r>
              <a:rPr lang="zh-CN" altLang="zh-CN" sz="2200" dirty="0"/>
              <a:t>如源文件名、模块名、端口名、变量名、常量名、实例名等。</a:t>
            </a:r>
            <a:endParaRPr lang="zh-CN" altLang="en-US" sz="2200" dirty="0"/>
          </a:p>
          <a:p>
            <a:pPr marL="280988" indent="-280988" algn="just">
              <a:lnSpc>
                <a:spcPct val="110000"/>
              </a:lnSpc>
            </a:pPr>
            <a:r>
              <a:rPr lang="zh-CN" altLang="zh-CN" sz="2200" dirty="0"/>
              <a:t>标识符可由字母、数字、下划线和</a:t>
            </a:r>
            <a:r>
              <a:rPr lang="en-US" altLang="zh-CN" sz="2200" dirty="0">
                <a:ea typeface="黑体" panose="02010609060101010101" pitchFamily="49" charset="-122"/>
              </a:rPr>
              <a:t>$</a:t>
            </a:r>
            <a:r>
              <a:rPr lang="zh-CN" altLang="en-US" sz="2200" dirty="0"/>
              <a:t>符号构成；</a:t>
            </a:r>
            <a:r>
              <a:rPr lang="zh-CN" altLang="en-US" sz="2200" dirty="0">
                <a:solidFill>
                  <a:srgbClr val="CC0000"/>
                </a:solidFill>
              </a:rPr>
              <a:t>但第一个字符必须是字母或下划线，不能是数字或</a:t>
            </a:r>
            <a:r>
              <a:rPr lang="en-US" altLang="zh-CN" sz="2200" dirty="0">
                <a:solidFill>
                  <a:srgbClr val="CC0000"/>
                </a:solidFill>
                <a:ea typeface="黑体" panose="02010609060101010101" pitchFamily="49" charset="-122"/>
              </a:rPr>
              <a:t>$</a:t>
            </a:r>
            <a:r>
              <a:rPr lang="zh-CN" altLang="en-US" sz="2200" dirty="0">
                <a:solidFill>
                  <a:srgbClr val="CC0000"/>
                </a:solidFill>
              </a:rPr>
              <a:t>符号</a:t>
            </a:r>
            <a:r>
              <a:rPr lang="zh-CN" altLang="en-US" sz="2200" dirty="0"/>
              <a:t>！</a:t>
            </a:r>
          </a:p>
          <a:p>
            <a:pPr marL="280988" indent="-280988" algn="just">
              <a:lnSpc>
                <a:spcPct val="110000"/>
              </a:lnSpc>
            </a:pPr>
            <a:r>
              <a:rPr lang="zh-CN" altLang="en-US" sz="2200" dirty="0"/>
              <a:t>在</a:t>
            </a:r>
            <a:r>
              <a:rPr lang="zh-CN" altLang="zh-CN" sz="2200" dirty="0"/>
              <a:t>Verilog </a:t>
            </a:r>
            <a:r>
              <a:rPr lang="en-US" altLang="zh-CN" sz="2200" dirty="0">
                <a:ea typeface="黑体" panose="02010609060101010101" pitchFamily="49" charset="-122"/>
              </a:rPr>
              <a:t>HDL</a:t>
            </a:r>
            <a:r>
              <a:rPr lang="zh-CN" altLang="zh-CN" sz="2200" dirty="0"/>
              <a:t>中变量名是区分大小写的！</a:t>
            </a:r>
            <a:endParaRPr lang="zh-CN" altLang="en-US" sz="2200" dirty="0"/>
          </a:p>
          <a:p>
            <a:pPr marL="280988" indent="-280988" algn="just">
              <a:lnSpc>
                <a:spcPct val="110000"/>
              </a:lnSpc>
            </a:pPr>
            <a:r>
              <a:rPr lang="zh-CN" altLang="en-US" sz="2200" dirty="0">
                <a:solidFill>
                  <a:srgbClr val="FF33CC"/>
                </a:solidFill>
              </a:rPr>
              <a:t>合法</a:t>
            </a:r>
            <a:r>
              <a:rPr lang="zh-CN" altLang="en-US" sz="2200" dirty="0"/>
              <a:t>的名字：</a:t>
            </a:r>
          </a:p>
          <a:p>
            <a:pPr marL="765175" lvl="1" indent="-293688" algn="just">
              <a:lnSpc>
                <a:spcPct val="110000"/>
              </a:lnSpc>
            </a:pPr>
            <a:r>
              <a:rPr lang="en-US" altLang="zh-CN" sz="2200" dirty="0">
                <a:ea typeface="黑体" panose="02010609060101010101" pitchFamily="49" charset="-122"/>
              </a:rPr>
              <a:t>A_99_Z</a:t>
            </a:r>
          </a:p>
          <a:p>
            <a:pPr marL="765175" lvl="1" indent="-293688" algn="just">
              <a:lnSpc>
                <a:spcPct val="110000"/>
              </a:lnSpc>
            </a:pPr>
            <a:r>
              <a:rPr lang="en-US" altLang="zh-CN" sz="2200" dirty="0">
                <a:ea typeface="黑体" panose="02010609060101010101" pitchFamily="49" charset="-122"/>
              </a:rPr>
              <a:t>Reset</a:t>
            </a:r>
          </a:p>
          <a:p>
            <a:pPr marL="765175" lvl="1" indent="-293688" algn="just">
              <a:lnSpc>
                <a:spcPct val="110000"/>
              </a:lnSpc>
            </a:pPr>
            <a:r>
              <a:rPr lang="en-US" altLang="zh-CN" sz="2200" dirty="0">
                <a:ea typeface="黑体" panose="02010609060101010101" pitchFamily="49" charset="-122"/>
              </a:rPr>
              <a:t>_54MHz_Clock$</a:t>
            </a:r>
          </a:p>
          <a:p>
            <a:pPr marL="765175" lvl="1" indent="-293688" algn="just">
              <a:lnSpc>
                <a:spcPct val="110000"/>
              </a:lnSpc>
            </a:pPr>
            <a:r>
              <a:rPr lang="en-US" altLang="zh-CN" sz="2200" dirty="0">
                <a:ea typeface="黑体" panose="02010609060101010101" pitchFamily="49" charset="-122"/>
              </a:rPr>
              <a:t>Module</a:t>
            </a:r>
            <a:r>
              <a:rPr lang="zh-CN" altLang="zh-CN" sz="2200" dirty="0"/>
              <a:t> </a:t>
            </a:r>
            <a:endParaRPr lang="en-US" altLang="zh-CN" sz="2200" dirty="0">
              <a:ea typeface="黑体" panose="02010609060101010101" pitchFamily="49" charset="-122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7AD1EDA-3FB5-4F18-93F1-F8B67A8CC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4098925"/>
            <a:ext cx="2667000" cy="2219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71488" indent="2936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不合法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的名字：</a:t>
            </a:r>
          </a:p>
          <a:p>
            <a:pPr lvl="1"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123a</a:t>
            </a:r>
          </a:p>
          <a:p>
            <a:pPr lvl="1"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$data</a:t>
            </a:r>
          </a:p>
          <a:p>
            <a:pPr lvl="1"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module</a:t>
            </a:r>
          </a:p>
          <a:p>
            <a:pPr lvl="1"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7seg.v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5CB0206E-7695-43EA-B7E0-7179C448F263}"/>
              </a:ext>
            </a:extLst>
          </p:cNvPr>
          <p:cNvSpPr>
            <a:spLocks noChangeArrowheads="1"/>
          </p:cNvSpPr>
          <p:nvPr/>
        </p:nvSpPr>
        <p:spPr bwMode="auto">
          <a:xfrm rot="21120300">
            <a:off x="8213017" y="4040393"/>
            <a:ext cx="3490913" cy="1182687"/>
          </a:xfrm>
          <a:prstGeom prst="star16">
            <a:avLst>
              <a:gd name="adj" fmla="val 375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标识符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不能与</a:t>
            </a:r>
            <a:r>
              <a:rPr lang="zh-CN" altLang="en-US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关键字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同名！</a:t>
            </a:r>
          </a:p>
        </p:txBody>
      </p:sp>
    </p:spTree>
    <p:extLst>
      <p:ext uri="{BB962C8B-B14F-4D97-AF65-F5344CB8AC3E}">
        <p14:creationId xmlns:p14="http://schemas.microsoft.com/office/powerpoint/2010/main" val="48500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88B38-120D-4A2E-9160-35D98705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数据类型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56C603-38C1-42D2-9AC6-C30265C278BA}"/>
              </a:ext>
            </a:extLst>
          </p:cNvPr>
          <p:cNvSpPr/>
          <p:nvPr/>
        </p:nvSpPr>
        <p:spPr>
          <a:xfrm>
            <a:off x="806245" y="1348395"/>
            <a:ext cx="9827342" cy="371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sz="2800" dirty="0">
                <a:latin typeface="Times New Roman" panose="02020603050405020304" pitchFamily="18" charset="0"/>
              </a:rPr>
              <a:t>数据类型是用来表示数字电路中的数据存储和传送单元。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sz="2800" dirty="0">
                <a:latin typeface="Times New Roman" panose="02020603050405020304" pitchFamily="18" charset="0"/>
              </a:rPr>
              <a:t>Verilog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HDL</a:t>
            </a:r>
            <a:r>
              <a:rPr lang="zh-CN" altLang="zh-CN" sz="2800" dirty="0">
                <a:latin typeface="Times New Roman" panose="02020603050405020304" pitchFamily="18" charset="0"/>
              </a:rPr>
              <a:t>中共有</a:t>
            </a:r>
            <a:r>
              <a:rPr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</a:t>
            </a:r>
            <a:r>
              <a:rPr lang="zh-CN" altLang="zh-CN" sz="2800" dirty="0">
                <a:latin typeface="Times New Roman" panose="02020603050405020304" pitchFamily="18" charset="0"/>
              </a:rPr>
              <a:t>种数据类型；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其中</a:t>
            </a:r>
            <a:r>
              <a:rPr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个最基本的数据类型为：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integer</a:t>
            </a:r>
            <a:r>
              <a:rPr lang="zh-CN" altLang="en-US" sz="2800" dirty="0">
                <a:latin typeface="Times New Roman" panose="02020603050405020304" pitchFamily="18" charset="0"/>
              </a:rPr>
              <a:t>型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parameter</a:t>
            </a:r>
            <a:r>
              <a:rPr lang="zh-CN" altLang="en-US" sz="2800" dirty="0">
                <a:latin typeface="Times New Roman" panose="02020603050405020304" pitchFamily="18" charset="0"/>
              </a:rPr>
              <a:t>型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reg</a:t>
            </a:r>
            <a:r>
              <a:rPr lang="zh-CN" altLang="en-US" sz="2800" dirty="0">
                <a:latin typeface="Times New Roman" panose="02020603050405020304" pitchFamily="18" charset="0"/>
              </a:rPr>
              <a:t>型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wire</a:t>
            </a:r>
            <a:r>
              <a:rPr lang="zh-CN" altLang="en-US" sz="2800" dirty="0">
                <a:latin typeface="Times New Roman" panose="02020603050405020304" pitchFamily="18" charset="0"/>
              </a:rPr>
              <a:t>型</a:t>
            </a:r>
          </a:p>
          <a:p>
            <a:r>
              <a:rPr lang="zh-CN" altLang="en-US" sz="2000" dirty="0">
                <a:latin typeface="宋体" panose="02010600030101010101" pitchFamily="2" charset="-122"/>
              </a:rPr>
              <a:t>	 </a:t>
            </a:r>
            <a:endParaRPr lang="zh-CN" altLang="en-US" sz="28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85E719B-6C79-4C0A-9B0B-826F191CF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1311" y="4212229"/>
            <a:ext cx="4280343" cy="1787738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其它数据类型：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large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medium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 </a:t>
            </a:r>
            <a:r>
              <a:rPr lang="en-US" altLang="zh-CN" b="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scalared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 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small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time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tri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tri0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tri1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triand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trior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trireg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vectored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wand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wor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型等</a:t>
            </a:r>
          </a:p>
        </p:txBody>
      </p:sp>
    </p:spTree>
    <p:extLst>
      <p:ext uri="{BB962C8B-B14F-4D97-AF65-F5344CB8AC3E}">
        <p14:creationId xmlns:p14="http://schemas.microsoft.com/office/powerpoint/2010/main" val="18991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F93FF-DFF2-4491-B450-3A468649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D96EC7-00C3-4E13-B025-B5970BB56291}"/>
              </a:ext>
            </a:extLst>
          </p:cNvPr>
          <p:cNvSpPr/>
          <p:nvPr/>
        </p:nvSpPr>
        <p:spPr>
          <a:xfrm>
            <a:off x="599767" y="1425759"/>
            <a:ext cx="10424975" cy="493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在程序运行过程中，其值不能被改变的量，称为</a:t>
            </a:r>
            <a:r>
              <a:rPr lang="zh-CN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常量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。 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数字（包括整数，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值，负数）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parameter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常量（或称符号常量）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整数型常量（常数，整数）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常数中的Ｘ和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负数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indent="-342900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parameter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常量</a:t>
            </a:r>
          </a:p>
        </p:txBody>
      </p:sp>
    </p:spTree>
    <p:extLst>
      <p:ext uri="{BB962C8B-B14F-4D97-AF65-F5344CB8AC3E}">
        <p14:creationId xmlns:p14="http://schemas.microsoft.com/office/powerpoint/2010/main" val="367746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C13C4-A50C-44F9-90BB-AF374588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6D7B828-AEE2-4635-95E2-BCD351ADC46E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0963992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5E7158B-6E90-4623-8AA1-3D8E1825C6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281105"/>
              </p:ext>
            </p:extLst>
          </p:nvPr>
        </p:nvGraphicFramePr>
        <p:xfrm>
          <a:off x="711200" y="3303847"/>
          <a:ext cx="10390525" cy="2698603"/>
        </p:xfrm>
        <a:graphic>
          <a:graphicData uri="http://schemas.openxmlformats.org/drawingml/2006/table">
            <a:tbl>
              <a:tblPr/>
              <a:tblGrid>
                <a:gridCol w="3000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52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表 达 方 式</a:t>
                      </a:r>
                    </a:p>
                  </a:txBody>
                  <a:tcPr marT="45731" marB="45731">
                    <a:lnL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说  明 </a:t>
                      </a: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举  例</a:t>
                      </a: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84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None/>
                      </a:pPr>
                      <a:r>
                        <a:rPr lang="en-US" altLang="zh-CN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&lt;</a:t>
                      </a:r>
                      <a:r>
                        <a:rPr lang="zh-CN" altLang="en-US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位宽</a:t>
                      </a:r>
                      <a:r>
                        <a:rPr lang="en-US" altLang="zh-CN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&gt; ’&lt;</a:t>
                      </a:r>
                      <a:r>
                        <a:rPr lang="zh-CN" altLang="en-US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进制</a:t>
                      </a:r>
                      <a:r>
                        <a:rPr lang="en-US" altLang="zh-CN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&gt; &lt;</a:t>
                      </a:r>
                      <a:r>
                        <a:rPr lang="zh-CN" altLang="en-US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数字</a:t>
                      </a:r>
                      <a:r>
                        <a:rPr lang="en-US" altLang="zh-CN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&gt;</a:t>
                      </a:r>
                    </a:p>
                  </a:txBody>
                  <a:tcPr marT="45731" marB="45731">
                    <a:lnL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完整的表达方式</a:t>
                      </a: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8’b11000101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或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8 ’hc5</a:t>
                      </a:r>
                    </a:p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8’b1100_0101</a:t>
                      </a: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209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&lt;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进制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&gt; &lt;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数字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&gt;</a:t>
                      </a:r>
                    </a:p>
                  </a:txBody>
                  <a:tcPr marT="45731" marB="45731">
                    <a:lnL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缺省位宽，则位宽由机器系统决定，至少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32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位</a:t>
                      </a: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hc5</a:t>
                      </a: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84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&lt;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数字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&gt;</a:t>
                      </a:r>
                    </a:p>
                  </a:txBody>
                  <a:tcPr marT="45731" marB="45731">
                    <a:lnL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缺省进制为十进制，位宽默认为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32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位</a:t>
                      </a: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197</a:t>
                      </a: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26">
            <a:extLst>
              <a:ext uri="{FF2B5EF4-FFF2-40B4-BE49-F238E27FC236}">
                <a16:creationId xmlns:a16="http://schemas.microsoft.com/office/drawing/2014/main" id="{1ACC1CB0-E894-4A3F-AFB6-B8AC8837F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31" y="1089027"/>
            <a:ext cx="10621230" cy="190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整数型常量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（即</a:t>
            </a: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整常数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种进制表示形式：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二进制整数（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）；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十进制整数（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）；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十六进制整数（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）；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八进制整数（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o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O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）。</a:t>
            </a:r>
          </a:p>
        </p:txBody>
      </p:sp>
      <p:sp>
        <p:nvSpPr>
          <p:cNvPr id="10" name="AutoShape 27">
            <a:extLst>
              <a:ext uri="{FF2B5EF4-FFF2-40B4-BE49-F238E27FC236}">
                <a16:creationId xmlns:a16="http://schemas.microsoft.com/office/drawing/2014/main" id="{981BF882-B0B6-46F6-84EF-6FEC6B47F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954" y="5942272"/>
            <a:ext cx="8243867" cy="636587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marL="280988" indent="-280988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这里位宽指对应二进制数的宽度。</a:t>
            </a:r>
          </a:p>
        </p:txBody>
      </p:sp>
    </p:spTree>
    <p:extLst>
      <p:ext uri="{BB962C8B-B14F-4D97-AF65-F5344CB8AC3E}">
        <p14:creationId xmlns:p14="http://schemas.microsoft.com/office/powerpoint/2010/main" val="308085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06BBA-9EF9-4181-AEAF-1FC6C9C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0CEDCAA-977D-42C7-BFC5-ECC9FA6A28FF}"/>
              </a:ext>
            </a:extLst>
          </p:cNvPr>
          <p:cNvSpPr txBox="1">
            <a:spLocks noChangeArrowheads="1"/>
          </p:cNvSpPr>
          <p:nvPr/>
        </p:nvSpPr>
        <p:spPr>
          <a:xfrm>
            <a:off x="342219" y="1112843"/>
            <a:ext cx="1061419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(2)x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值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表示不定值，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dirty="0">
                <a:latin typeface="Times New Roman" panose="02020603050405020304" pitchFamily="18" charset="0"/>
              </a:rPr>
              <a:t>表示高阻值；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89E4FE7-948D-4CC1-81C4-57AC63BA9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955" y="1183694"/>
            <a:ext cx="2348311" cy="685800"/>
          </a:xfrm>
          <a:prstGeom prst="wedgeRoundRectCallout">
            <a:avLst>
              <a:gd name="adj1" fmla="val -52356"/>
              <a:gd name="adj2" fmla="val 84722"/>
              <a:gd name="adj3" fmla="val 16667"/>
            </a:avLst>
          </a:prstGeom>
          <a:noFill/>
          <a:ln w="12700">
            <a:solidFill>
              <a:srgbClr val="89A4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8’b1001xxxx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8 ’h9x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66331C37-C869-4067-AD4D-B2EBA9DBD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538" y="1354143"/>
            <a:ext cx="2348311" cy="685800"/>
          </a:xfrm>
          <a:prstGeom prst="wedgeRoundRectCallout">
            <a:avLst>
              <a:gd name="adj1" fmla="val -71375"/>
              <a:gd name="adj2" fmla="val 88194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8’b1010zzzz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8 ’</a:t>
            </a:r>
            <a:r>
              <a:rPr lang="en-US" altLang="zh-CN" b="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haz</a:t>
            </a:r>
            <a:endParaRPr lang="en-US" altLang="zh-CN" b="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3F0595-2BBA-4650-B5E7-4C6F10A0E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497143"/>
            <a:ext cx="11658600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每个字符代表的二进制数的宽度取决于所用的进制；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当用二进制表示时，已标明位宽的数若用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x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或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z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表示某些位，则只有在</a:t>
            </a:r>
            <a:r>
              <a:rPr lang="zh-CN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最左边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的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x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或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z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具有</a:t>
            </a:r>
            <a:r>
              <a:rPr lang="zh-CN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扩展性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！为清晰可见，最好直接写出每一位的值！</a:t>
            </a: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zh-CN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[</a:t>
            </a:r>
            <a:r>
              <a:rPr lang="zh-CN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例</a:t>
            </a:r>
            <a:r>
              <a:rPr lang="zh-CN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]8’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bzx = 8’bzzzz_zzzx </a:t>
            </a: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[</a:t>
            </a:r>
            <a:r>
              <a:rPr lang="zh-CN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例</a:t>
            </a:r>
            <a:r>
              <a:rPr lang="zh-CN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]8’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b1x = 8’b0000_001x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“</a:t>
            </a:r>
            <a:r>
              <a:rPr lang="en-US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？</a:t>
            </a:r>
            <a:r>
              <a:rPr lang="en-US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”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是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z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的另一种表示符号，建议在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case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语句中使用</a:t>
            </a:r>
            <a:r>
              <a:rPr lang="zh-CN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？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表示高阻态</a:t>
            </a:r>
            <a:r>
              <a:rPr lang="en-US" altLang="zh-CN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z</a:t>
            </a: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[</a:t>
            </a:r>
            <a:r>
              <a:rPr lang="zh-CN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例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] casez (select)</a:t>
            </a: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   4’b???1: out = a;</a:t>
            </a: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   4’b??1?: out = b;</a:t>
            </a: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   4’b?1??: out = c;</a:t>
            </a: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   4’b1???: out = d;</a:t>
            </a: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 endcase</a:t>
            </a:r>
          </a:p>
        </p:txBody>
      </p:sp>
    </p:spTree>
    <p:extLst>
      <p:ext uri="{BB962C8B-B14F-4D97-AF65-F5344CB8AC3E}">
        <p14:creationId xmlns:p14="http://schemas.microsoft.com/office/powerpoint/2010/main" val="39989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D0BED-92A9-4730-B80D-9245B0CE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D03A330-4806-41C0-ADFB-B3E80E4B4882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620713"/>
            <a:ext cx="11406444" cy="6237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</a:pPr>
            <a:endParaRPr lang="en-US" altLang="zh-CN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(3)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负数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在位宽前加一个减号，即表示负数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如：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-8’d5    //5</a:t>
            </a:r>
            <a:r>
              <a:rPr lang="zh-CN" altLang="en-US" dirty="0">
                <a:latin typeface="Times New Roman" panose="02020603050405020304" pitchFamily="18" charset="0"/>
              </a:rPr>
              <a:t>的补数，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= 8‘b11111011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减号不能放在位宽与进制之间，也不能放在进制与数字之间！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8 ’ d-5    //</a:t>
            </a:r>
            <a:r>
              <a:rPr lang="zh-CN" altLang="en-US" dirty="0">
                <a:latin typeface="Times New Roman" panose="02020603050405020304" pitchFamily="18" charset="0"/>
              </a:rPr>
              <a:t>非法格式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DF18F2F5-2EC9-451C-9C1B-5767A477DC70}"/>
              </a:ext>
            </a:extLst>
          </p:cNvPr>
          <p:cNvSpPr/>
          <p:nvPr/>
        </p:nvSpPr>
        <p:spPr>
          <a:xfrm>
            <a:off x="887413" y="2944367"/>
            <a:ext cx="10610965" cy="3198307"/>
          </a:xfrm>
          <a:prstGeom prst="horizontalScroll">
            <a:avLst>
              <a:gd name="adj" fmla="val 12500"/>
            </a:avLst>
          </a:prstGeom>
          <a:noFill/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pPr marL="0" indent="287655"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为提高可读性，在较长的数字之间可用下划线</a:t>
            </a:r>
            <a:r>
              <a:rPr lang="en-US" altLang="zh-CN" b="1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_</a:t>
            </a: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隔开！但不可以用在</a:t>
            </a:r>
            <a:r>
              <a:rPr lang="en-US" altLang="zh-CN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&lt;</a:t>
            </a: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进制</a:t>
            </a:r>
            <a:r>
              <a:rPr lang="en-US" altLang="zh-CN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&gt;</a:t>
            </a: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和</a:t>
            </a:r>
            <a:r>
              <a:rPr lang="en-US" altLang="zh-CN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&lt;</a:t>
            </a: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数字</a:t>
            </a:r>
            <a:r>
              <a:rPr lang="en-US" altLang="zh-CN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&gt;</a:t>
            </a: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之间。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如：</a:t>
            </a:r>
            <a:r>
              <a:rPr lang="en-US" altLang="zh-CN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16‘b1010_1011_1100_1111 //</a:t>
            </a:r>
            <a:r>
              <a:rPr lang="zh-CN" altLang="en-US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合法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       8‘b</a:t>
            </a:r>
            <a:r>
              <a:rPr lang="en-US" altLang="zh-CN" b="1" noProof="1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_</a:t>
            </a:r>
            <a:r>
              <a:rPr lang="en-US" altLang="zh-CN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0011_1010 //</a:t>
            </a:r>
            <a:r>
              <a:rPr lang="zh-CN" altLang="en-US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非法</a:t>
            </a:r>
          </a:p>
          <a:p>
            <a:pPr marL="0" indent="287655" algn="just">
              <a:lnSpc>
                <a:spcPct val="110000"/>
              </a:lnSpc>
              <a:spcBef>
                <a:spcPct val="0"/>
              </a:spcBef>
              <a:buClr>
                <a:srgbClr val="FF0066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当常量未指明位宽时，默认为</a:t>
            </a:r>
            <a:r>
              <a:rPr lang="en-US" altLang="zh-CN" b="1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32</a:t>
            </a: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位。</a:t>
            </a:r>
          </a:p>
          <a:p>
            <a:pPr marL="482600" lvl="1" indent="0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10 = 32‘d10 = 32’b1010</a:t>
            </a:r>
          </a:p>
          <a:p>
            <a:pPr marL="482600" lvl="1" indent="0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-1 = -32’d1 = 32’b1111……1111 = 32’hFFFFFFFF</a:t>
            </a:r>
            <a:endParaRPr lang="en-US" altLang="zh-CN" sz="2000" noProof="1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222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22811-E0C0-40CA-B394-D70D24FF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5" y="326561"/>
            <a:ext cx="10424975" cy="760290"/>
          </a:xfrm>
        </p:spPr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3306D91-19A4-422B-B50F-6B1F2CDA4576}"/>
              </a:ext>
            </a:extLst>
          </p:cNvPr>
          <p:cNvSpPr txBox="1">
            <a:spLocks noChangeArrowheads="1"/>
          </p:cNvSpPr>
          <p:nvPr/>
        </p:nvSpPr>
        <p:spPr>
          <a:xfrm>
            <a:off x="697066" y="1211299"/>
            <a:ext cx="10954109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(4)parameter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常量（符号常量）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parameter</a:t>
            </a:r>
            <a:r>
              <a:rPr lang="zh-CN" altLang="en-US" dirty="0">
                <a:latin typeface="Times New Roman" panose="02020603050405020304" pitchFamily="18" charset="0"/>
              </a:rPr>
              <a:t>来定义一个标识符，代表一个常量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符号</a:t>
            </a:r>
            <a:r>
              <a:rPr lang="zh-CN" altLang="en-US" dirty="0">
                <a:latin typeface="Times New Roman" panose="02020603050405020304" pitchFamily="18" charset="0"/>
              </a:rPr>
              <a:t>常量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9EA1B501-41DE-4DFD-959E-67C1BD993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562" y="3125390"/>
            <a:ext cx="2322023" cy="685800"/>
          </a:xfrm>
          <a:prstGeom prst="wedgeRoundRectCallout">
            <a:avLst>
              <a:gd name="adj1" fmla="val -30153"/>
              <a:gd name="adj2" fmla="val -120355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参数型数据的确认符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C6A3AD3-B8CB-4A54-AF85-AB6777905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562" y="2221743"/>
            <a:ext cx="9746505" cy="39687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parameter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参数名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 =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参数名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 =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574B4353-5D1B-4A99-8D6B-0BF614D66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4008336"/>
            <a:ext cx="11216200" cy="244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63563" indent="-282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每个赋值语句的右边必须为</a:t>
            </a:r>
            <a:r>
              <a:rPr lang="zh-CN" altLang="en-US" sz="2000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常数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表达式，即只能包含数字或先前定义过的符号常量！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parameter 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addrwidth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= 16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；               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合法格式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parameter 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addrwidth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datawidth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*2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；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非法格式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常用参数来定义</a:t>
            </a:r>
            <a:r>
              <a:rPr lang="zh-CN" altLang="en-US" sz="2000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延迟时间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zh-CN" altLang="en-US" sz="2000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变量宽度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可用字符串表示的任何地方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都可以用定义的参数来代替。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参数是</a:t>
            </a:r>
            <a:r>
              <a:rPr lang="zh-CN" altLang="en-US" sz="2000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本地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的，其定义只在本模块内有效。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在模块或实例引用时，可通过</a:t>
            </a:r>
            <a:r>
              <a:rPr lang="zh-CN" altLang="en-US" sz="2000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参数传递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改变在被引用模块或实例中已定义的参数！</a:t>
            </a:r>
            <a:endParaRPr lang="zh-CN" altLang="en-US" sz="2000" dirty="0">
              <a:solidFill>
                <a:srgbClr val="FF33CC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EFF08B81-ACD3-4BBF-8410-FC9E4F5AFD01}"/>
              </a:ext>
            </a:extLst>
          </p:cNvPr>
          <p:cNvGrpSpPr>
            <a:grpSpLocks/>
          </p:cNvGrpSpPr>
          <p:nvPr/>
        </p:nvGrpSpPr>
        <p:grpSpPr bwMode="auto">
          <a:xfrm>
            <a:off x="2813049" y="2604330"/>
            <a:ext cx="5180577" cy="966788"/>
            <a:chOff x="2082" y="1612"/>
            <a:chExt cx="3092" cy="609"/>
          </a:xfrm>
        </p:grpSpPr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F0EFD3B2-8075-408F-8CB8-694B170D7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981"/>
              <a:ext cx="1008" cy="240"/>
            </a:xfrm>
            <a:prstGeom prst="wedgeRoundRectCallout">
              <a:avLst>
                <a:gd name="adj1" fmla="val -50296"/>
                <a:gd name="adj2" fmla="val -124167"/>
                <a:gd name="adj3" fmla="val 16667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>
              <a:prstShdw prst="shdw17" dist="17961" dir="2700000">
                <a:srgbClr val="995C1F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b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赋值语句表</a:t>
              </a:r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B894F412-236F-4A73-B9DE-EB74AAE6462A}"/>
                </a:ext>
              </a:extLst>
            </p:cNvPr>
            <p:cNvSpPr>
              <a:spLocks/>
            </p:cNvSpPr>
            <p:nvPr/>
          </p:nvSpPr>
          <p:spPr bwMode="auto">
            <a:xfrm rot="5355780">
              <a:off x="3531" y="163"/>
              <a:ext cx="194" cy="3092"/>
            </a:xfrm>
            <a:prstGeom prst="rightBrace">
              <a:avLst>
                <a:gd name="adj1" fmla="val 132080"/>
                <a:gd name="adj2" fmla="val 51616"/>
              </a:avLst>
            </a:prstGeom>
            <a:noFill/>
            <a:ln w="25400" cap="sq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383FCE6-944A-4951-9343-E92812740CC8}"/>
              </a:ext>
            </a:extLst>
          </p:cNvPr>
          <p:cNvSpPr/>
          <p:nvPr/>
        </p:nvSpPr>
        <p:spPr>
          <a:xfrm>
            <a:off x="8830830" y="2777065"/>
            <a:ext cx="2981907" cy="1083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const double a = 3.14; 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int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= 2; 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const double b=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* a;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67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dvAuto="0"/>
      <p:bldP spid="4" grpId="0" bldLvl="0" animBg="1"/>
      <p:bldP spid="5" grpId="0" bldLvl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E3470-904B-4473-8485-12CAC8F6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参数常量的使用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EC0E204-07CA-4345-ABB1-5B19BD36D3D7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模块实例引用时参数的传递</a:t>
            </a:r>
            <a:r>
              <a:rPr lang="en-US" altLang="zh-CN">
                <a:ea typeface="黑体" panose="02010609060101010101" pitchFamily="49" charset="-122"/>
              </a:rPr>
              <a:t>——</a:t>
            </a:r>
            <a:r>
              <a:rPr lang="zh-CN" altLang="en-US">
                <a:solidFill>
                  <a:srgbClr val="CC0000"/>
                </a:solidFill>
              </a:rPr>
              <a:t>方法之一</a:t>
            </a:r>
            <a:r>
              <a:rPr lang="zh-CN" altLang="en-US"/>
              <a:t>：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F7861311-5441-4862-94F3-CA0378BF7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1928813"/>
            <a:ext cx="4616450" cy="430212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>
            <a:prstShdw prst="shdw13" dist="53882" dir="13500000">
              <a:srgbClr val="80808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利用</a:t>
            </a:r>
            <a:r>
              <a:rPr lang="en-US" altLang="zh-CN" sz="2200" dirty="0" err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defparam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定义参数声明语句！</a:t>
            </a: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142ECFF8-771D-4A98-80B4-CD0CEF829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975" y="2595563"/>
            <a:ext cx="6745288" cy="82867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2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defparam</a:t>
            </a:r>
            <a:r>
              <a:rPr lang="en-US" altLang="zh-CN" sz="22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latin typeface="Tahoma" panose="020B0604030504040204" pitchFamily="34" charset="0"/>
                <a:ea typeface="宋体" panose="02010600030101010101" pitchFamily="2" charset="-122"/>
              </a:rPr>
              <a:t>例化模块名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参数名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1 = </a:t>
            </a:r>
            <a:r>
              <a:rPr lang="zh-CN" altLang="en-US" sz="22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常数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</a:t>
            </a:r>
            <a:r>
              <a:rPr lang="zh-CN" altLang="en-US" sz="2200" dirty="0">
                <a:latin typeface="Tahoma" panose="020B0604030504040204" pitchFamily="34" charset="0"/>
                <a:ea typeface="宋体" panose="02010600030101010101" pitchFamily="2" charset="-122"/>
              </a:rPr>
              <a:t>例化模块名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参数名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2 = </a:t>
            </a:r>
            <a:r>
              <a:rPr lang="zh-CN" altLang="en-US" sz="22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常数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, ……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6" name="Text Box 23">
            <a:extLst>
              <a:ext uri="{FF2B5EF4-FFF2-40B4-BE49-F238E27FC236}">
                <a16:creationId xmlns:a16="http://schemas.microsoft.com/office/drawing/2014/main" id="{CACB6515-D534-48B2-9990-35CEE8CFF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3768725"/>
            <a:ext cx="772953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63563" indent="-282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defparam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语句在编译时可重新定义参数值。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可综合性问题：一般情况下是不可综合的。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提示：不要使用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defparam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语句！在模块的实例引用时可用“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#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”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号后跟参数的语法来重新定义参数。</a:t>
            </a:r>
          </a:p>
        </p:txBody>
      </p:sp>
    </p:spTree>
    <p:extLst>
      <p:ext uri="{BB962C8B-B14F-4D97-AF65-F5344CB8AC3E}">
        <p14:creationId xmlns:p14="http://schemas.microsoft.com/office/powerpoint/2010/main" val="339035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76A08-A484-428C-860F-AE5FEA1C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参数常量的使用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655EE55-90F4-4A88-907F-FACFD44E3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622" y="1444625"/>
            <a:ext cx="8631237" cy="3968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]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module mod ( out,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ina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inb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…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parameter cycle = 8,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real_constant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= 2.039,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       file = “/user1/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jmdong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/design/mem_file.dat”;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…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module test;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…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mod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mk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out,ina,inb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);        //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对模块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的实例引用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</a:t>
            </a: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defparam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mk.cycle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=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mk.file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=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“../my_mem.dat”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;   //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参数的传递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…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8FCBCC70-3C2B-47D9-B597-3FE8F27DC37E}"/>
              </a:ext>
            </a:extLst>
          </p:cNvPr>
          <p:cNvGrpSpPr>
            <a:grpSpLocks/>
          </p:cNvGrpSpPr>
          <p:nvPr/>
        </p:nvGrpSpPr>
        <p:grpSpPr bwMode="auto">
          <a:xfrm>
            <a:off x="7815109" y="1852613"/>
            <a:ext cx="2057400" cy="1447800"/>
            <a:chOff x="4128" y="1728"/>
            <a:chExt cx="1296" cy="912"/>
          </a:xfrm>
        </p:grpSpPr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36D29E56-45AE-42C7-ADB0-00B39DBFB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352"/>
              <a:ext cx="1008" cy="240"/>
            </a:xfrm>
            <a:prstGeom prst="wedgeRoundRectCallout">
              <a:avLst>
                <a:gd name="adj1" fmla="val -50296"/>
                <a:gd name="adj2" fmla="val -124167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b="0">
                  <a:latin typeface="Tahoma" panose="020B0604030504040204" pitchFamily="34" charset="0"/>
                  <a:ea typeface="宋体" panose="02010600030101010101" pitchFamily="2" charset="-122"/>
                </a:rPr>
                <a:t>被引用模块</a:t>
              </a:r>
            </a:p>
          </p:txBody>
        </p:sp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051E264D-D7AD-4888-97CB-7B8A34B28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728"/>
              <a:ext cx="192" cy="912"/>
            </a:xfrm>
            <a:prstGeom prst="rightBrace">
              <a:avLst>
                <a:gd name="adj1" fmla="val 3936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3E4A5895-4210-49A6-8ACE-88CB10BCE674}"/>
              </a:ext>
            </a:extLst>
          </p:cNvPr>
          <p:cNvGrpSpPr>
            <a:grpSpLocks/>
          </p:cNvGrpSpPr>
          <p:nvPr/>
        </p:nvGrpSpPr>
        <p:grpSpPr bwMode="auto">
          <a:xfrm>
            <a:off x="3751109" y="4808538"/>
            <a:ext cx="1492250" cy="1020762"/>
            <a:chOff x="1536" y="3504"/>
            <a:chExt cx="816" cy="643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6D26EED-5719-4C9E-8B33-B7AF28630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504"/>
              <a:ext cx="413" cy="3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950136EF-6356-4707-A6A0-E740ABE63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897"/>
              <a:ext cx="528" cy="2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  <a:ea typeface="宋体" panose="02010600030101010101" pitchFamily="2" charset="-122"/>
                </a:rPr>
                <a:t>参数名</a:t>
              </a: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F86411BF-833F-46AB-991D-C47B591AC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7" y="3564"/>
              <a:ext cx="131" cy="33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0DC64FD4-8CDE-44C0-9E1A-EBD86734ABEB}"/>
              </a:ext>
            </a:extLst>
          </p:cNvPr>
          <p:cNvGrpSpPr>
            <a:grpSpLocks/>
          </p:cNvGrpSpPr>
          <p:nvPr/>
        </p:nvGrpSpPr>
        <p:grpSpPr bwMode="auto">
          <a:xfrm>
            <a:off x="2481109" y="4808538"/>
            <a:ext cx="1524000" cy="1006475"/>
            <a:chOff x="768" y="3552"/>
            <a:chExt cx="960" cy="634"/>
          </a:xfrm>
        </p:grpSpPr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A407812E-90C0-47D3-9AED-CB30918ED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936"/>
              <a:ext cx="960" cy="2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>
                  <a:latin typeface="Tahoma" panose="020B0604030504040204" pitchFamily="34" charset="0"/>
                  <a:ea typeface="宋体" panose="02010600030101010101" pitchFamily="2" charset="-122"/>
                </a:rPr>
                <a:t>例化模块名</a:t>
              </a: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9C5886B3-2948-461B-AE34-BF3F05ADF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552"/>
              <a:ext cx="0" cy="33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29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8D15DB3-8386-4BE5-B140-A44D602FEC54}"/>
              </a:ext>
            </a:extLst>
          </p:cNvPr>
          <p:cNvSpPr txBox="1"/>
          <p:nvPr/>
        </p:nvSpPr>
        <p:spPr>
          <a:xfrm>
            <a:off x="949784" y="353645"/>
            <a:ext cx="799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第二讲内容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AE5E0F2-9D24-4CF8-A4AD-12CABC3ECA65}"/>
              </a:ext>
            </a:extLst>
          </p:cNvPr>
          <p:cNvSpPr txBox="1">
            <a:spLocks/>
          </p:cNvSpPr>
          <p:nvPr/>
        </p:nvSpPr>
        <p:spPr>
          <a:xfrm>
            <a:off x="1043474" y="148972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Verilog HDL</a:t>
            </a:r>
            <a:r>
              <a:rPr lang="zh-CN" altLang="en-US" dirty="0"/>
              <a:t>基本结构</a:t>
            </a:r>
            <a:endParaRPr lang="en-US" altLang="zh-CN" dirty="0"/>
          </a:p>
          <a:p>
            <a:pPr lvl="1"/>
            <a:r>
              <a:rPr lang="zh-CN" altLang="en-US" dirty="0"/>
              <a:t>举例</a:t>
            </a:r>
            <a:endParaRPr lang="en-US" altLang="zh-CN" dirty="0"/>
          </a:p>
          <a:p>
            <a:pPr lvl="1"/>
            <a:r>
              <a:rPr lang="zh-CN" altLang="en-US" dirty="0"/>
              <a:t>模块逻辑功能实现的三种方法</a:t>
            </a:r>
            <a:endParaRPr lang="en-US" altLang="zh-CN" dirty="0"/>
          </a:p>
          <a:p>
            <a:r>
              <a:rPr lang="en-US" altLang="zh-CN" dirty="0"/>
              <a:t>Verilog</a:t>
            </a:r>
            <a:r>
              <a:rPr lang="zh-CN" altLang="en-US" dirty="0"/>
              <a:t>关键字和标识符</a:t>
            </a:r>
            <a:endParaRPr lang="en-US" altLang="zh-CN" dirty="0"/>
          </a:p>
          <a:p>
            <a:pPr lvl="1"/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标识符</a:t>
            </a:r>
            <a:endParaRPr lang="en-US" altLang="zh-CN" dirty="0"/>
          </a:p>
          <a:p>
            <a:r>
              <a:rPr lang="en-US" altLang="zh-CN" dirty="0"/>
              <a:t>Verilog</a:t>
            </a:r>
            <a:r>
              <a:rPr lang="zh-CN" altLang="en-US" dirty="0"/>
              <a:t>数据类型</a:t>
            </a:r>
            <a:endParaRPr lang="en-US" altLang="zh-CN" dirty="0"/>
          </a:p>
          <a:p>
            <a:pPr lvl="1"/>
            <a:r>
              <a:rPr lang="zh-CN" altLang="en-US" dirty="0"/>
              <a:t>数据类型</a:t>
            </a:r>
            <a:endParaRPr lang="en-US" altLang="zh-CN" dirty="0"/>
          </a:p>
          <a:p>
            <a:pPr lvl="1"/>
            <a:r>
              <a:rPr lang="zh-CN" altLang="en-US" dirty="0"/>
              <a:t>常量</a:t>
            </a:r>
            <a:endParaRPr lang="en-US" altLang="zh-CN" dirty="0"/>
          </a:p>
          <a:p>
            <a:pPr lvl="1"/>
            <a:r>
              <a:rPr lang="zh-CN" altLang="en-US" dirty="0"/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7035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64401-D9C2-4AFC-9BB4-29A1FADE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参数常量的使用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49E402FF-9A28-4059-AC94-BB1B3B4B3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184" y="2454863"/>
            <a:ext cx="8888412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module mod ( out,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…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parameter cycle = 8,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real_constant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= 2.039,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file = “/user1/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jmdong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/design/mem_file.dat”;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…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module test;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…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mod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(5, 20, “../my_mem.dat”)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mk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out,ina,inb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r>
              <a:rPr lang="en-US" altLang="zh-CN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对模块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的实例引用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A6635A-D488-41CE-BD59-4B8BF9AA73EB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1482387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模块实例引用时参数的传递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方法之二</a:t>
            </a:r>
            <a:r>
              <a:rPr lang="zh-CN" altLang="en-US" dirty="0">
                <a:latin typeface="Times New Roman" panose="02020603050405020304" pitchFamily="18" charset="0"/>
              </a:rPr>
              <a:t>：利用特殊符号“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79E02F-7538-4BED-AB43-42EDEBBA8DA0}"/>
              </a:ext>
            </a:extLst>
          </p:cNvPr>
          <p:cNvGrpSpPr>
            <a:grpSpLocks/>
          </p:cNvGrpSpPr>
          <p:nvPr/>
        </p:nvGrpSpPr>
        <p:grpSpPr bwMode="auto">
          <a:xfrm>
            <a:off x="7587521" y="2812050"/>
            <a:ext cx="2057400" cy="1447800"/>
            <a:chOff x="4128" y="1728"/>
            <a:chExt cx="1296" cy="912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288CBDCE-92E7-4E47-B3B0-DE50A7B96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352"/>
              <a:ext cx="1008" cy="240"/>
            </a:xfrm>
            <a:prstGeom prst="wedgeRoundRectCallout">
              <a:avLst>
                <a:gd name="adj1" fmla="val -50296"/>
                <a:gd name="adj2" fmla="val -124167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b="0">
                  <a:latin typeface="Tahoma" panose="020B0604030504040204" pitchFamily="34" charset="0"/>
                  <a:ea typeface="宋体" panose="02010600030101010101" pitchFamily="2" charset="-122"/>
                </a:rPr>
                <a:t>被引用模块</a:t>
              </a: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6EB4B069-84D4-4F94-96CA-E38F083E5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728"/>
              <a:ext cx="192" cy="912"/>
            </a:xfrm>
            <a:prstGeom prst="rightBrace">
              <a:avLst>
                <a:gd name="adj1" fmla="val 3936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763B9D-A676-4E52-9630-E7C47CC11BC3}"/>
              </a:ext>
            </a:extLst>
          </p:cNvPr>
          <p:cNvGrpSpPr>
            <a:grpSpLocks/>
          </p:cNvGrpSpPr>
          <p:nvPr/>
        </p:nvGrpSpPr>
        <p:grpSpPr bwMode="auto">
          <a:xfrm>
            <a:off x="2253521" y="5539375"/>
            <a:ext cx="2895600" cy="854075"/>
            <a:chOff x="720" y="3360"/>
            <a:chExt cx="1824" cy="538"/>
          </a:xfrm>
        </p:grpSpPr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73ABCFD7-1D25-49DC-9FD8-50EA192C0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648"/>
              <a:ext cx="960" cy="2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参数的传递</a:t>
              </a:r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15EFEC24-AF76-4679-A5F7-185D76DF49D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512" y="2568"/>
              <a:ext cx="240" cy="1824"/>
            </a:xfrm>
            <a:prstGeom prst="rightBrace">
              <a:avLst>
                <a:gd name="adj1" fmla="val 6298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" name="AutoShape 12">
            <a:extLst>
              <a:ext uri="{FF2B5EF4-FFF2-40B4-BE49-F238E27FC236}">
                <a16:creationId xmlns:a16="http://schemas.microsoft.com/office/drawing/2014/main" id="{C7E35ED2-E68E-42B4-ADA9-A500BC1A5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721" y="5996575"/>
            <a:ext cx="4724400" cy="457200"/>
          </a:xfrm>
          <a:prstGeom prst="wedgeRectCallout">
            <a:avLst>
              <a:gd name="adj1" fmla="val -43648"/>
              <a:gd name="adj2" fmla="val -149306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5C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indent="3810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必须与被引用模块中的参数一一对应！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5D22135F-FBB0-4464-AE9D-E4248F506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184" y="1720437"/>
            <a:ext cx="7323137" cy="46037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被引用模块名 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 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2,…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例化模块名（端口列表）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8752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11" grpId="0" bldLvl="0" animBg="1"/>
      <p:bldP spid="1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985AC-664B-4ABD-8058-016C823B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BA8CD04-2CA3-47CE-B9DD-CC20ACBA6544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0612932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zh-CN" dirty="0">
                <a:latin typeface="Times New Roman" panose="02020603050405020304" pitchFamily="18" charset="0"/>
              </a:rPr>
              <a:t>在程序运行过程中，其值可以改变的量，称为</a:t>
            </a:r>
            <a:r>
              <a:rPr lang="zh-CN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变量</a:t>
            </a:r>
            <a:r>
              <a:rPr lang="zh-CN" altLang="zh-CN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dirty="0">
                <a:latin typeface="Times New Roman" panose="02020603050405020304" pitchFamily="18" charset="0"/>
              </a:rPr>
              <a:t>其数据类型有</a:t>
            </a: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</a:t>
            </a:r>
            <a:r>
              <a:rPr lang="zh-CN" altLang="zh-CN" dirty="0">
                <a:latin typeface="Times New Roman" panose="02020603050405020304" pitchFamily="18" charset="0"/>
              </a:rPr>
              <a:t>种，常用的有</a:t>
            </a: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种：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网络型（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nets type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寄存器型（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register type 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数组（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memory type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2C943B38-5AAF-483B-BEB9-915F5BFC2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98915"/>
            <a:ext cx="2374900" cy="467051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nets</a:t>
            </a:r>
            <a:r>
              <a:rPr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型变量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A6ECD0-F129-466C-AD21-FC444BD78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24" y="3680866"/>
            <a:ext cx="8076927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Char char="•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定义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输出始终随输入的变化而变化的变量。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表示结构实体（如门）之间的</a:t>
            </a:r>
            <a:r>
              <a:rPr lang="zh-CN" altLang="en-US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物理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连接。</a:t>
            </a:r>
          </a:p>
          <a:p>
            <a:pPr algn="just"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常用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nets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型变量：</a:t>
            </a:r>
          </a:p>
          <a:p>
            <a:pPr lvl="1" algn="just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wire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tri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：连线类型（两者功能一致）</a:t>
            </a:r>
          </a:p>
          <a:p>
            <a:pPr lvl="1" algn="just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wor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trior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：具有线或特性的连线（两者功能一致）</a:t>
            </a:r>
          </a:p>
          <a:p>
            <a:pPr lvl="1" algn="just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wand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triand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：具有线与特性的连线（两者功能一致）</a:t>
            </a:r>
          </a:p>
          <a:p>
            <a:pPr lvl="1" algn="just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tri1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tri0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：上拉电阻和下拉电阻</a:t>
            </a:r>
          </a:p>
          <a:p>
            <a:pPr lvl="1" algn="just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supply1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supply0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：电源（逻辑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）和地（逻辑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	</a:t>
            </a:r>
          </a:p>
        </p:txBody>
      </p:sp>
    </p:spTree>
    <p:extLst>
      <p:ext uri="{BB962C8B-B14F-4D97-AF65-F5344CB8AC3E}">
        <p14:creationId xmlns:p14="http://schemas.microsoft.com/office/powerpoint/2010/main" val="9229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3761F-9272-4FC7-BBD7-0D6A397D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377B6CB-069E-4FA1-9E98-AA0188D85DE9}"/>
              </a:ext>
            </a:extLst>
          </p:cNvPr>
          <p:cNvSpPr txBox="1">
            <a:spLocks noChangeArrowheads="1"/>
          </p:cNvSpPr>
          <p:nvPr/>
        </p:nvSpPr>
        <p:spPr>
          <a:xfrm>
            <a:off x="587167" y="1380331"/>
            <a:ext cx="11017666" cy="4859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9400" indent="-279400" algn="just">
              <a:lnSpc>
                <a:spcPct val="110000"/>
              </a:lnSpc>
            </a:pPr>
            <a:r>
              <a:rPr lang="en-US" altLang="zh-CN" dirty="0">
                <a:solidFill>
                  <a:srgbClr val="FF0066"/>
                </a:solidFill>
                <a:ea typeface="黑体" panose="02010609060101010101" pitchFamily="49" charset="-122"/>
              </a:rPr>
              <a:t>wire</a:t>
            </a:r>
            <a:r>
              <a:rPr lang="zh-CN" altLang="en-US" dirty="0"/>
              <a:t>型变量</a:t>
            </a:r>
          </a:p>
          <a:p>
            <a:pPr marL="755650" lvl="1" algn="just">
              <a:lnSpc>
                <a:spcPct val="110000"/>
              </a:lnSpc>
              <a:buSzPct val="85000"/>
            </a:pPr>
            <a:r>
              <a:rPr lang="zh-CN" altLang="en-US" sz="2200" dirty="0"/>
              <a:t>最常用的</a:t>
            </a:r>
            <a:r>
              <a:rPr lang="en-US" altLang="zh-CN" sz="2200" dirty="0">
                <a:ea typeface="黑体" panose="02010609060101010101" pitchFamily="49" charset="-122"/>
              </a:rPr>
              <a:t>nets</a:t>
            </a:r>
            <a:r>
              <a:rPr lang="zh-CN" altLang="en-US" sz="2200" dirty="0"/>
              <a:t>型变量，常用来表示以</a:t>
            </a:r>
            <a:r>
              <a:rPr lang="en-US" altLang="zh-CN" sz="2200" dirty="0">
                <a:solidFill>
                  <a:srgbClr val="FF66CC"/>
                </a:solidFill>
                <a:ea typeface="黑体" panose="02010609060101010101" pitchFamily="49" charset="-122"/>
              </a:rPr>
              <a:t>assign</a:t>
            </a:r>
            <a:r>
              <a:rPr lang="zh-CN" altLang="en-US" sz="2200" dirty="0"/>
              <a:t>语句赋值的</a:t>
            </a:r>
            <a:r>
              <a:rPr lang="zh-CN" altLang="en-US" sz="2200" dirty="0">
                <a:solidFill>
                  <a:srgbClr val="FF66CC"/>
                </a:solidFill>
              </a:rPr>
              <a:t>组合</a:t>
            </a:r>
            <a:r>
              <a:rPr lang="zh-CN" altLang="en-US" sz="2200" dirty="0"/>
              <a:t>逻辑信号。</a:t>
            </a:r>
          </a:p>
          <a:p>
            <a:pPr marL="755650" lvl="1" algn="just">
              <a:lnSpc>
                <a:spcPct val="110000"/>
              </a:lnSpc>
              <a:buSzPct val="85000"/>
            </a:pPr>
            <a:r>
              <a:rPr lang="zh-CN" altLang="en-US" sz="2200" dirty="0"/>
              <a:t>模块中的输入</a:t>
            </a:r>
            <a:r>
              <a:rPr lang="en-US" altLang="zh-CN" sz="2200" dirty="0">
                <a:ea typeface="黑体" panose="02010609060101010101" pitchFamily="49" charset="-122"/>
              </a:rPr>
              <a:t>/</a:t>
            </a:r>
            <a:r>
              <a:rPr lang="zh-CN" altLang="en-US" sz="2200" dirty="0"/>
              <a:t>输出信号类型</a:t>
            </a:r>
            <a:r>
              <a:rPr lang="zh-CN" altLang="en-US" sz="2200" dirty="0">
                <a:solidFill>
                  <a:srgbClr val="FF66CC"/>
                </a:solidFill>
              </a:rPr>
              <a:t>缺省</a:t>
            </a:r>
            <a:r>
              <a:rPr lang="zh-CN" altLang="en-US" sz="2200" dirty="0"/>
              <a:t>为</a:t>
            </a:r>
            <a:r>
              <a:rPr lang="en-US" altLang="zh-CN" sz="2200" dirty="0">
                <a:solidFill>
                  <a:srgbClr val="FF66CC"/>
                </a:solidFill>
                <a:ea typeface="黑体" panose="02010609060101010101" pitchFamily="49" charset="-122"/>
              </a:rPr>
              <a:t>wire</a:t>
            </a:r>
            <a:r>
              <a:rPr lang="zh-CN" altLang="en-US" sz="2200" dirty="0"/>
              <a:t>型。</a:t>
            </a:r>
          </a:p>
          <a:p>
            <a:pPr marL="755650" lvl="1" algn="just">
              <a:lnSpc>
                <a:spcPct val="110000"/>
              </a:lnSpc>
              <a:buSzPct val="85000"/>
            </a:pPr>
            <a:r>
              <a:rPr lang="zh-CN" altLang="en-US" sz="2200" dirty="0"/>
              <a:t>可用做任何方程式的输入，或“</a:t>
            </a:r>
            <a:r>
              <a:rPr lang="en-US" altLang="zh-CN" sz="2200" dirty="0">
                <a:ea typeface="黑体" panose="02010609060101010101" pitchFamily="49" charset="-122"/>
              </a:rPr>
              <a:t>assign”</a:t>
            </a:r>
            <a:r>
              <a:rPr lang="zh-CN" altLang="en-US" sz="2200" dirty="0"/>
              <a:t>语句和实例元件的输出。</a:t>
            </a:r>
          </a:p>
          <a:p>
            <a:pPr marL="755650" lvl="1" algn="just">
              <a:lnSpc>
                <a:spcPct val="110000"/>
              </a:lnSpc>
              <a:buSzPct val="85000"/>
            </a:pPr>
            <a:endParaRPr lang="zh-CN" altLang="en-US" sz="2200" dirty="0">
              <a:latin typeface="宋体" panose="02010600030101010101" pitchFamily="2" charset="-122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3DF8435-0EA7-4E9A-B3CA-498550AFE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13125"/>
            <a:ext cx="4800600" cy="396875"/>
          </a:xfrm>
          <a:prstGeom prst="rect">
            <a:avLst/>
          </a:prstGeom>
          <a:noFill/>
          <a:ln w="12700">
            <a:solidFill>
              <a:srgbClr val="89A4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wire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n;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D6B0B78-86E4-43C9-83DA-C7391AACE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60925"/>
            <a:ext cx="5715000" cy="701675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wire[n-1:0]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m;</a:t>
            </a:r>
          </a:p>
          <a:p>
            <a:pPr algn="just">
              <a:spcBef>
                <a:spcPct val="0"/>
              </a:spcBef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wire[n:1]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4CFB3C0-36FA-411C-96EC-3D64BAFC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91200"/>
            <a:ext cx="1371600" cy="685800"/>
          </a:xfrm>
          <a:prstGeom prst="wedgeRoundRectCallout">
            <a:avLst>
              <a:gd name="adj1" fmla="val -46991"/>
              <a:gd name="adj2" fmla="val -80093"/>
              <a:gd name="adj3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每条总线位宽为</a:t>
            </a:r>
            <a:r>
              <a:rPr lang="en-US" altLang="zh-CN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6620A60-4D11-4473-BACB-B1197F044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15000"/>
            <a:ext cx="1219200" cy="685800"/>
          </a:xfrm>
          <a:prstGeom prst="wedgeRoundRectCallout">
            <a:avLst>
              <a:gd name="adj1" fmla="val -46616"/>
              <a:gd name="adj2" fmla="val -80093"/>
              <a:gd name="adj3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共有</a:t>
            </a:r>
            <a:r>
              <a:rPr lang="en-US" altLang="zh-CN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条总线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C627410-65CC-4595-92C8-6B18AFD9E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191000"/>
            <a:ext cx="3276600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wire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型向量（总线）</a:t>
            </a:r>
          </a:p>
        </p:txBody>
      </p:sp>
    </p:spTree>
    <p:extLst>
      <p:ext uri="{BB962C8B-B14F-4D97-AF65-F5344CB8AC3E}">
        <p14:creationId xmlns:p14="http://schemas.microsoft.com/office/powerpoint/2010/main" val="290862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7B39D-AD56-4BF5-BDA9-00A28695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7FBDEB9-B48E-40F1-A672-3F4F428BC405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1122598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</a:pPr>
            <a:endParaRPr lang="zh-CN" altLang="en-US" dirty="0">
              <a:solidFill>
                <a:srgbClr val="FF00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lnSpc>
                <a:spcPct val="105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rgbClr val="FF00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对应</a:t>
            </a:r>
            <a:r>
              <a:rPr lang="zh-CN" altLang="en-US" dirty="0">
                <a:solidFill>
                  <a:srgbClr val="FF33CC"/>
                </a:solidFill>
                <a:latin typeface="Times New Roman" panose="02020603050405020304" pitchFamily="18" charset="0"/>
              </a:rPr>
              <a:t>具有状态保持作用</a:t>
            </a:r>
            <a:r>
              <a:rPr lang="zh-CN" altLang="en-US" dirty="0">
                <a:latin typeface="Times New Roman" panose="02020603050405020304" pitchFamily="18" charset="0"/>
              </a:rPr>
              <a:t>的电路元件（如触发器、寄存器等）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常用来表示</a:t>
            </a:r>
            <a:r>
              <a:rPr lang="zh-CN" altLang="en-US" dirty="0">
                <a:solidFill>
                  <a:srgbClr val="FF33CC"/>
                </a:solidFill>
                <a:latin typeface="Times New Roman" panose="02020603050405020304" pitchFamily="18" charset="0"/>
              </a:rPr>
              <a:t>过程块</a:t>
            </a:r>
            <a:r>
              <a:rPr lang="zh-CN" altLang="en-US" dirty="0">
                <a:latin typeface="Times New Roman" panose="02020603050405020304" pitchFamily="18" charset="0"/>
              </a:rPr>
              <a:t>语句（如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initial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always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function</a:t>
            </a:r>
            <a:r>
              <a:rPr lang="zh-CN" altLang="en-US" dirty="0">
                <a:latin typeface="Times New Roman" panose="02020603050405020304" pitchFamily="18" charset="0"/>
              </a:rPr>
              <a:t>）内的指定信号 。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常用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register</a:t>
            </a:r>
            <a:r>
              <a:rPr lang="zh-CN" altLang="en-US" dirty="0">
                <a:latin typeface="Times New Roman" panose="02020603050405020304" pitchFamily="18" charset="0"/>
              </a:rPr>
              <a:t>型变量：</a:t>
            </a:r>
          </a:p>
          <a:p>
            <a:pPr lvl="1" algn="just">
              <a:lnSpc>
                <a:spcPct val="10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reg</a:t>
            </a:r>
            <a:r>
              <a:rPr lang="zh-CN" altLang="en-US" dirty="0">
                <a:latin typeface="Times New Roman" panose="02020603050405020304" pitchFamily="18" charset="0"/>
              </a:rPr>
              <a:t>：常代表触发器</a:t>
            </a:r>
          </a:p>
          <a:p>
            <a:pPr lvl="1" algn="just">
              <a:lnSpc>
                <a:spcPct val="10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integer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</a:rPr>
              <a:t>位带符号整数型变量</a:t>
            </a:r>
          </a:p>
          <a:p>
            <a:pPr lvl="1" algn="just">
              <a:lnSpc>
                <a:spcPct val="10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real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64</a:t>
            </a:r>
            <a:r>
              <a:rPr lang="zh-CN" altLang="en-US" dirty="0">
                <a:latin typeface="Times New Roman" panose="02020603050405020304" pitchFamily="18" charset="0"/>
              </a:rPr>
              <a:t>位带符号实数型变量</a:t>
            </a:r>
          </a:p>
          <a:p>
            <a:pPr lvl="1" algn="just">
              <a:lnSpc>
                <a:spcPct val="10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time</a:t>
            </a:r>
            <a:r>
              <a:rPr lang="zh-CN" altLang="en-US" dirty="0">
                <a:latin typeface="Times New Roman" panose="02020603050405020304" pitchFamily="18" charset="0"/>
              </a:rPr>
              <a:t>：无符号时间变量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7BC5CD2-C5F3-43FD-9107-8F57BF3C8C9B}"/>
              </a:ext>
            </a:extLst>
          </p:cNvPr>
          <p:cNvSpPr>
            <a:spLocks/>
          </p:cNvSpPr>
          <p:nvPr/>
        </p:nvSpPr>
        <p:spPr bwMode="auto">
          <a:xfrm>
            <a:off x="6096000" y="4168463"/>
            <a:ext cx="392300" cy="1111250"/>
          </a:xfrm>
          <a:prstGeom prst="rightBrace">
            <a:avLst>
              <a:gd name="adj1" fmla="val 32960"/>
              <a:gd name="adj2" fmla="val 50000"/>
            </a:avLst>
          </a:prstGeom>
          <a:noFill/>
          <a:ln w="635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EF8A4EAB-FAEF-4459-B399-6F3075246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49" y="4479613"/>
            <a:ext cx="1925837" cy="685800"/>
          </a:xfrm>
          <a:prstGeom prst="wedgeRoundRectCallout">
            <a:avLst>
              <a:gd name="adj1" fmla="val -82060"/>
              <a:gd name="adj2" fmla="val -19213"/>
              <a:gd name="adj3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纯数学的抽象描述</a:t>
            </a:r>
            <a:endParaRPr lang="zh-CN" altLang="en-US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9D85E533-E9B3-44F4-BE1D-883BE6B6A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64105"/>
            <a:ext cx="2503253" cy="48203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Bef>
                <a:spcPct val="50000"/>
              </a:spcBef>
              <a:defRPr sz="28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register</a:t>
            </a:r>
            <a:r>
              <a:rPr lang="zh-CN" altLang="en-US" dirty="0"/>
              <a:t>型变量</a:t>
            </a:r>
          </a:p>
        </p:txBody>
      </p:sp>
    </p:spTree>
    <p:extLst>
      <p:ext uri="{BB962C8B-B14F-4D97-AF65-F5344CB8AC3E}">
        <p14:creationId xmlns:p14="http://schemas.microsoft.com/office/powerpoint/2010/main" val="263937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1CE77-444B-45DA-AD35-D2B94E04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0C61315-173A-45B9-8C07-4CA8AF511D32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ea typeface="黑体" panose="02010609060101010101" pitchFamily="49" charset="-122"/>
              </a:rPr>
              <a:t>reg</a:t>
            </a:r>
            <a:r>
              <a:rPr lang="zh-CN" altLang="en-US" dirty="0"/>
              <a:t>型变量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66"/>
                </a:solidFill>
              </a:rPr>
              <a:t>定义</a:t>
            </a:r>
            <a:r>
              <a:rPr lang="en-US" altLang="zh-CN" dirty="0">
                <a:ea typeface="黑体" panose="02010609060101010101" pitchFamily="49" charset="-122"/>
              </a:rPr>
              <a:t>——</a:t>
            </a:r>
            <a:r>
              <a:rPr lang="zh-CN" altLang="en-US" dirty="0"/>
              <a:t>在过程块中被赋值的信号，</a:t>
            </a:r>
            <a:r>
              <a:rPr lang="zh-CN" altLang="en-US" sz="2200" dirty="0">
                <a:solidFill>
                  <a:srgbClr val="FF33CC"/>
                </a:solidFill>
              </a:rPr>
              <a:t>往往</a:t>
            </a:r>
            <a:r>
              <a:rPr lang="zh-CN" altLang="en-US" sz="2200" dirty="0"/>
              <a:t>代表触发器，但</a:t>
            </a:r>
            <a:r>
              <a:rPr lang="zh-CN" altLang="en-US" sz="2200" dirty="0">
                <a:solidFill>
                  <a:srgbClr val="FF33CC"/>
                </a:solidFill>
              </a:rPr>
              <a:t>不一定</a:t>
            </a:r>
            <a:r>
              <a:rPr lang="zh-CN" altLang="en-US" sz="2200" dirty="0"/>
              <a:t>就是触发器（也可以是组合逻辑信号）！</a:t>
            </a:r>
            <a:endParaRPr lang="zh-CN" alt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05BB778-EE00-462C-BFF6-A4659C443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2579688"/>
            <a:ext cx="4800600" cy="396875"/>
          </a:xfrm>
          <a:prstGeom prst="rect">
            <a:avLst/>
          </a:prstGeom>
          <a:noFill/>
          <a:ln w="12700">
            <a:solidFill>
              <a:srgbClr val="89A4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n;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F1331F17-5C4C-422C-B2F7-CC489B27D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4070350"/>
            <a:ext cx="5715000" cy="701675"/>
          </a:xfrm>
          <a:prstGeom prst="rect">
            <a:avLst/>
          </a:prstGeom>
          <a:noFill/>
          <a:ln w="12700">
            <a:solidFill>
              <a:srgbClr val="89A4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reg[n-1:0]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m;</a:t>
            </a: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reg[n:1]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669D8786-A6F8-4002-91E2-4742A20B4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3" y="4984750"/>
            <a:ext cx="1371600" cy="685800"/>
          </a:xfrm>
          <a:prstGeom prst="wedgeRoundRectCallout">
            <a:avLst>
              <a:gd name="adj1" fmla="val -46991"/>
              <a:gd name="adj2" fmla="val -8009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每个向量位宽为</a:t>
            </a:r>
            <a:r>
              <a:rPr lang="en-US" altLang="zh-CN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5931D9D-26C0-459B-A63E-485B3C7D3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113" y="5060950"/>
            <a:ext cx="1676400" cy="685800"/>
          </a:xfrm>
          <a:prstGeom prst="wedgeRoundRectCallout">
            <a:avLst>
              <a:gd name="adj1" fmla="val -47537"/>
              <a:gd name="adj2" fmla="val -8009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共有</a:t>
            </a:r>
            <a:r>
              <a:rPr lang="en-US" altLang="zh-CN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个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reg</a:t>
            </a: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型向量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BE54B4B-DF1B-4F24-AD17-4B0E2D8A2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4225"/>
            <a:ext cx="8915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71488" indent="2936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</a:rPr>
              <a:t>] reg[4:1] regc,regd; /</a:t>
            </a:r>
            <a:r>
              <a:rPr lang="en-US" altLang="zh-CN" sz="2200">
                <a:latin typeface="Times New Roman" panose="02020603050405020304" pitchFamily="18" charset="0"/>
                <a:ea typeface="华文楷体" panose="02010600040101010101" pitchFamily="2" charset="-122"/>
              </a:rPr>
              <a:t>/regc,regd</a:t>
            </a:r>
            <a:r>
              <a:rPr lang="zh-CN" altLang="en-US" sz="2200"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en-US" altLang="zh-CN" sz="2200">
                <a:latin typeface="Times New Roman" panose="020206030504050203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2200">
                <a:latin typeface="Times New Roman" panose="02020603050405020304" pitchFamily="18" charset="0"/>
                <a:ea typeface="华文楷体" panose="02010600040101010101" pitchFamily="2" charset="-122"/>
              </a:rPr>
              <a:t>位宽的</a:t>
            </a:r>
            <a:r>
              <a:rPr lang="en-US" altLang="zh-CN" sz="2200">
                <a:latin typeface="Times New Roman" panose="02020603050405020304" pitchFamily="18" charset="0"/>
                <a:ea typeface="华文楷体" panose="02010600040101010101" pitchFamily="2" charset="-122"/>
              </a:rPr>
              <a:t>reg</a:t>
            </a:r>
            <a:r>
              <a:rPr lang="zh-CN" altLang="en-US" sz="2200">
                <a:latin typeface="Times New Roman" panose="02020603050405020304" pitchFamily="18" charset="0"/>
                <a:ea typeface="华文楷体" panose="02010600040101010101" pitchFamily="2" charset="-122"/>
              </a:rPr>
              <a:t>型向量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13B75EC-FDAB-4E3D-9EFD-CD47E8D1C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05200"/>
            <a:ext cx="3089275" cy="466725"/>
          </a:xfrm>
          <a:prstGeom prst="rect">
            <a:avLst/>
          </a:prstGeom>
          <a:noFill/>
          <a:ln w="12700">
            <a:solidFill>
              <a:srgbClr val="89A4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reg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型向量（总线）</a:t>
            </a:r>
          </a:p>
        </p:txBody>
      </p:sp>
    </p:spTree>
    <p:extLst>
      <p:ext uri="{BB962C8B-B14F-4D97-AF65-F5344CB8AC3E}">
        <p14:creationId xmlns:p14="http://schemas.microsoft.com/office/powerpoint/2010/main" val="245862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  <p:bldP spid="7" grpId="0" bldLvl="0" animBg="1"/>
      <p:bldP spid="8" grpId="0"/>
      <p:bldP spid="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55551-CF6F-4A25-A66A-D7518E67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register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　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nets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</a:t>
            </a:r>
            <a:endParaRPr lang="zh-CN" altLang="en-US" b="1" dirty="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83105FCC-615F-491D-AB53-0B9BEA984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14" y="1086851"/>
            <a:ext cx="10137124" cy="2165036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indent="287338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register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型变量与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nets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型变量的根本区别是：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register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型变量需要被明确地赋值，并且在被重新赋值前一直保持原值。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register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型变量必须通过</a:t>
            </a:r>
            <a:r>
              <a:rPr lang="zh-CN" altLang="en-US" sz="2400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过程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赋值语句赋值！不能通过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assign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语句赋值！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在过程块内被赋值的每个信号必须定义成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register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型！</a:t>
            </a:r>
          </a:p>
        </p:txBody>
      </p:sp>
      <p:sp>
        <p:nvSpPr>
          <p:cNvPr id="4" name="AutoShape 23" descr="80%">
            <a:extLst>
              <a:ext uri="{FF2B5EF4-FFF2-40B4-BE49-F238E27FC236}">
                <a16:creationId xmlns:a16="http://schemas.microsoft.com/office/drawing/2014/main" id="{4CAF4DF5-82F0-40D7-81ED-A0161BB57A15}"/>
              </a:ext>
            </a:extLst>
          </p:cNvPr>
          <p:cNvSpPr>
            <a:spLocks noChangeArrowheads="1"/>
          </p:cNvSpPr>
          <p:nvPr/>
        </p:nvSpPr>
        <p:spPr bwMode="auto">
          <a:xfrm rot="21466763">
            <a:off x="7041967" y="2705787"/>
            <a:ext cx="5130800" cy="1092200"/>
          </a:xfrm>
          <a:prstGeom prst="irregularSeal2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135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Verilog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中reg与wire的区别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D9069F-DF2F-4D6E-8FC6-806A9D966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145" y="4037477"/>
            <a:ext cx="3200400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Group 24">
            <a:extLst>
              <a:ext uri="{FF2B5EF4-FFF2-40B4-BE49-F238E27FC236}">
                <a16:creationId xmlns:a16="http://schemas.microsoft.com/office/drawing/2014/main" id="{2729C8D3-E1DA-4A23-BA82-11989505909D}"/>
              </a:ext>
            </a:extLst>
          </p:cNvPr>
          <p:cNvGrpSpPr>
            <a:grpSpLocks/>
          </p:cNvGrpSpPr>
          <p:nvPr/>
        </p:nvGrpSpPr>
        <p:grpSpPr bwMode="auto">
          <a:xfrm>
            <a:off x="1092478" y="4066132"/>
            <a:ext cx="2951162" cy="2262187"/>
            <a:chOff x="3480" y="2059"/>
            <a:chExt cx="1859" cy="1425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44E69E33-AE63-42F4-A564-7D07AA23B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2059"/>
              <a:ext cx="1859" cy="142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2"/>
                </a:buClr>
              </a:pP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4363276D-23CF-402A-BD27-E88BBD251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237" y="2299"/>
              <a:ext cx="262" cy="38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1AE09C28-90BA-4327-88B2-3573C215F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" y="2491"/>
              <a:ext cx="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5DD593B9-6F0C-474E-9683-5665202EA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491"/>
              <a:ext cx="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54E3B803-3820-4659-9F39-DFA9A14A58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237" y="2823"/>
              <a:ext cx="262" cy="38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18B24836-EF74-4788-A526-8531FF59D5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512" y="2971"/>
              <a:ext cx="96" cy="8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12AE548-9BB9-4A68-842D-0C0DD3488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1" y="3015"/>
              <a:ext cx="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590AD1ED-A38A-48AE-9C0F-D130793EC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015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E95E4820-A629-4EB6-B829-7DF13BBA3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" y="2337"/>
              <a:ext cx="240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0B487818-D856-4C91-A3A4-B7D2706BB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" y="2338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out2</a:t>
              </a:r>
              <a:endPara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F989A2F5-726E-4145-8FA5-614BD5190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" y="2099"/>
              <a:ext cx="624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BUFF</a:t>
              </a: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C750020C-091D-447A-B4EC-FE85ACC72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" y="2898"/>
              <a:ext cx="288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B7C4023C-CBC9-4D3C-9559-688DFEE5C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8" y="3189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INV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78281F22-EB18-4636-9FD0-A27A127B4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" y="2893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out1</a:t>
              </a:r>
              <a:endPara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" name="Oval 26">
            <a:extLst>
              <a:ext uri="{FF2B5EF4-FFF2-40B4-BE49-F238E27FC236}">
                <a16:creationId xmlns:a16="http://schemas.microsoft.com/office/drawing/2014/main" id="{DABC07E4-4ECE-4146-80CD-C7F40D8B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878" y="5439590"/>
            <a:ext cx="574675" cy="339725"/>
          </a:xfrm>
          <a:prstGeom prst="ellips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2152DD-A551-446F-BE77-EFD78E0EE2CE}"/>
              </a:ext>
            </a:extLst>
          </p:cNvPr>
          <p:cNvSpPr/>
          <p:nvPr/>
        </p:nvSpPr>
        <p:spPr>
          <a:xfrm>
            <a:off x="1364164" y="3130496"/>
            <a:ext cx="4427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wire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型变量只能生成组合逻辑。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reg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型变量既可生成触发器，也可生成组合逻辑。</a:t>
            </a:r>
            <a:endParaRPr lang="zh-CN" altLang="en-US" dirty="0"/>
          </a:p>
        </p:txBody>
      </p:sp>
      <p:grpSp>
        <p:nvGrpSpPr>
          <p:cNvPr id="24" name="Group 34">
            <a:extLst>
              <a:ext uri="{FF2B5EF4-FFF2-40B4-BE49-F238E27FC236}">
                <a16:creationId xmlns:a16="http://schemas.microsoft.com/office/drawing/2014/main" id="{F2997931-2EAB-441C-A95F-A597AD458FBE}"/>
              </a:ext>
            </a:extLst>
          </p:cNvPr>
          <p:cNvGrpSpPr>
            <a:grpSpLocks/>
          </p:cNvGrpSpPr>
          <p:nvPr/>
        </p:nvGrpSpPr>
        <p:grpSpPr bwMode="auto">
          <a:xfrm>
            <a:off x="5026639" y="4037476"/>
            <a:ext cx="4007002" cy="2493963"/>
            <a:chOff x="2928" y="2288"/>
            <a:chExt cx="2482" cy="1681"/>
          </a:xfrm>
        </p:grpSpPr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318D788F-3488-45C7-8E03-FA56ADA0D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88"/>
              <a:ext cx="2482" cy="1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8">
              <a:extLst>
                <a:ext uri="{FF2B5EF4-FFF2-40B4-BE49-F238E27FC236}">
                  <a16:creationId xmlns:a16="http://schemas.microsoft.com/office/drawing/2014/main" id="{1464E8A4-3172-4435-8663-0397FB641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" y="2742"/>
              <a:ext cx="9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id="{C3EB2C4F-D322-4E96-98C2-0F976B9C54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8" y="2782"/>
              <a:ext cx="58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4411DEFE-E461-4E68-952D-325B5537196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085" y="2836"/>
              <a:ext cx="96" cy="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84832D7C-C9E5-4181-BD06-0AD7126144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1" y="2865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2">
              <a:extLst>
                <a:ext uri="{FF2B5EF4-FFF2-40B4-BE49-F238E27FC236}">
                  <a16:creationId xmlns:a16="http://schemas.microsoft.com/office/drawing/2014/main" id="{15829519-6E5C-4D0A-997B-FF7ABA7F3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7" y="3510"/>
              <a:ext cx="4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3">
              <a:extLst>
                <a:ext uri="{FF2B5EF4-FFF2-40B4-BE49-F238E27FC236}">
                  <a16:creationId xmlns:a16="http://schemas.microsoft.com/office/drawing/2014/main" id="{E5B71383-CA2A-4DA9-8A5C-478DE2FD5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6" y="2621"/>
              <a:ext cx="241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2" name="Text Box 14">
              <a:extLst>
                <a:ext uri="{FF2B5EF4-FFF2-40B4-BE49-F238E27FC236}">
                  <a16:creationId xmlns:a16="http://schemas.microsoft.com/office/drawing/2014/main" id="{2F7FC21C-21B8-4648-B4F6-1FE2F6CA5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4" y="2659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out2</a:t>
              </a:r>
            </a:p>
          </p:txBody>
        </p:sp>
        <p:sp>
          <p:nvSpPr>
            <p:cNvPr id="33" name="Text Box 15">
              <a:extLst>
                <a:ext uri="{FF2B5EF4-FFF2-40B4-BE49-F238E27FC236}">
                  <a16:creationId xmlns:a16="http://schemas.microsoft.com/office/drawing/2014/main" id="{EA663550-88A2-45AD-AD2B-71B2C0043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" y="2355"/>
              <a:ext cx="671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AND2i1</a:t>
              </a:r>
            </a:p>
          </p:txBody>
        </p:sp>
        <p:sp>
          <p:nvSpPr>
            <p:cNvPr id="34" name="Text Box 16">
              <a:extLst>
                <a:ext uri="{FF2B5EF4-FFF2-40B4-BE49-F238E27FC236}">
                  <a16:creationId xmlns:a16="http://schemas.microsoft.com/office/drawing/2014/main" id="{7058BF45-9758-4DAD-89D4-89FCD611A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3159"/>
              <a:ext cx="383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 dirty="0" err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clk</a:t>
              </a:r>
              <a:endPara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Text Box 17">
              <a:extLst>
                <a:ext uri="{FF2B5EF4-FFF2-40B4-BE49-F238E27FC236}">
                  <a16:creationId xmlns:a16="http://schemas.microsoft.com/office/drawing/2014/main" id="{D7093272-9862-4F77-93CE-BF0477871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386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out1</a:t>
              </a:r>
              <a:endPara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B01CA7AB-145D-40DC-86D0-BF2E39C08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3217"/>
              <a:ext cx="672" cy="466"/>
            </a:xfrm>
            <a:prstGeom prst="rect">
              <a:avLst/>
            </a:prstGeom>
            <a:solidFill>
              <a:srgbClr val="996600"/>
            </a:solidFill>
            <a:ln w="9525">
              <a:solidFill>
                <a:srgbClr val="9966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Line 19">
              <a:extLst>
                <a:ext uri="{FF2B5EF4-FFF2-40B4-BE49-F238E27FC236}">
                  <a16:creationId xmlns:a16="http://schemas.microsoft.com/office/drawing/2014/main" id="{5D3F19DF-FCB0-4BC6-A028-A78DD5684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0" y="3510"/>
              <a:ext cx="35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DCBDD920-9D33-463B-BC39-4561E4800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3318"/>
              <a:ext cx="4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1">
              <a:extLst>
                <a:ext uri="{FF2B5EF4-FFF2-40B4-BE49-F238E27FC236}">
                  <a16:creationId xmlns:a16="http://schemas.microsoft.com/office/drawing/2014/main" id="{F1EED171-A4CB-4E5E-B08B-CCD8CE05A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1" y="3318"/>
              <a:ext cx="29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40EC6316-C5D4-4779-8AA6-5191794B04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98" y="2722"/>
              <a:ext cx="47" cy="792"/>
            </a:xfrm>
            <a:custGeom>
              <a:avLst/>
              <a:gdLst>
                <a:gd name="T0" fmla="*/ 0 w 1"/>
                <a:gd name="T1" fmla="*/ 0 h 792"/>
                <a:gd name="T2" fmla="*/ 0 w 1"/>
                <a:gd name="T3" fmla="*/ 792 h 7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792">
                  <a:moveTo>
                    <a:pt x="0" y="0"/>
                  </a:moveTo>
                  <a:lnTo>
                    <a:pt x="0" y="7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3">
              <a:extLst>
                <a:ext uri="{FF2B5EF4-FFF2-40B4-BE49-F238E27FC236}">
                  <a16:creationId xmlns:a16="http://schemas.microsoft.com/office/drawing/2014/main" id="{8BF40FE8-A2A5-4AA5-A2C5-FA9BEA532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7" y="3101"/>
              <a:ext cx="0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B636BC-327B-40DC-A8AF-C84847E29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" y="3408"/>
              <a:ext cx="19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D      </a:t>
              </a: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019F7B4B-DE91-489A-9E50-B5B5374BA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3411"/>
              <a:ext cx="193" cy="25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44" name="Line 26">
              <a:extLst>
                <a:ext uri="{FF2B5EF4-FFF2-40B4-BE49-F238E27FC236}">
                  <a16:creationId xmlns:a16="http://schemas.microsoft.com/office/drawing/2014/main" id="{55826248-6618-478B-9E6D-BBD7D6BE6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3270"/>
              <a:ext cx="144" cy="4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7">
              <a:extLst>
                <a:ext uri="{FF2B5EF4-FFF2-40B4-BE49-F238E27FC236}">
                  <a16:creationId xmlns:a16="http://schemas.microsoft.com/office/drawing/2014/main" id="{241699FE-2EE9-4DFC-AB9B-4EB00C2EA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0" y="3318"/>
              <a:ext cx="144" cy="4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E8037452-353E-4652-AB69-D8AE0FAF3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" y="3681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DFF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Oval 29">
              <a:extLst>
                <a:ext uri="{FF2B5EF4-FFF2-40B4-BE49-F238E27FC236}">
                  <a16:creationId xmlns:a16="http://schemas.microsoft.com/office/drawing/2014/main" id="{23F3D917-A4F2-4B6D-9F66-F3AA3DB22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691"/>
              <a:ext cx="192" cy="233"/>
            </a:xfrm>
            <a:prstGeom prst="ellipse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Rectangle 30">
              <a:extLst>
                <a:ext uri="{FF2B5EF4-FFF2-40B4-BE49-F238E27FC236}">
                  <a16:creationId xmlns:a16="http://schemas.microsoft.com/office/drawing/2014/main" id="{0EBB8452-8B31-463C-8A57-95258869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2691"/>
              <a:ext cx="241" cy="233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id="{6C20CEBB-8598-4EAF-8665-9328561D3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" y="2865"/>
              <a:ext cx="0" cy="24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32">
              <a:extLst>
                <a:ext uri="{FF2B5EF4-FFF2-40B4-BE49-F238E27FC236}">
                  <a16:creationId xmlns:a16="http://schemas.microsoft.com/office/drawing/2014/main" id="{7A46856B-C362-4A4A-B54F-88C694CB5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3105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Oval 35">
            <a:extLst>
              <a:ext uri="{FF2B5EF4-FFF2-40B4-BE49-F238E27FC236}">
                <a16:creationId xmlns:a16="http://schemas.microsoft.com/office/drawing/2014/main" id="{0CDD7513-F942-4627-BBF0-85BBD7EA6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959" y="5749163"/>
            <a:ext cx="563992" cy="343934"/>
          </a:xfrm>
          <a:prstGeom prst="ellips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43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22" grpId="0" animBg="1"/>
      <p:bldP spid="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64156-5FD9-4321-81DD-03E4D083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Rectangle 2051">
            <a:extLst>
              <a:ext uri="{FF2B5EF4-FFF2-40B4-BE49-F238E27FC236}">
                <a16:creationId xmlns:a16="http://schemas.microsoft.com/office/drawing/2014/main" id="{103865A6-1011-4CC4-8A71-45C6A1B353C8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49"/>
            <a:ext cx="11410512" cy="54455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en-US" altLang="zh-CN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66"/>
                </a:solidFill>
              </a:rPr>
              <a:t>定义</a:t>
            </a:r>
            <a:r>
              <a:rPr lang="en-US" altLang="zh-CN" dirty="0">
                <a:ea typeface="黑体" panose="02010609060101010101" pitchFamily="49" charset="-122"/>
              </a:rPr>
              <a:t>——</a:t>
            </a:r>
            <a:r>
              <a:rPr lang="zh-CN" altLang="en-US" dirty="0"/>
              <a:t>由若干个相同宽度的</a:t>
            </a:r>
            <a:r>
              <a:rPr lang="en-US" altLang="zh-CN" dirty="0">
                <a:ea typeface="黑体" panose="02010609060101010101" pitchFamily="49" charset="-122"/>
              </a:rPr>
              <a:t>reg</a:t>
            </a:r>
            <a:r>
              <a:rPr lang="zh-CN" altLang="en-US" dirty="0"/>
              <a:t>型向量构成的数组。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Verilog HDL</a:t>
            </a:r>
            <a:r>
              <a:rPr lang="zh-CN" altLang="en-US" dirty="0"/>
              <a:t>通过</a:t>
            </a:r>
            <a:r>
              <a:rPr lang="en-US" altLang="zh-CN" dirty="0">
                <a:ea typeface="黑体" panose="02010609060101010101" pitchFamily="49" charset="-122"/>
              </a:rPr>
              <a:t>reg</a:t>
            </a:r>
            <a:r>
              <a:rPr lang="zh-CN" altLang="en-US" dirty="0"/>
              <a:t>型变量建立数组来对</a:t>
            </a:r>
            <a:r>
              <a:rPr lang="zh-CN" altLang="en-US" dirty="0">
                <a:solidFill>
                  <a:srgbClr val="FF33CC"/>
                </a:solidFill>
              </a:rPr>
              <a:t>存储器</a:t>
            </a:r>
            <a:r>
              <a:rPr lang="zh-CN" altLang="en-US" dirty="0"/>
              <a:t>建模。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memory</a:t>
            </a:r>
            <a:r>
              <a:rPr lang="zh-CN" altLang="en-US" dirty="0"/>
              <a:t>型变量可描述</a:t>
            </a:r>
            <a:r>
              <a:rPr lang="en-US" altLang="zh-CN" dirty="0">
                <a:ea typeface="黑体" panose="02010609060101010101" pitchFamily="49" charset="-122"/>
              </a:rPr>
              <a:t>RAM</a:t>
            </a:r>
            <a:r>
              <a:rPr lang="zh-CN" altLang="en-US" dirty="0"/>
              <a:t>、</a:t>
            </a:r>
            <a:r>
              <a:rPr lang="en-US" altLang="zh-CN" dirty="0">
                <a:ea typeface="黑体" panose="02010609060101010101" pitchFamily="49" charset="-122"/>
              </a:rPr>
              <a:t>ROM</a:t>
            </a:r>
            <a:r>
              <a:rPr lang="zh-CN" altLang="en-US" dirty="0"/>
              <a:t>和</a:t>
            </a:r>
            <a:r>
              <a:rPr lang="en-US" altLang="zh-CN" dirty="0">
                <a:ea typeface="黑体" panose="02010609060101010101" pitchFamily="49" charset="-122"/>
              </a:rPr>
              <a:t>reg</a:t>
            </a:r>
            <a:r>
              <a:rPr lang="zh-CN" altLang="en-US" dirty="0"/>
              <a:t>文件。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memory</a:t>
            </a:r>
            <a:r>
              <a:rPr lang="zh-CN" altLang="en-US" dirty="0"/>
              <a:t>型变量通过扩展</a:t>
            </a:r>
            <a:r>
              <a:rPr lang="en-US" altLang="zh-CN" dirty="0">
                <a:ea typeface="黑体" panose="02010609060101010101" pitchFamily="49" charset="-122"/>
              </a:rPr>
              <a:t>reg</a:t>
            </a:r>
            <a:r>
              <a:rPr lang="zh-CN" altLang="en-US" dirty="0"/>
              <a:t>型变量的地址范围来生成：</a:t>
            </a:r>
          </a:p>
        </p:txBody>
      </p:sp>
      <p:sp>
        <p:nvSpPr>
          <p:cNvPr id="4" name="Text Box 2052">
            <a:extLst>
              <a:ext uri="{FF2B5EF4-FFF2-40B4-BE49-F238E27FC236}">
                <a16:creationId xmlns:a16="http://schemas.microsoft.com/office/drawing/2014/main" id="{5D5FB629-D486-475E-A88C-57A4FA9DC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817" y="3965035"/>
            <a:ext cx="3733800" cy="7620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reg[n-1:0]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存储器名</a:t>
            </a: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[m-1:0]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reg[n-1:0]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存储器名</a:t>
            </a: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[m:1]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5" name="AutoShape 2053">
            <a:extLst>
              <a:ext uri="{FF2B5EF4-FFF2-40B4-BE49-F238E27FC236}">
                <a16:creationId xmlns:a16="http://schemas.microsoft.com/office/drawing/2014/main" id="{864F8AB1-B824-4F30-9843-8A6B3BC52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817" y="4993735"/>
            <a:ext cx="1676400" cy="685800"/>
          </a:xfrm>
          <a:prstGeom prst="wedgeRoundRectCallout">
            <a:avLst>
              <a:gd name="adj1" fmla="val -47537"/>
              <a:gd name="adj2" fmla="val -8009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 dirty="0">
                <a:latin typeface="Tahoma" panose="020B0604030504040204" pitchFamily="34" charset="0"/>
                <a:ea typeface="宋体" panose="02010600030101010101" pitchFamily="2" charset="-122"/>
              </a:rPr>
              <a:t>每个存储单元位宽为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" name="AutoShape 2054">
            <a:extLst>
              <a:ext uri="{FF2B5EF4-FFF2-40B4-BE49-F238E27FC236}">
                <a16:creationId xmlns:a16="http://schemas.microsoft.com/office/drawing/2014/main" id="{14519A30-E711-4365-A851-B685119A0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217" y="4993735"/>
            <a:ext cx="1676400" cy="685800"/>
          </a:xfrm>
          <a:prstGeom prst="wedgeRoundRectCallout">
            <a:avLst>
              <a:gd name="adj1" fmla="val -47537"/>
              <a:gd name="adj2" fmla="val -8009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 dirty="0">
                <a:latin typeface="Tahoma" panose="020B0604030504040204" pitchFamily="34" charset="0"/>
                <a:ea typeface="宋体" panose="02010600030101010101" pitchFamily="2" charset="-122"/>
              </a:rPr>
              <a:t>共有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b="0" dirty="0">
                <a:latin typeface="Tahoma" panose="020B0604030504040204" pitchFamily="34" charset="0"/>
                <a:ea typeface="宋体" panose="02010600030101010101" pitchFamily="2" charset="-122"/>
              </a:rPr>
              <a:t>个存储单元</a:t>
            </a:r>
          </a:p>
        </p:txBody>
      </p:sp>
      <p:sp>
        <p:nvSpPr>
          <p:cNvPr id="7" name="Text Box 2057">
            <a:extLst>
              <a:ext uri="{FF2B5EF4-FFF2-40B4-BE49-F238E27FC236}">
                <a16:creationId xmlns:a16="http://schemas.microsoft.com/office/drawing/2014/main" id="{2A67652E-63B4-4A2E-B28B-876D2B026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1103372"/>
            <a:ext cx="4445000" cy="4572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memory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型变量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</a:p>
        </p:txBody>
      </p:sp>
      <p:sp>
        <p:nvSpPr>
          <p:cNvPr id="8" name="AutoShape 2059">
            <a:extLst>
              <a:ext uri="{FF2B5EF4-FFF2-40B4-BE49-F238E27FC236}">
                <a16:creationId xmlns:a16="http://schemas.microsoft.com/office/drawing/2014/main" id="{CEFB28B7-59A1-4DA6-926A-9EEABB84A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5385263"/>
            <a:ext cx="6048375" cy="1146175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80988" indent="-280988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Verilog HDL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中的变量名、参数名等标记符是对大小写字母敏感的！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BFB11C-4461-4C79-ABF4-2E0C887E9C4E}"/>
              </a:ext>
            </a:extLst>
          </p:cNvPr>
          <p:cNvSpPr txBox="1"/>
          <p:nvPr/>
        </p:nvSpPr>
        <p:spPr>
          <a:xfrm>
            <a:off x="7577491" y="4022869"/>
            <a:ext cx="3195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reg[31:0] </a:t>
            </a:r>
            <a:r>
              <a:rPr lang="en-US" altLang="zh-CN" dirty="0" err="1"/>
              <a:t>myreg</a:t>
            </a:r>
            <a:r>
              <a:rPr lang="en-US" altLang="zh-CN" dirty="0"/>
              <a:t>[31:0];</a:t>
            </a:r>
          </a:p>
          <a:p>
            <a:r>
              <a:rPr lang="en-US" altLang="zh-CN" dirty="0" err="1"/>
              <a:t>myreg</a:t>
            </a:r>
            <a:r>
              <a:rPr lang="en-US" altLang="zh-CN" dirty="0"/>
              <a:t>[0]// 32</a:t>
            </a:r>
            <a:r>
              <a:rPr lang="zh-CN" altLang="en-US" dirty="0"/>
              <a:t>位位宽的寄存器</a:t>
            </a:r>
          </a:p>
        </p:txBody>
      </p:sp>
    </p:spTree>
    <p:extLst>
      <p:ext uri="{BB962C8B-B14F-4D97-AF65-F5344CB8AC3E}">
        <p14:creationId xmlns:p14="http://schemas.microsoft.com/office/powerpoint/2010/main" val="202696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CA44A-C8F0-4A3C-A0AA-08F9B1D8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F025045-59F0-4EA7-BB57-59EA4E273364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9590817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zh-CN" altLang="en-US" noProof="1">
              <a:solidFill>
                <a:srgbClr val="CC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zh-CN" altLang="en-US" noProof="1">
                <a:solidFill>
                  <a:srgbClr val="CC0000"/>
                </a:solidFill>
              </a:rPr>
              <a:t>含义不同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</a:rPr>
              <a:t> 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zh-CN" altLang="en-US" noProof="1"/>
              <a:t>	</a:t>
            </a:r>
            <a:r>
              <a:rPr lang="en-US" altLang="zh-CN" noProof="1"/>
              <a:t>[</a:t>
            </a:r>
            <a:r>
              <a:rPr lang="zh-CN" altLang="en-US" noProof="1">
                <a:solidFill>
                  <a:srgbClr val="FF0066"/>
                </a:solidFill>
              </a:rPr>
              <a:t>例</a:t>
            </a:r>
            <a:r>
              <a:rPr lang="en-US" altLang="zh-CN" noProof="1"/>
              <a:t>] </a:t>
            </a:r>
            <a:r>
              <a:rPr lang="zh-CN" altLang="zh-CN" noProof="1"/>
              <a:t>reg</a:t>
            </a:r>
            <a:r>
              <a:rPr lang="en-US" altLang="zh-CN" noProof="1"/>
              <a:t>[n-1:0]</a:t>
            </a:r>
            <a:r>
              <a:rPr lang="zh-CN" altLang="zh-CN" noProof="1"/>
              <a:t> </a:t>
            </a:r>
            <a:r>
              <a:rPr lang="en-US" altLang="zh-CN" noProof="1"/>
              <a:t>rega</a:t>
            </a:r>
            <a:r>
              <a:rPr lang="zh-CN" altLang="zh-CN" noProof="1"/>
              <a:t>；</a:t>
            </a:r>
            <a:r>
              <a:rPr lang="en-US" altLang="zh-CN" noProof="1"/>
              <a:t>//</a:t>
            </a:r>
            <a:r>
              <a:rPr lang="zh-CN" altLang="en-US" noProof="1"/>
              <a:t>一个</a:t>
            </a:r>
            <a:r>
              <a:rPr lang="en-US" altLang="zh-CN" noProof="1"/>
              <a:t>n</a:t>
            </a:r>
            <a:r>
              <a:rPr lang="zh-CN" altLang="en-US" noProof="1"/>
              <a:t>位的</a:t>
            </a:r>
            <a:r>
              <a:rPr lang="zh-CN" altLang="en-US" noProof="1">
                <a:solidFill>
                  <a:srgbClr val="FF0066"/>
                </a:solidFill>
              </a:rPr>
              <a:t>寄存器</a:t>
            </a:r>
          </a:p>
          <a:p>
            <a:pPr>
              <a:defRPr/>
            </a:pPr>
            <a:r>
              <a:rPr lang="zh-CN" altLang="en-US" noProof="1"/>
              <a:t>       </a:t>
            </a:r>
            <a:r>
              <a:rPr lang="en-US" altLang="zh-CN" noProof="1"/>
              <a:t>r</a:t>
            </a:r>
            <a:r>
              <a:rPr lang="zh-CN" altLang="zh-CN" noProof="1"/>
              <a:t>eg</a:t>
            </a:r>
            <a:r>
              <a:rPr lang="en-US" altLang="zh-CN" noProof="1"/>
              <a:t> mema [n-1:0]</a:t>
            </a:r>
            <a:r>
              <a:rPr lang="zh-CN" altLang="zh-CN" noProof="1"/>
              <a:t> ；</a:t>
            </a:r>
            <a:r>
              <a:rPr lang="en-US" altLang="zh-CN" noProof="1"/>
              <a:t>//</a:t>
            </a:r>
            <a:r>
              <a:rPr lang="zh-CN" altLang="en-US" noProof="1"/>
              <a:t>由</a:t>
            </a:r>
            <a:r>
              <a:rPr lang="en-US" altLang="zh-CN" noProof="1"/>
              <a:t>n</a:t>
            </a:r>
            <a:r>
              <a:rPr lang="zh-CN" altLang="en-US" noProof="1"/>
              <a:t>个</a:t>
            </a:r>
            <a:r>
              <a:rPr lang="en-US" altLang="zh-CN" noProof="1"/>
              <a:t>1</a:t>
            </a:r>
            <a:r>
              <a:rPr lang="zh-CN" altLang="en-US" noProof="1"/>
              <a:t>位寄存器组成的</a:t>
            </a:r>
            <a:r>
              <a:rPr lang="zh-CN" altLang="en-US" noProof="1">
                <a:solidFill>
                  <a:srgbClr val="FF0066"/>
                </a:solidFill>
              </a:rPr>
              <a:t>存储器</a:t>
            </a:r>
            <a:r>
              <a:rPr lang="zh-CN" altLang="en-US" noProof="1"/>
              <a:t>  </a:t>
            </a:r>
            <a:r>
              <a:rPr lang="zh-CN" altLang="en-US" noProof="1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839253-0264-4D17-91EC-7FE7CD3C4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00400"/>
            <a:ext cx="3200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B1237F00-D530-45BE-970C-0AF9D139E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321" y="6053124"/>
            <a:ext cx="1981200" cy="685800"/>
          </a:xfrm>
          <a:prstGeom prst="wedgeRoundRectCallout">
            <a:avLst>
              <a:gd name="adj1" fmla="val -72755"/>
              <a:gd name="adj2" fmla="val -69907"/>
              <a:gd name="adj3" fmla="val 16667"/>
            </a:avLst>
          </a:prstGeom>
          <a:solidFill>
            <a:schemeClr val="accent3"/>
          </a:solidFill>
          <a:ln w="9525">
            <a:solidFill>
              <a:schemeClr val="accent1"/>
            </a:solidFill>
            <a:rou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b"/>
          <a:lstStyle>
            <a:lvl1pPr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必须指明存储单元的</a:t>
            </a:r>
            <a:r>
              <a:rPr lang="zh-CN" altLang="en-US" sz="20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地址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！</a:t>
            </a:r>
            <a:endParaRPr lang="zh-CN" altLang="en-US" sz="2000" b="0" dirty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D2A01E33-AD71-4CF3-98E3-48B140B5E9C5}"/>
              </a:ext>
            </a:extLst>
          </p:cNvPr>
          <p:cNvGrpSpPr>
            <a:grpSpLocks/>
          </p:cNvGrpSpPr>
          <p:nvPr/>
        </p:nvGrpSpPr>
        <p:grpSpPr bwMode="auto">
          <a:xfrm>
            <a:off x="9220200" y="1246688"/>
            <a:ext cx="2133600" cy="914400"/>
            <a:chOff x="1728" y="816"/>
            <a:chExt cx="1344" cy="576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39641F39-300E-471F-B437-91E8103AD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816"/>
              <a:ext cx="1344" cy="57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2"/>
                </a:buClr>
              </a:pP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CBAD08B1-DDA5-4C26-8741-496F198A2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864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9E06AC61-F816-4F41-A72D-8CE756910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816"/>
              <a:ext cx="336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EA2AB58C-8AA4-4F26-AA8D-4063A987C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04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EF757AA-13F8-4C9D-9B55-389E435EDDDC}"/>
              </a:ext>
            </a:extLst>
          </p:cNvPr>
          <p:cNvGrpSpPr>
            <a:grpSpLocks/>
          </p:cNvGrpSpPr>
          <p:nvPr/>
        </p:nvGrpSpPr>
        <p:grpSpPr bwMode="auto">
          <a:xfrm>
            <a:off x="10282967" y="3932237"/>
            <a:ext cx="1143000" cy="2011363"/>
            <a:chOff x="3312" y="2064"/>
            <a:chExt cx="720" cy="1267"/>
          </a:xfrm>
        </p:grpSpPr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5B394B57-2C44-4787-A067-7F01064F7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064"/>
              <a:ext cx="720" cy="126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2"/>
                </a:buClr>
              </a:pP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C8F55636-C713-49AE-870E-912667A57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062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3E162BF-C49D-4E15-A83B-F3BE50866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294"/>
              <a:ext cx="336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867DB0AA-FBF6-4926-894D-7E0371491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5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6AED0C3F-A383-483B-9441-CA2CEFE7F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009496C8-0E4B-4299-9988-12F5BAB6B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C7725BCD-DECC-487A-949D-A18EFA6C1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544"/>
              <a:ext cx="336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n-2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B7C0C9CE-4484-455C-B4CB-398E2027E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774"/>
              <a:ext cx="144" cy="34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·</a:t>
              </a:r>
            </a:p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·</a:t>
              </a:r>
            </a:p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·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E29FA3D0-C134-4DFE-8EC3-0707BFE60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64"/>
              <a:ext cx="480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en-US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</a:t>
              </a:r>
              <a:endParaRPr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" name="Text Box 21">
            <a:extLst>
              <a:ext uri="{FF2B5EF4-FFF2-40B4-BE49-F238E27FC236}">
                <a16:creationId xmlns:a16="http://schemas.microsoft.com/office/drawing/2014/main" id="{932C2B22-0D3B-4B74-B270-A0F46C395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25" y="3132944"/>
            <a:ext cx="7183438" cy="2892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>
            <a:spAutoFit/>
          </a:bodyPr>
          <a:lstStyle/>
          <a:p>
            <a:pPr marL="482600" lvl="1" indent="-287020" defTabSz="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tabLst>
                <a:tab pos="482600" algn="l"/>
              </a:tabLst>
              <a:defRPr/>
            </a:pPr>
            <a:r>
              <a:rPr lang="zh-CN" altLang="en-US" sz="2400" noProof="1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赋值方式不同</a:t>
            </a:r>
          </a:p>
          <a:p>
            <a:pPr marL="482600" lvl="1" indent="-287020" defTabSz="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  <a:tabLst>
                <a:tab pos="482600" algn="l"/>
              </a:tabLst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一个</a:t>
            </a:r>
            <a:r>
              <a:rPr lang="en-US" altLang="zh-CN" sz="220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n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位的寄存器可用一条赋值语句赋值； 一个完整</a:t>
            </a:r>
            <a:r>
              <a:rPr lang="zh-CN" altLang="en-US" sz="22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的存储器则不行！若要对某存储器中的存储单元进行读写操作，必须指明该单元在存储器中的</a:t>
            </a:r>
            <a:r>
              <a:rPr lang="zh-CN" altLang="en-US" sz="2200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地址</a:t>
            </a:r>
            <a:r>
              <a:rPr lang="zh-CN" altLang="en-US" sz="22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！</a:t>
            </a:r>
            <a:endParaRPr lang="zh-CN" altLang="zh-CN" sz="220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defTabSz="0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  <a:tabLst>
                <a:tab pos="482600" algn="l"/>
              </a:tabLst>
              <a:defRPr/>
            </a:pPr>
            <a:r>
              <a:rPr lang="zh-CN" altLang="en-US" sz="22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[</a:t>
            </a:r>
            <a:r>
              <a:rPr lang="zh-CN" altLang="en-US" sz="2200" b="0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例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] rega = 0</a:t>
            </a:r>
            <a:r>
              <a:rPr lang="zh-CN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；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      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//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合法赋值语句</a:t>
            </a:r>
          </a:p>
          <a:p>
            <a:pPr defTabSz="0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  <a:tabLst>
                <a:tab pos="482600" algn="l"/>
              </a:tabLst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    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mema = 0</a:t>
            </a:r>
            <a:r>
              <a:rPr lang="zh-CN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；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  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//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非法赋值语句</a:t>
            </a:r>
          </a:p>
          <a:p>
            <a:pPr defTabSz="0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  <a:tabLst>
                <a:tab pos="482600" algn="l"/>
              </a:tabLst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    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mema[8] = 1</a:t>
            </a:r>
            <a:r>
              <a:rPr lang="zh-CN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；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//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合法赋值语句</a:t>
            </a:r>
          </a:p>
          <a:p>
            <a:pPr defTabSz="0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  <a:tabLst>
                <a:tab pos="482600" algn="l"/>
              </a:tabLst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    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mema[1023:0] = 0</a:t>
            </a:r>
            <a:r>
              <a:rPr lang="zh-CN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；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//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合法赋值语句</a:t>
            </a:r>
          </a:p>
        </p:txBody>
      </p:sp>
      <p:sp>
        <p:nvSpPr>
          <p:cNvPr id="22" name="AutoShape 22" descr="80%">
            <a:extLst>
              <a:ext uri="{FF2B5EF4-FFF2-40B4-BE49-F238E27FC236}">
                <a16:creationId xmlns:a16="http://schemas.microsoft.com/office/drawing/2014/main" id="{9C0628EB-C65D-4D46-B025-6384590EBAFA}"/>
              </a:ext>
            </a:extLst>
          </p:cNvPr>
          <p:cNvSpPr>
            <a:spLocks noChangeArrowheads="1"/>
          </p:cNvSpPr>
          <p:nvPr/>
        </p:nvSpPr>
        <p:spPr bwMode="auto">
          <a:xfrm rot="21466763">
            <a:off x="3378673" y="922622"/>
            <a:ext cx="5130800" cy="1177925"/>
          </a:xfrm>
          <a:prstGeom prst="irregularSeal2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135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memory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</a:t>
            </a:r>
          </a:p>
          <a:p>
            <a:pPr algn="ctr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reg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的区别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06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ldLvl="0" animBg="1"/>
      <p:bldP spid="21" grpId="0" bldLvl="0" animBg="1"/>
      <p:bldP spid="2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82F80-62E4-4EEB-8AE7-F42EA026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r>
              <a:rPr lang="zh-CN" altLang="en-US" dirty="0"/>
              <a:t>　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4668965-EB9B-40A2-85E9-C03E1219F15E}"/>
              </a:ext>
            </a:extLst>
          </p:cNvPr>
          <p:cNvSpPr txBox="1">
            <a:spLocks noChangeArrowheads="1"/>
          </p:cNvSpPr>
          <p:nvPr/>
        </p:nvSpPr>
        <p:spPr>
          <a:xfrm>
            <a:off x="650243" y="1069181"/>
            <a:ext cx="10612932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１、用自己的话总结</a:t>
            </a:r>
            <a:r>
              <a:rPr lang="en-US" altLang="zh-CN" dirty="0">
                <a:ea typeface="黑体" panose="02010609060101010101" pitchFamily="49" charset="-122"/>
              </a:rPr>
              <a:t>always</a:t>
            </a:r>
            <a:r>
              <a:rPr lang="zh-CN" altLang="en-US" dirty="0">
                <a:latin typeface="Times New Roman" panose="02020603050405020304" pitchFamily="18" charset="0"/>
              </a:rPr>
              <a:t>语句和</a:t>
            </a:r>
            <a:r>
              <a:rPr lang="zh-CN" altLang="zh-CN" dirty="0"/>
              <a:t>assign</a:t>
            </a:r>
            <a:r>
              <a:rPr lang="zh-CN" altLang="en-US" dirty="0">
                <a:latin typeface="Times New Roman" panose="02020603050405020304" pitchFamily="18" charset="0"/>
              </a:rPr>
              <a:t>语句的区别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２、请写出下面三个常数的３２位宽的二进制、十进制、八进制、十六进制数的表示。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６５５３４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　　　－５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所有１６的倍数</a:t>
            </a: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（不用八进制）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３、用自己的话总结</a:t>
            </a:r>
            <a:r>
              <a:rPr lang="zh-CN" altLang="zh-CN" dirty="0">
                <a:latin typeface="Times New Roman" panose="02020603050405020304" pitchFamily="18" charset="0"/>
              </a:rPr>
              <a:t>reg</a:t>
            </a:r>
            <a:r>
              <a:rPr lang="zh-CN" altLang="en-US" dirty="0">
                <a:latin typeface="Times New Roman" panose="02020603050405020304" pitchFamily="18" charset="0"/>
              </a:rPr>
              <a:t>类型变量和</a:t>
            </a:r>
            <a:r>
              <a:rPr lang="zh-CN" altLang="zh-CN" dirty="0">
                <a:latin typeface="Times New Roman" panose="02020603050405020304" pitchFamily="18" charset="0"/>
              </a:rPr>
              <a:t>wire</a:t>
            </a:r>
            <a:r>
              <a:rPr lang="zh-CN" altLang="en-US" dirty="0">
                <a:latin typeface="Times New Roman" panose="02020603050405020304" pitchFamily="18" charset="0"/>
              </a:rPr>
              <a:t>类型变量的区别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、完成第三页</a:t>
            </a:r>
            <a:r>
              <a:rPr lang="en-US" altLang="zh-CN" dirty="0">
                <a:latin typeface="Times New Roman" panose="02020603050405020304" pitchFamily="18" charset="0"/>
              </a:rPr>
              <a:t>PPT</a:t>
            </a:r>
            <a:r>
              <a:rPr lang="zh-CN" altLang="en-US" dirty="0">
                <a:latin typeface="Times New Roman" panose="02020603050405020304" pitchFamily="18" charset="0"/>
              </a:rPr>
              <a:t>中的真值表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/>
              <a:t>要求：发送至邮箱：</a:t>
            </a:r>
            <a:r>
              <a:rPr lang="en-US" altLang="zh-CN" dirty="0">
                <a:hlinkClick r:id="rId2"/>
              </a:rPr>
              <a:t>qiankund@nankai.edu.cn</a:t>
            </a:r>
            <a:endParaRPr lang="en-US" altLang="zh-CN" dirty="0"/>
          </a:p>
          <a:p>
            <a:r>
              <a:rPr lang="zh-CN" altLang="en-US" dirty="0"/>
              <a:t>文件名，邮件主题名：学号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作业</a:t>
            </a:r>
            <a:r>
              <a:rPr lang="en-US" altLang="zh-CN" dirty="0"/>
              <a:t>3.doc/pdf</a:t>
            </a:r>
          </a:p>
          <a:p>
            <a:r>
              <a:rPr lang="zh-CN" altLang="en-US" dirty="0"/>
              <a:t>截至时间：下次上课之前（周五下午</a:t>
            </a:r>
            <a:r>
              <a:rPr lang="en-US" altLang="zh-CN" dirty="0"/>
              <a:t>16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之前）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0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6689E-E860-4D9B-8B81-A410CFFA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 err="1"/>
              <a:t>verilog</a:t>
            </a:r>
            <a:r>
              <a:rPr lang="zh-CN" altLang="en-US" dirty="0"/>
              <a:t>基本结构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DBC7EB-D425-4181-AFD7-3ED6E5DC2B5B}"/>
              </a:ext>
            </a:extLst>
          </p:cNvPr>
          <p:cNvSpPr/>
          <p:nvPr/>
        </p:nvSpPr>
        <p:spPr>
          <a:xfrm>
            <a:off x="928825" y="1294436"/>
            <a:ext cx="75137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ea typeface="黑体" panose="02010609060101010101" pitchFamily="49" charset="-122"/>
              </a:rPr>
              <a:t>[</a:t>
            </a:r>
            <a:r>
              <a:rPr lang="zh-CN" altLang="en-US" sz="2400" dirty="0"/>
              <a:t>例１</a:t>
            </a:r>
            <a:r>
              <a:rPr lang="en-US" altLang="zh-CN" sz="2400" dirty="0">
                <a:ea typeface="黑体" panose="02010609060101010101" pitchFamily="49" charset="-122"/>
              </a:rPr>
              <a:t>] 2</a:t>
            </a:r>
            <a:r>
              <a:rPr lang="zh-CN" altLang="en-US" sz="2400" dirty="0"/>
              <a:t>位比较器</a:t>
            </a:r>
          </a:p>
          <a:p>
            <a:pPr algn="just"/>
            <a:r>
              <a:rPr lang="zh-CN" altLang="en-US" sz="2400" dirty="0"/>
              <a:t>		</a:t>
            </a:r>
            <a:r>
              <a:rPr lang="en-US" altLang="zh-CN" sz="2400" dirty="0">
                <a:ea typeface="黑体" panose="02010609060101010101" pitchFamily="49" charset="-122"/>
              </a:rPr>
              <a:t>module  compare2 ( </a:t>
            </a:r>
            <a:r>
              <a:rPr lang="en-US" altLang="zh-CN" sz="2400" dirty="0" err="1">
                <a:ea typeface="黑体" panose="02010609060101010101" pitchFamily="49" charset="-122"/>
              </a:rPr>
              <a:t>equal,a,b</a:t>
            </a:r>
            <a:r>
              <a:rPr lang="en-US" altLang="zh-CN" sz="2400" dirty="0">
                <a:ea typeface="黑体" panose="02010609060101010101" pitchFamily="49" charset="-122"/>
              </a:rPr>
              <a:t>); 	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ea typeface="黑体" panose="02010609060101010101" pitchFamily="49" charset="-122"/>
              </a:rPr>
              <a:t> 		     output equal;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ea typeface="黑体" panose="02010609060101010101" pitchFamily="49" charset="-122"/>
              </a:rPr>
              <a:t>		     input [1:0] </a:t>
            </a:r>
            <a:r>
              <a:rPr lang="en-US" altLang="zh-CN" sz="2400" dirty="0" err="1">
                <a:ea typeface="黑体" panose="02010609060101010101" pitchFamily="49" charset="-122"/>
              </a:rPr>
              <a:t>a,b</a:t>
            </a:r>
            <a:r>
              <a:rPr lang="en-US" altLang="zh-CN" sz="2400" dirty="0">
                <a:ea typeface="黑体" panose="02010609060101010101" pitchFamily="49" charset="-122"/>
              </a:rPr>
              <a:t>; 			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ea typeface="黑体" panose="02010609060101010101" pitchFamily="49" charset="-122"/>
              </a:rPr>
              <a:t>		     assign equal = ( a = = b ) </a:t>
            </a:r>
            <a:r>
              <a:rPr lang="en-US" altLang="zh-CN" sz="2400" dirty="0">
                <a:solidFill>
                  <a:srgbClr val="FF0066"/>
                </a:solidFill>
                <a:ea typeface="黑体" panose="02010609060101010101" pitchFamily="49" charset="-122"/>
              </a:rPr>
              <a:t>?</a:t>
            </a:r>
            <a:r>
              <a:rPr lang="en-US" altLang="zh-CN" sz="2400" dirty="0">
                <a:ea typeface="黑体" panose="02010609060101010101" pitchFamily="49" charset="-122"/>
              </a:rPr>
              <a:t> 1</a:t>
            </a:r>
            <a:r>
              <a:rPr lang="en-US" altLang="zh-CN" sz="2400" dirty="0">
                <a:solidFill>
                  <a:srgbClr val="FF0066"/>
                </a:solidFill>
                <a:ea typeface="黑体" panose="02010609060101010101" pitchFamily="49" charset="-122"/>
              </a:rPr>
              <a:t>:</a:t>
            </a:r>
            <a:r>
              <a:rPr lang="en-US" altLang="zh-CN" sz="2400" dirty="0">
                <a:ea typeface="黑体" panose="02010609060101010101" pitchFamily="49" charset="-122"/>
              </a:rPr>
              <a:t>0;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ea typeface="黑体" panose="02010609060101010101" pitchFamily="49" charset="-122"/>
              </a:rPr>
              <a:t>                / * </a:t>
            </a:r>
            <a:r>
              <a:rPr lang="zh-CN" altLang="en-US" sz="2400" dirty="0"/>
              <a:t>如果</a:t>
            </a:r>
            <a:r>
              <a:rPr lang="en-US" altLang="zh-CN" sz="2400" dirty="0">
                <a:ea typeface="黑体" panose="02010609060101010101" pitchFamily="49" charset="-122"/>
              </a:rPr>
              <a:t>a</a:t>
            </a:r>
            <a:r>
              <a:rPr lang="zh-CN" altLang="en-US" sz="2400" dirty="0"/>
              <a:t>等于</a:t>
            </a:r>
            <a:r>
              <a:rPr lang="en-US" altLang="zh-CN" sz="2400" dirty="0">
                <a:ea typeface="黑体" panose="02010609060101010101" pitchFamily="49" charset="-122"/>
              </a:rPr>
              <a:t>b</a:t>
            </a:r>
            <a:r>
              <a:rPr lang="zh-CN" altLang="en-US" sz="2400" dirty="0"/>
              <a:t>，则</a:t>
            </a:r>
            <a:r>
              <a:rPr lang="en-US" altLang="zh-CN" sz="2400" dirty="0">
                <a:ea typeface="黑体" panose="02010609060101010101" pitchFamily="49" charset="-122"/>
              </a:rPr>
              <a:t>equal </a:t>
            </a:r>
            <a:r>
              <a:rPr lang="zh-CN" altLang="en-US" sz="2400" dirty="0"/>
              <a:t>为</a:t>
            </a:r>
            <a:r>
              <a:rPr lang="en-US" altLang="zh-CN" sz="2400" dirty="0">
                <a:ea typeface="黑体" panose="02010609060101010101" pitchFamily="49" charset="-122"/>
              </a:rPr>
              <a:t>1</a:t>
            </a:r>
            <a:r>
              <a:rPr lang="zh-CN" altLang="en-US" sz="2400" dirty="0"/>
              <a:t>，否则为</a:t>
            </a:r>
            <a:r>
              <a:rPr lang="en-US" altLang="zh-CN" sz="2400" dirty="0">
                <a:ea typeface="黑体" panose="02010609060101010101" pitchFamily="49" charset="-122"/>
              </a:rPr>
              <a:t>0 * /	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ea typeface="黑体" panose="02010609060101010101" pitchFamily="49" charset="-122"/>
              </a:rPr>
              <a:t>		</a:t>
            </a:r>
            <a:r>
              <a:rPr lang="en-US" altLang="zh-CN" sz="2400" dirty="0" err="1">
                <a:ea typeface="黑体" panose="02010609060101010101" pitchFamily="49" charset="-122"/>
              </a:rPr>
              <a:t>endmodule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39DB37-C551-4F4A-843C-6750B4A3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08" y="3988264"/>
            <a:ext cx="5295900" cy="2543175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C8A73F-1768-4CAE-8FC1-4A2646FA8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469526"/>
              </p:ext>
            </p:extLst>
          </p:nvPr>
        </p:nvGraphicFramePr>
        <p:xfrm>
          <a:off x="8893277" y="1600200"/>
          <a:ext cx="280271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4238">
                  <a:extLst>
                    <a:ext uri="{9D8B030D-6E8A-4147-A177-3AD203B41FA5}">
                      <a16:colId xmlns:a16="http://schemas.microsoft.com/office/drawing/2014/main" val="3509638565"/>
                    </a:ext>
                  </a:extLst>
                </a:gridCol>
                <a:gridCol w="934238">
                  <a:extLst>
                    <a:ext uri="{9D8B030D-6E8A-4147-A177-3AD203B41FA5}">
                      <a16:colId xmlns:a16="http://schemas.microsoft.com/office/drawing/2014/main" val="653307392"/>
                    </a:ext>
                  </a:extLst>
                </a:gridCol>
                <a:gridCol w="934238">
                  <a:extLst>
                    <a:ext uri="{9D8B030D-6E8A-4147-A177-3AD203B41FA5}">
                      <a16:colId xmlns:a16="http://schemas.microsoft.com/office/drawing/2014/main" val="866139162"/>
                    </a:ext>
                  </a:extLst>
                </a:gridCol>
              </a:tblGrid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equal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77991"/>
                  </a:ext>
                </a:extLst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766271"/>
                  </a:ext>
                </a:extLst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65943"/>
                  </a:ext>
                </a:extLst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98744"/>
                  </a:ext>
                </a:extLst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36171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00B215EA-B2D6-4979-9AD9-8A24121C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900" y="3734764"/>
            <a:ext cx="3577323" cy="543092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683901F-A9FE-4AC3-B8B4-DEC9AB8C2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84464"/>
              </p:ext>
            </p:extLst>
          </p:nvPr>
        </p:nvGraphicFramePr>
        <p:xfrm>
          <a:off x="7014575" y="4622321"/>
          <a:ext cx="45228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579">
                  <a:extLst>
                    <a:ext uri="{9D8B030D-6E8A-4147-A177-3AD203B41FA5}">
                      <a16:colId xmlns:a16="http://schemas.microsoft.com/office/drawing/2014/main" val="240276872"/>
                    </a:ext>
                  </a:extLst>
                </a:gridCol>
                <a:gridCol w="904579">
                  <a:extLst>
                    <a:ext uri="{9D8B030D-6E8A-4147-A177-3AD203B41FA5}">
                      <a16:colId xmlns:a16="http://schemas.microsoft.com/office/drawing/2014/main" val="1131892969"/>
                    </a:ext>
                  </a:extLst>
                </a:gridCol>
                <a:gridCol w="904579">
                  <a:extLst>
                    <a:ext uri="{9D8B030D-6E8A-4147-A177-3AD203B41FA5}">
                      <a16:colId xmlns:a16="http://schemas.microsoft.com/office/drawing/2014/main" val="4005433193"/>
                    </a:ext>
                  </a:extLst>
                </a:gridCol>
                <a:gridCol w="904579">
                  <a:extLst>
                    <a:ext uri="{9D8B030D-6E8A-4147-A177-3AD203B41FA5}">
                      <a16:colId xmlns:a16="http://schemas.microsoft.com/office/drawing/2014/main" val="1678803697"/>
                    </a:ext>
                  </a:extLst>
                </a:gridCol>
                <a:gridCol w="904579">
                  <a:extLst>
                    <a:ext uri="{9D8B030D-6E8A-4147-A177-3AD203B41FA5}">
                      <a16:colId xmlns:a16="http://schemas.microsoft.com/office/drawing/2014/main" val="3638035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equal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5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5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45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2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5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C646E-AEE9-4A68-8AB1-07270492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逻辑功能定义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0BF902F-828B-4CB1-BA54-AD1CFC149A1E}"/>
              </a:ext>
            </a:extLst>
          </p:cNvPr>
          <p:cNvSpPr txBox="1">
            <a:spLocks noChangeArrowheads="1"/>
          </p:cNvSpPr>
          <p:nvPr/>
        </p:nvSpPr>
        <p:spPr>
          <a:xfrm>
            <a:off x="517627" y="1033230"/>
            <a:ext cx="10723425" cy="56995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dirty="0"/>
              <a:t>在Verilog 模块中有</a:t>
            </a:r>
            <a:r>
              <a:rPr lang="en-US" altLang="zh-CN" dirty="0">
                <a:solidFill>
                  <a:srgbClr val="FF66FF"/>
                </a:solidFill>
                <a:ea typeface="黑体" panose="02010609060101010101" pitchFamily="49" charset="-122"/>
              </a:rPr>
              <a:t>3</a:t>
            </a:r>
            <a:r>
              <a:rPr lang="zh-CN" altLang="zh-CN" dirty="0"/>
              <a:t>种方法可以描述电路的逻辑功能：</a:t>
            </a:r>
            <a:endParaRPr lang="zh-CN" altLang="en-US" dirty="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(1)</a:t>
            </a:r>
            <a:r>
              <a:rPr lang="zh-CN" altLang="zh-CN" dirty="0"/>
              <a:t>用assign 语句</a:t>
            </a:r>
          </a:p>
          <a:p>
            <a:pPr>
              <a:lnSpc>
                <a:spcPct val="110000"/>
              </a:lnSpc>
            </a:pPr>
            <a:r>
              <a:rPr lang="zh-CN" altLang="zh-CN" dirty="0"/>
              <a:t> </a:t>
            </a:r>
            <a:r>
              <a:rPr lang="zh-CN" altLang="en-US" dirty="0"/>
              <a:t>		</a:t>
            </a:r>
            <a:r>
              <a:rPr lang="zh-CN" altLang="zh-CN" dirty="0"/>
              <a:t>assign x = ( b &amp; ~c )；</a:t>
            </a:r>
            <a:endParaRPr lang="zh-CN" alt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E88D9DB-ABCE-4561-9CBB-1500133E8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580" y="1954880"/>
            <a:ext cx="1828800" cy="39687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连续赋值语句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365EB2B0-3D48-4AD7-AFD7-BA3FDAADE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442" y="2169192"/>
            <a:ext cx="1498600" cy="685800"/>
          </a:xfrm>
          <a:prstGeom prst="wedgeRoundRectCallout">
            <a:avLst>
              <a:gd name="adj1" fmla="val -73199"/>
              <a:gd name="adj2" fmla="val -47222"/>
              <a:gd name="adj3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800" b="0">
                <a:ea typeface="宋体" panose="02010600030101010101" pitchFamily="2" charset="-122"/>
              </a:rPr>
              <a:t>常用于描述</a:t>
            </a:r>
            <a:r>
              <a:rPr lang="zh-CN" altLang="en-US" sz="1800">
                <a:ea typeface="宋体" panose="02010600030101010101" pitchFamily="2" charset="-122"/>
              </a:rPr>
              <a:t>组合</a:t>
            </a:r>
            <a:r>
              <a:rPr lang="zh-CN" altLang="en-US" sz="1800" b="0">
                <a:ea typeface="宋体" panose="02010600030101010101" pitchFamily="2" charset="-122"/>
              </a:rPr>
              <a:t>逻辑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CB217613-FEC3-4F6C-A0CD-6A3990892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025" y="3486150"/>
            <a:ext cx="1600200" cy="396875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门元件例化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AutoShap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BB175B3-C0F5-4846-8E8C-5CEC3B912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0400" y="5088731"/>
            <a:ext cx="1803400" cy="576263"/>
          </a:xfrm>
          <a:prstGeom prst="actionButtonBlank">
            <a:avLst/>
          </a:prstGeom>
          <a:noFill/>
          <a:ln w="12700">
            <a:solidFill>
              <a:srgbClr val="89A4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模块元件例化</a:t>
            </a: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C0012E49-0996-4869-B5C6-2780BE918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4152900"/>
            <a:ext cx="1514475" cy="381000"/>
          </a:xfrm>
          <a:prstGeom prst="wedgeRoundRectCallout">
            <a:avLst>
              <a:gd name="adj1" fmla="val -136016"/>
              <a:gd name="adj2" fmla="val -135925"/>
              <a:gd name="adj3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1800" b="0">
                <a:latin typeface="Tahoma" panose="020B0604030504040204" pitchFamily="34" charset="0"/>
                <a:ea typeface="宋体" panose="02010600030101010101" pitchFamily="2" charset="-122"/>
              </a:rPr>
              <a:t>例化元件名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AB04FFC3-2495-4229-8E79-E99283A95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4152900"/>
            <a:ext cx="1758950" cy="381000"/>
          </a:xfrm>
          <a:prstGeom prst="wedgeRoundRectCallout">
            <a:avLst>
              <a:gd name="adj1" fmla="val -37132"/>
              <a:gd name="adj2" fmla="val -128932"/>
              <a:gd name="adj3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800" b="0">
                <a:ea typeface="宋体" panose="02010600030101010101" pitchFamily="2" charset="-122"/>
              </a:rPr>
              <a:t>门元件关键字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A547A01D-FD15-425A-9971-B6D02690E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7" y="3486150"/>
            <a:ext cx="3108325" cy="3905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B039E36C-F484-4C46-88B8-9B9CECC6D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7" y="2911323"/>
            <a:ext cx="6786562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28600" indent="-228600" algn="just" defTabSz="914400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lt"/>
              </a:rPr>
              <a:t> (2)</a:t>
            </a:r>
            <a:r>
              <a:rPr lang="zh-CN" altLang="zh-CN" sz="2800" dirty="0">
                <a:latin typeface="+mn-lt"/>
              </a:rPr>
              <a:t>用元件例化（</a:t>
            </a:r>
            <a:r>
              <a:rPr lang="en-US" altLang="zh-CN" sz="2800" dirty="0">
                <a:latin typeface="+mn-lt"/>
              </a:rPr>
              <a:t>instantiate</a:t>
            </a:r>
            <a:r>
              <a:rPr lang="zh-CN" altLang="en-US" sz="2800" dirty="0">
                <a:latin typeface="+mn-lt"/>
              </a:rPr>
              <a:t>）</a:t>
            </a:r>
            <a:endParaRPr lang="zh-CN" altLang="zh-CN" sz="2800" dirty="0">
              <a:latin typeface="+mn-lt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zh-CN" altLang="zh-CN" b="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</a:t>
            </a:r>
            <a:r>
              <a:rPr lang="zh-CN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my</a:t>
            </a:r>
            <a:r>
              <a:rPr lang="zh-CN" altLang="zh-CN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</a:t>
            </a:r>
            <a:r>
              <a:rPr lang="en-US" altLang="zh-CN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( 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,a,b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,c</a:t>
            </a:r>
            <a:r>
              <a:rPr lang="zh-CN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)；</a:t>
            </a:r>
            <a:endParaRPr lang="zh-CN" altLang="en-US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FBBC3A34-CFED-46D7-8B8D-C6B493CDA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219" y="4571027"/>
            <a:ext cx="6507162" cy="2262188"/>
          </a:xfrm>
          <a:prstGeom prst="horizontalScroll">
            <a:avLst>
              <a:gd name="adj" fmla="val 12500"/>
            </a:avLst>
          </a:prstGeom>
          <a:noFill/>
          <a:ln w="12700">
            <a:solidFill>
              <a:srgbClr val="89A4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indent="287338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：元件例化即是调用</a:t>
            </a:r>
            <a:r>
              <a:rPr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Verilog HDL</a:t>
            </a:r>
            <a:r>
              <a:rPr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提供的元件；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：元件例化包括</a:t>
            </a:r>
            <a:r>
              <a:rPr lang="zh-CN" altLang="zh-CN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门</a:t>
            </a: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元件例化和</a:t>
            </a:r>
            <a:r>
              <a:rPr lang="zh-CN" altLang="zh-CN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模块</a:t>
            </a: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元件例化；</a:t>
            </a:r>
            <a:endParaRPr lang="zh-CN" altLang="en-US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每个实例元件的名字必须</a:t>
            </a:r>
            <a:r>
              <a:rPr lang="zh-CN" altLang="en-US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唯一</a:t>
            </a:r>
            <a:r>
              <a:rPr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！以避免与其它调用元件的实例相混淆。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例化元件名也可以省略！</a:t>
            </a:r>
          </a:p>
        </p:txBody>
      </p:sp>
    </p:spTree>
    <p:extLst>
      <p:ext uri="{BB962C8B-B14F-4D97-AF65-F5344CB8AC3E}">
        <p14:creationId xmlns:p14="http://schemas.microsoft.com/office/powerpoint/2010/main" val="383603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/>
      <p:bldP spid="1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286A1-89FD-4E6D-B0D9-9EB00C95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逻辑功能定义</a:t>
            </a:r>
            <a:r>
              <a:rPr lang="en-US" altLang="zh-CN" dirty="0"/>
              <a:t>——</a:t>
            </a:r>
            <a:r>
              <a:rPr lang="zh-CN" altLang="en-US" dirty="0"/>
              <a:t>元件实例化</a:t>
            </a: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AC4502FC-58A1-40E5-8428-D70E55D4E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8" y="1686719"/>
            <a:ext cx="6129337" cy="3908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module  trist1(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out,in,enable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output  out;</a:t>
            </a: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input   in, enable;</a:t>
            </a:r>
          </a:p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mytri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tri_inst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out,in,enable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algn="just"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buClr>
                <a:srgbClr val="3333FF"/>
              </a:buClr>
              <a:buFont typeface="Wingdings" panose="05000000000000000000" pitchFamily="2" charset="2"/>
              <a:buChar char="•"/>
            </a:pP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module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mytri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out,in,enable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output  out;</a:t>
            </a: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input   in, enable;</a:t>
            </a: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assign out = enable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in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bz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/ *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enable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out = in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，否则为高阻态 *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</a:p>
          <a:p>
            <a:pPr algn="just"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B3BE81-2989-4AD1-9770-5B44FE33A147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[</a:t>
            </a: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]</a:t>
            </a:r>
            <a:r>
              <a:rPr lang="en-US" altLang="zh-CN" sz="1800" dirty="0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三态驱动器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1D8B92F-86ED-4BC6-A944-FB229E29B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3008313"/>
            <a:ext cx="1600200" cy="336550"/>
          </a:xfrm>
          <a:prstGeom prst="wedgeRoundRectCallout">
            <a:avLst>
              <a:gd name="adj1" fmla="val -41764"/>
              <a:gd name="adj2" fmla="val -119338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1800" b="0">
                <a:latin typeface="Tahoma" panose="020B0604030504040204" pitchFamily="34" charset="0"/>
                <a:ea typeface="宋体" panose="02010600030101010101" pitchFamily="2" charset="-122"/>
              </a:rPr>
              <a:t>例化元件名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2EDC289-6513-4080-9420-D673FB6EF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491" y="2206625"/>
            <a:ext cx="1227138" cy="366712"/>
          </a:xfrm>
          <a:prstGeom prst="wedgeRoundRectCallout">
            <a:avLst>
              <a:gd name="adj1" fmla="val 81306"/>
              <a:gd name="adj2" fmla="val 104977"/>
              <a:gd name="adj3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800" b="0">
                <a:ea typeface="宋体" panose="02010600030101010101" pitchFamily="2" charset="-122"/>
              </a:rPr>
              <a:t>子模块名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0FF253B-5156-48EB-855D-C76CF2CD6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2" y="1248276"/>
            <a:ext cx="1219200" cy="398462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顶层模块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E33D7C7D-47D6-439F-9DF9-0CFCA0F9D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3260725"/>
            <a:ext cx="990600" cy="398463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子模块</a:t>
            </a:r>
          </a:p>
        </p:txBody>
      </p:sp>
      <p:sp>
        <p:nvSpPr>
          <p:cNvPr id="11" name="AutoShape 9" descr="80%">
            <a:extLst>
              <a:ext uri="{FF2B5EF4-FFF2-40B4-BE49-F238E27FC236}">
                <a16:creationId xmlns:a16="http://schemas.microsoft.com/office/drawing/2014/main" id="{5270A7D9-A080-4D37-A501-20B9D59253BC}"/>
              </a:ext>
            </a:extLst>
          </p:cNvPr>
          <p:cNvSpPr>
            <a:spLocks noChangeArrowheads="1"/>
          </p:cNvSpPr>
          <p:nvPr/>
        </p:nvSpPr>
        <p:spPr bwMode="auto">
          <a:xfrm rot="21466763">
            <a:off x="7303293" y="1940352"/>
            <a:ext cx="4503737" cy="981075"/>
          </a:xfrm>
          <a:prstGeom prst="irregularSeal2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>
            <a:prstShdw prst="shdw17" dist="17961" dir="135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模块元件例化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F8EF5026-6799-4B41-81DA-2215432AE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422" y="2730500"/>
            <a:ext cx="3446462" cy="27781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4B4CFA7E-84E2-4937-9402-CCF34F51E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5732463"/>
            <a:ext cx="6780212" cy="731837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716213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7162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7162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7162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7162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7162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7162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7162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7162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模块元件例化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en-US" altLang="zh-CN" sz="2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顶层模块（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trist1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）调用由某子模块（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mytri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）定义的实例元件（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tri_inst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）来实现某功能。</a:t>
            </a:r>
          </a:p>
        </p:txBody>
      </p:sp>
    </p:spTree>
    <p:extLst>
      <p:ext uri="{BB962C8B-B14F-4D97-AF65-F5344CB8AC3E}">
        <p14:creationId xmlns:p14="http://schemas.microsoft.com/office/powerpoint/2010/main" val="380375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CDF9E-0965-4A59-BB4D-6D1F2F6E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逻辑功能定义</a:t>
            </a:r>
            <a:r>
              <a:rPr lang="en-US" altLang="zh-CN" dirty="0"/>
              <a:t>——</a:t>
            </a:r>
            <a:r>
              <a:rPr lang="zh-CN" altLang="en-US" dirty="0"/>
              <a:t>块语句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7A953-75D0-4C72-B060-56385019EAFE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16522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5000"/>
              </a:lnSpc>
              <a:spcBef>
                <a:spcPct val="0"/>
              </a:spcBef>
            </a:pP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(3)</a:t>
            </a:r>
            <a:r>
              <a:rPr lang="zh-CN" altLang="zh-CN" dirty="0">
                <a:latin typeface="宋体" panose="02010600030101010101" pitchFamily="2" charset="-122"/>
              </a:rPr>
              <a:t>用 </a:t>
            </a:r>
            <a:r>
              <a:rPr lang="zh-CN" altLang="zh-CN" dirty="0">
                <a:latin typeface="Times New Roman" panose="02020603050405020304" pitchFamily="18" charset="0"/>
              </a:rPr>
              <a:t>“</a:t>
            </a:r>
            <a:r>
              <a:rPr lang="zh-CN" altLang="zh-CN" dirty="0">
                <a:latin typeface="宋体" panose="02010600030101010101" pitchFamily="2" charset="-122"/>
              </a:rPr>
              <a:t>always</a:t>
            </a:r>
            <a:r>
              <a:rPr lang="zh-CN" altLang="zh-CN" dirty="0">
                <a:latin typeface="Times New Roman" panose="02020603050405020304" pitchFamily="18" charset="0"/>
              </a:rPr>
              <a:t>”</a:t>
            </a:r>
            <a:r>
              <a:rPr lang="zh-CN" altLang="zh-CN" dirty="0">
                <a:latin typeface="宋体" panose="02010600030101010101" pitchFamily="2" charset="-122"/>
              </a:rPr>
              <a:t> 块语句</a:t>
            </a:r>
          </a:p>
          <a:p>
            <a:pPr marL="0" indent="0"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</a:t>
            </a:r>
            <a:r>
              <a:rPr lang="en-US" altLang="zh-CN" dirty="0">
                <a:ea typeface="黑体" panose="02010609060101010101" pitchFamily="49" charset="-122"/>
              </a:rPr>
              <a:t>always @(</a:t>
            </a:r>
            <a:r>
              <a:rPr lang="en-US" altLang="zh-CN" dirty="0" err="1">
                <a:ea typeface="黑体" panose="02010609060101010101" pitchFamily="49" charset="-122"/>
              </a:rPr>
              <a:t>posedge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ea typeface="黑体" panose="02010609060101010101" pitchFamily="49" charset="-122"/>
              </a:rPr>
              <a:t>clk</a:t>
            </a:r>
            <a:r>
              <a:rPr lang="en-US" altLang="zh-CN" dirty="0">
                <a:ea typeface="黑体" panose="02010609060101010101" pitchFamily="49" charset="-122"/>
              </a:rPr>
              <a:t>) // </a:t>
            </a:r>
            <a:r>
              <a:rPr lang="zh-CN" altLang="en-US" dirty="0"/>
              <a:t>每当时钟上升沿到来时执行一遍块内语句</a:t>
            </a:r>
          </a:p>
          <a:p>
            <a:pPr marL="0" indent="0" algn="just">
              <a:spcBef>
                <a:spcPct val="0"/>
              </a:spcBef>
            </a:pPr>
            <a:r>
              <a:rPr lang="zh-CN" altLang="en-US" dirty="0"/>
              <a:t>	  </a:t>
            </a:r>
            <a:r>
              <a:rPr lang="en-US" altLang="zh-CN" dirty="0">
                <a:ea typeface="黑体" panose="02010609060101010101" pitchFamily="49" charset="-122"/>
              </a:rPr>
              <a:t>begin</a:t>
            </a:r>
          </a:p>
          <a:p>
            <a:pPr marL="0" indent="0" algn="just"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	       if(load)</a:t>
            </a:r>
          </a:p>
          <a:p>
            <a:pPr marL="0" indent="0" algn="just"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	          out = data;      // </a:t>
            </a:r>
            <a:r>
              <a:rPr lang="zh-CN" altLang="en-US" dirty="0"/>
              <a:t>同步预置数据</a:t>
            </a:r>
          </a:p>
          <a:p>
            <a:pPr marL="0" indent="0" algn="just">
              <a:spcBef>
                <a:spcPct val="0"/>
              </a:spcBef>
            </a:pPr>
            <a:r>
              <a:rPr lang="zh-CN" altLang="en-US" dirty="0"/>
              <a:t>	       </a:t>
            </a:r>
            <a:r>
              <a:rPr lang="en-US" altLang="zh-CN" dirty="0">
                <a:ea typeface="黑体" panose="02010609060101010101" pitchFamily="49" charset="-122"/>
              </a:rPr>
              <a:t>else</a:t>
            </a:r>
          </a:p>
          <a:p>
            <a:pPr marL="0" indent="0" algn="just"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	          out = data + 1 + </a:t>
            </a:r>
            <a:r>
              <a:rPr lang="en-US" altLang="zh-CN" dirty="0" err="1">
                <a:ea typeface="黑体" panose="02010609060101010101" pitchFamily="49" charset="-122"/>
              </a:rPr>
              <a:t>cin</a:t>
            </a:r>
            <a:r>
              <a:rPr lang="en-US" altLang="zh-CN" dirty="0">
                <a:ea typeface="黑体" panose="02010609060101010101" pitchFamily="49" charset="-122"/>
              </a:rPr>
              <a:t>;  // </a:t>
            </a:r>
            <a:r>
              <a:rPr lang="zh-CN" altLang="en-US" dirty="0"/>
              <a:t>加</a:t>
            </a: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zh-CN" altLang="en-US" dirty="0"/>
              <a:t>计数</a:t>
            </a:r>
          </a:p>
          <a:p>
            <a:pPr marL="0" indent="0" algn="just">
              <a:spcBef>
                <a:spcPct val="0"/>
              </a:spcBef>
            </a:pPr>
            <a:r>
              <a:rPr lang="zh-CN" altLang="en-US" dirty="0"/>
              <a:t>	  </a:t>
            </a:r>
            <a:r>
              <a:rPr lang="en-US" altLang="zh-CN" dirty="0">
                <a:ea typeface="黑体" panose="02010609060101010101" pitchFamily="49" charset="-122"/>
              </a:rPr>
              <a:t>end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857D039-D28E-453F-BBF9-A8ED17FAC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1135472"/>
            <a:ext cx="1828800" cy="396875"/>
          </a:xfrm>
          <a:prstGeom prst="rect">
            <a:avLst/>
          </a:prstGeom>
          <a:noFill/>
          <a:ln w="12700">
            <a:solidFill>
              <a:srgbClr val="89A4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结构说明语句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E7B4B148-C904-4E41-B183-AEBC0F969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226" y="3776336"/>
            <a:ext cx="8135938" cy="3219450"/>
          </a:xfrm>
          <a:prstGeom prst="horizontalScroll">
            <a:avLst>
              <a:gd name="adj" fmla="val 12500"/>
            </a:avLst>
          </a:prstGeom>
          <a:noFill/>
          <a:ln w="12700">
            <a:solidFill>
              <a:srgbClr val="89A4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80988" indent="-280988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：“always” 块语句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常用于描述</a:t>
            </a:r>
            <a:r>
              <a:rPr lang="zh-CN" altLang="en-US" sz="24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时序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逻辑，也可描述</a:t>
            </a:r>
            <a:r>
              <a:rPr lang="zh-CN" altLang="en-US" sz="24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组合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逻辑。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：“always” 块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可用多种手段来表达逻辑关系，如用</a:t>
            </a:r>
            <a:r>
              <a:rPr lang="en-US" altLang="zh-CN" sz="24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if-else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语句或</a:t>
            </a:r>
            <a:r>
              <a:rPr lang="en-US" altLang="zh-CN" sz="24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case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语句。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“always” 块语句与</a:t>
            </a:r>
            <a:r>
              <a:rPr lang="en-US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assign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语句是并发执行的， </a:t>
            </a:r>
            <a:r>
              <a:rPr lang="en-US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assign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语句一定要放在</a:t>
            </a: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“always” 块语句之外！</a:t>
            </a:r>
            <a:endParaRPr lang="zh-CN" altLang="en-US" sz="24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01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3F5D2-E73D-4B5B-91AF-0467AEF6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r>
              <a:rPr lang="zh-CN" altLang="en-US" dirty="0"/>
              <a:t>完全体模板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A6F3F7D-9A40-4BDB-A5CA-67F94C6558A3}"/>
              </a:ext>
            </a:extLst>
          </p:cNvPr>
          <p:cNvSpPr txBox="1">
            <a:spLocks noChangeArrowheads="1"/>
          </p:cNvSpPr>
          <p:nvPr/>
        </p:nvSpPr>
        <p:spPr>
          <a:xfrm>
            <a:off x="788015" y="1086851"/>
            <a:ext cx="10565785" cy="4973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dirty="0"/>
              <a:t>Verilog </a:t>
            </a:r>
            <a:r>
              <a:rPr lang="en-US" altLang="zh-CN" dirty="0">
                <a:ea typeface="黑体" panose="02010609060101010101" pitchFamily="49" charset="-122"/>
              </a:rPr>
              <a:t>HDL</a:t>
            </a:r>
            <a:r>
              <a:rPr lang="zh-CN" altLang="zh-CN" dirty="0"/>
              <a:t>模块的模板</a:t>
            </a:r>
          </a:p>
        </p:txBody>
      </p:sp>
      <p:sp>
        <p:nvSpPr>
          <p:cNvPr id="4" name="Rectangle 13" descr="75%">
            <a:extLst>
              <a:ext uri="{FF2B5EF4-FFF2-40B4-BE49-F238E27FC236}">
                <a16:creationId xmlns:a16="http://schemas.microsoft.com/office/drawing/2014/main" id="{FAD28C05-8F00-48F1-A239-2547FB496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340" y="1685339"/>
            <a:ext cx="7544268" cy="5075237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module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顶层模块名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&gt; (&lt;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输入输出端口列表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&gt;)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；</a:t>
            </a: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output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输出端口列表；</a:t>
            </a: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input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输入端口列表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；</a:t>
            </a: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）使用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assign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语句定义逻辑功能</a:t>
            </a:r>
            <a:endParaRPr lang="zh-CN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wire 结果信号名；</a:t>
            </a: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assign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&lt;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结果信号名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&gt;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= 表达式 ；  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）使用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always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块定义逻辑功能</a:t>
            </a: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always @(&lt;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敏感信号表达式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&gt;)</a:t>
            </a: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begin</a:t>
            </a: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	       //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过程赋值语句</a:t>
            </a: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//if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</a:t>
            </a: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// case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</a:t>
            </a: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//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while,repeat,for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循环语句</a:t>
            </a: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//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task,function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调用</a:t>
            </a: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end</a:t>
            </a:r>
          </a:p>
          <a:p>
            <a:pPr algn="just"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80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9ABD1-7C6B-451B-8C8B-68AAEB15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关键字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B9976C9-F98E-40A0-B924-45E90EAAA0E8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49"/>
            <a:ext cx="10814050" cy="54455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zh-CN" altLang="en-US" dirty="0">
              <a:latin typeface="宋体" panose="02010600030101010101" pitchFamily="2" charset="-122"/>
            </a:endParaRPr>
          </a:p>
          <a:p>
            <a:pPr algn="just"/>
            <a:endParaRPr lang="en-US" altLang="zh-CN" dirty="0">
              <a:latin typeface="宋体" panose="02010600030101010101" pitchFamily="2" charset="-122"/>
            </a:endParaRPr>
          </a:p>
          <a:p>
            <a:pPr algn="just"/>
            <a:endParaRPr lang="en-US" altLang="zh-CN" dirty="0">
              <a:latin typeface="宋体" panose="02010600030101010101" pitchFamily="2" charset="-122"/>
            </a:endParaRPr>
          </a:p>
          <a:p>
            <a:pPr algn="just"/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FF0066"/>
                </a:solidFill>
              </a:rPr>
              <a:t>关键字</a:t>
            </a:r>
            <a:r>
              <a:rPr lang="en-US" altLang="zh-CN" dirty="0">
                <a:ea typeface="黑体" panose="02010609060101010101" pitchFamily="49" charset="-122"/>
              </a:rPr>
              <a:t>——</a:t>
            </a:r>
            <a:r>
              <a:rPr lang="zh-CN" altLang="en-US" dirty="0"/>
              <a:t>事先定义好的确认符，用来组织语言结构；或者用于定义</a:t>
            </a:r>
            <a:r>
              <a:rPr lang="en-US" altLang="zh-CN" dirty="0">
                <a:ea typeface="黑体" panose="02010609060101010101" pitchFamily="49" charset="-122"/>
              </a:rPr>
              <a:t>Verilog HDL</a:t>
            </a:r>
            <a:r>
              <a:rPr lang="zh-CN" altLang="en-US" dirty="0"/>
              <a:t>提供的门元件（如</a:t>
            </a:r>
            <a:r>
              <a:rPr lang="en-US" altLang="zh-CN" dirty="0">
                <a:ea typeface="黑体" panose="02010609060101010101" pitchFamily="49" charset="-122"/>
              </a:rPr>
              <a:t>and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not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or</a:t>
            </a:r>
            <a:r>
              <a:rPr lang="zh-CN" altLang="en-US" dirty="0"/>
              <a:t>，</a:t>
            </a:r>
            <a:r>
              <a:rPr lang="en-US" altLang="zh-CN" dirty="0" err="1">
                <a:ea typeface="黑体" panose="02010609060101010101" pitchFamily="49" charset="-122"/>
              </a:rPr>
              <a:t>buf</a:t>
            </a:r>
            <a:r>
              <a:rPr lang="zh-CN" altLang="en-US" dirty="0"/>
              <a:t>）。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/>
              <a:t>用</a:t>
            </a:r>
            <a:r>
              <a:rPr lang="zh-CN" altLang="en-US" dirty="0">
                <a:solidFill>
                  <a:srgbClr val="FF0066"/>
                </a:solidFill>
              </a:rPr>
              <a:t>小写</a:t>
            </a:r>
            <a:r>
              <a:rPr lang="zh-CN" altLang="en-US" dirty="0"/>
              <a:t>字母定义！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/>
              <a:t>     </a:t>
            </a:r>
            <a:r>
              <a:rPr lang="en-US" altLang="zh-CN" dirty="0">
                <a:ea typeface="黑体" panose="02010609060101010101" pitchFamily="49" charset="-122"/>
              </a:rPr>
              <a:t>——</a:t>
            </a:r>
            <a:r>
              <a:rPr lang="zh-CN" altLang="en-US" dirty="0"/>
              <a:t>如</a:t>
            </a:r>
            <a:r>
              <a:rPr lang="en-US" altLang="zh-CN" dirty="0">
                <a:ea typeface="黑体" panose="02010609060101010101" pitchFamily="49" charset="-122"/>
              </a:rPr>
              <a:t>always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assign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begin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case</a:t>
            </a:r>
            <a:r>
              <a:rPr lang="zh-CN" altLang="en-US" dirty="0"/>
              <a:t>，</a:t>
            </a:r>
            <a:r>
              <a:rPr lang="en-US" altLang="zh-CN" dirty="0" err="1">
                <a:ea typeface="黑体" panose="02010609060101010101" pitchFamily="49" charset="-122"/>
              </a:rPr>
              <a:t>casex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else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end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for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function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if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input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output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repeat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table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time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while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wire</a:t>
            </a:r>
            <a:endParaRPr lang="zh-CN" altLang="en-US" dirty="0"/>
          </a:p>
          <a:p>
            <a:pPr algn="just">
              <a:lnSpc>
                <a:spcPct val="105000"/>
              </a:lnSpc>
              <a:spcBef>
                <a:spcPct val="0"/>
              </a:spcBef>
            </a:pP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B6B6DAB-C251-4DAC-AD2C-5984F182D044}"/>
              </a:ext>
            </a:extLst>
          </p:cNvPr>
          <p:cNvSpPr>
            <a:spLocks noChangeArrowheads="1"/>
          </p:cNvSpPr>
          <p:nvPr/>
        </p:nvSpPr>
        <p:spPr bwMode="auto">
          <a:xfrm rot="21120300">
            <a:off x="5001802" y="1361973"/>
            <a:ext cx="4071937" cy="1450975"/>
          </a:xfrm>
          <a:prstGeom prst="star16">
            <a:avLst>
              <a:gd name="adj" fmla="val 37500"/>
            </a:avLst>
          </a:prstGeom>
          <a:noFill/>
          <a:ln w="12700">
            <a:solidFill>
              <a:srgbClr val="89A4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用户程序中的</a:t>
            </a:r>
            <a:r>
              <a:rPr lang="zh-CN" altLang="en-US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变量、节点等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名称不能与</a:t>
            </a:r>
            <a:r>
              <a:rPr lang="zh-CN" altLang="en-US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关键字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同名！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9965-A45A-4C90-A8EE-B86B556D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关键字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2D28B-C0BE-46E9-97FC-3D0506821EE8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>
                <a:ea typeface="黑体" panose="02010609060101010101" pitchFamily="49" charset="-122"/>
              </a:rPr>
              <a:t>Verilog HDL</a:t>
            </a:r>
            <a:r>
              <a:rPr lang="zh-CN" altLang="en-US">
                <a:solidFill>
                  <a:srgbClr val="FF0000"/>
                </a:solidFill>
              </a:rPr>
              <a:t>关键字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ECCB4F-35BF-4BAF-BEF7-AE089B8B5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1509713"/>
            <a:ext cx="1782762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edge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else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end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endcase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endfunction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endprimitive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endmodule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endspecify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endtable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endtask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event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for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force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forever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fork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3EFE4F-2CE5-4640-B5FD-0F568401D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1516063"/>
            <a:ext cx="1909762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function highz0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highz1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if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ifnone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initial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inout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input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integer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join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large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macromodule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medium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module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nand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4FF1D64-655B-4086-BF68-3F7FB81DB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1519238"/>
            <a:ext cx="153035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negedge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nor not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notif0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notif1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nmos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or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output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parameter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pmos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posedge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primitive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pulldown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pullup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pull0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pull1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1B92B1D-D0A1-4903-B3B5-9AF5B0506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1522413"/>
            <a:ext cx="187325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and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always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assign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begin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buf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bufif0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bufif1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case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casex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casez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cmos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deassign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default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defparam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disable</a:t>
            </a:r>
          </a:p>
        </p:txBody>
      </p:sp>
    </p:spTree>
    <p:extLst>
      <p:ext uri="{BB962C8B-B14F-4D97-AF65-F5344CB8AC3E}">
        <p14:creationId xmlns:p14="http://schemas.microsoft.com/office/powerpoint/2010/main" val="328918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1b93269-a88a-4938-a2f0-c039c7557a2b"/>
</p:tagLst>
</file>

<file path=ppt/theme/theme1.xml><?xml version="1.0" encoding="utf-8"?>
<a:theme xmlns:a="http://schemas.openxmlformats.org/drawingml/2006/main" name="nk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uq1mpa23">
      <a:majorFont>
        <a:latin typeface="Arial"/>
        <a:ea typeface="BigYoungBoldGB2.0"/>
        <a:cs typeface=""/>
      </a:majorFont>
      <a:minorFont>
        <a:latin typeface="Arial"/>
        <a:ea typeface="BigYoungBoldGB2.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k" id="{98A2AA81-425C-43D0-9AB1-1FBBE566C298}" vid="{1AE1CC38-95A7-481D-9473-DE7AA3B733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nk</Template>
  <TotalTime>362</TotalTime>
  <Words>3063</Words>
  <Application>Microsoft Office PowerPoint</Application>
  <PresentationFormat>宽屏</PresentationFormat>
  <Paragraphs>486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BigYoungBoldGB2.0</vt:lpstr>
      <vt:lpstr>方正姚体</vt:lpstr>
      <vt:lpstr>黑体</vt:lpstr>
      <vt:lpstr>华文楷体</vt:lpstr>
      <vt:lpstr>华文新魏</vt:lpstr>
      <vt:lpstr>宋体</vt:lpstr>
      <vt:lpstr>微软雅黑</vt:lpstr>
      <vt:lpstr>Arial</vt:lpstr>
      <vt:lpstr>Tahoma</vt:lpstr>
      <vt:lpstr>Times New Roman</vt:lpstr>
      <vt:lpstr>Wingdings</vt:lpstr>
      <vt:lpstr>nk</vt:lpstr>
      <vt:lpstr>PowerPoint 演示文稿</vt:lpstr>
      <vt:lpstr>PowerPoint 演示文稿</vt:lpstr>
      <vt:lpstr>回顾verilog基本结构</vt:lpstr>
      <vt:lpstr>逻辑功能定义</vt:lpstr>
      <vt:lpstr>逻辑功能定义——元件实例化</vt:lpstr>
      <vt:lpstr>逻辑功能定义——块语句</vt:lpstr>
      <vt:lpstr>Verilog HDL完全体模板</vt:lpstr>
      <vt:lpstr>Verilog关键字</vt:lpstr>
      <vt:lpstr>Verilog关键字</vt:lpstr>
      <vt:lpstr>Verilog关键字</vt:lpstr>
      <vt:lpstr>Verilog标识符</vt:lpstr>
      <vt:lpstr>Verilog数据类型</vt:lpstr>
      <vt:lpstr>常量</vt:lpstr>
      <vt:lpstr>常量</vt:lpstr>
      <vt:lpstr>常量</vt:lpstr>
      <vt:lpstr>常量</vt:lpstr>
      <vt:lpstr>常量</vt:lpstr>
      <vt:lpstr>参数常量的使用</vt:lpstr>
      <vt:lpstr>参数常量的使用</vt:lpstr>
      <vt:lpstr>参数常量的使用</vt:lpstr>
      <vt:lpstr>变量</vt:lpstr>
      <vt:lpstr>变量</vt:lpstr>
      <vt:lpstr>变量</vt:lpstr>
      <vt:lpstr>变量</vt:lpstr>
      <vt:lpstr>register型变量　nets型变量</vt:lpstr>
      <vt:lpstr>变量</vt:lpstr>
      <vt:lpstr>变量</vt:lpstr>
      <vt:lpstr>作业3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QianKun Dong</dc:creator>
  <cp:lastModifiedBy>QianKun Dong</cp:lastModifiedBy>
  <cp:revision>49</cp:revision>
  <dcterms:created xsi:type="dcterms:W3CDTF">2021-09-09T13:57:20Z</dcterms:created>
  <dcterms:modified xsi:type="dcterms:W3CDTF">2022-09-28T10:04:40Z</dcterms:modified>
</cp:coreProperties>
</file>