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73" r:id="rId5"/>
    <p:sldId id="274" r:id="rId6"/>
    <p:sldId id="275" r:id="rId7"/>
    <p:sldId id="276" r:id="rId8"/>
    <p:sldId id="271" r:id="rId9"/>
    <p:sldId id="277" r:id="rId10"/>
    <p:sldId id="278" r:id="rId11"/>
    <p:sldId id="279" r:id="rId12"/>
    <p:sldId id="280" r:id="rId13"/>
    <p:sldId id="281" r:id="rId14"/>
    <p:sldId id="282" r:id="rId15"/>
    <p:sldId id="289" r:id="rId16"/>
    <p:sldId id="283" r:id="rId17"/>
    <p:sldId id="284" r:id="rId18"/>
    <p:sldId id="285" r:id="rId19"/>
    <p:sldId id="286" r:id="rId20"/>
    <p:sldId id="287" r:id="rId21"/>
    <p:sldId id="288" r:id="rId22"/>
    <p:sldId id="295" r:id="rId23"/>
    <p:sldId id="290" r:id="rId24"/>
    <p:sldId id="291" r:id="rId25"/>
    <p:sldId id="292" r:id="rId26"/>
    <p:sldId id="301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4" r:id="rId35"/>
    <p:sldId id="305" r:id="rId36"/>
    <p:sldId id="306" r:id="rId37"/>
    <p:sldId id="307" r:id="rId38"/>
    <p:sldId id="26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A3F6A137-CA0B-4079-BF9E-BBC23EA7A3BE}"/>
              </a:ext>
            </a:extLst>
          </p:cNvPr>
          <p:cNvSpPr txBox="1">
            <a:spLocks noChangeArrowheads="1"/>
          </p:cNvSpPr>
          <p:nvPr/>
        </p:nvSpPr>
        <p:spPr>
          <a:xfrm>
            <a:off x="501650" y="1416050"/>
            <a:ext cx="1042497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说明：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其中“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敏感</a:t>
            </a:r>
            <a:r>
              <a:rPr lang="zh-CN" altLang="en-US">
                <a:latin typeface="Times New Roman" panose="02020603050405020304" pitchFamily="18" charset="0"/>
              </a:rPr>
              <a:t>表达式”又称为“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控制</a:t>
            </a:r>
            <a:r>
              <a:rPr lang="zh-CN" altLang="en-US">
                <a:latin typeface="Times New Roman" panose="02020603050405020304" pitchFamily="18" charset="0"/>
              </a:rPr>
              <a:t>表达式”，通常表示为控制信号的某些位。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分支</a:t>
            </a:r>
            <a:r>
              <a:rPr lang="zh-CN" altLang="en-US">
                <a:latin typeface="Times New Roman" panose="02020603050405020304" pitchFamily="18" charset="0"/>
              </a:rPr>
              <a:t>表达式，用控制信号的具体状态值表示，因此又称为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常量</a:t>
            </a:r>
            <a:r>
              <a:rPr lang="zh-CN" altLang="en-US">
                <a:latin typeface="Times New Roman" panose="02020603050405020304" pitchFamily="18" charset="0"/>
              </a:rPr>
              <a:t>表达式。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r>
              <a:rPr lang="zh-CN" altLang="en-US">
                <a:latin typeface="Times New Roman" panose="02020603050405020304" pitchFamily="18" charset="0"/>
              </a:rPr>
              <a:t>项可有可无，一个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zh-CN" altLang="en-US">
                <a:latin typeface="Times New Roman" panose="02020603050405020304" pitchFamily="18" charset="0"/>
              </a:rPr>
              <a:t>语句里只能有一个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r>
              <a:rPr lang="zh-CN" altLang="en-US">
                <a:latin typeface="Times New Roman" panose="02020603050405020304" pitchFamily="18" charset="0"/>
              </a:rPr>
              <a:t>项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必须互不相同，否则矛盾。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的位宽必须相等，且与控制表达式的位宽相同。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7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85F0D2-9D46-4C83-AF47-4B839DB0916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casez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DA65E17-2240-44BC-BD6A-3A2BCBD9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1209676"/>
            <a:ext cx="3209925" cy="412750"/>
          </a:xfrm>
          <a:prstGeom prst="wedgeRoundRectCallout">
            <a:avLst>
              <a:gd name="adj1" fmla="val -68495"/>
              <a:gd name="adj2" fmla="val 1769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语句的两种变体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6FF7B6-D3D2-4BF5-AB90-ECD58F5913DB}"/>
              </a:ext>
            </a:extLst>
          </p:cNvPr>
          <p:cNvSpPr/>
          <p:nvPr/>
        </p:nvSpPr>
        <p:spPr>
          <a:xfrm>
            <a:off x="687388" y="1982788"/>
            <a:ext cx="7269162" cy="2924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语句中，分支表达式每一位的值都是确定的（或者为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，或者为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）；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语句中，若分支表达式某些位的值为高阻值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，则不考虑对这些位的比较；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语句中，若分支表达式某些位的值为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或不定值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，则不考虑对这些位的比较。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0066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在分支表达式中，可用“</a:t>
            </a:r>
            <a:r>
              <a:rPr lang="zh-CN" altLang="en-US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？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”来标识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Clr>
                <a:srgbClr val="FF00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77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EFC7400-4CFC-4800-8571-96B12D77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1585791"/>
            <a:ext cx="5119688" cy="5099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module mux_z(out,a,b,c,d,select);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output out;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input a,b,c,d;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input[3:0] select;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reg out;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必须声明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(select[3:0] or a or b or c or d)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begin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casez (select)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4’b???1: out = 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4’b??1? : out = 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4’b? 1?? : out = 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 1??? : out = 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endcase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end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4D176EB-C4A8-4C0C-AD43-62767A8D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1125416"/>
            <a:ext cx="4194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casez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描述的数据选择器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D2FD063F-2407-48EC-9461-26237A29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5910141"/>
            <a:ext cx="1647825" cy="769938"/>
          </a:xfrm>
          <a:prstGeom prst="wedgeRoundRectCallout">
            <a:avLst>
              <a:gd name="adj1" fmla="val -92486"/>
              <a:gd name="adj2" fmla="val -55981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这里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表示高阻态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2DA6E4-0156-483A-A3E4-3E87F1D8AE5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  <a:effectLst>
            <a:prstShdw prst="shdw13" dist="53882" dir="13500000">
              <a:schemeClr val="bg2"/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如何正确使用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if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语句？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AE1FFB8-8D24-42D4-9522-FFA5BAF9F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70113"/>
            <a:ext cx="3048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生成了不想要的锁存器：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8311CFA-C0F4-472E-BC77-89A5BC9FA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2151063"/>
            <a:ext cx="2362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不会生成锁存器：</a:t>
            </a:r>
          </a:p>
        </p:txBody>
      </p:sp>
      <p:grpSp>
        <p:nvGrpSpPr>
          <p:cNvPr id="12" name="Group 58">
            <a:extLst>
              <a:ext uri="{FF2B5EF4-FFF2-40B4-BE49-F238E27FC236}">
                <a16:creationId xmlns:a16="http://schemas.microsoft.com/office/drawing/2014/main" id="{89EB2B4B-14F3-4BD2-A774-0A7F2730D07D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2600325"/>
            <a:ext cx="3794125" cy="2295525"/>
            <a:chOff x="2976" y="2442"/>
            <a:chExt cx="2390" cy="1446"/>
          </a:xfrm>
        </p:grpSpPr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422781D9-4BC0-4E5D-9F5E-0549940F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42"/>
              <a:ext cx="2390" cy="1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zh-CN" altLang="en-US" sz="2000">
                  <a:solidFill>
                    <a:srgbClr val="FF3399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] 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设计一个数据选择器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always@ (al or d)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begin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if(al)  q&lt;=d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else    q&lt;=0</a:t>
              </a:r>
              <a:r>
                <a:rPr lang="zh-CN" altLang="en-US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end</a:t>
              </a:r>
            </a:p>
          </p:txBody>
        </p:sp>
        <p:sp>
          <p:nvSpPr>
            <p:cNvPr id="14" name="Rectangle 37">
              <a:extLst>
                <a:ext uri="{FF2B5EF4-FFF2-40B4-BE49-F238E27FC236}">
                  <a16:creationId xmlns:a16="http://schemas.microsoft.com/office/drawing/2014/main" id="{690E6D29-B893-4E6A-95C1-8A54D1E5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762"/>
              <a:ext cx="934" cy="94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15" name="Line 38">
              <a:extLst>
                <a:ext uri="{FF2B5EF4-FFF2-40B4-BE49-F238E27FC236}">
                  <a16:creationId xmlns:a16="http://schemas.microsoft.com/office/drawing/2014/main" id="{01F34517-C817-4404-B4E9-40AD47742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311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8B696DAD-18AB-47A4-AE81-C8A8EC70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317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2E560DF9-8A00-4D3F-AE56-2808DF35F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280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18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6FD075F8-BCAB-4C26-9EEC-9D35B6AF6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19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B47329B-BDF7-48E9-AB16-3D14B3BD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3007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48">
              <a:extLst>
                <a:ext uri="{FF2B5EF4-FFF2-40B4-BE49-F238E27FC236}">
                  <a16:creationId xmlns:a16="http://schemas.microsoft.com/office/drawing/2014/main" id="{9D97A6B0-75B3-4DDE-9676-B6193A70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289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al</a:t>
              </a:r>
            </a:p>
          </p:txBody>
        </p: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BD800DC2-4C66-4EEC-B3C5-F3C8FD322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285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531834B0-E867-42AB-8C5D-DF4913C50D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48763">
              <a:off x="4458" y="2993"/>
              <a:ext cx="535" cy="214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214 h 21600"/>
                <a:gd name="T4" fmla="*/ 401 w 21600"/>
                <a:gd name="T5" fmla="*/ 214 h 21600"/>
                <a:gd name="T6" fmla="*/ 535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1B660EC-64B9-45E9-B243-C5C354DBA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30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id="{CF232D02-3079-4D69-8338-E619F4574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" y="3491"/>
              <a:ext cx="9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multiplexer</a:t>
              </a:r>
            </a:p>
          </p:txBody>
        </p:sp>
      </p:grpSp>
      <p:sp>
        <p:nvSpPr>
          <p:cNvPr id="25" name="AutoShape 59">
            <a:extLst>
              <a:ext uri="{FF2B5EF4-FFF2-40B4-BE49-F238E27FC236}">
                <a16:creationId xmlns:a16="http://schemas.microsoft.com/office/drawing/2014/main" id="{6F0FE98D-7A0E-45CB-A9A3-5BD28536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5064125"/>
            <a:ext cx="2895600" cy="381000"/>
          </a:xfrm>
          <a:prstGeom prst="wedgeRectCallout">
            <a:avLst>
              <a:gd name="adj1" fmla="val -40569"/>
              <a:gd name="adj2" fmla="val -2158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FB0980D6-7753-4BF8-A3A3-FEEAD93BC464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2589213"/>
            <a:ext cx="3792537" cy="1781175"/>
            <a:chOff x="294" y="2687"/>
            <a:chExt cx="2389" cy="1122"/>
          </a:xfrm>
        </p:grpSpPr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BFEB63CF-8144-4590-AD9A-11ECA238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87"/>
              <a:ext cx="2389" cy="112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always@ (al or d)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begin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if(al)  q&lt;=d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end</a:t>
              </a:r>
            </a:p>
          </p:txBody>
        </p:sp>
        <p:grpSp>
          <p:nvGrpSpPr>
            <p:cNvPr id="28" name="Group 51">
              <a:extLst>
                <a:ext uri="{FF2B5EF4-FFF2-40B4-BE49-F238E27FC236}">
                  <a16:creationId xmlns:a16="http://schemas.microsoft.com/office/drawing/2014/main" id="{DB86B155-DCDE-4EF1-B1BF-294B77DDC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" y="2905"/>
              <a:ext cx="1059" cy="804"/>
              <a:chOff x="2516" y="1045"/>
              <a:chExt cx="1059" cy="804"/>
            </a:xfrm>
          </p:grpSpPr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FACEE733-E95B-403C-97D6-1B0737717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045"/>
                <a:ext cx="1041" cy="78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66066488-BE18-4545-B2B1-675AC4D91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138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F5C117EF-D245-4711-A0D0-A8FF39242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" y="1453"/>
                <a:ext cx="38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E88D051A-60A0-411E-A4B5-5B126800B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2" y="161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DFF</a:t>
                </a:r>
              </a:p>
            </p:txBody>
          </p:sp>
          <p:sp>
            <p:nvSpPr>
              <p:cNvPr id="33" name="Rectangle 16">
                <a:extLst>
                  <a:ext uri="{FF2B5EF4-FFF2-40B4-BE49-F238E27FC236}">
                    <a16:creationId xmlns:a16="http://schemas.microsoft.com/office/drawing/2014/main" id="{8C232B55-5471-4FF7-B0AB-EC67FA9DD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146"/>
                <a:ext cx="466" cy="480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Line 17">
                <a:extLst>
                  <a:ext uri="{FF2B5EF4-FFF2-40B4-BE49-F238E27FC236}">
                    <a16:creationId xmlns:a16="http://schemas.microsoft.com/office/drawing/2014/main" id="{74D113CB-5C21-4F1D-ABE4-FEA236508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1" y="1481"/>
                <a:ext cx="18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AFB709C1-65FE-4385-B12B-12BA3ECE7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8" y="129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0C36E3B1-7D55-4226-B21E-A46EF4587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338"/>
                <a:ext cx="217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37" name="Text Box 21">
                <a:extLst>
                  <a:ext uri="{FF2B5EF4-FFF2-40B4-BE49-F238E27FC236}">
                    <a16:creationId xmlns:a16="http://schemas.microsoft.com/office/drawing/2014/main" id="{C2A6FC8D-DF8C-4423-86D2-997EE20EF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5" y="1256"/>
                <a:ext cx="216" cy="231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1DEF0353-AC16-4A59-B38B-FEB8F54AA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24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3">
                <a:extLst>
                  <a:ext uri="{FF2B5EF4-FFF2-40B4-BE49-F238E27FC236}">
                    <a16:creationId xmlns:a16="http://schemas.microsoft.com/office/drawing/2014/main" id="{81D2E571-9579-40CE-A978-42EB0215E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129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33">
                <a:extLst>
                  <a:ext uri="{FF2B5EF4-FFF2-40B4-BE49-F238E27FC236}">
                    <a16:creationId xmlns:a16="http://schemas.microsoft.com/office/drawing/2014/main" id="{9A532F89-109C-499A-91B5-873175D30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6" y="1045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</a:t>
                </a:r>
              </a:p>
            </p:txBody>
          </p:sp>
          <p:sp>
            <p:nvSpPr>
              <p:cNvPr id="41" name="Text Box 34">
                <a:extLst>
                  <a:ext uri="{FF2B5EF4-FFF2-40B4-BE49-F238E27FC236}">
                    <a16:creationId xmlns:a16="http://schemas.microsoft.com/office/drawing/2014/main" id="{B5B7E974-029B-48CC-89E5-023287498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6" y="110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" name="AutoShape 9">
            <a:extLst>
              <a:ext uri="{FF2B5EF4-FFF2-40B4-BE49-F238E27FC236}">
                <a16:creationId xmlns:a16="http://schemas.microsoft.com/office/drawing/2014/main" id="{FD05C833-4129-401B-BC8F-8A1D248C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546600"/>
            <a:ext cx="2895600" cy="381000"/>
          </a:xfrm>
          <a:prstGeom prst="wedgeRectCallout">
            <a:avLst>
              <a:gd name="adj1" fmla="val -49343"/>
              <a:gd name="adj2" fmla="val -23375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保持原值！</a:t>
            </a:r>
          </a:p>
        </p:txBody>
      </p:sp>
    </p:spTree>
    <p:extLst>
      <p:ext uri="{BB962C8B-B14F-4D97-AF65-F5344CB8AC3E}">
        <p14:creationId xmlns:p14="http://schemas.microsoft.com/office/powerpoint/2010/main" val="13610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25" grpId="0" bldLvl="0" animBg="1"/>
      <p:bldP spid="4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A7B7BB1-1528-472E-B22E-3A29D6D6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192338"/>
            <a:ext cx="3429000" cy="22383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(sel[1:0] or a or b)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case(sel[1:0])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2’b00: q&lt;=a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2’b11: q&lt;=b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endcase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D01C1EF-F13C-4D0F-9924-997F88D53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20850"/>
            <a:ext cx="335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生成了不想要的锁存器：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620F70D-1F76-4613-9717-BBBAF6DE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235200"/>
            <a:ext cx="3276600" cy="26606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>
                <a:solidFill>
                  <a:srgbClr val="FF33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设计一个数据选择器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(sel[1:0] or a or b)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case(sel[1:0])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2’b00:   q&lt;=a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2’b11:   q&lt;=b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default: q&lt;=’b0</a:t>
            </a:r>
            <a:r>
              <a:rPr lang="zh-CN" altLang="en-US" sz="2000">
                <a:solidFill>
                  <a:srgbClr val="FF0066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endcase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8994E93-0BB6-44E7-B81A-015FC5B6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1749425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不会生成锁存器：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3E723D7-CF83-40FB-9528-EABB15672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22363"/>
            <a:ext cx="3581400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如何正确使用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语句？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13221B51-23BB-47CE-8821-79E05B0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4475163"/>
            <a:ext cx="2895600" cy="685800"/>
          </a:xfrm>
          <a:prstGeom prst="wedgeRectCallout">
            <a:avLst>
              <a:gd name="adj1" fmla="val -50000"/>
              <a:gd name="adj2" fmla="val -13009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00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以外的值时，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保持原值！</a:t>
            </a: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AC7B3C29-DF39-41D3-B572-6CB48CC6668C}"/>
              </a:ext>
            </a:extLst>
          </p:cNvPr>
          <p:cNvSpPr txBox="1">
            <a:spLocks/>
          </p:cNvSpPr>
          <p:nvPr/>
        </p:nvSpPr>
        <p:spPr>
          <a:xfrm>
            <a:off x="755650" y="5041900"/>
            <a:ext cx="8629650" cy="1716088"/>
          </a:xfrm>
          <a:prstGeom prst="horizontalScroll">
            <a:avLst>
              <a:gd name="adj" fmla="val 12500"/>
            </a:avLst>
          </a:prstGeom>
          <a:ln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95263" algn="just">
              <a:lnSpc>
                <a:spcPct val="110000"/>
              </a:lnSpc>
              <a:spcBef>
                <a:spcPct val="0"/>
              </a:spcBef>
              <a:buClr>
                <a:srgbClr val="FF3399"/>
              </a:buClr>
              <a:buFont typeface="Wingdings" panose="05000000000000000000" pitchFamily="2" charset="2"/>
              <a:buChar char="v"/>
            </a:pPr>
            <a:r>
              <a:rPr lang="zh-CN" altLang="en-US" noProof="1"/>
              <a:t>避免生成锁存器的</a:t>
            </a:r>
            <a:r>
              <a:rPr lang="zh-CN" altLang="en-US" noProof="1">
                <a:solidFill>
                  <a:srgbClr val="FF0066"/>
                </a:solidFill>
              </a:rPr>
              <a:t>原则</a:t>
            </a:r>
            <a:r>
              <a:rPr lang="zh-CN" altLang="en-US" noProof="1"/>
              <a:t>：</a:t>
            </a:r>
          </a:p>
          <a:p>
            <a:pPr marL="385763" lvl="1" indent="187325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noProof="1"/>
              <a:t>如果用到</a:t>
            </a:r>
            <a:r>
              <a:rPr lang="en-US" altLang="zh-CN" noProof="1">
                <a:solidFill>
                  <a:srgbClr val="CC3300"/>
                </a:solidFill>
              </a:rPr>
              <a:t>if</a:t>
            </a:r>
            <a:r>
              <a:rPr lang="zh-CN" altLang="en-US" noProof="1"/>
              <a:t>语句，最好写上</a:t>
            </a:r>
            <a:r>
              <a:rPr lang="en-US" altLang="zh-CN" noProof="1">
                <a:solidFill>
                  <a:srgbClr val="CC3300"/>
                </a:solidFill>
              </a:rPr>
              <a:t>else</a:t>
            </a:r>
            <a:r>
              <a:rPr lang="zh-CN" altLang="en-US" noProof="1"/>
              <a:t>项；</a:t>
            </a:r>
          </a:p>
          <a:p>
            <a:pPr marL="385763" lvl="1" indent="187325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noProof="1"/>
              <a:t>如果用到</a:t>
            </a:r>
            <a:r>
              <a:rPr lang="en-US" altLang="zh-CN" noProof="1">
                <a:solidFill>
                  <a:srgbClr val="CC3300"/>
                </a:solidFill>
              </a:rPr>
              <a:t>case</a:t>
            </a:r>
            <a:r>
              <a:rPr lang="zh-CN" altLang="en-US" noProof="1"/>
              <a:t>语句，最好写上</a:t>
            </a:r>
            <a:r>
              <a:rPr lang="en-US" altLang="zh-CN" noProof="1">
                <a:solidFill>
                  <a:srgbClr val="CC3300"/>
                </a:solidFill>
              </a:rPr>
              <a:t>default</a:t>
            </a:r>
            <a:r>
              <a:rPr lang="zh-CN" altLang="en-US" noProof="1"/>
              <a:t>项。</a:t>
            </a:r>
          </a:p>
        </p:txBody>
      </p:sp>
    </p:spTree>
    <p:extLst>
      <p:ext uri="{BB962C8B-B14F-4D97-AF65-F5344CB8AC3E}">
        <p14:creationId xmlns:p14="http://schemas.microsoft.com/office/powerpoint/2010/main" val="21315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/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E10D0E8-95DB-4605-B6DC-30B28D635A3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696450" cy="518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263" indent="-195263" algn="just">
              <a:lnSpc>
                <a:spcPct val="110000"/>
              </a:lnSpc>
              <a:tabLst>
                <a:tab pos="665163" algn="l"/>
              </a:tabLst>
            </a:pP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195263" indent="-195263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zh-CN" altLang="zh-CN" sz="2200"/>
              <a:t>循环语句分为</a:t>
            </a:r>
            <a:r>
              <a:rPr lang="en-US" altLang="zh-CN" sz="2200">
                <a:solidFill>
                  <a:srgbClr val="FF66CC"/>
                </a:solidFill>
              </a:rPr>
              <a:t>4</a:t>
            </a:r>
            <a:r>
              <a:rPr lang="zh-CN" altLang="zh-CN" sz="2200"/>
              <a:t>种：</a:t>
            </a:r>
            <a:endParaRPr lang="zh-CN" altLang="en-US" sz="2200"/>
          </a:p>
          <a:p>
            <a:pPr marL="665163" lvl="1" indent="-27940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for</a:t>
            </a:r>
            <a:r>
              <a:rPr lang="zh-CN" altLang="zh-CN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通过</a:t>
            </a:r>
            <a:r>
              <a:rPr lang="en-US" altLang="zh-CN" sz="2200"/>
              <a:t>3</a:t>
            </a:r>
            <a:r>
              <a:rPr lang="zh-CN" altLang="en-US" sz="2200"/>
              <a:t>个步骤来决定语句的循环执行：</a:t>
            </a:r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）给控制循环次数的变量赋初值。</a:t>
            </a:r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）判定循环执行条件，若为假则跳出循环；若为真，则执行指定的语句后，转到第（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）步。</a:t>
            </a:r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）修改循环变量的值，返回第（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）步。</a:t>
            </a:r>
          </a:p>
          <a:p>
            <a:pPr marL="665163" lvl="1" indent="-27940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repeat</a:t>
            </a:r>
            <a:r>
              <a:rPr lang="zh-CN" altLang="zh-CN" sz="2200"/>
              <a:t>语句——连续执行一条语句</a:t>
            </a:r>
            <a:r>
              <a:rPr lang="en-US" altLang="zh-CN" sz="2200"/>
              <a:t>n</a:t>
            </a:r>
            <a:r>
              <a:rPr lang="zh-CN" altLang="en-US" sz="2200"/>
              <a:t>次</a:t>
            </a:r>
          </a:p>
          <a:p>
            <a:pPr marL="665163" lvl="1" indent="-27940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while</a:t>
            </a:r>
            <a:r>
              <a:rPr lang="zh-CN" altLang="en-US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执行一条语句，直到循环执行条件不满足；</a:t>
            </a:r>
            <a:r>
              <a:rPr lang="zh-CN" altLang="en-US" sz="2200">
                <a:solidFill>
                  <a:srgbClr val="CC3300"/>
                </a:solidFill>
              </a:rPr>
              <a:t>若一开始条件即不满足，则该语句一次也不能被执行！</a:t>
            </a:r>
          </a:p>
          <a:p>
            <a:pPr marL="665163" lvl="1" indent="-279400" algn="just">
              <a:lnSpc>
                <a:spcPct val="115000"/>
              </a:lnSpc>
              <a:spcBef>
                <a:spcPct val="0"/>
              </a:spcBef>
              <a:tabLst>
                <a:tab pos="665163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forever</a:t>
            </a:r>
            <a:r>
              <a:rPr lang="zh-CN" altLang="en-US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无限连续地执行语句，可用</a:t>
            </a:r>
            <a:r>
              <a:rPr lang="en-US" altLang="zh-CN" sz="2200"/>
              <a:t>disable</a:t>
            </a:r>
            <a:r>
              <a:rPr lang="zh-CN" altLang="en-US" sz="2200"/>
              <a:t>语句中断！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752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5B5C913-13A6-4822-9377-6C99B7860CD9}"/>
              </a:ext>
            </a:extLst>
          </p:cNvPr>
          <p:cNvSpPr txBox="1">
            <a:spLocks noChangeArrowheads="1"/>
          </p:cNvSpPr>
          <p:nvPr/>
        </p:nvSpPr>
        <p:spPr>
          <a:xfrm>
            <a:off x="1430474" y="1125416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ADE4CA-17E5-42C1-800F-43A29D17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087" y="1944566"/>
            <a:ext cx="5105400" cy="4270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A08306E-CB74-4897-8B2C-7A4397C9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412" y="2554166"/>
            <a:ext cx="6511925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（循环变量赋初值；循环执行条件；循环变量增值）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执行语句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C1F541-40C3-44A7-B343-A4B9B252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912" y="3505079"/>
            <a:ext cx="1371600" cy="457200"/>
          </a:xfrm>
          <a:prstGeom prst="wedgeRoundRectCallout">
            <a:avLst>
              <a:gd name="adj1" fmla="val -59144"/>
              <a:gd name="adj2" fmla="val -9513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条语句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220531B8-7C5C-4C01-9440-3397981F02F7}"/>
              </a:ext>
            </a:extLst>
          </p:cNvPr>
          <p:cNvGrpSpPr>
            <a:grpSpLocks/>
          </p:cNvGrpSpPr>
          <p:nvPr/>
        </p:nvGrpSpPr>
        <p:grpSpPr bwMode="auto">
          <a:xfrm>
            <a:off x="4608649" y="4095629"/>
            <a:ext cx="1752600" cy="2365375"/>
            <a:chOff x="2400" y="2496"/>
            <a:chExt cx="1104" cy="16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6C4F0FEA-40E7-442B-90DF-A6A22CF6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2496"/>
              <a:ext cx="192" cy="1632"/>
            </a:xfrm>
            <a:prstGeom prst="rightBrace">
              <a:avLst>
                <a:gd name="adj1" fmla="val 7044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DC8CBE35-A6D4-4DFE-9A98-932C8754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768" cy="288"/>
            </a:xfrm>
            <a:prstGeom prst="wedgeRoundRectCallout">
              <a:avLst>
                <a:gd name="adj1" fmla="val -60287"/>
                <a:gd name="adj2" fmla="val -95139"/>
                <a:gd name="adj3" fmla="val 1666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66"/>
                  </a:solidFill>
                  <a:latin typeface="宋体" panose="02010600030101010101" pitchFamily="2" charset="-122"/>
                </a:rPr>
                <a:t>8</a:t>
              </a:r>
              <a:r>
                <a:rPr lang="zh-CN" altLang="en-US" sz="2000" b="0">
                  <a:solidFill>
                    <a:schemeClr val="tx1"/>
                  </a:solidFill>
                  <a:latin typeface="宋体" panose="02010600030101010101" pitchFamily="2" charset="-122"/>
                </a:rPr>
                <a:t>条语句</a:t>
              </a:r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11">
            <a:extLst>
              <a:ext uri="{FF2B5EF4-FFF2-40B4-BE49-F238E27FC236}">
                <a16:creationId xmlns:a16="http://schemas.microsoft.com/office/drawing/2014/main" id="{587E36A6-EAFE-4B02-9D9E-1FB43DD5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324" y="1941391"/>
            <a:ext cx="163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B55C5556-0801-4F51-91A5-49DCCDD09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49" y="2684341"/>
            <a:ext cx="219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简单应用形式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BE6F1A3B-99E9-431C-80CE-CE3B1E35C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4" y="3560641"/>
            <a:ext cx="60198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714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相当于采用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语句建立的循环结构：</a:t>
            </a: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</a:t>
            </a: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循环变量赋初值；</a:t>
            </a: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while(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循环执行条件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begin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&lt;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执行语句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循环变量增值；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BED3EB3-A6FE-4CF8-9A64-40D4B5FE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524" y="4684591"/>
            <a:ext cx="3886200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语句比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语句简洁！</a:t>
            </a:r>
          </a:p>
        </p:txBody>
      </p:sp>
    </p:spTree>
    <p:extLst>
      <p:ext uri="{BB962C8B-B14F-4D97-AF65-F5344CB8AC3E}">
        <p14:creationId xmlns:p14="http://schemas.microsoft.com/office/powerpoint/2010/main" val="6125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0" grpId="0"/>
      <p:bldP spid="11" grpId="0"/>
      <p:bldP spid="12" grpId="0" build="p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263EA6-8E40-4965-8AE7-17DDFA3E098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25" lvl="1" indent="-182563"/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]</a:t>
            </a:r>
            <a:r>
              <a:rPr lang="zh-CN" altLang="en-US"/>
              <a:t>用</a:t>
            </a:r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/>
              <a:t>语句描述的</a:t>
            </a:r>
            <a:r>
              <a:rPr lang="en-US" altLang="zh-CN">
                <a:ea typeface="黑体" panose="02010609060101010101" pitchFamily="49" charset="-122"/>
              </a:rPr>
              <a:t>7</a:t>
            </a:r>
            <a:r>
              <a:rPr lang="zh-CN" altLang="en-US"/>
              <a:t>人投票表决器：若超过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/>
              <a:t>人（含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/>
              <a:t>人）投赞成票，则表决通过。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9687599-8F7F-445A-8A29-20F0F30A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801813"/>
            <a:ext cx="7477125" cy="452278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module  vote7 ( pass,vote ); 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output pass;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input [6:0] vote; 			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reg[2:0] sum;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型变量，用于统计赞成的人数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 i; 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reg pass;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always @(vote)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begin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sum = 0;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for(i = 0;i&lt;=6;i = i+1)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//for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if(vote[i])      sum = sum+1; 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只要有人投赞成票，则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if(sum[2])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pass = 1;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若超过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人赞成，则表决通过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else                 pass = 0;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end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8183CAE-8E20-45A6-94F1-375C6249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6029325"/>
            <a:ext cx="3200400" cy="381000"/>
          </a:xfrm>
          <a:prstGeom prst="wedgeRectCallout">
            <a:avLst>
              <a:gd name="adj1" fmla="val -50000"/>
              <a:gd name="adj2" fmla="val -1941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或写为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if(sum[2:0]&gt;=3’d4) </a:t>
            </a:r>
          </a:p>
        </p:txBody>
      </p:sp>
    </p:spTree>
    <p:extLst>
      <p:ext uri="{BB962C8B-B14F-4D97-AF65-F5344CB8AC3E}">
        <p14:creationId xmlns:p14="http://schemas.microsoft.com/office/powerpoint/2010/main" val="28646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pic>
        <p:nvPicPr>
          <p:cNvPr id="3" name="内容占位符 1">
            <a:extLst>
              <a:ext uri="{FF2B5EF4-FFF2-40B4-BE49-F238E27FC236}">
                <a16:creationId xmlns:a16="http://schemas.microsoft.com/office/drawing/2014/main" id="{265FEBEB-16FD-4A9B-A4C7-4B6523B6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3568" y="1727200"/>
            <a:ext cx="12435568" cy="2971800"/>
          </a:xfrm>
          <a:prstGeom prst="rect">
            <a:avLst/>
          </a:prstGeom>
        </p:spPr>
      </p:pic>
      <p:sp>
        <p:nvSpPr>
          <p:cNvPr id="4" name="AutoShape 5">
            <a:extLst>
              <a:ext uri="{FF2B5EF4-FFF2-40B4-BE49-F238E27FC236}">
                <a16:creationId xmlns:a16="http://schemas.microsoft.com/office/drawing/2014/main" id="{7A271417-0998-489A-99CF-BACB6610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4711700"/>
            <a:ext cx="2819400" cy="381000"/>
          </a:xfrm>
          <a:prstGeom prst="wedgeRectCallout">
            <a:avLst>
              <a:gd name="adj1" fmla="val -51463"/>
              <a:gd name="adj2" fmla="val -25125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超过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人赞成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pass=1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1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F2B58E-EC05-4F63-B4DA-A6F6135B802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lvl="1" indent="-287338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for</a:t>
            </a:r>
            <a:r>
              <a:rPr lang="zh-CN" altLang="en-US">
                <a:latin typeface="Times New Roman" panose="02020603050405020304" pitchFamily="18" charset="0"/>
              </a:rPr>
              <a:t>语句初始化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memory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AA446C9-1E0A-407A-B884-5DC70D7E9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116513"/>
            <a:ext cx="4267200" cy="83026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注：当执行语句有多条时，可用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begin_end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语句将其括起来！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5E158B0-5F2F-4825-BDA8-EA5243DF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1985963"/>
            <a:ext cx="6927850" cy="1752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begin:init_mem 	</a:t>
            </a: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reg[7:0] tempi;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存储器的地址变量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for(tempi = 0;tempi&lt;memsize;tempi = tempi+1)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memory[tempi] = 0;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F7C343-7BA8-4C4D-BC61-5B78B74A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4240213"/>
            <a:ext cx="64277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82600" indent="-28733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语句实现两个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位二进制数乘法</a:t>
            </a:r>
          </a:p>
        </p:txBody>
      </p:sp>
    </p:spTree>
    <p:extLst>
      <p:ext uri="{BB962C8B-B14F-4D97-AF65-F5344CB8AC3E}">
        <p14:creationId xmlns:p14="http://schemas.microsoft.com/office/powerpoint/2010/main" val="40862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DAB2D9-380A-4DEE-98B6-B88DA7F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</a:t>
            </a:r>
            <a:r>
              <a:rPr lang="zh-CN" altLang="en-US" dirty="0"/>
              <a:t>语句（二）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32C621-92CD-4097-8C95-F437FA68BEE9}"/>
              </a:ext>
            </a:extLst>
          </p:cNvPr>
          <p:cNvSpPr txBox="1">
            <a:spLocks/>
          </p:cNvSpPr>
          <p:nvPr/>
        </p:nvSpPr>
        <p:spPr>
          <a:xfrm>
            <a:off x="628650" y="1250950"/>
            <a:ext cx="9912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赋值语句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块语句</a:t>
            </a:r>
            <a:endParaRPr lang="en-US" altLang="zh-CN" sz="3600" noProof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编译预处理语句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条件语句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循环语句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结构说明语句</a:t>
            </a:r>
          </a:p>
          <a:p>
            <a:pPr>
              <a:buFontTx/>
              <a:buChar char="•"/>
              <a:defRPr/>
            </a:pPr>
            <a:endParaRPr lang="zh-CN" altLang="en-US" sz="36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2358D6-89B1-41C7-8F18-18FD35D0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412875"/>
            <a:ext cx="58007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>
            <a:extLst>
              <a:ext uri="{FF2B5EF4-FFF2-40B4-BE49-F238E27FC236}">
                <a16:creationId xmlns:a16="http://schemas.microsoft.com/office/drawing/2014/main" id="{5DDE3D9C-AAF6-489F-AF08-B54FA997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5761038"/>
            <a:ext cx="2743200" cy="381000"/>
          </a:xfrm>
          <a:prstGeom prst="wedgeRectCallout">
            <a:avLst>
              <a:gd name="adj1" fmla="val -42648"/>
              <a:gd name="adj2" fmla="val -181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等同于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if(b[i]= =1)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D4B07F7-F24C-48EA-B69A-F490A90B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761038"/>
            <a:ext cx="1905000" cy="914400"/>
          </a:xfrm>
          <a:prstGeom prst="wedgeRectCallout">
            <a:avLst>
              <a:gd name="adj1" fmla="val -49065"/>
              <a:gd name="adj2" fmla="val -96491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左移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(i-1)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位，同时用（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）个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填补移出的位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5F5DEA6-AA17-451A-8BBD-A9BA4E65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527300"/>
            <a:ext cx="2743200" cy="381000"/>
          </a:xfrm>
          <a:prstGeom prst="wedgeRectCallout">
            <a:avLst>
              <a:gd name="adj1" fmla="val -86111"/>
              <a:gd name="adj2" fmla="val 5417"/>
            </a:avLst>
          </a:prstGeom>
          <a:solidFill>
            <a:schemeClr val="bg1"/>
          </a:solidFill>
          <a:ln w="12700">
            <a:solidFill>
              <a:srgbClr val="89A4A7"/>
            </a:solidFill>
            <a:miter lim="800000"/>
            <a:headEnd/>
            <a:tailEnd/>
          </a:ln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为被乘数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,b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为乘数 </a:t>
            </a:r>
          </a:p>
        </p:txBody>
      </p:sp>
    </p:spTree>
    <p:extLst>
      <p:ext uri="{BB962C8B-B14F-4D97-AF65-F5344CB8AC3E}">
        <p14:creationId xmlns:p14="http://schemas.microsoft.com/office/powerpoint/2010/main" val="29257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04D49F51-3707-4322-83BB-A52993460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4" y="1865190"/>
            <a:ext cx="1063090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519B9688-AE23-4D77-92B4-17CC1269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663" y="3967040"/>
            <a:ext cx="4063563" cy="518862"/>
          </a:xfrm>
          <a:prstGeom prst="wedgeRectCallout">
            <a:avLst>
              <a:gd name="adj1" fmla="val -49759"/>
              <a:gd name="adj2" fmla="val -268519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建议用</a:t>
            </a:r>
            <a:r>
              <a:rPr lang="zh-CN" altLang="en-US" sz="2000">
                <a:solidFill>
                  <a:srgbClr val="CC3300"/>
                </a:solidFill>
                <a:latin typeface="宋体" panose="02010600030101010101" pitchFamily="2" charset="-122"/>
              </a:rPr>
              <a:t>无符号十进制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表示，直观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0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F0168A-EB52-470E-BA17-B988E04E40F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97426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while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1.while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66CC"/>
                </a:solidFill>
                <a:latin typeface="Times New Roman" panose="02020603050405020304" pitchFamily="18" charset="0"/>
              </a:rPr>
              <a:t>有条件</a:t>
            </a:r>
            <a:r>
              <a:rPr lang="zh-CN" altLang="zh-CN" dirty="0">
                <a:latin typeface="Times New Roman" panose="02020603050405020304" pitchFamily="18" charset="0"/>
              </a:rPr>
              <a:t>地执行一条或多条语句。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首先判断循环执行条件表达式是否为真。若为真，则执行后面的语句或语句块；然后再回头判断循环执行条件表达式是否为真，若为真，再执行一次后面的语句；如此不断，直到条件表达式不为真。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D71B0B7-E081-4EC9-80CC-F8D467DF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6" y="4552156"/>
            <a:ext cx="4648200" cy="4270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（循环执行</a:t>
            </a:r>
            <a:r>
              <a:rPr lang="zh-CN" altLang="en-US" sz="2000">
                <a:solidFill>
                  <a:srgbClr val="FF6600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表达式）语句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2C5F263-6969-4EA2-AB4B-5F731017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5355431"/>
            <a:ext cx="3810000" cy="1311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（循环执行</a:t>
            </a:r>
            <a:r>
              <a:rPr lang="zh-CN" altLang="en-US" sz="2000" dirty="0">
                <a:solidFill>
                  <a:srgbClr val="FF6600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表达式）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DECEDF2-5CB9-42DD-9765-16E6A62B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4979193"/>
            <a:ext cx="609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8214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Rectangle 1034">
            <a:extLst>
              <a:ext uri="{FF2B5EF4-FFF2-40B4-BE49-F238E27FC236}">
                <a16:creationId xmlns:a16="http://schemas.microsoft.com/office/drawing/2014/main" id="{F242655F-8501-4BCD-8FC8-32C28A0A907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424975" cy="4719638"/>
          </a:xfrm>
          <a:prstGeom prst="rect">
            <a:avLst/>
          </a:prstGeom>
          <a:effectLst>
            <a:prstShdw prst="shdw13" dist="53882" dir="13500000">
              <a:schemeClr val="bg2"/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3575" indent="-663575">
              <a:lnSpc>
                <a:spcPct val="105000"/>
              </a:lnSpc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：首先判断循环执行条件表达式是否为真，若不为真，则其后的语句一次也不被执行！</a:t>
            </a:r>
          </a:p>
          <a:p>
            <a:pPr marL="663575" indent="-663575">
              <a:lnSpc>
                <a:spcPct val="105000"/>
              </a:lnSpc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：在执行语句中，必须有一条改变循环执行条件表达式的值的语句！</a:t>
            </a:r>
          </a:p>
          <a:p>
            <a:pPr marL="663575" indent="-663575"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>
                <a:latin typeface="Times New Roman" panose="02020603050405020304" pitchFamily="18" charset="0"/>
              </a:rPr>
              <a:t>语句只有当循环块有事件控制（即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@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posedge clock</a:t>
            </a:r>
            <a:r>
              <a:rPr lang="zh-CN" altLang="en-US">
                <a:latin typeface="Times New Roman" panose="02020603050405020304" pitchFamily="18" charset="0"/>
              </a:rPr>
              <a:t>））时才可综合！</a:t>
            </a:r>
          </a:p>
        </p:txBody>
      </p:sp>
    </p:spTree>
    <p:extLst>
      <p:ext uri="{BB962C8B-B14F-4D97-AF65-F5344CB8AC3E}">
        <p14:creationId xmlns:p14="http://schemas.microsoft.com/office/powerpoint/2010/main" val="30439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8DB5AD15-AA9A-4985-88A8-143CFD47C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611313"/>
            <a:ext cx="7432675" cy="50768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module  count1s_while ( count,rega,clk ); 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output[3:0] count;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input [7:0]   rega; 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input clk;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reg[3:0]      count;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always @(posedge clk)			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begin:count1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reg[7:0] tempreg;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用作循环执行条件表达式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count = 0;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count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tempreg = rega;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 tempreg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rega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while(tempreg)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若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tempreg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非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，则执行以下语句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if(tempreg[0])      count = count+1; 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只要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tempreg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最低位为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，则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count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加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tempreg = tempreg &gt;&gt;1;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右移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位	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end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82B35-E8A3-4652-B9B6-5E028970AFC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547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</a:rPr>
              <a:t>语句对一个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位二进制数中值为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的位进行计数。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92FDEDB-4CCE-4C9F-879C-17CC9AA2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103938"/>
            <a:ext cx="3962400" cy="381000"/>
          </a:xfrm>
          <a:prstGeom prst="wedgeRectCallout">
            <a:avLst>
              <a:gd name="adj1" fmla="val -45866"/>
              <a:gd name="adj2" fmla="val -18541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>
                <a:solidFill>
                  <a:schemeClr val="tx1"/>
                </a:solidFill>
                <a:latin typeface="宋体" panose="02010600030101010101" pitchFamily="2" charset="-122"/>
              </a:rPr>
              <a:t>改变循环执行条件表达式的值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04E3B28-40A0-4C8D-B338-FAB39CD7B783}"/>
              </a:ext>
            </a:extLst>
          </p:cNvPr>
          <p:cNvSpPr>
            <a:spLocks noChangeArrowheads="1"/>
          </p:cNvSpPr>
          <p:nvPr/>
        </p:nvSpPr>
        <p:spPr bwMode="auto">
          <a:xfrm rot="21523135">
            <a:off x="5307013" y="2027238"/>
            <a:ext cx="3211512" cy="1106487"/>
          </a:xfrm>
          <a:prstGeom prst="cloudCallout">
            <a:avLst>
              <a:gd name="adj1" fmla="val -65306"/>
              <a:gd name="adj2" fmla="val 60319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如何用</a:t>
            </a:r>
            <a:r>
              <a:rPr lang="en-US" altLang="zh-CN" sz="2400">
                <a:solidFill>
                  <a:schemeClr val="hlink"/>
                </a:solidFill>
                <a:ea typeface="华文行楷" panose="02010800040101010101" pitchFamily="2" charset="-122"/>
              </a:rPr>
              <a:t>for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语句改写此程序呢？</a:t>
            </a:r>
          </a:p>
        </p:txBody>
      </p:sp>
    </p:spTree>
    <p:extLst>
      <p:ext uri="{BB962C8B-B14F-4D97-AF65-F5344CB8AC3E}">
        <p14:creationId xmlns:p14="http://schemas.microsoft.com/office/powerpoint/2010/main" val="30254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96AD3E3-2AED-438D-8B8C-D25143C9ACA0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585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 </a:t>
            </a:r>
            <a:r>
              <a:rPr lang="zh-CN" altLang="en-US" dirty="0">
                <a:latin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语句对一个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</a:rPr>
              <a:t>位二进制数中值为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的位进行计数。</a:t>
            </a: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8C049628-F137-4ABA-9E9A-CDC6C89F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049462"/>
            <a:ext cx="68199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E2FDAE-8A3A-4E3E-9146-AE0C1081C87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9.1 always</a:t>
            </a:r>
            <a:r>
              <a:rPr lang="zh-CN" altLang="en-US" dirty="0"/>
              <a:t>块语句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r>
              <a:rPr lang="en-US" altLang="zh-CN" dirty="0"/>
              <a:t>9.2 initial</a:t>
            </a:r>
            <a:r>
              <a:rPr lang="zh-CN" altLang="en-US" dirty="0"/>
              <a:t>语句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0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9A094-5749-4243-9B5B-F0A900D48B1A}"/>
              </a:ext>
            </a:extLst>
          </p:cNvPr>
          <p:cNvSpPr txBox="1">
            <a:spLocks noChangeArrowheads="1"/>
          </p:cNvSpPr>
          <p:nvPr/>
        </p:nvSpPr>
        <p:spPr>
          <a:xfrm>
            <a:off x="1073150" y="1196732"/>
            <a:ext cx="10674350" cy="5661268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C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C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initial</a:t>
            </a:r>
            <a:r>
              <a:rPr lang="zh-CN" altLang="en-US" dirty="0">
                <a:latin typeface="宋体" panose="02010600030101010101" pitchFamily="2" charset="-122"/>
              </a:rPr>
              <a:t>说明</a:t>
            </a:r>
            <a:r>
              <a:rPr lang="zh-CN" altLang="zh-CN" dirty="0">
                <a:latin typeface="宋体" panose="02010600030101010101" pitchFamily="2" charset="-122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只执行一次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宋体" panose="02010600030101010101" pitchFamily="2" charset="-122"/>
              </a:rPr>
              <a:t>说明</a:t>
            </a:r>
            <a:r>
              <a:rPr lang="zh-CN" altLang="zh-CN" dirty="0">
                <a:latin typeface="宋体" panose="02010600030101010101" pitchFamily="2" charset="-122"/>
              </a:rPr>
              <a:t>语句</a:t>
            </a:r>
            <a:r>
              <a:rPr lang="zh-CN" altLang="zh-CN" dirty="0">
                <a:latin typeface="Times New Roman" panose="02020603050405020304" pitchFamily="18" charset="0"/>
              </a:rPr>
              <a:t>——</a:t>
            </a:r>
            <a:r>
              <a:rPr lang="zh-CN" altLang="zh-CN" dirty="0">
                <a:latin typeface="宋体" panose="02010600030101010101" pitchFamily="2" charset="-122"/>
              </a:rPr>
              <a:t>不断重复执行，直到仿真结束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task</a:t>
            </a:r>
            <a:r>
              <a:rPr lang="zh-CN" altLang="en-US" dirty="0">
                <a:latin typeface="宋体" panose="02010600030101010101" pitchFamily="2" charset="-122"/>
              </a:rPr>
              <a:t>说明语句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可在程序模块中的一处或多处调用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function</a:t>
            </a:r>
            <a:r>
              <a:rPr lang="zh-CN" altLang="en-US" dirty="0">
                <a:latin typeface="宋体" panose="02010600030101010101" pitchFamily="2" charset="-122"/>
              </a:rPr>
              <a:t>说明语句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可在程序模块中的一处或多处调用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FD7AE27-363A-4E0D-9195-7A151D1298A1}"/>
              </a:ext>
            </a:extLst>
          </p:cNvPr>
          <p:cNvSpPr>
            <a:spLocks noChangeArrowheads="1"/>
          </p:cNvSpPr>
          <p:nvPr/>
        </p:nvSpPr>
        <p:spPr bwMode="auto">
          <a:xfrm rot="21351074">
            <a:off x="828831" y="1284282"/>
            <a:ext cx="5035555" cy="890936"/>
          </a:xfrm>
          <a:prstGeom prst="star16">
            <a:avLst>
              <a:gd name="adj" fmla="val 37500"/>
            </a:avLst>
          </a:prstGeom>
          <a:noFill/>
          <a:ln w="9525">
            <a:noFill/>
            <a:miter lim="800000"/>
          </a:ln>
          <a:effectLst>
            <a:glow rad="127000">
              <a:schemeClr val="bg1"/>
            </a:glow>
            <a:outerShdw blurRad="50800" dist="50800" dir="5400000" algn="ctr" rotWithShape="0">
              <a:schemeClr val="bg1"/>
            </a:outerShdw>
          </a:effectLst>
        </p:spPr>
        <p:txBody>
          <a:bodyPr wrap="none" anchor="ctr">
            <a:flatTx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结构说明语句分为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</a:t>
            </a: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种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737D9-85C5-45B0-88F0-217D53566A9D}"/>
              </a:ext>
            </a:extLst>
          </p:cNvPr>
          <p:cNvSpPr/>
          <p:nvPr/>
        </p:nvSpPr>
        <p:spPr>
          <a:xfrm>
            <a:off x="1197131" y="4654884"/>
            <a:ext cx="10088223" cy="201276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 always</a:t>
            </a:r>
            <a:r>
              <a:rPr lang="zh-CN" altLang="en-US" sz="28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块语句</a:t>
            </a: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包含一个或一个以上的声明语句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(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如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过程赋值语句、任务调用、条件语句和循环语句等），在仿真运行的全过程中，在定时控制下被反复执行。</a:t>
            </a:r>
          </a:p>
        </p:txBody>
      </p:sp>
    </p:spTree>
    <p:extLst>
      <p:ext uri="{BB962C8B-B14F-4D97-AF65-F5344CB8AC3E}">
        <p14:creationId xmlns:p14="http://schemas.microsoft.com/office/powerpoint/2010/main" val="35808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43E26C-431F-4D61-8F26-22CE28C3B0F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</a:rPr>
              <a:t>在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块中被赋值的只能是</a:t>
            </a:r>
            <a:r>
              <a:rPr lang="en-US" altLang="zh-CN" sz="2200">
                <a:solidFill>
                  <a:srgbClr val="FF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register</a:t>
            </a:r>
            <a:r>
              <a:rPr lang="zh-CN" altLang="en-US" sz="2200">
                <a:solidFill>
                  <a:srgbClr val="FF66CC"/>
                </a:solidFill>
                <a:latin typeface="Times New Roman" panose="02020603050405020304" pitchFamily="18" charset="0"/>
              </a:rPr>
              <a:t>型</a:t>
            </a:r>
            <a:r>
              <a:rPr lang="zh-CN" altLang="en-US" sz="2200">
                <a:latin typeface="Times New Roman" panose="02020603050405020304" pitchFamily="18" charset="0"/>
              </a:rPr>
              <a:t>变量（如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real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lang="zh-CN" altLang="en-US" sz="2200">
                <a:latin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</a:rPr>
              <a:t>每个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块在仿真一开始便开始执行，当执行完块中最后一个语句，继续从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块的开头执行。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0F4CB0F-76A8-49D1-B501-E2B9CD99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3087688"/>
            <a:ext cx="3352800" cy="427037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always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&lt;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时序控制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&gt; &lt;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934837-B0B2-4C89-B3FA-AC5E1716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3979863"/>
            <a:ext cx="74676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：如果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块中包含一个以上的语句，则这些语句必须放在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begin_end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fork_join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块中！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D5F1665-C663-4F66-8134-1F729F3F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4997450"/>
            <a:ext cx="4667250" cy="159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(posedge clk or negedge clear)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if(!clear)  qout = 0;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异步清零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else           qout = 1;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18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bldLvl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3A9007-257B-42C7-A2C1-9C579FAB03A3}"/>
              </a:ext>
            </a:extLst>
          </p:cNvPr>
          <p:cNvSpPr txBox="1">
            <a:spLocks noChangeArrowheads="1"/>
          </p:cNvSpPr>
          <p:nvPr/>
        </p:nvSpPr>
        <p:spPr>
          <a:xfrm>
            <a:off x="719138" y="1085850"/>
            <a:ext cx="1115536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4675" lvl="1" indent="90488">
              <a:buClr>
                <a:srgbClr val="3333FF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</a:p>
          <a:p>
            <a:pPr marL="574675" lvl="1" indent="90488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488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488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488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488">
              <a:buClr>
                <a:srgbClr val="3333FF"/>
              </a:buClr>
            </a:pPr>
            <a:endParaRPr lang="en-US" altLang="zh-CN" sz="1600" dirty="0"/>
          </a:p>
          <a:p>
            <a:pPr marL="287338" indent="-287338" algn="just">
              <a:spcBef>
                <a:spcPct val="0"/>
              </a:spcBef>
            </a:pPr>
            <a:r>
              <a:rPr lang="en-US" altLang="zh-CN" dirty="0"/>
              <a:t>[</a:t>
            </a:r>
            <a:r>
              <a:rPr lang="zh-CN" altLang="en-US" dirty="0">
                <a:solidFill>
                  <a:srgbClr val="FF0066"/>
                </a:solidFill>
              </a:rPr>
              <a:t>例</a:t>
            </a:r>
            <a:r>
              <a:rPr lang="en-US" altLang="zh-CN" dirty="0">
                <a:solidFill>
                  <a:srgbClr val="FF0066"/>
                </a:solidFill>
              </a:rPr>
              <a:t>9.1</a:t>
            </a:r>
            <a:r>
              <a:rPr lang="en-US" altLang="zh-CN" dirty="0"/>
              <a:t>]</a:t>
            </a:r>
            <a:r>
              <a:rPr lang="zh-CN" altLang="en-US" dirty="0"/>
              <a:t>生成一个</a:t>
            </a:r>
            <a:r>
              <a:rPr lang="en-US" altLang="zh-CN" dirty="0"/>
              <a:t>0</a:t>
            </a:r>
            <a:r>
              <a:rPr lang="zh-CN" altLang="en-US" dirty="0"/>
              <a:t>延迟的无限循环跳变过程</a:t>
            </a:r>
            <a:r>
              <a:rPr lang="en-US" altLang="zh-CN" dirty="0"/>
              <a:t>——</a:t>
            </a:r>
            <a:r>
              <a:rPr lang="zh-CN" altLang="en-US" dirty="0"/>
              <a:t>形成仿真死锁！ </a:t>
            </a:r>
          </a:p>
          <a:p>
            <a:pPr marL="287338" indent="-287338" algn="just">
              <a:spcBef>
                <a:spcPct val="0"/>
              </a:spcBef>
            </a:pPr>
            <a:r>
              <a:rPr lang="zh-CN" altLang="en-US" dirty="0"/>
              <a:t>                                    </a:t>
            </a:r>
            <a:r>
              <a:rPr lang="en-US" altLang="zh-CN" dirty="0"/>
              <a:t>always  </a:t>
            </a:r>
            <a:r>
              <a:rPr lang="en-US" altLang="zh-CN" dirty="0" err="1"/>
              <a:t>areg</a:t>
            </a:r>
            <a:r>
              <a:rPr lang="en-US" altLang="zh-CN" dirty="0"/>
              <a:t> = ~</a:t>
            </a:r>
            <a:r>
              <a:rPr lang="en-US" altLang="zh-CN" dirty="0" err="1"/>
              <a:t>areg</a:t>
            </a:r>
            <a:r>
              <a:rPr lang="en-US" altLang="zh-CN" dirty="0"/>
              <a:t>;</a:t>
            </a:r>
          </a:p>
          <a:p>
            <a:pPr marL="287338" indent="-287338" algn="just">
              <a:spcBef>
                <a:spcPct val="0"/>
              </a:spcBef>
            </a:pPr>
            <a:endParaRPr lang="en-US" altLang="zh-CN" dirty="0"/>
          </a:p>
          <a:p>
            <a:pPr marL="287338" indent="-287338" algn="just">
              <a:spcBef>
                <a:spcPct val="0"/>
              </a:spcBef>
            </a:pPr>
            <a:r>
              <a:rPr lang="en-US" altLang="zh-CN" dirty="0"/>
              <a:t>[</a:t>
            </a:r>
            <a:r>
              <a:rPr lang="zh-CN" altLang="en-US" dirty="0">
                <a:solidFill>
                  <a:srgbClr val="FF0066"/>
                </a:solidFill>
              </a:rPr>
              <a:t>例</a:t>
            </a:r>
            <a:r>
              <a:rPr lang="en-US" altLang="zh-CN" dirty="0">
                <a:solidFill>
                  <a:srgbClr val="FF0066"/>
                </a:solidFill>
              </a:rPr>
              <a:t>9.2</a:t>
            </a:r>
            <a:r>
              <a:rPr lang="en-US" altLang="zh-CN" dirty="0"/>
              <a:t>]</a:t>
            </a:r>
            <a:r>
              <a:rPr lang="zh-CN" altLang="en-US" dirty="0"/>
              <a:t>在测试文件中，用于生成一个无限延续的信号波形</a:t>
            </a:r>
            <a:r>
              <a:rPr lang="en-US" altLang="zh-CN" dirty="0"/>
              <a:t>——</a:t>
            </a:r>
            <a:r>
              <a:rPr lang="zh-CN" altLang="en-US" dirty="0"/>
              <a:t>时钟信号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404A16-BB26-43D0-8071-AA8F38A6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55738"/>
            <a:ext cx="76962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语句必须与一定的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时序控制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结合在一起才有用！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如果没有时序控制，则易形成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仿真死锁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5A3D13B-7443-4ADE-BE17-7FC02C41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194" y="4521995"/>
            <a:ext cx="4667250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‘define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half_period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50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module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half_clk_top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reg reset,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输入信号</a:t>
            </a: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clk_out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输出信号</a:t>
            </a: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#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</a:rPr>
              <a:t>half_period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= ~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……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2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DC66A-F999-4D8D-8696-CB7EEF9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3A15211-D92C-4263-B712-F991E51AA03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 if-else</a:t>
            </a:r>
            <a:r>
              <a:rPr lang="zh-CN" altLang="en-US" dirty="0">
                <a:solidFill>
                  <a:schemeClr val="tx2"/>
                </a:solidFill>
              </a:rPr>
              <a:t>语句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case</a:t>
            </a:r>
            <a:r>
              <a:rPr lang="zh-CN" altLang="en-US" dirty="0">
                <a:solidFill>
                  <a:schemeClr val="tx2"/>
                </a:solidFill>
              </a:rPr>
              <a:t>语句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</a:rPr>
              <a:t>使用条件语句注意事项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A293DF-06FF-4EFD-85E6-CA86A6C21FA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1" y="1085850"/>
            <a:ext cx="5238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175" lvl="1" indent="0">
              <a:buClr>
                <a:srgbClr val="3333FF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9.3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块语句产生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T’FF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位二进制计数器。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9F6058-F39A-4C87-A87F-DF60FA54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6" y="1085850"/>
            <a:ext cx="45847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B17-04CD-4D11-B92B-8530BAB5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119688"/>
            <a:ext cx="896302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8365A56-DCB8-4E16-AA37-C61EF1DC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1031875"/>
            <a:ext cx="4291012" cy="2590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always 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@ 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(&lt;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敏感信号表达式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&gt;)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//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过程赋值语句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case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while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repeat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task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function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调用    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747171B-E5E6-4C2B-B0F5-C5B75704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4375150"/>
            <a:ext cx="1598613" cy="387350"/>
          </a:xfrm>
          <a:prstGeom prst="wedgeRoundRectCallout">
            <a:avLst>
              <a:gd name="adj1" fmla="val -56454"/>
              <a:gd name="adj2" fmla="val 75412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一般为输入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8E4CB34-00D8-4707-94E2-4D5763D2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883025"/>
            <a:ext cx="79660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7825" indent="-182563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敏感信号表达式又称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表达式或敏感表，当其值改变时，则执行一遍块内语句；</a:t>
            </a: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在敏感信号表达式中应列出影响块内取值的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敏感信号可以为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个信号，也可为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个信号，中间需用关键字</a:t>
            </a:r>
            <a:r>
              <a:rPr lang="en-US" altLang="zh-CN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连接！</a:t>
            </a: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敏感信号不要为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，否则会阻挡进程！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DBAA6B-263A-49D6-B8B9-B170D53D436A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" y="1063625"/>
            <a:ext cx="7921625" cy="600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  <a:buSzPct val="85000"/>
            </a:pPr>
            <a:r>
              <a:rPr lang="en-US" altLang="zh-CN" noProof="1">
                <a:solidFill>
                  <a:srgbClr val="CC3300"/>
                </a:solidFill>
              </a:rPr>
              <a:t>always</a:t>
            </a:r>
            <a:r>
              <a:rPr lang="zh-CN" altLang="en-US" noProof="1">
                <a:solidFill>
                  <a:srgbClr val="CC3300"/>
                </a:solidFill>
              </a:rPr>
              <a:t>块语句</a:t>
            </a:r>
            <a:r>
              <a:rPr lang="zh-CN" altLang="en-US" noProof="1">
                <a:solidFill>
                  <a:srgbClr val="CC0000"/>
                </a:solidFill>
              </a:rPr>
              <a:t>模板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B0D3A03B-E583-4BA7-837D-592A198BA5B2}"/>
              </a:ext>
            </a:extLst>
          </p:cNvPr>
          <p:cNvSpPr>
            <a:spLocks noChangeArrowheads="1"/>
          </p:cNvSpPr>
          <p:nvPr/>
        </p:nvSpPr>
        <p:spPr bwMode="auto">
          <a:xfrm rot="21120300">
            <a:off x="850900" y="1978025"/>
            <a:ext cx="2982913" cy="1590675"/>
          </a:xfrm>
          <a:prstGeom prst="star16">
            <a:avLst>
              <a:gd name="adj" fmla="val 37500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一个变量不能在多个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块中被赋值！</a:t>
            </a:r>
          </a:p>
        </p:txBody>
      </p:sp>
    </p:spTree>
    <p:extLst>
      <p:ext uri="{BB962C8B-B14F-4D97-AF65-F5344CB8AC3E}">
        <p14:creationId xmlns:p14="http://schemas.microsoft.com/office/powerpoint/2010/main" val="31902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bldLvl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8CBCD5-C9FC-4C0E-BF0E-3D6ADBC97B9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8869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的时间控制可以为</a:t>
            </a:r>
            <a:r>
              <a:rPr lang="zh-CN" altLang="en-US" dirty="0">
                <a:solidFill>
                  <a:srgbClr val="FF66CC"/>
                </a:solidFill>
                <a:latin typeface="Times New Roman" panose="02020603050405020304" pitchFamily="18" charset="0"/>
              </a:rPr>
              <a:t>沿</a:t>
            </a:r>
            <a:r>
              <a:rPr lang="zh-CN" altLang="en-US" dirty="0">
                <a:latin typeface="Times New Roman" panose="02020603050405020304" pitchFamily="18" charset="0"/>
              </a:rPr>
              <a:t>触发，也可为</a:t>
            </a:r>
            <a:r>
              <a:rPr lang="zh-CN" altLang="en-US" dirty="0">
                <a:solidFill>
                  <a:srgbClr val="FF66CC"/>
                </a:solidFill>
                <a:latin typeface="Times New Roman" panose="02020603050405020304" pitchFamily="18" charset="0"/>
              </a:rPr>
              <a:t>电平</a:t>
            </a:r>
            <a:r>
              <a:rPr lang="zh-CN" altLang="en-US" dirty="0">
                <a:latin typeface="Times New Roman" panose="02020603050405020304" pitchFamily="18" charset="0"/>
              </a:rPr>
              <a:t>触发。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关键字</a:t>
            </a:r>
            <a:r>
              <a:rPr lang="en-US" altLang="zh-CN" dirty="0" err="1">
                <a:solidFill>
                  <a:srgbClr val="FF66CC"/>
                </a:solidFill>
                <a:latin typeface="Times New Roman" panose="02020603050405020304" pitchFamily="18" charset="0"/>
              </a:rPr>
              <a:t>posedge</a:t>
            </a:r>
            <a:r>
              <a:rPr lang="zh-CN" altLang="en-US" dirty="0">
                <a:latin typeface="Times New Roman" panose="02020603050405020304" pitchFamily="18" charset="0"/>
              </a:rPr>
              <a:t>表示上升沿；</a:t>
            </a:r>
            <a:r>
              <a:rPr lang="en-US" altLang="zh-CN" dirty="0" err="1">
                <a:solidFill>
                  <a:srgbClr val="FF66CC"/>
                </a:solidFill>
                <a:latin typeface="Times New Roman" panose="02020603050405020304" pitchFamily="18" charset="0"/>
              </a:rPr>
              <a:t>negedge</a:t>
            </a:r>
            <a:r>
              <a:rPr lang="zh-CN" altLang="en-US" dirty="0">
                <a:latin typeface="Times New Roman" panose="02020603050405020304" pitchFamily="18" charset="0"/>
              </a:rPr>
              <a:t>表示下降沿。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80897CD-EBAC-45B4-9907-EB66395E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2433638"/>
            <a:ext cx="1676400" cy="685800"/>
          </a:xfrm>
          <a:prstGeom prst="wedgeRoundRectCallout">
            <a:avLst>
              <a:gd name="adj1" fmla="val -68181"/>
              <a:gd name="adj2" fmla="val 58796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73C4870-4E04-4704-915D-AEADE3A2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3638"/>
            <a:ext cx="1676400" cy="685800"/>
          </a:xfrm>
          <a:prstGeom prst="wedgeRoundRectCallout">
            <a:avLst>
              <a:gd name="adj1" fmla="val -72065"/>
              <a:gd name="adj2" fmla="val 64583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99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2B6B17E-E96D-4405-B6F5-C8703A2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4800600" cy="178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(posedge clock or posedge reset)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end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20BA115-F47B-4D29-AFB0-77DAF9381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2743200" cy="178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(a or b or c)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end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0C4DEDD-F131-4D67-B6E8-84C44C02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95638"/>
            <a:ext cx="3962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由两个沿触发的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 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8FF5A59-D5A6-44E3-B700-C620648C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6275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由多个电平触发的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 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0430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animBg="1"/>
      <p:bldP spid="7" grpId="0" animBg="1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FDCEFE-FE30-4C2E-90F6-18154F1EBB04}"/>
              </a:ext>
            </a:extLst>
          </p:cNvPr>
          <p:cNvSpPr txBox="1">
            <a:spLocks noChangeArrowheads="1"/>
          </p:cNvSpPr>
          <p:nvPr/>
        </p:nvSpPr>
        <p:spPr>
          <a:xfrm>
            <a:off x="777920" y="1138116"/>
            <a:ext cx="1042497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Clr>
                <a:srgbClr val="FF5050"/>
              </a:buClr>
              <a:buSzPct val="8000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块语句是用于综合过程的最有用的语句之一，但又常常是不可综合的。为得到最好的综合结果，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块程序应严格按以下模板来编写：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8EC1EA-98E6-4DEE-A6CA-E1636848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3257549"/>
            <a:ext cx="944563" cy="42703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模板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F710A352-F9C6-4760-B597-552C1398FA74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1181100" y="1189036"/>
            <a:ext cx="2395538" cy="800100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可综合性问题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641EE0B-F01F-4746-8DC4-CFAD49D0F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3127374"/>
            <a:ext cx="6221412" cy="1316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 (Inputs) 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所有输入信号必须列出，用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隔开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……                 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组合逻辑关系</a:t>
            </a: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24F894B-B7A6-4885-ABB4-5B7E7B7D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5003799"/>
            <a:ext cx="944562" cy="42703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模板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37D5289-A42A-4468-94C2-242129D2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838699"/>
            <a:ext cx="6283325" cy="165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(Inputs)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所有输入信号必须列出，用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隔开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if (Enable)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锁存动作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46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ldLvl="0" animBg="1"/>
      <p:bldP spid="7" grpId="0"/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651837-139B-4BE2-9DC0-598C292E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127125"/>
            <a:ext cx="9366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9703959-0814-4931-BB34-0ACFB3940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1101725"/>
            <a:ext cx="4667250" cy="1316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 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posedge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Clock)  // Clock only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……                             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同步动作</a:t>
            </a: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C1E2FB4-0FCB-40DB-938F-34EB9D3D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01988"/>
            <a:ext cx="9366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619C217-C1DF-4C22-97EE-FF88E111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79750"/>
            <a:ext cx="6197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(posedge Clock or negedge Reset)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// Clock and Reset only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if (! Reset)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测试异步复位电平是否有效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 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异步动作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……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同步动作</a:t>
            </a: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可产生触发器和组合逻辑</a:t>
            </a:r>
          </a:p>
        </p:txBody>
      </p:sp>
    </p:spTree>
    <p:extLst>
      <p:ext uri="{BB962C8B-B14F-4D97-AF65-F5344CB8AC3E}">
        <p14:creationId xmlns:p14="http://schemas.microsoft.com/office/powerpoint/2010/main" val="222112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913971-C0C5-47CC-9CF7-F413C17BA5C8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5050"/>
              </a:buClr>
              <a:buSzPct val="80000"/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200">
                <a:latin typeface="Times New Roman" panose="02020603050405020304" pitchFamily="18" charset="0"/>
              </a:rPr>
              <a:t>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latin typeface="Times New Roman" panose="02020603050405020304" pitchFamily="18" charset="0"/>
              </a:rPr>
              <a:t>）当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块有多个敏感信号时，一定要采用</a:t>
            </a:r>
            <a:r>
              <a:rPr lang="en-US" altLang="zh-CN" sz="22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- else if</a:t>
            </a:r>
            <a:r>
              <a:rPr lang="zh-CN" altLang="en-US" sz="2200">
                <a:latin typeface="Times New Roman" panose="02020603050405020304" pitchFamily="18" charset="0"/>
              </a:rPr>
              <a:t>语句，而不能采用并列的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200">
                <a:latin typeface="Times New Roman" panose="02020603050405020304" pitchFamily="18" charset="0"/>
              </a:rPr>
              <a:t>语句！否则易造成一个寄存器有多个时钟驱动，将出现编译错误。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9B55DA9-6EE9-4363-A03E-15168A75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2649538"/>
            <a:ext cx="6151562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posedge min_clk or negedge reset)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if (reset)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min&lt;=0;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FF3399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(min=8’h59)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reset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无效且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min=8’h59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begin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min&lt;=0;h_clk&lt;=1;</a:t>
            </a: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end</a:t>
            </a: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3042138-C880-4E39-AEE5-FE2DB017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5557838"/>
            <a:ext cx="7724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）通常采用</a:t>
            </a:r>
            <a:r>
              <a:rPr lang="zh-CN" altLang="en-US" sz="2200">
                <a:latin typeface="Times New Roman" panose="02020603050405020304" pitchFamily="18" charset="0"/>
              </a:rPr>
              <a:t>异步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清零！只有在时钟周期很小或清零信号为电平信号时（容易捕捉到清零信号）采用同步清零。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21C676DA-0725-409E-ADC6-57CC86B5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143375"/>
            <a:ext cx="1319213" cy="685800"/>
          </a:xfrm>
          <a:prstGeom prst="wedgeRoundRectCallout">
            <a:avLst>
              <a:gd name="adj1" fmla="val 116162"/>
              <a:gd name="adj2" fmla="val -8884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千万别写成</a:t>
            </a:r>
            <a:r>
              <a:rPr lang="en-US" altLang="zh-CN" sz="2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哦！</a:t>
            </a:r>
          </a:p>
        </p:txBody>
      </p:sp>
    </p:spTree>
    <p:extLst>
      <p:ext uri="{BB962C8B-B14F-4D97-AF65-F5344CB8AC3E}">
        <p14:creationId xmlns:p14="http://schemas.microsoft.com/office/powerpoint/2010/main" val="10771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47B547-99D5-448D-95BF-F22A28C7BEDF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二、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initial</a:t>
            </a:r>
            <a:r>
              <a:rPr lang="zh-CN" altLang="en-US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40BDF7-E4A5-4E34-A860-3BAA24D8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2459038"/>
            <a:ext cx="1825625" cy="2286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initial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4025B5C-D6F6-4510-B922-42921397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73325"/>
            <a:ext cx="800100" cy="4270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格式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839344-6903-4BC9-A6E4-F7D83F04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025650"/>
            <a:ext cx="52387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2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9.4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initial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语句生成激励波形。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46ED36F-2565-4386-A267-A35B4F1D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2473325"/>
            <a:ext cx="4267200" cy="302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initial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inputs = ’b000000;          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’b011001; 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’b011011;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’b011000; 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’b001000;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end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5CB8DD2F-24F4-4876-A5DB-7DB20FF3D7C6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242888" y="5119688"/>
            <a:ext cx="1257300" cy="631825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用途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E8FDA21-2CD3-4672-BAF7-CC822E95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5641975"/>
            <a:ext cx="68945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在仿真的初始状态对各变量进行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初始化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algn="just" eaLnBrk="1" hangingPunct="1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在测试文件中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生成激励波形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作为电路的仿真信号。</a:t>
            </a:r>
          </a:p>
        </p:txBody>
      </p:sp>
    </p:spTree>
    <p:extLst>
      <p:ext uri="{BB962C8B-B14F-4D97-AF65-F5344CB8AC3E}">
        <p14:creationId xmlns:p14="http://schemas.microsoft.com/office/powerpoint/2010/main" val="6578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  <p:bldP spid="4" grpId="0" animBg="1"/>
      <p:bldP spid="5" grpId="0"/>
      <p:bldP spid="6" grpId="0" build="p"/>
      <p:bldP spid="7" grpId="0" animBg="1"/>
      <p:bldP spid="8" grpId="0" bldLvl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4E00-74F0-47B7-9336-F6B885E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2098992-8B38-409C-83B1-9DF2B161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1771650"/>
            <a:ext cx="5705475" cy="448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parameter size=16;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reg[3:0] addr;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 reg1;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reg[7:0] memory[0:15];</a:t>
            </a:r>
          </a:p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initial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reg1 = 0; 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for(addr=0;addr&lt;size;addr=addr+1); 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memory[addr]=0;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end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00F8ADE-D5C0-4EE7-99C1-ADF3F588C9C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9.5]  </a:t>
            </a:r>
            <a:r>
              <a:rPr lang="zh-CN" altLang="en-US">
                <a:latin typeface="宋体" panose="02010600030101010101" pitchFamily="2" charset="-122"/>
              </a:rPr>
              <a:t>对各变量进行初始化。</a:t>
            </a:r>
          </a:p>
        </p:txBody>
      </p:sp>
    </p:spTree>
    <p:extLst>
      <p:ext uri="{BB962C8B-B14F-4D97-AF65-F5344CB8AC3E}">
        <p14:creationId xmlns:p14="http://schemas.microsoft.com/office/powerpoint/2010/main" val="27084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r>
              <a:rPr lang="zh-CN" altLang="en-US" dirty="0"/>
              <a:t>（不允许超过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参照循环语句中的例子，完成一个</a:t>
            </a:r>
            <a:r>
              <a:rPr lang="en-US" altLang="zh-CN" dirty="0"/>
              <a:t>32</a:t>
            </a:r>
            <a:r>
              <a:rPr lang="zh-CN" altLang="en-US" dirty="0"/>
              <a:t>位二进制数的乘法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1.doc/pdf</a:t>
            </a:r>
          </a:p>
          <a:p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DC66A-F999-4D8D-8696-CB7EEF9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95368C-3CB1-47CB-9013-40A4AF9134F1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60450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 if-else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判定所给条件是否满足，根据判定的结果（真或假）决定执行给出的两种操作之一。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</a:rPr>
              <a:t>语句有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种形式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其中“表达式”为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逻辑</a:t>
            </a:r>
            <a:r>
              <a:rPr lang="zh-CN" altLang="en-US" dirty="0">
                <a:latin typeface="Times New Roman" panose="02020603050405020304" pitchFamily="18" charset="0"/>
              </a:rPr>
              <a:t>表达式或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关系</a:t>
            </a:r>
            <a:r>
              <a:rPr lang="zh-CN" altLang="en-US" dirty="0">
                <a:latin typeface="Times New Roman" panose="02020603050405020304" pitchFamily="18" charset="0"/>
              </a:rPr>
              <a:t>表达式，或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一位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若表达式的值为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zh-CN" altLang="zh-CN" dirty="0">
                <a:latin typeface="Times New Roman" panose="02020603050405020304" pitchFamily="18" charset="0"/>
              </a:rPr>
              <a:t>判定的</a:t>
            </a:r>
            <a:r>
              <a:rPr lang="zh-CN" altLang="en-US" dirty="0">
                <a:latin typeface="Times New Roman" panose="02020603050405020304" pitchFamily="18" charset="0"/>
              </a:rPr>
              <a:t>结果为“假”；若为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，则结果为“真”。</a:t>
            </a:r>
          </a:p>
          <a:p>
            <a:pPr lvl="1"/>
            <a:r>
              <a:rPr lang="zh-CN" altLang="zh-CN" dirty="0">
                <a:latin typeface="Times New Roman" panose="02020603050405020304" pitchFamily="18" charset="0"/>
              </a:rPr>
              <a:t>语句可为单句，也可为多句；多句时一定要用“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语句括起来，形成一个复合块语句。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7268FF7-51D9-4FC4-BD15-2AA46B5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049463"/>
            <a:ext cx="1735138" cy="614362"/>
          </a:xfrm>
          <a:prstGeom prst="wedgeRoundRectCallout">
            <a:avLst>
              <a:gd name="adj1" fmla="val -84218"/>
              <a:gd name="adj2" fmla="val 3863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对于每个判定只有</a:t>
            </a:r>
            <a:r>
              <a:rPr lang="zh-CN" altLang="en-US" sz="18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个分支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7647491-17BA-4043-ADB1-2236509D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884238"/>
            <a:ext cx="6748463" cy="12985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8733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条件语句分为两种：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语句；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它们都是顺序语句，应放在“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块内！</a:t>
            </a:r>
          </a:p>
        </p:txBody>
      </p:sp>
    </p:spTree>
    <p:extLst>
      <p:ext uri="{BB962C8B-B14F-4D97-AF65-F5344CB8AC3E}">
        <p14:creationId xmlns:p14="http://schemas.microsoft.com/office/powerpoint/2010/main" val="27025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DC66A-F999-4D8D-8696-CB7EEF9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B98C3E-199C-4FCB-BF1F-9ACFC3BF7A4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允许一定形式的表达式简写方式，如：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if(expression) </a:t>
            </a:r>
            <a:r>
              <a:rPr lang="zh-CN" altLang="en-US">
                <a:latin typeface="Times New Roman" panose="02020603050405020304" pitchFamily="18" charset="0"/>
              </a:rPr>
              <a:t>等同于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 = = 1) </a:t>
            </a:r>
          </a:p>
          <a:p>
            <a:pPr lvl="1"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</a:t>
            </a:r>
            <a:r>
              <a:rPr lang="zh-CN" altLang="en-US">
                <a:latin typeface="Times New Roman" panose="02020603050405020304" pitchFamily="18" charset="0"/>
              </a:rPr>
              <a:t>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expression) </a:t>
            </a:r>
            <a:r>
              <a:rPr lang="zh-CN" altLang="en-US">
                <a:latin typeface="Times New Roman" panose="02020603050405020304" pitchFamily="18" charset="0"/>
              </a:rPr>
              <a:t>等同于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 </a:t>
            </a:r>
            <a:r>
              <a:rPr lang="zh-CN" altLang="en-US">
                <a:latin typeface="Times New Roman" panose="02020603050405020304" pitchFamily="18" charset="0"/>
              </a:rPr>
              <a:t>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 1)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99CE5B-59F8-4A1B-994D-DD0FBA4E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21100"/>
            <a:ext cx="2819400" cy="4270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CFF9D3A-3DC5-456E-86B1-B28AD276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48225"/>
            <a:ext cx="2895600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	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8440891-0E7F-44CC-9C99-6E33899E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78300"/>
            <a:ext cx="3429000" cy="143192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4342C53-D381-4524-A99C-727B5547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68663"/>
            <a:ext cx="118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2EE2467-15A7-4792-996A-710249ED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5292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5F473F-F377-426E-AEBA-958C0EBF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67125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4EC3F890-FD93-43FD-9650-FC416A0B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935288"/>
            <a:ext cx="1865312" cy="987425"/>
          </a:xfrm>
          <a:prstGeom prst="wedgeRoundRectCallout">
            <a:avLst>
              <a:gd name="adj1" fmla="val -76977"/>
              <a:gd name="adj2" fmla="val 4646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适于对</a:t>
            </a:r>
            <a:r>
              <a:rPr lang="zh-CN" altLang="en-US" sz="2000">
                <a:solidFill>
                  <a:srgbClr val="FF3399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不同的条件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，执行不同的语句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DC66A-F999-4D8D-8696-CB7EEF9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2C1868-2FB4-4B3C-877D-5644AC4C256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3563" lvl="1" indent="-282575" algn="just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语句可以</a:t>
            </a:r>
            <a:r>
              <a:rPr lang="zh-CN" altLang="en-US" sz="2600">
                <a:solidFill>
                  <a:srgbClr val="FF0066"/>
                </a:solidFill>
                <a:latin typeface="Times New Roman" panose="02020603050405020304" pitchFamily="18" charset="0"/>
              </a:rPr>
              <a:t>嵌套</a:t>
            </a:r>
            <a:r>
              <a:rPr lang="zh-CN" altLang="en-US" sz="2600">
                <a:latin typeface="Times New Roman" panose="02020603050405020304" pitchFamily="18" charset="0"/>
              </a:rPr>
              <a:t>；</a:t>
            </a:r>
          </a:p>
          <a:p>
            <a:pPr marL="563563" lvl="1" indent="-282575" algn="just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600">
                <a:latin typeface="Times New Roman" panose="02020603050405020304" pitchFamily="18" charset="0"/>
              </a:rPr>
              <a:t>若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与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600">
                <a:latin typeface="Times New Roman" panose="02020603050405020304" pitchFamily="18" charset="0"/>
              </a:rPr>
              <a:t>的数目不一样，注意用</a:t>
            </a:r>
            <a:r>
              <a:rPr lang="zh-CN" altLang="zh-CN" sz="2600">
                <a:latin typeface="Times New Roman" panose="02020603050405020304" pitchFamily="18" charset="0"/>
              </a:rPr>
              <a:t>“</a:t>
            </a:r>
            <a:r>
              <a:rPr lang="en-US" altLang="zh-CN" sz="26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600">
                <a:latin typeface="Times New Roman" panose="02020603050405020304" pitchFamily="18" charset="0"/>
              </a:rPr>
              <a:t>语句来确定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与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600">
                <a:latin typeface="Times New Roman" panose="02020603050405020304" pitchFamily="18" charset="0"/>
              </a:rPr>
              <a:t>的配对关系！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DD67031-1FD0-4616-83FA-2E347A16C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200525"/>
            <a:ext cx="31242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BFBDE78-4DE8-4283-8774-786306F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4254500"/>
            <a:ext cx="34290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begin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end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3F793A7-DF45-4A0E-9523-B9632931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3181350"/>
            <a:ext cx="5181600" cy="76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else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的数目不一样时，最好用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begin_end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语句将单独的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语句括起来：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59E78F6-754D-41C1-B47F-494518D9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5375"/>
            <a:ext cx="7108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63563" indent="-2825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语句的嵌套：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9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DC66A-F999-4D8D-8696-CB7EEF9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96DD3937-A6DD-4B02-8D6A-683AD6A2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365126"/>
            <a:ext cx="6256337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>
            <a:extLst>
              <a:ext uri="{FF2B5EF4-FFF2-40B4-BE49-F238E27FC236}">
                <a16:creationId xmlns:a16="http://schemas.microsoft.com/office/drawing/2014/main" id="{37A03AA8-12B2-4B93-92D2-FD8C9544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63" y="5629276"/>
            <a:ext cx="1865312" cy="987425"/>
          </a:xfrm>
          <a:prstGeom prst="wedgeRoundRectCallout">
            <a:avLst>
              <a:gd name="adj1" fmla="val -152042"/>
              <a:gd name="adj2" fmla="val 16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块语句和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语句是并行执行的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11E47351-954E-4294-A5C2-AF475269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420938"/>
            <a:ext cx="1865313" cy="987425"/>
          </a:xfrm>
          <a:prstGeom prst="wedgeRoundRectCallout">
            <a:avLst>
              <a:gd name="adj1" fmla="val -85065"/>
              <a:gd name="adj2" fmla="val 47106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块内的语句是顺序执行的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512E9BD-8506-436D-9DE6-322F2E9AD92A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1144250" cy="4719638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miter lim="800000"/>
          </a:ln>
          <a:effectLst>
            <a:prstShdw prst="shdw13" dist="53882" dir="13499999">
              <a:schemeClr val="bg2">
                <a:alpha val="100000"/>
              </a:schemeClr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noProof="1"/>
              <a:t>注意：</a:t>
            </a:r>
            <a:r>
              <a:rPr lang="en-US" altLang="zh-CN" noProof="1">
                <a:ea typeface="黑体" panose="02010609060101010101" pitchFamily="49" charset="-122"/>
              </a:rPr>
              <a:t>if (reset)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else if (load)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else if (cin)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</a:t>
            </a:r>
            <a:r>
              <a:rPr lang="zh-CN" altLang="en-US" noProof="1"/>
              <a:t>不要写成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个并列的</a:t>
            </a:r>
            <a:r>
              <a:rPr lang="en-US" altLang="zh-CN" noProof="1">
                <a:ea typeface="黑体" panose="02010609060101010101" pitchFamily="49" charset="-122"/>
              </a:rPr>
              <a:t>if</a:t>
            </a:r>
            <a:r>
              <a:rPr lang="zh-CN" altLang="en-US" noProof="1"/>
              <a:t>语句：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zh-CN" altLang="en-US" noProof="1"/>
              <a:t>                 </a:t>
            </a:r>
            <a:r>
              <a:rPr lang="en-US" altLang="zh-CN" noProof="1">
                <a:ea typeface="黑体" panose="02010609060101010101" pitchFamily="49" charset="-122"/>
              </a:rPr>
              <a:t>if (reset)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 if (load)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 if (cin)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noProof="1"/>
              <a:t>因为这样写则是同时对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个信号</a:t>
            </a:r>
            <a:r>
              <a:rPr lang="en-US" altLang="zh-CN" noProof="1">
                <a:ea typeface="黑体" panose="02010609060101010101" pitchFamily="49" charset="-122"/>
              </a:rPr>
              <a:t>reset</a:t>
            </a:r>
            <a:r>
              <a:rPr lang="zh-CN" altLang="en-US" noProof="1"/>
              <a:t>、</a:t>
            </a:r>
            <a:r>
              <a:rPr lang="en-US" altLang="zh-CN" noProof="1">
                <a:ea typeface="黑体" panose="02010609060101010101" pitchFamily="49" charset="-122"/>
              </a:rPr>
              <a:t>load</a:t>
            </a:r>
            <a:r>
              <a:rPr lang="zh-CN" altLang="en-US" noProof="1"/>
              <a:t>和</a:t>
            </a:r>
            <a:r>
              <a:rPr lang="en-US" altLang="zh-CN" noProof="1">
                <a:ea typeface="黑体" panose="02010609060101010101" pitchFamily="49" charset="-122"/>
              </a:rPr>
              <a:t>cin</a:t>
            </a:r>
            <a:r>
              <a:rPr lang="zh-CN" altLang="en-US" noProof="1"/>
              <a:t>进行判断，现实中很可能出现三者同时为“</a:t>
            </a:r>
            <a:r>
              <a:rPr lang="en-US" altLang="zh-CN" noProof="1">
                <a:ea typeface="黑体" panose="02010609060101010101" pitchFamily="49" charset="-122"/>
              </a:rPr>
              <a:t>1”</a:t>
            </a:r>
            <a:r>
              <a:rPr lang="zh-CN" altLang="en-US" noProof="1"/>
              <a:t>的情况，即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个条件同时满足，则应该同时执行它们对应的执行语句，但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条执行语句是对同一个信号</a:t>
            </a:r>
            <a:r>
              <a:rPr lang="en-US" altLang="zh-CN" noProof="1">
                <a:ea typeface="黑体" panose="02010609060101010101" pitchFamily="49" charset="-122"/>
              </a:rPr>
              <a:t>qout</a:t>
            </a:r>
            <a:r>
              <a:rPr lang="zh-CN" altLang="en-US" noProof="1"/>
              <a:t>赋不同的值，显然相互矛盾。故编译时会报错！</a:t>
            </a:r>
          </a:p>
        </p:txBody>
      </p:sp>
    </p:spTree>
    <p:extLst>
      <p:ext uri="{BB962C8B-B14F-4D97-AF65-F5344CB8AC3E}">
        <p14:creationId xmlns:p14="http://schemas.microsoft.com/office/powerpoint/2010/main" val="40833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D133-5E5C-4124-A350-81AFAF4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0B1AEC9-C4D1-4D14-8D67-20399B4839FE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204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 case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1EA5424-04D8-4FC2-8CC4-8660420F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483" y="1107160"/>
            <a:ext cx="1600200" cy="457200"/>
          </a:xfrm>
          <a:prstGeom prst="wedgeRoundRectCallout">
            <a:avLst>
              <a:gd name="adj1" fmla="val -81648"/>
              <a:gd name="adj2" fmla="val 3472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分支语句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8B8FF6A-A887-494B-B93F-9F7F9953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3971925"/>
            <a:ext cx="3124200" cy="24368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case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（敏感表达式）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default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n+1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endcase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EFF1F36-5B9D-46CC-81EE-66D11AF3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4160838"/>
            <a:ext cx="23193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case</a:t>
            </a:r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EE5F8BE-FD5C-4714-9571-7CB89A86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41475"/>
            <a:ext cx="7542213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当敏感表达式取不同的值时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执行不同的语句。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：当某个（控制）信号取不同的值时，给另一个（输出）信号赋不同的值。常用于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多条件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译码电路（如译码器、数据选择器、状态机、微处理器的指令译码）！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语句有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种形式：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casez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casex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451A0CF1-6021-4D59-B624-22A3AA867505}"/>
              </a:ext>
            </a:extLst>
          </p:cNvPr>
          <p:cNvSpPr>
            <a:spLocks noChangeArrowheads="1"/>
          </p:cNvSpPr>
          <p:nvPr/>
        </p:nvSpPr>
        <p:spPr bwMode="auto">
          <a:xfrm rot="21523135">
            <a:off x="6971989" y="3510757"/>
            <a:ext cx="3082925" cy="1471612"/>
          </a:xfrm>
          <a:prstGeom prst="cloudCallout">
            <a:avLst>
              <a:gd name="adj1" fmla="val -62731"/>
              <a:gd name="adj2" fmla="val 57241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ea typeface="华文行楷" panose="02010800040101010101" pitchFamily="2" charset="-122"/>
              </a:rPr>
              <a:t>case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语句与</a:t>
            </a:r>
            <a:r>
              <a:rPr lang="en-US" altLang="zh-CN" sz="2400">
                <a:solidFill>
                  <a:srgbClr val="800000"/>
                </a:solidFill>
                <a:ea typeface="华文行楷" panose="02010800040101010101" pitchFamily="2" charset="-122"/>
              </a:rPr>
              <a:t>if-else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语句有什么区别呢？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A4A76A6-E6E2-4E8B-A554-5E675920A320}"/>
              </a:ext>
            </a:extLst>
          </p:cNvPr>
          <p:cNvSpPr txBox="1">
            <a:spLocks noChangeArrowheads="1"/>
          </p:cNvSpPr>
          <p:nvPr/>
        </p:nvSpPr>
        <p:spPr bwMode="auto">
          <a:xfrm rot="20696028">
            <a:off x="6184589" y="5317591"/>
            <a:ext cx="9921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0" dirty="0">
                <a:solidFill>
                  <a:srgbClr val="FF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</a:t>
            </a:r>
          </a:p>
        </p:txBody>
      </p:sp>
    </p:spTree>
    <p:extLst>
      <p:ext uri="{BB962C8B-B14F-4D97-AF65-F5344CB8AC3E}">
        <p14:creationId xmlns:p14="http://schemas.microsoft.com/office/powerpoint/2010/main" val="31579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dvAuto="0"/>
      <p:bldP spid="11" grpId="0" bldLvl="0" animBg="1"/>
      <p:bldP spid="12" grpId="0" bldLvl="0" animBg="1"/>
      <p:bldP spid="13" grpId="0" build="p"/>
      <p:bldP spid="14" grpId="0"/>
      <p:bldP spid="15" grpId="0" bldLvl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178</TotalTime>
  <Words>3386</Words>
  <Application>Microsoft Office PowerPoint</Application>
  <PresentationFormat>宽屏</PresentationFormat>
  <Paragraphs>440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Alibaba PuHuiTi</vt:lpstr>
      <vt:lpstr>BigYoungBoldGB2.0</vt:lpstr>
      <vt:lpstr>方正姚体</vt:lpstr>
      <vt:lpstr>仿宋_GB2312</vt:lpstr>
      <vt:lpstr>黑体</vt:lpstr>
      <vt:lpstr>华文楷体</vt:lpstr>
      <vt:lpstr>华文新魏</vt:lpstr>
      <vt:lpstr>华文行楷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nk</vt:lpstr>
      <vt:lpstr>PowerPoint 演示文稿</vt:lpstr>
      <vt:lpstr>Verilog 语句（二）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28</cp:revision>
  <dcterms:created xsi:type="dcterms:W3CDTF">2021-09-09T13:57:20Z</dcterms:created>
  <dcterms:modified xsi:type="dcterms:W3CDTF">2021-10-22T10:26:45Z</dcterms:modified>
</cp:coreProperties>
</file>