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0" r:id="rId3"/>
    <p:sldId id="271" r:id="rId4"/>
    <p:sldId id="272" r:id="rId5"/>
    <p:sldId id="1360" r:id="rId6"/>
    <p:sldId id="1361" r:id="rId7"/>
    <p:sldId id="1362" r:id="rId8"/>
    <p:sldId id="1363" r:id="rId9"/>
    <p:sldId id="1364" r:id="rId10"/>
    <p:sldId id="1365" r:id="rId11"/>
    <p:sldId id="1366" r:id="rId12"/>
    <p:sldId id="1367" r:id="rId13"/>
    <p:sldId id="1368" r:id="rId14"/>
    <p:sldId id="1369" r:id="rId15"/>
    <p:sldId id="1349" r:id="rId16"/>
    <p:sldId id="1303" r:id="rId17"/>
    <p:sldId id="1348" r:id="rId18"/>
    <p:sldId id="1350" r:id="rId19"/>
    <p:sldId id="1351" r:id="rId20"/>
    <p:sldId id="1352" r:id="rId21"/>
    <p:sldId id="1356" r:id="rId22"/>
    <p:sldId id="1353" r:id="rId23"/>
    <p:sldId id="1354" r:id="rId24"/>
    <p:sldId id="1355" r:id="rId25"/>
    <p:sldId id="1357" r:id="rId26"/>
    <p:sldId id="1359" r:id="rId27"/>
    <p:sldId id="135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CA8F-CE26-4BC7-B0E7-A8C15EAC9B0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F35E-ACF6-45A4-B4C6-1C015624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1A6673E0-3A24-460E-A1DC-97B288F1388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39295BFA-D3D2-45FD-B487-CE32E19240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sz="1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8F35E-ACF6-45A4-B4C6-1C015624BB0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A401E68-9456-40FA-B3EA-13353552E32F}"/>
              </a:ext>
            </a:extLst>
          </p:cNvPr>
          <p:cNvSpPr txBox="1">
            <a:spLocks noChangeArrowheads="1"/>
          </p:cNvSpPr>
          <p:nvPr/>
        </p:nvSpPr>
        <p:spPr>
          <a:xfrm>
            <a:off x="611187" y="1052512"/>
            <a:ext cx="1074261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lvl="1" indent="0">
              <a:defRPr/>
            </a:pPr>
            <a:endParaRPr lang="en-US" altLang="zh-CN" noProof="1">
              <a:latin typeface="宋体" panose="02010600030101010101" pitchFamily="2" charset="-122"/>
            </a:endParaRPr>
          </a:p>
          <a:p>
            <a:pPr marL="190500" lvl="1" indent="0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 marL="0" indent="0">
              <a:defRPr/>
            </a:pP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 a ; 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//c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的值为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的值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defRPr/>
            </a:pPr>
            <a:endParaRPr lang="en-US" altLang="zh-CN" noProof="1">
              <a:latin typeface="Times New Roman" panose="02020603050405020304" pitchFamily="18" charset="0"/>
            </a:endParaRPr>
          </a:p>
          <a:p>
            <a:pPr marL="0" indent="0" algn="just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    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 a ; 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#10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在两条赋值语句间延迟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个时间单位</a:t>
            </a:r>
          </a:p>
          <a:p>
            <a:pPr marL="0" indent="0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22349E-DEE2-465B-852D-DB1B0CE9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2331"/>
            <a:ext cx="5646738" cy="903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：这里标识符“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表示延迟；</a:t>
            </a:r>
          </a:p>
          <a:p>
            <a:pPr algn="ctr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在模块调用中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表示参数的传递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25109D3-A540-4605-9130-CA2B1E5E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2213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F6C2-ECB7-4DC1-8024-CAB8EB7F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5DE9FC8-990E-47EA-9491-4516A0005D2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979150" cy="5556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noProof="1">
                <a:latin typeface="Times New Roman" panose="02020603050405020304" pitchFamily="18" charset="0"/>
              </a:rPr>
              <a:t> 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en-US" noProof="1">
                <a:latin typeface="Times New Roman" panose="02020603050405020304" pitchFamily="18" charset="0"/>
              </a:rPr>
              <a:t>用顺序块和延迟控制组合产生一个时序波形。</a:t>
            </a:r>
          </a:p>
          <a:p>
            <a:pPr lvl="1"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      </a:t>
            </a:r>
            <a:r>
              <a:rPr lang="en-US" altLang="zh-CN" noProof="1">
                <a:latin typeface="Times New Roman" panose="02020603050405020304" pitchFamily="18" charset="0"/>
              </a:rPr>
              <a:t>parameter d = 50</a:t>
            </a:r>
            <a:r>
              <a:rPr lang="zh-CN" altLang="en-US" noProof="1">
                <a:latin typeface="Times New Roman" panose="02020603050405020304" pitchFamily="18" charset="0"/>
              </a:rPr>
              <a:t>；</a:t>
            </a:r>
          </a:p>
          <a:p>
            <a:pPr lvl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reg[7:0] r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</a:p>
          <a:p>
            <a:pPr lvl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由一系列延迟产生的波形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h35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hE2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      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h00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r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hF7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d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–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&gt; end_wave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触发事件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end_wave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A60438-DEB2-414F-8EE4-69FD099C7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5773738"/>
            <a:ext cx="8609501" cy="4474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每条语句的延迟时间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相对于前一条语句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的仿真时间而言的！</a:t>
            </a:r>
          </a:p>
        </p:txBody>
      </p:sp>
    </p:spTree>
    <p:extLst>
      <p:ext uri="{BB962C8B-B14F-4D97-AF65-F5344CB8AC3E}">
        <p14:creationId xmlns:p14="http://schemas.microsoft.com/office/powerpoint/2010/main" val="36906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96DEE7F-066D-4039-BC46-68FB5EE014AF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339850"/>
            <a:ext cx="10953750" cy="49146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/>
              <a:t>并行块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51FD3AC-F67F-4A7A-AFCE-2EA5D1F1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1339850"/>
            <a:ext cx="2634168" cy="714133"/>
          </a:xfrm>
          <a:prstGeom prst="wedgeRoundRectCallout">
            <a:avLst>
              <a:gd name="adj1" fmla="val -91500"/>
              <a:gd name="adj2" fmla="val 1088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fork_join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标识的</a:t>
            </a:r>
            <a:r>
              <a:rPr lang="zh-CN" altLang="en-US" sz="2000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06F9A3-38A3-4C94-80B3-A794232E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3054349"/>
            <a:ext cx="10339111" cy="33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块内的语句是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同时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执行的；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块内每条语句的延迟时间是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相对于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程序流程控制进入到块内时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的仿真时间而言的；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延迟时间用于给赋值语句提供时序；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当按时间排序在最后的语句执行完或一个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disable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语句执行时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，程序流程控制跳出该并行块。</a:t>
            </a: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4C0AD23-EF89-4791-A489-A7088659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7797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034BBB99-E69C-47BE-B7F8-8AA6A5677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33613"/>
            <a:ext cx="16764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join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D1D7B6B-D5BE-40D0-B31C-36C79378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1050"/>
            <a:ext cx="2514600" cy="24368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fork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：块名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块内声明语句；   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join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21EC5C3-26FB-413F-A5DC-4450A38B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876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056E3A-FBC6-4073-8D72-9712DEA4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45063"/>
            <a:ext cx="7239000" cy="1206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：块内声明语句可以是</a:t>
            </a:r>
            <a:r>
              <a:rPr lang="zh-CN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real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变量声明语句、 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time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变量声明语句和事件（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event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）说明语句。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522761A-5420-4219-8C8A-97C7165D0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466850"/>
            <a:ext cx="2016125" cy="42386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并行块的格式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9BA9DD9-6975-470E-8CC5-7EBCC39B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10523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6" grpId="0" bldLvl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D360F355-4D5C-45F3-B0D6-32406B72229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81404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noProof="1">
                <a:latin typeface="宋体" panose="02010600030101010101" pitchFamily="2" charset="-122"/>
              </a:rPr>
              <a:t> </a:t>
            </a:r>
            <a:r>
              <a:rPr lang="en-US" altLang="zh-CN" noProof="1">
                <a:latin typeface="Times New Roman" panose="02020603050405020304" pitchFamily="18" charset="0"/>
              </a:rPr>
              <a:t>[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noProof="1">
                <a:latin typeface="Times New Roman" panose="02020603050405020304" pitchFamily="18" charset="0"/>
              </a:rPr>
              <a:t>]</a:t>
            </a:r>
            <a:r>
              <a:rPr lang="zh-CN" altLang="en-US" noProof="1">
                <a:latin typeface="Times New Roman" panose="02020603050405020304" pitchFamily="18" charset="0"/>
              </a:rPr>
              <a:t>用并行块和延迟控制组合产生一个时序波形。</a:t>
            </a:r>
          </a:p>
          <a:p>
            <a:pPr lvl="1">
              <a:defRPr/>
            </a:pPr>
            <a:r>
              <a:rPr lang="zh-CN" altLang="en-US" sz="2200" noProof="1">
                <a:latin typeface="Times New Roman" panose="02020603050405020304" pitchFamily="18" charset="0"/>
              </a:rPr>
              <a:t>  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reg[7:0] r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</a:p>
          <a:p>
            <a:pPr lvl="1"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fork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 //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由一系列延迟产生的波形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 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50  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h35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100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hE2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150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h00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200  r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’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hF7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； </a:t>
            </a:r>
            <a:endParaRPr lang="zh-CN" altLang="en-US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		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# 250  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–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&gt; end_wave</a:t>
            </a: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lang="zh-CN" altLang="en-US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触发事件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end_wave</a:t>
            </a:r>
            <a:endParaRPr lang="zh-CN" altLang="zh-CN" sz="22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sz="22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      join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49F63A-7AFE-4B06-8B25-BA1DBCA2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5207000"/>
            <a:ext cx="10090223" cy="83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：在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fork_join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块内，各条语句不必按顺序给出！但为增加可读性，最好按被执行的顺序书写！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84CE7BE-AECA-4AA9-905F-D204264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3798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AF75-F0CC-4A2D-8F3B-E0F3190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4811A4-7AD0-4246-8871-54D532411FB5}"/>
              </a:ext>
            </a:extLst>
          </p:cNvPr>
          <p:cNvSpPr/>
          <p:nvPr/>
        </p:nvSpPr>
        <p:spPr>
          <a:xfrm>
            <a:off x="928824" y="1333500"/>
            <a:ext cx="821517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/>
              <a:t>‵define</a:t>
            </a:r>
            <a:r>
              <a:rPr lang="zh-CN" altLang="en-US" sz="3600" dirty="0"/>
              <a:t>语句</a:t>
            </a:r>
          </a:p>
          <a:p>
            <a:r>
              <a:rPr lang="en-US" altLang="zh-CN" sz="3600" dirty="0"/>
              <a:t>‵include</a:t>
            </a:r>
            <a:r>
              <a:rPr lang="zh-CN" altLang="en-US" sz="3600" dirty="0"/>
              <a:t>语句</a:t>
            </a:r>
          </a:p>
          <a:p>
            <a:r>
              <a:rPr lang="en-US" altLang="zh-CN" sz="3600" dirty="0"/>
              <a:t>‵timescale</a:t>
            </a:r>
            <a:r>
              <a:rPr lang="zh-CN" altLang="en-US" sz="36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952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灯片编号占位符 5">
            <a:extLst>
              <a:ext uri="{FF2B5EF4-FFF2-40B4-BE49-F238E27FC236}">
                <a16:creationId xmlns:a16="http://schemas.microsoft.com/office/drawing/2014/main" id="{C16CF931-E4CE-445D-B7B9-520B1E6689A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66"/>
                </a:solidFill>
              </a:rPr>
              <a:t>。</a:t>
            </a:r>
            <a:endParaRPr lang="zh-CN" altLang="zh-CN" dirty="0">
              <a:solidFill>
                <a:srgbClr val="FF0066"/>
              </a:solidFill>
            </a:endParaRPr>
          </a:p>
        </p:txBody>
      </p:sp>
      <p:sp>
        <p:nvSpPr>
          <p:cNvPr id="1794051" name="Rectangle 3">
            <a:extLst>
              <a:ext uri="{FF2B5EF4-FFF2-40B4-BE49-F238E27FC236}">
                <a16:creationId xmlns:a16="http://schemas.microsoft.com/office/drawing/2014/main" id="{E7D58254-4E84-4B5E-B7AD-73C6897E23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794052" name="Text Box 4">
            <a:extLst>
              <a:ext uri="{FF2B5EF4-FFF2-40B4-BE49-F238E27FC236}">
                <a16:creationId xmlns:a16="http://schemas.microsoft.com/office/drawing/2014/main" id="{88DBCB34-C81F-480A-AD73-40CEB457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4524375"/>
            <a:ext cx="5715000" cy="4270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‵define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标志符（即宏名）字符串（即宏内容）</a:t>
            </a:r>
          </a:p>
        </p:txBody>
      </p:sp>
      <p:sp>
        <p:nvSpPr>
          <p:cNvPr id="1794053" name="Text Box 5">
            <a:extLst>
              <a:ext uri="{FF2B5EF4-FFF2-40B4-BE49-F238E27FC236}">
                <a16:creationId xmlns:a16="http://schemas.microsoft.com/office/drawing/2014/main" id="{ADD47D4F-E600-432B-BC36-A8B89B34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5334000"/>
            <a:ext cx="7508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‵define IN ina+inb+inc+ind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宏展开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在编译预处理时将宏名替换为字符串的过程。</a:t>
            </a:r>
            <a:endParaRPr lang="zh-CN" altLang="en-US" sz="2200" b="0">
              <a:solidFill>
                <a:schemeClr val="hlin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94055" name="AutoShape 7">
            <a:extLst>
              <a:ext uri="{FF2B5EF4-FFF2-40B4-BE49-F238E27FC236}">
                <a16:creationId xmlns:a16="http://schemas.microsoft.com/office/drawing/2014/main" id="{6BA071F3-FC83-42A2-B655-663C6DA7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494" y="2217802"/>
            <a:ext cx="7754938" cy="2578100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7338" indent="-28733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sz="2400" dirty="0">
                <a:solidFill>
                  <a:srgbClr val="FF66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编译系统的一个组成部分。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编译预处理语句以西文符号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开头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注意，不是单引号“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在编译时，编译系统先对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编译预处理语句进行预处理，然后将处理结果和源程序一起进行编译。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97E8D7-5B6F-48CE-89EB-EC0CFB917080}"/>
              </a:ext>
            </a:extLst>
          </p:cNvPr>
          <p:cNvSpPr/>
          <p:nvPr/>
        </p:nvSpPr>
        <p:spPr>
          <a:xfrm>
            <a:off x="635000" y="1008795"/>
            <a:ext cx="9855200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一、</a:t>
            </a:r>
            <a:r>
              <a:rPr lang="en-US" altLang="zh-CN" sz="2800" dirty="0">
                <a:latin typeface="Times New Roman" panose="02020603050405020304" pitchFamily="18" charset="0"/>
              </a:rPr>
              <a:t>‵define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宏定义</a:t>
            </a:r>
            <a:r>
              <a:rPr lang="zh-CN" altLang="en-US" sz="2800" dirty="0">
                <a:latin typeface="Times New Roman" panose="02020603050405020304" pitchFamily="18" charset="0"/>
              </a:rPr>
              <a:t>语句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</a:rPr>
              <a:t>用一个指定的标志符（即宏名）来代表一个字符串（即宏内容）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7C8963-E3EE-4CB1-8137-D08C5AB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1" grpId="0"/>
      <p:bldP spid="1794052" grpId="0" animBg="1"/>
      <p:bldP spid="1794053" grpId="0"/>
      <p:bldP spid="179405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BCB325E-2DF7-43C0-BDB1-C7E508ED1F70}"/>
              </a:ext>
            </a:extLst>
          </p:cNvPr>
          <p:cNvSpPr txBox="1">
            <a:spLocks noChangeArrowheads="1"/>
          </p:cNvSpPr>
          <p:nvPr/>
        </p:nvSpPr>
        <p:spPr>
          <a:xfrm>
            <a:off x="528907" y="151130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 algn="just">
              <a:lnSpc>
                <a:spcPct val="110000"/>
              </a:lnSpc>
              <a:buClr>
                <a:srgbClr val="FF5050"/>
              </a:buClr>
              <a:buSzPct val="80000"/>
              <a:buNone/>
            </a:pP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宏名可以用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大写</a:t>
            </a:r>
            <a:r>
              <a:rPr lang="zh-CN" altLang="en-US" sz="2000" dirty="0">
                <a:latin typeface="Times New Roman" panose="02020603050405020304" pitchFamily="18" charset="0"/>
              </a:rPr>
              <a:t>字母，也可用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小写</a:t>
            </a:r>
            <a:r>
              <a:rPr lang="zh-CN" altLang="en-US" sz="2000" dirty="0">
                <a:latin typeface="Times New Roman" panose="02020603050405020304" pitchFamily="18" charset="0"/>
              </a:rPr>
              <a:t>字母表示；但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建议用大写字母</a:t>
            </a:r>
            <a:r>
              <a:rPr lang="zh-CN" altLang="en-US" sz="2000" dirty="0">
                <a:latin typeface="Times New Roman" panose="02020603050405020304" pitchFamily="18" charset="0"/>
              </a:rPr>
              <a:t>，以与变量名相区别。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</a:rPr>
              <a:t>‵define</a:t>
            </a:r>
            <a:r>
              <a:rPr lang="zh-CN" altLang="en-US" sz="2000" dirty="0">
                <a:latin typeface="Times New Roman" panose="02020603050405020304" pitchFamily="18" charset="0"/>
              </a:rPr>
              <a:t>语句可以写在模块定义的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外面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rgbClr val="FF66CC"/>
                </a:solidFill>
                <a:latin typeface="Times New Roman" panose="02020603050405020304" pitchFamily="18" charset="0"/>
              </a:rPr>
              <a:t>里面</a:t>
            </a:r>
            <a:r>
              <a:rPr lang="zh-CN" altLang="en-US" sz="2000" dirty="0">
                <a:latin typeface="Times New Roman" panose="02020603050405020304" pitchFamily="18" charset="0"/>
              </a:rPr>
              <a:t>。宏名的有效范围为定义命令之后到源文件结束。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在引用已定义的宏名时，必须在其前面加上符号“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000" dirty="0">
                <a:latin typeface="Times New Roman" panose="02020603050405020304" pitchFamily="18" charset="0"/>
              </a:rPr>
              <a:t> ” 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使用宏名代替一个字符串，可简化书写，便于记忆，易于修改。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预处理时只是将程序中的宏名替换为字符串，不管含义是否正确。只有在编译宏展开后的源程序时才报错。</a:t>
            </a: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3300"/>
                </a:solidFill>
                <a:latin typeface="Times New Roman" panose="02020603050405020304" pitchFamily="18" charset="0"/>
              </a:rPr>
              <a:t>宏名和宏内容必须在同一行中进行声明</a:t>
            </a:r>
            <a:r>
              <a:rPr lang="zh-CN" altLang="en-US" sz="2000" dirty="0">
                <a:latin typeface="Times New Roman" panose="02020603050405020304" pitchFamily="18" charset="0"/>
              </a:rPr>
              <a:t>！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446D1C1-9B48-4E48-8E84-D32C559AA024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8215017" y="2238325"/>
            <a:ext cx="4519312" cy="687388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关于宏定义的说明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B48FA7-2AB6-4A49-8342-91595306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95" y="1063966"/>
            <a:ext cx="10218414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宏定义的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以一个简单的名字代替一个长的字符串或复杂表达式；</a:t>
            </a:r>
          </a:p>
          <a:p>
            <a:pPr lvl="1"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以一个有含义的名字代替没有含义的数字和符号。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196FE86-26E7-44AD-8733-704C1844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10246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A8917339-CCA6-46DA-A3A2-83B685A5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399" y="2732088"/>
            <a:ext cx="8066083" cy="241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module test;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reg  a,b,c,d,e,out;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‵define expression a + b + c + d;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assign out = ‵expression + e;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…… </a:t>
            </a:r>
            <a:endParaRPr lang="en-US" altLang="zh-CN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ADD5FB9-5471-4059-B9DD-F83F896A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2" y="5249863"/>
            <a:ext cx="9076367" cy="97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经过宏展开后，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assign out = a + b + c + d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+ e;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出现语法错误！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076DF87-ED33-40A9-A66D-F3CF8A7C05B2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10102850" cy="939800"/>
          </a:xfrm>
          <a:prstGeom prst="horizontalScroll">
            <a:avLst>
              <a:gd name="adj" fmla="val 12500"/>
            </a:avLst>
          </a:prstGeom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宏定义不是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语句，不必在行末加分号！</a:t>
            </a:r>
          </a:p>
          <a:p>
            <a:pPr marL="287338" indent="-287338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如果加了分号，会连分号一起置换！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28C8B9DA-D910-4EC1-8788-CB9E772E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416300"/>
            <a:ext cx="1413184" cy="614363"/>
          </a:xfrm>
          <a:prstGeom prst="wedgeRoundRectCallout">
            <a:avLst>
              <a:gd name="adj1" fmla="val -96991"/>
              <a:gd name="adj2" fmla="val 3940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错误！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4EC609C-BCC5-4D78-96CD-275C8307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41445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8D8D6C89-0CA4-4DDB-9531-5E635C73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319338"/>
            <a:ext cx="11550650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module test;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reg  a,b,c;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wire out;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‵define aa a + b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‵define cc c +‵aa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引用已定义的宏名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‵aa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来定义宏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assign out = ‵cc;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……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2007679-EF88-4574-83CF-D31347B5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5286375"/>
            <a:ext cx="10477896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714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经过宏展开后，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语句为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assign out = c + a + b;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3E612D3-B590-444A-BF3C-5CBADB374FCD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11222302" cy="625475"/>
          </a:xfrm>
          <a:prstGeom prst="horizontalScroll">
            <a:avLst>
              <a:gd name="adj" fmla="val 12500"/>
            </a:avLst>
          </a:prstGeom>
          <a:ln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>
              <a:spcBef>
                <a:spcPct val="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noProof="1"/>
              <a:t>在进行宏定义时，可引用已定义的宏名，实现层层置换。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1D1BDBD-439E-4EAB-80AC-6A2FE56C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0675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DAB2D9-380A-4DEE-98B6-B88DA7F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</a:t>
            </a:r>
            <a:r>
              <a:rPr lang="zh-CN" altLang="en-US" dirty="0"/>
              <a:t>语句（一）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32C621-92CD-4097-8C95-F437FA68BEE9}"/>
              </a:ext>
            </a:extLst>
          </p:cNvPr>
          <p:cNvSpPr txBox="1">
            <a:spLocks/>
          </p:cNvSpPr>
          <p:nvPr/>
        </p:nvSpPr>
        <p:spPr>
          <a:xfrm>
            <a:off x="628650" y="1250950"/>
            <a:ext cx="9912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赋值语句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块语句</a:t>
            </a:r>
            <a:endParaRPr lang="en-US" altLang="zh-CN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None/>
              <a:defRPr/>
            </a:pPr>
            <a:r>
              <a:rPr lang="zh-CN" altLang="en-US" sz="3600" noProof="1">
                <a:solidFill>
                  <a:schemeClr val="tx2"/>
                </a:solidFill>
              </a:rPr>
              <a:t>编译预处理语句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条件语句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循环语句</a:t>
            </a: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65000"/>
                  </a:schemeClr>
                </a:solidFill>
              </a:rPr>
              <a:t>结构说明语句</a:t>
            </a:r>
          </a:p>
          <a:p>
            <a:pPr>
              <a:buFontTx/>
              <a:buChar char="•"/>
              <a:defRPr/>
            </a:pPr>
            <a:endParaRPr lang="zh-CN" altLang="en-US" sz="36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3F553E9-0DC2-4059-B2FD-AC4554136470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47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二、</a:t>
            </a:r>
            <a:r>
              <a:rPr lang="en-US" altLang="zh-CN">
                <a:latin typeface="Times New Roman" panose="02020603050405020304" pitchFamily="18" charset="0"/>
              </a:rPr>
              <a:t>‵include</a:t>
            </a:r>
            <a:r>
              <a:rPr lang="zh-CN" altLang="en-US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文件包含语句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一个源文件可将另一个源文件的全部内容包含进来。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3C804D6-AA64-4C26-92E3-7AB6B246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2898749"/>
            <a:ext cx="3000601" cy="40325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‵include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文件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8B3BEB3-FC18-4E34-AB0A-0A7588409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599" y="2971800"/>
            <a:ext cx="327461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86C93B8-BCB5-433B-A58E-1E4EFBBFB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599" y="3048000"/>
            <a:ext cx="327461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D1EDB8B-8938-4E2B-88A3-0E68AE72B64B}"/>
              </a:ext>
            </a:extLst>
          </p:cNvPr>
          <p:cNvGrpSpPr>
            <a:grpSpLocks/>
          </p:cNvGrpSpPr>
          <p:nvPr/>
        </p:nvGrpSpPr>
        <p:grpSpPr bwMode="auto">
          <a:xfrm>
            <a:off x="5053012" y="4879975"/>
            <a:ext cx="2073923" cy="473075"/>
            <a:chOff x="3168" y="2918"/>
            <a:chExt cx="912" cy="298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9EEBA676-B9BD-4B60-8215-F7DBCB591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1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3410AB9-5FEC-4380-983E-3D1027215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1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预处理后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2425048-97D7-4D2C-9408-DB9E12DF0C8C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3905250"/>
            <a:ext cx="2938013" cy="2286000"/>
            <a:chOff x="240" y="2304"/>
            <a:chExt cx="1776" cy="1440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386E8CA8-AB28-4AC8-890A-15A44EEAF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688"/>
              <a:ext cx="1776" cy="1056"/>
              <a:chOff x="864" y="2736"/>
              <a:chExt cx="1776" cy="10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27785E-2C0C-46D0-B598-DAA065475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41C178D8-93FC-4185-951A-B4CB86E72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1728" cy="26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file2.v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E21E082A-8FF6-40BC-BD23-2D98DE2A5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338"/>
                <a:ext cx="1152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C3BCF58A-FD2E-412A-BB69-E7DDD867E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531885C-7532-4AA0-95C8-7A46FAA09F8E}"/>
              </a:ext>
            </a:extLst>
          </p:cNvPr>
          <p:cNvGrpSpPr>
            <a:grpSpLocks/>
          </p:cNvGrpSpPr>
          <p:nvPr/>
        </p:nvGrpSpPr>
        <p:grpSpPr bwMode="auto">
          <a:xfrm>
            <a:off x="4068989" y="3886200"/>
            <a:ext cx="1162552" cy="2286000"/>
            <a:chOff x="2400" y="2304"/>
            <a:chExt cx="912" cy="1440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ADC43D4D-6D3A-4BE7-A636-3631E543A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624" cy="105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C7FDFAD5-A84C-48E9-A800-7D1945A54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file2.v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306D644-0D94-451A-885D-34122112B155}"/>
              </a:ext>
            </a:extLst>
          </p:cNvPr>
          <p:cNvGrpSpPr>
            <a:grpSpLocks/>
          </p:cNvGrpSpPr>
          <p:nvPr/>
        </p:nvGrpSpPr>
        <p:grpSpPr bwMode="auto">
          <a:xfrm>
            <a:off x="6860075" y="3905250"/>
            <a:ext cx="2938013" cy="2286000"/>
            <a:chOff x="3888" y="2304"/>
            <a:chExt cx="1584" cy="1440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7CC0EF9E-E5A1-484F-BCC3-EFFBE7AAE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688"/>
              <a:ext cx="1584" cy="1056"/>
              <a:chOff x="3888" y="2352"/>
              <a:chExt cx="1584" cy="10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E91BB-C99C-4B44-9D24-AC77AC02D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1584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3" name="Text Box 22">
                <a:extLst>
                  <a:ext uri="{FF2B5EF4-FFF2-40B4-BE49-F238E27FC236}">
                    <a16:creationId xmlns:a16="http://schemas.microsoft.com/office/drawing/2014/main" id="{45B25D87-298B-430D-96C7-D561A6FE6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954"/>
                <a:ext cx="115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4" name="Text Box 23">
                <a:extLst>
                  <a:ext uri="{FF2B5EF4-FFF2-40B4-BE49-F238E27FC236}">
                    <a16:creationId xmlns:a16="http://schemas.microsoft.com/office/drawing/2014/main" id="{E187DBBA-5CE4-4824-A25B-7F312C350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544"/>
                <a:ext cx="1152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60220AA7-0CA5-4CB1-B3A7-1B5AD7A47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</a:p>
          </p:txBody>
        </p:sp>
      </p:grpSp>
      <p:sp>
        <p:nvSpPr>
          <p:cNvPr id="25" name="AutoShape 27">
            <a:extLst>
              <a:ext uri="{FF2B5EF4-FFF2-40B4-BE49-F238E27FC236}">
                <a16:creationId xmlns:a16="http://schemas.microsoft.com/office/drawing/2014/main" id="{18603B10-D850-4AA8-9578-2A57EC80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2513013"/>
            <a:ext cx="3422427" cy="1412875"/>
          </a:xfrm>
          <a:prstGeom prst="wedgeRoundRectCallout">
            <a:avLst>
              <a:gd name="adj1" fmla="val 38347"/>
              <a:gd name="adj2" fmla="val 94144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file2.v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中全部内容复制插入到</a:t>
            </a:r>
            <a:r>
              <a:rPr lang="en-US" altLang="zh-CN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‵include “file2.v”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命令出现的地方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4757B1BC-38A6-45A0-842E-3B394D28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6840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09E51B4-F41D-40F4-9A55-ACD87AB10871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2585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避免程序设计人员的重复劳动！不必将源代码复制到自己的另一源文件中，使源文件显得简洁。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）可以将一些常用的宏定义命令或任务（</a:t>
            </a:r>
            <a:r>
              <a:rPr lang="en-US" altLang="zh-CN" sz="2400" dirty="0">
                <a:latin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Times New Roman" panose="02020603050405020304" pitchFamily="18" charset="0"/>
              </a:rPr>
              <a:t>）组成一个文件，然后用</a:t>
            </a:r>
            <a:r>
              <a:rPr lang="en-US" altLang="zh-CN" sz="2400" dirty="0">
                <a:latin typeface="Times New Roman" panose="02020603050405020304" pitchFamily="18" charset="0"/>
              </a:rPr>
              <a:t>‵include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语句将该文件包含到自己的另一源文件中，相当于将工业上的标准元件拿来使用。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）当某几个源文件经常需要被其他源文件调用时，则在其他源文件中用</a:t>
            </a:r>
            <a:r>
              <a:rPr lang="en-US" altLang="zh-CN" sz="2400" dirty="0">
                <a:latin typeface="Times New Roman" panose="02020603050405020304" pitchFamily="18" charset="0"/>
              </a:rPr>
              <a:t>‵include</a:t>
            </a:r>
            <a:r>
              <a:rPr lang="zh-CN" altLang="en-US" sz="2400" dirty="0">
                <a:latin typeface="Times New Roman" panose="02020603050405020304" pitchFamily="18" charset="0"/>
              </a:rPr>
              <a:t>语句将所需源文件包含进来。</a:t>
            </a:r>
          </a:p>
        </p:txBody>
      </p:sp>
      <p:sp>
        <p:nvSpPr>
          <p:cNvPr id="5" name="AutoShape 28">
            <a:extLst>
              <a:ext uri="{FF2B5EF4-FFF2-40B4-BE49-F238E27FC236}">
                <a16:creationId xmlns:a16="http://schemas.microsoft.com/office/drawing/2014/main" id="{5C4CC7FC-AAB2-4582-982E-96A4497918CC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7179426" y="4878388"/>
            <a:ext cx="4422775" cy="947737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include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语句的好处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396C06-80DB-48FD-A765-F0191343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7783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F62A59-3584-4F67-96F9-98F2BEF4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289425"/>
            <a:ext cx="36131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">
            <a:extLst>
              <a:ext uri="{FF2B5EF4-FFF2-40B4-BE49-F238E27FC236}">
                <a16:creationId xmlns:a16="http://schemas.microsoft.com/office/drawing/2014/main" id="{310E5763-F242-453C-AB73-E47777A9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30363"/>
            <a:ext cx="57150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387E450-0854-4BD5-BC99-0E5E89EDD9E3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] </a:t>
            </a:r>
            <a:r>
              <a:rPr lang="zh-CN" altLang="en-US"/>
              <a:t>用</a:t>
            </a:r>
            <a:r>
              <a:rPr lang="en-US" altLang="zh-CN"/>
              <a:t>‵include</a:t>
            </a:r>
            <a:r>
              <a:rPr lang="zh-CN" altLang="en-US"/>
              <a:t>语句设计</a:t>
            </a:r>
            <a:r>
              <a:rPr lang="en-US" altLang="zh-CN"/>
              <a:t>16</a:t>
            </a:r>
            <a:r>
              <a:rPr lang="zh-CN" altLang="en-US"/>
              <a:t>位加法器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BF925-C255-4B1A-BEF7-4ECA0A1677AB}"/>
              </a:ext>
            </a:extLst>
          </p:cNvPr>
          <p:cNvSpPr/>
          <p:nvPr/>
        </p:nvSpPr>
        <p:spPr>
          <a:xfrm>
            <a:off x="1812925" y="5741988"/>
            <a:ext cx="1649413" cy="4429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adder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模块</a:t>
            </a: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endParaRPr lang="en-US" altLang="zh-CN" sz="2400" b="1" noProof="1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8BC5C54-BC79-4530-8C3F-508CCB332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6413500"/>
            <a:ext cx="1143000" cy="381000"/>
          </a:xfrm>
          <a:prstGeom prst="wedgeRectCallout">
            <a:avLst>
              <a:gd name="adj1" fmla="val -63056"/>
              <a:gd name="adj2" fmla="val -82917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位拼接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F0927352-AAA8-4DDD-AD86-A37A298D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4289425"/>
            <a:ext cx="2092325" cy="909638"/>
          </a:xfrm>
          <a:prstGeom prst="wedgeRoundRectCallout">
            <a:avLst>
              <a:gd name="adj1" fmla="val 306"/>
              <a:gd name="adj2" fmla="val -91361"/>
              <a:gd name="adj3" fmla="val 16667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改变被引用模块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adder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中的参数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my_size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B3DCF6EE-C902-44CC-A2A2-BF8C1FEE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3622675"/>
            <a:ext cx="1266825" cy="2667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1D2DC0-D3AD-4A48-8E7E-55B26757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7765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EFF88B3-644F-43FC-AAA7-B9CE7168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1965325"/>
            <a:ext cx="665162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语句只能指定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被包含的文件；若要包含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个文件，需用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29A13E-E466-46DA-9D5E-08EB24F0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656138"/>
            <a:ext cx="7696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语句可出现在源程序的任何地方。被包含的文件若与包含文件不在同一子目录下，必须指明其路径！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D472EB4-986A-48FA-8615-B64C06667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2968625"/>
            <a:ext cx="68135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非法！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F22D177-8EEE-414E-98C8-4A0AE79A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5614988"/>
            <a:ext cx="55689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parts/count.v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合法！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D4CC5B4-279C-4B1F-878D-F5BD8792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455988"/>
            <a:ext cx="50577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合法！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1D0EE8A6-A5C3-4B63-9DAD-3C471287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759200"/>
            <a:ext cx="739775" cy="246063"/>
          </a:xfrm>
          <a:prstGeom prst="rightArrow">
            <a:avLst>
              <a:gd name="adj1" fmla="val 50000"/>
              <a:gd name="adj2" fmla="val 75022"/>
            </a:avLst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3FF0FED2-6C1D-4103-8627-7C61F93100A2}"/>
              </a:ext>
            </a:extLst>
          </p:cNvPr>
          <p:cNvSpPr>
            <a:spLocks noChangeArrowheads="1"/>
          </p:cNvSpPr>
          <p:nvPr/>
        </p:nvSpPr>
        <p:spPr bwMode="auto">
          <a:xfrm rot="20834319">
            <a:off x="271462" y="1254570"/>
            <a:ext cx="3463925" cy="687387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关于文件包含的说明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5384977-1E55-41CF-8DA0-DEFB172D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2501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uild="p" bldLvl="2"/>
      <p:bldP spid="6" grpId="0" build="p" bldLvl="2"/>
      <p:bldP spid="7" grpId="0" build="p" bldLvl="2" advAuto="0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EF21288-F8C2-4973-B58C-1CA0C58B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347788"/>
            <a:ext cx="76962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可将多个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‵include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语句写在一行；在该行中，只可出现空格和注释行。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2F68DF-A15C-4E43-A6E4-A544823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3454400"/>
            <a:ext cx="350520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文件包含允许嵌套。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7265647-FF00-48EB-ADA7-71076677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2451100"/>
            <a:ext cx="72390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aaa.v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include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bbb.v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合法！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621A958-9D73-4BC1-9A0D-24799C39466C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4064000"/>
            <a:ext cx="2819400" cy="2133600"/>
            <a:chOff x="240" y="2736"/>
            <a:chExt cx="1776" cy="1344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14079EF6-6110-4CD2-81F4-DCDA178CA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3B4345-AFA1-483C-956F-D0FDF849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F88DD064-3293-46F2-A8C1-CCB571C23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30"/>
                <a:ext cx="1728" cy="90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file2.v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90DDE32E-6063-4C36-87A3-0595DFCD9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file1.v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D209952-684B-452C-A2AE-9C3ACD5899CC}"/>
              </a:ext>
            </a:extLst>
          </p:cNvPr>
          <p:cNvGrpSpPr>
            <a:grpSpLocks/>
          </p:cNvGrpSpPr>
          <p:nvPr/>
        </p:nvGrpSpPr>
        <p:grpSpPr bwMode="auto">
          <a:xfrm>
            <a:off x="4314825" y="4064000"/>
            <a:ext cx="2819400" cy="2133600"/>
            <a:chOff x="240" y="2736"/>
            <a:chExt cx="1776" cy="1344"/>
          </a:xfrm>
        </p:grpSpPr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EA5A595A-EAB7-4520-83C1-166ECFEEC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537031-5B41-45EB-BB66-12B51DF63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F70BDF51-33B3-4255-933C-B074F5663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22"/>
                <a:ext cx="1728" cy="91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‵include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“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filev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”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0A44304A-C4D2-4F04-A331-1C2D42F10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file2.v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F5C3C42-DFF4-4E94-9CC6-031DED6A65D2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4060825"/>
            <a:ext cx="2819400" cy="2136775"/>
            <a:chOff x="240" y="2734"/>
            <a:chExt cx="1776" cy="1346"/>
          </a:xfrm>
        </p:grpSpPr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AE85CA7A-5724-4F08-9D81-C15447E7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1776" cy="1056"/>
              <a:chOff x="240" y="3024"/>
              <a:chExt cx="1776" cy="105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369E6F-9CF5-404F-BFE5-17A588C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024"/>
                <a:ext cx="1776" cy="1056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>
                <a:outerShdw dist="107763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0" name="Text Box 19">
                <a:extLst>
                  <a:ext uri="{FF2B5EF4-FFF2-40B4-BE49-F238E27FC236}">
                    <a16:creationId xmlns:a16="http://schemas.microsoft.com/office/drawing/2014/main" id="{732EB6B7-5354-4229-BD43-FC40CAB15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51"/>
                <a:ext cx="1728" cy="88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不包含</a:t>
                </a: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‵include </a:t>
                </a:r>
                <a:r>
                  <a:rPr lang="zh-CN" altLang="en-US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命令</a:t>
                </a: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……</a:t>
                </a:r>
                <a:endPara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4C32EE6D-5E32-4455-AF3B-F2EDF5DB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4"/>
              <a:ext cx="86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280988" indent="-280988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filev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1893443B-A95A-4D1E-A250-EFE8BED2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3216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0E90169-4527-4FB2-A7AD-64716F1D22E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2298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三、</a:t>
            </a:r>
            <a:r>
              <a:rPr lang="en-US" altLang="zh-CN">
                <a:latin typeface="Times New Roman" panose="02020603050405020304" pitchFamily="18" charset="0"/>
              </a:rPr>
              <a:t>‵timescale</a:t>
            </a:r>
            <a:r>
              <a:rPr lang="zh-CN" altLang="en-US">
                <a:latin typeface="Times New Roman" panose="02020603050405020304" pitchFamily="18" charset="0"/>
              </a:rPr>
              <a:t>语句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时间尺度语句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用于定义跟在该命令后模块的时间单位和时间精度。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9D7963E-7C99-45AD-95FD-92556737D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477" y="2803209"/>
            <a:ext cx="6101009" cy="38953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‵timescale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&lt;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时间单位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&gt; / &lt;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时间精度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B3E2AB25-E620-421D-BCCE-3A5B23B4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9" y="3860026"/>
            <a:ext cx="10725967" cy="17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8838" indent="-3873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单位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用于定义模块中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仿真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时间和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时间的基准单位；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精度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用来声明该模块的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仿真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时间和</a:t>
            </a:r>
            <a:r>
              <a:rPr lang="zh-CN" altLang="en-US" sz="220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时间的精确程度。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在同一程序设计里，可以包含采用不同时间单位的模块。此时</a:t>
            </a:r>
            <a:r>
              <a:rPr lang="zh-CN" altLang="en-US" sz="22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用最小的时间精度值决定仿真的时间单位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955497B-6075-42F7-BE68-25F7D670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8689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>
            <a:extLst>
              <a:ext uri="{FF2B5EF4-FFF2-40B4-BE49-F238E27FC236}">
                <a16:creationId xmlns:a16="http://schemas.microsoft.com/office/drawing/2014/main" id="{933FB8C8-ECBC-4441-9E0E-316B668F9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228600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0CE14B2-EA66-40A3-BBEA-B119CFEE1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048000"/>
            <a:ext cx="228600" cy="762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F92D5E8-4A2B-4653-BF06-4AE93167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19325"/>
            <a:ext cx="5910263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时间精度至少要和时间单位一样精确，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时间精度值不能大于时间单位值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766D6B9-C542-4E3D-90AC-52EA188F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89350"/>
            <a:ext cx="70104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74650" indent="-3746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‵timescale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语句中，用来说明时间单位和时间精度参量值的数字必须是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其有效数字为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单位为秒（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）、毫秒（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）、纳秒（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）、毫皮秒（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694F38-7F21-4418-93F3-7957E966174C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9671050" cy="5124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‵timescale 1ps / 1ns         // </a:t>
            </a:r>
            <a:r>
              <a:rPr lang="zh-CN" altLang="en-US">
                <a:latin typeface="Times New Roman" panose="02020603050405020304" pitchFamily="18" charset="0"/>
              </a:rPr>
              <a:t>非法！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‵timescale 1ns / 1ps         // </a:t>
            </a:r>
            <a:r>
              <a:rPr lang="zh-CN" altLang="en-US">
                <a:latin typeface="Times New Roman" panose="02020603050405020304" pitchFamily="18" charset="0"/>
              </a:rPr>
              <a:t>合法！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08C526A-253B-4C27-83CD-4560522D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3667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9EFF7DC0-75F4-4B38-A9F2-6C1A00D4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752600"/>
            <a:ext cx="8142288" cy="397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‵timescale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语句应用举例。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‵timescale 10ns / 1ns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时间单位为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，时间精度为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1ns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……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  sel;</a:t>
            </a:r>
          </a:p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initial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begin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#10 sel = 0;  //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时刻，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变量被赋值为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#10 sel = 1;  //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10ns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时刻，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变量被赋值为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end</a:t>
            </a: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……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C8EE6BD-8539-4878-9303-87EEF14E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77826"/>
            <a:ext cx="10424975" cy="760290"/>
          </a:xfrm>
        </p:spPr>
        <p:txBody>
          <a:bodyPr/>
          <a:lstStyle/>
          <a:p>
            <a:r>
              <a:rPr lang="zh-CN" altLang="en-US" dirty="0"/>
              <a:t>编译预处理语句</a:t>
            </a:r>
          </a:p>
        </p:txBody>
      </p:sp>
    </p:spTree>
    <p:extLst>
      <p:ext uri="{BB962C8B-B14F-4D97-AF65-F5344CB8AC3E}">
        <p14:creationId xmlns:p14="http://schemas.microsoft.com/office/powerpoint/2010/main" val="31641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200" y="1574800"/>
            <a:ext cx="10515600" cy="460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请自行设计一个模块，完成统计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要求：发送至邮箱：</a:t>
            </a:r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5.doc/pdf</a:t>
            </a:r>
          </a:p>
          <a:p>
            <a:r>
              <a:rPr lang="zh-CN" altLang="en-US" dirty="0"/>
              <a:t>截至时间：下次上课之前（周五下午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92FF-35BA-4B25-926F-644DD26F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graphicFrame>
        <p:nvGraphicFramePr>
          <p:cNvPr id="5" name="内容占位符 1">
            <a:extLst>
              <a:ext uri="{FF2B5EF4-FFF2-40B4-BE49-F238E27FC236}">
                <a16:creationId xmlns:a16="http://schemas.microsoft.com/office/drawing/2014/main" id="{0652FC95-254D-4F9D-8D97-503037167004}"/>
              </a:ext>
            </a:extLst>
          </p:cNvPr>
          <p:cNvGraphicFramePr>
            <a:graphicFrameLocks/>
          </p:cNvGraphicFramePr>
          <p:nvPr/>
        </p:nvGraphicFramePr>
        <p:xfrm>
          <a:off x="1978025" y="1182688"/>
          <a:ext cx="4973638" cy="5227688"/>
        </p:xfrm>
        <a:graphic>
          <a:graphicData uri="http://schemas.openxmlformats.org/drawingml/2006/table">
            <a:tbl>
              <a:tblPr/>
              <a:tblGrid>
                <a:gridCol w="202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20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赋值语句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连续赋值语句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过程赋值语句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20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块语句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begin_end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fork_join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82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条件语句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if_else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case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2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循环语句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forever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repeat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while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020">
                <a:tc row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结构说明语句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initial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1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always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5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</a:rPr>
                        <a:t>task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function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020">
                <a:tc row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编译预处理语句</a:t>
                      </a:r>
                    </a:p>
                  </a:txBody>
                  <a:tcPr marL="30722" marR="30722" marT="15352" marB="153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‘define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‘include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50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</a:rPr>
                        <a:t>‘timescale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语句</a:t>
                      </a:r>
                    </a:p>
                  </a:txBody>
                  <a:tcPr marL="30722" marR="30722" marT="15352" marB="153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18EB6-46E8-41C3-9695-0F36FFF7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EF0F5-5D9D-425B-AE66-AC23D9B3CB8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34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6.1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赋值语句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分为两类：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）连续</a:t>
            </a:r>
            <a:r>
              <a:rPr lang="zh-CN" altLang="zh-CN" dirty="0">
                <a:latin typeface="Times New Roman" panose="02020603050405020304" pitchFamily="18" charset="0"/>
              </a:rPr>
              <a:t>赋值语句——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assign</a:t>
            </a:r>
            <a:r>
              <a:rPr lang="zh-CN" altLang="en-US" dirty="0">
                <a:latin typeface="Times New Roman" panose="02020603050405020304" pitchFamily="18" charset="0"/>
              </a:rPr>
              <a:t>语句，用于对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型变量赋值，是描述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组合逻辑</a:t>
            </a:r>
            <a:r>
              <a:rPr lang="zh-CN" altLang="en-US" dirty="0">
                <a:latin typeface="Times New Roman" panose="02020603050405020304" pitchFamily="18" charset="0"/>
              </a:rPr>
              <a:t>最常用的方法之一。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	[</a:t>
            </a:r>
            <a:r>
              <a:rPr lang="zh-CN" altLang="en-US" dirty="0">
                <a:solidFill>
                  <a:srgbClr val="FF33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 assign c=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a&amp;b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;    //a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均为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型变量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）过程</a:t>
            </a:r>
            <a:r>
              <a:rPr lang="zh-CN" altLang="zh-CN" dirty="0">
                <a:latin typeface="Times New Roman" panose="02020603050405020304" pitchFamily="18" charset="0"/>
              </a:rPr>
              <a:t>赋值语句——</a:t>
            </a:r>
            <a:r>
              <a:rPr lang="zh-CN" altLang="en-US" dirty="0">
                <a:latin typeface="Times New Roman" panose="02020603050405020304" pitchFamily="18" charset="0"/>
              </a:rPr>
              <a:t>用于对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型变量赋值，有两种方式：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非阻塞（</a:t>
            </a:r>
            <a:r>
              <a:rPr lang="zh-CN" altLang="zh-CN" dirty="0">
                <a:latin typeface="Times New Roman" panose="02020603050405020304" pitchFamily="18" charset="0"/>
              </a:rPr>
              <a:t>non-blocking)赋值方式：</a:t>
            </a: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  </a:t>
            </a:r>
            <a:r>
              <a:rPr lang="zh-CN" altLang="en-US" dirty="0">
                <a:latin typeface="Times New Roman" panose="02020603050405020304" pitchFamily="18" charset="0"/>
              </a:rPr>
              <a:t>赋值符号为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lang="zh-CN" altLang="en-US" dirty="0">
                <a:latin typeface="Times New Roman" panose="02020603050405020304" pitchFamily="18" charset="0"/>
              </a:rPr>
              <a:t>，如</a:t>
            </a:r>
            <a:r>
              <a:rPr lang="zh-CN" altLang="zh-CN" dirty="0">
                <a:latin typeface="Times New Roman" panose="02020603050405020304" pitchFamily="18" charset="0"/>
              </a:rPr>
              <a:t> b 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&lt;=</a:t>
            </a:r>
            <a:r>
              <a:rPr lang="zh-CN" altLang="zh-CN" dirty="0">
                <a:latin typeface="Times New Roman" panose="02020603050405020304" pitchFamily="18" charset="0"/>
              </a:rPr>
              <a:t> a ；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阻塞（</a:t>
            </a:r>
            <a:r>
              <a:rPr lang="zh-CN" altLang="zh-CN" dirty="0">
                <a:latin typeface="Times New Roman" panose="02020603050405020304" pitchFamily="18" charset="0"/>
              </a:rPr>
              <a:t>blocking)赋值方式：</a:t>
            </a:r>
          </a:p>
          <a:p>
            <a:pPr>
              <a:lnSpc>
                <a:spcPct val="11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  赋值符号为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，如</a:t>
            </a:r>
            <a:r>
              <a:rPr lang="zh-CN" altLang="zh-CN" dirty="0">
                <a:latin typeface="Times New Roman" panose="02020603050405020304" pitchFamily="18" charset="0"/>
              </a:rPr>
              <a:t> b </a:t>
            </a:r>
            <a:r>
              <a:rPr lang="zh-CN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</a:rPr>
              <a:t> a ；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6671502-2509-4CBE-A76C-AB895DC80CCB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98550"/>
            <a:ext cx="9429750" cy="5429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defRPr/>
            </a:pPr>
            <a:r>
              <a:rPr lang="en-US" altLang="zh-CN" noProof="1">
                <a:solidFill>
                  <a:schemeClr val="tx2"/>
                </a:solidFill>
              </a:rPr>
              <a:t>6.2 </a:t>
            </a:r>
            <a:r>
              <a:rPr lang="zh-CN" altLang="en-US" noProof="1">
                <a:solidFill>
                  <a:schemeClr val="tx2"/>
                </a:solidFill>
              </a:rPr>
              <a:t>非阻塞赋值与阻塞</a:t>
            </a:r>
            <a:r>
              <a:rPr lang="zh-CN" altLang="zh-CN" noProof="1">
                <a:solidFill>
                  <a:schemeClr val="tx2"/>
                </a:solidFill>
              </a:rPr>
              <a:t>赋值的区别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noProof="1"/>
              <a:t>1. </a:t>
            </a:r>
            <a:r>
              <a:rPr lang="zh-CN" altLang="en-US" noProof="1"/>
              <a:t>非阻塞</a:t>
            </a:r>
            <a:r>
              <a:rPr lang="zh-CN" altLang="zh-CN" noProof="1"/>
              <a:t>赋值方式</a:t>
            </a:r>
          </a:p>
          <a:p>
            <a:pPr>
              <a:defRPr/>
            </a:pPr>
            <a:r>
              <a:rPr lang="zh-CN" altLang="zh-CN" noProof="1"/>
              <a:t> </a:t>
            </a:r>
            <a:r>
              <a:rPr lang="zh-CN" altLang="en-US" noProof="1"/>
              <a:t>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always @(posedge clk)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	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begin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b &lt;=  a ;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c &lt;= b;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end</a:t>
            </a:r>
            <a:endParaRPr lang="en-US" altLang="zh-CN" sz="2600" noProof="1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80B7F4B-A78E-4AE5-A1DE-CC4B75289FEA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1960452"/>
            <a:ext cx="4596941" cy="2434789"/>
            <a:chOff x="2544" y="1632"/>
            <a:chExt cx="3024" cy="148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22D0C8D-F6A0-49B0-9870-0EC4C4B0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3024" cy="14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06CBC779-0DB9-45DF-87EB-2EB309478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6DCD4CA-6431-4520-896A-4528186A8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384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clk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770FBC4-5770-4C2E-8A22-83D585DE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EB46CDA-86CE-45CC-A471-AF5EF0008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496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03F84C5-9DB3-4E90-9E40-DAF29702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AA6462FD-2DEB-44BD-BC2C-37E2C1FC4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79ADD37-FE7B-4CF4-9F8A-0CAAAFBB1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5033A4D-7CE3-416D-B45B-B618F7B67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9601FC3-4D1F-4BDB-9D44-651CB8A27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5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B55208F-FB29-4CAB-BFAE-08E7DE1E5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5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C753FF3E-2ADD-4AAE-B496-B98D86EF7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5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E58C2F18-E0DC-466F-8608-C5DEA4973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6884D0CF-2414-429D-96D9-40142C14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09F0F617-75E8-4746-B548-BC037453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2A8DA979-1D85-4CB9-B8DB-E660BD15D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3D2A3CD8-F460-4235-B970-D5668B4F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5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96EA5416-9E0D-4DB6-8B41-D890043AA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35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D584E948-750D-4515-B819-73D55BDEC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5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18FED42A-6A67-48AD-AA8B-229AFA2D3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30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940D3690-AF45-4633-8405-48219D522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2B0438BB-B2C6-4895-BE34-182EA8D32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F4C7C02B-B115-49A9-ACA3-FFD443A0A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4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1F89C017-064D-4A6C-B872-EF09F8287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4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809522F9-C8E2-4200-8AC4-97A6FD4C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AutoShape 30">
            <a:extLst>
              <a:ext uri="{FF2B5EF4-FFF2-40B4-BE49-F238E27FC236}">
                <a16:creationId xmlns:a16="http://schemas.microsoft.com/office/drawing/2014/main" id="{6C25C989-FDAE-4B04-8954-FAECCF86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301" y="4268788"/>
            <a:ext cx="2318699" cy="1161454"/>
          </a:xfrm>
          <a:prstGeom prst="wedgeRoundRectCallout">
            <a:avLst>
              <a:gd name="adj1" fmla="val -43889"/>
              <a:gd name="adj2" fmla="val -8066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结束时才完成赋值操作！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3C478881-E156-4E03-A7DD-9A4ECF54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2" y="5659438"/>
            <a:ext cx="6530905" cy="482761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的值比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的值落后一个时钟周期！</a:t>
            </a: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A48C276D-C271-4679-A7BB-667E0964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3759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bldLvl="0" animBg="1"/>
      <p:bldP spid="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5FCB336-F799-4D4A-930D-F54D5A8C13CB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阻塞</a:t>
            </a:r>
            <a:r>
              <a:rPr lang="zh-CN" altLang="zh-CN" noProof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赋值方式</a:t>
            </a:r>
          </a:p>
          <a:p>
            <a:pPr>
              <a:defRPr/>
            </a:pPr>
            <a:r>
              <a:rPr lang="zh-CN" altLang="zh-CN" noProof="1">
                <a:latin typeface="宋体" panose="02010600030101010101" pitchFamily="2" charset="-122"/>
              </a:rPr>
              <a:t> </a:t>
            </a:r>
            <a:r>
              <a:rPr lang="zh-CN" altLang="en-US" noProof="1">
                <a:latin typeface="宋体" panose="02010600030101010101" pitchFamily="2" charset="-122"/>
              </a:rPr>
              <a:t>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always @(posedge clk)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begin 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b = a ; 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 = b;</a:t>
            </a:r>
          </a:p>
          <a:p>
            <a:pPr>
              <a:defRPr/>
            </a:pP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en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d</a:t>
            </a:r>
            <a:endParaRPr lang="en-US" altLang="zh-CN" sz="2600" noProof="1">
              <a:latin typeface="宋体" panose="02010600030101010101" pitchFamily="2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2079F29-CA8C-47EB-A69E-A6E4A9A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3445669"/>
            <a:ext cx="2133600" cy="1028700"/>
          </a:xfrm>
          <a:prstGeom prst="wedgeRoundRectCallout">
            <a:avLst>
              <a:gd name="adj1" fmla="val -43153"/>
              <a:gd name="adj2" fmla="val -7731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赋值在</a:t>
            </a:r>
            <a:r>
              <a:rPr lang="zh-CN" altLang="en-US" sz="2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该语句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结束时就完成赋值操作！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7D66FDA-AF5A-4CD0-B32E-C3B764DCDC70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1752600"/>
            <a:ext cx="3657600" cy="1676400"/>
            <a:chOff x="2640" y="2640"/>
            <a:chExt cx="2304" cy="105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F988C31-5816-430A-A40F-ADFF17CB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40"/>
              <a:ext cx="2304" cy="105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630CEE05-4673-4FFD-A9B2-0B56610F9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243ED91-F639-4BA8-8661-92025E90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3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5DB623A-BFBE-48C9-A640-B9845FCFD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360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DFF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AD90A1D4-B750-415B-B885-9DE3BACC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CC911049-7429-4AC5-A4DB-60E51F25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672" cy="48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8DB42ED-9B1D-4CBF-861B-BB5460FF8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900BBEB-EB35-4D85-8798-DEF372778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E0E0F722-B4F0-4209-8935-C43DF5D47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D      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BEF6B8C2-1C27-4DF2-9DA9-6C675A99A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072"/>
              <a:ext cx="192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0AF2D176-B0FE-44F7-9A69-8F4D86DAD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39F9347-AF23-4D44-9A3A-9750DC560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24"/>
              <a:ext cx="144" cy="4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B89BAF83-8C4A-4B7D-950E-FE92E20C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A8D11189-90E7-43E4-B14D-FC44E524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2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8AF9E19-D5F9-421A-B55C-76758D53E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8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006CEAA5-2EFA-4059-AEEB-515D205E0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D91204F4-7A97-4BA9-93EB-7E31F0190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3">
            <a:extLst>
              <a:ext uri="{FF2B5EF4-FFF2-40B4-BE49-F238E27FC236}">
                <a16:creationId xmlns:a16="http://schemas.microsoft.com/office/drawing/2014/main" id="{16E5C1DC-B3AD-410F-8518-50995A06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668838"/>
            <a:ext cx="7396162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注：在一个块语句中，如果有多条阻塞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赋值语句，在前面的赋值语句没有完成之前，后面的语句就不能被执行，就像被阻塞了一样，因此称为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赋值方式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这里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的值一样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0AFBE38-0E8D-457A-9737-0ABABB8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8898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6273D58-07DD-4F8C-9FF0-FD69B10DDB69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415928"/>
            <a:ext cx="9937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非阻塞</a:t>
            </a:r>
            <a:r>
              <a:rPr lang="zh-CN" altLang="en-US" dirty="0"/>
              <a:t>（</a:t>
            </a:r>
            <a:r>
              <a:rPr lang="zh-CN" altLang="zh-CN" dirty="0"/>
              <a:t>non-blocking)赋值方式 ( b&lt;= a)</a:t>
            </a:r>
            <a:r>
              <a:rPr lang="zh-CN" altLang="en-US" dirty="0"/>
              <a:t>：</a:t>
            </a: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b的值被赋成新值a的操作, 并不是立刻完成的，而是在块结束时才完成；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块内的多条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赋值语句在块结束时同时赋值；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硬件有对应的电路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阻塞</a:t>
            </a:r>
            <a:r>
              <a:rPr lang="zh-CN" altLang="en-US" dirty="0"/>
              <a:t>（</a:t>
            </a:r>
            <a:r>
              <a:rPr lang="zh-CN" altLang="zh-CN" dirty="0"/>
              <a:t>blocking)赋值方式 ( b = a)</a:t>
            </a:r>
            <a:r>
              <a:rPr lang="zh-CN" altLang="en-US" dirty="0"/>
              <a:t>：</a:t>
            </a: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b的值立刻被赋成新值a；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完成该赋值语句后才能执行下一句的操作；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硬件没有对应的电路，因而综合结果未知。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4203C67-3B84-4E42-BB77-CD238C0A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125416"/>
            <a:ext cx="7258050" cy="644525"/>
          </a:xfrm>
          <a:prstGeom prst="homePlate">
            <a:avLst>
              <a:gd name="adj" fmla="val 281006"/>
            </a:avLst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18" tIns="36509" rIns="73018" bIns="36509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赋值与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阻塞</a:t>
            </a:r>
            <a:r>
              <a:rPr lang="zh-CN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赋值方式的主要区别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C2403921-C5FA-4DBA-9C17-340050BF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5081466"/>
            <a:ext cx="7354888" cy="12858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0988" indent="-280988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建议在初学时只使用一种方式，不要混用！</a:t>
            </a:r>
            <a:endParaRPr lang="zh-CN" altLang="en-US" sz="26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建议在可综合风格的模块中使用</a:t>
            </a:r>
            <a:r>
              <a:rPr lang="zh-CN" altLang="en-US" sz="26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非阻塞</a:t>
            </a:r>
            <a:r>
              <a:rPr lang="zh-CN" altLang="zh-CN" sz="26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赋值！</a:t>
            </a:r>
            <a:endParaRPr lang="zh-CN" altLang="en-US" sz="26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C0D3CCB-B812-4F84-B299-014CB278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5924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0D1A58D-7C2A-4380-920A-0D5C1075E474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6.3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块语句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用来将两条或多条语句组合在一起，使其在格式上更像一条语句，以增加程序的可读性。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块语句：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zh-CN" altLang="en-US" sz="2200">
                <a:latin typeface="Times New Roman" panose="02020603050405020304" pitchFamily="18" charset="0"/>
              </a:rPr>
              <a:t>语句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200">
                <a:latin typeface="Times New Roman" panose="02020603050405020304" pitchFamily="18" charset="0"/>
              </a:rPr>
              <a:t>标识</a:t>
            </a:r>
            <a:r>
              <a:rPr lang="zh-CN" altLang="en-US" sz="2200">
                <a:solidFill>
                  <a:srgbClr val="FF33CC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sz="2200">
                <a:latin typeface="Times New Roman" panose="02020603050405020304" pitchFamily="18" charset="0"/>
              </a:rPr>
              <a:t>执行的语句</a:t>
            </a:r>
            <a:endParaRPr lang="zh-CN" altLang="zh-CN" sz="2200">
              <a:latin typeface="Times New Roman" panose="02020603050405020304" pitchFamily="18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1A06103-8762-4958-8EA8-8A125B703FEE}"/>
              </a:ext>
            </a:extLst>
          </p:cNvPr>
          <p:cNvSpPr/>
          <p:nvPr/>
        </p:nvSpPr>
        <p:spPr>
          <a:xfrm>
            <a:off x="473074" y="3602038"/>
            <a:ext cx="11097349" cy="212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特点：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块内的语句是顺序执行的；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每条语句的延迟时间是</a:t>
            </a:r>
            <a:r>
              <a:rPr lang="zh-CN" altLang="en-US" sz="2200" b="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相对于前一条语句</a:t>
            </a: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的仿真时间而言的；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zh-CN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直到最后一条语句执行完，程序流程控制才跳出该顺序块。</a:t>
            </a:r>
            <a:endParaRPr lang="zh-CN" altLang="en-US" sz="2200" b="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64F2F5A-013F-4F56-BD30-F55C5890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25726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FE3166AB-8F7D-40F5-A62E-DC37BE77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93950"/>
            <a:ext cx="16764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begin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631A801-7427-430F-899F-D0058E6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11388"/>
            <a:ext cx="2514600" cy="243681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begin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：块名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块内声明语句；    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78DC79-2093-4875-A4CA-EC24EC20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7239000" cy="903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注：块内声明语句可以是</a:t>
            </a:r>
            <a:r>
              <a:rPr lang="zh-CN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变量声明、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real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变量声明语句。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40BD95-5B5C-43CE-BC9B-E44C401E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63888"/>
            <a:ext cx="6858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167220E-61D2-40A3-9A73-F92C1E8D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497013"/>
            <a:ext cx="2016125" cy="42386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顺序块的格式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DE00C04-C1E3-4ED2-8285-594AFD4C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365125"/>
            <a:ext cx="10425112" cy="760413"/>
          </a:xfrm>
        </p:spPr>
        <p:txBody>
          <a:bodyPr/>
          <a:lstStyle/>
          <a:p>
            <a:r>
              <a:rPr lang="zh-CN" altLang="en-US" dirty="0"/>
              <a:t>语句之赋值语句和块语句</a:t>
            </a:r>
          </a:p>
        </p:txBody>
      </p:sp>
    </p:spTree>
    <p:extLst>
      <p:ext uri="{BB962C8B-B14F-4D97-AF65-F5344CB8AC3E}">
        <p14:creationId xmlns:p14="http://schemas.microsoft.com/office/powerpoint/2010/main" val="7579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194</TotalTime>
  <Words>2518</Words>
  <Application>Microsoft Office PowerPoint</Application>
  <PresentationFormat>宽屏</PresentationFormat>
  <Paragraphs>319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Alibaba PuHuiTi</vt:lpstr>
      <vt:lpstr>BigYoungBoldGB2.0</vt:lpstr>
      <vt:lpstr>等线</vt:lpstr>
      <vt:lpstr>方正姚体</vt:lpstr>
      <vt:lpstr>黑体</vt:lpstr>
      <vt:lpstr>华文楷体</vt:lpstr>
      <vt:lpstr>华文新魏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nk</vt:lpstr>
      <vt:lpstr>PowerPoint 演示文稿</vt:lpstr>
      <vt:lpstr>Verilog 语句（一）</vt:lpstr>
      <vt:lpstr>语句</vt:lpstr>
      <vt:lpstr>语句之赋值语句和块语句</vt:lpstr>
      <vt:lpstr>语句之赋值语句和块语句</vt:lpstr>
      <vt:lpstr>语句之赋值语句和块语句</vt:lpstr>
      <vt:lpstr>语句之赋值语句和块语句</vt:lpstr>
      <vt:lpstr>语句之赋值语句和块语句</vt:lpstr>
      <vt:lpstr>语句之赋值语句和块语句</vt:lpstr>
      <vt:lpstr>语句之赋值语句和块语句</vt:lpstr>
      <vt:lpstr>PowerPoint 演示文稿</vt:lpstr>
      <vt:lpstr>语句之赋值语句和块语句</vt:lpstr>
      <vt:lpstr>语句之赋值语句和块语句</vt:lpstr>
      <vt:lpstr>语句之赋值语句和块语句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编译预处理语句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32</cp:revision>
  <dcterms:created xsi:type="dcterms:W3CDTF">2021-09-09T13:57:20Z</dcterms:created>
  <dcterms:modified xsi:type="dcterms:W3CDTF">2022-10-12T10:08:35Z</dcterms:modified>
</cp:coreProperties>
</file>