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508" r:id="rId4"/>
    <p:sldId id="412" r:id="rId5"/>
    <p:sldId id="289" r:id="rId6"/>
    <p:sldId id="395" r:id="rId7"/>
    <p:sldId id="383" r:id="rId8"/>
    <p:sldId id="385" r:id="rId9"/>
    <p:sldId id="272" r:id="rId10"/>
    <p:sldId id="392" r:id="rId11"/>
    <p:sldId id="336" r:id="rId12"/>
    <p:sldId id="337" r:id="rId13"/>
    <p:sldId id="393" r:id="rId14"/>
    <p:sldId id="340" r:id="rId15"/>
    <p:sldId id="341" r:id="rId16"/>
    <p:sldId id="342" r:id="rId17"/>
    <p:sldId id="343" r:id="rId18"/>
    <p:sldId id="396" r:id="rId19"/>
    <p:sldId id="344" r:id="rId20"/>
    <p:sldId id="397" r:id="rId21"/>
    <p:sldId id="345" r:id="rId22"/>
    <p:sldId id="346" r:id="rId23"/>
    <p:sldId id="347" r:id="rId24"/>
    <p:sldId id="349" r:id="rId25"/>
    <p:sldId id="350" r:id="rId26"/>
    <p:sldId id="365" r:id="rId27"/>
    <p:sldId id="348" r:id="rId28"/>
    <p:sldId id="353" r:id="rId29"/>
    <p:sldId id="354" r:id="rId30"/>
    <p:sldId id="355" r:id="rId31"/>
    <p:sldId id="356" r:id="rId32"/>
    <p:sldId id="363" r:id="rId33"/>
    <p:sldId id="382" r:id="rId34"/>
    <p:sldId id="357" r:id="rId35"/>
    <p:sldId id="358" r:id="rId37"/>
    <p:sldId id="399" r:id="rId38"/>
    <p:sldId id="359" r:id="rId39"/>
    <p:sldId id="360" r:id="rId40"/>
    <p:sldId id="398" r:id="rId41"/>
    <p:sldId id="361" r:id="rId42"/>
    <p:sldId id="362" r:id="rId4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7D6"/>
    <a:srgbClr val="CE200F"/>
    <a:srgbClr val="229C12"/>
    <a:srgbClr val="4C4C4C"/>
    <a:srgbClr val="3F3F3F"/>
    <a:srgbClr val="2F2F2F"/>
    <a:srgbClr val="E22F31"/>
    <a:srgbClr val="E134B6"/>
    <a:srgbClr val="FED282"/>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956" y="-60"/>
      </p:cViewPr>
      <p:guideLst>
        <p:guide orient="horz" pos="1800"/>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3623DC-50FF-485B-B4EE-84B84A40D4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endParaRPr lang="zh-CN" altLang="en-US" dirty="0"/>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dirty="0"/>
              <a:t>Unit 1 </a:t>
            </a:r>
            <a:br>
              <a:rPr lang="en-US" altLang="zh-CN" dirty="0"/>
            </a:br>
            <a:r>
              <a:rPr lang="en-US" altLang="zh-CN" dirty="0"/>
              <a:t>The Generation Gap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embarrass</a:t>
            </a:r>
            <a:r>
              <a:rPr lang="en-US" altLang="zh-CN" sz="2400" i="1" dirty="0">
                <a:solidFill>
                  <a:srgbClr val="D2403C"/>
                </a:solidFill>
                <a:ea typeface="宋体" panose="02010600030101010101" pitchFamily="2" charset="-122"/>
              </a:rPr>
              <a:t> </a:t>
            </a:r>
            <a:r>
              <a:rPr lang="en-US" altLang="zh-CN" sz="2400" i="1" dirty="0" err="1">
                <a:ea typeface="宋体" panose="02010600030101010101" pitchFamily="2" charset="-122"/>
              </a:rPr>
              <a:t>vt.</a:t>
            </a:r>
            <a:r>
              <a:rPr lang="en-US" altLang="zh-CN" sz="2400" i="1" dirty="0">
                <a:ea typeface="宋体" panose="02010600030101010101" pitchFamily="2" charset="-122"/>
              </a:rPr>
              <a:t> </a:t>
            </a:r>
            <a:endParaRPr lang="en-US" altLang="zh-CN" sz="2400" i="1" dirty="0">
              <a:ea typeface="宋体" panose="02010600030101010101" pitchFamily="2" charset="-122"/>
            </a:endParaRPr>
          </a:p>
          <a:p>
            <a:r>
              <a:rPr lang="en-US" altLang="zh-CN" sz="2400" dirty="0"/>
              <a:t>make sb. feel uncomfortable/ashamed/nervous, esp. in front of other people </a:t>
            </a:r>
            <a:r>
              <a:rPr lang="zh-CN" altLang="en-US" sz="2400" dirty="0"/>
              <a:t>使</a:t>
            </a:r>
            <a:r>
              <a:rPr lang="en-US" altLang="zh-CN" sz="2400" dirty="0"/>
              <a:t>…</a:t>
            </a:r>
            <a:r>
              <a:rPr lang="zh-CN" altLang="en-US" sz="2400" dirty="0"/>
              <a:t>尴尬</a:t>
            </a:r>
            <a:r>
              <a:rPr lang="en-US" altLang="zh-CN" sz="2400" dirty="0"/>
              <a:t>/</a:t>
            </a:r>
            <a:r>
              <a:rPr lang="zh-CN" altLang="en-US" sz="2400" dirty="0"/>
              <a:t>羞愧</a:t>
            </a:r>
            <a:r>
              <a:rPr lang="en-US" altLang="zh-CN" sz="2400" dirty="0"/>
              <a:t>/</a:t>
            </a:r>
            <a:r>
              <a:rPr lang="zh-CN" altLang="en-US" sz="2400" dirty="0"/>
              <a:t>紧张</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I was totally embarrassed when my cousin told me I had spinach in my teeth.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82765"/>
            <a:ext cx="7343775" cy="461665"/>
          </a:xfrm>
          <a:prstGeom prst="rect">
            <a:avLst/>
          </a:prstGeom>
          <a:noFill/>
          <a:ln w="9525">
            <a:noFill/>
            <a:miter lim="800000"/>
          </a:ln>
        </p:spPr>
        <p:txBody>
          <a:bodyPr>
            <a:spAutoFit/>
          </a:bodyPr>
          <a:lstStyle/>
          <a:p>
            <a:pPr algn="just" eaLnBrk="0" hangingPunct="0"/>
            <a:r>
              <a:rPr lang="zh-CN" altLang="en-US" sz="2400" dirty="0"/>
              <a:t>当我堂兄提醒我牙齿里嵌着菠菜时，我尴尬得要死。 </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12" name="文本框 11">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dumb</a:t>
            </a:r>
            <a:r>
              <a:rPr lang="en-US" altLang="zh-CN" sz="2400" i="1" dirty="0">
                <a:solidFill>
                  <a:srgbClr val="D2403C"/>
                </a:solidFill>
                <a:ea typeface="宋体" panose="02010600030101010101" pitchFamily="2" charset="-122"/>
              </a:rPr>
              <a:t> </a:t>
            </a:r>
            <a:r>
              <a:rPr lang="en-US" altLang="zh-CN" sz="2400" i="1" dirty="0">
                <a:ea typeface="宋体" panose="02010600030101010101" pitchFamily="2" charset="-122"/>
              </a:rPr>
              <a:t> </a:t>
            </a:r>
            <a:endParaRPr lang="en-US" altLang="zh-CN" sz="2400" i="1" dirty="0">
              <a:ea typeface="宋体" panose="02010600030101010101" pitchFamily="2" charset="-122"/>
            </a:endParaRPr>
          </a:p>
          <a:p>
            <a:r>
              <a:rPr lang="en-US" altLang="zh-CN" sz="2400" dirty="0"/>
              <a:t>1) </a:t>
            </a:r>
            <a:r>
              <a:rPr lang="en-US" altLang="zh-CN" sz="2400" i="1" dirty="0"/>
              <a:t>a</a:t>
            </a:r>
            <a:r>
              <a:rPr lang="en-US" altLang="zh-CN" sz="2400" dirty="0"/>
              <a:t>. foolish </a:t>
            </a:r>
            <a:r>
              <a:rPr lang="zh-CN" altLang="en-US" sz="2400" dirty="0"/>
              <a:t>愚蠢的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Don’t be so dumb. You can’t get a loan from the bank if you are laid off.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4601" y="3649587"/>
            <a:ext cx="7343775" cy="461665"/>
          </a:xfrm>
          <a:prstGeom prst="rect">
            <a:avLst/>
          </a:prstGeom>
          <a:noFill/>
          <a:ln w="9525">
            <a:noFill/>
            <a:miter lim="800000"/>
          </a:ln>
        </p:spPr>
        <p:txBody>
          <a:bodyPr>
            <a:spAutoFit/>
          </a:bodyPr>
          <a:lstStyle/>
          <a:p>
            <a:pPr algn="just" eaLnBrk="0" hangingPunct="0"/>
            <a:r>
              <a:rPr lang="zh-CN" altLang="en-US" sz="2400" dirty="0"/>
              <a:t>别傻了。要是你下了岗，银行才不会贷款给你呢。</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0218" y="1282751"/>
            <a:ext cx="7992888" cy="461665"/>
          </a:xfrm>
          <a:prstGeom prst="rect">
            <a:avLst/>
          </a:prstGeom>
          <a:noFill/>
          <a:ln w="9525">
            <a:noFill/>
            <a:miter lim="800000"/>
          </a:ln>
        </p:spPr>
        <p:txBody>
          <a:bodyPr wrap="square">
            <a:spAutoFit/>
          </a:bodyPr>
          <a:lstStyle/>
          <a:p>
            <a:r>
              <a:rPr lang="en-US" altLang="zh-CN" sz="2400" dirty="0"/>
              <a:t>2) </a:t>
            </a:r>
            <a:r>
              <a:rPr lang="en-US" altLang="zh-CN" sz="2400" i="1" dirty="0"/>
              <a:t>a</a:t>
            </a:r>
            <a:r>
              <a:rPr lang="en-US" altLang="zh-CN" sz="2400" dirty="0"/>
              <a:t>. unable to speak </a:t>
            </a:r>
            <a:r>
              <a:rPr lang="zh-CN" altLang="en-US" sz="2400" dirty="0"/>
              <a:t>哑的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Children born deaf and dumb can nowadays be taught to speak and lip-read.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4601" y="3649587"/>
            <a:ext cx="7343775" cy="461665"/>
          </a:xfrm>
          <a:prstGeom prst="rect">
            <a:avLst/>
          </a:prstGeom>
          <a:noFill/>
          <a:ln w="9525">
            <a:noFill/>
            <a:miter lim="800000"/>
          </a:ln>
        </p:spPr>
        <p:txBody>
          <a:bodyPr>
            <a:spAutoFit/>
          </a:bodyPr>
          <a:lstStyle/>
          <a:p>
            <a:pPr algn="just" eaLnBrk="0" hangingPunct="0"/>
            <a:r>
              <a:rPr lang="zh-CN" altLang="en-US" sz="2400" dirty="0"/>
              <a:t>天生聋哑的儿童如今也能学会讲话和读唇语。</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endParaRPr kumimoji="1" lang="zh-CN" altLang="en-US" sz="1400" b="1" dirty="0">
              <a:latin typeface="Arial" panose="020B0604020202020204" pitchFamily="34" charset="0"/>
              <a:ea typeface="微软雅黑" panose="020B0503020204020204" pitchFamily="34" charset="-122"/>
            </a:endParaRPr>
          </a:p>
        </p:txBody>
      </p:sp>
      <p:sp>
        <p:nvSpPr>
          <p:cNvPr id="11"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in unison</a:t>
            </a:r>
            <a:r>
              <a:rPr lang="en-US" altLang="zh-CN" sz="2400" dirty="0">
                <a:solidFill>
                  <a:srgbClr val="CE200F"/>
                </a:solidFill>
                <a:ea typeface="宋体" panose="02010600030101010101" pitchFamily="2" charset="-122"/>
              </a:rPr>
              <a:t> </a:t>
            </a:r>
            <a:r>
              <a:rPr lang="en-US" altLang="zh-CN" sz="2400" i="1" dirty="0">
                <a:ea typeface="宋体" panose="02010600030101010101" pitchFamily="2" charset="-122"/>
              </a:rPr>
              <a:t>  </a:t>
            </a:r>
            <a:endParaRPr lang="en-US" altLang="zh-CN" sz="2400" i="1" dirty="0">
              <a:ea typeface="宋体" panose="02010600030101010101" pitchFamily="2" charset="-122"/>
            </a:endParaRPr>
          </a:p>
          <a:p>
            <a:r>
              <a:rPr lang="en-US" altLang="zh-CN" sz="2400" dirty="0"/>
              <a:t>acting in the same way at the same time </a:t>
            </a:r>
            <a:r>
              <a:rPr lang="zh-CN" altLang="en-US" sz="2400" dirty="0"/>
              <a:t>一致地；一起 </a:t>
            </a:r>
            <a:r>
              <a:rPr lang="en-US" altLang="zh-CN" sz="2400" dirty="0"/>
              <a:t>e.g. </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international community is ready to work in unison against terrorism.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3608" y="3649587"/>
            <a:ext cx="7632848" cy="461665"/>
          </a:xfrm>
          <a:prstGeom prst="rect">
            <a:avLst/>
          </a:prstGeom>
          <a:noFill/>
          <a:ln w="9525">
            <a:noFill/>
            <a:miter lim="800000"/>
          </a:ln>
        </p:spPr>
        <p:txBody>
          <a:bodyPr wrap="square">
            <a:spAutoFit/>
          </a:bodyPr>
          <a:lstStyle/>
          <a:p>
            <a:r>
              <a:rPr lang="zh-CN" altLang="en-US" sz="2400" dirty="0"/>
              <a:t>国际社会愿意通力合作对抗恐怖主义。</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consist of</a:t>
            </a:r>
            <a:endParaRPr lang="en-US" altLang="zh-CN" sz="2400" b="1" dirty="0">
              <a:solidFill>
                <a:srgbClr val="CE200F"/>
              </a:solidFill>
              <a:ea typeface="宋体" panose="02010600030101010101" pitchFamily="2" charset="-122"/>
            </a:endParaRPr>
          </a:p>
          <a:p>
            <a:pPr marL="262255" indent="-262255" algn="just">
              <a:spcBef>
                <a:spcPct val="0"/>
              </a:spcBef>
            </a:pPr>
            <a:r>
              <a:rPr lang="en-US" altLang="zh-CN" sz="2400" dirty="0"/>
              <a:t>be made up of </a:t>
            </a:r>
            <a:r>
              <a:rPr lang="zh-CN" altLang="en-US" sz="2400" dirty="0"/>
              <a:t>由</a:t>
            </a:r>
            <a:r>
              <a:rPr lang="en-US" altLang="zh-CN" sz="2400" dirty="0"/>
              <a:t>…</a:t>
            </a:r>
            <a:r>
              <a:rPr lang="zh-CN" altLang="en-US" sz="2400" dirty="0"/>
              <a:t>组成</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book consists of 100 essays written over the last twenty years.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1002"/>
            <a:ext cx="7632848" cy="461665"/>
          </a:xfrm>
          <a:prstGeom prst="rect">
            <a:avLst/>
          </a:prstGeom>
          <a:noFill/>
          <a:ln w="9525">
            <a:noFill/>
            <a:miter lim="800000"/>
          </a:ln>
        </p:spPr>
        <p:txBody>
          <a:bodyPr wrap="square">
            <a:spAutoFit/>
          </a:bodyPr>
          <a:lstStyle/>
          <a:p>
            <a:pPr algn="just" eaLnBrk="0" hangingPunct="0"/>
            <a:r>
              <a:rPr lang="zh-CN" altLang="en-US" sz="2400" dirty="0"/>
              <a:t>这本书收录了过去二十年间写成的一百篇随笔。</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136904"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typical </a:t>
            </a:r>
            <a:r>
              <a:rPr lang="en-US" altLang="zh-CN" sz="2400" i="1" dirty="0"/>
              <a:t>a.</a:t>
            </a:r>
            <a:endParaRPr lang="en-US" altLang="zh-CN" sz="2400" b="1" i="1" dirty="0">
              <a:solidFill>
                <a:srgbClr val="CE200F"/>
              </a:solidFill>
              <a:ea typeface="宋体" panose="02010600030101010101" pitchFamily="2" charset="-122"/>
            </a:endParaRPr>
          </a:p>
          <a:p>
            <a:pPr marL="262255" indent="-262255" algn="just">
              <a:spcBef>
                <a:spcPct val="0"/>
              </a:spcBef>
            </a:pPr>
            <a:r>
              <a:rPr lang="en-US" altLang="zh-CN" sz="2400" dirty="0"/>
              <a:t>having the usual features or qualities of a particular group or thing </a:t>
            </a:r>
            <a:r>
              <a:rPr lang="zh-CN" altLang="en-US" sz="2400" dirty="0"/>
              <a:t>有代表 性的；典型的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1200329"/>
          </a:xfrm>
          <a:prstGeom prst="rect">
            <a:avLst/>
          </a:prstGeom>
          <a:noFill/>
          <a:ln w="9525">
            <a:noFill/>
            <a:miter lim="800000"/>
          </a:ln>
        </p:spPr>
        <p:txBody>
          <a:bodyPr wrap="square">
            <a:spAutoFit/>
          </a:bodyPr>
          <a:lstStyle/>
          <a:p>
            <a:r>
              <a:rPr lang="en-US" altLang="zh-CN" sz="2400" dirty="0"/>
              <a:t>In a typical day at the library I help people borrow books from other libraries and obtain articles from journals we don’t have subscriptions to.</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0043"/>
            <a:ext cx="7920880" cy="830997"/>
          </a:xfrm>
          <a:prstGeom prst="rect">
            <a:avLst/>
          </a:prstGeom>
          <a:noFill/>
          <a:ln w="9525">
            <a:noFill/>
            <a:miter lim="800000"/>
          </a:ln>
        </p:spPr>
        <p:txBody>
          <a:bodyPr wrap="square">
            <a:spAutoFit/>
          </a:bodyPr>
          <a:lstStyle/>
          <a:p>
            <a:pPr algn="just" eaLnBrk="0" hangingPunct="0"/>
            <a:r>
              <a:rPr lang="zh-CN" altLang="en-US" sz="2400" dirty="0"/>
              <a:t>我在图书馆每天的工作基本就是帮人向别的图书馆借书、从我们馆没有订阅的期刊那里获取文章。。</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assure </a:t>
            </a:r>
            <a:r>
              <a:rPr lang="en-US" altLang="zh-CN" sz="2400" i="1" dirty="0" err="1"/>
              <a:t>vt.</a:t>
            </a:r>
            <a:r>
              <a:rPr lang="en-US" altLang="zh-CN" sz="2400" i="1" dirty="0"/>
              <a:t> </a:t>
            </a:r>
            <a:endParaRPr lang="en-US" altLang="zh-CN" sz="2400" i="1" dirty="0"/>
          </a:p>
          <a:p>
            <a:pPr marL="262255" indent="-262255" algn="just">
              <a:spcBef>
                <a:spcPct val="0"/>
              </a:spcBef>
            </a:pPr>
            <a:r>
              <a:rPr lang="en-US" altLang="zh-CN" sz="2400" dirty="0"/>
              <a:t>promise, guarantee </a:t>
            </a:r>
            <a:r>
              <a:rPr lang="zh-CN" altLang="en-US" sz="2400" dirty="0"/>
              <a:t>向（某人）保证，使确信</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salesperson assured her that the computer had all the software to do video editing.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9451" y="3649588"/>
            <a:ext cx="7632848" cy="830997"/>
          </a:xfrm>
          <a:prstGeom prst="rect">
            <a:avLst/>
          </a:prstGeom>
          <a:noFill/>
          <a:ln w="9525">
            <a:noFill/>
            <a:miter lim="800000"/>
          </a:ln>
        </p:spPr>
        <p:txBody>
          <a:bodyPr wrap="square">
            <a:spAutoFit/>
          </a:bodyPr>
          <a:lstStyle/>
          <a:p>
            <a:pPr algn="just" eaLnBrk="0" hangingPunct="0"/>
            <a:r>
              <a:rPr lang="zh-CN" altLang="en-US" sz="2400" dirty="0"/>
              <a:t>销售员向她保证说，所有视频编辑软件在这台电脑里都有。</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know better (than that / to do </a:t>
            </a:r>
            <a:r>
              <a:rPr lang="en-US" altLang="zh-CN" sz="2400" b="1" dirty="0" err="1">
                <a:solidFill>
                  <a:srgbClr val="CE200F"/>
                </a:solidFill>
                <a:ea typeface="宋体" panose="02010600030101010101" pitchFamily="2" charset="-122"/>
              </a:rPr>
              <a:t>sth</a:t>
            </a:r>
            <a:r>
              <a:rPr lang="en-US" altLang="zh-CN" sz="2400" b="1" dirty="0">
                <a:solidFill>
                  <a:srgbClr val="CE200F"/>
                </a:solidFill>
                <a:ea typeface="宋体" panose="02010600030101010101" pitchFamily="2" charset="-122"/>
              </a:rPr>
              <a:t>)</a:t>
            </a:r>
            <a:r>
              <a:rPr lang="en-US" altLang="zh-CN" sz="2400" i="1" dirty="0"/>
              <a:t> </a:t>
            </a:r>
            <a:endParaRPr lang="en-US" altLang="zh-CN" sz="2400" i="1" dirty="0"/>
          </a:p>
          <a:p>
            <a:pPr marL="262255" indent="-262255" algn="just">
              <a:spcBef>
                <a:spcPct val="0"/>
              </a:spcBef>
            </a:pPr>
            <a:r>
              <a:rPr lang="en-US" altLang="zh-CN" sz="2400" dirty="0"/>
              <a:t>be wise or well-trained enough not to do </a:t>
            </a:r>
            <a:r>
              <a:rPr lang="en-US" altLang="zh-CN" sz="2400" dirty="0" err="1"/>
              <a:t>sth</a:t>
            </a:r>
            <a:r>
              <a:rPr lang="en-US" altLang="zh-CN" sz="2400" dirty="0"/>
              <a:t>. </a:t>
            </a:r>
            <a:r>
              <a:rPr lang="zh-CN" altLang="en-US" sz="2400" dirty="0"/>
              <a:t>明事理而不至于做某事</a:t>
            </a:r>
            <a:endParaRPr lang="zh-CN" altLang="zh-CN" sz="2400" dirty="0">
              <a:ea typeface="宋体" panose="02010600030101010101" pitchFamily="2" charset="-122"/>
            </a:endParaRPr>
          </a:p>
        </p:txBody>
      </p:sp>
      <p:sp>
        <p:nvSpPr>
          <p:cNvPr id="5" name="矩形 4"/>
          <p:cNvSpPr>
            <a:spLocks noChangeArrowheads="1"/>
          </p:cNvSpPr>
          <p:nvPr/>
        </p:nvSpPr>
        <p:spPr bwMode="auto">
          <a:xfrm>
            <a:off x="1003794" y="2497460"/>
            <a:ext cx="7992888" cy="461665"/>
          </a:xfrm>
          <a:prstGeom prst="rect">
            <a:avLst/>
          </a:prstGeom>
          <a:noFill/>
          <a:ln w="9525">
            <a:noFill/>
            <a:miter lim="800000"/>
          </a:ln>
        </p:spPr>
        <p:txBody>
          <a:bodyPr wrap="square">
            <a:spAutoFit/>
          </a:bodyPr>
          <a:lstStyle/>
          <a:p>
            <a:r>
              <a:rPr lang="en-US" altLang="zh-CN" sz="2400" dirty="0"/>
              <a:t>He knew better than to argue with Phil at that moment.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03794" y="3649588"/>
            <a:ext cx="7632848" cy="461665"/>
          </a:xfrm>
          <a:prstGeom prst="rect">
            <a:avLst/>
          </a:prstGeom>
          <a:noFill/>
          <a:ln w="9525">
            <a:noFill/>
            <a:miter lim="800000"/>
          </a:ln>
        </p:spPr>
        <p:txBody>
          <a:bodyPr wrap="square">
            <a:spAutoFit/>
          </a:bodyPr>
          <a:lstStyle/>
          <a:p>
            <a:pPr algn="just" eaLnBrk="0" hangingPunct="0"/>
            <a:r>
              <a:rPr lang="zh-CN" altLang="en-US" sz="2400" dirty="0"/>
              <a:t>他头脑冷静，知道那时候不适合跟菲尔争论</a:t>
            </a:r>
            <a:r>
              <a:rPr lang="zh-CN" altLang="en-US" sz="2400" dirty="0" smtClean="0"/>
              <a:t>。</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4163" y="259732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fade</a:t>
            </a:r>
            <a:r>
              <a:rPr lang="en-US" altLang="zh-CN" sz="2400" dirty="0"/>
              <a:t> </a:t>
            </a:r>
            <a:r>
              <a:rPr lang="en-US" altLang="zh-CN" sz="2400" i="1" dirty="0"/>
              <a:t> </a:t>
            </a:r>
            <a:endParaRPr lang="en-US" altLang="zh-CN" sz="2400" i="1" dirty="0"/>
          </a:p>
          <a:p>
            <a:pPr marL="262255" indent="-262255" algn="just">
              <a:spcBef>
                <a:spcPct val="0"/>
              </a:spcBef>
            </a:pPr>
            <a:r>
              <a:rPr lang="en-US" altLang="zh-CN" sz="2400" dirty="0"/>
              <a:t>1) </a:t>
            </a:r>
            <a:r>
              <a:rPr lang="en-US" altLang="zh-CN" sz="2400" i="1" dirty="0"/>
              <a:t>vi</a:t>
            </a:r>
            <a:r>
              <a:rPr lang="en-US" altLang="zh-CN" sz="2400" dirty="0"/>
              <a:t>. lose brightness or color </a:t>
            </a:r>
            <a:r>
              <a:rPr lang="zh-CN" altLang="en-US" sz="2400" dirty="0"/>
              <a:t>变黯淡，褪色</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All colors fade — especially under the impact of direct sunlight.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96812" y="3649588"/>
            <a:ext cx="7632848" cy="461665"/>
          </a:xfrm>
          <a:prstGeom prst="rect">
            <a:avLst/>
          </a:prstGeom>
          <a:noFill/>
          <a:ln w="9525">
            <a:noFill/>
            <a:miter lim="800000"/>
          </a:ln>
        </p:spPr>
        <p:txBody>
          <a:bodyPr wrap="square">
            <a:spAutoFit/>
          </a:bodyPr>
          <a:lstStyle/>
          <a:p>
            <a:pPr algn="just" eaLnBrk="0" hangingPunct="0"/>
            <a:r>
              <a:rPr lang="zh-CN" altLang="en-US" sz="2400" dirty="0"/>
              <a:t>所有的颜色都会褪</a:t>
            </a:r>
            <a:r>
              <a:rPr lang="en-US" altLang="zh-CN" sz="2400" dirty="0"/>
              <a:t>——</a:t>
            </a:r>
            <a:r>
              <a:rPr lang="zh-CN" altLang="en-US" sz="2400" dirty="0"/>
              <a:t>尤其是在阳光直射下。</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i="1" dirty="0"/>
              <a:t> </a:t>
            </a:r>
            <a:endParaRPr lang="en-US" altLang="zh-CN" sz="2400" i="1" dirty="0"/>
          </a:p>
          <a:p>
            <a:pPr algn="just" eaLnBrk="0" hangingPunct="0"/>
            <a:r>
              <a:rPr lang="en-US" altLang="zh-CN" sz="2400" dirty="0"/>
              <a:t>2) </a:t>
            </a:r>
            <a:r>
              <a:rPr lang="en-US" altLang="zh-CN" sz="2400" i="1" dirty="0"/>
              <a:t>vi</a:t>
            </a:r>
            <a:r>
              <a:rPr lang="en-US" altLang="zh-CN" sz="2400" dirty="0"/>
              <a:t>. disappear slowly </a:t>
            </a:r>
            <a:r>
              <a:rPr lang="zh-CN" altLang="en-US" sz="2400" dirty="0"/>
              <a:t>逐渐消失</a:t>
            </a:r>
            <a:endParaRPr lang="zh-CN" altLang="en-US" sz="2400" b="1" dirty="0">
              <a:solidFill>
                <a:srgbClr val="CC0000"/>
              </a:solidFill>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Her enthusiasm for early-morning exercises faded as the weather was getting colder and colder.</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7318" y="3633338"/>
            <a:ext cx="7632848" cy="461665"/>
          </a:xfrm>
          <a:prstGeom prst="rect">
            <a:avLst/>
          </a:prstGeom>
          <a:noFill/>
          <a:ln w="9525">
            <a:noFill/>
            <a:miter lim="800000"/>
          </a:ln>
        </p:spPr>
        <p:txBody>
          <a:bodyPr wrap="square">
            <a:spAutoFit/>
          </a:bodyPr>
          <a:lstStyle/>
          <a:p>
            <a:pPr algn="just" eaLnBrk="0" hangingPunct="0"/>
            <a:r>
              <a:rPr lang="zh-CN" altLang="en-US" sz="2400" dirty="0"/>
              <a:t>天气越来越冷，她晨练的热情</a:t>
            </a:r>
            <a:r>
              <a:rPr lang="zh-CN" altLang="en-US" sz="2400" dirty="0" smtClean="0"/>
              <a:t>不再。</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3320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t>components of a play</a:t>
            </a:r>
            <a:endParaRPr lang="en-US" altLang="zh-CN" sz="3555"/>
          </a:p>
        </p:txBody>
      </p:sp>
      <p:sp>
        <p:nvSpPr>
          <p:cNvPr id="3" name="内容占位符 2"/>
          <p:cNvSpPr>
            <a:spLocks noGrp="1"/>
          </p:cNvSpPr>
          <p:nvPr>
            <p:ph idx="1"/>
          </p:nvPr>
        </p:nvSpPr>
        <p:spPr>
          <a:xfrm>
            <a:off x="504825" y="855345"/>
            <a:ext cx="8206105" cy="4327525"/>
          </a:xfrm>
        </p:spPr>
        <p:txBody>
          <a:bodyPr/>
          <a:p>
            <a:pPr algn="l"/>
            <a:r>
              <a:rPr lang="en-US" altLang="zh-CN" sz="2800" b="1"/>
              <a:t>script, characters, settings, stage directions, language, conflicts, climax, and theme. </a:t>
            </a:r>
            <a:endParaRPr lang="en-US" altLang="zh-CN" sz="2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pt-BR" altLang="zh-CN" sz="2400" b="1" dirty="0">
                <a:solidFill>
                  <a:srgbClr val="CE200F"/>
                </a:solidFill>
                <a:ea typeface="宋体" panose="02010600030101010101" pitchFamily="2" charset="-122"/>
              </a:rPr>
              <a:t>keep...in suspense</a:t>
            </a:r>
            <a:endParaRPr lang="pt-BR" altLang="zh-CN" sz="2400" i="1" dirty="0"/>
          </a:p>
          <a:p>
            <a:pPr marL="262255" indent="-262255" algn="just">
              <a:spcBef>
                <a:spcPct val="0"/>
              </a:spcBef>
            </a:pPr>
            <a:r>
              <a:rPr lang="en-US" altLang="zh-CN" sz="2400" dirty="0"/>
              <a:t>delay telling (sb.) what they are eager to know </a:t>
            </a:r>
            <a:r>
              <a:rPr lang="zh-CN" altLang="en-US" sz="2400" dirty="0"/>
              <a:t>使产生悬念，故意迟迟不告诉</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audience is kept in suspense to the very end of the play.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54659" y="3649588"/>
            <a:ext cx="7632848" cy="461665"/>
          </a:xfrm>
          <a:prstGeom prst="rect">
            <a:avLst/>
          </a:prstGeom>
          <a:noFill/>
          <a:ln w="9525">
            <a:noFill/>
            <a:miter lim="800000"/>
          </a:ln>
        </p:spPr>
        <p:txBody>
          <a:bodyPr wrap="square">
            <a:spAutoFit/>
          </a:bodyPr>
          <a:lstStyle/>
          <a:p>
            <a:pPr algn="just" eaLnBrk="0" hangingPunct="0"/>
            <a:r>
              <a:rPr lang="zh-CN" altLang="en-US" sz="2400" dirty="0"/>
              <a:t>该剧的悬念一直持续到剧终。</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distract</a:t>
            </a:r>
            <a:r>
              <a:rPr lang="en-US" altLang="zh-CN" sz="2400" dirty="0"/>
              <a:t> </a:t>
            </a:r>
            <a:r>
              <a:rPr lang="en-US" altLang="zh-CN" sz="2400" i="1" dirty="0" err="1"/>
              <a:t>vt</a:t>
            </a:r>
            <a:r>
              <a:rPr lang="en-US" altLang="zh-CN" sz="2400" dirty="0" err="1"/>
              <a:t>.</a:t>
            </a:r>
            <a:r>
              <a:rPr lang="en-US" altLang="zh-CN" sz="2400" dirty="0"/>
              <a:t> take attention away </a:t>
            </a:r>
            <a:r>
              <a:rPr lang="zh-CN" altLang="en-US" sz="2400" dirty="0"/>
              <a:t>使分心</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One way to distract yourself from smoking is keeping your hands and mouth busy. Try some sunflower seeds.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5252" y="3649588"/>
            <a:ext cx="7632848" cy="830997"/>
          </a:xfrm>
          <a:prstGeom prst="rect">
            <a:avLst/>
          </a:prstGeom>
          <a:noFill/>
          <a:ln w="9525">
            <a:noFill/>
            <a:miter lim="800000"/>
          </a:ln>
        </p:spPr>
        <p:txBody>
          <a:bodyPr wrap="square">
            <a:spAutoFit/>
          </a:bodyPr>
          <a:lstStyle/>
          <a:p>
            <a:r>
              <a:rPr lang="zh-CN" altLang="en-US" sz="2400" dirty="0"/>
              <a:t>如果不想老惦记着抽烟，你可以让自己的手和嘴巴忙活起来。试试嗑葵瓜子吧。</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022484"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clench</a:t>
            </a:r>
            <a:r>
              <a:rPr lang="en-US" altLang="zh-CN" sz="2400" dirty="0"/>
              <a:t> </a:t>
            </a:r>
            <a:r>
              <a:rPr lang="en-US" altLang="zh-CN" sz="2400" i="1" dirty="0" err="1"/>
              <a:t>vt</a:t>
            </a:r>
            <a:r>
              <a:rPr lang="en-US" altLang="zh-CN" sz="2400" dirty="0" err="1"/>
              <a:t>.</a:t>
            </a:r>
            <a:r>
              <a:rPr lang="en-US" altLang="zh-CN" sz="2400" dirty="0"/>
              <a:t> hold (one’s teeth, hands, etc.) together tightly </a:t>
            </a:r>
            <a:r>
              <a:rPr lang="zh-CN" altLang="en-US" sz="2400" dirty="0"/>
              <a:t>咬紧；握紧</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Only her clenched hands showed how hard she was trying to hang on to self-control.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01196" y="3693740"/>
            <a:ext cx="7632848" cy="461665"/>
          </a:xfrm>
          <a:prstGeom prst="rect">
            <a:avLst/>
          </a:prstGeom>
          <a:noFill/>
          <a:ln w="9525">
            <a:noFill/>
            <a:miter lim="800000"/>
          </a:ln>
        </p:spPr>
        <p:txBody>
          <a:bodyPr wrap="square">
            <a:spAutoFit/>
          </a:bodyPr>
          <a:lstStyle/>
          <a:p>
            <a:pPr algn="just" eaLnBrk="0" hangingPunct="0"/>
            <a:r>
              <a:rPr lang="zh-CN" altLang="en-US" sz="2400" dirty="0"/>
              <a:t>只有她紧握的双手透露了她正在竭力控制自己的情绪。</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glorious</a:t>
            </a:r>
            <a:r>
              <a:rPr lang="en-US" altLang="zh-CN" sz="2400" dirty="0"/>
              <a:t> </a:t>
            </a:r>
            <a:r>
              <a:rPr lang="en-US" altLang="zh-CN" sz="2400" i="1" dirty="0"/>
              <a:t>a.</a:t>
            </a:r>
            <a:r>
              <a:rPr lang="en-US" altLang="zh-CN" sz="2400" dirty="0"/>
              <a:t> wonderful; splendid; having or deserving great fame and honor </a:t>
            </a:r>
            <a:r>
              <a:rPr lang="zh-CN" altLang="en-US" sz="2400" dirty="0"/>
              <a:t>极好的； 辉煌的；光荣的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Vivid memories of the glorious, romantic sophomore year now came flooding back.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美好浪漫的大二记忆栩栩如生，现在如潮水般涌来。</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hand down</a:t>
            </a:r>
            <a:endParaRPr lang="en-US" altLang="zh-CN" sz="2400" dirty="0"/>
          </a:p>
          <a:p>
            <a:pPr marL="262255" indent="-262255" algn="just">
              <a:spcBef>
                <a:spcPct val="0"/>
              </a:spcBef>
            </a:pPr>
            <a:r>
              <a:rPr lang="en-US" altLang="zh-CN" sz="2400" dirty="0"/>
              <a:t>give or leave to people who are younger or come later </a:t>
            </a:r>
            <a:r>
              <a:rPr lang="zh-CN" altLang="en-US" sz="2400" dirty="0"/>
              <a:t>把</a:t>
            </a:r>
            <a:r>
              <a:rPr lang="en-US" altLang="zh-CN" sz="2400" dirty="0"/>
              <a:t>…</a:t>
            </a:r>
            <a:r>
              <a:rPr lang="zh-CN" altLang="en-US" sz="2400" dirty="0"/>
              <a:t>传 下去</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art of story-telling has been handed down from mother to daughter in this family.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7"/>
            <a:ext cx="7632848" cy="461665"/>
          </a:xfrm>
          <a:prstGeom prst="rect">
            <a:avLst/>
          </a:prstGeom>
          <a:noFill/>
          <a:ln w="9525">
            <a:noFill/>
            <a:miter lim="800000"/>
          </a:ln>
        </p:spPr>
        <p:txBody>
          <a:bodyPr wrap="square">
            <a:spAutoFit/>
          </a:bodyPr>
          <a:lstStyle/>
          <a:p>
            <a:pPr algn="just" eaLnBrk="0" hangingPunct="0"/>
            <a:r>
              <a:rPr lang="zh-CN" altLang="en-US" sz="2400" dirty="0"/>
              <a:t>这个家族讲故事的才能由母女相传。</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ea typeface="宋体" panose="02010600030101010101" pitchFamily="2" charset="-122"/>
              </a:rPr>
              <a:t>at any rate</a:t>
            </a:r>
            <a:r>
              <a:rPr lang="en-US" altLang="zh-CN" sz="2400" dirty="0"/>
              <a:t> </a:t>
            </a:r>
            <a:r>
              <a:rPr lang="en-US" altLang="zh-CN" sz="2400" i="1" dirty="0"/>
              <a:t> </a:t>
            </a:r>
            <a:endParaRPr lang="en-US" altLang="zh-CN" sz="2400" i="1" dirty="0"/>
          </a:p>
          <a:p>
            <a:r>
              <a:rPr lang="en-US" altLang="zh-CN" sz="2400" dirty="0"/>
              <a:t>whatever may happen, in any case </a:t>
            </a:r>
            <a:r>
              <a:rPr lang="zh-CN" altLang="en-US" sz="2400" dirty="0"/>
              <a:t>无论如何，不管怎样</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At any rate, we have done one part of the job. </a:t>
            </a:r>
            <a:r>
              <a:rPr lang="zh-CN" altLang="en-US" sz="2400" dirty="0"/>
              <a:t>无论如何，</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r>
              <a:rPr lang="zh-CN" altLang="en-US" sz="2400" dirty="0"/>
              <a:t>我们已经做完了工作的一部分。</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community</a:t>
            </a:r>
            <a:r>
              <a:rPr lang="en-US" altLang="zh-CN" sz="2400" dirty="0"/>
              <a:t> </a:t>
            </a:r>
            <a:r>
              <a:rPr lang="en-US" altLang="zh-CN" sz="2400" i="1" dirty="0"/>
              <a:t>n. </a:t>
            </a:r>
            <a:endParaRPr lang="en-US" altLang="zh-CN" sz="2400" i="1" dirty="0"/>
          </a:p>
          <a:p>
            <a:pPr marL="262255" indent="-262255" algn="just">
              <a:spcBef>
                <a:spcPct val="0"/>
              </a:spcBef>
            </a:pPr>
            <a:r>
              <a:rPr lang="en-US" altLang="zh-CN" sz="2400" dirty="0"/>
              <a:t>the people living in one place, district, or country, considered as a whole </a:t>
            </a:r>
            <a:r>
              <a:rPr lang="zh-CN" altLang="en-US" sz="2400" dirty="0"/>
              <a:t>社区；社会</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Police work to prevent crime and to protect the lives and property of the people in a community.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警方努力防止犯罪，保护社区居民的人身和财产安全。</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pt-BR" altLang="zh-CN" sz="2400" b="1" dirty="0">
                <a:solidFill>
                  <a:srgbClr val="CE200F"/>
                </a:solidFill>
                <a:ea typeface="宋体" panose="02010600030101010101" pitchFamily="2" charset="-122"/>
              </a:rPr>
              <a:t>mumble</a:t>
            </a:r>
            <a:r>
              <a:rPr lang="pt-BR" altLang="zh-CN" sz="2400" i="1" dirty="0"/>
              <a:t> v. </a:t>
            </a:r>
            <a:endParaRPr lang="pt-BR" altLang="zh-CN" sz="2400" i="1" dirty="0"/>
          </a:p>
          <a:p>
            <a:r>
              <a:rPr lang="en-US" altLang="zh-CN" sz="2400" dirty="0"/>
              <a:t>talk indistinctly; usually in a low voice</a:t>
            </a:r>
            <a:r>
              <a:rPr lang="zh-CN" altLang="en-US" sz="2400" dirty="0"/>
              <a:t>咕哝</a:t>
            </a:r>
            <a:r>
              <a:rPr lang="en-US" altLang="zh-CN" sz="2400" dirty="0"/>
              <a:t>;</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He bumped into someone and mumbled an apology.</a:t>
            </a:r>
            <a:endParaRPr lang="en-US" altLang="zh-CN" sz="2400" dirty="0"/>
          </a:p>
        </p:txBody>
      </p:sp>
      <p:sp>
        <p:nvSpPr>
          <p:cNvPr id="7" name="Rectangle 25"/>
          <p:cNvSpPr>
            <a:spLocks noChangeArrowheads="1"/>
          </p:cNvSpPr>
          <p:nvPr/>
        </p:nvSpPr>
        <p:spPr bwMode="auto">
          <a:xfrm>
            <a:off x="971600" y="3222323"/>
            <a:ext cx="7632848" cy="461665"/>
          </a:xfrm>
          <a:prstGeom prst="rect">
            <a:avLst/>
          </a:prstGeom>
          <a:noFill/>
          <a:ln w="9525">
            <a:noFill/>
            <a:miter lim="800000"/>
          </a:ln>
        </p:spPr>
        <p:txBody>
          <a:bodyPr wrap="square">
            <a:spAutoFit/>
          </a:bodyPr>
          <a:lstStyle/>
          <a:p>
            <a:r>
              <a:rPr lang="zh-CN" altLang="en-US" sz="2400" dirty="0"/>
              <a:t>他撞到一个人</a:t>
            </a:r>
            <a:r>
              <a:rPr lang="en-US" altLang="zh-CN" sz="2400" dirty="0"/>
              <a:t>, </a:t>
            </a:r>
            <a:r>
              <a:rPr lang="zh-CN" altLang="en-US" sz="2400" dirty="0"/>
              <a:t>咕哝着道了歉。</a:t>
            </a:r>
            <a:endParaRPr lang="zh-CN" altLang="en-US" sz="2400" dirty="0"/>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36155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narrow down</a:t>
            </a:r>
            <a:r>
              <a:rPr lang="en-US" altLang="zh-CN" sz="2400" dirty="0"/>
              <a:t> </a:t>
            </a:r>
            <a:endParaRPr lang="en-US" altLang="zh-CN" sz="2400" dirty="0"/>
          </a:p>
          <a:p>
            <a:r>
              <a:rPr lang="en-US" altLang="zh-CN" sz="2400" dirty="0"/>
              <a:t>reduce the number or possibilities or choices of </a:t>
            </a:r>
            <a:r>
              <a:rPr lang="zh-CN" altLang="en-US" sz="2400" dirty="0"/>
              <a:t>缩小</a:t>
            </a:r>
            <a:r>
              <a:rPr lang="en-US" altLang="zh-CN" sz="2400" dirty="0"/>
              <a:t>…</a:t>
            </a:r>
            <a:r>
              <a:rPr lang="zh-CN" altLang="en-US" sz="2400" dirty="0"/>
              <a:t>的范围</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Over a hundred applicants will be narrowed down to a short list of five candidates.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一百余位候选人经过遴选，最后只会剩下五位。</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r>
              <a:rPr lang="en-US" altLang="zh-CN" sz="2400" b="1" dirty="0">
                <a:solidFill>
                  <a:srgbClr val="CE200F"/>
                </a:solidFill>
              </a:rPr>
              <a:t>repeatedly</a:t>
            </a:r>
            <a:r>
              <a:rPr lang="en-US" altLang="zh-CN" sz="2400" dirty="0"/>
              <a:t> </a:t>
            </a:r>
            <a:r>
              <a:rPr lang="en-US" altLang="zh-CN" sz="2400" i="1" dirty="0"/>
              <a:t>ad</a:t>
            </a:r>
            <a:r>
              <a:rPr lang="en-US" altLang="zh-CN" sz="2400" dirty="0"/>
              <a:t>. again and again </a:t>
            </a:r>
            <a:r>
              <a:rPr lang="zh-CN" altLang="en-US" sz="2400" dirty="0"/>
              <a:t>反复地</a:t>
            </a:r>
            <a:r>
              <a:rPr lang="en-US" altLang="zh-CN" sz="2400" dirty="0"/>
              <a:t> </a:t>
            </a:r>
            <a:endParaRPr lang="zh-CN" altLang="zh-CN" sz="2400" dirty="0">
              <a:ea typeface="宋体" panose="02010600030101010101" pitchFamily="2" charset="-122"/>
            </a:endParaRPr>
          </a:p>
        </p:txBody>
      </p:sp>
      <p:sp>
        <p:nvSpPr>
          <p:cNvPr id="5" name="矩形 4"/>
          <p:cNvSpPr>
            <a:spLocks noChangeArrowheads="1"/>
          </p:cNvSpPr>
          <p:nvPr/>
        </p:nvSpPr>
        <p:spPr bwMode="auto">
          <a:xfrm>
            <a:off x="969381" y="2281436"/>
            <a:ext cx="7992888" cy="830997"/>
          </a:xfrm>
          <a:prstGeom prst="rect">
            <a:avLst/>
          </a:prstGeom>
          <a:noFill/>
          <a:ln w="9525">
            <a:noFill/>
            <a:miter lim="800000"/>
          </a:ln>
        </p:spPr>
        <p:txBody>
          <a:bodyPr wrap="square">
            <a:spAutoFit/>
          </a:bodyPr>
          <a:lstStyle/>
          <a:p>
            <a:r>
              <a:rPr lang="en-US" altLang="zh-CN" sz="2400" dirty="0"/>
              <a:t>We have repeatedly requested that staff should not be allowed to smoke in the office.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pPr algn="just" eaLnBrk="0" hangingPunct="0"/>
            <a:r>
              <a:rPr lang="zh-CN" altLang="en-US" sz="2400" dirty="0"/>
              <a:t>我们再三要求员工不得在办公室吸烟。</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32946" y="2419079"/>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bg1"/>
                </a:solidFill>
                <a:uFillTx/>
                <a:sym typeface="+mn-ea"/>
              </a:rPr>
              <a:t>Generation Gap</a:t>
            </a:r>
            <a:endParaRPr lang="en-US" altLang="zh-CN" dirty="0">
              <a:solidFill>
                <a:schemeClr val="bg1"/>
              </a:solidFill>
              <a:uFillTx/>
              <a:sym typeface="+mn-ea"/>
            </a:endParaRPr>
          </a:p>
        </p:txBody>
      </p:sp>
      <p:sp>
        <p:nvSpPr>
          <p:cNvPr id="3" name="内容占位符 2"/>
          <p:cNvSpPr>
            <a:spLocks noGrp="1"/>
          </p:cNvSpPr>
          <p:nvPr>
            <p:ph sz="half" idx="1"/>
          </p:nvPr>
        </p:nvSpPr>
        <p:spPr>
          <a:xfrm>
            <a:off x="375920" y="1234440"/>
            <a:ext cx="4465320" cy="4110355"/>
          </a:xfrm>
        </p:spPr>
        <p:txBody>
          <a:bodyPr>
            <a:normAutofit fontScale="92500" lnSpcReduction="10000"/>
          </a:bodyPr>
          <a:lstStyle/>
          <a:p>
            <a:pPr marL="0" indent="0" algn="l">
              <a:buNone/>
            </a:pPr>
            <a:r>
              <a:rPr lang="en-US" altLang="zh-CN" sz="2595" b="1" kern="0" dirty="0">
                <a:solidFill>
                  <a:srgbClr val="4C4C4C"/>
                </a:solidFill>
                <a:uFillTx/>
              </a:rPr>
              <a:t>It was put forward in the late 1960s by Margaret Mead, the famous American anthropologist. It refers to the differences between people of a younger generation and their elders, especially between a child and his/her parents’ generation.</a:t>
            </a:r>
            <a:endParaRPr lang="en-US" altLang="zh-CN" sz="2400" b="1" kern="0" dirty="0">
              <a:solidFill>
                <a:srgbClr val="4C4C4C"/>
              </a:solidFill>
              <a:uFillTx/>
            </a:endParaRPr>
          </a:p>
        </p:txBody>
      </p:sp>
      <p:pic>
        <p:nvPicPr>
          <p:cNvPr id="6" name="Picture 6" descr="C:\Users\Lenovo\Desktop\gap3.jpg"/>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942681" y="1633364"/>
            <a:ext cx="371475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come over</a:t>
            </a:r>
            <a:r>
              <a:rPr lang="en-US" altLang="zh-CN" sz="2400" dirty="0"/>
              <a:t> </a:t>
            </a:r>
            <a:endParaRPr lang="en-US" altLang="zh-CN" sz="2400" i="1" dirty="0"/>
          </a:p>
          <a:p>
            <a:r>
              <a:rPr lang="en-US" altLang="zh-CN" sz="2400" dirty="0"/>
              <a:t>(of a strong feeling) take hold of (sb.) suddenly</a:t>
            </a:r>
            <a:r>
              <a:rPr lang="zh-CN" altLang="en-US" sz="2400" dirty="0"/>
              <a:t>（某种感觉）突然影响（某人）</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A great sense of calm came over me when I learned that I was not held responsible for the accident.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830997"/>
          </a:xfrm>
          <a:prstGeom prst="rect">
            <a:avLst/>
          </a:prstGeom>
          <a:noFill/>
          <a:ln w="9525">
            <a:noFill/>
            <a:miter lim="800000"/>
          </a:ln>
        </p:spPr>
        <p:txBody>
          <a:bodyPr wrap="square">
            <a:spAutoFit/>
          </a:bodyPr>
          <a:lstStyle/>
          <a:p>
            <a:r>
              <a:rPr lang="zh-CN" altLang="en-US" sz="2400" dirty="0"/>
              <a:t>当我得知我不要为这一事故担责时，我的心情顿时平静了下来。</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scheme </a:t>
            </a:r>
            <a:r>
              <a:rPr lang="en-US" altLang="zh-CN" sz="2400" i="1" dirty="0"/>
              <a:t>n. </a:t>
            </a:r>
            <a:r>
              <a:rPr lang="en-US" altLang="zh-CN" sz="2400" dirty="0"/>
              <a:t>a clever plan, esp. to do </a:t>
            </a:r>
            <a:r>
              <a:rPr lang="en-US" altLang="zh-CN" sz="2400" dirty="0" err="1"/>
              <a:t>sth</a:t>
            </a:r>
            <a:r>
              <a:rPr lang="en-US" altLang="zh-CN" sz="2400" dirty="0"/>
              <a:t>. bad or illegal; a systematic plan for a course of action </a:t>
            </a:r>
            <a:r>
              <a:rPr lang="zh-CN" altLang="en-US" sz="2400" dirty="0"/>
              <a:t>阴谋，诡计；计划</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50596" cy="830997"/>
          </a:xfrm>
          <a:prstGeom prst="rect">
            <a:avLst/>
          </a:prstGeom>
          <a:noFill/>
          <a:ln w="9525">
            <a:noFill/>
            <a:miter lim="800000"/>
          </a:ln>
        </p:spPr>
        <p:txBody>
          <a:bodyPr wrap="square">
            <a:spAutoFit/>
          </a:bodyPr>
          <a:lstStyle/>
          <a:p>
            <a:r>
              <a:rPr lang="en-US" altLang="zh-CN" sz="2400" dirty="0"/>
              <a:t>The seemingly profitable fund turned out to be a scheme causing considerable losses to many investors.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563463"/>
            <a:ext cx="7632848" cy="830997"/>
          </a:xfrm>
          <a:prstGeom prst="rect">
            <a:avLst/>
          </a:prstGeom>
          <a:noFill/>
          <a:ln w="9525">
            <a:noFill/>
            <a:miter lim="800000"/>
          </a:ln>
        </p:spPr>
        <p:txBody>
          <a:bodyPr wrap="square">
            <a:spAutoFit/>
          </a:bodyPr>
          <a:lstStyle/>
          <a:p>
            <a:r>
              <a:rPr lang="zh-CN" altLang="en-US" sz="2400" dirty="0"/>
              <a:t>这个看似有利可图的基金到后来被证明是骗人的，给投资人造成了很大的损失。</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r>
              <a:rPr lang="en-US" altLang="zh-CN" sz="2400" b="1" dirty="0">
                <a:solidFill>
                  <a:srgbClr val="CE200F"/>
                </a:solidFill>
              </a:rPr>
              <a:t>worthwhile</a:t>
            </a:r>
            <a:r>
              <a:rPr lang="en-US" altLang="zh-CN" sz="2400" dirty="0"/>
              <a:t> </a:t>
            </a:r>
            <a:r>
              <a:rPr lang="en-US" altLang="zh-CN" sz="2400" i="1" dirty="0"/>
              <a:t> a.</a:t>
            </a:r>
            <a:r>
              <a:rPr lang="en-US" altLang="zh-CN" sz="2400" dirty="0"/>
              <a:t> important, useful </a:t>
            </a:r>
            <a:r>
              <a:rPr lang="zh-CN" altLang="en-US" sz="2400" dirty="0"/>
              <a:t>值得做的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4816" y="2028265"/>
            <a:ext cx="8172400" cy="830997"/>
          </a:xfrm>
          <a:prstGeom prst="rect">
            <a:avLst/>
          </a:prstGeom>
          <a:noFill/>
          <a:ln w="9525">
            <a:noFill/>
            <a:miter lim="800000"/>
          </a:ln>
        </p:spPr>
        <p:txBody>
          <a:bodyPr wrap="square">
            <a:spAutoFit/>
          </a:bodyPr>
          <a:lstStyle/>
          <a:p>
            <a:r>
              <a:rPr lang="en-US" altLang="zh-CN" sz="2400" dirty="0"/>
              <a:t>Failure could be a worthwhile experience if we learn a lesson from it.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4816" y="3433564"/>
            <a:ext cx="7632848" cy="830997"/>
          </a:xfrm>
          <a:prstGeom prst="rect">
            <a:avLst/>
          </a:prstGeom>
          <a:noFill/>
          <a:ln w="9525">
            <a:noFill/>
            <a:miter lim="800000"/>
          </a:ln>
        </p:spPr>
        <p:txBody>
          <a:bodyPr wrap="square">
            <a:spAutoFit/>
          </a:bodyPr>
          <a:lstStyle/>
          <a:p>
            <a:pPr algn="just" eaLnBrk="0" hangingPunct="0"/>
            <a:r>
              <a:rPr lang="zh-CN" altLang="en-US" sz="2400" dirty="0"/>
              <a:t>要是能从失败中总结经验教训，那么失败也可以是一种有价值的体验。</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13742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4163" y="3531666"/>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humiliate</a:t>
            </a:r>
            <a:r>
              <a:rPr lang="en-US" altLang="zh-CN" sz="2400" dirty="0"/>
              <a:t> </a:t>
            </a:r>
            <a:r>
              <a:rPr lang="en-US" altLang="zh-CN" sz="2400" i="1" dirty="0"/>
              <a:t> </a:t>
            </a:r>
            <a:r>
              <a:rPr lang="en-US" altLang="zh-CN" sz="2400" i="1" dirty="0" err="1"/>
              <a:t>vt.</a:t>
            </a:r>
            <a:r>
              <a:rPr lang="en-US" altLang="zh-CN" sz="2400" i="1" dirty="0"/>
              <a:t> </a:t>
            </a:r>
            <a:r>
              <a:rPr lang="en-US" altLang="zh-CN" sz="2400" dirty="0"/>
              <a:t>make (sb.) feel ashamed or seem silly, esp. in public </a:t>
            </a:r>
            <a:r>
              <a:rPr lang="zh-CN" altLang="en-US" sz="2400" dirty="0"/>
              <a:t>羞辱，使丢脸</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560840" cy="1200329"/>
          </a:xfrm>
          <a:prstGeom prst="rect">
            <a:avLst/>
          </a:prstGeom>
          <a:noFill/>
          <a:ln w="9525">
            <a:noFill/>
            <a:miter lim="800000"/>
          </a:ln>
        </p:spPr>
        <p:txBody>
          <a:bodyPr wrap="square">
            <a:spAutoFit/>
          </a:bodyPr>
          <a:lstStyle/>
          <a:p>
            <a:r>
              <a:rPr lang="en-US" altLang="zh-CN" sz="2400" dirty="0"/>
              <a:t>Apartment hunting can be a painful and humiliating experience, especially for students and other young people on a limited budget.</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830997"/>
          </a:xfrm>
          <a:prstGeom prst="rect">
            <a:avLst/>
          </a:prstGeom>
          <a:noFill/>
          <a:ln w="9525">
            <a:noFill/>
            <a:miter lim="800000"/>
          </a:ln>
        </p:spPr>
        <p:txBody>
          <a:bodyPr wrap="square">
            <a:spAutoFit/>
          </a:bodyPr>
          <a:lstStyle/>
          <a:p>
            <a:pPr algn="just" eaLnBrk="0" hangingPunct="0"/>
            <a:r>
              <a:rPr lang="zh-CN" altLang="en-US" sz="2400" dirty="0"/>
              <a:t>找房住可能让人痛苦难堪，尤其对那些预算紧的学生和其他年轻人来说</a:t>
            </a:r>
            <a:r>
              <a:rPr lang="zh-CN" altLang="zh-CN" sz="2400" dirty="0"/>
              <a:t>。</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interference</a:t>
            </a:r>
            <a:r>
              <a:rPr lang="en-US" altLang="zh-CN" sz="2400" dirty="0"/>
              <a:t> </a:t>
            </a:r>
            <a:r>
              <a:rPr lang="en-US" altLang="zh-CN" sz="2400" i="1" dirty="0"/>
              <a:t>n</a:t>
            </a:r>
            <a:r>
              <a:rPr lang="en-US" altLang="zh-CN" sz="2400" dirty="0"/>
              <a:t>. the act of entering into or taking a part in the concerns of others</a:t>
            </a:r>
            <a:r>
              <a:rPr lang="zh-CN" altLang="en-US" sz="2400" dirty="0"/>
              <a:t>干涉；干扰</a:t>
            </a:r>
            <a:endParaRPr lang="en-US" altLang="zh-CN" sz="2400" i="1" dirty="0"/>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Her parents’ continual interference in our affairs irritated me.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6129" y="3649587"/>
            <a:ext cx="7632848" cy="461665"/>
          </a:xfrm>
          <a:prstGeom prst="rect">
            <a:avLst/>
          </a:prstGeom>
          <a:noFill/>
          <a:ln w="9525">
            <a:noFill/>
            <a:miter lim="800000"/>
          </a:ln>
        </p:spPr>
        <p:txBody>
          <a:bodyPr wrap="square">
            <a:spAutoFit/>
          </a:bodyPr>
          <a:lstStyle/>
          <a:p>
            <a:r>
              <a:rPr lang="zh-CN" altLang="en-US" sz="2400" dirty="0"/>
              <a:t>她父母老是插手我俩之间的事，烦死我了。</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dread</a:t>
            </a:r>
            <a:r>
              <a:rPr lang="en-US" altLang="zh-CN" sz="2400" dirty="0"/>
              <a:t> </a:t>
            </a:r>
            <a:endParaRPr lang="en-US" altLang="zh-CN" sz="2400" i="1" dirty="0"/>
          </a:p>
          <a:p>
            <a:r>
              <a:rPr lang="en-US" altLang="zh-CN" sz="2400" i="1" dirty="0"/>
              <a:t>n</a:t>
            </a:r>
            <a:r>
              <a:rPr lang="en-US" altLang="zh-CN" sz="2400" dirty="0"/>
              <a:t>. great fear </a:t>
            </a:r>
            <a:r>
              <a:rPr lang="zh-CN" altLang="en-US" sz="2400" dirty="0"/>
              <a:t>畏惧，恐怖</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Parents were filled with dread by reports of another terrorist attack in a school.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0043"/>
            <a:ext cx="7632848" cy="830997"/>
          </a:xfrm>
          <a:prstGeom prst="rect">
            <a:avLst/>
          </a:prstGeom>
          <a:noFill/>
          <a:ln w="9525">
            <a:noFill/>
            <a:miter lim="800000"/>
          </a:ln>
        </p:spPr>
        <p:txBody>
          <a:bodyPr wrap="square">
            <a:spAutoFit/>
          </a:bodyPr>
          <a:lstStyle/>
          <a:p>
            <a:r>
              <a:rPr lang="zh-CN" altLang="en-US" sz="2400" dirty="0"/>
              <a:t>家长们因为听到又一起学校恐怖袭击的报道，心中都充 满了恐惧。</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756613"/>
            <a:ext cx="314325" cy="261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i="1" dirty="0" err="1"/>
              <a:t>vt.</a:t>
            </a:r>
            <a:r>
              <a:rPr lang="en-US" altLang="zh-CN" sz="2400" dirty="0"/>
              <a:t> fear greatly; feel extreme reluctance to meet or face </a:t>
            </a:r>
            <a:r>
              <a:rPr lang="zh-CN" altLang="en-US" sz="2400" dirty="0"/>
              <a:t>畏惧；担忧</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461665"/>
          </a:xfrm>
          <a:prstGeom prst="rect">
            <a:avLst/>
          </a:prstGeom>
          <a:noFill/>
          <a:ln w="9525">
            <a:noFill/>
            <a:miter lim="800000"/>
          </a:ln>
        </p:spPr>
        <p:txBody>
          <a:bodyPr wrap="square">
            <a:spAutoFit/>
          </a:bodyPr>
          <a:lstStyle/>
          <a:p>
            <a:r>
              <a:rPr lang="en-US" altLang="zh-CN" sz="2400" dirty="0"/>
              <a:t>COVID-19 has now become the most dreaded disease.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r>
              <a:rPr lang="zh-CN" altLang="en-US" sz="2400" dirty="0"/>
              <a:t>新冠肺炎已经成为人们最害怕的疾病。</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in charge of  </a:t>
            </a:r>
            <a:endParaRPr lang="en-US" altLang="zh-CN" sz="2400" b="1" dirty="0">
              <a:solidFill>
                <a:srgbClr val="CE200F"/>
              </a:solidFill>
            </a:endParaRPr>
          </a:p>
          <a:p>
            <a:r>
              <a:rPr lang="en-US" altLang="zh-CN" sz="2400" dirty="0"/>
              <a:t>having control of or responsibility for (something)</a:t>
            </a:r>
            <a:r>
              <a:rPr lang="zh-CN" altLang="en-US" sz="2400" dirty="0"/>
              <a:t>负责，主管</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The president personally interviewed him before putting him in charge of the Sales Department.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总裁在任命他为销售部经理前，亲自同他面谈。</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junior</a:t>
            </a:r>
            <a:r>
              <a:rPr lang="en-US" altLang="zh-CN" sz="2400" dirty="0"/>
              <a:t> </a:t>
            </a:r>
            <a:endParaRPr lang="en-US" altLang="zh-CN" sz="2400" i="1" dirty="0"/>
          </a:p>
          <a:p>
            <a:r>
              <a:rPr lang="en-US" altLang="zh-CN" sz="2400" dirty="0"/>
              <a:t>1) </a:t>
            </a:r>
            <a:r>
              <a:rPr lang="en-US" altLang="zh-CN" sz="2400" i="1" dirty="0"/>
              <a:t>a.</a:t>
            </a:r>
            <a:r>
              <a:rPr lang="en-US" altLang="zh-CN" sz="2400" dirty="0"/>
              <a:t> younger (followed by to) </a:t>
            </a:r>
            <a:r>
              <a:rPr lang="zh-CN" altLang="en-US" sz="2400" dirty="0"/>
              <a:t>较年幼的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Do you want John Brown Senior or John Brown Junior, the father or the son?</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你要找老约翰</a:t>
            </a:r>
            <a:r>
              <a:rPr lang="en-US" altLang="zh-CN" sz="2400" dirty="0"/>
              <a:t>·</a:t>
            </a:r>
            <a:r>
              <a:rPr lang="zh-CN" altLang="en-US" sz="2400" dirty="0"/>
              <a:t>布朗还是小约翰</a:t>
            </a:r>
            <a:r>
              <a:rPr lang="en-US" altLang="zh-CN" sz="2400" dirty="0"/>
              <a:t>·</a:t>
            </a:r>
            <a:r>
              <a:rPr lang="zh-CN" altLang="en-US" sz="2400" dirty="0"/>
              <a:t>布朗？他们是父子俩。</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3" name="TextBox 2"/>
          <p:cNvSpPr txBox="1"/>
          <p:nvPr/>
        </p:nvSpPr>
        <p:spPr>
          <a:xfrm>
            <a:off x="743893" y="4403465"/>
            <a:ext cx="8267774" cy="1052596"/>
          </a:xfrm>
          <a:prstGeom prst="rect">
            <a:avLst/>
          </a:prstGeom>
          <a:noFill/>
        </p:spPr>
        <p:txBody>
          <a:bodyPr wrap="square" rtlCol="0">
            <a:spAutoFit/>
          </a:bodyPr>
          <a:lstStyle/>
          <a:p>
            <a:pPr>
              <a:lnSpc>
                <a:spcPct val="130000"/>
              </a:lnSpc>
            </a:pPr>
            <a:r>
              <a:rPr lang="en-US" altLang="zh-CN" sz="2400" dirty="0"/>
              <a:t>(abbrs.: Jr. or </a:t>
            </a:r>
            <a:r>
              <a:rPr lang="en-US" altLang="zh-CN" sz="2400" dirty="0" err="1"/>
              <a:t>jr.</a:t>
            </a:r>
            <a:r>
              <a:rPr lang="en-US" altLang="zh-CN" sz="2400" dirty="0"/>
              <a:t>, used after the name of a person who has the same name as his father, e.g. John Brown, Jr.)</a:t>
            </a:r>
            <a:endParaRPr lang="zh-CN" altLang="en-US" sz="24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8"/>
                    </p:tgtEl>
                  </p:cond>
                </p:stCondLst>
                <p:endSync evt="end" delay="0">
                  <p:rtn val="all"/>
                </p:endSync>
                <p:childTnLst>
                  <p:par>
                    <p:cTn id="16" fill="hold">
                      <p:stCondLst>
                        <p:cond delay="0"/>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r>
              <a:rPr lang="en-US" altLang="zh-CN" sz="2400" dirty="0"/>
              <a:t>2) </a:t>
            </a:r>
            <a:r>
              <a:rPr lang="en-US" altLang="zh-CN" sz="2400" i="1" dirty="0"/>
              <a:t>a. </a:t>
            </a:r>
            <a:r>
              <a:rPr lang="en-US" altLang="zh-CN" sz="2400" dirty="0"/>
              <a:t>lower in rank than others </a:t>
            </a:r>
            <a:r>
              <a:rPr lang="zh-CN" altLang="en-US" sz="2400" dirty="0"/>
              <a:t>地位较低的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His plans to get more junior doctors working at weekends sparked the first full walkouts in the hospital’s history.</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830997"/>
          </a:xfrm>
          <a:prstGeom prst="rect">
            <a:avLst/>
          </a:prstGeom>
          <a:noFill/>
          <a:ln w="9525">
            <a:noFill/>
            <a:miter lim="800000"/>
          </a:ln>
        </p:spPr>
        <p:txBody>
          <a:bodyPr wrap="square">
            <a:spAutoFit/>
          </a:bodyPr>
          <a:lstStyle/>
          <a:p>
            <a:pPr algn="just" eaLnBrk="0" hangingPunct="0"/>
            <a:r>
              <a:rPr lang="zh-CN" altLang="en-US" sz="2400" dirty="0"/>
              <a:t> 他让资历较浅的医生周末上班的计划触发了该医院历史上第一次全员罢工。</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buNone/>
            </a:pPr>
            <a:r>
              <a:rPr kumimoji="1" lang="en-US" altLang="zh-CN" sz="2800" b="1" dirty="0">
                <a:solidFill>
                  <a:srgbClr val="4C4C4C"/>
                </a:solidFill>
                <a:latin typeface="+mn-lt"/>
              </a:rPr>
              <a:t>Discuss.</a:t>
            </a:r>
            <a:endParaRPr kumimoji="1" lang="en-US" altLang="zh-CN" sz="2800" b="1" dirty="0">
              <a:solidFill>
                <a:srgbClr val="4C4C4C"/>
              </a:solidFill>
              <a:latin typeface="+mn-lt"/>
            </a:endParaRPr>
          </a:p>
          <a:p>
            <a:pPr marL="0" indent="0">
              <a:buNone/>
            </a:pPr>
            <a:r>
              <a:rPr kumimoji="1" lang="en-US" altLang="zh-CN" sz="2400" b="1" dirty="0">
                <a:solidFill>
                  <a:srgbClr val="4C4C4C"/>
                </a:solidFill>
                <a:latin typeface="+mn-lt"/>
              </a:rPr>
              <a:t>Topic: Generation Gap in My family</a:t>
            </a:r>
            <a:endParaRPr kumimoji="1" lang="en-US" altLang="zh-CN" sz="2400" b="1" dirty="0">
              <a:solidFill>
                <a:srgbClr val="4C4C4C"/>
              </a:solidFill>
              <a:latin typeface="+mn-lt"/>
            </a:endParaRPr>
          </a:p>
          <a:p>
            <a:pPr marL="0" indent="0">
              <a:buNone/>
            </a:pPr>
            <a:r>
              <a:rPr kumimoji="1" lang="en-US" altLang="zh-CN" sz="2400" b="1" dirty="0">
                <a:solidFill>
                  <a:srgbClr val="4C4C4C"/>
                </a:solidFill>
                <a:latin typeface="+mn-lt"/>
              </a:rPr>
              <a:t>Is there any generation gap in your family? </a:t>
            </a:r>
            <a:endParaRPr kumimoji="1" lang="en-US" altLang="zh-CN" sz="2400" b="1" dirty="0">
              <a:solidFill>
                <a:srgbClr val="4C4C4C"/>
              </a:solidFill>
              <a:latin typeface="+mn-lt"/>
            </a:endParaRPr>
          </a:p>
          <a:p>
            <a:pPr marL="0" indent="0">
              <a:buNone/>
            </a:pPr>
            <a:r>
              <a:rPr kumimoji="1" lang="en-US" altLang="zh-CN" sz="2400" b="1" dirty="0">
                <a:solidFill>
                  <a:srgbClr val="4C4C4C"/>
                </a:solidFill>
                <a:latin typeface="+mn-lt"/>
              </a:rPr>
              <a:t>On what topics do you find your parents and you hold different ideas? Or what are some “safe” topics?</a:t>
            </a:r>
            <a:endParaRPr kumimoji="1" lang="en-US" altLang="zh-CN" sz="2400" b="1" dirty="0">
              <a:solidFill>
                <a:srgbClr val="4C4C4C"/>
              </a:solidFill>
              <a:latin typeface="+mn-lt"/>
            </a:endParaRPr>
          </a:p>
          <a:p>
            <a:pPr marL="0" indent="0">
              <a:buNone/>
            </a:pPr>
            <a:r>
              <a:rPr kumimoji="1" lang="en-US" altLang="zh-CN" sz="2400" b="1" dirty="0">
                <a:solidFill>
                  <a:srgbClr val="4C4C4C"/>
                </a:solidFill>
                <a:latin typeface="+mn-lt"/>
              </a:rPr>
              <a:t>How do you handle these differences in ideas? </a:t>
            </a:r>
            <a:endParaRPr kumimoji="1" lang="en-US" altLang="zh-CN" sz="2400" b="1" dirty="0">
              <a:solidFill>
                <a:srgbClr val="4C4C4C"/>
              </a:solidFill>
              <a:latin typeface="+mn-lt"/>
            </a:endParaRPr>
          </a:p>
          <a:p>
            <a:pPr marL="0" indent="0">
              <a:buNone/>
            </a:pPr>
            <a:r>
              <a:rPr kumimoji="1" lang="en-US" altLang="zh-CN" sz="2400" b="1" dirty="0">
                <a:solidFill>
                  <a:srgbClr val="4C4C4C"/>
                </a:solidFill>
                <a:latin typeface="+mn-lt"/>
              </a:rPr>
              <a:t>In what areas do your parents want you to improve? In what areas do you want your parents to improve?</a:t>
            </a:r>
            <a:endParaRPr kumimoji="1" lang="en-US" altLang="zh-CN" sz="2400" b="1" dirty="0">
              <a:solidFill>
                <a:srgbClr val="4C4C4C"/>
              </a:solidFill>
              <a:latin typeface="+mn-lt"/>
            </a:endParaRPr>
          </a:p>
          <a:p>
            <a:pPr marL="0" indent="0">
              <a:buNone/>
            </a:pPr>
            <a:endParaRPr kumimoji="1" lang="en-US" altLang="zh-CN" sz="2400" b="1" dirty="0">
              <a:solidFill>
                <a:srgbClr val="4C4C4C"/>
              </a:solidFill>
              <a:latin typeface="+mn-lt"/>
            </a:endParaRPr>
          </a:p>
        </p:txBody>
      </p:sp>
      <p:sp>
        <p:nvSpPr>
          <p:cNvPr id="5" name="标题 1"/>
          <p:cNvSpPr>
            <a:spLocks noGrp="1"/>
          </p:cNvSpPr>
          <p:nvPr>
            <p:ph type="title"/>
          </p:nvPr>
        </p:nvSpPr>
        <p:spPr>
          <a:xfrm>
            <a:off x="505097" y="72186"/>
            <a:ext cx="8206046" cy="566445"/>
          </a:xfrm>
        </p:spPr>
        <p:txBody>
          <a:bodyPr>
            <a:normAutofit/>
          </a:bodyPr>
          <a:lstStyle/>
          <a:p>
            <a:r>
              <a:rPr lang="en-US" altLang="zh-CN" dirty="0"/>
              <a:t>Before Reading</a:t>
            </a:r>
            <a:endParaRPr lang="zh-CN" altLang="en-US" dirty="0"/>
          </a:p>
        </p:txBody>
      </p:sp>
      <p:sp>
        <p:nvSpPr>
          <p:cNvPr id="2" name="文本框 1">
            <a:hlinkClick r:id="rId1"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ln>
        </p:spPr>
        <p:txBody>
          <a:bodyPr wrap="square">
            <a:spAutoFit/>
          </a:bodyPr>
          <a:lstStyle/>
          <a:p>
            <a:r>
              <a:rPr lang="en-US" altLang="zh-CN" sz="2400" b="1" dirty="0">
                <a:solidFill>
                  <a:srgbClr val="CE200F"/>
                </a:solidFill>
              </a:rPr>
              <a:t>annual</a:t>
            </a:r>
            <a:r>
              <a:rPr lang="en-US" altLang="zh-CN" sz="2400" dirty="0"/>
              <a:t> </a:t>
            </a:r>
            <a:r>
              <a:rPr lang="en-US" altLang="zh-CN" sz="2400" i="1" dirty="0"/>
              <a:t>a</a:t>
            </a:r>
            <a:r>
              <a:rPr lang="en-US" altLang="zh-CN" sz="2400" dirty="0"/>
              <a:t>. happening once a year </a:t>
            </a:r>
            <a:r>
              <a:rPr lang="zh-CN" altLang="en-US" sz="2400" dirty="0"/>
              <a:t>年度的，一年一次的</a:t>
            </a:r>
            <a:endParaRPr lang="zh-CN" altLang="zh-CN" sz="2400" dirty="0">
              <a:ea typeface="宋体" panose="02010600030101010101" pitchFamily="2" charset="-122"/>
            </a:endParaRPr>
          </a:p>
        </p:txBody>
      </p:sp>
      <p:sp>
        <p:nvSpPr>
          <p:cNvPr id="5" name="矩形 4"/>
          <p:cNvSpPr>
            <a:spLocks noChangeArrowheads="1"/>
          </p:cNvSpPr>
          <p:nvPr/>
        </p:nvSpPr>
        <p:spPr bwMode="auto">
          <a:xfrm>
            <a:off x="1001662" y="2325588"/>
            <a:ext cx="8172400" cy="830997"/>
          </a:xfrm>
          <a:prstGeom prst="rect">
            <a:avLst/>
          </a:prstGeom>
          <a:noFill/>
          <a:ln w="9525">
            <a:noFill/>
            <a:miter lim="800000"/>
          </a:ln>
        </p:spPr>
        <p:txBody>
          <a:bodyPr wrap="square">
            <a:spAutoFit/>
          </a:bodyPr>
          <a:lstStyle/>
          <a:p>
            <a:r>
              <a:rPr lang="en-US" altLang="zh-CN" sz="2400" dirty="0"/>
              <a:t>The Spring Festival is always the time for our annual family reunion.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01662" y="3649588"/>
            <a:ext cx="7632848" cy="461665"/>
          </a:xfrm>
          <a:prstGeom prst="rect">
            <a:avLst/>
          </a:prstGeom>
          <a:noFill/>
          <a:ln w="9525">
            <a:noFill/>
            <a:miter lim="800000"/>
          </a:ln>
        </p:spPr>
        <p:txBody>
          <a:bodyPr wrap="square">
            <a:spAutoFit/>
          </a:bodyPr>
          <a:lstStyle/>
          <a:p>
            <a:r>
              <a:rPr lang="zh-CN" altLang="en-US" sz="2400" dirty="0"/>
              <a:t>春节一直是我们家每年大团圆的时节。</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585267" y="2425452"/>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smtClean="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5252"/>
            <a:ext cx="8424936" cy="4255669"/>
          </a:xfrm>
        </p:spPr>
        <p:txBody>
          <a:bodyPr>
            <a:normAutofit fontScale="92500" lnSpcReduction="10000"/>
          </a:bodyPr>
          <a:lstStyle/>
          <a:p>
            <a:pPr marL="0" indent="0" algn="ctr">
              <a:buNone/>
            </a:pPr>
            <a:r>
              <a:rPr kumimoji="1" lang="en-US" altLang="zh-CN" sz="2800" b="1" dirty="0">
                <a:solidFill>
                  <a:srgbClr val="2F2F2F"/>
                </a:solidFill>
              </a:rPr>
              <a:t>Further Understanding Questions</a:t>
            </a:r>
            <a:endParaRPr kumimoji="1" lang="en-US" altLang="zh-CN" sz="2800" b="1" dirty="0">
              <a:solidFill>
                <a:srgbClr val="2F2F2F"/>
              </a:solidFill>
            </a:endParaRPr>
          </a:p>
          <a:p>
            <a:pPr marL="0" indent="0">
              <a:buNone/>
            </a:pPr>
            <a:r>
              <a:rPr lang="en-US" altLang="zh-CN" sz="2600" dirty="0"/>
              <a:t>1. Are the children grateful for what their father does for them? Why or why not?</a:t>
            </a:r>
            <a:endParaRPr lang="en-US" altLang="zh-CN" sz="2600" dirty="0"/>
          </a:p>
          <a:p>
            <a:pPr marL="0" indent="0">
              <a:buNone/>
            </a:pPr>
            <a:endParaRPr lang="en-US" altLang="zh-CN" sz="2200" dirty="0"/>
          </a:p>
          <a:p>
            <a:pPr marL="0" indent="0">
              <a:buNone/>
            </a:pPr>
            <a:endParaRPr lang="zh-CN" altLang="en-US" sz="2200" dirty="0"/>
          </a:p>
          <a:p>
            <a:pPr marL="0" indent="0">
              <a:lnSpc>
                <a:spcPct val="140000"/>
              </a:lnSpc>
              <a:buNone/>
            </a:pPr>
            <a:r>
              <a:rPr lang="en-US" altLang="zh-CN" sz="2600" dirty="0"/>
              <a:t>2.</a:t>
            </a:r>
            <a:r>
              <a:rPr kumimoji="1" lang="en-US" altLang="zh-CN" sz="2600" dirty="0"/>
              <a:t>What did the father make a point of coming to the restaurant?</a:t>
            </a:r>
            <a:endParaRPr kumimoji="1" lang="en-US" altLang="zh-CN" sz="2600" dirty="0"/>
          </a:p>
          <a:p>
            <a:pPr marL="0" indent="0">
              <a:buNone/>
            </a:pPr>
            <a:r>
              <a:rPr lang="en-US" altLang="zh-CN" sz="2200" dirty="0"/>
              <a:t>  </a:t>
            </a:r>
            <a:endParaRPr lang="zh-CN" altLang="en-US" sz="2200" dirty="0"/>
          </a:p>
          <a:p>
            <a:pPr marL="514350" indent="-514350" algn="l">
              <a:buFont typeface="+mj-lt"/>
              <a:buAutoNum type="arabicPeriod" startAt="4"/>
            </a:pPr>
            <a:endParaRPr kumimoji="1" lang="zh-CN" altLang="en-US" sz="2800" b="1" dirty="0">
              <a:solidFill>
                <a:srgbClr val="2F2F2F"/>
              </a:solidFill>
            </a:endParaRPr>
          </a:p>
          <a:p>
            <a:pPr marL="0" indent="0">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6" name="文本框 5"/>
          <p:cNvSpPr txBox="1"/>
          <p:nvPr/>
        </p:nvSpPr>
        <p:spPr>
          <a:xfrm>
            <a:off x="683568" y="2137420"/>
            <a:ext cx="7848872" cy="1052596"/>
          </a:xfrm>
          <a:prstGeom prst="rect">
            <a:avLst/>
          </a:prstGeom>
          <a:noFill/>
        </p:spPr>
        <p:txBody>
          <a:bodyPr wrap="square" rtlCol="0">
            <a:spAutoFit/>
          </a:bodyPr>
          <a:lstStyle/>
          <a:p>
            <a:pPr algn="just">
              <a:lnSpc>
                <a:spcPct val="130000"/>
              </a:lnSpc>
            </a:pPr>
            <a:r>
              <a:rPr kumimoji="1" lang="en-US" altLang="zh-CN" sz="2400" dirty="0">
                <a:solidFill>
                  <a:srgbClr val="FF0000"/>
                </a:solidFill>
              </a:rPr>
              <a:t>No. Because what he does usually end up embarrassing them</a:t>
            </a:r>
            <a:r>
              <a:rPr lang="en-US" altLang="zh-CN" sz="2200" dirty="0">
                <a:solidFill>
                  <a:srgbClr val="FF0000"/>
                </a:solidFill>
              </a:rPr>
              <a:t>.  </a:t>
            </a:r>
            <a:endParaRPr lang="zh-CN" altLang="en-US" sz="2200" dirty="0">
              <a:solidFill>
                <a:srgbClr val="FF0000"/>
              </a:solidFill>
              <a:latin typeface="Arial" panose="020B0604020202020204" pitchFamily="34" charset="0"/>
              <a:ea typeface="微软雅黑" panose="020B0503020204020204" pitchFamily="34" charset="-122"/>
            </a:endParaRPr>
          </a:p>
        </p:txBody>
      </p:sp>
      <p:sp>
        <p:nvSpPr>
          <p:cNvPr id="2" name="文本框 1"/>
          <p:cNvSpPr txBox="1"/>
          <p:nvPr/>
        </p:nvSpPr>
        <p:spPr>
          <a:xfrm>
            <a:off x="679130" y="4225652"/>
            <a:ext cx="8352928" cy="609398"/>
          </a:xfrm>
          <a:prstGeom prst="rect">
            <a:avLst/>
          </a:prstGeom>
          <a:noFill/>
        </p:spPr>
        <p:txBody>
          <a:bodyPr wrap="square" rtlCol="0">
            <a:spAutoFit/>
          </a:bodyPr>
          <a:lstStyle/>
          <a:p>
            <a:pPr>
              <a:lnSpc>
                <a:spcPct val="140000"/>
              </a:lnSpc>
            </a:pPr>
            <a:r>
              <a:rPr kumimoji="1" lang="en-US" altLang="zh-CN" sz="2400" dirty="0">
                <a:solidFill>
                  <a:srgbClr val="FF0000"/>
                </a:solidFill>
              </a:rPr>
              <a:t>To check if Sean was doing OK there.</a:t>
            </a:r>
            <a:endParaRPr kumimoji="1"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5252"/>
            <a:ext cx="8424936" cy="4255669"/>
          </a:xfrm>
        </p:spPr>
        <p:txBody>
          <a:bodyPr>
            <a:normAutofit/>
          </a:bodyPr>
          <a:lstStyle/>
          <a:p>
            <a:pPr marL="0" indent="0" algn="ctr">
              <a:buNone/>
            </a:pPr>
            <a:r>
              <a:rPr kumimoji="1" lang="en-US" altLang="zh-CN" sz="2800" b="1" dirty="0">
                <a:solidFill>
                  <a:srgbClr val="2F2F2F"/>
                </a:solidFill>
              </a:rPr>
              <a:t>Further Understanding Questions</a:t>
            </a:r>
            <a:endParaRPr kumimoji="1" lang="en-US" altLang="zh-CN" sz="2800" b="1" dirty="0">
              <a:solidFill>
                <a:srgbClr val="2F2F2F"/>
              </a:solidFill>
            </a:endParaRPr>
          </a:p>
          <a:p>
            <a:pPr marL="0" indent="0">
              <a:buNone/>
            </a:pPr>
            <a:r>
              <a:rPr lang="en-US" altLang="zh-CN" sz="2400" dirty="0"/>
              <a:t>3. How did  Dianne react to the surprise Father had for her? </a:t>
            </a:r>
            <a:endParaRPr lang="en-US" altLang="zh-CN" sz="2400" dirty="0"/>
          </a:p>
          <a:p>
            <a:pPr marL="0" indent="0">
              <a:buNone/>
            </a:pPr>
            <a:endParaRPr lang="zh-CN" altLang="en-US" sz="2400" dirty="0"/>
          </a:p>
          <a:p>
            <a:pPr marL="0" indent="0">
              <a:buNone/>
            </a:pPr>
            <a:r>
              <a:rPr lang="en-US" altLang="zh-CN" sz="2400" dirty="0"/>
              <a:t>4. What did Father try to impress on Mrs. Higgins?</a:t>
            </a:r>
            <a:endParaRPr lang="en-US" altLang="zh-CN" sz="2400" dirty="0"/>
          </a:p>
          <a:p>
            <a:pPr marL="0" indent="0">
              <a:buNone/>
            </a:pPr>
            <a:r>
              <a:rPr lang="en-US" altLang="zh-CN" sz="2200" dirty="0"/>
              <a:t>  </a:t>
            </a:r>
            <a:endParaRPr lang="zh-CN" altLang="en-US" sz="2200" dirty="0"/>
          </a:p>
          <a:p>
            <a:pPr marL="514350" indent="-514350" algn="l">
              <a:buFont typeface="+mj-lt"/>
              <a:buAutoNum type="arabicPeriod" startAt="4"/>
            </a:pPr>
            <a:endParaRPr kumimoji="1" lang="zh-CN" altLang="en-US" sz="2800" b="1" dirty="0">
              <a:solidFill>
                <a:srgbClr val="2F2F2F"/>
              </a:solidFill>
            </a:endParaRPr>
          </a:p>
          <a:p>
            <a:pPr marL="0" indent="0">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6" name="文本框 5"/>
          <p:cNvSpPr txBox="1"/>
          <p:nvPr/>
        </p:nvSpPr>
        <p:spPr>
          <a:xfrm>
            <a:off x="683568" y="1921396"/>
            <a:ext cx="8352928" cy="572464"/>
          </a:xfrm>
          <a:prstGeom prst="rect">
            <a:avLst/>
          </a:prstGeom>
          <a:noFill/>
        </p:spPr>
        <p:txBody>
          <a:bodyPr wrap="square" rtlCol="0">
            <a:spAutoFit/>
          </a:bodyPr>
          <a:lstStyle/>
          <a:p>
            <a:pPr algn="just">
              <a:lnSpc>
                <a:spcPct val="130000"/>
              </a:lnSpc>
            </a:pPr>
            <a:r>
              <a:rPr lang="en-US" altLang="zh-CN" sz="2400" dirty="0">
                <a:solidFill>
                  <a:srgbClr val="FF0000"/>
                </a:solidFill>
              </a:rPr>
              <a:t>She felt humiliated.  </a:t>
            </a:r>
            <a:endParaRPr lang="zh-CN" altLang="en-US" sz="2400" dirty="0">
              <a:solidFill>
                <a:srgbClr val="FF0000"/>
              </a:solidFill>
              <a:latin typeface="Arial" panose="020B0604020202020204" pitchFamily="34" charset="0"/>
              <a:ea typeface="微软雅黑" panose="020B0503020204020204" pitchFamily="34" charset="-122"/>
            </a:endParaRPr>
          </a:p>
        </p:txBody>
      </p:sp>
      <p:sp>
        <p:nvSpPr>
          <p:cNvPr id="2" name="文本框 1"/>
          <p:cNvSpPr txBox="1"/>
          <p:nvPr/>
        </p:nvSpPr>
        <p:spPr>
          <a:xfrm>
            <a:off x="683568" y="3119496"/>
            <a:ext cx="7848872" cy="1052596"/>
          </a:xfrm>
          <a:prstGeom prst="rect">
            <a:avLst/>
          </a:prstGeom>
          <a:noFill/>
        </p:spPr>
        <p:txBody>
          <a:bodyPr wrap="square" rtlCol="0">
            <a:spAutoFit/>
          </a:bodyPr>
          <a:lstStyle/>
          <a:p>
            <a:pPr algn="just">
              <a:lnSpc>
                <a:spcPct val="130000"/>
              </a:lnSpc>
            </a:pPr>
            <a:r>
              <a:rPr lang="en-US" altLang="zh-CN" sz="2400" dirty="0">
                <a:solidFill>
                  <a:srgbClr val="FF0000"/>
                </a:solidFill>
              </a:rPr>
              <a:t>He tried to let her know how exceptionally talented a young woman Heidi was.,</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9268"/>
            <a:ext cx="8404023" cy="4111653"/>
          </a:xfrm>
        </p:spPr>
        <p:txBody>
          <a:bodyPr>
            <a:normAutofit/>
          </a:bodyPr>
          <a:lstStyle/>
          <a:p>
            <a:pPr marL="0" indent="0" algn="ctr">
              <a:buNone/>
            </a:pPr>
            <a:r>
              <a:rPr kumimoji="1" lang="en-US" altLang="zh-CN" sz="2800" b="1" dirty="0">
                <a:solidFill>
                  <a:srgbClr val="2F2F2F"/>
                </a:solidFill>
              </a:rPr>
              <a:t>Further Understanding Questions</a:t>
            </a:r>
            <a:endParaRPr kumimoji="1" lang="en-US" altLang="zh-CN" sz="2800" b="1" dirty="0">
              <a:solidFill>
                <a:srgbClr val="2F2F2F"/>
              </a:solidFill>
            </a:endParaRPr>
          </a:p>
          <a:p>
            <a:pPr marL="0" indent="0" algn="l">
              <a:buNone/>
            </a:pPr>
            <a:r>
              <a:rPr lang="en-US" altLang="zh-CN" sz="2600" dirty="0"/>
              <a:t>5.  Why die Heidi so eager to go to class?</a:t>
            </a:r>
            <a:endParaRPr lang="en-US" altLang="zh-CN" sz="2600" dirty="0"/>
          </a:p>
          <a:p>
            <a:pPr marL="514350" indent="-514350" algn="l">
              <a:buFont typeface="+mj-lt"/>
              <a:buAutoNum type="arabicPeriod" startAt="4"/>
            </a:pPr>
            <a:endParaRPr lang="en-US" altLang="zh-CN" sz="2600" dirty="0"/>
          </a:p>
          <a:p>
            <a:pPr marL="0" indent="0" algn="l">
              <a:buNone/>
            </a:pPr>
            <a:endParaRPr kumimoji="1" lang="zh-CN" altLang="en-US" sz="2800" b="1" dirty="0">
              <a:solidFill>
                <a:srgbClr val="2F2F2F"/>
              </a:solidFill>
            </a:endParaRPr>
          </a:p>
          <a:p>
            <a:pPr marL="0" indent="0">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5" name="文本框 4">
            <a:hlinkClick r:id="rId1"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6" name="文本框 5"/>
          <p:cNvSpPr txBox="1"/>
          <p:nvPr/>
        </p:nvSpPr>
        <p:spPr>
          <a:xfrm>
            <a:off x="899593" y="2281436"/>
            <a:ext cx="7416824" cy="1052596"/>
          </a:xfrm>
          <a:prstGeom prst="rect">
            <a:avLst/>
          </a:prstGeom>
          <a:noFill/>
        </p:spPr>
        <p:txBody>
          <a:bodyPr wrap="square" rtlCol="0">
            <a:spAutoFit/>
          </a:bodyPr>
          <a:lstStyle/>
          <a:p>
            <a:pPr algn="just">
              <a:lnSpc>
                <a:spcPct val="130000"/>
              </a:lnSpc>
            </a:pPr>
            <a:r>
              <a:rPr lang="en-US" altLang="zh-CN" sz="2400" dirty="0">
                <a:solidFill>
                  <a:srgbClr val="FF0000"/>
                </a:solidFill>
              </a:rPr>
              <a:t>Because she couldn’t bear being embarrassed by her father.</a:t>
            </a:r>
            <a:endParaRPr kumimoji="1" lang="en-US" altLang="zh-CN" sz="2400"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address</a:t>
            </a:r>
            <a:endParaRPr lang="en-US" altLang="zh-CN" sz="2400" dirty="0">
              <a:solidFill>
                <a:srgbClr val="FF0000"/>
              </a:solidFill>
              <a:ea typeface="宋体" panose="02010600030101010101" pitchFamily="2" charset="-122"/>
            </a:endParaRPr>
          </a:p>
          <a:p>
            <a:r>
              <a:rPr lang="en-US" altLang="zh-CN" sz="2400" dirty="0"/>
              <a:t>1) </a:t>
            </a:r>
            <a:r>
              <a:rPr lang="en-US" altLang="zh-CN" sz="2400" i="1" dirty="0" err="1"/>
              <a:t>vt</a:t>
            </a:r>
            <a:r>
              <a:rPr lang="en-US" altLang="zh-CN" sz="2400" dirty="0" err="1"/>
              <a:t>.</a:t>
            </a:r>
            <a:r>
              <a:rPr lang="en-US" altLang="zh-CN" sz="2400" dirty="0"/>
              <a:t> speak to sb. directly </a:t>
            </a:r>
            <a:r>
              <a:rPr lang="zh-CN" altLang="en-US" sz="2400" dirty="0"/>
              <a:t>向</a:t>
            </a:r>
            <a:r>
              <a:rPr lang="en-US" altLang="zh-CN" sz="2400" dirty="0"/>
              <a:t>…</a:t>
            </a:r>
            <a:r>
              <a:rPr lang="zh-CN" altLang="en-US" sz="2400" dirty="0"/>
              <a:t>讲话</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425452"/>
            <a:ext cx="7920112" cy="830997"/>
          </a:xfrm>
          <a:prstGeom prst="rect">
            <a:avLst/>
          </a:prstGeom>
          <a:noFill/>
          <a:ln w="9525">
            <a:noFill/>
            <a:miter lim="800000"/>
          </a:ln>
        </p:spPr>
        <p:txBody>
          <a:bodyPr wrap="square">
            <a:spAutoFit/>
          </a:bodyPr>
          <a:lstStyle/>
          <a:p>
            <a:r>
              <a:rPr lang="en-US" altLang="zh-CN" sz="2400" dirty="0"/>
              <a:t>When you address the audience, you could start off with a question to take hold of their attention.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3608" y="3866184"/>
            <a:ext cx="7343775" cy="830997"/>
          </a:xfrm>
          <a:prstGeom prst="rect">
            <a:avLst/>
          </a:prstGeom>
          <a:noFill/>
          <a:ln w="9525">
            <a:noFill/>
            <a:miter lim="800000"/>
          </a:ln>
        </p:spPr>
        <p:txBody>
          <a:bodyPr>
            <a:spAutoFit/>
          </a:bodyPr>
          <a:lstStyle/>
          <a:p>
            <a:pPr algn="just" eaLnBrk="0" hangingPunct="0"/>
            <a:r>
              <a:rPr lang="zh-CN" altLang="en-US" sz="2400" dirty="0"/>
              <a:t>在对观众讲话时，你可以先用提问的形式吸引他们的注意力。</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4600" y="3987730"/>
            <a:ext cx="314325" cy="261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endParaRPr lang="en-US" altLang="zh-CN" sz="2400" dirty="0">
              <a:solidFill>
                <a:srgbClr val="FF0000"/>
              </a:solidFill>
              <a:ea typeface="宋体" panose="02010600030101010101" pitchFamily="2" charset="-122"/>
            </a:endParaRPr>
          </a:p>
          <a:p>
            <a:r>
              <a:rPr lang="en-US" altLang="zh-CN" sz="2400" dirty="0"/>
              <a:t>2) </a:t>
            </a:r>
            <a:r>
              <a:rPr lang="en-US" altLang="zh-CN" sz="2400" i="1" dirty="0" err="1"/>
              <a:t>vt</a:t>
            </a:r>
            <a:r>
              <a:rPr lang="en-US" altLang="zh-CN" sz="2400" dirty="0" err="1"/>
              <a:t>.</a:t>
            </a:r>
            <a:r>
              <a:rPr lang="en-US" altLang="zh-CN" sz="2400" dirty="0"/>
              <a:t> start to try to solve (a problem, etc.) </a:t>
            </a:r>
            <a:r>
              <a:rPr lang="zh-CN" altLang="en-US" sz="2400" dirty="0"/>
              <a:t>着手解决（问题等）</a:t>
            </a:r>
            <a:endParaRPr lang="zh-CN" altLang="zh-CN" sz="2400" dirty="0">
              <a:ea typeface="宋体" panose="02010600030101010101" pitchFamily="2" charset="-122"/>
            </a:endParaRPr>
          </a:p>
        </p:txBody>
      </p:sp>
      <p:sp>
        <p:nvSpPr>
          <p:cNvPr id="5" name="矩形 4"/>
          <p:cNvSpPr>
            <a:spLocks noChangeArrowheads="1"/>
          </p:cNvSpPr>
          <p:nvPr/>
        </p:nvSpPr>
        <p:spPr bwMode="auto">
          <a:xfrm>
            <a:off x="984601" y="2628428"/>
            <a:ext cx="7920112" cy="830997"/>
          </a:xfrm>
          <a:prstGeom prst="rect">
            <a:avLst/>
          </a:prstGeom>
          <a:noFill/>
          <a:ln w="9525">
            <a:noFill/>
            <a:miter lim="800000"/>
          </a:ln>
        </p:spPr>
        <p:txBody>
          <a:bodyPr wrap="square">
            <a:spAutoFit/>
          </a:bodyPr>
          <a:lstStyle/>
          <a:p>
            <a:r>
              <a:rPr lang="en-US" altLang="zh-CN" sz="2400" dirty="0"/>
              <a:t>What does science say are ways to address climate change?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3608" y="3866184"/>
            <a:ext cx="7343775" cy="461665"/>
          </a:xfrm>
          <a:prstGeom prst="rect">
            <a:avLst/>
          </a:prstGeom>
          <a:noFill/>
          <a:ln w="9525">
            <a:noFill/>
            <a:miter lim="800000"/>
          </a:ln>
        </p:spPr>
        <p:txBody>
          <a:bodyPr>
            <a:spAutoFit/>
          </a:bodyPr>
          <a:lstStyle/>
          <a:p>
            <a:r>
              <a:rPr lang="zh-CN" altLang="en-US" sz="2400" dirty="0"/>
              <a:t>有科学证据的应对气候变化的方法有哪些？</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39054" y="2735241"/>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4600" y="3987730"/>
            <a:ext cx="314325" cy="261938"/>
          </a:xfrm>
          <a:prstGeom prst="rect">
            <a:avLst/>
          </a:prstGeom>
          <a:noFill/>
          <a:ln w="9525">
            <a:noFill/>
            <a:miter lim="800000"/>
            <a:headEnd/>
            <a:tailEnd/>
          </a:ln>
        </p:spPr>
      </p:pic>
      <p:sp>
        <p:nvSpPr>
          <p:cNvPr id="3" name="文本框 2">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7994</Words>
  <Application>WPS 演示</Application>
  <PresentationFormat>全屏显示(16:10)</PresentationFormat>
  <Paragraphs>405</Paragraphs>
  <Slides>40</Slides>
  <Notes>4</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微软雅黑</vt:lpstr>
      <vt:lpstr>Arial Black</vt:lpstr>
      <vt:lpstr>Webdings</vt:lpstr>
      <vt:lpstr>幼圆</vt:lpstr>
      <vt:lpstr>Arial Unicode MS</vt:lpstr>
      <vt:lpstr>Calibri</vt:lpstr>
      <vt:lpstr>华文中宋</vt:lpstr>
      <vt:lpstr>A000120140530A99PPBG</vt:lpstr>
      <vt:lpstr>Unit 1  The Generation Gap </vt:lpstr>
      <vt:lpstr>components of a play</vt:lpstr>
      <vt:lpstr>Generation Gap</vt:lpstr>
      <vt:lpstr>Before Reading</vt:lpstr>
      <vt:lpstr>In Reading – Detailed Reading</vt:lpstr>
      <vt:lpstr>In Reading – Detailed Reading</vt:lpstr>
      <vt:lpstr>In Reading – Detailed Reading</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程梅</cp:lastModifiedBy>
  <cp:revision>457</cp:revision>
  <dcterms:created xsi:type="dcterms:W3CDTF">2015-07-31T00:36:00Z</dcterms:created>
  <dcterms:modified xsi:type="dcterms:W3CDTF">2022-02-21T04:04:50Z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